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5"/>
    <p:sldMasterId id="2147483662" r:id="rId6"/>
    <p:sldMasterId id="2147483666" r:id="rId7"/>
    <p:sldMasterId id="2147483673" r:id="rId8"/>
    <p:sldMasterId id="2147483686" r:id="rId9"/>
    <p:sldMasterId id="2147483698" r:id="rId10"/>
    <p:sldMasterId id="2147483712" r:id="rId11"/>
  </p:sldMasterIdLst>
  <p:notesMasterIdLst>
    <p:notesMasterId r:id="rId61"/>
  </p:notesMasterIdLst>
  <p:sldIdLst>
    <p:sldId id="256" r:id="rId12"/>
    <p:sldId id="257" r:id="rId13"/>
    <p:sldId id="258" r:id="rId14"/>
    <p:sldId id="259" r:id="rId15"/>
    <p:sldId id="260" r:id="rId16"/>
    <p:sldId id="261"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6" r:id="rId59"/>
    <p:sldId id="308"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Garamond" panose="02020404030301010803" pitchFamily="18"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hLGLS8gH6PDJ554gOdeUy84gh2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6A9EC-A884-F042-A404-90700638B776}" v="4" dt="2021-09-29T04:41:22.827"/>
  </p1510:revLst>
</p1510:revInfo>
</file>

<file path=ppt/tableStyles.xml><?xml version="1.0" encoding="utf-8"?>
<a:tblStyleLst xmlns:a="http://schemas.openxmlformats.org/drawingml/2006/main" def="{0F6487BF-14A2-421D-A613-7ACB9061AF4F}">
  <a:tblStyle styleId="{0F6487BF-14A2-421D-A613-7ACB9061AF4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6400" autoAdjust="0"/>
  </p:normalViewPr>
  <p:slideViewPr>
    <p:cSldViewPr snapToGrid="0">
      <p:cViewPr varScale="1">
        <p:scale>
          <a:sx n="50" d="100"/>
          <a:sy n="50" d="100"/>
        </p:scale>
        <p:origin x="48" y="173"/>
      </p:cViewPr>
      <p:guideLst>
        <p:guide orient="horz" pos="2160"/>
        <p:guide pos="3840"/>
      </p:guideLst>
    </p:cSldViewPr>
  </p:slideViewPr>
  <p:outlineViewPr>
    <p:cViewPr>
      <p:scale>
        <a:sx n="33" d="100"/>
        <a:sy n="33" d="100"/>
      </p:scale>
      <p:origin x="0" y="-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font" Target="fonts/font5.fntdata"/><Relationship Id="rId7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font" Target="fonts/font4.fntdata"/><Relationship Id="rId73" Type="http://customschemas.google.com/relationships/presentationmetadata" Target="metadata"/><Relationship Id="rId78"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font" Target="fonts/font6.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font" Target="fonts/font1.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ature.com/news/bibliometrics-the-leiden-manifesto-for-research-metrics-1.17351#b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81" name="Google Shape;4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640" name="Google Shape;64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690" name="Google Shape;6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747" name="Google Shape;7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807" name="Google Shape;80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FAR (3): VT, UCLA, PSU</a:t>
            </a:r>
            <a:endParaRPr/>
          </a:p>
          <a:p>
            <a:pPr marL="457200" marR="0" lvl="0" indent="-228600" algn="l" rtl="0">
              <a:lnSpc>
                <a:spcPct val="100000"/>
              </a:lnSpc>
              <a:spcBef>
                <a:spcPts val="0"/>
              </a:spcBef>
              <a:spcAft>
                <a:spcPts val="0"/>
              </a:spcAft>
              <a:buSzPts val="1400"/>
              <a:buNone/>
            </a:pPr>
            <a:r>
              <a:rPr lang="en-US"/>
              <a:t>Public Portal: (5)</a:t>
            </a:r>
            <a:endParaRPr/>
          </a:p>
          <a:p>
            <a:pPr marL="457200" marR="0" lvl="0" indent="-228600" algn="l" rtl="0">
              <a:lnSpc>
                <a:spcPct val="100000"/>
              </a:lnSpc>
              <a:spcBef>
                <a:spcPts val="0"/>
              </a:spcBef>
              <a:spcAft>
                <a:spcPts val="0"/>
              </a:spcAft>
              <a:buSzPts val="1400"/>
              <a:buNone/>
            </a:pPr>
            <a:r>
              <a:rPr lang="en-US"/>
              <a:t>OA Workflow (2): UCLA, PSU</a:t>
            </a:r>
            <a:endParaRPr/>
          </a:p>
        </p:txBody>
      </p:sp>
      <p:sp>
        <p:nvSpPr>
          <p:cNvPr id="869" name="Google Shape;8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8" name="Google Shape;8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6" name="Google Shape;8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1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As we were writing up the case studies, we found that we needed a common language to describe the components of each system. It’s one thing to say that a system licenses Elements or Pure or uses VIVO; but that’s only part of what they do to keep their RIM system running.</a:t>
            </a:r>
            <a:endParaRPr/>
          </a:p>
        </p:txBody>
      </p:sp>
      <p:sp>
        <p:nvSpPr>
          <p:cNvPr id="904" name="Google Shape;90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Transparency is important, as stated in the Leiden Manifesto on research metrics. https://www.nature.com/news/bibliometrics-the-leiden-manifesto-for-research-metrics-1.17351 ,  which states: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4) Keep data collection and analytical processes open, transparent and simple.</a:t>
            </a:r>
            <a:r>
              <a:rPr lang="en-US" sz="1200" b="0" i="0" u="none" strike="noStrike" cap="none">
                <a:solidFill>
                  <a:schemeClr val="dk1"/>
                </a:solidFill>
                <a:latin typeface="Calibri"/>
                <a:ea typeface="Calibri"/>
                <a:cs typeface="Calibri"/>
                <a:sym typeface="Calibri"/>
              </a:rPr>
              <a:t> The construction of the databases required for evaluation should follow clearly stated rules, set before the research has been completed. This was common practice among the academic and commercial groups that built bibliometric evaluation methodology over several decades. Those groups referenced protocols published in the peer-reviewed literature. This transparency enabled scrutiny. For example, in 2010, public debate on the technical properties of an important indicator used by one of our groups (the Centre for Science and Technology Studies at Leiden University in the Netherlands) led to a revision in the calculation of this indicator</a:t>
            </a:r>
            <a:r>
              <a:rPr lang="en-US" sz="1200" b="0" i="0" u="sng" strike="noStrike" cap="none" baseline="3000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6</a:t>
            </a:r>
            <a:r>
              <a:rPr lang="en-US" sz="1200" b="0" i="0" u="none" strike="noStrike" cap="none">
                <a:solidFill>
                  <a:schemeClr val="dk1"/>
                </a:solidFill>
                <a:latin typeface="Calibri"/>
                <a:ea typeface="Calibri"/>
                <a:cs typeface="Calibri"/>
                <a:sym typeface="Calibri"/>
              </a:rPr>
              <a:t>. Recent commercial entrants should be held to the same standards; no one should accept a black-box evaluation machine.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913" name="Google Shape;91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Home by Lagot Design from the Noun Project</a:t>
            </a:r>
            <a:endParaRPr/>
          </a:p>
        </p:txBody>
      </p:sp>
      <p:sp>
        <p:nvSpPr>
          <p:cNvPr id="920" name="Google Shape;9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As we were writing up the case studies, we found that we needed a common language to describe the components of each system. It’s one thing to say that a system licenses Elements or Pure or uses VIVO; but that’s only part of what they do to keep their RIM system running.</a:t>
            </a:r>
            <a:endParaRPr/>
          </a:p>
        </p:txBody>
      </p:sp>
      <p:sp>
        <p:nvSpPr>
          <p:cNvPr id="945" name="Google Shape;9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So we came up with this framework. It starts at the top with the data sources, and flows through a data store to the consumers of the data that fulfill the use cases. Not every case study has or needs each component, and as we applied the framework we described what the system actually uses, not what the products they license offer.</a:t>
            </a:r>
            <a:endParaRPr/>
          </a:p>
        </p:txBody>
      </p:sp>
      <p:sp>
        <p:nvSpPr>
          <p:cNvPr id="951" name="Google Shape;95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f10984e67e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Let’s start at the top. We describe three kinds of data sources. We consider research outputs to be at the core of RIM systems. The bulk of those research outputs are </a:t>
            </a:r>
            <a:r>
              <a:rPr lang="en-US" b="1"/>
              <a:t>publications</a:t>
            </a:r>
            <a:r>
              <a:rPr lang="en-US"/>
              <a:t>, and the RIM system uses metadata in databases and indexes that are either freely available or licensed by the institution.</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The other major source of data is </a:t>
            </a:r>
            <a:r>
              <a:rPr lang="en-US" b="1"/>
              <a:t>local</a:t>
            </a:r>
            <a:r>
              <a:rPr lang="en-US"/>
              <a:t>: Most systems use the institution’s HR system to identify the employees that will be included, their affiliations, and other information about them kept at the institutional level. Awarded grant data and courses taught also typically come from existing internal data sources.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And then there’s </a:t>
            </a:r>
            <a:r>
              <a:rPr lang="en-US" b="1"/>
              <a:t>local knowledge</a:t>
            </a:r>
            <a:r>
              <a:rPr lang="en-US"/>
              <a:t>. Unfortunately, not all the data one might want in a RIM system is readily available in another local system. We’re thinking here about information individuals might enter for themselves, like research statements, as well as information about centers and institutes and who is affiliated with them. More than one of the institutions we studied had no documented organizational hierarchy that could be pulled directly from a local data source: The RIM system became the first complete documentation of those relationships.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957" name="Google Shape;957;gf10984e67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f10984e67e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Next we’ll move down to the data processing layer. Once the sources are identified, they need to be transformed into a single database that can be used to meet the use cases. </a:t>
            </a:r>
            <a:endParaRPr/>
          </a:p>
          <a:p>
            <a:pPr marL="0" lvl="0" indent="0" algn="l" rtl="0">
              <a:spcBef>
                <a:spcPts val="0"/>
              </a:spcBef>
              <a:spcAft>
                <a:spcPts val="0"/>
              </a:spcAft>
              <a:buNone/>
            </a:pPr>
            <a:endParaRPr/>
          </a:p>
        </p:txBody>
      </p:sp>
      <p:sp>
        <p:nvSpPr>
          <p:cNvPr id="964" name="Google Shape;964;gf10984e67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f10984e67e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Getting the publications into a single database is often the biggest lift: There’s no one database that has all publications for all researchers at an institution, and persistent identifiers aren’t used as consistently as we might like yet. Also, the publication databases themselves are subject to changing web services and structures.</a:t>
            </a:r>
            <a:endParaRPr dirty="0"/>
          </a:p>
          <a:p>
            <a:pPr marL="0" lvl="0" indent="0" algn="l" rtl="0">
              <a:lnSpc>
                <a:spcPct val="115000"/>
              </a:lnSpc>
              <a:spcBef>
                <a:spcPts val="0"/>
              </a:spcBef>
              <a:spcAft>
                <a:spcPts val="0"/>
              </a:spcAft>
              <a:buClr>
                <a:schemeClr val="dk1"/>
              </a:buClr>
              <a:buSzPts val="1100"/>
              <a:buFont typeface="Arial"/>
              <a:buNone/>
            </a:pPr>
            <a:r>
              <a:rPr lang="en-US" dirty="0"/>
              <a:t>So most RIM systems rely on a publication harvester that pulls candidate publications from one or more databases based on what is known about each author. We identified four publication harvesters in the case studies: </a:t>
            </a:r>
            <a:r>
              <a:rPr lang="en-US" dirty="0" err="1"/>
              <a:t>Symplectic</a:t>
            </a:r>
            <a:r>
              <a:rPr lang="en-US" dirty="0"/>
              <a:t> Elements, Elsevier Pure, Ex Libris </a:t>
            </a:r>
            <a:r>
              <a:rPr lang="en-US" dirty="0" err="1"/>
              <a:t>Esploro</a:t>
            </a:r>
            <a:r>
              <a:rPr lang="en-US" dirty="0"/>
              <a:t>, and the Profiles RNS Author Disambiguation Engine.</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None/>
            </a:pPr>
            <a:r>
              <a:rPr lang="en-US" dirty="0"/>
              <a:t>Although preferred publication databases vary by discipline, they don’t vary by institution. The same can’t be said about HR systems, grant tracking systems, and course systems. Even institutions using the same software will implement it differently. That’s where ETL processes come in. ETL stands for Extract, Transform, Load, and it’s where a lot of an institution’s developers spend a lot of their time. You might also have heard them called “crosswalks.”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While some institutions rely on data analysts who occasionally extract data from the local sources and run the queries and other processes necessary to get the data into a form the RIM system can consume, automating these processes ensures that the RIM system’s data is current and accurately reflects the institution’s records. In other words, if you’re planning a RIM system, we suggest you plan for analyst and developer time to fit the internal metadata to purpose.</a:t>
            </a:r>
            <a:endParaRPr dirty="0"/>
          </a:p>
          <a:p>
            <a:pPr marL="0" lvl="0" indent="0" algn="l" rtl="0">
              <a:spcBef>
                <a:spcPts val="0"/>
              </a:spcBef>
              <a:spcAft>
                <a:spcPts val="0"/>
              </a:spcAft>
              <a:buNone/>
            </a:pPr>
            <a:endParaRPr dirty="0"/>
          </a:p>
        </p:txBody>
      </p:sp>
      <p:sp>
        <p:nvSpPr>
          <p:cNvPr id="971" name="Google Shape;971;gf10984e67e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f10984e67e_0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No matter how much you automate, there will always be a need for a metadata editor. This is where you review everything that came in from the data sources through the processes above, and also where you enter local or even individual-level information that isn’t stored anywhere else.</a:t>
            </a:r>
            <a:endParaRPr/>
          </a:p>
          <a:p>
            <a:pPr marL="0" lvl="0" indent="0" algn="l" rtl="0">
              <a:spcBef>
                <a:spcPts val="0"/>
              </a:spcBef>
              <a:spcAft>
                <a:spcPts val="0"/>
              </a:spcAft>
              <a:buNone/>
            </a:pPr>
            <a:endParaRPr/>
          </a:p>
        </p:txBody>
      </p:sp>
      <p:sp>
        <p:nvSpPr>
          <p:cNvPr id="978" name="Google Shape;978;gf10984e67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f10984e67e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And now we get to the data store. The data store might be part of a licensed product, or a custom database developed, hosted, and maintained by the institution.</a:t>
            </a:r>
            <a:endParaRPr/>
          </a:p>
        </p:txBody>
      </p:sp>
      <p:sp>
        <p:nvSpPr>
          <p:cNvPr id="985" name="Google Shape;985;gf10984e67e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f10984e67e_0_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data transfer methods are the various methods used to extract data from the data store. In most cases, the system had a web service, as well as tools for exporting or reporting. Some also have ways of querying the data store directly using SQL.</a:t>
            </a:r>
            <a:endParaRPr/>
          </a:p>
          <a:p>
            <a:pPr marL="0" lvl="0" indent="0" algn="l" rtl="0">
              <a:spcBef>
                <a:spcPts val="0"/>
              </a:spcBef>
              <a:spcAft>
                <a:spcPts val="0"/>
              </a:spcAft>
              <a:buNone/>
            </a:pPr>
            <a:endParaRPr/>
          </a:p>
        </p:txBody>
      </p:sp>
      <p:sp>
        <p:nvSpPr>
          <p:cNvPr id="992" name="Google Shape;992;gf10984e67e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f10984e67e_0_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items in this bottom layer refer back to the RIM Use Cases. As we review some of the case studies, you’ll see versions of this framework for each system we covered. If a use case is met by the system, it will be listed on this layer.</a:t>
            </a:r>
            <a:endParaRPr/>
          </a:p>
        </p:txBody>
      </p:sp>
      <p:sp>
        <p:nvSpPr>
          <p:cNvPr id="999" name="Google Shape;999;gf10984e67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2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I’m going to cover three of our five case studies here.</a:t>
            </a:r>
            <a:endParaRPr/>
          </a:p>
        </p:txBody>
      </p:sp>
      <p:sp>
        <p:nvSpPr>
          <p:cNvPr id="1007" name="Google Shape;100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02" name="Google Shape;5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3" name="Google Shape;1013;p2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014" name="Google Shape;101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2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We’ll start with Penn State. Penn State is a very large institution with 24 campuses across Pennsylvania and a total enrollment of around 90,000</a:t>
            </a:r>
            <a:endParaRPr/>
          </a:p>
        </p:txBody>
      </p:sp>
      <p:sp>
        <p:nvSpPr>
          <p:cNvPr id="1020" name="Google Shape;102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7" name="Google Shape;1027;p2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We explored three different systems that meet different use cases: </a:t>
            </a:r>
            <a:endParaRPr/>
          </a:p>
          <a:p>
            <a:pPr marL="457200" marR="0" lvl="0" indent="-228600" algn="l" rtl="0">
              <a:lnSpc>
                <a:spcPct val="100000"/>
              </a:lnSpc>
              <a:spcBef>
                <a:spcPts val="0"/>
              </a:spcBef>
              <a:spcAft>
                <a:spcPts val="0"/>
              </a:spcAft>
              <a:buSzPts val="1400"/>
              <a:buNone/>
            </a:pPr>
            <a:r>
              <a:rPr lang="en-US"/>
              <a:t>Elsevier Pure is managed by the research office and the medical college, including its library</a:t>
            </a:r>
            <a:endParaRPr/>
          </a:p>
          <a:p>
            <a:pPr marL="457200" marR="0" lvl="0" indent="-228600" algn="l" rtl="0">
              <a:lnSpc>
                <a:spcPct val="100000"/>
              </a:lnSpc>
              <a:spcBef>
                <a:spcPts val="0"/>
              </a:spcBef>
              <a:spcAft>
                <a:spcPts val="0"/>
              </a:spcAft>
              <a:buSzPts val="1400"/>
              <a:buNone/>
            </a:pPr>
            <a:r>
              <a:rPr lang="en-US"/>
              <a:t>Activity Insight is managed by the library</a:t>
            </a:r>
            <a:endParaRPr/>
          </a:p>
          <a:p>
            <a:pPr marL="457200" marR="0" lvl="0" indent="-228600" algn="l" rtl="0">
              <a:lnSpc>
                <a:spcPct val="100000"/>
              </a:lnSpc>
              <a:spcBef>
                <a:spcPts val="0"/>
              </a:spcBef>
              <a:spcAft>
                <a:spcPts val="0"/>
              </a:spcAft>
              <a:buSzPts val="1400"/>
              <a:buNone/>
            </a:pPr>
            <a:r>
              <a:rPr lang="en-US"/>
              <a:t>And the Researcher Metadata Database, managed by the library, incorporates data from both.</a:t>
            </a:r>
            <a:endParaRPr/>
          </a:p>
        </p:txBody>
      </p:sp>
      <p:sp>
        <p:nvSpPr>
          <p:cNvPr id="1028" name="Google Shape;102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1" name="Google Shape;10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sz="2000"/>
              <a:t>All together, the three systems are used to meet almost all the RIM use cases we identified.</a:t>
            </a:r>
            <a:endParaRPr/>
          </a:p>
        </p:txBody>
      </p:sp>
      <p:sp>
        <p:nvSpPr>
          <p:cNvPr id="1052" name="Google Shape;105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8" name="Google Shape;1058;p3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Here’s the RIM Framework for Activity Insight, Note that there is no publication harvester: Individuals and their delegates enter their own information, including importing publications from various databases. A team of Libraries staff members also support faculty members, both answering questions and entering data from their CVs. </a:t>
            </a:r>
            <a:endParaRPr dirty="0"/>
          </a:p>
          <a:p>
            <a:pPr marL="457200" marR="0" lvl="0" indent="-228600" algn="l" rtl="0">
              <a:lnSpc>
                <a:spcPct val="100000"/>
              </a:lnSpc>
              <a:spcBef>
                <a:spcPts val="0"/>
              </a:spcBef>
              <a:spcAft>
                <a:spcPts val="0"/>
              </a:spcAft>
              <a:buSzPts val="1400"/>
              <a:buNone/>
            </a:pPr>
            <a:endParaRPr dirty="0"/>
          </a:p>
        </p:txBody>
      </p:sp>
      <p:sp>
        <p:nvSpPr>
          <p:cNvPr id="1059" name="Google Shape;105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Framework for Penn State’s Pure system is mostly filled by Pure. The automatic Scopus feed comes through the Profile Refinement Service, a curation service from Elsevier. People can also import from other publication databases. Down at the bottom of the framework, the Portal is a Pure component also.</a:t>
            </a:r>
            <a:endParaRPr/>
          </a:p>
          <a:p>
            <a:pPr marL="0" lvl="0" indent="0" algn="l" rtl="0">
              <a:spcBef>
                <a:spcPts val="0"/>
              </a:spcBef>
              <a:spcAft>
                <a:spcPts val="0"/>
              </a:spcAft>
              <a:buNone/>
            </a:pPr>
            <a:endParaRPr/>
          </a:p>
        </p:txBody>
      </p:sp>
      <p:sp>
        <p:nvSpPr>
          <p:cNvPr id="1065" name="Google Shape;106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1" name="Google Shape;1071;p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The two systems together feed into the Researcher Metadata Database, which is a very recent addition.</a:t>
            </a:r>
            <a:endParaRPr/>
          </a:p>
        </p:txBody>
      </p:sp>
      <p:sp>
        <p:nvSpPr>
          <p:cNvPr id="1072" name="Google Shape;107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4" name="Google Shape;1084;p3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085" name="Google Shape;108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2" name="Google Shape;1092;p3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Virginia Tech is public research-intensive institution with about 37,000 students.</a:t>
            </a:r>
            <a:endParaRPr/>
          </a:p>
          <a:p>
            <a:pPr marL="457200" marR="0" lvl="0" indent="-228600" algn="l" rtl="0">
              <a:lnSpc>
                <a:spcPct val="100000"/>
              </a:lnSpc>
              <a:spcBef>
                <a:spcPts val="0"/>
              </a:spcBef>
              <a:spcAft>
                <a:spcPts val="0"/>
              </a:spcAft>
              <a:buSzPts val="1400"/>
              <a:buNone/>
            </a:pPr>
            <a:endParaRPr/>
          </a:p>
        </p:txBody>
      </p:sp>
      <p:sp>
        <p:nvSpPr>
          <p:cNvPr id="1093" name="Google Shape;109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3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Virginia Tech relies primarily on a single licensed product for their RIM system: Elements.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In an excellent example of both technical and social interoperability, the administrative responsibility for that system is shared among three entities. One thing we particularly noted: The publication metadata is seen as an institutional asset. Among other things, this means that the publication metadata is stored in a University Data Commons where it’s governed centrally, like other types of institutional data, and available for budgeting and other institutional analysis purposes.</a:t>
            </a:r>
            <a:endParaRPr/>
          </a:p>
        </p:txBody>
      </p:sp>
      <p:sp>
        <p:nvSpPr>
          <p:cNvPr id="1101" name="Google Shape;110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515" name="Google Shape;5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3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Although it’s made up of multiple pieces, they are connected under one umbrella to meet most of the use cases we identified.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The public portal is scheduled to roll out this fall. Faculty members can deposit open access versions of their publications to the institutional repository from Elements, and a robust open access workflow is under consideration.</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111" name="Google Shape;111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RIM Framework for Elements at Virginia Tech shows the Elements product as the publication harvester, metadata editor, and a data transfer method. Elements acts as a data store, but the data in Elements is also fed to the University Data Commons, which then acts as the data source for strategic planning.</a:t>
            </a:r>
            <a:endParaRPr/>
          </a:p>
        </p:txBody>
      </p:sp>
      <p:sp>
        <p:nvSpPr>
          <p:cNvPr id="1117" name="Google Shape;111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3" name="Google Shape;1123;p3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Our UCLA case study explores another large institution.</a:t>
            </a:r>
            <a:endParaRPr/>
          </a:p>
        </p:txBody>
      </p:sp>
      <p:sp>
        <p:nvSpPr>
          <p:cNvPr id="1124" name="Google Shape;112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p4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In addition to UCLA itself, the case study addresses the University of California system, particularly with regard to the UC system’s Open Access policy. California Digital Library, or CDL, is the central library hub for all of UC.</a:t>
            </a:r>
            <a:endParaRPr/>
          </a:p>
        </p:txBody>
      </p:sp>
      <p:sp>
        <p:nvSpPr>
          <p:cNvPr id="1130" name="Google Shape;113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p4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dirty="0"/>
              <a:t>Again, there are three different systems to talk about. Opus is UCLA-only and is used for faculty activity reporting. Initially it was a completely home grown solution, but now UCLA is licensing </a:t>
            </a:r>
            <a:r>
              <a:rPr lang="en-US" dirty="0" err="1"/>
              <a:t>Interfolio’s</a:t>
            </a:r>
            <a:r>
              <a:rPr lang="en-US" dirty="0"/>
              <a:t> FAR product as well. The UC Publication Management System is managed for the whole system by CDL. It uses </a:t>
            </a:r>
            <a:r>
              <a:rPr lang="en-US" dirty="0" err="1"/>
              <a:t>Symplectic</a:t>
            </a:r>
            <a:r>
              <a:rPr lang="en-US" dirty="0"/>
              <a:t> Elements for publication harvesting. Neither of those systems includes a public portal. UCLA Profiles actually started at another system campus, UC San Francisco but it’s now used throughout the system. At this point it’s only for biomedical researchers.</a:t>
            </a:r>
            <a:endParaRPr dirty="0"/>
          </a:p>
        </p:txBody>
      </p:sp>
      <p:sp>
        <p:nvSpPr>
          <p:cNvPr id="1140" name="Google Shape;114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4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Between the three systems, all of the RIM Use Cases we’ve discussed are covered. In fact UCLA is the only case where we noted use for compliance with federal grant requirements, and it’s only used for a couple of very large grants. We think that this use case is going to become more relevant in the US in the future.</a:t>
            </a:r>
            <a:endParaRPr/>
          </a:p>
        </p:txBody>
      </p:sp>
      <p:sp>
        <p:nvSpPr>
          <p:cNvPr id="1164" name="Google Shape;116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0" name="Google Shape;117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4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As we were writing up the case studies, we found that we needed a common language to describe the components of each system. It’s one thing to say that a system licenses Elements or Pure or uses VIVO; but that’s only part of what they do to keep their RIM system running.</a:t>
            </a:r>
            <a:endParaRPr/>
          </a:p>
        </p:txBody>
      </p:sp>
      <p:sp>
        <p:nvSpPr>
          <p:cNvPr id="1183" name="Google Shape;118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7" name="Google Shape;1217;p4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218" name="Google Shape;121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4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247" name="Google Shape;124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541" name="Google Shape;5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lvl="0" indent="-139700" algn="l" rtl="0">
              <a:lnSpc>
                <a:spcPct val="100000"/>
              </a:lnSpc>
              <a:spcBef>
                <a:spcPts val="0"/>
              </a:spcBef>
              <a:spcAft>
                <a:spcPts val="0"/>
              </a:spcAft>
              <a:buSzPts val="1400"/>
              <a:buFont typeface="Arial"/>
              <a:buNone/>
            </a:pPr>
            <a:endParaRPr dirty="0"/>
          </a:p>
        </p:txBody>
      </p:sp>
      <p:sp>
        <p:nvSpPr>
          <p:cNvPr id="575" name="Google Shape;5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dirty="0"/>
          </a:p>
        </p:txBody>
      </p:sp>
      <p:sp>
        <p:nvSpPr>
          <p:cNvPr id="621" name="Google Shape;62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457200" marR="0" lvl="0" indent="-228600" algn="l" rtl="0">
              <a:lnSpc>
                <a:spcPct val="100000"/>
              </a:lnSpc>
              <a:spcBef>
                <a:spcPts val="0"/>
              </a:spcBef>
              <a:spcAft>
                <a:spcPts val="0"/>
              </a:spcAft>
              <a:buSzPts val="1400"/>
              <a:buNone/>
            </a:pPr>
            <a:endParaRPr/>
          </a:p>
        </p:txBody>
      </p:sp>
      <p:sp>
        <p:nvSpPr>
          <p:cNvPr id="630" name="Google Shape;6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5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218519" y="4"/>
            <a:ext cx="7973480" cy="1413417"/>
          </a:xfrm>
          <a:prstGeom prst="rect">
            <a:avLst/>
          </a:prstGeom>
          <a:noFill/>
          <a:ln>
            <a:noFill/>
          </a:ln>
        </p:spPr>
      </p:pic>
      <p:sp>
        <p:nvSpPr>
          <p:cNvPr id="13" name="Google Shape;13;p51"/>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4" name="Google Shape;14;p51"/>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5" name="Google Shape;15;p51"/>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6" name="Google Shape;16;p51"/>
          <p:cNvSpPr/>
          <p:nvPr/>
        </p:nvSpPr>
        <p:spPr>
          <a:xfrm>
            <a:off x="-1" y="3"/>
            <a:ext cx="4254500" cy="141342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7" name="Google Shape;17;p51"/>
          <p:cNvSpPr txBox="1">
            <a:spLocks noGrp="1"/>
          </p:cNvSpPr>
          <p:nvPr>
            <p:ph type="body" idx="1"/>
          </p:nvPr>
        </p:nvSpPr>
        <p:spPr>
          <a:xfrm>
            <a:off x="3" y="1773169"/>
            <a:ext cx="4601901" cy="651397"/>
          </a:xfrm>
          <a:prstGeom prst="rect">
            <a:avLst/>
          </a:prstGeom>
          <a:solidFill>
            <a:schemeClr val="accent2"/>
          </a:solidFill>
          <a:ln>
            <a:noFill/>
          </a:ln>
        </p:spPr>
        <p:txBody>
          <a:bodyPr spcFirstLastPara="1" wrap="square" lIns="457200" tIns="137150" rIns="274300" bIns="182875" anchor="t" anchorCtr="0">
            <a:spAutoFit/>
          </a:bodyPr>
          <a:lstStyle>
            <a:lvl1pPr marL="457200" marR="0" lvl="0" indent="-228600" algn="l" rtl="0">
              <a:lnSpc>
                <a:spcPct val="100000"/>
              </a:lnSpc>
              <a:spcBef>
                <a:spcPts val="0"/>
              </a:spcBef>
              <a:spcAft>
                <a:spcPts val="0"/>
              </a:spcAft>
              <a:buClr>
                <a:schemeClr val="lt1"/>
              </a:buClr>
              <a:buSzPts val="2133"/>
              <a:buFont typeface="Arial"/>
              <a:buNone/>
              <a:defRPr sz="2133" b="0"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 name="Google Shape;18;p51"/>
          <p:cNvSpPr txBox="1">
            <a:spLocks noGrp="1"/>
          </p:cNvSpPr>
          <p:nvPr>
            <p:ph type="body" idx="2"/>
          </p:nvPr>
        </p:nvSpPr>
        <p:spPr>
          <a:xfrm>
            <a:off x="1039293" y="2469870"/>
            <a:ext cx="10339693"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457200" tIns="274300" rIns="457200" bIns="274300" anchor="t" anchorCtr="0">
            <a:normAutofit/>
          </a:bodyPr>
          <a:lstStyle>
            <a:lvl1pPr marL="457200" marR="0" lvl="0" indent="-228600" algn="l" rtl="0">
              <a:spcBef>
                <a:spcPts val="0"/>
              </a:spcBef>
              <a:spcAft>
                <a:spcPts val="0"/>
              </a:spcAft>
              <a:buClr>
                <a:schemeClr val="accent2"/>
              </a:buClr>
              <a:buSzPts val="5867"/>
              <a:buFont typeface="Arial"/>
              <a:buNone/>
              <a:defRPr sz="5867" b="1" i="0" u="none" strike="noStrike" cap="none">
                <a:solidFill>
                  <a:schemeClr val="accent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9" name="Google Shape;19;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20" name="Google Shape;20;p51"/>
          <p:cNvSpPr txBox="1">
            <a:spLocks noGrp="1"/>
          </p:cNvSpPr>
          <p:nvPr>
            <p:ph type="body" idx="3"/>
          </p:nvPr>
        </p:nvSpPr>
        <p:spPr>
          <a:xfrm>
            <a:off x="971592" y="4275963"/>
            <a:ext cx="2451953" cy="502766"/>
          </a:xfrm>
          <a:prstGeom prst="rect">
            <a:avLst/>
          </a:prstGeom>
          <a:noFill/>
          <a:ln>
            <a:noFill/>
          </a:ln>
        </p:spPr>
        <p:txBody>
          <a:bodyPr spcFirstLastPara="1" wrap="square" lIns="0" tIns="45700" rIns="91425" bIns="45700" anchor="t" anchorCtr="0">
            <a:spAutoFit/>
          </a:bodyPr>
          <a:lstStyle>
            <a:lvl1pPr marL="457200" marR="0" lvl="0" indent="-228600" algn="l" rtl="0">
              <a:spcBef>
                <a:spcPts val="533"/>
              </a:spcBef>
              <a:spcAft>
                <a:spcPts val="0"/>
              </a:spcAft>
              <a:buClr>
                <a:schemeClr val="dk1"/>
              </a:buClr>
              <a:buSzPts val="2667"/>
              <a:buFont typeface="Arial"/>
              <a:buNone/>
              <a:defRPr sz="2667" b="1" i="0" u="none" strike="noStrike" cap="none">
                <a:solidFill>
                  <a:schemeClr val="dk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 name="Google Shape;21;p51"/>
          <p:cNvSpPr txBox="1">
            <a:spLocks noGrp="1"/>
          </p:cNvSpPr>
          <p:nvPr>
            <p:ph type="body" idx="4"/>
          </p:nvPr>
        </p:nvSpPr>
        <p:spPr>
          <a:xfrm>
            <a:off x="971594" y="4818452"/>
            <a:ext cx="1819631" cy="410369"/>
          </a:xfrm>
          <a:prstGeom prst="rect">
            <a:avLst/>
          </a:prstGeom>
          <a:noFill/>
          <a:ln>
            <a:noFill/>
          </a:ln>
        </p:spPr>
        <p:txBody>
          <a:bodyPr spcFirstLastPara="1" wrap="square" lIns="0" tIns="0" rIns="91425" bIns="45700" anchor="t" anchorCtr="0">
            <a:spAutoFit/>
          </a:bodyPr>
          <a:lstStyle>
            <a:lvl1pPr marL="457200" marR="0" lvl="0" indent="-228600" algn="l" rtl="0">
              <a:spcBef>
                <a:spcPts val="453"/>
              </a:spcBef>
              <a:spcAft>
                <a:spcPts val="0"/>
              </a:spcAft>
              <a:buClr>
                <a:schemeClr val="dk1"/>
              </a:buClr>
              <a:buSzPts val="2267"/>
              <a:buFont typeface="Arial"/>
              <a:buNone/>
              <a:defRPr sz="2267" b="0" i="0" u="none" strike="noStrike" cap="none">
                <a:solidFill>
                  <a:schemeClr val="dk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2" name="Google Shape;22;p51"/>
          <p:cNvSpPr/>
          <p:nvPr/>
        </p:nvSpPr>
        <p:spPr>
          <a:xfrm>
            <a:off x="4182534" y="1"/>
            <a:ext cx="594257" cy="1413420"/>
          </a:xfrm>
          <a:prstGeom prst="rect">
            <a:avLst/>
          </a:prstGeom>
          <a:solidFill>
            <a:srgbClr val="00AFD7">
              <a:alpha val="6274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76"/>
        <p:cNvGrpSpPr/>
        <p:nvPr/>
      </p:nvGrpSpPr>
      <p:grpSpPr>
        <a:xfrm>
          <a:off x="0" y="0"/>
          <a:ext cx="0" cy="0"/>
          <a:chOff x="0" y="0"/>
          <a:chExt cx="0" cy="0"/>
        </a:xfrm>
      </p:grpSpPr>
      <p:pic>
        <p:nvPicPr>
          <p:cNvPr id="77" name="Google Shape;77;p80" descr="OCLC_H_PMS.eps"/>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82566" y="6347609"/>
            <a:ext cx="964583" cy="3209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78"/>
        <p:cNvGrpSpPr/>
        <p:nvPr/>
      </p:nvGrpSpPr>
      <p:grpSpPr>
        <a:xfrm>
          <a:off x="0" y="0"/>
          <a:ext cx="0" cy="0"/>
          <a:chOff x="0" y="0"/>
          <a:chExt cx="0" cy="0"/>
        </a:xfrm>
      </p:grpSpPr>
      <p:sp>
        <p:nvSpPr>
          <p:cNvPr id="79" name="Google Shape;79;p81"/>
          <p:cNvSpPr>
            <a:spLocks noGrp="1"/>
          </p:cNvSpPr>
          <p:nvPr>
            <p:ph type="pic" idx="2"/>
          </p:nvPr>
        </p:nvSpPr>
        <p:spPr>
          <a:xfrm>
            <a:off x="0" y="-1"/>
            <a:ext cx="12192000" cy="6858000"/>
          </a:xfrm>
          <a:prstGeom prst="rect">
            <a:avLst/>
          </a:prstGeom>
          <a:noFill/>
          <a:ln>
            <a:noFill/>
          </a:ln>
        </p:spPr>
      </p:sp>
      <p:sp>
        <p:nvSpPr>
          <p:cNvPr id="80" name="Google Shape;80;p81"/>
          <p:cNvSpPr txBox="1">
            <a:spLocks noGrp="1"/>
          </p:cNvSpPr>
          <p:nvPr>
            <p:ph type="body" idx="1"/>
          </p:nvPr>
        </p:nvSpPr>
        <p:spPr>
          <a:xfrm>
            <a:off x="10111322" y="-20638"/>
            <a:ext cx="577849" cy="6899276"/>
          </a:xfrm>
          <a:prstGeom prst="rect">
            <a:avLst/>
          </a:prstGeom>
          <a:solidFill>
            <a:schemeClr val="accent1">
              <a:alpha val="77647"/>
            </a:scheme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1" name="Google Shape;81;p81"/>
          <p:cNvSpPr txBox="1">
            <a:spLocks noGrp="1"/>
          </p:cNvSpPr>
          <p:nvPr>
            <p:ph type="body" idx="3"/>
          </p:nvPr>
        </p:nvSpPr>
        <p:spPr>
          <a:xfrm>
            <a:off x="10689172" y="-20638"/>
            <a:ext cx="1502833" cy="6899276"/>
          </a:xfrm>
          <a:prstGeom prst="rect">
            <a:avLst/>
          </a:prstGeom>
          <a:solidFill>
            <a:schemeClr val="accent1"/>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2" name="Google Shape;82;p81"/>
          <p:cNvSpPr txBox="1">
            <a:spLocks noGrp="1"/>
          </p:cNvSpPr>
          <p:nvPr>
            <p:ph type="body" idx="4"/>
          </p:nvPr>
        </p:nvSpPr>
        <p:spPr>
          <a:xfrm>
            <a:off x="-18815" y="4997709"/>
            <a:ext cx="8204200" cy="954107"/>
          </a:xfrm>
          <a:prstGeom prst="rect">
            <a:avLst/>
          </a:prstGeom>
          <a:solidFill>
            <a:schemeClr val="lt1"/>
          </a:solidFill>
          <a:ln>
            <a:noFill/>
          </a:ln>
        </p:spPr>
        <p:txBody>
          <a:bodyPr spcFirstLastPara="1" wrap="square" lIns="640075" tIns="45700" rIns="91425" bIns="45700" anchor="t" anchorCtr="0">
            <a:noAutofit/>
          </a:bodyPr>
          <a:lstStyle>
            <a:lvl1pPr marL="457200" marR="0" lvl="0" indent="-228600" algn="l" rtl="0">
              <a:spcBef>
                <a:spcPts val="640"/>
              </a:spcBef>
              <a:spcAft>
                <a:spcPts val="0"/>
              </a:spcAft>
              <a:buClr>
                <a:srgbClr val="236192"/>
              </a:buClr>
              <a:buSzPts val="3200"/>
              <a:buFont typeface="Arial"/>
              <a:buNone/>
              <a:defRPr sz="32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3" name="Google Shape;83;p81"/>
          <p:cNvSpPr txBox="1">
            <a:spLocks noGrp="1"/>
          </p:cNvSpPr>
          <p:nvPr>
            <p:ph type="body" idx="5"/>
          </p:nvPr>
        </p:nvSpPr>
        <p:spPr>
          <a:xfrm>
            <a:off x="713223" y="5447286"/>
            <a:ext cx="7480300" cy="352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84" name="Google Shape;84;p8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losing Slide - 1">
  <p:cSld name="Closing Slide - 1">
    <p:spTree>
      <p:nvGrpSpPr>
        <p:cNvPr id="1" name="Shape 85"/>
        <p:cNvGrpSpPr/>
        <p:nvPr/>
      </p:nvGrpSpPr>
      <p:grpSpPr>
        <a:xfrm>
          <a:off x="0" y="0"/>
          <a:ext cx="0" cy="0"/>
          <a:chOff x="0" y="0"/>
          <a:chExt cx="0" cy="0"/>
        </a:xfrm>
      </p:grpSpPr>
      <p:sp>
        <p:nvSpPr>
          <p:cNvPr id="86" name="Google Shape;86;p82"/>
          <p:cNvSpPr txBox="1">
            <a:spLocks noGrp="1"/>
          </p:cNvSpPr>
          <p:nvPr>
            <p:ph type="body" idx="1"/>
          </p:nvPr>
        </p:nvSpPr>
        <p:spPr>
          <a:xfrm>
            <a:off x="320571" y="259643"/>
            <a:ext cx="5307955" cy="1041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rgbClr val="236192"/>
              </a:buClr>
              <a:buSzPts val="4267"/>
              <a:buFont typeface="Arial"/>
              <a:buNone/>
              <a:defRPr sz="4267"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7" name="Google Shape;87;p82"/>
          <p:cNvSpPr/>
          <p:nvPr/>
        </p:nvSpPr>
        <p:spPr>
          <a:xfrm rot="10800000">
            <a:off x="15117" y="5850668"/>
            <a:ext cx="12192000" cy="239713"/>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D527F"/>
              </a:solidFill>
              <a:latin typeface="Calibri"/>
              <a:ea typeface="Calibri"/>
              <a:cs typeface="Calibri"/>
              <a:sym typeface="Calibri"/>
            </a:endParaRPr>
          </a:p>
        </p:txBody>
      </p:sp>
      <p:sp>
        <p:nvSpPr>
          <p:cNvPr id="88" name="Google Shape;88;p82"/>
          <p:cNvSpPr txBox="1">
            <a:spLocks noGrp="1"/>
          </p:cNvSpPr>
          <p:nvPr>
            <p:ph type="body" idx="2"/>
          </p:nvPr>
        </p:nvSpPr>
        <p:spPr>
          <a:xfrm>
            <a:off x="320820" y="1321005"/>
            <a:ext cx="5183717" cy="40571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9" name="Google Shape;89;p82"/>
          <p:cNvSpPr txBox="1">
            <a:spLocks noGrp="1"/>
          </p:cNvSpPr>
          <p:nvPr>
            <p:ph type="body" idx="3"/>
          </p:nvPr>
        </p:nvSpPr>
        <p:spPr>
          <a:xfrm>
            <a:off x="320571" y="1690435"/>
            <a:ext cx="5183717" cy="35902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73"/>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0" name="Google Shape;90;p82"/>
          <p:cNvSpPr txBox="1">
            <a:spLocks noGrp="1"/>
          </p:cNvSpPr>
          <p:nvPr>
            <p:ph type="body" idx="4"/>
          </p:nvPr>
        </p:nvSpPr>
        <p:spPr>
          <a:xfrm>
            <a:off x="320571" y="2010979"/>
            <a:ext cx="5183717" cy="30549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73"/>
              </a:spcBef>
              <a:spcAft>
                <a:spcPts val="0"/>
              </a:spcAft>
              <a:buClr>
                <a:srgbClr val="236192"/>
              </a:buClr>
              <a:buSzPts val="1867"/>
              <a:buFont typeface="Arial"/>
              <a:buNone/>
              <a:defRPr sz="1867"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91" name="Google Shape;91;p82" descr="OCLC_H_PMS.eps"/>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82566" y="6347609"/>
            <a:ext cx="964583" cy="320913"/>
          </a:xfrm>
          <a:prstGeom prst="rect">
            <a:avLst/>
          </a:prstGeom>
          <a:noFill/>
          <a:ln>
            <a:noFill/>
          </a:ln>
        </p:spPr>
      </p:pic>
      <p:pic>
        <p:nvPicPr>
          <p:cNvPr id="92" name="Google Shape;92;p82"/>
          <p:cNvPicPr preferRelativeResize="0"/>
          <p:nvPr/>
        </p:nvPicPr>
        <p:blipFill rotWithShape="1">
          <a:blip r:embed="rId3">
            <a:alphaModFix/>
          </a:blip>
          <a:srcRect/>
          <a:stretch/>
        </p:blipFill>
        <p:spPr>
          <a:xfrm>
            <a:off x="6093727" y="0"/>
            <a:ext cx="6105280" cy="58506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93"/>
        <p:cNvGrpSpPr/>
        <p:nvPr/>
      </p:nvGrpSpPr>
      <p:grpSpPr>
        <a:xfrm>
          <a:off x="0" y="0"/>
          <a:ext cx="0" cy="0"/>
          <a:chOff x="0" y="0"/>
          <a:chExt cx="0" cy="0"/>
        </a:xfrm>
      </p:grpSpPr>
      <p:pic>
        <p:nvPicPr>
          <p:cNvPr id="94" name="Google Shape;94;p83" descr="ppt-because-tag.psd"/>
          <p:cNvPicPr preferRelativeResize="0"/>
          <p:nvPr/>
        </p:nvPicPr>
        <p:blipFill rotWithShape="1">
          <a:blip r:embed="rId2">
            <a:alphaModFix/>
          </a:blip>
          <a:srcRect/>
          <a:stretch/>
        </p:blipFill>
        <p:spPr>
          <a:xfrm>
            <a:off x="1236133" y="4938917"/>
            <a:ext cx="10955859" cy="810295"/>
          </a:xfrm>
          <a:prstGeom prst="rect">
            <a:avLst/>
          </a:prstGeom>
          <a:noFill/>
          <a:ln>
            <a:noFill/>
          </a:ln>
        </p:spPr>
      </p:pic>
      <p:sp>
        <p:nvSpPr>
          <p:cNvPr id="95" name="Google Shape;95;p83"/>
          <p:cNvSpPr/>
          <p:nvPr/>
        </p:nvSpPr>
        <p:spPr>
          <a:xfrm rot="-5400000">
            <a:off x="636253" y="5149331"/>
            <a:ext cx="810295" cy="389467"/>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96" name="Google Shape;96;p83"/>
          <p:cNvSpPr/>
          <p:nvPr/>
        </p:nvSpPr>
        <p:spPr>
          <a:xfrm>
            <a:off x="0" y="4938917"/>
            <a:ext cx="846667" cy="81029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97" name="Google Shape;97;p83"/>
          <p:cNvSpPr txBox="1">
            <a:spLocks noGrp="1"/>
          </p:cNvSpPr>
          <p:nvPr>
            <p:ph type="body" idx="1"/>
          </p:nvPr>
        </p:nvSpPr>
        <p:spPr>
          <a:xfrm>
            <a:off x="975786" y="1108608"/>
            <a:ext cx="5229124" cy="1682448"/>
          </a:xfrm>
          <a:prstGeom prst="rect">
            <a:avLst/>
          </a:prstGeom>
          <a:noFill/>
          <a:ln w="101600" cap="flat" cmpd="sng">
            <a:solidFill>
              <a:srgbClr val="236192"/>
            </a:solidFill>
            <a:prstDash val="solid"/>
            <a:miter lim="800000"/>
            <a:headEnd type="none" w="sm" len="sm"/>
            <a:tailEnd type="none" w="sm" len="sm"/>
          </a:ln>
        </p:spPr>
        <p:txBody>
          <a:bodyPr spcFirstLastPara="1" wrap="square" lIns="548625" tIns="274300" rIns="457200" bIns="274300" anchor="t" anchorCtr="0">
            <a:spAutoFit/>
          </a:bodyPr>
          <a:lstStyle>
            <a:lvl1pPr marL="457200" marR="0" lvl="0" indent="-228600" algn="l" rtl="0">
              <a:spcBef>
                <a:spcPts val="0"/>
              </a:spcBef>
              <a:spcAft>
                <a:spcPts val="0"/>
              </a:spcAft>
              <a:buClr>
                <a:srgbClr val="236192"/>
              </a:buClr>
              <a:buSzPts val="7333"/>
              <a:buFont typeface="Arial"/>
              <a:buNone/>
              <a:defRPr sz="7333"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8" name="Google Shape;98;p83"/>
          <p:cNvSpPr txBox="1">
            <a:spLocks noGrp="1"/>
          </p:cNvSpPr>
          <p:nvPr>
            <p:ph type="body" idx="2"/>
          </p:nvPr>
        </p:nvSpPr>
        <p:spPr>
          <a:xfrm>
            <a:off x="931002" y="3196723"/>
            <a:ext cx="5183717" cy="40571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9" name="Google Shape;99;p83"/>
          <p:cNvSpPr txBox="1">
            <a:spLocks noGrp="1"/>
          </p:cNvSpPr>
          <p:nvPr>
            <p:ph type="body" idx="3"/>
          </p:nvPr>
        </p:nvSpPr>
        <p:spPr>
          <a:xfrm>
            <a:off x="930752" y="3584169"/>
            <a:ext cx="5183717" cy="35902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7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0" name="Google Shape;100;p83"/>
          <p:cNvSpPr txBox="1">
            <a:spLocks noGrp="1"/>
          </p:cNvSpPr>
          <p:nvPr>
            <p:ph type="body" idx="4"/>
          </p:nvPr>
        </p:nvSpPr>
        <p:spPr>
          <a:xfrm>
            <a:off x="930752" y="3943199"/>
            <a:ext cx="5183717" cy="30549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73"/>
              </a:spcBef>
              <a:spcAft>
                <a:spcPts val="0"/>
              </a:spcAft>
              <a:buClr>
                <a:schemeClr val="accent2"/>
              </a:buClr>
              <a:buSzPts val="1867"/>
              <a:buFont typeface="Arial"/>
              <a:buNone/>
              <a:defRPr sz="1867" b="1" i="0" u="none" strike="noStrike" cap="none">
                <a:solidFill>
                  <a:schemeClr val="accent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1" name="Google Shape;101;p83"/>
          <p:cNvSpPr txBox="1">
            <a:spLocks noGrp="1"/>
          </p:cNvSpPr>
          <p:nvPr>
            <p:ph type="body" idx="5"/>
          </p:nvPr>
        </p:nvSpPr>
        <p:spPr>
          <a:xfrm>
            <a:off x="2" y="416590"/>
            <a:ext cx="4906433" cy="668966"/>
          </a:xfrm>
          <a:prstGeom prst="rect">
            <a:avLst/>
          </a:prstGeom>
          <a:solidFill>
            <a:srgbClr val="236192"/>
          </a:solidFill>
          <a:ln>
            <a:noFill/>
          </a:ln>
        </p:spPr>
        <p:txBody>
          <a:bodyPr spcFirstLastPara="1" wrap="square" lIns="640075" tIns="91425" rIns="91425" bIns="164575" anchor="t" anchorCtr="0">
            <a:spAutoFit/>
          </a:bodyPr>
          <a:lstStyle>
            <a:lvl1pPr marL="457200" marR="0" lvl="0" indent="-228600" algn="l" rtl="0">
              <a:spcBef>
                <a:spcPts val="533"/>
              </a:spcBef>
              <a:spcAft>
                <a:spcPts val="0"/>
              </a:spcAft>
              <a:buClr>
                <a:schemeClr val="lt1"/>
              </a:buClr>
              <a:buSzPts val="2667"/>
              <a:buFont typeface="Arial"/>
              <a:buNone/>
              <a:defRPr sz="2667" b="0"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02" name="Google Shape;102;p83" descr="OCLC_H_PMS.ep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82566" y="6347609"/>
            <a:ext cx="964583" cy="320913"/>
          </a:xfrm>
          <a:prstGeom prst="rect">
            <a:avLst/>
          </a:prstGeom>
          <a:noFill/>
          <a:ln>
            <a:noFill/>
          </a:ln>
        </p:spPr>
      </p:pic>
      <p:pic>
        <p:nvPicPr>
          <p:cNvPr id="103" name="Google Shape;103;p8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7769479" y="5051334"/>
            <a:ext cx="116923" cy="423333"/>
          </a:xfrm>
          <a:prstGeom prst="rect">
            <a:avLst/>
          </a:prstGeom>
          <a:noFill/>
          <a:ln>
            <a:noFill/>
          </a:ln>
        </p:spPr>
      </p:pic>
      <p:pic>
        <p:nvPicPr>
          <p:cNvPr id="104" name="Google Shape;104;p8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713134" y="5206655"/>
            <a:ext cx="114807" cy="1148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06"/>
        <p:cNvGrpSpPr/>
        <p:nvPr/>
      </p:nvGrpSpPr>
      <p:grpSpPr>
        <a:xfrm>
          <a:off x="0" y="0"/>
          <a:ext cx="0" cy="0"/>
          <a:chOff x="0" y="0"/>
          <a:chExt cx="0" cy="0"/>
        </a:xfrm>
      </p:grpSpPr>
      <p:pic>
        <p:nvPicPr>
          <p:cNvPr id="107" name="Google Shape;107;p54" descr="OCLC_H_PMS.eps"/>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82567" y="6347609"/>
            <a:ext cx="964583" cy="320913"/>
          </a:xfrm>
          <a:prstGeom prst="rect">
            <a:avLst/>
          </a:prstGeom>
          <a:noFill/>
          <a:ln>
            <a:noFill/>
          </a:ln>
        </p:spPr>
      </p:pic>
      <p:sp>
        <p:nvSpPr>
          <p:cNvPr id="108" name="Google Shape;108;p54"/>
          <p:cNvSpPr txBox="1">
            <a:spLocks noGrp="1"/>
          </p:cNvSpPr>
          <p:nvPr>
            <p:ph type="dt" idx="10"/>
          </p:nvPr>
        </p:nvSpPr>
        <p:spPr>
          <a:xfrm>
            <a:off x="838200" y="6356350"/>
            <a:ext cx="2743197" cy="36512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9" name="Google Shape;109;p54"/>
          <p:cNvSpPr txBox="1">
            <a:spLocks noGrp="1"/>
          </p:cNvSpPr>
          <p:nvPr>
            <p:ph type="ftr" idx="11"/>
          </p:nvPr>
        </p:nvSpPr>
        <p:spPr>
          <a:xfrm>
            <a:off x="4038602" y="6356350"/>
            <a:ext cx="4114799" cy="36512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10" name="Google Shape;110;p54"/>
          <p:cNvSpPr txBox="1">
            <a:spLocks noGrp="1"/>
          </p:cNvSpPr>
          <p:nvPr>
            <p:ph type="sldNum" idx="12"/>
          </p:nvPr>
        </p:nvSpPr>
        <p:spPr>
          <a:xfrm>
            <a:off x="8610602" y="6356350"/>
            <a:ext cx="2743197" cy="3651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111"/>
        <p:cNvGrpSpPr/>
        <p:nvPr/>
      </p:nvGrpSpPr>
      <p:grpSpPr>
        <a:xfrm>
          <a:off x="0" y="0"/>
          <a:ext cx="0" cy="0"/>
          <a:chOff x="0" y="0"/>
          <a:chExt cx="0" cy="0"/>
        </a:xfrm>
      </p:grpSpPr>
      <p:sp>
        <p:nvSpPr>
          <p:cNvPr id="112" name="Google Shape;112;p73"/>
          <p:cNvSpPr/>
          <p:nvPr/>
        </p:nvSpPr>
        <p:spPr>
          <a:xfrm>
            <a:off x="2" y="6248400"/>
            <a:ext cx="29463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13" name="Google Shape;113;p73"/>
          <p:cNvSpPr/>
          <p:nvPr/>
        </p:nvSpPr>
        <p:spPr>
          <a:xfrm>
            <a:off x="2946402" y="6248400"/>
            <a:ext cx="1413932"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14" name="Google Shape;114;p73"/>
          <p:cNvSpPr/>
          <p:nvPr/>
        </p:nvSpPr>
        <p:spPr>
          <a:xfrm>
            <a:off x="4360336" y="6248400"/>
            <a:ext cx="7831665"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15" name="Google Shape;115;p73"/>
          <p:cNvSpPr txBox="1">
            <a:spLocks noGrp="1"/>
          </p:cNvSpPr>
          <p:nvPr>
            <p:ph type="body" idx="1"/>
          </p:nvPr>
        </p:nvSpPr>
        <p:spPr>
          <a:xfrm>
            <a:off x="454383" y="1372995"/>
            <a:ext cx="11252196" cy="4475169"/>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73"/>
          <p:cNvSpPr txBox="1">
            <a:spLocks noGrp="1"/>
          </p:cNvSpPr>
          <p:nvPr>
            <p:ph type="body" idx="2"/>
          </p:nvPr>
        </p:nvSpPr>
        <p:spPr>
          <a:xfrm>
            <a:off x="454383" y="457739"/>
            <a:ext cx="11252196" cy="91525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0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7" name="Google Shape;117;p7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1" y="6422992"/>
            <a:ext cx="916227" cy="29162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peaker Intro">
  <p:cSld name="2_Speaker Intro">
    <p:spTree>
      <p:nvGrpSpPr>
        <p:cNvPr id="1" name="Shape 118"/>
        <p:cNvGrpSpPr/>
        <p:nvPr/>
      </p:nvGrpSpPr>
      <p:grpSpPr>
        <a:xfrm>
          <a:off x="0" y="0"/>
          <a:ext cx="0" cy="0"/>
          <a:chOff x="0" y="0"/>
          <a:chExt cx="0" cy="0"/>
        </a:xfrm>
      </p:grpSpPr>
      <p:sp>
        <p:nvSpPr>
          <p:cNvPr id="119" name="Google Shape;119;p76"/>
          <p:cNvSpPr>
            <a:spLocks noGrp="1"/>
          </p:cNvSpPr>
          <p:nvPr>
            <p:ph type="pic" idx="2"/>
          </p:nvPr>
        </p:nvSpPr>
        <p:spPr>
          <a:xfrm>
            <a:off x="1176867" y="550911"/>
            <a:ext cx="2688165" cy="2571749"/>
          </a:xfrm>
          <a:prstGeom prst="rect">
            <a:avLst/>
          </a:prstGeom>
          <a:noFill/>
          <a:ln>
            <a:noFill/>
          </a:ln>
        </p:spPr>
      </p:sp>
      <p:sp>
        <p:nvSpPr>
          <p:cNvPr id="120" name="Google Shape;120;p76"/>
          <p:cNvSpPr/>
          <p:nvPr/>
        </p:nvSpPr>
        <p:spPr>
          <a:xfrm rot="5400000">
            <a:off x="-699029" y="1246767"/>
            <a:ext cx="2574925" cy="117686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21" name="Google Shape;121;p76"/>
          <p:cNvSpPr txBox="1">
            <a:spLocks noGrp="1"/>
          </p:cNvSpPr>
          <p:nvPr>
            <p:ph type="body" idx="1"/>
          </p:nvPr>
        </p:nvSpPr>
        <p:spPr>
          <a:xfrm>
            <a:off x="4555076" y="1324717"/>
            <a:ext cx="7636931" cy="85217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22" name="Google Shape;122;p76"/>
          <p:cNvCxnSpPr/>
          <p:nvPr/>
        </p:nvCxnSpPr>
        <p:spPr>
          <a:xfrm>
            <a:off x="4555069" y="2176888"/>
            <a:ext cx="7636932" cy="0"/>
          </a:xfrm>
          <a:prstGeom prst="straightConnector1">
            <a:avLst/>
          </a:prstGeom>
          <a:noFill/>
          <a:ln w="19050" cap="flat" cmpd="sng">
            <a:solidFill>
              <a:srgbClr val="3F3F3F"/>
            </a:solidFill>
            <a:prstDash val="solid"/>
            <a:round/>
            <a:headEnd type="none" w="sm" len="sm"/>
            <a:tailEnd type="none" w="sm" len="sm"/>
          </a:ln>
        </p:spPr>
      </p:cxnSp>
      <p:sp>
        <p:nvSpPr>
          <p:cNvPr id="123" name="Google Shape;123;p76"/>
          <p:cNvSpPr txBox="1">
            <a:spLocks noGrp="1"/>
          </p:cNvSpPr>
          <p:nvPr>
            <p:ph type="body" idx="3"/>
          </p:nvPr>
        </p:nvSpPr>
        <p:spPr>
          <a:xfrm>
            <a:off x="4555069" y="547737"/>
            <a:ext cx="7636932" cy="65087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4" name="Google Shape;124;p76"/>
          <p:cNvSpPr txBox="1">
            <a:spLocks noGrp="1"/>
          </p:cNvSpPr>
          <p:nvPr>
            <p:ph type="body" idx="4"/>
          </p:nvPr>
        </p:nvSpPr>
        <p:spPr>
          <a:xfrm>
            <a:off x="1176869" y="550908"/>
            <a:ext cx="215900" cy="2571752"/>
          </a:xfrm>
          <a:prstGeom prst="rect">
            <a:avLst/>
          </a:prstGeom>
          <a:solidFill>
            <a:srgbClr val="236192">
              <a:alpha val="70980"/>
            </a:srgbClr>
          </a:solid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5" name="Google Shape;125;p76"/>
          <p:cNvSpPr>
            <a:spLocks noGrp="1"/>
          </p:cNvSpPr>
          <p:nvPr>
            <p:ph type="pic" idx="5"/>
          </p:nvPr>
        </p:nvSpPr>
        <p:spPr>
          <a:xfrm>
            <a:off x="1176867" y="3595111"/>
            <a:ext cx="2688165" cy="2571749"/>
          </a:xfrm>
          <a:prstGeom prst="rect">
            <a:avLst/>
          </a:prstGeom>
          <a:noFill/>
          <a:ln>
            <a:noFill/>
          </a:ln>
        </p:spPr>
      </p:sp>
      <p:sp>
        <p:nvSpPr>
          <p:cNvPr id="126" name="Google Shape;126;p76"/>
          <p:cNvSpPr/>
          <p:nvPr/>
        </p:nvSpPr>
        <p:spPr>
          <a:xfrm rot="5400000">
            <a:off x="-699029" y="4290967"/>
            <a:ext cx="2574925" cy="117686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27" name="Google Shape;127;p76"/>
          <p:cNvSpPr txBox="1">
            <a:spLocks noGrp="1"/>
          </p:cNvSpPr>
          <p:nvPr>
            <p:ph type="body" idx="6"/>
          </p:nvPr>
        </p:nvSpPr>
        <p:spPr>
          <a:xfrm>
            <a:off x="4555076" y="4368915"/>
            <a:ext cx="7636931" cy="85217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28" name="Google Shape;128;p76"/>
          <p:cNvCxnSpPr/>
          <p:nvPr/>
        </p:nvCxnSpPr>
        <p:spPr>
          <a:xfrm>
            <a:off x="4555069" y="5221088"/>
            <a:ext cx="7636932" cy="0"/>
          </a:xfrm>
          <a:prstGeom prst="straightConnector1">
            <a:avLst/>
          </a:prstGeom>
          <a:noFill/>
          <a:ln w="19050" cap="flat" cmpd="sng">
            <a:solidFill>
              <a:srgbClr val="3F3F3F"/>
            </a:solidFill>
            <a:prstDash val="solid"/>
            <a:round/>
            <a:headEnd type="none" w="sm" len="sm"/>
            <a:tailEnd type="none" w="sm" len="sm"/>
          </a:ln>
        </p:spPr>
      </p:cxnSp>
      <p:sp>
        <p:nvSpPr>
          <p:cNvPr id="129" name="Google Shape;129;p76"/>
          <p:cNvSpPr txBox="1">
            <a:spLocks noGrp="1"/>
          </p:cNvSpPr>
          <p:nvPr>
            <p:ph type="body" idx="7"/>
          </p:nvPr>
        </p:nvSpPr>
        <p:spPr>
          <a:xfrm>
            <a:off x="4555069" y="3591935"/>
            <a:ext cx="7636932" cy="65087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Google Shape;130;p76"/>
          <p:cNvSpPr txBox="1">
            <a:spLocks noGrp="1"/>
          </p:cNvSpPr>
          <p:nvPr>
            <p:ph type="body" idx="8"/>
          </p:nvPr>
        </p:nvSpPr>
        <p:spPr>
          <a:xfrm>
            <a:off x="1176869" y="3595108"/>
            <a:ext cx="215900" cy="2571752"/>
          </a:xfrm>
          <a:prstGeom prst="rect">
            <a:avLst/>
          </a:prstGeom>
          <a:solidFill>
            <a:srgbClr val="236192">
              <a:alpha val="70980"/>
            </a:srgbClr>
          </a:solid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32"/>
        <p:cNvGrpSpPr/>
        <p:nvPr/>
      </p:nvGrpSpPr>
      <p:grpSpPr>
        <a:xfrm>
          <a:off x="0" y="0"/>
          <a:ext cx="0" cy="0"/>
          <a:chOff x="0" y="0"/>
          <a:chExt cx="0" cy="0"/>
        </a:xfrm>
      </p:grpSpPr>
      <p:pic>
        <p:nvPicPr>
          <p:cNvPr id="133" name="Google Shape;133;p56" descr="OCLC_H_PMS.eps"/>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82567" y="6347610"/>
            <a:ext cx="964583" cy="3209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7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6" name="Google Shape;136;p7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7" name="Google Shape;137;p70"/>
          <p:cNvSpPr txBox="1">
            <a:spLocks noGrp="1"/>
          </p:cNvSpPr>
          <p:nvPr>
            <p:ph type="sldNum" idx="12"/>
          </p:nvPr>
        </p:nvSpPr>
        <p:spPr>
          <a:xfrm>
            <a:off x="8087317" y="6172963"/>
            <a:ext cx="4104684" cy="6850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8" name="Google Shape;138;p70"/>
          <p:cNvSpPr txBox="1"/>
          <p:nvPr/>
        </p:nvSpPr>
        <p:spPr>
          <a:xfrm>
            <a:off x="1" y="6209849"/>
            <a:ext cx="10695708" cy="574260"/>
          </a:xfrm>
          <a:prstGeom prst="rect">
            <a:avLst/>
          </a:prstGeom>
          <a:noFill/>
          <a:ln>
            <a:noFill/>
          </a:ln>
        </p:spPr>
        <p:txBody>
          <a:bodyPr spcFirstLastPara="1" wrap="square" lIns="126350" tIns="63175" rIns="126350" bIns="63175" anchor="b"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chemeClr val="lt1"/>
                </a:solidFill>
                <a:latin typeface="Arial"/>
                <a:ea typeface="Arial"/>
                <a:cs typeface="Arial"/>
                <a:sym typeface="Arial"/>
              </a:rPr>
              <a:t>‹#›</a:t>
            </a:fld>
            <a:endParaRPr sz="1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39"/>
        <p:cNvGrpSpPr/>
        <p:nvPr/>
      </p:nvGrpSpPr>
      <p:grpSpPr>
        <a:xfrm>
          <a:off x="0" y="0"/>
          <a:ext cx="0" cy="0"/>
          <a:chOff x="0" y="0"/>
          <a:chExt cx="0" cy="0"/>
        </a:xfrm>
      </p:grpSpPr>
      <p:sp>
        <p:nvSpPr>
          <p:cNvPr id="140" name="Google Shape;140;p71"/>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141" name="Google Shape;141;p71"/>
          <p:cNvSpPr txBox="1">
            <a:spLocks noGrp="1"/>
          </p:cNvSpPr>
          <p:nvPr>
            <p:ph type="body" idx="1"/>
          </p:nvPr>
        </p:nvSpPr>
        <p:spPr>
          <a:xfrm>
            <a:off x="420346" y="1108082"/>
            <a:ext cx="10898717" cy="830997"/>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lvl1pPr marL="457200" marR="0" lvl="0" indent="-228600" algn="l" rtl="0">
              <a:lnSpc>
                <a:spcPct val="100000"/>
              </a:lnSpc>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2" name="Google Shape;142;p71"/>
          <p:cNvSpPr txBox="1">
            <a:spLocks noGrp="1"/>
          </p:cNvSpPr>
          <p:nvPr>
            <p:ph type="body" idx="2"/>
          </p:nvPr>
        </p:nvSpPr>
        <p:spPr>
          <a:xfrm>
            <a:off x="234951" y="850901"/>
            <a:ext cx="353483" cy="6007100"/>
          </a:xfrm>
          <a:prstGeom prst="rect">
            <a:avLst/>
          </a:prstGeom>
          <a:solidFill>
            <a:srgbClr val="00AFD7"/>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3" name="Google Shape;143;p71"/>
          <p:cNvSpPr txBox="1">
            <a:spLocks noGrp="1"/>
          </p:cNvSpPr>
          <p:nvPr>
            <p:ph type="body" idx="3"/>
          </p:nvPr>
        </p:nvSpPr>
        <p:spPr>
          <a:xfrm>
            <a:off x="11215941" y="850902"/>
            <a:ext cx="353483" cy="5432839"/>
          </a:xfrm>
          <a:prstGeom prst="rect">
            <a:avLst/>
          </a:prstGeom>
          <a:solidFill>
            <a:srgbClr val="00AFD7"/>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44" name="Google Shape;144;p7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Speaker Intro">
  <p:cSld name="2_Speaker Intro">
    <p:spTree>
      <p:nvGrpSpPr>
        <p:cNvPr id="1" name="Shape 23"/>
        <p:cNvGrpSpPr/>
        <p:nvPr/>
      </p:nvGrpSpPr>
      <p:grpSpPr>
        <a:xfrm>
          <a:off x="0" y="0"/>
          <a:ext cx="0" cy="0"/>
          <a:chOff x="0" y="0"/>
          <a:chExt cx="0" cy="0"/>
        </a:xfrm>
      </p:grpSpPr>
      <p:sp>
        <p:nvSpPr>
          <p:cNvPr id="24" name="Google Shape;24;p52"/>
          <p:cNvSpPr>
            <a:spLocks noGrp="1"/>
          </p:cNvSpPr>
          <p:nvPr>
            <p:ph type="pic" idx="2"/>
          </p:nvPr>
        </p:nvSpPr>
        <p:spPr>
          <a:xfrm>
            <a:off x="1176869" y="550911"/>
            <a:ext cx="2688167" cy="2571751"/>
          </a:xfrm>
          <a:prstGeom prst="rect">
            <a:avLst/>
          </a:prstGeom>
          <a:noFill/>
          <a:ln>
            <a:noFill/>
          </a:ln>
        </p:spPr>
      </p:sp>
      <p:sp>
        <p:nvSpPr>
          <p:cNvPr id="25" name="Google Shape;25;p52"/>
          <p:cNvSpPr/>
          <p:nvPr/>
        </p:nvSpPr>
        <p:spPr>
          <a:xfrm rot="5400000">
            <a:off x="-699030" y="1246767"/>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6" name="Google Shape;26;p52"/>
          <p:cNvSpPr txBox="1">
            <a:spLocks noGrp="1"/>
          </p:cNvSpPr>
          <p:nvPr>
            <p:ph type="body" idx="1"/>
          </p:nvPr>
        </p:nvSpPr>
        <p:spPr>
          <a:xfrm>
            <a:off x="4555078" y="1324718"/>
            <a:ext cx="7636932" cy="8521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27" name="Google Shape;27;p52"/>
          <p:cNvCxnSpPr/>
          <p:nvPr/>
        </p:nvCxnSpPr>
        <p:spPr>
          <a:xfrm>
            <a:off x="4555067" y="2176889"/>
            <a:ext cx="7636933" cy="0"/>
          </a:xfrm>
          <a:prstGeom prst="straightConnector1">
            <a:avLst/>
          </a:prstGeom>
          <a:noFill/>
          <a:ln w="19050" cap="flat" cmpd="sng">
            <a:solidFill>
              <a:srgbClr val="3F3F3F"/>
            </a:solidFill>
            <a:prstDash val="solid"/>
            <a:round/>
            <a:headEnd type="none" w="sm" len="sm"/>
            <a:tailEnd type="none" w="sm" len="sm"/>
          </a:ln>
        </p:spPr>
      </p:cxnSp>
      <p:sp>
        <p:nvSpPr>
          <p:cNvPr id="28" name="Google Shape;28;p52"/>
          <p:cNvSpPr txBox="1">
            <a:spLocks noGrp="1"/>
          </p:cNvSpPr>
          <p:nvPr>
            <p:ph type="body" idx="3"/>
          </p:nvPr>
        </p:nvSpPr>
        <p:spPr>
          <a:xfrm>
            <a:off x="4555067" y="547737"/>
            <a:ext cx="7636933" cy="6508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rgbClr val="236192"/>
              </a:buClr>
              <a:buSzPts val="4800"/>
              <a:buFont typeface="Arial"/>
              <a:buNone/>
              <a:defRPr sz="48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9" name="Google Shape;29;p52"/>
          <p:cNvSpPr txBox="1">
            <a:spLocks noGrp="1"/>
          </p:cNvSpPr>
          <p:nvPr>
            <p:ph type="body" idx="4"/>
          </p:nvPr>
        </p:nvSpPr>
        <p:spPr>
          <a:xfrm>
            <a:off x="1176869" y="550909"/>
            <a:ext cx="215900" cy="2571752"/>
          </a:xfrm>
          <a:prstGeom prst="rect">
            <a:avLst/>
          </a:prstGeom>
          <a:solidFill>
            <a:srgbClr val="236192">
              <a:alpha val="71764"/>
            </a:srgb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0" name="Google Shape;30;p52"/>
          <p:cNvSpPr>
            <a:spLocks noGrp="1"/>
          </p:cNvSpPr>
          <p:nvPr>
            <p:ph type="pic" idx="5"/>
          </p:nvPr>
        </p:nvSpPr>
        <p:spPr>
          <a:xfrm>
            <a:off x="1176869" y="3595110"/>
            <a:ext cx="2688167" cy="2571751"/>
          </a:xfrm>
          <a:prstGeom prst="rect">
            <a:avLst/>
          </a:prstGeom>
          <a:noFill/>
          <a:ln>
            <a:noFill/>
          </a:ln>
        </p:spPr>
      </p:sp>
      <p:sp>
        <p:nvSpPr>
          <p:cNvPr id="31" name="Google Shape;31;p52"/>
          <p:cNvSpPr/>
          <p:nvPr/>
        </p:nvSpPr>
        <p:spPr>
          <a:xfrm rot="5400000">
            <a:off x="-699030" y="4290965"/>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2" name="Google Shape;32;p52"/>
          <p:cNvSpPr txBox="1">
            <a:spLocks noGrp="1"/>
          </p:cNvSpPr>
          <p:nvPr>
            <p:ph type="body" idx="6"/>
          </p:nvPr>
        </p:nvSpPr>
        <p:spPr>
          <a:xfrm>
            <a:off x="4555078" y="4368917"/>
            <a:ext cx="7636932" cy="8521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33" name="Google Shape;33;p52"/>
          <p:cNvCxnSpPr/>
          <p:nvPr/>
        </p:nvCxnSpPr>
        <p:spPr>
          <a:xfrm>
            <a:off x="4555067" y="5221088"/>
            <a:ext cx="7636933" cy="0"/>
          </a:xfrm>
          <a:prstGeom prst="straightConnector1">
            <a:avLst/>
          </a:prstGeom>
          <a:noFill/>
          <a:ln w="19050" cap="flat" cmpd="sng">
            <a:solidFill>
              <a:srgbClr val="3F3F3F"/>
            </a:solidFill>
            <a:prstDash val="solid"/>
            <a:round/>
            <a:headEnd type="none" w="sm" len="sm"/>
            <a:tailEnd type="none" w="sm" len="sm"/>
          </a:ln>
        </p:spPr>
      </p:cxnSp>
      <p:sp>
        <p:nvSpPr>
          <p:cNvPr id="34" name="Google Shape;34;p52"/>
          <p:cNvSpPr txBox="1">
            <a:spLocks noGrp="1"/>
          </p:cNvSpPr>
          <p:nvPr>
            <p:ph type="body" idx="7"/>
          </p:nvPr>
        </p:nvSpPr>
        <p:spPr>
          <a:xfrm>
            <a:off x="4555067" y="3591936"/>
            <a:ext cx="7636933" cy="6508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rgbClr val="236192"/>
              </a:buClr>
              <a:buSzPts val="4800"/>
              <a:buFont typeface="Arial"/>
              <a:buNone/>
              <a:defRPr sz="48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5" name="Google Shape;35;p52"/>
          <p:cNvSpPr txBox="1">
            <a:spLocks noGrp="1"/>
          </p:cNvSpPr>
          <p:nvPr>
            <p:ph type="body" idx="8"/>
          </p:nvPr>
        </p:nvSpPr>
        <p:spPr>
          <a:xfrm>
            <a:off x="1176869" y="3595108"/>
            <a:ext cx="215900" cy="2571752"/>
          </a:xfrm>
          <a:prstGeom prst="rect">
            <a:avLst/>
          </a:prstGeom>
          <a:solidFill>
            <a:srgbClr val="236192">
              <a:alpha val="71764"/>
            </a:srgb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145"/>
        <p:cNvGrpSpPr/>
        <p:nvPr/>
      </p:nvGrpSpPr>
      <p:grpSpPr>
        <a:xfrm>
          <a:off x="0" y="0"/>
          <a:ext cx="0" cy="0"/>
          <a:chOff x="0" y="0"/>
          <a:chExt cx="0" cy="0"/>
        </a:xfrm>
      </p:grpSpPr>
      <p:sp>
        <p:nvSpPr>
          <p:cNvPr id="146" name="Google Shape;146;p72"/>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47" name="Google Shape;147;p72"/>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48" name="Google Shape;148;p72"/>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49" name="Google Shape;149;p72"/>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4800"/>
              <a:buFont typeface="Arial"/>
              <a:buNone/>
              <a:defRPr sz="4800" b="1" i="0" u="none" strike="noStrike" cap="none">
                <a:solidFill>
                  <a:schemeClr val="lt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50" name="Google Shape;150;p7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151" name="Google Shape;151;p72"/>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2667"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364045" algn="l" rtl="0">
              <a:lnSpc>
                <a:spcPct val="100000"/>
              </a:lnSpc>
              <a:spcBef>
                <a:spcPts val="0"/>
              </a:spcBef>
              <a:spcAft>
                <a:spcPts val="0"/>
              </a:spcAft>
              <a:buClr>
                <a:srgbClr val="000000"/>
              </a:buClr>
              <a:buSzPts val="2133"/>
              <a:buFont typeface="Arial"/>
              <a:buChar char="•"/>
              <a:defRPr sz="2133" b="0" i="0" u="none" strike="noStrike" cap="none">
                <a:solidFill>
                  <a:srgbClr val="000000"/>
                </a:solidFill>
                <a:latin typeface="Arial"/>
                <a:ea typeface="Arial"/>
                <a:cs typeface="Arial"/>
                <a:sym typeface="Arial"/>
              </a:defRPr>
            </a:lvl4pPr>
            <a:lvl5pPr marL="2286000" marR="0" lvl="4" indent="-347154" algn="l" rtl="0">
              <a:lnSpc>
                <a:spcPct val="100000"/>
              </a:lnSpc>
              <a:spcBef>
                <a:spcPts val="0"/>
              </a:spcBef>
              <a:spcAft>
                <a:spcPts val="0"/>
              </a:spcAft>
              <a:buClr>
                <a:srgbClr val="000000"/>
              </a:buClr>
              <a:buSzPts val="1867"/>
              <a:buFont typeface="Arial"/>
              <a:buChar char="•"/>
              <a:defRPr sz="1867"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67"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67"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152"/>
        <p:cNvGrpSpPr/>
        <p:nvPr/>
      </p:nvGrpSpPr>
      <p:grpSpPr>
        <a:xfrm>
          <a:off x="0" y="0"/>
          <a:ext cx="0" cy="0"/>
          <a:chOff x="0" y="0"/>
          <a:chExt cx="0" cy="0"/>
        </a:xfrm>
      </p:grpSpPr>
      <p:sp>
        <p:nvSpPr>
          <p:cNvPr id="153" name="Google Shape;153;p74"/>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54" name="Google Shape;154;p74"/>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55" name="Google Shape;155;p74"/>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56" name="Google Shape;156;p74"/>
          <p:cNvSpPr txBox="1">
            <a:spLocks noGrp="1"/>
          </p:cNvSpPr>
          <p:nvPr>
            <p:ph type="body" idx="1"/>
          </p:nvPr>
        </p:nvSpPr>
        <p:spPr>
          <a:xfrm>
            <a:off x="454382" y="457739"/>
            <a:ext cx="11252197" cy="91525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7" name="Google Shape;157;p7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4"/>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158"/>
        <p:cNvGrpSpPr/>
        <p:nvPr/>
      </p:nvGrpSpPr>
      <p:grpSpPr>
        <a:xfrm>
          <a:off x="0" y="0"/>
          <a:ext cx="0" cy="0"/>
          <a:chOff x="0" y="0"/>
          <a:chExt cx="0" cy="0"/>
        </a:xfrm>
      </p:grpSpPr>
      <p:pic>
        <p:nvPicPr>
          <p:cNvPr id="159" name="Google Shape;159;p75" descr="ppt-because-tag.psd"/>
          <p:cNvPicPr preferRelativeResize="0"/>
          <p:nvPr/>
        </p:nvPicPr>
        <p:blipFill rotWithShape="1">
          <a:blip r:embed="rId2">
            <a:alphaModFix/>
          </a:blip>
          <a:srcRect/>
          <a:stretch/>
        </p:blipFill>
        <p:spPr>
          <a:xfrm>
            <a:off x="1236133" y="4938918"/>
            <a:ext cx="10955859" cy="810295"/>
          </a:xfrm>
          <a:prstGeom prst="rect">
            <a:avLst/>
          </a:prstGeom>
          <a:noFill/>
          <a:ln>
            <a:noFill/>
          </a:ln>
        </p:spPr>
      </p:pic>
      <p:sp>
        <p:nvSpPr>
          <p:cNvPr id="160" name="Google Shape;160;p75"/>
          <p:cNvSpPr/>
          <p:nvPr/>
        </p:nvSpPr>
        <p:spPr>
          <a:xfrm rot="-5400000">
            <a:off x="636254" y="5149331"/>
            <a:ext cx="810295" cy="389467"/>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61" name="Google Shape;161;p75"/>
          <p:cNvSpPr/>
          <p:nvPr/>
        </p:nvSpPr>
        <p:spPr>
          <a:xfrm>
            <a:off x="0" y="4938918"/>
            <a:ext cx="846667" cy="81029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62" name="Google Shape;162;p75"/>
          <p:cNvSpPr txBox="1">
            <a:spLocks noGrp="1"/>
          </p:cNvSpPr>
          <p:nvPr>
            <p:ph type="body" idx="1"/>
          </p:nvPr>
        </p:nvSpPr>
        <p:spPr>
          <a:xfrm>
            <a:off x="975785" y="1108609"/>
            <a:ext cx="5574091" cy="1400383"/>
          </a:xfrm>
          <a:prstGeom prst="rect">
            <a:avLst/>
          </a:prstGeom>
          <a:noFill/>
          <a:ln w="101600" cap="flat" cmpd="sng">
            <a:solidFill>
              <a:srgbClr val="236192"/>
            </a:solidFill>
            <a:prstDash val="solid"/>
            <a:miter lim="800000"/>
            <a:headEnd type="none" w="sm" len="sm"/>
            <a:tailEnd type="none" w="sm" len="sm"/>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236192"/>
              </a:buClr>
              <a:buSzPts val="5500"/>
              <a:buFont typeface="Arial"/>
              <a:buNone/>
              <a:defRPr sz="55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3" name="Google Shape;163;p75"/>
          <p:cNvSpPr txBox="1">
            <a:spLocks noGrp="1"/>
          </p:cNvSpPr>
          <p:nvPr>
            <p:ph type="body" idx="2"/>
          </p:nvPr>
        </p:nvSpPr>
        <p:spPr>
          <a:xfrm>
            <a:off x="931002" y="3196724"/>
            <a:ext cx="5183717" cy="40571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4" name="Google Shape;164;p75"/>
          <p:cNvSpPr txBox="1">
            <a:spLocks noGrp="1"/>
          </p:cNvSpPr>
          <p:nvPr>
            <p:ph type="body" idx="3"/>
          </p:nvPr>
        </p:nvSpPr>
        <p:spPr>
          <a:xfrm>
            <a:off x="930752" y="3584169"/>
            <a:ext cx="5183717" cy="35902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75"/>
          <p:cNvSpPr txBox="1">
            <a:spLocks noGrp="1"/>
          </p:cNvSpPr>
          <p:nvPr>
            <p:ph type="body" idx="4"/>
          </p:nvPr>
        </p:nvSpPr>
        <p:spPr>
          <a:xfrm>
            <a:off x="930752" y="3943200"/>
            <a:ext cx="5183717" cy="30549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75"/>
          <p:cNvSpPr txBox="1">
            <a:spLocks noGrp="1"/>
          </p:cNvSpPr>
          <p:nvPr>
            <p:ph type="body" idx="5"/>
          </p:nvPr>
        </p:nvSpPr>
        <p:spPr>
          <a:xfrm>
            <a:off x="4" y="416591"/>
            <a:ext cx="4906433" cy="566309"/>
          </a:xfrm>
          <a:prstGeom prst="rect">
            <a:avLst/>
          </a:prstGeom>
          <a:solidFill>
            <a:srgbClr val="236192"/>
          </a:solid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7" name="Google Shape;167;p75" descr="OCLC_H_PMS.ep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82567" y="6347610"/>
            <a:ext cx="964583" cy="320913"/>
          </a:xfrm>
          <a:prstGeom prst="rect">
            <a:avLst/>
          </a:prstGeom>
          <a:noFill/>
          <a:ln>
            <a:noFill/>
          </a:ln>
        </p:spPr>
      </p:pic>
      <p:pic>
        <p:nvPicPr>
          <p:cNvPr id="168" name="Google Shape;168;p75"/>
          <p:cNvPicPr preferRelativeResize="0"/>
          <p:nvPr/>
        </p:nvPicPr>
        <p:blipFill rotWithShape="1">
          <a:blip r:embed="rId4">
            <a:alphaModFix/>
          </a:blip>
          <a:srcRect/>
          <a:stretch/>
        </p:blipFill>
        <p:spPr>
          <a:xfrm rot="-5400000">
            <a:off x="7769480" y="5051334"/>
            <a:ext cx="116923" cy="423333"/>
          </a:xfrm>
          <a:prstGeom prst="rect">
            <a:avLst/>
          </a:prstGeom>
          <a:noFill/>
          <a:ln>
            <a:noFill/>
          </a:ln>
        </p:spPr>
      </p:pic>
      <p:sp>
        <p:nvSpPr>
          <p:cNvPr id="169" name="Google Shape;169;p75"/>
          <p:cNvSpPr/>
          <p:nvPr/>
        </p:nvSpPr>
        <p:spPr>
          <a:xfrm>
            <a:off x="7713135" y="5206656"/>
            <a:ext cx="114807" cy="114807"/>
          </a:xfrm>
          <a:prstGeom prst="rect">
            <a:avLst/>
          </a:prstGeom>
          <a:solidFill>
            <a:srgbClr val="FFFFFF"/>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72"/>
        <p:cNvGrpSpPr/>
        <p:nvPr/>
      </p:nvGrpSpPr>
      <p:grpSpPr>
        <a:xfrm>
          <a:off x="0" y="0"/>
          <a:ext cx="0" cy="0"/>
          <a:chOff x="0" y="0"/>
          <a:chExt cx="0" cy="0"/>
        </a:xfrm>
      </p:grpSpPr>
      <p:sp>
        <p:nvSpPr>
          <p:cNvPr id="173" name="Google Shape;173;p59"/>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174" name="Google Shape;174;p59"/>
          <p:cNvSpPr txBox="1">
            <a:spLocks noGrp="1"/>
          </p:cNvSpPr>
          <p:nvPr>
            <p:ph type="body" idx="1"/>
          </p:nvPr>
        </p:nvSpPr>
        <p:spPr>
          <a:xfrm>
            <a:off x="420346" y="1108082"/>
            <a:ext cx="10898717" cy="830997"/>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lvl1pPr marL="457200" marR="0" lvl="0" indent="-228600" algn="l" rtl="0">
              <a:lnSpc>
                <a:spcPct val="100000"/>
              </a:lnSpc>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5" name="Google Shape;175;p59"/>
          <p:cNvSpPr txBox="1">
            <a:spLocks noGrp="1"/>
          </p:cNvSpPr>
          <p:nvPr>
            <p:ph type="body" idx="2"/>
          </p:nvPr>
        </p:nvSpPr>
        <p:spPr>
          <a:xfrm>
            <a:off x="234951" y="850901"/>
            <a:ext cx="353483" cy="6007100"/>
          </a:xfrm>
          <a:prstGeom prst="rect">
            <a:avLst/>
          </a:prstGeom>
          <a:solidFill>
            <a:srgbClr val="00AFD7"/>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dk1"/>
              </a:buClr>
              <a:buSzPts val="4267"/>
              <a:buFont typeface="Arial"/>
              <a:buNone/>
              <a:defRPr sz="42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6" name="Google Shape;176;p59"/>
          <p:cNvSpPr txBox="1">
            <a:spLocks noGrp="1"/>
          </p:cNvSpPr>
          <p:nvPr>
            <p:ph type="body" idx="3"/>
          </p:nvPr>
        </p:nvSpPr>
        <p:spPr>
          <a:xfrm>
            <a:off x="11215941" y="850902"/>
            <a:ext cx="353483" cy="5432839"/>
          </a:xfrm>
          <a:prstGeom prst="rect">
            <a:avLst/>
          </a:prstGeom>
          <a:solidFill>
            <a:srgbClr val="00AFD7"/>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dk1"/>
              </a:buClr>
              <a:buSzPts val="4267"/>
              <a:buFont typeface="Arial"/>
              <a:buNone/>
              <a:defRPr sz="42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77" name="Google Shape;177;p5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8"/>
        <p:cNvGrpSpPr/>
        <p:nvPr/>
      </p:nvGrpSpPr>
      <p:grpSpPr>
        <a:xfrm>
          <a:off x="0" y="0"/>
          <a:ext cx="0" cy="0"/>
          <a:chOff x="0" y="0"/>
          <a:chExt cx="0" cy="0"/>
        </a:xfrm>
      </p:grpSpPr>
      <p:pic>
        <p:nvPicPr>
          <p:cNvPr id="179" name="Google Shape;179;p9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218519" y="4"/>
            <a:ext cx="7973480" cy="1413417"/>
          </a:xfrm>
          <a:prstGeom prst="rect">
            <a:avLst/>
          </a:prstGeom>
          <a:noFill/>
          <a:ln>
            <a:noFill/>
          </a:ln>
        </p:spPr>
      </p:pic>
      <p:sp>
        <p:nvSpPr>
          <p:cNvPr id="180" name="Google Shape;180;p95"/>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81" name="Google Shape;181;p95"/>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82" name="Google Shape;182;p95"/>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83" name="Google Shape;183;p95"/>
          <p:cNvSpPr/>
          <p:nvPr/>
        </p:nvSpPr>
        <p:spPr>
          <a:xfrm>
            <a:off x="-1" y="3"/>
            <a:ext cx="4254500" cy="141342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84" name="Google Shape;184;p95"/>
          <p:cNvSpPr txBox="1">
            <a:spLocks noGrp="1"/>
          </p:cNvSpPr>
          <p:nvPr>
            <p:ph type="body" idx="1"/>
          </p:nvPr>
        </p:nvSpPr>
        <p:spPr>
          <a:xfrm>
            <a:off x="3" y="1773169"/>
            <a:ext cx="4601901" cy="651397"/>
          </a:xfrm>
          <a:prstGeom prst="rect">
            <a:avLst/>
          </a:prstGeom>
          <a:solidFill>
            <a:schemeClr val="accent2"/>
          </a:solidFill>
          <a:ln>
            <a:noFill/>
          </a:ln>
        </p:spPr>
        <p:txBody>
          <a:bodyPr spcFirstLastPara="1" wrap="square" lIns="457200" tIns="137150" rIns="274300" bIns="182875" anchor="t" anchorCtr="0">
            <a:spAutoFit/>
          </a:bodyPr>
          <a:lstStyle>
            <a:lvl1pPr marL="457200" marR="0" lvl="0" indent="-228600" algn="l" rtl="0">
              <a:lnSpc>
                <a:spcPct val="100000"/>
              </a:lnSpc>
              <a:spcBef>
                <a:spcPts val="0"/>
              </a:spcBef>
              <a:spcAft>
                <a:spcPts val="0"/>
              </a:spcAft>
              <a:buClr>
                <a:schemeClr val="lt1"/>
              </a:buClr>
              <a:buSzPts val="2133"/>
              <a:buFont typeface="Arial"/>
              <a:buNone/>
              <a:defRPr sz="2133" b="0"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5" name="Google Shape;185;p95"/>
          <p:cNvSpPr txBox="1">
            <a:spLocks noGrp="1"/>
          </p:cNvSpPr>
          <p:nvPr>
            <p:ph type="body" idx="2"/>
          </p:nvPr>
        </p:nvSpPr>
        <p:spPr>
          <a:xfrm>
            <a:off x="1039293" y="2469870"/>
            <a:ext cx="10339693"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457200" tIns="274300" rIns="457200" bIns="274300" anchor="t" anchorCtr="0">
            <a:normAutofit/>
          </a:bodyPr>
          <a:lstStyle>
            <a:lvl1pPr marL="457200" marR="0" lvl="0" indent="-228600" algn="l" rtl="0">
              <a:spcBef>
                <a:spcPts val="0"/>
              </a:spcBef>
              <a:spcAft>
                <a:spcPts val="0"/>
              </a:spcAft>
              <a:buClr>
                <a:schemeClr val="accent2"/>
              </a:buClr>
              <a:buSzPts val="5867"/>
              <a:buFont typeface="Arial"/>
              <a:buNone/>
              <a:defRPr sz="5867" b="1" i="0" u="none" strike="noStrike" cap="none">
                <a:solidFill>
                  <a:schemeClr val="accent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86" name="Google Shape;186;p9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187" name="Google Shape;187;p95"/>
          <p:cNvSpPr txBox="1">
            <a:spLocks noGrp="1"/>
          </p:cNvSpPr>
          <p:nvPr>
            <p:ph type="body" idx="3"/>
          </p:nvPr>
        </p:nvSpPr>
        <p:spPr>
          <a:xfrm>
            <a:off x="971592" y="4275963"/>
            <a:ext cx="2451953" cy="502766"/>
          </a:xfrm>
          <a:prstGeom prst="rect">
            <a:avLst/>
          </a:prstGeom>
          <a:noFill/>
          <a:ln>
            <a:noFill/>
          </a:ln>
        </p:spPr>
        <p:txBody>
          <a:bodyPr spcFirstLastPara="1" wrap="square" lIns="0" tIns="45700" rIns="91425" bIns="45700" anchor="t" anchorCtr="0">
            <a:spAutoFit/>
          </a:bodyPr>
          <a:lstStyle>
            <a:lvl1pPr marL="457200" marR="0" lvl="0" indent="-228600" algn="l" rtl="0">
              <a:spcBef>
                <a:spcPts val="533"/>
              </a:spcBef>
              <a:spcAft>
                <a:spcPts val="0"/>
              </a:spcAft>
              <a:buClr>
                <a:schemeClr val="dk1"/>
              </a:buClr>
              <a:buSzPts val="2667"/>
              <a:buFont typeface="Arial"/>
              <a:buNone/>
              <a:defRPr sz="2667" b="1" i="0" u="none" strike="noStrike" cap="none">
                <a:solidFill>
                  <a:schemeClr val="dk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8" name="Google Shape;188;p95"/>
          <p:cNvSpPr txBox="1">
            <a:spLocks noGrp="1"/>
          </p:cNvSpPr>
          <p:nvPr>
            <p:ph type="body" idx="4"/>
          </p:nvPr>
        </p:nvSpPr>
        <p:spPr>
          <a:xfrm>
            <a:off x="971594" y="4818452"/>
            <a:ext cx="1819631" cy="410369"/>
          </a:xfrm>
          <a:prstGeom prst="rect">
            <a:avLst/>
          </a:prstGeom>
          <a:noFill/>
          <a:ln>
            <a:noFill/>
          </a:ln>
        </p:spPr>
        <p:txBody>
          <a:bodyPr spcFirstLastPara="1" wrap="square" lIns="0" tIns="0" rIns="91425" bIns="45700" anchor="t" anchorCtr="0">
            <a:spAutoFit/>
          </a:bodyPr>
          <a:lstStyle>
            <a:lvl1pPr marL="457200" marR="0" lvl="0" indent="-228600" algn="l" rtl="0">
              <a:spcBef>
                <a:spcPts val="453"/>
              </a:spcBef>
              <a:spcAft>
                <a:spcPts val="0"/>
              </a:spcAft>
              <a:buClr>
                <a:schemeClr val="dk1"/>
              </a:buClr>
              <a:buSzPts val="2267"/>
              <a:buFont typeface="Arial"/>
              <a:buNone/>
              <a:defRPr sz="2267" b="0" i="0" u="none" strike="noStrike" cap="none">
                <a:solidFill>
                  <a:schemeClr val="dk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9" name="Google Shape;189;p95"/>
          <p:cNvSpPr/>
          <p:nvPr/>
        </p:nvSpPr>
        <p:spPr>
          <a:xfrm>
            <a:off x="4182534" y="1"/>
            <a:ext cx="594257" cy="1413420"/>
          </a:xfrm>
          <a:prstGeom prst="rect">
            <a:avLst/>
          </a:prstGeom>
          <a:solidFill>
            <a:srgbClr val="00AFD7">
              <a:alpha val="6274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190"/>
        <p:cNvGrpSpPr/>
        <p:nvPr/>
      </p:nvGrpSpPr>
      <p:grpSpPr>
        <a:xfrm>
          <a:off x="0" y="0"/>
          <a:ext cx="0" cy="0"/>
          <a:chOff x="0" y="0"/>
          <a:chExt cx="0" cy="0"/>
        </a:xfrm>
      </p:grpSpPr>
      <p:sp>
        <p:nvSpPr>
          <p:cNvPr id="191" name="Google Shape;191;p96"/>
          <p:cNvSpPr>
            <a:spLocks noGrp="1"/>
          </p:cNvSpPr>
          <p:nvPr>
            <p:ph type="pic" idx="2"/>
          </p:nvPr>
        </p:nvSpPr>
        <p:spPr>
          <a:xfrm>
            <a:off x="1176869" y="1990726"/>
            <a:ext cx="2688167" cy="2571751"/>
          </a:xfrm>
          <a:prstGeom prst="rect">
            <a:avLst/>
          </a:prstGeom>
          <a:noFill/>
          <a:ln>
            <a:noFill/>
          </a:ln>
        </p:spPr>
      </p:sp>
      <p:sp>
        <p:nvSpPr>
          <p:cNvPr id="192" name="Google Shape;192;p96"/>
          <p:cNvSpPr/>
          <p:nvPr/>
        </p:nvSpPr>
        <p:spPr>
          <a:xfrm rot="5400000">
            <a:off x="-699030" y="2686581"/>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193" name="Google Shape;193;p96"/>
          <p:cNvSpPr txBox="1">
            <a:spLocks noGrp="1"/>
          </p:cNvSpPr>
          <p:nvPr>
            <p:ph type="body" idx="1"/>
          </p:nvPr>
        </p:nvSpPr>
        <p:spPr>
          <a:xfrm>
            <a:off x="4555078" y="2764533"/>
            <a:ext cx="7636932" cy="8521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194" name="Google Shape;194;p96"/>
          <p:cNvCxnSpPr/>
          <p:nvPr/>
        </p:nvCxnSpPr>
        <p:spPr>
          <a:xfrm>
            <a:off x="4555067" y="3616704"/>
            <a:ext cx="7636933" cy="0"/>
          </a:xfrm>
          <a:prstGeom prst="straightConnector1">
            <a:avLst/>
          </a:prstGeom>
          <a:noFill/>
          <a:ln w="19050" cap="flat" cmpd="sng">
            <a:solidFill>
              <a:srgbClr val="3F3F3F"/>
            </a:solidFill>
            <a:prstDash val="solid"/>
            <a:round/>
            <a:headEnd type="none" w="sm" len="sm"/>
            <a:tailEnd type="none" w="sm" len="sm"/>
          </a:ln>
        </p:spPr>
      </p:cxnSp>
      <p:sp>
        <p:nvSpPr>
          <p:cNvPr id="195" name="Google Shape;195;p96"/>
          <p:cNvSpPr txBox="1">
            <a:spLocks noGrp="1"/>
          </p:cNvSpPr>
          <p:nvPr>
            <p:ph type="body" idx="3"/>
          </p:nvPr>
        </p:nvSpPr>
        <p:spPr>
          <a:xfrm>
            <a:off x="4555067" y="1987552"/>
            <a:ext cx="7636933" cy="6508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rgbClr val="236192"/>
              </a:buClr>
              <a:buSzPts val="4800"/>
              <a:buFont typeface="Arial"/>
              <a:buNone/>
              <a:defRPr sz="48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96" name="Google Shape;196;p96"/>
          <p:cNvSpPr txBox="1">
            <a:spLocks noGrp="1"/>
          </p:cNvSpPr>
          <p:nvPr>
            <p:ph type="body" idx="4"/>
          </p:nvPr>
        </p:nvSpPr>
        <p:spPr>
          <a:xfrm>
            <a:off x="1176869" y="1990724"/>
            <a:ext cx="215900" cy="2571752"/>
          </a:xfrm>
          <a:prstGeom prst="rect">
            <a:avLst/>
          </a:prstGeom>
          <a:solidFill>
            <a:srgbClr val="236192">
              <a:alpha val="71764"/>
            </a:srgb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Speaker Intro">
  <p:cSld name="2_Speaker Intro">
    <p:spTree>
      <p:nvGrpSpPr>
        <p:cNvPr id="1" name="Shape 197"/>
        <p:cNvGrpSpPr/>
        <p:nvPr/>
      </p:nvGrpSpPr>
      <p:grpSpPr>
        <a:xfrm>
          <a:off x="0" y="0"/>
          <a:ext cx="0" cy="0"/>
          <a:chOff x="0" y="0"/>
          <a:chExt cx="0" cy="0"/>
        </a:xfrm>
      </p:grpSpPr>
      <p:sp>
        <p:nvSpPr>
          <p:cNvPr id="198" name="Google Shape;198;p97"/>
          <p:cNvSpPr>
            <a:spLocks noGrp="1"/>
          </p:cNvSpPr>
          <p:nvPr>
            <p:ph type="pic" idx="2"/>
          </p:nvPr>
        </p:nvSpPr>
        <p:spPr>
          <a:xfrm>
            <a:off x="1176869" y="550911"/>
            <a:ext cx="2688167" cy="2571751"/>
          </a:xfrm>
          <a:prstGeom prst="rect">
            <a:avLst/>
          </a:prstGeom>
          <a:noFill/>
          <a:ln>
            <a:noFill/>
          </a:ln>
        </p:spPr>
      </p:sp>
      <p:sp>
        <p:nvSpPr>
          <p:cNvPr id="199" name="Google Shape;199;p97"/>
          <p:cNvSpPr/>
          <p:nvPr/>
        </p:nvSpPr>
        <p:spPr>
          <a:xfrm rot="5400000">
            <a:off x="-699030" y="1246767"/>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00" name="Google Shape;200;p97"/>
          <p:cNvSpPr txBox="1">
            <a:spLocks noGrp="1"/>
          </p:cNvSpPr>
          <p:nvPr>
            <p:ph type="body" idx="1"/>
          </p:nvPr>
        </p:nvSpPr>
        <p:spPr>
          <a:xfrm>
            <a:off x="4555078" y="1324718"/>
            <a:ext cx="7636932" cy="8521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201" name="Google Shape;201;p97"/>
          <p:cNvCxnSpPr/>
          <p:nvPr/>
        </p:nvCxnSpPr>
        <p:spPr>
          <a:xfrm>
            <a:off x="4555067" y="2176889"/>
            <a:ext cx="7636933" cy="0"/>
          </a:xfrm>
          <a:prstGeom prst="straightConnector1">
            <a:avLst/>
          </a:prstGeom>
          <a:noFill/>
          <a:ln w="19050" cap="flat" cmpd="sng">
            <a:solidFill>
              <a:srgbClr val="3F3F3F"/>
            </a:solidFill>
            <a:prstDash val="solid"/>
            <a:round/>
            <a:headEnd type="none" w="sm" len="sm"/>
            <a:tailEnd type="none" w="sm" len="sm"/>
          </a:ln>
        </p:spPr>
      </p:cxnSp>
      <p:sp>
        <p:nvSpPr>
          <p:cNvPr id="202" name="Google Shape;202;p97"/>
          <p:cNvSpPr txBox="1">
            <a:spLocks noGrp="1"/>
          </p:cNvSpPr>
          <p:nvPr>
            <p:ph type="body" idx="3"/>
          </p:nvPr>
        </p:nvSpPr>
        <p:spPr>
          <a:xfrm>
            <a:off x="4555067" y="547737"/>
            <a:ext cx="7636933" cy="6508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rgbClr val="236192"/>
              </a:buClr>
              <a:buSzPts val="4800"/>
              <a:buFont typeface="Arial"/>
              <a:buNone/>
              <a:defRPr sz="48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3" name="Google Shape;203;p97"/>
          <p:cNvSpPr txBox="1">
            <a:spLocks noGrp="1"/>
          </p:cNvSpPr>
          <p:nvPr>
            <p:ph type="body" idx="4"/>
          </p:nvPr>
        </p:nvSpPr>
        <p:spPr>
          <a:xfrm>
            <a:off x="1176869" y="550909"/>
            <a:ext cx="215900" cy="2571752"/>
          </a:xfrm>
          <a:prstGeom prst="rect">
            <a:avLst/>
          </a:prstGeom>
          <a:solidFill>
            <a:srgbClr val="236192">
              <a:alpha val="71764"/>
            </a:srgb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4" name="Google Shape;204;p97"/>
          <p:cNvSpPr>
            <a:spLocks noGrp="1"/>
          </p:cNvSpPr>
          <p:nvPr>
            <p:ph type="pic" idx="5"/>
          </p:nvPr>
        </p:nvSpPr>
        <p:spPr>
          <a:xfrm>
            <a:off x="1176869" y="3595110"/>
            <a:ext cx="2688167" cy="2571751"/>
          </a:xfrm>
          <a:prstGeom prst="rect">
            <a:avLst/>
          </a:prstGeom>
          <a:noFill/>
          <a:ln>
            <a:noFill/>
          </a:ln>
        </p:spPr>
      </p:sp>
      <p:sp>
        <p:nvSpPr>
          <p:cNvPr id="205" name="Google Shape;205;p97"/>
          <p:cNvSpPr/>
          <p:nvPr/>
        </p:nvSpPr>
        <p:spPr>
          <a:xfrm rot="5400000">
            <a:off x="-699030" y="4290965"/>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06" name="Google Shape;206;p97"/>
          <p:cNvSpPr txBox="1">
            <a:spLocks noGrp="1"/>
          </p:cNvSpPr>
          <p:nvPr>
            <p:ph type="body" idx="6"/>
          </p:nvPr>
        </p:nvSpPr>
        <p:spPr>
          <a:xfrm>
            <a:off x="4555078" y="4368917"/>
            <a:ext cx="7636932" cy="8521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207" name="Google Shape;207;p97"/>
          <p:cNvCxnSpPr/>
          <p:nvPr/>
        </p:nvCxnSpPr>
        <p:spPr>
          <a:xfrm>
            <a:off x="4555067" y="5221088"/>
            <a:ext cx="7636933" cy="0"/>
          </a:xfrm>
          <a:prstGeom prst="straightConnector1">
            <a:avLst/>
          </a:prstGeom>
          <a:noFill/>
          <a:ln w="19050" cap="flat" cmpd="sng">
            <a:solidFill>
              <a:srgbClr val="3F3F3F"/>
            </a:solidFill>
            <a:prstDash val="solid"/>
            <a:round/>
            <a:headEnd type="none" w="sm" len="sm"/>
            <a:tailEnd type="none" w="sm" len="sm"/>
          </a:ln>
        </p:spPr>
      </p:cxnSp>
      <p:sp>
        <p:nvSpPr>
          <p:cNvPr id="208" name="Google Shape;208;p97"/>
          <p:cNvSpPr txBox="1">
            <a:spLocks noGrp="1"/>
          </p:cNvSpPr>
          <p:nvPr>
            <p:ph type="body" idx="7"/>
          </p:nvPr>
        </p:nvSpPr>
        <p:spPr>
          <a:xfrm>
            <a:off x="4555067" y="3591936"/>
            <a:ext cx="7636933" cy="6508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rgbClr val="236192"/>
              </a:buClr>
              <a:buSzPts val="4800"/>
              <a:buFont typeface="Arial"/>
              <a:buNone/>
              <a:defRPr sz="48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9" name="Google Shape;209;p97"/>
          <p:cNvSpPr txBox="1">
            <a:spLocks noGrp="1"/>
          </p:cNvSpPr>
          <p:nvPr>
            <p:ph type="body" idx="8"/>
          </p:nvPr>
        </p:nvSpPr>
        <p:spPr>
          <a:xfrm>
            <a:off x="1176869" y="3595108"/>
            <a:ext cx="215900" cy="2571752"/>
          </a:xfrm>
          <a:prstGeom prst="rect">
            <a:avLst/>
          </a:prstGeom>
          <a:solidFill>
            <a:srgbClr val="236192">
              <a:alpha val="71764"/>
            </a:srgb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210"/>
        <p:cNvGrpSpPr/>
        <p:nvPr/>
      </p:nvGrpSpPr>
      <p:grpSpPr>
        <a:xfrm>
          <a:off x="0" y="0"/>
          <a:ext cx="0" cy="0"/>
          <a:chOff x="0" y="0"/>
          <a:chExt cx="0" cy="0"/>
        </a:xfrm>
      </p:grpSpPr>
      <p:sp>
        <p:nvSpPr>
          <p:cNvPr id="211" name="Google Shape;211;p98"/>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12" name="Google Shape;212;p98"/>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13" name="Google Shape;213;p98"/>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14" name="Google Shape;214;p98"/>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15" name="Google Shape;215;p9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216" name="Google Shape;216;p98"/>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4045" algn="l" rtl="0">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4pPr>
            <a:lvl5pPr marL="2286000" marR="0" lvl="4" indent="-347154" algn="l" rtl="0">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47154" algn="l" rtl="0">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21754" algn="l" rtl="0">
              <a:spcBef>
                <a:spcPts val="293"/>
              </a:spcBef>
              <a:spcAft>
                <a:spcPts val="0"/>
              </a:spcAft>
              <a:buClr>
                <a:schemeClr val="dk1"/>
              </a:buClr>
              <a:buSzPts val="1467"/>
              <a:buFont typeface="Arial"/>
              <a:buChar char="•"/>
              <a:defRPr sz="1467" b="0" i="0" u="none" strike="noStrike" cap="none">
                <a:solidFill>
                  <a:schemeClr val="dk1"/>
                </a:solidFill>
                <a:latin typeface="Arial"/>
                <a:ea typeface="Arial"/>
                <a:cs typeface="Arial"/>
                <a:sym typeface="Arial"/>
              </a:defRPr>
            </a:lvl8pPr>
            <a:lvl9pPr marL="4114800" marR="0" lvl="8" indent="-321754" algn="l" rtl="0">
              <a:spcBef>
                <a:spcPts val="293"/>
              </a:spcBef>
              <a:spcAft>
                <a:spcPts val="0"/>
              </a:spcAft>
              <a:buClr>
                <a:schemeClr val="dk1"/>
              </a:buClr>
              <a:buSzPts val="1467"/>
              <a:buFont typeface="Arial"/>
              <a:buChar char="•"/>
              <a:defRPr sz="14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217"/>
        <p:cNvGrpSpPr/>
        <p:nvPr/>
      </p:nvGrpSpPr>
      <p:grpSpPr>
        <a:xfrm>
          <a:off x="0" y="0"/>
          <a:ext cx="0" cy="0"/>
          <a:chOff x="0" y="0"/>
          <a:chExt cx="0" cy="0"/>
        </a:xfrm>
      </p:grpSpPr>
      <p:sp>
        <p:nvSpPr>
          <p:cNvPr id="218" name="Google Shape;218;p99"/>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19" name="Google Shape;219;p99"/>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20" name="Google Shape;220;p99"/>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21" name="Google Shape;221;p99"/>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22" name="Google Shape;222;p9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223"/>
        <p:cNvGrpSpPr/>
        <p:nvPr/>
      </p:nvGrpSpPr>
      <p:grpSpPr>
        <a:xfrm>
          <a:off x="0" y="0"/>
          <a:ext cx="0" cy="0"/>
          <a:chOff x="0" y="0"/>
          <a:chExt cx="0" cy="0"/>
        </a:xfrm>
      </p:grpSpPr>
      <p:sp>
        <p:nvSpPr>
          <p:cNvPr id="224" name="Google Shape;224;p100"/>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25" name="Google Shape;225;p100"/>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26" name="Google Shape;226;p100"/>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pic>
        <p:nvPicPr>
          <p:cNvPr id="227" name="Google Shape;227;p10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36"/>
        <p:cNvGrpSpPr/>
        <p:nvPr/>
      </p:nvGrpSpPr>
      <p:grpSpPr>
        <a:xfrm>
          <a:off x="0" y="0"/>
          <a:ext cx="0" cy="0"/>
          <a:chOff x="0" y="0"/>
          <a:chExt cx="0" cy="0"/>
        </a:xfrm>
      </p:grpSpPr>
      <p:sp>
        <p:nvSpPr>
          <p:cNvPr id="37" name="Google Shape;37;p57"/>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8" name="Google Shape;38;p57"/>
          <p:cNvSpPr txBox="1">
            <a:spLocks noGrp="1"/>
          </p:cNvSpPr>
          <p:nvPr>
            <p:ph type="body" idx="1"/>
          </p:nvPr>
        </p:nvSpPr>
        <p:spPr>
          <a:xfrm>
            <a:off x="420346" y="1108082"/>
            <a:ext cx="10898717" cy="830997"/>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lvl1pPr marL="457200" marR="0" lvl="0" indent="-228600" algn="l" rtl="0">
              <a:lnSpc>
                <a:spcPct val="100000"/>
              </a:lnSpc>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 name="Google Shape;39;p57"/>
          <p:cNvSpPr txBox="1">
            <a:spLocks noGrp="1"/>
          </p:cNvSpPr>
          <p:nvPr>
            <p:ph type="body" idx="2"/>
          </p:nvPr>
        </p:nvSpPr>
        <p:spPr>
          <a:xfrm>
            <a:off x="234951" y="850901"/>
            <a:ext cx="353483" cy="6007100"/>
          </a:xfrm>
          <a:prstGeom prst="rect">
            <a:avLst/>
          </a:prstGeom>
          <a:solidFill>
            <a:srgbClr val="00AFD7"/>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dk1"/>
              </a:buClr>
              <a:buSzPts val="4267"/>
              <a:buFont typeface="Arial"/>
              <a:buNone/>
              <a:defRPr sz="42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0" name="Google Shape;40;p57"/>
          <p:cNvSpPr txBox="1">
            <a:spLocks noGrp="1"/>
          </p:cNvSpPr>
          <p:nvPr>
            <p:ph type="body" idx="3"/>
          </p:nvPr>
        </p:nvSpPr>
        <p:spPr>
          <a:xfrm>
            <a:off x="11215941" y="850902"/>
            <a:ext cx="353483" cy="5432839"/>
          </a:xfrm>
          <a:prstGeom prst="rect">
            <a:avLst/>
          </a:prstGeom>
          <a:solidFill>
            <a:srgbClr val="00AFD7"/>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dk1"/>
              </a:buClr>
              <a:buSzPts val="4267"/>
              <a:buFont typeface="Arial"/>
              <a:buNone/>
              <a:defRPr sz="42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41" name="Google Shape;41;p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228"/>
        <p:cNvGrpSpPr/>
        <p:nvPr/>
      </p:nvGrpSpPr>
      <p:grpSpPr>
        <a:xfrm>
          <a:off x="0" y="0"/>
          <a:ext cx="0" cy="0"/>
          <a:chOff x="0" y="0"/>
          <a:chExt cx="0" cy="0"/>
        </a:xfrm>
      </p:grpSpPr>
      <p:pic>
        <p:nvPicPr>
          <p:cNvPr id="229" name="Google Shape;229;p101" descr="OCLC_H_PMS.eps"/>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82566" y="6347609"/>
            <a:ext cx="964583" cy="3209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230"/>
        <p:cNvGrpSpPr/>
        <p:nvPr/>
      </p:nvGrpSpPr>
      <p:grpSpPr>
        <a:xfrm>
          <a:off x="0" y="0"/>
          <a:ext cx="0" cy="0"/>
          <a:chOff x="0" y="0"/>
          <a:chExt cx="0" cy="0"/>
        </a:xfrm>
      </p:grpSpPr>
      <p:sp>
        <p:nvSpPr>
          <p:cNvPr id="231" name="Google Shape;231;p102"/>
          <p:cNvSpPr>
            <a:spLocks noGrp="1"/>
          </p:cNvSpPr>
          <p:nvPr>
            <p:ph type="pic" idx="2"/>
          </p:nvPr>
        </p:nvSpPr>
        <p:spPr>
          <a:xfrm>
            <a:off x="0" y="-1"/>
            <a:ext cx="12192000" cy="6858000"/>
          </a:xfrm>
          <a:prstGeom prst="rect">
            <a:avLst/>
          </a:prstGeom>
          <a:noFill/>
          <a:ln>
            <a:noFill/>
          </a:ln>
        </p:spPr>
      </p:sp>
      <p:sp>
        <p:nvSpPr>
          <p:cNvPr id="232" name="Google Shape;232;p102"/>
          <p:cNvSpPr txBox="1">
            <a:spLocks noGrp="1"/>
          </p:cNvSpPr>
          <p:nvPr>
            <p:ph type="body" idx="1"/>
          </p:nvPr>
        </p:nvSpPr>
        <p:spPr>
          <a:xfrm>
            <a:off x="10111322" y="-20638"/>
            <a:ext cx="577849" cy="6899276"/>
          </a:xfrm>
          <a:prstGeom prst="rect">
            <a:avLst/>
          </a:prstGeom>
          <a:solidFill>
            <a:schemeClr val="accent1">
              <a:alpha val="77647"/>
            </a:scheme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3" name="Google Shape;233;p102"/>
          <p:cNvSpPr txBox="1">
            <a:spLocks noGrp="1"/>
          </p:cNvSpPr>
          <p:nvPr>
            <p:ph type="body" idx="3"/>
          </p:nvPr>
        </p:nvSpPr>
        <p:spPr>
          <a:xfrm>
            <a:off x="10689172" y="-20638"/>
            <a:ext cx="1502833" cy="6899276"/>
          </a:xfrm>
          <a:prstGeom prst="rect">
            <a:avLst/>
          </a:prstGeom>
          <a:solidFill>
            <a:schemeClr val="accent1"/>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4" name="Google Shape;234;p102"/>
          <p:cNvSpPr txBox="1">
            <a:spLocks noGrp="1"/>
          </p:cNvSpPr>
          <p:nvPr>
            <p:ph type="body" idx="4"/>
          </p:nvPr>
        </p:nvSpPr>
        <p:spPr>
          <a:xfrm>
            <a:off x="-18815" y="4997709"/>
            <a:ext cx="8204200" cy="954107"/>
          </a:xfrm>
          <a:prstGeom prst="rect">
            <a:avLst/>
          </a:prstGeom>
          <a:solidFill>
            <a:schemeClr val="lt1"/>
          </a:solidFill>
          <a:ln>
            <a:noFill/>
          </a:ln>
        </p:spPr>
        <p:txBody>
          <a:bodyPr spcFirstLastPara="1" wrap="square" lIns="640075" tIns="45700" rIns="91425" bIns="45700" anchor="t" anchorCtr="0">
            <a:noAutofit/>
          </a:bodyPr>
          <a:lstStyle>
            <a:lvl1pPr marL="457200" marR="0" lvl="0" indent="-228600" algn="l" rtl="0">
              <a:spcBef>
                <a:spcPts val="640"/>
              </a:spcBef>
              <a:spcAft>
                <a:spcPts val="0"/>
              </a:spcAft>
              <a:buClr>
                <a:srgbClr val="236192"/>
              </a:buClr>
              <a:buSzPts val="3200"/>
              <a:buFont typeface="Arial"/>
              <a:buNone/>
              <a:defRPr sz="32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5" name="Google Shape;235;p102"/>
          <p:cNvSpPr txBox="1">
            <a:spLocks noGrp="1"/>
          </p:cNvSpPr>
          <p:nvPr>
            <p:ph type="body" idx="5"/>
          </p:nvPr>
        </p:nvSpPr>
        <p:spPr>
          <a:xfrm>
            <a:off x="713223" y="5447286"/>
            <a:ext cx="7480300" cy="352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36" name="Google Shape;236;p10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losing Slide - 1">
  <p:cSld name="Closing Slide - 1">
    <p:spTree>
      <p:nvGrpSpPr>
        <p:cNvPr id="1" name="Shape 237"/>
        <p:cNvGrpSpPr/>
        <p:nvPr/>
      </p:nvGrpSpPr>
      <p:grpSpPr>
        <a:xfrm>
          <a:off x="0" y="0"/>
          <a:ext cx="0" cy="0"/>
          <a:chOff x="0" y="0"/>
          <a:chExt cx="0" cy="0"/>
        </a:xfrm>
      </p:grpSpPr>
      <p:sp>
        <p:nvSpPr>
          <p:cNvPr id="238" name="Google Shape;238;p103"/>
          <p:cNvSpPr txBox="1">
            <a:spLocks noGrp="1"/>
          </p:cNvSpPr>
          <p:nvPr>
            <p:ph type="body" idx="1"/>
          </p:nvPr>
        </p:nvSpPr>
        <p:spPr>
          <a:xfrm>
            <a:off x="320571" y="259643"/>
            <a:ext cx="5307955" cy="1041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rgbClr val="236192"/>
              </a:buClr>
              <a:buSzPts val="4267"/>
              <a:buFont typeface="Arial"/>
              <a:buNone/>
              <a:defRPr sz="4267"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9" name="Google Shape;239;p103"/>
          <p:cNvSpPr/>
          <p:nvPr/>
        </p:nvSpPr>
        <p:spPr>
          <a:xfrm rot="10800000">
            <a:off x="15117" y="5850668"/>
            <a:ext cx="12192000" cy="239713"/>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D527F"/>
              </a:solidFill>
              <a:latin typeface="Calibri"/>
              <a:ea typeface="Calibri"/>
              <a:cs typeface="Calibri"/>
              <a:sym typeface="Calibri"/>
            </a:endParaRPr>
          </a:p>
        </p:txBody>
      </p:sp>
      <p:sp>
        <p:nvSpPr>
          <p:cNvPr id="240" name="Google Shape;240;p103"/>
          <p:cNvSpPr txBox="1">
            <a:spLocks noGrp="1"/>
          </p:cNvSpPr>
          <p:nvPr>
            <p:ph type="body" idx="2"/>
          </p:nvPr>
        </p:nvSpPr>
        <p:spPr>
          <a:xfrm>
            <a:off x="320820" y="1321005"/>
            <a:ext cx="5183717" cy="40571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1" name="Google Shape;241;p103"/>
          <p:cNvSpPr txBox="1">
            <a:spLocks noGrp="1"/>
          </p:cNvSpPr>
          <p:nvPr>
            <p:ph type="body" idx="3"/>
          </p:nvPr>
        </p:nvSpPr>
        <p:spPr>
          <a:xfrm>
            <a:off x="320571" y="1690435"/>
            <a:ext cx="5183717" cy="35902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73"/>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2" name="Google Shape;242;p103"/>
          <p:cNvSpPr txBox="1">
            <a:spLocks noGrp="1"/>
          </p:cNvSpPr>
          <p:nvPr>
            <p:ph type="body" idx="4"/>
          </p:nvPr>
        </p:nvSpPr>
        <p:spPr>
          <a:xfrm>
            <a:off x="320571" y="2010979"/>
            <a:ext cx="5183717" cy="30549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73"/>
              </a:spcBef>
              <a:spcAft>
                <a:spcPts val="0"/>
              </a:spcAft>
              <a:buClr>
                <a:srgbClr val="236192"/>
              </a:buClr>
              <a:buSzPts val="1867"/>
              <a:buFont typeface="Arial"/>
              <a:buNone/>
              <a:defRPr sz="1867"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43" name="Google Shape;243;p103" descr="OCLC_H_PMS.eps"/>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82566" y="6347609"/>
            <a:ext cx="964583" cy="320913"/>
          </a:xfrm>
          <a:prstGeom prst="rect">
            <a:avLst/>
          </a:prstGeom>
          <a:noFill/>
          <a:ln>
            <a:noFill/>
          </a:ln>
        </p:spPr>
      </p:pic>
      <p:pic>
        <p:nvPicPr>
          <p:cNvPr id="244" name="Google Shape;244;p103"/>
          <p:cNvPicPr preferRelativeResize="0"/>
          <p:nvPr/>
        </p:nvPicPr>
        <p:blipFill rotWithShape="1">
          <a:blip r:embed="rId3">
            <a:alphaModFix/>
          </a:blip>
          <a:srcRect/>
          <a:stretch/>
        </p:blipFill>
        <p:spPr>
          <a:xfrm>
            <a:off x="6093727" y="0"/>
            <a:ext cx="6105280" cy="58506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245"/>
        <p:cNvGrpSpPr/>
        <p:nvPr/>
      </p:nvGrpSpPr>
      <p:grpSpPr>
        <a:xfrm>
          <a:off x="0" y="0"/>
          <a:ext cx="0" cy="0"/>
          <a:chOff x="0" y="0"/>
          <a:chExt cx="0" cy="0"/>
        </a:xfrm>
      </p:grpSpPr>
      <p:pic>
        <p:nvPicPr>
          <p:cNvPr id="246" name="Google Shape;246;p104" descr="ppt-because-tag.psd"/>
          <p:cNvPicPr preferRelativeResize="0"/>
          <p:nvPr/>
        </p:nvPicPr>
        <p:blipFill rotWithShape="1">
          <a:blip r:embed="rId2">
            <a:alphaModFix/>
          </a:blip>
          <a:srcRect/>
          <a:stretch/>
        </p:blipFill>
        <p:spPr>
          <a:xfrm>
            <a:off x="1236133" y="4938917"/>
            <a:ext cx="10955859" cy="810295"/>
          </a:xfrm>
          <a:prstGeom prst="rect">
            <a:avLst/>
          </a:prstGeom>
          <a:noFill/>
          <a:ln>
            <a:noFill/>
          </a:ln>
        </p:spPr>
      </p:pic>
      <p:sp>
        <p:nvSpPr>
          <p:cNvPr id="247" name="Google Shape;247;p104"/>
          <p:cNvSpPr/>
          <p:nvPr/>
        </p:nvSpPr>
        <p:spPr>
          <a:xfrm rot="-5400000">
            <a:off x="636253" y="5149331"/>
            <a:ext cx="810295" cy="389467"/>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48" name="Google Shape;248;p104"/>
          <p:cNvSpPr/>
          <p:nvPr/>
        </p:nvSpPr>
        <p:spPr>
          <a:xfrm>
            <a:off x="0" y="4938917"/>
            <a:ext cx="846667" cy="81029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249" name="Google Shape;249;p104"/>
          <p:cNvSpPr txBox="1">
            <a:spLocks noGrp="1"/>
          </p:cNvSpPr>
          <p:nvPr>
            <p:ph type="body" idx="1"/>
          </p:nvPr>
        </p:nvSpPr>
        <p:spPr>
          <a:xfrm>
            <a:off x="975786" y="1108608"/>
            <a:ext cx="5229124" cy="1682448"/>
          </a:xfrm>
          <a:prstGeom prst="rect">
            <a:avLst/>
          </a:prstGeom>
          <a:noFill/>
          <a:ln w="101600" cap="flat" cmpd="sng">
            <a:solidFill>
              <a:srgbClr val="236192"/>
            </a:solidFill>
            <a:prstDash val="solid"/>
            <a:miter lim="800000"/>
            <a:headEnd type="none" w="sm" len="sm"/>
            <a:tailEnd type="none" w="sm" len="sm"/>
          </a:ln>
        </p:spPr>
        <p:txBody>
          <a:bodyPr spcFirstLastPara="1" wrap="square" lIns="548625" tIns="274300" rIns="457200" bIns="274300" anchor="t" anchorCtr="0">
            <a:spAutoFit/>
          </a:bodyPr>
          <a:lstStyle>
            <a:lvl1pPr marL="457200" marR="0" lvl="0" indent="-228600" algn="l" rtl="0">
              <a:spcBef>
                <a:spcPts val="0"/>
              </a:spcBef>
              <a:spcAft>
                <a:spcPts val="0"/>
              </a:spcAft>
              <a:buClr>
                <a:srgbClr val="236192"/>
              </a:buClr>
              <a:buSzPts val="7333"/>
              <a:buFont typeface="Arial"/>
              <a:buNone/>
              <a:defRPr sz="7333"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0" name="Google Shape;250;p104"/>
          <p:cNvSpPr txBox="1">
            <a:spLocks noGrp="1"/>
          </p:cNvSpPr>
          <p:nvPr>
            <p:ph type="body" idx="2"/>
          </p:nvPr>
        </p:nvSpPr>
        <p:spPr>
          <a:xfrm>
            <a:off x="931002" y="3196723"/>
            <a:ext cx="5183717" cy="40571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1" name="Google Shape;251;p104"/>
          <p:cNvSpPr txBox="1">
            <a:spLocks noGrp="1"/>
          </p:cNvSpPr>
          <p:nvPr>
            <p:ph type="body" idx="3"/>
          </p:nvPr>
        </p:nvSpPr>
        <p:spPr>
          <a:xfrm>
            <a:off x="930752" y="3584169"/>
            <a:ext cx="5183717" cy="35902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7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2" name="Google Shape;252;p104"/>
          <p:cNvSpPr txBox="1">
            <a:spLocks noGrp="1"/>
          </p:cNvSpPr>
          <p:nvPr>
            <p:ph type="body" idx="4"/>
          </p:nvPr>
        </p:nvSpPr>
        <p:spPr>
          <a:xfrm>
            <a:off x="930752" y="3943199"/>
            <a:ext cx="5183717" cy="30549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73"/>
              </a:spcBef>
              <a:spcAft>
                <a:spcPts val="0"/>
              </a:spcAft>
              <a:buClr>
                <a:schemeClr val="accent2"/>
              </a:buClr>
              <a:buSzPts val="1867"/>
              <a:buFont typeface="Arial"/>
              <a:buNone/>
              <a:defRPr sz="1867" b="1" i="0" u="none" strike="noStrike" cap="none">
                <a:solidFill>
                  <a:schemeClr val="accent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3" name="Google Shape;253;p104"/>
          <p:cNvSpPr txBox="1">
            <a:spLocks noGrp="1"/>
          </p:cNvSpPr>
          <p:nvPr>
            <p:ph type="body" idx="5"/>
          </p:nvPr>
        </p:nvSpPr>
        <p:spPr>
          <a:xfrm>
            <a:off x="2" y="416590"/>
            <a:ext cx="4906433" cy="668966"/>
          </a:xfrm>
          <a:prstGeom prst="rect">
            <a:avLst/>
          </a:prstGeom>
          <a:solidFill>
            <a:srgbClr val="236192"/>
          </a:solidFill>
          <a:ln>
            <a:noFill/>
          </a:ln>
        </p:spPr>
        <p:txBody>
          <a:bodyPr spcFirstLastPara="1" wrap="square" lIns="640075" tIns="91425" rIns="91425" bIns="164575" anchor="t" anchorCtr="0">
            <a:spAutoFit/>
          </a:bodyPr>
          <a:lstStyle>
            <a:lvl1pPr marL="457200" marR="0" lvl="0" indent="-228600" algn="l" rtl="0">
              <a:spcBef>
                <a:spcPts val="533"/>
              </a:spcBef>
              <a:spcAft>
                <a:spcPts val="0"/>
              </a:spcAft>
              <a:buClr>
                <a:schemeClr val="lt1"/>
              </a:buClr>
              <a:buSzPts val="2667"/>
              <a:buFont typeface="Arial"/>
              <a:buNone/>
              <a:defRPr sz="2667" b="0"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54" name="Google Shape;254;p104" descr="OCLC_H_PMS.ep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82566" y="6347609"/>
            <a:ext cx="964583" cy="320913"/>
          </a:xfrm>
          <a:prstGeom prst="rect">
            <a:avLst/>
          </a:prstGeom>
          <a:noFill/>
          <a:ln>
            <a:noFill/>
          </a:ln>
        </p:spPr>
      </p:pic>
      <p:pic>
        <p:nvPicPr>
          <p:cNvPr id="255" name="Google Shape;255;p10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7769479" y="5051334"/>
            <a:ext cx="116923" cy="423333"/>
          </a:xfrm>
          <a:prstGeom prst="rect">
            <a:avLst/>
          </a:prstGeom>
          <a:noFill/>
          <a:ln>
            <a:noFill/>
          </a:ln>
        </p:spPr>
      </p:pic>
      <p:pic>
        <p:nvPicPr>
          <p:cNvPr id="256" name="Google Shape;256;p10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713134" y="5206655"/>
            <a:ext cx="114807" cy="1148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Bullet">
  <p:cSld name="1_Content- Bullet">
    <p:spTree>
      <p:nvGrpSpPr>
        <p:cNvPr id="1" name="Shape 257"/>
        <p:cNvGrpSpPr/>
        <p:nvPr/>
      </p:nvGrpSpPr>
      <p:grpSpPr>
        <a:xfrm>
          <a:off x="0" y="0"/>
          <a:ext cx="0" cy="0"/>
          <a:chOff x="0" y="0"/>
          <a:chExt cx="0" cy="0"/>
        </a:xfrm>
      </p:grpSpPr>
      <p:sp>
        <p:nvSpPr>
          <p:cNvPr id="258" name="Google Shape;258;p105"/>
          <p:cNvSpPr/>
          <p:nvPr/>
        </p:nvSpPr>
        <p:spPr>
          <a:xfrm>
            <a:off x="2" y="6248400"/>
            <a:ext cx="29463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259" name="Google Shape;259;p105"/>
          <p:cNvSpPr/>
          <p:nvPr/>
        </p:nvSpPr>
        <p:spPr>
          <a:xfrm>
            <a:off x="2946402" y="6248400"/>
            <a:ext cx="1413932"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260" name="Google Shape;260;p105"/>
          <p:cNvSpPr/>
          <p:nvPr/>
        </p:nvSpPr>
        <p:spPr>
          <a:xfrm>
            <a:off x="4360336" y="6248400"/>
            <a:ext cx="7831665"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261" name="Google Shape;261;p105"/>
          <p:cNvSpPr txBox="1">
            <a:spLocks noGrp="1"/>
          </p:cNvSpPr>
          <p:nvPr>
            <p:ph type="body" idx="1"/>
          </p:nvPr>
        </p:nvSpPr>
        <p:spPr>
          <a:xfrm>
            <a:off x="454383" y="1372995"/>
            <a:ext cx="11252196" cy="4475169"/>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2" name="Google Shape;262;p105"/>
          <p:cNvSpPr txBox="1">
            <a:spLocks noGrp="1"/>
          </p:cNvSpPr>
          <p:nvPr>
            <p:ph type="body" idx="2"/>
          </p:nvPr>
        </p:nvSpPr>
        <p:spPr>
          <a:xfrm>
            <a:off x="454383" y="457739"/>
            <a:ext cx="11252196" cy="91525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0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3" name="Google Shape;263;p10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1" y="6422992"/>
            <a:ext cx="916227" cy="29162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0"/>
        <p:cNvGrpSpPr/>
        <p:nvPr/>
      </p:nvGrpSpPr>
      <p:grpSpPr>
        <a:xfrm>
          <a:off x="0" y="0"/>
          <a:ext cx="0" cy="0"/>
          <a:chOff x="0" y="0"/>
          <a:chExt cx="0" cy="0"/>
        </a:xfrm>
      </p:grpSpPr>
      <p:sp>
        <p:nvSpPr>
          <p:cNvPr id="271" name="Google Shape;271;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6"/>
        <p:cNvGrpSpPr/>
        <p:nvPr/>
      </p:nvGrpSpPr>
      <p:grpSpPr>
        <a:xfrm>
          <a:off x="0" y="0"/>
          <a:ext cx="0" cy="0"/>
          <a:chOff x="0" y="0"/>
          <a:chExt cx="0" cy="0"/>
        </a:xfrm>
      </p:grpSpPr>
      <p:sp>
        <p:nvSpPr>
          <p:cNvPr id="277" name="Google Shape;277;p10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10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9" name="Google Shape;279;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2"/>
        <p:cNvGrpSpPr/>
        <p:nvPr/>
      </p:nvGrpSpPr>
      <p:grpSpPr>
        <a:xfrm>
          <a:off x="0" y="0"/>
          <a:ext cx="0" cy="0"/>
          <a:chOff x="0" y="0"/>
          <a:chExt cx="0" cy="0"/>
        </a:xfrm>
      </p:grpSpPr>
      <p:sp>
        <p:nvSpPr>
          <p:cNvPr id="283" name="Google Shape;283;p10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10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5" name="Google Shape;285;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8"/>
        <p:cNvGrpSpPr/>
        <p:nvPr/>
      </p:nvGrpSpPr>
      <p:grpSpPr>
        <a:xfrm>
          <a:off x="0" y="0"/>
          <a:ext cx="0" cy="0"/>
          <a:chOff x="0" y="0"/>
          <a:chExt cx="0" cy="0"/>
        </a:xfrm>
      </p:grpSpPr>
      <p:sp>
        <p:nvSpPr>
          <p:cNvPr id="289" name="Google Shape;289;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10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10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5"/>
        <p:cNvGrpSpPr/>
        <p:nvPr/>
      </p:nvGrpSpPr>
      <p:grpSpPr>
        <a:xfrm>
          <a:off x="0" y="0"/>
          <a:ext cx="0" cy="0"/>
          <a:chOff x="0" y="0"/>
          <a:chExt cx="0" cy="0"/>
        </a:xfrm>
      </p:grpSpPr>
      <p:sp>
        <p:nvSpPr>
          <p:cNvPr id="296" name="Google Shape;296;p10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10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8" name="Google Shape;298;p10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10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0" name="Google Shape;300;p10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67"/>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67"/>
          <p:cNvSpPr txBox="1">
            <a:spLocks noGrp="1"/>
          </p:cNvSpPr>
          <p:nvPr>
            <p:ph type="ftr" idx="11"/>
          </p:nvPr>
        </p:nvSpPr>
        <p:spPr>
          <a:xfrm>
            <a:off x="4038605"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67"/>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37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37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37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37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37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37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37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37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3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4"/>
        <p:cNvGrpSpPr/>
        <p:nvPr/>
      </p:nvGrpSpPr>
      <p:grpSpPr>
        <a:xfrm>
          <a:off x="0" y="0"/>
          <a:ext cx="0" cy="0"/>
          <a:chOff x="0" y="0"/>
          <a:chExt cx="0" cy="0"/>
        </a:xfrm>
      </p:grpSpPr>
      <p:sp>
        <p:nvSpPr>
          <p:cNvPr id="305" name="Google Shape;305;p1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9"/>
        <p:cNvGrpSpPr/>
        <p:nvPr/>
      </p:nvGrpSpPr>
      <p:grpSpPr>
        <a:xfrm>
          <a:off x="0" y="0"/>
          <a:ext cx="0" cy="0"/>
          <a:chOff x="0" y="0"/>
          <a:chExt cx="0" cy="0"/>
        </a:xfrm>
      </p:grpSpPr>
      <p:sp>
        <p:nvSpPr>
          <p:cNvPr id="310" name="Google Shape;310;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3"/>
        <p:cNvGrpSpPr/>
        <p:nvPr/>
      </p:nvGrpSpPr>
      <p:grpSpPr>
        <a:xfrm>
          <a:off x="0" y="0"/>
          <a:ext cx="0" cy="0"/>
          <a:chOff x="0" y="0"/>
          <a:chExt cx="0" cy="0"/>
        </a:xfrm>
      </p:grpSpPr>
      <p:sp>
        <p:nvSpPr>
          <p:cNvPr id="314" name="Google Shape;314;p1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1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6" name="Google Shape;316;p1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7" name="Google Shape;317;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0"/>
        <p:cNvGrpSpPr/>
        <p:nvPr/>
      </p:nvGrpSpPr>
      <p:grpSpPr>
        <a:xfrm>
          <a:off x="0" y="0"/>
          <a:ext cx="0" cy="0"/>
          <a:chOff x="0" y="0"/>
          <a:chExt cx="0" cy="0"/>
        </a:xfrm>
      </p:grpSpPr>
      <p:sp>
        <p:nvSpPr>
          <p:cNvPr id="321" name="Google Shape;321;p1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113"/>
          <p:cNvSpPr>
            <a:spLocks noGrp="1"/>
          </p:cNvSpPr>
          <p:nvPr>
            <p:ph type="pic" idx="2"/>
          </p:nvPr>
        </p:nvSpPr>
        <p:spPr>
          <a:xfrm>
            <a:off x="5183188" y="987425"/>
            <a:ext cx="6172200" cy="4873625"/>
          </a:xfrm>
          <a:prstGeom prst="rect">
            <a:avLst/>
          </a:prstGeom>
          <a:noFill/>
          <a:ln>
            <a:noFill/>
          </a:ln>
        </p:spPr>
      </p:sp>
      <p:sp>
        <p:nvSpPr>
          <p:cNvPr id="323" name="Google Shape;323;p1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4" name="Google Shape;324;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7"/>
        <p:cNvGrpSpPr/>
        <p:nvPr/>
      </p:nvGrpSpPr>
      <p:grpSpPr>
        <a:xfrm>
          <a:off x="0" y="0"/>
          <a:ext cx="0" cy="0"/>
          <a:chOff x="0" y="0"/>
          <a:chExt cx="0" cy="0"/>
        </a:xfrm>
      </p:grpSpPr>
      <p:sp>
        <p:nvSpPr>
          <p:cNvPr id="328" name="Google Shape;328;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1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33"/>
        <p:cNvGrpSpPr/>
        <p:nvPr/>
      </p:nvGrpSpPr>
      <p:grpSpPr>
        <a:xfrm>
          <a:off x="0" y="0"/>
          <a:ext cx="0" cy="0"/>
          <a:chOff x="0" y="0"/>
          <a:chExt cx="0" cy="0"/>
        </a:xfrm>
      </p:grpSpPr>
      <p:sp>
        <p:nvSpPr>
          <p:cNvPr id="334" name="Google Shape;334;p1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1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1"/>
        <p:cNvGrpSpPr/>
        <p:nvPr/>
      </p:nvGrpSpPr>
      <p:grpSpPr>
        <a:xfrm>
          <a:off x="0" y="0"/>
          <a:ext cx="0" cy="0"/>
          <a:chOff x="0" y="0"/>
          <a:chExt cx="0" cy="0"/>
        </a:xfrm>
      </p:grpSpPr>
      <p:sp>
        <p:nvSpPr>
          <p:cNvPr id="342" name="Google Shape;342;p6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3" name="Google Shape;343;p6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4" name="Google Shape;344;p63"/>
          <p:cNvSpPr txBox="1">
            <a:spLocks noGrp="1"/>
          </p:cNvSpPr>
          <p:nvPr>
            <p:ph type="sldNum" idx="12"/>
          </p:nvPr>
        </p:nvSpPr>
        <p:spPr>
          <a:xfrm>
            <a:off x="8087317" y="6172963"/>
            <a:ext cx="4104684" cy="685037"/>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45" name="Google Shape;345;p63"/>
          <p:cNvSpPr txBox="1"/>
          <p:nvPr/>
        </p:nvSpPr>
        <p:spPr>
          <a:xfrm>
            <a:off x="1" y="6209849"/>
            <a:ext cx="10695708" cy="574260"/>
          </a:xfrm>
          <a:prstGeom prst="rect">
            <a:avLst/>
          </a:prstGeom>
          <a:noFill/>
          <a:ln>
            <a:noFill/>
          </a:ln>
        </p:spPr>
        <p:txBody>
          <a:bodyPr spcFirstLastPara="1" wrap="square" lIns="126350" tIns="63175" rIns="126350" bIns="63175" anchor="b"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chemeClr val="lt1"/>
                </a:solidFill>
                <a:latin typeface="Arial"/>
                <a:ea typeface="Arial"/>
                <a:cs typeface="Arial"/>
                <a:sym typeface="Arial"/>
              </a:rPr>
              <a:t>‹#›</a:t>
            </a:fld>
            <a:endParaRPr sz="1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346"/>
        <p:cNvGrpSpPr/>
        <p:nvPr/>
      </p:nvGrpSpPr>
      <p:grpSpPr>
        <a:xfrm>
          <a:off x="0" y="0"/>
          <a:ext cx="0" cy="0"/>
          <a:chOff x="0" y="0"/>
          <a:chExt cx="0" cy="0"/>
        </a:xfrm>
      </p:grpSpPr>
      <p:sp>
        <p:nvSpPr>
          <p:cNvPr id="347" name="Google Shape;347;p64"/>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48" name="Google Shape;348;p64"/>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49" name="Google Shape;349;p64"/>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50" name="Google Shape;350;p64"/>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51" name="Google Shape;351;p6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352" name="Google Shape;352;p64"/>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4045" algn="l" rtl="0">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4pPr>
            <a:lvl5pPr marL="2286000" marR="0" lvl="4" indent="-347154" algn="l" rtl="0">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47154" algn="l" rtl="0">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21754" algn="l" rtl="0">
              <a:spcBef>
                <a:spcPts val="293"/>
              </a:spcBef>
              <a:spcAft>
                <a:spcPts val="0"/>
              </a:spcAft>
              <a:buClr>
                <a:schemeClr val="dk1"/>
              </a:buClr>
              <a:buSzPts val="1467"/>
              <a:buFont typeface="Arial"/>
              <a:buChar char="•"/>
              <a:defRPr sz="1467" b="0" i="0" u="none" strike="noStrike" cap="none">
                <a:solidFill>
                  <a:schemeClr val="dk1"/>
                </a:solidFill>
                <a:latin typeface="Arial"/>
                <a:ea typeface="Arial"/>
                <a:cs typeface="Arial"/>
                <a:sym typeface="Arial"/>
              </a:defRPr>
            </a:lvl8pPr>
            <a:lvl9pPr marL="4114800" marR="0" lvl="8" indent="-321754" algn="l" rtl="0">
              <a:spcBef>
                <a:spcPts val="293"/>
              </a:spcBef>
              <a:spcAft>
                <a:spcPts val="0"/>
              </a:spcAft>
              <a:buClr>
                <a:schemeClr val="dk1"/>
              </a:buClr>
              <a:buSzPts val="1467"/>
              <a:buFont typeface="Arial"/>
              <a:buChar char="•"/>
              <a:defRPr sz="1467" b="0" i="0" u="none" strike="noStrike" cap="none">
                <a:solidFill>
                  <a:schemeClr val="dk1"/>
                </a:solidFill>
                <a:latin typeface="Arial"/>
                <a:ea typeface="Arial"/>
                <a:cs typeface="Arial"/>
                <a:sym typeface="Arial"/>
              </a:defRPr>
            </a:lvl9pPr>
          </a:lstStyle>
          <a:p>
            <a:endParaRPr/>
          </a:p>
        </p:txBody>
      </p:sp>
      <p:sp>
        <p:nvSpPr>
          <p:cNvPr id="353" name="Google Shape;353;p64"/>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4"/>
        <p:cNvGrpSpPr/>
        <p:nvPr/>
      </p:nvGrpSpPr>
      <p:grpSpPr>
        <a:xfrm>
          <a:off x="0" y="0"/>
          <a:ext cx="0" cy="0"/>
          <a:chOff x="0" y="0"/>
          <a:chExt cx="0" cy="0"/>
        </a:xfrm>
      </p:grpSpPr>
      <p:pic>
        <p:nvPicPr>
          <p:cNvPr id="355" name="Google Shape;355;p8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218519" y="4"/>
            <a:ext cx="7973480" cy="1413417"/>
          </a:xfrm>
          <a:prstGeom prst="rect">
            <a:avLst/>
          </a:prstGeom>
          <a:noFill/>
          <a:ln>
            <a:noFill/>
          </a:ln>
        </p:spPr>
      </p:pic>
      <p:sp>
        <p:nvSpPr>
          <p:cNvPr id="356" name="Google Shape;356;p84"/>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57" name="Google Shape;357;p84"/>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58" name="Google Shape;358;p84"/>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59" name="Google Shape;359;p84"/>
          <p:cNvSpPr/>
          <p:nvPr/>
        </p:nvSpPr>
        <p:spPr>
          <a:xfrm>
            <a:off x="-1" y="3"/>
            <a:ext cx="4254500" cy="141342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60" name="Google Shape;360;p84"/>
          <p:cNvSpPr txBox="1">
            <a:spLocks noGrp="1"/>
          </p:cNvSpPr>
          <p:nvPr>
            <p:ph type="body" idx="1"/>
          </p:nvPr>
        </p:nvSpPr>
        <p:spPr>
          <a:xfrm>
            <a:off x="3" y="1773169"/>
            <a:ext cx="4601901" cy="651397"/>
          </a:xfrm>
          <a:prstGeom prst="rect">
            <a:avLst/>
          </a:prstGeom>
          <a:solidFill>
            <a:schemeClr val="accent2"/>
          </a:solidFill>
          <a:ln>
            <a:noFill/>
          </a:ln>
        </p:spPr>
        <p:txBody>
          <a:bodyPr spcFirstLastPara="1" wrap="square" lIns="457200" tIns="137150" rIns="274300" bIns="182875" anchor="t" anchorCtr="0">
            <a:spAutoFit/>
          </a:bodyPr>
          <a:lstStyle>
            <a:lvl1pPr marL="457200" marR="0" lvl="0" indent="-228600" algn="l" rtl="0">
              <a:lnSpc>
                <a:spcPct val="100000"/>
              </a:lnSpc>
              <a:spcBef>
                <a:spcPts val="0"/>
              </a:spcBef>
              <a:spcAft>
                <a:spcPts val="0"/>
              </a:spcAft>
              <a:buClr>
                <a:schemeClr val="lt1"/>
              </a:buClr>
              <a:buSzPts val="2133"/>
              <a:buFont typeface="Arial"/>
              <a:buNone/>
              <a:defRPr sz="2133" b="0"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61" name="Google Shape;361;p84"/>
          <p:cNvSpPr txBox="1">
            <a:spLocks noGrp="1"/>
          </p:cNvSpPr>
          <p:nvPr>
            <p:ph type="body" idx="2"/>
          </p:nvPr>
        </p:nvSpPr>
        <p:spPr>
          <a:xfrm>
            <a:off x="1039293" y="2469870"/>
            <a:ext cx="10339693"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457200" tIns="274300" rIns="457200" bIns="274300" anchor="t" anchorCtr="0">
            <a:normAutofit/>
          </a:bodyPr>
          <a:lstStyle>
            <a:lvl1pPr marL="457200" marR="0" lvl="0" indent="-228600" algn="l" rtl="0">
              <a:spcBef>
                <a:spcPts val="0"/>
              </a:spcBef>
              <a:spcAft>
                <a:spcPts val="0"/>
              </a:spcAft>
              <a:buClr>
                <a:schemeClr val="accent2"/>
              </a:buClr>
              <a:buSzPts val="5867"/>
              <a:buFont typeface="Arial"/>
              <a:buNone/>
              <a:defRPr sz="5867" b="1" i="0" u="none" strike="noStrike" cap="none">
                <a:solidFill>
                  <a:schemeClr val="accent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62" name="Google Shape;362;p8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363" name="Google Shape;363;p84"/>
          <p:cNvSpPr txBox="1">
            <a:spLocks noGrp="1"/>
          </p:cNvSpPr>
          <p:nvPr>
            <p:ph type="body" idx="3"/>
          </p:nvPr>
        </p:nvSpPr>
        <p:spPr>
          <a:xfrm>
            <a:off x="971592" y="4275963"/>
            <a:ext cx="2451953" cy="502766"/>
          </a:xfrm>
          <a:prstGeom prst="rect">
            <a:avLst/>
          </a:prstGeom>
          <a:noFill/>
          <a:ln>
            <a:noFill/>
          </a:ln>
        </p:spPr>
        <p:txBody>
          <a:bodyPr spcFirstLastPara="1" wrap="square" lIns="0" tIns="45700" rIns="91425" bIns="45700" anchor="t" anchorCtr="0">
            <a:spAutoFit/>
          </a:bodyPr>
          <a:lstStyle>
            <a:lvl1pPr marL="457200" marR="0" lvl="0" indent="-228600" algn="l" rtl="0">
              <a:spcBef>
                <a:spcPts val="533"/>
              </a:spcBef>
              <a:spcAft>
                <a:spcPts val="0"/>
              </a:spcAft>
              <a:buClr>
                <a:schemeClr val="dk1"/>
              </a:buClr>
              <a:buSzPts val="2667"/>
              <a:buFont typeface="Arial"/>
              <a:buNone/>
              <a:defRPr sz="2667" b="1" i="0" u="none" strike="noStrike" cap="none">
                <a:solidFill>
                  <a:schemeClr val="dk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64" name="Google Shape;364;p84"/>
          <p:cNvSpPr txBox="1">
            <a:spLocks noGrp="1"/>
          </p:cNvSpPr>
          <p:nvPr>
            <p:ph type="body" idx="4"/>
          </p:nvPr>
        </p:nvSpPr>
        <p:spPr>
          <a:xfrm>
            <a:off x="971594" y="4818452"/>
            <a:ext cx="1819631" cy="410369"/>
          </a:xfrm>
          <a:prstGeom prst="rect">
            <a:avLst/>
          </a:prstGeom>
          <a:noFill/>
          <a:ln>
            <a:noFill/>
          </a:ln>
        </p:spPr>
        <p:txBody>
          <a:bodyPr spcFirstLastPara="1" wrap="square" lIns="0" tIns="0" rIns="91425" bIns="45700" anchor="t" anchorCtr="0">
            <a:spAutoFit/>
          </a:bodyPr>
          <a:lstStyle>
            <a:lvl1pPr marL="457200" marR="0" lvl="0" indent="-228600" algn="l" rtl="0">
              <a:spcBef>
                <a:spcPts val="453"/>
              </a:spcBef>
              <a:spcAft>
                <a:spcPts val="0"/>
              </a:spcAft>
              <a:buClr>
                <a:schemeClr val="dk1"/>
              </a:buClr>
              <a:buSzPts val="2267"/>
              <a:buFont typeface="Arial"/>
              <a:buNone/>
              <a:defRPr sz="2267" b="0" i="0" u="none" strike="noStrike" cap="none">
                <a:solidFill>
                  <a:schemeClr val="dk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65" name="Google Shape;365;p84"/>
          <p:cNvSpPr/>
          <p:nvPr/>
        </p:nvSpPr>
        <p:spPr>
          <a:xfrm>
            <a:off x="4182534" y="1"/>
            <a:ext cx="594257" cy="1413420"/>
          </a:xfrm>
          <a:prstGeom prst="rect">
            <a:avLst/>
          </a:prstGeom>
          <a:solidFill>
            <a:srgbClr val="00AFD7">
              <a:alpha val="6274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66" name="Google Shape;366;p84"/>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367"/>
        <p:cNvGrpSpPr/>
        <p:nvPr/>
      </p:nvGrpSpPr>
      <p:grpSpPr>
        <a:xfrm>
          <a:off x="0" y="0"/>
          <a:ext cx="0" cy="0"/>
          <a:chOff x="0" y="0"/>
          <a:chExt cx="0" cy="0"/>
        </a:xfrm>
      </p:grpSpPr>
      <p:sp>
        <p:nvSpPr>
          <p:cNvPr id="368" name="Google Shape;368;p85"/>
          <p:cNvSpPr>
            <a:spLocks noGrp="1"/>
          </p:cNvSpPr>
          <p:nvPr>
            <p:ph type="pic" idx="2"/>
          </p:nvPr>
        </p:nvSpPr>
        <p:spPr>
          <a:xfrm>
            <a:off x="1176869" y="1990726"/>
            <a:ext cx="2688167" cy="2571751"/>
          </a:xfrm>
          <a:prstGeom prst="rect">
            <a:avLst/>
          </a:prstGeom>
          <a:noFill/>
          <a:ln>
            <a:noFill/>
          </a:ln>
        </p:spPr>
      </p:sp>
      <p:sp>
        <p:nvSpPr>
          <p:cNvPr id="369" name="Google Shape;369;p85"/>
          <p:cNvSpPr/>
          <p:nvPr/>
        </p:nvSpPr>
        <p:spPr>
          <a:xfrm rot="5400000">
            <a:off x="-699030" y="2686581"/>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70" name="Google Shape;370;p85"/>
          <p:cNvSpPr txBox="1">
            <a:spLocks noGrp="1"/>
          </p:cNvSpPr>
          <p:nvPr>
            <p:ph type="body" idx="1"/>
          </p:nvPr>
        </p:nvSpPr>
        <p:spPr>
          <a:xfrm>
            <a:off x="4555078" y="2764533"/>
            <a:ext cx="7636932" cy="8521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371" name="Google Shape;371;p85"/>
          <p:cNvCxnSpPr/>
          <p:nvPr/>
        </p:nvCxnSpPr>
        <p:spPr>
          <a:xfrm>
            <a:off x="4555067" y="3616704"/>
            <a:ext cx="7636933" cy="0"/>
          </a:xfrm>
          <a:prstGeom prst="straightConnector1">
            <a:avLst/>
          </a:prstGeom>
          <a:noFill/>
          <a:ln w="19050" cap="flat" cmpd="sng">
            <a:solidFill>
              <a:srgbClr val="3F3F3F"/>
            </a:solidFill>
            <a:prstDash val="solid"/>
            <a:round/>
            <a:headEnd type="none" w="sm" len="sm"/>
            <a:tailEnd type="none" w="sm" len="sm"/>
          </a:ln>
        </p:spPr>
      </p:cxnSp>
      <p:sp>
        <p:nvSpPr>
          <p:cNvPr id="372" name="Google Shape;372;p85"/>
          <p:cNvSpPr txBox="1">
            <a:spLocks noGrp="1"/>
          </p:cNvSpPr>
          <p:nvPr>
            <p:ph type="body" idx="3"/>
          </p:nvPr>
        </p:nvSpPr>
        <p:spPr>
          <a:xfrm>
            <a:off x="4555067" y="1987552"/>
            <a:ext cx="7636933" cy="6508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rgbClr val="236192"/>
              </a:buClr>
              <a:buSzPts val="4800"/>
              <a:buFont typeface="Arial"/>
              <a:buNone/>
              <a:defRPr sz="48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73" name="Google Shape;373;p85"/>
          <p:cNvSpPr txBox="1">
            <a:spLocks noGrp="1"/>
          </p:cNvSpPr>
          <p:nvPr>
            <p:ph type="body" idx="4"/>
          </p:nvPr>
        </p:nvSpPr>
        <p:spPr>
          <a:xfrm>
            <a:off x="1176869" y="1990724"/>
            <a:ext cx="215900" cy="2571752"/>
          </a:xfrm>
          <a:prstGeom prst="rect">
            <a:avLst/>
          </a:prstGeom>
          <a:solidFill>
            <a:srgbClr val="236192">
              <a:alpha val="71764"/>
            </a:srgb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46"/>
        <p:cNvGrpSpPr/>
        <p:nvPr/>
      </p:nvGrpSpPr>
      <p:grpSpPr>
        <a:xfrm>
          <a:off x="0" y="0"/>
          <a:ext cx="0" cy="0"/>
          <a:chOff x="0" y="0"/>
          <a:chExt cx="0" cy="0"/>
        </a:xfrm>
      </p:grpSpPr>
      <p:sp>
        <p:nvSpPr>
          <p:cNvPr id="47" name="Google Shape;47;p68"/>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48" name="Google Shape;48;p68"/>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49" name="Google Shape;49;p68"/>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50" name="Google Shape;50;p68"/>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51" name="Google Shape;51;p6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52" name="Google Shape;52;p68"/>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4045" algn="l" rtl="0">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4pPr>
            <a:lvl5pPr marL="2286000" marR="0" lvl="4" indent="-347154" algn="l" rtl="0">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47154" algn="l" rtl="0">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21754" algn="l" rtl="0">
              <a:spcBef>
                <a:spcPts val="293"/>
              </a:spcBef>
              <a:spcAft>
                <a:spcPts val="0"/>
              </a:spcAft>
              <a:buClr>
                <a:schemeClr val="dk1"/>
              </a:buClr>
              <a:buSzPts val="1467"/>
              <a:buFont typeface="Arial"/>
              <a:buChar char="•"/>
              <a:defRPr sz="1467" b="0" i="0" u="none" strike="noStrike" cap="none">
                <a:solidFill>
                  <a:schemeClr val="dk1"/>
                </a:solidFill>
                <a:latin typeface="Arial"/>
                <a:ea typeface="Arial"/>
                <a:cs typeface="Arial"/>
                <a:sym typeface="Arial"/>
              </a:defRPr>
            </a:lvl8pPr>
            <a:lvl9pPr marL="4114800" marR="0" lvl="8" indent="-321754" algn="l" rtl="0">
              <a:spcBef>
                <a:spcPts val="293"/>
              </a:spcBef>
              <a:spcAft>
                <a:spcPts val="0"/>
              </a:spcAft>
              <a:buClr>
                <a:schemeClr val="dk1"/>
              </a:buClr>
              <a:buSzPts val="1467"/>
              <a:buFont typeface="Arial"/>
              <a:buChar char="•"/>
              <a:defRPr sz="14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_Speaker Intro">
  <p:cSld name="Two_Speaker Intro">
    <p:spTree>
      <p:nvGrpSpPr>
        <p:cNvPr id="1" name="Shape 374"/>
        <p:cNvGrpSpPr/>
        <p:nvPr/>
      </p:nvGrpSpPr>
      <p:grpSpPr>
        <a:xfrm>
          <a:off x="0" y="0"/>
          <a:ext cx="0" cy="0"/>
          <a:chOff x="0" y="0"/>
          <a:chExt cx="0" cy="0"/>
        </a:xfrm>
      </p:grpSpPr>
      <p:sp>
        <p:nvSpPr>
          <p:cNvPr id="375" name="Google Shape;375;p86"/>
          <p:cNvSpPr>
            <a:spLocks noGrp="1"/>
          </p:cNvSpPr>
          <p:nvPr>
            <p:ph type="pic" idx="2"/>
          </p:nvPr>
        </p:nvSpPr>
        <p:spPr>
          <a:xfrm>
            <a:off x="1176869" y="550911"/>
            <a:ext cx="2688167" cy="2571751"/>
          </a:xfrm>
          <a:prstGeom prst="rect">
            <a:avLst/>
          </a:prstGeom>
          <a:noFill/>
          <a:ln>
            <a:noFill/>
          </a:ln>
        </p:spPr>
      </p:sp>
      <p:sp>
        <p:nvSpPr>
          <p:cNvPr id="376" name="Google Shape;376;p86"/>
          <p:cNvSpPr/>
          <p:nvPr/>
        </p:nvSpPr>
        <p:spPr>
          <a:xfrm rot="5400000">
            <a:off x="-699030" y="1246767"/>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77" name="Google Shape;377;p86"/>
          <p:cNvSpPr txBox="1">
            <a:spLocks noGrp="1"/>
          </p:cNvSpPr>
          <p:nvPr>
            <p:ph type="body" idx="1"/>
          </p:nvPr>
        </p:nvSpPr>
        <p:spPr>
          <a:xfrm>
            <a:off x="4555078" y="1324718"/>
            <a:ext cx="7636932" cy="8521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378" name="Google Shape;378;p86"/>
          <p:cNvCxnSpPr/>
          <p:nvPr/>
        </p:nvCxnSpPr>
        <p:spPr>
          <a:xfrm>
            <a:off x="4555067" y="2176889"/>
            <a:ext cx="7636933" cy="0"/>
          </a:xfrm>
          <a:prstGeom prst="straightConnector1">
            <a:avLst/>
          </a:prstGeom>
          <a:noFill/>
          <a:ln w="19050" cap="flat" cmpd="sng">
            <a:solidFill>
              <a:srgbClr val="3F3F3F"/>
            </a:solidFill>
            <a:prstDash val="solid"/>
            <a:round/>
            <a:headEnd type="none" w="sm" len="sm"/>
            <a:tailEnd type="none" w="sm" len="sm"/>
          </a:ln>
        </p:spPr>
      </p:cxnSp>
      <p:sp>
        <p:nvSpPr>
          <p:cNvPr id="379" name="Google Shape;379;p86"/>
          <p:cNvSpPr txBox="1">
            <a:spLocks noGrp="1"/>
          </p:cNvSpPr>
          <p:nvPr>
            <p:ph type="body" idx="3"/>
          </p:nvPr>
        </p:nvSpPr>
        <p:spPr>
          <a:xfrm>
            <a:off x="4555067" y="547737"/>
            <a:ext cx="7636933" cy="6508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rgbClr val="236192"/>
              </a:buClr>
              <a:buSzPts val="4800"/>
              <a:buFont typeface="Arial"/>
              <a:buNone/>
              <a:defRPr sz="48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80" name="Google Shape;380;p86"/>
          <p:cNvSpPr txBox="1">
            <a:spLocks noGrp="1"/>
          </p:cNvSpPr>
          <p:nvPr>
            <p:ph type="body" idx="4"/>
          </p:nvPr>
        </p:nvSpPr>
        <p:spPr>
          <a:xfrm>
            <a:off x="1176869" y="550909"/>
            <a:ext cx="215900" cy="2571752"/>
          </a:xfrm>
          <a:prstGeom prst="rect">
            <a:avLst/>
          </a:prstGeom>
          <a:solidFill>
            <a:srgbClr val="236192">
              <a:alpha val="71764"/>
            </a:srgb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81" name="Google Shape;381;p86"/>
          <p:cNvSpPr>
            <a:spLocks noGrp="1"/>
          </p:cNvSpPr>
          <p:nvPr>
            <p:ph type="pic" idx="5"/>
          </p:nvPr>
        </p:nvSpPr>
        <p:spPr>
          <a:xfrm>
            <a:off x="1176869" y="3595110"/>
            <a:ext cx="2688167" cy="2571751"/>
          </a:xfrm>
          <a:prstGeom prst="rect">
            <a:avLst/>
          </a:prstGeom>
          <a:noFill/>
          <a:ln>
            <a:noFill/>
          </a:ln>
        </p:spPr>
      </p:sp>
      <p:sp>
        <p:nvSpPr>
          <p:cNvPr id="382" name="Google Shape;382;p86"/>
          <p:cNvSpPr/>
          <p:nvPr/>
        </p:nvSpPr>
        <p:spPr>
          <a:xfrm rot="5400000">
            <a:off x="-699030" y="4290965"/>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83" name="Google Shape;383;p86"/>
          <p:cNvSpPr txBox="1">
            <a:spLocks noGrp="1"/>
          </p:cNvSpPr>
          <p:nvPr>
            <p:ph type="body" idx="6"/>
          </p:nvPr>
        </p:nvSpPr>
        <p:spPr>
          <a:xfrm>
            <a:off x="4555078" y="4368917"/>
            <a:ext cx="7636932" cy="8521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384" name="Google Shape;384;p86"/>
          <p:cNvCxnSpPr/>
          <p:nvPr/>
        </p:nvCxnSpPr>
        <p:spPr>
          <a:xfrm>
            <a:off x="4555067" y="5221088"/>
            <a:ext cx="7636933" cy="0"/>
          </a:xfrm>
          <a:prstGeom prst="straightConnector1">
            <a:avLst/>
          </a:prstGeom>
          <a:noFill/>
          <a:ln w="19050" cap="flat" cmpd="sng">
            <a:solidFill>
              <a:srgbClr val="3F3F3F"/>
            </a:solidFill>
            <a:prstDash val="solid"/>
            <a:round/>
            <a:headEnd type="none" w="sm" len="sm"/>
            <a:tailEnd type="none" w="sm" len="sm"/>
          </a:ln>
        </p:spPr>
      </p:cxnSp>
      <p:sp>
        <p:nvSpPr>
          <p:cNvPr id="385" name="Google Shape;385;p86"/>
          <p:cNvSpPr txBox="1">
            <a:spLocks noGrp="1"/>
          </p:cNvSpPr>
          <p:nvPr>
            <p:ph type="body" idx="7"/>
          </p:nvPr>
        </p:nvSpPr>
        <p:spPr>
          <a:xfrm>
            <a:off x="4555067" y="3591936"/>
            <a:ext cx="7636933" cy="6508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rgbClr val="236192"/>
              </a:buClr>
              <a:buSzPts val="4800"/>
              <a:buFont typeface="Arial"/>
              <a:buNone/>
              <a:defRPr sz="48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86" name="Google Shape;386;p86"/>
          <p:cNvSpPr txBox="1">
            <a:spLocks noGrp="1"/>
          </p:cNvSpPr>
          <p:nvPr>
            <p:ph type="body" idx="8"/>
          </p:nvPr>
        </p:nvSpPr>
        <p:spPr>
          <a:xfrm>
            <a:off x="1176869" y="3595108"/>
            <a:ext cx="215900" cy="2571752"/>
          </a:xfrm>
          <a:prstGeom prst="rect">
            <a:avLst/>
          </a:prstGeom>
          <a:solidFill>
            <a:srgbClr val="236192">
              <a:alpha val="71764"/>
            </a:srgb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387"/>
        <p:cNvGrpSpPr/>
        <p:nvPr/>
      </p:nvGrpSpPr>
      <p:grpSpPr>
        <a:xfrm>
          <a:off x="0" y="0"/>
          <a:ext cx="0" cy="0"/>
          <a:chOff x="0" y="0"/>
          <a:chExt cx="0" cy="0"/>
        </a:xfrm>
      </p:grpSpPr>
      <p:sp>
        <p:nvSpPr>
          <p:cNvPr id="388" name="Google Shape;388;p87"/>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89" name="Google Shape;389;p87"/>
          <p:cNvSpPr txBox="1">
            <a:spLocks noGrp="1"/>
          </p:cNvSpPr>
          <p:nvPr>
            <p:ph type="body" idx="1"/>
          </p:nvPr>
        </p:nvSpPr>
        <p:spPr>
          <a:xfrm>
            <a:off x="420346" y="1108082"/>
            <a:ext cx="10898717" cy="830997"/>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lvl1pPr marL="457200" marR="0" lvl="0" indent="-228600" algn="l" rtl="0">
              <a:lnSpc>
                <a:spcPct val="100000"/>
              </a:lnSpc>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0" name="Google Shape;390;p87"/>
          <p:cNvSpPr txBox="1">
            <a:spLocks noGrp="1"/>
          </p:cNvSpPr>
          <p:nvPr>
            <p:ph type="body" idx="2"/>
          </p:nvPr>
        </p:nvSpPr>
        <p:spPr>
          <a:xfrm>
            <a:off x="234951" y="850901"/>
            <a:ext cx="353483" cy="6007100"/>
          </a:xfrm>
          <a:prstGeom prst="rect">
            <a:avLst/>
          </a:prstGeom>
          <a:solidFill>
            <a:srgbClr val="00AFD7"/>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dk1"/>
              </a:buClr>
              <a:buSzPts val="4267"/>
              <a:buFont typeface="Arial"/>
              <a:buNone/>
              <a:defRPr sz="42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1" name="Google Shape;391;p87"/>
          <p:cNvSpPr txBox="1">
            <a:spLocks noGrp="1"/>
          </p:cNvSpPr>
          <p:nvPr>
            <p:ph type="body" idx="3"/>
          </p:nvPr>
        </p:nvSpPr>
        <p:spPr>
          <a:xfrm>
            <a:off x="11215941" y="850902"/>
            <a:ext cx="353483" cy="5432839"/>
          </a:xfrm>
          <a:prstGeom prst="rect">
            <a:avLst/>
          </a:prstGeom>
          <a:solidFill>
            <a:srgbClr val="00AFD7"/>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dk1"/>
              </a:buClr>
              <a:buSzPts val="4267"/>
              <a:buFont typeface="Arial"/>
              <a:buNone/>
              <a:defRPr sz="42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92" name="Google Shape;392;p8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393" name="Google Shape;393;p87"/>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Header">
  <p:cSld name="Content- Header">
    <p:spTree>
      <p:nvGrpSpPr>
        <p:cNvPr id="1" name="Shape 394"/>
        <p:cNvGrpSpPr/>
        <p:nvPr/>
      </p:nvGrpSpPr>
      <p:grpSpPr>
        <a:xfrm>
          <a:off x="0" y="0"/>
          <a:ext cx="0" cy="0"/>
          <a:chOff x="0" y="0"/>
          <a:chExt cx="0" cy="0"/>
        </a:xfrm>
      </p:grpSpPr>
      <p:sp>
        <p:nvSpPr>
          <p:cNvPr id="395" name="Google Shape;395;p88"/>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96" name="Google Shape;396;p88"/>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97" name="Google Shape;397;p88"/>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398" name="Google Shape;398;p88"/>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99" name="Google Shape;399;p8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400" name="Google Shape;400;p88"/>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401"/>
        <p:cNvGrpSpPr/>
        <p:nvPr/>
      </p:nvGrpSpPr>
      <p:grpSpPr>
        <a:xfrm>
          <a:off x="0" y="0"/>
          <a:ext cx="0" cy="0"/>
          <a:chOff x="0" y="0"/>
          <a:chExt cx="0" cy="0"/>
        </a:xfrm>
      </p:grpSpPr>
      <p:sp>
        <p:nvSpPr>
          <p:cNvPr id="402" name="Google Shape;402;p89"/>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403" name="Google Shape;403;p89"/>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404" name="Google Shape;404;p89"/>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pic>
        <p:nvPicPr>
          <p:cNvPr id="405" name="Google Shape;405;p8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406" name="Google Shape;406;p89"/>
          <p:cNvSpPr txBox="1">
            <a:spLocks noGrp="1"/>
          </p:cNvSpPr>
          <p:nvPr>
            <p:ph type="sldNum" idx="12"/>
          </p:nvPr>
        </p:nvSpPr>
        <p:spPr>
          <a:xfrm>
            <a:off x="1" y="6219085"/>
            <a:ext cx="10695708" cy="574260"/>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407"/>
        <p:cNvGrpSpPr/>
        <p:nvPr/>
      </p:nvGrpSpPr>
      <p:grpSpPr>
        <a:xfrm>
          <a:off x="0" y="0"/>
          <a:ext cx="0" cy="0"/>
          <a:chOff x="0" y="0"/>
          <a:chExt cx="0" cy="0"/>
        </a:xfrm>
      </p:grpSpPr>
      <p:pic>
        <p:nvPicPr>
          <p:cNvPr id="408" name="Google Shape;408;p90" descr="OCLC_H_PMS.eps"/>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82566" y="6347609"/>
            <a:ext cx="964583" cy="320913"/>
          </a:xfrm>
          <a:prstGeom prst="rect">
            <a:avLst/>
          </a:prstGeom>
          <a:noFill/>
          <a:ln>
            <a:noFill/>
          </a:ln>
        </p:spPr>
      </p:pic>
      <p:sp>
        <p:nvSpPr>
          <p:cNvPr id="409" name="Google Shape;409;p90"/>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410"/>
        <p:cNvGrpSpPr/>
        <p:nvPr/>
      </p:nvGrpSpPr>
      <p:grpSpPr>
        <a:xfrm>
          <a:off x="0" y="0"/>
          <a:ext cx="0" cy="0"/>
          <a:chOff x="0" y="0"/>
          <a:chExt cx="0" cy="0"/>
        </a:xfrm>
      </p:grpSpPr>
      <p:sp>
        <p:nvSpPr>
          <p:cNvPr id="411" name="Google Shape;411;p91"/>
          <p:cNvSpPr>
            <a:spLocks noGrp="1"/>
          </p:cNvSpPr>
          <p:nvPr>
            <p:ph type="pic" idx="2"/>
          </p:nvPr>
        </p:nvSpPr>
        <p:spPr>
          <a:xfrm>
            <a:off x="0" y="-1"/>
            <a:ext cx="12192000" cy="6858000"/>
          </a:xfrm>
          <a:prstGeom prst="rect">
            <a:avLst/>
          </a:prstGeom>
          <a:noFill/>
          <a:ln>
            <a:noFill/>
          </a:ln>
        </p:spPr>
      </p:sp>
      <p:sp>
        <p:nvSpPr>
          <p:cNvPr id="412" name="Google Shape;412;p91"/>
          <p:cNvSpPr txBox="1">
            <a:spLocks noGrp="1"/>
          </p:cNvSpPr>
          <p:nvPr>
            <p:ph type="body" idx="1"/>
          </p:nvPr>
        </p:nvSpPr>
        <p:spPr>
          <a:xfrm>
            <a:off x="10111322" y="-20638"/>
            <a:ext cx="577849" cy="6899276"/>
          </a:xfrm>
          <a:prstGeom prst="rect">
            <a:avLst/>
          </a:prstGeom>
          <a:solidFill>
            <a:schemeClr val="accent1">
              <a:alpha val="77647"/>
            </a:scheme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13" name="Google Shape;413;p91"/>
          <p:cNvSpPr txBox="1">
            <a:spLocks noGrp="1"/>
          </p:cNvSpPr>
          <p:nvPr>
            <p:ph type="body" idx="3"/>
          </p:nvPr>
        </p:nvSpPr>
        <p:spPr>
          <a:xfrm>
            <a:off x="10689172" y="-20638"/>
            <a:ext cx="1502833" cy="6899276"/>
          </a:xfrm>
          <a:prstGeom prst="rect">
            <a:avLst/>
          </a:prstGeom>
          <a:solidFill>
            <a:schemeClr val="accent1"/>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14" name="Google Shape;414;p91"/>
          <p:cNvSpPr txBox="1">
            <a:spLocks noGrp="1"/>
          </p:cNvSpPr>
          <p:nvPr>
            <p:ph type="body" idx="4"/>
          </p:nvPr>
        </p:nvSpPr>
        <p:spPr>
          <a:xfrm>
            <a:off x="-18815" y="4997709"/>
            <a:ext cx="8204200" cy="954107"/>
          </a:xfrm>
          <a:prstGeom prst="rect">
            <a:avLst/>
          </a:prstGeom>
          <a:solidFill>
            <a:schemeClr val="lt1"/>
          </a:solidFill>
          <a:ln>
            <a:noFill/>
          </a:ln>
        </p:spPr>
        <p:txBody>
          <a:bodyPr spcFirstLastPara="1" wrap="square" lIns="640075" tIns="45700" rIns="91425" bIns="45700" anchor="t" anchorCtr="0">
            <a:noAutofit/>
          </a:bodyPr>
          <a:lstStyle>
            <a:lvl1pPr marL="457200" marR="0" lvl="0" indent="-228600" algn="l" rtl="0">
              <a:spcBef>
                <a:spcPts val="640"/>
              </a:spcBef>
              <a:spcAft>
                <a:spcPts val="0"/>
              </a:spcAft>
              <a:buClr>
                <a:srgbClr val="236192"/>
              </a:buClr>
              <a:buSzPts val="3200"/>
              <a:buFont typeface="Arial"/>
              <a:buNone/>
              <a:defRPr sz="32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15" name="Google Shape;415;p91"/>
          <p:cNvSpPr txBox="1">
            <a:spLocks noGrp="1"/>
          </p:cNvSpPr>
          <p:nvPr>
            <p:ph type="body" idx="5"/>
          </p:nvPr>
        </p:nvSpPr>
        <p:spPr>
          <a:xfrm>
            <a:off x="713223" y="5447286"/>
            <a:ext cx="7480300" cy="352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416" name="Google Shape;416;p9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
        <p:nvSpPr>
          <p:cNvPr id="417" name="Google Shape;417;p91"/>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losing Slide - 1">
  <p:cSld name="Closing Slide - 1">
    <p:spTree>
      <p:nvGrpSpPr>
        <p:cNvPr id="1" name="Shape 418"/>
        <p:cNvGrpSpPr/>
        <p:nvPr/>
      </p:nvGrpSpPr>
      <p:grpSpPr>
        <a:xfrm>
          <a:off x="0" y="0"/>
          <a:ext cx="0" cy="0"/>
          <a:chOff x="0" y="0"/>
          <a:chExt cx="0" cy="0"/>
        </a:xfrm>
      </p:grpSpPr>
      <p:sp>
        <p:nvSpPr>
          <p:cNvPr id="419" name="Google Shape;419;p92"/>
          <p:cNvSpPr txBox="1">
            <a:spLocks noGrp="1"/>
          </p:cNvSpPr>
          <p:nvPr>
            <p:ph type="body" idx="1"/>
          </p:nvPr>
        </p:nvSpPr>
        <p:spPr>
          <a:xfrm>
            <a:off x="320571" y="259643"/>
            <a:ext cx="5307955" cy="1041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rgbClr val="236192"/>
              </a:buClr>
              <a:buSzPts val="4267"/>
              <a:buFont typeface="Arial"/>
              <a:buNone/>
              <a:defRPr sz="4267"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20" name="Google Shape;420;p92"/>
          <p:cNvSpPr/>
          <p:nvPr/>
        </p:nvSpPr>
        <p:spPr>
          <a:xfrm rot="10800000">
            <a:off x="15117" y="5850668"/>
            <a:ext cx="12192000" cy="239713"/>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D527F"/>
              </a:solidFill>
              <a:latin typeface="Calibri"/>
              <a:ea typeface="Calibri"/>
              <a:cs typeface="Calibri"/>
              <a:sym typeface="Calibri"/>
            </a:endParaRPr>
          </a:p>
        </p:txBody>
      </p:sp>
      <p:sp>
        <p:nvSpPr>
          <p:cNvPr id="421" name="Google Shape;421;p92"/>
          <p:cNvSpPr txBox="1">
            <a:spLocks noGrp="1"/>
          </p:cNvSpPr>
          <p:nvPr>
            <p:ph type="body" idx="2"/>
          </p:nvPr>
        </p:nvSpPr>
        <p:spPr>
          <a:xfrm>
            <a:off x="320820" y="1321005"/>
            <a:ext cx="5183717" cy="40571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22" name="Google Shape;422;p92"/>
          <p:cNvSpPr txBox="1">
            <a:spLocks noGrp="1"/>
          </p:cNvSpPr>
          <p:nvPr>
            <p:ph type="body" idx="3"/>
          </p:nvPr>
        </p:nvSpPr>
        <p:spPr>
          <a:xfrm>
            <a:off x="320571" y="1690435"/>
            <a:ext cx="5183717" cy="35902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73"/>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23" name="Google Shape;423;p92"/>
          <p:cNvSpPr txBox="1">
            <a:spLocks noGrp="1"/>
          </p:cNvSpPr>
          <p:nvPr>
            <p:ph type="body" idx="4"/>
          </p:nvPr>
        </p:nvSpPr>
        <p:spPr>
          <a:xfrm>
            <a:off x="320571" y="2010979"/>
            <a:ext cx="5183717" cy="30549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73"/>
              </a:spcBef>
              <a:spcAft>
                <a:spcPts val="0"/>
              </a:spcAft>
              <a:buClr>
                <a:srgbClr val="236192"/>
              </a:buClr>
              <a:buSzPts val="1867"/>
              <a:buFont typeface="Arial"/>
              <a:buNone/>
              <a:defRPr sz="1867"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424" name="Google Shape;424;p92" descr="OCLC_H_PMS.eps"/>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82566" y="6347609"/>
            <a:ext cx="964583" cy="320913"/>
          </a:xfrm>
          <a:prstGeom prst="rect">
            <a:avLst/>
          </a:prstGeom>
          <a:noFill/>
          <a:ln>
            <a:noFill/>
          </a:ln>
        </p:spPr>
      </p:pic>
      <p:pic>
        <p:nvPicPr>
          <p:cNvPr id="425" name="Google Shape;425;p92"/>
          <p:cNvPicPr preferRelativeResize="0"/>
          <p:nvPr/>
        </p:nvPicPr>
        <p:blipFill rotWithShape="1">
          <a:blip r:embed="rId3">
            <a:alphaModFix/>
          </a:blip>
          <a:srcRect/>
          <a:stretch/>
        </p:blipFill>
        <p:spPr>
          <a:xfrm>
            <a:off x="6093727" y="0"/>
            <a:ext cx="6105280" cy="5850667"/>
          </a:xfrm>
          <a:prstGeom prst="rect">
            <a:avLst/>
          </a:prstGeom>
          <a:noFill/>
          <a:ln>
            <a:noFill/>
          </a:ln>
        </p:spPr>
      </p:pic>
      <p:sp>
        <p:nvSpPr>
          <p:cNvPr id="426" name="Google Shape;426;p92"/>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427"/>
        <p:cNvGrpSpPr/>
        <p:nvPr/>
      </p:nvGrpSpPr>
      <p:grpSpPr>
        <a:xfrm>
          <a:off x="0" y="0"/>
          <a:ext cx="0" cy="0"/>
          <a:chOff x="0" y="0"/>
          <a:chExt cx="0" cy="0"/>
        </a:xfrm>
      </p:grpSpPr>
      <p:sp>
        <p:nvSpPr>
          <p:cNvPr id="428" name="Google Shape;428;p93"/>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429" name="Google Shape;429;p93"/>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430" name="Google Shape;430;p93"/>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431" name="Google Shape;431;p93"/>
          <p:cNvSpPr txBox="1">
            <a:spLocks noGrp="1"/>
          </p:cNvSpPr>
          <p:nvPr>
            <p:ph type="body" idx="1"/>
          </p:nvPr>
        </p:nvSpPr>
        <p:spPr>
          <a:xfrm>
            <a:off x="454383"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432" name="Google Shape;432;p9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3" y="6422994"/>
            <a:ext cx="916227" cy="291625"/>
          </a:xfrm>
          <a:prstGeom prst="rect">
            <a:avLst/>
          </a:prstGeom>
          <a:noFill/>
          <a:ln>
            <a:noFill/>
          </a:ln>
        </p:spPr>
      </p:pic>
      <p:sp>
        <p:nvSpPr>
          <p:cNvPr id="433" name="Google Shape;433;p93"/>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Content- Bullet">
  <p:cSld name="2_Content- Bullet">
    <p:spTree>
      <p:nvGrpSpPr>
        <p:cNvPr id="1" name="Shape 434"/>
        <p:cNvGrpSpPr/>
        <p:nvPr/>
      </p:nvGrpSpPr>
      <p:grpSpPr>
        <a:xfrm>
          <a:off x="0" y="0"/>
          <a:ext cx="0" cy="0"/>
          <a:chOff x="0" y="0"/>
          <a:chExt cx="0" cy="0"/>
        </a:xfrm>
      </p:grpSpPr>
      <p:sp>
        <p:nvSpPr>
          <p:cNvPr id="435" name="Google Shape;435;p94"/>
          <p:cNvSpPr txBox="1">
            <a:spLocks noGrp="1"/>
          </p:cNvSpPr>
          <p:nvPr>
            <p:ph type="body" idx="1"/>
          </p:nvPr>
        </p:nvSpPr>
        <p:spPr>
          <a:xfrm>
            <a:off x="454384" y="457739"/>
            <a:ext cx="11252197" cy="91525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2"/>
              </a:buClr>
              <a:buSzPts val="3600"/>
              <a:buFont typeface="Arial"/>
              <a:buNone/>
              <a:defRPr sz="2700" b="1" i="0" u="none" strike="noStrike" cap="none">
                <a:solidFill>
                  <a:schemeClr val="lt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9pPr>
          </a:lstStyle>
          <a:p>
            <a:endParaRPr/>
          </a:p>
        </p:txBody>
      </p:sp>
      <p:sp>
        <p:nvSpPr>
          <p:cNvPr id="436" name="Google Shape;436;p94"/>
          <p:cNvSpPr txBox="1">
            <a:spLocks noGrp="1"/>
          </p:cNvSpPr>
          <p:nvPr>
            <p:ph type="body" idx="2"/>
          </p:nvPr>
        </p:nvSpPr>
        <p:spPr>
          <a:xfrm>
            <a:off x="454384" y="1373001"/>
            <a:ext cx="11252197" cy="4475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00000"/>
              </a:buClr>
              <a:buSzPts val="2400"/>
              <a:buFont typeface="Arial"/>
              <a:buChar char="•"/>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200"/>
              <a:buFont typeface="Arial"/>
              <a:buNone/>
              <a:defRPr sz="1651"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2300"/>
              <a:buFont typeface="Arial"/>
              <a:buNone/>
              <a:defRPr sz="1725"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051" b="0" i="0" u="none" strike="noStrike" cap="none">
                <a:solidFill>
                  <a:srgbClr val="000000"/>
                </a:solidFill>
                <a:latin typeface="Arial"/>
                <a:ea typeface="Arial"/>
                <a:cs typeface="Arial"/>
                <a:sym typeface="Arial"/>
              </a:defRPr>
            </a:lvl9pPr>
          </a:lstStyle>
          <a:p>
            <a:endParaRPr/>
          </a:p>
        </p:txBody>
      </p:sp>
      <p:sp>
        <p:nvSpPr>
          <p:cNvPr id="437" name="Google Shape;437;p94"/>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439"/>
        <p:cNvGrpSpPr/>
        <p:nvPr/>
      </p:nvGrpSpPr>
      <p:grpSpPr>
        <a:xfrm>
          <a:off x="0" y="0"/>
          <a:ext cx="0" cy="0"/>
          <a:chOff x="0" y="0"/>
          <a:chExt cx="0" cy="0"/>
        </a:xfrm>
      </p:grpSpPr>
      <p:pic>
        <p:nvPicPr>
          <p:cNvPr id="440" name="Google Shape;440;p66" descr="OCLC_H_PMS.eps"/>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82567" y="6347610"/>
            <a:ext cx="964583" cy="3209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6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 name="Google Shape;56;p6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7" name="Google Shape;57;p6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441"/>
        <p:cNvGrpSpPr/>
        <p:nvPr/>
      </p:nvGrpSpPr>
      <p:grpSpPr>
        <a:xfrm>
          <a:off x="0" y="0"/>
          <a:ext cx="0" cy="0"/>
          <a:chOff x="0" y="0"/>
          <a:chExt cx="0" cy="0"/>
        </a:xfrm>
      </p:grpSpPr>
      <p:sp>
        <p:nvSpPr>
          <p:cNvPr id="442" name="Google Shape;442;p116"/>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43" name="Google Shape;443;p116"/>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44" name="Google Shape;444;p116"/>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45" name="Google Shape;445;p116"/>
          <p:cNvSpPr txBox="1">
            <a:spLocks noGrp="1"/>
          </p:cNvSpPr>
          <p:nvPr>
            <p:ph type="body" idx="1"/>
          </p:nvPr>
        </p:nvSpPr>
        <p:spPr>
          <a:xfrm>
            <a:off x="454382" y="457739"/>
            <a:ext cx="11252197" cy="91525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6" name="Google Shape;446;p1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4"/>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447"/>
        <p:cNvGrpSpPr/>
        <p:nvPr/>
      </p:nvGrpSpPr>
      <p:grpSpPr>
        <a:xfrm>
          <a:off x="0" y="0"/>
          <a:ext cx="0" cy="0"/>
          <a:chOff x="0" y="0"/>
          <a:chExt cx="0" cy="0"/>
        </a:xfrm>
      </p:grpSpPr>
      <p:sp>
        <p:nvSpPr>
          <p:cNvPr id="448" name="Google Shape;448;p117"/>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49" name="Google Shape;449;p117"/>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50" name="Google Shape;450;p117"/>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pic>
        <p:nvPicPr>
          <p:cNvPr id="451" name="Google Shape;451;p1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4"/>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452"/>
        <p:cNvGrpSpPr/>
        <p:nvPr/>
      </p:nvGrpSpPr>
      <p:grpSpPr>
        <a:xfrm>
          <a:off x="0" y="0"/>
          <a:ext cx="0" cy="0"/>
          <a:chOff x="0" y="0"/>
          <a:chExt cx="0" cy="0"/>
        </a:xfrm>
      </p:grpSpPr>
      <p:sp>
        <p:nvSpPr>
          <p:cNvPr id="453" name="Google Shape;453;p118"/>
          <p:cNvSpPr>
            <a:spLocks noGrp="1"/>
          </p:cNvSpPr>
          <p:nvPr>
            <p:ph type="pic" idx="2"/>
          </p:nvPr>
        </p:nvSpPr>
        <p:spPr>
          <a:xfrm>
            <a:off x="0" y="-1"/>
            <a:ext cx="12192000" cy="6858000"/>
          </a:xfrm>
          <a:prstGeom prst="rect">
            <a:avLst/>
          </a:prstGeom>
          <a:noFill/>
          <a:ln>
            <a:noFill/>
          </a:ln>
        </p:spPr>
      </p:sp>
      <p:sp>
        <p:nvSpPr>
          <p:cNvPr id="454" name="Google Shape;454;p118"/>
          <p:cNvSpPr txBox="1">
            <a:spLocks noGrp="1"/>
          </p:cNvSpPr>
          <p:nvPr>
            <p:ph type="body" idx="1"/>
          </p:nvPr>
        </p:nvSpPr>
        <p:spPr>
          <a:xfrm>
            <a:off x="10111324" y="-20638"/>
            <a:ext cx="577849" cy="6899276"/>
          </a:xfrm>
          <a:prstGeom prst="rect">
            <a:avLst/>
          </a:prstGeom>
          <a:solidFill>
            <a:schemeClr val="accent1">
              <a:alpha val="77254"/>
            </a:schemeClr>
          </a:solid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5" name="Google Shape;455;p118"/>
          <p:cNvSpPr txBox="1">
            <a:spLocks noGrp="1"/>
          </p:cNvSpPr>
          <p:nvPr>
            <p:ph type="body" idx="3"/>
          </p:nvPr>
        </p:nvSpPr>
        <p:spPr>
          <a:xfrm>
            <a:off x="10689173" y="-20638"/>
            <a:ext cx="1502833" cy="6899276"/>
          </a:xfrm>
          <a:prstGeom prst="rect">
            <a:avLst/>
          </a:prstGeom>
          <a:solidFill>
            <a:schemeClr val="accent1"/>
          </a:solid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6" name="Google Shape;456;p118"/>
          <p:cNvSpPr txBox="1">
            <a:spLocks noGrp="1"/>
          </p:cNvSpPr>
          <p:nvPr>
            <p:ph type="body" idx="4"/>
          </p:nvPr>
        </p:nvSpPr>
        <p:spPr>
          <a:xfrm>
            <a:off x="-18815" y="4997710"/>
            <a:ext cx="8204200" cy="954107"/>
          </a:xfrm>
          <a:prstGeom prst="rect">
            <a:avLst/>
          </a:prstGeom>
          <a:solidFill>
            <a:schemeClr val="lt1"/>
          </a:solidFill>
          <a:ln>
            <a:noFill/>
          </a:ln>
        </p:spPr>
        <p:txBody>
          <a:bodyPr spcFirstLastPara="1" wrap="square" lIns="91425" tIns="91425" rIns="91425" bIns="91425" anchor="t" anchorCtr="0">
            <a:noAutofit/>
          </a:bodyPr>
          <a:lstStyle>
            <a:lvl1pPr marL="457200" marR="0" lvl="0" indent="-228600" algn="l" rtl="0">
              <a:lnSpc>
                <a:spcPct val="100000"/>
              </a:lnSpc>
              <a:spcBef>
                <a:spcPts val="480"/>
              </a:spcBef>
              <a:spcAft>
                <a:spcPts val="0"/>
              </a:spcAft>
              <a:buClr>
                <a:srgbClr val="236192"/>
              </a:buClr>
              <a:buSzPts val="2400"/>
              <a:buFont typeface="Arial"/>
              <a:buNone/>
              <a:defRPr sz="24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7" name="Google Shape;457;p118"/>
          <p:cNvSpPr txBox="1">
            <a:spLocks noGrp="1"/>
          </p:cNvSpPr>
          <p:nvPr>
            <p:ph type="body" idx="5"/>
          </p:nvPr>
        </p:nvSpPr>
        <p:spPr>
          <a:xfrm>
            <a:off x="713225" y="5447287"/>
            <a:ext cx="7480300" cy="3524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58" name="Google Shape;458;p1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4"/>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459"/>
        <p:cNvGrpSpPr/>
        <p:nvPr/>
      </p:nvGrpSpPr>
      <p:grpSpPr>
        <a:xfrm>
          <a:off x="0" y="0"/>
          <a:ext cx="0" cy="0"/>
          <a:chOff x="0" y="0"/>
          <a:chExt cx="0" cy="0"/>
        </a:xfrm>
      </p:grpSpPr>
      <p:pic>
        <p:nvPicPr>
          <p:cNvPr id="460" name="Google Shape;460;p119" descr="ppt-because-tag.psd"/>
          <p:cNvPicPr preferRelativeResize="0"/>
          <p:nvPr/>
        </p:nvPicPr>
        <p:blipFill rotWithShape="1">
          <a:blip r:embed="rId2">
            <a:alphaModFix/>
          </a:blip>
          <a:srcRect/>
          <a:stretch/>
        </p:blipFill>
        <p:spPr>
          <a:xfrm>
            <a:off x="1236133" y="4938918"/>
            <a:ext cx="10955859" cy="810295"/>
          </a:xfrm>
          <a:prstGeom prst="rect">
            <a:avLst/>
          </a:prstGeom>
          <a:noFill/>
          <a:ln>
            <a:noFill/>
          </a:ln>
        </p:spPr>
      </p:pic>
      <p:sp>
        <p:nvSpPr>
          <p:cNvPr id="461" name="Google Shape;461;p119"/>
          <p:cNvSpPr/>
          <p:nvPr/>
        </p:nvSpPr>
        <p:spPr>
          <a:xfrm rot="-5400000">
            <a:off x="636254" y="5149331"/>
            <a:ext cx="810295" cy="389467"/>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62" name="Google Shape;462;p119"/>
          <p:cNvSpPr/>
          <p:nvPr/>
        </p:nvSpPr>
        <p:spPr>
          <a:xfrm>
            <a:off x="0" y="4938918"/>
            <a:ext cx="846667" cy="81029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63" name="Google Shape;463;p119"/>
          <p:cNvSpPr txBox="1">
            <a:spLocks noGrp="1"/>
          </p:cNvSpPr>
          <p:nvPr>
            <p:ph type="body" idx="1"/>
          </p:nvPr>
        </p:nvSpPr>
        <p:spPr>
          <a:xfrm>
            <a:off x="975785" y="1108609"/>
            <a:ext cx="5574091" cy="1400383"/>
          </a:xfrm>
          <a:prstGeom prst="rect">
            <a:avLst/>
          </a:prstGeom>
          <a:noFill/>
          <a:ln w="101600" cap="flat" cmpd="sng">
            <a:solidFill>
              <a:srgbClr val="236192"/>
            </a:solidFill>
            <a:prstDash val="solid"/>
            <a:miter lim="800000"/>
            <a:headEnd type="none" w="sm" len="sm"/>
            <a:tailEnd type="none" w="sm" len="sm"/>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236192"/>
              </a:buClr>
              <a:buSzPts val="5500"/>
              <a:buFont typeface="Arial"/>
              <a:buNone/>
              <a:defRPr sz="55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119"/>
          <p:cNvSpPr txBox="1">
            <a:spLocks noGrp="1"/>
          </p:cNvSpPr>
          <p:nvPr>
            <p:ph type="body" idx="2"/>
          </p:nvPr>
        </p:nvSpPr>
        <p:spPr>
          <a:xfrm>
            <a:off x="931002" y="3196724"/>
            <a:ext cx="5183717" cy="40571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5" name="Google Shape;465;p119"/>
          <p:cNvSpPr txBox="1">
            <a:spLocks noGrp="1"/>
          </p:cNvSpPr>
          <p:nvPr>
            <p:ph type="body" idx="3"/>
          </p:nvPr>
        </p:nvSpPr>
        <p:spPr>
          <a:xfrm>
            <a:off x="930752" y="3584169"/>
            <a:ext cx="5183717" cy="35902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6" name="Google Shape;466;p119"/>
          <p:cNvSpPr txBox="1">
            <a:spLocks noGrp="1"/>
          </p:cNvSpPr>
          <p:nvPr>
            <p:ph type="body" idx="4"/>
          </p:nvPr>
        </p:nvSpPr>
        <p:spPr>
          <a:xfrm>
            <a:off x="930752" y="3943200"/>
            <a:ext cx="5183717" cy="30549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7" name="Google Shape;467;p119"/>
          <p:cNvSpPr txBox="1">
            <a:spLocks noGrp="1"/>
          </p:cNvSpPr>
          <p:nvPr>
            <p:ph type="body" idx="5"/>
          </p:nvPr>
        </p:nvSpPr>
        <p:spPr>
          <a:xfrm>
            <a:off x="4" y="416591"/>
            <a:ext cx="4906433" cy="566309"/>
          </a:xfrm>
          <a:prstGeom prst="rect">
            <a:avLst/>
          </a:prstGeom>
          <a:solidFill>
            <a:srgbClr val="236192"/>
          </a:solid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68" name="Google Shape;468;p119" descr="OCLC_H_PMS.ep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82567" y="6347610"/>
            <a:ext cx="964583" cy="320913"/>
          </a:xfrm>
          <a:prstGeom prst="rect">
            <a:avLst/>
          </a:prstGeom>
          <a:noFill/>
          <a:ln>
            <a:noFill/>
          </a:ln>
        </p:spPr>
      </p:pic>
      <p:pic>
        <p:nvPicPr>
          <p:cNvPr id="469" name="Google Shape;469;p119"/>
          <p:cNvPicPr preferRelativeResize="0"/>
          <p:nvPr/>
        </p:nvPicPr>
        <p:blipFill rotWithShape="1">
          <a:blip r:embed="rId4">
            <a:alphaModFix/>
          </a:blip>
          <a:srcRect/>
          <a:stretch/>
        </p:blipFill>
        <p:spPr>
          <a:xfrm rot="-5400000">
            <a:off x="7769480" y="5051334"/>
            <a:ext cx="116923" cy="423333"/>
          </a:xfrm>
          <a:prstGeom prst="rect">
            <a:avLst/>
          </a:prstGeom>
          <a:noFill/>
          <a:ln>
            <a:noFill/>
          </a:ln>
        </p:spPr>
      </p:pic>
      <p:sp>
        <p:nvSpPr>
          <p:cNvPr id="470" name="Google Shape;470;p119"/>
          <p:cNvSpPr/>
          <p:nvPr/>
        </p:nvSpPr>
        <p:spPr>
          <a:xfrm>
            <a:off x="7713135" y="5206656"/>
            <a:ext cx="114807" cy="114807"/>
          </a:xfrm>
          <a:prstGeom prst="rect">
            <a:avLst/>
          </a:prstGeom>
          <a:solidFill>
            <a:srgbClr val="FFFFFF"/>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471"/>
        <p:cNvGrpSpPr/>
        <p:nvPr/>
      </p:nvGrpSpPr>
      <p:grpSpPr>
        <a:xfrm>
          <a:off x="0" y="0"/>
          <a:ext cx="0" cy="0"/>
          <a:chOff x="0" y="0"/>
          <a:chExt cx="0" cy="0"/>
        </a:xfrm>
      </p:grpSpPr>
      <p:sp>
        <p:nvSpPr>
          <p:cNvPr id="472" name="Google Shape;472;p120"/>
          <p:cNvSpPr/>
          <p:nvPr/>
        </p:nvSpPr>
        <p:spPr>
          <a:xfrm>
            <a:off x="2" y="6248400"/>
            <a:ext cx="29463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73" name="Google Shape;473;p120"/>
          <p:cNvSpPr/>
          <p:nvPr/>
        </p:nvSpPr>
        <p:spPr>
          <a:xfrm>
            <a:off x="2946402" y="6248400"/>
            <a:ext cx="1413932"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74" name="Google Shape;474;p120"/>
          <p:cNvSpPr/>
          <p:nvPr/>
        </p:nvSpPr>
        <p:spPr>
          <a:xfrm>
            <a:off x="4360336" y="6248400"/>
            <a:ext cx="7831665"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75" name="Google Shape;475;p120"/>
          <p:cNvSpPr txBox="1">
            <a:spLocks noGrp="1"/>
          </p:cNvSpPr>
          <p:nvPr>
            <p:ph type="body" idx="1"/>
          </p:nvPr>
        </p:nvSpPr>
        <p:spPr>
          <a:xfrm>
            <a:off x="454383" y="1372995"/>
            <a:ext cx="11252196" cy="4475169"/>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6" name="Google Shape;476;p120"/>
          <p:cNvSpPr txBox="1">
            <a:spLocks noGrp="1"/>
          </p:cNvSpPr>
          <p:nvPr>
            <p:ph type="body" idx="2"/>
          </p:nvPr>
        </p:nvSpPr>
        <p:spPr>
          <a:xfrm>
            <a:off x="454383" y="457739"/>
            <a:ext cx="11252196" cy="91525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0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77" name="Google Shape;477;p1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1" y="6422992"/>
            <a:ext cx="916227" cy="2916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58"/>
        <p:cNvGrpSpPr/>
        <p:nvPr/>
      </p:nvGrpSpPr>
      <p:grpSpPr>
        <a:xfrm>
          <a:off x="0" y="0"/>
          <a:ext cx="0" cy="0"/>
          <a:chOff x="0" y="0"/>
          <a:chExt cx="0" cy="0"/>
        </a:xfrm>
      </p:grpSpPr>
      <p:sp>
        <p:nvSpPr>
          <p:cNvPr id="59" name="Google Shape;59;p77"/>
          <p:cNvSpPr>
            <a:spLocks noGrp="1"/>
          </p:cNvSpPr>
          <p:nvPr>
            <p:ph type="pic" idx="2"/>
          </p:nvPr>
        </p:nvSpPr>
        <p:spPr>
          <a:xfrm>
            <a:off x="1176869" y="1990726"/>
            <a:ext cx="2688167" cy="2571751"/>
          </a:xfrm>
          <a:prstGeom prst="rect">
            <a:avLst/>
          </a:prstGeom>
          <a:noFill/>
          <a:ln>
            <a:noFill/>
          </a:ln>
        </p:spPr>
      </p:sp>
      <p:sp>
        <p:nvSpPr>
          <p:cNvPr id="60" name="Google Shape;60;p77"/>
          <p:cNvSpPr/>
          <p:nvPr/>
        </p:nvSpPr>
        <p:spPr>
          <a:xfrm rot="5400000">
            <a:off x="-699030" y="2686581"/>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61" name="Google Shape;61;p77"/>
          <p:cNvSpPr txBox="1">
            <a:spLocks noGrp="1"/>
          </p:cNvSpPr>
          <p:nvPr>
            <p:ph type="body" idx="1"/>
          </p:nvPr>
        </p:nvSpPr>
        <p:spPr>
          <a:xfrm>
            <a:off x="4555078" y="2764533"/>
            <a:ext cx="7636932" cy="8521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62" name="Google Shape;62;p77"/>
          <p:cNvCxnSpPr/>
          <p:nvPr/>
        </p:nvCxnSpPr>
        <p:spPr>
          <a:xfrm>
            <a:off x="4555067" y="3616704"/>
            <a:ext cx="7636933" cy="0"/>
          </a:xfrm>
          <a:prstGeom prst="straightConnector1">
            <a:avLst/>
          </a:prstGeom>
          <a:noFill/>
          <a:ln w="19050" cap="flat" cmpd="sng">
            <a:solidFill>
              <a:srgbClr val="3F3F3F"/>
            </a:solidFill>
            <a:prstDash val="solid"/>
            <a:round/>
            <a:headEnd type="none" w="sm" len="sm"/>
            <a:tailEnd type="none" w="sm" len="sm"/>
          </a:ln>
        </p:spPr>
      </p:cxnSp>
      <p:sp>
        <p:nvSpPr>
          <p:cNvPr id="63" name="Google Shape;63;p77"/>
          <p:cNvSpPr txBox="1">
            <a:spLocks noGrp="1"/>
          </p:cNvSpPr>
          <p:nvPr>
            <p:ph type="body" idx="3"/>
          </p:nvPr>
        </p:nvSpPr>
        <p:spPr>
          <a:xfrm>
            <a:off x="4555067" y="1987552"/>
            <a:ext cx="7636933" cy="6508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rgbClr val="236192"/>
              </a:buClr>
              <a:buSzPts val="4800"/>
              <a:buFont typeface="Arial"/>
              <a:buNone/>
              <a:defRPr sz="4800" b="1" i="0" u="none" strike="noStrike" cap="none">
                <a:solidFill>
                  <a:srgbClr val="23619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4" name="Google Shape;64;p77"/>
          <p:cNvSpPr txBox="1">
            <a:spLocks noGrp="1"/>
          </p:cNvSpPr>
          <p:nvPr>
            <p:ph type="body" idx="4"/>
          </p:nvPr>
        </p:nvSpPr>
        <p:spPr>
          <a:xfrm>
            <a:off x="1176869" y="1990724"/>
            <a:ext cx="215900" cy="2571752"/>
          </a:xfrm>
          <a:prstGeom prst="rect">
            <a:avLst/>
          </a:prstGeom>
          <a:solidFill>
            <a:srgbClr val="236192">
              <a:alpha val="71764"/>
            </a:srgbClr>
          </a:solidFill>
          <a:ln>
            <a:noFill/>
          </a:ln>
        </p:spPr>
        <p:txBody>
          <a:bodyPr spcFirstLastPara="1" wrap="square" lIns="91425" tIns="45700" rIns="91425" bIns="45700" anchor="t" anchorCtr="0">
            <a:noAutofit/>
          </a:bodyPr>
          <a:lstStyle>
            <a:lvl1pPr marL="457200" marR="0" lvl="0" indent="-228600" algn="l" rtl="0">
              <a:spcBef>
                <a:spcPts val="853"/>
              </a:spcBef>
              <a:spcAft>
                <a:spcPts val="0"/>
              </a:spcAft>
              <a:buClr>
                <a:schemeClr val="accent1"/>
              </a:buClr>
              <a:buSzPts val="4267"/>
              <a:buFont typeface="Arial"/>
              <a:buNone/>
              <a:defRPr sz="4267" b="0" i="0" u="none" strike="noStrike" cap="none">
                <a:solidFill>
                  <a:schemeClr val="accen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65"/>
        <p:cNvGrpSpPr/>
        <p:nvPr/>
      </p:nvGrpSpPr>
      <p:grpSpPr>
        <a:xfrm>
          <a:off x="0" y="0"/>
          <a:ext cx="0" cy="0"/>
          <a:chOff x="0" y="0"/>
          <a:chExt cx="0" cy="0"/>
        </a:xfrm>
      </p:grpSpPr>
      <p:sp>
        <p:nvSpPr>
          <p:cNvPr id="66" name="Google Shape;66;p78"/>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67" name="Google Shape;67;p78"/>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68" name="Google Shape;68;p78"/>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69" name="Google Shape;69;p78"/>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0" name="Google Shape;70;p7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71"/>
        <p:cNvGrpSpPr/>
        <p:nvPr/>
      </p:nvGrpSpPr>
      <p:grpSpPr>
        <a:xfrm>
          <a:off x="0" y="0"/>
          <a:ext cx="0" cy="0"/>
          <a:chOff x="0" y="0"/>
          <a:chExt cx="0" cy="0"/>
        </a:xfrm>
      </p:grpSpPr>
      <p:sp>
        <p:nvSpPr>
          <p:cNvPr id="72" name="Google Shape;72;p79"/>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73" name="Google Shape;73;p79"/>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sp>
        <p:nvSpPr>
          <p:cNvPr id="74" name="Google Shape;74;p79"/>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3D527F"/>
              </a:solidFill>
              <a:latin typeface="Arial"/>
              <a:ea typeface="Arial"/>
              <a:cs typeface="Arial"/>
              <a:sym typeface="Arial"/>
            </a:endParaRPr>
          </a:p>
        </p:txBody>
      </p:sp>
      <p:pic>
        <p:nvPicPr>
          <p:cNvPr id="75" name="Google Shape;75;p7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3"/>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0" descr="https://www.oclc.org/content/dam/oclc/common/images/logos/new/OCLC/OCLC_Logo_H_BW_NoTag.png"/>
          <p:cNvPicPr preferRelativeResize="0"/>
          <p:nvPr/>
        </p:nvPicPr>
        <p:blipFill rotWithShape="1">
          <a:blip r:embed="rId15">
            <a:alphaModFix/>
          </a:blip>
          <a:srcRect/>
          <a:stretch/>
        </p:blipFill>
        <p:spPr>
          <a:xfrm>
            <a:off x="10459967" y="6182714"/>
            <a:ext cx="1408351" cy="6752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58" descr="https://www.oclc.org/content/dam/oclc/common/images/logos/new/OCLC/OCLC_Logo_H_BW_NoTag.png"/>
          <p:cNvPicPr preferRelativeResize="0"/>
          <p:nvPr/>
        </p:nvPicPr>
        <p:blipFill rotWithShape="1">
          <a:blip r:embed="rId14">
            <a:alphaModFix/>
          </a:blip>
          <a:srcRect/>
          <a:stretch/>
        </p:blipFill>
        <p:spPr>
          <a:xfrm>
            <a:off x="10459967" y="6182714"/>
            <a:ext cx="1408351" cy="6752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6" name="Google Shape;266;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8" name="Google Shape;26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9" name="Google Shape;26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p62"/>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marR="0" lvl="0" indent="0" algn="l" rtl="0">
              <a:lnSpc>
                <a:spcPct val="100000"/>
              </a:lnSpc>
              <a:spcBef>
                <a:spcPts val="0"/>
              </a:spcBef>
              <a:spcAft>
                <a:spcPts val="0"/>
              </a:spcAft>
              <a:buNone/>
              <a:defRPr sz="16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6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6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6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6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6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6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6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yantr@ocl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rcid.org/0000-0002-0302-2761" TargetMode="External"/><Relationship Id="rId5" Type="http://schemas.openxmlformats.org/officeDocument/2006/relationships/hyperlink" Target="mailto:fransen@umn.edu" TargetMode="External"/><Relationship Id="rId4" Type="http://schemas.openxmlformats.org/officeDocument/2006/relationships/hyperlink" Target="https://orcid.org/0000-0002-2753-388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9.xml"/><Relationship Id="rId6" Type="http://schemas.openxmlformats.org/officeDocument/2006/relationships/image" Target="../media/image33.png"/><Relationship Id="rId11" Type="http://schemas.openxmlformats.org/officeDocument/2006/relationships/image" Target="../media/image38.gif"/><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36.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oc.lc/us-rim-project" TargetMode="External"/><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hyperlink" Target="https://doi.org/10.25333/wyrd-n586" TargetMode="External"/><Relationship Id="rId7" Type="http://schemas.openxmlformats.org/officeDocument/2006/relationships/hyperlink" Target="https://www.coar-repositories.org/news-updates/7-things-you-should-know-aboutirs/"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hyperlink" Target="https://doi.org/10.25333/C3NK88" TargetMode="External"/><Relationship Id="rId5" Type="http://schemas.openxmlformats.org/officeDocument/2006/relationships/hyperlink" Target="https://doi.org/10.25333/C32K7M" TargetMode="External"/><Relationship Id="rId4" Type="http://schemas.openxmlformats.org/officeDocument/2006/relationships/hyperlink" Target="https://doi.org/10.25333/BGFG-D24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hyperlink" Target="https://unsplash.com/s/photos/silos?utm_source=unsplash&amp;utm_medium=referral&amp;utm_content=creditCopyText" TargetMode="External"/><Relationship Id="rId4" Type="http://schemas.openxmlformats.org/officeDocument/2006/relationships/hyperlink" Target="https://unsplash.com/@waldemarbrandt67w?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
          <p:cNvSpPr txBox="1">
            <a:spLocks noGrp="1"/>
          </p:cNvSpPr>
          <p:nvPr>
            <p:ph type="body" idx="1"/>
          </p:nvPr>
        </p:nvSpPr>
        <p:spPr>
          <a:xfrm>
            <a:off x="3" y="1773169"/>
            <a:ext cx="7790274" cy="651397"/>
          </a:xfrm>
          <a:prstGeom prst="rect">
            <a:avLst/>
          </a:prstGeom>
          <a:solidFill>
            <a:schemeClr val="accent2"/>
          </a:solidFill>
          <a:ln>
            <a:noFill/>
          </a:ln>
        </p:spPr>
        <p:txBody>
          <a:bodyPr spcFirstLastPara="1" wrap="square" lIns="457200" tIns="137150" rIns="274300" bIns="182875" anchor="t" anchorCtr="0">
            <a:spAutoFit/>
          </a:bodyPr>
          <a:lstStyle/>
          <a:p>
            <a:pPr marL="0" marR="0" lvl="0" indent="0" algn="l" rtl="0">
              <a:lnSpc>
                <a:spcPct val="100000"/>
              </a:lnSpc>
              <a:spcBef>
                <a:spcPts val="0"/>
              </a:spcBef>
              <a:spcAft>
                <a:spcPts val="0"/>
              </a:spcAft>
              <a:buClr>
                <a:schemeClr val="lt1"/>
              </a:buClr>
              <a:buSzPts val="2100"/>
              <a:buFont typeface="Arial"/>
              <a:buNone/>
            </a:pPr>
            <a:r>
              <a:rPr lang="en-US"/>
              <a:t>23 September 2021 * OCLC Research Library Partnership</a:t>
            </a:r>
            <a:endParaRPr/>
          </a:p>
        </p:txBody>
      </p:sp>
      <p:sp>
        <p:nvSpPr>
          <p:cNvPr id="484" name="Google Shape;484;p1"/>
          <p:cNvSpPr txBox="1">
            <a:spLocks noGrp="1"/>
          </p:cNvSpPr>
          <p:nvPr>
            <p:ph type="body" idx="2"/>
          </p:nvPr>
        </p:nvSpPr>
        <p:spPr>
          <a:xfrm>
            <a:off x="750216" y="2431636"/>
            <a:ext cx="10951975"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457200" tIns="274300" rIns="457200" bIns="274300" anchor="t" anchorCtr="0">
            <a:normAutofit fontScale="55000" lnSpcReduction="20000"/>
          </a:bodyPr>
          <a:lstStyle/>
          <a:p>
            <a:pPr marL="0" lvl="0" indent="0" algn="l" rtl="0">
              <a:spcBef>
                <a:spcPts val="0"/>
              </a:spcBef>
              <a:spcAft>
                <a:spcPts val="0"/>
              </a:spcAft>
              <a:buClr>
                <a:schemeClr val="accent2"/>
              </a:buClr>
              <a:buSzPct val="98858"/>
              <a:buNone/>
            </a:pPr>
            <a:r>
              <a:rPr lang="en-US" b="0" dirty="0"/>
              <a:t>Research Information Management in the United States</a:t>
            </a:r>
            <a:endParaRPr dirty="0"/>
          </a:p>
          <a:p>
            <a:pPr marL="0" lvl="0" indent="0" algn="l" rtl="0">
              <a:spcBef>
                <a:spcPts val="0"/>
              </a:spcBef>
              <a:spcAft>
                <a:spcPts val="0"/>
              </a:spcAft>
              <a:buClr>
                <a:schemeClr val="accent2"/>
              </a:buClr>
              <a:buSzPct val="100000"/>
              <a:buNone/>
            </a:pPr>
            <a:r>
              <a:rPr lang="en-US" sz="4000" b="0" dirty="0"/>
              <a:t>Highlights from a new OCLC Research report</a:t>
            </a:r>
            <a:endParaRPr sz="4000" dirty="0"/>
          </a:p>
        </p:txBody>
      </p:sp>
      <p:sp>
        <p:nvSpPr>
          <p:cNvPr id="485" name="Google Shape;485;p1"/>
          <p:cNvSpPr txBox="1">
            <a:spLocks noGrp="1"/>
          </p:cNvSpPr>
          <p:nvPr>
            <p:ph type="body" idx="3"/>
          </p:nvPr>
        </p:nvSpPr>
        <p:spPr>
          <a:xfrm>
            <a:off x="971592" y="4182052"/>
            <a:ext cx="3551613" cy="502766"/>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SzPts val="2600"/>
              <a:buNone/>
            </a:pPr>
            <a:r>
              <a:rPr lang="en-US"/>
              <a:t>Rebecca Bryant, PhD</a:t>
            </a:r>
            <a:endParaRPr/>
          </a:p>
        </p:txBody>
      </p:sp>
      <p:sp>
        <p:nvSpPr>
          <p:cNvPr id="486" name="Google Shape;486;p1"/>
          <p:cNvSpPr txBox="1">
            <a:spLocks noGrp="1"/>
          </p:cNvSpPr>
          <p:nvPr>
            <p:ph type="body" idx="4"/>
          </p:nvPr>
        </p:nvSpPr>
        <p:spPr>
          <a:xfrm>
            <a:off x="971595" y="4724541"/>
            <a:ext cx="4534255" cy="1461939"/>
          </a:xfrm>
          <a:prstGeom prst="rect">
            <a:avLst/>
          </a:prstGeom>
          <a:noFill/>
          <a:ln>
            <a:noFill/>
          </a:ln>
        </p:spPr>
        <p:txBody>
          <a:bodyPr spcFirstLastPara="1" wrap="square" lIns="0" tIns="0" rIns="91425" bIns="45700" anchor="t" anchorCtr="0">
            <a:spAutoFit/>
          </a:bodyPr>
          <a:lstStyle/>
          <a:p>
            <a:pPr marL="0" lvl="0" indent="0" algn="l" rtl="0">
              <a:spcBef>
                <a:spcPts val="0"/>
              </a:spcBef>
              <a:spcAft>
                <a:spcPts val="0"/>
              </a:spcAft>
              <a:buClr>
                <a:schemeClr val="dk1"/>
              </a:buClr>
              <a:buSzPts val="2000"/>
              <a:buNone/>
            </a:pPr>
            <a:r>
              <a:rPr lang="en-US" sz="2000" dirty="0"/>
              <a:t>Senior Program Officer, </a:t>
            </a:r>
            <a:endParaRPr dirty="0"/>
          </a:p>
          <a:p>
            <a:pPr marL="0" lvl="0" indent="0" algn="l" rtl="0">
              <a:spcBef>
                <a:spcPts val="400"/>
              </a:spcBef>
              <a:spcAft>
                <a:spcPts val="0"/>
              </a:spcAft>
              <a:buClr>
                <a:schemeClr val="dk1"/>
              </a:buClr>
              <a:buSzPts val="2000"/>
              <a:buNone/>
            </a:pPr>
            <a:r>
              <a:rPr lang="en-US" sz="2000" dirty="0"/>
              <a:t>OCLC Research Library Partnership</a:t>
            </a:r>
            <a:endParaRPr dirty="0"/>
          </a:p>
          <a:p>
            <a:pPr marL="0" lvl="0" indent="0" algn="l" rtl="0">
              <a:spcBef>
                <a:spcPts val="400"/>
              </a:spcBef>
              <a:spcAft>
                <a:spcPts val="0"/>
              </a:spcAft>
              <a:buClr>
                <a:schemeClr val="dk1"/>
              </a:buClr>
              <a:buSzPts val="2000"/>
              <a:buNone/>
            </a:pPr>
            <a:r>
              <a:rPr lang="en-US" sz="2000" u="sng" dirty="0">
                <a:solidFill>
                  <a:schemeClr val="accent1"/>
                </a:solidFill>
                <a:hlinkClick r:id="rId3">
                  <a:extLst>
                    <a:ext uri="{A12FA001-AC4F-418D-AE19-62706E023703}">
                      <ahyp:hlinkClr xmlns:ahyp="http://schemas.microsoft.com/office/drawing/2018/hyperlinkcolor" val="tx"/>
                    </a:ext>
                  </a:extLst>
                </a:hlinkClick>
              </a:rPr>
              <a:t>bryantr@oclc.org</a:t>
            </a:r>
            <a:r>
              <a:rPr lang="en-US" sz="2000" dirty="0">
                <a:solidFill>
                  <a:schemeClr val="accent1"/>
                </a:solidFill>
              </a:rPr>
              <a:t>  </a:t>
            </a:r>
            <a:r>
              <a:rPr lang="en-US" sz="2000" dirty="0"/>
              <a:t>@RebeccaBryant18</a:t>
            </a:r>
            <a:endParaRPr dirty="0"/>
          </a:p>
          <a:p>
            <a:pPr marL="0" lvl="0" indent="0" algn="l" rtl="0">
              <a:spcBef>
                <a:spcPts val="400"/>
              </a:spcBef>
              <a:spcAft>
                <a:spcPts val="0"/>
              </a:spcAft>
              <a:buClr>
                <a:srgbClr val="000000"/>
              </a:buClr>
              <a:buSzPts val="2000"/>
              <a:buNone/>
            </a:pPr>
            <a:r>
              <a:rPr lang="en-US" sz="2000" u="sng" dirty="0">
                <a:solidFill>
                  <a:srgbClr val="000000"/>
                </a:solidFill>
                <a:hlinkClick r:id="rId4">
                  <a:extLst>
                    <a:ext uri="{A12FA001-AC4F-418D-AE19-62706E023703}">
                      <ahyp:hlinkClr xmlns:ahyp="http://schemas.microsoft.com/office/drawing/2018/hyperlinkcolor" val="tx"/>
                    </a:ext>
                  </a:extLst>
                </a:hlinkClick>
              </a:rPr>
              <a:t>https://orcid.org/0000-0002-2753-3881</a:t>
            </a:r>
            <a:r>
              <a:rPr lang="en-US" sz="2000" dirty="0">
                <a:solidFill>
                  <a:srgbClr val="000000"/>
                </a:solidFill>
              </a:rPr>
              <a:t> </a:t>
            </a:r>
            <a:endParaRPr dirty="0"/>
          </a:p>
        </p:txBody>
      </p:sp>
      <p:sp>
        <p:nvSpPr>
          <p:cNvPr id="487" name="Google Shape;487;p1"/>
          <p:cNvSpPr txBox="1"/>
          <p:nvPr/>
        </p:nvSpPr>
        <p:spPr>
          <a:xfrm>
            <a:off x="6096000" y="4215649"/>
            <a:ext cx="2107308" cy="502766"/>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chemeClr val="dk1"/>
              </a:buClr>
              <a:buSzPts val="2667"/>
              <a:buFont typeface="Arial"/>
              <a:buNone/>
            </a:pPr>
            <a:r>
              <a:rPr lang="en-US" sz="2667" b="1" i="0" u="none" strike="noStrike" cap="none">
                <a:solidFill>
                  <a:schemeClr val="dk1"/>
                </a:solidFill>
                <a:latin typeface="Arial"/>
                <a:ea typeface="Arial"/>
                <a:cs typeface="Arial"/>
                <a:sym typeface="Arial"/>
              </a:rPr>
              <a:t>Jan Fransen</a:t>
            </a:r>
            <a:endParaRPr sz="2667" b="1" i="0" u="none" strike="noStrike" cap="none">
              <a:solidFill>
                <a:schemeClr val="dk1"/>
              </a:solidFill>
              <a:latin typeface="Arial"/>
              <a:ea typeface="Arial"/>
              <a:cs typeface="Arial"/>
              <a:sym typeface="Arial"/>
            </a:endParaRPr>
          </a:p>
        </p:txBody>
      </p:sp>
      <p:sp>
        <p:nvSpPr>
          <p:cNvPr id="488" name="Google Shape;488;p1"/>
          <p:cNvSpPr txBox="1"/>
          <p:nvPr/>
        </p:nvSpPr>
        <p:spPr>
          <a:xfrm>
            <a:off x="6112933" y="4817830"/>
            <a:ext cx="5601042" cy="1760034"/>
          </a:xfrm>
          <a:prstGeom prst="rect">
            <a:avLst/>
          </a:prstGeom>
          <a:noFill/>
          <a:ln>
            <a:noFill/>
          </a:ln>
        </p:spPr>
        <p:txBody>
          <a:bodyPr spcFirstLastPara="1" wrap="square" lIns="0" tIns="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Service Lead for Research Information Management Systems, University of Minnesota</a:t>
            </a:r>
            <a:endParaRPr dirty="0"/>
          </a:p>
          <a:p>
            <a:pPr marL="0" marR="0" lvl="0" indent="0" algn="l" rtl="0">
              <a:lnSpc>
                <a:spcPct val="100000"/>
              </a:lnSpc>
              <a:spcBef>
                <a:spcPts val="480"/>
              </a:spcBef>
              <a:spcAft>
                <a:spcPts val="0"/>
              </a:spcAft>
              <a:buClr>
                <a:srgbClr val="000000"/>
              </a:buClr>
              <a:buSzPts val="2000"/>
              <a:buFont typeface="Arial"/>
              <a:buNone/>
            </a:pPr>
            <a:r>
              <a:rPr lang="en-US" sz="2000" b="0" i="0" u="sng" strike="noStrike" cap="none" dirty="0">
                <a:solidFill>
                  <a:schemeClr val="accent1"/>
                </a:solidFill>
                <a:latin typeface="Arial"/>
                <a:ea typeface="Arial"/>
                <a:cs typeface="Arial"/>
                <a:sym typeface="Arial"/>
                <a:hlinkClick r:id="rId5">
                  <a:extLst>
                    <a:ext uri="{A12FA001-AC4F-418D-AE19-62706E023703}">
                      <ahyp:hlinkClr xmlns:ahyp="http://schemas.microsoft.com/office/drawing/2018/hyperlinkcolor" val="tx"/>
                    </a:ext>
                  </a:extLst>
                </a:hlinkClick>
              </a:rPr>
              <a:t>fransen@umn.edu</a:t>
            </a:r>
            <a:r>
              <a:rPr lang="en-US" sz="2000" b="0" i="0" u="none" strike="noStrike" cap="none" dirty="0">
                <a:solidFill>
                  <a:schemeClr val="accent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a:t>
            </a:r>
            <a:r>
              <a:rPr lang="en-US" sz="2000" b="0" i="0" u="none" strike="noStrike" cap="none" dirty="0" err="1">
                <a:solidFill>
                  <a:schemeClr val="dk1"/>
                </a:solidFill>
                <a:latin typeface="Arial"/>
                <a:ea typeface="Arial"/>
                <a:cs typeface="Arial"/>
                <a:sym typeface="Arial"/>
              </a:rPr>
              <a:t>umjanlib</a:t>
            </a:r>
            <a:r>
              <a:rPr lang="en-US" sz="2000" b="0" i="0" u="none" strike="noStrike" cap="none" dirty="0">
                <a:solidFill>
                  <a:schemeClr val="dk1"/>
                </a:solidFill>
                <a:latin typeface="Arial"/>
                <a:ea typeface="Arial"/>
                <a:cs typeface="Arial"/>
                <a:sym typeface="Arial"/>
              </a:rPr>
              <a:t> </a:t>
            </a:r>
            <a:br>
              <a:rPr lang="en-US" sz="2000" b="0" i="0" u="none" strike="noStrike" cap="none" dirty="0">
                <a:solidFill>
                  <a:schemeClr val="dk1"/>
                </a:solidFill>
                <a:latin typeface="Arial"/>
                <a:ea typeface="Arial"/>
                <a:cs typeface="Arial"/>
                <a:sym typeface="Arial"/>
              </a:rPr>
            </a:br>
            <a:r>
              <a:rPr lang="en-US" sz="20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https://orcid.org/0000-0002-0302-2761</a:t>
            </a:r>
            <a:r>
              <a:rPr lang="en-US" sz="2000" b="0" i="0" u="none" strike="noStrike" cap="none" dirty="0">
                <a:solidFill>
                  <a:srgbClr val="000000"/>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453"/>
              </a:spcBef>
              <a:spcAft>
                <a:spcPts val="0"/>
              </a:spcAft>
              <a:buClr>
                <a:schemeClr val="dk1"/>
              </a:buClr>
              <a:buSzPts val="2267"/>
              <a:buFont typeface="Arial"/>
              <a:buNone/>
            </a:pPr>
            <a:endParaRPr sz="2267"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642" name="Google Shape;642;p11" descr=" Chart showing institutions' multiple RIM systems"/>
          <p:cNvGrpSpPr/>
          <p:nvPr/>
        </p:nvGrpSpPr>
        <p:grpSpPr>
          <a:xfrm>
            <a:off x="310381" y="1473821"/>
            <a:ext cx="11418837" cy="4519956"/>
            <a:chOff x="5581" y="711821"/>
            <a:chExt cx="11418837" cy="4519956"/>
          </a:xfrm>
        </p:grpSpPr>
        <p:sp>
          <p:nvSpPr>
            <p:cNvPr id="643" name="Google Shape;643;p11"/>
            <p:cNvSpPr/>
            <p:nvPr/>
          </p:nvSpPr>
          <p:spPr>
            <a:xfrm>
              <a:off x="5581" y="711821"/>
              <a:ext cx="1903139" cy="951569"/>
            </a:xfrm>
            <a:prstGeom prst="roundRect">
              <a:avLst>
                <a:gd name="adj" fmla="val 10000"/>
              </a:avLst>
            </a:prstGeom>
            <a:solidFill>
              <a:srgbClr val="2061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txBox="1"/>
            <p:nvPr/>
          </p:nvSpPr>
          <p:spPr>
            <a:xfrm>
              <a:off x="33452"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dirty="0">
                  <a:solidFill>
                    <a:schemeClr val="lt1"/>
                  </a:solidFill>
                  <a:latin typeface="Arial"/>
                  <a:ea typeface="Arial"/>
                  <a:cs typeface="Arial"/>
                  <a:sym typeface="Arial"/>
                </a:rPr>
                <a:t>Penn State</a:t>
              </a:r>
              <a:endParaRPr sz="3100" b="0" i="0" u="none" strike="noStrike" cap="none" dirty="0">
                <a:solidFill>
                  <a:schemeClr val="lt1"/>
                </a:solidFill>
                <a:latin typeface="Arial"/>
                <a:ea typeface="Arial"/>
                <a:cs typeface="Arial"/>
                <a:sym typeface="Arial"/>
              </a:endParaRPr>
            </a:p>
          </p:txBody>
        </p:sp>
        <p:sp>
          <p:nvSpPr>
            <p:cNvPr id="645" name="Google Shape;645;p11"/>
            <p:cNvSpPr/>
            <p:nvPr/>
          </p:nvSpPr>
          <p:spPr>
            <a:xfrm>
              <a:off x="195895"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46" name="Google Shape;646;p11"/>
            <p:cNvSpPr/>
            <p:nvPr/>
          </p:nvSpPr>
          <p:spPr>
            <a:xfrm>
              <a:off x="386208" y="1901283"/>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txBox="1"/>
            <p:nvPr/>
          </p:nvSpPr>
          <p:spPr>
            <a:xfrm>
              <a:off x="414079"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 portal (Pure)</a:t>
              </a:r>
              <a:endParaRPr/>
            </a:p>
          </p:txBody>
        </p:sp>
        <p:sp>
          <p:nvSpPr>
            <p:cNvPr id="648" name="Google Shape;648;p11"/>
            <p:cNvSpPr/>
            <p:nvPr/>
          </p:nvSpPr>
          <p:spPr>
            <a:xfrm>
              <a:off x="195895"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49" name="Google Shape;649;p11"/>
            <p:cNvSpPr/>
            <p:nvPr/>
          </p:nvSpPr>
          <p:spPr>
            <a:xfrm>
              <a:off x="386208" y="3090746"/>
              <a:ext cx="1522511" cy="951569"/>
            </a:xfrm>
            <a:prstGeom prst="roundRect">
              <a:avLst>
                <a:gd name="adj" fmla="val 10000"/>
              </a:avLst>
            </a:prstGeom>
            <a:solidFill>
              <a:schemeClr val="lt1">
                <a:alpha val="89803"/>
              </a:schemeClr>
            </a:solidFill>
            <a:ln w="25400" cap="flat" cmpd="sng">
              <a:solidFill>
                <a:srgbClr val="8A1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txBox="1"/>
            <p:nvPr/>
          </p:nvSpPr>
          <p:spPr>
            <a:xfrm>
              <a:off x="414079"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Activity Insight (Digital Measures)</a:t>
              </a:r>
              <a:endParaRPr/>
            </a:p>
          </p:txBody>
        </p:sp>
        <p:sp>
          <p:nvSpPr>
            <p:cNvPr id="651" name="Google Shape;651;p11"/>
            <p:cNvSpPr/>
            <p:nvPr/>
          </p:nvSpPr>
          <p:spPr>
            <a:xfrm>
              <a:off x="195895"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52" name="Google Shape;652;p11"/>
            <p:cNvSpPr/>
            <p:nvPr/>
          </p:nvSpPr>
          <p:spPr>
            <a:xfrm>
              <a:off x="386208" y="4280208"/>
              <a:ext cx="1522511" cy="951569"/>
            </a:xfrm>
            <a:prstGeom prst="roundRect">
              <a:avLst>
                <a:gd name="adj" fmla="val 10000"/>
              </a:avLst>
            </a:pr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txBox="1"/>
            <p:nvPr/>
          </p:nvSpPr>
          <p:spPr>
            <a:xfrm>
              <a:off x="414079"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Researcher Metadata Database (homegrown)</a:t>
              </a:r>
              <a:endParaRPr/>
            </a:p>
          </p:txBody>
        </p:sp>
        <p:sp>
          <p:nvSpPr>
            <p:cNvPr id="654" name="Google Shape;654;p11"/>
            <p:cNvSpPr/>
            <p:nvPr/>
          </p:nvSpPr>
          <p:spPr>
            <a:xfrm>
              <a:off x="2384505" y="711821"/>
              <a:ext cx="1903139" cy="951569"/>
            </a:xfrm>
            <a:prstGeom prst="roundRect">
              <a:avLst>
                <a:gd name="adj" fmla="val 10000"/>
              </a:avLst>
            </a:prstGeom>
            <a:solidFill>
              <a:srgbClr val="8A18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txBox="1"/>
            <p:nvPr/>
          </p:nvSpPr>
          <p:spPr>
            <a:xfrm>
              <a:off x="2412376"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dirty="0">
                  <a:solidFill>
                    <a:schemeClr val="lt1"/>
                  </a:solidFill>
                  <a:latin typeface="Arial"/>
                  <a:ea typeface="Arial"/>
                  <a:cs typeface="Arial"/>
                  <a:sym typeface="Arial"/>
                </a:rPr>
                <a:t>Texas A&amp;M</a:t>
              </a:r>
              <a:endParaRPr sz="3100" b="0" i="0" u="none" strike="noStrike" cap="none" dirty="0">
                <a:solidFill>
                  <a:schemeClr val="lt1"/>
                </a:solidFill>
                <a:latin typeface="Arial"/>
                <a:ea typeface="Arial"/>
                <a:cs typeface="Arial"/>
                <a:sym typeface="Arial"/>
              </a:endParaRPr>
            </a:p>
          </p:txBody>
        </p:sp>
        <p:sp>
          <p:nvSpPr>
            <p:cNvPr id="656" name="Google Shape;656;p11"/>
            <p:cNvSpPr/>
            <p:nvPr/>
          </p:nvSpPr>
          <p:spPr>
            <a:xfrm>
              <a:off x="2574819"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57" name="Google Shape;657;p11"/>
            <p:cNvSpPr/>
            <p:nvPr/>
          </p:nvSpPr>
          <p:spPr>
            <a:xfrm>
              <a:off x="2765133" y="1901283"/>
              <a:ext cx="1522511" cy="951569"/>
            </a:xfrm>
            <a:prstGeom prst="roundRect">
              <a:avLst>
                <a:gd name="adj" fmla="val 10000"/>
              </a:avLst>
            </a:prstGeom>
            <a:solidFill>
              <a:schemeClr val="lt1">
                <a:alpha val="89803"/>
              </a:schemeClr>
            </a:solidFill>
            <a:ln w="25400" cap="flat" cmpd="sng">
              <a:solidFill>
                <a:srgbClr val="E875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txBox="1"/>
            <p:nvPr/>
          </p:nvSpPr>
          <p:spPr>
            <a:xfrm>
              <a:off x="2793004"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Scholars@TAMU (Elements/VIVO)</a:t>
              </a:r>
              <a:endParaRPr/>
            </a:p>
          </p:txBody>
        </p:sp>
        <p:sp>
          <p:nvSpPr>
            <p:cNvPr id="659" name="Google Shape;659;p11"/>
            <p:cNvSpPr/>
            <p:nvPr/>
          </p:nvSpPr>
          <p:spPr>
            <a:xfrm>
              <a:off x="4763430" y="711821"/>
              <a:ext cx="1903139" cy="951569"/>
            </a:xfrm>
            <a:prstGeom prst="roundRect">
              <a:avLst>
                <a:gd name="adj" fmla="val 10000"/>
              </a:avLst>
            </a:prstGeom>
            <a:solidFill>
              <a:srgbClr val="0077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txBox="1"/>
            <p:nvPr/>
          </p:nvSpPr>
          <p:spPr>
            <a:xfrm>
              <a:off x="4791301"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dirty="0">
                  <a:solidFill>
                    <a:schemeClr val="lt1"/>
                  </a:solidFill>
                  <a:latin typeface="Arial"/>
                  <a:ea typeface="Arial"/>
                  <a:cs typeface="Arial"/>
                  <a:sym typeface="Arial"/>
                </a:rPr>
                <a:t>Virginia Tech</a:t>
              </a:r>
              <a:endParaRPr sz="3100" b="0" i="0" u="none" strike="noStrike" cap="none" dirty="0">
                <a:solidFill>
                  <a:schemeClr val="lt1"/>
                </a:solidFill>
                <a:latin typeface="Arial"/>
                <a:ea typeface="Arial"/>
                <a:cs typeface="Arial"/>
                <a:sym typeface="Arial"/>
              </a:endParaRPr>
            </a:p>
          </p:txBody>
        </p:sp>
        <p:sp>
          <p:nvSpPr>
            <p:cNvPr id="661" name="Google Shape;661;p11"/>
            <p:cNvSpPr/>
            <p:nvPr/>
          </p:nvSpPr>
          <p:spPr>
            <a:xfrm>
              <a:off x="4953744"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62" name="Google Shape;662;p11"/>
            <p:cNvSpPr/>
            <p:nvPr/>
          </p:nvSpPr>
          <p:spPr>
            <a:xfrm>
              <a:off x="5144058" y="1901283"/>
              <a:ext cx="1522511" cy="951569"/>
            </a:xfrm>
            <a:prstGeom prst="roundRect">
              <a:avLst>
                <a:gd name="adj" fmla="val 10000"/>
              </a:avLst>
            </a:prstGeom>
            <a:solidFill>
              <a:schemeClr val="lt1">
                <a:alpha val="89803"/>
              </a:schemeClr>
            </a:solidFill>
            <a:ln w="25400" cap="flat" cmpd="sng">
              <a:solidFill>
                <a:srgbClr val="AE2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txBox="1"/>
            <p:nvPr/>
          </p:nvSpPr>
          <p:spPr>
            <a:xfrm>
              <a:off x="5171929"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eFARS (Elements)</a:t>
              </a:r>
              <a:endParaRPr/>
            </a:p>
          </p:txBody>
        </p:sp>
        <p:sp>
          <p:nvSpPr>
            <p:cNvPr id="664" name="Google Shape;664;p11"/>
            <p:cNvSpPr/>
            <p:nvPr/>
          </p:nvSpPr>
          <p:spPr>
            <a:xfrm>
              <a:off x="7142354" y="711821"/>
              <a:ext cx="1903139" cy="951569"/>
            </a:xfrm>
            <a:prstGeom prst="roundRect">
              <a:avLst>
                <a:gd name="adj" fmla="val 10000"/>
              </a:avLst>
            </a:prstGeom>
            <a:solidFill>
              <a:srgbClr val="E875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txBox="1"/>
            <p:nvPr/>
          </p:nvSpPr>
          <p:spPr>
            <a:xfrm>
              <a:off x="7170225"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UCLA</a:t>
              </a:r>
              <a:endParaRPr sz="3100" b="0" i="0" u="none" strike="noStrike" cap="none">
                <a:solidFill>
                  <a:schemeClr val="lt1"/>
                </a:solidFill>
                <a:latin typeface="Arial"/>
                <a:ea typeface="Arial"/>
                <a:cs typeface="Arial"/>
                <a:sym typeface="Arial"/>
              </a:endParaRPr>
            </a:p>
          </p:txBody>
        </p:sp>
        <p:sp>
          <p:nvSpPr>
            <p:cNvPr id="666" name="Google Shape;666;p11"/>
            <p:cNvSpPr/>
            <p:nvPr/>
          </p:nvSpPr>
          <p:spPr>
            <a:xfrm>
              <a:off x="7332668"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67" name="Google Shape;667;p11"/>
            <p:cNvSpPr/>
            <p:nvPr/>
          </p:nvSpPr>
          <p:spPr>
            <a:xfrm>
              <a:off x="7522982" y="1901283"/>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txBox="1"/>
            <p:nvPr/>
          </p:nvSpPr>
          <p:spPr>
            <a:xfrm>
              <a:off x="7550853"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UCLA Profiles (Profiles RNS)</a:t>
              </a:r>
              <a:endParaRPr/>
            </a:p>
          </p:txBody>
        </p:sp>
        <p:sp>
          <p:nvSpPr>
            <p:cNvPr id="669" name="Google Shape;669;p11"/>
            <p:cNvSpPr/>
            <p:nvPr/>
          </p:nvSpPr>
          <p:spPr>
            <a:xfrm>
              <a:off x="7332668"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70" name="Google Shape;670;p11"/>
            <p:cNvSpPr/>
            <p:nvPr/>
          </p:nvSpPr>
          <p:spPr>
            <a:xfrm>
              <a:off x="7522982" y="3090746"/>
              <a:ext cx="1522511" cy="951569"/>
            </a:xfrm>
            <a:prstGeom prst="roundRect">
              <a:avLst>
                <a:gd name="adj" fmla="val 10000"/>
              </a:avLst>
            </a:prstGeom>
            <a:solidFill>
              <a:schemeClr val="lt1">
                <a:alpha val="89803"/>
              </a:schemeClr>
            </a:solidFill>
            <a:ln w="25400" cap="flat" cmpd="sng">
              <a:solidFill>
                <a:srgbClr val="8A1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txBox="1"/>
            <p:nvPr/>
          </p:nvSpPr>
          <p:spPr>
            <a:xfrm>
              <a:off x="7550853"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Opus (homegrown/Interfolio)</a:t>
              </a:r>
              <a:endParaRPr/>
            </a:p>
          </p:txBody>
        </p:sp>
        <p:sp>
          <p:nvSpPr>
            <p:cNvPr id="672" name="Google Shape;672;p11"/>
            <p:cNvSpPr/>
            <p:nvPr/>
          </p:nvSpPr>
          <p:spPr>
            <a:xfrm>
              <a:off x="7332668"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73" name="Google Shape;673;p11"/>
            <p:cNvSpPr/>
            <p:nvPr/>
          </p:nvSpPr>
          <p:spPr>
            <a:xfrm>
              <a:off x="7522982" y="4280208"/>
              <a:ext cx="1522511" cy="951569"/>
            </a:xfrm>
            <a:prstGeom prst="roundRect">
              <a:avLst>
                <a:gd name="adj" fmla="val 10000"/>
              </a:avLst>
            </a:prstGeom>
            <a:solidFill>
              <a:schemeClr val="lt1">
                <a:alpha val="89803"/>
              </a:schemeClr>
            </a:solidFill>
            <a:ln w="25400" cap="flat" cmpd="sng">
              <a:solidFill>
                <a:srgbClr val="0077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txBox="1"/>
            <p:nvPr/>
          </p:nvSpPr>
          <p:spPr>
            <a:xfrm>
              <a:off x="7550853"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UC Publication Management System (Elements)</a:t>
              </a:r>
              <a:endParaRPr/>
            </a:p>
          </p:txBody>
        </p:sp>
        <p:sp>
          <p:nvSpPr>
            <p:cNvPr id="675" name="Google Shape;675;p11"/>
            <p:cNvSpPr/>
            <p:nvPr/>
          </p:nvSpPr>
          <p:spPr>
            <a:xfrm>
              <a:off x="9521279" y="711821"/>
              <a:ext cx="1903139" cy="951569"/>
            </a:xfrm>
            <a:prstGeom prst="roundRect">
              <a:avLst>
                <a:gd name="adj" fmla="val 10000"/>
              </a:avLst>
            </a:prstGeom>
            <a:solidFill>
              <a:srgbClr val="AE227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txBox="1"/>
            <p:nvPr/>
          </p:nvSpPr>
          <p:spPr>
            <a:xfrm>
              <a:off x="9549150"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University of Miami</a:t>
              </a:r>
              <a:endParaRPr sz="3100" b="0" i="0" u="none" strike="noStrike" cap="none">
                <a:solidFill>
                  <a:schemeClr val="lt1"/>
                </a:solidFill>
                <a:latin typeface="Arial"/>
                <a:ea typeface="Arial"/>
                <a:cs typeface="Arial"/>
                <a:sym typeface="Arial"/>
              </a:endParaRPr>
            </a:p>
          </p:txBody>
        </p:sp>
        <p:sp>
          <p:nvSpPr>
            <p:cNvPr id="677" name="Google Shape;677;p11"/>
            <p:cNvSpPr/>
            <p:nvPr/>
          </p:nvSpPr>
          <p:spPr>
            <a:xfrm>
              <a:off x="9711593"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78" name="Google Shape;678;p11"/>
            <p:cNvSpPr/>
            <p:nvPr/>
          </p:nvSpPr>
          <p:spPr>
            <a:xfrm>
              <a:off x="9901907" y="1901283"/>
              <a:ext cx="1522511" cy="951569"/>
            </a:xfrm>
            <a:prstGeom prst="roundRect">
              <a:avLst>
                <a:gd name="adj" fmla="val 10000"/>
              </a:avLst>
            </a:prstGeom>
            <a:solidFill>
              <a:schemeClr val="lt1">
                <a:alpha val="89803"/>
              </a:schemeClr>
            </a:solidFill>
            <a:ln w="25400" cap="flat" cmpd="sng">
              <a:solidFill>
                <a:srgbClr val="E875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txBox="1"/>
            <p:nvPr/>
          </p:nvSpPr>
          <p:spPr>
            <a:xfrm>
              <a:off x="9929778"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 Profiles (Pure)</a:t>
              </a:r>
              <a:endParaRPr/>
            </a:p>
          </p:txBody>
        </p:sp>
        <p:sp>
          <p:nvSpPr>
            <p:cNvPr id="680" name="Google Shape;680;p11"/>
            <p:cNvSpPr/>
            <p:nvPr/>
          </p:nvSpPr>
          <p:spPr>
            <a:xfrm>
              <a:off x="9711593"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81" name="Google Shape;681;p11"/>
            <p:cNvSpPr/>
            <p:nvPr/>
          </p:nvSpPr>
          <p:spPr>
            <a:xfrm>
              <a:off x="9901907" y="3090746"/>
              <a:ext cx="1522511" cy="951569"/>
            </a:xfrm>
            <a:prstGeom prst="roundRect">
              <a:avLst>
                <a:gd name="adj" fmla="val 10000"/>
              </a:avLst>
            </a:prstGeom>
            <a:solidFill>
              <a:schemeClr val="lt1">
                <a:alpha val="89803"/>
              </a:schemeClr>
            </a:solidFill>
            <a:ln w="25400" cap="flat" cmpd="sng">
              <a:solidFill>
                <a:srgbClr val="AE2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txBox="1"/>
            <p:nvPr/>
          </p:nvSpPr>
          <p:spPr>
            <a:xfrm>
              <a:off x="9929778"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Florida ExpertNet (homegrown)</a:t>
              </a:r>
              <a:endParaRPr/>
            </a:p>
          </p:txBody>
        </p:sp>
        <p:sp>
          <p:nvSpPr>
            <p:cNvPr id="683" name="Google Shape;683;p11"/>
            <p:cNvSpPr/>
            <p:nvPr/>
          </p:nvSpPr>
          <p:spPr>
            <a:xfrm>
              <a:off x="9711593"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84" name="Google Shape;684;p11"/>
            <p:cNvSpPr/>
            <p:nvPr/>
          </p:nvSpPr>
          <p:spPr>
            <a:xfrm>
              <a:off x="9901907" y="4280208"/>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txBox="1"/>
            <p:nvPr/>
          </p:nvSpPr>
          <p:spPr>
            <a:xfrm>
              <a:off x="9929778"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Scholarship@Miami (Esploro)</a:t>
              </a:r>
              <a:endParaRPr/>
            </a:p>
          </p:txBody>
        </p:sp>
      </p:grpSp>
      <p:sp>
        <p:nvSpPr>
          <p:cNvPr id="686" name="Google Shape;686;p11"/>
          <p:cNvSpPr txBox="1"/>
          <p:nvPr/>
        </p:nvSpPr>
        <p:spPr>
          <a:xfrm>
            <a:off x="457200" y="152400"/>
            <a:ext cx="10868526" cy="9152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F497D"/>
              </a:buClr>
              <a:buSzPts val="2800"/>
              <a:buFont typeface="Arial"/>
              <a:buNone/>
            </a:pPr>
            <a:r>
              <a:rPr lang="en-US" sz="2800" b="0" i="0" u="none" strike="noStrike" cap="none" dirty="0">
                <a:solidFill>
                  <a:srgbClr val="1F497D"/>
                </a:solidFill>
                <a:latin typeface="Arial"/>
                <a:ea typeface="Arial"/>
                <a:cs typeface="Arial"/>
                <a:sym typeface="Arial"/>
              </a:rPr>
              <a:t>Most institutions have multiple RIM systems, </a:t>
            </a:r>
            <a:endParaRPr dirty="0"/>
          </a:p>
          <a:p>
            <a:pPr marL="0" marR="0" lvl="0" indent="0" algn="ctr" rtl="0">
              <a:lnSpc>
                <a:spcPct val="100000"/>
              </a:lnSpc>
              <a:spcBef>
                <a:spcPts val="560"/>
              </a:spcBef>
              <a:spcAft>
                <a:spcPts val="0"/>
              </a:spcAft>
              <a:buClr>
                <a:srgbClr val="1F497D"/>
              </a:buClr>
              <a:buSzPts val="2800"/>
              <a:buFont typeface="Arial"/>
              <a:buNone/>
            </a:pPr>
            <a:r>
              <a:rPr lang="en-US" sz="2800" b="0" i="0" u="none" strike="noStrike" cap="none" dirty="0">
                <a:solidFill>
                  <a:srgbClr val="1F497D"/>
                </a:solidFill>
                <a:latin typeface="Arial"/>
                <a:ea typeface="Arial"/>
                <a:cs typeface="Arial"/>
                <a:sym typeface="Arial"/>
              </a:rPr>
              <a:t>supporting multiple uses</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692" name="Google Shape;692;p12">
            <a:extLst>
              <a:ext uri="{C183D7F6-B498-43B3-948B-1728B52AA6E4}">
                <adec:decorative xmlns:adec="http://schemas.microsoft.com/office/drawing/2017/decorative" val="1"/>
              </a:ext>
            </a:extLst>
          </p:cNvPr>
          <p:cNvGrpSpPr/>
          <p:nvPr/>
        </p:nvGrpSpPr>
        <p:grpSpPr>
          <a:xfrm>
            <a:off x="310381" y="1473821"/>
            <a:ext cx="11418837" cy="4519956"/>
            <a:chOff x="5581" y="711821"/>
            <a:chExt cx="11418837" cy="4519956"/>
          </a:xfrm>
        </p:grpSpPr>
        <p:sp>
          <p:nvSpPr>
            <p:cNvPr id="693" name="Google Shape;693;p12"/>
            <p:cNvSpPr/>
            <p:nvPr/>
          </p:nvSpPr>
          <p:spPr>
            <a:xfrm>
              <a:off x="5581" y="711821"/>
              <a:ext cx="1903139" cy="951569"/>
            </a:xfrm>
            <a:prstGeom prst="roundRect">
              <a:avLst>
                <a:gd name="adj" fmla="val 10000"/>
              </a:avLst>
            </a:prstGeom>
            <a:solidFill>
              <a:srgbClr val="2061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2"/>
            <p:cNvSpPr txBox="1"/>
            <p:nvPr/>
          </p:nvSpPr>
          <p:spPr>
            <a:xfrm>
              <a:off x="33452"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Penn State</a:t>
              </a:r>
              <a:endParaRPr sz="3100" b="0" i="0" u="none" strike="noStrike" cap="none">
                <a:solidFill>
                  <a:schemeClr val="lt1"/>
                </a:solidFill>
                <a:latin typeface="Arial"/>
                <a:ea typeface="Arial"/>
                <a:cs typeface="Arial"/>
                <a:sym typeface="Arial"/>
              </a:endParaRPr>
            </a:p>
          </p:txBody>
        </p:sp>
        <p:sp>
          <p:nvSpPr>
            <p:cNvPr id="695" name="Google Shape;695;p12"/>
            <p:cNvSpPr/>
            <p:nvPr/>
          </p:nvSpPr>
          <p:spPr>
            <a:xfrm>
              <a:off x="195895"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96" name="Google Shape;696;p12"/>
            <p:cNvSpPr/>
            <p:nvPr/>
          </p:nvSpPr>
          <p:spPr>
            <a:xfrm>
              <a:off x="386208" y="1901283"/>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2"/>
            <p:cNvSpPr txBox="1"/>
            <p:nvPr/>
          </p:nvSpPr>
          <p:spPr>
            <a:xfrm>
              <a:off x="414079"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 portal (Pure)</a:t>
              </a:r>
              <a:endParaRPr/>
            </a:p>
          </p:txBody>
        </p:sp>
        <p:sp>
          <p:nvSpPr>
            <p:cNvPr id="698" name="Google Shape;698;p12"/>
            <p:cNvSpPr/>
            <p:nvPr/>
          </p:nvSpPr>
          <p:spPr>
            <a:xfrm>
              <a:off x="195895"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699" name="Google Shape;699;p12"/>
            <p:cNvSpPr/>
            <p:nvPr/>
          </p:nvSpPr>
          <p:spPr>
            <a:xfrm>
              <a:off x="386208" y="3090746"/>
              <a:ext cx="1522511" cy="951569"/>
            </a:xfrm>
            <a:prstGeom prst="roundRect">
              <a:avLst>
                <a:gd name="adj" fmla="val 10000"/>
              </a:avLst>
            </a:prstGeom>
            <a:solidFill>
              <a:schemeClr val="lt1">
                <a:alpha val="89803"/>
              </a:schemeClr>
            </a:solidFill>
            <a:ln w="25400" cap="flat" cmpd="sng">
              <a:solidFill>
                <a:srgbClr val="8A1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2"/>
            <p:cNvSpPr txBox="1"/>
            <p:nvPr/>
          </p:nvSpPr>
          <p:spPr>
            <a:xfrm>
              <a:off x="414079"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Activity Insight (Digital Measures)</a:t>
              </a:r>
              <a:endParaRPr/>
            </a:p>
          </p:txBody>
        </p:sp>
        <p:sp>
          <p:nvSpPr>
            <p:cNvPr id="701" name="Google Shape;701;p12"/>
            <p:cNvSpPr/>
            <p:nvPr/>
          </p:nvSpPr>
          <p:spPr>
            <a:xfrm>
              <a:off x="195895"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02" name="Google Shape;702;p12"/>
            <p:cNvSpPr/>
            <p:nvPr/>
          </p:nvSpPr>
          <p:spPr>
            <a:xfrm>
              <a:off x="386208" y="4280208"/>
              <a:ext cx="1522511" cy="951569"/>
            </a:xfrm>
            <a:prstGeom prst="roundRect">
              <a:avLst>
                <a:gd name="adj" fmla="val 10000"/>
              </a:avLst>
            </a:pr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2"/>
            <p:cNvSpPr txBox="1"/>
            <p:nvPr/>
          </p:nvSpPr>
          <p:spPr>
            <a:xfrm>
              <a:off x="414079"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Researcher Metadata Database (homegrown)</a:t>
              </a:r>
              <a:endParaRPr/>
            </a:p>
          </p:txBody>
        </p:sp>
        <p:sp>
          <p:nvSpPr>
            <p:cNvPr id="704" name="Google Shape;704;p12"/>
            <p:cNvSpPr/>
            <p:nvPr/>
          </p:nvSpPr>
          <p:spPr>
            <a:xfrm>
              <a:off x="2384505" y="711821"/>
              <a:ext cx="1903139" cy="951569"/>
            </a:xfrm>
            <a:prstGeom prst="roundRect">
              <a:avLst>
                <a:gd name="adj" fmla="val 10000"/>
              </a:avLst>
            </a:prstGeom>
            <a:solidFill>
              <a:srgbClr val="8A18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2"/>
            <p:cNvSpPr txBox="1"/>
            <p:nvPr/>
          </p:nvSpPr>
          <p:spPr>
            <a:xfrm>
              <a:off x="2412376"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Texas A&amp;M</a:t>
              </a:r>
              <a:endParaRPr sz="3100" b="0" i="0" u="none" strike="noStrike" cap="none">
                <a:solidFill>
                  <a:schemeClr val="lt1"/>
                </a:solidFill>
                <a:latin typeface="Arial"/>
                <a:ea typeface="Arial"/>
                <a:cs typeface="Arial"/>
                <a:sym typeface="Arial"/>
              </a:endParaRPr>
            </a:p>
          </p:txBody>
        </p:sp>
        <p:sp>
          <p:nvSpPr>
            <p:cNvPr id="706" name="Google Shape;706;p12"/>
            <p:cNvSpPr/>
            <p:nvPr/>
          </p:nvSpPr>
          <p:spPr>
            <a:xfrm>
              <a:off x="2574819"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07" name="Google Shape;707;p12"/>
            <p:cNvSpPr/>
            <p:nvPr/>
          </p:nvSpPr>
          <p:spPr>
            <a:xfrm>
              <a:off x="2765133" y="1901283"/>
              <a:ext cx="1522511" cy="951569"/>
            </a:xfrm>
            <a:prstGeom prst="roundRect">
              <a:avLst>
                <a:gd name="adj" fmla="val 10000"/>
              </a:avLst>
            </a:prstGeom>
            <a:solidFill>
              <a:schemeClr val="lt1">
                <a:alpha val="89803"/>
              </a:schemeClr>
            </a:solidFill>
            <a:ln w="25400" cap="flat" cmpd="sng">
              <a:solidFill>
                <a:srgbClr val="E875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2"/>
            <p:cNvSpPr txBox="1"/>
            <p:nvPr/>
          </p:nvSpPr>
          <p:spPr>
            <a:xfrm>
              <a:off x="2793004"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Scholars@TAMU (Elements/VIVO)</a:t>
              </a:r>
              <a:endParaRPr/>
            </a:p>
          </p:txBody>
        </p:sp>
        <p:sp>
          <p:nvSpPr>
            <p:cNvPr id="709" name="Google Shape;709;p12"/>
            <p:cNvSpPr/>
            <p:nvPr/>
          </p:nvSpPr>
          <p:spPr>
            <a:xfrm>
              <a:off x="4763430" y="711821"/>
              <a:ext cx="1903139" cy="951569"/>
            </a:xfrm>
            <a:prstGeom prst="roundRect">
              <a:avLst>
                <a:gd name="adj" fmla="val 10000"/>
              </a:avLst>
            </a:prstGeom>
            <a:solidFill>
              <a:srgbClr val="0077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2"/>
            <p:cNvSpPr txBox="1"/>
            <p:nvPr/>
          </p:nvSpPr>
          <p:spPr>
            <a:xfrm>
              <a:off x="4791301"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Virginia Tech</a:t>
              </a:r>
              <a:endParaRPr sz="3100" b="0" i="0" u="none" strike="noStrike" cap="none">
                <a:solidFill>
                  <a:schemeClr val="lt1"/>
                </a:solidFill>
                <a:latin typeface="Arial"/>
                <a:ea typeface="Arial"/>
                <a:cs typeface="Arial"/>
                <a:sym typeface="Arial"/>
              </a:endParaRPr>
            </a:p>
          </p:txBody>
        </p:sp>
        <p:sp>
          <p:nvSpPr>
            <p:cNvPr id="711" name="Google Shape;711;p12"/>
            <p:cNvSpPr/>
            <p:nvPr/>
          </p:nvSpPr>
          <p:spPr>
            <a:xfrm>
              <a:off x="4953744"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12" name="Google Shape;712;p12"/>
            <p:cNvSpPr/>
            <p:nvPr/>
          </p:nvSpPr>
          <p:spPr>
            <a:xfrm>
              <a:off x="5144058" y="1901283"/>
              <a:ext cx="1522511" cy="951569"/>
            </a:xfrm>
            <a:prstGeom prst="roundRect">
              <a:avLst>
                <a:gd name="adj" fmla="val 10000"/>
              </a:avLst>
            </a:prstGeom>
            <a:solidFill>
              <a:schemeClr val="lt1">
                <a:alpha val="89803"/>
              </a:schemeClr>
            </a:solidFill>
            <a:ln w="25400" cap="flat" cmpd="sng">
              <a:solidFill>
                <a:srgbClr val="AE2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2"/>
            <p:cNvSpPr txBox="1"/>
            <p:nvPr/>
          </p:nvSpPr>
          <p:spPr>
            <a:xfrm>
              <a:off x="5171929"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eFARS (Elements)</a:t>
              </a:r>
              <a:endParaRPr/>
            </a:p>
          </p:txBody>
        </p:sp>
        <p:sp>
          <p:nvSpPr>
            <p:cNvPr id="714" name="Google Shape;714;p12"/>
            <p:cNvSpPr/>
            <p:nvPr/>
          </p:nvSpPr>
          <p:spPr>
            <a:xfrm>
              <a:off x="7142354" y="711821"/>
              <a:ext cx="1903139" cy="951569"/>
            </a:xfrm>
            <a:prstGeom prst="roundRect">
              <a:avLst>
                <a:gd name="adj" fmla="val 10000"/>
              </a:avLst>
            </a:prstGeom>
            <a:solidFill>
              <a:srgbClr val="E875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2"/>
            <p:cNvSpPr txBox="1"/>
            <p:nvPr/>
          </p:nvSpPr>
          <p:spPr>
            <a:xfrm>
              <a:off x="7170225"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UCLA</a:t>
              </a:r>
              <a:endParaRPr sz="3100" b="0" i="0" u="none" strike="noStrike" cap="none">
                <a:solidFill>
                  <a:schemeClr val="lt1"/>
                </a:solidFill>
                <a:latin typeface="Arial"/>
                <a:ea typeface="Arial"/>
                <a:cs typeface="Arial"/>
                <a:sym typeface="Arial"/>
              </a:endParaRPr>
            </a:p>
          </p:txBody>
        </p:sp>
        <p:sp>
          <p:nvSpPr>
            <p:cNvPr id="716" name="Google Shape;716;p12"/>
            <p:cNvSpPr/>
            <p:nvPr/>
          </p:nvSpPr>
          <p:spPr>
            <a:xfrm>
              <a:off x="7332668"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17" name="Google Shape;717;p12"/>
            <p:cNvSpPr/>
            <p:nvPr/>
          </p:nvSpPr>
          <p:spPr>
            <a:xfrm>
              <a:off x="7522982" y="1901283"/>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2"/>
            <p:cNvSpPr txBox="1"/>
            <p:nvPr/>
          </p:nvSpPr>
          <p:spPr>
            <a:xfrm>
              <a:off x="7550853"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UCLA Profiles (Profiles RNS)</a:t>
              </a:r>
              <a:endParaRPr/>
            </a:p>
          </p:txBody>
        </p:sp>
        <p:sp>
          <p:nvSpPr>
            <p:cNvPr id="719" name="Google Shape;719;p12"/>
            <p:cNvSpPr/>
            <p:nvPr/>
          </p:nvSpPr>
          <p:spPr>
            <a:xfrm>
              <a:off x="7332668"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20" name="Google Shape;720;p12"/>
            <p:cNvSpPr/>
            <p:nvPr/>
          </p:nvSpPr>
          <p:spPr>
            <a:xfrm>
              <a:off x="7522982" y="3090746"/>
              <a:ext cx="1522511" cy="951569"/>
            </a:xfrm>
            <a:prstGeom prst="roundRect">
              <a:avLst>
                <a:gd name="adj" fmla="val 10000"/>
              </a:avLst>
            </a:prstGeom>
            <a:solidFill>
              <a:schemeClr val="lt1">
                <a:alpha val="89803"/>
              </a:schemeClr>
            </a:solidFill>
            <a:ln w="25400" cap="flat" cmpd="sng">
              <a:solidFill>
                <a:srgbClr val="8A1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2"/>
            <p:cNvSpPr txBox="1"/>
            <p:nvPr/>
          </p:nvSpPr>
          <p:spPr>
            <a:xfrm>
              <a:off x="7550853"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Opus (homegrown/Interfolio)</a:t>
              </a:r>
              <a:endParaRPr/>
            </a:p>
          </p:txBody>
        </p:sp>
        <p:sp>
          <p:nvSpPr>
            <p:cNvPr id="722" name="Google Shape;722;p12"/>
            <p:cNvSpPr/>
            <p:nvPr/>
          </p:nvSpPr>
          <p:spPr>
            <a:xfrm>
              <a:off x="7332668"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23" name="Google Shape;723;p12"/>
            <p:cNvSpPr/>
            <p:nvPr/>
          </p:nvSpPr>
          <p:spPr>
            <a:xfrm>
              <a:off x="7522982" y="4280208"/>
              <a:ext cx="1522511" cy="951569"/>
            </a:xfrm>
            <a:prstGeom prst="roundRect">
              <a:avLst>
                <a:gd name="adj" fmla="val 10000"/>
              </a:avLst>
            </a:prstGeom>
            <a:solidFill>
              <a:schemeClr val="lt1">
                <a:alpha val="89803"/>
              </a:schemeClr>
            </a:solidFill>
            <a:ln w="25400" cap="flat" cmpd="sng">
              <a:solidFill>
                <a:srgbClr val="0077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2"/>
            <p:cNvSpPr txBox="1"/>
            <p:nvPr/>
          </p:nvSpPr>
          <p:spPr>
            <a:xfrm>
              <a:off x="7550853"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UC Publication Management System (Elements)</a:t>
              </a:r>
              <a:endParaRPr/>
            </a:p>
          </p:txBody>
        </p:sp>
        <p:sp>
          <p:nvSpPr>
            <p:cNvPr id="725" name="Google Shape;725;p12"/>
            <p:cNvSpPr/>
            <p:nvPr/>
          </p:nvSpPr>
          <p:spPr>
            <a:xfrm>
              <a:off x="9521279" y="711821"/>
              <a:ext cx="1903139" cy="951569"/>
            </a:xfrm>
            <a:prstGeom prst="roundRect">
              <a:avLst>
                <a:gd name="adj" fmla="val 10000"/>
              </a:avLst>
            </a:prstGeom>
            <a:solidFill>
              <a:srgbClr val="AE227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2"/>
            <p:cNvSpPr txBox="1"/>
            <p:nvPr/>
          </p:nvSpPr>
          <p:spPr>
            <a:xfrm>
              <a:off x="9549150"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University of Miami</a:t>
              </a:r>
              <a:endParaRPr sz="3100" b="0" i="0" u="none" strike="noStrike" cap="none">
                <a:solidFill>
                  <a:schemeClr val="lt1"/>
                </a:solidFill>
                <a:latin typeface="Arial"/>
                <a:ea typeface="Arial"/>
                <a:cs typeface="Arial"/>
                <a:sym typeface="Arial"/>
              </a:endParaRPr>
            </a:p>
          </p:txBody>
        </p:sp>
        <p:sp>
          <p:nvSpPr>
            <p:cNvPr id="727" name="Google Shape;727;p12"/>
            <p:cNvSpPr/>
            <p:nvPr/>
          </p:nvSpPr>
          <p:spPr>
            <a:xfrm>
              <a:off x="9711593"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28" name="Google Shape;728;p12"/>
            <p:cNvSpPr/>
            <p:nvPr/>
          </p:nvSpPr>
          <p:spPr>
            <a:xfrm>
              <a:off x="9901907" y="1901283"/>
              <a:ext cx="1522511" cy="951569"/>
            </a:xfrm>
            <a:prstGeom prst="roundRect">
              <a:avLst>
                <a:gd name="adj" fmla="val 10000"/>
              </a:avLst>
            </a:prstGeom>
            <a:solidFill>
              <a:schemeClr val="lt1">
                <a:alpha val="89803"/>
              </a:schemeClr>
            </a:solidFill>
            <a:ln w="25400" cap="flat" cmpd="sng">
              <a:solidFill>
                <a:srgbClr val="E875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2"/>
            <p:cNvSpPr txBox="1"/>
            <p:nvPr/>
          </p:nvSpPr>
          <p:spPr>
            <a:xfrm>
              <a:off x="9929778"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Research Profiles (Pure)</a:t>
              </a:r>
              <a:endParaRPr dirty="0"/>
            </a:p>
          </p:txBody>
        </p:sp>
        <p:sp>
          <p:nvSpPr>
            <p:cNvPr id="730" name="Google Shape;730;p12"/>
            <p:cNvSpPr/>
            <p:nvPr/>
          </p:nvSpPr>
          <p:spPr>
            <a:xfrm>
              <a:off x="9711593"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31" name="Google Shape;731;p12"/>
            <p:cNvSpPr/>
            <p:nvPr/>
          </p:nvSpPr>
          <p:spPr>
            <a:xfrm>
              <a:off x="9901907" y="3090746"/>
              <a:ext cx="1522511" cy="951569"/>
            </a:xfrm>
            <a:prstGeom prst="roundRect">
              <a:avLst>
                <a:gd name="adj" fmla="val 10000"/>
              </a:avLst>
            </a:prstGeom>
            <a:solidFill>
              <a:schemeClr val="lt1">
                <a:alpha val="89803"/>
              </a:schemeClr>
            </a:solidFill>
            <a:ln w="25400" cap="flat" cmpd="sng">
              <a:solidFill>
                <a:srgbClr val="AE2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2"/>
            <p:cNvSpPr txBox="1"/>
            <p:nvPr/>
          </p:nvSpPr>
          <p:spPr>
            <a:xfrm>
              <a:off x="9929778"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Florida ExpertNet (homegrown)</a:t>
              </a:r>
              <a:endParaRPr/>
            </a:p>
          </p:txBody>
        </p:sp>
        <p:sp>
          <p:nvSpPr>
            <p:cNvPr id="733" name="Google Shape;733;p12"/>
            <p:cNvSpPr/>
            <p:nvPr/>
          </p:nvSpPr>
          <p:spPr>
            <a:xfrm>
              <a:off x="9711593"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34" name="Google Shape;734;p12"/>
            <p:cNvSpPr/>
            <p:nvPr/>
          </p:nvSpPr>
          <p:spPr>
            <a:xfrm>
              <a:off x="9901907" y="4280208"/>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2"/>
            <p:cNvSpPr txBox="1"/>
            <p:nvPr/>
          </p:nvSpPr>
          <p:spPr>
            <a:xfrm>
              <a:off x="9929778"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Scholarship@Miami (Esploro)</a:t>
              </a:r>
              <a:endParaRPr/>
            </a:p>
          </p:txBody>
        </p:sp>
      </p:grpSp>
      <p:sp>
        <p:nvSpPr>
          <p:cNvPr id="736" name="Google Shape;736;p12"/>
          <p:cNvSpPr txBox="1"/>
          <p:nvPr/>
        </p:nvSpPr>
        <p:spPr>
          <a:xfrm>
            <a:off x="457200" y="152400"/>
            <a:ext cx="10868526" cy="9152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F497D"/>
              </a:buClr>
              <a:buSzPts val="2800"/>
              <a:buFont typeface="Arial"/>
              <a:buNone/>
            </a:pPr>
            <a:r>
              <a:rPr lang="en-US" sz="2800" b="0" i="0" u="none" strike="noStrike" cap="none">
                <a:solidFill>
                  <a:srgbClr val="1F497D"/>
                </a:solidFill>
                <a:latin typeface="Arial"/>
                <a:ea typeface="Arial"/>
                <a:cs typeface="Arial"/>
                <a:sym typeface="Arial"/>
              </a:rPr>
              <a:t>Most institutions have multiple RIM systems, </a:t>
            </a:r>
            <a:endParaRPr/>
          </a:p>
          <a:p>
            <a:pPr marL="0" marR="0" lvl="0" indent="0" algn="ctr" rtl="0">
              <a:lnSpc>
                <a:spcPct val="100000"/>
              </a:lnSpc>
              <a:spcBef>
                <a:spcPts val="560"/>
              </a:spcBef>
              <a:spcAft>
                <a:spcPts val="0"/>
              </a:spcAft>
              <a:buClr>
                <a:srgbClr val="1F497D"/>
              </a:buClr>
              <a:buSzPts val="2800"/>
              <a:buFont typeface="Arial"/>
              <a:buNone/>
            </a:pPr>
            <a:r>
              <a:rPr lang="en-US" sz="2800" b="0" i="0" u="none" strike="noStrike" cap="none">
                <a:solidFill>
                  <a:srgbClr val="1F497D"/>
                </a:solidFill>
                <a:latin typeface="Arial"/>
                <a:ea typeface="Arial"/>
                <a:cs typeface="Arial"/>
                <a:sym typeface="Arial"/>
              </a:rPr>
              <a:t>supporting multiple uses</a:t>
            </a:r>
            <a:endParaRPr/>
          </a:p>
        </p:txBody>
      </p:sp>
      <p:sp>
        <p:nvSpPr>
          <p:cNvPr id="737" name="Google Shape;737;p12">
            <a:extLst>
              <a:ext uri="{C183D7F6-B498-43B3-948B-1728B52AA6E4}">
                <adec:decorative xmlns:adec="http://schemas.microsoft.com/office/drawing/2017/decorative" val="1"/>
              </a:ext>
            </a:extLst>
          </p:cNvPr>
          <p:cNvSpPr/>
          <p:nvPr/>
        </p:nvSpPr>
        <p:spPr>
          <a:xfrm>
            <a:off x="296779" y="2433105"/>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38" name="Google Shape;738;p12">
            <a:extLst>
              <a:ext uri="{C183D7F6-B498-43B3-948B-1728B52AA6E4}">
                <adec:decorative xmlns:adec="http://schemas.microsoft.com/office/drawing/2017/decorative" val="1"/>
              </a:ext>
            </a:extLst>
          </p:cNvPr>
          <p:cNvSpPr/>
          <p:nvPr/>
        </p:nvSpPr>
        <p:spPr>
          <a:xfrm>
            <a:off x="7315200" y="2445137"/>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39" name="Google Shape;739;p12">
            <a:extLst>
              <a:ext uri="{C183D7F6-B498-43B3-948B-1728B52AA6E4}">
                <adec:decorative xmlns:adec="http://schemas.microsoft.com/office/drawing/2017/decorative" val="1"/>
              </a:ext>
            </a:extLst>
          </p:cNvPr>
          <p:cNvSpPr/>
          <p:nvPr/>
        </p:nvSpPr>
        <p:spPr>
          <a:xfrm>
            <a:off x="9753782" y="2445137"/>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40" name="Google Shape;740;p12">
            <a:extLst>
              <a:ext uri="{C183D7F6-B498-43B3-948B-1728B52AA6E4}">
                <adec:decorative xmlns:adec="http://schemas.microsoft.com/office/drawing/2017/decorative" val="1"/>
              </a:ext>
            </a:extLst>
          </p:cNvPr>
          <p:cNvSpPr/>
          <p:nvPr/>
        </p:nvSpPr>
        <p:spPr>
          <a:xfrm>
            <a:off x="9753418" y="3745832"/>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41" name="Google Shape;741;p12">
            <a:extLst>
              <a:ext uri="{C183D7F6-B498-43B3-948B-1728B52AA6E4}">
                <adec:decorative xmlns:adec="http://schemas.microsoft.com/office/drawing/2017/decorative" val="1"/>
              </a:ext>
            </a:extLst>
          </p:cNvPr>
          <p:cNvSpPr/>
          <p:nvPr/>
        </p:nvSpPr>
        <p:spPr>
          <a:xfrm>
            <a:off x="2743199" y="2359689"/>
            <a:ext cx="2314211" cy="1418228"/>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42" name="Google Shape;742;p12">
            <a:extLst>
              <a:ext uri="{C183D7F6-B498-43B3-948B-1728B52AA6E4}">
                <adec:decorative xmlns:adec="http://schemas.microsoft.com/office/drawing/2017/decorative" val="1"/>
              </a:ext>
            </a:extLst>
          </p:cNvPr>
          <p:cNvSpPr/>
          <p:nvPr/>
        </p:nvSpPr>
        <p:spPr>
          <a:xfrm>
            <a:off x="5119277" y="2374338"/>
            <a:ext cx="2314211" cy="1418228"/>
          </a:xfrm>
          <a:prstGeom prst="ellipse">
            <a:avLst/>
          </a:prstGeom>
          <a:noFill/>
          <a:ln w="76200" cap="flat" cmpd="sng">
            <a:solidFill>
              <a:srgbClr val="FF000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43" name="Google Shape;743;p12">
            <a:extLst>
              <a:ext uri="{C183D7F6-B498-43B3-948B-1728B52AA6E4}">
                <adec:decorative xmlns:adec="http://schemas.microsoft.com/office/drawing/2017/decorative" val="1"/>
              </a:ext>
            </a:extLst>
          </p:cNvPr>
          <p:cNvSpPr/>
          <p:nvPr/>
        </p:nvSpPr>
        <p:spPr>
          <a:xfrm>
            <a:off x="9761621" y="4924128"/>
            <a:ext cx="2314211" cy="1418228"/>
          </a:xfrm>
          <a:prstGeom prst="ellipse">
            <a:avLst/>
          </a:prstGeom>
          <a:noFill/>
          <a:ln w="76200" cap="flat" cmpd="sng">
            <a:solidFill>
              <a:srgbClr val="FF000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grpSp>
        <p:nvGrpSpPr>
          <p:cNvPr id="749" name="Google Shape;749;p13">
            <a:extLst>
              <a:ext uri="{C183D7F6-B498-43B3-948B-1728B52AA6E4}">
                <adec:decorative xmlns:adec="http://schemas.microsoft.com/office/drawing/2017/decorative" val="1"/>
              </a:ext>
            </a:extLst>
          </p:cNvPr>
          <p:cNvGrpSpPr/>
          <p:nvPr/>
        </p:nvGrpSpPr>
        <p:grpSpPr>
          <a:xfrm>
            <a:off x="310381" y="1473821"/>
            <a:ext cx="11418837" cy="4519956"/>
            <a:chOff x="5581" y="711821"/>
            <a:chExt cx="11418837" cy="4519956"/>
          </a:xfrm>
        </p:grpSpPr>
        <p:sp>
          <p:nvSpPr>
            <p:cNvPr id="750" name="Google Shape;750;p13"/>
            <p:cNvSpPr/>
            <p:nvPr/>
          </p:nvSpPr>
          <p:spPr>
            <a:xfrm>
              <a:off x="5581" y="711821"/>
              <a:ext cx="1903139" cy="951569"/>
            </a:xfrm>
            <a:prstGeom prst="roundRect">
              <a:avLst>
                <a:gd name="adj" fmla="val 10000"/>
              </a:avLst>
            </a:prstGeom>
            <a:solidFill>
              <a:srgbClr val="2061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txBox="1"/>
            <p:nvPr/>
          </p:nvSpPr>
          <p:spPr>
            <a:xfrm>
              <a:off x="33452"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Penn State</a:t>
              </a:r>
              <a:endParaRPr sz="3100" b="0" i="0" u="none" strike="noStrike" cap="none">
                <a:solidFill>
                  <a:schemeClr val="lt1"/>
                </a:solidFill>
                <a:latin typeface="Arial"/>
                <a:ea typeface="Arial"/>
                <a:cs typeface="Arial"/>
                <a:sym typeface="Arial"/>
              </a:endParaRPr>
            </a:p>
          </p:txBody>
        </p:sp>
        <p:sp>
          <p:nvSpPr>
            <p:cNvPr id="752" name="Google Shape;752;p13"/>
            <p:cNvSpPr/>
            <p:nvPr/>
          </p:nvSpPr>
          <p:spPr>
            <a:xfrm>
              <a:off x="195895"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53" name="Google Shape;753;p13"/>
            <p:cNvSpPr/>
            <p:nvPr/>
          </p:nvSpPr>
          <p:spPr>
            <a:xfrm>
              <a:off x="386208" y="1901283"/>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txBox="1"/>
            <p:nvPr/>
          </p:nvSpPr>
          <p:spPr>
            <a:xfrm>
              <a:off x="414079"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 portal (Pure)</a:t>
              </a:r>
              <a:endParaRPr/>
            </a:p>
          </p:txBody>
        </p:sp>
        <p:sp>
          <p:nvSpPr>
            <p:cNvPr id="755" name="Google Shape;755;p13"/>
            <p:cNvSpPr/>
            <p:nvPr/>
          </p:nvSpPr>
          <p:spPr>
            <a:xfrm>
              <a:off x="195895"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56" name="Google Shape;756;p13"/>
            <p:cNvSpPr/>
            <p:nvPr/>
          </p:nvSpPr>
          <p:spPr>
            <a:xfrm>
              <a:off x="386208" y="3090746"/>
              <a:ext cx="1522511" cy="951569"/>
            </a:xfrm>
            <a:prstGeom prst="roundRect">
              <a:avLst>
                <a:gd name="adj" fmla="val 10000"/>
              </a:avLst>
            </a:prstGeom>
            <a:solidFill>
              <a:schemeClr val="lt1">
                <a:alpha val="89803"/>
              </a:schemeClr>
            </a:solidFill>
            <a:ln w="25400" cap="flat" cmpd="sng">
              <a:solidFill>
                <a:srgbClr val="8A1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txBox="1"/>
            <p:nvPr/>
          </p:nvSpPr>
          <p:spPr>
            <a:xfrm>
              <a:off x="414079"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Activity Insight (Digital Measures)</a:t>
              </a:r>
              <a:endParaRPr/>
            </a:p>
          </p:txBody>
        </p:sp>
        <p:sp>
          <p:nvSpPr>
            <p:cNvPr id="758" name="Google Shape;758;p13"/>
            <p:cNvSpPr/>
            <p:nvPr/>
          </p:nvSpPr>
          <p:spPr>
            <a:xfrm>
              <a:off x="195895"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59" name="Google Shape;759;p13"/>
            <p:cNvSpPr/>
            <p:nvPr/>
          </p:nvSpPr>
          <p:spPr>
            <a:xfrm>
              <a:off x="386208" y="4280208"/>
              <a:ext cx="1522511" cy="951569"/>
            </a:xfrm>
            <a:prstGeom prst="roundRect">
              <a:avLst>
                <a:gd name="adj" fmla="val 10000"/>
              </a:avLst>
            </a:pr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txBox="1"/>
            <p:nvPr/>
          </p:nvSpPr>
          <p:spPr>
            <a:xfrm>
              <a:off x="414079"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Researcher Metadata Database (homegrown)</a:t>
              </a:r>
              <a:endParaRPr/>
            </a:p>
          </p:txBody>
        </p:sp>
        <p:sp>
          <p:nvSpPr>
            <p:cNvPr id="761" name="Google Shape;761;p13"/>
            <p:cNvSpPr/>
            <p:nvPr/>
          </p:nvSpPr>
          <p:spPr>
            <a:xfrm>
              <a:off x="2384505" y="711821"/>
              <a:ext cx="1903139" cy="951569"/>
            </a:xfrm>
            <a:prstGeom prst="roundRect">
              <a:avLst>
                <a:gd name="adj" fmla="val 10000"/>
              </a:avLst>
            </a:prstGeom>
            <a:solidFill>
              <a:srgbClr val="8A18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txBox="1"/>
            <p:nvPr/>
          </p:nvSpPr>
          <p:spPr>
            <a:xfrm>
              <a:off x="2412376"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Texas A&amp;M</a:t>
              </a:r>
              <a:endParaRPr sz="3100" b="0" i="0" u="none" strike="noStrike" cap="none">
                <a:solidFill>
                  <a:schemeClr val="lt1"/>
                </a:solidFill>
                <a:latin typeface="Arial"/>
                <a:ea typeface="Arial"/>
                <a:cs typeface="Arial"/>
                <a:sym typeface="Arial"/>
              </a:endParaRPr>
            </a:p>
          </p:txBody>
        </p:sp>
        <p:sp>
          <p:nvSpPr>
            <p:cNvPr id="763" name="Google Shape;763;p13"/>
            <p:cNvSpPr/>
            <p:nvPr/>
          </p:nvSpPr>
          <p:spPr>
            <a:xfrm>
              <a:off x="2574819"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64" name="Google Shape;764;p13"/>
            <p:cNvSpPr/>
            <p:nvPr/>
          </p:nvSpPr>
          <p:spPr>
            <a:xfrm>
              <a:off x="2765133" y="1901283"/>
              <a:ext cx="1522511" cy="951569"/>
            </a:xfrm>
            <a:prstGeom prst="roundRect">
              <a:avLst>
                <a:gd name="adj" fmla="val 10000"/>
              </a:avLst>
            </a:prstGeom>
            <a:solidFill>
              <a:schemeClr val="lt1">
                <a:alpha val="89803"/>
              </a:schemeClr>
            </a:solidFill>
            <a:ln w="25400" cap="flat" cmpd="sng">
              <a:solidFill>
                <a:srgbClr val="E875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txBox="1"/>
            <p:nvPr/>
          </p:nvSpPr>
          <p:spPr>
            <a:xfrm>
              <a:off x="2793004"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Scholars@TAMU (Elements/VIVO)</a:t>
              </a:r>
              <a:endParaRPr/>
            </a:p>
          </p:txBody>
        </p:sp>
        <p:sp>
          <p:nvSpPr>
            <p:cNvPr id="766" name="Google Shape;766;p13"/>
            <p:cNvSpPr/>
            <p:nvPr/>
          </p:nvSpPr>
          <p:spPr>
            <a:xfrm>
              <a:off x="4763430" y="711821"/>
              <a:ext cx="1903139" cy="951569"/>
            </a:xfrm>
            <a:prstGeom prst="roundRect">
              <a:avLst>
                <a:gd name="adj" fmla="val 10000"/>
              </a:avLst>
            </a:prstGeom>
            <a:solidFill>
              <a:srgbClr val="0077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txBox="1"/>
            <p:nvPr/>
          </p:nvSpPr>
          <p:spPr>
            <a:xfrm>
              <a:off x="4791301"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Virginia Tech</a:t>
              </a:r>
              <a:endParaRPr sz="3100" b="0" i="0" u="none" strike="noStrike" cap="none">
                <a:solidFill>
                  <a:schemeClr val="lt1"/>
                </a:solidFill>
                <a:latin typeface="Arial"/>
                <a:ea typeface="Arial"/>
                <a:cs typeface="Arial"/>
                <a:sym typeface="Arial"/>
              </a:endParaRPr>
            </a:p>
          </p:txBody>
        </p:sp>
        <p:sp>
          <p:nvSpPr>
            <p:cNvPr id="768" name="Google Shape;768;p13"/>
            <p:cNvSpPr/>
            <p:nvPr/>
          </p:nvSpPr>
          <p:spPr>
            <a:xfrm>
              <a:off x="4953744"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69" name="Google Shape;769;p13"/>
            <p:cNvSpPr/>
            <p:nvPr/>
          </p:nvSpPr>
          <p:spPr>
            <a:xfrm>
              <a:off x="5144058" y="1901283"/>
              <a:ext cx="1522511" cy="951569"/>
            </a:xfrm>
            <a:prstGeom prst="roundRect">
              <a:avLst>
                <a:gd name="adj" fmla="val 10000"/>
              </a:avLst>
            </a:prstGeom>
            <a:solidFill>
              <a:schemeClr val="lt1">
                <a:alpha val="89803"/>
              </a:schemeClr>
            </a:solidFill>
            <a:ln w="25400" cap="flat" cmpd="sng">
              <a:solidFill>
                <a:srgbClr val="AE2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txBox="1"/>
            <p:nvPr/>
          </p:nvSpPr>
          <p:spPr>
            <a:xfrm>
              <a:off x="5171929"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eFARS (Elements)</a:t>
              </a:r>
              <a:endParaRPr/>
            </a:p>
          </p:txBody>
        </p:sp>
        <p:sp>
          <p:nvSpPr>
            <p:cNvPr id="771" name="Google Shape;771;p13"/>
            <p:cNvSpPr/>
            <p:nvPr/>
          </p:nvSpPr>
          <p:spPr>
            <a:xfrm>
              <a:off x="7142354" y="711821"/>
              <a:ext cx="1903139" cy="951569"/>
            </a:xfrm>
            <a:prstGeom prst="roundRect">
              <a:avLst>
                <a:gd name="adj" fmla="val 10000"/>
              </a:avLst>
            </a:prstGeom>
            <a:solidFill>
              <a:srgbClr val="E875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txBox="1"/>
            <p:nvPr/>
          </p:nvSpPr>
          <p:spPr>
            <a:xfrm>
              <a:off x="7170225"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UCLA</a:t>
              </a:r>
              <a:endParaRPr sz="3100" b="0" i="0" u="none" strike="noStrike" cap="none">
                <a:solidFill>
                  <a:schemeClr val="lt1"/>
                </a:solidFill>
                <a:latin typeface="Arial"/>
                <a:ea typeface="Arial"/>
                <a:cs typeface="Arial"/>
                <a:sym typeface="Arial"/>
              </a:endParaRPr>
            </a:p>
          </p:txBody>
        </p:sp>
        <p:sp>
          <p:nvSpPr>
            <p:cNvPr id="773" name="Google Shape;773;p13"/>
            <p:cNvSpPr/>
            <p:nvPr/>
          </p:nvSpPr>
          <p:spPr>
            <a:xfrm>
              <a:off x="7332668"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74" name="Google Shape;774;p13"/>
            <p:cNvSpPr/>
            <p:nvPr/>
          </p:nvSpPr>
          <p:spPr>
            <a:xfrm>
              <a:off x="7522982" y="1901283"/>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txBox="1"/>
            <p:nvPr/>
          </p:nvSpPr>
          <p:spPr>
            <a:xfrm>
              <a:off x="7550853"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UCLA Profiles (Profiles RNS)</a:t>
              </a:r>
              <a:endParaRPr/>
            </a:p>
          </p:txBody>
        </p:sp>
        <p:sp>
          <p:nvSpPr>
            <p:cNvPr id="776" name="Google Shape;776;p13"/>
            <p:cNvSpPr/>
            <p:nvPr/>
          </p:nvSpPr>
          <p:spPr>
            <a:xfrm>
              <a:off x="7332668"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77" name="Google Shape;777;p13"/>
            <p:cNvSpPr/>
            <p:nvPr/>
          </p:nvSpPr>
          <p:spPr>
            <a:xfrm>
              <a:off x="7522982" y="3090746"/>
              <a:ext cx="1522511" cy="951569"/>
            </a:xfrm>
            <a:prstGeom prst="roundRect">
              <a:avLst>
                <a:gd name="adj" fmla="val 10000"/>
              </a:avLst>
            </a:prstGeom>
            <a:solidFill>
              <a:schemeClr val="lt1">
                <a:alpha val="89803"/>
              </a:schemeClr>
            </a:solidFill>
            <a:ln w="25400" cap="flat" cmpd="sng">
              <a:solidFill>
                <a:srgbClr val="8A1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txBox="1"/>
            <p:nvPr/>
          </p:nvSpPr>
          <p:spPr>
            <a:xfrm>
              <a:off x="7550853"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Opus (homegrown/Interfolio)</a:t>
              </a:r>
              <a:endParaRPr/>
            </a:p>
          </p:txBody>
        </p:sp>
        <p:sp>
          <p:nvSpPr>
            <p:cNvPr id="779" name="Google Shape;779;p13"/>
            <p:cNvSpPr/>
            <p:nvPr/>
          </p:nvSpPr>
          <p:spPr>
            <a:xfrm>
              <a:off x="7332668"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80" name="Google Shape;780;p13"/>
            <p:cNvSpPr/>
            <p:nvPr/>
          </p:nvSpPr>
          <p:spPr>
            <a:xfrm>
              <a:off x="7522982" y="4280208"/>
              <a:ext cx="1522511" cy="951569"/>
            </a:xfrm>
            <a:prstGeom prst="roundRect">
              <a:avLst>
                <a:gd name="adj" fmla="val 10000"/>
              </a:avLst>
            </a:prstGeom>
            <a:solidFill>
              <a:schemeClr val="lt1">
                <a:alpha val="89803"/>
              </a:schemeClr>
            </a:solidFill>
            <a:ln w="25400" cap="flat" cmpd="sng">
              <a:solidFill>
                <a:srgbClr val="0077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txBox="1"/>
            <p:nvPr/>
          </p:nvSpPr>
          <p:spPr>
            <a:xfrm>
              <a:off x="7550853"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UC Publication Management System (Elements)</a:t>
              </a:r>
              <a:endParaRPr/>
            </a:p>
          </p:txBody>
        </p:sp>
        <p:sp>
          <p:nvSpPr>
            <p:cNvPr id="782" name="Google Shape;782;p13"/>
            <p:cNvSpPr/>
            <p:nvPr/>
          </p:nvSpPr>
          <p:spPr>
            <a:xfrm>
              <a:off x="9521279" y="711821"/>
              <a:ext cx="1903139" cy="951569"/>
            </a:xfrm>
            <a:prstGeom prst="roundRect">
              <a:avLst>
                <a:gd name="adj" fmla="val 10000"/>
              </a:avLst>
            </a:prstGeom>
            <a:solidFill>
              <a:srgbClr val="AE227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txBox="1"/>
            <p:nvPr/>
          </p:nvSpPr>
          <p:spPr>
            <a:xfrm>
              <a:off x="9549150"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University of Miami</a:t>
              </a:r>
              <a:endParaRPr sz="3100" b="0" i="0" u="none" strike="noStrike" cap="none">
                <a:solidFill>
                  <a:schemeClr val="lt1"/>
                </a:solidFill>
                <a:latin typeface="Arial"/>
                <a:ea typeface="Arial"/>
                <a:cs typeface="Arial"/>
                <a:sym typeface="Arial"/>
              </a:endParaRPr>
            </a:p>
          </p:txBody>
        </p:sp>
        <p:sp>
          <p:nvSpPr>
            <p:cNvPr id="784" name="Google Shape;784;p13"/>
            <p:cNvSpPr/>
            <p:nvPr/>
          </p:nvSpPr>
          <p:spPr>
            <a:xfrm>
              <a:off x="9711593"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85" name="Google Shape;785;p13"/>
            <p:cNvSpPr/>
            <p:nvPr/>
          </p:nvSpPr>
          <p:spPr>
            <a:xfrm>
              <a:off x="9901907" y="1901283"/>
              <a:ext cx="1522511" cy="951569"/>
            </a:xfrm>
            <a:prstGeom prst="roundRect">
              <a:avLst>
                <a:gd name="adj" fmla="val 10000"/>
              </a:avLst>
            </a:prstGeom>
            <a:solidFill>
              <a:schemeClr val="lt1">
                <a:alpha val="89803"/>
              </a:schemeClr>
            </a:solidFill>
            <a:ln w="25400" cap="flat" cmpd="sng">
              <a:solidFill>
                <a:srgbClr val="E875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txBox="1"/>
            <p:nvPr/>
          </p:nvSpPr>
          <p:spPr>
            <a:xfrm>
              <a:off x="9929778"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 Profiles (Pure)</a:t>
              </a:r>
              <a:endParaRPr/>
            </a:p>
          </p:txBody>
        </p:sp>
        <p:sp>
          <p:nvSpPr>
            <p:cNvPr id="787" name="Google Shape;787;p13"/>
            <p:cNvSpPr/>
            <p:nvPr/>
          </p:nvSpPr>
          <p:spPr>
            <a:xfrm>
              <a:off x="9711593"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88" name="Google Shape;788;p13"/>
            <p:cNvSpPr/>
            <p:nvPr/>
          </p:nvSpPr>
          <p:spPr>
            <a:xfrm>
              <a:off x="9901907" y="3090746"/>
              <a:ext cx="1522511" cy="951569"/>
            </a:xfrm>
            <a:prstGeom prst="roundRect">
              <a:avLst>
                <a:gd name="adj" fmla="val 10000"/>
              </a:avLst>
            </a:prstGeom>
            <a:solidFill>
              <a:schemeClr val="lt1">
                <a:alpha val="89803"/>
              </a:schemeClr>
            </a:solidFill>
            <a:ln w="25400" cap="flat" cmpd="sng">
              <a:solidFill>
                <a:srgbClr val="AE2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txBox="1"/>
            <p:nvPr/>
          </p:nvSpPr>
          <p:spPr>
            <a:xfrm>
              <a:off x="9929778"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Florida ExpertNet (homegrown)</a:t>
              </a:r>
              <a:endParaRPr/>
            </a:p>
          </p:txBody>
        </p:sp>
        <p:sp>
          <p:nvSpPr>
            <p:cNvPr id="790" name="Google Shape;790;p13"/>
            <p:cNvSpPr/>
            <p:nvPr/>
          </p:nvSpPr>
          <p:spPr>
            <a:xfrm>
              <a:off x="9711593"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791" name="Google Shape;791;p13"/>
            <p:cNvSpPr/>
            <p:nvPr/>
          </p:nvSpPr>
          <p:spPr>
            <a:xfrm>
              <a:off x="9901907" y="4280208"/>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txBox="1"/>
            <p:nvPr/>
          </p:nvSpPr>
          <p:spPr>
            <a:xfrm>
              <a:off x="9929778"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Scholarship@Miami (Esploro)</a:t>
              </a:r>
              <a:endParaRPr/>
            </a:p>
          </p:txBody>
        </p:sp>
      </p:grpSp>
      <p:sp>
        <p:nvSpPr>
          <p:cNvPr id="793" name="Google Shape;793;p13"/>
          <p:cNvSpPr txBox="1"/>
          <p:nvPr/>
        </p:nvSpPr>
        <p:spPr>
          <a:xfrm>
            <a:off x="457200" y="152400"/>
            <a:ext cx="10868526" cy="9152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F497D"/>
              </a:buClr>
              <a:buSzPts val="2800"/>
              <a:buFont typeface="Arial"/>
              <a:buNone/>
            </a:pPr>
            <a:r>
              <a:rPr lang="en-US" sz="2800" b="0" i="0" u="none" strike="noStrike" cap="none">
                <a:solidFill>
                  <a:srgbClr val="1F497D"/>
                </a:solidFill>
                <a:latin typeface="Arial"/>
                <a:ea typeface="Arial"/>
                <a:cs typeface="Arial"/>
                <a:sym typeface="Arial"/>
              </a:rPr>
              <a:t>Most institutions have multiple RIM systems, </a:t>
            </a:r>
            <a:endParaRPr/>
          </a:p>
          <a:p>
            <a:pPr marL="0" marR="0" lvl="0" indent="0" algn="ctr" rtl="0">
              <a:lnSpc>
                <a:spcPct val="100000"/>
              </a:lnSpc>
              <a:spcBef>
                <a:spcPts val="560"/>
              </a:spcBef>
              <a:spcAft>
                <a:spcPts val="0"/>
              </a:spcAft>
              <a:buClr>
                <a:srgbClr val="1F497D"/>
              </a:buClr>
              <a:buSzPts val="2800"/>
              <a:buFont typeface="Arial"/>
              <a:buNone/>
            </a:pPr>
            <a:r>
              <a:rPr lang="en-US" sz="2800" b="0" i="0" u="none" strike="noStrike" cap="none">
                <a:solidFill>
                  <a:srgbClr val="1F497D"/>
                </a:solidFill>
                <a:latin typeface="Arial"/>
                <a:ea typeface="Arial"/>
                <a:cs typeface="Arial"/>
                <a:sym typeface="Arial"/>
              </a:rPr>
              <a:t>supporting multiple uses</a:t>
            </a:r>
            <a:endParaRPr/>
          </a:p>
        </p:txBody>
      </p:sp>
      <p:sp>
        <p:nvSpPr>
          <p:cNvPr id="794" name="Google Shape;794;p13">
            <a:extLst>
              <a:ext uri="{C183D7F6-B498-43B3-948B-1728B52AA6E4}">
                <adec:decorative xmlns:adec="http://schemas.microsoft.com/office/drawing/2017/decorative" val="1"/>
              </a:ext>
            </a:extLst>
          </p:cNvPr>
          <p:cNvSpPr/>
          <p:nvPr/>
        </p:nvSpPr>
        <p:spPr>
          <a:xfrm>
            <a:off x="296779" y="2433105"/>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95" name="Google Shape;795;p13">
            <a:extLst>
              <a:ext uri="{C183D7F6-B498-43B3-948B-1728B52AA6E4}">
                <adec:decorative xmlns:adec="http://schemas.microsoft.com/office/drawing/2017/decorative" val="1"/>
              </a:ext>
            </a:extLst>
          </p:cNvPr>
          <p:cNvSpPr/>
          <p:nvPr/>
        </p:nvSpPr>
        <p:spPr>
          <a:xfrm>
            <a:off x="7315200" y="2445137"/>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96" name="Google Shape;796;p13">
            <a:extLst>
              <a:ext uri="{C183D7F6-B498-43B3-948B-1728B52AA6E4}">
                <adec:decorative xmlns:adec="http://schemas.microsoft.com/office/drawing/2017/decorative" val="1"/>
              </a:ext>
            </a:extLst>
          </p:cNvPr>
          <p:cNvSpPr/>
          <p:nvPr/>
        </p:nvSpPr>
        <p:spPr>
          <a:xfrm>
            <a:off x="9753782" y="2445137"/>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97" name="Google Shape;797;p13">
            <a:extLst>
              <a:ext uri="{C183D7F6-B498-43B3-948B-1728B52AA6E4}">
                <adec:decorative xmlns:adec="http://schemas.microsoft.com/office/drawing/2017/decorative" val="1"/>
              </a:ext>
            </a:extLst>
          </p:cNvPr>
          <p:cNvSpPr/>
          <p:nvPr/>
        </p:nvSpPr>
        <p:spPr>
          <a:xfrm>
            <a:off x="9753418" y="3745832"/>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98" name="Google Shape;798;p13">
            <a:extLst>
              <a:ext uri="{C183D7F6-B498-43B3-948B-1728B52AA6E4}">
                <adec:decorative xmlns:adec="http://schemas.microsoft.com/office/drawing/2017/decorative" val="1"/>
              </a:ext>
            </a:extLst>
          </p:cNvPr>
          <p:cNvSpPr/>
          <p:nvPr/>
        </p:nvSpPr>
        <p:spPr>
          <a:xfrm>
            <a:off x="304800" y="3693052"/>
            <a:ext cx="2438582" cy="1300695"/>
          </a:xfrm>
          <a:prstGeom prst="ellipse">
            <a:avLst/>
          </a:prstGeom>
          <a:no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99" name="Google Shape;799;p13">
            <a:extLst>
              <a:ext uri="{C183D7F6-B498-43B3-948B-1728B52AA6E4}">
                <adec:decorative xmlns:adec="http://schemas.microsoft.com/office/drawing/2017/decorative" val="1"/>
              </a:ext>
            </a:extLst>
          </p:cNvPr>
          <p:cNvSpPr/>
          <p:nvPr/>
        </p:nvSpPr>
        <p:spPr>
          <a:xfrm>
            <a:off x="5013067" y="2528715"/>
            <a:ext cx="2438582" cy="1300695"/>
          </a:xfrm>
          <a:prstGeom prst="ellipse">
            <a:avLst/>
          </a:prstGeom>
          <a:no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00" name="Google Shape;800;p13">
            <a:extLst>
              <a:ext uri="{C183D7F6-B498-43B3-948B-1728B52AA6E4}">
                <adec:decorative xmlns:adec="http://schemas.microsoft.com/office/drawing/2017/decorative" val="1"/>
              </a:ext>
            </a:extLst>
          </p:cNvPr>
          <p:cNvSpPr/>
          <p:nvPr/>
        </p:nvSpPr>
        <p:spPr>
          <a:xfrm>
            <a:off x="7306997" y="3705084"/>
            <a:ext cx="2438582" cy="1300695"/>
          </a:xfrm>
          <a:prstGeom prst="ellipse">
            <a:avLst/>
          </a:prstGeom>
          <a:no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01" name="Google Shape;801;p13">
            <a:extLst>
              <a:ext uri="{C183D7F6-B498-43B3-948B-1728B52AA6E4}">
                <adec:decorative xmlns:adec="http://schemas.microsoft.com/office/drawing/2017/decorative" val="1"/>
              </a:ext>
            </a:extLst>
          </p:cNvPr>
          <p:cNvSpPr/>
          <p:nvPr/>
        </p:nvSpPr>
        <p:spPr>
          <a:xfrm>
            <a:off x="2743199" y="2359689"/>
            <a:ext cx="2314211" cy="1418228"/>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02" name="Google Shape;802;p13">
            <a:extLst>
              <a:ext uri="{C183D7F6-B498-43B3-948B-1728B52AA6E4}">
                <adec:decorative xmlns:adec="http://schemas.microsoft.com/office/drawing/2017/decorative" val="1"/>
              </a:ext>
            </a:extLst>
          </p:cNvPr>
          <p:cNvSpPr/>
          <p:nvPr/>
        </p:nvSpPr>
        <p:spPr>
          <a:xfrm>
            <a:off x="5119277" y="2374338"/>
            <a:ext cx="2314211" cy="1418228"/>
          </a:xfrm>
          <a:prstGeom prst="ellipse">
            <a:avLst/>
          </a:prstGeom>
          <a:noFill/>
          <a:ln w="76200" cap="flat" cmpd="sng">
            <a:solidFill>
              <a:srgbClr val="FF000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03" name="Google Shape;803;p13">
            <a:extLst>
              <a:ext uri="{C183D7F6-B498-43B3-948B-1728B52AA6E4}">
                <adec:decorative xmlns:adec="http://schemas.microsoft.com/office/drawing/2017/decorative" val="1"/>
              </a:ext>
            </a:extLst>
          </p:cNvPr>
          <p:cNvSpPr/>
          <p:nvPr/>
        </p:nvSpPr>
        <p:spPr>
          <a:xfrm>
            <a:off x="9761621" y="4924128"/>
            <a:ext cx="2314211" cy="1418228"/>
          </a:xfrm>
          <a:prstGeom prst="ellipse">
            <a:avLst/>
          </a:prstGeom>
          <a:noFill/>
          <a:ln w="76200" cap="flat" cmpd="sng">
            <a:solidFill>
              <a:srgbClr val="FF000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grpSp>
        <p:nvGrpSpPr>
          <p:cNvPr id="809" name="Google Shape;809;p14" descr="Chart showing institutions' multiple RIM systems with some parts circled in red, blue, or green"/>
          <p:cNvGrpSpPr/>
          <p:nvPr/>
        </p:nvGrpSpPr>
        <p:grpSpPr>
          <a:xfrm>
            <a:off x="310381" y="1473821"/>
            <a:ext cx="11418837" cy="4519956"/>
            <a:chOff x="5581" y="711821"/>
            <a:chExt cx="11418837" cy="4519956"/>
          </a:xfrm>
        </p:grpSpPr>
        <p:sp>
          <p:nvSpPr>
            <p:cNvPr id="810" name="Google Shape;810;p14"/>
            <p:cNvSpPr/>
            <p:nvPr/>
          </p:nvSpPr>
          <p:spPr>
            <a:xfrm>
              <a:off x="5581" y="711821"/>
              <a:ext cx="1903139" cy="951569"/>
            </a:xfrm>
            <a:prstGeom prst="roundRect">
              <a:avLst>
                <a:gd name="adj" fmla="val 10000"/>
              </a:avLst>
            </a:prstGeom>
            <a:solidFill>
              <a:srgbClr val="2061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txBox="1"/>
            <p:nvPr/>
          </p:nvSpPr>
          <p:spPr>
            <a:xfrm>
              <a:off x="33452"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Penn State</a:t>
              </a:r>
              <a:endParaRPr sz="3100" b="0" i="0" u="none" strike="noStrike" cap="none">
                <a:solidFill>
                  <a:schemeClr val="lt1"/>
                </a:solidFill>
                <a:latin typeface="Arial"/>
                <a:ea typeface="Arial"/>
                <a:cs typeface="Arial"/>
                <a:sym typeface="Arial"/>
              </a:endParaRPr>
            </a:p>
          </p:txBody>
        </p:sp>
        <p:sp>
          <p:nvSpPr>
            <p:cNvPr id="812" name="Google Shape;812;p14"/>
            <p:cNvSpPr/>
            <p:nvPr/>
          </p:nvSpPr>
          <p:spPr>
            <a:xfrm>
              <a:off x="195895"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13" name="Google Shape;813;p14"/>
            <p:cNvSpPr/>
            <p:nvPr/>
          </p:nvSpPr>
          <p:spPr>
            <a:xfrm>
              <a:off x="386208" y="1901283"/>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txBox="1"/>
            <p:nvPr/>
          </p:nvSpPr>
          <p:spPr>
            <a:xfrm>
              <a:off x="414079"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 portal (Pure)</a:t>
              </a:r>
              <a:endParaRPr/>
            </a:p>
          </p:txBody>
        </p:sp>
        <p:sp>
          <p:nvSpPr>
            <p:cNvPr id="815" name="Google Shape;815;p14"/>
            <p:cNvSpPr/>
            <p:nvPr/>
          </p:nvSpPr>
          <p:spPr>
            <a:xfrm>
              <a:off x="195895"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16" name="Google Shape;816;p14"/>
            <p:cNvSpPr/>
            <p:nvPr/>
          </p:nvSpPr>
          <p:spPr>
            <a:xfrm>
              <a:off x="386208" y="3090746"/>
              <a:ext cx="1522511" cy="951569"/>
            </a:xfrm>
            <a:prstGeom prst="roundRect">
              <a:avLst>
                <a:gd name="adj" fmla="val 10000"/>
              </a:avLst>
            </a:prstGeom>
            <a:solidFill>
              <a:schemeClr val="lt1">
                <a:alpha val="89803"/>
              </a:schemeClr>
            </a:solidFill>
            <a:ln w="25400" cap="flat" cmpd="sng">
              <a:solidFill>
                <a:srgbClr val="8A1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txBox="1"/>
            <p:nvPr/>
          </p:nvSpPr>
          <p:spPr>
            <a:xfrm>
              <a:off x="414079"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Activity Insight (Digital Measures)</a:t>
              </a:r>
              <a:endParaRPr/>
            </a:p>
          </p:txBody>
        </p:sp>
        <p:sp>
          <p:nvSpPr>
            <p:cNvPr id="818" name="Google Shape;818;p14"/>
            <p:cNvSpPr/>
            <p:nvPr/>
          </p:nvSpPr>
          <p:spPr>
            <a:xfrm>
              <a:off x="195895"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19" name="Google Shape;819;p14"/>
            <p:cNvSpPr/>
            <p:nvPr/>
          </p:nvSpPr>
          <p:spPr>
            <a:xfrm>
              <a:off x="386208" y="4280208"/>
              <a:ext cx="1522511" cy="951569"/>
            </a:xfrm>
            <a:prstGeom prst="roundRect">
              <a:avLst>
                <a:gd name="adj" fmla="val 10000"/>
              </a:avLst>
            </a:pr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txBox="1"/>
            <p:nvPr/>
          </p:nvSpPr>
          <p:spPr>
            <a:xfrm>
              <a:off x="414079"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Researcher Metadata Database (homegrown)</a:t>
              </a:r>
              <a:endParaRPr/>
            </a:p>
          </p:txBody>
        </p:sp>
        <p:sp>
          <p:nvSpPr>
            <p:cNvPr id="821" name="Google Shape;821;p14"/>
            <p:cNvSpPr/>
            <p:nvPr/>
          </p:nvSpPr>
          <p:spPr>
            <a:xfrm>
              <a:off x="2384505" y="711821"/>
              <a:ext cx="1903139" cy="951569"/>
            </a:xfrm>
            <a:prstGeom prst="roundRect">
              <a:avLst>
                <a:gd name="adj" fmla="val 10000"/>
              </a:avLst>
            </a:prstGeom>
            <a:solidFill>
              <a:srgbClr val="8A18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txBox="1"/>
            <p:nvPr/>
          </p:nvSpPr>
          <p:spPr>
            <a:xfrm>
              <a:off x="2412376"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Texas A&amp;M</a:t>
              </a:r>
              <a:endParaRPr sz="3100" b="0" i="0" u="none" strike="noStrike" cap="none">
                <a:solidFill>
                  <a:schemeClr val="lt1"/>
                </a:solidFill>
                <a:latin typeface="Arial"/>
                <a:ea typeface="Arial"/>
                <a:cs typeface="Arial"/>
                <a:sym typeface="Arial"/>
              </a:endParaRPr>
            </a:p>
          </p:txBody>
        </p:sp>
        <p:sp>
          <p:nvSpPr>
            <p:cNvPr id="823" name="Google Shape;823;p14"/>
            <p:cNvSpPr/>
            <p:nvPr/>
          </p:nvSpPr>
          <p:spPr>
            <a:xfrm>
              <a:off x="2574819"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24" name="Google Shape;824;p14"/>
            <p:cNvSpPr/>
            <p:nvPr/>
          </p:nvSpPr>
          <p:spPr>
            <a:xfrm>
              <a:off x="2765133" y="1901283"/>
              <a:ext cx="1522511" cy="951569"/>
            </a:xfrm>
            <a:prstGeom prst="roundRect">
              <a:avLst>
                <a:gd name="adj" fmla="val 10000"/>
              </a:avLst>
            </a:prstGeom>
            <a:solidFill>
              <a:schemeClr val="lt1">
                <a:alpha val="89803"/>
              </a:schemeClr>
            </a:solidFill>
            <a:ln w="25400" cap="flat" cmpd="sng">
              <a:solidFill>
                <a:srgbClr val="E875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txBox="1"/>
            <p:nvPr/>
          </p:nvSpPr>
          <p:spPr>
            <a:xfrm>
              <a:off x="2793004"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Scholars@TAMU (Elements/VIVO)</a:t>
              </a:r>
              <a:endParaRPr/>
            </a:p>
          </p:txBody>
        </p:sp>
        <p:sp>
          <p:nvSpPr>
            <p:cNvPr id="826" name="Google Shape;826;p14"/>
            <p:cNvSpPr/>
            <p:nvPr/>
          </p:nvSpPr>
          <p:spPr>
            <a:xfrm>
              <a:off x="4763430" y="711821"/>
              <a:ext cx="1903139" cy="951569"/>
            </a:xfrm>
            <a:prstGeom prst="roundRect">
              <a:avLst>
                <a:gd name="adj" fmla="val 10000"/>
              </a:avLst>
            </a:prstGeom>
            <a:solidFill>
              <a:srgbClr val="0077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txBox="1"/>
            <p:nvPr/>
          </p:nvSpPr>
          <p:spPr>
            <a:xfrm>
              <a:off x="4791301"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Virginia Tech</a:t>
              </a:r>
              <a:endParaRPr sz="3100" b="0" i="0" u="none" strike="noStrike" cap="none">
                <a:solidFill>
                  <a:schemeClr val="lt1"/>
                </a:solidFill>
                <a:latin typeface="Arial"/>
                <a:ea typeface="Arial"/>
                <a:cs typeface="Arial"/>
                <a:sym typeface="Arial"/>
              </a:endParaRPr>
            </a:p>
          </p:txBody>
        </p:sp>
        <p:sp>
          <p:nvSpPr>
            <p:cNvPr id="828" name="Google Shape;828;p14"/>
            <p:cNvSpPr/>
            <p:nvPr/>
          </p:nvSpPr>
          <p:spPr>
            <a:xfrm>
              <a:off x="4953744"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29" name="Google Shape;829;p14"/>
            <p:cNvSpPr/>
            <p:nvPr/>
          </p:nvSpPr>
          <p:spPr>
            <a:xfrm>
              <a:off x="5144058" y="1901283"/>
              <a:ext cx="1522511" cy="951569"/>
            </a:xfrm>
            <a:prstGeom prst="roundRect">
              <a:avLst>
                <a:gd name="adj" fmla="val 10000"/>
              </a:avLst>
            </a:prstGeom>
            <a:solidFill>
              <a:schemeClr val="lt1">
                <a:alpha val="89803"/>
              </a:schemeClr>
            </a:solidFill>
            <a:ln w="25400" cap="flat" cmpd="sng">
              <a:solidFill>
                <a:srgbClr val="AE2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txBox="1"/>
            <p:nvPr/>
          </p:nvSpPr>
          <p:spPr>
            <a:xfrm>
              <a:off x="5171929"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eFARS (Elements)</a:t>
              </a:r>
              <a:endParaRPr/>
            </a:p>
          </p:txBody>
        </p:sp>
        <p:sp>
          <p:nvSpPr>
            <p:cNvPr id="831" name="Google Shape;831;p14"/>
            <p:cNvSpPr/>
            <p:nvPr/>
          </p:nvSpPr>
          <p:spPr>
            <a:xfrm>
              <a:off x="7142354" y="711821"/>
              <a:ext cx="1903139" cy="951569"/>
            </a:xfrm>
            <a:prstGeom prst="roundRect">
              <a:avLst>
                <a:gd name="adj" fmla="val 10000"/>
              </a:avLst>
            </a:prstGeom>
            <a:solidFill>
              <a:srgbClr val="E875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txBox="1"/>
            <p:nvPr/>
          </p:nvSpPr>
          <p:spPr>
            <a:xfrm>
              <a:off x="7170225"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UCLA</a:t>
              </a:r>
              <a:endParaRPr sz="3100" b="0" i="0" u="none" strike="noStrike" cap="none">
                <a:solidFill>
                  <a:schemeClr val="lt1"/>
                </a:solidFill>
                <a:latin typeface="Arial"/>
                <a:ea typeface="Arial"/>
                <a:cs typeface="Arial"/>
                <a:sym typeface="Arial"/>
              </a:endParaRPr>
            </a:p>
          </p:txBody>
        </p:sp>
        <p:sp>
          <p:nvSpPr>
            <p:cNvPr id="833" name="Google Shape;833;p14"/>
            <p:cNvSpPr/>
            <p:nvPr/>
          </p:nvSpPr>
          <p:spPr>
            <a:xfrm>
              <a:off x="7332668"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34" name="Google Shape;834;p14"/>
            <p:cNvSpPr/>
            <p:nvPr/>
          </p:nvSpPr>
          <p:spPr>
            <a:xfrm>
              <a:off x="7522982" y="1901283"/>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txBox="1"/>
            <p:nvPr/>
          </p:nvSpPr>
          <p:spPr>
            <a:xfrm>
              <a:off x="7550853"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UCLA Profiles (Profiles RNS)</a:t>
              </a:r>
              <a:endParaRPr/>
            </a:p>
          </p:txBody>
        </p:sp>
        <p:sp>
          <p:nvSpPr>
            <p:cNvPr id="836" name="Google Shape;836;p14"/>
            <p:cNvSpPr/>
            <p:nvPr/>
          </p:nvSpPr>
          <p:spPr>
            <a:xfrm>
              <a:off x="7332668"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37" name="Google Shape;837;p14"/>
            <p:cNvSpPr/>
            <p:nvPr/>
          </p:nvSpPr>
          <p:spPr>
            <a:xfrm>
              <a:off x="7522982" y="3090746"/>
              <a:ext cx="1522511" cy="951569"/>
            </a:xfrm>
            <a:prstGeom prst="roundRect">
              <a:avLst>
                <a:gd name="adj" fmla="val 10000"/>
              </a:avLst>
            </a:prstGeom>
            <a:solidFill>
              <a:schemeClr val="lt1">
                <a:alpha val="89803"/>
              </a:schemeClr>
            </a:solidFill>
            <a:ln w="25400" cap="flat" cmpd="sng">
              <a:solidFill>
                <a:srgbClr val="8A1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txBox="1"/>
            <p:nvPr/>
          </p:nvSpPr>
          <p:spPr>
            <a:xfrm>
              <a:off x="7550853"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Opus (homegrown/Interfolio)</a:t>
              </a:r>
              <a:endParaRPr/>
            </a:p>
          </p:txBody>
        </p:sp>
        <p:sp>
          <p:nvSpPr>
            <p:cNvPr id="839" name="Google Shape;839;p14"/>
            <p:cNvSpPr/>
            <p:nvPr/>
          </p:nvSpPr>
          <p:spPr>
            <a:xfrm>
              <a:off x="7332668"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40" name="Google Shape;840;p14"/>
            <p:cNvSpPr/>
            <p:nvPr/>
          </p:nvSpPr>
          <p:spPr>
            <a:xfrm>
              <a:off x="7522982" y="4280208"/>
              <a:ext cx="1522511" cy="951569"/>
            </a:xfrm>
            <a:prstGeom prst="roundRect">
              <a:avLst>
                <a:gd name="adj" fmla="val 10000"/>
              </a:avLst>
            </a:prstGeom>
            <a:solidFill>
              <a:schemeClr val="lt1">
                <a:alpha val="89803"/>
              </a:schemeClr>
            </a:solidFill>
            <a:ln w="25400" cap="flat" cmpd="sng">
              <a:solidFill>
                <a:srgbClr val="0077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txBox="1"/>
            <p:nvPr/>
          </p:nvSpPr>
          <p:spPr>
            <a:xfrm>
              <a:off x="7550853"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UC Publication Management System (Elements)</a:t>
              </a:r>
              <a:endParaRPr/>
            </a:p>
          </p:txBody>
        </p:sp>
        <p:sp>
          <p:nvSpPr>
            <p:cNvPr id="842" name="Google Shape;842;p14"/>
            <p:cNvSpPr/>
            <p:nvPr/>
          </p:nvSpPr>
          <p:spPr>
            <a:xfrm>
              <a:off x="9521279" y="711821"/>
              <a:ext cx="1903139" cy="951569"/>
            </a:xfrm>
            <a:prstGeom prst="roundRect">
              <a:avLst>
                <a:gd name="adj" fmla="val 10000"/>
              </a:avLst>
            </a:prstGeom>
            <a:solidFill>
              <a:srgbClr val="AE227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txBox="1"/>
            <p:nvPr/>
          </p:nvSpPr>
          <p:spPr>
            <a:xfrm>
              <a:off x="9549150" y="739692"/>
              <a:ext cx="1847397" cy="895827"/>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University of Miami</a:t>
              </a:r>
              <a:endParaRPr sz="3100" b="0" i="0" u="none" strike="noStrike" cap="none">
                <a:solidFill>
                  <a:schemeClr val="lt1"/>
                </a:solidFill>
                <a:latin typeface="Arial"/>
                <a:ea typeface="Arial"/>
                <a:cs typeface="Arial"/>
                <a:sym typeface="Arial"/>
              </a:endParaRPr>
            </a:p>
          </p:txBody>
        </p:sp>
        <p:sp>
          <p:nvSpPr>
            <p:cNvPr id="844" name="Google Shape;844;p14"/>
            <p:cNvSpPr/>
            <p:nvPr/>
          </p:nvSpPr>
          <p:spPr>
            <a:xfrm>
              <a:off x="9711593" y="1663391"/>
              <a:ext cx="190313" cy="713677"/>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45" name="Google Shape;845;p14"/>
            <p:cNvSpPr/>
            <p:nvPr/>
          </p:nvSpPr>
          <p:spPr>
            <a:xfrm>
              <a:off x="9901907" y="1901283"/>
              <a:ext cx="1522511" cy="951569"/>
            </a:xfrm>
            <a:prstGeom prst="roundRect">
              <a:avLst>
                <a:gd name="adj" fmla="val 10000"/>
              </a:avLst>
            </a:prstGeom>
            <a:solidFill>
              <a:schemeClr val="lt1">
                <a:alpha val="89803"/>
              </a:schemeClr>
            </a:solidFill>
            <a:ln w="25400" cap="flat" cmpd="sng">
              <a:solidFill>
                <a:srgbClr val="E875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txBox="1"/>
            <p:nvPr/>
          </p:nvSpPr>
          <p:spPr>
            <a:xfrm>
              <a:off x="9929778" y="1929154"/>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Research Profiles (Pure)</a:t>
              </a:r>
              <a:endParaRPr/>
            </a:p>
          </p:txBody>
        </p:sp>
        <p:sp>
          <p:nvSpPr>
            <p:cNvPr id="847" name="Google Shape;847;p14"/>
            <p:cNvSpPr/>
            <p:nvPr/>
          </p:nvSpPr>
          <p:spPr>
            <a:xfrm>
              <a:off x="9711593" y="1663391"/>
              <a:ext cx="190313" cy="1903139"/>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48" name="Google Shape;848;p14"/>
            <p:cNvSpPr/>
            <p:nvPr/>
          </p:nvSpPr>
          <p:spPr>
            <a:xfrm>
              <a:off x="9901907" y="3090746"/>
              <a:ext cx="1522511" cy="951569"/>
            </a:xfrm>
            <a:prstGeom prst="roundRect">
              <a:avLst>
                <a:gd name="adj" fmla="val 10000"/>
              </a:avLst>
            </a:prstGeom>
            <a:solidFill>
              <a:schemeClr val="lt1">
                <a:alpha val="89803"/>
              </a:schemeClr>
            </a:solidFill>
            <a:ln w="25400" cap="flat" cmpd="sng">
              <a:solidFill>
                <a:srgbClr val="AE2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txBox="1"/>
            <p:nvPr/>
          </p:nvSpPr>
          <p:spPr>
            <a:xfrm>
              <a:off x="9929778" y="3118617"/>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Florida ExpertNet (homegrown)</a:t>
              </a:r>
              <a:endParaRPr/>
            </a:p>
          </p:txBody>
        </p:sp>
        <p:sp>
          <p:nvSpPr>
            <p:cNvPr id="850" name="Google Shape;850;p14"/>
            <p:cNvSpPr/>
            <p:nvPr/>
          </p:nvSpPr>
          <p:spPr>
            <a:xfrm>
              <a:off x="9711593" y="1663391"/>
              <a:ext cx="190313" cy="3092601"/>
            </a:xfrm>
            <a:custGeom>
              <a:avLst/>
              <a:gdLst/>
              <a:ahLst/>
              <a:cxnLst/>
              <a:rect l="l" t="t" r="r" b="b"/>
              <a:pathLst>
                <a:path w="120000" h="120000" extrusionOk="0">
                  <a:moveTo>
                    <a:pt x="0" y="0"/>
                  </a:moveTo>
                  <a:lnTo>
                    <a:pt x="0" y="120000"/>
                  </a:lnTo>
                  <a:lnTo>
                    <a:pt x="120000" y="120000"/>
                  </a:lnTo>
                </a:path>
              </a:pathLst>
            </a:custGeom>
            <a:noFill/>
            <a:ln w="25400" cap="flat" cmpd="sng">
              <a:solidFill>
                <a:srgbClr val="206192"/>
              </a:solidFill>
              <a:prstDash val="solid"/>
              <a:round/>
              <a:headEnd type="none" w="sm" len="sm"/>
              <a:tailEnd type="none" w="sm" len="sm"/>
            </a:ln>
          </p:spPr>
        </p:sp>
        <p:sp>
          <p:nvSpPr>
            <p:cNvPr id="851" name="Google Shape;851;p14"/>
            <p:cNvSpPr/>
            <p:nvPr/>
          </p:nvSpPr>
          <p:spPr>
            <a:xfrm>
              <a:off x="9901907" y="4280208"/>
              <a:ext cx="1522511" cy="951569"/>
            </a:xfrm>
            <a:prstGeom prst="roundRect">
              <a:avLst>
                <a:gd name="adj" fmla="val 10000"/>
              </a:avLst>
            </a:prstGeom>
            <a:solidFill>
              <a:schemeClr val="lt1">
                <a:alpha val="89803"/>
              </a:schemeClr>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txBox="1"/>
            <p:nvPr/>
          </p:nvSpPr>
          <p:spPr>
            <a:xfrm>
              <a:off x="9929778" y="4308079"/>
              <a:ext cx="1466769" cy="89582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Scholarship@Miami (Esploro)</a:t>
              </a:r>
              <a:endParaRPr/>
            </a:p>
          </p:txBody>
        </p:sp>
      </p:grpSp>
      <p:sp>
        <p:nvSpPr>
          <p:cNvPr id="853" name="Google Shape;853;p14"/>
          <p:cNvSpPr txBox="1"/>
          <p:nvPr/>
        </p:nvSpPr>
        <p:spPr>
          <a:xfrm>
            <a:off x="457200" y="152400"/>
            <a:ext cx="10868526" cy="9152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F497D"/>
              </a:buClr>
              <a:buSzPts val="2800"/>
              <a:buFont typeface="Arial"/>
              <a:buNone/>
            </a:pPr>
            <a:r>
              <a:rPr lang="en-US" sz="2800" b="0" i="0" u="none" strike="noStrike" cap="none">
                <a:solidFill>
                  <a:srgbClr val="1F497D"/>
                </a:solidFill>
                <a:latin typeface="Arial"/>
                <a:ea typeface="Arial"/>
                <a:cs typeface="Arial"/>
                <a:sym typeface="Arial"/>
              </a:rPr>
              <a:t>Most institutions have multiple RIM systems, </a:t>
            </a:r>
            <a:endParaRPr/>
          </a:p>
          <a:p>
            <a:pPr marL="0" marR="0" lvl="0" indent="0" algn="ctr" rtl="0">
              <a:lnSpc>
                <a:spcPct val="100000"/>
              </a:lnSpc>
              <a:spcBef>
                <a:spcPts val="560"/>
              </a:spcBef>
              <a:spcAft>
                <a:spcPts val="0"/>
              </a:spcAft>
              <a:buClr>
                <a:srgbClr val="1F497D"/>
              </a:buClr>
              <a:buSzPts val="2800"/>
              <a:buFont typeface="Arial"/>
              <a:buNone/>
            </a:pPr>
            <a:r>
              <a:rPr lang="en-US" sz="2800" b="0" i="0" u="none" strike="noStrike" cap="none">
                <a:solidFill>
                  <a:srgbClr val="1F497D"/>
                </a:solidFill>
                <a:latin typeface="Arial"/>
                <a:ea typeface="Arial"/>
                <a:cs typeface="Arial"/>
                <a:sym typeface="Arial"/>
              </a:rPr>
              <a:t>supporting multiple uses</a:t>
            </a:r>
            <a:endParaRPr/>
          </a:p>
        </p:txBody>
      </p:sp>
      <p:sp>
        <p:nvSpPr>
          <p:cNvPr id="854" name="Google Shape;854;p14">
            <a:extLst>
              <a:ext uri="{C183D7F6-B498-43B3-948B-1728B52AA6E4}">
                <adec:decorative xmlns:adec="http://schemas.microsoft.com/office/drawing/2017/decorative" val="1"/>
              </a:ext>
            </a:extLst>
          </p:cNvPr>
          <p:cNvSpPr/>
          <p:nvPr/>
        </p:nvSpPr>
        <p:spPr>
          <a:xfrm>
            <a:off x="296779" y="2433105"/>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55" name="Google Shape;855;p14">
            <a:extLst>
              <a:ext uri="{C183D7F6-B498-43B3-948B-1728B52AA6E4}">
                <adec:decorative xmlns:adec="http://schemas.microsoft.com/office/drawing/2017/decorative" val="1"/>
              </a:ext>
            </a:extLst>
          </p:cNvPr>
          <p:cNvSpPr/>
          <p:nvPr/>
        </p:nvSpPr>
        <p:spPr>
          <a:xfrm>
            <a:off x="7315200" y="2445137"/>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56" name="Google Shape;856;p14">
            <a:extLst>
              <a:ext uri="{C183D7F6-B498-43B3-948B-1728B52AA6E4}">
                <adec:decorative xmlns:adec="http://schemas.microsoft.com/office/drawing/2017/decorative" val="1"/>
              </a:ext>
            </a:extLst>
          </p:cNvPr>
          <p:cNvSpPr/>
          <p:nvPr/>
        </p:nvSpPr>
        <p:spPr>
          <a:xfrm>
            <a:off x="9753782" y="2445137"/>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57" name="Google Shape;857;p14">
            <a:extLst>
              <a:ext uri="{C183D7F6-B498-43B3-948B-1728B52AA6E4}">
                <adec:decorative xmlns:adec="http://schemas.microsoft.com/office/drawing/2017/decorative" val="1"/>
              </a:ext>
            </a:extLst>
          </p:cNvPr>
          <p:cNvSpPr/>
          <p:nvPr/>
        </p:nvSpPr>
        <p:spPr>
          <a:xfrm>
            <a:off x="9753418" y="3745832"/>
            <a:ext cx="2438582" cy="1300695"/>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58" name="Google Shape;858;p14">
            <a:extLst>
              <a:ext uri="{C183D7F6-B498-43B3-948B-1728B52AA6E4}">
                <adec:decorative xmlns:adec="http://schemas.microsoft.com/office/drawing/2017/decorative" val="1"/>
              </a:ext>
            </a:extLst>
          </p:cNvPr>
          <p:cNvSpPr/>
          <p:nvPr/>
        </p:nvSpPr>
        <p:spPr>
          <a:xfrm>
            <a:off x="304800" y="3693052"/>
            <a:ext cx="2438582" cy="1300695"/>
          </a:xfrm>
          <a:prstGeom prst="ellipse">
            <a:avLst/>
          </a:prstGeom>
          <a:no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59" name="Google Shape;859;p14">
            <a:extLst>
              <a:ext uri="{C183D7F6-B498-43B3-948B-1728B52AA6E4}">
                <adec:decorative xmlns:adec="http://schemas.microsoft.com/office/drawing/2017/decorative" val="1"/>
              </a:ext>
            </a:extLst>
          </p:cNvPr>
          <p:cNvSpPr/>
          <p:nvPr/>
        </p:nvSpPr>
        <p:spPr>
          <a:xfrm>
            <a:off x="5013067" y="2528715"/>
            <a:ext cx="2438582" cy="1300695"/>
          </a:xfrm>
          <a:prstGeom prst="ellipse">
            <a:avLst/>
          </a:prstGeom>
          <a:no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60" name="Google Shape;860;p14">
            <a:extLst>
              <a:ext uri="{C183D7F6-B498-43B3-948B-1728B52AA6E4}">
                <adec:decorative xmlns:adec="http://schemas.microsoft.com/office/drawing/2017/decorative" val="1"/>
              </a:ext>
            </a:extLst>
          </p:cNvPr>
          <p:cNvSpPr/>
          <p:nvPr/>
        </p:nvSpPr>
        <p:spPr>
          <a:xfrm>
            <a:off x="7306997" y="3705084"/>
            <a:ext cx="2438582" cy="1300695"/>
          </a:xfrm>
          <a:prstGeom prst="ellipse">
            <a:avLst/>
          </a:prstGeom>
          <a:no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61" name="Google Shape;861;p14">
            <a:extLst>
              <a:ext uri="{C183D7F6-B498-43B3-948B-1728B52AA6E4}">
                <adec:decorative xmlns:adec="http://schemas.microsoft.com/office/drawing/2017/decorative" val="1"/>
              </a:ext>
            </a:extLst>
          </p:cNvPr>
          <p:cNvSpPr/>
          <p:nvPr/>
        </p:nvSpPr>
        <p:spPr>
          <a:xfrm>
            <a:off x="2743199" y="2359689"/>
            <a:ext cx="2314211" cy="1418228"/>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62" name="Google Shape;862;p14">
            <a:extLst>
              <a:ext uri="{C183D7F6-B498-43B3-948B-1728B52AA6E4}">
                <adec:decorative xmlns:adec="http://schemas.microsoft.com/office/drawing/2017/decorative" val="1"/>
              </a:ext>
            </a:extLst>
          </p:cNvPr>
          <p:cNvSpPr/>
          <p:nvPr/>
        </p:nvSpPr>
        <p:spPr>
          <a:xfrm>
            <a:off x="312639" y="4985084"/>
            <a:ext cx="2438582" cy="1300695"/>
          </a:xfrm>
          <a:prstGeom prst="ellipse">
            <a:avLst/>
          </a:prstGeom>
          <a:noFill/>
          <a:ln w="762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63" name="Google Shape;863;p14">
            <a:extLst>
              <a:ext uri="{C183D7F6-B498-43B3-948B-1728B52AA6E4}">
                <adec:decorative xmlns:adec="http://schemas.microsoft.com/office/drawing/2017/decorative" val="1"/>
              </a:ext>
            </a:extLst>
          </p:cNvPr>
          <p:cNvSpPr/>
          <p:nvPr/>
        </p:nvSpPr>
        <p:spPr>
          <a:xfrm>
            <a:off x="7298794" y="4924128"/>
            <a:ext cx="2438582" cy="1300695"/>
          </a:xfrm>
          <a:prstGeom prst="ellipse">
            <a:avLst/>
          </a:prstGeom>
          <a:noFill/>
          <a:ln w="762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64" name="Google Shape;864;p14">
            <a:extLst>
              <a:ext uri="{C183D7F6-B498-43B3-948B-1728B52AA6E4}">
                <adec:decorative xmlns:adec="http://schemas.microsoft.com/office/drawing/2017/decorative" val="1"/>
              </a:ext>
            </a:extLst>
          </p:cNvPr>
          <p:cNvSpPr/>
          <p:nvPr/>
        </p:nvSpPr>
        <p:spPr>
          <a:xfrm>
            <a:off x="5119277" y="2374338"/>
            <a:ext cx="2314211" cy="1418228"/>
          </a:xfrm>
          <a:prstGeom prst="ellipse">
            <a:avLst/>
          </a:prstGeom>
          <a:noFill/>
          <a:ln w="76200" cap="flat" cmpd="sng">
            <a:solidFill>
              <a:srgbClr val="FF000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65" name="Google Shape;865;p14">
            <a:extLst>
              <a:ext uri="{C183D7F6-B498-43B3-948B-1728B52AA6E4}">
                <adec:decorative xmlns:adec="http://schemas.microsoft.com/office/drawing/2017/decorative" val="1"/>
              </a:ext>
            </a:extLst>
          </p:cNvPr>
          <p:cNvSpPr/>
          <p:nvPr/>
        </p:nvSpPr>
        <p:spPr>
          <a:xfrm>
            <a:off x="9761621" y="4924128"/>
            <a:ext cx="2314211" cy="1418228"/>
          </a:xfrm>
          <a:prstGeom prst="ellipse">
            <a:avLst/>
          </a:prstGeom>
          <a:noFill/>
          <a:ln w="76200" cap="flat" cmpd="sng">
            <a:solidFill>
              <a:srgbClr val="FF000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5">
            <a:extLst>
              <a:ext uri="{C183D7F6-B498-43B3-948B-1728B52AA6E4}">
                <adec:decorative xmlns:adec="http://schemas.microsoft.com/office/drawing/2017/decorative" val="1"/>
              </a:ext>
            </a:extLst>
          </p:cNvPr>
          <p:cNvSpPr txBox="1"/>
          <p:nvPr/>
        </p:nvSpPr>
        <p:spPr>
          <a:xfrm>
            <a:off x="5638800" y="647699"/>
            <a:ext cx="6172200" cy="55626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5"/>
          <p:cNvSpPr/>
          <p:nvPr/>
        </p:nvSpPr>
        <p:spPr>
          <a:xfrm>
            <a:off x="685800" y="401477"/>
            <a:ext cx="7568486" cy="49244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1F497D"/>
              </a:buClr>
              <a:buSzPts val="2600"/>
              <a:buFont typeface="Arial"/>
              <a:buNone/>
            </a:pPr>
            <a:r>
              <a:rPr lang="en-US" sz="2600" b="1" i="0" u="none" strike="noStrike" cap="none" dirty="0">
                <a:solidFill>
                  <a:srgbClr val="1F497D"/>
                </a:solidFill>
                <a:latin typeface="Arial"/>
                <a:ea typeface="Arial"/>
                <a:cs typeface="Arial"/>
                <a:sym typeface="Arial"/>
              </a:rPr>
              <a:t>RIM use cases</a:t>
            </a:r>
            <a:endParaRPr sz="1800" b="1" i="0" u="none" strike="noStrike" cap="none" dirty="0">
              <a:solidFill>
                <a:srgbClr val="1F497D"/>
              </a:solidFill>
              <a:latin typeface="Arial"/>
              <a:ea typeface="Arial"/>
              <a:cs typeface="Arial"/>
              <a:sym typeface="Arial"/>
            </a:endParaRPr>
          </a:p>
        </p:txBody>
      </p:sp>
      <p:grpSp>
        <p:nvGrpSpPr>
          <p:cNvPr id="873" name="Google Shape;873;p15" descr="graphic showing RIM use cases"/>
          <p:cNvGrpSpPr/>
          <p:nvPr/>
        </p:nvGrpSpPr>
        <p:grpSpPr>
          <a:xfrm>
            <a:off x="233256" y="1140141"/>
            <a:ext cx="11725488" cy="4879658"/>
            <a:chOff x="4656" y="-1"/>
            <a:chExt cx="11725488" cy="4879658"/>
          </a:xfrm>
        </p:grpSpPr>
        <p:sp>
          <p:nvSpPr>
            <p:cNvPr id="874" name="Google Shape;874;p15"/>
            <p:cNvSpPr/>
            <p:nvPr/>
          </p:nvSpPr>
          <p:spPr>
            <a:xfrm rot="-5400000">
              <a:off x="-1515527" y="1520182"/>
              <a:ext cx="4879658" cy="1839292"/>
            </a:xfrm>
            <a:prstGeom prst="flowChartManualOperation">
              <a:avLst/>
            </a:prstGeom>
            <a:solidFill>
              <a:srgbClr val="2061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txBox="1"/>
            <p:nvPr/>
          </p:nvSpPr>
          <p:spPr>
            <a:xfrm>
              <a:off x="4656" y="975931"/>
              <a:ext cx="1839292" cy="2927794"/>
            </a:xfrm>
            <a:prstGeom prst="rect">
              <a:avLst/>
            </a:prstGeom>
            <a:noFill/>
            <a:ln>
              <a:noFill/>
            </a:ln>
          </p:spPr>
          <p:txBody>
            <a:bodyPr spcFirstLastPara="1" wrap="square" lIns="146050" tIns="0" rIns="145100" bIns="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Arial"/>
                  <a:ea typeface="Arial"/>
                  <a:cs typeface="Arial"/>
                  <a:sym typeface="Arial"/>
                </a:rPr>
                <a:t>Faculty activity reporting (FAR)</a:t>
              </a:r>
              <a:endParaRPr sz="2300" b="0" i="0" u="none" strike="noStrike" cap="none">
                <a:solidFill>
                  <a:schemeClr val="lt1"/>
                </a:solidFill>
                <a:latin typeface="Arial"/>
                <a:ea typeface="Arial"/>
                <a:cs typeface="Arial"/>
                <a:sym typeface="Arial"/>
              </a:endParaRPr>
            </a:p>
          </p:txBody>
        </p:sp>
        <p:sp>
          <p:nvSpPr>
            <p:cNvPr id="876" name="Google Shape;876;p15"/>
            <p:cNvSpPr/>
            <p:nvPr/>
          </p:nvSpPr>
          <p:spPr>
            <a:xfrm rot="-5400000">
              <a:off x="461712" y="1520182"/>
              <a:ext cx="4879658" cy="1839292"/>
            </a:xfrm>
            <a:prstGeom prst="flowChartManualOperation">
              <a:avLst/>
            </a:prstGeom>
            <a:solidFill>
              <a:srgbClr val="8A18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txBox="1"/>
            <p:nvPr/>
          </p:nvSpPr>
          <p:spPr>
            <a:xfrm>
              <a:off x="1981895" y="975931"/>
              <a:ext cx="1839292" cy="2927794"/>
            </a:xfrm>
            <a:prstGeom prst="rect">
              <a:avLst/>
            </a:prstGeom>
            <a:noFill/>
            <a:ln>
              <a:noFill/>
            </a:ln>
          </p:spPr>
          <p:txBody>
            <a:bodyPr spcFirstLastPara="1" wrap="square" lIns="146050" tIns="0" rIns="145100" bIns="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Arial"/>
                  <a:ea typeface="Arial"/>
                  <a:cs typeface="Arial"/>
                  <a:sym typeface="Arial"/>
                </a:rPr>
                <a:t>Public portal</a:t>
              </a:r>
              <a:endParaRPr sz="2300" b="0" i="0" u="none" strike="noStrike" cap="none">
                <a:solidFill>
                  <a:schemeClr val="lt1"/>
                </a:solidFill>
                <a:latin typeface="Arial"/>
                <a:ea typeface="Arial"/>
                <a:cs typeface="Arial"/>
                <a:sym typeface="Arial"/>
              </a:endParaRPr>
            </a:p>
          </p:txBody>
        </p:sp>
        <p:sp>
          <p:nvSpPr>
            <p:cNvPr id="878" name="Google Shape;878;p15"/>
            <p:cNvSpPr/>
            <p:nvPr/>
          </p:nvSpPr>
          <p:spPr>
            <a:xfrm rot="-5400000">
              <a:off x="2438951" y="1520182"/>
              <a:ext cx="4879658" cy="1839292"/>
            </a:xfrm>
            <a:prstGeom prst="flowChartManualOperation">
              <a:avLst/>
            </a:prstGeom>
            <a:solidFill>
              <a:srgbClr val="0077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txBox="1"/>
            <p:nvPr/>
          </p:nvSpPr>
          <p:spPr>
            <a:xfrm>
              <a:off x="3959134" y="975931"/>
              <a:ext cx="1839292" cy="2927794"/>
            </a:xfrm>
            <a:prstGeom prst="rect">
              <a:avLst/>
            </a:prstGeom>
            <a:noFill/>
            <a:ln>
              <a:noFill/>
            </a:ln>
          </p:spPr>
          <p:txBody>
            <a:bodyPr spcFirstLastPara="1" wrap="square" lIns="146050" tIns="0" rIns="145100" bIns="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Arial"/>
                  <a:ea typeface="Arial"/>
                  <a:cs typeface="Arial"/>
                  <a:sym typeface="Arial"/>
                </a:rPr>
                <a:t>Metadata reuse</a:t>
              </a:r>
              <a:endParaRPr sz="2300" b="0" i="0" u="none" strike="noStrike" cap="none">
                <a:solidFill>
                  <a:schemeClr val="lt1"/>
                </a:solidFill>
                <a:latin typeface="Arial"/>
                <a:ea typeface="Arial"/>
                <a:cs typeface="Arial"/>
                <a:sym typeface="Arial"/>
              </a:endParaRPr>
            </a:p>
          </p:txBody>
        </p:sp>
        <p:sp>
          <p:nvSpPr>
            <p:cNvPr id="880" name="Google Shape;880;p15"/>
            <p:cNvSpPr/>
            <p:nvPr/>
          </p:nvSpPr>
          <p:spPr>
            <a:xfrm rot="-5400000">
              <a:off x="4416190" y="1520182"/>
              <a:ext cx="4879658" cy="1839292"/>
            </a:xfrm>
            <a:prstGeom prst="flowChartManualOperation">
              <a:avLst/>
            </a:prstGeom>
            <a:solidFill>
              <a:srgbClr val="E875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txBox="1"/>
            <p:nvPr/>
          </p:nvSpPr>
          <p:spPr>
            <a:xfrm>
              <a:off x="5936373" y="975931"/>
              <a:ext cx="1839292" cy="2927794"/>
            </a:xfrm>
            <a:prstGeom prst="rect">
              <a:avLst/>
            </a:prstGeom>
            <a:noFill/>
            <a:ln>
              <a:noFill/>
            </a:ln>
          </p:spPr>
          <p:txBody>
            <a:bodyPr spcFirstLastPara="1" wrap="square" lIns="146050" tIns="0" rIns="145100" bIns="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Arial"/>
                  <a:ea typeface="Arial"/>
                  <a:cs typeface="Arial"/>
                  <a:sym typeface="Arial"/>
                </a:rPr>
                <a:t>Strategic reporting &amp; decision support</a:t>
              </a:r>
              <a:endParaRPr sz="2300" b="0" i="0" u="none" strike="noStrike" cap="none">
                <a:solidFill>
                  <a:schemeClr val="lt1"/>
                </a:solidFill>
                <a:latin typeface="Arial"/>
                <a:ea typeface="Arial"/>
                <a:cs typeface="Arial"/>
                <a:sym typeface="Arial"/>
              </a:endParaRPr>
            </a:p>
          </p:txBody>
        </p:sp>
        <p:sp>
          <p:nvSpPr>
            <p:cNvPr id="882" name="Google Shape;882;p15"/>
            <p:cNvSpPr/>
            <p:nvPr/>
          </p:nvSpPr>
          <p:spPr>
            <a:xfrm rot="-5400000">
              <a:off x="6393429" y="1520182"/>
              <a:ext cx="4879658" cy="1839292"/>
            </a:xfrm>
            <a:prstGeom prst="flowChartManualOperation">
              <a:avLst/>
            </a:prstGeom>
            <a:solidFill>
              <a:srgbClr val="AE227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txBox="1"/>
            <p:nvPr/>
          </p:nvSpPr>
          <p:spPr>
            <a:xfrm>
              <a:off x="7913612" y="975931"/>
              <a:ext cx="1839292" cy="2927794"/>
            </a:xfrm>
            <a:prstGeom prst="rect">
              <a:avLst/>
            </a:prstGeom>
            <a:noFill/>
            <a:ln>
              <a:noFill/>
            </a:ln>
          </p:spPr>
          <p:txBody>
            <a:bodyPr spcFirstLastPara="1" wrap="square" lIns="146050" tIns="0" rIns="145100" bIns="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Arial"/>
                  <a:ea typeface="Arial"/>
                  <a:cs typeface="Arial"/>
                  <a:sym typeface="Arial"/>
                </a:rPr>
                <a:t>Open access workflow</a:t>
              </a:r>
              <a:endParaRPr sz="2300" b="0" i="0" u="none" strike="noStrike" cap="none">
                <a:solidFill>
                  <a:schemeClr val="lt1"/>
                </a:solidFill>
                <a:latin typeface="Arial"/>
                <a:ea typeface="Arial"/>
                <a:cs typeface="Arial"/>
                <a:sym typeface="Arial"/>
              </a:endParaRPr>
            </a:p>
          </p:txBody>
        </p:sp>
        <p:sp>
          <p:nvSpPr>
            <p:cNvPr id="884" name="Google Shape;884;p15"/>
            <p:cNvSpPr/>
            <p:nvPr/>
          </p:nvSpPr>
          <p:spPr>
            <a:xfrm rot="-5400000">
              <a:off x="8370669" y="1520182"/>
              <a:ext cx="4879658" cy="1839292"/>
            </a:xfrm>
            <a:prstGeom prst="flowChartManualOperation">
              <a:avLst/>
            </a:prstGeom>
            <a:solidFill>
              <a:srgbClr val="2061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txBox="1"/>
            <p:nvPr/>
          </p:nvSpPr>
          <p:spPr>
            <a:xfrm>
              <a:off x="9890852" y="975931"/>
              <a:ext cx="1839292" cy="2927794"/>
            </a:xfrm>
            <a:prstGeom prst="rect">
              <a:avLst/>
            </a:prstGeom>
            <a:noFill/>
            <a:ln>
              <a:noFill/>
            </a:ln>
          </p:spPr>
          <p:txBody>
            <a:bodyPr spcFirstLastPara="1" wrap="square" lIns="146050" tIns="0" rIns="145100" bIns="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Arial"/>
                  <a:ea typeface="Arial"/>
                  <a:cs typeface="Arial"/>
                  <a:sym typeface="Arial"/>
                </a:rPr>
                <a:t>Compliance monitoring</a:t>
              </a:r>
              <a:endParaRPr sz="23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pic>
        <p:nvPicPr>
          <p:cNvPr id="890" name="Google Shape;890;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48956"/>
            <a:ext cx="12192000" cy="6360087"/>
          </a:xfrm>
          <a:prstGeom prst="rect">
            <a:avLst/>
          </a:prstGeom>
          <a:noFill/>
          <a:ln>
            <a:noFill/>
          </a:ln>
        </p:spPr>
      </p:pic>
      <p:sp>
        <p:nvSpPr>
          <p:cNvPr id="891" name="Google Shape;891;p16">
            <a:extLst>
              <a:ext uri="{C183D7F6-B498-43B3-948B-1728B52AA6E4}">
                <adec:decorative xmlns:adec="http://schemas.microsoft.com/office/drawing/2017/decorative" val="1"/>
              </a:ext>
            </a:extLst>
          </p:cNvPr>
          <p:cNvSpPr/>
          <p:nvPr/>
        </p:nvSpPr>
        <p:spPr>
          <a:xfrm>
            <a:off x="228600" y="3200400"/>
            <a:ext cx="1371600" cy="849542"/>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2" name="Google Shape;892;p16">
            <a:extLst>
              <a:ext uri="{C183D7F6-B498-43B3-948B-1728B52AA6E4}">
                <adec:decorative xmlns:adec="http://schemas.microsoft.com/office/drawing/2017/decorative" val="1"/>
              </a:ext>
            </a:extLst>
          </p:cNvPr>
          <p:cNvSpPr/>
          <p:nvPr/>
        </p:nvSpPr>
        <p:spPr>
          <a:xfrm>
            <a:off x="228600" y="4083649"/>
            <a:ext cx="1371600" cy="849542"/>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3" name="Google Shape;893;p16">
            <a:extLst>
              <a:ext uri="{C183D7F6-B498-43B3-948B-1728B52AA6E4}">
                <adec:decorative xmlns:adec="http://schemas.microsoft.com/office/drawing/2017/decorative" val="1"/>
              </a:ext>
            </a:extLst>
          </p:cNvPr>
          <p:cNvSpPr/>
          <p:nvPr/>
        </p:nvSpPr>
        <p:spPr>
          <a:xfrm>
            <a:off x="304800" y="4966898"/>
            <a:ext cx="1371600" cy="849542"/>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7"/>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Clr>
                <a:schemeClr val="dk2"/>
              </a:buClr>
              <a:buSzPct val="100000"/>
              <a:buNone/>
            </a:pPr>
            <a:r>
              <a:rPr lang="en-US"/>
              <a:t>Compliance monitoring in RIM systems: not a US thing? </a:t>
            </a:r>
            <a:endParaRPr/>
          </a:p>
        </p:txBody>
      </p:sp>
      <p:sp>
        <p:nvSpPr>
          <p:cNvPr id="899" name="Google Shape;899;p17"/>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chemeClr val="dk1"/>
              </a:buClr>
              <a:buSzPts val="3200"/>
              <a:buFont typeface="Arial"/>
              <a:buChar char="•"/>
            </a:pPr>
            <a:r>
              <a:rPr lang="en-US"/>
              <a:t>Think again.</a:t>
            </a:r>
            <a:endParaRPr/>
          </a:p>
          <a:p>
            <a:pPr marL="457189" lvl="0" indent="-457189" algn="l" rtl="0">
              <a:spcBef>
                <a:spcPts val="640"/>
              </a:spcBef>
              <a:spcAft>
                <a:spcPts val="0"/>
              </a:spcAft>
              <a:buClr>
                <a:schemeClr val="dk1"/>
              </a:buClr>
              <a:buSzPts val="3200"/>
              <a:buFont typeface="Arial"/>
              <a:buChar char="•"/>
            </a:pPr>
            <a:r>
              <a:rPr lang="en-US"/>
              <a:t>Why so different here?</a:t>
            </a:r>
            <a:endParaRPr/>
          </a:p>
          <a:p>
            <a:pPr marL="990575" lvl="1" indent="-380990" algn="l" rtl="0">
              <a:spcBef>
                <a:spcPts val="520"/>
              </a:spcBef>
              <a:spcAft>
                <a:spcPts val="0"/>
              </a:spcAft>
              <a:buClr>
                <a:schemeClr val="dk1"/>
              </a:buClr>
              <a:buSzPts val="2600"/>
              <a:buChar char="–"/>
            </a:pPr>
            <a:r>
              <a:rPr lang="en-US"/>
              <a:t>No external research assessment exercise in the US</a:t>
            </a:r>
            <a:endParaRPr/>
          </a:p>
          <a:p>
            <a:pPr marL="990575" lvl="1" indent="-380990" algn="l" rtl="0">
              <a:spcBef>
                <a:spcPts val="520"/>
              </a:spcBef>
              <a:spcAft>
                <a:spcPts val="0"/>
              </a:spcAft>
              <a:buClr>
                <a:schemeClr val="dk1"/>
              </a:buClr>
              <a:buSzPts val="2600"/>
              <a:buChar char="–"/>
            </a:pPr>
            <a:r>
              <a:rPr lang="en-US"/>
              <a:t>But. . . Open Science mandates are requiring more monitoring</a:t>
            </a:r>
            <a:endParaRPr/>
          </a:p>
          <a:p>
            <a:pPr marL="457189" lvl="0" indent="-457189" algn="l" rtl="0">
              <a:spcBef>
                <a:spcPts val="640"/>
              </a:spcBef>
              <a:spcAft>
                <a:spcPts val="0"/>
              </a:spcAft>
              <a:buClr>
                <a:schemeClr val="dk1"/>
              </a:buClr>
              <a:buSzPts val="3200"/>
              <a:buFont typeface="Arial"/>
              <a:buChar char="•"/>
            </a:pPr>
            <a:r>
              <a:rPr lang="en-US"/>
              <a:t>RIM systems were designed to do this! Share this with others at your institutions!</a:t>
            </a:r>
            <a:endParaRPr/>
          </a:p>
          <a:p>
            <a:pPr marL="457189" lvl="0" indent="-457189" algn="l" rtl="0">
              <a:spcBef>
                <a:spcPts val="640"/>
              </a:spcBef>
              <a:spcAft>
                <a:spcPts val="0"/>
              </a:spcAft>
              <a:buClr>
                <a:schemeClr val="dk1"/>
              </a:buClr>
              <a:buSzPts val="3200"/>
              <a:buFont typeface="Arial"/>
              <a:buChar char="•"/>
            </a:pPr>
            <a:r>
              <a:rPr lang="en-US"/>
              <a:t>Upcoming blog post at </a:t>
            </a:r>
            <a:r>
              <a:rPr lang="en-US">
                <a:solidFill>
                  <a:schemeClr val="accent1"/>
                </a:solidFill>
              </a:rPr>
              <a:t>hangingtogether.org </a:t>
            </a:r>
            <a:endParaRPr/>
          </a:p>
        </p:txBody>
      </p:sp>
      <p:sp>
        <p:nvSpPr>
          <p:cNvPr id="900" name="Google Shape;900;p17"/>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8"/>
          <p:cNvSpPr txBox="1">
            <a:spLocks noGrp="1"/>
          </p:cNvSpPr>
          <p:nvPr>
            <p:ph type="body" idx="1"/>
          </p:nvPr>
        </p:nvSpPr>
        <p:spPr>
          <a:xfrm>
            <a:off x="420346" y="1108082"/>
            <a:ext cx="10898717" cy="830997"/>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p>
            <a:pPr marL="0" lvl="0" indent="0" algn="ctr" rtl="0">
              <a:lnSpc>
                <a:spcPct val="100000"/>
              </a:lnSpc>
              <a:spcBef>
                <a:spcPts val="0"/>
              </a:spcBef>
              <a:spcAft>
                <a:spcPts val="0"/>
              </a:spcAft>
              <a:buClr>
                <a:schemeClr val="lt1"/>
              </a:buClr>
              <a:buSzPts val="4800"/>
              <a:buNone/>
            </a:pPr>
            <a:r>
              <a:rPr lang="en-US"/>
              <a:t>UNITE DIVERSE PRACTICES</a:t>
            </a:r>
            <a:endParaRPr/>
          </a:p>
        </p:txBody>
      </p:sp>
      <p:pic>
        <p:nvPicPr>
          <p:cNvPr id="909" name="Google Shape;909;p18" descr="Graphic of a black umbrella"/>
          <p:cNvPicPr preferRelativeResize="0"/>
          <p:nvPr/>
        </p:nvPicPr>
        <p:blipFill rotWithShape="1">
          <a:blip r:embed="rId3">
            <a:alphaModFix/>
          </a:blip>
          <a:srcRect/>
          <a:stretch/>
        </p:blipFill>
        <p:spPr>
          <a:xfrm>
            <a:off x="3276600" y="2171138"/>
            <a:ext cx="5197627" cy="41008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9" descr="Definition of Research Information Management: &quot;the aggregation, curation, and utilization of metadata about research activities.&quot;"/>
          <p:cNvSpPr/>
          <p:nvPr/>
        </p:nvSpPr>
        <p:spPr>
          <a:xfrm>
            <a:off x="381000" y="609600"/>
            <a:ext cx="5181600" cy="4340160"/>
          </a:xfrm>
          <a:prstGeom prst="wedgeRectCallout">
            <a:avLst>
              <a:gd name="adj1" fmla="val -2108"/>
              <a:gd name="adj2" fmla="val 65228"/>
            </a:avLst>
          </a:prstGeom>
          <a:solidFill>
            <a:schemeClr val="accent3"/>
          </a:solidFill>
          <a:ln w="25400" cap="flat" cmpd="sng">
            <a:solidFill>
              <a:srgbClr val="007F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FFFFF"/>
                </a:solidFill>
                <a:latin typeface="Arial"/>
                <a:ea typeface="Arial"/>
                <a:cs typeface="Arial"/>
                <a:sym typeface="Arial"/>
              </a:rPr>
              <a:t>Research Information Management (RIM) systems support the transparent aggregation, curation, and utilization of data about institutional research activities.</a:t>
            </a:r>
            <a:endParaRPr/>
          </a:p>
        </p:txBody>
      </p:sp>
      <p:sp>
        <p:nvSpPr>
          <p:cNvPr id="916" name="Google Shape;916;p19"/>
          <p:cNvSpPr txBox="1"/>
          <p:nvPr/>
        </p:nvSpPr>
        <p:spPr>
          <a:xfrm>
            <a:off x="6096000" y="1163853"/>
            <a:ext cx="5715000" cy="32316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This includes:</a:t>
            </a:r>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Research Networking System (RNS)</a:t>
            </a:r>
            <a:endParaRPr/>
          </a:p>
          <a:p>
            <a:pPr marL="285750" marR="0" lvl="0" indent="-285750" algn="l" rtl="0">
              <a:lnSpc>
                <a:spcPct val="100000"/>
              </a:lnSpc>
              <a:spcBef>
                <a:spcPts val="60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Researcher Profile System (RPS)</a:t>
            </a:r>
            <a:endParaRPr/>
          </a:p>
          <a:p>
            <a:pPr marL="285750" marR="0" lvl="0" indent="-285750" algn="l" rtl="0">
              <a:lnSpc>
                <a:spcPct val="100000"/>
              </a:lnSpc>
              <a:spcBef>
                <a:spcPts val="60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Expert Finder System (EFS) </a:t>
            </a:r>
            <a:endParaRPr/>
          </a:p>
          <a:p>
            <a:pPr marL="285750" marR="0" lvl="0" indent="-285750" algn="l" rtl="0">
              <a:lnSpc>
                <a:spcPct val="100000"/>
              </a:lnSpc>
              <a:spcBef>
                <a:spcPts val="60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Faculty Activity Reporting (FAR) system</a:t>
            </a:r>
            <a:endParaRPr/>
          </a:p>
          <a:p>
            <a:pPr marL="285750" marR="0" lvl="0" indent="-285750" algn="l" rtl="0">
              <a:lnSpc>
                <a:spcPct val="100000"/>
              </a:lnSpc>
              <a:spcBef>
                <a:spcPts val="60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Current Research Information System (CRIS)</a:t>
            </a:r>
            <a:endParaRPr sz="2200" b="0" i="1"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pic>
        <p:nvPicPr>
          <p:cNvPr id="922" name="Google Shape;922;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62202" y="-355491"/>
            <a:ext cx="8305800" cy="6553200"/>
          </a:xfrm>
          <a:prstGeom prst="rect">
            <a:avLst/>
          </a:prstGeom>
          <a:noFill/>
          <a:ln>
            <a:noFill/>
          </a:ln>
        </p:spPr>
      </p:pic>
      <p:pic>
        <p:nvPicPr>
          <p:cNvPr id="923" name="Google Shape;923;p20" descr="A screenshot of a cell phone&#10;&#10;Description generated with high confidence"/>
          <p:cNvPicPr preferRelativeResize="0"/>
          <p:nvPr/>
        </p:nvPicPr>
        <p:blipFill rotWithShape="1">
          <a:blip r:embed="rId4">
            <a:alphaModFix/>
          </a:blip>
          <a:srcRect/>
          <a:stretch/>
        </p:blipFill>
        <p:spPr>
          <a:xfrm>
            <a:off x="6955155" y="3098483"/>
            <a:ext cx="2200275" cy="1714500"/>
          </a:xfrm>
          <a:prstGeom prst="rect">
            <a:avLst/>
          </a:prstGeom>
          <a:noFill/>
          <a:ln>
            <a:noFill/>
          </a:ln>
        </p:spPr>
      </p:pic>
      <p:pic>
        <p:nvPicPr>
          <p:cNvPr id="924" name="Google Shape;924;p20" descr="Elements logo">
            <a:extLst>
              <a:ext uri="{C183D7F6-B498-43B3-948B-1728B52AA6E4}">
                <adec:decorative xmlns:adec="http://schemas.microsoft.com/office/drawing/2017/decorative" val="0"/>
              </a:ext>
            </a:extLst>
          </p:cNvPr>
          <p:cNvPicPr preferRelativeResize="0"/>
          <p:nvPr/>
        </p:nvPicPr>
        <p:blipFill rotWithShape="1">
          <a:blip r:embed="rId5">
            <a:alphaModFix/>
          </a:blip>
          <a:srcRect/>
          <a:stretch/>
        </p:blipFill>
        <p:spPr>
          <a:xfrm>
            <a:off x="9299433" y="2921109"/>
            <a:ext cx="1564782" cy="1041291"/>
          </a:xfrm>
          <a:prstGeom prst="rect">
            <a:avLst/>
          </a:prstGeom>
          <a:noFill/>
          <a:ln>
            <a:noFill/>
          </a:ln>
        </p:spPr>
      </p:pic>
      <p:pic>
        <p:nvPicPr>
          <p:cNvPr id="925" name="Google Shape;925;p20" descr="Vivo logo"/>
          <p:cNvPicPr preferRelativeResize="0"/>
          <p:nvPr/>
        </p:nvPicPr>
        <p:blipFill rotWithShape="1">
          <a:blip r:embed="rId6">
            <a:alphaModFix/>
          </a:blip>
          <a:srcRect/>
          <a:stretch/>
        </p:blipFill>
        <p:spPr>
          <a:xfrm>
            <a:off x="2166511" y="5759295"/>
            <a:ext cx="1759579" cy="580526"/>
          </a:xfrm>
          <a:prstGeom prst="rect">
            <a:avLst/>
          </a:prstGeom>
          <a:noFill/>
          <a:ln>
            <a:noFill/>
          </a:ln>
        </p:spPr>
      </p:pic>
      <p:pic>
        <p:nvPicPr>
          <p:cNvPr id="926" name="Google Shape;926;p20" descr="interfolio logo">
            <a:extLst>
              <a:ext uri="{C183D7F6-B498-43B3-948B-1728B52AA6E4}">
                <adec:decorative xmlns:adec="http://schemas.microsoft.com/office/drawing/2017/decorative" val="0"/>
              </a:ext>
            </a:extLst>
          </p:cNvPr>
          <p:cNvPicPr preferRelativeResize="0"/>
          <p:nvPr/>
        </p:nvPicPr>
        <p:blipFill rotWithShape="1">
          <a:blip r:embed="rId7">
            <a:alphaModFix/>
          </a:blip>
          <a:srcRect/>
          <a:stretch/>
        </p:blipFill>
        <p:spPr>
          <a:xfrm>
            <a:off x="3060684" y="2850522"/>
            <a:ext cx="1051416" cy="1051416"/>
          </a:xfrm>
          <a:prstGeom prst="rect">
            <a:avLst/>
          </a:prstGeom>
          <a:noFill/>
          <a:ln>
            <a:noFill/>
          </a:ln>
        </p:spPr>
      </p:pic>
      <p:pic>
        <p:nvPicPr>
          <p:cNvPr id="927" name="Google Shape;927;p20" descr="ExLibris Esploro logo"/>
          <p:cNvPicPr preferRelativeResize="0"/>
          <p:nvPr/>
        </p:nvPicPr>
        <p:blipFill rotWithShape="1">
          <a:blip r:embed="rId8">
            <a:alphaModFix/>
          </a:blip>
          <a:srcRect/>
          <a:stretch/>
        </p:blipFill>
        <p:spPr>
          <a:xfrm>
            <a:off x="8735454" y="5019281"/>
            <a:ext cx="839952" cy="505405"/>
          </a:xfrm>
          <a:prstGeom prst="rect">
            <a:avLst/>
          </a:prstGeom>
          <a:noFill/>
          <a:ln>
            <a:noFill/>
          </a:ln>
        </p:spPr>
      </p:pic>
      <p:sp>
        <p:nvSpPr>
          <p:cNvPr id="928" name="Google Shape;928;p20"/>
          <p:cNvSpPr/>
          <p:nvPr/>
        </p:nvSpPr>
        <p:spPr>
          <a:xfrm>
            <a:off x="3981502" y="898089"/>
            <a:ext cx="4267200" cy="838200"/>
          </a:xfrm>
          <a:prstGeom prst="rect">
            <a:avLst/>
          </a:prstGeom>
          <a:solidFill>
            <a:schemeClr val="accent3"/>
          </a:solidFill>
          <a:ln w="25400" cap="flat" cmpd="sng">
            <a:solidFill>
              <a:srgbClr val="007F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RIM </a:t>
            </a:r>
            <a:endParaRPr/>
          </a:p>
        </p:txBody>
      </p:sp>
      <p:pic>
        <p:nvPicPr>
          <p:cNvPr id="929" name="Google Shape;929;p20" descr="Digital Measures logo"/>
          <p:cNvPicPr preferRelativeResize="0"/>
          <p:nvPr/>
        </p:nvPicPr>
        <p:blipFill rotWithShape="1">
          <a:blip r:embed="rId9">
            <a:alphaModFix/>
          </a:blip>
          <a:srcRect/>
          <a:stretch/>
        </p:blipFill>
        <p:spPr>
          <a:xfrm>
            <a:off x="724366" y="3567975"/>
            <a:ext cx="2300860" cy="569285"/>
          </a:xfrm>
          <a:prstGeom prst="rect">
            <a:avLst/>
          </a:prstGeom>
          <a:noFill/>
          <a:ln>
            <a:noFill/>
          </a:ln>
        </p:spPr>
      </p:pic>
      <p:pic>
        <p:nvPicPr>
          <p:cNvPr id="930" name="Google Shape;930;p20" descr="Shape&#10;&#10;Description automatically generated with low confidence"/>
          <p:cNvPicPr preferRelativeResize="0"/>
          <p:nvPr/>
        </p:nvPicPr>
        <p:blipFill rotWithShape="1">
          <a:blip r:embed="rId10">
            <a:alphaModFix/>
          </a:blip>
          <a:srcRect/>
          <a:stretch/>
        </p:blipFill>
        <p:spPr>
          <a:xfrm>
            <a:off x="4704975" y="3148569"/>
            <a:ext cx="895350" cy="895350"/>
          </a:xfrm>
          <a:prstGeom prst="rect">
            <a:avLst/>
          </a:prstGeom>
          <a:noFill/>
          <a:ln>
            <a:noFill/>
          </a:ln>
        </p:spPr>
      </p:pic>
      <p:sp>
        <p:nvSpPr>
          <p:cNvPr id="931" name="Google Shape;931;p20"/>
          <p:cNvSpPr txBox="1"/>
          <p:nvPr/>
        </p:nvSpPr>
        <p:spPr>
          <a:xfrm>
            <a:off x="4474542" y="3920511"/>
            <a:ext cx="13716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aramond"/>
                <a:ea typeface="Garamond"/>
                <a:cs typeface="Garamond"/>
                <a:sym typeface="Garamond"/>
              </a:rPr>
              <a:t>Home grown</a:t>
            </a:r>
            <a:endParaRPr/>
          </a:p>
        </p:txBody>
      </p:sp>
      <p:pic>
        <p:nvPicPr>
          <p:cNvPr id="932" name="Google Shape;932;p20" descr="Profiles Research Networking Software"/>
          <p:cNvPicPr preferRelativeResize="0"/>
          <p:nvPr/>
        </p:nvPicPr>
        <p:blipFill rotWithShape="1">
          <a:blip r:embed="rId11">
            <a:alphaModFix/>
          </a:blip>
          <a:srcRect/>
          <a:stretch/>
        </p:blipFill>
        <p:spPr>
          <a:xfrm>
            <a:off x="2590347" y="4698723"/>
            <a:ext cx="1917736" cy="874912"/>
          </a:xfrm>
          <a:prstGeom prst="rect">
            <a:avLst/>
          </a:prstGeom>
          <a:noFill/>
          <a:ln>
            <a:noFill/>
          </a:ln>
        </p:spPr>
      </p:pic>
      <p:sp>
        <p:nvSpPr>
          <p:cNvPr id="933" name="Google Shape;933;p20">
            <a:extLst>
              <a:ext uri="{C183D7F6-B498-43B3-948B-1728B52AA6E4}">
                <adec:decorative xmlns:adec="http://schemas.microsoft.com/office/drawing/2017/decorative" val="1"/>
              </a:ext>
            </a:extLst>
          </p:cNvPr>
          <p:cNvSpPr txBox="1"/>
          <p:nvPr/>
        </p:nvSpPr>
        <p:spPr>
          <a:xfrm>
            <a:off x="6781800" y="4144723"/>
            <a:ext cx="2517633" cy="6558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20">
            <a:extLst>
              <a:ext uri="{C183D7F6-B498-43B3-948B-1728B52AA6E4}">
                <adec:decorative xmlns:adec="http://schemas.microsoft.com/office/drawing/2017/decorative" val="1"/>
              </a:ext>
            </a:extLst>
          </p:cNvPr>
          <p:cNvSpPr/>
          <p:nvPr/>
        </p:nvSpPr>
        <p:spPr>
          <a:xfrm>
            <a:off x="415743" y="2540518"/>
            <a:ext cx="3932806" cy="1828800"/>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35" name="Google Shape;935;p20">
            <a:extLst>
              <a:ext uri="{C183D7F6-B498-43B3-948B-1728B52AA6E4}">
                <adec:decorative xmlns:adec="http://schemas.microsoft.com/office/drawing/2017/decorative" val="1"/>
              </a:ext>
            </a:extLst>
          </p:cNvPr>
          <p:cNvSpPr/>
          <p:nvPr/>
        </p:nvSpPr>
        <p:spPr>
          <a:xfrm>
            <a:off x="2015099" y="4574006"/>
            <a:ext cx="4146821" cy="2131594"/>
          </a:xfrm>
          <a:prstGeom prst="roundRect">
            <a:avLst>
              <a:gd name="adj" fmla="val 16667"/>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36" name="Google Shape;936;p20">
            <a:extLst>
              <a:ext uri="{C183D7F6-B498-43B3-948B-1728B52AA6E4}">
                <adec:decorative xmlns:adec="http://schemas.microsoft.com/office/drawing/2017/decorative" val="1"/>
              </a:ext>
            </a:extLst>
          </p:cNvPr>
          <p:cNvSpPr/>
          <p:nvPr/>
        </p:nvSpPr>
        <p:spPr>
          <a:xfrm>
            <a:off x="6400801" y="2921109"/>
            <a:ext cx="4953000" cy="1797088"/>
          </a:xfrm>
          <a:prstGeom prst="roundRect">
            <a:avLst>
              <a:gd name="adj" fmla="val 16667"/>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37" name="Google Shape;937;p20">
            <a:extLst>
              <a:ext uri="{C183D7F6-B498-43B3-948B-1728B52AA6E4}">
                <adec:decorative xmlns:adec="http://schemas.microsoft.com/office/drawing/2017/decorative" val="1"/>
              </a:ext>
            </a:extLst>
          </p:cNvPr>
          <p:cNvSpPr/>
          <p:nvPr/>
        </p:nvSpPr>
        <p:spPr>
          <a:xfrm>
            <a:off x="6942898" y="4934839"/>
            <a:ext cx="2980299" cy="1714500"/>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38" name="Google Shape;938;p20"/>
          <p:cNvSpPr txBox="1"/>
          <p:nvPr/>
        </p:nvSpPr>
        <p:spPr>
          <a:xfrm>
            <a:off x="8566785" y="4100973"/>
            <a:ext cx="1874572"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AE2573"/>
                </a:solidFill>
                <a:latin typeface="Calibri"/>
                <a:ea typeface="Calibri"/>
                <a:cs typeface="Calibri"/>
                <a:sym typeface="Calibri"/>
              </a:rPr>
              <a:t>CRIS systems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AE2573"/>
                </a:solidFill>
                <a:latin typeface="Calibri"/>
                <a:ea typeface="Calibri"/>
                <a:cs typeface="Calibri"/>
                <a:sym typeface="Calibri"/>
              </a:rPr>
              <a:t>Publishing sector</a:t>
            </a:r>
            <a:endParaRPr/>
          </a:p>
        </p:txBody>
      </p:sp>
      <p:sp>
        <p:nvSpPr>
          <p:cNvPr id="939" name="Google Shape;939;p20"/>
          <p:cNvSpPr txBox="1"/>
          <p:nvPr/>
        </p:nvSpPr>
        <p:spPr>
          <a:xfrm>
            <a:off x="508943" y="2690276"/>
            <a:ext cx="2516283" cy="46166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1F497D"/>
                </a:solidFill>
                <a:latin typeface="Arial"/>
                <a:ea typeface="Arial"/>
                <a:cs typeface="Arial"/>
                <a:sym typeface="Arial"/>
              </a:rPr>
              <a:t>Faculty Activity Reporting</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1F497D"/>
                </a:solidFill>
                <a:latin typeface="Arial"/>
                <a:ea typeface="Arial"/>
                <a:cs typeface="Arial"/>
                <a:sym typeface="Arial"/>
              </a:rPr>
              <a:t>HR/Academic Affairs sectors</a:t>
            </a:r>
            <a:endParaRPr/>
          </a:p>
        </p:txBody>
      </p:sp>
      <p:sp>
        <p:nvSpPr>
          <p:cNvPr id="940" name="Google Shape;940;p20"/>
          <p:cNvSpPr txBox="1"/>
          <p:nvPr/>
        </p:nvSpPr>
        <p:spPr>
          <a:xfrm>
            <a:off x="3902546" y="5805845"/>
            <a:ext cx="2174765"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E87722"/>
                </a:solidFill>
                <a:latin typeface="Arial"/>
                <a:ea typeface="Arial"/>
                <a:cs typeface="Arial"/>
                <a:sym typeface="Arial"/>
              </a:rPr>
              <a:t>Open source, seeded by NIH</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E87722"/>
                </a:solidFill>
                <a:latin typeface="Arial"/>
                <a:ea typeface="Arial"/>
                <a:cs typeface="Arial"/>
                <a:sym typeface="Arial"/>
              </a:rPr>
              <a:t>Public portals</a:t>
            </a:r>
            <a:endParaRPr/>
          </a:p>
        </p:txBody>
      </p:sp>
      <p:sp>
        <p:nvSpPr>
          <p:cNvPr id="941" name="Google Shape;941;p20"/>
          <p:cNvSpPr txBox="1"/>
          <p:nvPr/>
        </p:nvSpPr>
        <p:spPr>
          <a:xfrm>
            <a:off x="7047436" y="5472136"/>
            <a:ext cx="2375065" cy="95410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7749"/>
                </a:solidFill>
                <a:latin typeface="Calibri"/>
                <a:ea typeface="Calibri"/>
                <a:cs typeface="Calibri"/>
                <a:sym typeface="Calibri"/>
              </a:rPr>
              <a:t>New entrant, with institutional repository at the core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7749"/>
                </a:solidFill>
                <a:latin typeface="Calibri"/>
                <a:ea typeface="Calibri"/>
                <a:cs typeface="Calibri"/>
                <a:sym typeface="Calibri"/>
              </a:rPr>
              <a:t>Library sector</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2" descr="A person smiling for the camera&#10;&#10;Description automatically generated with medium confidence"/>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1176869" y="550911"/>
            <a:ext cx="2688167" cy="2571751"/>
          </a:xfrm>
          <a:prstGeom prst="rect">
            <a:avLst/>
          </a:prstGeom>
          <a:noFill/>
          <a:ln>
            <a:noFill/>
          </a:ln>
        </p:spPr>
      </p:pic>
      <p:sp>
        <p:nvSpPr>
          <p:cNvPr id="494" name="Google Shape;494;p2"/>
          <p:cNvSpPr txBox="1">
            <a:spLocks noGrp="1"/>
          </p:cNvSpPr>
          <p:nvPr>
            <p:ph type="body" idx="1"/>
          </p:nvPr>
        </p:nvSpPr>
        <p:spPr>
          <a:xfrm>
            <a:off x="4555078" y="1324718"/>
            <a:ext cx="7636932" cy="852172"/>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chemeClr val="dk1"/>
              </a:buClr>
              <a:buSzPct val="100000"/>
              <a:buFont typeface="Arial"/>
              <a:buNone/>
            </a:pPr>
            <a:r>
              <a:rPr lang="en-US" dirty="0"/>
              <a:t>Senior Program Officer, </a:t>
            </a:r>
            <a:endParaRPr dirty="0"/>
          </a:p>
          <a:p>
            <a:pPr marL="0" marR="0" lvl="0" indent="0" algn="l" rtl="0">
              <a:lnSpc>
                <a:spcPct val="100000"/>
              </a:lnSpc>
              <a:spcBef>
                <a:spcPts val="0"/>
              </a:spcBef>
              <a:spcAft>
                <a:spcPts val="0"/>
              </a:spcAft>
              <a:buClr>
                <a:schemeClr val="dk1"/>
              </a:buClr>
              <a:buSzPct val="100000"/>
              <a:buFont typeface="Arial"/>
              <a:buNone/>
            </a:pPr>
            <a:r>
              <a:rPr lang="en-US" dirty="0"/>
              <a:t>OCLC Research Library Partnership</a:t>
            </a:r>
            <a:endParaRPr dirty="0"/>
          </a:p>
          <a:p>
            <a:pPr marL="0" marR="0" lvl="0" indent="0" algn="l" rtl="0">
              <a:lnSpc>
                <a:spcPct val="100000"/>
              </a:lnSpc>
              <a:spcBef>
                <a:spcPts val="0"/>
              </a:spcBef>
              <a:spcAft>
                <a:spcPts val="0"/>
              </a:spcAft>
              <a:buClr>
                <a:schemeClr val="dk1"/>
              </a:buClr>
              <a:buSzPct val="100000"/>
              <a:buFont typeface="Arial"/>
              <a:buNone/>
            </a:pPr>
            <a:endParaRPr dirty="0"/>
          </a:p>
        </p:txBody>
      </p:sp>
      <p:sp>
        <p:nvSpPr>
          <p:cNvPr id="495" name="Google Shape;495;p2"/>
          <p:cNvSpPr txBox="1">
            <a:spLocks noGrp="1"/>
          </p:cNvSpPr>
          <p:nvPr>
            <p:ph type="body" idx="3"/>
          </p:nvPr>
        </p:nvSpPr>
        <p:spPr>
          <a:xfrm>
            <a:off x="4555067" y="547737"/>
            <a:ext cx="7636933" cy="6508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36192"/>
              </a:buClr>
              <a:buSzPts val="4800"/>
              <a:buNone/>
            </a:pPr>
            <a:r>
              <a:rPr lang="en-US" dirty="0"/>
              <a:t>Rebecca Bryant</a:t>
            </a:r>
            <a:endParaRPr dirty="0"/>
          </a:p>
        </p:txBody>
      </p:sp>
      <p:sp>
        <p:nvSpPr>
          <p:cNvPr id="496" name="Google Shape;496;p2"/>
          <p:cNvSpPr txBox="1">
            <a:spLocks noGrp="1"/>
          </p:cNvSpPr>
          <p:nvPr>
            <p:ph type="body" idx="6"/>
          </p:nvPr>
        </p:nvSpPr>
        <p:spPr>
          <a:xfrm>
            <a:off x="4555078" y="4368917"/>
            <a:ext cx="7636932" cy="852172"/>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00000"/>
              </a:lnSpc>
              <a:spcBef>
                <a:spcPts val="0"/>
              </a:spcBef>
              <a:spcAft>
                <a:spcPts val="0"/>
              </a:spcAft>
              <a:buClr>
                <a:schemeClr val="dk1"/>
              </a:buClr>
              <a:buSzPct val="100000"/>
              <a:buFont typeface="Arial"/>
              <a:buNone/>
            </a:pPr>
            <a:r>
              <a:rPr lang="en-US" dirty="0"/>
              <a:t>Service Lead for Research Information Management Systems, University of Minnesota</a:t>
            </a:r>
            <a:endParaRPr dirty="0"/>
          </a:p>
          <a:p>
            <a:pPr marL="0" marR="0" lvl="0" indent="0" algn="l" rtl="0">
              <a:lnSpc>
                <a:spcPct val="100000"/>
              </a:lnSpc>
              <a:spcBef>
                <a:spcPts val="0"/>
              </a:spcBef>
              <a:spcAft>
                <a:spcPts val="0"/>
              </a:spcAft>
              <a:buClr>
                <a:schemeClr val="dk1"/>
              </a:buClr>
              <a:buSzPct val="100000"/>
              <a:buFont typeface="Arial"/>
              <a:buNone/>
            </a:pPr>
            <a:endParaRPr dirty="0"/>
          </a:p>
        </p:txBody>
      </p:sp>
      <p:sp>
        <p:nvSpPr>
          <p:cNvPr id="497" name="Google Shape;497;p2"/>
          <p:cNvSpPr txBox="1">
            <a:spLocks noGrp="1"/>
          </p:cNvSpPr>
          <p:nvPr>
            <p:ph type="body" idx="7"/>
          </p:nvPr>
        </p:nvSpPr>
        <p:spPr>
          <a:xfrm>
            <a:off x="4555067" y="3591936"/>
            <a:ext cx="7636933" cy="6508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36192"/>
              </a:buClr>
              <a:buSzPts val="4800"/>
              <a:buNone/>
            </a:pPr>
            <a:r>
              <a:rPr lang="en-US" dirty="0"/>
              <a:t>Jan </a:t>
            </a:r>
            <a:r>
              <a:rPr lang="en-US" dirty="0" err="1"/>
              <a:t>Fransen</a:t>
            </a:r>
            <a:endParaRPr dirty="0"/>
          </a:p>
        </p:txBody>
      </p:sp>
      <p:pic>
        <p:nvPicPr>
          <p:cNvPr id="498" name="Google Shape;498;p2" descr="photo of Jan Franse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48250" y="3591925"/>
            <a:ext cx="2476701" cy="2571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21"/>
          <p:cNvSpPr txBox="1">
            <a:spLocks noGrp="1"/>
          </p:cNvSpPr>
          <p:nvPr>
            <p:ph type="body" idx="1"/>
          </p:nvPr>
        </p:nvSpPr>
        <p:spPr>
          <a:xfrm>
            <a:off x="420346" y="1108082"/>
            <a:ext cx="10898717" cy="830997"/>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p>
            <a:pPr marL="0" marR="0" lvl="0" indent="0" algn="l" rtl="0">
              <a:lnSpc>
                <a:spcPct val="100000"/>
              </a:lnSpc>
              <a:spcBef>
                <a:spcPts val="0"/>
              </a:spcBef>
              <a:spcAft>
                <a:spcPts val="0"/>
              </a:spcAft>
              <a:buClr>
                <a:schemeClr val="lt1"/>
              </a:buClr>
              <a:buSzPts val="4800"/>
              <a:buFont typeface="Arial"/>
              <a:buNone/>
            </a:pPr>
            <a:r>
              <a:rPr lang="en-US"/>
              <a:t>RIM SYSTEM FRAMEWORK</a:t>
            </a:r>
            <a:endParaRPr/>
          </a:p>
        </p:txBody>
      </p:sp>
      <p:pic>
        <p:nvPicPr>
          <p:cNvPr id="948" name="Google Shape;948;p21" descr="Graphic of RIM system framework"/>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53000" y="2514600"/>
            <a:ext cx="2495847" cy="2895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2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pic>
        <p:nvPicPr>
          <p:cNvPr id="954" name="Google Shape;954;p22" descr="graphic of RIM system framework"/>
          <p:cNvPicPr preferRelativeResize="0"/>
          <p:nvPr/>
        </p:nvPicPr>
        <p:blipFill rotWithShape="1">
          <a:blip r:embed="rId3">
            <a:alphaModFix/>
          </a:blip>
          <a:srcRect/>
          <a:stretch/>
        </p:blipFill>
        <p:spPr>
          <a:xfrm>
            <a:off x="2785549" y="0"/>
            <a:ext cx="5911226" cy="6857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gf10984e67e_0_3"/>
          <p:cNvSpPr txBox="1">
            <a:spLocks noGrp="1"/>
          </p:cNvSpPr>
          <p:nvPr>
            <p:ph type="sldNum" idx="12"/>
          </p:nvPr>
        </p:nvSpPr>
        <p:spPr>
          <a:xfrm>
            <a:off x="8610601" y="6356351"/>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pic>
        <p:nvPicPr>
          <p:cNvPr id="960" name="Google Shape;960;gf10984e67e_0_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85549" y="0"/>
            <a:ext cx="5911226" cy="6857999"/>
          </a:xfrm>
          <a:prstGeom prst="rect">
            <a:avLst/>
          </a:prstGeom>
          <a:noFill/>
          <a:ln>
            <a:noFill/>
          </a:ln>
        </p:spPr>
      </p:pic>
      <p:sp>
        <p:nvSpPr>
          <p:cNvPr id="961" name="Google Shape;961;gf10984e67e_0_3">
            <a:extLst>
              <a:ext uri="{C183D7F6-B498-43B3-948B-1728B52AA6E4}">
                <adec:decorative xmlns:adec="http://schemas.microsoft.com/office/drawing/2017/decorative" val="1"/>
              </a:ext>
            </a:extLst>
          </p:cNvPr>
          <p:cNvSpPr/>
          <p:nvPr/>
        </p:nvSpPr>
        <p:spPr>
          <a:xfrm>
            <a:off x="3035700" y="49150"/>
            <a:ext cx="5661000" cy="1241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gf10984e67e_0_8"/>
          <p:cNvSpPr txBox="1">
            <a:spLocks noGrp="1"/>
          </p:cNvSpPr>
          <p:nvPr>
            <p:ph type="sldNum" idx="12"/>
          </p:nvPr>
        </p:nvSpPr>
        <p:spPr>
          <a:xfrm>
            <a:off x="8610601" y="6356351"/>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pic>
        <p:nvPicPr>
          <p:cNvPr id="967" name="Google Shape;967;gf10984e67e_0_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85549" y="0"/>
            <a:ext cx="5911226" cy="6857999"/>
          </a:xfrm>
          <a:prstGeom prst="rect">
            <a:avLst/>
          </a:prstGeom>
          <a:noFill/>
          <a:ln>
            <a:noFill/>
          </a:ln>
        </p:spPr>
      </p:pic>
      <p:sp>
        <p:nvSpPr>
          <p:cNvPr id="968" name="Google Shape;968;gf10984e67e_0_8">
            <a:extLst>
              <a:ext uri="{C183D7F6-B498-43B3-948B-1728B52AA6E4}">
                <adec:decorative xmlns:adec="http://schemas.microsoft.com/office/drawing/2017/decorative" val="1"/>
              </a:ext>
            </a:extLst>
          </p:cNvPr>
          <p:cNvSpPr/>
          <p:nvPr/>
        </p:nvSpPr>
        <p:spPr>
          <a:xfrm>
            <a:off x="3133675" y="1303200"/>
            <a:ext cx="5661000" cy="3810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gf10984e67e_0_13"/>
          <p:cNvSpPr txBox="1">
            <a:spLocks noGrp="1"/>
          </p:cNvSpPr>
          <p:nvPr>
            <p:ph type="sldNum" idx="12"/>
          </p:nvPr>
        </p:nvSpPr>
        <p:spPr>
          <a:xfrm>
            <a:off x="8610601" y="6356351"/>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pic>
        <p:nvPicPr>
          <p:cNvPr id="974" name="Google Shape;974;gf10984e67e_0_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85549" y="0"/>
            <a:ext cx="5911226" cy="6857999"/>
          </a:xfrm>
          <a:prstGeom prst="rect">
            <a:avLst/>
          </a:prstGeom>
          <a:noFill/>
          <a:ln>
            <a:noFill/>
          </a:ln>
        </p:spPr>
      </p:pic>
      <p:sp>
        <p:nvSpPr>
          <p:cNvPr id="975" name="Google Shape;975;gf10984e67e_0_13">
            <a:extLst>
              <a:ext uri="{C183D7F6-B498-43B3-948B-1728B52AA6E4}">
                <adec:decorative xmlns:adec="http://schemas.microsoft.com/office/drawing/2017/decorative" val="1"/>
              </a:ext>
            </a:extLst>
          </p:cNvPr>
          <p:cNvSpPr/>
          <p:nvPr/>
        </p:nvSpPr>
        <p:spPr>
          <a:xfrm>
            <a:off x="3035775" y="1303200"/>
            <a:ext cx="5661000" cy="930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gf10984e67e_0_18"/>
          <p:cNvSpPr txBox="1">
            <a:spLocks noGrp="1"/>
          </p:cNvSpPr>
          <p:nvPr>
            <p:ph type="sldNum" idx="12"/>
          </p:nvPr>
        </p:nvSpPr>
        <p:spPr>
          <a:xfrm>
            <a:off x="8610601" y="6356351"/>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pic>
        <p:nvPicPr>
          <p:cNvPr id="981" name="Google Shape;981;gf10984e67e_0_1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85549" y="0"/>
            <a:ext cx="5911226" cy="6857999"/>
          </a:xfrm>
          <a:prstGeom prst="rect">
            <a:avLst/>
          </a:prstGeom>
          <a:noFill/>
          <a:ln>
            <a:noFill/>
          </a:ln>
        </p:spPr>
      </p:pic>
      <p:sp>
        <p:nvSpPr>
          <p:cNvPr id="982" name="Google Shape;982;gf10984e67e_0_18">
            <a:extLst>
              <a:ext uri="{C183D7F6-B498-43B3-948B-1728B52AA6E4}">
                <adec:decorative xmlns:adec="http://schemas.microsoft.com/office/drawing/2017/decorative" val="1"/>
              </a:ext>
            </a:extLst>
          </p:cNvPr>
          <p:cNvSpPr/>
          <p:nvPr/>
        </p:nvSpPr>
        <p:spPr>
          <a:xfrm>
            <a:off x="3035775" y="2233750"/>
            <a:ext cx="5661000" cy="509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gf10984e67e_0_23"/>
          <p:cNvSpPr txBox="1">
            <a:spLocks noGrp="1"/>
          </p:cNvSpPr>
          <p:nvPr>
            <p:ph type="sldNum" idx="12"/>
          </p:nvPr>
        </p:nvSpPr>
        <p:spPr>
          <a:xfrm>
            <a:off x="8610601" y="6356351"/>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pic>
        <p:nvPicPr>
          <p:cNvPr id="988" name="Google Shape;988;gf10984e67e_0_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85549" y="0"/>
            <a:ext cx="5911226" cy="6857999"/>
          </a:xfrm>
          <a:prstGeom prst="rect">
            <a:avLst/>
          </a:prstGeom>
          <a:noFill/>
          <a:ln>
            <a:noFill/>
          </a:ln>
        </p:spPr>
      </p:pic>
      <p:sp>
        <p:nvSpPr>
          <p:cNvPr id="989" name="Google Shape;989;gf10984e67e_0_23">
            <a:extLst>
              <a:ext uri="{C183D7F6-B498-43B3-948B-1728B52AA6E4}">
                <adec:decorative xmlns:adec="http://schemas.microsoft.com/office/drawing/2017/decorative" val="1"/>
              </a:ext>
            </a:extLst>
          </p:cNvPr>
          <p:cNvSpPr/>
          <p:nvPr/>
        </p:nvSpPr>
        <p:spPr>
          <a:xfrm>
            <a:off x="2986875" y="2762800"/>
            <a:ext cx="5661000" cy="1508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gf10984e67e_0_28"/>
          <p:cNvSpPr txBox="1">
            <a:spLocks noGrp="1"/>
          </p:cNvSpPr>
          <p:nvPr>
            <p:ph type="sldNum" idx="12"/>
          </p:nvPr>
        </p:nvSpPr>
        <p:spPr>
          <a:xfrm>
            <a:off x="8610601" y="6356351"/>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pic>
        <p:nvPicPr>
          <p:cNvPr id="995" name="Google Shape;995;gf10984e67e_0_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85549" y="0"/>
            <a:ext cx="5911226" cy="6857999"/>
          </a:xfrm>
          <a:prstGeom prst="rect">
            <a:avLst/>
          </a:prstGeom>
          <a:noFill/>
          <a:ln>
            <a:noFill/>
          </a:ln>
        </p:spPr>
      </p:pic>
      <p:sp>
        <p:nvSpPr>
          <p:cNvPr id="996" name="Google Shape;996;gf10984e67e_0_28">
            <a:extLst>
              <a:ext uri="{C183D7F6-B498-43B3-948B-1728B52AA6E4}">
                <adec:decorative xmlns:adec="http://schemas.microsoft.com/office/drawing/2017/decorative" val="1"/>
              </a:ext>
            </a:extLst>
          </p:cNvPr>
          <p:cNvSpPr/>
          <p:nvPr/>
        </p:nvSpPr>
        <p:spPr>
          <a:xfrm>
            <a:off x="3035775" y="4232375"/>
            <a:ext cx="5661000" cy="881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gf10984e67e_0_33"/>
          <p:cNvSpPr txBox="1">
            <a:spLocks noGrp="1"/>
          </p:cNvSpPr>
          <p:nvPr>
            <p:ph type="sldNum" idx="12"/>
          </p:nvPr>
        </p:nvSpPr>
        <p:spPr>
          <a:xfrm>
            <a:off x="8610601" y="6356351"/>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pic>
        <p:nvPicPr>
          <p:cNvPr id="1002" name="Google Shape;1002;gf10984e67e_0_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85549" y="0"/>
            <a:ext cx="5911226" cy="6857999"/>
          </a:xfrm>
          <a:prstGeom prst="rect">
            <a:avLst/>
          </a:prstGeom>
          <a:noFill/>
          <a:ln>
            <a:noFill/>
          </a:ln>
        </p:spPr>
      </p:pic>
      <p:sp>
        <p:nvSpPr>
          <p:cNvPr id="1003" name="Google Shape;1003;gf10984e67e_0_33">
            <a:extLst>
              <a:ext uri="{C183D7F6-B498-43B3-948B-1728B52AA6E4}">
                <adec:decorative xmlns:adec="http://schemas.microsoft.com/office/drawing/2017/decorative" val="1"/>
              </a:ext>
            </a:extLst>
          </p:cNvPr>
          <p:cNvSpPr/>
          <p:nvPr/>
        </p:nvSpPr>
        <p:spPr>
          <a:xfrm>
            <a:off x="3035775" y="5094525"/>
            <a:ext cx="5661000" cy="1626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26"/>
          <p:cNvSpPr txBox="1">
            <a:spLocks noGrp="1"/>
          </p:cNvSpPr>
          <p:nvPr>
            <p:ph type="body" idx="1"/>
          </p:nvPr>
        </p:nvSpPr>
        <p:spPr>
          <a:xfrm>
            <a:off x="2019300" y="609600"/>
            <a:ext cx="8153400" cy="1371600"/>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p>
            <a:pPr marL="0" lvl="0" indent="0" algn="ctr" rtl="0">
              <a:lnSpc>
                <a:spcPct val="100000"/>
              </a:lnSpc>
              <a:spcBef>
                <a:spcPts val="0"/>
              </a:spcBef>
              <a:spcAft>
                <a:spcPts val="0"/>
              </a:spcAft>
              <a:buClr>
                <a:schemeClr val="lt1"/>
              </a:buClr>
              <a:buSzPts val="8000"/>
              <a:buNone/>
            </a:pPr>
            <a:r>
              <a:rPr lang="en-US" sz="8000"/>
              <a:t>CASE STUDIES</a:t>
            </a:r>
            <a:endParaRPr/>
          </a:p>
        </p:txBody>
      </p:sp>
      <p:sp>
        <p:nvSpPr>
          <p:cNvPr id="1010" name="Google Shape;1010;p26">
            <a:extLst>
              <a:ext uri="{C183D7F6-B498-43B3-948B-1728B52AA6E4}">
                <adec:decorative xmlns:adec="http://schemas.microsoft.com/office/drawing/2017/decorative" val="1"/>
              </a:ext>
            </a:extLst>
          </p:cNvPr>
          <p:cNvSpPr/>
          <p:nvPr/>
        </p:nvSpPr>
        <p:spPr>
          <a:xfrm>
            <a:off x="4018126" y="2743200"/>
            <a:ext cx="4155748" cy="3185388"/>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 y="0"/>
            <a:ext cx="12192000" cy="6858000"/>
          </a:xfrm>
          <a:prstGeom prst="rect">
            <a:avLst/>
          </a:prstGeom>
          <a:solidFill>
            <a:schemeClr val="lt1"/>
          </a:solidFill>
          <a:ln>
            <a:noFill/>
          </a:ln>
        </p:spPr>
      </p:pic>
      <p:sp>
        <p:nvSpPr>
          <p:cNvPr id="505" name="Google Shape;505;p3"/>
          <p:cNvSpPr/>
          <p:nvPr/>
        </p:nvSpPr>
        <p:spPr>
          <a:xfrm>
            <a:off x="0" y="6327174"/>
            <a:ext cx="3952644" cy="54284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Arial"/>
                <a:ea typeface="Arial"/>
                <a:cs typeface="Arial"/>
                <a:sym typeface="Arial"/>
              </a:rPr>
              <a:t>oc.lc/rim</a:t>
            </a:r>
            <a:endParaRPr sz="1400" b="0" i="0" u="none" strike="noStrike" cap="none">
              <a:solidFill>
                <a:srgbClr val="000000"/>
              </a:solidFill>
              <a:latin typeface="Arial"/>
              <a:ea typeface="Arial"/>
              <a:cs typeface="Arial"/>
              <a:sym typeface="Arial"/>
            </a:endParaRPr>
          </a:p>
        </p:txBody>
      </p:sp>
      <p:sp>
        <p:nvSpPr>
          <p:cNvPr id="506" name="Google Shape;506;p3"/>
          <p:cNvSpPr txBox="1"/>
          <p:nvPr/>
        </p:nvSpPr>
        <p:spPr>
          <a:xfrm>
            <a:off x="1045143" y="299505"/>
            <a:ext cx="10101716" cy="5227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OCLC Research publications on Research Information Management</a:t>
            </a:r>
            <a:endParaRPr sz="1400" b="0" i="0" u="none" strike="noStrike" cap="none">
              <a:solidFill>
                <a:srgbClr val="000000"/>
              </a:solidFill>
              <a:latin typeface="Arial"/>
              <a:ea typeface="Arial"/>
              <a:cs typeface="Arial"/>
              <a:sym typeface="Arial"/>
            </a:endParaRPr>
          </a:p>
        </p:txBody>
      </p:sp>
      <p:pic>
        <p:nvPicPr>
          <p:cNvPr id="507" name="Google Shape;507;p3" descr="Photos of the covers of the three relevant OCLC Research reports on Research Information Management. These are all available at https://oc.lc/rim "/>
          <p:cNvPicPr preferRelativeResize="0"/>
          <p:nvPr/>
        </p:nvPicPr>
        <p:blipFill rotWithShape="1">
          <a:blip r:embed="rId4">
            <a:alphaModFix/>
          </a:blip>
          <a:srcRect/>
          <a:stretch/>
        </p:blipFill>
        <p:spPr>
          <a:xfrm>
            <a:off x="676849" y="1118652"/>
            <a:ext cx="3437769" cy="4361291"/>
          </a:xfrm>
          <a:prstGeom prst="rect">
            <a:avLst/>
          </a:prstGeom>
          <a:noFill/>
          <a:ln w="31750" cap="flat" cmpd="sng">
            <a:solidFill>
              <a:schemeClr val="lt1"/>
            </a:solidFill>
            <a:prstDash val="solid"/>
            <a:round/>
            <a:headEnd type="none" w="sm" len="sm"/>
            <a:tailEnd type="none" w="sm" len="sm"/>
          </a:ln>
        </p:spPr>
      </p:pic>
      <p:pic>
        <p:nvPicPr>
          <p:cNvPr id="508" name="Google Shape;508;p3" descr="cover of Convenience and Compliance repor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495800" y="1138696"/>
            <a:ext cx="3488143" cy="4358554"/>
          </a:xfrm>
          <a:prstGeom prst="rect">
            <a:avLst/>
          </a:prstGeom>
          <a:noFill/>
          <a:ln w="31750" cap="flat" cmpd="sng">
            <a:solidFill>
              <a:schemeClr val="lt1"/>
            </a:solidFill>
            <a:prstDash val="solid"/>
            <a:round/>
            <a:headEnd type="none" w="sm" len="sm"/>
            <a:tailEnd type="none" w="sm" len="sm"/>
          </a:ln>
        </p:spPr>
      </p:pic>
      <p:pic>
        <p:nvPicPr>
          <p:cNvPr id="509" name="Google Shape;509;p3" descr="cover of Practices and Patterns report"/>
          <p:cNvPicPr preferRelativeResize="0"/>
          <p:nvPr/>
        </p:nvPicPr>
        <p:blipFill rotWithShape="1">
          <a:blip r:embed="rId6">
            <a:alphaModFix/>
          </a:blip>
          <a:srcRect/>
          <a:stretch/>
        </p:blipFill>
        <p:spPr>
          <a:xfrm>
            <a:off x="8362947" y="1118652"/>
            <a:ext cx="3437769" cy="4395525"/>
          </a:xfrm>
          <a:prstGeom prst="rect">
            <a:avLst/>
          </a:prstGeom>
          <a:noFill/>
          <a:ln w="28575" cap="flat" cmpd="sng">
            <a:solidFill>
              <a:schemeClr val="lt1"/>
            </a:solidFill>
            <a:prstDash val="solid"/>
            <a:round/>
            <a:headEnd type="none" w="sm" len="sm"/>
            <a:tailEnd type="none" w="sm" len="sm"/>
          </a:ln>
        </p:spPr>
      </p:pic>
      <p:sp>
        <p:nvSpPr>
          <p:cNvPr id="510" name="Google Shape;510;p3"/>
          <p:cNvSpPr txBox="1">
            <a:spLocks noGrp="1"/>
          </p:cNvSpPr>
          <p:nvPr>
            <p:ph type="sldNum" idx="12"/>
          </p:nvPr>
        </p:nvSpPr>
        <p:spPr>
          <a:xfrm>
            <a:off x="8610602" y="6356350"/>
            <a:ext cx="2743197" cy="36512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Calibri"/>
                <a:ea typeface="Calibri"/>
                <a:cs typeface="Calibri"/>
                <a:sym typeface="Calibri"/>
              </a:rPr>
              <a:t>3</a:t>
            </a:fld>
            <a:endParaRPr sz="900" b="0" i="0" u="none" strike="noStrike" cap="none">
              <a:solidFill>
                <a:srgbClr val="888888"/>
              </a:solidFill>
              <a:latin typeface="Calibri"/>
              <a:ea typeface="Calibri"/>
              <a:cs typeface="Calibri"/>
              <a:sym typeface="Calibri"/>
            </a:endParaRPr>
          </a:p>
        </p:txBody>
      </p:sp>
      <p:sp>
        <p:nvSpPr>
          <p:cNvPr id="511" name="Google Shape;511;p3">
            <a:extLst>
              <a:ext uri="{C183D7F6-B498-43B3-948B-1728B52AA6E4}">
                <adec:decorative xmlns:adec="http://schemas.microsoft.com/office/drawing/2017/decorative" val="1"/>
              </a:ext>
            </a:extLst>
          </p:cNvPr>
          <p:cNvSpPr/>
          <p:nvPr/>
        </p:nvSpPr>
        <p:spPr>
          <a:xfrm>
            <a:off x="7620000" y="299505"/>
            <a:ext cx="4953182" cy="6258990"/>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pic>
        <p:nvPicPr>
          <p:cNvPr id="1016" name="Google Shape;1016;p27" descr="Home"/>
          <p:cNvPicPr preferRelativeResize="0"/>
          <p:nvPr/>
        </p:nvPicPr>
        <p:blipFill rotWithShape="1">
          <a:blip r:embed="rId3">
            <a:alphaModFix/>
          </a:blip>
          <a:srcRect/>
          <a:stretch/>
        </p:blipFill>
        <p:spPr>
          <a:xfrm>
            <a:off x="2081421" y="2262583"/>
            <a:ext cx="8029157" cy="2609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28"/>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4800"/>
              <a:buNone/>
            </a:pPr>
            <a:r>
              <a:rPr lang="en-US"/>
              <a:t>About Penn State University</a:t>
            </a:r>
            <a:endParaRPr/>
          </a:p>
        </p:txBody>
      </p:sp>
      <p:sp>
        <p:nvSpPr>
          <p:cNvPr id="1023" name="Google Shape;1023;p28"/>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chemeClr val="dk1"/>
              </a:buClr>
              <a:buSzPts val="3200"/>
              <a:buFont typeface="Arial"/>
              <a:buChar char="•"/>
            </a:pPr>
            <a:r>
              <a:rPr lang="en-US"/>
              <a:t>The Pennsylvania State University (“Penn State”) is a state-related research-intensive university</a:t>
            </a:r>
            <a:endParaRPr/>
          </a:p>
          <a:p>
            <a:pPr marL="457189" lvl="0" indent="-457189" algn="l" rtl="0">
              <a:spcBef>
                <a:spcPts val="640"/>
              </a:spcBef>
              <a:spcAft>
                <a:spcPts val="0"/>
              </a:spcAft>
              <a:buClr>
                <a:schemeClr val="dk1"/>
              </a:buClr>
              <a:buSzPts val="3200"/>
              <a:buFont typeface="Arial"/>
              <a:buChar char="•"/>
            </a:pPr>
            <a:r>
              <a:rPr lang="en-US"/>
              <a:t>Enrollment: </a:t>
            </a:r>
            <a:endParaRPr/>
          </a:p>
          <a:p>
            <a:pPr marL="990575" lvl="1" indent="-380990" algn="l" rtl="0">
              <a:spcBef>
                <a:spcPts val="520"/>
              </a:spcBef>
              <a:spcAft>
                <a:spcPts val="0"/>
              </a:spcAft>
              <a:buClr>
                <a:schemeClr val="dk1"/>
              </a:buClr>
              <a:buSzPts val="2600"/>
              <a:buChar char="–"/>
            </a:pPr>
            <a:r>
              <a:rPr lang="en-US"/>
              <a:t>~75,000 undergraduates</a:t>
            </a:r>
            <a:endParaRPr/>
          </a:p>
          <a:p>
            <a:pPr marL="990575" lvl="1" indent="-380990" algn="l" rtl="0">
              <a:spcBef>
                <a:spcPts val="520"/>
              </a:spcBef>
              <a:spcAft>
                <a:spcPts val="0"/>
              </a:spcAft>
              <a:buClr>
                <a:schemeClr val="dk1"/>
              </a:buClr>
              <a:buSzPts val="2600"/>
              <a:buChar char="–"/>
            </a:pPr>
            <a:r>
              <a:rPr lang="en-US"/>
              <a:t>&gt; 15,000 graduate and professional students </a:t>
            </a:r>
            <a:endParaRPr/>
          </a:p>
          <a:p>
            <a:pPr marL="457189" lvl="0" indent="-457189" algn="l" rtl="0">
              <a:spcBef>
                <a:spcPts val="640"/>
              </a:spcBef>
              <a:spcAft>
                <a:spcPts val="0"/>
              </a:spcAft>
              <a:buClr>
                <a:schemeClr val="dk1"/>
              </a:buClr>
              <a:buSzPts val="3200"/>
              <a:buFont typeface="Arial"/>
              <a:buChar char="•"/>
            </a:pPr>
            <a:r>
              <a:rPr lang="en-US"/>
              <a:t>24 campuses</a:t>
            </a:r>
            <a:endParaRPr/>
          </a:p>
        </p:txBody>
      </p:sp>
      <p:pic>
        <p:nvPicPr>
          <p:cNvPr id="1024" name="Google Shape;1024;p28" descr="Home"/>
          <p:cNvPicPr preferRelativeResize="0"/>
          <p:nvPr/>
        </p:nvPicPr>
        <p:blipFill rotWithShape="1">
          <a:blip r:embed="rId3">
            <a:alphaModFix/>
          </a:blip>
          <a:srcRect/>
          <a:stretch/>
        </p:blipFill>
        <p:spPr>
          <a:xfrm>
            <a:off x="6553200" y="4343400"/>
            <a:ext cx="3984480" cy="12949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grpSp>
        <p:nvGrpSpPr>
          <p:cNvPr id="1030" name="Google Shape;1030;p29" descr="Chart of Penn  State's 3 RIM systems"/>
          <p:cNvGrpSpPr/>
          <p:nvPr/>
        </p:nvGrpSpPr>
        <p:grpSpPr>
          <a:xfrm>
            <a:off x="457908" y="1582669"/>
            <a:ext cx="11276183" cy="4227456"/>
            <a:chOff x="3526" y="209674"/>
            <a:chExt cx="11276183" cy="4227456"/>
          </a:xfrm>
        </p:grpSpPr>
        <p:sp>
          <p:nvSpPr>
            <p:cNvPr id="1031" name="Google Shape;1031;p29"/>
            <p:cNvSpPr/>
            <p:nvPr/>
          </p:nvSpPr>
          <p:spPr>
            <a:xfrm>
              <a:off x="3526" y="209674"/>
              <a:ext cx="3437860" cy="840812"/>
            </a:xfrm>
            <a:prstGeom prst="rect">
              <a:avLst/>
            </a:prstGeom>
            <a:solidFill>
              <a:srgbClr val="206192"/>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9"/>
            <p:cNvSpPr txBox="1"/>
            <p:nvPr/>
          </p:nvSpPr>
          <p:spPr>
            <a:xfrm>
              <a:off x="3526" y="209674"/>
              <a:ext cx="3437860" cy="840812"/>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Research Portal</a:t>
              </a:r>
              <a:endParaRPr sz="2400" b="0" i="0" u="none" strike="noStrike" cap="none">
                <a:solidFill>
                  <a:schemeClr val="lt1"/>
                </a:solidFill>
                <a:latin typeface="Arial"/>
                <a:ea typeface="Arial"/>
                <a:cs typeface="Arial"/>
                <a:sym typeface="Arial"/>
              </a:endParaRPr>
            </a:p>
          </p:txBody>
        </p:sp>
        <p:sp>
          <p:nvSpPr>
            <p:cNvPr id="1033" name="Google Shape;1033;p29"/>
            <p:cNvSpPr/>
            <p:nvPr/>
          </p:nvSpPr>
          <p:spPr>
            <a:xfrm>
              <a:off x="3526" y="1050487"/>
              <a:ext cx="3437860" cy="3386643"/>
            </a:xfrm>
            <a:prstGeom prst="rect">
              <a:avLst/>
            </a:prstGeom>
            <a:solidFill>
              <a:srgbClr val="CAD1DB">
                <a:alpha val="89803"/>
              </a:srgbClr>
            </a:solidFill>
            <a:ln w="25400" cap="flat" cmpd="sng">
              <a:solidFill>
                <a:srgbClr val="CAD1D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9"/>
            <p:cNvSpPr txBox="1"/>
            <p:nvPr/>
          </p:nvSpPr>
          <p:spPr>
            <a:xfrm>
              <a:off x="3526" y="1050487"/>
              <a:ext cx="3437860" cy="3386643"/>
            </a:xfrm>
            <a:prstGeom prst="rect">
              <a:avLst/>
            </a:prstGeom>
            <a:noFill/>
            <a:ln>
              <a:noFill/>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Public portal </a:t>
              </a:r>
              <a:r>
                <a:rPr lang="en-US" sz="2400" b="0" i="0" u="none" strike="noStrike" cap="none">
                  <a:solidFill>
                    <a:srgbClr val="000000"/>
                  </a:solidFill>
                  <a:latin typeface="Arial"/>
                  <a:ea typeface="Arial"/>
                  <a:cs typeface="Arial"/>
                  <a:sym typeface="Arial"/>
                </a:rPr>
                <a:t>with profiles for about 5,500 researchers</a:t>
              </a:r>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Managed by research office &amp; medical college</a:t>
              </a:r>
              <a:endParaRPr/>
            </a:p>
          </p:txBody>
        </p:sp>
        <p:sp>
          <p:nvSpPr>
            <p:cNvPr id="1035" name="Google Shape;1035;p29"/>
            <p:cNvSpPr/>
            <p:nvPr/>
          </p:nvSpPr>
          <p:spPr>
            <a:xfrm>
              <a:off x="3922687" y="209674"/>
              <a:ext cx="3437860" cy="840812"/>
            </a:xfrm>
            <a:prstGeom prst="rect">
              <a:avLst/>
            </a:prstGeom>
            <a:solidFill>
              <a:srgbClr val="8A1860"/>
            </a:solidFill>
            <a:ln w="25400" cap="flat" cmpd="sng">
              <a:solidFill>
                <a:srgbClr val="8A1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9"/>
            <p:cNvSpPr txBox="1"/>
            <p:nvPr/>
          </p:nvSpPr>
          <p:spPr>
            <a:xfrm>
              <a:off x="3922687" y="209674"/>
              <a:ext cx="3437860" cy="840812"/>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Activity Insight</a:t>
              </a:r>
              <a:endParaRPr sz="2400" b="0" i="0" u="none" strike="noStrike" cap="none">
                <a:solidFill>
                  <a:schemeClr val="lt1"/>
                </a:solidFill>
                <a:latin typeface="Arial"/>
                <a:ea typeface="Arial"/>
                <a:cs typeface="Arial"/>
                <a:sym typeface="Arial"/>
              </a:endParaRPr>
            </a:p>
          </p:txBody>
        </p:sp>
        <p:sp>
          <p:nvSpPr>
            <p:cNvPr id="1037" name="Google Shape;1037;p29"/>
            <p:cNvSpPr/>
            <p:nvPr/>
          </p:nvSpPr>
          <p:spPr>
            <a:xfrm>
              <a:off x="3922687" y="1050487"/>
              <a:ext cx="3437860" cy="3386643"/>
            </a:xfrm>
            <a:prstGeom prst="rect">
              <a:avLst/>
            </a:prstGeom>
            <a:solidFill>
              <a:srgbClr val="D9CBD1">
                <a:alpha val="89803"/>
              </a:srgbClr>
            </a:solidFill>
            <a:ln w="25400" cap="flat" cmpd="sng">
              <a:solidFill>
                <a:srgbClr val="D9CBD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9"/>
            <p:cNvSpPr txBox="1"/>
            <p:nvPr/>
          </p:nvSpPr>
          <p:spPr>
            <a:xfrm>
              <a:off x="3922687" y="1050487"/>
              <a:ext cx="3437860" cy="3386643"/>
            </a:xfrm>
            <a:prstGeom prst="rect">
              <a:avLst/>
            </a:prstGeom>
            <a:noFill/>
            <a:ln>
              <a:noFill/>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Supports </a:t>
              </a:r>
              <a:r>
                <a:rPr lang="en-US" sz="2400" b="1" i="0" u="none" strike="noStrike" cap="none">
                  <a:solidFill>
                    <a:srgbClr val="000000"/>
                  </a:solidFill>
                  <a:latin typeface="Arial"/>
                  <a:ea typeface="Arial"/>
                  <a:cs typeface="Arial"/>
                  <a:sym typeface="Arial"/>
                </a:rPr>
                <a:t>Faculty activity reporting (FAR</a:t>
              </a:r>
              <a:r>
                <a:rPr lang="en-US" sz="2400" b="0" i="0" u="none" strike="noStrike" cap="none">
                  <a:solidFill>
                    <a:srgbClr val="000000"/>
                  </a:solidFill>
                  <a:latin typeface="Arial"/>
                  <a:ea typeface="Arial"/>
                  <a:cs typeface="Arial"/>
                  <a:sym typeface="Arial"/>
                </a:rPr>
                <a:t>) for &gt;7,000 faculty on 24 campuses</a:t>
              </a:r>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Managed by library</a:t>
              </a:r>
              <a:endParaRPr/>
            </a:p>
            <a:p>
              <a:pPr marL="457200" marR="0" lvl="2"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Library supports data entry</a:t>
              </a:r>
              <a:endParaRPr/>
            </a:p>
            <a:p>
              <a:pPr marL="228600" marR="0" lvl="1" indent="-76200" algn="l" rtl="0">
                <a:lnSpc>
                  <a:spcPct val="90000"/>
                </a:lnSpc>
                <a:spcBef>
                  <a:spcPts val="36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39" name="Google Shape;1039;p29"/>
            <p:cNvSpPr/>
            <p:nvPr/>
          </p:nvSpPr>
          <p:spPr>
            <a:xfrm>
              <a:off x="7841849" y="209674"/>
              <a:ext cx="3437860" cy="840812"/>
            </a:xfrm>
            <a:prstGeom prst="rect">
              <a:avLst/>
            </a:prstGeom>
            <a:solidFill>
              <a:srgbClr val="007746"/>
            </a:solidFill>
            <a:ln w="25400" cap="flat" cmpd="sng">
              <a:solidFill>
                <a:srgbClr val="0077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9"/>
            <p:cNvSpPr txBox="1"/>
            <p:nvPr/>
          </p:nvSpPr>
          <p:spPr>
            <a:xfrm>
              <a:off x="7841849" y="209674"/>
              <a:ext cx="3437860" cy="840812"/>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Researcher Metadata Database (RMD)</a:t>
              </a:r>
              <a:endParaRPr sz="2400" b="0" i="0" u="none" strike="noStrike" cap="none">
                <a:solidFill>
                  <a:schemeClr val="lt1"/>
                </a:solidFill>
                <a:latin typeface="Arial"/>
                <a:ea typeface="Arial"/>
                <a:cs typeface="Arial"/>
                <a:sym typeface="Arial"/>
              </a:endParaRPr>
            </a:p>
          </p:txBody>
        </p:sp>
        <p:sp>
          <p:nvSpPr>
            <p:cNvPr id="1041" name="Google Shape;1041;p29"/>
            <p:cNvSpPr/>
            <p:nvPr/>
          </p:nvSpPr>
          <p:spPr>
            <a:xfrm>
              <a:off x="7841849" y="1050487"/>
              <a:ext cx="3437860" cy="3386643"/>
            </a:xfrm>
            <a:prstGeom prst="rect">
              <a:avLst/>
            </a:prstGeom>
            <a:solidFill>
              <a:srgbClr val="C9D5CD">
                <a:alpha val="89803"/>
              </a:srgbClr>
            </a:solidFill>
            <a:ln w="25400" cap="flat" cmpd="sng">
              <a:solidFill>
                <a:srgbClr val="C9D5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txBox="1"/>
            <p:nvPr/>
          </p:nvSpPr>
          <p:spPr>
            <a:xfrm>
              <a:off x="7841849" y="1050487"/>
              <a:ext cx="3437860" cy="3386643"/>
            </a:xfrm>
            <a:prstGeom prst="rect">
              <a:avLst/>
            </a:prstGeom>
            <a:noFill/>
            <a:ln>
              <a:noFill/>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Supports institutional </a:t>
              </a:r>
              <a:r>
                <a:rPr lang="en-US" sz="2400" b="1" i="0" u="none" strike="noStrike" cap="none">
                  <a:solidFill>
                    <a:srgbClr val="000000"/>
                  </a:solidFill>
                  <a:latin typeface="Arial"/>
                  <a:ea typeface="Arial"/>
                  <a:cs typeface="Arial"/>
                  <a:sym typeface="Arial"/>
                </a:rPr>
                <a:t>OA workflow</a:t>
              </a:r>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Aggregates metadata from Pure &amp; Activity Insight</a:t>
              </a:r>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Supports </a:t>
              </a:r>
              <a:r>
                <a:rPr lang="en-US" sz="2400" b="1" i="0" u="none" strike="noStrike" cap="none">
                  <a:solidFill>
                    <a:srgbClr val="000000"/>
                  </a:solidFill>
                  <a:latin typeface="Arial"/>
                  <a:ea typeface="Arial"/>
                  <a:cs typeface="Arial"/>
                  <a:sym typeface="Arial"/>
                </a:rPr>
                <a:t>strategic reporting </a:t>
              </a:r>
              <a:r>
                <a:rPr lang="en-US" sz="2400" b="0" i="0" u="none" strike="noStrike" cap="none">
                  <a:solidFill>
                    <a:srgbClr val="000000"/>
                  </a:solidFill>
                  <a:latin typeface="Arial"/>
                  <a:ea typeface="Arial"/>
                  <a:cs typeface="Arial"/>
                  <a:sym typeface="Arial"/>
                </a:rPr>
                <a:t>&amp; </a:t>
              </a:r>
              <a:r>
                <a:rPr lang="en-US" sz="2400" b="1" i="0" u="none" strike="noStrike" cap="none">
                  <a:solidFill>
                    <a:srgbClr val="000000"/>
                  </a:solidFill>
                  <a:latin typeface="Arial"/>
                  <a:ea typeface="Arial"/>
                  <a:cs typeface="Arial"/>
                  <a:sym typeface="Arial"/>
                </a:rPr>
                <a:t>metadata reuse</a:t>
              </a:r>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Managed by library</a:t>
              </a:r>
              <a:endParaRPr/>
            </a:p>
          </p:txBody>
        </p:sp>
      </p:grpSp>
      <p:sp>
        <p:nvSpPr>
          <p:cNvPr id="1043" name="Google Shape;1043;p29"/>
          <p:cNvSpPr txBox="1">
            <a:spLocks noGrp="1"/>
          </p:cNvSpPr>
          <p:nvPr>
            <p:ph type="body" idx="1"/>
          </p:nvPr>
        </p:nvSpPr>
        <p:spPr>
          <a:xfrm>
            <a:off x="4388508" y="418739"/>
            <a:ext cx="7286625" cy="91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i="0" u="none" strike="noStrike" cap="none">
                <a:solidFill>
                  <a:schemeClr val="dk2"/>
                </a:solidFill>
                <a:latin typeface="Arial"/>
                <a:ea typeface="Arial"/>
                <a:cs typeface="Arial"/>
                <a:sym typeface="Arial"/>
              </a:rPr>
              <a:t>3 RIM systems</a:t>
            </a:r>
            <a:endParaRPr/>
          </a:p>
        </p:txBody>
      </p:sp>
      <p:pic>
        <p:nvPicPr>
          <p:cNvPr id="1044" name="Google Shape;1044;p29" descr="Shape&#10;&#10;Description automatically generated with low confidence"/>
          <p:cNvPicPr preferRelativeResize="0"/>
          <p:nvPr/>
        </p:nvPicPr>
        <p:blipFill rotWithShape="1">
          <a:blip r:embed="rId3">
            <a:alphaModFix/>
          </a:blip>
          <a:srcRect/>
          <a:stretch/>
        </p:blipFill>
        <p:spPr>
          <a:xfrm>
            <a:off x="8903644" y="5572125"/>
            <a:ext cx="895350" cy="895350"/>
          </a:xfrm>
          <a:prstGeom prst="rect">
            <a:avLst/>
          </a:prstGeom>
          <a:noFill/>
          <a:ln>
            <a:noFill/>
          </a:ln>
        </p:spPr>
      </p:pic>
      <p:sp>
        <p:nvSpPr>
          <p:cNvPr id="1045" name="Google Shape;1045;p29"/>
          <p:cNvSpPr txBox="1"/>
          <p:nvPr/>
        </p:nvSpPr>
        <p:spPr>
          <a:xfrm>
            <a:off x="8665519" y="6392890"/>
            <a:ext cx="1371600" cy="30777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aramond"/>
                <a:ea typeface="Garamond"/>
                <a:cs typeface="Garamond"/>
                <a:sym typeface="Garamond"/>
              </a:rPr>
              <a:t>Home grown</a:t>
            </a:r>
            <a:endParaRPr/>
          </a:p>
        </p:txBody>
      </p:sp>
      <p:pic>
        <p:nvPicPr>
          <p:cNvPr id="1046" name="Google Shape;1046;p29" descr="A screenshot of a cell phone&#10;&#10;Description generated with high confidence"/>
          <p:cNvPicPr preferRelativeResize="0"/>
          <p:nvPr/>
        </p:nvPicPr>
        <p:blipFill rotWithShape="1">
          <a:blip r:embed="rId4">
            <a:alphaModFix/>
          </a:blip>
          <a:srcRect/>
          <a:stretch/>
        </p:blipFill>
        <p:spPr>
          <a:xfrm>
            <a:off x="880187" y="5509762"/>
            <a:ext cx="2200275" cy="1159803"/>
          </a:xfrm>
          <a:prstGeom prst="rect">
            <a:avLst/>
          </a:prstGeom>
          <a:solidFill>
            <a:schemeClr val="dk2"/>
          </a:solidFill>
          <a:ln w="9525" cap="flat" cmpd="sng">
            <a:solidFill>
              <a:schemeClr val="dk2"/>
            </a:solidFill>
            <a:prstDash val="solid"/>
            <a:round/>
            <a:headEnd type="none" w="sm" len="sm"/>
            <a:tailEnd type="none" w="sm" len="sm"/>
          </a:ln>
        </p:spPr>
      </p:pic>
      <p:pic>
        <p:nvPicPr>
          <p:cNvPr id="1047" name="Google Shape;1047;p29" descr="Digital Measures logo"/>
          <p:cNvPicPr preferRelativeResize="0"/>
          <p:nvPr/>
        </p:nvPicPr>
        <p:blipFill rotWithShape="1">
          <a:blip r:embed="rId5">
            <a:alphaModFix/>
          </a:blip>
          <a:srcRect/>
          <a:stretch/>
        </p:blipFill>
        <p:spPr>
          <a:xfrm>
            <a:off x="4841623" y="5943226"/>
            <a:ext cx="2300860" cy="569285"/>
          </a:xfrm>
          <a:prstGeom prst="rect">
            <a:avLst/>
          </a:prstGeom>
          <a:solidFill>
            <a:schemeClr val="dk2"/>
          </a:solidFill>
          <a:ln w="9525" cap="flat" cmpd="sng">
            <a:solidFill>
              <a:schemeClr val="dk2"/>
            </a:solidFill>
            <a:prstDash val="solid"/>
            <a:round/>
            <a:headEnd type="none" w="sm" len="sm"/>
            <a:tailEnd type="none" w="sm" len="sm"/>
          </a:ln>
        </p:spPr>
      </p:pic>
      <p:pic>
        <p:nvPicPr>
          <p:cNvPr id="1048" name="Google Shape;1048;p29" descr="Home"/>
          <p:cNvPicPr preferRelativeResize="0"/>
          <p:nvPr/>
        </p:nvPicPr>
        <p:blipFill rotWithShape="1">
          <a:blip r:embed="rId6">
            <a:alphaModFix/>
          </a:blip>
          <a:srcRect/>
          <a:stretch/>
        </p:blipFill>
        <p:spPr>
          <a:xfrm>
            <a:off x="404028" y="267889"/>
            <a:ext cx="3984480" cy="12949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aphicFrame>
        <p:nvGraphicFramePr>
          <p:cNvPr id="1054" name="Google Shape;1054;p30"/>
          <p:cNvGraphicFramePr/>
          <p:nvPr/>
        </p:nvGraphicFramePr>
        <p:xfrm>
          <a:off x="584915" y="838200"/>
          <a:ext cx="10083075" cy="5826595"/>
        </p:xfrm>
        <a:graphic>
          <a:graphicData uri="http://schemas.openxmlformats.org/drawingml/2006/table">
            <a:tbl>
              <a:tblPr firstRow="1" bandRow="1">
                <a:noFill/>
                <a:tableStyleId>{0F6487BF-14A2-421D-A613-7ACB9061AF4F}</a:tableStyleId>
              </a:tblPr>
              <a:tblGrid>
                <a:gridCol w="4901475">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777450">
                <a:tc>
                  <a:txBody>
                    <a:bodyPr/>
                    <a:lstStyle/>
                    <a:p>
                      <a:pPr marL="0" marR="0" lvl="0" indent="0" algn="l" rtl="0">
                        <a:lnSpc>
                          <a:spcPct val="100000"/>
                        </a:lnSpc>
                        <a:spcBef>
                          <a:spcPts val="0"/>
                        </a:spcBef>
                        <a:spcAft>
                          <a:spcPts val="0"/>
                        </a:spcAft>
                        <a:buNone/>
                      </a:pPr>
                      <a:br>
                        <a:rPr lang="en-US" sz="2000" u="none" strike="noStrike" cap="none">
                          <a:latin typeface="Arial"/>
                          <a:ea typeface="Arial"/>
                          <a:cs typeface="Arial"/>
                          <a:sym typeface="Arial"/>
                        </a:rPr>
                      </a:br>
                      <a:endParaRPr sz="2000" u="none" strike="noStrike" cap="none">
                        <a:latin typeface="Arial"/>
                        <a:ea typeface="Arial"/>
                        <a:cs typeface="Arial"/>
                        <a:sym typeface="Arial"/>
                      </a:endParaRPr>
                    </a:p>
                  </a:txBody>
                  <a:tcPr marL="83625" marR="83625" marT="83625" marB="83625"/>
                </a:tc>
                <a:tc>
                  <a:txBody>
                    <a:bodyPr/>
                    <a:lstStyle/>
                    <a:p>
                      <a:pPr marL="0" marR="0" lvl="0" indent="0" algn="l"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Penn State</a:t>
                      </a:r>
                      <a:endParaRPr sz="2000" b="1" u="none" strike="noStrike" cap="none">
                        <a:latin typeface="Arial"/>
                        <a:ea typeface="Arial"/>
                        <a:cs typeface="Arial"/>
                        <a:sym typeface="Arial"/>
                      </a:endParaRPr>
                    </a:p>
                  </a:txBody>
                  <a:tcPr marL="83625" marR="83625" marT="83625" marB="83625"/>
                </a:tc>
                <a:tc>
                  <a:txBody>
                    <a:bodyPr/>
                    <a:lstStyle/>
                    <a:p>
                      <a:pPr marL="0" marR="0" lvl="0" indent="0" algn="l" rtl="0">
                        <a:lnSpc>
                          <a:spcPct val="100000"/>
                        </a:lnSpc>
                        <a:spcBef>
                          <a:spcPts val="0"/>
                        </a:spcBef>
                        <a:spcAft>
                          <a:spcPts val="0"/>
                        </a:spcAft>
                        <a:buNone/>
                      </a:pPr>
                      <a:endParaRPr sz="2000" b="1" u="none" strike="noStrike" cap="none">
                        <a:latin typeface="Arial"/>
                        <a:ea typeface="Arial"/>
                        <a:cs typeface="Arial"/>
                        <a:sym typeface="Arial"/>
                      </a:endParaRPr>
                    </a:p>
                  </a:txBody>
                  <a:tcPr marL="83625" marR="83625" marT="83625" marB="83625"/>
                </a:tc>
                <a:extLst>
                  <a:ext uri="{0D108BD9-81ED-4DB2-BD59-A6C34878D82A}">
                    <a16:rowId xmlns:a16="http://schemas.microsoft.com/office/drawing/2014/main" val="10000"/>
                  </a:ext>
                </a:extLst>
              </a:tr>
              <a:tr h="716450">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Faculty Activity Reporting (FAR)</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latin typeface="Arial"/>
                          <a:ea typeface="Arial"/>
                          <a:cs typeface="Arial"/>
                          <a:sym typeface="Arial"/>
                        </a:rPr>
                        <a:t>Library manages </a:t>
                      </a:r>
                      <a:r>
                        <a:rPr lang="en-US" sz="1400" b="1" u="none" strike="noStrike" cap="none">
                          <a:solidFill>
                            <a:schemeClr val="accent6"/>
                          </a:solidFill>
                          <a:latin typeface="Arial"/>
                          <a:ea typeface="Arial"/>
                          <a:cs typeface="Arial"/>
                          <a:sym typeface="Arial"/>
                        </a:rPr>
                        <a:t>Activity Insight FAR </a:t>
                      </a:r>
                      <a:r>
                        <a:rPr lang="en-US" sz="1400" u="none" strike="noStrike" cap="none">
                          <a:solidFill>
                            <a:schemeClr val="accent6"/>
                          </a:solidFill>
                          <a:latin typeface="Arial"/>
                          <a:ea typeface="Arial"/>
                          <a:cs typeface="Arial"/>
                          <a:sym typeface="Arial"/>
                        </a:rPr>
                        <a:t>system</a:t>
                      </a:r>
                      <a:r>
                        <a:rPr lang="en-US" sz="1400" u="none" strike="noStrike" cap="none">
                          <a:latin typeface="Arial"/>
                          <a:ea typeface="Arial"/>
                          <a:cs typeface="Arial"/>
                          <a:sym typeface="Arial"/>
                        </a:rPr>
                        <a:t> for 24 campuses</a:t>
                      </a:r>
                      <a:endParaRPr/>
                    </a:p>
                  </a:txBody>
                  <a:tcPr marL="83625" marR="83625" marT="83625" marB="83625"/>
                </a:tc>
                <a:extLst>
                  <a:ext uri="{0D108BD9-81ED-4DB2-BD59-A6C34878D82A}">
                    <a16:rowId xmlns:a16="http://schemas.microsoft.com/office/drawing/2014/main" val="10001"/>
                  </a:ext>
                </a:extLst>
              </a:tr>
              <a:tr h="69112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Public Portal: </a:t>
                      </a:r>
                      <a:r>
                        <a:rPr lang="en-US" sz="1800" b="0" u="none" strike="noStrike" cap="none">
                          <a:solidFill>
                            <a:srgbClr val="000000"/>
                          </a:solidFill>
                          <a:latin typeface="Arial"/>
                          <a:ea typeface="Arial"/>
                          <a:cs typeface="Arial"/>
                          <a:sym typeface="Arial"/>
                        </a:rPr>
                        <a:t>Expertise Discovery &amp;/or Research Showcase</a:t>
                      </a:r>
                      <a:endParaRPr sz="1800" b="0"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b="1" u="none" strike="noStrike" cap="none">
                          <a:solidFill>
                            <a:schemeClr val="accent2"/>
                          </a:solidFill>
                          <a:latin typeface="Arial"/>
                          <a:ea typeface="Arial"/>
                          <a:cs typeface="Arial"/>
                          <a:sym typeface="Arial"/>
                        </a:rPr>
                        <a:t>Elsevier Pure portal</a:t>
                      </a:r>
                      <a:r>
                        <a:rPr lang="en-US" sz="1400" u="none" strike="noStrike" cap="none">
                          <a:solidFill>
                            <a:schemeClr val="accent2"/>
                          </a:solidFill>
                          <a:latin typeface="Arial"/>
                          <a:ea typeface="Arial"/>
                          <a:cs typeface="Arial"/>
                          <a:sym typeface="Arial"/>
                        </a:rPr>
                        <a:t> </a:t>
                      </a:r>
                      <a:r>
                        <a:rPr lang="en-US" sz="1400" u="none" strike="noStrike" cap="none">
                          <a:latin typeface="Arial"/>
                          <a:ea typeface="Arial"/>
                          <a:cs typeface="Arial"/>
                          <a:sym typeface="Arial"/>
                        </a:rPr>
                        <a:t>includes 5,500 faculty profiles for all campuses and colleges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latin typeface="Arial"/>
                          <a:ea typeface="Arial"/>
                          <a:cs typeface="Arial"/>
                          <a:sym typeface="Arial"/>
                        </a:rPr>
                        <a:t>Managed jointly by Office of Research and College of Medicine</a:t>
                      </a:r>
                      <a:endParaRPr/>
                    </a:p>
                  </a:txBody>
                  <a:tcPr marL="83625" marR="83625" marT="83625" marB="83625"/>
                </a:tc>
                <a:extLst>
                  <a:ext uri="{0D108BD9-81ED-4DB2-BD59-A6C34878D82A}">
                    <a16:rowId xmlns:a16="http://schemas.microsoft.com/office/drawing/2014/main" val="10002"/>
                  </a:ext>
                </a:extLst>
              </a:tr>
              <a:tr h="52387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Open Access Workflow</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b="1" u="none" strike="noStrike" cap="none">
                          <a:solidFill>
                            <a:schemeClr val="accent4"/>
                          </a:solidFill>
                        </a:rPr>
                        <a:t>Home grown Research Metadata Database (RMD</a:t>
                      </a:r>
                      <a:r>
                        <a:rPr lang="en-US" sz="1400" b="1" u="none" strike="noStrike" cap="none"/>
                        <a:t>)</a:t>
                      </a:r>
                      <a:r>
                        <a:rPr lang="en-US" sz="1400" u="none" strike="noStrike" cap="none"/>
                        <a:t> supports institutional OA policy</a:t>
                      </a:r>
                      <a:br>
                        <a:rPr lang="en-US" sz="1800" u="none" strike="noStrike" cap="none"/>
                      </a:br>
                      <a:endParaRPr sz="1800" u="none" strike="noStrike" cap="none">
                        <a:latin typeface="Arial"/>
                        <a:ea typeface="Arial"/>
                        <a:cs typeface="Arial"/>
                        <a:sym typeface="Arial"/>
                      </a:endParaRPr>
                    </a:p>
                  </a:txBody>
                  <a:tcPr marL="83625" marR="83625" marT="83625" marB="83625"/>
                </a:tc>
                <a:extLst>
                  <a:ext uri="{0D108BD9-81ED-4DB2-BD59-A6C34878D82A}">
                    <a16:rowId xmlns:a16="http://schemas.microsoft.com/office/drawing/2014/main" val="10003"/>
                  </a:ext>
                </a:extLst>
              </a:tr>
              <a:tr h="64617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Strategic Reporting &amp; Decision Support</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Research Metadata Database (RMD) supports reporting</a:t>
                      </a:r>
                      <a:endParaRPr sz="1400" u="none" strike="noStrike" cap="none">
                        <a:latin typeface="Arial"/>
                        <a:ea typeface="Arial"/>
                        <a:cs typeface="Arial"/>
                        <a:sym typeface="Arial"/>
                      </a:endParaRPr>
                    </a:p>
                  </a:txBody>
                  <a:tcPr marL="83625" marR="83625" marT="83625" marB="83625"/>
                </a:tc>
                <a:extLst>
                  <a:ext uri="{0D108BD9-81ED-4DB2-BD59-A6C34878D82A}">
                    <a16:rowId xmlns:a16="http://schemas.microsoft.com/office/drawing/2014/main" val="10004"/>
                  </a:ext>
                </a:extLst>
              </a:tr>
              <a:tr h="69112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Metadata Reuse</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Research Metadata Database (RMD) supports data sharing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u="none" strike="noStrike" cap="none">
                        <a:latin typeface="Arial"/>
                        <a:ea typeface="Arial"/>
                        <a:cs typeface="Arial"/>
                        <a:sym typeface="Arial"/>
                      </a:endParaRPr>
                    </a:p>
                  </a:txBody>
                  <a:tcPr marL="83625" marR="83625" marT="83625" marB="83625"/>
                </a:tc>
                <a:extLst>
                  <a:ext uri="{0D108BD9-81ED-4DB2-BD59-A6C34878D82A}">
                    <a16:rowId xmlns:a16="http://schemas.microsoft.com/office/drawing/2014/main" val="10005"/>
                  </a:ext>
                </a:extLst>
              </a:tr>
              <a:tr h="585950">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Compliance Monitoring</a:t>
                      </a:r>
                      <a:endParaRPr sz="1800" b="1" u="none" strike="noStrike" cap="none">
                        <a:latin typeface="Arial"/>
                        <a:ea typeface="Arial"/>
                        <a:cs typeface="Arial"/>
                        <a:sym typeface="Arial"/>
                      </a:endParaRPr>
                    </a:p>
                  </a:txBody>
                  <a:tcPr marL="83625" marR="83625" marT="83625" marB="83625"/>
                </a:tc>
                <a:tc>
                  <a:txBody>
                    <a:bodyPr/>
                    <a:lstStyle/>
                    <a:p>
                      <a:pPr marL="0" marR="0" lvl="0" indent="0" algn="l" rtl="0">
                        <a:lnSpc>
                          <a:spcPct val="100000"/>
                        </a:lnSpc>
                        <a:spcBef>
                          <a:spcPts val="0"/>
                        </a:spcBef>
                        <a:spcAft>
                          <a:spcPts val="0"/>
                        </a:spcAft>
                        <a:buNone/>
                      </a:pPr>
                      <a:br>
                        <a:rPr lang="en-US" sz="1800" u="none" strike="noStrike" cap="none">
                          <a:latin typeface="Arial"/>
                          <a:ea typeface="Arial"/>
                          <a:cs typeface="Arial"/>
                          <a:sym typeface="Arial"/>
                        </a:rPr>
                      </a:br>
                      <a:endParaRPr sz="1800" u="none" strike="noStrike" cap="none">
                        <a:latin typeface="Arial"/>
                        <a:ea typeface="Arial"/>
                        <a:cs typeface="Arial"/>
                        <a:sym typeface="Arial"/>
                      </a:endParaRPr>
                    </a:p>
                  </a:txBody>
                  <a:tcPr marL="83625" marR="83625" marT="83625" marB="83625"/>
                </a:tc>
                <a:tc>
                  <a:txBody>
                    <a:bodyPr/>
                    <a:lstStyle/>
                    <a:p>
                      <a:pPr marL="0" marR="0" lvl="0" indent="0" algn="l" rtl="0">
                        <a:lnSpc>
                          <a:spcPct val="100000"/>
                        </a:lnSpc>
                        <a:spcBef>
                          <a:spcPts val="0"/>
                        </a:spcBef>
                        <a:spcAft>
                          <a:spcPts val="0"/>
                        </a:spcAft>
                        <a:buNone/>
                      </a:pPr>
                      <a:endParaRPr sz="1800" u="none" strike="noStrike" cap="none">
                        <a:latin typeface="Arial"/>
                        <a:ea typeface="Arial"/>
                        <a:cs typeface="Arial"/>
                        <a:sym typeface="Arial"/>
                      </a:endParaRPr>
                    </a:p>
                  </a:txBody>
                  <a:tcPr marL="83625" marR="83625" marT="83625" marB="83625"/>
                </a:tc>
                <a:extLst>
                  <a:ext uri="{0D108BD9-81ED-4DB2-BD59-A6C34878D82A}">
                    <a16:rowId xmlns:a16="http://schemas.microsoft.com/office/drawing/2014/main" val="10006"/>
                  </a:ext>
                </a:extLst>
              </a:tr>
            </a:tbl>
          </a:graphicData>
        </a:graphic>
      </p:graphicFrame>
      <p:sp>
        <p:nvSpPr>
          <p:cNvPr id="1055" name="Google Shape;1055;p30"/>
          <p:cNvSpPr/>
          <p:nvPr/>
        </p:nvSpPr>
        <p:spPr>
          <a:xfrm>
            <a:off x="584914" y="258215"/>
            <a:ext cx="8101885" cy="49244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2"/>
              </a:buClr>
              <a:buSzPts val="2600"/>
              <a:buFont typeface="Arial"/>
              <a:buNone/>
            </a:pPr>
            <a:r>
              <a:rPr lang="en-US" sz="2600" b="1" i="0" u="none" strike="noStrike" cap="none">
                <a:solidFill>
                  <a:schemeClr val="dk2"/>
                </a:solidFill>
                <a:latin typeface="Arial"/>
                <a:ea typeface="Arial"/>
                <a:cs typeface="Arial"/>
                <a:sym typeface="Arial"/>
              </a:rPr>
              <a:t>RIM Use Cases Penn State</a:t>
            </a:r>
            <a:endParaRPr sz="1800" b="1" i="0" u="none"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pic>
        <p:nvPicPr>
          <p:cNvPr id="1061" name="Google Shape;1061;p31" descr="Chart, funnel char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52913" y="0"/>
            <a:ext cx="5886174" cy="6858000"/>
          </a:xfrm>
          <a:prstGeom prst="rect">
            <a:avLst/>
          </a:prstGeom>
          <a:noFill/>
          <a:ln>
            <a:noFill/>
          </a:ln>
        </p:spPr>
      </p:pic>
      <p:sp>
        <p:nvSpPr>
          <p:cNvPr id="1062" name="Google Shape;1062;p31"/>
          <p:cNvSpPr/>
          <p:nvPr/>
        </p:nvSpPr>
        <p:spPr>
          <a:xfrm>
            <a:off x="609600" y="2641192"/>
            <a:ext cx="3048000" cy="12926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1F497D"/>
              </a:buClr>
              <a:buSzPts val="2600"/>
              <a:buFont typeface="Arial"/>
              <a:buNone/>
            </a:pPr>
            <a:r>
              <a:rPr lang="en-US" sz="2600" b="1" i="0" u="none" strike="noStrike" cap="none">
                <a:solidFill>
                  <a:srgbClr val="1F497D"/>
                </a:solidFill>
                <a:latin typeface="Arial"/>
                <a:ea typeface="Arial"/>
                <a:cs typeface="Arial"/>
                <a:sym typeface="Arial"/>
              </a:rPr>
              <a:t>Penn State Activity Insight System</a:t>
            </a:r>
            <a:endParaRPr sz="1800" b="1" i="0" u="none" strike="noStrike" cap="none">
              <a:solidFill>
                <a:srgbClr val="1F497D"/>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pic>
        <p:nvPicPr>
          <p:cNvPr id="1067" name="Google Shape;1067;p32" descr="Chart, funnel char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93308" y="0"/>
            <a:ext cx="6205384" cy="6858000"/>
          </a:xfrm>
          <a:prstGeom prst="rect">
            <a:avLst/>
          </a:prstGeom>
          <a:noFill/>
          <a:ln>
            <a:noFill/>
          </a:ln>
        </p:spPr>
      </p:pic>
      <p:sp>
        <p:nvSpPr>
          <p:cNvPr id="1068" name="Google Shape;1068;p32"/>
          <p:cNvSpPr/>
          <p:nvPr/>
        </p:nvSpPr>
        <p:spPr>
          <a:xfrm>
            <a:off x="609600" y="2841247"/>
            <a:ext cx="3048000" cy="89255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1F497D"/>
              </a:buClr>
              <a:buSzPts val="2600"/>
              <a:buFont typeface="Arial"/>
              <a:buNone/>
            </a:pPr>
            <a:r>
              <a:rPr lang="en-US" sz="2600" b="1" i="0" u="none" strike="noStrike" cap="none">
                <a:solidFill>
                  <a:srgbClr val="1F497D"/>
                </a:solidFill>
                <a:latin typeface="Arial"/>
                <a:ea typeface="Arial"/>
                <a:cs typeface="Arial"/>
                <a:sym typeface="Arial"/>
              </a:rPr>
              <a:t>Penn State Research Portal</a:t>
            </a:r>
            <a:endParaRPr sz="1800" b="1" i="0" u="none" strike="noStrike" cap="none">
              <a:solidFill>
                <a:srgbClr val="1F497D"/>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33"/>
          <p:cNvSpPr txBox="1"/>
          <p:nvPr/>
        </p:nvSpPr>
        <p:spPr>
          <a:xfrm>
            <a:off x="207635" y="4416227"/>
            <a:ext cx="211428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Activity Insight</a:t>
            </a:r>
            <a:endParaRPr/>
          </a:p>
        </p:txBody>
      </p:sp>
      <p:sp>
        <p:nvSpPr>
          <p:cNvPr id="1075" name="Google Shape;1075;p33"/>
          <p:cNvSpPr txBox="1"/>
          <p:nvPr/>
        </p:nvSpPr>
        <p:spPr>
          <a:xfrm>
            <a:off x="9451910" y="4409528"/>
            <a:ext cx="211428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Pure</a:t>
            </a:r>
            <a:endParaRPr/>
          </a:p>
        </p:txBody>
      </p:sp>
      <p:sp>
        <p:nvSpPr>
          <p:cNvPr id="1076" name="Google Shape;1076;p33"/>
          <p:cNvSpPr/>
          <p:nvPr/>
        </p:nvSpPr>
        <p:spPr>
          <a:xfrm>
            <a:off x="3943635" y="490293"/>
            <a:ext cx="3600165" cy="2024307"/>
          </a:xfrm>
          <a:prstGeom prst="ellipse">
            <a:avLst/>
          </a:prstGeom>
          <a:solidFill>
            <a:schemeClr val="accent1"/>
          </a:solidFill>
          <a:ln w="25400" cap="flat" cmpd="sng">
            <a:solidFill>
              <a:srgbClr val="007F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Researcher Metadata Database</a:t>
            </a:r>
            <a:endParaRPr/>
          </a:p>
        </p:txBody>
      </p:sp>
      <p:pic>
        <p:nvPicPr>
          <p:cNvPr id="1077" name="Google Shape;1077;p33" descr="Chart, funnel char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4891" y="1954159"/>
            <a:ext cx="2140106" cy="2493444"/>
          </a:xfrm>
          <a:prstGeom prst="rect">
            <a:avLst/>
          </a:prstGeom>
          <a:noFill/>
          <a:ln>
            <a:noFill/>
          </a:ln>
        </p:spPr>
      </p:pic>
      <p:pic>
        <p:nvPicPr>
          <p:cNvPr id="1078" name="Google Shape;1078;p33" descr="Chart, funnel char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215890" y="1818741"/>
            <a:ext cx="2350306" cy="2597486"/>
          </a:xfrm>
          <a:prstGeom prst="rect">
            <a:avLst/>
          </a:prstGeom>
          <a:noFill/>
          <a:ln>
            <a:noFill/>
          </a:ln>
        </p:spPr>
      </p:pic>
      <p:cxnSp>
        <p:nvCxnSpPr>
          <p:cNvPr id="1079" name="Google Shape;1079;p33">
            <a:extLst>
              <a:ext uri="{C183D7F6-B498-43B3-948B-1728B52AA6E4}">
                <adec:decorative xmlns:adec="http://schemas.microsoft.com/office/drawing/2017/decorative" val="1"/>
              </a:ext>
            </a:extLst>
          </p:cNvPr>
          <p:cNvCxnSpPr>
            <a:endCxn id="1076" idx="3"/>
          </p:cNvCxnSpPr>
          <p:nvPr/>
        </p:nvCxnSpPr>
        <p:spPr>
          <a:xfrm rot="10800000" flipH="1">
            <a:off x="1523967" y="2218147"/>
            <a:ext cx="2946900" cy="1005900"/>
          </a:xfrm>
          <a:prstGeom prst="straightConnector1">
            <a:avLst/>
          </a:prstGeom>
          <a:noFill/>
          <a:ln w="38100" cap="flat" cmpd="sng">
            <a:solidFill>
              <a:srgbClr val="88175E"/>
            </a:solidFill>
            <a:prstDash val="solid"/>
            <a:round/>
            <a:headEnd type="none" w="sm" len="sm"/>
            <a:tailEnd type="triangle" w="med" len="med"/>
          </a:ln>
        </p:spPr>
      </p:cxnSp>
      <p:cxnSp>
        <p:nvCxnSpPr>
          <p:cNvPr id="1080" name="Google Shape;1080;p33">
            <a:extLst>
              <a:ext uri="{C183D7F6-B498-43B3-948B-1728B52AA6E4}">
                <adec:decorative xmlns:adec="http://schemas.microsoft.com/office/drawing/2017/decorative" val="1"/>
              </a:ext>
            </a:extLst>
          </p:cNvPr>
          <p:cNvCxnSpPr>
            <a:endCxn id="1076" idx="5"/>
          </p:cNvCxnSpPr>
          <p:nvPr/>
        </p:nvCxnSpPr>
        <p:spPr>
          <a:xfrm rot="10800000">
            <a:off x="7016568" y="2218147"/>
            <a:ext cx="3270300" cy="982800"/>
          </a:xfrm>
          <a:prstGeom prst="straightConnector1">
            <a:avLst/>
          </a:prstGeom>
          <a:noFill/>
          <a:ln w="38100" cap="flat" cmpd="sng">
            <a:solidFill>
              <a:srgbClr val="88175E"/>
            </a:solidFill>
            <a:prstDash val="solid"/>
            <a:round/>
            <a:headEnd type="none" w="sm" len="sm"/>
            <a:tailEnd type="triangle" w="med" len="med"/>
          </a:ln>
        </p:spPr>
      </p:cxnSp>
      <p:sp>
        <p:nvSpPr>
          <p:cNvPr id="1081" name="Google Shape;1081;p33"/>
          <p:cNvSpPr txBox="1">
            <a:spLocks noGrp="1"/>
          </p:cNvSpPr>
          <p:nvPr>
            <p:ph type="sldNum" idx="12"/>
          </p:nvPr>
        </p:nvSpPr>
        <p:spPr>
          <a:xfrm>
            <a:off x="11810999" y="6172963"/>
            <a:ext cx="381001" cy="6850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34"/>
          <p:cNvSpPr txBox="1">
            <a:spLocks noGrp="1"/>
          </p:cNvSpPr>
          <p:nvPr>
            <p:ph type="body" idx="2"/>
          </p:nvPr>
        </p:nvSpPr>
        <p:spPr>
          <a:xfrm>
            <a:off x="234951" y="850901"/>
            <a:ext cx="353483" cy="6007100"/>
          </a:xfrm>
          <a:prstGeom prst="rect">
            <a:avLst/>
          </a:prstGeom>
          <a:solidFill>
            <a:srgbClr val="00AFD7"/>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8" name="Google Shape;1088;p34"/>
          <p:cNvSpPr txBox="1">
            <a:spLocks noGrp="1"/>
          </p:cNvSpPr>
          <p:nvPr>
            <p:ph type="body" idx="3"/>
          </p:nvPr>
        </p:nvSpPr>
        <p:spPr>
          <a:xfrm>
            <a:off x="11215941" y="850902"/>
            <a:ext cx="353483" cy="5432839"/>
          </a:xfrm>
          <a:prstGeom prst="rect">
            <a:avLst/>
          </a:prstGeom>
          <a:solidFill>
            <a:srgbClr val="00AFD7"/>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pic>
        <p:nvPicPr>
          <p:cNvPr id="1089" name="Google Shape;1089;p34" descr="Standard_CMYK"/>
          <p:cNvPicPr preferRelativeResize="0"/>
          <p:nvPr/>
        </p:nvPicPr>
        <p:blipFill rotWithShape="1">
          <a:blip r:embed="rId3">
            <a:alphaModFix/>
          </a:blip>
          <a:srcRect/>
          <a:stretch/>
        </p:blipFill>
        <p:spPr>
          <a:xfrm>
            <a:off x="3213100" y="1743886"/>
            <a:ext cx="5765800" cy="36468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pic>
        <p:nvPicPr>
          <p:cNvPr id="1095" name="Google Shape;1095;p35" descr="Standard_CMYK"/>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86600" y="3068835"/>
            <a:ext cx="4394200" cy="2779332"/>
          </a:xfrm>
          <a:prstGeom prst="rect">
            <a:avLst/>
          </a:prstGeom>
          <a:noFill/>
          <a:ln>
            <a:noFill/>
          </a:ln>
        </p:spPr>
      </p:pic>
      <p:sp>
        <p:nvSpPr>
          <p:cNvPr id="1096" name="Google Shape;1096;p35"/>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800"/>
              <a:buNone/>
            </a:pPr>
            <a:r>
              <a:rPr lang="en-US">
                <a:solidFill>
                  <a:schemeClr val="dk2"/>
                </a:solidFill>
              </a:rPr>
              <a:t>About Virginia Tech</a:t>
            </a:r>
            <a:endParaRPr/>
          </a:p>
        </p:txBody>
      </p:sp>
      <p:sp>
        <p:nvSpPr>
          <p:cNvPr id="1097" name="Google Shape;1097;p35"/>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p>
            <a:pPr marL="457189" lvl="0" indent="-457189" algn="l" rtl="0">
              <a:lnSpc>
                <a:spcPct val="100000"/>
              </a:lnSpc>
              <a:spcBef>
                <a:spcPts val="0"/>
              </a:spcBef>
              <a:spcAft>
                <a:spcPts val="0"/>
              </a:spcAft>
              <a:buSzPts val="3200"/>
              <a:buFont typeface="Arial"/>
              <a:buChar char="•"/>
            </a:pPr>
            <a:r>
              <a:rPr lang="en-US"/>
              <a:t>Public research university</a:t>
            </a:r>
            <a:endParaRPr/>
          </a:p>
          <a:p>
            <a:pPr marL="457189" lvl="0" indent="-457189" algn="l" rtl="0">
              <a:lnSpc>
                <a:spcPct val="100000"/>
              </a:lnSpc>
              <a:spcBef>
                <a:spcPts val="0"/>
              </a:spcBef>
              <a:spcAft>
                <a:spcPts val="0"/>
              </a:spcAft>
              <a:buSzPts val="3200"/>
              <a:buFont typeface="Arial"/>
              <a:buChar char="•"/>
            </a:pPr>
            <a:r>
              <a:rPr lang="en-US"/>
              <a:t>Enrollment:</a:t>
            </a:r>
            <a:endParaRPr/>
          </a:p>
          <a:p>
            <a:pPr marL="0" lvl="1" indent="0" algn="l" rtl="0">
              <a:lnSpc>
                <a:spcPct val="100000"/>
              </a:lnSpc>
              <a:spcBef>
                <a:spcPts val="0"/>
              </a:spcBef>
              <a:spcAft>
                <a:spcPts val="0"/>
              </a:spcAft>
              <a:buNone/>
            </a:pPr>
            <a:r>
              <a:rPr lang="en-US"/>
              <a:t>~30,000 undergraduates</a:t>
            </a:r>
            <a:endParaRPr/>
          </a:p>
          <a:p>
            <a:pPr marL="0" lvl="1" indent="0" algn="l" rtl="0">
              <a:lnSpc>
                <a:spcPct val="100000"/>
              </a:lnSpc>
              <a:spcBef>
                <a:spcPts val="0"/>
              </a:spcBef>
              <a:spcAft>
                <a:spcPts val="0"/>
              </a:spcAft>
              <a:buNone/>
            </a:pPr>
            <a:r>
              <a:rPr lang="en-US"/>
              <a:t>&gt;7,000 graduate &amp; professional students</a:t>
            </a:r>
            <a:endParaRPr/>
          </a:p>
          <a:p>
            <a:pPr marL="457189" lvl="0" indent="-253989" algn="l" rtl="0">
              <a:lnSpc>
                <a:spcPct val="100000"/>
              </a:lnSpc>
              <a:spcBef>
                <a:spcPts val="0"/>
              </a:spcBef>
              <a:spcAft>
                <a:spcPts val="0"/>
              </a:spcAft>
              <a:buSzPts val="32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36"/>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800"/>
              <a:buNone/>
            </a:pPr>
            <a:r>
              <a:rPr lang="en-US">
                <a:solidFill>
                  <a:schemeClr val="dk2"/>
                </a:solidFill>
              </a:rPr>
              <a:t>Virginia Tech—key facts</a:t>
            </a:r>
            <a:endParaRPr/>
          </a:p>
        </p:txBody>
      </p:sp>
      <p:sp>
        <p:nvSpPr>
          <p:cNvPr id="1104" name="Google Shape;1104;p36"/>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a:t>Relies primarily on Elements</a:t>
            </a:r>
            <a:endParaRPr/>
          </a:p>
          <a:p>
            <a:pPr marL="457189" lvl="0" indent="-253989" algn="l" rtl="0">
              <a:lnSpc>
                <a:spcPct val="100000"/>
              </a:lnSpc>
              <a:spcBef>
                <a:spcPts val="0"/>
              </a:spcBef>
              <a:spcAft>
                <a:spcPts val="0"/>
              </a:spcAft>
              <a:buSzPts val="3200"/>
              <a:buFont typeface="Arial"/>
              <a:buNone/>
            </a:pPr>
            <a:endParaRPr/>
          </a:p>
          <a:p>
            <a:pPr marL="0" lvl="0" indent="0" algn="l" rtl="0">
              <a:lnSpc>
                <a:spcPct val="100000"/>
              </a:lnSpc>
              <a:spcBef>
                <a:spcPts val="0"/>
              </a:spcBef>
              <a:spcAft>
                <a:spcPts val="0"/>
              </a:spcAft>
              <a:buSzPts val="3200"/>
              <a:buNone/>
            </a:pPr>
            <a:r>
              <a:rPr lang="en-US"/>
              <a:t>Administrative responsibility is shared</a:t>
            </a:r>
            <a:endParaRPr/>
          </a:p>
          <a:p>
            <a:pPr marL="342900" lvl="5" indent="-342900" algn="l" rtl="0">
              <a:lnSpc>
                <a:spcPct val="100000"/>
              </a:lnSpc>
              <a:spcBef>
                <a:spcPts val="0"/>
              </a:spcBef>
              <a:spcAft>
                <a:spcPts val="0"/>
              </a:spcAft>
              <a:buSzPts val="1800"/>
              <a:buFont typeface="Courier New"/>
              <a:buChar char="o"/>
            </a:pPr>
            <a:r>
              <a:rPr lang="en-US"/>
              <a:t>Office of Faculty Affairs (Provost)</a:t>
            </a:r>
            <a:endParaRPr/>
          </a:p>
          <a:p>
            <a:pPr marL="342900" lvl="5" indent="-342900" algn="l" rtl="0">
              <a:lnSpc>
                <a:spcPct val="100000"/>
              </a:lnSpc>
              <a:spcBef>
                <a:spcPts val="0"/>
              </a:spcBef>
              <a:spcAft>
                <a:spcPts val="0"/>
              </a:spcAft>
              <a:buSzPts val="1800"/>
              <a:buFont typeface="Courier New"/>
              <a:buChar char="o"/>
            </a:pPr>
            <a:r>
              <a:rPr lang="en-US"/>
              <a:t>Libraries</a:t>
            </a:r>
            <a:endParaRPr/>
          </a:p>
          <a:p>
            <a:pPr marL="342900" lvl="5" indent="-342900" algn="l" rtl="0">
              <a:lnSpc>
                <a:spcPct val="100000"/>
              </a:lnSpc>
              <a:spcBef>
                <a:spcPts val="0"/>
              </a:spcBef>
              <a:spcAft>
                <a:spcPts val="0"/>
              </a:spcAft>
              <a:buSzPts val="1800"/>
              <a:buFont typeface="Courier New"/>
              <a:buChar char="o"/>
            </a:pPr>
            <a:r>
              <a:rPr lang="en-US"/>
              <a:t>Office of Analytics &amp; Institutional Effectiveness</a:t>
            </a:r>
            <a:endParaRPr/>
          </a:p>
          <a:p>
            <a:pPr marL="342900" lvl="5" indent="-224345" algn="l" rtl="0">
              <a:lnSpc>
                <a:spcPct val="100000"/>
              </a:lnSpc>
              <a:spcBef>
                <a:spcPts val="0"/>
              </a:spcBef>
              <a:spcAft>
                <a:spcPts val="0"/>
              </a:spcAft>
              <a:buSzPts val="1867"/>
              <a:buFont typeface="Courier New"/>
              <a:buNone/>
            </a:pPr>
            <a:endParaRPr/>
          </a:p>
          <a:p>
            <a:pPr marL="0" lvl="0" indent="0" algn="l" rtl="0">
              <a:lnSpc>
                <a:spcPct val="100000"/>
              </a:lnSpc>
              <a:spcBef>
                <a:spcPts val="0"/>
              </a:spcBef>
              <a:spcAft>
                <a:spcPts val="0"/>
              </a:spcAft>
              <a:buSzPts val="3200"/>
              <a:buNone/>
            </a:pPr>
            <a:r>
              <a:rPr lang="en-US"/>
              <a:t>Publication metadata is seen as an institutional asset</a:t>
            </a:r>
            <a:endParaRPr/>
          </a:p>
          <a:p>
            <a:pPr marL="342900" lvl="4" indent="-342900" algn="l" rtl="0">
              <a:lnSpc>
                <a:spcPct val="100000"/>
              </a:lnSpc>
              <a:spcBef>
                <a:spcPts val="0"/>
              </a:spcBef>
              <a:spcAft>
                <a:spcPts val="0"/>
              </a:spcAft>
              <a:buSzPts val="1800"/>
              <a:buFont typeface="Courier New"/>
              <a:buChar char="o"/>
            </a:pPr>
            <a:r>
              <a:rPr lang="en-US"/>
              <a:t>University Data Commons</a:t>
            </a:r>
            <a:endParaRPr/>
          </a:p>
          <a:p>
            <a:pPr marL="342900" lvl="4" indent="-342900" algn="l" rtl="0">
              <a:lnSpc>
                <a:spcPct val="100000"/>
              </a:lnSpc>
              <a:spcBef>
                <a:spcPts val="0"/>
              </a:spcBef>
              <a:spcAft>
                <a:spcPts val="0"/>
              </a:spcAft>
              <a:buSzPts val="1800"/>
              <a:buFont typeface="Courier New"/>
              <a:buChar char="o"/>
            </a:pPr>
            <a:r>
              <a:rPr lang="en-US"/>
              <a:t>Ingests Elements data/combines with other institutional data</a:t>
            </a:r>
            <a:endParaRPr/>
          </a:p>
          <a:p>
            <a:pPr marL="342900" lvl="4" indent="-342900" algn="l" rtl="0">
              <a:lnSpc>
                <a:spcPct val="100000"/>
              </a:lnSpc>
              <a:spcBef>
                <a:spcPts val="0"/>
              </a:spcBef>
              <a:spcAft>
                <a:spcPts val="0"/>
              </a:spcAft>
              <a:buSzPts val="1800"/>
              <a:buFont typeface="Courier New"/>
              <a:buChar char="o"/>
            </a:pPr>
            <a:r>
              <a:rPr lang="en-US"/>
              <a:t>Supports incentive-based budget planning/tracking</a:t>
            </a:r>
            <a:endParaRPr/>
          </a:p>
          <a:p>
            <a:pPr marL="342900" lvl="4" indent="-342900" algn="l" rtl="0">
              <a:lnSpc>
                <a:spcPct val="100000"/>
              </a:lnSpc>
              <a:spcBef>
                <a:spcPts val="0"/>
              </a:spcBef>
              <a:spcAft>
                <a:spcPts val="0"/>
              </a:spcAft>
              <a:buSzPts val="1800"/>
              <a:buFont typeface="Courier New"/>
              <a:buChar char="o"/>
            </a:pPr>
            <a:r>
              <a:rPr lang="en-US"/>
              <a:t>Data governance for campus</a:t>
            </a:r>
            <a:endParaRPr/>
          </a:p>
        </p:txBody>
      </p:sp>
      <p:pic>
        <p:nvPicPr>
          <p:cNvPr id="1105" name="Google Shape;1105;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58200" y="1219200"/>
            <a:ext cx="2667000" cy="1774767"/>
          </a:xfrm>
          <a:prstGeom prst="rect">
            <a:avLst/>
          </a:prstGeom>
          <a:noFill/>
          <a:ln>
            <a:noFill/>
          </a:ln>
        </p:spPr>
      </p:pic>
      <p:pic>
        <p:nvPicPr>
          <p:cNvPr id="1106" name="Google Shape;1106;p36" descr="Shape&#10;&#10;Description automatically generated with low confidenc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010525" y="5037329"/>
            <a:ext cx="895350" cy="895350"/>
          </a:xfrm>
          <a:prstGeom prst="rect">
            <a:avLst/>
          </a:prstGeom>
          <a:noFill/>
          <a:ln>
            <a:noFill/>
          </a:ln>
        </p:spPr>
      </p:pic>
      <p:sp>
        <p:nvSpPr>
          <p:cNvPr id="1107" name="Google Shape;1107;p36"/>
          <p:cNvSpPr txBox="1"/>
          <p:nvPr/>
        </p:nvSpPr>
        <p:spPr>
          <a:xfrm>
            <a:off x="7779107" y="5844199"/>
            <a:ext cx="13716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aramond"/>
                <a:ea typeface="Garamond"/>
                <a:cs typeface="Garamond"/>
                <a:sym typeface="Garamond"/>
              </a:rPr>
              <a:t>Home grown</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4"/>
          <p:cNvSpPr txBox="1">
            <a:spLocks noGrp="1"/>
          </p:cNvSpPr>
          <p:nvPr>
            <p:ph type="title"/>
          </p:nvPr>
        </p:nvSpPr>
        <p:spPr>
          <a:xfrm>
            <a:off x="370840" y="457200"/>
            <a:ext cx="11297920" cy="9541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0" u="none" strike="noStrike" cap="none">
                <a:solidFill>
                  <a:schemeClr val="dk2"/>
                </a:solidFill>
                <a:latin typeface="Arial"/>
                <a:ea typeface="Arial"/>
                <a:cs typeface="Arial"/>
                <a:sym typeface="Arial"/>
              </a:rPr>
              <a:t>Research Information Management in the United States</a:t>
            </a:r>
            <a:endParaRPr sz="3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None/>
            </a:pPr>
            <a:endParaRPr sz="3600" b="1" i="0" u="none" strike="noStrike" cap="none">
              <a:solidFill>
                <a:schemeClr val="dk2"/>
              </a:solidFill>
              <a:latin typeface="Arial"/>
              <a:ea typeface="Arial"/>
              <a:cs typeface="Arial"/>
              <a:sym typeface="Arial"/>
            </a:endParaRPr>
          </a:p>
        </p:txBody>
      </p:sp>
      <p:sp>
        <p:nvSpPr>
          <p:cNvPr id="518" name="Google Shape;518;p4"/>
          <p:cNvSpPr txBox="1"/>
          <p:nvPr/>
        </p:nvSpPr>
        <p:spPr>
          <a:xfrm>
            <a:off x="-838200" y="5461337"/>
            <a:ext cx="6583373" cy="1015663"/>
          </a:xfrm>
          <a:prstGeom prst="rect">
            <a:avLst/>
          </a:prstGeom>
          <a:noFill/>
          <a:ln>
            <a:noFill/>
          </a:ln>
        </p:spPr>
        <p:txBody>
          <a:bodyPr spcFirstLastPara="1" wrap="square" lIns="91425" tIns="45700" rIns="91425" bIns="45700" anchor="t" anchorCtr="0">
            <a:spAutoFit/>
          </a:bodyPr>
          <a:lstStyle/>
          <a:p>
            <a:pPr marL="285750" marR="0" lvl="0" indent="-107950" algn="l" rtl="0">
              <a:lnSpc>
                <a:spcPct val="100000"/>
              </a:lnSpc>
              <a:spcBef>
                <a:spcPts val="0"/>
              </a:spcBef>
              <a:spcAft>
                <a:spcPts val="0"/>
              </a:spcAft>
              <a:buClr>
                <a:srgbClr val="000000"/>
              </a:buClr>
              <a:buSzPts val="2800"/>
              <a:buFont typeface="Arial"/>
              <a:buNone/>
            </a:pPr>
            <a:endParaRPr sz="28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1"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oc.lc/us-rim-project</a:t>
            </a:r>
            <a:endParaRPr sz="3200" b="1" i="1" u="none" strike="noStrike" cap="none">
              <a:solidFill>
                <a:srgbClr val="000000"/>
              </a:solidFill>
              <a:latin typeface="Calibri"/>
              <a:ea typeface="Calibri"/>
              <a:cs typeface="Calibri"/>
              <a:sym typeface="Calibri"/>
            </a:endParaRPr>
          </a:p>
        </p:txBody>
      </p:sp>
      <p:grpSp>
        <p:nvGrpSpPr>
          <p:cNvPr id="519" name="Google Shape;519;p4" descr="Case study institutions: Penn State, Texas A&amp;M, Virginia Tech, UCLA, University of Miami"/>
          <p:cNvGrpSpPr/>
          <p:nvPr/>
        </p:nvGrpSpPr>
        <p:grpSpPr>
          <a:xfrm>
            <a:off x="7048399" y="2167660"/>
            <a:ext cx="3542838" cy="4070324"/>
            <a:chOff x="588001" y="0"/>
            <a:chExt cx="3542838" cy="4070324"/>
          </a:xfrm>
        </p:grpSpPr>
        <p:sp>
          <p:nvSpPr>
            <p:cNvPr id="520" name="Google Shape;520;p4"/>
            <p:cNvSpPr/>
            <p:nvPr/>
          </p:nvSpPr>
          <p:spPr>
            <a:xfrm rot="10800000">
              <a:off x="962335" y="755"/>
              <a:ext cx="3168504" cy="657014"/>
            </a:xfrm>
            <a:prstGeom prst="homePlate">
              <a:avLst>
                <a:gd name="adj" fmla="val 50000"/>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txBox="1"/>
            <p:nvPr/>
          </p:nvSpPr>
          <p:spPr>
            <a:xfrm>
              <a:off x="1126588" y="755"/>
              <a:ext cx="3004251" cy="657014"/>
            </a:xfrm>
            <a:prstGeom prst="rect">
              <a:avLst/>
            </a:prstGeom>
            <a:noFill/>
            <a:ln>
              <a:noFill/>
            </a:ln>
          </p:spPr>
          <p:txBody>
            <a:bodyPr spcFirstLastPara="1" wrap="square" lIns="289725" tIns="87625" rIns="16357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dk1"/>
                  </a:solidFill>
                  <a:latin typeface="Arial"/>
                  <a:ea typeface="Arial"/>
                  <a:cs typeface="Arial"/>
                  <a:sym typeface="Arial"/>
                </a:rPr>
                <a:t>Penn State</a:t>
              </a:r>
              <a:endParaRPr/>
            </a:p>
          </p:txBody>
        </p:sp>
        <p:sp>
          <p:nvSpPr>
            <p:cNvPr id="522" name="Google Shape;522;p4"/>
            <p:cNvSpPr/>
            <p:nvPr/>
          </p:nvSpPr>
          <p:spPr>
            <a:xfrm>
              <a:off x="588001" y="0"/>
              <a:ext cx="657014" cy="657014"/>
            </a:xfrm>
            <a:prstGeom prst="ellipse">
              <a:avLst/>
            </a:prstGeom>
            <a:blipFill rotWithShape="1">
              <a:blip r:embed="rId4" cstate="screen">
                <a:alphaModFix/>
                <a:extLst>
                  <a:ext uri="{28A0092B-C50C-407E-A947-70E740481C1C}">
                    <a14:useLocalDpi xmlns:a14="http://schemas.microsoft.com/office/drawing/2010/main"/>
                  </a:ext>
                </a:extLst>
              </a:blip>
              <a:stretch>
                <a:fillRect/>
              </a:stretch>
            </a:blip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rot="10800000">
              <a:off x="962335" y="853894"/>
              <a:ext cx="3168504" cy="657014"/>
            </a:xfrm>
            <a:prstGeom prst="homePlate">
              <a:avLst>
                <a:gd name="adj" fmla="val 50000"/>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txBox="1"/>
            <p:nvPr/>
          </p:nvSpPr>
          <p:spPr>
            <a:xfrm>
              <a:off x="1126588" y="853894"/>
              <a:ext cx="3004251" cy="657014"/>
            </a:xfrm>
            <a:prstGeom prst="rect">
              <a:avLst/>
            </a:prstGeom>
            <a:noFill/>
            <a:ln>
              <a:noFill/>
            </a:ln>
          </p:spPr>
          <p:txBody>
            <a:bodyPr spcFirstLastPara="1" wrap="square" lIns="289725" tIns="87625" rIns="16357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dk1"/>
                  </a:solidFill>
                  <a:latin typeface="Arial"/>
                  <a:ea typeface="Arial"/>
                  <a:cs typeface="Arial"/>
                  <a:sym typeface="Arial"/>
                </a:rPr>
                <a:t>Texas A&amp;M</a:t>
              </a:r>
              <a:endParaRPr/>
            </a:p>
          </p:txBody>
        </p:sp>
        <p:sp>
          <p:nvSpPr>
            <p:cNvPr id="525" name="Google Shape;525;p4"/>
            <p:cNvSpPr/>
            <p:nvPr/>
          </p:nvSpPr>
          <p:spPr>
            <a:xfrm>
              <a:off x="633828" y="853894"/>
              <a:ext cx="657014" cy="657014"/>
            </a:xfrm>
            <a:prstGeom prst="ellipse">
              <a:avLst/>
            </a:prstGeom>
            <a:blipFill rotWithShape="1">
              <a:blip r:embed="rId5" cstate="screen">
                <a:alphaModFix/>
                <a:extLst>
                  <a:ext uri="{28A0092B-C50C-407E-A947-70E740481C1C}">
                    <a14:useLocalDpi xmlns:a14="http://schemas.microsoft.com/office/drawing/2010/main"/>
                  </a:ext>
                </a:extLst>
              </a:blip>
              <a:stretch>
                <a:fillRect/>
              </a:stretch>
            </a:blip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rot="10800000">
              <a:off x="957456" y="1674701"/>
              <a:ext cx="3168504" cy="657014"/>
            </a:xfrm>
            <a:prstGeom prst="homePlate">
              <a:avLst>
                <a:gd name="adj" fmla="val 50000"/>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txBox="1"/>
            <p:nvPr/>
          </p:nvSpPr>
          <p:spPr>
            <a:xfrm>
              <a:off x="1121709" y="1674701"/>
              <a:ext cx="3004251" cy="657014"/>
            </a:xfrm>
            <a:prstGeom prst="rect">
              <a:avLst/>
            </a:prstGeom>
            <a:noFill/>
            <a:ln>
              <a:noFill/>
            </a:ln>
          </p:spPr>
          <p:txBody>
            <a:bodyPr spcFirstLastPara="1" wrap="square" lIns="289725" tIns="87625" rIns="16357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dk1"/>
                  </a:solidFill>
                  <a:latin typeface="Arial"/>
                  <a:ea typeface="Arial"/>
                  <a:cs typeface="Arial"/>
                  <a:sym typeface="Arial"/>
                </a:rPr>
                <a:t>Virginia Tech</a:t>
              </a:r>
              <a:endParaRPr sz="2300" b="0" i="0" u="none" strike="noStrike" cap="none">
                <a:solidFill>
                  <a:schemeClr val="dk1"/>
                </a:solidFill>
                <a:latin typeface="Arial"/>
                <a:ea typeface="Arial"/>
                <a:cs typeface="Arial"/>
                <a:sym typeface="Arial"/>
              </a:endParaRPr>
            </a:p>
          </p:txBody>
        </p:sp>
        <p:sp>
          <p:nvSpPr>
            <p:cNvPr id="528" name="Google Shape;528;p4"/>
            <p:cNvSpPr/>
            <p:nvPr/>
          </p:nvSpPr>
          <p:spPr>
            <a:xfrm>
              <a:off x="633828" y="1707033"/>
              <a:ext cx="657014" cy="657014"/>
            </a:xfrm>
            <a:prstGeom prst="ellipse">
              <a:avLst/>
            </a:prstGeom>
            <a:blipFill rotWithShape="1">
              <a:blip r:embed="rId6" cstate="screen">
                <a:alphaModFix/>
                <a:extLst>
                  <a:ext uri="{28A0092B-C50C-407E-A947-70E740481C1C}">
                    <a14:useLocalDpi xmlns:a14="http://schemas.microsoft.com/office/drawing/2010/main"/>
                  </a:ext>
                </a:extLst>
              </a:blip>
              <a:stretch>
                <a:fillRect/>
              </a:stretch>
            </a:blip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rot="10800000">
              <a:off x="962335" y="2560171"/>
              <a:ext cx="3168504" cy="657014"/>
            </a:xfrm>
            <a:prstGeom prst="homePlate">
              <a:avLst>
                <a:gd name="adj" fmla="val 50000"/>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txBox="1"/>
            <p:nvPr/>
          </p:nvSpPr>
          <p:spPr>
            <a:xfrm>
              <a:off x="1126588" y="2560171"/>
              <a:ext cx="3004251" cy="657014"/>
            </a:xfrm>
            <a:prstGeom prst="rect">
              <a:avLst/>
            </a:prstGeom>
            <a:noFill/>
            <a:ln>
              <a:noFill/>
            </a:ln>
          </p:spPr>
          <p:txBody>
            <a:bodyPr spcFirstLastPara="1" wrap="square" lIns="289725" tIns="87625" rIns="16357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dk1"/>
                  </a:solidFill>
                  <a:latin typeface="Arial"/>
                  <a:ea typeface="Arial"/>
                  <a:cs typeface="Arial"/>
                  <a:sym typeface="Arial"/>
                </a:rPr>
                <a:t>UCLA</a:t>
              </a:r>
              <a:endParaRPr/>
            </a:p>
          </p:txBody>
        </p:sp>
        <p:sp>
          <p:nvSpPr>
            <p:cNvPr id="531" name="Google Shape;531;p4"/>
            <p:cNvSpPr/>
            <p:nvPr/>
          </p:nvSpPr>
          <p:spPr>
            <a:xfrm>
              <a:off x="633828" y="2560171"/>
              <a:ext cx="657014" cy="657014"/>
            </a:xfrm>
            <a:prstGeom prst="ellipse">
              <a:avLst/>
            </a:prstGeom>
            <a:blipFill rotWithShape="1">
              <a:blip r:embed="rId7" cstate="screen">
                <a:alphaModFix/>
                <a:extLst>
                  <a:ext uri="{28A0092B-C50C-407E-A947-70E740481C1C}">
                    <a14:useLocalDpi xmlns:a14="http://schemas.microsoft.com/office/drawing/2010/main"/>
                  </a:ext>
                </a:extLst>
              </a:blip>
              <a:stretch>
                <a:fillRect/>
              </a:stretch>
            </a:blip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rot="10800000">
              <a:off x="962335" y="3413310"/>
              <a:ext cx="3168504" cy="657014"/>
            </a:xfrm>
            <a:prstGeom prst="homePlate">
              <a:avLst>
                <a:gd name="adj" fmla="val 50000"/>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txBox="1"/>
            <p:nvPr/>
          </p:nvSpPr>
          <p:spPr>
            <a:xfrm>
              <a:off x="1126588" y="3413310"/>
              <a:ext cx="3004251" cy="657014"/>
            </a:xfrm>
            <a:prstGeom prst="rect">
              <a:avLst/>
            </a:prstGeom>
            <a:noFill/>
            <a:ln>
              <a:noFill/>
            </a:ln>
          </p:spPr>
          <p:txBody>
            <a:bodyPr spcFirstLastPara="1" wrap="square" lIns="289725" tIns="87625" rIns="16357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dk1"/>
                  </a:solidFill>
                  <a:latin typeface="Arial"/>
                  <a:ea typeface="Arial"/>
                  <a:cs typeface="Arial"/>
                  <a:sym typeface="Arial"/>
                </a:rPr>
                <a:t>University of Miami</a:t>
              </a:r>
              <a:endParaRPr sz="2300" b="0" i="0" u="none" strike="noStrike" cap="none">
                <a:solidFill>
                  <a:schemeClr val="dk1"/>
                </a:solidFill>
                <a:latin typeface="Arial"/>
                <a:ea typeface="Arial"/>
                <a:cs typeface="Arial"/>
                <a:sym typeface="Arial"/>
              </a:endParaRPr>
            </a:p>
          </p:txBody>
        </p:sp>
        <p:sp>
          <p:nvSpPr>
            <p:cNvPr id="534" name="Google Shape;534;p4"/>
            <p:cNvSpPr/>
            <p:nvPr/>
          </p:nvSpPr>
          <p:spPr>
            <a:xfrm>
              <a:off x="633828" y="3413310"/>
              <a:ext cx="657014" cy="657014"/>
            </a:xfrm>
            <a:prstGeom prst="ellipse">
              <a:avLst/>
            </a:prstGeom>
            <a:blipFill rotWithShape="1">
              <a:blip r:embed="rId8" cstate="screen">
                <a:alphaModFix/>
                <a:extLst>
                  <a:ext uri="{28A0092B-C50C-407E-A947-70E740481C1C}">
                    <a14:useLocalDpi xmlns:a14="http://schemas.microsoft.com/office/drawing/2010/main"/>
                  </a:ext>
                </a:extLst>
              </a:blip>
              <a:stretch>
                <a:fillRect/>
              </a:stretch>
            </a:blip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4"/>
          <p:cNvSpPr/>
          <p:nvPr/>
        </p:nvSpPr>
        <p:spPr>
          <a:xfrm>
            <a:off x="457200" y="1193978"/>
            <a:ext cx="5443220" cy="722292"/>
          </a:xfrm>
          <a:prstGeom prst="rect">
            <a:avLst/>
          </a:prstGeom>
          <a:solidFill>
            <a:schemeClr val="accent2"/>
          </a:solidFill>
          <a:ln w="25400" cap="flat" cmpd="sng">
            <a:solidFill>
              <a:srgbClr val="007F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Methodology</a:t>
            </a:r>
            <a:endParaRPr/>
          </a:p>
        </p:txBody>
      </p:sp>
      <p:sp>
        <p:nvSpPr>
          <p:cNvPr id="536" name="Google Shape;536;p4"/>
          <p:cNvSpPr/>
          <p:nvPr/>
        </p:nvSpPr>
        <p:spPr>
          <a:xfrm>
            <a:off x="5986780" y="1184798"/>
            <a:ext cx="5443220" cy="722292"/>
          </a:xfrm>
          <a:prstGeom prst="rect">
            <a:avLst/>
          </a:prstGeom>
          <a:solidFill>
            <a:schemeClr val="accent3"/>
          </a:solidFill>
          <a:ln w="25400" cap="flat" cmpd="sng">
            <a:solidFill>
              <a:srgbClr val="007F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Case study institutions</a:t>
            </a:r>
            <a:endParaRPr/>
          </a:p>
        </p:txBody>
      </p:sp>
      <p:sp>
        <p:nvSpPr>
          <p:cNvPr id="537" name="Google Shape;537;p4"/>
          <p:cNvSpPr txBox="1"/>
          <p:nvPr/>
        </p:nvSpPr>
        <p:spPr>
          <a:xfrm>
            <a:off x="533193" y="2228604"/>
            <a:ext cx="5162315" cy="3244765"/>
          </a:xfrm>
          <a:prstGeom prst="rect">
            <a:avLst/>
          </a:prstGeom>
          <a:solidFill>
            <a:schemeClr val="lt1"/>
          </a:solidFill>
          <a:ln>
            <a:noFill/>
          </a:ln>
        </p:spPr>
        <p:txBody>
          <a:bodyPr spcFirstLastPara="1" wrap="square" lIns="91425" tIns="45700" rIns="91425" bIns="45700" anchor="t" anchorCtr="0">
            <a:normAutofit lnSpcReduction="10000"/>
          </a:bodyPr>
          <a:lstStyle/>
          <a:p>
            <a:pPr marL="457189" marR="0" lvl="0" indent="-457189"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Case study approach</a:t>
            </a:r>
            <a:endParaRPr/>
          </a:p>
          <a:p>
            <a:pPr marL="457189" marR="0" lvl="0" indent="-457189"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5 US research universities with a diversity of:</a:t>
            </a:r>
            <a:endParaRPr/>
          </a:p>
          <a:p>
            <a:pPr marL="990575" marR="0" lvl="1" indent="-457189" algn="l" rtl="0">
              <a:lnSpc>
                <a:spcPct val="100000"/>
              </a:lnSpc>
              <a:spcBef>
                <a:spcPts val="373"/>
              </a:spcBef>
              <a:spcAft>
                <a:spcPts val="0"/>
              </a:spcAft>
              <a:buClr>
                <a:srgbClr val="000000"/>
              </a:buClr>
              <a:buSzPts val="1867"/>
              <a:buFont typeface="Arial"/>
              <a:buChar char="•"/>
            </a:pPr>
            <a:r>
              <a:rPr lang="en-US" sz="1867" b="0" i="0" u="none" strike="noStrike" cap="none">
                <a:solidFill>
                  <a:srgbClr val="000000"/>
                </a:solidFill>
                <a:latin typeface="Arial"/>
                <a:ea typeface="Arial"/>
                <a:cs typeface="Arial"/>
                <a:sym typeface="Arial"/>
              </a:rPr>
              <a:t>Uses</a:t>
            </a:r>
            <a:endParaRPr/>
          </a:p>
          <a:p>
            <a:pPr marL="990575" marR="0" lvl="1" indent="-457189" algn="l" rtl="0">
              <a:lnSpc>
                <a:spcPct val="100000"/>
              </a:lnSpc>
              <a:spcBef>
                <a:spcPts val="373"/>
              </a:spcBef>
              <a:spcAft>
                <a:spcPts val="0"/>
              </a:spcAft>
              <a:buClr>
                <a:srgbClr val="000000"/>
              </a:buClr>
              <a:buSzPts val="1867"/>
              <a:buFont typeface="Arial"/>
              <a:buChar char="•"/>
            </a:pPr>
            <a:r>
              <a:rPr lang="en-US" sz="1867" b="0" i="0" u="none" strike="noStrike" cap="none">
                <a:solidFill>
                  <a:srgbClr val="000000"/>
                </a:solidFill>
                <a:latin typeface="Arial"/>
                <a:ea typeface="Arial"/>
                <a:cs typeface="Arial"/>
                <a:sym typeface="Arial"/>
              </a:rPr>
              <a:t>Products</a:t>
            </a:r>
            <a:endParaRPr/>
          </a:p>
          <a:p>
            <a:pPr marL="990575" marR="0" lvl="1" indent="-457189" algn="l" rtl="0">
              <a:lnSpc>
                <a:spcPct val="100000"/>
              </a:lnSpc>
              <a:spcBef>
                <a:spcPts val="373"/>
              </a:spcBef>
              <a:spcAft>
                <a:spcPts val="0"/>
              </a:spcAft>
              <a:buClr>
                <a:srgbClr val="000000"/>
              </a:buClr>
              <a:buSzPts val="1867"/>
              <a:buFont typeface="Arial"/>
              <a:buChar char="•"/>
            </a:pPr>
            <a:r>
              <a:rPr lang="en-US" sz="1867" b="0" i="0" u="none" strike="noStrike" cap="none">
                <a:solidFill>
                  <a:srgbClr val="000000"/>
                </a:solidFill>
                <a:latin typeface="Arial"/>
                <a:ea typeface="Arial"/>
                <a:cs typeface="Arial"/>
                <a:sym typeface="Arial"/>
              </a:rPr>
              <a:t>Scale</a:t>
            </a:r>
            <a:endParaRPr/>
          </a:p>
          <a:p>
            <a:pPr marL="990575" marR="0" lvl="1" indent="-457189" algn="l" rtl="0">
              <a:lnSpc>
                <a:spcPct val="100000"/>
              </a:lnSpc>
              <a:spcBef>
                <a:spcPts val="373"/>
              </a:spcBef>
              <a:spcAft>
                <a:spcPts val="0"/>
              </a:spcAft>
              <a:buClr>
                <a:srgbClr val="000000"/>
              </a:buClr>
              <a:buSzPts val="1867"/>
              <a:buFont typeface="Arial"/>
              <a:buChar char="•"/>
            </a:pPr>
            <a:r>
              <a:rPr lang="en-US" sz="1867" b="0" i="0" u="none" strike="noStrike" cap="none">
                <a:solidFill>
                  <a:srgbClr val="000000"/>
                </a:solidFill>
                <a:latin typeface="Arial"/>
                <a:ea typeface="Arial"/>
                <a:cs typeface="Arial"/>
                <a:sym typeface="Arial"/>
              </a:rPr>
              <a:t>Stakeholders</a:t>
            </a:r>
            <a:endParaRPr/>
          </a:p>
          <a:p>
            <a:pPr marL="457189" marR="0" lvl="0" indent="-457189"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Semi-structured interviews with 39 individuals at 8 institutions</a:t>
            </a:r>
            <a:endParaRPr/>
          </a:p>
          <a:p>
            <a:pPr marL="990575" marR="0" lvl="1" indent="-338634" algn="l" rtl="0">
              <a:lnSpc>
                <a:spcPct val="100000"/>
              </a:lnSpc>
              <a:spcBef>
                <a:spcPts val="373"/>
              </a:spcBef>
              <a:spcAft>
                <a:spcPts val="0"/>
              </a:spcAft>
              <a:buClr>
                <a:schemeClr val="dk1"/>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graphicFrame>
        <p:nvGraphicFramePr>
          <p:cNvPr id="1113" name="Google Shape;1113;p37"/>
          <p:cNvGraphicFramePr/>
          <p:nvPr/>
        </p:nvGraphicFramePr>
        <p:xfrm>
          <a:off x="800099" y="985023"/>
          <a:ext cx="10591825" cy="5529780"/>
        </p:xfrm>
        <a:graphic>
          <a:graphicData uri="http://schemas.openxmlformats.org/drawingml/2006/table">
            <a:tbl>
              <a:tblPr firstRow="1" bandRow="1">
                <a:noFill/>
                <a:tableStyleId>{0F6487BF-14A2-421D-A613-7ACB9061AF4F}</a:tableStyleId>
              </a:tblPr>
              <a:tblGrid>
                <a:gridCol w="4957875">
                  <a:extLst>
                    <a:ext uri="{9D8B030D-6E8A-4147-A177-3AD203B41FA5}">
                      <a16:colId xmlns:a16="http://schemas.microsoft.com/office/drawing/2014/main" val="20000"/>
                    </a:ext>
                  </a:extLst>
                </a:gridCol>
                <a:gridCol w="1464825">
                  <a:extLst>
                    <a:ext uri="{9D8B030D-6E8A-4147-A177-3AD203B41FA5}">
                      <a16:colId xmlns:a16="http://schemas.microsoft.com/office/drawing/2014/main" val="20001"/>
                    </a:ext>
                  </a:extLst>
                </a:gridCol>
                <a:gridCol w="4169125">
                  <a:extLst>
                    <a:ext uri="{9D8B030D-6E8A-4147-A177-3AD203B41FA5}">
                      <a16:colId xmlns:a16="http://schemas.microsoft.com/office/drawing/2014/main" val="20002"/>
                    </a:ext>
                  </a:extLst>
                </a:gridCol>
              </a:tblGrid>
              <a:tr h="923050">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Faculty Activity Reporting</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285750" marR="0" lvl="0" indent="-285750" algn="l" rtl="0">
                        <a:lnSpc>
                          <a:spcPct val="100000"/>
                        </a:lnSpc>
                        <a:spcBef>
                          <a:spcPts val="0"/>
                        </a:spcBef>
                        <a:spcAft>
                          <a:spcPts val="0"/>
                        </a:spcAft>
                        <a:buClr>
                          <a:srgbClr val="000000"/>
                        </a:buClr>
                        <a:buSzPts val="1100"/>
                        <a:buFont typeface="Arial"/>
                        <a:buChar char="•"/>
                      </a:pPr>
                      <a:r>
                        <a:rPr lang="en-US" sz="1100" b="0" u="none" strike="noStrike" cap="none"/>
                        <a:t>Provides a database of information that supports faculty annual reports and generates P&amp;T materials. </a:t>
                      </a:r>
                      <a:endParaRPr/>
                    </a:p>
                    <a:p>
                      <a:pPr marL="285750" marR="0" lvl="0" indent="-285750" algn="l" rtl="0">
                        <a:lnSpc>
                          <a:spcPct val="100000"/>
                        </a:lnSpc>
                        <a:spcBef>
                          <a:spcPts val="0"/>
                        </a:spcBef>
                        <a:spcAft>
                          <a:spcPts val="0"/>
                        </a:spcAft>
                        <a:buClr>
                          <a:srgbClr val="000000"/>
                        </a:buClr>
                        <a:buSzPts val="1100"/>
                        <a:buFont typeface="Arial"/>
                        <a:buChar char="•"/>
                      </a:pPr>
                      <a:r>
                        <a:rPr lang="en-US" sz="1100" b="0" u="none" strike="noStrike" cap="none"/>
                        <a:t>Supports program-level accreditation reports. </a:t>
                      </a:r>
                      <a:endParaRPr sz="1100" b="0" u="none" strike="noStrike" cap="none">
                        <a:latin typeface="Arial"/>
                        <a:ea typeface="Arial"/>
                        <a:cs typeface="Arial"/>
                        <a:sym typeface="Arial"/>
                      </a:endParaRPr>
                    </a:p>
                  </a:txBody>
                  <a:tcPr marL="83625" marR="83625" marT="83625" marB="83625"/>
                </a:tc>
                <a:extLst>
                  <a:ext uri="{0D108BD9-81ED-4DB2-BD59-A6C34878D82A}">
                    <a16:rowId xmlns:a16="http://schemas.microsoft.com/office/drawing/2014/main" val="10000"/>
                  </a:ext>
                </a:extLst>
              </a:tr>
              <a:tr h="64907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Public Portal: Expertise Discovery &amp; Research Showcase</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Launching soon</a:t>
                      </a:r>
                      <a:endParaRPr sz="1800" u="none" strike="noStrike" cap="none">
                        <a:latin typeface="Arial"/>
                        <a:ea typeface="Arial"/>
                        <a:cs typeface="Arial"/>
                        <a:sym typeface="Arial"/>
                      </a:endParaRPr>
                    </a:p>
                  </a:txBody>
                  <a:tcPr marL="83625" marR="83625" marT="83625" marB="83625"/>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u="none" strike="noStrike" cap="none">
                          <a:latin typeface="Arial"/>
                          <a:ea typeface="Arial"/>
                          <a:cs typeface="Arial"/>
                          <a:sym typeface="Arial"/>
                        </a:rPr>
                        <a:t>Using the Elements Discovery module</a:t>
                      </a:r>
                      <a:endParaRPr/>
                    </a:p>
                  </a:txBody>
                  <a:tcPr marL="83625" marR="83625" marT="83625" marB="83625"/>
                </a:tc>
                <a:extLst>
                  <a:ext uri="{0D108BD9-81ED-4DB2-BD59-A6C34878D82A}">
                    <a16:rowId xmlns:a16="http://schemas.microsoft.com/office/drawing/2014/main" val="10001"/>
                  </a:ext>
                </a:extLst>
              </a:tr>
              <a:tr h="65922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Open Access Workflow</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Planned</a:t>
                      </a:r>
                      <a:endParaRPr sz="1800" u="none" strike="noStrike" cap="none">
                        <a:latin typeface="Arial"/>
                        <a:ea typeface="Arial"/>
                        <a:cs typeface="Arial"/>
                        <a:sym typeface="Arial"/>
                      </a:endParaRPr>
                    </a:p>
                  </a:txBody>
                  <a:tcPr marL="83625" marR="83625" marT="83625" marB="83625"/>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100" u="none" strike="noStrike" cap="none"/>
                        <a:t>Faculty members can now deposit open access versions of their publications in institutional repository directly from Elements. </a:t>
                      </a:r>
                      <a:endParaRPr/>
                    </a:p>
                    <a:p>
                      <a:pPr marL="171450" marR="0" lvl="0" indent="-171450" algn="l" rtl="0">
                        <a:lnSpc>
                          <a:spcPct val="100000"/>
                        </a:lnSpc>
                        <a:spcBef>
                          <a:spcPts val="0"/>
                        </a:spcBef>
                        <a:spcAft>
                          <a:spcPts val="0"/>
                        </a:spcAft>
                        <a:buClr>
                          <a:srgbClr val="000000"/>
                        </a:buClr>
                        <a:buSzPts val="1100"/>
                        <a:buFont typeface="Arial"/>
                        <a:buChar char="•"/>
                      </a:pPr>
                      <a:r>
                        <a:rPr lang="en-US" sz="1100" u="none" strike="noStrike" cap="none">
                          <a:latin typeface="Arial"/>
                          <a:ea typeface="Arial"/>
                          <a:cs typeface="Arial"/>
                          <a:sym typeface="Arial"/>
                        </a:rPr>
                        <a:t>Campus OA policy recently approved; Library is working to support compliance.</a:t>
                      </a:r>
                      <a:endParaRPr/>
                    </a:p>
                  </a:txBody>
                  <a:tcPr marL="83625" marR="83625" marT="83625" marB="83625"/>
                </a:tc>
                <a:extLst>
                  <a:ext uri="{0D108BD9-81ED-4DB2-BD59-A6C34878D82A}">
                    <a16:rowId xmlns:a16="http://schemas.microsoft.com/office/drawing/2014/main" val="10002"/>
                  </a:ext>
                </a:extLst>
              </a:tr>
              <a:tr h="74317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Strategic Reporting &amp; Decision Support</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100" u="none" strike="noStrike" cap="none"/>
                        <a:t>Specifically, supports the</a:t>
                      </a:r>
                      <a:r>
                        <a:rPr lang="en-US" sz="1100" b="1" u="none" strike="noStrike" cap="none"/>
                        <a:t> </a:t>
                      </a:r>
                      <a:r>
                        <a:rPr lang="en-US" sz="1100" u="none" strike="noStrike" cap="none"/>
                        <a:t>PIBB budget model. </a:t>
                      </a:r>
                      <a:endParaRPr/>
                    </a:p>
                    <a:p>
                      <a:pPr marL="171450" marR="0" lvl="0" indent="-171450" algn="l" rtl="0">
                        <a:lnSpc>
                          <a:spcPct val="100000"/>
                        </a:lnSpc>
                        <a:spcBef>
                          <a:spcPts val="0"/>
                        </a:spcBef>
                        <a:spcAft>
                          <a:spcPts val="0"/>
                        </a:spcAft>
                        <a:buClr>
                          <a:srgbClr val="000000"/>
                        </a:buClr>
                        <a:buSzPts val="1100"/>
                        <a:buFont typeface="Arial"/>
                        <a:buChar char="•"/>
                      </a:pPr>
                      <a:r>
                        <a:rPr lang="en-US" sz="1100" u="none" strike="noStrike" cap="none"/>
                        <a:t>Conducted through the University DataCommons</a:t>
                      </a:r>
                      <a:endParaRPr sz="11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US" sz="1100" u="none" strike="noStrike" cap="none"/>
                        <a:t>Assists colleges in goal setting.</a:t>
                      </a:r>
                      <a:endParaRPr/>
                    </a:p>
                  </a:txBody>
                  <a:tcPr marL="83625" marR="83625" marT="83625" marB="83625"/>
                </a:tc>
                <a:extLst>
                  <a:ext uri="{0D108BD9-81ED-4DB2-BD59-A6C34878D82A}">
                    <a16:rowId xmlns:a16="http://schemas.microsoft.com/office/drawing/2014/main" val="10003"/>
                  </a:ext>
                </a:extLst>
              </a:tr>
              <a:tr h="142632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Metadata Reuse</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171450" marR="0" lvl="1" indent="-171450" algn="l" rtl="0">
                        <a:lnSpc>
                          <a:spcPct val="100000"/>
                        </a:lnSpc>
                        <a:spcBef>
                          <a:spcPts val="0"/>
                        </a:spcBef>
                        <a:spcAft>
                          <a:spcPts val="0"/>
                        </a:spcAft>
                        <a:buClr>
                          <a:srgbClr val="000000"/>
                        </a:buClr>
                        <a:buSzPts val="1100"/>
                        <a:buFont typeface="Arial"/>
                        <a:buChar char="•"/>
                      </a:pPr>
                      <a:r>
                        <a:rPr lang="en-US" sz="1100" u="none" strike="noStrike" cap="none"/>
                        <a:t>Maintains a comprehensive database of Virginia Tech faculty scholarship, accounting for different disciplines and types of scholarly products. </a:t>
                      </a:r>
                      <a:endParaRPr/>
                    </a:p>
                    <a:p>
                      <a:pPr marL="171450" marR="0" lvl="1" indent="-171450" algn="l" rtl="0">
                        <a:lnSpc>
                          <a:spcPct val="100000"/>
                        </a:lnSpc>
                        <a:spcBef>
                          <a:spcPts val="0"/>
                        </a:spcBef>
                        <a:spcAft>
                          <a:spcPts val="0"/>
                        </a:spcAft>
                        <a:buClr>
                          <a:srgbClr val="000000"/>
                        </a:buClr>
                        <a:buSzPts val="1100"/>
                        <a:buFont typeface="Arial"/>
                        <a:buChar char="•"/>
                      </a:pPr>
                      <a:r>
                        <a:rPr lang="en-US" sz="1100" u="none" strike="noStrike" cap="none"/>
                        <a:t>The University DataCommons provides that database, with control over how and what information is entered as well as how the data are collected and used.</a:t>
                      </a:r>
                      <a:endParaRPr/>
                    </a:p>
                  </a:txBody>
                  <a:tcPr marL="83625" marR="83625" marT="83625" marB="83625"/>
                </a:tc>
                <a:extLst>
                  <a:ext uri="{0D108BD9-81ED-4DB2-BD59-A6C34878D82A}">
                    <a16:rowId xmlns:a16="http://schemas.microsoft.com/office/drawing/2014/main" val="10004"/>
                  </a:ext>
                </a:extLst>
              </a:tr>
              <a:tr h="64907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Compliance Monitoring</a:t>
                      </a:r>
                      <a:endParaRPr sz="1800" b="1" u="none" strike="noStrike" cap="none">
                        <a:latin typeface="Arial"/>
                        <a:ea typeface="Arial"/>
                        <a:cs typeface="Arial"/>
                        <a:sym typeface="Arial"/>
                      </a:endParaRPr>
                    </a:p>
                  </a:txBody>
                  <a:tcPr marL="83625" marR="83625" marT="83625" marB="83625"/>
                </a:tc>
                <a:tc>
                  <a:txBody>
                    <a:bodyPr/>
                    <a:lstStyle/>
                    <a:p>
                      <a:pPr marL="0" marR="0" lvl="0" indent="0" algn="l" rtl="0">
                        <a:lnSpc>
                          <a:spcPct val="100000"/>
                        </a:lnSpc>
                        <a:spcBef>
                          <a:spcPts val="0"/>
                        </a:spcBef>
                        <a:spcAft>
                          <a:spcPts val="0"/>
                        </a:spcAft>
                        <a:buNone/>
                      </a:pPr>
                      <a:br>
                        <a:rPr lang="en-US" sz="1800" u="none" strike="noStrike" cap="none">
                          <a:latin typeface="Arial"/>
                          <a:ea typeface="Arial"/>
                          <a:cs typeface="Arial"/>
                          <a:sym typeface="Arial"/>
                        </a:rPr>
                      </a:br>
                      <a:endParaRPr sz="1800" u="none" strike="noStrike" cap="none">
                        <a:latin typeface="Arial"/>
                        <a:ea typeface="Arial"/>
                        <a:cs typeface="Arial"/>
                        <a:sym typeface="Arial"/>
                      </a:endParaRPr>
                    </a:p>
                  </a:txBody>
                  <a:tcPr marL="83625" marR="83625" marT="83625" marB="83625"/>
                </a:tc>
                <a:tc>
                  <a:txBody>
                    <a:bodyPr/>
                    <a:lstStyle/>
                    <a:p>
                      <a:pPr marL="0" marR="0" lvl="0" indent="0" algn="l" rtl="0">
                        <a:lnSpc>
                          <a:spcPct val="100000"/>
                        </a:lnSpc>
                        <a:spcBef>
                          <a:spcPts val="0"/>
                        </a:spcBef>
                        <a:spcAft>
                          <a:spcPts val="0"/>
                        </a:spcAft>
                        <a:buNone/>
                      </a:pPr>
                      <a:endParaRPr sz="1800" u="none" strike="noStrike" cap="none">
                        <a:latin typeface="Arial"/>
                        <a:ea typeface="Arial"/>
                        <a:cs typeface="Arial"/>
                        <a:sym typeface="Arial"/>
                      </a:endParaRPr>
                    </a:p>
                  </a:txBody>
                  <a:tcPr marL="83625" marR="83625" marT="83625" marB="83625"/>
                </a:tc>
                <a:extLst>
                  <a:ext uri="{0D108BD9-81ED-4DB2-BD59-A6C34878D82A}">
                    <a16:rowId xmlns:a16="http://schemas.microsoft.com/office/drawing/2014/main" val="10005"/>
                  </a:ext>
                </a:extLst>
              </a:tr>
            </a:tbl>
          </a:graphicData>
        </a:graphic>
      </p:graphicFrame>
      <p:sp>
        <p:nvSpPr>
          <p:cNvPr id="1114" name="Google Shape;1114;p37"/>
          <p:cNvSpPr/>
          <p:nvPr/>
        </p:nvSpPr>
        <p:spPr>
          <a:xfrm>
            <a:off x="800099" y="283614"/>
            <a:ext cx="4267200" cy="49244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2"/>
              </a:buClr>
              <a:buSzPts val="2600"/>
              <a:buFont typeface="Arial"/>
              <a:buNone/>
            </a:pPr>
            <a:r>
              <a:rPr lang="en-US" sz="2600" b="1" i="0" u="none" strike="noStrike" cap="none">
                <a:solidFill>
                  <a:schemeClr val="dk2"/>
                </a:solidFill>
                <a:latin typeface="Arial"/>
                <a:ea typeface="Arial"/>
                <a:cs typeface="Arial"/>
                <a:sym typeface="Arial"/>
              </a:rPr>
              <a:t>Virginia Tech Use Cases</a:t>
            </a:r>
            <a:endParaRPr sz="1800" b="1" i="0" u="none"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pic>
        <p:nvPicPr>
          <p:cNvPr id="1119" name="Google Shape;1119;p38" descr="RIM framework graphic"/>
          <p:cNvPicPr preferRelativeResize="0"/>
          <p:nvPr/>
        </p:nvPicPr>
        <p:blipFill rotWithShape="1">
          <a:blip r:embed="rId3">
            <a:alphaModFix/>
          </a:blip>
          <a:srcRect/>
          <a:stretch/>
        </p:blipFill>
        <p:spPr>
          <a:xfrm>
            <a:off x="3389982" y="0"/>
            <a:ext cx="5412036" cy="6858000"/>
          </a:xfrm>
          <a:prstGeom prst="rect">
            <a:avLst/>
          </a:prstGeom>
          <a:noFill/>
          <a:ln>
            <a:noFill/>
          </a:ln>
        </p:spPr>
      </p:pic>
      <p:sp>
        <p:nvSpPr>
          <p:cNvPr id="1120" name="Google Shape;1120;p38"/>
          <p:cNvSpPr/>
          <p:nvPr/>
        </p:nvSpPr>
        <p:spPr>
          <a:xfrm>
            <a:off x="1447800" y="2819402"/>
            <a:ext cx="3048000" cy="89255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1F497D"/>
              </a:buClr>
              <a:buSzPts val="2600"/>
              <a:buFont typeface="Arial"/>
              <a:buNone/>
            </a:pPr>
            <a:r>
              <a:rPr lang="en-US" sz="2600" b="1" i="0" u="none" strike="noStrike" cap="none">
                <a:solidFill>
                  <a:srgbClr val="1F497D"/>
                </a:solidFill>
                <a:latin typeface="Arial"/>
                <a:ea typeface="Arial"/>
                <a:cs typeface="Arial"/>
                <a:sym typeface="Arial"/>
              </a:rPr>
              <a:t>Elements at Virginia Tech</a:t>
            </a:r>
            <a:endParaRPr sz="1800" b="1" i="0" u="none" strike="noStrike" cap="none">
              <a:solidFill>
                <a:srgbClr val="1F497D"/>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pic>
        <p:nvPicPr>
          <p:cNvPr id="1126" name="Google Shape;1126;p39" descr="UCLA Campus Logo"/>
          <p:cNvPicPr preferRelativeResize="0"/>
          <p:nvPr/>
        </p:nvPicPr>
        <p:blipFill rotWithShape="1">
          <a:blip r:embed="rId3">
            <a:alphaModFix/>
          </a:blip>
          <a:srcRect/>
          <a:stretch/>
        </p:blipFill>
        <p:spPr>
          <a:xfrm>
            <a:off x="3771900" y="1799604"/>
            <a:ext cx="4648200" cy="3258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0"/>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4800"/>
              <a:buNone/>
            </a:pPr>
            <a:r>
              <a:rPr lang="en-US"/>
              <a:t>About UCLA</a:t>
            </a:r>
            <a:endParaRPr/>
          </a:p>
        </p:txBody>
      </p:sp>
      <p:pic>
        <p:nvPicPr>
          <p:cNvPr id="1133" name="Google Shape;1133;p40" descr="UCLA Campus Logo"/>
          <p:cNvPicPr preferRelativeResize="0"/>
          <p:nvPr/>
        </p:nvPicPr>
        <p:blipFill rotWithShape="1">
          <a:blip r:embed="rId3">
            <a:alphaModFix/>
          </a:blip>
          <a:srcRect/>
          <a:stretch/>
        </p:blipFill>
        <p:spPr>
          <a:xfrm>
            <a:off x="8610600" y="536038"/>
            <a:ext cx="2387600" cy="1673915"/>
          </a:xfrm>
          <a:prstGeom prst="rect">
            <a:avLst/>
          </a:prstGeom>
          <a:noFill/>
          <a:ln>
            <a:noFill/>
          </a:ln>
        </p:spPr>
      </p:pic>
      <p:pic>
        <p:nvPicPr>
          <p:cNvPr id="1134" name="Google Shape;1134;p40" descr="University of California Wordmark Logo with blocks"/>
          <p:cNvPicPr preferRelativeResize="0"/>
          <p:nvPr/>
        </p:nvPicPr>
        <p:blipFill rotWithShape="1">
          <a:blip r:embed="rId4">
            <a:alphaModFix/>
          </a:blip>
          <a:srcRect/>
          <a:stretch/>
        </p:blipFill>
        <p:spPr>
          <a:xfrm>
            <a:off x="8305800" y="2288252"/>
            <a:ext cx="3644900" cy="2541265"/>
          </a:xfrm>
          <a:prstGeom prst="rect">
            <a:avLst/>
          </a:prstGeom>
          <a:noFill/>
          <a:ln>
            <a:noFill/>
          </a:ln>
        </p:spPr>
      </p:pic>
      <p:pic>
        <p:nvPicPr>
          <p:cNvPr id="1135" name="Google Shape;1135;p40" descr="California Digital Library"/>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744509" y="5257800"/>
            <a:ext cx="3447491" cy="1809933"/>
          </a:xfrm>
          <a:prstGeom prst="rect">
            <a:avLst/>
          </a:prstGeom>
          <a:noFill/>
          <a:ln>
            <a:noFill/>
          </a:ln>
        </p:spPr>
      </p:pic>
      <p:sp>
        <p:nvSpPr>
          <p:cNvPr id="1136" name="Google Shape;1136;p40"/>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rmAutofit fontScale="77500" lnSpcReduction="20000"/>
          </a:bodyPr>
          <a:lstStyle/>
          <a:p>
            <a:pPr marL="457189" lvl="0" indent="-457189" algn="l" rtl="0">
              <a:spcBef>
                <a:spcPts val="0"/>
              </a:spcBef>
              <a:spcAft>
                <a:spcPts val="0"/>
              </a:spcAft>
              <a:buClr>
                <a:schemeClr val="dk1"/>
              </a:buClr>
              <a:buSzPct val="100000"/>
              <a:buFont typeface="Arial"/>
              <a:buChar char="•"/>
            </a:pPr>
            <a:r>
              <a:rPr lang="en-US"/>
              <a:t>University of California, Los Angeles (UCLA) </a:t>
            </a:r>
            <a:endParaRPr/>
          </a:p>
          <a:p>
            <a:pPr marL="990575" lvl="1" indent="-380990" algn="l" rtl="0">
              <a:spcBef>
                <a:spcPts val="403"/>
              </a:spcBef>
              <a:spcAft>
                <a:spcPts val="0"/>
              </a:spcAft>
              <a:buClr>
                <a:schemeClr val="dk1"/>
              </a:buClr>
              <a:buSzPct val="97487"/>
              <a:buChar char="–"/>
            </a:pPr>
            <a:r>
              <a:rPr lang="en-US"/>
              <a:t>Public research institution</a:t>
            </a:r>
            <a:endParaRPr/>
          </a:p>
          <a:p>
            <a:pPr marL="990575" lvl="1" indent="-380990" algn="l" rtl="0">
              <a:spcBef>
                <a:spcPts val="403"/>
              </a:spcBef>
              <a:spcAft>
                <a:spcPts val="0"/>
              </a:spcAft>
              <a:buClr>
                <a:schemeClr val="dk1"/>
              </a:buClr>
              <a:buSzPct val="97487"/>
              <a:buChar char="–"/>
            </a:pPr>
            <a:r>
              <a:rPr lang="en-US"/>
              <a:t>Enrollment: 31,000 undergraduate students &amp; 13,000 postgraduate students in &gt; 300 degree programs</a:t>
            </a:r>
            <a:endParaRPr/>
          </a:p>
          <a:p>
            <a:pPr marL="990575" lvl="1" indent="-380990" algn="l" rtl="0">
              <a:spcBef>
                <a:spcPts val="403"/>
              </a:spcBef>
              <a:spcAft>
                <a:spcPts val="0"/>
              </a:spcAft>
              <a:buClr>
                <a:schemeClr val="dk1"/>
              </a:buClr>
              <a:buSzPct val="97487"/>
              <a:buChar char="–"/>
            </a:pPr>
            <a:r>
              <a:rPr lang="en-US"/>
              <a:t>One of 10 campuses of the University of California System</a:t>
            </a:r>
            <a:endParaRPr/>
          </a:p>
          <a:p>
            <a:pPr marL="0" lvl="0" indent="0" algn="l" rtl="0">
              <a:spcBef>
                <a:spcPts val="496"/>
              </a:spcBef>
              <a:spcAft>
                <a:spcPts val="0"/>
              </a:spcAft>
              <a:buClr>
                <a:schemeClr val="dk1"/>
              </a:buClr>
              <a:buSzPct val="100000"/>
              <a:buNone/>
            </a:pPr>
            <a:endParaRPr/>
          </a:p>
          <a:p>
            <a:pPr marL="457189" lvl="0" indent="-457189" algn="l" rtl="0">
              <a:spcBef>
                <a:spcPts val="496"/>
              </a:spcBef>
              <a:spcAft>
                <a:spcPts val="0"/>
              </a:spcAft>
              <a:buClr>
                <a:schemeClr val="dk1"/>
              </a:buClr>
              <a:buSzPct val="100000"/>
              <a:buFont typeface="Arial"/>
              <a:buChar char="•"/>
            </a:pPr>
            <a:r>
              <a:rPr lang="en-US"/>
              <a:t>University of California (system)</a:t>
            </a:r>
            <a:endParaRPr/>
          </a:p>
          <a:p>
            <a:pPr marL="990575" lvl="1" indent="-380990" algn="l" rtl="0">
              <a:spcBef>
                <a:spcPts val="403"/>
              </a:spcBef>
              <a:spcAft>
                <a:spcPts val="0"/>
              </a:spcAft>
              <a:buClr>
                <a:schemeClr val="dk1"/>
              </a:buClr>
              <a:buSzPct val="97487"/>
              <a:buChar char="–"/>
            </a:pPr>
            <a:r>
              <a:rPr lang="en-US"/>
              <a:t>Largest higher education system in the US</a:t>
            </a:r>
            <a:endParaRPr/>
          </a:p>
          <a:p>
            <a:pPr marL="990575" lvl="1" indent="-380990" algn="l" rtl="0">
              <a:spcBef>
                <a:spcPts val="403"/>
              </a:spcBef>
              <a:spcAft>
                <a:spcPts val="0"/>
              </a:spcAft>
              <a:buClr>
                <a:schemeClr val="dk1"/>
              </a:buClr>
              <a:buSzPct val="97487"/>
              <a:buChar char="–"/>
            </a:pPr>
            <a:r>
              <a:rPr lang="en-US"/>
              <a:t>Comprised by 10 research universities, including UCLA</a:t>
            </a:r>
            <a:endParaRPr/>
          </a:p>
          <a:p>
            <a:pPr marL="990575" lvl="1" indent="-380990" algn="l" rtl="0">
              <a:spcBef>
                <a:spcPts val="403"/>
              </a:spcBef>
              <a:spcAft>
                <a:spcPts val="0"/>
              </a:spcAft>
              <a:buClr>
                <a:schemeClr val="dk1"/>
              </a:buClr>
              <a:buSzPct val="97487"/>
              <a:buChar char="–"/>
            </a:pPr>
            <a:r>
              <a:rPr lang="en-US"/>
              <a:t>In total, &gt;250,000 students, 22,000 faculty members, 150,000 staff</a:t>
            </a:r>
            <a:endParaRPr/>
          </a:p>
          <a:p>
            <a:pPr marL="609585" lvl="1" indent="0" algn="l" rtl="0">
              <a:spcBef>
                <a:spcPts val="413"/>
              </a:spcBef>
              <a:spcAft>
                <a:spcPts val="0"/>
              </a:spcAft>
              <a:buClr>
                <a:schemeClr val="dk1"/>
              </a:buClr>
              <a:buSzPct val="100000"/>
              <a:buNone/>
            </a:pPr>
            <a:endParaRPr/>
          </a:p>
          <a:p>
            <a:pPr marL="457189" lvl="0" indent="-457189" algn="l" rtl="0">
              <a:spcBef>
                <a:spcPts val="496"/>
              </a:spcBef>
              <a:spcAft>
                <a:spcPts val="0"/>
              </a:spcAft>
              <a:buClr>
                <a:schemeClr val="dk1"/>
              </a:buClr>
              <a:buSzPct val="100000"/>
              <a:buFont typeface="Arial"/>
              <a:buChar char="•"/>
            </a:pPr>
            <a:r>
              <a:rPr lang="en-US"/>
              <a:t>The California Digital Library (CDL) serves as a central library hub to support UC-wide efforts</a:t>
            </a:r>
            <a:endParaRPr/>
          </a:p>
          <a:p>
            <a:pPr marL="990575" lvl="1" indent="-249799" algn="l" rtl="0">
              <a:spcBef>
                <a:spcPts val="413"/>
              </a:spcBef>
              <a:spcAft>
                <a:spcPts val="0"/>
              </a:spcAft>
              <a:buClr>
                <a:schemeClr val="dk1"/>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grpSp>
        <p:nvGrpSpPr>
          <p:cNvPr id="1142" name="Google Shape;1142;p41" descr="UCLA's 3 systems chart"/>
          <p:cNvGrpSpPr/>
          <p:nvPr/>
        </p:nvGrpSpPr>
        <p:grpSpPr>
          <a:xfrm>
            <a:off x="457908" y="1525293"/>
            <a:ext cx="11276183" cy="4264615"/>
            <a:chOff x="3526" y="229892"/>
            <a:chExt cx="11276183" cy="4264615"/>
          </a:xfrm>
        </p:grpSpPr>
        <p:sp>
          <p:nvSpPr>
            <p:cNvPr id="1143" name="Google Shape;1143;p41"/>
            <p:cNvSpPr/>
            <p:nvPr/>
          </p:nvSpPr>
          <p:spPr>
            <a:xfrm>
              <a:off x="3526" y="229892"/>
              <a:ext cx="3437860" cy="1107865"/>
            </a:xfrm>
            <a:prstGeom prst="rect">
              <a:avLst/>
            </a:prstGeom>
            <a:solidFill>
              <a:srgbClr val="206192"/>
            </a:solidFill>
            <a:ln w="25400" cap="flat" cmpd="sng">
              <a:solidFill>
                <a:srgbClr val="2061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txBox="1"/>
            <p:nvPr/>
          </p:nvSpPr>
          <p:spPr>
            <a:xfrm>
              <a:off x="3526" y="229892"/>
              <a:ext cx="3437860" cy="1107865"/>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1" i="0" u="none" strike="noStrike" cap="none">
                  <a:solidFill>
                    <a:schemeClr val="lt1"/>
                  </a:solidFill>
                  <a:latin typeface="Arial"/>
                  <a:ea typeface="Arial"/>
                  <a:cs typeface="Arial"/>
                  <a:sym typeface="Arial"/>
                </a:rPr>
                <a:t>Opus</a:t>
              </a:r>
              <a:r>
                <a:rPr lang="en-US" sz="2300" b="0" i="0" u="none" strike="noStrike" cap="none">
                  <a:solidFill>
                    <a:schemeClr val="lt1"/>
                  </a:solidFill>
                  <a:latin typeface="Arial"/>
                  <a:ea typeface="Arial"/>
                  <a:cs typeface="Arial"/>
                  <a:sym typeface="Arial"/>
                </a:rPr>
                <a:t>:</a:t>
              </a:r>
              <a:endParaRPr/>
            </a:p>
          </p:txBody>
        </p:sp>
        <p:sp>
          <p:nvSpPr>
            <p:cNvPr id="1145" name="Google Shape;1145;p41"/>
            <p:cNvSpPr/>
            <p:nvPr/>
          </p:nvSpPr>
          <p:spPr>
            <a:xfrm>
              <a:off x="3526" y="1337757"/>
              <a:ext cx="3437860" cy="3156750"/>
            </a:xfrm>
            <a:prstGeom prst="rect">
              <a:avLst/>
            </a:prstGeom>
            <a:solidFill>
              <a:srgbClr val="CAD1DB">
                <a:alpha val="89803"/>
              </a:srgbClr>
            </a:solidFill>
            <a:ln w="25400" cap="flat" cmpd="sng">
              <a:solidFill>
                <a:srgbClr val="CAD1D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txBox="1"/>
            <p:nvPr/>
          </p:nvSpPr>
          <p:spPr>
            <a:xfrm>
              <a:off x="3526" y="1337757"/>
              <a:ext cx="3437860" cy="3156750"/>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Home grown system aggregating faculty information, coupled with</a:t>
              </a:r>
              <a:endParaRPr/>
            </a:p>
            <a:p>
              <a:pPr marL="457200" marR="0" lvl="2" indent="-228600" algn="l" rtl="0">
                <a:lnSpc>
                  <a:spcPct val="90000"/>
                </a:lnSpc>
                <a:spcBef>
                  <a:spcPts val="34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Interfolio systems for tenure/promotion &amp; annual reviews</a:t>
              </a:r>
              <a:endParaRPr/>
            </a:p>
            <a:p>
              <a:pPr marL="228600" marR="0" lvl="1" indent="-228600" algn="l" rtl="0">
                <a:lnSpc>
                  <a:spcPct val="90000"/>
                </a:lnSpc>
                <a:spcBef>
                  <a:spcPts val="34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Managed by UCLA personnel office</a:t>
              </a:r>
              <a:endParaRPr/>
            </a:p>
          </p:txBody>
        </p:sp>
        <p:sp>
          <p:nvSpPr>
            <p:cNvPr id="1147" name="Google Shape;1147;p41"/>
            <p:cNvSpPr/>
            <p:nvPr/>
          </p:nvSpPr>
          <p:spPr>
            <a:xfrm>
              <a:off x="3922687" y="229892"/>
              <a:ext cx="3437860" cy="1107865"/>
            </a:xfrm>
            <a:prstGeom prst="rect">
              <a:avLst/>
            </a:prstGeom>
            <a:solidFill>
              <a:srgbClr val="8A1860"/>
            </a:solidFill>
            <a:ln w="25400" cap="flat" cmpd="sng">
              <a:solidFill>
                <a:srgbClr val="8A1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txBox="1"/>
            <p:nvPr/>
          </p:nvSpPr>
          <p:spPr>
            <a:xfrm>
              <a:off x="3922687" y="229892"/>
              <a:ext cx="3437860" cy="1107865"/>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1" i="0" u="none" strike="noStrike" cap="none" dirty="0">
                  <a:solidFill>
                    <a:schemeClr val="lt1"/>
                  </a:solidFill>
                  <a:latin typeface="Arial"/>
                  <a:ea typeface="Arial"/>
                  <a:cs typeface="Arial"/>
                  <a:sym typeface="Arial"/>
                </a:rPr>
                <a:t>UC Publication Management System (UCPMS)</a:t>
              </a:r>
              <a:endParaRPr sz="2300" b="0" i="0" u="none" strike="noStrike" cap="none" dirty="0">
                <a:solidFill>
                  <a:schemeClr val="lt1"/>
                </a:solidFill>
                <a:latin typeface="Arial"/>
                <a:ea typeface="Arial"/>
                <a:cs typeface="Arial"/>
                <a:sym typeface="Arial"/>
              </a:endParaRPr>
            </a:p>
          </p:txBody>
        </p:sp>
        <p:sp>
          <p:nvSpPr>
            <p:cNvPr id="1149" name="Google Shape;1149;p41"/>
            <p:cNvSpPr/>
            <p:nvPr/>
          </p:nvSpPr>
          <p:spPr>
            <a:xfrm>
              <a:off x="3922687" y="1337757"/>
              <a:ext cx="3437860" cy="3156750"/>
            </a:xfrm>
            <a:prstGeom prst="rect">
              <a:avLst/>
            </a:prstGeom>
            <a:solidFill>
              <a:srgbClr val="D9CBD1">
                <a:alpha val="89803"/>
              </a:srgbClr>
            </a:solidFill>
            <a:ln w="25400" cap="flat" cmpd="sng">
              <a:solidFill>
                <a:srgbClr val="D9CBD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1"/>
            <p:cNvSpPr txBox="1"/>
            <p:nvPr/>
          </p:nvSpPr>
          <p:spPr>
            <a:xfrm>
              <a:off x="3922687" y="1337757"/>
              <a:ext cx="3437860" cy="3156750"/>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Supports institutional OA policy for 22,000 faculty and thousands of other researchers</a:t>
              </a:r>
              <a:endParaRPr/>
            </a:p>
            <a:p>
              <a:pPr marL="228600" marR="0" lvl="1" indent="-228600" algn="l" rtl="0">
                <a:lnSpc>
                  <a:spcPct val="90000"/>
                </a:lnSpc>
                <a:spcBef>
                  <a:spcPts val="34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Elements for metadata harvesting</a:t>
              </a:r>
              <a:endParaRPr/>
            </a:p>
            <a:p>
              <a:pPr marL="228600" marR="0" lvl="1" indent="-228600" algn="l" rtl="0">
                <a:lnSpc>
                  <a:spcPct val="90000"/>
                </a:lnSpc>
                <a:spcBef>
                  <a:spcPts val="34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Managed by California Digital Library</a:t>
              </a:r>
              <a:endParaRPr/>
            </a:p>
          </p:txBody>
        </p:sp>
        <p:sp>
          <p:nvSpPr>
            <p:cNvPr id="1151" name="Google Shape;1151;p41"/>
            <p:cNvSpPr/>
            <p:nvPr/>
          </p:nvSpPr>
          <p:spPr>
            <a:xfrm>
              <a:off x="7841849" y="229892"/>
              <a:ext cx="3437860" cy="1107865"/>
            </a:xfrm>
            <a:prstGeom prst="rect">
              <a:avLst/>
            </a:prstGeom>
            <a:solidFill>
              <a:srgbClr val="007746"/>
            </a:solidFill>
            <a:ln w="25400" cap="flat" cmpd="sng">
              <a:solidFill>
                <a:srgbClr val="0077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1"/>
            <p:cNvSpPr txBox="1"/>
            <p:nvPr/>
          </p:nvSpPr>
          <p:spPr>
            <a:xfrm>
              <a:off x="7841849" y="229892"/>
              <a:ext cx="3437860" cy="1107865"/>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1" i="0" u="none" strike="noStrike" cap="none">
                  <a:solidFill>
                    <a:schemeClr val="lt1"/>
                  </a:solidFill>
                  <a:latin typeface="Arial"/>
                  <a:ea typeface="Arial"/>
                  <a:cs typeface="Arial"/>
                  <a:sym typeface="Arial"/>
                </a:rPr>
                <a:t>UCLA Profiles</a:t>
              </a:r>
              <a:endParaRPr sz="2300" b="0" i="0" u="none" strike="noStrike" cap="none">
                <a:solidFill>
                  <a:schemeClr val="lt1"/>
                </a:solidFill>
                <a:latin typeface="Arial"/>
                <a:ea typeface="Arial"/>
                <a:cs typeface="Arial"/>
                <a:sym typeface="Arial"/>
              </a:endParaRPr>
            </a:p>
          </p:txBody>
        </p:sp>
        <p:sp>
          <p:nvSpPr>
            <p:cNvPr id="1153" name="Google Shape;1153;p41"/>
            <p:cNvSpPr/>
            <p:nvPr/>
          </p:nvSpPr>
          <p:spPr>
            <a:xfrm>
              <a:off x="7841849" y="1337757"/>
              <a:ext cx="3437860" cy="3156750"/>
            </a:xfrm>
            <a:prstGeom prst="rect">
              <a:avLst/>
            </a:prstGeom>
            <a:solidFill>
              <a:srgbClr val="C9D5CD">
                <a:alpha val="89803"/>
              </a:srgbClr>
            </a:solidFill>
            <a:ln w="25400" cap="flat" cmpd="sng">
              <a:solidFill>
                <a:srgbClr val="C9D5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1"/>
            <p:cNvSpPr txBox="1"/>
            <p:nvPr/>
          </p:nvSpPr>
          <p:spPr>
            <a:xfrm>
              <a:off x="7841849" y="1337757"/>
              <a:ext cx="3437860" cy="3156750"/>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Profiles RNS</a:t>
              </a:r>
              <a:endParaRPr/>
            </a:p>
            <a:p>
              <a:pPr marL="228600" marR="0" lvl="1" indent="-228600" algn="l" rtl="0">
                <a:lnSpc>
                  <a:spcPct val="90000"/>
                </a:lnSpc>
                <a:spcBef>
                  <a:spcPts val="34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1,000+ public profiles of biomedical researchers</a:t>
              </a:r>
              <a:endParaRPr/>
            </a:p>
            <a:p>
              <a:pPr marL="228600" marR="0" lvl="1" indent="-228600" algn="l" rtl="0">
                <a:lnSpc>
                  <a:spcPct val="90000"/>
                </a:lnSpc>
                <a:spcBef>
                  <a:spcPts val="34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Managed by Clinical &amp; Translational Science Institutes at UCLA and UCSF</a:t>
              </a:r>
              <a:endParaRPr/>
            </a:p>
          </p:txBody>
        </p:sp>
      </p:grpSp>
      <p:sp>
        <p:nvSpPr>
          <p:cNvPr id="1155" name="Google Shape;1155;p41"/>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4800"/>
              <a:buNone/>
            </a:pPr>
            <a:r>
              <a:rPr lang="en-US"/>
              <a:t>UCLA—3 distinct systems</a:t>
            </a:r>
            <a:endParaRPr/>
          </a:p>
        </p:txBody>
      </p:sp>
      <p:pic>
        <p:nvPicPr>
          <p:cNvPr id="1156" name="Google Shape;1156;p41" descr="Profiles Research Networking Software"/>
          <p:cNvPicPr preferRelativeResize="0"/>
          <p:nvPr/>
        </p:nvPicPr>
        <p:blipFill rotWithShape="1">
          <a:blip r:embed="rId3">
            <a:alphaModFix/>
          </a:blip>
          <a:srcRect/>
          <a:stretch/>
        </p:blipFill>
        <p:spPr>
          <a:xfrm>
            <a:off x="9601200" y="5125143"/>
            <a:ext cx="1917736" cy="874912"/>
          </a:xfrm>
          <a:prstGeom prst="rect">
            <a:avLst/>
          </a:prstGeom>
          <a:noFill/>
          <a:ln>
            <a:noFill/>
          </a:ln>
        </p:spPr>
      </p:pic>
      <p:pic>
        <p:nvPicPr>
          <p:cNvPr id="1157" name="Google Shape;1157;p4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527768" y="5209334"/>
            <a:ext cx="1460848" cy="972128"/>
          </a:xfrm>
          <a:prstGeom prst="rect">
            <a:avLst/>
          </a:prstGeom>
          <a:noFill/>
          <a:ln>
            <a:noFill/>
          </a:ln>
        </p:spPr>
      </p:pic>
      <p:pic>
        <p:nvPicPr>
          <p:cNvPr id="1158" name="Google Shape;1158;p41" descr="Shape&#10;&#10;Description automatically generated with low confidence"/>
          <p:cNvPicPr preferRelativeResize="0"/>
          <p:nvPr/>
        </p:nvPicPr>
        <p:blipFill rotWithShape="1">
          <a:blip r:embed="rId5">
            <a:alphaModFix/>
          </a:blip>
          <a:srcRect/>
          <a:stretch/>
        </p:blipFill>
        <p:spPr>
          <a:xfrm>
            <a:off x="6707" y="3810000"/>
            <a:ext cx="895350" cy="895350"/>
          </a:xfrm>
          <a:prstGeom prst="rect">
            <a:avLst/>
          </a:prstGeom>
          <a:noFill/>
          <a:ln>
            <a:noFill/>
          </a:ln>
        </p:spPr>
      </p:pic>
      <p:sp>
        <p:nvSpPr>
          <p:cNvPr id="1159" name="Google Shape;1159;p41"/>
          <p:cNvSpPr txBox="1"/>
          <p:nvPr/>
        </p:nvSpPr>
        <p:spPr>
          <a:xfrm>
            <a:off x="-231418" y="4630765"/>
            <a:ext cx="13716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aramond"/>
                <a:ea typeface="Garamond"/>
                <a:cs typeface="Garamond"/>
                <a:sym typeface="Garamond"/>
              </a:rPr>
              <a:t>Home grown</a:t>
            </a:r>
            <a:endParaRPr/>
          </a:p>
        </p:txBody>
      </p:sp>
      <p:pic>
        <p:nvPicPr>
          <p:cNvPr id="1160" name="Google Shape;1160;p4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233507" y="5279674"/>
            <a:ext cx="970265" cy="9702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graphicFrame>
        <p:nvGraphicFramePr>
          <p:cNvPr id="1166" name="Google Shape;1166;p42"/>
          <p:cNvGraphicFramePr/>
          <p:nvPr/>
        </p:nvGraphicFramePr>
        <p:xfrm>
          <a:off x="584915" y="838200"/>
          <a:ext cx="11073675" cy="5048585"/>
        </p:xfrm>
        <a:graphic>
          <a:graphicData uri="http://schemas.openxmlformats.org/drawingml/2006/table">
            <a:tbl>
              <a:tblPr firstRow="1" bandRow="1">
                <a:noFill/>
                <a:tableStyleId>{0F6487BF-14A2-421D-A613-7ACB9061AF4F}</a:tableStyleId>
              </a:tblPr>
              <a:tblGrid>
                <a:gridCol w="406327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6096000">
                  <a:extLst>
                    <a:ext uri="{9D8B030D-6E8A-4147-A177-3AD203B41FA5}">
                      <a16:colId xmlns:a16="http://schemas.microsoft.com/office/drawing/2014/main" val="20002"/>
                    </a:ext>
                  </a:extLst>
                </a:gridCol>
              </a:tblGrid>
              <a:tr h="777450">
                <a:tc>
                  <a:txBody>
                    <a:bodyPr/>
                    <a:lstStyle/>
                    <a:p>
                      <a:pPr marL="0" marR="0" lvl="0" indent="0" algn="l" rtl="0">
                        <a:lnSpc>
                          <a:spcPct val="100000"/>
                        </a:lnSpc>
                        <a:spcBef>
                          <a:spcPts val="0"/>
                        </a:spcBef>
                        <a:spcAft>
                          <a:spcPts val="0"/>
                        </a:spcAft>
                        <a:buNone/>
                      </a:pPr>
                      <a:br>
                        <a:rPr lang="en-US" sz="2000" u="none" strike="noStrike" cap="none">
                          <a:latin typeface="Arial"/>
                          <a:ea typeface="Arial"/>
                          <a:cs typeface="Arial"/>
                          <a:sym typeface="Arial"/>
                        </a:rPr>
                      </a:br>
                      <a:endParaRPr sz="2000" u="none" strike="noStrike" cap="none">
                        <a:latin typeface="Arial"/>
                        <a:ea typeface="Arial"/>
                        <a:cs typeface="Arial"/>
                        <a:sym typeface="Arial"/>
                      </a:endParaRPr>
                    </a:p>
                  </a:txBody>
                  <a:tcPr marL="83625" marR="83625" marT="83625" marB="83625"/>
                </a:tc>
                <a:tc>
                  <a:txBody>
                    <a:bodyPr/>
                    <a:lstStyle/>
                    <a:p>
                      <a:pPr marL="0" marR="0" lvl="0" indent="0" algn="l"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UCLA</a:t>
                      </a:r>
                      <a:endParaRPr sz="2000" b="1" u="none" strike="noStrike" cap="none">
                        <a:latin typeface="Arial"/>
                        <a:ea typeface="Arial"/>
                        <a:cs typeface="Arial"/>
                        <a:sym typeface="Arial"/>
                      </a:endParaRPr>
                    </a:p>
                  </a:txBody>
                  <a:tcPr marL="83625" marR="83625" marT="83625" marB="83625"/>
                </a:tc>
                <a:tc>
                  <a:txBody>
                    <a:bodyPr/>
                    <a:lstStyle/>
                    <a:p>
                      <a:pPr marL="0" marR="0" lvl="0" indent="0" algn="l" rtl="0">
                        <a:lnSpc>
                          <a:spcPct val="100000"/>
                        </a:lnSpc>
                        <a:spcBef>
                          <a:spcPts val="0"/>
                        </a:spcBef>
                        <a:spcAft>
                          <a:spcPts val="0"/>
                        </a:spcAft>
                        <a:buNone/>
                      </a:pPr>
                      <a:endParaRPr sz="2000" b="1" u="none" strike="noStrike" cap="none">
                        <a:latin typeface="Arial"/>
                        <a:ea typeface="Arial"/>
                        <a:cs typeface="Arial"/>
                        <a:sym typeface="Arial"/>
                      </a:endParaRPr>
                    </a:p>
                  </a:txBody>
                  <a:tcPr marL="83625" marR="83625" marT="83625" marB="83625"/>
                </a:tc>
                <a:extLst>
                  <a:ext uri="{0D108BD9-81ED-4DB2-BD59-A6C34878D82A}">
                    <a16:rowId xmlns:a16="http://schemas.microsoft.com/office/drawing/2014/main" val="10000"/>
                  </a:ext>
                </a:extLst>
              </a:tr>
              <a:tr h="716450">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Faculty Activity Reporting (FAR)</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u="none" strike="noStrike" cap="none">
                          <a:solidFill>
                            <a:schemeClr val="dk2"/>
                          </a:solidFill>
                          <a:latin typeface="Arial"/>
                          <a:ea typeface="Arial"/>
                          <a:cs typeface="Arial"/>
                          <a:sym typeface="Arial"/>
                        </a:rPr>
                        <a:t>Opus &amp; Interfolio </a:t>
                      </a:r>
                      <a:r>
                        <a:rPr lang="en-US" sz="1800" u="none" strike="noStrike" cap="none">
                          <a:latin typeface="Arial"/>
                          <a:ea typeface="Arial"/>
                          <a:cs typeface="Arial"/>
                          <a:sym typeface="Arial"/>
                        </a:rPr>
                        <a:t>systems on UCLA campus</a:t>
                      </a:r>
                      <a:endParaRPr/>
                    </a:p>
                  </a:txBody>
                  <a:tcPr marL="83625" marR="83625" marT="83625" marB="83625"/>
                </a:tc>
                <a:extLst>
                  <a:ext uri="{0D108BD9-81ED-4DB2-BD59-A6C34878D82A}">
                    <a16:rowId xmlns:a16="http://schemas.microsoft.com/office/drawing/2014/main" val="10001"/>
                  </a:ext>
                </a:extLst>
              </a:tr>
              <a:tr h="69112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Public Portal: </a:t>
                      </a:r>
                      <a:r>
                        <a:rPr lang="en-US" sz="1800" b="0" u="none" strike="noStrike" cap="none">
                          <a:solidFill>
                            <a:srgbClr val="000000"/>
                          </a:solidFill>
                          <a:latin typeface="Arial"/>
                          <a:ea typeface="Arial"/>
                          <a:cs typeface="Arial"/>
                          <a:sym typeface="Arial"/>
                        </a:rPr>
                        <a:t>Expertise Discovery &amp;/or Research Showcase</a:t>
                      </a:r>
                      <a:endParaRPr sz="1800" b="0"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u="none" strike="noStrike" cap="none">
                          <a:solidFill>
                            <a:srgbClr val="000000"/>
                          </a:solidFill>
                          <a:latin typeface="Arial"/>
                          <a:ea typeface="Arial"/>
                          <a:cs typeface="Arial"/>
                          <a:sym typeface="Arial"/>
                        </a:rPr>
                        <a:t>✔</a:t>
                      </a:r>
                      <a:br>
                        <a:rPr lang="en-US" sz="1800" u="none" strike="noStrike" cap="none">
                          <a:latin typeface="Arial"/>
                          <a:ea typeface="Arial"/>
                          <a:cs typeface="Arial"/>
                          <a:sym typeface="Arial"/>
                        </a:rPr>
                      </a:br>
                      <a:endParaRPr sz="1800"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chemeClr val="accent4"/>
                          </a:solidFill>
                          <a:latin typeface="Arial"/>
                          <a:ea typeface="Arial"/>
                          <a:cs typeface="Arial"/>
                          <a:sym typeface="Arial"/>
                        </a:rPr>
                        <a:t>UCLA Profiles </a:t>
                      </a:r>
                      <a:r>
                        <a:rPr lang="en-US" sz="1800" u="none" strike="noStrike" cap="none">
                          <a:latin typeface="Arial"/>
                          <a:ea typeface="Arial"/>
                          <a:cs typeface="Arial"/>
                          <a:sym typeface="Arial"/>
                        </a:rPr>
                        <a:t>includes only biomedical researchers. Supported by the UCSF campus</a:t>
                      </a:r>
                      <a:endParaRPr/>
                    </a:p>
                  </a:txBody>
                  <a:tcPr marL="83625" marR="83625" marT="83625" marB="83625"/>
                </a:tc>
                <a:extLst>
                  <a:ext uri="{0D108BD9-81ED-4DB2-BD59-A6C34878D82A}">
                    <a16:rowId xmlns:a16="http://schemas.microsoft.com/office/drawing/2014/main" val="10002"/>
                  </a:ext>
                </a:extLst>
              </a:tr>
              <a:tr h="52387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Open Access Workflow</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u="none" strike="noStrike" cap="none">
                          <a:solidFill>
                            <a:schemeClr val="accent3"/>
                          </a:solidFill>
                          <a:latin typeface="Arial"/>
                          <a:ea typeface="Arial"/>
                          <a:cs typeface="Arial"/>
                          <a:sym typeface="Arial"/>
                        </a:rPr>
                        <a:t>UC Publication Management System </a:t>
                      </a:r>
                      <a:r>
                        <a:rPr lang="en-US" sz="1800" u="none" strike="noStrike" cap="none">
                          <a:latin typeface="Arial"/>
                          <a:ea typeface="Arial"/>
                          <a:cs typeface="Arial"/>
                          <a:sym typeface="Arial"/>
                        </a:rPr>
                        <a:t>notifies researchers of publications eligible for OA deposit</a:t>
                      </a:r>
                      <a:endParaRPr/>
                    </a:p>
                  </a:txBody>
                  <a:tcPr marL="83625" marR="83625" marT="83625" marB="83625"/>
                </a:tc>
                <a:extLst>
                  <a:ext uri="{0D108BD9-81ED-4DB2-BD59-A6C34878D82A}">
                    <a16:rowId xmlns:a16="http://schemas.microsoft.com/office/drawing/2014/main" val="10003"/>
                  </a:ext>
                </a:extLst>
              </a:tr>
              <a:tr h="64617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Strategic Reporting &amp; Decision Support</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endParaRPr sz="1800" u="none" strike="noStrike" cap="none">
                        <a:latin typeface="Arial"/>
                        <a:ea typeface="Arial"/>
                        <a:cs typeface="Arial"/>
                        <a:sym typeface="Arial"/>
                      </a:endParaRPr>
                    </a:p>
                  </a:txBody>
                  <a:tcPr marL="83625" marR="83625" marT="83625" marB="83625"/>
                </a:tc>
                <a:extLst>
                  <a:ext uri="{0D108BD9-81ED-4DB2-BD59-A6C34878D82A}">
                    <a16:rowId xmlns:a16="http://schemas.microsoft.com/office/drawing/2014/main" val="10004"/>
                  </a:ext>
                </a:extLst>
              </a:tr>
              <a:tr h="691125">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Metadata Reuse</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endParaRPr sz="1800" u="none" strike="noStrike" cap="none">
                        <a:latin typeface="Arial"/>
                        <a:ea typeface="Arial"/>
                        <a:cs typeface="Arial"/>
                        <a:sym typeface="Arial"/>
                      </a:endParaRPr>
                    </a:p>
                  </a:txBody>
                  <a:tcPr marL="83625" marR="83625" marT="83625" marB="83625"/>
                </a:tc>
                <a:extLst>
                  <a:ext uri="{0D108BD9-81ED-4DB2-BD59-A6C34878D82A}">
                    <a16:rowId xmlns:a16="http://schemas.microsoft.com/office/drawing/2014/main" val="10005"/>
                  </a:ext>
                </a:extLst>
              </a:tr>
              <a:tr h="585950">
                <a:tc>
                  <a:txBody>
                    <a:bodyPr/>
                    <a:lstStyle/>
                    <a:p>
                      <a:pPr marL="0" marR="0" lvl="0" indent="0" algn="l" rtl="0">
                        <a:lnSpc>
                          <a:spcPct val="100000"/>
                        </a:lnSpc>
                        <a:spcBef>
                          <a:spcPts val="0"/>
                        </a:spcBef>
                        <a:spcAft>
                          <a:spcPts val="0"/>
                        </a:spcAft>
                        <a:buNone/>
                      </a:pPr>
                      <a:r>
                        <a:rPr lang="en-US" sz="1800" b="1" u="none" strike="noStrike" cap="none">
                          <a:solidFill>
                            <a:srgbClr val="000000"/>
                          </a:solidFill>
                          <a:latin typeface="Arial"/>
                          <a:ea typeface="Arial"/>
                          <a:cs typeface="Arial"/>
                          <a:sym typeface="Arial"/>
                        </a:rPr>
                        <a:t>Compliance Monitoring</a:t>
                      </a:r>
                      <a:endParaRPr sz="1800" b="1"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b="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83625" marR="83625" marT="83625" marB="83625"/>
                </a:tc>
                <a:tc>
                  <a:txBody>
                    <a:bodyPr/>
                    <a:lstStyle/>
                    <a:p>
                      <a:pPr marL="0" marR="0" lvl="0" indent="0" algn="ctr" rtl="0">
                        <a:lnSpc>
                          <a:spcPct val="100000"/>
                        </a:lnSpc>
                        <a:spcBef>
                          <a:spcPts val="0"/>
                        </a:spcBef>
                        <a:spcAft>
                          <a:spcPts val="0"/>
                        </a:spcAft>
                        <a:buNone/>
                      </a:pPr>
                      <a:r>
                        <a:rPr lang="en-US" sz="1800" u="none" strike="noStrike" cap="none">
                          <a:latin typeface="Arial"/>
                          <a:ea typeface="Arial"/>
                          <a:cs typeface="Arial"/>
                          <a:sym typeface="Arial"/>
                        </a:rPr>
                        <a:t>Discrete uses to manage compliance with federal grant requirements, thru </a:t>
                      </a:r>
                      <a:r>
                        <a:rPr lang="en-US" sz="1800" u="none" strike="noStrike" cap="none">
                          <a:solidFill>
                            <a:schemeClr val="accent3"/>
                          </a:solidFill>
                          <a:latin typeface="Arial"/>
                          <a:ea typeface="Arial"/>
                          <a:cs typeface="Arial"/>
                          <a:sym typeface="Arial"/>
                        </a:rPr>
                        <a:t>UC PMS</a:t>
                      </a:r>
                      <a:r>
                        <a:rPr lang="en-US" sz="1800" u="none" strike="noStrike" cap="none">
                          <a:latin typeface="Arial"/>
                          <a:ea typeface="Arial"/>
                          <a:cs typeface="Arial"/>
                          <a:sym typeface="Arial"/>
                        </a:rPr>
                        <a:t>.</a:t>
                      </a:r>
                      <a:endParaRPr/>
                    </a:p>
                  </a:txBody>
                  <a:tcPr marL="83625" marR="83625" marT="83625" marB="83625"/>
                </a:tc>
                <a:extLst>
                  <a:ext uri="{0D108BD9-81ED-4DB2-BD59-A6C34878D82A}">
                    <a16:rowId xmlns:a16="http://schemas.microsoft.com/office/drawing/2014/main" val="10006"/>
                  </a:ext>
                </a:extLst>
              </a:tr>
            </a:tbl>
          </a:graphicData>
        </a:graphic>
      </p:graphicFrame>
      <p:sp>
        <p:nvSpPr>
          <p:cNvPr id="1167" name="Google Shape;1167;p42"/>
          <p:cNvSpPr/>
          <p:nvPr/>
        </p:nvSpPr>
        <p:spPr>
          <a:xfrm>
            <a:off x="584915" y="258214"/>
            <a:ext cx="4267200" cy="49244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2"/>
              </a:buClr>
              <a:buSzPts val="2600"/>
              <a:buFont typeface="Arial"/>
              <a:buNone/>
            </a:pPr>
            <a:r>
              <a:rPr lang="en-US" sz="2600" b="1" i="0" u="none" strike="noStrike" cap="none">
                <a:solidFill>
                  <a:schemeClr val="dk2"/>
                </a:solidFill>
                <a:latin typeface="Arial"/>
                <a:ea typeface="Arial"/>
                <a:cs typeface="Arial"/>
                <a:sym typeface="Arial"/>
              </a:rPr>
              <a:t>RIM Use Cases at UCLA</a:t>
            </a:r>
            <a:endParaRPr sz="1800" b="1" i="0" u="none"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pic>
        <p:nvPicPr>
          <p:cNvPr id="1172" name="Google Shape;1172;p43" descr="Chart, funnel char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47173" y="0"/>
            <a:ext cx="5897654" cy="6858000"/>
          </a:xfrm>
          <a:prstGeom prst="rect">
            <a:avLst/>
          </a:prstGeom>
          <a:noFill/>
          <a:ln>
            <a:noFill/>
          </a:ln>
        </p:spPr>
      </p:pic>
      <p:sp>
        <p:nvSpPr>
          <p:cNvPr id="1173" name="Google Shape;1173;p43"/>
          <p:cNvSpPr/>
          <p:nvPr/>
        </p:nvSpPr>
        <p:spPr>
          <a:xfrm>
            <a:off x="1447800" y="2419292"/>
            <a:ext cx="3048000" cy="169277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1F497D"/>
              </a:buClr>
              <a:buSzPts val="2600"/>
              <a:buFont typeface="Arial"/>
              <a:buNone/>
            </a:pPr>
            <a:r>
              <a:rPr lang="en-US" sz="2600" b="1" i="0" u="none" strike="noStrike" cap="none">
                <a:solidFill>
                  <a:srgbClr val="1F497D"/>
                </a:solidFill>
                <a:latin typeface="Arial"/>
                <a:ea typeface="Arial"/>
                <a:cs typeface="Arial"/>
                <a:sym typeface="Arial"/>
              </a:rPr>
              <a:t>UC </a:t>
            </a:r>
            <a:endParaRPr/>
          </a:p>
          <a:p>
            <a:pPr marL="0" marR="0" lvl="0" indent="0" algn="ctr" rtl="0">
              <a:lnSpc>
                <a:spcPct val="100000"/>
              </a:lnSpc>
              <a:spcBef>
                <a:spcPts val="0"/>
              </a:spcBef>
              <a:spcAft>
                <a:spcPts val="0"/>
              </a:spcAft>
              <a:buClr>
                <a:srgbClr val="1F497D"/>
              </a:buClr>
              <a:buSzPts val="2600"/>
              <a:buFont typeface="Arial"/>
              <a:buNone/>
            </a:pPr>
            <a:r>
              <a:rPr lang="en-US" sz="2600" b="1" i="0" u="none" strike="noStrike" cap="none">
                <a:solidFill>
                  <a:srgbClr val="1F497D"/>
                </a:solidFill>
                <a:latin typeface="Arial"/>
                <a:ea typeface="Arial"/>
                <a:cs typeface="Arial"/>
                <a:sym typeface="Arial"/>
              </a:rPr>
              <a:t>Publication Management System</a:t>
            </a:r>
            <a:endParaRPr sz="1800" b="1" i="0" u="none" strike="noStrike" cap="none">
              <a:solidFill>
                <a:srgbClr val="1F497D"/>
              </a:solidFill>
              <a:latin typeface="Arial"/>
              <a:ea typeface="Arial"/>
              <a:cs typeface="Arial"/>
              <a:sym typeface="Arial"/>
            </a:endParaRPr>
          </a:p>
        </p:txBody>
      </p:sp>
      <p:pic>
        <p:nvPicPr>
          <p:cNvPr id="1175" name="Google Shape;1175;p4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32705" y="4443740"/>
            <a:ext cx="1564782" cy="10412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44"/>
          <p:cNvSpPr txBox="1">
            <a:spLocks noGrp="1"/>
          </p:cNvSpPr>
          <p:nvPr>
            <p:ph type="body" idx="1"/>
          </p:nvPr>
        </p:nvSpPr>
        <p:spPr>
          <a:xfrm>
            <a:off x="420346" y="1108082"/>
            <a:ext cx="10898717" cy="1569660"/>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p>
            <a:pPr marL="0" lvl="0" indent="0" algn="ctr" rtl="0">
              <a:lnSpc>
                <a:spcPct val="100000"/>
              </a:lnSpc>
              <a:spcBef>
                <a:spcPts val="0"/>
              </a:spcBef>
              <a:spcAft>
                <a:spcPts val="0"/>
              </a:spcAft>
              <a:buClr>
                <a:schemeClr val="lt1"/>
              </a:buClr>
              <a:buSzPts val="4800"/>
              <a:buNone/>
            </a:pPr>
            <a:r>
              <a:rPr lang="en-US"/>
              <a:t>RECOMMENDATIONS FOR INSTITUTIONAL LEADERS</a:t>
            </a:r>
            <a:endParaRPr/>
          </a:p>
        </p:txBody>
      </p:sp>
      <p:pic>
        <p:nvPicPr>
          <p:cNvPr id="1188" name="Google Shape;1188;p44">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93304" y="2934922"/>
            <a:ext cx="3352800" cy="335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grpSp>
        <p:nvGrpSpPr>
          <p:cNvPr id="1220" name="Google Shape;1220;p47" descr="Graphic of 6 recommendations"/>
          <p:cNvGrpSpPr/>
          <p:nvPr/>
        </p:nvGrpSpPr>
        <p:grpSpPr>
          <a:xfrm>
            <a:off x="321360" y="1725215"/>
            <a:ext cx="11201399" cy="4550568"/>
            <a:chOff x="0" y="810815"/>
            <a:chExt cx="11201399" cy="4550568"/>
          </a:xfrm>
        </p:grpSpPr>
        <p:sp>
          <p:nvSpPr>
            <p:cNvPr id="1221" name="Google Shape;1221;p47"/>
            <p:cNvSpPr/>
            <p:nvPr/>
          </p:nvSpPr>
          <p:spPr>
            <a:xfrm>
              <a:off x="0" y="810815"/>
              <a:ext cx="3500437" cy="2100262"/>
            </a:xfrm>
            <a:prstGeom prst="rect">
              <a:avLst/>
            </a:prstGeom>
            <a:solidFill>
              <a:srgbClr val="2061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7"/>
            <p:cNvSpPr txBox="1"/>
            <p:nvPr/>
          </p:nvSpPr>
          <p:spPr>
            <a:xfrm>
              <a:off x="0" y="810815"/>
              <a:ext cx="3500437" cy="2100262"/>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Invest in institutional data curation</a:t>
              </a:r>
              <a:endParaRPr sz="3100" b="0" i="0" u="none" strike="noStrike" cap="none">
                <a:solidFill>
                  <a:schemeClr val="lt1"/>
                </a:solidFill>
                <a:latin typeface="Arial"/>
                <a:ea typeface="Arial"/>
                <a:cs typeface="Arial"/>
                <a:sym typeface="Arial"/>
              </a:endParaRPr>
            </a:p>
          </p:txBody>
        </p:sp>
        <p:sp>
          <p:nvSpPr>
            <p:cNvPr id="1223" name="Google Shape;1223;p47"/>
            <p:cNvSpPr/>
            <p:nvPr/>
          </p:nvSpPr>
          <p:spPr>
            <a:xfrm>
              <a:off x="3850481" y="810815"/>
              <a:ext cx="3500437" cy="2100262"/>
            </a:xfrm>
            <a:prstGeom prst="rect">
              <a:avLst/>
            </a:prstGeom>
            <a:solidFill>
              <a:srgbClr val="8A18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7"/>
            <p:cNvSpPr txBox="1"/>
            <p:nvPr/>
          </p:nvSpPr>
          <p:spPr>
            <a:xfrm>
              <a:off x="3850481" y="810815"/>
              <a:ext cx="3500437" cy="2100262"/>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Support adoption of persistent identifiers (PIDs)</a:t>
              </a:r>
              <a:endParaRPr sz="3100" b="0" i="0" u="none" strike="noStrike" cap="none">
                <a:solidFill>
                  <a:schemeClr val="lt1"/>
                </a:solidFill>
                <a:latin typeface="Arial"/>
                <a:ea typeface="Arial"/>
                <a:cs typeface="Arial"/>
                <a:sym typeface="Arial"/>
              </a:endParaRPr>
            </a:p>
          </p:txBody>
        </p:sp>
        <p:sp>
          <p:nvSpPr>
            <p:cNvPr id="1225" name="Google Shape;1225;p47"/>
            <p:cNvSpPr/>
            <p:nvPr/>
          </p:nvSpPr>
          <p:spPr>
            <a:xfrm>
              <a:off x="7700962" y="810815"/>
              <a:ext cx="3500437" cy="2100262"/>
            </a:xfrm>
            <a:prstGeom prst="rect">
              <a:avLst/>
            </a:prstGeom>
            <a:solidFill>
              <a:srgbClr val="0077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7"/>
            <p:cNvSpPr txBox="1"/>
            <p:nvPr/>
          </p:nvSpPr>
          <p:spPr>
            <a:xfrm>
              <a:off x="7700962" y="810815"/>
              <a:ext cx="3500437" cy="2100262"/>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Don’t expect a turn-key system</a:t>
              </a:r>
              <a:endParaRPr sz="3100" b="0" i="0" u="none" strike="noStrike" cap="none">
                <a:solidFill>
                  <a:schemeClr val="lt1"/>
                </a:solidFill>
                <a:latin typeface="Arial"/>
                <a:ea typeface="Arial"/>
                <a:cs typeface="Arial"/>
                <a:sym typeface="Arial"/>
              </a:endParaRPr>
            </a:p>
          </p:txBody>
        </p:sp>
        <p:sp>
          <p:nvSpPr>
            <p:cNvPr id="1227" name="Google Shape;1227;p47"/>
            <p:cNvSpPr/>
            <p:nvPr/>
          </p:nvSpPr>
          <p:spPr>
            <a:xfrm>
              <a:off x="0" y="3261121"/>
              <a:ext cx="3500437" cy="2100262"/>
            </a:xfrm>
            <a:prstGeom prst="rect">
              <a:avLst/>
            </a:prstGeom>
            <a:solidFill>
              <a:srgbClr val="E875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7"/>
            <p:cNvSpPr txBox="1"/>
            <p:nvPr/>
          </p:nvSpPr>
          <p:spPr>
            <a:xfrm>
              <a:off x="0" y="3261121"/>
              <a:ext cx="3500437" cy="2100262"/>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Support cross-functional teams</a:t>
              </a:r>
              <a:endParaRPr sz="3100" b="0" i="0" u="none" strike="noStrike" cap="none">
                <a:solidFill>
                  <a:schemeClr val="lt1"/>
                </a:solidFill>
                <a:latin typeface="Arial"/>
                <a:ea typeface="Arial"/>
                <a:cs typeface="Arial"/>
                <a:sym typeface="Arial"/>
              </a:endParaRPr>
            </a:p>
          </p:txBody>
        </p:sp>
        <p:sp>
          <p:nvSpPr>
            <p:cNvPr id="1229" name="Google Shape;1229;p47"/>
            <p:cNvSpPr/>
            <p:nvPr/>
          </p:nvSpPr>
          <p:spPr>
            <a:xfrm>
              <a:off x="3850481" y="3261121"/>
              <a:ext cx="3500437" cy="2100262"/>
            </a:xfrm>
            <a:prstGeom prst="rect">
              <a:avLst/>
            </a:prstGeom>
            <a:solidFill>
              <a:srgbClr val="AE227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7"/>
            <p:cNvSpPr txBox="1"/>
            <p:nvPr/>
          </p:nvSpPr>
          <p:spPr>
            <a:xfrm>
              <a:off x="3850481" y="3261121"/>
              <a:ext cx="3500437" cy="2100262"/>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Invest in dedicated personnel</a:t>
              </a:r>
              <a:endParaRPr sz="3100" b="0" i="0" u="none" strike="noStrike" cap="none">
                <a:solidFill>
                  <a:schemeClr val="lt1"/>
                </a:solidFill>
                <a:latin typeface="Arial"/>
                <a:ea typeface="Arial"/>
                <a:cs typeface="Arial"/>
                <a:sym typeface="Arial"/>
              </a:endParaRPr>
            </a:p>
          </p:txBody>
        </p:sp>
        <p:sp>
          <p:nvSpPr>
            <p:cNvPr id="1231" name="Google Shape;1231;p47"/>
            <p:cNvSpPr/>
            <p:nvPr/>
          </p:nvSpPr>
          <p:spPr>
            <a:xfrm>
              <a:off x="7700962" y="3261121"/>
              <a:ext cx="3500437" cy="2100262"/>
            </a:xfrm>
            <a:prstGeom prst="rect">
              <a:avLst/>
            </a:prstGeom>
            <a:solidFill>
              <a:srgbClr val="2061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7"/>
            <p:cNvSpPr txBox="1"/>
            <p:nvPr/>
          </p:nvSpPr>
          <p:spPr>
            <a:xfrm>
              <a:off x="7700962" y="3261121"/>
              <a:ext cx="3500437" cy="2100262"/>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Include research information in enterprise data governance efforts</a:t>
              </a:r>
              <a:endParaRPr sz="3100" b="0" i="0" u="none" strike="noStrike" cap="none">
                <a:solidFill>
                  <a:schemeClr val="lt1"/>
                </a:solidFill>
                <a:latin typeface="Arial"/>
                <a:ea typeface="Arial"/>
                <a:cs typeface="Arial"/>
                <a:sym typeface="Arial"/>
              </a:endParaRPr>
            </a:p>
          </p:txBody>
        </p:sp>
      </p:grpSp>
      <p:sp>
        <p:nvSpPr>
          <p:cNvPr id="1233" name="Google Shape;1233;p47"/>
          <p:cNvSpPr txBox="1"/>
          <p:nvPr/>
        </p:nvSpPr>
        <p:spPr>
          <a:xfrm>
            <a:off x="321360" y="453013"/>
            <a:ext cx="11201400" cy="1200329"/>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Garamond"/>
                <a:ea typeface="Garamond"/>
                <a:cs typeface="Garamond"/>
                <a:sym typeface="Garamond"/>
              </a:rPr>
              <a:t>Libraries are essential partners in research information management (RIM)</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49"/>
          <p:cNvSpPr txBox="1">
            <a:spLocks noGrp="1"/>
          </p:cNvSpPr>
          <p:nvPr>
            <p:ph type="body" idx="1"/>
          </p:nvPr>
        </p:nvSpPr>
        <p:spPr>
          <a:xfrm>
            <a:off x="685800" y="1135627"/>
            <a:ext cx="11201400" cy="5493773"/>
          </a:xfrm>
          <a:prstGeom prst="rect">
            <a:avLst/>
          </a:prstGeom>
          <a:noFill/>
          <a:ln>
            <a:noFill/>
          </a:ln>
        </p:spPr>
        <p:txBody>
          <a:bodyPr spcFirstLastPara="1" wrap="square" lIns="91425" tIns="91425" rIns="91425" bIns="91425" anchor="t" anchorCtr="0">
            <a:normAutofit/>
          </a:bodyPr>
          <a:lstStyle/>
          <a:p>
            <a:pPr marL="457200" lvl="0" indent="-457200" algn="l" rtl="0">
              <a:lnSpc>
                <a:spcPct val="80000"/>
              </a:lnSpc>
              <a:spcBef>
                <a:spcPts val="0"/>
              </a:spcBef>
              <a:spcAft>
                <a:spcPts val="0"/>
              </a:spcAft>
              <a:buSzPts val="1679"/>
              <a:buNone/>
            </a:pPr>
            <a:r>
              <a:rPr lang="en-US" sz="1800"/>
              <a:t>Bryant, Rebecca, Annette Dortmund, and Brian Lavoie. 2020. </a:t>
            </a:r>
            <a:r>
              <a:rPr lang="en-US" sz="1800" i="1"/>
              <a:t>Social Interoperability in Research Support: Cross-Campus Partnerships and the University Research Enterprise</a:t>
            </a:r>
            <a:r>
              <a:rPr lang="en-US" sz="1800"/>
              <a:t>. Dublin, OH: OCLC Research. </a:t>
            </a:r>
            <a:r>
              <a:rPr lang="en-US" sz="1800" u="sng">
                <a:solidFill>
                  <a:schemeClr val="hlink"/>
                </a:solidFill>
                <a:hlinkClick r:id="rId3"/>
              </a:rPr>
              <a:t>https://doi.org/10.25333/wyrd-n586</a:t>
            </a:r>
            <a:endParaRPr sz="1800" u="sng"/>
          </a:p>
          <a:p>
            <a:pPr marL="457200" lvl="0" indent="-457200" algn="l" rtl="0">
              <a:lnSpc>
                <a:spcPct val="80000"/>
              </a:lnSpc>
              <a:spcBef>
                <a:spcPts val="0"/>
              </a:spcBef>
              <a:spcAft>
                <a:spcPts val="0"/>
              </a:spcAft>
              <a:buSzPts val="1679"/>
              <a:buNone/>
            </a:pPr>
            <a:endParaRPr sz="1800" u="sng"/>
          </a:p>
          <a:p>
            <a:pPr marL="457200" lvl="0" indent="-457200" algn="l" rtl="0">
              <a:lnSpc>
                <a:spcPct val="80000"/>
              </a:lnSpc>
              <a:spcBef>
                <a:spcPts val="0"/>
              </a:spcBef>
              <a:spcAft>
                <a:spcPts val="0"/>
              </a:spcAft>
              <a:buSzPts val="1679"/>
              <a:buNone/>
            </a:pPr>
            <a:r>
              <a:rPr lang="en-US" sz="1800"/>
              <a:t>Bryant, Rebecca, Anna Clements, Pablo de Castro, Joanne Cantrell, Annette Dortmund, Jan Fransen, Peggy Gallagher, and Michele Mennielli. 2018. </a:t>
            </a:r>
            <a:r>
              <a:rPr lang="en-US" sz="1800" i="1"/>
              <a:t>Practices and Patterns in Research Information Management: Findings from a Global Survey</a:t>
            </a:r>
            <a:r>
              <a:rPr lang="en-US" sz="1800"/>
              <a:t>. Dublin, OH: OCLC Research.  </a:t>
            </a:r>
            <a:r>
              <a:rPr lang="en-US" sz="1800" u="sng">
                <a:solidFill>
                  <a:schemeClr val="hlink"/>
                </a:solidFill>
                <a:hlinkClick r:id="rId4"/>
              </a:rPr>
              <a:t>https://doi.org/10.25333/BGFG-D241  </a:t>
            </a:r>
            <a:endParaRPr sz="1800"/>
          </a:p>
          <a:p>
            <a:pPr marL="457200" lvl="0" indent="-457200" algn="l" rtl="0">
              <a:lnSpc>
                <a:spcPct val="80000"/>
              </a:lnSpc>
              <a:spcBef>
                <a:spcPts val="0"/>
              </a:spcBef>
              <a:spcAft>
                <a:spcPts val="0"/>
              </a:spcAft>
              <a:buSzPts val="1679"/>
              <a:buNone/>
            </a:pPr>
            <a:endParaRPr sz="1800"/>
          </a:p>
          <a:p>
            <a:pPr marL="457200" lvl="0" indent="-457200" algn="l" rtl="0">
              <a:lnSpc>
                <a:spcPct val="80000"/>
              </a:lnSpc>
              <a:spcBef>
                <a:spcPts val="0"/>
              </a:spcBef>
              <a:spcAft>
                <a:spcPts val="0"/>
              </a:spcAft>
              <a:buSzPts val="1679"/>
              <a:buNone/>
            </a:pPr>
            <a:r>
              <a:rPr lang="en-US" sz="1800"/>
              <a:t>Bryant, Rebecca, Annette Dortmund, and Constance Malpas. 2017. </a:t>
            </a:r>
            <a:br>
              <a:rPr lang="en-US" sz="1800"/>
            </a:br>
            <a:r>
              <a:rPr lang="en-US" sz="1800" i="1"/>
              <a:t>Convenience and Compliance: Case Studies on Persistent Identifiers in European Research Information</a:t>
            </a:r>
            <a:r>
              <a:rPr lang="en-US" sz="1800"/>
              <a:t>. Dublin, Ohio: OCLC Research. doi:</a:t>
            </a:r>
            <a:r>
              <a:rPr lang="en-US" sz="1800" u="sng">
                <a:solidFill>
                  <a:schemeClr val="hlink"/>
                </a:solidFill>
                <a:hlinkClick r:id="rId5"/>
              </a:rPr>
              <a:t>10.25333/C32K7M</a:t>
            </a:r>
            <a:endParaRPr sz="1800"/>
          </a:p>
          <a:p>
            <a:pPr marL="457200" lvl="0" indent="-457200" algn="l" rtl="0">
              <a:lnSpc>
                <a:spcPct val="80000"/>
              </a:lnSpc>
              <a:spcBef>
                <a:spcPts val="0"/>
              </a:spcBef>
              <a:spcAft>
                <a:spcPts val="0"/>
              </a:spcAft>
              <a:buSzPts val="1679"/>
              <a:buNone/>
            </a:pPr>
            <a:endParaRPr sz="1800"/>
          </a:p>
          <a:p>
            <a:pPr marL="457200" lvl="0" indent="-457200" algn="l" rtl="0">
              <a:lnSpc>
                <a:spcPct val="80000"/>
              </a:lnSpc>
              <a:spcBef>
                <a:spcPts val="0"/>
              </a:spcBef>
              <a:spcAft>
                <a:spcPts val="0"/>
              </a:spcAft>
              <a:buSzPts val="1679"/>
              <a:buNone/>
            </a:pPr>
            <a:r>
              <a:rPr lang="en-US" sz="1800"/>
              <a:t>Bryant, Rebecca, Anna Clements, Carol Feltes, David Groenewegen, Simon Huggard, Holly Mercer, Roxanne Missingham, Maliaca Oxnam, Anne Rauh and John Wright. 2017. </a:t>
            </a:r>
            <a:r>
              <a:rPr lang="en-US" sz="1800" i="1"/>
              <a:t>Research Information Management: Defining RIM and the Library’s Role</a:t>
            </a:r>
            <a:r>
              <a:rPr lang="en-US" sz="1800"/>
              <a:t>. Dublin, OH: OCLC Research. doi:</a:t>
            </a:r>
            <a:r>
              <a:rPr lang="en-US" sz="1800" u="sng">
                <a:solidFill>
                  <a:schemeClr val="hlink"/>
                </a:solidFill>
                <a:hlinkClick r:id="rId6"/>
              </a:rPr>
              <a:t>10.25333/C3NK88</a:t>
            </a:r>
            <a:endParaRPr sz="1800"/>
          </a:p>
          <a:p>
            <a:pPr marL="457200" lvl="0" indent="-457200" algn="l" rtl="0">
              <a:lnSpc>
                <a:spcPct val="80000"/>
              </a:lnSpc>
              <a:spcBef>
                <a:spcPts val="480"/>
              </a:spcBef>
              <a:spcAft>
                <a:spcPts val="0"/>
              </a:spcAft>
              <a:buSzPts val="1679"/>
              <a:buNone/>
            </a:pPr>
            <a:endParaRPr sz="1800"/>
          </a:p>
          <a:p>
            <a:pPr marL="457200" lvl="0" indent="-457200" algn="l" rtl="0">
              <a:lnSpc>
                <a:spcPct val="80000"/>
              </a:lnSpc>
              <a:spcBef>
                <a:spcPts val="480"/>
              </a:spcBef>
              <a:spcAft>
                <a:spcPts val="0"/>
              </a:spcAft>
              <a:buSzPts val="1679"/>
              <a:buNone/>
            </a:pPr>
            <a:r>
              <a:rPr lang="en-US" sz="1800"/>
              <a:t>de Castro, Pablo. 2014. </a:t>
            </a:r>
            <a:r>
              <a:rPr lang="en-US" sz="1800" i="1"/>
              <a:t>7 things you should know about Institutional Repositories, CRIS Systems, and their Interoperability</a:t>
            </a:r>
            <a:r>
              <a:rPr lang="en-US" sz="1800"/>
              <a:t>. COAR blog, 6 October 2014. </a:t>
            </a:r>
            <a:r>
              <a:rPr lang="en-US" sz="1800" u="sng">
                <a:solidFill>
                  <a:schemeClr val="hlink"/>
                </a:solidFill>
                <a:hlinkClick r:id="rId7"/>
              </a:rPr>
              <a:t>https://www.coar-repositories.org/news-updates/7-things-you-should-know-aboutirs/</a:t>
            </a:r>
            <a:r>
              <a:rPr lang="en-US" sz="1800"/>
              <a:t> </a:t>
            </a:r>
            <a:endParaRPr/>
          </a:p>
          <a:p>
            <a:pPr marL="457200" lvl="0" indent="-457200" algn="l" rtl="0">
              <a:lnSpc>
                <a:spcPct val="80000"/>
              </a:lnSpc>
              <a:spcBef>
                <a:spcPts val="480"/>
              </a:spcBef>
              <a:spcAft>
                <a:spcPts val="0"/>
              </a:spcAft>
              <a:buSzPts val="1679"/>
              <a:buNone/>
            </a:pPr>
            <a:endParaRPr sz="1800"/>
          </a:p>
          <a:p>
            <a:pPr marL="457200" lvl="0" indent="-457200" algn="l" rtl="0">
              <a:lnSpc>
                <a:spcPct val="80000"/>
              </a:lnSpc>
              <a:spcBef>
                <a:spcPts val="480"/>
              </a:spcBef>
              <a:spcAft>
                <a:spcPts val="0"/>
              </a:spcAft>
              <a:buSzPts val="1679"/>
              <a:buNone/>
            </a:pPr>
            <a:endParaRPr sz="1800" u="sng"/>
          </a:p>
          <a:p>
            <a:pPr marL="457200" lvl="0" indent="-457200" algn="l" rtl="0">
              <a:lnSpc>
                <a:spcPct val="80000"/>
              </a:lnSpc>
              <a:spcBef>
                <a:spcPts val="480"/>
              </a:spcBef>
              <a:spcAft>
                <a:spcPts val="0"/>
              </a:spcAft>
              <a:buSzPts val="1680"/>
              <a:buNone/>
            </a:pPr>
            <a:endParaRPr sz="1800" u="sng"/>
          </a:p>
        </p:txBody>
      </p:sp>
      <p:sp>
        <p:nvSpPr>
          <p:cNvPr id="1250" name="Google Shape;1250;p49"/>
          <p:cNvSpPr txBox="1">
            <a:spLocks noGrp="1"/>
          </p:cNvSpPr>
          <p:nvPr>
            <p:ph type="body" idx="2"/>
          </p:nvPr>
        </p:nvSpPr>
        <p:spPr>
          <a:xfrm>
            <a:off x="685800" y="457200"/>
            <a:ext cx="8439147" cy="91525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US" sz="3200">
                <a:solidFill>
                  <a:schemeClr val="dk2"/>
                </a:solidFill>
              </a:rPr>
              <a:t>References</a:t>
            </a:r>
            <a:endParaRPr sz="32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2"/>
        <p:cNvGrpSpPr/>
        <p:nvPr/>
      </p:nvGrpSpPr>
      <p:grpSpPr>
        <a:xfrm>
          <a:off x="0" y="0"/>
          <a:ext cx="0" cy="0"/>
          <a:chOff x="0" y="0"/>
          <a:chExt cx="0" cy="0"/>
        </a:xfrm>
      </p:grpSpPr>
      <p:sp>
        <p:nvSpPr>
          <p:cNvPr id="543" name="Google Shape;543;p5"/>
          <p:cNvSpPr txBox="1">
            <a:spLocks noGrp="1"/>
          </p:cNvSpPr>
          <p:nvPr>
            <p:ph type="title"/>
          </p:nvPr>
        </p:nvSpPr>
        <p:spPr>
          <a:xfrm>
            <a:off x="370840" y="457200"/>
            <a:ext cx="11297920" cy="9541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0" u="none" strike="noStrike" cap="none">
                <a:solidFill>
                  <a:schemeClr val="dk2"/>
                </a:solidFill>
                <a:latin typeface="Arial"/>
                <a:ea typeface="Arial"/>
                <a:cs typeface="Arial"/>
                <a:sym typeface="Arial"/>
              </a:rPr>
              <a:t>Research Information Management in the United States</a:t>
            </a:r>
            <a:endParaRPr sz="3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None/>
            </a:pPr>
            <a:endParaRPr sz="3600" b="1" i="0" u="none" strike="noStrike" cap="none">
              <a:solidFill>
                <a:schemeClr val="dk2"/>
              </a:solidFill>
              <a:latin typeface="Arial"/>
              <a:ea typeface="Arial"/>
              <a:cs typeface="Arial"/>
              <a:sym typeface="Arial"/>
            </a:endParaRPr>
          </a:p>
        </p:txBody>
      </p:sp>
      <p:sp>
        <p:nvSpPr>
          <p:cNvPr id="544" name="Google Shape;544;p5"/>
          <p:cNvSpPr/>
          <p:nvPr/>
        </p:nvSpPr>
        <p:spPr>
          <a:xfrm>
            <a:off x="457200" y="1193978"/>
            <a:ext cx="5443220" cy="722292"/>
          </a:xfrm>
          <a:prstGeom prst="rect">
            <a:avLst/>
          </a:prstGeom>
          <a:solidFill>
            <a:schemeClr val="accent4"/>
          </a:solidFill>
          <a:ln w="25400" cap="flat" cmpd="sng">
            <a:solidFill>
              <a:srgbClr val="007F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Project Team</a:t>
            </a:r>
            <a:endParaRPr/>
          </a:p>
        </p:txBody>
      </p:sp>
      <p:sp>
        <p:nvSpPr>
          <p:cNvPr id="545" name="Google Shape;545;p5"/>
          <p:cNvSpPr/>
          <p:nvPr/>
        </p:nvSpPr>
        <p:spPr>
          <a:xfrm>
            <a:off x="5986780" y="1193978"/>
            <a:ext cx="5443220" cy="722292"/>
          </a:xfrm>
          <a:prstGeom prst="rect">
            <a:avLst/>
          </a:prstGeom>
          <a:solidFill>
            <a:schemeClr val="accent6"/>
          </a:solidFill>
          <a:ln w="25400" cap="flat" cmpd="sng">
            <a:solidFill>
              <a:srgbClr val="007F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Outputs &amp; amplification</a:t>
            </a:r>
            <a:endParaRPr/>
          </a:p>
        </p:txBody>
      </p:sp>
      <p:grpSp>
        <p:nvGrpSpPr>
          <p:cNvPr id="546" name="Google Shape;546;p5" descr="list of project team names"/>
          <p:cNvGrpSpPr/>
          <p:nvPr/>
        </p:nvGrpSpPr>
        <p:grpSpPr>
          <a:xfrm>
            <a:off x="868619" y="2148589"/>
            <a:ext cx="4415174" cy="4392529"/>
            <a:chOff x="845492" y="503"/>
            <a:chExt cx="4415174" cy="4392529"/>
          </a:xfrm>
        </p:grpSpPr>
        <p:sp>
          <p:nvSpPr>
            <p:cNvPr id="547" name="Google Shape;547;p5"/>
            <p:cNvSpPr/>
            <p:nvPr/>
          </p:nvSpPr>
          <p:spPr>
            <a:xfrm rot="10800000">
              <a:off x="1200070" y="503"/>
              <a:ext cx="4060596" cy="709155"/>
            </a:xfrm>
            <a:prstGeom prst="homePlate">
              <a:avLst>
                <a:gd name="adj" fmla="val 50000"/>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txBox="1"/>
            <p:nvPr/>
          </p:nvSpPr>
          <p:spPr>
            <a:xfrm>
              <a:off x="1377359" y="503"/>
              <a:ext cx="3883307" cy="709155"/>
            </a:xfrm>
            <a:prstGeom prst="rect">
              <a:avLst/>
            </a:prstGeom>
            <a:noFill/>
            <a:ln>
              <a:noFill/>
            </a:ln>
          </p:spPr>
          <p:txBody>
            <a:bodyPr spcFirstLastPara="1" wrap="square" lIns="312700"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Rebecca Bryant, PhD, OCLC Research</a:t>
              </a:r>
              <a:endParaRPr/>
            </a:p>
            <a:p>
              <a:pPr marL="0" marR="0" lvl="0" indent="0" algn="ctr" rtl="0">
                <a:lnSpc>
                  <a:spcPct val="90000"/>
                </a:lnSpc>
                <a:spcBef>
                  <a:spcPts val="525"/>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co-PI</a:t>
              </a:r>
              <a:endParaRPr/>
            </a:p>
          </p:txBody>
        </p:sp>
        <p:sp>
          <p:nvSpPr>
            <p:cNvPr id="549" name="Google Shape;549;p5"/>
            <p:cNvSpPr/>
            <p:nvPr/>
          </p:nvSpPr>
          <p:spPr>
            <a:xfrm>
              <a:off x="845492" y="503"/>
              <a:ext cx="709155" cy="709155"/>
            </a:xfrm>
            <a:prstGeom prst="ellipse">
              <a:avLst/>
            </a:prstGeom>
            <a:blipFill rotWithShape="1">
              <a:blip r:embed="rId3">
                <a:alphaModFix/>
              </a:blip>
              <a:stretch>
                <a:fillRect/>
              </a:stretch>
            </a:blip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rot="10800000">
              <a:off x="1200070" y="921347"/>
              <a:ext cx="4060596" cy="709155"/>
            </a:xfrm>
            <a:prstGeom prst="homePlate">
              <a:avLst>
                <a:gd name="adj" fmla="val 50000"/>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txBox="1"/>
            <p:nvPr/>
          </p:nvSpPr>
          <p:spPr>
            <a:xfrm>
              <a:off x="1377359" y="921347"/>
              <a:ext cx="3883307" cy="709155"/>
            </a:xfrm>
            <a:prstGeom prst="rect">
              <a:avLst/>
            </a:prstGeom>
            <a:noFill/>
            <a:ln>
              <a:noFill/>
            </a:ln>
          </p:spPr>
          <p:txBody>
            <a:bodyPr spcFirstLastPara="1" wrap="square" lIns="312700"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Jan Fransen, University of Minnesota</a:t>
              </a:r>
              <a:endParaRPr/>
            </a:p>
            <a:p>
              <a:pPr marL="0" marR="0" lvl="0" indent="0" algn="ctr" rtl="0">
                <a:lnSpc>
                  <a:spcPct val="90000"/>
                </a:lnSpc>
                <a:spcBef>
                  <a:spcPts val="525"/>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co-PI</a:t>
              </a:r>
              <a:endParaRPr/>
            </a:p>
          </p:txBody>
        </p:sp>
        <p:sp>
          <p:nvSpPr>
            <p:cNvPr id="552" name="Google Shape;552;p5"/>
            <p:cNvSpPr/>
            <p:nvPr/>
          </p:nvSpPr>
          <p:spPr>
            <a:xfrm>
              <a:off x="845492" y="921347"/>
              <a:ext cx="709155" cy="709155"/>
            </a:xfrm>
            <a:prstGeom prst="ellipse">
              <a:avLst/>
            </a:prstGeom>
            <a:blipFill rotWithShape="1">
              <a:blip r:embed="rId4">
                <a:alphaModFix/>
              </a:blip>
              <a:stretch>
                <a:fillRect/>
              </a:stretch>
            </a:blip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rot="10800000">
              <a:off x="1193817" y="1807293"/>
              <a:ext cx="4060596" cy="709155"/>
            </a:xfrm>
            <a:prstGeom prst="homePlate">
              <a:avLst>
                <a:gd name="adj" fmla="val 50000"/>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txBox="1"/>
            <p:nvPr/>
          </p:nvSpPr>
          <p:spPr>
            <a:xfrm>
              <a:off x="1371106" y="1807293"/>
              <a:ext cx="3883307" cy="709155"/>
            </a:xfrm>
            <a:prstGeom prst="rect">
              <a:avLst/>
            </a:prstGeom>
            <a:noFill/>
            <a:ln>
              <a:noFill/>
            </a:ln>
          </p:spPr>
          <p:txBody>
            <a:bodyPr spcFirstLastPara="1" wrap="square" lIns="312700"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Pablo de Castro, euroCRIS &amp; Strathclyde University</a:t>
              </a:r>
              <a:endParaRPr/>
            </a:p>
          </p:txBody>
        </p:sp>
        <p:sp>
          <p:nvSpPr>
            <p:cNvPr id="555" name="Google Shape;555;p5"/>
            <p:cNvSpPr/>
            <p:nvPr/>
          </p:nvSpPr>
          <p:spPr>
            <a:xfrm>
              <a:off x="845492" y="1842190"/>
              <a:ext cx="709155" cy="709155"/>
            </a:xfrm>
            <a:prstGeom prst="ellipse">
              <a:avLst/>
            </a:prstGeom>
            <a:blipFill rotWithShape="1">
              <a:blip r:embed="rId5">
                <a:alphaModFix/>
              </a:blip>
              <a:stretch>
                <a:fillRect/>
              </a:stretch>
            </a:blip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rot="10800000">
              <a:off x="1200070" y="2763034"/>
              <a:ext cx="4060596" cy="709155"/>
            </a:xfrm>
            <a:prstGeom prst="homePlate">
              <a:avLst>
                <a:gd name="adj" fmla="val 50000"/>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txBox="1"/>
            <p:nvPr/>
          </p:nvSpPr>
          <p:spPr>
            <a:xfrm>
              <a:off x="1377359" y="2763034"/>
              <a:ext cx="3883307" cy="709155"/>
            </a:xfrm>
            <a:prstGeom prst="rect">
              <a:avLst/>
            </a:prstGeom>
            <a:noFill/>
            <a:ln>
              <a:noFill/>
            </a:ln>
          </p:spPr>
          <p:txBody>
            <a:bodyPr spcFirstLastPara="1" wrap="square" lIns="312700"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Brenna Helmstutler, Syracuse University</a:t>
              </a:r>
              <a:endParaRPr/>
            </a:p>
          </p:txBody>
        </p:sp>
        <p:sp>
          <p:nvSpPr>
            <p:cNvPr id="558" name="Google Shape;558;p5"/>
            <p:cNvSpPr/>
            <p:nvPr/>
          </p:nvSpPr>
          <p:spPr>
            <a:xfrm>
              <a:off x="845492" y="2763034"/>
              <a:ext cx="709155" cy="709155"/>
            </a:xfrm>
            <a:prstGeom prst="ellipse">
              <a:avLst/>
            </a:prstGeom>
            <a:blipFill rotWithShape="1">
              <a:blip r:embed="rId6">
                <a:alphaModFix/>
              </a:blip>
              <a:stretch>
                <a:fillRect/>
              </a:stretch>
            </a:blip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rot="10800000">
              <a:off x="1200070" y="3683877"/>
              <a:ext cx="4060596" cy="709155"/>
            </a:xfrm>
            <a:prstGeom prst="homePlate">
              <a:avLst>
                <a:gd name="adj" fmla="val 50000"/>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txBox="1"/>
            <p:nvPr/>
          </p:nvSpPr>
          <p:spPr>
            <a:xfrm>
              <a:off x="1377359" y="3683877"/>
              <a:ext cx="3883307" cy="709155"/>
            </a:xfrm>
            <a:prstGeom prst="rect">
              <a:avLst/>
            </a:prstGeom>
            <a:noFill/>
            <a:ln>
              <a:noFill/>
            </a:ln>
          </p:spPr>
          <p:txBody>
            <a:bodyPr spcFirstLastPara="1" wrap="square" lIns="312700"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David Scherer, Carnegie Mellon University</a:t>
              </a:r>
              <a:endParaRPr/>
            </a:p>
          </p:txBody>
        </p:sp>
        <p:sp>
          <p:nvSpPr>
            <p:cNvPr id="561" name="Google Shape;561;p5"/>
            <p:cNvSpPr/>
            <p:nvPr/>
          </p:nvSpPr>
          <p:spPr>
            <a:xfrm>
              <a:off x="845492" y="3683877"/>
              <a:ext cx="709155" cy="709155"/>
            </a:xfrm>
            <a:prstGeom prst="ellipse">
              <a:avLst/>
            </a:prstGeom>
            <a:blipFill rotWithShape="1">
              <a:blip r:embed="rId7">
                <a:alphaModFix/>
              </a:blip>
              <a:stretch>
                <a:fillRect/>
              </a:stretch>
            </a:blip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5" descr="graphic of outputs and amplifications"/>
          <p:cNvGrpSpPr/>
          <p:nvPr/>
        </p:nvGrpSpPr>
        <p:grpSpPr>
          <a:xfrm>
            <a:off x="6643968" y="2007263"/>
            <a:ext cx="4393537" cy="4393537"/>
            <a:chOff x="644221" y="0"/>
            <a:chExt cx="4393537" cy="4393537"/>
          </a:xfrm>
        </p:grpSpPr>
        <p:sp>
          <p:nvSpPr>
            <p:cNvPr id="563" name="Google Shape;563;p5"/>
            <p:cNvSpPr/>
            <p:nvPr/>
          </p:nvSpPr>
          <p:spPr>
            <a:xfrm>
              <a:off x="644221" y="0"/>
              <a:ext cx="4393537" cy="4393537"/>
            </a:xfrm>
            <a:prstGeom prst="quadArrow">
              <a:avLst>
                <a:gd name="adj1" fmla="val 2000"/>
                <a:gd name="adj2" fmla="val 4000"/>
                <a:gd name="adj3" fmla="val 5000"/>
              </a:avLst>
            </a:prstGeom>
            <a:solidFill>
              <a:srgbClr val="CAD1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929801" y="285579"/>
              <a:ext cx="1757414" cy="1757414"/>
            </a:xfrm>
            <a:prstGeom prst="roundRect">
              <a:avLst>
                <a:gd name="adj" fmla="val 16667"/>
              </a:avLst>
            </a:prstGeom>
            <a:solidFill>
              <a:srgbClr val="2061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txBox="1"/>
            <p:nvPr/>
          </p:nvSpPr>
          <p:spPr>
            <a:xfrm>
              <a:off x="1015591" y="371369"/>
              <a:ext cx="1585834" cy="158583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Report publication</a:t>
              </a:r>
              <a:endParaRPr sz="1800" b="0" i="0" u="none" strike="noStrike" cap="none">
                <a:solidFill>
                  <a:schemeClr val="lt1"/>
                </a:solidFill>
                <a:latin typeface="Arial"/>
                <a:ea typeface="Arial"/>
                <a:cs typeface="Arial"/>
                <a:sym typeface="Arial"/>
              </a:endParaRPr>
            </a:p>
          </p:txBody>
        </p:sp>
        <p:sp>
          <p:nvSpPr>
            <p:cNvPr id="566" name="Google Shape;566;p5"/>
            <p:cNvSpPr/>
            <p:nvPr/>
          </p:nvSpPr>
          <p:spPr>
            <a:xfrm>
              <a:off x="2994763" y="285579"/>
              <a:ext cx="1757414" cy="1757414"/>
            </a:xfrm>
            <a:prstGeom prst="roundRect">
              <a:avLst>
                <a:gd name="adj" fmla="val 16667"/>
              </a:avLst>
            </a:prstGeom>
            <a:solidFill>
              <a:srgbClr val="8A18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txBox="1"/>
            <p:nvPr/>
          </p:nvSpPr>
          <p:spPr>
            <a:xfrm>
              <a:off x="3080553" y="371369"/>
              <a:ext cx="1585834" cy="158583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5-part Hanging Together blog series</a:t>
              </a:r>
              <a:endParaRPr sz="1800" b="0" i="0" u="none" strike="noStrike" cap="none">
                <a:solidFill>
                  <a:schemeClr val="lt1"/>
                </a:solidFill>
                <a:latin typeface="Arial"/>
                <a:ea typeface="Arial"/>
                <a:cs typeface="Arial"/>
                <a:sym typeface="Arial"/>
              </a:endParaRPr>
            </a:p>
          </p:txBody>
        </p:sp>
        <p:sp>
          <p:nvSpPr>
            <p:cNvPr id="568" name="Google Shape;568;p5"/>
            <p:cNvSpPr/>
            <p:nvPr/>
          </p:nvSpPr>
          <p:spPr>
            <a:xfrm>
              <a:off x="929801" y="2350542"/>
              <a:ext cx="1757414" cy="1757414"/>
            </a:xfrm>
            <a:prstGeom prst="roundRect">
              <a:avLst>
                <a:gd name="adj" fmla="val 16667"/>
              </a:avLst>
            </a:prstGeom>
            <a:solidFill>
              <a:srgbClr val="0077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txBox="1"/>
            <p:nvPr/>
          </p:nvSpPr>
          <p:spPr>
            <a:xfrm>
              <a:off x="1015591" y="2436332"/>
              <a:ext cx="1585834" cy="158583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RLP webinars, discussions, &amp; social media</a:t>
              </a:r>
              <a:endParaRPr sz="1800" b="0" i="0" u="none" strike="noStrike" cap="none">
                <a:solidFill>
                  <a:schemeClr val="lt1"/>
                </a:solidFill>
                <a:latin typeface="Arial"/>
                <a:ea typeface="Arial"/>
                <a:cs typeface="Arial"/>
                <a:sym typeface="Arial"/>
              </a:endParaRPr>
            </a:p>
          </p:txBody>
        </p:sp>
        <p:sp>
          <p:nvSpPr>
            <p:cNvPr id="570" name="Google Shape;570;p5"/>
            <p:cNvSpPr/>
            <p:nvPr/>
          </p:nvSpPr>
          <p:spPr>
            <a:xfrm>
              <a:off x="2994763" y="2350542"/>
              <a:ext cx="1757414" cy="1757414"/>
            </a:xfrm>
            <a:prstGeom prst="roundRect">
              <a:avLst>
                <a:gd name="adj" fmla="val 16667"/>
              </a:avLst>
            </a:prstGeom>
            <a:solidFill>
              <a:srgbClr val="E875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txBox="1"/>
            <p:nvPr/>
          </p:nvSpPr>
          <p:spPr>
            <a:xfrm>
              <a:off x="3080553" y="2436332"/>
              <a:ext cx="1585834" cy="158583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Presentations at Educause, user group meetings, CNI. . . </a:t>
              </a:r>
              <a:endParaRPr sz="18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6"/>
        <p:cNvGrpSpPr/>
        <p:nvPr/>
      </p:nvGrpSpPr>
      <p:grpSpPr>
        <a:xfrm>
          <a:off x="0" y="0"/>
          <a:ext cx="0" cy="0"/>
          <a:chOff x="0" y="0"/>
          <a:chExt cx="0" cy="0"/>
        </a:xfrm>
      </p:grpSpPr>
      <p:grpSp>
        <p:nvGrpSpPr>
          <p:cNvPr id="577" name="Google Shape;577;p6" descr="list of goals"/>
          <p:cNvGrpSpPr/>
          <p:nvPr/>
        </p:nvGrpSpPr>
        <p:grpSpPr>
          <a:xfrm>
            <a:off x="171450" y="1364633"/>
            <a:ext cx="11849099" cy="4813696"/>
            <a:chOff x="0" y="260151"/>
            <a:chExt cx="11849099" cy="4813696"/>
          </a:xfrm>
        </p:grpSpPr>
        <p:sp>
          <p:nvSpPr>
            <p:cNvPr id="578" name="Google Shape;578;p6"/>
            <p:cNvSpPr/>
            <p:nvPr/>
          </p:nvSpPr>
          <p:spPr>
            <a:xfrm>
              <a:off x="0" y="260151"/>
              <a:ext cx="3702843" cy="2221706"/>
            </a:xfrm>
            <a:prstGeom prst="rect">
              <a:avLst/>
            </a:prstGeom>
            <a:solidFill>
              <a:srgbClr val="2061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txBox="1"/>
            <p:nvPr/>
          </p:nvSpPr>
          <p:spPr>
            <a:xfrm>
              <a:off x="0" y="260151"/>
              <a:ext cx="3702843" cy="2221706"/>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lt1"/>
                  </a:solidFill>
                  <a:latin typeface="Arial"/>
                  <a:ea typeface="Arial"/>
                  <a:cs typeface="Arial"/>
                  <a:sym typeface="Arial"/>
                </a:rPr>
                <a:t>Differentiate US RIM practices from those in Europe+</a:t>
              </a:r>
              <a:endParaRPr sz="3400" b="0" i="0" u="none" strike="noStrike" cap="none">
                <a:solidFill>
                  <a:schemeClr val="lt1"/>
                </a:solidFill>
                <a:latin typeface="Arial"/>
                <a:ea typeface="Arial"/>
                <a:cs typeface="Arial"/>
                <a:sym typeface="Arial"/>
              </a:endParaRPr>
            </a:p>
          </p:txBody>
        </p:sp>
        <p:sp>
          <p:nvSpPr>
            <p:cNvPr id="580" name="Google Shape;580;p6"/>
            <p:cNvSpPr/>
            <p:nvPr/>
          </p:nvSpPr>
          <p:spPr>
            <a:xfrm>
              <a:off x="4073128" y="260151"/>
              <a:ext cx="3702843" cy="2221706"/>
            </a:xfrm>
            <a:prstGeom prst="rect">
              <a:avLst/>
            </a:prstGeom>
            <a:solidFill>
              <a:srgbClr val="8A18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txBox="1"/>
            <p:nvPr/>
          </p:nvSpPr>
          <p:spPr>
            <a:xfrm>
              <a:off x="4073128" y="260151"/>
              <a:ext cx="3702843" cy="2221706"/>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Identify US uses and unite</a:t>
              </a:r>
              <a:endParaRPr sz="3200" b="0" i="0" u="none" strike="noStrike" cap="none">
                <a:solidFill>
                  <a:schemeClr val="lt1"/>
                </a:solidFill>
                <a:latin typeface="Arial"/>
                <a:ea typeface="Arial"/>
                <a:cs typeface="Arial"/>
                <a:sym typeface="Arial"/>
              </a:endParaRPr>
            </a:p>
          </p:txBody>
        </p:sp>
        <p:sp>
          <p:nvSpPr>
            <p:cNvPr id="582" name="Google Shape;582;p6"/>
            <p:cNvSpPr/>
            <p:nvPr/>
          </p:nvSpPr>
          <p:spPr>
            <a:xfrm>
              <a:off x="8146256" y="260151"/>
              <a:ext cx="3702843" cy="2221706"/>
            </a:xfrm>
            <a:prstGeom prst="rect">
              <a:avLst/>
            </a:prstGeom>
            <a:solidFill>
              <a:srgbClr val="0077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txBox="1"/>
            <p:nvPr/>
          </p:nvSpPr>
          <p:spPr>
            <a:xfrm>
              <a:off x="8146256" y="260151"/>
              <a:ext cx="3702843" cy="2221706"/>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lt1"/>
                  </a:solidFill>
                  <a:latin typeface="Arial"/>
                  <a:ea typeface="Arial"/>
                  <a:cs typeface="Arial"/>
                  <a:sym typeface="Arial"/>
                </a:rPr>
                <a:t>Offer recommendations to institutional leaders</a:t>
              </a:r>
              <a:endParaRPr/>
            </a:p>
          </p:txBody>
        </p:sp>
        <p:sp>
          <p:nvSpPr>
            <p:cNvPr id="584" name="Google Shape;584;p6"/>
            <p:cNvSpPr/>
            <p:nvPr/>
          </p:nvSpPr>
          <p:spPr>
            <a:xfrm>
              <a:off x="2036564" y="2852141"/>
              <a:ext cx="3702843" cy="2221706"/>
            </a:xfrm>
            <a:prstGeom prst="rect">
              <a:avLst/>
            </a:prstGeom>
            <a:solidFill>
              <a:srgbClr val="E875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txBox="1"/>
            <p:nvPr/>
          </p:nvSpPr>
          <p:spPr>
            <a:xfrm>
              <a:off x="2036564" y="2852141"/>
              <a:ext cx="3702843" cy="2221706"/>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Demonstrate the central role of the library</a:t>
              </a:r>
              <a:endParaRPr sz="3200" b="0" i="0" u="none" strike="noStrike" cap="none">
                <a:solidFill>
                  <a:schemeClr val="lt1"/>
                </a:solidFill>
                <a:latin typeface="Arial"/>
                <a:ea typeface="Arial"/>
                <a:cs typeface="Arial"/>
                <a:sym typeface="Arial"/>
              </a:endParaRPr>
            </a:p>
          </p:txBody>
        </p:sp>
        <p:sp>
          <p:nvSpPr>
            <p:cNvPr id="586" name="Google Shape;586;p6"/>
            <p:cNvSpPr/>
            <p:nvPr/>
          </p:nvSpPr>
          <p:spPr>
            <a:xfrm>
              <a:off x="6109692" y="2852141"/>
              <a:ext cx="3702843" cy="2221706"/>
            </a:xfrm>
            <a:prstGeom prst="rect">
              <a:avLst/>
            </a:prstGeom>
            <a:solidFill>
              <a:srgbClr val="AE227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txBox="1"/>
            <p:nvPr/>
          </p:nvSpPr>
          <p:spPr>
            <a:xfrm>
              <a:off x="6109692" y="2852141"/>
              <a:ext cx="3702843" cy="222170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Accelerate collaboration &amp; innovation by encouraging vendor-agnostic community of practice</a:t>
              </a:r>
              <a:endParaRPr/>
            </a:p>
          </p:txBody>
        </p:sp>
      </p:grpSp>
      <p:sp>
        <p:nvSpPr>
          <p:cNvPr id="588" name="Google Shape;588;p6"/>
          <p:cNvSpPr txBox="1"/>
          <p:nvPr/>
        </p:nvSpPr>
        <p:spPr>
          <a:xfrm>
            <a:off x="370840" y="457200"/>
            <a:ext cx="11297920" cy="9541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F497D"/>
                </a:solidFill>
                <a:latin typeface="Arial"/>
                <a:ea typeface="Arial"/>
                <a:cs typeface="Arial"/>
                <a:sym typeface="Arial"/>
              </a:rPr>
              <a:t>Goals</a:t>
            </a:r>
            <a:endParaRPr sz="3200" b="0" i="0" u="none" strike="noStrike" cap="none">
              <a:solidFill>
                <a:srgbClr val="1F497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1F497D"/>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
          <p:cNvSpPr txBox="1">
            <a:spLocks noGrp="1"/>
          </p:cNvSpPr>
          <p:nvPr>
            <p:ph type="body" idx="1"/>
          </p:nvPr>
        </p:nvSpPr>
        <p:spPr>
          <a:xfrm>
            <a:off x="420346" y="1108082"/>
            <a:ext cx="10898717" cy="830997"/>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p>
            <a:pPr marL="0" marR="0" lvl="0" indent="0" algn="l" rtl="0">
              <a:lnSpc>
                <a:spcPct val="100000"/>
              </a:lnSpc>
              <a:spcBef>
                <a:spcPts val="0"/>
              </a:spcBef>
              <a:spcAft>
                <a:spcPts val="0"/>
              </a:spcAft>
              <a:buClr>
                <a:schemeClr val="lt1"/>
              </a:buClr>
              <a:buSzPts val="4800"/>
              <a:buFont typeface="Arial"/>
              <a:buNone/>
            </a:pPr>
            <a:r>
              <a:rPr lang="en-US"/>
              <a:t>USE CASES</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9"/>
          <p:cNvSpPr txBox="1">
            <a:spLocks noGrp="1"/>
          </p:cNvSpPr>
          <p:nvPr>
            <p:ph type="body" idx="1"/>
          </p:nvPr>
        </p:nvSpPr>
        <p:spPr>
          <a:xfrm>
            <a:off x="420346" y="1108082"/>
            <a:ext cx="10898717" cy="2308324"/>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p>
            <a:pPr marL="0" marR="0" lvl="0" indent="0" algn="l" rtl="0">
              <a:lnSpc>
                <a:spcPct val="100000"/>
              </a:lnSpc>
              <a:spcBef>
                <a:spcPts val="0"/>
              </a:spcBef>
              <a:spcAft>
                <a:spcPts val="0"/>
              </a:spcAft>
              <a:buClr>
                <a:schemeClr val="lt1"/>
              </a:buClr>
              <a:buSzPts val="4800"/>
              <a:buFont typeface="Arial"/>
              <a:buNone/>
            </a:pPr>
            <a:r>
              <a:rPr lang="en-US" b="0" cap="none"/>
              <a:t>What happens when you have multiple </a:t>
            </a:r>
            <a:r>
              <a:rPr lang="en-US" cap="none"/>
              <a:t>drivers</a:t>
            </a:r>
            <a:r>
              <a:rPr lang="en-US" b="0" cap="none"/>
              <a:t>, </a:t>
            </a:r>
            <a:r>
              <a:rPr lang="en-US" cap="none"/>
              <a:t>use cases</a:t>
            </a:r>
            <a:r>
              <a:rPr lang="en-US" b="0" cap="none"/>
              <a:t>, &amp; </a:t>
            </a:r>
            <a:r>
              <a:rPr lang="en-US" cap="none"/>
              <a:t>stakeholders</a:t>
            </a:r>
            <a:r>
              <a:rPr lang="en-US" b="0" cap="none"/>
              <a:t>?</a:t>
            </a:r>
            <a:endParaRPr/>
          </a:p>
        </p:txBody>
      </p:sp>
      <p:sp>
        <p:nvSpPr>
          <p:cNvPr id="626" name="Google Shape;626;p9"/>
          <p:cNvSpPr/>
          <p:nvPr/>
        </p:nvSpPr>
        <p:spPr>
          <a:xfrm>
            <a:off x="5181600" y="3441595"/>
            <a:ext cx="4724400" cy="1688203"/>
          </a:xfrm>
          <a:prstGeom prst="wedgeRectCallout">
            <a:avLst>
              <a:gd name="adj1" fmla="val -41753"/>
              <a:gd name="adj2" fmla="val -79588"/>
            </a:avLst>
          </a:prstGeom>
          <a:solidFill>
            <a:schemeClr val="accent6"/>
          </a:solidFill>
          <a:ln w="25400" cap="flat" cmpd="sng">
            <a:solidFill>
              <a:srgbClr val="007F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FFFFFF"/>
                </a:solidFill>
                <a:latin typeface="Arial"/>
                <a:ea typeface="Arial"/>
                <a:cs typeface="Arial"/>
                <a:sym typeface="Arial"/>
              </a:rPr>
              <a:t>. . . And in a highly autonomous &amp; decentralized ecosystem</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1"/>
        <p:cNvGrpSpPr/>
        <p:nvPr/>
      </p:nvGrpSpPr>
      <p:grpSpPr>
        <a:xfrm>
          <a:off x="0" y="0"/>
          <a:ext cx="0" cy="0"/>
          <a:chOff x="0" y="0"/>
          <a:chExt cx="0" cy="0"/>
        </a:xfrm>
      </p:grpSpPr>
      <p:sp>
        <p:nvSpPr>
          <p:cNvPr id="632" name="Google Shape;632;p10">
            <a:extLst>
              <a:ext uri="{C183D7F6-B498-43B3-948B-1728B52AA6E4}">
                <adec:decorative xmlns:adec="http://schemas.microsoft.com/office/drawing/2017/decorative" val="1"/>
              </a:ext>
            </a:extLst>
          </p:cNvPr>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33" name="Google Shape;633;p10" descr="Image of blue grain silos, demonstrating that a lot of RIM practices in US institutions are separate, siloed, and duplicative."/>
          <p:cNvPicPr preferRelativeResize="0"/>
          <p:nvPr/>
        </p:nvPicPr>
        <p:blipFill rotWithShape="1">
          <a:blip r:embed="rId3">
            <a:alphaModFix/>
          </a:blip>
          <a:srcRect/>
          <a:stretch/>
        </p:blipFill>
        <p:spPr>
          <a:xfrm>
            <a:off x="-3047" y="10"/>
            <a:ext cx="12191999" cy="6857990"/>
          </a:xfrm>
          <a:prstGeom prst="rect">
            <a:avLst/>
          </a:prstGeom>
          <a:noFill/>
          <a:ln>
            <a:noFill/>
          </a:ln>
        </p:spPr>
      </p:pic>
      <p:sp>
        <p:nvSpPr>
          <p:cNvPr id="634" name="Google Shape;634;p10">
            <a:extLst>
              <a:ext uri="{C183D7F6-B498-43B3-948B-1728B52AA6E4}">
                <adec:decorative xmlns:adec="http://schemas.microsoft.com/office/drawing/2017/decorative" val="1"/>
              </a:ext>
            </a:extLst>
          </p:cNvPr>
          <p:cNvSpPr/>
          <p:nvPr/>
        </p:nvSpPr>
        <p:spPr>
          <a:xfrm>
            <a:off x="0" y="2207602"/>
            <a:ext cx="12191999" cy="3162146"/>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5" name="Google Shape;635;p10"/>
          <p:cNvSpPr txBox="1"/>
          <p:nvPr/>
        </p:nvSpPr>
        <p:spPr>
          <a:xfrm>
            <a:off x="171685" y="6526260"/>
            <a:ext cx="3886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Arial"/>
                <a:ea typeface="Arial"/>
                <a:cs typeface="Arial"/>
                <a:sym typeface="Arial"/>
              </a:rPr>
              <a:t>Photo by </a:t>
            </a:r>
            <a:r>
              <a:rPr lang="en-US" sz="1000" b="0" i="0" u="sng" strike="noStrike" cap="none">
                <a:solidFill>
                  <a:srgbClr val="FFFFFF"/>
                </a:solidFill>
                <a:latin typeface="Arial"/>
                <a:ea typeface="Arial"/>
                <a:cs typeface="Arial"/>
                <a:sym typeface="Arial"/>
                <a:hlinkClick r:id="rId4">
                  <a:extLst>
                    <a:ext uri="{A12FA001-AC4F-418D-AE19-62706E023703}">
                      <ahyp:hlinkClr xmlns:ahyp="http://schemas.microsoft.com/office/drawing/2018/hyperlinkcolor" val="tx"/>
                    </a:ext>
                  </a:extLst>
                </a:hlinkClick>
              </a:rPr>
              <a:t>Waldemar Brandt</a:t>
            </a:r>
            <a:r>
              <a:rPr lang="en-US" sz="1000" b="0" i="0" u="none" strike="noStrike" cap="none">
                <a:solidFill>
                  <a:srgbClr val="FFFFFF"/>
                </a:solidFill>
                <a:latin typeface="Arial"/>
                <a:ea typeface="Arial"/>
                <a:cs typeface="Arial"/>
                <a:sym typeface="Arial"/>
              </a:rPr>
              <a:t> on </a:t>
            </a:r>
            <a:r>
              <a:rPr lang="en-US" sz="1000" b="0" i="0" u="sng" strike="noStrike" cap="none">
                <a:solidFill>
                  <a:srgbClr val="FFFFFF"/>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36" name="Google Shape;636;p10"/>
          <p:cNvSpPr/>
          <p:nvPr/>
        </p:nvSpPr>
        <p:spPr>
          <a:xfrm>
            <a:off x="7239000" y="152400"/>
            <a:ext cx="4724400" cy="2154086"/>
          </a:xfrm>
          <a:prstGeom prst="wedgeRectCallout">
            <a:avLst>
              <a:gd name="adj1" fmla="val -39407"/>
              <a:gd name="adj2" fmla="val 107576"/>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FFFFFF"/>
                </a:solidFill>
                <a:latin typeface="Calibri"/>
                <a:ea typeface="Calibri"/>
                <a:cs typeface="Calibri"/>
                <a:sym typeface="Calibri"/>
              </a:rPr>
              <a:t>“We have six or seven research profiling systems [on our campus]. That is duplication of service, for sure.”</a:t>
            </a:r>
            <a:endParaRPr/>
          </a:p>
        </p:txBody>
      </p:sp>
    </p:spTree>
  </p:cSld>
  <p:clrMapOvr>
    <a:masterClrMapping/>
  </p:clrMapOvr>
</p:sld>
</file>

<file path=ppt/theme/theme1.xml><?xml version="1.0" encoding="utf-8"?>
<a:theme xmlns:a="http://schemas.openxmlformats.org/drawingml/2006/main" name="2_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9" ma:contentTypeDescription="Create a new document." ma:contentTypeScope="" ma:versionID="374931e86d7aca1bb51bb46fd824b7e6">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ca6083b6241f12f6e4a0a2970e6d29c7"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e1e867eb-0ccf-46b3-a8be-678a344b5681"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BA220A-945C-4DBB-889B-11A87B0FB8E4}">
  <ds:schemaRefs>
    <ds:schemaRef ds:uri="http://schemas.microsoft.com/office/2006/documentManagement/types"/>
    <ds:schemaRef ds:uri="9b9db491-4385-45f1-9eb7-7d00055b11b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908eeb5-9d00-41e0-9796-81e9ccc774c3"/>
    <ds:schemaRef ds:uri="http://www.w3.org/XML/1998/namespace"/>
  </ds:schemaRefs>
</ds:datastoreItem>
</file>

<file path=customXml/itemProps2.xml><?xml version="1.0" encoding="utf-8"?>
<ds:datastoreItem xmlns:ds="http://schemas.openxmlformats.org/officeDocument/2006/customXml" ds:itemID="{97B9C2A9-D4EA-452B-B84C-E7452B51E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9b9db491-4385-45f1-9eb7-7d00055b1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088328-E340-4CCA-80E4-D6780626D12C}">
  <ds:schemaRefs>
    <ds:schemaRef ds:uri="Microsoft.SharePoint.Taxonomy.ContentTypeSync"/>
  </ds:schemaRefs>
</ds:datastoreItem>
</file>

<file path=customXml/itemProps4.xml><?xml version="1.0" encoding="utf-8"?>
<ds:datastoreItem xmlns:ds="http://schemas.openxmlformats.org/officeDocument/2006/customXml" ds:itemID="{DCB74B86-183D-4C14-B88C-02CE5CA1D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3723</Words>
  <Application>Microsoft Office PowerPoint</Application>
  <PresentationFormat>Widescreen</PresentationFormat>
  <Paragraphs>425</Paragraphs>
  <Slides>49</Slides>
  <Notes>49</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49</vt:i4>
      </vt:variant>
    </vt:vector>
  </HeadingPairs>
  <TitlesOfParts>
    <vt:vector size="60" baseType="lpstr">
      <vt:lpstr>Arial</vt:lpstr>
      <vt:lpstr>Courier New</vt:lpstr>
      <vt:lpstr>Calibri</vt:lpstr>
      <vt:lpstr>Garamond</vt:lpstr>
      <vt:lpstr>2_Nonconfidential</vt:lpstr>
      <vt:lpstr>Nonconfidential</vt:lpstr>
      <vt:lpstr>1_Nonconfidential</vt:lpstr>
      <vt:lpstr>4_Nonconfidential</vt:lpstr>
      <vt:lpstr>Office Theme</vt:lpstr>
      <vt:lpstr>3_Nonconfidential</vt:lpstr>
      <vt:lpstr>6_Nonconfidential</vt:lpstr>
      <vt:lpstr>PowerPoint Presentation</vt:lpstr>
      <vt:lpstr>PowerPoint Presentation</vt:lpstr>
      <vt:lpstr>PowerPoint Presentation</vt:lpstr>
      <vt:lpstr>Research Information Management in the United States </vt:lpstr>
      <vt:lpstr>Research Information Management in the United States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 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Information Management in the United States: Highlights from a new OCLC Research report</dc:title>
  <dc:creator>Rebecca Bryant, Jan Fransen</dc:creator>
  <cp:lastModifiedBy>McNicol,Jeanette</cp:lastModifiedBy>
  <cp:revision>8</cp:revision>
  <dcterms:created xsi:type="dcterms:W3CDTF">2021-02-10T00:51:27Z</dcterms:created>
  <dcterms:modified xsi:type="dcterms:W3CDTF">2021-11-02T19:52:27Z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