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0"/>
    <p:restoredTop sz="90376"/>
  </p:normalViewPr>
  <p:slideViewPr>
    <p:cSldViewPr snapToGrid="0">
      <p:cViewPr varScale="1">
        <p:scale>
          <a:sx n="138" d="100"/>
          <a:sy n="138" d="100"/>
        </p:scale>
        <p:origin x="8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Chloe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7d7dd733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7d7dd733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Laura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f3a3809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f3a3809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cdca72e1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cdca72e1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Chloe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c56c7f7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c56c7f7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c5d3e19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c5d3e19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Chloe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f2e2a91c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f2e2a91c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</a:rPr>
              <a:t>Chloe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f2e2a91c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f2e2a91c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Chloe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f3a38093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f3a38093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</a:rPr>
              <a:t>Laura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c56c7f77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c56c7f77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c56c7f77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c56c7f77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bb5e1164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bb5e1164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Chloe and </a:t>
            </a:r>
            <a:r>
              <a:rPr lang="en" dirty="0" smtClean="0"/>
              <a:t>Laura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cdca72e1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ccdca72e1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f3a38093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f3a38093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3d4db750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3d4db750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f2e2a91c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f2e2a91c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Chloe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cdca72e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cdca72e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Chloe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7d7dd733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7d7dd733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Chloe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c4a16a45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c4a16a45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Chloe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3d4db75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3d4db75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Chloe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3d4db750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3d4db750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Laura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7d7dd733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7d7dd733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Laura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9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 ExtraBold"/>
              <a:buNone/>
              <a:defRPr sz="44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311700" y="2955800"/>
            <a:ext cx="8520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Montserrat Medium"/>
              <a:buNone/>
              <a:defRPr sz="2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00" y="136944"/>
            <a:ext cx="2331423" cy="44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3"/>
          <p:cNvCxnSpPr/>
          <p:nvPr/>
        </p:nvCxnSpPr>
        <p:spPr>
          <a:xfrm>
            <a:off x="1826850" y="2834125"/>
            <a:ext cx="5490300" cy="20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3"/>
          <p:cNvSpPr txBox="1">
            <a:spLocks noGrp="1"/>
          </p:cNvSpPr>
          <p:nvPr>
            <p:ph type="subTitle" idx="2"/>
          </p:nvPr>
        </p:nvSpPr>
        <p:spPr>
          <a:xfrm>
            <a:off x="1826850" y="3525650"/>
            <a:ext cx="54903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None/>
              <a:defRPr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rary.brandeis.edu/public_health_archives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96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Partnerships, pedagogy, and primary sources 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"/>
          </p:nvPr>
        </p:nvSpPr>
        <p:spPr>
          <a:xfrm>
            <a:off x="311700" y="2955800"/>
            <a:ext cx="8520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for working with faculty to engage students with primary sources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Approaches to Defining Primary Sources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latin typeface="Economica"/>
                <a:ea typeface="Economica"/>
                <a:cs typeface="Economica"/>
                <a:sym typeface="Economica"/>
              </a:rPr>
              <a:t>“I assume that they know...I hope they learn that in high school”</a:t>
            </a:r>
            <a:endParaRPr sz="250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50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latin typeface="Economica"/>
                <a:ea typeface="Economica"/>
                <a:cs typeface="Economica"/>
                <a:sym typeface="Economica"/>
              </a:rPr>
              <a:t>“I’ve come to understand that students sometimes don’t know what I mean when I say a primary source or a secondary source”</a:t>
            </a:r>
            <a:endParaRPr sz="25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Representation of marginalized voices 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“Nollywood doesn't have any archive, so I hope it comes up or I hope somebody takes it on to create - because some of the films that came out in the '90s, yes, some you can find on YouTube, but it's - it's been nice to just - and it's really random, too...So sometimes it's just like a film that was very accessible two years ago, five years ago, and now I can't locate it anywhere..”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549825"/>
            <a:ext cx="8520600" cy="10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Opportunities for collaboration and engagement during the Covid-19 pandemic </a:t>
            </a:r>
            <a:endParaRPr sz="3600" dirty="0"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617225"/>
            <a:ext cx="4494300" cy="29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marR="48768" lvl="0" indent="-361950" algn="l" rtl="0">
              <a:lnSpc>
                <a:spcPct val="110164"/>
              </a:lnSpc>
              <a:spcBef>
                <a:spcPts val="88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●"/>
            </a:pPr>
            <a:r>
              <a:rPr lang="en" sz="2100" dirty="0">
                <a:solidFill>
                  <a:schemeClr val="dk1"/>
                </a:solidFill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Archives workshops</a:t>
            </a:r>
            <a:endParaRPr sz="2100" dirty="0">
              <a:solidFill>
                <a:schemeClr val="dk1"/>
              </a:solidFill>
              <a:highlight>
                <a:schemeClr val="lt1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914400" marR="48768" lvl="1" indent="-336550" algn="l" rtl="0">
              <a:lnSpc>
                <a:spcPct val="11016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conomica"/>
              <a:buChar char="○"/>
            </a:pPr>
            <a:r>
              <a:rPr lang="en" sz="1700" dirty="0">
                <a:solidFill>
                  <a:schemeClr val="dk1"/>
                </a:solidFill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Brandeis History (students, alumni, parents, incoming students, staff)</a:t>
            </a:r>
            <a:endParaRPr sz="1700" dirty="0">
              <a:solidFill>
                <a:schemeClr val="dk1"/>
              </a:solidFill>
              <a:highlight>
                <a:schemeClr val="lt1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914400" marR="48768" lvl="1" indent="-336550" algn="l" rtl="0">
              <a:lnSpc>
                <a:spcPct val="11016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conomica"/>
              <a:buChar char="○"/>
            </a:pPr>
            <a:r>
              <a:rPr lang="en" sz="1700" dirty="0">
                <a:solidFill>
                  <a:schemeClr val="dk1"/>
                </a:solidFill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In-depth Archival Research</a:t>
            </a:r>
            <a:endParaRPr sz="1700" dirty="0">
              <a:solidFill>
                <a:schemeClr val="dk1"/>
              </a:solidFill>
              <a:highlight>
                <a:schemeClr val="lt1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914400" marR="48768" lvl="1" indent="-336550" algn="l" rtl="0">
              <a:lnSpc>
                <a:spcPct val="11016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Economica"/>
              <a:buChar char="○"/>
            </a:pPr>
            <a:r>
              <a:rPr lang="en" sz="1700" dirty="0">
                <a:solidFill>
                  <a:schemeClr val="dk1"/>
                </a:solidFill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Teaching in the archives (faculty workshop)</a:t>
            </a:r>
            <a:endParaRPr sz="1700" dirty="0">
              <a:solidFill>
                <a:schemeClr val="dk1"/>
              </a:solidFill>
              <a:highlight>
                <a:schemeClr val="lt1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457200" marR="48768" lvl="0" indent="-361950" algn="l" rtl="0">
              <a:lnSpc>
                <a:spcPct val="11016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Economica"/>
              <a:buChar char="●"/>
            </a:pPr>
            <a:r>
              <a:rPr lang="en" sz="2100" dirty="0">
                <a:solidFill>
                  <a:schemeClr val="dk1"/>
                </a:solidFill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Connect with both new faculty and faculty who previously held</a:t>
            </a:r>
            <a:r>
              <a:rPr lang="en" sz="21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2100" dirty="0">
                <a:solidFill>
                  <a:schemeClr val="dk1"/>
                </a:solidFill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classes in the library to explore ways to engage students online</a:t>
            </a:r>
            <a:endParaRPr sz="2100" dirty="0">
              <a:solidFill>
                <a:schemeClr val="dk1"/>
              </a:solidFill>
              <a:highlight>
                <a:schemeClr val="lt1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marR="48768" lvl="0" indent="0" algn="l" rtl="0">
              <a:lnSpc>
                <a:spcPct val="110164"/>
              </a:lnSpc>
              <a:spcBef>
                <a:spcPts val="885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5" descr="Black and white archival photo of sign at entrance to campu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525" y="1617225"/>
            <a:ext cx="3328856" cy="3221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 of Class Activities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Create your own finding aid class session example</a:t>
            </a:r>
            <a:endParaRPr sz="3200" dirty="0"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Sandals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Travel photographs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Cook book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Ceramic pot 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Fountain pen 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Bike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Yoga mat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Book -Scarf 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Chocolate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My pair of glasses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My journal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Brandeis ID card?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My headphones?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My favourite sweater  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My mug from home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One of my favourite books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My camera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My laptop? </a:t>
            </a:r>
            <a:endParaRPr sz="1217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17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My ‘blue folder’ </a:t>
            </a:r>
            <a:endParaRPr sz="1217" u="sng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4294967295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 b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“Personal effects of intellectuals”</a:t>
            </a: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endParaRPr sz="2550"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 u="sng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Scope &amp; contents note</a:t>
            </a:r>
            <a:r>
              <a:rPr lang="en" sz="25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(like an abstract of what’s in this)</a:t>
            </a:r>
            <a:endParaRPr sz="25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This collection contains a variety of objects collected from the lodgings of students/scholars at universities in the early 21st century. </a:t>
            </a:r>
            <a:endParaRPr sz="25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en" sz="25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Wearables:  sandals, scarf, glasses, headphones, sweaters, </a:t>
            </a:r>
            <a:endParaRPr sz="25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en" sz="25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Hobbies:  travel photographs, ceramic pot, yoga mat, journal</a:t>
            </a:r>
            <a:endParaRPr sz="25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en" sz="25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Tools:  cook book, fountain pen, laptop, bike, mug, camera</a:t>
            </a:r>
            <a:endParaRPr sz="25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en" sz="25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Professional materials: book, brandeis ID, blue folder</a:t>
            </a:r>
            <a:endParaRPr sz="25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en" sz="25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Personal items:  chocolate, favourite book</a:t>
            </a:r>
            <a:endParaRPr sz="255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Interrogating Sources class session example</a:t>
            </a:r>
            <a:endParaRPr sz="3600" dirty="0"/>
          </a:p>
        </p:txBody>
      </p:sp>
      <p:pic>
        <p:nvPicPr>
          <p:cNvPr id="160" name="Google Shape;160;p28" descr="screenshot of 4 presentation slides with images of archival material featured on each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161" y="1144500"/>
            <a:ext cx="6487690" cy="399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265500" y="1401475"/>
            <a:ext cx="4045200" cy="25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Asynchronous research video collaboration example</a:t>
            </a:r>
            <a:endParaRPr/>
          </a:p>
        </p:txBody>
      </p:sp>
      <p:pic>
        <p:nvPicPr>
          <p:cNvPr id="166" name="Google Shape;166;p29" descr="Screenshot of primary sources database with image of speaker in top right corner&#10;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525" y="1675707"/>
            <a:ext cx="4450474" cy="2401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10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Recreate the experience of developing research questions in the archives</a:t>
            </a:r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11700" y="1350025"/>
            <a:ext cx="8832300" cy="3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Economica"/>
                <a:ea typeface="Economica"/>
                <a:cs typeface="Economica"/>
                <a:sym typeface="Economica"/>
              </a:rPr>
              <a:t>The </a:t>
            </a: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Question Formulation Technique (QFT), a process for facilitating question development:</a:t>
            </a:r>
            <a:endParaRPr sz="24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 1. A Question Focus (</a:t>
            </a:r>
            <a:r>
              <a:rPr lang="en" sz="2400" dirty="0" err="1">
                <a:latin typeface="Economica"/>
                <a:ea typeface="Economica"/>
                <a:cs typeface="Economica"/>
                <a:sym typeface="Economica"/>
              </a:rPr>
              <a:t>QFocus</a:t>
            </a: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)</a:t>
            </a:r>
            <a:endParaRPr sz="24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2. Rules for Producing Questions</a:t>
            </a:r>
            <a:endParaRPr sz="24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3. Producing Questions</a:t>
            </a:r>
            <a:endParaRPr sz="24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4. Categorizing Questions</a:t>
            </a:r>
            <a:endParaRPr sz="24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5. Prioritizing Questions</a:t>
            </a:r>
            <a:endParaRPr sz="24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6. Next Steps</a:t>
            </a:r>
            <a:endParaRPr sz="24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7. Reflection</a:t>
            </a:r>
            <a:endParaRPr sz="2600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466344" y="4754880"/>
            <a:ext cx="34398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B2327"/>
                </a:solidFill>
                <a:latin typeface="Oswald"/>
                <a:ea typeface="Oswald"/>
                <a:cs typeface="Oswald"/>
                <a:sym typeface="Oswald"/>
              </a:rPr>
              <a:t>www.rightquestion.org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/>
        </p:nvSpPr>
        <p:spPr>
          <a:xfrm>
            <a:off x="311700" y="0"/>
            <a:ext cx="8520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Economica"/>
                <a:ea typeface="Economica"/>
                <a:cs typeface="Economica"/>
                <a:sym typeface="Economica"/>
              </a:rPr>
              <a:t>Sample Activity for Critical Engagement with Digitized Primary Sources</a:t>
            </a:r>
            <a:endParaRPr sz="29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17100" y="598075"/>
            <a:ext cx="9144000" cy="4545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31"/>
          <p:cNvSpPr txBox="1">
            <a:spLocks noGrp="1"/>
          </p:cNvSpPr>
          <p:nvPr>
            <p:ph type="title" idx="4294967295"/>
          </p:nvPr>
        </p:nvSpPr>
        <p:spPr>
          <a:xfrm>
            <a:off x="311700" y="902225"/>
            <a:ext cx="3999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780">
                <a:latin typeface="Open Sans"/>
                <a:ea typeface="Open Sans"/>
                <a:cs typeface="Open Sans"/>
                <a:sym typeface="Open Sans"/>
              </a:rPr>
              <a:t>Breakout Room 4</a:t>
            </a:r>
            <a:endParaRPr sz="278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4294967295"/>
          </p:nvPr>
        </p:nvSpPr>
        <p:spPr>
          <a:xfrm>
            <a:off x="311700" y="1609675"/>
            <a:ext cx="3999900" cy="989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3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50"/>
              <a:t>Your Group’s Databa</a:t>
            </a:r>
            <a:r>
              <a:rPr lang="en" sz="5600"/>
              <a:t>se: </a:t>
            </a:r>
            <a:r>
              <a:rPr lang="en" sz="5600" u="sng">
                <a:solidFill>
                  <a:schemeClr val="hlink"/>
                </a:solidFill>
                <a:hlinkClick r:id="rId3"/>
              </a:rPr>
              <a:t>Public Health Archives: Public Health in Modern America, 1890-1970</a:t>
            </a:r>
            <a:r>
              <a:rPr lang="en" sz="5600"/>
              <a:t> </a:t>
            </a:r>
            <a:endParaRPr sz="5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50" b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4294967295"/>
          </p:nvPr>
        </p:nvSpPr>
        <p:spPr>
          <a:xfrm>
            <a:off x="311700" y="2599250"/>
            <a:ext cx="3999900" cy="2544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Include a screenshot of a primary source from this collection/database: 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4" name="Google Shape;184;p31" descr="Screenshot of student search result from Public Health Archives. Article titled &quot;Hospitals: Discrimination in Hospitals&quot; dated April 25, 1966. Source from New York Library of Medicine, in the Library of Social and Economic Aspects of Medicin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25" y="3198575"/>
            <a:ext cx="3992839" cy="17988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2" name="Google Shape;182;p31"/>
          <p:cNvSpPr txBox="1">
            <a:spLocks noGrp="1"/>
          </p:cNvSpPr>
          <p:nvPr>
            <p:ph type="body" idx="4294967295"/>
          </p:nvPr>
        </p:nvSpPr>
        <p:spPr>
          <a:xfrm>
            <a:off x="4832400" y="858750"/>
            <a:ext cx="3999900" cy="2170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Search tip for the class: </a:t>
            </a:r>
            <a:r>
              <a:rPr lang="en" sz="1400"/>
              <a:t>Why might your classmates want to explore this database? What are some potential limitations of this database?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4294967295"/>
          </p:nvPr>
        </p:nvSpPr>
        <p:spPr>
          <a:xfrm>
            <a:off x="4832400" y="3112875"/>
            <a:ext cx="3999900" cy="2030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/>
              <a:t>How might this primary source complement Dr. John Coleman’s oral history?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27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Engaging students in critical discussions about representation in primary sources</a:t>
            </a:r>
            <a:endParaRPr dirty="0"/>
          </a:p>
        </p:txBody>
      </p:sp>
      <p:pic>
        <p:nvPicPr>
          <p:cNvPr id="191" name="Google Shape;191;p32" descr="Screenshot of GBH Radio station's Under the Radar story , &quot;Returning African American Experiences to History's Archives.&quot;  Pictured: Entrance to the Museum of African American History African Meeting House on Jay Stree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925" y="763021"/>
            <a:ext cx="3837000" cy="32256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25925" y="4017822"/>
            <a:ext cx="3837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Under the Radar. (2019). Returning </a:t>
            </a:r>
            <a:r>
              <a:rPr lang="en-US" sz="800" dirty="0">
                <a:solidFill>
                  <a:schemeClr val="bg1"/>
                </a:solidFill>
              </a:rPr>
              <a:t>African American Experiences to History’s Archives</a:t>
            </a:r>
            <a:r>
              <a:rPr lang="en-US" sz="800">
                <a:solidFill>
                  <a:schemeClr val="bg1"/>
                </a:solidFill>
              </a:rPr>
              <a:t>. </a:t>
            </a:r>
            <a:r>
              <a:rPr lang="en-US" sz="800" i="1" smtClean="0">
                <a:solidFill>
                  <a:schemeClr val="bg1"/>
                </a:solidFill>
              </a:rPr>
              <a:t>GBH. </a:t>
            </a:r>
            <a:r>
              <a:rPr lang="en-US" sz="800" dirty="0" smtClean="0">
                <a:solidFill>
                  <a:schemeClr val="bg1"/>
                </a:solidFill>
              </a:rPr>
              <a:t>Retrieved from </a:t>
            </a:r>
            <a:r>
              <a:rPr lang="en-US" sz="800" dirty="0" err="1" smtClean="0">
                <a:solidFill>
                  <a:schemeClr val="bg1"/>
                </a:solidFill>
              </a:rPr>
              <a:t>wgbh.org</a:t>
            </a:r>
            <a:r>
              <a:rPr lang="en-US" sz="800" dirty="0" smtClean="0">
                <a:solidFill>
                  <a:schemeClr val="bg1"/>
                </a:solidFill>
              </a:rPr>
              <a:t>/news/news/2019/01/18/returning-</a:t>
            </a:r>
            <a:r>
              <a:rPr lang="en-US" sz="800" dirty="0" err="1" smtClean="0">
                <a:solidFill>
                  <a:schemeClr val="bg1"/>
                </a:solidFill>
              </a:rPr>
              <a:t>african</a:t>
            </a:r>
            <a:r>
              <a:rPr lang="en-US" sz="800" dirty="0" smtClean="0">
                <a:solidFill>
                  <a:schemeClr val="bg1"/>
                </a:solidFill>
              </a:rPr>
              <a:t>-</a:t>
            </a:r>
            <a:r>
              <a:rPr lang="en-US" sz="800" dirty="0" err="1" smtClean="0">
                <a:solidFill>
                  <a:schemeClr val="bg1"/>
                </a:solidFill>
              </a:rPr>
              <a:t>american</a:t>
            </a:r>
            <a:r>
              <a:rPr lang="en-US" sz="800" dirty="0" smtClean="0">
                <a:solidFill>
                  <a:schemeClr val="bg1"/>
                </a:solidFill>
              </a:rPr>
              <a:t>-experiences-to-</a:t>
            </a:r>
            <a:r>
              <a:rPr lang="en-US" sz="800" dirty="0" err="1" smtClean="0">
                <a:solidFill>
                  <a:schemeClr val="bg1"/>
                </a:solidFill>
              </a:rPr>
              <a:t>historys</a:t>
            </a:r>
            <a:r>
              <a:rPr lang="en-US" sz="800" dirty="0" smtClean="0">
                <a:solidFill>
                  <a:schemeClr val="bg1"/>
                </a:solidFill>
              </a:rPr>
              <a:t>-archives</a:t>
            </a:r>
            <a:endParaRPr lang="en-US" sz="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Welcome!</a:t>
            </a:r>
            <a:endParaRPr dirty="0"/>
          </a:p>
        </p:txBody>
      </p:sp>
      <p:pic>
        <p:nvPicPr>
          <p:cNvPr id="76" name="Google Shape;76;p15" descr="Headshot of Chloe Gers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500" y="1152475"/>
            <a:ext cx="2689600" cy="27094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346700" y="4008018"/>
            <a:ext cx="42252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Chloe Gerson, Reference and Instruction Archivist, Robert D. Farber University Archives &amp; Special Collections</a:t>
            </a:r>
            <a:endParaRPr sz="18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" name="Google Shape;77;p15" descr="Headshot of Laura Hibbl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5501" y="1152475"/>
            <a:ext cx="2689600" cy="270945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5595500" y="4008018"/>
            <a:ext cx="33447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Laura </a:t>
            </a:r>
            <a:r>
              <a:rPr lang="en" sz="1800" dirty="0" err="1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Hibbler</a:t>
            </a:r>
            <a:r>
              <a:rPr lang="en" sz="18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, Associate University Librarian for Research and Instruction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Future and post-pandemic Plans</a:t>
            </a:r>
            <a:endParaRPr dirty="0"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As we think ahead to a return to more in-person teaching, how can we make the most of our expanded digital pedagogy skills AND engage faculty with the in-person experiential aspect of a bringing a class to the Archives?</a:t>
            </a:r>
            <a:endParaRPr sz="2600" i="1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conomica"/>
              <a:buChar char="●"/>
            </a:pPr>
            <a:r>
              <a:rPr lang="en" sz="26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First Year Experience : Writing Seminar visits to the Archives</a:t>
            </a:r>
            <a:endParaRPr sz="26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conomica"/>
              <a:buChar char="●"/>
            </a:pPr>
            <a:r>
              <a:rPr lang="en" sz="26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Communities of Practice for Faculty</a:t>
            </a:r>
            <a:r>
              <a:rPr lang="en" sz="2600" i="1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26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conomica"/>
              <a:buChar char="●"/>
            </a:pPr>
            <a:r>
              <a:rPr lang="en" sz="2600" dirty="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Teaching with Primary Sources certificate program for graduate students</a:t>
            </a:r>
            <a:endParaRPr sz="2600" dirty="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>
            <a:spLocks noGrp="1"/>
          </p:cNvSpPr>
          <p:nvPr>
            <p:ph type="title" idx="4294967295"/>
          </p:nvPr>
        </p:nvSpPr>
        <p:spPr>
          <a:xfrm>
            <a:off x="134825" y="415175"/>
            <a:ext cx="8894100" cy="45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Citations</a:t>
            </a:r>
            <a:endParaRPr sz="6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rgbClr val="000000"/>
                </a:solidFill>
              </a:rPr>
              <a:t>Please check out The Right Question Institute for additional information and materials</a:t>
            </a:r>
            <a:r>
              <a:rPr lang="en" sz="3100" dirty="0" smtClean="0">
                <a:solidFill>
                  <a:srgbClr val="000000"/>
                </a:solidFill>
              </a:rPr>
              <a:t>:</a:t>
            </a:r>
            <a:endParaRPr sz="31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>
                <a:solidFill>
                  <a:srgbClr val="000000"/>
                </a:solidFill>
              </a:rPr>
              <a:t>Right Question Institute. (</a:t>
            </a:r>
            <a:r>
              <a:rPr lang="en" sz="3100" dirty="0" err="1">
                <a:solidFill>
                  <a:srgbClr val="000000"/>
                </a:solidFill>
              </a:rPr>
              <a:t>n.d.</a:t>
            </a:r>
            <a:r>
              <a:rPr lang="en" sz="3100" dirty="0">
                <a:solidFill>
                  <a:srgbClr val="000000"/>
                </a:solidFill>
              </a:rPr>
              <a:t>) Teach Students to Ask Their Own Questions. Retrieved </a:t>
            </a:r>
            <a:r>
              <a:rPr lang="en" sz="3100">
                <a:solidFill>
                  <a:srgbClr val="000000"/>
                </a:solidFill>
              </a:rPr>
              <a:t>from </a:t>
            </a:r>
            <a:r>
              <a:rPr lang="en" sz="3100" smtClean="0">
                <a:solidFill>
                  <a:srgbClr val="000000"/>
                </a:solidFill>
              </a:rPr>
              <a:t>rightquestion.org</a:t>
            </a:r>
            <a:r>
              <a:rPr lang="en" sz="3100" dirty="0" smtClean="0">
                <a:solidFill>
                  <a:srgbClr val="000000"/>
                </a:solidFill>
              </a:rPr>
              <a:t>/education</a:t>
            </a:r>
            <a:endParaRPr sz="31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rgbClr val="000000"/>
                </a:solidFill>
              </a:rPr>
              <a:t/>
            </a:r>
            <a:br>
              <a:rPr lang="en-US" sz="3100" dirty="0">
                <a:solidFill>
                  <a:srgbClr val="000000"/>
                </a:solidFill>
              </a:rPr>
            </a:br>
            <a:r>
              <a:rPr lang="en" sz="3100" dirty="0" smtClean="0">
                <a:solidFill>
                  <a:srgbClr val="000000"/>
                </a:solidFill>
              </a:rPr>
              <a:t>Rothstein</a:t>
            </a:r>
            <a:r>
              <a:rPr lang="en" sz="3100" dirty="0">
                <a:solidFill>
                  <a:srgbClr val="000000"/>
                </a:solidFill>
              </a:rPr>
              <a:t>, D., &amp; Santana, L. (2011). </a:t>
            </a:r>
            <a:r>
              <a:rPr lang="en" sz="3100" i="1" dirty="0">
                <a:solidFill>
                  <a:srgbClr val="000000"/>
                </a:solidFill>
              </a:rPr>
              <a:t>Make Just One Change: Teach Students to Ask Their Own Questions</a:t>
            </a:r>
            <a:r>
              <a:rPr lang="en" sz="3100" dirty="0">
                <a:solidFill>
                  <a:srgbClr val="000000"/>
                </a:solidFill>
              </a:rPr>
              <a:t>. Cambridge, Mass: Harvard Education Press.</a:t>
            </a:r>
            <a:r>
              <a:rPr lang="en" sz="3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 descr="red heart sha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163" y="-44087"/>
            <a:ext cx="5231675" cy="52316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 descr="red heart"/>
          <p:cNvSpPr txBox="1"/>
          <p:nvPr/>
        </p:nvSpPr>
        <p:spPr>
          <a:xfrm>
            <a:off x="1390363" y="1250768"/>
            <a:ext cx="63633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dirty="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Primary Sources</a:t>
            </a:r>
            <a:endParaRPr sz="5100" dirty="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dirty="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+</a:t>
            </a:r>
            <a:endParaRPr sz="5100" dirty="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dirty="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Teaching</a:t>
            </a:r>
            <a:endParaRPr sz="5100" dirty="0">
              <a:solidFill>
                <a:srgbClr val="FFFF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Brandeis University</a:t>
            </a:r>
            <a:endParaRPr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5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Economica"/>
              <a:buChar char="●"/>
            </a:pPr>
            <a:r>
              <a:rPr lang="en" sz="2200" dirty="0">
                <a:latin typeface="Economica"/>
                <a:ea typeface="Economica"/>
                <a:cs typeface="Economica"/>
                <a:sym typeface="Economica"/>
              </a:rPr>
              <a:t>Located in Waltham, MA (9 miles west of Boston)</a:t>
            </a:r>
            <a:endParaRPr sz="22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Economica"/>
              <a:buChar char="●"/>
            </a:pPr>
            <a:r>
              <a:rPr lang="en" sz="2200" dirty="0">
                <a:latin typeface="Economica"/>
                <a:ea typeface="Economica"/>
                <a:cs typeface="Economica"/>
                <a:sym typeface="Economica"/>
              </a:rPr>
              <a:t>Member of the Association of American Universities</a:t>
            </a:r>
            <a:endParaRPr sz="22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Economica"/>
              <a:buChar char="●"/>
            </a:pPr>
            <a:r>
              <a:rPr lang="en" sz="2200" dirty="0">
                <a:latin typeface="Economica"/>
                <a:ea typeface="Economica"/>
                <a:cs typeface="Economica"/>
                <a:sym typeface="Economica"/>
              </a:rPr>
              <a:t>Private R1 university</a:t>
            </a:r>
            <a:endParaRPr sz="22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Economica"/>
              <a:buChar char="●"/>
            </a:pPr>
            <a:r>
              <a:rPr lang="en" sz="2200" dirty="0">
                <a:latin typeface="Economica"/>
                <a:ea typeface="Economica"/>
                <a:cs typeface="Economica"/>
                <a:sym typeface="Economica"/>
              </a:rPr>
              <a:t>3,688 undergraduates (as of Fall 2019)</a:t>
            </a:r>
            <a:endParaRPr sz="22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Economica"/>
              <a:buChar char="●"/>
            </a:pPr>
            <a:r>
              <a:rPr lang="en" sz="2200" dirty="0">
                <a:latin typeface="Economica"/>
                <a:ea typeface="Economica"/>
                <a:cs typeface="Economica"/>
                <a:sym typeface="Economica"/>
              </a:rPr>
              <a:t>43 undergraduate majors and 47 minors </a:t>
            </a:r>
            <a:endParaRPr sz="2200" dirty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92" name="Google Shape;92;p17" descr="View of the front of Brandeis libra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93288"/>
            <a:ext cx="4152949" cy="27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Brandeis Library and Archives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●"/>
            </a:pPr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Most subject librarians and archivists have teaching responsibilities included in their job descriptions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●"/>
            </a:pPr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Monthly Teaching Discussion (all librarians, archivists, and media specialists are invited to attend the open discussion)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●"/>
            </a:pPr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Archives collection strengths: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○"/>
            </a:pPr>
            <a:r>
              <a:rPr lang="en" sz="1800" dirty="0">
                <a:latin typeface="Economica"/>
                <a:ea typeface="Economica"/>
                <a:cs typeface="Economica"/>
                <a:sym typeface="Economica"/>
              </a:rPr>
              <a:t>University History</a:t>
            </a:r>
            <a:endParaRPr sz="1800" dirty="0"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○"/>
            </a:pPr>
            <a:r>
              <a:rPr lang="en" sz="1800" dirty="0">
                <a:latin typeface="Economica"/>
                <a:ea typeface="Economica"/>
                <a:cs typeface="Economica"/>
                <a:sym typeface="Economica"/>
              </a:rPr>
              <a:t>Judaica</a:t>
            </a:r>
            <a:endParaRPr sz="1800" dirty="0"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○"/>
            </a:pPr>
            <a:r>
              <a:rPr lang="en" sz="1800" dirty="0">
                <a:latin typeface="Economica"/>
                <a:ea typeface="Economica"/>
                <a:cs typeface="Economica"/>
                <a:sym typeface="Economica"/>
              </a:rPr>
              <a:t>Jewish Feminism</a:t>
            </a:r>
            <a:endParaRPr sz="1800" dirty="0"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○"/>
            </a:pPr>
            <a:r>
              <a:rPr lang="en" sz="1800" dirty="0">
                <a:latin typeface="Economica"/>
                <a:ea typeface="Economica"/>
                <a:cs typeface="Economica"/>
                <a:sym typeface="Economica"/>
              </a:rPr>
              <a:t>Shakespeare</a:t>
            </a:r>
            <a:endParaRPr sz="1800" dirty="0"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○"/>
            </a:pPr>
            <a:r>
              <a:rPr lang="en" sz="1800" dirty="0">
                <a:latin typeface="Economica"/>
                <a:ea typeface="Economica"/>
                <a:cs typeface="Economica"/>
                <a:sym typeface="Economica"/>
              </a:rPr>
              <a:t>19th and 20th century literature </a:t>
            </a:r>
            <a:endParaRPr sz="1800" dirty="0">
              <a:latin typeface="Economica"/>
              <a:ea typeface="Economica"/>
              <a:cs typeface="Economica"/>
              <a:sym typeface="Economica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○"/>
            </a:pPr>
            <a:r>
              <a:rPr lang="en" sz="1800" dirty="0">
                <a:latin typeface="Economica"/>
                <a:ea typeface="Economica"/>
                <a:cs typeface="Economica"/>
                <a:sym typeface="Economica"/>
              </a:rPr>
              <a:t>History of Science</a:t>
            </a:r>
            <a:endParaRPr sz="1800" dirty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99" name="Google Shape;99;p18" descr="6 students viewing a rare book in Archives and Special Collecti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332" y="2224949"/>
            <a:ext cx="3625301" cy="243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Ithaka</a:t>
            </a:r>
            <a:r>
              <a:rPr lang="en" dirty="0"/>
              <a:t> S + R Study</a:t>
            </a: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Economica"/>
              <a:buChar char="●"/>
            </a:pPr>
            <a:r>
              <a:rPr lang="en" sz="2500" dirty="0">
                <a:latin typeface="Economica"/>
                <a:ea typeface="Economica"/>
                <a:cs typeface="Economica"/>
                <a:sym typeface="Economica"/>
              </a:rPr>
              <a:t>The goal of the study was “focused on identifying how to effectively support instructors and their students find, access, and use primary sources in classroom environments”</a:t>
            </a:r>
            <a:endParaRPr sz="25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873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Economica"/>
              <a:buChar char="●"/>
            </a:pPr>
            <a:r>
              <a:rPr lang="en" sz="2500" dirty="0">
                <a:latin typeface="Economica"/>
                <a:ea typeface="Economica"/>
                <a:cs typeface="Economica"/>
                <a:sym typeface="Economica"/>
              </a:rPr>
              <a:t>26 schools from around the US and the UK, and ProQuest (study sponsor)</a:t>
            </a:r>
            <a:endParaRPr sz="25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873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Economica"/>
              <a:buChar char="●"/>
            </a:pPr>
            <a:r>
              <a:rPr lang="en" sz="2500" dirty="0">
                <a:latin typeface="Economica"/>
                <a:ea typeface="Economica"/>
                <a:cs typeface="Economica"/>
                <a:sym typeface="Economica"/>
              </a:rPr>
              <a:t>All teams had to complete the IRB process at their respective schools</a:t>
            </a:r>
            <a:endParaRPr sz="25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873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Economica"/>
              <a:buChar char="●"/>
            </a:pPr>
            <a:r>
              <a:rPr lang="en" sz="2500" dirty="0">
                <a:latin typeface="Economica"/>
                <a:ea typeface="Economica"/>
                <a:cs typeface="Economica"/>
                <a:sym typeface="Economica"/>
                <a:hlinkClick r:id="rId3" invalidUrl="https://sr.ithaka.org/publications/teaching-with-primary-sources https://sr.ithaka.org/publications/teaching-with-primary-sources"/>
              </a:rPr>
              <a:t>Ithaka </a:t>
            </a:r>
            <a:r>
              <a:rPr lang="en-US" sz="2500" dirty="0" smtClean="0">
                <a:latin typeface="Economica"/>
                <a:ea typeface="Economica"/>
                <a:cs typeface="Economica"/>
                <a:sym typeface="Economica"/>
                <a:hlinkClick r:id="rId4" invalidUrl="https://sr.ithaka.org/publications/teaching-with-primary-sources https://sr.ithaka.org/publications/teaching-with-primary-sources"/>
              </a:rPr>
              <a:t>Teaching with Primary Sources </a:t>
            </a:r>
            <a:r>
              <a:rPr lang="en-US" sz="2500" dirty="0">
                <a:latin typeface="Economica"/>
                <a:ea typeface="Economica"/>
                <a:cs typeface="Economica"/>
                <a:sym typeface="Economica"/>
                <a:hlinkClick r:id="rId5" invalidUrl="https://sr.ithaka.org/publications/teaching-with-primary-sources https://sr.ithaka.org/publications/teaching-with-primary-sources"/>
              </a:rPr>
              <a:t>R</a:t>
            </a:r>
            <a:r>
              <a:rPr lang="en" sz="2500" dirty="0" smtClean="0">
                <a:latin typeface="Economica"/>
                <a:ea typeface="Economica"/>
                <a:cs typeface="Economica"/>
                <a:sym typeface="Economica"/>
                <a:hlinkClick r:id="rId6" invalidUrl="https://sr.ithaka.org/publications/teaching-with-primary-sources https://sr.ithaka.org/publications/teaching-with-primary-sources"/>
              </a:rPr>
              <a:t>eport</a:t>
            </a:r>
            <a:endParaRPr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Departments of Brandeis Faculty Participants</a:t>
            </a:r>
            <a:endParaRPr sz="3600" dirty="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latin typeface="Economica"/>
                <a:ea typeface="Economica"/>
                <a:cs typeface="Economica"/>
                <a:sym typeface="Economica"/>
              </a:rPr>
              <a:t>15 Faculty were interviewed during the Fall 2019 semester from the following departments and programs:</a:t>
            </a:r>
            <a:endParaRPr sz="23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300"/>
              <a:buFont typeface="Economica"/>
              <a:buChar char="●"/>
            </a:pPr>
            <a:r>
              <a:rPr lang="en" sz="2300" dirty="0">
                <a:latin typeface="Economica"/>
                <a:ea typeface="Economica"/>
                <a:cs typeface="Economica"/>
                <a:sym typeface="Economica"/>
              </a:rPr>
              <a:t>African and African American Studies </a:t>
            </a:r>
            <a:endParaRPr sz="23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Char char="●"/>
            </a:pPr>
            <a:r>
              <a:rPr lang="en" sz="2300" dirty="0">
                <a:latin typeface="Economica"/>
                <a:ea typeface="Economica"/>
                <a:cs typeface="Economica"/>
                <a:sym typeface="Economica"/>
              </a:rPr>
              <a:t>American Studies</a:t>
            </a:r>
            <a:endParaRPr sz="23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Char char="●"/>
            </a:pPr>
            <a:r>
              <a:rPr lang="en" sz="2300" dirty="0">
                <a:latin typeface="Economica"/>
                <a:ea typeface="Economica"/>
                <a:cs typeface="Economica"/>
                <a:sym typeface="Economica"/>
              </a:rPr>
              <a:t>English</a:t>
            </a:r>
            <a:endParaRPr sz="23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Char char="●"/>
            </a:pPr>
            <a:r>
              <a:rPr lang="en" sz="2300" dirty="0">
                <a:latin typeface="Economica"/>
                <a:ea typeface="Economica"/>
                <a:cs typeface="Economica"/>
                <a:sym typeface="Economica"/>
              </a:rPr>
              <a:t>History</a:t>
            </a:r>
            <a:endParaRPr sz="23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Char char="●"/>
            </a:pPr>
            <a:r>
              <a:rPr lang="en" sz="2300" dirty="0">
                <a:latin typeface="Economica"/>
                <a:ea typeface="Economica"/>
                <a:cs typeface="Economica"/>
                <a:sym typeface="Economica"/>
              </a:rPr>
              <a:t>Legal Studies</a:t>
            </a:r>
            <a:endParaRPr sz="23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Char char="●"/>
            </a:pPr>
            <a:r>
              <a:rPr lang="en" sz="2300" dirty="0">
                <a:latin typeface="Economica"/>
                <a:ea typeface="Economica"/>
                <a:cs typeface="Economica"/>
                <a:sym typeface="Economica"/>
              </a:rPr>
              <a:t>Near Eastern and Judaic Studies</a:t>
            </a:r>
            <a:endParaRPr sz="23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Economica"/>
              <a:buChar char="●"/>
            </a:pPr>
            <a:r>
              <a:rPr lang="en" sz="2300" dirty="0">
                <a:latin typeface="Economica"/>
                <a:ea typeface="Economica"/>
                <a:cs typeface="Economica"/>
                <a:sym typeface="Economica"/>
              </a:rPr>
              <a:t>Sociology</a:t>
            </a:r>
            <a:endParaRPr sz="2300"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Themes from Brandeis Findings</a:t>
            </a:r>
            <a:endParaRPr dirty="0"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12925"/>
            <a:ext cx="8520600" cy="34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Font typeface="Economica"/>
              <a:buChar char="●"/>
            </a:pPr>
            <a:r>
              <a:rPr lang="en" sz="3100" dirty="0">
                <a:latin typeface="Economica"/>
                <a:ea typeface="Economica"/>
                <a:cs typeface="Economica"/>
                <a:sym typeface="Economica"/>
              </a:rPr>
              <a:t>How faculty learned to teach undergraduates with primary sources</a:t>
            </a:r>
            <a:endParaRPr sz="31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Font typeface="Economica"/>
              <a:buChar char="●"/>
            </a:pPr>
            <a:r>
              <a:rPr lang="en" sz="3100" dirty="0">
                <a:latin typeface="Economica"/>
                <a:ea typeface="Economica"/>
                <a:cs typeface="Economica"/>
                <a:sym typeface="Economica"/>
              </a:rPr>
              <a:t>Faculty approaches to defining primary sources for their students</a:t>
            </a:r>
            <a:endParaRPr sz="3100" dirty="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Font typeface="Economica"/>
              <a:buChar char="●"/>
            </a:pPr>
            <a:r>
              <a:rPr lang="en" sz="3100" dirty="0">
                <a:latin typeface="Economica"/>
                <a:ea typeface="Economica"/>
                <a:cs typeface="Economica"/>
                <a:sym typeface="Economica"/>
              </a:rPr>
              <a:t>Representation of marginalized voices within readily available primary sources</a:t>
            </a:r>
            <a:endParaRPr sz="3100"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549825"/>
            <a:ext cx="8520600" cy="9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to Teach with Primary Sources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506225"/>
            <a:ext cx="8520600" cy="30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Economica"/>
                <a:ea typeface="Economica"/>
                <a:cs typeface="Economica"/>
                <a:sym typeface="Economica"/>
              </a:rPr>
              <a:t>“Making mistakes”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latin typeface="Economica"/>
                <a:ea typeface="Economica"/>
                <a:cs typeface="Economica"/>
                <a:sym typeface="Economica"/>
              </a:rPr>
              <a:t>“Trial and error”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00">
                <a:latin typeface="Economica"/>
                <a:ea typeface="Economica"/>
                <a:cs typeface="Economica"/>
                <a:sym typeface="Economica"/>
              </a:rPr>
              <a:t>“Trial by fire”</a:t>
            </a:r>
            <a:endParaRPr sz="28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950</Words>
  <Application>Microsoft Macintosh PowerPoint</Application>
  <PresentationFormat>On-screen Show (16:9)</PresentationFormat>
  <Paragraphs>153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Average</vt:lpstr>
      <vt:lpstr>Economica</vt:lpstr>
      <vt:lpstr>Montserrat</vt:lpstr>
      <vt:lpstr>Montserrat ExtraBold</vt:lpstr>
      <vt:lpstr>Montserrat Light</vt:lpstr>
      <vt:lpstr>Montserrat Medium</vt:lpstr>
      <vt:lpstr>Open Sans</vt:lpstr>
      <vt:lpstr>Oswald</vt:lpstr>
      <vt:lpstr>Luxe</vt:lpstr>
      <vt:lpstr>Partnerships, pedagogy, and primary sources </vt:lpstr>
      <vt:lpstr>Welcome!</vt:lpstr>
      <vt:lpstr>PowerPoint Presentation</vt:lpstr>
      <vt:lpstr>Brandeis University</vt:lpstr>
      <vt:lpstr>Brandeis Library and Archives</vt:lpstr>
      <vt:lpstr>Ithaka S + R Study</vt:lpstr>
      <vt:lpstr>Departments of Brandeis Faculty Participants</vt:lpstr>
      <vt:lpstr>Themes from Brandeis Findings</vt:lpstr>
      <vt:lpstr>Learning to Teach with Primary Sources</vt:lpstr>
      <vt:lpstr>Approaches to Defining Primary Sources</vt:lpstr>
      <vt:lpstr>Representation of marginalized voices </vt:lpstr>
      <vt:lpstr>Opportunities for collaboration and engagement during the Covid-19 pandemic </vt:lpstr>
      <vt:lpstr>Examples of Class Activities</vt:lpstr>
      <vt:lpstr>Create your own finding aid class session example</vt:lpstr>
      <vt:lpstr>Interrogating Sources class session example</vt:lpstr>
      <vt:lpstr>Asynchronous research video collaboration example</vt:lpstr>
      <vt:lpstr>Recreate the experience of developing research questions in the archives</vt:lpstr>
      <vt:lpstr>Breakout Room 4</vt:lpstr>
      <vt:lpstr>Engaging students in critical discussions about representation in primary sources</vt:lpstr>
      <vt:lpstr>Future and post-pandemic Plans</vt:lpstr>
      <vt:lpstr>Citations  Please check out The Right Question Institute for additional information and materials: Right Question Institute. (n.d.) Teach Students to Ask Their Own Questions. Retrieved from rightquestion.org/education  Rothstein, D., &amp; Santana, L. (2011). Make Just One Change: Teach Students to Ask Their Own Questions. Cambridge, Mass: Harvard Education Press. </vt:lpstr>
      <vt:lpstr>Questions?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Partnerships, pedagogy, and primary sources </dc:title>
  <cp:lastModifiedBy>Microsoft Office User</cp:lastModifiedBy>
  <cp:revision>4</cp:revision>
  <dcterms:modified xsi:type="dcterms:W3CDTF">2021-04-14T01:52:25Z</dcterms:modified>
</cp:coreProperties>
</file>