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76" r:id="rId6"/>
    <p:sldMasterId id="2147483668" r:id="rId7"/>
  </p:sldMasterIdLst>
  <p:notesMasterIdLst>
    <p:notesMasterId r:id="rId85"/>
  </p:notesMasterIdLst>
  <p:handoutMasterIdLst>
    <p:handoutMasterId r:id="rId86"/>
  </p:handoutMasterIdLst>
  <p:sldIdLst>
    <p:sldId id="265" r:id="rId8"/>
    <p:sldId id="282" r:id="rId9"/>
    <p:sldId id="330" r:id="rId10"/>
    <p:sldId id="361" r:id="rId11"/>
    <p:sldId id="281" r:id="rId12"/>
    <p:sldId id="259" r:id="rId13"/>
    <p:sldId id="331" r:id="rId14"/>
    <p:sldId id="332" r:id="rId15"/>
    <p:sldId id="342" r:id="rId16"/>
    <p:sldId id="333" r:id="rId17"/>
    <p:sldId id="343" r:id="rId18"/>
    <p:sldId id="362" r:id="rId19"/>
    <p:sldId id="283" r:id="rId20"/>
    <p:sldId id="353" r:id="rId21"/>
    <p:sldId id="375" r:id="rId22"/>
    <p:sldId id="374" r:id="rId23"/>
    <p:sldId id="376" r:id="rId24"/>
    <p:sldId id="377" r:id="rId25"/>
    <p:sldId id="378" r:id="rId26"/>
    <p:sldId id="379" r:id="rId27"/>
    <p:sldId id="341" r:id="rId28"/>
    <p:sldId id="348" r:id="rId29"/>
    <p:sldId id="335" r:id="rId30"/>
    <p:sldId id="384" r:id="rId31"/>
    <p:sldId id="354" r:id="rId32"/>
    <p:sldId id="385" r:id="rId33"/>
    <p:sldId id="386" r:id="rId34"/>
    <p:sldId id="387" r:id="rId35"/>
    <p:sldId id="388" r:id="rId36"/>
    <p:sldId id="347" r:id="rId37"/>
    <p:sldId id="349" r:id="rId38"/>
    <p:sldId id="355" r:id="rId39"/>
    <p:sldId id="351" r:id="rId40"/>
    <p:sldId id="352" r:id="rId41"/>
    <p:sldId id="336" r:id="rId42"/>
    <p:sldId id="389" r:id="rId43"/>
    <p:sldId id="390" r:id="rId44"/>
    <p:sldId id="350" r:id="rId45"/>
    <p:sldId id="337" r:id="rId46"/>
    <p:sldId id="356" r:id="rId47"/>
    <p:sldId id="391" r:id="rId48"/>
    <p:sldId id="392" r:id="rId49"/>
    <p:sldId id="393" r:id="rId50"/>
    <p:sldId id="394" r:id="rId51"/>
    <p:sldId id="395" r:id="rId52"/>
    <p:sldId id="396" r:id="rId53"/>
    <p:sldId id="372" r:id="rId54"/>
    <p:sldId id="373" r:id="rId55"/>
    <p:sldId id="338" r:id="rId56"/>
    <p:sldId id="357" r:id="rId57"/>
    <p:sldId id="397" r:id="rId58"/>
    <p:sldId id="398" r:id="rId59"/>
    <p:sldId id="399" r:id="rId60"/>
    <p:sldId id="400" r:id="rId61"/>
    <p:sldId id="401" r:id="rId62"/>
    <p:sldId id="370" r:id="rId63"/>
    <p:sldId id="371" r:id="rId64"/>
    <p:sldId id="339" r:id="rId65"/>
    <p:sldId id="358" r:id="rId66"/>
    <p:sldId id="383" r:id="rId67"/>
    <p:sldId id="380" r:id="rId68"/>
    <p:sldId id="381" r:id="rId69"/>
    <p:sldId id="382" r:id="rId70"/>
    <p:sldId id="368" r:id="rId71"/>
    <p:sldId id="369" r:id="rId72"/>
    <p:sldId id="340" r:id="rId73"/>
    <p:sldId id="359" r:id="rId74"/>
    <p:sldId id="365" r:id="rId75"/>
    <p:sldId id="363" r:id="rId76"/>
    <p:sldId id="366" r:id="rId77"/>
    <p:sldId id="367" r:id="rId78"/>
    <p:sldId id="364" r:id="rId79"/>
    <p:sldId id="345" r:id="rId80"/>
    <p:sldId id="360" r:id="rId81"/>
    <p:sldId id="344" r:id="rId82"/>
    <p:sldId id="402" r:id="rId83"/>
    <p:sldId id="263" r:id="rId84"/>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9AD8C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528" y="90"/>
      </p:cViewPr>
      <p:guideLst>
        <p:guide orient="horz" pos="1808"/>
        <p:guide pos="55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heme" Target="theme/theme1.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ableStyles" Target="tableStyles.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11/25/2020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8C6DDA4-4884-42C9-B589-E1AA36FB2D55}" type="datetimeFigureOut">
              <a:rPr lang="en-US" smtClean="0"/>
              <a:t>11/25/2020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851595E-E35F-468A-8B50-DBDD5C0A1949}" type="slidenum">
              <a:rPr lang="en-US" smtClean="0"/>
              <a:t>‹#›</a:t>
            </a:fld>
            <a:endParaRPr lang="en-US"/>
          </a:p>
        </p:txBody>
      </p:sp>
    </p:spTree>
    <p:extLst>
      <p:ext uri="{BB962C8B-B14F-4D97-AF65-F5344CB8AC3E}">
        <p14:creationId xmlns:p14="http://schemas.microsoft.com/office/powerpoint/2010/main" val="4612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2852737"/>
          </a:xfrm>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a:t>
            </a:fld>
            <a:endParaRPr lang="en-US"/>
          </a:p>
        </p:txBody>
      </p:sp>
    </p:spTree>
    <p:extLst>
      <p:ext uri="{BB962C8B-B14F-4D97-AF65-F5344CB8AC3E}">
        <p14:creationId xmlns:p14="http://schemas.microsoft.com/office/powerpoint/2010/main" val="321315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14</a:t>
            </a:fld>
            <a:endParaRPr lang="en-US"/>
          </a:p>
        </p:txBody>
      </p:sp>
    </p:spTree>
    <p:extLst>
      <p:ext uri="{BB962C8B-B14F-4D97-AF65-F5344CB8AC3E}">
        <p14:creationId xmlns:p14="http://schemas.microsoft.com/office/powerpoint/2010/main" val="40166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15</a:t>
            </a:fld>
            <a:endParaRPr lang="en-US"/>
          </a:p>
        </p:txBody>
      </p:sp>
    </p:spTree>
    <p:extLst>
      <p:ext uri="{BB962C8B-B14F-4D97-AF65-F5344CB8AC3E}">
        <p14:creationId xmlns:p14="http://schemas.microsoft.com/office/powerpoint/2010/main" val="103107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16</a:t>
            </a:fld>
            <a:endParaRPr lang="en-US"/>
          </a:p>
        </p:txBody>
      </p:sp>
    </p:spTree>
    <p:extLst>
      <p:ext uri="{BB962C8B-B14F-4D97-AF65-F5344CB8AC3E}">
        <p14:creationId xmlns:p14="http://schemas.microsoft.com/office/powerpoint/2010/main" val="203115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17</a:t>
            </a:fld>
            <a:endParaRPr lang="en-US"/>
          </a:p>
        </p:txBody>
      </p:sp>
    </p:spTree>
    <p:extLst>
      <p:ext uri="{BB962C8B-B14F-4D97-AF65-F5344CB8AC3E}">
        <p14:creationId xmlns:p14="http://schemas.microsoft.com/office/powerpoint/2010/main" val="34914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18</a:t>
            </a:fld>
            <a:endParaRPr lang="en-US"/>
          </a:p>
        </p:txBody>
      </p:sp>
    </p:spTree>
    <p:extLst>
      <p:ext uri="{BB962C8B-B14F-4D97-AF65-F5344CB8AC3E}">
        <p14:creationId xmlns:p14="http://schemas.microsoft.com/office/powerpoint/2010/main" val="348699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19</a:t>
            </a:fld>
            <a:endParaRPr lang="en-US"/>
          </a:p>
        </p:txBody>
      </p:sp>
    </p:spTree>
    <p:extLst>
      <p:ext uri="{BB962C8B-B14F-4D97-AF65-F5344CB8AC3E}">
        <p14:creationId xmlns:p14="http://schemas.microsoft.com/office/powerpoint/2010/main" val="290647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20</a:t>
            </a:fld>
            <a:endParaRPr lang="en-US"/>
          </a:p>
        </p:txBody>
      </p:sp>
    </p:spTree>
    <p:extLst>
      <p:ext uri="{BB962C8B-B14F-4D97-AF65-F5344CB8AC3E}">
        <p14:creationId xmlns:p14="http://schemas.microsoft.com/office/powerpoint/2010/main" val="189479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21</a:t>
            </a:fld>
            <a:endParaRPr lang="en-US"/>
          </a:p>
        </p:txBody>
      </p:sp>
    </p:spTree>
    <p:extLst>
      <p:ext uri="{BB962C8B-B14F-4D97-AF65-F5344CB8AC3E}">
        <p14:creationId xmlns:p14="http://schemas.microsoft.com/office/powerpoint/2010/main" val="208300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22</a:t>
            </a:fld>
            <a:endParaRPr lang="en-US"/>
          </a:p>
        </p:txBody>
      </p:sp>
    </p:spTree>
    <p:extLst>
      <p:ext uri="{BB962C8B-B14F-4D97-AF65-F5344CB8AC3E}">
        <p14:creationId xmlns:p14="http://schemas.microsoft.com/office/powerpoint/2010/main" val="1278251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23</a:t>
            </a:fld>
            <a:endParaRPr lang="en-US"/>
          </a:p>
        </p:txBody>
      </p:sp>
    </p:spTree>
    <p:extLst>
      <p:ext uri="{BB962C8B-B14F-4D97-AF65-F5344CB8AC3E}">
        <p14:creationId xmlns:p14="http://schemas.microsoft.com/office/powerpoint/2010/main" val="121487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24</a:t>
            </a:fld>
            <a:endParaRPr lang="en-US"/>
          </a:p>
        </p:txBody>
      </p:sp>
    </p:spTree>
    <p:extLst>
      <p:ext uri="{BB962C8B-B14F-4D97-AF65-F5344CB8AC3E}">
        <p14:creationId xmlns:p14="http://schemas.microsoft.com/office/powerpoint/2010/main" val="81146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25</a:t>
            </a:fld>
            <a:endParaRPr lang="en-US"/>
          </a:p>
        </p:txBody>
      </p:sp>
    </p:spTree>
    <p:extLst>
      <p:ext uri="{BB962C8B-B14F-4D97-AF65-F5344CB8AC3E}">
        <p14:creationId xmlns:p14="http://schemas.microsoft.com/office/powerpoint/2010/main" val="3643096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26</a:t>
            </a:fld>
            <a:endParaRPr lang="en-US"/>
          </a:p>
        </p:txBody>
      </p:sp>
    </p:spTree>
    <p:extLst>
      <p:ext uri="{BB962C8B-B14F-4D97-AF65-F5344CB8AC3E}">
        <p14:creationId xmlns:p14="http://schemas.microsoft.com/office/powerpoint/2010/main" val="212905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27</a:t>
            </a:fld>
            <a:endParaRPr lang="en-US"/>
          </a:p>
        </p:txBody>
      </p:sp>
    </p:spTree>
    <p:extLst>
      <p:ext uri="{BB962C8B-B14F-4D97-AF65-F5344CB8AC3E}">
        <p14:creationId xmlns:p14="http://schemas.microsoft.com/office/powerpoint/2010/main" val="2117011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28</a:t>
            </a:fld>
            <a:endParaRPr lang="en-US"/>
          </a:p>
        </p:txBody>
      </p:sp>
    </p:spTree>
    <p:extLst>
      <p:ext uri="{BB962C8B-B14F-4D97-AF65-F5344CB8AC3E}">
        <p14:creationId xmlns:p14="http://schemas.microsoft.com/office/powerpoint/2010/main" val="4004336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29</a:t>
            </a:fld>
            <a:endParaRPr lang="en-US"/>
          </a:p>
        </p:txBody>
      </p:sp>
    </p:spTree>
    <p:extLst>
      <p:ext uri="{BB962C8B-B14F-4D97-AF65-F5344CB8AC3E}">
        <p14:creationId xmlns:p14="http://schemas.microsoft.com/office/powerpoint/2010/main" val="3115551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30</a:t>
            </a:fld>
            <a:endParaRPr lang="en-US"/>
          </a:p>
        </p:txBody>
      </p:sp>
    </p:spTree>
    <p:extLst>
      <p:ext uri="{BB962C8B-B14F-4D97-AF65-F5344CB8AC3E}">
        <p14:creationId xmlns:p14="http://schemas.microsoft.com/office/powerpoint/2010/main" val="3962835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31</a:t>
            </a:fld>
            <a:endParaRPr lang="en-US"/>
          </a:p>
        </p:txBody>
      </p:sp>
    </p:spTree>
    <p:extLst>
      <p:ext uri="{BB962C8B-B14F-4D97-AF65-F5344CB8AC3E}">
        <p14:creationId xmlns:p14="http://schemas.microsoft.com/office/powerpoint/2010/main" val="2012837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32</a:t>
            </a:fld>
            <a:endParaRPr lang="en-US"/>
          </a:p>
        </p:txBody>
      </p:sp>
    </p:spTree>
    <p:extLst>
      <p:ext uri="{BB962C8B-B14F-4D97-AF65-F5344CB8AC3E}">
        <p14:creationId xmlns:p14="http://schemas.microsoft.com/office/powerpoint/2010/main" val="319133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33</a:t>
            </a:fld>
            <a:endParaRPr lang="en-US"/>
          </a:p>
        </p:txBody>
      </p:sp>
    </p:spTree>
    <p:extLst>
      <p:ext uri="{BB962C8B-B14F-4D97-AF65-F5344CB8AC3E}">
        <p14:creationId xmlns:p14="http://schemas.microsoft.com/office/powerpoint/2010/main" val="364686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a:t>
            </a:fld>
            <a:endParaRPr lang="en-US"/>
          </a:p>
        </p:txBody>
      </p:sp>
    </p:spTree>
    <p:extLst>
      <p:ext uri="{BB962C8B-B14F-4D97-AF65-F5344CB8AC3E}">
        <p14:creationId xmlns:p14="http://schemas.microsoft.com/office/powerpoint/2010/main" val="3215465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34</a:t>
            </a:fld>
            <a:endParaRPr lang="en-US"/>
          </a:p>
        </p:txBody>
      </p:sp>
    </p:spTree>
    <p:extLst>
      <p:ext uri="{BB962C8B-B14F-4D97-AF65-F5344CB8AC3E}">
        <p14:creationId xmlns:p14="http://schemas.microsoft.com/office/powerpoint/2010/main" val="1921357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35</a:t>
            </a:fld>
            <a:endParaRPr lang="en-US"/>
          </a:p>
        </p:txBody>
      </p:sp>
    </p:spTree>
    <p:extLst>
      <p:ext uri="{BB962C8B-B14F-4D97-AF65-F5344CB8AC3E}">
        <p14:creationId xmlns:p14="http://schemas.microsoft.com/office/powerpoint/2010/main" val="2486120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36</a:t>
            </a:fld>
            <a:endParaRPr lang="en-US"/>
          </a:p>
        </p:txBody>
      </p:sp>
    </p:spTree>
    <p:extLst>
      <p:ext uri="{BB962C8B-B14F-4D97-AF65-F5344CB8AC3E}">
        <p14:creationId xmlns:p14="http://schemas.microsoft.com/office/powerpoint/2010/main" val="2424314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37</a:t>
            </a:fld>
            <a:endParaRPr lang="en-US"/>
          </a:p>
        </p:txBody>
      </p:sp>
    </p:spTree>
    <p:extLst>
      <p:ext uri="{BB962C8B-B14F-4D97-AF65-F5344CB8AC3E}">
        <p14:creationId xmlns:p14="http://schemas.microsoft.com/office/powerpoint/2010/main" val="2249945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38</a:t>
            </a:fld>
            <a:endParaRPr lang="en-US"/>
          </a:p>
        </p:txBody>
      </p:sp>
    </p:spTree>
    <p:extLst>
      <p:ext uri="{BB962C8B-B14F-4D97-AF65-F5344CB8AC3E}">
        <p14:creationId xmlns:p14="http://schemas.microsoft.com/office/powerpoint/2010/main" val="1818272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39</a:t>
            </a:fld>
            <a:endParaRPr lang="en-US"/>
          </a:p>
        </p:txBody>
      </p:sp>
    </p:spTree>
    <p:extLst>
      <p:ext uri="{BB962C8B-B14F-4D97-AF65-F5344CB8AC3E}">
        <p14:creationId xmlns:p14="http://schemas.microsoft.com/office/powerpoint/2010/main" val="3769680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40</a:t>
            </a:fld>
            <a:endParaRPr lang="en-US"/>
          </a:p>
        </p:txBody>
      </p:sp>
    </p:spTree>
    <p:extLst>
      <p:ext uri="{BB962C8B-B14F-4D97-AF65-F5344CB8AC3E}">
        <p14:creationId xmlns:p14="http://schemas.microsoft.com/office/powerpoint/2010/main" val="1489833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41</a:t>
            </a:fld>
            <a:endParaRPr lang="en-US"/>
          </a:p>
        </p:txBody>
      </p:sp>
    </p:spTree>
    <p:extLst>
      <p:ext uri="{BB962C8B-B14F-4D97-AF65-F5344CB8AC3E}">
        <p14:creationId xmlns:p14="http://schemas.microsoft.com/office/powerpoint/2010/main" val="1670157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42</a:t>
            </a:fld>
            <a:endParaRPr lang="en-US"/>
          </a:p>
        </p:txBody>
      </p:sp>
    </p:spTree>
    <p:extLst>
      <p:ext uri="{BB962C8B-B14F-4D97-AF65-F5344CB8AC3E}">
        <p14:creationId xmlns:p14="http://schemas.microsoft.com/office/powerpoint/2010/main" val="4017675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43</a:t>
            </a:fld>
            <a:endParaRPr lang="en-US"/>
          </a:p>
        </p:txBody>
      </p:sp>
    </p:spTree>
    <p:extLst>
      <p:ext uri="{BB962C8B-B14F-4D97-AF65-F5344CB8AC3E}">
        <p14:creationId xmlns:p14="http://schemas.microsoft.com/office/powerpoint/2010/main" val="95951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a:t>
            </a:fld>
            <a:endParaRPr lang="en-US"/>
          </a:p>
        </p:txBody>
      </p:sp>
    </p:spTree>
    <p:extLst>
      <p:ext uri="{BB962C8B-B14F-4D97-AF65-F5344CB8AC3E}">
        <p14:creationId xmlns:p14="http://schemas.microsoft.com/office/powerpoint/2010/main" val="4212777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44</a:t>
            </a:fld>
            <a:endParaRPr lang="en-US"/>
          </a:p>
        </p:txBody>
      </p:sp>
    </p:spTree>
    <p:extLst>
      <p:ext uri="{BB962C8B-B14F-4D97-AF65-F5344CB8AC3E}">
        <p14:creationId xmlns:p14="http://schemas.microsoft.com/office/powerpoint/2010/main" val="4209862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45</a:t>
            </a:fld>
            <a:endParaRPr lang="en-US"/>
          </a:p>
        </p:txBody>
      </p:sp>
    </p:spTree>
    <p:extLst>
      <p:ext uri="{BB962C8B-B14F-4D97-AF65-F5344CB8AC3E}">
        <p14:creationId xmlns:p14="http://schemas.microsoft.com/office/powerpoint/2010/main" val="2823246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46</a:t>
            </a:fld>
            <a:endParaRPr lang="en-US"/>
          </a:p>
        </p:txBody>
      </p:sp>
    </p:spTree>
    <p:extLst>
      <p:ext uri="{BB962C8B-B14F-4D97-AF65-F5344CB8AC3E}">
        <p14:creationId xmlns:p14="http://schemas.microsoft.com/office/powerpoint/2010/main" val="2100568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47</a:t>
            </a:fld>
            <a:endParaRPr lang="en-US"/>
          </a:p>
        </p:txBody>
      </p:sp>
    </p:spTree>
    <p:extLst>
      <p:ext uri="{BB962C8B-B14F-4D97-AF65-F5344CB8AC3E}">
        <p14:creationId xmlns:p14="http://schemas.microsoft.com/office/powerpoint/2010/main" val="1190872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48</a:t>
            </a:fld>
            <a:endParaRPr lang="en-US"/>
          </a:p>
        </p:txBody>
      </p:sp>
    </p:spTree>
    <p:extLst>
      <p:ext uri="{BB962C8B-B14F-4D97-AF65-F5344CB8AC3E}">
        <p14:creationId xmlns:p14="http://schemas.microsoft.com/office/powerpoint/2010/main" val="1589391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49</a:t>
            </a:fld>
            <a:endParaRPr lang="en-US"/>
          </a:p>
        </p:txBody>
      </p:sp>
    </p:spTree>
    <p:extLst>
      <p:ext uri="{BB962C8B-B14F-4D97-AF65-F5344CB8AC3E}">
        <p14:creationId xmlns:p14="http://schemas.microsoft.com/office/powerpoint/2010/main" val="3723658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50</a:t>
            </a:fld>
            <a:endParaRPr lang="en-US"/>
          </a:p>
        </p:txBody>
      </p:sp>
    </p:spTree>
    <p:extLst>
      <p:ext uri="{BB962C8B-B14F-4D97-AF65-F5344CB8AC3E}">
        <p14:creationId xmlns:p14="http://schemas.microsoft.com/office/powerpoint/2010/main" val="4167983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51</a:t>
            </a:fld>
            <a:endParaRPr lang="en-US"/>
          </a:p>
        </p:txBody>
      </p:sp>
    </p:spTree>
    <p:extLst>
      <p:ext uri="{BB962C8B-B14F-4D97-AF65-F5344CB8AC3E}">
        <p14:creationId xmlns:p14="http://schemas.microsoft.com/office/powerpoint/2010/main" val="39643503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52</a:t>
            </a:fld>
            <a:endParaRPr lang="en-US"/>
          </a:p>
        </p:txBody>
      </p:sp>
    </p:spTree>
    <p:extLst>
      <p:ext uri="{BB962C8B-B14F-4D97-AF65-F5344CB8AC3E}">
        <p14:creationId xmlns:p14="http://schemas.microsoft.com/office/powerpoint/2010/main" val="390297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53</a:t>
            </a:fld>
            <a:endParaRPr lang="en-US"/>
          </a:p>
        </p:txBody>
      </p:sp>
    </p:spTree>
    <p:extLst>
      <p:ext uri="{BB962C8B-B14F-4D97-AF65-F5344CB8AC3E}">
        <p14:creationId xmlns:p14="http://schemas.microsoft.com/office/powerpoint/2010/main" val="349133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7</a:t>
            </a:fld>
            <a:endParaRPr lang="en-US"/>
          </a:p>
        </p:txBody>
      </p:sp>
    </p:spTree>
    <p:extLst>
      <p:ext uri="{BB962C8B-B14F-4D97-AF65-F5344CB8AC3E}">
        <p14:creationId xmlns:p14="http://schemas.microsoft.com/office/powerpoint/2010/main" val="3116251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54</a:t>
            </a:fld>
            <a:endParaRPr lang="en-US"/>
          </a:p>
        </p:txBody>
      </p:sp>
    </p:spTree>
    <p:extLst>
      <p:ext uri="{BB962C8B-B14F-4D97-AF65-F5344CB8AC3E}">
        <p14:creationId xmlns:p14="http://schemas.microsoft.com/office/powerpoint/2010/main" val="3991216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55</a:t>
            </a:fld>
            <a:endParaRPr lang="en-US"/>
          </a:p>
        </p:txBody>
      </p:sp>
    </p:spTree>
    <p:extLst>
      <p:ext uri="{BB962C8B-B14F-4D97-AF65-F5344CB8AC3E}">
        <p14:creationId xmlns:p14="http://schemas.microsoft.com/office/powerpoint/2010/main" val="2430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56</a:t>
            </a:fld>
            <a:endParaRPr lang="en-US"/>
          </a:p>
        </p:txBody>
      </p:sp>
    </p:spTree>
    <p:extLst>
      <p:ext uri="{BB962C8B-B14F-4D97-AF65-F5344CB8AC3E}">
        <p14:creationId xmlns:p14="http://schemas.microsoft.com/office/powerpoint/2010/main" val="2190414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57</a:t>
            </a:fld>
            <a:endParaRPr lang="en-US"/>
          </a:p>
        </p:txBody>
      </p:sp>
    </p:spTree>
    <p:extLst>
      <p:ext uri="{BB962C8B-B14F-4D97-AF65-F5344CB8AC3E}">
        <p14:creationId xmlns:p14="http://schemas.microsoft.com/office/powerpoint/2010/main" val="29458226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58</a:t>
            </a:fld>
            <a:endParaRPr lang="en-US"/>
          </a:p>
        </p:txBody>
      </p:sp>
    </p:spTree>
    <p:extLst>
      <p:ext uri="{BB962C8B-B14F-4D97-AF65-F5344CB8AC3E}">
        <p14:creationId xmlns:p14="http://schemas.microsoft.com/office/powerpoint/2010/main" val="3724196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59</a:t>
            </a:fld>
            <a:endParaRPr lang="en-US"/>
          </a:p>
        </p:txBody>
      </p:sp>
    </p:spTree>
    <p:extLst>
      <p:ext uri="{BB962C8B-B14F-4D97-AF65-F5344CB8AC3E}">
        <p14:creationId xmlns:p14="http://schemas.microsoft.com/office/powerpoint/2010/main" val="301891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60</a:t>
            </a:fld>
            <a:endParaRPr lang="en-US"/>
          </a:p>
        </p:txBody>
      </p:sp>
    </p:spTree>
    <p:extLst>
      <p:ext uri="{BB962C8B-B14F-4D97-AF65-F5344CB8AC3E}">
        <p14:creationId xmlns:p14="http://schemas.microsoft.com/office/powerpoint/2010/main" val="31407092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61</a:t>
            </a:fld>
            <a:endParaRPr lang="en-US"/>
          </a:p>
        </p:txBody>
      </p:sp>
    </p:spTree>
    <p:extLst>
      <p:ext uri="{BB962C8B-B14F-4D97-AF65-F5344CB8AC3E}">
        <p14:creationId xmlns:p14="http://schemas.microsoft.com/office/powerpoint/2010/main" val="34309709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62</a:t>
            </a:fld>
            <a:endParaRPr lang="en-US"/>
          </a:p>
        </p:txBody>
      </p:sp>
    </p:spTree>
    <p:extLst>
      <p:ext uri="{BB962C8B-B14F-4D97-AF65-F5344CB8AC3E}">
        <p14:creationId xmlns:p14="http://schemas.microsoft.com/office/powerpoint/2010/main" val="26849688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63</a:t>
            </a:fld>
            <a:endParaRPr lang="en-US"/>
          </a:p>
        </p:txBody>
      </p:sp>
    </p:spTree>
    <p:extLst>
      <p:ext uri="{BB962C8B-B14F-4D97-AF65-F5344CB8AC3E}">
        <p14:creationId xmlns:p14="http://schemas.microsoft.com/office/powerpoint/2010/main" val="13062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8</a:t>
            </a:fld>
            <a:endParaRPr lang="en-US"/>
          </a:p>
        </p:txBody>
      </p:sp>
    </p:spTree>
    <p:extLst>
      <p:ext uri="{BB962C8B-B14F-4D97-AF65-F5344CB8AC3E}">
        <p14:creationId xmlns:p14="http://schemas.microsoft.com/office/powerpoint/2010/main" val="491318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64</a:t>
            </a:fld>
            <a:endParaRPr lang="en-US"/>
          </a:p>
        </p:txBody>
      </p:sp>
    </p:spTree>
    <p:extLst>
      <p:ext uri="{BB962C8B-B14F-4D97-AF65-F5344CB8AC3E}">
        <p14:creationId xmlns:p14="http://schemas.microsoft.com/office/powerpoint/2010/main" val="4014809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65</a:t>
            </a:fld>
            <a:endParaRPr lang="en-US"/>
          </a:p>
        </p:txBody>
      </p:sp>
    </p:spTree>
    <p:extLst>
      <p:ext uri="{BB962C8B-B14F-4D97-AF65-F5344CB8AC3E}">
        <p14:creationId xmlns:p14="http://schemas.microsoft.com/office/powerpoint/2010/main" val="3560977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66</a:t>
            </a:fld>
            <a:endParaRPr lang="en-US"/>
          </a:p>
        </p:txBody>
      </p:sp>
    </p:spTree>
    <p:extLst>
      <p:ext uri="{BB962C8B-B14F-4D97-AF65-F5344CB8AC3E}">
        <p14:creationId xmlns:p14="http://schemas.microsoft.com/office/powerpoint/2010/main" val="35785754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67</a:t>
            </a:fld>
            <a:endParaRPr lang="en-US"/>
          </a:p>
        </p:txBody>
      </p:sp>
    </p:spTree>
    <p:extLst>
      <p:ext uri="{BB962C8B-B14F-4D97-AF65-F5344CB8AC3E}">
        <p14:creationId xmlns:p14="http://schemas.microsoft.com/office/powerpoint/2010/main" val="15180168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68</a:t>
            </a:fld>
            <a:endParaRPr lang="en-US"/>
          </a:p>
        </p:txBody>
      </p:sp>
    </p:spTree>
    <p:extLst>
      <p:ext uri="{BB962C8B-B14F-4D97-AF65-F5344CB8AC3E}">
        <p14:creationId xmlns:p14="http://schemas.microsoft.com/office/powerpoint/2010/main" val="2534443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69</a:t>
            </a:fld>
            <a:endParaRPr lang="en-US"/>
          </a:p>
        </p:txBody>
      </p:sp>
    </p:spTree>
    <p:extLst>
      <p:ext uri="{BB962C8B-B14F-4D97-AF65-F5344CB8AC3E}">
        <p14:creationId xmlns:p14="http://schemas.microsoft.com/office/powerpoint/2010/main" val="4164146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70</a:t>
            </a:fld>
            <a:endParaRPr lang="en-US"/>
          </a:p>
        </p:txBody>
      </p:sp>
    </p:spTree>
    <p:extLst>
      <p:ext uri="{BB962C8B-B14F-4D97-AF65-F5344CB8AC3E}">
        <p14:creationId xmlns:p14="http://schemas.microsoft.com/office/powerpoint/2010/main" val="21848388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71</a:t>
            </a:fld>
            <a:endParaRPr lang="en-US"/>
          </a:p>
        </p:txBody>
      </p:sp>
    </p:spTree>
    <p:extLst>
      <p:ext uri="{BB962C8B-B14F-4D97-AF65-F5344CB8AC3E}">
        <p14:creationId xmlns:p14="http://schemas.microsoft.com/office/powerpoint/2010/main" val="657270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72</a:t>
            </a:fld>
            <a:endParaRPr lang="en-US"/>
          </a:p>
        </p:txBody>
      </p:sp>
    </p:spTree>
    <p:extLst>
      <p:ext uri="{BB962C8B-B14F-4D97-AF65-F5344CB8AC3E}">
        <p14:creationId xmlns:p14="http://schemas.microsoft.com/office/powerpoint/2010/main" val="2238562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74</a:t>
            </a:fld>
            <a:endParaRPr lang="en-US"/>
          </a:p>
        </p:txBody>
      </p:sp>
    </p:spTree>
    <p:extLst>
      <p:ext uri="{BB962C8B-B14F-4D97-AF65-F5344CB8AC3E}">
        <p14:creationId xmlns:p14="http://schemas.microsoft.com/office/powerpoint/2010/main" val="126985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10</a:t>
            </a:fld>
            <a:endParaRPr lang="en-US"/>
          </a:p>
        </p:txBody>
      </p:sp>
    </p:spTree>
    <p:extLst>
      <p:ext uri="{BB962C8B-B14F-4D97-AF65-F5344CB8AC3E}">
        <p14:creationId xmlns:p14="http://schemas.microsoft.com/office/powerpoint/2010/main" val="384147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11</a:t>
            </a:fld>
            <a:endParaRPr lang="en-US"/>
          </a:p>
        </p:txBody>
      </p:sp>
    </p:spTree>
    <p:extLst>
      <p:ext uri="{BB962C8B-B14F-4D97-AF65-F5344CB8AC3E}">
        <p14:creationId xmlns:p14="http://schemas.microsoft.com/office/powerpoint/2010/main" val="311933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51595E-E35F-468A-8B50-DBDD5C0A1949}" type="slidenum">
              <a:rPr lang="en-US" smtClean="0"/>
              <a:t>13</a:t>
            </a:fld>
            <a:endParaRPr lang="en-US"/>
          </a:p>
        </p:txBody>
      </p:sp>
    </p:spTree>
    <p:extLst>
      <p:ext uri="{BB962C8B-B14F-4D97-AF65-F5344CB8AC3E}">
        <p14:creationId xmlns:p14="http://schemas.microsoft.com/office/powerpoint/2010/main" val="2986577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tiff"/><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hqprint">
            <a:alphaModFix amt="13000"/>
            <a:extLst>
              <a:ext uri="{28A0092B-C50C-407E-A947-70E740481C1C}">
                <a14:useLocalDpi xmlns:a14="http://schemas.microsoft.com/office/drawing/2010/main"/>
              </a:ext>
            </a:extLst>
          </a:blip>
          <a:srcRect/>
          <a:stretch/>
        </p:blipFill>
        <p:spPr>
          <a:xfrm>
            <a:off x="4149439" y="975360"/>
            <a:ext cx="4994562" cy="4168140"/>
          </a:xfrm>
          <a:prstGeom prst="rect">
            <a:avLst/>
          </a:prstGeom>
        </p:spPr>
      </p:pic>
      <p:sp>
        <p:nvSpPr>
          <p:cNvPr id="13" name="Picture Placeholder 8"/>
          <p:cNvSpPr>
            <a:spLocks noGrp="1"/>
          </p:cNvSpPr>
          <p:nvPr>
            <p:ph type="pic" sz="quarter" idx="10" hasCustomPrompt="1"/>
          </p:nvPr>
        </p:nvSpPr>
        <p:spPr>
          <a:xfrm>
            <a:off x="1114447" y="1386766"/>
            <a:ext cx="1761082" cy="1831948"/>
          </a:xfrm>
          <a:prstGeom prst="rect">
            <a:avLst/>
          </a:prstGeom>
        </p:spPr>
        <p:txBody>
          <a:bodyPr vert="horz" anchor="ctr" anchorCtr="0"/>
          <a:lstStyle>
            <a:lvl1pPr marL="0" indent="0" algn="ctr">
              <a:spcBef>
                <a:spcPts val="0"/>
              </a:spcBef>
              <a:buNone/>
              <a:defRPr sz="1400" baseline="0">
                <a:solidFill>
                  <a:schemeClr val="tx1"/>
                </a:solidFill>
                <a:latin typeface="+mn-lt"/>
              </a:defRPr>
            </a:lvl1pPr>
          </a:lstStyle>
          <a:p>
            <a:r>
              <a:rPr lang="en-US"/>
              <a:t>Place Speaker </a:t>
            </a:r>
            <a:br>
              <a:rPr lang="en-US"/>
            </a:br>
            <a:r>
              <a:rPr lang="en-US"/>
              <a:t>Photo Here</a:t>
            </a:r>
          </a:p>
        </p:txBody>
      </p:sp>
      <p:sp>
        <p:nvSpPr>
          <p:cNvPr id="17" name="Text Placeholder 12"/>
          <p:cNvSpPr>
            <a:spLocks noGrp="1"/>
          </p:cNvSpPr>
          <p:nvPr>
            <p:ph type="body" sz="quarter" idx="12" hasCustomPrompt="1"/>
          </p:nvPr>
        </p:nvSpPr>
        <p:spPr>
          <a:xfrm>
            <a:off x="3090843" y="2327578"/>
            <a:ext cx="5030269" cy="639129"/>
          </a:xfrm>
          <a:prstGeom prst="rect">
            <a:avLst/>
          </a:prstGeom>
        </p:spPr>
        <p:txBody>
          <a:bodyPr vert="horz" lIns="0" tIns="0" rIns="182880">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baseline="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26" name="Text Placeholder 2"/>
          <p:cNvSpPr>
            <a:spLocks noGrp="1"/>
          </p:cNvSpPr>
          <p:nvPr>
            <p:ph type="body" sz="quarter" idx="13" hasCustomPrompt="1"/>
          </p:nvPr>
        </p:nvSpPr>
        <p:spPr>
          <a:xfrm>
            <a:off x="3090835" y="1791337"/>
            <a:ext cx="5030277" cy="488156"/>
          </a:xfrm>
          <a:prstGeom prst="rect">
            <a:avLst/>
          </a:prstGeom>
        </p:spPr>
        <p:txBody>
          <a:bodyPr vert="horz" lIns="0" rIns="182880" bIns="0" anchor="b" anchorCtr="0"/>
          <a:lstStyle>
            <a:lvl1pPr marL="0" indent="0">
              <a:buNone/>
              <a:defRPr sz="3600" b="1" baseline="0">
                <a:solidFill>
                  <a:srgbClr val="02AFD8"/>
                </a:solidFill>
              </a:defRPr>
            </a:lvl1pPr>
          </a:lstStyle>
          <a:p>
            <a:pPr lvl="0"/>
            <a:r>
              <a:rPr lang="en-US"/>
              <a:t>Speaker Name</a:t>
            </a:r>
          </a:p>
        </p:txBody>
      </p:sp>
      <p:pic>
        <p:nvPicPr>
          <p:cNvPr id="15"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92709F5-16B7-8F4B-92E5-AD5FDBD10C5E}"/>
              </a:ext>
            </a:extLst>
          </p:cNvPr>
          <p:cNvSpPr/>
          <p:nvPr userDrawn="1"/>
        </p:nvSpPr>
        <p:spPr>
          <a:xfrm>
            <a:off x="3267221" y="-3277"/>
            <a:ext cx="5876779" cy="92529"/>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EE7425-8AED-D24B-B02C-E2FBBA83283F}"/>
              </a:ext>
            </a:extLst>
          </p:cNvPr>
          <p:cNvSpPr/>
          <p:nvPr userDrawn="1"/>
        </p:nvSpPr>
        <p:spPr>
          <a:xfrm>
            <a:off x="2208725" y="-3277"/>
            <a:ext cx="1058496" cy="92529"/>
          </a:xfrm>
          <a:prstGeom prst="rect">
            <a:avLst/>
          </a:prstGeom>
          <a:solidFill>
            <a:srgbClr val="3DB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60DDB2-2434-B34F-B0DB-9A40C2792D7D}"/>
              </a:ext>
            </a:extLst>
          </p:cNvPr>
          <p:cNvSpPr/>
          <p:nvPr userDrawn="1"/>
        </p:nvSpPr>
        <p:spPr>
          <a:xfrm>
            <a:off x="0" y="-3277"/>
            <a:ext cx="2208725" cy="92529"/>
          </a:xfrm>
          <a:prstGeom prst="rect">
            <a:avLst/>
          </a:prstGeom>
          <a:solidFill>
            <a:srgbClr val="02AF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1A945E0-15B6-CF4C-B8AC-0F7E84949F10}"/>
              </a:ext>
            </a:extLst>
          </p:cNvPr>
          <p:cNvGrpSpPr/>
          <p:nvPr userDrawn="1"/>
        </p:nvGrpSpPr>
        <p:grpSpPr>
          <a:xfrm>
            <a:off x="241300" y="4671379"/>
            <a:ext cx="2819399" cy="415450"/>
            <a:chOff x="241300" y="4671379"/>
            <a:chExt cx="2819399" cy="415450"/>
          </a:xfrm>
        </p:grpSpPr>
        <p:pic>
          <p:nvPicPr>
            <p:cNvPr id="3" name="Graphic 2">
              <a:extLst>
                <a:ext uri="{FF2B5EF4-FFF2-40B4-BE49-F238E27FC236}">
                  <a16:creationId xmlns:a16="http://schemas.microsoft.com/office/drawing/2014/main" id="{BEF19B09-ADFD-4F43-A254-D35C94DFEF3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4147" t="44783" r="9795" b="30610"/>
            <a:stretch/>
          </p:blipFill>
          <p:spPr>
            <a:xfrm>
              <a:off x="1203324" y="4801528"/>
              <a:ext cx="1831976" cy="285301"/>
            </a:xfrm>
            <a:prstGeom prst="rect">
              <a:avLst/>
            </a:prstGeom>
          </p:spPr>
        </p:pic>
        <p:pic>
          <p:nvPicPr>
            <p:cNvPr id="11" name="Graphic 10">
              <a:extLst>
                <a:ext uri="{FF2B5EF4-FFF2-40B4-BE49-F238E27FC236}">
                  <a16:creationId xmlns:a16="http://schemas.microsoft.com/office/drawing/2014/main" id="{31D25588-9030-134E-B380-05AB3561D80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4147" t="33750" r="9018" b="53654"/>
            <a:stretch/>
          </p:blipFill>
          <p:spPr>
            <a:xfrm>
              <a:off x="1203324" y="4674529"/>
              <a:ext cx="1857375" cy="146050"/>
            </a:xfrm>
            <a:prstGeom prst="rect">
              <a:avLst/>
            </a:prstGeom>
          </p:spPr>
        </p:pic>
        <p:pic>
          <p:nvPicPr>
            <p:cNvPr id="12" name="Graphic 11">
              <a:extLst>
                <a:ext uri="{FF2B5EF4-FFF2-40B4-BE49-F238E27FC236}">
                  <a16:creationId xmlns:a16="http://schemas.microsoft.com/office/drawing/2014/main" id="{8D6B3C9C-0B6E-2342-9FF0-446E65A8C68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709" t="33749" r="65853" b="41645"/>
            <a:stretch/>
          </p:blipFill>
          <p:spPr>
            <a:xfrm>
              <a:off x="241300" y="4671379"/>
              <a:ext cx="962025" cy="285300"/>
            </a:xfrm>
            <a:prstGeom prst="rect">
              <a:avLst/>
            </a:prstGeom>
          </p:spPr>
        </p:pic>
      </p:gr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5623078"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OCLC RLP Works-in-Progress Webinar • July 9, 2019</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stretch>
            <a:fillRect/>
          </a:stretch>
        </p:blipFill>
        <p:spPr>
          <a:xfrm>
            <a:off x="4583338" y="0"/>
            <a:ext cx="4578960" cy="4388000"/>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4" name="Picture 3"/>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5"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52" r:id="rId3"/>
    <p:sldLayoutId id="2147483660" r:id="rId4"/>
    <p:sldLayoutId id="2147483655" r:id="rId5"/>
    <p:sldLayoutId id="2147483653" r:id="rId6"/>
    <p:sldLayoutId id="2147483661" r:id="rId7"/>
    <p:sldLayoutId id="2147483654" r:id="rId8"/>
    <p:sldLayoutId id="2147483658" r:id="rId9"/>
    <p:sldLayoutId id="2147483657" r:id="rId10"/>
    <p:sldLayoutId id="2147483656"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bit.ly/RLPglobal"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hyperlink" Target="mailto:weberc@oclc.org" TargetMode="External"/><Relationship Id="rId2" Type="http://schemas.openxmlformats.org/officeDocument/2006/relationships/hyperlink" Target="mailto:massied@oclc.org" TargetMode="External"/><Relationship Id="rId1" Type="http://schemas.openxmlformats.org/officeDocument/2006/relationships/slideLayout" Target="../slideLayouts/slideLayout22.xml"/><Relationship Id="rId5" Type="http://schemas.openxmlformats.org/officeDocument/2006/relationships/hyperlink" Target="mailto:procaccm@oclc.org" TargetMode="External"/><Relationship Id="rId4" Type="http://schemas.openxmlformats.org/officeDocument/2006/relationships/hyperlink" Target="mailto:bryantr@oclc.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6022161" cy="569387"/>
          </a:xfrm>
        </p:spPr>
        <p:txBody>
          <a:bodyPr/>
          <a:lstStyle/>
          <a:p>
            <a:r>
              <a:rPr lang="en-US">
                <a:cs typeface="Arial" charset="0"/>
              </a:rPr>
              <a:t>OCLC Research Library Partnership • November 18, 2020</a:t>
            </a:r>
          </a:p>
        </p:txBody>
      </p:sp>
      <p:sp>
        <p:nvSpPr>
          <p:cNvPr id="36" name="Text Placeholder 35"/>
          <p:cNvSpPr>
            <a:spLocks noGrp="1"/>
          </p:cNvSpPr>
          <p:nvPr>
            <p:ph type="body" sz="quarter" idx="16"/>
          </p:nvPr>
        </p:nvSpPr>
        <p:spPr/>
        <p:txBody>
          <a:bodyPr>
            <a:normAutofit fontScale="62500" lnSpcReduction="20000"/>
          </a:bodyPr>
          <a:lstStyle/>
          <a:p>
            <a:r>
              <a:rPr lang="en-US" dirty="0"/>
              <a:t>OCLC RLP Roundtable: Art and Architecture Group</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t>Today’s proposed agenda</a:t>
            </a:r>
          </a:p>
        </p:txBody>
      </p:sp>
      <p:sp>
        <p:nvSpPr>
          <p:cNvPr id="8" name="Text Placeholder 7"/>
          <p:cNvSpPr>
            <a:spLocks noGrp="1"/>
          </p:cNvSpPr>
          <p:nvPr>
            <p:ph type="body" sz="quarter" idx="12"/>
          </p:nvPr>
        </p:nvSpPr>
        <p:spPr>
          <a:xfrm>
            <a:off x="278969" y="1029746"/>
            <a:ext cx="8500965" cy="3178043"/>
          </a:xfrm>
        </p:spPr>
        <p:txBody>
          <a:bodyPr/>
          <a:lstStyle/>
          <a:p>
            <a:r>
              <a:rPr lang="en-US" sz="2000"/>
              <a:t>Welcome </a:t>
            </a:r>
          </a:p>
          <a:p>
            <a:pPr fontAlgn="base"/>
            <a:r>
              <a:rPr lang="en-US" sz="2000"/>
              <a:t>Updates:​</a:t>
            </a:r>
          </a:p>
          <a:p>
            <a:pPr lvl="1" fontAlgn="base"/>
            <a:r>
              <a:rPr lang="en-US" sz="1600"/>
              <a:t>Art Discovery Group Catalog</a:t>
            </a:r>
          </a:p>
          <a:p>
            <a:pPr lvl="2" fontAlgn="base"/>
            <a:r>
              <a:rPr lang="en-US" sz="1400"/>
              <a:t>Kathleen Salomon, Aimee Lind, Getty Research Institute  ​</a:t>
            </a:r>
          </a:p>
          <a:p>
            <a:pPr lvl="1" fontAlgn="base"/>
            <a:r>
              <a:rPr lang="en-US" sz="1600"/>
              <a:t>New draft protocols for sharing special collections</a:t>
            </a:r>
          </a:p>
          <a:p>
            <a:pPr lvl="2" fontAlgn="base"/>
            <a:r>
              <a:rPr lang="en-US" sz="1400"/>
              <a:t>SHARES Sharing Special Collections Working Group​</a:t>
            </a:r>
          </a:p>
          <a:p>
            <a:r>
              <a:rPr lang="en-US" sz="2000" b="1" i="1" u="sng">
                <a:solidFill>
                  <a:schemeClr val="accent2"/>
                </a:solidFill>
              </a:rPr>
              <a:t>Round robin roundup </a:t>
            </a:r>
            <a:r>
              <a:rPr lang="en-US" sz="2000" b="1" i="1">
                <a:solidFill>
                  <a:schemeClr val="accent2"/>
                </a:solidFill>
              </a:rPr>
              <a:t>– special 2020 question set</a:t>
            </a:r>
          </a:p>
          <a:p>
            <a:r>
              <a:rPr lang="en-US" sz="2000"/>
              <a:t>Report on a forthcoming OCLC Research project focused on art and museum libraries, the art research collective collection, and the characteristics of successful library partnerships</a:t>
            </a:r>
          </a:p>
        </p:txBody>
      </p:sp>
    </p:spTree>
    <p:extLst>
      <p:ext uri="{BB962C8B-B14F-4D97-AF65-F5344CB8AC3E}">
        <p14:creationId xmlns:p14="http://schemas.microsoft.com/office/powerpoint/2010/main" val="238284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05CC5C-3659-4213-B458-EC1516205A91}"/>
              </a:ext>
            </a:extLst>
          </p:cNvPr>
          <p:cNvSpPr>
            <a:spLocks noGrp="1"/>
          </p:cNvSpPr>
          <p:nvPr>
            <p:ph type="body" sz="quarter" idx="13"/>
          </p:nvPr>
        </p:nvSpPr>
        <p:spPr>
          <a:xfrm>
            <a:off x="340785" y="343304"/>
            <a:ext cx="8555241" cy="686442"/>
          </a:xfrm>
        </p:spPr>
        <p:txBody>
          <a:bodyPr/>
          <a:lstStyle/>
          <a:p>
            <a:r>
              <a:rPr lang="en-US"/>
              <a:t>Round Robin questions – 2020 edition</a:t>
            </a:r>
          </a:p>
        </p:txBody>
      </p:sp>
      <p:sp>
        <p:nvSpPr>
          <p:cNvPr id="3" name="Text Placeholder 2">
            <a:extLst>
              <a:ext uri="{FF2B5EF4-FFF2-40B4-BE49-F238E27FC236}">
                <a16:creationId xmlns:a16="http://schemas.microsoft.com/office/drawing/2014/main" id="{29DD45C5-C950-4807-925B-55337650D052}"/>
              </a:ext>
            </a:extLst>
          </p:cNvPr>
          <p:cNvSpPr>
            <a:spLocks noGrp="1"/>
          </p:cNvSpPr>
          <p:nvPr>
            <p:ph type="body" sz="quarter" idx="12"/>
          </p:nvPr>
        </p:nvSpPr>
        <p:spPr>
          <a:xfrm>
            <a:off x="340786" y="1029747"/>
            <a:ext cx="8439148" cy="3511256"/>
          </a:xfrm>
        </p:spPr>
        <p:txBody>
          <a:bodyPr/>
          <a:lstStyle/>
          <a:p>
            <a:r>
              <a:rPr lang="en-US"/>
              <a:t>Diversity, equity and inclusion; anti-racism initiatives</a:t>
            </a:r>
          </a:p>
          <a:p>
            <a:r>
              <a:rPr lang="en-US"/>
              <a:t>Collaboration/partnerships</a:t>
            </a:r>
          </a:p>
          <a:p>
            <a:r>
              <a:rPr lang="en-US"/>
              <a:t>Balancing daily tasks and future planning, amidst disruption</a:t>
            </a:r>
          </a:p>
          <a:p>
            <a:r>
              <a:rPr lang="en-US"/>
              <a:t>What you’ve stopped doing</a:t>
            </a:r>
          </a:p>
          <a:p>
            <a:r>
              <a:rPr lang="en-US"/>
              <a:t>Digitization efforts</a:t>
            </a:r>
          </a:p>
          <a:p>
            <a:r>
              <a:rPr lang="en-US"/>
              <a:t>Supporting independent researchers</a:t>
            </a:r>
          </a:p>
          <a:p>
            <a:r>
              <a:rPr lang="en-US"/>
              <a:t>Distinctive library programming</a:t>
            </a:r>
          </a:p>
        </p:txBody>
      </p:sp>
    </p:spTree>
    <p:extLst>
      <p:ext uri="{BB962C8B-B14F-4D97-AF65-F5344CB8AC3E}">
        <p14:creationId xmlns:p14="http://schemas.microsoft.com/office/powerpoint/2010/main" val="102257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5F323-F8DF-42F2-95B7-1C316503EA0F}"/>
              </a:ext>
            </a:extLst>
          </p:cNvPr>
          <p:cNvSpPr>
            <a:spLocks noGrp="1"/>
          </p:cNvSpPr>
          <p:nvPr>
            <p:ph type="body" sz="quarter" idx="10"/>
          </p:nvPr>
        </p:nvSpPr>
        <p:spPr/>
        <p:txBody>
          <a:bodyPr/>
          <a:lstStyle/>
          <a:p>
            <a:r>
              <a:rPr lang="en-US"/>
              <a:t>Time for a poll</a:t>
            </a:r>
          </a:p>
        </p:txBody>
      </p:sp>
      <p:sp>
        <p:nvSpPr>
          <p:cNvPr id="3" name="Text Placeholder 2">
            <a:extLst>
              <a:ext uri="{FF2B5EF4-FFF2-40B4-BE49-F238E27FC236}">
                <a16:creationId xmlns:a16="http://schemas.microsoft.com/office/drawing/2014/main" id="{7F888F1D-BBD4-40BA-8A10-B7322A786FA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6B6A7F9-D5DD-4EA1-A3F3-3AC129DFE05A}"/>
              </a:ext>
            </a:extLst>
          </p:cNvPr>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D448B6DC-B58F-430D-AA35-E953F2E26AF3}"/>
              </a:ext>
            </a:extLst>
          </p:cNvPr>
          <p:cNvSpPr txBox="1"/>
          <p:nvPr/>
        </p:nvSpPr>
        <p:spPr>
          <a:xfrm>
            <a:off x="1348240" y="2555959"/>
            <a:ext cx="6287334" cy="1077218"/>
          </a:xfrm>
          <a:prstGeom prst="rect">
            <a:avLst/>
          </a:prstGeom>
          <a:noFill/>
        </p:spPr>
        <p:txBody>
          <a:bodyPr wrap="square" rtlCol="0">
            <a:spAutoFit/>
          </a:bodyPr>
          <a:lstStyle/>
          <a:p>
            <a:pPr algn="ctr"/>
            <a:r>
              <a:rPr lang="en-US" sz="3200" b="1"/>
              <a:t>Choose your top three topics</a:t>
            </a:r>
          </a:p>
          <a:p>
            <a:pPr algn="ctr"/>
            <a:r>
              <a:rPr lang="en-US" sz="3200" b="1"/>
              <a:t>Go to: PollEv.com/oclcr001</a:t>
            </a:r>
          </a:p>
        </p:txBody>
      </p:sp>
    </p:spTree>
    <p:extLst>
      <p:ext uri="{BB962C8B-B14F-4D97-AF65-F5344CB8AC3E}">
        <p14:creationId xmlns:p14="http://schemas.microsoft.com/office/powerpoint/2010/main" val="319574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Tree>
    <p:extLst>
      <p:ext uri="{BB962C8B-B14F-4D97-AF65-F5344CB8AC3E}">
        <p14:creationId xmlns:p14="http://schemas.microsoft.com/office/powerpoint/2010/main" val="220034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339702" cy="2782050"/>
          </a:xfrm>
        </p:spPr>
        <p:txBody>
          <a:bodyPr/>
          <a:lstStyle/>
          <a:p>
            <a:r>
              <a:rPr lang="en-US" sz="2000"/>
              <a:t>Task forces and committees</a:t>
            </a:r>
          </a:p>
          <a:p>
            <a:r>
              <a:rPr lang="en-US" sz="2000"/>
              <a:t>Strategic plans, goals and policy statements</a:t>
            </a:r>
          </a:p>
          <a:p>
            <a:r>
              <a:rPr lang="en-US" sz="2000"/>
              <a:t>Diversity recruitment</a:t>
            </a:r>
          </a:p>
          <a:p>
            <a:r>
              <a:rPr lang="en-US" sz="2000"/>
              <a:t>Education and training</a:t>
            </a:r>
          </a:p>
          <a:p>
            <a:r>
              <a:rPr lang="en-US" sz="2000"/>
              <a:t>Collection development – policy and acquisitions</a:t>
            </a:r>
          </a:p>
          <a:p>
            <a:r>
              <a:rPr lang="en-US" sz="2000"/>
              <a:t>Descriptive practice</a:t>
            </a:r>
          </a:p>
          <a:p>
            <a:endParaRPr lang="en-US"/>
          </a:p>
          <a:p>
            <a:endParaRPr lang="en-US"/>
          </a:p>
        </p:txBody>
      </p:sp>
    </p:spTree>
    <p:extLst>
      <p:ext uri="{BB962C8B-B14F-4D97-AF65-F5344CB8AC3E}">
        <p14:creationId xmlns:p14="http://schemas.microsoft.com/office/powerpoint/2010/main" val="34903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339702" cy="2782050"/>
          </a:xfrm>
        </p:spPr>
        <p:txBody>
          <a:bodyPr/>
          <a:lstStyle/>
          <a:p>
            <a:r>
              <a:rPr lang="en-US" sz="2000" i="1" u="sng">
                <a:solidFill>
                  <a:schemeClr val="accent2"/>
                </a:solidFill>
              </a:rPr>
              <a:t>Task forces and committees</a:t>
            </a:r>
          </a:p>
          <a:p>
            <a:r>
              <a:rPr lang="en-US" sz="2000"/>
              <a:t>Strategic plans, goals and policy statements</a:t>
            </a:r>
          </a:p>
          <a:p>
            <a:r>
              <a:rPr lang="en-US" sz="2000"/>
              <a:t>Diversity recruitment</a:t>
            </a:r>
          </a:p>
          <a:p>
            <a:r>
              <a:rPr lang="en-US" sz="2000"/>
              <a:t>Education and training</a:t>
            </a:r>
          </a:p>
          <a:p>
            <a:r>
              <a:rPr lang="en-US" sz="2000"/>
              <a:t>Collection development – policy and acquisitions</a:t>
            </a:r>
          </a:p>
          <a:p>
            <a:r>
              <a:rPr lang="en-US" sz="2000"/>
              <a:t>Descriptive practice</a:t>
            </a:r>
          </a:p>
          <a:p>
            <a:endParaRPr lang="en-US"/>
          </a:p>
          <a:p>
            <a:endParaRPr lang="en-US"/>
          </a:p>
        </p:txBody>
      </p:sp>
      <p:sp>
        <p:nvSpPr>
          <p:cNvPr id="6" name="Text Placeholder 2">
            <a:extLst>
              <a:ext uri="{FF2B5EF4-FFF2-40B4-BE49-F238E27FC236}">
                <a16:creationId xmlns:a16="http://schemas.microsoft.com/office/drawing/2014/main" id="{374E66E0-E1BF-413F-A327-FC42FA3331F1}"/>
              </a:ext>
            </a:extLst>
          </p:cNvPr>
          <p:cNvSpPr txBox="1">
            <a:spLocks/>
          </p:cNvSpPr>
          <p:nvPr/>
        </p:nvSpPr>
        <p:spPr>
          <a:xfrm>
            <a:off x="4572000" y="1604076"/>
            <a:ext cx="4288536" cy="2929178"/>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“…formed a library-wide committee and a number of task forces to address specific departments and issues…”</a:t>
            </a:r>
          </a:p>
          <a:p>
            <a:r>
              <a:rPr lang="en-US" sz="1600" i="1"/>
              <a:t>“…A consulting firm has been hired for the Getty as a whole. …The Getty Research Institute Task Force includes library staff...”</a:t>
            </a:r>
          </a:p>
          <a:p>
            <a:r>
              <a:rPr lang="en-US" sz="1600" i="1"/>
              <a:t>“…we have/are supporting diversity, equity &amp; inclusion through UNLV University Libraries Inclusion and Equity Committee (IEC)…”</a:t>
            </a:r>
          </a:p>
          <a:p>
            <a:endParaRPr lang="en-US"/>
          </a:p>
        </p:txBody>
      </p:sp>
    </p:spTree>
    <p:extLst>
      <p:ext uri="{BB962C8B-B14F-4D97-AF65-F5344CB8AC3E}">
        <p14:creationId xmlns:p14="http://schemas.microsoft.com/office/powerpoint/2010/main" val="323475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339702" cy="2782050"/>
          </a:xfrm>
        </p:spPr>
        <p:txBody>
          <a:bodyPr/>
          <a:lstStyle/>
          <a:p>
            <a:r>
              <a:rPr lang="en-US" sz="2000"/>
              <a:t>Task forces and committees</a:t>
            </a:r>
          </a:p>
          <a:p>
            <a:r>
              <a:rPr lang="en-US" sz="2000" i="1" u="sng">
                <a:solidFill>
                  <a:schemeClr val="accent2"/>
                </a:solidFill>
              </a:rPr>
              <a:t>Strategic plans, goals and policy statements</a:t>
            </a:r>
          </a:p>
          <a:p>
            <a:r>
              <a:rPr lang="en-US" sz="2000"/>
              <a:t>Diversity recruitment</a:t>
            </a:r>
          </a:p>
          <a:p>
            <a:r>
              <a:rPr lang="en-US" sz="2000"/>
              <a:t>Education and training</a:t>
            </a:r>
          </a:p>
          <a:p>
            <a:r>
              <a:rPr lang="en-US" sz="2000"/>
              <a:t>Collection development – policy and acquisitions</a:t>
            </a:r>
          </a:p>
          <a:p>
            <a:r>
              <a:rPr lang="en-US" sz="2000"/>
              <a:t>Descriptive practice</a:t>
            </a:r>
          </a:p>
          <a:p>
            <a:endParaRPr lang="en-US"/>
          </a:p>
          <a:p>
            <a:endParaRPr lang="en-US"/>
          </a:p>
        </p:txBody>
      </p:sp>
      <p:sp>
        <p:nvSpPr>
          <p:cNvPr id="5" name="Text Placeholder 2">
            <a:extLst>
              <a:ext uri="{FF2B5EF4-FFF2-40B4-BE49-F238E27FC236}">
                <a16:creationId xmlns:a16="http://schemas.microsoft.com/office/drawing/2014/main" id="{C50BCB38-B4C5-4304-83DF-ECDD2A7A1C55}"/>
              </a:ext>
            </a:extLst>
          </p:cNvPr>
          <p:cNvSpPr txBox="1">
            <a:spLocks/>
          </p:cNvSpPr>
          <p:nvPr/>
        </p:nvSpPr>
        <p:spPr>
          <a:xfrm>
            <a:off x="4572000" y="1735810"/>
            <a:ext cx="4099302" cy="2394488"/>
          </a:xfrm>
          <a:prstGeom prst="rect">
            <a:avLst/>
          </a:prstGeom>
          <a:solidFill>
            <a:schemeClr val="bg1">
              <a:lumMod val="85000"/>
            </a:schemeClr>
          </a:solidFill>
        </p:spPr>
        <p:txBody>
          <a:bodyPr vert="horz" lIns="91440" tIns="45720" rIns="91440" bIns="45720"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800" i="1"/>
              <a:t>“…The UNLV University Libraries has established a new strategic plan which includes diversity efforts in all themes/goals of the plan…”</a:t>
            </a:r>
          </a:p>
          <a:p>
            <a:r>
              <a:rPr lang="en-US" sz="1800" i="1"/>
              <a:t>“…The Library is working on a policy statement to publish publicly on our website…”</a:t>
            </a:r>
          </a:p>
        </p:txBody>
      </p:sp>
    </p:spTree>
    <p:extLst>
      <p:ext uri="{BB962C8B-B14F-4D97-AF65-F5344CB8AC3E}">
        <p14:creationId xmlns:p14="http://schemas.microsoft.com/office/powerpoint/2010/main" val="29884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339702" cy="2782050"/>
          </a:xfrm>
        </p:spPr>
        <p:txBody>
          <a:bodyPr/>
          <a:lstStyle/>
          <a:p>
            <a:r>
              <a:rPr lang="en-US" sz="2000"/>
              <a:t>Task forces and committees</a:t>
            </a:r>
          </a:p>
          <a:p>
            <a:r>
              <a:rPr lang="en-US" sz="2000"/>
              <a:t>Strategic plans, goals and policy statements</a:t>
            </a:r>
          </a:p>
          <a:p>
            <a:r>
              <a:rPr lang="en-US" sz="2000" i="1" u="sng">
                <a:solidFill>
                  <a:schemeClr val="accent2"/>
                </a:solidFill>
              </a:rPr>
              <a:t>Diversity recruitment</a:t>
            </a:r>
          </a:p>
          <a:p>
            <a:r>
              <a:rPr lang="en-US" sz="2000"/>
              <a:t>Education and training</a:t>
            </a:r>
          </a:p>
          <a:p>
            <a:r>
              <a:rPr lang="en-US" sz="2000"/>
              <a:t>Collection development – policy and acquisitions</a:t>
            </a:r>
          </a:p>
          <a:p>
            <a:r>
              <a:rPr lang="en-US" sz="2000"/>
              <a:t>Descriptive practice</a:t>
            </a:r>
          </a:p>
          <a:p>
            <a:endParaRPr lang="en-US"/>
          </a:p>
          <a:p>
            <a:endParaRPr lang="en-US"/>
          </a:p>
        </p:txBody>
      </p:sp>
      <p:sp>
        <p:nvSpPr>
          <p:cNvPr id="5" name="Text Placeholder 2">
            <a:extLst>
              <a:ext uri="{FF2B5EF4-FFF2-40B4-BE49-F238E27FC236}">
                <a16:creationId xmlns:a16="http://schemas.microsoft.com/office/drawing/2014/main" id="{C50BCB38-B4C5-4304-83DF-ECDD2A7A1C55}"/>
              </a:ext>
            </a:extLst>
          </p:cNvPr>
          <p:cNvSpPr txBox="1">
            <a:spLocks/>
          </p:cNvSpPr>
          <p:nvPr/>
        </p:nvSpPr>
        <p:spPr>
          <a:xfrm>
            <a:off x="4572000" y="1604075"/>
            <a:ext cx="4099302" cy="2934450"/>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“…The IEC has developed the Diversity Recruitment Project https://digitalscholarship.unlv.edu/lib_iec_reports/ in efforts to increase representation/retention of historically underrepresented groups…” </a:t>
            </a:r>
          </a:p>
          <a:p>
            <a:r>
              <a:rPr lang="en-US" sz="1600" i="1"/>
              <a:t>“…Library staff are included in a newly-formed DEAI Task Force, and specifically in a working group dedicated to diversifying our staff and leadership…”</a:t>
            </a:r>
          </a:p>
        </p:txBody>
      </p:sp>
    </p:spTree>
    <p:extLst>
      <p:ext uri="{BB962C8B-B14F-4D97-AF65-F5344CB8AC3E}">
        <p14:creationId xmlns:p14="http://schemas.microsoft.com/office/powerpoint/2010/main" val="26406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339702" cy="2782050"/>
          </a:xfrm>
        </p:spPr>
        <p:txBody>
          <a:bodyPr/>
          <a:lstStyle/>
          <a:p>
            <a:r>
              <a:rPr lang="en-US" sz="2000"/>
              <a:t>Task forces and committees</a:t>
            </a:r>
          </a:p>
          <a:p>
            <a:r>
              <a:rPr lang="en-US" sz="2000"/>
              <a:t>Strategic plans, goals and policy statements</a:t>
            </a:r>
          </a:p>
          <a:p>
            <a:r>
              <a:rPr lang="en-US" sz="2000"/>
              <a:t>Diversity recruitment</a:t>
            </a:r>
          </a:p>
          <a:p>
            <a:r>
              <a:rPr lang="en-US" sz="2000" i="1" u="sng">
                <a:solidFill>
                  <a:schemeClr val="accent2"/>
                </a:solidFill>
              </a:rPr>
              <a:t>Education and training</a:t>
            </a:r>
          </a:p>
          <a:p>
            <a:r>
              <a:rPr lang="en-US" sz="2000"/>
              <a:t>Collection development – policy and acquisitions</a:t>
            </a:r>
          </a:p>
          <a:p>
            <a:r>
              <a:rPr lang="en-US" sz="2000"/>
              <a:t>Descriptive practice</a:t>
            </a:r>
          </a:p>
          <a:p>
            <a:endParaRPr lang="en-US"/>
          </a:p>
          <a:p>
            <a:endParaRPr lang="en-US"/>
          </a:p>
        </p:txBody>
      </p:sp>
      <p:sp>
        <p:nvSpPr>
          <p:cNvPr id="5" name="Text Placeholder 2">
            <a:extLst>
              <a:ext uri="{FF2B5EF4-FFF2-40B4-BE49-F238E27FC236}">
                <a16:creationId xmlns:a16="http://schemas.microsoft.com/office/drawing/2014/main" id="{C50BCB38-B4C5-4304-83DF-ECDD2A7A1C55}"/>
              </a:ext>
            </a:extLst>
          </p:cNvPr>
          <p:cNvSpPr txBox="1">
            <a:spLocks/>
          </p:cNvSpPr>
          <p:nvPr/>
        </p:nvSpPr>
        <p:spPr>
          <a:xfrm>
            <a:off x="4572000" y="1756475"/>
            <a:ext cx="4099302" cy="2699288"/>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“…At the faculty/staff level, The UNLV University Libraries includes goals for diversity, equity &amp; inclusion education…” </a:t>
            </a:r>
          </a:p>
          <a:p>
            <a:r>
              <a:rPr lang="en-US" sz="1600" i="1"/>
              <a:t>“…Staff are taking Unconscious Bias and Anti-Racism training, led by the consulting firm. Staff also had the opportunity to take part in ‘listening sessions’ facilitated by the consulting firm…”</a:t>
            </a:r>
          </a:p>
        </p:txBody>
      </p:sp>
    </p:spTree>
    <p:extLst>
      <p:ext uri="{BB962C8B-B14F-4D97-AF65-F5344CB8AC3E}">
        <p14:creationId xmlns:p14="http://schemas.microsoft.com/office/powerpoint/2010/main" val="23606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2" cy="2782050"/>
          </a:xfrm>
        </p:spPr>
        <p:txBody>
          <a:bodyPr/>
          <a:lstStyle/>
          <a:p>
            <a:r>
              <a:rPr lang="en-US" sz="2000"/>
              <a:t>Task forces and committees</a:t>
            </a:r>
          </a:p>
          <a:p>
            <a:r>
              <a:rPr lang="en-US" sz="2000"/>
              <a:t>Strategic plans, goals and policy statements</a:t>
            </a:r>
          </a:p>
          <a:p>
            <a:r>
              <a:rPr lang="en-US" sz="2000"/>
              <a:t>Diversity recruitment</a:t>
            </a:r>
          </a:p>
          <a:p>
            <a:r>
              <a:rPr lang="en-US" sz="2000"/>
              <a:t>Education and training</a:t>
            </a:r>
          </a:p>
          <a:p>
            <a:r>
              <a:rPr lang="en-US" sz="2000" i="1" u="sng">
                <a:solidFill>
                  <a:schemeClr val="accent2"/>
                </a:solidFill>
              </a:rPr>
              <a:t>Collection development – policy and acquisitions</a:t>
            </a:r>
          </a:p>
          <a:p>
            <a:r>
              <a:rPr lang="en-US" sz="2000"/>
              <a:t>Descriptive practice</a:t>
            </a:r>
          </a:p>
          <a:p>
            <a:endParaRPr lang="en-US"/>
          </a:p>
          <a:p>
            <a:endParaRPr lang="en-US"/>
          </a:p>
        </p:txBody>
      </p:sp>
      <p:sp>
        <p:nvSpPr>
          <p:cNvPr id="5" name="Text Placeholder 2">
            <a:extLst>
              <a:ext uri="{FF2B5EF4-FFF2-40B4-BE49-F238E27FC236}">
                <a16:creationId xmlns:a16="http://schemas.microsoft.com/office/drawing/2014/main" id="{C50BCB38-B4C5-4304-83DF-ECDD2A7A1C55}"/>
              </a:ext>
            </a:extLst>
          </p:cNvPr>
          <p:cNvSpPr txBox="1">
            <a:spLocks/>
          </p:cNvSpPr>
          <p:nvPr/>
        </p:nvSpPr>
        <p:spPr>
          <a:xfrm>
            <a:off x="4571999" y="1712563"/>
            <a:ext cx="4288537" cy="2619213"/>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1600" i="1"/>
              <a:t>“…At Marquand we are updating and adding addendums to our Collection Development Policy to ensure that we do not miss important publications (contemporary and rare) from people of color and underrepresented groups…</a:t>
            </a:r>
          </a:p>
          <a:p>
            <a:pPr marL="0" indent="0">
              <a:buNone/>
            </a:pPr>
            <a:r>
              <a:rPr lang="en-US" sz="1600" i="1"/>
              <a:t>“…We are also working specifically with a few rare book dealers to fill in gaps for some areas in the twentieth century...” </a:t>
            </a:r>
          </a:p>
        </p:txBody>
      </p:sp>
    </p:spTree>
    <p:extLst>
      <p:ext uri="{BB962C8B-B14F-4D97-AF65-F5344CB8AC3E}">
        <p14:creationId xmlns:p14="http://schemas.microsoft.com/office/powerpoint/2010/main" val="37391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78828" y="273844"/>
            <a:ext cx="8836573" cy="994172"/>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2800"/>
              <a:buFont typeface="Calibri"/>
              <a:buNone/>
            </a:pPr>
            <a:r>
              <a:rPr lang="en-US" sz="2700" b="1">
                <a:solidFill>
                  <a:srgbClr val="0070C0"/>
                </a:solidFill>
              </a:rPr>
              <a:t>OCLC RLP Art and Architecture Group Roundtable</a:t>
            </a:r>
            <a:endParaRPr>
              <a:solidFill>
                <a:srgbClr val="888888"/>
              </a:solidFill>
            </a:endParaRPr>
          </a:p>
        </p:txBody>
      </p:sp>
      <p:sp>
        <p:nvSpPr>
          <p:cNvPr id="132" name="Google Shape;132;p23"/>
          <p:cNvSpPr txBox="1">
            <a:spLocks noGrp="1"/>
          </p:cNvSpPr>
          <p:nvPr>
            <p:ph type="body" idx="1"/>
          </p:nvPr>
        </p:nvSpPr>
        <p:spPr>
          <a:xfrm>
            <a:off x="571500" y="2022528"/>
            <a:ext cx="3886200" cy="2663771"/>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8100" lvl="0" indent="0" algn="l" rtl="0">
              <a:lnSpc>
                <a:spcPct val="80000"/>
              </a:lnSpc>
              <a:spcBef>
                <a:spcPts val="0"/>
              </a:spcBef>
              <a:spcAft>
                <a:spcPts val="0"/>
              </a:spcAft>
              <a:buClr>
                <a:schemeClr val="accent1"/>
              </a:buClr>
              <a:buSzPts val="3800"/>
              <a:buNone/>
            </a:pPr>
            <a:r>
              <a:rPr lang="en-US" sz="2850">
                <a:solidFill>
                  <a:schemeClr val="accent1"/>
                </a:solidFill>
              </a:rPr>
              <a:t>Participate</a:t>
            </a:r>
            <a:endParaRPr/>
          </a:p>
          <a:p>
            <a:pPr marL="171450" lvl="0" indent="-171450" algn="l" rtl="0">
              <a:lnSpc>
                <a:spcPct val="80000"/>
              </a:lnSpc>
              <a:spcBef>
                <a:spcPts val="750"/>
              </a:spcBef>
              <a:spcAft>
                <a:spcPts val="0"/>
              </a:spcAft>
              <a:buClr>
                <a:schemeClr val="dk1"/>
              </a:buClr>
              <a:buSzPts val="3000"/>
              <a:buChar char="•"/>
            </a:pPr>
            <a:r>
              <a:rPr lang="en-US" sz="2250"/>
              <a:t>Please introduce yourself via chat</a:t>
            </a:r>
          </a:p>
          <a:p>
            <a:pPr marL="171450" lvl="0" indent="-171450" algn="l" rtl="0">
              <a:lnSpc>
                <a:spcPct val="80000"/>
              </a:lnSpc>
              <a:spcBef>
                <a:spcPts val="750"/>
              </a:spcBef>
              <a:spcAft>
                <a:spcPts val="0"/>
              </a:spcAft>
              <a:buClr>
                <a:schemeClr val="dk1"/>
              </a:buClr>
              <a:buSzPts val="3000"/>
              <a:buChar char="•"/>
            </a:pPr>
            <a:r>
              <a:rPr lang="en-US" sz="2250"/>
              <a:t>Say your name when speaking</a:t>
            </a:r>
          </a:p>
          <a:p>
            <a:pPr marL="171450" lvl="0" indent="-171450" algn="l" rtl="0">
              <a:lnSpc>
                <a:spcPct val="80000"/>
              </a:lnSpc>
              <a:spcBef>
                <a:spcPts val="750"/>
              </a:spcBef>
              <a:spcAft>
                <a:spcPts val="0"/>
              </a:spcAft>
              <a:buClr>
                <a:schemeClr val="dk1"/>
              </a:buClr>
              <a:buSzPts val="3000"/>
              <a:buChar char="•"/>
            </a:pPr>
            <a:r>
              <a:rPr lang="en-US" sz="2250"/>
              <a:t>Share about your local conditions, actions and plans. </a:t>
            </a:r>
            <a:endParaRPr/>
          </a:p>
          <a:p>
            <a:pPr marL="514350" lvl="1" indent="-42863" algn="l" rtl="0">
              <a:lnSpc>
                <a:spcPct val="80000"/>
              </a:lnSpc>
              <a:spcBef>
                <a:spcPts val="375"/>
              </a:spcBef>
              <a:spcAft>
                <a:spcPts val="0"/>
              </a:spcAft>
              <a:buClr>
                <a:schemeClr val="dk1"/>
              </a:buClr>
              <a:buSzPts val="2700"/>
              <a:buNone/>
            </a:pPr>
            <a:endParaRPr sz="2025"/>
          </a:p>
          <a:p>
            <a:pPr marL="171450" lvl="0" indent="-28575" algn="l" rtl="0">
              <a:lnSpc>
                <a:spcPct val="80000"/>
              </a:lnSpc>
              <a:spcBef>
                <a:spcPts val="750"/>
              </a:spcBef>
              <a:spcAft>
                <a:spcPts val="0"/>
              </a:spcAft>
              <a:buClr>
                <a:schemeClr val="dk1"/>
              </a:buClr>
              <a:buSzPts val="3000"/>
              <a:buNone/>
            </a:pPr>
            <a:endParaRPr sz="2250"/>
          </a:p>
          <a:p>
            <a:pPr marL="171450" lvl="0" indent="-38100" algn="l" rtl="0">
              <a:lnSpc>
                <a:spcPct val="80000"/>
              </a:lnSpc>
              <a:spcBef>
                <a:spcPts val="750"/>
              </a:spcBef>
              <a:spcAft>
                <a:spcPts val="0"/>
              </a:spcAft>
              <a:buClr>
                <a:schemeClr val="dk1"/>
              </a:buClr>
              <a:buSzPts val="2800"/>
              <a:buNone/>
            </a:pPr>
            <a:endParaRPr/>
          </a:p>
        </p:txBody>
      </p:sp>
      <p:sp>
        <p:nvSpPr>
          <p:cNvPr id="133" name="Google Shape;133;p23"/>
          <p:cNvSpPr txBox="1"/>
          <p:nvPr/>
        </p:nvSpPr>
        <p:spPr>
          <a:xfrm>
            <a:off x="628650" y="1397001"/>
            <a:ext cx="7886700" cy="346249"/>
          </a:xfrm>
          <a:prstGeom prst="rect">
            <a:avLst/>
          </a:prstGeom>
          <a:solidFill>
            <a:srgbClr val="D0CECE"/>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HOUSEKEEPING ITEMS</a:t>
            </a:r>
            <a:endParaRPr sz="788"/>
          </a:p>
        </p:txBody>
      </p:sp>
      <p:sp>
        <p:nvSpPr>
          <p:cNvPr id="134" name="Google Shape;134;p23"/>
          <p:cNvSpPr txBox="1"/>
          <p:nvPr/>
        </p:nvSpPr>
        <p:spPr>
          <a:xfrm>
            <a:off x="4572000" y="1891918"/>
            <a:ext cx="4086225" cy="3046988"/>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214313" marR="0" lvl="0" indent="-214313" algn="l" rtl="0">
              <a:spcBef>
                <a:spcPts val="450"/>
              </a:spcBef>
              <a:spcAft>
                <a:spcPts val="0"/>
              </a:spcAft>
              <a:buClr>
                <a:schemeClr val="dk1"/>
              </a:buClr>
              <a:buSzPts val="2000"/>
              <a:buFont typeface="Arial"/>
              <a:buChar char="•"/>
            </a:pPr>
            <a:r>
              <a:rPr lang="en-US" sz="1500" b="1" i="0" u="none" strike="noStrike" cap="none">
                <a:solidFill>
                  <a:schemeClr val="dk1"/>
                </a:solidFill>
                <a:latin typeface="Calibri"/>
                <a:ea typeface="Calibri"/>
                <a:cs typeface="Calibri"/>
                <a:sym typeface="Calibri"/>
              </a:rPr>
              <a:t>Mute yourself when you are not talking</a:t>
            </a:r>
            <a:endParaRPr sz="788"/>
          </a:p>
          <a:p>
            <a:pPr marL="214313" marR="0" lvl="0" indent="-214313" algn="l" rtl="0">
              <a:spcBef>
                <a:spcPts val="450"/>
              </a:spcBef>
              <a:spcAft>
                <a:spcPts val="0"/>
              </a:spcAft>
              <a:buClr>
                <a:schemeClr val="dk1"/>
              </a:buClr>
              <a:buSzPts val="2000"/>
              <a:buFont typeface="Arial"/>
              <a:buChar char="•"/>
            </a:pPr>
            <a:r>
              <a:rPr lang="en-US" sz="1500" b="1" i="0" u="none" cap="none">
                <a:solidFill>
                  <a:schemeClr val="tx1"/>
                </a:solidFill>
                <a:latin typeface="Calibri"/>
                <a:ea typeface="Calibri"/>
                <a:cs typeface="Calibri"/>
                <a:sym typeface="Calibri"/>
              </a:rPr>
              <a:t>We are recording the session for note-taking purposes but will not share it; any shared written summaries will be attribution-free</a:t>
            </a:r>
            <a:endParaRPr sz="1350" b="1" i="0" u="none" cap="none">
              <a:solidFill>
                <a:schemeClr val="tx1"/>
              </a:solidFill>
              <a:latin typeface="Calibri"/>
              <a:ea typeface="Calibri"/>
              <a:cs typeface="Calibri"/>
              <a:sym typeface="Calibri"/>
            </a:endParaRPr>
          </a:p>
          <a:p>
            <a:pPr marL="214313" marR="0" lvl="0" indent="-214313" algn="l" rtl="0">
              <a:spcBef>
                <a:spcPts val="450"/>
              </a:spcBef>
              <a:spcAft>
                <a:spcPts val="0"/>
              </a:spcAft>
              <a:buClr>
                <a:schemeClr val="dk1"/>
              </a:buClr>
              <a:buSzPts val="2000"/>
              <a:buFont typeface="Arial"/>
              <a:buChar char="•"/>
            </a:pPr>
            <a:r>
              <a:rPr lang="en-US" sz="1500" b="0" i="0" u="none" strike="noStrike" cap="none">
                <a:solidFill>
                  <a:schemeClr val="dk1"/>
                </a:solidFill>
                <a:latin typeface="Calibri"/>
                <a:ea typeface="Calibri"/>
                <a:cs typeface="Calibri"/>
                <a:sym typeface="Calibri"/>
              </a:rPr>
              <a:t>Having trouble with your audio? Pick up up your telephone:</a:t>
            </a:r>
            <a:endParaRPr sz="788"/>
          </a:p>
          <a:p>
            <a:pPr marL="0" marR="0" lvl="0" indent="0" algn="l" rtl="0">
              <a:spcBef>
                <a:spcPts val="0"/>
              </a:spcBef>
              <a:spcAft>
                <a:spcPts val="0"/>
              </a:spcAft>
              <a:buNone/>
            </a:pPr>
            <a:endParaRPr sz="1350">
              <a:solidFill>
                <a:schemeClr val="dk1"/>
              </a:solidFill>
              <a:latin typeface="Calibri"/>
              <a:ea typeface="Calibri"/>
              <a:cs typeface="Calibri"/>
              <a:sym typeface="Calibri"/>
            </a:endParaRPr>
          </a:p>
          <a:p>
            <a:pPr marL="771525" marR="0" lvl="6" indent="-214313" algn="l" rtl="0">
              <a:spcBef>
                <a:spcPts val="0"/>
              </a:spcBef>
              <a:spcAft>
                <a:spcPts val="0"/>
              </a:spcAft>
              <a:buClr>
                <a:schemeClr val="dk1"/>
              </a:buClr>
              <a:buSzPts val="1800"/>
              <a:buFont typeface="Courier New"/>
              <a:buChar char="o"/>
            </a:pPr>
            <a:r>
              <a:rPr lang="en-US" sz="1350" b="0" i="0" u="none" strike="noStrike" cap="none">
                <a:solidFill>
                  <a:schemeClr val="dk1"/>
                </a:solidFill>
                <a:latin typeface="Calibri"/>
                <a:ea typeface="Calibri"/>
                <a:cs typeface="Calibri"/>
                <a:sym typeface="Calibri"/>
              </a:rPr>
              <a:t>1-877-668-4490 toll-free (US/Canada)</a:t>
            </a:r>
            <a:endParaRPr sz="788"/>
          </a:p>
          <a:p>
            <a:pPr marL="771525" marR="0" lvl="6" indent="-214313" algn="l" rtl="0">
              <a:spcBef>
                <a:spcPts val="0"/>
              </a:spcBef>
              <a:spcAft>
                <a:spcPts val="0"/>
              </a:spcAft>
              <a:buClr>
                <a:schemeClr val="dk1"/>
              </a:buClr>
              <a:buSzPts val="1800"/>
              <a:buFont typeface="Courier New"/>
              <a:buChar char="o"/>
            </a:pPr>
            <a:r>
              <a:rPr lang="en-US" sz="1350" b="0" i="0" u="none" strike="noStrike" cap="none">
                <a:solidFill>
                  <a:schemeClr val="dk1"/>
                </a:solidFill>
                <a:latin typeface="Calibri"/>
                <a:ea typeface="Calibri"/>
                <a:cs typeface="Calibri"/>
                <a:sym typeface="Calibri"/>
              </a:rPr>
              <a:t>08-002061177 toll-free (UK)</a:t>
            </a:r>
            <a:endParaRPr sz="788"/>
          </a:p>
          <a:p>
            <a:pPr marL="771525" marR="0" lvl="6" indent="-214313" algn="l" rtl="0">
              <a:spcBef>
                <a:spcPts val="0"/>
              </a:spcBef>
              <a:spcAft>
                <a:spcPts val="0"/>
              </a:spcAft>
              <a:buClr>
                <a:schemeClr val="dk1"/>
              </a:buClr>
              <a:buSzPts val="1800"/>
              <a:buFont typeface="Courier New"/>
              <a:buChar char="o"/>
            </a:pPr>
            <a:r>
              <a:rPr lang="en-US" sz="1350" b="0" i="0" u="none" strike="noStrike" cap="none">
                <a:solidFill>
                  <a:schemeClr val="dk1"/>
                </a:solidFill>
                <a:latin typeface="Calibri"/>
                <a:ea typeface="Calibri"/>
                <a:cs typeface="Calibri"/>
                <a:sym typeface="Calibri"/>
              </a:rPr>
              <a:t>1-800-708203 toll-free (Australia)</a:t>
            </a:r>
            <a:endParaRPr sz="788"/>
          </a:p>
          <a:p>
            <a:pPr marL="771525" marR="0" lvl="6" indent="-214313" algn="l" rtl="0">
              <a:spcBef>
                <a:spcPts val="0"/>
              </a:spcBef>
              <a:spcAft>
                <a:spcPts val="0"/>
              </a:spcAft>
              <a:buClr>
                <a:schemeClr val="dk1"/>
              </a:buClr>
              <a:buSzPts val="1800"/>
              <a:buFont typeface="Courier New"/>
              <a:buChar char="o"/>
            </a:pPr>
            <a:r>
              <a:rPr lang="en-US" sz="1350" b="0" i="0" u="none" strike="noStrike" cap="none">
                <a:solidFill>
                  <a:schemeClr val="dk1"/>
                </a:solidFill>
                <a:latin typeface="Calibri"/>
                <a:ea typeface="Calibri"/>
                <a:cs typeface="Calibri"/>
                <a:sym typeface="Calibri"/>
              </a:rPr>
              <a:t>Other numbers? </a:t>
            </a:r>
            <a:r>
              <a:rPr lang="en-US" sz="1350" b="0" i="0" u="sng" strike="noStrike" cap="none">
                <a:solidFill>
                  <a:schemeClr val="dk1"/>
                </a:solidFill>
                <a:latin typeface="Calibri"/>
                <a:ea typeface="Calibri"/>
                <a:cs typeface="Calibri"/>
                <a:sym typeface="Calibri"/>
                <a:hlinkClick r:id="rId3"/>
              </a:rPr>
              <a:t>bit.ly/RLPglobal</a:t>
            </a:r>
            <a:r>
              <a:rPr lang="en-US" sz="1350" b="0" i="0" u="none" strike="noStrike" cap="none">
                <a:solidFill>
                  <a:schemeClr val="dk1"/>
                </a:solidFill>
                <a:latin typeface="Calibri"/>
                <a:ea typeface="Calibri"/>
                <a:cs typeface="Calibri"/>
                <a:sym typeface="Calibri"/>
              </a:rPr>
              <a:t> </a:t>
            </a:r>
            <a:endParaRPr sz="788"/>
          </a:p>
          <a:p>
            <a:pPr marL="771525" marR="0" lvl="6" indent="-214313" algn="l" rtl="0">
              <a:spcBef>
                <a:spcPts val="0"/>
              </a:spcBef>
              <a:spcAft>
                <a:spcPts val="0"/>
              </a:spcAft>
              <a:buClr>
                <a:schemeClr val="dk1"/>
              </a:buClr>
              <a:buSzPts val="1800"/>
              <a:buFont typeface="Courier New"/>
              <a:buChar char="o"/>
            </a:pPr>
            <a:r>
              <a:rPr lang="en-US" sz="1350" b="0" i="0" u="none" strike="noStrike" cap="none">
                <a:solidFill>
                  <a:schemeClr val="dk1"/>
                </a:solidFill>
                <a:latin typeface="Calibri"/>
                <a:ea typeface="Calibri"/>
                <a:cs typeface="Calibri"/>
                <a:sym typeface="Calibri"/>
              </a:rPr>
              <a:t>Access code:  719 190 792</a:t>
            </a:r>
            <a:endParaRPr sz="788"/>
          </a:p>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3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2" cy="2782050"/>
          </a:xfrm>
        </p:spPr>
        <p:txBody>
          <a:bodyPr/>
          <a:lstStyle/>
          <a:p>
            <a:r>
              <a:rPr lang="en-US" sz="2000"/>
              <a:t>Task forces and committees</a:t>
            </a:r>
          </a:p>
          <a:p>
            <a:r>
              <a:rPr lang="en-US" sz="2000"/>
              <a:t>Strategic plans, goals and policy statements</a:t>
            </a:r>
          </a:p>
          <a:p>
            <a:r>
              <a:rPr lang="en-US" sz="2000"/>
              <a:t>Diversity recruitment</a:t>
            </a:r>
          </a:p>
          <a:p>
            <a:r>
              <a:rPr lang="en-US" sz="2000"/>
              <a:t>Education and training</a:t>
            </a:r>
          </a:p>
          <a:p>
            <a:r>
              <a:rPr lang="en-US" sz="2000"/>
              <a:t>Collection development – policy and acquisitions</a:t>
            </a:r>
          </a:p>
          <a:p>
            <a:r>
              <a:rPr lang="en-US" sz="2000" i="1" u="sng">
                <a:solidFill>
                  <a:schemeClr val="accent2"/>
                </a:solidFill>
              </a:rPr>
              <a:t>Descriptive practice</a:t>
            </a:r>
          </a:p>
          <a:p>
            <a:endParaRPr lang="en-US"/>
          </a:p>
          <a:p>
            <a:endParaRPr lang="en-US"/>
          </a:p>
        </p:txBody>
      </p:sp>
      <p:sp>
        <p:nvSpPr>
          <p:cNvPr id="5" name="Text Placeholder 2">
            <a:extLst>
              <a:ext uri="{FF2B5EF4-FFF2-40B4-BE49-F238E27FC236}">
                <a16:creationId xmlns:a16="http://schemas.microsoft.com/office/drawing/2014/main" id="{C50BCB38-B4C5-4304-83DF-ECDD2A7A1C55}"/>
              </a:ext>
            </a:extLst>
          </p:cNvPr>
          <p:cNvSpPr txBox="1">
            <a:spLocks/>
          </p:cNvSpPr>
          <p:nvPr/>
        </p:nvSpPr>
        <p:spPr>
          <a:xfrm>
            <a:off x="4502259" y="1604075"/>
            <a:ext cx="4440264" cy="2913681"/>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“…started several Anti-Racism working groups to address metadata in finding aids and subject headings…”</a:t>
            </a:r>
          </a:p>
          <a:p>
            <a:r>
              <a:rPr lang="en-US" sz="1600" i="1"/>
              <a:t>“…gathering resources related to anti-racist cataloging practices and are identifying cataloging projects where these practices could be implemented…”</a:t>
            </a:r>
          </a:p>
          <a:p>
            <a:r>
              <a:rPr lang="en-US" sz="1600" i="1"/>
              <a:t>“…Catalogers are involved and making subject heading and classification changes on a case-by-case, as well as wholesale basis…”</a:t>
            </a:r>
          </a:p>
          <a:p>
            <a:pPr marL="0" indent="0">
              <a:buNone/>
            </a:pPr>
            <a:endParaRPr lang="en-US" sz="1600" i="1"/>
          </a:p>
        </p:txBody>
      </p:sp>
    </p:spTree>
    <p:extLst>
      <p:ext uri="{BB962C8B-B14F-4D97-AF65-F5344CB8AC3E}">
        <p14:creationId xmlns:p14="http://schemas.microsoft.com/office/powerpoint/2010/main" val="30736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4" name="Text Placeholder 3">
            <a:extLst>
              <a:ext uri="{FF2B5EF4-FFF2-40B4-BE49-F238E27FC236}">
                <a16:creationId xmlns:a16="http://schemas.microsoft.com/office/drawing/2014/main" id="{E26B437B-F9FD-4884-A85C-4543511D44D9}"/>
              </a:ext>
            </a:extLst>
          </p:cNvPr>
          <p:cNvSpPr>
            <a:spLocks noGrp="1"/>
          </p:cNvSpPr>
          <p:nvPr>
            <p:ph type="body" sz="quarter" idx="12"/>
          </p:nvPr>
        </p:nvSpPr>
        <p:spPr>
          <a:xfrm>
            <a:off x="340785" y="1658320"/>
            <a:ext cx="8322768" cy="2929178"/>
          </a:xfrm>
          <a:solidFill>
            <a:schemeClr val="bg1">
              <a:lumMod val="85000"/>
            </a:schemeClr>
          </a:solidFill>
        </p:spPr>
        <p:txBody>
          <a:bodyPr/>
          <a:lstStyle/>
          <a:p>
            <a:pPr marL="0" indent="0">
              <a:buNone/>
            </a:pPr>
            <a:r>
              <a:rPr lang="en-US" sz="2000" b="1" i="1"/>
              <a:t>Five Getty-wide goals have been identified: </a:t>
            </a:r>
          </a:p>
          <a:p>
            <a:pPr>
              <a:buFont typeface="+mj-lt"/>
              <a:buAutoNum type="arabicPeriod"/>
            </a:pPr>
            <a:r>
              <a:rPr lang="en-US" sz="1600" i="1"/>
              <a:t>Develop Getty’s workforce so that it reflects the diversity of Southern California and the nation </a:t>
            </a:r>
          </a:p>
          <a:p>
            <a:pPr>
              <a:buFont typeface="+mj-lt"/>
              <a:buAutoNum type="arabicPeriod"/>
            </a:pPr>
            <a:r>
              <a:rPr lang="en-US" sz="1600" i="1"/>
              <a:t>Confront and eliminate racism and discrimination in the workplace </a:t>
            </a:r>
          </a:p>
          <a:p>
            <a:pPr>
              <a:buFont typeface="+mj-lt"/>
              <a:buAutoNum type="arabicPeriod"/>
            </a:pPr>
            <a:r>
              <a:rPr lang="en-US" sz="1600" i="1"/>
              <a:t>Improve communication within the Getty community to help contribute to a culture of trust </a:t>
            </a:r>
          </a:p>
          <a:p>
            <a:pPr>
              <a:buFont typeface="+mj-lt"/>
              <a:buAutoNum type="arabicPeriod"/>
            </a:pPr>
            <a:r>
              <a:rPr lang="en-US" sz="1600" i="1"/>
              <a:t>Enhance diversity of collections, interpretations, exhibitions, digital content, and public programs </a:t>
            </a:r>
          </a:p>
          <a:p>
            <a:pPr>
              <a:buFont typeface="+mj-lt"/>
              <a:buAutoNum type="arabicPeriod"/>
            </a:pPr>
            <a:r>
              <a:rPr lang="en-US" sz="1600" i="1"/>
              <a:t>Deepen engagement between all areas of Getty and BIPOC and other diverse communities locally and nationally</a:t>
            </a:r>
          </a:p>
        </p:txBody>
      </p:sp>
    </p:spTree>
    <p:extLst>
      <p:ext uri="{BB962C8B-B14F-4D97-AF65-F5344CB8AC3E}">
        <p14:creationId xmlns:p14="http://schemas.microsoft.com/office/powerpoint/2010/main" val="15842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519750" cy="686442"/>
          </a:xfrm>
        </p:spPr>
        <p:txBody>
          <a:bodyPr/>
          <a:lstStyle/>
          <a:p>
            <a:r>
              <a:rPr lang="en-US" sz="2400"/>
              <a:t>Diversity, equity &amp; inclusion: </a:t>
            </a:r>
            <a:r>
              <a:rPr lang="en-US" sz="2400" b="0"/>
              <a:t>How is your library supporting anti-racist work in your staffing or staff development, collections, services and policies?</a:t>
            </a:r>
            <a:r>
              <a:rPr lang="en-US" sz="2400"/>
              <a:t> </a:t>
            </a:r>
            <a:br>
              <a:rPr lang="en-US" sz="2400"/>
            </a:br>
            <a:endParaRPr lang="en-US" sz="180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339702" cy="2782050"/>
          </a:xfrm>
        </p:spPr>
        <p:txBody>
          <a:bodyPr/>
          <a:lstStyle/>
          <a:p>
            <a:r>
              <a:rPr lang="en-US" sz="2000"/>
              <a:t>Task forces and committees</a:t>
            </a:r>
          </a:p>
          <a:p>
            <a:r>
              <a:rPr lang="en-US" sz="2000"/>
              <a:t>Strategic plans, goals and policy statements</a:t>
            </a:r>
          </a:p>
          <a:p>
            <a:r>
              <a:rPr lang="en-US" sz="2000"/>
              <a:t>Diversity recruitment</a:t>
            </a:r>
          </a:p>
          <a:p>
            <a:r>
              <a:rPr lang="en-US" sz="2000"/>
              <a:t>Education and training</a:t>
            </a:r>
          </a:p>
          <a:p>
            <a:r>
              <a:rPr lang="en-US" sz="2000"/>
              <a:t>Collection development – policy and acquisitions</a:t>
            </a:r>
          </a:p>
          <a:p>
            <a:r>
              <a:rPr lang="en-US" sz="2000"/>
              <a:t>Descriptive practice</a:t>
            </a:r>
          </a:p>
          <a:p>
            <a:endParaRPr lang="en-US"/>
          </a:p>
          <a:p>
            <a:endParaRPr lang="en-US"/>
          </a:p>
        </p:txBody>
      </p:sp>
      <p:sp>
        <p:nvSpPr>
          <p:cNvPr id="5" name="Text Placeholder 2">
            <a:extLst>
              <a:ext uri="{FF2B5EF4-FFF2-40B4-BE49-F238E27FC236}">
                <a16:creationId xmlns:a16="http://schemas.microsoft.com/office/drawing/2014/main" id="{22BE388E-1192-4ACC-9967-0BCB9DE2ADCF}"/>
              </a:ext>
            </a:extLst>
          </p:cNvPr>
          <p:cNvSpPr txBox="1">
            <a:spLocks/>
          </p:cNvSpPr>
          <p:nvPr/>
        </p:nvSpPr>
        <p:spPr>
          <a:xfrm>
            <a:off x="4633993" y="1867546"/>
            <a:ext cx="3897824" cy="1890794"/>
          </a:xfrm>
          <a:prstGeom prst="rect">
            <a:avLst/>
          </a:prstGeom>
          <a:ln>
            <a:solidFill>
              <a:schemeClr val="tx1"/>
            </a:solidFill>
          </a:ln>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sz="3600"/>
              <a:t>Share what’s happening at your institution</a:t>
            </a:r>
          </a:p>
          <a:p>
            <a:endParaRPr lang="en-US"/>
          </a:p>
        </p:txBody>
      </p:sp>
    </p:spTree>
    <p:extLst>
      <p:ext uri="{BB962C8B-B14F-4D97-AF65-F5344CB8AC3E}">
        <p14:creationId xmlns:p14="http://schemas.microsoft.com/office/powerpoint/2010/main" val="22893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Tree>
    <p:extLst>
      <p:ext uri="{BB962C8B-B14F-4D97-AF65-F5344CB8AC3E}">
        <p14:creationId xmlns:p14="http://schemas.microsoft.com/office/powerpoint/2010/main" val="10765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4" cy="2782050"/>
          </a:xfrm>
        </p:spPr>
        <p:txBody>
          <a:bodyPr/>
          <a:lstStyle/>
          <a:p>
            <a:r>
              <a:rPr lang="en-US" sz="1800"/>
              <a:t>Existing partnerships, relationships and professional associations “like ARLIS” have “proved their worth”</a:t>
            </a:r>
          </a:p>
          <a:p>
            <a:r>
              <a:rPr lang="en-US" sz="1800"/>
              <a:t>New resource sharing initiatives</a:t>
            </a:r>
          </a:p>
          <a:p>
            <a:r>
              <a:rPr lang="en-US" sz="1800"/>
              <a:t>Internal collaborations</a:t>
            </a:r>
          </a:p>
          <a:p>
            <a:r>
              <a:rPr lang="en-US" sz="1800"/>
              <a:t>Attending conferences and events virtually that you’ve never been able to attend in person</a:t>
            </a:r>
          </a:p>
          <a:p>
            <a:r>
              <a:rPr lang="en-US" sz="1800"/>
              <a:t>Partnering to offer internships</a:t>
            </a:r>
          </a:p>
          <a:p>
            <a:endParaRPr lang="en-US" sz="1800"/>
          </a:p>
          <a:p>
            <a:endParaRPr lang="en-US" sz="1800"/>
          </a:p>
        </p:txBody>
      </p:sp>
    </p:spTree>
    <p:extLst>
      <p:ext uri="{BB962C8B-B14F-4D97-AF65-F5344CB8AC3E}">
        <p14:creationId xmlns:p14="http://schemas.microsoft.com/office/powerpoint/2010/main" val="21333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4" cy="2782050"/>
          </a:xfrm>
        </p:spPr>
        <p:txBody>
          <a:bodyPr/>
          <a:lstStyle/>
          <a:p>
            <a:r>
              <a:rPr lang="en-US" sz="1800" i="1" u="sng">
                <a:solidFill>
                  <a:schemeClr val="accent2"/>
                </a:solidFill>
              </a:rPr>
              <a:t>Existing partnerships, relationships and professional associations “like ARLIS” have “proved their worth”</a:t>
            </a:r>
          </a:p>
          <a:p>
            <a:r>
              <a:rPr lang="en-US" sz="1800"/>
              <a:t>New resource sharing initiatives</a:t>
            </a:r>
          </a:p>
          <a:p>
            <a:r>
              <a:rPr lang="en-US" sz="1800"/>
              <a:t>Internal collaborations</a:t>
            </a:r>
          </a:p>
          <a:p>
            <a:r>
              <a:rPr lang="en-US" sz="1800"/>
              <a:t>Attending conferences and events virtually that you’ve never been able to attend in person</a:t>
            </a:r>
          </a:p>
          <a:p>
            <a:r>
              <a:rPr lang="en-US" sz="1800"/>
              <a:t>Partnering to offer internships</a:t>
            </a:r>
          </a:p>
          <a:p>
            <a:endParaRPr lang="en-US" sz="1800"/>
          </a:p>
          <a:p>
            <a:endParaRPr lang="en-US" sz="1800"/>
          </a:p>
        </p:txBody>
      </p:sp>
      <p:sp>
        <p:nvSpPr>
          <p:cNvPr id="5" name="Text Placeholder 2">
            <a:extLst>
              <a:ext uri="{FF2B5EF4-FFF2-40B4-BE49-F238E27FC236}">
                <a16:creationId xmlns:a16="http://schemas.microsoft.com/office/drawing/2014/main" id="{2CCA0D80-A7E2-4463-AF4B-64FDEC08D322}"/>
              </a:ext>
            </a:extLst>
          </p:cNvPr>
          <p:cNvSpPr txBox="1">
            <a:spLocks/>
          </p:cNvSpPr>
          <p:nvPr/>
        </p:nvSpPr>
        <p:spPr>
          <a:xfrm>
            <a:off x="4502080" y="1604075"/>
            <a:ext cx="4393947" cy="2936928"/>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“…There has been a lot of communication with peers about both reference and process issues…</a:t>
            </a:r>
          </a:p>
          <a:p>
            <a:r>
              <a:rPr lang="en-US" sz="1600" i="1"/>
              <a:t>“…A lot of local, regional, national webinars to check-in, compare notes, and offer advice about working in the pandemic….</a:t>
            </a:r>
          </a:p>
          <a:p>
            <a:r>
              <a:rPr lang="en-US" sz="1600" i="1"/>
              <a:t>“…Just hearing others going through similar issues has been comforting…”</a:t>
            </a:r>
          </a:p>
          <a:p>
            <a:r>
              <a:rPr lang="en-US" sz="1600" i="1"/>
              <a:t>“…IRLA colleagues regularly share information that informs our work…”  </a:t>
            </a:r>
          </a:p>
        </p:txBody>
      </p:sp>
    </p:spTree>
    <p:extLst>
      <p:ext uri="{BB962C8B-B14F-4D97-AF65-F5344CB8AC3E}">
        <p14:creationId xmlns:p14="http://schemas.microsoft.com/office/powerpoint/2010/main" val="39516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4" cy="2782050"/>
          </a:xfrm>
        </p:spPr>
        <p:txBody>
          <a:bodyPr/>
          <a:lstStyle/>
          <a:p>
            <a:r>
              <a:rPr lang="en-US" sz="1800"/>
              <a:t>Existing partnerships, relationships and professional associations “like ARLIS” have “proved their worth”</a:t>
            </a:r>
          </a:p>
          <a:p>
            <a:r>
              <a:rPr lang="en-US" sz="1800" i="1" u="sng">
                <a:solidFill>
                  <a:schemeClr val="accent2"/>
                </a:solidFill>
              </a:rPr>
              <a:t>New resource sharing initiatives</a:t>
            </a:r>
          </a:p>
          <a:p>
            <a:r>
              <a:rPr lang="en-US" sz="1800"/>
              <a:t>Internal collaborations</a:t>
            </a:r>
          </a:p>
          <a:p>
            <a:r>
              <a:rPr lang="en-US" sz="1800"/>
              <a:t>Attending conferences and events virtually that you’ve never been able to attend in person</a:t>
            </a:r>
          </a:p>
          <a:p>
            <a:r>
              <a:rPr lang="en-US" sz="1800"/>
              <a:t>Partnering to offer internships</a:t>
            </a:r>
          </a:p>
          <a:p>
            <a:endParaRPr lang="en-US" sz="1800"/>
          </a:p>
          <a:p>
            <a:endParaRPr lang="en-US" sz="1800"/>
          </a:p>
        </p:txBody>
      </p:sp>
      <p:sp>
        <p:nvSpPr>
          <p:cNvPr id="5" name="Text Placeholder 2">
            <a:extLst>
              <a:ext uri="{FF2B5EF4-FFF2-40B4-BE49-F238E27FC236}">
                <a16:creationId xmlns:a16="http://schemas.microsoft.com/office/drawing/2014/main" id="{7D09D4EC-2371-42BC-8A3D-60E474470A54}"/>
              </a:ext>
            </a:extLst>
          </p:cNvPr>
          <p:cNvSpPr txBox="1">
            <a:spLocks/>
          </p:cNvSpPr>
          <p:nvPr/>
        </p:nvSpPr>
        <p:spPr>
          <a:xfrm>
            <a:off x="4502080" y="1604076"/>
            <a:ext cx="4393947" cy="2782050"/>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“…ILL participated in a free </a:t>
            </a:r>
            <a:r>
              <a:rPr lang="en-US" sz="1600" i="1" err="1"/>
              <a:t>RapidILL</a:t>
            </a:r>
            <a:r>
              <a:rPr lang="en-US" sz="1600" i="1"/>
              <a:t> trial offered in response to the pandemic…”</a:t>
            </a:r>
          </a:p>
          <a:p>
            <a:r>
              <a:rPr lang="en-US" sz="1600" i="1"/>
              <a:t>“…ILL staff volunteered for the IFLA Document Delivery and Resource Sharing (DDRS) Standing Committee’s Resource Sharing in the Times of COVID-19 Initiative…” </a:t>
            </a:r>
          </a:p>
          <a:p>
            <a:r>
              <a:rPr lang="en-US" sz="1600" i="1"/>
              <a:t>“…SHARES Town Halls have been a valuable source of community and information…” </a:t>
            </a:r>
          </a:p>
        </p:txBody>
      </p:sp>
    </p:spTree>
    <p:extLst>
      <p:ext uri="{BB962C8B-B14F-4D97-AF65-F5344CB8AC3E}">
        <p14:creationId xmlns:p14="http://schemas.microsoft.com/office/powerpoint/2010/main" val="36206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4" cy="2782050"/>
          </a:xfrm>
        </p:spPr>
        <p:txBody>
          <a:bodyPr/>
          <a:lstStyle/>
          <a:p>
            <a:r>
              <a:rPr lang="en-US" sz="1800"/>
              <a:t>Existing partnerships, relationships and professional associations “like ARLIS” have “proved their worth”</a:t>
            </a:r>
          </a:p>
          <a:p>
            <a:r>
              <a:rPr lang="en-US" sz="1800"/>
              <a:t>New resource sharing initiatives</a:t>
            </a:r>
          </a:p>
          <a:p>
            <a:r>
              <a:rPr lang="en-US" sz="1800" i="1" u="sng">
                <a:solidFill>
                  <a:schemeClr val="accent2"/>
                </a:solidFill>
              </a:rPr>
              <a:t>Internal collaborations</a:t>
            </a:r>
          </a:p>
          <a:p>
            <a:r>
              <a:rPr lang="en-US" sz="1800"/>
              <a:t>Attending conferences and events virtually that you’ve never been able to attend in person</a:t>
            </a:r>
          </a:p>
          <a:p>
            <a:r>
              <a:rPr lang="en-US" sz="1800"/>
              <a:t>Partnering to offer internships</a:t>
            </a:r>
          </a:p>
          <a:p>
            <a:endParaRPr lang="en-US" sz="1800"/>
          </a:p>
          <a:p>
            <a:endParaRPr lang="en-US" sz="1800"/>
          </a:p>
        </p:txBody>
      </p:sp>
      <p:sp>
        <p:nvSpPr>
          <p:cNvPr id="5" name="Text Placeholder 2">
            <a:extLst>
              <a:ext uri="{FF2B5EF4-FFF2-40B4-BE49-F238E27FC236}">
                <a16:creationId xmlns:a16="http://schemas.microsoft.com/office/drawing/2014/main" id="{CFB4CAD0-39D4-4362-B566-C0E8A0433A26}"/>
              </a:ext>
            </a:extLst>
          </p:cNvPr>
          <p:cNvSpPr txBox="1">
            <a:spLocks/>
          </p:cNvSpPr>
          <p:nvPr/>
        </p:nvSpPr>
        <p:spPr>
          <a:xfrm>
            <a:off x="4502080" y="1604075"/>
            <a:ext cx="4393947" cy="2960176"/>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“…Catalog maintenance, image remediation projects, and IIIF manifest indexing...Interdepartmental crowd-sharing of transcription projects…” </a:t>
            </a:r>
          </a:p>
          <a:p>
            <a:r>
              <a:rPr lang="en-US" sz="1600" i="1"/>
              <a:t>“…Curatorial collaboration for digital programming relating special collections material with current exhibitions…”</a:t>
            </a:r>
          </a:p>
          <a:p>
            <a:r>
              <a:rPr lang="en-US" sz="1600" i="1"/>
              <a:t>“…UNLV University Libraries have created a Librarian Role in Canvas in efforts to increase visibility virtually with faculty and students within courses…”  </a:t>
            </a:r>
          </a:p>
          <a:p>
            <a:endParaRPr lang="en-US" sz="1600" i="1"/>
          </a:p>
        </p:txBody>
      </p:sp>
    </p:spTree>
    <p:extLst>
      <p:ext uri="{BB962C8B-B14F-4D97-AF65-F5344CB8AC3E}">
        <p14:creationId xmlns:p14="http://schemas.microsoft.com/office/powerpoint/2010/main" val="23322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4" cy="2782050"/>
          </a:xfrm>
        </p:spPr>
        <p:txBody>
          <a:bodyPr/>
          <a:lstStyle/>
          <a:p>
            <a:r>
              <a:rPr lang="en-US" sz="1800"/>
              <a:t>Existing partnerships, relationships and professional associations “like ARLIS” have “proved their worth”</a:t>
            </a:r>
          </a:p>
          <a:p>
            <a:r>
              <a:rPr lang="en-US" sz="1800"/>
              <a:t>New resource sharing initiatives</a:t>
            </a:r>
          </a:p>
          <a:p>
            <a:r>
              <a:rPr lang="en-US" sz="1800"/>
              <a:t>Internal collaborations</a:t>
            </a:r>
          </a:p>
          <a:p>
            <a:r>
              <a:rPr lang="en-US" sz="1800" i="1" u="sng">
                <a:solidFill>
                  <a:schemeClr val="accent2"/>
                </a:solidFill>
              </a:rPr>
              <a:t>Attending conferences and events virtually that you’ve never been able to attend in person</a:t>
            </a:r>
          </a:p>
          <a:p>
            <a:r>
              <a:rPr lang="en-US" sz="1800"/>
              <a:t>Partnering to offer internships</a:t>
            </a:r>
          </a:p>
          <a:p>
            <a:endParaRPr lang="en-US" sz="1800"/>
          </a:p>
          <a:p>
            <a:endParaRPr lang="en-US" sz="1800"/>
          </a:p>
        </p:txBody>
      </p:sp>
      <p:sp>
        <p:nvSpPr>
          <p:cNvPr id="5" name="Text Placeholder 2">
            <a:extLst>
              <a:ext uri="{FF2B5EF4-FFF2-40B4-BE49-F238E27FC236}">
                <a16:creationId xmlns:a16="http://schemas.microsoft.com/office/drawing/2014/main" id="{DD30CA8C-F6AD-4562-A040-7C307ED4D804}"/>
              </a:ext>
            </a:extLst>
          </p:cNvPr>
          <p:cNvSpPr txBox="1">
            <a:spLocks/>
          </p:cNvSpPr>
          <p:nvPr/>
        </p:nvSpPr>
        <p:spPr>
          <a:xfrm>
            <a:off x="4711485" y="1774556"/>
            <a:ext cx="3855379" cy="1857861"/>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1800" i="1"/>
              <a:t>“…Staff have been able to attend conferences virtually that they wouldn’t normally attend, bringing greater understanding of systems, acquisitions, specific subject areas, pedagogy, etc...”</a:t>
            </a:r>
          </a:p>
        </p:txBody>
      </p:sp>
    </p:spTree>
    <p:extLst>
      <p:ext uri="{BB962C8B-B14F-4D97-AF65-F5344CB8AC3E}">
        <p14:creationId xmlns:p14="http://schemas.microsoft.com/office/powerpoint/2010/main" val="374312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4" cy="2782050"/>
          </a:xfrm>
        </p:spPr>
        <p:txBody>
          <a:bodyPr/>
          <a:lstStyle/>
          <a:p>
            <a:r>
              <a:rPr lang="en-US" sz="1800"/>
              <a:t>Existing partnerships, relationships and professional associations “like ARLIS” have “proved their worth”</a:t>
            </a:r>
          </a:p>
          <a:p>
            <a:r>
              <a:rPr lang="en-US" sz="1800"/>
              <a:t>New resource sharing initiatives</a:t>
            </a:r>
          </a:p>
          <a:p>
            <a:r>
              <a:rPr lang="en-US" sz="1800"/>
              <a:t>Internal collaborations</a:t>
            </a:r>
          </a:p>
          <a:p>
            <a:r>
              <a:rPr lang="en-US" sz="1800"/>
              <a:t>Attending conferences and events virtually that you’ve never been able to attend in person</a:t>
            </a:r>
          </a:p>
          <a:p>
            <a:r>
              <a:rPr lang="en-US" sz="1800" i="1" u="sng">
                <a:solidFill>
                  <a:schemeClr val="accent2"/>
                </a:solidFill>
              </a:rPr>
              <a:t>Partnering to offer internships</a:t>
            </a:r>
          </a:p>
          <a:p>
            <a:endParaRPr lang="en-US" sz="1800"/>
          </a:p>
          <a:p>
            <a:endParaRPr lang="en-US" sz="1800"/>
          </a:p>
        </p:txBody>
      </p:sp>
      <p:sp>
        <p:nvSpPr>
          <p:cNvPr id="5" name="Text Placeholder 2">
            <a:extLst>
              <a:ext uri="{FF2B5EF4-FFF2-40B4-BE49-F238E27FC236}">
                <a16:creationId xmlns:a16="http://schemas.microsoft.com/office/drawing/2014/main" id="{05BD949A-A132-4873-ADA4-872435C221A2}"/>
              </a:ext>
            </a:extLst>
          </p:cNvPr>
          <p:cNvSpPr txBox="1">
            <a:spLocks/>
          </p:cNvSpPr>
          <p:nvPr/>
        </p:nvSpPr>
        <p:spPr>
          <a:xfrm>
            <a:off x="4572001" y="1774556"/>
            <a:ext cx="3994863" cy="2208508"/>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1800" i="1"/>
              <a:t>“…Supporting internships through ARIAH (Association of Research Institutes in Art History) and others through privately funded programs to support undergraduates from regional colleges, as well as some institutional funding…” </a:t>
            </a:r>
          </a:p>
        </p:txBody>
      </p:sp>
    </p:spTree>
    <p:extLst>
      <p:ext uri="{BB962C8B-B14F-4D97-AF65-F5344CB8AC3E}">
        <p14:creationId xmlns:p14="http://schemas.microsoft.com/office/powerpoint/2010/main" val="11896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window&#10;&#10;Description automatically generated">
            <a:extLst>
              <a:ext uri="{FF2B5EF4-FFF2-40B4-BE49-F238E27FC236}">
                <a16:creationId xmlns:a16="http://schemas.microsoft.com/office/drawing/2014/main" id="{D82052A9-FEAE-403A-8967-07CFC803CD56}"/>
              </a:ext>
            </a:extLst>
          </p:cNvPr>
          <p:cNvPicPr>
            <a:picLocks noChangeAspect="1"/>
          </p:cNvPicPr>
          <p:nvPr/>
        </p:nvPicPr>
        <p:blipFill rotWithShape="1">
          <a:blip r:embed="rId2"/>
          <a:srcRect r="18471"/>
          <a:stretch/>
        </p:blipFill>
        <p:spPr>
          <a:xfrm>
            <a:off x="1762858" y="2026327"/>
            <a:ext cx="3236096" cy="2977822"/>
          </a:xfrm>
          <a:prstGeom prst="rect">
            <a:avLst/>
          </a:prstGeom>
        </p:spPr>
      </p:pic>
      <p:pic>
        <p:nvPicPr>
          <p:cNvPr id="7" name="Picture 6" descr="A picture containing table, rug, food&#10;&#10;Description automatically generated">
            <a:extLst>
              <a:ext uri="{FF2B5EF4-FFF2-40B4-BE49-F238E27FC236}">
                <a16:creationId xmlns:a16="http://schemas.microsoft.com/office/drawing/2014/main" id="{C4B76813-AFB8-4A61-9845-5906F50E58FB}"/>
              </a:ext>
            </a:extLst>
          </p:cNvPr>
          <p:cNvPicPr>
            <a:picLocks noChangeAspect="1"/>
          </p:cNvPicPr>
          <p:nvPr/>
        </p:nvPicPr>
        <p:blipFill rotWithShape="1">
          <a:blip r:embed="rId3"/>
          <a:srcRect l="9831" r="34830"/>
          <a:stretch/>
        </p:blipFill>
        <p:spPr>
          <a:xfrm>
            <a:off x="5505021" y="2479042"/>
            <a:ext cx="2430112" cy="2468696"/>
          </a:xfrm>
          <a:prstGeom prst="rect">
            <a:avLst/>
          </a:prstGeom>
        </p:spPr>
      </p:pic>
      <p:pic>
        <p:nvPicPr>
          <p:cNvPr id="11" name="Picture 10" descr="Food on a table&#10;&#10;Description automatically generated">
            <a:extLst>
              <a:ext uri="{FF2B5EF4-FFF2-40B4-BE49-F238E27FC236}">
                <a16:creationId xmlns:a16="http://schemas.microsoft.com/office/drawing/2014/main" id="{66689FE6-0AAD-431D-A32F-DFF9F1FB5E31}"/>
              </a:ext>
            </a:extLst>
          </p:cNvPr>
          <p:cNvPicPr>
            <a:picLocks noChangeAspect="1"/>
          </p:cNvPicPr>
          <p:nvPr/>
        </p:nvPicPr>
        <p:blipFill>
          <a:blip r:embed="rId4"/>
          <a:stretch>
            <a:fillRect/>
          </a:stretch>
        </p:blipFill>
        <p:spPr>
          <a:xfrm>
            <a:off x="206104" y="323972"/>
            <a:ext cx="4511507" cy="2536261"/>
          </a:xfrm>
          <a:prstGeom prst="rect">
            <a:avLst/>
          </a:prstGeom>
        </p:spPr>
      </p:pic>
      <p:pic>
        <p:nvPicPr>
          <p:cNvPr id="13" name="Picture 12" descr="A picture containing table, indoor, sitting, cake&#10;&#10;Description automatically generated">
            <a:extLst>
              <a:ext uri="{FF2B5EF4-FFF2-40B4-BE49-F238E27FC236}">
                <a16:creationId xmlns:a16="http://schemas.microsoft.com/office/drawing/2014/main" id="{3A3DAB9F-C095-4838-B02D-9BD09F736D11}"/>
              </a:ext>
            </a:extLst>
          </p:cNvPr>
          <p:cNvPicPr>
            <a:picLocks noChangeAspect="1"/>
          </p:cNvPicPr>
          <p:nvPr/>
        </p:nvPicPr>
        <p:blipFill>
          <a:blip r:embed="rId5"/>
          <a:stretch>
            <a:fillRect/>
          </a:stretch>
        </p:blipFill>
        <p:spPr>
          <a:xfrm>
            <a:off x="5195055" y="195762"/>
            <a:ext cx="3742841" cy="2104136"/>
          </a:xfrm>
          <a:prstGeom prst="rect">
            <a:avLst/>
          </a:prstGeom>
        </p:spPr>
      </p:pic>
    </p:spTree>
    <p:extLst>
      <p:ext uri="{BB962C8B-B14F-4D97-AF65-F5344CB8AC3E}">
        <p14:creationId xmlns:p14="http://schemas.microsoft.com/office/powerpoint/2010/main" val="205720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5" name="Text Placeholder 2">
            <a:extLst>
              <a:ext uri="{FF2B5EF4-FFF2-40B4-BE49-F238E27FC236}">
                <a16:creationId xmlns:a16="http://schemas.microsoft.com/office/drawing/2014/main" id="{C120E12A-4186-4CD4-92F9-08943996D078}"/>
              </a:ext>
            </a:extLst>
          </p:cNvPr>
          <p:cNvSpPr txBox="1">
            <a:spLocks/>
          </p:cNvSpPr>
          <p:nvPr/>
        </p:nvSpPr>
        <p:spPr>
          <a:xfrm>
            <a:off x="1131376" y="1906291"/>
            <a:ext cx="6796007" cy="2270501"/>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800" i="1"/>
              <a:t>“…Partnerships within the library have been fruitful. Many hands make light work of catalog maintenance, image remediation projects, and IIIF manifest indexing, so those who may never have reason to do that kind of work have been very busy from home assisting these kinds of projects…”</a:t>
            </a:r>
          </a:p>
          <a:p>
            <a:pPr marL="3657600" lvl="8" indent="0">
              <a:buNone/>
            </a:pPr>
            <a:r>
              <a:rPr lang="en-US" sz="1800" i="1"/>
              <a:t>-National Gallery of Art</a:t>
            </a:r>
          </a:p>
          <a:p>
            <a:pPr marL="0" indent="0">
              <a:buNone/>
            </a:pPr>
            <a:endParaRPr lang="en-US" sz="1600" i="1"/>
          </a:p>
        </p:txBody>
      </p:sp>
    </p:spTree>
    <p:extLst>
      <p:ext uri="{BB962C8B-B14F-4D97-AF65-F5344CB8AC3E}">
        <p14:creationId xmlns:p14="http://schemas.microsoft.com/office/powerpoint/2010/main" val="250475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Collaboration: </a:t>
            </a:r>
            <a:r>
              <a:rPr lang="en-US" sz="2400" b="0"/>
              <a:t>What types of new partnerships have </a:t>
            </a:r>
            <a:r>
              <a:rPr lang="en-US" sz="2400" b="0" err="1"/>
              <a:t>deve</a:t>
            </a:r>
            <a:r>
              <a:rPr lang="en-US" sz="2400" b="0"/>
              <a:t>- loped during the pandemic?  How have existing partnerships helped you address challenges brought on by the pandemic?</a:t>
            </a:r>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7" y="1604075"/>
            <a:ext cx="4231214" cy="2782050"/>
          </a:xfrm>
        </p:spPr>
        <p:txBody>
          <a:bodyPr/>
          <a:lstStyle/>
          <a:p>
            <a:r>
              <a:rPr lang="en-US" sz="1800"/>
              <a:t>Existing partnerships, relationships and professional associations “like ARLIS” have “proved their worth”</a:t>
            </a:r>
          </a:p>
          <a:p>
            <a:r>
              <a:rPr lang="en-US" sz="1800"/>
              <a:t>New resource sharing initiatives</a:t>
            </a:r>
          </a:p>
          <a:p>
            <a:r>
              <a:rPr lang="en-US" sz="1800"/>
              <a:t>Internal collaborations</a:t>
            </a:r>
          </a:p>
          <a:p>
            <a:r>
              <a:rPr lang="en-US" sz="1800"/>
              <a:t>Attending conferences and events virtually that you’ve never been able to attend in person</a:t>
            </a:r>
          </a:p>
          <a:p>
            <a:r>
              <a:rPr lang="en-US" sz="1800"/>
              <a:t>Partnering to offer internships</a:t>
            </a:r>
          </a:p>
          <a:p>
            <a:endParaRPr lang="en-US" sz="1800"/>
          </a:p>
          <a:p>
            <a:endParaRPr lang="en-US" sz="1800"/>
          </a:p>
        </p:txBody>
      </p:sp>
      <p:sp>
        <p:nvSpPr>
          <p:cNvPr id="5" name="Text Placeholder 2">
            <a:extLst>
              <a:ext uri="{FF2B5EF4-FFF2-40B4-BE49-F238E27FC236}">
                <a16:creationId xmlns:a16="http://schemas.microsoft.com/office/drawing/2014/main" id="{514320D4-6BFB-4EBB-865B-BFEFC15DAFF7}"/>
              </a:ext>
            </a:extLst>
          </p:cNvPr>
          <p:cNvSpPr txBox="1">
            <a:spLocks/>
          </p:cNvSpPr>
          <p:nvPr/>
        </p:nvSpPr>
        <p:spPr>
          <a:xfrm>
            <a:off x="4633993" y="1867546"/>
            <a:ext cx="3897824" cy="1890794"/>
          </a:xfrm>
          <a:prstGeom prst="rect">
            <a:avLst/>
          </a:prstGeom>
          <a:ln>
            <a:solidFill>
              <a:schemeClr val="tx1"/>
            </a:solidFill>
          </a:ln>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sz="3600"/>
              <a:t>Share what’s happening at your institution</a:t>
            </a:r>
          </a:p>
          <a:p>
            <a:endParaRPr lang="en-US"/>
          </a:p>
        </p:txBody>
      </p:sp>
    </p:spTree>
    <p:extLst>
      <p:ext uri="{BB962C8B-B14F-4D97-AF65-F5344CB8AC3E}">
        <p14:creationId xmlns:p14="http://schemas.microsoft.com/office/powerpoint/2010/main" val="18214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Managing whiplash: </a:t>
            </a:r>
            <a:r>
              <a:rPr lang="en-US" sz="2400" b="0"/>
              <a:t>How are you and your colleagues managing to balance daily tasks with future-oriented long-term planning in our vastly altered current landscape?</a:t>
            </a:r>
            <a:endParaRPr lang="en-US" sz="1600" b="0"/>
          </a:p>
        </p:txBody>
      </p:sp>
    </p:spTree>
    <p:extLst>
      <p:ext uri="{BB962C8B-B14F-4D97-AF65-F5344CB8AC3E}">
        <p14:creationId xmlns:p14="http://schemas.microsoft.com/office/powerpoint/2010/main" val="10465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Managing whiplash: </a:t>
            </a:r>
            <a:r>
              <a:rPr lang="en-US" sz="2400" b="0"/>
              <a:t>How are you and your colleagues managing to balance daily tasks with future-oriented long-term planning in our vastly altered current landscape?</a:t>
            </a:r>
            <a:endParaRPr lang="en-US" sz="16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4"/>
            <a:ext cx="3828258" cy="2843939"/>
          </a:xfrm>
        </p:spPr>
        <p:txBody>
          <a:bodyPr/>
          <a:lstStyle/>
          <a:p>
            <a:r>
              <a:rPr lang="en-US" sz="2200"/>
              <a:t>Take one project at a time and don’t over-commit</a:t>
            </a:r>
          </a:p>
          <a:p>
            <a:r>
              <a:rPr lang="en-US" sz="2200"/>
              <a:t>Reach out to colleagues to keep in touch</a:t>
            </a:r>
          </a:p>
          <a:p>
            <a:r>
              <a:rPr lang="en-US" sz="2200"/>
              <a:t>Have a growth mindset in order to roll with the changing landscape</a:t>
            </a:r>
          </a:p>
        </p:txBody>
      </p:sp>
    </p:spTree>
    <p:extLst>
      <p:ext uri="{BB962C8B-B14F-4D97-AF65-F5344CB8AC3E}">
        <p14:creationId xmlns:p14="http://schemas.microsoft.com/office/powerpoint/2010/main" val="268710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Managing whiplash: </a:t>
            </a:r>
            <a:r>
              <a:rPr lang="en-US" sz="2400" b="0"/>
              <a:t>How are you and your colleagues managing to balance daily tasks with future-oriented long-term planning in our vastly altered current landscape?</a:t>
            </a:r>
            <a:endParaRPr lang="en-US" sz="16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4"/>
            <a:ext cx="3781587" cy="2890433"/>
          </a:xfrm>
        </p:spPr>
        <p:txBody>
          <a:bodyPr/>
          <a:lstStyle/>
          <a:p>
            <a:r>
              <a:rPr lang="en-US" sz="2200"/>
              <a:t>Take one project at a time and don’t over-commit</a:t>
            </a:r>
          </a:p>
          <a:p>
            <a:r>
              <a:rPr lang="en-US" sz="2200"/>
              <a:t>Reach out to colleagues to keep in touch</a:t>
            </a:r>
          </a:p>
          <a:p>
            <a:r>
              <a:rPr lang="en-US" sz="2200"/>
              <a:t>Have a growth mindset in order to roll with the changing landscape</a:t>
            </a:r>
          </a:p>
        </p:txBody>
      </p:sp>
      <p:sp>
        <p:nvSpPr>
          <p:cNvPr id="4" name="Text Placeholder 2">
            <a:extLst>
              <a:ext uri="{FF2B5EF4-FFF2-40B4-BE49-F238E27FC236}">
                <a16:creationId xmlns:a16="http://schemas.microsoft.com/office/drawing/2014/main" id="{CB67BD69-07D7-49E2-8186-11C069651E48}"/>
              </a:ext>
            </a:extLst>
          </p:cNvPr>
          <p:cNvSpPr txBox="1">
            <a:spLocks/>
          </p:cNvSpPr>
          <p:nvPr/>
        </p:nvSpPr>
        <p:spPr>
          <a:xfrm>
            <a:off x="4657240" y="1666067"/>
            <a:ext cx="3781587" cy="2828439"/>
          </a:xfrm>
          <a:prstGeom prst="rect">
            <a:avLst/>
          </a:prstGeom>
          <a:solidFill>
            <a:schemeClr val="tx2">
              <a:lumMod val="20000"/>
              <a:lumOff val="8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2200" i="1"/>
              <a:t>“The word whiplash is an accurate way to describe the situation!”</a:t>
            </a:r>
          </a:p>
          <a:p>
            <a:r>
              <a:rPr lang="en-US" sz="2200" i="1"/>
              <a:t>“It is overwhelmingly frantic.”</a:t>
            </a:r>
          </a:p>
          <a:p>
            <a:r>
              <a:rPr lang="en-US" sz="2200" i="1"/>
              <a:t>“We’re keeping a wish list for brighter days!”</a:t>
            </a:r>
          </a:p>
          <a:p>
            <a:pPr marL="0" indent="0">
              <a:buNone/>
            </a:pPr>
            <a:endParaRPr lang="en-US"/>
          </a:p>
          <a:p>
            <a:endParaRPr lang="en-US"/>
          </a:p>
        </p:txBody>
      </p:sp>
    </p:spTree>
    <p:extLst>
      <p:ext uri="{BB962C8B-B14F-4D97-AF65-F5344CB8AC3E}">
        <p14:creationId xmlns:p14="http://schemas.microsoft.com/office/powerpoint/2010/main" val="50989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Managing whiplash: </a:t>
            </a:r>
            <a:r>
              <a:rPr lang="en-US" sz="2400" b="0"/>
              <a:t>How are you and your colleagues managing to balance daily tasks with future-oriented long-term planning in our vastly altered current landscape?</a:t>
            </a:r>
            <a:endParaRPr lang="en-US" sz="1600" b="0"/>
          </a:p>
        </p:txBody>
      </p:sp>
      <p:sp>
        <p:nvSpPr>
          <p:cNvPr id="5" name="Text Placeholder 4">
            <a:extLst>
              <a:ext uri="{FF2B5EF4-FFF2-40B4-BE49-F238E27FC236}">
                <a16:creationId xmlns:a16="http://schemas.microsoft.com/office/drawing/2014/main" id="{C5DED7D9-28D3-44A3-9D86-1B70BAFA22C7}"/>
              </a:ext>
            </a:extLst>
          </p:cNvPr>
          <p:cNvSpPr>
            <a:spLocks noGrp="1"/>
          </p:cNvSpPr>
          <p:nvPr>
            <p:ph type="body" sz="quarter" idx="12"/>
          </p:nvPr>
        </p:nvSpPr>
        <p:spPr>
          <a:xfrm>
            <a:off x="340786" y="1735810"/>
            <a:ext cx="8439148" cy="2805193"/>
          </a:xfrm>
          <a:solidFill>
            <a:schemeClr val="tx2">
              <a:lumMod val="20000"/>
              <a:lumOff val="80000"/>
            </a:schemeClr>
          </a:solidFill>
        </p:spPr>
        <p:txBody>
          <a:bodyPr/>
          <a:lstStyle/>
          <a:p>
            <a:r>
              <a:rPr lang="en-US" sz="1600" i="1"/>
              <a:t>“…Marquand is also prepping for a move to swing space for 4 years starting in the spring... so those projects are way behind due to the quarantine and prioritized very high. We have been managing with re-deployed staff and colleagues willing to help…”</a:t>
            </a:r>
          </a:p>
          <a:p>
            <a:pPr marL="0" indent="0">
              <a:buNone/>
            </a:pPr>
            <a:endParaRPr lang="en-US" sz="1600" i="1"/>
          </a:p>
          <a:p>
            <a:r>
              <a:rPr lang="en-US" sz="1600" i="1"/>
              <a:t>“…The Getty has been cognizant of the increased challenges of maintaining work/life balance and has made many adaptations and concessions for those who are caring for family members in addition to working full-time…” </a:t>
            </a:r>
          </a:p>
          <a:p>
            <a:endParaRPr lang="en-US" sz="1600"/>
          </a:p>
          <a:p>
            <a:r>
              <a:rPr lang="en-US" sz="1600" i="1"/>
              <a:t>“…The Clark is currently in the reaccreditation process with the AAM, as well as strategic planning with our board. It is overwhelmingly frantic…” </a:t>
            </a:r>
          </a:p>
          <a:p>
            <a:endParaRPr lang="en-US" sz="1600"/>
          </a:p>
        </p:txBody>
      </p:sp>
    </p:spTree>
    <p:extLst>
      <p:ext uri="{BB962C8B-B14F-4D97-AF65-F5344CB8AC3E}">
        <p14:creationId xmlns:p14="http://schemas.microsoft.com/office/powerpoint/2010/main" val="139780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Managing whiplash: </a:t>
            </a:r>
            <a:r>
              <a:rPr lang="en-US" sz="2400" b="0"/>
              <a:t>How are you and your colleagues managing to balance daily tasks with future-oriented long-term planning in our vastly altered current landscape?</a:t>
            </a:r>
            <a:endParaRPr lang="en-US" sz="1600" b="0"/>
          </a:p>
        </p:txBody>
      </p:sp>
      <p:sp>
        <p:nvSpPr>
          <p:cNvPr id="5" name="Text Placeholder 4">
            <a:extLst>
              <a:ext uri="{FF2B5EF4-FFF2-40B4-BE49-F238E27FC236}">
                <a16:creationId xmlns:a16="http://schemas.microsoft.com/office/drawing/2014/main" id="{C5DED7D9-28D3-44A3-9D86-1B70BAFA22C7}"/>
              </a:ext>
            </a:extLst>
          </p:cNvPr>
          <p:cNvSpPr>
            <a:spLocks noGrp="1"/>
          </p:cNvSpPr>
          <p:nvPr>
            <p:ph type="body" sz="quarter" idx="12"/>
          </p:nvPr>
        </p:nvSpPr>
        <p:spPr>
          <a:xfrm>
            <a:off x="340786" y="1642820"/>
            <a:ext cx="8439148" cy="2936929"/>
          </a:xfrm>
          <a:solidFill>
            <a:schemeClr val="tx2">
              <a:lumMod val="20000"/>
              <a:lumOff val="80000"/>
            </a:schemeClr>
          </a:solidFill>
        </p:spPr>
        <p:txBody>
          <a:bodyPr/>
          <a:lstStyle/>
          <a:p>
            <a:endParaRPr lang="en-US" sz="1600" i="1"/>
          </a:p>
          <a:p>
            <a:r>
              <a:rPr lang="en-US" sz="1600" i="1"/>
              <a:t>“…We have been open 3 days/week by appointment, which has made all of our work relating to onsite patrons manageable. Having two days when the library is closed to guests allows us to do everything else, from scanning to attending meetings and re-shelving…</a:t>
            </a:r>
          </a:p>
          <a:p>
            <a:r>
              <a:rPr lang="en-US" sz="1600" i="1"/>
              <a:t>“…Very little time is left to plan for the long-term, but somehow the constraints that we're facing this year have really allowed us to fine-tune our services and eliminate work that no longer serves anyone, overhaul the types of library use and work statistics we keep, and to more clearly imagine what we want our library services to look like in the future. We're keeping a wish list for brighter days!”</a:t>
            </a:r>
          </a:p>
          <a:p>
            <a:pPr marL="0" indent="0">
              <a:buNone/>
            </a:pPr>
            <a:r>
              <a:rPr lang="en-US" sz="1600" i="1"/>
              <a:t>												-Winterthur Library</a:t>
            </a:r>
          </a:p>
        </p:txBody>
      </p:sp>
    </p:spTree>
    <p:extLst>
      <p:ext uri="{BB962C8B-B14F-4D97-AF65-F5344CB8AC3E}">
        <p14:creationId xmlns:p14="http://schemas.microsoft.com/office/powerpoint/2010/main" val="29042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Managing whiplash: </a:t>
            </a:r>
            <a:r>
              <a:rPr lang="en-US" sz="2400" b="0"/>
              <a:t>How are you and your colleagues managing to balance daily tasks with future-oriented long-term planning in our vastly altered current landscape?</a:t>
            </a:r>
            <a:endParaRPr lang="en-US" sz="1600" b="0"/>
          </a:p>
        </p:txBody>
      </p:sp>
      <p:sp>
        <p:nvSpPr>
          <p:cNvPr id="5" name="Text Placeholder 4">
            <a:extLst>
              <a:ext uri="{FF2B5EF4-FFF2-40B4-BE49-F238E27FC236}">
                <a16:creationId xmlns:a16="http://schemas.microsoft.com/office/drawing/2014/main" id="{C5DED7D9-28D3-44A3-9D86-1B70BAFA22C7}"/>
              </a:ext>
            </a:extLst>
          </p:cNvPr>
          <p:cNvSpPr>
            <a:spLocks noGrp="1"/>
          </p:cNvSpPr>
          <p:nvPr>
            <p:ph type="body" sz="quarter" idx="12"/>
          </p:nvPr>
        </p:nvSpPr>
        <p:spPr>
          <a:xfrm>
            <a:off x="340786" y="1565329"/>
            <a:ext cx="8439148" cy="2898184"/>
          </a:xfrm>
          <a:solidFill>
            <a:schemeClr val="tx2">
              <a:lumMod val="20000"/>
              <a:lumOff val="80000"/>
            </a:schemeClr>
          </a:solidFill>
        </p:spPr>
        <p:txBody>
          <a:bodyPr/>
          <a:lstStyle/>
          <a:p>
            <a:pPr marL="0" indent="0">
              <a:buNone/>
            </a:pPr>
            <a:endParaRPr lang="en-US" sz="1600"/>
          </a:p>
          <a:p>
            <a:r>
              <a:rPr lang="en-US" sz="1600" i="1"/>
              <a:t>“…This time has done both - made it hard to think past today as well as provided time to ponder and develop long-term projects. Our time working on-site, for many of us one or two days per week, is very valuable and packed with the immediate work of unpacking boxes of books, scanning ILL requests, pulling circulation requests, and cataloging as much as possible...</a:t>
            </a:r>
          </a:p>
          <a:p>
            <a:r>
              <a:rPr lang="en-US" sz="1600" i="1"/>
              <a:t>“…But we've outlined some good ideas for new collection development areas, adoption of the Gallery's enterprise digital asset management system and how that will change our workflows, experimenting with LOD in our bibliographic records and participating in the PCC </a:t>
            </a:r>
            <a:r>
              <a:rPr lang="en-US" sz="1600" i="1" err="1"/>
              <a:t>Wikidata</a:t>
            </a:r>
            <a:r>
              <a:rPr lang="en-US" sz="1600" i="1"/>
              <a:t> Pilot Project…” 																							-National Gallery of Art</a:t>
            </a:r>
          </a:p>
        </p:txBody>
      </p:sp>
    </p:spTree>
    <p:extLst>
      <p:ext uri="{BB962C8B-B14F-4D97-AF65-F5344CB8AC3E}">
        <p14:creationId xmlns:p14="http://schemas.microsoft.com/office/powerpoint/2010/main" val="131140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Managing whiplash: </a:t>
            </a:r>
            <a:r>
              <a:rPr lang="en-US" sz="2400" b="0"/>
              <a:t>How are you and your colleagues managing to balance daily tasks with future-oriented long-term planning in our vastly altered current landscape?</a:t>
            </a:r>
            <a:endParaRPr lang="en-US" sz="1600" b="0"/>
          </a:p>
        </p:txBody>
      </p:sp>
      <p:sp>
        <p:nvSpPr>
          <p:cNvPr id="5" name="Text Placeholder 2">
            <a:extLst>
              <a:ext uri="{FF2B5EF4-FFF2-40B4-BE49-F238E27FC236}">
                <a16:creationId xmlns:a16="http://schemas.microsoft.com/office/drawing/2014/main" id="{B69EF727-EA3E-4657-8CE8-0A370EB39B6A}"/>
              </a:ext>
            </a:extLst>
          </p:cNvPr>
          <p:cNvSpPr txBox="1">
            <a:spLocks/>
          </p:cNvSpPr>
          <p:nvPr/>
        </p:nvSpPr>
        <p:spPr>
          <a:xfrm>
            <a:off x="4633993" y="1867546"/>
            <a:ext cx="3897824" cy="1890794"/>
          </a:xfrm>
          <a:prstGeom prst="rect">
            <a:avLst/>
          </a:prstGeom>
          <a:ln>
            <a:solidFill>
              <a:schemeClr val="tx1"/>
            </a:solidFill>
          </a:ln>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sz="3600"/>
              <a:t>Share what’s happening at your institution</a:t>
            </a:r>
          </a:p>
          <a:p>
            <a:endParaRPr lang="en-US"/>
          </a:p>
        </p:txBody>
      </p:sp>
      <p:sp>
        <p:nvSpPr>
          <p:cNvPr id="6" name="Text Placeholder 2">
            <a:extLst>
              <a:ext uri="{FF2B5EF4-FFF2-40B4-BE49-F238E27FC236}">
                <a16:creationId xmlns:a16="http://schemas.microsoft.com/office/drawing/2014/main" id="{6BC0F041-CAEB-4261-AB33-0A46C4363774}"/>
              </a:ext>
            </a:extLst>
          </p:cNvPr>
          <p:cNvSpPr txBox="1">
            <a:spLocks/>
          </p:cNvSpPr>
          <p:nvPr/>
        </p:nvSpPr>
        <p:spPr>
          <a:xfrm>
            <a:off x="542442" y="1712563"/>
            <a:ext cx="3781585" cy="2781943"/>
          </a:xfrm>
          <a:prstGeom prst="rect">
            <a:avLst/>
          </a:prstGeom>
          <a:solidFill>
            <a:schemeClr val="tx2">
              <a:lumMod val="20000"/>
              <a:lumOff val="8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2200" i="1"/>
              <a:t>“The word whiplash is an accurate way to describe the situation!”</a:t>
            </a:r>
          </a:p>
          <a:p>
            <a:r>
              <a:rPr lang="en-US" sz="2200" i="1"/>
              <a:t>“It is overwhelmingly frantic.”</a:t>
            </a:r>
          </a:p>
          <a:p>
            <a:r>
              <a:rPr lang="en-US" sz="2200" i="1"/>
              <a:t>“We’re keeping a wish list for brighter days!”</a:t>
            </a:r>
          </a:p>
          <a:p>
            <a:pPr marL="0" indent="0">
              <a:buNone/>
            </a:pPr>
            <a:endParaRPr lang="en-US"/>
          </a:p>
          <a:p>
            <a:endParaRPr lang="en-US"/>
          </a:p>
        </p:txBody>
      </p:sp>
    </p:spTree>
    <p:extLst>
      <p:ext uri="{BB962C8B-B14F-4D97-AF65-F5344CB8AC3E}">
        <p14:creationId xmlns:p14="http://schemas.microsoft.com/office/powerpoint/2010/main" val="391576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Tree>
    <p:extLst>
      <p:ext uri="{BB962C8B-B14F-4D97-AF65-F5344CB8AC3E}">
        <p14:creationId xmlns:p14="http://schemas.microsoft.com/office/powerpoint/2010/main" val="386530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window&#10;&#10;Description automatically generated">
            <a:extLst>
              <a:ext uri="{FF2B5EF4-FFF2-40B4-BE49-F238E27FC236}">
                <a16:creationId xmlns:a16="http://schemas.microsoft.com/office/drawing/2014/main" id="{D82052A9-FEAE-403A-8967-07CFC803CD56}"/>
              </a:ext>
            </a:extLst>
          </p:cNvPr>
          <p:cNvPicPr>
            <a:picLocks noChangeAspect="1"/>
          </p:cNvPicPr>
          <p:nvPr/>
        </p:nvPicPr>
        <p:blipFill rotWithShape="1">
          <a:blip r:embed="rId2">
            <a:lum bright="70000" contrast="-70000"/>
          </a:blip>
          <a:srcRect r="18471"/>
          <a:stretch/>
        </p:blipFill>
        <p:spPr>
          <a:xfrm>
            <a:off x="1762858" y="2026327"/>
            <a:ext cx="3236096" cy="2977822"/>
          </a:xfrm>
          <a:prstGeom prst="rect">
            <a:avLst/>
          </a:prstGeom>
        </p:spPr>
      </p:pic>
      <p:pic>
        <p:nvPicPr>
          <p:cNvPr id="7" name="Picture 6" descr="A picture containing table, rug, food&#10;&#10;Description automatically generated">
            <a:extLst>
              <a:ext uri="{FF2B5EF4-FFF2-40B4-BE49-F238E27FC236}">
                <a16:creationId xmlns:a16="http://schemas.microsoft.com/office/drawing/2014/main" id="{C4B76813-AFB8-4A61-9845-5906F50E58FB}"/>
              </a:ext>
            </a:extLst>
          </p:cNvPr>
          <p:cNvPicPr>
            <a:picLocks noChangeAspect="1"/>
          </p:cNvPicPr>
          <p:nvPr/>
        </p:nvPicPr>
        <p:blipFill rotWithShape="1">
          <a:blip r:embed="rId3">
            <a:lum bright="70000" contrast="-70000"/>
          </a:blip>
          <a:srcRect l="9831" r="34830"/>
          <a:stretch/>
        </p:blipFill>
        <p:spPr>
          <a:xfrm>
            <a:off x="5505021" y="2479042"/>
            <a:ext cx="2430112" cy="2468696"/>
          </a:xfrm>
          <a:prstGeom prst="rect">
            <a:avLst/>
          </a:prstGeom>
        </p:spPr>
      </p:pic>
      <p:pic>
        <p:nvPicPr>
          <p:cNvPr id="11" name="Picture 10" descr="Food on a table&#10;&#10;Description automatically generated">
            <a:extLst>
              <a:ext uri="{FF2B5EF4-FFF2-40B4-BE49-F238E27FC236}">
                <a16:creationId xmlns:a16="http://schemas.microsoft.com/office/drawing/2014/main" id="{66689FE6-0AAD-431D-A32F-DFF9F1FB5E31}"/>
              </a:ext>
            </a:extLst>
          </p:cNvPr>
          <p:cNvPicPr>
            <a:picLocks noChangeAspect="1"/>
          </p:cNvPicPr>
          <p:nvPr/>
        </p:nvPicPr>
        <p:blipFill>
          <a:blip r:embed="rId4">
            <a:lum bright="70000" contrast="-70000"/>
          </a:blip>
          <a:stretch>
            <a:fillRect/>
          </a:stretch>
        </p:blipFill>
        <p:spPr>
          <a:xfrm>
            <a:off x="206104" y="323972"/>
            <a:ext cx="4511507" cy="2536261"/>
          </a:xfrm>
          <a:prstGeom prst="rect">
            <a:avLst/>
          </a:prstGeom>
        </p:spPr>
      </p:pic>
      <p:pic>
        <p:nvPicPr>
          <p:cNvPr id="13" name="Picture 12" descr="A picture containing table, indoor, sitting, cake&#10;&#10;Description automatically generated">
            <a:extLst>
              <a:ext uri="{FF2B5EF4-FFF2-40B4-BE49-F238E27FC236}">
                <a16:creationId xmlns:a16="http://schemas.microsoft.com/office/drawing/2014/main" id="{3A3DAB9F-C095-4838-B02D-9BD09F736D11}"/>
              </a:ext>
            </a:extLst>
          </p:cNvPr>
          <p:cNvPicPr>
            <a:picLocks noChangeAspect="1"/>
          </p:cNvPicPr>
          <p:nvPr/>
        </p:nvPicPr>
        <p:blipFill>
          <a:blip r:embed="rId5">
            <a:lum bright="70000" contrast="-70000"/>
          </a:blip>
          <a:stretch>
            <a:fillRect/>
          </a:stretch>
        </p:blipFill>
        <p:spPr>
          <a:xfrm>
            <a:off x="5195055" y="195762"/>
            <a:ext cx="3742841" cy="2104136"/>
          </a:xfrm>
          <a:prstGeom prst="rect">
            <a:avLst/>
          </a:prstGeom>
        </p:spPr>
      </p:pic>
      <p:sp>
        <p:nvSpPr>
          <p:cNvPr id="2" name="TextBox 1">
            <a:extLst>
              <a:ext uri="{FF2B5EF4-FFF2-40B4-BE49-F238E27FC236}">
                <a16:creationId xmlns:a16="http://schemas.microsoft.com/office/drawing/2014/main" id="{413811FF-3447-4E29-9B79-B1C05AF37B1C}"/>
              </a:ext>
            </a:extLst>
          </p:cNvPr>
          <p:cNvSpPr txBox="1"/>
          <p:nvPr/>
        </p:nvSpPr>
        <p:spPr>
          <a:xfrm>
            <a:off x="1428333" y="1641385"/>
            <a:ext cx="6287334" cy="1077218"/>
          </a:xfrm>
          <a:prstGeom prst="rect">
            <a:avLst/>
          </a:prstGeom>
          <a:noFill/>
        </p:spPr>
        <p:txBody>
          <a:bodyPr wrap="square" rtlCol="0">
            <a:spAutoFit/>
          </a:bodyPr>
          <a:lstStyle/>
          <a:p>
            <a:pPr algn="ctr"/>
            <a:r>
              <a:rPr lang="en-US" sz="3200" b="1"/>
              <a:t>Choose a snack!</a:t>
            </a:r>
          </a:p>
          <a:p>
            <a:pPr algn="ctr"/>
            <a:r>
              <a:rPr lang="en-US" sz="3200" b="1"/>
              <a:t>Go to: PollEv.com/oclcr001</a:t>
            </a:r>
          </a:p>
        </p:txBody>
      </p:sp>
    </p:spTree>
    <p:extLst>
      <p:ext uri="{BB962C8B-B14F-4D97-AF65-F5344CB8AC3E}">
        <p14:creationId xmlns:p14="http://schemas.microsoft.com/office/powerpoint/2010/main" val="119364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a:t>Services</a:t>
            </a:r>
          </a:p>
          <a:p>
            <a:r>
              <a:rPr lang="en-US" sz="2200"/>
              <a:t>Constituents</a:t>
            </a:r>
          </a:p>
          <a:p>
            <a:r>
              <a:rPr lang="en-US" sz="2200"/>
              <a:t>Processes</a:t>
            </a:r>
          </a:p>
          <a:p>
            <a:r>
              <a:rPr lang="en-US" sz="2200"/>
              <a:t>Events</a:t>
            </a:r>
          </a:p>
          <a:p>
            <a:r>
              <a:rPr lang="en-US" sz="2200"/>
              <a:t>Access to physical space</a:t>
            </a:r>
          </a:p>
          <a:p>
            <a:r>
              <a:rPr lang="en-US" sz="2200"/>
              <a:t>Reactions?</a:t>
            </a:r>
          </a:p>
        </p:txBody>
      </p:sp>
    </p:spTree>
    <p:extLst>
      <p:ext uri="{BB962C8B-B14F-4D97-AF65-F5344CB8AC3E}">
        <p14:creationId xmlns:p14="http://schemas.microsoft.com/office/powerpoint/2010/main" val="351066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i="1" u="sng">
                <a:solidFill>
                  <a:schemeClr val="accent2"/>
                </a:solidFill>
              </a:rPr>
              <a:t>Services</a:t>
            </a:r>
          </a:p>
          <a:p>
            <a:r>
              <a:rPr lang="en-US" sz="2200"/>
              <a:t>Constituents</a:t>
            </a:r>
          </a:p>
          <a:p>
            <a:r>
              <a:rPr lang="en-US" sz="2200"/>
              <a:t>Processes</a:t>
            </a:r>
          </a:p>
          <a:p>
            <a:r>
              <a:rPr lang="en-US" sz="2200"/>
              <a:t>Events</a:t>
            </a:r>
          </a:p>
          <a:p>
            <a:r>
              <a:rPr lang="en-US" sz="2200"/>
              <a:t>Access to physical space</a:t>
            </a:r>
          </a:p>
          <a:p>
            <a:r>
              <a:rPr lang="en-US" sz="2200"/>
              <a:t>Reactions?</a:t>
            </a:r>
          </a:p>
        </p:txBody>
      </p:sp>
      <p:sp>
        <p:nvSpPr>
          <p:cNvPr id="5" name="Text Placeholder 2">
            <a:extLst>
              <a:ext uri="{FF2B5EF4-FFF2-40B4-BE49-F238E27FC236}">
                <a16:creationId xmlns:a16="http://schemas.microsoft.com/office/drawing/2014/main" id="{F4E288B7-D1F3-42D1-B08B-30C087B0EBE1}"/>
              </a:ext>
            </a:extLst>
          </p:cNvPr>
          <p:cNvSpPr txBox="1">
            <a:spLocks/>
          </p:cNvSpPr>
          <p:nvPr/>
        </p:nvSpPr>
        <p:spPr>
          <a:xfrm>
            <a:off x="4021810" y="1604075"/>
            <a:ext cx="4920713" cy="2913681"/>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“…Campus Covid-19 safety protocols do not allow self-scanning, printing, and other self-service for the few by appointment patrons that we welcome…” </a:t>
            </a:r>
          </a:p>
          <a:p>
            <a:r>
              <a:rPr lang="en-US" sz="1600" i="1"/>
              <a:t>“…No ILL borrowing of physical materials…”</a:t>
            </a:r>
          </a:p>
          <a:p>
            <a:r>
              <a:rPr lang="en-US" sz="1600" i="1"/>
              <a:t>“…We are no longer servicing special collections in two separate reading rooms …because we do not have adequate staffing to cover. We are now servicing all collections in our main reading room….”</a:t>
            </a:r>
          </a:p>
          <a:p>
            <a:r>
              <a:rPr lang="en-US" sz="1600" i="1"/>
              <a:t>“…No physical reserves.  No recalls…”</a:t>
            </a:r>
          </a:p>
        </p:txBody>
      </p:sp>
    </p:spTree>
    <p:extLst>
      <p:ext uri="{BB962C8B-B14F-4D97-AF65-F5344CB8AC3E}">
        <p14:creationId xmlns:p14="http://schemas.microsoft.com/office/powerpoint/2010/main" val="31998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a:t>Services</a:t>
            </a:r>
          </a:p>
          <a:p>
            <a:r>
              <a:rPr lang="en-US" sz="2200" i="1" u="sng">
                <a:solidFill>
                  <a:schemeClr val="accent2"/>
                </a:solidFill>
              </a:rPr>
              <a:t>Constituents</a:t>
            </a:r>
          </a:p>
          <a:p>
            <a:r>
              <a:rPr lang="en-US" sz="2200"/>
              <a:t>Processes</a:t>
            </a:r>
          </a:p>
          <a:p>
            <a:r>
              <a:rPr lang="en-US" sz="2200"/>
              <a:t>Events</a:t>
            </a:r>
          </a:p>
          <a:p>
            <a:r>
              <a:rPr lang="en-US" sz="2200"/>
              <a:t>Access to physical space</a:t>
            </a:r>
          </a:p>
          <a:p>
            <a:r>
              <a:rPr lang="en-US" sz="2200"/>
              <a:t>Reactions?</a:t>
            </a:r>
          </a:p>
        </p:txBody>
      </p:sp>
      <p:sp>
        <p:nvSpPr>
          <p:cNvPr id="5" name="Text Placeholder 2">
            <a:extLst>
              <a:ext uri="{FF2B5EF4-FFF2-40B4-BE49-F238E27FC236}">
                <a16:creationId xmlns:a16="http://schemas.microsoft.com/office/drawing/2014/main" id="{316586EF-E69B-4524-938D-EF96B4882D71}"/>
              </a:ext>
            </a:extLst>
          </p:cNvPr>
          <p:cNvSpPr txBox="1">
            <a:spLocks/>
          </p:cNvSpPr>
          <p:nvPr/>
        </p:nvSpPr>
        <p:spPr>
          <a:xfrm>
            <a:off x="4021810" y="1604075"/>
            <a:ext cx="4920713" cy="2913681"/>
          </a:xfrm>
          <a:prstGeom prst="rect">
            <a:avLst/>
          </a:prstGeom>
          <a:solidFill>
            <a:schemeClr val="bg1">
              <a:lumMod val="85000"/>
            </a:schemeClr>
          </a:solidFill>
        </p:spPr>
        <p:txBody>
          <a:bodyPr vert="horz" lIns="91440" tIns="45720" rIns="91440" bIns="45720" anchor="t"/>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“…We are still not able to really help patrons outside of the Princeton community, which was something that we proudly offer…”</a:t>
            </a:r>
          </a:p>
          <a:p>
            <a:r>
              <a:rPr lang="en-US" sz="1600" i="1"/>
              <a:t>“…We are being very selective with gift offers. It seems that lots of people cleaned house during lockdown and want to turn over their books to libraries…” </a:t>
            </a:r>
          </a:p>
          <a:p>
            <a:r>
              <a:rPr lang="en-US" sz="1600" i="1"/>
              <a:t>“…Many area researchers--especially graduate students and faculty-- have indicated that they rely heavily on our Library for their research and teaching and are anxious for it to reopen…” </a:t>
            </a:r>
          </a:p>
        </p:txBody>
      </p:sp>
    </p:spTree>
    <p:extLst>
      <p:ext uri="{BB962C8B-B14F-4D97-AF65-F5344CB8AC3E}">
        <p14:creationId xmlns:p14="http://schemas.microsoft.com/office/powerpoint/2010/main" val="34906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a:t>Services</a:t>
            </a:r>
          </a:p>
          <a:p>
            <a:r>
              <a:rPr lang="en-US" sz="2200"/>
              <a:t>Constituents</a:t>
            </a:r>
          </a:p>
          <a:p>
            <a:r>
              <a:rPr lang="en-US" sz="2200" i="1" u="sng">
                <a:solidFill>
                  <a:schemeClr val="accent2"/>
                </a:solidFill>
              </a:rPr>
              <a:t>Processes</a:t>
            </a:r>
          </a:p>
          <a:p>
            <a:r>
              <a:rPr lang="en-US" sz="2200"/>
              <a:t>Events</a:t>
            </a:r>
          </a:p>
          <a:p>
            <a:r>
              <a:rPr lang="en-US" sz="2200"/>
              <a:t>Access to physical space</a:t>
            </a:r>
          </a:p>
          <a:p>
            <a:r>
              <a:rPr lang="en-US" sz="2200"/>
              <a:t>Reactions?</a:t>
            </a:r>
          </a:p>
        </p:txBody>
      </p:sp>
      <p:sp>
        <p:nvSpPr>
          <p:cNvPr id="5" name="Text Placeholder 2">
            <a:extLst>
              <a:ext uri="{FF2B5EF4-FFF2-40B4-BE49-F238E27FC236}">
                <a16:creationId xmlns:a16="http://schemas.microsoft.com/office/drawing/2014/main" id="{BFC0D9F1-AEDD-49D4-A34F-CE66209D8EF9}"/>
              </a:ext>
            </a:extLst>
          </p:cNvPr>
          <p:cNvSpPr txBox="1">
            <a:spLocks/>
          </p:cNvSpPr>
          <p:nvPr/>
        </p:nvSpPr>
        <p:spPr>
          <a:xfrm>
            <a:off x="4021810" y="1604075"/>
            <a:ext cx="4920713" cy="2913681"/>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“…We are no longer: </a:t>
            </a:r>
          </a:p>
          <a:p>
            <a:pPr lvl="1"/>
            <a:r>
              <a:rPr lang="en-US" sz="1400" i="1"/>
              <a:t>“Doing original cataloging for books or manuscripts due to the loss of the two catalogers we had on staff. </a:t>
            </a:r>
          </a:p>
          <a:p>
            <a:pPr lvl="1"/>
            <a:r>
              <a:rPr lang="en-US" sz="1400" i="1"/>
              <a:t>“Creating new digital collections, due to the loss of the librarian who managed our internal digitization projects </a:t>
            </a:r>
          </a:p>
          <a:p>
            <a:pPr lvl="1"/>
            <a:r>
              <a:rPr lang="en-US" sz="1400" i="1"/>
              <a:t>“Purchasing any new collection items outside of a few current publications needed for our graduate programs….”</a:t>
            </a:r>
          </a:p>
          <a:p>
            <a:r>
              <a:rPr lang="en-US" sz="1600" i="1"/>
              <a:t>“…Temporarily cancelled print newspaper subscriptions…” </a:t>
            </a:r>
          </a:p>
        </p:txBody>
      </p:sp>
    </p:spTree>
    <p:extLst>
      <p:ext uri="{BB962C8B-B14F-4D97-AF65-F5344CB8AC3E}">
        <p14:creationId xmlns:p14="http://schemas.microsoft.com/office/powerpoint/2010/main" val="72122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a:t>Services</a:t>
            </a:r>
          </a:p>
          <a:p>
            <a:r>
              <a:rPr lang="en-US" sz="2200"/>
              <a:t>Constituents</a:t>
            </a:r>
          </a:p>
          <a:p>
            <a:r>
              <a:rPr lang="en-US" sz="2200"/>
              <a:t>Processes</a:t>
            </a:r>
          </a:p>
          <a:p>
            <a:r>
              <a:rPr lang="en-US" sz="2200" i="1" u="sng">
                <a:solidFill>
                  <a:schemeClr val="accent2"/>
                </a:solidFill>
              </a:rPr>
              <a:t>Events</a:t>
            </a:r>
          </a:p>
          <a:p>
            <a:r>
              <a:rPr lang="en-US" sz="2200"/>
              <a:t>Access to physical space</a:t>
            </a:r>
          </a:p>
          <a:p>
            <a:r>
              <a:rPr lang="en-US" sz="2200"/>
              <a:t>Reactions?</a:t>
            </a:r>
          </a:p>
        </p:txBody>
      </p:sp>
      <p:sp>
        <p:nvSpPr>
          <p:cNvPr id="5" name="Text Placeholder 2">
            <a:extLst>
              <a:ext uri="{FF2B5EF4-FFF2-40B4-BE49-F238E27FC236}">
                <a16:creationId xmlns:a16="http://schemas.microsoft.com/office/drawing/2014/main" id="{C8C53D64-5416-4EC1-AE34-AAC3BA93DF73}"/>
              </a:ext>
            </a:extLst>
          </p:cNvPr>
          <p:cNvSpPr txBox="1">
            <a:spLocks/>
          </p:cNvSpPr>
          <p:nvPr/>
        </p:nvSpPr>
        <p:spPr>
          <a:xfrm>
            <a:off x="4393770" y="1604075"/>
            <a:ext cx="4099301" cy="2913681"/>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800" i="1"/>
              <a:t>“…Several exhibitions have been postponed and/or canceled along with local conferences and events. Not all have gone virtual, but a few have…” </a:t>
            </a:r>
          </a:p>
          <a:p>
            <a:r>
              <a:rPr lang="en-US" sz="1800" i="1"/>
              <a:t>“…For the UNLV University Libraries, the biggest change was reducing hours and eliminating any physical events…”</a:t>
            </a:r>
          </a:p>
          <a:p>
            <a:endParaRPr lang="en-US" sz="1600" i="1"/>
          </a:p>
        </p:txBody>
      </p:sp>
    </p:spTree>
    <p:extLst>
      <p:ext uri="{BB962C8B-B14F-4D97-AF65-F5344CB8AC3E}">
        <p14:creationId xmlns:p14="http://schemas.microsoft.com/office/powerpoint/2010/main" val="321664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a:t>Services</a:t>
            </a:r>
          </a:p>
          <a:p>
            <a:r>
              <a:rPr lang="en-US" sz="2200"/>
              <a:t>Constituents</a:t>
            </a:r>
          </a:p>
          <a:p>
            <a:r>
              <a:rPr lang="en-US" sz="2200"/>
              <a:t>Processes</a:t>
            </a:r>
          </a:p>
          <a:p>
            <a:r>
              <a:rPr lang="en-US" sz="2200"/>
              <a:t>Events</a:t>
            </a:r>
          </a:p>
          <a:p>
            <a:r>
              <a:rPr lang="en-US" sz="2200" i="1" u="sng">
                <a:solidFill>
                  <a:schemeClr val="accent2"/>
                </a:solidFill>
              </a:rPr>
              <a:t>Access to physical space</a:t>
            </a:r>
          </a:p>
          <a:p>
            <a:r>
              <a:rPr lang="en-US" sz="2200"/>
              <a:t>Reactions?</a:t>
            </a:r>
          </a:p>
        </p:txBody>
      </p:sp>
      <p:sp>
        <p:nvSpPr>
          <p:cNvPr id="5" name="Text Placeholder 2">
            <a:extLst>
              <a:ext uri="{FF2B5EF4-FFF2-40B4-BE49-F238E27FC236}">
                <a16:creationId xmlns:a16="http://schemas.microsoft.com/office/drawing/2014/main" id="{2EA861A3-618A-4828-B983-9344916A735D}"/>
              </a:ext>
            </a:extLst>
          </p:cNvPr>
          <p:cNvSpPr txBox="1">
            <a:spLocks/>
          </p:cNvSpPr>
          <p:nvPr/>
        </p:nvSpPr>
        <p:spPr>
          <a:xfrm>
            <a:off x="4393770" y="1669890"/>
            <a:ext cx="4099301" cy="2782050"/>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“…Our stacks are closed to staff and fellows, which is different, so we are having to pull all books for requests...” </a:t>
            </a:r>
          </a:p>
          <a:p>
            <a:r>
              <a:rPr lang="en-US" sz="1600" i="1"/>
              <a:t>“…We went from an open-stacks, browsable environment open to the public and with no circulation, to a closed-stacks environment closed to the public and with circulation to the home offices of our graduate students, fellows and staff…” </a:t>
            </a:r>
          </a:p>
        </p:txBody>
      </p:sp>
    </p:spTree>
    <p:extLst>
      <p:ext uri="{BB962C8B-B14F-4D97-AF65-F5344CB8AC3E}">
        <p14:creationId xmlns:p14="http://schemas.microsoft.com/office/powerpoint/2010/main" val="429122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a:t>Services</a:t>
            </a:r>
          </a:p>
          <a:p>
            <a:r>
              <a:rPr lang="en-US" sz="2200"/>
              <a:t>Constituents</a:t>
            </a:r>
          </a:p>
          <a:p>
            <a:r>
              <a:rPr lang="en-US" sz="2200"/>
              <a:t>Processes</a:t>
            </a:r>
          </a:p>
          <a:p>
            <a:r>
              <a:rPr lang="en-US" sz="2200"/>
              <a:t>Events</a:t>
            </a:r>
          </a:p>
          <a:p>
            <a:r>
              <a:rPr lang="en-US" sz="2200"/>
              <a:t>Access to physical space</a:t>
            </a:r>
          </a:p>
          <a:p>
            <a:r>
              <a:rPr lang="en-US" sz="2200" i="1" u="sng">
                <a:solidFill>
                  <a:schemeClr val="accent2"/>
                </a:solidFill>
              </a:rPr>
              <a:t>Reactions?</a:t>
            </a:r>
          </a:p>
        </p:txBody>
      </p:sp>
      <p:sp>
        <p:nvSpPr>
          <p:cNvPr id="5" name="Text Placeholder 2">
            <a:extLst>
              <a:ext uri="{FF2B5EF4-FFF2-40B4-BE49-F238E27FC236}">
                <a16:creationId xmlns:a16="http://schemas.microsoft.com/office/drawing/2014/main" id="{202C9C04-3761-4198-B645-85D469D1DDA0}"/>
              </a:ext>
            </a:extLst>
          </p:cNvPr>
          <p:cNvSpPr txBox="1">
            <a:spLocks/>
          </p:cNvSpPr>
          <p:nvPr/>
        </p:nvSpPr>
        <p:spPr>
          <a:xfrm>
            <a:off x="4393770" y="1669890"/>
            <a:ext cx="4099301" cy="2782050"/>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800" i="1"/>
              <a:t>“…No big complaints…”</a:t>
            </a:r>
          </a:p>
          <a:p>
            <a:r>
              <a:rPr lang="en-US" sz="1800" i="1"/>
              <a:t>“…Faculty and patrons have been grateful for any access to materials…”</a:t>
            </a:r>
          </a:p>
          <a:p>
            <a:r>
              <a:rPr lang="en-US" sz="1800" i="1"/>
              <a:t>“…While we have received many physical material requests, most have been understanding of our inability to provide them right now…”</a:t>
            </a:r>
          </a:p>
          <a:p>
            <a:pPr marL="0" indent="0">
              <a:buNone/>
            </a:pPr>
            <a:endParaRPr lang="en-US" sz="1600" i="1"/>
          </a:p>
        </p:txBody>
      </p:sp>
    </p:spTree>
    <p:extLst>
      <p:ext uri="{BB962C8B-B14F-4D97-AF65-F5344CB8AC3E}">
        <p14:creationId xmlns:p14="http://schemas.microsoft.com/office/powerpoint/2010/main" val="20334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7" name="Text Placeholder 2">
            <a:extLst>
              <a:ext uri="{FF2B5EF4-FFF2-40B4-BE49-F238E27FC236}">
                <a16:creationId xmlns:a16="http://schemas.microsoft.com/office/drawing/2014/main" id="{677A0608-32AC-44DC-B76C-9A7F84F9E9DD}"/>
              </a:ext>
            </a:extLst>
          </p:cNvPr>
          <p:cNvSpPr txBox="1">
            <a:spLocks/>
          </p:cNvSpPr>
          <p:nvPr/>
        </p:nvSpPr>
        <p:spPr>
          <a:xfrm>
            <a:off x="410705" y="1669889"/>
            <a:ext cx="8407831" cy="2855615"/>
          </a:xfrm>
          <a:prstGeom prst="rect">
            <a:avLst/>
          </a:prstGeom>
          <a:solidFill>
            <a:schemeClr val="bg1">
              <a:lumMod val="85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“…I can't think of any services we've abandoned, rather we've re-imagined them. Our reference services now include virtual training sessions. Our one-on-one orientations for new staff and fellows also still take place, but online. Our stacks are closed to staff and fellows, which is different, so we are having to pull all books for requests…” (National Gallery of Art)</a:t>
            </a:r>
          </a:p>
          <a:p>
            <a:r>
              <a:rPr lang="en-US" sz="1600" i="1"/>
              <a:t>“…While we have curbside services for staff and residential scholars in the Los Angeles area, we have adapted our ILL services for remote scholars to include eBook and physical book/home delivery services...) (Getty Research Institute)</a:t>
            </a:r>
          </a:p>
          <a:p>
            <a:r>
              <a:rPr lang="en-US" sz="1600" i="1"/>
              <a:t>“…The Libraries have mostly converted (if possible) services to a virtual environment. Services like course reserves have been expanded to digital when available and any physical material is quarantined for 7 days now…” (UNLV)</a:t>
            </a:r>
          </a:p>
          <a:p>
            <a:endParaRPr lang="en-US" sz="1600" i="1"/>
          </a:p>
        </p:txBody>
      </p:sp>
    </p:spTree>
    <p:extLst>
      <p:ext uri="{BB962C8B-B14F-4D97-AF65-F5344CB8AC3E}">
        <p14:creationId xmlns:p14="http://schemas.microsoft.com/office/powerpoint/2010/main" val="32759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What are you no longer doing: </a:t>
            </a:r>
            <a:r>
              <a:rPr lang="en-US" sz="2400" b="0"/>
              <a:t>As staffing and onsite presence have been minimized, what services have been abandoned, why, and how was this received?</a:t>
            </a:r>
            <a:endParaRPr lang="en-US" sz="11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5" y="1604075"/>
            <a:ext cx="4099301" cy="2782050"/>
          </a:xfrm>
        </p:spPr>
        <p:txBody>
          <a:bodyPr/>
          <a:lstStyle/>
          <a:p>
            <a:r>
              <a:rPr lang="en-US" sz="2200"/>
              <a:t>Services</a:t>
            </a:r>
          </a:p>
          <a:p>
            <a:r>
              <a:rPr lang="en-US" sz="2200"/>
              <a:t>Constituents</a:t>
            </a:r>
          </a:p>
          <a:p>
            <a:r>
              <a:rPr lang="en-US" sz="2200"/>
              <a:t>Processes</a:t>
            </a:r>
          </a:p>
          <a:p>
            <a:r>
              <a:rPr lang="en-US" sz="2200"/>
              <a:t>Events</a:t>
            </a:r>
          </a:p>
          <a:p>
            <a:r>
              <a:rPr lang="en-US" sz="2200"/>
              <a:t>Access to physical space</a:t>
            </a:r>
          </a:p>
          <a:p>
            <a:r>
              <a:rPr lang="en-US" sz="2200"/>
              <a:t>Reactions?</a:t>
            </a:r>
          </a:p>
        </p:txBody>
      </p:sp>
      <p:sp>
        <p:nvSpPr>
          <p:cNvPr id="5" name="Text Placeholder 2">
            <a:extLst>
              <a:ext uri="{FF2B5EF4-FFF2-40B4-BE49-F238E27FC236}">
                <a16:creationId xmlns:a16="http://schemas.microsoft.com/office/drawing/2014/main" id="{E1283F25-ED5F-4E99-A378-70D8478F6C39}"/>
              </a:ext>
            </a:extLst>
          </p:cNvPr>
          <p:cNvSpPr txBox="1">
            <a:spLocks/>
          </p:cNvSpPr>
          <p:nvPr/>
        </p:nvSpPr>
        <p:spPr>
          <a:xfrm>
            <a:off x="4633993" y="1867546"/>
            <a:ext cx="3897824" cy="1890794"/>
          </a:xfrm>
          <a:prstGeom prst="rect">
            <a:avLst/>
          </a:prstGeom>
          <a:ln>
            <a:solidFill>
              <a:schemeClr val="tx1"/>
            </a:solidFill>
          </a:ln>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sz="3600"/>
              <a:t>Share what’s happening at your institution</a:t>
            </a:r>
          </a:p>
          <a:p>
            <a:endParaRPr lang="en-US"/>
          </a:p>
        </p:txBody>
      </p:sp>
    </p:spTree>
    <p:extLst>
      <p:ext uri="{BB962C8B-B14F-4D97-AF65-F5344CB8AC3E}">
        <p14:creationId xmlns:p14="http://schemas.microsoft.com/office/powerpoint/2010/main" val="158631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Tree>
    <p:extLst>
      <p:ext uri="{BB962C8B-B14F-4D97-AF65-F5344CB8AC3E}">
        <p14:creationId xmlns:p14="http://schemas.microsoft.com/office/powerpoint/2010/main" val="92320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for the camera&#10;&#10;Description automatically generated">
            <a:extLst>
              <a:ext uri="{FF2B5EF4-FFF2-40B4-BE49-F238E27FC236}">
                <a16:creationId xmlns:a16="http://schemas.microsoft.com/office/drawing/2014/main" id="{82836F56-4BCA-43CA-8164-DE6E1CF0A20F}"/>
              </a:ext>
            </a:extLst>
          </p:cNvPr>
          <p:cNvPicPr>
            <a:picLocks noChangeAspect="1"/>
          </p:cNvPicPr>
          <p:nvPr/>
        </p:nvPicPr>
        <p:blipFill>
          <a:blip r:embed="rId3"/>
          <a:stretch>
            <a:fillRect/>
          </a:stretch>
        </p:blipFill>
        <p:spPr>
          <a:xfrm>
            <a:off x="4318682" y="1525332"/>
            <a:ext cx="1102270" cy="1503096"/>
          </a:xfrm>
          <a:prstGeom prst="rect">
            <a:avLst/>
          </a:prstGeom>
        </p:spPr>
      </p:pic>
      <p:sp>
        <p:nvSpPr>
          <p:cNvPr id="5" name="Rectangle 4">
            <a:extLst>
              <a:ext uri="{FF2B5EF4-FFF2-40B4-BE49-F238E27FC236}">
                <a16:creationId xmlns:a16="http://schemas.microsoft.com/office/drawing/2014/main" id="{B228B403-ADE0-47BD-9785-EAC1108E9D74}"/>
              </a:ext>
            </a:extLst>
          </p:cNvPr>
          <p:cNvSpPr/>
          <p:nvPr/>
        </p:nvSpPr>
        <p:spPr>
          <a:xfrm>
            <a:off x="1537333" y="1609226"/>
            <a:ext cx="3883619" cy="1077218"/>
          </a:xfrm>
          <a:prstGeom prst="rect">
            <a:avLst/>
          </a:prstGeom>
        </p:spPr>
        <p:txBody>
          <a:bodyPr wrap="square">
            <a:spAutoFit/>
          </a:bodyPr>
          <a:lstStyle/>
          <a:p>
            <a:r>
              <a:rPr lang="en-US" sz="2800" b="1" dirty="0">
                <a:solidFill>
                  <a:schemeClr val="tx2"/>
                </a:solidFill>
              </a:rPr>
              <a:t>Dennis Massie</a:t>
            </a:r>
          </a:p>
          <a:p>
            <a:endParaRPr lang="en-US" sz="3600" b="1" dirty="0">
              <a:solidFill>
                <a:schemeClr val="tx2"/>
              </a:solidFill>
            </a:endParaRPr>
          </a:p>
        </p:txBody>
      </p:sp>
      <p:sp>
        <p:nvSpPr>
          <p:cNvPr id="8" name="Rectangle 7">
            <a:extLst>
              <a:ext uri="{FF2B5EF4-FFF2-40B4-BE49-F238E27FC236}">
                <a16:creationId xmlns:a16="http://schemas.microsoft.com/office/drawing/2014/main" id="{80E05199-C6E0-408F-BDD3-4E78F5884BA3}"/>
              </a:ext>
            </a:extLst>
          </p:cNvPr>
          <p:cNvSpPr/>
          <p:nvPr/>
        </p:nvSpPr>
        <p:spPr>
          <a:xfrm>
            <a:off x="5455403" y="1635070"/>
            <a:ext cx="3394128" cy="523220"/>
          </a:xfrm>
          <a:prstGeom prst="rect">
            <a:avLst/>
          </a:prstGeom>
        </p:spPr>
        <p:txBody>
          <a:bodyPr wrap="square">
            <a:spAutoFit/>
          </a:bodyPr>
          <a:lstStyle/>
          <a:p>
            <a:r>
              <a:rPr lang="en-US" sz="2800" b="1">
                <a:solidFill>
                  <a:schemeClr val="tx2"/>
                </a:solidFill>
              </a:rPr>
              <a:t>Merrilee Proffitt</a:t>
            </a:r>
          </a:p>
        </p:txBody>
      </p:sp>
      <p:pic>
        <p:nvPicPr>
          <p:cNvPr id="10" name="Picture 9" descr="A person posing for the camera&#10;&#10;Description automatically generated">
            <a:extLst>
              <a:ext uri="{FF2B5EF4-FFF2-40B4-BE49-F238E27FC236}">
                <a16:creationId xmlns:a16="http://schemas.microsoft.com/office/drawing/2014/main" id="{CE891AA3-1ADF-427B-874D-9E664691BA51}"/>
              </a:ext>
            </a:extLst>
          </p:cNvPr>
          <p:cNvPicPr>
            <a:picLocks noChangeAspect="1"/>
          </p:cNvPicPr>
          <p:nvPr/>
        </p:nvPicPr>
        <p:blipFill>
          <a:blip r:embed="rId4"/>
          <a:stretch>
            <a:fillRect/>
          </a:stretch>
        </p:blipFill>
        <p:spPr>
          <a:xfrm>
            <a:off x="444894" y="3117354"/>
            <a:ext cx="1092439" cy="1489690"/>
          </a:xfrm>
          <a:prstGeom prst="rect">
            <a:avLst/>
          </a:prstGeom>
        </p:spPr>
      </p:pic>
      <p:sp>
        <p:nvSpPr>
          <p:cNvPr id="11" name="Rectangle 10">
            <a:extLst>
              <a:ext uri="{FF2B5EF4-FFF2-40B4-BE49-F238E27FC236}">
                <a16:creationId xmlns:a16="http://schemas.microsoft.com/office/drawing/2014/main" id="{B5204050-9C61-477F-88F2-E49D14AE38B5}"/>
              </a:ext>
            </a:extLst>
          </p:cNvPr>
          <p:cNvSpPr/>
          <p:nvPr/>
        </p:nvSpPr>
        <p:spPr>
          <a:xfrm>
            <a:off x="1537333" y="3117354"/>
            <a:ext cx="2781349" cy="954107"/>
          </a:xfrm>
          <a:prstGeom prst="rect">
            <a:avLst/>
          </a:prstGeom>
        </p:spPr>
        <p:txBody>
          <a:bodyPr wrap="square">
            <a:spAutoFit/>
          </a:bodyPr>
          <a:lstStyle/>
          <a:p>
            <a:r>
              <a:rPr lang="en-US" sz="2800" b="1">
                <a:solidFill>
                  <a:schemeClr val="tx2"/>
                </a:solidFill>
              </a:rPr>
              <a:t>Chela Scott Weber</a:t>
            </a:r>
          </a:p>
        </p:txBody>
      </p:sp>
      <p:sp>
        <p:nvSpPr>
          <p:cNvPr id="12" name="Text Placeholder 14">
            <a:extLst>
              <a:ext uri="{FF2B5EF4-FFF2-40B4-BE49-F238E27FC236}">
                <a16:creationId xmlns:a16="http://schemas.microsoft.com/office/drawing/2014/main" id="{10064A42-ED21-48C2-A6A3-58A6CB17C875}"/>
              </a:ext>
            </a:extLst>
          </p:cNvPr>
          <p:cNvSpPr txBox="1">
            <a:spLocks/>
          </p:cNvSpPr>
          <p:nvPr/>
        </p:nvSpPr>
        <p:spPr>
          <a:xfrm>
            <a:off x="1566829" y="2044544"/>
            <a:ext cx="3487603" cy="52720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a:t>Resource Sharing</a:t>
            </a:r>
          </a:p>
        </p:txBody>
      </p:sp>
      <p:sp>
        <p:nvSpPr>
          <p:cNvPr id="13" name="Text Placeholder 14">
            <a:extLst>
              <a:ext uri="{FF2B5EF4-FFF2-40B4-BE49-F238E27FC236}">
                <a16:creationId xmlns:a16="http://schemas.microsoft.com/office/drawing/2014/main" id="{83F108ED-2628-4DD5-B902-16D79E9DCC9F}"/>
              </a:ext>
            </a:extLst>
          </p:cNvPr>
          <p:cNvSpPr txBox="1">
            <a:spLocks/>
          </p:cNvSpPr>
          <p:nvPr/>
        </p:nvSpPr>
        <p:spPr>
          <a:xfrm>
            <a:off x="1566829" y="4021812"/>
            <a:ext cx="3183402" cy="31771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a:t>Archives and Special Collections</a:t>
            </a:r>
          </a:p>
        </p:txBody>
      </p:sp>
      <p:sp>
        <p:nvSpPr>
          <p:cNvPr id="14" name="Text Placeholder 14">
            <a:extLst>
              <a:ext uri="{FF2B5EF4-FFF2-40B4-BE49-F238E27FC236}">
                <a16:creationId xmlns:a16="http://schemas.microsoft.com/office/drawing/2014/main" id="{70EF5E83-FA45-4E07-8C2F-29821DB75D33}"/>
              </a:ext>
            </a:extLst>
          </p:cNvPr>
          <p:cNvSpPr txBox="1">
            <a:spLocks/>
          </p:cNvSpPr>
          <p:nvPr/>
        </p:nvSpPr>
        <p:spPr>
          <a:xfrm>
            <a:off x="5450448" y="2060043"/>
            <a:ext cx="3042623" cy="83217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a:t>Senior Manager</a:t>
            </a:r>
          </a:p>
        </p:txBody>
      </p:sp>
      <p:sp>
        <p:nvSpPr>
          <p:cNvPr id="15" name="TextBox 14">
            <a:extLst>
              <a:ext uri="{FF2B5EF4-FFF2-40B4-BE49-F238E27FC236}">
                <a16:creationId xmlns:a16="http://schemas.microsoft.com/office/drawing/2014/main" id="{418CA9D6-3C64-4F83-9AF8-E0C68EF9F193}"/>
              </a:ext>
            </a:extLst>
          </p:cNvPr>
          <p:cNvSpPr txBox="1"/>
          <p:nvPr/>
        </p:nvSpPr>
        <p:spPr>
          <a:xfrm>
            <a:off x="1" y="8194"/>
            <a:ext cx="9143999" cy="954107"/>
          </a:xfrm>
          <a:prstGeom prst="rect">
            <a:avLst/>
          </a:prstGeom>
          <a:solidFill>
            <a:schemeClr val="accent2">
              <a:lumMod val="75000"/>
            </a:schemeClr>
          </a:solid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1" algn="ctr"/>
            <a:r>
              <a:rPr lang="en-US" sz="2800">
                <a:solidFill>
                  <a:schemeClr val="bg1"/>
                </a:solidFill>
              </a:rPr>
              <a:t>OCLC Research Library Partnership</a:t>
            </a:r>
          </a:p>
          <a:p>
            <a:pPr lvl="1" algn="ctr"/>
            <a:r>
              <a:rPr lang="en-US" sz="2800">
                <a:solidFill>
                  <a:schemeClr val="bg1"/>
                </a:solidFill>
              </a:rPr>
              <a:t> Team Members</a:t>
            </a:r>
          </a:p>
        </p:txBody>
      </p:sp>
      <p:pic>
        <p:nvPicPr>
          <p:cNvPr id="17" name="Picture 16" descr="A person wearing a suit and tie smiling at the camera&#10;&#10;Description automatically generated">
            <a:extLst>
              <a:ext uri="{FF2B5EF4-FFF2-40B4-BE49-F238E27FC236}">
                <a16:creationId xmlns:a16="http://schemas.microsoft.com/office/drawing/2014/main" id="{5DB93F7F-0EFB-4608-99B2-B9243D362D38}"/>
              </a:ext>
            </a:extLst>
          </p:cNvPr>
          <p:cNvPicPr>
            <a:picLocks noChangeAspect="1"/>
          </p:cNvPicPr>
          <p:nvPr/>
        </p:nvPicPr>
        <p:blipFill>
          <a:blip r:embed="rId5"/>
          <a:stretch>
            <a:fillRect/>
          </a:stretch>
        </p:blipFill>
        <p:spPr>
          <a:xfrm>
            <a:off x="417525" y="1542871"/>
            <a:ext cx="1090312" cy="1486789"/>
          </a:xfrm>
          <a:prstGeom prst="rect">
            <a:avLst/>
          </a:prstGeom>
        </p:spPr>
      </p:pic>
      <p:pic>
        <p:nvPicPr>
          <p:cNvPr id="3" name="Picture 2" descr="A person smiling for the camera&#10;&#10;Description automatically generated">
            <a:extLst>
              <a:ext uri="{FF2B5EF4-FFF2-40B4-BE49-F238E27FC236}">
                <a16:creationId xmlns:a16="http://schemas.microsoft.com/office/drawing/2014/main" id="{D2CAEEBD-8EBB-4247-99AF-7A27F4D80365}"/>
              </a:ext>
            </a:extLst>
          </p:cNvPr>
          <p:cNvPicPr>
            <a:picLocks noChangeAspect="1"/>
          </p:cNvPicPr>
          <p:nvPr/>
        </p:nvPicPr>
        <p:blipFill>
          <a:blip r:embed="rId6"/>
          <a:stretch>
            <a:fillRect/>
          </a:stretch>
        </p:blipFill>
        <p:spPr>
          <a:xfrm>
            <a:off x="4318682" y="3117353"/>
            <a:ext cx="1151526" cy="1521659"/>
          </a:xfrm>
          <a:prstGeom prst="rect">
            <a:avLst/>
          </a:prstGeom>
        </p:spPr>
      </p:pic>
      <p:sp>
        <p:nvSpPr>
          <p:cNvPr id="16" name="Rectangle 15">
            <a:extLst>
              <a:ext uri="{FF2B5EF4-FFF2-40B4-BE49-F238E27FC236}">
                <a16:creationId xmlns:a16="http://schemas.microsoft.com/office/drawing/2014/main" id="{AB7D9DCE-5068-4791-B79B-F31FDF13F989}"/>
              </a:ext>
            </a:extLst>
          </p:cNvPr>
          <p:cNvSpPr/>
          <p:nvPr/>
        </p:nvSpPr>
        <p:spPr>
          <a:xfrm>
            <a:off x="5470208" y="3262392"/>
            <a:ext cx="3433568" cy="523220"/>
          </a:xfrm>
          <a:prstGeom prst="rect">
            <a:avLst/>
          </a:prstGeom>
        </p:spPr>
        <p:txBody>
          <a:bodyPr wrap="square">
            <a:spAutoFit/>
          </a:bodyPr>
          <a:lstStyle/>
          <a:p>
            <a:r>
              <a:rPr lang="en-US" sz="2800" b="1">
                <a:solidFill>
                  <a:schemeClr val="tx2"/>
                </a:solidFill>
              </a:rPr>
              <a:t>Mercy </a:t>
            </a:r>
            <a:r>
              <a:rPr lang="en-US" sz="2800" b="1" err="1">
                <a:solidFill>
                  <a:schemeClr val="tx2"/>
                </a:solidFill>
              </a:rPr>
              <a:t>Procaccini</a:t>
            </a:r>
            <a:endParaRPr lang="en-US" sz="2800" b="1">
              <a:solidFill>
                <a:schemeClr val="tx2"/>
              </a:solidFill>
            </a:endParaRPr>
          </a:p>
        </p:txBody>
      </p:sp>
      <p:sp>
        <p:nvSpPr>
          <p:cNvPr id="18" name="Text Placeholder 14">
            <a:extLst>
              <a:ext uri="{FF2B5EF4-FFF2-40B4-BE49-F238E27FC236}">
                <a16:creationId xmlns:a16="http://schemas.microsoft.com/office/drawing/2014/main" id="{A835EC18-2252-4756-A898-B5B86DC2782E}"/>
              </a:ext>
            </a:extLst>
          </p:cNvPr>
          <p:cNvSpPr txBox="1">
            <a:spLocks/>
          </p:cNvSpPr>
          <p:nvPr/>
        </p:nvSpPr>
        <p:spPr>
          <a:xfrm>
            <a:off x="5470208" y="3704094"/>
            <a:ext cx="2891128" cy="902949"/>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a:t>Learning Communities; REALM Project</a:t>
            </a:r>
          </a:p>
        </p:txBody>
      </p:sp>
    </p:spTree>
    <p:extLst>
      <p:ext uri="{BB962C8B-B14F-4D97-AF65-F5344CB8AC3E}">
        <p14:creationId xmlns:p14="http://schemas.microsoft.com/office/powerpoint/2010/main" val="331791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854387"/>
            <a:ext cx="4231214" cy="2531738"/>
          </a:xfrm>
        </p:spPr>
        <p:txBody>
          <a:bodyPr/>
          <a:lstStyle/>
          <a:p>
            <a:r>
              <a:rPr lang="en-US"/>
              <a:t>Efforts expanding?</a:t>
            </a:r>
          </a:p>
          <a:p>
            <a:r>
              <a:rPr lang="en-US"/>
              <a:t>What is being digitized</a:t>
            </a:r>
          </a:p>
          <a:p>
            <a:r>
              <a:rPr lang="en-US"/>
              <a:t>Delivery/discovery</a:t>
            </a:r>
          </a:p>
          <a:p>
            <a:r>
              <a:rPr lang="en-US"/>
              <a:t>Priorities</a:t>
            </a:r>
          </a:p>
          <a:p>
            <a:r>
              <a:rPr lang="en-US"/>
              <a:t>Staff</a:t>
            </a:r>
          </a:p>
          <a:p>
            <a:endParaRPr lang="en-US"/>
          </a:p>
        </p:txBody>
      </p:sp>
    </p:spTree>
    <p:extLst>
      <p:ext uri="{BB962C8B-B14F-4D97-AF65-F5344CB8AC3E}">
        <p14:creationId xmlns:p14="http://schemas.microsoft.com/office/powerpoint/2010/main" val="184396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854387"/>
            <a:ext cx="4231214" cy="2531738"/>
          </a:xfrm>
        </p:spPr>
        <p:txBody>
          <a:bodyPr/>
          <a:lstStyle/>
          <a:p>
            <a:r>
              <a:rPr lang="en-US" i="1" u="sng">
                <a:solidFill>
                  <a:schemeClr val="accent2"/>
                </a:solidFill>
              </a:rPr>
              <a:t>Efforts expanding?</a:t>
            </a:r>
          </a:p>
          <a:p>
            <a:r>
              <a:rPr lang="en-US"/>
              <a:t>What is being digitized</a:t>
            </a:r>
          </a:p>
          <a:p>
            <a:r>
              <a:rPr lang="en-US"/>
              <a:t>Delivery/discovery</a:t>
            </a:r>
          </a:p>
          <a:p>
            <a:r>
              <a:rPr lang="en-US"/>
              <a:t>Priorities</a:t>
            </a:r>
          </a:p>
          <a:p>
            <a:r>
              <a:rPr lang="en-US"/>
              <a:t>Staff</a:t>
            </a:r>
          </a:p>
          <a:p>
            <a:endParaRPr lang="en-US"/>
          </a:p>
        </p:txBody>
      </p:sp>
      <p:sp>
        <p:nvSpPr>
          <p:cNvPr id="5" name="Text Placeholder 2">
            <a:extLst>
              <a:ext uri="{FF2B5EF4-FFF2-40B4-BE49-F238E27FC236}">
                <a16:creationId xmlns:a16="http://schemas.microsoft.com/office/drawing/2014/main" id="{482049AB-1B16-436C-8178-16643D687D6D}"/>
              </a:ext>
            </a:extLst>
          </p:cNvPr>
          <p:cNvSpPr txBox="1">
            <a:spLocks/>
          </p:cNvSpPr>
          <p:nvPr/>
        </p:nvSpPr>
        <p:spPr>
          <a:xfrm>
            <a:off x="4153546" y="2022528"/>
            <a:ext cx="4494508" cy="2100021"/>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400" i="1"/>
              <a:t>“…We are doing boatloads of scanning for virtual fellows and other remote users…”</a:t>
            </a:r>
          </a:p>
          <a:p>
            <a:r>
              <a:rPr lang="en-US" sz="1400" i="1"/>
              <a:t>“…Since most staff members are working from home exclusively, very little digitization is taking place with the exception of a few Getty Research Institute specific publications and grant-funded projects with imminent deadlines…”</a:t>
            </a:r>
          </a:p>
          <a:p>
            <a:r>
              <a:rPr lang="en-US" sz="1400" i="1"/>
              <a:t>“…Digitization efforts have not expanded...” </a:t>
            </a:r>
          </a:p>
          <a:p>
            <a:endParaRPr lang="en-US" sz="1400"/>
          </a:p>
        </p:txBody>
      </p:sp>
    </p:spTree>
    <p:extLst>
      <p:ext uri="{BB962C8B-B14F-4D97-AF65-F5344CB8AC3E}">
        <p14:creationId xmlns:p14="http://schemas.microsoft.com/office/powerpoint/2010/main" val="57885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854387"/>
            <a:ext cx="4231214" cy="2531738"/>
          </a:xfrm>
        </p:spPr>
        <p:txBody>
          <a:bodyPr/>
          <a:lstStyle/>
          <a:p>
            <a:r>
              <a:rPr lang="en-US"/>
              <a:t>Efforts expanding?</a:t>
            </a:r>
          </a:p>
          <a:p>
            <a:r>
              <a:rPr lang="en-US" i="1" u="sng">
                <a:solidFill>
                  <a:schemeClr val="accent2"/>
                </a:solidFill>
              </a:rPr>
              <a:t>What is being digitized</a:t>
            </a:r>
          </a:p>
          <a:p>
            <a:r>
              <a:rPr lang="en-US"/>
              <a:t>Delivery/discovery</a:t>
            </a:r>
          </a:p>
          <a:p>
            <a:r>
              <a:rPr lang="en-US"/>
              <a:t>Priorities</a:t>
            </a:r>
          </a:p>
          <a:p>
            <a:r>
              <a:rPr lang="en-US"/>
              <a:t>Staff</a:t>
            </a:r>
          </a:p>
          <a:p>
            <a:endParaRPr lang="en-US"/>
          </a:p>
        </p:txBody>
      </p:sp>
      <p:sp>
        <p:nvSpPr>
          <p:cNvPr id="5" name="Text Placeholder 2">
            <a:extLst>
              <a:ext uri="{FF2B5EF4-FFF2-40B4-BE49-F238E27FC236}">
                <a16:creationId xmlns:a16="http://schemas.microsoft.com/office/drawing/2014/main" id="{C8545001-8C56-4D27-ADAB-AF4F2DB2CEF4}"/>
              </a:ext>
            </a:extLst>
          </p:cNvPr>
          <p:cNvSpPr txBox="1">
            <a:spLocks/>
          </p:cNvSpPr>
          <p:nvPr/>
        </p:nvSpPr>
        <p:spPr>
          <a:xfrm>
            <a:off x="4200041" y="1697064"/>
            <a:ext cx="4471262" cy="2464231"/>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“…The majority of digitization that's taking place right how is for ILL/resource sharing…” </a:t>
            </a:r>
          </a:p>
          <a:p>
            <a:r>
              <a:rPr lang="en-US" sz="1600" i="1"/>
              <a:t>“…Some production digitization is taking place in our image collections…” </a:t>
            </a:r>
          </a:p>
          <a:p>
            <a:r>
              <a:rPr lang="en-US" sz="1600" i="1"/>
              <a:t>“…We now have an internal CDL: Controlled digital lending program that is accessed through our online catalogue--mostly for reserves...”</a:t>
            </a:r>
          </a:p>
        </p:txBody>
      </p:sp>
    </p:spTree>
    <p:extLst>
      <p:ext uri="{BB962C8B-B14F-4D97-AF65-F5344CB8AC3E}">
        <p14:creationId xmlns:p14="http://schemas.microsoft.com/office/powerpoint/2010/main" val="14202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854387"/>
            <a:ext cx="4231214" cy="2531738"/>
          </a:xfrm>
        </p:spPr>
        <p:txBody>
          <a:bodyPr/>
          <a:lstStyle/>
          <a:p>
            <a:r>
              <a:rPr lang="en-US"/>
              <a:t>Efforts expanding?</a:t>
            </a:r>
          </a:p>
          <a:p>
            <a:r>
              <a:rPr lang="en-US"/>
              <a:t>What is being digitized</a:t>
            </a:r>
          </a:p>
          <a:p>
            <a:r>
              <a:rPr lang="en-US" i="1" u="sng">
                <a:solidFill>
                  <a:schemeClr val="accent2"/>
                </a:solidFill>
              </a:rPr>
              <a:t>Delivery/discovery</a:t>
            </a:r>
          </a:p>
          <a:p>
            <a:r>
              <a:rPr lang="en-US"/>
              <a:t>Priorities</a:t>
            </a:r>
          </a:p>
          <a:p>
            <a:r>
              <a:rPr lang="en-US"/>
              <a:t>Staff</a:t>
            </a:r>
          </a:p>
          <a:p>
            <a:endParaRPr lang="en-US"/>
          </a:p>
        </p:txBody>
      </p:sp>
      <p:sp>
        <p:nvSpPr>
          <p:cNvPr id="5" name="Text Placeholder 2">
            <a:extLst>
              <a:ext uri="{FF2B5EF4-FFF2-40B4-BE49-F238E27FC236}">
                <a16:creationId xmlns:a16="http://schemas.microsoft.com/office/drawing/2014/main" id="{9CF42ACF-7E3F-4801-A847-1DE4A824BF88}"/>
              </a:ext>
            </a:extLst>
          </p:cNvPr>
          <p:cNvSpPr txBox="1">
            <a:spLocks/>
          </p:cNvSpPr>
          <p:nvPr/>
        </p:nvSpPr>
        <p:spPr>
          <a:xfrm>
            <a:off x="3913322" y="1627321"/>
            <a:ext cx="5083444" cy="2905933"/>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“…What has expanded is linking catalog records to digitized materials made available by other institutions…” </a:t>
            </a:r>
          </a:p>
          <a:p>
            <a:r>
              <a:rPr lang="en-US" sz="1600" i="1"/>
              <a:t>“…We use </a:t>
            </a:r>
            <a:r>
              <a:rPr lang="en-US" sz="1600" i="1" err="1"/>
              <a:t>ContentDM</a:t>
            </a:r>
            <a:r>
              <a:rPr lang="en-US" sz="1600" i="1"/>
              <a:t>, and were able to continue adding to the digital collections from home throughout the lockdown period, uploading materials that had been scanned before the closure…”</a:t>
            </a:r>
          </a:p>
          <a:p>
            <a:r>
              <a:rPr lang="en-US" sz="1600" i="1"/>
              <a:t>“…We're just scanning as PDFs but simultaneously in the format that is appropriate for eventual inclusion in our </a:t>
            </a:r>
            <a:r>
              <a:rPr lang="en-US" sz="1600" i="1" err="1"/>
              <a:t>ContentDM</a:t>
            </a:r>
            <a:r>
              <a:rPr lang="en-US" sz="1600" i="1"/>
              <a:t> collection…”</a:t>
            </a:r>
          </a:p>
          <a:p>
            <a:endParaRPr lang="en-US" sz="1600" i="1"/>
          </a:p>
        </p:txBody>
      </p:sp>
    </p:spTree>
    <p:extLst>
      <p:ext uri="{BB962C8B-B14F-4D97-AF65-F5344CB8AC3E}">
        <p14:creationId xmlns:p14="http://schemas.microsoft.com/office/powerpoint/2010/main" val="202550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854387"/>
            <a:ext cx="4231214" cy="2531738"/>
          </a:xfrm>
        </p:spPr>
        <p:txBody>
          <a:bodyPr/>
          <a:lstStyle/>
          <a:p>
            <a:r>
              <a:rPr lang="en-US"/>
              <a:t>Efforts expanding?</a:t>
            </a:r>
          </a:p>
          <a:p>
            <a:r>
              <a:rPr lang="en-US"/>
              <a:t>What is being digitized</a:t>
            </a:r>
          </a:p>
          <a:p>
            <a:r>
              <a:rPr lang="en-US"/>
              <a:t>Delivery/discovery</a:t>
            </a:r>
          </a:p>
          <a:p>
            <a:r>
              <a:rPr lang="en-US" i="1" u="sng">
                <a:solidFill>
                  <a:schemeClr val="accent2"/>
                </a:solidFill>
              </a:rPr>
              <a:t>Priorities</a:t>
            </a:r>
          </a:p>
          <a:p>
            <a:r>
              <a:rPr lang="en-US"/>
              <a:t>Staff</a:t>
            </a:r>
          </a:p>
          <a:p>
            <a:endParaRPr lang="en-US"/>
          </a:p>
        </p:txBody>
      </p:sp>
      <p:sp>
        <p:nvSpPr>
          <p:cNvPr id="5" name="Text Placeholder 2">
            <a:extLst>
              <a:ext uri="{FF2B5EF4-FFF2-40B4-BE49-F238E27FC236}">
                <a16:creationId xmlns:a16="http://schemas.microsoft.com/office/drawing/2014/main" id="{1C278DAB-3D86-457A-B83A-691E645CDC48}"/>
              </a:ext>
            </a:extLst>
          </p:cNvPr>
          <p:cNvSpPr txBox="1">
            <a:spLocks/>
          </p:cNvSpPr>
          <p:nvPr/>
        </p:nvSpPr>
        <p:spPr>
          <a:xfrm>
            <a:off x="4107051" y="2001518"/>
            <a:ext cx="4548752" cy="2136530"/>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“…We are putting reserves and course material first, followed by research needs, and then creating lists/queues of anticipated needs and high request items…” </a:t>
            </a:r>
          </a:p>
          <a:p>
            <a:r>
              <a:rPr lang="en-US" sz="1600" i="1"/>
              <a:t>“…At this point, I guess you could say that our digitization priorities are being determined by patron demand…” </a:t>
            </a:r>
          </a:p>
        </p:txBody>
      </p:sp>
    </p:spTree>
    <p:extLst>
      <p:ext uri="{BB962C8B-B14F-4D97-AF65-F5344CB8AC3E}">
        <p14:creationId xmlns:p14="http://schemas.microsoft.com/office/powerpoint/2010/main" val="289077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854387"/>
            <a:ext cx="4231214" cy="2531738"/>
          </a:xfrm>
        </p:spPr>
        <p:txBody>
          <a:bodyPr/>
          <a:lstStyle/>
          <a:p>
            <a:r>
              <a:rPr lang="en-US"/>
              <a:t>Efforts expanding?</a:t>
            </a:r>
          </a:p>
          <a:p>
            <a:r>
              <a:rPr lang="en-US"/>
              <a:t>What is being digitized</a:t>
            </a:r>
          </a:p>
          <a:p>
            <a:r>
              <a:rPr lang="en-US"/>
              <a:t>Delivery/discovery</a:t>
            </a:r>
          </a:p>
          <a:p>
            <a:r>
              <a:rPr lang="en-US"/>
              <a:t>Priorities</a:t>
            </a:r>
          </a:p>
          <a:p>
            <a:r>
              <a:rPr lang="en-US" i="1" u="sng">
                <a:solidFill>
                  <a:schemeClr val="accent2"/>
                </a:solidFill>
              </a:rPr>
              <a:t>Staff</a:t>
            </a:r>
          </a:p>
          <a:p>
            <a:endParaRPr lang="en-US"/>
          </a:p>
        </p:txBody>
      </p:sp>
      <p:sp>
        <p:nvSpPr>
          <p:cNvPr id="5" name="Text Placeholder 2">
            <a:extLst>
              <a:ext uri="{FF2B5EF4-FFF2-40B4-BE49-F238E27FC236}">
                <a16:creationId xmlns:a16="http://schemas.microsoft.com/office/drawing/2014/main" id="{D7CEF9BB-4589-47B6-835C-E6220BDC3409}"/>
              </a:ext>
            </a:extLst>
          </p:cNvPr>
          <p:cNvSpPr txBox="1">
            <a:spLocks/>
          </p:cNvSpPr>
          <p:nvPr/>
        </p:nvSpPr>
        <p:spPr>
          <a:xfrm>
            <a:off x="4161295" y="1854387"/>
            <a:ext cx="4386020" cy="2299159"/>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“…Scaling up in terms of staff has been the most challenging. Anyone who can scan has done their part…”</a:t>
            </a:r>
          </a:p>
          <a:p>
            <a:r>
              <a:rPr lang="en-US" sz="1600" i="1"/>
              <a:t>“…Considering adopting a ‘digitization on demand’ system similar to what the Archives of American Art does. Due to our current staff shortages, we have not implemented that just yet…”</a:t>
            </a:r>
          </a:p>
        </p:txBody>
      </p:sp>
    </p:spTree>
    <p:extLst>
      <p:ext uri="{BB962C8B-B14F-4D97-AF65-F5344CB8AC3E}">
        <p14:creationId xmlns:p14="http://schemas.microsoft.com/office/powerpoint/2010/main" val="238025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7" name="Text Placeholder 2">
            <a:extLst>
              <a:ext uri="{FF2B5EF4-FFF2-40B4-BE49-F238E27FC236}">
                <a16:creationId xmlns:a16="http://schemas.microsoft.com/office/drawing/2014/main" id="{39F754FC-F9DC-4163-9F49-1DAF58F9A9AC}"/>
              </a:ext>
            </a:extLst>
          </p:cNvPr>
          <p:cNvSpPr txBox="1">
            <a:spLocks/>
          </p:cNvSpPr>
          <p:nvPr/>
        </p:nvSpPr>
        <p:spPr>
          <a:xfrm>
            <a:off x="774915" y="2216258"/>
            <a:ext cx="7555424" cy="1960535"/>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1600" i="1"/>
              <a:t>“…One project related to digitization that we're working on from home is providing indexing for our digitized rare books so chapter stops can be located as well as other notable features like plates or maps. This is a beautifully enhanced feature of our IIIF Universal Viewer and a great thing to accomplish now…”</a:t>
            </a:r>
          </a:p>
          <a:p>
            <a:pPr marL="0" indent="0">
              <a:buNone/>
            </a:pPr>
            <a:endParaRPr lang="en-US" sz="1600" i="1"/>
          </a:p>
          <a:p>
            <a:pPr marL="0" indent="0">
              <a:buNone/>
            </a:pPr>
            <a:r>
              <a:rPr lang="en-US" sz="1600" i="1"/>
              <a:t>									-National Gallery of Art</a:t>
            </a:r>
          </a:p>
          <a:p>
            <a:pPr marL="0" indent="0">
              <a:buNone/>
            </a:pPr>
            <a:r>
              <a:rPr lang="en-US" sz="1600" i="1"/>
              <a:t>										</a:t>
            </a:r>
          </a:p>
        </p:txBody>
      </p:sp>
    </p:spTree>
    <p:extLst>
      <p:ext uri="{BB962C8B-B14F-4D97-AF65-F5344CB8AC3E}">
        <p14:creationId xmlns:p14="http://schemas.microsoft.com/office/powerpoint/2010/main" val="27572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748793" cy="1167781"/>
          </a:xfrm>
        </p:spPr>
        <p:txBody>
          <a:bodyPr/>
          <a:lstStyle/>
          <a:p>
            <a:r>
              <a:rPr lang="en-US" sz="2400"/>
              <a:t>Digitization efforts: </a:t>
            </a:r>
            <a:r>
              <a:rPr lang="en-US" sz="2400" b="0"/>
              <a:t>Have digitization efforts expanded during the pandemic?  What is being digitized?  Are delivery or discovery mechanisms changing? How are priorities being set, and who is setting them?</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854387"/>
            <a:ext cx="4231214" cy="2531738"/>
          </a:xfrm>
        </p:spPr>
        <p:txBody>
          <a:bodyPr/>
          <a:lstStyle/>
          <a:p>
            <a:r>
              <a:rPr lang="en-US"/>
              <a:t>Efforts expanding?</a:t>
            </a:r>
          </a:p>
          <a:p>
            <a:r>
              <a:rPr lang="en-US"/>
              <a:t>What is being digitized</a:t>
            </a:r>
          </a:p>
          <a:p>
            <a:r>
              <a:rPr lang="en-US"/>
              <a:t>Delivery/discovery</a:t>
            </a:r>
          </a:p>
          <a:p>
            <a:r>
              <a:rPr lang="en-US"/>
              <a:t>Priorities</a:t>
            </a:r>
          </a:p>
          <a:p>
            <a:r>
              <a:rPr lang="en-US"/>
              <a:t>Staff</a:t>
            </a:r>
          </a:p>
          <a:p>
            <a:endParaRPr lang="en-US"/>
          </a:p>
        </p:txBody>
      </p:sp>
      <p:sp>
        <p:nvSpPr>
          <p:cNvPr id="5" name="Text Placeholder 2">
            <a:extLst>
              <a:ext uri="{FF2B5EF4-FFF2-40B4-BE49-F238E27FC236}">
                <a16:creationId xmlns:a16="http://schemas.microsoft.com/office/drawing/2014/main" id="{88019D95-F861-4ADB-AB66-E5710F2539B8}"/>
              </a:ext>
            </a:extLst>
          </p:cNvPr>
          <p:cNvSpPr txBox="1">
            <a:spLocks/>
          </p:cNvSpPr>
          <p:nvPr/>
        </p:nvSpPr>
        <p:spPr>
          <a:xfrm>
            <a:off x="4633993" y="1867546"/>
            <a:ext cx="3897824" cy="1890794"/>
          </a:xfrm>
          <a:prstGeom prst="rect">
            <a:avLst/>
          </a:prstGeom>
          <a:ln>
            <a:solidFill>
              <a:schemeClr val="tx1"/>
            </a:solidFill>
          </a:ln>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sz="3600"/>
              <a:t>Share what’s happening at your institution</a:t>
            </a:r>
          </a:p>
          <a:p>
            <a:endParaRPr lang="en-US"/>
          </a:p>
        </p:txBody>
      </p:sp>
    </p:spTree>
    <p:extLst>
      <p:ext uri="{BB962C8B-B14F-4D97-AF65-F5344CB8AC3E}">
        <p14:creationId xmlns:p14="http://schemas.microsoft.com/office/powerpoint/2010/main" val="40898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Tree>
    <p:extLst>
      <p:ext uri="{BB962C8B-B14F-4D97-AF65-F5344CB8AC3E}">
        <p14:creationId xmlns:p14="http://schemas.microsoft.com/office/powerpoint/2010/main" val="18803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3983241" cy="2782050"/>
          </a:xfrm>
        </p:spPr>
        <p:txBody>
          <a:bodyPr/>
          <a:lstStyle/>
          <a:p>
            <a:r>
              <a:rPr lang="en-US"/>
              <a:t>Physical access</a:t>
            </a:r>
          </a:p>
          <a:p>
            <a:r>
              <a:rPr lang="en-US"/>
              <a:t>Remote access</a:t>
            </a:r>
          </a:p>
          <a:p>
            <a:r>
              <a:rPr lang="en-US"/>
              <a:t>Services</a:t>
            </a:r>
          </a:p>
          <a:p>
            <a:r>
              <a:rPr lang="en-US"/>
              <a:t>Informal art librarian network</a:t>
            </a:r>
          </a:p>
        </p:txBody>
      </p:sp>
    </p:spTree>
    <p:extLst>
      <p:ext uri="{BB962C8B-B14F-4D97-AF65-F5344CB8AC3E}">
        <p14:creationId xmlns:p14="http://schemas.microsoft.com/office/powerpoint/2010/main" val="5239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t>Today’s proposed agenda</a:t>
            </a:r>
          </a:p>
        </p:txBody>
      </p:sp>
      <p:sp>
        <p:nvSpPr>
          <p:cNvPr id="8" name="Text Placeholder 7"/>
          <p:cNvSpPr>
            <a:spLocks noGrp="1"/>
          </p:cNvSpPr>
          <p:nvPr>
            <p:ph type="body" sz="quarter" idx="12"/>
          </p:nvPr>
        </p:nvSpPr>
        <p:spPr>
          <a:xfrm>
            <a:off x="278969" y="1029747"/>
            <a:ext cx="8500965" cy="3278782"/>
          </a:xfrm>
        </p:spPr>
        <p:txBody>
          <a:bodyPr/>
          <a:lstStyle/>
          <a:p>
            <a:r>
              <a:rPr lang="en-US" sz="2000" b="1" i="1" u="sng">
                <a:solidFill>
                  <a:schemeClr val="accent2"/>
                </a:solidFill>
              </a:rPr>
              <a:t>Welcome</a:t>
            </a:r>
            <a:r>
              <a:rPr lang="en-US" sz="2000" b="1" i="1">
                <a:solidFill>
                  <a:srgbClr val="00B0F0"/>
                </a:solidFill>
              </a:rPr>
              <a:t> </a:t>
            </a:r>
          </a:p>
          <a:p>
            <a:pPr fontAlgn="base"/>
            <a:r>
              <a:rPr lang="en-US" sz="2000"/>
              <a:t>Updates:​</a:t>
            </a:r>
          </a:p>
          <a:p>
            <a:pPr lvl="1" fontAlgn="base"/>
            <a:r>
              <a:rPr lang="en-US" sz="1600"/>
              <a:t>Art Discovery Group Catalog</a:t>
            </a:r>
          </a:p>
          <a:p>
            <a:pPr lvl="2" fontAlgn="base"/>
            <a:r>
              <a:rPr lang="en-US" sz="1400"/>
              <a:t>Kathleen Salomon, Aimee Lind, Getty Research Institute  ​</a:t>
            </a:r>
          </a:p>
          <a:p>
            <a:pPr lvl="1" fontAlgn="base"/>
            <a:r>
              <a:rPr lang="en-US" sz="1600"/>
              <a:t>New draft protocols for sharing special collections</a:t>
            </a:r>
          </a:p>
          <a:p>
            <a:pPr lvl="2" fontAlgn="base"/>
            <a:r>
              <a:rPr lang="en-US" sz="1400"/>
              <a:t>SHARES Sharing Special Collections Working Group​</a:t>
            </a:r>
          </a:p>
          <a:p>
            <a:r>
              <a:rPr lang="en-US" sz="2000"/>
              <a:t>Round robin roundup – special 2020 question set</a:t>
            </a:r>
          </a:p>
          <a:p>
            <a:r>
              <a:rPr lang="en-US" sz="2000"/>
              <a:t>Report on a forthcoming OCLC Research project focused on art and museum libraries, the art research collective collection, and the characteristics of successful library partnerships</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3983241" cy="2782050"/>
          </a:xfrm>
        </p:spPr>
        <p:txBody>
          <a:bodyPr/>
          <a:lstStyle/>
          <a:p>
            <a:r>
              <a:rPr lang="en-US" i="1" u="sng">
                <a:solidFill>
                  <a:schemeClr val="accent2"/>
                </a:solidFill>
              </a:rPr>
              <a:t>Physical access</a:t>
            </a:r>
          </a:p>
          <a:p>
            <a:r>
              <a:rPr lang="en-US"/>
              <a:t>Remote access</a:t>
            </a:r>
          </a:p>
          <a:p>
            <a:r>
              <a:rPr lang="en-US"/>
              <a:t>Services</a:t>
            </a:r>
          </a:p>
          <a:p>
            <a:r>
              <a:rPr lang="en-US"/>
              <a:t>Informal art librarian network</a:t>
            </a:r>
          </a:p>
        </p:txBody>
      </p:sp>
      <p:sp>
        <p:nvSpPr>
          <p:cNvPr id="4" name="Text Placeholder 2">
            <a:extLst>
              <a:ext uri="{FF2B5EF4-FFF2-40B4-BE49-F238E27FC236}">
                <a16:creationId xmlns:a16="http://schemas.microsoft.com/office/drawing/2014/main" id="{77906CCA-04CA-489C-8C38-BE9189775E20}"/>
              </a:ext>
            </a:extLst>
          </p:cNvPr>
          <p:cNvSpPr txBox="1">
            <a:spLocks/>
          </p:cNvSpPr>
          <p:nvPr/>
        </p:nvSpPr>
        <p:spPr>
          <a:xfrm>
            <a:off x="4254285" y="1604075"/>
            <a:ext cx="4548929" cy="2934450"/>
          </a:xfrm>
          <a:prstGeom prst="rect">
            <a:avLst/>
          </a:prstGeom>
          <a:solidFill>
            <a:schemeClr val="tx2">
              <a:lumMod val="20000"/>
              <a:lumOff val="8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“…Unaffiliated local independent researchers can book a seat and access both our physical resources as well as e-resources…” </a:t>
            </a:r>
          </a:p>
          <a:p>
            <a:r>
              <a:rPr lang="en-US" sz="1600" i="1"/>
              <a:t>“…As a public institution, UNLV University Libraries has made access to the libraries by appointment only…” </a:t>
            </a:r>
          </a:p>
          <a:p>
            <a:r>
              <a:rPr lang="en-US" sz="1600" i="1"/>
              <a:t>“…Winterthur has been open to all by appointment since August, and I am making sure that unaffiliated users are aware that they are welcome to make appointments…”</a:t>
            </a:r>
          </a:p>
          <a:p>
            <a:endParaRPr lang="en-US" sz="1600" i="1"/>
          </a:p>
          <a:p>
            <a:endParaRPr lang="en-US"/>
          </a:p>
        </p:txBody>
      </p:sp>
    </p:spTree>
    <p:extLst>
      <p:ext uri="{BB962C8B-B14F-4D97-AF65-F5344CB8AC3E}">
        <p14:creationId xmlns:p14="http://schemas.microsoft.com/office/powerpoint/2010/main" val="151711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3983241" cy="2782050"/>
          </a:xfrm>
        </p:spPr>
        <p:txBody>
          <a:bodyPr/>
          <a:lstStyle/>
          <a:p>
            <a:r>
              <a:rPr lang="en-US"/>
              <a:t>Physical access</a:t>
            </a:r>
          </a:p>
          <a:p>
            <a:r>
              <a:rPr lang="en-US" i="1" u="sng">
                <a:solidFill>
                  <a:schemeClr val="accent2"/>
                </a:solidFill>
              </a:rPr>
              <a:t>Remote access</a:t>
            </a:r>
          </a:p>
          <a:p>
            <a:r>
              <a:rPr lang="en-US"/>
              <a:t>Services</a:t>
            </a:r>
          </a:p>
          <a:p>
            <a:r>
              <a:rPr lang="en-US"/>
              <a:t>Informal art librarian network</a:t>
            </a:r>
          </a:p>
        </p:txBody>
      </p:sp>
      <p:sp>
        <p:nvSpPr>
          <p:cNvPr id="5" name="Text Placeholder 2">
            <a:extLst>
              <a:ext uri="{FF2B5EF4-FFF2-40B4-BE49-F238E27FC236}">
                <a16:creationId xmlns:a16="http://schemas.microsoft.com/office/drawing/2014/main" id="{5E7606F6-45A1-4DCF-BB8D-C3D6CE8DB703}"/>
              </a:ext>
            </a:extLst>
          </p:cNvPr>
          <p:cNvSpPr txBox="1">
            <a:spLocks/>
          </p:cNvSpPr>
          <p:nvPr/>
        </p:nvSpPr>
        <p:spPr>
          <a:xfrm>
            <a:off x="4254285" y="1735810"/>
            <a:ext cx="4548929" cy="2309248"/>
          </a:xfrm>
          <a:prstGeom prst="rect">
            <a:avLst/>
          </a:prstGeom>
          <a:solidFill>
            <a:schemeClr val="tx2">
              <a:lumMod val="20000"/>
              <a:lumOff val="8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“…Our Rights Librarian has been researching rights to see what we can make available without restrictions…</a:t>
            </a:r>
          </a:p>
          <a:p>
            <a:r>
              <a:rPr lang="en-US" sz="1600" i="1"/>
              <a:t>“…We have been working on an EZ Proxy solution to allow access to </a:t>
            </a:r>
            <a:r>
              <a:rPr lang="en-US" sz="1600" i="1" err="1"/>
              <a:t>eResources</a:t>
            </a:r>
            <a:r>
              <a:rPr lang="en-US" sz="1600" i="1"/>
              <a:t> for our most active Readers…</a:t>
            </a:r>
          </a:p>
          <a:p>
            <a:r>
              <a:rPr lang="en-US" sz="1600" i="1"/>
              <a:t>“…Reference staff created a </a:t>
            </a:r>
            <a:r>
              <a:rPr lang="en-US" sz="1600" i="1" err="1"/>
              <a:t>LibGuide</a:t>
            </a:r>
            <a:r>
              <a:rPr lang="en-US" sz="1600" i="1"/>
              <a:t> pointing users to free resources…”</a:t>
            </a:r>
          </a:p>
          <a:p>
            <a:endParaRPr lang="en-US" sz="1600" i="1"/>
          </a:p>
          <a:p>
            <a:endParaRPr lang="en-US"/>
          </a:p>
        </p:txBody>
      </p:sp>
    </p:spTree>
    <p:extLst>
      <p:ext uri="{BB962C8B-B14F-4D97-AF65-F5344CB8AC3E}">
        <p14:creationId xmlns:p14="http://schemas.microsoft.com/office/powerpoint/2010/main" val="324863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3983241" cy="2782050"/>
          </a:xfrm>
        </p:spPr>
        <p:txBody>
          <a:bodyPr/>
          <a:lstStyle/>
          <a:p>
            <a:r>
              <a:rPr lang="en-US"/>
              <a:t>Physical access</a:t>
            </a:r>
          </a:p>
          <a:p>
            <a:r>
              <a:rPr lang="en-US"/>
              <a:t>Remote access</a:t>
            </a:r>
          </a:p>
          <a:p>
            <a:r>
              <a:rPr lang="en-US" i="1" u="sng">
                <a:solidFill>
                  <a:schemeClr val="accent2"/>
                </a:solidFill>
              </a:rPr>
              <a:t>Services</a:t>
            </a:r>
          </a:p>
          <a:p>
            <a:r>
              <a:rPr lang="en-US"/>
              <a:t>Informal art librarian network</a:t>
            </a:r>
          </a:p>
        </p:txBody>
      </p:sp>
      <p:sp>
        <p:nvSpPr>
          <p:cNvPr id="6" name="Text Placeholder 2">
            <a:extLst>
              <a:ext uri="{FF2B5EF4-FFF2-40B4-BE49-F238E27FC236}">
                <a16:creationId xmlns:a16="http://schemas.microsoft.com/office/drawing/2014/main" id="{DBAEC02D-EA36-4B91-8FBD-374FE9DD3C2F}"/>
              </a:ext>
            </a:extLst>
          </p:cNvPr>
          <p:cNvSpPr txBox="1">
            <a:spLocks/>
          </p:cNvSpPr>
          <p:nvPr/>
        </p:nvSpPr>
        <p:spPr>
          <a:xfrm>
            <a:off x="4254285" y="1511084"/>
            <a:ext cx="4548929" cy="2968032"/>
          </a:xfrm>
          <a:prstGeom prst="rect">
            <a:avLst/>
          </a:prstGeom>
          <a:solidFill>
            <a:schemeClr val="tx2">
              <a:lumMod val="20000"/>
              <a:lumOff val="8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600" i="1"/>
              <a:t>“…We don't have a way for unaffiliated users to access e-resources remotely…If they're not able or willing to come in, we'll search and/or scan for them…” </a:t>
            </a:r>
          </a:p>
          <a:p>
            <a:r>
              <a:rPr lang="en-US" sz="1600" i="1"/>
              <a:t>“…We are maintaining a queue of requests for scans of materials from Special Collections and General Collections to be handled when we can return on-site…”</a:t>
            </a:r>
          </a:p>
          <a:p>
            <a:r>
              <a:rPr lang="en-US" sz="1600" i="1"/>
              <a:t>“…We continue to fulfill Reproductions and Permissions requests for existing digital files…” </a:t>
            </a:r>
          </a:p>
        </p:txBody>
      </p:sp>
    </p:spTree>
    <p:extLst>
      <p:ext uri="{BB962C8B-B14F-4D97-AF65-F5344CB8AC3E}">
        <p14:creationId xmlns:p14="http://schemas.microsoft.com/office/powerpoint/2010/main" val="16797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3983241" cy="2782050"/>
          </a:xfrm>
        </p:spPr>
        <p:txBody>
          <a:bodyPr/>
          <a:lstStyle/>
          <a:p>
            <a:r>
              <a:rPr lang="en-US"/>
              <a:t>Physical access</a:t>
            </a:r>
          </a:p>
          <a:p>
            <a:r>
              <a:rPr lang="en-US"/>
              <a:t>Remote access</a:t>
            </a:r>
          </a:p>
          <a:p>
            <a:r>
              <a:rPr lang="en-US"/>
              <a:t>Services</a:t>
            </a:r>
          </a:p>
          <a:p>
            <a:r>
              <a:rPr lang="en-US" i="1" u="sng">
                <a:solidFill>
                  <a:schemeClr val="accent2"/>
                </a:solidFill>
              </a:rPr>
              <a:t>Informal art librarian network</a:t>
            </a:r>
          </a:p>
        </p:txBody>
      </p:sp>
      <p:sp>
        <p:nvSpPr>
          <p:cNvPr id="5" name="Text Placeholder 2">
            <a:extLst>
              <a:ext uri="{FF2B5EF4-FFF2-40B4-BE49-F238E27FC236}">
                <a16:creationId xmlns:a16="http://schemas.microsoft.com/office/drawing/2014/main" id="{0A5A4A65-CCD5-4E13-8AA0-23A5A9E5C65C}"/>
              </a:ext>
            </a:extLst>
          </p:cNvPr>
          <p:cNvSpPr txBox="1">
            <a:spLocks/>
          </p:cNvSpPr>
          <p:nvPr/>
        </p:nvSpPr>
        <p:spPr>
          <a:xfrm>
            <a:off x="4533077" y="1797802"/>
            <a:ext cx="4076231" cy="1834615"/>
          </a:xfrm>
          <a:prstGeom prst="rect">
            <a:avLst/>
          </a:prstGeom>
          <a:solidFill>
            <a:schemeClr val="tx2">
              <a:lumMod val="20000"/>
              <a:lumOff val="8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i="1"/>
              <a:t>“…as I said at the beginning, our network is large and art librarians help each other out when possible…”</a:t>
            </a:r>
          </a:p>
        </p:txBody>
      </p:sp>
    </p:spTree>
    <p:extLst>
      <p:ext uri="{BB962C8B-B14F-4D97-AF65-F5344CB8AC3E}">
        <p14:creationId xmlns:p14="http://schemas.microsoft.com/office/powerpoint/2010/main" val="49004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813660" y="1797802"/>
            <a:ext cx="7617417" cy="2681207"/>
          </a:xfrm>
          <a:solidFill>
            <a:schemeClr val="tx2">
              <a:lumMod val="20000"/>
              <a:lumOff val="80000"/>
            </a:schemeClr>
          </a:solidFill>
        </p:spPr>
        <p:txBody>
          <a:bodyPr/>
          <a:lstStyle/>
          <a:p>
            <a:pPr marL="0" indent="0">
              <a:buNone/>
            </a:pPr>
            <a:r>
              <a:rPr lang="en-US" sz="1800" i="1"/>
              <a:t>“…I am making sure that unaffiliated users are aware that they are welcome to make appointments… </a:t>
            </a:r>
          </a:p>
          <a:p>
            <a:pPr marL="0" indent="0">
              <a:buNone/>
            </a:pPr>
            <a:r>
              <a:rPr lang="en-US" sz="1800" i="1"/>
              <a:t>“…To this end, I took control of the library's Google business page (formerly overshadowed by Winterthur Museum &amp; Garden info) so that the library's hours and visit protocol could be posted and updated regularly…</a:t>
            </a:r>
          </a:p>
          <a:p>
            <a:pPr marL="0" indent="0">
              <a:buNone/>
            </a:pPr>
            <a:r>
              <a:rPr lang="en-US" sz="1800" i="1"/>
              <a:t>“…Now people who search ‘libraries near me’ or just ‘Winterthur Library’ will see that result right away, and will know that our onsite services are available...”</a:t>
            </a:r>
          </a:p>
        </p:txBody>
      </p:sp>
    </p:spTree>
    <p:extLst>
      <p:ext uri="{BB962C8B-B14F-4D97-AF65-F5344CB8AC3E}">
        <p14:creationId xmlns:p14="http://schemas.microsoft.com/office/powerpoint/2010/main" val="13400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Independent researchers:  </a:t>
            </a:r>
            <a:r>
              <a:rPr lang="en-US" sz="2400" b="0"/>
              <a:t>What is your institution doing to serve unaffiliated users?  Are you able to provide access to e-resources and other materials?</a:t>
            </a:r>
            <a:endParaRPr lang="en-US" sz="9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3983241" cy="2782050"/>
          </a:xfrm>
        </p:spPr>
        <p:txBody>
          <a:bodyPr/>
          <a:lstStyle/>
          <a:p>
            <a:r>
              <a:rPr lang="en-US"/>
              <a:t>Physical access</a:t>
            </a:r>
          </a:p>
          <a:p>
            <a:r>
              <a:rPr lang="en-US"/>
              <a:t>Remote access</a:t>
            </a:r>
          </a:p>
          <a:p>
            <a:r>
              <a:rPr lang="en-US"/>
              <a:t>Services</a:t>
            </a:r>
          </a:p>
          <a:p>
            <a:r>
              <a:rPr lang="en-US"/>
              <a:t>Informal art librarian network</a:t>
            </a:r>
          </a:p>
        </p:txBody>
      </p:sp>
      <p:sp>
        <p:nvSpPr>
          <p:cNvPr id="5" name="Text Placeholder 2">
            <a:extLst>
              <a:ext uri="{FF2B5EF4-FFF2-40B4-BE49-F238E27FC236}">
                <a16:creationId xmlns:a16="http://schemas.microsoft.com/office/drawing/2014/main" id="{AF15F60F-3B0D-454C-BD6D-260935C3E7E1}"/>
              </a:ext>
            </a:extLst>
          </p:cNvPr>
          <p:cNvSpPr txBox="1">
            <a:spLocks/>
          </p:cNvSpPr>
          <p:nvPr/>
        </p:nvSpPr>
        <p:spPr>
          <a:xfrm>
            <a:off x="4633993" y="1867546"/>
            <a:ext cx="3897824" cy="1890794"/>
          </a:xfrm>
          <a:prstGeom prst="rect">
            <a:avLst/>
          </a:prstGeom>
          <a:ln>
            <a:solidFill>
              <a:schemeClr val="tx1"/>
            </a:solidFill>
          </a:ln>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sz="3600"/>
              <a:t>Share what’s happening at your institution</a:t>
            </a:r>
          </a:p>
          <a:p>
            <a:endParaRPr lang="en-US"/>
          </a:p>
        </p:txBody>
      </p:sp>
    </p:spTree>
    <p:extLst>
      <p:ext uri="{BB962C8B-B14F-4D97-AF65-F5344CB8AC3E}">
        <p14:creationId xmlns:p14="http://schemas.microsoft.com/office/powerpoint/2010/main" val="24193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Distinctive library programming: </a:t>
            </a:r>
            <a:r>
              <a:rPr lang="en-US" sz="2400" b="0"/>
              <a:t>What programming are you offering and how are you making it complementary to or distinctive from your parent organization’s other offerings?</a:t>
            </a:r>
            <a:endParaRPr lang="en-US" sz="600" b="0"/>
          </a:p>
        </p:txBody>
      </p:sp>
    </p:spTree>
    <p:extLst>
      <p:ext uri="{BB962C8B-B14F-4D97-AF65-F5344CB8AC3E}">
        <p14:creationId xmlns:p14="http://schemas.microsoft.com/office/powerpoint/2010/main" val="12083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Distinctive library programming: </a:t>
            </a:r>
            <a:r>
              <a:rPr lang="en-US" sz="2400" b="0"/>
              <a:t>What programming are you offering and how are you making it complementary to or distinctive from your parent organization’s other offerings?</a:t>
            </a:r>
            <a:endParaRPr lang="en-US" sz="6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4099302" cy="2782050"/>
          </a:xfrm>
        </p:spPr>
        <p:txBody>
          <a:bodyPr/>
          <a:lstStyle/>
          <a:p>
            <a:r>
              <a:rPr lang="en-US" sz="2200"/>
              <a:t>Remote orientations, tours, bibliographic instruction, liaising and reference</a:t>
            </a:r>
          </a:p>
          <a:p>
            <a:r>
              <a:rPr lang="en-US" sz="2200"/>
              <a:t>Featuring the library collections</a:t>
            </a:r>
          </a:p>
          <a:p>
            <a:r>
              <a:rPr lang="en-US" sz="2200"/>
              <a:t>Contributing to parent institution’s programming</a:t>
            </a:r>
          </a:p>
          <a:p>
            <a:endParaRPr lang="en-US"/>
          </a:p>
        </p:txBody>
      </p:sp>
    </p:spTree>
    <p:extLst>
      <p:ext uri="{BB962C8B-B14F-4D97-AF65-F5344CB8AC3E}">
        <p14:creationId xmlns:p14="http://schemas.microsoft.com/office/powerpoint/2010/main" val="8777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Distinctive library programming: </a:t>
            </a:r>
            <a:r>
              <a:rPr lang="en-US" sz="2400" b="0"/>
              <a:t>What programming are you offering and how are you making it complementary to or distinctive from your parent organization’s other offerings?</a:t>
            </a:r>
            <a:endParaRPr lang="en-US" sz="6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4099302" cy="2782050"/>
          </a:xfrm>
        </p:spPr>
        <p:txBody>
          <a:bodyPr/>
          <a:lstStyle/>
          <a:p>
            <a:r>
              <a:rPr lang="en-US" sz="2200" i="1" u="sng">
                <a:solidFill>
                  <a:schemeClr val="accent2"/>
                </a:solidFill>
              </a:rPr>
              <a:t>Remote orientations, tours, bibliographic instruction, liaising and reference</a:t>
            </a:r>
          </a:p>
          <a:p>
            <a:r>
              <a:rPr lang="en-US" sz="2200"/>
              <a:t>Featuring the library collections</a:t>
            </a:r>
          </a:p>
          <a:p>
            <a:r>
              <a:rPr lang="en-US" sz="2200"/>
              <a:t>Contributing to parent institution’s programming</a:t>
            </a:r>
          </a:p>
          <a:p>
            <a:endParaRPr lang="en-US"/>
          </a:p>
        </p:txBody>
      </p:sp>
      <p:sp>
        <p:nvSpPr>
          <p:cNvPr id="4" name="Text Placeholder 2">
            <a:extLst>
              <a:ext uri="{FF2B5EF4-FFF2-40B4-BE49-F238E27FC236}">
                <a16:creationId xmlns:a16="http://schemas.microsoft.com/office/drawing/2014/main" id="{3313F2A0-6FC8-4D2B-B31C-FA41E3ACECC9}"/>
              </a:ext>
            </a:extLst>
          </p:cNvPr>
          <p:cNvSpPr txBox="1">
            <a:spLocks/>
          </p:cNvSpPr>
          <p:nvPr/>
        </p:nvSpPr>
        <p:spPr>
          <a:xfrm>
            <a:off x="4572000" y="1604075"/>
            <a:ext cx="4099302" cy="2934450"/>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800" i="1"/>
              <a:t>“…adapted our in-person library orientations tours and library catalog training session into a virtual hybrid orientation/ training…”</a:t>
            </a:r>
          </a:p>
          <a:p>
            <a:r>
              <a:rPr lang="en-US" sz="1800" i="1"/>
              <a:t>“…offering more remote bibliographic instruction courses…”</a:t>
            </a:r>
          </a:p>
          <a:p>
            <a:r>
              <a:rPr lang="en-US" sz="1800" i="1"/>
              <a:t>“…one-on-one meetings with Reference Librarians via phone or Zoom…”</a:t>
            </a:r>
          </a:p>
        </p:txBody>
      </p:sp>
    </p:spTree>
    <p:extLst>
      <p:ext uri="{BB962C8B-B14F-4D97-AF65-F5344CB8AC3E}">
        <p14:creationId xmlns:p14="http://schemas.microsoft.com/office/powerpoint/2010/main" val="382742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Distinctive library programming: </a:t>
            </a:r>
            <a:r>
              <a:rPr lang="en-US" sz="2400" b="0"/>
              <a:t>What programming are you offering and how are you making it complementary to or distinctive from your parent organization’s other offerings?</a:t>
            </a:r>
            <a:endParaRPr lang="en-US" sz="6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4099302" cy="2782050"/>
          </a:xfrm>
        </p:spPr>
        <p:txBody>
          <a:bodyPr/>
          <a:lstStyle/>
          <a:p>
            <a:r>
              <a:rPr lang="en-US" sz="2200"/>
              <a:t>Remote orientations, tours, bibliographic instruction, liaising and reference</a:t>
            </a:r>
          </a:p>
          <a:p>
            <a:r>
              <a:rPr lang="en-US" sz="2200" i="1" u="sng">
                <a:solidFill>
                  <a:schemeClr val="accent2"/>
                </a:solidFill>
              </a:rPr>
              <a:t>Featuring the library collections</a:t>
            </a:r>
          </a:p>
          <a:p>
            <a:r>
              <a:rPr lang="en-US" sz="2200"/>
              <a:t>Contributing to parent institution’s programming</a:t>
            </a:r>
          </a:p>
          <a:p>
            <a:endParaRPr lang="en-US"/>
          </a:p>
        </p:txBody>
      </p:sp>
      <p:sp>
        <p:nvSpPr>
          <p:cNvPr id="4" name="Text Placeholder 2">
            <a:extLst>
              <a:ext uri="{FF2B5EF4-FFF2-40B4-BE49-F238E27FC236}">
                <a16:creationId xmlns:a16="http://schemas.microsoft.com/office/drawing/2014/main" id="{3313F2A0-6FC8-4D2B-B31C-FA41E3ACECC9}"/>
              </a:ext>
            </a:extLst>
          </p:cNvPr>
          <p:cNvSpPr txBox="1">
            <a:spLocks/>
          </p:cNvSpPr>
          <p:nvPr/>
        </p:nvSpPr>
        <p:spPr>
          <a:xfrm>
            <a:off x="4355025" y="1821050"/>
            <a:ext cx="4378270" cy="2255003"/>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1800" i="1"/>
              <a:t>“…livestreaming from the rare book room, where we'll have a big selection of materials set up to show off…”</a:t>
            </a:r>
          </a:p>
          <a:p>
            <a:r>
              <a:rPr lang="en-US" sz="1800" i="1"/>
              <a:t>“…created power points and videos featuring library collections as an alternative to teaching live…”</a:t>
            </a:r>
          </a:p>
          <a:p>
            <a:pPr marL="0" indent="0">
              <a:buNone/>
            </a:pPr>
            <a:endParaRPr lang="en-US"/>
          </a:p>
        </p:txBody>
      </p:sp>
    </p:spTree>
    <p:extLst>
      <p:ext uri="{BB962C8B-B14F-4D97-AF65-F5344CB8AC3E}">
        <p14:creationId xmlns:p14="http://schemas.microsoft.com/office/powerpoint/2010/main" val="32710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t>Today’s proposed agenda</a:t>
            </a:r>
          </a:p>
        </p:txBody>
      </p:sp>
      <p:sp>
        <p:nvSpPr>
          <p:cNvPr id="8" name="Text Placeholder 7"/>
          <p:cNvSpPr>
            <a:spLocks noGrp="1"/>
          </p:cNvSpPr>
          <p:nvPr>
            <p:ph type="body" sz="quarter" idx="12"/>
          </p:nvPr>
        </p:nvSpPr>
        <p:spPr>
          <a:xfrm>
            <a:off x="278969" y="1029747"/>
            <a:ext cx="8500965" cy="3263284"/>
          </a:xfrm>
        </p:spPr>
        <p:txBody>
          <a:bodyPr/>
          <a:lstStyle/>
          <a:p>
            <a:r>
              <a:rPr lang="en-US" sz="2000"/>
              <a:t>Welcome </a:t>
            </a:r>
          </a:p>
          <a:p>
            <a:pPr fontAlgn="base"/>
            <a:r>
              <a:rPr lang="en-US" sz="2000" b="1" i="1" u="sng">
                <a:solidFill>
                  <a:schemeClr val="accent2"/>
                </a:solidFill>
              </a:rPr>
              <a:t>Updates:</a:t>
            </a:r>
            <a:r>
              <a:rPr lang="en-US" sz="2000" b="1" i="1">
                <a:solidFill>
                  <a:schemeClr val="accent2"/>
                </a:solidFill>
              </a:rPr>
              <a:t>​</a:t>
            </a:r>
          </a:p>
          <a:p>
            <a:pPr lvl="1" fontAlgn="base"/>
            <a:r>
              <a:rPr lang="en-US" sz="1600" b="1" i="1">
                <a:solidFill>
                  <a:schemeClr val="accent2"/>
                </a:solidFill>
              </a:rPr>
              <a:t>Art Discovery Group Catalog</a:t>
            </a:r>
          </a:p>
          <a:p>
            <a:pPr lvl="2" fontAlgn="base"/>
            <a:r>
              <a:rPr lang="en-US" sz="1400" b="1" i="1">
                <a:solidFill>
                  <a:schemeClr val="accent2"/>
                </a:solidFill>
              </a:rPr>
              <a:t>Kathleen Salomon, Aimee Lind, Getty Research Institute</a:t>
            </a:r>
            <a:r>
              <a:rPr lang="en-US" sz="1400" i="1">
                <a:solidFill>
                  <a:schemeClr val="accent2"/>
                </a:solidFill>
              </a:rPr>
              <a:t>  ​</a:t>
            </a:r>
          </a:p>
          <a:p>
            <a:pPr lvl="1" fontAlgn="base"/>
            <a:r>
              <a:rPr lang="en-US" sz="1600"/>
              <a:t>New draft protocols for sharing special collections</a:t>
            </a:r>
          </a:p>
          <a:p>
            <a:pPr lvl="2" fontAlgn="base"/>
            <a:r>
              <a:rPr lang="en-US" sz="1400"/>
              <a:t>SHARES Sharing Special Collections Working Group​</a:t>
            </a:r>
          </a:p>
          <a:p>
            <a:r>
              <a:rPr lang="en-US" sz="2000"/>
              <a:t>Round robin roundup – special 2020 question set</a:t>
            </a:r>
          </a:p>
          <a:p>
            <a:r>
              <a:rPr lang="en-US" sz="2000"/>
              <a:t>Report on a forthcoming OCLC Research project focused on art and museum libraries, the art research collective collection, and the characteristics of successful library partnerships</a:t>
            </a:r>
          </a:p>
        </p:txBody>
      </p:sp>
    </p:spTree>
    <p:extLst>
      <p:ext uri="{BB962C8B-B14F-4D97-AF65-F5344CB8AC3E}">
        <p14:creationId xmlns:p14="http://schemas.microsoft.com/office/powerpoint/2010/main" val="203427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Distinctive library programming: </a:t>
            </a:r>
            <a:r>
              <a:rPr lang="en-US" sz="2400" b="0"/>
              <a:t>What programming are you offering and how are you making it complementary to or distinctive from your parent organization’s other offerings?</a:t>
            </a:r>
            <a:endParaRPr lang="en-US" sz="6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4099302" cy="2782050"/>
          </a:xfrm>
        </p:spPr>
        <p:txBody>
          <a:bodyPr/>
          <a:lstStyle/>
          <a:p>
            <a:r>
              <a:rPr lang="en-US" sz="2200"/>
              <a:t>Remote orientations, tours, bibliographic instruction, liaising and reference</a:t>
            </a:r>
          </a:p>
          <a:p>
            <a:r>
              <a:rPr lang="en-US" sz="2200"/>
              <a:t>Featuring the library collections</a:t>
            </a:r>
          </a:p>
          <a:p>
            <a:r>
              <a:rPr lang="en-US" sz="2200" i="1" u="sng">
                <a:solidFill>
                  <a:schemeClr val="accent2"/>
                </a:solidFill>
              </a:rPr>
              <a:t>Contributing to parent institution’s programming</a:t>
            </a:r>
          </a:p>
          <a:p>
            <a:endParaRPr lang="en-US"/>
          </a:p>
        </p:txBody>
      </p:sp>
      <p:sp>
        <p:nvSpPr>
          <p:cNvPr id="4" name="Text Placeholder 2">
            <a:extLst>
              <a:ext uri="{FF2B5EF4-FFF2-40B4-BE49-F238E27FC236}">
                <a16:creationId xmlns:a16="http://schemas.microsoft.com/office/drawing/2014/main" id="{3313F2A0-6FC8-4D2B-B31C-FA41E3ACECC9}"/>
              </a:ext>
            </a:extLst>
          </p:cNvPr>
          <p:cNvSpPr txBox="1">
            <a:spLocks/>
          </p:cNvSpPr>
          <p:nvPr/>
        </p:nvSpPr>
        <p:spPr>
          <a:xfrm>
            <a:off x="4355025" y="1604074"/>
            <a:ext cx="4378270" cy="2998923"/>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r>
              <a:rPr lang="en-US" sz="2000" i="1"/>
              <a:t>“…showing off library selections relating to Winterthur's book club and ever-popular </a:t>
            </a:r>
            <a:r>
              <a:rPr lang="en-US" sz="2000" i="1" err="1"/>
              <a:t>Crafternoon</a:t>
            </a:r>
            <a:r>
              <a:rPr lang="en-US" sz="2000" i="1"/>
              <a:t> series…”</a:t>
            </a:r>
          </a:p>
          <a:p>
            <a:r>
              <a:rPr lang="en-US" sz="2000" i="1"/>
              <a:t>“…participated in a few virtual Princeton University Art Museum events that have featured contemporary artists and the new building design…”</a:t>
            </a:r>
          </a:p>
          <a:p>
            <a:endParaRPr lang="en-US"/>
          </a:p>
        </p:txBody>
      </p:sp>
    </p:spTree>
    <p:extLst>
      <p:ext uri="{BB962C8B-B14F-4D97-AF65-F5344CB8AC3E}">
        <p14:creationId xmlns:p14="http://schemas.microsoft.com/office/powerpoint/2010/main" val="40811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Distinctive library programming: </a:t>
            </a:r>
            <a:r>
              <a:rPr lang="en-US" sz="2400" b="0"/>
              <a:t>What programming are you offering and how are you making it complementary to or distinctive from your parent organization’s other offerings?</a:t>
            </a:r>
            <a:endParaRPr lang="en-US" sz="600" b="0"/>
          </a:p>
        </p:txBody>
      </p:sp>
      <p:sp>
        <p:nvSpPr>
          <p:cNvPr id="3" name="Text Placeholder 2">
            <a:extLst>
              <a:ext uri="{FF2B5EF4-FFF2-40B4-BE49-F238E27FC236}">
                <a16:creationId xmlns:a16="http://schemas.microsoft.com/office/drawing/2014/main" id="{B8956502-0570-4F0B-AA2B-E1E5374D8C76}"/>
              </a:ext>
            </a:extLst>
          </p:cNvPr>
          <p:cNvSpPr txBox="1">
            <a:spLocks/>
          </p:cNvSpPr>
          <p:nvPr/>
        </p:nvSpPr>
        <p:spPr>
          <a:xfrm>
            <a:off x="705173" y="1666068"/>
            <a:ext cx="7795647" cy="2611464"/>
          </a:xfrm>
          <a:prstGeom prst="rect">
            <a:avLst/>
          </a:prstGeom>
          <a:solidFill>
            <a:schemeClr val="bg2">
              <a:lumMod val="9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endParaRPr lang="en-US" sz="1800"/>
          </a:p>
          <a:p>
            <a:pPr marL="0" indent="0">
              <a:buNone/>
            </a:pPr>
            <a:r>
              <a:rPr lang="en-US" sz="1800" i="1"/>
              <a:t>“…We've done a good bit of teaching in the form of livestreaming from the rare book room, where we'll have a big selection of materials set up to show off. We found that using two devices (both connected to Zoom) has allowed one device to be used for closeup views that catch lots of good material details, while the other has a broader view of the teaching space…” </a:t>
            </a:r>
          </a:p>
          <a:p>
            <a:pPr marL="0" indent="0">
              <a:buNone/>
            </a:pPr>
            <a:r>
              <a:rPr lang="en-US" sz="1800" i="1"/>
              <a:t>										--Winterthur Library</a:t>
            </a:r>
          </a:p>
          <a:p>
            <a:pPr marL="0" indent="0">
              <a:buNone/>
            </a:pPr>
            <a:endParaRPr lang="en-US" sz="1800" i="1"/>
          </a:p>
          <a:p>
            <a:pPr marL="0" indent="0">
              <a:buNone/>
            </a:pPr>
            <a:endParaRPr lang="en-US" sz="1800" i="1"/>
          </a:p>
          <a:p>
            <a:pPr marL="0" indent="0">
              <a:buNone/>
            </a:pPr>
            <a:endParaRPr lang="en-US" sz="1800" i="1"/>
          </a:p>
        </p:txBody>
      </p:sp>
    </p:spTree>
    <p:extLst>
      <p:ext uri="{BB962C8B-B14F-4D97-AF65-F5344CB8AC3E}">
        <p14:creationId xmlns:p14="http://schemas.microsoft.com/office/powerpoint/2010/main" val="15503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47973" y="343303"/>
            <a:ext cx="8694549" cy="1167781"/>
          </a:xfrm>
        </p:spPr>
        <p:txBody>
          <a:bodyPr/>
          <a:lstStyle/>
          <a:p>
            <a:r>
              <a:rPr lang="en-US" sz="2400"/>
              <a:t>Distinctive library programming: </a:t>
            </a:r>
            <a:r>
              <a:rPr lang="en-US" sz="2400" b="0"/>
              <a:t>What programming are you offering and how are you making it complementary to or distinctive from your parent organization’s other offerings?</a:t>
            </a:r>
            <a:endParaRPr lang="en-US" sz="600" b="0"/>
          </a:p>
        </p:txBody>
      </p:sp>
      <p:sp>
        <p:nvSpPr>
          <p:cNvPr id="3" name="Text Placeholder 2">
            <a:extLst>
              <a:ext uri="{FF2B5EF4-FFF2-40B4-BE49-F238E27FC236}">
                <a16:creationId xmlns:a16="http://schemas.microsoft.com/office/drawing/2014/main" id="{BFE9AB1C-413B-423D-AB4A-9AE1A07B3050}"/>
              </a:ext>
            </a:extLst>
          </p:cNvPr>
          <p:cNvSpPr>
            <a:spLocks noGrp="1"/>
          </p:cNvSpPr>
          <p:nvPr>
            <p:ph type="body" sz="quarter" idx="12"/>
          </p:nvPr>
        </p:nvSpPr>
        <p:spPr>
          <a:xfrm>
            <a:off x="340786" y="1604075"/>
            <a:ext cx="4099302" cy="2782050"/>
          </a:xfrm>
        </p:spPr>
        <p:txBody>
          <a:bodyPr/>
          <a:lstStyle/>
          <a:p>
            <a:r>
              <a:rPr lang="en-US" sz="2200"/>
              <a:t>Remote orientations, tours, bibliographic instruction, liaising and reference</a:t>
            </a:r>
          </a:p>
          <a:p>
            <a:r>
              <a:rPr lang="en-US" sz="2200"/>
              <a:t>Featuring the library collections</a:t>
            </a:r>
          </a:p>
          <a:p>
            <a:r>
              <a:rPr lang="en-US" sz="2200"/>
              <a:t>Contributing to parent institution’s programming</a:t>
            </a:r>
          </a:p>
          <a:p>
            <a:endParaRPr lang="en-US"/>
          </a:p>
        </p:txBody>
      </p:sp>
      <p:sp>
        <p:nvSpPr>
          <p:cNvPr id="4" name="Text Placeholder 2">
            <a:extLst>
              <a:ext uri="{FF2B5EF4-FFF2-40B4-BE49-F238E27FC236}">
                <a16:creationId xmlns:a16="http://schemas.microsoft.com/office/drawing/2014/main" id="{3313F2A0-6FC8-4D2B-B31C-FA41E3ACECC9}"/>
              </a:ext>
            </a:extLst>
          </p:cNvPr>
          <p:cNvSpPr txBox="1">
            <a:spLocks/>
          </p:cNvSpPr>
          <p:nvPr/>
        </p:nvSpPr>
        <p:spPr>
          <a:xfrm>
            <a:off x="4633993" y="1867546"/>
            <a:ext cx="3897824" cy="1890794"/>
          </a:xfrm>
          <a:prstGeom prst="rect">
            <a:avLst/>
          </a:prstGeom>
          <a:ln>
            <a:solidFill>
              <a:schemeClr val="tx1"/>
            </a:solidFill>
          </a:ln>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sz="3600"/>
              <a:t>Share what’s happening at your institution</a:t>
            </a:r>
          </a:p>
          <a:p>
            <a:endParaRPr lang="en-US"/>
          </a:p>
        </p:txBody>
      </p:sp>
    </p:spTree>
    <p:extLst>
      <p:ext uri="{BB962C8B-B14F-4D97-AF65-F5344CB8AC3E}">
        <p14:creationId xmlns:p14="http://schemas.microsoft.com/office/powerpoint/2010/main" val="240459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FDF4B2-DFD5-4244-9DE3-DF341EB95E71}"/>
              </a:ext>
            </a:extLst>
          </p:cNvPr>
          <p:cNvSpPr>
            <a:spLocks noGrp="1"/>
          </p:cNvSpPr>
          <p:nvPr>
            <p:ph type="body" sz="quarter" idx="10"/>
          </p:nvPr>
        </p:nvSpPr>
        <p:spPr>
          <a:xfrm>
            <a:off x="315259" y="831061"/>
            <a:ext cx="8174038" cy="1200329"/>
          </a:xfrm>
        </p:spPr>
        <p:txBody>
          <a:bodyPr/>
          <a:lstStyle/>
          <a:p>
            <a:r>
              <a:rPr lang="en-US"/>
              <a:t>Next steps for round robin responses</a:t>
            </a:r>
          </a:p>
        </p:txBody>
      </p:sp>
      <p:sp>
        <p:nvSpPr>
          <p:cNvPr id="3" name="Text Placeholder 2">
            <a:extLst>
              <a:ext uri="{FF2B5EF4-FFF2-40B4-BE49-F238E27FC236}">
                <a16:creationId xmlns:a16="http://schemas.microsoft.com/office/drawing/2014/main" id="{A6D837FF-9A5C-4E26-B1E7-13FC09C4E90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156B819-9A79-4235-8382-4E20E763C05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7910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t>Today’s proposed agenda</a:t>
            </a:r>
          </a:p>
        </p:txBody>
      </p:sp>
      <p:sp>
        <p:nvSpPr>
          <p:cNvPr id="8" name="Text Placeholder 7"/>
          <p:cNvSpPr>
            <a:spLocks noGrp="1"/>
          </p:cNvSpPr>
          <p:nvPr>
            <p:ph type="body" sz="quarter" idx="12"/>
          </p:nvPr>
        </p:nvSpPr>
        <p:spPr>
          <a:xfrm>
            <a:off x="278969" y="1029746"/>
            <a:ext cx="8500965" cy="3178043"/>
          </a:xfrm>
        </p:spPr>
        <p:txBody>
          <a:bodyPr/>
          <a:lstStyle/>
          <a:p>
            <a:r>
              <a:rPr lang="en-US" sz="2000"/>
              <a:t>Welcome </a:t>
            </a:r>
          </a:p>
          <a:p>
            <a:pPr fontAlgn="base"/>
            <a:r>
              <a:rPr lang="en-US" sz="2000"/>
              <a:t>Updates:​</a:t>
            </a:r>
          </a:p>
          <a:p>
            <a:pPr lvl="1" fontAlgn="base"/>
            <a:r>
              <a:rPr lang="en-US" sz="1600"/>
              <a:t>Art Discovery Group Catalog</a:t>
            </a:r>
          </a:p>
          <a:p>
            <a:pPr lvl="2" fontAlgn="base"/>
            <a:r>
              <a:rPr lang="en-US" sz="1400"/>
              <a:t>Kathleen Salomon, Aimee Lind, Getty Research Institute  ​</a:t>
            </a:r>
          </a:p>
          <a:p>
            <a:pPr lvl="1" fontAlgn="base"/>
            <a:r>
              <a:rPr lang="en-US" sz="1600"/>
              <a:t>New draft protocols for sharing special collections</a:t>
            </a:r>
          </a:p>
          <a:p>
            <a:pPr lvl="2" fontAlgn="base"/>
            <a:r>
              <a:rPr lang="en-US" sz="1400"/>
              <a:t>SHARES Sharing Special Collections Working Group​</a:t>
            </a:r>
          </a:p>
          <a:p>
            <a:r>
              <a:rPr lang="en-US" sz="2000"/>
              <a:t>Round robin roundup – special 2020 question set</a:t>
            </a:r>
          </a:p>
          <a:p>
            <a:r>
              <a:rPr lang="en-US" sz="2000" b="1" i="1" u="sng">
                <a:solidFill>
                  <a:schemeClr val="accent2"/>
                </a:solidFill>
              </a:rPr>
              <a:t>Report on a forthcoming OCLC Research project </a:t>
            </a:r>
            <a:r>
              <a:rPr lang="en-US" sz="2000" b="1" i="1">
                <a:solidFill>
                  <a:schemeClr val="accent2"/>
                </a:solidFill>
              </a:rPr>
              <a:t>focused on art and museum libraries, the art research collective collection, and the characteristics of successful library partnerships</a:t>
            </a:r>
          </a:p>
        </p:txBody>
      </p:sp>
    </p:spTree>
    <p:extLst>
      <p:ext uri="{BB962C8B-B14F-4D97-AF65-F5344CB8AC3E}">
        <p14:creationId xmlns:p14="http://schemas.microsoft.com/office/powerpoint/2010/main" val="35897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8FAE0-7DF0-40DD-9ED8-F07E21CB4769}"/>
              </a:ext>
            </a:extLst>
          </p:cNvPr>
          <p:cNvSpPr>
            <a:spLocks noGrp="1"/>
          </p:cNvSpPr>
          <p:nvPr>
            <p:ph type="body" sz="quarter" idx="13"/>
          </p:nvPr>
        </p:nvSpPr>
        <p:spPr/>
        <p:txBody>
          <a:bodyPr/>
          <a:lstStyle/>
          <a:p>
            <a:r>
              <a:rPr lang="en-US" sz="3200"/>
              <a:t>Art Research Collective Collection project</a:t>
            </a:r>
          </a:p>
        </p:txBody>
      </p:sp>
      <p:sp>
        <p:nvSpPr>
          <p:cNvPr id="3" name="Text Placeholder 2">
            <a:extLst>
              <a:ext uri="{FF2B5EF4-FFF2-40B4-BE49-F238E27FC236}">
                <a16:creationId xmlns:a16="http://schemas.microsoft.com/office/drawing/2014/main" id="{43E2C137-CC8B-4A10-99F6-1899EDC677D2}"/>
              </a:ext>
            </a:extLst>
          </p:cNvPr>
          <p:cNvSpPr>
            <a:spLocks noGrp="1"/>
          </p:cNvSpPr>
          <p:nvPr>
            <p:ph type="body" sz="quarter" idx="12"/>
          </p:nvPr>
        </p:nvSpPr>
        <p:spPr>
          <a:xfrm>
            <a:off x="340786" y="1029747"/>
            <a:ext cx="8562990" cy="3519006"/>
          </a:xfrm>
        </p:spPr>
        <p:txBody>
          <a:bodyPr/>
          <a:lstStyle/>
          <a:p>
            <a:r>
              <a:rPr lang="en-US"/>
              <a:t>Grew out of RLP discussion at ARLIS in 2019</a:t>
            </a:r>
          </a:p>
          <a:p>
            <a:pPr lvl="1"/>
            <a:r>
              <a:rPr lang="en-US"/>
              <a:t>CMA, Frick, Getty, MFA Houston, UNLV</a:t>
            </a:r>
          </a:p>
          <a:p>
            <a:r>
              <a:rPr lang="en-US"/>
              <a:t>3 components</a:t>
            </a:r>
          </a:p>
          <a:p>
            <a:pPr lvl="1"/>
            <a:r>
              <a:rPr lang="en-US"/>
              <a:t>Understand the nature of the art and museum library collective collection</a:t>
            </a:r>
          </a:p>
          <a:p>
            <a:pPr lvl="1"/>
            <a:r>
              <a:rPr lang="en-US"/>
              <a:t>Analyze how the collections have been shared via ILL</a:t>
            </a:r>
          </a:p>
          <a:p>
            <a:pPr lvl="1"/>
            <a:r>
              <a:rPr lang="en-US"/>
              <a:t>Develop case studies of successful partnerships involving art/architecture/museum libraries</a:t>
            </a:r>
          </a:p>
          <a:p>
            <a:r>
              <a:rPr lang="en-US"/>
              <a:t>We’ll be calling for advice and participation in early 2021</a:t>
            </a:r>
          </a:p>
          <a:p>
            <a:endParaRPr lang="en-US"/>
          </a:p>
        </p:txBody>
      </p:sp>
    </p:spTree>
    <p:extLst>
      <p:ext uri="{BB962C8B-B14F-4D97-AF65-F5344CB8AC3E}">
        <p14:creationId xmlns:p14="http://schemas.microsoft.com/office/powerpoint/2010/main" val="17355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E47A85-EF56-4D1D-B4C5-878CF551718B}"/>
              </a:ext>
            </a:extLst>
          </p:cNvPr>
          <p:cNvSpPr>
            <a:spLocks noGrp="1"/>
          </p:cNvSpPr>
          <p:nvPr>
            <p:ph type="body" sz="quarter" idx="13"/>
          </p:nvPr>
        </p:nvSpPr>
        <p:spPr/>
        <p:txBody>
          <a:bodyPr/>
          <a:lstStyle/>
          <a:p>
            <a:r>
              <a:rPr lang="en-US"/>
              <a:t>One last Round Robin question</a:t>
            </a:r>
          </a:p>
        </p:txBody>
      </p:sp>
      <p:sp>
        <p:nvSpPr>
          <p:cNvPr id="3" name="Text Placeholder 2">
            <a:extLst>
              <a:ext uri="{FF2B5EF4-FFF2-40B4-BE49-F238E27FC236}">
                <a16:creationId xmlns:a16="http://schemas.microsoft.com/office/drawing/2014/main" id="{8A0F9235-261D-4216-9FE4-CC35D994992A}"/>
              </a:ext>
            </a:extLst>
          </p:cNvPr>
          <p:cNvSpPr>
            <a:spLocks noGrp="1"/>
          </p:cNvSpPr>
          <p:nvPr>
            <p:ph type="body" sz="quarter" idx="12"/>
          </p:nvPr>
        </p:nvSpPr>
        <p:spPr>
          <a:xfrm>
            <a:off x="340786" y="1029747"/>
            <a:ext cx="8439148" cy="992782"/>
          </a:xfrm>
        </p:spPr>
        <p:txBody>
          <a:bodyPr/>
          <a:lstStyle/>
          <a:p>
            <a:r>
              <a:rPr lang="en-US"/>
              <a:t>Is there anything else you'd like to share with the rest of the RLP Art and Architecture Group? </a:t>
            </a:r>
          </a:p>
        </p:txBody>
      </p:sp>
      <p:sp>
        <p:nvSpPr>
          <p:cNvPr id="4" name="Text Placeholder 2">
            <a:extLst>
              <a:ext uri="{FF2B5EF4-FFF2-40B4-BE49-F238E27FC236}">
                <a16:creationId xmlns:a16="http://schemas.microsoft.com/office/drawing/2014/main" id="{BAC99113-9FCF-451B-99D7-77482EDC0E6F}"/>
              </a:ext>
            </a:extLst>
          </p:cNvPr>
          <p:cNvSpPr txBox="1">
            <a:spLocks/>
          </p:cNvSpPr>
          <p:nvPr/>
        </p:nvSpPr>
        <p:spPr>
          <a:xfrm>
            <a:off x="1053885" y="2231755"/>
            <a:ext cx="6989736" cy="1301859"/>
          </a:xfrm>
          <a:prstGeom prst="rect">
            <a:avLst/>
          </a:prstGeom>
          <a:solidFill>
            <a:schemeClr val="tx2">
              <a:lumMod val="20000"/>
              <a:lumOff val="80000"/>
            </a:schemeClr>
          </a:solidFill>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1800" i="1"/>
              <a:t>“…The Dean of the UNLV University Libraries just noted that she is receiving continuous comments of how our efforts to provide excellent service and access during a constant changing environment is great appreciated and beloved by all…”</a:t>
            </a:r>
          </a:p>
        </p:txBody>
      </p:sp>
    </p:spTree>
    <p:extLst>
      <p:ext uri="{BB962C8B-B14F-4D97-AF65-F5344CB8AC3E}">
        <p14:creationId xmlns:p14="http://schemas.microsoft.com/office/powerpoint/2010/main" val="30625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Thank you!</a:t>
            </a:r>
          </a:p>
        </p:txBody>
      </p:sp>
      <p:sp>
        <p:nvSpPr>
          <p:cNvPr id="3" name="Text Placeholder 2"/>
          <p:cNvSpPr>
            <a:spLocks noGrp="1"/>
          </p:cNvSpPr>
          <p:nvPr>
            <p:ph type="body" sz="quarter" idx="11"/>
          </p:nvPr>
        </p:nvSpPr>
        <p:spPr/>
        <p:txBody>
          <a:bodyPr>
            <a:normAutofit fontScale="92500" lnSpcReduction="20000"/>
          </a:bodyPr>
          <a:lstStyle/>
          <a:p>
            <a:r>
              <a:rPr lang="en-US"/>
              <a:t>Dennis, Chela, Merrilee &amp; Mercy</a:t>
            </a:r>
          </a:p>
        </p:txBody>
      </p:sp>
      <p:sp>
        <p:nvSpPr>
          <p:cNvPr id="4" name="Text Placeholder 3"/>
          <p:cNvSpPr>
            <a:spLocks noGrp="1"/>
          </p:cNvSpPr>
          <p:nvPr>
            <p:ph type="body" sz="quarter" idx="12"/>
          </p:nvPr>
        </p:nvSpPr>
        <p:spPr/>
        <p:txBody>
          <a:bodyPr>
            <a:normAutofit fontScale="92500" lnSpcReduction="20000"/>
          </a:bodyPr>
          <a:lstStyle/>
          <a:p>
            <a:r>
              <a:rPr lang="en-US"/>
              <a:t>OCLC RLP Program Officers</a:t>
            </a:r>
          </a:p>
        </p:txBody>
      </p:sp>
      <p:sp>
        <p:nvSpPr>
          <p:cNvPr id="5" name="Text Placeholder 4"/>
          <p:cNvSpPr>
            <a:spLocks noGrp="1"/>
          </p:cNvSpPr>
          <p:nvPr>
            <p:ph type="body" sz="quarter" idx="13"/>
          </p:nvPr>
        </p:nvSpPr>
        <p:spPr>
          <a:xfrm>
            <a:off x="240428" y="1508234"/>
            <a:ext cx="3887788" cy="229121"/>
          </a:xfrm>
        </p:spPr>
        <p:txBody>
          <a:bodyPr>
            <a:noAutofit/>
          </a:bodyPr>
          <a:lstStyle/>
          <a:p>
            <a:r>
              <a:rPr lang="en-US" sz="1600">
                <a:hlinkClick r:id="rId2"/>
              </a:rPr>
              <a:t>massied@oclc.org</a:t>
            </a:r>
            <a:endParaRPr lang="en-US" sz="1600"/>
          </a:p>
          <a:p>
            <a:r>
              <a:rPr lang="en-US" sz="1600">
                <a:hlinkClick r:id="rId3"/>
              </a:rPr>
              <a:t>weberc@oclc.org</a:t>
            </a:r>
            <a:endParaRPr lang="en-US" sz="1600"/>
          </a:p>
          <a:p>
            <a:r>
              <a:rPr lang="en-US" sz="1600">
                <a:hlinkClick r:id="rId4"/>
              </a:rPr>
              <a:t>proffitm@oclc.org</a:t>
            </a:r>
            <a:endParaRPr lang="en-US" sz="1600"/>
          </a:p>
          <a:p>
            <a:r>
              <a:rPr lang="en-US" sz="1600">
                <a:hlinkClick r:id="rId5"/>
              </a:rPr>
              <a:t>procaccm@oclc.org</a:t>
            </a:r>
            <a:endParaRPr lang="en-US" sz="1600"/>
          </a:p>
          <a:p>
            <a:endParaRPr lang="en-US" sz="1600"/>
          </a:p>
          <a:p>
            <a:endParaRPr lang="en-US" sz="1050"/>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a:t>Today’s proposed agenda</a:t>
            </a:r>
          </a:p>
        </p:txBody>
      </p:sp>
      <p:sp>
        <p:nvSpPr>
          <p:cNvPr id="8" name="Text Placeholder 7"/>
          <p:cNvSpPr>
            <a:spLocks noGrp="1"/>
          </p:cNvSpPr>
          <p:nvPr>
            <p:ph type="body" sz="quarter" idx="12"/>
          </p:nvPr>
        </p:nvSpPr>
        <p:spPr>
          <a:xfrm>
            <a:off x="278969" y="1029747"/>
            <a:ext cx="8500965" cy="3131548"/>
          </a:xfrm>
        </p:spPr>
        <p:txBody>
          <a:bodyPr/>
          <a:lstStyle/>
          <a:p>
            <a:r>
              <a:rPr lang="en-US" sz="2000"/>
              <a:t>Welcome </a:t>
            </a:r>
          </a:p>
          <a:p>
            <a:pPr fontAlgn="base"/>
            <a:r>
              <a:rPr lang="en-US" sz="2000" b="1" i="1" u="sng">
                <a:solidFill>
                  <a:schemeClr val="accent2"/>
                </a:solidFill>
              </a:rPr>
              <a:t>Updates:​</a:t>
            </a:r>
          </a:p>
          <a:p>
            <a:pPr lvl="1" fontAlgn="base"/>
            <a:r>
              <a:rPr lang="en-US" sz="1600"/>
              <a:t>Art Discovery Group Catalog</a:t>
            </a:r>
          </a:p>
          <a:p>
            <a:pPr lvl="2" fontAlgn="base"/>
            <a:r>
              <a:rPr lang="en-US" sz="1400"/>
              <a:t>Kathleen Salomon, Aimee Lind, Getty Research Institute  ​</a:t>
            </a:r>
          </a:p>
          <a:p>
            <a:pPr lvl="1" fontAlgn="base"/>
            <a:r>
              <a:rPr lang="en-US" sz="1600" b="1" i="1">
                <a:solidFill>
                  <a:schemeClr val="accent2"/>
                </a:solidFill>
              </a:rPr>
              <a:t>New draft protocols for sharing special collections</a:t>
            </a:r>
          </a:p>
          <a:p>
            <a:pPr lvl="2" fontAlgn="base"/>
            <a:r>
              <a:rPr lang="en-US" sz="1400" b="1" i="1">
                <a:solidFill>
                  <a:schemeClr val="accent2"/>
                </a:solidFill>
              </a:rPr>
              <a:t>SHARES Sharing Special Collections Working Group​</a:t>
            </a:r>
          </a:p>
          <a:p>
            <a:r>
              <a:rPr lang="en-US" sz="2000"/>
              <a:t>Round robin roundup – special 2020 question set</a:t>
            </a:r>
          </a:p>
          <a:p>
            <a:r>
              <a:rPr lang="en-US" sz="2000"/>
              <a:t>Report on a forthcoming OCLC Research project focused on art and museum libraries, the art research collective collection, and the characteristics of successful library partnerships</a:t>
            </a:r>
          </a:p>
        </p:txBody>
      </p:sp>
    </p:spTree>
    <p:extLst>
      <p:ext uri="{BB962C8B-B14F-4D97-AF65-F5344CB8AC3E}">
        <p14:creationId xmlns:p14="http://schemas.microsoft.com/office/powerpoint/2010/main" val="201640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8FAE0-7DF0-40DD-9ED8-F07E21CB4769}"/>
              </a:ext>
            </a:extLst>
          </p:cNvPr>
          <p:cNvSpPr>
            <a:spLocks noGrp="1"/>
          </p:cNvSpPr>
          <p:nvPr>
            <p:ph type="body" sz="quarter" idx="13"/>
          </p:nvPr>
        </p:nvSpPr>
        <p:spPr>
          <a:xfrm>
            <a:off x="340785" y="343304"/>
            <a:ext cx="8570739" cy="686442"/>
          </a:xfrm>
        </p:spPr>
        <p:txBody>
          <a:bodyPr/>
          <a:lstStyle/>
          <a:p>
            <a:r>
              <a:rPr lang="en-US" sz="2800"/>
              <a:t>Sharing protocols for special collections</a:t>
            </a:r>
          </a:p>
        </p:txBody>
      </p:sp>
      <p:sp>
        <p:nvSpPr>
          <p:cNvPr id="3" name="Text Placeholder 2">
            <a:extLst>
              <a:ext uri="{FF2B5EF4-FFF2-40B4-BE49-F238E27FC236}">
                <a16:creationId xmlns:a16="http://schemas.microsoft.com/office/drawing/2014/main" id="{43E2C137-CC8B-4A10-99F6-1899EDC677D2}"/>
              </a:ext>
            </a:extLst>
          </p:cNvPr>
          <p:cNvSpPr>
            <a:spLocks noGrp="1"/>
          </p:cNvSpPr>
          <p:nvPr>
            <p:ph type="body" sz="quarter" idx="12"/>
          </p:nvPr>
        </p:nvSpPr>
        <p:spPr>
          <a:xfrm>
            <a:off x="232476" y="1092631"/>
            <a:ext cx="3983063" cy="3494866"/>
          </a:xfrm>
        </p:spPr>
        <p:txBody>
          <a:bodyPr/>
          <a:lstStyle/>
          <a:p>
            <a:r>
              <a:rPr lang="en-US" sz="1400" dirty="0"/>
              <a:t>Out for review to SEG, SHARES BP</a:t>
            </a:r>
          </a:p>
          <a:p>
            <a:r>
              <a:rPr lang="en-US" sz="1400" dirty="0"/>
              <a:t>Drafted by a SHARES Sharing Special Collections Working Group</a:t>
            </a:r>
          </a:p>
          <a:p>
            <a:pPr lvl="1"/>
            <a:r>
              <a:rPr lang="en-US" sz="1200" dirty="0"/>
              <a:t>Ohio State, Frick, GWU Law, UNLV, RLP Team</a:t>
            </a:r>
          </a:p>
          <a:p>
            <a:r>
              <a:rPr lang="en-US" sz="1400" dirty="0"/>
              <a:t>3 workflows</a:t>
            </a:r>
          </a:p>
          <a:p>
            <a:pPr lvl="1"/>
            <a:r>
              <a:rPr lang="en-US" sz="1200" dirty="0"/>
              <a:t>Digitize portions, digitize whole works, lend physical items</a:t>
            </a:r>
          </a:p>
          <a:p>
            <a:r>
              <a:rPr lang="en-US" sz="1400" dirty="0"/>
              <a:t>Input from special collections staff</a:t>
            </a:r>
          </a:p>
          <a:p>
            <a:r>
              <a:rPr lang="en-US" sz="1400" dirty="0"/>
              <a:t>SSC WG working in parallel with RBMS Task Force charged with revising the ACRL guidelines on sharing special collections</a:t>
            </a:r>
          </a:p>
          <a:p>
            <a:r>
              <a:rPr lang="en-US" sz="1400" dirty="0"/>
              <a:t>SHARES protocols will be released for broader review in early 2021</a:t>
            </a:r>
          </a:p>
          <a:p>
            <a:endParaRPr lang="en-US" dirty="0"/>
          </a:p>
        </p:txBody>
      </p:sp>
      <p:pic>
        <p:nvPicPr>
          <p:cNvPr id="4" name="Picture 3">
            <a:extLst>
              <a:ext uri="{FF2B5EF4-FFF2-40B4-BE49-F238E27FC236}">
                <a16:creationId xmlns:a16="http://schemas.microsoft.com/office/drawing/2014/main" id="{70D5C1FB-CCB5-48C0-91BC-41CAB1131E4C}"/>
              </a:ext>
            </a:extLst>
          </p:cNvPr>
          <p:cNvPicPr/>
          <p:nvPr/>
        </p:nvPicPr>
        <p:blipFill rotWithShape="1">
          <a:blip r:embed="rId2"/>
          <a:srcRect l="23078" t="38747" r="29593" b="6460"/>
          <a:stretch/>
        </p:blipFill>
        <p:spPr bwMode="auto">
          <a:xfrm>
            <a:off x="4626154" y="1029746"/>
            <a:ext cx="4132528" cy="325464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9097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8" ma:contentTypeDescription="Create a new document." ma:contentTypeScope="" ma:versionID="05f670960bb346fcdaddf96e2685615a">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579f744c0775bce8df470aa1b20ca9ce"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e1e867eb-0ccf-46b3-a8be-678a344b5681"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3548FBE9-8908-4697-BFC9-116AB852C926}">
  <ds:schemaRefs>
    <ds:schemaRef ds:uri="9b9db491-4385-45f1-9eb7-7d00055b11bb"/>
    <ds:schemaRef ds:uri="c908eeb5-9d00-41e0-9796-81e9ccc77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AE1FE9-DD55-40DE-BF72-BB7C0B2DF3B5}">
  <ds:schemaRefs>
    <ds:schemaRef ds:uri="Microsoft.SharePoint.Taxonomy.ContentTypeSync"/>
  </ds:schemaRefs>
</ds:datastoreItem>
</file>

<file path=customXml/itemProps4.xml><?xml version="1.0" encoding="utf-8"?>
<ds:datastoreItem xmlns:ds="http://schemas.openxmlformats.org/officeDocument/2006/customXml" ds:itemID="{E7E988F0-95B4-4FCA-A550-26E1636850FD}">
  <ds:schemaRefs>
    <ds:schemaRef ds:uri="http://schemas.microsoft.com/office/2006/documentManagement/types"/>
    <ds:schemaRef ds:uri="http://schemas.microsoft.com/office/2006/metadata/properties"/>
    <ds:schemaRef ds:uri="http://purl.org/dc/elements/1.1/"/>
    <ds:schemaRef ds:uri="9b9db491-4385-45f1-9eb7-7d00055b11bb"/>
    <ds:schemaRef ds:uri="http://schemas.openxmlformats.org/package/2006/metadata/core-properties"/>
    <ds:schemaRef ds:uri="http://purl.org/dc/terms/"/>
    <ds:schemaRef ds:uri="http://schemas.microsoft.com/office/infopath/2007/PartnerControls"/>
    <ds:schemaRef ds:uri="c908eeb5-9d00-41e0-9796-81e9ccc774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182</TotalTime>
  <Words>6068</Words>
  <Application>Microsoft Office PowerPoint</Application>
  <PresentationFormat>On-screen Show (16:9)</PresentationFormat>
  <Paragraphs>576</Paragraphs>
  <Slides>77</Slides>
  <Notes>69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77</vt:i4>
      </vt:variant>
    </vt:vector>
  </HeadingPairs>
  <TitlesOfParts>
    <vt:vector size="83" baseType="lpstr">
      <vt:lpstr>Arial</vt:lpstr>
      <vt:lpstr>Calibri</vt:lpstr>
      <vt:lpstr>Courier New</vt:lpstr>
      <vt:lpstr>Nonconfidential</vt:lpstr>
      <vt:lpstr>Confidential</vt:lpstr>
      <vt:lpstr>Office Theme</vt:lpstr>
      <vt:lpstr>PowerPoint Presentation</vt:lpstr>
      <vt:lpstr>OCLC RLP Art and Architecture Group Roundtable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RLP Roundtable: Art and Architecture Group</dc:title>
  <dc:creator>Dennis Massie, Chela Scott Weber, Merrilee Proffitt, Mercy Procaccini</dc:creator>
  <cp:lastModifiedBy>McNicol,Jeanette</cp:lastModifiedBy>
  <cp:revision>6</cp:revision>
  <dcterms:created xsi:type="dcterms:W3CDTF">2015-04-17T19:58:50Z</dcterms:created>
  <dcterms:modified xsi:type="dcterms:W3CDTF">2020-11-25T20:44:10Z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