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  <p:sldMasterId id="2147483675" r:id="rId7"/>
  </p:sldMasterIdLst>
  <p:notesMasterIdLst>
    <p:notesMasterId r:id="rId47"/>
  </p:notesMasterIdLst>
  <p:sldIdLst>
    <p:sldId id="256" r:id="rId8"/>
    <p:sldId id="961" r:id="rId9"/>
    <p:sldId id="257" r:id="rId10"/>
    <p:sldId id="981" r:id="rId11"/>
    <p:sldId id="982" r:id="rId12"/>
    <p:sldId id="984" r:id="rId13"/>
    <p:sldId id="985" r:id="rId14"/>
    <p:sldId id="986" r:id="rId15"/>
    <p:sldId id="987" r:id="rId16"/>
    <p:sldId id="261" r:id="rId17"/>
    <p:sldId id="425" r:id="rId18"/>
    <p:sldId id="410" r:id="rId19"/>
    <p:sldId id="414" r:id="rId20"/>
    <p:sldId id="448" r:id="rId21"/>
    <p:sldId id="974" r:id="rId22"/>
    <p:sldId id="450" r:id="rId23"/>
    <p:sldId id="411" r:id="rId24"/>
    <p:sldId id="430" r:id="rId25"/>
    <p:sldId id="428" r:id="rId26"/>
    <p:sldId id="429" r:id="rId27"/>
    <p:sldId id="996" r:id="rId28"/>
    <p:sldId id="997" r:id="rId29"/>
    <p:sldId id="262" r:id="rId30"/>
    <p:sldId id="970" r:id="rId31"/>
    <p:sldId id="441" r:id="rId32"/>
    <p:sldId id="995" r:id="rId33"/>
    <p:sldId id="1000" r:id="rId34"/>
    <p:sldId id="258" r:id="rId35"/>
    <p:sldId id="999" r:id="rId36"/>
    <p:sldId id="994" r:id="rId37"/>
    <p:sldId id="998" r:id="rId38"/>
    <p:sldId id="263" r:id="rId39"/>
    <p:sldId id="1002" r:id="rId40"/>
    <p:sldId id="647" r:id="rId41"/>
    <p:sldId id="395" r:id="rId42"/>
    <p:sldId id="442" r:id="rId43"/>
    <p:sldId id="278" r:id="rId44"/>
    <p:sldId id="292" r:id="rId45"/>
    <p:sldId id="96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7070"/>
    <a:srgbClr val="1D4999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F34CE8-343E-4D22-86BE-52DCE68E4560}" v="1946" dt="2020-12-04T00:02:31.656"/>
    <p1510:client id="{EF10E443-FB20-45A5-AAEA-B67CE1F03BAF}" v="2288" dt="2020-12-04T03:17:48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4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nsideoclc-my.sharepoint.com/personal/malpasc_oclc_org/Documents/FY20%20Thought%20Leadership%20Strategy/Academic%20consortium%20series/BLC/BLC-IPED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nsideoclc-my.sharepoint.com/personal/malpasc_oclc_org/Documents/FY20%20Thought%20Leadership%20Strategy/Academic%20consortium%20series/BLC/BLC-IPED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nsideoclc-my.sharepoint.com/personal/malpasc_oclc_org/Documents/FY20%20Thought%20Leadership%20Strategy/Academic%20consortium%20series/BLC/BLC%20CIP/BLC%20aggregated%20CI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dirty="0"/>
              <a:t>BLC</a:t>
            </a:r>
            <a:r>
              <a:rPr lang="en-US" sz="2200" baseline="0" dirty="0"/>
              <a:t> Sample Average </a:t>
            </a:r>
          </a:p>
          <a:p>
            <a:pPr>
              <a:defRPr sz="2200"/>
            </a:pPr>
            <a:r>
              <a:rPr lang="en-US" sz="2000" baseline="0" dirty="0"/>
              <a:t>(N=16)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'UFLF data and profile info'!$J$1:$L$1</c:f>
              <c:strCache>
                <c:ptCount val="3"/>
                <c:pt idx="0">
                  <c:v>Research</c:v>
                </c:pt>
                <c:pt idx="1">
                  <c:v>Liberal Education</c:v>
                </c:pt>
                <c:pt idx="2">
                  <c:v>Career-directed Education</c:v>
                </c:pt>
              </c:strCache>
            </c:strRef>
          </c:cat>
          <c:val>
            <c:numRef>
              <c:f>'UFLF data and profile info'!$J$24:$L$24</c:f>
              <c:numCache>
                <c:formatCode>General</c:formatCode>
                <c:ptCount val="3"/>
                <c:pt idx="0">
                  <c:v>0.29249081241276825</c:v>
                </c:pt>
                <c:pt idx="1">
                  <c:v>0.55038305664524678</c:v>
                </c:pt>
                <c:pt idx="2">
                  <c:v>0.15712613094198505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45-442E-B1B9-2B18B2A87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6322712"/>
        <c:axId val="876323040"/>
      </c:radarChart>
      <c:catAx>
        <c:axId val="876322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323040"/>
        <c:crosses val="autoZero"/>
        <c:auto val="1"/>
        <c:lblAlgn val="ctr"/>
        <c:lblOffset val="100"/>
        <c:noMultiLvlLbl val="0"/>
      </c:catAx>
      <c:valAx>
        <c:axId val="876323040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76322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dirty="0"/>
              <a:t>BLC</a:t>
            </a:r>
            <a:r>
              <a:rPr lang="en-US" sz="2200" baseline="0" dirty="0"/>
              <a:t> Sample Average </a:t>
            </a:r>
          </a:p>
          <a:p>
            <a:pPr>
              <a:defRPr sz="2200"/>
            </a:pPr>
            <a:r>
              <a:rPr lang="en-US" sz="2000" baseline="0" dirty="0"/>
              <a:t>(N=16)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'UFLF data and profile info'!$J$1:$L$1</c:f>
              <c:strCache>
                <c:ptCount val="3"/>
                <c:pt idx="0">
                  <c:v>Research</c:v>
                </c:pt>
                <c:pt idx="1">
                  <c:v>Liberal Education</c:v>
                </c:pt>
                <c:pt idx="2">
                  <c:v>Career-directed Education</c:v>
                </c:pt>
              </c:strCache>
            </c:strRef>
          </c:cat>
          <c:val>
            <c:numRef>
              <c:f>'UFLF data and profile info'!$J$24:$L$24</c:f>
              <c:numCache>
                <c:formatCode>General</c:formatCode>
                <c:ptCount val="3"/>
                <c:pt idx="0">
                  <c:v>0.29249081241276825</c:v>
                </c:pt>
                <c:pt idx="1">
                  <c:v>0.55038305664524678</c:v>
                </c:pt>
                <c:pt idx="2">
                  <c:v>0.15712613094198505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45-442E-B1B9-2B18B2A87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6322712"/>
        <c:axId val="876323040"/>
      </c:radarChart>
      <c:catAx>
        <c:axId val="876322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323040"/>
        <c:crosses val="autoZero"/>
        <c:auto val="1"/>
        <c:lblAlgn val="ctr"/>
        <c:lblOffset val="100"/>
        <c:noMultiLvlLbl val="0"/>
      </c:catAx>
      <c:valAx>
        <c:axId val="876323040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76322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'CIP frequency overall'!$K$4:$K$618</c:f>
              <c:strCache>
                <c:ptCount val="615"/>
                <c:pt idx="0">
                  <c:v>English Language and Literature, General.</c:v>
                </c:pt>
                <c:pt idx="1">
                  <c:v>Mathematics, General.</c:v>
                </c:pt>
                <c:pt idx="2">
                  <c:v>Philosophy.</c:v>
                </c:pt>
                <c:pt idx="3">
                  <c:v>Biology/Biological Sciences, General.</c:v>
                </c:pt>
                <c:pt idx="4">
                  <c:v>Chemistry, General.</c:v>
                </c:pt>
                <c:pt idx="5">
                  <c:v>Economics, General.</c:v>
                </c:pt>
                <c:pt idx="6">
                  <c:v>History, General.</c:v>
                </c:pt>
                <c:pt idx="7">
                  <c:v>Physics, General.</c:v>
                </c:pt>
                <c:pt idx="8">
                  <c:v>Sociology, General.</c:v>
                </c:pt>
                <c:pt idx="9">
                  <c:v>Spanish Language and Literature.</c:v>
                </c:pt>
                <c:pt idx="10">
                  <c:v>Music, General.</c:v>
                </c:pt>
                <c:pt idx="11">
                  <c:v>Political Science and Government, General.</c:v>
                </c:pt>
                <c:pt idx="12">
                  <c:v>Drama and Dramatics/Theatre Arts, General.</c:v>
                </c:pt>
                <c:pt idx="13">
                  <c:v>Psychology, General.</c:v>
                </c:pt>
                <c:pt idx="14">
                  <c:v>French Language and Literature.</c:v>
                </c:pt>
                <c:pt idx="15">
                  <c:v>Accounting.</c:v>
                </c:pt>
                <c:pt idx="16">
                  <c:v>Anthropology, General.</c:v>
                </c:pt>
                <c:pt idx="17">
                  <c:v>Art History, Criticism and Conservation.</c:v>
                </c:pt>
                <c:pt idx="18">
                  <c:v>Business Administration and Management, General.</c:v>
                </c:pt>
                <c:pt idx="19">
                  <c:v>Classics and Classical Languages, Literatures, and Linguistics, General.</c:v>
                </c:pt>
                <c:pt idx="20">
                  <c:v>Computer Science.</c:v>
                </c:pt>
                <c:pt idx="21">
                  <c:v>Environmental Studies.</c:v>
                </c:pt>
                <c:pt idx="22">
                  <c:v>Finance, General.</c:v>
                </c:pt>
                <c:pt idx="23">
                  <c:v>Multi-/Interdisciplinary Studies, Other.</c:v>
                </c:pt>
                <c:pt idx="24">
                  <c:v>African-American/Black Studies.</c:v>
                </c:pt>
                <c:pt idx="25">
                  <c:v>American/United States Studies/Civilization.</c:v>
                </c:pt>
                <c:pt idx="26">
                  <c:v>Biochemistry.</c:v>
                </c:pt>
                <c:pt idx="27">
                  <c:v>Computer Engineering, General.</c:v>
                </c:pt>
                <c:pt idx="28">
                  <c:v>Education, General.</c:v>
                </c:pt>
                <c:pt idx="29">
                  <c:v>Electrical and Electronics Engineering.</c:v>
                </c:pt>
                <c:pt idx="30">
                  <c:v>Environmental Science.</c:v>
                </c:pt>
                <c:pt idx="31">
                  <c:v>Fine/Studio Arts, General.</c:v>
                </c:pt>
                <c:pt idx="32">
                  <c:v>Geology/Earth Science, General.</c:v>
                </c:pt>
                <c:pt idx="33">
                  <c:v>Public Policy Analysis, General.</c:v>
                </c:pt>
                <c:pt idx="34">
                  <c:v>Women's Studies.</c:v>
                </c:pt>
                <c:pt idx="35">
                  <c:v>Mechanical Engineering.</c:v>
                </c:pt>
                <c:pt idx="36">
                  <c:v>Neuroscience.</c:v>
                </c:pt>
                <c:pt idx="37">
                  <c:v>Registered Nursing/Registered Nurse.</c:v>
                </c:pt>
                <c:pt idx="38">
                  <c:v>Bioengineering and Biomedical Engineering.</c:v>
                </c:pt>
                <c:pt idx="39">
                  <c:v>Business/Commerce, General.</c:v>
                </c:pt>
                <c:pt idx="40">
                  <c:v>Civil Engineering, General.</c:v>
                </c:pt>
                <c:pt idx="41">
                  <c:v>Computer and Information Sciences, General.</c:v>
                </c:pt>
                <c:pt idx="42">
                  <c:v>Econometrics and Quantitative Economics.</c:v>
                </c:pt>
                <c:pt idx="43">
                  <c:v>Educational Leadership and Administration, General.</c:v>
                </c:pt>
                <c:pt idx="44">
                  <c:v>Film/Cinema/Media Studies.</c:v>
                </c:pt>
                <c:pt idx="45">
                  <c:v>German Language and Literature.</c:v>
                </c:pt>
                <c:pt idx="46">
                  <c:v>Italian Language and Literature.</c:v>
                </c:pt>
                <c:pt idx="47">
                  <c:v>Liberal Arts and Sciences/Liberal Studies.</c:v>
                </c:pt>
                <c:pt idx="48">
                  <c:v>Linguistics.</c:v>
                </c:pt>
                <c:pt idx="49">
                  <c:v>Marketing/Marketing Management, General.</c:v>
                </c:pt>
                <c:pt idx="50">
                  <c:v>Nursing Practice.</c:v>
                </c:pt>
                <c:pt idx="51">
                  <c:v>Public Administration.</c:v>
                </c:pt>
                <c:pt idx="52">
                  <c:v>Chemical Engineering.</c:v>
                </c:pt>
                <c:pt idx="53">
                  <c:v>Chinese Language and Literature.</c:v>
                </c:pt>
                <c:pt idx="54">
                  <c:v>Comparative Literature.</c:v>
                </c:pt>
                <c:pt idx="55">
                  <c:v>Computer and Information Systems Security/Auditing/Information Assurance.</c:v>
                </c:pt>
                <c:pt idx="56">
                  <c:v>Elementary Education and Teaching.</c:v>
                </c:pt>
                <c:pt idx="57">
                  <c:v>International Business/Trade/Commerce.</c:v>
                </c:pt>
                <c:pt idx="58">
                  <c:v>International Relations and Affairs.</c:v>
                </c:pt>
                <c:pt idx="59">
                  <c:v>Latin American Studies.</c:v>
                </c:pt>
                <c:pt idx="60">
                  <c:v>Near and Middle Eastern Studies.</c:v>
                </c:pt>
                <c:pt idx="61">
                  <c:v>Nursing Science.</c:v>
                </c:pt>
                <c:pt idx="62">
                  <c:v>Nutrition Sciences.</c:v>
                </c:pt>
                <c:pt idx="63">
                  <c:v>Public Health, General.</c:v>
                </c:pt>
                <c:pt idx="64">
                  <c:v>Religion/Religious Studies.</c:v>
                </c:pt>
                <c:pt idx="65">
                  <c:v>Russian Language and Literature.</c:v>
                </c:pt>
                <c:pt idx="66">
                  <c:v>Social Sciences, Other.</c:v>
                </c:pt>
                <c:pt idx="67">
                  <c:v>Applied Mathematics, General.</c:v>
                </c:pt>
                <c:pt idx="68">
                  <c:v>Biomedical Sciences, General.</c:v>
                </c:pt>
                <c:pt idx="69">
                  <c:v>Cell/Cellular and Molecular Biology.</c:v>
                </c:pt>
                <c:pt idx="70">
                  <c:v>Criminal Justice/Safety Studies.</c:v>
                </c:pt>
                <c:pt idx="71">
                  <c:v>Health/Health Care Administration/Management.</c:v>
                </c:pt>
                <c:pt idx="72">
                  <c:v>Information Science/Studies.</c:v>
                </c:pt>
                <c:pt idx="73">
                  <c:v>Information Technology.</c:v>
                </c:pt>
                <c:pt idx="74">
                  <c:v>International/Globalization Studies.</c:v>
                </c:pt>
                <c:pt idx="75">
                  <c:v>Management Sciences and Quantitative Methods, Other.</c:v>
                </c:pt>
                <c:pt idx="76">
                  <c:v>Mathematics Teacher Education.</c:v>
                </c:pt>
                <c:pt idx="77">
                  <c:v>Reading Teacher Education.</c:v>
                </c:pt>
                <c:pt idx="78">
                  <c:v>Secondary Education and Teaching.</c:v>
                </c:pt>
                <c:pt idx="79">
                  <c:v>Social Work.</c:v>
                </c:pt>
                <c:pt idx="80">
                  <c:v>Special Education and Teaching, General.</c:v>
                </c:pt>
                <c:pt idx="81">
                  <c:v>Speech Communication and Rhetoric.</c:v>
                </c:pt>
                <c:pt idx="82">
                  <c:v>Statistics, General.</c:v>
                </c:pt>
                <c:pt idx="83">
                  <c:v>Asian Studies/Civilization.</c:v>
                </c:pt>
                <c:pt idx="84">
                  <c:v>Astronomy.</c:v>
                </c:pt>
                <c:pt idx="85">
                  <c:v>Biotechnology.</c:v>
                </c:pt>
                <c:pt idx="86">
                  <c:v>Business Administration, Management and Operations, Other.</c:v>
                </c:pt>
                <c:pt idx="87">
                  <c:v>City/Urban, Community, and Regional Planning.</c:v>
                </c:pt>
                <c:pt idx="88">
                  <c:v>Clinical Laboratory Science/Medical Technology/Technologist.</c:v>
                </c:pt>
                <c:pt idx="89">
                  <c:v>Clinical Psychology.</c:v>
                </c:pt>
                <c:pt idx="90">
                  <c:v>Creative Writing.</c:v>
                </c:pt>
                <c:pt idx="91">
                  <c:v>Curriculum and Instruction.</c:v>
                </c:pt>
                <c:pt idx="92">
                  <c:v>Education, Other.</c:v>
                </c:pt>
                <c:pt idx="93">
                  <c:v>Educational Evaluation and Research.</c:v>
                </c:pt>
                <c:pt idx="94">
                  <c:v>Engineering, General.</c:v>
                </c:pt>
                <c:pt idx="95">
                  <c:v>Financial Mathematics.</c:v>
                </c:pt>
                <c:pt idx="96">
                  <c:v>Health Professions and Related Clinical Sciences, Other.</c:v>
                </c:pt>
                <c:pt idx="97">
                  <c:v>Human Resources Management/Personnel Administration, General.</c:v>
                </c:pt>
                <c:pt idx="98">
                  <c:v>Industrial Engineering.</c:v>
                </c:pt>
                <c:pt idx="99">
                  <c:v>Japanese Language and Literature.</c:v>
                </c:pt>
                <c:pt idx="100">
                  <c:v>Jewish/Judaic Studies.</c:v>
                </c:pt>
                <c:pt idx="101">
                  <c:v>Journalism.</c:v>
                </c:pt>
                <c:pt idx="102">
                  <c:v>Law.</c:v>
                </c:pt>
                <c:pt idx="103">
                  <c:v>Legal Professions and Studies, Other.</c:v>
                </c:pt>
                <c:pt idx="104">
                  <c:v>Liberal Arts and Sciences, General Studies and Humanities, Other.</c:v>
                </c:pt>
                <c:pt idx="105">
                  <c:v>Management Information Systems, General.</c:v>
                </c:pt>
                <c:pt idx="106">
                  <c:v>Management Science.</c:v>
                </c:pt>
                <c:pt idx="107">
                  <c:v>Marine Biology and Biological Oceanography.</c:v>
                </c:pt>
                <c:pt idx="108">
                  <c:v>Medicine.</c:v>
                </c:pt>
                <c:pt idx="109">
                  <c:v>Music Teacher Education.</c:v>
                </c:pt>
                <c:pt idx="110">
                  <c:v>Organizational Leadership.</c:v>
                </c:pt>
                <c:pt idx="111">
                  <c:v>Physical Therapy/Therapist.</c:v>
                </c:pt>
                <c:pt idx="112">
                  <c:v>Pre-Medicine/Pre-Medical Studies.</c:v>
                </c:pt>
                <c:pt idx="113">
                  <c:v>Russian Studies.</c:v>
                </c:pt>
                <c:pt idx="114">
                  <c:v>Sustainability Studies.</c:v>
                </c:pt>
                <c:pt idx="115">
                  <c:v>Agroecology and Sustainable Agriculture.</c:v>
                </c:pt>
                <c:pt idx="116">
                  <c:v>Animal Sciences, General.</c:v>
                </c:pt>
                <c:pt idx="117">
                  <c:v>Applied Economics.</c:v>
                </c:pt>
                <c:pt idx="118">
                  <c:v>Archeology.</c:v>
                </c:pt>
                <c:pt idx="119">
                  <c:v>Architecture.</c:v>
                </c:pt>
                <c:pt idx="120">
                  <c:v>Art/Art Studies, General.</c:v>
                </c:pt>
                <c:pt idx="121">
                  <c:v>Athletic Training/Trainer.</c:v>
                </c:pt>
                <c:pt idx="122">
                  <c:v>Audiology/Audiologist.</c:v>
                </c:pt>
                <c:pt idx="123">
                  <c:v>Biological and Biomedical Sciences, Other.</c:v>
                </c:pt>
                <c:pt idx="124">
                  <c:v>Biological and Physical Sciences.</c:v>
                </c:pt>
                <c:pt idx="125">
                  <c:v>Biophysics.</c:v>
                </c:pt>
                <c:pt idx="126">
                  <c:v>Cognitive Psychology and Psycholinguistics.</c:v>
                </c:pt>
                <c:pt idx="127">
                  <c:v>Communication, General.</c:v>
                </c:pt>
                <c:pt idx="128">
                  <c:v>Community Organization and Advocacy.</c:v>
                </c:pt>
                <c:pt idx="129">
                  <c:v>Conservation Biology.</c:v>
                </c:pt>
                <c:pt idx="130">
                  <c:v>Counselor Education/School Counseling and Guidance Services.</c:v>
                </c:pt>
                <c:pt idx="131">
                  <c:v>Criminology.</c:v>
                </c:pt>
                <c:pt idx="132">
                  <c:v>Development Economics and International Development.</c:v>
                </c:pt>
                <c:pt idx="133">
                  <c:v>Digital Communication and Media/Multimedia.</c:v>
                </c:pt>
                <c:pt idx="134">
                  <c:v>Early Childhood Education and Teaching.</c:v>
                </c:pt>
                <c:pt idx="135">
                  <c:v>East Asian Studies.</c:v>
                </c:pt>
                <c:pt idx="136">
                  <c:v>Engineering, Other.</c:v>
                </c:pt>
                <c:pt idx="137">
                  <c:v>Entrepreneurship/Entrepreneurial Studies.</c:v>
                </c:pt>
                <c:pt idx="138">
                  <c:v>Environmental/Environmental Health Engineering.</c:v>
                </c:pt>
                <c:pt idx="139">
                  <c:v>Exercise Science and Kinesiology.</c:v>
                </c:pt>
                <c:pt idx="140">
                  <c:v>Experimental Psychology.</c:v>
                </c:pt>
                <c:pt idx="141">
                  <c:v>Fine Arts and Art Studies, Other.</c:v>
                </c:pt>
                <c:pt idx="142">
                  <c:v>French Studies.</c:v>
                </c:pt>
                <c:pt idx="143">
                  <c:v>Genetics, General.</c:v>
                </c:pt>
                <c:pt idx="144">
                  <c:v>Geographic Information Science and Cartography.</c:v>
                </c:pt>
                <c:pt idx="145">
                  <c:v>Geography.</c:v>
                </c:pt>
                <c:pt idx="146">
                  <c:v>German Studies.</c:v>
                </c:pt>
                <c:pt idx="147">
                  <c:v>Health Services Administration.</c:v>
                </c:pt>
                <c:pt idx="148">
                  <c:v>Humanities/Humanistic Studies.</c:v>
                </c:pt>
                <c:pt idx="149">
                  <c:v>Italian Studies.</c:v>
                </c:pt>
                <c:pt idx="150">
                  <c:v>Landscape Architecture.</c:v>
                </c:pt>
                <c:pt idx="151">
                  <c:v>Latin Language and Literature.</c:v>
                </c:pt>
                <c:pt idx="152">
                  <c:v>Music Performance, General.</c:v>
                </c:pt>
                <c:pt idx="153">
                  <c:v>Music, Other.</c:v>
                </c:pt>
                <c:pt idx="154">
                  <c:v>Musicology and Ethnomusicology.</c:v>
                </c:pt>
                <c:pt idx="155">
                  <c:v>Natural Resources/Conservation, General.</c:v>
                </c:pt>
                <c:pt idx="156">
                  <c:v>Non-Profit/Public/Organizational Management.</c:v>
                </c:pt>
                <c:pt idx="157">
                  <c:v>Operations Management and Supervision.</c:v>
                </c:pt>
                <c:pt idx="158">
                  <c:v>Peace Studies and Conflict Resolution.</c:v>
                </c:pt>
                <c:pt idx="159">
                  <c:v>Physical Education Teaching and Coaching.</c:v>
                </c:pt>
                <c:pt idx="160">
                  <c:v>Professional, Technical, Business, and Scientific Writing.</c:v>
                </c:pt>
                <c:pt idx="161">
                  <c:v>Public Administration and Social Service Professions, Other.</c:v>
                </c:pt>
                <c:pt idx="162">
                  <c:v>Public Health, Other.</c:v>
                </c:pt>
                <c:pt idx="163">
                  <c:v>Rehabilitation and Therapeutic Professions, Other.</c:v>
                </c:pt>
                <c:pt idx="164">
                  <c:v>Science Teacher Education/General Science Teacher Education.</c:v>
                </c:pt>
                <c:pt idx="165">
                  <c:v>Social Sciences, General.</c:v>
                </c:pt>
                <c:pt idx="166">
                  <c:v>Systems Engineering.</c:v>
                </c:pt>
                <c:pt idx="167">
                  <c:v>Teacher Education and Professional Development, Specific Levels and Methods, Other.</c:v>
                </c:pt>
                <c:pt idx="168">
                  <c:v>Acting.</c:v>
                </c:pt>
                <c:pt idx="169">
                  <c:v>Actuarial Science.</c:v>
                </c:pt>
                <c:pt idx="170">
                  <c:v>Ancient Studies/Civilization.</c:v>
                </c:pt>
                <c:pt idx="171">
                  <c:v>Ancient/Classical Greek Language and Literature.</c:v>
                </c:pt>
                <c:pt idx="172">
                  <c:v>Art Teacher Education.</c:v>
                </c:pt>
                <c:pt idx="173">
                  <c:v>Astrophysics.</c:v>
                </c:pt>
                <c:pt idx="174">
                  <c:v>Audiology/Audiologist and Speech-Language Pathology/Pathologist.</c:v>
                </c:pt>
                <c:pt idx="175">
                  <c:v>Biochemistry and Molecular Biology.</c:v>
                </c:pt>
                <c:pt idx="176">
                  <c:v>Bioinformatics.</c:v>
                </c:pt>
                <c:pt idx="177">
                  <c:v>Biostatistics.</c:v>
                </c:pt>
                <c:pt idx="178">
                  <c:v>Business Statistics.</c:v>
                </c:pt>
                <c:pt idx="179">
                  <c:v>Business, Management, Marketing, and Related Support Services, Other.</c:v>
                </c:pt>
                <c:pt idx="180">
                  <c:v>Cell/Cellular Biology and Anatomical Sciences, Other.</c:v>
                </c:pt>
                <c:pt idx="181">
                  <c:v>Chemistry Teacher Education.</c:v>
                </c:pt>
                <c:pt idx="182">
                  <c:v>Cinematography and Film/Video Production.</c:v>
                </c:pt>
                <c:pt idx="183">
                  <c:v>College Student Counseling and Personnel Services.</c:v>
                </c:pt>
                <c:pt idx="184">
                  <c:v>Community Health Services/Liaison/Counseling.</c:v>
                </c:pt>
                <c:pt idx="185">
                  <c:v>Computer and Information Sciences and Support Services, Other.</c:v>
                </c:pt>
                <c:pt idx="186">
                  <c:v>Computer Software and Media Applications, Other.</c:v>
                </c:pt>
                <c:pt idx="187">
                  <c:v>Counseling Psychology.</c:v>
                </c:pt>
                <c:pt idx="188">
                  <c:v>Criminal Justice/Law Enforcement Administration.</c:v>
                </c:pt>
                <c:pt idx="189">
                  <c:v>Dental Clinical Sciences, General.</c:v>
                </c:pt>
                <c:pt idx="190">
                  <c:v>Dentistry.</c:v>
                </c:pt>
                <c:pt idx="191">
                  <c:v>Developmental and Child Psychology.</c:v>
                </c:pt>
                <c:pt idx="192">
                  <c:v>Dietetics/Dietitian.</c:v>
                </c:pt>
                <c:pt idx="193">
                  <c:v>Educational Psychology.</c:v>
                </c:pt>
                <c:pt idx="194">
                  <c:v>Educational/Instructional Technology.</c:v>
                </c:pt>
                <c:pt idx="195">
                  <c:v>Engineering Physics/Applied Physics.</c:v>
                </c:pt>
                <c:pt idx="196">
                  <c:v>Engineering/Industrial Management.</c:v>
                </c:pt>
                <c:pt idx="197">
                  <c:v>English/Language Arts Teacher Education.</c:v>
                </c:pt>
                <c:pt idx="198">
                  <c:v>Environmental Health.</c:v>
                </c:pt>
                <c:pt idx="199">
                  <c:v>Epidemiology.</c:v>
                </c:pt>
                <c:pt idx="200">
                  <c:v>Ethnic, Cultural Minority, Gender, and Group Studies, Other.</c:v>
                </c:pt>
                <c:pt idx="201">
                  <c:v>European Studies/Civilization.</c:v>
                </c:pt>
                <c:pt idx="202">
                  <c:v>Family Practice Nurse/Nursing.</c:v>
                </c:pt>
                <c:pt idx="203">
                  <c:v>Financial Planning and Services.</c:v>
                </c:pt>
                <c:pt idx="204">
                  <c:v>Fine and Studio Arts Management.</c:v>
                </c:pt>
                <c:pt idx="205">
                  <c:v>General Studies.</c:v>
                </c:pt>
                <c:pt idx="206">
                  <c:v>Geological and Earth Sciences/Geosciences, Other.</c:v>
                </c:pt>
                <c:pt idx="207">
                  <c:v>Geriatric Nurse/Nursing.</c:v>
                </c:pt>
                <c:pt idx="208">
                  <c:v>Higher Education/Higher Education Administration.</c:v>
                </c:pt>
                <c:pt idx="209">
                  <c:v>Horticultural Science.</c:v>
                </c:pt>
                <c:pt idx="210">
                  <c:v>Hospitality Administration/Management, General.</c:v>
                </c:pt>
                <c:pt idx="211">
                  <c:v>Human Development and Family Studies, General.</c:v>
                </c:pt>
                <c:pt idx="212">
                  <c:v>Labor and Industrial Relations.</c:v>
                </c:pt>
                <c:pt idx="213">
                  <c:v>Logistics, Materials, and Supply Chain Management.</c:v>
                </c:pt>
                <c:pt idx="214">
                  <c:v>Marine Sciences.</c:v>
                </c:pt>
                <c:pt idx="215">
                  <c:v>Medical Informatics.</c:v>
                </c:pt>
                <c:pt idx="216">
                  <c:v>Medical Science/Scientist.</c:v>
                </c:pt>
                <c:pt idx="217">
                  <c:v>Medieval and Renaissance Studies.</c:v>
                </c:pt>
                <c:pt idx="218">
                  <c:v>Microbiology, General.</c:v>
                </c:pt>
                <c:pt idx="219">
                  <c:v>Molecular Biology.</c:v>
                </c:pt>
                <c:pt idx="220">
                  <c:v>Occupational Therapy/Therapist.</c:v>
                </c:pt>
                <c:pt idx="221">
                  <c:v>Oceanography, Chemical and Physical.</c:v>
                </c:pt>
                <c:pt idx="222">
                  <c:v>Painting.</c:v>
                </c:pt>
                <c:pt idx="223">
                  <c:v>Pharmaceutics and Drug Design.</c:v>
                </c:pt>
                <c:pt idx="224">
                  <c:v>Pharmacy.</c:v>
                </c:pt>
                <c:pt idx="225">
                  <c:v>Physics, Other.</c:v>
                </c:pt>
                <c:pt idx="226">
                  <c:v>Political Science and Government, Other.</c:v>
                </c:pt>
                <c:pt idx="227">
                  <c:v>Polymer/Plastics Engineering.</c:v>
                </c:pt>
                <c:pt idx="228">
                  <c:v>Project Management.</c:v>
                </c:pt>
                <c:pt idx="229">
                  <c:v>Psychiatric/Mental Health Nurse/Nursing.</c:v>
                </c:pt>
                <c:pt idx="230">
                  <c:v>Public Health Education and Promotion.</c:v>
                </c:pt>
                <c:pt idx="231">
                  <c:v>Registered Nursing, Nursing Administration, Nursing Research and Clinical Nursing, Other.</c:v>
                </c:pt>
                <c:pt idx="232">
                  <c:v>Research Methodology and Quantitative Methods.</c:v>
                </c:pt>
                <c:pt idx="233">
                  <c:v>Romance Languages, Literatures, and Linguistics, General.</c:v>
                </c:pt>
                <c:pt idx="234">
                  <c:v>School Psychology.</c:v>
                </c:pt>
                <c:pt idx="235">
                  <c:v>Social Psychology.</c:v>
                </c:pt>
                <c:pt idx="236">
                  <c:v>Spanish Language Teacher Education.</c:v>
                </c:pt>
                <c:pt idx="237">
                  <c:v>Sport and Fitness Administration/Management.</c:v>
                </c:pt>
                <c:pt idx="238">
                  <c:v>Teacher Education and Professional Development, Specific Subject Areas, Other.</c:v>
                </c:pt>
                <c:pt idx="239">
                  <c:v>Teaching English as a Second or Foreign Language/ESL Language Instructor.</c:v>
                </c:pt>
                <c:pt idx="240">
                  <c:v>Technical Theatre/Theatre Design and Technology.</c:v>
                </c:pt>
                <c:pt idx="241">
                  <c:v>Urban Studies/Affairs.</c:v>
                </c:pt>
                <c:pt idx="242">
                  <c:v>Wildlife, Fish and Wildlands Science and Management.</c:v>
                </c:pt>
                <c:pt idx="243">
                  <c:v>Accounting and Related Services, Other.</c:v>
                </c:pt>
                <c:pt idx="244">
                  <c:v>Adult and Continuing Education and Teaching.</c:v>
                </c:pt>
                <c:pt idx="245">
                  <c:v>Adult Health Nurse/Nursing.</c:v>
                </c:pt>
                <c:pt idx="246">
                  <c:v>Advanced General Dentistry.</c:v>
                </c:pt>
                <c:pt idx="247">
                  <c:v>Advanced Legal Research/Studies, General.</c:v>
                </c:pt>
                <c:pt idx="248">
                  <c:v>Advanced/Graduate Dentistry and Oral Sciences, Other.</c:v>
                </c:pt>
                <c:pt idx="249">
                  <c:v>Agricultural Teacher Education.</c:v>
                </c:pt>
                <c:pt idx="250">
                  <c:v>Applied Behavior Analysis.</c:v>
                </c:pt>
                <c:pt idx="251">
                  <c:v>Applied Horticulture/Horticultural Business Services, Other.</c:v>
                </c:pt>
                <c:pt idx="252">
                  <c:v>Applied Horticulture/Horticulture Operations, General.</c:v>
                </c:pt>
                <c:pt idx="253">
                  <c:v>Applied Psychology.</c:v>
                </c:pt>
                <c:pt idx="254">
                  <c:v>Architectural History and Criticism, General.</c:v>
                </c:pt>
                <c:pt idx="255">
                  <c:v>Area Studies, Other.</c:v>
                </c:pt>
                <c:pt idx="256">
                  <c:v>Banking, Corporate, Finance, and Securities Law.</c:v>
                </c:pt>
                <c:pt idx="257">
                  <c:v>Behavioral Neuroscience.</c:v>
                </c:pt>
                <c:pt idx="258">
                  <c:v>Bilingual and Multilingual Education.</c:v>
                </c:pt>
                <c:pt idx="259">
                  <c:v>Biology Teacher Education.</c:v>
                </c:pt>
                <c:pt idx="260">
                  <c:v>Botany/Plant Biology.</c:v>
                </c:pt>
                <c:pt idx="261">
                  <c:v>Cell/Cellular Biology and Histology.</c:v>
                </c:pt>
                <c:pt idx="262">
                  <c:v>Chemical Physics.</c:v>
                </c:pt>
                <c:pt idx="263">
                  <c:v>Chemistry, Other.</c:v>
                </c:pt>
                <c:pt idx="264">
                  <c:v>Child Development.</c:v>
                </c:pt>
                <c:pt idx="265">
                  <c:v>Civil Engineering Technologies/Technicians.</c:v>
                </c:pt>
                <c:pt idx="266">
                  <c:v>Clinical, Counseling and Applied Psychology, Other.</c:v>
                </c:pt>
                <c:pt idx="267">
                  <c:v>Clinical/Medical Laboratory Science and Allied Professions, Other.</c:v>
                </c:pt>
                <c:pt idx="268">
                  <c:v>Cognitive Science, General.</c:v>
                </c:pt>
                <c:pt idx="269">
                  <c:v>Communication Sciences and Disorders, General.</c:v>
                </c:pt>
                <c:pt idx="270">
                  <c:v>Community Health and Preventive Medicine.</c:v>
                </c:pt>
                <c:pt idx="271">
                  <c:v>Computer Engineering, Other.</c:v>
                </c:pt>
                <c:pt idx="272">
                  <c:v>Computer Software Engineering.</c:v>
                </c:pt>
                <c:pt idx="273">
                  <c:v>Computer Systems Networking and Telecommunications.</c:v>
                </c:pt>
                <c:pt idx="274">
                  <c:v>Computer/Information Technology Services Administration and Management, Other.</c:v>
                </c:pt>
                <c:pt idx="275">
                  <c:v>Corrections and Criminal Justice, Other.</c:v>
                </c:pt>
                <c:pt idx="276">
                  <c:v>Critical Infrastructure Protection.</c:v>
                </c:pt>
                <c:pt idx="277">
                  <c:v>Culinary Arts and Related Services, Other.</c:v>
                </c:pt>
                <c:pt idx="278">
                  <c:v>Cultural Studies/Critical Theory and Analysis.</c:v>
                </c:pt>
                <c:pt idx="279">
                  <c:v>Dance, General.</c:v>
                </c:pt>
                <c:pt idx="280">
                  <c:v>Data Modeling/Warehousing and Database Administration.</c:v>
                </c:pt>
                <c:pt idx="281">
                  <c:v>Design and Visual Communications, General.</c:v>
                </c:pt>
                <c:pt idx="282">
                  <c:v>Digital Arts.</c:v>
                </c:pt>
                <c:pt idx="283">
                  <c:v>Divinity/Ministry.</c:v>
                </c:pt>
                <c:pt idx="284">
                  <c:v>Dramatic/Theatre Arts and Stagecraft, Other.</c:v>
                </c:pt>
                <c:pt idx="285">
                  <c:v>Economics, Other.</c:v>
                </c:pt>
                <c:pt idx="286">
                  <c:v>Educational Administration and Supervision, Other.</c:v>
                </c:pt>
                <c:pt idx="287">
                  <c:v>Electrical, Electronic, and Communications Engineering Technology/Technician.</c:v>
                </c:pt>
                <c:pt idx="288">
                  <c:v>Endodontics/Endodontology.</c:v>
                </c:pt>
                <c:pt idx="289">
                  <c:v>Engineering Science.</c:v>
                </c:pt>
                <c:pt idx="290">
                  <c:v>English Language and Literature/Letters, Other.</c:v>
                </c:pt>
                <c:pt idx="291">
                  <c:v>Entrepreneurial and Small Business Operations, Other.</c:v>
                </c:pt>
                <c:pt idx="292">
                  <c:v>Environmental Biology.</c:v>
                </c:pt>
                <c:pt idx="293">
                  <c:v>Environmental Design/Architecture.</c:v>
                </c:pt>
                <c:pt idx="294">
                  <c:v>Environmental/Natural Resource Economics.</c:v>
                </c:pt>
                <c:pt idx="295">
                  <c:v>Environmental/Natural Resources Management and Policy, General.</c:v>
                </c:pt>
                <c:pt idx="296">
                  <c:v>Finance and Financial Management Services, Other.</c:v>
                </c:pt>
                <c:pt idx="297">
                  <c:v>Foreign Language Teacher Education.</c:v>
                </c:pt>
                <c:pt idx="298">
                  <c:v>Foreign Languages, Literatures, and Linguistics, Other.</c:v>
                </c:pt>
                <c:pt idx="299">
                  <c:v>Forestry, General.</c:v>
                </c:pt>
                <c:pt idx="300">
                  <c:v>French Language Teacher Education.</c:v>
                </c:pt>
                <c:pt idx="301">
                  <c:v>Genome Sciences/Genomics.</c:v>
                </c:pt>
                <c:pt idx="302">
                  <c:v>Geophysics and Seismology.</c:v>
                </c:pt>
                <c:pt idx="303">
                  <c:v>Graphic Design.</c:v>
                </c:pt>
                <c:pt idx="304">
                  <c:v>Health and Medical Administrative Services, Other.</c:v>
                </c:pt>
                <c:pt idx="305">
                  <c:v>Health Communication.</c:v>
                </c:pt>
                <c:pt idx="306">
                  <c:v>Health/Medical Physics.</c:v>
                </c:pt>
                <c:pt idx="307">
                  <c:v>Historic Preservation and Conservation, General.</c:v>
                </c:pt>
                <c:pt idx="308">
                  <c:v>History Teacher Education.</c:v>
                </c:pt>
                <c:pt idx="309">
                  <c:v>History, Other.</c:v>
                </c:pt>
                <c:pt idx="310">
                  <c:v>Homeland Security, Law Enforcement, Firefighting and Related Protective Services, Other.</c:v>
                </c:pt>
                <c:pt idx="311">
                  <c:v>Homeland Security.</c:v>
                </c:pt>
                <c:pt idx="312">
                  <c:v>Human Computer Interaction.</c:v>
                </c:pt>
                <c:pt idx="313">
                  <c:v>Human Services, General.</c:v>
                </c:pt>
                <c:pt idx="314">
                  <c:v>Human/Medical Genetics.</c:v>
                </c:pt>
                <c:pt idx="315">
                  <c:v>Hydrology and Water Resources Science.</c:v>
                </c:pt>
                <c:pt idx="316">
                  <c:v>Illustration.</c:v>
                </c:pt>
                <c:pt idx="317">
                  <c:v>Immunology.</c:v>
                </c:pt>
                <c:pt idx="318">
                  <c:v>Information Resources Management.</c:v>
                </c:pt>
                <c:pt idx="319">
                  <c:v>Intermedia/Multimedia.</c:v>
                </c:pt>
                <c:pt idx="320">
                  <c:v>International Policy Analysis.</c:v>
                </c:pt>
                <c:pt idx="321">
                  <c:v>International Public Health/International Health.</c:v>
                </c:pt>
                <c:pt idx="322">
                  <c:v>International Relations and National Security Studies, Other.</c:v>
                </c:pt>
                <c:pt idx="323">
                  <c:v>Knowledge Management.</c:v>
                </c:pt>
                <c:pt idx="324">
                  <c:v>Latin Teacher Education.</c:v>
                </c:pt>
                <c:pt idx="325">
                  <c:v>Legal Assistant/Paralegal.</c:v>
                </c:pt>
                <c:pt idx="326">
                  <c:v>Manufacturing Engineering Technology/Technician.</c:v>
                </c:pt>
                <c:pt idx="327">
                  <c:v>Marketing, Other.</c:v>
                </c:pt>
                <c:pt idx="328">
                  <c:v>Mass Communication/Media Studies.</c:v>
                </c:pt>
                <c:pt idx="329">
                  <c:v>Materials Engineering.</c:v>
                </c:pt>
                <c:pt idx="330">
                  <c:v>Materials Science.</c:v>
                </c:pt>
                <c:pt idx="331">
                  <c:v>Maternal and Child Health.</c:v>
                </c:pt>
                <c:pt idx="332">
                  <c:v>Mathematics and Computer Science.</c:v>
                </c:pt>
                <c:pt idx="333">
                  <c:v>Mathematics and Statistics, Other.</c:v>
                </c:pt>
                <c:pt idx="334">
                  <c:v>Medical Microbiology and Bacteriology.</c:v>
                </c:pt>
                <c:pt idx="335">
                  <c:v>Medicinal and Pharmaceutical Chemistry.</c:v>
                </c:pt>
                <c:pt idx="336">
                  <c:v>Mental and Social Health Services and Allied Professions, Other.</c:v>
                </c:pt>
                <c:pt idx="337">
                  <c:v>Mental Health Counseling/Counselor.</c:v>
                </c:pt>
                <c:pt idx="338">
                  <c:v>Microbiology and Immunology.</c:v>
                </c:pt>
                <c:pt idx="339">
                  <c:v>Museology/Museum Studies.</c:v>
                </c:pt>
                <c:pt idx="340">
                  <c:v>Music History, Literature, and Theory.</c:v>
                </c:pt>
                <c:pt idx="341">
                  <c:v>Music Theory and Composition.</c:v>
                </c:pt>
                <c:pt idx="342">
                  <c:v>Neurobiology and Anatomy.</c:v>
                </c:pt>
                <c:pt idx="343">
                  <c:v>Nurse Anesthetist.</c:v>
                </c:pt>
                <c:pt idx="344">
                  <c:v>Nursing Education.</c:v>
                </c:pt>
                <c:pt idx="345">
                  <c:v>Ocean Engineering.</c:v>
                </c:pt>
                <c:pt idx="346">
                  <c:v>Oral Biology and Oral and Maxillofacial Pathology.</c:v>
                </c:pt>
                <c:pt idx="347">
                  <c:v>Oral/Maxillofacial Surgery.</c:v>
                </c:pt>
                <c:pt idx="348">
                  <c:v>Orthodontics/Orthodontology.</c:v>
                </c:pt>
                <c:pt idx="349">
                  <c:v>Pathology/Experimental Pathology.</c:v>
                </c:pt>
                <c:pt idx="350">
                  <c:v>Pediatric Dentistry/Pedodontics.</c:v>
                </c:pt>
                <c:pt idx="351">
                  <c:v>Periodontics/Periodontology.</c:v>
                </c:pt>
                <c:pt idx="352">
                  <c:v>Pharmaceutical Sciences.</c:v>
                </c:pt>
                <c:pt idx="353">
                  <c:v>Pharmacology.</c:v>
                </c:pt>
                <c:pt idx="354">
                  <c:v>Physician Assistant.</c:v>
                </c:pt>
                <c:pt idx="355">
                  <c:v>Physics Teacher Education.</c:v>
                </c:pt>
                <c:pt idx="356">
                  <c:v>Physiology, General.</c:v>
                </c:pt>
                <c:pt idx="357">
                  <c:v>Plant Sciences, General.</c:v>
                </c:pt>
                <c:pt idx="358">
                  <c:v>Polymer Chemistry.</c:v>
                </c:pt>
                <c:pt idx="359">
                  <c:v>Portuguese Language and Literature.</c:v>
                </c:pt>
                <c:pt idx="360">
                  <c:v>Printmaking.</c:v>
                </c:pt>
                <c:pt idx="361">
                  <c:v>Prosthodontics/Prosthodontology.</c:v>
                </c:pt>
                <c:pt idx="362">
                  <c:v>Public Relations/Image Management.</c:v>
                </c:pt>
                <c:pt idx="363">
                  <c:v>Radiologic Technology/Science - Radiographer.</c:v>
                </c:pt>
                <c:pt idx="364">
                  <c:v>Real Estate.</c:v>
                </c:pt>
                <c:pt idx="365">
                  <c:v>Research and Experimental Psychology, Other.</c:v>
                </c:pt>
                <c:pt idx="366">
                  <c:v>Russian, Central European, East European and Eurasian Studies.</c:v>
                </c:pt>
                <c:pt idx="367">
                  <c:v>Science, Technology and Society.</c:v>
                </c:pt>
                <c:pt idx="368">
                  <c:v>Sculpture.</c:v>
                </c:pt>
                <c:pt idx="369">
                  <c:v>Spanish and Iberian Studies.</c:v>
                </c:pt>
                <c:pt idx="370">
                  <c:v>Sports, Kinesiology, and Physical Education/Fitness, General.</c:v>
                </c:pt>
                <c:pt idx="371">
                  <c:v>Tax Law/Taxation.</c:v>
                </c:pt>
                <c:pt idx="372">
                  <c:v>Taxation.</c:v>
                </c:pt>
                <c:pt idx="373">
                  <c:v>Teacher Education, Multiple Levels.</c:v>
                </c:pt>
                <c:pt idx="374">
                  <c:v>Theology/Theological Studies.</c:v>
                </c:pt>
                <c:pt idx="375">
                  <c:v>Water, Wetlands, and Marine Resources Management.</c:v>
                </c:pt>
                <c:pt idx="376">
                  <c:v>Web Page, Digital/Multimedia and Information Resources Design.</c:v>
                </c:pt>
                <c:pt idx="377">
                  <c:v>Writing, General.</c:v>
                </c:pt>
                <c:pt idx="378">
                  <c:v>Accounting and Finance.</c:v>
                </c:pt>
                <c:pt idx="379">
                  <c:v>Administration of Special Education.</c:v>
                </c:pt>
                <c:pt idx="380">
                  <c:v>Advertising.</c:v>
                </c:pt>
                <c:pt idx="381">
                  <c:v>Aerospace, Aeronautical, and Astronautical/Space Engineering, General.</c:v>
                </c:pt>
                <c:pt idx="382">
                  <c:v>African Studies.</c:v>
                </c:pt>
                <c:pt idx="383">
                  <c:v>Agricultural Business and Management, General.</c:v>
                </c:pt>
                <c:pt idx="384">
                  <c:v>Agricultural Economics.</c:v>
                </c:pt>
                <c:pt idx="385">
                  <c:v>Agriculture, General.</c:v>
                </c:pt>
                <c:pt idx="386">
                  <c:v>Agronomy and Crop Science.</c:v>
                </c:pt>
                <c:pt idx="387">
                  <c:v>Allied Health and Medical Assisting Services, Other.</c:v>
                </c:pt>
                <c:pt idx="388">
                  <c:v>Alternative and Complementary Medicine and Medical Systems, Other.</c:v>
                </c:pt>
                <c:pt idx="389">
                  <c:v>American Government and Politics (United States).</c:v>
                </c:pt>
                <c:pt idx="390">
                  <c:v>American History (United States).</c:v>
                </c:pt>
                <c:pt idx="391">
                  <c:v>American Indian/Native American Studies.</c:v>
                </c:pt>
                <c:pt idx="392">
                  <c:v>American Sign Language (ASL).</c:v>
                </c:pt>
                <c:pt idx="393">
                  <c:v>American/U.S. Law/Legal Studies/Jurisprudence.</c:v>
                </c:pt>
                <c:pt idx="394">
                  <c:v>Anatomy.</c:v>
                </c:pt>
                <c:pt idx="395">
                  <c:v>Animal Genetics.</c:v>
                </c:pt>
                <c:pt idx="396">
                  <c:v>Animal Physiology.</c:v>
                </c:pt>
                <c:pt idx="397">
                  <c:v>Animation, Interactive Technology, Video Graphics, and Special Effects.</c:v>
                </c:pt>
                <c:pt idx="398">
                  <c:v>Anthropology, Other.</c:v>
                </c:pt>
                <c:pt idx="399">
                  <c:v>Apparel and Accessories Marketing Operations.</c:v>
                </c:pt>
                <c:pt idx="400">
                  <c:v>Apparel and Textiles, General.</c:v>
                </c:pt>
                <c:pt idx="401">
                  <c:v>Applied Linguistics.</c:v>
                </c:pt>
                <c:pt idx="402">
                  <c:v>Aquatic Biology/Limnology.</c:v>
                </c:pt>
                <c:pt idx="403">
                  <c:v>Arabic Language and Literature.</c:v>
                </c:pt>
                <c:pt idx="404">
                  <c:v>Architectural and Building Sciences/Technology.</c:v>
                </c:pt>
                <c:pt idx="405">
                  <c:v>Architecture and Related Services, Other.</c:v>
                </c:pt>
                <c:pt idx="406">
                  <c:v>Archives/Archival Administration.</c:v>
                </c:pt>
                <c:pt idx="407">
                  <c:v>Artificial Intelligence.</c:v>
                </c:pt>
                <c:pt idx="408">
                  <c:v>Arts, Entertainment, and Media Management, General.</c:v>
                </c:pt>
                <c:pt idx="409">
                  <c:v>Banking and Financial Support Services.</c:v>
                </c:pt>
                <c:pt idx="410">
                  <c:v>Bible/Biblical Studies.</c:v>
                </c:pt>
                <c:pt idx="411">
                  <c:v>Biological/Biosystems Engineering.</c:v>
                </c:pt>
                <c:pt idx="412">
                  <c:v>Biopsychology.</c:v>
                </c:pt>
                <c:pt idx="413">
                  <c:v>Broadcast Journalism.</c:v>
                </c:pt>
                <c:pt idx="414">
                  <c:v>Buddhist Studies.</c:v>
                </c:pt>
                <c:pt idx="415">
                  <c:v>Building Construction Technology/Technician.</c:v>
                </c:pt>
                <c:pt idx="416">
                  <c:v>Business Operations Support and Secretarial Services, Other.</c:v>
                </c:pt>
                <c:pt idx="417">
                  <c:v>Business/Corporate Communications, General.</c:v>
                </c:pt>
                <c:pt idx="418">
                  <c:v>Business/Managerial Economics.</c:v>
                </c:pt>
                <c:pt idx="419">
                  <c:v>Casino Management.</c:v>
                </c:pt>
                <c:pt idx="420">
                  <c:v>Ceramic Arts and Ceramics.</c:v>
                </c:pt>
                <c:pt idx="421">
                  <c:v>Classical, Ancient Mediterranean, and Near Eastern Studies and Archaeology.</c:v>
                </c:pt>
                <c:pt idx="422">
                  <c:v>Clinical Nurse Specialist.</c:v>
                </c:pt>
                <c:pt idx="423">
                  <c:v>Clinical/Medical Laboratory Technician.</c:v>
                </c:pt>
                <c:pt idx="424">
                  <c:v>Commercial and Advertising Art.</c:v>
                </c:pt>
                <c:pt idx="425">
                  <c:v>Communication and Media Studies, Other.</c:v>
                </c:pt>
                <c:pt idx="426">
                  <c:v>Communication Disorders Sciences and Services, Other.</c:v>
                </c:pt>
                <c:pt idx="427">
                  <c:v>Comparative and Laboratory Animal Medicine.</c:v>
                </c:pt>
                <c:pt idx="428">
                  <c:v>Computational and Applied Mathematics.</c:v>
                </c:pt>
                <c:pt idx="429">
                  <c:v>Computer and Information Sciences, Other.</c:v>
                </c:pt>
                <c:pt idx="430">
                  <c:v>Computer Engineering Technologies/Technicians, Other.</c:v>
                </c:pt>
                <c:pt idx="431">
                  <c:v>Computer Engineering Technology/Technician.</c:v>
                </c:pt>
                <c:pt idx="432">
                  <c:v>Computer Programming, Other.</c:v>
                </c:pt>
                <c:pt idx="433">
                  <c:v>Computer Programming, Specific Applications.</c:v>
                </c:pt>
                <c:pt idx="434">
                  <c:v>Conducting.</c:v>
                </c:pt>
                <c:pt idx="435">
                  <c:v>Criminalistics and Criminal Science.</c:v>
                </c:pt>
                <c:pt idx="436">
                  <c:v>Crop Production.</c:v>
                </c:pt>
                <c:pt idx="437">
                  <c:v>Cultural Anthropology.</c:v>
                </c:pt>
                <c:pt idx="438">
                  <c:v>Cytogenetics/Genetics/Clinical Genetics Technology/Technologist.</c:v>
                </c:pt>
                <c:pt idx="439">
                  <c:v>Cytotechnology/Cytotechnologist.</c:v>
                </c:pt>
                <c:pt idx="440">
                  <c:v>Dairy Science.</c:v>
                </c:pt>
                <c:pt idx="441">
                  <c:v>Demography and Population Studies.</c:v>
                </c:pt>
                <c:pt idx="442">
                  <c:v>Dental Laboratory Technology/Technician.</c:v>
                </c:pt>
                <c:pt idx="443">
                  <c:v>Dental Public Health and Education.</c:v>
                </c:pt>
                <c:pt idx="444">
                  <c:v>Design and Applied Arts, Other.</c:v>
                </c:pt>
                <c:pt idx="445">
                  <c:v>Dietetics and Clinical Nutrition Services, Other.</c:v>
                </c:pt>
                <c:pt idx="446">
                  <c:v>Directing and Theatrical Production.</c:v>
                </c:pt>
                <c:pt idx="447">
                  <c:v>Dispute Resolution.</c:v>
                </c:pt>
                <c:pt idx="448">
                  <c:v>Drama and Dance Teacher Education.</c:v>
                </c:pt>
                <c:pt idx="449">
                  <c:v>Drawing.</c:v>
                </c:pt>
                <c:pt idx="450">
                  <c:v>Earth Science Teacher Education.</c:v>
                </c:pt>
                <c:pt idx="451">
                  <c:v>East Asian Languages, Literatures, and Linguistics, General.</c:v>
                </c:pt>
                <c:pt idx="452">
                  <c:v>East Asian Languages, Literatures, and Linguistics, Other.</c:v>
                </c:pt>
                <c:pt idx="453">
                  <c:v>Ecology, Evolution, Systematics and Population Biology, Other.</c:v>
                </c:pt>
                <c:pt idx="454">
                  <c:v>Ecology.</c:v>
                </c:pt>
                <c:pt idx="455">
                  <c:v>Education Policy Analysis.</c:v>
                </c:pt>
                <c:pt idx="456">
                  <c:v>Education/Teaching of Individuals in Elementary Special Education Programs.</c:v>
                </c:pt>
                <c:pt idx="457">
                  <c:v>Education/Teaching of Individuals in Secondary Special Education Programs.</c:v>
                </c:pt>
                <c:pt idx="458">
                  <c:v>Education/Teaching of Individuals with Hearing Impairments Including Deafness.</c:v>
                </c:pt>
                <c:pt idx="459">
                  <c:v>Education/Teaching of Individuals with Vision Impairments Including Blindness.</c:v>
                </c:pt>
                <c:pt idx="460">
                  <c:v>Educational Assessment, Evaluation, and Research, Other.</c:v>
                </c:pt>
                <c:pt idx="461">
                  <c:v>Educational Assessment, Testing, and Measurement.</c:v>
                </c:pt>
                <c:pt idx="462">
                  <c:v>Educational Statistics and Research Methods.</c:v>
                </c:pt>
                <c:pt idx="463">
                  <c:v>Educational, Instructional, and Curriculum Supervision.</c:v>
                </c:pt>
                <c:pt idx="464">
                  <c:v>Energy, Environment, and Natural Resources Law.</c:v>
                </c:pt>
                <c:pt idx="465">
                  <c:v>Engineering Mechanics.</c:v>
                </c:pt>
                <c:pt idx="466">
                  <c:v>Engineering Technologies/Technicians, General.</c:v>
                </c:pt>
                <c:pt idx="467">
                  <c:v>Engineering/Engineering-Related Technologies/Technicians, Other.</c:v>
                </c:pt>
                <c:pt idx="468">
                  <c:v>Entomology.</c:v>
                </c:pt>
                <c:pt idx="469">
                  <c:v>Environmental Control Technologies/Technicians, Other.</c:v>
                </c:pt>
                <c:pt idx="470">
                  <c:v>Equestrian/Equine Studies.</c:v>
                </c:pt>
                <c:pt idx="471">
                  <c:v>Ethnic Studies.</c:v>
                </c:pt>
                <c:pt idx="472">
                  <c:v>Evolutionary Biology.</c:v>
                </c:pt>
                <c:pt idx="473">
                  <c:v>Exercise Physiology and Kinesiology.</c:v>
                </c:pt>
                <c:pt idx="474">
                  <c:v>Family and Community Services.</c:v>
                </c:pt>
                <c:pt idx="475">
                  <c:v>Family Systems.</c:v>
                </c:pt>
                <c:pt idx="476">
                  <c:v>Fiber, Textile and Weaving Arts.</c:v>
                </c:pt>
                <c:pt idx="477">
                  <c:v>Fishing and Fisheries Sciences and Management.</c:v>
                </c:pt>
                <c:pt idx="478">
                  <c:v>Food Science.</c:v>
                </c:pt>
                <c:pt idx="479">
                  <c:v>Foods, Nutrition, and Wellness Studies, General.</c:v>
                </c:pt>
                <c:pt idx="480">
                  <c:v>Foodservice Systems Administration/Management.</c:v>
                </c:pt>
                <c:pt idx="481">
                  <c:v>Foreign Languages and Literatures, General.</c:v>
                </c:pt>
                <c:pt idx="482">
                  <c:v>Forensic Chemistry.</c:v>
                </c:pt>
                <c:pt idx="483">
                  <c:v>Forensic Science and Technology.</c:v>
                </c:pt>
                <c:pt idx="484">
                  <c:v>Forest Technology/Technician.</c:v>
                </c:pt>
                <c:pt idx="485">
                  <c:v>Game and Interactive Media Design.</c:v>
                </c:pt>
                <c:pt idx="486">
                  <c:v>Gene/Genetic Therapy.</c:v>
                </c:pt>
                <c:pt idx="487">
                  <c:v>Genetic Counseling/Counselor.</c:v>
                </c:pt>
                <c:pt idx="488">
                  <c:v>Genetics, Other.</c:v>
                </c:pt>
                <c:pt idx="489">
                  <c:v>German Language Teacher Education.</c:v>
                </c:pt>
                <c:pt idx="490">
                  <c:v>Gerontology.</c:v>
                </c:pt>
                <c:pt idx="491">
                  <c:v>Health and Wellness, General.</c:v>
                </c:pt>
                <c:pt idx="492">
                  <c:v>Health Information/Medical Records Administration/Administrator.</c:v>
                </c:pt>
                <c:pt idx="493">
                  <c:v>Health Information/Medical Records Technology/Technician.</c:v>
                </c:pt>
                <c:pt idx="494">
                  <c:v>Health Policy Analysis.</c:v>
                </c:pt>
                <c:pt idx="495">
                  <c:v>Health Services/Allied Health/Health Sciences, General.</c:v>
                </c:pt>
                <c:pt idx="496">
                  <c:v>Health Teacher Education.</c:v>
                </c:pt>
                <c:pt idx="497">
                  <c:v>Health/Medical Preparatory Programs, Other.</c:v>
                </c:pt>
                <c:pt idx="498">
                  <c:v>Health/Medical Psychology.</c:v>
                </c:pt>
                <c:pt idx="499">
                  <c:v>Hispanic and Latin American Languages, Literatures, and Linguistics, General.</c:v>
                </c:pt>
                <c:pt idx="500">
                  <c:v>Horse Husbandry/Equine Science and Management.</c:v>
                </c:pt>
                <c:pt idx="501">
                  <c:v>Hospitality Administration/Management, Other.</c:v>
                </c:pt>
                <c:pt idx="502">
                  <c:v>Human Resources Management and Services, Other.</c:v>
                </c:pt>
                <c:pt idx="503">
                  <c:v>Industrial Production Technologies/Technicians, Other.</c:v>
                </c:pt>
                <c:pt idx="504">
                  <c:v>Informatics.</c:v>
                </c:pt>
                <c:pt idx="505">
                  <c:v>Insurance.</c:v>
                </c:pt>
                <c:pt idx="506">
                  <c:v>Intellectual Property Law.</c:v>
                </c:pt>
                <c:pt idx="507">
                  <c:v>Intercultural/Multicultural and Diversity Studies.</c:v>
                </c:pt>
                <c:pt idx="508">
                  <c:v>Interior Design.</c:v>
                </c:pt>
                <c:pt idx="509">
                  <c:v>International and Comparative Education.</c:v>
                </c:pt>
                <c:pt idx="510">
                  <c:v>International Business, Trade, and Tax Law.</c:v>
                </c:pt>
                <c:pt idx="511">
                  <c:v>International Economics.</c:v>
                </c:pt>
                <c:pt idx="512">
                  <c:v>International Law and Legal Studies.</c:v>
                </c:pt>
                <c:pt idx="513">
                  <c:v>International Marketing.</c:v>
                </c:pt>
                <c:pt idx="514">
                  <c:v>Investments and Securities.</c:v>
                </c:pt>
                <c:pt idx="515">
                  <c:v>Islamic Studies.</c:v>
                </c:pt>
                <c:pt idx="516">
                  <c:v>Jewelry Arts.</c:v>
                </c:pt>
                <c:pt idx="517">
                  <c:v>Journalism, Other.</c:v>
                </c:pt>
                <c:pt idx="518">
                  <c:v>Junior High/Intermediate/Middle School Education and Teaching.</c:v>
                </c:pt>
                <c:pt idx="519">
                  <c:v>Keyboard Instruments.</c:v>
                </c:pt>
                <c:pt idx="520">
                  <c:v>Kinesiotherapy/Kinesiotherapist.</c:v>
                </c:pt>
                <c:pt idx="521">
                  <c:v>Labor Studies.</c:v>
                </c:pt>
                <c:pt idx="522">
                  <c:v>Landscaping and Groundskeeping.</c:v>
                </c:pt>
                <c:pt idx="523">
                  <c:v>Language Interpretation and Translation.</c:v>
                </c:pt>
                <c:pt idx="524">
                  <c:v>Legal Research and Advanced Professional Studies, Other.</c:v>
                </c:pt>
                <c:pt idx="525">
                  <c:v>Legal Studies.</c:v>
                </c:pt>
                <c:pt idx="526">
                  <c:v>Library and Information Science.</c:v>
                </c:pt>
                <c:pt idx="527">
                  <c:v>Linguistic, Comparative, and Related Language Studies and Services, Other.</c:v>
                </c:pt>
                <c:pt idx="528">
                  <c:v>Logic.</c:v>
                </c:pt>
                <c:pt idx="529">
                  <c:v>Long Term Care Administration/Management.</c:v>
                </c:pt>
                <c:pt idx="530">
                  <c:v>Management Information Systems and Services, Other.</c:v>
                </c:pt>
                <c:pt idx="531">
                  <c:v>Manufacturing Engineering.</c:v>
                </c:pt>
                <c:pt idx="532">
                  <c:v>Marriage and Family Therapy/Counseling.</c:v>
                </c:pt>
                <c:pt idx="533">
                  <c:v>Materials Sciences, Other.</c:v>
                </c:pt>
                <c:pt idx="534">
                  <c:v>Maternal/Child Health and Neonatal Nurse/Nursing.</c:v>
                </c:pt>
                <c:pt idx="535">
                  <c:v>Mechanical Engineering Related Technologies/Technicians, Other.</c:v>
                </c:pt>
                <c:pt idx="536">
                  <c:v>Mechanical/Mechanical Engineering Technology/Technician.</c:v>
                </c:pt>
                <c:pt idx="537">
                  <c:v>Medical Illustration and Informatics, Other.</c:v>
                </c:pt>
                <c:pt idx="538">
                  <c:v>Meeting and Event Planning.</c:v>
                </c:pt>
                <c:pt idx="539">
                  <c:v>Molecular Biochemistry.</c:v>
                </c:pt>
                <c:pt idx="540">
                  <c:v>Molecular Medicine.</c:v>
                </c:pt>
                <c:pt idx="541">
                  <c:v>Multi-/Interdisciplinary Studies, General.</c:v>
                </c:pt>
                <c:pt idx="542">
                  <c:v>Multicultural Education.</c:v>
                </c:pt>
                <c:pt idx="543">
                  <c:v>Nanotechnology.</c:v>
                </c:pt>
                <c:pt idx="544">
                  <c:v>National Security Policy Studies.</c:v>
                </c:pt>
                <c:pt idx="545">
                  <c:v>Natural Resources and Conservation, Other.</c:v>
                </c:pt>
                <c:pt idx="546">
                  <c:v>Northeastern</c:v>
                </c:pt>
                <c:pt idx="547">
                  <c:v>Northeastern</c:v>
                </c:pt>
                <c:pt idx="548">
                  <c:v>Occupational Health and Industrial Hygiene.</c:v>
                </c:pt>
                <c:pt idx="549">
                  <c:v>Occupational Safety and Health Technology/Technician.</c:v>
                </c:pt>
                <c:pt idx="550">
                  <c:v>Operations Research.</c:v>
                </c:pt>
                <c:pt idx="551">
                  <c:v>Organizational Behavior Studies.</c:v>
                </c:pt>
                <c:pt idx="552">
                  <c:v>Palliative Care Nursing.</c:v>
                </c:pt>
                <c:pt idx="553">
                  <c:v>Parks, Recreation, and Leisure Facilities Management, General.</c:v>
                </c:pt>
                <c:pt idx="554">
                  <c:v>Pastoral Studies/Counseling.</c:v>
                </c:pt>
                <c:pt idx="555">
                  <c:v>Pediatric Nurse/Nursing.</c:v>
                </c:pt>
                <c:pt idx="556">
                  <c:v>Personality Psychology.</c:v>
                </c:pt>
                <c:pt idx="557">
                  <c:v>Pharmacology and Toxicology, Other.</c:v>
                </c:pt>
                <c:pt idx="558">
                  <c:v>Pharmacy Administration and Pharmacy Policy and Regulatory Affairs.</c:v>
                </c:pt>
                <c:pt idx="559">
                  <c:v>Pharmacy, Pharmaceutical Sciences, and Administration, Other.</c:v>
                </c:pt>
                <c:pt idx="560">
                  <c:v>Philosophy, Other.</c:v>
                </c:pt>
                <c:pt idx="561">
                  <c:v>Photography.</c:v>
                </c:pt>
                <c:pt idx="562">
                  <c:v>Physical Science Technologies/Technicians, Other.</c:v>
                </c:pt>
                <c:pt idx="563">
                  <c:v>Physical Sciences, General.</c:v>
                </c:pt>
                <c:pt idx="564">
                  <c:v>Physical Sciences, Other.</c:v>
                </c:pt>
                <c:pt idx="565">
                  <c:v>Plastics and Polymer Engineering Technology/Technician.</c:v>
                </c:pt>
                <c:pt idx="566">
                  <c:v>Playwriting and Screenwriting.</c:v>
                </c:pt>
                <c:pt idx="567">
                  <c:v>Pre-Dentistry Studies.</c:v>
                </c:pt>
                <c:pt idx="568">
                  <c:v>Pre-Occupational Therapy Studies.</c:v>
                </c:pt>
                <c:pt idx="569">
                  <c:v>Pre-Veterinary Studies.</c:v>
                </c:pt>
                <c:pt idx="570">
                  <c:v>Programs for Foreign Lawyers.</c:v>
                </c:pt>
                <c:pt idx="571">
                  <c:v>Psychometrics and Quantitative Psychology.</c:v>
                </c:pt>
                <c:pt idx="572">
                  <c:v>Public/Applied History.</c:v>
                </c:pt>
                <c:pt idx="573">
                  <c:v>Radio and Television.</c:v>
                </c:pt>
                <c:pt idx="574">
                  <c:v>Regional Studies (U.S., Canadian, Foreign).</c:v>
                </c:pt>
                <c:pt idx="575">
                  <c:v>Rehabilitation Science.</c:v>
                </c:pt>
                <c:pt idx="576">
                  <c:v>Religious Education.</c:v>
                </c:pt>
                <c:pt idx="577">
                  <c:v>Religious/Sacred Music.</c:v>
                </c:pt>
                <c:pt idx="578">
                  <c:v>Research and Development Management.</c:v>
                </c:pt>
                <c:pt idx="579">
                  <c:v>Respiratory Care Therapy/Therapist.</c:v>
                </c:pt>
                <c:pt idx="580">
                  <c:v>Rhetoric and Composition.</c:v>
                </c:pt>
                <c:pt idx="581">
                  <c:v>Rhetoric and Composition/Writing Studies, Other.</c:v>
                </c:pt>
                <c:pt idx="582">
                  <c:v>Romance Languages, Literatures, and Linguistics, Other.</c:v>
                </c:pt>
                <c:pt idx="583">
                  <c:v>Sales, Distribution, and Marketing Operations, General.</c:v>
                </c:pt>
                <c:pt idx="584">
                  <c:v>Sign Language Interpretation and Translation.</c:v>
                </c:pt>
                <c:pt idx="585">
                  <c:v>Slavic Languages, Literatures, and Linguistics, General.</c:v>
                </c:pt>
                <c:pt idx="586">
                  <c:v>Social Studies Teacher Education.</c:v>
                </c:pt>
                <c:pt idx="587">
                  <c:v>Social Work, Other.</c:v>
                </c:pt>
                <c:pt idx="588">
                  <c:v>Sociology and Anthropology.</c:v>
                </c:pt>
                <c:pt idx="589">
                  <c:v>South Asian Studies.</c:v>
                </c:pt>
                <c:pt idx="590">
                  <c:v>Special Education and Teaching, Other.</c:v>
                </c:pt>
                <c:pt idx="591">
                  <c:v>Speech-Language Pathology/Pathologist.</c:v>
                </c:pt>
                <c:pt idx="592">
                  <c:v>Statistics, Other.</c:v>
                </c:pt>
                <c:pt idx="593">
                  <c:v>Student Counseling and Personnel Services, Other.</c:v>
                </c:pt>
                <c:pt idx="594">
                  <c:v>Substance Abuse/Addiction Counseling.</c:v>
                </c:pt>
                <c:pt idx="595">
                  <c:v>Superintendency and Educational System Administration.</c:v>
                </c:pt>
                <c:pt idx="596">
                  <c:v>System, Networking, and LAN/WAN Management/Manager.</c:v>
                </c:pt>
                <c:pt idx="597">
                  <c:v>Systems Science and Theory.</c:v>
                </c:pt>
                <c:pt idx="598">
                  <c:v>Teaching English or French as a Second or Foreign Language, Other.</c:v>
                </c:pt>
                <c:pt idx="599">
                  <c:v>Technical and Scientific Communication.</c:v>
                </c:pt>
                <c:pt idx="600">
                  <c:v>Telecommunications Management.</c:v>
                </c:pt>
                <c:pt idx="601">
                  <c:v>Theatre/Theatre Arts Management.</c:v>
                </c:pt>
                <c:pt idx="602">
                  <c:v>Theology and Religious Vocations, Other.</c:v>
                </c:pt>
                <c:pt idx="603">
                  <c:v>Toxicology.</c:v>
                </c:pt>
                <c:pt idx="604">
                  <c:v>Transportation/Mobility Management.</c:v>
                </c:pt>
                <c:pt idx="605">
                  <c:v>Turf and Turfgrass Management.</c:v>
                </c:pt>
                <c:pt idx="606">
                  <c:v>Urban Education and Leadership.</c:v>
                </c:pt>
                <c:pt idx="607">
                  <c:v>Veterinary Infectious Diseases.</c:v>
                </c:pt>
                <c:pt idx="608">
                  <c:v>Veterinary Medicine.</c:v>
                </c:pt>
                <c:pt idx="609">
                  <c:v>Veterinary/Animal Health Technology/Technician and Veterinary Assistant.</c:v>
                </c:pt>
                <c:pt idx="610">
                  <c:v>Visual and Performing Arts, General.</c:v>
                </c:pt>
                <c:pt idx="611">
                  <c:v>Visual and Performing Arts, Other.</c:v>
                </c:pt>
                <c:pt idx="612">
                  <c:v>Women's Health Nurse/Nursing.</c:v>
                </c:pt>
                <c:pt idx="613">
                  <c:v>Youth Services/Administration.</c:v>
                </c:pt>
                <c:pt idx="614">
                  <c:v>Zoology/Animal Biology.</c:v>
                </c:pt>
              </c:strCache>
            </c:strRef>
          </c:cat>
          <c:val>
            <c:numRef>
              <c:f>'CIP frequency overall'!$L$4:$L$618</c:f>
              <c:numCache>
                <c:formatCode>General</c:formatCode>
                <c:ptCount val="615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14</c:v>
                </c:pt>
                <c:pt idx="11">
                  <c:v>14</c:v>
                </c:pt>
                <c:pt idx="12">
                  <c:v>13</c:v>
                </c:pt>
                <c:pt idx="13">
                  <c:v>13</c:v>
                </c:pt>
                <c:pt idx="14">
                  <c:v>12</c:v>
                </c:pt>
                <c:pt idx="15">
                  <c:v>11</c:v>
                </c:pt>
                <c:pt idx="16">
                  <c:v>11</c:v>
                </c:pt>
                <c:pt idx="17">
                  <c:v>11</c:v>
                </c:pt>
                <c:pt idx="18">
                  <c:v>11</c:v>
                </c:pt>
                <c:pt idx="19">
                  <c:v>11</c:v>
                </c:pt>
                <c:pt idx="20">
                  <c:v>11</c:v>
                </c:pt>
                <c:pt idx="21">
                  <c:v>11</c:v>
                </c:pt>
                <c:pt idx="22">
                  <c:v>11</c:v>
                </c:pt>
                <c:pt idx="23">
                  <c:v>11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10</c:v>
                </c:pt>
                <c:pt idx="30">
                  <c:v>10</c:v>
                </c:pt>
                <c:pt idx="31">
                  <c:v>10</c:v>
                </c:pt>
                <c:pt idx="32">
                  <c:v>10</c:v>
                </c:pt>
                <c:pt idx="33">
                  <c:v>10</c:v>
                </c:pt>
                <c:pt idx="34">
                  <c:v>10</c:v>
                </c:pt>
                <c:pt idx="35">
                  <c:v>9</c:v>
                </c:pt>
                <c:pt idx="36">
                  <c:v>9</c:v>
                </c:pt>
                <c:pt idx="37">
                  <c:v>9</c:v>
                </c:pt>
                <c:pt idx="38">
                  <c:v>8</c:v>
                </c:pt>
                <c:pt idx="39">
                  <c:v>8</c:v>
                </c:pt>
                <c:pt idx="40">
                  <c:v>8</c:v>
                </c:pt>
                <c:pt idx="41">
                  <c:v>8</c:v>
                </c:pt>
                <c:pt idx="42">
                  <c:v>8</c:v>
                </c:pt>
                <c:pt idx="43">
                  <c:v>8</c:v>
                </c:pt>
                <c:pt idx="44">
                  <c:v>8</c:v>
                </c:pt>
                <c:pt idx="45">
                  <c:v>8</c:v>
                </c:pt>
                <c:pt idx="46">
                  <c:v>8</c:v>
                </c:pt>
                <c:pt idx="47">
                  <c:v>8</c:v>
                </c:pt>
                <c:pt idx="48">
                  <c:v>8</c:v>
                </c:pt>
                <c:pt idx="49">
                  <c:v>8</c:v>
                </c:pt>
                <c:pt idx="50">
                  <c:v>8</c:v>
                </c:pt>
                <c:pt idx="51">
                  <c:v>8</c:v>
                </c:pt>
                <c:pt idx="52">
                  <c:v>7</c:v>
                </c:pt>
                <c:pt idx="53">
                  <c:v>7</c:v>
                </c:pt>
                <c:pt idx="54">
                  <c:v>7</c:v>
                </c:pt>
                <c:pt idx="55">
                  <c:v>7</c:v>
                </c:pt>
                <c:pt idx="56">
                  <c:v>7</c:v>
                </c:pt>
                <c:pt idx="57">
                  <c:v>7</c:v>
                </c:pt>
                <c:pt idx="58">
                  <c:v>7</c:v>
                </c:pt>
                <c:pt idx="59">
                  <c:v>7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6</c:v>
                </c:pt>
                <c:pt idx="68">
                  <c:v>6</c:v>
                </c:pt>
                <c:pt idx="69">
                  <c:v>6</c:v>
                </c:pt>
                <c:pt idx="70">
                  <c:v>6</c:v>
                </c:pt>
                <c:pt idx="71">
                  <c:v>6</c:v>
                </c:pt>
                <c:pt idx="72">
                  <c:v>6</c:v>
                </c:pt>
                <c:pt idx="73">
                  <c:v>6</c:v>
                </c:pt>
                <c:pt idx="74">
                  <c:v>6</c:v>
                </c:pt>
                <c:pt idx="75">
                  <c:v>6</c:v>
                </c:pt>
                <c:pt idx="76">
                  <c:v>6</c:v>
                </c:pt>
                <c:pt idx="77">
                  <c:v>6</c:v>
                </c:pt>
                <c:pt idx="78">
                  <c:v>6</c:v>
                </c:pt>
                <c:pt idx="79">
                  <c:v>6</c:v>
                </c:pt>
                <c:pt idx="80">
                  <c:v>6</c:v>
                </c:pt>
                <c:pt idx="81">
                  <c:v>6</c:v>
                </c:pt>
                <c:pt idx="82">
                  <c:v>6</c:v>
                </c:pt>
                <c:pt idx="83">
                  <c:v>5</c:v>
                </c:pt>
                <c:pt idx="84">
                  <c:v>5</c:v>
                </c:pt>
                <c:pt idx="85">
                  <c:v>5</c:v>
                </c:pt>
                <c:pt idx="86">
                  <c:v>5</c:v>
                </c:pt>
                <c:pt idx="87">
                  <c:v>5</c:v>
                </c:pt>
                <c:pt idx="88">
                  <c:v>5</c:v>
                </c:pt>
                <c:pt idx="89">
                  <c:v>5</c:v>
                </c:pt>
                <c:pt idx="90">
                  <c:v>5</c:v>
                </c:pt>
                <c:pt idx="91">
                  <c:v>5</c:v>
                </c:pt>
                <c:pt idx="92">
                  <c:v>5</c:v>
                </c:pt>
                <c:pt idx="93">
                  <c:v>5</c:v>
                </c:pt>
                <c:pt idx="94">
                  <c:v>5</c:v>
                </c:pt>
                <c:pt idx="95">
                  <c:v>5</c:v>
                </c:pt>
                <c:pt idx="96">
                  <c:v>5</c:v>
                </c:pt>
                <c:pt idx="97">
                  <c:v>5</c:v>
                </c:pt>
                <c:pt idx="98">
                  <c:v>5</c:v>
                </c:pt>
                <c:pt idx="99">
                  <c:v>5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4</c:v>
                </c:pt>
                <c:pt idx="116">
                  <c:v>4</c:v>
                </c:pt>
                <c:pt idx="117">
                  <c:v>4</c:v>
                </c:pt>
                <c:pt idx="118">
                  <c:v>4</c:v>
                </c:pt>
                <c:pt idx="119">
                  <c:v>4</c:v>
                </c:pt>
                <c:pt idx="120">
                  <c:v>4</c:v>
                </c:pt>
                <c:pt idx="121">
                  <c:v>4</c:v>
                </c:pt>
                <c:pt idx="122">
                  <c:v>4</c:v>
                </c:pt>
                <c:pt idx="123">
                  <c:v>4</c:v>
                </c:pt>
                <c:pt idx="124">
                  <c:v>4</c:v>
                </c:pt>
                <c:pt idx="125">
                  <c:v>4</c:v>
                </c:pt>
                <c:pt idx="126">
                  <c:v>4</c:v>
                </c:pt>
                <c:pt idx="127">
                  <c:v>4</c:v>
                </c:pt>
                <c:pt idx="128">
                  <c:v>4</c:v>
                </c:pt>
                <c:pt idx="129">
                  <c:v>4</c:v>
                </c:pt>
                <c:pt idx="130">
                  <c:v>4</c:v>
                </c:pt>
                <c:pt idx="131">
                  <c:v>4</c:v>
                </c:pt>
                <c:pt idx="132">
                  <c:v>4</c:v>
                </c:pt>
                <c:pt idx="133">
                  <c:v>4</c:v>
                </c:pt>
                <c:pt idx="134">
                  <c:v>4</c:v>
                </c:pt>
                <c:pt idx="135">
                  <c:v>4</c:v>
                </c:pt>
                <c:pt idx="136">
                  <c:v>4</c:v>
                </c:pt>
                <c:pt idx="137">
                  <c:v>4</c:v>
                </c:pt>
                <c:pt idx="138">
                  <c:v>4</c:v>
                </c:pt>
                <c:pt idx="139">
                  <c:v>4</c:v>
                </c:pt>
                <c:pt idx="140">
                  <c:v>4</c:v>
                </c:pt>
                <c:pt idx="141">
                  <c:v>4</c:v>
                </c:pt>
                <c:pt idx="142">
                  <c:v>4</c:v>
                </c:pt>
                <c:pt idx="143">
                  <c:v>4</c:v>
                </c:pt>
                <c:pt idx="144">
                  <c:v>4</c:v>
                </c:pt>
                <c:pt idx="145">
                  <c:v>4</c:v>
                </c:pt>
                <c:pt idx="146">
                  <c:v>4</c:v>
                </c:pt>
                <c:pt idx="147">
                  <c:v>4</c:v>
                </c:pt>
                <c:pt idx="148">
                  <c:v>4</c:v>
                </c:pt>
                <c:pt idx="149">
                  <c:v>4</c:v>
                </c:pt>
                <c:pt idx="150">
                  <c:v>4</c:v>
                </c:pt>
                <c:pt idx="151">
                  <c:v>4</c:v>
                </c:pt>
                <c:pt idx="152">
                  <c:v>4</c:v>
                </c:pt>
                <c:pt idx="153">
                  <c:v>4</c:v>
                </c:pt>
                <c:pt idx="154">
                  <c:v>4</c:v>
                </c:pt>
                <c:pt idx="155">
                  <c:v>4</c:v>
                </c:pt>
                <c:pt idx="156">
                  <c:v>4</c:v>
                </c:pt>
                <c:pt idx="157">
                  <c:v>4</c:v>
                </c:pt>
                <c:pt idx="158">
                  <c:v>4</c:v>
                </c:pt>
                <c:pt idx="159">
                  <c:v>4</c:v>
                </c:pt>
                <c:pt idx="160">
                  <c:v>4</c:v>
                </c:pt>
                <c:pt idx="161">
                  <c:v>4</c:v>
                </c:pt>
                <c:pt idx="162">
                  <c:v>4</c:v>
                </c:pt>
                <c:pt idx="163">
                  <c:v>4</c:v>
                </c:pt>
                <c:pt idx="164">
                  <c:v>4</c:v>
                </c:pt>
                <c:pt idx="165">
                  <c:v>4</c:v>
                </c:pt>
                <c:pt idx="166">
                  <c:v>4</c:v>
                </c:pt>
                <c:pt idx="167">
                  <c:v>4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2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2</c:v>
                </c:pt>
                <c:pt idx="251">
                  <c:v>2</c:v>
                </c:pt>
                <c:pt idx="252">
                  <c:v>2</c:v>
                </c:pt>
                <c:pt idx="253">
                  <c:v>2</c:v>
                </c:pt>
                <c:pt idx="254">
                  <c:v>2</c:v>
                </c:pt>
                <c:pt idx="255">
                  <c:v>2</c:v>
                </c:pt>
                <c:pt idx="256">
                  <c:v>2</c:v>
                </c:pt>
                <c:pt idx="257">
                  <c:v>2</c:v>
                </c:pt>
                <c:pt idx="258">
                  <c:v>2</c:v>
                </c:pt>
                <c:pt idx="259">
                  <c:v>2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2</c:v>
                </c:pt>
                <c:pt idx="265">
                  <c:v>2</c:v>
                </c:pt>
                <c:pt idx="266">
                  <c:v>2</c:v>
                </c:pt>
                <c:pt idx="267">
                  <c:v>2</c:v>
                </c:pt>
                <c:pt idx="268">
                  <c:v>2</c:v>
                </c:pt>
                <c:pt idx="269">
                  <c:v>2</c:v>
                </c:pt>
                <c:pt idx="270">
                  <c:v>2</c:v>
                </c:pt>
                <c:pt idx="271">
                  <c:v>2</c:v>
                </c:pt>
                <c:pt idx="272">
                  <c:v>2</c:v>
                </c:pt>
                <c:pt idx="273">
                  <c:v>2</c:v>
                </c:pt>
                <c:pt idx="274">
                  <c:v>2</c:v>
                </c:pt>
                <c:pt idx="275">
                  <c:v>2</c:v>
                </c:pt>
                <c:pt idx="276">
                  <c:v>2</c:v>
                </c:pt>
                <c:pt idx="277">
                  <c:v>2</c:v>
                </c:pt>
                <c:pt idx="278">
                  <c:v>2</c:v>
                </c:pt>
                <c:pt idx="279">
                  <c:v>2</c:v>
                </c:pt>
                <c:pt idx="280">
                  <c:v>2</c:v>
                </c:pt>
                <c:pt idx="281">
                  <c:v>2</c:v>
                </c:pt>
                <c:pt idx="282">
                  <c:v>2</c:v>
                </c:pt>
                <c:pt idx="283">
                  <c:v>2</c:v>
                </c:pt>
                <c:pt idx="284">
                  <c:v>2</c:v>
                </c:pt>
                <c:pt idx="285">
                  <c:v>2</c:v>
                </c:pt>
                <c:pt idx="286">
                  <c:v>2</c:v>
                </c:pt>
                <c:pt idx="287">
                  <c:v>2</c:v>
                </c:pt>
                <c:pt idx="288">
                  <c:v>2</c:v>
                </c:pt>
                <c:pt idx="289">
                  <c:v>2</c:v>
                </c:pt>
                <c:pt idx="290">
                  <c:v>2</c:v>
                </c:pt>
                <c:pt idx="291">
                  <c:v>2</c:v>
                </c:pt>
                <c:pt idx="292">
                  <c:v>2</c:v>
                </c:pt>
                <c:pt idx="293">
                  <c:v>2</c:v>
                </c:pt>
                <c:pt idx="294">
                  <c:v>2</c:v>
                </c:pt>
                <c:pt idx="295">
                  <c:v>2</c:v>
                </c:pt>
                <c:pt idx="296">
                  <c:v>2</c:v>
                </c:pt>
                <c:pt idx="297">
                  <c:v>2</c:v>
                </c:pt>
                <c:pt idx="298">
                  <c:v>2</c:v>
                </c:pt>
                <c:pt idx="299">
                  <c:v>2</c:v>
                </c:pt>
                <c:pt idx="300">
                  <c:v>2</c:v>
                </c:pt>
                <c:pt idx="301">
                  <c:v>2</c:v>
                </c:pt>
                <c:pt idx="302">
                  <c:v>2</c:v>
                </c:pt>
                <c:pt idx="303">
                  <c:v>2</c:v>
                </c:pt>
                <c:pt idx="304">
                  <c:v>2</c:v>
                </c:pt>
                <c:pt idx="305">
                  <c:v>2</c:v>
                </c:pt>
                <c:pt idx="306">
                  <c:v>2</c:v>
                </c:pt>
                <c:pt idx="307">
                  <c:v>2</c:v>
                </c:pt>
                <c:pt idx="308">
                  <c:v>2</c:v>
                </c:pt>
                <c:pt idx="309">
                  <c:v>2</c:v>
                </c:pt>
                <c:pt idx="310">
                  <c:v>2</c:v>
                </c:pt>
                <c:pt idx="311">
                  <c:v>2</c:v>
                </c:pt>
                <c:pt idx="312">
                  <c:v>2</c:v>
                </c:pt>
                <c:pt idx="313">
                  <c:v>2</c:v>
                </c:pt>
                <c:pt idx="314">
                  <c:v>2</c:v>
                </c:pt>
                <c:pt idx="315">
                  <c:v>2</c:v>
                </c:pt>
                <c:pt idx="316">
                  <c:v>2</c:v>
                </c:pt>
                <c:pt idx="317">
                  <c:v>2</c:v>
                </c:pt>
                <c:pt idx="318">
                  <c:v>2</c:v>
                </c:pt>
                <c:pt idx="319">
                  <c:v>2</c:v>
                </c:pt>
                <c:pt idx="320">
                  <c:v>2</c:v>
                </c:pt>
                <c:pt idx="321">
                  <c:v>2</c:v>
                </c:pt>
                <c:pt idx="322">
                  <c:v>2</c:v>
                </c:pt>
                <c:pt idx="323">
                  <c:v>2</c:v>
                </c:pt>
                <c:pt idx="324">
                  <c:v>2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2</c:v>
                </c:pt>
                <c:pt idx="329">
                  <c:v>2</c:v>
                </c:pt>
                <c:pt idx="330">
                  <c:v>2</c:v>
                </c:pt>
                <c:pt idx="331">
                  <c:v>2</c:v>
                </c:pt>
                <c:pt idx="332">
                  <c:v>2</c:v>
                </c:pt>
                <c:pt idx="333">
                  <c:v>2</c:v>
                </c:pt>
                <c:pt idx="334">
                  <c:v>2</c:v>
                </c:pt>
                <c:pt idx="335">
                  <c:v>2</c:v>
                </c:pt>
                <c:pt idx="336">
                  <c:v>2</c:v>
                </c:pt>
                <c:pt idx="337">
                  <c:v>2</c:v>
                </c:pt>
                <c:pt idx="338">
                  <c:v>2</c:v>
                </c:pt>
                <c:pt idx="339">
                  <c:v>2</c:v>
                </c:pt>
                <c:pt idx="340">
                  <c:v>2</c:v>
                </c:pt>
                <c:pt idx="341">
                  <c:v>2</c:v>
                </c:pt>
                <c:pt idx="342">
                  <c:v>2</c:v>
                </c:pt>
                <c:pt idx="343">
                  <c:v>2</c:v>
                </c:pt>
                <c:pt idx="344">
                  <c:v>2</c:v>
                </c:pt>
                <c:pt idx="345">
                  <c:v>2</c:v>
                </c:pt>
                <c:pt idx="346">
                  <c:v>2</c:v>
                </c:pt>
                <c:pt idx="347">
                  <c:v>2</c:v>
                </c:pt>
                <c:pt idx="348">
                  <c:v>2</c:v>
                </c:pt>
                <c:pt idx="349">
                  <c:v>2</c:v>
                </c:pt>
                <c:pt idx="350">
                  <c:v>2</c:v>
                </c:pt>
                <c:pt idx="351">
                  <c:v>2</c:v>
                </c:pt>
                <c:pt idx="352">
                  <c:v>2</c:v>
                </c:pt>
                <c:pt idx="353">
                  <c:v>2</c:v>
                </c:pt>
                <c:pt idx="354">
                  <c:v>2</c:v>
                </c:pt>
                <c:pt idx="355">
                  <c:v>2</c:v>
                </c:pt>
                <c:pt idx="356">
                  <c:v>2</c:v>
                </c:pt>
                <c:pt idx="357">
                  <c:v>2</c:v>
                </c:pt>
                <c:pt idx="358">
                  <c:v>2</c:v>
                </c:pt>
                <c:pt idx="359">
                  <c:v>2</c:v>
                </c:pt>
                <c:pt idx="360">
                  <c:v>2</c:v>
                </c:pt>
                <c:pt idx="361">
                  <c:v>2</c:v>
                </c:pt>
                <c:pt idx="362">
                  <c:v>2</c:v>
                </c:pt>
                <c:pt idx="363">
                  <c:v>2</c:v>
                </c:pt>
                <c:pt idx="364">
                  <c:v>2</c:v>
                </c:pt>
                <c:pt idx="365">
                  <c:v>2</c:v>
                </c:pt>
                <c:pt idx="366">
                  <c:v>2</c:v>
                </c:pt>
                <c:pt idx="367">
                  <c:v>2</c:v>
                </c:pt>
                <c:pt idx="368">
                  <c:v>2</c:v>
                </c:pt>
                <c:pt idx="369">
                  <c:v>2</c:v>
                </c:pt>
                <c:pt idx="370">
                  <c:v>2</c:v>
                </c:pt>
                <c:pt idx="371">
                  <c:v>2</c:v>
                </c:pt>
                <c:pt idx="372">
                  <c:v>2</c:v>
                </c:pt>
                <c:pt idx="373">
                  <c:v>2</c:v>
                </c:pt>
                <c:pt idx="374">
                  <c:v>2</c:v>
                </c:pt>
                <c:pt idx="375">
                  <c:v>2</c:v>
                </c:pt>
                <c:pt idx="376">
                  <c:v>2</c:v>
                </c:pt>
                <c:pt idx="377">
                  <c:v>2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0F-4351-A8B2-A417B881E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75177528"/>
        <c:axId val="715963280"/>
      </c:barChart>
      <c:catAx>
        <c:axId val="775177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963280"/>
        <c:crosses val="autoZero"/>
        <c:auto val="1"/>
        <c:lblAlgn val="ctr"/>
        <c:lblOffset val="100"/>
        <c:noMultiLvlLbl val="0"/>
      </c:catAx>
      <c:valAx>
        <c:axId val="715963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No.</a:t>
                </a:r>
                <a:r>
                  <a:rPr lang="en-US" sz="1800" baseline="0"/>
                  <a:t> of BLC Universities</a:t>
                </a:r>
                <a:endParaRPr lang="en-US" sz="18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5177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6DAED-F661-4E81-9A1D-4D92B760C9F0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6E4E4-E820-4704-B67E-03A01010C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69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wm.edu/libraries/digital-collections/copyright-digcoll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dm17272.contentdm.oclc.org/digital/collection/agdm/search/searchterm/American%20Geographical%20Society%20Library%20Digital%20Map%20Collection/field/digitb/mode/exact/conn/and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photo taken by Lorcan Dempsey:</a:t>
            </a:r>
          </a:p>
          <a:p>
            <a:r>
              <a:rPr lang="en-US" dirty="0"/>
              <a:t>“We live here”</a:t>
            </a:r>
          </a:p>
          <a:p>
            <a:r>
              <a:rPr lang="en-US" dirty="0"/>
              <a:t>Christina Grote.</a:t>
            </a:r>
          </a:p>
          <a:p>
            <a:r>
              <a:rPr lang="en-US" dirty="0"/>
              <a:t>Tiled surface of concrete bench, Creekside Part Gahanna</a:t>
            </a:r>
          </a:p>
          <a:p>
            <a:endParaRPr lang="en-US" dirty="0"/>
          </a:p>
          <a:p>
            <a:r>
              <a:rPr lang="en-US" dirty="0"/>
              <a:t>Gahanna Parks and Recreation Foundation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6E4E4-E820-4704-B67E-03A01010C5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09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04097d78a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04097d78a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8095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04097d78a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04097d78a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04097d78a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504097d78a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7212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ADB15-59CA-4366-9E5F-A68F03BC92E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24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ADB15-59CA-4366-9E5F-A68F03BC92E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12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1200" b="0" i="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E625F-9B4E-4C69-AEDF-E75E415F608F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25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E625F-9B4E-4C69-AEDF-E75E415F608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46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6E4E4-E820-4704-B67E-03A01010C51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65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6E4E4-E820-4704-B67E-03A01010C5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75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6E4E4-E820-4704-B67E-03A01010C5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70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6E4E4-E820-4704-B67E-03A01010C5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2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More than 600 discrete programs/majors in the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6E4E4-E820-4704-B67E-03A01010C5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59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ffectLst/>
              </a:rPr>
              <a:t>Original </a:t>
            </a:r>
            <a:r>
              <a:rPr lang="en-US" b="1" err="1">
                <a:effectLst/>
              </a:rPr>
              <a:t>Collection</a:t>
            </a:r>
            <a:r>
              <a:rPr lang="en-US" err="1">
                <a:effectLst/>
              </a:rPr>
              <a:t>American</a:t>
            </a:r>
            <a:r>
              <a:rPr lang="en-US">
                <a:effectLst/>
              </a:rPr>
              <a:t> Geographical Society Library – Maps</a:t>
            </a:r>
          </a:p>
          <a:p>
            <a:r>
              <a:rPr lang="en-US" b="1">
                <a:effectLst/>
              </a:rPr>
              <a:t>Original Item ID</a:t>
            </a:r>
            <a:r>
              <a:rPr lang="en-US">
                <a:effectLst/>
              </a:rPr>
              <a:t>842-d .B67 A-1722 (19--?]</a:t>
            </a:r>
          </a:p>
          <a:p>
            <a:r>
              <a:rPr lang="en-US" b="1" err="1">
                <a:effectLst/>
              </a:rPr>
              <a:t>Repository</a:t>
            </a:r>
            <a:r>
              <a:rPr lang="en-US" err="1">
                <a:effectLst/>
              </a:rPr>
              <a:t>American</a:t>
            </a:r>
            <a:r>
              <a:rPr lang="en-US">
                <a:effectLst/>
              </a:rPr>
              <a:t> Geographical Society Library, University of Wisconsin-Milwaukee Libraries</a:t>
            </a:r>
          </a:p>
          <a:p>
            <a:r>
              <a:rPr lang="en-US" b="1">
                <a:effectLst/>
              </a:rPr>
              <a:t>Digital </a:t>
            </a:r>
            <a:r>
              <a:rPr lang="en-US" b="1" err="1">
                <a:effectLst/>
              </a:rPr>
              <a:t>Publisher</a:t>
            </a:r>
            <a:r>
              <a:rPr lang="en-US" err="1">
                <a:effectLst/>
              </a:rPr>
              <a:t>University</a:t>
            </a:r>
            <a:r>
              <a:rPr lang="en-US">
                <a:effectLst/>
              </a:rPr>
              <a:t> of Wisconsin-Milwaukee Libraries</a:t>
            </a:r>
          </a:p>
          <a:p>
            <a:r>
              <a:rPr lang="en-US" b="1">
                <a:effectLst/>
              </a:rPr>
              <a:t>Rights</a:t>
            </a:r>
            <a:r>
              <a:rPr lang="en-US" b="0" i="0" u="none" strike="noStrike">
                <a:solidFill>
                  <a:srgbClr val="660099"/>
                </a:solidFill>
                <a:effectLst/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https://uwm.edu/libraries/digital-collections/copyright-digcoll/</a:t>
            </a:r>
            <a:endParaRPr lang="en-US" b="0" i="0" u="none" strike="noStrike">
              <a:solidFill>
                <a:srgbClr val="660099"/>
              </a:solidFill>
              <a:effectLst/>
              <a:latin typeface="Helvetica Neue"/>
            </a:endParaRPr>
          </a:p>
          <a:p>
            <a:r>
              <a:rPr lang="en-US" b="1">
                <a:effectLst/>
              </a:rPr>
              <a:t>Digital ID</a:t>
            </a:r>
            <a:r>
              <a:rPr lang="en-US">
                <a:effectLst/>
              </a:rPr>
              <a:t>am015108</a:t>
            </a:r>
          </a:p>
          <a:p>
            <a:r>
              <a:rPr lang="en-US" b="1">
                <a:effectLst/>
              </a:rPr>
              <a:t>Digital </a:t>
            </a:r>
            <a:r>
              <a:rPr lang="en-US" b="1" err="1">
                <a:effectLst/>
              </a:rPr>
              <a:t>Format</a:t>
            </a:r>
            <a:r>
              <a:rPr lang="en-US" err="1">
                <a:effectLst/>
              </a:rPr>
              <a:t>image</a:t>
            </a:r>
            <a:r>
              <a:rPr lang="en-US">
                <a:effectLst/>
              </a:rPr>
              <a:t>/</a:t>
            </a:r>
            <a:r>
              <a:rPr lang="en-US" err="1">
                <a:effectLst/>
              </a:rPr>
              <a:t>tif</a:t>
            </a:r>
            <a:r>
              <a:rPr lang="en-US">
                <a:effectLst/>
              </a:rPr>
              <a:t>; Image/jp2</a:t>
            </a:r>
          </a:p>
          <a:p>
            <a:r>
              <a:rPr lang="en-US" b="1">
                <a:effectLst/>
              </a:rPr>
              <a:t>Digital </a:t>
            </a:r>
            <a:r>
              <a:rPr lang="en-US" b="1" err="1">
                <a:effectLst/>
              </a:rPr>
              <a:t>Collection</a:t>
            </a:r>
            <a:r>
              <a:rPr lang="en-US" b="0" i="0" u="none" strike="noStrike" err="1">
                <a:solidFill>
                  <a:srgbClr val="660099"/>
                </a:solidFill>
                <a:effectLst/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American</a:t>
            </a:r>
            <a:r>
              <a:rPr lang="en-US" b="0" i="0" u="none" strike="noStrike">
                <a:solidFill>
                  <a:srgbClr val="660099"/>
                </a:solidFill>
                <a:effectLst/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Geographical Society Library Digital Map Collection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6E4E4-E820-4704-B67E-03A01010C5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81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6E4E4-E820-4704-B67E-03A01010C5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98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316BD-1165-4393-B370-48CCCED1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378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04097d78a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04097d78a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335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FDE90-B81F-451A-83C8-7B6AC7E37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3ED4D2-37ED-467E-B91B-BAC22A270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64177-97BA-4D87-A1E3-99260C7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B295-E703-4E72-9A3D-6C141CA0973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59563-23CF-429E-AB6A-7AAE73ECA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A0518-7581-422E-BE59-A00574A7E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C5C4-22F0-4A12-A676-7A5E63A3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2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21A0E-F293-4035-9A45-3BFEF41D4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F9944E-A281-498B-8FB4-438758590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2C089-00A2-4E24-B9EC-0395E77B0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B295-E703-4E72-9A3D-6C141CA0973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FA422-3BAE-4B28-996E-30946390B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732D4-BB1D-46F4-A856-A3657EF4C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C5C4-22F0-4A12-A676-7A5E63A3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1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27D620-1676-463E-ACAF-02ECF64738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E7E76-80D8-439E-B096-49D761056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D612D-3587-427C-8994-7CF14F62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B295-E703-4E72-9A3D-6C141CA0973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461A5-5F0F-4FCE-A3F6-15D76D144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5B9C7-2B77-4F42-AE34-14C3FD3D1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C5C4-22F0-4A12-A676-7A5E63A3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35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2566" y="6347609"/>
            <a:ext cx="964583" cy="3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76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54382" y="457739"/>
            <a:ext cx="11252197" cy="9152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039" y="6384425"/>
            <a:ext cx="2908648" cy="3924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chemeClr val="bg1">
                    <a:alpha val="50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rPr>
              <a:t>Confidential. Not for distribution.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4382" y="1372996"/>
            <a:ext cx="11252197" cy="4475171"/>
          </a:xfrm>
          <a:prstGeom prst="rect">
            <a:avLst/>
          </a:prstGeom>
        </p:spPr>
        <p:txBody>
          <a:bodyPr vert="horz"/>
          <a:lstStyle>
            <a:lvl1pPr marL="457189" indent="-457189">
              <a:buFont typeface="Arial"/>
              <a:buChar char="•"/>
              <a:defRPr sz="3200" baseline="0"/>
            </a:lvl1pPr>
            <a:lvl2pPr>
              <a:defRPr sz="2667"/>
            </a:lvl2pPr>
            <a:lvl3pPr>
              <a:defRPr sz="2400"/>
            </a:lvl3pPr>
            <a:lvl4pPr>
              <a:buFont typeface="Arial" charset="0"/>
              <a:buChar char="•"/>
              <a:defRPr sz="2133"/>
            </a:lvl4pPr>
            <a:lvl5pPr>
              <a:buFont typeface="Arial" charset="0"/>
              <a:buChar char="•"/>
              <a:defRPr sz="1867"/>
            </a:lvl5pPr>
            <a:lvl6pPr>
              <a:defRPr sz="1867"/>
            </a:lvl6pPr>
            <a:lvl7pPr>
              <a:defRPr sz="1600"/>
            </a:lvl7pPr>
            <a:lvl8pPr>
              <a:defRPr sz="1467"/>
            </a:lvl8pPr>
            <a:lvl9pPr>
              <a:defRPr sz="1467"/>
            </a:lvl9pPr>
          </a:lstStyle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3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54382" y="457739"/>
            <a:ext cx="11252197" cy="9152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7039" y="6384425"/>
            <a:ext cx="2908648" cy="3924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chemeClr val="bg1">
                    <a:alpha val="50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rPr>
              <a:t>Confidential. Not for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51904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DE87-7FAE-4F5D-B60D-8CCD09822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ACC7-CBD7-49E9-BCD7-D974A92B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69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DE87-7FAE-4F5D-B60D-8CCD09822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ACC7-CBD7-49E9-BCD7-D974A92B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1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DE87-7FAE-4F5D-B60D-8CCD09822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ACC7-CBD7-49E9-BCD7-D974A92B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34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DE87-7FAE-4F5D-B60D-8CCD09822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ACC7-CBD7-49E9-BCD7-D974A92B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10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DE87-7FAE-4F5D-B60D-8CCD09822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ACC7-CBD7-49E9-BCD7-D974A92B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2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CA8C4-31B3-4534-A358-CC8E691A3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6F6D2-B057-40A5-80FA-363DB007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E61F3-6593-4097-A48F-AED7F815F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B295-E703-4E72-9A3D-6C141CA0973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46962-0103-4EBC-836F-D93FF98B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71972-1F29-4FC1-9622-51657BA0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C5C4-22F0-4A12-A676-7A5E63A3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07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DE87-7FAE-4F5D-B60D-8CCD09822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ACC7-CBD7-49E9-BCD7-D974A92B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74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DE87-7FAE-4F5D-B60D-8CCD09822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ACC7-CBD7-49E9-BCD7-D974A92B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11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DE87-7FAE-4F5D-B60D-8CCD09822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ACC7-CBD7-49E9-BCD7-D974A92B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48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DE87-7FAE-4F5D-B60D-8CCD09822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ACC7-CBD7-49E9-BCD7-D974A92B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26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DE87-7FAE-4F5D-B60D-8CCD09822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ACC7-CBD7-49E9-BCD7-D974A92B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22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DE87-7FAE-4F5D-B60D-8CCD09822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ACC7-CBD7-49E9-BCD7-D974A92B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50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76867" y="1990726"/>
            <a:ext cx="2688167" cy="2571750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Place Speaker </a:t>
            </a:r>
            <a:br>
              <a:rPr lang="en-US"/>
            </a:br>
            <a:r>
              <a:rPr lang="en-US"/>
              <a:t>Photo Here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699030" y="2686582"/>
            <a:ext cx="2574927" cy="1176867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55077" y="2638427"/>
            <a:ext cx="7636932" cy="85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55067" y="3986213"/>
            <a:ext cx="7636933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55067" y="1987553"/>
            <a:ext cx="7636933" cy="65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176867" y="1990724"/>
            <a:ext cx="215900" cy="2571752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     </a:t>
            </a:r>
          </a:p>
          <a:p>
            <a:pPr lvl="0"/>
            <a:endParaRPr lang="en-US"/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5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2566" y="6347609"/>
            <a:ext cx="964583" cy="3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41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95B63F4-EA84-47E4-98B8-D00DD1E760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749B311-0F45-4340-B9C7-04A588046E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17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Operationalizing  the Collective Collection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3" y="6422999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36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B49F2-02BD-4BF4-9F6D-4D7CBA2F4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ABD84-0880-4181-AD32-FEC516932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0916-1ADB-4925-AD4C-17A453A4E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B295-E703-4E72-9A3D-6C141CA0973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DA0F7-46BB-4BB4-96BD-8EE0F4572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E1BBA-6E80-450C-BFE5-685FD51F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C5C4-22F0-4A12-A676-7A5E63A3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117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0315" y="6301947"/>
            <a:ext cx="1207459" cy="39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1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8FECC-AAFC-4FB4-9752-10CBF9F33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E3799-4B49-4ACD-928E-A9942B1DC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1B0DB-8131-4675-8CA6-DE9C76C99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9DA2E-748F-4BD6-A8AC-1C47BFBE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B295-E703-4E72-9A3D-6C141CA0973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38947-E486-400E-8ED8-B762DE082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4744A-3F73-43B8-921A-8468D544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C5C4-22F0-4A12-A676-7A5E63A3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5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F3F37-3E2B-4C7B-B8FA-D5A2AAC2F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7FA07-87C1-4734-98F9-3814BBFFB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26D091-0344-4490-AF3D-998800A65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E28A4-2D33-46DD-A429-578A2A18AC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6B886F-A247-4333-9A5E-A9A5C4D55C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67130-3C16-450D-AA14-A946A4B69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B295-E703-4E72-9A3D-6C141CA0973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F288AA-E480-4C4A-A3CA-B68FA0B09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5BE32-1850-452B-A614-AE9A20CF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C5C4-22F0-4A12-A676-7A5E63A3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5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AFFCC-F0CE-489B-BAF1-098F6320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73A475-A4B5-4635-8012-C69869E29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B295-E703-4E72-9A3D-6C141CA0973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CEE2C-432B-4E88-A5CB-6D4AB6C4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18FBD-7E95-4941-BAC6-FB29D4E80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C5C4-22F0-4A12-A676-7A5E63A3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5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731A16-9A2A-414D-9312-BBAD0C54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B295-E703-4E72-9A3D-6C141CA0973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04FDBD-1094-461A-9361-A444CA58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D71CD-7820-4C37-B5BE-6DAD9A71C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C5C4-22F0-4A12-A676-7A5E63A3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4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10C18-E170-4C26-B6B7-7F23943C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6FD9D-2EFA-42C1-8CAF-BF085BD27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E9B7D-3614-4C6C-AB79-C330B2EF3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2E6AE-612B-4896-AB5A-BA2F9AF6C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B295-E703-4E72-9A3D-6C141CA0973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7AB56-19A4-40FD-BF2E-23C5B3B8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CB381-79CF-4D79-B243-3D0BBE65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C5C4-22F0-4A12-A676-7A5E63A3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2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925AA-D29F-453C-A25C-749E33A8D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6DC9FC-E81C-420B-BAA4-56FC3E925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538D7-BE66-4A4D-BCC7-A69EC2FD0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D2B2EB-F5BB-4481-AABE-63F9FC83B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B295-E703-4E72-9A3D-6C141CA0973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DC0BA-6F73-49AA-AE80-3C0674780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DD7F5-2085-4EBB-872A-4EEB857D6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C5C4-22F0-4A12-A676-7A5E63A3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9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F696C5-C29D-4EFC-BD75-C969E83AC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C64E2-AF63-4650-BCC2-E686A0074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F349C-5164-4D71-ADCA-E06A17F812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EB295-E703-4E72-9A3D-6C141CA09734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BD8CE-D985-4550-BDFC-79E81BBFB7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85E42-26E9-41B5-BE9E-9FC83BDCD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6C5C4-22F0-4A12-A676-7A5E63A3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7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9" r:id="rId13"/>
    <p:sldLayoutId id="214748368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7DE87-7FAE-4F5D-B60D-8CCD09822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1ACC7-CBD7-49E9-BCD7-D974A92B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2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B63F4-EA84-47E4-98B8-D00DD1E76056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9B311-0F45-4340-B9C7-04A588046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3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2.png"/><Relationship Id="rId5" Type="http://schemas.microsoft.com/office/2007/relationships/hdphoto" Target="../media/hdphoto3.wdp"/><Relationship Id="rId4" Type="http://schemas.openxmlformats.org/officeDocument/2006/relationships/image" Target="../media/image31.png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6.wdp"/><Relationship Id="rId7" Type="http://schemas.microsoft.com/office/2007/relationships/hdphoto" Target="../media/hdphoto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2.png"/><Relationship Id="rId5" Type="http://schemas.microsoft.com/office/2007/relationships/hdphoto" Target="../media/hdphoto3.wdp"/><Relationship Id="rId4" Type="http://schemas.openxmlformats.org/officeDocument/2006/relationships/image" Target="../media/image31.png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Relationship Id="rId5" Type="http://schemas.microsoft.com/office/2007/relationships/hdphoto" Target="../media/hdphoto7.wdp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2.png"/><Relationship Id="rId5" Type="http://schemas.microsoft.com/office/2007/relationships/hdphoto" Target="../media/hdphoto3.wdp"/><Relationship Id="rId4" Type="http://schemas.openxmlformats.org/officeDocument/2006/relationships/image" Target="../media/image31.png"/><Relationship Id="rId9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0.png"/><Relationship Id="rId4" Type="http://schemas.openxmlformats.org/officeDocument/2006/relationships/hyperlink" Target="https://ocul.on.ca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3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2.png"/><Relationship Id="rId11" Type="http://schemas.openxmlformats.org/officeDocument/2006/relationships/image" Target="../media/image45.png"/><Relationship Id="rId5" Type="http://schemas.microsoft.com/office/2007/relationships/hdphoto" Target="../media/hdphoto3.wdp"/><Relationship Id="rId10" Type="http://schemas.openxmlformats.org/officeDocument/2006/relationships/image" Target="../media/image44.png"/><Relationship Id="rId4" Type="http://schemas.openxmlformats.org/officeDocument/2006/relationships/image" Target="../media/image31.png"/><Relationship Id="rId9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2.png"/><Relationship Id="rId11" Type="http://schemas.openxmlformats.org/officeDocument/2006/relationships/image" Target="../media/image43.png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31.png"/><Relationship Id="rId9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13" Type="http://schemas.openxmlformats.org/officeDocument/2006/relationships/image" Target="../media/image74.png"/><Relationship Id="rId18" Type="http://schemas.openxmlformats.org/officeDocument/2006/relationships/image" Target="../media/image79.sv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svg"/><Relationship Id="rId17" Type="http://schemas.openxmlformats.org/officeDocument/2006/relationships/image" Target="../media/image78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7.svg"/><Relationship Id="rId20" Type="http://schemas.openxmlformats.org/officeDocument/2006/relationships/image" Target="../media/image81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sv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svg"/><Relationship Id="rId19" Type="http://schemas.openxmlformats.org/officeDocument/2006/relationships/image" Target="../media/image80.png"/><Relationship Id="rId4" Type="http://schemas.openxmlformats.org/officeDocument/2006/relationships/image" Target="../media/image65.svg"/><Relationship Id="rId9" Type="http://schemas.openxmlformats.org/officeDocument/2006/relationships/image" Target="../media/image70.png"/><Relationship Id="rId14" Type="http://schemas.openxmlformats.org/officeDocument/2006/relationships/image" Target="../media/image75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13" Type="http://schemas.openxmlformats.org/officeDocument/2006/relationships/image" Target="../media/image74.png"/><Relationship Id="rId18" Type="http://schemas.openxmlformats.org/officeDocument/2006/relationships/image" Target="../media/image79.sv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svg"/><Relationship Id="rId17" Type="http://schemas.openxmlformats.org/officeDocument/2006/relationships/image" Target="../media/image78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7.svg"/><Relationship Id="rId20" Type="http://schemas.openxmlformats.org/officeDocument/2006/relationships/image" Target="../media/image82.sv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7.sv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svg"/><Relationship Id="rId19" Type="http://schemas.openxmlformats.org/officeDocument/2006/relationships/image" Target="../media/image80.png"/><Relationship Id="rId4" Type="http://schemas.openxmlformats.org/officeDocument/2006/relationships/image" Target="../media/image65.svg"/><Relationship Id="rId9" Type="http://schemas.openxmlformats.org/officeDocument/2006/relationships/image" Target="../media/image70.png"/><Relationship Id="rId14" Type="http://schemas.openxmlformats.org/officeDocument/2006/relationships/image" Target="../media/image75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6B37C7-7F6E-46F0-9DE8-4C775CC7D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t="9091" r="4724"/>
          <a:stretch/>
        </p:blipFill>
        <p:spPr bwMode="auto">
          <a:xfrm>
            <a:off x="-4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Rectangle 14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3501F-64E5-4F3C-B4B7-947135B34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1080655"/>
            <a:ext cx="7390938" cy="4398873"/>
          </a:xfrm>
        </p:spPr>
        <p:txBody>
          <a:bodyPr>
            <a:normAutofit/>
          </a:bodyPr>
          <a:lstStyle/>
          <a:p>
            <a:pPr algn="l"/>
            <a:r>
              <a:rPr lang="en-US" sz="51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College, </a:t>
            </a:r>
            <a:br>
              <a:rPr lang="en-US" sz="5100" b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51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consortium, </a:t>
            </a:r>
            <a:br>
              <a:rPr lang="en-US" sz="5100" b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51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collaboration, </a:t>
            </a:r>
            <a:br>
              <a:rPr lang="en-US" sz="5100" b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51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collective collection</a:t>
            </a:r>
          </a:p>
        </p:txBody>
      </p:sp>
      <p:sp>
        <p:nvSpPr>
          <p:cNvPr id="1042" name="Rectangle: Rounded Corners 14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B73D49-B16D-40C0-96F5-B7D3297FA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Boston Library Consortium 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Board meeting, 4 December 2020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30C8AFE-0101-4E7D-ACB5-4875B37B3038}"/>
              </a:ext>
            </a:extLst>
          </p:cNvPr>
          <p:cNvSpPr txBox="1">
            <a:spLocks/>
          </p:cNvSpPr>
          <p:nvPr/>
        </p:nvSpPr>
        <p:spPr>
          <a:xfrm>
            <a:off x="404553" y="6217920"/>
            <a:ext cx="9416898" cy="4843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>
                <a:latin typeface="Segoe UI" panose="020B0502040204020203" pitchFamily="34" charset="0"/>
                <a:cs typeface="Segoe UI" panose="020B0502040204020203" pitchFamily="34" charset="0"/>
              </a:rPr>
              <a:t>Lorcan Dempsey &amp; Constance Malpas, OCLC</a:t>
            </a:r>
          </a:p>
        </p:txBody>
      </p:sp>
    </p:spTree>
    <p:extLst>
      <p:ext uri="{BB962C8B-B14F-4D97-AF65-F5344CB8AC3E}">
        <p14:creationId xmlns:p14="http://schemas.microsoft.com/office/powerpoint/2010/main" val="2393825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52C0D755-C7A4-46EC-9947-2A994EEE0073}"/>
              </a:ext>
            </a:extLst>
          </p:cNvPr>
          <p:cNvSpPr/>
          <p:nvPr/>
        </p:nvSpPr>
        <p:spPr>
          <a:xfrm>
            <a:off x="3601417" y="1932707"/>
            <a:ext cx="2304474" cy="230447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College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651346-FBB2-4061-840E-9EA37471140F}"/>
              </a:ext>
            </a:extLst>
          </p:cNvPr>
          <p:cNvSpPr/>
          <p:nvPr/>
        </p:nvSpPr>
        <p:spPr>
          <a:xfrm>
            <a:off x="1364679" y="2055090"/>
            <a:ext cx="2059709" cy="205970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College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46230A1-BE3D-4880-BFF6-A3E0105D2BEB}"/>
              </a:ext>
            </a:extLst>
          </p:cNvPr>
          <p:cNvSpPr/>
          <p:nvPr/>
        </p:nvSpPr>
        <p:spPr>
          <a:xfrm>
            <a:off x="3723800" y="2055090"/>
            <a:ext cx="2059709" cy="205970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Consortium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00D4B49-ED40-4AE6-8D39-6DC5E9E8B666}"/>
              </a:ext>
            </a:extLst>
          </p:cNvPr>
          <p:cNvSpPr/>
          <p:nvPr/>
        </p:nvSpPr>
        <p:spPr>
          <a:xfrm>
            <a:off x="6082921" y="2055090"/>
            <a:ext cx="2059709" cy="205970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41D8B0B-6142-41D0-A228-6C48639FD773}"/>
              </a:ext>
            </a:extLst>
          </p:cNvPr>
          <p:cNvSpPr/>
          <p:nvPr/>
        </p:nvSpPr>
        <p:spPr>
          <a:xfrm>
            <a:off x="8442042" y="2055090"/>
            <a:ext cx="2059709" cy="205970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Collective collection</a:t>
            </a:r>
          </a:p>
        </p:txBody>
      </p:sp>
    </p:spTree>
    <p:extLst>
      <p:ext uri="{BB962C8B-B14F-4D97-AF65-F5344CB8AC3E}">
        <p14:creationId xmlns:p14="http://schemas.microsoft.com/office/powerpoint/2010/main" val="3129958559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5E134D-052F-4223-9BED-8F478C74B477}"/>
              </a:ext>
            </a:extLst>
          </p:cNvPr>
          <p:cNvCxnSpPr>
            <a:cxnSpLocks/>
          </p:cNvCxnSpPr>
          <p:nvPr/>
        </p:nvCxnSpPr>
        <p:spPr>
          <a:xfrm>
            <a:off x="1066800" y="3352505"/>
            <a:ext cx="9982200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1F002976-154D-4D89-93AD-1037EEC1A850}"/>
              </a:ext>
            </a:extLst>
          </p:cNvPr>
          <p:cNvSpPr/>
          <p:nvPr/>
        </p:nvSpPr>
        <p:spPr>
          <a:xfrm>
            <a:off x="1600201" y="2133601"/>
            <a:ext cx="2348917" cy="236190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(Right)</a:t>
            </a:r>
            <a:br>
              <a:rPr lang="en-US" sz="200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80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Scaling</a:t>
            </a:r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F1DB923-4FEB-477C-A86C-CFE78133F0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762000"/>
            <a:ext cx="762000" cy="76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BCAE0B-D028-4261-8E36-287E3ECC25C9}"/>
              </a:ext>
            </a:extLst>
          </p:cNvPr>
          <p:cNvSpPr txBox="1"/>
          <p:nvPr/>
        </p:nvSpPr>
        <p:spPr>
          <a:xfrm>
            <a:off x="4191000" y="619781"/>
            <a:ext cx="6126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Consortial activity is about ‘right </a:t>
            </a:r>
            <a:br>
              <a:rPr lang="en-US" sz="2800" b="1" dirty="0">
                <a:solidFill>
                  <a:prstClr val="black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scaling’</a:t>
            </a:r>
          </a:p>
          <a:p>
            <a:endParaRPr lang="en-US" sz="2800" b="1" dirty="0">
              <a:solidFill>
                <a:prstClr val="black"/>
              </a:solidFill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But the network has changed our </a:t>
            </a:r>
            <a:br>
              <a:rPr lang="en-US" sz="2800" b="1" dirty="0">
                <a:solidFill>
                  <a:prstClr val="black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notions of scale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68F1693-91F1-4F21-87F8-5898A33548F6}"/>
              </a:ext>
            </a:extLst>
          </p:cNvPr>
          <p:cNvGrpSpPr/>
          <p:nvPr/>
        </p:nvGrpSpPr>
        <p:grpSpPr>
          <a:xfrm>
            <a:off x="4191000" y="3490791"/>
            <a:ext cx="3509367" cy="2747428"/>
            <a:chOff x="2200016" y="3657600"/>
            <a:chExt cx="3509367" cy="274742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DEA16F5-4A3C-42A3-B3DC-2AC7A4CFF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0016" y="4415582"/>
              <a:ext cx="2275822" cy="479386"/>
            </a:xfrm>
            <a:prstGeom prst="rect">
              <a:avLst/>
            </a:prstGeom>
          </p:spPr>
        </p:pic>
        <p:pic>
          <p:nvPicPr>
            <p:cNvPr id="8" name="Picture 2" descr="https://www.ohiolink.edu/sites/ohiolink.edu/files/WebsiteLogo.jpg">
              <a:extLst>
                <a:ext uri="{FF2B5EF4-FFF2-40B4-BE49-F238E27FC236}">
                  <a16:creationId xmlns:a16="http://schemas.microsoft.com/office/drawing/2014/main" id="{E2C7BAF6-A4EA-4B5E-8D08-F401CC7231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40000">
              <a:off x="3950611" y="6047715"/>
              <a:ext cx="1758772" cy="357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Big Ten Academic Alliance logo">
              <a:extLst>
                <a:ext uri="{FF2B5EF4-FFF2-40B4-BE49-F238E27FC236}">
                  <a16:creationId xmlns:a16="http://schemas.microsoft.com/office/drawing/2014/main" id="{DDCE0285-17AC-43D7-9E0D-849B48801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40000">
              <a:off x="3780699" y="5648084"/>
              <a:ext cx="838556" cy="417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6" descr="Hathitrustlogo.png">
              <a:extLst>
                <a:ext uri="{FF2B5EF4-FFF2-40B4-BE49-F238E27FC236}">
                  <a16:creationId xmlns:a16="http://schemas.microsoft.com/office/drawing/2014/main" id="{70693BAA-0DF1-4525-B4E3-199B6B76D2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53"/>
            <a:stretch/>
          </p:blipFill>
          <p:spPr bwMode="auto">
            <a:xfrm rot="20340000">
              <a:off x="3590401" y="4981197"/>
              <a:ext cx="524480" cy="572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424D53C-6FC3-4085-8E70-E6BAD391799E}"/>
                </a:ext>
              </a:extLst>
            </p:cNvPr>
            <p:cNvSpPr txBox="1"/>
            <p:nvPr/>
          </p:nvSpPr>
          <p:spPr>
            <a:xfrm>
              <a:off x="2517732" y="3657600"/>
              <a:ext cx="2587668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Shared print</a:t>
              </a:r>
              <a:endParaRPr lang="en-US" sz="160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BF357E5-4ED9-4C5E-8BBA-E498ED7BEB31}"/>
              </a:ext>
            </a:extLst>
          </p:cNvPr>
          <p:cNvGrpSpPr/>
          <p:nvPr/>
        </p:nvGrpSpPr>
        <p:grpSpPr>
          <a:xfrm>
            <a:off x="7408955" y="3490791"/>
            <a:ext cx="3874644" cy="3098965"/>
            <a:chOff x="5181600" y="3656278"/>
            <a:chExt cx="3874644" cy="3098965"/>
          </a:xfrm>
        </p:grpSpPr>
        <p:pic>
          <p:nvPicPr>
            <p:cNvPr id="12" name="Picture 8" descr="University of Toronto Dataverse">
              <a:extLst>
                <a:ext uri="{FF2B5EF4-FFF2-40B4-BE49-F238E27FC236}">
                  <a16:creationId xmlns:a16="http://schemas.microsoft.com/office/drawing/2014/main" id="{EB451630-95F7-4772-85AE-39DBD78E96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4251960"/>
              <a:ext cx="1416931" cy="652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5E16BA7-FF3F-453A-9E5F-988C3731E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340000">
              <a:off x="6563152" y="6036072"/>
              <a:ext cx="727579" cy="31661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4" name="Picture 10" descr="https://dataverse.scholarsportal.info/resources/images/logo.png">
              <a:extLst>
                <a:ext uri="{FF2B5EF4-FFF2-40B4-BE49-F238E27FC236}">
                  <a16:creationId xmlns:a16="http://schemas.microsoft.com/office/drawing/2014/main" id="{AE70274C-4604-4443-9C1E-56E80B10A7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40000">
              <a:off x="6424341" y="5356278"/>
              <a:ext cx="2631903" cy="193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6" descr="Portage">
              <a:extLst>
                <a:ext uri="{FF2B5EF4-FFF2-40B4-BE49-F238E27FC236}">
                  <a16:creationId xmlns:a16="http://schemas.microsoft.com/office/drawing/2014/main" id="{52D2F482-FD67-4393-9E08-9E71454A30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40000">
              <a:off x="6208743" y="4976733"/>
              <a:ext cx="1497467" cy="481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s://figshare.com/">
              <a:extLst>
                <a:ext uri="{FF2B5EF4-FFF2-40B4-BE49-F238E27FC236}">
                  <a16:creationId xmlns:a16="http://schemas.microsoft.com/office/drawing/2014/main" id="{C05FBACE-1315-4763-B586-ACAA7B01BD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6477000"/>
              <a:ext cx="893585" cy="278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DD15666-8501-4934-BD19-ED4D22844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971539" y="6530588"/>
              <a:ext cx="1256851" cy="224655"/>
            </a:xfrm>
            <a:prstGeom prst="rect">
              <a:avLst/>
            </a:prstGeom>
          </p:spPr>
        </p:pic>
        <p:pic>
          <p:nvPicPr>
            <p:cNvPr id="19" name="Picture 6" descr="http://www.icpsr.umich.edu/icpsrweb/ICPSR/css/images/logo.png">
              <a:extLst>
                <a:ext uri="{FF2B5EF4-FFF2-40B4-BE49-F238E27FC236}">
                  <a16:creationId xmlns:a16="http://schemas.microsoft.com/office/drawing/2014/main" id="{3D7B3EF1-CF8F-48F1-86DC-3360075DCA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1117" y="6597725"/>
              <a:ext cx="534473" cy="94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1635016-C8F6-4CBC-A258-4362F5D0A6F9}"/>
                </a:ext>
              </a:extLst>
            </p:cNvPr>
            <p:cNvSpPr txBox="1"/>
            <p:nvPr/>
          </p:nvSpPr>
          <p:spPr>
            <a:xfrm>
              <a:off x="5290599" y="3656278"/>
              <a:ext cx="3472401" cy="40011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Research data</a:t>
              </a:r>
              <a:endParaRPr lang="en-US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4801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D085CC2-1852-4AB1-8000-F8D824B4B87B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852243"/>
            <a:ext cx="1409248" cy="1752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114EEC-1D9C-409B-A83E-91D89E29F59B}"/>
              </a:ext>
            </a:extLst>
          </p:cNvPr>
          <p:cNvSpPr/>
          <p:nvPr/>
        </p:nvSpPr>
        <p:spPr>
          <a:xfrm>
            <a:off x="1923176" y="4155720"/>
            <a:ext cx="18288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Scaling capacity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933F76-C55E-4FBB-9CDC-5B51F9298CB3}"/>
              </a:ext>
            </a:extLst>
          </p:cNvPr>
          <p:cNvSpPr/>
          <p:nvPr/>
        </p:nvSpPr>
        <p:spPr>
          <a:xfrm>
            <a:off x="4050717" y="4155720"/>
            <a:ext cx="18288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Scaling learning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A9515-9E93-4EC8-89F7-F7B1BAC2F038}"/>
              </a:ext>
            </a:extLst>
          </p:cNvPr>
          <p:cNvSpPr/>
          <p:nvPr/>
        </p:nvSpPr>
        <p:spPr>
          <a:xfrm>
            <a:off x="6178258" y="4155720"/>
            <a:ext cx="18288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Scaling innovation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B6F701-077C-4583-A59D-13285519B078}"/>
              </a:ext>
            </a:extLst>
          </p:cNvPr>
          <p:cNvSpPr/>
          <p:nvPr/>
        </p:nvSpPr>
        <p:spPr>
          <a:xfrm>
            <a:off x="8305800" y="4155720"/>
            <a:ext cx="18288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Scaling influence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F2597A-A074-4DE2-9361-C11EB21C7183}"/>
              </a:ext>
            </a:extLst>
          </p:cNvPr>
          <p:cNvCxnSpPr/>
          <p:nvPr/>
        </p:nvCxnSpPr>
        <p:spPr>
          <a:xfrm>
            <a:off x="1828800" y="5773397"/>
            <a:ext cx="8534400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73108E-6A31-433C-8FDF-234429FEB283}"/>
              </a:ext>
            </a:extLst>
          </p:cNvPr>
          <p:cNvCxnSpPr>
            <a:stCxn id="3" idx="2"/>
          </p:cNvCxnSpPr>
          <p:nvPr/>
        </p:nvCxnSpPr>
        <p:spPr>
          <a:xfrm>
            <a:off x="2837576" y="5222521"/>
            <a:ext cx="0" cy="55087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012EC9-3EE2-43D7-BBFB-5DF794645256}"/>
              </a:ext>
            </a:extLst>
          </p:cNvPr>
          <p:cNvCxnSpPr/>
          <p:nvPr/>
        </p:nvCxnSpPr>
        <p:spPr>
          <a:xfrm>
            <a:off x="9220200" y="5222519"/>
            <a:ext cx="0" cy="55087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A56D1D-641D-4C40-888D-AB18423D36E8}"/>
              </a:ext>
            </a:extLst>
          </p:cNvPr>
          <p:cNvCxnSpPr/>
          <p:nvPr/>
        </p:nvCxnSpPr>
        <p:spPr>
          <a:xfrm>
            <a:off x="7092658" y="5222519"/>
            <a:ext cx="0" cy="55087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BD37AA-4B09-4FE5-BDB2-79A800959C3D}"/>
              </a:ext>
            </a:extLst>
          </p:cNvPr>
          <p:cNvCxnSpPr/>
          <p:nvPr/>
        </p:nvCxnSpPr>
        <p:spPr>
          <a:xfrm>
            <a:off x="4987255" y="5222520"/>
            <a:ext cx="0" cy="55087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CE944C8-C867-46D3-9414-A962AD07594F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945921"/>
            <a:ext cx="1943100" cy="1837539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677DA65-92F2-48F7-BDFC-2AB5772BC692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92" y="1931569"/>
            <a:ext cx="1840214" cy="1811323"/>
          </a:xfrm>
          <a:prstGeom prst="rect">
            <a:avLst/>
          </a:prstGeom>
        </p:spPr>
      </p:pic>
      <p:pic>
        <p:nvPicPr>
          <p:cNvPr id="16" name="Picture 1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B6F8990-6CED-4E44-AB04-B5078838D9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69" y="1933911"/>
            <a:ext cx="1649529" cy="16495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692AFB-86EB-4D66-8BB3-ACA9DD00000A}"/>
              </a:ext>
            </a:extLst>
          </p:cNvPr>
          <p:cNvSpPr/>
          <p:nvPr/>
        </p:nvSpPr>
        <p:spPr>
          <a:xfrm>
            <a:off x="454736" y="330112"/>
            <a:ext cx="5336463" cy="914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Why consort?: </a:t>
            </a:r>
            <a:r>
              <a:rPr lang="en-US" sz="2800" b="1" err="1">
                <a:solidFill>
                  <a:schemeClr val="bg1"/>
                </a:solidFill>
              </a:rPr>
              <a:t>rightscaling</a:t>
            </a:r>
            <a:endParaRPr lang="en-US" sz="2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09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D085CC2-1852-4AB1-8000-F8D824B4B87B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084" y="2241922"/>
            <a:ext cx="816963" cy="10914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114EEC-1D9C-409B-A83E-91D89E29F59B}"/>
              </a:ext>
            </a:extLst>
          </p:cNvPr>
          <p:cNvSpPr/>
          <p:nvPr/>
        </p:nvSpPr>
        <p:spPr>
          <a:xfrm>
            <a:off x="2117521" y="3979878"/>
            <a:ext cx="1447800" cy="7445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Scaling capacity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933F76-C55E-4FBB-9CDC-5B51F9298CB3}"/>
              </a:ext>
            </a:extLst>
          </p:cNvPr>
          <p:cNvSpPr/>
          <p:nvPr/>
        </p:nvSpPr>
        <p:spPr>
          <a:xfrm>
            <a:off x="4050717" y="3675077"/>
            <a:ext cx="18288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Scaling learning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B6F701-077C-4583-A59D-13285519B078}"/>
              </a:ext>
            </a:extLst>
          </p:cNvPr>
          <p:cNvSpPr/>
          <p:nvPr/>
        </p:nvSpPr>
        <p:spPr>
          <a:xfrm>
            <a:off x="8500145" y="3979878"/>
            <a:ext cx="1447800" cy="7445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Scaling influence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F2597A-A074-4DE2-9361-C11EB21C7183}"/>
              </a:ext>
            </a:extLst>
          </p:cNvPr>
          <p:cNvCxnSpPr/>
          <p:nvPr/>
        </p:nvCxnSpPr>
        <p:spPr>
          <a:xfrm>
            <a:off x="1828800" y="5292754"/>
            <a:ext cx="8534400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73108E-6A31-433C-8FDF-234429FEB283}"/>
              </a:ext>
            </a:extLst>
          </p:cNvPr>
          <p:cNvCxnSpPr>
            <a:cxnSpLocks/>
          </p:cNvCxnSpPr>
          <p:nvPr/>
        </p:nvCxnSpPr>
        <p:spPr>
          <a:xfrm>
            <a:off x="2837576" y="4724401"/>
            <a:ext cx="0" cy="55087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012EC9-3EE2-43D7-BBFB-5DF794645256}"/>
              </a:ext>
            </a:extLst>
          </p:cNvPr>
          <p:cNvCxnSpPr/>
          <p:nvPr/>
        </p:nvCxnSpPr>
        <p:spPr>
          <a:xfrm>
            <a:off x="9220200" y="4741876"/>
            <a:ext cx="0" cy="55087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BD37AA-4B09-4FE5-BDB2-79A800959C3D}"/>
              </a:ext>
            </a:extLst>
          </p:cNvPr>
          <p:cNvCxnSpPr/>
          <p:nvPr/>
        </p:nvCxnSpPr>
        <p:spPr>
          <a:xfrm>
            <a:off x="4987255" y="4741877"/>
            <a:ext cx="0" cy="55087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CE944C8-C867-46D3-9414-A962AD07594F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65278"/>
            <a:ext cx="1943100" cy="1837539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677DA65-92F2-48F7-BDFC-2AB5772BC692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76" y="2321249"/>
            <a:ext cx="1066800" cy="112803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A5FFC4C-D3BD-42EE-B703-89B89BD671FD}"/>
              </a:ext>
            </a:extLst>
          </p:cNvPr>
          <p:cNvSpPr/>
          <p:nvPr/>
        </p:nvSpPr>
        <p:spPr>
          <a:xfrm>
            <a:off x="6178258" y="3675077"/>
            <a:ext cx="18288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Scaling innovation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0F4ECF-DBCE-456A-9C91-B7247EC41020}"/>
              </a:ext>
            </a:extLst>
          </p:cNvPr>
          <p:cNvCxnSpPr/>
          <p:nvPr/>
        </p:nvCxnSpPr>
        <p:spPr>
          <a:xfrm>
            <a:off x="7092658" y="4741876"/>
            <a:ext cx="0" cy="55087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295DC6D-F609-4F52-A829-5854A66D09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69" y="1453268"/>
            <a:ext cx="1649529" cy="164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10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B2AC81-3133-4698-B115-75FD422BF1DB}"/>
              </a:ext>
            </a:extLst>
          </p:cNvPr>
          <p:cNvSpPr txBox="1"/>
          <p:nvPr/>
        </p:nvSpPr>
        <p:spPr>
          <a:xfrm>
            <a:off x="1713390" y="370609"/>
            <a:ext cx="9072979" cy="5201424"/>
          </a:xfrm>
          <a:prstGeom prst="rect">
            <a:avLst/>
          </a:prstGeom>
          <a:solidFill>
            <a:srgbClr val="7F7F7F">
              <a:alpha val="89804"/>
            </a:srgbClr>
          </a:solidFill>
          <a:ln w="28575"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 rapidly changing environments, it’s important to realize that </a:t>
            </a: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tacit knowledge </a:t>
            </a:r>
            <a:r>
              <a:rPr lang="en-US"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trumps explicit knowledge. …</a:t>
            </a:r>
          </a:p>
          <a:p>
            <a:endParaRPr lang="en-US" sz="2800" b="1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Tacit knowledge becomes accessible through </a:t>
            </a: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shared practice.</a:t>
            </a:r>
          </a:p>
          <a:p>
            <a:endParaRPr lang="en-US" sz="2800" b="1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… By working together, we also develop deeper, </a:t>
            </a: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trust-based relationships </a:t>
            </a:r>
            <a:r>
              <a:rPr lang="en-US"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that create a safer environment for us to explore new insights with others in our group that we have a hard time expressing to ourselves.</a:t>
            </a:r>
          </a:p>
          <a:p>
            <a:pPr algn="r"/>
            <a:r>
              <a:rPr lang="en-US" sz="2400" b="1" dirty="0">
                <a:solidFill>
                  <a:schemeClr val="bg1"/>
                </a:solidFill>
              </a:rPr>
              <a:t>John Hagel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30D7AD-D485-42E3-BE8C-396340C5ED22}"/>
              </a:ext>
            </a:extLst>
          </p:cNvPr>
          <p:cNvSpPr txBox="1"/>
          <p:nvPr/>
        </p:nvSpPr>
        <p:spPr>
          <a:xfrm>
            <a:off x="4610597" y="6174887"/>
            <a:ext cx="3392595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</a:rPr>
              <a:t>Soft power of consortia? </a:t>
            </a:r>
          </a:p>
        </p:txBody>
      </p:sp>
    </p:spTree>
    <p:extLst>
      <p:ext uri="{BB962C8B-B14F-4D97-AF65-F5344CB8AC3E}">
        <p14:creationId xmlns:p14="http://schemas.microsoft.com/office/powerpoint/2010/main" val="210008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6CF914B-0FBD-42C6-AD80-DF43A5C1E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655" y="1446962"/>
            <a:ext cx="4172712" cy="39640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2DF7DE-7CEE-43BD-AAE2-855BAACC3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3" y="1030383"/>
            <a:ext cx="6405887" cy="479723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3860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556193E-D3A9-429E-B991-1DCFAE6F0750}"/>
              </a:ext>
            </a:extLst>
          </p:cNvPr>
          <p:cNvSpPr/>
          <p:nvPr/>
        </p:nvSpPr>
        <p:spPr>
          <a:xfrm>
            <a:off x="6248400" y="762000"/>
            <a:ext cx="32766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Learning &amp; innovation:</a:t>
            </a:r>
          </a:p>
          <a:p>
            <a:endParaRPr lang="en-US" b="1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b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Soft power of existing networks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3D2995-0B80-4055-99DE-D0F3CEC59E1B}"/>
              </a:ext>
            </a:extLst>
          </p:cNvPr>
          <p:cNvCxnSpPr/>
          <p:nvPr/>
        </p:nvCxnSpPr>
        <p:spPr>
          <a:xfrm>
            <a:off x="6352953" y="1888373"/>
            <a:ext cx="3048000" cy="0"/>
          </a:xfrm>
          <a:prstGeom prst="line">
            <a:avLst/>
          </a:prstGeom>
          <a:ln w="5715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A39AE96-3D0E-4A80-B797-99110B21B451}"/>
              </a:ext>
            </a:extLst>
          </p:cNvPr>
          <p:cNvSpPr/>
          <p:nvPr/>
        </p:nvSpPr>
        <p:spPr>
          <a:xfrm>
            <a:off x="8610600" y="5539154"/>
            <a:ext cx="1219200" cy="7092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Scaling learning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2DE078-5271-4DA7-8342-66D4CEFB398F}"/>
              </a:ext>
            </a:extLst>
          </p:cNvPr>
          <p:cNvCxnSpPr/>
          <p:nvPr/>
        </p:nvCxnSpPr>
        <p:spPr>
          <a:xfrm>
            <a:off x="1828800" y="6705600"/>
            <a:ext cx="8534400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1FB5B5-E9AA-4AB7-AEEC-08DB0CB61B2C}"/>
              </a:ext>
            </a:extLst>
          </p:cNvPr>
          <p:cNvCxnSpPr>
            <a:cxnSpLocks/>
          </p:cNvCxnSpPr>
          <p:nvPr/>
        </p:nvCxnSpPr>
        <p:spPr>
          <a:xfrm>
            <a:off x="9220200" y="6238138"/>
            <a:ext cx="0" cy="45856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EF71840-A29E-464D-AEEA-B22922670F78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58" y="4032461"/>
            <a:ext cx="983609" cy="106295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C1AA041-1903-40A3-9848-D1958B139D63}"/>
              </a:ext>
            </a:extLst>
          </p:cNvPr>
          <p:cNvSpPr/>
          <p:nvPr/>
        </p:nvSpPr>
        <p:spPr>
          <a:xfrm>
            <a:off x="1123507" y="2004860"/>
            <a:ext cx="4572000" cy="35671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networking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discuss direction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'pool uncertainty’ </a:t>
            </a:r>
            <a:endParaRPr lang="en-US" sz="1600" b="1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shared practices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communities of practice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peer learning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b="1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try once, deploy many times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spread risk</a:t>
            </a:r>
            <a:endParaRPr lang="en-US" b="1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823612-64D4-43F3-AC68-43CB95DB5D98}"/>
              </a:ext>
            </a:extLst>
          </p:cNvPr>
          <p:cNvSpPr/>
          <p:nvPr/>
        </p:nvSpPr>
        <p:spPr>
          <a:xfrm>
            <a:off x="6435654" y="5528658"/>
            <a:ext cx="1385025" cy="7092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Scaling innovation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B0F73F-5FD0-4CAE-9A7C-FF5A80598115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7128166" y="6237904"/>
            <a:ext cx="1" cy="47659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B0F5C21-05A1-4D4E-B37D-C6F5E872DC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495" y="3931659"/>
            <a:ext cx="1147498" cy="114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526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D085CC2-1852-4AB1-8000-F8D824B4B87B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2133234"/>
            <a:ext cx="762000" cy="1219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114EEC-1D9C-409B-A83E-91D89E29F59B}"/>
              </a:ext>
            </a:extLst>
          </p:cNvPr>
          <p:cNvSpPr/>
          <p:nvPr/>
        </p:nvSpPr>
        <p:spPr>
          <a:xfrm>
            <a:off x="1923176" y="3675077"/>
            <a:ext cx="18288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Scaling capacity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933F76-C55E-4FBB-9CDC-5B51F9298CB3}"/>
              </a:ext>
            </a:extLst>
          </p:cNvPr>
          <p:cNvSpPr/>
          <p:nvPr/>
        </p:nvSpPr>
        <p:spPr>
          <a:xfrm>
            <a:off x="4355517" y="4056078"/>
            <a:ext cx="1295400" cy="668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Scaling learning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A9515-9E93-4EC8-89F7-F7B1BAC2F038}"/>
              </a:ext>
            </a:extLst>
          </p:cNvPr>
          <p:cNvSpPr/>
          <p:nvPr/>
        </p:nvSpPr>
        <p:spPr>
          <a:xfrm>
            <a:off x="6483058" y="4056078"/>
            <a:ext cx="1295400" cy="668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Scaling innovation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B6F701-077C-4583-A59D-13285519B078}"/>
              </a:ext>
            </a:extLst>
          </p:cNvPr>
          <p:cNvSpPr/>
          <p:nvPr/>
        </p:nvSpPr>
        <p:spPr>
          <a:xfrm>
            <a:off x="8610600" y="4056078"/>
            <a:ext cx="1295400" cy="668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>
                <a:solidFill>
                  <a:srgbClr val="4472C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Scaling influence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F2597A-A074-4DE2-9361-C11EB21C7183}"/>
              </a:ext>
            </a:extLst>
          </p:cNvPr>
          <p:cNvCxnSpPr/>
          <p:nvPr/>
        </p:nvCxnSpPr>
        <p:spPr>
          <a:xfrm>
            <a:off x="1828800" y="5292754"/>
            <a:ext cx="8534400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73108E-6A31-433C-8FDF-234429FEB283}"/>
              </a:ext>
            </a:extLst>
          </p:cNvPr>
          <p:cNvCxnSpPr>
            <a:stCxn id="3" idx="2"/>
          </p:cNvCxnSpPr>
          <p:nvPr/>
        </p:nvCxnSpPr>
        <p:spPr>
          <a:xfrm>
            <a:off x="2837576" y="4741878"/>
            <a:ext cx="0" cy="55087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012EC9-3EE2-43D7-BBFB-5DF794645256}"/>
              </a:ext>
            </a:extLst>
          </p:cNvPr>
          <p:cNvCxnSpPr/>
          <p:nvPr/>
        </p:nvCxnSpPr>
        <p:spPr>
          <a:xfrm>
            <a:off x="9220200" y="4741876"/>
            <a:ext cx="0" cy="55087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A56D1D-641D-4C40-888D-AB18423D36E8}"/>
              </a:ext>
            </a:extLst>
          </p:cNvPr>
          <p:cNvCxnSpPr/>
          <p:nvPr/>
        </p:nvCxnSpPr>
        <p:spPr>
          <a:xfrm>
            <a:off x="7092658" y="4741876"/>
            <a:ext cx="0" cy="55087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BD37AA-4B09-4FE5-BDB2-79A800959C3D}"/>
              </a:ext>
            </a:extLst>
          </p:cNvPr>
          <p:cNvCxnSpPr/>
          <p:nvPr/>
        </p:nvCxnSpPr>
        <p:spPr>
          <a:xfrm>
            <a:off x="4987255" y="4741877"/>
            <a:ext cx="0" cy="55087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CE944C8-C867-46D3-9414-A962AD07594F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2226912"/>
            <a:ext cx="1050661" cy="1278288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677DA65-92F2-48F7-BDFC-2AB5772BC692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92" y="1450926"/>
            <a:ext cx="1840214" cy="1811323"/>
          </a:xfrm>
          <a:prstGeom prst="rect">
            <a:avLst/>
          </a:prstGeom>
        </p:spPr>
      </p:pic>
      <p:pic>
        <p:nvPicPr>
          <p:cNvPr id="16" name="Picture 1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B6F8990-6CED-4E44-AB04-B5078838D9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969" y="2214902"/>
            <a:ext cx="1147498" cy="114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76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E08A8E-950B-4767-B959-4893ADC46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77"/>
            <a:ext cx="3903785" cy="68468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ECD720C-79CC-49C5-A7EC-0B2A01DDDE78}"/>
              </a:ext>
            </a:extLst>
          </p:cNvPr>
          <p:cNvSpPr/>
          <p:nvPr/>
        </p:nvSpPr>
        <p:spPr>
          <a:xfrm>
            <a:off x="4612990" y="738901"/>
            <a:ext cx="4846319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50505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Scholars Portal is a service of the</a:t>
            </a:r>
          </a:p>
          <a:p>
            <a:r>
              <a:rPr lang="en-US" sz="2000" b="1" i="0" u="none" strike="noStrike" dirty="0">
                <a:solidFill>
                  <a:srgbClr val="50505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Ontario Council of University Libraries</a:t>
            </a:r>
            <a:r>
              <a:rPr lang="en-US" sz="2000" b="0" i="0" dirty="0">
                <a:solidFill>
                  <a:srgbClr val="50505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Founded in 2002, Scholars Portal provides a shared technology infrastructure and shared collections for all 21 university libraries in the province.</a:t>
            </a:r>
            <a:b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b="0" i="0" dirty="0">
                <a:solidFill>
                  <a:srgbClr val="50505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Through the Scholars Portal online services, Ontario’s university students, faculty and researchers have access to an extensive collection of e-journals, e-books, social science and geospatial data. Scholars Portal also supports the online interlibrary loan platform for Ontario’s universities, a virtual chat reference service, and other tools designed to aid and enhance academic research in Ontario.</a:t>
            </a:r>
          </a:p>
        </p:txBody>
      </p:sp>
      <p:pic>
        <p:nvPicPr>
          <p:cNvPr id="5122" name="Picture 2" descr="Home">
            <a:extLst>
              <a:ext uri="{FF2B5EF4-FFF2-40B4-BE49-F238E27FC236}">
                <a16:creationId xmlns:a16="http://schemas.microsoft.com/office/drawing/2014/main" id="{4C77F687-FA07-4722-B312-B673AAA83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13084" y="2915510"/>
            <a:ext cx="6846823" cy="103815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61908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342E1F-8E4C-4D69-A21B-F1EF365DC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1" y="4196919"/>
            <a:ext cx="3550487" cy="13389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9B870C-4CD5-4252-BCEE-9FD9B06F2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260" y="4267847"/>
            <a:ext cx="3550486" cy="1197098"/>
          </a:xfrm>
          <a:prstGeom prst="rect">
            <a:avLst/>
          </a:prstGeom>
        </p:spPr>
      </p:pic>
      <p:sp>
        <p:nvSpPr>
          <p:cNvPr id="2" name="AutoShape 2" descr="Association of Research Libraries">
            <a:extLst>
              <a:ext uri="{FF2B5EF4-FFF2-40B4-BE49-F238E27FC236}">
                <a16:creationId xmlns:a16="http://schemas.microsoft.com/office/drawing/2014/main" id="{73761663-8CA7-4BCA-8291-958F865005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ome">
            <a:extLst>
              <a:ext uri="{FF2B5EF4-FFF2-40B4-BE49-F238E27FC236}">
                <a16:creationId xmlns:a16="http://schemas.microsoft.com/office/drawing/2014/main" id="{F472CE51-F957-42F3-BD77-6409BB59E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871" y="1393055"/>
            <a:ext cx="280987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DFC3CE-3A12-42C3-AD28-51989720A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2010" y="1129900"/>
            <a:ext cx="2838120" cy="129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49682C-B972-4166-8192-5249F8D5E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874" y="381000"/>
            <a:ext cx="5581650" cy="4552774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E01F772-59C7-4C6D-9EAA-1E81D86B2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54" y="3114963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6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9996E0-CB4D-400D-909C-2CAFEAE93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141" y="884639"/>
            <a:ext cx="1914541" cy="7220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A550CA-F92E-4D84-9683-AA94D0DEF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484" y="965724"/>
            <a:ext cx="1914540" cy="6455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B80C37-ABA6-4A13-A7DF-F910E4D73ACA}"/>
              </a:ext>
            </a:extLst>
          </p:cNvPr>
          <p:cNvSpPr txBox="1"/>
          <p:nvPr/>
        </p:nvSpPr>
        <p:spPr>
          <a:xfrm>
            <a:off x="3961550" y="1922143"/>
            <a:ext cx="1914541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Negotiation and licensing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C6536-CE4F-4680-957E-1245C8AF9EA8}"/>
              </a:ext>
            </a:extLst>
          </p:cNvPr>
          <p:cNvSpPr txBox="1"/>
          <p:nvPr/>
        </p:nvSpPr>
        <p:spPr>
          <a:xfrm>
            <a:off x="3961549" y="4157760"/>
            <a:ext cx="1914541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Shared Print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Collections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9B4846-63CC-4509-B2B0-645187313022}"/>
              </a:ext>
            </a:extLst>
          </p:cNvPr>
          <p:cNvSpPr txBox="1"/>
          <p:nvPr/>
        </p:nvSpPr>
        <p:spPr>
          <a:xfrm>
            <a:off x="3961549" y="2849038"/>
            <a:ext cx="1914541" cy="37826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Shared</a:t>
            </a:r>
            <a:r>
              <a:rPr lang="en-US" b="1"/>
              <a:t> </a:t>
            </a:r>
            <a:r>
              <a:rPr lang="en-US" b="1">
                <a:solidFill>
                  <a:schemeClr val="bg1"/>
                </a:solidFill>
              </a:rPr>
              <a:t>D2D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33B672-B753-4471-9A54-BF1A88291C66}"/>
              </a:ext>
            </a:extLst>
          </p:cNvPr>
          <p:cNvSpPr txBox="1"/>
          <p:nvPr/>
        </p:nvSpPr>
        <p:spPr>
          <a:xfrm>
            <a:off x="3961549" y="3507864"/>
            <a:ext cx="1914541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Shared</a:t>
            </a:r>
            <a:r>
              <a:rPr lang="en-US" b="1"/>
              <a:t> </a:t>
            </a:r>
            <a:r>
              <a:rPr lang="en-US" b="1">
                <a:solidFill>
                  <a:schemeClr val="bg1"/>
                </a:solidFill>
              </a:rPr>
              <a:t>ILS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36D1F3-96A9-464F-8851-7BAAD4BF374C}"/>
              </a:ext>
            </a:extLst>
          </p:cNvPr>
          <p:cNvSpPr txBox="1"/>
          <p:nvPr/>
        </p:nvSpPr>
        <p:spPr>
          <a:xfrm>
            <a:off x="3961551" y="5084655"/>
            <a:ext cx="1914540" cy="6698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Shared digital infrastructure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4A9BEC-527D-4FDF-A44D-AB582BE0A6EF}"/>
              </a:ext>
            </a:extLst>
          </p:cNvPr>
          <p:cNvSpPr txBox="1"/>
          <p:nvPr/>
        </p:nvSpPr>
        <p:spPr>
          <a:xfrm>
            <a:off x="6516911" y="6038005"/>
            <a:ext cx="1966244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Shared Research 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Data Management</a:t>
            </a:r>
          </a:p>
        </p:txBody>
      </p:sp>
      <p:pic>
        <p:nvPicPr>
          <p:cNvPr id="4098" name="Picture 2" descr="Home">
            <a:extLst>
              <a:ext uri="{FF2B5EF4-FFF2-40B4-BE49-F238E27FC236}">
                <a16:creationId xmlns:a16="http://schemas.microsoft.com/office/drawing/2014/main" id="{4EF15739-E09E-4452-9A00-CBECC9710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286" y="1026422"/>
            <a:ext cx="2030342" cy="55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E8EF0C9-E697-4AAA-B33E-7E20517CB9B6}"/>
              </a:ext>
            </a:extLst>
          </p:cNvPr>
          <p:cNvSpPr txBox="1"/>
          <p:nvPr/>
        </p:nvSpPr>
        <p:spPr>
          <a:xfrm>
            <a:off x="6516912" y="1922142"/>
            <a:ext cx="1914541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Negotiation and licensing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791E77-D716-4AA9-B5AE-E6CBAF60DC69}"/>
              </a:ext>
            </a:extLst>
          </p:cNvPr>
          <p:cNvSpPr txBox="1"/>
          <p:nvPr/>
        </p:nvSpPr>
        <p:spPr>
          <a:xfrm>
            <a:off x="9199859" y="1922142"/>
            <a:ext cx="1914541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Negotiation and licensing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06E4EC-E292-4311-845A-DC70155709D7}"/>
              </a:ext>
            </a:extLst>
          </p:cNvPr>
          <p:cNvSpPr txBox="1"/>
          <p:nvPr/>
        </p:nvSpPr>
        <p:spPr>
          <a:xfrm>
            <a:off x="6516911" y="2849038"/>
            <a:ext cx="1914541" cy="37826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Shared</a:t>
            </a:r>
            <a:r>
              <a:rPr lang="en-US" b="1"/>
              <a:t> </a:t>
            </a:r>
            <a:r>
              <a:rPr lang="en-US" b="1">
                <a:solidFill>
                  <a:schemeClr val="bg1"/>
                </a:solidFill>
              </a:rPr>
              <a:t>D2D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98D662-C0AF-44A1-BF57-C6F466BBB5AD}"/>
              </a:ext>
            </a:extLst>
          </p:cNvPr>
          <p:cNvSpPr txBox="1"/>
          <p:nvPr/>
        </p:nvSpPr>
        <p:spPr>
          <a:xfrm>
            <a:off x="9199859" y="2859181"/>
            <a:ext cx="1914541" cy="37826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Shared</a:t>
            </a:r>
            <a:r>
              <a:rPr lang="en-US" b="1"/>
              <a:t> </a:t>
            </a:r>
            <a:r>
              <a:rPr lang="en-US" b="1">
                <a:solidFill>
                  <a:schemeClr val="bg1"/>
                </a:solidFill>
              </a:rPr>
              <a:t>D2D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EBC18A-5E7E-4FB0-804C-C6C8B206E7D1}"/>
              </a:ext>
            </a:extLst>
          </p:cNvPr>
          <p:cNvSpPr txBox="1"/>
          <p:nvPr/>
        </p:nvSpPr>
        <p:spPr>
          <a:xfrm>
            <a:off x="6516912" y="5065536"/>
            <a:ext cx="1914540" cy="6698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Shared digital infrastructure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815139-D496-45CA-85C7-350F6C49E93D}"/>
              </a:ext>
            </a:extLst>
          </p:cNvPr>
          <p:cNvSpPr txBox="1"/>
          <p:nvPr/>
        </p:nvSpPr>
        <p:spPr>
          <a:xfrm>
            <a:off x="907552" y="1922142"/>
            <a:ext cx="1914541" cy="73866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?</a:t>
            </a:r>
          </a:p>
          <a:p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F8F51D-1FC6-4EEC-A4AB-F46F5000B196}"/>
              </a:ext>
            </a:extLst>
          </p:cNvPr>
          <p:cNvSpPr txBox="1"/>
          <p:nvPr/>
        </p:nvSpPr>
        <p:spPr>
          <a:xfrm>
            <a:off x="6516910" y="3514809"/>
            <a:ext cx="1914541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Shared</a:t>
            </a:r>
            <a:r>
              <a:rPr lang="en-US" b="1"/>
              <a:t> </a:t>
            </a:r>
            <a:r>
              <a:rPr lang="en-US" b="1">
                <a:solidFill>
                  <a:schemeClr val="bg1"/>
                </a:solidFill>
              </a:rPr>
              <a:t>ILS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F362A51-029C-4302-8932-5CDD4DCB29F0}"/>
              </a:ext>
            </a:extLst>
          </p:cNvPr>
          <p:cNvSpPr txBox="1"/>
          <p:nvPr/>
        </p:nvSpPr>
        <p:spPr>
          <a:xfrm>
            <a:off x="9199859" y="4157759"/>
            <a:ext cx="191454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Shared Print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Collections (EAST)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F91E1CB-8671-4F22-AB6A-9F5A7A984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083" y="680519"/>
            <a:ext cx="2093958" cy="95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56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E592BAE-1623-4CB2-9EF9-F096043AA4FE}"/>
              </a:ext>
            </a:extLst>
          </p:cNvPr>
          <p:cNvGrpSpPr/>
          <p:nvPr/>
        </p:nvGrpSpPr>
        <p:grpSpPr>
          <a:xfrm>
            <a:off x="1078524" y="1822937"/>
            <a:ext cx="7619999" cy="3212126"/>
            <a:chOff x="1828800" y="1852243"/>
            <a:chExt cx="8534400" cy="3921155"/>
          </a:xfrm>
        </p:grpSpPr>
        <p:pic>
          <p:nvPicPr>
            <p:cNvPr id="2" name="Picture 1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5D085CC2-1852-4AB1-8000-F8D824B4B87B}"/>
                </a:ext>
              </a:extLst>
            </p:cNvPr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0600" y="1852243"/>
              <a:ext cx="1409248" cy="17526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F114EEC-1D9C-409B-A83E-91D89E29F59B}"/>
                </a:ext>
              </a:extLst>
            </p:cNvPr>
            <p:cNvSpPr/>
            <p:nvPr/>
          </p:nvSpPr>
          <p:spPr>
            <a:xfrm>
              <a:off x="1923176" y="4155720"/>
              <a:ext cx="1828800" cy="1066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accent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Scaling capacity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933F76-C55E-4FBB-9CDC-5B51F9298CB3}"/>
                </a:ext>
              </a:extLst>
            </p:cNvPr>
            <p:cNvSpPr/>
            <p:nvPr/>
          </p:nvSpPr>
          <p:spPr>
            <a:xfrm>
              <a:off x="4050717" y="4155720"/>
              <a:ext cx="1828800" cy="1066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accent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Scaling learning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FBA9515-9E93-4EC8-89F7-F7B1BAC2F038}"/>
                </a:ext>
              </a:extLst>
            </p:cNvPr>
            <p:cNvSpPr/>
            <p:nvPr/>
          </p:nvSpPr>
          <p:spPr>
            <a:xfrm>
              <a:off x="6178258" y="4155720"/>
              <a:ext cx="1828800" cy="1066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accent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Scaling innovation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B6F701-077C-4583-A59D-13285519B078}"/>
                </a:ext>
              </a:extLst>
            </p:cNvPr>
            <p:cNvSpPr/>
            <p:nvPr/>
          </p:nvSpPr>
          <p:spPr>
            <a:xfrm>
              <a:off x="8305800" y="4155720"/>
              <a:ext cx="1828800" cy="1066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accent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Scaling influence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6F2597A-A074-4DE2-9361-C11EB21C7183}"/>
                </a:ext>
              </a:extLst>
            </p:cNvPr>
            <p:cNvCxnSpPr/>
            <p:nvPr/>
          </p:nvCxnSpPr>
          <p:spPr>
            <a:xfrm>
              <a:off x="1828800" y="5773397"/>
              <a:ext cx="8534400" cy="0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B73108E-6A31-433C-8FDF-234429FEB283}"/>
                </a:ext>
              </a:extLst>
            </p:cNvPr>
            <p:cNvCxnSpPr>
              <a:stCxn id="3" idx="2"/>
            </p:cNvCxnSpPr>
            <p:nvPr/>
          </p:nvCxnSpPr>
          <p:spPr>
            <a:xfrm>
              <a:off x="2837576" y="5222521"/>
              <a:ext cx="0" cy="550877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C012EC9-3EE2-43D7-BBFB-5DF794645256}"/>
                </a:ext>
              </a:extLst>
            </p:cNvPr>
            <p:cNvCxnSpPr/>
            <p:nvPr/>
          </p:nvCxnSpPr>
          <p:spPr>
            <a:xfrm>
              <a:off x="9220200" y="5222519"/>
              <a:ext cx="0" cy="550877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FA56D1D-641D-4C40-888D-AB18423D36E8}"/>
                </a:ext>
              </a:extLst>
            </p:cNvPr>
            <p:cNvCxnSpPr/>
            <p:nvPr/>
          </p:nvCxnSpPr>
          <p:spPr>
            <a:xfrm>
              <a:off x="7092658" y="5222519"/>
              <a:ext cx="0" cy="550877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0BD37AA-4B09-4FE5-BDB2-79A800959C3D}"/>
                </a:ext>
              </a:extLst>
            </p:cNvPr>
            <p:cNvCxnSpPr/>
            <p:nvPr/>
          </p:nvCxnSpPr>
          <p:spPr>
            <a:xfrm>
              <a:off x="4987255" y="5222520"/>
              <a:ext cx="0" cy="550877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5CE944C8-C867-46D3-9414-A962AD07594F}"/>
                </a:ext>
              </a:extLst>
            </p:cNvPr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1945921"/>
              <a:ext cx="1943100" cy="1837539"/>
            </a:xfrm>
            <a:prstGeom prst="rect">
              <a:avLst/>
            </a:prstGeom>
          </p:spPr>
        </p:pic>
        <p:pic>
          <p:nvPicPr>
            <p:cNvPr id="14" name="Picture 13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C677DA65-92F2-48F7-BDFC-2AB5772BC692}"/>
                </a:ext>
              </a:extLst>
            </p:cNvPr>
            <p:cNvPicPr/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2692" y="1931569"/>
              <a:ext cx="1840214" cy="1811323"/>
            </a:xfrm>
            <a:prstGeom prst="rect">
              <a:avLst/>
            </a:prstGeom>
          </p:spPr>
        </p:pic>
        <p:pic>
          <p:nvPicPr>
            <p:cNvPr id="16" name="Picture 15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FB6F8990-6CED-4E44-AB04-B5078838D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969" y="1933911"/>
              <a:ext cx="1649529" cy="1649529"/>
            </a:xfrm>
            <a:prstGeom prst="rect">
              <a:avLst/>
            </a:prstGeom>
          </p:spPr>
        </p:pic>
      </p:grpSp>
      <p:sp>
        <p:nvSpPr>
          <p:cNvPr id="17" name="Right Brace 16">
            <a:extLst>
              <a:ext uri="{FF2B5EF4-FFF2-40B4-BE49-F238E27FC236}">
                <a16:creationId xmlns:a16="http://schemas.microsoft.com/office/drawing/2014/main" id="{AE3A77C9-DF84-436C-AEF5-13777AC692E8}"/>
              </a:ext>
            </a:extLst>
          </p:cNvPr>
          <p:cNvSpPr/>
          <p:nvPr/>
        </p:nvSpPr>
        <p:spPr>
          <a:xfrm rot="16200000">
            <a:off x="5574271" y="-1264708"/>
            <a:ext cx="751744" cy="5088547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8EC63227-140E-4DF5-8848-F3BB079B45AC}"/>
              </a:ext>
            </a:extLst>
          </p:cNvPr>
          <p:cNvSpPr/>
          <p:nvPr/>
        </p:nvSpPr>
        <p:spPr>
          <a:xfrm rot="5400000">
            <a:off x="4452729" y="4032458"/>
            <a:ext cx="751744" cy="3532447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F51F525-CC68-42A5-8AE4-0259146CB1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71540" y="1017591"/>
            <a:ext cx="1829055" cy="5239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2AE79C4-6014-4C28-8C31-E2FC959E40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3963" y="5745532"/>
            <a:ext cx="1971950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8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E592BAE-1623-4CB2-9EF9-F096043AA4FE}"/>
              </a:ext>
            </a:extLst>
          </p:cNvPr>
          <p:cNvGrpSpPr/>
          <p:nvPr/>
        </p:nvGrpSpPr>
        <p:grpSpPr>
          <a:xfrm>
            <a:off x="2461845" y="1822937"/>
            <a:ext cx="7620000" cy="3212126"/>
            <a:chOff x="1828800" y="1852243"/>
            <a:chExt cx="8534400" cy="3921155"/>
          </a:xfrm>
        </p:grpSpPr>
        <p:pic>
          <p:nvPicPr>
            <p:cNvPr id="2" name="Picture 1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5D085CC2-1852-4AB1-8000-F8D824B4B87B}"/>
                </a:ext>
              </a:extLst>
            </p:cNvPr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0600" y="1852243"/>
              <a:ext cx="1409248" cy="17526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F114EEC-1D9C-409B-A83E-91D89E29F59B}"/>
                </a:ext>
              </a:extLst>
            </p:cNvPr>
            <p:cNvSpPr/>
            <p:nvPr/>
          </p:nvSpPr>
          <p:spPr>
            <a:xfrm>
              <a:off x="1923176" y="4155720"/>
              <a:ext cx="1828800" cy="1066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accent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Scaling capacity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933F76-C55E-4FBB-9CDC-5B51F9298CB3}"/>
                </a:ext>
              </a:extLst>
            </p:cNvPr>
            <p:cNvSpPr/>
            <p:nvPr/>
          </p:nvSpPr>
          <p:spPr>
            <a:xfrm>
              <a:off x="4050717" y="4155720"/>
              <a:ext cx="1828800" cy="1066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accent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Scaling learning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FBA9515-9E93-4EC8-89F7-F7B1BAC2F038}"/>
                </a:ext>
              </a:extLst>
            </p:cNvPr>
            <p:cNvSpPr/>
            <p:nvPr/>
          </p:nvSpPr>
          <p:spPr>
            <a:xfrm>
              <a:off x="6178258" y="4155720"/>
              <a:ext cx="1828800" cy="1066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accent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Scaling innovation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B6F701-077C-4583-A59D-13285519B078}"/>
                </a:ext>
              </a:extLst>
            </p:cNvPr>
            <p:cNvSpPr/>
            <p:nvPr/>
          </p:nvSpPr>
          <p:spPr>
            <a:xfrm>
              <a:off x="8305800" y="4155720"/>
              <a:ext cx="1828800" cy="1066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accent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Scaling influence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6F2597A-A074-4DE2-9361-C11EB21C7183}"/>
                </a:ext>
              </a:extLst>
            </p:cNvPr>
            <p:cNvCxnSpPr/>
            <p:nvPr/>
          </p:nvCxnSpPr>
          <p:spPr>
            <a:xfrm>
              <a:off x="1828800" y="5773397"/>
              <a:ext cx="8534400" cy="0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B73108E-6A31-433C-8FDF-234429FEB283}"/>
                </a:ext>
              </a:extLst>
            </p:cNvPr>
            <p:cNvCxnSpPr>
              <a:stCxn id="3" idx="2"/>
            </p:cNvCxnSpPr>
            <p:nvPr/>
          </p:nvCxnSpPr>
          <p:spPr>
            <a:xfrm>
              <a:off x="2837576" y="5222521"/>
              <a:ext cx="0" cy="550877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C012EC9-3EE2-43D7-BBFB-5DF794645256}"/>
                </a:ext>
              </a:extLst>
            </p:cNvPr>
            <p:cNvCxnSpPr/>
            <p:nvPr/>
          </p:nvCxnSpPr>
          <p:spPr>
            <a:xfrm>
              <a:off x="9220200" y="5222519"/>
              <a:ext cx="0" cy="550877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FA56D1D-641D-4C40-888D-AB18423D36E8}"/>
                </a:ext>
              </a:extLst>
            </p:cNvPr>
            <p:cNvCxnSpPr/>
            <p:nvPr/>
          </p:nvCxnSpPr>
          <p:spPr>
            <a:xfrm>
              <a:off x="7092658" y="5222519"/>
              <a:ext cx="0" cy="550877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0BD37AA-4B09-4FE5-BDB2-79A800959C3D}"/>
                </a:ext>
              </a:extLst>
            </p:cNvPr>
            <p:cNvCxnSpPr/>
            <p:nvPr/>
          </p:nvCxnSpPr>
          <p:spPr>
            <a:xfrm>
              <a:off x="4987255" y="5222520"/>
              <a:ext cx="0" cy="550877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5CE944C8-C867-46D3-9414-A962AD07594F}"/>
                </a:ext>
              </a:extLst>
            </p:cNvPr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1945921"/>
              <a:ext cx="1943100" cy="1837539"/>
            </a:xfrm>
            <a:prstGeom prst="rect">
              <a:avLst/>
            </a:prstGeom>
          </p:spPr>
        </p:pic>
        <p:pic>
          <p:nvPicPr>
            <p:cNvPr id="14" name="Picture 13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C677DA65-92F2-48F7-BDFC-2AB5772BC692}"/>
                </a:ext>
              </a:extLst>
            </p:cNvPr>
            <p:cNvPicPr/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2692" y="1931569"/>
              <a:ext cx="1840214" cy="1811323"/>
            </a:xfrm>
            <a:prstGeom prst="rect">
              <a:avLst/>
            </a:prstGeom>
          </p:spPr>
        </p:pic>
        <p:pic>
          <p:nvPicPr>
            <p:cNvPr id="16" name="Picture 15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FB6F8990-6CED-4E44-AB04-B5078838D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969" y="1933911"/>
              <a:ext cx="1649529" cy="1649529"/>
            </a:xfrm>
            <a:prstGeom prst="rect">
              <a:avLst/>
            </a:prstGeom>
          </p:spPr>
        </p:pic>
      </p:grpSp>
      <p:sp>
        <p:nvSpPr>
          <p:cNvPr id="17" name="Right Brace 16">
            <a:extLst>
              <a:ext uri="{FF2B5EF4-FFF2-40B4-BE49-F238E27FC236}">
                <a16:creationId xmlns:a16="http://schemas.microsoft.com/office/drawing/2014/main" id="{AE3A77C9-DF84-436C-AEF5-13777AC692E8}"/>
              </a:ext>
            </a:extLst>
          </p:cNvPr>
          <p:cNvSpPr/>
          <p:nvPr/>
        </p:nvSpPr>
        <p:spPr>
          <a:xfrm rot="16200000">
            <a:off x="6957592" y="-1264708"/>
            <a:ext cx="751744" cy="5088547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8EC63227-140E-4DF5-8848-F3BB079B45AC}"/>
              </a:ext>
            </a:extLst>
          </p:cNvPr>
          <p:cNvSpPr/>
          <p:nvPr/>
        </p:nvSpPr>
        <p:spPr>
          <a:xfrm rot="5400000">
            <a:off x="4413318" y="3254408"/>
            <a:ext cx="751744" cy="5088547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6" descr="Home">
            <a:extLst>
              <a:ext uri="{FF2B5EF4-FFF2-40B4-BE49-F238E27FC236}">
                <a16:creationId xmlns:a16="http://schemas.microsoft.com/office/drawing/2014/main" id="{3593977F-B6BA-4755-BA37-94CB46AF9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3" y="5165415"/>
            <a:ext cx="1874845" cy="51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8A7051-AD45-41EA-BC73-D4BD7E501C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54997" y="910353"/>
            <a:ext cx="1787067" cy="81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9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30306E87-B448-445F-B39A-B23747A39675}"/>
              </a:ext>
            </a:extLst>
          </p:cNvPr>
          <p:cNvSpPr/>
          <p:nvPr/>
        </p:nvSpPr>
        <p:spPr>
          <a:xfrm>
            <a:off x="5960538" y="1932707"/>
            <a:ext cx="2304474" cy="230447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College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651346-FBB2-4061-840E-9EA37471140F}"/>
              </a:ext>
            </a:extLst>
          </p:cNvPr>
          <p:cNvSpPr/>
          <p:nvPr/>
        </p:nvSpPr>
        <p:spPr>
          <a:xfrm>
            <a:off x="1364679" y="2055090"/>
            <a:ext cx="2059709" cy="205970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College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46230A1-BE3D-4880-BFF6-A3E0105D2BEB}"/>
              </a:ext>
            </a:extLst>
          </p:cNvPr>
          <p:cNvSpPr/>
          <p:nvPr/>
        </p:nvSpPr>
        <p:spPr>
          <a:xfrm>
            <a:off x="3723800" y="2055090"/>
            <a:ext cx="2059709" cy="205970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Consortium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00D4B49-ED40-4AE6-8D39-6DC5E9E8B666}"/>
              </a:ext>
            </a:extLst>
          </p:cNvPr>
          <p:cNvSpPr/>
          <p:nvPr/>
        </p:nvSpPr>
        <p:spPr>
          <a:xfrm>
            <a:off x="6064449" y="2055090"/>
            <a:ext cx="2109734" cy="207356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41D8B0B-6142-41D0-A228-6C48639FD773}"/>
              </a:ext>
            </a:extLst>
          </p:cNvPr>
          <p:cNvSpPr/>
          <p:nvPr/>
        </p:nvSpPr>
        <p:spPr>
          <a:xfrm>
            <a:off x="8442042" y="2055090"/>
            <a:ext cx="2059709" cy="205970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Collective collection</a:t>
            </a:r>
          </a:p>
        </p:txBody>
      </p:sp>
    </p:spTree>
    <p:extLst>
      <p:ext uri="{BB962C8B-B14F-4D97-AF65-F5344CB8AC3E}">
        <p14:creationId xmlns:p14="http://schemas.microsoft.com/office/powerpoint/2010/main" val="1741522304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D02ECA1-4F57-4165-82DC-B541EC1C3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37" y="948880"/>
            <a:ext cx="4807563" cy="3172991"/>
          </a:xfrm>
          <a:prstGeom prst="rect">
            <a:avLst/>
          </a:prstGeom>
        </p:spPr>
      </p:pic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A34C2E2-ADC0-47B2-96C4-1E31B3C39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674" y="948880"/>
            <a:ext cx="3510595" cy="2264333"/>
          </a:xfrm>
          <a:prstGeom prst="rect">
            <a:avLst/>
          </a:prstGeom>
        </p:spPr>
      </p:pic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7128C60-896E-47EE-87E8-4CE624F27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674" y="3445924"/>
            <a:ext cx="3510595" cy="2264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8F5530-BE2D-421C-8B06-08E84CDA039E}"/>
              </a:ext>
            </a:extLst>
          </p:cNvPr>
          <p:cNvSpPr txBox="1"/>
          <p:nvPr/>
        </p:nvSpPr>
        <p:spPr>
          <a:xfrm>
            <a:off x="1288437" y="4514118"/>
            <a:ext cx="5520550" cy="19697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Levels of organizational alignment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UC: Shared capacity and organizational alignment.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OhioLINK: State system.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BTAA: Rolls up to </a:t>
            </a:r>
            <a:r>
              <a:rPr lang="en-US" sz="2000" b="1">
                <a:solidFill>
                  <a:schemeClr val="bg1"/>
                </a:solidFill>
              </a:rPr>
              <a:t>provost</a:t>
            </a:r>
            <a:r>
              <a:rPr lang="en-US" sz="2000" b="1" dirty="0">
                <a:solidFill>
                  <a:schemeClr val="bg1"/>
                </a:solidFill>
              </a:rPr>
              <a:t> level.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BLC: A gathering of independent organizations.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3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6BBF1D5-F64F-4779-8390-79250E3004D9}"/>
              </a:ext>
            </a:extLst>
          </p:cNvPr>
          <p:cNvCxnSpPr/>
          <p:nvPr/>
        </p:nvCxnSpPr>
        <p:spPr>
          <a:xfrm flipV="1">
            <a:off x="4190395" y="4755077"/>
            <a:ext cx="1234440" cy="2624"/>
          </a:xfrm>
          <a:prstGeom prst="line">
            <a:avLst/>
          </a:prstGeom>
          <a:ln w="412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3757F72-23D7-4F9B-894C-D27B63562B69}"/>
              </a:ext>
            </a:extLst>
          </p:cNvPr>
          <p:cNvCxnSpPr>
            <a:cxnSpLocks/>
          </p:cNvCxnSpPr>
          <p:nvPr/>
        </p:nvCxnSpPr>
        <p:spPr>
          <a:xfrm>
            <a:off x="4190396" y="3837437"/>
            <a:ext cx="0" cy="925683"/>
          </a:xfrm>
          <a:prstGeom prst="line">
            <a:avLst/>
          </a:prstGeom>
          <a:ln w="412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35FAFB-689E-48D4-A7AD-200A087AE7A4}"/>
              </a:ext>
            </a:extLst>
          </p:cNvPr>
          <p:cNvCxnSpPr>
            <a:cxnSpLocks/>
          </p:cNvCxnSpPr>
          <p:nvPr/>
        </p:nvCxnSpPr>
        <p:spPr>
          <a:xfrm>
            <a:off x="8240399" y="2020930"/>
            <a:ext cx="0" cy="1008256"/>
          </a:xfrm>
          <a:prstGeom prst="line">
            <a:avLst/>
          </a:prstGeom>
          <a:ln w="412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DA11749-CB89-4C24-80B3-B28C7B3B65C0}"/>
              </a:ext>
            </a:extLst>
          </p:cNvPr>
          <p:cNvGrpSpPr/>
          <p:nvPr/>
        </p:nvGrpSpPr>
        <p:grpSpPr>
          <a:xfrm>
            <a:off x="1750067" y="752114"/>
            <a:ext cx="2743082" cy="1070150"/>
            <a:chOff x="532721" y="502418"/>
            <a:chExt cx="3657442" cy="142686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162CDD8-AD5D-4089-8803-0C0BA8DF4FA2}"/>
                </a:ext>
              </a:extLst>
            </p:cNvPr>
            <p:cNvSpPr/>
            <p:nvPr/>
          </p:nvSpPr>
          <p:spPr>
            <a:xfrm>
              <a:off x="532721" y="502418"/>
              <a:ext cx="3657442" cy="14268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597B8D6-18EF-4AC4-BD6F-86A4AA3A87A5}"/>
                </a:ext>
              </a:extLst>
            </p:cNvPr>
            <p:cNvSpPr txBox="1"/>
            <p:nvPr/>
          </p:nvSpPr>
          <p:spPr>
            <a:xfrm>
              <a:off x="677732" y="726555"/>
              <a:ext cx="2328672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4500">
                  <a:solidFill>
                    <a:prstClr val="white"/>
                  </a:solidFill>
                  <a:latin typeface="Calibri" panose="020F0502020204030204"/>
                </a:rPr>
                <a:t>15</a:t>
              </a:r>
              <a:r>
                <a:rPr lang="en-US" sz="1350">
                  <a:solidFill>
                    <a:prstClr val="white"/>
                  </a:solidFill>
                  <a:latin typeface="Calibri" panose="020F0502020204030204"/>
                </a:rPr>
                <a:t> </a:t>
              </a:r>
              <a:r>
                <a:rPr lang="en-US" sz="2250">
                  <a:solidFill>
                    <a:prstClr val="black"/>
                  </a:solidFill>
                  <a:latin typeface="Calibri" panose="020F0502020204030204"/>
                </a:rPr>
                <a:t>libraries</a:t>
              </a:r>
            </a:p>
          </p:txBody>
        </p:sp>
        <p:pic>
          <p:nvPicPr>
            <p:cNvPr id="8" name="Picture 7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989983D7-9BA6-44D0-B3A1-ACC5CC87D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8033" y="704034"/>
              <a:ext cx="1060704" cy="1060704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5963AE9-9B47-4650-9F11-D01FBE46FEAB}"/>
              </a:ext>
            </a:extLst>
          </p:cNvPr>
          <p:cNvGrpSpPr/>
          <p:nvPr/>
        </p:nvGrpSpPr>
        <p:grpSpPr>
          <a:xfrm>
            <a:off x="5553327" y="1056914"/>
            <a:ext cx="4779848" cy="1070150"/>
            <a:chOff x="5404907" y="312326"/>
            <a:chExt cx="6373130" cy="142686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5836BDF-7A47-4EEE-8156-EBEEF31B1CB6}"/>
                </a:ext>
              </a:extLst>
            </p:cNvPr>
            <p:cNvSpPr/>
            <p:nvPr/>
          </p:nvSpPr>
          <p:spPr>
            <a:xfrm>
              <a:off x="5404907" y="312326"/>
              <a:ext cx="6373130" cy="1426866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BD4129D-6B19-414B-B47A-A996DDB96164}"/>
                </a:ext>
              </a:extLst>
            </p:cNvPr>
            <p:cNvSpPr txBox="1"/>
            <p:nvPr/>
          </p:nvSpPr>
          <p:spPr>
            <a:xfrm>
              <a:off x="5476534" y="515381"/>
              <a:ext cx="5168851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4500">
                  <a:solidFill>
                    <a:prstClr val="white"/>
                  </a:solidFill>
                  <a:latin typeface="Calibri" panose="020F0502020204030204"/>
                </a:rPr>
                <a:t>6</a:t>
              </a:r>
              <a:r>
                <a:rPr lang="en-US" sz="1350">
                  <a:solidFill>
                    <a:prstClr val="white"/>
                  </a:solidFill>
                  <a:latin typeface="Calibri" panose="020F0502020204030204"/>
                </a:rPr>
                <a:t> </a:t>
              </a:r>
              <a:r>
                <a:rPr lang="en-US" sz="2250">
                  <a:solidFill>
                    <a:prstClr val="black"/>
                  </a:solidFill>
                  <a:latin typeface="Calibri" panose="020F0502020204030204"/>
                </a:rPr>
                <a:t>library management systems</a:t>
              </a:r>
            </a:p>
          </p:txBody>
        </p:sp>
        <p:pic>
          <p:nvPicPr>
            <p:cNvPr id="19" name="Picture 18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544D29AC-A4E0-4369-A527-67F13B2F4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5178" y="545430"/>
              <a:ext cx="1056042" cy="1056042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3D5FE1-42BD-4B38-9F3F-AE939971998E}"/>
              </a:ext>
            </a:extLst>
          </p:cNvPr>
          <p:cNvGrpSpPr/>
          <p:nvPr/>
        </p:nvGrpSpPr>
        <p:grpSpPr>
          <a:xfrm>
            <a:off x="6643989" y="2784860"/>
            <a:ext cx="3796582" cy="999835"/>
            <a:chOff x="6752492" y="2638575"/>
            <a:chExt cx="5201538" cy="133311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09B169F-1A4B-4C1B-AE9C-39E8CB8EAC53}"/>
                </a:ext>
              </a:extLst>
            </p:cNvPr>
            <p:cNvSpPr/>
            <p:nvPr/>
          </p:nvSpPr>
          <p:spPr>
            <a:xfrm>
              <a:off x="6752492" y="2638575"/>
              <a:ext cx="5201537" cy="133311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F8238AC-D03C-480F-8C21-6C385E297B63}"/>
                </a:ext>
              </a:extLst>
            </p:cNvPr>
            <p:cNvGrpSpPr/>
            <p:nvPr/>
          </p:nvGrpSpPr>
          <p:grpSpPr>
            <a:xfrm>
              <a:off x="6902781" y="2799779"/>
              <a:ext cx="5051249" cy="1068961"/>
              <a:chOff x="6527496" y="3052236"/>
              <a:chExt cx="5051249" cy="1068961"/>
            </a:xfrm>
            <a:grpFill/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A12ECE-7C88-45CE-8256-D129F2BD64FD}"/>
                  </a:ext>
                </a:extLst>
              </p:cNvPr>
              <p:cNvSpPr txBox="1"/>
              <p:nvPr/>
            </p:nvSpPr>
            <p:spPr>
              <a:xfrm>
                <a:off x="7644254" y="3074757"/>
                <a:ext cx="3934491" cy="104644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4500">
                    <a:solidFill>
                      <a:prstClr val="white"/>
                    </a:solidFill>
                    <a:latin typeface="Calibri" panose="020F0502020204030204"/>
                  </a:rPr>
                  <a:t>6</a:t>
                </a:r>
                <a:r>
                  <a:rPr lang="en-US" sz="1350">
                    <a:solidFill>
                      <a:prstClr val="white"/>
                    </a:solidFill>
                    <a:latin typeface="Calibri" panose="020F0502020204030204"/>
                  </a:rPr>
                  <a:t> </a:t>
                </a:r>
                <a:r>
                  <a:rPr lang="en-US" sz="2250">
                    <a:solidFill>
                      <a:prstClr val="black"/>
                    </a:solidFill>
                    <a:latin typeface="Calibri" panose="020F0502020204030204"/>
                  </a:rPr>
                  <a:t>discovery interfaces</a:t>
                </a:r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3566DBF-2E10-437F-847B-390E76906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7496" y="3052236"/>
                <a:ext cx="1060705" cy="1060704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9C65444-C6A4-4DC5-9018-C7BBEC36542D}"/>
              </a:ext>
            </a:extLst>
          </p:cNvPr>
          <p:cNvGrpSpPr/>
          <p:nvPr/>
        </p:nvGrpSpPr>
        <p:grpSpPr>
          <a:xfrm>
            <a:off x="5334712" y="4026439"/>
            <a:ext cx="5120786" cy="1070150"/>
            <a:chOff x="4990515" y="4663244"/>
            <a:chExt cx="6827714" cy="142686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192D68-1071-49D4-BF51-E111CE298162}"/>
                </a:ext>
              </a:extLst>
            </p:cNvPr>
            <p:cNvSpPr/>
            <p:nvPr/>
          </p:nvSpPr>
          <p:spPr>
            <a:xfrm>
              <a:off x="4990515" y="4663244"/>
              <a:ext cx="6827714" cy="14268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3746F33-2984-44DA-9011-96BF75180DDD}"/>
                </a:ext>
              </a:extLst>
            </p:cNvPr>
            <p:cNvSpPr/>
            <p:nvPr/>
          </p:nvSpPr>
          <p:spPr>
            <a:xfrm>
              <a:off x="5220322" y="4845393"/>
              <a:ext cx="5374890" cy="1046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500">
                  <a:solidFill>
                    <a:prstClr val="white"/>
                  </a:solidFill>
                  <a:latin typeface="Calibri" panose="020F0502020204030204"/>
                </a:rPr>
                <a:t>5+ </a:t>
              </a:r>
              <a:r>
                <a:rPr lang="en-US" sz="2250">
                  <a:solidFill>
                    <a:prstClr val="black"/>
                  </a:solidFill>
                  <a:latin typeface="Calibri" panose="020F0502020204030204"/>
                </a:rPr>
                <a:t>resource sharing platforms</a:t>
              </a:r>
            </a:p>
          </p:txBody>
        </p:sp>
        <p:pic>
          <p:nvPicPr>
            <p:cNvPr id="23" name="Picture 22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8BCF8BD7-346B-432C-B8F0-645CA2BE7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2728" y="4822872"/>
              <a:ext cx="1060704" cy="1060704"/>
            </a:xfrm>
            <a:prstGeom prst="rect">
              <a:avLst/>
            </a:prstGeom>
          </p:spPr>
        </p:pic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1916C91-CE8F-4724-8C15-8EE26B1290C3}"/>
              </a:ext>
            </a:extLst>
          </p:cNvPr>
          <p:cNvCxnSpPr>
            <a:stCxn id="24" idx="3"/>
          </p:cNvCxnSpPr>
          <p:nvPr/>
        </p:nvCxnSpPr>
        <p:spPr>
          <a:xfrm flipV="1">
            <a:off x="4493149" y="1284566"/>
            <a:ext cx="1054864" cy="2624"/>
          </a:xfrm>
          <a:prstGeom prst="line">
            <a:avLst/>
          </a:prstGeom>
          <a:ln w="412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86E460-7355-439D-9651-A08A99D5EE3F}"/>
              </a:ext>
            </a:extLst>
          </p:cNvPr>
          <p:cNvGrpSpPr/>
          <p:nvPr/>
        </p:nvGrpSpPr>
        <p:grpSpPr>
          <a:xfrm>
            <a:off x="1672812" y="2637914"/>
            <a:ext cx="4920477" cy="1735448"/>
            <a:chOff x="198414" y="2811878"/>
            <a:chExt cx="6560636" cy="2313930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97109B6-E52C-43EB-AD18-178255B492F1}"/>
                </a:ext>
              </a:extLst>
            </p:cNvPr>
            <p:cNvCxnSpPr>
              <a:cxnSpLocks/>
            </p:cNvCxnSpPr>
            <p:nvPr/>
          </p:nvCxnSpPr>
          <p:spPr>
            <a:xfrm>
              <a:off x="2920477" y="2811878"/>
              <a:ext cx="0" cy="1234244"/>
            </a:xfrm>
            <a:prstGeom prst="line">
              <a:avLst/>
            </a:prstGeom>
            <a:ln w="4127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E9D4102-F678-4A67-8DD0-966C6C2B031E}"/>
                </a:ext>
              </a:extLst>
            </p:cNvPr>
            <p:cNvGrpSpPr/>
            <p:nvPr/>
          </p:nvGrpSpPr>
          <p:grpSpPr>
            <a:xfrm>
              <a:off x="198414" y="3698942"/>
              <a:ext cx="6560636" cy="1426866"/>
              <a:chOff x="198414" y="3698942"/>
              <a:chExt cx="6560636" cy="1426866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944A9F0-02E6-4601-A605-EFADB91B0CA4}"/>
                  </a:ext>
                </a:extLst>
              </p:cNvPr>
              <p:cNvCxnSpPr/>
              <p:nvPr/>
            </p:nvCxnSpPr>
            <p:spPr>
              <a:xfrm flipV="1">
                <a:off x="5352565" y="4013791"/>
                <a:ext cx="1406485" cy="3499"/>
              </a:xfrm>
              <a:prstGeom prst="line">
                <a:avLst/>
              </a:prstGeom>
              <a:ln w="4127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82260CDD-94EE-4CE1-894C-07C1A5D95420}"/>
                  </a:ext>
                </a:extLst>
              </p:cNvPr>
              <p:cNvGrpSpPr/>
              <p:nvPr/>
            </p:nvGrpSpPr>
            <p:grpSpPr>
              <a:xfrm>
                <a:off x="198414" y="3698942"/>
                <a:ext cx="5206493" cy="1426866"/>
                <a:chOff x="198414" y="3698942"/>
                <a:chExt cx="5206493" cy="1426866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17B726F-631C-479F-B895-EDF2A54B7548}"/>
                    </a:ext>
                  </a:extLst>
                </p:cNvPr>
                <p:cNvSpPr/>
                <p:nvPr/>
              </p:nvSpPr>
              <p:spPr>
                <a:xfrm>
                  <a:off x="198414" y="3698942"/>
                  <a:ext cx="5166936" cy="1426866"/>
                </a:xfrm>
                <a:prstGeom prst="rect">
                  <a:avLst/>
                </a:prstGeom>
                <a:solidFill>
                  <a:schemeClr val="accent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6D501ACA-8F06-4CFE-BDC0-6853D134FA1B}"/>
                    </a:ext>
                  </a:extLst>
                </p:cNvPr>
                <p:cNvGrpSpPr/>
                <p:nvPr/>
              </p:nvGrpSpPr>
              <p:grpSpPr>
                <a:xfrm>
                  <a:off x="291562" y="3912891"/>
                  <a:ext cx="5113345" cy="1068961"/>
                  <a:chOff x="532721" y="3478786"/>
                  <a:chExt cx="5113345" cy="1068961"/>
                </a:xfrm>
              </p:grpSpPr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BF0065DC-7D76-416B-96C4-1D0261B5F497}"/>
                      </a:ext>
                    </a:extLst>
                  </p:cNvPr>
                  <p:cNvSpPr txBox="1"/>
                  <p:nvPr/>
                </p:nvSpPr>
                <p:spPr>
                  <a:xfrm>
                    <a:off x="532721" y="3501307"/>
                    <a:ext cx="4160454" cy="104644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4500">
                        <a:solidFill>
                          <a:prstClr val="white"/>
                        </a:solidFill>
                        <a:latin typeface="Calibri" panose="020F0502020204030204"/>
                      </a:rPr>
                      <a:t>7</a:t>
                    </a:r>
                    <a:r>
                      <a:rPr lang="en-US" sz="1350">
                        <a:solidFill>
                          <a:prstClr val="white"/>
                        </a:solidFill>
                        <a:latin typeface="Calibri" panose="020F0502020204030204"/>
                      </a:rPr>
                      <a:t> </a:t>
                    </a:r>
                    <a:r>
                      <a:rPr lang="en-US" sz="2250">
                        <a:solidFill>
                          <a:prstClr val="black"/>
                        </a:solidFill>
                        <a:latin typeface="Calibri" panose="020F0502020204030204"/>
                      </a:rPr>
                      <a:t>shared print programs</a:t>
                    </a:r>
                  </a:p>
                </p:txBody>
              </p:sp>
              <p:pic>
                <p:nvPicPr>
                  <p:cNvPr id="13" name="Picture 12" descr="A close up of a logo&#10;&#10;Description generated with very high confidence">
                    <a:extLst>
                      <a:ext uri="{FF2B5EF4-FFF2-40B4-BE49-F238E27FC236}">
                        <a16:creationId xmlns:a16="http://schemas.microsoft.com/office/drawing/2014/main" id="{C3C6B7E5-C53B-472A-965A-8D5679246B8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85362" y="3478786"/>
                    <a:ext cx="1060704" cy="1060704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9AA7491-BA0F-4C72-89E7-32DDF3491CAF}"/>
              </a:ext>
            </a:extLst>
          </p:cNvPr>
          <p:cNvGrpSpPr/>
          <p:nvPr/>
        </p:nvGrpSpPr>
        <p:grpSpPr>
          <a:xfrm>
            <a:off x="1989044" y="1940288"/>
            <a:ext cx="4904346" cy="1070150"/>
            <a:chOff x="504767" y="2186246"/>
            <a:chExt cx="6539128" cy="142686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858C501-D394-4022-B358-203FE4E2A858}"/>
                </a:ext>
              </a:extLst>
            </p:cNvPr>
            <p:cNvSpPr/>
            <p:nvPr/>
          </p:nvSpPr>
          <p:spPr>
            <a:xfrm>
              <a:off x="504767" y="2186246"/>
              <a:ext cx="6539128" cy="142686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FA07FB1-5464-4D19-9C49-EEFB61273836}"/>
                </a:ext>
              </a:extLst>
            </p:cNvPr>
            <p:cNvGrpSpPr/>
            <p:nvPr/>
          </p:nvGrpSpPr>
          <p:grpSpPr>
            <a:xfrm>
              <a:off x="675144" y="2369020"/>
              <a:ext cx="6269138" cy="1064687"/>
              <a:chOff x="832642" y="2127973"/>
              <a:chExt cx="6269138" cy="1064687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77C627-A54E-4DCE-9E7B-B96FD13C1A97}"/>
                  </a:ext>
                </a:extLst>
              </p:cNvPr>
              <p:cNvSpPr txBox="1"/>
              <p:nvPr/>
            </p:nvSpPr>
            <p:spPr>
              <a:xfrm>
                <a:off x="1893346" y="2127973"/>
                <a:ext cx="5208434" cy="1046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4500">
                    <a:solidFill>
                      <a:prstClr val="white"/>
                    </a:solidFill>
                    <a:latin typeface="Calibri" panose="020F0502020204030204"/>
                  </a:rPr>
                  <a:t>26</a:t>
                </a:r>
                <a:r>
                  <a:rPr lang="en-US" sz="1350">
                    <a:solidFill>
                      <a:prstClr val="white"/>
                    </a:solidFill>
                    <a:latin typeface="Calibri" panose="020F0502020204030204"/>
                  </a:rPr>
                  <a:t> </a:t>
                </a:r>
                <a:r>
                  <a:rPr lang="en-US" sz="2250">
                    <a:solidFill>
                      <a:prstClr val="black"/>
                    </a:solidFill>
                    <a:latin typeface="Calibri" panose="020F0502020204030204"/>
                  </a:rPr>
                  <a:t>resource sharing networks</a:t>
                </a:r>
              </a:p>
            </p:txBody>
          </p:sp>
          <p:pic>
            <p:nvPicPr>
              <p:cNvPr id="11" name="Picture 10" descr="A close up of a logo&#10;&#10;Description generated with very high confidence">
                <a:extLst>
                  <a:ext uri="{FF2B5EF4-FFF2-40B4-BE49-F238E27FC236}">
                    <a16:creationId xmlns:a16="http://schemas.microsoft.com/office/drawing/2014/main" id="{AEE9CDFC-E64F-4A98-AC52-176F4C0881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642" y="2131956"/>
                <a:ext cx="1060704" cy="1060704"/>
              </a:xfrm>
              <a:prstGeom prst="rect">
                <a:avLst/>
              </a:prstGeom>
            </p:spPr>
          </p:pic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D1035EA-2575-4BB4-B15E-30EBE64042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743" y="5091364"/>
            <a:ext cx="27051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3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0" y="1167601"/>
            <a:ext cx="7619601" cy="41535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10828792" y="5321176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>
                <a:buClr>
                  <a:srgbClr val="000000"/>
                </a:buClr>
                <a:buSzPts val="1100"/>
              </a:pPr>
              <a:t>26</a:t>
            </a:fld>
            <a:endParaRPr kern="0">
              <a:solidFill>
                <a:srgbClr val="FFFFFF"/>
              </a:solidFill>
            </a:endParaRPr>
          </a:p>
        </p:txBody>
      </p:sp>
      <p:sp>
        <p:nvSpPr>
          <p:cNvPr id="94" name="Google Shape;94;p19"/>
          <p:cNvSpPr txBox="1"/>
          <p:nvPr/>
        </p:nvSpPr>
        <p:spPr>
          <a:xfrm>
            <a:off x="2442484" y="734159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" sz="24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Consolidation</a:t>
            </a:r>
            <a:endParaRPr sz="2400" b="1" kern="0">
              <a:solidFill>
                <a:srgbClr val="00517C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3713184" y="4436309"/>
            <a:ext cx="7741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486400" indent="457200">
              <a:buClr>
                <a:srgbClr val="000000"/>
              </a:buClr>
            </a:pPr>
            <a:endParaRPr sz="2400" b="1" kern="0">
              <a:solidFill>
                <a:srgbClr val="00517C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5486400" indent="457200">
              <a:buClr>
                <a:srgbClr val="000000"/>
              </a:buClr>
            </a:pPr>
            <a:endParaRPr sz="2400" b="1" kern="0">
              <a:solidFill>
                <a:srgbClr val="00517C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5486400">
              <a:buClr>
                <a:srgbClr val="000000"/>
              </a:buClr>
            </a:pPr>
            <a:r>
              <a:rPr lang="en" sz="24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Cooperation</a:t>
            </a:r>
          </a:p>
          <a:p>
            <a:pPr marL="5486400">
              <a:buClr>
                <a:srgbClr val="000000"/>
              </a:buClr>
            </a:pPr>
            <a:r>
              <a:rPr lang="en" sz="24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(au</a:t>
            </a:r>
            <a:r>
              <a:rPr lang="en-US" sz="2400" b="1" kern="0" err="1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tonomy</a:t>
            </a:r>
            <a:r>
              <a:rPr lang="en-US" sz="24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)</a:t>
            </a:r>
            <a:endParaRPr sz="2400" b="1" kern="0">
              <a:solidFill>
                <a:srgbClr val="00517C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" name="Google Shape;94;p19">
            <a:extLst>
              <a:ext uri="{FF2B5EF4-FFF2-40B4-BE49-F238E27FC236}">
                <a16:creationId xmlns:a16="http://schemas.microsoft.com/office/drawing/2014/main" id="{E43F017C-EAF6-486A-9237-5D17D3552C07}"/>
              </a:ext>
            </a:extLst>
          </p:cNvPr>
          <p:cNvSpPr txBox="1"/>
          <p:nvPr/>
        </p:nvSpPr>
        <p:spPr>
          <a:xfrm>
            <a:off x="389989" y="3990835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US" sz="2400" b="1" kern="0">
                <a:solidFill>
                  <a:schemeClr val="bg1">
                    <a:lumMod val="50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Level of coordination: </a:t>
            </a:r>
          </a:p>
          <a:p>
            <a:pPr>
              <a:buClr>
                <a:srgbClr val="000000"/>
              </a:buClr>
            </a:pPr>
            <a:r>
              <a:rPr lang="en-US" sz="2400" b="1" kern="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tradeoff</a:t>
            </a:r>
            <a:r>
              <a:rPr lang="en-US" sz="24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</a:p>
          <a:p>
            <a:pPr>
              <a:buClr>
                <a:srgbClr val="000000"/>
              </a:buClr>
            </a:pPr>
            <a:r>
              <a:rPr lang="en-US" sz="2400" b="1" kern="0">
                <a:solidFill>
                  <a:schemeClr val="bg1">
                    <a:lumMod val="50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between</a:t>
            </a:r>
            <a:r>
              <a:rPr lang="en-US" sz="24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</a:p>
          <a:p>
            <a:pPr>
              <a:buClr>
                <a:srgbClr val="000000"/>
              </a:buClr>
            </a:pPr>
            <a:r>
              <a:rPr lang="en-US" sz="2400" b="1" kern="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autonomy</a:t>
            </a:r>
            <a:r>
              <a:rPr lang="en-US" sz="24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</a:p>
          <a:p>
            <a:pPr>
              <a:buClr>
                <a:srgbClr val="000000"/>
              </a:buClr>
            </a:pPr>
            <a:r>
              <a:rPr lang="en-US" sz="2400" b="1" kern="0">
                <a:solidFill>
                  <a:schemeClr val="bg1">
                    <a:lumMod val="50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and </a:t>
            </a:r>
          </a:p>
          <a:p>
            <a:pPr>
              <a:buClr>
                <a:srgbClr val="000000"/>
              </a:buClr>
            </a:pPr>
            <a:r>
              <a:rPr lang="en-US" sz="2400" b="1" kern="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consolidation</a:t>
            </a:r>
            <a:endParaRPr sz="2400" b="1" kern="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315096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10828792" y="5321176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>
                <a:buClr>
                  <a:srgbClr val="000000"/>
                </a:buClr>
                <a:buSzPts val="1100"/>
              </a:pPr>
              <a:t>27</a:t>
            </a:fld>
            <a:endParaRPr kern="0">
              <a:solidFill>
                <a:srgbClr val="FFFFFF"/>
              </a:solidFill>
            </a:endParaRPr>
          </a:p>
        </p:txBody>
      </p:sp>
      <p:sp>
        <p:nvSpPr>
          <p:cNvPr id="11" name="Google Shape;94;p19">
            <a:extLst>
              <a:ext uri="{FF2B5EF4-FFF2-40B4-BE49-F238E27FC236}">
                <a16:creationId xmlns:a16="http://schemas.microsoft.com/office/drawing/2014/main" id="{E43F017C-EAF6-486A-9237-5D17D3552C07}"/>
              </a:ext>
            </a:extLst>
          </p:cNvPr>
          <p:cNvSpPr txBox="1"/>
          <p:nvPr/>
        </p:nvSpPr>
        <p:spPr>
          <a:xfrm>
            <a:off x="43584" y="5380336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US" sz="1200" b="1" kern="0">
                <a:solidFill>
                  <a:schemeClr val="bg1">
                    <a:lumMod val="50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Level of coordination</a:t>
            </a:r>
            <a:r>
              <a:rPr lang="en-US" sz="12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: </a:t>
            </a:r>
          </a:p>
          <a:p>
            <a:pPr>
              <a:buClr>
                <a:srgbClr val="000000"/>
              </a:buClr>
            </a:pPr>
            <a:r>
              <a:rPr lang="en-US" sz="1200" b="1" kern="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tradeoff</a:t>
            </a:r>
            <a:r>
              <a:rPr lang="en-US" sz="12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</a:p>
          <a:p>
            <a:pPr>
              <a:buClr>
                <a:srgbClr val="000000"/>
              </a:buClr>
            </a:pPr>
            <a:r>
              <a:rPr lang="en-US" sz="1200" b="1" kern="0">
                <a:solidFill>
                  <a:schemeClr val="bg1">
                    <a:lumMod val="50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between</a:t>
            </a:r>
            <a:r>
              <a:rPr lang="en-US" sz="12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</a:p>
          <a:p>
            <a:pPr>
              <a:buClr>
                <a:srgbClr val="000000"/>
              </a:buClr>
            </a:pPr>
            <a:r>
              <a:rPr lang="en-US" sz="1200" b="1" kern="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autonomy</a:t>
            </a:r>
            <a:r>
              <a:rPr lang="en-US" sz="12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</a:p>
          <a:p>
            <a:pPr>
              <a:buClr>
                <a:srgbClr val="000000"/>
              </a:buClr>
            </a:pPr>
            <a:r>
              <a:rPr lang="en-US" sz="1200" b="1" kern="0">
                <a:solidFill>
                  <a:schemeClr val="bg1">
                    <a:lumMod val="50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and </a:t>
            </a:r>
          </a:p>
          <a:p>
            <a:pPr>
              <a:buClr>
                <a:srgbClr val="000000"/>
              </a:buClr>
            </a:pPr>
            <a:r>
              <a:rPr lang="en-US" sz="1200" b="1" kern="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consolidation</a:t>
            </a:r>
            <a:endParaRPr sz="1200" b="1" kern="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1B0F50-B038-4FB8-BD78-06F645753718}"/>
              </a:ext>
            </a:extLst>
          </p:cNvPr>
          <p:cNvGrpSpPr/>
          <p:nvPr/>
        </p:nvGrpSpPr>
        <p:grpSpPr>
          <a:xfrm>
            <a:off x="1007352" y="1577144"/>
            <a:ext cx="3702611" cy="2137062"/>
            <a:chOff x="1007352" y="1577144"/>
            <a:chExt cx="3702611" cy="2137062"/>
          </a:xfrm>
        </p:grpSpPr>
        <p:pic>
          <p:nvPicPr>
            <p:cNvPr id="7" name="Google Shape;92;p19">
              <a:extLst>
                <a:ext uri="{FF2B5EF4-FFF2-40B4-BE49-F238E27FC236}">
                  <a16:creationId xmlns:a16="http://schemas.microsoft.com/office/drawing/2014/main" id="{63ACC27C-793C-44FD-B0EB-45D21E505B89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71649" y="1951582"/>
              <a:ext cx="3238314" cy="1762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1859EF-582E-48E5-8C8F-DD1FFCB58C2A}"/>
                </a:ext>
              </a:extLst>
            </p:cNvPr>
            <p:cNvSpPr txBox="1"/>
            <p:nvPr/>
          </p:nvSpPr>
          <p:spPr>
            <a:xfrm>
              <a:off x="1007352" y="1577144"/>
              <a:ext cx="1072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Shared IR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45997BD-7E6E-4601-866D-B9096B630082}"/>
              </a:ext>
            </a:extLst>
          </p:cNvPr>
          <p:cNvGrpSpPr/>
          <p:nvPr/>
        </p:nvGrpSpPr>
        <p:grpSpPr>
          <a:xfrm>
            <a:off x="3713184" y="1110858"/>
            <a:ext cx="6383419" cy="2755185"/>
            <a:chOff x="3713184" y="1110858"/>
            <a:chExt cx="6383419" cy="2755185"/>
          </a:xfrm>
        </p:grpSpPr>
        <p:pic>
          <p:nvPicPr>
            <p:cNvPr id="9" name="Google Shape;92;p19">
              <a:extLst>
                <a:ext uri="{FF2B5EF4-FFF2-40B4-BE49-F238E27FC236}">
                  <a16:creationId xmlns:a16="http://schemas.microsoft.com/office/drawing/2014/main" id="{3606C689-6A28-41D5-91F7-7AE2BD20EA8B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04409" y="1761810"/>
              <a:ext cx="3238314" cy="1762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389FEF-6790-4580-8076-0ADE71B8F88D}"/>
                </a:ext>
              </a:extLst>
            </p:cNvPr>
            <p:cNvSpPr txBox="1"/>
            <p:nvPr/>
          </p:nvSpPr>
          <p:spPr>
            <a:xfrm>
              <a:off x="6297134" y="1914210"/>
              <a:ext cx="1341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Shared print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0DF150-37C1-4D24-AE36-78392AD0235F}"/>
                </a:ext>
              </a:extLst>
            </p:cNvPr>
            <p:cNvSpPr txBox="1"/>
            <p:nvPr/>
          </p:nvSpPr>
          <p:spPr>
            <a:xfrm>
              <a:off x="7035700" y="3496711"/>
              <a:ext cx="30609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Autonomously developed </a:t>
              </a:r>
              <a:r>
                <a:rPr lang="en-US" err="1"/>
                <a:t>colls</a:t>
              </a:r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104BAD0-3EBF-4BDE-916A-E0CBE79D4CC6}"/>
                </a:ext>
              </a:extLst>
            </p:cNvPr>
            <p:cNvSpPr txBox="1"/>
            <p:nvPr/>
          </p:nvSpPr>
          <p:spPr>
            <a:xfrm>
              <a:off x="3713184" y="1110858"/>
              <a:ext cx="22895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Prospective collection </a:t>
              </a:r>
              <a:br>
                <a:rPr lang="en-US"/>
              </a:br>
              <a:r>
                <a:rPr lang="en-US"/>
                <a:t>development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F2DC43C-B2BC-4FC0-81D9-CE751088E593}"/>
              </a:ext>
            </a:extLst>
          </p:cNvPr>
          <p:cNvGrpSpPr/>
          <p:nvPr/>
        </p:nvGrpSpPr>
        <p:grpSpPr>
          <a:xfrm>
            <a:off x="689124" y="3841230"/>
            <a:ext cx="5425449" cy="2471678"/>
            <a:chOff x="689124" y="3841230"/>
            <a:chExt cx="5425449" cy="2471678"/>
          </a:xfrm>
        </p:grpSpPr>
        <p:pic>
          <p:nvPicPr>
            <p:cNvPr id="92" name="Google Shape;92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66095" y="4257324"/>
              <a:ext cx="3238314" cy="1762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E7D88EE-358A-4AE1-8688-747367F0903E}"/>
                </a:ext>
              </a:extLst>
            </p:cNvPr>
            <p:cNvSpPr txBox="1"/>
            <p:nvPr/>
          </p:nvSpPr>
          <p:spPr>
            <a:xfrm>
              <a:off x="689124" y="3841230"/>
              <a:ext cx="1474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Group system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7C55EF-10F2-4D91-A813-93105686C0F2}"/>
                </a:ext>
              </a:extLst>
            </p:cNvPr>
            <p:cNvSpPr txBox="1"/>
            <p:nvPr/>
          </p:nvSpPr>
          <p:spPr>
            <a:xfrm>
              <a:off x="4748943" y="5943576"/>
              <a:ext cx="1365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Local system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2339A31-2970-46FC-B1F2-330CA7C929B3}"/>
                </a:ext>
              </a:extLst>
            </p:cNvPr>
            <p:cNvSpPr txBox="1"/>
            <p:nvPr/>
          </p:nvSpPr>
          <p:spPr>
            <a:xfrm>
              <a:off x="3438779" y="4499024"/>
              <a:ext cx="8720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Interop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B04162-3FC6-48DF-9AF4-3F7C9D8C722D}"/>
              </a:ext>
            </a:extLst>
          </p:cNvPr>
          <p:cNvGrpSpPr/>
          <p:nvPr/>
        </p:nvGrpSpPr>
        <p:grpSpPr>
          <a:xfrm>
            <a:off x="7035700" y="518712"/>
            <a:ext cx="4547477" cy="2213484"/>
            <a:chOff x="7035700" y="518712"/>
            <a:chExt cx="4547477" cy="2213484"/>
          </a:xfrm>
        </p:grpSpPr>
        <p:pic>
          <p:nvPicPr>
            <p:cNvPr id="10" name="Google Shape;92;p19">
              <a:extLst>
                <a:ext uri="{FF2B5EF4-FFF2-40B4-BE49-F238E27FC236}">
                  <a16:creationId xmlns:a16="http://schemas.microsoft.com/office/drawing/2014/main" id="{547DB8D9-A02F-4854-BD4E-86BC1233F4C9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250417" y="969572"/>
              <a:ext cx="3238314" cy="1762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DB7BFBD-1F8E-4FE2-AAB2-E0CE87F1AD98}"/>
                </a:ext>
              </a:extLst>
            </p:cNvPr>
            <p:cNvSpPr txBox="1"/>
            <p:nvPr/>
          </p:nvSpPr>
          <p:spPr>
            <a:xfrm>
              <a:off x="7035700" y="518712"/>
              <a:ext cx="1753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Shared expertise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E166886-CE4E-4CF4-B272-6F9379ACCC42}"/>
                </a:ext>
              </a:extLst>
            </p:cNvPr>
            <p:cNvSpPr txBox="1"/>
            <p:nvPr/>
          </p:nvSpPr>
          <p:spPr>
            <a:xfrm>
              <a:off x="9947152" y="1207812"/>
              <a:ext cx="16360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Staff exchanges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A10F79C-A73B-405C-BCF9-2E388548ACD3}"/>
              </a:ext>
            </a:extLst>
          </p:cNvPr>
          <p:cNvGrpSpPr/>
          <p:nvPr/>
        </p:nvGrpSpPr>
        <p:grpSpPr>
          <a:xfrm>
            <a:off x="5740751" y="4041520"/>
            <a:ext cx="4206401" cy="2215022"/>
            <a:chOff x="5740751" y="4041520"/>
            <a:chExt cx="4206401" cy="2215022"/>
          </a:xfrm>
        </p:grpSpPr>
        <p:pic>
          <p:nvPicPr>
            <p:cNvPr id="8" name="Google Shape;92;p19">
              <a:extLst>
                <a:ext uri="{FF2B5EF4-FFF2-40B4-BE49-F238E27FC236}">
                  <a16:creationId xmlns:a16="http://schemas.microsoft.com/office/drawing/2014/main" id="{B707F989-BC9A-4D9E-86F8-AD739F269AFB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08838" y="4493918"/>
              <a:ext cx="3238314" cy="1762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DD1F99-7DB8-47EA-BD93-32186A41DBC0}"/>
                </a:ext>
              </a:extLst>
            </p:cNvPr>
            <p:cNvSpPr txBox="1"/>
            <p:nvPr/>
          </p:nvSpPr>
          <p:spPr>
            <a:xfrm>
              <a:off x="5740751" y="4041520"/>
              <a:ext cx="2721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Shared budget/negotiation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627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5352" y="1426052"/>
            <a:ext cx="7619601" cy="41535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9996458" y="5520467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>
                <a:buClr>
                  <a:srgbClr val="000000"/>
                </a:buClr>
                <a:buSzPts val="1100"/>
              </a:pPr>
              <a:t>28</a:t>
            </a:fld>
            <a:endParaRPr kern="0">
              <a:solidFill>
                <a:srgbClr val="FFFFFF"/>
              </a:solidFill>
            </a:endParaRPr>
          </a:p>
        </p:txBody>
      </p:sp>
      <p:sp>
        <p:nvSpPr>
          <p:cNvPr id="94" name="Google Shape;94;p19"/>
          <p:cNvSpPr txBox="1"/>
          <p:nvPr/>
        </p:nvSpPr>
        <p:spPr>
          <a:xfrm>
            <a:off x="1610150" y="933450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" sz="24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Consolidation</a:t>
            </a:r>
            <a:endParaRPr sz="2400" b="1" kern="0">
              <a:solidFill>
                <a:srgbClr val="00517C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2880850" y="4635600"/>
            <a:ext cx="7741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486400" indent="457200">
              <a:buClr>
                <a:srgbClr val="000000"/>
              </a:buClr>
            </a:pPr>
            <a:endParaRPr sz="2400" b="1" kern="0">
              <a:solidFill>
                <a:srgbClr val="00517C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5486400" indent="457200">
              <a:buClr>
                <a:srgbClr val="000000"/>
              </a:buClr>
            </a:pPr>
            <a:endParaRPr sz="2400" b="1" kern="0">
              <a:solidFill>
                <a:srgbClr val="00517C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5486400">
              <a:buClr>
                <a:srgbClr val="000000"/>
              </a:buClr>
            </a:pPr>
            <a:r>
              <a:rPr lang="en" sz="24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Cooperation</a:t>
            </a:r>
          </a:p>
          <a:p>
            <a:pPr marL="5486400">
              <a:buClr>
                <a:srgbClr val="000000"/>
              </a:buClr>
            </a:pPr>
            <a:r>
              <a:rPr lang="en" sz="24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(au</a:t>
            </a:r>
            <a:r>
              <a:rPr lang="en-US" sz="2400" b="1" kern="0" err="1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tonomy</a:t>
            </a:r>
            <a:r>
              <a:rPr lang="en-US" sz="24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)</a:t>
            </a:r>
            <a:endParaRPr sz="2400" b="1" kern="0">
              <a:solidFill>
                <a:srgbClr val="00517C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96" name="Google Shape;96;p19"/>
          <p:cNvCxnSpPr/>
          <p:nvPr/>
        </p:nvCxnSpPr>
        <p:spPr>
          <a:xfrm>
            <a:off x="6055300" y="951725"/>
            <a:ext cx="4037700" cy="22713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triangle" w="lg" len="lg"/>
            <a:tailEnd type="none" w="sm" len="sm"/>
          </a:ln>
        </p:spPr>
      </p:cxnSp>
      <p:sp>
        <p:nvSpPr>
          <p:cNvPr id="97" name="Google Shape;97;p19"/>
          <p:cNvSpPr txBox="1"/>
          <p:nvPr/>
        </p:nvSpPr>
        <p:spPr>
          <a:xfrm>
            <a:off x="6752674" y="1426050"/>
            <a:ext cx="3435000" cy="125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Integrated user experience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Ease of management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Reduced coordination costs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" b="1" ker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Consortial agency</a:t>
            </a:r>
            <a:endParaRPr sz="1400" kern="0">
              <a:solidFill>
                <a:schemeClr val="accent2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8" name="Google Shape;98;p19"/>
          <p:cNvCxnSpPr/>
          <p:nvPr/>
        </p:nvCxnSpPr>
        <p:spPr>
          <a:xfrm>
            <a:off x="1872125" y="3648595"/>
            <a:ext cx="3797100" cy="21480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lg" len="lg"/>
          </a:ln>
        </p:spPr>
      </p:cxnSp>
      <p:sp>
        <p:nvSpPr>
          <p:cNvPr id="99" name="Google Shape;99;p19"/>
          <p:cNvSpPr txBox="1"/>
          <p:nvPr/>
        </p:nvSpPr>
        <p:spPr>
          <a:xfrm>
            <a:off x="2251800" y="3942700"/>
            <a:ext cx="2701200" cy="125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Local optimization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Close to the user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 of costs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Pragmatic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Institutional agency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94;p19">
            <a:extLst>
              <a:ext uri="{FF2B5EF4-FFF2-40B4-BE49-F238E27FC236}">
                <a16:creationId xmlns:a16="http://schemas.microsoft.com/office/drawing/2014/main" id="{65C12A49-C203-4DE1-B3E2-DD50675583AF}"/>
              </a:ext>
            </a:extLst>
          </p:cNvPr>
          <p:cNvSpPr txBox="1"/>
          <p:nvPr/>
        </p:nvSpPr>
        <p:spPr>
          <a:xfrm>
            <a:off x="43584" y="5380336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US" sz="1200" b="1" kern="0">
                <a:solidFill>
                  <a:schemeClr val="bg1">
                    <a:lumMod val="50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Level of coordination</a:t>
            </a:r>
            <a:r>
              <a:rPr lang="en-US" sz="12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: </a:t>
            </a:r>
          </a:p>
          <a:p>
            <a:pPr>
              <a:buClr>
                <a:srgbClr val="000000"/>
              </a:buClr>
            </a:pPr>
            <a:r>
              <a:rPr lang="en-US" sz="1200" b="1" kern="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tradeoff</a:t>
            </a:r>
            <a:r>
              <a:rPr lang="en-US" sz="12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</a:p>
          <a:p>
            <a:pPr>
              <a:buClr>
                <a:srgbClr val="000000"/>
              </a:buClr>
            </a:pPr>
            <a:r>
              <a:rPr lang="en-US" sz="1200" b="1" kern="0">
                <a:solidFill>
                  <a:schemeClr val="bg1">
                    <a:lumMod val="50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between</a:t>
            </a:r>
            <a:r>
              <a:rPr lang="en-US" sz="12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</a:p>
          <a:p>
            <a:pPr>
              <a:buClr>
                <a:srgbClr val="000000"/>
              </a:buClr>
            </a:pPr>
            <a:r>
              <a:rPr lang="en-US" sz="1200" b="1" kern="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autonomy</a:t>
            </a:r>
            <a:r>
              <a:rPr lang="en-US" sz="12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</a:p>
          <a:p>
            <a:pPr>
              <a:buClr>
                <a:srgbClr val="000000"/>
              </a:buClr>
            </a:pPr>
            <a:r>
              <a:rPr lang="en-US" sz="1200" b="1" kern="0">
                <a:solidFill>
                  <a:schemeClr val="bg1">
                    <a:lumMod val="50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and </a:t>
            </a:r>
          </a:p>
          <a:p>
            <a:pPr>
              <a:buClr>
                <a:srgbClr val="000000"/>
              </a:buClr>
            </a:pPr>
            <a:r>
              <a:rPr lang="en-US" sz="1200" b="1" kern="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consolidation</a:t>
            </a:r>
            <a:endParaRPr sz="1200" b="1" kern="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52F26C-8DC8-486D-9EA4-AB46F3E814A3}"/>
              </a:ext>
            </a:extLst>
          </p:cNvPr>
          <p:cNvSpPr/>
          <p:nvPr/>
        </p:nvSpPr>
        <p:spPr>
          <a:xfrm>
            <a:off x="936440" y="1324708"/>
            <a:ext cx="4572000" cy="914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Collective action problem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595453-6B2C-4058-8A18-49D2A6DF4DD0}"/>
              </a:ext>
            </a:extLst>
          </p:cNvPr>
          <p:cNvSpPr/>
          <p:nvPr/>
        </p:nvSpPr>
        <p:spPr>
          <a:xfrm>
            <a:off x="936440" y="3247293"/>
            <a:ext cx="4572000" cy="914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Interoperability is a vote for status quo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B8EE5F-6814-46C3-86A5-244B588D25FE}"/>
              </a:ext>
            </a:extLst>
          </p:cNvPr>
          <p:cNvSpPr/>
          <p:nvPr/>
        </p:nvSpPr>
        <p:spPr>
          <a:xfrm>
            <a:off x="6586963" y="1324708"/>
            <a:ext cx="4572000" cy="914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Continuous socialization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64F7BC-AE2C-41C9-B308-A8A75FD72A41}"/>
              </a:ext>
            </a:extLst>
          </p:cNvPr>
          <p:cNvSpPr/>
          <p:nvPr/>
        </p:nvSpPr>
        <p:spPr>
          <a:xfrm>
            <a:off x="6586963" y="3259017"/>
            <a:ext cx="4572000" cy="914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Consortium at right scale?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4EE036-B644-4724-82B5-E50FB5964783}"/>
              </a:ext>
            </a:extLst>
          </p:cNvPr>
          <p:cNvSpPr/>
          <p:nvPr/>
        </p:nvSpPr>
        <p:spPr>
          <a:xfrm>
            <a:off x="3810000" y="5076092"/>
            <a:ext cx="4572000" cy="914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Libraries have multiple consortial homes</a:t>
            </a:r>
          </a:p>
        </p:txBody>
      </p:sp>
    </p:spTree>
    <p:extLst>
      <p:ext uri="{BB962C8B-B14F-4D97-AF65-F5344CB8AC3E}">
        <p14:creationId xmlns:p14="http://schemas.microsoft.com/office/powerpoint/2010/main" val="3476244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17B4B81F-0011-46BD-B1A6-3CE75466C2A0}"/>
              </a:ext>
            </a:extLst>
          </p:cNvPr>
          <p:cNvSpPr/>
          <p:nvPr/>
        </p:nvSpPr>
        <p:spPr>
          <a:xfrm>
            <a:off x="1242296" y="1932707"/>
            <a:ext cx="2304474" cy="230447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College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651346-FBB2-4061-840E-9EA37471140F}"/>
              </a:ext>
            </a:extLst>
          </p:cNvPr>
          <p:cNvSpPr/>
          <p:nvPr/>
        </p:nvSpPr>
        <p:spPr>
          <a:xfrm>
            <a:off x="1364679" y="2055090"/>
            <a:ext cx="2059709" cy="205970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College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46230A1-BE3D-4880-BFF6-A3E0105D2BEB}"/>
              </a:ext>
            </a:extLst>
          </p:cNvPr>
          <p:cNvSpPr/>
          <p:nvPr/>
        </p:nvSpPr>
        <p:spPr>
          <a:xfrm>
            <a:off x="3723800" y="2055090"/>
            <a:ext cx="2059709" cy="205970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Consortium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00D4B49-ED40-4AE6-8D39-6DC5E9E8B666}"/>
              </a:ext>
            </a:extLst>
          </p:cNvPr>
          <p:cNvSpPr/>
          <p:nvPr/>
        </p:nvSpPr>
        <p:spPr>
          <a:xfrm>
            <a:off x="6082921" y="2055090"/>
            <a:ext cx="2059709" cy="205970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Collaboration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41D8B0B-6142-41D0-A228-6C48639FD773}"/>
              </a:ext>
            </a:extLst>
          </p:cNvPr>
          <p:cNvSpPr/>
          <p:nvPr/>
        </p:nvSpPr>
        <p:spPr>
          <a:xfrm>
            <a:off x="8442042" y="2055090"/>
            <a:ext cx="2059709" cy="205970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Collective collection</a:t>
            </a:r>
          </a:p>
        </p:txBody>
      </p:sp>
    </p:spTree>
    <p:extLst>
      <p:ext uri="{BB962C8B-B14F-4D97-AF65-F5344CB8AC3E}">
        <p14:creationId xmlns:p14="http://schemas.microsoft.com/office/powerpoint/2010/main" val="4026852751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/>
          <p:nvPr/>
        </p:nvSpPr>
        <p:spPr>
          <a:xfrm>
            <a:off x="5613530" y="2523472"/>
            <a:ext cx="762000" cy="571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4"/>
          <p:cNvSpPr/>
          <p:nvPr/>
        </p:nvSpPr>
        <p:spPr>
          <a:xfrm>
            <a:off x="7066839" y="3295461"/>
            <a:ext cx="762000" cy="571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4"/>
          <p:cNvSpPr/>
          <p:nvPr/>
        </p:nvSpPr>
        <p:spPr>
          <a:xfrm>
            <a:off x="4161693" y="1765785"/>
            <a:ext cx="762000" cy="571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24" descr="A close up of a logo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4092" y="1880084"/>
            <a:ext cx="34290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4"/>
          <p:cNvSpPr txBox="1"/>
          <p:nvPr/>
        </p:nvSpPr>
        <p:spPr>
          <a:xfrm>
            <a:off x="380755" y="3730068"/>
            <a:ext cx="5850875" cy="16258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" sz="3200" b="1" ker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Trade-offs:</a:t>
            </a:r>
            <a:endParaRPr sz="3200" kern="0">
              <a:solidFill>
                <a:schemeClr val="bg1">
                  <a:lumMod val="50000"/>
                </a:schemeClr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sz="2800" b="1" kern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</a:pPr>
            <a:r>
              <a:rPr lang="en-US" sz="2800" b="1" kern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Systemwide vs local optimization?</a:t>
            </a:r>
            <a:endParaRPr lang="en-US" sz="2000" kern="0">
              <a:solidFill>
                <a:schemeClr val="bg1">
                  <a:lumMod val="50000"/>
                </a:schemeClr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US" sz="2800" b="1" ker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Efficiency vs control?</a:t>
            </a:r>
            <a:endParaRPr lang="en-US" sz="2000" kern="0">
              <a:solidFill>
                <a:schemeClr val="bg1">
                  <a:lumMod val="50000"/>
                </a:schemeClr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" sz="2800" b="1" ker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Integration vs interoperability?</a:t>
            </a:r>
            <a:r>
              <a:rPr lang="en-US" sz="2000" b="1" kern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endParaRPr sz="2000" kern="0">
              <a:solidFill>
                <a:schemeClr val="bg1">
                  <a:lumMod val="50000"/>
                </a:schemeClr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34" name="Google Shape;234;p24"/>
          <p:cNvCxnSpPr/>
          <p:nvPr/>
        </p:nvCxnSpPr>
        <p:spPr>
          <a:xfrm>
            <a:off x="3856892" y="1651484"/>
            <a:ext cx="4267200" cy="2315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grpSp>
        <p:nvGrpSpPr>
          <p:cNvPr id="235" name="Google Shape;235;p24"/>
          <p:cNvGrpSpPr/>
          <p:nvPr/>
        </p:nvGrpSpPr>
        <p:grpSpPr>
          <a:xfrm>
            <a:off x="7126567" y="3282859"/>
            <a:ext cx="554700" cy="478500"/>
            <a:chOff x="3422075" y="983675"/>
            <a:chExt cx="554700" cy="478500"/>
          </a:xfrm>
        </p:grpSpPr>
        <p:sp>
          <p:nvSpPr>
            <p:cNvPr id="236" name="Google Shape;236;p24"/>
            <p:cNvSpPr/>
            <p:nvPr/>
          </p:nvSpPr>
          <p:spPr>
            <a:xfrm>
              <a:off x="3422075" y="983675"/>
              <a:ext cx="265200" cy="2652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4"/>
            <p:cNvSpPr/>
            <p:nvPr/>
          </p:nvSpPr>
          <p:spPr>
            <a:xfrm>
              <a:off x="3803075" y="1288475"/>
              <a:ext cx="173700" cy="1737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4"/>
            <p:cNvSpPr/>
            <p:nvPr/>
          </p:nvSpPr>
          <p:spPr>
            <a:xfrm>
              <a:off x="3422075" y="1288475"/>
              <a:ext cx="173700" cy="173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4"/>
            <p:cNvSpPr/>
            <p:nvPr/>
          </p:nvSpPr>
          <p:spPr>
            <a:xfrm>
              <a:off x="3803075" y="1059875"/>
              <a:ext cx="82200" cy="822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4"/>
            <p:cNvSpPr/>
            <p:nvPr/>
          </p:nvSpPr>
          <p:spPr>
            <a:xfrm>
              <a:off x="3422075" y="1136075"/>
              <a:ext cx="82200" cy="822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4"/>
            <p:cNvSpPr/>
            <p:nvPr/>
          </p:nvSpPr>
          <p:spPr>
            <a:xfrm>
              <a:off x="3574475" y="1136075"/>
              <a:ext cx="265200" cy="2652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242" name="Google Shape;242;p24"/>
          <p:cNvCxnSpPr>
            <a:stCxn id="243" idx="5"/>
            <a:endCxn id="244" idx="1"/>
          </p:cNvCxnSpPr>
          <p:nvPr/>
        </p:nvCxnSpPr>
        <p:spPr>
          <a:xfrm rot="10800000" flipH="1">
            <a:off x="5628879" y="2724146"/>
            <a:ext cx="126000" cy="1326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45" name="Google Shape;245;p24"/>
          <p:cNvGrpSpPr/>
          <p:nvPr/>
        </p:nvGrpSpPr>
        <p:grpSpPr>
          <a:xfrm>
            <a:off x="5480617" y="2251284"/>
            <a:ext cx="1181888" cy="1164300"/>
            <a:chOff x="1890888" y="800100"/>
            <a:chExt cx="1181888" cy="1164300"/>
          </a:xfrm>
        </p:grpSpPr>
        <p:grpSp>
          <p:nvGrpSpPr>
            <p:cNvPr id="246" name="Google Shape;246;p24"/>
            <p:cNvGrpSpPr/>
            <p:nvPr/>
          </p:nvGrpSpPr>
          <p:grpSpPr>
            <a:xfrm>
              <a:off x="1890888" y="800100"/>
              <a:ext cx="1104575" cy="1164300"/>
              <a:chOff x="3193475" y="526475"/>
              <a:chExt cx="1104575" cy="1164300"/>
            </a:xfrm>
          </p:grpSpPr>
          <p:grpSp>
            <p:nvGrpSpPr>
              <p:cNvPr id="247" name="Google Shape;247;p24"/>
              <p:cNvGrpSpPr/>
              <p:nvPr/>
            </p:nvGrpSpPr>
            <p:grpSpPr>
              <a:xfrm>
                <a:off x="3193475" y="526475"/>
                <a:ext cx="1104575" cy="1164300"/>
                <a:chOff x="3193475" y="526475"/>
                <a:chExt cx="1104575" cy="1164300"/>
              </a:xfrm>
            </p:grpSpPr>
            <p:sp>
              <p:nvSpPr>
                <p:cNvPr id="248" name="Google Shape;248;p24"/>
                <p:cNvSpPr/>
                <p:nvPr/>
              </p:nvSpPr>
              <p:spPr>
                <a:xfrm>
                  <a:off x="3293925" y="592275"/>
                  <a:ext cx="997500" cy="997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" name="Google Shape;249;p24"/>
                <p:cNvSpPr/>
                <p:nvPr/>
              </p:nvSpPr>
              <p:spPr>
                <a:xfrm>
                  <a:off x="3726875" y="526475"/>
                  <a:ext cx="173700" cy="1737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" name="Google Shape;250;p24"/>
                <p:cNvSpPr/>
                <p:nvPr/>
              </p:nvSpPr>
              <p:spPr>
                <a:xfrm>
                  <a:off x="4124350" y="668425"/>
                  <a:ext cx="173700" cy="1737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24"/>
                <p:cNvSpPr/>
                <p:nvPr/>
              </p:nvSpPr>
              <p:spPr>
                <a:xfrm>
                  <a:off x="4124338" y="1364675"/>
                  <a:ext cx="173700" cy="1737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" name="Google Shape;252;p24"/>
                <p:cNvSpPr/>
                <p:nvPr/>
              </p:nvSpPr>
              <p:spPr>
                <a:xfrm>
                  <a:off x="3726875" y="1517075"/>
                  <a:ext cx="173700" cy="1737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253;p24"/>
                <p:cNvSpPr/>
                <p:nvPr/>
              </p:nvSpPr>
              <p:spPr>
                <a:xfrm>
                  <a:off x="3345875" y="1364675"/>
                  <a:ext cx="173700" cy="1737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" name="Google Shape;243;p24"/>
                <p:cNvSpPr/>
                <p:nvPr/>
              </p:nvSpPr>
              <p:spPr>
                <a:xfrm>
                  <a:off x="3193475" y="983675"/>
                  <a:ext cx="173700" cy="1737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254;p24"/>
                <p:cNvSpPr/>
                <p:nvPr/>
              </p:nvSpPr>
              <p:spPr>
                <a:xfrm>
                  <a:off x="3393300" y="618175"/>
                  <a:ext cx="173700" cy="1737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44" name="Google Shape;244;p24"/>
              <p:cNvSpPr/>
              <p:nvPr/>
            </p:nvSpPr>
            <p:spPr>
              <a:xfrm>
                <a:off x="3467625" y="938625"/>
                <a:ext cx="210300" cy="121200"/>
              </a:xfrm>
              <a:prstGeom prst="rect">
                <a:avLst/>
              </a:prstGeom>
              <a:solidFill>
                <a:schemeClr val="accent6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3772425" y="1167225"/>
                <a:ext cx="210300" cy="121200"/>
              </a:xfrm>
              <a:prstGeom prst="rect">
                <a:avLst/>
              </a:prstGeom>
              <a:solidFill>
                <a:schemeClr val="accent6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24"/>
              <p:cNvSpPr/>
              <p:nvPr/>
            </p:nvSpPr>
            <p:spPr>
              <a:xfrm>
                <a:off x="3772425" y="862425"/>
                <a:ext cx="210300" cy="121200"/>
              </a:xfrm>
              <a:prstGeom prst="rect">
                <a:avLst/>
              </a:prstGeom>
              <a:solidFill>
                <a:schemeClr val="accent6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257" name="Google Shape;257;p24"/>
              <p:cNvCxnSpPr>
                <a:stCxn id="249" idx="4"/>
                <a:endCxn id="256" idx="0"/>
              </p:cNvCxnSpPr>
              <p:nvPr/>
            </p:nvCxnSpPr>
            <p:spPr>
              <a:xfrm>
                <a:off x="3813725" y="700175"/>
                <a:ext cx="63900" cy="16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24"/>
              <p:cNvCxnSpPr>
                <a:endCxn id="250" idx="3"/>
              </p:cNvCxnSpPr>
              <p:nvPr/>
            </p:nvCxnSpPr>
            <p:spPr>
              <a:xfrm rot="10800000" flipH="1">
                <a:off x="3966188" y="816687"/>
                <a:ext cx="183600" cy="3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24"/>
              <p:cNvCxnSpPr>
                <a:stCxn id="255" idx="3"/>
                <a:endCxn id="260" idx="2"/>
              </p:cNvCxnSpPr>
              <p:nvPr/>
            </p:nvCxnSpPr>
            <p:spPr>
              <a:xfrm rot="10800000" flipH="1">
                <a:off x="3982725" y="1052625"/>
                <a:ext cx="219000" cy="175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24"/>
              <p:cNvCxnSpPr>
                <a:stCxn id="256" idx="2"/>
                <a:endCxn id="253" idx="7"/>
              </p:cNvCxnSpPr>
              <p:nvPr/>
            </p:nvCxnSpPr>
            <p:spPr>
              <a:xfrm flipH="1">
                <a:off x="3494175" y="983625"/>
                <a:ext cx="383400" cy="406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24"/>
              <p:cNvCxnSpPr>
                <a:stCxn id="254" idx="6"/>
                <a:endCxn id="256" idx="2"/>
              </p:cNvCxnSpPr>
              <p:nvPr/>
            </p:nvCxnSpPr>
            <p:spPr>
              <a:xfrm>
                <a:off x="3567000" y="705025"/>
                <a:ext cx="310500" cy="278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24"/>
              <p:cNvCxnSpPr>
                <a:stCxn id="255" idx="2"/>
                <a:endCxn id="252" idx="0"/>
              </p:cNvCxnSpPr>
              <p:nvPr/>
            </p:nvCxnSpPr>
            <p:spPr>
              <a:xfrm flipH="1">
                <a:off x="3813675" y="1288425"/>
                <a:ext cx="63900" cy="22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24"/>
              <p:cNvCxnSpPr>
                <a:endCxn id="251" idx="0"/>
              </p:cNvCxnSpPr>
              <p:nvPr/>
            </p:nvCxnSpPr>
            <p:spPr>
              <a:xfrm>
                <a:off x="3677788" y="1008875"/>
                <a:ext cx="533400" cy="355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60" name="Google Shape;260;p24"/>
            <p:cNvSpPr/>
            <p:nvPr/>
          </p:nvSpPr>
          <p:spPr>
            <a:xfrm>
              <a:off x="2899075" y="1239250"/>
              <a:ext cx="173700" cy="173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265" name="Google Shape;265;p24"/>
          <p:cNvCxnSpPr>
            <a:stCxn id="244" idx="1"/>
            <a:endCxn id="244" idx="1"/>
          </p:cNvCxnSpPr>
          <p:nvPr/>
        </p:nvCxnSpPr>
        <p:spPr>
          <a:xfrm>
            <a:off x="5754767" y="2724034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24"/>
          <p:cNvCxnSpPr>
            <a:stCxn id="250" idx="3"/>
            <a:endCxn id="255" idx="2"/>
          </p:cNvCxnSpPr>
          <p:nvPr/>
        </p:nvCxnSpPr>
        <p:spPr>
          <a:xfrm flipH="1">
            <a:off x="6164830" y="2541496"/>
            <a:ext cx="272100" cy="4716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67" name="Google Shape;267;p24"/>
          <p:cNvGrpSpPr/>
          <p:nvPr/>
        </p:nvGrpSpPr>
        <p:grpSpPr>
          <a:xfrm>
            <a:off x="4186778" y="1548589"/>
            <a:ext cx="1018639" cy="1035412"/>
            <a:chOff x="3193475" y="526475"/>
            <a:chExt cx="1104575" cy="1164300"/>
          </a:xfrm>
        </p:grpSpPr>
        <p:grpSp>
          <p:nvGrpSpPr>
            <p:cNvPr id="268" name="Google Shape;268;p24"/>
            <p:cNvGrpSpPr/>
            <p:nvPr/>
          </p:nvGrpSpPr>
          <p:grpSpPr>
            <a:xfrm>
              <a:off x="3193475" y="526475"/>
              <a:ext cx="1104575" cy="1164300"/>
              <a:chOff x="3193475" y="526475"/>
              <a:chExt cx="1104575" cy="1164300"/>
            </a:xfrm>
          </p:grpSpPr>
          <p:sp>
            <p:nvSpPr>
              <p:cNvPr id="269" name="Google Shape;269;p24"/>
              <p:cNvSpPr/>
              <p:nvPr/>
            </p:nvSpPr>
            <p:spPr>
              <a:xfrm>
                <a:off x="3293925" y="592275"/>
                <a:ext cx="997500" cy="997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24"/>
              <p:cNvSpPr/>
              <p:nvPr/>
            </p:nvSpPr>
            <p:spPr>
              <a:xfrm>
                <a:off x="3726875" y="526475"/>
                <a:ext cx="173700" cy="1737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>
                <a:off x="4124350" y="668425"/>
                <a:ext cx="173700" cy="1737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24"/>
              <p:cNvSpPr/>
              <p:nvPr/>
            </p:nvSpPr>
            <p:spPr>
              <a:xfrm>
                <a:off x="4124338" y="1364675"/>
                <a:ext cx="173700" cy="1737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24"/>
              <p:cNvSpPr/>
              <p:nvPr/>
            </p:nvSpPr>
            <p:spPr>
              <a:xfrm>
                <a:off x="3726875" y="1517075"/>
                <a:ext cx="173700" cy="1737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24"/>
              <p:cNvSpPr/>
              <p:nvPr/>
            </p:nvSpPr>
            <p:spPr>
              <a:xfrm>
                <a:off x="3345875" y="1364675"/>
                <a:ext cx="173700" cy="1737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24"/>
              <p:cNvSpPr/>
              <p:nvPr/>
            </p:nvSpPr>
            <p:spPr>
              <a:xfrm>
                <a:off x="3193475" y="983675"/>
                <a:ext cx="173700" cy="1737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24"/>
              <p:cNvSpPr/>
              <p:nvPr/>
            </p:nvSpPr>
            <p:spPr>
              <a:xfrm>
                <a:off x="3293925" y="668425"/>
                <a:ext cx="173700" cy="1737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7" name="Google Shape;277;p24"/>
            <p:cNvSpPr/>
            <p:nvPr/>
          </p:nvSpPr>
          <p:spPr>
            <a:xfrm>
              <a:off x="3668750" y="1009925"/>
              <a:ext cx="210300" cy="121200"/>
            </a:xfrm>
            <a:prstGeom prst="rect">
              <a:avLst/>
            </a:prstGeom>
            <a:solidFill>
              <a:schemeClr val="accent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278" name="Google Shape;278;p24"/>
            <p:cNvCxnSpPr>
              <a:stCxn id="270" idx="4"/>
            </p:cNvCxnSpPr>
            <p:nvPr/>
          </p:nvCxnSpPr>
          <p:spPr>
            <a:xfrm flipH="1">
              <a:off x="3810125" y="700175"/>
              <a:ext cx="3600" cy="33180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24"/>
            <p:cNvCxnSpPr>
              <a:stCxn id="277" idx="3"/>
              <a:endCxn id="271" idx="3"/>
            </p:cNvCxnSpPr>
            <p:nvPr/>
          </p:nvCxnSpPr>
          <p:spPr>
            <a:xfrm rot="10800000" flipH="1">
              <a:off x="3879050" y="816725"/>
              <a:ext cx="270600" cy="25380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24"/>
            <p:cNvCxnSpPr>
              <a:stCxn id="277" idx="3"/>
              <a:endCxn id="281" idx="2"/>
            </p:cNvCxnSpPr>
            <p:nvPr/>
          </p:nvCxnSpPr>
          <p:spPr>
            <a:xfrm>
              <a:off x="3879051" y="1070525"/>
              <a:ext cx="320078" cy="123787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24"/>
            <p:cNvCxnSpPr>
              <a:stCxn id="277" idx="2"/>
              <a:endCxn id="274" idx="7"/>
            </p:cNvCxnSpPr>
            <p:nvPr/>
          </p:nvCxnSpPr>
          <p:spPr>
            <a:xfrm flipH="1">
              <a:off x="3494000" y="1131125"/>
              <a:ext cx="279900" cy="25920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24"/>
            <p:cNvCxnSpPr>
              <a:stCxn id="276" idx="5"/>
              <a:endCxn id="277" idx="2"/>
            </p:cNvCxnSpPr>
            <p:nvPr/>
          </p:nvCxnSpPr>
          <p:spPr>
            <a:xfrm>
              <a:off x="3442187" y="816687"/>
              <a:ext cx="331800" cy="31440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24"/>
            <p:cNvCxnSpPr>
              <a:stCxn id="277" idx="2"/>
              <a:endCxn id="273" idx="0"/>
            </p:cNvCxnSpPr>
            <p:nvPr/>
          </p:nvCxnSpPr>
          <p:spPr>
            <a:xfrm>
              <a:off x="3773900" y="1131125"/>
              <a:ext cx="39600" cy="38580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24"/>
            <p:cNvCxnSpPr>
              <a:endCxn id="272" idx="0"/>
            </p:cNvCxnSpPr>
            <p:nvPr/>
          </p:nvCxnSpPr>
          <p:spPr>
            <a:xfrm>
              <a:off x="3677788" y="1008875"/>
              <a:ext cx="533400" cy="35580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1" name="Google Shape;281;p24"/>
          <p:cNvSpPr/>
          <p:nvPr/>
        </p:nvSpPr>
        <p:spPr>
          <a:xfrm>
            <a:off x="5114192" y="2064797"/>
            <a:ext cx="155400" cy="155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86" name="Google Shape;286;p24"/>
          <p:cNvCxnSpPr>
            <a:stCxn id="277" idx="1"/>
            <a:endCxn id="275" idx="6"/>
          </p:cNvCxnSpPr>
          <p:nvPr/>
        </p:nvCxnSpPr>
        <p:spPr>
          <a:xfrm rot="10800000">
            <a:off x="4346975" y="2032412"/>
            <a:ext cx="2781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24"/>
          <p:cNvCxnSpPr>
            <a:stCxn id="244" idx="2"/>
            <a:endCxn id="253" idx="0"/>
          </p:cNvCxnSpPr>
          <p:nvPr/>
        </p:nvCxnSpPr>
        <p:spPr>
          <a:xfrm flipH="1">
            <a:off x="5719817" y="2784634"/>
            <a:ext cx="140100" cy="3048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24"/>
          <p:cNvCxnSpPr>
            <a:stCxn id="244" idx="2"/>
            <a:endCxn id="252" idx="0"/>
          </p:cNvCxnSpPr>
          <p:nvPr/>
        </p:nvCxnSpPr>
        <p:spPr>
          <a:xfrm>
            <a:off x="5859917" y="2784634"/>
            <a:ext cx="240900" cy="4572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24"/>
          <p:cNvCxnSpPr>
            <a:stCxn id="256" idx="3"/>
            <a:endCxn id="251" idx="1"/>
          </p:cNvCxnSpPr>
          <p:nvPr/>
        </p:nvCxnSpPr>
        <p:spPr>
          <a:xfrm>
            <a:off x="6269867" y="2647834"/>
            <a:ext cx="167100" cy="4671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0" name="Google Shape;290;p24"/>
          <p:cNvCxnSpPr>
            <a:stCxn id="254" idx="5"/>
            <a:endCxn id="244" idx="1"/>
          </p:cNvCxnSpPr>
          <p:nvPr/>
        </p:nvCxnSpPr>
        <p:spPr>
          <a:xfrm flipH="1">
            <a:off x="5754904" y="2491246"/>
            <a:ext cx="73800" cy="2328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" name="Google Shape;291;p24"/>
          <p:cNvCxnSpPr>
            <a:stCxn id="249" idx="5"/>
            <a:endCxn id="244" idx="2"/>
          </p:cNvCxnSpPr>
          <p:nvPr/>
        </p:nvCxnSpPr>
        <p:spPr>
          <a:xfrm flipH="1">
            <a:off x="5859879" y="2399546"/>
            <a:ext cx="302400" cy="3852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2" name="Google Shape;292;p24"/>
          <p:cNvCxnSpPr>
            <a:stCxn id="243" idx="6"/>
            <a:endCxn id="244" idx="1"/>
          </p:cNvCxnSpPr>
          <p:nvPr/>
        </p:nvCxnSpPr>
        <p:spPr>
          <a:xfrm rot="10800000" flipH="1">
            <a:off x="5654317" y="2723934"/>
            <a:ext cx="100500" cy="714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" name="Google Shape;94;p19">
            <a:extLst>
              <a:ext uri="{FF2B5EF4-FFF2-40B4-BE49-F238E27FC236}">
                <a16:creationId xmlns:a16="http://schemas.microsoft.com/office/drawing/2014/main" id="{E7FDBDD5-D0FD-44E5-AD19-26B4DC8E67DD}"/>
              </a:ext>
            </a:extLst>
          </p:cNvPr>
          <p:cNvSpPr txBox="1"/>
          <p:nvPr/>
        </p:nvSpPr>
        <p:spPr>
          <a:xfrm>
            <a:off x="2600267" y="884766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" sz="24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Consolidation</a:t>
            </a:r>
            <a:endParaRPr sz="2400" b="1" kern="0">
              <a:solidFill>
                <a:srgbClr val="00517C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8" name="Google Shape;95;p19">
            <a:extLst>
              <a:ext uri="{FF2B5EF4-FFF2-40B4-BE49-F238E27FC236}">
                <a16:creationId xmlns:a16="http://schemas.microsoft.com/office/drawing/2014/main" id="{D60C5477-97D1-463B-B2A4-0C93C100B913}"/>
              </a:ext>
            </a:extLst>
          </p:cNvPr>
          <p:cNvSpPr txBox="1"/>
          <p:nvPr/>
        </p:nvSpPr>
        <p:spPr>
          <a:xfrm>
            <a:off x="2393691" y="4036075"/>
            <a:ext cx="7963677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486400">
              <a:buClr>
                <a:srgbClr val="000000"/>
              </a:buClr>
            </a:pPr>
            <a:r>
              <a:rPr lang="en" sz="24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Cooperation</a:t>
            </a:r>
          </a:p>
          <a:p>
            <a:pPr marL="5486400">
              <a:buClr>
                <a:srgbClr val="000000"/>
              </a:buClr>
            </a:pPr>
            <a:r>
              <a:rPr lang="en" sz="24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(au</a:t>
            </a:r>
            <a:r>
              <a:rPr lang="en-US" sz="2400" b="1" kern="0" err="1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tonomy</a:t>
            </a:r>
            <a:r>
              <a:rPr lang="en-US" sz="2400" b="1" kern="0">
                <a:solidFill>
                  <a:srgbClr val="00517C"/>
                </a:solidFill>
                <a:latin typeface="Roboto Slab"/>
                <a:ea typeface="Roboto Slab"/>
                <a:cs typeface="Roboto Slab"/>
                <a:sym typeface="Roboto Slab"/>
              </a:rPr>
              <a:t>)</a:t>
            </a:r>
            <a:endParaRPr sz="2400" b="1" kern="0">
              <a:solidFill>
                <a:srgbClr val="00517C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BE05D2-E1C3-441E-8F5D-F9AA7049D15F}"/>
              </a:ext>
            </a:extLst>
          </p:cNvPr>
          <p:cNvSpPr/>
          <p:nvPr/>
        </p:nvSpPr>
        <p:spPr>
          <a:xfrm>
            <a:off x="6662504" y="238435"/>
            <a:ext cx="5303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3600" b="1" kern="0" dirty="0">
                <a:solidFill>
                  <a:schemeClr val="bg1">
                    <a:lumMod val="50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Collective action issue</a:t>
            </a:r>
            <a:endParaRPr lang="en-US" sz="3600" b="1" kern="0" dirty="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355452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8D89F6-BABF-4045-9908-039787D155A1}"/>
              </a:ext>
            </a:extLst>
          </p:cNvPr>
          <p:cNvSpPr txBox="1"/>
          <p:nvPr/>
        </p:nvSpPr>
        <p:spPr>
          <a:xfrm>
            <a:off x="1546623" y="1905506"/>
            <a:ext cx="9599597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Where would greater consolidation at the consortial level provide benefits? (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choose as many as you wish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Sharing expertise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Shared print initiatives, including shared off-site storage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Shared Institutional Repository / Research Data Management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Controlled digital lending / E-collection resource sharing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Coordinated digitization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Coordinated acquisitions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1851D0-A9F9-477E-ACAB-25D29EA5C4F4}"/>
              </a:ext>
            </a:extLst>
          </p:cNvPr>
          <p:cNvSpPr txBox="1"/>
          <p:nvPr/>
        </p:nvSpPr>
        <p:spPr>
          <a:xfrm>
            <a:off x="1207008" y="987552"/>
            <a:ext cx="4719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Survey 3: Collective action</a:t>
            </a:r>
          </a:p>
        </p:txBody>
      </p:sp>
    </p:spTree>
    <p:extLst>
      <p:ext uri="{BB962C8B-B14F-4D97-AF65-F5344CB8AC3E}">
        <p14:creationId xmlns:p14="http://schemas.microsoft.com/office/powerpoint/2010/main" val="60686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C957EEA8-AF30-4EA3-8724-1DE696F317A5}"/>
              </a:ext>
            </a:extLst>
          </p:cNvPr>
          <p:cNvSpPr/>
          <p:nvPr/>
        </p:nvSpPr>
        <p:spPr>
          <a:xfrm>
            <a:off x="8319659" y="1932707"/>
            <a:ext cx="2304474" cy="230447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College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651346-FBB2-4061-840E-9EA37471140F}"/>
              </a:ext>
            </a:extLst>
          </p:cNvPr>
          <p:cNvSpPr/>
          <p:nvPr/>
        </p:nvSpPr>
        <p:spPr>
          <a:xfrm>
            <a:off x="1364679" y="2055090"/>
            <a:ext cx="2059709" cy="205970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College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46230A1-BE3D-4880-BFF6-A3E0105D2BEB}"/>
              </a:ext>
            </a:extLst>
          </p:cNvPr>
          <p:cNvSpPr/>
          <p:nvPr/>
        </p:nvSpPr>
        <p:spPr>
          <a:xfrm>
            <a:off x="3723800" y="2055090"/>
            <a:ext cx="2059709" cy="205970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Consortium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00D4B49-ED40-4AE6-8D39-6DC5E9E8B666}"/>
              </a:ext>
            </a:extLst>
          </p:cNvPr>
          <p:cNvSpPr/>
          <p:nvPr/>
        </p:nvSpPr>
        <p:spPr>
          <a:xfrm>
            <a:off x="6082921" y="2055090"/>
            <a:ext cx="2059709" cy="205970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41D8B0B-6142-41D0-A228-6C48639FD773}"/>
              </a:ext>
            </a:extLst>
          </p:cNvPr>
          <p:cNvSpPr/>
          <p:nvPr/>
        </p:nvSpPr>
        <p:spPr>
          <a:xfrm>
            <a:off x="8442042" y="2055090"/>
            <a:ext cx="2059709" cy="205970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Collective collection</a:t>
            </a:r>
          </a:p>
        </p:txBody>
      </p:sp>
    </p:spTree>
    <p:extLst>
      <p:ext uri="{BB962C8B-B14F-4D97-AF65-F5344CB8AC3E}">
        <p14:creationId xmlns:p14="http://schemas.microsoft.com/office/powerpoint/2010/main" val="414751621"/>
      </p:ext>
    </p:extLst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8C9AB5-39B9-475B-9FBB-51E6907D8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70" y="301629"/>
            <a:ext cx="5908910" cy="334909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A6D9A8-76F3-450C-8837-83B74B1D3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526" y="2877316"/>
            <a:ext cx="9574442" cy="33101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0772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ADB9E1-4875-44F2-8F00-344C617AB8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13" b="1"/>
          <a:stretch/>
        </p:blipFill>
        <p:spPr>
          <a:xfrm>
            <a:off x="4319828" y="229967"/>
            <a:ext cx="7704287" cy="5540044"/>
          </a:xfrm>
          <a:prstGeom prst="rect">
            <a:avLst/>
          </a:prstGeom>
          <a:solidFill>
            <a:srgbClr val="000000">
              <a:alpha val="45882"/>
            </a:srgbClr>
          </a:solidFill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ED5CCBC0-3077-49F8-B7B4-BFC42DE634F1}"/>
              </a:ext>
            </a:extLst>
          </p:cNvPr>
          <p:cNvSpPr/>
          <p:nvPr/>
        </p:nvSpPr>
        <p:spPr>
          <a:xfrm>
            <a:off x="3884633" y="3134387"/>
            <a:ext cx="907410" cy="2303114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60F76F2-09DA-4949-827B-73CF630FD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119" y="1743455"/>
            <a:ext cx="3525853" cy="45642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88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4986EA2-0CCB-47E8-AE2A-EBB39566D467}"/>
              </a:ext>
            </a:extLst>
          </p:cNvPr>
          <p:cNvSpPr/>
          <p:nvPr/>
        </p:nvSpPr>
        <p:spPr>
          <a:xfrm>
            <a:off x="0" y="4429691"/>
            <a:ext cx="12192000" cy="1624614"/>
          </a:xfrm>
          <a:prstGeom prst="rect">
            <a:avLst/>
          </a:prstGeom>
          <a:solidFill>
            <a:schemeClr val="bg1">
              <a:lumMod val="50000"/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en-US" sz="4000">
              <a:solidFill>
                <a:prstClr val="whit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1B401F-4DBC-4737-89F7-0253320D6447}"/>
              </a:ext>
            </a:extLst>
          </p:cNvPr>
          <p:cNvSpPr/>
          <p:nvPr/>
        </p:nvSpPr>
        <p:spPr>
          <a:xfrm>
            <a:off x="0" y="803695"/>
            <a:ext cx="12192000" cy="1624614"/>
          </a:xfrm>
          <a:prstGeom prst="rect">
            <a:avLst/>
          </a:prstGeom>
          <a:solidFill>
            <a:schemeClr val="bg1">
              <a:lumMod val="50000"/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/>
            <a:r>
              <a:rPr lang="en-US" sz="400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Motivations</a:t>
            </a:r>
          </a:p>
        </p:txBody>
      </p:sp>
      <p:pic>
        <p:nvPicPr>
          <p:cNvPr id="3" name="Picture 2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0B72BF99-87A8-4AEE-83A1-6E1520870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98" y="3127679"/>
            <a:ext cx="4819118" cy="34812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32CA4C-19CA-488F-A2EC-06B50A9AFA52}"/>
              </a:ext>
            </a:extLst>
          </p:cNvPr>
          <p:cNvSpPr/>
          <p:nvPr/>
        </p:nvSpPr>
        <p:spPr>
          <a:xfrm>
            <a:off x="5821680" y="443537"/>
            <a:ext cx="6019800" cy="34812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extend the reach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materials available to users, especially as any individual library is collecting a progressively smaller part of relevant resources, 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make their management more efficient (by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sharing costs and responsibilities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coordinate collections above the individual library level, allowing individual libraries to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specialize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contribute within a defined network of responsibilities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to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collaboratively steward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scholarly and cultural record. </a:t>
            </a:r>
          </a:p>
        </p:txBody>
      </p:sp>
    </p:spTree>
    <p:extLst>
      <p:ext uri="{BB962C8B-B14F-4D97-AF65-F5344CB8AC3E}">
        <p14:creationId xmlns:p14="http://schemas.microsoft.com/office/powerpoint/2010/main" val="254553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767E77-6311-4D3B-9048-5B38F8B4403C}"/>
              </a:ext>
            </a:extLst>
          </p:cNvPr>
          <p:cNvSpPr/>
          <p:nvPr/>
        </p:nvSpPr>
        <p:spPr>
          <a:xfrm>
            <a:off x="0" y="-5277"/>
            <a:ext cx="12192000" cy="1624614"/>
          </a:xfrm>
          <a:prstGeom prst="rect">
            <a:avLst/>
          </a:prstGeom>
          <a:solidFill>
            <a:schemeClr val="bg1">
              <a:lumMod val="50000"/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en-US" sz="4000">
              <a:solidFill>
                <a:prstClr val="whit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4D1A529-7C87-481E-88A6-54CAFCE2314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10" y="401726"/>
            <a:ext cx="1364983" cy="141836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5039074-D3B7-4D66-95DB-EB81D0A00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49815" y="522026"/>
            <a:ext cx="1266912" cy="126691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1E072-5544-4568-89F7-A0D4F06DE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7325" y="657869"/>
            <a:ext cx="4331595" cy="823912"/>
          </a:xfrm>
        </p:spPr>
        <p:txBody>
          <a:bodyPr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Retrospective </a:t>
            </a:r>
            <a:br>
              <a:rPr lang="en-US" sz="3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3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coordination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AEDDEA-E245-4DAD-9AE8-C4B4257D3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787" y="4469409"/>
            <a:ext cx="5288462" cy="2221040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Resource sharing</a:t>
            </a:r>
            <a:r>
              <a:rPr lang="en-US" sz="2000" b="1" dirty="0"/>
              <a:t>: benefiting from the aggregate.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Shared print</a:t>
            </a:r>
            <a:r>
              <a:rPr lang="en-US" sz="2000" b="1" dirty="0"/>
              <a:t>: rebalancing collections across libraries and hubs.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Digitization</a:t>
            </a:r>
            <a:r>
              <a:rPr lang="en-US" sz="2000" b="1" dirty="0"/>
              <a:t>: release the content of books, broaden access, preserve.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9AEAF2-2FD4-4C60-9BE2-3176785D48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73" y="97828"/>
            <a:ext cx="4145330" cy="1349903"/>
          </a:xfrm>
        </p:spPr>
        <p:txBody>
          <a:bodyPr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Prospective </a:t>
            </a:r>
            <a:br>
              <a:rPr lang="en-US" sz="3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3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coordination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E453726E-8D2F-48B9-A49F-9342FCE9331D}"/>
              </a:ext>
            </a:extLst>
          </p:cNvPr>
          <p:cNvSpPr txBox="1">
            <a:spLocks/>
          </p:cNvSpPr>
          <p:nvPr/>
        </p:nvSpPr>
        <p:spPr>
          <a:xfrm>
            <a:off x="1" y="1867763"/>
            <a:ext cx="6035040" cy="2287905"/>
          </a:xfrm>
          <a:prstGeom prst="rect">
            <a:avLst/>
          </a:prstGeom>
          <a:solidFill>
            <a:schemeClr val="bg1">
              <a:lumMod val="50000"/>
              <a:alpha val="85000"/>
            </a:schemeClr>
          </a:solidFill>
        </p:spPr>
        <p:txBody>
          <a:bodyPr vert="horz" lIns="91440" tIns="91440" rIns="91440" bIns="0" rtlCol="0" anchor="t" anchorCtr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800">
                <a:solidFill>
                  <a:schemeClr val="bg1"/>
                </a:solidFill>
              </a:rPr>
              <a:t>Optimize local, autonomously developed collections. </a:t>
            </a:r>
          </a:p>
          <a:p>
            <a:pPr marL="0" indent="0">
              <a:buNone/>
            </a:pPr>
            <a:br>
              <a:rPr lang="en-US">
                <a:solidFill>
                  <a:schemeClr val="bg1"/>
                </a:solidFill>
              </a:rPr>
            </a:br>
            <a:r>
              <a:rPr lang="en-US" sz="4100" b="1">
                <a:solidFill>
                  <a:schemeClr val="bg1"/>
                </a:solidFill>
              </a:rPr>
              <a:t>Believed to be unsustainable but not changing.</a:t>
            </a:r>
            <a:endParaRPr lang="en-US" sz="260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41B1F9-F3C3-4C01-88CA-4EABFE4F903C}"/>
              </a:ext>
            </a:extLst>
          </p:cNvPr>
          <p:cNvSpPr/>
          <p:nvPr/>
        </p:nvSpPr>
        <p:spPr>
          <a:xfrm>
            <a:off x="1182369" y="51334"/>
            <a:ext cx="10466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“The traditional model of building large stand-alone collections is inefficient and ineffective” </a:t>
            </a:r>
            <a:r>
              <a:rPr lang="en-US" sz="9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D. Way</a:t>
            </a:r>
            <a:endParaRPr lang="en-US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92AFD6-D22C-43FF-8F4A-245E6C1400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607" y="4402544"/>
            <a:ext cx="5930391" cy="2287905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Shared collecting responsibilities</a:t>
            </a:r>
            <a:r>
              <a:rPr lang="en-US" sz="2000" b="1" dirty="0"/>
              <a:t>. Central purchasing/selection.</a:t>
            </a:r>
          </a:p>
          <a:p>
            <a:r>
              <a:rPr lang="en-US" sz="2000" b="1" dirty="0"/>
              <a:t>Libraries </a:t>
            </a:r>
            <a:r>
              <a:rPr lang="en-US" sz="2000" b="1" dirty="0">
                <a:solidFill>
                  <a:schemeClr val="accent2"/>
                </a:solidFill>
              </a:rPr>
              <a:t>focus on distinctive</a:t>
            </a:r>
            <a:r>
              <a:rPr lang="en-US" sz="2000" b="1" dirty="0"/>
              <a:t>. </a:t>
            </a:r>
          </a:p>
          <a:p>
            <a:r>
              <a:rPr lang="en-US" sz="2000" b="1" dirty="0"/>
              <a:t>Shared description and transaction data for </a:t>
            </a:r>
            <a:r>
              <a:rPr lang="en-US" sz="2000" b="1" dirty="0">
                <a:solidFill>
                  <a:schemeClr val="accent2"/>
                </a:solidFill>
              </a:rPr>
              <a:t>decision support</a:t>
            </a:r>
            <a:r>
              <a:rPr lang="en-US" sz="2000" b="1" dirty="0"/>
              <a:t>. </a:t>
            </a:r>
          </a:p>
          <a:p>
            <a:r>
              <a:rPr lang="en-US" sz="2000" b="1" dirty="0"/>
              <a:t>Collections/Acquisitions/Resource sharing </a:t>
            </a:r>
            <a:r>
              <a:rPr lang="en-US" sz="2000" b="1" dirty="0">
                <a:solidFill>
                  <a:schemeClr val="accent2"/>
                </a:solidFill>
              </a:rPr>
              <a:t>integration</a:t>
            </a:r>
            <a:r>
              <a:rPr lang="en-US" sz="2000" b="1" dirty="0"/>
              <a:t>. 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E8B78FD0-BC41-4661-8797-C1ED7808503C}"/>
              </a:ext>
            </a:extLst>
          </p:cNvPr>
          <p:cNvSpPr txBox="1">
            <a:spLocks/>
          </p:cNvSpPr>
          <p:nvPr/>
        </p:nvSpPr>
        <p:spPr>
          <a:xfrm>
            <a:off x="6152274" y="1866666"/>
            <a:ext cx="6035040" cy="2287905"/>
          </a:xfrm>
          <a:prstGeom prst="rect">
            <a:avLst/>
          </a:prstGeom>
          <a:solidFill>
            <a:schemeClr val="bg1">
              <a:lumMod val="50000"/>
              <a:alpha val="85000"/>
            </a:schemeClr>
          </a:solidFill>
        </p:spPr>
        <p:txBody>
          <a:bodyPr vert="horz" lIns="91440" tIns="91440" rIns="91440" bIns="0" rtlCol="0" anchor="t" anchorCtr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800">
                <a:solidFill>
                  <a:schemeClr val="bg1"/>
                </a:solidFill>
              </a:rPr>
              <a:t>Optimize distributed collection at the consortium level.</a:t>
            </a:r>
          </a:p>
          <a:p>
            <a:pPr marL="0" indent="0">
              <a:buNone/>
            </a:pPr>
            <a:br>
              <a:rPr lang="en-US">
                <a:solidFill>
                  <a:schemeClr val="bg1"/>
                </a:solidFill>
              </a:rPr>
            </a:br>
            <a:r>
              <a:rPr lang="en-US" sz="4100" b="1">
                <a:solidFill>
                  <a:schemeClr val="bg1"/>
                </a:solidFill>
              </a:rPr>
              <a:t>Believed to be desirable    but not happening.</a:t>
            </a:r>
            <a:endParaRPr lang="en-US" sz="260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492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74DD1981-D795-E44D-8582-8C1DD27396FF}"/>
              </a:ext>
            </a:extLst>
          </p:cNvPr>
          <p:cNvSpPr/>
          <p:nvPr/>
        </p:nvSpPr>
        <p:spPr>
          <a:xfrm>
            <a:off x="3599067" y="1355060"/>
            <a:ext cx="5473544" cy="3263248"/>
          </a:xfrm>
          <a:prstGeom prst="rect">
            <a:avLst/>
          </a:prstGeom>
          <a:noFill/>
          <a:ln w="104775">
            <a:solidFill>
              <a:schemeClr val="accent5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5840B1D-1E14-7B49-BB14-D8B9B0219A01}"/>
              </a:ext>
            </a:extLst>
          </p:cNvPr>
          <p:cNvSpPr/>
          <p:nvPr/>
        </p:nvSpPr>
        <p:spPr>
          <a:xfrm>
            <a:off x="7661709" y="4025727"/>
            <a:ext cx="1516348" cy="12631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7336FE9-B00C-9A48-8A59-087925F6B430}"/>
              </a:ext>
            </a:extLst>
          </p:cNvPr>
          <p:cNvSpPr/>
          <p:nvPr/>
        </p:nvSpPr>
        <p:spPr>
          <a:xfrm>
            <a:off x="3144412" y="1121018"/>
            <a:ext cx="1463625" cy="12084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D1BF63B-B4AC-0A48-A347-76659193E24A}"/>
              </a:ext>
            </a:extLst>
          </p:cNvPr>
          <p:cNvSpPr/>
          <p:nvPr/>
        </p:nvSpPr>
        <p:spPr>
          <a:xfrm>
            <a:off x="3421421" y="4175888"/>
            <a:ext cx="1502203" cy="112500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7A915F-01DF-40D2-8F12-91262592C897}"/>
              </a:ext>
            </a:extLst>
          </p:cNvPr>
          <p:cNvSpPr txBox="1"/>
          <p:nvPr/>
        </p:nvSpPr>
        <p:spPr>
          <a:xfrm>
            <a:off x="9907624" y="4410840"/>
            <a:ext cx="4017033" cy="11078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133" b="1">
                <a:cs typeface="Arial"/>
              </a:rPr>
              <a:t>Optimally </a:t>
            </a:r>
            <a:br>
              <a:rPr lang="en-US" sz="2133" b="1">
                <a:cs typeface="Arial"/>
              </a:rPr>
            </a:br>
            <a:r>
              <a:rPr lang="en-US" sz="2133" b="1">
                <a:cs typeface="Arial"/>
              </a:rPr>
              <a:t>Distributed </a:t>
            </a:r>
            <a:br>
              <a:rPr lang="en-US" sz="2133" b="1">
                <a:cs typeface="Arial"/>
              </a:rPr>
            </a:br>
            <a:r>
              <a:rPr lang="en-US" sz="2133" b="1">
                <a:cs typeface="Arial"/>
              </a:rPr>
              <a:t>Collections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C0C40C-057E-4FC7-92BE-3185B6D670F3}"/>
              </a:ext>
            </a:extLst>
          </p:cNvPr>
          <p:cNvSpPr txBox="1"/>
          <p:nvPr/>
        </p:nvSpPr>
        <p:spPr>
          <a:xfrm>
            <a:off x="564030" y="996987"/>
            <a:ext cx="2003457" cy="7795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133" b="1">
                <a:cs typeface="Arial"/>
              </a:rPr>
              <a:t>Systemwide </a:t>
            </a:r>
            <a:br>
              <a:rPr lang="en-US" sz="2133" b="1">
                <a:cs typeface="Arial"/>
              </a:rPr>
            </a:br>
            <a:r>
              <a:rPr lang="en-US" sz="2133" b="1">
                <a:cs typeface="Arial"/>
              </a:rPr>
              <a:t>Awareness</a:t>
            </a:r>
            <a:endParaRPr lang="en-US" sz="2667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1D9F67-DB1A-4D41-81DD-C83CDE6E00A8}"/>
              </a:ext>
            </a:extLst>
          </p:cNvPr>
          <p:cNvSpPr txBox="1"/>
          <p:nvPr/>
        </p:nvSpPr>
        <p:spPr>
          <a:xfrm>
            <a:off x="9887841" y="838559"/>
            <a:ext cx="2394804" cy="11078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133" b="1">
                <a:cs typeface="Arial"/>
              </a:rPr>
              <a:t>Efficient </a:t>
            </a:r>
            <a:br>
              <a:rPr lang="en-US" sz="2133" b="1">
                <a:cs typeface="Arial"/>
              </a:rPr>
            </a:br>
            <a:r>
              <a:rPr lang="en-US" sz="2133" b="1">
                <a:cs typeface="Arial"/>
              </a:rPr>
              <a:t>Network </a:t>
            </a:r>
            <a:br>
              <a:rPr lang="en-US" sz="2133" b="1">
                <a:cs typeface="Arial"/>
              </a:rPr>
            </a:br>
            <a:r>
              <a:rPr lang="en-US" sz="2133" b="1">
                <a:cs typeface="Arial"/>
              </a:rPr>
              <a:t>Fulfillment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B3B0DE-55BA-4CBC-988B-EDA384E43F5E}"/>
              </a:ext>
            </a:extLst>
          </p:cNvPr>
          <p:cNvSpPr txBox="1"/>
          <p:nvPr/>
        </p:nvSpPr>
        <p:spPr>
          <a:xfrm>
            <a:off x="-1597986" y="4509154"/>
            <a:ext cx="4017033" cy="7795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133" b="1">
                <a:cs typeface="Arial"/>
              </a:rPr>
              <a:t>Explicit </a:t>
            </a:r>
            <a:br>
              <a:rPr lang="en-US" sz="2133" b="1">
                <a:cs typeface="Arial"/>
              </a:rPr>
            </a:br>
            <a:r>
              <a:rPr lang="en-US" sz="2133" b="1">
                <a:cs typeface="Arial"/>
              </a:rPr>
              <a:t>Commitments</a:t>
            </a:r>
            <a:endParaRPr lang="en-US" sz="2667">
              <a:cs typeface="Arial"/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0B89DE87-FB9B-42AC-B5FF-00E929261677}"/>
              </a:ext>
            </a:extLst>
          </p:cNvPr>
          <p:cNvSpPr/>
          <p:nvPr/>
        </p:nvSpPr>
        <p:spPr>
          <a:xfrm rot="10800000">
            <a:off x="5979098" y="4351007"/>
            <a:ext cx="385233" cy="555141"/>
          </a:xfrm>
          <a:prstGeom prst="chevron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637136-962A-E440-A62B-285D24372E5F}"/>
              </a:ext>
            </a:extLst>
          </p:cNvPr>
          <p:cNvGrpSpPr/>
          <p:nvPr/>
        </p:nvGrpSpPr>
        <p:grpSpPr>
          <a:xfrm>
            <a:off x="7896851" y="4209820"/>
            <a:ext cx="1905327" cy="1386929"/>
            <a:chOff x="6760339" y="559444"/>
            <a:chExt cx="1443411" cy="1050692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DA2B5DFF-C259-9F4B-9DB9-F10A5CB00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60339" y="559444"/>
              <a:ext cx="875919" cy="445643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BD3321A2-F159-D140-B3BC-347BD7F17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35879" y="1125288"/>
              <a:ext cx="500000" cy="484848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D382F604-9C23-EE41-986D-D2F7F0A93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745923" y="1056044"/>
              <a:ext cx="457827" cy="491740"/>
            </a:xfrm>
            <a:prstGeom prst="rect">
              <a:avLst/>
            </a:prstGeom>
          </p:spPr>
        </p:pic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D2381472-7EE3-3141-8CEB-2F09016E6F8B}"/>
                </a:ext>
              </a:extLst>
            </p:cNvPr>
            <p:cNvCxnSpPr>
              <a:cxnSpLocks/>
            </p:cNvCxnSpPr>
            <p:nvPr/>
          </p:nvCxnSpPr>
          <p:spPr>
            <a:xfrm>
              <a:off x="7705604" y="724822"/>
              <a:ext cx="305433" cy="273778"/>
            </a:xfrm>
            <a:prstGeom prst="bentConnector2">
              <a:avLst/>
            </a:prstGeom>
            <a:ln w="28575">
              <a:solidFill>
                <a:schemeClr val="tx1"/>
              </a:solidFill>
              <a:prstDash val="sysDot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>
              <a:extLst>
                <a:ext uri="{FF2B5EF4-FFF2-40B4-BE49-F238E27FC236}">
                  <a16:creationId xmlns:a16="http://schemas.microsoft.com/office/drawing/2014/main" id="{9C044EEC-2D70-FF4F-8B59-88756FE6C77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783274" y="1110491"/>
              <a:ext cx="261248" cy="223874"/>
            </a:xfrm>
            <a:prstGeom prst="bentConnector2">
              <a:avLst/>
            </a:prstGeom>
            <a:ln w="28575">
              <a:solidFill>
                <a:schemeClr val="tx1"/>
              </a:solidFill>
              <a:prstDash val="sysDot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0A592D4-22F1-4D45-A732-CE071C26AB8A}"/>
              </a:ext>
            </a:extLst>
          </p:cNvPr>
          <p:cNvGrpSpPr/>
          <p:nvPr/>
        </p:nvGrpSpPr>
        <p:grpSpPr>
          <a:xfrm>
            <a:off x="2712748" y="637989"/>
            <a:ext cx="1669713" cy="1415625"/>
            <a:chOff x="3990831" y="903300"/>
            <a:chExt cx="1252285" cy="1061719"/>
          </a:xfrm>
        </p:grpSpPr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BA57753B-E7E2-F345-88EF-CA9DAD7E7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990831" y="903300"/>
              <a:ext cx="1252285" cy="1061719"/>
            </a:xfrm>
            <a:prstGeom prst="rect">
              <a:avLst/>
            </a:prstGeom>
          </p:spPr>
        </p:pic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C786F9B6-F04E-EE42-B5C6-5A0BC913A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281694" y="1105036"/>
              <a:ext cx="670560" cy="670560"/>
            </a:xfrm>
            <a:prstGeom prst="rect">
              <a:avLst/>
            </a:prstGeom>
          </p:spPr>
        </p:pic>
      </p:grpSp>
      <p:sp>
        <p:nvSpPr>
          <p:cNvPr id="62" name="Arrow: Chevron 14">
            <a:extLst>
              <a:ext uri="{FF2B5EF4-FFF2-40B4-BE49-F238E27FC236}">
                <a16:creationId xmlns:a16="http://schemas.microsoft.com/office/drawing/2014/main" id="{CFCD25B7-535B-A44B-BF41-BCAC4439663B}"/>
              </a:ext>
            </a:extLst>
          </p:cNvPr>
          <p:cNvSpPr/>
          <p:nvPr/>
        </p:nvSpPr>
        <p:spPr>
          <a:xfrm>
            <a:off x="5979098" y="1068171"/>
            <a:ext cx="385233" cy="555141"/>
          </a:xfrm>
          <a:prstGeom prst="chevron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3" name="Arrow: Chevron 14">
            <a:extLst>
              <a:ext uri="{FF2B5EF4-FFF2-40B4-BE49-F238E27FC236}">
                <a16:creationId xmlns:a16="http://schemas.microsoft.com/office/drawing/2014/main" id="{13D8B565-D90D-E346-B1F2-FBEA758D01C9}"/>
              </a:ext>
            </a:extLst>
          </p:cNvPr>
          <p:cNvSpPr/>
          <p:nvPr/>
        </p:nvSpPr>
        <p:spPr>
          <a:xfrm rot="5400000">
            <a:off x="8879994" y="3150656"/>
            <a:ext cx="385233" cy="555141"/>
          </a:xfrm>
          <a:prstGeom prst="chevron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4" name="Arrow: Chevron 14">
            <a:extLst>
              <a:ext uri="{FF2B5EF4-FFF2-40B4-BE49-F238E27FC236}">
                <a16:creationId xmlns:a16="http://schemas.microsoft.com/office/drawing/2014/main" id="{B2A0A2FE-0E9E-2848-993D-6FB21F366828}"/>
              </a:ext>
            </a:extLst>
          </p:cNvPr>
          <p:cNvSpPr/>
          <p:nvPr/>
        </p:nvSpPr>
        <p:spPr>
          <a:xfrm rot="16200000">
            <a:off x="3408108" y="3145231"/>
            <a:ext cx="385233" cy="555141"/>
          </a:xfrm>
          <a:prstGeom prst="chevron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C0D6210-35A4-244D-BC12-2AD1F24F43BF}"/>
              </a:ext>
            </a:extLst>
          </p:cNvPr>
          <p:cNvSpPr/>
          <p:nvPr/>
        </p:nvSpPr>
        <p:spPr>
          <a:xfrm>
            <a:off x="4524477" y="2314999"/>
            <a:ext cx="3845067" cy="13961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39033" y="2460459"/>
            <a:ext cx="3574924" cy="1081813"/>
          </a:xfrm>
        </p:spPr>
        <p:txBody>
          <a:bodyPr vert="horz" lIns="121920" tIns="60960" rIns="121920" bIns="60960" rtlCol="0" anchor="t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Collective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Collections 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0CCCDDD-00E7-2D44-8225-00D68F8D1AE0}"/>
              </a:ext>
            </a:extLst>
          </p:cNvPr>
          <p:cNvSpPr/>
          <p:nvPr/>
        </p:nvSpPr>
        <p:spPr>
          <a:xfrm>
            <a:off x="3144411" y="4174583"/>
            <a:ext cx="1502204" cy="10578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56847BC-62B4-324C-A5A5-64E0B4902A0E}"/>
              </a:ext>
            </a:extLst>
          </p:cNvPr>
          <p:cNvGrpSpPr/>
          <p:nvPr/>
        </p:nvGrpSpPr>
        <p:grpSpPr>
          <a:xfrm>
            <a:off x="2390725" y="4347060"/>
            <a:ext cx="2133752" cy="1190021"/>
            <a:chOff x="6830770" y="2898497"/>
            <a:chExt cx="1322574" cy="737616"/>
          </a:xfrm>
        </p:grpSpPr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278AF2FA-146B-4E43-9FD3-67015898E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830770" y="2898497"/>
              <a:ext cx="737616" cy="737616"/>
            </a:xfrm>
            <a:prstGeom prst="rect">
              <a:avLst/>
            </a:prstGeom>
          </p:spPr>
        </p:pic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2BABD3EF-6762-E64D-84C8-82A080460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545626" y="2944308"/>
              <a:ext cx="607718" cy="480521"/>
            </a:xfrm>
            <a:prstGeom prst="rect">
              <a:avLst/>
            </a:prstGeom>
          </p:spPr>
        </p:pic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B8FB718F-D2CE-AF43-9AA7-7D6FF17E64F8}"/>
              </a:ext>
            </a:extLst>
          </p:cNvPr>
          <p:cNvSpPr/>
          <p:nvPr/>
        </p:nvSpPr>
        <p:spPr>
          <a:xfrm>
            <a:off x="7658614" y="1012871"/>
            <a:ext cx="1897313" cy="11950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5171C3A-CB77-7F46-8344-4A3861C6BFDA}"/>
              </a:ext>
            </a:extLst>
          </p:cNvPr>
          <p:cNvGrpSpPr/>
          <p:nvPr/>
        </p:nvGrpSpPr>
        <p:grpSpPr>
          <a:xfrm>
            <a:off x="8013181" y="915694"/>
            <a:ext cx="1167131" cy="833895"/>
            <a:chOff x="4128839" y="3033792"/>
            <a:chExt cx="617432" cy="441144"/>
          </a:xfrm>
        </p:grpSpPr>
        <p:cxnSp>
          <p:nvCxnSpPr>
            <p:cNvPr id="48" name="Elbow Connector 47">
              <a:extLst>
                <a:ext uri="{FF2B5EF4-FFF2-40B4-BE49-F238E27FC236}">
                  <a16:creationId xmlns:a16="http://schemas.microsoft.com/office/drawing/2014/main" id="{7E9E710F-73D0-5944-B065-A806DBC0CC2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167982" y="3266776"/>
              <a:ext cx="169017" cy="247303"/>
            </a:xfrm>
            <a:prstGeom prst="bentConnector2">
              <a:avLst/>
            </a:prstGeom>
            <a:ln w="28575">
              <a:solidFill>
                <a:schemeClr val="tx1"/>
              </a:solidFill>
              <a:prstDash val="sysDot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lbow Connector 54">
              <a:extLst>
                <a:ext uri="{FF2B5EF4-FFF2-40B4-BE49-F238E27FC236}">
                  <a16:creationId xmlns:a16="http://schemas.microsoft.com/office/drawing/2014/main" id="{467F3CC9-1F9E-2E46-A1D5-196A128D830B}"/>
                </a:ext>
              </a:extLst>
            </p:cNvPr>
            <p:cNvCxnSpPr>
              <a:cxnSpLocks/>
            </p:cNvCxnSpPr>
            <p:nvPr/>
          </p:nvCxnSpPr>
          <p:spPr>
            <a:xfrm>
              <a:off x="4557421" y="3033792"/>
              <a:ext cx="188850" cy="170800"/>
            </a:xfrm>
            <a:prstGeom prst="bentConnector2">
              <a:avLst/>
            </a:prstGeom>
            <a:ln w="28575">
              <a:solidFill>
                <a:schemeClr val="tx1"/>
              </a:solidFill>
              <a:prstDash val="sysDot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4" name="Graphic 73">
            <a:extLst>
              <a:ext uri="{FF2B5EF4-FFF2-40B4-BE49-F238E27FC236}">
                <a16:creationId xmlns:a16="http://schemas.microsoft.com/office/drawing/2014/main" id="{069E9CFC-086D-4942-B9E7-78FD999293E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895553" y="490691"/>
            <a:ext cx="780753" cy="986215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30BFC725-C1B4-DE40-89E1-1DA6834F12E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648669" y="1360055"/>
            <a:ext cx="992692" cy="72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73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128">
            <a:extLst>
              <a:ext uri="{FF2B5EF4-FFF2-40B4-BE49-F238E27FC236}">
                <a16:creationId xmlns:a16="http://schemas.microsoft.com/office/drawing/2014/main" id="{6E74E7B4-3C5D-9F4D-8D14-D23B2FDEA82D}"/>
              </a:ext>
            </a:extLst>
          </p:cNvPr>
          <p:cNvSpPr txBox="1"/>
          <p:nvPr/>
        </p:nvSpPr>
        <p:spPr>
          <a:xfrm>
            <a:off x="696978" y="2313904"/>
            <a:ext cx="5766395" cy="69775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320" indent="-285320">
              <a:buFont typeface="Arial" panose="020B0604020202020204" pitchFamily="34" charset="0"/>
              <a:buChar char="•"/>
            </a:pPr>
            <a:r>
              <a:rPr lang="en-US" sz="1867">
                <a:cs typeface="Arial" panose="020B0604020202020204" pitchFamily="34" charset="0"/>
              </a:rPr>
              <a:t>Aggregated data: holdings, usage, policies</a:t>
            </a:r>
            <a:endParaRPr lang="en-US" sz="1467">
              <a:cs typeface="Arial" panose="020B0604020202020204" pitchFamily="34" charset="0"/>
            </a:endParaRPr>
          </a:p>
          <a:p>
            <a:pPr marL="285320" indent="-285320">
              <a:buFont typeface="Arial" panose="020B0604020202020204" pitchFamily="34" charset="0"/>
              <a:buChar char="•"/>
            </a:pPr>
            <a:r>
              <a:rPr lang="en-US" sz="1867">
                <a:cs typeface="Arial" panose="020B0604020202020204" pitchFamily="34" charset="0"/>
              </a:rPr>
              <a:t>Decision support tools, management dashboard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4A2A945-AF83-F542-9A73-72524A0EC9F0}"/>
              </a:ext>
            </a:extLst>
          </p:cNvPr>
          <p:cNvSpPr/>
          <p:nvPr/>
        </p:nvSpPr>
        <p:spPr>
          <a:xfrm>
            <a:off x="7051900" y="4138645"/>
            <a:ext cx="1578595" cy="98488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sz="240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7FE956C-CCE6-F84A-8383-DBCE2A531C6E}"/>
              </a:ext>
            </a:extLst>
          </p:cNvPr>
          <p:cNvSpPr/>
          <p:nvPr/>
        </p:nvSpPr>
        <p:spPr>
          <a:xfrm>
            <a:off x="3065334" y="3723837"/>
            <a:ext cx="1502203" cy="112500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sz="240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5A5A8A9-DDAD-A441-9CB4-BF67BD6FBD15}"/>
              </a:ext>
            </a:extLst>
          </p:cNvPr>
          <p:cNvSpPr txBox="1"/>
          <p:nvPr/>
        </p:nvSpPr>
        <p:spPr>
          <a:xfrm>
            <a:off x="8766017" y="3877111"/>
            <a:ext cx="4017033" cy="11078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133" b="1">
                <a:solidFill>
                  <a:srgbClr val="000000"/>
                </a:solidFill>
                <a:latin typeface="Arial"/>
                <a:cs typeface="Arial"/>
              </a:rPr>
              <a:t>Optimally </a:t>
            </a:r>
            <a:br>
              <a:rPr lang="en-US" sz="2133" b="1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133" b="1">
                <a:solidFill>
                  <a:srgbClr val="000000"/>
                </a:solidFill>
                <a:latin typeface="Arial"/>
                <a:cs typeface="Arial"/>
              </a:rPr>
              <a:t>Distributed </a:t>
            </a:r>
            <a:br>
              <a:rPr lang="en-US" sz="2133" b="1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133" b="1">
                <a:solidFill>
                  <a:srgbClr val="000000"/>
                </a:solidFill>
                <a:latin typeface="Arial"/>
                <a:cs typeface="Arial"/>
              </a:rPr>
              <a:t>Collections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29D0B7-115C-6D40-8F8E-C8B1433B4A88}"/>
              </a:ext>
            </a:extLst>
          </p:cNvPr>
          <p:cNvSpPr txBox="1"/>
          <p:nvPr/>
        </p:nvSpPr>
        <p:spPr>
          <a:xfrm>
            <a:off x="1141427" y="1172715"/>
            <a:ext cx="2003457" cy="7795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133" b="1">
                <a:solidFill>
                  <a:srgbClr val="000000"/>
                </a:solidFill>
                <a:latin typeface="Arial"/>
                <a:cs typeface="Arial"/>
              </a:rPr>
              <a:t>Systemwide </a:t>
            </a:r>
            <a:br>
              <a:rPr lang="en-US" sz="2133" b="1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133" b="1">
                <a:solidFill>
                  <a:srgbClr val="000000"/>
                </a:solidFill>
                <a:latin typeface="Arial"/>
                <a:cs typeface="Arial"/>
              </a:rPr>
              <a:t>Awareness</a:t>
            </a:r>
            <a:endParaRPr lang="en-US" sz="26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E787F05-3B8E-F344-9ADE-7AAA4C152BB1}"/>
              </a:ext>
            </a:extLst>
          </p:cNvPr>
          <p:cNvSpPr txBox="1"/>
          <p:nvPr/>
        </p:nvSpPr>
        <p:spPr>
          <a:xfrm>
            <a:off x="8545298" y="1084791"/>
            <a:ext cx="2394804" cy="11078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133" b="1">
                <a:solidFill>
                  <a:srgbClr val="000000"/>
                </a:solidFill>
                <a:latin typeface="Arial"/>
                <a:cs typeface="Arial"/>
              </a:rPr>
              <a:t>Efficient </a:t>
            </a:r>
            <a:br>
              <a:rPr lang="en-US" sz="2133" b="1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133" b="1">
                <a:solidFill>
                  <a:srgbClr val="000000"/>
                </a:solidFill>
                <a:latin typeface="Arial"/>
                <a:cs typeface="Arial"/>
              </a:rPr>
              <a:t>Network </a:t>
            </a:r>
            <a:br>
              <a:rPr lang="en-US" sz="2133" b="1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133" b="1">
                <a:solidFill>
                  <a:srgbClr val="000000"/>
                </a:solidFill>
                <a:latin typeface="Arial"/>
                <a:cs typeface="Arial"/>
              </a:rPr>
              <a:t>Fulfillment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E5C9B63-42CA-EB46-8445-84EA0A67DF8A}"/>
              </a:ext>
            </a:extLst>
          </p:cNvPr>
          <p:cNvSpPr txBox="1"/>
          <p:nvPr/>
        </p:nvSpPr>
        <p:spPr>
          <a:xfrm>
            <a:off x="463518" y="4164411"/>
            <a:ext cx="2661052" cy="7795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133" b="1">
                <a:solidFill>
                  <a:srgbClr val="000000"/>
                </a:solidFill>
                <a:latin typeface="Arial"/>
                <a:cs typeface="Arial"/>
              </a:rPr>
              <a:t>Explicit </a:t>
            </a:r>
            <a:br>
              <a:rPr lang="en-US" sz="2133" b="1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133" b="1">
                <a:solidFill>
                  <a:srgbClr val="000000"/>
                </a:solidFill>
                <a:latin typeface="Arial"/>
                <a:cs typeface="Arial"/>
              </a:rPr>
              <a:t>Commitments</a:t>
            </a:r>
            <a:endParaRPr lang="en-US" sz="2667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15B64D9-F8AD-C64E-9047-84E632A4E847}"/>
              </a:ext>
            </a:extLst>
          </p:cNvPr>
          <p:cNvGrpSpPr/>
          <p:nvPr/>
        </p:nvGrpSpPr>
        <p:grpSpPr>
          <a:xfrm>
            <a:off x="7051900" y="3941633"/>
            <a:ext cx="1431500" cy="1042020"/>
            <a:chOff x="6760339" y="559444"/>
            <a:chExt cx="1443411" cy="1050692"/>
          </a:xfrm>
        </p:grpSpPr>
        <p:pic>
          <p:nvPicPr>
            <p:cNvPr id="106" name="Graphic 105">
              <a:extLst>
                <a:ext uri="{FF2B5EF4-FFF2-40B4-BE49-F238E27FC236}">
                  <a16:creationId xmlns:a16="http://schemas.microsoft.com/office/drawing/2014/main" id="{4B40D220-7116-5542-8989-F2AB22A1F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60339" y="559444"/>
              <a:ext cx="875919" cy="445643"/>
            </a:xfrm>
            <a:prstGeom prst="rect">
              <a:avLst/>
            </a:prstGeom>
          </p:spPr>
        </p:pic>
        <p:pic>
          <p:nvPicPr>
            <p:cNvPr id="107" name="Graphic 106">
              <a:extLst>
                <a:ext uri="{FF2B5EF4-FFF2-40B4-BE49-F238E27FC236}">
                  <a16:creationId xmlns:a16="http://schemas.microsoft.com/office/drawing/2014/main" id="{E40B1845-4AB1-5B43-874F-1E356DFE2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35879" y="1125288"/>
              <a:ext cx="500000" cy="484848"/>
            </a:xfrm>
            <a:prstGeom prst="rect">
              <a:avLst/>
            </a:prstGeom>
          </p:spPr>
        </p:pic>
        <p:pic>
          <p:nvPicPr>
            <p:cNvPr id="108" name="Graphic 107">
              <a:extLst>
                <a:ext uri="{FF2B5EF4-FFF2-40B4-BE49-F238E27FC236}">
                  <a16:creationId xmlns:a16="http://schemas.microsoft.com/office/drawing/2014/main" id="{E52A8F9D-61E8-A044-BCD3-6986E9FCB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745923" y="1056044"/>
              <a:ext cx="457827" cy="491740"/>
            </a:xfrm>
            <a:prstGeom prst="rect">
              <a:avLst/>
            </a:prstGeom>
          </p:spPr>
        </p:pic>
        <p:cxnSp>
          <p:nvCxnSpPr>
            <p:cNvPr id="109" name="Elbow Connector 108">
              <a:extLst>
                <a:ext uri="{FF2B5EF4-FFF2-40B4-BE49-F238E27FC236}">
                  <a16:creationId xmlns:a16="http://schemas.microsoft.com/office/drawing/2014/main" id="{F488B68A-B7F8-6840-BA21-95E32E79EAA5}"/>
                </a:ext>
              </a:extLst>
            </p:cNvPr>
            <p:cNvCxnSpPr>
              <a:cxnSpLocks/>
            </p:cNvCxnSpPr>
            <p:nvPr/>
          </p:nvCxnSpPr>
          <p:spPr>
            <a:xfrm>
              <a:off x="7705604" y="724822"/>
              <a:ext cx="305433" cy="273778"/>
            </a:xfrm>
            <a:prstGeom prst="bentConnector2">
              <a:avLst/>
            </a:prstGeom>
            <a:noFill/>
            <a:ln w="28575" cap="flat" cmpd="sng" algn="ctr">
              <a:solidFill>
                <a:srgbClr val="000000"/>
              </a:solidFill>
              <a:prstDash val="sysDot"/>
              <a:miter lim="800000"/>
            </a:ln>
            <a:effectLst/>
          </p:spPr>
        </p:cxnSp>
        <p:cxnSp>
          <p:nvCxnSpPr>
            <p:cNvPr id="110" name="Elbow Connector 109">
              <a:extLst>
                <a:ext uri="{FF2B5EF4-FFF2-40B4-BE49-F238E27FC236}">
                  <a16:creationId xmlns:a16="http://schemas.microsoft.com/office/drawing/2014/main" id="{25C63CA1-1828-2A41-9384-29EA48335CF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783274" y="1110491"/>
              <a:ext cx="261248" cy="223874"/>
            </a:xfrm>
            <a:prstGeom prst="bentConnector2">
              <a:avLst/>
            </a:prstGeom>
            <a:noFill/>
            <a:ln w="28575" cap="flat" cmpd="sng" algn="ctr">
              <a:solidFill>
                <a:srgbClr val="000000"/>
              </a:solidFill>
              <a:prstDash val="sysDot"/>
              <a:miter lim="800000"/>
            </a:ln>
            <a:effectLst/>
          </p:spPr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B762D73-9C8C-2047-BFEF-48BB6A494980}"/>
              </a:ext>
            </a:extLst>
          </p:cNvPr>
          <p:cNvGrpSpPr/>
          <p:nvPr/>
        </p:nvGrpSpPr>
        <p:grpSpPr>
          <a:xfrm>
            <a:off x="3215640" y="989739"/>
            <a:ext cx="1254480" cy="1063580"/>
            <a:chOff x="3990831" y="903300"/>
            <a:chExt cx="1252285" cy="1061719"/>
          </a:xfrm>
        </p:grpSpPr>
        <p:pic>
          <p:nvPicPr>
            <p:cNvPr id="112" name="Graphic 111">
              <a:extLst>
                <a:ext uri="{FF2B5EF4-FFF2-40B4-BE49-F238E27FC236}">
                  <a16:creationId xmlns:a16="http://schemas.microsoft.com/office/drawing/2014/main" id="{BF90E8C0-7A6F-9C45-BD46-02F6562F2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990831" y="903300"/>
              <a:ext cx="1252285" cy="1061719"/>
            </a:xfrm>
            <a:prstGeom prst="rect">
              <a:avLst/>
            </a:prstGeom>
          </p:spPr>
        </p:pic>
        <p:pic>
          <p:nvPicPr>
            <p:cNvPr id="113" name="Graphic 112">
              <a:extLst>
                <a:ext uri="{FF2B5EF4-FFF2-40B4-BE49-F238E27FC236}">
                  <a16:creationId xmlns:a16="http://schemas.microsoft.com/office/drawing/2014/main" id="{5D6B137F-3EA2-034C-A354-DBA31FDA1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281694" y="1105036"/>
              <a:ext cx="670560" cy="670560"/>
            </a:xfrm>
            <a:prstGeom prst="rect">
              <a:avLst/>
            </a:prstGeom>
          </p:spPr>
        </p:pic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4AEF5EA-80AA-044B-9153-C3C65BA6D269}"/>
              </a:ext>
            </a:extLst>
          </p:cNvPr>
          <p:cNvGrpSpPr/>
          <p:nvPr/>
        </p:nvGrpSpPr>
        <p:grpSpPr>
          <a:xfrm>
            <a:off x="3168313" y="4055767"/>
            <a:ext cx="1603120" cy="894080"/>
            <a:chOff x="6830770" y="2898497"/>
            <a:chExt cx="1322574" cy="737616"/>
          </a:xfrm>
        </p:grpSpPr>
        <p:pic>
          <p:nvPicPr>
            <p:cNvPr id="115" name="Graphic 114">
              <a:extLst>
                <a:ext uri="{FF2B5EF4-FFF2-40B4-BE49-F238E27FC236}">
                  <a16:creationId xmlns:a16="http://schemas.microsoft.com/office/drawing/2014/main" id="{AF378FE7-53B1-5941-BD9B-16D7014FD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830770" y="2898497"/>
              <a:ext cx="737616" cy="737616"/>
            </a:xfrm>
            <a:prstGeom prst="rect">
              <a:avLst/>
            </a:prstGeom>
          </p:spPr>
        </p:pic>
        <p:pic>
          <p:nvPicPr>
            <p:cNvPr id="116" name="Graphic 115">
              <a:extLst>
                <a:ext uri="{FF2B5EF4-FFF2-40B4-BE49-F238E27FC236}">
                  <a16:creationId xmlns:a16="http://schemas.microsoft.com/office/drawing/2014/main" id="{222D29F0-8E66-8443-B0A8-9A6AC665D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545626" y="2944308"/>
              <a:ext cx="607718" cy="480521"/>
            </a:xfrm>
            <a:prstGeom prst="rect">
              <a:avLst/>
            </a:prstGeom>
          </p:spPr>
        </p:pic>
      </p:grpSp>
      <p:sp>
        <p:nvSpPr>
          <p:cNvPr id="121" name="Text Placeholder 9">
            <a:extLst>
              <a:ext uri="{FF2B5EF4-FFF2-40B4-BE49-F238E27FC236}">
                <a16:creationId xmlns:a16="http://schemas.microsoft.com/office/drawing/2014/main" id="{7AA75289-3380-BB4F-B051-DF4435FD2F93}"/>
              </a:ext>
            </a:extLst>
          </p:cNvPr>
          <p:cNvSpPr txBox="1">
            <a:spLocks/>
          </p:cNvSpPr>
          <p:nvPr/>
        </p:nvSpPr>
        <p:spPr>
          <a:xfrm>
            <a:off x="528626" y="376660"/>
            <a:ext cx="11252197" cy="1081813"/>
          </a:xfrm>
          <a:prstGeom prst="rect">
            <a:avLst/>
          </a:prstGeom>
        </p:spPr>
        <p:txBody>
          <a:bodyPr vert="horz" lIns="121920" tIns="60960" rIns="121920" bIns="6096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85">
              <a:defRPr/>
            </a:pPr>
            <a:r>
              <a:rPr lang="en-US" sz="2667">
                <a:solidFill>
                  <a:sysClr val="window" lastClr="FFFFFF"/>
                </a:solidFill>
                <a:latin typeface="Arial"/>
              </a:rPr>
              <a:t>Collective Collections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BE878C07-8A50-724E-B7F6-E0E4E531E1ED}"/>
              </a:ext>
            </a:extLst>
          </p:cNvPr>
          <p:cNvSpPr txBox="1"/>
          <p:nvPr/>
        </p:nvSpPr>
        <p:spPr>
          <a:xfrm>
            <a:off x="6194582" y="5152357"/>
            <a:ext cx="5550600" cy="985078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320" indent="-285320">
              <a:buFont typeface="Arial" panose="020B0604020202020204" pitchFamily="34" charset="0"/>
              <a:buChar char="•"/>
            </a:pPr>
            <a:r>
              <a:rPr lang="en-US" sz="1867">
                <a:cs typeface="Arial" panose="020B0604020202020204" pitchFamily="34" charset="0"/>
              </a:rPr>
              <a:t>Shared print stewardship, shared collections storage</a:t>
            </a:r>
          </a:p>
          <a:p>
            <a:pPr marL="285320" indent="-285320">
              <a:buFont typeface="Arial" panose="020B0604020202020204" pitchFamily="34" charset="0"/>
              <a:buChar char="•"/>
            </a:pPr>
            <a:r>
              <a:rPr lang="en-US" sz="1867">
                <a:cs typeface="Arial" panose="020B0604020202020204" pitchFamily="34" charset="0"/>
              </a:rPr>
              <a:t>Prospective collections coordination: acquisitions</a:t>
            </a:r>
          </a:p>
          <a:p>
            <a:pPr marL="285320" indent="-285320">
              <a:buFont typeface="Arial" panose="020B0604020202020204" pitchFamily="34" charset="0"/>
              <a:buChar char="•"/>
            </a:pPr>
            <a:r>
              <a:rPr lang="en-US" sz="1867">
                <a:cs typeface="Arial" panose="020B0604020202020204" pitchFamily="34" charset="0"/>
              </a:rPr>
              <a:t>Coordinated digitization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DA21E3B-92B6-7E41-8301-8285720BDEFE}"/>
              </a:ext>
            </a:extLst>
          </p:cNvPr>
          <p:cNvSpPr txBox="1"/>
          <p:nvPr/>
        </p:nvSpPr>
        <p:spPr>
          <a:xfrm>
            <a:off x="6239976" y="2277357"/>
            <a:ext cx="5550600" cy="1561966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320" indent="-285320">
              <a:buFont typeface="Arial" panose="020B0604020202020204" pitchFamily="34" charset="0"/>
              <a:buChar char="•"/>
            </a:pPr>
            <a:r>
              <a:rPr lang="en-US" sz="1870">
                <a:cs typeface="Arial" panose="020B0604020202020204" pitchFamily="34" charset="0"/>
              </a:rPr>
              <a:t>Unified discovery of consortium holdings</a:t>
            </a:r>
          </a:p>
          <a:p>
            <a:pPr marL="285320" indent="-285320">
              <a:buFont typeface="Arial" panose="020B0604020202020204" pitchFamily="34" charset="0"/>
              <a:buChar char="•"/>
            </a:pPr>
            <a:r>
              <a:rPr lang="en-US" sz="1870">
                <a:cs typeface="Arial" panose="020B0604020202020204" pitchFamily="34" charset="0"/>
              </a:rPr>
              <a:t>Harmonized policy frameworks</a:t>
            </a:r>
          </a:p>
          <a:p>
            <a:pPr marL="285320" indent="-285320">
              <a:buFont typeface="Arial" panose="020B0604020202020204" pitchFamily="34" charset="0"/>
              <a:buChar char="•"/>
            </a:pPr>
            <a:r>
              <a:rPr lang="en-US" sz="1870">
                <a:cs typeface="Arial" panose="020B0604020202020204" pitchFamily="34" charset="0"/>
              </a:rPr>
              <a:t>Horizontal integration of fulfillment networks</a:t>
            </a:r>
          </a:p>
          <a:p>
            <a:pPr marL="285320" indent="-285320">
              <a:buFont typeface="Arial" panose="020B0604020202020204" pitchFamily="34" charset="0"/>
              <a:buChar char="•"/>
            </a:pPr>
            <a:endParaRPr lang="en-US" sz="1870">
              <a:cs typeface="Arial" panose="020B0604020202020204" pitchFamily="34" charset="0"/>
            </a:endParaRPr>
          </a:p>
          <a:p>
            <a:pPr marL="285320" indent="-285320">
              <a:buFont typeface="Arial" panose="020B0604020202020204" pitchFamily="34" charset="0"/>
              <a:buChar char="•"/>
            </a:pPr>
            <a:endParaRPr lang="en-US" sz="1870"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D509769-1BC8-9B4B-AD8D-C5871C514335}"/>
              </a:ext>
            </a:extLst>
          </p:cNvPr>
          <p:cNvSpPr txBox="1"/>
          <p:nvPr/>
        </p:nvSpPr>
        <p:spPr>
          <a:xfrm>
            <a:off x="710371" y="5065303"/>
            <a:ext cx="5766395" cy="985078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320" indent="-285320">
              <a:buFont typeface="Arial" panose="020B0604020202020204" pitchFamily="34" charset="0"/>
              <a:buChar char="•"/>
            </a:pPr>
            <a:r>
              <a:rPr lang="en-US" sz="1867">
                <a:cs typeface="Arial" panose="020B0604020202020204" pitchFamily="34" charset="0"/>
              </a:rPr>
              <a:t>Agreed strategy and commitments</a:t>
            </a:r>
          </a:p>
          <a:p>
            <a:pPr marL="285320" indent="-285320">
              <a:buFont typeface="Arial" panose="020B0604020202020204" pitchFamily="34" charset="0"/>
              <a:buChar char="•"/>
            </a:pPr>
            <a:r>
              <a:rPr lang="en-US" sz="1867">
                <a:cs typeface="Arial" panose="020B0604020202020204" pitchFamily="34" charset="0"/>
              </a:rPr>
              <a:t>Policy and funding support</a:t>
            </a:r>
          </a:p>
          <a:p>
            <a:pPr marL="285320" indent="-285320">
              <a:buFont typeface="Arial" panose="020B0604020202020204" pitchFamily="34" charset="0"/>
              <a:buChar char="•"/>
            </a:pPr>
            <a:r>
              <a:rPr lang="en-US" sz="1867">
                <a:cs typeface="Arial" panose="020B0604020202020204" pitchFamily="34" charset="0"/>
              </a:rPr>
              <a:t>Agreed consortial agency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D161D25-16E5-754E-9100-644B93C42139}"/>
              </a:ext>
            </a:extLst>
          </p:cNvPr>
          <p:cNvGrpSpPr/>
          <p:nvPr/>
        </p:nvGrpSpPr>
        <p:grpSpPr>
          <a:xfrm>
            <a:off x="7246042" y="1323477"/>
            <a:ext cx="815387" cy="582580"/>
            <a:chOff x="4128839" y="3033792"/>
            <a:chExt cx="617432" cy="441144"/>
          </a:xfrm>
        </p:grpSpPr>
        <p:cxnSp>
          <p:nvCxnSpPr>
            <p:cNvPr id="148" name="Elbow Connector 147">
              <a:extLst>
                <a:ext uri="{FF2B5EF4-FFF2-40B4-BE49-F238E27FC236}">
                  <a16:creationId xmlns:a16="http://schemas.microsoft.com/office/drawing/2014/main" id="{331400EC-FDF9-894F-849E-6351950B69E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167982" y="3266776"/>
              <a:ext cx="169017" cy="247303"/>
            </a:xfrm>
            <a:prstGeom prst="bentConnector2">
              <a:avLst/>
            </a:prstGeom>
            <a:ln w="28575">
              <a:solidFill>
                <a:schemeClr val="tx1"/>
              </a:solidFill>
              <a:prstDash val="sysDot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Elbow Connector 148">
              <a:extLst>
                <a:ext uri="{FF2B5EF4-FFF2-40B4-BE49-F238E27FC236}">
                  <a16:creationId xmlns:a16="http://schemas.microsoft.com/office/drawing/2014/main" id="{A1854EEB-4484-2D42-9032-9C334AAFF03F}"/>
                </a:ext>
              </a:extLst>
            </p:cNvPr>
            <p:cNvCxnSpPr>
              <a:cxnSpLocks/>
            </p:cNvCxnSpPr>
            <p:nvPr/>
          </p:nvCxnSpPr>
          <p:spPr>
            <a:xfrm>
              <a:off x="4557421" y="3033792"/>
              <a:ext cx="188850" cy="170800"/>
            </a:xfrm>
            <a:prstGeom prst="bentConnector2">
              <a:avLst/>
            </a:prstGeom>
            <a:ln w="28575">
              <a:solidFill>
                <a:schemeClr val="tx1"/>
              </a:solidFill>
              <a:prstDash val="sysDot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0" name="Graphic 149">
            <a:extLst>
              <a:ext uri="{FF2B5EF4-FFF2-40B4-BE49-F238E27FC236}">
                <a16:creationId xmlns:a16="http://schemas.microsoft.com/office/drawing/2014/main" id="{2E2A956F-0CD4-CF43-9313-6C268D55F2C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160583" y="981655"/>
            <a:ext cx="545455" cy="688995"/>
          </a:xfrm>
          <a:prstGeom prst="rect">
            <a:avLst/>
          </a:prstGeom>
        </p:spPr>
      </p:pic>
      <p:pic>
        <p:nvPicPr>
          <p:cNvPr id="151" name="Graphic 150">
            <a:extLst>
              <a:ext uri="{FF2B5EF4-FFF2-40B4-BE49-F238E27FC236}">
                <a16:creationId xmlns:a16="http://schemas.microsoft.com/office/drawing/2014/main" id="{9E175E99-1A61-E34C-9316-5963888EC7A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706037" y="1623200"/>
            <a:ext cx="693520" cy="50437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E48DD33-89B1-49A9-AAF0-3223BCDE12AE}"/>
              </a:ext>
            </a:extLst>
          </p:cNvPr>
          <p:cNvSpPr/>
          <p:nvPr/>
        </p:nvSpPr>
        <p:spPr>
          <a:xfrm>
            <a:off x="6194582" y="15422"/>
            <a:ext cx="5771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</a:pPr>
            <a:r>
              <a:rPr lang="en-US" sz="3600" b="1" kern="0" dirty="0">
                <a:solidFill>
                  <a:schemeClr val="bg1">
                    <a:lumMod val="50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Conscious coordination</a:t>
            </a:r>
            <a:endParaRPr lang="en-US" sz="3600" b="1" kern="0" dirty="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C5EACC-915E-48F0-8EE5-CE380E42B1B7}"/>
              </a:ext>
            </a:extLst>
          </p:cNvPr>
          <p:cNvSpPr/>
          <p:nvPr/>
        </p:nvSpPr>
        <p:spPr>
          <a:xfrm>
            <a:off x="463518" y="3723837"/>
            <a:ext cx="5392847" cy="2757503"/>
          </a:xfrm>
          <a:custGeom>
            <a:avLst/>
            <a:gdLst>
              <a:gd name="connsiteX0" fmla="*/ 0 w 5392847"/>
              <a:gd name="connsiteY0" fmla="*/ 0 h 2757503"/>
              <a:gd name="connsiteX1" fmla="*/ 5392847 w 5392847"/>
              <a:gd name="connsiteY1" fmla="*/ 0 h 2757503"/>
              <a:gd name="connsiteX2" fmla="*/ 5392847 w 5392847"/>
              <a:gd name="connsiteY2" fmla="*/ 2757503 h 2757503"/>
              <a:gd name="connsiteX3" fmla="*/ 0 w 5392847"/>
              <a:gd name="connsiteY3" fmla="*/ 2757503 h 2757503"/>
              <a:gd name="connsiteX4" fmla="*/ 0 w 5392847"/>
              <a:gd name="connsiteY4" fmla="*/ 0 h 275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2847" h="2757503" extrusionOk="0">
                <a:moveTo>
                  <a:pt x="0" y="0"/>
                </a:moveTo>
                <a:cubicBezTo>
                  <a:pt x="1692946" y="18098"/>
                  <a:pt x="4200117" y="-162241"/>
                  <a:pt x="5392847" y="0"/>
                </a:cubicBezTo>
                <a:cubicBezTo>
                  <a:pt x="5324830" y="1326927"/>
                  <a:pt x="5328861" y="2452323"/>
                  <a:pt x="5392847" y="2757503"/>
                </a:cubicBezTo>
                <a:cubicBezTo>
                  <a:pt x="3691016" y="2588235"/>
                  <a:pt x="1967748" y="2679857"/>
                  <a:pt x="0" y="2757503"/>
                </a:cubicBezTo>
                <a:cubicBezTo>
                  <a:pt x="133318" y="1953949"/>
                  <a:pt x="123700" y="403868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381089202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5F8F4D-7AAB-4A90-8594-91EF84B259F5}"/>
              </a:ext>
            </a:extLst>
          </p:cNvPr>
          <p:cNvSpPr txBox="1"/>
          <p:nvPr/>
        </p:nvSpPr>
        <p:spPr>
          <a:xfrm>
            <a:off x="5207267" y="57965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BB74089-6443-4AB9-B6E0-A80BA37A9500}"/>
              </a:ext>
            </a:extLst>
          </p:cNvPr>
          <p:cNvSpPr txBox="1"/>
          <p:nvPr/>
        </p:nvSpPr>
        <p:spPr>
          <a:xfrm>
            <a:off x="10164430" y="16386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440B86-B2DA-4F09-B8C1-749ACF974D28}"/>
              </a:ext>
            </a:extLst>
          </p:cNvPr>
          <p:cNvSpPr txBox="1"/>
          <p:nvPr/>
        </p:nvSpPr>
        <p:spPr>
          <a:xfrm>
            <a:off x="4644273" y="15514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DC86AC8-1D5A-42DC-8ABA-6A2A17F94733}"/>
              </a:ext>
            </a:extLst>
          </p:cNvPr>
          <p:cNvSpPr txBox="1"/>
          <p:nvPr/>
        </p:nvSpPr>
        <p:spPr>
          <a:xfrm>
            <a:off x="10623690" y="43278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12418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91" grpId="0"/>
      <p:bldP spid="97" grpId="0"/>
      <p:bldP spid="99" grpId="0"/>
      <p:bldP spid="130" grpId="0"/>
      <p:bldP spid="131" grpId="0"/>
      <p:bldP spid="4" grpId="0" animBg="1"/>
      <p:bldP spid="2" grpId="0"/>
      <p:bldP spid="33" grpId="0"/>
      <p:bldP spid="34" grpId="0"/>
      <p:bldP spid="3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1BAE2A-F2D4-4F58-A256-648C16E2BDB5}"/>
              </a:ext>
            </a:extLst>
          </p:cNvPr>
          <p:cNvSpPr/>
          <p:nvPr/>
        </p:nvSpPr>
        <p:spPr>
          <a:xfrm>
            <a:off x="6831048" y="437540"/>
            <a:ext cx="4572000" cy="547842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2880" tIns="91440" bIns="91440" anchor="b" anchorCtr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Library strategy</a:t>
            </a:r>
            <a:b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Collaboration is a set of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strategic and tactical choices</a:t>
            </a: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which is very influenced by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people and politics</a:t>
            </a:r>
            <a:r>
              <a:rPr lang="en-US" sz="2000" b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b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Collaboration is as much about strategic choices as are internal library operations and should be approached with the same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discipline</a:t>
            </a:r>
            <a:r>
              <a:rPr lang="en-US" sz="2000" b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impulse to local control </a:t>
            </a: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may be a barrier to longer term collective progress.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6CF0FE-6790-4B51-ADFE-EB2BD4A0C966}"/>
              </a:ext>
            </a:extLst>
          </p:cNvPr>
          <p:cNvSpPr txBox="1"/>
          <p:nvPr/>
        </p:nvSpPr>
        <p:spPr>
          <a:xfrm>
            <a:off x="0" y="4979242"/>
            <a:ext cx="3160450" cy="187743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Thank you …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@</a:t>
            </a:r>
            <a:r>
              <a:rPr lang="en-US" sz="2800">
                <a:solidFill>
                  <a:schemeClr val="bg1"/>
                </a:solidFill>
              </a:rPr>
              <a:t>LorcanD</a:t>
            </a:r>
            <a:r>
              <a:rPr lang="en-US" sz="2800" dirty="0">
                <a:solidFill>
                  <a:schemeClr val="bg1"/>
                </a:solidFill>
              </a:rPr>
              <a:t>       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@</a:t>
            </a:r>
            <a:r>
              <a:rPr lang="en-US" sz="2800">
                <a:solidFill>
                  <a:schemeClr val="bg1"/>
                </a:solidFill>
              </a:rPr>
              <a:t>ConstanceM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26" descr="OCLC_H_PMS.eps">
            <a:extLst>
              <a:ext uri="{FF2B5EF4-FFF2-40B4-BE49-F238E27FC236}">
                <a16:creationId xmlns:a16="http://schemas.microsoft.com/office/drawing/2014/main" id="{F705248A-D205-4526-BCC8-59FAE171A4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6217" y="6453870"/>
            <a:ext cx="964583" cy="3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14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F133B31-F17D-4B77-9098-70CD398A4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36" y="518180"/>
            <a:ext cx="4405943" cy="5791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1C665C3-7FFE-4E4F-848E-B2BDA5D24498}"/>
              </a:ext>
            </a:extLst>
          </p:cNvPr>
          <p:cNvSpPr/>
          <p:nvPr/>
        </p:nvSpPr>
        <p:spPr>
          <a:xfrm>
            <a:off x="6668038" y="1935416"/>
            <a:ext cx="3200400" cy="2651760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050" kern="0">
              <a:solidFill>
                <a:schemeClr val="bg1">
                  <a:lumMod val="50000"/>
                </a:schemeClr>
              </a:solidFill>
              <a:latin typeface="Segoe UI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6A3A5-2248-4008-A9DE-9BDEE51D2325}"/>
              </a:ext>
            </a:extLst>
          </p:cNvPr>
          <p:cNvSpPr txBox="1"/>
          <p:nvPr/>
        </p:nvSpPr>
        <p:spPr>
          <a:xfrm>
            <a:off x="7529174" y="1424855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Arial"/>
              </a:rPr>
              <a:t>Research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A8DC10-A444-48DD-B235-B400E345CD49}"/>
              </a:ext>
            </a:extLst>
          </p:cNvPr>
          <p:cNvSpPr txBox="1"/>
          <p:nvPr/>
        </p:nvSpPr>
        <p:spPr>
          <a:xfrm>
            <a:off x="9021606" y="4715894"/>
            <a:ext cx="2750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Arial"/>
              </a:rPr>
              <a:t>Liberal education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199CC-404C-415D-9FBD-723DA346A6DE}"/>
              </a:ext>
            </a:extLst>
          </p:cNvPr>
          <p:cNvSpPr txBox="1"/>
          <p:nvPr/>
        </p:nvSpPr>
        <p:spPr>
          <a:xfrm>
            <a:off x="5489368" y="4715894"/>
            <a:ext cx="2750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400" b="1" ker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Arial"/>
              </a:rPr>
              <a:t>Career-directed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EFEE2-7F26-4590-94B6-A2C1353C4623}"/>
              </a:ext>
            </a:extLst>
          </p:cNvPr>
          <p:cNvSpPr/>
          <p:nvPr/>
        </p:nvSpPr>
        <p:spPr>
          <a:xfrm>
            <a:off x="6371647" y="1038389"/>
            <a:ext cx="3887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b="1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Arial"/>
              </a:rPr>
              <a:t>Doctoral</a:t>
            </a:r>
            <a:r>
              <a:rPr lang="en-US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Arial"/>
              </a:rPr>
              <a:t> research and scholarship</a:t>
            </a:r>
            <a:endParaRPr lang="en-US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D5EDB7-EE28-4CED-AEE6-157652B398DD}"/>
              </a:ext>
            </a:extLst>
          </p:cNvPr>
          <p:cNvSpPr/>
          <p:nvPr/>
        </p:nvSpPr>
        <p:spPr>
          <a:xfrm>
            <a:off x="9025003" y="5278659"/>
            <a:ext cx="2837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b="1" i="1" ker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Arial"/>
              </a:rPr>
              <a:t>Interdisciplinary</a:t>
            </a:r>
            <a:r>
              <a:rPr lang="en-US" i="1" ker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Arial"/>
              </a:rPr>
              <a:t> baccalaureate education</a:t>
            </a:r>
            <a:endParaRPr lang="en-US" ker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72CCE4-2290-40C5-9FF6-415D2BE0F71B}"/>
              </a:ext>
            </a:extLst>
          </p:cNvPr>
          <p:cNvSpPr/>
          <p:nvPr/>
        </p:nvSpPr>
        <p:spPr>
          <a:xfrm>
            <a:off x="5470119" y="5278659"/>
            <a:ext cx="3167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b="1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Arial"/>
              </a:rPr>
              <a:t>Specialized</a:t>
            </a:r>
            <a:r>
              <a:rPr lang="en-US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Arial"/>
              </a:rPr>
              <a:t> baccalaureate and professional master’s </a:t>
            </a:r>
            <a:endParaRPr lang="en-US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191870F-6867-483A-BC94-600F9D092294}"/>
              </a:ext>
            </a:extLst>
          </p:cNvPr>
          <p:cNvSpPr/>
          <p:nvPr/>
        </p:nvSpPr>
        <p:spPr>
          <a:xfrm>
            <a:off x="7842181" y="3133275"/>
            <a:ext cx="795528" cy="6858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050" kern="0">
              <a:solidFill>
                <a:schemeClr val="bg1">
                  <a:lumMod val="50000"/>
                </a:schemeClr>
              </a:solidFill>
              <a:latin typeface="Segoe UI"/>
              <a:sym typeface="Arial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75FE5D-5B8F-4943-B9BE-00370F8022B9}"/>
              </a:ext>
            </a:extLst>
          </p:cNvPr>
          <p:cNvCxnSpPr>
            <a:cxnSpLocks/>
          </p:cNvCxnSpPr>
          <p:nvPr/>
        </p:nvCxnSpPr>
        <p:spPr>
          <a:xfrm flipV="1">
            <a:off x="8245612" y="2839507"/>
            <a:ext cx="0" cy="72791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9421BF-A98A-452F-8483-1A418C1246A4}"/>
              </a:ext>
            </a:extLst>
          </p:cNvPr>
          <p:cNvCxnSpPr>
            <a:cxnSpLocks/>
          </p:cNvCxnSpPr>
          <p:nvPr/>
        </p:nvCxnSpPr>
        <p:spPr>
          <a:xfrm>
            <a:off x="8239946" y="3578752"/>
            <a:ext cx="589157" cy="38770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609C44C-CCBD-42D0-82C4-E4F2C4B920DB}"/>
              </a:ext>
            </a:extLst>
          </p:cNvPr>
          <p:cNvCxnSpPr>
            <a:cxnSpLocks/>
          </p:cNvCxnSpPr>
          <p:nvPr/>
        </p:nvCxnSpPr>
        <p:spPr>
          <a:xfrm flipH="1">
            <a:off x="7655437" y="3578752"/>
            <a:ext cx="589788" cy="38770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phic 13" descr="Microscope">
            <a:extLst>
              <a:ext uri="{FF2B5EF4-FFF2-40B4-BE49-F238E27FC236}">
                <a16:creationId xmlns:a16="http://schemas.microsoft.com/office/drawing/2014/main" id="{47619959-CA9A-4646-9C2E-89031696B90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24509" y="2250085"/>
            <a:ext cx="411480" cy="411480"/>
          </a:xfrm>
          <a:prstGeom prst="rect">
            <a:avLst/>
          </a:prstGeom>
        </p:spPr>
      </p:pic>
      <p:pic>
        <p:nvPicPr>
          <p:cNvPr id="15" name="Graphic 14" descr="Meeting">
            <a:extLst>
              <a:ext uri="{FF2B5EF4-FFF2-40B4-BE49-F238E27FC236}">
                <a16:creationId xmlns:a16="http://schemas.microsoft.com/office/drawing/2014/main" id="{D5F9AF50-4550-475C-96D3-D5581E228BA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86116" y="4088965"/>
            <a:ext cx="411480" cy="411480"/>
          </a:xfrm>
          <a:prstGeom prst="rect">
            <a:avLst/>
          </a:prstGeom>
        </p:spPr>
      </p:pic>
      <p:pic>
        <p:nvPicPr>
          <p:cNvPr id="16" name="Graphic 15" descr="Briefcase">
            <a:extLst>
              <a:ext uri="{FF2B5EF4-FFF2-40B4-BE49-F238E27FC236}">
                <a16:creationId xmlns:a16="http://schemas.microsoft.com/office/drawing/2014/main" id="{9D6AD4CC-8B87-45A3-A10F-A9F76353E646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37621" y="4071962"/>
            <a:ext cx="411480" cy="411480"/>
          </a:xfrm>
          <a:prstGeom prst="rect">
            <a:avLst/>
          </a:prstGeom>
        </p:spPr>
      </p:pic>
      <p:pic>
        <p:nvPicPr>
          <p:cNvPr id="17" name="Picture 26" descr="OCLC_H_PMS.eps">
            <a:extLst>
              <a:ext uri="{FF2B5EF4-FFF2-40B4-BE49-F238E27FC236}">
                <a16:creationId xmlns:a16="http://schemas.microsoft.com/office/drawing/2014/main" id="{D62918E8-29CD-48BB-A2F4-7B1EF1F8589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2566" y="6347609"/>
            <a:ext cx="964583" cy="3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19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1EE297-ADE7-46BC-A2E5-B22761444F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2" t="6804" r="1624" b="4956"/>
          <a:stretch/>
        </p:blipFill>
        <p:spPr>
          <a:xfrm>
            <a:off x="1565392" y="676462"/>
            <a:ext cx="9106371" cy="60515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1282D1-CF89-437C-983F-98184222608A}"/>
              </a:ext>
            </a:extLst>
          </p:cNvPr>
          <p:cNvSpPr txBox="1"/>
          <p:nvPr/>
        </p:nvSpPr>
        <p:spPr>
          <a:xfrm>
            <a:off x="8106975" y="4711308"/>
            <a:ext cx="377058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Williams College R: .00, </a:t>
            </a:r>
            <a:r>
              <a:rPr lang="en-US" sz="1600" b="1">
                <a:latin typeface="Segoe UI" panose="020B0502040204020203" pitchFamily="34" charset="0"/>
                <a:cs typeface="Segoe UI" panose="020B0502040204020203" pitchFamily="34" charset="0"/>
              </a:rPr>
              <a:t>LE: 1.00</a:t>
            </a: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, C: 0.00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587ECB-0526-453D-8C6D-F1E857AD9D8C}"/>
              </a:ext>
            </a:extLst>
          </p:cNvPr>
          <p:cNvSpPr txBox="1"/>
          <p:nvPr/>
        </p:nvSpPr>
        <p:spPr>
          <a:xfrm>
            <a:off x="510834" y="4702822"/>
            <a:ext cx="364413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Bentley University R: .01, LE: .37, </a:t>
            </a:r>
            <a:r>
              <a:rPr lang="en-US" sz="1600" b="1">
                <a:latin typeface="Segoe UI" panose="020B0502040204020203" pitchFamily="34" charset="0"/>
                <a:cs typeface="Segoe UI" panose="020B0502040204020203" pitchFamily="34" charset="0"/>
              </a:rPr>
              <a:t>C: .62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31C43B-E8E9-49B6-9EF0-A2474ED261CB}"/>
              </a:ext>
            </a:extLst>
          </p:cNvPr>
          <p:cNvSpPr txBox="1"/>
          <p:nvPr/>
        </p:nvSpPr>
        <p:spPr>
          <a:xfrm>
            <a:off x="4180610" y="2497342"/>
            <a:ext cx="376115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Brandeis University </a:t>
            </a:r>
            <a:r>
              <a:rPr lang="en-US" sz="1600" b="1">
                <a:latin typeface="Segoe UI" panose="020B0502040204020203" pitchFamily="34" charset="0"/>
                <a:cs typeface="Segoe UI" panose="020B0502040204020203" pitchFamily="34" charset="0"/>
              </a:rPr>
              <a:t>R: .45</a:t>
            </a: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, LE: .55, C: .00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BBDF50-79F7-4599-83E7-36BC3A4F3E73}"/>
              </a:ext>
            </a:extLst>
          </p:cNvPr>
          <p:cNvSpPr txBox="1"/>
          <p:nvPr/>
        </p:nvSpPr>
        <p:spPr>
          <a:xfrm>
            <a:off x="90313" y="6259703"/>
            <a:ext cx="9648236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dirty="0">
                <a:latin typeface="Segoe UI" panose="020B0502040204020203" pitchFamily="34" charset="0"/>
                <a:cs typeface="Segoe UI" panose="020B0502040204020203" pitchFamily="34" charset="0"/>
              </a:rPr>
              <a:t>*excludes institutions for which IPEDS data is not available (MBL WHOI and Massachusetts State Library) and a   </a:t>
            </a:r>
          </a:p>
          <a:p>
            <a:r>
              <a:rPr lang="en-US" sz="1467" dirty="0">
                <a:latin typeface="Segoe UI" panose="020B0502040204020203" pitchFamily="34" charset="0"/>
                <a:cs typeface="Segoe UI" panose="020B0502040204020203" pitchFamily="34" charset="0"/>
              </a:rPr>
              <a:t> specialized university (UMass Medical) excluded from scope of </a:t>
            </a:r>
            <a:r>
              <a:rPr lang="en-US" sz="1467" i="1" dirty="0">
                <a:latin typeface="Segoe UI" panose="020B0502040204020203" pitchFamily="34" charset="0"/>
                <a:cs typeface="Segoe UI" panose="020B0502040204020203" pitchFamily="34" charset="0"/>
              </a:rPr>
              <a:t>University Futures, Library Futures </a:t>
            </a:r>
            <a:r>
              <a:rPr lang="en-US" sz="1467" dirty="0">
                <a:latin typeface="Segoe UI" panose="020B0502040204020203" pitchFamily="34" charset="0"/>
                <a:cs typeface="Segoe UI" panose="020B0502040204020203" pitchFamily="34" charset="0"/>
              </a:rPr>
              <a:t>project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6763F-89EB-4130-929A-3E42B64FE385}"/>
              </a:ext>
            </a:extLst>
          </p:cNvPr>
          <p:cNvSpPr txBox="1"/>
          <p:nvPr/>
        </p:nvSpPr>
        <p:spPr>
          <a:xfrm>
            <a:off x="4068197" y="144198"/>
            <a:ext cx="4042710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933" dirty="0">
                <a:latin typeface="Calibri" panose="020F0502020204030204" pitchFamily="34" charset="0"/>
                <a:cs typeface="Calibri" panose="020F0502020204030204" pitchFamily="34" charset="0"/>
              </a:rPr>
              <a:t>BLC Institution Directions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DF05A0-19C5-4AAE-89EB-DDB4A8D7A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669" y="115844"/>
            <a:ext cx="1745208" cy="2293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BC703C-A05C-460C-A678-47DB7D3C6314}"/>
              </a:ext>
            </a:extLst>
          </p:cNvPr>
          <p:cNvSpPr txBox="1"/>
          <p:nvPr/>
        </p:nvSpPr>
        <p:spPr>
          <a:xfrm>
            <a:off x="10390056" y="2468789"/>
            <a:ext cx="164949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67"/>
              <a:t>oc.lc/</a:t>
            </a:r>
            <a:r>
              <a:rPr lang="en-US" sz="1867" err="1"/>
              <a:t>libfutures</a:t>
            </a:r>
            <a:endParaRPr lang="en-US" sz="1867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3A191B-D3E4-45DC-BD13-870090B94029}"/>
              </a:ext>
            </a:extLst>
          </p:cNvPr>
          <p:cNvSpPr txBox="1"/>
          <p:nvPr/>
        </p:nvSpPr>
        <p:spPr>
          <a:xfrm>
            <a:off x="4180611" y="1914399"/>
            <a:ext cx="376115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Tufts University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R: .45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, LE: .53, C: .02</a:t>
            </a:r>
          </a:p>
        </p:txBody>
      </p:sp>
    </p:spTree>
    <p:extLst>
      <p:ext uri="{BB962C8B-B14F-4D97-AF65-F5344CB8AC3E}">
        <p14:creationId xmlns:p14="http://schemas.microsoft.com/office/powerpoint/2010/main" val="1502274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7AD1193-194F-4B07-8BD6-421B6483D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161849"/>
              </p:ext>
            </p:extLst>
          </p:nvPr>
        </p:nvGraphicFramePr>
        <p:xfrm>
          <a:off x="213360" y="602826"/>
          <a:ext cx="11765279" cy="6214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Graphic 4" descr="Fingerprint">
            <a:extLst>
              <a:ext uri="{FF2B5EF4-FFF2-40B4-BE49-F238E27FC236}">
                <a16:creationId xmlns:a16="http://schemas.microsoft.com/office/drawing/2014/main" id="{62DA128B-EFEB-428D-B71C-1CB3E9148FA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8800" y="309880"/>
            <a:ext cx="914400" cy="914400"/>
          </a:xfrm>
          <a:prstGeom prst="rect">
            <a:avLst/>
          </a:prstGeom>
        </p:spPr>
      </p:pic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B92E299F-B027-4FA6-AE2D-3D1591DC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474623"/>
            <a:ext cx="280987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30D968-A313-460F-97D0-CE6538B7490C}"/>
              </a:ext>
            </a:extLst>
          </p:cNvPr>
          <p:cNvSpPr txBox="1"/>
          <p:nvPr/>
        </p:nvSpPr>
        <p:spPr>
          <a:xfrm>
            <a:off x="7502027" y="3492064"/>
            <a:ext cx="4579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D4999"/>
                </a:solidFill>
              </a:rPr>
              <a:t>Shared emphasis: interdisciplinary undergraduate education</a:t>
            </a:r>
          </a:p>
        </p:txBody>
      </p:sp>
    </p:spTree>
    <p:extLst>
      <p:ext uri="{BB962C8B-B14F-4D97-AF65-F5344CB8AC3E}">
        <p14:creationId xmlns:p14="http://schemas.microsoft.com/office/powerpoint/2010/main" val="1295772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7AD1193-194F-4B07-8BD6-421B6483D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962021"/>
              </p:ext>
            </p:extLst>
          </p:nvPr>
        </p:nvGraphicFramePr>
        <p:xfrm>
          <a:off x="-1505712" y="602826"/>
          <a:ext cx="11765279" cy="6214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D30D968-A313-460F-97D0-CE6538B7490C}"/>
              </a:ext>
            </a:extLst>
          </p:cNvPr>
          <p:cNvSpPr txBox="1"/>
          <p:nvPr/>
        </p:nvSpPr>
        <p:spPr>
          <a:xfrm>
            <a:off x="6017170" y="1733341"/>
            <a:ext cx="59557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Collaboration opportunities?</a:t>
            </a:r>
          </a:p>
          <a:p>
            <a:endParaRPr lang="en-US" sz="2400" i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Library support for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igh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mpact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Scaling library learning: instructional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Course reading lists, LMS integrations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Coordinated acquisitions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D4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54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1EC76D-824E-4728-A1FC-81067D5DCF1B}"/>
              </a:ext>
            </a:extLst>
          </p:cNvPr>
          <p:cNvSpPr/>
          <p:nvPr/>
        </p:nvSpPr>
        <p:spPr>
          <a:xfrm>
            <a:off x="3874470" y="6353502"/>
            <a:ext cx="914400" cy="2499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C68F4-6F35-498D-85C6-8BF6A4F49211}"/>
              </a:ext>
            </a:extLst>
          </p:cNvPr>
          <p:cNvSpPr txBox="1"/>
          <p:nvPr/>
        </p:nvSpPr>
        <p:spPr>
          <a:xfrm>
            <a:off x="4908758" y="628981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ARL member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9F046D-A3D1-4E88-A647-65C56A42C2C4}"/>
              </a:ext>
            </a:extLst>
          </p:cNvPr>
          <p:cNvSpPr txBox="1"/>
          <p:nvPr/>
        </p:nvSpPr>
        <p:spPr>
          <a:xfrm>
            <a:off x="6716110" y="6289810"/>
            <a:ext cx="332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N=615 discrete programs/majors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B9E84A-E3C0-4AF1-AD3D-3C95863C7BF6}"/>
              </a:ext>
            </a:extLst>
          </p:cNvPr>
          <p:cNvSpPr txBox="1"/>
          <p:nvPr/>
        </p:nvSpPr>
        <p:spPr>
          <a:xfrm>
            <a:off x="36576" y="6433804"/>
            <a:ext cx="3179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Source</a:t>
            </a:r>
            <a:r>
              <a:rPr lang="en-US" dirty="0"/>
              <a:t>: IPEDS Completions data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16AC635-A660-4AE5-94CD-DD6B6B6DC78B}"/>
              </a:ext>
            </a:extLst>
          </p:cNvPr>
          <p:cNvGrpSpPr/>
          <p:nvPr/>
        </p:nvGrpSpPr>
        <p:grpSpPr>
          <a:xfrm>
            <a:off x="237744" y="569451"/>
            <a:ext cx="11850624" cy="5538742"/>
            <a:chOff x="237744" y="569451"/>
            <a:chExt cx="11850624" cy="553874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5D57A5C-9BF0-4463-81C7-E1AB6CE3B3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04" t="1687" r="786" b="2782"/>
            <a:stretch/>
          </p:blipFill>
          <p:spPr>
            <a:xfrm>
              <a:off x="237744" y="585217"/>
              <a:ext cx="11850624" cy="552297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22E59E8-436D-4DD4-BE56-0C8F846B13BE}"/>
                </a:ext>
              </a:extLst>
            </p:cNvPr>
            <p:cNvSpPr txBox="1"/>
            <p:nvPr/>
          </p:nvSpPr>
          <p:spPr>
            <a:xfrm>
              <a:off x="9333186" y="569451"/>
              <a:ext cx="188301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707070"/>
                  </a:solidFill>
                </a:rPr>
                <a:t>Institutions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951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45CF254-A21E-43AA-A6F0-70357A82B003}"/>
              </a:ext>
            </a:extLst>
          </p:cNvPr>
          <p:cNvGraphicFramePr>
            <a:graphicFrameLocks/>
          </p:cNvGraphicFramePr>
          <p:nvPr/>
        </p:nvGraphicFramePr>
        <p:xfrm>
          <a:off x="0" y="530999"/>
          <a:ext cx="10038079" cy="6374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B77CCD3-4203-45D5-A6E5-FDC1B20609B9}"/>
              </a:ext>
            </a:extLst>
          </p:cNvPr>
          <p:cNvSpPr txBox="1"/>
          <p:nvPr/>
        </p:nvSpPr>
        <p:spPr>
          <a:xfrm>
            <a:off x="5535113" y="162560"/>
            <a:ext cx="6400855" cy="55399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3000"/>
              <a:t>Programs and Majors in BLC Institutions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728222-D427-4A6A-A8C6-ED33965DF0F2}"/>
              </a:ext>
            </a:extLst>
          </p:cNvPr>
          <p:cNvSpPr/>
          <p:nvPr/>
        </p:nvSpPr>
        <p:spPr>
          <a:xfrm>
            <a:off x="4616703" y="807998"/>
            <a:ext cx="328026" cy="1990066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A0761928-9D59-4F0E-AC73-37C35BB662E8}"/>
              </a:ext>
            </a:extLst>
          </p:cNvPr>
          <p:cNvSpPr/>
          <p:nvPr/>
        </p:nvSpPr>
        <p:spPr>
          <a:xfrm rot="10800000">
            <a:off x="5158090" y="1046891"/>
            <a:ext cx="5851286" cy="1143855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C84211-35C5-4BC8-BE70-AEC9E00BD054}"/>
              </a:ext>
            </a:extLst>
          </p:cNvPr>
          <p:cNvSpPr txBox="1"/>
          <p:nvPr/>
        </p:nvSpPr>
        <p:spPr>
          <a:xfrm>
            <a:off x="5897062" y="1156251"/>
            <a:ext cx="51123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</a:rPr>
              <a:t>40% </a:t>
            </a:r>
            <a:r>
              <a:rPr lang="en-US" sz="2600">
                <a:solidFill>
                  <a:schemeClr val="bg1"/>
                </a:solidFill>
              </a:rPr>
              <a:t>of academic programs in BLC are offered by a </a:t>
            </a:r>
            <a:r>
              <a:rPr lang="en-US" sz="2600" b="1">
                <a:solidFill>
                  <a:schemeClr val="bg1"/>
                </a:solidFill>
              </a:rPr>
              <a:t>single university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4135D-9214-4BC5-A61A-9FE022D60A09}"/>
              </a:ext>
            </a:extLst>
          </p:cNvPr>
          <p:cNvSpPr txBox="1"/>
          <p:nvPr/>
        </p:nvSpPr>
        <p:spPr>
          <a:xfrm>
            <a:off x="36576" y="6433804"/>
            <a:ext cx="3179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Source</a:t>
            </a:r>
            <a:r>
              <a:rPr lang="en-US" dirty="0"/>
              <a:t>: IPEDS Completions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55EB43-72A5-4D00-A4C3-00E2C3272D30}"/>
              </a:ext>
            </a:extLst>
          </p:cNvPr>
          <p:cNvSpPr txBox="1"/>
          <p:nvPr/>
        </p:nvSpPr>
        <p:spPr>
          <a:xfrm>
            <a:off x="5897062" y="2798064"/>
            <a:ext cx="6038907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Prospective collection coordination?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Grow distinctive collections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Rationalize purchasing for core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Maximize total scope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DE1589A2-A384-4498-92B2-D58FABE65E1B}"/>
              </a:ext>
            </a:extLst>
          </p:cNvPr>
          <p:cNvCxnSpPr>
            <a:stCxn id="6" idx="3"/>
          </p:cNvCxnSpPr>
          <p:nvPr/>
        </p:nvCxnSpPr>
        <p:spPr>
          <a:xfrm>
            <a:off x="11009376" y="1602527"/>
            <a:ext cx="713232" cy="1195537"/>
          </a:xfrm>
          <a:prstGeom prst="bentConnector2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75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953B091791224D8CA447D4EDD4E9CB" ma:contentTypeVersion="66" ma:contentTypeDescription="Create a new document." ma:contentTypeScope="" ma:versionID="1cb4396f430aef1cb96f6bb0d07ce418">
  <xsd:schema xmlns:xsd="http://www.w3.org/2001/XMLSchema" xmlns:xs="http://www.w3.org/2001/XMLSchema" xmlns:p="http://schemas.microsoft.com/office/2006/metadata/properties" xmlns:ns3="c4979c1f-3cc9-45f4-91fb-799cb23da706" xmlns:ns4="4ac6647d-3efd-409a-a1eb-6724a4adc0a8" targetNamespace="http://schemas.microsoft.com/office/2006/metadata/properties" ma:root="true" ma:fieldsID="e3e5d229153a6699fbbd80d7d91233da" ns3:_="" ns4:_="">
    <xsd:import namespace="c4979c1f-3cc9-45f4-91fb-799cb23da706"/>
    <xsd:import namespace="4ac6647d-3efd-409a-a1eb-6724a4adc0a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79c1f-3cc9-45f4-91fb-799cb23da70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c6647d-3efd-409a-a1eb-6724a4adc0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e1e867eb-0ccf-46b3-a8be-678a344b5681" ContentTypeId="0x0101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E60994-2049-47EA-BBBC-C04A7E9790FE}">
  <ds:schemaRefs>
    <ds:schemaRef ds:uri="4ac6647d-3efd-409a-a1eb-6724a4adc0a8"/>
    <ds:schemaRef ds:uri="c4979c1f-3cc9-45f4-91fb-799cb23da70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C699D7E-6372-487E-BEC7-6DD75580A5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D7DE25-6160-4974-ABEA-271E969C3EC8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3B9044F4-5446-467D-B249-A1C48773C5A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1315</Words>
  <Application>Microsoft Office PowerPoint</Application>
  <PresentationFormat>Widescreen</PresentationFormat>
  <Paragraphs>291</Paragraphs>
  <Slides>39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</vt:lpstr>
      <vt:lpstr>Calibri</vt:lpstr>
      <vt:lpstr>Calibri Light</vt:lpstr>
      <vt:lpstr>Helvetica Neue</vt:lpstr>
      <vt:lpstr>Roboto Slab</vt:lpstr>
      <vt:lpstr>Segoe UI</vt:lpstr>
      <vt:lpstr>Segoe UI Light</vt:lpstr>
      <vt:lpstr>Segoe UI Semibold</vt:lpstr>
      <vt:lpstr>Wingdings</vt:lpstr>
      <vt:lpstr>Office Theme</vt:lpstr>
      <vt:lpstr>1_Office Theme</vt:lpstr>
      <vt:lpstr>4_Office Theme</vt:lpstr>
      <vt:lpstr>College,  consortium,  collaboration,  collective collection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College,  consortium,  collaboration,  collective collection</dc:title>
  <dc:creator>Dempsey,Lorcan</dc:creator>
  <cp:lastModifiedBy>Dempsey,Lorcan</cp:lastModifiedBy>
  <cp:revision>5</cp:revision>
  <dcterms:created xsi:type="dcterms:W3CDTF">2020-11-18T03:34:50Z</dcterms:created>
  <dcterms:modified xsi:type="dcterms:W3CDTF">2020-12-04T20:30:08Z</dcterms:modified>
</cp:coreProperties>
</file>