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5"/>
    <p:sldMasterId id="2147483648" r:id="rId6"/>
    <p:sldMasterId id="2147483677" r:id="rId7"/>
    <p:sldMasterId id="2147483709" r:id="rId8"/>
    <p:sldMasterId id="2147483771" r:id="rId9"/>
    <p:sldMasterId id="2147483866" r:id="rId10"/>
  </p:sldMasterIdLst>
  <p:notesMasterIdLst>
    <p:notesMasterId r:id="rId56"/>
  </p:notesMasterIdLst>
  <p:handoutMasterIdLst>
    <p:handoutMasterId r:id="rId57"/>
  </p:handoutMasterIdLst>
  <p:sldIdLst>
    <p:sldId id="265" r:id="rId11"/>
    <p:sldId id="656" r:id="rId12"/>
    <p:sldId id="271" r:id="rId13"/>
    <p:sldId id="292" r:id="rId14"/>
    <p:sldId id="293" r:id="rId15"/>
    <p:sldId id="628" r:id="rId16"/>
    <p:sldId id="273" r:id="rId17"/>
    <p:sldId id="668" r:id="rId18"/>
    <p:sldId id="660" r:id="rId19"/>
    <p:sldId id="258" r:id="rId20"/>
    <p:sldId id="257" r:id="rId21"/>
    <p:sldId id="639" r:id="rId22"/>
    <p:sldId id="651" r:id="rId23"/>
    <p:sldId id="653" r:id="rId24"/>
    <p:sldId id="654" r:id="rId25"/>
    <p:sldId id="657" r:id="rId26"/>
    <p:sldId id="640" r:id="rId27"/>
    <p:sldId id="670" r:id="rId28"/>
    <p:sldId id="673" r:id="rId29"/>
    <p:sldId id="672" r:id="rId30"/>
    <p:sldId id="671" r:id="rId31"/>
    <p:sldId id="633" r:id="rId32"/>
    <p:sldId id="379" r:id="rId33"/>
    <p:sldId id="643" r:id="rId34"/>
    <p:sldId id="667" r:id="rId35"/>
    <p:sldId id="397" r:id="rId36"/>
    <p:sldId id="358" r:id="rId37"/>
    <p:sldId id="332" r:id="rId38"/>
    <p:sldId id="348" r:id="rId39"/>
    <p:sldId id="359" r:id="rId40"/>
    <p:sldId id="492" r:id="rId41"/>
    <p:sldId id="645" r:id="rId42"/>
    <p:sldId id="325" r:id="rId43"/>
    <p:sldId id="326" r:id="rId44"/>
    <p:sldId id="491" r:id="rId45"/>
    <p:sldId id="329" r:id="rId46"/>
    <p:sldId id="345" r:id="rId47"/>
    <p:sldId id="649" r:id="rId48"/>
    <p:sldId id="323" r:id="rId49"/>
    <p:sldId id="402" r:id="rId50"/>
    <p:sldId id="394" r:id="rId51"/>
    <p:sldId id="647" r:id="rId52"/>
    <p:sldId id="648" r:id="rId53"/>
    <p:sldId id="674" r:id="rId54"/>
    <p:sldId id="270" r:id="rId55"/>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12" userDrawn="1">
          <p15:clr>
            <a:srgbClr val="A4A3A4"/>
          </p15:clr>
        </p15:guide>
        <p15:guide id="2" pos="5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171D23"/>
    <a:srgbClr val="00AFD7"/>
    <a:srgbClr val="5E6262"/>
    <a:srgbClr val="DE61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7" autoAdjust="0"/>
    <p:restoredTop sz="94694"/>
  </p:normalViewPr>
  <p:slideViewPr>
    <p:cSldViewPr snapToGrid="0">
      <p:cViewPr varScale="1">
        <p:scale>
          <a:sx n="109" d="100"/>
          <a:sy n="109" d="100"/>
        </p:scale>
        <p:origin x="698" y="48"/>
      </p:cViewPr>
      <p:guideLst>
        <p:guide orient="horz" pos="1812"/>
        <p:guide pos="576"/>
      </p:guideLst>
    </p:cSldViewPr>
  </p:slideViewPr>
  <p:notesTextViewPr>
    <p:cViewPr>
      <p:scale>
        <a:sx n="1" d="1"/>
        <a:sy n="1" d="1"/>
      </p:scale>
      <p:origin x="0" y="-3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notesMaster" Target="notesMasters/notesMaster1.xml"/><Relationship Id="rId8" Type="http://schemas.openxmlformats.org/officeDocument/2006/relationships/slideMaster" Target="slideMasters/slideMaster4.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1/27/2020</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0A7697D3-247A-4F55-8F54-2EFB46C6BA0D}" type="datetimeFigureOut">
              <a:rPr lang="en-US" smtClean="0"/>
              <a:t>1/27/2020</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B4BA4DE-AAD2-4D95-A61C-F22C5C558134}" type="slidenum">
              <a:rPr lang="en-US" smtClean="0"/>
              <a:t>‹#›</a:t>
            </a:fld>
            <a:endParaRPr lang="en-US"/>
          </a:p>
        </p:txBody>
      </p:sp>
    </p:spTree>
    <p:extLst>
      <p:ext uri="{BB962C8B-B14F-4D97-AF65-F5344CB8AC3E}">
        <p14:creationId xmlns:p14="http://schemas.microsoft.com/office/powerpoint/2010/main" val="1660234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oclc.org/content/dam/research/publications/library/2014/oclcresearch-evolving-scholarly-record-2014-5-a4.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4BA4DE-AAD2-4D95-A61C-F22C5C558134}" type="slidenum">
              <a:rPr lang="en-US" smtClean="0"/>
              <a:t>1</a:t>
            </a:fld>
            <a:endParaRPr lang="en-US"/>
          </a:p>
        </p:txBody>
      </p:sp>
    </p:spTree>
    <p:extLst>
      <p:ext uri="{BB962C8B-B14F-4D97-AF65-F5344CB8AC3E}">
        <p14:creationId xmlns:p14="http://schemas.microsoft.com/office/powerpoint/2010/main" val="3991568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7C3DE3A1-3BC5-4F7A-9454-7A954561B8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226371A3-433D-4D4A-9137-5164B2DB3F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7" name="Slide Number Placeholder 3">
            <a:extLst>
              <a:ext uri="{FF2B5EF4-FFF2-40B4-BE49-F238E27FC236}">
                <a16:creationId xmlns:a16="http://schemas.microsoft.com/office/drawing/2014/main" id="{FBF87617-6D73-4536-99EB-801CC6BD9E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CDC7E-E049-4128-BD0F-026F4F8FCEB4}" type="slidenum">
              <a:rPr lang="en-US" altLang="en-US" smtClean="0"/>
              <a:pPr fontAlgn="base">
                <a:spcBef>
                  <a:spcPct val="0"/>
                </a:spcBef>
                <a:spcAft>
                  <a:spcPct val="0"/>
                </a:spcAft>
              </a:pPr>
              <a:t>24</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261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kern="1200">
                <a:solidFill>
                  <a:schemeClr val="tx1"/>
                </a:solidFill>
                <a:effectLst/>
                <a:latin typeface="+mn-lt"/>
                <a:ea typeface="+mn-ea"/>
                <a:cs typeface="+mn-cs"/>
              </a:rPr>
              <a:t>This is how we framed out the scholarly record in terms of nature and scope of what it might contain.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Start with published outcomes: the reporting of results, conclusions, ideas and so forth from a particular scholarly inquiry. </a:t>
            </a:r>
          </a:p>
          <a:p>
            <a:r>
              <a:rPr lang="en-US" sz="1200" kern="1200">
                <a:solidFill>
                  <a:schemeClr val="tx1"/>
                </a:solidFill>
                <a:effectLst/>
                <a:latin typeface="+mn-lt"/>
                <a:ea typeface="+mn-ea"/>
                <a:cs typeface="+mn-cs"/>
              </a:rPr>
              <a:t>These outcomes are still the coin of the realm for scholarly activities, so they are privileged here at the center of the picture;</a:t>
            </a:r>
          </a:p>
          <a:p>
            <a:r>
              <a:rPr lang="en-US" sz="1200" kern="1200">
                <a:solidFill>
                  <a:schemeClr val="tx1"/>
                </a:solidFill>
                <a:effectLst/>
                <a:latin typeface="+mn-lt"/>
                <a:ea typeface="+mn-ea"/>
                <a:cs typeface="+mn-cs"/>
              </a:rPr>
              <a:t>A lot of these outcomes take the form of text-based materials like books and journal articles, but often supplemented by additional materials such as video, graphics, and interactive programs.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Rest of scholarly record divided into two broad areas: process and aftermath</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Process: process of scholarly inquiry; process by which outcomes are produced. Identified three categories of materials generated in this phase in which there is interest in including them as part of the scholarly record:</a:t>
            </a:r>
          </a:p>
          <a:p>
            <a:r>
              <a:rPr lang="en-US" sz="1200" i="1" kern="1200">
                <a:solidFill>
                  <a:schemeClr val="tx1"/>
                </a:solidFill>
                <a:effectLst/>
                <a:latin typeface="+mn-lt"/>
                <a:ea typeface="+mn-ea"/>
                <a:cs typeface="+mn-cs"/>
              </a:rPr>
              <a:t>Method </a:t>
            </a:r>
            <a:r>
              <a:rPr lang="en-US" sz="1200" kern="1200">
                <a:solidFill>
                  <a:schemeClr val="tx1"/>
                </a:solidFill>
                <a:effectLst/>
                <a:latin typeface="+mn-lt"/>
                <a:ea typeface="+mn-ea"/>
                <a:cs typeface="+mn-cs"/>
              </a:rPr>
              <a:t>materials related to the methodology of scholarly inquiry (e.g., software, computer models, digital lab notebooks, sampling frames, experimental protocols, instrument calibrations)</a:t>
            </a:r>
          </a:p>
          <a:p>
            <a:r>
              <a:rPr lang="en-US" sz="1200" i="1" kern="1200">
                <a:solidFill>
                  <a:schemeClr val="tx1"/>
                </a:solidFill>
                <a:effectLst/>
                <a:latin typeface="+mn-lt"/>
                <a:ea typeface="+mn-ea"/>
                <a:cs typeface="+mn-cs"/>
              </a:rPr>
              <a:t>Evidence</a:t>
            </a:r>
            <a:r>
              <a:rPr lang="en-US" sz="1200" kern="1200">
                <a:solidFill>
                  <a:schemeClr val="tx1"/>
                </a:solidFill>
                <a:effectLst/>
                <a:latin typeface="+mn-lt"/>
                <a:ea typeface="+mn-ea"/>
                <a:cs typeface="+mn-cs"/>
              </a:rPr>
              <a:t> raw materials/inputs to scholarly work (e.g., data sets, survey results, new or enhanced primary source documents, links to findings from other scholarly works);</a:t>
            </a:r>
          </a:p>
          <a:p>
            <a:r>
              <a:rPr lang="en-US" sz="1200" i="1" kern="1200">
                <a:solidFill>
                  <a:schemeClr val="tx1"/>
                </a:solidFill>
                <a:effectLst/>
                <a:latin typeface="+mn-lt"/>
                <a:ea typeface="+mn-ea"/>
                <a:cs typeface="+mn-cs"/>
              </a:rPr>
              <a:t>Discussion</a:t>
            </a:r>
            <a:r>
              <a:rPr lang="en-US" sz="1200" kern="1200">
                <a:solidFill>
                  <a:schemeClr val="tx1"/>
                </a:solidFill>
                <a:effectLst/>
                <a:latin typeface="+mn-lt"/>
                <a:ea typeface="+mn-ea"/>
                <a:cs typeface="+mn-cs"/>
              </a:rPr>
              <a:t> refining and improving ideas, methods, conclusions (e.g., pre-prints, listserv/blog discussions, conference presentations, annotated commentary, grant proposals).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Anchoring outcomes directly to the methods employed, evidence used, and formative discussions conducted during the process of scholarly inquiry helps contextualize and deepen our understanding of these outcomes, facilitate replicability, and leverage results into new research.</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Once the outcomes from a research project have been formally published or otherwise made available, scholarly activities surrounding that piece of work may still continue in the “aftermath” phase.</a:t>
            </a:r>
          </a:p>
          <a:p>
            <a:r>
              <a:rPr lang="en-US" sz="1200" kern="1200">
                <a:solidFill>
                  <a:schemeClr val="tx1"/>
                </a:solidFill>
                <a:effectLst/>
                <a:latin typeface="+mn-lt"/>
                <a:ea typeface="+mn-ea"/>
                <a:cs typeface="+mn-cs"/>
              </a:rPr>
              <a:t>Activities in the aftermath phase may include </a:t>
            </a:r>
            <a:r>
              <a:rPr lang="en-US" sz="1200" i="1" kern="1200">
                <a:solidFill>
                  <a:schemeClr val="tx1"/>
                </a:solidFill>
                <a:effectLst/>
                <a:latin typeface="+mn-lt"/>
                <a:ea typeface="+mn-ea"/>
                <a:cs typeface="+mn-cs"/>
              </a:rPr>
              <a:t>Discussion</a:t>
            </a:r>
            <a:r>
              <a:rPr lang="en-US" sz="1200" kern="1200">
                <a:solidFill>
                  <a:schemeClr val="tx1"/>
                </a:solidFill>
                <a:effectLst/>
                <a:latin typeface="+mn-lt"/>
                <a:ea typeface="+mn-ea"/>
                <a:cs typeface="+mn-cs"/>
              </a:rPr>
              <a:t> (through similar channels as those in the process phase, but also post-publication formal reviews and commentary);</a:t>
            </a:r>
          </a:p>
          <a:p>
            <a:r>
              <a:rPr lang="en-US" sz="1200" i="1" kern="1200">
                <a:solidFill>
                  <a:schemeClr val="tx1"/>
                </a:solidFill>
                <a:effectLst/>
                <a:latin typeface="+mn-lt"/>
                <a:ea typeface="+mn-ea"/>
                <a:cs typeface="+mn-cs"/>
              </a:rPr>
              <a:t>Revision</a:t>
            </a:r>
            <a:r>
              <a:rPr lang="en-US" sz="1200" kern="1200">
                <a:solidFill>
                  <a:schemeClr val="tx1"/>
                </a:solidFill>
                <a:effectLst/>
                <a:latin typeface="+mn-lt"/>
                <a:ea typeface="+mn-ea"/>
                <a:cs typeface="+mn-cs"/>
              </a:rPr>
              <a:t> published work can be revised in various ways (the work may be enhanced with additional findings; errors may be corrected or clarifications made, etc.)</a:t>
            </a:r>
          </a:p>
          <a:p>
            <a:r>
              <a:rPr lang="en-US" sz="1200" i="1" kern="1200">
                <a:solidFill>
                  <a:schemeClr val="tx1"/>
                </a:solidFill>
                <a:effectLst/>
                <a:latin typeface="+mn-lt"/>
                <a:ea typeface="+mn-ea"/>
                <a:cs typeface="+mn-cs"/>
              </a:rPr>
              <a:t>Re-use </a:t>
            </a:r>
            <a:r>
              <a:rPr lang="en-US" sz="1200" kern="1200">
                <a:solidFill>
                  <a:schemeClr val="tx1"/>
                </a:solidFill>
                <a:effectLst/>
                <a:latin typeface="+mn-lt"/>
                <a:ea typeface="+mn-ea"/>
                <a:cs typeface="+mn-cs"/>
              </a:rPr>
              <a:t>(the work may be edited or re-packaged into new forms, such as conference presentations, summaries, blog posts, versions for the “popular media”, etc.).</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Not saying that everything discussed here will end up in the scholarly record. But picture represents the maximal scope and depth of materials regarding which there is increasing interest in systematic collection and curation.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Note that some of the materials in the outlying components are becoming or might become outcomes in their own right. Data sets are a good example: in some disciplines the publication of an important data set is now considered a first-class scientific outcome.</a:t>
            </a:r>
          </a:p>
          <a:p>
            <a:endParaRPr lang="en-US" sz="1200" kern="1200">
              <a:solidFill>
                <a:schemeClr val="tx1"/>
              </a:solidFill>
              <a:effectLst/>
              <a:latin typeface="+mn-lt"/>
              <a:ea typeface="+mn-ea"/>
              <a:cs typeface="+mn-cs"/>
            </a:endParaRPr>
          </a:p>
          <a:p>
            <a:r>
              <a:rPr lang="en-US"/>
              <a:t>More on the evolving scholarly record:</a:t>
            </a:r>
          </a:p>
          <a:p>
            <a:r>
              <a:rPr lang="en-US"/>
              <a:t>Lavoie, Brian, Eric Childress, Ricky </a:t>
            </a:r>
            <a:r>
              <a:rPr lang="en-US" err="1"/>
              <a:t>Erway</a:t>
            </a:r>
            <a:r>
              <a:rPr lang="en-US"/>
              <a:t>, </a:t>
            </a:r>
            <a:r>
              <a:rPr lang="en-US" err="1"/>
              <a:t>Ixchel</a:t>
            </a:r>
            <a:r>
              <a:rPr lang="en-US"/>
              <a:t> </a:t>
            </a:r>
            <a:r>
              <a:rPr lang="en-US" err="1"/>
              <a:t>Faniel</a:t>
            </a:r>
            <a:r>
              <a:rPr lang="en-US"/>
              <a:t>, Constance </a:t>
            </a:r>
            <a:r>
              <a:rPr lang="en-US" err="1"/>
              <a:t>Malpas</a:t>
            </a:r>
            <a:r>
              <a:rPr lang="en-US"/>
              <a:t>, Jennifer Schaffner, and </a:t>
            </a:r>
            <a:r>
              <a:rPr lang="en-US" err="1"/>
              <a:t>Titia</a:t>
            </a:r>
            <a:r>
              <a:rPr lang="en-US"/>
              <a:t> van der </a:t>
            </a:r>
            <a:r>
              <a:rPr lang="en-US" err="1"/>
              <a:t>Werf</a:t>
            </a:r>
            <a:r>
              <a:rPr lang="en-US"/>
              <a:t>. 2014. </a:t>
            </a:r>
            <a:r>
              <a:rPr lang="en-US" i="1"/>
              <a:t>The Evolving Scholarly Record</a:t>
            </a:r>
            <a:r>
              <a:rPr lang="en-US"/>
              <a:t>. Dublin, Ohio: OCLC Research.</a:t>
            </a:r>
          </a:p>
          <a:p>
            <a:r>
              <a:rPr lang="en-US">
                <a:hlinkClick r:id="rId3"/>
              </a:rPr>
              <a:t>http://www.oclc.org/content/dam/research/publications/library/2014/oclcresearch-evolving-scholarly-record-2014.pdf</a:t>
            </a:r>
            <a:r>
              <a:rPr lang="en-US"/>
              <a:t>.</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743E3-0DB5-4840-B44F-70C4D8426A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6153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http://global.oup.com/uk/orc/busecon/economics/carlin/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6855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5039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library identity, value and workflow were very bound up with collections. When associated with services those things become more diffuse and the library story more complicated. The challenge is to recreate the library story as identity, value and workflow are increasingly bound up with expertise, community, …..</a:t>
            </a:r>
          </a:p>
        </p:txBody>
      </p:sp>
      <p:sp>
        <p:nvSpPr>
          <p:cNvPr id="4" name="Slide Number Placeholder 3"/>
          <p:cNvSpPr>
            <a:spLocks noGrp="1"/>
          </p:cNvSpPr>
          <p:nvPr>
            <p:ph type="sldNum" sz="quarter" idx="5"/>
          </p:nvPr>
        </p:nvSpPr>
        <p:spPr/>
        <p:txBody>
          <a:bodyPr/>
          <a:lstStyle/>
          <a:p>
            <a:fld id="{6B4BA4DE-AAD2-4D95-A61C-F22C5C558134}" type="slidenum">
              <a:rPr lang="en-US" smtClean="0"/>
              <a:t>43</a:t>
            </a:fld>
            <a:endParaRPr lang="en-US"/>
          </a:p>
        </p:txBody>
      </p:sp>
    </p:spTree>
    <p:extLst>
      <p:ext uri="{BB962C8B-B14F-4D97-AF65-F5344CB8AC3E}">
        <p14:creationId xmlns:p14="http://schemas.microsoft.com/office/powerpoint/2010/main" val="355508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pictures of faculty/students on the elevator doors at the library in Case Western Reserve University. Lovely initiative. I used it as the background to a remark about the library story … we are in a transitional moment when it takes a tall building to communicate the library elevator pitch. </a:t>
            </a:r>
          </a:p>
        </p:txBody>
      </p:sp>
      <p:sp>
        <p:nvSpPr>
          <p:cNvPr id="4" name="Slide Number Placeholder 3"/>
          <p:cNvSpPr>
            <a:spLocks noGrp="1"/>
          </p:cNvSpPr>
          <p:nvPr>
            <p:ph type="sldNum" sz="quarter" idx="5"/>
          </p:nvPr>
        </p:nvSpPr>
        <p:spPr/>
        <p:txBody>
          <a:bodyPr/>
          <a:lstStyle/>
          <a:p>
            <a:fld id="{6B4BA4DE-AAD2-4D95-A61C-F22C5C558134}" type="slidenum">
              <a:rPr lang="en-US" smtClean="0"/>
              <a:t>44</a:t>
            </a:fld>
            <a:endParaRPr lang="en-US"/>
          </a:p>
        </p:txBody>
      </p:sp>
    </p:spTree>
    <p:extLst>
      <p:ext uri="{BB962C8B-B14F-4D97-AF65-F5344CB8AC3E}">
        <p14:creationId xmlns:p14="http://schemas.microsoft.com/office/powerpoint/2010/main" val="2419524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Personal</a:t>
            </a:r>
            <a:r>
              <a:rPr lang="en-US" baseline="0"/>
              <a:t> communication from Pat Losinski</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6CBF31-E377-4DB2-8BAA-15E33202D9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901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Pic from </a:t>
            </a:r>
            <a:r>
              <a:rPr lang="en-US" sz="1200">
                <a:solidFill>
                  <a:prstClr val="white"/>
                </a:solidFill>
              </a:rPr>
              <a:t>http://www.yourlightingbrand.com/portfolio-posts/ohio-state-library/</a:t>
            </a:r>
          </a:p>
          <a:p>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Damon </a:t>
            </a:r>
            <a:r>
              <a:rPr lang="en-US" err="1"/>
              <a:t>Jaggers</a:t>
            </a:r>
            <a:r>
              <a:rPr lang="en-US"/>
              <a:t> blog entry - </a:t>
            </a:r>
            <a:r>
              <a:rPr lang="en-US" sz="1200">
                <a:solidFill>
                  <a:prstClr val="white"/>
                </a:solidFill>
              </a:rPr>
              <a:t>https://library.osu.edu/blogs/osulstaff/2016/02/29/from-the-director-february-29-2016-drinking-from-the-fire-hose</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1D517-DFDF-4296-8643-3A827715B5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035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E242FB-C156-A14A-9F52-74F252AEF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470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E242FB-C156-A14A-9F52-74F252AEF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855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a:extLst>
              <a:ext uri="{FF2B5EF4-FFF2-40B4-BE49-F238E27FC236}">
                <a16:creationId xmlns:a16="http://schemas.microsoft.com/office/drawing/2014/main" id="{6A19FA9D-F92D-438C-A794-02751A37C2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2" name="Notes Placeholder 2">
            <a:extLst>
              <a:ext uri="{FF2B5EF4-FFF2-40B4-BE49-F238E27FC236}">
                <a16:creationId xmlns:a16="http://schemas.microsoft.com/office/drawing/2014/main" id="{7798F33A-B62A-4558-99C0-3A30A0830E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123" name="Slide Number Placeholder 3">
            <a:extLst>
              <a:ext uri="{FF2B5EF4-FFF2-40B4-BE49-F238E27FC236}">
                <a16:creationId xmlns:a16="http://schemas.microsoft.com/office/drawing/2014/main" id="{8CD5656C-1BE8-47EE-B474-5C9A1997B9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822761F-3EF4-4DE3-BDA3-686FC4E8B255}" type="slidenum">
              <a:rPr lang="en-US" altLang="en-US"/>
              <a:pPr fontAlgn="base">
                <a:spcBef>
                  <a:spcPct val="0"/>
                </a:spcBef>
                <a:spcAft>
                  <a:spcPct val="0"/>
                </a:spcAft>
              </a:pPr>
              <a:t>11</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4BA4DE-AAD2-4D95-A61C-F22C5C558134}" type="slidenum">
              <a:rPr lang="en-US" smtClean="0"/>
              <a:t>12</a:t>
            </a:fld>
            <a:endParaRPr lang="en-US"/>
          </a:p>
        </p:txBody>
      </p:sp>
    </p:spTree>
    <p:extLst>
      <p:ext uri="{BB962C8B-B14F-4D97-AF65-F5344CB8AC3E}">
        <p14:creationId xmlns:p14="http://schemas.microsoft.com/office/powerpoint/2010/main" val="1202661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4BA4DE-AAD2-4D95-A61C-F22C5C558134}" type="slidenum">
              <a:rPr lang="en-US" smtClean="0"/>
              <a:t>13</a:t>
            </a:fld>
            <a:endParaRPr lang="en-US"/>
          </a:p>
        </p:txBody>
      </p:sp>
    </p:spTree>
    <p:extLst>
      <p:ext uri="{BB962C8B-B14F-4D97-AF65-F5344CB8AC3E}">
        <p14:creationId xmlns:p14="http://schemas.microsoft.com/office/powerpoint/2010/main" val="2713025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4BA4DE-AAD2-4D95-A61C-F22C5C558134}" type="slidenum">
              <a:rPr lang="en-US" smtClean="0"/>
              <a:t>23</a:t>
            </a:fld>
            <a:endParaRPr lang="en-US"/>
          </a:p>
        </p:txBody>
      </p:sp>
    </p:spTree>
    <p:extLst>
      <p:ext uri="{BB962C8B-B14F-4D97-AF65-F5344CB8AC3E}">
        <p14:creationId xmlns:p14="http://schemas.microsoft.com/office/powerpoint/2010/main" val="4594324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2.png"/><Relationship Id="rId1" Type="http://schemas.openxmlformats.org/officeDocument/2006/relationships/slideMaster" Target="../slideMasters/slideMaster6.xml"/><Relationship Id="rId5" Type="http://schemas.openxmlformats.org/officeDocument/2006/relationships/hyperlink" Target="http://creativecommons.org/licenses/by/4.0/" TargetMode="External"/><Relationship Id="rId4" Type="http://schemas.openxmlformats.org/officeDocument/2006/relationships/image" Target="../media/image5.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18.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18.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0295" y="0"/>
            <a:ext cx="4578960" cy="4388000"/>
          </a:xfrm>
          <a:prstGeom prst="rect">
            <a:avLst/>
          </a:prstGeom>
        </p:spPr>
      </p:pic>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C53ADE-6939-4C2A-8F5C-7CFA20F0A9C1}"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333A2-B0E9-4FC2-9CB2-DA9307DF1D98}" type="slidenum">
              <a:rPr lang="en-US" smtClean="0"/>
              <a:t>‹#›</a:t>
            </a:fld>
            <a:endParaRPr lang="en-US"/>
          </a:p>
        </p:txBody>
      </p:sp>
    </p:spTree>
    <p:extLst>
      <p:ext uri="{BB962C8B-B14F-4D97-AF65-F5344CB8AC3E}">
        <p14:creationId xmlns:p14="http://schemas.microsoft.com/office/powerpoint/2010/main" val="32152095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C53ADE-6939-4C2A-8F5C-7CFA20F0A9C1}" type="datetimeFigureOut">
              <a:rPr lang="en-US" smtClean="0"/>
              <a:t>1/27/2020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D333A2-B0E9-4FC2-9CB2-DA9307DF1D98}" type="slidenum">
              <a:rPr lang="en-US" smtClean="0"/>
              <a:t>‹#›</a:t>
            </a:fld>
            <a:endParaRPr lang="en-US"/>
          </a:p>
        </p:txBody>
      </p:sp>
    </p:spTree>
    <p:extLst>
      <p:ext uri="{BB962C8B-B14F-4D97-AF65-F5344CB8AC3E}">
        <p14:creationId xmlns:p14="http://schemas.microsoft.com/office/powerpoint/2010/main" val="28152530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C53ADE-6939-4C2A-8F5C-7CFA20F0A9C1}" type="datetimeFigureOut">
              <a:rPr lang="en-US" smtClean="0"/>
              <a:t>1/27/2020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D333A2-B0E9-4FC2-9CB2-DA9307DF1D98}" type="slidenum">
              <a:rPr lang="en-US" smtClean="0"/>
              <a:t>‹#›</a:t>
            </a:fld>
            <a:endParaRPr lang="en-US"/>
          </a:p>
        </p:txBody>
      </p:sp>
    </p:spTree>
    <p:extLst>
      <p:ext uri="{BB962C8B-B14F-4D97-AF65-F5344CB8AC3E}">
        <p14:creationId xmlns:p14="http://schemas.microsoft.com/office/powerpoint/2010/main" val="19458285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C53ADE-6939-4C2A-8F5C-7CFA20F0A9C1}" type="datetimeFigureOut">
              <a:rPr lang="en-US" smtClean="0"/>
              <a:t>1/27/2020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D333A2-B0E9-4FC2-9CB2-DA9307DF1D98}" type="slidenum">
              <a:rPr lang="en-US" smtClean="0"/>
              <a:t>‹#›</a:t>
            </a:fld>
            <a:endParaRPr lang="en-US"/>
          </a:p>
        </p:txBody>
      </p:sp>
    </p:spTree>
    <p:extLst>
      <p:ext uri="{BB962C8B-B14F-4D97-AF65-F5344CB8AC3E}">
        <p14:creationId xmlns:p14="http://schemas.microsoft.com/office/powerpoint/2010/main" val="35014795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C53ADE-6939-4C2A-8F5C-7CFA20F0A9C1}"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333A2-B0E9-4FC2-9CB2-DA9307DF1D98}" type="slidenum">
              <a:rPr lang="en-US" smtClean="0"/>
              <a:t>‹#›</a:t>
            </a:fld>
            <a:endParaRPr lang="en-US"/>
          </a:p>
        </p:txBody>
      </p:sp>
    </p:spTree>
    <p:extLst>
      <p:ext uri="{BB962C8B-B14F-4D97-AF65-F5344CB8AC3E}">
        <p14:creationId xmlns:p14="http://schemas.microsoft.com/office/powerpoint/2010/main" val="36995744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C53ADE-6939-4C2A-8F5C-7CFA20F0A9C1}"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333A2-B0E9-4FC2-9CB2-DA9307DF1D98}" type="slidenum">
              <a:rPr lang="en-US" smtClean="0"/>
              <a:t>‹#›</a:t>
            </a:fld>
            <a:endParaRPr lang="en-US"/>
          </a:p>
        </p:txBody>
      </p:sp>
    </p:spTree>
    <p:extLst>
      <p:ext uri="{BB962C8B-B14F-4D97-AF65-F5344CB8AC3E}">
        <p14:creationId xmlns:p14="http://schemas.microsoft.com/office/powerpoint/2010/main" val="2429063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C53ADE-6939-4C2A-8F5C-7CFA20F0A9C1}"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333A2-B0E9-4FC2-9CB2-DA9307DF1D98}" type="slidenum">
              <a:rPr lang="en-US" smtClean="0"/>
              <a:t>‹#›</a:t>
            </a:fld>
            <a:endParaRPr lang="en-US"/>
          </a:p>
        </p:txBody>
      </p:sp>
    </p:spTree>
    <p:extLst>
      <p:ext uri="{BB962C8B-B14F-4D97-AF65-F5344CB8AC3E}">
        <p14:creationId xmlns:p14="http://schemas.microsoft.com/office/powerpoint/2010/main" val="40678766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C53ADE-6939-4C2A-8F5C-7CFA20F0A9C1}"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333A2-B0E9-4FC2-9CB2-DA9307DF1D98}" type="slidenum">
              <a:rPr lang="en-US" smtClean="0"/>
              <a:t>‹#›</a:t>
            </a:fld>
            <a:endParaRPr lang="en-US"/>
          </a:p>
        </p:txBody>
      </p:sp>
    </p:spTree>
    <p:extLst>
      <p:ext uri="{BB962C8B-B14F-4D97-AF65-F5344CB8AC3E}">
        <p14:creationId xmlns:p14="http://schemas.microsoft.com/office/powerpoint/2010/main" val="8955128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University Futures, Library Futures</a:t>
            </a: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D527F"/>
              </a:solidFill>
              <a:effectLst/>
              <a:uLnTx/>
              <a:uFillTx/>
              <a:latin typeface="Calibri" panose="020F0502020204030204"/>
              <a:ea typeface="+mn-ea"/>
              <a:cs typeface="+mn-cs"/>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D527F"/>
              </a:solidFill>
              <a:effectLst/>
              <a:uLnTx/>
              <a:uFillTx/>
              <a:latin typeface="Calibri" panose="020F0502020204030204"/>
              <a:ea typeface="+mn-ea"/>
              <a:cs typeface="+mn-cs"/>
            </a:endParaRPr>
          </a:p>
        </p:txBody>
      </p:sp>
      <p:sp>
        <p:nvSpPr>
          <p:cNvPr id="4" name="Text Placeholder 3"/>
          <p:cNvSpPr>
            <a:spLocks noGrp="1"/>
          </p:cNvSpPr>
          <p:nvPr>
            <p:ph type="body" sz="quarter" idx="12" hasCustomPrompt="1"/>
          </p:nvPr>
        </p:nvSpPr>
        <p:spPr>
          <a:xfrm>
            <a:off x="340788" y="1029750"/>
            <a:ext cx="8439148" cy="3356378"/>
          </a:xfrm>
          <a:prstGeom prst="rect">
            <a:avLst/>
          </a:prstGeom>
        </p:spPr>
        <p:txBody>
          <a:bodyPr vert="horz"/>
          <a:lstStyle>
            <a:lvl1pPr marL="257162" indent="-257162">
              <a:buFont typeface="Arial"/>
              <a:buChar char="•"/>
              <a:defRPr sz="1800" baseline="0"/>
            </a:lvl1pPr>
          </a:lstStyle>
          <a:p>
            <a:pPr lvl="0"/>
            <a:r>
              <a:rPr lang="en-US"/>
              <a:t>Click to add copy</a:t>
            </a:r>
          </a:p>
        </p:txBody>
      </p:sp>
      <p:sp>
        <p:nvSpPr>
          <p:cNvPr id="6" name="Text Placeholder 5"/>
          <p:cNvSpPr>
            <a:spLocks noGrp="1"/>
          </p:cNvSpPr>
          <p:nvPr>
            <p:ph type="body" sz="quarter" idx="13" hasCustomPrompt="1"/>
          </p:nvPr>
        </p:nvSpPr>
        <p:spPr>
          <a:xfrm>
            <a:off x="340788" y="343304"/>
            <a:ext cx="8439148" cy="686442"/>
          </a:xfrm>
          <a:prstGeom prst="rect">
            <a:avLst/>
          </a:prstGeom>
        </p:spPr>
        <p:txBody>
          <a:bodyPr vert="horz"/>
          <a:lstStyle>
            <a:lvl1pPr marL="0" indent="0">
              <a:buNone/>
              <a:defRPr sz="27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8"/>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5490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Content- Bullet">
    <p:spTree>
      <p:nvGrpSpPr>
        <p:cNvPr id="1" name=""/>
        <p:cNvGrpSpPr/>
        <p:nvPr/>
      </p:nvGrpSpPr>
      <p:grpSpPr>
        <a:xfrm>
          <a:off x="0" y="0"/>
          <a:ext cx="0" cy="0"/>
          <a:chOff x="0" y="0"/>
          <a:chExt cx="0" cy="0"/>
        </a:xfrm>
      </p:grpSpPr>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D527F"/>
              </a:solidFill>
              <a:effectLst/>
              <a:uLnTx/>
              <a:uFillTx/>
              <a:latin typeface="Calibri" panose="020F0502020204030204"/>
              <a:ea typeface="+mn-ea"/>
              <a:cs typeface="+mn-cs"/>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D527F"/>
              </a:solidFill>
              <a:effectLst/>
              <a:uLnTx/>
              <a:uFillTx/>
              <a:latin typeface="Calibri" panose="020F0502020204030204"/>
              <a:ea typeface="+mn-ea"/>
              <a:cs typeface="+mn-cs"/>
            </a:endParaRP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8"/>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a:extLst>
              <a:ext uri="{FF2B5EF4-FFF2-40B4-BE49-F238E27FC236}">
                <a16:creationId xmlns:a16="http://schemas.microsoft.com/office/drawing/2014/main" id="{CDFBFF45-6870-4FD3-AEFE-30535410C793}"/>
              </a:ext>
            </a:extLst>
          </p:cNvPr>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University Futures, Library Futures</a:t>
            </a:r>
          </a:p>
        </p:txBody>
      </p:sp>
    </p:spTree>
    <p:extLst>
      <p:ext uri="{BB962C8B-B14F-4D97-AF65-F5344CB8AC3E}">
        <p14:creationId xmlns:p14="http://schemas.microsoft.com/office/powerpoint/2010/main" val="248258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a:t>Event Title</a:t>
            </a:r>
          </a:p>
        </p:txBody>
      </p:sp>
      <p:pic>
        <p:nvPicPr>
          <p:cNvPr id="17" name="Picture 26" descr="OCLC_H_PMS.eps"/>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cstate="hqprint">
            <a:extLst>
              <a:ext uri="{28A0092B-C50C-407E-A947-70E740481C1C}">
                <a14:useLocalDpi xmlns:a14="http://schemas.microsoft.com/office/drawing/2010/main"/>
              </a:ext>
            </a:extLst>
          </a:blip>
          <a:srcRect l="67120"/>
          <a:stretch/>
        </p:blipFill>
        <p:spPr>
          <a:xfrm rot="16200000">
            <a:off x="5827109" y="3788500"/>
            <a:ext cx="87692" cy="317500"/>
          </a:xfrm>
          <a:prstGeom prst="rect">
            <a:avLst/>
          </a:prstGeom>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784850" y="3904991"/>
            <a:ext cx="86105" cy="86105"/>
          </a:xfrm>
          <a:prstGeom prst="rect">
            <a:avLst/>
          </a:prstGeom>
        </p:spPr>
      </p:pic>
    </p:spTree>
    <p:extLst>
      <p:ext uri="{BB962C8B-B14F-4D97-AF65-F5344CB8AC3E}">
        <p14:creationId xmlns:p14="http://schemas.microsoft.com/office/powerpoint/2010/main" val="7525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972736" y="4726459"/>
            <a:ext cx="905594" cy="297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237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p:nvSpPr>
        <p:spPr>
          <a:xfrm>
            <a:off x="1" y="3"/>
            <a:ext cx="3270249" cy="1039022"/>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3D527F"/>
              </a:solidFill>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184539" y="3"/>
            <a:ext cx="5980110" cy="1039022"/>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3D527F"/>
              </a:solidFill>
            </a:endParaRPr>
          </a:p>
        </p:txBody>
      </p:sp>
      <p:sp>
        <p:nvSpPr>
          <p:cNvPr id="36" name="Text Placeholder 35"/>
          <p:cNvSpPr>
            <a:spLocks noGrp="1"/>
          </p:cNvSpPr>
          <p:nvPr>
            <p:ph type="body" sz="quarter" idx="12" hasCustomPrompt="1"/>
          </p:nvPr>
        </p:nvSpPr>
        <p:spPr>
          <a:xfrm>
            <a:off x="1" y="1471629"/>
            <a:ext cx="2909130" cy="507831"/>
          </a:xfrm>
          <a:prstGeom prst="rect">
            <a:avLst/>
          </a:prstGeom>
          <a:solidFill>
            <a:schemeClr val="accent2"/>
          </a:solidFill>
          <a:ln>
            <a:noFill/>
          </a:ln>
        </p:spPr>
        <p:txBody>
          <a:bodyPr vert="horz" wrap="none" lIns="457200" tIns="137160" rIns="274320" bIns="182880">
            <a:spAutoFit/>
          </a:bodyPr>
          <a:lstStyle>
            <a:lvl1pPr marL="0" marR="0" indent="0" algn="l" defTabSz="342900" rtl="0" eaLnBrk="1" fontAlgn="auto" latinLnBrk="0" hangingPunct="1">
              <a:lnSpc>
                <a:spcPct val="100000"/>
              </a:lnSpc>
              <a:spcBef>
                <a:spcPts val="0"/>
              </a:spcBef>
              <a:spcAft>
                <a:spcPts val="0"/>
              </a:spcAft>
              <a:buClrTx/>
              <a:buSzTx/>
              <a:buFontTx/>
              <a:buNone/>
              <a:tabLst/>
              <a:defRPr sz="1200" baseline="0">
                <a:ln>
                  <a:noFill/>
                </a:ln>
                <a:solidFill>
                  <a:schemeClr val="bg1"/>
                </a:solidFill>
                <a:effectLst/>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20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62528"/>
            <a:ext cx="7754770" cy="992579"/>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33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7867" y="4842980"/>
            <a:ext cx="743238" cy="180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010790"/>
            <a:ext cx="1421223" cy="323165"/>
          </a:xfrm>
          <a:prstGeom prst="rect">
            <a:avLst/>
          </a:prstGeom>
        </p:spPr>
        <p:txBody>
          <a:bodyPr vert="horz" wrap="none" lIns="0">
            <a:spAutoFit/>
          </a:bodyPr>
          <a:lstStyle>
            <a:lvl1pPr marL="0" indent="0">
              <a:buNone/>
              <a:defRPr sz="1500" b="1"/>
            </a:lvl1pPr>
            <a:lvl2pPr marL="342900" indent="0">
              <a:buNone/>
              <a:defRPr/>
            </a:lvl2pPr>
            <a:lvl5pPr marL="13716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311586"/>
            <a:ext cx="1048300" cy="242374"/>
          </a:xfrm>
          <a:prstGeom prst="rect">
            <a:avLst/>
          </a:prstGeom>
        </p:spPr>
        <p:txBody>
          <a:bodyPr vert="horz" wrap="none" lIns="0" tIns="0">
            <a:spAutoFit/>
          </a:bodyPr>
          <a:lstStyle>
            <a:lvl1pPr marL="0" indent="0">
              <a:buNone/>
              <a:defRPr sz="1275" b="0"/>
            </a:lvl1pPr>
            <a:lvl2pPr marL="342900" indent="0">
              <a:buNone/>
              <a:defRPr/>
            </a:lvl2pPr>
            <a:lvl5pPr marL="1371600" indent="0">
              <a:buNone/>
              <a:defRPr/>
            </a:lvl5pPr>
          </a:lstStyle>
          <a:p>
            <a:pPr lvl="0"/>
            <a:r>
              <a:rPr lang="en-US"/>
              <a:t>Speaker Title</a:t>
            </a:r>
          </a:p>
        </p:txBody>
      </p:sp>
      <p:sp>
        <p:nvSpPr>
          <p:cNvPr id="20" name="Rectangle 19"/>
          <p:cNvSpPr/>
          <p:nvPr userDrawn="1"/>
        </p:nvSpPr>
        <p:spPr>
          <a:xfrm>
            <a:off x="3045850" y="3"/>
            <a:ext cx="536743" cy="1039022"/>
          </a:xfrm>
          <a:prstGeom prst="rect">
            <a:avLst/>
          </a:prstGeom>
          <a:solidFill>
            <a:srgbClr val="00AFD7">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3D527F"/>
              </a:solidFill>
            </a:endParaRPr>
          </a:p>
        </p:txBody>
      </p:sp>
    </p:spTree>
    <p:extLst>
      <p:ext uri="{BB962C8B-B14F-4D97-AF65-F5344CB8AC3E}">
        <p14:creationId xmlns:p14="http://schemas.microsoft.com/office/powerpoint/2010/main" val="355213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05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2" y="2014937"/>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3D527F"/>
              </a:solidFill>
            </a:endParaRPr>
          </a:p>
        </p:txBody>
      </p:sp>
      <p:sp>
        <p:nvSpPr>
          <p:cNvPr id="13" name="Text Placeholder 12"/>
          <p:cNvSpPr>
            <a:spLocks noGrp="1"/>
          </p:cNvSpPr>
          <p:nvPr>
            <p:ph type="body" sz="quarter" idx="12" hasCustomPrompt="1"/>
          </p:nvPr>
        </p:nvSpPr>
        <p:spPr>
          <a:xfrm>
            <a:off x="3416308" y="1978820"/>
            <a:ext cx="5727699" cy="639129"/>
          </a:xfrm>
          <a:prstGeom prst="rect">
            <a:avLst/>
          </a:prstGeom>
        </p:spPr>
        <p:txBody>
          <a:bodyPr vert="horz">
            <a:normAutofit/>
          </a:bodyPr>
          <a:lstStyle>
            <a:lvl1pPr marL="0" marR="0" indent="0" algn="l" defTabSz="342900" rtl="0" eaLnBrk="1" fontAlgn="auto" latinLnBrk="0" hangingPunct="1">
              <a:lnSpc>
                <a:spcPct val="100000"/>
              </a:lnSpc>
              <a:spcBef>
                <a:spcPct val="0"/>
              </a:spcBef>
              <a:spcAft>
                <a:spcPts val="0"/>
              </a:spcAft>
              <a:buClrTx/>
              <a:buSzTx/>
              <a:buFont typeface="Arial"/>
              <a:buNone/>
              <a:tabLst/>
              <a:defRPr sz="1800" b="0" i="0"/>
            </a:lvl1pPr>
          </a:lstStyle>
          <a:p>
            <a:pPr marL="0" marR="0" lvl="0" indent="0" algn="l" defTabSz="342900" rtl="0" eaLnBrk="1" fontAlgn="auto" latinLnBrk="0" hangingPunct="1">
              <a:lnSpc>
                <a:spcPct val="100000"/>
              </a:lnSpc>
              <a:spcBef>
                <a:spcPct val="0"/>
              </a:spcBef>
              <a:spcAft>
                <a:spcPts val="0"/>
              </a:spcAft>
              <a:buClrTx/>
              <a:buSzTx/>
              <a:buFont typeface="Arial"/>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1" y="2989660"/>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1" y="1490665"/>
            <a:ext cx="5727700" cy="488156"/>
          </a:xfrm>
          <a:prstGeom prst="rect">
            <a:avLst/>
          </a:prstGeom>
        </p:spPr>
        <p:txBody>
          <a:bodyPr vert="horz"/>
          <a:lstStyle>
            <a:lvl1pPr marL="0" indent="0">
              <a:buNone/>
              <a:defRPr sz="27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0"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82423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34745"/>
            <a:ext cx="2016125" cy="1928813"/>
          </a:xfrm>
          <a:prstGeom prst="rect">
            <a:avLst/>
          </a:prstGeom>
        </p:spPr>
        <p:txBody>
          <a:bodyPr vert="horz" anchor="t" anchorCtr="0"/>
          <a:lstStyle>
            <a:lvl1pPr marL="0" indent="0" algn="ctr">
              <a:spcBef>
                <a:spcPts val="0"/>
              </a:spcBef>
              <a:buNone/>
              <a:defRPr sz="105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2" y="956638"/>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3D527F"/>
              </a:solidFill>
            </a:endParaRPr>
          </a:p>
        </p:txBody>
      </p:sp>
      <p:sp>
        <p:nvSpPr>
          <p:cNvPr id="13" name="Text Placeholder 12"/>
          <p:cNvSpPr>
            <a:spLocks noGrp="1"/>
          </p:cNvSpPr>
          <p:nvPr>
            <p:ph type="body" sz="quarter" idx="12" hasCustomPrompt="1"/>
          </p:nvPr>
        </p:nvSpPr>
        <p:spPr>
          <a:xfrm>
            <a:off x="3416308" y="920521"/>
            <a:ext cx="5727699" cy="639129"/>
          </a:xfrm>
          <a:prstGeom prst="rect">
            <a:avLst/>
          </a:prstGeom>
        </p:spPr>
        <p:txBody>
          <a:bodyPr vert="horz">
            <a:normAutofit/>
          </a:bodyPr>
          <a:lstStyle>
            <a:lvl1pPr marL="0" marR="0" indent="0" algn="l" defTabSz="342900" rtl="0" eaLnBrk="1" fontAlgn="auto" latinLnBrk="0" hangingPunct="1">
              <a:lnSpc>
                <a:spcPct val="100000"/>
              </a:lnSpc>
              <a:spcBef>
                <a:spcPct val="0"/>
              </a:spcBef>
              <a:spcAft>
                <a:spcPts val="0"/>
              </a:spcAft>
              <a:buClrTx/>
              <a:buSzTx/>
              <a:buFont typeface="Arial"/>
              <a:buNone/>
              <a:tabLst/>
              <a:defRPr sz="1800" b="0" i="0"/>
            </a:lvl1pPr>
          </a:lstStyle>
          <a:p>
            <a:pPr marL="0" marR="0" lvl="0" indent="0" algn="l" defTabSz="342900" rtl="0" eaLnBrk="1" fontAlgn="auto" latinLnBrk="0" hangingPunct="1">
              <a:lnSpc>
                <a:spcPct val="100000"/>
              </a:lnSpc>
              <a:spcBef>
                <a:spcPct val="0"/>
              </a:spcBef>
              <a:spcAft>
                <a:spcPts val="0"/>
              </a:spcAft>
              <a:buClrTx/>
              <a:buSzTx/>
              <a:buFont typeface="Arial"/>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1" y="1931360"/>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1" y="432366"/>
            <a:ext cx="5727700" cy="488156"/>
          </a:xfrm>
          <a:prstGeom prst="rect">
            <a:avLst/>
          </a:prstGeom>
        </p:spPr>
        <p:txBody>
          <a:bodyPr vert="horz"/>
          <a:lstStyle>
            <a:lvl1pPr marL="0" indent="0">
              <a:buNone/>
              <a:defRPr sz="27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0" y="434744"/>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882651" y="2734108"/>
            <a:ext cx="2016125" cy="1928813"/>
          </a:xfrm>
          <a:prstGeom prst="rect">
            <a:avLst/>
          </a:prstGeom>
        </p:spPr>
        <p:txBody>
          <a:bodyPr vert="horz" anchor="t" anchorCtr="0"/>
          <a:lstStyle>
            <a:lvl1pPr marL="0" indent="0" algn="ctr">
              <a:spcBef>
                <a:spcPts val="0"/>
              </a:spcBef>
              <a:buNone/>
              <a:defRPr sz="105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524272" y="3256000"/>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3D527F"/>
              </a:solidFill>
            </a:endParaRPr>
          </a:p>
        </p:txBody>
      </p:sp>
      <p:sp>
        <p:nvSpPr>
          <p:cNvPr id="12" name="Text Placeholder 12"/>
          <p:cNvSpPr>
            <a:spLocks noGrp="1"/>
          </p:cNvSpPr>
          <p:nvPr>
            <p:ph type="body" sz="quarter" idx="17" hasCustomPrompt="1"/>
          </p:nvPr>
        </p:nvSpPr>
        <p:spPr>
          <a:xfrm>
            <a:off x="3416308" y="3219884"/>
            <a:ext cx="5727699" cy="639129"/>
          </a:xfrm>
          <a:prstGeom prst="rect">
            <a:avLst/>
          </a:prstGeom>
        </p:spPr>
        <p:txBody>
          <a:bodyPr vert="horz">
            <a:normAutofit/>
          </a:bodyPr>
          <a:lstStyle>
            <a:lvl1pPr marL="0" marR="0" indent="0" algn="l" defTabSz="342900" rtl="0" eaLnBrk="1" fontAlgn="auto" latinLnBrk="0" hangingPunct="1">
              <a:lnSpc>
                <a:spcPct val="100000"/>
              </a:lnSpc>
              <a:spcBef>
                <a:spcPct val="0"/>
              </a:spcBef>
              <a:spcAft>
                <a:spcPts val="0"/>
              </a:spcAft>
              <a:buClrTx/>
              <a:buSzTx/>
              <a:buFont typeface="Arial"/>
              <a:buNone/>
              <a:tabLst/>
              <a:defRPr sz="1800" b="0" i="0"/>
            </a:lvl1pPr>
          </a:lstStyle>
          <a:p>
            <a:pPr marL="0" marR="0" lvl="0" indent="0" algn="l" defTabSz="342900" rtl="0" eaLnBrk="1" fontAlgn="auto" latinLnBrk="0" hangingPunct="1">
              <a:lnSpc>
                <a:spcPct val="100000"/>
              </a:lnSpc>
              <a:spcBef>
                <a:spcPct val="0"/>
              </a:spcBef>
              <a:spcAft>
                <a:spcPts val="0"/>
              </a:spcAft>
              <a:buClrTx/>
              <a:buSzTx/>
              <a:buFont typeface="Arial"/>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1" y="4230723"/>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1" y="2731729"/>
            <a:ext cx="5727700" cy="488156"/>
          </a:xfrm>
          <a:prstGeom prst="rect">
            <a:avLst/>
          </a:prstGeom>
        </p:spPr>
        <p:txBody>
          <a:bodyPr vert="horz"/>
          <a:lstStyle>
            <a:lvl1pPr marL="0" indent="0">
              <a:buNone/>
              <a:defRPr sz="27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882650" y="2734106"/>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172219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prstClr val="white"/>
              </a:solidFill>
            </a:endParaRPr>
          </a:p>
        </p:txBody>
      </p:sp>
      <p:sp>
        <p:nvSpPr>
          <p:cNvPr id="11" name="Text Placeholder 8"/>
          <p:cNvSpPr>
            <a:spLocks noGrp="1"/>
          </p:cNvSpPr>
          <p:nvPr>
            <p:ph type="body" sz="quarter" idx="10" hasCustomPrompt="1"/>
          </p:nvPr>
        </p:nvSpPr>
        <p:spPr>
          <a:xfrm>
            <a:off x="315260" y="831061"/>
            <a:ext cx="8174038" cy="553998"/>
          </a:xfrm>
          <a:prstGeom prst="rect">
            <a:avLst/>
          </a:prstGeom>
          <a:ln w="28575" cmpd="sng">
            <a:solidFill>
              <a:srgbClr val="FFFFFF"/>
            </a:solidFill>
          </a:ln>
        </p:spPr>
        <p:txBody>
          <a:bodyPr vert="horz" lIns="274320" tIns="45720" rIns="274320" bIns="91440">
            <a:sp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2700" b="1" i="0" cap="all" baseline="0">
                <a:solidFill>
                  <a:schemeClr val="bg1"/>
                </a:solidFill>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sz="2700" b="1">
                <a:solidFill>
                  <a:schemeClr val="bg1"/>
                </a:solidFill>
                <a:cs typeface="Arial" charset="0"/>
              </a:rPr>
              <a:t>NEW SECTION TITLE</a:t>
            </a:r>
          </a:p>
        </p:txBody>
      </p:sp>
      <p:pic>
        <p:nvPicPr>
          <p:cNvPr id="1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4842980"/>
            <a:ext cx="743238" cy="180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1" hasCustomPrompt="1"/>
          </p:nvPr>
        </p:nvSpPr>
        <p:spPr>
          <a:xfrm>
            <a:off x="176214" y="638175"/>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spTree>
    <p:extLst>
      <p:ext uri="{BB962C8B-B14F-4D97-AF65-F5344CB8AC3E}">
        <p14:creationId xmlns:p14="http://schemas.microsoft.com/office/powerpoint/2010/main" val="11434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3D527F"/>
              </a:solidFill>
            </a:endParaRP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4842980"/>
            <a:ext cx="743238" cy="180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Placeholder 5"/>
          <p:cNvSpPr>
            <a:spLocks noGrp="1"/>
          </p:cNvSpPr>
          <p:nvPr>
            <p:ph type="body" sz="quarter" idx="13" hasCustomPrompt="1"/>
          </p:nvPr>
        </p:nvSpPr>
        <p:spPr>
          <a:xfrm>
            <a:off x="477839" y="165497"/>
            <a:ext cx="8181975" cy="686442"/>
          </a:xfrm>
          <a:prstGeom prst="rect">
            <a:avLst/>
          </a:prstGeom>
        </p:spPr>
        <p:txBody>
          <a:bodyPr vert="horz"/>
          <a:lstStyle>
            <a:lvl1pPr marL="0" indent="0">
              <a:buNone/>
              <a:defRPr sz="2700" b="1" baseline="0">
                <a:solidFill>
                  <a:schemeClr val="tx2"/>
                </a:solidFill>
              </a:defRPr>
            </a:lvl1pPr>
          </a:lstStyle>
          <a:p>
            <a:pPr lvl="0"/>
            <a:r>
              <a:rPr lang="en-US"/>
              <a:t>Title of slide</a:t>
            </a:r>
          </a:p>
        </p:txBody>
      </p:sp>
      <p:sp>
        <p:nvSpPr>
          <p:cNvPr id="3" name="Text Placeholder 2"/>
          <p:cNvSpPr>
            <a:spLocks noGrp="1"/>
          </p:cNvSpPr>
          <p:nvPr>
            <p:ph type="body" sz="quarter" idx="14"/>
          </p:nvPr>
        </p:nvSpPr>
        <p:spPr>
          <a:xfrm>
            <a:off x="477839" y="852488"/>
            <a:ext cx="8181975" cy="3582591"/>
          </a:xfrm>
          <a:prstGeom prst="rect">
            <a:avLst/>
          </a:prstGeom>
        </p:spPr>
        <p:txBody>
          <a:bodyPr vert="horz"/>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560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Content- Header Only">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3D527F"/>
              </a:solidFill>
            </a:endParaRP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4842980"/>
            <a:ext cx="743238" cy="180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Placeholder 5"/>
          <p:cNvSpPr>
            <a:spLocks noGrp="1"/>
          </p:cNvSpPr>
          <p:nvPr>
            <p:ph type="body" sz="quarter" idx="13" hasCustomPrompt="1"/>
          </p:nvPr>
        </p:nvSpPr>
        <p:spPr>
          <a:xfrm>
            <a:off x="477839" y="165497"/>
            <a:ext cx="8181975" cy="686442"/>
          </a:xfrm>
          <a:prstGeom prst="rect">
            <a:avLst/>
          </a:prstGeom>
        </p:spPr>
        <p:txBody>
          <a:bodyPr vert="horz"/>
          <a:lstStyle>
            <a:lvl1pPr marL="0" indent="0">
              <a:buNone/>
              <a:defRPr sz="2700" b="1" baseline="0">
                <a:solidFill>
                  <a:schemeClr val="tx2"/>
                </a:solidFill>
              </a:defRPr>
            </a:lvl1pPr>
          </a:lstStyle>
          <a:p>
            <a:pPr lvl="0"/>
            <a:r>
              <a:rPr lang="en-US"/>
              <a:t>Title of slide</a:t>
            </a:r>
          </a:p>
        </p:txBody>
      </p:sp>
    </p:spTree>
    <p:extLst>
      <p:ext uri="{BB962C8B-B14F-4D97-AF65-F5344CB8AC3E}">
        <p14:creationId xmlns:p14="http://schemas.microsoft.com/office/powerpoint/2010/main" val="406298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 Blank">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4842980"/>
            <a:ext cx="743238" cy="180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5922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06209" y="4842409"/>
            <a:ext cx="742882" cy="181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2491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425" baseline="0">
                <a:sym typeface="Wingdings"/>
              </a:defRPr>
            </a:lvl1pPr>
            <a:lvl2pPr marL="342900" indent="0">
              <a:buNone/>
              <a:defRPr sz="18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3"/>
            <a:ext cx="6153150" cy="715580"/>
          </a:xfrm>
          <a:prstGeom prst="rect">
            <a:avLst/>
          </a:prstGeom>
          <a:solidFill>
            <a:schemeClr val="bg1"/>
          </a:solidFill>
        </p:spPr>
        <p:txBody>
          <a:bodyPr vert="horz" lIns="640080"/>
          <a:lstStyle>
            <a:lvl1pPr marL="0" indent="0">
              <a:buNone/>
              <a:defRPr sz="18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28161" y="4058446"/>
            <a:ext cx="5610225" cy="264319"/>
          </a:xfrm>
          <a:prstGeom prst="rect">
            <a:avLst/>
          </a:prstGeom>
        </p:spPr>
        <p:txBody>
          <a:bodyPr vert="horz"/>
          <a:lstStyle>
            <a:lvl1pPr marL="0" indent="0">
              <a:buNone/>
              <a:defRPr sz="1350" b="0" baseline="0">
                <a:solidFill>
                  <a:schemeClr val="tx1"/>
                </a:solidFill>
              </a:defRPr>
            </a:lvl1pPr>
          </a:lstStyle>
          <a:p>
            <a:pPr lvl="0"/>
            <a:r>
              <a:rPr lang="en-US"/>
              <a:t>Persons Title</a:t>
            </a: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4842980"/>
            <a:ext cx="743238" cy="180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9439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2503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7729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3"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900">
              <a:solidFill>
                <a:schemeClr val="bg1">
                  <a:alpha val="50000"/>
                </a:schemeClr>
              </a:solidFill>
              <a:effectLst/>
              <a:latin typeface="Arial" charset="0"/>
              <a:ea typeface="Arial" charset="0"/>
              <a:cs typeface="Arial" charset="0"/>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pic>
        <p:nvPicPr>
          <p:cNvPr id="12" name="Picture 11" descr="ppt-because-pattern.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46830" y="1"/>
            <a:ext cx="4597172" cy="4388210"/>
          </a:xfrm>
          <a:prstGeom prst="rect">
            <a:avLst/>
          </a:prstGeom>
        </p:spPr>
      </p:pic>
      <p:sp>
        <p:nvSpPr>
          <p:cNvPr id="19" name="Text Placeholder 18"/>
          <p:cNvSpPr>
            <a:spLocks noGrp="1"/>
          </p:cNvSpPr>
          <p:nvPr>
            <p:ph type="body" sz="quarter" idx="10" hasCustomPrompt="1"/>
          </p:nvPr>
        </p:nvSpPr>
        <p:spPr>
          <a:xfrm>
            <a:off x="240429" y="194732"/>
            <a:ext cx="3980966" cy="781050"/>
          </a:xfrm>
          <a:prstGeom prst="rect">
            <a:avLst/>
          </a:prstGeom>
        </p:spPr>
        <p:txBody>
          <a:bodyPr vert="horz"/>
          <a:lstStyle>
            <a:lvl1pPr marL="0" indent="0">
              <a:buNone/>
              <a:defRPr sz="2400" b="1" baseline="0">
                <a:solidFill>
                  <a:srgbClr val="236192"/>
                </a:solidFill>
              </a:defRPr>
            </a:lvl1pPr>
          </a:lstStyle>
          <a:p>
            <a:pPr lvl="0"/>
            <a:r>
              <a:rPr lang="en-US"/>
              <a:t>Closing Message</a:t>
            </a:r>
          </a:p>
        </p:txBody>
      </p:sp>
      <p:pic>
        <p:nvPicPr>
          <p:cNvPr id="8" name="Picture 26" descr="OCLC_H_PMS.eps"/>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777166" y="4711305"/>
            <a:ext cx="1125537" cy="275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0800000">
            <a:off x="11338" y="4388001"/>
            <a:ext cx="9144000" cy="179785"/>
          </a:xfrm>
          <a:prstGeom prst="rect">
            <a:avLst/>
          </a:prstGeom>
          <a:solidFill>
            <a:srgbClr val="00AFD7"/>
          </a:solidFill>
          <a:ln w="9525" cap="flat" cmpd="sng" algn="ctr">
            <a:noFill/>
            <a:prstDash val="solid"/>
          </a:ln>
          <a:effectLst/>
        </p:spPr>
        <p:txBody>
          <a:bodyPr anchor="ctr"/>
          <a:lstStyle/>
          <a:p>
            <a:pPr algn="ctr">
              <a:defRPr/>
            </a:pPr>
            <a:endParaRPr lang="en-US" sz="1350" kern="0">
              <a:solidFill>
                <a:srgbClr val="3D527F"/>
              </a:solidFill>
              <a:latin typeface="Calibri"/>
            </a:endParaRPr>
          </a:p>
        </p:txBody>
      </p:sp>
      <p:sp>
        <p:nvSpPr>
          <p:cNvPr id="21" name="Text Placeholder 20"/>
          <p:cNvSpPr>
            <a:spLocks noGrp="1"/>
          </p:cNvSpPr>
          <p:nvPr>
            <p:ph type="body" sz="quarter" idx="11" hasCustomPrompt="1"/>
          </p:nvPr>
        </p:nvSpPr>
        <p:spPr>
          <a:xfrm>
            <a:off x="240615" y="990754"/>
            <a:ext cx="3887788" cy="304289"/>
          </a:xfrm>
          <a:prstGeom prst="rect">
            <a:avLst/>
          </a:prstGeom>
        </p:spPr>
        <p:txBody>
          <a:bodyPr vert="horz">
            <a:normAutofit/>
          </a:bodyPr>
          <a:lstStyle>
            <a:lvl1pPr marL="0" indent="0">
              <a:buNone/>
              <a:defRPr sz="1350" b="1" baseline="0"/>
            </a:lvl1pPr>
          </a:lstStyle>
          <a:p>
            <a:pPr lvl="0"/>
            <a:r>
              <a:rPr lang="en-US"/>
              <a:t>Speaker Name</a:t>
            </a:r>
          </a:p>
        </p:txBody>
      </p:sp>
      <p:sp>
        <p:nvSpPr>
          <p:cNvPr id="22" name="Text Placeholder 20"/>
          <p:cNvSpPr>
            <a:spLocks noGrp="1"/>
          </p:cNvSpPr>
          <p:nvPr>
            <p:ph type="body" sz="quarter" idx="12" hasCustomPrompt="1"/>
          </p:nvPr>
        </p:nvSpPr>
        <p:spPr>
          <a:xfrm>
            <a:off x="240429" y="1267827"/>
            <a:ext cx="3887788" cy="269270"/>
          </a:xfrm>
          <a:prstGeom prst="rect">
            <a:avLst/>
          </a:prstGeom>
        </p:spPr>
        <p:txBody>
          <a:bodyPr vert="horz">
            <a:normAutofit/>
          </a:bodyPr>
          <a:lstStyle>
            <a:lvl1pPr marL="0" indent="0">
              <a:buNone/>
              <a:defRPr sz="1050" b="0" baseline="0"/>
            </a:lvl1pPr>
          </a:lstStyle>
          <a:p>
            <a:pPr lvl="0"/>
            <a:r>
              <a:rPr lang="en-US"/>
              <a:t>Speaker Title</a:t>
            </a:r>
          </a:p>
        </p:txBody>
      </p:sp>
      <p:sp>
        <p:nvSpPr>
          <p:cNvPr id="23" name="Text Placeholder 20"/>
          <p:cNvSpPr>
            <a:spLocks noGrp="1"/>
          </p:cNvSpPr>
          <p:nvPr>
            <p:ph type="body" sz="quarter" idx="13" hasCustomPrompt="1"/>
          </p:nvPr>
        </p:nvSpPr>
        <p:spPr>
          <a:xfrm>
            <a:off x="240429" y="1508235"/>
            <a:ext cx="3887788" cy="229121"/>
          </a:xfrm>
          <a:prstGeom prst="rect">
            <a:avLst/>
          </a:prstGeom>
        </p:spPr>
        <p:txBody>
          <a:bodyPr vert="horz">
            <a:normAutofit/>
          </a:bodyPr>
          <a:lstStyle>
            <a:lvl1pPr marL="0" indent="0">
              <a:buNone/>
              <a:defRPr sz="1050" b="1" baseline="0">
                <a:solidFill>
                  <a:srgbClr val="236192"/>
                </a:solidFill>
              </a:defRPr>
            </a:lvl1pPr>
          </a:lstStyle>
          <a:p>
            <a:pPr lvl="0"/>
            <a:r>
              <a:rPr lang="en-US"/>
              <a:t>Speaker Contact</a:t>
            </a:r>
          </a:p>
        </p:txBody>
      </p:sp>
    </p:spTree>
    <p:extLst>
      <p:ext uri="{BB962C8B-B14F-4D97-AF65-F5344CB8AC3E}">
        <p14:creationId xmlns:p14="http://schemas.microsoft.com/office/powerpoint/2010/main" val="18226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20" name="Picture 19" descr="image003"/>
          <p:cNvPicPr>
            <a:picLocks noChangeAspect="1" noChangeArrowheads="1"/>
          </p:cNvPicPr>
          <p:nvPr userDrawn="1"/>
        </p:nvPicPr>
        <p:blipFill>
          <a:blip r:embed="rId2" cstate="print"/>
          <a:srcRect/>
          <a:stretch>
            <a:fillRect/>
          </a:stretch>
        </p:blipFill>
        <p:spPr bwMode="auto">
          <a:xfrm>
            <a:off x="101922" y="4470640"/>
            <a:ext cx="1150342" cy="371753"/>
          </a:xfrm>
          <a:prstGeom prst="rect">
            <a:avLst/>
          </a:prstGeom>
          <a:noFill/>
          <a:ln w="9525">
            <a:noFill/>
            <a:miter lim="800000"/>
            <a:headEnd/>
            <a:tailEnd/>
          </a:ln>
        </p:spPr>
      </p:pic>
      <p:sp>
        <p:nvSpPr>
          <p:cNvPr id="7" name="Rectangle 6"/>
          <p:cNvSpPr/>
          <p:nvPr userDrawn="1"/>
        </p:nvSpPr>
        <p:spPr>
          <a:xfrm rot="16200000">
            <a:off x="554831" y="3700861"/>
            <a:ext cx="452438"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3D527F"/>
              </a:solidFill>
            </a:endParaRPr>
          </a:p>
        </p:txBody>
      </p:sp>
      <p:pic>
        <p:nvPicPr>
          <p:cNvPr id="9"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293522" y="4470641"/>
            <a:ext cx="1498090" cy="366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8"/>
          <p:cNvSpPr txBox="1">
            <a:spLocks noChangeArrowheads="1"/>
          </p:cNvSpPr>
          <p:nvPr userDrawn="1"/>
        </p:nvSpPr>
        <p:spPr bwMode="auto">
          <a:xfrm>
            <a:off x="5924930" y="3701655"/>
            <a:ext cx="422275" cy="161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342900"/>
            <a:r>
              <a:rPr lang="en-US" sz="450">
                <a:solidFill>
                  <a:prstClr val="white"/>
                </a:solidFill>
              </a:rPr>
              <a:t>SM</a:t>
            </a:r>
          </a:p>
        </p:txBody>
      </p:sp>
      <p:sp>
        <p:nvSpPr>
          <p:cNvPr id="11" name="Rectangle 10"/>
          <p:cNvSpPr/>
          <p:nvPr userDrawn="1"/>
        </p:nvSpPr>
        <p:spPr>
          <a:xfrm>
            <a:off x="1" y="3620691"/>
            <a:ext cx="635000" cy="452438"/>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3D527F"/>
              </a:solidFill>
            </a:endParaRPr>
          </a:p>
        </p:txBody>
      </p:sp>
      <p:sp>
        <p:nvSpPr>
          <p:cNvPr id="12" name="Text Placeholder 18"/>
          <p:cNvSpPr>
            <a:spLocks noGrp="1"/>
          </p:cNvSpPr>
          <p:nvPr>
            <p:ph type="body" sz="quarter" idx="10" hasCustomPrompt="1"/>
          </p:nvPr>
        </p:nvSpPr>
        <p:spPr>
          <a:xfrm>
            <a:off x="731839" y="831455"/>
            <a:ext cx="3390544" cy="1281120"/>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4125"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08544" y="2145115"/>
            <a:ext cx="3887788" cy="304289"/>
          </a:xfrm>
          <a:prstGeom prst="rect">
            <a:avLst/>
          </a:prstGeom>
        </p:spPr>
        <p:txBody>
          <a:bodyPr vert="horz">
            <a:normAutofit/>
          </a:bodyPr>
          <a:lstStyle>
            <a:lvl1pPr marL="0" indent="0">
              <a:buNone/>
              <a:defRPr sz="135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08358" y="2422188"/>
            <a:ext cx="3887788" cy="269270"/>
          </a:xfrm>
          <a:prstGeom prst="rect">
            <a:avLst/>
          </a:prstGeom>
        </p:spPr>
        <p:txBody>
          <a:bodyPr vert="horz">
            <a:normAutofit/>
          </a:bodyPr>
          <a:lstStyle>
            <a:lvl1pPr marL="0" indent="0">
              <a:buNone/>
              <a:defRPr sz="105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08358" y="2691460"/>
            <a:ext cx="3887788" cy="229121"/>
          </a:xfrm>
          <a:prstGeom prst="rect">
            <a:avLst/>
          </a:prstGeom>
        </p:spPr>
        <p:txBody>
          <a:bodyPr vert="horz">
            <a:normAutofit/>
          </a:bodyPr>
          <a:lstStyle>
            <a:lvl1pPr marL="0" indent="0">
              <a:buNone/>
              <a:defRPr sz="105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1" y="440725"/>
            <a:ext cx="3679825" cy="489365"/>
          </a:xfrm>
          <a:prstGeom prst="rect">
            <a:avLst/>
          </a:prstGeom>
          <a:solidFill>
            <a:srgbClr val="236192"/>
          </a:solidFill>
        </p:spPr>
        <p:txBody>
          <a:bodyPr vert="horz" wrap="square" lIns="640080" tIns="91440" bIns="164592">
            <a:spAutoFit/>
          </a:bodyPr>
          <a:lstStyle>
            <a:lvl1pPr marL="0" indent="0">
              <a:buNone/>
              <a:defRPr sz="1500" baseline="0">
                <a:solidFill>
                  <a:schemeClr val="bg1"/>
                </a:solidFill>
              </a:defRPr>
            </a:lvl1pPr>
          </a:lstStyle>
          <a:p>
            <a:pPr lvl="0"/>
            <a:r>
              <a:rPr lang="en-US"/>
              <a:t>Event Title</a:t>
            </a:r>
          </a:p>
        </p:txBody>
      </p:sp>
      <p:pic>
        <p:nvPicPr>
          <p:cNvPr id="17" name="Picture 16" descr="ppt-because-tag.psd"/>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27100" y="3620691"/>
            <a:ext cx="8216894" cy="455791"/>
          </a:xfrm>
          <a:prstGeom prst="rect">
            <a:avLst/>
          </a:prstGeom>
        </p:spPr>
      </p:pic>
      <p:sp>
        <p:nvSpPr>
          <p:cNvPr id="2" name="Rectangle 1"/>
          <p:cNvSpPr/>
          <p:nvPr userDrawn="1"/>
        </p:nvSpPr>
        <p:spPr>
          <a:xfrm>
            <a:off x="1378637" y="4363957"/>
            <a:ext cx="5852161" cy="577338"/>
          </a:xfrm>
          <a:prstGeom prst="rect">
            <a:avLst/>
          </a:prstGeom>
        </p:spPr>
        <p:txBody>
          <a:bodyPr wrap="square">
            <a:spAutoFit/>
          </a:bodyPr>
          <a:lstStyle/>
          <a:p>
            <a:pPr>
              <a:defRPr/>
            </a:pPr>
            <a:r>
              <a:rPr lang="en-US" sz="788">
                <a:solidFill>
                  <a:srgbClr val="000000"/>
                </a:solidFill>
              </a:rPr>
              <a:t>©2015 OCLC [list any external authors here]. This work is licensed under a Creative Commons Attribution 4.0 International License. Suggested attribution: “This work uses content from [list presentation title] © OCLC, [list any external authors here] used under a Creative Commons Attribution 4.0 International License: </a:t>
            </a:r>
            <a:r>
              <a:rPr lang="en-US" sz="788" u="sng">
                <a:solidFill>
                  <a:srgbClr val="000000"/>
                </a:solidFill>
                <a:hlinkClick r:id="rId5"/>
              </a:rPr>
              <a:t>http://creativecommons.org/licenses/by/4.0/</a:t>
            </a:r>
            <a:r>
              <a:rPr lang="en-US" sz="788">
                <a:solidFill>
                  <a:srgbClr val="000000"/>
                </a:solidFill>
              </a:rPr>
              <a:t>.”</a:t>
            </a:r>
          </a:p>
          <a:p>
            <a:pPr>
              <a:defRPr/>
            </a:pPr>
            <a:endParaRPr lang="en-US" sz="788">
              <a:solidFill>
                <a:srgbClr val="000000"/>
              </a:solidFill>
              <a:ea typeface="Open Sans" pitchFamily="34" charset="0"/>
              <a:cs typeface="Open Sans" pitchFamily="34" charset="0"/>
            </a:endParaRPr>
          </a:p>
        </p:txBody>
      </p:sp>
    </p:spTree>
    <p:extLst>
      <p:ext uri="{BB962C8B-B14F-4D97-AF65-F5344CB8AC3E}">
        <p14:creationId xmlns:p14="http://schemas.microsoft.com/office/powerpoint/2010/main" val="220230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5"/>
            <a:ext cx="2133600" cy="273844"/>
          </a:xfrm>
          <a:prstGeom prst="rect">
            <a:avLst/>
          </a:prstGeom>
        </p:spPr>
        <p:txBody>
          <a:bodyPr/>
          <a:lstStyle/>
          <a:p>
            <a:pPr defTabSz="342900"/>
            <a:fld id="{B4622E77-E22A-4745-9D24-576861774773}" type="datetimeFigureOut">
              <a:rPr lang="en-US" smtClean="0">
                <a:solidFill>
                  <a:prstClr val="white"/>
                </a:solidFill>
              </a:rPr>
              <a:pPr defTabSz="342900"/>
              <a:t>1/27/2020</a:t>
            </a:fld>
            <a:endParaRPr lang="en-US">
              <a:solidFill>
                <a:prstClr val="white"/>
              </a:solidFill>
            </a:endParaRPr>
          </a:p>
        </p:txBody>
      </p:sp>
      <p:sp>
        <p:nvSpPr>
          <p:cNvPr id="3" name="Footer Placeholder 2"/>
          <p:cNvSpPr>
            <a:spLocks noGrp="1"/>
          </p:cNvSpPr>
          <p:nvPr>
            <p:ph type="ftr" sz="quarter" idx="11"/>
          </p:nvPr>
        </p:nvSpPr>
        <p:spPr>
          <a:xfrm>
            <a:off x="3124200" y="4767265"/>
            <a:ext cx="2895600" cy="273844"/>
          </a:xfrm>
          <a:prstGeom prst="rect">
            <a:avLst/>
          </a:prstGeom>
        </p:spPr>
        <p:txBody>
          <a:bodyPr/>
          <a:lstStyle/>
          <a:p>
            <a:pPr defTabSz="342900"/>
            <a:endParaRPr lang="en-US">
              <a:solidFill>
                <a:prstClr val="white">
                  <a:tint val="75000"/>
                </a:prstClr>
              </a:solidFill>
            </a:endParaRPr>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p>
            <a:pPr defTabSz="342900"/>
            <a:fld id="{31B87300-A223-4A93-98F2-FBC58850BE26}" type="slidenum">
              <a:rPr lang="en-US" smtClean="0">
                <a:solidFill>
                  <a:prstClr val="white">
                    <a:tint val="75000"/>
                  </a:prstClr>
                </a:solidFill>
              </a:rPr>
              <a:pPr defTabSz="342900"/>
              <a:t>‹#›</a:t>
            </a:fld>
            <a:endParaRPr lang="en-US">
              <a:solidFill>
                <a:prstClr val="white">
                  <a:tint val="75000"/>
                </a:prstClr>
              </a:solidFill>
            </a:endParaRPr>
          </a:p>
        </p:txBody>
      </p:sp>
    </p:spTree>
    <p:extLst>
      <p:ext uri="{BB962C8B-B14F-4D97-AF65-F5344CB8AC3E}">
        <p14:creationId xmlns:p14="http://schemas.microsoft.com/office/powerpoint/2010/main" val="6327505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Section Title: Blue">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4760593"/>
            <a:ext cx="1668732" cy="228871"/>
          </a:xfrm>
          <a:prstGeom prst="rect">
            <a:avLst/>
          </a:prstGeom>
        </p:spPr>
      </p:pic>
      <p:sp>
        <p:nvSpPr>
          <p:cNvPr id="8" name="Title 1"/>
          <p:cNvSpPr>
            <a:spLocks noGrp="1"/>
          </p:cNvSpPr>
          <p:nvPr>
            <p:ph type="title" hasCustomPrompt="1"/>
          </p:nvPr>
        </p:nvSpPr>
        <p:spPr>
          <a:xfrm>
            <a:off x="722313" y="1911665"/>
            <a:ext cx="7772400" cy="836768"/>
          </a:xfrm>
          <a:prstGeom prst="rect">
            <a:avLst/>
          </a:prstGeom>
          <a:ln>
            <a:noFill/>
          </a:ln>
        </p:spPr>
        <p:txBody>
          <a:bodyPr lIns="91440" tIns="91440" rIns="91440" bIns="91440" anchor="t" anchorCtr="0">
            <a:noAutofit/>
          </a:bodyPr>
          <a:lstStyle>
            <a:lvl1pPr algn="l">
              <a:defRPr sz="4950" b="0" i="0" cap="none">
                <a:solidFill>
                  <a:schemeClr val="bg1"/>
                </a:solidFill>
                <a:latin typeface="Calibri Light"/>
                <a:cs typeface="Calibri Light"/>
              </a:defRPr>
            </a:lvl1pPr>
          </a:lstStyle>
          <a:p>
            <a:r>
              <a:rPr lang="en-US"/>
              <a:t>SECTION TITLE</a:t>
            </a:r>
          </a:p>
        </p:txBody>
      </p:sp>
      <p:sp>
        <p:nvSpPr>
          <p:cNvPr id="10" name="Text Placeholder 9"/>
          <p:cNvSpPr>
            <a:spLocks noGrp="1"/>
          </p:cNvSpPr>
          <p:nvPr>
            <p:ph type="body" sz="quarter" idx="10" hasCustomPrompt="1"/>
          </p:nvPr>
        </p:nvSpPr>
        <p:spPr>
          <a:xfrm>
            <a:off x="746273" y="1590675"/>
            <a:ext cx="7772400" cy="585788"/>
          </a:xfrm>
          <a:prstGeom prst="rect">
            <a:avLst/>
          </a:prstGeom>
        </p:spPr>
        <p:txBody>
          <a:bodyPr vert="horz"/>
          <a:lstStyle>
            <a:lvl1pPr marL="0" indent="0">
              <a:buNone/>
              <a:defRPr sz="2400">
                <a:solidFill>
                  <a:schemeClr val="bg1">
                    <a:alpha val="65000"/>
                  </a:schemeClr>
                </a:solidFill>
                <a:latin typeface="+mn-lt"/>
              </a:defRPr>
            </a:lvl1pPr>
            <a:lvl2pPr marL="342900" indent="0">
              <a:buNone/>
              <a:defRPr sz="2400">
                <a:solidFill>
                  <a:schemeClr val="accent1">
                    <a:lumMod val="40000"/>
                    <a:lumOff val="60000"/>
                  </a:schemeClr>
                </a:solidFill>
                <a:latin typeface="+mn-lt"/>
              </a:defRPr>
            </a:lvl2pPr>
            <a:lvl3pPr marL="685800" indent="0">
              <a:buNone/>
              <a:defRPr sz="2400">
                <a:solidFill>
                  <a:schemeClr val="accent1">
                    <a:lumMod val="40000"/>
                    <a:lumOff val="60000"/>
                  </a:schemeClr>
                </a:solidFill>
                <a:latin typeface="+mn-lt"/>
              </a:defRPr>
            </a:lvl3pPr>
            <a:lvl4pPr marL="1028700" indent="0">
              <a:buNone/>
              <a:defRPr sz="2400">
                <a:solidFill>
                  <a:schemeClr val="accent1">
                    <a:lumMod val="40000"/>
                    <a:lumOff val="60000"/>
                  </a:schemeClr>
                </a:solidFill>
                <a:latin typeface="+mn-lt"/>
              </a:defRPr>
            </a:lvl4pPr>
            <a:lvl5pPr marL="1371600" indent="0">
              <a:buNone/>
              <a:defRPr sz="2400">
                <a:solidFill>
                  <a:schemeClr val="accent1">
                    <a:lumMod val="40000"/>
                    <a:lumOff val="60000"/>
                  </a:schemeClr>
                </a:solidFill>
                <a:latin typeface="+mn-lt"/>
              </a:defRPr>
            </a:lvl5pPr>
          </a:lstStyle>
          <a:p>
            <a:pPr lvl="0"/>
            <a:r>
              <a:rPr lang="en-US"/>
              <a:t>Presentation Title</a:t>
            </a:r>
          </a:p>
        </p:txBody>
      </p:sp>
    </p:spTree>
    <p:extLst>
      <p:ext uri="{BB962C8B-B14F-4D97-AF65-F5344CB8AC3E}">
        <p14:creationId xmlns:p14="http://schemas.microsoft.com/office/powerpoint/2010/main" val="3746404847"/>
      </p:ext>
    </p:extLst>
  </p:cSld>
  <p:clrMapOvr>
    <a:masterClrMapping/>
  </p:clrMapOvr>
  <p:transition spd="slow">
    <p:push/>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4767265"/>
            <a:ext cx="2133600" cy="273844"/>
          </a:xfrm>
          <a:prstGeom prst="rect">
            <a:avLst/>
          </a:prstGeom>
        </p:spPr>
        <p:txBody>
          <a:bodyPr/>
          <a:lstStyle/>
          <a:p>
            <a:pPr defTabSz="342900"/>
            <a:fld id="{31B87300-A223-4A93-98F2-FBC58850BE26}" type="slidenum">
              <a:rPr lang="en-US" smtClean="0">
                <a:solidFill>
                  <a:srgbClr val="000000"/>
                </a:solidFill>
              </a:rPr>
              <a:pPr defTabSz="342900"/>
              <a:t>‹#›</a:t>
            </a:fld>
            <a:endParaRPr lang="en-US">
              <a:solidFill>
                <a:srgbClr val="000000"/>
              </a:solidFill>
            </a:endParaRPr>
          </a:p>
        </p:txBody>
      </p:sp>
    </p:spTree>
    <p:extLst>
      <p:ext uri="{BB962C8B-B14F-4D97-AF65-F5344CB8AC3E}">
        <p14:creationId xmlns:p14="http://schemas.microsoft.com/office/powerpoint/2010/main" val="12068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6"/>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342900"/>
            <a:fld id="{C6A3B502-4F63-425A-A681-47A5BC23D991}" type="datetimeFigureOut">
              <a:rPr lang="en-US" smtClean="0">
                <a:solidFill>
                  <a:srgbClr val="000000"/>
                </a:solidFill>
              </a:rPr>
              <a:pPr defTabSz="342900"/>
              <a:t>1/27/2020</a:t>
            </a:fld>
            <a:endParaRPr lang="en-US">
              <a:solidFill>
                <a:srgbClr val="000000"/>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342900"/>
            <a:endParaRPr lang="en-US">
              <a:solidFill>
                <a:srgbClr val="000000"/>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342900"/>
            <a:fld id="{1C6F405D-EFD9-44CA-9EB5-688818BD1B88}" type="slidenum">
              <a:rPr lang="en-US" smtClean="0">
                <a:solidFill>
                  <a:srgbClr val="000000"/>
                </a:solidFill>
              </a:rPr>
              <a:pPr defTabSz="342900"/>
              <a:t>‹#›</a:t>
            </a:fld>
            <a:endParaRPr lang="en-US">
              <a:solidFill>
                <a:srgbClr val="000000"/>
              </a:solidFill>
            </a:endParaRPr>
          </a:p>
        </p:txBody>
      </p:sp>
    </p:spTree>
    <p:extLst>
      <p:ext uri="{BB962C8B-B14F-4D97-AF65-F5344CB8AC3E}">
        <p14:creationId xmlns:p14="http://schemas.microsoft.com/office/powerpoint/2010/main" val="1151673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6"/>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342900"/>
            <a:fld id="{C6A3B502-4F63-425A-A681-47A5BC23D991}" type="datetimeFigureOut">
              <a:rPr lang="en-US" smtClean="0">
                <a:solidFill>
                  <a:srgbClr val="000000"/>
                </a:solidFill>
              </a:rPr>
              <a:pPr defTabSz="342900"/>
              <a:t>1/27/2020</a:t>
            </a:fld>
            <a:endParaRPr lang="en-US">
              <a:solidFill>
                <a:srgbClr val="000000"/>
              </a:solidFill>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pPr defTabSz="342900"/>
            <a:endParaRPr lang="en-US">
              <a:solidFill>
                <a:srgbClr val="000000"/>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342900"/>
            <a:fld id="{1C6F405D-EFD9-44CA-9EB5-688818BD1B88}" type="slidenum">
              <a:rPr lang="en-US" smtClean="0">
                <a:solidFill>
                  <a:srgbClr val="000000"/>
                </a:solidFill>
              </a:rPr>
              <a:pPr defTabSz="342900"/>
              <a:t>‹#›</a:t>
            </a:fld>
            <a:endParaRPr lang="en-US">
              <a:solidFill>
                <a:srgbClr val="000000"/>
              </a:solidFill>
            </a:endParaRPr>
          </a:p>
        </p:txBody>
      </p:sp>
    </p:spTree>
    <p:extLst>
      <p:ext uri="{BB962C8B-B14F-4D97-AF65-F5344CB8AC3E}">
        <p14:creationId xmlns:p14="http://schemas.microsoft.com/office/powerpoint/2010/main" val="37408305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12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654801" y="4800600"/>
            <a:ext cx="1268413" cy="220266"/>
          </a:xfrm>
          <a:prstGeom prst="rect">
            <a:avLst/>
          </a:prstGeom>
        </p:spPr>
        <p:txBody>
          <a:bodyPr/>
          <a:lstStyle>
            <a:lvl1pPr>
              <a:defRPr/>
            </a:lvl1pPr>
          </a:lstStyle>
          <a:p>
            <a:pPr defTabSz="342900">
              <a:defRPr/>
            </a:pPr>
            <a:fld id="{F64EA11A-DC7C-4E46-A16C-A3408941C46F}" type="datetime1">
              <a:rPr lang="en-US" smtClean="0">
                <a:solidFill>
                  <a:prstClr val="black"/>
                </a:solidFill>
              </a:rPr>
              <a:pPr defTabSz="342900">
                <a:defRPr/>
              </a:pPr>
              <a:t>1/27/2020</a:t>
            </a:fld>
            <a:endParaRPr lang="en-US">
              <a:solidFill>
                <a:prstClr val="black"/>
              </a:solidFill>
            </a:endParaRPr>
          </a:p>
        </p:txBody>
      </p:sp>
      <p:sp>
        <p:nvSpPr>
          <p:cNvPr id="3" name="Footer Placeholder 4"/>
          <p:cNvSpPr>
            <a:spLocks noGrp="1"/>
          </p:cNvSpPr>
          <p:nvPr>
            <p:ph type="ftr" sz="quarter" idx="11"/>
          </p:nvPr>
        </p:nvSpPr>
        <p:spPr>
          <a:xfrm>
            <a:off x="4038600" y="4800600"/>
            <a:ext cx="2465388" cy="220266"/>
          </a:xfrm>
          <a:prstGeom prst="rect">
            <a:avLst/>
          </a:prstGeom>
        </p:spPr>
        <p:txBody>
          <a:bodyPr/>
          <a:lstStyle>
            <a:lvl1pPr>
              <a:defRPr/>
            </a:lvl1pPr>
          </a:lstStyle>
          <a:p>
            <a:pPr defTabSz="342900">
              <a:defRPr/>
            </a:pPr>
            <a:endParaRPr lang="en-US">
              <a:solidFill>
                <a:prstClr val="black"/>
              </a:solidFill>
            </a:endParaRPr>
          </a:p>
        </p:txBody>
      </p:sp>
      <p:sp>
        <p:nvSpPr>
          <p:cNvPr id="4" name="Slide Number Placeholder 5"/>
          <p:cNvSpPr>
            <a:spLocks noGrp="1"/>
          </p:cNvSpPr>
          <p:nvPr>
            <p:ph type="sldNum" sz="quarter" idx="12"/>
          </p:nvPr>
        </p:nvSpPr>
        <p:spPr>
          <a:xfrm>
            <a:off x="8115300" y="4800600"/>
            <a:ext cx="571500" cy="220266"/>
          </a:xfrm>
          <a:prstGeom prst="rect">
            <a:avLst/>
          </a:prstGeom>
        </p:spPr>
        <p:txBody>
          <a:bodyPr/>
          <a:lstStyle>
            <a:lvl1pPr>
              <a:defRPr/>
            </a:lvl1pPr>
          </a:lstStyle>
          <a:p>
            <a:pPr defTabSz="342900">
              <a:defRPr/>
            </a:pPr>
            <a:fld id="{483ED67A-76E7-CA4E-B967-B1A38557AE31}" type="slidenum">
              <a:rPr lang="en-US" smtClean="0">
                <a:solidFill>
                  <a:prstClr val="black"/>
                </a:solidFill>
              </a:rPr>
              <a:pPr defTabSz="342900">
                <a:defRPr/>
              </a:pPr>
              <a:t>‹#›</a:t>
            </a:fld>
            <a:endParaRPr lang="en-US">
              <a:solidFill>
                <a:prstClr val="black"/>
              </a:solidFill>
            </a:endParaRPr>
          </a:p>
        </p:txBody>
      </p:sp>
    </p:spTree>
    <p:extLst>
      <p:ext uri="{BB962C8B-B14F-4D97-AF65-F5344CB8AC3E}">
        <p14:creationId xmlns:p14="http://schemas.microsoft.com/office/powerpoint/2010/main" val="416275013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9073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tx2"/>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95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83338" y="0"/>
            <a:ext cx="4578960" cy="4388000"/>
          </a:xfrm>
          <a:prstGeom prst="rect">
            <a:avLst/>
          </a:prstGeom>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extBox 8"/>
          <p:cNvSpPr txBox="1">
            <a:spLocks noChangeArrowheads="1"/>
          </p:cNvSpPr>
          <p:nvPr userDrawn="1"/>
        </p:nvSpPr>
        <p:spPr bwMode="auto">
          <a:xfrm>
            <a:off x="5924930" y="3701654"/>
            <a:ext cx="42227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a:solidFill>
                  <a:schemeClr val="bg1"/>
                </a:solidFill>
              </a:rPr>
              <a:t>SM</a:t>
            </a: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pic>
        <p:nvPicPr>
          <p:cNvPr id="19" name="Picture 26" descr="OCLC_H_PMS.eps"/>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p:cNvPicPr>
            <a:picLocks noChangeAspect="1"/>
          </p:cNvPicPr>
          <p:nvPr userDrawn="1"/>
        </p:nvPicPr>
        <p:blipFill rotWithShape="1">
          <a:blip r:embed="rId4" cstate="hqprint">
            <a:extLst>
              <a:ext uri="{28A0092B-C50C-407E-A947-70E740481C1C}">
                <a14:useLocalDpi xmlns:a14="http://schemas.microsoft.com/office/drawing/2010/main"/>
              </a:ext>
            </a:extLst>
          </a:blip>
          <a:srcRect l="67120"/>
          <a:stretch/>
        </p:blipFill>
        <p:spPr>
          <a:xfrm rot="16200000">
            <a:off x="5827109" y="3788500"/>
            <a:ext cx="87692" cy="317500"/>
          </a:xfrm>
          <a:prstGeom prst="rect">
            <a:avLst/>
          </a:prstGeom>
        </p:spPr>
      </p:pic>
      <p:pic>
        <p:nvPicPr>
          <p:cNvPr id="4" name="Picture 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784850" y="3904991"/>
            <a:ext cx="86105" cy="86105"/>
          </a:xfrm>
          <a:prstGeom prst="rect">
            <a:avLst/>
          </a:prstGeom>
        </p:spPr>
      </p:pic>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B417809-26E9-44BB-9E88-614F974EDF56}"/>
              </a:ext>
            </a:extLst>
          </p:cNvPr>
          <p:cNvSpPr>
            <a:spLocks noGrp="1"/>
          </p:cNvSpPr>
          <p:nvPr>
            <p:ph type="dt" sz="half" idx="10"/>
          </p:nvPr>
        </p:nvSpPr>
        <p:spPr/>
        <p:txBody>
          <a:bodyPr/>
          <a:lstStyle>
            <a:lvl1pPr>
              <a:defRPr/>
            </a:lvl1pPr>
          </a:lstStyle>
          <a:p>
            <a:pPr>
              <a:defRPr/>
            </a:pPr>
            <a:fld id="{E0921F9E-0A1D-4195-AC42-E05AAAF9FEFF}" type="datetimeFigureOut">
              <a:rPr lang="en-US"/>
              <a:pPr>
                <a:defRPr/>
              </a:pPr>
              <a:t>1/27/2020</a:t>
            </a:fld>
            <a:endParaRPr lang="en-US"/>
          </a:p>
        </p:txBody>
      </p:sp>
      <p:sp>
        <p:nvSpPr>
          <p:cNvPr id="3" name="Footer Placeholder 4">
            <a:extLst>
              <a:ext uri="{FF2B5EF4-FFF2-40B4-BE49-F238E27FC236}">
                <a16:creationId xmlns:a16="http://schemas.microsoft.com/office/drawing/2014/main" id="{7D08FA34-FAB5-4099-AD70-B26852868C1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5D5ABD6-A480-4B36-B7B2-7FB37811D998}"/>
              </a:ext>
            </a:extLst>
          </p:cNvPr>
          <p:cNvSpPr>
            <a:spLocks noGrp="1"/>
          </p:cNvSpPr>
          <p:nvPr>
            <p:ph type="sldNum" sz="quarter" idx="12"/>
          </p:nvPr>
        </p:nvSpPr>
        <p:spPr/>
        <p:txBody>
          <a:bodyPr/>
          <a:lstStyle>
            <a:lvl1pPr>
              <a:defRPr/>
            </a:lvl1pPr>
          </a:lstStyle>
          <a:p>
            <a:pPr>
              <a:defRPr/>
            </a:pPr>
            <a:fld id="{D8A49140-C21F-4639-BBB9-CC56FF51E1B5}" type="slidenum">
              <a:rPr lang="en-US"/>
              <a:pPr>
                <a:defRPr/>
              </a:pPr>
              <a:t>‹#›</a:t>
            </a:fld>
            <a:endParaRPr lang="en-US"/>
          </a:p>
        </p:txBody>
      </p:sp>
    </p:spTree>
    <p:extLst>
      <p:ext uri="{BB962C8B-B14F-4D97-AF65-F5344CB8AC3E}">
        <p14:creationId xmlns:p14="http://schemas.microsoft.com/office/powerpoint/2010/main" val="1145447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67DE87-7FAE-4F5D-B60D-8CCD09822C55}" type="datetimeFigureOut">
              <a:rPr lang="en-US" smtClean="0">
                <a:solidFill>
                  <a:prstClr val="black">
                    <a:tint val="75000"/>
                  </a:prstClr>
                </a:solidFill>
              </a:rPr>
              <a:pPr/>
              <a:t>1/27/2020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5893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1/27/2020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859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1/27/2020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7346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1/27/2020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3437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1369219"/>
            <a:ext cx="2900363"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1" y="1369219"/>
            <a:ext cx="2900363"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1/27/2020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515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67DE87-7FAE-4F5D-B60D-8CCD09822C55}" type="datetimeFigureOut">
              <a:rPr lang="en-US" smtClean="0">
                <a:solidFill>
                  <a:prstClr val="black">
                    <a:tint val="75000"/>
                  </a:prstClr>
                </a:solidFill>
              </a:rPr>
              <a:pPr/>
              <a:t>1/27/2020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6096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67DE87-7FAE-4F5D-B60D-8CCD09822C55}" type="datetimeFigureOut">
              <a:rPr lang="en-US" smtClean="0">
                <a:solidFill>
                  <a:prstClr val="black">
                    <a:tint val="75000"/>
                  </a:prstClr>
                </a:solidFill>
              </a:rPr>
              <a:pPr/>
              <a:t>1/27/2020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358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7DE87-7FAE-4F5D-B60D-8CCD09822C55}" type="datetimeFigureOut">
              <a:rPr lang="en-US" smtClean="0">
                <a:solidFill>
                  <a:prstClr val="black">
                    <a:tint val="75000"/>
                  </a:prstClr>
                </a:solidFill>
              </a:rPr>
              <a:pPr/>
              <a:t>1/27/2020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764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1/27/2020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9714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1/27/2020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6186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1/27/2020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629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9" y="273844"/>
            <a:ext cx="4321969"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1/27/2020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127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Master Slide 1">
    <p:spTree>
      <p:nvGrpSpPr>
        <p:cNvPr id="1" name=""/>
        <p:cNvGrpSpPr/>
        <p:nvPr/>
      </p:nvGrpSpPr>
      <p:grpSpPr>
        <a:xfrm>
          <a:off x="0" y="0"/>
          <a:ext cx="0" cy="0"/>
          <a:chOff x="0" y="0"/>
          <a:chExt cx="0" cy="0"/>
        </a:xfrm>
      </p:grpSpPr>
      <p:sp>
        <p:nvSpPr>
          <p:cNvPr id="117" name="Slide Number"/>
          <p:cNvSpPr txBox="1">
            <a:spLocks noGrp="1"/>
          </p:cNvSpPr>
          <p:nvPr>
            <p:ph type="sldNum" sz="quarter" idx="2"/>
          </p:nvPr>
        </p:nvSpPr>
        <p:spPr>
          <a:xfrm>
            <a:off x="8677259" y="242083"/>
            <a:ext cx="274693" cy="220967"/>
          </a:xfrm>
          <a:prstGeom prst="rect">
            <a:avLst/>
          </a:prstGeom>
        </p:spPr>
        <p:txBody>
          <a:bodyPr wrap="square" lIns="91421" tIns="91421" rIns="91421" bIns="91421" anchor="ctr"/>
          <a:lstStyle>
            <a:lvl1pPr defTabSz="685662">
              <a:defRPr sz="975">
                <a:solidFill>
                  <a:srgbClr val="FFFFFF"/>
                </a:solidFill>
                <a:latin typeface="Lato Regular"/>
                <a:ea typeface="Lato Regular"/>
                <a:cs typeface="Lato Regular"/>
                <a:sym typeface="Lato Regular"/>
              </a:defRPr>
            </a:lvl1pPr>
          </a:lstStyle>
          <a:p>
            <a:fld id="{86CB4B4D-7CA3-9044-876B-883B54F8677D}" type="slidenum">
              <a:t>‹#›</a:t>
            </a:fld>
            <a:endParaRPr/>
          </a:p>
        </p:txBody>
      </p:sp>
    </p:spTree>
    <p:extLst>
      <p:ext uri="{BB962C8B-B14F-4D97-AF65-F5344CB8AC3E}">
        <p14:creationId xmlns:p14="http://schemas.microsoft.com/office/powerpoint/2010/main" val="426277867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66750" y="862013"/>
            <a:ext cx="7810500" cy="1743075"/>
          </a:xfrm>
          <a:prstGeom prst="rect">
            <a:avLst/>
          </a:prstGeom>
        </p:spPr>
        <p:txBody>
          <a:bodyPr anchor="b"/>
          <a:lstStyle/>
          <a:p>
            <a:r>
              <a:t>Title Text</a:t>
            </a:r>
          </a:p>
        </p:txBody>
      </p:sp>
      <p:sp>
        <p:nvSpPr>
          <p:cNvPr id="12" name="Body Level One…"/>
          <p:cNvSpPr txBox="1">
            <a:spLocks noGrp="1"/>
          </p:cNvSpPr>
          <p:nvPr>
            <p:ph type="body" sz="quarter" idx="1"/>
          </p:nvPr>
        </p:nvSpPr>
        <p:spPr>
          <a:xfrm>
            <a:off x="666750" y="2652712"/>
            <a:ext cx="7810500" cy="595313"/>
          </a:xfrm>
          <a:prstGeom prst="rect">
            <a:avLst/>
          </a:prstGeom>
        </p:spPr>
        <p:txBody>
          <a:bodyPr anchor="t"/>
          <a:lstStyle>
            <a:lvl1pPr marL="0" indent="0" algn="ctr">
              <a:spcBef>
                <a:spcPts val="0"/>
              </a:spcBef>
              <a:buSzTx/>
              <a:buNone/>
              <a:defRPr sz="2025"/>
            </a:lvl1pPr>
            <a:lvl2pPr marL="0" indent="0" algn="ctr">
              <a:spcBef>
                <a:spcPts val="0"/>
              </a:spcBef>
              <a:buSzTx/>
              <a:buNone/>
              <a:defRPr sz="2025"/>
            </a:lvl2pPr>
            <a:lvl3pPr marL="0" indent="0" algn="ctr">
              <a:spcBef>
                <a:spcPts val="0"/>
              </a:spcBef>
              <a:buSzTx/>
              <a:buNone/>
              <a:defRPr sz="2025"/>
            </a:lvl3pPr>
            <a:lvl4pPr marL="0" indent="0" algn="ctr">
              <a:spcBef>
                <a:spcPts val="0"/>
              </a:spcBef>
              <a:buSzTx/>
              <a:buNone/>
              <a:defRPr sz="2025"/>
            </a:lvl4pPr>
            <a:lvl5pPr marL="0" indent="0" algn="ctr">
              <a:spcBef>
                <a:spcPts val="0"/>
              </a:spcBef>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72128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171575" y="-14288"/>
            <a:ext cx="6800850" cy="4536262"/>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238125" y="3567113"/>
            <a:ext cx="8667750" cy="752475"/>
          </a:xfrm>
          <a:prstGeom prst="rect">
            <a:avLst/>
          </a:prstGeom>
        </p:spPr>
        <p:txBody>
          <a:bodyPr anchor="b"/>
          <a:lstStyle/>
          <a:p>
            <a:r>
              <a:t>Title Text</a:t>
            </a:r>
          </a:p>
        </p:txBody>
      </p:sp>
      <p:sp>
        <p:nvSpPr>
          <p:cNvPr id="22" name="Body Level One…"/>
          <p:cNvSpPr txBox="1">
            <a:spLocks noGrp="1"/>
          </p:cNvSpPr>
          <p:nvPr>
            <p:ph type="body" sz="quarter" idx="1"/>
          </p:nvPr>
        </p:nvSpPr>
        <p:spPr>
          <a:xfrm>
            <a:off x="238125" y="4291012"/>
            <a:ext cx="8667750" cy="595313"/>
          </a:xfrm>
          <a:prstGeom prst="rect">
            <a:avLst/>
          </a:prstGeom>
        </p:spPr>
        <p:txBody>
          <a:bodyPr anchor="t"/>
          <a:lstStyle>
            <a:lvl1pPr marL="0" indent="0" algn="ctr">
              <a:spcBef>
                <a:spcPts val="0"/>
              </a:spcBef>
              <a:buSzTx/>
              <a:buNone/>
              <a:defRPr sz="2025"/>
            </a:lvl1pPr>
            <a:lvl2pPr marL="0" indent="0" algn="ctr">
              <a:spcBef>
                <a:spcPts val="0"/>
              </a:spcBef>
              <a:buSzTx/>
              <a:buNone/>
              <a:defRPr sz="2025"/>
            </a:lvl2pPr>
            <a:lvl3pPr marL="0" indent="0" algn="ctr">
              <a:spcBef>
                <a:spcPts val="0"/>
              </a:spcBef>
              <a:buSzTx/>
              <a:buNone/>
              <a:defRPr sz="2025"/>
            </a:lvl3pPr>
            <a:lvl4pPr marL="0" indent="0" algn="ctr">
              <a:spcBef>
                <a:spcPts val="0"/>
              </a:spcBef>
              <a:buSzTx/>
              <a:buNone/>
              <a:defRPr sz="2025"/>
            </a:lvl4pPr>
            <a:lvl5pPr marL="0" indent="0" algn="ctr">
              <a:spcBef>
                <a:spcPts val="0"/>
              </a:spcBef>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9403478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666750" y="1700213"/>
            <a:ext cx="7810500" cy="1743075"/>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667316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2981325" y="414338"/>
            <a:ext cx="6472238" cy="4314825"/>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19125" y="357187"/>
            <a:ext cx="3833813" cy="2081213"/>
          </a:xfrm>
          <a:prstGeom prst="rect">
            <a:avLst/>
          </a:prstGeom>
        </p:spPr>
        <p:txBody>
          <a:bodyPr anchor="b"/>
          <a:lstStyle>
            <a:lvl1pPr>
              <a:defRPr sz="3150"/>
            </a:lvl1pPr>
          </a:lstStyle>
          <a:p>
            <a:r>
              <a:t>Title Text</a:t>
            </a:r>
          </a:p>
        </p:txBody>
      </p:sp>
      <p:sp>
        <p:nvSpPr>
          <p:cNvPr id="40" name="Body Level One…"/>
          <p:cNvSpPr txBox="1">
            <a:spLocks noGrp="1"/>
          </p:cNvSpPr>
          <p:nvPr>
            <p:ph type="body" sz="quarter" idx="1"/>
          </p:nvPr>
        </p:nvSpPr>
        <p:spPr>
          <a:xfrm>
            <a:off x="619125" y="2447925"/>
            <a:ext cx="3833813" cy="2147888"/>
          </a:xfrm>
          <a:prstGeom prst="rect">
            <a:avLst/>
          </a:prstGeom>
        </p:spPr>
        <p:txBody>
          <a:bodyPr anchor="t"/>
          <a:lstStyle>
            <a:lvl1pPr marL="0" indent="0" algn="ctr">
              <a:spcBef>
                <a:spcPts val="0"/>
              </a:spcBef>
              <a:buSzTx/>
              <a:buNone/>
              <a:defRPr sz="2025"/>
            </a:lvl1pPr>
            <a:lvl2pPr marL="0" indent="0" algn="ctr">
              <a:spcBef>
                <a:spcPts val="0"/>
              </a:spcBef>
              <a:buSzTx/>
              <a:buNone/>
              <a:defRPr sz="2025"/>
            </a:lvl2pPr>
            <a:lvl3pPr marL="0" indent="0" algn="ctr">
              <a:spcBef>
                <a:spcPts val="0"/>
              </a:spcBef>
              <a:buSzTx/>
              <a:buNone/>
              <a:defRPr sz="2025"/>
            </a:lvl3pPr>
            <a:lvl4pPr marL="0" indent="0" algn="ctr">
              <a:spcBef>
                <a:spcPts val="0"/>
              </a:spcBef>
              <a:buSzTx/>
              <a:buNone/>
              <a:defRPr sz="2025"/>
            </a:lvl4pPr>
            <a:lvl5pPr marL="0" indent="0" algn="ctr">
              <a:spcBef>
                <a:spcPts val="0"/>
              </a:spcBef>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1855620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681776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1800"/>
            </a:lvl1pPr>
            <a:lvl2pPr>
              <a:defRPr sz="1800"/>
            </a:lvl2pPr>
            <a:lvl3pPr>
              <a:defRPr sz="1800"/>
            </a:lvl3pPr>
            <a:lvl4pPr>
              <a:defRPr sz="1800"/>
            </a:lvl4pPr>
            <a:lvl5pPr>
              <a:defRPr sz="1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805106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4110038" y="1181100"/>
            <a:ext cx="5229225" cy="348615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33412" y="1181100"/>
            <a:ext cx="3833813" cy="3486150"/>
          </a:xfrm>
          <a:prstGeom prst="rect">
            <a:avLst/>
          </a:prstGeom>
        </p:spPr>
        <p:txBody>
          <a:bodyPr/>
          <a:lstStyle>
            <a:lvl1pPr marL="209550" indent="-209550">
              <a:spcBef>
                <a:spcPts val="1688"/>
              </a:spcBef>
              <a:defRPr sz="1425"/>
            </a:lvl1pPr>
            <a:lvl2pPr marL="419100" indent="-209550">
              <a:spcBef>
                <a:spcPts val="1688"/>
              </a:spcBef>
              <a:defRPr sz="1425"/>
            </a:lvl2pPr>
            <a:lvl3pPr marL="628650" indent="-209550">
              <a:spcBef>
                <a:spcPts val="1688"/>
              </a:spcBef>
              <a:defRPr sz="1425"/>
            </a:lvl3pPr>
            <a:lvl4pPr marL="838200" indent="-209550">
              <a:spcBef>
                <a:spcPts val="1688"/>
              </a:spcBef>
              <a:defRPr sz="1425"/>
            </a:lvl4pPr>
            <a:lvl5pPr marL="1047750" indent="-209550">
              <a:spcBef>
                <a:spcPts val="1688"/>
              </a:spcBef>
              <a:defRPr sz="1425"/>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891888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33413" y="666750"/>
            <a:ext cx="7877175" cy="3810000"/>
          </a:xfrm>
          <a:prstGeom prst="rect">
            <a:avLst/>
          </a:prstGeom>
        </p:spPr>
        <p:txBody>
          <a:bodyPr/>
          <a:lstStyle>
            <a:lvl1pPr>
              <a:defRPr sz="1800"/>
            </a:lvl1pPr>
            <a:lvl2pPr>
              <a:defRPr sz="1800"/>
            </a:lvl2pPr>
            <a:lvl3pPr>
              <a:defRPr sz="1800"/>
            </a:lvl3pPr>
            <a:lvl4pPr>
              <a:defRPr sz="1800"/>
            </a:lvl4pPr>
            <a:lvl5pPr>
              <a:defRPr sz="1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6149300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5880503" y="2638425"/>
            <a:ext cx="3148754" cy="2100263"/>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5734050" y="423863"/>
            <a:ext cx="3124200" cy="20828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14300" y="423862"/>
            <a:ext cx="6450806" cy="4300538"/>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02676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895350" y="3357563"/>
            <a:ext cx="7358063" cy="287258"/>
          </a:xfrm>
          <a:prstGeom prst="rect">
            <a:avLst/>
          </a:prstGeom>
        </p:spPr>
        <p:txBody>
          <a:bodyPr anchor="t">
            <a:spAutoFit/>
          </a:bodyPr>
          <a:lstStyle>
            <a:lvl1pPr marL="0" indent="0" algn="ctr">
              <a:spcBef>
                <a:spcPts val="0"/>
              </a:spcBef>
              <a:buSzTx/>
              <a:buNone/>
              <a:defRPr sz="1200" i="1"/>
            </a:lvl1pPr>
          </a:lstStyle>
          <a:p>
            <a:r>
              <a:t>–Johnny Appleseed</a:t>
            </a:r>
          </a:p>
        </p:txBody>
      </p:sp>
      <p:sp>
        <p:nvSpPr>
          <p:cNvPr id="94" name="“Type a quote here.”"/>
          <p:cNvSpPr txBox="1">
            <a:spLocks noGrp="1"/>
          </p:cNvSpPr>
          <p:nvPr>
            <p:ph type="body" sz="quarter" idx="14"/>
          </p:nvPr>
        </p:nvSpPr>
        <p:spPr>
          <a:xfrm>
            <a:off x="895350" y="2243842"/>
            <a:ext cx="7358063" cy="379591"/>
          </a:xfrm>
          <a:prstGeom prst="rect">
            <a:avLst/>
          </a:prstGeom>
        </p:spPr>
        <p:txBody>
          <a:bodyPr>
            <a:spAutoFit/>
          </a:bodyPr>
          <a:lstStyle>
            <a:lvl1pPr marL="0" indent="0" algn="ctr">
              <a:spcBef>
                <a:spcPts val="0"/>
              </a:spcBef>
              <a:buSzTx/>
              <a:buNone/>
              <a:defRPr sz="1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2986474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9144000" cy="6099175"/>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812523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Master Slide 1">
    <p:spTree>
      <p:nvGrpSpPr>
        <p:cNvPr id="1" name=""/>
        <p:cNvGrpSpPr/>
        <p:nvPr/>
      </p:nvGrpSpPr>
      <p:grpSpPr>
        <a:xfrm>
          <a:off x="0" y="0"/>
          <a:ext cx="0" cy="0"/>
          <a:chOff x="0" y="0"/>
          <a:chExt cx="0" cy="0"/>
        </a:xfrm>
      </p:grpSpPr>
      <p:sp>
        <p:nvSpPr>
          <p:cNvPr id="117" name="Slide Number"/>
          <p:cNvSpPr txBox="1">
            <a:spLocks noGrp="1"/>
          </p:cNvSpPr>
          <p:nvPr>
            <p:ph type="sldNum" sz="quarter" idx="2"/>
          </p:nvPr>
        </p:nvSpPr>
        <p:spPr>
          <a:xfrm>
            <a:off x="8677259" y="35191"/>
            <a:ext cx="274693" cy="634751"/>
          </a:xfrm>
          <a:prstGeom prst="rect">
            <a:avLst/>
          </a:prstGeom>
        </p:spPr>
        <p:txBody>
          <a:bodyPr wrap="square" lIns="91421" tIns="91421" rIns="91421" bIns="91421" anchor="ctr"/>
          <a:lstStyle>
            <a:lvl1pPr defTabSz="685662">
              <a:defRPr sz="975">
                <a:solidFill>
                  <a:srgbClr val="FFFFFF"/>
                </a:solidFill>
                <a:latin typeface="Lato Regular"/>
                <a:ea typeface="Lato Regular"/>
                <a:cs typeface="Lato Regular"/>
                <a:sym typeface="Lato Regular"/>
              </a:defRPr>
            </a:lvl1pPr>
          </a:lstStyle>
          <a:p>
            <a:fld id="{86CB4B4D-7CA3-9044-876B-883B54F8677D}" type="slidenum">
              <a:t>‹#›</a:t>
            </a:fld>
            <a:endParaRPr/>
          </a:p>
        </p:txBody>
      </p:sp>
    </p:spTree>
    <p:extLst>
      <p:ext uri="{BB962C8B-B14F-4D97-AF65-F5344CB8AC3E}">
        <p14:creationId xmlns:p14="http://schemas.microsoft.com/office/powerpoint/2010/main" val="282983878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No Footer">
    <p:spTree>
      <p:nvGrpSpPr>
        <p:cNvPr id="1" name=""/>
        <p:cNvGrpSpPr/>
        <p:nvPr/>
      </p:nvGrpSpPr>
      <p:grpSpPr>
        <a:xfrm>
          <a:off x="0" y="0"/>
          <a:ext cx="0" cy="0"/>
          <a:chOff x="0" y="0"/>
          <a:chExt cx="0" cy="0"/>
        </a:xfrm>
      </p:grpSpPr>
      <p:sp>
        <p:nvSpPr>
          <p:cNvPr id="124" name="Slide Number"/>
          <p:cNvSpPr txBox="1">
            <a:spLocks noGrp="1"/>
          </p:cNvSpPr>
          <p:nvPr>
            <p:ph type="sldNum" sz="quarter" idx="2"/>
          </p:nvPr>
        </p:nvSpPr>
        <p:spPr>
          <a:xfrm>
            <a:off x="8677259" y="35191"/>
            <a:ext cx="274693" cy="634751"/>
          </a:xfrm>
          <a:prstGeom prst="rect">
            <a:avLst/>
          </a:prstGeom>
        </p:spPr>
        <p:txBody>
          <a:bodyPr wrap="square" lIns="91421" tIns="91421" rIns="91421" bIns="91421" anchor="ctr"/>
          <a:lstStyle>
            <a:lvl1pPr defTabSz="685662">
              <a:defRPr sz="975">
                <a:solidFill>
                  <a:srgbClr val="FFFFFF"/>
                </a:solidFill>
                <a:latin typeface="Lato Regular"/>
                <a:ea typeface="Lato Regular"/>
                <a:cs typeface="Lato Regular"/>
                <a:sym typeface="Lato Regular"/>
              </a:defRPr>
            </a:lvl1pPr>
          </a:lstStyle>
          <a:p>
            <a:fld id="{86CB4B4D-7CA3-9044-876B-883B54F8677D}" type="slidenum">
              <a:t>‹#›</a:t>
            </a:fld>
            <a:endParaRPr/>
          </a:p>
        </p:txBody>
      </p:sp>
    </p:spTree>
    <p:extLst>
      <p:ext uri="{BB962C8B-B14F-4D97-AF65-F5344CB8AC3E}">
        <p14:creationId xmlns:p14="http://schemas.microsoft.com/office/powerpoint/2010/main" val="3537778004"/>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pic>
        <p:nvPicPr>
          <p:cNvPr id="131" name="Picture 10" descr="Picture 10"/>
          <p:cNvPicPr>
            <a:picLocks noChangeAspect="1"/>
          </p:cNvPicPr>
          <p:nvPr/>
        </p:nvPicPr>
        <p:blipFill>
          <a:blip r:embed="rId2"/>
          <a:stretch>
            <a:fillRect/>
          </a:stretch>
        </p:blipFill>
        <p:spPr>
          <a:xfrm rot="16200000">
            <a:off x="1880065" y="3411980"/>
            <a:ext cx="200359" cy="3149401"/>
          </a:xfrm>
          <a:prstGeom prst="rect">
            <a:avLst/>
          </a:prstGeom>
          <a:ln w="12700">
            <a:miter lim="400000"/>
          </a:ln>
        </p:spPr>
      </p:pic>
      <p:sp>
        <p:nvSpPr>
          <p:cNvPr id="132" name="Subtitle 14"/>
          <p:cNvSpPr txBox="1"/>
          <p:nvPr/>
        </p:nvSpPr>
        <p:spPr>
          <a:xfrm>
            <a:off x="2259738" y="4932164"/>
            <a:ext cx="6400800" cy="1731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34290" bIns="34290">
            <a:spAutoFit/>
          </a:bodyPr>
          <a:lstStyle/>
          <a:p>
            <a:pPr algn="r" defTabSz="685800">
              <a:spcBef>
                <a:spcPts val="150"/>
              </a:spcBef>
              <a:defRPr sz="1800" b="0">
                <a:solidFill>
                  <a:srgbClr val="525252"/>
                </a:solidFill>
              </a:defRPr>
            </a:pPr>
            <a:r>
              <a:rPr sz="675"/>
              <a:t>© 2018 Institute for the Future. All rights reserved. SR-1855B | </a:t>
            </a:r>
            <a:r>
              <a:rPr sz="675" b="1"/>
              <a:t>www.iftf.org</a:t>
            </a:r>
            <a:r>
              <a:rPr sz="675"/>
              <a:t> </a:t>
            </a:r>
          </a:p>
        </p:txBody>
      </p:sp>
      <p:grpSp>
        <p:nvGrpSpPr>
          <p:cNvPr id="135" name="Picture 9"/>
          <p:cNvGrpSpPr/>
          <p:nvPr/>
        </p:nvGrpSpPr>
        <p:grpSpPr>
          <a:xfrm>
            <a:off x="47054" y="4847310"/>
            <a:ext cx="302590" cy="296191"/>
            <a:chOff x="0" y="0"/>
            <a:chExt cx="806905" cy="789842"/>
          </a:xfrm>
        </p:grpSpPr>
        <p:sp>
          <p:nvSpPr>
            <p:cNvPr id="133" name="Rectangle"/>
            <p:cNvSpPr/>
            <p:nvPr/>
          </p:nvSpPr>
          <p:spPr>
            <a:xfrm flipH="1">
              <a:off x="0" y="0"/>
              <a:ext cx="806906" cy="789843"/>
            </a:xfrm>
            <a:prstGeom prst="rect">
              <a:avLst/>
            </a:prstGeom>
            <a:solidFill>
              <a:srgbClr val="FFFFFF"/>
            </a:solidFill>
            <a:ln w="12700" cap="flat">
              <a:noFill/>
              <a:miter lim="400000"/>
            </a:ln>
            <a:effectLst/>
          </p:spPr>
          <p:txBody>
            <a:bodyPr wrap="square" lIns="91439" tIns="91439" rIns="91439" bIns="91439" numCol="1" anchor="ctr">
              <a:noAutofit/>
            </a:bodyPr>
            <a:lstStyle/>
            <a:p>
              <a:pPr algn="l" defTabSz="685800">
                <a:defRPr sz="3600" b="0">
                  <a:solidFill>
                    <a:srgbClr val="333333"/>
                  </a:solidFill>
                  <a:latin typeface="Arial"/>
                  <a:ea typeface="Arial"/>
                  <a:cs typeface="Arial"/>
                  <a:sym typeface="Arial"/>
                </a:defRPr>
              </a:pPr>
              <a:endParaRPr sz="1350"/>
            </a:p>
          </p:txBody>
        </p:sp>
        <p:pic>
          <p:nvPicPr>
            <p:cNvPr id="134" name="image2.png" descr="image2.png"/>
            <p:cNvPicPr>
              <a:picLocks noChangeAspect="1"/>
            </p:cNvPicPr>
            <p:nvPr/>
          </p:nvPicPr>
          <p:blipFill>
            <a:blip r:embed="rId3"/>
            <a:stretch>
              <a:fillRect/>
            </a:stretch>
          </p:blipFill>
          <p:spPr>
            <a:xfrm flipH="1">
              <a:off x="0" y="0"/>
              <a:ext cx="806906" cy="789843"/>
            </a:xfrm>
            <a:prstGeom prst="rect">
              <a:avLst/>
            </a:prstGeom>
            <a:ln w="12700" cap="flat">
              <a:noFill/>
              <a:miter lim="400000"/>
            </a:ln>
            <a:effectLst/>
          </p:spPr>
        </p:pic>
      </p:grpSp>
      <p:sp>
        <p:nvSpPr>
          <p:cNvPr id="136" name="Title Text"/>
          <p:cNvSpPr txBox="1">
            <a:spLocks noGrp="1"/>
          </p:cNvSpPr>
          <p:nvPr>
            <p:ph type="title"/>
          </p:nvPr>
        </p:nvSpPr>
        <p:spPr>
          <a:xfrm>
            <a:off x="1581579" y="9869"/>
            <a:ext cx="7335979" cy="769427"/>
          </a:xfrm>
          <a:prstGeom prst="rect">
            <a:avLst/>
          </a:prstGeom>
        </p:spPr>
        <p:txBody>
          <a:bodyPr lIns="91439" tIns="91439" rIns="91439" bIns="91439"/>
          <a:lstStyle>
            <a:lvl1pPr algn="r" defTabSz="457188">
              <a:defRPr sz="4350">
                <a:solidFill>
                  <a:srgbClr val="666666"/>
                </a:solidFill>
                <a:latin typeface="DIN-Light"/>
                <a:ea typeface="DIN-Light"/>
                <a:cs typeface="DIN-Light"/>
                <a:sym typeface="DIN-Light"/>
              </a:defRPr>
            </a:lvl1pPr>
          </a:lstStyle>
          <a:p>
            <a:r>
              <a:t>Title Text</a:t>
            </a:r>
          </a:p>
        </p:txBody>
      </p:sp>
      <p:sp>
        <p:nvSpPr>
          <p:cNvPr id="137" name="Body Level One…"/>
          <p:cNvSpPr txBox="1">
            <a:spLocks noGrp="1"/>
          </p:cNvSpPr>
          <p:nvPr>
            <p:ph type="body" sz="half" idx="1"/>
          </p:nvPr>
        </p:nvSpPr>
        <p:spPr>
          <a:xfrm>
            <a:off x="457200" y="1315913"/>
            <a:ext cx="4040188" cy="3278710"/>
          </a:xfrm>
          <a:prstGeom prst="rect">
            <a:avLst/>
          </a:prstGeom>
        </p:spPr>
        <p:txBody>
          <a:bodyPr lIns="91439" tIns="91439" rIns="91439" bIns="91439" anchor="t"/>
          <a:lstStyle>
            <a:lvl1pPr marL="227007" indent="-227007" defTabSz="457188">
              <a:spcBef>
                <a:spcPts val="600"/>
              </a:spcBef>
              <a:buClr>
                <a:srgbClr val="666666"/>
              </a:buClr>
              <a:buSzPct val="100000"/>
              <a:buFont typeface="Arial"/>
              <a:defRPr sz="2400">
                <a:solidFill>
                  <a:srgbClr val="333333"/>
                </a:solidFill>
              </a:defRPr>
            </a:lvl1pPr>
            <a:lvl2pPr marL="580277" indent="-351683" defTabSz="457188">
              <a:spcBef>
                <a:spcPts val="600"/>
              </a:spcBef>
              <a:buClr>
                <a:srgbClr val="666666"/>
              </a:buClr>
              <a:buSzPct val="100000"/>
              <a:buFont typeface="Arial"/>
              <a:buChar char="–"/>
              <a:defRPr sz="2400">
                <a:solidFill>
                  <a:srgbClr val="333333"/>
                </a:solidFill>
              </a:defRPr>
            </a:lvl2pPr>
            <a:lvl3pPr marL="761981" indent="-304792" defTabSz="457188">
              <a:spcBef>
                <a:spcPts val="600"/>
              </a:spcBef>
              <a:buClr>
                <a:srgbClr val="666666"/>
              </a:buClr>
              <a:buSzPct val="100000"/>
              <a:buFont typeface="Arial"/>
              <a:defRPr sz="2400">
                <a:solidFill>
                  <a:srgbClr val="333333"/>
                </a:solidFill>
              </a:defRPr>
            </a:lvl3pPr>
            <a:lvl4pPr marL="1034117" indent="-348334" defTabSz="457188">
              <a:spcBef>
                <a:spcPts val="600"/>
              </a:spcBef>
              <a:buClr>
                <a:srgbClr val="666666"/>
              </a:buClr>
              <a:buSzPct val="100000"/>
              <a:buFont typeface="Arial"/>
              <a:buChar char="–"/>
              <a:defRPr sz="2400">
                <a:solidFill>
                  <a:srgbClr val="333333"/>
                </a:solidFill>
              </a:defRPr>
            </a:lvl4pPr>
            <a:lvl5pPr marL="1262711" indent="-348334" defTabSz="457188">
              <a:spcBef>
                <a:spcPts val="600"/>
              </a:spcBef>
              <a:buClr>
                <a:srgbClr val="666666"/>
              </a:buClr>
              <a:buSzPct val="100000"/>
              <a:buFont typeface="Arial"/>
              <a:buChar char="»"/>
              <a:defRPr sz="2400">
                <a:solidFill>
                  <a:srgbClr val="333333"/>
                </a:solidFill>
              </a:defRPr>
            </a:lvl5pPr>
          </a:lstStyle>
          <a:p>
            <a:r>
              <a:t>Body Level One</a:t>
            </a:r>
          </a:p>
          <a:p>
            <a:pPr lvl="1"/>
            <a:r>
              <a:t>Body Level Two</a:t>
            </a:r>
          </a:p>
          <a:p>
            <a:pPr lvl="2"/>
            <a:r>
              <a:t>Body Level Three</a:t>
            </a:r>
          </a:p>
          <a:p>
            <a:pPr lvl="3"/>
            <a:r>
              <a:t>Body Level Four</a:t>
            </a:r>
          </a:p>
          <a:p>
            <a:pPr lvl="4"/>
            <a:r>
              <a:t>Body Level Five</a:t>
            </a:r>
          </a:p>
        </p:txBody>
      </p:sp>
      <p:sp>
        <p:nvSpPr>
          <p:cNvPr id="138" name="Slide Number"/>
          <p:cNvSpPr txBox="1">
            <a:spLocks noGrp="1"/>
          </p:cNvSpPr>
          <p:nvPr>
            <p:ph type="sldNum" sz="quarter" idx="2"/>
          </p:nvPr>
        </p:nvSpPr>
        <p:spPr>
          <a:xfrm>
            <a:off x="8651056" y="4861037"/>
            <a:ext cx="341758" cy="346247"/>
          </a:xfrm>
          <a:prstGeom prst="rect">
            <a:avLst/>
          </a:prstGeom>
        </p:spPr>
        <p:txBody>
          <a:bodyPr lIns="91439" tIns="91439" rIns="91439" bIns="91439" anchor="ctr"/>
          <a:lstStyle>
            <a:lvl1pPr algn="r" defTabSz="685800">
              <a:defRPr sz="1050">
                <a:solidFill>
                  <a:srgbClr val="666666"/>
                </a:solidFill>
                <a:latin typeface="DIN-Medium"/>
                <a:ea typeface="DIN-Medium"/>
                <a:cs typeface="DIN-Medium"/>
                <a:sym typeface="DIN-Medium"/>
              </a:defRPr>
            </a:lvl1pPr>
          </a:lstStyle>
          <a:p>
            <a:fld id="{86CB4B4D-7CA3-9044-876B-883B54F8677D}" type="slidenum">
              <a:t>‹#›</a:t>
            </a:fld>
            <a:endParaRPr/>
          </a:p>
        </p:txBody>
      </p:sp>
    </p:spTree>
    <p:extLst>
      <p:ext uri="{BB962C8B-B14F-4D97-AF65-F5344CB8AC3E}">
        <p14:creationId xmlns:p14="http://schemas.microsoft.com/office/powerpoint/2010/main" val="167377677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Prepare - Content">
    <p:spTree>
      <p:nvGrpSpPr>
        <p:cNvPr id="1" name=""/>
        <p:cNvGrpSpPr/>
        <p:nvPr/>
      </p:nvGrpSpPr>
      <p:grpSpPr>
        <a:xfrm>
          <a:off x="0" y="0"/>
          <a:ext cx="0" cy="0"/>
          <a:chOff x="0" y="0"/>
          <a:chExt cx="0" cy="0"/>
        </a:xfrm>
      </p:grpSpPr>
      <p:pic>
        <p:nvPicPr>
          <p:cNvPr id="145" name="Picture 10" descr="Picture 10"/>
          <p:cNvPicPr>
            <a:picLocks noChangeAspect="1"/>
          </p:cNvPicPr>
          <p:nvPr/>
        </p:nvPicPr>
        <p:blipFill>
          <a:blip r:embed="rId2"/>
          <a:stretch>
            <a:fillRect/>
          </a:stretch>
        </p:blipFill>
        <p:spPr>
          <a:xfrm rot="16200000">
            <a:off x="1880065" y="3411980"/>
            <a:ext cx="200359" cy="3149401"/>
          </a:xfrm>
          <a:prstGeom prst="rect">
            <a:avLst/>
          </a:prstGeom>
          <a:ln w="12700">
            <a:miter lim="400000"/>
          </a:ln>
        </p:spPr>
      </p:pic>
      <p:sp>
        <p:nvSpPr>
          <p:cNvPr id="146" name="Subtitle 14"/>
          <p:cNvSpPr txBox="1"/>
          <p:nvPr/>
        </p:nvSpPr>
        <p:spPr>
          <a:xfrm>
            <a:off x="2259738" y="4932164"/>
            <a:ext cx="6400800" cy="1731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34290" bIns="34290">
            <a:spAutoFit/>
          </a:bodyPr>
          <a:lstStyle/>
          <a:p>
            <a:pPr algn="r" defTabSz="685800">
              <a:spcBef>
                <a:spcPts val="150"/>
              </a:spcBef>
              <a:defRPr sz="1800" b="0">
                <a:solidFill>
                  <a:srgbClr val="525252"/>
                </a:solidFill>
              </a:defRPr>
            </a:pPr>
            <a:r>
              <a:rPr sz="675"/>
              <a:t>© 2018 Institute for the Future. All rights reserved. SR-1855B | </a:t>
            </a:r>
            <a:r>
              <a:rPr sz="675" b="1"/>
              <a:t>www.iftf.org</a:t>
            </a:r>
            <a:r>
              <a:rPr sz="675"/>
              <a:t> </a:t>
            </a:r>
          </a:p>
        </p:txBody>
      </p:sp>
      <p:grpSp>
        <p:nvGrpSpPr>
          <p:cNvPr id="149" name="Picture 9"/>
          <p:cNvGrpSpPr/>
          <p:nvPr/>
        </p:nvGrpSpPr>
        <p:grpSpPr>
          <a:xfrm>
            <a:off x="47054" y="4847310"/>
            <a:ext cx="302590" cy="296191"/>
            <a:chOff x="0" y="0"/>
            <a:chExt cx="806905" cy="789842"/>
          </a:xfrm>
        </p:grpSpPr>
        <p:sp>
          <p:nvSpPr>
            <p:cNvPr id="147" name="Rectangle"/>
            <p:cNvSpPr/>
            <p:nvPr/>
          </p:nvSpPr>
          <p:spPr>
            <a:xfrm flipH="1">
              <a:off x="0" y="0"/>
              <a:ext cx="806906" cy="789843"/>
            </a:xfrm>
            <a:prstGeom prst="rect">
              <a:avLst/>
            </a:prstGeom>
            <a:solidFill>
              <a:srgbClr val="FFFFFF"/>
            </a:solidFill>
            <a:ln w="12700" cap="flat">
              <a:noFill/>
              <a:miter lim="400000"/>
            </a:ln>
            <a:effectLst/>
          </p:spPr>
          <p:txBody>
            <a:bodyPr wrap="square" lIns="91439" tIns="91439" rIns="91439" bIns="91439" numCol="1" anchor="ctr">
              <a:noAutofit/>
            </a:bodyPr>
            <a:lstStyle/>
            <a:p>
              <a:pPr algn="l" defTabSz="685800">
                <a:defRPr sz="3600" b="0">
                  <a:solidFill>
                    <a:srgbClr val="333333"/>
                  </a:solidFill>
                  <a:latin typeface="Arial"/>
                  <a:ea typeface="Arial"/>
                  <a:cs typeface="Arial"/>
                  <a:sym typeface="Arial"/>
                </a:defRPr>
              </a:pPr>
              <a:endParaRPr sz="1350"/>
            </a:p>
          </p:txBody>
        </p:sp>
        <p:pic>
          <p:nvPicPr>
            <p:cNvPr id="148" name="image2.png" descr="image2.png"/>
            <p:cNvPicPr>
              <a:picLocks noChangeAspect="1"/>
            </p:cNvPicPr>
            <p:nvPr/>
          </p:nvPicPr>
          <p:blipFill>
            <a:blip r:embed="rId3"/>
            <a:stretch>
              <a:fillRect/>
            </a:stretch>
          </p:blipFill>
          <p:spPr>
            <a:xfrm flipH="1">
              <a:off x="0" y="0"/>
              <a:ext cx="806906" cy="789843"/>
            </a:xfrm>
            <a:prstGeom prst="rect">
              <a:avLst/>
            </a:prstGeom>
            <a:ln w="12700" cap="flat">
              <a:noFill/>
              <a:miter lim="400000"/>
            </a:ln>
            <a:effectLst/>
          </p:spPr>
        </p:pic>
      </p:grpSp>
      <p:sp>
        <p:nvSpPr>
          <p:cNvPr id="150" name="Title Text"/>
          <p:cNvSpPr txBox="1">
            <a:spLocks noGrp="1"/>
          </p:cNvSpPr>
          <p:nvPr>
            <p:ph type="title"/>
          </p:nvPr>
        </p:nvSpPr>
        <p:spPr>
          <a:xfrm>
            <a:off x="1581579" y="9869"/>
            <a:ext cx="7335979" cy="769427"/>
          </a:xfrm>
          <a:prstGeom prst="rect">
            <a:avLst/>
          </a:prstGeom>
        </p:spPr>
        <p:txBody>
          <a:bodyPr lIns="91439" tIns="91439" rIns="91439" bIns="91439"/>
          <a:lstStyle>
            <a:lvl1pPr algn="r" defTabSz="457188">
              <a:defRPr sz="4350">
                <a:solidFill>
                  <a:srgbClr val="666666"/>
                </a:solidFill>
                <a:latin typeface="DIN-Light"/>
                <a:ea typeface="DIN-Light"/>
                <a:cs typeface="DIN-Light"/>
                <a:sym typeface="DIN-Light"/>
              </a:defRPr>
            </a:lvl1pPr>
          </a:lstStyle>
          <a:p>
            <a:r>
              <a:t>Title Text</a:t>
            </a:r>
          </a:p>
        </p:txBody>
      </p:sp>
      <p:sp>
        <p:nvSpPr>
          <p:cNvPr id="151" name="Slide Number"/>
          <p:cNvSpPr txBox="1">
            <a:spLocks noGrp="1"/>
          </p:cNvSpPr>
          <p:nvPr>
            <p:ph type="sldNum" sz="quarter" idx="2"/>
          </p:nvPr>
        </p:nvSpPr>
        <p:spPr>
          <a:xfrm>
            <a:off x="8651056" y="4861037"/>
            <a:ext cx="341758" cy="346247"/>
          </a:xfrm>
          <a:prstGeom prst="rect">
            <a:avLst/>
          </a:prstGeom>
        </p:spPr>
        <p:txBody>
          <a:bodyPr lIns="91439" tIns="91439" rIns="91439" bIns="91439" anchor="ctr"/>
          <a:lstStyle>
            <a:lvl1pPr algn="r" defTabSz="685800">
              <a:defRPr sz="1050">
                <a:solidFill>
                  <a:srgbClr val="666666"/>
                </a:solidFill>
                <a:latin typeface="DIN-Medium"/>
                <a:ea typeface="DIN-Medium"/>
                <a:cs typeface="DIN-Medium"/>
                <a:sym typeface="DIN-Medium"/>
              </a:defRPr>
            </a:lvl1pPr>
          </a:lstStyle>
          <a:p>
            <a:fld id="{86CB4B4D-7CA3-9044-876B-883B54F8677D}" type="slidenum">
              <a:t>‹#›</a:t>
            </a:fld>
            <a:endParaRPr/>
          </a:p>
        </p:txBody>
      </p:sp>
      <p:sp>
        <p:nvSpPr>
          <p:cNvPr id="152" name="Body Level One…"/>
          <p:cNvSpPr txBox="1">
            <a:spLocks noGrp="1"/>
          </p:cNvSpPr>
          <p:nvPr>
            <p:ph type="body" idx="1"/>
          </p:nvPr>
        </p:nvSpPr>
        <p:spPr>
          <a:xfrm>
            <a:off x="1581150" y="1236663"/>
            <a:ext cx="7335838" cy="3213100"/>
          </a:xfrm>
          <a:prstGeom prst="rect">
            <a:avLst/>
          </a:prstGeom>
        </p:spPr>
        <p:txBody>
          <a:bodyPr lIns="91439" tIns="91439" rIns="91439" bIns="91439" anchor="t"/>
          <a:lstStyle>
            <a:lvl1pPr marL="227007" indent="-227007" defTabSz="457188">
              <a:spcBef>
                <a:spcPts val="600"/>
              </a:spcBef>
              <a:buClr>
                <a:srgbClr val="0C0236"/>
              </a:buClr>
              <a:buSzPct val="100000"/>
              <a:buFont typeface="Arial"/>
              <a:defRPr sz="2400">
                <a:solidFill>
                  <a:srgbClr val="333333"/>
                </a:solidFill>
              </a:defRPr>
            </a:lvl1pPr>
            <a:lvl2pPr marL="514337" indent="-285743" defTabSz="457188">
              <a:spcBef>
                <a:spcPts val="600"/>
              </a:spcBef>
              <a:buClr>
                <a:srgbClr val="0C0236"/>
              </a:buClr>
              <a:buSzPct val="100000"/>
              <a:buFont typeface="Arial"/>
              <a:buChar char="–"/>
              <a:defRPr sz="2400">
                <a:solidFill>
                  <a:srgbClr val="333333"/>
                </a:solidFill>
              </a:defRPr>
            </a:lvl2pPr>
            <a:lvl3pPr marL="685783" indent="-228594" defTabSz="457188">
              <a:spcBef>
                <a:spcPts val="600"/>
              </a:spcBef>
              <a:buClr>
                <a:srgbClr val="0C0236"/>
              </a:buClr>
              <a:buSzPct val="100000"/>
              <a:buFont typeface="Arial"/>
              <a:defRPr sz="2400">
                <a:solidFill>
                  <a:srgbClr val="333333"/>
                </a:solidFill>
              </a:defRPr>
            </a:lvl3pPr>
            <a:lvl4pPr marL="914377" indent="-228594" defTabSz="457188">
              <a:spcBef>
                <a:spcPts val="600"/>
              </a:spcBef>
              <a:buClr>
                <a:srgbClr val="0C0236"/>
              </a:buClr>
              <a:buSzPct val="100000"/>
              <a:buFont typeface="Arial"/>
              <a:buChar char="–"/>
              <a:defRPr sz="2400">
                <a:solidFill>
                  <a:srgbClr val="333333"/>
                </a:solidFill>
              </a:defRPr>
            </a:lvl4pPr>
            <a:lvl5pPr marL="1142971" indent="-228594" defTabSz="457188">
              <a:spcBef>
                <a:spcPts val="600"/>
              </a:spcBef>
              <a:buClr>
                <a:srgbClr val="0C0236"/>
              </a:buClr>
              <a:buSzPct val="100000"/>
              <a:buFont typeface="Arial"/>
              <a:buChar char="»"/>
              <a:defRPr sz="2400">
                <a:solidFill>
                  <a:srgbClr val="333333"/>
                </a:solidFill>
              </a:defRPr>
            </a:lvl5pPr>
          </a:lstStyle>
          <a:p>
            <a:r>
              <a:t>Body Level One</a:t>
            </a:r>
          </a:p>
          <a:p>
            <a:pPr lvl="1"/>
            <a:r>
              <a:t>Body Level Two</a:t>
            </a:r>
          </a:p>
          <a:p>
            <a:pPr lvl="2"/>
            <a:r>
              <a:t>Body Level Three</a:t>
            </a:r>
          </a:p>
          <a:p>
            <a:pPr lvl="3"/>
            <a:r>
              <a:t>Body Level Four</a:t>
            </a:r>
          </a:p>
          <a:p>
            <a:pPr lvl="4"/>
            <a:r>
              <a:t>Body Level Five</a:t>
            </a:r>
          </a:p>
        </p:txBody>
      </p:sp>
      <p:pic>
        <p:nvPicPr>
          <p:cNvPr id="153" name="Picture 7" descr="Picture 7"/>
          <p:cNvPicPr>
            <a:picLocks noChangeAspect="1"/>
          </p:cNvPicPr>
          <p:nvPr/>
        </p:nvPicPr>
        <p:blipFill>
          <a:blip r:embed="rId4"/>
          <a:stretch>
            <a:fillRect/>
          </a:stretch>
        </p:blipFill>
        <p:spPr>
          <a:xfrm>
            <a:off x="405543" y="4801680"/>
            <a:ext cx="3149403" cy="369403"/>
          </a:xfrm>
          <a:prstGeom prst="rect">
            <a:avLst/>
          </a:prstGeom>
          <a:ln w="12700">
            <a:miter lim="400000"/>
          </a:ln>
        </p:spPr>
      </p:pic>
      <p:pic>
        <p:nvPicPr>
          <p:cNvPr id="154" name="Picture 9" descr="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3966" y="56422"/>
            <a:ext cx="845735" cy="882589"/>
          </a:xfrm>
          <a:prstGeom prst="rect">
            <a:avLst/>
          </a:prstGeom>
          <a:ln w="12700">
            <a:miter lim="400000"/>
          </a:ln>
        </p:spPr>
      </p:pic>
    </p:spTree>
    <p:extLst>
      <p:ext uri="{BB962C8B-B14F-4D97-AF65-F5344CB8AC3E}">
        <p14:creationId xmlns:p14="http://schemas.microsoft.com/office/powerpoint/2010/main" val="117958050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_Prepare - Signal slide w/ image">
    <p:spTree>
      <p:nvGrpSpPr>
        <p:cNvPr id="1" name=""/>
        <p:cNvGrpSpPr/>
        <p:nvPr/>
      </p:nvGrpSpPr>
      <p:grpSpPr>
        <a:xfrm>
          <a:off x="0" y="0"/>
          <a:ext cx="0" cy="0"/>
          <a:chOff x="0" y="0"/>
          <a:chExt cx="0" cy="0"/>
        </a:xfrm>
      </p:grpSpPr>
      <p:pic>
        <p:nvPicPr>
          <p:cNvPr id="161" name="Picture 10" descr="Picture 10"/>
          <p:cNvPicPr>
            <a:picLocks noChangeAspect="1"/>
          </p:cNvPicPr>
          <p:nvPr/>
        </p:nvPicPr>
        <p:blipFill>
          <a:blip r:embed="rId2"/>
          <a:stretch>
            <a:fillRect/>
          </a:stretch>
        </p:blipFill>
        <p:spPr>
          <a:xfrm rot="16200000">
            <a:off x="1880065" y="3411980"/>
            <a:ext cx="200359" cy="3149401"/>
          </a:xfrm>
          <a:prstGeom prst="rect">
            <a:avLst/>
          </a:prstGeom>
          <a:ln w="12700">
            <a:miter lim="400000"/>
          </a:ln>
        </p:spPr>
      </p:pic>
      <p:sp>
        <p:nvSpPr>
          <p:cNvPr id="162" name="Subtitle 14"/>
          <p:cNvSpPr txBox="1"/>
          <p:nvPr/>
        </p:nvSpPr>
        <p:spPr>
          <a:xfrm>
            <a:off x="2259738" y="4932164"/>
            <a:ext cx="6400800" cy="1731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34290" bIns="34290">
            <a:spAutoFit/>
          </a:bodyPr>
          <a:lstStyle/>
          <a:p>
            <a:pPr algn="r" defTabSz="685800">
              <a:spcBef>
                <a:spcPts val="150"/>
              </a:spcBef>
              <a:defRPr sz="1800" b="0">
                <a:solidFill>
                  <a:srgbClr val="525252"/>
                </a:solidFill>
              </a:defRPr>
            </a:pPr>
            <a:r>
              <a:rPr sz="675"/>
              <a:t>© 2018 Institute for the Future. All rights reserved. SR-1855B | </a:t>
            </a:r>
            <a:r>
              <a:rPr sz="675" b="1"/>
              <a:t>www.iftf.org</a:t>
            </a:r>
            <a:r>
              <a:rPr sz="675"/>
              <a:t> </a:t>
            </a:r>
          </a:p>
        </p:txBody>
      </p:sp>
      <p:grpSp>
        <p:nvGrpSpPr>
          <p:cNvPr id="165" name="Picture 9"/>
          <p:cNvGrpSpPr/>
          <p:nvPr/>
        </p:nvGrpSpPr>
        <p:grpSpPr>
          <a:xfrm>
            <a:off x="47054" y="4847310"/>
            <a:ext cx="302590" cy="296191"/>
            <a:chOff x="0" y="0"/>
            <a:chExt cx="806905" cy="789842"/>
          </a:xfrm>
        </p:grpSpPr>
        <p:sp>
          <p:nvSpPr>
            <p:cNvPr id="163" name="Rectangle"/>
            <p:cNvSpPr/>
            <p:nvPr/>
          </p:nvSpPr>
          <p:spPr>
            <a:xfrm flipH="1">
              <a:off x="0" y="0"/>
              <a:ext cx="806906" cy="789843"/>
            </a:xfrm>
            <a:prstGeom prst="rect">
              <a:avLst/>
            </a:prstGeom>
            <a:solidFill>
              <a:srgbClr val="FFFFFF"/>
            </a:solidFill>
            <a:ln w="12700" cap="flat">
              <a:noFill/>
              <a:miter lim="400000"/>
            </a:ln>
            <a:effectLst/>
          </p:spPr>
          <p:txBody>
            <a:bodyPr wrap="square" lIns="91439" tIns="91439" rIns="91439" bIns="91439" numCol="1" anchor="ctr">
              <a:noAutofit/>
            </a:bodyPr>
            <a:lstStyle/>
            <a:p>
              <a:pPr algn="l" defTabSz="685800">
                <a:defRPr sz="3600" b="0">
                  <a:solidFill>
                    <a:srgbClr val="333333"/>
                  </a:solidFill>
                  <a:latin typeface="Arial"/>
                  <a:ea typeface="Arial"/>
                  <a:cs typeface="Arial"/>
                  <a:sym typeface="Arial"/>
                </a:defRPr>
              </a:pPr>
              <a:endParaRPr sz="1350"/>
            </a:p>
          </p:txBody>
        </p:sp>
        <p:pic>
          <p:nvPicPr>
            <p:cNvPr id="164" name="image2.png" descr="image2.png"/>
            <p:cNvPicPr>
              <a:picLocks noChangeAspect="1"/>
            </p:cNvPicPr>
            <p:nvPr/>
          </p:nvPicPr>
          <p:blipFill>
            <a:blip r:embed="rId3"/>
            <a:stretch>
              <a:fillRect/>
            </a:stretch>
          </p:blipFill>
          <p:spPr>
            <a:xfrm flipH="1">
              <a:off x="0" y="0"/>
              <a:ext cx="806906" cy="789843"/>
            </a:xfrm>
            <a:prstGeom prst="rect">
              <a:avLst/>
            </a:prstGeom>
            <a:ln w="12700" cap="flat">
              <a:noFill/>
              <a:miter lim="400000"/>
            </a:ln>
            <a:effectLst/>
          </p:spPr>
        </p:pic>
      </p:grpSp>
      <p:sp>
        <p:nvSpPr>
          <p:cNvPr id="166" name="Title Text"/>
          <p:cNvSpPr txBox="1">
            <a:spLocks noGrp="1"/>
          </p:cNvSpPr>
          <p:nvPr>
            <p:ph type="title"/>
          </p:nvPr>
        </p:nvSpPr>
        <p:spPr>
          <a:xfrm>
            <a:off x="1129856" y="189231"/>
            <a:ext cx="7925488" cy="769426"/>
          </a:xfrm>
          <a:prstGeom prst="rect">
            <a:avLst/>
          </a:prstGeom>
        </p:spPr>
        <p:txBody>
          <a:bodyPr lIns="91439" tIns="91439" rIns="91439" bIns="91439"/>
          <a:lstStyle>
            <a:lvl1pPr algn="l" defTabSz="457188">
              <a:defRPr sz="3975">
                <a:solidFill>
                  <a:srgbClr val="666666"/>
                </a:solidFill>
                <a:latin typeface="DIN-Light"/>
                <a:ea typeface="DIN-Light"/>
                <a:cs typeface="DIN-Light"/>
                <a:sym typeface="DIN-Light"/>
              </a:defRPr>
            </a:lvl1pPr>
          </a:lstStyle>
          <a:p>
            <a:r>
              <a:t>Title Text</a:t>
            </a:r>
          </a:p>
        </p:txBody>
      </p:sp>
      <p:sp>
        <p:nvSpPr>
          <p:cNvPr id="167" name="Body Level One…"/>
          <p:cNvSpPr txBox="1">
            <a:spLocks noGrp="1"/>
          </p:cNvSpPr>
          <p:nvPr>
            <p:ph type="body" sz="half" idx="1"/>
          </p:nvPr>
        </p:nvSpPr>
        <p:spPr>
          <a:xfrm>
            <a:off x="1129856" y="1268187"/>
            <a:ext cx="3365944" cy="3394473"/>
          </a:xfrm>
          <a:prstGeom prst="rect">
            <a:avLst/>
          </a:prstGeom>
        </p:spPr>
        <p:txBody>
          <a:bodyPr lIns="91439" tIns="91439" rIns="91439" bIns="91439" anchor="t"/>
          <a:lstStyle>
            <a:lvl1pPr marL="0" indent="0" defTabSz="457188">
              <a:spcBef>
                <a:spcPts val="600"/>
              </a:spcBef>
              <a:buSzTx/>
              <a:buNone/>
              <a:defRPr>
                <a:solidFill>
                  <a:srgbClr val="333333"/>
                </a:solidFill>
              </a:defRPr>
            </a:lvl1pPr>
            <a:lvl2pPr marL="0" indent="228594" defTabSz="457188">
              <a:spcBef>
                <a:spcPts val="600"/>
              </a:spcBef>
              <a:buSzTx/>
              <a:buNone/>
              <a:defRPr>
                <a:solidFill>
                  <a:srgbClr val="333333"/>
                </a:solidFill>
              </a:defRPr>
            </a:lvl2pPr>
            <a:lvl3pPr marL="0" indent="457188" defTabSz="457188">
              <a:spcBef>
                <a:spcPts val="600"/>
              </a:spcBef>
              <a:buSzTx/>
              <a:buNone/>
              <a:defRPr>
                <a:solidFill>
                  <a:srgbClr val="333333"/>
                </a:solidFill>
              </a:defRPr>
            </a:lvl3pPr>
            <a:lvl4pPr marL="0" indent="685783" defTabSz="457188">
              <a:spcBef>
                <a:spcPts val="600"/>
              </a:spcBef>
              <a:buSzTx/>
              <a:buNone/>
              <a:defRPr>
                <a:solidFill>
                  <a:srgbClr val="333333"/>
                </a:solidFill>
              </a:defRPr>
            </a:lvl4pPr>
            <a:lvl5pPr marL="0" indent="914377" defTabSz="457188">
              <a:spcBef>
                <a:spcPts val="600"/>
              </a:spcBef>
              <a:buSzTx/>
              <a:buNone/>
              <a:defRPr>
                <a:solidFill>
                  <a:srgbClr val="333333"/>
                </a:solidFill>
              </a:defRPr>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xfrm>
            <a:off x="8651056" y="4861037"/>
            <a:ext cx="341758" cy="346247"/>
          </a:xfrm>
          <a:prstGeom prst="rect">
            <a:avLst/>
          </a:prstGeom>
        </p:spPr>
        <p:txBody>
          <a:bodyPr lIns="91439" tIns="91439" rIns="91439" bIns="91439" anchor="ctr"/>
          <a:lstStyle>
            <a:lvl1pPr algn="r" defTabSz="685800">
              <a:defRPr sz="1050">
                <a:solidFill>
                  <a:srgbClr val="666666"/>
                </a:solidFill>
                <a:latin typeface="DIN-Medium"/>
                <a:ea typeface="DIN-Medium"/>
                <a:cs typeface="DIN-Medium"/>
                <a:sym typeface="DIN-Medium"/>
              </a:defRPr>
            </a:lvl1pPr>
          </a:lstStyle>
          <a:p>
            <a:fld id="{86CB4B4D-7CA3-9044-876B-883B54F8677D}" type="slidenum">
              <a:t>‹#›</a:t>
            </a:fld>
            <a:endParaRPr/>
          </a:p>
        </p:txBody>
      </p:sp>
      <p:pic>
        <p:nvPicPr>
          <p:cNvPr id="169" name="Picture 8" descr="Picture 8"/>
          <p:cNvPicPr>
            <a:picLocks noChangeAspect="1"/>
          </p:cNvPicPr>
          <p:nvPr/>
        </p:nvPicPr>
        <p:blipFill>
          <a:blip r:embed="rId4"/>
          <a:stretch>
            <a:fillRect/>
          </a:stretch>
        </p:blipFill>
        <p:spPr>
          <a:xfrm>
            <a:off x="405543" y="4801680"/>
            <a:ext cx="3149403" cy="369403"/>
          </a:xfrm>
          <a:prstGeom prst="rect">
            <a:avLst/>
          </a:prstGeom>
          <a:ln w="12700">
            <a:miter lim="400000"/>
          </a:ln>
        </p:spPr>
      </p:pic>
      <p:pic>
        <p:nvPicPr>
          <p:cNvPr id="170" name="Picture 9" descr="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3966" y="56422"/>
            <a:ext cx="845735" cy="882589"/>
          </a:xfrm>
          <a:prstGeom prst="rect">
            <a:avLst/>
          </a:prstGeom>
          <a:ln w="12700">
            <a:miter lim="400000"/>
          </a:ln>
        </p:spPr>
      </p:pic>
    </p:spTree>
    <p:extLst>
      <p:ext uri="{BB962C8B-B14F-4D97-AF65-F5344CB8AC3E}">
        <p14:creationId xmlns:p14="http://schemas.microsoft.com/office/powerpoint/2010/main" val="2694326587"/>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77" name="Title Text"/>
          <p:cNvSpPr txBox="1">
            <a:spLocks noGrp="1"/>
          </p:cNvSpPr>
          <p:nvPr>
            <p:ph type="title"/>
          </p:nvPr>
        </p:nvSpPr>
        <p:spPr>
          <a:xfrm>
            <a:off x="1143000" y="841771"/>
            <a:ext cx="6858000" cy="1790701"/>
          </a:xfrm>
          <a:prstGeom prst="rect">
            <a:avLst/>
          </a:prstGeom>
        </p:spPr>
        <p:txBody>
          <a:bodyPr lIns="91436" tIns="91436" rIns="91436" bIns="91436" anchor="b"/>
          <a:lstStyle>
            <a:lvl1pPr defTabSz="685800">
              <a:lnSpc>
                <a:spcPct val="90000"/>
              </a:lnSpc>
              <a:defRPr sz="4500">
                <a:latin typeface="Calibri Light"/>
                <a:ea typeface="Calibri Light"/>
                <a:cs typeface="Calibri Light"/>
                <a:sym typeface="Calibri Light"/>
              </a:defRPr>
            </a:lvl1pPr>
          </a:lstStyle>
          <a:p>
            <a:r>
              <a:t>Title Text</a:t>
            </a:r>
          </a:p>
        </p:txBody>
      </p:sp>
      <p:sp>
        <p:nvSpPr>
          <p:cNvPr id="178" name="Body Level One…"/>
          <p:cNvSpPr txBox="1">
            <a:spLocks noGrp="1"/>
          </p:cNvSpPr>
          <p:nvPr>
            <p:ph type="body" sz="quarter" idx="1"/>
          </p:nvPr>
        </p:nvSpPr>
        <p:spPr>
          <a:xfrm>
            <a:off x="1143000" y="2701528"/>
            <a:ext cx="6858000" cy="1241823"/>
          </a:xfrm>
          <a:prstGeom prst="rect">
            <a:avLst/>
          </a:prstGeom>
        </p:spPr>
        <p:txBody>
          <a:bodyPr lIns="91436" tIns="91436" rIns="91436" bIns="91436" anchor="t"/>
          <a:lstStyle>
            <a:lvl1pPr marL="0" indent="0" algn="ctr" defTabSz="685800">
              <a:lnSpc>
                <a:spcPct val="90000"/>
              </a:lnSpc>
              <a:spcBef>
                <a:spcPts val="750"/>
              </a:spcBef>
              <a:buSzTx/>
              <a:buNone/>
              <a:defRPr sz="1800">
                <a:latin typeface="Open Sans Regular"/>
                <a:ea typeface="Open Sans Regular"/>
                <a:cs typeface="Open Sans Regular"/>
                <a:sym typeface="Open Sans Regular"/>
              </a:defRPr>
            </a:lvl1pPr>
            <a:lvl2pPr marL="0" indent="0" algn="ctr" defTabSz="685800">
              <a:lnSpc>
                <a:spcPct val="90000"/>
              </a:lnSpc>
              <a:spcBef>
                <a:spcPts val="750"/>
              </a:spcBef>
              <a:buSzTx/>
              <a:buNone/>
              <a:defRPr sz="1800">
                <a:latin typeface="Open Sans Regular"/>
                <a:ea typeface="Open Sans Regular"/>
                <a:cs typeface="Open Sans Regular"/>
                <a:sym typeface="Open Sans Regular"/>
              </a:defRPr>
            </a:lvl2pPr>
            <a:lvl3pPr marL="0" indent="0" algn="ctr" defTabSz="685800">
              <a:lnSpc>
                <a:spcPct val="90000"/>
              </a:lnSpc>
              <a:spcBef>
                <a:spcPts val="750"/>
              </a:spcBef>
              <a:buSzTx/>
              <a:buNone/>
              <a:defRPr sz="1800">
                <a:latin typeface="Open Sans Regular"/>
                <a:ea typeface="Open Sans Regular"/>
                <a:cs typeface="Open Sans Regular"/>
                <a:sym typeface="Open Sans Regular"/>
              </a:defRPr>
            </a:lvl3pPr>
            <a:lvl4pPr marL="0" indent="0" algn="ctr" defTabSz="685800">
              <a:lnSpc>
                <a:spcPct val="90000"/>
              </a:lnSpc>
              <a:spcBef>
                <a:spcPts val="750"/>
              </a:spcBef>
              <a:buSzTx/>
              <a:buNone/>
              <a:defRPr sz="1800">
                <a:latin typeface="Open Sans Regular"/>
                <a:ea typeface="Open Sans Regular"/>
                <a:cs typeface="Open Sans Regular"/>
                <a:sym typeface="Open Sans Regular"/>
              </a:defRPr>
            </a:lvl4pPr>
            <a:lvl5pPr marL="0" indent="0" algn="ctr" defTabSz="685800">
              <a:lnSpc>
                <a:spcPct val="90000"/>
              </a:lnSpc>
              <a:spcBef>
                <a:spcPts val="750"/>
              </a:spcBef>
              <a:buSzTx/>
              <a:buNone/>
              <a:defRPr sz="1800">
                <a:latin typeface="Open Sans Regular"/>
                <a:ea typeface="Open Sans Regular"/>
                <a:cs typeface="Open Sans Regular"/>
                <a:sym typeface="Open Sans Regular"/>
              </a:defRPr>
            </a:lvl5pPr>
          </a:lstStyle>
          <a:p>
            <a:r>
              <a:t>Body Level One</a:t>
            </a:r>
          </a:p>
          <a:p>
            <a:pPr lvl="1"/>
            <a:r>
              <a:t>Body Level Two</a:t>
            </a:r>
          </a:p>
          <a:p>
            <a:pPr lvl="2"/>
            <a:r>
              <a:t>Body Level Three</a:t>
            </a:r>
          </a:p>
          <a:p>
            <a:pPr lvl="3"/>
            <a:r>
              <a:t>Body Level Four</a:t>
            </a:r>
          </a:p>
          <a:p>
            <a:pPr lvl="4"/>
            <a:r>
              <a:t>Body Level Five</a:t>
            </a:r>
          </a:p>
        </p:txBody>
      </p:sp>
      <p:sp>
        <p:nvSpPr>
          <p:cNvPr id="179" name="Slide Number"/>
          <p:cNvSpPr txBox="1">
            <a:spLocks noGrp="1"/>
          </p:cNvSpPr>
          <p:nvPr>
            <p:ph type="sldNum" sz="quarter" idx="2"/>
          </p:nvPr>
        </p:nvSpPr>
        <p:spPr>
          <a:xfrm>
            <a:off x="8188026" y="4742606"/>
            <a:ext cx="327326" cy="323157"/>
          </a:xfrm>
          <a:prstGeom prst="rect">
            <a:avLst/>
          </a:prstGeom>
        </p:spPr>
        <p:txBody>
          <a:bodyPr lIns="91436" tIns="91436" rIns="91436" bIns="91436" anchor="ctr"/>
          <a:lstStyle>
            <a:lvl1pPr algn="r" defTabSz="685800">
              <a:defRPr>
                <a:solidFill>
                  <a:srgbClr val="888888"/>
                </a:solidFill>
                <a:latin typeface="Open Sans Regular"/>
                <a:ea typeface="Open Sans Regular"/>
                <a:cs typeface="Open Sans Regular"/>
                <a:sym typeface="Open Sans Regular"/>
              </a:defRPr>
            </a:lvl1pPr>
          </a:lstStyle>
          <a:p>
            <a:fld id="{86CB4B4D-7CA3-9044-876B-883B54F8677D}" type="slidenum">
              <a:t>‹#›</a:t>
            </a:fld>
            <a:endParaRPr/>
          </a:p>
        </p:txBody>
      </p:sp>
    </p:spTree>
    <p:extLst>
      <p:ext uri="{BB962C8B-B14F-4D97-AF65-F5344CB8AC3E}">
        <p14:creationId xmlns:p14="http://schemas.microsoft.com/office/powerpoint/2010/main" val="2753391314"/>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86" name="Slide Number"/>
          <p:cNvSpPr txBox="1">
            <a:spLocks noGrp="1"/>
          </p:cNvSpPr>
          <p:nvPr>
            <p:ph type="sldNum" sz="quarter" idx="2"/>
          </p:nvPr>
        </p:nvSpPr>
        <p:spPr>
          <a:xfrm>
            <a:off x="8706043" y="227651"/>
            <a:ext cx="357718" cy="346176"/>
          </a:xfrm>
          <a:prstGeom prst="rect">
            <a:avLst/>
          </a:prstGeom>
        </p:spPr>
        <p:txBody>
          <a:bodyPr lIns="91404" tIns="91404" rIns="91404" bIns="91404"/>
          <a:lstStyle>
            <a:lvl1pPr defTabSz="685662">
              <a:defRPr sz="1050" b="1">
                <a:solidFill>
                  <a:srgbClr val="FFFFFF"/>
                </a:solidFill>
                <a:latin typeface="Lato Bold"/>
                <a:ea typeface="Lato Bold"/>
                <a:cs typeface="Lato Bold"/>
                <a:sym typeface="Lato Bold"/>
              </a:defRPr>
            </a:lvl1pPr>
          </a:lstStyle>
          <a:p>
            <a:fld id="{86CB4B4D-7CA3-9044-876B-883B54F8677D}" type="slidenum">
              <a:t>‹#›</a:t>
            </a:fld>
            <a:endParaRPr/>
          </a:p>
        </p:txBody>
      </p:sp>
    </p:spTree>
    <p:extLst>
      <p:ext uri="{BB962C8B-B14F-4D97-AF65-F5344CB8AC3E}">
        <p14:creationId xmlns:p14="http://schemas.microsoft.com/office/powerpoint/2010/main" val="1306395676"/>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pic>
        <p:nvPicPr>
          <p:cNvPr id="193" name="Picture 10" descr="Picture 10"/>
          <p:cNvPicPr>
            <a:picLocks noChangeAspect="1"/>
          </p:cNvPicPr>
          <p:nvPr/>
        </p:nvPicPr>
        <p:blipFill>
          <a:blip r:embed="rId2"/>
          <a:stretch>
            <a:fillRect/>
          </a:stretch>
        </p:blipFill>
        <p:spPr>
          <a:xfrm rot="16200000">
            <a:off x="1880065" y="3411980"/>
            <a:ext cx="200359" cy="3149401"/>
          </a:xfrm>
          <a:prstGeom prst="rect">
            <a:avLst/>
          </a:prstGeom>
          <a:ln w="12700">
            <a:miter lim="400000"/>
          </a:ln>
        </p:spPr>
      </p:pic>
      <p:sp>
        <p:nvSpPr>
          <p:cNvPr id="194" name="Subtitle 14"/>
          <p:cNvSpPr txBox="1"/>
          <p:nvPr/>
        </p:nvSpPr>
        <p:spPr>
          <a:xfrm>
            <a:off x="2259738" y="4932164"/>
            <a:ext cx="6400800" cy="1731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34290" bIns="34290">
            <a:spAutoFit/>
          </a:bodyPr>
          <a:lstStyle/>
          <a:p>
            <a:pPr algn="r" defTabSz="685800">
              <a:spcBef>
                <a:spcPts val="150"/>
              </a:spcBef>
              <a:defRPr sz="1800" b="0">
                <a:solidFill>
                  <a:srgbClr val="525252"/>
                </a:solidFill>
              </a:defRPr>
            </a:pPr>
            <a:r>
              <a:rPr sz="675"/>
              <a:t>© 2018 Institute for the Future. All rights reserved. SR-1855B | </a:t>
            </a:r>
            <a:r>
              <a:rPr sz="675" b="1"/>
              <a:t>www.iftf.org</a:t>
            </a:r>
            <a:r>
              <a:rPr sz="675"/>
              <a:t> </a:t>
            </a:r>
          </a:p>
        </p:txBody>
      </p:sp>
      <p:grpSp>
        <p:nvGrpSpPr>
          <p:cNvPr id="197" name="Picture 9"/>
          <p:cNvGrpSpPr/>
          <p:nvPr/>
        </p:nvGrpSpPr>
        <p:grpSpPr>
          <a:xfrm>
            <a:off x="47054" y="4847310"/>
            <a:ext cx="302590" cy="296191"/>
            <a:chOff x="0" y="0"/>
            <a:chExt cx="806905" cy="789842"/>
          </a:xfrm>
        </p:grpSpPr>
        <p:sp>
          <p:nvSpPr>
            <p:cNvPr id="195" name="Rectangle"/>
            <p:cNvSpPr/>
            <p:nvPr/>
          </p:nvSpPr>
          <p:spPr>
            <a:xfrm flipH="1">
              <a:off x="0" y="0"/>
              <a:ext cx="806906" cy="789843"/>
            </a:xfrm>
            <a:prstGeom prst="rect">
              <a:avLst/>
            </a:prstGeom>
            <a:solidFill>
              <a:srgbClr val="FFFFFF"/>
            </a:solidFill>
            <a:ln w="12700" cap="flat">
              <a:noFill/>
              <a:miter lim="400000"/>
            </a:ln>
            <a:effectLst/>
          </p:spPr>
          <p:txBody>
            <a:bodyPr wrap="square" lIns="91439" tIns="91439" rIns="91439" bIns="91439" numCol="1" anchor="ctr">
              <a:noAutofit/>
            </a:bodyPr>
            <a:lstStyle/>
            <a:p>
              <a:pPr algn="l" defTabSz="685800">
                <a:defRPr sz="3600" b="0">
                  <a:solidFill>
                    <a:srgbClr val="333333"/>
                  </a:solidFill>
                  <a:latin typeface="Arial"/>
                  <a:ea typeface="Arial"/>
                  <a:cs typeface="Arial"/>
                  <a:sym typeface="Arial"/>
                </a:defRPr>
              </a:pPr>
              <a:endParaRPr sz="1350"/>
            </a:p>
          </p:txBody>
        </p:sp>
        <p:pic>
          <p:nvPicPr>
            <p:cNvPr id="196" name="image2.png" descr="image2.png"/>
            <p:cNvPicPr>
              <a:picLocks noChangeAspect="1"/>
            </p:cNvPicPr>
            <p:nvPr/>
          </p:nvPicPr>
          <p:blipFill>
            <a:blip r:embed="rId3"/>
            <a:stretch>
              <a:fillRect/>
            </a:stretch>
          </p:blipFill>
          <p:spPr>
            <a:xfrm flipH="1">
              <a:off x="0" y="0"/>
              <a:ext cx="806906" cy="789843"/>
            </a:xfrm>
            <a:prstGeom prst="rect">
              <a:avLst/>
            </a:prstGeom>
            <a:ln w="12700" cap="flat">
              <a:noFill/>
              <a:miter lim="400000"/>
            </a:ln>
            <a:effectLst/>
          </p:spPr>
        </p:pic>
      </p:grpSp>
      <p:sp>
        <p:nvSpPr>
          <p:cNvPr id="198" name="Slide Number"/>
          <p:cNvSpPr txBox="1">
            <a:spLocks noGrp="1"/>
          </p:cNvSpPr>
          <p:nvPr>
            <p:ph type="sldNum" sz="quarter" idx="2"/>
          </p:nvPr>
        </p:nvSpPr>
        <p:spPr>
          <a:xfrm>
            <a:off x="8651056" y="4861037"/>
            <a:ext cx="341758" cy="346247"/>
          </a:xfrm>
          <a:prstGeom prst="rect">
            <a:avLst/>
          </a:prstGeom>
        </p:spPr>
        <p:txBody>
          <a:bodyPr lIns="91439" tIns="91439" rIns="91439" bIns="91439" anchor="ctr"/>
          <a:lstStyle>
            <a:lvl1pPr algn="r" defTabSz="685800">
              <a:defRPr sz="1050">
                <a:solidFill>
                  <a:srgbClr val="666666"/>
                </a:solidFill>
                <a:latin typeface="DIN-Medium"/>
                <a:ea typeface="DIN-Medium"/>
                <a:cs typeface="DIN-Medium"/>
                <a:sym typeface="DIN-Medium"/>
              </a:defRPr>
            </a:lvl1pPr>
          </a:lstStyle>
          <a:p>
            <a:fld id="{86CB4B4D-7CA3-9044-876B-883B54F8677D}" type="slidenum">
              <a:t>‹#›</a:t>
            </a:fld>
            <a:endParaRPr/>
          </a:p>
        </p:txBody>
      </p:sp>
    </p:spTree>
    <p:extLst>
      <p:ext uri="{BB962C8B-B14F-4D97-AF65-F5344CB8AC3E}">
        <p14:creationId xmlns:p14="http://schemas.microsoft.com/office/powerpoint/2010/main" val="800170048"/>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1_Prepare Section Header">
    <p:bg>
      <p:bgPr>
        <a:solidFill>
          <a:srgbClr val="0D003D"/>
        </a:solidFill>
        <a:effectLst/>
      </p:bgPr>
    </p:bg>
    <p:spTree>
      <p:nvGrpSpPr>
        <p:cNvPr id="1" name=""/>
        <p:cNvGrpSpPr/>
        <p:nvPr/>
      </p:nvGrpSpPr>
      <p:grpSpPr>
        <a:xfrm>
          <a:off x="0" y="0"/>
          <a:ext cx="0" cy="0"/>
          <a:chOff x="0" y="0"/>
          <a:chExt cx="0" cy="0"/>
        </a:xfrm>
      </p:grpSpPr>
      <p:pic>
        <p:nvPicPr>
          <p:cNvPr id="205" name="Picture 10" descr="Picture 10"/>
          <p:cNvPicPr>
            <a:picLocks noChangeAspect="1"/>
          </p:cNvPicPr>
          <p:nvPr/>
        </p:nvPicPr>
        <p:blipFill>
          <a:blip r:embed="rId2"/>
          <a:stretch>
            <a:fillRect/>
          </a:stretch>
        </p:blipFill>
        <p:spPr>
          <a:xfrm>
            <a:off x="857751" y="1219163"/>
            <a:ext cx="2803974" cy="2813177"/>
          </a:xfrm>
          <a:prstGeom prst="rect">
            <a:avLst/>
          </a:prstGeom>
          <a:ln w="12700">
            <a:miter lim="400000"/>
          </a:ln>
        </p:spPr>
      </p:pic>
      <p:pic>
        <p:nvPicPr>
          <p:cNvPr id="206" name="Picture 8" descr="Picture 8"/>
          <p:cNvPicPr>
            <a:picLocks noChangeAspect="1"/>
          </p:cNvPicPr>
          <p:nvPr/>
        </p:nvPicPr>
        <p:blipFill>
          <a:blip r:embed="rId3"/>
          <a:srcRect/>
          <a:stretch>
            <a:fillRect/>
          </a:stretch>
        </p:blipFill>
        <p:spPr>
          <a:xfrm>
            <a:off x="857751" y="1219158"/>
            <a:ext cx="2803974" cy="2745769"/>
          </a:xfrm>
          <a:prstGeom prst="rect">
            <a:avLst/>
          </a:prstGeom>
          <a:ln w="12700">
            <a:miter lim="400000"/>
          </a:ln>
        </p:spPr>
      </p:pic>
      <p:sp>
        <p:nvSpPr>
          <p:cNvPr id="207" name="Title Text"/>
          <p:cNvSpPr txBox="1">
            <a:spLocks noGrp="1"/>
          </p:cNvSpPr>
          <p:nvPr>
            <p:ph type="title"/>
          </p:nvPr>
        </p:nvSpPr>
        <p:spPr>
          <a:xfrm>
            <a:off x="4043578" y="1926656"/>
            <a:ext cx="4949232" cy="1662474"/>
          </a:xfrm>
          <a:prstGeom prst="rect">
            <a:avLst/>
          </a:prstGeom>
        </p:spPr>
        <p:txBody>
          <a:bodyPr lIns="91439" tIns="91439" rIns="91439" bIns="91439" anchor="t"/>
          <a:lstStyle>
            <a:lvl1pPr algn="l" defTabSz="457188">
              <a:defRPr sz="3975" b="1" cap="all">
                <a:solidFill>
                  <a:srgbClr val="FFFFFF"/>
                </a:solidFill>
                <a:latin typeface="DIN-Light"/>
                <a:ea typeface="DIN-Light"/>
                <a:cs typeface="DIN-Light"/>
                <a:sym typeface="DIN-Light"/>
              </a:defRPr>
            </a:lvl1pPr>
          </a:lstStyle>
          <a:p>
            <a:r>
              <a:t>Title Text</a:t>
            </a:r>
          </a:p>
        </p:txBody>
      </p:sp>
      <p:sp>
        <p:nvSpPr>
          <p:cNvPr id="208" name="Slide Number"/>
          <p:cNvSpPr txBox="1">
            <a:spLocks noGrp="1"/>
          </p:cNvSpPr>
          <p:nvPr>
            <p:ph type="sldNum" sz="quarter" idx="2"/>
          </p:nvPr>
        </p:nvSpPr>
        <p:spPr>
          <a:xfrm>
            <a:off x="8651056" y="4861037"/>
            <a:ext cx="341758" cy="346247"/>
          </a:xfrm>
          <a:prstGeom prst="rect">
            <a:avLst/>
          </a:prstGeom>
        </p:spPr>
        <p:txBody>
          <a:bodyPr lIns="91439" tIns="91439" rIns="91439" bIns="91439" anchor="ctr"/>
          <a:lstStyle>
            <a:lvl1pPr algn="r" defTabSz="685800">
              <a:defRPr sz="1050">
                <a:solidFill>
                  <a:srgbClr val="D9D9D9"/>
                </a:solidFill>
                <a:latin typeface="DIN-Medium"/>
                <a:ea typeface="DIN-Medium"/>
                <a:cs typeface="DIN-Medium"/>
                <a:sym typeface="DIN-Medium"/>
              </a:defRPr>
            </a:lvl1pPr>
          </a:lstStyle>
          <a:p>
            <a:fld id="{86CB4B4D-7CA3-9044-876B-883B54F8677D}" type="slidenum">
              <a:t>‹#›</a:t>
            </a:fld>
            <a:endParaRPr/>
          </a:p>
        </p:txBody>
      </p:sp>
      <p:sp>
        <p:nvSpPr>
          <p:cNvPr id="209" name="Subtitle 14"/>
          <p:cNvSpPr txBox="1"/>
          <p:nvPr/>
        </p:nvSpPr>
        <p:spPr>
          <a:xfrm>
            <a:off x="2259738" y="4932164"/>
            <a:ext cx="6400800" cy="1731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34290" bIns="34290">
            <a:spAutoFit/>
          </a:bodyPr>
          <a:lstStyle/>
          <a:p>
            <a:pPr algn="r" defTabSz="685800">
              <a:spcBef>
                <a:spcPts val="150"/>
              </a:spcBef>
              <a:defRPr sz="1800" b="0">
                <a:solidFill>
                  <a:srgbClr val="D9D9D9"/>
                </a:solidFill>
                <a:latin typeface="DIN-Regular"/>
                <a:ea typeface="DIN-Regular"/>
                <a:cs typeface="DIN-Regular"/>
                <a:sym typeface="DIN-Regular"/>
              </a:defRPr>
            </a:pPr>
            <a:r>
              <a:rPr sz="675"/>
              <a:t>© 2018 Institute for the Future. All rights reserved. SR-1855B | </a:t>
            </a:r>
            <a:r>
              <a:rPr sz="675" b="1"/>
              <a:t>www.iftf.org</a:t>
            </a:r>
            <a:r>
              <a:rPr sz="675"/>
              <a:t> </a:t>
            </a:r>
          </a:p>
        </p:txBody>
      </p:sp>
      <p:sp>
        <p:nvSpPr>
          <p:cNvPr id="210" name="Body Level One…"/>
          <p:cNvSpPr txBox="1">
            <a:spLocks noGrp="1"/>
          </p:cNvSpPr>
          <p:nvPr>
            <p:ph type="body" sz="quarter" idx="1"/>
          </p:nvPr>
        </p:nvSpPr>
        <p:spPr>
          <a:xfrm>
            <a:off x="4043363" y="3706814"/>
            <a:ext cx="4949826" cy="676275"/>
          </a:xfrm>
          <a:prstGeom prst="rect">
            <a:avLst/>
          </a:prstGeom>
        </p:spPr>
        <p:txBody>
          <a:bodyPr lIns="91439" tIns="91439" rIns="91439" bIns="91439" anchor="t"/>
          <a:lstStyle>
            <a:lvl1pPr marL="0" indent="0" defTabSz="457188">
              <a:spcBef>
                <a:spcPts val="600"/>
              </a:spcBef>
              <a:buSzTx/>
              <a:buNone/>
              <a:defRPr sz="2400">
                <a:solidFill>
                  <a:srgbClr val="CCCCCC"/>
                </a:solidFill>
                <a:latin typeface="DIN-Light"/>
                <a:ea typeface="DIN-Light"/>
                <a:cs typeface="DIN-Light"/>
                <a:sym typeface="DIN-Light"/>
              </a:defRPr>
            </a:lvl1pPr>
            <a:lvl2pPr marL="0" indent="228594" defTabSz="457188">
              <a:spcBef>
                <a:spcPts val="600"/>
              </a:spcBef>
              <a:buSzTx/>
              <a:buNone/>
              <a:defRPr sz="2400">
                <a:solidFill>
                  <a:srgbClr val="CCCCCC"/>
                </a:solidFill>
                <a:latin typeface="DIN-Light"/>
                <a:ea typeface="DIN-Light"/>
                <a:cs typeface="DIN-Light"/>
                <a:sym typeface="DIN-Light"/>
              </a:defRPr>
            </a:lvl2pPr>
            <a:lvl3pPr marL="0" indent="457188" defTabSz="457188">
              <a:spcBef>
                <a:spcPts val="600"/>
              </a:spcBef>
              <a:buSzTx/>
              <a:buNone/>
              <a:defRPr sz="2400">
                <a:solidFill>
                  <a:srgbClr val="CCCCCC"/>
                </a:solidFill>
                <a:latin typeface="DIN-Light"/>
                <a:ea typeface="DIN-Light"/>
                <a:cs typeface="DIN-Light"/>
                <a:sym typeface="DIN-Light"/>
              </a:defRPr>
            </a:lvl3pPr>
            <a:lvl4pPr marL="0" indent="685783" defTabSz="457188">
              <a:spcBef>
                <a:spcPts val="600"/>
              </a:spcBef>
              <a:buSzTx/>
              <a:buNone/>
              <a:defRPr sz="2400">
                <a:solidFill>
                  <a:srgbClr val="CCCCCC"/>
                </a:solidFill>
                <a:latin typeface="DIN-Light"/>
                <a:ea typeface="DIN-Light"/>
                <a:cs typeface="DIN-Light"/>
                <a:sym typeface="DIN-Light"/>
              </a:defRPr>
            </a:lvl4pPr>
            <a:lvl5pPr marL="0" indent="914377" defTabSz="457188">
              <a:spcBef>
                <a:spcPts val="600"/>
              </a:spcBef>
              <a:buSzTx/>
              <a:buNone/>
              <a:defRPr sz="2400">
                <a:solidFill>
                  <a:srgbClr val="CCCCCC"/>
                </a:solidFill>
                <a:latin typeface="DIN-Light"/>
                <a:ea typeface="DIN-Light"/>
                <a:cs typeface="DIN-Light"/>
                <a:sym typeface="DIN-Light"/>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17061567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1_Prepare - Title Only">
    <p:spTree>
      <p:nvGrpSpPr>
        <p:cNvPr id="1" name=""/>
        <p:cNvGrpSpPr/>
        <p:nvPr/>
      </p:nvGrpSpPr>
      <p:grpSpPr>
        <a:xfrm>
          <a:off x="0" y="0"/>
          <a:ext cx="0" cy="0"/>
          <a:chOff x="0" y="0"/>
          <a:chExt cx="0" cy="0"/>
        </a:xfrm>
      </p:grpSpPr>
      <p:pic>
        <p:nvPicPr>
          <p:cNvPr id="217" name="Picture 10" descr="Picture 10"/>
          <p:cNvPicPr>
            <a:picLocks noChangeAspect="1"/>
          </p:cNvPicPr>
          <p:nvPr/>
        </p:nvPicPr>
        <p:blipFill>
          <a:blip r:embed="rId2"/>
          <a:stretch>
            <a:fillRect/>
          </a:stretch>
        </p:blipFill>
        <p:spPr>
          <a:xfrm rot="16200000">
            <a:off x="1880065" y="3411980"/>
            <a:ext cx="200359" cy="3149401"/>
          </a:xfrm>
          <a:prstGeom prst="rect">
            <a:avLst/>
          </a:prstGeom>
          <a:ln w="12700">
            <a:miter lim="400000"/>
          </a:ln>
        </p:spPr>
      </p:pic>
      <p:sp>
        <p:nvSpPr>
          <p:cNvPr id="218" name="Subtitle 14"/>
          <p:cNvSpPr txBox="1"/>
          <p:nvPr/>
        </p:nvSpPr>
        <p:spPr>
          <a:xfrm>
            <a:off x="2259738" y="4932164"/>
            <a:ext cx="6400800" cy="1731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34290" bIns="34290">
            <a:spAutoFit/>
          </a:bodyPr>
          <a:lstStyle/>
          <a:p>
            <a:pPr algn="r" defTabSz="685800">
              <a:spcBef>
                <a:spcPts val="150"/>
              </a:spcBef>
              <a:defRPr sz="1800" b="0">
                <a:solidFill>
                  <a:srgbClr val="525252"/>
                </a:solidFill>
              </a:defRPr>
            </a:pPr>
            <a:r>
              <a:rPr sz="675"/>
              <a:t>© 2018 Institute for the Future. All rights reserved. SR-1855B | </a:t>
            </a:r>
            <a:r>
              <a:rPr sz="675" b="1"/>
              <a:t>www.iftf.org</a:t>
            </a:r>
            <a:r>
              <a:rPr sz="675"/>
              <a:t> </a:t>
            </a:r>
          </a:p>
        </p:txBody>
      </p:sp>
      <p:grpSp>
        <p:nvGrpSpPr>
          <p:cNvPr id="221" name="Picture 9"/>
          <p:cNvGrpSpPr/>
          <p:nvPr/>
        </p:nvGrpSpPr>
        <p:grpSpPr>
          <a:xfrm>
            <a:off x="47054" y="4847310"/>
            <a:ext cx="302590" cy="296191"/>
            <a:chOff x="0" y="0"/>
            <a:chExt cx="806905" cy="789842"/>
          </a:xfrm>
        </p:grpSpPr>
        <p:sp>
          <p:nvSpPr>
            <p:cNvPr id="219" name="Rectangle"/>
            <p:cNvSpPr/>
            <p:nvPr/>
          </p:nvSpPr>
          <p:spPr>
            <a:xfrm flipH="1">
              <a:off x="0" y="0"/>
              <a:ext cx="806906" cy="789843"/>
            </a:xfrm>
            <a:prstGeom prst="rect">
              <a:avLst/>
            </a:prstGeom>
            <a:solidFill>
              <a:srgbClr val="FFFFFF"/>
            </a:solidFill>
            <a:ln w="12700" cap="flat">
              <a:noFill/>
              <a:miter lim="400000"/>
            </a:ln>
            <a:effectLst/>
          </p:spPr>
          <p:txBody>
            <a:bodyPr wrap="square" lIns="91439" tIns="91439" rIns="91439" bIns="91439" numCol="1" anchor="ctr">
              <a:noAutofit/>
            </a:bodyPr>
            <a:lstStyle/>
            <a:p>
              <a:pPr algn="l" defTabSz="685800">
                <a:defRPr sz="3600" b="0">
                  <a:solidFill>
                    <a:srgbClr val="333333"/>
                  </a:solidFill>
                  <a:latin typeface="Arial"/>
                  <a:ea typeface="Arial"/>
                  <a:cs typeface="Arial"/>
                  <a:sym typeface="Arial"/>
                </a:defRPr>
              </a:pPr>
              <a:endParaRPr sz="1350"/>
            </a:p>
          </p:txBody>
        </p:sp>
        <p:pic>
          <p:nvPicPr>
            <p:cNvPr id="220" name="image2.png" descr="image2.png"/>
            <p:cNvPicPr>
              <a:picLocks noChangeAspect="1"/>
            </p:cNvPicPr>
            <p:nvPr/>
          </p:nvPicPr>
          <p:blipFill>
            <a:blip r:embed="rId3"/>
            <a:stretch>
              <a:fillRect/>
            </a:stretch>
          </p:blipFill>
          <p:spPr>
            <a:xfrm flipH="1">
              <a:off x="0" y="0"/>
              <a:ext cx="806906" cy="789843"/>
            </a:xfrm>
            <a:prstGeom prst="rect">
              <a:avLst/>
            </a:prstGeom>
            <a:ln w="12700" cap="flat">
              <a:noFill/>
              <a:miter lim="400000"/>
            </a:ln>
            <a:effectLst/>
          </p:spPr>
        </p:pic>
      </p:grpSp>
      <p:sp>
        <p:nvSpPr>
          <p:cNvPr id="222" name="Title Text"/>
          <p:cNvSpPr txBox="1">
            <a:spLocks noGrp="1"/>
          </p:cNvSpPr>
          <p:nvPr>
            <p:ph type="title"/>
          </p:nvPr>
        </p:nvSpPr>
        <p:spPr>
          <a:xfrm>
            <a:off x="1581579" y="9869"/>
            <a:ext cx="7335979" cy="769427"/>
          </a:xfrm>
          <a:prstGeom prst="rect">
            <a:avLst/>
          </a:prstGeom>
        </p:spPr>
        <p:txBody>
          <a:bodyPr lIns="91439" tIns="91439" rIns="91439" bIns="91439"/>
          <a:lstStyle>
            <a:lvl1pPr algn="r" defTabSz="457188">
              <a:defRPr sz="4350">
                <a:solidFill>
                  <a:srgbClr val="666666"/>
                </a:solidFill>
                <a:latin typeface="DIN-Light"/>
                <a:ea typeface="DIN-Light"/>
                <a:cs typeface="DIN-Light"/>
                <a:sym typeface="DIN-Light"/>
              </a:defRPr>
            </a:lvl1pPr>
          </a:lstStyle>
          <a:p>
            <a:r>
              <a:t>Title Text</a:t>
            </a:r>
          </a:p>
        </p:txBody>
      </p:sp>
      <p:sp>
        <p:nvSpPr>
          <p:cNvPr id="223" name="Slide Number"/>
          <p:cNvSpPr txBox="1">
            <a:spLocks noGrp="1"/>
          </p:cNvSpPr>
          <p:nvPr>
            <p:ph type="sldNum" sz="quarter" idx="2"/>
          </p:nvPr>
        </p:nvSpPr>
        <p:spPr>
          <a:xfrm>
            <a:off x="8651056" y="4861037"/>
            <a:ext cx="341758" cy="346247"/>
          </a:xfrm>
          <a:prstGeom prst="rect">
            <a:avLst/>
          </a:prstGeom>
        </p:spPr>
        <p:txBody>
          <a:bodyPr lIns="91439" tIns="91439" rIns="91439" bIns="91439" anchor="ctr"/>
          <a:lstStyle>
            <a:lvl1pPr algn="r" defTabSz="685800">
              <a:defRPr sz="1050">
                <a:solidFill>
                  <a:srgbClr val="666666"/>
                </a:solidFill>
                <a:latin typeface="DIN-Medium"/>
                <a:ea typeface="DIN-Medium"/>
                <a:cs typeface="DIN-Medium"/>
                <a:sym typeface="DIN-Medium"/>
              </a:defRPr>
            </a:lvl1pPr>
          </a:lstStyle>
          <a:p>
            <a:fld id="{86CB4B4D-7CA3-9044-876B-883B54F8677D}" type="slidenum">
              <a:t>‹#›</a:t>
            </a:fld>
            <a:endParaRPr/>
          </a:p>
        </p:txBody>
      </p:sp>
      <p:pic>
        <p:nvPicPr>
          <p:cNvPr id="224" name="Picture 5" descr="Picture 5"/>
          <p:cNvPicPr>
            <a:picLocks noChangeAspect="1"/>
          </p:cNvPicPr>
          <p:nvPr/>
        </p:nvPicPr>
        <p:blipFill>
          <a:blip r:embed="rId4"/>
          <a:stretch>
            <a:fillRect/>
          </a:stretch>
        </p:blipFill>
        <p:spPr>
          <a:xfrm>
            <a:off x="405543" y="4801680"/>
            <a:ext cx="3149403" cy="369403"/>
          </a:xfrm>
          <a:prstGeom prst="rect">
            <a:avLst/>
          </a:prstGeom>
          <a:ln w="12700">
            <a:miter lim="400000"/>
          </a:ln>
        </p:spPr>
      </p:pic>
      <p:pic>
        <p:nvPicPr>
          <p:cNvPr id="225" name="Picture 7" descr="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3966" y="56422"/>
            <a:ext cx="845735" cy="882589"/>
          </a:xfrm>
          <a:prstGeom prst="rect">
            <a:avLst/>
          </a:prstGeom>
          <a:ln w="12700">
            <a:miter lim="400000"/>
          </a:ln>
        </p:spPr>
      </p:pic>
    </p:spTree>
    <p:extLst>
      <p:ext uri="{BB962C8B-B14F-4D97-AF65-F5344CB8AC3E}">
        <p14:creationId xmlns:p14="http://schemas.microsoft.com/office/powerpoint/2010/main" val="261550140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32" name="Title Text"/>
          <p:cNvSpPr txBox="1">
            <a:spLocks noGrp="1"/>
          </p:cNvSpPr>
          <p:nvPr>
            <p:ph type="title"/>
          </p:nvPr>
        </p:nvSpPr>
        <p:spPr>
          <a:xfrm>
            <a:off x="1581579" y="9869"/>
            <a:ext cx="7335979" cy="769427"/>
          </a:xfrm>
          <a:prstGeom prst="rect">
            <a:avLst/>
          </a:prstGeom>
        </p:spPr>
        <p:txBody>
          <a:bodyPr lIns="91439" tIns="91439" rIns="91439" bIns="91439"/>
          <a:lstStyle>
            <a:lvl1pPr algn="r" defTabSz="457188">
              <a:defRPr sz="4350">
                <a:solidFill>
                  <a:srgbClr val="666666"/>
                </a:solidFill>
                <a:latin typeface="DIN-Light"/>
                <a:ea typeface="DIN-Light"/>
                <a:cs typeface="DIN-Light"/>
                <a:sym typeface="DIN-Light"/>
              </a:defRPr>
            </a:lvl1pPr>
          </a:lstStyle>
          <a:p>
            <a:r>
              <a:t>Title Text</a:t>
            </a:r>
          </a:p>
        </p:txBody>
      </p:sp>
      <p:sp>
        <p:nvSpPr>
          <p:cNvPr id="233" name="Body Level One…"/>
          <p:cNvSpPr txBox="1">
            <a:spLocks noGrp="1"/>
          </p:cNvSpPr>
          <p:nvPr>
            <p:ph type="body" idx="1"/>
          </p:nvPr>
        </p:nvSpPr>
        <p:spPr>
          <a:xfrm>
            <a:off x="2259738" y="1123715"/>
            <a:ext cx="6733072" cy="3677966"/>
          </a:xfrm>
          <a:prstGeom prst="rect">
            <a:avLst/>
          </a:prstGeom>
        </p:spPr>
        <p:txBody>
          <a:bodyPr lIns="91439" tIns="91439" rIns="91439" bIns="91439" anchor="t"/>
          <a:lstStyle>
            <a:lvl1pPr marL="227007" indent="-227007" defTabSz="457188">
              <a:spcBef>
                <a:spcPts val="600"/>
              </a:spcBef>
              <a:buClr>
                <a:srgbClr val="666666"/>
              </a:buClr>
              <a:buSzPct val="100000"/>
              <a:buFont typeface="Arial"/>
              <a:defRPr sz="2400">
                <a:solidFill>
                  <a:srgbClr val="333333"/>
                </a:solidFill>
              </a:defRPr>
            </a:lvl1pPr>
            <a:lvl2pPr marL="514337" indent="-285743" defTabSz="457188">
              <a:spcBef>
                <a:spcPts val="600"/>
              </a:spcBef>
              <a:buClr>
                <a:srgbClr val="666666"/>
              </a:buClr>
              <a:buSzPct val="100000"/>
              <a:buFont typeface="Arial"/>
              <a:buChar char="–"/>
              <a:defRPr sz="2400">
                <a:solidFill>
                  <a:srgbClr val="333333"/>
                </a:solidFill>
              </a:defRPr>
            </a:lvl2pPr>
            <a:lvl3pPr marL="685783" indent="-228594" defTabSz="457188">
              <a:spcBef>
                <a:spcPts val="600"/>
              </a:spcBef>
              <a:buClr>
                <a:srgbClr val="666666"/>
              </a:buClr>
              <a:buSzPct val="100000"/>
              <a:buFont typeface="Arial"/>
              <a:defRPr sz="2400">
                <a:solidFill>
                  <a:srgbClr val="333333"/>
                </a:solidFill>
              </a:defRPr>
            </a:lvl3pPr>
            <a:lvl4pPr marL="914377" indent="-228594" defTabSz="457188">
              <a:spcBef>
                <a:spcPts val="600"/>
              </a:spcBef>
              <a:buClr>
                <a:srgbClr val="666666"/>
              </a:buClr>
              <a:buSzPct val="100000"/>
              <a:buFont typeface="Arial"/>
              <a:buChar char="–"/>
              <a:defRPr sz="2400">
                <a:solidFill>
                  <a:srgbClr val="333333"/>
                </a:solidFill>
              </a:defRPr>
            </a:lvl4pPr>
            <a:lvl5pPr marL="1142971" indent="-228594" defTabSz="457188">
              <a:spcBef>
                <a:spcPts val="600"/>
              </a:spcBef>
              <a:buClr>
                <a:srgbClr val="666666"/>
              </a:buClr>
              <a:buSzPct val="100000"/>
              <a:buFont typeface="Arial"/>
              <a:buChar char="»"/>
              <a:defRPr sz="2400">
                <a:solidFill>
                  <a:srgbClr val="333333"/>
                </a:solidFill>
              </a:defRPr>
            </a:lvl5pPr>
          </a:lstStyle>
          <a:p>
            <a:r>
              <a:t>Body Level One</a:t>
            </a:r>
          </a:p>
          <a:p>
            <a:pPr lvl="1"/>
            <a:r>
              <a:t>Body Level Two</a:t>
            </a:r>
          </a:p>
          <a:p>
            <a:pPr lvl="2"/>
            <a:r>
              <a:t>Body Level Three</a:t>
            </a:r>
          </a:p>
          <a:p>
            <a:pPr lvl="3"/>
            <a:r>
              <a:t>Body Level Four</a:t>
            </a:r>
          </a:p>
          <a:p>
            <a:pPr lvl="4"/>
            <a:r>
              <a:t>Body Level Five</a:t>
            </a:r>
          </a:p>
        </p:txBody>
      </p:sp>
      <p:sp>
        <p:nvSpPr>
          <p:cNvPr id="234" name="Slide Number"/>
          <p:cNvSpPr txBox="1">
            <a:spLocks noGrp="1"/>
          </p:cNvSpPr>
          <p:nvPr>
            <p:ph type="sldNum" sz="quarter" idx="2"/>
          </p:nvPr>
        </p:nvSpPr>
        <p:spPr>
          <a:xfrm>
            <a:off x="8651056" y="4861037"/>
            <a:ext cx="341758" cy="346247"/>
          </a:xfrm>
          <a:prstGeom prst="rect">
            <a:avLst/>
          </a:prstGeom>
        </p:spPr>
        <p:txBody>
          <a:bodyPr lIns="91439" tIns="91439" rIns="91439" bIns="91439" anchor="ctr"/>
          <a:lstStyle>
            <a:lvl1pPr algn="r" defTabSz="685800">
              <a:defRPr sz="1050">
                <a:solidFill>
                  <a:srgbClr val="666666"/>
                </a:solidFill>
                <a:latin typeface="DIN-Medium"/>
                <a:ea typeface="DIN-Medium"/>
                <a:cs typeface="DIN-Medium"/>
                <a:sym typeface="DIN-Medium"/>
              </a:defRPr>
            </a:lvl1pPr>
          </a:lstStyle>
          <a:p>
            <a:fld id="{86CB4B4D-7CA3-9044-876B-883B54F8677D}" type="slidenum">
              <a:t>‹#›</a:t>
            </a:fld>
            <a:endParaRPr/>
          </a:p>
        </p:txBody>
      </p:sp>
    </p:spTree>
    <p:extLst>
      <p:ext uri="{BB962C8B-B14F-4D97-AF65-F5344CB8AC3E}">
        <p14:creationId xmlns:p14="http://schemas.microsoft.com/office/powerpoint/2010/main" val="140650897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2_Foresight - Signal slide w/ image">
    <p:spTree>
      <p:nvGrpSpPr>
        <p:cNvPr id="1" name=""/>
        <p:cNvGrpSpPr/>
        <p:nvPr/>
      </p:nvGrpSpPr>
      <p:grpSpPr>
        <a:xfrm>
          <a:off x="0" y="0"/>
          <a:ext cx="0" cy="0"/>
          <a:chOff x="0" y="0"/>
          <a:chExt cx="0" cy="0"/>
        </a:xfrm>
      </p:grpSpPr>
      <p:pic>
        <p:nvPicPr>
          <p:cNvPr id="241" name="Picture 10" descr="Picture 10"/>
          <p:cNvPicPr>
            <a:picLocks noChangeAspect="1"/>
          </p:cNvPicPr>
          <p:nvPr/>
        </p:nvPicPr>
        <p:blipFill>
          <a:blip r:embed="rId2"/>
          <a:stretch>
            <a:fillRect/>
          </a:stretch>
        </p:blipFill>
        <p:spPr>
          <a:xfrm rot="16200000">
            <a:off x="1880065" y="3411980"/>
            <a:ext cx="200359" cy="3149401"/>
          </a:xfrm>
          <a:prstGeom prst="rect">
            <a:avLst/>
          </a:prstGeom>
          <a:ln w="12700">
            <a:miter lim="400000"/>
          </a:ln>
        </p:spPr>
      </p:pic>
      <p:sp>
        <p:nvSpPr>
          <p:cNvPr id="242" name="Subtitle 14"/>
          <p:cNvSpPr txBox="1"/>
          <p:nvPr/>
        </p:nvSpPr>
        <p:spPr>
          <a:xfrm>
            <a:off x="2259738" y="4932164"/>
            <a:ext cx="6400800" cy="1731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34290" bIns="34290">
            <a:spAutoFit/>
          </a:bodyPr>
          <a:lstStyle/>
          <a:p>
            <a:pPr algn="r" defTabSz="685800">
              <a:spcBef>
                <a:spcPts val="150"/>
              </a:spcBef>
              <a:defRPr sz="1800" b="0">
                <a:solidFill>
                  <a:srgbClr val="525252"/>
                </a:solidFill>
              </a:defRPr>
            </a:pPr>
            <a:r>
              <a:rPr sz="675"/>
              <a:t>© 2018 Institute for the Future. All rights reserved. SR-1855B | </a:t>
            </a:r>
            <a:r>
              <a:rPr sz="675" b="1"/>
              <a:t>www.iftf.org</a:t>
            </a:r>
            <a:r>
              <a:rPr sz="675"/>
              <a:t> </a:t>
            </a:r>
          </a:p>
        </p:txBody>
      </p:sp>
      <p:grpSp>
        <p:nvGrpSpPr>
          <p:cNvPr id="245" name="Picture 9"/>
          <p:cNvGrpSpPr/>
          <p:nvPr/>
        </p:nvGrpSpPr>
        <p:grpSpPr>
          <a:xfrm>
            <a:off x="47054" y="4847310"/>
            <a:ext cx="302590" cy="296191"/>
            <a:chOff x="0" y="0"/>
            <a:chExt cx="806905" cy="789842"/>
          </a:xfrm>
        </p:grpSpPr>
        <p:sp>
          <p:nvSpPr>
            <p:cNvPr id="243" name="Rectangle"/>
            <p:cNvSpPr/>
            <p:nvPr/>
          </p:nvSpPr>
          <p:spPr>
            <a:xfrm flipH="1">
              <a:off x="0" y="0"/>
              <a:ext cx="806906" cy="789843"/>
            </a:xfrm>
            <a:prstGeom prst="rect">
              <a:avLst/>
            </a:prstGeom>
            <a:solidFill>
              <a:srgbClr val="FFFFFF"/>
            </a:solidFill>
            <a:ln w="12700" cap="flat">
              <a:noFill/>
              <a:miter lim="400000"/>
            </a:ln>
            <a:effectLst/>
          </p:spPr>
          <p:txBody>
            <a:bodyPr wrap="square" lIns="91439" tIns="91439" rIns="91439" bIns="91439" numCol="1" anchor="ctr">
              <a:noAutofit/>
            </a:bodyPr>
            <a:lstStyle/>
            <a:p>
              <a:pPr algn="l" defTabSz="685800">
                <a:defRPr sz="3600" b="0">
                  <a:solidFill>
                    <a:srgbClr val="333333"/>
                  </a:solidFill>
                  <a:latin typeface="Arial"/>
                  <a:ea typeface="Arial"/>
                  <a:cs typeface="Arial"/>
                  <a:sym typeface="Arial"/>
                </a:defRPr>
              </a:pPr>
              <a:endParaRPr sz="1350"/>
            </a:p>
          </p:txBody>
        </p:sp>
        <p:pic>
          <p:nvPicPr>
            <p:cNvPr id="244" name="image2.png" descr="image2.png"/>
            <p:cNvPicPr>
              <a:picLocks noChangeAspect="1"/>
            </p:cNvPicPr>
            <p:nvPr/>
          </p:nvPicPr>
          <p:blipFill>
            <a:blip r:embed="rId3"/>
            <a:stretch>
              <a:fillRect/>
            </a:stretch>
          </p:blipFill>
          <p:spPr>
            <a:xfrm flipH="1">
              <a:off x="0" y="0"/>
              <a:ext cx="806906" cy="789843"/>
            </a:xfrm>
            <a:prstGeom prst="rect">
              <a:avLst/>
            </a:prstGeom>
            <a:ln w="12700" cap="flat">
              <a:noFill/>
              <a:miter lim="400000"/>
            </a:ln>
            <a:effectLst/>
          </p:spPr>
        </p:pic>
      </p:grpSp>
      <p:pic>
        <p:nvPicPr>
          <p:cNvPr id="246" name="Picture 14" descr="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3966" y="4268"/>
            <a:ext cx="845735" cy="961806"/>
          </a:xfrm>
          <a:prstGeom prst="rect">
            <a:avLst/>
          </a:prstGeom>
          <a:ln w="12700">
            <a:miter lim="400000"/>
          </a:ln>
        </p:spPr>
      </p:pic>
      <p:pic>
        <p:nvPicPr>
          <p:cNvPr id="247" name="Picture 12" descr="Picture 12"/>
          <p:cNvPicPr>
            <a:picLocks noChangeAspect="1"/>
          </p:cNvPicPr>
          <p:nvPr/>
        </p:nvPicPr>
        <p:blipFill>
          <a:blip r:embed="rId5"/>
          <a:stretch>
            <a:fillRect/>
          </a:stretch>
        </p:blipFill>
        <p:spPr>
          <a:xfrm>
            <a:off x="405543" y="4837589"/>
            <a:ext cx="3149403" cy="333495"/>
          </a:xfrm>
          <a:prstGeom prst="rect">
            <a:avLst/>
          </a:prstGeom>
          <a:ln w="12700">
            <a:miter lim="400000"/>
          </a:ln>
        </p:spPr>
      </p:pic>
      <p:grpSp>
        <p:nvGrpSpPr>
          <p:cNvPr id="250" name="Picture 7"/>
          <p:cNvGrpSpPr/>
          <p:nvPr/>
        </p:nvGrpSpPr>
        <p:grpSpPr>
          <a:xfrm>
            <a:off x="32019" y="4740383"/>
            <a:ext cx="339102" cy="430701"/>
            <a:chOff x="0" y="0"/>
            <a:chExt cx="904272" cy="1148535"/>
          </a:xfrm>
        </p:grpSpPr>
        <p:sp>
          <p:nvSpPr>
            <p:cNvPr id="248" name="Rectangle"/>
            <p:cNvSpPr/>
            <p:nvPr/>
          </p:nvSpPr>
          <p:spPr>
            <a:xfrm flipH="1">
              <a:off x="0" y="0"/>
              <a:ext cx="904273" cy="1148536"/>
            </a:xfrm>
            <a:prstGeom prst="rect">
              <a:avLst/>
            </a:prstGeom>
            <a:solidFill>
              <a:srgbClr val="FFFFFF"/>
            </a:solidFill>
            <a:ln w="12700" cap="flat">
              <a:noFill/>
              <a:miter lim="400000"/>
            </a:ln>
            <a:effectLst/>
          </p:spPr>
          <p:txBody>
            <a:bodyPr wrap="square" lIns="91439" tIns="91439" rIns="91439" bIns="91439" numCol="1" anchor="ctr">
              <a:noAutofit/>
            </a:bodyPr>
            <a:lstStyle/>
            <a:p>
              <a:pPr algn="l" defTabSz="685800">
                <a:defRPr sz="3600" b="0">
                  <a:solidFill>
                    <a:srgbClr val="333333"/>
                  </a:solidFill>
                  <a:latin typeface="Arial"/>
                  <a:ea typeface="Arial"/>
                  <a:cs typeface="Arial"/>
                  <a:sym typeface="Arial"/>
                </a:defRPr>
              </a:pPr>
              <a:endParaRPr sz="1350"/>
            </a:p>
          </p:txBody>
        </p:sp>
        <p:pic>
          <p:nvPicPr>
            <p:cNvPr id="249" name="image16.png" descr="image16.png"/>
            <p:cNvPicPr>
              <a:picLocks noChangeAspect="1"/>
            </p:cNvPicPr>
            <p:nvPr/>
          </p:nvPicPr>
          <p:blipFill>
            <a:blip r:embed="rId6"/>
            <a:srcRect/>
            <a:stretch>
              <a:fillRect/>
            </a:stretch>
          </p:blipFill>
          <p:spPr>
            <a:xfrm flipH="1">
              <a:off x="99" y="0"/>
              <a:ext cx="904174" cy="1148536"/>
            </a:xfrm>
            <a:prstGeom prst="rect">
              <a:avLst/>
            </a:prstGeom>
            <a:ln w="12700" cap="flat">
              <a:noFill/>
              <a:miter lim="400000"/>
            </a:ln>
            <a:effectLst/>
          </p:spPr>
        </p:pic>
      </p:grpSp>
      <p:sp>
        <p:nvSpPr>
          <p:cNvPr id="251" name="Title Text"/>
          <p:cNvSpPr txBox="1">
            <a:spLocks noGrp="1"/>
          </p:cNvSpPr>
          <p:nvPr>
            <p:ph type="title"/>
          </p:nvPr>
        </p:nvSpPr>
        <p:spPr>
          <a:xfrm>
            <a:off x="1129856" y="189231"/>
            <a:ext cx="7925488" cy="769426"/>
          </a:xfrm>
          <a:prstGeom prst="rect">
            <a:avLst/>
          </a:prstGeom>
        </p:spPr>
        <p:txBody>
          <a:bodyPr lIns="91439" tIns="91439" rIns="91439" bIns="91439"/>
          <a:lstStyle>
            <a:lvl1pPr algn="l" defTabSz="457188">
              <a:defRPr sz="3975">
                <a:solidFill>
                  <a:srgbClr val="666666"/>
                </a:solidFill>
                <a:latin typeface="DIN-Light"/>
                <a:ea typeface="DIN-Light"/>
                <a:cs typeface="DIN-Light"/>
                <a:sym typeface="DIN-Light"/>
              </a:defRPr>
            </a:lvl1pPr>
          </a:lstStyle>
          <a:p>
            <a:r>
              <a:t>Title Text</a:t>
            </a:r>
          </a:p>
        </p:txBody>
      </p:sp>
      <p:sp>
        <p:nvSpPr>
          <p:cNvPr id="252" name="Body Level One…"/>
          <p:cNvSpPr txBox="1">
            <a:spLocks noGrp="1"/>
          </p:cNvSpPr>
          <p:nvPr>
            <p:ph type="body" sz="half" idx="1"/>
          </p:nvPr>
        </p:nvSpPr>
        <p:spPr>
          <a:xfrm>
            <a:off x="1129856" y="1268187"/>
            <a:ext cx="3365944" cy="3394473"/>
          </a:xfrm>
          <a:prstGeom prst="rect">
            <a:avLst/>
          </a:prstGeom>
        </p:spPr>
        <p:txBody>
          <a:bodyPr lIns="91439" tIns="91439" rIns="91439" bIns="91439" anchor="t"/>
          <a:lstStyle>
            <a:lvl1pPr marL="0" indent="0" defTabSz="457188">
              <a:spcBef>
                <a:spcPts val="600"/>
              </a:spcBef>
              <a:buSzTx/>
              <a:buNone/>
              <a:defRPr>
                <a:solidFill>
                  <a:srgbClr val="333333"/>
                </a:solidFill>
              </a:defRPr>
            </a:lvl1pPr>
            <a:lvl2pPr marL="0" indent="228594" defTabSz="457188">
              <a:spcBef>
                <a:spcPts val="600"/>
              </a:spcBef>
              <a:buSzTx/>
              <a:buNone/>
              <a:defRPr>
                <a:solidFill>
                  <a:srgbClr val="333333"/>
                </a:solidFill>
              </a:defRPr>
            </a:lvl2pPr>
            <a:lvl3pPr marL="0" indent="457188" defTabSz="457188">
              <a:spcBef>
                <a:spcPts val="600"/>
              </a:spcBef>
              <a:buSzTx/>
              <a:buNone/>
              <a:defRPr>
                <a:solidFill>
                  <a:srgbClr val="333333"/>
                </a:solidFill>
              </a:defRPr>
            </a:lvl3pPr>
            <a:lvl4pPr marL="0" indent="685783" defTabSz="457188">
              <a:spcBef>
                <a:spcPts val="600"/>
              </a:spcBef>
              <a:buSzTx/>
              <a:buNone/>
              <a:defRPr>
                <a:solidFill>
                  <a:srgbClr val="333333"/>
                </a:solidFill>
              </a:defRPr>
            </a:lvl4pPr>
            <a:lvl5pPr marL="0" indent="914377" defTabSz="457188">
              <a:spcBef>
                <a:spcPts val="600"/>
              </a:spcBef>
              <a:buSzTx/>
              <a:buNone/>
              <a:defRPr>
                <a:solidFill>
                  <a:srgbClr val="333333"/>
                </a:solidFill>
              </a:defRPr>
            </a:lvl5p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xfrm>
            <a:off x="8651056" y="4861037"/>
            <a:ext cx="341758" cy="346247"/>
          </a:xfrm>
          <a:prstGeom prst="rect">
            <a:avLst/>
          </a:prstGeom>
        </p:spPr>
        <p:txBody>
          <a:bodyPr lIns="91439" tIns="91439" rIns="91439" bIns="91439" anchor="ctr"/>
          <a:lstStyle>
            <a:lvl1pPr algn="r" defTabSz="685800">
              <a:defRPr sz="1050">
                <a:solidFill>
                  <a:srgbClr val="666666"/>
                </a:solidFill>
                <a:latin typeface="DIN-Medium"/>
                <a:ea typeface="DIN-Medium"/>
                <a:cs typeface="DIN-Medium"/>
                <a:sym typeface="DIN-Medium"/>
              </a:defRPr>
            </a:lvl1pPr>
          </a:lstStyle>
          <a:p>
            <a:fld id="{86CB4B4D-7CA3-9044-876B-883B54F8677D}" type="slidenum">
              <a:t>‹#›</a:t>
            </a:fld>
            <a:endParaRPr/>
          </a:p>
        </p:txBody>
      </p:sp>
      <p:pic>
        <p:nvPicPr>
          <p:cNvPr id="254" name="Picture 9" descr="Picture 9"/>
          <p:cNvPicPr>
            <a:picLocks noChangeAspect="1"/>
          </p:cNvPicPr>
          <p:nvPr/>
        </p:nvPicPr>
        <p:blipFill>
          <a:blip r:embed="rId7"/>
          <a:stretch>
            <a:fillRect/>
          </a:stretch>
        </p:blipFill>
        <p:spPr>
          <a:xfrm>
            <a:off x="405543" y="4801680"/>
            <a:ext cx="3149403" cy="369403"/>
          </a:xfrm>
          <a:prstGeom prst="rect">
            <a:avLst/>
          </a:prstGeom>
          <a:ln w="12700">
            <a:miter lim="400000"/>
          </a:ln>
        </p:spPr>
      </p:pic>
    </p:spTree>
    <p:extLst>
      <p:ext uri="{BB962C8B-B14F-4D97-AF65-F5344CB8AC3E}">
        <p14:creationId xmlns:p14="http://schemas.microsoft.com/office/powerpoint/2010/main" val="149329183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2_Foresight - Title only">
    <p:spTree>
      <p:nvGrpSpPr>
        <p:cNvPr id="1" name=""/>
        <p:cNvGrpSpPr/>
        <p:nvPr/>
      </p:nvGrpSpPr>
      <p:grpSpPr>
        <a:xfrm>
          <a:off x="0" y="0"/>
          <a:ext cx="0" cy="0"/>
          <a:chOff x="0" y="0"/>
          <a:chExt cx="0" cy="0"/>
        </a:xfrm>
      </p:grpSpPr>
      <p:pic>
        <p:nvPicPr>
          <p:cNvPr id="261" name="Picture 10" descr="Picture 10"/>
          <p:cNvPicPr>
            <a:picLocks noChangeAspect="1"/>
          </p:cNvPicPr>
          <p:nvPr/>
        </p:nvPicPr>
        <p:blipFill>
          <a:blip r:embed="rId2"/>
          <a:stretch>
            <a:fillRect/>
          </a:stretch>
        </p:blipFill>
        <p:spPr>
          <a:xfrm rot="16200000">
            <a:off x="1880065" y="3411979"/>
            <a:ext cx="200360" cy="3149402"/>
          </a:xfrm>
          <a:prstGeom prst="rect">
            <a:avLst/>
          </a:prstGeom>
          <a:ln w="12700">
            <a:miter lim="400000"/>
          </a:ln>
        </p:spPr>
      </p:pic>
      <p:sp>
        <p:nvSpPr>
          <p:cNvPr id="262" name="Subtitle 14"/>
          <p:cNvSpPr txBox="1"/>
          <p:nvPr/>
        </p:nvSpPr>
        <p:spPr>
          <a:xfrm>
            <a:off x="2259738" y="4932164"/>
            <a:ext cx="6400800" cy="1962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20" tIns="45720" rIns="45720" bIns="45720">
            <a:spAutoFit/>
          </a:bodyPr>
          <a:lstStyle/>
          <a:p>
            <a:pPr algn="r" defTabSz="457200">
              <a:spcBef>
                <a:spcPts val="150"/>
              </a:spcBef>
              <a:defRPr sz="1800" b="0">
                <a:solidFill>
                  <a:srgbClr val="525252"/>
                </a:solidFill>
              </a:defRPr>
            </a:pPr>
            <a:r>
              <a:rPr sz="675"/>
              <a:t>© 2018 Institute for the Future. All rights reserved. SR-1855B | </a:t>
            </a:r>
            <a:r>
              <a:rPr sz="675" b="1"/>
              <a:t>www.iftf.org</a:t>
            </a:r>
            <a:r>
              <a:rPr sz="675"/>
              <a:t> </a:t>
            </a:r>
          </a:p>
        </p:txBody>
      </p:sp>
      <p:grpSp>
        <p:nvGrpSpPr>
          <p:cNvPr id="265" name="Picture 9"/>
          <p:cNvGrpSpPr/>
          <p:nvPr/>
        </p:nvGrpSpPr>
        <p:grpSpPr>
          <a:xfrm>
            <a:off x="47053" y="4847310"/>
            <a:ext cx="302591" cy="296191"/>
            <a:chOff x="0" y="0"/>
            <a:chExt cx="806906" cy="789842"/>
          </a:xfrm>
        </p:grpSpPr>
        <p:sp>
          <p:nvSpPr>
            <p:cNvPr id="263" name="Rectangle"/>
            <p:cNvSpPr/>
            <p:nvPr/>
          </p:nvSpPr>
          <p:spPr>
            <a:xfrm flipH="1">
              <a:off x="0" y="0"/>
              <a:ext cx="806907" cy="789843"/>
            </a:xfrm>
            <a:prstGeom prst="rect">
              <a:avLst/>
            </a:prstGeom>
            <a:solidFill>
              <a:srgbClr val="FFFFFF"/>
            </a:solidFill>
            <a:ln w="12700" cap="flat">
              <a:noFill/>
              <a:miter lim="400000"/>
            </a:ln>
            <a:effectLst/>
          </p:spPr>
          <p:txBody>
            <a:bodyPr wrap="square" lIns="121919" tIns="121919" rIns="121919" bIns="121919" numCol="1" anchor="ctr">
              <a:noAutofit/>
            </a:bodyPr>
            <a:lstStyle/>
            <a:p>
              <a:pPr algn="l" defTabSz="457200">
                <a:defRPr sz="4800" b="0">
                  <a:solidFill>
                    <a:srgbClr val="333333"/>
                  </a:solidFill>
                  <a:latin typeface="Arial"/>
                  <a:ea typeface="Arial"/>
                  <a:cs typeface="Arial"/>
                  <a:sym typeface="Arial"/>
                </a:defRPr>
              </a:pPr>
              <a:endParaRPr sz="1800"/>
            </a:p>
          </p:txBody>
        </p:sp>
        <p:pic>
          <p:nvPicPr>
            <p:cNvPr id="264" name="image2.png" descr="image2.png"/>
            <p:cNvPicPr>
              <a:picLocks noChangeAspect="1"/>
            </p:cNvPicPr>
            <p:nvPr/>
          </p:nvPicPr>
          <p:blipFill>
            <a:blip r:embed="rId3"/>
            <a:stretch>
              <a:fillRect/>
            </a:stretch>
          </p:blipFill>
          <p:spPr>
            <a:xfrm flipH="1">
              <a:off x="0" y="0"/>
              <a:ext cx="806907" cy="789843"/>
            </a:xfrm>
            <a:prstGeom prst="rect">
              <a:avLst/>
            </a:prstGeom>
            <a:ln w="12700" cap="flat">
              <a:noFill/>
              <a:miter lim="400000"/>
            </a:ln>
            <a:effectLst/>
          </p:spPr>
        </p:pic>
      </p:grpSp>
      <p:sp>
        <p:nvSpPr>
          <p:cNvPr id="266" name="Title Text"/>
          <p:cNvSpPr txBox="1">
            <a:spLocks noGrp="1"/>
          </p:cNvSpPr>
          <p:nvPr>
            <p:ph type="title"/>
          </p:nvPr>
        </p:nvSpPr>
        <p:spPr>
          <a:xfrm>
            <a:off x="1581578" y="9869"/>
            <a:ext cx="7335980" cy="769427"/>
          </a:xfrm>
          <a:prstGeom prst="rect">
            <a:avLst/>
          </a:prstGeom>
        </p:spPr>
        <p:txBody>
          <a:bodyPr lIns="121919" tIns="121919" rIns="121919" bIns="121919"/>
          <a:lstStyle>
            <a:lvl1pPr algn="r" defTabSz="457200">
              <a:defRPr sz="4350">
                <a:solidFill>
                  <a:srgbClr val="666666"/>
                </a:solidFill>
                <a:latin typeface="DIN-Light"/>
                <a:ea typeface="DIN-Light"/>
                <a:cs typeface="DIN-Light"/>
                <a:sym typeface="DIN-Light"/>
              </a:defRPr>
            </a:lvl1pPr>
          </a:lstStyle>
          <a:p>
            <a:r>
              <a:t>Title Text</a:t>
            </a:r>
          </a:p>
        </p:txBody>
      </p:sp>
      <p:sp>
        <p:nvSpPr>
          <p:cNvPr id="267" name="Slide Number"/>
          <p:cNvSpPr txBox="1">
            <a:spLocks noGrp="1"/>
          </p:cNvSpPr>
          <p:nvPr>
            <p:ph type="sldNum" sz="quarter" idx="2"/>
          </p:nvPr>
        </p:nvSpPr>
        <p:spPr>
          <a:xfrm>
            <a:off x="8589500" y="4830260"/>
            <a:ext cx="403314" cy="407802"/>
          </a:xfrm>
          <a:prstGeom prst="rect">
            <a:avLst/>
          </a:prstGeom>
        </p:spPr>
        <p:txBody>
          <a:bodyPr lIns="121919" tIns="121919" rIns="121919" bIns="121919" anchor="ctr"/>
          <a:lstStyle>
            <a:lvl1pPr algn="r" defTabSz="457200">
              <a:defRPr sz="1050">
                <a:solidFill>
                  <a:srgbClr val="666666"/>
                </a:solidFill>
                <a:latin typeface="DIN-Medium"/>
                <a:ea typeface="DIN-Medium"/>
                <a:cs typeface="DIN-Medium"/>
                <a:sym typeface="DIN-Medium"/>
              </a:defRPr>
            </a:lvl1pPr>
          </a:lstStyle>
          <a:p>
            <a:fld id="{86CB4B4D-7CA3-9044-876B-883B54F8677D}" type="slidenum">
              <a:t>‹#›</a:t>
            </a:fld>
            <a:endParaRPr/>
          </a:p>
        </p:txBody>
      </p:sp>
      <p:pic>
        <p:nvPicPr>
          <p:cNvPr id="268" name="Picture 5" descr="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9728" y="189231"/>
            <a:ext cx="799972" cy="789174"/>
          </a:xfrm>
          <a:prstGeom prst="rect">
            <a:avLst/>
          </a:prstGeom>
          <a:ln w="12700">
            <a:miter lim="400000"/>
          </a:ln>
        </p:spPr>
      </p:pic>
      <p:pic>
        <p:nvPicPr>
          <p:cNvPr id="269" name="Picture 6" descr="Picture 6"/>
          <p:cNvPicPr>
            <a:picLocks noChangeAspect="1"/>
          </p:cNvPicPr>
          <p:nvPr/>
        </p:nvPicPr>
        <p:blipFill>
          <a:blip r:embed="rId5"/>
          <a:stretch>
            <a:fillRect/>
          </a:stretch>
        </p:blipFill>
        <p:spPr>
          <a:xfrm>
            <a:off x="405543" y="4801681"/>
            <a:ext cx="3149402" cy="369402"/>
          </a:xfrm>
          <a:prstGeom prst="rect">
            <a:avLst/>
          </a:prstGeom>
          <a:ln w="12700">
            <a:miter lim="400000"/>
          </a:ln>
        </p:spPr>
      </p:pic>
    </p:spTree>
    <p:extLst>
      <p:ext uri="{BB962C8B-B14F-4D97-AF65-F5344CB8AC3E}">
        <p14:creationId xmlns:p14="http://schemas.microsoft.com/office/powerpoint/2010/main" val="17670862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pic>
        <p:nvPicPr>
          <p:cNvPr id="276" name="Picture 10" descr="Picture 10"/>
          <p:cNvPicPr>
            <a:picLocks noChangeAspect="1"/>
          </p:cNvPicPr>
          <p:nvPr/>
        </p:nvPicPr>
        <p:blipFill>
          <a:blip r:embed="rId2"/>
          <a:stretch>
            <a:fillRect/>
          </a:stretch>
        </p:blipFill>
        <p:spPr>
          <a:xfrm rot="16200000">
            <a:off x="1880065" y="3411979"/>
            <a:ext cx="200360" cy="3149402"/>
          </a:xfrm>
          <a:prstGeom prst="rect">
            <a:avLst/>
          </a:prstGeom>
          <a:ln w="12700">
            <a:miter lim="400000"/>
          </a:ln>
        </p:spPr>
      </p:pic>
      <p:sp>
        <p:nvSpPr>
          <p:cNvPr id="277" name="Subtitle 14"/>
          <p:cNvSpPr txBox="1"/>
          <p:nvPr/>
        </p:nvSpPr>
        <p:spPr>
          <a:xfrm>
            <a:off x="2259738" y="4932164"/>
            <a:ext cx="6400800" cy="1962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20" tIns="45720" rIns="45720" bIns="45720">
            <a:spAutoFit/>
          </a:bodyPr>
          <a:lstStyle/>
          <a:p>
            <a:pPr algn="r" defTabSz="457200">
              <a:spcBef>
                <a:spcPts val="150"/>
              </a:spcBef>
              <a:defRPr sz="1800" b="0">
                <a:solidFill>
                  <a:srgbClr val="525252"/>
                </a:solidFill>
              </a:defRPr>
            </a:pPr>
            <a:r>
              <a:rPr sz="675"/>
              <a:t>© 2018 Institute for the Future. All rights reserved. SR-1855B | </a:t>
            </a:r>
            <a:r>
              <a:rPr sz="675" b="1"/>
              <a:t>www.iftf.org</a:t>
            </a:r>
            <a:r>
              <a:rPr sz="675"/>
              <a:t> </a:t>
            </a:r>
          </a:p>
        </p:txBody>
      </p:sp>
      <p:grpSp>
        <p:nvGrpSpPr>
          <p:cNvPr id="280" name="Picture 9"/>
          <p:cNvGrpSpPr/>
          <p:nvPr/>
        </p:nvGrpSpPr>
        <p:grpSpPr>
          <a:xfrm>
            <a:off x="47053" y="4847310"/>
            <a:ext cx="302591" cy="296191"/>
            <a:chOff x="0" y="0"/>
            <a:chExt cx="806906" cy="789842"/>
          </a:xfrm>
        </p:grpSpPr>
        <p:sp>
          <p:nvSpPr>
            <p:cNvPr id="278" name="Rectangle"/>
            <p:cNvSpPr/>
            <p:nvPr/>
          </p:nvSpPr>
          <p:spPr>
            <a:xfrm flipH="1">
              <a:off x="0" y="0"/>
              <a:ext cx="806907" cy="789843"/>
            </a:xfrm>
            <a:prstGeom prst="rect">
              <a:avLst/>
            </a:prstGeom>
            <a:solidFill>
              <a:srgbClr val="FFFFFF"/>
            </a:solidFill>
            <a:ln w="12700" cap="flat">
              <a:noFill/>
              <a:miter lim="400000"/>
            </a:ln>
            <a:effectLst/>
          </p:spPr>
          <p:txBody>
            <a:bodyPr wrap="square" lIns="121919" tIns="121919" rIns="121919" bIns="121919" numCol="1" anchor="ctr">
              <a:noAutofit/>
            </a:bodyPr>
            <a:lstStyle/>
            <a:p>
              <a:pPr algn="l" defTabSz="457200">
                <a:defRPr sz="4800" b="0">
                  <a:solidFill>
                    <a:srgbClr val="333333"/>
                  </a:solidFill>
                  <a:latin typeface="Arial"/>
                  <a:ea typeface="Arial"/>
                  <a:cs typeface="Arial"/>
                  <a:sym typeface="Arial"/>
                </a:defRPr>
              </a:pPr>
              <a:endParaRPr sz="1800"/>
            </a:p>
          </p:txBody>
        </p:sp>
        <p:pic>
          <p:nvPicPr>
            <p:cNvPr id="279" name="image2.png" descr="image2.png"/>
            <p:cNvPicPr>
              <a:picLocks noChangeAspect="1"/>
            </p:cNvPicPr>
            <p:nvPr/>
          </p:nvPicPr>
          <p:blipFill>
            <a:blip r:embed="rId3"/>
            <a:stretch>
              <a:fillRect/>
            </a:stretch>
          </p:blipFill>
          <p:spPr>
            <a:xfrm flipH="1">
              <a:off x="0" y="0"/>
              <a:ext cx="806907" cy="789843"/>
            </a:xfrm>
            <a:prstGeom prst="rect">
              <a:avLst/>
            </a:prstGeom>
            <a:ln w="12700" cap="flat">
              <a:noFill/>
              <a:miter lim="400000"/>
            </a:ln>
            <a:effectLst/>
          </p:spPr>
        </p:pic>
      </p:grpSp>
      <p:sp>
        <p:nvSpPr>
          <p:cNvPr id="281" name="Slide Number"/>
          <p:cNvSpPr txBox="1">
            <a:spLocks noGrp="1"/>
          </p:cNvSpPr>
          <p:nvPr>
            <p:ph type="sldNum" sz="quarter" idx="2"/>
          </p:nvPr>
        </p:nvSpPr>
        <p:spPr>
          <a:xfrm>
            <a:off x="8589500" y="4830260"/>
            <a:ext cx="403314" cy="407802"/>
          </a:xfrm>
          <a:prstGeom prst="rect">
            <a:avLst/>
          </a:prstGeom>
        </p:spPr>
        <p:txBody>
          <a:bodyPr lIns="121919" tIns="121919" rIns="121919" bIns="121919" anchor="ctr"/>
          <a:lstStyle>
            <a:lvl1pPr algn="r" defTabSz="457200">
              <a:defRPr sz="1050">
                <a:solidFill>
                  <a:srgbClr val="666666"/>
                </a:solidFill>
                <a:latin typeface="DIN-Medium"/>
                <a:ea typeface="DIN-Medium"/>
                <a:cs typeface="DIN-Medium"/>
                <a:sym typeface="DIN-Medium"/>
              </a:defRPr>
            </a:lvl1pPr>
          </a:lstStyle>
          <a:p>
            <a:fld id="{86CB4B4D-7CA3-9044-876B-883B54F8677D}" type="slidenum">
              <a:t>‹#›</a:t>
            </a:fld>
            <a:endParaRPr/>
          </a:p>
        </p:txBody>
      </p:sp>
    </p:spTree>
    <p:extLst>
      <p:ext uri="{BB962C8B-B14F-4D97-AF65-F5344CB8AC3E}">
        <p14:creationId xmlns:p14="http://schemas.microsoft.com/office/powerpoint/2010/main" val="806863938"/>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2_Foresight - Content">
    <p:spTree>
      <p:nvGrpSpPr>
        <p:cNvPr id="1" name=""/>
        <p:cNvGrpSpPr/>
        <p:nvPr/>
      </p:nvGrpSpPr>
      <p:grpSpPr>
        <a:xfrm>
          <a:off x="0" y="0"/>
          <a:ext cx="0" cy="0"/>
          <a:chOff x="0" y="0"/>
          <a:chExt cx="0" cy="0"/>
        </a:xfrm>
      </p:grpSpPr>
      <p:pic>
        <p:nvPicPr>
          <p:cNvPr id="288" name="Picture 10" descr="Picture 10"/>
          <p:cNvPicPr>
            <a:picLocks noChangeAspect="1"/>
          </p:cNvPicPr>
          <p:nvPr/>
        </p:nvPicPr>
        <p:blipFill>
          <a:blip r:embed="rId2"/>
          <a:stretch>
            <a:fillRect/>
          </a:stretch>
        </p:blipFill>
        <p:spPr>
          <a:xfrm rot="16200000">
            <a:off x="1880065" y="3411979"/>
            <a:ext cx="200360" cy="3149402"/>
          </a:xfrm>
          <a:prstGeom prst="rect">
            <a:avLst/>
          </a:prstGeom>
          <a:ln w="12700">
            <a:miter lim="400000"/>
          </a:ln>
        </p:spPr>
      </p:pic>
      <p:sp>
        <p:nvSpPr>
          <p:cNvPr id="289" name="Subtitle 14"/>
          <p:cNvSpPr txBox="1"/>
          <p:nvPr/>
        </p:nvSpPr>
        <p:spPr>
          <a:xfrm>
            <a:off x="2259738" y="4932164"/>
            <a:ext cx="6400800" cy="1962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20" tIns="45720" rIns="45720" bIns="45720">
            <a:spAutoFit/>
          </a:bodyPr>
          <a:lstStyle/>
          <a:p>
            <a:pPr algn="r" defTabSz="457200">
              <a:spcBef>
                <a:spcPts val="150"/>
              </a:spcBef>
              <a:defRPr sz="1800" b="0">
                <a:solidFill>
                  <a:srgbClr val="525252"/>
                </a:solidFill>
              </a:defRPr>
            </a:pPr>
            <a:r>
              <a:rPr sz="675"/>
              <a:t>© 2018 Institute for the Future. All rights reserved. SR-1855B | </a:t>
            </a:r>
            <a:r>
              <a:rPr sz="675" b="1"/>
              <a:t>www.iftf.org</a:t>
            </a:r>
            <a:r>
              <a:rPr sz="675"/>
              <a:t> </a:t>
            </a:r>
          </a:p>
        </p:txBody>
      </p:sp>
      <p:grpSp>
        <p:nvGrpSpPr>
          <p:cNvPr id="292" name="Picture 9"/>
          <p:cNvGrpSpPr/>
          <p:nvPr/>
        </p:nvGrpSpPr>
        <p:grpSpPr>
          <a:xfrm>
            <a:off x="47053" y="4847310"/>
            <a:ext cx="302591" cy="296191"/>
            <a:chOff x="0" y="0"/>
            <a:chExt cx="806906" cy="789842"/>
          </a:xfrm>
        </p:grpSpPr>
        <p:sp>
          <p:nvSpPr>
            <p:cNvPr id="290" name="Rectangle"/>
            <p:cNvSpPr/>
            <p:nvPr/>
          </p:nvSpPr>
          <p:spPr>
            <a:xfrm flipH="1">
              <a:off x="0" y="0"/>
              <a:ext cx="806907" cy="789843"/>
            </a:xfrm>
            <a:prstGeom prst="rect">
              <a:avLst/>
            </a:prstGeom>
            <a:solidFill>
              <a:srgbClr val="FFFFFF"/>
            </a:solidFill>
            <a:ln w="12700" cap="flat">
              <a:noFill/>
              <a:miter lim="400000"/>
            </a:ln>
            <a:effectLst/>
          </p:spPr>
          <p:txBody>
            <a:bodyPr wrap="square" lIns="121919" tIns="121919" rIns="121919" bIns="121919" numCol="1" anchor="ctr">
              <a:noAutofit/>
            </a:bodyPr>
            <a:lstStyle/>
            <a:p>
              <a:pPr algn="l" defTabSz="457200">
                <a:defRPr sz="4800" b="0">
                  <a:solidFill>
                    <a:srgbClr val="333333"/>
                  </a:solidFill>
                  <a:latin typeface="Arial"/>
                  <a:ea typeface="Arial"/>
                  <a:cs typeface="Arial"/>
                  <a:sym typeface="Arial"/>
                </a:defRPr>
              </a:pPr>
              <a:endParaRPr sz="1800"/>
            </a:p>
          </p:txBody>
        </p:sp>
        <p:pic>
          <p:nvPicPr>
            <p:cNvPr id="291" name="image2.png" descr="image2.png"/>
            <p:cNvPicPr>
              <a:picLocks noChangeAspect="1"/>
            </p:cNvPicPr>
            <p:nvPr/>
          </p:nvPicPr>
          <p:blipFill>
            <a:blip r:embed="rId3"/>
            <a:stretch>
              <a:fillRect/>
            </a:stretch>
          </p:blipFill>
          <p:spPr>
            <a:xfrm flipH="1">
              <a:off x="0" y="0"/>
              <a:ext cx="806907" cy="789843"/>
            </a:xfrm>
            <a:prstGeom prst="rect">
              <a:avLst/>
            </a:prstGeom>
            <a:ln w="12700" cap="flat">
              <a:noFill/>
              <a:miter lim="400000"/>
            </a:ln>
            <a:effectLst/>
          </p:spPr>
        </p:pic>
      </p:grpSp>
      <p:sp>
        <p:nvSpPr>
          <p:cNvPr id="293" name="Title Text"/>
          <p:cNvSpPr txBox="1">
            <a:spLocks noGrp="1"/>
          </p:cNvSpPr>
          <p:nvPr>
            <p:ph type="title"/>
          </p:nvPr>
        </p:nvSpPr>
        <p:spPr>
          <a:xfrm>
            <a:off x="1581578" y="9869"/>
            <a:ext cx="7335980" cy="769427"/>
          </a:xfrm>
          <a:prstGeom prst="rect">
            <a:avLst/>
          </a:prstGeom>
        </p:spPr>
        <p:txBody>
          <a:bodyPr lIns="121919" tIns="121919" rIns="121919" bIns="121919"/>
          <a:lstStyle>
            <a:lvl1pPr algn="r" defTabSz="457200">
              <a:defRPr sz="4350">
                <a:solidFill>
                  <a:srgbClr val="666666"/>
                </a:solidFill>
                <a:latin typeface="DIN-Light"/>
                <a:ea typeface="DIN-Light"/>
                <a:cs typeface="DIN-Light"/>
                <a:sym typeface="DIN-Light"/>
              </a:defRPr>
            </a:lvl1pPr>
          </a:lstStyle>
          <a:p>
            <a:r>
              <a:t>Title Text</a:t>
            </a:r>
          </a:p>
        </p:txBody>
      </p:sp>
      <p:sp>
        <p:nvSpPr>
          <p:cNvPr id="294" name="Slide Number"/>
          <p:cNvSpPr txBox="1">
            <a:spLocks noGrp="1"/>
          </p:cNvSpPr>
          <p:nvPr>
            <p:ph type="sldNum" sz="quarter" idx="2"/>
          </p:nvPr>
        </p:nvSpPr>
        <p:spPr>
          <a:xfrm>
            <a:off x="8589500" y="4830260"/>
            <a:ext cx="403314" cy="407802"/>
          </a:xfrm>
          <a:prstGeom prst="rect">
            <a:avLst/>
          </a:prstGeom>
        </p:spPr>
        <p:txBody>
          <a:bodyPr lIns="121919" tIns="121919" rIns="121919" bIns="121919" anchor="ctr"/>
          <a:lstStyle>
            <a:lvl1pPr algn="r" defTabSz="457200">
              <a:defRPr sz="1050">
                <a:solidFill>
                  <a:srgbClr val="666666"/>
                </a:solidFill>
                <a:latin typeface="DIN-Medium"/>
                <a:ea typeface="DIN-Medium"/>
                <a:cs typeface="DIN-Medium"/>
                <a:sym typeface="DIN-Medium"/>
              </a:defRPr>
            </a:lvl1pPr>
          </a:lstStyle>
          <a:p>
            <a:fld id="{86CB4B4D-7CA3-9044-876B-883B54F8677D}" type="slidenum">
              <a:t>‹#›</a:t>
            </a:fld>
            <a:endParaRPr/>
          </a:p>
        </p:txBody>
      </p:sp>
      <p:sp>
        <p:nvSpPr>
          <p:cNvPr id="295" name="Body Level One…"/>
          <p:cNvSpPr txBox="1">
            <a:spLocks noGrp="1"/>
          </p:cNvSpPr>
          <p:nvPr>
            <p:ph type="body" idx="1"/>
          </p:nvPr>
        </p:nvSpPr>
        <p:spPr>
          <a:xfrm>
            <a:off x="1581150" y="1290638"/>
            <a:ext cx="7335839" cy="3148012"/>
          </a:xfrm>
          <a:prstGeom prst="rect">
            <a:avLst/>
          </a:prstGeom>
        </p:spPr>
        <p:txBody>
          <a:bodyPr lIns="121919" tIns="121919" rIns="121919" bIns="121919" anchor="t"/>
          <a:lstStyle>
            <a:lvl1pPr marL="227013" indent="-227013" defTabSz="457200">
              <a:spcBef>
                <a:spcPts val="600"/>
              </a:spcBef>
              <a:buClr>
                <a:srgbClr val="1399E5"/>
              </a:buClr>
              <a:buSzPct val="100000"/>
              <a:buFont typeface="Arial"/>
              <a:defRPr sz="2400">
                <a:solidFill>
                  <a:srgbClr val="333333"/>
                </a:solidFill>
              </a:defRPr>
            </a:lvl1pPr>
            <a:lvl2pPr marL="457200" indent="-285750" defTabSz="457200">
              <a:spcBef>
                <a:spcPts val="600"/>
              </a:spcBef>
              <a:buClr>
                <a:srgbClr val="1399E5"/>
              </a:buClr>
              <a:buSzPct val="100000"/>
              <a:buFont typeface="Arial"/>
              <a:buChar char="–"/>
              <a:defRPr sz="2400">
                <a:solidFill>
                  <a:srgbClr val="333333"/>
                </a:solidFill>
              </a:defRPr>
            </a:lvl2pPr>
            <a:lvl3pPr marL="571500" indent="-228600" defTabSz="457200">
              <a:spcBef>
                <a:spcPts val="600"/>
              </a:spcBef>
              <a:buClr>
                <a:srgbClr val="1399E5"/>
              </a:buClr>
              <a:buSzPct val="100000"/>
              <a:buFont typeface="Arial"/>
              <a:defRPr sz="2400">
                <a:solidFill>
                  <a:srgbClr val="333333"/>
                </a:solidFill>
              </a:defRPr>
            </a:lvl3pPr>
            <a:lvl4pPr marL="742950" indent="-228600" defTabSz="457200">
              <a:spcBef>
                <a:spcPts val="600"/>
              </a:spcBef>
              <a:buClr>
                <a:srgbClr val="1399E5"/>
              </a:buClr>
              <a:buSzPct val="100000"/>
              <a:buFont typeface="Arial"/>
              <a:buChar char="–"/>
              <a:defRPr sz="2400">
                <a:solidFill>
                  <a:srgbClr val="333333"/>
                </a:solidFill>
              </a:defRPr>
            </a:lvl4pPr>
            <a:lvl5pPr marL="914400" indent="-228600" defTabSz="457200">
              <a:spcBef>
                <a:spcPts val="600"/>
              </a:spcBef>
              <a:buClr>
                <a:srgbClr val="1399E5"/>
              </a:buClr>
              <a:buSzPct val="100000"/>
              <a:buFont typeface="Arial"/>
              <a:buChar char="»"/>
              <a:defRPr sz="2400">
                <a:solidFill>
                  <a:srgbClr val="333333"/>
                </a:solidFill>
              </a:defRPr>
            </a:lvl5pPr>
          </a:lstStyle>
          <a:p>
            <a:r>
              <a:t>Body Level One</a:t>
            </a:r>
          </a:p>
          <a:p>
            <a:pPr lvl="1"/>
            <a:r>
              <a:t>Body Level Two</a:t>
            </a:r>
          </a:p>
          <a:p>
            <a:pPr lvl="2"/>
            <a:r>
              <a:t>Body Level Three</a:t>
            </a:r>
          </a:p>
          <a:p>
            <a:pPr lvl="3"/>
            <a:r>
              <a:t>Body Level Four</a:t>
            </a:r>
          </a:p>
          <a:p>
            <a:pPr lvl="4"/>
            <a:r>
              <a:t>Body Level Five</a:t>
            </a:r>
          </a:p>
        </p:txBody>
      </p:sp>
      <p:pic>
        <p:nvPicPr>
          <p:cNvPr id="296" name="Picture 7" descr="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9728" y="189231"/>
            <a:ext cx="799972" cy="789174"/>
          </a:xfrm>
          <a:prstGeom prst="rect">
            <a:avLst/>
          </a:prstGeom>
          <a:ln w="12700">
            <a:miter lim="400000"/>
          </a:ln>
        </p:spPr>
      </p:pic>
      <p:pic>
        <p:nvPicPr>
          <p:cNvPr id="297" name="Picture 8" descr="Picture 8"/>
          <p:cNvPicPr>
            <a:picLocks noChangeAspect="1"/>
          </p:cNvPicPr>
          <p:nvPr/>
        </p:nvPicPr>
        <p:blipFill>
          <a:blip r:embed="rId5"/>
          <a:stretch>
            <a:fillRect/>
          </a:stretch>
        </p:blipFill>
        <p:spPr>
          <a:xfrm>
            <a:off x="405543" y="4801681"/>
            <a:ext cx="3149402" cy="369402"/>
          </a:xfrm>
          <a:prstGeom prst="rect">
            <a:avLst/>
          </a:prstGeom>
          <a:ln w="12700">
            <a:miter lim="400000"/>
          </a:ln>
        </p:spPr>
      </p:pic>
    </p:spTree>
    <p:extLst>
      <p:ext uri="{BB962C8B-B14F-4D97-AF65-F5344CB8AC3E}">
        <p14:creationId xmlns:p14="http://schemas.microsoft.com/office/powerpoint/2010/main" val="2291171898"/>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304" name="Subtitle 14"/>
          <p:cNvSpPr txBox="1"/>
          <p:nvPr/>
        </p:nvSpPr>
        <p:spPr>
          <a:xfrm>
            <a:off x="2259738" y="4932166"/>
            <a:ext cx="6400800" cy="18466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20" tIns="45720" rIns="45720" bIns="45720">
            <a:spAutoFit/>
          </a:bodyPr>
          <a:lstStyle/>
          <a:p>
            <a:pPr algn="r" defTabSz="457200">
              <a:spcBef>
                <a:spcPts val="113"/>
              </a:spcBef>
              <a:defRPr sz="1600" b="0">
                <a:solidFill>
                  <a:srgbClr val="666666"/>
                </a:solidFill>
                <a:latin typeface="DIN-Regular"/>
                <a:ea typeface="DIN-Regular"/>
                <a:cs typeface="DIN-Regular"/>
                <a:sym typeface="DIN-Regular"/>
              </a:defRPr>
            </a:pPr>
            <a:r>
              <a:rPr sz="600"/>
              <a:t>© 2018 Institute for the Future. All rights reserved.  | </a:t>
            </a:r>
            <a:r>
              <a:rPr sz="600" b="1"/>
              <a:t>www.iftf.org</a:t>
            </a:r>
            <a:r>
              <a:rPr sz="600"/>
              <a:t> </a:t>
            </a:r>
          </a:p>
        </p:txBody>
      </p:sp>
      <p:sp>
        <p:nvSpPr>
          <p:cNvPr id="305" name="Title Text"/>
          <p:cNvSpPr txBox="1">
            <a:spLocks noGrp="1"/>
          </p:cNvSpPr>
          <p:nvPr>
            <p:ph type="title"/>
          </p:nvPr>
        </p:nvSpPr>
        <p:spPr>
          <a:xfrm>
            <a:off x="-166970" y="15396"/>
            <a:ext cx="8229600" cy="857250"/>
          </a:xfrm>
          <a:prstGeom prst="rect">
            <a:avLst/>
          </a:prstGeom>
        </p:spPr>
        <p:txBody>
          <a:bodyPr lIns="121919" tIns="121919" rIns="121919" bIns="121919"/>
          <a:lstStyle>
            <a:lvl1pPr algn="r" defTabSz="456789">
              <a:defRPr sz="2700">
                <a:solidFill>
                  <a:srgbClr val="376092"/>
                </a:solidFill>
                <a:latin typeface="Helvetica Neue"/>
                <a:ea typeface="Helvetica Neue"/>
                <a:cs typeface="Helvetica Neue"/>
                <a:sym typeface="Helvetica Neue"/>
              </a:defRPr>
            </a:lvl1pPr>
          </a:lstStyle>
          <a:p>
            <a:r>
              <a:t>Title Text</a:t>
            </a:r>
          </a:p>
        </p:txBody>
      </p:sp>
      <p:sp>
        <p:nvSpPr>
          <p:cNvPr id="306" name="Body Level One…"/>
          <p:cNvSpPr txBox="1">
            <a:spLocks noGrp="1"/>
          </p:cNvSpPr>
          <p:nvPr>
            <p:ph type="body" idx="1"/>
          </p:nvPr>
        </p:nvSpPr>
        <p:spPr>
          <a:xfrm>
            <a:off x="1431690" y="1024471"/>
            <a:ext cx="6630942" cy="3394473"/>
          </a:xfrm>
          <a:prstGeom prst="rect">
            <a:avLst/>
          </a:prstGeom>
        </p:spPr>
        <p:txBody>
          <a:bodyPr lIns="121919" tIns="121919" rIns="121919" bIns="121919" anchor="t"/>
          <a:lstStyle>
            <a:lvl1pPr marL="218012" indent="-218012" defTabSz="456789">
              <a:spcBef>
                <a:spcPts val="488"/>
              </a:spcBef>
              <a:buClr>
                <a:srgbClr val="FF0000"/>
              </a:buClr>
              <a:buSzPct val="100000"/>
              <a:buFont typeface="Arial"/>
              <a:defRPr sz="1050"/>
            </a:lvl1pPr>
            <a:lvl2pPr marL="0" indent="171296" defTabSz="456789">
              <a:spcBef>
                <a:spcPts val="488"/>
              </a:spcBef>
              <a:buClr>
                <a:srgbClr val="FF0000"/>
              </a:buClr>
              <a:buSzTx/>
              <a:buFont typeface="Arial"/>
              <a:buNone/>
              <a:defRPr sz="1050"/>
            </a:lvl2pPr>
            <a:lvl3pPr marL="527063" indent="-184472" defTabSz="456789">
              <a:spcBef>
                <a:spcPts val="488"/>
              </a:spcBef>
              <a:buClr>
                <a:srgbClr val="FF0000"/>
              </a:buClr>
              <a:buSzPct val="100000"/>
              <a:buFont typeface="Arial"/>
              <a:buChar char="-"/>
              <a:defRPr sz="1050"/>
            </a:lvl3pPr>
            <a:lvl4pPr marL="731900" indent="-218012" defTabSz="456789">
              <a:spcBef>
                <a:spcPts val="488"/>
              </a:spcBef>
              <a:buClr>
                <a:srgbClr val="FF0000"/>
              </a:buClr>
              <a:buSzPct val="100000"/>
              <a:buFont typeface="Arial"/>
              <a:buChar char="–"/>
              <a:defRPr sz="1050"/>
            </a:lvl4pPr>
            <a:lvl5pPr marL="903195" indent="-218012" defTabSz="456789">
              <a:spcBef>
                <a:spcPts val="488"/>
              </a:spcBef>
              <a:buClr>
                <a:srgbClr val="FF0000"/>
              </a:buClr>
              <a:buSzPct val="100000"/>
              <a:buFont typeface="Arial"/>
              <a:buChar char="»"/>
              <a:defRPr sz="1050"/>
            </a:lvl5pPr>
          </a:lstStyle>
          <a:p>
            <a:r>
              <a:t>Body Level One</a:t>
            </a:r>
          </a:p>
          <a:p>
            <a:pPr lvl="1"/>
            <a:r>
              <a:t>Body Level Two</a:t>
            </a:r>
          </a:p>
          <a:p>
            <a:pPr lvl="2"/>
            <a:r>
              <a:t>Body Level Three</a:t>
            </a:r>
          </a:p>
          <a:p>
            <a:pPr lvl="3"/>
            <a:r>
              <a:t>Body Level Four</a:t>
            </a:r>
          </a:p>
          <a:p>
            <a:pPr lvl="4"/>
            <a:r>
              <a:t>Body Level Five</a:t>
            </a:r>
          </a:p>
        </p:txBody>
      </p:sp>
      <p:sp>
        <p:nvSpPr>
          <p:cNvPr id="307" name="Slide Number"/>
          <p:cNvSpPr txBox="1">
            <a:spLocks noGrp="1"/>
          </p:cNvSpPr>
          <p:nvPr>
            <p:ph type="sldNum" sz="quarter" idx="2"/>
          </p:nvPr>
        </p:nvSpPr>
        <p:spPr>
          <a:xfrm>
            <a:off x="8803204" y="4850641"/>
            <a:ext cx="340797" cy="338552"/>
          </a:xfrm>
          <a:prstGeom prst="rect">
            <a:avLst/>
          </a:prstGeom>
        </p:spPr>
        <p:txBody>
          <a:bodyPr lIns="121919" tIns="121919" rIns="121919" bIns="121919" anchor="ctr"/>
          <a:lstStyle>
            <a:lvl1pPr algn="r" defTabSz="457200">
              <a:defRPr sz="600" b="1">
                <a:solidFill>
                  <a:srgbClr val="888888"/>
                </a:solidFill>
                <a:latin typeface="Helvetica"/>
                <a:ea typeface="Helvetica"/>
                <a:cs typeface="Helvetica"/>
                <a:sym typeface="Helvetica"/>
              </a:defRPr>
            </a:lvl1pPr>
          </a:lstStyle>
          <a:p>
            <a:fld id="{86CB4B4D-7CA3-9044-876B-883B54F8677D}" type="slidenum">
              <a:t>‹#›</a:t>
            </a:fld>
            <a:endParaRPr/>
          </a:p>
        </p:txBody>
      </p:sp>
    </p:spTree>
    <p:extLst>
      <p:ext uri="{BB962C8B-B14F-4D97-AF65-F5344CB8AC3E}">
        <p14:creationId xmlns:p14="http://schemas.microsoft.com/office/powerpoint/2010/main" val="1184479801"/>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3_Insight - Title Only">
    <p:spTree>
      <p:nvGrpSpPr>
        <p:cNvPr id="1" name=""/>
        <p:cNvGrpSpPr/>
        <p:nvPr/>
      </p:nvGrpSpPr>
      <p:grpSpPr>
        <a:xfrm>
          <a:off x="0" y="0"/>
          <a:ext cx="0" cy="0"/>
          <a:chOff x="0" y="0"/>
          <a:chExt cx="0" cy="0"/>
        </a:xfrm>
      </p:grpSpPr>
      <p:sp>
        <p:nvSpPr>
          <p:cNvPr id="314" name="Subtitle 14"/>
          <p:cNvSpPr txBox="1"/>
          <p:nvPr/>
        </p:nvSpPr>
        <p:spPr>
          <a:xfrm>
            <a:off x="2259738" y="4932166"/>
            <a:ext cx="6400800" cy="18466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20" tIns="45720" rIns="45720" bIns="45720">
            <a:spAutoFit/>
          </a:bodyPr>
          <a:lstStyle/>
          <a:p>
            <a:pPr algn="r" defTabSz="457200">
              <a:spcBef>
                <a:spcPts val="113"/>
              </a:spcBef>
              <a:defRPr sz="1600" b="0">
                <a:solidFill>
                  <a:srgbClr val="666666"/>
                </a:solidFill>
                <a:latin typeface="DIN-Regular"/>
                <a:ea typeface="DIN-Regular"/>
                <a:cs typeface="DIN-Regular"/>
                <a:sym typeface="DIN-Regular"/>
              </a:defRPr>
            </a:pPr>
            <a:r>
              <a:rPr sz="600"/>
              <a:t>© 2018 Institute for the Future. All rights reserved.  | </a:t>
            </a:r>
            <a:r>
              <a:rPr sz="600" b="1"/>
              <a:t>www.iftf.org</a:t>
            </a:r>
            <a:r>
              <a:rPr sz="600"/>
              <a:t> </a:t>
            </a:r>
          </a:p>
        </p:txBody>
      </p:sp>
      <p:sp>
        <p:nvSpPr>
          <p:cNvPr id="315" name="Title Text"/>
          <p:cNvSpPr txBox="1">
            <a:spLocks noGrp="1"/>
          </p:cNvSpPr>
          <p:nvPr>
            <p:ph type="title"/>
          </p:nvPr>
        </p:nvSpPr>
        <p:spPr>
          <a:xfrm>
            <a:off x="-166970" y="15396"/>
            <a:ext cx="8229600" cy="857250"/>
          </a:xfrm>
          <a:prstGeom prst="rect">
            <a:avLst/>
          </a:prstGeom>
        </p:spPr>
        <p:txBody>
          <a:bodyPr lIns="121919" tIns="121919" rIns="121919" bIns="121919"/>
          <a:lstStyle>
            <a:lvl1pPr algn="r" defTabSz="456789">
              <a:defRPr sz="2700">
                <a:solidFill>
                  <a:srgbClr val="376092"/>
                </a:solidFill>
                <a:latin typeface="Helvetica Neue"/>
                <a:ea typeface="Helvetica Neue"/>
                <a:cs typeface="Helvetica Neue"/>
                <a:sym typeface="Helvetica Neue"/>
              </a:defRPr>
            </a:lvl1pPr>
          </a:lstStyle>
          <a:p>
            <a:r>
              <a:t>Title Text</a:t>
            </a:r>
          </a:p>
        </p:txBody>
      </p:sp>
      <p:sp>
        <p:nvSpPr>
          <p:cNvPr id="316" name="Slide Number"/>
          <p:cNvSpPr txBox="1">
            <a:spLocks noGrp="1"/>
          </p:cNvSpPr>
          <p:nvPr>
            <p:ph type="sldNum" sz="quarter" idx="2"/>
          </p:nvPr>
        </p:nvSpPr>
        <p:spPr>
          <a:xfrm>
            <a:off x="8803204" y="4850641"/>
            <a:ext cx="340797" cy="338552"/>
          </a:xfrm>
          <a:prstGeom prst="rect">
            <a:avLst/>
          </a:prstGeom>
        </p:spPr>
        <p:txBody>
          <a:bodyPr lIns="121919" tIns="121919" rIns="121919" bIns="121919" anchor="ctr"/>
          <a:lstStyle>
            <a:lvl1pPr algn="r" defTabSz="457200">
              <a:defRPr sz="600" b="1">
                <a:solidFill>
                  <a:srgbClr val="888888"/>
                </a:solidFill>
                <a:latin typeface="Helvetica"/>
                <a:ea typeface="Helvetica"/>
                <a:cs typeface="Helvetica"/>
                <a:sym typeface="Helvetica"/>
              </a:defRPr>
            </a:lvl1pPr>
          </a:lstStyle>
          <a:p>
            <a:fld id="{86CB4B4D-7CA3-9044-876B-883B54F8677D}" type="slidenum">
              <a:t>‹#›</a:t>
            </a:fld>
            <a:endParaRPr/>
          </a:p>
        </p:txBody>
      </p:sp>
      <p:pic>
        <p:nvPicPr>
          <p:cNvPr id="317" name="Picture 5" descr="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9728" y="181376"/>
            <a:ext cx="799972" cy="769445"/>
          </a:xfrm>
          <a:prstGeom prst="rect">
            <a:avLst/>
          </a:prstGeom>
          <a:ln w="12700">
            <a:miter lim="400000"/>
          </a:ln>
        </p:spPr>
      </p:pic>
      <p:pic>
        <p:nvPicPr>
          <p:cNvPr id="318" name="Picture 6" descr="Picture 6"/>
          <p:cNvPicPr>
            <a:picLocks noChangeAspect="1"/>
          </p:cNvPicPr>
          <p:nvPr/>
        </p:nvPicPr>
        <p:blipFill>
          <a:blip r:embed="rId3"/>
          <a:stretch>
            <a:fillRect/>
          </a:stretch>
        </p:blipFill>
        <p:spPr>
          <a:xfrm>
            <a:off x="405543" y="4776027"/>
            <a:ext cx="3149402" cy="369402"/>
          </a:xfrm>
          <a:prstGeom prst="rect">
            <a:avLst/>
          </a:prstGeom>
          <a:ln w="12700">
            <a:miter lim="400000"/>
          </a:ln>
        </p:spPr>
      </p:pic>
    </p:spTree>
    <p:extLst>
      <p:ext uri="{BB962C8B-B14F-4D97-AF65-F5344CB8AC3E}">
        <p14:creationId xmlns:p14="http://schemas.microsoft.com/office/powerpoint/2010/main" val="295477477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4_Action - Title only">
    <p:spTree>
      <p:nvGrpSpPr>
        <p:cNvPr id="1" name=""/>
        <p:cNvGrpSpPr/>
        <p:nvPr/>
      </p:nvGrpSpPr>
      <p:grpSpPr>
        <a:xfrm>
          <a:off x="0" y="0"/>
          <a:ext cx="0" cy="0"/>
          <a:chOff x="0" y="0"/>
          <a:chExt cx="0" cy="0"/>
        </a:xfrm>
      </p:grpSpPr>
      <p:pic>
        <p:nvPicPr>
          <p:cNvPr id="325" name="Picture 10" descr="Picture 10"/>
          <p:cNvPicPr>
            <a:picLocks noChangeAspect="1"/>
          </p:cNvPicPr>
          <p:nvPr/>
        </p:nvPicPr>
        <p:blipFill>
          <a:blip r:embed="rId2"/>
          <a:stretch>
            <a:fillRect/>
          </a:stretch>
        </p:blipFill>
        <p:spPr>
          <a:xfrm rot="16200000">
            <a:off x="1880065" y="3411979"/>
            <a:ext cx="200360" cy="3149402"/>
          </a:xfrm>
          <a:prstGeom prst="rect">
            <a:avLst/>
          </a:prstGeom>
          <a:ln w="12700">
            <a:miter lim="400000"/>
          </a:ln>
        </p:spPr>
      </p:pic>
      <p:sp>
        <p:nvSpPr>
          <p:cNvPr id="326" name="Subtitle 14"/>
          <p:cNvSpPr txBox="1"/>
          <p:nvPr/>
        </p:nvSpPr>
        <p:spPr>
          <a:xfrm>
            <a:off x="2259738" y="4932164"/>
            <a:ext cx="6400800" cy="1962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20" tIns="45720" rIns="45720" bIns="45720">
            <a:spAutoFit/>
          </a:bodyPr>
          <a:lstStyle/>
          <a:p>
            <a:pPr algn="r" defTabSz="457200">
              <a:spcBef>
                <a:spcPts val="150"/>
              </a:spcBef>
              <a:defRPr sz="1800" b="0">
                <a:solidFill>
                  <a:srgbClr val="525252"/>
                </a:solidFill>
              </a:defRPr>
            </a:pPr>
            <a:r>
              <a:rPr sz="675"/>
              <a:t>© 2018 Institute for the Future. All rights reserved. SR-1855B | </a:t>
            </a:r>
            <a:r>
              <a:rPr sz="675" b="1"/>
              <a:t>www.iftf.org</a:t>
            </a:r>
            <a:r>
              <a:rPr sz="675"/>
              <a:t> </a:t>
            </a:r>
          </a:p>
        </p:txBody>
      </p:sp>
      <p:grpSp>
        <p:nvGrpSpPr>
          <p:cNvPr id="329" name="Picture 9"/>
          <p:cNvGrpSpPr/>
          <p:nvPr/>
        </p:nvGrpSpPr>
        <p:grpSpPr>
          <a:xfrm>
            <a:off x="47053" y="4847310"/>
            <a:ext cx="302591" cy="296191"/>
            <a:chOff x="0" y="0"/>
            <a:chExt cx="806906" cy="789842"/>
          </a:xfrm>
        </p:grpSpPr>
        <p:sp>
          <p:nvSpPr>
            <p:cNvPr id="327" name="Rectangle"/>
            <p:cNvSpPr/>
            <p:nvPr/>
          </p:nvSpPr>
          <p:spPr>
            <a:xfrm flipH="1">
              <a:off x="0" y="0"/>
              <a:ext cx="806907" cy="789843"/>
            </a:xfrm>
            <a:prstGeom prst="rect">
              <a:avLst/>
            </a:prstGeom>
            <a:solidFill>
              <a:srgbClr val="FFFFFF"/>
            </a:solidFill>
            <a:ln w="12700" cap="flat">
              <a:noFill/>
              <a:miter lim="400000"/>
            </a:ln>
            <a:effectLst/>
          </p:spPr>
          <p:txBody>
            <a:bodyPr wrap="square" lIns="121919" tIns="121919" rIns="121919" bIns="121919" numCol="1" anchor="ctr">
              <a:noAutofit/>
            </a:bodyPr>
            <a:lstStyle/>
            <a:p>
              <a:pPr algn="l" defTabSz="457200">
                <a:defRPr sz="4800" b="0">
                  <a:solidFill>
                    <a:srgbClr val="333333"/>
                  </a:solidFill>
                  <a:latin typeface="Arial"/>
                  <a:ea typeface="Arial"/>
                  <a:cs typeface="Arial"/>
                  <a:sym typeface="Arial"/>
                </a:defRPr>
              </a:pPr>
              <a:endParaRPr sz="1800"/>
            </a:p>
          </p:txBody>
        </p:sp>
        <p:pic>
          <p:nvPicPr>
            <p:cNvPr id="328" name="image2.png" descr="image2.png"/>
            <p:cNvPicPr>
              <a:picLocks noChangeAspect="1"/>
            </p:cNvPicPr>
            <p:nvPr/>
          </p:nvPicPr>
          <p:blipFill>
            <a:blip r:embed="rId3"/>
            <a:stretch>
              <a:fillRect/>
            </a:stretch>
          </p:blipFill>
          <p:spPr>
            <a:xfrm flipH="1">
              <a:off x="0" y="0"/>
              <a:ext cx="806907" cy="789843"/>
            </a:xfrm>
            <a:prstGeom prst="rect">
              <a:avLst/>
            </a:prstGeom>
            <a:ln w="12700" cap="flat">
              <a:noFill/>
              <a:miter lim="400000"/>
            </a:ln>
            <a:effectLst/>
          </p:spPr>
        </p:pic>
      </p:grpSp>
      <p:sp>
        <p:nvSpPr>
          <p:cNvPr id="330" name="Title Text"/>
          <p:cNvSpPr txBox="1">
            <a:spLocks noGrp="1"/>
          </p:cNvSpPr>
          <p:nvPr>
            <p:ph type="title"/>
          </p:nvPr>
        </p:nvSpPr>
        <p:spPr>
          <a:xfrm>
            <a:off x="1581578" y="9869"/>
            <a:ext cx="7335980" cy="769427"/>
          </a:xfrm>
          <a:prstGeom prst="rect">
            <a:avLst/>
          </a:prstGeom>
        </p:spPr>
        <p:txBody>
          <a:bodyPr lIns="121919" tIns="121919" rIns="121919" bIns="121919"/>
          <a:lstStyle>
            <a:lvl1pPr algn="r" defTabSz="457200">
              <a:defRPr sz="4350">
                <a:solidFill>
                  <a:srgbClr val="666666"/>
                </a:solidFill>
                <a:latin typeface="DIN-Light"/>
                <a:ea typeface="DIN-Light"/>
                <a:cs typeface="DIN-Light"/>
                <a:sym typeface="DIN-Light"/>
              </a:defRPr>
            </a:lvl1pPr>
          </a:lstStyle>
          <a:p>
            <a:r>
              <a:t>Title Text</a:t>
            </a:r>
          </a:p>
        </p:txBody>
      </p:sp>
      <p:sp>
        <p:nvSpPr>
          <p:cNvPr id="331" name="Slide Number"/>
          <p:cNvSpPr txBox="1">
            <a:spLocks noGrp="1"/>
          </p:cNvSpPr>
          <p:nvPr>
            <p:ph type="sldNum" sz="quarter" idx="2"/>
          </p:nvPr>
        </p:nvSpPr>
        <p:spPr>
          <a:xfrm>
            <a:off x="8589500" y="4830260"/>
            <a:ext cx="403314" cy="407802"/>
          </a:xfrm>
          <a:prstGeom prst="rect">
            <a:avLst/>
          </a:prstGeom>
        </p:spPr>
        <p:txBody>
          <a:bodyPr lIns="121919" tIns="121919" rIns="121919" bIns="121919" anchor="ctr"/>
          <a:lstStyle>
            <a:lvl1pPr algn="r" defTabSz="457200">
              <a:defRPr sz="1050">
                <a:solidFill>
                  <a:srgbClr val="666666"/>
                </a:solidFill>
                <a:latin typeface="DIN-Medium"/>
                <a:ea typeface="DIN-Medium"/>
                <a:cs typeface="DIN-Medium"/>
                <a:sym typeface="DIN-Medium"/>
              </a:defRPr>
            </a:lvl1pPr>
          </a:lstStyle>
          <a:p>
            <a:fld id="{86CB4B4D-7CA3-9044-876B-883B54F8677D}" type="slidenum">
              <a:t>‹#›</a:t>
            </a:fld>
            <a:endParaRPr/>
          </a:p>
        </p:txBody>
      </p:sp>
      <p:grpSp>
        <p:nvGrpSpPr>
          <p:cNvPr id="334" name="Picture 5"/>
          <p:cNvGrpSpPr/>
          <p:nvPr/>
        </p:nvGrpSpPr>
        <p:grpSpPr>
          <a:xfrm>
            <a:off x="-94595" y="4717783"/>
            <a:ext cx="493996" cy="425717"/>
            <a:chOff x="0" y="0"/>
            <a:chExt cx="1317322" cy="1135245"/>
          </a:xfrm>
        </p:grpSpPr>
        <p:sp>
          <p:nvSpPr>
            <p:cNvPr id="332" name="Rectangle"/>
            <p:cNvSpPr/>
            <p:nvPr/>
          </p:nvSpPr>
          <p:spPr>
            <a:xfrm flipH="1">
              <a:off x="0" y="0"/>
              <a:ext cx="1317323" cy="1135246"/>
            </a:xfrm>
            <a:prstGeom prst="rect">
              <a:avLst/>
            </a:prstGeom>
            <a:solidFill>
              <a:srgbClr val="FFFFFF"/>
            </a:solidFill>
            <a:ln w="12700" cap="flat">
              <a:noFill/>
              <a:miter lim="400000"/>
            </a:ln>
            <a:effectLst/>
          </p:spPr>
          <p:txBody>
            <a:bodyPr wrap="square" lIns="121919" tIns="121919" rIns="121919" bIns="121919" numCol="1" anchor="ctr">
              <a:noAutofit/>
            </a:bodyPr>
            <a:lstStyle/>
            <a:p>
              <a:pPr algn="l" defTabSz="457200">
                <a:defRPr sz="4800" b="0">
                  <a:solidFill>
                    <a:srgbClr val="333333"/>
                  </a:solidFill>
                  <a:latin typeface="Arial"/>
                  <a:ea typeface="Arial"/>
                  <a:cs typeface="Arial"/>
                  <a:sym typeface="Arial"/>
                </a:defRPr>
              </a:pPr>
              <a:endParaRPr sz="1800"/>
            </a:p>
          </p:txBody>
        </p:sp>
        <p:pic>
          <p:nvPicPr>
            <p:cNvPr id="333" name="image30.png" descr="image30.png"/>
            <p:cNvPicPr>
              <a:picLocks noChangeAspect="1"/>
            </p:cNvPicPr>
            <p:nvPr/>
          </p:nvPicPr>
          <p:blipFill>
            <a:blip r:embed="rId4"/>
            <a:srcRect/>
            <a:stretch>
              <a:fillRect/>
            </a:stretch>
          </p:blipFill>
          <p:spPr>
            <a:xfrm flipH="1">
              <a:off x="379112" y="0"/>
              <a:ext cx="938211" cy="1135246"/>
            </a:xfrm>
            <a:prstGeom prst="rect">
              <a:avLst/>
            </a:prstGeom>
            <a:ln w="12700" cap="flat">
              <a:noFill/>
              <a:miter lim="400000"/>
            </a:ln>
            <a:effectLst/>
          </p:spPr>
        </p:pic>
      </p:grpSp>
      <p:pic>
        <p:nvPicPr>
          <p:cNvPr id="335" name="Picture 6" descr="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9728" y="195133"/>
            <a:ext cx="799972" cy="769445"/>
          </a:xfrm>
          <a:prstGeom prst="rect">
            <a:avLst/>
          </a:prstGeom>
          <a:ln w="12700">
            <a:miter lim="400000"/>
          </a:ln>
        </p:spPr>
      </p:pic>
      <p:pic>
        <p:nvPicPr>
          <p:cNvPr id="336" name="Picture 7" descr="Picture 7"/>
          <p:cNvPicPr>
            <a:picLocks noChangeAspect="1"/>
          </p:cNvPicPr>
          <p:nvPr/>
        </p:nvPicPr>
        <p:blipFill>
          <a:blip r:embed="rId6"/>
          <a:stretch>
            <a:fillRect/>
          </a:stretch>
        </p:blipFill>
        <p:spPr>
          <a:xfrm>
            <a:off x="405543" y="4811935"/>
            <a:ext cx="3149402" cy="333495"/>
          </a:xfrm>
          <a:prstGeom prst="rect">
            <a:avLst/>
          </a:prstGeom>
          <a:ln w="12700">
            <a:miter lim="400000"/>
          </a:ln>
        </p:spPr>
      </p:pic>
    </p:spTree>
    <p:extLst>
      <p:ext uri="{BB962C8B-B14F-4D97-AF65-F5344CB8AC3E}">
        <p14:creationId xmlns:p14="http://schemas.microsoft.com/office/powerpoint/2010/main" val="1054412999"/>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4_Action - content">
    <p:spTree>
      <p:nvGrpSpPr>
        <p:cNvPr id="1" name=""/>
        <p:cNvGrpSpPr/>
        <p:nvPr/>
      </p:nvGrpSpPr>
      <p:grpSpPr>
        <a:xfrm>
          <a:off x="0" y="0"/>
          <a:ext cx="0" cy="0"/>
          <a:chOff x="0" y="0"/>
          <a:chExt cx="0" cy="0"/>
        </a:xfrm>
      </p:grpSpPr>
      <p:pic>
        <p:nvPicPr>
          <p:cNvPr id="343" name="Picture 10" descr="Picture 10"/>
          <p:cNvPicPr>
            <a:picLocks noChangeAspect="1"/>
          </p:cNvPicPr>
          <p:nvPr/>
        </p:nvPicPr>
        <p:blipFill>
          <a:blip r:embed="rId2"/>
          <a:stretch>
            <a:fillRect/>
          </a:stretch>
        </p:blipFill>
        <p:spPr>
          <a:xfrm rot="16200000">
            <a:off x="1880065" y="3411979"/>
            <a:ext cx="200360" cy="3149402"/>
          </a:xfrm>
          <a:prstGeom prst="rect">
            <a:avLst/>
          </a:prstGeom>
          <a:ln w="12700">
            <a:miter lim="400000"/>
          </a:ln>
        </p:spPr>
      </p:pic>
      <p:sp>
        <p:nvSpPr>
          <p:cNvPr id="344" name="Subtitle 14"/>
          <p:cNvSpPr txBox="1"/>
          <p:nvPr/>
        </p:nvSpPr>
        <p:spPr>
          <a:xfrm>
            <a:off x="2259738" y="4932164"/>
            <a:ext cx="6400800" cy="1962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20" tIns="45720" rIns="45720" bIns="45720">
            <a:spAutoFit/>
          </a:bodyPr>
          <a:lstStyle/>
          <a:p>
            <a:pPr algn="r" defTabSz="457200">
              <a:spcBef>
                <a:spcPts val="150"/>
              </a:spcBef>
              <a:defRPr sz="1800" b="0">
                <a:solidFill>
                  <a:srgbClr val="525252"/>
                </a:solidFill>
              </a:defRPr>
            </a:pPr>
            <a:r>
              <a:rPr sz="675"/>
              <a:t>© 2018 Institute for the Future. All rights reserved. SR-1855B | </a:t>
            </a:r>
            <a:r>
              <a:rPr sz="675" b="1"/>
              <a:t>www.iftf.org</a:t>
            </a:r>
            <a:r>
              <a:rPr sz="675"/>
              <a:t> </a:t>
            </a:r>
          </a:p>
        </p:txBody>
      </p:sp>
      <p:grpSp>
        <p:nvGrpSpPr>
          <p:cNvPr id="347" name="Picture 9"/>
          <p:cNvGrpSpPr/>
          <p:nvPr/>
        </p:nvGrpSpPr>
        <p:grpSpPr>
          <a:xfrm>
            <a:off x="47053" y="4847310"/>
            <a:ext cx="302591" cy="296191"/>
            <a:chOff x="0" y="0"/>
            <a:chExt cx="806906" cy="789842"/>
          </a:xfrm>
        </p:grpSpPr>
        <p:sp>
          <p:nvSpPr>
            <p:cNvPr id="345" name="Rectangle"/>
            <p:cNvSpPr/>
            <p:nvPr/>
          </p:nvSpPr>
          <p:spPr>
            <a:xfrm flipH="1">
              <a:off x="0" y="0"/>
              <a:ext cx="806907" cy="789843"/>
            </a:xfrm>
            <a:prstGeom prst="rect">
              <a:avLst/>
            </a:prstGeom>
            <a:solidFill>
              <a:srgbClr val="FFFFFF"/>
            </a:solidFill>
            <a:ln w="12700" cap="flat">
              <a:noFill/>
              <a:miter lim="400000"/>
            </a:ln>
            <a:effectLst/>
          </p:spPr>
          <p:txBody>
            <a:bodyPr wrap="square" lIns="121919" tIns="121919" rIns="121919" bIns="121919" numCol="1" anchor="ctr">
              <a:noAutofit/>
            </a:bodyPr>
            <a:lstStyle/>
            <a:p>
              <a:pPr algn="l" defTabSz="457200">
                <a:defRPr sz="4800" b="0">
                  <a:solidFill>
                    <a:srgbClr val="333333"/>
                  </a:solidFill>
                  <a:latin typeface="Arial"/>
                  <a:ea typeface="Arial"/>
                  <a:cs typeface="Arial"/>
                  <a:sym typeface="Arial"/>
                </a:defRPr>
              </a:pPr>
              <a:endParaRPr sz="1800"/>
            </a:p>
          </p:txBody>
        </p:sp>
        <p:pic>
          <p:nvPicPr>
            <p:cNvPr id="346" name="image2.png" descr="image2.png"/>
            <p:cNvPicPr>
              <a:picLocks noChangeAspect="1"/>
            </p:cNvPicPr>
            <p:nvPr/>
          </p:nvPicPr>
          <p:blipFill>
            <a:blip r:embed="rId3"/>
            <a:stretch>
              <a:fillRect/>
            </a:stretch>
          </p:blipFill>
          <p:spPr>
            <a:xfrm flipH="1">
              <a:off x="0" y="0"/>
              <a:ext cx="806907" cy="789843"/>
            </a:xfrm>
            <a:prstGeom prst="rect">
              <a:avLst/>
            </a:prstGeom>
            <a:ln w="12700" cap="flat">
              <a:noFill/>
              <a:miter lim="400000"/>
            </a:ln>
            <a:effectLst/>
          </p:spPr>
        </p:pic>
      </p:grpSp>
      <p:sp>
        <p:nvSpPr>
          <p:cNvPr id="348" name="Title Text"/>
          <p:cNvSpPr txBox="1">
            <a:spLocks noGrp="1"/>
          </p:cNvSpPr>
          <p:nvPr>
            <p:ph type="title"/>
          </p:nvPr>
        </p:nvSpPr>
        <p:spPr>
          <a:xfrm>
            <a:off x="1581578" y="9869"/>
            <a:ext cx="7335980" cy="769427"/>
          </a:xfrm>
          <a:prstGeom prst="rect">
            <a:avLst/>
          </a:prstGeom>
        </p:spPr>
        <p:txBody>
          <a:bodyPr lIns="121919" tIns="121919" rIns="121919" bIns="121919"/>
          <a:lstStyle>
            <a:lvl1pPr algn="r" defTabSz="457200">
              <a:defRPr sz="4350">
                <a:solidFill>
                  <a:srgbClr val="666666"/>
                </a:solidFill>
                <a:latin typeface="DIN-Light"/>
                <a:ea typeface="DIN-Light"/>
                <a:cs typeface="DIN-Light"/>
                <a:sym typeface="DIN-Light"/>
              </a:defRPr>
            </a:lvl1pPr>
          </a:lstStyle>
          <a:p>
            <a:r>
              <a:t>Title Text</a:t>
            </a:r>
          </a:p>
        </p:txBody>
      </p:sp>
      <p:sp>
        <p:nvSpPr>
          <p:cNvPr id="349" name="Slide Number"/>
          <p:cNvSpPr txBox="1">
            <a:spLocks noGrp="1"/>
          </p:cNvSpPr>
          <p:nvPr>
            <p:ph type="sldNum" sz="quarter" idx="2"/>
          </p:nvPr>
        </p:nvSpPr>
        <p:spPr>
          <a:xfrm>
            <a:off x="8589500" y="4830260"/>
            <a:ext cx="403314" cy="407802"/>
          </a:xfrm>
          <a:prstGeom prst="rect">
            <a:avLst/>
          </a:prstGeom>
        </p:spPr>
        <p:txBody>
          <a:bodyPr lIns="121919" tIns="121919" rIns="121919" bIns="121919" anchor="ctr"/>
          <a:lstStyle>
            <a:lvl1pPr algn="r" defTabSz="457200">
              <a:defRPr sz="1050">
                <a:solidFill>
                  <a:srgbClr val="666666"/>
                </a:solidFill>
                <a:latin typeface="DIN-Medium"/>
                <a:ea typeface="DIN-Medium"/>
                <a:cs typeface="DIN-Medium"/>
                <a:sym typeface="DIN-Medium"/>
              </a:defRPr>
            </a:lvl1pPr>
          </a:lstStyle>
          <a:p>
            <a:fld id="{86CB4B4D-7CA3-9044-876B-883B54F8677D}" type="slidenum">
              <a:t>‹#›</a:t>
            </a:fld>
            <a:endParaRPr/>
          </a:p>
        </p:txBody>
      </p:sp>
      <p:grpSp>
        <p:nvGrpSpPr>
          <p:cNvPr id="352" name="Picture 5"/>
          <p:cNvGrpSpPr/>
          <p:nvPr/>
        </p:nvGrpSpPr>
        <p:grpSpPr>
          <a:xfrm>
            <a:off x="-94595" y="4717783"/>
            <a:ext cx="493996" cy="425717"/>
            <a:chOff x="0" y="0"/>
            <a:chExt cx="1317322" cy="1135245"/>
          </a:xfrm>
        </p:grpSpPr>
        <p:sp>
          <p:nvSpPr>
            <p:cNvPr id="350" name="Rectangle"/>
            <p:cNvSpPr/>
            <p:nvPr/>
          </p:nvSpPr>
          <p:spPr>
            <a:xfrm flipH="1">
              <a:off x="0" y="0"/>
              <a:ext cx="1317323" cy="1135246"/>
            </a:xfrm>
            <a:prstGeom prst="rect">
              <a:avLst/>
            </a:prstGeom>
            <a:solidFill>
              <a:srgbClr val="FFFFFF"/>
            </a:solidFill>
            <a:ln w="12700" cap="flat">
              <a:noFill/>
              <a:miter lim="400000"/>
            </a:ln>
            <a:effectLst/>
          </p:spPr>
          <p:txBody>
            <a:bodyPr wrap="square" lIns="121919" tIns="121919" rIns="121919" bIns="121919" numCol="1" anchor="ctr">
              <a:noAutofit/>
            </a:bodyPr>
            <a:lstStyle/>
            <a:p>
              <a:pPr algn="l" defTabSz="457200">
                <a:defRPr sz="4800" b="0">
                  <a:solidFill>
                    <a:srgbClr val="333333"/>
                  </a:solidFill>
                  <a:latin typeface="Arial"/>
                  <a:ea typeface="Arial"/>
                  <a:cs typeface="Arial"/>
                  <a:sym typeface="Arial"/>
                </a:defRPr>
              </a:pPr>
              <a:endParaRPr sz="1800"/>
            </a:p>
          </p:txBody>
        </p:sp>
        <p:pic>
          <p:nvPicPr>
            <p:cNvPr id="351" name="image30.png" descr="image30.png"/>
            <p:cNvPicPr>
              <a:picLocks noChangeAspect="1"/>
            </p:cNvPicPr>
            <p:nvPr/>
          </p:nvPicPr>
          <p:blipFill>
            <a:blip r:embed="rId4"/>
            <a:srcRect/>
            <a:stretch>
              <a:fillRect/>
            </a:stretch>
          </p:blipFill>
          <p:spPr>
            <a:xfrm flipH="1">
              <a:off x="379112" y="0"/>
              <a:ext cx="938211" cy="1135246"/>
            </a:xfrm>
            <a:prstGeom prst="rect">
              <a:avLst/>
            </a:prstGeom>
            <a:ln w="12700" cap="flat">
              <a:noFill/>
              <a:miter lim="400000"/>
            </a:ln>
            <a:effectLst/>
          </p:spPr>
        </p:pic>
      </p:grpSp>
      <p:sp>
        <p:nvSpPr>
          <p:cNvPr id="353" name="Body Level One…"/>
          <p:cNvSpPr txBox="1">
            <a:spLocks noGrp="1"/>
          </p:cNvSpPr>
          <p:nvPr>
            <p:ph type="body" idx="1"/>
          </p:nvPr>
        </p:nvSpPr>
        <p:spPr>
          <a:xfrm>
            <a:off x="1581150" y="1333500"/>
            <a:ext cx="7335839" cy="3084513"/>
          </a:xfrm>
          <a:prstGeom prst="rect">
            <a:avLst/>
          </a:prstGeom>
        </p:spPr>
        <p:txBody>
          <a:bodyPr lIns="121919" tIns="121919" rIns="121919" bIns="121919" anchor="t"/>
          <a:lstStyle>
            <a:lvl1pPr marL="227013" indent="-227013" defTabSz="457200">
              <a:spcBef>
                <a:spcPts val="600"/>
              </a:spcBef>
              <a:buClr>
                <a:srgbClr val="F17C19"/>
              </a:buClr>
              <a:buSzPct val="100000"/>
              <a:buFont typeface="Arial"/>
              <a:defRPr sz="2400">
                <a:solidFill>
                  <a:srgbClr val="333333"/>
                </a:solidFill>
              </a:defRPr>
            </a:lvl1pPr>
            <a:lvl2pPr marL="457200" indent="-285750" defTabSz="457200">
              <a:spcBef>
                <a:spcPts val="600"/>
              </a:spcBef>
              <a:buClr>
                <a:srgbClr val="F17C19"/>
              </a:buClr>
              <a:buSzPct val="100000"/>
              <a:buFont typeface="Arial"/>
              <a:buChar char="–"/>
              <a:defRPr sz="2400">
                <a:solidFill>
                  <a:srgbClr val="333333"/>
                </a:solidFill>
              </a:defRPr>
            </a:lvl2pPr>
            <a:lvl3pPr marL="571500" indent="-228600" defTabSz="457200">
              <a:spcBef>
                <a:spcPts val="600"/>
              </a:spcBef>
              <a:buClr>
                <a:srgbClr val="F17C19"/>
              </a:buClr>
              <a:buSzPct val="100000"/>
              <a:buFont typeface="Arial"/>
              <a:defRPr sz="2400">
                <a:solidFill>
                  <a:srgbClr val="333333"/>
                </a:solidFill>
              </a:defRPr>
            </a:lvl3pPr>
            <a:lvl4pPr marL="742950" indent="-228600" defTabSz="457200">
              <a:spcBef>
                <a:spcPts val="600"/>
              </a:spcBef>
              <a:buClr>
                <a:srgbClr val="F17C19"/>
              </a:buClr>
              <a:buSzPct val="100000"/>
              <a:buFont typeface="Arial"/>
              <a:buChar char="–"/>
              <a:defRPr sz="2400">
                <a:solidFill>
                  <a:srgbClr val="333333"/>
                </a:solidFill>
              </a:defRPr>
            </a:lvl4pPr>
            <a:lvl5pPr marL="914400" indent="-228600" defTabSz="457200">
              <a:spcBef>
                <a:spcPts val="600"/>
              </a:spcBef>
              <a:buClr>
                <a:srgbClr val="F17C19"/>
              </a:buClr>
              <a:buSzPct val="100000"/>
              <a:buFont typeface="Arial"/>
              <a:buChar char="»"/>
              <a:defRPr sz="2400">
                <a:solidFill>
                  <a:srgbClr val="333333"/>
                </a:solidFill>
              </a:defRPr>
            </a:lvl5pPr>
          </a:lstStyle>
          <a:p>
            <a:r>
              <a:t>Body Level One</a:t>
            </a:r>
          </a:p>
          <a:p>
            <a:pPr lvl="1"/>
            <a:r>
              <a:t>Body Level Two</a:t>
            </a:r>
          </a:p>
          <a:p>
            <a:pPr lvl="2"/>
            <a:r>
              <a:t>Body Level Three</a:t>
            </a:r>
          </a:p>
          <a:p>
            <a:pPr lvl="3"/>
            <a:r>
              <a:t>Body Level Four</a:t>
            </a:r>
          </a:p>
          <a:p>
            <a:pPr lvl="4"/>
            <a:r>
              <a:t>Body Level Five</a:t>
            </a:r>
          </a:p>
        </p:txBody>
      </p:sp>
      <p:pic>
        <p:nvPicPr>
          <p:cNvPr id="354" name="Picture 8" descr="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9728" y="195133"/>
            <a:ext cx="799972" cy="769445"/>
          </a:xfrm>
          <a:prstGeom prst="rect">
            <a:avLst/>
          </a:prstGeom>
          <a:ln w="12700">
            <a:miter lim="400000"/>
          </a:ln>
        </p:spPr>
      </p:pic>
      <p:pic>
        <p:nvPicPr>
          <p:cNvPr id="355" name="Picture 9" descr="Picture 9"/>
          <p:cNvPicPr>
            <a:picLocks noChangeAspect="1"/>
          </p:cNvPicPr>
          <p:nvPr/>
        </p:nvPicPr>
        <p:blipFill>
          <a:blip r:embed="rId6"/>
          <a:stretch>
            <a:fillRect/>
          </a:stretch>
        </p:blipFill>
        <p:spPr>
          <a:xfrm>
            <a:off x="405543" y="4811935"/>
            <a:ext cx="3149402" cy="333495"/>
          </a:xfrm>
          <a:prstGeom prst="rect">
            <a:avLst/>
          </a:prstGeom>
          <a:ln w="12700">
            <a:miter lim="400000"/>
          </a:ln>
        </p:spPr>
      </p:pic>
    </p:spTree>
    <p:extLst>
      <p:ext uri="{BB962C8B-B14F-4D97-AF65-F5344CB8AC3E}">
        <p14:creationId xmlns:p14="http://schemas.microsoft.com/office/powerpoint/2010/main" val="4012992212"/>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pic>
        <p:nvPicPr>
          <p:cNvPr id="362" name="Picture 10" descr="Picture 10"/>
          <p:cNvPicPr>
            <a:picLocks noChangeAspect="1"/>
          </p:cNvPicPr>
          <p:nvPr/>
        </p:nvPicPr>
        <p:blipFill>
          <a:blip r:embed="rId2"/>
          <a:stretch>
            <a:fillRect/>
          </a:stretch>
        </p:blipFill>
        <p:spPr>
          <a:xfrm rot="16200000">
            <a:off x="1880065" y="3411979"/>
            <a:ext cx="200360" cy="3149402"/>
          </a:xfrm>
          <a:prstGeom prst="rect">
            <a:avLst/>
          </a:prstGeom>
          <a:ln w="12700">
            <a:miter lim="400000"/>
          </a:ln>
        </p:spPr>
      </p:pic>
      <p:sp>
        <p:nvSpPr>
          <p:cNvPr id="363" name="Subtitle 14"/>
          <p:cNvSpPr txBox="1"/>
          <p:nvPr/>
        </p:nvSpPr>
        <p:spPr>
          <a:xfrm>
            <a:off x="2259738" y="4932164"/>
            <a:ext cx="6400800" cy="1962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20" tIns="45720" rIns="45720" bIns="45720">
            <a:spAutoFit/>
          </a:bodyPr>
          <a:lstStyle/>
          <a:p>
            <a:pPr algn="r" defTabSz="457200">
              <a:spcBef>
                <a:spcPts val="150"/>
              </a:spcBef>
              <a:defRPr sz="1800" b="0">
                <a:solidFill>
                  <a:srgbClr val="525252"/>
                </a:solidFill>
              </a:defRPr>
            </a:pPr>
            <a:r>
              <a:rPr sz="675"/>
              <a:t>© 2018 Institute for the Future. All rights reserved. SR-1855B | </a:t>
            </a:r>
            <a:r>
              <a:rPr sz="675" b="1"/>
              <a:t>www.iftf.org</a:t>
            </a:r>
            <a:r>
              <a:rPr sz="675"/>
              <a:t> </a:t>
            </a:r>
          </a:p>
        </p:txBody>
      </p:sp>
      <p:grpSp>
        <p:nvGrpSpPr>
          <p:cNvPr id="366" name="Picture 9"/>
          <p:cNvGrpSpPr/>
          <p:nvPr/>
        </p:nvGrpSpPr>
        <p:grpSpPr>
          <a:xfrm>
            <a:off x="47053" y="4847310"/>
            <a:ext cx="302591" cy="296191"/>
            <a:chOff x="0" y="0"/>
            <a:chExt cx="806906" cy="789842"/>
          </a:xfrm>
        </p:grpSpPr>
        <p:sp>
          <p:nvSpPr>
            <p:cNvPr id="364" name="Rectangle"/>
            <p:cNvSpPr/>
            <p:nvPr/>
          </p:nvSpPr>
          <p:spPr>
            <a:xfrm flipH="1">
              <a:off x="0" y="0"/>
              <a:ext cx="806907" cy="789843"/>
            </a:xfrm>
            <a:prstGeom prst="rect">
              <a:avLst/>
            </a:prstGeom>
            <a:solidFill>
              <a:srgbClr val="FFFFFF"/>
            </a:solidFill>
            <a:ln w="12700" cap="flat">
              <a:noFill/>
              <a:miter lim="400000"/>
            </a:ln>
            <a:effectLst/>
          </p:spPr>
          <p:txBody>
            <a:bodyPr wrap="square" lIns="121919" tIns="121919" rIns="121919" bIns="121919" numCol="1" anchor="ctr">
              <a:noAutofit/>
            </a:bodyPr>
            <a:lstStyle/>
            <a:p>
              <a:pPr algn="l" defTabSz="457200">
                <a:defRPr sz="4800" b="0">
                  <a:solidFill>
                    <a:srgbClr val="333333"/>
                  </a:solidFill>
                  <a:latin typeface="Arial"/>
                  <a:ea typeface="Arial"/>
                  <a:cs typeface="Arial"/>
                  <a:sym typeface="Arial"/>
                </a:defRPr>
              </a:pPr>
              <a:endParaRPr sz="1800"/>
            </a:p>
          </p:txBody>
        </p:sp>
        <p:pic>
          <p:nvPicPr>
            <p:cNvPr id="365" name="image2.png" descr="image2.png"/>
            <p:cNvPicPr>
              <a:picLocks noChangeAspect="1"/>
            </p:cNvPicPr>
            <p:nvPr/>
          </p:nvPicPr>
          <p:blipFill>
            <a:blip r:embed="rId3"/>
            <a:stretch>
              <a:fillRect/>
            </a:stretch>
          </p:blipFill>
          <p:spPr>
            <a:xfrm flipH="1">
              <a:off x="0" y="0"/>
              <a:ext cx="806907" cy="789843"/>
            </a:xfrm>
            <a:prstGeom prst="rect">
              <a:avLst/>
            </a:prstGeom>
            <a:ln w="12700" cap="flat">
              <a:noFill/>
              <a:miter lim="400000"/>
            </a:ln>
            <a:effectLst/>
          </p:spPr>
        </p:pic>
      </p:grpSp>
      <p:sp>
        <p:nvSpPr>
          <p:cNvPr id="367" name="Title Text"/>
          <p:cNvSpPr txBox="1">
            <a:spLocks noGrp="1"/>
          </p:cNvSpPr>
          <p:nvPr>
            <p:ph type="title"/>
          </p:nvPr>
        </p:nvSpPr>
        <p:spPr>
          <a:xfrm>
            <a:off x="1581578" y="9869"/>
            <a:ext cx="7335980" cy="769427"/>
          </a:xfrm>
          <a:prstGeom prst="rect">
            <a:avLst/>
          </a:prstGeom>
        </p:spPr>
        <p:txBody>
          <a:bodyPr lIns="121919" tIns="121919" rIns="121919" bIns="121919"/>
          <a:lstStyle>
            <a:lvl1pPr algn="r" defTabSz="457200">
              <a:defRPr sz="4350">
                <a:solidFill>
                  <a:srgbClr val="666666"/>
                </a:solidFill>
                <a:latin typeface="DIN-Light"/>
                <a:ea typeface="DIN-Light"/>
                <a:cs typeface="DIN-Light"/>
                <a:sym typeface="DIN-Light"/>
              </a:defRPr>
            </a:lvl1pPr>
          </a:lstStyle>
          <a:p>
            <a:r>
              <a:t>Title Text</a:t>
            </a:r>
          </a:p>
        </p:txBody>
      </p:sp>
      <p:sp>
        <p:nvSpPr>
          <p:cNvPr id="368" name="Body Level One…"/>
          <p:cNvSpPr txBox="1">
            <a:spLocks noGrp="1"/>
          </p:cNvSpPr>
          <p:nvPr>
            <p:ph type="body" idx="1"/>
          </p:nvPr>
        </p:nvSpPr>
        <p:spPr>
          <a:xfrm>
            <a:off x="2259737" y="1123715"/>
            <a:ext cx="6733073" cy="3677966"/>
          </a:xfrm>
          <a:prstGeom prst="rect">
            <a:avLst/>
          </a:prstGeom>
        </p:spPr>
        <p:txBody>
          <a:bodyPr lIns="121919" tIns="121919" rIns="121919" bIns="121919" anchor="t"/>
          <a:lstStyle>
            <a:lvl1pPr marL="227013" indent="-227013" defTabSz="457200">
              <a:spcBef>
                <a:spcPts val="600"/>
              </a:spcBef>
              <a:buClr>
                <a:srgbClr val="666666"/>
              </a:buClr>
              <a:buSzPct val="100000"/>
              <a:buFont typeface="Arial"/>
              <a:defRPr sz="2400">
                <a:solidFill>
                  <a:srgbClr val="333333"/>
                </a:solidFill>
              </a:defRPr>
            </a:lvl1pPr>
            <a:lvl2pPr marL="457200" indent="-285750" defTabSz="457200">
              <a:spcBef>
                <a:spcPts val="600"/>
              </a:spcBef>
              <a:buClr>
                <a:srgbClr val="666666"/>
              </a:buClr>
              <a:buSzPct val="100000"/>
              <a:buFont typeface="Arial"/>
              <a:buChar char="–"/>
              <a:defRPr sz="2400">
                <a:solidFill>
                  <a:srgbClr val="333333"/>
                </a:solidFill>
              </a:defRPr>
            </a:lvl2pPr>
            <a:lvl3pPr marL="571500" indent="-228600" defTabSz="457200">
              <a:spcBef>
                <a:spcPts val="600"/>
              </a:spcBef>
              <a:buClr>
                <a:srgbClr val="666666"/>
              </a:buClr>
              <a:buSzPct val="100000"/>
              <a:buFont typeface="Arial"/>
              <a:defRPr sz="2400">
                <a:solidFill>
                  <a:srgbClr val="333333"/>
                </a:solidFill>
              </a:defRPr>
            </a:lvl3pPr>
            <a:lvl4pPr marL="742950" indent="-228600" defTabSz="457200">
              <a:spcBef>
                <a:spcPts val="600"/>
              </a:spcBef>
              <a:buClr>
                <a:srgbClr val="666666"/>
              </a:buClr>
              <a:buSzPct val="100000"/>
              <a:buFont typeface="Arial"/>
              <a:buChar char="–"/>
              <a:defRPr sz="2400">
                <a:solidFill>
                  <a:srgbClr val="333333"/>
                </a:solidFill>
              </a:defRPr>
            </a:lvl4pPr>
            <a:lvl5pPr marL="914400" indent="-228600" defTabSz="457200">
              <a:spcBef>
                <a:spcPts val="600"/>
              </a:spcBef>
              <a:buClr>
                <a:srgbClr val="666666"/>
              </a:buClr>
              <a:buSzPct val="100000"/>
              <a:buFont typeface="Arial"/>
              <a:buChar char="»"/>
              <a:defRPr sz="2400">
                <a:solidFill>
                  <a:srgbClr val="333333"/>
                </a:solidFill>
              </a:defRPr>
            </a:lvl5pPr>
          </a:lstStyle>
          <a:p>
            <a:r>
              <a:t>Body Level One</a:t>
            </a:r>
          </a:p>
          <a:p>
            <a:pPr lvl="1"/>
            <a:r>
              <a:t>Body Level Two</a:t>
            </a:r>
          </a:p>
          <a:p>
            <a:pPr lvl="2"/>
            <a:r>
              <a:t>Body Level Three</a:t>
            </a:r>
          </a:p>
          <a:p>
            <a:pPr lvl="3"/>
            <a:r>
              <a:t>Body Level Four</a:t>
            </a:r>
          </a:p>
          <a:p>
            <a:pPr lvl="4"/>
            <a:r>
              <a:t>Body Level Five</a:t>
            </a:r>
          </a:p>
        </p:txBody>
      </p:sp>
      <p:sp>
        <p:nvSpPr>
          <p:cNvPr id="369" name="Slide Number"/>
          <p:cNvSpPr txBox="1">
            <a:spLocks noGrp="1"/>
          </p:cNvSpPr>
          <p:nvPr>
            <p:ph type="sldNum" sz="quarter" idx="2"/>
          </p:nvPr>
        </p:nvSpPr>
        <p:spPr>
          <a:xfrm>
            <a:off x="8589500" y="4830260"/>
            <a:ext cx="403314" cy="407802"/>
          </a:xfrm>
          <a:prstGeom prst="rect">
            <a:avLst/>
          </a:prstGeom>
        </p:spPr>
        <p:txBody>
          <a:bodyPr lIns="121919" tIns="121919" rIns="121919" bIns="121919" anchor="ctr"/>
          <a:lstStyle>
            <a:lvl1pPr algn="r" defTabSz="457200">
              <a:defRPr sz="1050">
                <a:solidFill>
                  <a:srgbClr val="666666"/>
                </a:solidFill>
                <a:latin typeface="DIN-Medium"/>
                <a:ea typeface="DIN-Medium"/>
                <a:cs typeface="DIN-Medium"/>
                <a:sym typeface="DIN-Medium"/>
              </a:defRPr>
            </a:lvl1pPr>
          </a:lstStyle>
          <a:p>
            <a:fld id="{86CB4B4D-7CA3-9044-876B-883B54F8677D}" type="slidenum">
              <a:t>‹#›</a:t>
            </a:fld>
            <a:endParaRPr/>
          </a:p>
        </p:txBody>
      </p:sp>
    </p:spTree>
    <p:extLst>
      <p:ext uri="{BB962C8B-B14F-4D97-AF65-F5344CB8AC3E}">
        <p14:creationId xmlns:p14="http://schemas.microsoft.com/office/powerpoint/2010/main" val="3440176237"/>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376" name="Slide Number"/>
          <p:cNvSpPr txBox="1">
            <a:spLocks noGrp="1"/>
          </p:cNvSpPr>
          <p:nvPr>
            <p:ph type="sldNum" sz="quarter" idx="2"/>
          </p:nvPr>
        </p:nvSpPr>
        <p:spPr>
          <a:xfrm>
            <a:off x="8677259" y="35191"/>
            <a:ext cx="274693" cy="634751"/>
          </a:xfrm>
          <a:prstGeom prst="rect">
            <a:avLst/>
          </a:prstGeom>
        </p:spPr>
        <p:txBody>
          <a:bodyPr wrap="square" lIns="91421" tIns="91421" rIns="91421" bIns="91421" anchor="ctr"/>
          <a:lstStyle>
            <a:lvl1pPr defTabSz="685662">
              <a:defRPr sz="975">
                <a:solidFill>
                  <a:srgbClr val="FFFFFF"/>
                </a:solidFill>
                <a:latin typeface="Lato Regular"/>
                <a:ea typeface="Lato Regular"/>
                <a:cs typeface="Lato Regular"/>
                <a:sym typeface="Lato Regular"/>
              </a:defRPr>
            </a:lvl1pPr>
          </a:lstStyle>
          <a:p>
            <a:fld id="{86CB4B4D-7CA3-9044-876B-883B54F8677D}" type="slidenum">
              <a:t>‹#›</a:t>
            </a:fld>
            <a:endParaRPr/>
          </a:p>
        </p:txBody>
      </p:sp>
    </p:spTree>
    <p:extLst>
      <p:ext uri="{BB962C8B-B14F-4D97-AF65-F5344CB8AC3E}">
        <p14:creationId xmlns:p14="http://schemas.microsoft.com/office/powerpoint/2010/main" val="22654596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_Master Slide 1">
    <p:spTree>
      <p:nvGrpSpPr>
        <p:cNvPr id="1" name=""/>
        <p:cNvGrpSpPr/>
        <p:nvPr/>
      </p:nvGrpSpPr>
      <p:grpSpPr>
        <a:xfrm>
          <a:off x="0" y="0"/>
          <a:ext cx="0" cy="0"/>
          <a:chOff x="0" y="0"/>
          <a:chExt cx="0" cy="0"/>
        </a:xfrm>
      </p:grpSpPr>
      <p:sp>
        <p:nvSpPr>
          <p:cNvPr id="383" name="Slide Number"/>
          <p:cNvSpPr txBox="1">
            <a:spLocks noGrp="1"/>
          </p:cNvSpPr>
          <p:nvPr>
            <p:ph type="sldNum" sz="quarter" idx="2"/>
          </p:nvPr>
        </p:nvSpPr>
        <p:spPr>
          <a:xfrm>
            <a:off x="8677259" y="35191"/>
            <a:ext cx="274693" cy="634751"/>
          </a:xfrm>
          <a:prstGeom prst="rect">
            <a:avLst/>
          </a:prstGeom>
        </p:spPr>
        <p:txBody>
          <a:bodyPr wrap="square" lIns="91421" tIns="91421" rIns="91421" bIns="91421" anchor="ctr"/>
          <a:lstStyle>
            <a:lvl1pPr defTabSz="685662">
              <a:defRPr sz="975">
                <a:solidFill>
                  <a:srgbClr val="FFFFFF"/>
                </a:solidFill>
                <a:latin typeface="Lato Regular"/>
                <a:ea typeface="Lato Regular"/>
                <a:cs typeface="Lato Regular"/>
                <a:sym typeface="Lato Regular"/>
              </a:defRPr>
            </a:lvl1pPr>
          </a:lstStyle>
          <a:p>
            <a:fld id="{86CB4B4D-7CA3-9044-876B-883B54F8677D}" type="slidenum">
              <a:t>‹#›</a:t>
            </a:fld>
            <a:endParaRPr/>
          </a:p>
        </p:txBody>
      </p:sp>
    </p:spTree>
    <p:extLst>
      <p:ext uri="{BB962C8B-B14F-4D97-AF65-F5344CB8AC3E}">
        <p14:creationId xmlns:p14="http://schemas.microsoft.com/office/powerpoint/2010/main" val="431608762"/>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390" name="Title Text"/>
          <p:cNvSpPr txBox="1">
            <a:spLocks noGrp="1"/>
          </p:cNvSpPr>
          <p:nvPr>
            <p:ph type="title"/>
          </p:nvPr>
        </p:nvSpPr>
        <p:spPr>
          <a:xfrm>
            <a:off x="666750" y="862013"/>
            <a:ext cx="7810500" cy="1743075"/>
          </a:xfrm>
          <a:prstGeom prst="rect">
            <a:avLst/>
          </a:prstGeom>
        </p:spPr>
        <p:txBody>
          <a:bodyPr anchor="b"/>
          <a:lstStyle/>
          <a:p>
            <a:r>
              <a:t>Title Text</a:t>
            </a:r>
          </a:p>
        </p:txBody>
      </p:sp>
      <p:sp>
        <p:nvSpPr>
          <p:cNvPr id="391" name="Body Level One…"/>
          <p:cNvSpPr txBox="1">
            <a:spLocks noGrp="1"/>
          </p:cNvSpPr>
          <p:nvPr>
            <p:ph type="body" sz="quarter" idx="1"/>
          </p:nvPr>
        </p:nvSpPr>
        <p:spPr>
          <a:xfrm>
            <a:off x="666750" y="2652712"/>
            <a:ext cx="7810500" cy="595313"/>
          </a:xfrm>
          <a:prstGeom prst="rect">
            <a:avLst/>
          </a:prstGeom>
        </p:spPr>
        <p:txBody>
          <a:bodyPr anchor="t"/>
          <a:lstStyle>
            <a:lvl1pPr marL="0" indent="0" algn="ctr">
              <a:spcBef>
                <a:spcPts val="0"/>
              </a:spcBef>
              <a:buSzTx/>
              <a:buNone/>
              <a:defRPr sz="2025"/>
            </a:lvl1pPr>
            <a:lvl2pPr marL="0" indent="85725" algn="ctr">
              <a:spcBef>
                <a:spcPts val="0"/>
              </a:spcBef>
              <a:buSzTx/>
              <a:buNone/>
              <a:defRPr sz="2025"/>
            </a:lvl2pPr>
            <a:lvl3pPr marL="0" indent="171450" algn="ctr">
              <a:spcBef>
                <a:spcPts val="0"/>
              </a:spcBef>
              <a:buSzTx/>
              <a:buNone/>
              <a:defRPr sz="2025"/>
            </a:lvl3pPr>
            <a:lvl4pPr marL="0" indent="257175" algn="ctr">
              <a:spcBef>
                <a:spcPts val="0"/>
              </a:spcBef>
              <a:buSzTx/>
              <a:buNone/>
              <a:defRPr sz="2025"/>
            </a:lvl4pPr>
            <a:lvl5pPr marL="0" indent="342900" algn="ctr">
              <a:spcBef>
                <a:spcPts val="0"/>
              </a:spcBef>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3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441881"/>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3_Blank">
    <p:bg>
      <p:bgPr>
        <a:solidFill>
          <a:srgbClr val="FCFCFC"/>
        </a:solidFill>
        <a:effectLst/>
      </p:bgPr>
    </p:bg>
    <p:spTree>
      <p:nvGrpSpPr>
        <p:cNvPr id="1" name=""/>
        <p:cNvGrpSpPr/>
        <p:nvPr/>
      </p:nvGrpSpPr>
      <p:grpSpPr>
        <a:xfrm>
          <a:off x="0" y="0"/>
          <a:ext cx="0" cy="0"/>
          <a:chOff x="0" y="0"/>
          <a:chExt cx="0" cy="0"/>
        </a:xfrm>
      </p:grpSpPr>
      <p:sp>
        <p:nvSpPr>
          <p:cNvPr id="399" name="Object"/>
          <p:cNvSpPr txBox="1">
            <a:spLocks noGrp="1"/>
          </p:cNvSpPr>
          <p:nvPr>
            <p:ph idx="3"/>
          </p:nvPr>
        </p:nvSpPr>
        <p:spPr>
          <a:xfrm>
            <a:off x="1125855" y="0"/>
            <a:ext cx="6870859" cy="5152073"/>
          </a:xfrm>
          <a:prstGeom prst="rect">
            <a:avLst/>
          </a:prstGeom>
        </p:spPr>
        <p:txBody>
          <a:bodyPr lIns="45719" tIns="45719" rIns="45719" bIns="45719" anchor="b">
            <a:noAutofit/>
          </a:bodyPr>
          <a:lstStyle>
            <a:lvl1pPr marL="0" indent="0" algn="ctr" defTabSz="308610">
              <a:spcBef>
                <a:spcPts val="0"/>
              </a:spcBef>
              <a:buSzTx/>
              <a:buNone/>
              <a:defRPr>
                <a:latin typeface="Gill Sans"/>
                <a:sym typeface="Gill Sans"/>
              </a:defRPr>
            </a:lvl1pPr>
          </a:lstStyle>
          <a:p>
            <a:pPr marL="0" indent="0" algn="ctr" defTabSz="822960">
              <a:spcBef>
                <a:spcPts val="0"/>
              </a:spcBef>
              <a:buSzTx/>
              <a:buNone/>
              <a:defRPr>
                <a:latin typeface="Gill Sans"/>
                <a:ea typeface="Gill Sans"/>
                <a:cs typeface="Gill Sans"/>
                <a:sym typeface="Gill Sans"/>
              </a:defRPr>
            </a:pPr>
            <a:endParaRPr/>
          </a:p>
        </p:txBody>
      </p:sp>
      <p:sp>
        <p:nvSpPr>
          <p:cNvPr id="400" name="Slide Number"/>
          <p:cNvSpPr txBox="1">
            <a:spLocks noGrp="1"/>
          </p:cNvSpPr>
          <p:nvPr>
            <p:ph type="sldNum" sz="quarter" idx="2"/>
          </p:nvPr>
        </p:nvSpPr>
        <p:spPr>
          <a:xfrm>
            <a:off x="4495800" y="4903470"/>
            <a:ext cx="215763" cy="219289"/>
          </a:xfrm>
          <a:prstGeom prst="rect">
            <a:avLst/>
          </a:prstGeom>
        </p:spPr>
        <p:txBody>
          <a:bodyPr lIns="45719" tIns="45719" rIns="45719" bIns="45719"/>
          <a:lstStyle>
            <a:lvl1pPr defTabSz="308610">
              <a:defRPr sz="825">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3091298178"/>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2_Master Slide 1">
    <p:spTree>
      <p:nvGrpSpPr>
        <p:cNvPr id="1" name=""/>
        <p:cNvGrpSpPr/>
        <p:nvPr/>
      </p:nvGrpSpPr>
      <p:grpSpPr>
        <a:xfrm>
          <a:off x="0" y="0"/>
          <a:ext cx="0" cy="0"/>
          <a:chOff x="0" y="0"/>
          <a:chExt cx="0" cy="0"/>
        </a:xfrm>
      </p:grpSpPr>
      <p:sp>
        <p:nvSpPr>
          <p:cNvPr id="407" name="Slide Number"/>
          <p:cNvSpPr txBox="1">
            <a:spLocks noGrp="1"/>
          </p:cNvSpPr>
          <p:nvPr>
            <p:ph type="sldNum" sz="quarter" idx="2"/>
          </p:nvPr>
        </p:nvSpPr>
        <p:spPr>
          <a:xfrm>
            <a:off x="8677259" y="35191"/>
            <a:ext cx="274693" cy="634751"/>
          </a:xfrm>
          <a:prstGeom prst="rect">
            <a:avLst/>
          </a:prstGeom>
        </p:spPr>
        <p:txBody>
          <a:bodyPr wrap="square" lIns="91421" tIns="91421" rIns="91421" bIns="91421" anchor="ctr"/>
          <a:lstStyle>
            <a:lvl1pPr defTabSz="685662">
              <a:defRPr sz="975">
                <a:solidFill>
                  <a:srgbClr val="FFFFFF"/>
                </a:solidFill>
                <a:latin typeface="Lato Regular"/>
                <a:ea typeface="Lato Regular"/>
                <a:cs typeface="Lato Regular"/>
                <a:sym typeface="Lato Regular"/>
              </a:defRPr>
            </a:lvl1pPr>
          </a:lstStyle>
          <a:p>
            <a:fld id="{86CB4B4D-7CA3-9044-876B-883B54F8677D}" type="slidenum">
              <a:t>‹#›</a:t>
            </a:fld>
            <a:endParaRPr/>
          </a:p>
        </p:txBody>
      </p:sp>
    </p:spTree>
    <p:extLst>
      <p:ext uri="{BB962C8B-B14F-4D97-AF65-F5344CB8AC3E}">
        <p14:creationId xmlns:p14="http://schemas.microsoft.com/office/powerpoint/2010/main" val="2933622632"/>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3_Master Slide 1">
    <p:spTree>
      <p:nvGrpSpPr>
        <p:cNvPr id="1" name=""/>
        <p:cNvGrpSpPr/>
        <p:nvPr/>
      </p:nvGrpSpPr>
      <p:grpSpPr>
        <a:xfrm>
          <a:off x="0" y="0"/>
          <a:ext cx="0" cy="0"/>
          <a:chOff x="0" y="0"/>
          <a:chExt cx="0" cy="0"/>
        </a:xfrm>
      </p:grpSpPr>
      <p:sp>
        <p:nvSpPr>
          <p:cNvPr id="414" name="Slide Number"/>
          <p:cNvSpPr txBox="1">
            <a:spLocks noGrp="1"/>
          </p:cNvSpPr>
          <p:nvPr>
            <p:ph type="sldNum" sz="quarter" idx="2"/>
          </p:nvPr>
        </p:nvSpPr>
        <p:spPr>
          <a:xfrm>
            <a:off x="8677259" y="35191"/>
            <a:ext cx="274693" cy="634751"/>
          </a:xfrm>
          <a:prstGeom prst="rect">
            <a:avLst/>
          </a:prstGeom>
        </p:spPr>
        <p:txBody>
          <a:bodyPr wrap="square" lIns="91421" tIns="91421" rIns="91421" bIns="91421" anchor="ctr"/>
          <a:lstStyle>
            <a:lvl1pPr defTabSz="685662">
              <a:defRPr sz="975">
                <a:solidFill>
                  <a:srgbClr val="FFFFFF"/>
                </a:solidFill>
                <a:latin typeface="Lato Regular"/>
                <a:ea typeface="Lato Regular"/>
                <a:cs typeface="Lato Regular"/>
                <a:sym typeface="Lato Regular"/>
              </a:defRPr>
            </a:lvl1pPr>
          </a:lstStyle>
          <a:p>
            <a:fld id="{86CB4B4D-7CA3-9044-876B-883B54F8677D}" type="slidenum">
              <a:t>‹#›</a:t>
            </a:fld>
            <a:endParaRPr/>
          </a:p>
        </p:txBody>
      </p:sp>
    </p:spTree>
    <p:extLst>
      <p:ext uri="{BB962C8B-B14F-4D97-AF65-F5344CB8AC3E}">
        <p14:creationId xmlns:p14="http://schemas.microsoft.com/office/powerpoint/2010/main" val="143841097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8_Title Slide">
    <p:spTree>
      <p:nvGrpSpPr>
        <p:cNvPr id="1" name=""/>
        <p:cNvGrpSpPr/>
        <p:nvPr/>
      </p:nvGrpSpPr>
      <p:grpSpPr>
        <a:xfrm>
          <a:off x="0" y="0"/>
          <a:ext cx="0" cy="0"/>
          <a:chOff x="0" y="0"/>
          <a:chExt cx="0" cy="0"/>
        </a:xfrm>
      </p:grpSpPr>
      <p:sp>
        <p:nvSpPr>
          <p:cNvPr id="421" name="Slide Number"/>
          <p:cNvSpPr txBox="1">
            <a:spLocks noGrp="1"/>
          </p:cNvSpPr>
          <p:nvPr>
            <p:ph type="sldNum" sz="quarter" idx="2"/>
          </p:nvPr>
        </p:nvSpPr>
        <p:spPr>
          <a:xfrm>
            <a:off x="8677259" y="35191"/>
            <a:ext cx="274693" cy="634751"/>
          </a:xfrm>
          <a:prstGeom prst="rect">
            <a:avLst/>
          </a:prstGeom>
        </p:spPr>
        <p:txBody>
          <a:bodyPr wrap="square" lIns="91421" tIns="91421" rIns="91421" bIns="91421" anchor="ctr"/>
          <a:lstStyle>
            <a:lvl1pPr defTabSz="685662">
              <a:defRPr sz="975">
                <a:solidFill>
                  <a:srgbClr val="FFFFFF"/>
                </a:solidFill>
                <a:latin typeface="Lato Regular"/>
                <a:ea typeface="Lato Regular"/>
                <a:cs typeface="Lato Regular"/>
                <a:sym typeface="Lato Regular"/>
              </a:defRPr>
            </a:lvl1pPr>
          </a:lstStyle>
          <a:p>
            <a:fld id="{86CB4B4D-7CA3-9044-876B-883B54F8677D}" type="slidenum">
              <a:t>‹#›</a:t>
            </a:fld>
            <a:endParaRPr/>
          </a:p>
        </p:txBody>
      </p:sp>
    </p:spTree>
    <p:extLst>
      <p:ext uri="{BB962C8B-B14F-4D97-AF65-F5344CB8AC3E}">
        <p14:creationId xmlns:p14="http://schemas.microsoft.com/office/powerpoint/2010/main" val="1508796032"/>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4_Master Slide 1">
    <p:spTree>
      <p:nvGrpSpPr>
        <p:cNvPr id="1" name=""/>
        <p:cNvGrpSpPr/>
        <p:nvPr/>
      </p:nvGrpSpPr>
      <p:grpSpPr>
        <a:xfrm>
          <a:off x="0" y="0"/>
          <a:ext cx="0" cy="0"/>
          <a:chOff x="0" y="0"/>
          <a:chExt cx="0" cy="0"/>
        </a:xfrm>
      </p:grpSpPr>
      <p:sp>
        <p:nvSpPr>
          <p:cNvPr id="428" name="Slide Number"/>
          <p:cNvSpPr txBox="1">
            <a:spLocks noGrp="1"/>
          </p:cNvSpPr>
          <p:nvPr>
            <p:ph type="sldNum" sz="quarter" idx="2"/>
          </p:nvPr>
        </p:nvSpPr>
        <p:spPr>
          <a:xfrm>
            <a:off x="8677259" y="35191"/>
            <a:ext cx="274693" cy="634751"/>
          </a:xfrm>
          <a:prstGeom prst="rect">
            <a:avLst/>
          </a:prstGeom>
        </p:spPr>
        <p:txBody>
          <a:bodyPr wrap="square" lIns="91421" tIns="91421" rIns="91421" bIns="91421" anchor="ctr"/>
          <a:lstStyle>
            <a:lvl1pPr defTabSz="685662">
              <a:defRPr sz="975">
                <a:solidFill>
                  <a:srgbClr val="FFFFFF"/>
                </a:solidFill>
                <a:latin typeface="Lato Regular"/>
                <a:ea typeface="Lato Regular"/>
                <a:cs typeface="Lato Regular"/>
                <a:sym typeface="Lato Regular"/>
              </a:defRPr>
            </a:lvl1pPr>
          </a:lstStyle>
          <a:p>
            <a:fld id="{86CB4B4D-7CA3-9044-876B-883B54F8677D}" type="slidenum">
              <a:t>‹#›</a:t>
            </a:fld>
            <a:endParaRPr/>
          </a:p>
        </p:txBody>
      </p:sp>
    </p:spTree>
    <p:extLst>
      <p:ext uri="{BB962C8B-B14F-4D97-AF65-F5344CB8AC3E}">
        <p14:creationId xmlns:p14="http://schemas.microsoft.com/office/powerpoint/2010/main" val="1056483568"/>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5_Master Slide 1">
    <p:spTree>
      <p:nvGrpSpPr>
        <p:cNvPr id="1" name=""/>
        <p:cNvGrpSpPr/>
        <p:nvPr/>
      </p:nvGrpSpPr>
      <p:grpSpPr>
        <a:xfrm>
          <a:off x="0" y="0"/>
          <a:ext cx="0" cy="0"/>
          <a:chOff x="0" y="0"/>
          <a:chExt cx="0" cy="0"/>
        </a:xfrm>
      </p:grpSpPr>
      <p:sp>
        <p:nvSpPr>
          <p:cNvPr id="442" name="Slide Number"/>
          <p:cNvSpPr txBox="1">
            <a:spLocks noGrp="1"/>
          </p:cNvSpPr>
          <p:nvPr>
            <p:ph type="sldNum" sz="quarter" idx="2"/>
          </p:nvPr>
        </p:nvSpPr>
        <p:spPr>
          <a:xfrm>
            <a:off x="8677259" y="35191"/>
            <a:ext cx="274693" cy="634751"/>
          </a:xfrm>
          <a:prstGeom prst="rect">
            <a:avLst/>
          </a:prstGeom>
        </p:spPr>
        <p:txBody>
          <a:bodyPr wrap="square" lIns="91421" tIns="91421" rIns="91421" bIns="91421" anchor="ctr"/>
          <a:lstStyle>
            <a:lvl1pPr defTabSz="685662">
              <a:defRPr sz="975">
                <a:solidFill>
                  <a:srgbClr val="FFFFFF"/>
                </a:solidFill>
                <a:latin typeface="Lato Regular"/>
                <a:ea typeface="Lato Regular"/>
                <a:cs typeface="Lato Regular"/>
                <a:sym typeface="Lato Regular"/>
              </a:defRPr>
            </a:lvl1pPr>
          </a:lstStyle>
          <a:p>
            <a:fld id="{86CB4B4D-7CA3-9044-876B-883B54F8677D}" type="slidenum">
              <a:t>‹#›</a:t>
            </a:fld>
            <a:endParaRPr/>
          </a:p>
        </p:txBody>
      </p:sp>
    </p:spTree>
    <p:extLst>
      <p:ext uri="{BB962C8B-B14F-4D97-AF65-F5344CB8AC3E}">
        <p14:creationId xmlns:p14="http://schemas.microsoft.com/office/powerpoint/2010/main" val="1193009148"/>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Content- Blank">
    <p:spTree>
      <p:nvGrpSpPr>
        <p:cNvPr id="1" name=""/>
        <p:cNvGrpSpPr/>
        <p:nvPr/>
      </p:nvGrpSpPr>
      <p:grpSpPr>
        <a:xfrm>
          <a:off x="0" y="0"/>
          <a:ext cx="0" cy="0"/>
          <a:chOff x="0" y="0"/>
          <a:chExt cx="0" cy="0"/>
        </a:xfrm>
      </p:grpSpPr>
      <p:sp>
        <p:nvSpPr>
          <p:cNvPr id="449" name="Slide Number"/>
          <p:cNvSpPr txBox="1">
            <a:spLocks noGrp="1"/>
          </p:cNvSpPr>
          <p:nvPr>
            <p:ph type="sldNum" sz="quarter" idx="2"/>
          </p:nvPr>
        </p:nvSpPr>
        <p:spPr>
          <a:xfrm>
            <a:off x="8134586" y="4711879"/>
            <a:ext cx="380764" cy="384612"/>
          </a:xfrm>
          <a:prstGeom prst="rect">
            <a:avLst/>
          </a:prstGeom>
        </p:spPr>
        <p:txBody>
          <a:bodyPr lIns="121866" tIns="121866" rIns="121866" bIns="121866" anchor="ctr"/>
          <a:lstStyle>
            <a:lvl1pPr algn="r" defTabSz="914400">
              <a:defRPr>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484967042"/>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1_Content - Bar">
    <p:spTree>
      <p:nvGrpSpPr>
        <p:cNvPr id="1" name=""/>
        <p:cNvGrpSpPr/>
        <p:nvPr/>
      </p:nvGrpSpPr>
      <p:grpSpPr>
        <a:xfrm>
          <a:off x="0" y="0"/>
          <a:ext cx="0" cy="0"/>
          <a:chOff x="0" y="0"/>
          <a:chExt cx="0" cy="0"/>
        </a:xfrm>
      </p:grpSpPr>
      <p:sp>
        <p:nvSpPr>
          <p:cNvPr id="456" name="Slide Number"/>
          <p:cNvSpPr txBox="1">
            <a:spLocks noGrp="1"/>
          </p:cNvSpPr>
          <p:nvPr>
            <p:ph type="sldNum" sz="quarter" idx="2"/>
          </p:nvPr>
        </p:nvSpPr>
        <p:spPr>
          <a:xfrm>
            <a:off x="8134586" y="4711879"/>
            <a:ext cx="380764" cy="384612"/>
          </a:xfrm>
          <a:prstGeom prst="rect">
            <a:avLst/>
          </a:prstGeom>
        </p:spPr>
        <p:txBody>
          <a:bodyPr lIns="121866" tIns="121866" rIns="121866" bIns="121866" anchor="ctr"/>
          <a:lstStyle>
            <a:lvl1pPr algn="r" defTabSz="914400">
              <a:defRPr>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16262328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463" name="Rectangle 5"/>
          <p:cNvSpPr/>
          <p:nvPr/>
        </p:nvSpPr>
        <p:spPr>
          <a:xfrm>
            <a:off x="0" y="0"/>
            <a:ext cx="9144000" cy="5143500"/>
          </a:xfrm>
          <a:prstGeom prst="rect">
            <a:avLst/>
          </a:prstGeom>
          <a:solidFill>
            <a:srgbClr val="BB0027"/>
          </a:solidFill>
          <a:ln w="12700">
            <a:miter lim="400000"/>
          </a:ln>
        </p:spPr>
        <p:txBody>
          <a:bodyPr lIns="45720" tIns="45720" rIns="45720" bIns="45720"/>
          <a:lstStyle/>
          <a:p>
            <a:pPr algn="l" defTabSz="914400">
              <a:defRPr sz="6400" b="0">
                <a:latin typeface="Open Sans Regular"/>
                <a:ea typeface="Open Sans Regular"/>
                <a:cs typeface="Open Sans Regular"/>
                <a:sym typeface="Open Sans Regular"/>
              </a:defRPr>
            </a:pPr>
            <a:endParaRPr sz="2400"/>
          </a:p>
        </p:txBody>
      </p:sp>
      <p:pic>
        <p:nvPicPr>
          <p:cNvPr id="464" name="Picture 5" descr="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9800" y="895349"/>
            <a:ext cx="3429000" cy="306389"/>
          </a:xfrm>
          <a:prstGeom prst="rect">
            <a:avLst/>
          </a:prstGeom>
          <a:ln w="12700">
            <a:miter lim="400000"/>
          </a:ln>
        </p:spPr>
      </p:pic>
      <p:pic>
        <p:nvPicPr>
          <p:cNvPr id="465" name="Picture 6" descr="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57200" y="0"/>
            <a:ext cx="790575" cy="5143500"/>
          </a:xfrm>
          <a:prstGeom prst="rect">
            <a:avLst/>
          </a:prstGeom>
          <a:ln w="12700">
            <a:miter lim="400000"/>
          </a:ln>
        </p:spPr>
      </p:pic>
      <p:sp>
        <p:nvSpPr>
          <p:cNvPr id="466" name="Rectangle 5"/>
          <p:cNvSpPr/>
          <p:nvPr/>
        </p:nvSpPr>
        <p:spPr>
          <a:xfrm>
            <a:off x="0" y="0"/>
            <a:ext cx="9144000" cy="5143500"/>
          </a:xfrm>
          <a:prstGeom prst="rect">
            <a:avLst/>
          </a:prstGeom>
          <a:solidFill>
            <a:srgbClr val="BB0027"/>
          </a:solidFill>
          <a:ln w="12700">
            <a:miter lim="400000"/>
          </a:ln>
        </p:spPr>
        <p:txBody>
          <a:bodyPr lIns="45720" tIns="45720" rIns="45720" bIns="45720"/>
          <a:lstStyle/>
          <a:p>
            <a:pPr algn="l" defTabSz="914400">
              <a:defRPr sz="6400" b="0">
                <a:latin typeface="Open Sans Regular"/>
                <a:ea typeface="Open Sans Regular"/>
                <a:cs typeface="Open Sans Regular"/>
                <a:sym typeface="Open Sans Regular"/>
              </a:defRPr>
            </a:pPr>
            <a:endParaRPr sz="2400"/>
          </a:p>
        </p:txBody>
      </p:sp>
      <p:pic>
        <p:nvPicPr>
          <p:cNvPr id="467" name="Picture 11" descr="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9800" y="895349"/>
            <a:ext cx="3429000" cy="306389"/>
          </a:xfrm>
          <a:prstGeom prst="rect">
            <a:avLst/>
          </a:prstGeom>
          <a:ln w="12700">
            <a:miter lim="400000"/>
          </a:ln>
        </p:spPr>
      </p:pic>
      <p:pic>
        <p:nvPicPr>
          <p:cNvPr id="468" name="Picture 12" descr="Picture 1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57200" y="0"/>
            <a:ext cx="790575" cy="5143500"/>
          </a:xfrm>
          <a:prstGeom prst="rect">
            <a:avLst/>
          </a:prstGeom>
          <a:ln w="12700">
            <a:miter lim="400000"/>
          </a:ln>
        </p:spPr>
      </p:pic>
      <p:sp>
        <p:nvSpPr>
          <p:cNvPr id="469" name="Slide Number"/>
          <p:cNvSpPr txBox="1">
            <a:spLocks noGrp="1"/>
          </p:cNvSpPr>
          <p:nvPr>
            <p:ph type="sldNum" sz="quarter" idx="2"/>
          </p:nvPr>
        </p:nvSpPr>
        <p:spPr>
          <a:xfrm>
            <a:off x="6124238" y="4551820"/>
            <a:ext cx="428962" cy="430885"/>
          </a:xfrm>
          <a:prstGeom prst="rect">
            <a:avLst/>
          </a:prstGeom>
        </p:spPr>
        <p:txBody>
          <a:bodyPr lIns="121919" tIns="121919" rIns="121919" bIns="121919" anchor="ctr"/>
          <a:lstStyle>
            <a:lvl1pPr algn="r" defTabSz="914400">
              <a:defRPr sz="1200">
                <a:latin typeface="45 Helvetica Light"/>
                <a:ea typeface="45 Helvetica Light"/>
                <a:cs typeface="45 Helvetica Light"/>
                <a:sym typeface="45 Helvetica Light"/>
              </a:defRPr>
            </a:lvl1pPr>
          </a:lstStyle>
          <a:p>
            <a:fld id="{86CB4B4D-7CA3-9044-876B-883B54F8677D}" type="slidenum">
              <a:t>‹#›</a:t>
            </a:fld>
            <a:endParaRPr/>
          </a:p>
        </p:txBody>
      </p:sp>
    </p:spTree>
    <p:extLst>
      <p:ext uri="{BB962C8B-B14F-4D97-AF65-F5344CB8AC3E}">
        <p14:creationId xmlns:p14="http://schemas.microsoft.com/office/powerpoint/2010/main" val="349574672"/>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Photo or Graphic">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6" name="Body Level One…"/>
          <p:cNvSpPr txBox="1">
            <a:spLocks noGrp="1"/>
          </p:cNvSpPr>
          <p:nvPr>
            <p:ph type="body" idx="1"/>
          </p:nvPr>
        </p:nvSpPr>
        <p:spPr>
          <a:xfrm>
            <a:off x="294085" y="310753"/>
            <a:ext cx="8523684" cy="4456510"/>
          </a:xfrm>
          <a:prstGeom prst="rect">
            <a:avLst/>
          </a:prstGeom>
        </p:spPr>
        <p:txBody>
          <a:bodyPr lIns="91439" tIns="91439" rIns="91439" bIns="91439" anchor="t"/>
          <a:lstStyle>
            <a:lvl1pPr marL="0" indent="0" defTabSz="685800">
              <a:lnSpc>
                <a:spcPct val="90000"/>
              </a:lnSpc>
              <a:spcBef>
                <a:spcPts val="750"/>
              </a:spcBef>
              <a:buSzTx/>
              <a:buNone/>
              <a:defRPr sz="2100">
                <a:latin typeface="Calibri"/>
                <a:ea typeface="Calibri"/>
                <a:cs typeface="Calibri"/>
                <a:sym typeface="Calibri"/>
              </a:defRPr>
            </a:lvl1pPr>
            <a:lvl2pPr marL="371475" indent="-200025" defTabSz="685800">
              <a:lnSpc>
                <a:spcPct val="90000"/>
              </a:lnSpc>
              <a:spcBef>
                <a:spcPts val="750"/>
              </a:spcBef>
              <a:buSzPct val="100000"/>
              <a:defRPr sz="2100">
                <a:latin typeface="Calibri"/>
                <a:ea typeface="Calibri"/>
                <a:cs typeface="Calibri"/>
                <a:sym typeface="Calibri"/>
              </a:defRPr>
            </a:lvl2pPr>
            <a:lvl3pPr marL="582930" indent="-240030" defTabSz="685800">
              <a:lnSpc>
                <a:spcPct val="90000"/>
              </a:lnSpc>
              <a:spcBef>
                <a:spcPts val="750"/>
              </a:spcBef>
              <a:buSzPct val="100000"/>
              <a:defRPr sz="2100">
                <a:latin typeface="Calibri"/>
                <a:ea typeface="Calibri"/>
                <a:cs typeface="Calibri"/>
                <a:sym typeface="Calibri"/>
              </a:defRPr>
            </a:lvl3pPr>
            <a:lvl4pPr marL="781050" indent="-266700" defTabSz="685800">
              <a:lnSpc>
                <a:spcPct val="90000"/>
              </a:lnSpc>
              <a:spcBef>
                <a:spcPts val="750"/>
              </a:spcBef>
              <a:buSzPct val="100000"/>
              <a:defRPr sz="2100">
                <a:latin typeface="Calibri"/>
                <a:ea typeface="Calibri"/>
                <a:cs typeface="Calibri"/>
                <a:sym typeface="Calibri"/>
              </a:defRPr>
            </a:lvl4pPr>
            <a:lvl5pPr marL="952500" indent="-266700" defTabSz="685800">
              <a:lnSpc>
                <a:spcPct val="90000"/>
              </a:lnSpc>
              <a:spcBef>
                <a:spcPts val="750"/>
              </a:spcBef>
              <a:buSzPct val="100000"/>
              <a:defRPr sz="21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77" name="Slide Number"/>
          <p:cNvSpPr txBox="1">
            <a:spLocks noGrp="1"/>
          </p:cNvSpPr>
          <p:nvPr>
            <p:ph type="sldNum" sz="quarter" idx="2"/>
          </p:nvPr>
        </p:nvSpPr>
        <p:spPr>
          <a:xfrm>
            <a:off x="2389593" y="4742603"/>
            <a:ext cx="319317" cy="323163"/>
          </a:xfrm>
          <a:prstGeom prst="rect">
            <a:avLst/>
          </a:prstGeom>
        </p:spPr>
        <p:txBody>
          <a:bodyPr lIns="91439" tIns="91439" rIns="91439" bIns="91439" anchor="ctr"/>
          <a:lstStyle>
            <a:lvl1pPr algn="r" defTabSz="685800">
              <a:defRPr>
                <a:solidFill>
                  <a:srgbClr val="44546A"/>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706539026"/>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484" name="Title Text"/>
          <p:cNvSpPr txBox="1">
            <a:spLocks noGrp="1"/>
          </p:cNvSpPr>
          <p:nvPr>
            <p:ph type="title"/>
          </p:nvPr>
        </p:nvSpPr>
        <p:spPr>
          <a:xfrm>
            <a:off x="1657350" y="1383506"/>
            <a:ext cx="5829300" cy="1531144"/>
          </a:xfrm>
          <a:prstGeom prst="rect">
            <a:avLst/>
          </a:prstGeom>
        </p:spPr>
        <p:txBody>
          <a:bodyPr lIns="91439" tIns="91439" rIns="91439" bIns="91439"/>
          <a:lstStyle>
            <a:lvl1pPr defTabSz="482203">
              <a:defRPr sz="3225">
                <a:latin typeface="Calibri"/>
                <a:ea typeface="Calibri"/>
                <a:cs typeface="Calibri"/>
                <a:sym typeface="Calibri"/>
              </a:defRPr>
            </a:lvl1pPr>
          </a:lstStyle>
          <a:p>
            <a:r>
              <a:t>Title Text</a:t>
            </a:r>
          </a:p>
        </p:txBody>
      </p:sp>
      <p:sp>
        <p:nvSpPr>
          <p:cNvPr id="485" name="Body Level One…"/>
          <p:cNvSpPr txBox="1">
            <a:spLocks noGrp="1"/>
          </p:cNvSpPr>
          <p:nvPr>
            <p:ph type="body" sz="half" idx="1"/>
          </p:nvPr>
        </p:nvSpPr>
        <p:spPr>
          <a:xfrm>
            <a:off x="2171700" y="2914650"/>
            <a:ext cx="4800600" cy="2228850"/>
          </a:xfrm>
          <a:prstGeom prst="rect">
            <a:avLst/>
          </a:prstGeom>
        </p:spPr>
        <p:txBody>
          <a:bodyPr lIns="91439" tIns="91439" rIns="91439" bIns="91439" anchor="t"/>
          <a:lstStyle>
            <a:lvl1pPr marL="0" indent="0" algn="ctr" defTabSz="482203">
              <a:spcBef>
                <a:spcPts val="375"/>
              </a:spcBef>
              <a:buSzTx/>
              <a:buNone/>
              <a:defRPr sz="2250">
                <a:solidFill>
                  <a:srgbClr val="888888"/>
                </a:solidFill>
                <a:latin typeface="Calibri"/>
                <a:ea typeface="Calibri"/>
                <a:cs typeface="Calibri"/>
                <a:sym typeface="Calibri"/>
              </a:defRPr>
            </a:lvl1pPr>
            <a:lvl2pPr marL="0" indent="171450" algn="ctr" defTabSz="482203">
              <a:spcBef>
                <a:spcPts val="375"/>
              </a:spcBef>
              <a:buSzTx/>
              <a:buNone/>
              <a:defRPr sz="2250">
                <a:solidFill>
                  <a:srgbClr val="888888"/>
                </a:solidFill>
                <a:latin typeface="Calibri"/>
                <a:ea typeface="Calibri"/>
                <a:cs typeface="Calibri"/>
                <a:sym typeface="Calibri"/>
              </a:defRPr>
            </a:lvl2pPr>
            <a:lvl3pPr marL="0" indent="342900" algn="ctr" defTabSz="482203">
              <a:spcBef>
                <a:spcPts val="375"/>
              </a:spcBef>
              <a:buSzTx/>
              <a:buNone/>
              <a:defRPr sz="2250">
                <a:solidFill>
                  <a:srgbClr val="888888"/>
                </a:solidFill>
                <a:latin typeface="Calibri"/>
                <a:ea typeface="Calibri"/>
                <a:cs typeface="Calibri"/>
                <a:sym typeface="Calibri"/>
              </a:defRPr>
            </a:lvl3pPr>
            <a:lvl4pPr marL="0" indent="514350" algn="ctr" defTabSz="482203">
              <a:spcBef>
                <a:spcPts val="375"/>
              </a:spcBef>
              <a:buSzTx/>
              <a:buNone/>
              <a:defRPr sz="2250">
                <a:solidFill>
                  <a:srgbClr val="888888"/>
                </a:solidFill>
                <a:latin typeface="Calibri"/>
                <a:ea typeface="Calibri"/>
                <a:cs typeface="Calibri"/>
                <a:sym typeface="Calibri"/>
              </a:defRPr>
            </a:lvl4pPr>
            <a:lvl5pPr marL="0" indent="685800" algn="ctr" defTabSz="482203">
              <a:spcBef>
                <a:spcPts val="375"/>
              </a:spcBef>
              <a:buSzTx/>
              <a:buNone/>
              <a:defRPr sz="225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86" name="Slide Number"/>
          <p:cNvSpPr txBox="1">
            <a:spLocks noGrp="1"/>
          </p:cNvSpPr>
          <p:nvPr>
            <p:ph type="sldNum" sz="quarter" idx="2"/>
          </p:nvPr>
        </p:nvSpPr>
        <p:spPr>
          <a:xfrm>
            <a:off x="6057900" y="4748374"/>
            <a:ext cx="1600200" cy="311622"/>
          </a:xfrm>
          <a:prstGeom prst="rect">
            <a:avLst/>
          </a:prstGeom>
        </p:spPr>
        <p:txBody>
          <a:bodyPr wrap="square" lIns="91439" tIns="91439" rIns="91439" bIns="91439" anchor="ctr"/>
          <a:lstStyle>
            <a:lvl1pPr algn="r" defTabSz="482203">
              <a:defRPr sz="825">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657326464"/>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1_Content- Blank">
    <p:spTree>
      <p:nvGrpSpPr>
        <p:cNvPr id="1" name=""/>
        <p:cNvGrpSpPr/>
        <p:nvPr/>
      </p:nvGrpSpPr>
      <p:grpSpPr>
        <a:xfrm>
          <a:off x="0" y="0"/>
          <a:ext cx="0" cy="0"/>
          <a:chOff x="0" y="0"/>
          <a:chExt cx="0" cy="0"/>
        </a:xfrm>
      </p:grpSpPr>
      <p:sp>
        <p:nvSpPr>
          <p:cNvPr id="493" name="Slide Number"/>
          <p:cNvSpPr txBox="1">
            <a:spLocks noGrp="1"/>
          </p:cNvSpPr>
          <p:nvPr>
            <p:ph type="sldNum" sz="quarter" idx="2"/>
          </p:nvPr>
        </p:nvSpPr>
        <p:spPr>
          <a:xfrm>
            <a:off x="6119430" y="4551820"/>
            <a:ext cx="433770" cy="430885"/>
          </a:xfrm>
          <a:prstGeom prst="rect">
            <a:avLst/>
          </a:prstGeom>
        </p:spPr>
        <p:txBody>
          <a:bodyPr lIns="121919" tIns="121919" rIns="121919" bIns="121919" anchor="ctr"/>
          <a:lstStyle>
            <a:lvl1pPr algn="r" defTabSz="457200">
              <a:defRPr sz="12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910425489"/>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500" name="Title Text"/>
          <p:cNvSpPr txBox="1">
            <a:spLocks noGrp="1"/>
          </p:cNvSpPr>
          <p:nvPr>
            <p:ph type="title"/>
          </p:nvPr>
        </p:nvSpPr>
        <p:spPr>
          <a:xfrm>
            <a:off x="628650" y="273844"/>
            <a:ext cx="7886700" cy="994172"/>
          </a:xfrm>
          <a:prstGeom prst="rect">
            <a:avLst/>
          </a:prstGeom>
        </p:spPr>
        <p:txBody>
          <a:bodyPr lIns="91439" tIns="91439" rIns="91439" bIns="91439"/>
          <a:lstStyle>
            <a:lvl1pPr algn="l" defTabSz="685800">
              <a:lnSpc>
                <a:spcPct val="90000"/>
              </a:lnSpc>
              <a:defRPr sz="3300">
                <a:latin typeface="BebasNeue"/>
                <a:ea typeface="BebasNeue"/>
                <a:cs typeface="BebasNeue"/>
                <a:sym typeface="BebasNeue"/>
              </a:defRPr>
            </a:lvl1pPr>
          </a:lstStyle>
          <a:p>
            <a:r>
              <a:t>Title Text</a:t>
            </a:r>
          </a:p>
        </p:txBody>
      </p:sp>
      <p:sp>
        <p:nvSpPr>
          <p:cNvPr id="501" name="Body Level One…"/>
          <p:cNvSpPr txBox="1">
            <a:spLocks noGrp="1"/>
          </p:cNvSpPr>
          <p:nvPr>
            <p:ph type="body" idx="1"/>
          </p:nvPr>
        </p:nvSpPr>
        <p:spPr>
          <a:xfrm>
            <a:off x="628650" y="1369219"/>
            <a:ext cx="7886700" cy="3263504"/>
          </a:xfrm>
          <a:prstGeom prst="rect">
            <a:avLst/>
          </a:prstGeom>
        </p:spPr>
        <p:txBody>
          <a:bodyPr lIns="91439" tIns="91439" rIns="91439" bIns="91439" anchor="t"/>
          <a:lstStyle>
            <a:lvl1pPr marL="171450" indent="-171450" defTabSz="685800">
              <a:lnSpc>
                <a:spcPct val="90000"/>
              </a:lnSpc>
              <a:spcBef>
                <a:spcPts val="750"/>
              </a:spcBef>
              <a:buSzPct val="100000"/>
              <a:buFont typeface="Arial"/>
              <a:defRPr sz="2100">
                <a:latin typeface="BebasNeue"/>
                <a:ea typeface="BebasNeue"/>
                <a:cs typeface="BebasNeue"/>
                <a:sym typeface="BebasNeue"/>
              </a:defRPr>
            </a:lvl1pPr>
            <a:lvl2pPr marL="371475" indent="-200025" defTabSz="685800">
              <a:lnSpc>
                <a:spcPct val="90000"/>
              </a:lnSpc>
              <a:spcBef>
                <a:spcPts val="750"/>
              </a:spcBef>
              <a:buSzPct val="100000"/>
              <a:buFont typeface="Arial"/>
              <a:defRPr sz="2100">
                <a:latin typeface="BebasNeue"/>
                <a:ea typeface="BebasNeue"/>
                <a:cs typeface="BebasNeue"/>
                <a:sym typeface="BebasNeue"/>
              </a:defRPr>
            </a:lvl2pPr>
            <a:lvl3pPr marL="582930" indent="-240030" defTabSz="685800">
              <a:lnSpc>
                <a:spcPct val="90000"/>
              </a:lnSpc>
              <a:spcBef>
                <a:spcPts val="750"/>
              </a:spcBef>
              <a:buSzPct val="100000"/>
              <a:buFont typeface="Arial"/>
              <a:defRPr sz="2100">
                <a:latin typeface="BebasNeue"/>
                <a:ea typeface="BebasNeue"/>
                <a:cs typeface="BebasNeue"/>
                <a:sym typeface="BebasNeue"/>
              </a:defRPr>
            </a:lvl3pPr>
            <a:lvl4pPr marL="781050" indent="-266700" defTabSz="685800">
              <a:lnSpc>
                <a:spcPct val="90000"/>
              </a:lnSpc>
              <a:spcBef>
                <a:spcPts val="750"/>
              </a:spcBef>
              <a:buSzPct val="100000"/>
              <a:buFont typeface="Arial"/>
              <a:defRPr sz="2100">
                <a:latin typeface="BebasNeue"/>
                <a:ea typeface="BebasNeue"/>
                <a:cs typeface="BebasNeue"/>
                <a:sym typeface="BebasNeue"/>
              </a:defRPr>
            </a:lvl4pPr>
            <a:lvl5pPr marL="952500" indent="-266700" defTabSz="685800">
              <a:lnSpc>
                <a:spcPct val="90000"/>
              </a:lnSpc>
              <a:spcBef>
                <a:spcPts val="750"/>
              </a:spcBef>
              <a:buSzPct val="100000"/>
              <a:buFont typeface="Arial"/>
              <a:defRPr sz="2100">
                <a:latin typeface="BebasNeue"/>
                <a:ea typeface="BebasNeue"/>
                <a:cs typeface="BebasNeue"/>
                <a:sym typeface="BebasNeue"/>
              </a:defRPr>
            </a:lvl5pPr>
          </a:lstStyle>
          <a:p>
            <a:r>
              <a:t>Body Level One</a:t>
            </a:r>
          </a:p>
          <a:p>
            <a:pPr lvl="1"/>
            <a:r>
              <a:t>Body Level Two</a:t>
            </a:r>
          </a:p>
          <a:p>
            <a:pPr lvl="2"/>
            <a:r>
              <a:t>Body Level Three</a:t>
            </a:r>
          </a:p>
          <a:p>
            <a:pPr lvl="3"/>
            <a:r>
              <a:t>Body Level Four</a:t>
            </a:r>
          </a:p>
          <a:p>
            <a:pPr lvl="4"/>
            <a:r>
              <a:t>Body Level Five</a:t>
            </a:r>
          </a:p>
        </p:txBody>
      </p:sp>
      <p:sp>
        <p:nvSpPr>
          <p:cNvPr id="502" name="Slide Number"/>
          <p:cNvSpPr txBox="1">
            <a:spLocks noGrp="1"/>
          </p:cNvSpPr>
          <p:nvPr>
            <p:ph type="sldNum" sz="quarter" idx="2"/>
          </p:nvPr>
        </p:nvSpPr>
        <p:spPr>
          <a:xfrm>
            <a:off x="8196033" y="4742603"/>
            <a:ext cx="319317" cy="323163"/>
          </a:xfrm>
          <a:prstGeom prst="rect">
            <a:avLst/>
          </a:prstGeom>
        </p:spPr>
        <p:txBody>
          <a:bodyPr lIns="91439" tIns="91439" rIns="91439" bIns="91439" anchor="ctr"/>
          <a:lstStyle>
            <a:lvl1pPr algn="r" defTabSz="685800">
              <a:defRPr>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496350784"/>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509" name="Slide Number"/>
          <p:cNvSpPr txBox="1">
            <a:spLocks noGrp="1"/>
          </p:cNvSpPr>
          <p:nvPr>
            <p:ph type="sldNum" sz="quarter" idx="2"/>
          </p:nvPr>
        </p:nvSpPr>
        <p:spPr>
          <a:xfrm>
            <a:off x="8706043" y="227651"/>
            <a:ext cx="357718" cy="346176"/>
          </a:xfrm>
          <a:prstGeom prst="rect">
            <a:avLst/>
          </a:prstGeom>
        </p:spPr>
        <p:txBody>
          <a:bodyPr lIns="91404" tIns="91404" rIns="91404" bIns="91404"/>
          <a:lstStyle>
            <a:lvl1pPr defTabSz="685662">
              <a:defRPr sz="1050" b="1">
                <a:solidFill>
                  <a:srgbClr val="FFFFFF"/>
                </a:solidFill>
                <a:latin typeface="Lato Bold"/>
                <a:ea typeface="Lato Bold"/>
                <a:cs typeface="Lato Bold"/>
                <a:sym typeface="Lato Bold"/>
              </a:defRPr>
            </a:lvl1pPr>
          </a:lstStyle>
          <a:p>
            <a:fld id="{86CB4B4D-7CA3-9044-876B-883B54F8677D}" type="slidenum">
              <a:t>‹#›</a:t>
            </a:fld>
            <a:endParaRPr/>
          </a:p>
        </p:txBody>
      </p:sp>
    </p:spTree>
    <p:extLst>
      <p:ext uri="{BB962C8B-B14F-4D97-AF65-F5344CB8AC3E}">
        <p14:creationId xmlns:p14="http://schemas.microsoft.com/office/powerpoint/2010/main" val="2620762211"/>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grpSp>
        <p:nvGrpSpPr>
          <p:cNvPr id="519" name="Group 15"/>
          <p:cNvGrpSpPr/>
          <p:nvPr/>
        </p:nvGrpSpPr>
        <p:grpSpPr>
          <a:xfrm>
            <a:off x="2382" y="1340"/>
            <a:ext cx="9139237" cy="59774"/>
            <a:chOff x="0" y="0"/>
            <a:chExt cx="24371298" cy="159396"/>
          </a:xfrm>
        </p:grpSpPr>
        <p:sp>
          <p:nvSpPr>
            <p:cNvPr id="516" name="Rectangle 16"/>
            <p:cNvSpPr/>
            <p:nvPr/>
          </p:nvSpPr>
          <p:spPr>
            <a:xfrm>
              <a:off x="5889730" y="-1"/>
              <a:ext cx="18481569" cy="159398"/>
            </a:xfrm>
            <a:prstGeom prst="rect">
              <a:avLst/>
            </a:prstGeom>
            <a:solidFill>
              <a:srgbClr val="F7BE00"/>
            </a:solidFill>
            <a:ln w="12700" cap="flat">
              <a:noFill/>
              <a:miter lim="400000"/>
            </a:ln>
            <a:effectLst/>
          </p:spPr>
          <p:txBody>
            <a:bodyPr wrap="square" lIns="121856" tIns="121856" rIns="121856" bIns="121856" numCol="1" anchor="ctr">
              <a:noAutofit/>
            </a:bodyPr>
            <a:lstStyle/>
            <a:p>
              <a:pPr defTabSz="457200">
                <a:defRPr sz="4800" b="0">
                  <a:solidFill>
                    <a:srgbClr val="3D527F"/>
                  </a:solidFill>
                  <a:latin typeface="Arial"/>
                  <a:ea typeface="Arial"/>
                  <a:cs typeface="Arial"/>
                  <a:sym typeface="Arial"/>
                </a:defRPr>
              </a:pPr>
              <a:endParaRPr sz="1800"/>
            </a:p>
          </p:txBody>
        </p:sp>
        <p:sp>
          <p:nvSpPr>
            <p:cNvPr id="517" name="Rectangle 19"/>
            <p:cNvSpPr/>
            <p:nvPr/>
          </p:nvSpPr>
          <p:spPr>
            <a:xfrm>
              <a:off x="-1" y="-1"/>
              <a:ext cx="5889732" cy="159398"/>
            </a:xfrm>
            <a:prstGeom prst="rect">
              <a:avLst/>
            </a:prstGeom>
            <a:solidFill>
              <a:srgbClr val="AE2573"/>
            </a:solidFill>
            <a:ln w="12700" cap="flat">
              <a:noFill/>
              <a:miter lim="400000"/>
            </a:ln>
            <a:effectLst/>
          </p:spPr>
          <p:txBody>
            <a:bodyPr wrap="square" lIns="121856" tIns="121856" rIns="121856" bIns="121856" numCol="1" anchor="ctr">
              <a:noAutofit/>
            </a:bodyPr>
            <a:lstStyle/>
            <a:p>
              <a:pPr defTabSz="457200">
                <a:defRPr sz="4800" b="0">
                  <a:solidFill>
                    <a:srgbClr val="3D527F"/>
                  </a:solidFill>
                  <a:latin typeface="Arial"/>
                  <a:ea typeface="Arial"/>
                  <a:cs typeface="Arial"/>
                  <a:sym typeface="Arial"/>
                </a:defRPr>
              </a:pPr>
              <a:endParaRPr sz="1800"/>
            </a:p>
          </p:txBody>
        </p:sp>
        <p:sp>
          <p:nvSpPr>
            <p:cNvPr id="518" name="Rectangle 20"/>
            <p:cNvSpPr/>
            <p:nvPr/>
          </p:nvSpPr>
          <p:spPr>
            <a:xfrm>
              <a:off x="5889730" y="-1"/>
              <a:ext cx="2826395" cy="159398"/>
            </a:xfrm>
            <a:prstGeom prst="rect">
              <a:avLst/>
            </a:prstGeom>
            <a:solidFill>
              <a:srgbClr val="E97721"/>
            </a:solidFill>
            <a:ln w="12700" cap="flat">
              <a:noFill/>
              <a:miter lim="400000"/>
            </a:ln>
            <a:effectLst/>
          </p:spPr>
          <p:txBody>
            <a:bodyPr wrap="square" lIns="121856" tIns="121856" rIns="121856" bIns="121856" numCol="1" anchor="ctr">
              <a:noAutofit/>
            </a:bodyPr>
            <a:lstStyle/>
            <a:p>
              <a:pPr defTabSz="457200">
                <a:defRPr sz="4800" b="0">
                  <a:solidFill>
                    <a:srgbClr val="3D527F"/>
                  </a:solidFill>
                  <a:latin typeface="Arial"/>
                  <a:ea typeface="Arial"/>
                  <a:cs typeface="Arial"/>
                  <a:sym typeface="Arial"/>
                </a:defRPr>
              </a:pPr>
              <a:endParaRPr sz="1800"/>
            </a:p>
          </p:txBody>
        </p:sp>
      </p:grpSp>
      <p:sp>
        <p:nvSpPr>
          <p:cNvPr id="520" name="Rectangle 21"/>
          <p:cNvSpPr/>
          <p:nvPr/>
        </p:nvSpPr>
        <p:spPr>
          <a:xfrm>
            <a:off x="2381" y="63346"/>
            <a:ext cx="9139238" cy="50401"/>
          </a:xfrm>
          <a:prstGeom prst="rect">
            <a:avLst/>
          </a:prstGeom>
          <a:solidFill>
            <a:srgbClr val="FFFFFF"/>
          </a:solidFill>
          <a:ln w="12700">
            <a:miter lim="400000"/>
          </a:ln>
        </p:spPr>
        <p:txBody>
          <a:bodyPr lIns="45696" tIns="45696" rIns="45696" bIns="45696" anchor="ctr"/>
          <a:lstStyle/>
          <a:p>
            <a:pPr defTabSz="457200">
              <a:defRPr sz="4800" b="0">
                <a:solidFill>
                  <a:srgbClr val="FFFFFF"/>
                </a:solidFill>
                <a:latin typeface="Arial"/>
                <a:ea typeface="Arial"/>
                <a:cs typeface="Arial"/>
                <a:sym typeface="Arial"/>
              </a:defRPr>
            </a:pPr>
            <a:endParaRPr sz="1800"/>
          </a:p>
        </p:txBody>
      </p:sp>
      <p:sp>
        <p:nvSpPr>
          <p:cNvPr id="521" name="TextBox 22"/>
          <p:cNvSpPr txBox="1"/>
          <p:nvPr/>
        </p:nvSpPr>
        <p:spPr>
          <a:xfrm>
            <a:off x="165220" y="4695389"/>
            <a:ext cx="2866596" cy="300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96" tIns="45696" rIns="45696" bIns="45696">
            <a:spAutoFit/>
          </a:bodyPr>
          <a:lstStyle>
            <a:lvl1pPr algn="l" defTabSz="1219200">
              <a:defRPr sz="3600">
                <a:solidFill>
                  <a:srgbClr val="1F497D"/>
                </a:solidFill>
                <a:latin typeface="Graphik"/>
                <a:ea typeface="Graphik"/>
                <a:cs typeface="Graphik"/>
                <a:sym typeface="Graphik"/>
              </a:defRPr>
            </a:lvl1pPr>
          </a:lstStyle>
          <a:p>
            <a:r>
              <a:rPr sz="1350"/>
              <a:t>#OCLCLibraryFutures</a:t>
            </a:r>
          </a:p>
        </p:txBody>
      </p:sp>
      <p:pic>
        <p:nvPicPr>
          <p:cNvPr id="522" name="Graphic 23" descr="Graphic 2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13218" y="4749119"/>
            <a:ext cx="680479" cy="220751"/>
          </a:xfrm>
          <a:prstGeom prst="rect">
            <a:avLst/>
          </a:prstGeom>
          <a:ln w="12700">
            <a:miter lim="400000"/>
          </a:ln>
        </p:spPr>
      </p:pic>
      <p:sp>
        <p:nvSpPr>
          <p:cNvPr id="523" name="Slide Number"/>
          <p:cNvSpPr txBox="1">
            <a:spLocks noGrp="1"/>
          </p:cNvSpPr>
          <p:nvPr>
            <p:ph type="sldNum" sz="quarter" idx="2"/>
          </p:nvPr>
        </p:nvSpPr>
        <p:spPr>
          <a:xfrm>
            <a:off x="6118524" y="4550740"/>
            <a:ext cx="433644" cy="430758"/>
          </a:xfrm>
          <a:prstGeom prst="rect">
            <a:avLst/>
          </a:prstGeom>
        </p:spPr>
        <p:txBody>
          <a:bodyPr lIns="121856" tIns="121856" rIns="121856" bIns="121856" anchor="ctr"/>
          <a:lstStyle>
            <a:lvl1pPr algn="r" defTabSz="457200">
              <a:defRPr sz="12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290812697"/>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530" name="Slide Number"/>
          <p:cNvSpPr txBox="1">
            <a:spLocks noGrp="1"/>
          </p:cNvSpPr>
          <p:nvPr>
            <p:ph type="sldNum" sz="quarter" idx="2"/>
          </p:nvPr>
        </p:nvSpPr>
        <p:spPr>
          <a:xfrm>
            <a:off x="8706043" y="227651"/>
            <a:ext cx="357718" cy="346176"/>
          </a:xfrm>
          <a:prstGeom prst="rect">
            <a:avLst/>
          </a:prstGeom>
        </p:spPr>
        <p:txBody>
          <a:bodyPr lIns="91404" tIns="91404" rIns="91404" bIns="91404"/>
          <a:lstStyle>
            <a:lvl1pPr defTabSz="685662">
              <a:defRPr sz="1050" b="1">
                <a:solidFill>
                  <a:srgbClr val="FFFFFF"/>
                </a:solidFill>
                <a:latin typeface="Lato Bold"/>
                <a:ea typeface="Lato Bold"/>
                <a:cs typeface="Lato Bold"/>
                <a:sym typeface="Lato Bold"/>
              </a:defRPr>
            </a:lvl1pPr>
          </a:lstStyle>
          <a:p>
            <a:fld id="{86CB4B4D-7CA3-9044-876B-883B54F8677D}" type="slidenum">
              <a:t>‹#›</a:t>
            </a:fld>
            <a:endParaRPr/>
          </a:p>
        </p:txBody>
      </p:sp>
    </p:spTree>
    <p:extLst>
      <p:ext uri="{BB962C8B-B14F-4D97-AF65-F5344CB8AC3E}">
        <p14:creationId xmlns:p14="http://schemas.microsoft.com/office/powerpoint/2010/main" val="2070587609"/>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1_No Footer">
    <p:spTree>
      <p:nvGrpSpPr>
        <p:cNvPr id="1" name=""/>
        <p:cNvGrpSpPr/>
        <p:nvPr/>
      </p:nvGrpSpPr>
      <p:grpSpPr>
        <a:xfrm>
          <a:off x="0" y="0"/>
          <a:ext cx="0" cy="0"/>
          <a:chOff x="0" y="0"/>
          <a:chExt cx="0" cy="0"/>
        </a:xfrm>
      </p:grpSpPr>
      <p:sp>
        <p:nvSpPr>
          <p:cNvPr id="537" name="www.companyname.com…"/>
          <p:cNvSpPr txBox="1"/>
          <p:nvPr/>
        </p:nvSpPr>
        <p:spPr>
          <a:xfrm>
            <a:off x="2924181" y="4692277"/>
            <a:ext cx="3302817" cy="3231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77" tIns="34277" rIns="34277" bIns="34277">
            <a:spAutoFit/>
          </a:bodyPr>
          <a:lstStyle/>
          <a:p>
            <a:pPr defTabSz="685662">
              <a:defRPr sz="2400" b="0">
                <a:solidFill>
                  <a:srgbClr val="1EA185"/>
                </a:solidFill>
                <a:latin typeface="Lato Light"/>
                <a:ea typeface="Lato Light"/>
                <a:cs typeface="Lato Light"/>
                <a:sym typeface="Lato Light"/>
              </a:defRPr>
            </a:pPr>
            <a:r>
              <a:rPr sz="900"/>
              <a:t>www.companyname.com</a:t>
            </a:r>
          </a:p>
          <a:p>
            <a:pPr defTabSz="685662">
              <a:defRPr sz="2000" b="0">
                <a:solidFill>
                  <a:srgbClr val="445469"/>
                </a:solidFill>
                <a:latin typeface="Lato Light"/>
                <a:ea typeface="Lato Light"/>
                <a:cs typeface="Lato Light"/>
                <a:sym typeface="Lato Light"/>
              </a:defRPr>
            </a:pPr>
            <a:r>
              <a:rPr sz="750"/>
              <a:t>© 2016 Jetfabrik Multipurpose Theme. All Rights Reserved. </a:t>
            </a:r>
          </a:p>
        </p:txBody>
      </p:sp>
      <p:sp>
        <p:nvSpPr>
          <p:cNvPr id="538" name="Slide Number"/>
          <p:cNvSpPr txBox="1">
            <a:spLocks noGrp="1"/>
          </p:cNvSpPr>
          <p:nvPr>
            <p:ph type="sldNum" sz="quarter" idx="2"/>
          </p:nvPr>
        </p:nvSpPr>
        <p:spPr>
          <a:xfrm>
            <a:off x="8706043" y="227651"/>
            <a:ext cx="357718" cy="346176"/>
          </a:xfrm>
          <a:prstGeom prst="rect">
            <a:avLst/>
          </a:prstGeom>
        </p:spPr>
        <p:txBody>
          <a:bodyPr lIns="91404" tIns="91404" rIns="91404" bIns="91404"/>
          <a:lstStyle>
            <a:lvl1pPr defTabSz="685662">
              <a:defRPr sz="1050" b="1">
                <a:solidFill>
                  <a:srgbClr val="FFFFFF"/>
                </a:solidFill>
                <a:latin typeface="Lato Bold"/>
                <a:ea typeface="Lato Bold"/>
                <a:cs typeface="Lato Bold"/>
                <a:sym typeface="Lato Bold"/>
              </a:defRPr>
            </a:lvl1pPr>
          </a:lstStyle>
          <a:p>
            <a:fld id="{86CB4B4D-7CA3-9044-876B-883B54F8677D}" type="slidenum">
              <a:t>‹#›</a:t>
            </a:fld>
            <a:endParaRPr/>
          </a:p>
        </p:txBody>
      </p:sp>
      <p:sp>
        <p:nvSpPr>
          <p:cNvPr id="539" name="Rectangle"/>
          <p:cNvSpPr/>
          <p:nvPr/>
        </p:nvSpPr>
        <p:spPr>
          <a:xfrm>
            <a:off x="3255749" y="4700239"/>
            <a:ext cx="2651203" cy="376354"/>
          </a:xfrm>
          <a:prstGeom prst="rect">
            <a:avLst/>
          </a:prstGeom>
          <a:solidFill>
            <a:srgbClr val="FFFFFF"/>
          </a:solidFill>
          <a:ln w="12700">
            <a:miter lim="400000"/>
          </a:ln>
        </p:spPr>
        <p:txBody>
          <a:bodyPr lIns="17145" rIns="17145" anchor="ctr"/>
          <a:lstStyle/>
          <a:p>
            <a:pPr defTabSz="685662">
              <a:defRPr sz="3600" b="0">
                <a:solidFill>
                  <a:srgbClr val="FFFFFF"/>
                </a:solidFill>
                <a:latin typeface="Lato Light"/>
                <a:ea typeface="Lato Light"/>
                <a:cs typeface="Lato Light"/>
                <a:sym typeface="Lato Light"/>
              </a:defRPr>
            </a:pPr>
            <a:endParaRPr sz="1350"/>
          </a:p>
        </p:txBody>
      </p:sp>
    </p:spTree>
    <p:extLst>
      <p:ext uri="{BB962C8B-B14F-4D97-AF65-F5344CB8AC3E}">
        <p14:creationId xmlns:p14="http://schemas.microsoft.com/office/powerpoint/2010/main" val="1510317706"/>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3_DEFAULT">
    <p:spTree>
      <p:nvGrpSpPr>
        <p:cNvPr id="1" name=""/>
        <p:cNvGrpSpPr/>
        <p:nvPr/>
      </p:nvGrpSpPr>
      <p:grpSpPr>
        <a:xfrm>
          <a:off x="0" y="0"/>
          <a:ext cx="0" cy="0"/>
          <a:chOff x="0" y="0"/>
          <a:chExt cx="0" cy="0"/>
        </a:xfrm>
      </p:grpSpPr>
      <p:sp>
        <p:nvSpPr>
          <p:cNvPr id="546" name="Slide Number"/>
          <p:cNvSpPr txBox="1">
            <a:spLocks noGrp="1"/>
          </p:cNvSpPr>
          <p:nvPr>
            <p:ph type="sldNum" sz="quarter" idx="2"/>
          </p:nvPr>
        </p:nvSpPr>
        <p:spPr>
          <a:xfrm>
            <a:off x="8706043" y="227651"/>
            <a:ext cx="357718" cy="346176"/>
          </a:xfrm>
          <a:prstGeom prst="rect">
            <a:avLst/>
          </a:prstGeom>
        </p:spPr>
        <p:txBody>
          <a:bodyPr lIns="91404" tIns="91404" rIns="91404" bIns="91404"/>
          <a:lstStyle>
            <a:lvl1pPr defTabSz="685662">
              <a:defRPr sz="1050" b="1">
                <a:solidFill>
                  <a:srgbClr val="FFFFFF"/>
                </a:solidFill>
                <a:latin typeface="Lato Bold"/>
                <a:ea typeface="Lato Bold"/>
                <a:cs typeface="Lato Bold"/>
                <a:sym typeface="Lato Bold"/>
              </a:defRPr>
            </a:lvl1pPr>
          </a:lstStyle>
          <a:p>
            <a:fld id="{86CB4B4D-7CA3-9044-876B-883B54F8677D}" type="slidenum">
              <a:t>‹#›</a:t>
            </a:fld>
            <a:endParaRPr/>
          </a:p>
        </p:txBody>
      </p:sp>
    </p:spTree>
    <p:extLst>
      <p:ext uri="{BB962C8B-B14F-4D97-AF65-F5344CB8AC3E}">
        <p14:creationId xmlns:p14="http://schemas.microsoft.com/office/powerpoint/2010/main" val="16389305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4_DEFAULT">
    <p:spTree>
      <p:nvGrpSpPr>
        <p:cNvPr id="1" name=""/>
        <p:cNvGrpSpPr/>
        <p:nvPr/>
      </p:nvGrpSpPr>
      <p:grpSpPr>
        <a:xfrm>
          <a:off x="0" y="0"/>
          <a:ext cx="0" cy="0"/>
          <a:chOff x="0" y="0"/>
          <a:chExt cx="0" cy="0"/>
        </a:xfrm>
      </p:grpSpPr>
      <p:sp>
        <p:nvSpPr>
          <p:cNvPr id="553" name="Slide Number"/>
          <p:cNvSpPr txBox="1">
            <a:spLocks noGrp="1"/>
          </p:cNvSpPr>
          <p:nvPr>
            <p:ph type="sldNum" sz="quarter" idx="2"/>
          </p:nvPr>
        </p:nvSpPr>
        <p:spPr>
          <a:xfrm>
            <a:off x="8706043" y="227651"/>
            <a:ext cx="357718" cy="346176"/>
          </a:xfrm>
          <a:prstGeom prst="rect">
            <a:avLst/>
          </a:prstGeom>
        </p:spPr>
        <p:txBody>
          <a:bodyPr lIns="91404" tIns="91404" rIns="91404" bIns="91404"/>
          <a:lstStyle>
            <a:lvl1pPr defTabSz="685662">
              <a:defRPr sz="1050" b="1">
                <a:solidFill>
                  <a:srgbClr val="FFFFFF"/>
                </a:solidFill>
                <a:latin typeface="Lato Bold"/>
                <a:ea typeface="Lato Bold"/>
                <a:cs typeface="Lato Bold"/>
                <a:sym typeface="Lato Bold"/>
              </a:defRPr>
            </a:lvl1pPr>
          </a:lstStyle>
          <a:p>
            <a:fld id="{86CB4B4D-7CA3-9044-876B-883B54F8677D}" type="slidenum">
              <a:t>‹#›</a:t>
            </a:fld>
            <a:endParaRPr/>
          </a:p>
        </p:txBody>
      </p:sp>
    </p:spTree>
    <p:extLst>
      <p:ext uri="{BB962C8B-B14F-4D97-AF65-F5344CB8AC3E}">
        <p14:creationId xmlns:p14="http://schemas.microsoft.com/office/powerpoint/2010/main" val="520648132"/>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2_No Footer">
    <p:spTree>
      <p:nvGrpSpPr>
        <p:cNvPr id="1" name=""/>
        <p:cNvGrpSpPr/>
        <p:nvPr/>
      </p:nvGrpSpPr>
      <p:grpSpPr>
        <a:xfrm>
          <a:off x="0" y="0"/>
          <a:ext cx="0" cy="0"/>
          <a:chOff x="0" y="0"/>
          <a:chExt cx="0" cy="0"/>
        </a:xfrm>
      </p:grpSpPr>
      <p:sp>
        <p:nvSpPr>
          <p:cNvPr id="560" name="www.companyname.com…"/>
          <p:cNvSpPr txBox="1"/>
          <p:nvPr/>
        </p:nvSpPr>
        <p:spPr>
          <a:xfrm>
            <a:off x="2924181" y="4692277"/>
            <a:ext cx="3302817" cy="3231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77" tIns="34277" rIns="34277" bIns="34277">
            <a:spAutoFit/>
          </a:bodyPr>
          <a:lstStyle/>
          <a:p>
            <a:pPr defTabSz="685662">
              <a:defRPr sz="2400" b="0">
                <a:solidFill>
                  <a:srgbClr val="1EA185"/>
                </a:solidFill>
                <a:latin typeface="Lato Light"/>
                <a:ea typeface="Lato Light"/>
                <a:cs typeface="Lato Light"/>
                <a:sym typeface="Lato Light"/>
              </a:defRPr>
            </a:pPr>
            <a:r>
              <a:rPr sz="900"/>
              <a:t>www.companyname.com</a:t>
            </a:r>
          </a:p>
          <a:p>
            <a:pPr defTabSz="685662">
              <a:defRPr sz="2000" b="0">
                <a:solidFill>
                  <a:srgbClr val="445469"/>
                </a:solidFill>
                <a:latin typeface="Lato Light"/>
                <a:ea typeface="Lato Light"/>
                <a:cs typeface="Lato Light"/>
                <a:sym typeface="Lato Light"/>
              </a:defRPr>
            </a:pPr>
            <a:r>
              <a:rPr sz="750"/>
              <a:t>© 2016 Jetfabrik Multipurpose Theme. All Rights Reserved. </a:t>
            </a:r>
          </a:p>
        </p:txBody>
      </p:sp>
      <p:sp>
        <p:nvSpPr>
          <p:cNvPr id="561" name="Slide Number"/>
          <p:cNvSpPr txBox="1">
            <a:spLocks noGrp="1"/>
          </p:cNvSpPr>
          <p:nvPr>
            <p:ph type="sldNum" sz="quarter" idx="2"/>
          </p:nvPr>
        </p:nvSpPr>
        <p:spPr>
          <a:xfrm>
            <a:off x="8706043" y="227651"/>
            <a:ext cx="357718" cy="346176"/>
          </a:xfrm>
          <a:prstGeom prst="rect">
            <a:avLst/>
          </a:prstGeom>
        </p:spPr>
        <p:txBody>
          <a:bodyPr lIns="91404" tIns="91404" rIns="91404" bIns="91404"/>
          <a:lstStyle>
            <a:lvl1pPr defTabSz="685662">
              <a:defRPr sz="1050" b="1">
                <a:solidFill>
                  <a:srgbClr val="FFFFFF"/>
                </a:solidFill>
                <a:latin typeface="Lato Bold"/>
                <a:ea typeface="Lato Bold"/>
                <a:cs typeface="Lato Bold"/>
                <a:sym typeface="Lato Bold"/>
              </a:defRPr>
            </a:lvl1pPr>
          </a:lstStyle>
          <a:p>
            <a:fld id="{86CB4B4D-7CA3-9044-876B-883B54F8677D}" type="slidenum">
              <a:t>‹#›</a:t>
            </a:fld>
            <a:endParaRPr/>
          </a:p>
        </p:txBody>
      </p:sp>
      <p:sp>
        <p:nvSpPr>
          <p:cNvPr id="562" name="Rectangle"/>
          <p:cNvSpPr/>
          <p:nvPr/>
        </p:nvSpPr>
        <p:spPr>
          <a:xfrm>
            <a:off x="3255749" y="4700239"/>
            <a:ext cx="2651203" cy="376354"/>
          </a:xfrm>
          <a:prstGeom prst="rect">
            <a:avLst/>
          </a:prstGeom>
          <a:solidFill>
            <a:srgbClr val="FFFFFF"/>
          </a:solidFill>
          <a:ln w="12700">
            <a:miter lim="400000"/>
          </a:ln>
        </p:spPr>
        <p:txBody>
          <a:bodyPr lIns="17145" rIns="17145" anchor="ctr"/>
          <a:lstStyle/>
          <a:p>
            <a:pPr defTabSz="685662">
              <a:defRPr sz="3600" b="0">
                <a:solidFill>
                  <a:srgbClr val="FFFFFF"/>
                </a:solidFill>
                <a:latin typeface="Lato Light"/>
                <a:ea typeface="Lato Light"/>
                <a:cs typeface="Lato Light"/>
                <a:sym typeface="Lato Light"/>
              </a:defRPr>
            </a:pPr>
            <a:endParaRPr sz="1350"/>
          </a:p>
        </p:txBody>
      </p:sp>
    </p:spTree>
    <p:extLst>
      <p:ext uri="{BB962C8B-B14F-4D97-AF65-F5344CB8AC3E}">
        <p14:creationId xmlns:p14="http://schemas.microsoft.com/office/powerpoint/2010/main" val="2838088941"/>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5_DEFAULT">
    <p:spTree>
      <p:nvGrpSpPr>
        <p:cNvPr id="1" name=""/>
        <p:cNvGrpSpPr/>
        <p:nvPr/>
      </p:nvGrpSpPr>
      <p:grpSpPr>
        <a:xfrm>
          <a:off x="0" y="0"/>
          <a:ext cx="0" cy="0"/>
          <a:chOff x="0" y="0"/>
          <a:chExt cx="0" cy="0"/>
        </a:xfrm>
      </p:grpSpPr>
      <p:sp>
        <p:nvSpPr>
          <p:cNvPr id="569" name="Slide Number"/>
          <p:cNvSpPr txBox="1">
            <a:spLocks noGrp="1"/>
          </p:cNvSpPr>
          <p:nvPr>
            <p:ph type="sldNum" sz="quarter" idx="2"/>
          </p:nvPr>
        </p:nvSpPr>
        <p:spPr>
          <a:xfrm>
            <a:off x="8706043" y="227651"/>
            <a:ext cx="357718" cy="346176"/>
          </a:xfrm>
          <a:prstGeom prst="rect">
            <a:avLst/>
          </a:prstGeom>
        </p:spPr>
        <p:txBody>
          <a:bodyPr lIns="91404" tIns="91404" rIns="91404" bIns="91404"/>
          <a:lstStyle>
            <a:lvl1pPr defTabSz="685662">
              <a:defRPr sz="1050" b="1">
                <a:solidFill>
                  <a:srgbClr val="FFFFFF"/>
                </a:solidFill>
                <a:latin typeface="Lato Bold"/>
                <a:ea typeface="Lato Bold"/>
                <a:cs typeface="Lato Bold"/>
                <a:sym typeface="Lato Bold"/>
              </a:defRPr>
            </a:lvl1pPr>
          </a:lstStyle>
          <a:p>
            <a:fld id="{86CB4B4D-7CA3-9044-876B-883B54F8677D}" type="slidenum">
              <a:t>‹#›</a:t>
            </a:fld>
            <a:endParaRPr/>
          </a:p>
        </p:txBody>
      </p:sp>
    </p:spTree>
    <p:extLst>
      <p:ext uri="{BB962C8B-B14F-4D97-AF65-F5344CB8AC3E}">
        <p14:creationId xmlns:p14="http://schemas.microsoft.com/office/powerpoint/2010/main" val="2876459571"/>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6_DEFAULT">
    <p:spTree>
      <p:nvGrpSpPr>
        <p:cNvPr id="1" name=""/>
        <p:cNvGrpSpPr/>
        <p:nvPr/>
      </p:nvGrpSpPr>
      <p:grpSpPr>
        <a:xfrm>
          <a:off x="0" y="0"/>
          <a:ext cx="0" cy="0"/>
          <a:chOff x="0" y="0"/>
          <a:chExt cx="0" cy="0"/>
        </a:xfrm>
      </p:grpSpPr>
      <p:sp>
        <p:nvSpPr>
          <p:cNvPr id="576" name="Slide Number"/>
          <p:cNvSpPr txBox="1">
            <a:spLocks noGrp="1"/>
          </p:cNvSpPr>
          <p:nvPr>
            <p:ph type="sldNum" sz="quarter" idx="2"/>
          </p:nvPr>
        </p:nvSpPr>
        <p:spPr>
          <a:xfrm>
            <a:off x="8706043" y="227651"/>
            <a:ext cx="357718" cy="346176"/>
          </a:xfrm>
          <a:prstGeom prst="rect">
            <a:avLst/>
          </a:prstGeom>
        </p:spPr>
        <p:txBody>
          <a:bodyPr lIns="91404" tIns="91404" rIns="91404" bIns="91404"/>
          <a:lstStyle>
            <a:lvl1pPr defTabSz="685662">
              <a:defRPr sz="1050" b="1">
                <a:solidFill>
                  <a:srgbClr val="FFFFFF"/>
                </a:solidFill>
                <a:latin typeface="Lato Bold"/>
                <a:ea typeface="Lato Bold"/>
                <a:cs typeface="Lato Bold"/>
                <a:sym typeface="Lato Bold"/>
              </a:defRPr>
            </a:lvl1pPr>
          </a:lstStyle>
          <a:p>
            <a:fld id="{86CB4B4D-7CA3-9044-876B-883B54F8677D}" type="slidenum">
              <a:t>‹#›</a:t>
            </a:fld>
            <a:endParaRPr/>
          </a:p>
        </p:txBody>
      </p:sp>
    </p:spTree>
    <p:extLst>
      <p:ext uri="{BB962C8B-B14F-4D97-AF65-F5344CB8AC3E}">
        <p14:creationId xmlns:p14="http://schemas.microsoft.com/office/powerpoint/2010/main" val="288494787"/>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7_DEFAULT">
    <p:spTree>
      <p:nvGrpSpPr>
        <p:cNvPr id="1" name=""/>
        <p:cNvGrpSpPr/>
        <p:nvPr/>
      </p:nvGrpSpPr>
      <p:grpSpPr>
        <a:xfrm>
          <a:off x="0" y="0"/>
          <a:ext cx="0" cy="0"/>
          <a:chOff x="0" y="0"/>
          <a:chExt cx="0" cy="0"/>
        </a:xfrm>
      </p:grpSpPr>
      <p:sp>
        <p:nvSpPr>
          <p:cNvPr id="583" name="Slide Number"/>
          <p:cNvSpPr txBox="1">
            <a:spLocks noGrp="1"/>
          </p:cNvSpPr>
          <p:nvPr>
            <p:ph type="sldNum" sz="quarter" idx="2"/>
          </p:nvPr>
        </p:nvSpPr>
        <p:spPr>
          <a:xfrm>
            <a:off x="8706043" y="227651"/>
            <a:ext cx="357718" cy="346176"/>
          </a:xfrm>
          <a:prstGeom prst="rect">
            <a:avLst/>
          </a:prstGeom>
        </p:spPr>
        <p:txBody>
          <a:bodyPr lIns="91404" tIns="91404" rIns="91404" bIns="91404"/>
          <a:lstStyle>
            <a:lvl1pPr defTabSz="685662">
              <a:defRPr sz="1050" b="1">
                <a:solidFill>
                  <a:srgbClr val="FFFFFF"/>
                </a:solidFill>
                <a:latin typeface="Lato Bold"/>
                <a:ea typeface="Lato Bold"/>
                <a:cs typeface="Lato Bold"/>
                <a:sym typeface="Lato Bold"/>
              </a:defRPr>
            </a:lvl1pPr>
          </a:lstStyle>
          <a:p>
            <a:fld id="{86CB4B4D-7CA3-9044-876B-883B54F8677D}" type="slidenum">
              <a:t>‹#›</a:t>
            </a:fld>
            <a:endParaRPr/>
          </a:p>
        </p:txBody>
      </p:sp>
    </p:spTree>
    <p:extLst>
      <p:ext uri="{BB962C8B-B14F-4D97-AF65-F5344CB8AC3E}">
        <p14:creationId xmlns:p14="http://schemas.microsoft.com/office/powerpoint/2010/main" val="3799304824"/>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8_DEFAULT">
    <p:spTree>
      <p:nvGrpSpPr>
        <p:cNvPr id="1" name=""/>
        <p:cNvGrpSpPr/>
        <p:nvPr/>
      </p:nvGrpSpPr>
      <p:grpSpPr>
        <a:xfrm>
          <a:off x="0" y="0"/>
          <a:ext cx="0" cy="0"/>
          <a:chOff x="0" y="0"/>
          <a:chExt cx="0" cy="0"/>
        </a:xfrm>
      </p:grpSpPr>
      <p:sp>
        <p:nvSpPr>
          <p:cNvPr id="590" name="Slide Number"/>
          <p:cNvSpPr txBox="1">
            <a:spLocks noGrp="1"/>
          </p:cNvSpPr>
          <p:nvPr>
            <p:ph type="sldNum" sz="quarter" idx="2"/>
          </p:nvPr>
        </p:nvSpPr>
        <p:spPr>
          <a:xfrm>
            <a:off x="8706043" y="227651"/>
            <a:ext cx="357718" cy="346176"/>
          </a:xfrm>
          <a:prstGeom prst="rect">
            <a:avLst/>
          </a:prstGeom>
        </p:spPr>
        <p:txBody>
          <a:bodyPr lIns="91404" tIns="91404" rIns="91404" bIns="91404"/>
          <a:lstStyle>
            <a:lvl1pPr defTabSz="685662">
              <a:defRPr sz="1050" b="1">
                <a:solidFill>
                  <a:srgbClr val="FFFFFF"/>
                </a:solidFill>
                <a:latin typeface="Lato Bold"/>
                <a:ea typeface="Lato Bold"/>
                <a:cs typeface="Lato Bold"/>
                <a:sym typeface="Lato Bold"/>
              </a:defRPr>
            </a:lvl1pPr>
          </a:lstStyle>
          <a:p>
            <a:fld id="{86CB4B4D-7CA3-9044-876B-883B54F8677D}" type="slidenum">
              <a:t>‹#›</a:t>
            </a:fld>
            <a:endParaRPr/>
          </a:p>
        </p:txBody>
      </p:sp>
    </p:spTree>
    <p:extLst>
      <p:ext uri="{BB962C8B-B14F-4D97-AF65-F5344CB8AC3E}">
        <p14:creationId xmlns:p14="http://schemas.microsoft.com/office/powerpoint/2010/main" val="2604477285"/>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pic>
        <p:nvPicPr>
          <p:cNvPr id="597" name="Picture 6" descr="Picture 6"/>
          <p:cNvPicPr>
            <a:picLocks noChangeAspect="1"/>
          </p:cNvPicPr>
          <p:nvPr/>
        </p:nvPicPr>
        <p:blipFill>
          <a:blip r:embed="rId2"/>
          <a:stretch>
            <a:fillRect/>
          </a:stretch>
        </p:blipFill>
        <p:spPr>
          <a:xfrm>
            <a:off x="0" y="0"/>
            <a:ext cx="9144000" cy="5143500"/>
          </a:xfrm>
          <a:prstGeom prst="rect">
            <a:avLst/>
          </a:prstGeom>
          <a:ln w="12700">
            <a:miter lim="400000"/>
          </a:ln>
        </p:spPr>
      </p:pic>
      <p:sp>
        <p:nvSpPr>
          <p:cNvPr id="598" name="Rectangle 4"/>
          <p:cNvSpPr/>
          <p:nvPr/>
        </p:nvSpPr>
        <p:spPr>
          <a:xfrm>
            <a:off x="3729624" y="0"/>
            <a:ext cx="5414376" cy="5143500"/>
          </a:xfrm>
          <a:prstGeom prst="rect">
            <a:avLst/>
          </a:prstGeom>
          <a:solidFill>
            <a:srgbClr val="F2F2F2"/>
          </a:solidFill>
          <a:ln w="12700">
            <a:miter lim="400000"/>
          </a:ln>
        </p:spPr>
        <p:txBody>
          <a:bodyPr lIns="34289" tIns="34289" rIns="34289" bIns="34289" anchor="ctr"/>
          <a:lstStyle/>
          <a:p>
            <a:pPr algn="l" defTabSz="685800">
              <a:defRPr sz="3600" b="0">
                <a:latin typeface="Calibri"/>
                <a:ea typeface="Calibri"/>
                <a:cs typeface="Calibri"/>
                <a:sym typeface="Calibri"/>
              </a:defRPr>
            </a:pPr>
            <a:endParaRPr sz="1350"/>
          </a:p>
        </p:txBody>
      </p:sp>
      <p:sp>
        <p:nvSpPr>
          <p:cNvPr id="599" name="Straight Connector 5"/>
          <p:cNvSpPr/>
          <p:nvPr/>
        </p:nvSpPr>
        <p:spPr>
          <a:xfrm>
            <a:off x="4332173" y="2808962"/>
            <a:ext cx="4265418" cy="0"/>
          </a:xfrm>
          <a:prstGeom prst="line">
            <a:avLst/>
          </a:prstGeom>
          <a:ln w="25400">
            <a:solidFill>
              <a:srgbClr val="A6A6A6"/>
            </a:solidFill>
            <a:miter/>
          </a:ln>
        </p:spPr>
        <p:txBody>
          <a:bodyPr lIns="34289" tIns="34289" rIns="34289" bIns="34289"/>
          <a:lstStyle/>
          <a:p>
            <a:pPr algn="l" defTabSz="685800">
              <a:defRPr sz="3600" b="0">
                <a:solidFill>
                  <a:srgbClr val="404040"/>
                </a:solidFill>
                <a:latin typeface="Open Sans"/>
                <a:ea typeface="Open Sans"/>
                <a:cs typeface="Open Sans"/>
                <a:sym typeface="Open Sans"/>
              </a:defRPr>
            </a:pPr>
            <a:endParaRPr sz="1350"/>
          </a:p>
        </p:txBody>
      </p:sp>
      <p:sp>
        <p:nvSpPr>
          <p:cNvPr id="600" name="Body Level One…"/>
          <p:cNvSpPr txBox="1">
            <a:spLocks noGrp="1"/>
          </p:cNvSpPr>
          <p:nvPr>
            <p:ph type="body" sz="quarter" idx="1"/>
          </p:nvPr>
        </p:nvSpPr>
        <p:spPr>
          <a:xfrm>
            <a:off x="4299347" y="1713310"/>
            <a:ext cx="4298157" cy="900113"/>
          </a:xfrm>
          <a:prstGeom prst="rect">
            <a:avLst/>
          </a:prstGeom>
        </p:spPr>
        <p:txBody>
          <a:bodyPr lIns="91437" tIns="91437" rIns="91437" bIns="91437"/>
          <a:lstStyle>
            <a:lvl1pPr marL="0" indent="0" defTabSz="685800">
              <a:lnSpc>
                <a:spcPct val="90000"/>
              </a:lnSpc>
              <a:spcBef>
                <a:spcPts val="750"/>
              </a:spcBef>
              <a:buSzTx/>
              <a:buNone/>
              <a:defRPr sz="2700">
                <a:solidFill>
                  <a:srgbClr val="5D5D5D"/>
                </a:solidFill>
                <a:latin typeface="Open Sans Light"/>
                <a:ea typeface="Open Sans Light"/>
                <a:cs typeface="Open Sans Light"/>
                <a:sym typeface="Open Sans Light"/>
              </a:defRPr>
            </a:lvl1pPr>
            <a:lvl2pPr marL="531495" indent="-360045" defTabSz="685800">
              <a:lnSpc>
                <a:spcPct val="90000"/>
              </a:lnSpc>
              <a:spcBef>
                <a:spcPts val="750"/>
              </a:spcBef>
              <a:buSzPct val="100000"/>
              <a:defRPr sz="2700">
                <a:solidFill>
                  <a:srgbClr val="5D5D5D"/>
                </a:solidFill>
                <a:latin typeface="Open Sans Light"/>
                <a:ea typeface="Open Sans Light"/>
                <a:cs typeface="Open Sans Light"/>
                <a:sym typeface="Open Sans Light"/>
              </a:defRPr>
            </a:lvl2pPr>
            <a:lvl3pPr marL="774953" indent="-432053" defTabSz="685800">
              <a:lnSpc>
                <a:spcPct val="90000"/>
              </a:lnSpc>
              <a:spcBef>
                <a:spcPts val="750"/>
              </a:spcBef>
              <a:buSzPct val="100000"/>
              <a:defRPr sz="2700">
                <a:solidFill>
                  <a:srgbClr val="5D5D5D"/>
                </a:solidFill>
                <a:latin typeface="Open Sans Light"/>
                <a:ea typeface="Open Sans Light"/>
                <a:cs typeface="Open Sans Light"/>
                <a:sym typeface="Open Sans Light"/>
              </a:defRPr>
            </a:lvl3pPr>
            <a:lvl4pPr marL="994410" indent="-480060" defTabSz="685800">
              <a:lnSpc>
                <a:spcPct val="90000"/>
              </a:lnSpc>
              <a:spcBef>
                <a:spcPts val="750"/>
              </a:spcBef>
              <a:buSzPct val="100000"/>
              <a:defRPr sz="2700">
                <a:solidFill>
                  <a:srgbClr val="5D5D5D"/>
                </a:solidFill>
                <a:latin typeface="Open Sans Light"/>
                <a:ea typeface="Open Sans Light"/>
                <a:cs typeface="Open Sans Light"/>
                <a:sym typeface="Open Sans Light"/>
              </a:defRPr>
            </a:lvl4pPr>
            <a:lvl5pPr marL="1165860" indent="-480060" defTabSz="685800">
              <a:lnSpc>
                <a:spcPct val="90000"/>
              </a:lnSpc>
              <a:spcBef>
                <a:spcPts val="750"/>
              </a:spcBef>
              <a:buSzPct val="100000"/>
              <a:defRPr sz="2700">
                <a:solidFill>
                  <a:srgbClr val="5D5D5D"/>
                </a:solidFill>
                <a:latin typeface="Open Sans Light"/>
                <a:ea typeface="Open Sans Light"/>
                <a:cs typeface="Open Sans Light"/>
                <a:sym typeface="Open Sans Light"/>
              </a:defRPr>
            </a:lvl5pPr>
          </a:lstStyle>
          <a:p>
            <a:r>
              <a:t>Body Level One</a:t>
            </a:r>
          </a:p>
          <a:p>
            <a:pPr lvl="1"/>
            <a:r>
              <a:t>Body Level Two</a:t>
            </a:r>
          </a:p>
          <a:p>
            <a:pPr lvl="2"/>
            <a:r>
              <a:t>Body Level Three</a:t>
            </a:r>
          </a:p>
          <a:p>
            <a:pPr lvl="3"/>
            <a:r>
              <a:t>Body Level Four</a:t>
            </a:r>
          </a:p>
          <a:p>
            <a:pPr lvl="4"/>
            <a:r>
              <a:t>Body Level Five</a:t>
            </a:r>
          </a:p>
        </p:txBody>
      </p:sp>
      <p:sp>
        <p:nvSpPr>
          <p:cNvPr id="601" name="Text Placeholder 11"/>
          <p:cNvSpPr>
            <a:spLocks noGrp="1"/>
          </p:cNvSpPr>
          <p:nvPr>
            <p:ph type="body" sz="quarter" idx="13"/>
          </p:nvPr>
        </p:nvSpPr>
        <p:spPr>
          <a:xfrm>
            <a:off x="4341019" y="3020101"/>
            <a:ext cx="2452688" cy="253603"/>
          </a:xfrm>
          <a:prstGeom prst="rect">
            <a:avLst/>
          </a:prstGeom>
        </p:spPr>
        <p:txBody>
          <a:bodyPr lIns="91437" tIns="91437" rIns="91437" bIns="91437"/>
          <a:lstStyle>
            <a:lvl1pPr marL="0" indent="0" defTabSz="685800">
              <a:lnSpc>
                <a:spcPct val="90000"/>
              </a:lnSpc>
              <a:spcBef>
                <a:spcPts val="750"/>
              </a:spcBef>
              <a:buSzTx/>
              <a:buNone/>
              <a:defRPr sz="3200" b="1" cap="all" spc="600">
                <a:solidFill>
                  <a:srgbClr val="5D5D5D"/>
                </a:solidFill>
                <a:latin typeface="Open Sans"/>
                <a:sym typeface="Open Sans"/>
              </a:defRPr>
            </a:lvl1pPr>
          </a:lstStyle>
          <a:p>
            <a:pPr marL="0" indent="0" defTabSz="1828800">
              <a:lnSpc>
                <a:spcPct val="90000"/>
              </a:lnSpc>
              <a:spcBef>
                <a:spcPts val="2000"/>
              </a:spcBef>
              <a:buSzTx/>
              <a:buNone/>
              <a:defRPr sz="3200" b="1" cap="all" spc="600">
                <a:solidFill>
                  <a:srgbClr val="5D5D5D"/>
                </a:solidFill>
                <a:latin typeface="Open Sans"/>
                <a:ea typeface="Open Sans"/>
                <a:cs typeface="Open Sans"/>
                <a:sym typeface="Open Sans"/>
              </a:defRPr>
            </a:pPr>
            <a:endParaRPr/>
          </a:p>
        </p:txBody>
      </p:sp>
      <p:pic>
        <p:nvPicPr>
          <p:cNvPr id="602" name="Picture 8" descr="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53407" y="1917165"/>
            <a:ext cx="1558578" cy="989754"/>
          </a:xfrm>
          <a:prstGeom prst="rect">
            <a:avLst/>
          </a:prstGeom>
          <a:ln w="12700">
            <a:miter lim="400000"/>
          </a:ln>
        </p:spPr>
      </p:pic>
      <p:sp>
        <p:nvSpPr>
          <p:cNvPr id="603" name="Text Placeholder 13"/>
          <p:cNvSpPr>
            <a:spLocks noGrp="1"/>
          </p:cNvSpPr>
          <p:nvPr>
            <p:ph type="body" sz="quarter" idx="14"/>
          </p:nvPr>
        </p:nvSpPr>
        <p:spPr>
          <a:xfrm>
            <a:off x="4336418" y="3336808"/>
            <a:ext cx="4444603" cy="484584"/>
          </a:xfrm>
          <a:prstGeom prst="rect">
            <a:avLst/>
          </a:prstGeom>
        </p:spPr>
        <p:txBody>
          <a:bodyPr lIns="91437" tIns="91437" rIns="91437" bIns="91437" anchor="t"/>
          <a:lstStyle>
            <a:lvl1pPr marL="0" indent="0" defTabSz="685800">
              <a:spcBef>
                <a:spcPts val="0"/>
              </a:spcBef>
              <a:buSzTx/>
              <a:buNone/>
              <a:defRPr sz="3600">
                <a:solidFill>
                  <a:srgbClr val="5D5D5D"/>
                </a:solidFill>
                <a:latin typeface="Open Sans"/>
                <a:sym typeface="Open Sans"/>
              </a:defRPr>
            </a:lvl1pPr>
          </a:lstStyle>
          <a:p>
            <a:pPr marL="0" indent="0" defTabSz="1828800">
              <a:spcBef>
                <a:spcPts val="0"/>
              </a:spcBef>
              <a:buSzTx/>
              <a:buNone/>
              <a:defRPr sz="3600">
                <a:solidFill>
                  <a:srgbClr val="5D5D5D"/>
                </a:solidFill>
                <a:latin typeface="Open Sans"/>
                <a:ea typeface="Open Sans"/>
                <a:cs typeface="Open Sans"/>
                <a:sym typeface="Open Sans"/>
              </a:defRPr>
            </a:pPr>
            <a:endParaRPr/>
          </a:p>
        </p:txBody>
      </p:sp>
      <p:sp>
        <p:nvSpPr>
          <p:cNvPr id="604" name="Slide Number"/>
          <p:cNvSpPr txBox="1">
            <a:spLocks noGrp="1"/>
          </p:cNvSpPr>
          <p:nvPr>
            <p:ph type="sldNum" sz="quarter" idx="2"/>
          </p:nvPr>
        </p:nvSpPr>
        <p:spPr>
          <a:xfrm>
            <a:off x="6225873" y="4605683"/>
            <a:ext cx="327327" cy="323159"/>
          </a:xfrm>
          <a:prstGeom prst="rect">
            <a:avLst/>
          </a:prstGeom>
        </p:spPr>
        <p:txBody>
          <a:bodyPr lIns="91437" tIns="91437" rIns="91437" bIns="91437" anchor="ctr"/>
          <a:lstStyle>
            <a:lvl1pPr algn="r" defTabSz="685800">
              <a:defRPr>
                <a:solidFill>
                  <a:srgbClr val="888888"/>
                </a:solidFill>
                <a:latin typeface="Open Sans Light"/>
                <a:ea typeface="Open Sans Light"/>
                <a:cs typeface="Open Sans Light"/>
                <a:sym typeface="Open Sans Light"/>
              </a:defRPr>
            </a:lvl1pPr>
          </a:lstStyle>
          <a:p>
            <a:fld id="{86CB4B4D-7CA3-9044-876B-883B54F8677D}" type="slidenum">
              <a:t>‹#›</a:t>
            </a:fld>
            <a:endParaRPr/>
          </a:p>
        </p:txBody>
      </p:sp>
    </p:spTree>
    <p:extLst>
      <p:ext uri="{BB962C8B-B14F-4D97-AF65-F5344CB8AC3E}">
        <p14:creationId xmlns:p14="http://schemas.microsoft.com/office/powerpoint/2010/main" val="2426953044"/>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2C53ADE-6939-4C2A-8F5C-7CFA20F0A9C1}"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333A2-B0E9-4FC2-9CB2-DA9307DF1D98}" type="slidenum">
              <a:rPr lang="en-US" smtClean="0"/>
              <a:t>‹#›</a:t>
            </a:fld>
            <a:endParaRPr lang="en-US"/>
          </a:p>
        </p:txBody>
      </p:sp>
    </p:spTree>
    <p:extLst>
      <p:ext uri="{BB962C8B-B14F-4D97-AF65-F5344CB8AC3E}">
        <p14:creationId xmlns:p14="http://schemas.microsoft.com/office/powerpoint/2010/main" val="21366284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C53ADE-6939-4C2A-8F5C-7CFA20F0A9C1}"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333A2-B0E9-4FC2-9CB2-DA9307DF1D98}" type="slidenum">
              <a:rPr lang="en-US" smtClean="0"/>
              <a:t>‹#›</a:t>
            </a:fld>
            <a:endParaRPr lang="en-US"/>
          </a:p>
        </p:txBody>
      </p:sp>
    </p:spTree>
    <p:extLst>
      <p:ext uri="{BB962C8B-B14F-4D97-AF65-F5344CB8AC3E}">
        <p14:creationId xmlns:p14="http://schemas.microsoft.com/office/powerpoint/2010/main" val="7254074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C53ADE-6939-4C2A-8F5C-7CFA20F0A9C1}"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333A2-B0E9-4FC2-9CB2-DA9307DF1D98}" type="slidenum">
              <a:rPr lang="en-US" smtClean="0"/>
              <a:t>‹#›</a:t>
            </a:fld>
            <a:endParaRPr lang="en-US"/>
          </a:p>
        </p:txBody>
      </p:sp>
    </p:spTree>
    <p:extLst>
      <p:ext uri="{BB962C8B-B14F-4D97-AF65-F5344CB8AC3E}">
        <p14:creationId xmlns:p14="http://schemas.microsoft.com/office/powerpoint/2010/main" val="4236123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slideLayout" Target="../slideLayouts/slideLayout76.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42" Type="http://schemas.openxmlformats.org/officeDocument/2006/relationships/slideLayout" Target="../slideLayouts/slideLayout79.xml"/><Relationship Id="rId47" Type="http://schemas.openxmlformats.org/officeDocument/2006/relationships/slideLayout" Target="../slideLayouts/slideLayout84.xml"/><Relationship Id="rId50" Type="http://schemas.openxmlformats.org/officeDocument/2006/relationships/slideLayout" Target="../slideLayouts/slideLayout87.xml"/><Relationship Id="rId55" Type="http://schemas.openxmlformats.org/officeDocument/2006/relationships/slideLayout" Target="../slideLayouts/slideLayout92.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46" Type="http://schemas.openxmlformats.org/officeDocument/2006/relationships/slideLayout" Target="../slideLayouts/slideLayout83.xml"/><Relationship Id="rId59" Type="http://schemas.openxmlformats.org/officeDocument/2006/relationships/slideLayout" Target="../slideLayouts/slideLayout96.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41" Type="http://schemas.openxmlformats.org/officeDocument/2006/relationships/slideLayout" Target="../slideLayouts/slideLayout78.xml"/><Relationship Id="rId54" Type="http://schemas.openxmlformats.org/officeDocument/2006/relationships/slideLayout" Target="../slideLayouts/slideLayout91.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45" Type="http://schemas.openxmlformats.org/officeDocument/2006/relationships/slideLayout" Target="../slideLayouts/slideLayout82.xml"/><Relationship Id="rId53" Type="http://schemas.openxmlformats.org/officeDocument/2006/relationships/slideLayout" Target="../slideLayouts/slideLayout90.xml"/><Relationship Id="rId58" Type="http://schemas.openxmlformats.org/officeDocument/2006/relationships/slideLayout" Target="../slideLayouts/slideLayout95.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49" Type="http://schemas.openxmlformats.org/officeDocument/2006/relationships/slideLayout" Target="../slideLayouts/slideLayout86.xml"/><Relationship Id="rId57" Type="http://schemas.openxmlformats.org/officeDocument/2006/relationships/slideLayout" Target="../slideLayouts/slideLayout94.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4" Type="http://schemas.openxmlformats.org/officeDocument/2006/relationships/slideLayout" Target="../slideLayouts/slideLayout81.xml"/><Relationship Id="rId52" Type="http://schemas.openxmlformats.org/officeDocument/2006/relationships/slideLayout" Target="../slideLayouts/slideLayout89.xml"/><Relationship Id="rId60" Type="http://schemas.openxmlformats.org/officeDocument/2006/relationships/theme" Target="../theme/theme4.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43" Type="http://schemas.openxmlformats.org/officeDocument/2006/relationships/slideLayout" Target="../slideLayouts/slideLayout80.xml"/><Relationship Id="rId48" Type="http://schemas.openxmlformats.org/officeDocument/2006/relationships/slideLayout" Target="../slideLayouts/slideLayout85.xml"/><Relationship Id="rId56" Type="http://schemas.openxmlformats.org/officeDocument/2006/relationships/slideLayout" Target="../slideLayouts/slideLayout93.xml"/><Relationship Id="rId8" Type="http://schemas.openxmlformats.org/officeDocument/2006/relationships/slideLayout" Target="../slideLayouts/slideLayout45.xml"/><Relationship Id="rId51" Type="http://schemas.openxmlformats.org/officeDocument/2006/relationships/slideLayout" Target="../slideLayouts/slideLayout88.xml"/><Relationship Id="rId3"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theme" Target="../theme/theme5.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theme" Target="../theme/theme6.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0" r:id="rId3"/>
    <p:sldLayoutId id="2147483655" r:id="rId4"/>
    <p:sldLayoutId id="2147483653" r:id="rId5"/>
    <p:sldLayoutId id="2147483661" r:id="rId6"/>
    <p:sldLayoutId id="2147483654" r:id="rId7"/>
    <p:sldLayoutId id="2147483658" r:id="rId8"/>
    <p:sldLayoutId id="2147483674" r:id="rId9"/>
    <p:sldLayoutId id="2147483657" r:id="rId10"/>
    <p:sldLayoutId id="2147483656" r:id="rId11"/>
    <p:sldLayoutId id="2147483659" r:id="rId12"/>
    <p:sldLayoutId id="2147483675" r:id="rId13"/>
    <p:sldLayoutId id="214748367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5E67DE87-7FAE-4F5D-B60D-8CCD09822C55}" type="datetimeFigureOut">
              <a:rPr lang="en-US" smtClean="0">
                <a:solidFill>
                  <a:prstClr val="black">
                    <a:tint val="75000"/>
                  </a:prstClr>
                </a:solidFill>
              </a:rPr>
              <a:pPr/>
              <a:t>1/27/2020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09712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864" r:id="rId12"/>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33413" y="133350"/>
            <a:ext cx="7877175" cy="8572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33413" y="1181100"/>
            <a:ext cx="7877175" cy="34861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84637" y="4905375"/>
            <a:ext cx="237244" cy="241092"/>
          </a:xfrm>
          <a:prstGeom prst="rect">
            <a:avLst/>
          </a:prstGeom>
          <a:ln w="12700">
            <a:miter lim="400000"/>
          </a:ln>
        </p:spPr>
        <p:txBody>
          <a:bodyPr wrap="none" lIns="50800" tIns="50800" rIns="50800" bIns="50800">
            <a:spAutoFit/>
          </a:bodyPr>
          <a:lstStyle>
            <a:lvl1pPr>
              <a:defRPr sz="9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414917676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 id="2147483761" r:id="rId50"/>
    <p:sldLayoutId id="2147483762" r:id="rId51"/>
    <p:sldLayoutId id="2147483763" r:id="rId52"/>
    <p:sldLayoutId id="2147483764" r:id="rId53"/>
    <p:sldLayoutId id="2147483765" r:id="rId54"/>
    <p:sldLayoutId id="2147483766" r:id="rId55"/>
    <p:sldLayoutId id="2147483767" r:id="rId56"/>
    <p:sldLayoutId id="2147483768" r:id="rId57"/>
    <p:sldLayoutId id="2147483769" r:id="rId58"/>
    <p:sldLayoutId id="2147483770" r:id="rId59"/>
  </p:sldLayoutIdLst>
  <p:transition spd="med"/>
  <p:txStyles>
    <p:title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p:titleStyle>
    <p:bodyStyle>
      <a:lvl1pPr marL="23812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1pPr>
      <a:lvl2pPr marL="47625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2pPr>
      <a:lvl3pPr marL="71437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3pPr>
      <a:lvl4pPr marL="95250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4pPr>
      <a:lvl5pPr marL="119062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5pPr>
      <a:lvl6pPr marL="142875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6pPr>
      <a:lvl7pPr marL="166687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7pPr>
      <a:lvl8pPr marL="190500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8pPr>
      <a:lvl9pPr marL="214312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1pPr>
      <a:lvl2pPr marL="0" marR="0" indent="8572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2pPr>
      <a:lvl3pPr marL="0" marR="0" indent="17145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3pPr>
      <a:lvl4pPr marL="0" marR="0" indent="25717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4pPr>
      <a:lvl5pPr marL="0" marR="0" indent="34290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5pPr>
      <a:lvl6pPr marL="0" marR="0" indent="42862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6pPr>
      <a:lvl7pPr marL="0" marR="0" indent="51435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7pPr>
      <a:lvl8pPr marL="0" marR="0" indent="60007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8pPr>
      <a:lvl9pPr marL="0" marR="0" indent="68580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2C53ADE-6939-4C2A-8F5C-7CFA20F0A9C1}" type="datetimeFigureOut">
              <a:rPr lang="en-US" smtClean="0"/>
              <a:t>1/27/2020</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3D333A2-B0E9-4FC2-9CB2-DA9307DF1D98}" type="slidenum">
              <a:rPr lang="en-US" smtClean="0"/>
              <a:t>‹#›</a:t>
            </a:fld>
            <a:endParaRPr lang="en-US"/>
          </a:p>
        </p:txBody>
      </p:sp>
    </p:spTree>
    <p:extLst>
      <p:ext uri="{BB962C8B-B14F-4D97-AF65-F5344CB8AC3E}">
        <p14:creationId xmlns:p14="http://schemas.microsoft.com/office/powerpoint/2010/main" val="155829225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86507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hyperlink" Target="https://creativecommons.org/licenses/by/4.0/" TargetMode="External"/><Relationship Id="rId4" Type="http://schemas.openxmlformats.org/officeDocument/2006/relationships/hyperlink" Target="https://www.oclc.org/research/people/dempsey.html" TargetMode="External"/><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jpeg"/><Relationship Id="rId2" Type="http://schemas.openxmlformats.org/officeDocument/2006/relationships/image" Target="../media/image59.png"/><Relationship Id="rId1" Type="http://schemas.openxmlformats.org/officeDocument/2006/relationships/slideLayout" Target="../slideLayouts/slideLayout24.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png"/><Relationship Id="rId14" Type="http://schemas.openxmlformats.org/officeDocument/2006/relationships/image" Target="../media/image71.jpe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9.xml"/><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2.xml"/><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85.jpe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hyperlink" Target="https://creativecommons.org/licenses/by/4.0/" TargetMode="External"/><Relationship Id="rId5" Type="http://schemas.openxmlformats.org/officeDocument/2006/relationships/hyperlink" Target="https://doi.org/%2010.25333/7zjv-jv94" TargetMode="External"/><Relationship Id="rId4" Type="http://schemas.openxmlformats.org/officeDocument/2006/relationships/hyperlink" Target="http://www.oclc.org/research"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2.xml"/><Relationship Id="rId5" Type="http://schemas.openxmlformats.org/officeDocument/2006/relationships/image" Target="../media/image92.png"/><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gif"/><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96.jpe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0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jpeg"/><Relationship Id="rId14" Type="http://schemas.openxmlformats.org/officeDocument/2006/relationships/image" Target="../media/image104.png"/></Relationships>
</file>

<file path=ppt/slides/_rels/slide3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7.xml"/><Relationship Id="rId5" Type="http://schemas.openxmlformats.org/officeDocument/2006/relationships/image" Target="../media/image109.png"/><Relationship Id="rId4" Type="http://schemas.openxmlformats.org/officeDocument/2006/relationships/image" Target="../media/image10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png"/></Relationships>
</file>

<file path=ppt/slides/_rels/slide3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2.emf"/><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png"/><Relationship Id="rId2" Type="http://schemas.openxmlformats.org/officeDocument/2006/relationships/image" Target="../media/image126.png"/><Relationship Id="rId1" Type="http://schemas.openxmlformats.org/officeDocument/2006/relationships/slideLayout" Target="../slideLayouts/slideLayout37.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22.xml"/></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08.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08.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E0ACC9AA-5B4F-4BC5-BB11-A782445187AA}"/>
              </a:ext>
            </a:extLst>
          </p:cNvPr>
          <p:cNvSpPr/>
          <p:nvPr/>
        </p:nvSpPr>
        <p:spPr>
          <a:xfrm>
            <a:off x="-64020" y="797843"/>
            <a:ext cx="2864032" cy="2913492"/>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a:solidFill>
                  <a:schemeClr val="accent2"/>
                </a:solidFill>
                <a:latin typeface="Segoe UI" panose="020B0502040204020203" pitchFamily="34" charset="0"/>
                <a:cs typeface="Segoe UI" panose="020B0502040204020203" pitchFamily="34" charset="0"/>
              </a:rPr>
              <a:t>Symposium on the Future of Libraries</a:t>
            </a:r>
          </a:p>
          <a:p>
            <a:pPr algn="ctr"/>
            <a:endParaRPr lang="en-US" sz="2000" b="1">
              <a:solidFill>
                <a:schemeClr val="accent2"/>
              </a:solidFill>
              <a:latin typeface="Segoe UI" panose="020B0502040204020203" pitchFamily="34" charset="0"/>
              <a:cs typeface="Segoe UI" panose="020B0502040204020203" pitchFamily="34" charset="0"/>
            </a:endParaRPr>
          </a:p>
          <a:p>
            <a:pPr algn="ctr"/>
            <a:r>
              <a:rPr lang="en-US" sz="1200" b="1">
                <a:solidFill>
                  <a:schemeClr val="accent2"/>
                </a:solidFill>
                <a:latin typeface="Segoe UI Semibold" panose="020B0702040204020203" pitchFamily="34" charset="0"/>
                <a:cs typeface="Segoe UI Semibold" panose="020B0702040204020203" pitchFamily="34" charset="0"/>
              </a:rPr>
              <a:t>ALA </a:t>
            </a:r>
            <a:r>
              <a:rPr lang="en-US" sz="1200">
                <a:solidFill>
                  <a:schemeClr val="accent2"/>
                </a:solidFill>
                <a:latin typeface="Segoe UI Semibold" panose="020B0702040204020203" pitchFamily="34" charset="0"/>
                <a:cs typeface="Segoe UI Semibold" panose="020B0702040204020203" pitchFamily="34" charset="0"/>
              </a:rPr>
              <a:t>Midwinter, Philadelphia, 25 Jan 2020</a:t>
            </a:r>
          </a:p>
        </p:txBody>
      </p:sp>
      <p:sp>
        <p:nvSpPr>
          <p:cNvPr id="14" name="Oval 13">
            <a:extLst>
              <a:ext uri="{FF2B5EF4-FFF2-40B4-BE49-F238E27FC236}">
                <a16:creationId xmlns:a16="http://schemas.microsoft.com/office/drawing/2014/main" id="{03B66ED9-8345-4FD1-B4C3-E441FE4C922B}"/>
              </a:ext>
            </a:extLst>
          </p:cNvPr>
          <p:cNvSpPr/>
          <p:nvPr/>
        </p:nvSpPr>
        <p:spPr>
          <a:xfrm>
            <a:off x="4683916" y="2651630"/>
            <a:ext cx="2445377" cy="2270287"/>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solidFill>
                  <a:schemeClr val="accent2"/>
                </a:solidFill>
                <a:latin typeface="Segoe UI Semibold" panose="020B0702040204020203" pitchFamily="34" charset="0"/>
                <a:cs typeface="Segoe UI Semibold" panose="020B0702040204020203" pitchFamily="34" charset="0"/>
              </a:rPr>
              <a:t>Big shifts: Libraries, networks, collections</a:t>
            </a:r>
          </a:p>
        </p:txBody>
      </p:sp>
      <p:sp>
        <p:nvSpPr>
          <p:cNvPr id="15" name="Oval 14">
            <a:extLst>
              <a:ext uri="{FF2B5EF4-FFF2-40B4-BE49-F238E27FC236}">
                <a16:creationId xmlns:a16="http://schemas.microsoft.com/office/drawing/2014/main" id="{96320F3B-C2A4-4C74-86B9-1DD4EACAB067}"/>
              </a:ext>
            </a:extLst>
          </p:cNvPr>
          <p:cNvSpPr/>
          <p:nvPr/>
        </p:nvSpPr>
        <p:spPr>
          <a:xfrm>
            <a:off x="5906605" y="-112705"/>
            <a:ext cx="2445377" cy="2304706"/>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chemeClr val="accent2"/>
                </a:solidFill>
                <a:latin typeface="Segoe UI Semibold" panose="020B0702040204020203" pitchFamily="34" charset="0"/>
                <a:cs typeface="Segoe UI Semibold" panose="020B0702040204020203" pitchFamily="34" charset="0"/>
              </a:rPr>
              <a:t>Lorcan Dempsey, OCLC</a:t>
            </a:r>
            <a:br>
              <a:rPr lang="en-US" sz="2000">
                <a:solidFill>
                  <a:schemeClr val="accent2"/>
                </a:solidFill>
                <a:latin typeface="Segoe UI Semibold" panose="020B0702040204020203" pitchFamily="34" charset="0"/>
                <a:cs typeface="Segoe UI Semibold" panose="020B0702040204020203" pitchFamily="34" charset="0"/>
              </a:rPr>
            </a:br>
            <a:r>
              <a:rPr lang="en-US" sz="2000">
                <a:solidFill>
                  <a:schemeClr val="accent2"/>
                </a:solidFill>
                <a:latin typeface="Segoe UI Semibold" panose="020B0702040204020203" pitchFamily="34" charset="0"/>
                <a:cs typeface="Segoe UI Semibold" panose="020B0702040204020203" pitchFamily="34" charset="0"/>
              </a:rPr>
              <a:t>@</a:t>
            </a:r>
            <a:r>
              <a:rPr lang="en-US" sz="2000" err="1">
                <a:solidFill>
                  <a:schemeClr val="accent2"/>
                </a:solidFill>
                <a:latin typeface="Segoe UI Semibold" panose="020B0702040204020203" pitchFamily="34" charset="0"/>
                <a:cs typeface="Segoe UI Semibold" panose="020B0702040204020203" pitchFamily="34" charset="0"/>
              </a:rPr>
              <a:t>LorcanD</a:t>
            </a:r>
            <a:endParaRPr lang="en-US" sz="2000">
              <a:solidFill>
                <a:schemeClr val="accent2"/>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68608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ADB8CE-4F66-43B3-A95F-53802819AE0D}"/>
              </a:ext>
            </a:extLst>
          </p:cNvPr>
          <p:cNvSpPr/>
          <p:nvPr/>
        </p:nvSpPr>
        <p:spPr>
          <a:xfrm>
            <a:off x="0" y="2706579"/>
            <a:ext cx="9144000" cy="1624614"/>
          </a:xfrm>
          <a:prstGeom prst="rect">
            <a:avLst/>
          </a:prstGeom>
          <a:solidFill>
            <a:srgbClr val="0070C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2" name="Text Placeholder 1"/>
          <p:cNvSpPr>
            <a:spLocks noGrp="1"/>
          </p:cNvSpPr>
          <p:nvPr>
            <p:ph type="body" sz="quarter" idx="10"/>
          </p:nvPr>
        </p:nvSpPr>
        <p:spPr>
          <a:xfrm>
            <a:off x="437770" y="2918721"/>
            <a:ext cx="8349740" cy="1200329"/>
          </a:xfrm>
          <a:ln>
            <a:noFill/>
          </a:ln>
        </p:spPr>
        <p:txBody>
          <a:bodyPr/>
          <a:lstStyle/>
          <a:p>
            <a:pPr algn="ctr"/>
            <a:r>
              <a:rPr lang="en-US" dirty="0">
                <a:solidFill>
                  <a:schemeClr val="bg1"/>
                </a:solidFill>
                <a:latin typeface="Segoe UI Semibold" panose="020B0702040204020203" pitchFamily="34" charset="0"/>
                <a:cs typeface="Segoe UI Semibold" panose="020B0702040204020203" pitchFamily="34" charset="0"/>
              </a:rPr>
              <a:t>collections </a:t>
            </a:r>
            <a:br>
              <a:rPr lang="en-US" dirty="0">
                <a:solidFill>
                  <a:schemeClr val="bg1"/>
                </a:solidFill>
                <a:latin typeface="Segoe UI Semibold" panose="020B0702040204020203" pitchFamily="34" charset="0"/>
                <a:cs typeface="Segoe UI Semibold" panose="020B0702040204020203" pitchFamily="34" charset="0"/>
              </a:rPr>
            </a:br>
            <a:r>
              <a:rPr lang="en-US" dirty="0">
                <a:solidFill>
                  <a:schemeClr val="bg1"/>
                </a:solidFill>
                <a:latin typeface="Segoe UI Semibold" panose="020B0702040204020203" pitchFamily="34" charset="0"/>
                <a:cs typeface="Segoe UI Semibold" panose="020B0702040204020203" pitchFamily="34" charset="0"/>
              </a:rPr>
              <a:t>redux</a:t>
            </a:r>
          </a:p>
        </p:txBody>
      </p:sp>
    </p:spTree>
    <p:extLst>
      <p:ext uri="{BB962C8B-B14F-4D97-AF65-F5344CB8AC3E}">
        <p14:creationId xmlns:p14="http://schemas.microsoft.com/office/powerpoint/2010/main" val="204339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9AA98C1-2831-4F36-99B2-D668E1790DA5}"/>
              </a:ext>
            </a:extLst>
          </p:cNvPr>
          <p:cNvCxnSpPr/>
          <p:nvPr/>
        </p:nvCxnSpPr>
        <p:spPr>
          <a:xfrm>
            <a:off x="4531029" y="557517"/>
            <a:ext cx="0" cy="3347744"/>
          </a:xfrm>
          <a:prstGeom prst="line">
            <a:avLst/>
          </a:prstGeom>
        </p:spPr>
        <p:style>
          <a:lnRef idx="2">
            <a:schemeClr val="dk1"/>
          </a:lnRef>
          <a:fillRef idx="0">
            <a:schemeClr val="dk1"/>
          </a:fillRef>
          <a:effectRef idx="1">
            <a:schemeClr val="dk1"/>
          </a:effectRef>
          <a:fontRef idx="minor">
            <a:schemeClr val="tx1"/>
          </a:fontRef>
        </p:style>
      </p:cxnSp>
      <p:cxnSp>
        <p:nvCxnSpPr>
          <p:cNvPr id="6" name="Straight Connector 5">
            <a:extLst>
              <a:ext uri="{FF2B5EF4-FFF2-40B4-BE49-F238E27FC236}">
                <a16:creationId xmlns:a16="http://schemas.microsoft.com/office/drawing/2014/main" id="{0733493A-F745-4291-B638-0CFA60C32BA9}"/>
              </a:ext>
            </a:extLst>
          </p:cNvPr>
          <p:cNvCxnSpPr>
            <a:cxnSpLocks/>
          </p:cNvCxnSpPr>
          <p:nvPr/>
        </p:nvCxnSpPr>
        <p:spPr>
          <a:xfrm flipV="1">
            <a:off x="2194010" y="2228924"/>
            <a:ext cx="4666955" cy="23753"/>
          </a:xfrm>
          <a:prstGeom prst="line">
            <a:avLst/>
          </a:prstGeom>
        </p:spPr>
        <p:style>
          <a:lnRef idx="2">
            <a:schemeClr val="dk1"/>
          </a:lnRef>
          <a:fillRef idx="0">
            <a:schemeClr val="dk1"/>
          </a:fillRef>
          <a:effectRef idx="1">
            <a:schemeClr val="dk1"/>
          </a:effectRef>
          <a:fontRef idx="minor">
            <a:schemeClr val="tx1"/>
          </a:fontRef>
        </p:style>
      </p:cxnSp>
      <p:cxnSp>
        <p:nvCxnSpPr>
          <p:cNvPr id="3" name="Straight Connector 2">
            <a:extLst>
              <a:ext uri="{FF2B5EF4-FFF2-40B4-BE49-F238E27FC236}">
                <a16:creationId xmlns:a16="http://schemas.microsoft.com/office/drawing/2014/main" id="{5ECA2F6D-F0D2-42DF-B9B0-015592114944}"/>
              </a:ext>
            </a:extLst>
          </p:cNvPr>
          <p:cNvCxnSpPr/>
          <p:nvPr/>
        </p:nvCxnSpPr>
        <p:spPr>
          <a:xfrm>
            <a:off x="1143000" y="4832747"/>
            <a:ext cx="68580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4098" name="Picture 3">
            <a:extLst>
              <a:ext uri="{FF2B5EF4-FFF2-40B4-BE49-F238E27FC236}">
                <a16:creationId xmlns:a16="http://schemas.microsoft.com/office/drawing/2014/main" id="{D3156E77-D8D1-4CBB-8E73-7D6CF6248E6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40632" y="4875610"/>
            <a:ext cx="613172" cy="21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5328FB7-FB58-421B-9622-856103CCDA36}"/>
              </a:ext>
            </a:extLst>
          </p:cNvPr>
          <p:cNvSpPr/>
          <p:nvPr/>
        </p:nvSpPr>
        <p:spPr>
          <a:xfrm>
            <a:off x="1856185" y="4825603"/>
            <a:ext cx="6060281" cy="340542"/>
          </a:xfrm>
          <a:prstGeom prst="rect">
            <a:avLst/>
          </a:prstGeom>
        </p:spPr>
        <p:txBody>
          <a:bodyPr>
            <a:spAutoFit/>
          </a:bodyPr>
          <a:lstStyle/>
          <a:p>
            <a:pPr>
              <a:defRPr/>
            </a:pPr>
            <a:r>
              <a:rPr lang="en-US" sz="788">
                <a:latin typeface="Arial" panose="020B0604020202020204" pitchFamily="34" charset="0"/>
                <a:cs typeface="Arial" panose="020B0604020202020204" pitchFamily="34" charset="0"/>
              </a:rPr>
              <a:t>“OCLC Collections Grid” by </a:t>
            </a:r>
            <a:r>
              <a:rPr lang="en-US" sz="788">
                <a:latin typeface="Arial" panose="020B0604020202020204" pitchFamily="34" charset="0"/>
                <a:cs typeface="Arial" panose="020B0604020202020204" pitchFamily="34" charset="0"/>
                <a:hlinkClick r:id="rId4"/>
              </a:rPr>
              <a:t>OCLC Research</a:t>
            </a:r>
            <a:r>
              <a:rPr lang="en-US" sz="788">
                <a:latin typeface="Arial" panose="020B0604020202020204" pitchFamily="34" charset="0"/>
                <a:cs typeface="Arial" panose="020B0604020202020204" pitchFamily="34" charset="0"/>
              </a:rPr>
              <a:t>,</a:t>
            </a:r>
            <a:r>
              <a:rPr lang="en-US" sz="788" i="1">
                <a:latin typeface="Arial" panose="020B0604020202020204" pitchFamily="34" charset="0"/>
                <a:cs typeface="Arial" panose="020B0604020202020204" pitchFamily="34" charset="0"/>
              </a:rPr>
              <a:t>  </a:t>
            </a:r>
            <a:r>
              <a:rPr lang="en-US" sz="788">
                <a:latin typeface="Arial" panose="020B0604020202020204" pitchFamily="34" charset="0"/>
                <a:cs typeface="Arial" panose="020B0604020202020204" pitchFamily="34" charset="0"/>
                <a:hlinkClick r:id="rId5"/>
              </a:rPr>
              <a:t>CC BY 4.0</a:t>
            </a:r>
            <a:br>
              <a:rPr lang="en-US" sz="825">
                <a:latin typeface="Arial" panose="020B0604020202020204" pitchFamily="34" charset="0"/>
                <a:cs typeface="Arial" panose="020B0604020202020204" pitchFamily="34" charset="0"/>
              </a:rPr>
            </a:br>
            <a:endParaRPr lang="en-US" sz="825">
              <a:latin typeface="Arial" panose="020B0604020202020204" pitchFamily="34" charset="0"/>
              <a:cs typeface="Arial" panose="020B0604020202020204" pitchFamily="34" charset="0"/>
            </a:endParaRPr>
          </a:p>
        </p:txBody>
      </p:sp>
      <p:grpSp>
        <p:nvGrpSpPr>
          <p:cNvPr id="4101" name="Group 58">
            <a:extLst>
              <a:ext uri="{FF2B5EF4-FFF2-40B4-BE49-F238E27FC236}">
                <a16:creationId xmlns:a16="http://schemas.microsoft.com/office/drawing/2014/main" id="{16F1B89D-2EA6-4CA2-AABC-4681FA510B25}"/>
              </a:ext>
            </a:extLst>
          </p:cNvPr>
          <p:cNvGrpSpPr>
            <a:grpSpLocks/>
          </p:cNvGrpSpPr>
          <p:nvPr/>
        </p:nvGrpSpPr>
        <p:grpSpPr bwMode="auto">
          <a:xfrm>
            <a:off x="1212180" y="-27129"/>
            <a:ext cx="6545788" cy="4684028"/>
            <a:chOff x="2074608" y="1050132"/>
            <a:chExt cx="6892502" cy="4906263"/>
          </a:xfrm>
        </p:grpSpPr>
        <p:sp>
          <p:nvSpPr>
            <p:cNvPr id="60" name="Rectangle 59">
              <a:extLst>
                <a:ext uri="{FF2B5EF4-FFF2-40B4-BE49-F238E27FC236}">
                  <a16:creationId xmlns:a16="http://schemas.microsoft.com/office/drawing/2014/main" id="{5E53E49D-8714-461D-B186-5BFF36F60B8A}"/>
                </a:ext>
              </a:extLst>
            </p:cNvPr>
            <p:cNvSpPr/>
            <p:nvPr/>
          </p:nvSpPr>
          <p:spPr>
            <a:xfrm>
              <a:off x="3093003" y="1688092"/>
              <a:ext cx="4905909" cy="3506579"/>
            </a:xfrm>
            <a:prstGeom prst="rect">
              <a:avLst/>
            </a:prstGeom>
            <a:solidFill>
              <a:srgbClr val="FFFFFF">
                <a:alpha val="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defRPr/>
              </a:pPr>
              <a:endParaRPr lang="en-US" sz="1013">
                <a:solidFill>
                  <a:prstClr val="white"/>
                </a:solidFill>
              </a:endParaRPr>
            </a:p>
          </p:txBody>
        </p:sp>
        <p:sp>
          <p:nvSpPr>
            <p:cNvPr id="64" name="Oval 63">
              <a:extLst>
                <a:ext uri="{FF2B5EF4-FFF2-40B4-BE49-F238E27FC236}">
                  <a16:creationId xmlns:a16="http://schemas.microsoft.com/office/drawing/2014/main" id="{65891297-7077-4D4A-8486-5F47B4894258}"/>
                </a:ext>
              </a:extLst>
            </p:cNvPr>
            <p:cNvSpPr/>
            <p:nvPr/>
          </p:nvSpPr>
          <p:spPr>
            <a:xfrm>
              <a:off x="4854859" y="4808020"/>
              <a:ext cx="1428778" cy="722150"/>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defRPr/>
              </a:pPr>
              <a:r>
                <a:rPr lang="en-US" sz="956" b="1">
                  <a:solidFill>
                    <a:srgbClr val="FFFFFF"/>
                  </a:solidFill>
                </a:rPr>
                <a:t> Unique/rare: in few collections</a:t>
              </a:r>
            </a:p>
          </p:txBody>
        </p:sp>
        <p:sp>
          <p:nvSpPr>
            <p:cNvPr id="65" name="Oval 64">
              <a:extLst>
                <a:ext uri="{FF2B5EF4-FFF2-40B4-BE49-F238E27FC236}">
                  <a16:creationId xmlns:a16="http://schemas.microsoft.com/office/drawing/2014/main" id="{682C1221-BBAF-4B96-A032-CB610E2DB86F}"/>
                </a:ext>
              </a:extLst>
            </p:cNvPr>
            <p:cNvSpPr/>
            <p:nvPr/>
          </p:nvSpPr>
          <p:spPr>
            <a:xfrm>
              <a:off x="4722981" y="1336415"/>
              <a:ext cx="1572185" cy="619650"/>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defRPr/>
              </a:pPr>
              <a:r>
                <a:rPr lang="en-US" sz="956" b="1">
                  <a:solidFill>
                    <a:srgbClr val="FFFFFF"/>
                  </a:solidFill>
                </a:rPr>
                <a:t>Commodity:</a:t>
              </a:r>
              <a:br>
                <a:rPr lang="en-US" sz="956" b="1">
                  <a:solidFill>
                    <a:srgbClr val="FFFFFF"/>
                  </a:solidFill>
                </a:rPr>
              </a:br>
              <a:r>
                <a:rPr lang="en-US" sz="956" b="1">
                  <a:solidFill>
                    <a:srgbClr val="FFFFFF"/>
                  </a:solidFill>
                </a:rPr>
                <a:t>In many collections</a:t>
              </a:r>
            </a:p>
          </p:txBody>
        </p:sp>
        <p:sp>
          <p:nvSpPr>
            <p:cNvPr id="66" name="Rectangular Callout 15">
              <a:extLst>
                <a:ext uri="{FF2B5EF4-FFF2-40B4-BE49-F238E27FC236}">
                  <a16:creationId xmlns:a16="http://schemas.microsoft.com/office/drawing/2014/main" id="{41129579-CE89-4D29-B0DF-EEA6D78C4816}"/>
                </a:ext>
              </a:extLst>
            </p:cNvPr>
            <p:cNvSpPr>
              <a:spLocks noChangeArrowheads="1"/>
            </p:cNvSpPr>
            <p:nvPr/>
          </p:nvSpPr>
          <p:spPr bwMode="auto">
            <a:xfrm>
              <a:off x="2074608" y="5041750"/>
              <a:ext cx="1315110" cy="914645"/>
            </a:xfrm>
            <a:prstGeom prst="wedgeRectCallout">
              <a:avLst>
                <a:gd name="adj1" fmla="val 37319"/>
                <a:gd name="adj2" fmla="val -59275"/>
              </a:avLst>
            </a:prstGeom>
            <a:solidFill>
              <a:schemeClr val="tx1"/>
            </a:solidFill>
            <a:ln w="25400" algn="ctr">
              <a:noFill/>
              <a:miter lim="800000"/>
              <a:headEnd/>
              <a:tailEnd/>
            </a:ln>
          </p:spPr>
          <p:txBody>
            <a:bodyPr anchor="ctr"/>
            <a:lstStyle/>
            <a:p>
              <a:pPr algn="ctr" defTabSz="514350">
                <a:defRPr/>
              </a:pPr>
              <a:r>
                <a:rPr lang="en-US" sz="788">
                  <a:solidFill>
                    <a:srgbClr val="FFFFFF"/>
                  </a:solidFill>
                  <a:latin typeface="Calibri"/>
                </a:rPr>
                <a:t>Research &amp; Learning Materials  </a:t>
              </a:r>
            </a:p>
          </p:txBody>
        </p:sp>
        <p:sp>
          <p:nvSpPr>
            <p:cNvPr id="67" name="Rectangular Callout 66">
              <a:extLst>
                <a:ext uri="{FF2B5EF4-FFF2-40B4-BE49-F238E27FC236}">
                  <a16:creationId xmlns:a16="http://schemas.microsoft.com/office/drawing/2014/main" id="{463D7D87-A1F5-4ACE-886C-8E6940D413B4}"/>
                </a:ext>
              </a:extLst>
            </p:cNvPr>
            <p:cNvSpPr/>
            <p:nvPr/>
          </p:nvSpPr>
          <p:spPr>
            <a:xfrm>
              <a:off x="2229024" y="1050132"/>
              <a:ext cx="1315110" cy="514157"/>
            </a:xfrm>
            <a:prstGeom prst="wedgeRectCallout">
              <a:avLst>
                <a:gd name="adj1" fmla="val 31217"/>
                <a:gd name="adj2" fmla="val 107412"/>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defRPr/>
              </a:pPr>
              <a:r>
                <a:rPr lang="en-US" sz="788">
                  <a:solidFill>
                    <a:srgbClr val="FFFFFF"/>
                  </a:solidFill>
                </a:rPr>
                <a:t>Open Web Resources</a:t>
              </a:r>
            </a:p>
          </p:txBody>
        </p:sp>
        <p:sp>
          <p:nvSpPr>
            <p:cNvPr id="68" name="Rectangular Callout 67">
              <a:extLst>
                <a:ext uri="{FF2B5EF4-FFF2-40B4-BE49-F238E27FC236}">
                  <a16:creationId xmlns:a16="http://schemas.microsoft.com/office/drawing/2014/main" id="{8E199BA8-B8CD-479B-ABED-43A83A8231C4}"/>
                </a:ext>
              </a:extLst>
            </p:cNvPr>
            <p:cNvSpPr/>
            <p:nvPr/>
          </p:nvSpPr>
          <p:spPr>
            <a:xfrm>
              <a:off x="7371834" y="1073504"/>
              <a:ext cx="1519978" cy="495577"/>
            </a:xfrm>
            <a:prstGeom prst="wedgeRectCallout">
              <a:avLst>
                <a:gd name="adj1" fmla="val -26545"/>
                <a:gd name="adj2" fmla="val 93090"/>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defRPr/>
              </a:pPr>
              <a:r>
                <a:rPr lang="en-US" sz="788">
                  <a:solidFill>
                    <a:srgbClr val="FFFFFF"/>
                  </a:solidFill>
                </a:rPr>
                <a:t>‘Published’ materials</a:t>
              </a:r>
            </a:p>
          </p:txBody>
        </p:sp>
        <p:sp>
          <p:nvSpPr>
            <p:cNvPr id="69" name="Rectangular Callout 21">
              <a:extLst>
                <a:ext uri="{FF2B5EF4-FFF2-40B4-BE49-F238E27FC236}">
                  <a16:creationId xmlns:a16="http://schemas.microsoft.com/office/drawing/2014/main" id="{B1E3867B-4004-4FE5-93D6-B21D8FDED171}"/>
                </a:ext>
              </a:extLst>
            </p:cNvPr>
            <p:cNvSpPr>
              <a:spLocks noChangeArrowheads="1"/>
            </p:cNvSpPr>
            <p:nvPr/>
          </p:nvSpPr>
          <p:spPr bwMode="auto">
            <a:xfrm>
              <a:off x="7653321" y="5070167"/>
              <a:ext cx="1313789" cy="857812"/>
            </a:xfrm>
            <a:prstGeom prst="wedgeRectCallout">
              <a:avLst>
                <a:gd name="adj1" fmla="val -47619"/>
                <a:gd name="adj2" fmla="val -73523"/>
              </a:avLst>
            </a:prstGeom>
            <a:solidFill>
              <a:schemeClr val="tx1"/>
            </a:solidFill>
            <a:ln w="25400" algn="ctr">
              <a:noFill/>
              <a:miter lim="800000"/>
              <a:headEnd/>
              <a:tailEnd/>
            </a:ln>
          </p:spPr>
          <p:txBody>
            <a:bodyPr anchor="ctr"/>
            <a:lstStyle/>
            <a:p>
              <a:pPr algn="ctr" defTabSz="514350">
                <a:defRPr/>
              </a:pPr>
              <a:r>
                <a:rPr lang="en-US" sz="788">
                  <a:solidFill>
                    <a:srgbClr val="FFFFFF"/>
                  </a:solidFill>
                  <a:latin typeface="Calibri"/>
                </a:rPr>
                <a:t>Special Collections</a:t>
              </a:r>
            </a:p>
            <a:p>
              <a:pPr algn="ctr" defTabSz="514350">
                <a:defRPr/>
              </a:pPr>
              <a:r>
                <a:rPr lang="en-US" sz="788">
                  <a:solidFill>
                    <a:srgbClr val="FFFFFF"/>
                  </a:solidFill>
                  <a:latin typeface="Calibri"/>
                </a:rPr>
                <a:t>Local Digitization</a:t>
              </a:r>
            </a:p>
          </p:txBody>
        </p:sp>
        <p:sp>
          <p:nvSpPr>
            <p:cNvPr id="70" name="Line 22">
              <a:extLst>
                <a:ext uri="{FF2B5EF4-FFF2-40B4-BE49-F238E27FC236}">
                  <a16:creationId xmlns:a16="http://schemas.microsoft.com/office/drawing/2014/main" id="{9143FEC1-2728-4A33-960B-B9D91BED7330}"/>
                </a:ext>
              </a:extLst>
            </p:cNvPr>
            <p:cNvSpPr>
              <a:spLocks noChangeShapeType="1"/>
            </p:cNvSpPr>
            <p:nvPr/>
          </p:nvSpPr>
          <p:spPr bwMode="auto">
            <a:xfrm flipH="1" flipV="1">
              <a:off x="5553808" y="1812364"/>
              <a:ext cx="2400242" cy="1542472"/>
            </a:xfrm>
            <a:prstGeom prst="line">
              <a:avLst/>
            </a:prstGeom>
            <a:noFill/>
            <a:ln w="9525">
              <a:solidFill>
                <a:srgbClr val="808080"/>
              </a:solidFill>
              <a:prstDash val="dash"/>
              <a:round/>
              <a:headEnd/>
              <a:tailEnd/>
            </a:ln>
          </p:spPr>
          <p:txBody>
            <a:bodyPr/>
            <a:lstStyle/>
            <a:p>
              <a:pPr defTabSz="514350">
                <a:defRPr/>
              </a:pPr>
              <a:endParaRPr lang="en-US" sz="1013">
                <a:solidFill>
                  <a:prstClr val="black"/>
                </a:solidFill>
                <a:latin typeface="Calibri"/>
              </a:endParaRPr>
            </a:p>
          </p:txBody>
        </p:sp>
        <p:sp>
          <p:nvSpPr>
            <p:cNvPr id="71" name="Text Box 23">
              <a:extLst>
                <a:ext uri="{FF2B5EF4-FFF2-40B4-BE49-F238E27FC236}">
                  <a16:creationId xmlns:a16="http://schemas.microsoft.com/office/drawing/2014/main" id="{4BB8A02C-E901-4656-AA2C-F15BEE753CFA}"/>
                </a:ext>
              </a:extLst>
            </p:cNvPr>
            <p:cNvSpPr txBox="1">
              <a:spLocks noChangeArrowheads="1"/>
            </p:cNvSpPr>
            <p:nvPr/>
          </p:nvSpPr>
          <p:spPr bwMode="auto">
            <a:xfrm>
              <a:off x="6870241" y="1978903"/>
              <a:ext cx="761983" cy="290420"/>
            </a:xfrm>
            <a:prstGeom prst="rect">
              <a:avLst/>
            </a:prstGeom>
            <a:noFill/>
            <a:ln w="9525">
              <a:noFill/>
              <a:miter lim="800000"/>
              <a:headEnd/>
              <a:tailEnd/>
            </a:ln>
          </p:spPr>
          <p:txBody>
            <a:bodyPr wrap="none">
              <a:spAutoFit/>
            </a:bodyPr>
            <a:lstStyle/>
            <a:p>
              <a:pPr defTabSz="514350">
                <a:defRPr/>
              </a:pPr>
              <a:r>
                <a:rPr lang="en-US" sz="1100" b="1">
                  <a:solidFill>
                    <a:schemeClr val="accent3"/>
                  </a:solidFill>
                  <a:latin typeface="Calibri"/>
                </a:rPr>
                <a:t>Licensed</a:t>
              </a:r>
            </a:p>
          </p:txBody>
        </p:sp>
        <p:sp>
          <p:nvSpPr>
            <p:cNvPr id="72" name="Text Box 24">
              <a:extLst>
                <a:ext uri="{FF2B5EF4-FFF2-40B4-BE49-F238E27FC236}">
                  <a16:creationId xmlns:a16="http://schemas.microsoft.com/office/drawing/2014/main" id="{F98EC3EB-256D-4E38-AC5F-F773C902D302}"/>
                </a:ext>
              </a:extLst>
            </p:cNvPr>
            <p:cNvSpPr txBox="1">
              <a:spLocks noChangeArrowheads="1"/>
            </p:cNvSpPr>
            <p:nvPr/>
          </p:nvSpPr>
          <p:spPr bwMode="auto">
            <a:xfrm>
              <a:off x="5675128" y="2937354"/>
              <a:ext cx="877650" cy="290420"/>
            </a:xfrm>
            <a:prstGeom prst="rect">
              <a:avLst/>
            </a:prstGeom>
            <a:noFill/>
            <a:ln w="9525">
              <a:noFill/>
              <a:miter lim="800000"/>
              <a:headEnd/>
              <a:tailEnd/>
            </a:ln>
          </p:spPr>
          <p:txBody>
            <a:bodyPr wrap="none">
              <a:spAutoFit/>
            </a:bodyPr>
            <a:lstStyle/>
            <a:p>
              <a:pPr defTabSz="514350">
                <a:defRPr/>
              </a:pPr>
              <a:r>
                <a:rPr lang="en-US" sz="1100" b="1">
                  <a:solidFill>
                    <a:schemeClr val="accent3"/>
                  </a:solidFill>
                  <a:latin typeface="Calibri"/>
                </a:rPr>
                <a:t>Purchased</a:t>
              </a:r>
            </a:p>
          </p:txBody>
        </p:sp>
        <p:pic>
          <p:nvPicPr>
            <p:cNvPr id="4116" name="Picture 48" descr="booksjournals">
              <a:extLst>
                <a:ext uri="{FF2B5EF4-FFF2-40B4-BE49-F238E27FC236}">
                  <a16:creationId xmlns:a16="http://schemas.microsoft.com/office/drawing/2014/main" id="{0B3AA691-1598-48D4-B5CB-CE1503A3AA5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073168" y="2139026"/>
              <a:ext cx="1303735" cy="86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73">
              <a:extLst>
                <a:ext uri="{FF2B5EF4-FFF2-40B4-BE49-F238E27FC236}">
                  <a16:creationId xmlns:a16="http://schemas.microsoft.com/office/drawing/2014/main" id="{55F7481B-D34E-4941-8B69-DA7579622A5D}"/>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3678908" y="3797001"/>
              <a:ext cx="1287347" cy="84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74">
              <a:extLst>
                <a:ext uri="{FF2B5EF4-FFF2-40B4-BE49-F238E27FC236}">
                  <a16:creationId xmlns:a16="http://schemas.microsoft.com/office/drawing/2014/main" id="{953D0534-715B-4C9F-9906-1ACFDC6836E5}"/>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6116631" y="3926682"/>
              <a:ext cx="1217151" cy="78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75">
              <a:extLst>
                <a:ext uri="{FF2B5EF4-FFF2-40B4-BE49-F238E27FC236}">
                  <a16:creationId xmlns:a16="http://schemas.microsoft.com/office/drawing/2014/main" id="{3499DB66-0F1C-40B5-8A2D-EB1D75F51C24}"/>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3662734" y="2279744"/>
              <a:ext cx="1303522" cy="85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Oval 62">
              <a:extLst>
                <a:ext uri="{FF2B5EF4-FFF2-40B4-BE49-F238E27FC236}">
                  <a16:creationId xmlns:a16="http://schemas.microsoft.com/office/drawing/2014/main" id="{57E7F5A6-BD05-43D1-91CA-EDFF3A77780A}"/>
                </a:ext>
              </a:extLst>
            </p:cNvPr>
            <p:cNvSpPr/>
            <p:nvPr/>
          </p:nvSpPr>
          <p:spPr>
            <a:xfrm>
              <a:off x="2206488" y="3135427"/>
              <a:ext cx="1619105" cy="548523"/>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defRPr/>
              </a:pPr>
              <a:r>
                <a:rPr lang="en-US" sz="956" b="1">
                  <a:solidFill>
                    <a:srgbClr val="FFFFFF"/>
                  </a:solidFill>
                </a:rPr>
                <a:t>Low Stewardship</a:t>
              </a:r>
            </a:p>
          </p:txBody>
        </p:sp>
      </p:grpSp>
      <p:sp>
        <p:nvSpPr>
          <p:cNvPr id="77" name="Oval 76">
            <a:extLst>
              <a:ext uri="{FF2B5EF4-FFF2-40B4-BE49-F238E27FC236}">
                <a16:creationId xmlns:a16="http://schemas.microsoft.com/office/drawing/2014/main" id="{A5414A47-DB80-473F-BA37-620E1009B9C5}"/>
              </a:ext>
            </a:extLst>
          </p:cNvPr>
          <p:cNvSpPr/>
          <p:nvPr/>
        </p:nvSpPr>
        <p:spPr bwMode="auto">
          <a:xfrm>
            <a:off x="6155960" y="1990839"/>
            <a:ext cx="1443518" cy="504749"/>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defRPr/>
            </a:pPr>
            <a:r>
              <a:rPr lang="en-US" sz="956" b="1">
                <a:solidFill>
                  <a:srgbClr val="FFFFFF"/>
                </a:solidFill>
              </a:rPr>
              <a:t>High Stewardship</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84FBE8-6F03-F346-ADCB-F1BCDCF9D752}"/>
              </a:ext>
            </a:extLst>
          </p:cNvPr>
          <p:cNvSpPr/>
          <p:nvPr/>
        </p:nvSpPr>
        <p:spPr>
          <a:xfrm>
            <a:off x="0" y="-1"/>
            <a:ext cx="9144000" cy="1624614"/>
          </a:xfrm>
          <a:prstGeom prst="rect">
            <a:avLst/>
          </a:prstGeom>
          <a:solidFill>
            <a:srgbClr val="0070C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Arial"/>
            </a:endParaRPr>
          </a:p>
        </p:txBody>
      </p:sp>
      <p:pic>
        <p:nvPicPr>
          <p:cNvPr id="1026" name="Picture 2">
            <a:extLst>
              <a:ext uri="{FF2B5EF4-FFF2-40B4-BE49-F238E27FC236}">
                <a16:creationId xmlns:a16="http://schemas.microsoft.com/office/drawing/2014/main" id="{8B0E82D9-F8A4-4BB3-B15B-4C6B5A54FD3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9938" y="205723"/>
            <a:ext cx="2038421" cy="4982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los one">
            <a:extLst>
              <a:ext uri="{FF2B5EF4-FFF2-40B4-BE49-F238E27FC236}">
                <a16:creationId xmlns:a16="http://schemas.microsoft.com/office/drawing/2014/main" id="{B4246001-62D1-4E65-B459-D2CBB1A59EF1}"/>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6864" t="-12971" r="-5426" b="-17526"/>
          <a:stretch/>
        </p:blipFill>
        <p:spPr bwMode="auto">
          <a:xfrm>
            <a:off x="3889857" y="209143"/>
            <a:ext cx="1460158" cy="493574"/>
          </a:xfrm>
          <a:prstGeom prst="rect">
            <a:avLst/>
          </a:prstGeom>
          <a:solidFill>
            <a:schemeClr val="bg1"/>
          </a:solidFill>
        </p:spPr>
      </p:pic>
      <p:pic>
        <p:nvPicPr>
          <p:cNvPr id="4" name="Picture 3">
            <a:extLst>
              <a:ext uri="{FF2B5EF4-FFF2-40B4-BE49-F238E27FC236}">
                <a16:creationId xmlns:a16="http://schemas.microsoft.com/office/drawing/2014/main" id="{7615EC65-0636-42B8-9259-6424C54A518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579" t="-7756" r="-3067" b="-7756"/>
          <a:stretch/>
        </p:blipFill>
        <p:spPr>
          <a:xfrm>
            <a:off x="5440537" y="209143"/>
            <a:ext cx="1592852" cy="493574"/>
          </a:xfrm>
          <a:prstGeom prst="rect">
            <a:avLst/>
          </a:prstGeom>
          <a:solidFill>
            <a:schemeClr val="bg1"/>
          </a:solidFill>
        </p:spPr>
      </p:pic>
      <p:pic>
        <p:nvPicPr>
          <p:cNvPr id="1030" name="Picture 6" descr="Digital Science Logo">
            <a:extLst>
              <a:ext uri="{FF2B5EF4-FFF2-40B4-BE49-F238E27FC236}">
                <a16:creationId xmlns:a16="http://schemas.microsoft.com/office/drawing/2014/main" id="{3305AA9E-869F-48A9-8329-A2FE375BA4D5}"/>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l="-11709" t="-12918" r="-18423" b="-5198"/>
          <a:stretch/>
        </p:blipFill>
        <p:spPr bwMode="auto">
          <a:xfrm>
            <a:off x="7230153" y="209143"/>
            <a:ext cx="1530953" cy="493574"/>
          </a:xfrm>
          <a:prstGeom prst="rect">
            <a:avLst/>
          </a:prstGeom>
          <a:solidFill>
            <a:schemeClr val="tx1">
              <a:lumMod val="95000"/>
              <a:lumOff val="5000"/>
            </a:schemeClr>
          </a:solidFill>
        </p:spPr>
      </p:pic>
      <p:sp>
        <p:nvSpPr>
          <p:cNvPr id="5" name="Rectangle 4">
            <a:extLst>
              <a:ext uri="{FF2B5EF4-FFF2-40B4-BE49-F238E27FC236}">
                <a16:creationId xmlns:a16="http://schemas.microsoft.com/office/drawing/2014/main" id="{FCC72198-B11F-4551-9484-E54221020DE5}"/>
              </a:ext>
            </a:extLst>
          </p:cNvPr>
          <p:cNvSpPr/>
          <p:nvPr/>
        </p:nvSpPr>
        <p:spPr>
          <a:xfrm>
            <a:off x="267047" y="944121"/>
            <a:ext cx="3348576" cy="3993656"/>
          </a:xfrm>
          <a:prstGeom prst="rect">
            <a:avLst/>
          </a:prstGeom>
          <a:solidFill>
            <a:srgbClr val="FFFFFF"/>
          </a:solidFill>
          <a:ln w="12700">
            <a:solidFill>
              <a:schemeClr val="accent2"/>
            </a:solidFill>
          </a:ln>
          <a:effectLst/>
          <a:scene3d>
            <a:camera prst="orthographicFront">
              <a:rot lat="0" lon="0" rev="0"/>
            </a:camera>
            <a:lightRig rig="threePt" dir="t"/>
          </a:scene3d>
        </p:spPr>
        <p:txBody>
          <a:bodyPr wrap="square" lIns="137160" tIns="68580" rIns="137160">
            <a:noAutofit/>
          </a:bodyPr>
          <a:lstStyle/>
          <a:p>
            <a:pPr defTabSz="457189">
              <a:spcAft>
                <a:spcPts val="1000"/>
              </a:spcAft>
            </a:pPr>
            <a:r>
              <a:rPr lang="en-US" sz="1600" b="1">
                <a:solidFill>
                  <a:schemeClr val="tx2"/>
                </a:solidFill>
                <a:latin typeface="Segoe UI" panose="020B0502040204020203" pitchFamily="34" charset="0"/>
                <a:ea typeface="Calibri" panose="020F0502020204030204" pitchFamily="34" charset="0"/>
                <a:cs typeface="Segoe UI" panose="020B0502040204020203" pitchFamily="34" charset="0"/>
              </a:rPr>
              <a:t>Large part of scholarly record will be openly available.</a:t>
            </a:r>
            <a:r>
              <a:rPr lang="en-US" sz="1600">
                <a:solidFill>
                  <a:schemeClr val="tx2"/>
                </a:solidFill>
                <a:latin typeface="Segoe UI" panose="020B0502040204020203" pitchFamily="34" charset="0"/>
                <a:ea typeface="Calibri" panose="020F0502020204030204" pitchFamily="34" charset="0"/>
                <a:cs typeface="Segoe UI" panose="020B0502040204020203" pitchFamily="34" charset="0"/>
              </a:rPr>
              <a:t> </a:t>
            </a:r>
          </a:p>
          <a:p>
            <a:pPr marL="132160" indent="-132160" defTabSz="457189">
              <a:spcAft>
                <a:spcPts val="1000"/>
              </a:spcAft>
              <a:buFont typeface="Arial" panose="020B0604020202020204" pitchFamily="34" charset="0"/>
              <a:buChar char="•"/>
            </a:pP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Shift to </a:t>
            </a:r>
            <a:r>
              <a:rPr lang="en-US" sz="1400" i="1">
                <a:solidFill>
                  <a:schemeClr val="tx2"/>
                </a:solidFill>
                <a:latin typeface="Segoe UI" panose="020B0502040204020203" pitchFamily="34" charset="0"/>
                <a:ea typeface="Calibri" panose="020F0502020204030204" pitchFamily="34" charset="0"/>
                <a:cs typeface="Segoe UI" panose="020B0502040204020203" pitchFamily="34" charset="0"/>
              </a:rPr>
              <a:t>pay to publish </a:t>
            </a: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models emerging but uneven mix between </a:t>
            </a:r>
            <a:r>
              <a:rPr lang="en-US" sz="1400" i="1">
                <a:solidFill>
                  <a:schemeClr val="tx2"/>
                </a:solidFill>
                <a:latin typeface="Segoe UI" panose="020B0502040204020203" pitchFamily="34" charset="0"/>
                <a:ea typeface="Calibri" panose="020F0502020204030204" pitchFamily="34" charset="0"/>
                <a:cs typeface="Segoe UI" panose="020B0502040204020203" pitchFamily="34" charset="0"/>
              </a:rPr>
              <a:t>pay to read </a:t>
            </a: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and </a:t>
            </a:r>
            <a:r>
              <a:rPr lang="en-US" sz="1400" i="1">
                <a:solidFill>
                  <a:schemeClr val="tx2"/>
                </a:solidFill>
                <a:latin typeface="Segoe UI" panose="020B0502040204020203" pitchFamily="34" charset="0"/>
                <a:ea typeface="Calibri" panose="020F0502020204030204" pitchFamily="34" charset="0"/>
                <a:cs typeface="Segoe UI" panose="020B0502040204020203" pitchFamily="34" charset="0"/>
              </a:rPr>
              <a:t>pay to publish</a:t>
            </a: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 </a:t>
            </a:r>
          </a:p>
          <a:p>
            <a:pPr marL="132160" indent="-132160" defTabSz="457189">
              <a:spcAft>
                <a:spcPts val="1000"/>
              </a:spcAft>
              <a:buFont typeface="Arial" panose="020B0604020202020204" pitchFamily="34" charset="0"/>
              <a:buChar char="•"/>
            </a:pP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Government, funder and institutional mandates spreading. </a:t>
            </a:r>
          </a:p>
          <a:p>
            <a:pPr marL="132160" indent="-132160" defTabSz="457189">
              <a:spcAft>
                <a:spcPts val="1000"/>
              </a:spcAft>
              <a:buFont typeface="Arial" panose="020B0604020202020204" pitchFamily="34" charset="0"/>
              <a:buChar char="•"/>
            </a:pP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Current licensing models and big deal under pressure. </a:t>
            </a:r>
          </a:p>
          <a:p>
            <a:pPr marL="132160" indent="-132160" defTabSz="457189">
              <a:spcAft>
                <a:spcPts val="1000"/>
              </a:spcAft>
              <a:buFont typeface="Arial" panose="020B0604020202020204" pitchFamily="34" charset="0"/>
              <a:buChar char="•"/>
            </a:pP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Consortial role being examined. </a:t>
            </a:r>
          </a:p>
          <a:p>
            <a:pPr marL="132160" indent="-132160" defTabSz="457189">
              <a:spcAft>
                <a:spcPts val="1000"/>
              </a:spcAft>
              <a:buFont typeface="Arial" panose="020B0604020202020204" pitchFamily="34" charset="0"/>
              <a:buChar char="•"/>
            </a:pP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Mix of licensing, spot acquisitions, resource sharing, …</a:t>
            </a:r>
          </a:p>
          <a:p>
            <a:pPr defTabSz="457189">
              <a:spcAft>
                <a:spcPts val="1000"/>
              </a:spcAft>
            </a:pPr>
            <a:r>
              <a:rPr lang="en-US" sz="1600" b="1">
                <a:solidFill>
                  <a:schemeClr val="tx2"/>
                </a:solidFill>
                <a:latin typeface="Segoe UI" panose="020B0502040204020203" pitchFamily="34" charset="0"/>
                <a:ea typeface="Calibri" panose="020F0502020204030204" pitchFamily="34" charset="0"/>
                <a:cs typeface="Segoe UI" panose="020B0502040204020203" pitchFamily="34" charset="0"/>
              </a:rPr>
              <a:t>Uneven move to open. No single trajectory. </a:t>
            </a:r>
          </a:p>
          <a:p>
            <a:pPr defTabSz="457189">
              <a:spcAft>
                <a:spcPts val="1000"/>
              </a:spcAft>
            </a:pPr>
            <a:endParaRPr lang="en-US" sz="1400">
              <a:solidFill>
                <a:schemeClr val="tx2"/>
              </a:solidFill>
              <a:latin typeface="Segoe UI" panose="020B0502040204020203" pitchFamily="34" charset="0"/>
              <a:ea typeface="Calibri" panose="020F0502020204030204" pitchFamily="34" charset="0"/>
              <a:cs typeface="Segoe UI" panose="020B0502040204020203" pitchFamily="34" charset="0"/>
            </a:endParaRPr>
          </a:p>
        </p:txBody>
      </p:sp>
      <p:sp>
        <p:nvSpPr>
          <p:cNvPr id="9" name="Rectangle 8">
            <a:extLst>
              <a:ext uri="{FF2B5EF4-FFF2-40B4-BE49-F238E27FC236}">
                <a16:creationId xmlns:a16="http://schemas.microsoft.com/office/drawing/2014/main" id="{015E890F-26FD-4788-B862-1FEC248B15EC}"/>
              </a:ext>
            </a:extLst>
          </p:cNvPr>
          <p:cNvSpPr/>
          <p:nvPr/>
        </p:nvSpPr>
        <p:spPr>
          <a:xfrm>
            <a:off x="7201364" y="944120"/>
            <a:ext cx="1648065" cy="3989230"/>
          </a:xfrm>
          <a:prstGeom prst="rect">
            <a:avLst/>
          </a:prstGeom>
          <a:solidFill>
            <a:srgbClr val="FFFFFF"/>
          </a:solidFill>
          <a:ln w="12700">
            <a:solidFill>
              <a:schemeClr val="accent2"/>
            </a:solidFill>
          </a:ln>
          <a:scene3d>
            <a:camera prst="orthographicFront">
              <a:rot lat="0" lon="0" rev="0"/>
            </a:camera>
            <a:lightRig rig="threePt" dir="t"/>
          </a:scene3d>
        </p:spPr>
        <p:txBody>
          <a:bodyPr wrap="square" lIns="137160" tIns="68580" rIns="137160">
            <a:noAutofit/>
          </a:bodyPr>
          <a:lstStyle/>
          <a:p>
            <a:pPr defTabSz="457189">
              <a:spcAft>
                <a:spcPts val="1000"/>
              </a:spcAft>
            </a:pPr>
            <a:r>
              <a:rPr lang="en-US" sz="1600" b="1">
                <a:solidFill>
                  <a:schemeClr val="tx2"/>
                </a:solidFill>
                <a:latin typeface="Segoe UI" panose="020B0502040204020203" pitchFamily="34" charset="0"/>
                <a:ea typeface="Calibri" panose="020F0502020204030204" pitchFamily="34" charset="0"/>
                <a:cs typeface="Segoe UI" panose="020B0502040204020203" pitchFamily="34" charset="0"/>
              </a:rPr>
              <a:t>Workflow is the new content. </a:t>
            </a:r>
            <a:endParaRPr lang="en-US" sz="1600">
              <a:solidFill>
                <a:schemeClr val="tx2"/>
              </a:solidFill>
              <a:latin typeface="Segoe UI" panose="020B0502040204020203" pitchFamily="34" charset="0"/>
              <a:ea typeface="Calibri" panose="020F0502020204030204" pitchFamily="34" charset="0"/>
              <a:cs typeface="Segoe UI" panose="020B0502040204020203" pitchFamily="34" charset="0"/>
            </a:endParaRPr>
          </a:p>
          <a:p>
            <a:pPr marL="132160" indent="-132160" defTabSz="457189">
              <a:spcAft>
                <a:spcPts val="1000"/>
              </a:spcAft>
              <a:buFont typeface="Arial" panose="020B0604020202020204" pitchFamily="34" charset="0"/>
              <a:buChar char="•"/>
            </a:pP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Research outputs generated throughout research life cycle. </a:t>
            </a:r>
          </a:p>
          <a:p>
            <a:pPr marL="132160" indent="-132160" defTabSz="457189">
              <a:spcAft>
                <a:spcPts val="1200"/>
              </a:spcAft>
              <a:buFont typeface="Arial" panose="020B0604020202020204" pitchFamily="34" charset="0"/>
              <a:buChar char="•"/>
            </a:pP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Research in digital environment supported by new tools and services.</a:t>
            </a:r>
          </a:p>
        </p:txBody>
      </p:sp>
      <p:sp>
        <p:nvSpPr>
          <p:cNvPr id="10" name="Rectangle 9">
            <a:extLst>
              <a:ext uri="{FF2B5EF4-FFF2-40B4-BE49-F238E27FC236}">
                <a16:creationId xmlns:a16="http://schemas.microsoft.com/office/drawing/2014/main" id="{50CB87EB-D25C-4EA3-922D-5CE9F757EB53}"/>
              </a:ext>
            </a:extLst>
          </p:cNvPr>
          <p:cNvSpPr/>
          <p:nvPr/>
        </p:nvSpPr>
        <p:spPr>
          <a:xfrm>
            <a:off x="5456626" y="939695"/>
            <a:ext cx="1648268" cy="3993655"/>
          </a:xfrm>
          <a:prstGeom prst="rect">
            <a:avLst/>
          </a:prstGeom>
          <a:solidFill>
            <a:srgbClr val="FFFFFF"/>
          </a:solidFill>
          <a:ln w="12700">
            <a:solidFill>
              <a:schemeClr val="accent2"/>
            </a:solidFill>
          </a:ln>
          <a:scene3d>
            <a:camera prst="orthographicFront">
              <a:rot lat="0" lon="0" rev="0"/>
            </a:camera>
            <a:lightRig rig="threePt" dir="t"/>
          </a:scene3d>
        </p:spPr>
        <p:txBody>
          <a:bodyPr wrap="square" lIns="137160" tIns="68580" rIns="137160">
            <a:noAutofit/>
          </a:bodyPr>
          <a:lstStyle/>
          <a:p>
            <a:pPr defTabSz="457189">
              <a:spcAft>
                <a:spcPts val="1000"/>
              </a:spcAft>
            </a:pPr>
            <a:r>
              <a:rPr lang="en-US" sz="1600" b="1">
                <a:solidFill>
                  <a:schemeClr val="tx2"/>
                </a:solidFill>
                <a:latin typeface="Segoe UI" panose="020B0502040204020203" pitchFamily="34" charset="0"/>
                <a:ea typeface="Calibri" panose="020F0502020204030204" pitchFamily="34" charset="0"/>
                <a:cs typeface="Segoe UI" panose="020B0502040204020203" pitchFamily="34" charset="0"/>
              </a:rPr>
              <a:t>Research outputs are diversifying. </a:t>
            </a:r>
            <a:endParaRPr lang="en-US" sz="1600">
              <a:solidFill>
                <a:schemeClr val="tx2"/>
              </a:solidFill>
              <a:latin typeface="Segoe UI" panose="020B0502040204020203" pitchFamily="34" charset="0"/>
              <a:ea typeface="Calibri" panose="020F0502020204030204" pitchFamily="34" charset="0"/>
              <a:cs typeface="Segoe UI" panose="020B0502040204020203" pitchFamily="34" charset="0"/>
            </a:endParaRPr>
          </a:p>
          <a:p>
            <a:pPr marL="132160" indent="-132160" defTabSz="457189">
              <a:spcAft>
                <a:spcPts val="1000"/>
              </a:spcAft>
              <a:buFont typeface="Arial" panose="020B0604020202020204" pitchFamily="34" charset="0"/>
              <a:buChar char="•"/>
            </a:pP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Researchers interested in disclosing and discovering research data, methods, software, …</a:t>
            </a:r>
          </a:p>
          <a:p>
            <a:pPr marL="132160" indent="-132160" defTabSz="457189">
              <a:spcAft>
                <a:spcPts val="1000"/>
              </a:spcAft>
              <a:buFont typeface="Arial" panose="020B0604020202020204" pitchFamily="34" charset="0"/>
              <a:buChar char="•"/>
            </a:pP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Identity, workflow and content are blurring. </a:t>
            </a:r>
          </a:p>
          <a:p>
            <a:pPr defTabSz="457189">
              <a:lnSpc>
                <a:spcPct val="115000"/>
              </a:lnSpc>
              <a:spcAft>
                <a:spcPts val="1000"/>
              </a:spcAft>
            </a:pPr>
            <a:endParaRPr lang="en-US" sz="1600">
              <a:solidFill>
                <a:schemeClr val="tx2"/>
              </a:solidFill>
              <a:latin typeface="Segoe UI" panose="020B0502040204020203" pitchFamily="34" charset="0"/>
              <a:ea typeface="Calibri" panose="020F0502020204030204" pitchFamily="34" charset="0"/>
              <a:cs typeface="Segoe UI" panose="020B0502040204020203" pitchFamily="34" charset="0"/>
            </a:endParaRPr>
          </a:p>
        </p:txBody>
      </p:sp>
      <p:sp>
        <p:nvSpPr>
          <p:cNvPr id="11" name="Rectangle 10">
            <a:extLst>
              <a:ext uri="{FF2B5EF4-FFF2-40B4-BE49-F238E27FC236}">
                <a16:creationId xmlns:a16="http://schemas.microsoft.com/office/drawing/2014/main" id="{5E998982-19BA-45CD-98D6-7214CB0B24E1}"/>
              </a:ext>
            </a:extLst>
          </p:cNvPr>
          <p:cNvSpPr/>
          <p:nvPr/>
        </p:nvSpPr>
        <p:spPr>
          <a:xfrm>
            <a:off x="3712092" y="939696"/>
            <a:ext cx="1648065" cy="3998081"/>
          </a:xfrm>
          <a:prstGeom prst="rect">
            <a:avLst/>
          </a:prstGeom>
          <a:solidFill>
            <a:srgbClr val="FFFFFF"/>
          </a:solidFill>
          <a:ln w="12700">
            <a:solidFill>
              <a:schemeClr val="accent2"/>
            </a:solidFill>
          </a:ln>
          <a:scene3d>
            <a:camera prst="orthographicFront">
              <a:rot lat="0" lon="0" rev="0"/>
            </a:camera>
            <a:lightRig rig="threePt" dir="t"/>
          </a:scene3d>
        </p:spPr>
        <p:txBody>
          <a:bodyPr wrap="square" lIns="137160" tIns="68580" rIns="137160">
            <a:noAutofit/>
          </a:bodyPr>
          <a:lstStyle/>
          <a:p>
            <a:pPr defTabSz="457189">
              <a:spcAft>
                <a:spcPts val="1000"/>
              </a:spcAft>
            </a:pPr>
            <a:r>
              <a:rPr lang="en-US" sz="1600" b="1">
                <a:solidFill>
                  <a:schemeClr val="tx2"/>
                </a:solidFill>
                <a:latin typeface="Segoe UI" panose="020B0502040204020203" pitchFamily="34" charset="0"/>
                <a:ea typeface="Calibri" panose="020F0502020204030204" pitchFamily="34" charset="0"/>
                <a:cs typeface="Segoe UI" panose="020B0502040204020203" pitchFamily="34" charset="0"/>
              </a:rPr>
              <a:t>New publishing and ‘reading’ models.</a:t>
            </a:r>
            <a:r>
              <a:rPr lang="en-US" sz="1600">
                <a:solidFill>
                  <a:schemeClr val="tx2"/>
                </a:solidFill>
                <a:latin typeface="Segoe UI" panose="020B0502040204020203" pitchFamily="34" charset="0"/>
                <a:ea typeface="Calibri" panose="020F0502020204030204" pitchFamily="34" charset="0"/>
                <a:cs typeface="Segoe UI" panose="020B0502040204020203" pitchFamily="34" charset="0"/>
              </a:rPr>
              <a:t> </a:t>
            </a:r>
          </a:p>
          <a:p>
            <a:pPr marL="132160" indent="-132160" defTabSz="457189">
              <a:spcAft>
                <a:spcPts val="1000"/>
              </a:spcAft>
              <a:buFont typeface="Arial" panose="020B0604020202020204" pitchFamily="34" charset="0"/>
              <a:buChar char="•"/>
            </a:pP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Publishers developing new business and service models. </a:t>
            </a:r>
          </a:p>
          <a:p>
            <a:pPr marL="132160" indent="-132160" defTabSz="457189">
              <a:spcAft>
                <a:spcPts val="1000"/>
              </a:spcAft>
              <a:buFont typeface="Arial" panose="020B0604020202020204" pitchFamily="34" charset="0"/>
              <a:buChar char="•"/>
            </a:pP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Reading at scale – text is aggregated and mined for insight (collections as data)</a:t>
            </a:r>
            <a:endParaRPr lang="en-US" sz="1600">
              <a:solidFill>
                <a:schemeClr val="tx2"/>
              </a:solidFill>
              <a:latin typeface="Segoe UI" panose="020B0502040204020203" pitchFamily="34" charset="0"/>
              <a:ea typeface="Calibri" panose="020F0502020204030204" pitchFamily="34" charset="0"/>
              <a:cs typeface="Segoe UI" panose="020B0502040204020203" pitchFamily="34" charset="0"/>
            </a:endParaRPr>
          </a:p>
        </p:txBody>
      </p:sp>
      <p:sp>
        <p:nvSpPr>
          <p:cNvPr id="2" name="TextBox 1">
            <a:extLst>
              <a:ext uri="{FF2B5EF4-FFF2-40B4-BE49-F238E27FC236}">
                <a16:creationId xmlns:a16="http://schemas.microsoft.com/office/drawing/2014/main" id="{29C4AC64-96A8-4E74-B026-593F073B3C64}"/>
              </a:ext>
            </a:extLst>
          </p:cNvPr>
          <p:cNvSpPr txBox="1"/>
          <p:nvPr/>
        </p:nvSpPr>
        <p:spPr>
          <a:xfrm>
            <a:off x="0" y="-1"/>
            <a:ext cx="1591739" cy="702718"/>
          </a:xfrm>
          <a:prstGeom prst="rect">
            <a:avLst/>
          </a:prstGeom>
          <a:solidFill>
            <a:schemeClr val="bg1"/>
          </a:solidFill>
          <a:ln>
            <a:solidFill>
              <a:schemeClr val="bg1"/>
            </a:solidFill>
          </a:ln>
        </p:spPr>
        <p:txBody>
          <a:bodyPr wrap="square" lIns="205740" rtlCol="0" anchor="ctr" anchorCtr="0">
            <a:noAutofit/>
          </a:bodyPr>
          <a:lstStyle/>
          <a:p>
            <a:pPr defTabSz="457189"/>
            <a:r>
              <a:rPr lang="en-US" b="1">
                <a:solidFill>
                  <a:srgbClr val="0070C0"/>
                </a:solidFill>
                <a:latin typeface="Arial"/>
              </a:rPr>
              <a:t>Licensed</a:t>
            </a:r>
          </a:p>
        </p:txBody>
      </p:sp>
    </p:spTree>
    <p:extLst>
      <p:ext uri="{BB962C8B-B14F-4D97-AF65-F5344CB8AC3E}">
        <p14:creationId xmlns:p14="http://schemas.microsoft.com/office/powerpoint/2010/main" val="261269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8C0608-31FE-5F4C-811F-7B2F7C3C2D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9384FBE8-6F03-F346-ADCB-F1BCDCF9D752}"/>
              </a:ext>
            </a:extLst>
          </p:cNvPr>
          <p:cNvSpPr/>
          <p:nvPr/>
        </p:nvSpPr>
        <p:spPr>
          <a:xfrm>
            <a:off x="0" y="-1"/>
            <a:ext cx="9144000" cy="1624614"/>
          </a:xfrm>
          <a:prstGeom prst="rect">
            <a:avLst/>
          </a:prstGeom>
          <a:solidFill>
            <a:srgbClr val="0070C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5" name="Rectangle 4">
            <a:extLst>
              <a:ext uri="{FF2B5EF4-FFF2-40B4-BE49-F238E27FC236}">
                <a16:creationId xmlns:a16="http://schemas.microsoft.com/office/drawing/2014/main" id="{FCC72198-B11F-4551-9484-E54221020DE5}"/>
              </a:ext>
            </a:extLst>
          </p:cNvPr>
          <p:cNvSpPr/>
          <p:nvPr/>
        </p:nvSpPr>
        <p:spPr>
          <a:xfrm>
            <a:off x="267047" y="944121"/>
            <a:ext cx="2119598" cy="3993656"/>
          </a:xfrm>
          <a:prstGeom prst="rect">
            <a:avLst/>
          </a:prstGeom>
          <a:solidFill>
            <a:srgbClr val="FFFFFF"/>
          </a:solidFill>
          <a:ln w="12700">
            <a:solidFill>
              <a:schemeClr val="accent2"/>
            </a:solidFill>
          </a:ln>
          <a:effectLst/>
          <a:scene3d>
            <a:camera prst="orthographicFront">
              <a:rot lat="0" lon="0" rev="0"/>
            </a:camera>
            <a:lightRig rig="threePt" dir="t"/>
          </a:scene3d>
        </p:spPr>
        <p:txBody>
          <a:bodyPr wrap="square" lIns="137160" tIns="68580" rIns="137160">
            <a:noAutofit/>
          </a:bodyPr>
          <a:lstStyle/>
          <a:p>
            <a:pPr defTabSz="457189">
              <a:spcAft>
                <a:spcPts val="1000"/>
              </a:spcAft>
            </a:pPr>
            <a:r>
              <a:rPr lang="en-US" sz="1600" b="1">
                <a:solidFill>
                  <a:schemeClr val="tx2"/>
                </a:solidFill>
                <a:latin typeface="Segoe UI" panose="020B0502040204020203" pitchFamily="34" charset="0"/>
                <a:ea typeface="Calibri" panose="020F0502020204030204" pitchFamily="34" charset="0"/>
                <a:cs typeface="Segoe UI" panose="020B0502040204020203" pitchFamily="34" charset="0"/>
              </a:rPr>
              <a:t>Shift of library budgets from purchased to licensed</a:t>
            </a:r>
          </a:p>
          <a:p>
            <a:pPr marL="132160" indent="-132160" defTabSz="457189">
              <a:spcAft>
                <a:spcPts val="1000"/>
              </a:spcAft>
              <a:buFont typeface="Arial" panose="020B0604020202020204" pitchFamily="34" charset="0"/>
              <a:buChar char="•"/>
            </a:pP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Print monograph budgets squeezed as a higher proportion of collection budgets go on licensed materials. </a:t>
            </a:r>
          </a:p>
          <a:p>
            <a:pPr marL="132160" indent="-132160" defTabSz="457189">
              <a:spcAft>
                <a:spcPts val="1000"/>
              </a:spcAft>
              <a:buFont typeface="Arial" panose="020B0604020202020204" pitchFamily="34" charset="0"/>
              <a:buChar char="•"/>
            </a:pP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Print management commands a disproportionately large amount of staff time. </a:t>
            </a:r>
          </a:p>
          <a:p>
            <a:pPr marL="132160" indent="-132160" defTabSz="457189">
              <a:spcAft>
                <a:spcPts val="1000"/>
              </a:spcAft>
              <a:buFont typeface="Arial" panose="020B0604020202020204" pitchFamily="34" charset="0"/>
              <a:buChar char="•"/>
            </a:pPr>
            <a:endParaRPr lang="en-US" sz="1400">
              <a:solidFill>
                <a:schemeClr val="tx2"/>
              </a:solidFill>
              <a:latin typeface="Segoe UI" panose="020B0502040204020203" pitchFamily="34" charset="0"/>
              <a:ea typeface="Calibri" panose="020F0502020204030204" pitchFamily="34" charset="0"/>
              <a:cs typeface="Segoe UI" panose="020B0502040204020203" pitchFamily="34" charset="0"/>
            </a:endParaRPr>
          </a:p>
        </p:txBody>
      </p:sp>
      <p:sp>
        <p:nvSpPr>
          <p:cNvPr id="9" name="Rectangle 8">
            <a:extLst>
              <a:ext uri="{FF2B5EF4-FFF2-40B4-BE49-F238E27FC236}">
                <a16:creationId xmlns:a16="http://schemas.microsoft.com/office/drawing/2014/main" id="{015E890F-26FD-4788-B862-1FEC248B15EC}"/>
              </a:ext>
            </a:extLst>
          </p:cNvPr>
          <p:cNvSpPr/>
          <p:nvPr/>
        </p:nvSpPr>
        <p:spPr>
          <a:xfrm>
            <a:off x="7062905" y="944120"/>
            <a:ext cx="1867990" cy="3990238"/>
          </a:xfrm>
          <a:prstGeom prst="rect">
            <a:avLst/>
          </a:prstGeom>
          <a:solidFill>
            <a:srgbClr val="FFFFFF"/>
          </a:solidFill>
          <a:ln w="12700">
            <a:solidFill>
              <a:schemeClr val="accent2"/>
            </a:solidFill>
          </a:ln>
          <a:scene3d>
            <a:camera prst="orthographicFront">
              <a:rot lat="0" lon="0" rev="0"/>
            </a:camera>
            <a:lightRig rig="threePt" dir="t"/>
          </a:scene3d>
        </p:spPr>
        <p:txBody>
          <a:bodyPr wrap="square" lIns="137160" tIns="68580" rIns="137160">
            <a:noAutofit/>
          </a:bodyPr>
          <a:lstStyle/>
          <a:p>
            <a:pPr defTabSz="457189">
              <a:spcAft>
                <a:spcPts val="1000"/>
              </a:spcAft>
            </a:pPr>
            <a:r>
              <a:rPr lang="en-US" sz="1600" b="1">
                <a:solidFill>
                  <a:schemeClr val="tx2"/>
                </a:solidFill>
                <a:latin typeface="Segoe UI" panose="020B0502040204020203" pitchFamily="34" charset="0"/>
                <a:ea typeface="Calibri" panose="020F0502020204030204" pitchFamily="34" charset="0"/>
                <a:cs typeface="Segoe UI" panose="020B0502040204020203" pitchFamily="34" charset="0"/>
              </a:rPr>
              <a:t>Digital, data driven, demand</a:t>
            </a:r>
          </a:p>
          <a:p>
            <a:pPr marL="132160" indent="-132160" defTabSz="457189">
              <a:spcAft>
                <a:spcPts val="1000"/>
              </a:spcAft>
              <a:buFont typeface="Arial" panose="020B0604020202020204" pitchFamily="34" charset="0"/>
              <a:buChar char="•"/>
            </a:pP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Shift to (shared) purchase of </a:t>
            </a:r>
            <a:r>
              <a:rPr lang="en-US" sz="1400" err="1">
                <a:solidFill>
                  <a:schemeClr val="tx2"/>
                </a:solidFill>
                <a:latin typeface="Segoe UI" panose="020B0502040204020203" pitchFamily="34" charset="0"/>
                <a:ea typeface="Calibri" panose="020F0502020204030204" pitchFamily="34" charset="0"/>
                <a:cs typeface="Segoe UI" panose="020B0502040204020203" pitchFamily="34" charset="0"/>
              </a:rPr>
              <a:t>ebooks</a:t>
            </a: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 </a:t>
            </a:r>
          </a:p>
          <a:p>
            <a:pPr marL="132160" indent="-132160" defTabSz="457189">
              <a:spcAft>
                <a:spcPts val="1000"/>
              </a:spcAft>
              <a:buFont typeface="Arial" panose="020B0604020202020204" pitchFamily="34" charset="0"/>
              <a:buChar char="•"/>
            </a:pP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Demand driven approaches. </a:t>
            </a:r>
          </a:p>
          <a:p>
            <a:pPr marL="132160" indent="-132160" defTabSz="457189">
              <a:spcAft>
                <a:spcPts val="1000"/>
              </a:spcAft>
              <a:buFont typeface="Arial" panose="020B0604020202020204" pitchFamily="34" charset="0"/>
              <a:buChar char="•"/>
            </a:pP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Data driven (across resource sharing, discovery, acquisitions, collections). </a:t>
            </a:r>
          </a:p>
          <a:p>
            <a:pPr defTabSz="457189">
              <a:spcAft>
                <a:spcPts val="1000"/>
              </a:spcAft>
            </a:pPr>
            <a:endParaRPr lang="en-US" sz="1400">
              <a:solidFill>
                <a:schemeClr val="tx2"/>
              </a:solidFill>
              <a:latin typeface="Segoe UI" panose="020B0502040204020203" pitchFamily="34" charset="0"/>
              <a:ea typeface="Calibri" panose="020F0502020204030204"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50CB87EB-D25C-4EA3-922D-5CE9F757EB53}"/>
              </a:ext>
            </a:extLst>
          </p:cNvPr>
          <p:cNvSpPr/>
          <p:nvPr/>
        </p:nvSpPr>
        <p:spPr>
          <a:xfrm>
            <a:off x="4707803" y="939696"/>
            <a:ext cx="2208676" cy="3990237"/>
          </a:xfrm>
          <a:prstGeom prst="rect">
            <a:avLst/>
          </a:prstGeom>
          <a:solidFill>
            <a:srgbClr val="FFFFFF"/>
          </a:solidFill>
          <a:ln w="12700">
            <a:solidFill>
              <a:schemeClr val="accent2"/>
            </a:solidFill>
          </a:ln>
          <a:scene3d>
            <a:camera prst="orthographicFront">
              <a:rot lat="0" lon="0" rev="0"/>
            </a:camera>
            <a:lightRig rig="threePt" dir="t"/>
          </a:scene3d>
        </p:spPr>
        <p:txBody>
          <a:bodyPr wrap="square" lIns="137160" tIns="68580" rIns="137160">
            <a:noAutofit/>
          </a:bodyPr>
          <a:lstStyle/>
          <a:p>
            <a:pPr defTabSz="457189">
              <a:spcAft>
                <a:spcPts val="1000"/>
              </a:spcAft>
            </a:pPr>
            <a:r>
              <a:rPr lang="en-US" sz="1600" b="1">
                <a:solidFill>
                  <a:schemeClr val="tx2"/>
                </a:solidFill>
                <a:latin typeface="Segoe UI" panose="020B0502040204020203" pitchFamily="34" charset="0"/>
                <a:ea typeface="Calibri" panose="020F0502020204030204" pitchFamily="34" charset="0"/>
                <a:cs typeface="Segoe UI" panose="020B0502040204020203" pitchFamily="34" charset="0"/>
              </a:rPr>
              <a:t>Rise of the collective collection</a:t>
            </a:r>
          </a:p>
          <a:p>
            <a:pPr marL="132160" indent="-132160" defTabSz="457189">
              <a:spcAft>
                <a:spcPts val="1000"/>
              </a:spcAft>
              <a:buFont typeface="Arial" panose="020B0604020202020204" pitchFamily="34" charset="0"/>
              <a:buChar char="•"/>
            </a:pP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More purposeful </a:t>
            </a:r>
            <a:b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b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sharing to </a:t>
            </a:r>
          </a:p>
          <a:p>
            <a:pPr marL="342900" lvl="1" indent="-119063" defTabSz="457189">
              <a:buFont typeface="Courier New" panose="02070309020205020404" pitchFamily="49" charset="0"/>
              <a:buChar char="o"/>
            </a:pPr>
            <a:r>
              <a:rPr lang="en-US" sz="1100">
                <a:solidFill>
                  <a:schemeClr val="tx2"/>
                </a:solidFill>
                <a:latin typeface="Segoe UI" panose="020B0502040204020203" pitchFamily="34" charset="0"/>
                <a:ea typeface="Calibri" panose="020F0502020204030204" pitchFamily="34" charset="0"/>
                <a:cs typeface="Segoe UI" panose="020B0502040204020203" pitchFamily="34" charset="0"/>
              </a:rPr>
              <a:t>extend reach, </a:t>
            </a:r>
          </a:p>
          <a:p>
            <a:pPr marL="342900" lvl="1" indent="-119063" defTabSz="457189">
              <a:buFont typeface="Courier New" panose="02070309020205020404" pitchFamily="49" charset="0"/>
              <a:buChar char="o"/>
            </a:pPr>
            <a:r>
              <a:rPr lang="en-US" sz="1100">
                <a:solidFill>
                  <a:schemeClr val="tx2"/>
                </a:solidFill>
                <a:latin typeface="Segoe UI" panose="020B0502040204020203" pitchFamily="34" charset="0"/>
                <a:ea typeface="Calibri" panose="020F0502020204030204" pitchFamily="34" charset="0"/>
                <a:cs typeface="Segoe UI" panose="020B0502040204020203" pitchFamily="34" charset="0"/>
              </a:rPr>
              <a:t>manage more effectively, </a:t>
            </a:r>
          </a:p>
          <a:p>
            <a:pPr marL="342900" lvl="1" indent="-119063" defTabSz="457189">
              <a:buFont typeface="Courier New" panose="02070309020205020404" pitchFamily="49" charset="0"/>
              <a:buChar char="o"/>
            </a:pPr>
            <a:r>
              <a:rPr lang="en-US" sz="1100">
                <a:solidFill>
                  <a:schemeClr val="tx2"/>
                </a:solidFill>
                <a:latin typeface="Segoe UI" panose="020B0502040204020203" pitchFamily="34" charset="0"/>
                <a:ea typeface="Calibri" panose="020F0502020204030204" pitchFamily="34" charset="0"/>
                <a:cs typeface="Segoe UI" panose="020B0502040204020203" pitchFamily="34" charset="0"/>
              </a:rPr>
              <a:t>release space, </a:t>
            </a:r>
          </a:p>
          <a:p>
            <a:pPr marL="342900" lvl="1" indent="-119063" defTabSz="457189">
              <a:buFont typeface="Courier New" panose="02070309020205020404" pitchFamily="49" charset="0"/>
              <a:buChar char="o"/>
            </a:pPr>
            <a:r>
              <a:rPr lang="en-US" sz="1100">
                <a:solidFill>
                  <a:schemeClr val="tx2"/>
                </a:solidFill>
                <a:latin typeface="Segoe UI" panose="020B0502040204020203" pitchFamily="34" charset="0"/>
                <a:ea typeface="Calibri" panose="020F0502020204030204" pitchFamily="34" charset="0"/>
                <a:cs typeface="Segoe UI" panose="020B0502040204020203" pitchFamily="34" charset="0"/>
              </a:rPr>
              <a:t>optimize across libraries, </a:t>
            </a:r>
          </a:p>
          <a:p>
            <a:pPr marL="342900" lvl="1" indent="-119063" defTabSz="457189">
              <a:spcAft>
                <a:spcPts val="1000"/>
              </a:spcAft>
              <a:buFont typeface="Courier New" panose="02070309020205020404" pitchFamily="49" charset="0"/>
              <a:buChar char="o"/>
            </a:pPr>
            <a:r>
              <a:rPr lang="en-US" sz="1100">
                <a:solidFill>
                  <a:schemeClr val="tx2"/>
                </a:solidFill>
                <a:latin typeface="Segoe UI" panose="020B0502040204020203" pitchFamily="34" charset="0"/>
                <a:ea typeface="Calibri" panose="020F0502020204030204" pitchFamily="34" charset="0"/>
                <a:cs typeface="Segoe UI" panose="020B0502040204020203" pitchFamily="34" charset="0"/>
              </a:rPr>
              <a:t>steward the scholarly record. </a:t>
            </a:r>
          </a:p>
          <a:p>
            <a:pPr marL="132160" indent="-132160" defTabSz="457189">
              <a:spcAft>
                <a:spcPts val="1000"/>
              </a:spcAft>
              <a:buFont typeface="Arial" panose="020B0604020202020204" pitchFamily="34" charset="0"/>
              <a:buChar char="•"/>
            </a:pP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A natural corollary is increased local specialization – responding to local emphases in research or learning. </a:t>
            </a:r>
          </a:p>
          <a:p>
            <a:pPr defTabSz="457189">
              <a:spcAft>
                <a:spcPts val="1000"/>
              </a:spcAft>
            </a:pPr>
            <a:endParaRPr lang="en-US" sz="1400">
              <a:solidFill>
                <a:schemeClr val="tx2"/>
              </a:solidFill>
              <a:latin typeface="Segoe UI" panose="020B0502040204020203" pitchFamily="34" charset="0"/>
              <a:ea typeface="Calibri" panose="020F0502020204030204" pitchFamily="34" charset="0"/>
              <a:cs typeface="Segoe UI" panose="020B0502040204020203" pitchFamily="34" charset="0"/>
            </a:endParaRPr>
          </a:p>
          <a:p>
            <a:pPr defTabSz="457189">
              <a:lnSpc>
                <a:spcPct val="115000"/>
              </a:lnSpc>
              <a:spcAft>
                <a:spcPts val="1000"/>
              </a:spcAft>
            </a:pPr>
            <a:endParaRPr lang="en-US" sz="1600">
              <a:solidFill>
                <a:schemeClr val="tx2"/>
              </a:solidFill>
              <a:latin typeface="Segoe UI" panose="020B0502040204020203" pitchFamily="34" charset="0"/>
              <a:ea typeface="Calibri" panose="020F0502020204030204" pitchFamily="34" charset="0"/>
              <a:cs typeface="Segoe UI" panose="020B0502040204020203" pitchFamily="34" charset="0"/>
            </a:endParaRPr>
          </a:p>
        </p:txBody>
      </p:sp>
      <p:sp>
        <p:nvSpPr>
          <p:cNvPr id="11" name="Rectangle 10">
            <a:extLst>
              <a:ext uri="{FF2B5EF4-FFF2-40B4-BE49-F238E27FC236}">
                <a16:creationId xmlns:a16="http://schemas.microsoft.com/office/drawing/2014/main" id="{5E998982-19BA-45CD-98D6-7214CB0B24E1}"/>
              </a:ext>
            </a:extLst>
          </p:cNvPr>
          <p:cNvSpPr/>
          <p:nvPr/>
        </p:nvSpPr>
        <p:spPr>
          <a:xfrm>
            <a:off x="2604310" y="939696"/>
            <a:ext cx="1867990" cy="3998081"/>
          </a:xfrm>
          <a:prstGeom prst="rect">
            <a:avLst/>
          </a:prstGeom>
          <a:solidFill>
            <a:srgbClr val="FFFFFF"/>
          </a:solidFill>
          <a:ln w="12700">
            <a:solidFill>
              <a:schemeClr val="accent2"/>
            </a:solidFill>
          </a:ln>
          <a:scene3d>
            <a:camera prst="orthographicFront">
              <a:rot lat="0" lon="0" rev="0"/>
            </a:camera>
            <a:lightRig rig="threePt" dir="t"/>
          </a:scene3d>
        </p:spPr>
        <p:txBody>
          <a:bodyPr wrap="square" lIns="137160" tIns="68580" rIns="137160">
            <a:noAutofit/>
          </a:bodyPr>
          <a:lstStyle/>
          <a:p>
            <a:pPr defTabSz="457189">
              <a:spcAft>
                <a:spcPts val="1000"/>
              </a:spcAft>
            </a:pPr>
            <a:r>
              <a:rPr lang="en-US" sz="1600" b="1">
                <a:solidFill>
                  <a:schemeClr val="tx2"/>
                </a:solidFill>
                <a:latin typeface="Segoe UI" panose="020B0502040204020203" pitchFamily="34" charset="0"/>
                <a:ea typeface="Calibri" panose="020F0502020204030204" pitchFamily="34" charset="0"/>
                <a:cs typeface="Segoe UI" panose="020B0502040204020203" pitchFamily="34" charset="0"/>
              </a:rPr>
              <a:t>Just in case model outmoded but not superseded.</a:t>
            </a:r>
            <a:r>
              <a:rPr lang="en-US" sz="1600">
                <a:solidFill>
                  <a:schemeClr val="tx2"/>
                </a:solidFill>
                <a:latin typeface="Segoe UI" panose="020B0502040204020203" pitchFamily="34" charset="0"/>
                <a:ea typeface="Calibri" panose="020F0502020204030204" pitchFamily="34" charset="0"/>
                <a:cs typeface="Segoe UI" panose="020B0502040204020203" pitchFamily="34" charset="0"/>
              </a:rPr>
              <a:t> </a:t>
            </a:r>
          </a:p>
          <a:p>
            <a:pPr marL="132160" indent="-132160" defTabSz="457189">
              <a:spcAft>
                <a:spcPts val="1000"/>
              </a:spcAft>
              <a:buFont typeface="Arial" panose="020B0604020202020204" pitchFamily="34" charset="0"/>
              <a:buChar char="•"/>
            </a:pP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The historic method of autonomous local collection building is increasingly inefficient and mismatched with requirements.</a:t>
            </a:r>
          </a:p>
          <a:p>
            <a:pPr marL="132160" indent="-132160" defTabSz="457189">
              <a:spcAft>
                <a:spcPts val="1000"/>
              </a:spcAft>
              <a:buFont typeface="Arial" panose="020B0604020202020204" pitchFamily="34" charset="0"/>
              <a:buChar char="•"/>
            </a:pPr>
            <a:r>
              <a:rPr lang="en-US" sz="1400">
                <a:solidFill>
                  <a:schemeClr val="tx2"/>
                </a:solidFill>
                <a:latin typeface="Segoe UI" panose="020B0502040204020203" pitchFamily="34" charset="0"/>
                <a:ea typeface="Calibri" panose="020F0502020204030204" pitchFamily="34" charset="0"/>
                <a:cs typeface="Segoe UI" panose="020B0502040204020203" pitchFamily="34" charset="0"/>
              </a:rPr>
              <a:t>Still the dominant model. </a:t>
            </a:r>
          </a:p>
          <a:p>
            <a:pPr marL="132160" indent="-132160" defTabSz="457189">
              <a:spcAft>
                <a:spcPts val="1000"/>
              </a:spcAft>
              <a:buFont typeface="Arial" panose="020B0604020202020204" pitchFamily="34" charset="0"/>
              <a:buChar char="•"/>
            </a:pPr>
            <a:endParaRPr lang="en-US" sz="1400">
              <a:solidFill>
                <a:schemeClr val="tx2"/>
              </a:solidFill>
              <a:latin typeface="Segoe UI" panose="020B0502040204020203" pitchFamily="34" charset="0"/>
              <a:ea typeface="Calibri" panose="020F0502020204030204" pitchFamily="34" charset="0"/>
              <a:cs typeface="Segoe UI" panose="020B0502040204020203" pitchFamily="34" charset="0"/>
            </a:endParaRPr>
          </a:p>
        </p:txBody>
      </p:sp>
      <p:sp>
        <p:nvSpPr>
          <p:cNvPr id="2" name="TextBox 1">
            <a:extLst>
              <a:ext uri="{FF2B5EF4-FFF2-40B4-BE49-F238E27FC236}">
                <a16:creationId xmlns:a16="http://schemas.microsoft.com/office/drawing/2014/main" id="{29C4AC64-96A8-4E74-B026-593F073B3C64}"/>
              </a:ext>
            </a:extLst>
          </p:cNvPr>
          <p:cNvSpPr txBox="1"/>
          <p:nvPr/>
        </p:nvSpPr>
        <p:spPr>
          <a:xfrm>
            <a:off x="0" y="-1"/>
            <a:ext cx="1591739" cy="702718"/>
          </a:xfrm>
          <a:prstGeom prst="rect">
            <a:avLst/>
          </a:prstGeom>
          <a:solidFill>
            <a:schemeClr val="bg1"/>
          </a:solidFill>
          <a:ln>
            <a:solidFill>
              <a:schemeClr val="bg1"/>
            </a:solidFill>
          </a:ln>
        </p:spPr>
        <p:txBody>
          <a:bodyPr wrap="square" lIns="205740" rtlCol="0" anchor="ctr" anchorCtr="0">
            <a:noAutofit/>
          </a:bodyPr>
          <a:lstStyle/>
          <a:p>
            <a:pPr defTabSz="457189"/>
            <a:r>
              <a:rPr lang="en-US" b="1">
                <a:solidFill>
                  <a:srgbClr val="0070C0"/>
                </a:solidFill>
                <a:latin typeface="Arial"/>
              </a:rPr>
              <a:t>Purchased</a:t>
            </a:r>
          </a:p>
        </p:txBody>
      </p:sp>
    </p:spTree>
    <p:extLst>
      <p:ext uri="{BB962C8B-B14F-4D97-AF65-F5344CB8AC3E}">
        <p14:creationId xmlns:p14="http://schemas.microsoft.com/office/powerpoint/2010/main" val="2862138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3D2718A-D05E-B34F-9175-44D7468EF366}"/>
              </a:ext>
            </a:extLst>
          </p:cNvPr>
          <p:cNvSpPr txBox="1"/>
          <p:nvPr/>
        </p:nvSpPr>
        <p:spPr>
          <a:xfrm>
            <a:off x="0" y="-1"/>
            <a:ext cx="1591739" cy="702718"/>
          </a:xfrm>
          <a:prstGeom prst="rect">
            <a:avLst/>
          </a:prstGeom>
          <a:solidFill>
            <a:schemeClr val="bg1"/>
          </a:solidFill>
          <a:ln>
            <a:solidFill>
              <a:schemeClr val="bg1"/>
            </a:solidFill>
          </a:ln>
        </p:spPr>
        <p:txBody>
          <a:bodyPr wrap="square" lIns="205740" rtlCol="0" anchor="ctr" anchorCtr="0">
            <a:noAutofit/>
          </a:bodyPr>
          <a:lstStyle/>
          <a:p>
            <a:pPr defTabSz="457189"/>
            <a:r>
              <a:rPr lang="en-US" b="1">
                <a:solidFill>
                  <a:srgbClr val="0070C0"/>
                </a:solidFill>
                <a:latin typeface="Arial"/>
              </a:rPr>
              <a:t>Special</a:t>
            </a:r>
          </a:p>
        </p:txBody>
      </p:sp>
      <p:sp>
        <p:nvSpPr>
          <p:cNvPr id="9" name="Rectangle 8">
            <a:extLst>
              <a:ext uri="{FF2B5EF4-FFF2-40B4-BE49-F238E27FC236}">
                <a16:creationId xmlns:a16="http://schemas.microsoft.com/office/drawing/2014/main" id="{C1948F6E-721B-AB48-9F34-8AA4E2522AC8}"/>
              </a:ext>
            </a:extLst>
          </p:cNvPr>
          <p:cNvSpPr/>
          <p:nvPr/>
        </p:nvSpPr>
        <p:spPr>
          <a:xfrm>
            <a:off x="314784" y="990473"/>
            <a:ext cx="2378236" cy="3910488"/>
          </a:xfrm>
          <a:prstGeom prst="rect">
            <a:avLst/>
          </a:prstGeom>
          <a:solidFill>
            <a:srgbClr val="FFFFFF"/>
          </a:solidFill>
          <a:ln w="12700">
            <a:solidFill>
              <a:schemeClr val="accent2"/>
            </a:solidFill>
          </a:ln>
          <a:effectLst/>
          <a:scene3d>
            <a:camera prst="orthographicFront">
              <a:rot lat="0" lon="0" rev="0"/>
            </a:camera>
            <a:lightRig rig="threePt" dir="t"/>
          </a:scene3d>
        </p:spPr>
        <p:txBody>
          <a:bodyPr wrap="square" lIns="137160" tIns="68580" rIns="137160">
            <a:noAutofit/>
          </a:bodyPr>
          <a:lstStyle/>
          <a:p>
            <a:pPr defTabSz="457189">
              <a:spcAft>
                <a:spcPts val="1000"/>
              </a:spcAft>
            </a:pPr>
            <a:r>
              <a:rPr lang="en-US" sz="1600" b="1">
                <a:solidFill>
                  <a:srgbClr val="0070C0"/>
                </a:solidFill>
                <a:latin typeface="Arial" panose="020B0604020202020204" pitchFamily="34" charset="0"/>
                <a:ea typeface="Calibri" panose="020F0502020204030204" pitchFamily="34" charset="0"/>
                <a:cs typeface="Arial" panose="020B0604020202020204" pitchFamily="34" charset="0"/>
              </a:rPr>
              <a:t>The distinctive has come more into focus. </a:t>
            </a:r>
          </a:p>
          <a:p>
            <a:pPr marL="132160" indent="-132160" defTabSz="457189">
              <a:spcAft>
                <a:spcPts val="1000"/>
              </a:spcAft>
              <a:buFont typeface="Arial" panose="020B0604020202020204" pitchFamily="34" charset="0"/>
              <a:buChar char="•"/>
            </a:pPr>
            <a:r>
              <a:rPr lang="en-US" sz="1400">
                <a:solidFill>
                  <a:srgbClr val="0070C0"/>
                </a:solidFill>
                <a:latin typeface="Arial" panose="020B0604020202020204" pitchFamily="34" charset="0"/>
                <a:ea typeface="Calibri" panose="020F0502020204030204" pitchFamily="34" charset="0"/>
                <a:cs typeface="Arial" panose="020B0604020202020204" pitchFamily="34" charset="0"/>
              </a:rPr>
              <a:t>Supporting local research </a:t>
            </a:r>
          </a:p>
          <a:p>
            <a:pPr marL="132160" indent="-132160" defTabSz="457189">
              <a:spcAft>
                <a:spcPts val="1000"/>
              </a:spcAft>
              <a:buFont typeface="Arial" panose="020B0604020202020204" pitchFamily="34" charset="0"/>
              <a:buChar char="•"/>
            </a:pPr>
            <a:r>
              <a:rPr lang="en-US" sz="1400">
                <a:solidFill>
                  <a:srgbClr val="0070C0"/>
                </a:solidFill>
                <a:latin typeface="Arial" panose="020B0604020202020204" pitchFamily="34" charset="0"/>
                <a:ea typeface="Calibri" panose="020F0502020204030204" pitchFamily="34" charset="0"/>
                <a:cs typeface="Arial" panose="020B0604020202020204" pitchFamily="34" charset="0"/>
              </a:rPr>
              <a:t>Sharing with external community. </a:t>
            </a:r>
          </a:p>
          <a:p>
            <a:pPr marL="132160" indent="-132160" defTabSz="457189">
              <a:spcAft>
                <a:spcPts val="1000"/>
              </a:spcAft>
              <a:buFont typeface="Arial" panose="020B0604020202020204" pitchFamily="34" charset="0"/>
              <a:buChar char="•"/>
            </a:pPr>
            <a:r>
              <a:rPr lang="en-US" sz="1400">
                <a:solidFill>
                  <a:srgbClr val="0070C0"/>
                </a:solidFill>
                <a:latin typeface="Arial" panose="020B0604020202020204" pitchFamily="34" charset="0"/>
                <a:ea typeface="Calibri" panose="020F0502020204030204" pitchFamily="34" charset="0"/>
                <a:cs typeface="Arial" panose="020B0604020202020204" pitchFamily="34" charset="0"/>
              </a:rPr>
              <a:t>Emerging interest in coordinated development of distinctive collections to avoid unnecessary duplication or competition. </a:t>
            </a:r>
          </a:p>
          <a:p>
            <a:pPr marL="132160" indent="-132160" defTabSz="457189">
              <a:spcAft>
                <a:spcPts val="1000"/>
              </a:spcAft>
              <a:buFont typeface="Arial" panose="020B0604020202020204" pitchFamily="34" charset="0"/>
              <a:buChar char="•"/>
            </a:pPr>
            <a:endParaRPr lang="en-US" sz="1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32160" indent="-132160" defTabSz="457189">
              <a:spcAft>
                <a:spcPts val="1000"/>
              </a:spcAft>
              <a:buFont typeface="Arial" panose="020B0604020202020204" pitchFamily="34" charset="0"/>
              <a:buChar char="•"/>
            </a:pPr>
            <a:endParaRPr lang="en-US" sz="12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92CA4DD-9678-8148-A88B-EF8CF19D057F}"/>
              </a:ext>
            </a:extLst>
          </p:cNvPr>
          <p:cNvSpPr/>
          <p:nvPr/>
        </p:nvSpPr>
        <p:spPr>
          <a:xfrm>
            <a:off x="5625454" y="240324"/>
            <a:ext cx="3203763" cy="3021408"/>
          </a:xfrm>
          <a:prstGeom prst="rect">
            <a:avLst/>
          </a:prstGeom>
          <a:solidFill>
            <a:srgbClr val="FFFFFF"/>
          </a:solidFill>
          <a:ln w="12700">
            <a:solidFill>
              <a:schemeClr val="accent2"/>
            </a:solidFill>
          </a:ln>
          <a:scene3d>
            <a:camera prst="orthographicFront">
              <a:rot lat="0" lon="0" rev="0"/>
            </a:camera>
            <a:lightRig rig="threePt" dir="t"/>
          </a:scene3d>
        </p:spPr>
        <p:txBody>
          <a:bodyPr wrap="square" lIns="137160" tIns="68580" rIns="137160">
            <a:noAutofit/>
          </a:bodyPr>
          <a:lstStyle/>
          <a:p>
            <a:pPr defTabSz="457189">
              <a:spcAft>
                <a:spcPts val="1000"/>
              </a:spcAft>
            </a:pPr>
            <a:r>
              <a:rPr lang="en-US" sz="1600" b="1">
                <a:solidFill>
                  <a:srgbClr val="0070C0"/>
                </a:solidFill>
                <a:latin typeface="Arial" panose="020B0604020202020204" pitchFamily="34" charset="0"/>
                <a:ea typeface="Calibri" panose="020F0502020204030204" pitchFamily="34" charset="0"/>
                <a:cs typeface="Arial" panose="020B0604020202020204" pitchFamily="34" charset="0"/>
              </a:rPr>
              <a:t>Libraries are stepping up to a role helping create, manage, and disclose research and learning materials across campus. </a:t>
            </a:r>
          </a:p>
          <a:p>
            <a:pPr marL="132160" indent="-132160" defTabSz="457189">
              <a:spcAft>
                <a:spcPts val="1000"/>
              </a:spcAft>
              <a:buFont typeface="Arial" panose="020B0604020202020204" pitchFamily="34" charset="0"/>
              <a:buChar char="•"/>
            </a:pPr>
            <a:r>
              <a:rPr lang="en-US" sz="1400">
                <a:solidFill>
                  <a:srgbClr val="0070C0"/>
                </a:solidFill>
                <a:latin typeface="Arial" panose="020B0604020202020204" pitchFamily="34" charset="0"/>
                <a:ea typeface="Calibri" panose="020F0502020204030204" pitchFamily="34" charset="0"/>
                <a:cs typeface="Arial" panose="020B0604020202020204" pitchFamily="34" charset="0"/>
              </a:rPr>
              <a:t>Research is collaborative, facilitated by automated workflows and generates a variety of potentially sharable research.</a:t>
            </a:r>
          </a:p>
          <a:p>
            <a:pPr marL="132160" indent="-132160" defTabSz="457189">
              <a:spcAft>
                <a:spcPts val="1000"/>
              </a:spcAft>
              <a:buFont typeface="Arial" panose="020B0604020202020204" pitchFamily="34" charset="0"/>
              <a:buChar char="•"/>
            </a:pPr>
            <a:r>
              <a:rPr lang="en-US" sz="1400">
                <a:solidFill>
                  <a:srgbClr val="0070C0"/>
                </a:solidFill>
                <a:latin typeface="Arial" panose="020B0604020202020204" pitchFamily="34" charset="0"/>
                <a:ea typeface="Calibri" panose="020F0502020204030204" pitchFamily="34" charset="0"/>
                <a:cs typeface="Arial" panose="020B0604020202020204" pitchFamily="34" charset="0"/>
              </a:rPr>
              <a:t>Open educational resources are also a focus of increased attention. </a:t>
            </a:r>
          </a:p>
          <a:p>
            <a:pPr marL="132160" indent="-132160" defTabSz="457189">
              <a:spcAft>
                <a:spcPts val="1000"/>
              </a:spcAft>
              <a:buFont typeface="Arial" panose="020B0604020202020204" pitchFamily="34" charset="0"/>
              <a:buChar char="•"/>
            </a:pPr>
            <a:endParaRPr lang="en-US" sz="1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32160" indent="-132160" defTabSz="457189">
              <a:spcAft>
                <a:spcPts val="1000"/>
              </a:spcAft>
              <a:buFont typeface="Arial" panose="020B0604020202020204" pitchFamily="34" charset="0"/>
              <a:buChar char="•"/>
            </a:pPr>
            <a:endParaRPr lang="en-US" sz="12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23723C3-3D47-4403-A18E-7B1FDC8B9E11}"/>
              </a:ext>
            </a:extLst>
          </p:cNvPr>
          <p:cNvSpPr txBox="1"/>
          <p:nvPr/>
        </p:nvSpPr>
        <p:spPr>
          <a:xfrm>
            <a:off x="6088567" y="4440782"/>
            <a:ext cx="3055434" cy="702718"/>
          </a:xfrm>
          <a:prstGeom prst="rect">
            <a:avLst/>
          </a:prstGeom>
          <a:solidFill>
            <a:schemeClr val="bg1"/>
          </a:solidFill>
          <a:ln>
            <a:solidFill>
              <a:schemeClr val="bg1"/>
            </a:solidFill>
          </a:ln>
        </p:spPr>
        <p:txBody>
          <a:bodyPr wrap="square" lIns="205740" rtlCol="0" anchor="ctr" anchorCtr="0">
            <a:noAutofit/>
          </a:bodyPr>
          <a:lstStyle/>
          <a:p>
            <a:pPr defTabSz="457189"/>
            <a:r>
              <a:rPr lang="en-US" b="1">
                <a:solidFill>
                  <a:srgbClr val="0070C0"/>
                </a:solidFill>
                <a:latin typeface="Arial"/>
              </a:rPr>
              <a:t>Institutional: research and learning materials</a:t>
            </a:r>
          </a:p>
        </p:txBody>
      </p:sp>
    </p:spTree>
    <p:extLst>
      <p:ext uri="{BB962C8B-B14F-4D97-AF65-F5344CB8AC3E}">
        <p14:creationId xmlns:p14="http://schemas.microsoft.com/office/powerpoint/2010/main" val="149835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8C0DCF-C7EF-A349-A35C-C68FD2E36B46}"/>
              </a:ext>
            </a:extLst>
          </p:cNvPr>
          <p:cNvSpPr/>
          <p:nvPr/>
        </p:nvSpPr>
        <p:spPr>
          <a:xfrm>
            <a:off x="5093563" y="-1"/>
            <a:ext cx="4050437" cy="51435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4" name="Rectangle 3"/>
          <p:cNvSpPr/>
          <p:nvPr/>
        </p:nvSpPr>
        <p:spPr>
          <a:xfrm>
            <a:off x="256023" y="972466"/>
            <a:ext cx="5973782" cy="3808735"/>
          </a:xfrm>
          <a:prstGeom prst="rect">
            <a:avLst/>
          </a:prstGeom>
          <a:solidFill>
            <a:srgbClr val="FFFFFF"/>
          </a:solidFill>
          <a:ln w="28575">
            <a:noFill/>
          </a:ln>
        </p:spPr>
        <p:txBody>
          <a:bodyPr wrap="square" lIns="137160" tIns="137160" rIns="137160" bIns="137160">
            <a:spAutoFit/>
          </a:bodyPr>
          <a:lstStyle/>
          <a:p>
            <a:pPr marL="171450" indent="-171450" defTabSz="685783">
              <a:buClr>
                <a:srgbClr val="000000"/>
              </a:buClr>
              <a:buFont typeface="Symbol" panose="05050102010706020507" pitchFamily="18" charset="2"/>
              <a:buChar char=""/>
              <a:defRPr/>
            </a:pPr>
            <a:r>
              <a:rPr lang="en-US" sz="1350" err="1">
                <a:solidFill>
                  <a:srgbClr val="000000"/>
                </a:solidFill>
                <a:latin typeface="Arial" panose="020B0604020202020204" pitchFamily="34" charset="0"/>
                <a:ea typeface="Calibri" panose="020F0502020204030204" pitchFamily="34" charset="0"/>
                <a:cs typeface="Arial" panose="020B0604020202020204" pitchFamily="34" charset="0"/>
              </a:rPr>
              <a:t>arXiv</a:t>
            </a:r>
            <a:r>
              <a:rPr lang="en-US" sz="1350">
                <a:solidFill>
                  <a:srgbClr val="000000"/>
                </a:solidFill>
                <a:latin typeface="Arial" panose="020B0604020202020204" pitchFamily="34" charset="0"/>
                <a:ea typeface="Calibri" panose="020F0502020204030204" pitchFamily="34" charset="0"/>
                <a:cs typeface="Arial" panose="020B0604020202020204" pitchFamily="34" charset="0"/>
              </a:rPr>
              <a:t>, SSRN, </a:t>
            </a:r>
            <a:r>
              <a:rPr lang="en-US" sz="1350" err="1">
                <a:solidFill>
                  <a:srgbClr val="000000"/>
                </a:solidFill>
                <a:latin typeface="Arial" panose="020B0604020202020204" pitchFamily="34" charset="0"/>
                <a:ea typeface="Calibri" panose="020F0502020204030204" pitchFamily="34" charset="0"/>
                <a:cs typeface="Arial" panose="020B0604020202020204" pitchFamily="34" charset="0"/>
              </a:rPr>
              <a:t>RePEc</a:t>
            </a:r>
            <a:r>
              <a:rPr lang="en-US" sz="1350">
                <a:solidFill>
                  <a:srgbClr val="000000"/>
                </a:solidFill>
                <a:latin typeface="Arial" panose="020B0604020202020204" pitchFamily="34" charset="0"/>
                <a:ea typeface="Calibri" panose="020F0502020204030204" pitchFamily="34" charset="0"/>
                <a:cs typeface="Arial" panose="020B0604020202020204" pitchFamily="34" charset="0"/>
              </a:rPr>
              <a:t>, PubMed Central (</a:t>
            </a:r>
            <a:r>
              <a:rPr lang="en-US" sz="1350" b="1">
                <a:solidFill>
                  <a:srgbClr val="000000"/>
                </a:solidFill>
                <a:latin typeface="Arial" panose="020B0604020202020204" pitchFamily="34" charset="0"/>
                <a:ea typeface="Calibri" panose="020F0502020204030204" pitchFamily="34" charset="0"/>
                <a:cs typeface="Arial" panose="020B0604020202020204" pitchFamily="34" charset="0"/>
              </a:rPr>
              <a:t>disciplinary repositories</a:t>
            </a:r>
            <a:r>
              <a:rPr lang="en-US" sz="1350">
                <a:solidFill>
                  <a:srgbClr val="000000"/>
                </a:solidFill>
                <a:latin typeface="Arial" panose="020B0604020202020204" pitchFamily="34" charset="0"/>
                <a:ea typeface="Calibri" panose="020F0502020204030204" pitchFamily="34" charset="0"/>
                <a:cs typeface="Arial" panose="020B0604020202020204" pitchFamily="34" charset="0"/>
              </a:rPr>
              <a:t> that have become important discovery hubs);</a:t>
            </a:r>
            <a:br>
              <a:rPr lang="en-US" sz="1350">
                <a:solidFill>
                  <a:srgbClr val="000000"/>
                </a:solidFill>
                <a:latin typeface="Arial" panose="020B0604020202020204" pitchFamily="34" charset="0"/>
                <a:ea typeface="Calibri" panose="020F0502020204030204" pitchFamily="34" charset="0"/>
                <a:cs typeface="Arial" panose="020B0604020202020204" pitchFamily="34" charset="0"/>
              </a:rPr>
            </a:br>
            <a:endParaRPr lang="en-US" sz="135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71450" indent="-171450" defTabSz="685783">
              <a:buClr>
                <a:srgbClr val="000000"/>
              </a:buClr>
              <a:buFont typeface="Symbol" panose="05050102010706020507" pitchFamily="18" charset="2"/>
              <a:buChar char=""/>
              <a:defRPr/>
            </a:pPr>
            <a:r>
              <a:rPr lang="en-US" sz="1350">
                <a:solidFill>
                  <a:srgbClr val="000000"/>
                </a:solidFill>
                <a:latin typeface="Arial" panose="020B0604020202020204" pitchFamily="34" charset="0"/>
                <a:ea typeface="Calibri" panose="020F0502020204030204" pitchFamily="34" charset="0"/>
                <a:cs typeface="Arial" panose="020B0604020202020204" pitchFamily="34" charset="0"/>
              </a:rPr>
              <a:t>Google Scholar, Google Books, Amazon  (ubiquitous </a:t>
            </a:r>
            <a:r>
              <a:rPr lang="en-US" sz="1350" b="1">
                <a:solidFill>
                  <a:srgbClr val="000000"/>
                </a:solidFill>
                <a:latin typeface="Arial" panose="020B0604020202020204" pitchFamily="34" charset="0"/>
                <a:ea typeface="Calibri" panose="020F0502020204030204" pitchFamily="34" charset="0"/>
                <a:cs typeface="Arial" panose="020B0604020202020204" pitchFamily="34" charset="0"/>
              </a:rPr>
              <a:t>discovery</a:t>
            </a:r>
            <a:r>
              <a:rPr lang="en-US" sz="1350">
                <a:solidFill>
                  <a:srgbClr val="000000"/>
                </a:solidFill>
                <a:latin typeface="Arial" panose="020B0604020202020204" pitchFamily="34" charset="0"/>
                <a:ea typeface="Calibri" panose="020F0502020204030204" pitchFamily="34" charset="0"/>
                <a:cs typeface="Arial" panose="020B0604020202020204" pitchFamily="34" charset="0"/>
              </a:rPr>
              <a:t> and fulfillment hubs);</a:t>
            </a:r>
            <a:br>
              <a:rPr lang="en-US" sz="1350">
                <a:solidFill>
                  <a:srgbClr val="000000"/>
                </a:solidFill>
                <a:latin typeface="Arial" panose="020B0604020202020204" pitchFamily="34" charset="0"/>
                <a:ea typeface="Calibri" panose="020F0502020204030204" pitchFamily="34" charset="0"/>
                <a:cs typeface="Arial" panose="020B0604020202020204" pitchFamily="34" charset="0"/>
              </a:rPr>
            </a:br>
            <a:endParaRPr lang="en-US" sz="135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71450" indent="-171450" defTabSz="685783">
              <a:buClr>
                <a:srgbClr val="000000"/>
              </a:buClr>
              <a:buFont typeface="Symbol" panose="05050102010706020507" pitchFamily="18" charset="2"/>
              <a:buChar char=""/>
              <a:defRPr/>
            </a:pPr>
            <a:r>
              <a:rPr lang="en-US" sz="1350" err="1">
                <a:solidFill>
                  <a:srgbClr val="000000"/>
                </a:solidFill>
                <a:latin typeface="Arial" panose="020B0604020202020204" pitchFamily="34" charset="0"/>
                <a:ea typeface="Calibri" panose="020F0502020204030204" pitchFamily="34" charset="0"/>
                <a:cs typeface="Arial" panose="020B0604020202020204" pitchFamily="34" charset="0"/>
              </a:rPr>
              <a:t>Mendeley</a:t>
            </a:r>
            <a:r>
              <a:rPr lang="en-US" sz="135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350" err="1">
                <a:solidFill>
                  <a:srgbClr val="000000"/>
                </a:solidFill>
                <a:latin typeface="Arial" panose="020B0604020202020204" pitchFamily="34" charset="0"/>
                <a:ea typeface="Calibri" panose="020F0502020204030204" pitchFamily="34" charset="0"/>
                <a:cs typeface="Arial" panose="020B0604020202020204" pitchFamily="34" charset="0"/>
              </a:rPr>
              <a:t>ResearchGate</a:t>
            </a:r>
            <a:r>
              <a:rPr lang="en-US" sz="1350">
                <a:solidFill>
                  <a:srgbClr val="000000"/>
                </a:solidFill>
                <a:latin typeface="Arial" panose="020B0604020202020204" pitchFamily="34" charset="0"/>
                <a:ea typeface="Calibri" panose="020F0502020204030204" pitchFamily="34" charset="0"/>
                <a:cs typeface="Arial" panose="020B0604020202020204" pitchFamily="34" charset="0"/>
              </a:rPr>
              <a:t> (services for </a:t>
            </a:r>
            <a:r>
              <a:rPr lang="en-US" sz="1350" b="1">
                <a:solidFill>
                  <a:srgbClr val="000000"/>
                </a:solidFill>
                <a:latin typeface="Arial" panose="020B0604020202020204" pitchFamily="34" charset="0"/>
                <a:ea typeface="Calibri" panose="020F0502020204030204" pitchFamily="34" charset="0"/>
                <a:cs typeface="Arial" panose="020B0604020202020204" pitchFamily="34" charset="0"/>
              </a:rPr>
              <a:t>social discovery </a:t>
            </a:r>
            <a:r>
              <a:rPr lang="en-US" sz="1350">
                <a:solidFill>
                  <a:srgbClr val="000000"/>
                </a:solidFill>
                <a:latin typeface="Arial" panose="020B0604020202020204" pitchFamily="34" charset="0"/>
                <a:ea typeface="Calibri" panose="020F0502020204030204" pitchFamily="34" charset="0"/>
                <a:cs typeface="Arial" panose="020B0604020202020204" pitchFamily="34" charset="0"/>
              </a:rPr>
              <a:t>and </a:t>
            </a:r>
            <a:r>
              <a:rPr lang="en-US" sz="1350" b="1">
                <a:solidFill>
                  <a:srgbClr val="000000"/>
                </a:solidFill>
                <a:latin typeface="Arial" panose="020B0604020202020204" pitchFamily="34" charset="0"/>
                <a:ea typeface="Calibri" panose="020F0502020204030204" pitchFamily="34" charset="0"/>
                <a:cs typeface="Arial" panose="020B0604020202020204" pitchFamily="34" charset="0"/>
              </a:rPr>
              <a:t>scholarly reputation management</a:t>
            </a:r>
            <a:r>
              <a:rPr lang="en-US" sz="1350">
                <a:solidFill>
                  <a:srgbClr val="000000"/>
                </a:solidFill>
                <a:latin typeface="Arial" panose="020B0604020202020204" pitchFamily="34" charset="0"/>
                <a:ea typeface="Calibri" panose="020F0502020204030204" pitchFamily="34" charset="0"/>
                <a:cs typeface="Arial" panose="020B0604020202020204" pitchFamily="34" charset="0"/>
              </a:rPr>
              <a:t>);</a:t>
            </a:r>
            <a:br>
              <a:rPr lang="en-US" sz="1350">
                <a:solidFill>
                  <a:srgbClr val="000000"/>
                </a:solidFill>
                <a:latin typeface="Arial" panose="020B0604020202020204" pitchFamily="34" charset="0"/>
                <a:ea typeface="Calibri" panose="020F0502020204030204" pitchFamily="34" charset="0"/>
                <a:cs typeface="Arial" panose="020B0604020202020204" pitchFamily="34" charset="0"/>
              </a:rPr>
            </a:br>
            <a:endParaRPr lang="en-US" sz="135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71450" indent="-171450" defTabSz="685783">
              <a:buClr>
                <a:srgbClr val="000000"/>
              </a:buClr>
              <a:buFont typeface="Symbol" panose="05050102010706020507" pitchFamily="18" charset="2"/>
              <a:buChar char=""/>
              <a:defRPr/>
            </a:pPr>
            <a:r>
              <a:rPr lang="en-US" sz="1350" err="1">
                <a:solidFill>
                  <a:srgbClr val="000000"/>
                </a:solidFill>
                <a:latin typeface="Arial" panose="020B0604020202020204" pitchFamily="34" charset="0"/>
                <a:ea typeface="Calibri" panose="020F0502020204030204" pitchFamily="34" charset="0"/>
                <a:cs typeface="Arial" panose="020B0604020202020204" pitchFamily="34" charset="0"/>
              </a:rPr>
              <a:t>Goodreads</a:t>
            </a:r>
            <a:r>
              <a:rPr lang="en-US" sz="135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350" err="1">
                <a:solidFill>
                  <a:srgbClr val="000000"/>
                </a:solidFill>
                <a:latin typeface="Arial" panose="020B0604020202020204" pitchFamily="34" charset="0"/>
                <a:ea typeface="Calibri" panose="020F0502020204030204" pitchFamily="34" charset="0"/>
                <a:cs typeface="Arial" panose="020B0604020202020204" pitchFamily="34" charset="0"/>
              </a:rPr>
              <a:t>LibraryThing</a:t>
            </a:r>
            <a:r>
              <a:rPr lang="en-US" sz="135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350" b="1">
                <a:solidFill>
                  <a:srgbClr val="000000"/>
                </a:solidFill>
                <a:latin typeface="Arial" panose="020B0604020202020204" pitchFamily="34" charset="0"/>
                <a:ea typeface="Calibri" panose="020F0502020204030204" pitchFamily="34" charset="0"/>
                <a:cs typeface="Arial" panose="020B0604020202020204" pitchFamily="34" charset="0"/>
              </a:rPr>
              <a:t>social description/reading </a:t>
            </a:r>
            <a:r>
              <a:rPr lang="en-US" sz="1350">
                <a:solidFill>
                  <a:srgbClr val="000000"/>
                </a:solidFill>
                <a:latin typeface="Arial" panose="020B0604020202020204" pitchFamily="34" charset="0"/>
                <a:ea typeface="Calibri" panose="020F0502020204030204" pitchFamily="34" charset="0"/>
                <a:cs typeface="Arial" panose="020B0604020202020204" pitchFamily="34" charset="0"/>
              </a:rPr>
              <a:t>sites);</a:t>
            </a:r>
            <a:br>
              <a:rPr lang="en-US" sz="1350">
                <a:solidFill>
                  <a:srgbClr val="000000"/>
                </a:solidFill>
                <a:latin typeface="Arial" panose="020B0604020202020204" pitchFamily="34" charset="0"/>
                <a:ea typeface="Calibri" panose="020F0502020204030204" pitchFamily="34" charset="0"/>
                <a:cs typeface="Arial" panose="020B0604020202020204" pitchFamily="34" charset="0"/>
              </a:rPr>
            </a:br>
            <a:endParaRPr lang="en-US" sz="135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71450" indent="-171450" defTabSz="685783">
              <a:buClr>
                <a:srgbClr val="000000"/>
              </a:buClr>
              <a:buFont typeface="Symbol" panose="05050102010706020507" pitchFamily="18" charset="2"/>
              <a:buChar char=""/>
              <a:defRPr/>
            </a:pPr>
            <a:r>
              <a:rPr lang="en-US" sz="1350">
                <a:solidFill>
                  <a:srgbClr val="000000"/>
                </a:solidFill>
                <a:latin typeface="Arial" panose="020B0604020202020204" pitchFamily="34" charset="0"/>
                <a:ea typeface="Calibri" panose="020F0502020204030204" pitchFamily="34" charset="0"/>
                <a:cs typeface="Arial" panose="020B0604020202020204" pitchFamily="34" charset="0"/>
              </a:rPr>
              <a:t>Wikipedia, Yahoo Answers, Khan Academy (hubs for open </a:t>
            </a:r>
            <a:r>
              <a:rPr lang="en-US" sz="1350" b="1">
                <a:solidFill>
                  <a:srgbClr val="000000"/>
                </a:solidFill>
                <a:latin typeface="Arial" panose="020B0604020202020204" pitchFamily="34" charset="0"/>
                <a:ea typeface="Calibri" panose="020F0502020204030204" pitchFamily="34" charset="0"/>
                <a:cs typeface="Arial" panose="020B0604020202020204" pitchFamily="34" charset="0"/>
              </a:rPr>
              <a:t>research</a:t>
            </a:r>
            <a:r>
              <a:rPr lang="en-US" sz="1350">
                <a:solidFill>
                  <a:srgbClr val="000000"/>
                </a:solidFill>
                <a:latin typeface="Arial" panose="020B0604020202020204" pitchFamily="34" charset="0"/>
                <a:ea typeface="Calibri" panose="020F0502020204030204" pitchFamily="34" charset="0"/>
                <a:cs typeface="Arial" panose="020B0604020202020204" pitchFamily="34" charset="0"/>
              </a:rPr>
              <a:t>, reference, and teaching materials).  </a:t>
            </a:r>
            <a:br>
              <a:rPr lang="en-US" sz="1350">
                <a:solidFill>
                  <a:srgbClr val="000000"/>
                </a:solidFill>
                <a:latin typeface="Arial" panose="020B0604020202020204" pitchFamily="34" charset="0"/>
                <a:ea typeface="Calibri" panose="020F0502020204030204" pitchFamily="34" charset="0"/>
                <a:cs typeface="Arial" panose="020B0604020202020204" pitchFamily="34" charset="0"/>
              </a:rPr>
            </a:br>
            <a:endParaRPr lang="en-US" sz="135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71450" indent="-171450" defTabSz="685783">
              <a:buClr>
                <a:srgbClr val="000000"/>
              </a:buClr>
              <a:buFont typeface="Symbol" panose="05050102010706020507" pitchFamily="18" charset="2"/>
              <a:buChar char=""/>
              <a:defRPr/>
            </a:pPr>
            <a:r>
              <a:rPr lang="en-US" sz="1350" err="1">
                <a:solidFill>
                  <a:srgbClr val="000000"/>
                </a:solidFill>
                <a:latin typeface="Arial" panose="020B0604020202020204" pitchFamily="34" charset="0"/>
                <a:ea typeface="Calibri" panose="020F0502020204030204" pitchFamily="34" charset="0"/>
                <a:cs typeface="Arial" panose="020B0604020202020204" pitchFamily="34" charset="0"/>
              </a:rPr>
              <a:t>FigShare</a:t>
            </a:r>
            <a:r>
              <a:rPr lang="en-US" sz="135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350" err="1">
                <a:solidFill>
                  <a:srgbClr val="000000"/>
                </a:solidFill>
                <a:latin typeface="Arial" panose="020B0604020202020204" pitchFamily="34" charset="0"/>
                <a:ea typeface="Calibri" panose="020F0502020204030204" pitchFamily="34" charset="0"/>
                <a:cs typeface="Arial" panose="020B0604020202020204" pitchFamily="34" charset="0"/>
              </a:rPr>
              <a:t>OpenRefine</a:t>
            </a:r>
            <a:r>
              <a:rPr lang="en-US" sz="135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350" b="1">
                <a:solidFill>
                  <a:srgbClr val="000000"/>
                </a:solidFill>
                <a:latin typeface="Arial" panose="020B0604020202020204" pitchFamily="34" charset="0"/>
                <a:ea typeface="Calibri" panose="020F0502020204030204" pitchFamily="34" charset="0"/>
                <a:cs typeface="Arial" panose="020B0604020202020204" pitchFamily="34" charset="0"/>
              </a:rPr>
              <a:t>data storage </a:t>
            </a:r>
            <a:r>
              <a:rPr lang="en-US" sz="1350">
                <a:solidFill>
                  <a:srgbClr val="000000"/>
                </a:solidFill>
                <a:latin typeface="Arial" panose="020B0604020202020204" pitchFamily="34" charset="0"/>
                <a:ea typeface="Calibri" panose="020F0502020204030204" pitchFamily="34" charset="0"/>
                <a:cs typeface="Arial" panose="020B0604020202020204" pitchFamily="34" charset="0"/>
              </a:rPr>
              <a:t>and </a:t>
            </a:r>
            <a:r>
              <a:rPr lang="en-US" sz="1350" b="1">
                <a:solidFill>
                  <a:srgbClr val="000000"/>
                </a:solidFill>
                <a:latin typeface="Arial" panose="020B0604020202020204" pitchFamily="34" charset="0"/>
                <a:ea typeface="Calibri" panose="020F0502020204030204" pitchFamily="34" charset="0"/>
                <a:cs typeface="Arial" panose="020B0604020202020204" pitchFamily="34" charset="0"/>
              </a:rPr>
              <a:t>manipulation</a:t>
            </a:r>
            <a:r>
              <a:rPr lang="en-US" sz="1350">
                <a:solidFill>
                  <a:srgbClr val="000000"/>
                </a:solidFill>
                <a:latin typeface="Arial" panose="020B0604020202020204" pitchFamily="34" charset="0"/>
                <a:ea typeface="Calibri" panose="020F0502020204030204" pitchFamily="34" charset="0"/>
                <a:cs typeface="Arial" panose="020B0604020202020204" pitchFamily="34" charset="0"/>
              </a:rPr>
              <a:t> tools)</a:t>
            </a:r>
            <a:br>
              <a:rPr lang="en-US" sz="1350">
                <a:solidFill>
                  <a:srgbClr val="000000"/>
                </a:solidFill>
                <a:latin typeface="Arial" panose="020B0604020202020204" pitchFamily="34" charset="0"/>
                <a:ea typeface="Calibri" panose="020F0502020204030204" pitchFamily="34" charset="0"/>
                <a:cs typeface="Arial" panose="020B0604020202020204" pitchFamily="34" charset="0"/>
              </a:rPr>
            </a:br>
            <a:endParaRPr lang="en-US" sz="135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71450" indent="-171450" defTabSz="685783">
              <a:buClr>
                <a:srgbClr val="000000"/>
              </a:buClr>
              <a:buFont typeface="Symbol" panose="05050102010706020507" pitchFamily="18" charset="2"/>
              <a:buChar char=""/>
              <a:defRPr/>
            </a:pPr>
            <a:r>
              <a:rPr lang="en-US" sz="1350" err="1">
                <a:solidFill>
                  <a:srgbClr val="000000"/>
                </a:solidFill>
                <a:latin typeface="Arial" panose="020B0604020202020204" pitchFamily="34" charset="0"/>
                <a:ea typeface="Calibri" panose="020F0502020204030204" pitchFamily="34" charset="0"/>
                <a:cs typeface="Arial" panose="020B0604020202020204" pitchFamily="34" charset="0"/>
              </a:rPr>
              <a:t>Github</a:t>
            </a:r>
            <a:r>
              <a:rPr lang="en-US" sz="135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350" b="1">
                <a:solidFill>
                  <a:srgbClr val="000000"/>
                </a:solidFill>
                <a:latin typeface="Arial" panose="020B0604020202020204" pitchFamily="34" charset="0"/>
                <a:ea typeface="Calibri" panose="020F0502020204030204" pitchFamily="34" charset="0"/>
                <a:cs typeface="Arial" panose="020B0604020202020204" pitchFamily="34" charset="0"/>
              </a:rPr>
              <a:t>software</a:t>
            </a:r>
            <a:r>
              <a:rPr lang="en-US" sz="1350">
                <a:solidFill>
                  <a:srgbClr val="000000"/>
                </a:solidFill>
                <a:latin typeface="Arial" panose="020B0604020202020204" pitchFamily="34" charset="0"/>
                <a:ea typeface="Calibri" panose="020F0502020204030204" pitchFamily="34" charset="0"/>
                <a:cs typeface="Arial" panose="020B0604020202020204" pitchFamily="34" charset="0"/>
              </a:rPr>
              <a:t> management)</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68526" y="1104937"/>
            <a:ext cx="585774" cy="198515"/>
          </a:xfrm>
          <a:prstGeom prst="rect">
            <a:avLst/>
          </a:prstGeom>
          <a:noFill/>
          <a:ln w="9525">
            <a:noFill/>
            <a:miter lim="800000"/>
            <a:headEnd/>
            <a:tailEnd/>
          </a:ln>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88304" y="259585"/>
            <a:ext cx="880395" cy="243009"/>
          </a:xfrm>
          <a:prstGeom prst="rect">
            <a:avLst/>
          </a:prstGeom>
          <a:noFill/>
          <a:ln w="9525">
            <a:noFill/>
            <a:miter lim="800000"/>
            <a:headEnd/>
            <a:tailEnd/>
          </a:ln>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854854" y="752154"/>
            <a:ext cx="1868243" cy="171134"/>
          </a:xfrm>
          <a:prstGeom prst="rect">
            <a:avLst/>
          </a:prstGeom>
          <a:noFill/>
          <a:ln w="9525">
            <a:noFill/>
            <a:miter lim="800000"/>
            <a:headEnd/>
            <a:tailEnd/>
          </a:ln>
        </p:spPr>
      </p:pic>
      <p:pic>
        <p:nvPicPr>
          <p:cNvPr id="10" name="Picture 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68440" y="1259858"/>
            <a:ext cx="685800" cy="247262"/>
          </a:xfrm>
          <a:prstGeom prst="rect">
            <a:avLst/>
          </a:prstGeom>
          <a:noFill/>
          <a:ln w="9525">
            <a:noFill/>
            <a:miter lim="800000"/>
            <a:headEnd/>
            <a:tailEnd/>
          </a:ln>
        </p:spPr>
      </p:pic>
      <p:pic>
        <p:nvPicPr>
          <p:cNvPr id="14" name="Picture 12"/>
          <p:cNvPicPr>
            <a:picLocks noChangeAspect="1" noChangeArrowheads="1"/>
          </p:cNvPicPr>
          <p:nvPr/>
        </p:nvPicPr>
        <p:blipFill>
          <a:blip r:embed="rId6" cstate="print"/>
          <a:srcRect/>
          <a:stretch>
            <a:fillRect/>
          </a:stretch>
        </p:blipFill>
        <p:spPr bwMode="auto">
          <a:xfrm>
            <a:off x="6889817" y="4633673"/>
            <a:ext cx="702469" cy="308372"/>
          </a:xfrm>
          <a:prstGeom prst="rect">
            <a:avLst/>
          </a:prstGeom>
          <a:noFill/>
          <a:ln w="9525">
            <a:noFill/>
            <a:miter lim="800000"/>
            <a:headEnd/>
            <a:tailEnd/>
          </a:ln>
        </p:spPr>
      </p:pic>
      <p:pic>
        <p:nvPicPr>
          <p:cNvPr id="15" name="Picture 4"/>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989744" y="1794042"/>
            <a:ext cx="721895" cy="171450"/>
          </a:xfrm>
          <a:prstGeom prst="rect">
            <a:avLst/>
          </a:prstGeom>
          <a:noFill/>
          <a:ln w="9525">
            <a:noFill/>
            <a:miter lim="800000"/>
            <a:headEnd/>
            <a:tailEnd/>
          </a:ln>
        </p:spPr>
      </p:pic>
      <p:pic>
        <p:nvPicPr>
          <p:cNvPr id="16" name="Picture 7"/>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933458" y="2202192"/>
            <a:ext cx="1200150" cy="225954"/>
          </a:xfrm>
          <a:prstGeom prst="rect">
            <a:avLst/>
          </a:prstGeom>
          <a:noFill/>
          <a:ln w="9525">
            <a:noFill/>
            <a:miter lim="800000"/>
            <a:headEnd/>
            <a:tailEnd/>
          </a:ln>
        </p:spPr>
      </p:pic>
      <p:pic>
        <p:nvPicPr>
          <p:cNvPr id="17" name="Picture 3"/>
          <p:cNvPicPr>
            <a:picLocks noChangeAspect="1" noChangeArrowheads="1"/>
          </p:cNvPicPr>
          <p:nvPr/>
        </p:nvPicPr>
        <p:blipFill>
          <a:blip r:embed="rId9" cstate="print"/>
          <a:srcRect/>
          <a:stretch>
            <a:fillRect/>
          </a:stretch>
        </p:blipFill>
        <p:spPr bwMode="auto">
          <a:xfrm>
            <a:off x="6819505" y="1801413"/>
            <a:ext cx="967789" cy="241947"/>
          </a:xfrm>
          <a:prstGeom prst="rect">
            <a:avLst/>
          </a:prstGeom>
          <a:noFill/>
          <a:ln w="9525">
            <a:noFill/>
            <a:miter lim="800000"/>
            <a:headEnd/>
            <a:tailEnd/>
          </a:ln>
        </p:spPr>
      </p:pic>
      <p:pic>
        <p:nvPicPr>
          <p:cNvPr id="20" name="Picture 3"/>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701735" y="2943106"/>
            <a:ext cx="805416" cy="164362"/>
          </a:xfrm>
          <a:prstGeom prst="rect">
            <a:avLst/>
          </a:prstGeom>
          <a:noFill/>
          <a:ln w="9525">
            <a:noFill/>
            <a:miter lim="800000"/>
            <a:headEnd/>
            <a:tailEnd/>
          </a:ln>
        </p:spPr>
      </p:pic>
      <p:pic>
        <p:nvPicPr>
          <p:cNvPr id="21" name="Picture 4"/>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616834" y="2671848"/>
            <a:ext cx="856256" cy="164377"/>
          </a:xfrm>
          <a:prstGeom prst="rect">
            <a:avLst/>
          </a:prstGeom>
          <a:noFill/>
          <a:ln w="9525">
            <a:noFill/>
            <a:miter lim="800000"/>
            <a:headEnd/>
            <a:tailEnd/>
          </a:ln>
        </p:spPr>
      </p:pic>
      <p:pic>
        <p:nvPicPr>
          <p:cNvPr id="11270" name="Picture 6" descr="https://encrypted-tbn3.gstatic.com/images?q=tbn:ANd9GcR8LXb_uP9fb2tyPjH-FnnMlm7TYmg3hZSgR2CgKCu67QnV-liYVxLVYbhI"/>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761536" y="3379403"/>
            <a:ext cx="816428"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Wikipedia-logo-v2-ko.sv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748681" y="3294453"/>
            <a:ext cx="545306" cy="627103"/>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http://upload.wikimedia.org/wikipedia/en/a/aa/Figshare_logo.jp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6792322" y="4038358"/>
            <a:ext cx="897458" cy="325041"/>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Galaxy Zoo"/>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8047207" y="4065197"/>
            <a:ext cx="710615" cy="2857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BCF12D5-929E-6C4B-8616-500C61AC8241}"/>
              </a:ext>
            </a:extLst>
          </p:cNvPr>
          <p:cNvSpPr txBox="1"/>
          <p:nvPr/>
        </p:nvSpPr>
        <p:spPr>
          <a:xfrm>
            <a:off x="-1" y="-1"/>
            <a:ext cx="2203882" cy="702718"/>
          </a:xfrm>
          <a:prstGeom prst="rect">
            <a:avLst/>
          </a:prstGeom>
          <a:solidFill>
            <a:schemeClr val="bg1"/>
          </a:solidFill>
          <a:ln>
            <a:solidFill>
              <a:schemeClr val="bg1"/>
            </a:solidFill>
          </a:ln>
        </p:spPr>
        <p:txBody>
          <a:bodyPr wrap="square" lIns="205740" rtlCol="0" anchor="ctr" anchorCtr="0">
            <a:noAutofit/>
          </a:bodyPr>
          <a:lstStyle/>
          <a:p>
            <a:pPr defTabSz="457189"/>
            <a:r>
              <a:rPr lang="en-US" b="1">
                <a:solidFill>
                  <a:srgbClr val="0070C0"/>
                </a:solidFill>
                <a:latin typeface="Arial"/>
              </a:rPr>
              <a:t>The rich universe of the web</a:t>
            </a:r>
          </a:p>
        </p:txBody>
      </p:sp>
    </p:spTree>
    <p:extLst>
      <p:ext uri="{BB962C8B-B14F-4D97-AF65-F5344CB8AC3E}">
        <p14:creationId xmlns:p14="http://schemas.microsoft.com/office/powerpoint/2010/main" val="218601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709D2F-A2CB-4A08-BC85-1F9A8E7B4449}"/>
              </a:ext>
            </a:extLst>
          </p:cNvPr>
          <p:cNvSpPr/>
          <p:nvPr/>
        </p:nvSpPr>
        <p:spPr>
          <a:xfrm>
            <a:off x="0" y="-1"/>
            <a:ext cx="9144000" cy="1834941"/>
          </a:xfrm>
          <a:prstGeom prst="rect">
            <a:avLst/>
          </a:prstGeom>
          <a:solidFill>
            <a:srgbClr val="0070C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ndParaRPr>
          </a:p>
        </p:txBody>
      </p:sp>
      <p:sp>
        <p:nvSpPr>
          <p:cNvPr id="2" name="Library services framework">
            <a:extLst>
              <a:ext uri="{FF2B5EF4-FFF2-40B4-BE49-F238E27FC236}">
                <a16:creationId xmlns:a16="http://schemas.microsoft.com/office/drawing/2014/main" id="{7CF86626-5CDF-47A9-8574-455542F83608}"/>
              </a:ext>
            </a:extLst>
          </p:cNvPr>
          <p:cNvSpPr txBox="1"/>
          <p:nvPr/>
        </p:nvSpPr>
        <p:spPr>
          <a:xfrm>
            <a:off x="533401" y="181131"/>
            <a:ext cx="7790538" cy="10439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7145" tIns="17145" rIns="17145" bIns="17145" numCol="1" anchor="t">
            <a:noAutofit/>
          </a:bodyPr>
          <a:lstStyle>
            <a:lvl1pPr defTabSz="1828433">
              <a:defRPr sz="8800" b="0">
                <a:solidFill>
                  <a:srgbClr val="445469"/>
                </a:solidFill>
                <a:latin typeface="Lato Bold"/>
                <a:ea typeface="Lato Bold"/>
                <a:cs typeface="Lato Bold"/>
                <a:sym typeface="Lato Bold"/>
              </a:defRPr>
            </a:lvl1pPr>
          </a:lstStyle>
          <a:p>
            <a:pPr marL="0" marR="0" lvl="0" indent="0" algn="ctr" defTabSz="685662" rtl="0" eaLnBrk="1" fontAlgn="auto" latinLnBrk="0" hangingPunct="0">
              <a:lnSpc>
                <a:spcPct val="100000"/>
              </a:lnSpc>
              <a:spcBef>
                <a:spcPts val="0"/>
              </a:spcBef>
              <a:spcAft>
                <a:spcPts val="0"/>
              </a:spcAft>
              <a:buClrTx/>
              <a:buSzTx/>
              <a:buFontTx/>
              <a:buNone/>
              <a:tabLst/>
              <a:defRPr>
                <a:latin typeface="Lato Light"/>
                <a:ea typeface="Lato Light"/>
                <a:cs typeface="Lato Light"/>
                <a:sym typeface="Lato Light"/>
              </a:defRPr>
            </a:pPr>
            <a:r>
              <a:rPr kumimoji="0" lang="en-US" sz="2800" b="0" i="0" u="none" strike="noStrike" kern="0" cap="none" spc="0" normalizeH="0" baseline="0" noProof="0">
                <a:ln>
                  <a:noFill/>
                </a:ln>
                <a:solidFill>
                  <a:srgbClr val="FFFFFF"/>
                </a:solidFill>
                <a:effectLst/>
                <a:uLnTx/>
                <a:uFillTx/>
                <a:latin typeface="Segoe UI Semibold" panose="020B0702040204020203" pitchFamily="34" charset="0"/>
                <a:cs typeface="Segoe UI Semibold" panose="020B0702040204020203" pitchFamily="34" charset="0"/>
                <a:sym typeface="Lato Light"/>
              </a:rPr>
              <a:t>Then and now:</a:t>
            </a:r>
          </a:p>
          <a:p>
            <a:pPr marL="0" marR="0" lvl="0" indent="0" algn="ctr" defTabSz="685662" rtl="0" eaLnBrk="1" fontAlgn="auto" latinLnBrk="0" hangingPunct="0">
              <a:lnSpc>
                <a:spcPct val="100000"/>
              </a:lnSpc>
              <a:spcBef>
                <a:spcPts val="0"/>
              </a:spcBef>
              <a:spcAft>
                <a:spcPts val="0"/>
              </a:spcAft>
              <a:buClrTx/>
              <a:buSzTx/>
              <a:buFontTx/>
              <a:buNone/>
              <a:tabLst/>
              <a:defRPr>
                <a:latin typeface="Lato Light"/>
                <a:ea typeface="Lato Light"/>
                <a:cs typeface="Lato Light"/>
                <a:sym typeface="Lato Light"/>
              </a:defRPr>
            </a:pPr>
            <a:r>
              <a:rPr kumimoji="0" lang="en-US" sz="2800" b="0" i="0" u="none" strike="noStrike" kern="0" cap="none" spc="0" normalizeH="0" baseline="0" noProof="0">
                <a:ln>
                  <a:noFill/>
                </a:ln>
                <a:solidFill>
                  <a:srgbClr val="FFFFFF"/>
                </a:solidFill>
                <a:effectLst/>
                <a:uLnTx/>
                <a:uFillTx/>
                <a:latin typeface="Segoe UI Semibold" panose="020B0702040204020203" pitchFamily="34" charset="0"/>
                <a:cs typeface="Segoe UI Semibold" panose="020B0702040204020203" pitchFamily="34" charset="0"/>
                <a:sym typeface="Lato Light"/>
              </a:rPr>
              <a:t>three flips in a network environment</a:t>
            </a:r>
            <a:endParaRPr kumimoji="0" sz="2800" b="0" i="0" u="none" strike="noStrike" kern="0" cap="none" spc="0" normalizeH="0" baseline="0" noProof="0">
              <a:ln>
                <a:noFill/>
              </a:ln>
              <a:solidFill>
                <a:srgbClr val="FFFFFF"/>
              </a:solidFill>
              <a:effectLst/>
              <a:uLnTx/>
              <a:uFillTx/>
              <a:latin typeface="Segoe UI Semibold" panose="020B0702040204020203" pitchFamily="34" charset="0"/>
              <a:cs typeface="Segoe UI Semibold" panose="020B0702040204020203" pitchFamily="34" charset="0"/>
              <a:sym typeface="Lato Light"/>
            </a:endParaRPr>
          </a:p>
        </p:txBody>
      </p:sp>
      <p:grpSp>
        <p:nvGrpSpPr>
          <p:cNvPr id="3" name="Group 2">
            <a:extLst>
              <a:ext uri="{FF2B5EF4-FFF2-40B4-BE49-F238E27FC236}">
                <a16:creationId xmlns:a16="http://schemas.microsoft.com/office/drawing/2014/main" id="{9E91C71E-E03A-46AE-9FDD-CEE474B43776}"/>
              </a:ext>
            </a:extLst>
          </p:cNvPr>
          <p:cNvGrpSpPr/>
          <p:nvPr/>
        </p:nvGrpSpPr>
        <p:grpSpPr>
          <a:xfrm>
            <a:off x="840359" y="1424231"/>
            <a:ext cx="2171353" cy="3113901"/>
            <a:chOff x="840359" y="1424231"/>
            <a:chExt cx="2171353" cy="3113901"/>
          </a:xfrm>
        </p:grpSpPr>
        <p:sp>
          <p:nvSpPr>
            <p:cNvPr id="4" name="Rectangle 3">
              <a:extLst>
                <a:ext uri="{FF2B5EF4-FFF2-40B4-BE49-F238E27FC236}">
                  <a16:creationId xmlns:a16="http://schemas.microsoft.com/office/drawing/2014/main" id="{AD990F8F-B46B-4B85-AA40-867E62A8B3DD}"/>
                </a:ext>
              </a:extLst>
            </p:cNvPr>
            <p:cNvSpPr/>
            <p:nvPr/>
          </p:nvSpPr>
          <p:spPr>
            <a:xfrm>
              <a:off x="840359" y="1424231"/>
              <a:ext cx="2171353" cy="3113901"/>
            </a:xfrm>
            <a:prstGeom prst="rect">
              <a:avLst/>
            </a:prstGeom>
            <a:solidFill>
              <a:srgbClr val="FFFFFF"/>
            </a:solidFill>
            <a:ln w="12700">
              <a:solidFill>
                <a:srgbClr val="236192"/>
              </a:solidFill>
            </a:ln>
            <a:effectLst/>
            <a:scene3d>
              <a:camera prst="orthographicFront">
                <a:rot lat="0" lon="0" rev="0"/>
              </a:camera>
              <a:lightRig rig="threePt" dir="t"/>
            </a:scene3d>
          </p:spPr>
          <p:txBody>
            <a:bodyPr wrap="square" lIns="137160" tIns="68580" rIns="137160">
              <a:noAutofit/>
            </a:bodyPr>
            <a:lstStyle/>
            <a:p>
              <a:pPr marL="0" marR="0" lvl="0" indent="0" algn="l" defTabSz="457189" rtl="0" eaLnBrk="1" fontAlgn="auto" latinLnBrk="0" hangingPunct="1">
                <a:lnSpc>
                  <a:spcPct val="100000"/>
                </a:lnSpc>
                <a:spcBef>
                  <a:spcPts val="0"/>
                </a:spcBef>
                <a:spcAft>
                  <a:spcPts val="1000"/>
                </a:spcAft>
                <a:buClrTx/>
                <a:buSzTx/>
                <a:buFontTx/>
                <a:buNone/>
                <a:tabLst/>
                <a:defRPr/>
              </a:pPr>
              <a:r>
                <a:rPr kumimoji="0" lang="en-US" sz="1600" b="1" i="0" u="none" strike="noStrike" kern="0" cap="none" spc="0" normalizeH="0" baseline="0" noProof="0">
                  <a:ln>
                    <a:noFill/>
                  </a:ln>
                  <a:solidFill>
                    <a:srgbClr val="1F497D"/>
                  </a:solidFill>
                  <a:effectLst/>
                  <a:uLnTx/>
                  <a:uFillTx/>
                  <a:latin typeface="Segoe UI" panose="020B0502040204020203" pitchFamily="34" charset="0"/>
                  <a:ea typeface="Calibri" panose="020F0502020204030204" pitchFamily="34" charset="0"/>
                  <a:cs typeface="Segoe UI" panose="020B0502040204020203" pitchFamily="34" charset="0"/>
                </a:rPr>
                <a:t>Abundance</a:t>
              </a:r>
              <a:endParaRPr kumimoji="0" lang="en-US" sz="1600" b="0" i="0" u="none" strike="noStrike" kern="0" cap="none" spc="0" normalizeH="0" baseline="0" noProof="0">
                <a:ln>
                  <a:noFill/>
                </a:ln>
                <a:solidFill>
                  <a:srgbClr val="1F497D"/>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457189" rtl="0" eaLnBrk="1" fontAlgn="auto" latinLnBrk="0" hangingPunct="1">
                <a:lnSpc>
                  <a:spcPct val="100000"/>
                </a:lnSpc>
                <a:spcBef>
                  <a:spcPts val="0"/>
                </a:spcBef>
                <a:spcAft>
                  <a:spcPts val="1000"/>
                </a:spcAft>
                <a:buClrTx/>
                <a:buSzTx/>
                <a:buFontTx/>
                <a:buNone/>
                <a:tabLst/>
                <a:defRPr/>
              </a:pPr>
              <a:r>
                <a:rPr kumimoji="0" lang="en-US" sz="1400" b="1" i="0" u="none" strike="noStrike" kern="0" cap="none" spc="0" normalizeH="0" baseline="0" noProof="0">
                  <a:ln>
                    <a:noFill/>
                  </a:ln>
                  <a:solidFill>
                    <a:srgbClr val="1F497D"/>
                  </a:solidFill>
                  <a:effectLst/>
                  <a:uLnTx/>
                  <a:uFillTx/>
                  <a:latin typeface="Segoe UI" panose="020B0502040204020203" pitchFamily="34" charset="0"/>
                  <a:ea typeface="Calibri" panose="020F0502020204030204" pitchFamily="34" charset="0"/>
                  <a:cs typeface="Segoe UI" panose="020B0502040204020203" pitchFamily="34" charset="0"/>
                </a:rPr>
                <a:t>Then</a:t>
              </a:r>
              <a:r>
                <a:rPr kumimoji="0" lang="en-US" sz="1400" b="0" i="0" u="none" strike="noStrike" kern="0" cap="none" spc="0" normalizeH="0" baseline="0" noProof="0">
                  <a:ln>
                    <a:noFill/>
                  </a:ln>
                  <a:solidFill>
                    <a:srgbClr val="1F497D"/>
                  </a:solidFill>
                  <a:effectLst/>
                  <a:uLnTx/>
                  <a:uFillTx/>
                  <a:latin typeface="Segoe UI" panose="020B0502040204020203" pitchFamily="34" charset="0"/>
                  <a:ea typeface="Calibri" panose="020F0502020204030204" pitchFamily="34" charset="0"/>
                  <a:cs typeface="Segoe UI" panose="020B0502040204020203" pitchFamily="34" charset="0"/>
                </a:rPr>
                <a:t>: Attention abundant, resources scarce</a:t>
              </a:r>
            </a:p>
            <a:p>
              <a:pPr marL="0" marR="0" lvl="0" indent="0" algn="l" defTabSz="457189" rtl="0" eaLnBrk="1" fontAlgn="auto" latinLnBrk="0" hangingPunct="1">
                <a:lnSpc>
                  <a:spcPct val="100000"/>
                </a:lnSpc>
                <a:spcBef>
                  <a:spcPts val="0"/>
                </a:spcBef>
                <a:spcAft>
                  <a:spcPts val="1000"/>
                </a:spcAft>
                <a:buClrTx/>
                <a:buSzTx/>
                <a:buFontTx/>
                <a:buNone/>
                <a:tabLst/>
                <a:defRPr/>
              </a:pPr>
              <a:r>
                <a:rPr kumimoji="0" lang="en-US" sz="1400" b="1" i="0" u="none" strike="noStrike" kern="0" cap="none" spc="0" normalizeH="0" baseline="0" noProof="0">
                  <a:ln>
                    <a:noFill/>
                  </a:ln>
                  <a:solidFill>
                    <a:srgbClr val="1F497D"/>
                  </a:solidFill>
                  <a:effectLst/>
                  <a:uLnTx/>
                  <a:uFillTx/>
                  <a:latin typeface="Segoe UI" panose="020B0502040204020203" pitchFamily="34" charset="0"/>
                  <a:ea typeface="Calibri" panose="020F0502020204030204" pitchFamily="34" charset="0"/>
                  <a:cs typeface="Segoe UI" panose="020B0502040204020203" pitchFamily="34" charset="0"/>
                </a:rPr>
                <a:t>Now</a:t>
              </a:r>
              <a:r>
                <a:rPr kumimoji="0" lang="en-US" sz="1400" b="0" i="0" u="none" strike="noStrike" kern="0" cap="none" spc="0" normalizeH="0" baseline="0" noProof="0">
                  <a:ln>
                    <a:noFill/>
                  </a:ln>
                  <a:solidFill>
                    <a:srgbClr val="1F497D"/>
                  </a:solidFill>
                  <a:effectLst/>
                  <a:uLnTx/>
                  <a:uFillTx/>
                  <a:latin typeface="Segoe UI" panose="020B0502040204020203" pitchFamily="34" charset="0"/>
                  <a:ea typeface="Calibri" panose="020F0502020204030204" pitchFamily="34" charset="0"/>
                  <a:cs typeface="Segoe UI" panose="020B0502040204020203" pitchFamily="34" charset="0"/>
                </a:rPr>
                <a:t>: Resources abundant, attention scarce</a:t>
              </a:r>
            </a:p>
          </p:txBody>
        </p:sp>
        <p:pic>
          <p:nvPicPr>
            <p:cNvPr id="8" name="Picture 7" descr="A close up of a logo&#10;&#10;Description automatically generated">
              <a:extLst>
                <a:ext uri="{FF2B5EF4-FFF2-40B4-BE49-F238E27FC236}">
                  <a16:creationId xmlns:a16="http://schemas.microsoft.com/office/drawing/2014/main" id="{FE607C97-DA86-4430-AB9D-1504CDAAD708}"/>
                </a:ext>
              </a:extLst>
            </p:cNvPr>
            <p:cNvPicPr>
              <a:picLocks noChangeAspect="1"/>
            </p:cNvPicPr>
            <p:nvPr/>
          </p:nvPicPr>
          <p:blipFill>
            <a:blip r:embed="rId2" cstate="print">
              <a:clrChange>
                <a:clrFrom>
                  <a:srgbClr val="000000">
                    <a:alpha val="0"/>
                  </a:srgbClr>
                </a:clrFrom>
                <a:clrTo>
                  <a:srgbClr val="000000">
                    <a:alpha val="0"/>
                  </a:srgbClr>
                </a:clrTo>
              </a:clrChange>
              <a:duotone>
                <a:prstClr val="black"/>
                <a:schemeClr val="bg1">
                  <a:tint val="45000"/>
                  <a:satMod val="400000"/>
                </a:schemeClr>
              </a:duotone>
              <a:extLst>
                <a:ext uri="{28A0092B-C50C-407E-A947-70E740481C1C}">
                  <a14:useLocalDpi xmlns:a14="http://schemas.microsoft.com/office/drawing/2010/main"/>
                </a:ext>
              </a:extLst>
            </a:blip>
            <a:stretch>
              <a:fillRect/>
            </a:stretch>
          </p:blipFill>
          <p:spPr>
            <a:xfrm>
              <a:off x="1286657" y="3394395"/>
              <a:ext cx="1143737" cy="1143737"/>
            </a:xfrm>
            <a:prstGeom prst="rect">
              <a:avLst/>
            </a:prstGeom>
          </p:spPr>
        </p:pic>
      </p:grpSp>
      <p:grpSp>
        <p:nvGrpSpPr>
          <p:cNvPr id="7" name="Group 6">
            <a:extLst>
              <a:ext uri="{FF2B5EF4-FFF2-40B4-BE49-F238E27FC236}">
                <a16:creationId xmlns:a16="http://schemas.microsoft.com/office/drawing/2014/main" id="{050D6206-A777-4E16-90B0-31C09735E194}"/>
              </a:ext>
            </a:extLst>
          </p:cNvPr>
          <p:cNvGrpSpPr/>
          <p:nvPr/>
        </p:nvGrpSpPr>
        <p:grpSpPr>
          <a:xfrm>
            <a:off x="3496472" y="1429657"/>
            <a:ext cx="2171353" cy="3108475"/>
            <a:chOff x="3496472" y="1429657"/>
            <a:chExt cx="2171353" cy="3108475"/>
          </a:xfrm>
        </p:grpSpPr>
        <p:sp>
          <p:nvSpPr>
            <p:cNvPr id="5" name="Rectangle 4">
              <a:extLst>
                <a:ext uri="{FF2B5EF4-FFF2-40B4-BE49-F238E27FC236}">
                  <a16:creationId xmlns:a16="http://schemas.microsoft.com/office/drawing/2014/main" id="{795351E7-5D5F-4871-8852-6F1BE4574AEC}"/>
                </a:ext>
              </a:extLst>
            </p:cNvPr>
            <p:cNvSpPr/>
            <p:nvPr/>
          </p:nvSpPr>
          <p:spPr>
            <a:xfrm>
              <a:off x="3496472" y="1429657"/>
              <a:ext cx="2171353" cy="3108475"/>
            </a:xfrm>
            <a:prstGeom prst="rect">
              <a:avLst/>
            </a:prstGeom>
            <a:solidFill>
              <a:srgbClr val="FFFFFF"/>
            </a:solidFill>
            <a:ln w="12700">
              <a:solidFill>
                <a:srgbClr val="236192"/>
              </a:solidFill>
            </a:ln>
            <a:effectLst/>
            <a:scene3d>
              <a:camera prst="orthographicFront">
                <a:rot lat="0" lon="0" rev="0"/>
              </a:camera>
              <a:lightRig rig="threePt" dir="t"/>
            </a:scene3d>
          </p:spPr>
          <p:txBody>
            <a:bodyPr wrap="square" lIns="137160" tIns="68580" rIns="137160">
              <a:noAutofit/>
            </a:bodyPr>
            <a:lstStyle/>
            <a:p>
              <a:pPr marL="0" marR="0" lvl="0" indent="0" algn="l" defTabSz="457189" rtl="0" eaLnBrk="1" fontAlgn="auto" latinLnBrk="0" hangingPunct="1">
                <a:lnSpc>
                  <a:spcPct val="100000"/>
                </a:lnSpc>
                <a:spcBef>
                  <a:spcPts val="0"/>
                </a:spcBef>
                <a:spcAft>
                  <a:spcPts val="1000"/>
                </a:spcAft>
                <a:buClrTx/>
                <a:buSzTx/>
                <a:buFontTx/>
                <a:buNone/>
                <a:tabLst/>
                <a:defRPr/>
              </a:pPr>
              <a:r>
                <a:rPr kumimoji="0" lang="en-US" sz="1600" b="1" i="0" u="none" strike="noStrike" kern="0" cap="none" spc="0" normalizeH="0" baseline="0" noProof="0">
                  <a:ln>
                    <a:noFill/>
                  </a:ln>
                  <a:solidFill>
                    <a:srgbClr val="1F497D"/>
                  </a:solidFill>
                  <a:effectLst/>
                  <a:uLnTx/>
                  <a:uFillTx/>
                  <a:latin typeface="Segoe UI" panose="020B0502040204020203" pitchFamily="34" charset="0"/>
                  <a:ea typeface="Calibri" panose="020F0502020204030204" pitchFamily="34" charset="0"/>
                  <a:cs typeface="Segoe UI" panose="020B0502040204020203" pitchFamily="34" charset="0"/>
                </a:rPr>
                <a:t>Convenience</a:t>
              </a:r>
              <a:endParaRPr kumimoji="0" lang="en-US" sz="1600" b="0" i="0" u="none" strike="noStrike" kern="0" cap="none" spc="0" normalizeH="0" baseline="0" noProof="0">
                <a:ln>
                  <a:noFill/>
                </a:ln>
                <a:solidFill>
                  <a:srgbClr val="1F497D"/>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457189" rtl="0" eaLnBrk="1" fontAlgn="auto" latinLnBrk="0" hangingPunct="1">
                <a:lnSpc>
                  <a:spcPct val="100000"/>
                </a:lnSpc>
                <a:spcBef>
                  <a:spcPts val="0"/>
                </a:spcBef>
                <a:spcAft>
                  <a:spcPts val="1000"/>
                </a:spcAft>
                <a:buClrTx/>
                <a:buSzTx/>
                <a:buFontTx/>
                <a:buNone/>
                <a:tabLst/>
                <a:defRPr/>
              </a:pPr>
              <a:r>
                <a:rPr kumimoji="0" lang="en-US" sz="1400" b="1" i="0" u="none" strike="noStrike" kern="0" cap="none" spc="0" normalizeH="0" baseline="0" noProof="0">
                  <a:ln>
                    <a:noFill/>
                  </a:ln>
                  <a:solidFill>
                    <a:srgbClr val="1F497D"/>
                  </a:solidFill>
                  <a:effectLst/>
                  <a:uLnTx/>
                  <a:uFillTx/>
                  <a:latin typeface="Segoe UI" panose="020B0502040204020203" pitchFamily="34" charset="0"/>
                  <a:ea typeface="Calibri" panose="020F0502020204030204" pitchFamily="34" charset="0"/>
                  <a:cs typeface="Segoe UI" panose="020B0502040204020203" pitchFamily="34" charset="0"/>
                </a:rPr>
                <a:t>Then</a:t>
              </a:r>
              <a:r>
                <a:rPr kumimoji="0" lang="en-US" sz="1400" b="0" i="0" u="none" strike="noStrike" kern="0" cap="none" spc="0" normalizeH="0" baseline="0" noProof="0">
                  <a:ln>
                    <a:noFill/>
                  </a:ln>
                  <a:solidFill>
                    <a:srgbClr val="1F497D"/>
                  </a:solidFill>
                  <a:effectLst/>
                  <a:uLnTx/>
                  <a:uFillTx/>
                  <a:latin typeface="Segoe UI" panose="020B0502040204020203" pitchFamily="34" charset="0"/>
                  <a:ea typeface="Calibri" panose="020F0502020204030204" pitchFamily="34" charset="0"/>
                  <a:cs typeface="Segoe UI" panose="020B0502040204020203" pitchFamily="34" charset="0"/>
                </a:rPr>
                <a:t>: Users built workflow around library</a:t>
              </a:r>
            </a:p>
            <a:p>
              <a:pPr marL="0" marR="0" lvl="0" indent="0" algn="l" defTabSz="457189" rtl="0" eaLnBrk="1" fontAlgn="auto" latinLnBrk="0" hangingPunct="1">
                <a:lnSpc>
                  <a:spcPct val="100000"/>
                </a:lnSpc>
                <a:spcBef>
                  <a:spcPts val="0"/>
                </a:spcBef>
                <a:spcAft>
                  <a:spcPts val="1000"/>
                </a:spcAft>
                <a:buClrTx/>
                <a:buSzTx/>
                <a:buFontTx/>
                <a:buNone/>
                <a:tabLst/>
                <a:defRPr/>
              </a:pPr>
              <a:r>
                <a:rPr kumimoji="0" lang="en-US" sz="1400" b="1" i="0" u="none" strike="noStrike" kern="0" cap="none" spc="0" normalizeH="0" baseline="0" noProof="0">
                  <a:ln>
                    <a:noFill/>
                  </a:ln>
                  <a:solidFill>
                    <a:srgbClr val="1F497D"/>
                  </a:solidFill>
                  <a:effectLst/>
                  <a:uLnTx/>
                  <a:uFillTx/>
                  <a:latin typeface="Segoe UI" panose="020B0502040204020203" pitchFamily="34" charset="0"/>
                  <a:ea typeface="Calibri" panose="020F0502020204030204" pitchFamily="34" charset="0"/>
                  <a:cs typeface="Segoe UI" panose="020B0502040204020203" pitchFamily="34" charset="0"/>
                </a:rPr>
                <a:t>Now</a:t>
              </a:r>
              <a:r>
                <a:rPr kumimoji="0" lang="en-US" sz="1400" b="0" i="0" u="none" strike="noStrike" kern="0" cap="none" spc="0" normalizeH="0" baseline="0" noProof="0">
                  <a:ln>
                    <a:noFill/>
                  </a:ln>
                  <a:solidFill>
                    <a:srgbClr val="1F497D"/>
                  </a:solidFill>
                  <a:effectLst/>
                  <a:uLnTx/>
                  <a:uFillTx/>
                  <a:latin typeface="Segoe UI" panose="020B0502040204020203" pitchFamily="34" charset="0"/>
                  <a:ea typeface="Calibri" panose="020F0502020204030204" pitchFamily="34" charset="0"/>
                  <a:cs typeface="Segoe UI" panose="020B0502040204020203" pitchFamily="34" charset="0"/>
                </a:rPr>
                <a:t>: The library has to build services around the users’ workflow</a:t>
              </a:r>
            </a:p>
          </p:txBody>
        </p:sp>
        <p:pic>
          <p:nvPicPr>
            <p:cNvPr id="10" name="Picture 9" descr="A close up of a logo&#10;&#10;Description automatically generated">
              <a:extLst>
                <a:ext uri="{FF2B5EF4-FFF2-40B4-BE49-F238E27FC236}">
                  <a16:creationId xmlns:a16="http://schemas.microsoft.com/office/drawing/2014/main" id="{2545E3F7-99DF-4E91-A173-CF609F57FB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92518" y="3308559"/>
              <a:ext cx="1143738" cy="1143738"/>
            </a:xfrm>
            <a:prstGeom prst="rect">
              <a:avLst/>
            </a:prstGeom>
          </p:spPr>
        </p:pic>
      </p:grpSp>
      <p:grpSp>
        <p:nvGrpSpPr>
          <p:cNvPr id="11" name="Group 10">
            <a:extLst>
              <a:ext uri="{FF2B5EF4-FFF2-40B4-BE49-F238E27FC236}">
                <a16:creationId xmlns:a16="http://schemas.microsoft.com/office/drawing/2014/main" id="{8F4D96B0-6791-45FF-BA62-88E48E13A750}"/>
              </a:ext>
            </a:extLst>
          </p:cNvPr>
          <p:cNvGrpSpPr/>
          <p:nvPr/>
        </p:nvGrpSpPr>
        <p:grpSpPr>
          <a:xfrm>
            <a:off x="6152585" y="1429657"/>
            <a:ext cx="2171353" cy="3108475"/>
            <a:chOff x="6152585" y="1429657"/>
            <a:chExt cx="2171353" cy="3108475"/>
          </a:xfrm>
        </p:grpSpPr>
        <p:sp>
          <p:nvSpPr>
            <p:cNvPr id="6" name="Rectangle 5">
              <a:extLst>
                <a:ext uri="{FF2B5EF4-FFF2-40B4-BE49-F238E27FC236}">
                  <a16:creationId xmlns:a16="http://schemas.microsoft.com/office/drawing/2014/main" id="{6F8754E8-AE3D-4E04-AAD2-E76435B34039}"/>
                </a:ext>
              </a:extLst>
            </p:cNvPr>
            <p:cNvSpPr/>
            <p:nvPr/>
          </p:nvSpPr>
          <p:spPr>
            <a:xfrm>
              <a:off x="6152585" y="1429657"/>
              <a:ext cx="2171353" cy="3108475"/>
            </a:xfrm>
            <a:prstGeom prst="rect">
              <a:avLst/>
            </a:prstGeom>
            <a:solidFill>
              <a:srgbClr val="FFFFFF"/>
            </a:solidFill>
            <a:ln w="12700">
              <a:solidFill>
                <a:srgbClr val="236192"/>
              </a:solidFill>
            </a:ln>
            <a:effectLst/>
            <a:scene3d>
              <a:camera prst="orthographicFront">
                <a:rot lat="0" lon="0" rev="0"/>
              </a:camera>
              <a:lightRig rig="threePt" dir="t"/>
            </a:scene3d>
          </p:spPr>
          <p:txBody>
            <a:bodyPr wrap="square" lIns="137160" tIns="68580" rIns="137160">
              <a:noAutofit/>
            </a:bodyPr>
            <a:lstStyle/>
            <a:p>
              <a:pPr marL="0" marR="0" lvl="0" indent="0" algn="l" defTabSz="457189" rtl="0" eaLnBrk="1" fontAlgn="auto" latinLnBrk="0" hangingPunct="1">
                <a:lnSpc>
                  <a:spcPct val="100000"/>
                </a:lnSpc>
                <a:spcBef>
                  <a:spcPts val="0"/>
                </a:spcBef>
                <a:spcAft>
                  <a:spcPts val="1000"/>
                </a:spcAft>
                <a:buClrTx/>
                <a:buSzTx/>
                <a:buFontTx/>
                <a:buNone/>
                <a:tabLst/>
                <a:defRPr/>
              </a:pPr>
              <a:r>
                <a:rPr kumimoji="0" lang="en-US" sz="1600" b="1" i="0" u="none" strike="noStrike" kern="0" cap="none" spc="0" normalizeH="0" baseline="0" noProof="0">
                  <a:ln>
                    <a:noFill/>
                  </a:ln>
                  <a:solidFill>
                    <a:srgbClr val="1F497D"/>
                  </a:solidFill>
                  <a:effectLst/>
                  <a:uLnTx/>
                  <a:uFillTx/>
                  <a:latin typeface="Segoe UI" panose="020B0502040204020203" pitchFamily="34" charset="0"/>
                  <a:ea typeface="Calibri" panose="020F0502020204030204" pitchFamily="34" charset="0"/>
                  <a:cs typeface="Segoe UI" panose="020B0502040204020203" pitchFamily="34" charset="0"/>
                </a:rPr>
                <a:t>Creation</a:t>
              </a:r>
              <a:endParaRPr kumimoji="0" lang="en-US" sz="1600" b="0" i="0" u="none" strike="noStrike" kern="0" cap="none" spc="0" normalizeH="0" baseline="0" noProof="0">
                <a:ln>
                  <a:noFill/>
                </a:ln>
                <a:solidFill>
                  <a:srgbClr val="1F497D"/>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457189" rtl="0" eaLnBrk="1" fontAlgn="auto" latinLnBrk="0" hangingPunct="1">
                <a:lnSpc>
                  <a:spcPct val="100000"/>
                </a:lnSpc>
                <a:spcBef>
                  <a:spcPts val="0"/>
                </a:spcBef>
                <a:spcAft>
                  <a:spcPts val="1000"/>
                </a:spcAft>
                <a:buClrTx/>
                <a:buSzTx/>
                <a:buFontTx/>
                <a:buNone/>
                <a:tabLst/>
                <a:defRPr/>
              </a:pPr>
              <a:r>
                <a:rPr kumimoji="0" lang="en-US" sz="1400" b="1" i="0" u="none" strike="noStrike" kern="0" cap="none" spc="0" normalizeH="0" baseline="0" noProof="0">
                  <a:ln>
                    <a:noFill/>
                  </a:ln>
                  <a:solidFill>
                    <a:srgbClr val="1F497D"/>
                  </a:solidFill>
                  <a:effectLst/>
                  <a:uLnTx/>
                  <a:uFillTx/>
                  <a:latin typeface="Segoe UI" panose="020B0502040204020203" pitchFamily="34" charset="0"/>
                  <a:ea typeface="Calibri" panose="020F0502020204030204" pitchFamily="34" charset="0"/>
                  <a:cs typeface="Segoe UI" panose="020B0502040204020203" pitchFamily="34" charset="0"/>
                </a:rPr>
                <a:t>Then</a:t>
              </a:r>
              <a:r>
                <a:rPr kumimoji="0" lang="en-US" sz="1400" b="0" i="0" u="none" strike="noStrike" kern="0" cap="none" spc="0" normalizeH="0" baseline="0" noProof="0">
                  <a:ln>
                    <a:noFill/>
                  </a:ln>
                  <a:solidFill>
                    <a:srgbClr val="1F497D"/>
                  </a:solidFill>
                  <a:effectLst/>
                  <a:uLnTx/>
                  <a:uFillTx/>
                  <a:latin typeface="Segoe UI" panose="020B0502040204020203" pitchFamily="34" charset="0"/>
                  <a:ea typeface="Calibri" panose="020F0502020204030204" pitchFamily="34" charset="0"/>
                  <a:cs typeface="Segoe UI" panose="020B0502040204020203" pitchFamily="34" charset="0"/>
                </a:rPr>
                <a:t>: Library supported consumption</a:t>
              </a:r>
            </a:p>
            <a:p>
              <a:pPr marL="0" marR="0" lvl="0" indent="0" algn="l" defTabSz="457189" rtl="0" eaLnBrk="1" fontAlgn="auto" latinLnBrk="0" hangingPunct="1">
                <a:lnSpc>
                  <a:spcPct val="100000"/>
                </a:lnSpc>
                <a:spcBef>
                  <a:spcPts val="0"/>
                </a:spcBef>
                <a:spcAft>
                  <a:spcPts val="1000"/>
                </a:spcAft>
                <a:buClrTx/>
                <a:buSzTx/>
                <a:buFontTx/>
                <a:buNone/>
                <a:tabLst/>
                <a:defRPr/>
              </a:pPr>
              <a:r>
                <a:rPr kumimoji="0" lang="en-US" sz="1400" b="1" i="0" u="none" strike="noStrike" kern="0" cap="none" spc="0" normalizeH="0" baseline="0" noProof="0">
                  <a:ln>
                    <a:noFill/>
                  </a:ln>
                  <a:solidFill>
                    <a:srgbClr val="1F497D"/>
                  </a:solidFill>
                  <a:effectLst/>
                  <a:uLnTx/>
                  <a:uFillTx/>
                  <a:latin typeface="Segoe UI" panose="020B0502040204020203" pitchFamily="34" charset="0"/>
                  <a:ea typeface="Calibri" panose="020F0502020204030204" pitchFamily="34" charset="0"/>
                  <a:cs typeface="Segoe UI" panose="020B0502040204020203" pitchFamily="34" charset="0"/>
                </a:rPr>
                <a:t>Now</a:t>
              </a:r>
              <a:r>
                <a:rPr kumimoji="0" lang="en-US" sz="1400" b="0" i="0" u="none" strike="noStrike" kern="0" cap="none" spc="0" normalizeH="0" baseline="0" noProof="0">
                  <a:ln>
                    <a:noFill/>
                  </a:ln>
                  <a:solidFill>
                    <a:srgbClr val="1F497D"/>
                  </a:solidFill>
                  <a:effectLst/>
                  <a:uLnTx/>
                  <a:uFillTx/>
                  <a:latin typeface="Segoe UI" panose="020B0502040204020203" pitchFamily="34" charset="0"/>
                  <a:ea typeface="Calibri" panose="020F0502020204030204" pitchFamily="34" charset="0"/>
                  <a:cs typeface="Segoe UI" panose="020B0502040204020203" pitchFamily="34" charset="0"/>
                </a:rPr>
                <a:t>: Library supports creation, curation, disclosure. </a:t>
              </a:r>
            </a:p>
          </p:txBody>
        </p:sp>
        <p:pic>
          <p:nvPicPr>
            <p:cNvPr id="12" name="Picture 11" descr="A close up of a logo&#10;&#10;Description automatically generated">
              <a:extLst>
                <a:ext uri="{FF2B5EF4-FFF2-40B4-BE49-F238E27FC236}">
                  <a16:creationId xmlns:a16="http://schemas.microsoft.com/office/drawing/2014/main" id="{8BDB3B59-15F4-4591-9974-F38594C250C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44848" y="3308559"/>
              <a:ext cx="982073" cy="982073"/>
            </a:xfrm>
            <a:prstGeom prst="rect">
              <a:avLst/>
            </a:prstGeom>
          </p:spPr>
        </p:pic>
      </p:grpSp>
    </p:spTree>
    <p:extLst>
      <p:ext uri="{BB962C8B-B14F-4D97-AF65-F5344CB8AC3E}">
        <p14:creationId xmlns:p14="http://schemas.microsoft.com/office/powerpoint/2010/main" val="113123784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BBFC22-92A9-4A31-8212-EC2562F0498F}"/>
              </a:ext>
            </a:extLst>
          </p:cNvPr>
          <p:cNvSpPr/>
          <p:nvPr/>
        </p:nvSpPr>
        <p:spPr>
          <a:xfrm>
            <a:off x="-11148" y="186403"/>
            <a:ext cx="9155148" cy="1624614"/>
          </a:xfrm>
          <a:prstGeom prst="rect">
            <a:avLst/>
          </a:prstGeom>
          <a:solidFill>
            <a:srgbClr val="0070C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6" name="Text Placeholder 1">
            <a:extLst>
              <a:ext uri="{FF2B5EF4-FFF2-40B4-BE49-F238E27FC236}">
                <a16:creationId xmlns:a16="http://schemas.microsoft.com/office/drawing/2014/main" id="{1BB1C25F-D9E3-4AC7-8BDC-E4FDA2DDB43A}"/>
              </a:ext>
            </a:extLst>
          </p:cNvPr>
          <p:cNvSpPr txBox="1">
            <a:spLocks/>
          </p:cNvSpPr>
          <p:nvPr/>
        </p:nvSpPr>
        <p:spPr>
          <a:xfrm>
            <a:off x="135076" y="610688"/>
            <a:ext cx="8349740" cy="1200329"/>
          </a:xfrm>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600" cap="all">
                <a:solidFill>
                  <a:schemeClr val="bg1"/>
                </a:solidFill>
                <a:latin typeface="Segoe UI Semibold" panose="020B0702040204020203" pitchFamily="34" charset="0"/>
                <a:cs typeface="Segoe UI Semibold" panose="020B0702040204020203" pitchFamily="34" charset="0"/>
              </a:rPr>
              <a:t>Three Emerging collection emphases</a:t>
            </a:r>
          </a:p>
        </p:txBody>
      </p:sp>
    </p:spTree>
    <p:extLst>
      <p:ext uri="{BB962C8B-B14F-4D97-AF65-F5344CB8AC3E}">
        <p14:creationId xmlns:p14="http://schemas.microsoft.com/office/powerpoint/2010/main" val="192712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B16077-8290-4544-8E16-963E6B87179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2901" y="313221"/>
            <a:ext cx="4070073" cy="2035036"/>
          </a:xfrm>
          <a:prstGeom prst="rect">
            <a:avLst/>
          </a:prstGeom>
        </p:spPr>
      </p:pic>
      <p:pic>
        <p:nvPicPr>
          <p:cNvPr id="4" name="Picture 3">
            <a:extLst>
              <a:ext uri="{FF2B5EF4-FFF2-40B4-BE49-F238E27FC236}">
                <a16:creationId xmlns:a16="http://schemas.microsoft.com/office/drawing/2014/main" id="{B4418EC5-529A-4456-A2A5-37E7F084F2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2900" y="2775116"/>
            <a:ext cx="4070073" cy="1811183"/>
          </a:xfrm>
          <a:prstGeom prst="rect">
            <a:avLst/>
          </a:prstGeom>
        </p:spPr>
      </p:pic>
      <p:sp>
        <p:nvSpPr>
          <p:cNvPr id="48" name="Rectangle 39">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1">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37460"/>
            <a:ext cx="4594860" cy="685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8708959-6CC7-4D9E-A077-523F7F127AA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31025" y="775384"/>
            <a:ext cx="4070073" cy="3357810"/>
          </a:xfrm>
          <a:prstGeom prst="rect">
            <a:avLst/>
          </a:prstGeom>
        </p:spPr>
      </p:pic>
      <p:sp>
        <p:nvSpPr>
          <p:cNvPr id="37" name="Rectangle 36">
            <a:extLst>
              <a:ext uri="{FF2B5EF4-FFF2-40B4-BE49-F238E27FC236}">
                <a16:creationId xmlns:a16="http://schemas.microsoft.com/office/drawing/2014/main" id="{ED49F125-652B-4B71-9911-A9DB9282CA45}"/>
              </a:ext>
            </a:extLst>
          </p:cNvPr>
          <p:cNvSpPr/>
          <p:nvPr/>
        </p:nvSpPr>
        <p:spPr>
          <a:xfrm>
            <a:off x="-5574" y="4443326"/>
            <a:ext cx="9155148" cy="700174"/>
          </a:xfrm>
          <a:prstGeom prst="rect">
            <a:avLst/>
          </a:prstGeom>
          <a:solidFill>
            <a:srgbClr val="0070C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Pluralizing collections</a:t>
            </a:r>
          </a:p>
        </p:txBody>
      </p:sp>
    </p:spTree>
    <p:extLst>
      <p:ext uri="{BB962C8B-B14F-4D97-AF65-F5344CB8AC3E}">
        <p14:creationId xmlns:p14="http://schemas.microsoft.com/office/powerpoint/2010/main" val="3202109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43B9A1-68BA-4110-A74E-60BFB00190BD}"/>
              </a:ext>
            </a:extLst>
          </p:cNvPr>
          <p:cNvSpPr/>
          <p:nvPr/>
        </p:nvSpPr>
        <p:spPr>
          <a:xfrm>
            <a:off x="0" y="556129"/>
            <a:ext cx="9155148" cy="700174"/>
          </a:xfrm>
          <a:prstGeom prst="rect">
            <a:avLst/>
          </a:prstGeom>
          <a:solidFill>
            <a:srgbClr val="0070C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Analyzing collections at scale</a:t>
            </a:r>
          </a:p>
        </p:txBody>
      </p:sp>
      <p:pic>
        <p:nvPicPr>
          <p:cNvPr id="1026" name="Picture 2">
            <a:extLst>
              <a:ext uri="{FF2B5EF4-FFF2-40B4-BE49-F238E27FC236}">
                <a16:creationId xmlns:a16="http://schemas.microsoft.com/office/drawing/2014/main" id="{9F163839-83D1-42C0-BB6F-38B89350795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67335" y="1493196"/>
            <a:ext cx="2571210" cy="332563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4F1F46F-FEEF-4F9E-8BBB-8C098E7949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4438" y="1493197"/>
            <a:ext cx="4893013" cy="3329384"/>
          </a:xfrm>
          <a:prstGeom prst="rect">
            <a:avLst/>
          </a:prstGeom>
          <a:ln>
            <a:solidFill>
              <a:schemeClr val="accent1"/>
            </a:solidFill>
          </a:ln>
        </p:spPr>
      </p:pic>
    </p:spTree>
    <p:extLst>
      <p:ext uri="{BB962C8B-B14F-4D97-AF65-F5344CB8AC3E}">
        <p14:creationId xmlns:p14="http://schemas.microsoft.com/office/powerpoint/2010/main" val="3561672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xy" algn="tl"/>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E91412-E5A6-4F66-9E00-53E2AD5229E5}"/>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BCAE50AC-1361-4F8D-BDA9-97C2BE0A55F3}"/>
              </a:ext>
            </a:extLst>
          </p:cNvPr>
          <p:cNvSpPr/>
          <p:nvPr/>
        </p:nvSpPr>
        <p:spPr>
          <a:xfrm>
            <a:off x="0" y="2706579"/>
            <a:ext cx="9144000" cy="1276898"/>
          </a:xfrm>
          <a:prstGeom prst="rect">
            <a:avLst/>
          </a:prstGeom>
          <a:solidFill>
            <a:srgbClr val="0070C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9" name="Text Placeholder 1">
            <a:extLst>
              <a:ext uri="{FF2B5EF4-FFF2-40B4-BE49-F238E27FC236}">
                <a16:creationId xmlns:a16="http://schemas.microsoft.com/office/drawing/2014/main" id="{32D15C95-DC87-4BA9-96F1-32B2D5436252}"/>
              </a:ext>
            </a:extLst>
          </p:cNvPr>
          <p:cNvSpPr txBox="1">
            <a:spLocks/>
          </p:cNvSpPr>
          <p:nvPr/>
        </p:nvSpPr>
        <p:spPr>
          <a:xfrm>
            <a:off x="437770" y="2918721"/>
            <a:ext cx="8349740" cy="1200329"/>
          </a:xfrm>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600" cap="all">
                <a:solidFill>
                  <a:schemeClr val="bg1"/>
                </a:solidFill>
                <a:latin typeface="Segoe UI Semibold" panose="020B0702040204020203" pitchFamily="34" charset="0"/>
                <a:cs typeface="Segoe UI Semibold" panose="020B0702040204020203" pitchFamily="34" charset="0"/>
              </a:rPr>
              <a:t>Some context</a:t>
            </a:r>
          </a:p>
        </p:txBody>
      </p:sp>
    </p:spTree>
    <p:extLst>
      <p:ext uri="{BB962C8B-B14F-4D97-AF65-F5344CB8AC3E}">
        <p14:creationId xmlns:p14="http://schemas.microsoft.com/office/powerpoint/2010/main" val="358671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43B9A1-68BA-4110-A74E-60BFB00190BD}"/>
              </a:ext>
            </a:extLst>
          </p:cNvPr>
          <p:cNvSpPr/>
          <p:nvPr/>
        </p:nvSpPr>
        <p:spPr>
          <a:xfrm>
            <a:off x="0" y="556129"/>
            <a:ext cx="9155148" cy="700174"/>
          </a:xfrm>
          <a:prstGeom prst="rect">
            <a:avLst/>
          </a:prstGeom>
          <a:solidFill>
            <a:srgbClr val="0070C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rPr>
              <a:t>Optimizing collections</a:t>
            </a:r>
          </a:p>
        </p:txBody>
      </p:sp>
      <p:pic>
        <p:nvPicPr>
          <p:cNvPr id="3" name="Picture 2">
            <a:extLst>
              <a:ext uri="{FF2B5EF4-FFF2-40B4-BE49-F238E27FC236}">
                <a16:creationId xmlns:a16="http://schemas.microsoft.com/office/drawing/2014/main" id="{227F31CE-8522-49B2-B18A-A2120010E32A}"/>
              </a:ext>
            </a:extLst>
          </p:cNvPr>
          <p:cNvPicPr>
            <a:picLocks noChangeAspect="1"/>
          </p:cNvPicPr>
          <p:nvPr/>
        </p:nvPicPr>
        <p:blipFill>
          <a:blip r:embed="rId2"/>
          <a:stretch>
            <a:fillRect/>
          </a:stretch>
        </p:blipFill>
        <p:spPr>
          <a:xfrm>
            <a:off x="282102" y="1814015"/>
            <a:ext cx="4158179" cy="2342441"/>
          </a:xfrm>
          <a:prstGeom prst="rect">
            <a:avLst/>
          </a:prstGeom>
          <a:ln>
            <a:solidFill>
              <a:schemeClr val="accent1"/>
            </a:solidFill>
          </a:ln>
        </p:spPr>
      </p:pic>
      <p:pic>
        <p:nvPicPr>
          <p:cNvPr id="4" name="Picture 3">
            <a:extLst>
              <a:ext uri="{FF2B5EF4-FFF2-40B4-BE49-F238E27FC236}">
                <a16:creationId xmlns:a16="http://schemas.microsoft.com/office/drawing/2014/main" id="{09D6DF5A-7D80-44D4-BDF1-F5D26C4C2A79}"/>
              </a:ext>
            </a:extLst>
          </p:cNvPr>
          <p:cNvPicPr>
            <a:picLocks noChangeAspect="1"/>
          </p:cNvPicPr>
          <p:nvPr/>
        </p:nvPicPr>
        <p:blipFill>
          <a:blip r:embed="rId3"/>
          <a:stretch>
            <a:fillRect/>
          </a:stretch>
        </p:blipFill>
        <p:spPr>
          <a:xfrm>
            <a:off x="4703721" y="1814015"/>
            <a:ext cx="4158179" cy="2342441"/>
          </a:xfrm>
          <a:prstGeom prst="rect">
            <a:avLst/>
          </a:prstGeom>
          <a:ln>
            <a:solidFill>
              <a:schemeClr val="accent1"/>
            </a:solidFill>
          </a:ln>
        </p:spPr>
      </p:pic>
      <p:sp>
        <p:nvSpPr>
          <p:cNvPr id="5" name="TextBox 4">
            <a:extLst>
              <a:ext uri="{FF2B5EF4-FFF2-40B4-BE49-F238E27FC236}">
                <a16:creationId xmlns:a16="http://schemas.microsoft.com/office/drawing/2014/main" id="{526EA634-AE4B-44E6-A44D-3A2B303E43F3}"/>
              </a:ext>
            </a:extLst>
          </p:cNvPr>
          <p:cNvSpPr txBox="1"/>
          <p:nvPr/>
        </p:nvSpPr>
        <p:spPr>
          <a:xfrm>
            <a:off x="1686663" y="4391002"/>
            <a:ext cx="5682261" cy="646331"/>
          </a:xfrm>
          <a:prstGeom prst="rect">
            <a:avLst/>
          </a:prstGeom>
          <a:noFill/>
        </p:spPr>
        <p:txBody>
          <a:bodyPr wrap="none" rtlCol="0">
            <a:spAutoFit/>
          </a:bodyPr>
          <a:lstStyle/>
          <a:p>
            <a:r>
              <a:rPr lang="en-US" dirty="0">
                <a:solidFill>
                  <a:schemeClr val="accent1"/>
                </a:solidFill>
                <a:latin typeface="Segoe UI" panose="020B0502040204020203" pitchFamily="34" charset="0"/>
                <a:cs typeface="Segoe UI" panose="020B0502040204020203" pitchFamily="34" charset="0"/>
              </a:rPr>
              <a:t>Buy/license what you need; use what you buy/license. </a:t>
            </a:r>
          </a:p>
          <a:p>
            <a:pPr algn="ctr"/>
            <a:r>
              <a:rPr lang="en-US" dirty="0">
                <a:solidFill>
                  <a:schemeClr val="accent1"/>
                </a:solidFill>
                <a:latin typeface="Segoe UI" panose="020B0502040204020203" pitchFamily="34" charset="0"/>
                <a:cs typeface="Segoe UI" panose="020B0502040204020203" pitchFamily="34" charset="0"/>
              </a:rPr>
              <a:t>Specialize. </a:t>
            </a:r>
          </a:p>
        </p:txBody>
      </p:sp>
    </p:spTree>
    <p:extLst>
      <p:ext uri="{BB962C8B-B14F-4D97-AF65-F5344CB8AC3E}">
        <p14:creationId xmlns:p14="http://schemas.microsoft.com/office/powerpoint/2010/main" val="1403697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BBFC22-92A9-4A31-8212-EC2562F0498F}"/>
              </a:ext>
            </a:extLst>
          </p:cNvPr>
          <p:cNvSpPr/>
          <p:nvPr/>
        </p:nvSpPr>
        <p:spPr>
          <a:xfrm>
            <a:off x="-11148" y="186403"/>
            <a:ext cx="9155148" cy="1624614"/>
          </a:xfrm>
          <a:prstGeom prst="rect">
            <a:avLst/>
          </a:prstGeom>
          <a:solidFill>
            <a:srgbClr val="0070C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6" name="Text Placeholder 1">
            <a:extLst>
              <a:ext uri="{FF2B5EF4-FFF2-40B4-BE49-F238E27FC236}">
                <a16:creationId xmlns:a16="http://schemas.microsoft.com/office/drawing/2014/main" id="{1BB1C25F-D9E3-4AC7-8BDC-E4FDA2DDB43A}"/>
              </a:ext>
            </a:extLst>
          </p:cNvPr>
          <p:cNvSpPr txBox="1">
            <a:spLocks/>
          </p:cNvSpPr>
          <p:nvPr/>
        </p:nvSpPr>
        <p:spPr>
          <a:xfrm>
            <a:off x="135076" y="610688"/>
            <a:ext cx="8349740" cy="1200329"/>
          </a:xfrm>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all"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Three systemic collection directions</a:t>
            </a:r>
          </a:p>
        </p:txBody>
      </p:sp>
    </p:spTree>
    <p:extLst>
      <p:ext uri="{BB962C8B-B14F-4D97-AF65-F5344CB8AC3E}">
        <p14:creationId xmlns:p14="http://schemas.microsoft.com/office/powerpoint/2010/main" val="19575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6" name="Rectangle 5"/>
          <p:cNvSpPr/>
          <p:nvPr/>
        </p:nvSpPr>
        <p:spPr>
          <a:xfrm>
            <a:off x="3540501" y="1049162"/>
            <a:ext cx="2060344" cy="325755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a:t>
            </a:r>
            <a:br>
              <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rPr>
              <a:t>of the </a:t>
            </a:r>
            <a:r>
              <a:rPr lang="en-US" sz="2100" b="1" kern="0">
                <a:solidFill>
                  <a:srgbClr val="5B9BD5"/>
                </a:solidFill>
                <a:latin typeface="Segoe UI" panose="020B0502040204020203" pitchFamily="34" charset="0"/>
                <a:ea typeface="Segoe UI" panose="020B0502040204020203" pitchFamily="34" charset="0"/>
                <a:cs typeface="Segoe UI" panose="020B0502040204020203" pitchFamily="34" charset="0"/>
              </a:rPr>
              <a:t>information space </a:t>
            </a:r>
            <a:r>
              <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15" name="Oval 14"/>
          <p:cNvSpPr/>
          <p:nvPr/>
        </p:nvSpPr>
        <p:spPr>
          <a:xfrm>
            <a:off x="3826667" y="3629837"/>
            <a:ext cx="1487971" cy="1487971"/>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350" b="1" kern="0">
                <a:solidFill>
                  <a:prstClr val="white"/>
                </a:solidFill>
                <a:latin typeface="Segoe UI" panose="020B0502040204020203" pitchFamily="34" charset="0"/>
                <a:ea typeface="Segoe UI" panose="020B0502040204020203" pitchFamily="34" charset="0"/>
                <a:cs typeface="Segoe UI" panose="020B0502040204020203" pitchFamily="34" charset="0"/>
              </a:rPr>
              <a:t>The facilitated collection</a:t>
            </a:r>
          </a:p>
        </p:txBody>
      </p:sp>
      <p:sp>
        <p:nvSpPr>
          <p:cNvPr id="10" name="Rectangle 9">
            <a:extLst>
              <a:ext uri="{FF2B5EF4-FFF2-40B4-BE49-F238E27FC236}">
                <a16:creationId xmlns:a16="http://schemas.microsoft.com/office/drawing/2014/main" id="{3971E511-54D8-47BF-8252-33E2A8C563F1}"/>
              </a:ext>
            </a:extLst>
          </p:cNvPr>
          <p:cNvSpPr/>
          <p:nvPr/>
        </p:nvSpPr>
        <p:spPr>
          <a:xfrm>
            <a:off x="1019327" y="1049162"/>
            <a:ext cx="2060344" cy="325755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a:t>
            </a:r>
            <a:br>
              <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rPr>
              <a:t>of </a:t>
            </a:r>
            <a:r>
              <a:rPr lang="en-US" sz="2100" b="1" kern="0">
                <a:solidFill>
                  <a:srgbClr val="5B9BD5"/>
                </a:solidFill>
                <a:latin typeface="Segoe UI" panose="020B0502040204020203" pitchFamily="34" charset="0"/>
                <a:ea typeface="Segoe UI" panose="020B0502040204020203" pitchFamily="34" charset="0"/>
                <a:cs typeface="Segoe UI" panose="020B0502040204020203" pitchFamily="34" charset="0"/>
              </a:rPr>
              <a:t>library collaboration </a:t>
            </a:r>
            <a:r>
              <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9" name="Oval 8">
            <a:extLst>
              <a:ext uri="{FF2B5EF4-FFF2-40B4-BE49-F238E27FC236}">
                <a16:creationId xmlns:a16="http://schemas.microsoft.com/office/drawing/2014/main" id="{853F7BB0-4DCA-43DF-9E1D-65F9CE6243AC}"/>
              </a:ext>
            </a:extLst>
          </p:cNvPr>
          <p:cNvSpPr/>
          <p:nvPr/>
        </p:nvSpPr>
        <p:spPr>
          <a:xfrm>
            <a:off x="1305513" y="3629838"/>
            <a:ext cx="1487971" cy="1487971"/>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350" b="1" kern="0">
                <a:solidFill>
                  <a:prstClr val="white"/>
                </a:solidFill>
                <a:latin typeface="Segoe UI" panose="020B0502040204020203" pitchFamily="34" charset="0"/>
                <a:ea typeface="Segoe UI" panose="020B0502040204020203" pitchFamily="34" charset="0"/>
                <a:cs typeface="Segoe UI" panose="020B0502040204020203" pitchFamily="34" charset="0"/>
              </a:rPr>
              <a:t>The collective collection</a:t>
            </a:r>
          </a:p>
        </p:txBody>
      </p:sp>
      <p:sp>
        <p:nvSpPr>
          <p:cNvPr id="3" name="Title 2">
            <a:extLst>
              <a:ext uri="{FF2B5EF4-FFF2-40B4-BE49-F238E27FC236}">
                <a16:creationId xmlns:a16="http://schemas.microsoft.com/office/drawing/2014/main" id="{2A3F88B3-2EAB-4CCB-991B-75349103611F}"/>
              </a:ext>
            </a:extLst>
          </p:cNvPr>
          <p:cNvSpPr>
            <a:spLocks noGrp="1"/>
          </p:cNvSpPr>
          <p:nvPr>
            <p:ph type="title"/>
          </p:nvPr>
        </p:nvSpPr>
        <p:spPr/>
        <p:txBody>
          <a:bodyPr/>
          <a:lstStyle/>
          <a:p>
            <a:endParaRPr lang="en-US"/>
          </a:p>
        </p:txBody>
      </p:sp>
      <p:sp>
        <p:nvSpPr>
          <p:cNvPr id="11" name="Rectangle 10">
            <a:extLst>
              <a:ext uri="{FF2B5EF4-FFF2-40B4-BE49-F238E27FC236}">
                <a16:creationId xmlns:a16="http://schemas.microsoft.com/office/drawing/2014/main" id="{8CF3E701-7025-4B7B-B53A-656ABA2B5A3C}"/>
              </a:ext>
            </a:extLst>
          </p:cNvPr>
          <p:cNvSpPr/>
          <p:nvPr/>
        </p:nvSpPr>
        <p:spPr>
          <a:xfrm>
            <a:off x="6063049" y="1049162"/>
            <a:ext cx="2100848" cy="325755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a:t>
            </a:r>
            <a:br>
              <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rPr>
              <a:t>of </a:t>
            </a:r>
            <a:r>
              <a:rPr lang="en-US" sz="2100" b="1" kern="0">
                <a:solidFill>
                  <a:srgbClr val="5B9BD5"/>
                </a:solidFill>
                <a:latin typeface="Segoe UI" panose="020B0502040204020203" pitchFamily="34" charset="0"/>
                <a:ea typeface="Segoe UI" panose="020B0502040204020203" pitchFamily="34" charset="0"/>
                <a:cs typeface="Segoe UI" panose="020B0502040204020203" pitchFamily="34" charset="0"/>
              </a:rPr>
              <a:t>research work </a:t>
            </a:r>
            <a:r>
              <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a:t>
            </a:r>
            <a:br>
              <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rPr>
              <a:t>environment.</a:t>
            </a:r>
          </a:p>
        </p:txBody>
      </p:sp>
      <p:sp>
        <p:nvSpPr>
          <p:cNvPr id="12" name="Oval 11">
            <a:extLst>
              <a:ext uri="{FF2B5EF4-FFF2-40B4-BE49-F238E27FC236}">
                <a16:creationId xmlns:a16="http://schemas.microsoft.com/office/drawing/2014/main" id="{534D2856-A15D-46D4-AD11-74D64FBD6179}"/>
              </a:ext>
            </a:extLst>
          </p:cNvPr>
          <p:cNvSpPr/>
          <p:nvPr/>
        </p:nvSpPr>
        <p:spPr>
          <a:xfrm>
            <a:off x="6383447" y="3636130"/>
            <a:ext cx="1487971" cy="1487971"/>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350" b="1" kern="0">
                <a:solidFill>
                  <a:prstClr val="white"/>
                </a:solidFill>
                <a:latin typeface="Segoe UI" panose="020B0502040204020203" pitchFamily="34" charset="0"/>
                <a:ea typeface="Segoe UI" panose="020B0502040204020203" pitchFamily="34" charset="0"/>
                <a:cs typeface="Segoe UI" panose="020B0502040204020203" pitchFamily="34" charset="0"/>
              </a:rPr>
              <a:t>The inside out collection</a:t>
            </a:r>
          </a:p>
        </p:txBody>
      </p:sp>
    </p:spTree>
    <p:extLst>
      <p:ext uri="{BB962C8B-B14F-4D97-AF65-F5344CB8AC3E}">
        <p14:creationId xmlns:p14="http://schemas.microsoft.com/office/powerpoint/2010/main" val="3726389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7" name="Picture 6" descr="A picture containing building, warehouse, outdoor&#10;&#10;Description automatically generated">
            <a:extLst>
              <a:ext uri="{FF2B5EF4-FFF2-40B4-BE49-F238E27FC236}">
                <a16:creationId xmlns:a16="http://schemas.microsoft.com/office/drawing/2014/main" id="{68951DCF-EEE3-496C-9B61-5E439836B0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05370" y="-2"/>
            <a:ext cx="3857625" cy="5143500"/>
          </a:xfrm>
          <a:prstGeom prst="rect">
            <a:avLst/>
          </a:prstGeom>
        </p:spPr>
      </p:pic>
      <p:pic>
        <p:nvPicPr>
          <p:cNvPr id="5" name="Picture 4" descr="A picture containing indoor, fence, metal, train&#10;&#10;Description automatically generated">
            <a:extLst>
              <a:ext uri="{FF2B5EF4-FFF2-40B4-BE49-F238E27FC236}">
                <a16:creationId xmlns:a16="http://schemas.microsoft.com/office/drawing/2014/main" id="{B888C8CC-922E-4DCA-89EE-51C9D99BC38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125141" y="1125139"/>
            <a:ext cx="5143500" cy="2893219"/>
          </a:xfrm>
          <a:prstGeom prst="rect">
            <a:avLst/>
          </a:prstGeom>
        </p:spPr>
      </p:pic>
      <p:sp>
        <p:nvSpPr>
          <p:cNvPr id="8" name="Rectangle 7">
            <a:extLst>
              <a:ext uri="{FF2B5EF4-FFF2-40B4-BE49-F238E27FC236}">
                <a16:creationId xmlns:a16="http://schemas.microsoft.com/office/drawing/2014/main" id="{7A5137EA-0223-4043-B135-46B5E740E5A1}"/>
              </a:ext>
            </a:extLst>
          </p:cNvPr>
          <p:cNvSpPr/>
          <p:nvPr/>
        </p:nvSpPr>
        <p:spPr>
          <a:xfrm>
            <a:off x="2893217" y="3226419"/>
            <a:ext cx="2412152" cy="1477328"/>
          </a:xfrm>
          <a:prstGeom prst="rect">
            <a:avLst/>
          </a:prstGeom>
          <a:solidFill>
            <a:schemeClr val="bg1"/>
          </a:solidFill>
        </p:spPr>
        <p:txBody>
          <a:bodyPr wrap="square">
            <a:spAutoFit/>
          </a:bodyPr>
          <a:lstStyle/>
          <a:p>
            <a:pPr algn="ctr">
              <a:defRPr/>
            </a:pPr>
            <a:r>
              <a:rPr lang="en-US" kern="0">
                <a:solidFill>
                  <a:schemeClr val="accent5">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Reconfiguration </a:t>
            </a:r>
            <a:br>
              <a:rPr lang="en-US" kern="0">
                <a:solidFill>
                  <a:schemeClr val="accent5">
                    <a:lumMod val="60000"/>
                    <a:lumOff val="40000"/>
                  </a:schemeClr>
                </a:solidFill>
                <a:latin typeface="Segoe UI" panose="020B0502040204020203" pitchFamily="34" charset="0"/>
                <a:ea typeface="Segoe UI" panose="020B0502040204020203" pitchFamily="34" charset="0"/>
                <a:cs typeface="Segoe UI" panose="020B0502040204020203" pitchFamily="34" charset="0"/>
              </a:rPr>
            </a:br>
            <a:r>
              <a:rPr lang="en-US" kern="0">
                <a:solidFill>
                  <a:schemeClr val="accent5">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of </a:t>
            </a:r>
            <a:r>
              <a:rPr lang="en-US" b="1" kern="0">
                <a:solidFill>
                  <a:schemeClr val="accent5">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library collaboration </a:t>
            </a:r>
            <a:r>
              <a:rPr lang="en-US" kern="0">
                <a:solidFill>
                  <a:schemeClr val="accent5">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13" name="Oval 12">
            <a:extLst>
              <a:ext uri="{FF2B5EF4-FFF2-40B4-BE49-F238E27FC236}">
                <a16:creationId xmlns:a16="http://schemas.microsoft.com/office/drawing/2014/main" id="{F5613422-ED3B-4D2D-BE2B-ECE5BD9B5E1D}"/>
              </a:ext>
            </a:extLst>
          </p:cNvPr>
          <p:cNvSpPr/>
          <p:nvPr/>
        </p:nvSpPr>
        <p:spPr>
          <a:xfrm>
            <a:off x="2935097" y="363126"/>
            <a:ext cx="2320957" cy="2430521"/>
          </a:xfrm>
          <a:prstGeom prst="ellipse">
            <a:avLst/>
          </a:prstGeom>
          <a:solidFill>
            <a:srgbClr val="0070C0"/>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The</a:t>
            </a:r>
            <a:r>
              <a:rPr kumimoji="0" lang="en-US" sz="2400" b="1" i="0" u="none" strike="noStrike" kern="0" cap="none" spc="0" normalizeH="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 rise of the </a:t>
            </a:r>
            <a:r>
              <a:rPr kumimoji="0" lang="en-US" sz="2400" b="1" i="0" u="none" strike="noStrike" kern="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 collective collection</a:t>
            </a:r>
          </a:p>
        </p:txBody>
      </p:sp>
    </p:spTree>
    <p:extLst>
      <p:ext uri="{BB962C8B-B14F-4D97-AF65-F5344CB8AC3E}">
        <p14:creationId xmlns:p14="http://schemas.microsoft.com/office/powerpoint/2010/main" val="2638557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3B4E02E-5387-3541-BBE1-56AD668A074C}"/>
              </a:ext>
            </a:extLst>
          </p:cNvPr>
          <p:cNvCxnSpPr/>
          <p:nvPr/>
        </p:nvCxnSpPr>
        <p:spPr>
          <a:xfrm>
            <a:off x="1368970" y="4740454"/>
            <a:ext cx="68580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F0FC69C0-E3D3-45A8-8CC7-E2F8310D0E26}"/>
              </a:ext>
            </a:extLst>
          </p:cNvPr>
          <p:cNvGrpSpPr/>
          <p:nvPr/>
        </p:nvGrpSpPr>
        <p:grpSpPr>
          <a:xfrm>
            <a:off x="533886" y="-602144"/>
            <a:ext cx="7874389" cy="5925921"/>
            <a:chOff x="975094" y="-980360"/>
            <a:chExt cx="7025906" cy="6248482"/>
          </a:xfrm>
        </p:grpSpPr>
        <p:pic>
          <p:nvPicPr>
            <p:cNvPr id="15362" name="Picture 3">
              <a:extLst>
                <a:ext uri="{FF2B5EF4-FFF2-40B4-BE49-F238E27FC236}">
                  <a16:creationId xmlns:a16="http://schemas.microsoft.com/office/drawing/2014/main" id="{0E6ED477-842F-4E9C-AAF1-EFD854CD317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40632" y="4904185"/>
              <a:ext cx="613172" cy="21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a:extLst>
                <a:ext uri="{FF2B5EF4-FFF2-40B4-BE49-F238E27FC236}">
                  <a16:creationId xmlns:a16="http://schemas.microsoft.com/office/drawing/2014/main" id="{E1E8AB97-469C-488C-A883-0DA790986B33}"/>
                </a:ext>
              </a:extLst>
            </p:cNvPr>
            <p:cNvSpPr>
              <a:spLocks noChangeArrowheads="1"/>
            </p:cNvSpPr>
            <p:nvPr/>
          </p:nvSpPr>
          <p:spPr bwMode="auto">
            <a:xfrm>
              <a:off x="1878807" y="4841082"/>
              <a:ext cx="6060281" cy="42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675"/>
                <a:t>“US &amp; Canada Mega-Regional Collective Print Book Collections” by </a:t>
              </a:r>
              <a:r>
                <a:rPr lang="en-US" altLang="en-US" sz="675">
                  <a:hlinkClick r:id="rId4"/>
                </a:rPr>
                <a:t>OCLC Research</a:t>
              </a:r>
              <a:r>
                <a:rPr lang="en-US" altLang="en-US" sz="675" i="1"/>
                <a:t>, </a:t>
              </a:r>
              <a:r>
                <a:rPr lang="en-US" altLang="en-US" sz="675"/>
                <a:t>from </a:t>
              </a:r>
              <a:r>
                <a:rPr lang="en-US" altLang="en-US" sz="675" b="1"/>
                <a:t>The US and Canadian Collective Print Book Collection: A 2019 Snapshot  </a:t>
              </a:r>
              <a:r>
                <a:rPr lang="en-US" altLang="en-US" sz="675">
                  <a:hlinkClick r:id="rId5"/>
                </a:rPr>
                <a:t>(doi:10.25333/7zjv-jv94)</a:t>
              </a:r>
              <a:r>
                <a:rPr lang="en-US" altLang="en-US" sz="675"/>
                <a:t>,</a:t>
              </a:r>
              <a:r>
                <a:rPr lang="en-US" altLang="en-US" sz="675" i="1"/>
                <a:t> </a:t>
              </a:r>
              <a:r>
                <a:rPr lang="en-US" altLang="en-US" sz="675">
                  <a:hlinkClick r:id="rId6"/>
                </a:rPr>
                <a:t>CC BY 4.0</a:t>
              </a:r>
              <a:br>
                <a:rPr lang="en-US" altLang="en-US" sz="825"/>
              </a:br>
              <a:endParaRPr lang="en-US" altLang="en-US" sz="825"/>
            </a:p>
          </p:txBody>
        </p:sp>
        <p:pic>
          <p:nvPicPr>
            <p:cNvPr id="15364" name="Picture 5">
              <a:extLst>
                <a:ext uri="{FF2B5EF4-FFF2-40B4-BE49-F238E27FC236}">
                  <a16:creationId xmlns:a16="http://schemas.microsoft.com/office/drawing/2014/main" id="{4AB96898-1F52-4762-8FA1-57BE393F7CB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75094" y="-980360"/>
              <a:ext cx="7025906" cy="543864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3CDDCD3A-DB1A-4205-A7B0-0D82DAC79043}"/>
              </a:ext>
            </a:extLst>
          </p:cNvPr>
          <p:cNvSpPr/>
          <p:nvPr/>
        </p:nvSpPr>
        <p:spPr>
          <a:xfrm>
            <a:off x="267046" y="188430"/>
            <a:ext cx="3768925" cy="4832454"/>
          </a:xfrm>
          <a:prstGeom prst="rect">
            <a:avLst/>
          </a:prstGeom>
          <a:solidFill>
            <a:srgbClr val="FFFFFF"/>
          </a:solidFill>
          <a:ln w="12700">
            <a:solidFill>
              <a:srgbClr val="236192"/>
            </a:solidFill>
          </a:ln>
          <a:effectLst/>
          <a:scene3d>
            <a:camera prst="orthographicFront">
              <a:rot lat="0" lon="0" rev="0"/>
            </a:camera>
            <a:lightRig rig="threePt" dir="t"/>
          </a:scene3d>
        </p:spPr>
        <p:txBody>
          <a:bodyPr wrap="square" lIns="137160" tIns="68580" rIns="137160">
            <a:noAutofit/>
          </a:bodyPr>
          <a:lstStyle/>
          <a:p>
            <a:pPr marL="342900" indent="-342900">
              <a:tabLst>
                <a:tab pos="457200" algn="l"/>
              </a:tabLst>
            </a:pPr>
            <a:r>
              <a:rPr lang="en-US" sz="1600" b="1">
                <a:solidFill>
                  <a:schemeClr val="tx2"/>
                </a:solidFill>
                <a:latin typeface="Segoe UI" panose="020B0502040204020203" pitchFamily="34" charset="0"/>
                <a:ea typeface="Calibri" panose="020F0502020204030204" pitchFamily="34" charset="0"/>
                <a:cs typeface="Segoe UI" panose="020B0502040204020203" pitchFamily="34" charset="0"/>
              </a:rPr>
              <a:t>More purposeful coordination</a:t>
            </a:r>
          </a:p>
          <a:p>
            <a:pPr marL="342900" indent="-342900">
              <a:tabLst>
                <a:tab pos="457200" algn="l"/>
              </a:tabLst>
            </a:pPr>
            <a:endParaRPr lang="en-US" sz="1600">
              <a:solidFill>
                <a:schemeClr val="tx2"/>
              </a:solidFill>
              <a:latin typeface="Segoe UI" panose="020B0502040204020203" pitchFamily="34" charset="0"/>
              <a:ea typeface="Calibri" panose="020F0502020204030204" pitchFamily="34" charset="0"/>
              <a:cs typeface="Segoe UI" panose="020B0502040204020203" pitchFamily="34" charset="0"/>
            </a:endParaRPr>
          </a:p>
          <a:p>
            <a:pPr marL="342900" marR="0" lvl="0" indent="-342900">
              <a:buFont typeface="Arial" panose="020B0604020202020204" pitchFamily="34" charset="0"/>
              <a:buChar char="•"/>
              <a:tabLst>
                <a:tab pos="457200" algn="l"/>
              </a:tabLst>
            </a:pPr>
            <a:r>
              <a:rPr lang="en-US" sz="1600">
                <a:solidFill>
                  <a:srgbClr val="002060"/>
                </a:solidFill>
                <a:latin typeface="Segoe UI" panose="020B0502040204020203" pitchFamily="34" charset="0"/>
                <a:ea typeface="Times New Roman" panose="02020603050405020304" pitchFamily="18" charset="0"/>
                <a:cs typeface="Segoe UI" panose="020B0502040204020203" pitchFamily="34" charset="0"/>
              </a:rPr>
              <a:t>to </a:t>
            </a:r>
            <a:r>
              <a:rPr lang="en-US" sz="1600" b="1">
                <a:solidFill>
                  <a:srgbClr val="002060"/>
                </a:solidFill>
                <a:latin typeface="Segoe UI" panose="020B0502040204020203" pitchFamily="34" charset="0"/>
                <a:ea typeface="Times New Roman" panose="02020603050405020304" pitchFamily="18" charset="0"/>
                <a:cs typeface="Segoe UI" panose="020B0502040204020203" pitchFamily="34" charset="0"/>
              </a:rPr>
              <a:t>extend the reach of materials</a:t>
            </a:r>
            <a:r>
              <a:rPr lang="en-US" sz="1600">
                <a:solidFill>
                  <a:srgbClr val="002060"/>
                </a:solidFill>
                <a:latin typeface="Segoe UI" panose="020B0502040204020203" pitchFamily="34" charset="0"/>
                <a:ea typeface="Times New Roman" panose="02020603050405020304" pitchFamily="18" charset="0"/>
                <a:cs typeface="Segoe UI" panose="020B0502040204020203" pitchFamily="34" charset="0"/>
              </a:rPr>
              <a:t> available to users beyond those available at one library</a:t>
            </a:r>
          </a:p>
          <a:p>
            <a:pPr marL="342900" marR="0" lvl="0" indent="-342900">
              <a:buFont typeface="Arial" panose="020B0604020202020204" pitchFamily="34" charset="0"/>
              <a:buChar char="•"/>
              <a:tabLst>
                <a:tab pos="457200" algn="l"/>
              </a:tabLst>
            </a:pPr>
            <a:r>
              <a:rPr lang="en-US" sz="1600">
                <a:solidFill>
                  <a:srgbClr val="002060"/>
                </a:solidFill>
                <a:latin typeface="Segoe UI" panose="020B0502040204020203" pitchFamily="34" charset="0"/>
                <a:ea typeface="Times New Roman" panose="02020603050405020304" pitchFamily="18" charset="0"/>
                <a:cs typeface="Segoe UI" panose="020B0502040204020203" pitchFamily="34" charset="0"/>
              </a:rPr>
              <a:t>to make their management </a:t>
            </a:r>
            <a:r>
              <a:rPr lang="en-US" sz="1600" b="1">
                <a:solidFill>
                  <a:srgbClr val="002060"/>
                </a:solidFill>
                <a:latin typeface="Segoe UI" panose="020B0502040204020203" pitchFamily="34" charset="0"/>
                <a:ea typeface="Times New Roman" panose="02020603050405020304" pitchFamily="18" charset="0"/>
                <a:cs typeface="Segoe UI" panose="020B0502040204020203" pitchFamily="34" charset="0"/>
              </a:rPr>
              <a:t>more efficient</a:t>
            </a:r>
            <a:r>
              <a:rPr lang="en-US" sz="1600">
                <a:solidFill>
                  <a:srgbClr val="002060"/>
                </a:solidFill>
                <a:latin typeface="Segoe UI" panose="020B0502040204020203" pitchFamily="34" charset="0"/>
                <a:ea typeface="Times New Roman" panose="02020603050405020304" pitchFamily="18" charset="0"/>
                <a:cs typeface="Segoe UI" panose="020B0502040204020203" pitchFamily="34" charset="0"/>
              </a:rPr>
              <a:t> (by sharing costs and responsibilities)</a:t>
            </a:r>
          </a:p>
          <a:p>
            <a:pPr marL="342900" marR="0" lvl="0" indent="-342900">
              <a:buFont typeface="Arial" panose="020B0604020202020204" pitchFamily="34" charset="0"/>
              <a:buChar char="•"/>
              <a:tabLst>
                <a:tab pos="457200" algn="l"/>
              </a:tabLst>
            </a:pPr>
            <a:r>
              <a:rPr lang="en-US" sz="1600">
                <a:solidFill>
                  <a:srgbClr val="002060"/>
                </a:solidFill>
                <a:latin typeface="Segoe UI" panose="020B0502040204020203" pitchFamily="34" charset="0"/>
                <a:ea typeface="Times New Roman" panose="02020603050405020304" pitchFamily="18" charset="0"/>
                <a:cs typeface="Segoe UI" panose="020B0502040204020203" pitchFamily="34" charset="0"/>
              </a:rPr>
              <a:t>to coordinate collections above the individual library level, allowing individual libraries to </a:t>
            </a:r>
            <a:r>
              <a:rPr lang="en-US" sz="1600" b="1">
                <a:solidFill>
                  <a:srgbClr val="002060"/>
                </a:solidFill>
                <a:latin typeface="Segoe UI" panose="020B0502040204020203" pitchFamily="34" charset="0"/>
                <a:ea typeface="Times New Roman" panose="02020603050405020304" pitchFamily="18" charset="0"/>
                <a:cs typeface="Segoe UI" panose="020B0502040204020203" pitchFamily="34" charset="0"/>
              </a:rPr>
              <a:t>specialize</a:t>
            </a:r>
            <a:r>
              <a:rPr lang="en-US" sz="1600">
                <a:solidFill>
                  <a:srgbClr val="002060"/>
                </a:solidFill>
                <a:latin typeface="Segoe UI" panose="020B0502040204020203" pitchFamily="34" charset="0"/>
                <a:ea typeface="Times New Roman" panose="02020603050405020304" pitchFamily="18" charset="0"/>
                <a:cs typeface="Segoe UI" panose="020B0502040204020203" pitchFamily="34" charset="0"/>
              </a:rPr>
              <a:t> and contribute more extensively within a defined network of responsibilities</a:t>
            </a:r>
          </a:p>
          <a:p>
            <a:pPr marL="342900" marR="0" lvl="0" indent="-342900">
              <a:buFont typeface="Arial" panose="020B0604020202020204" pitchFamily="34" charset="0"/>
              <a:buChar char="•"/>
              <a:tabLst>
                <a:tab pos="457200" algn="l"/>
              </a:tabLst>
            </a:pPr>
            <a:r>
              <a:rPr lang="en-US" sz="1600">
                <a:solidFill>
                  <a:srgbClr val="002060"/>
                </a:solidFill>
                <a:latin typeface="Segoe UI" panose="020B0502040204020203" pitchFamily="34" charset="0"/>
                <a:ea typeface="Times New Roman" panose="02020603050405020304" pitchFamily="18" charset="0"/>
                <a:cs typeface="Segoe UI" panose="020B0502040204020203" pitchFamily="34" charset="0"/>
              </a:rPr>
              <a:t>to collaboratively steward the </a:t>
            </a:r>
            <a:r>
              <a:rPr lang="en-US" sz="1600" b="1">
                <a:solidFill>
                  <a:srgbClr val="002060"/>
                </a:solidFill>
                <a:latin typeface="Segoe UI" panose="020B0502040204020203" pitchFamily="34" charset="0"/>
                <a:ea typeface="Times New Roman" panose="02020603050405020304" pitchFamily="18" charset="0"/>
                <a:cs typeface="Segoe UI" panose="020B0502040204020203" pitchFamily="34" charset="0"/>
              </a:rPr>
              <a:t>scholarly and cultural record.</a:t>
            </a:r>
            <a:endParaRPr lang="en-US" sz="1600">
              <a:solidFill>
                <a:srgbClr val="002060"/>
              </a:solidFill>
              <a:latin typeface="Segoe UI" panose="020B0502040204020203" pitchFamily="34" charset="0"/>
              <a:ea typeface="Times New Roman" panose="02020603050405020304" pitchFamily="18" charset="0"/>
              <a:cs typeface="Segoe UI" panose="020B0502040204020203" pitchFamily="34" charset="0"/>
            </a:endParaRPr>
          </a:p>
          <a:p>
            <a:pPr marL="0" marR="0" lvl="0" indent="0" defTabSz="457189" eaLnBrk="1" fontAlgn="auto" latinLnBrk="0" hangingPunct="1">
              <a:lnSpc>
                <a:spcPct val="100000"/>
              </a:lnSpc>
              <a:spcBef>
                <a:spcPts val="0"/>
              </a:spcBef>
              <a:spcAft>
                <a:spcPts val="1000"/>
              </a:spcAft>
              <a:buClrTx/>
              <a:buSzTx/>
              <a:buFontTx/>
              <a:buNone/>
              <a:tabLst/>
              <a:defRPr/>
            </a:pPr>
            <a:endParaRPr kumimoji="0" lang="en-US" sz="1400" b="0" i="0" u="none" strike="noStrike" kern="0" cap="none" spc="0" normalizeH="0" baseline="0" noProof="0">
              <a:ln>
                <a:noFill/>
              </a:ln>
              <a:solidFill>
                <a:srgbClr val="1F497D"/>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46744A-14F9-4C83-8036-E2CBF6AEA2BA}"/>
              </a:ext>
            </a:extLst>
          </p:cNvPr>
          <p:cNvPicPr>
            <a:picLocks noChangeAspect="1"/>
          </p:cNvPicPr>
          <p:nvPr/>
        </p:nvPicPr>
        <p:blipFill>
          <a:blip r:embed="rId2"/>
          <a:stretch>
            <a:fillRect/>
          </a:stretch>
        </p:blipFill>
        <p:spPr>
          <a:xfrm>
            <a:off x="168227" y="2842207"/>
            <a:ext cx="2287487" cy="1958391"/>
          </a:xfrm>
          <a:prstGeom prst="rect">
            <a:avLst/>
          </a:prstGeom>
        </p:spPr>
      </p:pic>
      <p:pic>
        <p:nvPicPr>
          <p:cNvPr id="1026" name="Picture 2" descr="Big Ten Academic Alliance logo">
            <a:extLst>
              <a:ext uri="{FF2B5EF4-FFF2-40B4-BE49-F238E27FC236}">
                <a16:creationId xmlns:a16="http://schemas.microsoft.com/office/drawing/2014/main" id="{837D7F61-8E6D-4C85-9399-E1F6CD6D501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1422" y="1874351"/>
            <a:ext cx="1619250" cy="8096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D8817B4-00D7-4CC4-BCE0-33021BB0C1BC}"/>
              </a:ext>
            </a:extLst>
          </p:cNvPr>
          <p:cNvSpPr/>
          <p:nvPr/>
        </p:nvSpPr>
        <p:spPr>
          <a:xfrm>
            <a:off x="2786134" y="94587"/>
            <a:ext cx="6257505" cy="4708981"/>
          </a:xfrm>
          <a:prstGeom prst="rect">
            <a:avLst/>
          </a:prstGeom>
        </p:spPr>
        <p:txBody>
          <a:bodyPr wrap="square">
            <a:spAutoFit/>
          </a:bodyPr>
          <a:lstStyle/>
          <a:p>
            <a:r>
              <a:rPr lang="en-US" sz="2000">
                <a:solidFill>
                  <a:srgbClr val="002060"/>
                </a:solidFill>
                <a:latin typeface="Segoe UI" panose="020B0502040204020203" pitchFamily="34" charset="0"/>
                <a:cs typeface="Segoe UI" panose="020B0502040204020203" pitchFamily="34" charset="0"/>
              </a:rPr>
              <a:t>… the library leaders of the Big Ten Academic Alliance have endorsed </a:t>
            </a:r>
            <a:r>
              <a:rPr lang="en-US" sz="2000" b="1">
                <a:solidFill>
                  <a:srgbClr val="002060"/>
                </a:solidFill>
                <a:latin typeface="Segoe UI" panose="020B0502040204020203" pitchFamily="34" charset="0"/>
                <a:cs typeface="Segoe UI" panose="020B0502040204020203" pitchFamily="34" charset="0"/>
              </a:rPr>
              <a:t>a vision for a “collective collection.”</a:t>
            </a:r>
            <a:r>
              <a:rPr lang="en-US" sz="2000">
                <a:solidFill>
                  <a:srgbClr val="002060"/>
                </a:solidFill>
                <a:latin typeface="Segoe UI" panose="020B0502040204020203" pitchFamily="34" charset="0"/>
                <a:cs typeface="Segoe UI" panose="020B0502040204020203" pitchFamily="34" charset="0"/>
              </a:rPr>
              <a:t> … We will individually and collectively invest in strategies that transition our focus from building local collections to creating a </a:t>
            </a:r>
            <a:r>
              <a:rPr lang="en-US" sz="2000" b="1">
                <a:solidFill>
                  <a:srgbClr val="002060"/>
                </a:solidFill>
                <a:latin typeface="Segoe UI" panose="020B0502040204020203" pitchFamily="34" charset="0"/>
                <a:cs typeface="Segoe UI" panose="020B0502040204020203" pitchFamily="34" charset="0"/>
              </a:rPr>
              <a:t>shared, fully networked collection</a:t>
            </a:r>
            <a:r>
              <a:rPr lang="en-US" sz="2000">
                <a:solidFill>
                  <a:srgbClr val="002060"/>
                </a:solidFill>
                <a:latin typeface="Segoe UI" panose="020B0502040204020203" pitchFamily="34" charset="0"/>
                <a:cs typeface="Segoe UI" panose="020B0502040204020203" pitchFamily="34" charset="0"/>
              </a:rPr>
              <a:t> that supports our local students and scholars. With ever increasing rigor, we will manage the separate collections of the Big Ten as if they were </a:t>
            </a:r>
            <a:r>
              <a:rPr lang="en-US" sz="2000" b="1">
                <a:solidFill>
                  <a:srgbClr val="002060"/>
                </a:solidFill>
                <a:latin typeface="Segoe UI" panose="020B0502040204020203" pitchFamily="34" charset="0"/>
                <a:cs typeface="Segoe UI" panose="020B0502040204020203" pitchFamily="34" charset="0"/>
              </a:rPr>
              <a:t>a single shared collection</a:t>
            </a:r>
            <a:r>
              <a:rPr lang="en-US" sz="2000">
                <a:solidFill>
                  <a:srgbClr val="002060"/>
                </a:solidFill>
                <a:latin typeface="Segoe UI" panose="020B0502040204020203" pitchFamily="34" charset="0"/>
                <a:cs typeface="Segoe UI" panose="020B0502040204020203" pitchFamily="34" charset="0"/>
              </a:rPr>
              <a:t>, maximizing access to and ensuring the preservation of the scholarly record in support of our common mission. </a:t>
            </a:r>
          </a:p>
          <a:p>
            <a:endParaRPr lang="en-US" sz="2000">
              <a:solidFill>
                <a:srgbClr val="002060"/>
              </a:solidFill>
              <a:latin typeface="Segoe UI" panose="020B0502040204020203" pitchFamily="34" charset="0"/>
              <a:cs typeface="Segoe UI" panose="020B0502040204020203" pitchFamily="34" charset="0"/>
            </a:endParaRPr>
          </a:p>
          <a:p>
            <a:r>
              <a:rPr lang="en-US" sz="2000">
                <a:solidFill>
                  <a:srgbClr val="002060"/>
                </a:solidFill>
                <a:latin typeface="Segoe UI" panose="020B0502040204020203" pitchFamily="34" charset="0"/>
                <a:cs typeface="Segoe UI" panose="020B0502040204020203" pitchFamily="34" charset="0"/>
              </a:rPr>
              <a:t>Through collective action, we will create the </a:t>
            </a:r>
            <a:r>
              <a:rPr lang="en-US" sz="2000" b="1">
                <a:solidFill>
                  <a:srgbClr val="002060"/>
                </a:solidFill>
                <a:latin typeface="Segoe UI" panose="020B0502040204020203" pitchFamily="34" charset="0"/>
                <a:cs typeface="Segoe UI" panose="020B0502040204020203" pitchFamily="34" charset="0"/>
              </a:rPr>
              <a:t>BIG Collection of the Big Ten Academic Alliance </a:t>
            </a:r>
            <a:r>
              <a:rPr lang="en-US" sz="2000">
                <a:solidFill>
                  <a:srgbClr val="002060"/>
                </a:solidFill>
                <a:latin typeface="Segoe UI" panose="020B0502040204020203" pitchFamily="34" charset="0"/>
                <a:cs typeface="Segoe UI" panose="020B0502040204020203" pitchFamily="34" charset="0"/>
              </a:rPr>
              <a:t>to support the premier institutions we serve. </a:t>
            </a:r>
          </a:p>
        </p:txBody>
      </p:sp>
      <p:sp>
        <p:nvSpPr>
          <p:cNvPr id="5" name="TextBox 4">
            <a:extLst>
              <a:ext uri="{FF2B5EF4-FFF2-40B4-BE49-F238E27FC236}">
                <a16:creationId xmlns:a16="http://schemas.microsoft.com/office/drawing/2014/main" id="{67F18F03-62E2-4064-A242-2E3CD1399CEE}"/>
              </a:ext>
            </a:extLst>
          </p:cNvPr>
          <p:cNvSpPr txBox="1"/>
          <p:nvPr/>
        </p:nvSpPr>
        <p:spPr>
          <a:xfrm>
            <a:off x="858644" y="-1254512"/>
            <a:ext cx="1947969" cy="6447919"/>
          </a:xfrm>
          <a:prstGeom prst="rect">
            <a:avLst/>
          </a:prstGeom>
          <a:noFill/>
        </p:spPr>
        <p:txBody>
          <a:bodyPr wrap="none" rtlCol="0">
            <a:spAutoFit/>
          </a:bodyPr>
          <a:lstStyle/>
          <a:p>
            <a:r>
              <a:rPr lang="en-US" sz="41300">
                <a:solidFill>
                  <a:srgbClr val="002060"/>
                </a:solidFill>
                <a:latin typeface="Arabic Typesetting" panose="020B0604020202020204" pitchFamily="66" charset="-78"/>
                <a:cs typeface="Arabic Typesetting" panose="020B0604020202020204" pitchFamily="66" charset="-78"/>
              </a:rPr>
              <a:t>“</a:t>
            </a:r>
          </a:p>
        </p:txBody>
      </p:sp>
    </p:spTree>
    <p:extLst>
      <p:ext uri="{BB962C8B-B14F-4D97-AF65-F5344CB8AC3E}">
        <p14:creationId xmlns:p14="http://schemas.microsoft.com/office/powerpoint/2010/main" val="586341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6" name="Rectangle 5"/>
          <p:cNvSpPr/>
          <p:nvPr/>
        </p:nvSpPr>
        <p:spPr>
          <a:xfrm>
            <a:off x="4626206" y="914400"/>
            <a:ext cx="2727654" cy="3257550"/>
          </a:xfrm>
          <a:prstGeom prst="rect">
            <a:avLst/>
          </a:prstGeom>
          <a:solidFill>
            <a:schemeClr val="accent1">
              <a:lumMod val="20000"/>
              <a:lumOff val="80000"/>
            </a:schemeClr>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kern="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of  </a:t>
            </a:r>
            <a:r>
              <a:rPr lang="en-US" b="1" kern="0">
                <a:solidFill>
                  <a:srgbClr val="5B9BD5"/>
                </a:solidFill>
                <a:latin typeface="Segoe UI" panose="020B0502040204020203" pitchFamily="34" charset="0"/>
                <a:ea typeface="Segoe UI" panose="020B0502040204020203" pitchFamily="34" charset="0"/>
                <a:cs typeface="Segoe UI" panose="020B0502040204020203" pitchFamily="34" charset="0"/>
              </a:rPr>
              <a:t>library collaboration </a:t>
            </a:r>
            <a:r>
              <a:rPr lang="en-US" kern="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14" name="Down Arrow 13"/>
          <p:cNvSpPr/>
          <p:nvPr/>
        </p:nvSpPr>
        <p:spPr>
          <a:xfrm rot="10800000">
            <a:off x="5329238" y="1622051"/>
            <a:ext cx="1227884" cy="2005293"/>
          </a:xfrm>
          <a:prstGeom prst="downArrow">
            <a:avLst/>
          </a:prstGeom>
          <a:solidFill>
            <a:srgbClr val="FFFFFF">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kern="0">
              <a:solidFill>
                <a:prstClr val="white"/>
              </a:solidFill>
            </a:endParaRPr>
          </a:p>
        </p:txBody>
      </p:sp>
      <p:sp>
        <p:nvSpPr>
          <p:cNvPr id="12" name="Oval 11"/>
          <p:cNvSpPr/>
          <p:nvPr/>
        </p:nvSpPr>
        <p:spPr>
          <a:xfrm>
            <a:off x="5024078" y="51546"/>
            <a:ext cx="1781572" cy="1777254"/>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kern="0">
                <a:solidFill>
                  <a:schemeClr val="bg1"/>
                </a:solidFill>
                <a:latin typeface="Segoe UI" panose="020B0502040204020203" pitchFamily="34" charset="0"/>
                <a:ea typeface="Segoe UI" panose="020B0502040204020203" pitchFamily="34" charset="0"/>
                <a:cs typeface="Segoe UI" panose="020B0502040204020203" pitchFamily="34" charset="0"/>
              </a:rPr>
              <a:t>The specialized collection</a:t>
            </a:r>
          </a:p>
        </p:txBody>
      </p:sp>
      <p:sp>
        <p:nvSpPr>
          <p:cNvPr id="15" name="Oval 14"/>
          <p:cNvSpPr/>
          <p:nvPr/>
        </p:nvSpPr>
        <p:spPr>
          <a:xfrm>
            <a:off x="5074781" y="3260006"/>
            <a:ext cx="1781571" cy="1781571"/>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kern="0">
                <a:solidFill>
                  <a:schemeClr val="bg1"/>
                </a:solidFill>
                <a:latin typeface="Segoe UI" panose="020B0502040204020203" pitchFamily="34" charset="0"/>
                <a:ea typeface="Segoe UI" panose="020B0502040204020203" pitchFamily="34" charset="0"/>
                <a:cs typeface="Segoe UI" panose="020B0502040204020203" pitchFamily="34" charset="0"/>
              </a:rPr>
              <a:t>The collective collection</a:t>
            </a:r>
          </a:p>
        </p:txBody>
      </p:sp>
      <p:sp>
        <p:nvSpPr>
          <p:cNvPr id="10" name="Rectangle 9"/>
          <p:cNvSpPr/>
          <p:nvPr/>
        </p:nvSpPr>
        <p:spPr>
          <a:xfrm>
            <a:off x="1485900" y="279206"/>
            <a:ext cx="2652433" cy="4732544"/>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500" b="1" kern="0">
                <a:solidFill>
                  <a:srgbClr val="5B9BD5"/>
                </a:solidFill>
                <a:latin typeface="Segoe UI" panose="020B0502040204020203" pitchFamily="34" charset="0"/>
                <a:ea typeface="Segoe UI" panose="020B0502040204020203" pitchFamily="34" charset="0"/>
                <a:cs typeface="Segoe UI" panose="020B0502040204020203" pitchFamily="34" charset="0"/>
              </a:rPr>
              <a:t>A large part of existing print collections will move into shared stewardship in next few years?</a:t>
            </a:r>
          </a:p>
          <a:p>
            <a:pPr algn="ctr">
              <a:defRPr/>
            </a:pPr>
            <a:endParaRPr lang="en-US" sz="1500" kern="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defRPr/>
            </a:pPr>
            <a:r>
              <a:rPr lang="en-US" sz="1500" b="1" kern="0">
                <a:solidFill>
                  <a:srgbClr val="5B9BD5"/>
                </a:solidFill>
                <a:latin typeface="Segoe UI" panose="020B0502040204020203" pitchFamily="34" charset="0"/>
                <a:ea typeface="Segoe UI" panose="020B0502040204020203" pitchFamily="34" charset="0"/>
                <a:cs typeface="Segoe UI" panose="020B0502040204020203" pitchFamily="34" charset="0"/>
              </a:rPr>
              <a:t>Agreements emerging around retention and sharing.</a:t>
            </a:r>
          </a:p>
          <a:p>
            <a:pPr algn="ctr">
              <a:defRPr/>
            </a:pPr>
            <a:endParaRPr lang="en-US" sz="1500" b="1" kern="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defRPr/>
            </a:pPr>
            <a:endParaRPr lang="en-US" sz="1500" b="1" kern="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defRPr/>
            </a:pPr>
            <a:r>
              <a:rPr lang="en-US" sz="1500" b="1" kern="0" err="1">
                <a:solidFill>
                  <a:srgbClr val="5B9BD5"/>
                </a:solidFill>
                <a:latin typeface="Segoe UI" panose="020B0502040204020203" pitchFamily="34" charset="0"/>
                <a:ea typeface="Segoe UI" panose="020B0502040204020203" pitchFamily="34" charset="0"/>
                <a:cs typeface="Segoe UI" panose="020B0502040204020203" pitchFamily="34" charset="0"/>
              </a:rPr>
              <a:t>Digitised</a:t>
            </a:r>
            <a:r>
              <a:rPr lang="en-US" sz="1500" b="1" kern="0">
                <a:solidFill>
                  <a:srgbClr val="5B9BD5"/>
                </a:solidFill>
                <a:latin typeface="Segoe UI" panose="020B0502040204020203" pitchFamily="34" charset="0"/>
                <a:ea typeface="Segoe UI" panose="020B0502040204020203" pitchFamily="34" charset="0"/>
                <a:cs typeface="Segoe UI" panose="020B0502040204020203" pitchFamily="34" charset="0"/>
              </a:rPr>
              <a:t> corpus. </a:t>
            </a:r>
            <a:endParaRPr lang="en-US" sz="1350" kern="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defRPr/>
            </a:pPr>
            <a:endParaRPr lang="en-US" sz="1500" b="1" kern="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defRPr/>
            </a:pPr>
            <a:r>
              <a:rPr lang="en-US" sz="1500" b="1" kern="0">
                <a:solidFill>
                  <a:srgbClr val="5B9BD5"/>
                </a:solidFill>
                <a:latin typeface="Segoe UI" panose="020B0502040204020203" pitchFamily="34" charset="0"/>
                <a:ea typeface="Segoe UI" panose="020B0502040204020203" pitchFamily="34" charset="0"/>
                <a:cs typeface="Segoe UI" panose="020B0502040204020203" pitchFamily="34" charset="0"/>
              </a:rPr>
              <a:t>Collective action: </a:t>
            </a:r>
            <a:br>
              <a:rPr lang="en-US" sz="1500" b="1" kern="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1500" b="1" kern="0">
                <a:solidFill>
                  <a:srgbClr val="5B9BD5"/>
                </a:solidFill>
                <a:latin typeface="Segoe UI" panose="020B0502040204020203" pitchFamily="34" charset="0"/>
                <a:ea typeface="Segoe UI" panose="020B0502040204020203" pitchFamily="34" charset="0"/>
                <a:cs typeface="Segoe UI" panose="020B0502040204020203" pitchFamily="34" charset="0"/>
              </a:rPr>
              <a:t>a tradeoff between consolidation and autonomy</a:t>
            </a:r>
            <a:r>
              <a:rPr lang="en-US" sz="1500" kern="0">
                <a:solidFill>
                  <a:srgbClr val="5B9BD5"/>
                </a:solidFill>
                <a:latin typeface="Segoe UI" panose="020B0502040204020203" pitchFamily="34" charset="0"/>
                <a:ea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1963014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6" name="Rectangle 5"/>
          <p:cNvSpPr/>
          <p:nvPr/>
        </p:nvSpPr>
        <p:spPr>
          <a:xfrm>
            <a:off x="4857750" y="228600"/>
            <a:ext cx="2727654" cy="2000250"/>
          </a:xfrm>
          <a:prstGeom prst="rect">
            <a:avLst/>
          </a:prstGeom>
          <a:solidFill>
            <a:srgbClr val="FFFF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Reconfiguration of the </a:t>
            </a:r>
            <a:r>
              <a:rPr kumimoji="0" lang="en-US" sz="1800" b="1"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information space </a:t>
            </a:r>
            <a:r>
              <a:rPr kumimoji="0" lang="en-US" sz="1800" b="0"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3" name="Oval 2"/>
          <p:cNvSpPr/>
          <p:nvPr/>
        </p:nvSpPr>
        <p:spPr>
          <a:xfrm>
            <a:off x="1143000" y="2495774"/>
            <a:ext cx="2686050" cy="262890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Facilitated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Collection</a:t>
            </a:r>
          </a:p>
        </p:txBody>
      </p:sp>
    </p:spTree>
    <p:extLst>
      <p:ext uri="{BB962C8B-B14F-4D97-AF65-F5344CB8AC3E}">
        <p14:creationId xmlns:p14="http://schemas.microsoft.com/office/powerpoint/2010/main" val="3539880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40E0E2A-5671-4C4E-A92A-74058346CE3B}"/>
              </a:ext>
            </a:extLst>
          </p:cNvPr>
          <p:cNvGrpSpPr/>
          <p:nvPr/>
        </p:nvGrpSpPr>
        <p:grpSpPr>
          <a:xfrm>
            <a:off x="1242619" y="2692810"/>
            <a:ext cx="3043631" cy="2300779"/>
            <a:chOff x="685800" y="457200"/>
            <a:chExt cx="6410325" cy="5419725"/>
          </a:xfrm>
        </p:grpSpPr>
        <p:pic>
          <p:nvPicPr>
            <p:cNvPr id="3" name="Picture 2">
              <a:extLst>
                <a:ext uri="{FF2B5EF4-FFF2-40B4-BE49-F238E27FC236}">
                  <a16:creationId xmlns:a16="http://schemas.microsoft.com/office/drawing/2014/main" id="{D048DEFE-1F95-4334-A70F-3AA2323D2984}"/>
                </a:ext>
              </a:extLst>
            </p:cNvPr>
            <p:cNvPicPr>
              <a:picLocks noChangeAspect="1"/>
            </p:cNvPicPr>
            <p:nvPr/>
          </p:nvPicPr>
          <p:blipFill>
            <a:blip r:embed="rId2"/>
            <a:stretch>
              <a:fillRect/>
            </a:stretch>
          </p:blipFill>
          <p:spPr>
            <a:xfrm>
              <a:off x="685800" y="457200"/>
              <a:ext cx="6410325" cy="541972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38800" y="485862"/>
              <a:ext cx="1295400" cy="1295400"/>
            </a:xfrm>
            <a:prstGeom prst="rect">
              <a:avLst/>
            </a:prstGeom>
          </p:spPr>
        </p:pic>
      </p:grpSp>
      <p:pic>
        <p:nvPicPr>
          <p:cNvPr id="7" name="Picture 6">
            <a:extLst>
              <a:ext uri="{FF2B5EF4-FFF2-40B4-BE49-F238E27FC236}">
                <a16:creationId xmlns:a16="http://schemas.microsoft.com/office/drawing/2014/main" id="{85967634-9B5D-4D9A-A4A1-FF84416E114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81544" y="2692810"/>
            <a:ext cx="3119837" cy="2315838"/>
          </a:xfrm>
          <a:prstGeom prst="rect">
            <a:avLst/>
          </a:prstGeom>
        </p:spPr>
      </p:pic>
      <p:pic>
        <p:nvPicPr>
          <p:cNvPr id="6" name="Picture 5">
            <a:extLst>
              <a:ext uri="{FF2B5EF4-FFF2-40B4-BE49-F238E27FC236}">
                <a16:creationId xmlns:a16="http://schemas.microsoft.com/office/drawing/2014/main" id="{AE273D4B-0380-4841-8776-AABF0621FE0B}"/>
              </a:ext>
            </a:extLst>
          </p:cNvPr>
          <p:cNvPicPr>
            <a:picLocks noChangeAspect="1"/>
          </p:cNvPicPr>
          <p:nvPr/>
        </p:nvPicPr>
        <p:blipFill>
          <a:blip r:embed="rId5"/>
          <a:stretch>
            <a:fillRect/>
          </a:stretch>
        </p:blipFill>
        <p:spPr>
          <a:xfrm>
            <a:off x="1251069" y="112217"/>
            <a:ext cx="3049982" cy="2351581"/>
          </a:xfrm>
          <a:prstGeom prst="rect">
            <a:avLst/>
          </a:prstGeom>
        </p:spPr>
      </p:pic>
      <p:sp>
        <p:nvSpPr>
          <p:cNvPr id="8" name="TextBox 7">
            <a:extLst>
              <a:ext uri="{FF2B5EF4-FFF2-40B4-BE49-F238E27FC236}">
                <a16:creationId xmlns:a16="http://schemas.microsoft.com/office/drawing/2014/main" id="{F1F66FC6-AA19-47D7-80E7-03A78223B487}"/>
              </a:ext>
            </a:extLst>
          </p:cNvPr>
          <p:cNvSpPr txBox="1"/>
          <p:nvPr/>
        </p:nvSpPr>
        <p:spPr>
          <a:xfrm>
            <a:off x="4686301" y="149009"/>
            <a:ext cx="3119837" cy="2215991"/>
          </a:xfrm>
          <a:prstGeom prst="rect">
            <a:avLst/>
          </a:prstGeom>
          <a:solidFill>
            <a:schemeClr val="bg1"/>
          </a:solidFill>
        </p:spPr>
        <p:txBody>
          <a:bodyPr wrap="square" lIns="274320" tIns="274320" rIns="342900" bIns="274320" rtlCol="0" anchor="ctr" anchorCtr="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5B9BD5"/>
                </a:solidFill>
                <a:effectLst/>
                <a:uLnTx/>
                <a:uFillTx/>
                <a:latin typeface="Calibri"/>
                <a:ea typeface="+mn-ea"/>
                <a:cs typeface="+mn-cs"/>
              </a:rPr>
              <a:t>If the library is to be seen as expert</a:t>
            </a:r>
            <a:br>
              <a:rPr kumimoji="0" lang="en-US" sz="2700" b="1" i="0" u="none" strike="noStrike" kern="1200" cap="none" spc="0" normalizeH="0" baseline="0" noProof="0">
                <a:ln>
                  <a:noFill/>
                </a:ln>
                <a:solidFill>
                  <a:srgbClr val="5B9BD5"/>
                </a:solidFill>
                <a:effectLst/>
                <a:uLnTx/>
                <a:uFillTx/>
                <a:latin typeface="Calibri"/>
                <a:ea typeface="+mn-ea"/>
                <a:cs typeface="+mn-cs"/>
              </a:rPr>
            </a:br>
            <a:r>
              <a:rPr kumimoji="0" lang="en-US" sz="2700" b="1" i="0" u="none" strike="noStrike" kern="1200" cap="none" spc="0" normalizeH="0" baseline="0" noProof="0">
                <a:ln>
                  <a:noFill/>
                </a:ln>
                <a:solidFill>
                  <a:srgbClr val="5B9BD5"/>
                </a:solidFill>
                <a:effectLst/>
                <a:uLnTx/>
                <a:uFillTx/>
                <a:latin typeface="Calibri"/>
                <a:ea typeface="+mn-ea"/>
                <a:cs typeface="+mn-cs"/>
              </a:rPr>
              <a:t>then its expertise must be seen. </a:t>
            </a:r>
          </a:p>
        </p:txBody>
      </p:sp>
    </p:spTree>
    <p:extLst>
      <p:ext uri="{BB962C8B-B14F-4D97-AF65-F5344CB8AC3E}">
        <p14:creationId xmlns:p14="http://schemas.microsoft.com/office/powerpoint/2010/main" val="2304702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7" name="Rectangular Callout 26"/>
          <p:cNvSpPr/>
          <p:nvPr/>
        </p:nvSpPr>
        <p:spPr>
          <a:xfrm>
            <a:off x="3339562" y="190151"/>
            <a:ext cx="4280993" cy="1025365"/>
          </a:xfrm>
          <a:prstGeom prst="wedgeRectCallout">
            <a:avLst>
              <a:gd name="adj1" fmla="val 38067"/>
              <a:gd name="adj2" fmla="val 179616"/>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solidFill>
                <a:effectLst/>
                <a:uLnTx/>
                <a:uFillTx/>
                <a:latin typeface="Calibri"/>
                <a:ea typeface="+mn-ea"/>
                <a:cs typeface="+mn-cs"/>
              </a:rPr>
              <a:t>The ‘external’ collection: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solidFill>
                <a:effectLst/>
                <a:uLnTx/>
                <a:uFillTx/>
                <a:latin typeface="Calibri"/>
                <a:ea typeface="+mn-ea"/>
                <a:cs typeface="+mn-cs"/>
              </a:rPr>
              <a:t>Pointing researchers at Google Scholar;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solidFill>
                <a:effectLst/>
                <a:uLnTx/>
                <a:uFillTx/>
                <a:latin typeface="Calibri"/>
                <a:ea typeface="+mn-ea"/>
                <a:cs typeface="+mn-cs"/>
              </a:rPr>
              <a:t>Including freely available </a:t>
            </a:r>
            <a:r>
              <a:rPr kumimoji="0" lang="en-US" sz="1200" b="0" i="0" u="none" strike="noStrike" kern="1200" cap="none" spc="0" normalizeH="0" baseline="0" noProof="0" err="1">
                <a:ln>
                  <a:noFill/>
                </a:ln>
                <a:solidFill>
                  <a:srgbClr val="5B9BD5"/>
                </a:solidFill>
                <a:effectLst/>
                <a:uLnTx/>
                <a:uFillTx/>
                <a:latin typeface="Calibri"/>
                <a:ea typeface="+mn-ea"/>
                <a:cs typeface="+mn-cs"/>
              </a:rPr>
              <a:t>ebooks</a:t>
            </a:r>
            <a:r>
              <a:rPr kumimoji="0" lang="en-US" sz="1200" b="0" i="0" u="none" strike="noStrike" kern="1200" cap="none" spc="0" normalizeH="0" baseline="0" noProof="0">
                <a:ln>
                  <a:noFill/>
                </a:ln>
                <a:solidFill>
                  <a:srgbClr val="5B9BD5"/>
                </a:solidFill>
                <a:effectLst/>
                <a:uLnTx/>
                <a:uFillTx/>
                <a:latin typeface="Calibri"/>
                <a:ea typeface="+mn-ea"/>
                <a:cs typeface="+mn-cs"/>
              </a:rPr>
              <a:t> in the catalog;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solidFill>
                <a:effectLst/>
                <a:uLnTx/>
                <a:uFillTx/>
                <a:latin typeface="Calibri"/>
                <a:ea typeface="+mn-ea"/>
                <a:cs typeface="+mn-cs"/>
              </a:rPr>
              <a:t>Providing access to Open Access and</a:t>
            </a:r>
            <a:r>
              <a:rPr kumimoji="0" lang="en-US" sz="1200" b="0" i="0" u="none" strike="noStrike" kern="1200" cap="none" spc="0" normalizeH="0" noProof="0">
                <a:ln>
                  <a:noFill/>
                </a:ln>
                <a:solidFill>
                  <a:srgbClr val="5B9BD5"/>
                </a:solidFill>
                <a:effectLst/>
                <a:uLnTx/>
                <a:uFillTx/>
                <a:latin typeface="Calibri"/>
                <a:ea typeface="+mn-ea"/>
                <a:cs typeface="+mn-cs"/>
              </a:rPr>
              <a:t> Open Educational </a:t>
            </a:r>
            <a:r>
              <a:rPr kumimoji="0" lang="en-US" sz="1200" b="0" i="0" u="none" strike="noStrike" kern="1200" cap="none" spc="0" normalizeH="0" baseline="0" noProof="0">
                <a:ln>
                  <a:noFill/>
                </a:ln>
                <a:solidFill>
                  <a:srgbClr val="5B9BD5"/>
                </a:solidFill>
                <a:effectLst/>
                <a:uLnTx/>
                <a:uFillTx/>
                <a:latin typeface="Calibri"/>
                <a:ea typeface="+mn-ea"/>
                <a:cs typeface="+mn-cs"/>
              </a:rPr>
              <a:t>resources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solidFill>
                <a:effectLst/>
                <a:uLnTx/>
                <a:uFillTx/>
                <a:latin typeface="Calibri"/>
                <a:ea typeface="+mn-ea"/>
                <a:cs typeface="+mn-cs"/>
              </a:rPr>
              <a:t>Creating resource guides for web resources.</a:t>
            </a:r>
          </a:p>
        </p:txBody>
      </p:sp>
      <p:grpSp>
        <p:nvGrpSpPr>
          <p:cNvPr id="12" name="Group 11">
            <a:extLst>
              <a:ext uri="{FF2B5EF4-FFF2-40B4-BE49-F238E27FC236}">
                <a16:creationId xmlns:a16="http://schemas.microsoft.com/office/drawing/2014/main" id="{0965F176-592F-4BD7-9A49-43BDABB8911B}"/>
              </a:ext>
            </a:extLst>
          </p:cNvPr>
          <p:cNvGrpSpPr/>
          <p:nvPr/>
        </p:nvGrpSpPr>
        <p:grpSpPr>
          <a:xfrm>
            <a:off x="3220065" y="1623193"/>
            <a:ext cx="5817607" cy="646331"/>
            <a:chOff x="3220065" y="1623193"/>
            <a:chExt cx="5817607" cy="646331"/>
          </a:xfrm>
        </p:grpSpPr>
        <p:cxnSp>
          <p:nvCxnSpPr>
            <p:cNvPr id="4" name="Straight Arrow Connector 3">
              <a:extLst>
                <a:ext uri="{FF2B5EF4-FFF2-40B4-BE49-F238E27FC236}">
                  <a16:creationId xmlns:a16="http://schemas.microsoft.com/office/drawing/2014/main" id="{C9D62FEC-BDB8-4EAA-BD4A-620F13345277}"/>
                </a:ext>
              </a:extLst>
            </p:cNvPr>
            <p:cNvCxnSpPr>
              <a:stCxn id="11" idx="3"/>
            </p:cNvCxnSpPr>
            <p:nvPr/>
          </p:nvCxnSpPr>
          <p:spPr>
            <a:xfrm flipV="1">
              <a:off x="3220065" y="1926522"/>
              <a:ext cx="4569377" cy="749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979B2A7-917F-4EE6-BE28-313098761478}"/>
                </a:ext>
              </a:extLst>
            </p:cNvPr>
            <p:cNvSpPr txBox="1"/>
            <p:nvPr/>
          </p:nvSpPr>
          <p:spPr>
            <a:xfrm>
              <a:off x="7853052" y="1623193"/>
              <a:ext cx="1184620" cy="646331"/>
            </a:xfrm>
            <a:prstGeom prst="rect">
              <a:avLst/>
            </a:prstGeom>
            <a:noFill/>
          </p:spPr>
          <p:txBody>
            <a:bodyPr wrap="none" rtlCol="0">
              <a:spAutoFit/>
            </a:bodyPr>
            <a:lstStyle/>
            <a:p>
              <a:r>
                <a:rPr lang="en-US">
                  <a:solidFill>
                    <a:schemeClr val="bg1"/>
                  </a:solidFill>
                </a:rPr>
                <a:t>Collective</a:t>
              </a:r>
              <a:br>
                <a:rPr lang="en-US">
                  <a:solidFill>
                    <a:schemeClr val="bg1"/>
                  </a:solidFill>
                </a:rPr>
              </a:br>
              <a:r>
                <a:rPr lang="en-US">
                  <a:solidFill>
                    <a:schemeClr val="bg1"/>
                  </a:solidFill>
                </a:rPr>
                <a:t>collections</a:t>
              </a:r>
            </a:p>
          </p:txBody>
        </p:sp>
      </p:grpSp>
      <p:cxnSp>
        <p:nvCxnSpPr>
          <p:cNvPr id="17" name="Straight Arrow Connector 16"/>
          <p:cNvCxnSpPr/>
          <p:nvPr/>
        </p:nvCxnSpPr>
        <p:spPr>
          <a:xfrm>
            <a:off x="1771650" y="2878456"/>
            <a:ext cx="0" cy="3178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216487" y="2852305"/>
            <a:ext cx="0" cy="3351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a:endCxn id="6" idx="2"/>
          </p:cNvCxnSpPr>
          <p:nvPr/>
        </p:nvCxnSpPr>
        <p:spPr>
          <a:xfrm>
            <a:off x="1943100" y="2717226"/>
            <a:ext cx="508635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029450" y="2545776"/>
            <a:ext cx="342900" cy="342900"/>
          </a:xfrm>
          <a:prstGeom prst="ellipse">
            <a:avLst/>
          </a:prstGeom>
          <a:solidFill>
            <a:schemeClr val="accent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1600200" y="2545776"/>
            <a:ext cx="342900" cy="342900"/>
          </a:xfrm>
          <a:prstGeom prst="ellipse">
            <a:avLst/>
          </a:prstGeom>
          <a:solidFill>
            <a:schemeClr val="accent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ular Callout 7"/>
          <p:cNvSpPr/>
          <p:nvPr/>
        </p:nvSpPr>
        <p:spPr>
          <a:xfrm>
            <a:off x="1283462" y="3243096"/>
            <a:ext cx="1485900" cy="971550"/>
          </a:xfrm>
          <a:prstGeom prst="wedgeRectCallout">
            <a:avLst>
              <a:gd name="adj1" fmla="val -19784"/>
              <a:gd name="adj2" fmla="val 68850"/>
            </a:avLst>
          </a:prstGeom>
          <a:solidFill>
            <a:schemeClr val="accent1">
              <a:lumMod val="20000"/>
              <a:lumOff val="8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5B9BD5"/>
                </a:solidFill>
                <a:effectLst/>
                <a:uLnTx/>
                <a:uFillTx/>
                <a:latin typeface="Calibri"/>
                <a:ea typeface="+mn-ea"/>
                <a:cs typeface="+mn-cs"/>
              </a:rPr>
              <a:t>The ‘owned’ collection</a:t>
            </a:r>
          </a:p>
        </p:txBody>
      </p:sp>
      <p:sp>
        <p:nvSpPr>
          <p:cNvPr id="9" name="Rectangular Callout 8"/>
          <p:cNvSpPr/>
          <p:nvPr/>
        </p:nvSpPr>
        <p:spPr>
          <a:xfrm>
            <a:off x="6029325" y="3235303"/>
            <a:ext cx="1485900" cy="971550"/>
          </a:xfrm>
          <a:prstGeom prst="wedgeRectCallout">
            <a:avLst>
              <a:gd name="adj1" fmla="val 19241"/>
              <a:gd name="adj2" fmla="val 64375"/>
            </a:avLst>
          </a:prstGeom>
          <a:solidFill>
            <a:schemeClr val="accent2">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ED7D31"/>
                </a:solidFill>
                <a:effectLst/>
                <a:uLnTx/>
                <a:uFillTx/>
                <a:latin typeface="Calibri"/>
                <a:ea typeface="+mn-ea"/>
                <a:cs typeface="+mn-cs"/>
              </a:rPr>
              <a:t>The ‘facilitated’ collection</a:t>
            </a:r>
          </a:p>
        </p:txBody>
      </p:sp>
      <p:sp>
        <p:nvSpPr>
          <p:cNvPr id="11" name="Rectangular Callout 10"/>
          <p:cNvSpPr/>
          <p:nvPr/>
        </p:nvSpPr>
        <p:spPr>
          <a:xfrm>
            <a:off x="2122123" y="1591115"/>
            <a:ext cx="1097942" cy="685800"/>
          </a:xfrm>
          <a:prstGeom prst="wedgeRectCallout">
            <a:avLst>
              <a:gd name="adj1" fmla="val 4827"/>
              <a:gd name="adj2" fmla="val 1009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solidFill>
                <a:effectLst/>
                <a:uLnTx/>
                <a:uFillTx/>
                <a:latin typeface="Calibri"/>
                <a:ea typeface="+mn-ea"/>
                <a:cs typeface="+mn-cs"/>
              </a:rPr>
              <a:t>The ‘borrowed’ collection</a:t>
            </a:r>
          </a:p>
        </p:txBody>
      </p:sp>
      <p:sp>
        <p:nvSpPr>
          <p:cNvPr id="14" name="TextBox 13"/>
          <p:cNvSpPr txBox="1"/>
          <p:nvPr/>
        </p:nvSpPr>
        <p:spPr>
          <a:xfrm>
            <a:off x="2122124" y="2717226"/>
            <a:ext cx="194310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5B9BD5"/>
                </a:solidFill>
                <a:effectLst/>
                <a:uLnTx/>
                <a:uFillTx/>
                <a:latin typeface="Calibri"/>
                <a:ea typeface="+mn-ea"/>
                <a:cs typeface="+mn-cs"/>
              </a:rPr>
              <a:t>A collections spectrum</a:t>
            </a:r>
          </a:p>
        </p:txBody>
      </p:sp>
      <p:sp>
        <p:nvSpPr>
          <p:cNvPr id="21" name="Rectangular Callout 20"/>
          <p:cNvSpPr/>
          <p:nvPr/>
        </p:nvSpPr>
        <p:spPr>
          <a:xfrm>
            <a:off x="3339562" y="1591283"/>
            <a:ext cx="1059686" cy="600074"/>
          </a:xfrm>
          <a:prstGeom prst="wedgeRectCallout">
            <a:avLst>
              <a:gd name="adj1" fmla="val -2362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solidFill>
                <a:effectLst/>
                <a:uLnTx/>
                <a:uFillTx/>
                <a:latin typeface="Calibri"/>
                <a:ea typeface="+mn-ea"/>
                <a:cs typeface="+mn-cs"/>
              </a:rPr>
              <a:t>The shared print collection</a:t>
            </a:r>
          </a:p>
        </p:txBody>
      </p:sp>
      <p:sp>
        <p:nvSpPr>
          <p:cNvPr id="16" name="Rectangular Callout 15"/>
          <p:cNvSpPr/>
          <p:nvPr/>
        </p:nvSpPr>
        <p:spPr>
          <a:xfrm>
            <a:off x="4570126" y="1591116"/>
            <a:ext cx="1059686" cy="600074"/>
          </a:xfrm>
          <a:prstGeom prst="wedgeRectCallout">
            <a:avLst>
              <a:gd name="adj1" fmla="val -3318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solidFill>
                <a:effectLst/>
                <a:uLnTx/>
                <a:uFillTx/>
                <a:latin typeface="Calibri"/>
                <a:ea typeface="+mn-ea"/>
                <a:cs typeface="+mn-cs"/>
              </a:rPr>
              <a:t>The shared digital collection</a:t>
            </a:r>
          </a:p>
        </p:txBody>
      </p:sp>
      <p:sp>
        <p:nvSpPr>
          <p:cNvPr id="18" name="Rectangular Callout 17"/>
          <p:cNvSpPr/>
          <p:nvPr/>
        </p:nvSpPr>
        <p:spPr>
          <a:xfrm>
            <a:off x="5892462" y="1591115"/>
            <a:ext cx="1059686" cy="685800"/>
          </a:xfrm>
          <a:prstGeom prst="wedgeRectCallout">
            <a:avLst>
              <a:gd name="adj1" fmla="val -35008"/>
              <a:gd name="adj2" fmla="val 10055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solidFill>
                <a:effectLst/>
                <a:uLnTx/>
                <a:uFillTx/>
                <a:latin typeface="Calibri"/>
                <a:ea typeface="+mn-ea"/>
                <a:cs typeface="+mn-cs"/>
              </a:rPr>
              <a:t>The shared scholarly record</a:t>
            </a:r>
          </a:p>
        </p:txBody>
      </p:sp>
      <p:sp>
        <p:nvSpPr>
          <p:cNvPr id="22" name="TextBox 21"/>
          <p:cNvSpPr txBox="1"/>
          <p:nvPr/>
        </p:nvSpPr>
        <p:spPr>
          <a:xfrm>
            <a:off x="940745" y="4523776"/>
            <a:ext cx="2049600" cy="507831"/>
          </a:xfrm>
          <a:prstGeom prst="rect">
            <a:avLst/>
          </a:prstGeom>
          <a:noFill/>
          <a:ln>
            <a:solidFill>
              <a:schemeClr val="accent2"/>
            </a:solidFill>
          </a:ln>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chemeClr val="bg1"/>
                </a:solidFill>
                <a:effectLst/>
                <a:uLnTx/>
                <a:uFillTx/>
                <a:latin typeface="Calibri"/>
                <a:ea typeface="+mn-ea"/>
                <a:cs typeface="+mn-cs"/>
              </a:rPr>
              <a:t>Print logic: Purchased and </a:t>
            </a:r>
            <a:br>
              <a:rPr kumimoji="0" lang="en-US" sz="1350" b="0" i="0" u="none" strike="noStrike" kern="1200" cap="none" spc="0" normalizeH="0" baseline="0" noProof="0">
                <a:ln>
                  <a:noFill/>
                </a:ln>
                <a:solidFill>
                  <a:schemeClr val="bg1"/>
                </a:solidFill>
                <a:effectLst/>
                <a:uLnTx/>
                <a:uFillTx/>
                <a:latin typeface="Calibri"/>
                <a:ea typeface="+mn-ea"/>
                <a:cs typeface="+mn-cs"/>
              </a:rPr>
            </a:br>
            <a:r>
              <a:rPr kumimoji="0" lang="en-US" sz="1350" b="0" i="0" u="none" strike="noStrike" kern="1200" cap="none" spc="0" normalizeH="0" baseline="0" noProof="0">
                <a:ln>
                  <a:noFill/>
                </a:ln>
                <a:solidFill>
                  <a:schemeClr val="bg1"/>
                </a:solidFill>
                <a:effectLst/>
                <a:uLnTx/>
                <a:uFillTx/>
                <a:latin typeface="Calibri"/>
                <a:ea typeface="+mn-ea"/>
                <a:cs typeface="+mn-cs"/>
              </a:rPr>
              <a:t>physically stored</a:t>
            </a:r>
          </a:p>
        </p:txBody>
      </p:sp>
      <p:sp>
        <p:nvSpPr>
          <p:cNvPr id="23" name="TextBox 22"/>
          <p:cNvSpPr txBox="1"/>
          <p:nvPr/>
        </p:nvSpPr>
        <p:spPr>
          <a:xfrm>
            <a:off x="5659664" y="4500692"/>
            <a:ext cx="2608023" cy="507831"/>
          </a:xfrm>
          <a:prstGeom prst="rect">
            <a:avLst/>
          </a:prstGeom>
          <a:noFill/>
          <a:ln>
            <a:solidFill>
              <a:schemeClr val="accent2"/>
            </a:solidFill>
          </a:ln>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chemeClr val="bg1"/>
                </a:solidFill>
                <a:effectLst/>
                <a:uLnTx/>
                <a:uFillTx/>
                <a:latin typeface="Calibri"/>
                <a:ea typeface="+mn-ea"/>
                <a:cs typeface="+mn-cs"/>
              </a:rPr>
              <a:t>Network logic: Meet research and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chemeClr val="bg1"/>
                </a:solidFill>
                <a:effectLst/>
                <a:uLnTx/>
                <a:uFillTx/>
                <a:latin typeface="Calibri"/>
                <a:ea typeface="+mn-ea"/>
                <a:cs typeface="+mn-cs"/>
              </a:rPr>
              <a:t>learning needs in best way</a:t>
            </a:r>
          </a:p>
        </p:txBody>
      </p:sp>
      <p:sp>
        <p:nvSpPr>
          <p:cNvPr id="24" name="Rectangular Callout 23"/>
          <p:cNvSpPr/>
          <p:nvPr/>
        </p:nvSpPr>
        <p:spPr>
          <a:xfrm>
            <a:off x="3183148" y="3157538"/>
            <a:ext cx="1059686" cy="600074"/>
          </a:xfrm>
          <a:prstGeom prst="wedgeRectCallout">
            <a:avLst>
              <a:gd name="adj1" fmla="val -12851"/>
              <a:gd name="adj2" fmla="val -90790"/>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solidFill>
                <a:effectLst/>
                <a:uLnTx/>
                <a:uFillTx/>
                <a:latin typeface="Calibri"/>
                <a:ea typeface="+mn-ea"/>
                <a:cs typeface="+mn-cs"/>
              </a:rPr>
              <a:t>The ‘licensed’ collection</a:t>
            </a:r>
          </a:p>
        </p:txBody>
      </p:sp>
      <p:sp>
        <p:nvSpPr>
          <p:cNvPr id="25" name="Rectangular Callout 24"/>
          <p:cNvSpPr/>
          <p:nvPr/>
        </p:nvSpPr>
        <p:spPr>
          <a:xfrm>
            <a:off x="4548060" y="3153982"/>
            <a:ext cx="1325398" cy="685800"/>
          </a:xfrm>
          <a:prstGeom prst="wedgeRectCallout">
            <a:avLst>
              <a:gd name="adj1" fmla="val -28389"/>
              <a:gd name="adj2" fmla="val -92624"/>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solidFill>
                <a:effectLst/>
                <a:uLnTx/>
                <a:uFillTx/>
                <a:latin typeface="Calibri"/>
                <a:ea typeface="+mn-ea"/>
                <a:cs typeface="+mn-cs"/>
              </a:rPr>
              <a:t>The ‘demand/data-driven’ collection</a:t>
            </a:r>
          </a:p>
        </p:txBody>
      </p:sp>
      <p:sp>
        <p:nvSpPr>
          <p:cNvPr id="2" name="TextBox 1"/>
          <p:cNvSpPr txBox="1"/>
          <p:nvPr/>
        </p:nvSpPr>
        <p:spPr>
          <a:xfrm>
            <a:off x="3523600" y="4251178"/>
            <a:ext cx="1803699" cy="577081"/>
          </a:xfrm>
          <a:prstGeom prst="rect">
            <a:avLst/>
          </a:prstGeom>
          <a:noFill/>
          <a:ln>
            <a:solidFill>
              <a:srgbClr val="5B9BD5"/>
            </a:solidFill>
          </a:ln>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bg1"/>
                </a:solidFill>
                <a:effectLst/>
                <a:uLnTx/>
                <a:uFillTx/>
                <a:latin typeface="Calibri"/>
                <a:ea typeface="+mn-ea"/>
                <a:cs typeface="+mn-cs"/>
              </a:rPr>
              <a:t>Note: Libraries have variable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bg1"/>
                </a:solidFill>
                <a:effectLst/>
                <a:uLnTx/>
                <a:uFillTx/>
                <a:latin typeface="Calibri"/>
                <a:ea typeface="+mn-ea"/>
                <a:cs typeface="+mn-cs"/>
              </a:rPr>
              <a:t>Investments across the entire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bg1"/>
                </a:solidFill>
                <a:effectLst/>
                <a:uLnTx/>
                <a:uFillTx/>
                <a:latin typeface="Calibri"/>
                <a:ea typeface="+mn-ea"/>
                <a:cs typeface="+mn-cs"/>
              </a:rPr>
              <a:t>spectrum</a:t>
            </a:r>
          </a:p>
        </p:txBody>
      </p:sp>
    </p:spTree>
    <p:extLst>
      <p:ext uri="{BB962C8B-B14F-4D97-AF65-F5344CB8AC3E}">
        <p14:creationId xmlns:p14="http://schemas.microsoft.com/office/powerpoint/2010/main" val="180363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1" grpId="0" animBg="1"/>
      <p:bldP spid="21" grpId="0" animBg="1"/>
      <p:bldP spid="16" grpId="0" animBg="1"/>
      <p:bldP spid="18" grpId="0" animBg="1"/>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 name="Group"/>
          <p:cNvSpPr/>
          <p:nvPr/>
        </p:nvSpPr>
        <p:spPr>
          <a:xfrm>
            <a:off x="4618755" y="87021"/>
            <a:ext cx="4264950" cy="110799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7145" rIns="17145">
            <a:spAutoFit/>
          </a:bodyPr>
          <a:lstStyle/>
          <a:p>
            <a:pPr defTabSz="685662" hangingPunct="0">
              <a:defRPr sz="8800" b="0">
                <a:solidFill>
                  <a:srgbClr val="445469"/>
                </a:solidFill>
                <a:latin typeface="Lato Light"/>
                <a:ea typeface="Lato Light"/>
                <a:cs typeface="Lato Light"/>
                <a:sym typeface="Lato Light"/>
              </a:defRPr>
            </a:pPr>
            <a:r>
              <a:rPr sz="3300" kern="0">
                <a:solidFill>
                  <a:srgbClr val="445469"/>
                </a:solidFill>
                <a:latin typeface="Segoe UI Semibold" panose="020B0702040204020203" pitchFamily="34" charset="0"/>
                <a:ea typeface="Lato Bold"/>
                <a:cs typeface="Segoe UI Semibold" panose="020B0702040204020203" pitchFamily="34" charset="0"/>
                <a:sym typeface="Lato Bold"/>
              </a:rPr>
              <a:t>Libraries are not ends </a:t>
            </a:r>
          </a:p>
          <a:p>
            <a:pPr defTabSz="685662" hangingPunct="0">
              <a:defRPr sz="8800" b="0">
                <a:solidFill>
                  <a:srgbClr val="445469"/>
                </a:solidFill>
                <a:latin typeface="Lato Light"/>
                <a:ea typeface="Lato Light"/>
                <a:cs typeface="Lato Light"/>
                <a:sym typeface="Lato Light"/>
              </a:defRPr>
            </a:pPr>
            <a:r>
              <a:rPr sz="3300" kern="0">
                <a:solidFill>
                  <a:srgbClr val="445469"/>
                </a:solidFill>
                <a:latin typeface="Segoe UI Semibold" panose="020B0702040204020203" pitchFamily="34" charset="0"/>
                <a:ea typeface="Lato Bold"/>
                <a:cs typeface="Segoe UI Semibold" panose="020B0702040204020203" pitchFamily="34" charset="0"/>
                <a:sym typeface="Lato Bold"/>
              </a:rPr>
              <a:t>in themselves</a:t>
            </a:r>
          </a:p>
        </p:txBody>
      </p:sp>
      <p:pic>
        <p:nvPicPr>
          <p:cNvPr id="948" name="Screen Shot 2019-04-21 at 3.00.34 PM.png" descr="Screen Shot 2019-04-21 at 3.00.34 PM.png"/>
          <p:cNvPicPr>
            <a:picLocks noChangeAspect="1"/>
          </p:cNvPicPr>
          <p:nvPr/>
        </p:nvPicPr>
        <p:blipFill>
          <a:blip r:embed="rId2" cstate="print">
            <a:extLst>
              <a:ext uri="{28A0092B-C50C-407E-A947-70E740481C1C}">
                <a14:useLocalDpi xmlns:a14="http://schemas.microsoft.com/office/drawing/2010/main"/>
              </a:ext>
            </a:extLst>
          </a:blip>
          <a:srcRect t="1373" b="1373"/>
          <a:stretch>
            <a:fillRect/>
          </a:stretch>
        </p:blipFill>
        <p:spPr>
          <a:xfrm>
            <a:off x="-5974" y="0"/>
            <a:ext cx="4464477" cy="5151855"/>
          </a:xfrm>
          <a:prstGeom prst="rect">
            <a:avLst/>
          </a:prstGeom>
          <a:ln w="12700">
            <a:miter lim="400000"/>
          </a:ln>
        </p:spPr>
      </p:pic>
      <p:sp>
        <p:nvSpPr>
          <p:cNvPr id="2" name="Rectangle 1">
            <a:extLst>
              <a:ext uri="{FF2B5EF4-FFF2-40B4-BE49-F238E27FC236}">
                <a16:creationId xmlns:a16="http://schemas.microsoft.com/office/drawing/2014/main" id="{A88A52AD-4252-4E32-99D9-471697AB533A}"/>
              </a:ext>
            </a:extLst>
          </p:cNvPr>
          <p:cNvSpPr/>
          <p:nvPr/>
        </p:nvSpPr>
        <p:spPr>
          <a:xfrm>
            <a:off x="4568510" y="1334809"/>
            <a:ext cx="4572000" cy="3693319"/>
          </a:xfrm>
          <a:prstGeom prst="rect">
            <a:avLst/>
          </a:prstGeom>
        </p:spPr>
        <p:txBody>
          <a:bodyPr>
            <a:spAutoFit/>
          </a:bodyPr>
          <a:lstStyle/>
          <a:p>
            <a:pPr>
              <a:defRPr/>
            </a:pPr>
            <a:r>
              <a:rPr lang="en-US" b="1" dirty="0">
                <a:solidFill>
                  <a:srgbClr val="0070C0"/>
                </a:solidFill>
                <a:latin typeface="Segoe UI" panose="020B0502040204020203" pitchFamily="34" charset="0"/>
                <a:cs typeface="Segoe UI" panose="020B0502040204020203" pitchFamily="34" charset="0"/>
              </a:rPr>
              <a:t>Big Shift </a:t>
            </a:r>
            <a:r>
              <a:rPr lang="en-US" dirty="0">
                <a:solidFill>
                  <a:srgbClr val="0070C0"/>
                </a:solidFill>
                <a:latin typeface="Segoe UI" panose="020B0502040204020203" pitchFamily="34" charset="0"/>
                <a:cs typeface="Segoe UI" panose="020B0502040204020203" pitchFamily="34" charset="0"/>
              </a:rPr>
              <a:t>from collection-centric model of excellence to </a:t>
            </a:r>
            <a:r>
              <a:rPr lang="en-US" b="1" dirty="0">
                <a:solidFill>
                  <a:srgbClr val="0070C0"/>
                </a:solidFill>
                <a:latin typeface="Segoe UI" panose="020B0502040204020203" pitchFamily="34" charset="0"/>
                <a:cs typeface="Segoe UI" panose="020B0502040204020203" pitchFamily="34" charset="0"/>
              </a:rPr>
              <a:t>engagement-oriented model </a:t>
            </a:r>
            <a:r>
              <a:rPr lang="en-US" dirty="0">
                <a:solidFill>
                  <a:srgbClr val="0070C0"/>
                </a:solidFill>
                <a:latin typeface="Segoe UI" panose="020B0502040204020203" pitchFamily="34" charset="0"/>
                <a:cs typeface="Segoe UI" panose="020B0502040204020203" pitchFamily="34" charset="0"/>
              </a:rPr>
              <a:t>supporting distinctive needs of parent </a:t>
            </a:r>
            <a:r>
              <a:rPr lang="en-US" b="1" dirty="0">
                <a:solidFill>
                  <a:srgbClr val="0070C0"/>
                </a:solidFill>
                <a:latin typeface="Segoe UI" panose="020B0502040204020203" pitchFamily="34" charset="0"/>
                <a:cs typeface="Segoe UI" panose="020B0502040204020203" pitchFamily="34" charset="0"/>
              </a:rPr>
              <a:t>community</a:t>
            </a:r>
            <a:r>
              <a:rPr lang="en-US" dirty="0">
                <a:solidFill>
                  <a:srgbClr val="0070C0"/>
                </a:solidFill>
                <a:latin typeface="Segoe UI" panose="020B0502040204020203" pitchFamily="34" charset="0"/>
                <a:cs typeface="Segoe UI" panose="020B0502040204020203" pitchFamily="34" charset="0"/>
              </a:rPr>
              <a:t>: </a:t>
            </a:r>
            <a:r>
              <a:rPr lang="en-US" b="1" dirty="0">
                <a:solidFill>
                  <a:srgbClr val="0070C0"/>
                </a:solidFill>
                <a:latin typeface="Segoe UI" panose="020B0502040204020203" pitchFamily="34" charset="0"/>
                <a:cs typeface="Segoe UI" panose="020B0502040204020203" pitchFamily="34" charset="0"/>
              </a:rPr>
              <a:t>teaching, learning, research workflows </a:t>
            </a:r>
          </a:p>
          <a:p>
            <a:pPr>
              <a:defRPr/>
            </a:pPr>
            <a:endParaRPr lang="en-US" b="1" dirty="0">
              <a:solidFill>
                <a:srgbClr val="0070C0"/>
              </a:solidFill>
              <a:latin typeface="Segoe UI" panose="020B0502040204020203" pitchFamily="34" charset="0"/>
              <a:cs typeface="Segoe UI" panose="020B0502040204020203" pitchFamily="34" charset="0"/>
            </a:endParaRPr>
          </a:p>
          <a:p>
            <a:pPr lvl="0">
              <a:defRPr/>
            </a:pPr>
            <a:r>
              <a:rPr lang="en-US" dirty="0">
                <a:solidFill>
                  <a:srgbClr val="0070C0"/>
                </a:solidFill>
                <a:latin typeface="Segoe UI" panose="020B0502040204020203" pitchFamily="34" charset="0"/>
                <a:cs typeface="Segoe UI" panose="020B0502040204020203" pitchFamily="34" charset="0"/>
              </a:rPr>
              <a:t>Library excellence should be determined in the context of strategic fit to university interests. </a:t>
            </a:r>
          </a:p>
          <a:p>
            <a:pPr lvl="0">
              <a:defRPr/>
            </a:pPr>
            <a:endParaRPr lang="en-US" dirty="0">
              <a:solidFill>
                <a:srgbClr val="0070C0"/>
              </a:solidFill>
              <a:latin typeface="Segoe UI" panose="020B0502040204020203" pitchFamily="34" charset="0"/>
              <a:cs typeface="Segoe UI" panose="020B0502040204020203" pitchFamily="34" charset="0"/>
            </a:endParaRPr>
          </a:p>
          <a:p>
            <a:pPr lvl="0">
              <a:defRPr/>
            </a:pPr>
            <a:r>
              <a:rPr lang="en-US" dirty="0">
                <a:solidFill>
                  <a:srgbClr val="0070C0"/>
                </a:solidFill>
                <a:latin typeface="Segoe UI" panose="020B0502040204020203" pitchFamily="34" charset="0"/>
                <a:cs typeface="Segoe UI" panose="020B0502040204020203" pitchFamily="34" charset="0"/>
              </a:rPr>
              <a:t>A </a:t>
            </a:r>
            <a:r>
              <a:rPr lang="en-US" b="1" dirty="0">
                <a:solidFill>
                  <a:srgbClr val="0070C0"/>
                </a:solidFill>
                <a:latin typeface="Segoe UI" panose="020B0502040204020203" pitchFamily="34" charset="0"/>
                <a:cs typeface="Segoe UI" panose="020B0502040204020203" pitchFamily="34" charset="0"/>
              </a:rPr>
              <a:t>massively diversified </a:t>
            </a:r>
            <a:r>
              <a:rPr lang="en-US" dirty="0">
                <a:solidFill>
                  <a:srgbClr val="0070C0"/>
                </a:solidFill>
                <a:latin typeface="Segoe UI" panose="020B0502040204020203" pitchFamily="34" charset="0"/>
                <a:cs typeface="Segoe UI" panose="020B0502040204020203" pitchFamily="34" charset="0"/>
              </a:rPr>
              <a:t>higher education system in the US</a:t>
            </a:r>
          </a:p>
          <a:p>
            <a:pPr lvl="0">
              <a:defRPr/>
            </a:pPr>
            <a:r>
              <a:rPr lang="en-US" dirty="0">
                <a:solidFill>
                  <a:srgbClr val="0070C0"/>
                </a:solidFill>
                <a:latin typeface="Segoe UI" panose="020B0502040204020203" pitchFamily="34" charset="0"/>
                <a:cs typeface="Segoe UI" panose="020B0502040204020203" pitchFamily="34" charset="0"/>
              </a:rPr>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6" name="Rectangle 5"/>
          <p:cNvSpPr/>
          <p:nvPr/>
        </p:nvSpPr>
        <p:spPr>
          <a:xfrm>
            <a:off x="4857750" y="1372337"/>
            <a:ext cx="2727654" cy="3258883"/>
          </a:xfrm>
          <a:prstGeom prst="rect">
            <a:avLst/>
          </a:prstGeom>
          <a:solidFill>
            <a:schemeClr val="accent1">
              <a:lumMod val="20000"/>
              <a:lumOff val="80000"/>
            </a:schemeClr>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Reconfiguration of the </a:t>
            </a:r>
            <a:r>
              <a:rPr kumimoji="0" lang="en-US" sz="1800" b="1" i="0" u="none" strike="noStrike" kern="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information space </a:t>
            </a:r>
            <a:r>
              <a:rPr kumimoji="0" lang="en-US" sz="1800" b="0" i="0" u="none" strike="noStrike" kern="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12" name="Oval 11"/>
          <p:cNvSpPr/>
          <p:nvPr/>
        </p:nvSpPr>
        <p:spPr>
          <a:xfrm>
            <a:off x="5395068" y="512280"/>
            <a:ext cx="1570494" cy="14879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The specialized collection</a:t>
            </a:r>
          </a:p>
        </p:txBody>
      </p:sp>
      <p:sp>
        <p:nvSpPr>
          <p:cNvPr id="15" name="Oval 14"/>
          <p:cNvSpPr/>
          <p:nvPr/>
        </p:nvSpPr>
        <p:spPr>
          <a:xfrm>
            <a:off x="5549309" y="3815517"/>
            <a:ext cx="1487971" cy="14879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The facilitated collection</a:t>
            </a:r>
          </a:p>
        </p:txBody>
      </p:sp>
      <p:sp>
        <p:nvSpPr>
          <p:cNvPr id="10" name="Rectangle 9"/>
          <p:cNvSpPr/>
          <p:nvPr/>
        </p:nvSpPr>
        <p:spPr>
          <a:xfrm>
            <a:off x="691892" y="1108635"/>
            <a:ext cx="2973091" cy="353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Specialization of locally acquired/held collections?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Engagement</a:t>
            </a:r>
            <a:br>
              <a:rPr kumimoji="0" lang="en-US" sz="1400" b="0" i="0" u="none" strike="noStrike" kern="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n-US" sz="1400" b="0" i="0" u="none" strike="noStrike" kern="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Understand and respond to needs of faculty and students.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A diffuse responsibility for stewardship of the scholarly record</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6968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B84A29-D352-4CAD-958C-CDB7B86C5800}"/>
              </a:ext>
            </a:extLst>
          </p:cNvPr>
          <p:cNvSpPr/>
          <p:nvPr/>
        </p:nvSpPr>
        <p:spPr>
          <a:xfrm>
            <a:off x="5459102" y="726433"/>
            <a:ext cx="2100848" cy="3257550"/>
          </a:xfrm>
          <a:prstGeom prst="rect">
            <a:avLst/>
          </a:prstGeom>
          <a:solidFill>
            <a:sysClr val="window" lastClr="FFFFFF"/>
          </a:solidFill>
          <a:ln w="25400" cap="flat" cmpd="sng" algn="ctr">
            <a:solidFill>
              <a:srgbClr val="23619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Reconfiguration </a:t>
            </a:r>
            <a:br>
              <a:rPr kumimoji="0" lang="en-US" sz="2100" b="0" i="0" u="none" strike="noStrike" kern="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n-US" sz="2100" b="0" i="0" u="none" strike="noStrike" kern="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of </a:t>
            </a:r>
            <a:r>
              <a:rPr kumimoji="0" lang="en-US" sz="2100" b="1" i="0" u="none" strike="noStrike" kern="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research work </a:t>
            </a:r>
            <a:r>
              <a:rPr kumimoji="0" lang="en-US" sz="2100" b="0" i="0" u="none" strike="noStrike" kern="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by network/digital </a:t>
            </a:r>
            <a:br>
              <a:rPr kumimoji="0" lang="en-US" sz="2100" b="0" i="0" u="none" strike="noStrike" kern="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n-US" sz="2100" b="0" i="0" u="none" strike="noStrike" kern="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environment.</a:t>
            </a:r>
          </a:p>
        </p:txBody>
      </p:sp>
      <p:sp>
        <p:nvSpPr>
          <p:cNvPr id="12" name="Oval 11">
            <a:extLst>
              <a:ext uri="{FF2B5EF4-FFF2-40B4-BE49-F238E27FC236}">
                <a16:creationId xmlns:a16="http://schemas.microsoft.com/office/drawing/2014/main" id="{3F279041-AFDB-4BD1-BA90-15BC43CC587C}"/>
              </a:ext>
            </a:extLst>
          </p:cNvPr>
          <p:cNvSpPr/>
          <p:nvPr/>
        </p:nvSpPr>
        <p:spPr>
          <a:xfrm>
            <a:off x="1103235" y="2355208"/>
            <a:ext cx="2064392" cy="2064392"/>
          </a:xfrm>
          <a:prstGeom prst="ellipse">
            <a:avLst/>
          </a:prstGeom>
          <a:solidFill>
            <a:schemeClr val="bg1"/>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2">
                    <a:lumMod val="60000"/>
                    <a:lumOff val="40000"/>
                  </a:schemeClr>
                </a:solidFill>
                <a:effectLst/>
                <a:uLnTx/>
                <a:uFillTx/>
                <a:latin typeface="Segoe UI" panose="020B0502040204020203" pitchFamily="34" charset="0"/>
                <a:ea typeface="Segoe UI" panose="020B0502040204020203" pitchFamily="34" charset="0"/>
                <a:cs typeface="Segoe UI" panose="020B0502040204020203" pitchFamily="34" charset="0"/>
              </a:rPr>
              <a:t>The inside out collection</a:t>
            </a:r>
          </a:p>
        </p:txBody>
      </p:sp>
    </p:spTree>
    <p:extLst>
      <p:ext uri="{BB962C8B-B14F-4D97-AF65-F5344CB8AC3E}">
        <p14:creationId xmlns:p14="http://schemas.microsoft.com/office/powerpoint/2010/main" val="94034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9EBB98F-68AF-4103-8800-22E2F0F103FD}"/>
              </a:ext>
            </a:extLst>
          </p:cNvPr>
          <p:cNvSpPr/>
          <p:nvPr/>
        </p:nvSpPr>
        <p:spPr>
          <a:xfrm>
            <a:off x="630448" y="2829696"/>
            <a:ext cx="1487971" cy="1487971"/>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Research outputs</a:t>
            </a:r>
          </a:p>
        </p:txBody>
      </p:sp>
      <p:sp>
        <p:nvSpPr>
          <p:cNvPr id="7" name="Oval 6">
            <a:extLst>
              <a:ext uri="{FF2B5EF4-FFF2-40B4-BE49-F238E27FC236}">
                <a16:creationId xmlns:a16="http://schemas.microsoft.com/office/drawing/2014/main" id="{8BB89AD0-69D2-4E5A-B157-8F45F6050EF5}"/>
              </a:ext>
            </a:extLst>
          </p:cNvPr>
          <p:cNvSpPr/>
          <p:nvPr/>
        </p:nvSpPr>
        <p:spPr>
          <a:xfrm>
            <a:off x="2605327" y="2870200"/>
            <a:ext cx="1487971" cy="1487971"/>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R-</a:t>
            </a:r>
            <a:br>
              <a:rPr kumimoji="0" lang="en-US" sz="1350" b="1" i="0" u="none" strike="noStrike" kern="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n-US" sz="1350" b="1" i="0" u="none" strike="noStrike" kern="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infra-structure</a:t>
            </a:r>
          </a:p>
        </p:txBody>
      </p:sp>
      <p:sp>
        <p:nvSpPr>
          <p:cNvPr id="8" name="Oval 7">
            <a:extLst>
              <a:ext uri="{FF2B5EF4-FFF2-40B4-BE49-F238E27FC236}">
                <a16:creationId xmlns:a16="http://schemas.microsoft.com/office/drawing/2014/main" id="{91A7F0B7-408A-4CD4-BE23-DA85AFBA5832}"/>
              </a:ext>
            </a:extLst>
          </p:cNvPr>
          <p:cNvSpPr/>
          <p:nvPr/>
        </p:nvSpPr>
        <p:spPr>
          <a:xfrm>
            <a:off x="4612256" y="2829695"/>
            <a:ext cx="1487971" cy="1487971"/>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Expertise</a:t>
            </a:r>
          </a:p>
        </p:txBody>
      </p:sp>
      <p:sp>
        <p:nvSpPr>
          <p:cNvPr id="9" name="Oval 8">
            <a:extLst>
              <a:ext uri="{FF2B5EF4-FFF2-40B4-BE49-F238E27FC236}">
                <a16:creationId xmlns:a16="http://schemas.microsoft.com/office/drawing/2014/main" id="{832D85DA-B81E-4676-B792-5C8983D3A87D}"/>
              </a:ext>
            </a:extLst>
          </p:cNvPr>
          <p:cNvSpPr/>
          <p:nvPr/>
        </p:nvSpPr>
        <p:spPr>
          <a:xfrm>
            <a:off x="6619185" y="2922123"/>
            <a:ext cx="1487971" cy="1487971"/>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Special collections</a:t>
            </a:r>
          </a:p>
        </p:txBody>
      </p:sp>
    </p:spTree>
    <p:extLst>
      <p:ext uri="{BB962C8B-B14F-4D97-AF65-F5344CB8AC3E}">
        <p14:creationId xmlns:p14="http://schemas.microsoft.com/office/powerpoint/2010/main" val="244680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43050" y="114300"/>
            <a:ext cx="6115050" cy="685800"/>
          </a:xfrm>
          <a:solidFill>
            <a:srgbClr val="5B9BD5"/>
          </a:solidFill>
        </p:spPr>
        <p:txBody>
          <a:bodyPr>
            <a:normAutofit fontScale="90000"/>
          </a:bodyPr>
          <a:lstStyle/>
          <a:p>
            <a:pPr algn="ctr"/>
            <a:r>
              <a:rPr lang="en-US" sz="2400">
                <a:solidFill>
                  <a:schemeClr val="bg1"/>
                </a:solidFill>
                <a:latin typeface="Segoe UI" panose="020B0502040204020203" pitchFamily="34" charset="0"/>
                <a:cs typeface="Segoe UI" panose="020B0502040204020203" pitchFamily="34" charset="0"/>
              </a:rPr>
              <a:t>Supporting the creative process: </a:t>
            </a:r>
            <a:br>
              <a:rPr lang="en-US" sz="2400">
                <a:solidFill>
                  <a:schemeClr val="bg1"/>
                </a:solidFill>
                <a:latin typeface="Segoe UI" panose="020B0502040204020203" pitchFamily="34" charset="0"/>
                <a:cs typeface="Segoe UI" panose="020B0502040204020203" pitchFamily="34" charset="0"/>
              </a:rPr>
            </a:br>
            <a:r>
              <a:rPr lang="en-US" sz="2400">
                <a:solidFill>
                  <a:schemeClr val="bg1"/>
                </a:solidFill>
                <a:latin typeface="Segoe UI" panose="020B0502040204020203" pitchFamily="34" charset="0"/>
                <a:cs typeface="Segoe UI" panose="020B0502040204020203" pitchFamily="34" charset="0"/>
              </a:rPr>
              <a:t>the emerging scholarly record</a:t>
            </a:r>
          </a:p>
        </p:txBody>
      </p:sp>
      <p:pic>
        <p:nvPicPr>
          <p:cNvPr id="1026" name="Picture 2" descr="H:\NSR\cni2014\outcomes-1.png"/>
          <p:cNvPicPr>
            <a:picLocks noChangeAspect="1" noChangeArrowheads="1"/>
          </p:cNvPicPr>
          <p:nvPr/>
        </p:nvPicPr>
        <p:blipFill>
          <a:blip r:embed="rId3" cstate="print"/>
          <a:srcRect/>
          <a:stretch>
            <a:fillRect/>
          </a:stretch>
        </p:blipFill>
        <p:spPr bwMode="auto">
          <a:xfrm>
            <a:off x="2171700" y="1110883"/>
            <a:ext cx="4857750" cy="3804017"/>
          </a:xfrm>
          <a:prstGeom prst="rect">
            <a:avLst/>
          </a:prstGeom>
          <a:noFill/>
        </p:spPr>
      </p:pic>
      <p:sp>
        <p:nvSpPr>
          <p:cNvPr id="4" name="Oval 3"/>
          <p:cNvSpPr/>
          <p:nvPr/>
        </p:nvSpPr>
        <p:spPr>
          <a:xfrm>
            <a:off x="6972300" y="483326"/>
            <a:ext cx="956950" cy="938332"/>
          </a:xfrm>
          <a:prstGeom prst="ellipse">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Research outputs</a:t>
            </a:r>
            <a:endParaRPr kumimoji="0" lang="en-US" sz="900" b="1"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77630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H:\NSR\cni2014\outcomes-1.png"/>
          <p:cNvPicPr>
            <a:picLocks noChangeAspect="1" noChangeArrowheads="1"/>
          </p:cNvPicPr>
          <p:nvPr/>
        </p:nvPicPr>
        <p:blipFill>
          <a:blip r:embed="rId3" cstate="print"/>
          <a:srcRect/>
          <a:stretch>
            <a:fillRect/>
          </a:stretch>
        </p:blipFill>
        <p:spPr bwMode="auto">
          <a:xfrm>
            <a:off x="3143250" y="1657350"/>
            <a:ext cx="2914650" cy="2282411"/>
          </a:xfrm>
          <a:prstGeom prst="rect">
            <a:avLst/>
          </a:prstGeom>
          <a:noFill/>
        </p:spPr>
      </p:pic>
      <p:pic>
        <p:nvPicPr>
          <p:cNvPr id="14342" name="Picture 6" descr="http://www.digital-science.com/system/images/W1siZiIsIjIwMTIvMDUvMDkvMTcvNDIvMzEvNTU0L3Byb2R1Y3RfZmlnc2hhcmVfbGFyZ2UucG5nIl1d/product-figshare-larg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00550" y="240869"/>
            <a:ext cx="1200150" cy="363683"/>
          </a:xfrm>
          <a:prstGeom prst="rect">
            <a:avLst/>
          </a:prstGeom>
          <a:noFill/>
        </p:spPr>
      </p:pic>
      <p:pic>
        <p:nvPicPr>
          <p:cNvPr id="14350" name="Picture 14" descr="http://wiki.datadryad.org/wg/dryad/images/9/91/DryadLogo.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651157" y="969808"/>
            <a:ext cx="1028700" cy="574985"/>
          </a:xfrm>
          <a:prstGeom prst="rect">
            <a:avLst/>
          </a:prstGeom>
          <a:noFill/>
        </p:spPr>
      </p:pic>
      <p:pic>
        <p:nvPicPr>
          <p:cNvPr id="14358" name="Picture 22" descr="http://inside-bigdata.com/wp-content/uploads/2013/12/arxiv.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196367" y="1429097"/>
            <a:ext cx="631658" cy="533400"/>
          </a:xfrm>
          <a:prstGeom prst="rect">
            <a:avLst/>
          </a:prstGeom>
          <a:noFill/>
        </p:spPr>
      </p:pic>
      <p:pic>
        <p:nvPicPr>
          <p:cNvPr id="14360" name="Picture 24" descr="http://www.elsevier.com/__data/assets/image/0020/174062/MethodsX-logotagline-fc-200.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771651" y="1257301"/>
            <a:ext cx="1147649" cy="287492"/>
          </a:xfrm>
          <a:prstGeom prst="rect">
            <a:avLst/>
          </a:prstGeom>
          <a:noFill/>
        </p:spPr>
      </p:pic>
      <p:pic>
        <p:nvPicPr>
          <p:cNvPr id="14368" name="Picture 32" descr="http://patrickpowers.net/wp-content/uploads/2010/11/slideshare_550x150.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829300" y="3657600"/>
            <a:ext cx="1676399" cy="457200"/>
          </a:xfrm>
          <a:prstGeom prst="rect">
            <a:avLst/>
          </a:prstGeom>
          <a:noFill/>
        </p:spPr>
      </p:pic>
      <p:pic>
        <p:nvPicPr>
          <p:cNvPr id="14369" name="Picture 33" descr="H:\NSR\cni2014\wnf.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000251" y="3943350"/>
            <a:ext cx="1120289" cy="685800"/>
          </a:xfrm>
          <a:prstGeom prst="rect">
            <a:avLst/>
          </a:prstGeom>
          <a:noFill/>
        </p:spPr>
      </p:pic>
      <p:pic>
        <p:nvPicPr>
          <p:cNvPr id="14371" name="Picture 35" descr="https://pbs.twimg.com/profile_images/3338853099/ad275febaaa8f6594ab4b39b55315f5c.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457950" y="4171950"/>
            <a:ext cx="685800" cy="685800"/>
          </a:xfrm>
          <a:prstGeom prst="rect">
            <a:avLst/>
          </a:prstGeom>
          <a:noFill/>
        </p:spPr>
      </p:pic>
      <p:pic>
        <p:nvPicPr>
          <p:cNvPr id="11266" name="Picture 2" descr="https://retractionwatch.files.wordpress.com/2014/08/pubpeer.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714500" y="3486150"/>
            <a:ext cx="1085850" cy="348884"/>
          </a:xfrm>
          <a:prstGeom prst="rect">
            <a:avLst/>
          </a:prstGeom>
          <a:noFill/>
        </p:spPr>
      </p:pic>
      <p:pic>
        <p:nvPicPr>
          <p:cNvPr id="11268" name="Picture 4" descr="http://global.oup.com/uk/orc/system/images/orclogo_combined.gif"/>
          <p:cNvPicPr>
            <a:picLocks noChangeAspect="1" noChangeArrowheads="1"/>
          </p:cNvPicPr>
          <p:nvPr/>
        </p:nvPicPr>
        <p:blipFill>
          <a:blip r:embed="rId12" cstate="print"/>
          <a:srcRect/>
          <a:stretch>
            <a:fillRect/>
          </a:stretch>
        </p:blipFill>
        <p:spPr bwMode="auto">
          <a:xfrm>
            <a:off x="3486150" y="4514851"/>
            <a:ext cx="2114550" cy="385763"/>
          </a:xfrm>
          <a:prstGeom prst="rect">
            <a:avLst/>
          </a:prstGeom>
          <a:noFill/>
        </p:spPr>
      </p:pic>
      <p:pic>
        <p:nvPicPr>
          <p:cNvPr id="1026" name="Picture 2" descr="Logo"/>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451847" y="800917"/>
            <a:ext cx="1271588" cy="2428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ithub"/>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411715" y="717110"/>
            <a:ext cx="656561" cy="6773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5"/>
          <a:stretch>
            <a:fillRect/>
          </a:stretch>
        </p:blipFill>
        <p:spPr>
          <a:xfrm>
            <a:off x="2451848" y="336958"/>
            <a:ext cx="1716261" cy="312965"/>
          </a:xfrm>
          <a:prstGeom prst="rect">
            <a:avLst/>
          </a:prstGeom>
        </p:spPr>
      </p:pic>
    </p:spTree>
    <p:extLst>
      <p:ext uri="{BB962C8B-B14F-4D97-AF65-F5344CB8AC3E}">
        <p14:creationId xmlns:p14="http://schemas.microsoft.com/office/powerpoint/2010/main" val="3978981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AA13FC6-ACAF-499B-9775-033588DD17D4}"/>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881381" y="3510279"/>
            <a:ext cx="2149285" cy="1411201"/>
          </a:xfrm>
          <a:prstGeom prst="rect">
            <a:avLst/>
          </a:prstGeom>
          <a:ln>
            <a:solidFill>
              <a:schemeClr val="accent1"/>
            </a:solidFill>
          </a:ln>
        </p:spPr>
      </p:pic>
      <p:pic>
        <p:nvPicPr>
          <p:cNvPr id="5" name="Picture 4">
            <a:extLst>
              <a:ext uri="{FF2B5EF4-FFF2-40B4-BE49-F238E27FC236}">
                <a16:creationId xmlns:a16="http://schemas.microsoft.com/office/drawing/2014/main" id="{3E523323-5E7B-453D-932E-24D7EB311B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56610" y="2077258"/>
            <a:ext cx="2127629" cy="1385916"/>
          </a:xfrm>
          <a:prstGeom prst="rect">
            <a:avLst/>
          </a:prstGeom>
          <a:ln>
            <a:solidFill>
              <a:schemeClr val="accent1"/>
            </a:solidFill>
          </a:ln>
        </p:spPr>
      </p:pic>
      <p:pic>
        <p:nvPicPr>
          <p:cNvPr id="7" name="Picture 6">
            <a:extLst>
              <a:ext uri="{FF2B5EF4-FFF2-40B4-BE49-F238E27FC236}">
                <a16:creationId xmlns:a16="http://schemas.microsoft.com/office/drawing/2014/main" id="{1016F6F6-5CB8-4831-8BD5-E884D7DF780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98870" y="3463174"/>
            <a:ext cx="2072466" cy="1385916"/>
          </a:xfrm>
          <a:prstGeom prst="rect">
            <a:avLst/>
          </a:prstGeom>
          <a:ln>
            <a:solidFill>
              <a:schemeClr val="accent1"/>
            </a:solidFill>
          </a:ln>
        </p:spPr>
      </p:pic>
      <p:sp>
        <p:nvSpPr>
          <p:cNvPr id="9" name="Rectangle 8">
            <a:extLst>
              <a:ext uri="{FF2B5EF4-FFF2-40B4-BE49-F238E27FC236}">
                <a16:creationId xmlns:a16="http://schemas.microsoft.com/office/drawing/2014/main" id="{6F46B3C8-9BAA-4FC6-BD89-7AC9C3921D94}"/>
              </a:ext>
            </a:extLst>
          </p:cNvPr>
          <p:cNvSpPr/>
          <p:nvPr/>
        </p:nvSpPr>
        <p:spPr>
          <a:xfrm>
            <a:off x="0" y="186403"/>
            <a:ext cx="9155148" cy="1624614"/>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3" name="TextBox 2">
            <a:extLst>
              <a:ext uri="{FF2B5EF4-FFF2-40B4-BE49-F238E27FC236}">
                <a16:creationId xmlns:a16="http://schemas.microsoft.com/office/drawing/2014/main" id="{596B54B4-5A12-44C6-9155-98153B1E22CC}"/>
              </a:ext>
            </a:extLst>
          </p:cNvPr>
          <p:cNvSpPr txBox="1"/>
          <p:nvPr/>
        </p:nvSpPr>
        <p:spPr>
          <a:xfrm>
            <a:off x="4638502" y="241357"/>
            <a:ext cx="4793672" cy="156966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Blurring of workflow,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srgbClr val="002060"/>
                </a:solidFill>
                <a:effectLst/>
                <a:uLnTx/>
                <a:uFillTx/>
                <a:latin typeface="Segoe UI" panose="020B0502040204020203" pitchFamily="34" charset="0"/>
                <a:cs typeface="Segoe UI" panose="020B0502040204020203" pitchFamily="34" charset="0"/>
              </a:rPr>
              <a:t>Research outputs and identity</a:t>
            </a:r>
          </a:p>
        </p:txBody>
      </p:sp>
      <p:sp>
        <p:nvSpPr>
          <p:cNvPr id="8" name="Oval 7">
            <a:extLst>
              <a:ext uri="{FF2B5EF4-FFF2-40B4-BE49-F238E27FC236}">
                <a16:creationId xmlns:a16="http://schemas.microsoft.com/office/drawing/2014/main" id="{BC2917E9-9176-41C6-AD66-6176724EC124}"/>
              </a:ext>
            </a:extLst>
          </p:cNvPr>
          <p:cNvSpPr/>
          <p:nvPr/>
        </p:nvSpPr>
        <p:spPr>
          <a:xfrm>
            <a:off x="221673" y="1912969"/>
            <a:ext cx="1487971" cy="14879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0070C0"/>
                </a:solidFill>
                <a:effectLst/>
                <a:uLnTx/>
                <a:uFillTx/>
                <a:latin typeface="Segoe UI" panose="020B0502040204020203" pitchFamily="34" charset="0"/>
                <a:ea typeface="Segoe UI" panose="020B0502040204020203" pitchFamily="34" charset="0"/>
                <a:cs typeface="Segoe UI" panose="020B0502040204020203" pitchFamily="34" charset="0"/>
              </a:rPr>
              <a:t>Expertise</a:t>
            </a:r>
          </a:p>
        </p:txBody>
      </p:sp>
      <p:pic>
        <p:nvPicPr>
          <p:cNvPr id="4" name="Picture 3">
            <a:extLst>
              <a:ext uri="{FF2B5EF4-FFF2-40B4-BE49-F238E27FC236}">
                <a16:creationId xmlns:a16="http://schemas.microsoft.com/office/drawing/2014/main" id="{334FFF4E-EBF7-4C0E-B9D0-B3AE3E52D4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81381" y="678642"/>
            <a:ext cx="2175229" cy="1398616"/>
          </a:xfrm>
          <a:prstGeom prst="rect">
            <a:avLst/>
          </a:prstGeom>
          <a:ln>
            <a:solidFill>
              <a:schemeClr val="accent1"/>
            </a:solidFill>
          </a:ln>
        </p:spPr>
      </p:pic>
    </p:spTree>
    <p:extLst>
      <p:ext uri="{BB962C8B-B14F-4D97-AF65-F5344CB8AC3E}">
        <p14:creationId xmlns:p14="http://schemas.microsoft.com/office/powerpoint/2010/main" val="169029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4" name="Oval 3"/>
          <p:cNvSpPr>
            <a:spLocks noChangeAspect="1"/>
          </p:cNvSpPr>
          <p:nvPr/>
        </p:nvSpPr>
        <p:spPr>
          <a:xfrm>
            <a:off x="3481457" y="1470127"/>
            <a:ext cx="2419913" cy="2419913"/>
          </a:xfrm>
          <a:prstGeom prst="ellipse">
            <a:avLst/>
          </a:prstGeom>
          <a:noFill/>
          <a:ln w="57150">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p:cNvSpPr txBox="1"/>
          <p:nvPr/>
        </p:nvSpPr>
        <p:spPr>
          <a:xfrm>
            <a:off x="3334368" y="3786403"/>
            <a:ext cx="1266528"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Office of undergraduate research</a:t>
            </a:r>
          </a:p>
        </p:txBody>
      </p:sp>
      <p:sp>
        <p:nvSpPr>
          <p:cNvPr id="29" name="TextBox 28"/>
          <p:cNvSpPr txBox="1"/>
          <p:nvPr/>
        </p:nvSpPr>
        <p:spPr>
          <a:xfrm>
            <a:off x="5932320" y="3137313"/>
            <a:ext cx="1033430"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Disciplines &amp; departments</a:t>
            </a:r>
          </a:p>
        </p:txBody>
      </p:sp>
      <p:sp>
        <p:nvSpPr>
          <p:cNvPr id="31" name="TextBox 30"/>
          <p:cNvSpPr txBox="1"/>
          <p:nvPr/>
        </p:nvSpPr>
        <p:spPr>
          <a:xfrm>
            <a:off x="1668154" y="3274468"/>
            <a:ext cx="1612788"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Graduate school </a:t>
            </a:r>
          </a:p>
        </p:txBody>
      </p:sp>
      <p:sp>
        <p:nvSpPr>
          <p:cNvPr id="32" name="TextBox 31"/>
          <p:cNvSpPr txBox="1"/>
          <p:nvPr/>
        </p:nvSpPr>
        <p:spPr>
          <a:xfrm>
            <a:off x="3026671" y="511656"/>
            <a:ext cx="1646267"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Vice president for research</a:t>
            </a:r>
          </a:p>
        </p:txBody>
      </p:sp>
      <p:sp>
        <p:nvSpPr>
          <p:cNvPr id="33" name="TextBox 32"/>
          <p:cNvSpPr txBox="1"/>
          <p:nvPr/>
        </p:nvSpPr>
        <p:spPr>
          <a:xfrm>
            <a:off x="2856235" y="1743009"/>
            <a:ext cx="682488"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Provost</a:t>
            </a:r>
          </a:p>
        </p:txBody>
      </p:sp>
      <p:sp>
        <p:nvSpPr>
          <p:cNvPr id="34" name="TextBox 33"/>
          <p:cNvSpPr txBox="1"/>
          <p:nvPr/>
        </p:nvSpPr>
        <p:spPr>
          <a:xfrm>
            <a:off x="2026321" y="1445243"/>
            <a:ext cx="1311889"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Institutional Reporting</a:t>
            </a:r>
          </a:p>
        </p:txBody>
      </p:sp>
      <p:sp>
        <p:nvSpPr>
          <p:cNvPr id="36" name="TextBox 35"/>
          <p:cNvSpPr txBox="1"/>
          <p:nvPr/>
        </p:nvSpPr>
        <p:spPr>
          <a:xfrm>
            <a:off x="3763206" y="1089507"/>
            <a:ext cx="64814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CIO</a:t>
            </a:r>
          </a:p>
        </p:txBody>
      </p:sp>
      <p:sp>
        <p:nvSpPr>
          <p:cNvPr id="37" name="TextBox 36"/>
          <p:cNvSpPr txBox="1"/>
          <p:nvPr/>
        </p:nvSpPr>
        <p:spPr>
          <a:xfrm>
            <a:off x="5194364" y="4229353"/>
            <a:ext cx="1414012"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Campus center for teaching &amp; learning</a:t>
            </a:r>
          </a:p>
        </p:txBody>
      </p:sp>
      <p:sp>
        <p:nvSpPr>
          <p:cNvPr id="3" name="TextBox 2"/>
          <p:cNvSpPr txBox="1"/>
          <p:nvPr/>
        </p:nvSpPr>
        <p:spPr>
          <a:xfrm>
            <a:off x="949178" y="866893"/>
            <a:ext cx="973224"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Medical center</a:t>
            </a:r>
          </a:p>
        </p:txBody>
      </p:sp>
      <p:sp>
        <p:nvSpPr>
          <p:cNvPr id="6" name="TextBox 5"/>
          <p:cNvSpPr txBox="1"/>
          <p:nvPr/>
        </p:nvSpPr>
        <p:spPr>
          <a:xfrm>
            <a:off x="961425" y="2517608"/>
            <a:ext cx="184731"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p:cNvSpPr txBox="1"/>
          <p:nvPr/>
        </p:nvSpPr>
        <p:spPr>
          <a:xfrm>
            <a:off x="1746500" y="1150954"/>
            <a:ext cx="1712733"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Tech Transfer Office</a:t>
            </a:r>
          </a:p>
        </p:txBody>
      </p:sp>
      <p:sp>
        <p:nvSpPr>
          <p:cNvPr id="2" name="TextBox 1"/>
          <p:cNvSpPr txBox="1"/>
          <p:nvPr/>
        </p:nvSpPr>
        <p:spPr>
          <a:xfrm>
            <a:off x="4468071" y="2477016"/>
            <a:ext cx="816472" cy="300082"/>
          </a:xfrm>
          <a:prstGeom prst="rect">
            <a:avLst/>
          </a:prstGeom>
          <a:noFill/>
          <a:ln>
            <a:solidFill>
              <a:schemeClr val="bg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white"/>
                </a:solidFill>
                <a:effectLst/>
                <a:uLnTx/>
                <a:uFillTx/>
                <a:latin typeface="Calibri"/>
                <a:ea typeface="+mn-ea"/>
                <a:cs typeface="+mn-cs"/>
              </a:rPr>
              <a:t>LIBRARY</a:t>
            </a:r>
          </a:p>
        </p:txBody>
      </p:sp>
      <p:sp>
        <p:nvSpPr>
          <p:cNvPr id="38" name="TextBox 37"/>
          <p:cNvSpPr txBox="1"/>
          <p:nvPr/>
        </p:nvSpPr>
        <p:spPr>
          <a:xfrm>
            <a:off x="927824" y="1799148"/>
            <a:ext cx="1137433"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Advancement &amp; corporate relations </a:t>
            </a:r>
          </a:p>
        </p:txBody>
      </p:sp>
      <p:sp>
        <p:nvSpPr>
          <p:cNvPr id="7" name="Rectangle 6"/>
          <p:cNvSpPr/>
          <p:nvPr/>
        </p:nvSpPr>
        <p:spPr>
          <a:xfrm>
            <a:off x="1972581" y="2018494"/>
            <a:ext cx="1245277" cy="276999"/>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Data Warehouse</a:t>
            </a:r>
          </a:p>
        </p:txBody>
      </p:sp>
      <p:sp>
        <p:nvSpPr>
          <p:cNvPr id="40" name="Arc 39"/>
          <p:cNvSpPr/>
          <p:nvPr/>
        </p:nvSpPr>
        <p:spPr>
          <a:xfrm rot="3888225">
            <a:off x="1927430" y="794301"/>
            <a:ext cx="2449027" cy="2826559"/>
          </a:xfrm>
          <a:prstGeom prst="arc">
            <a:avLst>
              <a:gd name="adj1" fmla="val 15585671"/>
              <a:gd name="adj2" fmla="val 12545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p:cNvSpPr txBox="1"/>
          <p:nvPr/>
        </p:nvSpPr>
        <p:spPr>
          <a:xfrm>
            <a:off x="805355" y="1475050"/>
            <a:ext cx="1311889"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News Bureau</a:t>
            </a:r>
          </a:p>
        </p:txBody>
      </p:sp>
      <p:sp>
        <p:nvSpPr>
          <p:cNvPr id="35" name="Arc 34"/>
          <p:cNvSpPr/>
          <p:nvPr/>
        </p:nvSpPr>
        <p:spPr>
          <a:xfrm rot="8504012">
            <a:off x="3530159" y="-372080"/>
            <a:ext cx="2214994" cy="2826559"/>
          </a:xfrm>
          <a:prstGeom prst="arc">
            <a:avLst>
              <a:gd name="adj1" fmla="val 15585671"/>
              <a:gd name="adj2" fmla="val 1753998"/>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43" name="Arc 42"/>
          <p:cNvSpPr/>
          <p:nvPr/>
        </p:nvSpPr>
        <p:spPr>
          <a:xfrm rot="15427944">
            <a:off x="4193704" y="1887611"/>
            <a:ext cx="1302504" cy="3432710"/>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4" name="Arc 43"/>
          <p:cNvSpPr/>
          <p:nvPr/>
        </p:nvSpPr>
        <p:spPr>
          <a:xfrm rot="19682342">
            <a:off x="2705255" y="2388532"/>
            <a:ext cx="2035861" cy="3279551"/>
          </a:xfrm>
          <a:prstGeom prst="arc">
            <a:avLst>
              <a:gd name="adj1" fmla="val 16918701"/>
              <a:gd name="adj2" fmla="val 2100452"/>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endParaRPr>
          </a:p>
        </p:txBody>
      </p:sp>
      <p:sp>
        <p:nvSpPr>
          <p:cNvPr id="45" name="Arc 44"/>
          <p:cNvSpPr/>
          <p:nvPr/>
        </p:nvSpPr>
        <p:spPr>
          <a:xfrm rot="10800000">
            <a:off x="5221062" y="1097062"/>
            <a:ext cx="1302504" cy="3432710"/>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9" name="TextBox 38"/>
          <p:cNvSpPr txBox="1"/>
          <p:nvPr/>
        </p:nvSpPr>
        <p:spPr>
          <a:xfrm>
            <a:off x="1895735" y="2584979"/>
            <a:ext cx="1311889"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Colleges &amp; depts</a:t>
            </a:r>
          </a:p>
        </p:txBody>
      </p:sp>
      <p:sp>
        <p:nvSpPr>
          <p:cNvPr id="8" name="Footer Placeholder 7"/>
          <p:cNvSpPr>
            <a:spLocks noGrp="1"/>
          </p:cNvSpPr>
          <p:nvPr>
            <p:ph type="ftr" sz="quarter" idx="11"/>
          </p:nvPr>
        </p:nvSpPr>
        <p:spPr>
          <a:xfrm>
            <a:off x="2346560" y="4767264"/>
            <a:ext cx="3086100" cy="273844"/>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a:ln>
                  <a:noFill/>
                </a:ln>
                <a:solidFill>
                  <a:prstClr val="white"/>
                </a:solidFill>
                <a:effectLst/>
                <a:uLnTx/>
                <a:uFillTx/>
                <a:latin typeface="Calibri"/>
                <a:ea typeface="+mn-ea"/>
                <a:cs typeface="+mn-cs"/>
              </a:rPr>
              <a:t>Adapted from a pic by Rebecca Bryant, OCLC Research</a:t>
            </a:r>
          </a:p>
        </p:txBody>
      </p:sp>
      <p:sp>
        <p:nvSpPr>
          <p:cNvPr id="14" name="TextBox 13"/>
          <p:cNvSpPr txBox="1"/>
          <p:nvPr/>
        </p:nvSpPr>
        <p:spPr>
          <a:xfrm>
            <a:off x="4241627" y="1617524"/>
            <a:ext cx="1171013" cy="715581"/>
          </a:xfrm>
          <a:prstGeom prst="rect">
            <a:avLst/>
          </a:prstGeom>
          <a:solidFill>
            <a:srgbClr val="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5B9BD5"/>
                </a:solidFill>
                <a:effectLst/>
                <a:uLnTx/>
                <a:uFillTx/>
                <a:latin typeface="Calibri"/>
                <a:ea typeface="+mn-ea"/>
                <a:cs typeface="+mn-cs"/>
              </a:rPr>
              <a:t>Research Data Management</a:t>
            </a:r>
          </a:p>
        </p:txBody>
      </p:sp>
      <p:sp>
        <p:nvSpPr>
          <p:cNvPr id="19" name="TextBox 18"/>
          <p:cNvSpPr txBox="1"/>
          <p:nvPr/>
        </p:nvSpPr>
        <p:spPr>
          <a:xfrm>
            <a:off x="5473714" y="2335072"/>
            <a:ext cx="994988" cy="507831"/>
          </a:xfrm>
          <a:prstGeom prst="rect">
            <a:avLst/>
          </a:prstGeom>
          <a:solidFill>
            <a:srgbClr val="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5B9BD5"/>
                </a:solidFill>
                <a:effectLst/>
                <a:uLnTx/>
                <a:uFillTx/>
                <a:latin typeface="Calibri"/>
                <a:ea typeface="+mn-ea"/>
                <a:cs typeface="+mn-cs"/>
              </a:rPr>
              <a:t>Digital scholarship</a:t>
            </a:r>
          </a:p>
        </p:txBody>
      </p:sp>
      <p:sp>
        <p:nvSpPr>
          <p:cNvPr id="18" name="TextBox 17"/>
          <p:cNvSpPr txBox="1"/>
          <p:nvPr/>
        </p:nvSpPr>
        <p:spPr>
          <a:xfrm>
            <a:off x="4542802" y="3096339"/>
            <a:ext cx="955730" cy="715581"/>
          </a:xfrm>
          <a:prstGeom prst="rect">
            <a:avLst/>
          </a:prstGeom>
          <a:solidFill>
            <a:srgbClr val="FFFFFF"/>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5B9BD5"/>
                </a:solidFill>
                <a:effectLst/>
                <a:uLnTx/>
                <a:uFillTx/>
                <a:latin typeface="Calibri"/>
                <a:ea typeface="+mn-ea"/>
                <a:cs typeface="+mn-cs"/>
              </a:rPr>
              <a:t>User education &amp; training</a:t>
            </a:r>
          </a:p>
        </p:txBody>
      </p:sp>
      <p:sp>
        <p:nvSpPr>
          <p:cNvPr id="16" name="TextBox 15"/>
          <p:cNvSpPr txBox="1"/>
          <p:nvPr/>
        </p:nvSpPr>
        <p:spPr>
          <a:xfrm>
            <a:off x="3052795" y="2291086"/>
            <a:ext cx="1175484" cy="507831"/>
          </a:xfrm>
          <a:prstGeom prst="rect">
            <a:avLst/>
          </a:prstGeom>
          <a:solidFill>
            <a:srgbClr val="FFFFFF"/>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5B9BD5"/>
                </a:solidFill>
                <a:effectLst/>
                <a:uLnTx/>
                <a:uFillTx/>
                <a:latin typeface="Calibri"/>
                <a:ea typeface="+mn-ea"/>
                <a:cs typeface="+mn-cs"/>
              </a:rPr>
              <a:t>RIM/Profiling system</a:t>
            </a:r>
          </a:p>
        </p:txBody>
      </p:sp>
      <p:sp>
        <p:nvSpPr>
          <p:cNvPr id="17" name="TextBox 16"/>
          <p:cNvSpPr txBox="1"/>
          <p:nvPr/>
        </p:nvSpPr>
        <p:spPr>
          <a:xfrm>
            <a:off x="2924296" y="2900323"/>
            <a:ext cx="1096461" cy="507831"/>
          </a:xfrm>
          <a:prstGeom prst="rect">
            <a:avLst/>
          </a:prstGeom>
          <a:solidFill>
            <a:srgbClr val="FFFFFF"/>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5B9BD5"/>
                </a:solidFill>
                <a:effectLst/>
                <a:uLnTx/>
                <a:uFillTx/>
                <a:latin typeface="Calibri"/>
                <a:ea typeface="+mn-ea"/>
                <a:cs typeface="+mn-cs"/>
              </a:rPr>
              <a:t>Institutional Repository</a:t>
            </a:r>
          </a:p>
        </p:txBody>
      </p:sp>
      <p:sp>
        <p:nvSpPr>
          <p:cNvPr id="10" name="Rectangle 9"/>
          <p:cNvSpPr/>
          <p:nvPr/>
        </p:nvSpPr>
        <p:spPr>
          <a:xfrm>
            <a:off x="5762873" y="152630"/>
            <a:ext cx="2790389" cy="1023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B9BD5"/>
                </a:solidFill>
                <a:effectLst/>
                <a:uLnTx/>
                <a:uFillTx/>
                <a:latin typeface="Calibri"/>
                <a:ea typeface="+mn-ea"/>
                <a:cs typeface="+mn-cs"/>
              </a:rPr>
              <a:t>Creation, management and disclosure</a:t>
            </a:r>
          </a:p>
        </p:txBody>
      </p:sp>
      <p:sp>
        <p:nvSpPr>
          <p:cNvPr id="41" name="Rectangle 40"/>
          <p:cNvSpPr/>
          <p:nvPr/>
        </p:nvSpPr>
        <p:spPr>
          <a:xfrm>
            <a:off x="350578" y="3956136"/>
            <a:ext cx="1757082" cy="968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Researcher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Research manager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Library</a:t>
            </a:r>
          </a:p>
        </p:txBody>
      </p:sp>
      <p:sp>
        <p:nvSpPr>
          <p:cNvPr id="42" name="Oval 41"/>
          <p:cNvSpPr/>
          <p:nvPr/>
        </p:nvSpPr>
        <p:spPr>
          <a:xfrm>
            <a:off x="7394972" y="973321"/>
            <a:ext cx="1334974" cy="1293065"/>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R-</a:t>
            </a:r>
            <a:b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infra-structure</a:t>
            </a:r>
          </a:p>
        </p:txBody>
      </p:sp>
    </p:spTree>
    <p:extLst>
      <p:ext uri="{BB962C8B-B14F-4D97-AF65-F5344CB8AC3E}">
        <p14:creationId xmlns:p14="http://schemas.microsoft.com/office/powerpoint/2010/main" val="3953932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E23FB1E-A745-46BA-9BFA-199689164F46}"/>
              </a:ext>
            </a:extLst>
          </p:cNvPr>
          <p:cNvSpPr/>
          <p:nvPr/>
        </p:nvSpPr>
        <p:spPr>
          <a:xfrm>
            <a:off x="3083076" y="734026"/>
            <a:ext cx="2663524" cy="151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1714500" y="457200"/>
            <a:ext cx="142875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B9BD5"/>
                </a:solidFill>
                <a:effectLst/>
                <a:uLnTx/>
                <a:uFillTx/>
                <a:latin typeface="Segoe UI" panose="020B0502040204020203" pitchFamily="34" charset="0"/>
                <a:ea typeface="+mn-ea"/>
                <a:cs typeface="Segoe UI" panose="020B0502040204020203" pitchFamily="34" charset="0"/>
              </a:rPr>
              <a:t>Researcher</a:t>
            </a:r>
          </a:p>
        </p:txBody>
      </p:sp>
      <p:sp>
        <p:nvSpPr>
          <p:cNvPr id="3" name="Rectangle 2"/>
          <p:cNvSpPr/>
          <p:nvPr/>
        </p:nvSpPr>
        <p:spPr>
          <a:xfrm>
            <a:off x="3714750" y="461906"/>
            <a:ext cx="142875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B9BD5"/>
                </a:solidFill>
                <a:effectLst/>
                <a:uLnTx/>
                <a:uFillTx/>
                <a:latin typeface="Segoe UI" panose="020B0502040204020203" pitchFamily="34" charset="0"/>
                <a:ea typeface="+mn-ea"/>
                <a:cs typeface="Segoe UI" panose="020B0502040204020203" pitchFamily="34" charset="0"/>
              </a:rPr>
              <a:t>Librarian</a:t>
            </a:r>
          </a:p>
        </p:txBody>
      </p:sp>
      <p:sp>
        <p:nvSpPr>
          <p:cNvPr id="4" name="Rectangle 3"/>
          <p:cNvSpPr/>
          <p:nvPr/>
        </p:nvSpPr>
        <p:spPr>
          <a:xfrm>
            <a:off x="5715000" y="457200"/>
            <a:ext cx="142875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B9BD5"/>
                </a:solidFill>
                <a:effectLst/>
                <a:uLnTx/>
                <a:uFillTx/>
                <a:latin typeface="Segoe UI" panose="020B0502040204020203" pitchFamily="34" charset="0"/>
                <a:ea typeface="+mn-ea"/>
                <a:cs typeface="Segoe UI" panose="020B0502040204020203" pitchFamily="34" charset="0"/>
              </a:rPr>
              <a:t>Research</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B9BD5"/>
                </a:solidFill>
                <a:effectLst/>
                <a:uLnTx/>
                <a:uFillTx/>
                <a:latin typeface="Segoe UI" panose="020B0502040204020203" pitchFamily="34" charset="0"/>
                <a:ea typeface="+mn-ea"/>
                <a:cs typeface="Segoe UI" panose="020B0502040204020203" pitchFamily="34" charset="0"/>
              </a:rPr>
              <a:t>manager</a:t>
            </a:r>
          </a:p>
        </p:txBody>
      </p:sp>
      <p:pic>
        <p:nvPicPr>
          <p:cNvPr id="5" name="Picture 4"/>
          <p:cNvPicPr>
            <a:picLocks noChangeAspect="1"/>
          </p:cNvPicPr>
          <p:nvPr/>
        </p:nvPicPr>
        <p:blipFill>
          <a:blip r:embed="rId3"/>
          <a:stretch>
            <a:fillRect/>
          </a:stretch>
        </p:blipFill>
        <p:spPr>
          <a:xfrm>
            <a:off x="6546806" y="1682584"/>
            <a:ext cx="748871" cy="1067991"/>
          </a:xfrm>
          <a:prstGeom prst="rect">
            <a:avLst/>
          </a:prstGeom>
        </p:spPr>
      </p:pic>
      <p:pic>
        <p:nvPicPr>
          <p:cNvPr id="6" name="Picture 5"/>
          <p:cNvPicPr>
            <a:picLocks noChangeAspect="1"/>
          </p:cNvPicPr>
          <p:nvPr/>
        </p:nvPicPr>
        <p:blipFill>
          <a:blip r:embed="rId4"/>
          <a:stretch>
            <a:fillRect/>
          </a:stretch>
        </p:blipFill>
        <p:spPr>
          <a:xfrm>
            <a:off x="5088163" y="1720845"/>
            <a:ext cx="612923" cy="1074715"/>
          </a:xfrm>
          <a:prstGeom prst="rect">
            <a:avLst/>
          </a:prstGeom>
        </p:spPr>
      </p:pic>
      <p:pic>
        <p:nvPicPr>
          <p:cNvPr id="7" name="Picture 6"/>
          <p:cNvPicPr>
            <a:picLocks noChangeAspect="1"/>
          </p:cNvPicPr>
          <p:nvPr/>
        </p:nvPicPr>
        <p:blipFill>
          <a:blip r:embed="rId5"/>
          <a:stretch>
            <a:fillRect/>
          </a:stretch>
        </p:blipFill>
        <p:spPr>
          <a:xfrm>
            <a:off x="6248320" y="3172855"/>
            <a:ext cx="775565" cy="1067991"/>
          </a:xfrm>
          <a:prstGeom prst="rect">
            <a:avLst/>
          </a:prstGeom>
        </p:spPr>
      </p:pic>
      <p:pic>
        <p:nvPicPr>
          <p:cNvPr id="8" name="Picture 7"/>
          <p:cNvPicPr>
            <a:picLocks noChangeAspect="1"/>
          </p:cNvPicPr>
          <p:nvPr/>
        </p:nvPicPr>
        <p:blipFill>
          <a:blip r:embed="rId6"/>
          <a:stretch>
            <a:fillRect/>
          </a:stretch>
        </p:blipFill>
        <p:spPr>
          <a:xfrm>
            <a:off x="1614595" y="1728788"/>
            <a:ext cx="1557338" cy="307181"/>
          </a:xfrm>
          <a:prstGeom prst="rect">
            <a:avLst/>
          </a:prstGeom>
        </p:spPr>
      </p:pic>
      <p:pic>
        <p:nvPicPr>
          <p:cNvPr id="9" name="Picture 8"/>
          <p:cNvPicPr>
            <a:picLocks noChangeAspect="1"/>
          </p:cNvPicPr>
          <p:nvPr/>
        </p:nvPicPr>
        <p:blipFill>
          <a:blip r:embed="rId7"/>
          <a:stretch>
            <a:fillRect/>
          </a:stretch>
        </p:blipFill>
        <p:spPr>
          <a:xfrm>
            <a:off x="1663845" y="2225657"/>
            <a:ext cx="1021556" cy="342900"/>
          </a:xfrm>
          <a:prstGeom prst="rect">
            <a:avLst/>
          </a:prstGeom>
        </p:spPr>
      </p:pic>
      <p:pic>
        <p:nvPicPr>
          <p:cNvPr id="10" name="Picture 9"/>
          <p:cNvPicPr>
            <a:picLocks noChangeAspect="1"/>
          </p:cNvPicPr>
          <p:nvPr/>
        </p:nvPicPr>
        <p:blipFill>
          <a:blip r:embed="rId8"/>
          <a:stretch>
            <a:fillRect/>
          </a:stretch>
        </p:blipFill>
        <p:spPr>
          <a:xfrm>
            <a:off x="4296735" y="3220843"/>
            <a:ext cx="785813" cy="328613"/>
          </a:xfrm>
          <a:prstGeom prst="rect">
            <a:avLst/>
          </a:prstGeom>
        </p:spPr>
      </p:pic>
      <p:pic>
        <p:nvPicPr>
          <p:cNvPr id="11" name="Picture 10"/>
          <p:cNvPicPr>
            <a:picLocks noChangeAspect="1"/>
          </p:cNvPicPr>
          <p:nvPr/>
        </p:nvPicPr>
        <p:blipFill>
          <a:blip r:embed="rId9"/>
          <a:stretch>
            <a:fillRect/>
          </a:stretch>
        </p:blipFill>
        <p:spPr>
          <a:xfrm>
            <a:off x="1357924" y="3047188"/>
            <a:ext cx="571500" cy="321469"/>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40510" y="3528071"/>
            <a:ext cx="1377829" cy="346472"/>
          </a:xfrm>
          <a:prstGeom prst="rect">
            <a:avLst/>
          </a:prstGeom>
        </p:spPr>
      </p:pic>
      <p:pic>
        <p:nvPicPr>
          <p:cNvPr id="13" name="Picture 12"/>
          <p:cNvPicPr>
            <a:picLocks noChangeAspect="1"/>
          </p:cNvPicPr>
          <p:nvPr/>
        </p:nvPicPr>
        <p:blipFill>
          <a:blip r:embed="rId11"/>
          <a:stretch>
            <a:fillRect/>
          </a:stretch>
        </p:blipFill>
        <p:spPr>
          <a:xfrm>
            <a:off x="3260891" y="2670544"/>
            <a:ext cx="1271588" cy="250031"/>
          </a:xfrm>
          <a:prstGeom prst="rect">
            <a:avLst/>
          </a:prstGeom>
        </p:spPr>
      </p:pic>
      <p:pic>
        <p:nvPicPr>
          <p:cNvPr id="14" name="Picture 13"/>
          <p:cNvPicPr>
            <a:picLocks noChangeAspect="1"/>
          </p:cNvPicPr>
          <p:nvPr/>
        </p:nvPicPr>
        <p:blipFill>
          <a:blip r:embed="rId12"/>
          <a:stretch>
            <a:fillRect/>
          </a:stretch>
        </p:blipFill>
        <p:spPr>
          <a:xfrm>
            <a:off x="900220" y="4076539"/>
            <a:ext cx="1085850" cy="328613"/>
          </a:xfrm>
          <a:prstGeom prst="rect">
            <a:avLst/>
          </a:prstGeom>
        </p:spPr>
      </p:pic>
      <p:pic>
        <p:nvPicPr>
          <p:cNvPr id="15" name="Picture 14"/>
          <p:cNvPicPr>
            <a:picLocks noChangeAspect="1"/>
          </p:cNvPicPr>
          <p:nvPr/>
        </p:nvPicPr>
        <p:blipFill>
          <a:blip r:embed="rId13"/>
          <a:stretch>
            <a:fillRect/>
          </a:stretch>
        </p:blipFill>
        <p:spPr>
          <a:xfrm>
            <a:off x="4726273" y="3915884"/>
            <a:ext cx="830351" cy="402282"/>
          </a:xfrm>
          <a:prstGeom prst="rect">
            <a:avLst/>
          </a:prstGeom>
        </p:spPr>
      </p:pic>
      <p:pic>
        <p:nvPicPr>
          <p:cNvPr id="1026" name="Picture 2" descr="https://www.bepress.com/wp-content/themes/bepress/images/bepress_logo.png">
            <a:extLst>
              <a:ext uri="{FF2B5EF4-FFF2-40B4-BE49-F238E27FC236}">
                <a16:creationId xmlns:a16="http://schemas.microsoft.com/office/drawing/2014/main" id="{E8530BC2-36AB-4633-A77E-4D623295DBF4}"/>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485268" y="6384290"/>
            <a:ext cx="1428750" cy="4643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bepress.com/wp-content/themes/bepress/images/bepress_logo.png">
            <a:extLst>
              <a:ext uri="{FF2B5EF4-FFF2-40B4-BE49-F238E27FC236}">
                <a16:creationId xmlns:a16="http://schemas.microsoft.com/office/drawing/2014/main" id="{DCC62EEF-A7D6-46D0-9A4E-B21344367903}"/>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664197" y="4591540"/>
            <a:ext cx="1428750" cy="4643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bepress.com/wp-content/themes/bepress/images/bepress_logo.png">
            <a:extLst>
              <a:ext uri="{FF2B5EF4-FFF2-40B4-BE49-F238E27FC236}">
                <a16:creationId xmlns:a16="http://schemas.microsoft.com/office/drawing/2014/main" id="{BA95A913-00DF-4747-B2C4-7DEE78452FA5}"/>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019168" y="4575263"/>
            <a:ext cx="1428750" cy="464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943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3" name="Picture 2" descr="A picture containing indoor, person, table, wall&#10;&#10;Description automatically generated">
            <a:extLst>
              <a:ext uri="{FF2B5EF4-FFF2-40B4-BE49-F238E27FC236}">
                <a16:creationId xmlns:a16="http://schemas.microsoft.com/office/drawing/2014/main" id="{EBE3461F-1A63-4BA1-BEA2-2456921F9E7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6858000" cy="5143500"/>
          </a:xfrm>
          <a:prstGeom prst="rect">
            <a:avLst/>
          </a:prstGeom>
        </p:spPr>
      </p:pic>
      <p:sp>
        <p:nvSpPr>
          <p:cNvPr id="4" name="Oval 3">
            <a:extLst>
              <a:ext uri="{FF2B5EF4-FFF2-40B4-BE49-F238E27FC236}">
                <a16:creationId xmlns:a16="http://schemas.microsoft.com/office/drawing/2014/main" id="{C704334C-9661-4D1D-9D51-6404F98CA199}"/>
              </a:ext>
            </a:extLst>
          </p:cNvPr>
          <p:cNvSpPr/>
          <p:nvPr/>
        </p:nvSpPr>
        <p:spPr>
          <a:xfrm>
            <a:off x="6515473" y="0"/>
            <a:ext cx="1491722" cy="1444892"/>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Special </a:t>
            </a:r>
            <a:b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collections</a:t>
            </a:r>
          </a:p>
        </p:txBody>
      </p:sp>
      <p:sp>
        <p:nvSpPr>
          <p:cNvPr id="2" name="TextBox 1">
            <a:extLst>
              <a:ext uri="{FF2B5EF4-FFF2-40B4-BE49-F238E27FC236}">
                <a16:creationId xmlns:a16="http://schemas.microsoft.com/office/drawing/2014/main" id="{43D1371F-9BDA-460E-BFA6-9DABD0B1A651}"/>
              </a:ext>
            </a:extLst>
          </p:cNvPr>
          <p:cNvSpPr txBox="1"/>
          <p:nvPr/>
        </p:nvSpPr>
        <p:spPr>
          <a:xfrm>
            <a:off x="6973923" y="4008664"/>
            <a:ext cx="2066543" cy="923330"/>
          </a:xfrm>
          <a:prstGeom prst="rect">
            <a:avLst/>
          </a:prstGeom>
          <a:solidFill>
            <a:schemeClr val="bg1"/>
          </a:solidFill>
          <a:ln>
            <a:solidFill>
              <a:schemeClr val="bg1"/>
            </a:solidFill>
          </a:ln>
        </p:spPr>
        <p:txBody>
          <a:bodyPr wrap="square" rtlCol="0">
            <a:spAutoFit/>
          </a:bodyPr>
          <a:lstStyle/>
          <a:p>
            <a:pPr marL="285750" indent="-285750">
              <a:buFont typeface="Arial" panose="020B0604020202020204" pitchFamily="34" charset="0"/>
              <a:buChar char="•"/>
            </a:pPr>
            <a:r>
              <a:rPr lang="en-US">
                <a:solidFill>
                  <a:schemeClr val="accent5"/>
                </a:solidFill>
              </a:rPr>
              <a:t>Research</a:t>
            </a:r>
          </a:p>
          <a:p>
            <a:pPr marL="285750" indent="-285750">
              <a:buFont typeface="Arial" panose="020B0604020202020204" pitchFamily="34" charset="0"/>
              <a:buChar char="•"/>
            </a:pPr>
            <a:r>
              <a:rPr lang="en-US">
                <a:solidFill>
                  <a:schemeClr val="accent5"/>
                </a:solidFill>
              </a:rPr>
              <a:t>Reputation</a:t>
            </a:r>
          </a:p>
          <a:p>
            <a:pPr marL="285750" indent="-285750">
              <a:buFont typeface="Arial" panose="020B0604020202020204" pitchFamily="34" charset="0"/>
              <a:buChar char="•"/>
            </a:pPr>
            <a:r>
              <a:rPr lang="en-US">
                <a:solidFill>
                  <a:schemeClr val="accent5"/>
                </a:solidFill>
              </a:rPr>
              <a:t>Relevance</a:t>
            </a:r>
          </a:p>
        </p:txBody>
      </p:sp>
    </p:spTree>
    <p:extLst>
      <p:ext uri="{BB962C8B-B14F-4D97-AF65-F5344CB8AC3E}">
        <p14:creationId xmlns:p14="http://schemas.microsoft.com/office/powerpoint/2010/main" val="120929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5" name="Rectangle 4"/>
          <p:cNvSpPr/>
          <p:nvPr/>
        </p:nvSpPr>
        <p:spPr>
          <a:xfrm>
            <a:off x="913363" y="1271813"/>
            <a:ext cx="2652433" cy="3415387"/>
          </a:xfrm>
          <a:prstGeom prst="rect">
            <a:avLst/>
          </a:prstGeom>
          <a:solidFill>
            <a:schemeClr val="accent1">
              <a:lumMod val="20000"/>
              <a:lumOff val="80000"/>
            </a:schemeClr>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Reconfiguration of </a:t>
            </a:r>
            <a:r>
              <a:rPr kumimoji="0" lang="en-US" sz="1800" b="1"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research work </a:t>
            </a:r>
            <a:r>
              <a:rPr kumimoji="0" lang="en-US" sz="1800" b="0"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by network/digital </a:t>
            </a:r>
            <a:br>
              <a:rPr kumimoji="0" lang="en-US" sz="1800" b="0"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n-US" sz="1800" b="0"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environment.</a:t>
            </a:r>
          </a:p>
        </p:txBody>
      </p:sp>
      <p:sp>
        <p:nvSpPr>
          <p:cNvPr id="3" name="Oval 2"/>
          <p:cNvSpPr/>
          <p:nvPr/>
        </p:nvSpPr>
        <p:spPr>
          <a:xfrm>
            <a:off x="1495593" y="201600"/>
            <a:ext cx="1487971" cy="14879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Support for creation, management and disclosure of evidence, memory, community</a:t>
            </a:r>
          </a:p>
        </p:txBody>
      </p:sp>
      <p:sp>
        <p:nvSpPr>
          <p:cNvPr id="16" name="Oval 15"/>
          <p:cNvSpPr/>
          <p:nvPr/>
        </p:nvSpPr>
        <p:spPr>
          <a:xfrm>
            <a:off x="1553193" y="3871687"/>
            <a:ext cx="1487971" cy="14879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The inside out collection</a:t>
            </a:r>
          </a:p>
        </p:txBody>
      </p:sp>
      <p:sp>
        <p:nvSpPr>
          <p:cNvPr id="19" name="Rectangle 18"/>
          <p:cNvSpPr/>
          <p:nvPr/>
        </p:nvSpPr>
        <p:spPr>
          <a:xfrm>
            <a:off x="4908150" y="1271813"/>
            <a:ext cx="2857500" cy="34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Workflow is the new content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Reputation and access</a:t>
            </a:r>
            <a:br>
              <a:rPr kumimoji="0" lang="en-US" sz="1400" b="0"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n-US" sz="1100" b="0"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manage and disclose the intellectual outputs and expertise of the institution. </a:t>
            </a:r>
            <a:endParaRPr kumimoji="0" lang="en-US" sz="1400" b="0"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From discovery to discoverability</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3043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914400" y="2350866"/>
            <a:ext cx="3246081" cy="2446824"/>
          </a:xfrm>
          <a:prstGeom prst="rect">
            <a:avLst/>
          </a:prstGeom>
          <a:solidFill>
            <a:schemeClr val="bg1"/>
          </a:solidFill>
          <a:ln>
            <a:solidFill>
              <a:srgbClr val="0070C0"/>
            </a:solidFill>
          </a:ln>
        </p:spPr>
        <p:txBody>
          <a:bodyPr wrap="none" lIns="205740" tIns="68580" rIns="137160" bIns="68580" rtlCol="0">
            <a:spAutoFit/>
          </a:bodyPr>
          <a:lstStyle/>
          <a:p>
            <a:pPr defTabSz="342900"/>
            <a:r>
              <a:rPr lang="en-US" sz="2100">
                <a:solidFill>
                  <a:srgbClr val="0070C0"/>
                </a:solidFill>
                <a:latin typeface="Segoe UI" panose="020B0502040204020203" pitchFamily="34" charset="0"/>
                <a:ea typeface="Segoe UI" panose="020B0502040204020203" pitchFamily="34" charset="0"/>
                <a:cs typeface="Segoe UI" panose="020B0502040204020203" pitchFamily="34" charset="0"/>
              </a:rPr>
              <a:t>20 years ago I was </a:t>
            </a:r>
          </a:p>
          <a:p>
            <a:pPr defTabSz="342900"/>
            <a:r>
              <a:rPr lang="en-US" sz="2100">
                <a:solidFill>
                  <a:srgbClr val="0070C0"/>
                </a:solidFill>
                <a:latin typeface="Segoe UI" panose="020B0502040204020203" pitchFamily="34" charset="0"/>
                <a:ea typeface="Segoe UI" panose="020B0502040204020203" pitchFamily="34" charset="0"/>
                <a:cs typeface="Segoe UI" panose="020B0502040204020203" pitchFamily="34" charset="0"/>
              </a:rPr>
              <a:t>in the libraries business. </a:t>
            </a:r>
          </a:p>
          <a:p>
            <a:pPr defTabSz="342900"/>
            <a:endParaRPr lang="en-US" sz="1500">
              <a:solidFill>
                <a:srgbClr val="0070C0"/>
              </a:solidFill>
              <a:latin typeface="Segoe UI" panose="020B0502040204020203" pitchFamily="34" charset="0"/>
              <a:ea typeface="Segoe UI" panose="020B0502040204020203" pitchFamily="34" charset="0"/>
              <a:cs typeface="Segoe UI" panose="020B0502040204020203" pitchFamily="34" charset="0"/>
            </a:endParaRPr>
          </a:p>
          <a:p>
            <a:pPr defTabSz="342900"/>
            <a:r>
              <a:rPr lang="en-US" sz="2100">
                <a:solidFill>
                  <a:srgbClr val="0070C0"/>
                </a:solidFill>
                <a:latin typeface="Segoe UI" panose="020B0502040204020203" pitchFamily="34" charset="0"/>
                <a:ea typeface="Segoe UI" panose="020B0502040204020203" pitchFamily="34" charset="0"/>
                <a:cs typeface="Segoe UI" panose="020B0502040204020203" pitchFamily="34" charset="0"/>
              </a:rPr>
              <a:t>Today I am in the </a:t>
            </a:r>
          </a:p>
          <a:p>
            <a:pPr defTabSz="342900"/>
            <a:r>
              <a:rPr lang="en-US" sz="2100">
                <a:solidFill>
                  <a:srgbClr val="0070C0"/>
                </a:solidFill>
                <a:latin typeface="Segoe UI" panose="020B0502040204020203" pitchFamily="34" charset="0"/>
                <a:ea typeface="Segoe UI" panose="020B0502040204020203" pitchFamily="34" charset="0"/>
                <a:cs typeface="Segoe UI" panose="020B0502040204020203" pitchFamily="34" charset="0"/>
              </a:rPr>
              <a:t>Columbus business. </a:t>
            </a:r>
          </a:p>
          <a:p>
            <a:pPr defTabSz="342900"/>
            <a:endParaRPr lang="en-US" sz="1500" b="1">
              <a:solidFill>
                <a:srgbClr val="0070C0"/>
              </a:solidFill>
              <a:latin typeface="Segoe UI Light" panose="020B0502040204020203" pitchFamily="34" charset="0"/>
            </a:endParaRPr>
          </a:p>
          <a:p>
            <a:pPr defTabSz="342900"/>
            <a:r>
              <a:rPr lang="en-US" b="1">
                <a:solidFill>
                  <a:srgbClr val="0070C0"/>
                </a:solidFill>
                <a:latin typeface="Segoe UI Semibold" panose="020B0702040204020203" pitchFamily="34" charset="0"/>
              </a:rPr>
              <a:t>Pat Losinski, CEO</a:t>
            </a:r>
            <a:br>
              <a:rPr lang="en-US" b="1">
                <a:solidFill>
                  <a:srgbClr val="0070C0"/>
                </a:solidFill>
                <a:latin typeface="Segoe UI Semibold" panose="020B0702040204020203" pitchFamily="34" charset="0"/>
              </a:rPr>
            </a:br>
            <a:r>
              <a:rPr lang="en-US" b="1">
                <a:solidFill>
                  <a:srgbClr val="0070C0"/>
                </a:solidFill>
                <a:latin typeface="Segoe UI Semibold" panose="020B0702040204020203" pitchFamily="34" charset="0"/>
              </a:rPr>
              <a:t>Columbus Metro. Library</a:t>
            </a:r>
            <a:r>
              <a:rPr lang="en-US" sz="1350" b="1">
                <a:solidFill>
                  <a:srgbClr val="0070C0"/>
                </a:solidFill>
                <a:latin typeface="Segoe UI Semibold" panose="020B0702040204020203" pitchFamily="34" charset="0"/>
              </a:rPr>
              <a:t>   </a:t>
            </a:r>
          </a:p>
        </p:txBody>
      </p:sp>
    </p:spTree>
    <p:extLst>
      <p:ext uri="{BB962C8B-B14F-4D97-AF65-F5344CB8AC3E}">
        <p14:creationId xmlns:p14="http://schemas.microsoft.com/office/powerpoint/2010/main" val="3551172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Rectangle 4"/>
          <p:cNvSpPr/>
          <p:nvPr/>
        </p:nvSpPr>
        <p:spPr>
          <a:xfrm>
            <a:off x="5773214" y="1049161"/>
            <a:ext cx="2100848" cy="325755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solidFill>
                  <a:srgbClr val="5B9BD5"/>
                </a:solidFill>
                <a:latin typeface="Segoe UI" panose="020B0502040204020203" pitchFamily="34" charset="0"/>
                <a:cs typeface="Segoe UI" panose="020B0502040204020203" pitchFamily="34" charset="0"/>
              </a:rPr>
              <a:t>Create, manage and make discoverable </a:t>
            </a:r>
            <a:br>
              <a:rPr lang="en-US">
                <a:solidFill>
                  <a:srgbClr val="5B9BD5"/>
                </a:solidFill>
                <a:latin typeface="Segoe UI" panose="020B0502040204020203" pitchFamily="34" charset="0"/>
                <a:cs typeface="Segoe UI" panose="020B0502040204020203" pitchFamily="34" charset="0"/>
              </a:rPr>
            </a:br>
            <a:r>
              <a:rPr lang="en-US">
                <a:solidFill>
                  <a:srgbClr val="5B9BD5"/>
                </a:solidFill>
                <a:latin typeface="Segoe UI" panose="020B0502040204020203" pitchFamily="34" charset="0"/>
                <a:cs typeface="Segoe UI" panose="020B0502040204020203" pitchFamily="34" charset="0"/>
              </a:rPr>
              <a:t>evidence, community, memory.</a:t>
            </a:r>
            <a:r>
              <a:rPr lang="en-US">
                <a:latin typeface="Segoe UI" panose="020B0502040204020203" pitchFamily="34" charset="0"/>
                <a:cs typeface="Segoe UI" panose="020B0502040204020203" pitchFamily="34" charset="0"/>
              </a:rPr>
              <a:t>.</a:t>
            </a:r>
          </a:p>
          <a:p>
            <a:pPr algn="ctr">
              <a:defRPr/>
            </a:pPr>
            <a:endPar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Rectangle 5"/>
          <p:cNvSpPr/>
          <p:nvPr/>
        </p:nvSpPr>
        <p:spPr>
          <a:xfrm>
            <a:off x="3541506" y="1049162"/>
            <a:ext cx="2060344" cy="325755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5B9BD5"/>
                </a:solidFill>
                <a:latin typeface="Segoe UI" panose="020B0502040204020203" pitchFamily="34" charset="0"/>
                <a:cs typeface="Segoe UI" panose="020B0502040204020203" pitchFamily="34" charset="0"/>
              </a:rPr>
              <a:t>Assemble a coordinated mix of local, external and collaborative services around user needs.</a:t>
            </a:r>
          </a:p>
          <a:p>
            <a:endParaRPr lang="en-US">
              <a:solidFill>
                <a:srgbClr val="5B9BD5"/>
              </a:solidFill>
              <a:latin typeface="Segoe UI" panose="020B0502040204020203" pitchFamily="34" charset="0"/>
              <a:cs typeface="Segoe UI" panose="020B0502040204020203" pitchFamily="34" charset="0"/>
            </a:endParaRPr>
          </a:p>
        </p:txBody>
      </p:sp>
      <p:sp>
        <p:nvSpPr>
          <p:cNvPr id="16" name="Oval 15"/>
          <p:cNvSpPr/>
          <p:nvPr/>
        </p:nvSpPr>
        <p:spPr>
          <a:xfrm>
            <a:off x="6079652" y="3636129"/>
            <a:ext cx="1487971" cy="1487971"/>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350" b="1" kern="0">
                <a:solidFill>
                  <a:prstClr val="white"/>
                </a:solidFill>
                <a:latin typeface="Segoe UI" panose="020B0502040204020203" pitchFamily="34" charset="0"/>
                <a:ea typeface="Segoe UI" panose="020B0502040204020203" pitchFamily="34" charset="0"/>
                <a:cs typeface="Segoe UI" panose="020B0502040204020203" pitchFamily="34" charset="0"/>
              </a:rPr>
              <a:t>The inside out collection</a:t>
            </a:r>
          </a:p>
        </p:txBody>
      </p:sp>
      <p:sp>
        <p:nvSpPr>
          <p:cNvPr id="15" name="Oval 14"/>
          <p:cNvSpPr/>
          <p:nvPr/>
        </p:nvSpPr>
        <p:spPr>
          <a:xfrm>
            <a:off x="3827692" y="3636129"/>
            <a:ext cx="1487971" cy="1487971"/>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350" b="1" kern="0">
                <a:solidFill>
                  <a:prstClr val="white"/>
                </a:solidFill>
                <a:latin typeface="Segoe UI" panose="020B0502040204020203" pitchFamily="34" charset="0"/>
                <a:ea typeface="Segoe UI" panose="020B0502040204020203" pitchFamily="34" charset="0"/>
                <a:cs typeface="Segoe UI" panose="020B0502040204020203" pitchFamily="34" charset="0"/>
              </a:rPr>
              <a:t>The facilitated collection</a:t>
            </a:r>
          </a:p>
        </p:txBody>
      </p:sp>
      <p:sp>
        <p:nvSpPr>
          <p:cNvPr id="4" name="Title 3"/>
          <p:cNvSpPr>
            <a:spLocks noGrp="1"/>
          </p:cNvSpPr>
          <p:nvPr>
            <p:ph type="title"/>
          </p:nvPr>
        </p:nvSpPr>
        <p:spPr>
          <a:xfrm>
            <a:off x="1793502" y="171450"/>
            <a:ext cx="5560358" cy="640556"/>
          </a:xfrm>
          <a:solidFill>
            <a:schemeClr val="bg1"/>
          </a:solidFill>
          <a:ln>
            <a:solidFill>
              <a:schemeClr val="accent1"/>
            </a:solidFill>
          </a:ln>
        </p:spPr>
        <p:txBody>
          <a:bodyPr/>
          <a:lstStyle/>
          <a:p>
            <a:pPr algn="ctr"/>
            <a:r>
              <a:rPr lang="en-US" b="1" dirty="0">
                <a:solidFill>
                  <a:srgbClr val="5B9BD5"/>
                </a:solidFill>
                <a:latin typeface="Segoe UI" panose="020B0502040204020203" pitchFamily="34" charset="0"/>
                <a:cs typeface="Segoe UI" panose="020B0502040204020203" pitchFamily="34" charset="0"/>
              </a:rPr>
              <a:t>Three systemic trends</a:t>
            </a:r>
          </a:p>
        </p:txBody>
      </p:sp>
      <p:sp>
        <p:nvSpPr>
          <p:cNvPr id="11" name="Rectangle 10">
            <a:extLst>
              <a:ext uri="{FF2B5EF4-FFF2-40B4-BE49-F238E27FC236}">
                <a16:creationId xmlns:a16="http://schemas.microsoft.com/office/drawing/2014/main" id="{5EF96DCE-545A-4C0F-AA8F-443F5BC293BF}"/>
              </a:ext>
            </a:extLst>
          </p:cNvPr>
          <p:cNvSpPr/>
          <p:nvPr/>
        </p:nvSpPr>
        <p:spPr>
          <a:xfrm>
            <a:off x="1269938" y="1049161"/>
            <a:ext cx="2060344" cy="325755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solidFill>
                  <a:srgbClr val="5B9BD5"/>
                </a:solidFill>
                <a:latin typeface="Segoe UI" panose="020B0502040204020203" pitchFamily="34" charset="0"/>
                <a:cs typeface="Segoe UI" panose="020B0502040204020203" pitchFamily="34" charset="0"/>
              </a:rPr>
              <a:t>Increasingly organize collections at the network or systemwide level. </a:t>
            </a:r>
          </a:p>
          <a:p>
            <a:pPr algn="ctr">
              <a:defRPr/>
            </a:pPr>
            <a:endParaRPr lang="en-US">
              <a:latin typeface="Segoe UI" panose="020B0502040204020203" pitchFamily="34" charset="0"/>
              <a:cs typeface="Segoe UI" panose="020B0502040204020203" pitchFamily="34" charset="0"/>
            </a:endParaRPr>
          </a:p>
          <a:p>
            <a:pPr algn="ctr">
              <a:defRPr/>
            </a:pPr>
            <a:endParaRPr lang="en-US" kern="0">
              <a:solidFill>
                <a:srgbClr val="5B9BD5"/>
              </a:solidFill>
              <a:latin typeface="Segoe UI" panose="020B0502040204020203" pitchFamily="34" charset="0"/>
              <a:ea typeface="Segoe UI" panose="020B0502040204020203" pitchFamily="34" charset="0"/>
              <a:cs typeface="Segoe UI" panose="020B0502040204020203" pitchFamily="34" charset="0"/>
            </a:endParaRPr>
          </a:p>
        </p:txBody>
      </p:sp>
      <p:sp>
        <p:nvSpPr>
          <p:cNvPr id="12" name="Oval 11">
            <a:extLst>
              <a:ext uri="{FF2B5EF4-FFF2-40B4-BE49-F238E27FC236}">
                <a16:creationId xmlns:a16="http://schemas.microsoft.com/office/drawing/2014/main" id="{0DA804E5-0919-4C59-A2C3-8C7269DC2464}"/>
              </a:ext>
            </a:extLst>
          </p:cNvPr>
          <p:cNvSpPr/>
          <p:nvPr/>
        </p:nvSpPr>
        <p:spPr>
          <a:xfrm>
            <a:off x="1594876" y="3629837"/>
            <a:ext cx="1487971" cy="1487971"/>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350" b="1" kern="0">
                <a:solidFill>
                  <a:prstClr val="white"/>
                </a:solidFill>
                <a:latin typeface="Segoe UI" panose="020B0502040204020203" pitchFamily="34" charset="0"/>
                <a:ea typeface="Segoe UI" panose="020B0502040204020203" pitchFamily="34" charset="0"/>
                <a:cs typeface="Segoe UI" panose="020B0502040204020203" pitchFamily="34" charset="0"/>
              </a:rPr>
              <a:t>The collective collection</a:t>
            </a:r>
          </a:p>
        </p:txBody>
      </p:sp>
    </p:spTree>
    <p:extLst>
      <p:ext uri="{BB962C8B-B14F-4D97-AF65-F5344CB8AC3E}">
        <p14:creationId xmlns:p14="http://schemas.microsoft.com/office/powerpoint/2010/main" val="325547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6" name="Rectangle 5"/>
          <p:cNvSpPr/>
          <p:nvPr/>
        </p:nvSpPr>
        <p:spPr>
          <a:xfrm>
            <a:off x="3541506" y="1049162"/>
            <a:ext cx="2060344" cy="325755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1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Aligned closely with institutional needs</a:t>
            </a:r>
          </a:p>
        </p:txBody>
      </p:sp>
      <p:sp>
        <p:nvSpPr>
          <p:cNvPr id="15" name="Oval 14"/>
          <p:cNvSpPr/>
          <p:nvPr/>
        </p:nvSpPr>
        <p:spPr>
          <a:xfrm>
            <a:off x="3827692" y="3636129"/>
            <a:ext cx="1487971" cy="1487971"/>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Optimize</a:t>
            </a:r>
          </a:p>
        </p:txBody>
      </p:sp>
      <p:sp>
        <p:nvSpPr>
          <p:cNvPr id="4" name="Title 3"/>
          <p:cNvSpPr>
            <a:spLocks noGrp="1"/>
          </p:cNvSpPr>
          <p:nvPr>
            <p:ph type="title"/>
          </p:nvPr>
        </p:nvSpPr>
        <p:spPr>
          <a:xfrm>
            <a:off x="1793502" y="171450"/>
            <a:ext cx="5560358" cy="640556"/>
          </a:xfrm>
          <a:solidFill>
            <a:schemeClr val="bg1"/>
          </a:solidFill>
          <a:ln>
            <a:solidFill>
              <a:schemeClr val="accent1"/>
            </a:solidFill>
          </a:ln>
        </p:spPr>
        <p:txBody>
          <a:bodyPr/>
          <a:lstStyle/>
          <a:p>
            <a:pPr algn="ctr"/>
            <a:r>
              <a:rPr lang="en-US" b="1" dirty="0">
                <a:solidFill>
                  <a:srgbClr val="5B9BD5"/>
                </a:solidFill>
                <a:latin typeface="Segoe UI" panose="020B0502040204020203" pitchFamily="34" charset="0"/>
                <a:cs typeface="Segoe UI" panose="020B0502040204020203" pitchFamily="34" charset="0"/>
              </a:rPr>
              <a:t>Three emphases</a:t>
            </a:r>
          </a:p>
        </p:txBody>
      </p:sp>
      <p:sp>
        <p:nvSpPr>
          <p:cNvPr id="10" name="Rectangle 9">
            <a:extLst>
              <a:ext uri="{FF2B5EF4-FFF2-40B4-BE49-F238E27FC236}">
                <a16:creationId xmlns:a16="http://schemas.microsoft.com/office/drawing/2014/main" id="{3971E511-54D8-47BF-8252-33E2A8C563F1}"/>
              </a:ext>
            </a:extLst>
          </p:cNvPr>
          <p:cNvSpPr/>
          <p:nvPr/>
        </p:nvSpPr>
        <p:spPr>
          <a:xfrm>
            <a:off x="1338069" y="1049162"/>
            <a:ext cx="2060344" cy="325755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1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Represent identities, experiences memories of all community</a:t>
            </a:r>
          </a:p>
        </p:txBody>
      </p:sp>
      <p:sp>
        <p:nvSpPr>
          <p:cNvPr id="9" name="Oval 8">
            <a:extLst>
              <a:ext uri="{FF2B5EF4-FFF2-40B4-BE49-F238E27FC236}">
                <a16:creationId xmlns:a16="http://schemas.microsoft.com/office/drawing/2014/main" id="{853F7BB0-4DCA-43DF-9E1D-65F9CE6243AC}"/>
              </a:ext>
            </a:extLst>
          </p:cNvPr>
          <p:cNvSpPr/>
          <p:nvPr/>
        </p:nvSpPr>
        <p:spPr>
          <a:xfrm>
            <a:off x="1750091" y="3636129"/>
            <a:ext cx="1487971" cy="1487971"/>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Pluralize</a:t>
            </a:r>
          </a:p>
        </p:txBody>
      </p:sp>
      <p:sp>
        <p:nvSpPr>
          <p:cNvPr id="11" name="Rectangle 10">
            <a:extLst>
              <a:ext uri="{FF2B5EF4-FFF2-40B4-BE49-F238E27FC236}">
                <a16:creationId xmlns:a16="http://schemas.microsoft.com/office/drawing/2014/main" id="{C4611612-4377-4195-B4EA-12A779A7A7DA}"/>
              </a:ext>
            </a:extLst>
          </p:cNvPr>
          <p:cNvSpPr/>
          <p:nvPr/>
        </p:nvSpPr>
        <p:spPr>
          <a:xfrm>
            <a:off x="5705083" y="1049162"/>
            <a:ext cx="2100848" cy="325755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1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Collections as programmatically prospected data</a:t>
            </a:r>
          </a:p>
        </p:txBody>
      </p:sp>
      <p:sp>
        <p:nvSpPr>
          <p:cNvPr id="12" name="Oval 11">
            <a:extLst>
              <a:ext uri="{FF2B5EF4-FFF2-40B4-BE49-F238E27FC236}">
                <a16:creationId xmlns:a16="http://schemas.microsoft.com/office/drawing/2014/main" id="{62666B84-C8BA-4D0C-8E86-EBD58119B62E}"/>
              </a:ext>
            </a:extLst>
          </p:cNvPr>
          <p:cNvSpPr/>
          <p:nvPr/>
        </p:nvSpPr>
        <p:spPr>
          <a:xfrm>
            <a:off x="6011521" y="3636130"/>
            <a:ext cx="1487971" cy="1487971"/>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Analyze at scale</a:t>
            </a:r>
          </a:p>
        </p:txBody>
      </p:sp>
    </p:spTree>
    <p:extLst>
      <p:ext uri="{BB962C8B-B14F-4D97-AF65-F5344CB8AC3E}">
        <p14:creationId xmlns:p14="http://schemas.microsoft.com/office/powerpoint/2010/main" val="305305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ign on the side of a building&#10;&#10;Description automatically generated">
            <a:extLst>
              <a:ext uri="{FF2B5EF4-FFF2-40B4-BE49-F238E27FC236}">
                <a16:creationId xmlns:a16="http://schemas.microsoft.com/office/drawing/2014/main" id="{371783A9-60D4-4AE6-B857-914EB010213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2000250" y="-2000251"/>
            <a:ext cx="5143500" cy="9144000"/>
          </a:xfrm>
          <a:prstGeom prst="rect">
            <a:avLst/>
          </a:prstGeom>
        </p:spPr>
      </p:pic>
      <p:sp>
        <p:nvSpPr>
          <p:cNvPr id="5" name="Rectangle 4">
            <a:extLst>
              <a:ext uri="{FF2B5EF4-FFF2-40B4-BE49-F238E27FC236}">
                <a16:creationId xmlns:a16="http://schemas.microsoft.com/office/drawing/2014/main" id="{D269CCDA-5502-4CC2-A6CD-A063FFF4EDD9}"/>
              </a:ext>
            </a:extLst>
          </p:cNvPr>
          <p:cNvSpPr/>
          <p:nvPr/>
        </p:nvSpPr>
        <p:spPr>
          <a:xfrm>
            <a:off x="0" y="3518886"/>
            <a:ext cx="9144000" cy="1624614"/>
          </a:xfrm>
          <a:prstGeom prst="rect">
            <a:avLst/>
          </a:prstGeom>
          <a:solidFill>
            <a:srgbClr val="0070C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6" name="Text Placeholder 1">
            <a:extLst>
              <a:ext uri="{FF2B5EF4-FFF2-40B4-BE49-F238E27FC236}">
                <a16:creationId xmlns:a16="http://schemas.microsoft.com/office/drawing/2014/main" id="{201D336E-3B23-4B7B-9B55-C53E467DE357}"/>
              </a:ext>
            </a:extLst>
          </p:cNvPr>
          <p:cNvSpPr txBox="1">
            <a:spLocks/>
          </p:cNvSpPr>
          <p:nvPr/>
        </p:nvSpPr>
        <p:spPr>
          <a:xfrm>
            <a:off x="397130" y="3943170"/>
            <a:ext cx="8349740" cy="1200329"/>
          </a:xfrm>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600" cap="all" dirty="0">
                <a:solidFill>
                  <a:schemeClr val="bg1"/>
                </a:solidFill>
                <a:latin typeface="Segoe UI Semibold" panose="020B0702040204020203" pitchFamily="34" charset="0"/>
                <a:cs typeface="Segoe UI Semibold" panose="020B0702040204020203" pitchFamily="34" charset="0"/>
              </a:rPr>
              <a:t>In conclusion: the big shift, value and values</a:t>
            </a:r>
          </a:p>
        </p:txBody>
      </p:sp>
    </p:spTree>
    <p:extLst>
      <p:ext uri="{BB962C8B-B14F-4D97-AF65-F5344CB8AC3E}">
        <p14:creationId xmlns:p14="http://schemas.microsoft.com/office/powerpoint/2010/main" val="29513286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365DA3-C977-4C76-A835-FC056EC2FFA1}"/>
              </a:ext>
            </a:extLst>
          </p:cNvPr>
          <p:cNvSpPr/>
          <p:nvPr/>
        </p:nvSpPr>
        <p:spPr>
          <a:xfrm>
            <a:off x="363108" y="596363"/>
            <a:ext cx="2100848" cy="262233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100" b="1" kern="0">
                <a:solidFill>
                  <a:srgbClr val="5B9BD5"/>
                </a:solidFill>
                <a:latin typeface="Segoe UI" panose="020B0502040204020203" pitchFamily="34" charset="0"/>
                <a:ea typeface="Segoe UI" panose="020B0502040204020203" pitchFamily="34" charset="0"/>
                <a:cs typeface="Segoe UI" panose="020B0502040204020203" pitchFamily="34" charset="0"/>
              </a:rPr>
              <a:t>The library story</a:t>
            </a:r>
          </a:p>
          <a:p>
            <a:pPr algn="ctr">
              <a:defRPr/>
            </a:pPr>
            <a:endPar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marL="365760" lvl="1" indent="-342900">
              <a:buFont typeface="Arial" panose="020B0604020202020204" pitchFamily="34" charset="0"/>
              <a:buChar char="•"/>
              <a:defRPr/>
            </a:pPr>
            <a:r>
              <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rPr>
              <a:t>Identity</a:t>
            </a:r>
          </a:p>
          <a:p>
            <a:pPr marL="365760" lvl="1" indent="-342900">
              <a:buFont typeface="Arial" panose="020B0604020202020204" pitchFamily="34" charset="0"/>
              <a:buChar char="•"/>
              <a:defRPr/>
            </a:pPr>
            <a:r>
              <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rPr>
              <a:t>Value</a:t>
            </a:r>
          </a:p>
          <a:p>
            <a:pPr marL="365760" lvl="1" indent="-342900">
              <a:buFont typeface="Arial" panose="020B0604020202020204" pitchFamily="34" charset="0"/>
              <a:buChar char="•"/>
              <a:defRPr/>
            </a:pPr>
            <a:r>
              <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rPr>
              <a:t>Workflow</a:t>
            </a:r>
          </a:p>
        </p:txBody>
      </p:sp>
      <p:sp>
        <p:nvSpPr>
          <p:cNvPr id="2" name="Rectangle 1">
            <a:extLst>
              <a:ext uri="{FF2B5EF4-FFF2-40B4-BE49-F238E27FC236}">
                <a16:creationId xmlns:a16="http://schemas.microsoft.com/office/drawing/2014/main" id="{81117D6B-6EB5-4938-8D29-4A4048C30BDA}"/>
              </a:ext>
            </a:extLst>
          </p:cNvPr>
          <p:cNvSpPr/>
          <p:nvPr/>
        </p:nvSpPr>
        <p:spPr>
          <a:xfrm>
            <a:off x="363108" y="3273972"/>
            <a:ext cx="2100848" cy="1282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Segoe UI Semibold" panose="020B0702040204020203" pitchFamily="34" charset="0"/>
                <a:cs typeface="Segoe UI Semibold" panose="020B0702040204020203" pitchFamily="34" charset="0"/>
              </a:rPr>
              <a:t>COLLECTIONS</a:t>
            </a:r>
            <a:endParaRPr lang="en-US" sz="1050">
              <a:latin typeface="Segoe UI Semibold" panose="020B0702040204020203" pitchFamily="34" charset="0"/>
              <a:cs typeface="Segoe UI Semibold" panose="020B0702040204020203" pitchFamily="34" charset="0"/>
            </a:endParaRPr>
          </a:p>
        </p:txBody>
      </p:sp>
      <p:sp>
        <p:nvSpPr>
          <p:cNvPr id="6" name="Rectangle 5">
            <a:extLst>
              <a:ext uri="{FF2B5EF4-FFF2-40B4-BE49-F238E27FC236}">
                <a16:creationId xmlns:a16="http://schemas.microsoft.com/office/drawing/2014/main" id="{16A3A14F-5E28-4717-8E30-75F21A6CCD26}"/>
              </a:ext>
            </a:extLst>
          </p:cNvPr>
          <p:cNvSpPr/>
          <p:nvPr/>
        </p:nvSpPr>
        <p:spPr>
          <a:xfrm>
            <a:off x="2717433" y="617384"/>
            <a:ext cx="2100848" cy="262233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100" b="1" kern="0">
                <a:solidFill>
                  <a:srgbClr val="5B9BD5"/>
                </a:solidFill>
                <a:latin typeface="Segoe UI" panose="020B0502040204020203" pitchFamily="34" charset="0"/>
                <a:ea typeface="Segoe UI" panose="020B0502040204020203" pitchFamily="34" charset="0"/>
                <a:cs typeface="Segoe UI" panose="020B0502040204020203" pitchFamily="34" charset="0"/>
              </a:rPr>
              <a:t>The current library story</a:t>
            </a:r>
          </a:p>
          <a:p>
            <a:pPr algn="ctr">
              <a:defRPr/>
            </a:pPr>
            <a:endPar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marL="365760" lvl="1" indent="-342900">
              <a:buFont typeface="Arial" panose="020B0604020202020204" pitchFamily="34" charset="0"/>
              <a:buChar char="•"/>
              <a:defRPr/>
            </a:pPr>
            <a:r>
              <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rPr>
              <a:t>Identity</a:t>
            </a:r>
          </a:p>
          <a:p>
            <a:pPr marL="365760" lvl="1" indent="-342900">
              <a:buFont typeface="Arial" panose="020B0604020202020204" pitchFamily="34" charset="0"/>
              <a:buChar char="•"/>
              <a:defRPr/>
            </a:pPr>
            <a:r>
              <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rPr>
              <a:t>Value</a:t>
            </a:r>
          </a:p>
          <a:p>
            <a:pPr marL="365760" lvl="1" indent="-342900">
              <a:buFont typeface="Arial" panose="020B0604020202020204" pitchFamily="34" charset="0"/>
              <a:buChar char="•"/>
              <a:defRPr/>
            </a:pPr>
            <a:r>
              <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rPr>
              <a:t>Workflow</a:t>
            </a:r>
          </a:p>
        </p:txBody>
      </p:sp>
      <p:sp>
        <p:nvSpPr>
          <p:cNvPr id="7" name="Rectangle 6">
            <a:extLst>
              <a:ext uri="{FF2B5EF4-FFF2-40B4-BE49-F238E27FC236}">
                <a16:creationId xmlns:a16="http://schemas.microsoft.com/office/drawing/2014/main" id="{8B754FF3-AACF-4A94-8102-8B0D6AF6E749}"/>
              </a:ext>
            </a:extLst>
          </p:cNvPr>
          <p:cNvSpPr/>
          <p:nvPr/>
        </p:nvSpPr>
        <p:spPr>
          <a:xfrm>
            <a:off x="2717433" y="3294993"/>
            <a:ext cx="2100848" cy="1282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Segoe UI Semibold" panose="020B0702040204020203" pitchFamily="34" charset="0"/>
                <a:cs typeface="Segoe UI Semibold" panose="020B0702040204020203" pitchFamily="34" charset="0"/>
              </a:rPr>
              <a:t>SERVICES</a:t>
            </a:r>
            <a:endParaRPr lang="en-US" sz="1050">
              <a:latin typeface="Segoe UI Semibold" panose="020B0702040204020203" pitchFamily="34" charset="0"/>
              <a:cs typeface="Segoe UI Semibold" panose="020B0702040204020203" pitchFamily="34" charset="0"/>
            </a:endParaRPr>
          </a:p>
        </p:txBody>
      </p:sp>
      <p:sp>
        <p:nvSpPr>
          <p:cNvPr id="8" name="Rectangle 7">
            <a:extLst>
              <a:ext uri="{FF2B5EF4-FFF2-40B4-BE49-F238E27FC236}">
                <a16:creationId xmlns:a16="http://schemas.microsoft.com/office/drawing/2014/main" id="{5E128452-8D5D-41F9-8FCC-B6E266B6AA5E}"/>
              </a:ext>
            </a:extLst>
          </p:cNvPr>
          <p:cNvSpPr/>
          <p:nvPr/>
        </p:nvSpPr>
        <p:spPr>
          <a:xfrm>
            <a:off x="5087528" y="638404"/>
            <a:ext cx="2100848" cy="262233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100" b="1" kern="0">
                <a:solidFill>
                  <a:srgbClr val="5B9BD5"/>
                </a:solidFill>
                <a:latin typeface="Segoe UI" panose="020B0502040204020203" pitchFamily="34" charset="0"/>
                <a:ea typeface="Segoe UI" panose="020B0502040204020203" pitchFamily="34" charset="0"/>
                <a:cs typeface="Segoe UI" panose="020B0502040204020203" pitchFamily="34" charset="0"/>
              </a:rPr>
              <a:t>The new library story?</a:t>
            </a:r>
          </a:p>
          <a:p>
            <a:pPr algn="ctr">
              <a:defRPr/>
            </a:pPr>
            <a:endPar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marL="365760" lvl="1" indent="-342900">
              <a:buFont typeface="Arial" panose="020B0604020202020204" pitchFamily="34" charset="0"/>
              <a:buChar char="•"/>
              <a:defRPr/>
            </a:pPr>
            <a:r>
              <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rPr>
              <a:t>Identity</a:t>
            </a:r>
          </a:p>
          <a:p>
            <a:pPr marL="365760" lvl="1" indent="-342900">
              <a:buFont typeface="Arial" panose="020B0604020202020204" pitchFamily="34" charset="0"/>
              <a:buChar char="•"/>
              <a:defRPr/>
            </a:pPr>
            <a:r>
              <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rPr>
              <a:t>Value</a:t>
            </a:r>
          </a:p>
          <a:p>
            <a:pPr marL="365760" lvl="1" indent="-342900">
              <a:buFont typeface="Arial" panose="020B0604020202020204" pitchFamily="34" charset="0"/>
              <a:buChar char="•"/>
              <a:defRPr/>
            </a:pPr>
            <a:r>
              <a:rPr lang="en-US" sz="2100" kern="0">
                <a:solidFill>
                  <a:srgbClr val="5B9BD5"/>
                </a:solidFill>
                <a:latin typeface="Segoe UI" panose="020B0502040204020203" pitchFamily="34" charset="0"/>
                <a:ea typeface="Segoe UI" panose="020B0502040204020203" pitchFamily="34" charset="0"/>
                <a:cs typeface="Segoe UI" panose="020B0502040204020203" pitchFamily="34" charset="0"/>
              </a:rPr>
              <a:t>Workflow</a:t>
            </a:r>
          </a:p>
        </p:txBody>
      </p:sp>
      <p:sp>
        <p:nvSpPr>
          <p:cNvPr id="9" name="Rectangle 8">
            <a:extLst>
              <a:ext uri="{FF2B5EF4-FFF2-40B4-BE49-F238E27FC236}">
                <a16:creationId xmlns:a16="http://schemas.microsoft.com/office/drawing/2014/main" id="{152E9497-C31F-4060-9640-54907098E726}"/>
              </a:ext>
            </a:extLst>
          </p:cNvPr>
          <p:cNvSpPr/>
          <p:nvPr/>
        </p:nvSpPr>
        <p:spPr>
          <a:xfrm>
            <a:off x="5087528" y="3316013"/>
            <a:ext cx="2100848" cy="1282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Segoe UI Semibold" panose="020B0702040204020203" pitchFamily="34" charset="0"/>
                <a:cs typeface="Segoe UI Semibold" panose="020B0702040204020203" pitchFamily="34" charset="0"/>
              </a:rPr>
              <a:t>COMMUNITY</a:t>
            </a:r>
            <a:endParaRPr lang="en-US" sz="1050">
              <a:latin typeface="Segoe UI Semibold" panose="020B0702040204020203" pitchFamily="34" charset="0"/>
              <a:cs typeface="Segoe UI Semibold" panose="020B0702040204020203" pitchFamily="34" charset="0"/>
            </a:endParaRPr>
          </a:p>
        </p:txBody>
      </p:sp>
      <p:sp>
        <p:nvSpPr>
          <p:cNvPr id="10" name="Oval 9">
            <a:extLst>
              <a:ext uri="{FF2B5EF4-FFF2-40B4-BE49-F238E27FC236}">
                <a16:creationId xmlns:a16="http://schemas.microsoft.com/office/drawing/2014/main" id="{DFF90584-1926-47BF-BD8A-13784732CCA0}"/>
              </a:ext>
            </a:extLst>
          </p:cNvPr>
          <p:cNvSpPr/>
          <p:nvPr/>
        </p:nvSpPr>
        <p:spPr>
          <a:xfrm>
            <a:off x="7188376" y="0"/>
            <a:ext cx="1702959" cy="1702959"/>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kern="0">
                <a:solidFill>
                  <a:prstClr val="white"/>
                </a:solidFill>
                <a:latin typeface="Segoe UI" panose="020B0502040204020203" pitchFamily="34" charset="0"/>
                <a:ea typeface="Segoe UI" panose="020B0502040204020203" pitchFamily="34" charset="0"/>
                <a:cs typeface="Segoe UI" panose="020B0502040204020203" pitchFamily="34" charset="0"/>
              </a:rPr>
              <a:t>Critical advocate and consultant in complex information environment</a:t>
            </a:r>
          </a:p>
        </p:txBody>
      </p:sp>
      <p:sp>
        <p:nvSpPr>
          <p:cNvPr id="11" name="Oval 10">
            <a:extLst>
              <a:ext uri="{FF2B5EF4-FFF2-40B4-BE49-F238E27FC236}">
                <a16:creationId xmlns:a16="http://schemas.microsoft.com/office/drawing/2014/main" id="{FDC20AEE-0D70-49E1-8B27-5808D344EE47}"/>
              </a:ext>
            </a:extLst>
          </p:cNvPr>
          <p:cNvSpPr/>
          <p:nvPr/>
        </p:nvSpPr>
        <p:spPr>
          <a:xfrm>
            <a:off x="7188376" y="1702959"/>
            <a:ext cx="1640314" cy="164031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Support users as creators</a:t>
            </a:r>
          </a:p>
        </p:txBody>
      </p:sp>
      <p:sp>
        <p:nvSpPr>
          <p:cNvPr id="12" name="Oval 11">
            <a:extLst>
              <a:ext uri="{FF2B5EF4-FFF2-40B4-BE49-F238E27FC236}">
                <a16:creationId xmlns:a16="http://schemas.microsoft.com/office/drawing/2014/main" id="{386E4654-8242-487C-BF59-AF89F1F7C1FF}"/>
              </a:ext>
            </a:extLst>
          </p:cNvPr>
          <p:cNvSpPr/>
          <p:nvPr/>
        </p:nvSpPr>
        <p:spPr>
          <a:xfrm>
            <a:off x="7188376" y="3343273"/>
            <a:ext cx="1640314" cy="164031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35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Make community successful</a:t>
            </a:r>
          </a:p>
        </p:txBody>
      </p:sp>
    </p:spTree>
    <p:extLst>
      <p:ext uri="{BB962C8B-B14F-4D97-AF65-F5344CB8AC3E}">
        <p14:creationId xmlns:p14="http://schemas.microsoft.com/office/powerpoint/2010/main" val="384681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988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 name="Slide Number"/>
          <p:cNvSpPr txBox="1">
            <a:spLocks noGrp="1"/>
          </p:cNvSpPr>
          <p:nvPr>
            <p:ph type="sldNum" sz="quarter" idx="2"/>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45</a:t>
            </a:fld>
            <a:endParaRPr/>
          </a:p>
        </p:txBody>
      </p:sp>
      <p:pic>
        <p:nvPicPr>
          <p:cNvPr id="935" name="Screen Shot 2019-04-21 at 2.15.48 PM.png" descr="Screen Shot 2019-04-21 at 2.15.48 PM.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381" y="912"/>
            <a:ext cx="1828584" cy="1484285"/>
          </a:xfrm>
          <a:prstGeom prst="rect">
            <a:avLst/>
          </a:prstGeom>
          <a:ln w="12700">
            <a:miter lim="400000"/>
          </a:ln>
        </p:spPr>
      </p:pic>
      <p:pic>
        <p:nvPicPr>
          <p:cNvPr id="936" name="Screen Shot 2019-04-21 at 2.16.32 PM.png" descr="Screen Shot 2019-04-21 at 2.16.32 P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829797" y="-456"/>
            <a:ext cx="1828584" cy="1484285"/>
          </a:xfrm>
          <a:prstGeom prst="rect">
            <a:avLst/>
          </a:prstGeom>
          <a:ln w="12700">
            <a:miter lim="400000"/>
          </a:ln>
        </p:spPr>
      </p:pic>
      <p:pic>
        <p:nvPicPr>
          <p:cNvPr id="937" name="Screen Shot 2019-04-21 at 2.17.05 PM.png" descr="Screen Shot 2019-04-21 at 2.17.05 P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659550" y="-456"/>
            <a:ext cx="1828584" cy="1484285"/>
          </a:xfrm>
          <a:prstGeom prst="rect">
            <a:avLst/>
          </a:prstGeom>
          <a:ln w="12700">
            <a:miter lim="400000"/>
          </a:ln>
        </p:spPr>
      </p:pic>
      <p:pic>
        <p:nvPicPr>
          <p:cNvPr id="938" name="Screen Shot 2019-04-21 at 2.18.58 PM.png" descr="Screen Shot 2019-04-21 at 2.18.58 P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5488136" y="-1823"/>
            <a:ext cx="1828584" cy="1484285"/>
          </a:xfrm>
          <a:prstGeom prst="rect">
            <a:avLst/>
          </a:prstGeom>
          <a:ln w="12700">
            <a:miter lim="400000"/>
          </a:ln>
        </p:spPr>
      </p:pic>
      <p:pic>
        <p:nvPicPr>
          <p:cNvPr id="939" name="Screen Shot 2019-04-21 at 2.17.37 PM.png" descr="Screen Shot 2019-04-21 at 2.17.37 PM.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7316720" y="-5619"/>
            <a:ext cx="1828584" cy="1484285"/>
          </a:xfrm>
          <a:prstGeom prst="rect">
            <a:avLst/>
          </a:prstGeom>
          <a:ln w="12700">
            <a:miter lim="400000"/>
          </a:ln>
        </p:spPr>
      </p:pic>
      <p:pic>
        <p:nvPicPr>
          <p:cNvPr id="940" name="Screen Shot 2019-04-21 at 2.19.37 PM.png" descr="Screen Shot 2019-04-21 at 2.19.37 PM.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2384" y="1474502"/>
            <a:ext cx="1828584" cy="1484285"/>
          </a:xfrm>
          <a:prstGeom prst="rect">
            <a:avLst/>
          </a:prstGeom>
          <a:ln w="12700">
            <a:miter lim="400000"/>
          </a:ln>
        </p:spPr>
      </p:pic>
      <p:pic>
        <p:nvPicPr>
          <p:cNvPr id="941" name="image84.png" descr="image84.pn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1829800" y="1482659"/>
            <a:ext cx="1828584" cy="1484285"/>
          </a:xfrm>
          <a:prstGeom prst="rect">
            <a:avLst/>
          </a:prstGeom>
          <a:ln w="12700">
            <a:miter lim="400000"/>
          </a:ln>
        </p:spPr>
      </p:pic>
      <p:pic>
        <p:nvPicPr>
          <p:cNvPr id="942" name="Screen Shot 2019-04-21 at 2.20.07 PM.png" descr="Screen Shot 2019-04-21 at 2.20.07 PM.pn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3659553" y="1482659"/>
            <a:ext cx="1828584" cy="1484285"/>
          </a:xfrm>
          <a:prstGeom prst="rect">
            <a:avLst/>
          </a:prstGeom>
          <a:ln w="12700">
            <a:miter lim="400000"/>
          </a:ln>
        </p:spPr>
      </p:pic>
      <p:pic>
        <p:nvPicPr>
          <p:cNvPr id="943" name="vandrcover.png" descr="vandrcover.png"/>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5488139" y="1481291"/>
            <a:ext cx="1828584" cy="1484285"/>
          </a:xfrm>
          <a:prstGeom prst="rect">
            <a:avLst/>
          </a:prstGeom>
          <a:ln w="12700">
            <a:miter lim="400000"/>
          </a:ln>
        </p:spPr>
      </p:pic>
      <p:pic>
        <p:nvPicPr>
          <p:cNvPr id="944" name="Screen Shot 2019-04-21 at 2.21.52 PM.png" descr="Screen Shot 2019-04-21 at 2.21.52 PM.png"/>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a:xfrm>
            <a:off x="7316722" y="1477496"/>
            <a:ext cx="1828584" cy="1484285"/>
          </a:xfrm>
          <a:prstGeom prst="rect">
            <a:avLst/>
          </a:prstGeom>
          <a:ln w="12700">
            <a:miter lim="400000"/>
          </a:ln>
        </p:spPr>
      </p:pic>
      <p:sp>
        <p:nvSpPr>
          <p:cNvPr id="16" name="Rectangle 15">
            <a:extLst>
              <a:ext uri="{FF2B5EF4-FFF2-40B4-BE49-F238E27FC236}">
                <a16:creationId xmlns:a16="http://schemas.microsoft.com/office/drawing/2014/main" id="{1A5936ED-5105-464D-93C3-8C5681C3FEF1}"/>
              </a:ext>
            </a:extLst>
          </p:cNvPr>
          <p:cNvSpPr/>
          <p:nvPr/>
        </p:nvSpPr>
        <p:spPr>
          <a:xfrm>
            <a:off x="0" y="2952256"/>
            <a:ext cx="9141616" cy="2349065"/>
          </a:xfrm>
          <a:prstGeom prst="rect">
            <a:avLst/>
          </a:prstGeom>
          <a:solidFill>
            <a:srgbClr val="0070C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a:solidFill>
                  <a:schemeClr val="bg1"/>
                </a:solidFill>
                <a:latin typeface="Segoe UI Semibold" panose="020B0702040204020203" pitchFamily="34" charset="0"/>
                <a:cs typeface="Segoe UI Semibold" panose="020B0702040204020203" pitchFamily="34" charset="0"/>
              </a:rPr>
              <a:t>   Thank you</a:t>
            </a:r>
          </a:p>
          <a:p>
            <a:pPr algn="ctr"/>
            <a:endParaRPr lang="en-US" sz="2400">
              <a:solidFill>
                <a:schemeClr val="bg1"/>
              </a:solidFill>
              <a:latin typeface="Segoe UI Semibold" panose="020B0702040204020203" pitchFamily="34" charset="0"/>
              <a:cs typeface="Segoe UI Semibold" panose="020B0702040204020203" pitchFamily="34" charset="0"/>
            </a:endParaRPr>
          </a:p>
          <a:p>
            <a:r>
              <a:rPr lang="en-US" sz="2400">
                <a:solidFill>
                  <a:schemeClr val="bg1"/>
                </a:solidFill>
                <a:latin typeface="Segoe UI Semibold" panose="020B0702040204020203" pitchFamily="34" charset="0"/>
                <a:cs typeface="Segoe UI Semibold" panose="020B0702040204020203" pitchFamily="34" charset="0"/>
              </a:rPr>
              <a:t>   Lorcan Dempsey</a:t>
            </a:r>
          </a:p>
          <a:p>
            <a:pPr algn="ctr"/>
            <a:endParaRPr lang="en-US" sz="2400">
              <a:solidFill>
                <a:schemeClr val="bg1"/>
              </a:solidFill>
              <a:latin typeface="Segoe UI Semibold" panose="020B0702040204020203" pitchFamily="34" charset="0"/>
              <a:cs typeface="Segoe UI Semibold" panose="020B0702040204020203" pitchFamily="34" charset="0"/>
            </a:endParaRPr>
          </a:p>
          <a:p>
            <a:r>
              <a:rPr lang="en-US" sz="2400">
                <a:solidFill>
                  <a:schemeClr val="bg1"/>
                </a:solidFill>
                <a:latin typeface="Segoe UI Semibold" panose="020B0702040204020203" pitchFamily="34" charset="0"/>
                <a:cs typeface="Segoe UI Semibold" panose="020B0702040204020203" pitchFamily="34" charset="0"/>
              </a:rPr>
              <a:t>  @</a:t>
            </a:r>
            <a:r>
              <a:rPr lang="en-US" sz="2400" err="1">
                <a:solidFill>
                  <a:schemeClr val="bg1"/>
                </a:solidFill>
                <a:latin typeface="Segoe UI Semibold" panose="020B0702040204020203" pitchFamily="34" charset="0"/>
                <a:cs typeface="Segoe UI Semibold" panose="020B0702040204020203" pitchFamily="34" charset="0"/>
              </a:rPr>
              <a:t>LorcanD</a:t>
            </a:r>
            <a:endParaRPr lang="en-US" sz="1400">
              <a:solidFill>
                <a:schemeClr val="bg1"/>
              </a:solidFill>
              <a:latin typeface="Segoe UI Semibold" panose="020B0702040204020203" pitchFamily="34" charset="0"/>
              <a:cs typeface="Segoe UI Semibold" panose="020B0702040204020203" pitchFamily="34" charset="0"/>
            </a:endParaRPr>
          </a:p>
        </p:txBody>
      </p:sp>
      <p:sp>
        <p:nvSpPr>
          <p:cNvPr id="17" name="TextBox 16">
            <a:extLst>
              <a:ext uri="{FF2B5EF4-FFF2-40B4-BE49-F238E27FC236}">
                <a16:creationId xmlns:a16="http://schemas.microsoft.com/office/drawing/2014/main" id="{D2096249-FB88-4252-85E1-BC2EEAA86895}"/>
              </a:ext>
            </a:extLst>
          </p:cNvPr>
          <p:cNvSpPr txBox="1"/>
          <p:nvPr/>
        </p:nvSpPr>
        <p:spPr>
          <a:xfrm>
            <a:off x="6217159" y="3601195"/>
            <a:ext cx="2765502" cy="1092607"/>
          </a:xfrm>
          <a:prstGeom prst="rect">
            <a:avLst/>
          </a:prstGeom>
          <a:noFill/>
        </p:spPr>
        <p:txBody>
          <a:bodyPr wrap="none" rtlCol="0">
            <a:spAutoFit/>
          </a:bodyPr>
          <a:lstStyle/>
          <a:p>
            <a:pPr algn="ctr"/>
            <a:r>
              <a:rPr lang="en-US" sz="1000">
                <a:solidFill>
                  <a:schemeClr val="bg1"/>
                </a:solidFill>
                <a:latin typeface="Segoe UI" panose="020B0502040204020203" pitchFamily="34" charset="0"/>
                <a:cs typeface="Segoe UI" panose="020B0502040204020203" pitchFamily="34" charset="0"/>
              </a:rPr>
              <a:t>https://www.oclc.org/research</a:t>
            </a:r>
          </a:p>
          <a:p>
            <a:pPr algn="ctr"/>
            <a:endParaRPr lang="en-US" sz="1100">
              <a:solidFill>
                <a:schemeClr val="bg1"/>
              </a:solidFill>
              <a:latin typeface="Segoe UI" panose="020B0502040204020203" pitchFamily="34" charset="0"/>
              <a:cs typeface="Segoe UI" panose="020B0502040204020203" pitchFamily="34" charset="0"/>
            </a:endParaRPr>
          </a:p>
          <a:p>
            <a:pPr algn="ctr"/>
            <a:r>
              <a:rPr lang="en-US" sz="1100">
                <a:solidFill>
                  <a:schemeClr val="bg1"/>
                </a:solidFill>
                <a:latin typeface="Segoe UI" panose="020B0502040204020203" pitchFamily="34" charset="0"/>
                <a:cs typeface="Segoe UI" panose="020B0502040204020203" pitchFamily="34" charset="0"/>
              </a:rPr>
              <a:t>All photographs by </a:t>
            </a:r>
          </a:p>
          <a:p>
            <a:pPr algn="ctr"/>
            <a:r>
              <a:rPr lang="en-US" sz="1100">
                <a:solidFill>
                  <a:schemeClr val="bg1"/>
                </a:solidFill>
                <a:latin typeface="Segoe UI" panose="020B0502040204020203" pitchFamily="34" charset="0"/>
                <a:cs typeface="Segoe UI" panose="020B0502040204020203" pitchFamily="34" charset="0"/>
              </a:rPr>
              <a:t>Lorcan Dempsey</a:t>
            </a:r>
          </a:p>
          <a:p>
            <a:pPr algn="ctr"/>
            <a:endParaRPr lang="en-US" sz="1100">
              <a:solidFill>
                <a:schemeClr val="bg1"/>
              </a:solidFill>
              <a:latin typeface="Segoe UI" panose="020B0502040204020203" pitchFamily="34" charset="0"/>
              <a:cs typeface="Segoe UI" panose="020B0502040204020203" pitchFamily="34" charset="0"/>
            </a:endParaRPr>
          </a:p>
          <a:p>
            <a:pPr algn="ctr"/>
            <a:r>
              <a:rPr lang="en-US" sz="1100">
                <a:solidFill>
                  <a:schemeClr val="bg1"/>
                </a:solidFill>
                <a:latin typeface="Segoe UI" panose="020B0502040204020203" pitchFamily="34" charset="0"/>
                <a:cs typeface="Segoe UI" panose="020B0502040204020203" pitchFamily="34" charset="0"/>
              </a:rPr>
              <a:t>(Thanks to Keith Webster for some slides)</a:t>
            </a:r>
          </a:p>
        </p:txBody>
      </p:sp>
      <p:pic>
        <p:nvPicPr>
          <p:cNvPr id="18" name="Picture 17">
            <a:extLst>
              <a:ext uri="{FF2B5EF4-FFF2-40B4-BE49-F238E27FC236}">
                <a16:creationId xmlns:a16="http://schemas.microsoft.com/office/drawing/2014/main" id="{97ADF498-D6CB-4278-931A-F85AB9AC6B1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052583" y="2959295"/>
            <a:ext cx="2983003" cy="2342026"/>
          </a:xfrm>
          <a:prstGeom prst="rect">
            <a:avLst/>
          </a:prstGeom>
        </p:spPr>
      </p:pic>
      <p:pic>
        <p:nvPicPr>
          <p:cNvPr id="19" name="Picture 5">
            <a:extLst>
              <a:ext uri="{FF2B5EF4-FFF2-40B4-BE49-F238E27FC236}">
                <a16:creationId xmlns:a16="http://schemas.microsoft.com/office/drawing/2014/main" id="{A1A4CD09-3A6F-460C-B4FF-7098FAF612D4}"/>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00"/>
                                  </p:stCondLst>
                                  <p:iterate>
                                    <p:tmAbs val="0"/>
                                  </p:iterate>
                                  <p:childTnLst>
                                    <p:set>
                                      <p:cBhvr>
                                        <p:cTn id="6" fill="hold"/>
                                        <p:tgtEl>
                                          <p:spTgt spid="935"/>
                                        </p:tgtEl>
                                        <p:attrNameLst>
                                          <p:attrName>style.visibility</p:attrName>
                                        </p:attrNameLst>
                                      </p:cBhvr>
                                      <p:to>
                                        <p:strVal val="visible"/>
                                      </p:to>
                                    </p:set>
                                    <p:anim calcmode="lin" valueType="num">
                                      <p:cBhvr>
                                        <p:cTn id="7" dur="1000" fill="hold"/>
                                        <p:tgtEl>
                                          <p:spTgt spid="935"/>
                                        </p:tgtEl>
                                        <p:attrNameLst>
                                          <p:attrName>ppt_x</p:attrName>
                                        </p:attrNameLst>
                                      </p:cBhvr>
                                      <p:tavLst>
                                        <p:tav tm="0">
                                          <p:val>
                                            <p:strVal val="#ppt_x"/>
                                          </p:val>
                                        </p:tav>
                                        <p:tav tm="100000">
                                          <p:val>
                                            <p:strVal val="#ppt_x"/>
                                          </p:val>
                                        </p:tav>
                                      </p:tavLst>
                                    </p:anim>
                                    <p:anim calcmode="lin" valueType="num">
                                      <p:cBhvr>
                                        <p:cTn id="8" dur="1000" fill="hold"/>
                                        <p:tgtEl>
                                          <p:spTgt spid="935"/>
                                        </p:tgtEl>
                                        <p:attrNameLst>
                                          <p:attrName>ppt_y</p:attrName>
                                        </p:attrNameLst>
                                      </p:cBhvr>
                                      <p:tavLst>
                                        <p:tav tm="0">
                                          <p:val>
                                            <p:strVal val="1+#ppt_h/2"/>
                                          </p:val>
                                        </p:tav>
                                        <p:tav tm="100000">
                                          <p:val>
                                            <p:strVal val="#ppt_y"/>
                                          </p:val>
                                        </p:tav>
                                      </p:tavLst>
                                    </p:anim>
                                  </p:childTnLst>
                                </p:cTn>
                              </p:par>
                            </p:childTnLst>
                          </p:cTn>
                        </p:par>
                        <p:par>
                          <p:cTn id="9" fill="hold">
                            <p:stCondLst>
                              <p:cond delay="1200"/>
                            </p:stCondLst>
                            <p:childTnLst>
                              <p:par>
                                <p:cTn id="10" presetID="2" presetClass="entr" presetSubtype="4" fill="hold" grpId="0" nodeType="afterEffect">
                                  <p:stCondLst>
                                    <p:cond delay="200"/>
                                  </p:stCondLst>
                                  <p:iterate>
                                    <p:tmAbs val="0"/>
                                  </p:iterate>
                                  <p:childTnLst>
                                    <p:set>
                                      <p:cBhvr>
                                        <p:cTn id="11" fill="hold"/>
                                        <p:tgtEl>
                                          <p:spTgt spid="936"/>
                                        </p:tgtEl>
                                        <p:attrNameLst>
                                          <p:attrName>style.visibility</p:attrName>
                                        </p:attrNameLst>
                                      </p:cBhvr>
                                      <p:to>
                                        <p:strVal val="visible"/>
                                      </p:to>
                                    </p:set>
                                    <p:anim calcmode="lin" valueType="num">
                                      <p:cBhvr>
                                        <p:cTn id="12" dur="1000" fill="hold"/>
                                        <p:tgtEl>
                                          <p:spTgt spid="936"/>
                                        </p:tgtEl>
                                        <p:attrNameLst>
                                          <p:attrName>ppt_x</p:attrName>
                                        </p:attrNameLst>
                                      </p:cBhvr>
                                      <p:tavLst>
                                        <p:tav tm="0">
                                          <p:val>
                                            <p:strVal val="#ppt_x"/>
                                          </p:val>
                                        </p:tav>
                                        <p:tav tm="100000">
                                          <p:val>
                                            <p:strVal val="#ppt_x"/>
                                          </p:val>
                                        </p:tav>
                                      </p:tavLst>
                                    </p:anim>
                                    <p:anim calcmode="lin" valueType="num">
                                      <p:cBhvr>
                                        <p:cTn id="13" dur="1000" fill="hold"/>
                                        <p:tgtEl>
                                          <p:spTgt spid="936"/>
                                        </p:tgtEl>
                                        <p:attrNameLst>
                                          <p:attrName>ppt_y</p:attrName>
                                        </p:attrNameLst>
                                      </p:cBhvr>
                                      <p:tavLst>
                                        <p:tav tm="0">
                                          <p:val>
                                            <p:strVal val="1+#ppt_h/2"/>
                                          </p:val>
                                        </p:tav>
                                        <p:tav tm="100000">
                                          <p:val>
                                            <p:strVal val="#ppt_y"/>
                                          </p:val>
                                        </p:tav>
                                      </p:tavLst>
                                    </p:anim>
                                  </p:childTnLst>
                                </p:cTn>
                              </p:par>
                            </p:childTnLst>
                          </p:cTn>
                        </p:par>
                        <p:par>
                          <p:cTn id="14" fill="hold">
                            <p:stCondLst>
                              <p:cond delay="2400"/>
                            </p:stCondLst>
                            <p:childTnLst>
                              <p:par>
                                <p:cTn id="15" presetID="2" presetClass="entr" presetSubtype="4" fill="hold" grpId="0" nodeType="afterEffect">
                                  <p:stCondLst>
                                    <p:cond delay="200"/>
                                  </p:stCondLst>
                                  <p:iterate>
                                    <p:tmAbs val="0"/>
                                  </p:iterate>
                                  <p:childTnLst>
                                    <p:set>
                                      <p:cBhvr>
                                        <p:cTn id="16" fill="hold"/>
                                        <p:tgtEl>
                                          <p:spTgt spid="937"/>
                                        </p:tgtEl>
                                        <p:attrNameLst>
                                          <p:attrName>style.visibility</p:attrName>
                                        </p:attrNameLst>
                                      </p:cBhvr>
                                      <p:to>
                                        <p:strVal val="visible"/>
                                      </p:to>
                                    </p:set>
                                    <p:anim calcmode="lin" valueType="num">
                                      <p:cBhvr>
                                        <p:cTn id="17" dur="1000" fill="hold"/>
                                        <p:tgtEl>
                                          <p:spTgt spid="937"/>
                                        </p:tgtEl>
                                        <p:attrNameLst>
                                          <p:attrName>ppt_x</p:attrName>
                                        </p:attrNameLst>
                                      </p:cBhvr>
                                      <p:tavLst>
                                        <p:tav tm="0">
                                          <p:val>
                                            <p:strVal val="#ppt_x"/>
                                          </p:val>
                                        </p:tav>
                                        <p:tav tm="100000">
                                          <p:val>
                                            <p:strVal val="#ppt_x"/>
                                          </p:val>
                                        </p:tav>
                                      </p:tavLst>
                                    </p:anim>
                                    <p:anim calcmode="lin" valueType="num">
                                      <p:cBhvr>
                                        <p:cTn id="18" dur="1000" fill="hold"/>
                                        <p:tgtEl>
                                          <p:spTgt spid="937"/>
                                        </p:tgtEl>
                                        <p:attrNameLst>
                                          <p:attrName>ppt_y</p:attrName>
                                        </p:attrNameLst>
                                      </p:cBhvr>
                                      <p:tavLst>
                                        <p:tav tm="0">
                                          <p:val>
                                            <p:strVal val="1+#ppt_h/2"/>
                                          </p:val>
                                        </p:tav>
                                        <p:tav tm="100000">
                                          <p:val>
                                            <p:strVal val="#ppt_y"/>
                                          </p:val>
                                        </p:tav>
                                      </p:tavLst>
                                    </p:anim>
                                  </p:childTnLst>
                                </p:cTn>
                              </p:par>
                            </p:childTnLst>
                          </p:cTn>
                        </p:par>
                        <p:par>
                          <p:cTn id="19" fill="hold">
                            <p:stCondLst>
                              <p:cond delay="3600"/>
                            </p:stCondLst>
                            <p:childTnLst>
                              <p:par>
                                <p:cTn id="20" presetID="2" presetClass="entr" presetSubtype="4" fill="hold" grpId="0" nodeType="afterEffect">
                                  <p:stCondLst>
                                    <p:cond delay="200"/>
                                  </p:stCondLst>
                                  <p:iterate>
                                    <p:tmAbs val="0"/>
                                  </p:iterate>
                                  <p:childTnLst>
                                    <p:set>
                                      <p:cBhvr>
                                        <p:cTn id="21" fill="hold"/>
                                        <p:tgtEl>
                                          <p:spTgt spid="938"/>
                                        </p:tgtEl>
                                        <p:attrNameLst>
                                          <p:attrName>style.visibility</p:attrName>
                                        </p:attrNameLst>
                                      </p:cBhvr>
                                      <p:to>
                                        <p:strVal val="visible"/>
                                      </p:to>
                                    </p:set>
                                    <p:anim calcmode="lin" valueType="num">
                                      <p:cBhvr>
                                        <p:cTn id="22" dur="1000" fill="hold"/>
                                        <p:tgtEl>
                                          <p:spTgt spid="938"/>
                                        </p:tgtEl>
                                        <p:attrNameLst>
                                          <p:attrName>ppt_x</p:attrName>
                                        </p:attrNameLst>
                                      </p:cBhvr>
                                      <p:tavLst>
                                        <p:tav tm="0">
                                          <p:val>
                                            <p:strVal val="#ppt_x"/>
                                          </p:val>
                                        </p:tav>
                                        <p:tav tm="100000">
                                          <p:val>
                                            <p:strVal val="#ppt_x"/>
                                          </p:val>
                                        </p:tav>
                                      </p:tavLst>
                                    </p:anim>
                                    <p:anim calcmode="lin" valueType="num">
                                      <p:cBhvr>
                                        <p:cTn id="23" dur="1000" fill="hold"/>
                                        <p:tgtEl>
                                          <p:spTgt spid="938"/>
                                        </p:tgtEl>
                                        <p:attrNameLst>
                                          <p:attrName>ppt_y</p:attrName>
                                        </p:attrNameLst>
                                      </p:cBhvr>
                                      <p:tavLst>
                                        <p:tav tm="0">
                                          <p:val>
                                            <p:strVal val="1+#ppt_h/2"/>
                                          </p:val>
                                        </p:tav>
                                        <p:tav tm="100000">
                                          <p:val>
                                            <p:strVal val="#ppt_y"/>
                                          </p:val>
                                        </p:tav>
                                      </p:tavLst>
                                    </p:anim>
                                  </p:childTnLst>
                                </p:cTn>
                              </p:par>
                            </p:childTnLst>
                          </p:cTn>
                        </p:par>
                        <p:par>
                          <p:cTn id="24" fill="hold">
                            <p:stCondLst>
                              <p:cond delay="4800"/>
                            </p:stCondLst>
                            <p:childTnLst>
                              <p:par>
                                <p:cTn id="25" presetID="2" presetClass="entr" presetSubtype="4" fill="hold" grpId="0" nodeType="afterEffect">
                                  <p:stCondLst>
                                    <p:cond delay="200"/>
                                  </p:stCondLst>
                                  <p:iterate>
                                    <p:tmAbs val="0"/>
                                  </p:iterate>
                                  <p:childTnLst>
                                    <p:set>
                                      <p:cBhvr>
                                        <p:cTn id="26" fill="hold"/>
                                        <p:tgtEl>
                                          <p:spTgt spid="939"/>
                                        </p:tgtEl>
                                        <p:attrNameLst>
                                          <p:attrName>style.visibility</p:attrName>
                                        </p:attrNameLst>
                                      </p:cBhvr>
                                      <p:to>
                                        <p:strVal val="visible"/>
                                      </p:to>
                                    </p:set>
                                    <p:anim calcmode="lin" valueType="num">
                                      <p:cBhvr>
                                        <p:cTn id="27" dur="1000" fill="hold"/>
                                        <p:tgtEl>
                                          <p:spTgt spid="939"/>
                                        </p:tgtEl>
                                        <p:attrNameLst>
                                          <p:attrName>ppt_x</p:attrName>
                                        </p:attrNameLst>
                                      </p:cBhvr>
                                      <p:tavLst>
                                        <p:tav tm="0">
                                          <p:val>
                                            <p:strVal val="#ppt_x"/>
                                          </p:val>
                                        </p:tav>
                                        <p:tav tm="100000">
                                          <p:val>
                                            <p:strVal val="#ppt_x"/>
                                          </p:val>
                                        </p:tav>
                                      </p:tavLst>
                                    </p:anim>
                                    <p:anim calcmode="lin" valueType="num">
                                      <p:cBhvr>
                                        <p:cTn id="28" dur="1000" fill="hold"/>
                                        <p:tgtEl>
                                          <p:spTgt spid="939"/>
                                        </p:tgtEl>
                                        <p:attrNameLst>
                                          <p:attrName>ppt_y</p:attrName>
                                        </p:attrNameLst>
                                      </p:cBhvr>
                                      <p:tavLst>
                                        <p:tav tm="0">
                                          <p:val>
                                            <p:strVal val="1+#ppt_h/2"/>
                                          </p:val>
                                        </p:tav>
                                        <p:tav tm="100000">
                                          <p:val>
                                            <p:strVal val="#ppt_y"/>
                                          </p:val>
                                        </p:tav>
                                      </p:tavLst>
                                    </p:anim>
                                  </p:childTnLst>
                                </p:cTn>
                              </p:par>
                            </p:childTnLst>
                          </p:cTn>
                        </p:par>
                        <p:par>
                          <p:cTn id="29" fill="hold">
                            <p:stCondLst>
                              <p:cond delay="6000"/>
                            </p:stCondLst>
                            <p:childTnLst>
                              <p:par>
                                <p:cTn id="30" presetID="2" presetClass="entr" presetSubtype="4" fill="hold" grpId="0" nodeType="afterEffect">
                                  <p:stCondLst>
                                    <p:cond delay="200"/>
                                  </p:stCondLst>
                                  <p:iterate>
                                    <p:tmAbs val="0"/>
                                  </p:iterate>
                                  <p:childTnLst>
                                    <p:set>
                                      <p:cBhvr>
                                        <p:cTn id="31" fill="hold"/>
                                        <p:tgtEl>
                                          <p:spTgt spid="940"/>
                                        </p:tgtEl>
                                        <p:attrNameLst>
                                          <p:attrName>style.visibility</p:attrName>
                                        </p:attrNameLst>
                                      </p:cBhvr>
                                      <p:to>
                                        <p:strVal val="visible"/>
                                      </p:to>
                                    </p:set>
                                    <p:anim calcmode="lin" valueType="num">
                                      <p:cBhvr>
                                        <p:cTn id="32" dur="1000" fill="hold"/>
                                        <p:tgtEl>
                                          <p:spTgt spid="940"/>
                                        </p:tgtEl>
                                        <p:attrNameLst>
                                          <p:attrName>ppt_x</p:attrName>
                                        </p:attrNameLst>
                                      </p:cBhvr>
                                      <p:tavLst>
                                        <p:tav tm="0">
                                          <p:val>
                                            <p:strVal val="#ppt_x"/>
                                          </p:val>
                                        </p:tav>
                                        <p:tav tm="100000">
                                          <p:val>
                                            <p:strVal val="#ppt_x"/>
                                          </p:val>
                                        </p:tav>
                                      </p:tavLst>
                                    </p:anim>
                                    <p:anim calcmode="lin" valueType="num">
                                      <p:cBhvr>
                                        <p:cTn id="33" dur="1000" fill="hold"/>
                                        <p:tgtEl>
                                          <p:spTgt spid="940"/>
                                        </p:tgtEl>
                                        <p:attrNameLst>
                                          <p:attrName>ppt_y</p:attrName>
                                        </p:attrNameLst>
                                      </p:cBhvr>
                                      <p:tavLst>
                                        <p:tav tm="0">
                                          <p:val>
                                            <p:strVal val="1+#ppt_h/2"/>
                                          </p:val>
                                        </p:tav>
                                        <p:tav tm="100000">
                                          <p:val>
                                            <p:strVal val="#ppt_y"/>
                                          </p:val>
                                        </p:tav>
                                      </p:tavLst>
                                    </p:anim>
                                  </p:childTnLst>
                                </p:cTn>
                              </p:par>
                            </p:childTnLst>
                          </p:cTn>
                        </p:par>
                        <p:par>
                          <p:cTn id="34" fill="hold">
                            <p:stCondLst>
                              <p:cond delay="7200"/>
                            </p:stCondLst>
                            <p:childTnLst>
                              <p:par>
                                <p:cTn id="35" presetID="2" presetClass="entr" presetSubtype="4" fill="hold" grpId="0" nodeType="afterEffect">
                                  <p:stCondLst>
                                    <p:cond delay="200"/>
                                  </p:stCondLst>
                                  <p:iterate>
                                    <p:tmAbs val="0"/>
                                  </p:iterate>
                                  <p:childTnLst>
                                    <p:set>
                                      <p:cBhvr>
                                        <p:cTn id="36" fill="hold"/>
                                        <p:tgtEl>
                                          <p:spTgt spid="941"/>
                                        </p:tgtEl>
                                        <p:attrNameLst>
                                          <p:attrName>style.visibility</p:attrName>
                                        </p:attrNameLst>
                                      </p:cBhvr>
                                      <p:to>
                                        <p:strVal val="visible"/>
                                      </p:to>
                                    </p:set>
                                    <p:anim calcmode="lin" valueType="num">
                                      <p:cBhvr>
                                        <p:cTn id="37" dur="1000" fill="hold"/>
                                        <p:tgtEl>
                                          <p:spTgt spid="941"/>
                                        </p:tgtEl>
                                        <p:attrNameLst>
                                          <p:attrName>ppt_x</p:attrName>
                                        </p:attrNameLst>
                                      </p:cBhvr>
                                      <p:tavLst>
                                        <p:tav tm="0">
                                          <p:val>
                                            <p:strVal val="#ppt_x"/>
                                          </p:val>
                                        </p:tav>
                                        <p:tav tm="100000">
                                          <p:val>
                                            <p:strVal val="#ppt_x"/>
                                          </p:val>
                                        </p:tav>
                                      </p:tavLst>
                                    </p:anim>
                                    <p:anim calcmode="lin" valueType="num">
                                      <p:cBhvr>
                                        <p:cTn id="38" dur="1000" fill="hold"/>
                                        <p:tgtEl>
                                          <p:spTgt spid="941"/>
                                        </p:tgtEl>
                                        <p:attrNameLst>
                                          <p:attrName>ppt_y</p:attrName>
                                        </p:attrNameLst>
                                      </p:cBhvr>
                                      <p:tavLst>
                                        <p:tav tm="0">
                                          <p:val>
                                            <p:strVal val="1+#ppt_h/2"/>
                                          </p:val>
                                        </p:tav>
                                        <p:tav tm="100000">
                                          <p:val>
                                            <p:strVal val="#ppt_y"/>
                                          </p:val>
                                        </p:tav>
                                      </p:tavLst>
                                    </p:anim>
                                  </p:childTnLst>
                                </p:cTn>
                              </p:par>
                            </p:childTnLst>
                          </p:cTn>
                        </p:par>
                        <p:par>
                          <p:cTn id="39" fill="hold">
                            <p:stCondLst>
                              <p:cond delay="8400"/>
                            </p:stCondLst>
                            <p:childTnLst>
                              <p:par>
                                <p:cTn id="40" presetID="2" presetClass="entr" presetSubtype="4" fill="hold" grpId="0" nodeType="afterEffect">
                                  <p:stCondLst>
                                    <p:cond delay="200"/>
                                  </p:stCondLst>
                                  <p:iterate>
                                    <p:tmAbs val="0"/>
                                  </p:iterate>
                                  <p:childTnLst>
                                    <p:set>
                                      <p:cBhvr>
                                        <p:cTn id="41" fill="hold"/>
                                        <p:tgtEl>
                                          <p:spTgt spid="942"/>
                                        </p:tgtEl>
                                        <p:attrNameLst>
                                          <p:attrName>style.visibility</p:attrName>
                                        </p:attrNameLst>
                                      </p:cBhvr>
                                      <p:to>
                                        <p:strVal val="visible"/>
                                      </p:to>
                                    </p:set>
                                    <p:anim calcmode="lin" valueType="num">
                                      <p:cBhvr>
                                        <p:cTn id="42" dur="1000" fill="hold"/>
                                        <p:tgtEl>
                                          <p:spTgt spid="942"/>
                                        </p:tgtEl>
                                        <p:attrNameLst>
                                          <p:attrName>ppt_x</p:attrName>
                                        </p:attrNameLst>
                                      </p:cBhvr>
                                      <p:tavLst>
                                        <p:tav tm="0">
                                          <p:val>
                                            <p:strVal val="#ppt_x"/>
                                          </p:val>
                                        </p:tav>
                                        <p:tav tm="100000">
                                          <p:val>
                                            <p:strVal val="#ppt_x"/>
                                          </p:val>
                                        </p:tav>
                                      </p:tavLst>
                                    </p:anim>
                                    <p:anim calcmode="lin" valueType="num">
                                      <p:cBhvr>
                                        <p:cTn id="43" dur="1000" fill="hold"/>
                                        <p:tgtEl>
                                          <p:spTgt spid="942"/>
                                        </p:tgtEl>
                                        <p:attrNameLst>
                                          <p:attrName>ppt_y</p:attrName>
                                        </p:attrNameLst>
                                      </p:cBhvr>
                                      <p:tavLst>
                                        <p:tav tm="0">
                                          <p:val>
                                            <p:strVal val="1+#ppt_h/2"/>
                                          </p:val>
                                        </p:tav>
                                        <p:tav tm="100000">
                                          <p:val>
                                            <p:strVal val="#ppt_y"/>
                                          </p:val>
                                        </p:tav>
                                      </p:tavLst>
                                    </p:anim>
                                  </p:childTnLst>
                                </p:cTn>
                              </p:par>
                            </p:childTnLst>
                          </p:cTn>
                        </p:par>
                        <p:par>
                          <p:cTn id="44" fill="hold">
                            <p:stCondLst>
                              <p:cond delay="9600"/>
                            </p:stCondLst>
                            <p:childTnLst>
                              <p:par>
                                <p:cTn id="45" presetID="2" presetClass="entr" presetSubtype="4" fill="hold" grpId="0" nodeType="afterEffect">
                                  <p:stCondLst>
                                    <p:cond delay="200"/>
                                  </p:stCondLst>
                                  <p:iterate>
                                    <p:tmAbs val="0"/>
                                  </p:iterate>
                                  <p:childTnLst>
                                    <p:set>
                                      <p:cBhvr>
                                        <p:cTn id="46" fill="hold"/>
                                        <p:tgtEl>
                                          <p:spTgt spid="943"/>
                                        </p:tgtEl>
                                        <p:attrNameLst>
                                          <p:attrName>style.visibility</p:attrName>
                                        </p:attrNameLst>
                                      </p:cBhvr>
                                      <p:to>
                                        <p:strVal val="visible"/>
                                      </p:to>
                                    </p:set>
                                    <p:anim calcmode="lin" valueType="num">
                                      <p:cBhvr>
                                        <p:cTn id="47" dur="1000" fill="hold"/>
                                        <p:tgtEl>
                                          <p:spTgt spid="943"/>
                                        </p:tgtEl>
                                        <p:attrNameLst>
                                          <p:attrName>ppt_x</p:attrName>
                                        </p:attrNameLst>
                                      </p:cBhvr>
                                      <p:tavLst>
                                        <p:tav tm="0">
                                          <p:val>
                                            <p:strVal val="#ppt_x"/>
                                          </p:val>
                                        </p:tav>
                                        <p:tav tm="100000">
                                          <p:val>
                                            <p:strVal val="#ppt_x"/>
                                          </p:val>
                                        </p:tav>
                                      </p:tavLst>
                                    </p:anim>
                                    <p:anim calcmode="lin" valueType="num">
                                      <p:cBhvr>
                                        <p:cTn id="48" dur="1000" fill="hold"/>
                                        <p:tgtEl>
                                          <p:spTgt spid="943"/>
                                        </p:tgtEl>
                                        <p:attrNameLst>
                                          <p:attrName>ppt_y</p:attrName>
                                        </p:attrNameLst>
                                      </p:cBhvr>
                                      <p:tavLst>
                                        <p:tav tm="0">
                                          <p:val>
                                            <p:strVal val="1+#ppt_h/2"/>
                                          </p:val>
                                        </p:tav>
                                        <p:tav tm="100000">
                                          <p:val>
                                            <p:strVal val="#ppt_y"/>
                                          </p:val>
                                        </p:tav>
                                      </p:tavLst>
                                    </p:anim>
                                  </p:childTnLst>
                                </p:cTn>
                              </p:par>
                            </p:childTnLst>
                          </p:cTn>
                        </p:par>
                        <p:par>
                          <p:cTn id="49" fill="hold">
                            <p:stCondLst>
                              <p:cond delay="10800"/>
                            </p:stCondLst>
                            <p:childTnLst>
                              <p:par>
                                <p:cTn id="50" presetID="2" presetClass="entr" presetSubtype="4" fill="hold" grpId="0" nodeType="afterEffect">
                                  <p:stCondLst>
                                    <p:cond delay="200"/>
                                  </p:stCondLst>
                                  <p:iterate>
                                    <p:tmAbs val="0"/>
                                  </p:iterate>
                                  <p:childTnLst>
                                    <p:set>
                                      <p:cBhvr>
                                        <p:cTn id="51" fill="hold"/>
                                        <p:tgtEl>
                                          <p:spTgt spid="944"/>
                                        </p:tgtEl>
                                        <p:attrNameLst>
                                          <p:attrName>style.visibility</p:attrName>
                                        </p:attrNameLst>
                                      </p:cBhvr>
                                      <p:to>
                                        <p:strVal val="visible"/>
                                      </p:to>
                                    </p:set>
                                    <p:anim calcmode="lin" valueType="num">
                                      <p:cBhvr>
                                        <p:cTn id="52" dur="1000" fill="hold"/>
                                        <p:tgtEl>
                                          <p:spTgt spid="944"/>
                                        </p:tgtEl>
                                        <p:attrNameLst>
                                          <p:attrName>ppt_x</p:attrName>
                                        </p:attrNameLst>
                                      </p:cBhvr>
                                      <p:tavLst>
                                        <p:tav tm="0">
                                          <p:val>
                                            <p:strVal val="#ppt_x"/>
                                          </p:val>
                                        </p:tav>
                                        <p:tav tm="100000">
                                          <p:val>
                                            <p:strVal val="#ppt_x"/>
                                          </p:val>
                                        </p:tav>
                                      </p:tavLst>
                                    </p:anim>
                                    <p:anim calcmode="lin" valueType="num">
                                      <p:cBhvr>
                                        <p:cTn id="53" dur="1000" fill="hold"/>
                                        <p:tgtEl>
                                          <p:spTgt spid="9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 grpId="0" animBg="1" advAuto="0"/>
      <p:bldP spid="936" grpId="0" animBg="1" advAuto="0"/>
      <p:bldP spid="937" grpId="0" animBg="1" advAuto="0"/>
      <p:bldP spid="938" grpId="0" animBg="1" advAuto="0"/>
      <p:bldP spid="939" grpId="0" animBg="1" advAuto="0"/>
      <p:bldP spid="940" grpId="0" animBg="1" advAuto="0"/>
      <p:bldP spid="941" grpId="0" animBg="1" advAuto="0"/>
      <p:bldP spid="942" grpId="0" animBg="1" advAuto="0"/>
      <p:bldP spid="943" grpId="0" animBg="1" advAuto="0"/>
      <p:bldP spid="944"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hop&#10;&#10;Description automatically generated">
            <a:extLst>
              <a:ext uri="{FF2B5EF4-FFF2-40B4-BE49-F238E27FC236}">
                <a16:creationId xmlns:a16="http://schemas.microsoft.com/office/drawing/2014/main" id="{D663F131-3FC1-4A53-B2C2-3FE9259371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Rectangle 6"/>
          <p:cNvSpPr/>
          <p:nvPr/>
        </p:nvSpPr>
        <p:spPr>
          <a:xfrm>
            <a:off x="2041407" y="1348338"/>
            <a:ext cx="4753841" cy="2446824"/>
          </a:xfrm>
          <a:prstGeom prst="rect">
            <a:avLst/>
          </a:prstGeom>
          <a:solidFill>
            <a:schemeClr val="bg1"/>
          </a:solidFill>
          <a:ln>
            <a:solidFill>
              <a:srgbClr val="0070C0"/>
            </a:solidFill>
          </a:ln>
        </p:spPr>
        <p:txBody>
          <a:bodyPr wrap="square" lIns="205740" tIns="68580" rIns="137160" bIns="68580">
            <a:spAutoFit/>
          </a:bodyPr>
          <a:lstStyle/>
          <a:p>
            <a:pPr defTabSz="685800"/>
            <a:endParaRPr lang="en-US" sz="1350">
              <a:solidFill>
                <a:srgbClr val="0070C0"/>
              </a:solidFill>
              <a:latin typeface="proximanova"/>
            </a:endParaRPr>
          </a:p>
          <a:p>
            <a:pPr defTabSz="685800"/>
            <a:r>
              <a:rPr lang="en-US">
                <a:solidFill>
                  <a:srgbClr val="0070C0"/>
                </a:solidFill>
                <a:latin typeface="Segoe UI" panose="020B0502040204020203" pitchFamily="34" charset="0"/>
                <a:ea typeface="Segoe UI" panose="020B0502040204020203" pitchFamily="34" charset="0"/>
                <a:cs typeface="Segoe UI" panose="020B0502040204020203" pitchFamily="34" charset="0"/>
              </a:rPr>
              <a:t>… to be vital to the academic enterprise, the Libraries must position itself as </a:t>
            </a:r>
            <a:r>
              <a:rPr lang="en-US" b="1">
                <a:solidFill>
                  <a:srgbClr val="0070C0"/>
                </a:solidFill>
                <a:latin typeface="Segoe UI" panose="020B0502040204020203" pitchFamily="34" charset="0"/>
                <a:ea typeface="Segoe UI" panose="020B0502040204020203" pitchFamily="34" charset="0"/>
                <a:cs typeface="Segoe UI" panose="020B0502040204020203" pitchFamily="34" charset="0"/>
              </a:rPr>
              <a:t>an active, engaged participant in solving university-level problems</a:t>
            </a:r>
            <a:r>
              <a:rPr lang="en-US">
                <a:solidFill>
                  <a:srgbClr val="0070C0"/>
                </a:solidFill>
                <a:latin typeface="Segoe UI" panose="020B0502040204020203" pitchFamily="34" charset="0"/>
                <a:ea typeface="Segoe UI" panose="020B0502040204020203" pitchFamily="34" charset="0"/>
                <a:cs typeface="Segoe UI" panose="020B0502040204020203" pitchFamily="34" charset="0"/>
              </a:rPr>
              <a:t> (</a:t>
            </a:r>
            <a:r>
              <a:rPr lang="en-US" i="1">
                <a:solidFill>
                  <a:srgbClr val="0070C0"/>
                </a:solidFill>
                <a:latin typeface="Segoe UI" panose="020B0502040204020203" pitchFamily="34" charset="0"/>
                <a:ea typeface="Segoe UI" panose="020B0502040204020203" pitchFamily="34" charset="0"/>
                <a:cs typeface="Segoe UI" panose="020B0502040204020203" pitchFamily="34" charset="0"/>
              </a:rPr>
              <a:t>Looking outside ourselves)</a:t>
            </a:r>
            <a:r>
              <a:rPr lang="en-US">
                <a:solidFill>
                  <a:srgbClr val="0070C0"/>
                </a:solidFill>
                <a:latin typeface="Segoe UI" panose="020B0502040204020203" pitchFamily="34" charset="0"/>
                <a:ea typeface="Segoe UI" panose="020B0502040204020203" pitchFamily="34" charset="0"/>
                <a:cs typeface="Segoe UI" panose="020B0502040204020203" pitchFamily="34" charset="0"/>
              </a:rPr>
              <a:t>; …</a:t>
            </a:r>
          </a:p>
          <a:p>
            <a:pPr defTabSz="685800"/>
            <a:endParaRPr lang="en-US">
              <a:solidFill>
                <a:srgbClr val="0070C0"/>
              </a:solidFill>
              <a:latin typeface="Segoe UI" panose="020B0502040204020203" pitchFamily="34" charset="0"/>
              <a:ea typeface="Segoe UI" panose="020B0502040204020203" pitchFamily="34" charset="0"/>
              <a:cs typeface="Segoe UI" panose="020B0502040204020203" pitchFamily="34" charset="0"/>
            </a:endParaRPr>
          </a:p>
          <a:p>
            <a:pPr defTabSz="685800"/>
            <a:r>
              <a:rPr lang="en-US" sz="1500" b="1">
                <a:solidFill>
                  <a:srgbClr val="0070C0"/>
                </a:solidFill>
                <a:latin typeface="Segoe UI" panose="020B0502040204020203" pitchFamily="34" charset="0"/>
                <a:ea typeface="Segoe UI" panose="020B0502040204020203" pitchFamily="34" charset="0"/>
                <a:cs typeface="Segoe UI" panose="020B0502040204020203" pitchFamily="34" charset="0"/>
              </a:rPr>
              <a:t>Damon Jaggars, The Ohio State University</a:t>
            </a:r>
          </a:p>
          <a:p>
            <a:pPr defTabSz="685800"/>
            <a:endParaRPr lang="en-US" sz="1350">
              <a:solidFill>
                <a:srgbClr val="0070C0"/>
              </a:solidFill>
              <a:latin typeface="proximanova"/>
            </a:endParaRPr>
          </a:p>
        </p:txBody>
      </p:sp>
    </p:spTree>
    <p:extLst>
      <p:ext uri="{BB962C8B-B14F-4D97-AF65-F5344CB8AC3E}">
        <p14:creationId xmlns:p14="http://schemas.microsoft.com/office/powerpoint/2010/main" val="870136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6A4C08C-EE87-4275-9001-085AF6F1A3B8}"/>
              </a:ext>
            </a:extLst>
          </p:cNvPr>
          <p:cNvGrpSpPr/>
          <p:nvPr/>
        </p:nvGrpSpPr>
        <p:grpSpPr>
          <a:xfrm>
            <a:off x="2719336" y="1492168"/>
            <a:ext cx="2960707" cy="2565553"/>
            <a:chOff x="2638120" y="866693"/>
            <a:chExt cx="3783752" cy="3222175"/>
          </a:xfrm>
        </p:grpSpPr>
        <p:sp>
          <p:nvSpPr>
            <p:cNvPr id="4" name="Isosceles Triangle 3">
              <a:extLst>
                <a:ext uri="{FF2B5EF4-FFF2-40B4-BE49-F238E27FC236}">
                  <a16:creationId xmlns:a16="http://schemas.microsoft.com/office/drawing/2014/main" id="{304596F2-17E0-4F53-9700-DA376FCEA7EB}"/>
                </a:ext>
              </a:extLst>
            </p:cNvPr>
            <p:cNvSpPr/>
            <p:nvPr/>
          </p:nvSpPr>
          <p:spPr>
            <a:xfrm>
              <a:off x="2638120" y="866693"/>
              <a:ext cx="3783752" cy="3151056"/>
            </a:xfrm>
            <a:prstGeom prst="triangle">
              <a:avLst/>
            </a:prstGeom>
            <a:solidFill>
              <a:schemeClr val="accent1">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Isosceles Triangle 18">
              <a:extLst>
                <a:ext uri="{FF2B5EF4-FFF2-40B4-BE49-F238E27FC236}">
                  <a16:creationId xmlns:a16="http://schemas.microsoft.com/office/drawing/2014/main" id="{12E95577-5D27-4C00-B7E0-13FE6749D2B6}"/>
                </a:ext>
              </a:extLst>
            </p:cNvPr>
            <p:cNvSpPr/>
            <p:nvPr/>
          </p:nvSpPr>
          <p:spPr>
            <a:xfrm>
              <a:off x="3973306" y="2265975"/>
              <a:ext cx="1060704" cy="914400"/>
            </a:xfrm>
            <a:prstGeom prst="triangle">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32CD7E27-3425-49AA-860E-CA640812BEFC}"/>
                </a:ext>
              </a:extLst>
            </p:cNvPr>
            <p:cNvCxnSpPr/>
            <p:nvPr/>
          </p:nvCxnSpPr>
          <p:spPr>
            <a:xfrm flipV="1">
              <a:off x="4511215" y="1874283"/>
              <a:ext cx="0" cy="970547"/>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E1BB6E61-BB74-4227-B5AC-59AC2B63F3AB}"/>
                </a:ext>
              </a:extLst>
            </p:cNvPr>
            <p:cNvCxnSpPr>
              <a:cxnSpLocks/>
            </p:cNvCxnSpPr>
            <p:nvPr/>
          </p:nvCxnSpPr>
          <p:spPr>
            <a:xfrm>
              <a:off x="4503659" y="2859944"/>
              <a:ext cx="785543" cy="516941"/>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501CAEB-9A6A-4977-9219-22A4B7F5885D}"/>
                </a:ext>
              </a:extLst>
            </p:cNvPr>
            <p:cNvCxnSpPr>
              <a:cxnSpLocks/>
            </p:cNvCxnSpPr>
            <p:nvPr/>
          </p:nvCxnSpPr>
          <p:spPr>
            <a:xfrm flipH="1">
              <a:off x="3724314" y="2859944"/>
              <a:ext cx="786384" cy="516941"/>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pic>
          <p:nvPicPr>
            <p:cNvPr id="3" name="Graphic 2" descr="Microscope">
              <a:extLst>
                <a:ext uri="{FF2B5EF4-FFF2-40B4-BE49-F238E27FC236}">
                  <a16:creationId xmlns:a16="http://schemas.microsoft.com/office/drawing/2014/main" id="{83B3CFCB-E552-4B09-9C0B-2035E00495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16410" y="1088388"/>
              <a:ext cx="548640" cy="548640"/>
            </a:xfrm>
            <a:prstGeom prst="rect">
              <a:avLst/>
            </a:prstGeom>
          </p:spPr>
        </p:pic>
        <p:pic>
          <p:nvPicPr>
            <p:cNvPr id="16" name="Graphic 15" descr="Meeting">
              <a:extLst>
                <a:ext uri="{FF2B5EF4-FFF2-40B4-BE49-F238E27FC236}">
                  <a16:creationId xmlns:a16="http://schemas.microsoft.com/office/drawing/2014/main" id="{0BB05705-03C1-44A8-918A-B6B2AE96BA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1886" y="3540228"/>
              <a:ext cx="548640" cy="548640"/>
            </a:xfrm>
            <a:prstGeom prst="rect">
              <a:avLst/>
            </a:prstGeom>
          </p:spPr>
        </p:pic>
        <p:pic>
          <p:nvPicPr>
            <p:cNvPr id="20" name="Graphic 19" descr="Briefcase">
              <a:extLst>
                <a:ext uri="{FF2B5EF4-FFF2-40B4-BE49-F238E27FC236}">
                  <a16:creationId xmlns:a16="http://schemas.microsoft.com/office/drawing/2014/main" id="{6CDC6BC8-5BD7-4F9E-98B5-66AE7481F8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00560" y="3517557"/>
              <a:ext cx="548640" cy="548640"/>
            </a:xfrm>
            <a:prstGeom prst="rect">
              <a:avLst/>
            </a:prstGeom>
          </p:spPr>
        </p:pic>
      </p:grpSp>
      <p:grpSp>
        <p:nvGrpSpPr>
          <p:cNvPr id="9" name="Group 8">
            <a:extLst>
              <a:ext uri="{FF2B5EF4-FFF2-40B4-BE49-F238E27FC236}">
                <a16:creationId xmlns:a16="http://schemas.microsoft.com/office/drawing/2014/main" id="{CEA919EE-63EA-4D69-84F5-257E8EEC7C86}"/>
              </a:ext>
            </a:extLst>
          </p:cNvPr>
          <p:cNvGrpSpPr/>
          <p:nvPr/>
        </p:nvGrpSpPr>
        <p:grpSpPr>
          <a:xfrm>
            <a:off x="3623618" y="553517"/>
            <a:ext cx="2064258" cy="936531"/>
            <a:chOff x="1385066" y="106607"/>
            <a:chExt cx="2752344" cy="1248708"/>
          </a:xfrm>
        </p:grpSpPr>
        <p:sp>
          <p:nvSpPr>
            <p:cNvPr id="5" name="TextBox 4">
              <a:extLst>
                <a:ext uri="{FF2B5EF4-FFF2-40B4-BE49-F238E27FC236}">
                  <a16:creationId xmlns:a16="http://schemas.microsoft.com/office/drawing/2014/main" id="{A8CFCF0F-EE20-478B-BD4C-6A079424ECFA}"/>
                </a:ext>
              </a:extLst>
            </p:cNvPr>
            <p:cNvSpPr txBox="1"/>
            <p:nvPr/>
          </p:nvSpPr>
          <p:spPr>
            <a:xfrm>
              <a:off x="1385066" y="106607"/>
              <a:ext cx="1107312" cy="4001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ED7D31"/>
                  </a:solidFill>
                  <a:effectLst/>
                  <a:uLnTx/>
                  <a:uFillTx/>
                  <a:latin typeface="Calibri" panose="020F0502020204030204"/>
                  <a:ea typeface="+mn-ea"/>
                  <a:cs typeface="+mn-cs"/>
                </a:rPr>
                <a:t>Research</a:t>
              </a:r>
            </a:p>
          </p:txBody>
        </p:sp>
        <p:sp>
          <p:nvSpPr>
            <p:cNvPr id="23" name="Rectangle 22">
              <a:extLst>
                <a:ext uri="{FF2B5EF4-FFF2-40B4-BE49-F238E27FC236}">
                  <a16:creationId xmlns:a16="http://schemas.microsoft.com/office/drawing/2014/main" id="{5B021D42-7B80-4F7B-A152-8A50134DB031}"/>
                </a:ext>
              </a:extLst>
            </p:cNvPr>
            <p:cNvSpPr/>
            <p:nvPr/>
          </p:nvSpPr>
          <p:spPr>
            <a:xfrm>
              <a:off x="1385066" y="401207"/>
              <a:ext cx="2752344" cy="95410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ED7D31"/>
                  </a:solidFill>
                  <a:effectLst/>
                  <a:uLnTx/>
                  <a:uFillTx/>
                  <a:latin typeface="Calibri" panose="020F0502020204030204"/>
                  <a:ea typeface="+mn-ea"/>
                  <a:cs typeface="+mn-cs"/>
                </a:rPr>
                <a:t>Distinctive focus on doctoral research and scholarship</a:t>
              </a:r>
            </a:p>
          </p:txBody>
        </p:sp>
      </p:grpSp>
      <p:grpSp>
        <p:nvGrpSpPr>
          <p:cNvPr id="10" name="Group 9">
            <a:extLst>
              <a:ext uri="{FF2B5EF4-FFF2-40B4-BE49-F238E27FC236}">
                <a16:creationId xmlns:a16="http://schemas.microsoft.com/office/drawing/2014/main" id="{64047D84-07CB-4D0B-9012-945B9FA31FCE}"/>
              </a:ext>
            </a:extLst>
          </p:cNvPr>
          <p:cNvGrpSpPr/>
          <p:nvPr/>
        </p:nvGrpSpPr>
        <p:grpSpPr>
          <a:xfrm>
            <a:off x="6050051" y="3011684"/>
            <a:ext cx="2279885" cy="961299"/>
            <a:chOff x="6028835" y="4411020"/>
            <a:chExt cx="2767538" cy="1281732"/>
          </a:xfrm>
        </p:grpSpPr>
        <p:sp>
          <p:nvSpPr>
            <p:cNvPr id="6" name="TextBox 5">
              <a:extLst>
                <a:ext uri="{FF2B5EF4-FFF2-40B4-BE49-F238E27FC236}">
                  <a16:creationId xmlns:a16="http://schemas.microsoft.com/office/drawing/2014/main" id="{C53E1AFC-52FE-4CE3-814E-BF805123284D}"/>
                </a:ext>
              </a:extLst>
            </p:cNvPr>
            <p:cNvSpPr txBox="1"/>
            <p:nvPr/>
          </p:nvSpPr>
          <p:spPr>
            <a:xfrm>
              <a:off x="6028835" y="4411020"/>
              <a:ext cx="1888552" cy="4001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4472C4"/>
                  </a:solidFill>
                  <a:effectLst/>
                  <a:uLnTx/>
                  <a:uFillTx/>
                  <a:latin typeface="Calibri" panose="020F0502020204030204"/>
                  <a:ea typeface="+mn-ea"/>
                  <a:cs typeface="+mn-cs"/>
                </a:rPr>
                <a:t>Liberal Education</a:t>
              </a:r>
            </a:p>
          </p:txBody>
        </p:sp>
        <p:sp>
          <p:nvSpPr>
            <p:cNvPr id="24" name="Rectangle 23">
              <a:extLst>
                <a:ext uri="{FF2B5EF4-FFF2-40B4-BE49-F238E27FC236}">
                  <a16:creationId xmlns:a16="http://schemas.microsoft.com/office/drawing/2014/main" id="{4E50D9E7-9147-46B3-86D1-D5C936C8955E}"/>
                </a:ext>
              </a:extLst>
            </p:cNvPr>
            <p:cNvSpPr/>
            <p:nvPr/>
          </p:nvSpPr>
          <p:spPr>
            <a:xfrm>
              <a:off x="6044029" y="4738644"/>
              <a:ext cx="2752344" cy="95410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5B9BD5"/>
                  </a:solidFill>
                  <a:effectLst/>
                  <a:uLnTx/>
                  <a:uFillTx/>
                  <a:latin typeface="Calibri" panose="020F0502020204030204"/>
                  <a:ea typeface="+mn-ea"/>
                  <a:cs typeface="+mn-cs"/>
                </a:rPr>
                <a:t>Distinctive focus on interdisciplinary baccalaureate education.</a:t>
              </a:r>
            </a:p>
          </p:txBody>
        </p:sp>
      </p:grpSp>
      <p:grpSp>
        <p:nvGrpSpPr>
          <p:cNvPr id="11" name="Group 10">
            <a:extLst>
              <a:ext uri="{FF2B5EF4-FFF2-40B4-BE49-F238E27FC236}">
                <a16:creationId xmlns:a16="http://schemas.microsoft.com/office/drawing/2014/main" id="{2F2AF456-4141-45B4-A953-D33D9CD027C6}"/>
              </a:ext>
            </a:extLst>
          </p:cNvPr>
          <p:cNvGrpSpPr/>
          <p:nvPr/>
        </p:nvGrpSpPr>
        <p:grpSpPr>
          <a:xfrm>
            <a:off x="933173" y="2931843"/>
            <a:ext cx="2063416" cy="969376"/>
            <a:chOff x="-519467" y="4077295"/>
            <a:chExt cx="2751222" cy="1292501"/>
          </a:xfrm>
        </p:grpSpPr>
        <p:sp>
          <p:nvSpPr>
            <p:cNvPr id="7" name="TextBox 6">
              <a:extLst>
                <a:ext uri="{FF2B5EF4-FFF2-40B4-BE49-F238E27FC236}">
                  <a16:creationId xmlns:a16="http://schemas.microsoft.com/office/drawing/2014/main" id="{6EC84C56-910B-4A0A-AC69-A191C0D52643}"/>
                </a:ext>
              </a:extLst>
            </p:cNvPr>
            <p:cNvSpPr txBox="1"/>
            <p:nvPr/>
          </p:nvSpPr>
          <p:spPr>
            <a:xfrm>
              <a:off x="-519467" y="4077295"/>
              <a:ext cx="872034" cy="4001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70AD47"/>
                  </a:solidFill>
                  <a:effectLst/>
                  <a:uLnTx/>
                  <a:uFillTx/>
                  <a:latin typeface="Calibri" panose="020F0502020204030204"/>
                  <a:ea typeface="+mn-ea"/>
                  <a:cs typeface="+mn-cs"/>
                </a:rPr>
                <a:t>Career</a:t>
              </a:r>
            </a:p>
          </p:txBody>
        </p:sp>
        <p:sp>
          <p:nvSpPr>
            <p:cNvPr id="25" name="Rectangle 24">
              <a:extLst>
                <a:ext uri="{FF2B5EF4-FFF2-40B4-BE49-F238E27FC236}">
                  <a16:creationId xmlns:a16="http://schemas.microsoft.com/office/drawing/2014/main" id="{0F8CE80D-3C0F-4D33-9D51-5ABF248743F2}"/>
                </a:ext>
              </a:extLst>
            </p:cNvPr>
            <p:cNvSpPr/>
            <p:nvPr/>
          </p:nvSpPr>
          <p:spPr>
            <a:xfrm>
              <a:off x="-519467" y="4415688"/>
              <a:ext cx="2751222" cy="95410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70AD47"/>
                  </a:solidFill>
                  <a:effectLst/>
                  <a:uLnTx/>
                  <a:uFillTx/>
                  <a:latin typeface="Calibri" panose="020F0502020204030204"/>
                  <a:ea typeface="+mn-ea"/>
                  <a:cs typeface="+mn-cs"/>
                </a:rPr>
                <a:t>Distinctive focus on preparation for professions.</a:t>
              </a:r>
            </a:p>
          </p:txBody>
        </p:sp>
      </p:grpSp>
      <p:sp>
        <p:nvSpPr>
          <p:cNvPr id="14" name="Rectangle 13">
            <a:extLst>
              <a:ext uri="{FF2B5EF4-FFF2-40B4-BE49-F238E27FC236}">
                <a16:creationId xmlns:a16="http://schemas.microsoft.com/office/drawing/2014/main" id="{A2523943-01E8-474B-82D0-24155FB67EC8}"/>
              </a:ext>
            </a:extLst>
          </p:cNvPr>
          <p:cNvSpPr/>
          <p:nvPr/>
        </p:nvSpPr>
        <p:spPr>
          <a:xfrm>
            <a:off x="6932143" y="4774597"/>
            <a:ext cx="1988501"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44546A">
                    <a:lumMod val="60000"/>
                    <a:lumOff val="40000"/>
                  </a:srgbClr>
                </a:solidFill>
                <a:effectLst/>
                <a:uLnTx/>
                <a:uFillTx/>
                <a:latin typeface="Calibri" panose="020F0502020204030204"/>
                <a:ea typeface="+mn-ea"/>
                <a:cs typeface="+mn-cs"/>
              </a:rPr>
              <a:t>OCLC Research and Ithaka S+R collaboration with support from Andrew W. Mellon Foundation</a:t>
            </a:r>
          </a:p>
        </p:txBody>
      </p:sp>
      <p:sp>
        <p:nvSpPr>
          <p:cNvPr id="26" name="Rectangle 25">
            <a:extLst>
              <a:ext uri="{FF2B5EF4-FFF2-40B4-BE49-F238E27FC236}">
                <a16:creationId xmlns:a16="http://schemas.microsoft.com/office/drawing/2014/main" id="{810F066F-7793-4D8B-BB1D-F0EAAF86FBC6}"/>
              </a:ext>
            </a:extLst>
          </p:cNvPr>
          <p:cNvSpPr/>
          <p:nvPr/>
        </p:nvSpPr>
        <p:spPr>
          <a:xfrm>
            <a:off x="-1" y="0"/>
            <a:ext cx="1756479" cy="883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white"/>
                </a:solidFill>
                <a:effectLst/>
                <a:uLnTx/>
                <a:uFillTx/>
                <a:latin typeface="Calibri" panose="020F0502020204030204"/>
                <a:ea typeface="+mn-ea"/>
                <a:cs typeface="+mn-cs"/>
              </a:rPr>
              <a:t>Higher education: three poles</a:t>
            </a:r>
          </a:p>
        </p:txBody>
      </p:sp>
      <p:cxnSp>
        <p:nvCxnSpPr>
          <p:cNvPr id="28" name="Straight Connector 27">
            <a:extLst>
              <a:ext uri="{FF2B5EF4-FFF2-40B4-BE49-F238E27FC236}">
                <a16:creationId xmlns:a16="http://schemas.microsoft.com/office/drawing/2014/main" id="{83F1FE89-5B28-41BC-A50B-A0CFCC3A3EB8}"/>
              </a:ext>
            </a:extLst>
          </p:cNvPr>
          <p:cNvCxnSpPr/>
          <p:nvPr/>
        </p:nvCxnSpPr>
        <p:spPr>
          <a:xfrm>
            <a:off x="739667" y="3962400"/>
            <a:ext cx="1957366" cy="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2B252C20-37B0-4299-A84F-3BAB0B803E28}"/>
              </a:ext>
            </a:extLst>
          </p:cNvPr>
          <p:cNvCxnSpPr/>
          <p:nvPr/>
        </p:nvCxnSpPr>
        <p:spPr>
          <a:xfrm>
            <a:off x="490747" y="4416627"/>
            <a:ext cx="1957366" cy="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903A6BD0-B5F4-45B0-B42B-2B5EBB505381}"/>
              </a:ext>
            </a:extLst>
          </p:cNvPr>
          <p:cNvCxnSpPr/>
          <p:nvPr/>
        </p:nvCxnSpPr>
        <p:spPr>
          <a:xfrm>
            <a:off x="6441651" y="3881650"/>
            <a:ext cx="1957366" cy="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8F37F60C-89BE-4CA0-ADBF-7F2BD01847C3}"/>
              </a:ext>
            </a:extLst>
          </p:cNvPr>
          <p:cNvCxnSpPr/>
          <p:nvPr/>
        </p:nvCxnSpPr>
        <p:spPr>
          <a:xfrm>
            <a:off x="2491362" y="1551507"/>
            <a:ext cx="1957366" cy="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9EC06157-0EBC-40F2-B003-36C199994306}"/>
              </a:ext>
            </a:extLst>
          </p:cNvPr>
          <p:cNvCxnSpPr/>
          <p:nvPr/>
        </p:nvCxnSpPr>
        <p:spPr>
          <a:xfrm>
            <a:off x="2588151" y="2013787"/>
            <a:ext cx="1957366" cy="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065305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 name="Slide Number"/>
          <p:cNvSpPr txBox="1">
            <a:spLocks noGrp="1"/>
          </p:cNvSpPr>
          <p:nvPr>
            <p:ph type="sldNum" sz="quarter" idx="2"/>
          </p:nvPr>
        </p:nvSpPr>
        <p:spPr>
          <a:xfrm>
            <a:off x="3253972" y="-35122"/>
            <a:ext cx="103010" cy="334669"/>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pPr algn="ctr" hangingPunct="0"/>
            <a:fld id="{86CB4B4D-7CA3-9044-876B-883B54F8677D}" type="slidenum">
              <a:rPr kern="0"/>
              <a:pPr algn="ctr" hangingPunct="0"/>
              <a:t>7</a:t>
            </a:fld>
            <a:endParaRPr kern="0"/>
          </a:p>
        </p:txBody>
      </p:sp>
      <p:grpSp>
        <p:nvGrpSpPr>
          <p:cNvPr id="972" name="Group"/>
          <p:cNvGrpSpPr/>
          <p:nvPr/>
        </p:nvGrpSpPr>
        <p:grpSpPr>
          <a:xfrm>
            <a:off x="997726" y="1082241"/>
            <a:ext cx="1691302" cy="1246815"/>
            <a:chOff x="0" y="0"/>
            <a:chExt cx="4510136" cy="3324838"/>
          </a:xfrm>
        </p:grpSpPr>
        <p:sp>
          <p:nvSpPr>
            <p:cNvPr id="969" name="Shape"/>
            <p:cNvSpPr/>
            <p:nvPr/>
          </p:nvSpPr>
          <p:spPr>
            <a:xfrm rot="8100000">
              <a:off x="1267634" y="240485"/>
              <a:ext cx="1161384" cy="1161687"/>
            </a:xfrm>
            <a:custGeom>
              <a:avLst/>
              <a:gdLst/>
              <a:ahLst/>
              <a:cxnLst>
                <a:cxn ang="0">
                  <a:pos x="wd2" y="hd2"/>
                </a:cxn>
                <a:cxn ang="5400000">
                  <a:pos x="wd2" y="hd2"/>
                </a:cxn>
                <a:cxn ang="10800000">
                  <a:pos x="wd2" y="hd2"/>
                </a:cxn>
                <a:cxn ang="16200000">
                  <a:pos x="wd2" y="hd2"/>
                </a:cxn>
              </a:cxnLst>
              <a:rect l="0" t="0" r="r" b="b"/>
              <a:pathLst>
                <a:path w="21142" h="21142" extrusionOk="0">
                  <a:moveTo>
                    <a:pt x="9" y="10140"/>
                  </a:moveTo>
                  <a:cubicBezTo>
                    <a:pt x="-229" y="4307"/>
                    <a:pt x="4307" y="-229"/>
                    <a:pt x="10140" y="9"/>
                  </a:cubicBezTo>
                  <a:cubicBezTo>
                    <a:pt x="13661" y="152"/>
                    <a:pt x="17181" y="296"/>
                    <a:pt x="20702" y="439"/>
                  </a:cubicBezTo>
                  <a:cubicBezTo>
                    <a:pt x="20846" y="3960"/>
                    <a:pt x="20989" y="7481"/>
                    <a:pt x="21133" y="11002"/>
                  </a:cubicBezTo>
                  <a:cubicBezTo>
                    <a:pt x="21371" y="16835"/>
                    <a:pt x="16835" y="21371"/>
                    <a:pt x="11002" y="21133"/>
                  </a:cubicBezTo>
                  <a:cubicBezTo>
                    <a:pt x="5169" y="20895"/>
                    <a:pt x="247" y="15974"/>
                    <a:pt x="9" y="10140"/>
                  </a:cubicBezTo>
                  <a:close/>
                </a:path>
              </a:pathLst>
            </a:custGeom>
            <a:solidFill>
              <a:srgbClr val="1EA185"/>
            </a:solidFill>
            <a:ln w="12700" cap="flat">
              <a:noFill/>
              <a:miter lim="400000"/>
            </a:ln>
            <a:effectLst/>
          </p:spPr>
          <p:txBody>
            <a:bodyPr wrap="square" lIns="17145" tIns="17145" rIns="17145" bIns="17145" numCol="1" anchor="ctr">
              <a:noAutofit/>
            </a:bodyPr>
            <a:lstStyle/>
            <a:p>
              <a:pPr algn="ctr" defTabSz="685662" hangingPunct="0">
                <a:defRPr sz="3600" b="0">
                  <a:solidFill>
                    <a:srgbClr val="FFFFFF"/>
                  </a:solidFill>
                  <a:latin typeface="Lato Light"/>
                  <a:ea typeface="Lato Light"/>
                  <a:cs typeface="Lato Light"/>
                  <a:sym typeface="Lato Light"/>
                </a:defRPr>
              </a:pPr>
              <a:endParaRPr sz="1350" kern="0">
                <a:solidFill>
                  <a:srgbClr val="FFFFFF"/>
                </a:solidFill>
                <a:latin typeface="Segoe UI" panose="020B0502040204020203" pitchFamily="34" charset="0"/>
                <a:cs typeface="Segoe UI" panose="020B0502040204020203" pitchFamily="34" charset="0"/>
                <a:sym typeface="Lato Light"/>
              </a:endParaRPr>
            </a:p>
          </p:txBody>
        </p:sp>
        <p:sp>
          <p:nvSpPr>
            <p:cNvPr id="970" name="Academic success"/>
            <p:cNvSpPr txBox="1"/>
            <p:nvPr/>
          </p:nvSpPr>
          <p:spPr>
            <a:xfrm>
              <a:off x="0" y="1560046"/>
              <a:ext cx="3719612" cy="176479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7145" tIns="17145" rIns="17145" bIns="17145" numCol="1" anchor="t">
              <a:noAutofit/>
            </a:bodyPr>
            <a:lstStyle>
              <a:lvl1pPr defTabSz="1828433">
                <a:spcBef>
                  <a:spcPts val="700"/>
                </a:spcBef>
                <a:defRPr sz="3200" b="0">
                  <a:solidFill>
                    <a:srgbClr val="445469"/>
                  </a:solidFill>
                  <a:latin typeface="Lato Regular"/>
                  <a:ea typeface="Lato Regular"/>
                  <a:cs typeface="Lato Regular"/>
                  <a:sym typeface="Lato Regular"/>
                </a:defRPr>
              </a:lvl1pPr>
            </a:lstStyle>
            <a:p>
              <a:pPr algn="ctr" defTabSz="685662" hangingPunct="0">
                <a:spcBef>
                  <a:spcPts val="263"/>
                </a:spcBef>
                <a:defRPr>
                  <a:latin typeface="Calibri"/>
                  <a:ea typeface="Calibri"/>
                  <a:cs typeface="Calibri"/>
                  <a:sym typeface="Calibri"/>
                </a:defRPr>
              </a:pPr>
              <a:r>
                <a:rPr sz="1200" kern="0">
                  <a:latin typeface="Segoe UI" panose="020B0502040204020203" pitchFamily="34" charset="0"/>
                  <a:cs typeface="Segoe UI" panose="020B0502040204020203" pitchFamily="34" charset="0"/>
                </a:rPr>
                <a:t>Academic success</a:t>
              </a:r>
            </a:p>
          </p:txBody>
        </p:sp>
        <p:sp>
          <p:nvSpPr>
            <p:cNvPr id="971" name="Shape"/>
            <p:cNvSpPr/>
            <p:nvPr/>
          </p:nvSpPr>
          <p:spPr>
            <a:xfrm>
              <a:off x="4142927" y="778407"/>
              <a:ext cx="367210" cy="287338"/>
            </a:xfrm>
            <a:custGeom>
              <a:avLst/>
              <a:gdLst/>
              <a:ahLst/>
              <a:cxnLst>
                <a:cxn ang="0">
                  <a:pos x="wd2" y="hd2"/>
                </a:cxn>
                <a:cxn ang="5400000">
                  <a:pos x="wd2" y="hd2"/>
                </a:cxn>
                <a:cxn ang="10800000">
                  <a:pos x="wd2" y="hd2"/>
                </a:cxn>
                <a:cxn ang="16200000">
                  <a:pos x="wd2" y="hd2"/>
                </a:cxn>
              </a:cxnLst>
              <a:rect l="0" t="0" r="r" b="b"/>
              <a:pathLst>
                <a:path w="21600" h="21600" extrusionOk="0">
                  <a:moveTo>
                    <a:pt x="21600" y="4447"/>
                  </a:moveTo>
                  <a:cubicBezTo>
                    <a:pt x="21600" y="6035"/>
                    <a:pt x="21600" y="6035"/>
                    <a:pt x="21600" y="6035"/>
                  </a:cubicBezTo>
                  <a:cubicBezTo>
                    <a:pt x="20121" y="6035"/>
                    <a:pt x="20121" y="6035"/>
                    <a:pt x="20121" y="6035"/>
                  </a:cubicBezTo>
                  <a:cubicBezTo>
                    <a:pt x="20121" y="6353"/>
                    <a:pt x="19825" y="6988"/>
                    <a:pt x="19233" y="6988"/>
                  </a:cubicBezTo>
                  <a:cubicBezTo>
                    <a:pt x="2071" y="6988"/>
                    <a:pt x="2071" y="6988"/>
                    <a:pt x="2071" y="6988"/>
                  </a:cubicBezTo>
                  <a:cubicBezTo>
                    <a:pt x="1775" y="6988"/>
                    <a:pt x="1479" y="6353"/>
                    <a:pt x="1479" y="6035"/>
                  </a:cubicBezTo>
                  <a:cubicBezTo>
                    <a:pt x="0" y="6035"/>
                    <a:pt x="0" y="6035"/>
                    <a:pt x="0" y="6035"/>
                  </a:cubicBezTo>
                  <a:cubicBezTo>
                    <a:pt x="0" y="4447"/>
                    <a:pt x="0" y="4447"/>
                    <a:pt x="0" y="4447"/>
                  </a:cubicBezTo>
                  <a:cubicBezTo>
                    <a:pt x="10652" y="0"/>
                    <a:pt x="10652" y="0"/>
                    <a:pt x="10652" y="0"/>
                  </a:cubicBezTo>
                  <a:lnTo>
                    <a:pt x="21600" y="4447"/>
                  </a:lnTo>
                  <a:close/>
                  <a:moveTo>
                    <a:pt x="21600" y="20012"/>
                  </a:moveTo>
                  <a:cubicBezTo>
                    <a:pt x="21600" y="21600"/>
                    <a:pt x="21600" y="21600"/>
                    <a:pt x="21600" y="21600"/>
                  </a:cubicBezTo>
                  <a:cubicBezTo>
                    <a:pt x="0" y="21600"/>
                    <a:pt x="0" y="21600"/>
                    <a:pt x="0" y="21600"/>
                  </a:cubicBezTo>
                  <a:cubicBezTo>
                    <a:pt x="0" y="20012"/>
                    <a:pt x="0" y="20012"/>
                    <a:pt x="0" y="20012"/>
                  </a:cubicBezTo>
                  <a:cubicBezTo>
                    <a:pt x="0" y="19694"/>
                    <a:pt x="296" y="19059"/>
                    <a:pt x="592" y="19059"/>
                  </a:cubicBezTo>
                  <a:cubicBezTo>
                    <a:pt x="20712" y="19059"/>
                    <a:pt x="20712" y="19059"/>
                    <a:pt x="20712" y="19059"/>
                  </a:cubicBezTo>
                  <a:cubicBezTo>
                    <a:pt x="21008" y="19059"/>
                    <a:pt x="21600" y="19694"/>
                    <a:pt x="21600" y="20012"/>
                  </a:cubicBezTo>
                  <a:close/>
                  <a:moveTo>
                    <a:pt x="5622" y="7624"/>
                  </a:moveTo>
                  <a:cubicBezTo>
                    <a:pt x="5622" y="16835"/>
                    <a:pt x="5622" y="16835"/>
                    <a:pt x="5622" y="16835"/>
                  </a:cubicBezTo>
                  <a:cubicBezTo>
                    <a:pt x="7101" y="16835"/>
                    <a:pt x="7101" y="16835"/>
                    <a:pt x="7101" y="16835"/>
                  </a:cubicBezTo>
                  <a:cubicBezTo>
                    <a:pt x="7101" y="7624"/>
                    <a:pt x="7101" y="7624"/>
                    <a:pt x="7101" y="7624"/>
                  </a:cubicBezTo>
                  <a:cubicBezTo>
                    <a:pt x="10060" y="7624"/>
                    <a:pt x="10060" y="7624"/>
                    <a:pt x="10060" y="7624"/>
                  </a:cubicBezTo>
                  <a:cubicBezTo>
                    <a:pt x="10060" y="16835"/>
                    <a:pt x="10060" y="16835"/>
                    <a:pt x="10060" y="16835"/>
                  </a:cubicBezTo>
                  <a:cubicBezTo>
                    <a:pt x="11540" y="16835"/>
                    <a:pt x="11540" y="16835"/>
                    <a:pt x="11540" y="16835"/>
                  </a:cubicBezTo>
                  <a:cubicBezTo>
                    <a:pt x="11540" y="7624"/>
                    <a:pt x="11540" y="7624"/>
                    <a:pt x="11540" y="7624"/>
                  </a:cubicBezTo>
                  <a:cubicBezTo>
                    <a:pt x="14203" y="7624"/>
                    <a:pt x="14203" y="7624"/>
                    <a:pt x="14203" y="7624"/>
                  </a:cubicBezTo>
                  <a:cubicBezTo>
                    <a:pt x="14203" y="16835"/>
                    <a:pt x="14203" y="16835"/>
                    <a:pt x="14203" y="16835"/>
                  </a:cubicBezTo>
                  <a:cubicBezTo>
                    <a:pt x="15682" y="16835"/>
                    <a:pt x="15682" y="16835"/>
                    <a:pt x="15682" y="16835"/>
                  </a:cubicBezTo>
                  <a:cubicBezTo>
                    <a:pt x="15682" y="7624"/>
                    <a:pt x="15682" y="7624"/>
                    <a:pt x="15682" y="7624"/>
                  </a:cubicBezTo>
                  <a:cubicBezTo>
                    <a:pt x="18641" y="7624"/>
                    <a:pt x="18641" y="7624"/>
                    <a:pt x="18641" y="7624"/>
                  </a:cubicBezTo>
                  <a:cubicBezTo>
                    <a:pt x="18641" y="16835"/>
                    <a:pt x="18641" y="16835"/>
                    <a:pt x="18641" y="16835"/>
                  </a:cubicBezTo>
                  <a:cubicBezTo>
                    <a:pt x="19233" y="16835"/>
                    <a:pt x="19233" y="16835"/>
                    <a:pt x="19233" y="16835"/>
                  </a:cubicBezTo>
                  <a:cubicBezTo>
                    <a:pt x="19825" y="16835"/>
                    <a:pt x="20121" y="17153"/>
                    <a:pt x="20121" y="17788"/>
                  </a:cubicBezTo>
                  <a:cubicBezTo>
                    <a:pt x="20121" y="18424"/>
                    <a:pt x="20121" y="18424"/>
                    <a:pt x="20121" y="18424"/>
                  </a:cubicBezTo>
                  <a:cubicBezTo>
                    <a:pt x="1479" y="18424"/>
                    <a:pt x="1479" y="18424"/>
                    <a:pt x="1479" y="18424"/>
                  </a:cubicBezTo>
                  <a:cubicBezTo>
                    <a:pt x="1479" y="17788"/>
                    <a:pt x="1479" y="17788"/>
                    <a:pt x="1479" y="17788"/>
                  </a:cubicBezTo>
                  <a:cubicBezTo>
                    <a:pt x="1479" y="17153"/>
                    <a:pt x="1775" y="16835"/>
                    <a:pt x="2071" y="16835"/>
                  </a:cubicBezTo>
                  <a:cubicBezTo>
                    <a:pt x="2663" y="16835"/>
                    <a:pt x="2663" y="16835"/>
                    <a:pt x="2663" y="16835"/>
                  </a:cubicBezTo>
                  <a:cubicBezTo>
                    <a:pt x="2663" y="7624"/>
                    <a:pt x="2663" y="7624"/>
                    <a:pt x="2663" y="7624"/>
                  </a:cubicBezTo>
                  <a:lnTo>
                    <a:pt x="5622" y="7624"/>
                  </a:lnTo>
                  <a:close/>
                </a:path>
              </a:pathLst>
            </a:custGeom>
            <a:solidFill>
              <a:srgbClr val="FFFFFF"/>
            </a:solidFill>
            <a:ln w="12700" cap="flat">
              <a:noFill/>
              <a:miter lim="400000"/>
            </a:ln>
            <a:effectLst/>
          </p:spPr>
          <p:txBody>
            <a:bodyPr wrap="square" lIns="17145" tIns="17145" rIns="17145" bIns="17145" numCol="1" anchor="t">
              <a:noAutofit/>
            </a:bodyPr>
            <a:lstStyle/>
            <a:p>
              <a:pPr defTabSz="171450" hangingPunct="0">
                <a:defRPr sz="1800" b="0">
                  <a:latin typeface="Calibri"/>
                  <a:ea typeface="Calibri"/>
                  <a:cs typeface="Calibri"/>
                  <a:sym typeface="Calibri"/>
                </a:defRPr>
              </a:pPr>
              <a:endParaRPr sz="675" kern="0">
                <a:solidFill>
                  <a:srgbClr val="000000"/>
                </a:solidFill>
                <a:latin typeface="Segoe UI" panose="020B0502040204020203" pitchFamily="34" charset="0"/>
                <a:cs typeface="Segoe UI" panose="020B0502040204020203" pitchFamily="34" charset="0"/>
                <a:sym typeface="Calibri"/>
              </a:endParaRPr>
            </a:p>
          </p:txBody>
        </p:sp>
      </p:grpSp>
      <p:grpSp>
        <p:nvGrpSpPr>
          <p:cNvPr id="976" name="Group"/>
          <p:cNvGrpSpPr/>
          <p:nvPr/>
        </p:nvGrpSpPr>
        <p:grpSpPr>
          <a:xfrm>
            <a:off x="160170" y="1116971"/>
            <a:ext cx="8169123" cy="1258243"/>
            <a:chOff x="0" y="0"/>
            <a:chExt cx="21784326" cy="3355314"/>
          </a:xfrm>
        </p:grpSpPr>
        <p:sp>
          <p:nvSpPr>
            <p:cNvPr id="973" name="Shape"/>
            <p:cNvSpPr/>
            <p:nvPr/>
          </p:nvSpPr>
          <p:spPr>
            <a:xfrm rot="8100000">
              <a:off x="19332341" y="240486"/>
              <a:ext cx="1161385" cy="1161686"/>
            </a:xfrm>
            <a:custGeom>
              <a:avLst/>
              <a:gdLst/>
              <a:ahLst/>
              <a:cxnLst>
                <a:cxn ang="0">
                  <a:pos x="wd2" y="hd2"/>
                </a:cxn>
                <a:cxn ang="5400000">
                  <a:pos x="wd2" y="hd2"/>
                </a:cxn>
                <a:cxn ang="10800000">
                  <a:pos x="wd2" y="hd2"/>
                </a:cxn>
                <a:cxn ang="16200000">
                  <a:pos x="wd2" y="hd2"/>
                </a:cxn>
              </a:cxnLst>
              <a:rect l="0" t="0" r="r" b="b"/>
              <a:pathLst>
                <a:path w="21142" h="21142" extrusionOk="0">
                  <a:moveTo>
                    <a:pt x="9" y="10140"/>
                  </a:moveTo>
                  <a:cubicBezTo>
                    <a:pt x="-229" y="4307"/>
                    <a:pt x="4307" y="-229"/>
                    <a:pt x="10140" y="9"/>
                  </a:cubicBezTo>
                  <a:cubicBezTo>
                    <a:pt x="13661" y="152"/>
                    <a:pt x="17181" y="296"/>
                    <a:pt x="20702" y="439"/>
                  </a:cubicBezTo>
                  <a:cubicBezTo>
                    <a:pt x="20846" y="3960"/>
                    <a:pt x="20989" y="7481"/>
                    <a:pt x="21133" y="11002"/>
                  </a:cubicBezTo>
                  <a:cubicBezTo>
                    <a:pt x="21371" y="16835"/>
                    <a:pt x="16835" y="21371"/>
                    <a:pt x="11002" y="21133"/>
                  </a:cubicBezTo>
                  <a:cubicBezTo>
                    <a:pt x="5169" y="20895"/>
                    <a:pt x="247" y="15974"/>
                    <a:pt x="9" y="10140"/>
                  </a:cubicBezTo>
                  <a:close/>
                </a:path>
              </a:pathLst>
            </a:custGeom>
            <a:solidFill>
              <a:srgbClr val="9BBB5C"/>
            </a:solidFill>
            <a:ln w="12700" cap="flat">
              <a:noFill/>
              <a:miter lim="400000"/>
            </a:ln>
            <a:effectLst/>
          </p:spPr>
          <p:txBody>
            <a:bodyPr wrap="square" lIns="17145" tIns="17145" rIns="17145" bIns="17145" numCol="1" anchor="ctr">
              <a:noAutofit/>
            </a:bodyPr>
            <a:lstStyle/>
            <a:p>
              <a:pPr algn="ctr" defTabSz="685662" hangingPunct="0">
                <a:defRPr sz="3600" b="0">
                  <a:solidFill>
                    <a:srgbClr val="FFFFFF"/>
                  </a:solidFill>
                  <a:latin typeface="Lato Light"/>
                  <a:ea typeface="Lato Light"/>
                  <a:cs typeface="Lato Light"/>
                  <a:sym typeface="Lato Light"/>
                </a:defRPr>
              </a:pPr>
              <a:endParaRPr sz="1350" kern="0">
                <a:solidFill>
                  <a:srgbClr val="FFFFFF"/>
                </a:solidFill>
                <a:latin typeface="Lato Light"/>
                <a:sym typeface="Lato Light"/>
              </a:endParaRPr>
            </a:p>
          </p:txBody>
        </p:sp>
        <p:sp>
          <p:nvSpPr>
            <p:cNvPr id="974" name="Off-campus"/>
            <p:cNvSpPr txBox="1"/>
            <p:nvPr/>
          </p:nvSpPr>
          <p:spPr>
            <a:xfrm>
              <a:off x="18064714" y="1560046"/>
              <a:ext cx="3719613" cy="179526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2859" tIns="22859" rIns="22859" bIns="22859" numCol="1" anchor="t">
              <a:noAutofit/>
            </a:bodyPr>
            <a:lstStyle>
              <a:lvl1pPr defTabSz="1828433">
                <a:spcBef>
                  <a:spcPts val="700"/>
                </a:spcBef>
                <a:defRPr sz="3200" b="0">
                  <a:solidFill>
                    <a:srgbClr val="445469"/>
                  </a:solidFill>
                  <a:latin typeface="Lato Regular"/>
                  <a:ea typeface="Lato Regular"/>
                  <a:cs typeface="Lato Regular"/>
                  <a:sym typeface="Lato Regular"/>
                </a:defRPr>
              </a:lvl1pPr>
            </a:lstStyle>
            <a:p>
              <a:pPr algn="ctr" defTabSz="685662" hangingPunct="0">
                <a:spcBef>
                  <a:spcPts val="263"/>
                </a:spcBef>
                <a:defRPr>
                  <a:latin typeface="Calibri"/>
                  <a:ea typeface="Calibri"/>
                  <a:cs typeface="Calibri"/>
                  <a:sym typeface="Calibri"/>
                </a:defRPr>
              </a:pPr>
              <a:r>
                <a:rPr sz="1200" kern="0"/>
                <a:t>Off-campus</a:t>
              </a:r>
            </a:p>
          </p:txBody>
        </p:sp>
        <p:sp>
          <p:nvSpPr>
            <p:cNvPr id="975" name="Shape"/>
            <p:cNvSpPr/>
            <p:nvPr/>
          </p:nvSpPr>
          <p:spPr>
            <a:xfrm>
              <a:off x="0" y="397316"/>
              <a:ext cx="233363" cy="200026"/>
            </a:xfrm>
            <a:custGeom>
              <a:avLst/>
              <a:gdLst/>
              <a:ahLst/>
              <a:cxnLst>
                <a:cxn ang="0">
                  <a:pos x="wd2" y="hd2"/>
                </a:cxn>
                <a:cxn ang="5400000">
                  <a:pos x="wd2" y="hd2"/>
                </a:cxn>
                <a:cxn ang="10800000">
                  <a:pos x="wd2" y="hd2"/>
                </a:cxn>
                <a:cxn ang="16200000">
                  <a:pos x="wd2" y="hd2"/>
                </a:cxn>
              </a:cxnLst>
              <a:rect l="0" t="0" r="r" b="b"/>
              <a:pathLst>
                <a:path w="21600" h="21600" extrusionOk="0">
                  <a:moveTo>
                    <a:pt x="3494" y="21600"/>
                  </a:moveTo>
                  <a:cubicBezTo>
                    <a:pt x="2859" y="21600"/>
                    <a:pt x="2859" y="21600"/>
                    <a:pt x="2859" y="21600"/>
                  </a:cubicBezTo>
                  <a:cubicBezTo>
                    <a:pt x="1271" y="21600"/>
                    <a:pt x="0" y="20110"/>
                    <a:pt x="0" y="18248"/>
                  </a:cubicBezTo>
                  <a:cubicBezTo>
                    <a:pt x="0" y="6703"/>
                    <a:pt x="0" y="6703"/>
                    <a:pt x="0" y="6703"/>
                  </a:cubicBezTo>
                  <a:cubicBezTo>
                    <a:pt x="0" y="4841"/>
                    <a:pt x="1271" y="3352"/>
                    <a:pt x="2859" y="3352"/>
                  </a:cubicBezTo>
                  <a:cubicBezTo>
                    <a:pt x="3494" y="3352"/>
                    <a:pt x="3494" y="3352"/>
                    <a:pt x="3494" y="3352"/>
                  </a:cubicBezTo>
                  <a:lnTo>
                    <a:pt x="3494" y="21600"/>
                  </a:lnTo>
                  <a:close/>
                  <a:moveTo>
                    <a:pt x="17153" y="21600"/>
                  </a:moveTo>
                  <a:cubicBezTo>
                    <a:pt x="4765" y="21600"/>
                    <a:pt x="4765" y="21600"/>
                    <a:pt x="4765" y="21600"/>
                  </a:cubicBezTo>
                  <a:cubicBezTo>
                    <a:pt x="4765" y="3352"/>
                    <a:pt x="4765" y="3352"/>
                    <a:pt x="4765" y="3352"/>
                  </a:cubicBezTo>
                  <a:cubicBezTo>
                    <a:pt x="6353" y="3352"/>
                    <a:pt x="6353" y="3352"/>
                    <a:pt x="6353" y="3352"/>
                  </a:cubicBezTo>
                  <a:cubicBezTo>
                    <a:pt x="6353" y="1117"/>
                    <a:pt x="6353" y="1117"/>
                    <a:pt x="6353" y="1117"/>
                  </a:cubicBezTo>
                  <a:cubicBezTo>
                    <a:pt x="6353" y="372"/>
                    <a:pt x="6988" y="0"/>
                    <a:pt x="7624" y="0"/>
                  </a:cubicBezTo>
                  <a:cubicBezTo>
                    <a:pt x="14294" y="0"/>
                    <a:pt x="14294" y="0"/>
                    <a:pt x="14294" y="0"/>
                  </a:cubicBezTo>
                  <a:cubicBezTo>
                    <a:pt x="14929" y="0"/>
                    <a:pt x="15565" y="372"/>
                    <a:pt x="15565" y="1117"/>
                  </a:cubicBezTo>
                  <a:cubicBezTo>
                    <a:pt x="15565" y="3352"/>
                    <a:pt x="15565" y="3352"/>
                    <a:pt x="15565" y="3352"/>
                  </a:cubicBezTo>
                  <a:cubicBezTo>
                    <a:pt x="17153" y="3352"/>
                    <a:pt x="17153" y="3352"/>
                    <a:pt x="17153" y="3352"/>
                  </a:cubicBezTo>
                  <a:lnTo>
                    <a:pt x="17153" y="21600"/>
                  </a:lnTo>
                  <a:close/>
                  <a:moveTo>
                    <a:pt x="13976" y="3352"/>
                  </a:moveTo>
                  <a:cubicBezTo>
                    <a:pt x="13976" y="1490"/>
                    <a:pt x="13976" y="1490"/>
                    <a:pt x="13976" y="1490"/>
                  </a:cubicBezTo>
                  <a:cubicBezTo>
                    <a:pt x="7941" y="1490"/>
                    <a:pt x="7941" y="1490"/>
                    <a:pt x="7941" y="1490"/>
                  </a:cubicBezTo>
                  <a:cubicBezTo>
                    <a:pt x="7941" y="3352"/>
                    <a:pt x="7941" y="3352"/>
                    <a:pt x="7941" y="3352"/>
                  </a:cubicBezTo>
                  <a:lnTo>
                    <a:pt x="13976" y="3352"/>
                  </a:lnTo>
                  <a:close/>
                  <a:moveTo>
                    <a:pt x="21600" y="18248"/>
                  </a:moveTo>
                  <a:cubicBezTo>
                    <a:pt x="21600" y="20110"/>
                    <a:pt x="20647" y="21600"/>
                    <a:pt x="19059" y="21600"/>
                  </a:cubicBezTo>
                  <a:cubicBezTo>
                    <a:pt x="18424" y="21600"/>
                    <a:pt x="18424" y="21600"/>
                    <a:pt x="18424" y="21600"/>
                  </a:cubicBezTo>
                  <a:cubicBezTo>
                    <a:pt x="18424" y="3352"/>
                    <a:pt x="18424" y="3352"/>
                    <a:pt x="18424" y="3352"/>
                  </a:cubicBezTo>
                  <a:cubicBezTo>
                    <a:pt x="19059" y="3352"/>
                    <a:pt x="19059" y="3352"/>
                    <a:pt x="19059" y="3352"/>
                  </a:cubicBezTo>
                  <a:cubicBezTo>
                    <a:pt x="20647" y="3352"/>
                    <a:pt x="21600" y="4841"/>
                    <a:pt x="21600" y="6703"/>
                  </a:cubicBezTo>
                  <a:lnTo>
                    <a:pt x="21600" y="18248"/>
                  </a:lnTo>
                  <a:close/>
                </a:path>
              </a:pathLst>
            </a:custGeom>
            <a:solidFill>
              <a:srgbClr val="FFFFFF"/>
            </a:solidFill>
            <a:ln w="12700" cap="flat">
              <a:noFill/>
              <a:miter lim="400000"/>
            </a:ln>
            <a:effectLst/>
          </p:spPr>
          <p:txBody>
            <a:bodyPr wrap="square" lIns="17145" tIns="17145" rIns="17145" bIns="17145" numCol="1" anchor="t">
              <a:noAutofit/>
            </a:bodyPr>
            <a:lstStyle/>
            <a:p>
              <a:pPr defTabSz="171450" hangingPunct="0">
                <a:defRPr sz="1800" b="0">
                  <a:latin typeface="Calibri"/>
                  <a:ea typeface="Calibri"/>
                  <a:cs typeface="Calibri"/>
                  <a:sym typeface="Calibri"/>
                </a:defRPr>
              </a:pPr>
              <a:endParaRPr sz="675" kern="0">
                <a:solidFill>
                  <a:srgbClr val="000000"/>
                </a:solidFill>
                <a:latin typeface="Calibri"/>
                <a:cs typeface="Calibri"/>
                <a:sym typeface="Calibri"/>
              </a:endParaRPr>
            </a:p>
          </p:txBody>
        </p:sp>
      </p:grpSp>
      <p:grpSp>
        <p:nvGrpSpPr>
          <p:cNvPr id="980" name="Group"/>
          <p:cNvGrpSpPr/>
          <p:nvPr/>
        </p:nvGrpSpPr>
        <p:grpSpPr>
          <a:xfrm>
            <a:off x="956668" y="3055464"/>
            <a:ext cx="1394855" cy="1443981"/>
            <a:chOff x="0" y="0"/>
            <a:chExt cx="3719611" cy="3850614"/>
          </a:xfrm>
        </p:grpSpPr>
        <p:sp>
          <p:nvSpPr>
            <p:cNvPr id="977" name="Shape"/>
            <p:cNvSpPr/>
            <p:nvPr/>
          </p:nvSpPr>
          <p:spPr>
            <a:xfrm rot="8100000">
              <a:off x="1267627" y="240486"/>
              <a:ext cx="1161385" cy="1161686"/>
            </a:xfrm>
            <a:custGeom>
              <a:avLst/>
              <a:gdLst/>
              <a:ahLst/>
              <a:cxnLst>
                <a:cxn ang="0">
                  <a:pos x="wd2" y="hd2"/>
                </a:cxn>
                <a:cxn ang="5400000">
                  <a:pos x="wd2" y="hd2"/>
                </a:cxn>
                <a:cxn ang="10800000">
                  <a:pos x="wd2" y="hd2"/>
                </a:cxn>
                <a:cxn ang="16200000">
                  <a:pos x="wd2" y="hd2"/>
                </a:cxn>
              </a:cxnLst>
              <a:rect l="0" t="0" r="r" b="b"/>
              <a:pathLst>
                <a:path w="21142" h="21142" extrusionOk="0">
                  <a:moveTo>
                    <a:pt x="9" y="10140"/>
                  </a:moveTo>
                  <a:cubicBezTo>
                    <a:pt x="-229" y="4307"/>
                    <a:pt x="4307" y="-229"/>
                    <a:pt x="10140" y="9"/>
                  </a:cubicBezTo>
                  <a:cubicBezTo>
                    <a:pt x="13661" y="152"/>
                    <a:pt x="17181" y="296"/>
                    <a:pt x="20702" y="439"/>
                  </a:cubicBezTo>
                  <a:cubicBezTo>
                    <a:pt x="20846" y="3960"/>
                    <a:pt x="20989" y="7481"/>
                    <a:pt x="21133" y="11002"/>
                  </a:cubicBezTo>
                  <a:cubicBezTo>
                    <a:pt x="21371" y="16835"/>
                    <a:pt x="16835" y="21371"/>
                    <a:pt x="11002" y="21133"/>
                  </a:cubicBezTo>
                  <a:cubicBezTo>
                    <a:pt x="5169" y="20895"/>
                    <a:pt x="247" y="15974"/>
                    <a:pt x="9" y="10140"/>
                  </a:cubicBezTo>
                  <a:close/>
                </a:path>
              </a:pathLst>
            </a:custGeom>
            <a:solidFill>
              <a:srgbClr val="445469"/>
            </a:solidFill>
            <a:ln w="12700" cap="flat">
              <a:noFill/>
              <a:miter lim="400000"/>
            </a:ln>
            <a:effectLst/>
          </p:spPr>
          <p:txBody>
            <a:bodyPr wrap="square" lIns="17145" tIns="17145" rIns="17145" bIns="17145" numCol="1" anchor="ctr">
              <a:noAutofit/>
            </a:bodyPr>
            <a:lstStyle/>
            <a:p>
              <a:pPr algn="ctr" defTabSz="685662" hangingPunct="0">
                <a:defRPr sz="3600" b="0">
                  <a:solidFill>
                    <a:srgbClr val="FFFFFF"/>
                  </a:solidFill>
                  <a:latin typeface="Lato Light"/>
                  <a:ea typeface="Lato Light"/>
                  <a:cs typeface="Lato Light"/>
                  <a:sym typeface="Lato Light"/>
                </a:defRPr>
              </a:pPr>
              <a:endParaRPr sz="1350" kern="0">
                <a:solidFill>
                  <a:srgbClr val="FFFFFF"/>
                </a:solidFill>
                <a:latin typeface="Segoe UI" panose="020B0502040204020203" pitchFamily="34" charset="0"/>
                <a:cs typeface="Segoe UI" panose="020B0502040204020203" pitchFamily="34" charset="0"/>
                <a:sym typeface="Lato Light"/>
              </a:endParaRPr>
            </a:p>
          </p:txBody>
        </p:sp>
        <p:sp>
          <p:nvSpPr>
            <p:cNvPr id="978" name="Support scholarship"/>
            <p:cNvSpPr txBox="1"/>
            <p:nvPr/>
          </p:nvSpPr>
          <p:spPr>
            <a:xfrm>
              <a:off x="0" y="1560046"/>
              <a:ext cx="3719612" cy="229056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2859" tIns="22859" rIns="22859" bIns="22859" numCol="1" anchor="t">
              <a:noAutofit/>
            </a:bodyPr>
            <a:lstStyle>
              <a:lvl1pPr defTabSz="1828433">
                <a:spcBef>
                  <a:spcPts val="700"/>
                </a:spcBef>
                <a:defRPr sz="3200" b="0">
                  <a:solidFill>
                    <a:srgbClr val="445469"/>
                  </a:solidFill>
                  <a:latin typeface="Lato Regular"/>
                  <a:ea typeface="Lato Regular"/>
                  <a:cs typeface="Lato Regular"/>
                  <a:sym typeface="Lato Regular"/>
                </a:defRPr>
              </a:lvl1pPr>
            </a:lstStyle>
            <a:p>
              <a:pPr algn="ctr" defTabSz="685662" hangingPunct="0">
                <a:spcBef>
                  <a:spcPts val="263"/>
                </a:spcBef>
                <a:defRPr>
                  <a:latin typeface="Calibri"/>
                  <a:ea typeface="Calibri"/>
                  <a:cs typeface="Calibri"/>
                  <a:sym typeface="Calibri"/>
                </a:defRPr>
              </a:pPr>
              <a:r>
                <a:rPr sz="1200" kern="0">
                  <a:latin typeface="Segoe UI" panose="020B0502040204020203" pitchFamily="34" charset="0"/>
                  <a:cs typeface="Segoe UI" panose="020B0502040204020203" pitchFamily="34" charset="0"/>
                </a:rPr>
                <a:t>Support scholarship</a:t>
              </a:r>
            </a:p>
          </p:txBody>
        </p:sp>
        <p:sp>
          <p:nvSpPr>
            <p:cNvPr id="979" name="Shape"/>
            <p:cNvSpPr/>
            <p:nvPr/>
          </p:nvSpPr>
          <p:spPr>
            <a:xfrm>
              <a:off x="1473696" y="542063"/>
              <a:ext cx="772220" cy="662088"/>
            </a:xfrm>
            <a:custGeom>
              <a:avLst/>
              <a:gdLst/>
              <a:ahLst/>
              <a:cxnLst>
                <a:cxn ang="0">
                  <a:pos x="wd2" y="hd2"/>
                </a:cxn>
                <a:cxn ang="5400000">
                  <a:pos x="wd2" y="hd2"/>
                </a:cxn>
                <a:cxn ang="10800000">
                  <a:pos x="wd2" y="hd2"/>
                </a:cxn>
                <a:cxn ang="16200000">
                  <a:pos x="wd2" y="hd2"/>
                </a:cxn>
              </a:cxnLst>
              <a:rect l="0" t="0" r="r" b="b"/>
              <a:pathLst>
                <a:path w="21600" h="21600" extrusionOk="0">
                  <a:moveTo>
                    <a:pt x="21352" y="5586"/>
                  </a:moveTo>
                  <a:cubicBezTo>
                    <a:pt x="10924" y="10800"/>
                    <a:pt x="10924" y="10800"/>
                    <a:pt x="10924" y="10800"/>
                  </a:cubicBezTo>
                  <a:cubicBezTo>
                    <a:pt x="10924" y="10800"/>
                    <a:pt x="10924" y="10800"/>
                    <a:pt x="10676" y="10800"/>
                  </a:cubicBezTo>
                  <a:cubicBezTo>
                    <a:pt x="10676" y="10800"/>
                    <a:pt x="10676" y="10800"/>
                    <a:pt x="10676" y="10800"/>
                  </a:cubicBezTo>
                  <a:cubicBezTo>
                    <a:pt x="4469" y="7821"/>
                    <a:pt x="4469" y="7821"/>
                    <a:pt x="4469" y="7821"/>
                  </a:cubicBezTo>
                  <a:cubicBezTo>
                    <a:pt x="3972" y="8566"/>
                    <a:pt x="3724" y="10055"/>
                    <a:pt x="3476" y="11917"/>
                  </a:cubicBezTo>
                  <a:cubicBezTo>
                    <a:pt x="3972" y="12290"/>
                    <a:pt x="4221" y="12662"/>
                    <a:pt x="4221" y="13407"/>
                  </a:cubicBezTo>
                  <a:cubicBezTo>
                    <a:pt x="4221" y="14152"/>
                    <a:pt x="3972" y="14524"/>
                    <a:pt x="3724" y="14897"/>
                  </a:cubicBezTo>
                  <a:cubicBezTo>
                    <a:pt x="4221" y="20855"/>
                    <a:pt x="4221" y="20855"/>
                    <a:pt x="4221" y="20855"/>
                  </a:cubicBezTo>
                  <a:cubicBezTo>
                    <a:pt x="4221" y="21228"/>
                    <a:pt x="4221" y="21228"/>
                    <a:pt x="3972" y="21228"/>
                  </a:cubicBezTo>
                  <a:cubicBezTo>
                    <a:pt x="3972" y="21600"/>
                    <a:pt x="3972" y="21600"/>
                    <a:pt x="3972" y="21600"/>
                  </a:cubicBezTo>
                  <a:cubicBezTo>
                    <a:pt x="1986" y="21600"/>
                    <a:pt x="1986" y="21600"/>
                    <a:pt x="1986" y="21600"/>
                  </a:cubicBezTo>
                  <a:cubicBezTo>
                    <a:pt x="1986" y="21600"/>
                    <a:pt x="1986" y="21600"/>
                    <a:pt x="1738" y="21228"/>
                  </a:cubicBezTo>
                  <a:cubicBezTo>
                    <a:pt x="1738" y="21228"/>
                    <a:pt x="1738" y="21228"/>
                    <a:pt x="1738" y="20855"/>
                  </a:cubicBezTo>
                  <a:cubicBezTo>
                    <a:pt x="2234" y="14897"/>
                    <a:pt x="2234" y="14897"/>
                    <a:pt x="2234" y="14897"/>
                  </a:cubicBezTo>
                  <a:cubicBezTo>
                    <a:pt x="1986" y="14524"/>
                    <a:pt x="1738" y="14152"/>
                    <a:pt x="1738" y="13407"/>
                  </a:cubicBezTo>
                  <a:cubicBezTo>
                    <a:pt x="1738" y="12662"/>
                    <a:pt x="1986" y="12290"/>
                    <a:pt x="2483" y="11917"/>
                  </a:cubicBezTo>
                  <a:cubicBezTo>
                    <a:pt x="2483" y="10055"/>
                    <a:pt x="2731" y="8566"/>
                    <a:pt x="3228" y="7076"/>
                  </a:cubicBezTo>
                  <a:cubicBezTo>
                    <a:pt x="248" y="5586"/>
                    <a:pt x="248" y="5586"/>
                    <a:pt x="248" y="5586"/>
                  </a:cubicBezTo>
                  <a:cubicBezTo>
                    <a:pt x="0" y="5586"/>
                    <a:pt x="0" y="5586"/>
                    <a:pt x="0" y="5214"/>
                  </a:cubicBezTo>
                  <a:cubicBezTo>
                    <a:pt x="0" y="5214"/>
                    <a:pt x="0" y="4841"/>
                    <a:pt x="248" y="4841"/>
                  </a:cubicBezTo>
                  <a:cubicBezTo>
                    <a:pt x="10676" y="0"/>
                    <a:pt x="10676" y="0"/>
                    <a:pt x="10676" y="0"/>
                  </a:cubicBezTo>
                  <a:cubicBezTo>
                    <a:pt x="10676" y="0"/>
                    <a:pt x="10676" y="0"/>
                    <a:pt x="10676" y="0"/>
                  </a:cubicBezTo>
                  <a:cubicBezTo>
                    <a:pt x="10924" y="0"/>
                    <a:pt x="10924" y="0"/>
                    <a:pt x="10924" y="0"/>
                  </a:cubicBezTo>
                  <a:cubicBezTo>
                    <a:pt x="21352" y="4841"/>
                    <a:pt x="21352" y="4841"/>
                    <a:pt x="21352" y="4841"/>
                  </a:cubicBezTo>
                  <a:cubicBezTo>
                    <a:pt x="21600" y="4841"/>
                    <a:pt x="21600" y="5214"/>
                    <a:pt x="21600" y="5214"/>
                  </a:cubicBezTo>
                  <a:cubicBezTo>
                    <a:pt x="21600" y="5586"/>
                    <a:pt x="21600" y="5586"/>
                    <a:pt x="21352" y="5586"/>
                  </a:cubicBezTo>
                  <a:close/>
                  <a:moveTo>
                    <a:pt x="16883" y="14152"/>
                  </a:moveTo>
                  <a:cubicBezTo>
                    <a:pt x="16883" y="16386"/>
                    <a:pt x="14152" y="17876"/>
                    <a:pt x="10676" y="17876"/>
                  </a:cubicBezTo>
                  <a:cubicBezTo>
                    <a:pt x="7448" y="17876"/>
                    <a:pt x="4717" y="16386"/>
                    <a:pt x="4717" y="14152"/>
                  </a:cubicBezTo>
                  <a:cubicBezTo>
                    <a:pt x="4966" y="9683"/>
                    <a:pt x="4966" y="9683"/>
                    <a:pt x="4966" y="9683"/>
                  </a:cubicBezTo>
                  <a:cubicBezTo>
                    <a:pt x="10428" y="12290"/>
                    <a:pt x="10428" y="12290"/>
                    <a:pt x="10428" y="12290"/>
                  </a:cubicBezTo>
                  <a:cubicBezTo>
                    <a:pt x="10428" y="12290"/>
                    <a:pt x="10676" y="12662"/>
                    <a:pt x="10676" y="12662"/>
                  </a:cubicBezTo>
                  <a:cubicBezTo>
                    <a:pt x="10924" y="12662"/>
                    <a:pt x="11172" y="12290"/>
                    <a:pt x="11172" y="12290"/>
                  </a:cubicBezTo>
                  <a:cubicBezTo>
                    <a:pt x="16634" y="9683"/>
                    <a:pt x="16634" y="9683"/>
                    <a:pt x="16634" y="9683"/>
                  </a:cubicBezTo>
                  <a:lnTo>
                    <a:pt x="16883" y="14152"/>
                  </a:lnTo>
                  <a:close/>
                </a:path>
              </a:pathLst>
            </a:custGeom>
            <a:solidFill>
              <a:srgbClr val="FFFFFF"/>
            </a:solidFill>
            <a:ln w="12700" cap="flat">
              <a:noFill/>
              <a:miter lim="400000"/>
            </a:ln>
            <a:effectLst/>
          </p:spPr>
          <p:txBody>
            <a:bodyPr wrap="square" lIns="17145" tIns="17145" rIns="17145" bIns="17145" numCol="1" anchor="t">
              <a:noAutofit/>
            </a:bodyPr>
            <a:lstStyle/>
            <a:p>
              <a:pPr defTabSz="171450" hangingPunct="0">
                <a:defRPr sz="1800" b="0">
                  <a:latin typeface="Calibri"/>
                  <a:ea typeface="Calibri"/>
                  <a:cs typeface="Calibri"/>
                  <a:sym typeface="Calibri"/>
                </a:defRPr>
              </a:pPr>
              <a:endParaRPr sz="675" kern="0">
                <a:solidFill>
                  <a:srgbClr val="000000"/>
                </a:solidFill>
                <a:latin typeface="Segoe UI" panose="020B0502040204020203" pitchFamily="34" charset="0"/>
                <a:cs typeface="Segoe UI" panose="020B0502040204020203" pitchFamily="34" charset="0"/>
                <a:sym typeface="Calibri"/>
              </a:endParaRPr>
            </a:p>
          </p:txBody>
        </p:sp>
      </p:grpSp>
      <p:grpSp>
        <p:nvGrpSpPr>
          <p:cNvPr id="983" name="Group"/>
          <p:cNvGrpSpPr/>
          <p:nvPr/>
        </p:nvGrpSpPr>
        <p:grpSpPr>
          <a:xfrm>
            <a:off x="2167282" y="2001785"/>
            <a:ext cx="1394855" cy="1397341"/>
            <a:chOff x="0" y="-107851"/>
            <a:chExt cx="3719612" cy="3726242"/>
          </a:xfrm>
        </p:grpSpPr>
        <p:sp>
          <p:nvSpPr>
            <p:cNvPr id="981" name="Shape"/>
            <p:cNvSpPr/>
            <p:nvPr/>
          </p:nvSpPr>
          <p:spPr>
            <a:xfrm rot="8100000">
              <a:off x="1267626" y="-107851"/>
              <a:ext cx="1161386" cy="1161685"/>
            </a:xfrm>
            <a:custGeom>
              <a:avLst/>
              <a:gdLst/>
              <a:ahLst/>
              <a:cxnLst>
                <a:cxn ang="0">
                  <a:pos x="wd2" y="hd2"/>
                </a:cxn>
                <a:cxn ang="5400000">
                  <a:pos x="wd2" y="hd2"/>
                </a:cxn>
                <a:cxn ang="10800000">
                  <a:pos x="wd2" y="hd2"/>
                </a:cxn>
                <a:cxn ang="16200000">
                  <a:pos x="wd2" y="hd2"/>
                </a:cxn>
              </a:cxnLst>
              <a:rect l="0" t="0" r="r" b="b"/>
              <a:pathLst>
                <a:path w="21142" h="21142" extrusionOk="0">
                  <a:moveTo>
                    <a:pt x="9" y="10140"/>
                  </a:moveTo>
                  <a:cubicBezTo>
                    <a:pt x="-229" y="4307"/>
                    <a:pt x="4307" y="-229"/>
                    <a:pt x="10140" y="9"/>
                  </a:cubicBezTo>
                  <a:cubicBezTo>
                    <a:pt x="13661" y="152"/>
                    <a:pt x="17181" y="296"/>
                    <a:pt x="20702" y="439"/>
                  </a:cubicBezTo>
                  <a:cubicBezTo>
                    <a:pt x="20846" y="3960"/>
                    <a:pt x="20989" y="7481"/>
                    <a:pt x="21133" y="11002"/>
                  </a:cubicBezTo>
                  <a:cubicBezTo>
                    <a:pt x="21371" y="16835"/>
                    <a:pt x="16835" y="21371"/>
                    <a:pt x="11002" y="21133"/>
                  </a:cubicBezTo>
                  <a:cubicBezTo>
                    <a:pt x="5169" y="20895"/>
                    <a:pt x="247" y="15974"/>
                    <a:pt x="9" y="10140"/>
                  </a:cubicBezTo>
                  <a:close/>
                </a:path>
              </a:pathLst>
            </a:custGeom>
            <a:solidFill>
              <a:srgbClr val="F29B26"/>
            </a:solidFill>
            <a:ln w="12700" cap="flat">
              <a:noFill/>
              <a:miter lim="400000"/>
            </a:ln>
            <a:effectLst/>
          </p:spPr>
          <p:txBody>
            <a:bodyPr wrap="square" lIns="17145" tIns="17145" rIns="17145" bIns="17145" numCol="1" anchor="ctr">
              <a:noAutofit/>
            </a:bodyPr>
            <a:lstStyle/>
            <a:p>
              <a:pPr algn="ctr" defTabSz="685662" hangingPunct="0">
                <a:defRPr sz="3600" b="0">
                  <a:solidFill>
                    <a:srgbClr val="FFFFFF"/>
                  </a:solidFill>
                  <a:latin typeface="Lato Light"/>
                  <a:ea typeface="Lato Light"/>
                  <a:cs typeface="Lato Light"/>
                  <a:sym typeface="Lato Light"/>
                </a:defRPr>
              </a:pPr>
              <a:endParaRPr sz="1350" kern="0">
                <a:solidFill>
                  <a:srgbClr val="FFFFFF"/>
                </a:solidFill>
                <a:latin typeface="Segoe UI" panose="020B0502040204020203" pitchFamily="34" charset="0"/>
                <a:cs typeface="Segoe UI" panose="020B0502040204020203" pitchFamily="34" charset="0"/>
                <a:sym typeface="Lato Light"/>
              </a:endParaRPr>
            </a:p>
          </p:txBody>
        </p:sp>
        <p:sp>
          <p:nvSpPr>
            <p:cNvPr id="982" name="Information access"/>
            <p:cNvSpPr txBox="1"/>
            <p:nvPr/>
          </p:nvSpPr>
          <p:spPr>
            <a:xfrm>
              <a:off x="0" y="1327821"/>
              <a:ext cx="3719612" cy="229057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2859" tIns="22859" rIns="22859" bIns="22859" numCol="1" anchor="t">
              <a:noAutofit/>
            </a:bodyPr>
            <a:lstStyle>
              <a:lvl1pPr defTabSz="1828433">
                <a:spcBef>
                  <a:spcPts val="700"/>
                </a:spcBef>
                <a:defRPr sz="3200" b="0">
                  <a:solidFill>
                    <a:srgbClr val="445469"/>
                  </a:solidFill>
                  <a:latin typeface="Lato Regular"/>
                  <a:ea typeface="Lato Regular"/>
                  <a:cs typeface="Lato Regular"/>
                  <a:sym typeface="Lato Regular"/>
                </a:defRPr>
              </a:lvl1pPr>
            </a:lstStyle>
            <a:p>
              <a:pPr algn="ctr" defTabSz="685662" hangingPunct="0">
                <a:spcBef>
                  <a:spcPts val="263"/>
                </a:spcBef>
                <a:defRPr>
                  <a:latin typeface="Calibri"/>
                  <a:ea typeface="Calibri"/>
                  <a:cs typeface="Calibri"/>
                  <a:sym typeface="Calibri"/>
                </a:defRPr>
              </a:pPr>
              <a:r>
                <a:rPr sz="1200" kern="0">
                  <a:latin typeface="Segoe UI" panose="020B0502040204020203" pitchFamily="34" charset="0"/>
                  <a:cs typeface="Segoe UI" panose="020B0502040204020203" pitchFamily="34" charset="0"/>
                </a:rPr>
                <a:t>Information access</a:t>
              </a:r>
              <a:r>
                <a:rPr lang="en-US" sz="1200" kern="0">
                  <a:latin typeface="Segoe UI" panose="020B0502040204020203" pitchFamily="34" charset="0"/>
                  <a:cs typeface="Segoe UI" panose="020B0502040204020203" pitchFamily="34" charset="0"/>
                </a:rPr>
                <a:t> </a:t>
              </a:r>
              <a:endParaRPr sz="1200" kern="0">
                <a:latin typeface="Segoe UI" panose="020B0502040204020203" pitchFamily="34" charset="0"/>
                <a:cs typeface="Segoe UI" panose="020B0502040204020203" pitchFamily="34" charset="0"/>
              </a:endParaRPr>
            </a:p>
          </p:txBody>
        </p:sp>
      </p:grpSp>
      <p:grpSp>
        <p:nvGrpSpPr>
          <p:cNvPr id="987" name="Group"/>
          <p:cNvGrpSpPr/>
          <p:nvPr/>
        </p:nvGrpSpPr>
        <p:grpSpPr>
          <a:xfrm>
            <a:off x="5108244" y="1948564"/>
            <a:ext cx="1394855" cy="1208100"/>
            <a:chOff x="-3037934" y="1853477"/>
            <a:chExt cx="3719612" cy="3221598"/>
          </a:xfrm>
        </p:grpSpPr>
        <p:sp>
          <p:nvSpPr>
            <p:cNvPr id="984" name="Shape"/>
            <p:cNvSpPr/>
            <p:nvPr/>
          </p:nvSpPr>
          <p:spPr>
            <a:xfrm rot="8100000">
              <a:off x="-1770308" y="1853477"/>
              <a:ext cx="1161386" cy="1161685"/>
            </a:xfrm>
            <a:custGeom>
              <a:avLst/>
              <a:gdLst/>
              <a:ahLst/>
              <a:cxnLst>
                <a:cxn ang="0">
                  <a:pos x="wd2" y="hd2"/>
                </a:cxn>
                <a:cxn ang="5400000">
                  <a:pos x="wd2" y="hd2"/>
                </a:cxn>
                <a:cxn ang="10800000">
                  <a:pos x="wd2" y="hd2"/>
                </a:cxn>
                <a:cxn ang="16200000">
                  <a:pos x="wd2" y="hd2"/>
                </a:cxn>
              </a:cxnLst>
              <a:rect l="0" t="0" r="r" b="b"/>
              <a:pathLst>
                <a:path w="21142" h="21142" extrusionOk="0">
                  <a:moveTo>
                    <a:pt x="9" y="10140"/>
                  </a:moveTo>
                  <a:cubicBezTo>
                    <a:pt x="-229" y="4307"/>
                    <a:pt x="4307" y="-229"/>
                    <a:pt x="10140" y="9"/>
                  </a:cubicBezTo>
                  <a:cubicBezTo>
                    <a:pt x="13661" y="152"/>
                    <a:pt x="17181" y="296"/>
                    <a:pt x="20702" y="439"/>
                  </a:cubicBezTo>
                  <a:cubicBezTo>
                    <a:pt x="20846" y="3960"/>
                    <a:pt x="20989" y="7481"/>
                    <a:pt x="21133" y="11002"/>
                  </a:cubicBezTo>
                  <a:cubicBezTo>
                    <a:pt x="21371" y="16835"/>
                    <a:pt x="16835" y="21371"/>
                    <a:pt x="11002" y="21133"/>
                  </a:cubicBezTo>
                  <a:cubicBezTo>
                    <a:pt x="5169" y="20895"/>
                    <a:pt x="247" y="15974"/>
                    <a:pt x="9" y="10140"/>
                  </a:cubicBezTo>
                  <a:close/>
                </a:path>
              </a:pathLst>
            </a:custGeom>
            <a:solidFill>
              <a:srgbClr val="BD392F"/>
            </a:solidFill>
            <a:ln w="12700" cap="flat">
              <a:noFill/>
              <a:miter lim="400000"/>
            </a:ln>
            <a:effectLst/>
          </p:spPr>
          <p:txBody>
            <a:bodyPr wrap="square" lIns="17145" tIns="17145" rIns="17145" bIns="17145" numCol="1" anchor="ctr">
              <a:noAutofit/>
            </a:bodyPr>
            <a:lstStyle/>
            <a:p>
              <a:pPr algn="ctr" defTabSz="685662" hangingPunct="0">
                <a:defRPr sz="3600" b="0">
                  <a:solidFill>
                    <a:srgbClr val="FFFFFF"/>
                  </a:solidFill>
                  <a:latin typeface="Lato Light"/>
                  <a:ea typeface="Lato Light"/>
                  <a:cs typeface="Lato Light"/>
                  <a:sym typeface="Lato Light"/>
                </a:defRPr>
              </a:pPr>
              <a:endParaRPr sz="1350" kern="0">
                <a:solidFill>
                  <a:srgbClr val="FFFFFF"/>
                </a:solidFill>
                <a:latin typeface="Segoe UI" panose="020B0502040204020203" pitchFamily="34" charset="0"/>
                <a:cs typeface="Segoe UI" panose="020B0502040204020203" pitchFamily="34" charset="0"/>
                <a:sym typeface="Lato Light"/>
              </a:endParaRPr>
            </a:p>
          </p:txBody>
        </p:sp>
        <p:sp>
          <p:nvSpPr>
            <p:cNvPr id="985" name="Unique collections"/>
            <p:cNvSpPr txBox="1"/>
            <p:nvPr/>
          </p:nvSpPr>
          <p:spPr>
            <a:xfrm>
              <a:off x="-3037934" y="3279804"/>
              <a:ext cx="3719612" cy="179527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2859" tIns="22859" rIns="22859" bIns="22859" numCol="1" anchor="t">
              <a:noAutofit/>
            </a:bodyPr>
            <a:lstStyle>
              <a:lvl1pPr defTabSz="1828433">
                <a:spcBef>
                  <a:spcPts val="700"/>
                </a:spcBef>
                <a:defRPr sz="3200" b="0">
                  <a:solidFill>
                    <a:srgbClr val="445469"/>
                  </a:solidFill>
                  <a:latin typeface="Lato Regular"/>
                  <a:ea typeface="Lato Regular"/>
                  <a:cs typeface="Lato Regular"/>
                  <a:sym typeface="Lato Regular"/>
                </a:defRPr>
              </a:lvl1pPr>
            </a:lstStyle>
            <a:p>
              <a:pPr algn="ctr" defTabSz="685662" hangingPunct="0">
                <a:spcBef>
                  <a:spcPts val="263"/>
                </a:spcBef>
                <a:defRPr>
                  <a:latin typeface="Calibri"/>
                  <a:ea typeface="Calibri"/>
                  <a:cs typeface="Calibri"/>
                  <a:sym typeface="Calibri"/>
                </a:defRPr>
              </a:pPr>
              <a:r>
                <a:rPr sz="1200" kern="0">
                  <a:latin typeface="Segoe UI" panose="020B0502040204020203" pitchFamily="34" charset="0"/>
                  <a:cs typeface="Segoe UI" panose="020B0502040204020203" pitchFamily="34" charset="0"/>
                </a:rPr>
                <a:t>Unique collections</a:t>
              </a:r>
            </a:p>
          </p:txBody>
        </p:sp>
        <p:sp>
          <p:nvSpPr>
            <p:cNvPr id="986" name="Shape"/>
            <p:cNvSpPr/>
            <p:nvPr/>
          </p:nvSpPr>
          <p:spPr>
            <a:xfrm>
              <a:off x="-1564719" y="2038690"/>
              <a:ext cx="750208" cy="691594"/>
            </a:xfrm>
            <a:custGeom>
              <a:avLst/>
              <a:gdLst/>
              <a:ahLst/>
              <a:cxnLst>
                <a:cxn ang="0">
                  <a:pos x="wd2" y="hd2"/>
                </a:cxn>
                <a:cxn ang="5400000">
                  <a:pos x="wd2" y="hd2"/>
                </a:cxn>
                <a:cxn ang="10800000">
                  <a:pos x="wd2" y="hd2"/>
                </a:cxn>
                <a:cxn ang="16200000">
                  <a:pos x="wd2" y="hd2"/>
                </a:cxn>
              </a:cxnLst>
              <a:rect l="0" t="0" r="r" b="b"/>
              <a:pathLst>
                <a:path w="21600" h="21600" extrusionOk="0">
                  <a:moveTo>
                    <a:pt x="21600" y="10128"/>
                  </a:moveTo>
                  <a:cubicBezTo>
                    <a:pt x="21264" y="4734"/>
                    <a:pt x="16876" y="350"/>
                    <a:pt x="11466" y="0"/>
                  </a:cubicBezTo>
                  <a:cubicBezTo>
                    <a:pt x="10120" y="0"/>
                    <a:pt x="10120" y="0"/>
                    <a:pt x="10120" y="0"/>
                  </a:cubicBezTo>
                  <a:cubicBezTo>
                    <a:pt x="4724" y="350"/>
                    <a:pt x="336" y="4734"/>
                    <a:pt x="0" y="10128"/>
                  </a:cubicBezTo>
                  <a:cubicBezTo>
                    <a:pt x="0" y="11472"/>
                    <a:pt x="0" y="11472"/>
                    <a:pt x="0" y="11472"/>
                  </a:cubicBezTo>
                  <a:cubicBezTo>
                    <a:pt x="336" y="16879"/>
                    <a:pt x="4724" y="21264"/>
                    <a:pt x="10120" y="21600"/>
                  </a:cubicBezTo>
                  <a:cubicBezTo>
                    <a:pt x="11466" y="21600"/>
                    <a:pt x="11466" y="21600"/>
                    <a:pt x="11466" y="21600"/>
                  </a:cubicBezTo>
                  <a:cubicBezTo>
                    <a:pt x="16876" y="21264"/>
                    <a:pt x="21264" y="16879"/>
                    <a:pt x="21600" y="11472"/>
                  </a:cubicBezTo>
                  <a:cubicBezTo>
                    <a:pt x="21600" y="10128"/>
                    <a:pt x="21600" y="10128"/>
                    <a:pt x="21600" y="10128"/>
                  </a:cubicBezTo>
                  <a:close/>
                  <a:moveTo>
                    <a:pt x="6742" y="2367"/>
                  </a:moveTo>
                  <a:cubicBezTo>
                    <a:pt x="6070" y="3268"/>
                    <a:pt x="5504" y="4398"/>
                    <a:pt x="5060" y="5743"/>
                  </a:cubicBezTo>
                  <a:cubicBezTo>
                    <a:pt x="2920" y="5743"/>
                    <a:pt x="2920" y="5743"/>
                    <a:pt x="2920" y="5743"/>
                  </a:cubicBezTo>
                  <a:cubicBezTo>
                    <a:pt x="3822" y="4277"/>
                    <a:pt x="5168" y="3040"/>
                    <a:pt x="6742" y="2367"/>
                  </a:cubicBezTo>
                  <a:close/>
                  <a:moveTo>
                    <a:pt x="2126" y="7196"/>
                  </a:moveTo>
                  <a:cubicBezTo>
                    <a:pt x="4724" y="7196"/>
                    <a:pt x="4724" y="7196"/>
                    <a:pt x="4724" y="7196"/>
                  </a:cubicBezTo>
                  <a:cubicBezTo>
                    <a:pt x="4495" y="8097"/>
                    <a:pt x="4387" y="9119"/>
                    <a:pt x="4266" y="10128"/>
                  </a:cubicBezTo>
                  <a:cubicBezTo>
                    <a:pt x="1453" y="10128"/>
                    <a:pt x="1453" y="10128"/>
                    <a:pt x="1453" y="10128"/>
                  </a:cubicBezTo>
                  <a:cubicBezTo>
                    <a:pt x="1453" y="9119"/>
                    <a:pt x="1790" y="8097"/>
                    <a:pt x="2126" y="7196"/>
                  </a:cubicBezTo>
                  <a:close/>
                  <a:moveTo>
                    <a:pt x="1453" y="11472"/>
                  </a:moveTo>
                  <a:cubicBezTo>
                    <a:pt x="4266" y="11472"/>
                    <a:pt x="4266" y="11472"/>
                    <a:pt x="4266" y="11472"/>
                  </a:cubicBezTo>
                  <a:cubicBezTo>
                    <a:pt x="4387" y="12495"/>
                    <a:pt x="4495" y="13503"/>
                    <a:pt x="4724" y="14404"/>
                  </a:cubicBezTo>
                  <a:cubicBezTo>
                    <a:pt x="2126" y="14404"/>
                    <a:pt x="2126" y="14404"/>
                    <a:pt x="2126" y="14404"/>
                  </a:cubicBezTo>
                  <a:cubicBezTo>
                    <a:pt x="1790" y="13503"/>
                    <a:pt x="1453" y="12495"/>
                    <a:pt x="1453" y="11472"/>
                  </a:cubicBezTo>
                  <a:close/>
                  <a:moveTo>
                    <a:pt x="2920" y="15857"/>
                  </a:moveTo>
                  <a:cubicBezTo>
                    <a:pt x="5060" y="15857"/>
                    <a:pt x="5060" y="15857"/>
                    <a:pt x="5060" y="15857"/>
                  </a:cubicBezTo>
                  <a:cubicBezTo>
                    <a:pt x="5504" y="17215"/>
                    <a:pt x="6070" y="18332"/>
                    <a:pt x="6742" y="19233"/>
                  </a:cubicBezTo>
                  <a:cubicBezTo>
                    <a:pt x="5168" y="18560"/>
                    <a:pt x="3822" y="17323"/>
                    <a:pt x="2920" y="15857"/>
                  </a:cubicBezTo>
                  <a:close/>
                  <a:moveTo>
                    <a:pt x="10120" y="20134"/>
                  </a:moveTo>
                  <a:cubicBezTo>
                    <a:pt x="8546" y="19690"/>
                    <a:pt x="7308" y="18103"/>
                    <a:pt x="6514" y="15857"/>
                  </a:cubicBezTo>
                  <a:cubicBezTo>
                    <a:pt x="10120" y="15857"/>
                    <a:pt x="10120" y="15857"/>
                    <a:pt x="10120" y="15857"/>
                  </a:cubicBezTo>
                  <a:lnTo>
                    <a:pt x="10120" y="20134"/>
                  </a:lnTo>
                  <a:close/>
                  <a:moveTo>
                    <a:pt x="10120" y="14404"/>
                  </a:moveTo>
                  <a:cubicBezTo>
                    <a:pt x="6177" y="14404"/>
                    <a:pt x="6177" y="14404"/>
                    <a:pt x="6177" y="14404"/>
                  </a:cubicBezTo>
                  <a:cubicBezTo>
                    <a:pt x="5962" y="13503"/>
                    <a:pt x="5841" y="12495"/>
                    <a:pt x="5733" y="11472"/>
                  </a:cubicBezTo>
                  <a:cubicBezTo>
                    <a:pt x="10120" y="11472"/>
                    <a:pt x="10120" y="11472"/>
                    <a:pt x="10120" y="11472"/>
                  </a:cubicBezTo>
                  <a:lnTo>
                    <a:pt x="10120" y="14404"/>
                  </a:lnTo>
                  <a:close/>
                  <a:moveTo>
                    <a:pt x="10120" y="10128"/>
                  </a:moveTo>
                  <a:cubicBezTo>
                    <a:pt x="5733" y="10128"/>
                    <a:pt x="5733" y="10128"/>
                    <a:pt x="5733" y="10128"/>
                  </a:cubicBezTo>
                  <a:cubicBezTo>
                    <a:pt x="5841" y="9119"/>
                    <a:pt x="5962" y="8097"/>
                    <a:pt x="6177" y="7196"/>
                  </a:cubicBezTo>
                  <a:cubicBezTo>
                    <a:pt x="10120" y="7196"/>
                    <a:pt x="10120" y="7196"/>
                    <a:pt x="10120" y="7196"/>
                  </a:cubicBezTo>
                  <a:lnTo>
                    <a:pt x="10120" y="10128"/>
                  </a:lnTo>
                  <a:close/>
                  <a:moveTo>
                    <a:pt x="10120" y="5743"/>
                  </a:moveTo>
                  <a:cubicBezTo>
                    <a:pt x="6514" y="5743"/>
                    <a:pt x="6514" y="5743"/>
                    <a:pt x="6514" y="5743"/>
                  </a:cubicBezTo>
                  <a:cubicBezTo>
                    <a:pt x="7308" y="3497"/>
                    <a:pt x="8546" y="1910"/>
                    <a:pt x="10120" y="1466"/>
                  </a:cubicBezTo>
                  <a:lnTo>
                    <a:pt x="10120" y="5743"/>
                  </a:lnTo>
                  <a:close/>
                  <a:moveTo>
                    <a:pt x="18666" y="5743"/>
                  </a:moveTo>
                  <a:cubicBezTo>
                    <a:pt x="16540" y="5743"/>
                    <a:pt x="16540" y="5743"/>
                    <a:pt x="16540" y="5743"/>
                  </a:cubicBezTo>
                  <a:cubicBezTo>
                    <a:pt x="16082" y="4398"/>
                    <a:pt x="15517" y="3268"/>
                    <a:pt x="14844" y="2367"/>
                  </a:cubicBezTo>
                  <a:cubicBezTo>
                    <a:pt x="16419" y="3040"/>
                    <a:pt x="17764" y="4277"/>
                    <a:pt x="18666" y="5743"/>
                  </a:cubicBezTo>
                  <a:close/>
                  <a:moveTo>
                    <a:pt x="11466" y="1466"/>
                  </a:moveTo>
                  <a:cubicBezTo>
                    <a:pt x="13041" y="1910"/>
                    <a:pt x="14279" y="3497"/>
                    <a:pt x="15073" y="5743"/>
                  </a:cubicBezTo>
                  <a:cubicBezTo>
                    <a:pt x="11466" y="5743"/>
                    <a:pt x="11466" y="5743"/>
                    <a:pt x="11466" y="5743"/>
                  </a:cubicBezTo>
                  <a:lnTo>
                    <a:pt x="11466" y="1466"/>
                  </a:lnTo>
                  <a:close/>
                  <a:moveTo>
                    <a:pt x="11466" y="7196"/>
                  </a:moveTo>
                  <a:cubicBezTo>
                    <a:pt x="15517" y="7196"/>
                    <a:pt x="15517" y="7196"/>
                    <a:pt x="15517" y="7196"/>
                  </a:cubicBezTo>
                  <a:cubicBezTo>
                    <a:pt x="15638" y="8097"/>
                    <a:pt x="15746" y="9119"/>
                    <a:pt x="15853" y="10128"/>
                  </a:cubicBezTo>
                  <a:cubicBezTo>
                    <a:pt x="11466" y="10128"/>
                    <a:pt x="11466" y="10128"/>
                    <a:pt x="11466" y="10128"/>
                  </a:cubicBezTo>
                  <a:lnTo>
                    <a:pt x="11466" y="7196"/>
                  </a:lnTo>
                  <a:close/>
                  <a:moveTo>
                    <a:pt x="11466" y="11472"/>
                  </a:moveTo>
                  <a:cubicBezTo>
                    <a:pt x="15853" y="11472"/>
                    <a:pt x="15853" y="11472"/>
                    <a:pt x="15853" y="11472"/>
                  </a:cubicBezTo>
                  <a:cubicBezTo>
                    <a:pt x="15746" y="12495"/>
                    <a:pt x="15638" y="13503"/>
                    <a:pt x="15517" y="14404"/>
                  </a:cubicBezTo>
                  <a:cubicBezTo>
                    <a:pt x="11466" y="14404"/>
                    <a:pt x="11466" y="14404"/>
                    <a:pt x="11466" y="14404"/>
                  </a:cubicBezTo>
                  <a:lnTo>
                    <a:pt x="11466" y="11472"/>
                  </a:lnTo>
                  <a:close/>
                  <a:moveTo>
                    <a:pt x="11466" y="20134"/>
                  </a:moveTo>
                  <a:cubicBezTo>
                    <a:pt x="11466" y="15857"/>
                    <a:pt x="11466" y="15857"/>
                    <a:pt x="11466" y="15857"/>
                  </a:cubicBezTo>
                  <a:cubicBezTo>
                    <a:pt x="15073" y="15857"/>
                    <a:pt x="15073" y="15857"/>
                    <a:pt x="15073" y="15857"/>
                  </a:cubicBezTo>
                  <a:cubicBezTo>
                    <a:pt x="14279" y="18103"/>
                    <a:pt x="13041" y="19690"/>
                    <a:pt x="11466" y="20134"/>
                  </a:cubicBezTo>
                  <a:close/>
                  <a:moveTo>
                    <a:pt x="14844" y="19233"/>
                  </a:moveTo>
                  <a:cubicBezTo>
                    <a:pt x="15517" y="18332"/>
                    <a:pt x="16082" y="17215"/>
                    <a:pt x="16540" y="15857"/>
                  </a:cubicBezTo>
                  <a:cubicBezTo>
                    <a:pt x="18666" y="15857"/>
                    <a:pt x="18666" y="15857"/>
                    <a:pt x="18666" y="15857"/>
                  </a:cubicBezTo>
                  <a:cubicBezTo>
                    <a:pt x="17764" y="17323"/>
                    <a:pt x="16419" y="18560"/>
                    <a:pt x="14844" y="19233"/>
                  </a:cubicBezTo>
                  <a:close/>
                  <a:moveTo>
                    <a:pt x="19460" y="14404"/>
                  </a:moveTo>
                  <a:cubicBezTo>
                    <a:pt x="16876" y="14404"/>
                    <a:pt x="16876" y="14404"/>
                    <a:pt x="16876" y="14404"/>
                  </a:cubicBezTo>
                  <a:cubicBezTo>
                    <a:pt x="17092" y="13503"/>
                    <a:pt x="17213" y="12495"/>
                    <a:pt x="17320" y="11472"/>
                  </a:cubicBezTo>
                  <a:cubicBezTo>
                    <a:pt x="20133" y="11472"/>
                    <a:pt x="20133" y="11472"/>
                    <a:pt x="20133" y="11472"/>
                  </a:cubicBezTo>
                  <a:cubicBezTo>
                    <a:pt x="20133" y="12495"/>
                    <a:pt x="19797" y="13503"/>
                    <a:pt x="19460" y="14404"/>
                  </a:cubicBezTo>
                  <a:close/>
                  <a:moveTo>
                    <a:pt x="17320" y="10128"/>
                  </a:moveTo>
                  <a:cubicBezTo>
                    <a:pt x="17213" y="9119"/>
                    <a:pt x="17092" y="8097"/>
                    <a:pt x="16876" y="7196"/>
                  </a:cubicBezTo>
                  <a:cubicBezTo>
                    <a:pt x="19460" y="7196"/>
                    <a:pt x="19460" y="7196"/>
                    <a:pt x="19460" y="7196"/>
                  </a:cubicBezTo>
                  <a:cubicBezTo>
                    <a:pt x="19797" y="8097"/>
                    <a:pt x="20133" y="9119"/>
                    <a:pt x="20133" y="10128"/>
                  </a:cubicBezTo>
                  <a:lnTo>
                    <a:pt x="17320" y="10128"/>
                  </a:lnTo>
                  <a:close/>
                </a:path>
              </a:pathLst>
            </a:custGeom>
            <a:solidFill>
              <a:srgbClr val="FFFFFF"/>
            </a:solidFill>
            <a:ln w="12700" cap="flat">
              <a:noFill/>
              <a:miter lim="400000"/>
            </a:ln>
            <a:effectLst/>
          </p:spPr>
          <p:txBody>
            <a:bodyPr wrap="square" lIns="17145" tIns="17145" rIns="17145" bIns="17145" numCol="1" anchor="ctr">
              <a:noAutofit/>
            </a:bodyPr>
            <a:lstStyle/>
            <a:p>
              <a:pPr defTabSz="685662" hangingPunct="0">
                <a:defRPr sz="3600" b="0">
                  <a:solidFill>
                    <a:srgbClr val="445469"/>
                  </a:solidFill>
                  <a:latin typeface="Lato Light"/>
                  <a:ea typeface="Lato Light"/>
                  <a:cs typeface="Lato Light"/>
                  <a:sym typeface="Lato Light"/>
                </a:defRPr>
              </a:pPr>
              <a:endParaRPr sz="1350" kern="0">
                <a:solidFill>
                  <a:srgbClr val="445469"/>
                </a:solidFill>
                <a:latin typeface="Segoe UI" panose="020B0502040204020203" pitchFamily="34" charset="0"/>
                <a:cs typeface="Segoe UI" panose="020B0502040204020203" pitchFamily="34" charset="0"/>
                <a:sym typeface="Lato Light"/>
              </a:endParaRPr>
            </a:p>
          </p:txBody>
        </p:sp>
      </p:grpSp>
      <p:grpSp>
        <p:nvGrpSpPr>
          <p:cNvPr id="990" name="Group"/>
          <p:cNvGrpSpPr/>
          <p:nvPr/>
        </p:nvGrpSpPr>
        <p:grpSpPr>
          <a:xfrm>
            <a:off x="6959410" y="2985021"/>
            <a:ext cx="1394855" cy="1453506"/>
            <a:chOff x="0" y="0"/>
            <a:chExt cx="3719611" cy="3876014"/>
          </a:xfrm>
        </p:grpSpPr>
        <p:sp>
          <p:nvSpPr>
            <p:cNvPr id="988" name="Shape"/>
            <p:cNvSpPr/>
            <p:nvPr/>
          </p:nvSpPr>
          <p:spPr>
            <a:xfrm rot="8100000">
              <a:off x="1279113" y="240486"/>
              <a:ext cx="1161385" cy="1161686"/>
            </a:xfrm>
            <a:custGeom>
              <a:avLst/>
              <a:gdLst/>
              <a:ahLst/>
              <a:cxnLst>
                <a:cxn ang="0">
                  <a:pos x="wd2" y="hd2"/>
                </a:cxn>
                <a:cxn ang="5400000">
                  <a:pos x="wd2" y="hd2"/>
                </a:cxn>
                <a:cxn ang="10800000">
                  <a:pos x="wd2" y="hd2"/>
                </a:cxn>
                <a:cxn ang="16200000">
                  <a:pos x="wd2" y="hd2"/>
                </a:cxn>
              </a:cxnLst>
              <a:rect l="0" t="0" r="r" b="b"/>
              <a:pathLst>
                <a:path w="21142" h="21142" extrusionOk="0">
                  <a:moveTo>
                    <a:pt x="9" y="10140"/>
                  </a:moveTo>
                  <a:cubicBezTo>
                    <a:pt x="-229" y="4307"/>
                    <a:pt x="4307" y="-229"/>
                    <a:pt x="10140" y="9"/>
                  </a:cubicBezTo>
                  <a:cubicBezTo>
                    <a:pt x="13661" y="152"/>
                    <a:pt x="17181" y="296"/>
                    <a:pt x="20702" y="439"/>
                  </a:cubicBezTo>
                  <a:cubicBezTo>
                    <a:pt x="20846" y="3960"/>
                    <a:pt x="20989" y="7481"/>
                    <a:pt x="21133" y="11002"/>
                  </a:cubicBezTo>
                  <a:cubicBezTo>
                    <a:pt x="21371" y="16835"/>
                    <a:pt x="16835" y="21371"/>
                    <a:pt x="11002" y="21133"/>
                  </a:cubicBezTo>
                  <a:cubicBezTo>
                    <a:pt x="5169" y="20895"/>
                    <a:pt x="247" y="15974"/>
                    <a:pt x="9" y="10140"/>
                  </a:cubicBezTo>
                  <a:close/>
                </a:path>
              </a:pathLst>
            </a:custGeom>
            <a:solidFill>
              <a:srgbClr val="445469"/>
            </a:solidFill>
            <a:ln w="12700" cap="flat">
              <a:noFill/>
              <a:miter lim="400000"/>
            </a:ln>
            <a:effectLst/>
          </p:spPr>
          <p:txBody>
            <a:bodyPr wrap="square" lIns="17145" tIns="17145" rIns="17145" bIns="17145" numCol="1" anchor="ctr">
              <a:noAutofit/>
            </a:bodyPr>
            <a:lstStyle/>
            <a:p>
              <a:pPr algn="ctr" defTabSz="685662" hangingPunct="0">
                <a:defRPr sz="3600" b="0">
                  <a:solidFill>
                    <a:srgbClr val="FFFFFF"/>
                  </a:solidFill>
                  <a:latin typeface="Lato Light"/>
                  <a:ea typeface="Lato Light"/>
                  <a:cs typeface="Lato Light"/>
                  <a:sym typeface="Lato Light"/>
                </a:defRPr>
              </a:pPr>
              <a:endParaRPr sz="1350" kern="0">
                <a:solidFill>
                  <a:srgbClr val="FFFFFF"/>
                </a:solidFill>
                <a:latin typeface="Segoe UI" panose="020B0502040204020203" pitchFamily="34" charset="0"/>
                <a:cs typeface="Segoe UI" panose="020B0502040204020203" pitchFamily="34" charset="0"/>
                <a:sym typeface="Lato Light"/>
              </a:endParaRPr>
            </a:p>
          </p:txBody>
        </p:sp>
        <p:sp>
          <p:nvSpPr>
            <p:cNvPr id="989" name="Showcase expertise"/>
            <p:cNvSpPr txBox="1"/>
            <p:nvPr/>
          </p:nvSpPr>
          <p:spPr>
            <a:xfrm>
              <a:off x="0" y="1585446"/>
              <a:ext cx="3719612" cy="229056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2859" tIns="22859" rIns="22859" bIns="22859" numCol="1" anchor="t">
              <a:noAutofit/>
            </a:bodyPr>
            <a:lstStyle>
              <a:lvl1pPr defTabSz="1828433">
                <a:spcBef>
                  <a:spcPts val="700"/>
                </a:spcBef>
                <a:defRPr sz="3200" b="0">
                  <a:solidFill>
                    <a:srgbClr val="445469"/>
                  </a:solidFill>
                  <a:latin typeface="Lato Regular"/>
                  <a:ea typeface="Lato Regular"/>
                  <a:cs typeface="Lato Regular"/>
                  <a:sym typeface="Lato Regular"/>
                </a:defRPr>
              </a:lvl1pPr>
            </a:lstStyle>
            <a:p>
              <a:pPr algn="ctr" defTabSz="685662" hangingPunct="0">
                <a:spcBef>
                  <a:spcPts val="263"/>
                </a:spcBef>
                <a:defRPr>
                  <a:latin typeface="Calibri"/>
                  <a:ea typeface="Calibri"/>
                  <a:cs typeface="Calibri"/>
                  <a:sym typeface="Calibri"/>
                </a:defRPr>
              </a:pPr>
              <a:r>
                <a:rPr sz="1200" kern="0">
                  <a:latin typeface="Segoe UI" panose="020B0502040204020203" pitchFamily="34" charset="0"/>
                  <a:cs typeface="Segoe UI" panose="020B0502040204020203" pitchFamily="34" charset="0"/>
                </a:rPr>
                <a:t>Showcase expertise</a:t>
              </a:r>
            </a:p>
          </p:txBody>
        </p:sp>
      </p:grpSp>
      <p:grpSp>
        <p:nvGrpSpPr>
          <p:cNvPr id="1001" name="Group"/>
          <p:cNvGrpSpPr/>
          <p:nvPr/>
        </p:nvGrpSpPr>
        <p:grpSpPr>
          <a:xfrm>
            <a:off x="1524291" y="181131"/>
            <a:ext cx="5880193" cy="1043941"/>
            <a:chOff x="-1237624" y="-1"/>
            <a:chExt cx="14694280" cy="2783841"/>
          </a:xfrm>
        </p:grpSpPr>
        <p:sp>
          <p:nvSpPr>
            <p:cNvPr id="998" name="Library services framework"/>
            <p:cNvSpPr txBox="1"/>
            <p:nvPr/>
          </p:nvSpPr>
          <p:spPr>
            <a:xfrm>
              <a:off x="-1237624" y="-1"/>
              <a:ext cx="14694280" cy="2783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7145" tIns="17145" rIns="17145" bIns="17145" numCol="1" anchor="t">
              <a:noAutofit/>
            </a:bodyPr>
            <a:lstStyle>
              <a:lvl1pPr defTabSz="1828433">
                <a:defRPr sz="8800" b="0">
                  <a:solidFill>
                    <a:srgbClr val="445469"/>
                  </a:solidFill>
                  <a:latin typeface="Lato Bold"/>
                  <a:ea typeface="Lato Bold"/>
                  <a:cs typeface="Lato Bold"/>
                  <a:sym typeface="Lato Bold"/>
                </a:defRPr>
              </a:lvl1pPr>
            </a:lstStyle>
            <a:p>
              <a:pPr algn="ctr" defTabSz="685662" hangingPunct="0">
                <a:defRPr>
                  <a:latin typeface="Lato Light"/>
                  <a:ea typeface="Lato Light"/>
                  <a:cs typeface="Lato Light"/>
                  <a:sym typeface="Lato Light"/>
                </a:defRPr>
              </a:pPr>
              <a:r>
                <a:rPr sz="3300" kern="0">
                  <a:solidFill>
                    <a:schemeClr val="tx2"/>
                  </a:solidFill>
                  <a:latin typeface="Segoe UI Semibold" panose="020B0702040204020203" pitchFamily="34" charset="0"/>
                  <a:cs typeface="Segoe UI Semibold" panose="020B0702040204020203" pitchFamily="34" charset="0"/>
                </a:rPr>
                <a:t>Library services framework</a:t>
              </a:r>
            </a:p>
          </p:txBody>
        </p:sp>
        <p:sp>
          <p:nvSpPr>
            <p:cNvPr id="1000" name="Systematize library planning and assessment"/>
            <p:cNvSpPr txBox="1"/>
            <p:nvPr/>
          </p:nvSpPr>
          <p:spPr>
            <a:xfrm>
              <a:off x="-54101" y="1382601"/>
              <a:ext cx="12841687" cy="83911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0779" tIns="40779" rIns="40779" bIns="40779" numCol="1" anchor="t">
              <a:normAutofit/>
            </a:bodyPr>
            <a:lstStyle>
              <a:lvl1pPr defTabSz="1087636">
                <a:lnSpc>
                  <a:spcPct val="120000"/>
                </a:lnSpc>
                <a:spcBef>
                  <a:spcPts val="700"/>
                </a:spcBef>
                <a:defRPr sz="2400" b="0">
                  <a:solidFill>
                    <a:srgbClr val="445469"/>
                  </a:solidFill>
                  <a:latin typeface="Open Sans Light"/>
                  <a:ea typeface="Open Sans Light"/>
                  <a:cs typeface="Open Sans Light"/>
                  <a:sym typeface="Open Sans Light"/>
                </a:defRPr>
              </a:lvl1pPr>
            </a:lstStyle>
            <a:p>
              <a:pPr algn="ctr" defTabSz="407864" hangingPunct="0">
                <a:spcBef>
                  <a:spcPts val="263"/>
                </a:spcBef>
              </a:pPr>
              <a:r>
                <a:rPr sz="1050" kern="0">
                  <a:latin typeface="Segoe UI Semibold" panose="020B0702040204020203" pitchFamily="34" charset="0"/>
                  <a:cs typeface="Segoe UI Semibold" panose="020B0702040204020203" pitchFamily="34" charset="0"/>
                </a:rPr>
                <a:t>Systematize library planning and assessment</a:t>
              </a:r>
            </a:p>
          </p:txBody>
        </p:sp>
      </p:grpSp>
      <p:sp>
        <p:nvSpPr>
          <p:cNvPr id="1002" name="Shape"/>
          <p:cNvSpPr/>
          <p:nvPr/>
        </p:nvSpPr>
        <p:spPr>
          <a:xfrm>
            <a:off x="1579251" y="1276779"/>
            <a:ext cx="231803" cy="239629"/>
          </a:xfrm>
          <a:custGeom>
            <a:avLst/>
            <a:gdLst/>
            <a:ahLst/>
            <a:cxnLst>
              <a:cxn ang="0">
                <a:pos x="wd2" y="hd2"/>
              </a:cxn>
              <a:cxn ang="5400000">
                <a:pos x="wd2" y="hd2"/>
              </a:cxn>
              <a:cxn ang="10800000">
                <a:pos x="wd2" y="hd2"/>
              </a:cxn>
              <a:cxn ang="16200000">
                <a:pos x="wd2" y="hd2"/>
              </a:cxn>
            </a:cxnLst>
            <a:rect l="0" t="0" r="r" b="b"/>
            <a:pathLst>
              <a:path w="21600" h="21600" extrusionOk="0">
                <a:moveTo>
                  <a:pt x="21600" y="4447"/>
                </a:moveTo>
                <a:cubicBezTo>
                  <a:pt x="21600" y="6035"/>
                  <a:pt x="21600" y="6035"/>
                  <a:pt x="21600" y="6035"/>
                </a:cubicBezTo>
                <a:cubicBezTo>
                  <a:pt x="20121" y="6035"/>
                  <a:pt x="20121" y="6035"/>
                  <a:pt x="20121" y="6035"/>
                </a:cubicBezTo>
                <a:cubicBezTo>
                  <a:pt x="20121" y="6353"/>
                  <a:pt x="19825" y="6988"/>
                  <a:pt x="19233" y="6988"/>
                </a:cubicBezTo>
                <a:cubicBezTo>
                  <a:pt x="2071" y="6988"/>
                  <a:pt x="2071" y="6988"/>
                  <a:pt x="2071" y="6988"/>
                </a:cubicBezTo>
                <a:cubicBezTo>
                  <a:pt x="1775" y="6988"/>
                  <a:pt x="1479" y="6353"/>
                  <a:pt x="1479" y="6035"/>
                </a:cubicBezTo>
                <a:cubicBezTo>
                  <a:pt x="0" y="6035"/>
                  <a:pt x="0" y="6035"/>
                  <a:pt x="0" y="6035"/>
                </a:cubicBezTo>
                <a:cubicBezTo>
                  <a:pt x="0" y="4447"/>
                  <a:pt x="0" y="4447"/>
                  <a:pt x="0" y="4447"/>
                </a:cubicBezTo>
                <a:cubicBezTo>
                  <a:pt x="10652" y="0"/>
                  <a:pt x="10652" y="0"/>
                  <a:pt x="10652" y="0"/>
                </a:cubicBezTo>
                <a:lnTo>
                  <a:pt x="21600" y="4447"/>
                </a:lnTo>
                <a:close/>
                <a:moveTo>
                  <a:pt x="21600" y="20012"/>
                </a:moveTo>
                <a:cubicBezTo>
                  <a:pt x="21600" y="21600"/>
                  <a:pt x="21600" y="21600"/>
                  <a:pt x="21600" y="21600"/>
                </a:cubicBezTo>
                <a:cubicBezTo>
                  <a:pt x="0" y="21600"/>
                  <a:pt x="0" y="21600"/>
                  <a:pt x="0" y="21600"/>
                </a:cubicBezTo>
                <a:cubicBezTo>
                  <a:pt x="0" y="20012"/>
                  <a:pt x="0" y="20012"/>
                  <a:pt x="0" y="20012"/>
                </a:cubicBezTo>
                <a:cubicBezTo>
                  <a:pt x="0" y="19694"/>
                  <a:pt x="296" y="19059"/>
                  <a:pt x="592" y="19059"/>
                </a:cubicBezTo>
                <a:cubicBezTo>
                  <a:pt x="20712" y="19059"/>
                  <a:pt x="20712" y="19059"/>
                  <a:pt x="20712" y="19059"/>
                </a:cubicBezTo>
                <a:cubicBezTo>
                  <a:pt x="21008" y="19059"/>
                  <a:pt x="21600" y="19694"/>
                  <a:pt x="21600" y="20012"/>
                </a:cubicBezTo>
                <a:close/>
                <a:moveTo>
                  <a:pt x="5622" y="7624"/>
                </a:moveTo>
                <a:cubicBezTo>
                  <a:pt x="5622" y="16835"/>
                  <a:pt x="5622" y="16835"/>
                  <a:pt x="5622" y="16835"/>
                </a:cubicBezTo>
                <a:cubicBezTo>
                  <a:pt x="7101" y="16835"/>
                  <a:pt x="7101" y="16835"/>
                  <a:pt x="7101" y="16835"/>
                </a:cubicBezTo>
                <a:cubicBezTo>
                  <a:pt x="7101" y="7624"/>
                  <a:pt x="7101" y="7624"/>
                  <a:pt x="7101" y="7624"/>
                </a:cubicBezTo>
                <a:cubicBezTo>
                  <a:pt x="10060" y="7624"/>
                  <a:pt x="10060" y="7624"/>
                  <a:pt x="10060" y="7624"/>
                </a:cubicBezTo>
                <a:cubicBezTo>
                  <a:pt x="10060" y="16835"/>
                  <a:pt x="10060" y="16835"/>
                  <a:pt x="10060" y="16835"/>
                </a:cubicBezTo>
                <a:cubicBezTo>
                  <a:pt x="11540" y="16835"/>
                  <a:pt x="11540" y="16835"/>
                  <a:pt x="11540" y="16835"/>
                </a:cubicBezTo>
                <a:cubicBezTo>
                  <a:pt x="11540" y="7624"/>
                  <a:pt x="11540" y="7624"/>
                  <a:pt x="11540" y="7624"/>
                </a:cubicBezTo>
                <a:cubicBezTo>
                  <a:pt x="14203" y="7624"/>
                  <a:pt x="14203" y="7624"/>
                  <a:pt x="14203" y="7624"/>
                </a:cubicBezTo>
                <a:cubicBezTo>
                  <a:pt x="14203" y="16835"/>
                  <a:pt x="14203" y="16835"/>
                  <a:pt x="14203" y="16835"/>
                </a:cubicBezTo>
                <a:cubicBezTo>
                  <a:pt x="15682" y="16835"/>
                  <a:pt x="15682" y="16835"/>
                  <a:pt x="15682" y="16835"/>
                </a:cubicBezTo>
                <a:cubicBezTo>
                  <a:pt x="15682" y="7624"/>
                  <a:pt x="15682" y="7624"/>
                  <a:pt x="15682" y="7624"/>
                </a:cubicBezTo>
                <a:cubicBezTo>
                  <a:pt x="18641" y="7624"/>
                  <a:pt x="18641" y="7624"/>
                  <a:pt x="18641" y="7624"/>
                </a:cubicBezTo>
                <a:cubicBezTo>
                  <a:pt x="18641" y="16835"/>
                  <a:pt x="18641" y="16835"/>
                  <a:pt x="18641" y="16835"/>
                </a:cubicBezTo>
                <a:cubicBezTo>
                  <a:pt x="19233" y="16835"/>
                  <a:pt x="19233" y="16835"/>
                  <a:pt x="19233" y="16835"/>
                </a:cubicBezTo>
                <a:cubicBezTo>
                  <a:pt x="19825" y="16835"/>
                  <a:pt x="20121" y="17153"/>
                  <a:pt x="20121" y="17788"/>
                </a:cubicBezTo>
                <a:cubicBezTo>
                  <a:pt x="20121" y="18424"/>
                  <a:pt x="20121" y="18424"/>
                  <a:pt x="20121" y="18424"/>
                </a:cubicBezTo>
                <a:cubicBezTo>
                  <a:pt x="1479" y="18424"/>
                  <a:pt x="1479" y="18424"/>
                  <a:pt x="1479" y="18424"/>
                </a:cubicBezTo>
                <a:cubicBezTo>
                  <a:pt x="1479" y="17788"/>
                  <a:pt x="1479" y="17788"/>
                  <a:pt x="1479" y="17788"/>
                </a:cubicBezTo>
                <a:cubicBezTo>
                  <a:pt x="1479" y="17153"/>
                  <a:pt x="1775" y="16835"/>
                  <a:pt x="2071" y="16835"/>
                </a:cubicBezTo>
                <a:cubicBezTo>
                  <a:pt x="2663" y="16835"/>
                  <a:pt x="2663" y="16835"/>
                  <a:pt x="2663" y="16835"/>
                </a:cubicBezTo>
                <a:cubicBezTo>
                  <a:pt x="2663" y="7624"/>
                  <a:pt x="2663" y="7624"/>
                  <a:pt x="2663" y="7624"/>
                </a:cubicBezTo>
                <a:lnTo>
                  <a:pt x="5622" y="7624"/>
                </a:lnTo>
                <a:close/>
              </a:path>
            </a:pathLst>
          </a:custGeom>
          <a:solidFill>
            <a:srgbClr val="FFFFFF"/>
          </a:solidFill>
          <a:ln w="12700">
            <a:miter lim="400000"/>
          </a:ln>
        </p:spPr>
        <p:txBody>
          <a:bodyPr lIns="17145" rIns="17145"/>
          <a:lstStyle/>
          <a:p>
            <a:pPr defTabSz="171450" hangingPunct="0">
              <a:defRPr sz="1800" b="0">
                <a:latin typeface="Calibri"/>
                <a:ea typeface="Calibri"/>
                <a:cs typeface="Calibri"/>
                <a:sym typeface="Calibri"/>
              </a:defRPr>
            </a:pPr>
            <a:endParaRPr sz="675" kern="0">
              <a:solidFill>
                <a:srgbClr val="000000"/>
              </a:solidFill>
              <a:latin typeface="Segoe UI" panose="020B0502040204020203" pitchFamily="34" charset="0"/>
              <a:cs typeface="Segoe UI" panose="020B0502040204020203" pitchFamily="34" charset="0"/>
              <a:sym typeface="Calibri"/>
            </a:endParaRPr>
          </a:p>
        </p:txBody>
      </p:sp>
      <p:sp>
        <p:nvSpPr>
          <p:cNvPr id="1003" name="Shape"/>
          <p:cNvSpPr/>
          <p:nvPr/>
        </p:nvSpPr>
        <p:spPr>
          <a:xfrm>
            <a:off x="2727363" y="2136353"/>
            <a:ext cx="274693" cy="183218"/>
          </a:xfrm>
          <a:custGeom>
            <a:avLst/>
            <a:gdLst/>
            <a:ahLst/>
            <a:cxnLst>
              <a:cxn ang="0">
                <a:pos x="wd2" y="hd2"/>
              </a:cxn>
              <a:cxn ang="5400000">
                <a:pos x="wd2" y="hd2"/>
              </a:cxn>
              <a:cxn ang="10800000">
                <a:pos x="wd2" y="hd2"/>
              </a:cxn>
              <a:cxn ang="16200000">
                <a:pos x="wd2" y="hd2"/>
              </a:cxn>
            </a:cxnLst>
            <a:rect l="0" t="0" r="r" b="b"/>
            <a:pathLst>
              <a:path w="21600" h="21600" extrusionOk="0">
                <a:moveTo>
                  <a:pt x="21600" y="18568"/>
                </a:moveTo>
                <a:cubicBezTo>
                  <a:pt x="21600" y="20463"/>
                  <a:pt x="20810" y="21600"/>
                  <a:pt x="19493" y="21600"/>
                </a:cubicBezTo>
                <a:cubicBezTo>
                  <a:pt x="1844" y="21600"/>
                  <a:pt x="1844" y="21600"/>
                  <a:pt x="1844" y="21600"/>
                </a:cubicBezTo>
                <a:cubicBezTo>
                  <a:pt x="790" y="21600"/>
                  <a:pt x="0" y="20463"/>
                  <a:pt x="0" y="18568"/>
                </a:cubicBezTo>
                <a:cubicBezTo>
                  <a:pt x="0" y="2274"/>
                  <a:pt x="0" y="2274"/>
                  <a:pt x="0" y="2274"/>
                </a:cubicBezTo>
                <a:cubicBezTo>
                  <a:pt x="2634" y="2274"/>
                  <a:pt x="2634" y="2274"/>
                  <a:pt x="2634" y="2274"/>
                </a:cubicBezTo>
                <a:cubicBezTo>
                  <a:pt x="2634" y="0"/>
                  <a:pt x="2634" y="0"/>
                  <a:pt x="2634" y="0"/>
                </a:cubicBezTo>
                <a:cubicBezTo>
                  <a:pt x="21600" y="0"/>
                  <a:pt x="21600" y="0"/>
                  <a:pt x="21600" y="0"/>
                </a:cubicBezTo>
                <a:lnTo>
                  <a:pt x="21600" y="18568"/>
                </a:lnTo>
                <a:close/>
                <a:moveTo>
                  <a:pt x="2634" y="4168"/>
                </a:moveTo>
                <a:cubicBezTo>
                  <a:pt x="1317" y="4168"/>
                  <a:pt x="1317" y="4168"/>
                  <a:pt x="1317" y="4168"/>
                </a:cubicBezTo>
                <a:cubicBezTo>
                  <a:pt x="1317" y="18568"/>
                  <a:pt x="1317" y="18568"/>
                  <a:pt x="1317" y="18568"/>
                </a:cubicBezTo>
                <a:cubicBezTo>
                  <a:pt x="1317" y="19326"/>
                  <a:pt x="1580" y="19705"/>
                  <a:pt x="1844" y="19705"/>
                </a:cubicBezTo>
                <a:cubicBezTo>
                  <a:pt x="2371" y="19705"/>
                  <a:pt x="2634" y="19326"/>
                  <a:pt x="2634" y="18568"/>
                </a:cubicBezTo>
                <a:lnTo>
                  <a:pt x="2634" y="4168"/>
                </a:lnTo>
                <a:close/>
                <a:moveTo>
                  <a:pt x="20283" y="2274"/>
                </a:moveTo>
                <a:cubicBezTo>
                  <a:pt x="3951" y="2274"/>
                  <a:pt x="3951" y="2274"/>
                  <a:pt x="3951" y="2274"/>
                </a:cubicBezTo>
                <a:cubicBezTo>
                  <a:pt x="3951" y="18568"/>
                  <a:pt x="3951" y="18568"/>
                  <a:pt x="3951" y="18568"/>
                </a:cubicBezTo>
                <a:cubicBezTo>
                  <a:pt x="3951" y="18947"/>
                  <a:pt x="3951" y="19326"/>
                  <a:pt x="3951" y="19705"/>
                </a:cubicBezTo>
                <a:cubicBezTo>
                  <a:pt x="19493" y="19705"/>
                  <a:pt x="19493" y="19705"/>
                  <a:pt x="19493" y="19705"/>
                </a:cubicBezTo>
                <a:cubicBezTo>
                  <a:pt x="20020" y="19705"/>
                  <a:pt x="20283" y="19326"/>
                  <a:pt x="20283" y="18568"/>
                </a:cubicBezTo>
                <a:lnTo>
                  <a:pt x="20283" y="2274"/>
                </a:lnTo>
                <a:close/>
                <a:moveTo>
                  <a:pt x="12117" y="13642"/>
                </a:moveTo>
                <a:cubicBezTo>
                  <a:pt x="5268" y="13642"/>
                  <a:pt x="5268" y="13642"/>
                  <a:pt x="5268" y="13642"/>
                </a:cubicBezTo>
                <a:cubicBezTo>
                  <a:pt x="5268" y="4168"/>
                  <a:pt x="5268" y="4168"/>
                  <a:pt x="5268" y="4168"/>
                </a:cubicBezTo>
                <a:cubicBezTo>
                  <a:pt x="12117" y="4168"/>
                  <a:pt x="12117" y="4168"/>
                  <a:pt x="12117" y="4168"/>
                </a:cubicBezTo>
                <a:lnTo>
                  <a:pt x="12117" y="13642"/>
                </a:lnTo>
                <a:close/>
                <a:moveTo>
                  <a:pt x="12117" y="17811"/>
                </a:moveTo>
                <a:cubicBezTo>
                  <a:pt x="5268" y="17811"/>
                  <a:pt x="5268" y="17811"/>
                  <a:pt x="5268" y="17811"/>
                </a:cubicBezTo>
                <a:cubicBezTo>
                  <a:pt x="5268" y="15916"/>
                  <a:pt x="5268" y="15916"/>
                  <a:pt x="5268" y="15916"/>
                </a:cubicBezTo>
                <a:cubicBezTo>
                  <a:pt x="12117" y="15916"/>
                  <a:pt x="12117" y="15916"/>
                  <a:pt x="12117" y="15916"/>
                </a:cubicBezTo>
                <a:lnTo>
                  <a:pt x="12117" y="17811"/>
                </a:lnTo>
                <a:close/>
                <a:moveTo>
                  <a:pt x="6585" y="6063"/>
                </a:moveTo>
                <a:cubicBezTo>
                  <a:pt x="6585" y="11747"/>
                  <a:pt x="6585" y="11747"/>
                  <a:pt x="6585" y="11747"/>
                </a:cubicBezTo>
                <a:cubicBezTo>
                  <a:pt x="10800" y="11747"/>
                  <a:pt x="10800" y="11747"/>
                  <a:pt x="10800" y="11747"/>
                </a:cubicBezTo>
                <a:cubicBezTo>
                  <a:pt x="10800" y="6063"/>
                  <a:pt x="10800" y="6063"/>
                  <a:pt x="10800" y="6063"/>
                </a:cubicBezTo>
                <a:lnTo>
                  <a:pt x="6585" y="6063"/>
                </a:lnTo>
                <a:close/>
                <a:moveTo>
                  <a:pt x="18966" y="6063"/>
                </a:moveTo>
                <a:cubicBezTo>
                  <a:pt x="13434" y="6063"/>
                  <a:pt x="13434" y="6063"/>
                  <a:pt x="13434" y="6063"/>
                </a:cubicBezTo>
                <a:cubicBezTo>
                  <a:pt x="13434" y="4168"/>
                  <a:pt x="13434" y="4168"/>
                  <a:pt x="13434" y="4168"/>
                </a:cubicBezTo>
                <a:cubicBezTo>
                  <a:pt x="18966" y="4168"/>
                  <a:pt x="18966" y="4168"/>
                  <a:pt x="18966" y="4168"/>
                </a:cubicBezTo>
                <a:lnTo>
                  <a:pt x="18966" y="6063"/>
                </a:lnTo>
                <a:close/>
                <a:moveTo>
                  <a:pt x="18966" y="9853"/>
                </a:moveTo>
                <a:cubicBezTo>
                  <a:pt x="13434" y="9853"/>
                  <a:pt x="13434" y="9853"/>
                  <a:pt x="13434" y="9853"/>
                </a:cubicBezTo>
                <a:cubicBezTo>
                  <a:pt x="13434" y="7958"/>
                  <a:pt x="13434" y="7958"/>
                  <a:pt x="13434" y="7958"/>
                </a:cubicBezTo>
                <a:cubicBezTo>
                  <a:pt x="18966" y="7958"/>
                  <a:pt x="18966" y="7958"/>
                  <a:pt x="18966" y="7958"/>
                </a:cubicBezTo>
                <a:lnTo>
                  <a:pt x="18966" y="9853"/>
                </a:lnTo>
                <a:close/>
                <a:moveTo>
                  <a:pt x="18966" y="13642"/>
                </a:moveTo>
                <a:cubicBezTo>
                  <a:pt x="13434" y="13642"/>
                  <a:pt x="13434" y="13642"/>
                  <a:pt x="13434" y="13642"/>
                </a:cubicBezTo>
                <a:cubicBezTo>
                  <a:pt x="13434" y="11747"/>
                  <a:pt x="13434" y="11747"/>
                  <a:pt x="13434" y="11747"/>
                </a:cubicBezTo>
                <a:cubicBezTo>
                  <a:pt x="18966" y="11747"/>
                  <a:pt x="18966" y="11747"/>
                  <a:pt x="18966" y="11747"/>
                </a:cubicBezTo>
                <a:lnTo>
                  <a:pt x="18966" y="13642"/>
                </a:lnTo>
                <a:close/>
                <a:moveTo>
                  <a:pt x="18966" y="17811"/>
                </a:moveTo>
                <a:cubicBezTo>
                  <a:pt x="13434" y="17811"/>
                  <a:pt x="13434" y="17811"/>
                  <a:pt x="13434" y="17811"/>
                </a:cubicBezTo>
                <a:cubicBezTo>
                  <a:pt x="13434" y="15916"/>
                  <a:pt x="13434" y="15916"/>
                  <a:pt x="13434" y="15916"/>
                </a:cubicBezTo>
                <a:cubicBezTo>
                  <a:pt x="18966" y="15916"/>
                  <a:pt x="18966" y="15916"/>
                  <a:pt x="18966" y="15916"/>
                </a:cubicBezTo>
                <a:lnTo>
                  <a:pt x="18966" y="17811"/>
                </a:lnTo>
                <a:close/>
              </a:path>
            </a:pathLst>
          </a:custGeom>
          <a:solidFill>
            <a:srgbClr val="FFFFFF"/>
          </a:solidFill>
          <a:ln w="12700">
            <a:miter lim="400000"/>
          </a:ln>
        </p:spPr>
        <p:txBody>
          <a:bodyPr lIns="17145" rIns="17145"/>
          <a:lstStyle/>
          <a:p>
            <a:pPr defTabSz="171450" hangingPunct="0">
              <a:defRPr sz="1800" b="0">
                <a:latin typeface="Calibri"/>
                <a:ea typeface="Calibri"/>
                <a:cs typeface="Calibri"/>
                <a:sym typeface="Calibri"/>
              </a:defRPr>
            </a:pPr>
            <a:endParaRPr sz="675" kern="0">
              <a:solidFill>
                <a:srgbClr val="000000"/>
              </a:solidFill>
              <a:latin typeface="Segoe UI" panose="020B0502040204020203" pitchFamily="34" charset="0"/>
              <a:cs typeface="Segoe UI" panose="020B0502040204020203" pitchFamily="34" charset="0"/>
              <a:sym typeface="Calibri"/>
            </a:endParaRPr>
          </a:p>
        </p:txBody>
      </p:sp>
      <p:sp>
        <p:nvSpPr>
          <p:cNvPr id="1004" name="Shape"/>
          <p:cNvSpPr/>
          <p:nvPr/>
        </p:nvSpPr>
        <p:spPr>
          <a:xfrm>
            <a:off x="7524253" y="1318151"/>
            <a:ext cx="215225" cy="215280"/>
          </a:xfrm>
          <a:custGeom>
            <a:avLst/>
            <a:gdLst/>
            <a:ahLst/>
            <a:cxnLst>
              <a:cxn ang="0">
                <a:pos x="wd2" y="hd2"/>
              </a:cxn>
              <a:cxn ang="5400000">
                <a:pos x="wd2" y="hd2"/>
              </a:cxn>
              <a:cxn ang="10800000">
                <a:pos x="wd2" y="hd2"/>
              </a:cxn>
              <a:cxn ang="16200000">
                <a:pos x="wd2" y="hd2"/>
              </a:cxn>
            </a:cxnLst>
            <a:rect l="0" t="0" r="r" b="b"/>
            <a:pathLst>
              <a:path w="21600" h="21600" extrusionOk="0">
                <a:moveTo>
                  <a:pt x="3494" y="21600"/>
                </a:moveTo>
                <a:cubicBezTo>
                  <a:pt x="2859" y="21600"/>
                  <a:pt x="2859" y="21600"/>
                  <a:pt x="2859" y="21600"/>
                </a:cubicBezTo>
                <a:cubicBezTo>
                  <a:pt x="1271" y="21600"/>
                  <a:pt x="0" y="20110"/>
                  <a:pt x="0" y="18248"/>
                </a:cubicBezTo>
                <a:cubicBezTo>
                  <a:pt x="0" y="6703"/>
                  <a:pt x="0" y="6703"/>
                  <a:pt x="0" y="6703"/>
                </a:cubicBezTo>
                <a:cubicBezTo>
                  <a:pt x="0" y="4841"/>
                  <a:pt x="1271" y="3352"/>
                  <a:pt x="2859" y="3352"/>
                </a:cubicBezTo>
                <a:cubicBezTo>
                  <a:pt x="3494" y="3352"/>
                  <a:pt x="3494" y="3352"/>
                  <a:pt x="3494" y="3352"/>
                </a:cubicBezTo>
                <a:lnTo>
                  <a:pt x="3494" y="21600"/>
                </a:lnTo>
                <a:close/>
                <a:moveTo>
                  <a:pt x="17153" y="21600"/>
                </a:moveTo>
                <a:cubicBezTo>
                  <a:pt x="4765" y="21600"/>
                  <a:pt x="4765" y="21600"/>
                  <a:pt x="4765" y="21600"/>
                </a:cubicBezTo>
                <a:cubicBezTo>
                  <a:pt x="4765" y="3352"/>
                  <a:pt x="4765" y="3352"/>
                  <a:pt x="4765" y="3352"/>
                </a:cubicBezTo>
                <a:cubicBezTo>
                  <a:pt x="6353" y="3352"/>
                  <a:pt x="6353" y="3352"/>
                  <a:pt x="6353" y="3352"/>
                </a:cubicBezTo>
                <a:cubicBezTo>
                  <a:pt x="6353" y="1117"/>
                  <a:pt x="6353" y="1117"/>
                  <a:pt x="6353" y="1117"/>
                </a:cubicBezTo>
                <a:cubicBezTo>
                  <a:pt x="6353" y="372"/>
                  <a:pt x="6988" y="0"/>
                  <a:pt x="7624" y="0"/>
                </a:cubicBezTo>
                <a:cubicBezTo>
                  <a:pt x="14294" y="0"/>
                  <a:pt x="14294" y="0"/>
                  <a:pt x="14294" y="0"/>
                </a:cubicBezTo>
                <a:cubicBezTo>
                  <a:pt x="14929" y="0"/>
                  <a:pt x="15565" y="372"/>
                  <a:pt x="15565" y="1117"/>
                </a:cubicBezTo>
                <a:cubicBezTo>
                  <a:pt x="15565" y="3352"/>
                  <a:pt x="15565" y="3352"/>
                  <a:pt x="15565" y="3352"/>
                </a:cubicBezTo>
                <a:cubicBezTo>
                  <a:pt x="17153" y="3352"/>
                  <a:pt x="17153" y="3352"/>
                  <a:pt x="17153" y="3352"/>
                </a:cubicBezTo>
                <a:lnTo>
                  <a:pt x="17153" y="21600"/>
                </a:lnTo>
                <a:close/>
                <a:moveTo>
                  <a:pt x="13976" y="3352"/>
                </a:moveTo>
                <a:cubicBezTo>
                  <a:pt x="13976" y="1490"/>
                  <a:pt x="13976" y="1490"/>
                  <a:pt x="13976" y="1490"/>
                </a:cubicBezTo>
                <a:cubicBezTo>
                  <a:pt x="7941" y="1490"/>
                  <a:pt x="7941" y="1490"/>
                  <a:pt x="7941" y="1490"/>
                </a:cubicBezTo>
                <a:cubicBezTo>
                  <a:pt x="7941" y="3352"/>
                  <a:pt x="7941" y="3352"/>
                  <a:pt x="7941" y="3352"/>
                </a:cubicBezTo>
                <a:lnTo>
                  <a:pt x="13976" y="3352"/>
                </a:lnTo>
                <a:close/>
                <a:moveTo>
                  <a:pt x="21600" y="18248"/>
                </a:moveTo>
                <a:cubicBezTo>
                  <a:pt x="21600" y="20110"/>
                  <a:pt x="20647" y="21600"/>
                  <a:pt x="19059" y="21600"/>
                </a:cubicBezTo>
                <a:cubicBezTo>
                  <a:pt x="18424" y="21600"/>
                  <a:pt x="18424" y="21600"/>
                  <a:pt x="18424" y="21600"/>
                </a:cubicBezTo>
                <a:cubicBezTo>
                  <a:pt x="18424" y="3352"/>
                  <a:pt x="18424" y="3352"/>
                  <a:pt x="18424" y="3352"/>
                </a:cubicBezTo>
                <a:cubicBezTo>
                  <a:pt x="19059" y="3352"/>
                  <a:pt x="19059" y="3352"/>
                  <a:pt x="19059" y="3352"/>
                </a:cubicBezTo>
                <a:cubicBezTo>
                  <a:pt x="20647" y="3352"/>
                  <a:pt x="21600" y="4841"/>
                  <a:pt x="21600" y="6703"/>
                </a:cubicBezTo>
                <a:lnTo>
                  <a:pt x="21600" y="18248"/>
                </a:lnTo>
                <a:close/>
              </a:path>
            </a:pathLst>
          </a:custGeom>
          <a:solidFill>
            <a:srgbClr val="FFFFFF"/>
          </a:solidFill>
          <a:ln w="12700">
            <a:miter lim="400000"/>
          </a:ln>
        </p:spPr>
        <p:txBody>
          <a:bodyPr lIns="17145" rIns="17145"/>
          <a:lstStyle/>
          <a:p>
            <a:pPr defTabSz="171450" hangingPunct="0">
              <a:defRPr sz="1800" b="0">
                <a:latin typeface="Calibri"/>
                <a:ea typeface="Calibri"/>
                <a:cs typeface="Calibri"/>
                <a:sym typeface="Calibri"/>
              </a:defRPr>
            </a:pPr>
            <a:endParaRPr sz="675" kern="0">
              <a:solidFill>
                <a:srgbClr val="000000"/>
              </a:solidFill>
              <a:latin typeface="Segoe UI" panose="020B0502040204020203" pitchFamily="34" charset="0"/>
              <a:cs typeface="Segoe UI" panose="020B0502040204020203" pitchFamily="34" charset="0"/>
              <a:sym typeface="Calibri"/>
            </a:endParaRPr>
          </a:p>
        </p:txBody>
      </p:sp>
      <p:grpSp>
        <p:nvGrpSpPr>
          <p:cNvPr id="1017" name="Group"/>
          <p:cNvGrpSpPr/>
          <p:nvPr/>
        </p:nvGrpSpPr>
        <p:grpSpPr>
          <a:xfrm>
            <a:off x="3814651" y="3020365"/>
            <a:ext cx="1514699" cy="1320459"/>
            <a:chOff x="0" y="0"/>
            <a:chExt cx="4039195" cy="3521223"/>
          </a:xfrm>
        </p:grpSpPr>
        <p:grpSp>
          <p:nvGrpSpPr>
            <p:cNvPr id="1015" name="Group"/>
            <p:cNvGrpSpPr/>
            <p:nvPr/>
          </p:nvGrpSpPr>
          <p:grpSpPr>
            <a:xfrm>
              <a:off x="0" y="-1"/>
              <a:ext cx="4039196" cy="3521224"/>
              <a:chOff x="0" y="0"/>
              <a:chExt cx="4039195" cy="3521222"/>
            </a:xfrm>
          </p:grpSpPr>
          <p:sp>
            <p:nvSpPr>
              <p:cNvPr id="1013" name="Shape"/>
              <p:cNvSpPr/>
              <p:nvPr/>
            </p:nvSpPr>
            <p:spPr>
              <a:xfrm rot="8100000">
                <a:off x="1398920" y="251879"/>
                <a:ext cx="1216404" cy="1216718"/>
              </a:xfrm>
              <a:custGeom>
                <a:avLst/>
                <a:gdLst/>
                <a:ahLst/>
                <a:cxnLst>
                  <a:cxn ang="0">
                    <a:pos x="wd2" y="hd2"/>
                  </a:cxn>
                  <a:cxn ang="5400000">
                    <a:pos x="wd2" y="hd2"/>
                  </a:cxn>
                  <a:cxn ang="10800000">
                    <a:pos x="wd2" y="hd2"/>
                  </a:cxn>
                  <a:cxn ang="16200000">
                    <a:pos x="wd2" y="hd2"/>
                  </a:cxn>
                </a:cxnLst>
                <a:rect l="0" t="0" r="r" b="b"/>
                <a:pathLst>
                  <a:path w="20736" h="20736" extrusionOk="0">
                    <a:moveTo>
                      <a:pt x="35" y="9523"/>
                    </a:moveTo>
                    <a:cubicBezTo>
                      <a:pt x="-432" y="3816"/>
                      <a:pt x="3815" y="-432"/>
                      <a:pt x="9522" y="35"/>
                    </a:cubicBezTo>
                    <a:cubicBezTo>
                      <a:pt x="12966" y="317"/>
                      <a:pt x="16411" y="598"/>
                      <a:pt x="19855" y="880"/>
                    </a:cubicBezTo>
                    <a:cubicBezTo>
                      <a:pt x="20137" y="4325"/>
                      <a:pt x="20419" y="7769"/>
                      <a:pt x="20701" y="11213"/>
                    </a:cubicBezTo>
                    <a:cubicBezTo>
                      <a:pt x="21168" y="16920"/>
                      <a:pt x="16921" y="21168"/>
                      <a:pt x="11214" y="20701"/>
                    </a:cubicBezTo>
                    <a:cubicBezTo>
                      <a:pt x="5507" y="20234"/>
                      <a:pt x="502" y="15229"/>
                      <a:pt x="35" y="9523"/>
                    </a:cubicBezTo>
                    <a:close/>
                  </a:path>
                </a:pathLst>
              </a:custGeom>
              <a:solidFill>
                <a:srgbClr val="F29B26"/>
              </a:solidFill>
              <a:ln w="12700" cap="flat">
                <a:noFill/>
                <a:miter lim="400000"/>
              </a:ln>
              <a:effectLst/>
            </p:spPr>
            <p:txBody>
              <a:bodyPr wrap="square" lIns="17145" tIns="17145" rIns="17145" bIns="17145" numCol="1" anchor="ctr">
                <a:noAutofit/>
              </a:bodyPr>
              <a:lstStyle/>
              <a:p>
                <a:pPr algn="ctr" defTabSz="685662" hangingPunct="0">
                  <a:defRPr sz="3600" b="0">
                    <a:solidFill>
                      <a:srgbClr val="FFFFFF"/>
                    </a:solidFill>
                    <a:latin typeface="Lato Light"/>
                    <a:ea typeface="Lato Light"/>
                    <a:cs typeface="Lato Light"/>
                    <a:sym typeface="Lato Light"/>
                  </a:defRPr>
                </a:pPr>
                <a:endParaRPr sz="1350" kern="0">
                  <a:solidFill>
                    <a:srgbClr val="FFFFFF"/>
                  </a:solidFill>
                  <a:latin typeface="Segoe UI" panose="020B0502040204020203" pitchFamily="34" charset="0"/>
                  <a:cs typeface="Segoe UI" panose="020B0502040204020203" pitchFamily="34" charset="0"/>
                  <a:sym typeface="Lato Light"/>
                </a:endParaRPr>
              </a:p>
            </p:txBody>
          </p:sp>
          <p:sp>
            <p:nvSpPr>
              <p:cNvPr id="1014" name="Transform publishing"/>
              <p:cNvSpPr txBox="1"/>
              <p:nvPr/>
            </p:nvSpPr>
            <p:spPr>
              <a:xfrm>
                <a:off x="0" y="1598955"/>
                <a:ext cx="4039196" cy="192226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2859" tIns="22859" rIns="22859" bIns="22859" numCol="1" anchor="t">
                <a:noAutofit/>
              </a:bodyPr>
              <a:lstStyle>
                <a:lvl1pPr defTabSz="1828433">
                  <a:spcBef>
                    <a:spcPts val="700"/>
                  </a:spcBef>
                  <a:defRPr sz="3200" b="0">
                    <a:solidFill>
                      <a:srgbClr val="445469"/>
                    </a:solidFill>
                    <a:latin typeface="Lato Regular"/>
                    <a:ea typeface="Lato Regular"/>
                    <a:cs typeface="Lato Regular"/>
                    <a:sym typeface="Lato Regular"/>
                  </a:defRPr>
                </a:lvl1pPr>
              </a:lstStyle>
              <a:p>
                <a:pPr algn="ctr" defTabSz="685662" hangingPunct="0">
                  <a:spcBef>
                    <a:spcPts val="263"/>
                  </a:spcBef>
                  <a:defRPr>
                    <a:latin typeface="Calibri"/>
                    <a:ea typeface="Calibri"/>
                    <a:cs typeface="Calibri"/>
                    <a:sym typeface="Calibri"/>
                  </a:defRPr>
                </a:pPr>
                <a:r>
                  <a:rPr sz="1200" kern="0">
                    <a:latin typeface="Segoe UI" panose="020B0502040204020203" pitchFamily="34" charset="0"/>
                    <a:cs typeface="Segoe UI" panose="020B0502040204020203" pitchFamily="34" charset="0"/>
                  </a:rPr>
                  <a:t>Transform publishing</a:t>
                </a:r>
              </a:p>
            </p:txBody>
          </p:sp>
        </p:grpSp>
        <p:sp>
          <p:nvSpPr>
            <p:cNvPr id="1016" name="Shape"/>
            <p:cNvSpPr/>
            <p:nvPr/>
          </p:nvSpPr>
          <p:spPr>
            <a:xfrm>
              <a:off x="1732631" y="564132"/>
              <a:ext cx="573933" cy="574081"/>
            </a:xfrm>
            <a:custGeom>
              <a:avLst/>
              <a:gdLst/>
              <a:ahLst/>
              <a:cxnLst>
                <a:cxn ang="0">
                  <a:pos x="wd2" y="hd2"/>
                </a:cxn>
                <a:cxn ang="5400000">
                  <a:pos x="wd2" y="hd2"/>
                </a:cxn>
                <a:cxn ang="10800000">
                  <a:pos x="wd2" y="hd2"/>
                </a:cxn>
                <a:cxn ang="16200000">
                  <a:pos x="wd2" y="hd2"/>
                </a:cxn>
              </a:cxnLst>
              <a:rect l="0" t="0" r="r" b="b"/>
              <a:pathLst>
                <a:path w="21600" h="21600" extrusionOk="0">
                  <a:moveTo>
                    <a:pt x="21280" y="13262"/>
                  </a:moveTo>
                  <a:cubicBezTo>
                    <a:pt x="21600" y="13262"/>
                    <a:pt x="21600" y="13262"/>
                    <a:pt x="21600" y="13262"/>
                  </a:cubicBezTo>
                  <a:cubicBezTo>
                    <a:pt x="21600" y="8556"/>
                    <a:pt x="21600" y="8556"/>
                    <a:pt x="21600" y="8556"/>
                  </a:cubicBezTo>
                  <a:cubicBezTo>
                    <a:pt x="18492" y="8556"/>
                    <a:pt x="18492" y="8556"/>
                    <a:pt x="18492" y="8556"/>
                  </a:cubicBezTo>
                  <a:cubicBezTo>
                    <a:pt x="18390" y="8018"/>
                    <a:pt x="18173" y="7481"/>
                    <a:pt x="17853" y="6944"/>
                  </a:cubicBezTo>
                  <a:cubicBezTo>
                    <a:pt x="19784" y="5026"/>
                    <a:pt x="19784" y="5026"/>
                    <a:pt x="19784" y="5026"/>
                  </a:cubicBezTo>
                  <a:cubicBezTo>
                    <a:pt x="20104" y="4809"/>
                    <a:pt x="20104" y="4809"/>
                    <a:pt x="20104" y="4809"/>
                  </a:cubicBezTo>
                  <a:cubicBezTo>
                    <a:pt x="19784" y="4591"/>
                    <a:pt x="19784" y="4591"/>
                    <a:pt x="19784" y="4591"/>
                  </a:cubicBezTo>
                  <a:cubicBezTo>
                    <a:pt x="16996" y="1714"/>
                    <a:pt x="16996" y="1714"/>
                    <a:pt x="16996" y="1714"/>
                  </a:cubicBezTo>
                  <a:cubicBezTo>
                    <a:pt x="16779" y="1496"/>
                    <a:pt x="16779" y="1496"/>
                    <a:pt x="16779" y="1496"/>
                  </a:cubicBezTo>
                  <a:cubicBezTo>
                    <a:pt x="16472" y="1714"/>
                    <a:pt x="16472" y="1714"/>
                    <a:pt x="16472" y="1714"/>
                  </a:cubicBezTo>
                  <a:cubicBezTo>
                    <a:pt x="14541" y="3632"/>
                    <a:pt x="14541" y="3632"/>
                    <a:pt x="14541" y="3632"/>
                  </a:cubicBezTo>
                  <a:cubicBezTo>
                    <a:pt x="14119" y="3415"/>
                    <a:pt x="13582" y="3210"/>
                    <a:pt x="13044" y="2993"/>
                  </a:cubicBezTo>
                  <a:cubicBezTo>
                    <a:pt x="13044" y="0"/>
                    <a:pt x="13044" y="0"/>
                    <a:pt x="13044" y="0"/>
                  </a:cubicBezTo>
                  <a:cubicBezTo>
                    <a:pt x="8440" y="0"/>
                    <a:pt x="8440" y="0"/>
                    <a:pt x="8440" y="0"/>
                  </a:cubicBezTo>
                  <a:cubicBezTo>
                    <a:pt x="8440" y="2993"/>
                    <a:pt x="8440" y="2993"/>
                    <a:pt x="8440" y="2993"/>
                  </a:cubicBezTo>
                  <a:cubicBezTo>
                    <a:pt x="7916" y="3210"/>
                    <a:pt x="7481" y="3415"/>
                    <a:pt x="7059" y="3632"/>
                  </a:cubicBezTo>
                  <a:cubicBezTo>
                    <a:pt x="5128" y="1714"/>
                    <a:pt x="5128" y="1714"/>
                    <a:pt x="5128" y="1714"/>
                  </a:cubicBezTo>
                  <a:cubicBezTo>
                    <a:pt x="4924" y="1496"/>
                    <a:pt x="4924" y="1496"/>
                    <a:pt x="4924" y="1496"/>
                  </a:cubicBezTo>
                  <a:cubicBezTo>
                    <a:pt x="1599" y="4809"/>
                    <a:pt x="1599" y="4809"/>
                    <a:pt x="1599" y="4809"/>
                  </a:cubicBezTo>
                  <a:cubicBezTo>
                    <a:pt x="1816" y="5026"/>
                    <a:pt x="1816" y="5026"/>
                    <a:pt x="1816" y="5026"/>
                  </a:cubicBezTo>
                  <a:cubicBezTo>
                    <a:pt x="3632" y="6842"/>
                    <a:pt x="3632" y="6842"/>
                    <a:pt x="3632" y="6842"/>
                  </a:cubicBezTo>
                  <a:cubicBezTo>
                    <a:pt x="3415" y="7379"/>
                    <a:pt x="3210" y="7916"/>
                    <a:pt x="2993" y="8440"/>
                  </a:cubicBezTo>
                  <a:cubicBezTo>
                    <a:pt x="0" y="8440"/>
                    <a:pt x="0" y="8440"/>
                    <a:pt x="0" y="8440"/>
                  </a:cubicBezTo>
                  <a:cubicBezTo>
                    <a:pt x="0" y="13147"/>
                    <a:pt x="0" y="13147"/>
                    <a:pt x="0" y="13147"/>
                  </a:cubicBezTo>
                  <a:cubicBezTo>
                    <a:pt x="2993" y="13147"/>
                    <a:pt x="2993" y="13147"/>
                    <a:pt x="2993" y="13147"/>
                  </a:cubicBezTo>
                  <a:cubicBezTo>
                    <a:pt x="3095" y="13684"/>
                    <a:pt x="3312" y="14221"/>
                    <a:pt x="3632" y="14758"/>
                  </a:cubicBezTo>
                  <a:cubicBezTo>
                    <a:pt x="1816" y="16574"/>
                    <a:pt x="1816" y="16574"/>
                    <a:pt x="1816" y="16574"/>
                  </a:cubicBezTo>
                  <a:cubicBezTo>
                    <a:pt x="1599" y="16779"/>
                    <a:pt x="1599" y="16779"/>
                    <a:pt x="1599" y="16779"/>
                  </a:cubicBezTo>
                  <a:cubicBezTo>
                    <a:pt x="1816" y="17111"/>
                    <a:pt x="1816" y="17111"/>
                    <a:pt x="1816" y="17111"/>
                  </a:cubicBezTo>
                  <a:cubicBezTo>
                    <a:pt x="4591" y="19886"/>
                    <a:pt x="4591" y="19886"/>
                    <a:pt x="4591" y="19886"/>
                  </a:cubicBezTo>
                  <a:cubicBezTo>
                    <a:pt x="4924" y="20104"/>
                    <a:pt x="4924" y="20104"/>
                    <a:pt x="4924" y="20104"/>
                  </a:cubicBezTo>
                  <a:cubicBezTo>
                    <a:pt x="5128" y="19886"/>
                    <a:pt x="5128" y="19886"/>
                    <a:pt x="5128" y="19886"/>
                  </a:cubicBezTo>
                  <a:cubicBezTo>
                    <a:pt x="7059" y="18070"/>
                    <a:pt x="7059" y="18070"/>
                    <a:pt x="7059" y="18070"/>
                  </a:cubicBezTo>
                  <a:cubicBezTo>
                    <a:pt x="7481" y="18288"/>
                    <a:pt x="8018" y="18492"/>
                    <a:pt x="8556" y="18607"/>
                  </a:cubicBezTo>
                  <a:cubicBezTo>
                    <a:pt x="8556" y="21600"/>
                    <a:pt x="8556" y="21600"/>
                    <a:pt x="8556" y="21600"/>
                  </a:cubicBezTo>
                  <a:cubicBezTo>
                    <a:pt x="13262" y="21600"/>
                    <a:pt x="13262" y="21600"/>
                    <a:pt x="13262" y="21600"/>
                  </a:cubicBezTo>
                  <a:cubicBezTo>
                    <a:pt x="13262" y="18607"/>
                    <a:pt x="13262" y="18607"/>
                    <a:pt x="13262" y="18607"/>
                  </a:cubicBezTo>
                  <a:cubicBezTo>
                    <a:pt x="13684" y="18390"/>
                    <a:pt x="14119" y="18173"/>
                    <a:pt x="14541" y="17955"/>
                  </a:cubicBezTo>
                  <a:cubicBezTo>
                    <a:pt x="16779" y="20104"/>
                    <a:pt x="16779" y="20104"/>
                    <a:pt x="16779" y="20104"/>
                  </a:cubicBezTo>
                  <a:cubicBezTo>
                    <a:pt x="16996" y="19886"/>
                    <a:pt x="16996" y="19886"/>
                    <a:pt x="16996" y="19886"/>
                  </a:cubicBezTo>
                  <a:cubicBezTo>
                    <a:pt x="19784" y="17111"/>
                    <a:pt x="19784" y="17111"/>
                    <a:pt x="19784" y="17111"/>
                  </a:cubicBezTo>
                  <a:cubicBezTo>
                    <a:pt x="20104" y="16779"/>
                    <a:pt x="20104" y="16779"/>
                    <a:pt x="20104" y="16779"/>
                  </a:cubicBezTo>
                  <a:cubicBezTo>
                    <a:pt x="17853" y="14643"/>
                    <a:pt x="17853" y="14643"/>
                    <a:pt x="17853" y="14643"/>
                  </a:cubicBezTo>
                  <a:cubicBezTo>
                    <a:pt x="18173" y="14221"/>
                    <a:pt x="18390" y="13684"/>
                    <a:pt x="18492" y="13262"/>
                  </a:cubicBezTo>
                  <a:cubicBezTo>
                    <a:pt x="21280" y="13262"/>
                    <a:pt x="21280" y="13262"/>
                    <a:pt x="21280" y="13262"/>
                  </a:cubicBezTo>
                  <a:close/>
                  <a:moveTo>
                    <a:pt x="15615" y="10794"/>
                  </a:moveTo>
                  <a:cubicBezTo>
                    <a:pt x="15615" y="13466"/>
                    <a:pt x="13466" y="15717"/>
                    <a:pt x="10794" y="15717"/>
                  </a:cubicBezTo>
                  <a:cubicBezTo>
                    <a:pt x="8121" y="15717"/>
                    <a:pt x="5883" y="13466"/>
                    <a:pt x="5883" y="10794"/>
                  </a:cubicBezTo>
                  <a:cubicBezTo>
                    <a:pt x="5883" y="8121"/>
                    <a:pt x="8121" y="5985"/>
                    <a:pt x="10794" y="5985"/>
                  </a:cubicBezTo>
                  <a:cubicBezTo>
                    <a:pt x="13466" y="5985"/>
                    <a:pt x="15615" y="8121"/>
                    <a:pt x="15615" y="10794"/>
                  </a:cubicBezTo>
                  <a:close/>
                </a:path>
              </a:pathLst>
            </a:custGeom>
            <a:solidFill>
              <a:srgbClr val="FFFFFF"/>
            </a:solidFill>
            <a:ln w="12700" cap="flat">
              <a:noFill/>
              <a:miter lim="400000"/>
            </a:ln>
            <a:effectLst/>
          </p:spPr>
          <p:txBody>
            <a:bodyPr wrap="square" lIns="17145" tIns="17145" rIns="17145" bIns="17145" numCol="1" anchor="ctr">
              <a:noAutofit/>
            </a:bodyPr>
            <a:lstStyle/>
            <a:p>
              <a:pPr defTabSz="685662" hangingPunct="0">
                <a:defRPr sz="3600" b="0">
                  <a:solidFill>
                    <a:srgbClr val="445469"/>
                  </a:solidFill>
                  <a:latin typeface="Lato Light"/>
                  <a:ea typeface="Lato Light"/>
                  <a:cs typeface="Lato Light"/>
                  <a:sym typeface="Lato Light"/>
                </a:defRPr>
              </a:pPr>
              <a:endParaRPr sz="1350" kern="0">
                <a:solidFill>
                  <a:srgbClr val="445469"/>
                </a:solidFill>
                <a:latin typeface="Segoe UI" panose="020B0502040204020203" pitchFamily="34" charset="0"/>
                <a:cs typeface="Segoe UI" panose="020B0502040204020203" pitchFamily="34" charset="0"/>
                <a:sym typeface="Lato Light"/>
              </a:endParaRPr>
            </a:p>
          </p:txBody>
        </p:sp>
      </p:grpSp>
      <p:sp>
        <p:nvSpPr>
          <p:cNvPr id="1018" name="Shape"/>
          <p:cNvSpPr/>
          <p:nvPr/>
        </p:nvSpPr>
        <p:spPr>
          <a:xfrm>
            <a:off x="7574950" y="3175409"/>
            <a:ext cx="182825" cy="181725"/>
          </a:xfrm>
          <a:custGeom>
            <a:avLst/>
            <a:gdLst/>
            <a:ahLst/>
            <a:cxnLst>
              <a:cxn ang="0">
                <a:pos x="wd2" y="hd2"/>
              </a:cxn>
              <a:cxn ang="5400000">
                <a:pos x="wd2" y="hd2"/>
              </a:cxn>
              <a:cxn ang="10800000">
                <a:pos x="wd2" y="hd2"/>
              </a:cxn>
              <a:cxn ang="16200000">
                <a:pos x="wd2" y="hd2"/>
              </a:cxn>
            </a:cxnLst>
            <a:rect l="0" t="0" r="r" b="b"/>
            <a:pathLst>
              <a:path w="21600" h="21600" extrusionOk="0">
                <a:moveTo>
                  <a:pt x="4120" y="12162"/>
                </a:moveTo>
                <a:cubicBezTo>
                  <a:pt x="4120" y="21600"/>
                  <a:pt x="4120" y="21600"/>
                  <a:pt x="4120" y="21600"/>
                </a:cubicBezTo>
                <a:cubicBezTo>
                  <a:pt x="4243" y="21600"/>
                  <a:pt x="4504" y="21600"/>
                  <a:pt x="4766" y="21600"/>
                </a:cubicBezTo>
                <a:cubicBezTo>
                  <a:pt x="5396" y="21600"/>
                  <a:pt x="5396" y="21600"/>
                  <a:pt x="5396" y="21600"/>
                </a:cubicBezTo>
                <a:cubicBezTo>
                  <a:pt x="5396" y="12162"/>
                  <a:pt x="5396" y="12162"/>
                  <a:pt x="5396" y="12162"/>
                </a:cubicBezTo>
                <a:cubicBezTo>
                  <a:pt x="4766" y="12162"/>
                  <a:pt x="4766" y="12162"/>
                  <a:pt x="4766" y="12162"/>
                </a:cubicBezTo>
                <a:cubicBezTo>
                  <a:pt x="4504" y="12162"/>
                  <a:pt x="4243" y="12162"/>
                  <a:pt x="4120" y="12162"/>
                </a:cubicBezTo>
                <a:close/>
                <a:moveTo>
                  <a:pt x="16204" y="12162"/>
                </a:moveTo>
                <a:cubicBezTo>
                  <a:pt x="16204" y="21600"/>
                  <a:pt x="16204" y="21600"/>
                  <a:pt x="16204" y="21600"/>
                </a:cubicBezTo>
                <a:cubicBezTo>
                  <a:pt x="16850" y="21600"/>
                  <a:pt x="16850" y="21600"/>
                  <a:pt x="16850" y="21600"/>
                </a:cubicBezTo>
                <a:cubicBezTo>
                  <a:pt x="17096" y="21600"/>
                  <a:pt x="17357" y="21600"/>
                  <a:pt x="17480" y="21600"/>
                </a:cubicBezTo>
                <a:cubicBezTo>
                  <a:pt x="17480" y="12162"/>
                  <a:pt x="17480" y="12162"/>
                  <a:pt x="17480" y="12162"/>
                </a:cubicBezTo>
                <a:cubicBezTo>
                  <a:pt x="17357" y="12162"/>
                  <a:pt x="17096" y="12162"/>
                  <a:pt x="16850" y="12162"/>
                </a:cubicBezTo>
                <a:lnTo>
                  <a:pt x="16204" y="12162"/>
                </a:lnTo>
                <a:close/>
                <a:moveTo>
                  <a:pt x="21600" y="10862"/>
                </a:moveTo>
                <a:cubicBezTo>
                  <a:pt x="21600" y="4781"/>
                  <a:pt x="16711" y="0"/>
                  <a:pt x="10808" y="0"/>
                </a:cubicBezTo>
                <a:cubicBezTo>
                  <a:pt x="4889" y="0"/>
                  <a:pt x="0" y="4781"/>
                  <a:pt x="0" y="10862"/>
                </a:cubicBezTo>
                <a:cubicBezTo>
                  <a:pt x="0" y="12162"/>
                  <a:pt x="261" y="13322"/>
                  <a:pt x="646" y="14483"/>
                </a:cubicBezTo>
                <a:cubicBezTo>
                  <a:pt x="261" y="15132"/>
                  <a:pt x="0" y="16045"/>
                  <a:pt x="0" y="16943"/>
                </a:cubicBezTo>
                <a:cubicBezTo>
                  <a:pt x="0" y="18753"/>
                  <a:pt x="1168" y="20440"/>
                  <a:pt x="2706" y="21213"/>
                </a:cubicBezTo>
                <a:cubicBezTo>
                  <a:pt x="2706" y="12548"/>
                  <a:pt x="2706" y="12548"/>
                  <a:pt x="2706" y="12548"/>
                </a:cubicBezTo>
                <a:cubicBezTo>
                  <a:pt x="2321" y="12811"/>
                  <a:pt x="1937" y="13059"/>
                  <a:pt x="1553" y="13461"/>
                </a:cubicBezTo>
                <a:cubicBezTo>
                  <a:pt x="1414" y="12811"/>
                  <a:pt x="1414" y="12162"/>
                  <a:pt x="1414" y="11512"/>
                </a:cubicBezTo>
                <a:cubicBezTo>
                  <a:pt x="1414" y="6205"/>
                  <a:pt x="5658" y="2073"/>
                  <a:pt x="10808" y="2073"/>
                </a:cubicBezTo>
                <a:cubicBezTo>
                  <a:pt x="15942" y="2073"/>
                  <a:pt x="20186" y="6205"/>
                  <a:pt x="20186" y="11512"/>
                </a:cubicBezTo>
                <a:cubicBezTo>
                  <a:pt x="20186" y="12162"/>
                  <a:pt x="20186" y="12811"/>
                  <a:pt x="20063" y="13461"/>
                </a:cubicBezTo>
                <a:cubicBezTo>
                  <a:pt x="19663" y="13059"/>
                  <a:pt x="19279" y="12811"/>
                  <a:pt x="18894" y="12548"/>
                </a:cubicBezTo>
                <a:cubicBezTo>
                  <a:pt x="18894" y="21213"/>
                  <a:pt x="18894" y="21213"/>
                  <a:pt x="18894" y="21213"/>
                </a:cubicBezTo>
                <a:cubicBezTo>
                  <a:pt x="20447" y="20440"/>
                  <a:pt x="21600" y="18753"/>
                  <a:pt x="21600" y="16943"/>
                </a:cubicBezTo>
                <a:cubicBezTo>
                  <a:pt x="21600" y="16045"/>
                  <a:pt x="21339" y="15132"/>
                  <a:pt x="20954" y="14483"/>
                </a:cubicBezTo>
                <a:cubicBezTo>
                  <a:pt x="21339" y="13322"/>
                  <a:pt x="21600" y="12162"/>
                  <a:pt x="21600" y="10862"/>
                </a:cubicBezTo>
                <a:close/>
              </a:path>
            </a:pathLst>
          </a:custGeom>
          <a:solidFill>
            <a:srgbClr val="FFFFFF"/>
          </a:solidFill>
          <a:ln w="12700">
            <a:miter lim="400000"/>
          </a:ln>
        </p:spPr>
        <p:txBody>
          <a:bodyPr lIns="17145" rIns="17145" anchor="ctr"/>
          <a:lstStyle/>
          <a:p>
            <a:pPr defTabSz="685662" hangingPunct="0">
              <a:defRPr sz="3600" b="0">
                <a:solidFill>
                  <a:srgbClr val="445469"/>
                </a:solidFill>
                <a:latin typeface="Lato Light"/>
                <a:ea typeface="Lato Light"/>
                <a:cs typeface="Lato Light"/>
                <a:sym typeface="Lato Light"/>
              </a:defRPr>
            </a:pPr>
            <a:endParaRPr sz="1350" kern="0">
              <a:solidFill>
                <a:srgbClr val="445469"/>
              </a:solidFill>
              <a:latin typeface="Segoe UI" panose="020B0502040204020203" pitchFamily="34" charset="0"/>
              <a:cs typeface="Segoe UI" panose="020B0502040204020203" pitchFamily="34" charset="0"/>
              <a:sym typeface="Lato Light"/>
            </a:endParaRPr>
          </a:p>
        </p:txBody>
      </p:sp>
      <p:sp>
        <p:nvSpPr>
          <p:cNvPr id="55" name="Rectangle 54">
            <a:extLst>
              <a:ext uri="{FF2B5EF4-FFF2-40B4-BE49-F238E27FC236}">
                <a16:creationId xmlns:a16="http://schemas.microsoft.com/office/drawing/2014/main" id="{8672D495-A7E4-4AED-B0C5-B539D8AB1782}"/>
              </a:ext>
            </a:extLst>
          </p:cNvPr>
          <p:cNvSpPr/>
          <p:nvPr/>
        </p:nvSpPr>
        <p:spPr>
          <a:xfrm>
            <a:off x="0" y="4101565"/>
            <a:ext cx="9144000" cy="1624614"/>
          </a:xfrm>
          <a:prstGeom prst="rect">
            <a:avLst/>
          </a:prstGeom>
          <a:solidFill>
            <a:srgbClr val="0070C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Arial"/>
            </a:endParaRPr>
          </a:p>
        </p:txBody>
      </p:sp>
      <p:sp>
        <p:nvSpPr>
          <p:cNvPr id="3" name="TextBox 2">
            <a:extLst>
              <a:ext uri="{FF2B5EF4-FFF2-40B4-BE49-F238E27FC236}">
                <a16:creationId xmlns:a16="http://schemas.microsoft.com/office/drawing/2014/main" id="{D44AC533-86A8-43B6-88A0-8776A0980717}"/>
              </a:ext>
            </a:extLst>
          </p:cNvPr>
          <p:cNvSpPr txBox="1"/>
          <p:nvPr/>
        </p:nvSpPr>
        <p:spPr>
          <a:xfrm>
            <a:off x="1382849" y="4292487"/>
            <a:ext cx="616201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i="0" u="none" strike="noStrike" cap="none" spc="0" normalizeH="0" baseline="0">
                <a:ln>
                  <a:noFill/>
                </a:ln>
                <a:solidFill>
                  <a:schemeClr val="bg1"/>
                </a:solidFill>
                <a:effectLst/>
                <a:uFillTx/>
                <a:latin typeface="Segoe UI" panose="020B0502040204020203" pitchFamily="34" charset="0"/>
                <a:ea typeface="Helvetica Neue"/>
                <a:cs typeface="Segoe UI" panose="020B0502040204020203" pitchFamily="34" charset="0"/>
                <a:sym typeface="Helvetica Neue"/>
              </a:rPr>
              <a:t>Different libraries will have service portfolios shaped to meet the needs of their home institution.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6A4C08C-EE87-4275-9001-085AF6F1A3B8}"/>
              </a:ext>
            </a:extLst>
          </p:cNvPr>
          <p:cNvGrpSpPr/>
          <p:nvPr/>
        </p:nvGrpSpPr>
        <p:grpSpPr>
          <a:xfrm>
            <a:off x="3018465" y="2763300"/>
            <a:ext cx="2587464" cy="1905709"/>
            <a:chOff x="2638120" y="849651"/>
            <a:chExt cx="3783752" cy="3239217"/>
          </a:xfrm>
        </p:grpSpPr>
        <p:sp>
          <p:nvSpPr>
            <p:cNvPr id="4" name="Isosceles Triangle 3">
              <a:extLst>
                <a:ext uri="{FF2B5EF4-FFF2-40B4-BE49-F238E27FC236}">
                  <a16:creationId xmlns:a16="http://schemas.microsoft.com/office/drawing/2014/main" id="{304596F2-17E0-4F53-9700-DA376FCEA7EB}"/>
                </a:ext>
              </a:extLst>
            </p:cNvPr>
            <p:cNvSpPr/>
            <p:nvPr/>
          </p:nvSpPr>
          <p:spPr>
            <a:xfrm>
              <a:off x="2638120" y="849651"/>
              <a:ext cx="3783752" cy="3151056"/>
            </a:xfrm>
            <a:prstGeom prst="triangle">
              <a:avLst/>
            </a:prstGeom>
            <a:solidFill>
              <a:schemeClr val="accent1">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Isosceles Triangle 18">
              <a:extLst>
                <a:ext uri="{FF2B5EF4-FFF2-40B4-BE49-F238E27FC236}">
                  <a16:creationId xmlns:a16="http://schemas.microsoft.com/office/drawing/2014/main" id="{12E95577-5D27-4C00-B7E0-13FE6749D2B6}"/>
                </a:ext>
              </a:extLst>
            </p:cNvPr>
            <p:cNvSpPr/>
            <p:nvPr/>
          </p:nvSpPr>
          <p:spPr>
            <a:xfrm>
              <a:off x="3973306" y="2265975"/>
              <a:ext cx="1060704" cy="914400"/>
            </a:xfrm>
            <a:prstGeom prst="triangle">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32CD7E27-3425-49AA-860E-CA640812BEFC}"/>
                </a:ext>
              </a:extLst>
            </p:cNvPr>
            <p:cNvCxnSpPr/>
            <p:nvPr/>
          </p:nvCxnSpPr>
          <p:spPr>
            <a:xfrm flipV="1">
              <a:off x="4511215" y="1874283"/>
              <a:ext cx="0" cy="970547"/>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E1BB6E61-BB74-4227-B5AC-59AC2B63F3AB}"/>
                </a:ext>
              </a:extLst>
            </p:cNvPr>
            <p:cNvCxnSpPr>
              <a:cxnSpLocks/>
            </p:cNvCxnSpPr>
            <p:nvPr/>
          </p:nvCxnSpPr>
          <p:spPr>
            <a:xfrm>
              <a:off x="4503659" y="2859944"/>
              <a:ext cx="785543" cy="516941"/>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501CAEB-9A6A-4977-9219-22A4B7F5885D}"/>
                </a:ext>
              </a:extLst>
            </p:cNvPr>
            <p:cNvCxnSpPr>
              <a:cxnSpLocks/>
            </p:cNvCxnSpPr>
            <p:nvPr/>
          </p:nvCxnSpPr>
          <p:spPr>
            <a:xfrm flipH="1">
              <a:off x="3724314" y="2859944"/>
              <a:ext cx="786384" cy="516941"/>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pic>
          <p:nvPicPr>
            <p:cNvPr id="3" name="Graphic 2" descr="Microscope">
              <a:extLst>
                <a:ext uri="{FF2B5EF4-FFF2-40B4-BE49-F238E27FC236}">
                  <a16:creationId xmlns:a16="http://schemas.microsoft.com/office/drawing/2014/main" id="{83B3CFCB-E552-4B09-9C0B-2035E004950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16410" y="1088388"/>
              <a:ext cx="548640" cy="548640"/>
            </a:xfrm>
            <a:prstGeom prst="rect">
              <a:avLst/>
            </a:prstGeom>
          </p:spPr>
        </p:pic>
        <p:pic>
          <p:nvPicPr>
            <p:cNvPr id="16" name="Graphic 15" descr="Meeting">
              <a:extLst>
                <a:ext uri="{FF2B5EF4-FFF2-40B4-BE49-F238E27FC236}">
                  <a16:creationId xmlns:a16="http://schemas.microsoft.com/office/drawing/2014/main" id="{0BB05705-03C1-44A8-918A-B6B2AE96BAA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31886" y="3540228"/>
              <a:ext cx="548640" cy="548640"/>
            </a:xfrm>
            <a:prstGeom prst="rect">
              <a:avLst/>
            </a:prstGeom>
          </p:spPr>
        </p:pic>
        <p:pic>
          <p:nvPicPr>
            <p:cNvPr id="20" name="Graphic 19" descr="Briefcase">
              <a:extLst>
                <a:ext uri="{FF2B5EF4-FFF2-40B4-BE49-F238E27FC236}">
                  <a16:creationId xmlns:a16="http://schemas.microsoft.com/office/drawing/2014/main" id="{6CDC6BC8-5BD7-4F9E-98B5-66AE7481F806}"/>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900560" y="3517557"/>
              <a:ext cx="548640" cy="548640"/>
            </a:xfrm>
            <a:prstGeom prst="rect">
              <a:avLst/>
            </a:prstGeom>
          </p:spPr>
        </p:pic>
      </p:grpSp>
      <p:sp>
        <p:nvSpPr>
          <p:cNvPr id="21" name="TextBox 20">
            <a:extLst>
              <a:ext uri="{FF2B5EF4-FFF2-40B4-BE49-F238E27FC236}">
                <a16:creationId xmlns:a16="http://schemas.microsoft.com/office/drawing/2014/main" id="{6DE3EA0C-988A-4AC7-8593-BDEA8A441378}"/>
              </a:ext>
            </a:extLst>
          </p:cNvPr>
          <p:cNvSpPr txBox="1"/>
          <p:nvPr/>
        </p:nvSpPr>
        <p:spPr>
          <a:xfrm>
            <a:off x="6507188" y="504980"/>
            <a:ext cx="1900713" cy="738664"/>
          </a:xfrm>
          <a:prstGeom prst="rect">
            <a:avLst/>
          </a:prstGeom>
          <a:solidFill>
            <a:schemeClr val="bg1">
              <a:lumMod val="50000"/>
            </a:schemeClr>
          </a:solidFill>
        </p:spPr>
        <p:txBody>
          <a:bodyPr wrap="non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Library services</a:t>
            </a:r>
          </a:p>
          <a:p>
            <a:pPr marR="0" lvl="0" algn="l" defTabSz="4572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Library staffing</a:t>
            </a:r>
          </a:p>
          <a:p>
            <a:pPr marR="0" lvl="0" algn="l" defTabSz="4572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Library stakeholders</a:t>
            </a:r>
            <a:endParaRPr kumimoji="0" lang="en-US" sz="1200" b="1"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
        <p:nvSpPr>
          <p:cNvPr id="22" name="TextBox 21">
            <a:extLst>
              <a:ext uri="{FF2B5EF4-FFF2-40B4-BE49-F238E27FC236}">
                <a16:creationId xmlns:a16="http://schemas.microsoft.com/office/drawing/2014/main" id="{84CD9FC6-A252-4C53-AAEB-B17F098FB29A}"/>
              </a:ext>
            </a:extLst>
          </p:cNvPr>
          <p:cNvSpPr txBox="1"/>
          <p:nvPr/>
        </p:nvSpPr>
        <p:spPr>
          <a:xfrm>
            <a:off x="6400680" y="221746"/>
            <a:ext cx="1298753"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Calibri" panose="020F0502020204030204"/>
                <a:ea typeface="+mn-ea"/>
                <a:cs typeface="+mn-cs"/>
              </a:rPr>
              <a:t>Think about . . .</a:t>
            </a:r>
          </a:p>
        </p:txBody>
      </p:sp>
      <p:grpSp>
        <p:nvGrpSpPr>
          <p:cNvPr id="9" name="Group 8">
            <a:extLst>
              <a:ext uri="{FF2B5EF4-FFF2-40B4-BE49-F238E27FC236}">
                <a16:creationId xmlns:a16="http://schemas.microsoft.com/office/drawing/2014/main" id="{CEA919EE-63EA-4D69-84F5-257E8EEC7C86}"/>
              </a:ext>
            </a:extLst>
          </p:cNvPr>
          <p:cNvGrpSpPr/>
          <p:nvPr/>
        </p:nvGrpSpPr>
        <p:grpSpPr>
          <a:xfrm>
            <a:off x="2856318" y="-207180"/>
            <a:ext cx="2959543" cy="2743324"/>
            <a:chOff x="1385066" y="401207"/>
            <a:chExt cx="3946059" cy="3657765"/>
          </a:xfrm>
        </p:grpSpPr>
        <p:sp>
          <p:nvSpPr>
            <p:cNvPr id="5" name="TextBox 4">
              <a:extLst>
                <a:ext uri="{FF2B5EF4-FFF2-40B4-BE49-F238E27FC236}">
                  <a16:creationId xmlns:a16="http://schemas.microsoft.com/office/drawing/2014/main" id="{A8CFCF0F-EE20-478B-BD4C-6A079424ECFA}"/>
                </a:ext>
              </a:extLst>
            </p:cNvPr>
            <p:cNvSpPr txBox="1"/>
            <p:nvPr/>
          </p:nvSpPr>
          <p:spPr>
            <a:xfrm>
              <a:off x="2384308" y="800952"/>
              <a:ext cx="1670457" cy="53348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solidFill>
                  <a:effectLst/>
                  <a:uLnTx/>
                  <a:uFillTx/>
                  <a:latin typeface="Segoe UI" panose="020B0502040204020203" pitchFamily="34" charset="0"/>
                  <a:cs typeface="Segoe UI" panose="020B0502040204020203" pitchFamily="34" charset="0"/>
                </a:rPr>
                <a:t>Research</a:t>
              </a:r>
            </a:p>
          </p:txBody>
        </p:sp>
        <p:sp>
          <p:nvSpPr>
            <p:cNvPr id="2" name="TextBox 1">
              <a:extLst>
                <a:ext uri="{FF2B5EF4-FFF2-40B4-BE49-F238E27FC236}">
                  <a16:creationId xmlns:a16="http://schemas.microsoft.com/office/drawing/2014/main" id="{1C53A817-302B-44BC-8C58-3B277B633DBD}"/>
                </a:ext>
              </a:extLst>
            </p:cNvPr>
            <p:cNvSpPr txBox="1"/>
            <p:nvPr/>
          </p:nvSpPr>
          <p:spPr>
            <a:xfrm>
              <a:off x="1391841" y="1350539"/>
              <a:ext cx="3939284" cy="2708433"/>
            </a:xfrm>
            <a:prstGeom prst="rect">
              <a:avLst/>
            </a:prstGeom>
            <a:solidFill>
              <a:schemeClr val="accent2"/>
            </a:solidFill>
            <a:ln w="19050">
              <a:noFill/>
              <a:prstDash val="dash"/>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Research data management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Digital scholarship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Text and data analysis services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Research impact librarian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Research data librarian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Office of sponsored research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VP for Research</a:t>
              </a:r>
            </a:p>
          </p:txBody>
        </p:sp>
        <p:sp>
          <p:nvSpPr>
            <p:cNvPr id="23" name="Rectangle 22">
              <a:extLst>
                <a:ext uri="{FF2B5EF4-FFF2-40B4-BE49-F238E27FC236}">
                  <a16:creationId xmlns:a16="http://schemas.microsoft.com/office/drawing/2014/main" id="{5B021D42-7B80-4F7B-A152-8A50134DB031}"/>
                </a:ext>
              </a:extLst>
            </p:cNvPr>
            <p:cNvSpPr/>
            <p:nvPr/>
          </p:nvSpPr>
          <p:spPr>
            <a:xfrm>
              <a:off x="1385066" y="401207"/>
              <a:ext cx="2752342" cy="53348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ED7D31"/>
                </a:solidFill>
                <a:effectLst/>
                <a:uLnTx/>
                <a:uFillTx/>
                <a:latin typeface="Segoe UI" panose="020B0502040204020203" pitchFamily="34" charset="0"/>
                <a:cs typeface="Segoe UI" panose="020B0502040204020203" pitchFamily="34" charset="0"/>
              </a:endParaRPr>
            </a:p>
          </p:txBody>
        </p:sp>
      </p:grpSp>
      <p:grpSp>
        <p:nvGrpSpPr>
          <p:cNvPr id="10" name="Group 9">
            <a:extLst>
              <a:ext uri="{FF2B5EF4-FFF2-40B4-BE49-F238E27FC236}">
                <a16:creationId xmlns:a16="http://schemas.microsoft.com/office/drawing/2014/main" id="{64047D84-07CB-4D0B-9012-945B9FA31FCE}"/>
              </a:ext>
            </a:extLst>
          </p:cNvPr>
          <p:cNvGrpSpPr/>
          <p:nvPr/>
        </p:nvGrpSpPr>
        <p:grpSpPr>
          <a:xfrm>
            <a:off x="5810780" y="2209808"/>
            <a:ext cx="2782650" cy="2492236"/>
            <a:chOff x="6504196" y="3697154"/>
            <a:chExt cx="3377841" cy="3162860"/>
          </a:xfrm>
        </p:grpSpPr>
        <p:sp>
          <p:nvSpPr>
            <p:cNvPr id="6" name="TextBox 5">
              <a:extLst>
                <a:ext uri="{FF2B5EF4-FFF2-40B4-BE49-F238E27FC236}">
                  <a16:creationId xmlns:a16="http://schemas.microsoft.com/office/drawing/2014/main" id="{C53E1AFC-52FE-4CE3-814E-BF805123284D}"/>
                </a:ext>
              </a:extLst>
            </p:cNvPr>
            <p:cNvSpPr txBox="1"/>
            <p:nvPr/>
          </p:nvSpPr>
          <p:spPr>
            <a:xfrm>
              <a:off x="7385091" y="3697154"/>
              <a:ext cx="2496946" cy="49244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4472C4"/>
                  </a:solidFill>
                  <a:effectLst/>
                  <a:uLnTx/>
                  <a:uFillTx/>
                  <a:latin typeface="Segoe UI" panose="020B0502040204020203" pitchFamily="34" charset="0"/>
                  <a:cs typeface="Segoe UI" panose="020B0502040204020203" pitchFamily="34" charset="0"/>
                </a:rPr>
                <a:t>Liberal Education</a:t>
              </a:r>
            </a:p>
          </p:txBody>
        </p:sp>
        <p:sp>
          <p:nvSpPr>
            <p:cNvPr id="17" name="TextBox 16">
              <a:extLst>
                <a:ext uri="{FF2B5EF4-FFF2-40B4-BE49-F238E27FC236}">
                  <a16:creationId xmlns:a16="http://schemas.microsoft.com/office/drawing/2014/main" id="{9F6E6BE4-2434-4D15-8494-03C96F7B51C1}"/>
                </a:ext>
              </a:extLst>
            </p:cNvPr>
            <p:cNvSpPr txBox="1"/>
            <p:nvPr/>
          </p:nvSpPr>
          <p:spPr>
            <a:xfrm>
              <a:off x="6504196" y="4151577"/>
              <a:ext cx="3267281" cy="2708437"/>
            </a:xfrm>
            <a:prstGeom prst="rect">
              <a:avLst/>
            </a:prstGeom>
            <a:solidFill>
              <a:schemeClr val="accent1"/>
            </a:solidFill>
            <a:ln w="19050">
              <a:noFill/>
              <a:prstDash val="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Instructional design services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Open Educational Resources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prstClr val="white"/>
                  </a:solidFill>
                  <a:effectLst/>
                  <a:uLnTx/>
                  <a:uFillTx/>
                  <a:latin typeface="Segoe UI" panose="020B0502040204020203" pitchFamily="34" charset="0"/>
                  <a:cs typeface="Segoe UI" panose="020B0502040204020203" pitchFamily="34" charset="0"/>
                </a:rPr>
                <a:t>Fablab</a:t>
              </a:r>
              <a:endPar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Student Success Librarian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Teaching/Learning Librarian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Dean of Undergrad Education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Department chairs</a:t>
              </a:r>
            </a:p>
          </p:txBody>
        </p:sp>
      </p:grpSp>
      <p:grpSp>
        <p:nvGrpSpPr>
          <p:cNvPr id="11" name="Group 10">
            <a:extLst>
              <a:ext uri="{FF2B5EF4-FFF2-40B4-BE49-F238E27FC236}">
                <a16:creationId xmlns:a16="http://schemas.microsoft.com/office/drawing/2014/main" id="{2F2AF456-4141-45B4-A953-D33D9CD027C6}"/>
              </a:ext>
            </a:extLst>
          </p:cNvPr>
          <p:cNvGrpSpPr/>
          <p:nvPr/>
        </p:nvGrpSpPr>
        <p:grpSpPr>
          <a:xfrm>
            <a:off x="48134" y="2183817"/>
            <a:ext cx="2837811" cy="2493031"/>
            <a:chOff x="-829998" y="4288242"/>
            <a:chExt cx="3931127" cy="2903513"/>
          </a:xfrm>
        </p:grpSpPr>
        <p:sp>
          <p:nvSpPr>
            <p:cNvPr id="7" name="TextBox 6">
              <a:extLst>
                <a:ext uri="{FF2B5EF4-FFF2-40B4-BE49-F238E27FC236}">
                  <a16:creationId xmlns:a16="http://schemas.microsoft.com/office/drawing/2014/main" id="{6EC84C56-910B-4A0A-AC69-A191C0D52643}"/>
                </a:ext>
              </a:extLst>
            </p:cNvPr>
            <p:cNvSpPr txBox="1"/>
            <p:nvPr/>
          </p:nvSpPr>
          <p:spPr>
            <a:xfrm>
              <a:off x="-829998" y="4288242"/>
              <a:ext cx="1287873" cy="53348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70AD47"/>
                  </a:solidFill>
                  <a:effectLst/>
                  <a:uLnTx/>
                  <a:uFillTx/>
                  <a:latin typeface="Segoe UI" panose="020B0502040204020203" pitchFamily="34" charset="0"/>
                  <a:cs typeface="Segoe UI" panose="020B0502040204020203" pitchFamily="34" charset="0"/>
                </a:rPr>
                <a:t>Career</a:t>
              </a:r>
            </a:p>
          </p:txBody>
        </p:sp>
        <p:sp>
          <p:nvSpPr>
            <p:cNvPr id="18" name="TextBox 17">
              <a:extLst>
                <a:ext uri="{FF2B5EF4-FFF2-40B4-BE49-F238E27FC236}">
                  <a16:creationId xmlns:a16="http://schemas.microsoft.com/office/drawing/2014/main" id="{54DF7B3E-711D-4DEA-BF1F-80348548E223}"/>
                </a:ext>
              </a:extLst>
            </p:cNvPr>
            <p:cNvSpPr txBox="1"/>
            <p:nvPr/>
          </p:nvSpPr>
          <p:spPr>
            <a:xfrm>
              <a:off x="-715158" y="4728934"/>
              <a:ext cx="3816287" cy="2462821"/>
            </a:xfrm>
            <a:prstGeom prst="rect">
              <a:avLst/>
            </a:prstGeom>
            <a:solidFill>
              <a:schemeClr val="accent6"/>
            </a:solidFill>
            <a:ln w="19050">
              <a:noFill/>
              <a:prstDash val="dash"/>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E-portfolios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Training and internship resources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First Year Experience Librarian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Guided pathways support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Career Services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VP Enrollment</a:t>
              </a:r>
            </a:p>
          </p:txBody>
        </p:sp>
      </p:grpSp>
      <p:sp>
        <p:nvSpPr>
          <p:cNvPr id="26" name="Rectangle 25">
            <a:extLst>
              <a:ext uri="{FF2B5EF4-FFF2-40B4-BE49-F238E27FC236}">
                <a16:creationId xmlns:a16="http://schemas.microsoft.com/office/drawing/2014/main" id="{810F066F-7793-4D8B-BB1D-F0EAAF86FBC6}"/>
              </a:ext>
            </a:extLst>
          </p:cNvPr>
          <p:cNvSpPr/>
          <p:nvPr/>
        </p:nvSpPr>
        <p:spPr>
          <a:xfrm>
            <a:off x="-1" y="0"/>
            <a:ext cx="1756479" cy="883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white"/>
                </a:solidFill>
                <a:effectLst/>
                <a:uLnTx/>
                <a:uFillTx/>
                <a:latin typeface="Calibri" panose="020F0502020204030204"/>
                <a:ea typeface="+mn-ea"/>
                <a:cs typeface="+mn-cs"/>
              </a:rPr>
              <a:t>Higher education: three poles</a:t>
            </a:r>
          </a:p>
        </p:txBody>
      </p:sp>
      <p:cxnSp>
        <p:nvCxnSpPr>
          <p:cNvPr id="28" name="Straight Connector 27">
            <a:extLst>
              <a:ext uri="{FF2B5EF4-FFF2-40B4-BE49-F238E27FC236}">
                <a16:creationId xmlns:a16="http://schemas.microsoft.com/office/drawing/2014/main" id="{83F1FE89-5B28-41BC-A50B-A0CFCC3A3EB8}"/>
              </a:ext>
            </a:extLst>
          </p:cNvPr>
          <p:cNvCxnSpPr>
            <a:cxnSpLocks/>
          </p:cNvCxnSpPr>
          <p:nvPr/>
        </p:nvCxnSpPr>
        <p:spPr>
          <a:xfrm>
            <a:off x="131035" y="3323546"/>
            <a:ext cx="2886406" cy="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CEA645F7-A915-4074-84F1-508835A873C1}"/>
              </a:ext>
            </a:extLst>
          </p:cNvPr>
          <p:cNvCxnSpPr>
            <a:cxnSpLocks/>
          </p:cNvCxnSpPr>
          <p:nvPr/>
        </p:nvCxnSpPr>
        <p:spPr>
          <a:xfrm>
            <a:off x="5808976" y="3307693"/>
            <a:ext cx="2710184" cy="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2B252C20-37B0-4299-A84F-3BAB0B803E28}"/>
              </a:ext>
            </a:extLst>
          </p:cNvPr>
          <p:cNvCxnSpPr>
            <a:cxnSpLocks/>
          </p:cNvCxnSpPr>
          <p:nvPr/>
        </p:nvCxnSpPr>
        <p:spPr>
          <a:xfrm>
            <a:off x="131035" y="4019100"/>
            <a:ext cx="2950556" cy="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903A6BD0-B5F4-45B0-B42B-2B5EBB505381}"/>
              </a:ext>
            </a:extLst>
          </p:cNvPr>
          <p:cNvCxnSpPr>
            <a:cxnSpLocks/>
          </p:cNvCxnSpPr>
          <p:nvPr/>
        </p:nvCxnSpPr>
        <p:spPr>
          <a:xfrm>
            <a:off x="5808976" y="3950561"/>
            <a:ext cx="2699407" cy="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8F37F60C-89BE-4CA0-ADBF-7F2BD01847C3}"/>
              </a:ext>
            </a:extLst>
          </p:cNvPr>
          <p:cNvCxnSpPr>
            <a:cxnSpLocks/>
          </p:cNvCxnSpPr>
          <p:nvPr/>
        </p:nvCxnSpPr>
        <p:spPr>
          <a:xfrm>
            <a:off x="2458435" y="1942667"/>
            <a:ext cx="3357426" cy="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9EC06157-0EBC-40F2-B003-36C199994306}"/>
              </a:ext>
            </a:extLst>
          </p:cNvPr>
          <p:cNvCxnSpPr>
            <a:cxnSpLocks/>
          </p:cNvCxnSpPr>
          <p:nvPr/>
        </p:nvCxnSpPr>
        <p:spPr>
          <a:xfrm>
            <a:off x="2542961" y="1312747"/>
            <a:ext cx="3267819" cy="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Straight Connector 42">
            <a:extLst>
              <a:ext uri="{FF2B5EF4-FFF2-40B4-BE49-F238E27FC236}">
                <a16:creationId xmlns:a16="http://schemas.microsoft.com/office/drawing/2014/main" id="{A941A1AA-6303-45F7-8DF7-DE10396BEA87}"/>
              </a:ext>
            </a:extLst>
          </p:cNvPr>
          <p:cNvCxnSpPr>
            <a:cxnSpLocks/>
          </p:cNvCxnSpPr>
          <p:nvPr/>
        </p:nvCxnSpPr>
        <p:spPr>
          <a:xfrm>
            <a:off x="5823634" y="764107"/>
            <a:ext cx="3267819" cy="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 name="Straight Connector 43">
            <a:extLst>
              <a:ext uri="{FF2B5EF4-FFF2-40B4-BE49-F238E27FC236}">
                <a16:creationId xmlns:a16="http://schemas.microsoft.com/office/drawing/2014/main" id="{8F9B460A-DEA0-4B45-A2BC-6A6045A5386F}"/>
              </a:ext>
            </a:extLst>
          </p:cNvPr>
          <p:cNvCxnSpPr>
            <a:cxnSpLocks/>
          </p:cNvCxnSpPr>
          <p:nvPr/>
        </p:nvCxnSpPr>
        <p:spPr>
          <a:xfrm>
            <a:off x="6190401" y="977467"/>
            <a:ext cx="3267819" cy="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76507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5C3CEE-E2D4-4604-AE47-E1551B59F4DB}"/>
              </a:ext>
            </a:extLst>
          </p:cNvPr>
          <p:cNvPicPr>
            <a:picLocks noChangeAspect="1"/>
          </p:cNvPicPr>
          <p:nvPr/>
        </p:nvPicPr>
        <p:blipFill>
          <a:blip r:embed="rId2"/>
          <a:stretch>
            <a:fillRect/>
          </a:stretch>
        </p:blipFill>
        <p:spPr>
          <a:xfrm>
            <a:off x="495055" y="0"/>
            <a:ext cx="8153890" cy="5143500"/>
          </a:xfrm>
          <a:prstGeom prst="rect">
            <a:avLst/>
          </a:prstGeom>
        </p:spPr>
      </p:pic>
    </p:spTree>
    <p:extLst>
      <p:ext uri="{BB962C8B-B14F-4D97-AF65-F5344CB8AC3E}">
        <p14:creationId xmlns:p14="http://schemas.microsoft.com/office/powerpoint/2010/main" val="2881380863"/>
      </p:ext>
    </p:extLst>
  </p:cSld>
  <p:clrMapOvr>
    <a:masterClrMapping/>
  </p:clrMapOvr>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aster_Slides_V2">
  <a:themeElements>
    <a:clrScheme name="Custom 3">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e1e867eb-0ccf-46b3-a8be-678a344b568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F953B091791224D8CA447D4EDD4E9CB" ma:contentTypeVersion="62" ma:contentTypeDescription="Create a new document." ma:contentTypeScope="" ma:versionID="cc5352fbd1164bed2277892b419ce911">
  <xsd:schema xmlns:xsd="http://www.w3.org/2001/XMLSchema" xmlns:xs="http://www.w3.org/2001/XMLSchema" xmlns:p="http://schemas.microsoft.com/office/2006/metadata/properties" xmlns:ns3="c4979c1f-3cc9-45f4-91fb-799cb23da706" xmlns:ns4="4ac6647d-3efd-409a-a1eb-6724a4adc0a8" targetNamespace="http://schemas.microsoft.com/office/2006/metadata/properties" ma:root="true" ma:fieldsID="c8691fbe33b78d8d6dd81ff6ee1d0456" ns3:_="" ns4:_="">
    <xsd:import namespace="c4979c1f-3cc9-45f4-91fb-799cb23da706"/>
    <xsd:import namespace="4ac6647d-3efd-409a-a1eb-6724a4adc0a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9c1f-3cc9-45f4-91fb-799cb23da70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c6647d-3efd-409a-a1eb-6724a4adc0a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66309E-F775-44F1-A248-F89384623E4C}">
  <ds:schemaRefs>
    <ds:schemaRef ds:uri="Microsoft.SharePoint.Taxonomy.ContentTypeSync"/>
  </ds:schemaRefs>
</ds:datastoreItem>
</file>

<file path=customXml/itemProps2.xml><?xml version="1.0" encoding="utf-8"?>
<ds:datastoreItem xmlns:ds="http://schemas.openxmlformats.org/officeDocument/2006/customXml" ds:itemID="{E7E988F0-95B4-4FCA-A550-26E1636850FD}">
  <ds:schemaRefs>
    <ds:schemaRef ds:uri="http://purl.org/dc/elements/1.1/"/>
    <ds:schemaRef ds:uri="http://schemas.openxmlformats.org/package/2006/metadata/core-properties"/>
    <ds:schemaRef ds:uri="c4979c1f-3cc9-45f4-91fb-799cb23da706"/>
    <ds:schemaRef ds:uri="http://schemas.microsoft.com/office/2006/documentManagement/types"/>
    <ds:schemaRef ds:uri="http://www.w3.org/XML/1998/namespace"/>
    <ds:schemaRef ds:uri="http://schemas.microsoft.com/office/2006/metadata/properties"/>
    <ds:schemaRef ds:uri="http://purl.org/dc/dcmitype/"/>
    <ds:schemaRef ds:uri="http://schemas.microsoft.com/office/infopath/2007/PartnerControls"/>
    <ds:schemaRef ds:uri="4ac6647d-3efd-409a-a1eb-6724a4adc0a8"/>
    <ds:schemaRef ds:uri="http://purl.org/dc/terms/"/>
  </ds:schemaRefs>
</ds:datastoreItem>
</file>

<file path=customXml/itemProps3.xml><?xml version="1.0" encoding="utf-8"?>
<ds:datastoreItem xmlns:ds="http://schemas.openxmlformats.org/officeDocument/2006/customXml" ds:itemID="{FB98983F-A19C-4728-B05E-99C9EACBA2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9c1f-3cc9-45f4-91fb-799cb23da706"/>
    <ds:schemaRef ds:uri="4ac6647d-3efd-409a-a1eb-6724a4adc0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95F8081-E4B0-4ACB-86C3-2F58A415E7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1740</TotalTime>
  <Words>2561</Words>
  <Application>Microsoft Office PowerPoint</Application>
  <PresentationFormat>On-screen Show (16:9)</PresentationFormat>
  <Paragraphs>376</Paragraphs>
  <Slides>45</Slides>
  <Notes>16</Notes>
  <HiddenSlides>0</HiddenSlides>
  <MMClips>0</MMClips>
  <ScaleCrop>false</ScaleCrop>
  <HeadingPairs>
    <vt:vector size="6" baseType="variant">
      <vt:variant>
        <vt:lpstr>Fonts Used</vt:lpstr>
      </vt:variant>
      <vt:variant>
        <vt:i4>27</vt:i4>
      </vt:variant>
      <vt:variant>
        <vt:lpstr>Theme</vt:lpstr>
      </vt:variant>
      <vt:variant>
        <vt:i4>6</vt:i4>
      </vt:variant>
      <vt:variant>
        <vt:lpstr>Slide Titles</vt:lpstr>
      </vt:variant>
      <vt:variant>
        <vt:i4>45</vt:i4>
      </vt:variant>
    </vt:vector>
  </HeadingPairs>
  <TitlesOfParts>
    <vt:vector size="78" baseType="lpstr">
      <vt:lpstr>45 Helvetica Light</vt:lpstr>
      <vt:lpstr>Arabic Typesetting</vt:lpstr>
      <vt:lpstr>Arial</vt:lpstr>
      <vt:lpstr>BebasNeue</vt:lpstr>
      <vt:lpstr>Calibri</vt:lpstr>
      <vt:lpstr>Calibri Light</vt:lpstr>
      <vt:lpstr>Courier New</vt:lpstr>
      <vt:lpstr>DIN-Light</vt:lpstr>
      <vt:lpstr>DIN-Medium</vt:lpstr>
      <vt:lpstr>DIN-Regular</vt:lpstr>
      <vt:lpstr>Gill Sans</vt:lpstr>
      <vt:lpstr>Graphik</vt:lpstr>
      <vt:lpstr>Helvetica</vt:lpstr>
      <vt:lpstr>Helvetica Neue</vt:lpstr>
      <vt:lpstr>Helvetica Neue Light</vt:lpstr>
      <vt:lpstr>Helvetica Neue Medium</vt:lpstr>
      <vt:lpstr>Lato Bold</vt:lpstr>
      <vt:lpstr>Lato Light</vt:lpstr>
      <vt:lpstr>Lato Regular</vt:lpstr>
      <vt:lpstr>Open Sans</vt:lpstr>
      <vt:lpstr>Open Sans Light</vt:lpstr>
      <vt:lpstr>Open Sans Regular</vt:lpstr>
      <vt:lpstr>proximanova</vt:lpstr>
      <vt:lpstr>Segoe UI</vt:lpstr>
      <vt:lpstr>Segoe UI Light</vt:lpstr>
      <vt:lpstr>Segoe UI Semibold</vt:lpstr>
      <vt:lpstr>Symbol</vt:lpstr>
      <vt:lpstr>Nonconfidential</vt:lpstr>
      <vt:lpstr>Confidential</vt:lpstr>
      <vt:lpstr>Office Theme</vt:lpstr>
      <vt:lpstr>White</vt:lpstr>
      <vt:lpstr>2_Office Theme</vt:lpstr>
      <vt:lpstr>Master_Slides_V2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the creative process:  the emerging scholarly record</vt:lpstr>
      <vt:lpstr>PowerPoint Presentation</vt:lpstr>
      <vt:lpstr>PowerPoint Presentation</vt:lpstr>
      <vt:lpstr>PowerPoint Presentation</vt:lpstr>
      <vt:lpstr>PowerPoint Presentation</vt:lpstr>
      <vt:lpstr>PowerPoint Presentation</vt:lpstr>
      <vt:lpstr>PowerPoint Presentation</vt:lpstr>
      <vt:lpstr>Three systemic trends</vt:lpstr>
      <vt:lpstr>Three emphases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Dempsey,Lorcan</dc:creator>
  <cp:lastModifiedBy>Dempsey,Lorcan</cp:lastModifiedBy>
  <cp:revision>11</cp:revision>
  <dcterms:created xsi:type="dcterms:W3CDTF">2020-01-20T19:05:56Z</dcterms:created>
  <dcterms:modified xsi:type="dcterms:W3CDTF">2020-01-27T20:48:30Z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0x010100EF953B091791224D8CA447D4EDD4E9CB</vt:lpwstr>
  </property>
</Properties>
</file>