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autoCompressPictures="0">
  <p:sldMasterIdLst>
    <p:sldMasterId id="2147483684" r:id="rId1"/>
  </p:sldMasterIdLst>
  <p:notesMasterIdLst>
    <p:notesMasterId r:id="rId33"/>
  </p:notesMasterIdLst>
  <p:handoutMasterIdLst>
    <p:handoutMasterId r:id="rId34"/>
  </p:handoutMasterIdLst>
  <p:sldIdLst>
    <p:sldId id="256" r:id="rId2"/>
    <p:sldId id="257" r:id="rId3"/>
    <p:sldId id="271" r:id="rId4"/>
    <p:sldId id="272" r:id="rId5"/>
    <p:sldId id="273" r:id="rId6"/>
    <p:sldId id="296" r:id="rId7"/>
    <p:sldId id="279" r:id="rId8"/>
    <p:sldId id="268" r:id="rId9"/>
    <p:sldId id="266" r:id="rId10"/>
    <p:sldId id="270" r:id="rId11"/>
    <p:sldId id="282" r:id="rId12"/>
    <p:sldId id="269" r:id="rId13"/>
    <p:sldId id="280" r:id="rId14"/>
    <p:sldId id="267" r:id="rId15"/>
    <p:sldId id="275" r:id="rId16"/>
    <p:sldId id="277" r:id="rId17"/>
    <p:sldId id="278" r:id="rId18"/>
    <p:sldId id="276" r:id="rId19"/>
    <p:sldId id="283" r:id="rId20"/>
    <p:sldId id="284" r:id="rId21"/>
    <p:sldId id="289" r:id="rId22"/>
    <p:sldId id="288" r:id="rId23"/>
    <p:sldId id="287" r:id="rId24"/>
    <p:sldId id="286" r:id="rId25"/>
    <p:sldId id="274" r:id="rId26"/>
    <p:sldId id="290" r:id="rId27"/>
    <p:sldId id="291" r:id="rId28"/>
    <p:sldId id="294" r:id="rId29"/>
    <p:sldId id="293" r:id="rId30"/>
    <p:sldId id="262" r:id="rId31"/>
    <p:sldId id="295" r:id="rId32"/>
  </p:sldIdLst>
  <p:sldSz cx="12192000" cy="6858000"/>
  <p:notesSz cx="7027863" cy="93138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2" autoAdjust="0"/>
    <p:restoredTop sz="40000" autoAdjust="0"/>
  </p:normalViewPr>
  <p:slideViewPr>
    <p:cSldViewPr snapToGrid="0">
      <p:cViewPr varScale="1">
        <p:scale>
          <a:sx n="36" d="100"/>
          <a:sy n="36" d="100"/>
        </p:scale>
        <p:origin x="1845" y="2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0" d="100"/>
        <a:sy n="120" d="100"/>
      </p:scale>
      <p:origin x="0" y="0"/>
    </p:cViewPr>
  </p:sorterViewPr>
  <p:notesViewPr>
    <p:cSldViewPr snapToGrid="0">
      <p:cViewPr>
        <p:scale>
          <a:sx n="106" d="100"/>
          <a:sy n="106" d="100"/>
        </p:scale>
        <p:origin x="1710" y="-209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825" cy="466725"/>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3981450" y="0"/>
            <a:ext cx="3044825" cy="466725"/>
          </a:xfrm>
          <a:prstGeom prst="rect">
            <a:avLst/>
          </a:prstGeom>
        </p:spPr>
        <p:txBody>
          <a:bodyPr vert="horz" lIns="91440" tIns="45720" rIns="91440" bIns="45720" rtlCol="0"/>
          <a:lstStyle>
            <a:lvl1pPr algn="r">
              <a:defRPr sz="1200"/>
            </a:lvl1pPr>
          </a:lstStyle>
          <a:p>
            <a:fld id="{DBC7C40C-59AC-4327-84F6-7188B1F9C5F1}" type="datetimeFigureOut">
              <a:rPr lang="en-US" smtClean="0">
                <a:latin typeface="Arial" panose="020B0604020202020204" pitchFamily="34" charset="0"/>
              </a:rPr>
              <a:t>12/7/2020</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0" y="8847138"/>
            <a:ext cx="3044825" cy="466725"/>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3981450" y="8847138"/>
            <a:ext cx="3044825" cy="466725"/>
          </a:xfrm>
          <a:prstGeom prst="rect">
            <a:avLst/>
          </a:prstGeom>
        </p:spPr>
        <p:txBody>
          <a:bodyPr vert="horz" lIns="91440" tIns="45720" rIns="91440" bIns="45720" rtlCol="0" anchor="b"/>
          <a:lstStyle>
            <a:lvl1pPr algn="r">
              <a:defRPr sz="1200"/>
            </a:lvl1pPr>
          </a:lstStyle>
          <a:p>
            <a:fld id="{CC36F784-2685-488F-BEC8-70857E1C5353}"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40227508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5407" cy="467311"/>
          </a:xfrm>
          <a:prstGeom prst="rect">
            <a:avLst/>
          </a:prstGeom>
        </p:spPr>
        <p:txBody>
          <a:bodyPr vert="horz" lIns="93379" tIns="46689" rIns="93379" bIns="46689"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80830" y="0"/>
            <a:ext cx="3045407" cy="467311"/>
          </a:xfrm>
          <a:prstGeom prst="rect">
            <a:avLst/>
          </a:prstGeom>
        </p:spPr>
        <p:txBody>
          <a:bodyPr vert="horz" lIns="93379" tIns="46689" rIns="93379" bIns="46689" rtlCol="0"/>
          <a:lstStyle>
            <a:lvl1pPr algn="r">
              <a:defRPr sz="1200">
                <a:latin typeface="Arial" panose="020B0604020202020204" pitchFamily="34" charset="0"/>
              </a:defRPr>
            </a:lvl1pPr>
          </a:lstStyle>
          <a:p>
            <a:fld id="{1EBCB463-2395-486B-A47F-85F4F105C214}" type="datetimeFigureOut">
              <a:rPr lang="en-US" smtClean="0"/>
              <a:pPr/>
              <a:t>12/7/2020</a:t>
            </a:fld>
            <a:endParaRPr lang="en-US" dirty="0"/>
          </a:p>
        </p:txBody>
      </p:sp>
      <p:sp>
        <p:nvSpPr>
          <p:cNvPr id="4" name="Slide Image Placeholder 3"/>
          <p:cNvSpPr>
            <a:spLocks noGrp="1" noRot="1" noChangeAspect="1"/>
          </p:cNvSpPr>
          <p:nvPr>
            <p:ph type="sldImg" idx="2"/>
          </p:nvPr>
        </p:nvSpPr>
        <p:spPr>
          <a:xfrm>
            <a:off x="720725" y="1163638"/>
            <a:ext cx="5586413" cy="3143250"/>
          </a:xfrm>
          <a:prstGeom prst="rect">
            <a:avLst/>
          </a:prstGeom>
          <a:noFill/>
          <a:ln w="12700">
            <a:solidFill>
              <a:prstClr val="black"/>
            </a:solidFill>
          </a:ln>
        </p:spPr>
        <p:txBody>
          <a:bodyPr vert="horz" lIns="93379" tIns="46689" rIns="93379" bIns="46689" rtlCol="0" anchor="ctr"/>
          <a:lstStyle/>
          <a:p>
            <a:endParaRPr lang="en-US" dirty="0"/>
          </a:p>
        </p:txBody>
      </p:sp>
      <p:sp>
        <p:nvSpPr>
          <p:cNvPr id="5" name="Notes Placeholder 4"/>
          <p:cNvSpPr>
            <a:spLocks noGrp="1"/>
          </p:cNvSpPr>
          <p:nvPr>
            <p:ph type="body" sz="quarter" idx="3"/>
          </p:nvPr>
        </p:nvSpPr>
        <p:spPr>
          <a:xfrm>
            <a:off x="702787" y="4482296"/>
            <a:ext cx="5622290" cy="3667334"/>
          </a:xfrm>
          <a:prstGeom prst="rect">
            <a:avLst/>
          </a:prstGeom>
        </p:spPr>
        <p:txBody>
          <a:bodyPr vert="horz" lIns="93379" tIns="46689" rIns="93379" bIns="46689"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6554"/>
            <a:ext cx="3045407" cy="467310"/>
          </a:xfrm>
          <a:prstGeom prst="rect">
            <a:avLst/>
          </a:prstGeom>
        </p:spPr>
        <p:txBody>
          <a:bodyPr vert="horz" lIns="93379" tIns="46689" rIns="93379" bIns="46689"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80830" y="8846554"/>
            <a:ext cx="3045407" cy="467310"/>
          </a:xfrm>
          <a:prstGeom prst="rect">
            <a:avLst/>
          </a:prstGeom>
        </p:spPr>
        <p:txBody>
          <a:bodyPr vert="horz" lIns="93379" tIns="46689" rIns="93379" bIns="46689" rtlCol="0" anchor="b"/>
          <a:lstStyle>
            <a:lvl1pPr algn="r">
              <a:defRPr sz="1200">
                <a:latin typeface="Arial" panose="020B0604020202020204" pitchFamily="34" charset="0"/>
              </a:defRPr>
            </a:lvl1pPr>
          </a:lstStyle>
          <a:p>
            <a:fld id="{7B62C401-B77F-470D-9389-CDBE8128E484}" type="slidenum">
              <a:rPr lang="en-US" smtClean="0"/>
              <a:pPr/>
              <a:t>‹#›</a:t>
            </a:fld>
            <a:endParaRPr lang="en-US" dirty="0"/>
          </a:p>
        </p:txBody>
      </p:sp>
    </p:spTree>
    <p:extLst>
      <p:ext uri="{BB962C8B-B14F-4D97-AF65-F5344CB8AC3E}">
        <p14:creationId xmlns:p14="http://schemas.microsoft.com/office/powerpoint/2010/main" val="1514288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r>
              <a:rPr lang="en-US" sz="1200" b="0" dirty="0"/>
              <a:t>Introduction</a:t>
            </a:r>
          </a:p>
          <a:p>
            <a:r>
              <a:rPr lang="en-US" sz="1200" b="0" dirty="0"/>
              <a:t>Artists’ books, ranging from wordless book-like objects to hand-made codices, stand at the crossroads of sculpture and the book form. Distinct from books about art, the genre is notoriously difficult to define. </a:t>
            </a:r>
          </a:p>
          <a:p>
            <a:r>
              <a:rPr lang="en-US" sz="1200" b="0" dirty="0"/>
              <a:t>The curse of artists’ books is once you learn what they are, you will spend your life explaining it to others. This is true whether you are describing a collection to a class, </a:t>
            </a:r>
            <a:r>
              <a:rPr lang="en-US" sz="1200" b="0" dirty="0" smtClean="0"/>
              <a:t>doing</a:t>
            </a:r>
            <a:r>
              <a:rPr lang="en-US" sz="1200" b="0" baseline="0" dirty="0" smtClean="0"/>
              <a:t> appraisal work</a:t>
            </a:r>
            <a:r>
              <a:rPr lang="en-US" sz="1200" b="0" dirty="0" smtClean="0"/>
              <a:t>, </a:t>
            </a:r>
            <a:r>
              <a:rPr lang="en-US" sz="1200" b="0" dirty="0"/>
              <a:t>or writing a collection development policy. Today I’m going to suggest an ontology as a visual tool that can be used to explain the genre, to map general collecting practices, and to document specific institution’s practices. Some variants for this ontology will be shown. I’ll then demonstrate how the same technique can be applied to other amorphous collecting areas in your library. </a:t>
            </a:r>
          </a:p>
          <a:p>
            <a:endParaRPr lang="en-US" dirty="0"/>
          </a:p>
        </p:txBody>
      </p:sp>
      <p:sp>
        <p:nvSpPr>
          <p:cNvPr id="4" name="Slide Number Placeholder 3"/>
          <p:cNvSpPr>
            <a:spLocks noGrp="1"/>
          </p:cNvSpPr>
          <p:nvPr>
            <p:ph type="sldNum" sz="quarter" idx="10"/>
          </p:nvPr>
        </p:nvSpPr>
        <p:spPr/>
        <p:txBody>
          <a:bodyPr/>
          <a:lstStyle/>
          <a:p>
            <a:fld id="{7B62C401-B77F-470D-9389-CDBE8128E484}" type="slidenum">
              <a:rPr lang="en-US" smtClean="0"/>
              <a:t>1</a:t>
            </a:fld>
            <a:endParaRPr lang="en-US" dirty="0"/>
          </a:p>
        </p:txBody>
      </p:sp>
    </p:spTree>
    <p:extLst>
      <p:ext uri="{BB962C8B-B14F-4D97-AF65-F5344CB8AC3E}">
        <p14:creationId xmlns:p14="http://schemas.microsoft.com/office/powerpoint/2010/main" val="2978907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r>
              <a:rPr lang="en-US" dirty="0"/>
              <a:t>Maker</a:t>
            </a:r>
          </a:p>
          <a:p>
            <a:r>
              <a:rPr lang="en-US" dirty="0"/>
              <a:t>Artist, other (Publisher,</a:t>
            </a:r>
            <a:r>
              <a:rPr lang="en-US" baseline="0" dirty="0"/>
              <a:t> illustrator, writer)</a:t>
            </a:r>
            <a:endParaRPr lang="en-US" dirty="0"/>
          </a:p>
          <a:p>
            <a:endParaRPr lang="en-US" dirty="0"/>
          </a:p>
        </p:txBody>
      </p:sp>
      <p:sp>
        <p:nvSpPr>
          <p:cNvPr id="4" name="Slide Number Placeholder 3"/>
          <p:cNvSpPr>
            <a:spLocks noGrp="1"/>
          </p:cNvSpPr>
          <p:nvPr>
            <p:ph type="sldNum" sz="quarter" idx="10"/>
          </p:nvPr>
        </p:nvSpPr>
        <p:spPr/>
        <p:txBody>
          <a:bodyPr/>
          <a:lstStyle/>
          <a:p>
            <a:fld id="{7B62C401-B77F-470D-9389-CDBE8128E484}" type="slidenum">
              <a:rPr lang="en-US" smtClean="0"/>
              <a:t>10</a:t>
            </a:fld>
            <a:endParaRPr lang="en-US" dirty="0"/>
          </a:p>
        </p:txBody>
      </p:sp>
    </p:spTree>
    <p:extLst>
      <p:ext uri="{BB962C8B-B14F-4D97-AF65-F5344CB8AC3E}">
        <p14:creationId xmlns:p14="http://schemas.microsoft.com/office/powerpoint/2010/main" val="3003265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endParaRPr lang="en-US" dirty="0"/>
          </a:p>
          <a:p>
            <a:r>
              <a:rPr lang="en-US" sz="1200" b="0" i="0" u="none" strike="noStrike" kern="1200" dirty="0">
                <a:solidFill>
                  <a:schemeClr val="tx1"/>
                </a:solidFill>
                <a:effectLst/>
                <a:latin typeface="Arial" panose="020B0604020202020204" pitchFamily="34" charset="0"/>
                <a:ea typeface="+mn-ea"/>
                <a:cs typeface="+mn-cs"/>
              </a:rPr>
              <a:t>Created as a Physical</a:t>
            </a:r>
            <a:r>
              <a:rPr lang="en-US" dirty="0"/>
              <a:t> </a:t>
            </a:r>
            <a:r>
              <a:rPr lang="en-US" sz="1200" b="0" i="0" u="none" strike="noStrike" kern="1200" dirty="0">
                <a:solidFill>
                  <a:schemeClr val="tx1"/>
                </a:solidFill>
                <a:effectLst/>
                <a:latin typeface="Arial" panose="020B0604020202020204" pitchFamily="34" charset="0"/>
                <a:ea typeface="+mn-ea"/>
                <a:cs typeface="+mn-cs"/>
              </a:rPr>
              <a:t>Artistic</a:t>
            </a:r>
            <a:r>
              <a:rPr lang="en-US" dirty="0"/>
              <a:t> </a:t>
            </a:r>
            <a:r>
              <a:rPr lang="en-US" sz="1200" b="0" i="0" u="none" strike="noStrike" kern="1200" dirty="0">
                <a:solidFill>
                  <a:schemeClr val="tx1"/>
                </a:solidFill>
                <a:effectLst/>
                <a:latin typeface="Arial" panose="020B0604020202020204" pitchFamily="34" charset="0"/>
                <a:ea typeface="+mn-ea"/>
                <a:cs typeface="+mn-cs"/>
              </a:rPr>
              <a:t>Political/philosophical </a:t>
            </a:r>
            <a:r>
              <a:rPr lang="en-US" dirty="0"/>
              <a:t> </a:t>
            </a:r>
            <a:r>
              <a:rPr lang="en-US" sz="1200" b="0" i="0" u="none" strike="noStrike" kern="1200" dirty="0">
                <a:solidFill>
                  <a:schemeClr val="tx1"/>
                </a:solidFill>
                <a:effectLst/>
                <a:latin typeface="Arial" panose="020B0604020202020204" pitchFamily="34" charset="0"/>
                <a:ea typeface="+mn-ea"/>
                <a:cs typeface="+mn-cs"/>
              </a:rPr>
              <a:t>Container</a:t>
            </a:r>
            <a:r>
              <a:rPr lang="en-US" dirty="0"/>
              <a:t> </a:t>
            </a:r>
            <a:r>
              <a:rPr lang="en-US" sz="1200" b="0" i="0" u="none" strike="noStrike" kern="1200" dirty="0">
                <a:solidFill>
                  <a:schemeClr val="tx1"/>
                </a:solidFill>
                <a:effectLst/>
                <a:latin typeface="Arial" panose="020B0604020202020204" pitchFamily="34" charset="0"/>
                <a:ea typeface="+mn-ea"/>
                <a:cs typeface="+mn-cs"/>
              </a:rPr>
              <a:t>Content- focused</a:t>
            </a:r>
            <a:r>
              <a:rPr lang="en-US" dirty="0"/>
              <a:t> </a:t>
            </a:r>
            <a:r>
              <a:rPr lang="en-US" sz="1200" b="0" i="0" u="none" strike="noStrike" kern="1200" dirty="0">
                <a:solidFill>
                  <a:schemeClr val="tx1"/>
                </a:solidFill>
                <a:effectLst/>
                <a:latin typeface="Arial" panose="020B0604020202020204" pitchFamily="34" charset="0"/>
                <a:ea typeface="+mn-ea"/>
                <a:cs typeface="+mn-cs"/>
              </a:rPr>
              <a:t>Conceptual</a:t>
            </a:r>
            <a:r>
              <a:rPr lang="en-US" dirty="0"/>
              <a:t> Artifact</a:t>
            </a:r>
          </a:p>
        </p:txBody>
      </p:sp>
      <p:sp>
        <p:nvSpPr>
          <p:cNvPr id="4" name="Slide Number Placeholder 3"/>
          <p:cNvSpPr>
            <a:spLocks noGrp="1"/>
          </p:cNvSpPr>
          <p:nvPr>
            <p:ph type="sldNum" sz="quarter" idx="10"/>
          </p:nvPr>
        </p:nvSpPr>
        <p:spPr/>
        <p:txBody>
          <a:bodyPr/>
          <a:lstStyle/>
          <a:p>
            <a:fld id="{7B62C401-B77F-470D-9389-CDBE8128E484}" type="slidenum">
              <a:rPr lang="en-US" smtClean="0"/>
              <a:t>11</a:t>
            </a:fld>
            <a:endParaRPr lang="en-US" dirty="0"/>
          </a:p>
        </p:txBody>
      </p:sp>
    </p:spTree>
    <p:extLst>
      <p:ext uri="{BB962C8B-B14F-4D97-AF65-F5344CB8AC3E}">
        <p14:creationId xmlns:p14="http://schemas.microsoft.com/office/powerpoint/2010/main" val="2615429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r>
              <a:rPr lang="en-US" dirty="0"/>
              <a:t>Selection criteria – based</a:t>
            </a:r>
            <a:r>
              <a:rPr lang="en-US" baseline="0" dirty="0"/>
              <a:t> on </a:t>
            </a:r>
            <a:r>
              <a:rPr lang="en-US" dirty="0"/>
              <a:t>characteristics</a:t>
            </a:r>
            <a:r>
              <a:rPr lang="en-US" baseline="0" dirty="0"/>
              <a:t> of </a:t>
            </a:r>
            <a:r>
              <a:rPr lang="en-US" sz="1200" b="0" i="0" u="none" strike="noStrike" kern="1200" dirty="0" smtClean="0">
                <a:solidFill>
                  <a:schemeClr val="tx1"/>
                </a:solidFill>
                <a:effectLst/>
                <a:latin typeface="Arial" panose="020B0604020202020204" pitchFamily="34" charset="0"/>
                <a:ea typeface="+mn-ea"/>
                <a:cs typeface="+mn-cs"/>
              </a:rPr>
              <a:t>Artist</a:t>
            </a:r>
            <a:r>
              <a:rPr lang="en-US" dirty="0" smtClean="0"/>
              <a:t> or </a:t>
            </a:r>
            <a:r>
              <a:rPr lang="en-US" sz="1200" b="0" i="0" u="none" strike="noStrike" kern="1200" dirty="0" smtClean="0">
                <a:solidFill>
                  <a:schemeClr val="tx1"/>
                </a:solidFill>
                <a:effectLst/>
                <a:latin typeface="Arial" panose="020B0604020202020204" pitchFamily="34" charset="0"/>
                <a:ea typeface="+mn-ea"/>
                <a:cs typeface="+mn-cs"/>
              </a:rPr>
              <a:t>Press</a:t>
            </a:r>
          </a:p>
          <a:p>
            <a:endParaRPr lang="en-US" sz="1200" b="0" i="0" u="none" strike="noStrike" kern="1200" dirty="0" smtClean="0">
              <a:solidFill>
                <a:schemeClr val="tx1"/>
              </a:solidFill>
              <a:effectLst/>
              <a:latin typeface="Arial" panose="020B0604020202020204" pitchFamily="34" charset="0"/>
              <a:ea typeface="+mn-ea"/>
              <a:cs typeface="+mn-cs"/>
            </a:endParaRPr>
          </a:p>
          <a:p>
            <a:r>
              <a:rPr lang="en-US" sz="1200" b="0" i="0" u="none" strike="noStrike" kern="1200" dirty="0" smtClean="0">
                <a:solidFill>
                  <a:schemeClr val="tx1"/>
                </a:solidFill>
                <a:effectLst/>
                <a:latin typeface="Arial" panose="020B0604020202020204" pitchFamily="34" charset="0"/>
                <a:ea typeface="+mn-ea"/>
                <a:cs typeface="+mn-cs"/>
              </a:rPr>
              <a:t>Or </a:t>
            </a:r>
          </a:p>
          <a:p>
            <a:r>
              <a:rPr lang="en-US" dirty="0" smtClean="0"/>
              <a:t> </a:t>
            </a:r>
            <a:r>
              <a:rPr lang="en-US" sz="1200" b="0" i="0" u="none" strike="noStrike" kern="1200" dirty="0">
                <a:solidFill>
                  <a:schemeClr val="tx1"/>
                </a:solidFill>
                <a:effectLst/>
                <a:latin typeface="Arial" panose="020B0604020202020204" pitchFamily="34" charset="0"/>
                <a:ea typeface="+mn-ea"/>
                <a:cs typeface="+mn-cs"/>
              </a:rPr>
              <a:t>Content</a:t>
            </a:r>
            <a:r>
              <a:rPr lang="en-US" dirty="0"/>
              <a:t> </a:t>
            </a:r>
            <a:r>
              <a:rPr lang="en-US" sz="1200" b="0" i="0" u="none" strike="noStrike" kern="1200" dirty="0">
                <a:solidFill>
                  <a:schemeClr val="tx1"/>
                </a:solidFill>
                <a:effectLst/>
                <a:latin typeface="Arial" panose="020B0604020202020204" pitchFamily="34" charset="0"/>
                <a:ea typeface="+mn-ea"/>
                <a:cs typeface="+mn-cs"/>
              </a:rPr>
              <a:t>Physical form</a:t>
            </a:r>
            <a:r>
              <a:rPr lang="en-US" dirty="0"/>
              <a:t> </a:t>
            </a:r>
            <a:r>
              <a:rPr lang="en-US" sz="1200" b="0" i="0" u="none" strike="noStrike" kern="1200" dirty="0">
                <a:solidFill>
                  <a:schemeClr val="tx1"/>
                </a:solidFill>
                <a:effectLst/>
                <a:latin typeface="Arial" panose="020B0604020202020204" pitchFamily="34" charset="0"/>
                <a:ea typeface="+mn-ea"/>
                <a:cs typeface="+mn-cs"/>
              </a:rPr>
              <a:t>Enduring value</a:t>
            </a:r>
            <a:r>
              <a:rPr lang="en-US" dirty="0"/>
              <a:t> </a:t>
            </a:r>
            <a:r>
              <a:rPr lang="en-US" sz="1200" b="0" i="0" u="none" strike="noStrike" kern="1200" dirty="0">
                <a:solidFill>
                  <a:schemeClr val="tx1"/>
                </a:solidFill>
                <a:effectLst/>
                <a:latin typeface="Arial" panose="020B0604020202020204" pitchFamily="34" charset="0"/>
                <a:ea typeface="+mn-ea"/>
                <a:cs typeface="+mn-cs"/>
              </a:rPr>
              <a:t>Cost</a:t>
            </a:r>
            <a:r>
              <a:rPr lang="en-US" dirty="0"/>
              <a:t> </a:t>
            </a:r>
            <a:r>
              <a:rPr lang="en-US" sz="1200" b="0" i="0" u="none" strike="noStrike" kern="1200" dirty="0">
                <a:solidFill>
                  <a:schemeClr val="tx1"/>
                </a:solidFill>
                <a:effectLst/>
                <a:latin typeface="Arial" panose="020B0604020202020204" pitchFamily="34" charset="0"/>
                <a:ea typeface="+mn-ea"/>
                <a:cs typeface="+mn-cs"/>
              </a:rPr>
              <a:t>Creation date</a:t>
            </a:r>
            <a:r>
              <a:rPr lang="en-US" dirty="0"/>
              <a:t> </a:t>
            </a:r>
            <a:r>
              <a:rPr lang="en-US" sz="1200" b="0" i="0" u="none" strike="noStrike" kern="1200" dirty="0">
                <a:solidFill>
                  <a:schemeClr val="tx1"/>
                </a:solidFill>
                <a:effectLst/>
                <a:latin typeface="Arial" panose="020B0604020202020204" pitchFamily="34" charset="0"/>
                <a:ea typeface="+mn-ea"/>
                <a:cs typeface="+mn-cs"/>
              </a:rPr>
              <a:t>Library holdings</a:t>
            </a:r>
            <a:r>
              <a:rPr lang="en-US" dirty="0"/>
              <a:t> </a:t>
            </a:r>
            <a:r>
              <a:rPr lang="en-US" sz="1200" b="0" i="0" u="none" strike="noStrike" kern="1200" dirty="0">
                <a:solidFill>
                  <a:schemeClr val="tx1"/>
                </a:solidFill>
                <a:effectLst/>
                <a:latin typeface="Arial" panose="020B0604020202020204" pitchFamily="34" charset="0"/>
                <a:ea typeface="+mn-ea"/>
                <a:cs typeface="+mn-cs"/>
              </a:rPr>
              <a:t>Preservability</a:t>
            </a:r>
            <a:r>
              <a:rPr lang="en-US" dirty="0"/>
              <a:t> </a:t>
            </a:r>
          </a:p>
        </p:txBody>
      </p:sp>
      <p:sp>
        <p:nvSpPr>
          <p:cNvPr id="4" name="Slide Number Placeholder 3"/>
          <p:cNvSpPr>
            <a:spLocks noGrp="1"/>
          </p:cNvSpPr>
          <p:nvPr>
            <p:ph type="sldNum" sz="quarter" idx="10"/>
          </p:nvPr>
        </p:nvSpPr>
        <p:spPr/>
        <p:txBody>
          <a:bodyPr/>
          <a:lstStyle/>
          <a:p>
            <a:fld id="{7B62C401-B77F-470D-9389-CDBE8128E484}" type="slidenum">
              <a:rPr lang="en-US" smtClean="0"/>
              <a:t>12</a:t>
            </a:fld>
            <a:endParaRPr lang="en-US" dirty="0"/>
          </a:p>
        </p:txBody>
      </p:sp>
    </p:spTree>
    <p:extLst>
      <p:ext uri="{BB962C8B-B14F-4D97-AF65-F5344CB8AC3E}">
        <p14:creationId xmlns:p14="http://schemas.microsoft.com/office/powerpoint/2010/main" val="3454098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r>
              <a:rPr lang="en-US" dirty="0"/>
              <a:t>Outcome</a:t>
            </a:r>
          </a:p>
          <a:p>
            <a:endParaRPr lang="en-US" dirty="0"/>
          </a:p>
          <a:p>
            <a:r>
              <a:rPr lang="en-US" sz="1200" b="0" i="0" u="none" strike="noStrike" kern="1200" dirty="0">
                <a:solidFill>
                  <a:schemeClr val="tx1"/>
                </a:solidFill>
                <a:effectLst/>
                <a:latin typeface="Arial" panose="020B0604020202020204" pitchFamily="34" charset="0"/>
                <a:ea typeface="+mn-ea"/>
                <a:cs typeface="+mn-cs"/>
              </a:rPr>
              <a:t>Teaching</a:t>
            </a:r>
            <a:r>
              <a:rPr lang="en-US" dirty="0"/>
              <a:t> </a:t>
            </a:r>
            <a:r>
              <a:rPr lang="en-US" sz="1200" b="0" i="0" u="none" strike="noStrike" kern="1200" dirty="0">
                <a:solidFill>
                  <a:schemeClr val="tx1"/>
                </a:solidFill>
                <a:effectLst/>
                <a:latin typeface="Arial" panose="020B0604020202020204" pitchFamily="34" charset="0"/>
                <a:ea typeface="+mn-ea"/>
                <a:cs typeface="+mn-cs"/>
              </a:rPr>
              <a:t>Research</a:t>
            </a:r>
            <a:r>
              <a:rPr lang="en-US" dirty="0"/>
              <a:t> </a:t>
            </a:r>
            <a:r>
              <a:rPr lang="en-US" sz="1200" b="0" i="0" u="none" strike="noStrike" kern="1200" dirty="0">
                <a:solidFill>
                  <a:schemeClr val="tx1"/>
                </a:solidFill>
                <a:effectLst/>
                <a:latin typeface="Arial" panose="020B0604020202020204" pitchFamily="34" charset="0"/>
                <a:ea typeface="+mn-ea"/>
                <a:cs typeface="+mn-cs"/>
              </a:rPr>
              <a:t>Programming</a:t>
            </a:r>
            <a:r>
              <a:rPr lang="en-US" dirty="0"/>
              <a:t> </a:t>
            </a:r>
            <a:r>
              <a:rPr lang="en-US" sz="1200" b="0" i="0" u="none" strike="noStrike" kern="1200" dirty="0">
                <a:solidFill>
                  <a:schemeClr val="tx1"/>
                </a:solidFill>
                <a:effectLst/>
                <a:latin typeface="Arial" panose="020B0604020202020204" pitchFamily="34" charset="0"/>
                <a:ea typeface="+mn-ea"/>
                <a:cs typeface="+mn-cs"/>
              </a:rPr>
              <a:t>Exhibits</a:t>
            </a:r>
            <a:r>
              <a:rPr lang="en-US" dirty="0"/>
              <a:t> </a:t>
            </a:r>
          </a:p>
        </p:txBody>
      </p:sp>
      <p:sp>
        <p:nvSpPr>
          <p:cNvPr id="4" name="Slide Number Placeholder 3"/>
          <p:cNvSpPr>
            <a:spLocks noGrp="1"/>
          </p:cNvSpPr>
          <p:nvPr>
            <p:ph type="sldNum" sz="quarter" idx="10"/>
          </p:nvPr>
        </p:nvSpPr>
        <p:spPr/>
        <p:txBody>
          <a:bodyPr/>
          <a:lstStyle/>
          <a:p>
            <a:fld id="{7B62C401-B77F-470D-9389-CDBE8128E484}" type="slidenum">
              <a:rPr lang="en-US" smtClean="0"/>
              <a:t>13</a:t>
            </a:fld>
            <a:endParaRPr lang="en-US" dirty="0"/>
          </a:p>
        </p:txBody>
      </p:sp>
    </p:spTree>
    <p:extLst>
      <p:ext uri="{BB962C8B-B14F-4D97-AF65-F5344CB8AC3E}">
        <p14:creationId xmlns:p14="http://schemas.microsoft.com/office/powerpoint/2010/main" val="99463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r>
              <a:rPr lang="en-US" dirty="0"/>
              <a:t>Here’s the full ontology,</a:t>
            </a:r>
            <a:r>
              <a:rPr lang="en-US" baseline="0" dirty="0"/>
              <a:t> which </a:t>
            </a:r>
            <a:r>
              <a:rPr lang="en-US" dirty="0"/>
              <a:t>describes all the possible elements in</a:t>
            </a:r>
            <a:r>
              <a:rPr lang="en-US" baseline="0" dirty="0"/>
              <a:t> the genre, without specifying a relationship, hierarchy, or prescription.</a:t>
            </a:r>
            <a:endParaRPr lang="en-US" dirty="0"/>
          </a:p>
        </p:txBody>
      </p:sp>
      <p:sp>
        <p:nvSpPr>
          <p:cNvPr id="4" name="Slide Number Placeholder 3"/>
          <p:cNvSpPr>
            <a:spLocks noGrp="1"/>
          </p:cNvSpPr>
          <p:nvPr>
            <p:ph type="sldNum" sz="quarter" idx="10"/>
          </p:nvPr>
        </p:nvSpPr>
        <p:spPr/>
        <p:txBody>
          <a:bodyPr/>
          <a:lstStyle/>
          <a:p>
            <a:fld id="{7B62C401-B77F-470D-9389-CDBE8128E484}" type="slidenum">
              <a:rPr lang="en-US" smtClean="0"/>
              <a:t>14</a:t>
            </a:fld>
            <a:endParaRPr lang="en-US" dirty="0"/>
          </a:p>
        </p:txBody>
      </p:sp>
    </p:spTree>
    <p:extLst>
      <p:ext uri="{BB962C8B-B14F-4D97-AF65-F5344CB8AC3E}">
        <p14:creationId xmlns:p14="http://schemas.microsoft.com/office/powerpoint/2010/main" val="916938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r>
              <a:rPr lang="en-US" dirty="0"/>
              <a:t>Putting</a:t>
            </a:r>
            <a:r>
              <a:rPr lang="en-US" baseline="0" dirty="0"/>
              <a:t> it all together – </a:t>
            </a:r>
          </a:p>
          <a:p>
            <a:endParaRPr lang="en-US" baseline="0" dirty="0"/>
          </a:p>
          <a:p>
            <a:r>
              <a:rPr lang="en-US" dirty="0"/>
              <a:t>For example, one aspect of a repository’s collecting policy of buying unique “bookworks” that are made by an artist, created</a:t>
            </a:r>
            <a:r>
              <a:rPr lang="en-US" baseline="0" dirty="0"/>
              <a:t> as a physical artifact, </a:t>
            </a:r>
            <a:r>
              <a:rPr lang="en-US" dirty="0"/>
              <a:t>selected based on the library holdings to be used for teaching, could be represented with the pathway: 				</a:t>
            </a:r>
          </a:p>
          <a:p>
            <a:r>
              <a:rPr lang="en-US" dirty="0"/>
              <a:t>Libraries purchase unique bookworks created </a:t>
            </a:r>
            <a:r>
              <a:rPr lang="en-US" baseline="0" dirty="0"/>
              <a:t>as a physical artifact </a:t>
            </a:r>
            <a:r>
              <a:rPr lang="en-US" dirty="0"/>
              <a:t>by the artist based on library holdings for teaching</a:t>
            </a:r>
          </a:p>
          <a:p>
            <a:endParaRPr lang="en-US" dirty="0"/>
          </a:p>
        </p:txBody>
      </p:sp>
      <p:sp>
        <p:nvSpPr>
          <p:cNvPr id="4" name="Slide Number Placeholder 3"/>
          <p:cNvSpPr>
            <a:spLocks noGrp="1"/>
          </p:cNvSpPr>
          <p:nvPr>
            <p:ph type="sldNum" sz="quarter" idx="10"/>
          </p:nvPr>
        </p:nvSpPr>
        <p:spPr/>
        <p:txBody>
          <a:bodyPr/>
          <a:lstStyle/>
          <a:p>
            <a:fld id="{7B62C401-B77F-470D-9389-CDBE8128E484}" type="slidenum">
              <a:rPr lang="en-US" smtClean="0"/>
              <a:t>15</a:t>
            </a:fld>
            <a:endParaRPr lang="en-US" dirty="0"/>
          </a:p>
        </p:txBody>
      </p:sp>
    </p:spTree>
    <p:extLst>
      <p:ext uri="{BB962C8B-B14F-4D97-AF65-F5344CB8AC3E}">
        <p14:creationId xmlns:p14="http://schemas.microsoft.com/office/powerpoint/2010/main" val="2031126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pPr defTabSz="933785">
              <a:defRPr/>
            </a:pPr>
            <a:r>
              <a:rPr lang="en-US" dirty="0"/>
              <a:t>Where does that get us?</a:t>
            </a:r>
          </a:p>
          <a:p>
            <a:endParaRPr lang="en-US" dirty="0"/>
          </a:p>
        </p:txBody>
      </p:sp>
      <p:sp>
        <p:nvSpPr>
          <p:cNvPr id="4" name="Slide Number Placeholder 3"/>
          <p:cNvSpPr>
            <a:spLocks noGrp="1"/>
          </p:cNvSpPr>
          <p:nvPr>
            <p:ph type="sldNum" sz="quarter" idx="10"/>
          </p:nvPr>
        </p:nvSpPr>
        <p:spPr/>
        <p:txBody>
          <a:bodyPr/>
          <a:lstStyle/>
          <a:p>
            <a:fld id="{7B62C401-B77F-470D-9389-CDBE8128E484}" type="slidenum">
              <a:rPr lang="en-US" smtClean="0"/>
              <a:t>16</a:t>
            </a:fld>
            <a:endParaRPr lang="en-US" dirty="0"/>
          </a:p>
        </p:txBody>
      </p:sp>
    </p:spTree>
    <p:extLst>
      <p:ext uri="{BB962C8B-B14F-4D97-AF65-F5344CB8AC3E}">
        <p14:creationId xmlns:p14="http://schemas.microsoft.com/office/powerpoint/2010/main" val="2508706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r>
              <a:rPr lang="en-US" dirty="0" smtClean="0"/>
              <a:t>The ontology </a:t>
            </a:r>
            <a:r>
              <a:rPr lang="en-US" dirty="0"/>
              <a:t>can be used to describe an</a:t>
            </a:r>
            <a:r>
              <a:rPr lang="en-US" baseline="0" dirty="0"/>
              <a:t> institution’s current policy,  or their practice at a particular moment in time,  </a:t>
            </a:r>
            <a:r>
              <a:rPr lang="en-US" dirty="0"/>
              <a:t>or</a:t>
            </a:r>
            <a:r>
              <a:rPr lang="en-US" baseline="0" dirty="0"/>
              <a:t> to compare different institutions policies. </a:t>
            </a:r>
          </a:p>
          <a:p>
            <a:r>
              <a:rPr lang="en-US" baseline="0" dirty="0"/>
              <a:t>This can be used as a stand alone visual summary or as </a:t>
            </a:r>
            <a:r>
              <a:rPr lang="en-US" baseline="0" dirty="0" smtClean="0"/>
              <a:t>part </a:t>
            </a:r>
            <a:r>
              <a:rPr lang="en-US" baseline="0" dirty="0"/>
              <a:t>of a collection development policy, </a:t>
            </a:r>
            <a:endParaRPr lang="en-US" dirty="0"/>
          </a:p>
        </p:txBody>
      </p:sp>
      <p:sp>
        <p:nvSpPr>
          <p:cNvPr id="4" name="Slide Number Placeholder 3"/>
          <p:cNvSpPr>
            <a:spLocks noGrp="1"/>
          </p:cNvSpPr>
          <p:nvPr>
            <p:ph type="sldNum" sz="quarter" idx="10"/>
          </p:nvPr>
        </p:nvSpPr>
        <p:spPr/>
        <p:txBody>
          <a:bodyPr/>
          <a:lstStyle/>
          <a:p>
            <a:fld id="{7B62C401-B77F-470D-9389-CDBE8128E484}" type="slidenum">
              <a:rPr lang="en-US" smtClean="0"/>
              <a:t>17</a:t>
            </a:fld>
            <a:endParaRPr lang="en-US" dirty="0"/>
          </a:p>
        </p:txBody>
      </p:sp>
    </p:spTree>
    <p:extLst>
      <p:ext uri="{BB962C8B-B14F-4D97-AF65-F5344CB8AC3E}">
        <p14:creationId xmlns:p14="http://schemas.microsoft.com/office/powerpoint/2010/main" val="4075054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r>
              <a:rPr lang="en-US" dirty="0"/>
              <a:t>The ontology</a:t>
            </a:r>
            <a:r>
              <a:rPr lang="en-US" baseline="0" dirty="0"/>
              <a:t> can be used to </a:t>
            </a:r>
            <a:r>
              <a:rPr lang="en-US" dirty="0"/>
              <a:t>map the universe as described in literature</a:t>
            </a:r>
            <a:r>
              <a:rPr lang="en-US" baseline="0" dirty="0"/>
              <a:t>. This shows the results of the 109 repositories I surveyed. </a:t>
            </a:r>
            <a:endParaRPr lang="en-US" dirty="0"/>
          </a:p>
        </p:txBody>
      </p:sp>
      <p:sp>
        <p:nvSpPr>
          <p:cNvPr id="4" name="Slide Number Placeholder 3"/>
          <p:cNvSpPr>
            <a:spLocks noGrp="1"/>
          </p:cNvSpPr>
          <p:nvPr>
            <p:ph type="sldNum" sz="quarter" idx="10"/>
          </p:nvPr>
        </p:nvSpPr>
        <p:spPr/>
        <p:txBody>
          <a:bodyPr/>
          <a:lstStyle/>
          <a:p>
            <a:fld id="{7B62C401-B77F-470D-9389-CDBE8128E484}" type="slidenum">
              <a:rPr lang="en-US" smtClean="0"/>
              <a:t>18</a:t>
            </a:fld>
            <a:endParaRPr lang="en-US" dirty="0"/>
          </a:p>
        </p:txBody>
      </p:sp>
    </p:spTree>
    <p:extLst>
      <p:ext uri="{BB962C8B-B14F-4D97-AF65-F5344CB8AC3E}">
        <p14:creationId xmlns:p14="http://schemas.microsoft.com/office/powerpoint/2010/main" val="2291339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r>
              <a:rPr lang="en-US" dirty="0"/>
              <a:t>Ranked in order of frequency,</a:t>
            </a:r>
            <a:r>
              <a:rPr lang="en-US" baseline="0" dirty="0"/>
              <a:t> keeping in mind more than one element is possible in each dimension, and that only elements that were discussed were listed.</a:t>
            </a:r>
            <a:endParaRPr lang="en-US" dirty="0"/>
          </a:p>
        </p:txBody>
      </p:sp>
      <p:sp>
        <p:nvSpPr>
          <p:cNvPr id="4" name="Slide Number Placeholder 3"/>
          <p:cNvSpPr>
            <a:spLocks noGrp="1"/>
          </p:cNvSpPr>
          <p:nvPr>
            <p:ph type="sldNum" sz="quarter" idx="10"/>
          </p:nvPr>
        </p:nvSpPr>
        <p:spPr/>
        <p:txBody>
          <a:bodyPr/>
          <a:lstStyle/>
          <a:p>
            <a:fld id="{7B62C401-B77F-470D-9389-CDBE8128E484}" type="slidenum">
              <a:rPr lang="en-US" smtClean="0"/>
              <a:t>19</a:t>
            </a:fld>
            <a:endParaRPr lang="en-US" dirty="0"/>
          </a:p>
        </p:txBody>
      </p:sp>
    </p:spTree>
    <p:extLst>
      <p:ext uri="{BB962C8B-B14F-4D97-AF65-F5344CB8AC3E}">
        <p14:creationId xmlns:p14="http://schemas.microsoft.com/office/powerpoint/2010/main" val="2171619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r>
              <a:rPr lang="en-US" dirty="0"/>
              <a:t>What’s an artist’s book? It’s above all a conversation about the concept of a book: the interaction of its physical nature and intellectual content.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Artists books and artists book collections use a cacophony of names, definitions, characteristics and hierarchies for the genre. A review of collections in the UK in 1993 lists 25 distinct definitions for artists’ books. Definitions for the genre range from simple agency-based to complicated faceted subsets and often contradict each other. </a:t>
            </a:r>
            <a:r>
              <a:rPr lang="en-US" i="1" dirty="0"/>
              <a:t>Bookworks or Book arts </a:t>
            </a:r>
            <a:r>
              <a:rPr lang="en-US" dirty="0"/>
              <a:t>for instance may be seen as a subset of or distinct from artists’ books. Clive Phillpott sees “a distinction between ‘artist’s books,’ meaning books and booklets authored by artists, and ‘bookworks,’ meaning artworks in book form.” He describes some artists’ books as having “low cover prices and large editions.” The Modern Art Museum inverts the definition. ”Bookworks is a current term that refers to mass-produced, inexpensive books, conceived and designed entirely by artists, and printed in a range of media (e.g. offset lithography, photocopy, mimeograph).” Art and Architecture Thesaurus Online, defines </a:t>
            </a:r>
            <a:r>
              <a:rPr lang="en-US" i="1" dirty="0"/>
              <a:t>bookworks</a:t>
            </a:r>
            <a:r>
              <a:rPr lang="en-US" dirty="0"/>
              <a:t> as a sub-genre of artists’ books “that emphasize the physical book as a work of art rather than the content.’” Even the punctuation and plurality of the genre is in question;  artist </a:t>
            </a:r>
            <a:r>
              <a:rPr lang="en-US" baseline="0" dirty="0"/>
              <a:t>singular, plural, possessive or not.</a:t>
            </a:r>
            <a:r>
              <a:rPr lang="en-US" dirty="0"/>
              <a:t> Rutgers historically have used the plural</a:t>
            </a:r>
            <a:r>
              <a:rPr lang="en-US" baseline="0" dirty="0"/>
              <a:t> possessive </a:t>
            </a:r>
            <a:r>
              <a:rPr lang="en-US" dirty="0"/>
              <a:t>“artists’ books”.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an institution collects may or may not fit their  genre definition. Definitions of the genre and selection criteria may overlap or conflict. For Sonja Graimprey </a:t>
            </a:r>
            <a:r>
              <a:rPr lang="en-US" i="1" dirty="0"/>
              <a:t>cost</a:t>
            </a:r>
            <a:r>
              <a:rPr lang="en-US" dirty="0"/>
              <a:t> is one way to distinguishes between inexpensive “artists books”, made by one author, and more costly “livres d ’artistes”, made with exquisite materials, but selected often within price constraints. Many libraries will include secondary sources in their artists book collections. Others include altered books, popup books, and illustrated books, as part of  artists book collections, but  although distinct from artists books themselves.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can we explain </a:t>
            </a:r>
            <a:r>
              <a:rPr lang="en-US" dirty="0" smtClean="0"/>
              <a:t>better the </a:t>
            </a:r>
            <a:r>
              <a:rPr lang="en-US" dirty="0" smtClean="0"/>
              <a:t>genre?</a:t>
            </a:r>
            <a:endParaRPr lang="en-US" dirty="0"/>
          </a:p>
          <a:p>
            <a:r>
              <a:rPr lang="en-US" dirty="0"/>
              <a:t>With no agreement on name, definition, characteristics, or selection criteria, a narrative description of the universe of artists books is unlikely to add clarity. </a:t>
            </a:r>
          </a:p>
          <a:p>
            <a:endParaRPr lang="en-US" dirty="0"/>
          </a:p>
        </p:txBody>
      </p:sp>
      <p:sp>
        <p:nvSpPr>
          <p:cNvPr id="4" name="Slide Number Placeholder 3"/>
          <p:cNvSpPr>
            <a:spLocks noGrp="1"/>
          </p:cNvSpPr>
          <p:nvPr>
            <p:ph type="sldNum" sz="quarter" idx="10"/>
          </p:nvPr>
        </p:nvSpPr>
        <p:spPr/>
        <p:txBody>
          <a:bodyPr/>
          <a:lstStyle/>
          <a:p>
            <a:fld id="{7B62C401-B77F-470D-9389-CDBE8128E484}" type="slidenum">
              <a:rPr lang="en-US" smtClean="0"/>
              <a:t>2</a:t>
            </a:fld>
            <a:endParaRPr lang="en-US" dirty="0"/>
          </a:p>
        </p:txBody>
      </p:sp>
    </p:spTree>
    <p:extLst>
      <p:ext uri="{BB962C8B-B14F-4D97-AF65-F5344CB8AC3E}">
        <p14:creationId xmlns:p14="http://schemas.microsoft.com/office/powerpoint/2010/main" val="1947612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r>
              <a:rPr lang="en-US" dirty="0"/>
              <a:t>These frequencies</a:t>
            </a:r>
            <a:r>
              <a:rPr lang="en-US" baseline="0" dirty="0"/>
              <a:t> </a:t>
            </a:r>
            <a:r>
              <a:rPr lang="en-US" baseline="0" dirty="0" smtClean="0"/>
              <a:t>correspond to the occurrence of terms or their synonyms in the </a:t>
            </a:r>
            <a:r>
              <a:rPr lang="en-US" baseline="0" dirty="0"/>
              <a:t>descriptions, without regard to how the terms are defined or the hierarchy assigned to them.</a:t>
            </a:r>
            <a:endParaRPr lang="en-US" dirty="0"/>
          </a:p>
        </p:txBody>
      </p:sp>
      <p:sp>
        <p:nvSpPr>
          <p:cNvPr id="4" name="Slide Number Placeholder 3"/>
          <p:cNvSpPr>
            <a:spLocks noGrp="1"/>
          </p:cNvSpPr>
          <p:nvPr>
            <p:ph type="sldNum" sz="quarter" idx="10"/>
          </p:nvPr>
        </p:nvSpPr>
        <p:spPr/>
        <p:txBody>
          <a:bodyPr/>
          <a:lstStyle/>
          <a:p>
            <a:fld id="{7B62C401-B77F-470D-9389-CDBE8128E484}" type="slidenum">
              <a:rPr lang="en-US" smtClean="0"/>
              <a:t>20</a:t>
            </a:fld>
            <a:endParaRPr lang="en-US" dirty="0"/>
          </a:p>
        </p:txBody>
      </p:sp>
    </p:spTree>
    <p:extLst>
      <p:ext uri="{BB962C8B-B14F-4D97-AF65-F5344CB8AC3E}">
        <p14:creationId xmlns:p14="http://schemas.microsoft.com/office/powerpoint/2010/main" val="3677798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r>
              <a:rPr lang="en-US" dirty="0"/>
              <a:t>While most of the dimensions</a:t>
            </a:r>
            <a:r>
              <a:rPr lang="en-US" baseline="0" dirty="0"/>
              <a:t> were tabulated by me and cross-checked with using searching synonyms with a SQL query, this one was too subjective for that to be practical. Most collections emphasized the book as an artistic or conceptual artifact.</a:t>
            </a:r>
            <a:endParaRPr lang="en-US" dirty="0"/>
          </a:p>
        </p:txBody>
      </p:sp>
      <p:sp>
        <p:nvSpPr>
          <p:cNvPr id="4" name="Slide Number Placeholder 3"/>
          <p:cNvSpPr>
            <a:spLocks noGrp="1"/>
          </p:cNvSpPr>
          <p:nvPr>
            <p:ph type="sldNum" sz="quarter" idx="10"/>
          </p:nvPr>
        </p:nvSpPr>
        <p:spPr/>
        <p:txBody>
          <a:bodyPr/>
          <a:lstStyle/>
          <a:p>
            <a:fld id="{7B62C401-B77F-470D-9389-CDBE8128E484}" type="slidenum">
              <a:rPr lang="en-US" smtClean="0"/>
              <a:t>21</a:t>
            </a:fld>
            <a:endParaRPr lang="en-US" dirty="0"/>
          </a:p>
        </p:txBody>
      </p:sp>
    </p:spTree>
    <p:extLst>
      <p:ext uri="{BB962C8B-B14F-4D97-AF65-F5344CB8AC3E}">
        <p14:creationId xmlns:p14="http://schemas.microsoft.com/office/powerpoint/2010/main" val="1645115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r>
              <a:rPr lang="en-US" dirty="0"/>
              <a:t>Most</a:t>
            </a:r>
            <a:r>
              <a:rPr lang="en-US" baseline="0" dirty="0"/>
              <a:t> highlighted the role of artists in creating artists books, f</a:t>
            </a:r>
            <a:r>
              <a:rPr lang="en-US" dirty="0"/>
              <a:t>ewer mentioned publishers,</a:t>
            </a:r>
            <a:r>
              <a:rPr lang="en-US" baseline="0" dirty="0"/>
              <a:t> illustrators, or writers as creators. Often the role of publisher, illustrator, and writer is unmentioned in collection narratives.</a:t>
            </a:r>
            <a:endParaRPr lang="en-US" dirty="0"/>
          </a:p>
        </p:txBody>
      </p:sp>
      <p:sp>
        <p:nvSpPr>
          <p:cNvPr id="4" name="Slide Number Placeholder 3"/>
          <p:cNvSpPr>
            <a:spLocks noGrp="1"/>
          </p:cNvSpPr>
          <p:nvPr>
            <p:ph type="sldNum" sz="quarter" idx="10"/>
          </p:nvPr>
        </p:nvSpPr>
        <p:spPr/>
        <p:txBody>
          <a:bodyPr/>
          <a:lstStyle/>
          <a:p>
            <a:fld id="{7B62C401-B77F-470D-9389-CDBE8128E484}" type="slidenum">
              <a:rPr lang="en-US" smtClean="0"/>
              <a:t>22</a:t>
            </a:fld>
            <a:endParaRPr lang="en-US" dirty="0"/>
          </a:p>
        </p:txBody>
      </p:sp>
    </p:spTree>
    <p:extLst>
      <p:ext uri="{BB962C8B-B14F-4D97-AF65-F5344CB8AC3E}">
        <p14:creationId xmlns:p14="http://schemas.microsoft.com/office/powerpoint/2010/main" val="1441457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r>
              <a:rPr lang="en-US" dirty="0"/>
              <a:t>Characteristics</a:t>
            </a:r>
            <a:r>
              <a:rPr lang="en-US" baseline="0" dirty="0"/>
              <a:t> of the artist, whether geographic, institutional affiliation, gender, was most frequently mentioned. Era of creation, and similar characteristics of the press, featured high, as did the content. The existing strengths or gaps in a collection were considered as were competing organizations holdings. </a:t>
            </a:r>
            <a:endParaRPr lang="en-US" dirty="0"/>
          </a:p>
        </p:txBody>
      </p:sp>
      <p:sp>
        <p:nvSpPr>
          <p:cNvPr id="4" name="Slide Number Placeholder 3"/>
          <p:cNvSpPr>
            <a:spLocks noGrp="1"/>
          </p:cNvSpPr>
          <p:nvPr>
            <p:ph type="sldNum" sz="quarter" idx="10"/>
          </p:nvPr>
        </p:nvSpPr>
        <p:spPr/>
        <p:txBody>
          <a:bodyPr/>
          <a:lstStyle/>
          <a:p>
            <a:fld id="{7B62C401-B77F-470D-9389-CDBE8128E484}" type="slidenum">
              <a:rPr lang="en-US" smtClean="0"/>
              <a:t>23</a:t>
            </a:fld>
            <a:endParaRPr lang="en-US" dirty="0"/>
          </a:p>
        </p:txBody>
      </p:sp>
    </p:spTree>
    <p:extLst>
      <p:ext uri="{BB962C8B-B14F-4D97-AF65-F5344CB8AC3E}">
        <p14:creationId xmlns:p14="http://schemas.microsoft.com/office/powerpoint/2010/main" val="2927562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r>
              <a:rPr lang="en-US" dirty="0"/>
              <a:t>Not surprisingly </a:t>
            </a:r>
            <a:r>
              <a:rPr lang="en-US" dirty="0" smtClean="0"/>
              <a:t>the mostly university- related libraries in the survey</a:t>
            </a:r>
            <a:r>
              <a:rPr lang="en-US" baseline="0" dirty="0" smtClean="0"/>
              <a:t>, primarily </a:t>
            </a:r>
            <a:r>
              <a:rPr lang="en-US" baseline="0" dirty="0"/>
              <a:t>collect to facilitate t</a:t>
            </a:r>
            <a:r>
              <a:rPr lang="en-US" dirty="0"/>
              <a:t>eaching and research </a:t>
            </a:r>
          </a:p>
        </p:txBody>
      </p:sp>
      <p:sp>
        <p:nvSpPr>
          <p:cNvPr id="4" name="Slide Number Placeholder 3"/>
          <p:cNvSpPr>
            <a:spLocks noGrp="1"/>
          </p:cNvSpPr>
          <p:nvPr>
            <p:ph type="sldNum" sz="quarter" idx="10"/>
          </p:nvPr>
        </p:nvSpPr>
        <p:spPr/>
        <p:txBody>
          <a:bodyPr/>
          <a:lstStyle/>
          <a:p>
            <a:fld id="{7B62C401-B77F-470D-9389-CDBE8128E484}" type="slidenum">
              <a:rPr lang="en-US" smtClean="0"/>
              <a:t>24</a:t>
            </a:fld>
            <a:endParaRPr lang="en-US" dirty="0"/>
          </a:p>
        </p:txBody>
      </p:sp>
    </p:spTree>
    <p:extLst>
      <p:ext uri="{BB962C8B-B14F-4D97-AF65-F5344CB8AC3E}">
        <p14:creationId xmlns:p14="http://schemas.microsoft.com/office/powerpoint/2010/main" val="430801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r>
              <a:rPr lang="en-US" dirty="0"/>
              <a:t>The flexibility of the ontology allows adjusting dimensions to better describe a collecting policy. In this case the artifact dimension has been removed and a sub-dimension, Characteristics, has been added. This library wanted to clarify what about how artists and presses were selected – by locale, gender, race, and/or affiliation. Libraries may collect works by Kentucky women and women-owned presses; Latinx artists, or artists affiliated with the Book Arts Workshop. </a:t>
            </a:r>
          </a:p>
        </p:txBody>
      </p:sp>
      <p:sp>
        <p:nvSpPr>
          <p:cNvPr id="4" name="Slide Number Placeholder 3"/>
          <p:cNvSpPr>
            <a:spLocks noGrp="1"/>
          </p:cNvSpPr>
          <p:nvPr>
            <p:ph type="sldNum" sz="quarter" idx="10"/>
          </p:nvPr>
        </p:nvSpPr>
        <p:spPr/>
        <p:txBody>
          <a:bodyPr/>
          <a:lstStyle/>
          <a:p>
            <a:fld id="{7B62C401-B77F-470D-9389-CDBE8128E484}" type="slidenum">
              <a:rPr lang="en-US" smtClean="0"/>
              <a:t>25</a:t>
            </a:fld>
            <a:endParaRPr lang="en-US" dirty="0"/>
          </a:p>
        </p:txBody>
      </p:sp>
    </p:spTree>
    <p:extLst>
      <p:ext uri="{BB962C8B-B14F-4D97-AF65-F5344CB8AC3E}">
        <p14:creationId xmlns:p14="http://schemas.microsoft.com/office/powerpoint/2010/main" val="4003954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r>
              <a:rPr lang="en-US" dirty="0"/>
              <a:t>Artists’ books are not the only </a:t>
            </a:r>
            <a:r>
              <a:rPr lang="en-US" sz="1200" kern="1200" dirty="0">
                <a:solidFill>
                  <a:schemeClr val="tx1"/>
                </a:solidFill>
                <a:effectLst/>
                <a:latin typeface="Arial" panose="020B0604020202020204" pitchFamily="34" charset="0"/>
                <a:ea typeface="+mn-ea"/>
                <a:cs typeface="+mn-cs"/>
              </a:rPr>
              <a:t>unstructured or broadly defined </a:t>
            </a:r>
            <a:r>
              <a:rPr lang="en-US" dirty="0"/>
              <a:t>genres that libraries collect. His</a:t>
            </a:r>
            <a:r>
              <a:rPr lang="en-US" sz="1200" kern="1200" dirty="0">
                <a:solidFill>
                  <a:schemeClr val="tx1"/>
                </a:solidFill>
                <a:effectLst/>
                <a:latin typeface="Arial" panose="020B0604020202020204" pitchFamily="34" charset="0"/>
                <a:ea typeface="+mn-ea"/>
                <a:cs typeface="+mn-cs"/>
              </a:rPr>
              <a:t>tory of medicine, Eastern European studies, protest literature </a:t>
            </a:r>
            <a:r>
              <a:rPr lang="en-US" dirty="0"/>
              <a:t>or University Archives all could adapt the ontology to help communicate their collecting policies. </a:t>
            </a:r>
          </a:p>
          <a:p>
            <a:endParaRPr lang="en-US" dirty="0"/>
          </a:p>
          <a:p>
            <a:endParaRPr lang="en-US" dirty="0"/>
          </a:p>
        </p:txBody>
      </p:sp>
      <p:sp>
        <p:nvSpPr>
          <p:cNvPr id="4" name="Slide Number Placeholder 3"/>
          <p:cNvSpPr>
            <a:spLocks noGrp="1"/>
          </p:cNvSpPr>
          <p:nvPr>
            <p:ph type="sldNum" sz="quarter" idx="10"/>
          </p:nvPr>
        </p:nvSpPr>
        <p:spPr/>
        <p:txBody>
          <a:bodyPr/>
          <a:lstStyle/>
          <a:p>
            <a:fld id="{7B62C401-B77F-470D-9389-CDBE8128E484}" type="slidenum">
              <a:rPr lang="en-US" smtClean="0"/>
              <a:t>26</a:t>
            </a:fld>
            <a:endParaRPr lang="en-US" dirty="0"/>
          </a:p>
        </p:txBody>
      </p:sp>
    </p:spTree>
    <p:extLst>
      <p:ext uri="{BB962C8B-B14F-4D97-AF65-F5344CB8AC3E}">
        <p14:creationId xmlns:p14="http://schemas.microsoft.com/office/powerpoint/2010/main" val="923135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r>
              <a:rPr lang="en-US" dirty="0"/>
              <a:t>As an example, lets look at University Archives.</a:t>
            </a:r>
            <a:r>
              <a:rPr lang="en-US" baseline="0" dirty="0"/>
              <a:t> </a:t>
            </a:r>
            <a:r>
              <a:rPr lang="en-US" dirty="0"/>
              <a:t>The Dimensions, columns, are similar to the artists book ontology but slightly modified, the elements within differ significantly. Yet the</a:t>
            </a:r>
            <a:r>
              <a:rPr lang="en-US" baseline="0" dirty="0"/>
              <a:t> ontology </a:t>
            </a:r>
            <a:r>
              <a:rPr lang="en-US" dirty="0"/>
              <a:t>retains the ability to visually, succinctly describe collecting practices in University Archives. This illustrates Rutgers practices, but it could be expanded to describe the universe of University Archives practices. </a:t>
            </a:r>
          </a:p>
          <a:p>
            <a:endParaRPr lang="en-US" dirty="0"/>
          </a:p>
        </p:txBody>
      </p:sp>
      <p:sp>
        <p:nvSpPr>
          <p:cNvPr id="4" name="Slide Number Placeholder 3"/>
          <p:cNvSpPr>
            <a:spLocks noGrp="1"/>
          </p:cNvSpPr>
          <p:nvPr>
            <p:ph type="sldNum" sz="quarter" idx="10"/>
          </p:nvPr>
        </p:nvSpPr>
        <p:spPr/>
        <p:txBody>
          <a:bodyPr/>
          <a:lstStyle/>
          <a:p>
            <a:fld id="{7B62C401-B77F-470D-9389-CDBE8128E484}" type="slidenum">
              <a:rPr lang="en-US" smtClean="0"/>
              <a:t>27</a:t>
            </a:fld>
            <a:endParaRPr lang="en-US" dirty="0"/>
          </a:p>
        </p:txBody>
      </p:sp>
    </p:spTree>
    <p:extLst>
      <p:ext uri="{BB962C8B-B14F-4D97-AF65-F5344CB8AC3E}">
        <p14:creationId xmlns:p14="http://schemas.microsoft.com/office/powerpoint/2010/main" val="21200099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r>
              <a:rPr lang="en-US" dirty="0"/>
              <a:t>At Rutgers, University Archives receives and assembles, but never purchases, a variety of formats created by a specific set of creators. As with the artists book ontology, this structure can be used to compare and contrast practices with other repositories. Salisbury University Archives may purchase ephemera. Yale may collect from alumni, but not student organizations. </a:t>
            </a:r>
          </a:p>
          <a:p>
            <a:endParaRPr lang="en-US" dirty="0"/>
          </a:p>
        </p:txBody>
      </p:sp>
      <p:sp>
        <p:nvSpPr>
          <p:cNvPr id="4" name="Slide Number Placeholder 3"/>
          <p:cNvSpPr>
            <a:spLocks noGrp="1"/>
          </p:cNvSpPr>
          <p:nvPr>
            <p:ph type="sldNum" sz="quarter" idx="10"/>
          </p:nvPr>
        </p:nvSpPr>
        <p:spPr/>
        <p:txBody>
          <a:bodyPr/>
          <a:lstStyle/>
          <a:p>
            <a:fld id="{7B62C401-B77F-470D-9389-CDBE8128E484}" type="slidenum">
              <a:rPr lang="en-US" smtClean="0"/>
              <a:t>28</a:t>
            </a:fld>
            <a:endParaRPr lang="en-US" dirty="0"/>
          </a:p>
        </p:txBody>
      </p:sp>
    </p:spTree>
    <p:extLst>
      <p:ext uri="{BB962C8B-B14F-4D97-AF65-F5344CB8AC3E}">
        <p14:creationId xmlns:p14="http://schemas.microsoft.com/office/powerpoint/2010/main" val="1921111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r>
              <a:rPr lang="en-US" dirty="0"/>
              <a:t>University Archives selects material with criteria differing from many collections – the importance of the faculty member and legal requirements to keep the president’s papers, for instance. The outcome includes enhancing alumni relations and </a:t>
            </a:r>
            <a:r>
              <a:rPr lang="en-US" dirty="0" smtClean="0"/>
              <a:t>documenting the history</a:t>
            </a:r>
            <a:r>
              <a:rPr lang="en-US" baseline="0" dirty="0" smtClean="0"/>
              <a:t> of the university.</a:t>
            </a:r>
            <a:endParaRPr lang="en-US" dirty="0"/>
          </a:p>
          <a:p>
            <a:endParaRPr lang="en-US" dirty="0"/>
          </a:p>
        </p:txBody>
      </p:sp>
      <p:sp>
        <p:nvSpPr>
          <p:cNvPr id="4" name="Slide Number Placeholder 3"/>
          <p:cNvSpPr>
            <a:spLocks noGrp="1"/>
          </p:cNvSpPr>
          <p:nvPr>
            <p:ph type="sldNum" sz="quarter" idx="10"/>
          </p:nvPr>
        </p:nvSpPr>
        <p:spPr/>
        <p:txBody>
          <a:bodyPr/>
          <a:lstStyle/>
          <a:p>
            <a:fld id="{7B62C401-B77F-470D-9389-CDBE8128E484}" type="slidenum">
              <a:rPr lang="en-US" smtClean="0"/>
              <a:t>29</a:t>
            </a:fld>
            <a:endParaRPr lang="en-US" dirty="0"/>
          </a:p>
        </p:txBody>
      </p:sp>
    </p:spTree>
    <p:extLst>
      <p:ext uri="{BB962C8B-B14F-4D97-AF65-F5344CB8AC3E}">
        <p14:creationId xmlns:p14="http://schemas.microsoft.com/office/powerpoint/2010/main" val="2761027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pPr defTabSz="933785">
              <a:defRPr/>
            </a:pPr>
            <a:r>
              <a:rPr lang="en-US" dirty="0"/>
              <a:t>Another technique to describe these collections may hold more promise. Ontologies are a visual chart of problem domains or research areas. A method developed by Arkalgud Ramaprasad and Thant Syn uses meta-analysis and synthesis to create ontologies. These ontologies have been used in multiple fields including cultural heritage. Using constructs from decision science and information science, problem domains are broken into key functions, agents, outcomes, and characteristics. For example, Ramaprasad and co-authors present a systematic, exhaustive analysis of India’s antiquities laws with an ontology.</a:t>
            </a:r>
            <a:r>
              <a:rPr lang="en-US" baseline="30000" dirty="0"/>
              <a:t> </a:t>
            </a:r>
            <a:r>
              <a:rPr lang="en-US" dirty="0"/>
              <a:t>Ramaprasad and I propose an ontology to visualize the semantics of cultural heritage artifacts. With Saleha Rizvi we deconstruct the intersection of cultural </a:t>
            </a:r>
            <a:r>
              <a:rPr lang="en-US" dirty="0" smtClean="0"/>
              <a:t>heritage and curriculum.</a:t>
            </a:r>
            <a:r>
              <a:rPr lang="en-US" baseline="30000" dirty="0" smtClean="0"/>
              <a:t> </a:t>
            </a:r>
            <a:r>
              <a:rPr lang="en-US" dirty="0"/>
              <a:t>We use a related ontology to discuss the informatics of cultural heritage instruction and to map current literature in the same domain. Using cluster analysis we identify dominant, non-dominant, and neglected research areas in integrating primary source collections and instruction. </a:t>
            </a:r>
          </a:p>
          <a:p>
            <a:pPr defTabSz="933785">
              <a:defRPr/>
            </a:pPr>
            <a:endParaRPr lang="en-US" dirty="0"/>
          </a:p>
          <a:p>
            <a:endParaRPr lang="en-US" dirty="0"/>
          </a:p>
        </p:txBody>
      </p:sp>
      <p:sp>
        <p:nvSpPr>
          <p:cNvPr id="4" name="Slide Number Placeholder 3"/>
          <p:cNvSpPr>
            <a:spLocks noGrp="1"/>
          </p:cNvSpPr>
          <p:nvPr>
            <p:ph type="sldNum" sz="quarter" idx="10"/>
          </p:nvPr>
        </p:nvSpPr>
        <p:spPr/>
        <p:txBody>
          <a:bodyPr/>
          <a:lstStyle/>
          <a:p>
            <a:fld id="{7B62C401-B77F-470D-9389-CDBE8128E484}" type="slidenum">
              <a:rPr lang="en-US" smtClean="0"/>
              <a:t>3</a:t>
            </a:fld>
            <a:endParaRPr lang="en-US" dirty="0"/>
          </a:p>
        </p:txBody>
      </p:sp>
    </p:spTree>
    <p:extLst>
      <p:ext uri="{BB962C8B-B14F-4D97-AF65-F5344CB8AC3E}">
        <p14:creationId xmlns:p14="http://schemas.microsoft.com/office/powerpoint/2010/main" val="2089414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a typeface="+mn-ea"/>
                <a:cs typeface="+mn-cs"/>
              </a:rPr>
              <a:t>These ontologies are flexible tool that can succinctly paint a picture of collections. Like artists books, that can be a way</a:t>
            </a:r>
            <a:r>
              <a:rPr lang="en-US" sz="1200" kern="1200" baseline="0" dirty="0">
                <a:solidFill>
                  <a:schemeClr val="tx1"/>
                </a:solidFill>
                <a:ea typeface="+mn-ea"/>
                <a:cs typeface="+mn-cs"/>
              </a:rPr>
              <a:t> to begin a conversation about collecting policies. They can </a:t>
            </a:r>
            <a:r>
              <a:rPr lang="en-US" sz="1200" kern="1200" dirty="0">
                <a:solidFill>
                  <a:schemeClr val="tx1"/>
                </a:solidFill>
                <a:ea typeface="+mn-ea"/>
                <a:cs typeface="+mn-cs"/>
              </a:rPr>
              <a:t>be used to augment or guide narrative collection descriptions.</a:t>
            </a:r>
          </a:p>
        </p:txBody>
      </p:sp>
      <p:sp>
        <p:nvSpPr>
          <p:cNvPr id="4" name="Slide Number Placeholder 3"/>
          <p:cNvSpPr>
            <a:spLocks noGrp="1"/>
          </p:cNvSpPr>
          <p:nvPr>
            <p:ph type="sldNum" sz="quarter" idx="10"/>
          </p:nvPr>
        </p:nvSpPr>
        <p:spPr/>
        <p:txBody>
          <a:bodyPr/>
          <a:lstStyle/>
          <a:p>
            <a:fld id="{7B62C401-B77F-470D-9389-CDBE8128E484}" type="slidenum">
              <a:rPr lang="en-US" smtClean="0"/>
              <a:t>30</a:t>
            </a:fld>
            <a:endParaRPr lang="en-US" dirty="0"/>
          </a:p>
        </p:txBody>
      </p:sp>
    </p:spTree>
    <p:extLst>
      <p:ext uri="{BB962C8B-B14F-4D97-AF65-F5344CB8AC3E}">
        <p14:creationId xmlns:p14="http://schemas.microsoft.com/office/powerpoint/2010/main" val="3799745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a typeface="+mn-ea"/>
                <a:cs typeface="+mn-cs"/>
              </a:rPr>
              <a:t>Questions?</a:t>
            </a:r>
          </a:p>
        </p:txBody>
      </p:sp>
      <p:sp>
        <p:nvSpPr>
          <p:cNvPr id="4" name="Slide Number Placeholder 3"/>
          <p:cNvSpPr>
            <a:spLocks noGrp="1"/>
          </p:cNvSpPr>
          <p:nvPr>
            <p:ph type="sldNum" sz="quarter" idx="10"/>
          </p:nvPr>
        </p:nvSpPr>
        <p:spPr/>
        <p:txBody>
          <a:bodyPr/>
          <a:lstStyle/>
          <a:p>
            <a:fld id="{7B62C401-B77F-470D-9389-CDBE8128E484}" type="slidenum">
              <a:rPr lang="en-US" smtClean="0"/>
              <a:t>31</a:t>
            </a:fld>
            <a:endParaRPr lang="en-US" dirty="0"/>
          </a:p>
        </p:txBody>
      </p:sp>
    </p:spTree>
    <p:extLst>
      <p:ext uri="{BB962C8B-B14F-4D97-AF65-F5344CB8AC3E}">
        <p14:creationId xmlns:p14="http://schemas.microsoft.com/office/powerpoint/2010/main" val="1392680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r>
              <a:rPr lang="en-US" dirty="0" smtClean="0"/>
              <a:t>To begin the analysis,</a:t>
            </a:r>
            <a:r>
              <a:rPr lang="en-US" baseline="0" dirty="0" smtClean="0"/>
              <a:t> I needed a corpus of collection descriptions. </a:t>
            </a:r>
            <a:r>
              <a:rPr lang="en-US" dirty="0" smtClean="0"/>
              <a:t>I </a:t>
            </a:r>
            <a:r>
              <a:rPr lang="en-US" dirty="0"/>
              <a:t>gathered policies, descriptions, or definitions of artists’ book collections from a variety of sources. I consulted the websites of Big Ten Academic Alliance libraries, lists of libraries collecting in this genre, and institutional membership list of College Book Art Association. To find more collections I interviewed book artists, art and rare book librarians, and rare book catalogers, reviewed secondary sources on artists books and artist book collections, and searched Google and Google scholar.</a:t>
            </a:r>
          </a:p>
          <a:p>
            <a:r>
              <a:rPr lang="en-US" dirty="0"/>
              <a:t>The primary </a:t>
            </a:r>
            <a:r>
              <a:rPr lang="en-US" dirty="0" smtClean="0"/>
              <a:t>criteria for inclusion in the dataset</a:t>
            </a:r>
            <a:r>
              <a:rPr lang="en-US" baseline="0" dirty="0" smtClean="0"/>
              <a:t> was</a:t>
            </a:r>
            <a:r>
              <a:rPr lang="en-US" dirty="0" smtClean="0"/>
              <a:t> </a:t>
            </a:r>
            <a:r>
              <a:rPr lang="en-US" dirty="0"/>
              <a:t>formal acquisition policies or narrative describing the genre and/or their collection. Excluded were rare book or general library policies that simply stated that artists’ books are collected, without providing any additional information. Also excluded were descriptions of exhibits hosted at a library about collections not held by that library such as traveling exhibits or exhibits of private collections.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result was 109 collection descriptions, </a:t>
            </a:r>
            <a:r>
              <a:rPr lang="en-US" dirty="0" smtClean="0"/>
              <a:t>with </a:t>
            </a:r>
            <a:r>
              <a:rPr lang="en-US" dirty="0"/>
              <a:t>only a dozen were formal collection development policies. The break down was</a:t>
            </a:r>
          </a:p>
          <a:p>
            <a:r>
              <a:rPr lang="en-US" dirty="0"/>
              <a:t>92 US and 17 UK. Most repositories</a:t>
            </a:r>
            <a:r>
              <a:rPr lang="en-US" baseline="0" dirty="0"/>
              <a:t> were connected to university or college. </a:t>
            </a:r>
            <a:endParaRPr lang="en-US" dirty="0"/>
          </a:p>
        </p:txBody>
      </p:sp>
      <p:sp>
        <p:nvSpPr>
          <p:cNvPr id="4" name="Slide Number Placeholder 3"/>
          <p:cNvSpPr>
            <a:spLocks noGrp="1"/>
          </p:cNvSpPr>
          <p:nvPr>
            <p:ph type="sldNum" sz="quarter" idx="10"/>
          </p:nvPr>
        </p:nvSpPr>
        <p:spPr/>
        <p:txBody>
          <a:bodyPr/>
          <a:lstStyle/>
          <a:p>
            <a:fld id="{7B62C401-B77F-470D-9389-CDBE8128E484}" type="slidenum">
              <a:rPr lang="en-US" smtClean="0"/>
              <a:t>4</a:t>
            </a:fld>
            <a:endParaRPr lang="en-US" dirty="0"/>
          </a:p>
        </p:txBody>
      </p:sp>
    </p:spTree>
    <p:extLst>
      <p:ext uri="{BB962C8B-B14F-4D97-AF65-F5344CB8AC3E}">
        <p14:creationId xmlns:p14="http://schemas.microsoft.com/office/powerpoint/2010/main" val="3251729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pPr defTabSz="933785">
              <a:defRPr/>
            </a:pPr>
            <a:r>
              <a:rPr lang="en-US" dirty="0" smtClean="0"/>
              <a:t>I deconstructed</a:t>
            </a:r>
            <a:r>
              <a:rPr lang="en-US" baseline="0" dirty="0" smtClean="0"/>
              <a:t> the narratives into a</a:t>
            </a:r>
            <a:r>
              <a:rPr lang="en-US" dirty="0" smtClean="0"/>
              <a:t>rtists</a:t>
            </a:r>
            <a:r>
              <a:rPr lang="en-US" dirty="0"/>
              <a:t>’ book characteristics, </a:t>
            </a:r>
            <a:r>
              <a:rPr lang="en-US" dirty="0" smtClean="0"/>
              <a:t>library </a:t>
            </a:r>
            <a:r>
              <a:rPr lang="en-US" baseline="0" dirty="0" smtClean="0"/>
              <a:t>functions, </a:t>
            </a:r>
            <a:r>
              <a:rPr lang="en-US" dirty="0" smtClean="0"/>
              <a:t>nomenclature</a:t>
            </a:r>
            <a:r>
              <a:rPr lang="en-US" dirty="0"/>
              <a:t>, and collecting </a:t>
            </a:r>
            <a:r>
              <a:rPr lang="en-US" dirty="0" smtClean="0"/>
              <a:t>criteria </a:t>
            </a:r>
            <a:r>
              <a:rPr lang="en-US" dirty="0"/>
              <a:t>to create an </a:t>
            </a:r>
            <a:r>
              <a:rPr lang="en-US" dirty="0" smtClean="0"/>
              <a:t>ontology</a:t>
            </a:r>
            <a:r>
              <a:rPr lang="en-US" baseline="0" dirty="0" smtClean="0"/>
              <a:t>. </a:t>
            </a:r>
            <a:r>
              <a:rPr lang="en-US" baseline="0" dirty="0"/>
              <a:t>The terms are intended to be accessible and understandable to a range of audiences from cultural heritage professionals to students.</a:t>
            </a:r>
          </a:p>
          <a:p>
            <a:pPr defTabSz="933785">
              <a:defRPr/>
            </a:pPr>
            <a:r>
              <a:rPr lang="en-US" dirty="0"/>
              <a:t>It’s important to note that this is one of several possible ontologies to describe collecting for this genre.</a:t>
            </a:r>
          </a:p>
          <a:p>
            <a:endParaRPr lang="en-US" dirty="0"/>
          </a:p>
        </p:txBody>
      </p:sp>
      <p:sp>
        <p:nvSpPr>
          <p:cNvPr id="4" name="Slide Number Placeholder 3"/>
          <p:cNvSpPr>
            <a:spLocks noGrp="1"/>
          </p:cNvSpPr>
          <p:nvPr>
            <p:ph type="sldNum" sz="quarter" idx="10"/>
          </p:nvPr>
        </p:nvSpPr>
        <p:spPr/>
        <p:txBody>
          <a:bodyPr/>
          <a:lstStyle/>
          <a:p>
            <a:fld id="{7B62C401-B77F-470D-9389-CDBE8128E484}" type="slidenum">
              <a:rPr lang="en-US" smtClean="0"/>
              <a:t>5</a:t>
            </a:fld>
            <a:endParaRPr lang="en-US" dirty="0"/>
          </a:p>
        </p:txBody>
      </p:sp>
    </p:spTree>
    <p:extLst>
      <p:ext uri="{BB962C8B-B14F-4D97-AF65-F5344CB8AC3E}">
        <p14:creationId xmlns:p14="http://schemas.microsoft.com/office/powerpoint/2010/main" val="1179085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EEFB8F3-5DA8-4DFE-8158-42EDD6041B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ontology answers the question: What do you collect and why. It provides a structured natural-English framework composed of columns or dimensions. Concatenating an element, or word from each dimension with the connecting words makes a natural-English sentence. Each sentence describes a potential pathway of the artists books ontology. </a:t>
            </a:r>
          </a:p>
          <a:p>
            <a:endParaRPr lang="en-US" dirty="0"/>
          </a:p>
          <a:p>
            <a:r>
              <a:rPr lang="en-US" i="1" dirty="0"/>
              <a:t>Structure, which I’ll go through in detail is :</a:t>
            </a:r>
          </a:p>
          <a:p>
            <a:pPr marL="0" indent="0">
              <a:buNone/>
            </a:pPr>
            <a:r>
              <a:rPr lang="en-US" i="1" dirty="0"/>
              <a:t>[Libraries]</a:t>
            </a:r>
            <a:r>
              <a:rPr lang="en-US" dirty="0"/>
              <a:t> </a:t>
            </a:r>
            <a:r>
              <a:rPr lang="en-US" b="1" dirty="0"/>
              <a:t>Function</a:t>
            </a:r>
            <a:r>
              <a:rPr lang="en-US" dirty="0"/>
              <a:t> [+] </a:t>
            </a:r>
            <a:r>
              <a:rPr lang="en-US" b="1" dirty="0"/>
              <a:t>Edition</a:t>
            </a:r>
            <a:r>
              <a:rPr lang="en-US" dirty="0"/>
              <a:t> [+] </a:t>
            </a:r>
            <a:r>
              <a:rPr lang="en-US" b="1" dirty="0"/>
              <a:t>Nomenclature</a:t>
            </a:r>
            <a:r>
              <a:rPr lang="en-US" dirty="0"/>
              <a:t> </a:t>
            </a:r>
            <a:r>
              <a:rPr lang="en-US" i="1" dirty="0"/>
              <a:t>[created as a/an]</a:t>
            </a:r>
            <a:r>
              <a:rPr lang="en-US" dirty="0"/>
              <a:t> </a:t>
            </a:r>
            <a:r>
              <a:rPr lang="en-US" b="1" dirty="0"/>
              <a:t>Artifact</a:t>
            </a:r>
            <a:r>
              <a:rPr lang="en-US" dirty="0"/>
              <a:t> </a:t>
            </a:r>
            <a:r>
              <a:rPr lang="en-US" i="1" dirty="0"/>
              <a:t>[artifact created by the]</a:t>
            </a:r>
            <a:r>
              <a:rPr lang="en-US" dirty="0"/>
              <a:t> </a:t>
            </a:r>
            <a:r>
              <a:rPr lang="en-US" b="1" dirty="0"/>
              <a:t>Creator</a:t>
            </a:r>
            <a:r>
              <a:rPr lang="en-US" dirty="0"/>
              <a:t> </a:t>
            </a:r>
            <a:r>
              <a:rPr lang="en-US" i="1" dirty="0"/>
              <a:t>[based on the]</a:t>
            </a:r>
            <a:r>
              <a:rPr lang="en-US" dirty="0"/>
              <a:t> </a:t>
            </a:r>
            <a:r>
              <a:rPr lang="en-US" b="1" dirty="0"/>
              <a:t>Criteria</a:t>
            </a:r>
            <a:r>
              <a:rPr lang="en-US" dirty="0"/>
              <a:t> </a:t>
            </a:r>
            <a:r>
              <a:rPr lang="en-US" i="1" dirty="0"/>
              <a:t>[for]</a:t>
            </a:r>
            <a:r>
              <a:rPr lang="en-US" dirty="0"/>
              <a:t> </a:t>
            </a:r>
            <a:r>
              <a:rPr lang="en-US" b="1" dirty="0"/>
              <a:t>Outcome</a:t>
            </a:r>
            <a:r>
              <a:rPr lang="en-US" dirty="0"/>
              <a:t> </a:t>
            </a:r>
          </a:p>
          <a:p>
            <a:pPr marL="0" indent="0">
              <a:buNone/>
            </a:pPr>
            <a:endParaRPr lang="en-US" dirty="0"/>
          </a:p>
          <a:p>
            <a:r>
              <a:rPr lang="en-US" i="1" dirty="0"/>
              <a:t>Example:</a:t>
            </a:r>
          </a:p>
          <a:p>
            <a:pPr marL="0" indent="0">
              <a:buNone/>
            </a:pPr>
            <a:r>
              <a:rPr lang="en-US" i="1" dirty="0"/>
              <a:t>[Libraries]</a:t>
            </a:r>
            <a:r>
              <a:rPr lang="en-US" dirty="0"/>
              <a:t> Purchase [+] Unique [+] Bookworks </a:t>
            </a:r>
            <a:r>
              <a:rPr lang="en-US" i="1" dirty="0"/>
              <a:t>[created as a/an]</a:t>
            </a:r>
            <a:r>
              <a:rPr lang="en-US" dirty="0"/>
              <a:t> Physical </a:t>
            </a:r>
            <a:r>
              <a:rPr lang="en-US" i="1" dirty="0"/>
              <a:t>[artifact created by the]</a:t>
            </a:r>
            <a:r>
              <a:rPr lang="en-US" dirty="0"/>
              <a:t> Artist </a:t>
            </a:r>
            <a:r>
              <a:rPr lang="en-US" i="1" dirty="0"/>
              <a:t>[based on the]</a:t>
            </a:r>
            <a:r>
              <a:rPr lang="en-US" dirty="0"/>
              <a:t> Library holdings </a:t>
            </a:r>
            <a:r>
              <a:rPr lang="en-US" i="1" dirty="0"/>
              <a:t>[for]</a:t>
            </a:r>
            <a:r>
              <a:rPr lang="en-US" dirty="0"/>
              <a:t> Teaching </a:t>
            </a:r>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r>
              <a:rPr lang="en-US" dirty="0" smtClean="0"/>
              <a:t>To break t down, the ontology begins with Functions, Libraries </a:t>
            </a:r>
            <a:r>
              <a:rPr lang="en-US" sz="1200" b="0" i="0" u="none" strike="noStrike" kern="1200" dirty="0" smtClean="0">
                <a:solidFill>
                  <a:schemeClr val="tx1"/>
                </a:solidFill>
                <a:effectLst/>
                <a:latin typeface="Arial" panose="020B0604020202020204" pitchFamily="34" charset="0"/>
                <a:ea typeface="+mn-ea"/>
                <a:cs typeface="+mn-cs"/>
              </a:rPr>
              <a:t>Purchase</a:t>
            </a:r>
            <a:r>
              <a:rPr lang="en-US" dirty="0" smtClean="0"/>
              <a:t> and </a:t>
            </a:r>
            <a:r>
              <a:rPr lang="en-US" sz="1200" b="0" i="0" u="none" strike="noStrike" kern="1200" dirty="0" smtClean="0">
                <a:solidFill>
                  <a:schemeClr val="tx1"/>
                </a:solidFill>
                <a:effectLst/>
                <a:latin typeface="Arial" panose="020B0604020202020204" pitchFamily="34" charset="0"/>
                <a:ea typeface="+mn-ea"/>
                <a:cs typeface="+mn-cs"/>
              </a:rPr>
              <a:t>Receive</a:t>
            </a:r>
            <a:r>
              <a:rPr lang="en-US" dirty="0" smtClean="0"/>
              <a:t> artists books. Some</a:t>
            </a:r>
            <a:r>
              <a:rPr lang="en-US" baseline="0" dirty="0" smtClean="0"/>
              <a:t> also </a:t>
            </a:r>
            <a:r>
              <a:rPr lang="en-US" sz="1200" b="0" i="0" u="none" strike="noStrike" kern="1200" dirty="0" smtClean="0">
                <a:solidFill>
                  <a:schemeClr val="tx1"/>
                </a:solidFill>
                <a:effectLst/>
                <a:latin typeface="Arial" panose="020B0604020202020204" pitchFamily="34" charset="0"/>
                <a:ea typeface="+mn-ea"/>
                <a:cs typeface="+mn-cs"/>
              </a:rPr>
              <a:t>Create them as student projects or as individual</a:t>
            </a:r>
            <a:r>
              <a:rPr lang="en-US" sz="1200" b="0" i="0" u="none" strike="noStrike" kern="1200" baseline="0" dirty="0" smtClean="0">
                <a:solidFill>
                  <a:schemeClr val="tx1"/>
                </a:solidFill>
                <a:effectLst/>
                <a:latin typeface="Arial" panose="020B0604020202020204" pitchFamily="34" charset="0"/>
                <a:ea typeface="+mn-ea"/>
                <a:cs typeface="+mn-cs"/>
              </a:rPr>
              <a:t> librarians.</a:t>
            </a:r>
            <a:r>
              <a:rPr lang="en-US" dirty="0" smtClean="0"/>
              <a:t> </a:t>
            </a:r>
            <a:endParaRPr lang="en-US" dirty="0"/>
          </a:p>
        </p:txBody>
      </p:sp>
      <p:sp>
        <p:nvSpPr>
          <p:cNvPr id="4" name="Slide Number Placeholder 3"/>
          <p:cNvSpPr>
            <a:spLocks noGrp="1"/>
          </p:cNvSpPr>
          <p:nvPr>
            <p:ph type="sldNum" sz="quarter" idx="10"/>
          </p:nvPr>
        </p:nvSpPr>
        <p:spPr/>
        <p:txBody>
          <a:bodyPr/>
          <a:lstStyle/>
          <a:p>
            <a:fld id="{7B62C401-B77F-470D-9389-CDBE8128E484}" type="slidenum">
              <a:rPr lang="en-US" smtClean="0"/>
              <a:t>7</a:t>
            </a:fld>
            <a:endParaRPr lang="en-US" dirty="0"/>
          </a:p>
        </p:txBody>
      </p:sp>
    </p:spTree>
    <p:extLst>
      <p:ext uri="{BB962C8B-B14F-4D97-AF65-F5344CB8AC3E}">
        <p14:creationId xmlns:p14="http://schemas.microsoft.com/office/powerpoint/2010/main" val="1882409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dirty="0" smtClean="0"/>
              <a:t>spectrum</a:t>
            </a:r>
            <a:r>
              <a:rPr lang="en-US" baseline="0" dirty="0" smtClean="0"/>
              <a:t> </a:t>
            </a:r>
            <a:r>
              <a:rPr lang="en-US" baseline="0" dirty="0" smtClean="0"/>
              <a:t>of </a:t>
            </a:r>
            <a:r>
              <a:rPr lang="en-US" dirty="0" smtClean="0"/>
              <a:t>Editions that are collected ranges from </a:t>
            </a:r>
            <a:r>
              <a:rPr lang="en-US" sz="1200" b="0" i="0" u="none" strike="noStrike" kern="1200" dirty="0" smtClean="0">
                <a:solidFill>
                  <a:schemeClr val="tx1"/>
                </a:solidFill>
                <a:effectLst/>
                <a:latin typeface="Arial" panose="020B0604020202020204" pitchFamily="34" charset="0"/>
                <a:ea typeface="+mn-ea"/>
                <a:cs typeface="+mn-cs"/>
              </a:rPr>
              <a:t>Unique</a:t>
            </a:r>
            <a:r>
              <a:rPr lang="en-US" dirty="0" smtClean="0"/>
              <a:t> to </a:t>
            </a:r>
            <a:r>
              <a:rPr lang="en-US" sz="1200" b="0" i="0" u="none" strike="noStrike" kern="1200" dirty="0" smtClean="0">
                <a:solidFill>
                  <a:schemeClr val="tx1"/>
                </a:solidFill>
                <a:effectLst/>
                <a:latin typeface="Arial" panose="020B0604020202020204" pitchFamily="34" charset="0"/>
                <a:ea typeface="+mn-ea"/>
                <a:cs typeface="+mn-cs"/>
              </a:rPr>
              <a:t>Mass produced</a:t>
            </a:r>
            <a:r>
              <a:rPr lang="en-US" dirty="0" smtClean="0"/>
              <a:t> </a:t>
            </a:r>
            <a:r>
              <a:rPr lang="en-US" sz="1200" b="0" i="0" u="none" strike="noStrike" kern="1200" dirty="0" smtClean="0">
                <a:solidFill>
                  <a:schemeClr val="tx1"/>
                </a:solidFill>
                <a:effectLst/>
                <a:latin typeface="Arial" panose="020B0604020202020204" pitchFamily="34" charset="0"/>
                <a:ea typeface="+mn-ea"/>
                <a:cs typeface="+mn-cs"/>
              </a:rPr>
              <a:t>Multiples</a:t>
            </a:r>
            <a:r>
              <a:rPr lang="en-US" dirty="0" smtClean="0"/>
              <a:t> </a:t>
            </a:r>
          </a:p>
          <a:p>
            <a:r>
              <a:rPr lang="en-US" sz="1200" b="0" i="0" u="none" strike="noStrike" kern="1200" dirty="0" smtClean="0">
                <a:solidFill>
                  <a:schemeClr val="tx1"/>
                </a:solidFill>
                <a:effectLst/>
                <a:latin typeface="Arial" panose="020B0604020202020204" pitchFamily="34" charset="0"/>
                <a:ea typeface="+mn-ea"/>
                <a:cs typeface="+mn-cs"/>
              </a:rPr>
              <a:t> and includes Hand-made</a:t>
            </a:r>
            <a:r>
              <a:rPr lang="en-US" dirty="0" smtClean="0"/>
              <a:t> </a:t>
            </a:r>
            <a:r>
              <a:rPr lang="en-US" sz="1200" b="0" i="0" u="none" strike="noStrike" kern="1200" dirty="0">
                <a:solidFill>
                  <a:schemeClr val="tx1"/>
                </a:solidFill>
                <a:effectLst/>
                <a:latin typeface="Arial" panose="020B0604020202020204" pitchFamily="34" charset="0"/>
                <a:ea typeface="+mn-ea"/>
                <a:cs typeface="+mn-cs"/>
              </a:rPr>
              <a:t>Limited edition</a:t>
            </a:r>
            <a:r>
              <a:rPr lang="en-US" dirty="0"/>
              <a:t> </a:t>
            </a:r>
            <a:r>
              <a:rPr lang="en-US" sz="1200" b="0" i="0" u="none" strike="noStrike" kern="1200" dirty="0">
                <a:solidFill>
                  <a:schemeClr val="tx1"/>
                </a:solidFill>
                <a:effectLst/>
                <a:latin typeface="Arial" panose="020B0604020202020204" pitchFamily="34" charset="0"/>
                <a:ea typeface="+mn-ea"/>
                <a:cs typeface="+mn-cs"/>
              </a:rPr>
              <a:t>Fine </a:t>
            </a:r>
            <a:r>
              <a:rPr lang="en-US" sz="1200" b="0" i="0" u="none" strike="noStrike" kern="1200" dirty="0" smtClean="0">
                <a:solidFill>
                  <a:schemeClr val="tx1"/>
                </a:solidFill>
                <a:effectLst/>
                <a:latin typeface="Arial" panose="020B0604020202020204" pitchFamily="34" charset="0"/>
                <a:ea typeface="+mn-ea"/>
                <a:cs typeface="+mn-cs"/>
              </a:rPr>
              <a:t>edition/press</a:t>
            </a:r>
            <a:endParaRPr lang="en-US" dirty="0"/>
          </a:p>
        </p:txBody>
      </p:sp>
      <p:sp>
        <p:nvSpPr>
          <p:cNvPr id="4" name="Slide Number Placeholder 3"/>
          <p:cNvSpPr>
            <a:spLocks noGrp="1"/>
          </p:cNvSpPr>
          <p:nvPr>
            <p:ph type="sldNum" sz="quarter" idx="10"/>
          </p:nvPr>
        </p:nvSpPr>
        <p:spPr/>
        <p:txBody>
          <a:bodyPr/>
          <a:lstStyle/>
          <a:p>
            <a:fld id="{7B62C401-B77F-470D-9389-CDBE8128E484}" type="slidenum">
              <a:rPr lang="en-US" smtClean="0"/>
              <a:t>8</a:t>
            </a:fld>
            <a:endParaRPr lang="en-US" dirty="0"/>
          </a:p>
        </p:txBody>
      </p:sp>
    </p:spTree>
    <p:extLst>
      <p:ext uri="{BB962C8B-B14F-4D97-AF65-F5344CB8AC3E}">
        <p14:creationId xmlns:p14="http://schemas.microsoft.com/office/powerpoint/2010/main" val="2994547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Arial" panose="020B0604020202020204" pitchFamily="34" charset="0"/>
                <a:ea typeface="+mn-ea"/>
                <a:cs typeface="+mn-cs"/>
              </a:rPr>
              <a:t>I’ve listed the</a:t>
            </a:r>
            <a:r>
              <a:rPr lang="en-US" sz="1200" b="0" i="0" u="none" strike="noStrike" kern="1200" baseline="0" dirty="0" smtClean="0">
                <a:solidFill>
                  <a:schemeClr val="tx1"/>
                </a:solidFill>
                <a:effectLst/>
                <a:latin typeface="Arial" panose="020B0604020202020204" pitchFamily="34" charset="0"/>
                <a:ea typeface="+mn-ea"/>
                <a:cs typeface="+mn-cs"/>
              </a:rPr>
              <a:t> </a:t>
            </a:r>
            <a:r>
              <a:rPr lang="en-US" dirty="0" smtClean="0"/>
              <a:t>Nomenclature alphabetically, with</a:t>
            </a:r>
            <a:r>
              <a:rPr lang="en-US" baseline="0" dirty="0" smtClean="0"/>
              <a:t> no inference of hierarchy or definition. Whether Artists books are part of or include book arts, is immaterial for this dimension. My initial list was longer including for instance movable or wordless book. If I found no incidence of the term in the survey data, I moved it to the glossary. Movable books for instance are included with popups.  </a:t>
            </a:r>
            <a:endParaRPr lang="en-US" dirty="0"/>
          </a:p>
          <a:p>
            <a:r>
              <a:rPr lang="en-US" sz="1200" b="0" i="0" u="none" strike="noStrike" kern="1200" dirty="0" smtClean="0">
                <a:solidFill>
                  <a:schemeClr val="tx1"/>
                </a:solidFill>
                <a:effectLst/>
                <a:latin typeface="Arial" panose="020B0604020202020204" pitchFamily="34" charset="0"/>
                <a:ea typeface="+mn-ea"/>
                <a:cs typeface="+mn-cs"/>
              </a:rPr>
              <a:t>Altered </a:t>
            </a:r>
            <a:r>
              <a:rPr lang="en-US" sz="1200" b="0" i="0" u="none" strike="noStrike" kern="1200" dirty="0">
                <a:solidFill>
                  <a:schemeClr val="tx1"/>
                </a:solidFill>
                <a:effectLst/>
                <a:latin typeface="Arial" panose="020B0604020202020204" pitchFamily="34" charset="0"/>
                <a:ea typeface="+mn-ea"/>
                <a:cs typeface="+mn-cs"/>
              </a:rPr>
              <a:t>books</a:t>
            </a:r>
            <a:r>
              <a:rPr lang="en-US" dirty="0"/>
              <a:t> </a:t>
            </a:r>
            <a:r>
              <a:rPr lang="en-US" sz="1200" b="0" i="0" u="none" strike="noStrike" kern="1200" dirty="0">
                <a:solidFill>
                  <a:schemeClr val="tx1"/>
                </a:solidFill>
                <a:effectLst/>
                <a:latin typeface="Arial" panose="020B0604020202020204" pitchFamily="34" charset="0"/>
                <a:ea typeface="+mn-ea"/>
                <a:cs typeface="+mn-cs"/>
              </a:rPr>
              <a:t>Artists books</a:t>
            </a:r>
            <a:r>
              <a:rPr lang="en-US" dirty="0"/>
              <a:t> </a:t>
            </a:r>
            <a:r>
              <a:rPr lang="en-US" sz="1200" b="0" i="0" u="none" strike="noStrike" kern="1200" dirty="0">
                <a:solidFill>
                  <a:schemeClr val="tx1"/>
                </a:solidFill>
                <a:effectLst/>
                <a:latin typeface="Arial" panose="020B0604020202020204" pitchFamily="34" charset="0"/>
                <a:ea typeface="+mn-ea"/>
                <a:cs typeface="+mn-cs"/>
              </a:rPr>
              <a:t>Book arts</a:t>
            </a:r>
            <a:r>
              <a:rPr lang="en-US" dirty="0"/>
              <a:t> </a:t>
            </a:r>
            <a:r>
              <a:rPr lang="en-US" sz="1200" b="0" i="0" u="none" strike="noStrike" kern="1200" dirty="0">
                <a:solidFill>
                  <a:schemeClr val="tx1"/>
                </a:solidFill>
                <a:effectLst/>
                <a:latin typeface="Arial" panose="020B0604020202020204" pitchFamily="34" charset="0"/>
                <a:ea typeface="+mn-ea"/>
                <a:cs typeface="+mn-cs"/>
              </a:rPr>
              <a:t>Book objects</a:t>
            </a:r>
            <a:r>
              <a:rPr lang="en-US" dirty="0"/>
              <a:t> </a:t>
            </a:r>
            <a:r>
              <a:rPr lang="en-US" sz="1200" b="0" i="0" u="none" strike="noStrike" kern="1200" dirty="0">
                <a:solidFill>
                  <a:schemeClr val="tx1"/>
                </a:solidFill>
                <a:effectLst/>
                <a:latin typeface="Arial" panose="020B0604020202020204" pitchFamily="34" charset="0"/>
                <a:ea typeface="+mn-ea"/>
                <a:cs typeface="+mn-cs"/>
              </a:rPr>
              <a:t>Book sculptures</a:t>
            </a:r>
            <a:r>
              <a:rPr lang="en-US" dirty="0"/>
              <a:t> </a:t>
            </a:r>
            <a:r>
              <a:rPr lang="en-US" sz="1200" b="0" i="0" u="none" strike="noStrike" kern="1200" dirty="0">
                <a:solidFill>
                  <a:schemeClr val="tx1"/>
                </a:solidFill>
                <a:effectLst/>
                <a:latin typeface="Arial" panose="020B0604020202020204" pitchFamily="34" charset="0"/>
                <a:ea typeface="+mn-ea"/>
                <a:cs typeface="+mn-cs"/>
              </a:rPr>
              <a:t>Bookworks</a:t>
            </a:r>
            <a:r>
              <a:rPr lang="en-US" dirty="0"/>
              <a:t> </a:t>
            </a:r>
          </a:p>
        </p:txBody>
      </p:sp>
      <p:sp>
        <p:nvSpPr>
          <p:cNvPr id="4" name="Slide Number Placeholder 3"/>
          <p:cNvSpPr>
            <a:spLocks noGrp="1"/>
          </p:cNvSpPr>
          <p:nvPr>
            <p:ph type="sldNum" sz="quarter" idx="10"/>
          </p:nvPr>
        </p:nvSpPr>
        <p:spPr/>
        <p:txBody>
          <a:bodyPr/>
          <a:lstStyle/>
          <a:p>
            <a:fld id="{7B62C401-B77F-470D-9389-CDBE8128E484}" type="slidenum">
              <a:rPr lang="en-US" smtClean="0"/>
              <a:t>9</a:t>
            </a:fld>
            <a:endParaRPr lang="en-US" dirty="0"/>
          </a:p>
        </p:txBody>
      </p:sp>
    </p:spTree>
    <p:extLst>
      <p:ext uri="{BB962C8B-B14F-4D97-AF65-F5344CB8AC3E}">
        <p14:creationId xmlns:p14="http://schemas.microsoft.com/office/powerpoint/2010/main" val="1639188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2441DC-77CF-41D7-86AD-B22FEA7659A0}" type="datetime1">
              <a:rPr lang="en-US" smtClean="0"/>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78955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4B8CFE-E549-47FF-9C79-CFA589B867D8}" type="datetime1">
              <a:rPr lang="en-US" smtClean="0"/>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88947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4D79083-A6D1-41F5-81E8-A80266C43568}" type="datetime1">
              <a:rPr lang="en-US" smtClean="0"/>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93206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EA0229B0-8BD5-4A8C-890A-7D84456E331F}" type="datetime1">
              <a:rPr lang="en-US" smtClean="0"/>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7385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900CEE14-A56D-42CF-8A5B-8C707BBEC3C3}" type="datetime1">
              <a:rPr lang="en-US" smtClean="0"/>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02050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AFF2A9F-78AF-4103-B3A8-CCA39FE16730}" type="datetime1">
              <a:rPr lang="en-US" smtClean="0"/>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1474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CBBE9A-9675-46BF-A723-32ABF8F854BC}" type="datetime1">
              <a:rPr lang="en-US" smtClean="0"/>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2512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E7BAF-B0A4-4E19-81D3-C6A06AA5C2A3}" type="datetime1">
              <a:rPr lang="en-US" smtClean="0"/>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8336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0FEEEC-6D06-4F96-B84D-79E4A98FF758}" type="datetime1">
              <a:rPr lang="en-US" smtClean="0"/>
              <a:t>12/7/2020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Content Placeholder 6"/>
          <p:cNvSpPr>
            <a:spLocks noGrp="1"/>
          </p:cNvSpPr>
          <p:nvPr>
            <p:ph sz="quarter" idx="13"/>
          </p:nvPr>
        </p:nvSpPr>
        <p:spPr>
          <a:xfrm>
            <a:off x="1087439" y="993775"/>
            <a:ext cx="9144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0810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51E5FD-F0B5-42B3-8051-56723E4074E2}" type="datetime1">
              <a:rPr lang="en-US" smtClean="0"/>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08980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4C69D4-B11F-4A1B-A6CC-0618238205FC}" type="datetime1">
              <a:rPr lang="en-US" smtClean="0"/>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3913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5CF425-7278-44B2-B067-E94F036121E6}" type="datetime1">
              <a:rPr lang="en-US" smtClean="0"/>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92079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E64E46-2E0B-4E30-B46C-C3BBFFFA3A66}" type="datetime1">
              <a:rPr lang="en-US" smtClean="0"/>
              <a:t>12/7/2020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12317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AFDDA9-69B1-4C2A-BA0D-02CA2850702E}" type="datetime1">
              <a:rPr lang="en-US" smtClean="0"/>
              <a:t>12/7/2020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12027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E02520-DD35-448B-A63F-DB14C8A550D8}" type="datetime1">
              <a:rPr lang="en-US" smtClean="0"/>
              <a:t>12/7/2020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3614111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82E57E5-BF07-4AB5-873A-0B93E77B8BA5}" type="datetime1">
              <a:rPr lang="en-US" smtClean="0"/>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46545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2AE4A9E-0320-440A-8488-C844C93E2407}" type="datetime1">
              <a:rPr lang="en-US" smtClean="0"/>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95718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defRPr>
            </a:lvl1pPr>
          </a:lstStyle>
          <a:p>
            <a:fld id="{FBE02520-DD35-448B-A63F-DB14C8A550D8}" type="datetime1">
              <a:rPr lang="en-US" smtClean="0"/>
              <a:pPr/>
              <a:t>12/7/2020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latin typeface="Arial" panose="020B06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381759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Arial" panose="020B0604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Arial" panose="020B0604020202020204" pitchFamily="34" charset="0"/>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Arial" panose="020B0604020202020204" pitchFamily="34" charset="0"/>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Arial" panose="020B0604020202020204" pitchFamily="34" charset="0"/>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Arial" panose="020B0604020202020204" pitchFamily="34" charset="0"/>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Arial" panose="020B0604020202020204" pitchFamily="34" charset="0"/>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5693229"/>
            <a:ext cx="8915400" cy="566738"/>
          </a:xfrm>
        </p:spPr>
        <p:txBody>
          <a:bodyPr>
            <a:normAutofit fontScale="90000"/>
          </a:bodyPr>
          <a:lstStyle/>
          <a:p>
            <a:r>
              <a:rPr lang="en-US" dirty="0"/>
              <a:t>Sonia Yaco</a:t>
            </a:r>
            <a:br>
              <a:rPr lang="en-US" dirty="0"/>
            </a:br>
            <a:r>
              <a:rPr lang="en-US" dirty="0"/>
              <a:t>Associate Director, Head of Special Collections and University Archives, Rutgers University</a:t>
            </a:r>
          </a:p>
        </p:txBody>
      </p:sp>
      <p:sp>
        <p:nvSpPr>
          <p:cNvPr id="3" name="Subtitle 2"/>
          <p:cNvSpPr>
            <a:spLocks noGrp="1"/>
          </p:cNvSpPr>
          <p:nvPr>
            <p:ph idx="4294967295"/>
          </p:nvPr>
        </p:nvSpPr>
        <p:spPr>
          <a:xfrm>
            <a:off x="6001657" y="594859"/>
            <a:ext cx="5116286" cy="4772479"/>
          </a:xfrm>
        </p:spPr>
        <p:txBody>
          <a:bodyPr>
            <a:normAutofit/>
          </a:bodyPr>
          <a:lstStyle/>
          <a:p>
            <a:pPr marL="0" indent="0">
              <a:buNone/>
            </a:pPr>
            <a:r>
              <a:rPr lang="en-US" sz="4400" dirty="0"/>
              <a:t>Utilizing ontologies to describe artists’ books and other amorphous genres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9212" y="634965"/>
            <a:ext cx="2556102" cy="3851193"/>
          </a:xfrm>
          <a:prstGeom prst="rect">
            <a:avLst/>
          </a:prstGeom>
        </p:spPr>
      </p:pic>
    </p:spTree>
    <p:extLst>
      <p:ext uri="{BB962C8B-B14F-4D97-AF65-F5344CB8AC3E}">
        <p14:creationId xmlns:p14="http://schemas.microsoft.com/office/powerpoint/2010/main" val="2163568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469202" y="624110"/>
            <a:ext cx="6589199" cy="656050"/>
          </a:xfrm>
        </p:spPr>
        <p:txBody>
          <a:bodyPr>
            <a:normAutofit/>
          </a:bodyPr>
          <a:lstStyle/>
          <a:p>
            <a:r>
              <a:rPr lang="en-US" sz="2800" dirty="0"/>
              <a:t>Ontology dimension: Creator</a:t>
            </a:r>
          </a:p>
        </p:txBody>
      </p:sp>
      <p:sp>
        <p:nvSpPr>
          <p:cNvPr id="10" name="Content Placeholder 9"/>
          <p:cNvSpPr>
            <a:spLocks noGrp="1"/>
          </p:cNvSpPr>
          <p:nvPr>
            <p:ph idx="1"/>
          </p:nvPr>
        </p:nvSpPr>
        <p:spPr>
          <a:xfrm>
            <a:off x="2847192" y="1575996"/>
            <a:ext cx="7211209" cy="4335227"/>
          </a:xfrm>
        </p:spPr>
        <p:txBody>
          <a:bodyPr>
            <a:normAutofit/>
          </a:bodyPr>
          <a:lstStyle/>
          <a:p>
            <a:pPr marL="0" indent="0">
              <a:buNone/>
            </a:pPr>
            <a:r>
              <a:rPr lang="en-US" sz="2000" b="1" dirty="0"/>
              <a:t>Created by:</a:t>
            </a:r>
          </a:p>
        </p:txBody>
      </p:sp>
      <p:sp>
        <p:nvSpPr>
          <p:cNvPr id="5" name="Slide Number Placeholder 4"/>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7" name="Picture 6"/>
          <p:cNvPicPr>
            <a:picLocks noChangeAspect="1"/>
          </p:cNvPicPr>
          <p:nvPr/>
        </p:nvPicPr>
        <p:blipFill>
          <a:blip r:embed="rId3"/>
          <a:stretch>
            <a:fillRect/>
          </a:stretch>
        </p:blipFill>
        <p:spPr>
          <a:xfrm>
            <a:off x="4720828" y="2156909"/>
            <a:ext cx="2672174" cy="1732434"/>
          </a:xfrm>
          <a:prstGeom prst="rect">
            <a:avLst/>
          </a:prstGeom>
        </p:spPr>
      </p:pic>
    </p:spTree>
    <p:extLst>
      <p:ext uri="{BB962C8B-B14F-4D97-AF65-F5344CB8AC3E}">
        <p14:creationId xmlns:p14="http://schemas.microsoft.com/office/powerpoint/2010/main" val="3217163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469202" y="624110"/>
            <a:ext cx="6589199" cy="656050"/>
          </a:xfrm>
        </p:spPr>
        <p:txBody>
          <a:bodyPr>
            <a:normAutofit/>
          </a:bodyPr>
          <a:lstStyle/>
          <a:p>
            <a:r>
              <a:rPr lang="en-US" sz="2800" dirty="0"/>
              <a:t>Ontology dimension: Artifact</a:t>
            </a:r>
          </a:p>
        </p:txBody>
      </p:sp>
      <p:sp>
        <p:nvSpPr>
          <p:cNvPr id="10" name="Content Placeholder 9"/>
          <p:cNvSpPr>
            <a:spLocks noGrp="1"/>
          </p:cNvSpPr>
          <p:nvPr>
            <p:ph idx="1"/>
          </p:nvPr>
        </p:nvSpPr>
        <p:spPr>
          <a:xfrm>
            <a:off x="2774198" y="1280160"/>
            <a:ext cx="7284204" cy="4631063"/>
          </a:xfrm>
        </p:spPr>
        <p:txBody>
          <a:bodyPr>
            <a:normAutofit fontScale="92500" lnSpcReduction="10000"/>
          </a:bodyPr>
          <a:lstStyle/>
          <a:p>
            <a:pPr marL="0" indent="0">
              <a:buNone/>
            </a:pPr>
            <a:r>
              <a:rPr lang="en-US" sz="2000" b="1" dirty="0"/>
              <a:t>As a/an ____ artifact:</a:t>
            </a:r>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2000" b="1" dirty="0"/>
              <a:t>  </a:t>
            </a:r>
          </a:p>
          <a:p>
            <a:pPr marL="0" indent="0">
              <a:buNone/>
            </a:pPr>
            <a:r>
              <a:rPr lang="en-US" sz="2000" b="1" dirty="0"/>
              <a:t>				</a:t>
            </a:r>
          </a:p>
        </p:txBody>
      </p:sp>
      <p:sp>
        <p:nvSpPr>
          <p:cNvPr id="5" name="Slide Number Placeholder 4"/>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11" name="Picture 10"/>
          <p:cNvPicPr>
            <a:picLocks noChangeAspect="1"/>
          </p:cNvPicPr>
          <p:nvPr/>
        </p:nvPicPr>
        <p:blipFill>
          <a:blip r:embed="rId3"/>
          <a:stretch>
            <a:fillRect/>
          </a:stretch>
        </p:blipFill>
        <p:spPr>
          <a:xfrm>
            <a:off x="4315554" y="2115954"/>
            <a:ext cx="3714933" cy="3029910"/>
          </a:xfrm>
          <a:prstGeom prst="rect">
            <a:avLst/>
          </a:prstGeom>
        </p:spPr>
      </p:pic>
    </p:spTree>
    <p:extLst>
      <p:ext uri="{BB962C8B-B14F-4D97-AF65-F5344CB8AC3E}">
        <p14:creationId xmlns:p14="http://schemas.microsoft.com/office/powerpoint/2010/main" val="1842340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469202" y="624111"/>
            <a:ext cx="6589199" cy="962643"/>
          </a:xfrm>
        </p:spPr>
        <p:txBody>
          <a:bodyPr>
            <a:normAutofit/>
          </a:bodyPr>
          <a:lstStyle/>
          <a:p>
            <a:r>
              <a:rPr lang="en-US" sz="2800" dirty="0"/>
              <a:t>Ontology dimension: Selection criteria</a:t>
            </a:r>
          </a:p>
        </p:txBody>
      </p:sp>
      <p:sp>
        <p:nvSpPr>
          <p:cNvPr id="10" name="Content Placeholder 9"/>
          <p:cNvSpPr>
            <a:spLocks noGrp="1"/>
          </p:cNvSpPr>
          <p:nvPr>
            <p:ph idx="1"/>
          </p:nvPr>
        </p:nvSpPr>
        <p:spPr>
          <a:xfrm>
            <a:off x="3396491" y="1660264"/>
            <a:ext cx="6591985" cy="3777622"/>
          </a:xfrm>
        </p:spPr>
        <p:txBody>
          <a:bodyPr/>
          <a:lstStyle/>
          <a:p>
            <a:pPr marL="0" indent="0">
              <a:buNone/>
            </a:pPr>
            <a:r>
              <a:rPr lang="en-US" dirty="0"/>
              <a:t> </a:t>
            </a:r>
            <a:r>
              <a:rPr lang="en-US" sz="2000" b="1" dirty="0"/>
              <a:t>Based on:</a:t>
            </a:r>
          </a:p>
        </p:txBody>
      </p:sp>
      <p:sp>
        <p:nvSpPr>
          <p:cNvPr id="5" name="Slide Number Placeholder 4"/>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3" name="Picture 2"/>
          <p:cNvPicPr>
            <a:picLocks noChangeAspect="1"/>
          </p:cNvPicPr>
          <p:nvPr/>
        </p:nvPicPr>
        <p:blipFill>
          <a:blip r:embed="rId3"/>
          <a:stretch>
            <a:fillRect/>
          </a:stretch>
        </p:blipFill>
        <p:spPr>
          <a:xfrm>
            <a:off x="5160222" y="1936376"/>
            <a:ext cx="2079746" cy="3305454"/>
          </a:xfrm>
          <a:prstGeom prst="rect">
            <a:avLst/>
          </a:prstGeom>
        </p:spPr>
      </p:pic>
    </p:spTree>
    <p:extLst>
      <p:ext uri="{BB962C8B-B14F-4D97-AF65-F5344CB8AC3E}">
        <p14:creationId xmlns:p14="http://schemas.microsoft.com/office/powerpoint/2010/main" val="1851076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469202" y="624110"/>
            <a:ext cx="6589199" cy="709838"/>
          </a:xfrm>
        </p:spPr>
        <p:txBody>
          <a:bodyPr>
            <a:normAutofit/>
          </a:bodyPr>
          <a:lstStyle/>
          <a:p>
            <a:r>
              <a:rPr lang="en-US" sz="2800" dirty="0"/>
              <a:t>Ontology dimension: Outcome</a:t>
            </a:r>
          </a:p>
        </p:txBody>
      </p:sp>
      <p:sp>
        <p:nvSpPr>
          <p:cNvPr id="10" name="Content Placeholder 9"/>
          <p:cNvSpPr>
            <a:spLocks noGrp="1"/>
          </p:cNvSpPr>
          <p:nvPr>
            <p:ph idx="1"/>
          </p:nvPr>
        </p:nvSpPr>
        <p:spPr/>
        <p:txBody>
          <a:bodyPr>
            <a:normAutofit/>
          </a:bodyPr>
          <a:lstStyle/>
          <a:p>
            <a:pPr marL="0" indent="0">
              <a:buNone/>
            </a:pPr>
            <a:r>
              <a:rPr lang="en-US" sz="2000" b="1" dirty="0"/>
              <a:t> For:</a:t>
            </a:r>
          </a:p>
        </p:txBody>
      </p:sp>
      <p:sp>
        <p:nvSpPr>
          <p:cNvPr id="5" name="Slide Number Placeholder 4"/>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3" name="Picture 2"/>
          <p:cNvPicPr>
            <a:picLocks noChangeAspect="1"/>
          </p:cNvPicPr>
          <p:nvPr/>
        </p:nvPicPr>
        <p:blipFill>
          <a:blip r:embed="rId3"/>
          <a:stretch>
            <a:fillRect/>
          </a:stretch>
        </p:blipFill>
        <p:spPr>
          <a:xfrm>
            <a:off x="4137959" y="2599487"/>
            <a:ext cx="3680204" cy="2443361"/>
          </a:xfrm>
          <a:prstGeom prst="rect">
            <a:avLst/>
          </a:prstGeom>
        </p:spPr>
      </p:pic>
    </p:spTree>
    <p:extLst>
      <p:ext uri="{BB962C8B-B14F-4D97-AF65-F5344CB8AC3E}">
        <p14:creationId xmlns:p14="http://schemas.microsoft.com/office/powerpoint/2010/main" val="2556184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Artists' book collections: an ontology </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6" name="Picture 5"/>
          <p:cNvPicPr>
            <a:picLocks noChangeAspect="1"/>
          </p:cNvPicPr>
          <p:nvPr/>
        </p:nvPicPr>
        <p:blipFill>
          <a:blip r:embed="rId3"/>
          <a:stretch>
            <a:fillRect/>
          </a:stretch>
        </p:blipFill>
        <p:spPr>
          <a:xfrm>
            <a:off x="174171" y="1676210"/>
            <a:ext cx="11900417" cy="3064222"/>
          </a:xfrm>
          <a:prstGeom prst="rect">
            <a:avLst/>
          </a:prstGeom>
          <a:solidFill>
            <a:schemeClr val="accent1">
              <a:lumMod val="20000"/>
              <a:lumOff val="80000"/>
            </a:schemeClr>
          </a:solidFill>
        </p:spPr>
      </p:pic>
    </p:spTree>
    <p:extLst>
      <p:ext uri="{BB962C8B-B14F-4D97-AF65-F5344CB8AC3E}">
        <p14:creationId xmlns:p14="http://schemas.microsoft.com/office/powerpoint/2010/main" val="3395812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collect? Why?</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8" name="Picture 7"/>
          <p:cNvPicPr>
            <a:picLocks noChangeAspect="1"/>
          </p:cNvPicPr>
          <p:nvPr/>
        </p:nvPicPr>
        <p:blipFill>
          <a:blip r:embed="rId3"/>
          <a:stretch>
            <a:fillRect/>
          </a:stretch>
        </p:blipFill>
        <p:spPr>
          <a:xfrm>
            <a:off x="188686" y="1707702"/>
            <a:ext cx="12003314" cy="2936708"/>
          </a:xfrm>
          <a:prstGeom prst="rect">
            <a:avLst/>
          </a:prstGeom>
          <a:solidFill>
            <a:schemeClr val="accent3">
              <a:lumMod val="20000"/>
              <a:lumOff val="80000"/>
            </a:schemeClr>
          </a:solidFill>
          <a:ln>
            <a:solidFill>
              <a:schemeClr val="bg1"/>
            </a:solidFill>
          </a:ln>
        </p:spPr>
      </p:pic>
      <p:sp>
        <p:nvSpPr>
          <p:cNvPr id="3" name="Rectangle 2"/>
          <p:cNvSpPr/>
          <p:nvPr/>
        </p:nvSpPr>
        <p:spPr>
          <a:xfrm>
            <a:off x="188687" y="5345907"/>
            <a:ext cx="11848532" cy="646331"/>
          </a:xfrm>
          <a:prstGeom prst="rect">
            <a:avLst/>
          </a:prstGeom>
        </p:spPr>
        <p:txBody>
          <a:bodyPr wrap="square">
            <a:spAutoFit/>
          </a:bodyPr>
          <a:lstStyle/>
          <a:p>
            <a:r>
              <a:rPr lang="en-US" i="1" dirty="0">
                <a:solidFill>
                  <a:srgbClr val="000000"/>
                </a:solidFill>
                <a:latin typeface="Arial" panose="020B0604020202020204" pitchFamily="34" charset="0"/>
              </a:rPr>
              <a:t>[Libraries]</a:t>
            </a:r>
            <a:r>
              <a:rPr lang="en-US" dirty="0">
                <a:latin typeface="Arial" panose="020B0604020202020204" pitchFamily="34" charset="0"/>
              </a:rPr>
              <a:t> </a:t>
            </a:r>
            <a:r>
              <a:rPr lang="en-US" dirty="0">
                <a:solidFill>
                  <a:srgbClr val="000000"/>
                </a:solidFill>
                <a:latin typeface="Arial" panose="020B0604020202020204" pitchFamily="34" charset="0"/>
              </a:rPr>
              <a:t>Purchase</a:t>
            </a:r>
            <a:r>
              <a:rPr lang="en-US" dirty="0">
                <a:latin typeface="Arial" panose="020B0604020202020204" pitchFamily="34" charset="0"/>
              </a:rPr>
              <a:t> </a:t>
            </a:r>
            <a:r>
              <a:rPr lang="en-US" dirty="0">
                <a:solidFill>
                  <a:srgbClr val="000000"/>
                </a:solidFill>
                <a:latin typeface="Arial" panose="020B0604020202020204" pitchFamily="34" charset="0"/>
              </a:rPr>
              <a:t>[+]</a:t>
            </a:r>
            <a:r>
              <a:rPr lang="en-US" dirty="0">
                <a:latin typeface="Arial" panose="020B0604020202020204" pitchFamily="34" charset="0"/>
              </a:rPr>
              <a:t> </a:t>
            </a:r>
            <a:r>
              <a:rPr lang="en-US" dirty="0">
                <a:solidFill>
                  <a:srgbClr val="000000"/>
                </a:solidFill>
                <a:latin typeface="Arial" panose="020B0604020202020204" pitchFamily="34" charset="0"/>
              </a:rPr>
              <a:t>Unique</a:t>
            </a:r>
            <a:r>
              <a:rPr lang="en-US" dirty="0">
                <a:latin typeface="Arial" panose="020B0604020202020204" pitchFamily="34" charset="0"/>
              </a:rPr>
              <a:t> </a:t>
            </a:r>
            <a:r>
              <a:rPr lang="en-US" dirty="0">
                <a:solidFill>
                  <a:srgbClr val="000000"/>
                </a:solidFill>
                <a:latin typeface="Arial" panose="020B0604020202020204" pitchFamily="34" charset="0"/>
              </a:rPr>
              <a:t>[+]</a:t>
            </a:r>
            <a:r>
              <a:rPr lang="en-US" dirty="0">
                <a:latin typeface="Arial" panose="020B0604020202020204" pitchFamily="34" charset="0"/>
              </a:rPr>
              <a:t> </a:t>
            </a:r>
            <a:r>
              <a:rPr lang="en-US" dirty="0">
                <a:solidFill>
                  <a:srgbClr val="000000"/>
                </a:solidFill>
                <a:latin typeface="Arial" panose="020B0604020202020204" pitchFamily="34" charset="0"/>
              </a:rPr>
              <a:t>Bookworks</a:t>
            </a:r>
            <a:r>
              <a:rPr lang="en-US" dirty="0">
                <a:latin typeface="Arial" panose="020B0604020202020204" pitchFamily="34" charset="0"/>
              </a:rPr>
              <a:t> </a:t>
            </a:r>
            <a:r>
              <a:rPr lang="en-US" i="1" dirty="0">
                <a:solidFill>
                  <a:srgbClr val="000000"/>
                </a:solidFill>
                <a:latin typeface="Arial" panose="020B0604020202020204" pitchFamily="34" charset="0"/>
              </a:rPr>
              <a:t>[created as a/an]</a:t>
            </a:r>
            <a:r>
              <a:rPr lang="en-US" dirty="0">
                <a:latin typeface="Arial" panose="020B0604020202020204" pitchFamily="34" charset="0"/>
              </a:rPr>
              <a:t> </a:t>
            </a:r>
            <a:r>
              <a:rPr lang="en-US" dirty="0">
                <a:solidFill>
                  <a:srgbClr val="000000"/>
                </a:solidFill>
                <a:latin typeface="Arial" panose="020B0604020202020204" pitchFamily="34" charset="0"/>
              </a:rPr>
              <a:t>Physical</a:t>
            </a:r>
            <a:r>
              <a:rPr lang="en-US" dirty="0">
                <a:latin typeface="Arial" panose="020B0604020202020204" pitchFamily="34" charset="0"/>
              </a:rPr>
              <a:t> </a:t>
            </a:r>
            <a:r>
              <a:rPr lang="en-US" i="1" dirty="0">
                <a:solidFill>
                  <a:srgbClr val="000000"/>
                </a:solidFill>
                <a:latin typeface="Arial" panose="020B0604020202020204" pitchFamily="34" charset="0"/>
              </a:rPr>
              <a:t>[artifact created by the]</a:t>
            </a:r>
            <a:r>
              <a:rPr lang="en-US" dirty="0">
                <a:latin typeface="Arial" panose="020B0604020202020204" pitchFamily="34" charset="0"/>
              </a:rPr>
              <a:t> </a:t>
            </a:r>
            <a:r>
              <a:rPr lang="en-US" dirty="0">
                <a:solidFill>
                  <a:srgbClr val="000000"/>
                </a:solidFill>
                <a:latin typeface="Arial" panose="020B0604020202020204" pitchFamily="34" charset="0"/>
              </a:rPr>
              <a:t>Artist</a:t>
            </a:r>
            <a:r>
              <a:rPr lang="en-US" dirty="0">
                <a:latin typeface="Arial" panose="020B0604020202020204" pitchFamily="34" charset="0"/>
              </a:rPr>
              <a:t> </a:t>
            </a:r>
            <a:r>
              <a:rPr lang="en-US" i="1" dirty="0">
                <a:solidFill>
                  <a:srgbClr val="000000"/>
                </a:solidFill>
                <a:latin typeface="Arial" panose="020B0604020202020204" pitchFamily="34" charset="0"/>
              </a:rPr>
              <a:t>[based on the]</a:t>
            </a:r>
            <a:r>
              <a:rPr lang="en-US" dirty="0">
                <a:latin typeface="Arial" panose="020B0604020202020204" pitchFamily="34" charset="0"/>
              </a:rPr>
              <a:t> </a:t>
            </a:r>
            <a:r>
              <a:rPr lang="en-US" dirty="0">
                <a:solidFill>
                  <a:srgbClr val="000000"/>
                </a:solidFill>
                <a:latin typeface="Arial" panose="020B0604020202020204" pitchFamily="34" charset="0"/>
              </a:rPr>
              <a:t>Library holdings</a:t>
            </a:r>
            <a:r>
              <a:rPr lang="en-US" dirty="0">
                <a:latin typeface="Arial" panose="020B0604020202020204" pitchFamily="34" charset="0"/>
              </a:rPr>
              <a:t> </a:t>
            </a:r>
            <a:r>
              <a:rPr lang="en-US" i="1" dirty="0">
                <a:solidFill>
                  <a:srgbClr val="000000"/>
                </a:solidFill>
                <a:latin typeface="Arial" panose="020B0604020202020204" pitchFamily="34" charset="0"/>
              </a:rPr>
              <a:t>[for]</a:t>
            </a:r>
            <a:r>
              <a:rPr lang="en-US" dirty="0">
                <a:latin typeface="Arial" panose="020B0604020202020204" pitchFamily="34" charset="0"/>
              </a:rPr>
              <a:t> </a:t>
            </a:r>
            <a:r>
              <a:rPr lang="en-US" dirty="0">
                <a:solidFill>
                  <a:srgbClr val="000000"/>
                </a:solidFill>
                <a:latin typeface="Arial" panose="020B0604020202020204" pitchFamily="34" charset="0"/>
              </a:rPr>
              <a:t>Teaching</a:t>
            </a:r>
            <a:r>
              <a:rPr lang="en-US" dirty="0">
                <a:latin typeface="Arial" panose="020B0604020202020204" pitchFamily="34" charset="0"/>
              </a:rPr>
              <a:t> </a:t>
            </a:r>
          </a:p>
        </p:txBody>
      </p:sp>
    </p:spTree>
    <p:extLst>
      <p:ext uri="{BB962C8B-B14F-4D97-AF65-F5344CB8AC3E}">
        <p14:creationId xmlns:p14="http://schemas.microsoft.com/office/powerpoint/2010/main" val="2990589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dirty="0"/>
              <a:t>The artist book ontology as framework</a:t>
            </a:r>
          </a:p>
        </p:txBody>
      </p:sp>
      <p:sp>
        <p:nvSpPr>
          <p:cNvPr id="8" name="Slide Number Placeholder 7"/>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7767" y="1805666"/>
            <a:ext cx="4343400" cy="4286250"/>
          </a:xfrm>
          <a:prstGeom prst="rect">
            <a:avLst/>
          </a:prstGeom>
        </p:spPr>
      </p:pic>
    </p:spTree>
    <p:extLst>
      <p:ext uri="{BB962C8B-B14F-4D97-AF65-F5344CB8AC3E}">
        <p14:creationId xmlns:p14="http://schemas.microsoft.com/office/powerpoint/2010/main" val="3735981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Rutgers SC/UA artists' book collection acquisition policy </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3" name="Picture 2"/>
          <p:cNvPicPr>
            <a:picLocks noChangeAspect="1"/>
          </p:cNvPicPr>
          <p:nvPr/>
        </p:nvPicPr>
        <p:blipFill>
          <a:blip r:embed="rId3"/>
          <a:stretch>
            <a:fillRect/>
          </a:stretch>
        </p:blipFill>
        <p:spPr>
          <a:xfrm>
            <a:off x="202499" y="2035626"/>
            <a:ext cx="11936491" cy="2746831"/>
          </a:xfrm>
          <a:prstGeom prst="rect">
            <a:avLst/>
          </a:prstGeom>
          <a:solidFill>
            <a:schemeClr val="accent5">
              <a:lumMod val="20000"/>
              <a:lumOff val="80000"/>
            </a:schemeClr>
          </a:solidFill>
        </p:spPr>
      </p:pic>
    </p:spTree>
    <p:extLst>
      <p:ext uri="{BB962C8B-B14F-4D97-AF65-F5344CB8AC3E}">
        <p14:creationId xmlns:p14="http://schemas.microsoft.com/office/powerpoint/2010/main" val="1913028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Artists' book collections: mapping the universe</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18</a:t>
            </a:fld>
            <a:endParaRPr lang="en-US" dirty="0"/>
          </a:p>
        </p:txBody>
      </p:sp>
      <p:pic>
        <p:nvPicPr>
          <p:cNvPr id="3" name="Picture 2"/>
          <p:cNvPicPr>
            <a:picLocks noChangeAspect="1"/>
          </p:cNvPicPr>
          <p:nvPr/>
        </p:nvPicPr>
        <p:blipFill>
          <a:blip r:embed="rId3"/>
          <a:stretch>
            <a:fillRect/>
          </a:stretch>
        </p:blipFill>
        <p:spPr>
          <a:xfrm>
            <a:off x="205865" y="1959429"/>
            <a:ext cx="11928078" cy="2930826"/>
          </a:xfrm>
          <a:prstGeom prst="rect">
            <a:avLst/>
          </a:prstGeom>
        </p:spPr>
      </p:pic>
    </p:spTree>
    <p:extLst>
      <p:ext uri="{BB962C8B-B14F-4D97-AF65-F5344CB8AC3E}">
        <p14:creationId xmlns:p14="http://schemas.microsoft.com/office/powerpoint/2010/main" val="4230832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Artists' book collections: Functions and Edition</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19</a:t>
            </a:fld>
            <a:endParaRPr lang="en-US" dirty="0"/>
          </a:p>
        </p:txBody>
      </p:sp>
      <p:pic>
        <p:nvPicPr>
          <p:cNvPr id="6" name="Picture 5"/>
          <p:cNvPicPr>
            <a:picLocks noChangeAspect="1"/>
          </p:cNvPicPr>
          <p:nvPr/>
        </p:nvPicPr>
        <p:blipFill>
          <a:blip r:embed="rId3"/>
          <a:stretch>
            <a:fillRect/>
          </a:stretch>
        </p:blipFill>
        <p:spPr>
          <a:xfrm>
            <a:off x="3783905" y="2021454"/>
            <a:ext cx="4612610" cy="4736827"/>
          </a:xfrm>
          <a:prstGeom prst="rect">
            <a:avLst/>
          </a:prstGeom>
        </p:spPr>
      </p:pic>
    </p:spTree>
    <p:extLst>
      <p:ext uri="{BB962C8B-B14F-4D97-AF65-F5344CB8AC3E}">
        <p14:creationId xmlns:p14="http://schemas.microsoft.com/office/powerpoint/2010/main" val="1615387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dirty="0"/>
              <a:t>What does, “We </a:t>
            </a:r>
            <a:r>
              <a:rPr lang="en-US" dirty="0" smtClean="0"/>
              <a:t>collect </a:t>
            </a:r>
            <a:r>
              <a:rPr lang="en-US" dirty="0"/>
              <a:t>artists’ books” mean?</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4926" y="1839119"/>
            <a:ext cx="2699742" cy="3599657"/>
          </a:xfrm>
        </p:spPr>
      </p:pic>
      <p:sp>
        <p:nvSpPr>
          <p:cNvPr id="8" name="Slide Number Placeholder 7"/>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3280394298"/>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Artists' book collections: Nomenclature</a:t>
            </a:r>
          </a:p>
        </p:txBody>
      </p:sp>
      <p:sp>
        <p:nvSpPr>
          <p:cNvPr id="4" name="Slide Number Placeholder 3"/>
          <p:cNvSpPr>
            <a:spLocks noGrp="1"/>
          </p:cNvSpPr>
          <p:nvPr>
            <p:ph type="sldNum" sz="quarter" idx="12"/>
          </p:nvPr>
        </p:nvSpPr>
        <p:spPr/>
        <p:txBody>
          <a:bodyPr/>
          <a:lstStyle/>
          <a:p>
            <a:fld id="{D57F1E4F-1CFF-5643-939E-217C01CDF565}" type="slidenum">
              <a:rPr lang="en-US" smtClean="0"/>
              <a:pPr/>
              <a:t>20</a:t>
            </a:fld>
            <a:endParaRPr lang="en-US" dirty="0"/>
          </a:p>
        </p:txBody>
      </p:sp>
      <p:pic>
        <p:nvPicPr>
          <p:cNvPr id="5" name="Picture 4"/>
          <p:cNvPicPr>
            <a:picLocks noChangeAspect="1"/>
          </p:cNvPicPr>
          <p:nvPr/>
        </p:nvPicPr>
        <p:blipFill>
          <a:blip r:embed="rId3"/>
          <a:stretch>
            <a:fillRect/>
          </a:stretch>
        </p:blipFill>
        <p:spPr>
          <a:xfrm>
            <a:off x="3783391" y="1484046"/>
            <a:ext cx="3889617" cy="5373954"/>
          </a:xfrm>
          <a:prstGeom prst="rect">
            <a:avLst/>
          </a:prstGeom>
        </p:spPr>
      </p:pic>
    </p:spTree>
    <p:extLst>
      <p:ext uri="{BB962C8B-B14F-4D97-AF65-F5344CB8AC3E}">
        <p14:creationId xmlns:p14="http://schemas.microsoft.com/office/powerpoint/2010/main" val="2397612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Artists' book collections: Artifacts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21</a:t>
            </a:fld>
            <a:endParaRPr lang="en-US" dirty="0"/>
          </a:p>
        </p:txBody>
      </p:sp>
      <p:pic>
        <p:nvPicPr>
          <p:cNvPr id="6" name="Picture 5"/>
          <p:cNvPicPr>
            <a:picLocks noChangeAspect="1"/>
          </p:cNvPicPr>
          <p:nvPr/>
        </p:nvPicPr>
        <p:blipFill>
          <a:blip r:embed="rId3"/>
          <a:stretch>
            <a:fillRect/>
          </a:stretch>
        </p:blipFill>
        <p:spPr>
          <a:xfrm>
            <a:off x="4175748" y="2044700"/>
            <a:ext cx="3840503" cy="4657430"/>
          </a:xfrm>
          <a:prstGeom prst="rect">
            <a:avLst/>
          </a:prstGeom>
        </p:spPr>
      </p:pic>
    </p:spTree>
    <p:extLst>
      <p:ext uri="{BB962C8B-B14F-4D97-AF65-F5344CB8AC3E}">
        <p14:creationId xmlns:p14="http://schemas.microsoft.com/office/powerpoint/2010/main" val="2443780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Artists' book collections: Creator</a:t>
            </a:r>
          </a:p>
        </p:txBody>
      </p:sp>
      <p:sp>
        <p:nvSpPr>
          <p:cNvPr id="4" name="Slide Number Placeholder 3"/>
          <p:cNvSpPr>
            <a:spLocks noGrp="1"/>
          </p:cNvSpPr>
          <p:nvPr>
            <p:ph type="sldNum" sz="quarter" idx="12"/>
          </p:nvPr>
        </p:nvSpPr>
        <p:spPr/>
        <p:txBody>
          <a:bodyPr/>
          <a:lstStyle/>
          <a:p>
            <a:fld id="{D57F1E4F-1CFF-5643-939E-217C01CDF565}" type="slidenum">
              <a:rPr lang="en-US" smtClean="0"/>
              <a:pPr/>
              <a:t>22</a:t>
            </a:fld>
            <a:endParaRPr lang="en-US" dirty="0"/>
          </a:p>
        </p:txBody>
      </p:sp>
      <p:pic>
        <p:nvPicPr>
          <p:cNvPr id="6" name="Picture 5"/>
          <p:cNvPicPr>
            <a:picLocks noChangeAspect="1"/>
          </p:cNvPicPr>
          <p:nvPr/>
        </p:nvPicPr>
        <p:blipFill>
          <a:blip r:embed="rId3"/>
          <a:stretch>
            <a:fillRect/>
          </a:stretch>
        </p:blipFill>
        <p:spPr>
          <a:xfrm>
            <a:off x="4945062" y="1662927"/>
            <a:ext cx="1898424" cy="4570963"/>
          </a:xfrm>
          <a:prstGeom prst="rect">
            <a:avLst/>
          </a:prstGeom>
        </p:spPr>
      </p:pic>
    </p:spTree>
    <p:extLst>
      <p:ext uri="{BB962C8B-B14F-4D97-AF65-F5344CB8AC3E}">
        <p14:creationId xmlns:p14="http://schemas.microsoft.com/office/powerpoint/2010/main" val="912506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Artists' book collections: Criteria</a:t>
            </a:r>
          </a:p>
        </p:txBody>
      </p:sp>
      <p:sp>
        <p:nvSpPr>
          <p:cNvPr id="4" name="Slide Number Placeholder 3"/>
          <p:cNvSpPr>
            <a:spLocks noGrp="1"/>
          </p:cNvSpPr>
          <p:nvPr>
            <p:ph type="sldNum" sz="quarter" idx="12"/>
          </p:nvPr>
        </p:nvSpPr>
        <p:spPr/>
        <p:txBody>
          <a:bodyPr/>
          <a:lstStyle/>
          <a:p>
            <a:fld id="{D57F1E4F-1CFF-5643-939E-217C01CDF565}" type="slidenum">
              <a:rPr lang="en-US" smtClean="0"/>
              <a:pPr/>
              <a:t>23</a:t>
            </a:fld>
            <a:endParaRPr lang="en-US" dirty="0"/>
          </a:p>
        </p:txBody>
      </p:sp>
      <p:pic>
        <p:nvPicPr>
          <p:cNvPr id="3" name="Picture 2"/>
          <p:cNvPicPr>
            <a:picLocks noChangeAspect="1"/>
          </p:cNvPicPr>
          <p:nvPr/>
        </p:nvPicPr>
        <p:blipFill>
          <a:blip r:embed="rId3"/>
          <a:stretch>
            <a:fillRect/>
          </a:stretch>
        </p:blipFill>
        <p:spPr>
          <a:xfrm>
            <a:off x="3846172" y="1391556"/>
            <a:ext cx="4172971" cy="4651221"/>
          </a:xfrm>
          <a:prstGeom prst="rect">
            <a:avLst/>
          </a:prstGeom>
        </p:spPr>
      </p:pic>
    </p:spTree>
    <p:extLst>
      <p:ext uri="{BB962C8B-B14F-4D97-AF65-F5344CB8AC3E}">
        <p14:creationId xmlns:p14="http://schemas.microsoft.com/office/powerpoint/2010/main" val="3262533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Artists' book collections: Outcomes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24</a:t>
            </a:fld>
            <a:endParaRPr lang="en-US" dirty="0"/>
          </a:p>
        </p:txBody>
      </p:sp>
      <p:pic>
        <p:nvPicPr>
          <p:cNvPr id="6" name="Picture 5"/>
          <p:cNvPicPr>
            <a:picLocks noChangeAspect="1"/>
          </p:cNvPicPr>
          <p:nvPr/>
        </p:nvPicPr>
        <p:blipFill>
          <a:blip r:embed="rId3"/>
          <a:stretch>
            <a:fillRect/>
          </a:stretch>
        </p:blipFill>
        <p:spPr>
          <a:xfrm>
            <a:off x="4927600" y="1359264"/>
            <a:ext cx="3069771" cy="5437880"/>
          </a:xfrm>
          <a:prstGeom prst="rect">
            <a:avLst/>
          </a:prstGeom>
        </p:spPr>
      </p:pic>
    </p:spTree>
    <p:extLst>
      <p:ext uri="{BB962C8B-B14F-4D97-AF65-F5344CB8AC3E}">
        <p14:creationId xmlns:p14="http://schemas.microsoft.com/office/powerpoint/2010/main" val="1168317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148394" y="438227"/>
            <a:ext cx="7236078" cy="1484916"/>
          </a:xfrm>
        </p:spPr>
        <p:txBody>
          <a:bodyPr>
            <a:normAutofit/>
          </a:bodyPr>
          <a:lstStyle/>
          <a:p>
            <a:r>
              <a:rPr lang="en-US" dirty="0">
                <a:solidFill>
                  <a:schemeClr val="tx1"/>
                </a:solidFill>
              </a:rPr>
              <a:t>Modifying the ontology</a:t>
            </a:r>
          </a:p>
        </p:txBody>
      </p:sp>
      <p:sp>
        <p:nvSpPr>
          <p:cNvPr id="8" name="Slide Number Placeholder 7"/>
          <p:cNvSpPr>
            <a:spLocks noGrp="1"/>
          </p:cNvSpPr>
          <p:nvPr>
            <p:ph type="sldNum" sz="quarter" idx="12"/>
          </p:nvPr>
        </p:nvSpPr>
        <p:spPr/>
        <p:txBody>
          <a:bodyPr/>
          <a:lstStyle/>
          <a:p>
            <a:fld id="{D57F1E4F-1CFF-5643-939E-217C01CDF565}" type="slidenum">
              <a:rPr lang="en-US" smtClean="0"/>
              <a:pPr/>
              <a:t>25</a:t>
            </a:fld>
            <a:endParaRPr lang="en-US" dirty="0"/>
          </a:p>
        </p:txBody>
      </p:sp>
      <p:pic>
        <p:nvPicPr>
          <p:cNvPr id="3" name="Picture 2">
            <a:extLst>
              <a:ext uri="{FF2B5EF4-FFF2-40B4-BE49-F238E27FC236}">
                <a16:creationId xmlns:a16="http://schemas.microsoft.com/office/drawing/2014/main" id="{EE8D04A4-271C-44E6-8073-ABA95916A3D0}"/>
              </a:ext>
            </a:extLst>
          </p:cNvPr>
          <p:cNvPicPr>
            <a:picLocks noChangeAspect="1"/>
          </p:cNvPicPr>
          <p:nvPr/>
        </p:nvPicPr>
        <p:blipFill>
          <a:blip r:embed="rId3"/>
          <a:stretch>
            <a:fillRect/>
          </a:stretch>
        </p:blipFill>
        <p:spPr>
          <a:xfrm>
            <a:off x="460109" y="1553029"/>
            <a:ext cx="11731891" cy="3156858"/>
          </a:xfrm>
          <a:prstGeom prst="rect">
            <a:avLst/>
          </a:prstGeom>
          <a:solidFill>
            <a:schemeClr val="bg1"/>
          </a:solidFill>
        </p:spPr>
      </p:pic>
    </p:spTree>
    <p:extLst>
      <p:ext uri="{BB962C8B-B14F-4D97-AF65-F5344CB8AC3E}">
        <p14:creationId xmlns:p14="http://schemas.microsoft.com/office/powerpoint/2010/main" val="2543408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148394" y="438227"/>
            <a:ext cx="7236078" cy="1189268"/>
          </a:xfrm>
        </p:spPr>
        <p:txBody>
          <a:bodyPr>
            <a:normAutofit/>
          </a:bodyPr>
          <a:lstStyle/>
          <a:p>
            <a:r>
              <a:rPr lang="en-US" dirty="0">
                <a:solidFill>
                  <a:schemeClr val="tx1"/>
                </a:solidFill>
              </a:rPr>
              <a:t>Adapting for other genres</a:t>
            </a:r>
          </a:p>
        </p:txBody>
      </p:sp>
      <p:sp>
        <p:nvSpPr>
          <p:cNvPr id="8" name="Slide Number Placeholder 7"/>
          <p:cNvSpPr>
            <a:spLocks noGrp="1"/>
          </p:cNvSpPr>
          <p:nvPr>
            <p:ph type="sldNum" sz="quarter" idx="12"/>
          </p:nvPr>
        </p:nvSpPr>
        <p:spPr/>
        <p:txBody>
          <a:bodyPr/>
          <a:lstStyle/>
          <a:p>
            <a:fld id="{D57F1E4F-1CFF-5643-939E-217C01CDF565}" type="slidenum">
              <a:rPr lang="en-US" smtClean="0"/>
              <a:pPr/>
              <a:t>26</a:t>
            </a:fld>
            <a:endParaRPr lang="en-US" dirty="0"/>
          </a:p>
        </p:txBody>
      </p:sp>
      <p:pic>
        <p:nvPicPr>
          <p:cNvPr id="3" name="Picture 2">
            <a:extLst>
              <a:ext uri="{FF2B5EF4-FFF2-40B4-BE49-F238E27FC236}">
                <a16:creationId xmlns:a16="http://schemas.microsoft.com/office/drawing/2014/main" id="{5EB1DBA6-C47A-4775-93F3-4A57111F5257}"/>
              </a:ext>
            </a:extLst>
          </p:cNvPr>
          <p:cNvPicPr>
            <a:picLocks noChangeAspect="1"/>
          </p:cNvPicPr>
          <p:nvPr/>
        </p:nvPicPr>
        <p:blipFill>
          <a:blip r:embed="rId3"/>
          <a:stretch>
            <a:fillRect/>
          </a:stretch>
        </p:blipFill>
        <p:spPr>
          <a:xfrm>
            <a:off x="4651829" y="1286844"/>
            <a:ext cx="3755888" cy="5571156"/>
          </a:xfrm>
          <a:prstGeom prst="rect">
            <a:avLst/>
          </a:prstGeom>
        </p:spPr>
      </p:pic>
    </p:spTree>
    <p:extLst>
      <p:ext uri="{BB962C8B-B14F-4D97-AF65-F5344CB8AC3E}">
        <p14:creationId xmlns:p14="http://schemas.microsoft.com/office/powerpoint/2010/main" val="2916895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148394" y="438227"/>
            <a:ext cx="7236078" cy="1484916"/>
          </a:xfrm>
        </p:spPr>
        <p:txBody>
          <a:bodyPr>
            <a:normAutofit/>
          </a:bodyPr>
          <a:lstStyle/>
          <a:p>
            <a:r>
              <a:rPr lang="en-US" dirty="0">
                <a:solidFill>
                  <a:schemeClr val="tx1"/>
                </a:solidFill>
              </a:rPr>
              <a:t>University Archives …</a:t>
            </a:r>
          </a:p>
        </p:txBody>
      </p:sp>
      <p:sp>
        <p:nvSpPr>
          <p:cNvPr id="8" name="Slide Number Placeholder 7"/>
          <p:cNvSpPr>
            <a:spLocks noGrp="1"/>
          </p:cNvSpPr>
          <p:nvPr>
            <p:ph type="sldNum" sz="quarter" idx="12"/>
          </p:nvPr>
        </p:nvSpPr>
        <p:spPr/>
        <p:txBody>
          <a:bodyPr/>
          <a:lstStyle/>
          <a:p>
            <a:fld id="{D57F1E4F-1CFF-5643-939E-217C01CDF565}" type="slidenum">
              <a:rPr lang="en-US" smtClean="0"/>
              <a:pPr/>
              <a:t>27</a:t>
            </a:fld>
            <a:endParaRPr lang="en-US" dirty="0"/>
          </a:p>
        </p:txBody>
      </p:sp>
      <p:pic>
        <p:nvPicPr>
          <p:cNvPr id="14" name="Picture 13">
            <a:extLst>
              <a:ext uri="{FF2B5EF4-FFF2-40B4-BE49-F238E27FC236}">
                <a16:creationId xmlns:a16="http://schemas.microsoft.com/office/drawing/2014/main" id="{92BA773E-13F0-4A5A-822D-948237D589C0}"/>
              </a:ext>
            </a:extLst>
          </p:cNvPr>
          <p:cNvPicPr>
            <a:picLocks noChangeAspect="1"/>
          </p:cNvPicPr>
          <p:nvPr/>
        </p:nvPicPr>
        <p:blipFill>
          <a:blip r:embed="rId3"/>
          <a:stretch>
            <a:fillRect/>
          </a:stretch>
        </p:blipFill>
        <p:spPr>
          <a:xfrm>
            <a:off x="187685" y="1553029"/>
            <a:ext cx="11947260" cy="2365602"/>
          </a:xfrm>
          <a:prstGeom prst="rect">
            <a:avLst/>
          </a:prstGeom>
        </p:spPr>
      </p:pic>
    </p:spTree>
    <p:extLst>
      <p:ext uri="{BB962C8B-B14F-4D97-AF65-F5344CB8AC3E}">
        <p14:creationId xmlns:p14="http://schemas.microsoft.com/office/powerpoint/2010/main" val="3377290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148394" y="438227"/>
            <a:ext cx="7236078" cy="1484916"/>
          </a:xfrm>
        </p:spPr>
        <p:txBody>
          <a:bodyPr>
            <a:normAutofit/>
          </a:bodyPr>
          <a:lstStyle/>
          <a:p>
            <a:r>
              <a:rPr lang="en-US" dirty="0">
                <a:solidFill>
                  <a:schemeClr val="tx1"/>
                </a:solidFill>
              </a:rPr>
              <a:t>University Archives ontology: Function, Format, and Creator</a:t>
            </a:r>
          </a:p>
        </p:txBody>
      </p:sp>
      <p:sp>
        <p:nvSpPr>
          <p:cNvPr id="8" name="Slide Number Placeholder 7"/>
          <p:cNvSpPr>
            <a:spLocks noGrp="1"/>
          </p:cNvSpPr>
          <p:nvPr>
            <p:ph type="sldNum" sz="quarter" idx="12"/>
          </p:nvPr>
        </p:nvSpPr>
        <p:spPr/>
        <p:txBody>
          <a:bodyPr/>
          <a:lstStyle/>
          <a:p>
            <a:fld id="{D57F1E4F-1CFF-5643-939E-217C01CDF565}" type="slidenum">
              <a:rPr lang="en-US" smtClean="0"/>
              <a:pPr/>
              <a:t>28</a:t>
            </a:fld>
            <a:endParaRPr lang="en-US" dirty="0"/>
          </a:p>
        </p:txBody>
      </p:sp>
      <p:pic>
        <p:nvPicPr>
          <p:cNvPr id="5" name="Picture 4">
            <a:extLst>
              <a:ext uri="{FF2B5EF4-FFF2-40B4-BE49-F238E27FC236}">
                <a16:creationId xmlns:a16="http://schemas.microsoft.com/office/drawing/2014/main" id="{E890FA5B-7BAC-457C-A926-D4DB2A220204}"/>
              </a:ext>
            </a:extLst>
          </p:cNvPr>
          <p:cNvPicPr>
            <a:picLocks noChangeAspect="1"/>
          </p:cNvPicPr>
          <p:nvPr/>
        </p:nvPicPr>
        <p:blipFill>
          <a:blip r:embed="rId3"/>
          <a:stretch>
            <a:fillRect/>
          </a:stretch>
        </p:blipFill>
        <p:spPr>
          <a:xfrm>
            <a:off x="1553028" y="2059629"/>
            <a:ext cx="8418286" cy="3473943"/>
          </a:xfrm>
          <a:prstGeom prst="rect">
            <a:avLst/>
          </a:prstGeom>
        </p:spPr>
      </p:pic>
    </p:spTree>
    <p:extLst>
      <p:ext uri="{BB962C8B-B14F-4D97-AF65-F5344CB8AC3E}">
        <p14:creationId xmlns:p14="http://schemas.microsoft.com/office/powerpoint/2010/main" val="506966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148394" y="438227"/>
            <a:ext cx="7236078" cy="1484916"/>
          </a:xfrm>
        </p:spPr>
        <p:txBody>
          <a:bodyPr>
            <a:normAutofit/>
          </a:bodyPr>
          <a:lstStyle/>
          <a:p>
            <a:r>
              <a:rPr lang="en-US" dirty="0">
                <a:solidFill>
                  <a:schemeClr val="tx1"/>
                </a:solidFill>
              </a:rPr>
              <a:t>University Archives ontology: Criteria and Outcome</a:t>
            </a:r>
          </a:p>
        </p:txBody>
      </p:sp>
      <p:sp>
        <p:nvSpPr>
          <p:cNvPr id="8" name="Slide Number Placeholder 7"/>
          <p:cNvSpPr>
            <a:spLocks noGrp="1"/>
          </p:cNvSpPr>
          <p:nvPr>
            <p:ph type="sldNum" sz="quarter" idx="12"/>
          </p:nvPr>
        </p:nvSpPr>
        <p:spPr/>
        <p:txBody>
          <a:bodyPr/>
          <a:lstStyle/>
          <a:p>
            <a:fld id="{D57F1E4F-1CFF-5643-939E-217C01CDF565}" type="slidenum">
              <a:rPr lang="en-US" smtClean="0"/>
              <a:pPr/>
              <a:t>29</a:t>
            </a:fld>
            <a:endParaRPr lang="en-US" dirty="0"/>
          </a:p>
        </p:txBody>
      </p:sp>
      <p:pic>
        <p:nvPicPr>
          <p:cNvPr id="6" name="Picture 5">
            <a:extLst>
              <a:ext uri="{FF2B5EF4-FFF2-40B4-BE49-F238E27FC236}">
                <a16:creationId xmlns:a16="http://schemas.microsoft.com/office/drawing/2014/main" id="{88600B01-B0A8-4ED1-B4D4-B40607682BC4}"/>
              </a:ext>
            </a:extLst>
          </p:cNvPr>
          <p:cNvPicPr>
            <a:picLocks noChangeAspect="1"/>
          </p:cNvPicPr>
          <p:nvPr/>
        </p:nvPicPr>
        <p:blipFill>
          <a:blip r:embed="rId3"/>
          <a:stretch>
            <a:fillRect/>
          </a:stretch>
        </p:blipFill>
        <p:spPr>
          <a:xfrm>
            <a:off x="2914549" y="2319197"/>
            <a:ext cx="7252639" cy="2615661"/>
          </a:xfrm>
          <a:prstGeom prst="rect">
            <a:avLst/>
          </a:prstGeom>
        </p:spPr>
      </p:pic>
    </p:spTree>
    <p:extLst>
      <p:ext uri="{BB962C8B-B14F-4D97-AF65-F5344CB8AC3E}">
        <p14:creationId xmlns:p14="http://schemas.microsoft.com/office/powerpoint/2010/main" val="3252620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dirty="0"/>
              <a:t>Creating a clearer picture</a:t>
            </a:r>
          </a:p>
        </p:txBody>
      </p:sp>
      <p:sp>
        <p:nvSpPr>
          <p:cNvPr id="8" name="Slide Number Placeholder 7"/>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75" y="2137069"/>
            <a:ext cx="4133850" cy="3725569"/>
          </a:xfrm>
          <a:prstGeom prst="rect">
            <a:avLst/>
          </a:prstGeom>
        </p:spPr>
      </p:pic>
    </p:spTree>
    <p:extLst>
      <p:ext uri="{BB962C8B-B14F-4D97-AF65-F5344CB8AC3E}">
        <p14:creationId xmlns:p14="http://schemas.microsoft.com/office/powerpoint/2010/main" val="2933890019"/>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6FD27D9-DE6F-4382-A4A9-4E73D034D5AD}"/>
              </a:ext>
            </a:extLst>
          </p:cNvPr>
          <p:cNvSpPr>
            <a:spLocks noGrp="1"/>
          </p:cNvSpPr>
          <p:nvPr>
            <p:ph type="title"/>
          </p:nvPr>
        </p:nvSpPr>
        <p:spPr/>
        <p:txBody>
          <a:bodyPr/>
          <a:lstStyle/>
          <a:p>
            <a:r>
              <a:rPr lang="en-US" dirty="0"/>
              <a:t>Conclusion</a:t>
            </a:r>
            <a:br>
              <a:rPr lang="en-US" dirty="0"/>
            </a:b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30</a:t>
            </a:fld>
            <a:endParaRPr lang="en-US" dirty="0"/>
          </a:p>
        </p:txBody>
      </p:sp>
      <p:pic>
        <p:nvPicPr>
          <p:cNvPr id="6" name="Picture 5">
            <a:extLst>
              <a:ext uri="{FF2B5EF4-FFF2-40B4-BE49-F238E27FC236}">
                <a16:creationId xmlns:a16="http://schemas.microsoft.com/office/drawing/2014/main" id="{079D288D-3E8F-4194-A68C-2DC0063A3699}"/>
              </a:ext>
            </a:extLst>
          </p:cNvPr>
          <p:cNvPicPr>
            <a:picLocks noChangeAspect="1"/>
          </p:cNvPicPr>
          <p:nvPr/>
        </p:nvPicPr>
        <p:blipFill>
          <a:blip r:embed="rId3"/>
          <a:stretch>
            <a:fillRect/>
          </a:stretch>
        </p:blipFill>
        <p:spPr>
          <a:xfrm>
            <a:off x="6432777" y="456293"/>
            <a:ext cx="4029075" cy="5829300"/>
          </a:xfrm>
          <a:prstGeom prst="rect">
            <a:avLst/>
          </a:prstGeom>
        </p:spPr>
      </p:pic>
    </p:spTree>
    <p:extLst>
      <p:ext uri="{BB962C8B-B14F-4D97-AF65-F5344CB8AC3E}">
        <p14:creationId xmlns:p14="http://schemas.microsoft.com/office/powerpoint/2010/main" val="840677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9087" y="1754643"/>
            <a:ext cx="3982907" cy="3817483"/>
          </a:xfrm>
          <a:prstGeom prst="rect">
            <a:avLst/>
          </a:prstGeom>
        </p:spPr>
      </p:pic>
      <p:sp>
        <p:nvSpPr>
          <p:cNvPr id="5" name="Title 4">
            <a:extLst>
              <a:ext uri="{FF2B5EF4-FFF2-40B4-BE49-F238E27FC236}">
                <a16:creationId xmlns:a16="http://schemas.microsoft.com/office/drawing/2014/main" id="{163A6DD9-D3D0-4914-8E8F-D80CAB078296}"/>
              </a:ext>
            </a:extLst>
          </p:cNvPr>
          <p:cNvSpPr>
            <a:spLocks noGrp="1"/>
          </p:cNvSpPr>
          <p:nvPr>
            <p:ph type="title"/>
          </p:nvPr>
        </p:nvSpPr>
        <p:spPr/>
        <p:txBody>
          <a:bodyPr/>
          <a:lstStyle/>
          <a:p>
            <a:r>
              <a:rPr lang="en-US" dirty="0"/>
              <a:t>Questions?</a:t>
            </a:r>
            <a:br>
              <a:rPr lang="en-US" dirty="0"/>
            </a:b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31</a:t>
            </a:fld>
            <a:endParaRPr lang="en-US" dirty="0"/>
          </a:p>
        </p:txBody>
      </p:sp>
    </p:spTree>
    <p:extLst>
      <p:ext uri="{BB962C8B-B14F-4D97-AF65-F5344CB8AC3E}">
        <p14:creationId xmlns:p14="http://schemas.microsoft.com/office/powerpoint/2010/main" val="2289571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dirty="0"/>
              <a:t>Gathering the data</a:t>
            </a:r>
          </a:p>
        </p:txBody>
      </p:sp>
      <p:sp>
        <p:nvSpPr>
          <p:cNvPr id="8" name="Slide Number Placeholder 7"/>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172" y="2163536"/>
            <a:ext cx="5421086" cy="4065815"/>
          </a:xfrm>
          <a:prstGeom prst="rect">
            <a:avLst/>
          </a:prstGeom>
        </p:spPr>
      </p:pic>
    </p:spTree>
    <p:extLst>
      <p:ext uri="{BB962C8B-B14F-4D97-AF65-F5344CB8AC3E}">
        <p14:creationId xmlns:p14="http://schemas.microsoft.com/office/powerpoint/2010/main" val="2210184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dirty="0"/>
              <a:t>Constructing the ontology</a:t>
            </a:r>
          </a:p>
        </p:txBody>
      </p:sp>
      <p:sp>
        <p:nvSpPr>
          <p:cNvPr id="8" name="Slide Number Placeholder 7"/>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7" name="IMG_22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81690" y="2124300"/>
            <a:ext cx="1921444" cy="3415900"/>
          </a:xfrm>
          <a:prstGeom prst="rect">
            <a:avLst/>
          </a:prstGeom>
        </p:spPr>
      </p:pic>
    </p:spTree>
    <p:extLst>
      <p:ext uri="{BB962C8B-B14F-4D97-AF65-F5344CB8AC3E}">
        <p14:creationId xmlns:p14="http://schemas.microsoft.com/office/powerpoint/2010/main" val="30888301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Artists’ book collections ontology </a:t>
            </a:r>
            <a:br>
              <a:rPr lang="en-US" dirty="0"/>
            </a:br>
            <a:r>
              <a:rPr lang="en-US" dirty="0"/>
              <a:t>What do you collect? Why?</a:t>
            </a:r>
          </a:p>
        </p:txBody>
      </p:sp>
      <p:sp>
        <p:nvSpPr>
          <p:cNvPr id="4" name="Slide Number Placeholder 3"/>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8" name="Picture 7"/>
          <p:cNvPicPr>
            <a:picLocks noChangeAspect="1"/>
          </p:cNvPicPr>
          <p:nvPr/>
        </p:nvPicPr>
        <p:blipFill>
          <a:blip r:embed="rId3"/>
          <a:stretch>
            <a:fillRect/>
          </a:stretch>
        </p:blipFill>
        <p:spPr>
          <a:xfrm>
            <a:off x="188686" y="2569092"/>
            <a:ext cx="12003314" cy="2936708"/>
          </a:xfrm>
          <a:prstGeom prst="rect">
            <a:avLst/>
          </a:prstGeom>
          <a:solidFill>
            <a:schemeClr val="accent3">
              <a:lumMod val="20000"/>
              <a:lumOff val="80000"/>
            </a:schemeClr>
          </a:solidFill>
          <a:ln>
            <a:solidFill>
              <a:schemeClr val="bg1"/>
            </a:solidFill>
          </a:ln>
        </p:spPr>
      </p:pic>
    </p:spTree>
    <p:extLst>
      <p:ext uri="{BB962C8B-B14F-4D97-AF65-F5344CB8AC3E}">
        <p14:creationId xmlns:p14="http://schemas.microsoft.com/office/powerpoint/2010/main" val="1986067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sz="2800" dirty="0"/>
              <a:t>Ontology dimension: Function</a:t>
            </a:r>
          </a:p>
        </p:txBody>
      </p:sp>
      <p:sp>
        <p:nvSpPr>
          <p:cNvPr id="10" name="Content Placeholder 9"/>
          <p:cNvSpPr>
            <a:spLocks noGrp="1"/>
          </p:cNvSpPr>
          <p:nvPr>
            <p:ph idx="1"/>
          </p:nvPr>
        </p:nvSpPr>
        <p:spPr>
          <a:xfrm>
            <a:off x="3466416" y="1463040"/>
            <a:ext cx="6591985" cy="4448182"/>
          </a:xfrm>
        </p:spPr>
        <p:txBody>
          <a:bodyPr>
            <a:normAutofit/>
          </a:bodyPr>
          <a:lstStyle/>
          <a:p>
            <a:pPr marL="0" indent="0">
              <a:buNone/>
            </a:pPr>
            <a:r>
              <a:rPr lang="en-US" sz="2000" b="1" dirty="0"/>
              <a:t> </a:t>
            </a:r>
            <a:r>
              <a:rPr lang="en-US" sz="2800" i="1" dirty="0"/>
              <a:t>Libraries…</a:t>
            </a:r>
          </a:p>
        </p:txBody>
      </p:sp>
      <p:sp>
        <p:nvSpPr>
          <p:cNvPr id="5" name="Slide Number Placeholder 4"/>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4" name="Picture 3"/>
          <p:cNvPicPr>
            <a:picLocks noChangeAspect="1"/>
          </p:cNvPicPr>
          <p:nvPr/>
        </p:nvPicPr>
        <p:blipFill>
          <a:blip r:embed="rId3"/>
          <a:stretch>
            <a:fillRect/>
          </a:stretch>
        </p:blipFill>
        <p:spPr>
          <a:xfrm>
            <a:off x="4826956" y="2011681"/>
            <a:ext cx="2905359" cy="2047964"/>
          </a:xfrm>
          <a:prstGeom prst="rect">
            <a:avLst/>
          </a:prstGeom>
        </p:spPr>
      </p:pic>
    </p:spTree>
    <p:extLst>
      <p:ext uri="{BB962C8B-B14F-4D97-AF65-F5344CB8AC3E}">
        <p14:creationId xmlns:p14="http://schemas.microsoft.com/office/powerpoint/2010/main" val="4066477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469202" y="624110"/>
            <a:ext cx="6589199" cy="528798"/>
          </a:xfrm>
        </p:spPr>
        <p:txBody>
          <a:bodyPr>
            <a:normAutofit/>
          </a:bodyPr>
          <a:lstStyle/>
          <a:p>
            <a:r>
              <a:rPr lang="en-US" sz="2800" dirty="0"/>
              <a:t>Ontology dimension: Edition</a:t>
            </a:r>
          </a:p>
        </p:txBody>
      </p:sp>
      <p:sp>
        <p:nvSpPr>
          <p:cNvPr id="10" name="Content Placeholder 9"/>
          <p:cNvSpPr>
            <a:spLocks noGrp="1"/>
          </p:cNvSpPr>
          <p:nvPr>
            <p:ph idx="1"/>
          </p:nvPr>
        </p:nvSpPr>
        <p:spPr/>
        <p:txBody>
          <a:bodyPr/>
          <a:lstStyle/>
          <a:p>
            <a:pPr marL="0" indent="0">
              <a:buNone/>
            </a:pPr>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3" name="Picture 2"/>
          <p:cNvPicPr>
            <a:picLocks noChangeAspect="1"/>
          </p:cNvPicPr>
          <p:nvPr/>
        </p:nvPicPr>
        <p:blipFill>
          <a:blip r:embed="rId3"/>
          <a:stretch>
            <a:fillRect/>
          </a:stretch>
        </p:blipFill>
        <p:spPr>
          <a:xfrm>
            <a:off x="3990820" y="1782360"/>
            <a:ext cx="4210360" cy="4128862"/>
          </a:xfrm>
          <a:prstGeom prst="rect">
            <a:avLst/>
          </a:prstGeom>
        </p:spPr>
      </p:pic>
    </p:spTree>
    <p:extLst>
      <p:ext uri="{BB962C8B-B14F-4D97-AF65-F5344CB8AC3E}">
        <p14:creationId xmlns:p14="http://schemas.microsoft.com/office/powerpoint/2010/main" val="4200143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428105" y="624110"/>
            <a:ext cx="7164833" cy="758248"/>
          </a:xfrm>
        </p:spPr>
        <p:txBody>
          <a:bodyPr>
            <a:normAutofit/>
          </a:bodyPr>
          <a:lstStyle/>
          <a:p>
            <a:r>
              <a:rPr lang="en-US" sz="2800" dirty="0"/>
              <a:t>Ontology dimension: Nomenclature</a:t>
            </a:r>
          </a:p>
        </p:txBody>
      </p:sp>
      <p:sp>
        <p:nvSpPr>
          <p:cNvPr id="5" name="Slide Number Placeholder 4"/>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24" name="Picture 23"/>
          <p:cNvPicPr>
            <a:picLocks noChangeAspect="1"/>
          </p:cNvPicPr>
          <p:nvPr/>
        </p:nvPicPr>
        <p:blipFill>
          <a:blip r:embed="rId3"/>
          <a:stretch>
            <a:fillRect/>
          </a:stretch>
        </p:blipFill>
        <p:spPr>
          <a:xfrm>
            <a:off x="4715871" y="1436145"/>
            <a:ext cx="2239894" cy="3741186"/>
          </a:xfrm>
          <a:prstGeom prst="rect">
            <a:avLst/>
          </a:prstGeom>
        </p:spPr>
      </p:pic>
    </p:spTree>
    <p:extLst>
      <p:ext uri="{BB962C8B-B14F-4D97-AF65-F5344CB8AC3E}">
        <p14:creationId xmlns:p14="http://schemas.microsoft.com/office/powerpoint/2010/main" val="3502809656"/>
      </p:ext>
    </p:extLst>
  </p:cSld>
  <p:clrMapOvr>
    <a:masterClrMapping/>
  </p:clrMapOvr>
</p:sld>
</file>

<file path=ppt/theme/theme1.xml><?xml version="1.0" encoding="utf-8"?>
<a:theme xmlns:a="http://schemas.openxmlformats.org/drawingml/2006/main" name="Wisp">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0</TotalTime>
  <Words>2347</Words>
  <Application>Microsoft Office PowerPoint</Application>
  <PresentationFormat>Widescreen</PresentationFormat>
  <Paragraphs>172</Paragraphs>
  <Slides>31</Slides>
  <Notes>31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Wingdings 3</vt:lpstr>
      <vt:lpstr>Wisp</vt:lpstr>
      <vt:lpstr>Sonia Yaco Associate Director, Head of Special Collections and University Archives, Rutgers University</vt:lpstr>
      <vt:lpstr>What does, “We collect artists’ books” mean?</vt:lpstr>
      <vt:lpstr>Creating a clearer picture</vt:lpstr>
      <vt:lpstr>Gathering the data</vt:lpstr>
      <vt:lpstr>Constructing the ontology</vt:lpstr>
      <vt:lpstr>Artists’ book collections ontology  What do you collect? Why?</vt:lpstr>
      <vt:lpstr>Ontology dimension: Function</vt:lpstr>
      <vt:lpstr>Ontology dimension: Edition</vt:lpstr>
      <vt:lpstr>Ontology dimension: Nomenclature</vt:lpstr>
      <vt:lpstr>Ontology dimension: Creator</vt:lpstr>
      <vt:lpstr>Ontology dimension: Artifact</vt:lpstr>
      <vt:lpstr>Ontology dimension: Selection criteria</vt:lpstr>
      <vt:lpstr>Ontology dimension: Outcome</vt:lpstr>
      <vt:lpstr>Artists' book collections: an ontology </vt:lpstr>
      <vt:lpstr>What do you collect? Why?</vt:lpstr>
      <vt:lpstr>The artist book ontology as framework</vt:lpstr>
      <vt:lpstr>Rutgers SC/UA artists' book collection acquisition policy </vt:lpstr>
      <vt:lpstr>Artists' book collections: mapping the universe</vt:lpstr>
      <vt:lpstr>Artists' book collections: Functions and Edition</vt:lpstr>
      <vt:lpstr>Artists' book collections: Nomenclature</vt:lpstr>
      <vt:lpstr>Artists' book collections: Artifacts</vt:lpstr>
      <vt:lpstr>Artists' book collections: Creator</vt:lpstr>
      <vt:lpstr>Artists' book collections: Criteria</vt:lpstr>
      <vt:lpstr>Artists' book collections: Outcomes</vt:lpstr>
      <vt:lpstr>Modifying the ontology</vt:lpstr>
      <vt:lpstr>Adapting for other genres</vt:lpstr>
      <vt:lpstr>University Archives …</vt:lpstr>
      <vt:lpstr>University Archives ontology: Function, Format, and Creator</vt:lpstr>
      <vt:lpstr>University Archives ontology: Criteria and Outcome</vt:lpstr>
      <vt:lpstr>Conclusion </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2020-12-07T21:09:23Z</dcterms:created>
  <dcterms:modified xsi:type="dcterms:W3CDTF">2020-12-07T21:18:21Z</dcterms:modified>
</cp:coreProperties>
</file>