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6"/>
  </p:notesMasterIdLst>
  <p:handoutMasterIdLst>
    <p:handoutMasterId r:id="rId27"/>
  </p:handoutMasterIdLst>
  <p:sldIdLst>
    <p:sldId id="265" r:id="rId5"/>
    <p:sldId id="282" r:id="rId6"/>
    <p:sldId id="283" r:id="rId7"/>
    <p:sldId id="259" r:id="rId8"/>
    <p:sldId id="266" r:id="rId9"/>
    <p:sldId id="281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8" r:id="rId18"/>
    <p:sldId id="273" r:id="rId19"/>
    <p:sldId id="275" r:id="rId20"/>
    <p:sldId id="285" r:id="rId21"/>
    <p:sldId id="276" r:id="rId22"/>
    <p:sldId id="277" r:id="rId23"/>
    <p:sldId id="280" r:id="rId24"/>
    <p:sldId id="28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D23"/>
    <a:srgbClr val="DE6126"/>
    <a:srgbClr val="5E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301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1808"/>
        <p:guide pos="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C3825-D7B0-0242-8971-962B2536868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EB0C8-DF90-9F4C-9BA9-F3F682D4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3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6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6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77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31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0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48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6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7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2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7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EB0C8-DF90-9F4C-9BA9-F3F682D438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9697420-862F-1941-8480-5E8B83C042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1022" y="4789164"/>
            <a:ext cx="878265" cy="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0295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Title</a:t>
            </a:r>
          </a:p>
        </p:txBody>
      </p:sp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C1EC5C0-25C9-D241-B824-8F245F7CD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022" y="4789164"/>
            <a:ext cx="878265" cy="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21BEFB-DA16-E946-99B1-058C1B900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022" y="4789164"/>
            <a:ext cx="878265" cy="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7BAE3FD-A08D-2242-B936-C81281CF99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022" y="4789164"/>
            <a:ext cx="878265" cy="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A6EAE7D-64E7-0E4C-9283-BE980E57B2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022" y="4789164"/>
            <a:ext cx="878265" cy="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resources/contrastcheck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ebaim.org/resources/contrastchecker/" TargetMode="External"/><Relationship Id="rId3" Type="http://schemas.openxmlformats.org/officeDocument/2006/relationships/hyperlink" Target="https://www.w3.org/WAI/fundamentals/accessibility-intro/" TargetMode="External"/><Relationship Id="rId7" Type="http://schemas.openxmlformats.org/officeDocument/2006/relationships/hyperlink" Target="http://universaldesign.ie/What-is-Universal-Desig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3f31oufqFSM" TargetMode="External"/><Relationship Id="rId5" Type="http://schemas.openxmlformats.org/officeDocument/2006/relationships/hyperlink" Target="https://www.w3.org/WAI/ER/tools/" TargetMode="External"/><Relationship Id="rId4" Type="http://schemas.openxmlformats.org/officeDocument/2006/relationships/hyperlink" Target="https://www.w3.org/WAI/test-evaluat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4myNBXl71k?feature=oembed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fundamentals/accessibility-intr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universaldesign.ie/What-is-Universal-Desig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Webinar • March 31, 2020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779470" y="1852402"/>
            <a:ext cx="7754770" cy="880355"/>
          </a:xfrm>
        </p:spPr>
        <p:txBody>
          <a:bodyPr vert="horz" wrap="square" lIns="457200" tIns="274320" rIns="457200" bIns="274320" anchor="t">
            <a:noAutofit/>
          </a:bodyPr>
          <a:lstStyle/>
          <a:p>
            <a:r>
              <a:rPr lang="en-US" sz="2000"/>
              <a:t>Prioritizing People: Accessibility and Digital Libraries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728694" y="2887995"/>
            <a:ext cx="5521383" cy="369332"/>
          </a:xfrm>
        </p:spPr>
        <p:txBody>
          <a:bodyPr vert="horz" wrap="none" lIns="0" anchor="t">
            <a:spAutoFit/>
          </a:bodyPr>
          <a:lstStyle/>
          <a:p>
            <a:r>
              <a:rPr lang="en-US" sz="1800"/>
              <a:t>Nathan Tallman, Hanning Chen, and Valerie Yazza</a:t>
            </a:r>
            <a:endParaRPr lang="en-US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021A7-E5FF-4178-844F-BD21E37A2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Hosted/SaaS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E8817-CD82-4D22-9710-36275190D7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EE52E-A7D7-4E77-B7C5-82B31E152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56F9C-9783-4659-B11A-820539EC9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CONTENTdm 6.x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3DD40-B0F2-4A95-BB79-E9E4BDCFB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4231214" cy="3356378"/>
          </a:xfrm>
        </p:spPr>
        <p:txBody>
          <a:bodyPr/>
          <a:lstStyle/>
          <a:p>
            <a:r>
              <a:rPr lang="en-US" sz="2000"/>
              <a:t>PSU had stability and maintenance issues with our self-hosted instance. </a:t>
            </a:r>
          </a:p>
          <a:p>
            <a:r>
              <a:rPr lang="en-US" sz="2000"/>
              <a:t>Known issues with accessibility and mobile devices.</a:t>
            </a:r>
          </a:p>
          <a:p>
            <a:r>
              <a:rPr lang="en-US" sz="2000"/>
              <a:t>OCLC’s new hosted version of CONTENTdm advertised accessibility improvements, so we asked for a trial.</a:t>
            </a:r>
            <a:endParaRPr lang="en-US"/>
          </a:p>
          <a:p>
            <a:endParaRPr lang="ru-RU"/>
          </a:p>
          <a:p>
            <a:endParaRPr lang="en-US"/>
          </a:p>
        </p:txBody>
      </p:sp>
      <p:pic>
        <p:nvPicPr>
          <p:cNvPr id="6" name="Picture Placeholder 14" descr="CONTENTdm 6.3 home page">
            <a:extLst>
              <a:ext uri="{FF2B5EF4-FFF2-40B4-BE49-F238E27FC236}">
                <a16:creationId xmlns:a16="http://schemas.microsoft.com/office/drawing/2014/main" id="{58A5F5D9-39D4-4EE3-B6ED-7C4D39E53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" t="-1" r="53" b="4457"/>
          <a:stretch/>
        </p:blipFill>
        <p:spPr>
          <a:xfrm>
            <a:off x="4656234" y="1029747"/>
            <a:ext cx="4323630" cy="27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F26B26-C406-4C4A-AD76-8B2BF2BF4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CONTENTdm Responsive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D6C89-1A6F-4826-9154-698A6998D8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029747"/>
            <a:ext cx="4207933" cy="3356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Worked with Penn State IT Accessibility Group to test new CONTENTdm with some of our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Results were disappointing based on OCLC messaging and strongly worded emails 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OCLC listened and their response showed they cared. Successive improvements were made, with additional rounds of testing and report sharing.</a:t>
            </a:r>
            <a:endParaRPr lang="en-US" sz="2000"/>
          </a:p>
        </p:txBody>
      </p:sp>
      <p:pic>
        <p:nvPicPr>
          <p:cNvPr id="4" name="Picture Placeholder 29" descr="CONTENTdm 7 home page">
            <a:extLst>
              <a:ext uri="{FF2B5EF4-FFF2-40B4-BE49-F238E27FC236}">
                <a16:creationId xmlns:a16="http://schemas.microsoft.com/office/drawing/2014/main" id="{D63350FE-A9BB-434D-9B5E-9B271FEA77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236" t="-261" r="236" b="16201"/>
          <a:stretch/>
        </p:blipFill>
        <p:spPr>
          <a:xfrm>
            <a:off x="340786" y="1029747"/>
            <a:ext cx="3744457" cy="2818619"/>
          </a:xfrm>
        </p:spPr>
      </p:pic>
      <p:pic>
        <p:nvPicPr>
          <p:cNvPr id="5" name="Picture Placeholder 29" descr="CONTENTdm 7 home page">
            <a:extLst>
              <a:ext uri="{FF2B5EF4-FFF2-40B4-BE49-F238E27FC236}">
                <a16:creationId xmlns:a16="http://schemas.microsoft.com/office/drawing/2014/main" id="{9E81DE31-959C-4041-A944-D2D169B41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6" t="-261" r="236" b="16201"/>
          <a:stretch/>
        </p:blipFill>
        <p:spPr>
          <a:xfrm>
            <a:off x="340786" y="1029747"/>
            <a:ext cx="4024480" cy="30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918F2A-7BCE-4362-992A-0718FD4CC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Accessibility is Maturing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973DC-5E46-4494-B5B1-8319ADAEEEE2}"/>
              </a:ext>
            </a:extLst>
          </p:cNvPr>
          <p:cNvSpPr txBox="1"/>
          <p:nvPr/>
        </p:nvSpPr>
        <p:spPr>
          <a:xfrm>
            <a:off x="5724521" y="1332680"/>
            <a:ext cx="28310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71D23"/>
                </a:solidFill>
                <a:latin typeface="Arial"/>
                <a:cs typeface="Arial"/>
              </a:rPr>
              <a:t>Education of everyone on the production chain is ongoing.</a:t>
            </a:r>
          </a:p>
          <a:p>
            <a:endParaRPr lang="en-US" sz="1600">
              <a:solidFill>
                <a:srgbClr val="171D23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FAB21-2116-4C95-A612-9D016B760542}"/>
              </a:ext>
            </a:extLst>
          </p:cNvPr>
          <p:cNvSpPr txBox="1"/>
          <p:nvPr/>
        </p:nvSpPr>
        <p:spPr>
          <a:xfrm>
            <a:off x="2764123" y="1324658"/>
            <a:ext cx="27938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71D23"/>
                </a:solidFill>
                <a:latin typeface="Arial"/>
                <a:cs typeface="Arial"/>
              </a:rPr>
              <a:t>We are fortunate to work with partners on accessibility issues.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3DFDC-F779-44C6-9C17-E1DA5AF2121C}"/>
              </a:ext>
            </a:extLst>
          </p:cNvPr>
          <p:cNvSpPr txBox="1"/>
          <p:nvPr/>
        </p:nvSpPr>
        <p:spPr>
          <a:xfrm>
            <a:off x="97855" y="1329527"/>
            <a:ext cx="246523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71D23"/>
                </a:solidFill>
                <a:latin typeface="Arial"/>
                <a:cs typeface="Arial"/>
              </a:rPr>
              <a:t>Accessibility is evolving.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05304-FDE2-4A28-AADF-9808B6F9A66C}"/>
              </a:ext>
            </a:extLst>
          </p:cNvPr>
          <p:cNvSpPr txBox="1"/>
          <p:nvPr/>
        </p:nvSpPr>
        <p:spPr>
          <a:xfrm>
            <a:off x="2803001" y="2819846"/>
            <a:ext cx="27938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71D23"/>
                </a:solidFill>
                <a:latin typeface="Arial"/>
                <a:cs typeface="Arial"/>
              </a:rPr>
              <a:t>We are learning more about accessibility as the entire society learns more.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1E806-98CB-4B33-B509-B8EA6A53D16F}"/>
              </a:ext>
            </a:extLst>
          </p:cNvPr>
          <p:cNvSpPr txBox="1"/>
          <p:nvPr/>
        </p:nvSpPr>
        <p:spPr>
          <a:xfrm>
            <a:off x="97855" y="2819845"/>
            <a:ext cx="24386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71D23"/>
                </a:solidFill>
                <a:latin typeface="Arial"/>
                <a:cs typeface="Arial"/>
              </a:rPr>
              <a:t>Standards are being established and revised.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7AE2B-7B6D-4557-8CB3-07BB0BDFDEBC}"/>
              </a:ext>
            </a:extLst>
          </p:cNvPr>
          <p:cNvSpPr txBox="1"/>
          <p:nvPr/>
        </p:nvSpPr>
        <p:spPr>
          <a:xfrm>
            <a:off x="5723698" y="2819026"/>
            <a:ext cx="315790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solidFill>
                  <a:srgbClr val="171D23"/>
                </a:solidFill>
                <a:latin typeface="Arial"/>
                <a:cs typeface="Arial"/>
              </a:rPr>
              <a:t>CONTENTdm</a:t>
            </a:r>
            <a:r>
              <a:rPr lang="en-US" sz="1600">
                <a:solidFill>
                  <a:srgbClr val="171D23"/>
                </a:solidFill>
                <a:latin typeface="Arial"/>
                <a:cs typeface="Arial"/>
              </a:rPr>
              <a:t> team at OCLC </a:t>
            </a:r>
            <a:br>
              <a:rPr lang="en-US" sz="1600">
                <a:solidFill>
                  <a:srgbClr val="171D23"/>
                </a:solidFill>
                <a:latin typeface="Arial"/>
                <a:cs typeface="Arial"/>
              </a:rPr>
            </a:br>
            <a:r>
              <a:rPr lang="en-US" sz="1600">
                <a:solidFill>
                  <a:srgbClr val="171D23"/>
                </a:solidFill>
                <a:latin typeface="Arial"/>
                <a:cs typeface="Arial"/>
              </a:rPr>
              <a:t>is taking the issue seriously and </a:t>
            </a:r>
            <a:br>
              <a:rPr lang="en-US" sz="1600">
                <a:solidFill>
                  <a:srgbClr val="171D23"/>
                </a:solidFill>
                <a:latin typeface="Arial"/>
                <a:cs typeface="Arial"/>
              </a:rPr>
            </a:br>
            <a:r>
              <a:rPr lang="en-US" sz="1600">
                <a:solidFill>
                  <a:srgbClr val="171D23"/>
                </a:solidFill>
                <a:latin typeface="Arial"/>
                <a:cs typeface="Arial"/>
              </a:rPr>
              <a:t>is continuously making accessibility improvements to our product. </a:t>
            </a:r>
          </a:p>
          <a:p>
            <a:endParaRPr lang="en-US" sz="1600">
              <a:solidFill>
                <a:srgbClr val="171D2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9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01BC8-D031-4492-90FC-F6B81FE2B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en-US"/>
              <a:t>Keeping Your Website Accessible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3DDCB-8B7B-421E-9EF4-7424A51C0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5228909" cy="3574703"/>
          </a:xfrm>
        </p:spPr>
        <p:txBody>
          <a:bodyPr vert="horz" anchor="t"/>
          <a:lstStyle/>
          <a:p>
            <a:r>
              <a:rPr lang="en-US" sz="2000" dirty="0"/>
              <a:t>When uploading content</a:t>
            </a:r>
            <a:endParaRPr lang="en-US" sz="2000" dirty="0">
              <a:cs typeface="Arial"/>
            </a:endParaRPr>
          </a:p>
          <a:p>
            <a:pPr lvl="1"/>
            <a:r>
              <a:rPr lang="en-US" sz="1800" dirty="0">
                <a:cs typeface="Segoe UI Light"/>
              </a:rPr>
              <a:t>Use descriptive yet simple language for your content</a:t>
            </a:r>
          </a:p>
          <a:p>
            <a:pPr lvl="1"/>
            <a:r>
              <a:rPr lang="en-US" sz="1800" dirty="0"/>
              <a:t>Give relevant names to your titles, subjects, and descriptions</a:t>
            </a:r>
            <a:endParaRPr lang="en-US" sz="1400" dirty="0">
              <a:cs typeface="Arial"/>
            </a:endParaRPr>
          </a:p>
          <a:p>
            <a:r>
              <a:rPr lang="en-US" sz="2000" dirty="0"/>
              <a:t>When using a Website Configuration Tool</a:t>
            </a:r>
            <a:endParaRPr lang="en-US" sz="2000" dirty="0">
              <a:cs typeface="Arial"/>
            </a:endParaRPr>
          </a:p>
          <a:p>
            <a:pPr lvl="1"/>
            <a:r>
              <a:rPr lang="en-US" sz="1800" dirty="0">
                <a:cs typeface="Segoe UI Light"/>
              </a:rPr>
              <a:t>Test intended colors with </a:t>
            </a:r>
            <a:r>
              <a:rPr lang="en-US" sz="1800" dirty="0" err="1">
                <a:cs typeface="Segoe UI Light"/>
              </a:rPr>
              <a:t>WebAIM</a:t>
            </a:r>
            <a:r>
              <a:rPr lang="en-US" sz="1800" dirty="0">
                <a:cs typeface="Segoe UI Light"/>
              </a:rPr>
              <a:t> Contrast Checker </a:t>
            </a:r>
          </a:p>
          <a:p>
            <a:pPr lvl="2"/>
            <a:r>
              <a:rPr lang="en-US" sz="1600" dirty="0">
                <a:cs typeface="Segoe UI Light"/>
                <a:hlinkClick r:id="rId3"/>
              </a:rPr>
              <a:t>webaim.org/resources/contrastchecker/</a:t>
            </a:r>
            <a:endParaRPr lang="en-US" sz="1600" dirty="0">
              <a:cs typeface="Segoe UI Light"/>
            </a:endParaRPr>
          </a:p>
          <a:p>
            <a:pPr lvl="1"/>
            <a:r>
              <a:rPr lang="en-US" sz="1800" dirty="0"/>
              <a:t>Text size 'Medium' is the intended sizing for the text</a:t>
            </a:r>
            <a:endParaRPr lang="en-US" sz="1800" dirty="0">
              <a:cs typeface="Segoe UI Ligh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D2E64D8-8236-4971-9CE4-13D14BD33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61" y="1029261"/>
            <a:ext cx="3241650" cy="29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753DE-8C8B-4347-AED4-D52F88A60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Developing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7430E-33FB-4A1F-81D0-56178B4BB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AB0944-7EAF-4677-95D2-D3A1EE08F5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A01428D-C354-4F26-8185-684DCD8F4C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86" y="343304"/>
            <a:ext cx="8439148" cy="686442"/>
          </a:xfrm>
        </p:spPr>
        <p:txBody>
          <a:bodyPr/>
          <a:lstStyle/>
          <a:p>
            <a:r>
              <a:rPr lang="en-US"/>
              <a:t>Cultural Heritage Objects Repository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3A0EB3-8D15-43BE-BF82-825F2E7F68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</p:spPr>
        <p:txBody>
          <a:bodyPr/>
          <a:lstStyle/>
          <a:p>
            <a:r>
              <a:rPr lang="en-US" sz="2000"/>
              <a:t>Samvera-based digital repository with Blacklight as the only starting UI.</a:t>
            </a:r>
          </a:p>
          <a:p>
            <a:r>
              <a:rPr lang="en-US" sz="2000"/>
              <a:t>Accessibility a priority, required feature from day one. Every incremental release undergoes some form of accessibility testing.</a:t>
            </a:r>
          </a:p>
          <a:p>
            <a:r>
              <a:rPr lang="en-US" sz="2000"/>
              <a:t>Full testing with EIT Accessibility Group as needed and planned for major releases.</a:t>
            </a:r>
          </a:p>
          <a:p>
            <a:r>
              <a:rPr lang="en-US" sz="2000"/>
              <a:t>MVP includes minimal/no JavaScript or other fancy UI features to maintain focus on core accessibility for graceful fallback.</a:t>
            </a:r>
          </a:p>
          <a:p>
            <a:r>
              <a:rPr lang="en-US" sz="2000"/>
              <a:t>Staff need an accessible interface too.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753DE-8C8B-4347-AED4-D52F88A60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7430E-33FB-4A1F-81D0-56178B4BB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AB0944-7EAF-4677-95D2-D3A1EE08F5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2E19F-D6D0-46ED-BFE2-BD0FB10BC2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Best Practices for Adapting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F1C65-741F-42CE-B713-94BE673FBC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501064" cy="3356378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Working with Vendors</a:t>
            </a:r>
          </a:p>
          <a:p>
            <a:r>
              <a:rPr lang="en-US" sz="2000"/>
              <a:t>Test all claims</a:t>
            </a:r>
            <a:endParaRPr lang="en-US" sz="2000">
              <a:cs typeface="Segoe UI Light"/>
            </a:endParaRPr>
          </a:p>
          <a:p>
            <a:r>
              <a:rPr lang="en-US" sz="2000"/>
              <a:t>Don’t be reluctant to ask or give feedback to the development team</a:t>
            </a:r>
            <a:endParaRPr lang="en-US" sz="2000">
              <a:cs typeface="Segoe UI Light"/>
            </a:endParaRPr>
          </a:p>
          <a:p>
            <a:r>
              <a:rPr lang="en-US" sz="2000">
                <a:cs typeface="Segoe UI Light"/>
              </a:rPr>
              <a:t>When customizing, be careful not to reverse accessibility</a:t>
            </a:r>
          </a:p>
          <a:p>
            <a:r>
              <a:rPr lang="en-US" sz="2000">
                <a:cs typeface="Segoe UI Light"/>
              </a:rPr>
              <a:t>Test customizations with </a:t>
            </a:r>
            <a:r>
              <a:rPr lang="en-US" sz="2000" err="1">
                <a:cs typeface="Segoe UI Light"/>
              </a:rPr>
              <a:t>SiteImprove</a:t>
            </a:r>
            <a:r>
              <a:rPr lang="en-US" sz="2000">
                <a:cs typeface="Segoe UI Light"/>
              </a:rPr>
              <a:t> – it can be downloaded as a Chrome extension</a:t>
            </a:r>
          </a:p>
          <a:p>
            <a:r>
              <a:rPr lang="en-US" sz="2000">
                <a:cs typeface="Segoe UI Light"/>
              </a:rPr>
              <a:t>Accessibility is always evolving; we are constantly working to make improvements to our products</a:t>
            </a:r>
          </a:p>
        </p:txBody>
      </p:sp>
    </p:spTree>
    <p:extLst>
      <p:ext uri="{BB962C8B-B14F-4D97-AF65-F5344CB8AC3E}">
        <p14:creationId xmlns:p14="http://schemas.microsoft.com/office/powerpoint/2010/main" val="27190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F0B72F-B829-4E73-838D-15579B5DA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Best Practices for Creating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CF49-E8F5-48EC-B090-023CA47838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/>
              <a:t>Universal design</a:t>
            </a:r>
            <a:endParaRPr lang="en-US" sz="2000">
              <a:cs typeface="Segoe UI Light"/>
            </a:endParaRPr>
          </a:p>
          <a:p>
            <a:r>
              <a:rPr lang="en-US" sz="2000"/>
              <a:t>Progressive enhancement</a:t>
            </a:r>
            <a:endParaRPr lang="en-US" sz="2000">
              <a:cs typeface="Segoe UI Light"/>
            </a:endParaRPr>
          </a:p>
          <a:p>
            <a:r>
              <a:rPr lang="en-US" sz="2000"/>
              <a:t>Routine testing, both automated &amp; manual (WCAG) and human using adaptive tech</a:t>
            </a:r>
            <a:endParaRPr lang="en-US" sz="2000">
              <a:cs typeface="Segoe UI Light"/>
            </a:endParaRPr>
          </a:p>
          <a:p>
            <a:r>
              <a:rPr lang="en-US" sz="2000"/>
              <a:t>Valid, semantic HTML encoding</a:t>
            </a:r>
            <a:endParaRPr lang="en-US" sz="2000">
              <a:cs typeface="Segoe UI Light"/>
            </a:endParaRPr>
          </a:p>
          <a:p>
            <a:r>
              <a:rPr lang="en-US" sz="2000"/>
              <a:t>Unicode! (Accessibility for all languages!)</a:t>
            </a:r>
            <a:endParaRPr lang="en-US" sz="2000">
              <a:cs typeface="Segoe UI Light"/>
            </a:endParaRPr>
          </a:p>
          <a:p>
            <a:r>
              <a:rPr lang="en-US" sz="2000"/>
              <a:t>Know how to use ALT and ARIA attributes</a:t>
            </a:r>
            <a:endParaRPr lang="en-US" sz="2000">
              <a:cs typeface="Segoe UI Light"/>
            </a:endParaRPr>
          </a:p>
          <a:p>
            <a:r>
              <a:rPr lang="en-US" sz="2000"/>
              <a:t>Test content without CSS and JS enabled</a:t>
            </a:r>
            <a:endParaRPr lang="en-US" sz="2000">
              <a:cs typeface="Segoe UI Light"/>
            </a:endParaRPr>
          </a:p>
          <a:p>
            <a:r>
              <a:rPr lang="en-US" sz="2000"/>
              <a:t>Remember screen readers when adding hidden content and for skipping non-primary content</a:t>
            </a:r>
          </a:p>
        </p:txBody>
      </p:sp>
    </p:spTree>
    <p:extLst>
      <p:ext uri="{BB962C8B-B14F-4D97-AF65-F5344CB8AC3E}">
        <p14:creationId xmlns:p14="http://schemas.microsoft.com/office/powerpoint/2010/main" val="36395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B33CDF5-617A-6445-B27D-2F17322562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65" b="2165"/>
          <a:stretch>
            <a:fillRect/>
          </a:stretch>
        </p:blipFill>
        <p:spPr>
          <a:xfrm>
            <a:off x="880163" y="410803"/>
            <a:ext cx="2018613" cy="193119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A1200-C010-4BE1-814C-C4E77B3C54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Digital Preservation Librarian, Penn State University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CE267-2276-4AAA-A08F-447054541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en-US">
                <a:cs typeface="Arial"/>
              </a:rPr>
              <a:t>Nathan Tallman</a:t>
            </a:r>
            <a:endParaRPr lang="en-US"/>
          </a:p>
        </p:txBody>
      </p:sp>
      <p:pic>
        <p:nvPicPr>
          <p:cNvPr id="12" name="Picture 12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6BCBE0B4-CA76-415D-801E-F1648BF41E6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t="2251" b="2251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E8D8FA-096D-4B5E-A598-7F3033BB3B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Product Analyst, OCLC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B8781F-3606-47A6-AC8E-E3BE1DF9BA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anchor="t"/>
          <a:lstStyle/>
          <a:p>
            <a:r>
              <a:rPr lang="en-US">
                <a:cs typeface="Arial"/>
              </a:rPr>
              <a:t>Hanning Chen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F1E7F-D5D4-4A25-A177-69C98F7F1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en-US">
                <a:cs typeface="Arial"/>
              </a:rPr>
              <a:t>Resources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4E8CD-30EE-48AD-9A54-53E7D7BD4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  <a:hlinkClick r:id="rId3"/>
              </a:rPr>
              <a:t>W3C Web Accessibility Initiative</a:t>
            </a:r>
            <a:endParaRPr lang="en-US" sz="2000" dirty="0">
              <a:ea typeface="+mn-lt"/>
              <a:cs typeface="+mn-lt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Resources to help with accessibility evaluation are described in </a:t>
            </a:r>
            <a:r>
              <a:rPr lang="en-US" dirty="0">
                <a:ea typeface="+mn-lt"/>
                <a:cs typeface="+mn-lt"/>
                <a:hlinkClick r:id="rId4"/>
              </a:rPr>
              <a:t>Evaluating Web Accessibility Overview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Web Accessibility Evaluation Tools List </a:t>
            </a:r>
            <a:r>
              <a:rPr lang="en-US" dirty="0">
                <a:ea typeface="+mn-lt"/>
                <a:cs typeface="+mn-lt"/>
                <a:hlinkClick r:id="rId5"/>
              </a:rPr>
              <a:t>https://www.w3.org/WAI/ER/tools/</a:t>
            </a:r>
            <a:endParaRPr lang="en-US" dirty="0">
              <a:ea typeface="+mn-lt"/>
              <a:cs typeface="+mn-lt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a typeface="+mn-lt"/>
                <a:cs typeface="+mn-lt"/>
                <a:hlinkClick r:id="rId6"/>
              </a:rPr>
              <a:t>Web Accessibility Perspectives Video </a:t>
            </a:r>
            <a:r>
              <a:rPr lang="en-US" i="1" dirty="0">
                <a:ea typeface="+mn-lt"/>
                <a:cs typeface="+mn-lt"/>
                <a:hlinkClick r:id="rId6"/>
              </a:rPr>
              <a:t>(YouTube)</a:t>
            </a:r>
            <a:endParaRPr lang="en-US" dirty="0">
              <a:cs typeface="Arial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i="1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  <a:hlinkClick r:id="rId7"/>
              </a:rPr>
              <a:t>Universal Design</a:t>
            </a:r>
            <a:endParaRPr lang="en-US" sz="2000" dirty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ea typeface="+mn-lt"/>
                <a:cs typeface="+mn-lt"/>
              </a:rPr>
              <a:t>WebAIM</a:t>
            </a:r>
            <a:r>
              <a:rPr lang="en-US" sz="2000" dirty="0">
                <a:ea typeface="+mn-lt"/>
                <a:cs typeface="+mn-lt"/>
              </a:rPr>
              <a:t> Contrast Checker: </a:t>
            </a:r>
            <a:r>
              <a:rPr lang="en-US" sz="2000" dirty="0">
                <a:ea typeface="+mn-lt"/>
                <a:cs typeface="+mn-lt"/>
                <a:hlinkClick r:id="rId8"/>
              </a:rPr>
              <a:t>webaim.org/resources/contrastchecker/</a:t>
            </a:r>
            <a:endParaRPr lang="en-US" sz="2000" dirty="0">
              <a:cs typeface="Arial"/>
            </a:endParaRPr>
          </a:p>
          <a:p>
            <a:pPr lvl="1">
              <a:spcBef>
                <a:spcPts val="0"/>
              </a:spcBef>
            </a:pPr>
            <a:endParaRPr lang="en-US" dirty="0">
              <a:cs typeface="Arial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cs typeface="Arial"/>
            </a:endParaRPr>
          </a:p>
          <a:p>
            <a:pPr>
              <a:spcBef>
                <a:spcPts val="0"/>
              </a:spcBef>
            </a:pPr>
            <a:endParaRPr lang="en-US" dirty="0">
              <a:cs typeface="Arial"/>
            </a:endParaRPr>
          </a:p>
          <a:p>
            <a:pPr>
              <a:spcBef>
                <a:spcPts val="0"/>
              </a:spcBef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2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13771A-3465-4353-8D10-5707D1E77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wrap="square" lIns="640080" tIns="91440" bIns="164592" anchor="t">
            <a:spAutoFit/>
          </a:bodyPr>
          <a:lstStyle/>
          <a:p>
            <a:r>
              <a:rPr lang="en-US">
                <a:cs typeface="Arial"/>
              </a:rPr>
              <a:t>Questions?</a:t>
            </a:r>
            <a:endParaRPr lang="en-US"/>
          </a:p>
        </p:txBody>
      </p:sp>
      <p:pic>
        <p:nvPicPr>
          <p:cNvPr id="8" name="Picture 7" descr="A brown and black dog standing in the snow&#10;&#10;Description automatically generated">
            <a:extLst>
              <a:ext uri="{FF2B5EF4-FFF2-40B4-BE49-F238E27FC236}">
                <a16:creationId xmlns:a16="http://schemas.microsoft.com/office/drawing/2014/main" id="{26FB6505-07FE-4379-A6D4-4EC00229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095" y="101896"/>
            <a:ext cx="2629436" cy="3501636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4A758FB-216C-4B66-994D-5D1A45104E35}"/>
              </a:ext>
            </a:extLst>
          </p:cNvPr>
          <p:cNvGrpSpPr/>
          <p:nvPr/>
        </p:nvGrpSpPr>
        <p:grpSpPr>
          <a:xfrm>
            <a:off x="648009" y="1008474"/>
            <a:ext cx="4454857" cy="777613"/>
            <a:chOff x="648009" y="1008474"/>
            <a:chExt cx="4454857" cy="777613"/>
          </a:xfrm>
        </p:grpSpPr>
        <p:sp>
          <p:nvSpPr>
            <p:cNvPr id="82" name="Text Placeholder 13">
              <a:extLst>
                <a:ext uri="{FF2B5EF4-FFF2-40B4-BE49-F238E27FC236}">
                  <a16:creationId xmlns:a16="http://schemas.microsoft.com/office/drawing/2014/main" id="{8F0FC9A8-D54E-4782-AA84-02A82BBCD9D1}"/>
                </a:ext>
              </a:extLst>
            </p:cNvPr>
            <p:cNvSpPr txBox="1">
              <a:spLocks/>
            </p:cNvSpPr>
            <p:nvPr/>
          </p:nvSpPr>
          <p:spPr>
            <a:xfrm>
              <a:off x="648196" y="1008474"/>
              <a:ext cx="3887788" cy="304289"/>
            </a:xfrm>
            <a:prstGeom prst="rect">
              <a:avLst/>
            </a:prstGeom>
          </p:spPr>
          <p:txBody>
            <a:bodyPr vert="horz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Nathan Tallman</a:t>
              </a:r>
            </a:p>
          </p:txBody>
        </p:sp>
        <p:sp>
          <p:nvSpPr>
            <p:cNvPr id="84" name="Text Placeholder 14">
              <a:extLst>
                <a:ext uri="{FF2B5EF4-FFF2-40B4-BE49-F238E27FC236}">
                  <a16:creationId xmlns:a16="http://schemas.microsoft.com/office/drawing/2014/main" id="{DC15E54D-E300-4B0F-96BA-437DDB5FD65E}"/>
                </a:ext>
              </a:extLst>
            </p:cNvPr>
            <p:cNvSpPr txBox="1">
              <a:spLocks/>
            </p:cNvSpPr>
            <p:nvPr/>
          </p:nvSpPr>
          <p:spPr>
            <a:xfrm>
              <a:off x="648009" y="1298226"/>
              <a:ext cx="4454857" cy="269270"/>
            </a:xfrm>
            <a:prstGeom prst="rect">
              <a:avLst/>
            </a:prstGeom>
          </p:spPr>
          <p:txBody>
            <a:bodyPr vert="horz" anchor="t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/>
                <a:t>Digital Preservation Librarian, Penn State University</a:t>
              </a:r>
            </a:p>
          </p:txBody>
        </p:sp>
        <p:sp>
          <p:nvSpPr>
            <p:cNvPr id="86" name="Text Placeholder 15">
              <a:extLst>
                <a:ext uri="{FF2B5EF4-FFF2-40B4-BE49-F238E27FC236}">
                  <a16:creationId xmlns:a16="http://schemas.microsoft.com/office/drawing/2014/main" id="{5017986C-19F0-47F2-91A4-3FFC7B5E5D65}"/>
                </a:ext>
              </a:extLst>
            </p:cNvPr>
            <p:cNvSpPr txBox="1">
              <a:spLocks/>
            </p:cNvSpPr>
            <p:nvPr/>
          </p:nvSpPr>
          <p:spPr>
            <a:xfrm>
              <a:off x="648009" y="1556966"/>
              <a:ext cx="3887788" cy="229121"/>
            </a:xfrm>
            <a:prstGeom prst="rect">
              <a:avLst/>
            </a:prstGeom>
          </p:spPr>
          <p:txBody>
            <a:bodyPr vert="horz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ntt7@psu.edu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A3ACC58-B980-4A10-9F0B-C162DB0952BA}"/>
              </a:ext>
            </a:extLst>
          </p:cNvPr>
          <p:cNvGrpSpPr/>
          <p:nvPr/>
        </p:nvGrpSpPr>
        <p:grpSpPr>
          <a:xfrm>
            <a:off x="647822" y="1870003"/>
            <a:ext cx="3887975" cy="746602"/>
            <a:chOff x="647822" y="1842296"/>
            <a:chExt cx="3887975" cy="746602"/>
          </a:xfrm>
        </p:grpSpPr>
        <p:sp>
          <p:nvSpPr>
            <p:cNvPr id="88" name="Text Placeholder 13">
              <a:extLst>
                <a:ext uri="{FF2B5EF4-FFF2-40B4-BE49-F238E27FC236}">
                  <a16:creationId xmlns:a16="http://schemas.microsoft.com/office/drawing/2014/main" id="{E6B61159-AD75-4AF3-9499-3EB921E8602D}"/>
                </a:ext>
              </a:extLst>
            </p:cNvPr>
            <p:cNvSpPr txBox="1">
              <a:spLocks/>
            </p:cNvSpPr>
            <p:nvPr/>
          </p:nvSpPr>
          <p:spPr>
            <a:xfrm>
              <a:off x="648009" y="1842296"/>
              <a:ext cx="3887788" cy="304289"/>
            </a:xfrm>
            <a:prstGeom prst="rect">
              <a:avLst/>
            </a:prstGeom>
          </p:spPr>
          <p:txBody>
            <a:bodyPr vert="horz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Hanning Chen</a:t>
              </a:r>
            </a:p>
          </p:txBody>
        </p:sp>
        <p:sp>
          <p:nvSpPr>
            <p:cNvPr id="90" name="Text Placeholder 14">
              <a:extLst>
                <a:ext uri="{FF2B5EF4-FFF2-40B4-BE49-F238E27FC236}">
                  <a16:creationId xmlns:a16="http://schemas.microsoft.com/office/drawing/2014/main" id="{A6F7BA5B-9899-415D-9622-F31FB5475641}"/>
                </a:ext>
              </a:extLst>
            </p:cNvPr>
            <p:cNvSpPr txBox="1">
              <a:spLocks/>
            </p:cNvSpPr>
            <p:nvPr/>
          </p:nvSpPr>
          <p:spPr>
            <a:xfrm>
              <a:off x="647822" y="2118757"/>
              <a:ext cx="3887788" cy="269270"/>
            </a:xfrm>
            <a:prstGeom prst="rect">
              <a:avLst/>
            </a:prstGeom>
          </p:spPr>
          <p:txBody>
            <a:bodyPr vert="horz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Product Analyst, OCLC</a:t>
              </a:r>
            </a:p>
          </p:txBody>
        </p:sp>
        <p:sp>
          <p:nvSpPr>
            <p:cNvPr id="92" name="Text Placeholder 15">
              <a:extLst>
                <a:ext uri="{FF2B5EF4-FFF2-40B4-BE49-F238E27FC236}">
                  <a16:creationId xmlns:a16="http://schemas.microsoft.com/office/drawing/2014/main" id="{02603448-31A8-4F36-85DD-54D9F685667A}"/>
                </a:ext>
              </a:extLst>
            </p:cNvPr>
            <p:cNvSpPr txBox="1">
              <a:spLocks/>
            </p:cNvSpPr>
            <p:nvPr/>
          </p:nvSpPr>
          <p:spPr>
            <a:xfrm>
              <a:off x="647822" y="2359777"/>
              <a:ext cx="3887788" cy="229121"/>
            </a:xfrm>
            <a:prstGeom prst="rect">
              <a:avLst/>
            </a:prstGeom>
          </p:spPr>
          <p:txBody>
            <a:bodyPr vert="horz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1" kern="1200" baseline="0">
                  <a:solidFill>
                    <a:srgbClr val="23619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chenha@oclc.org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8D9981D-9556-4B84-94EC-BDC201E5DAE2}"/>
              </a:ext>
            </a:extLst>
          </p:cNvPr>
          <p:cNvGrpSpPr/>
          <p:nvPr/>
        </p:nvGrpSpPr>
        <p:grpSpPr>
          <a:xfrm>
            <a:off x="647635" y="2700521"/>
            <a:ext cx="3887975" cy="746602"/>
            <a:chOff x="647635" y="2700521"/>
            <a:chExt cx="3887975" cy="746602"/>
          </a:xfrm>
        </p:grpSpPr>
        <p:sp>
          <p:nvSpPr>
            <p:cNvPr id="100" name="Text Placeholder 13">
              <a:extLst>
                <a:ext uri="{FF2B5EF4-FFF2-40B4-BE49-F238E27FC236}">
                  <a16:creationId xmlns:a16="http://schemas.microsoft.com/office/drawing/2014/main" id="{8AAFC05B-065F-4655-A586-1ADAA8F87D17}"/>
                </a:ext>
              </a:extLst>
            </p:cNvPr>
            <p:cNvSpPr txBox="1">
              <a:spLocks/>
            </p:cNvSpPr>
            <p:nvPr/>
          </p:nvSpPr>
          <p:spPr>
            <a:xfrm>
              <a:off x="647822" y="2700521"/>
              <a:ext cx="3887788" cy="304289"/>
            </a:xfrm>
            <a:prstGeom prst="rect">
              <a:avLst/>
            </a:prstGeom>
          </p:spPr>
          <p:txBody>
            <a:bodyPr vert="horz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Valerie Yazza</a:t>
              </a:r>
            </a:p>
          </p:txBody>
        </p:sp>
        <p:sp>
          <p:nvSpPr>
            <p:cNvPr id="102" name="Text Placeholder 14">
              <a:extLst>
                <a:ext uri="{FF2B5EF4-FFF2-40B4-BE49-F238E27FC236}">
                  <a16:creationId xmlns:a16="http://schemas.microsoft.com/office/drawing/2014/main" id="{1474CBBA-4257-4D4C-BDE7-07FB7FAD4BBC}"/>
                </a:ext>
              </a:extLst>
            </p:cNvPr>
            <p:cNvSpPr txBox="1">
              <a:spLocks/>
            </p:cNvSpPr>
            <p:nvPr/>
          </p:nvSpPr>
          <p:spPr>
            <a:xfrm>
              <a:off x="647635" y="2974767"/>
              <a:ext cx="3887788" cy="269270"/>
            </a:xfrm>
            <a:prstGeom prst="rect">
              <a:avLst/>
            </a:prstGeom>
          </p:spPr>
          <p:txBody>
            <a:bodyPr vert="horz" anchor="t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/>
                <a:t>Senior User Experience Designer, OCLC</a:t>
              </a:r>
            </a:p>
          </p:txBody>
        </p:sp>
        <p:sp>
          <p:nvSpPr>
            <p:cNvPr id="104" name="Text Placeholder 15">
              <a:extLst>
                <a:ext uri="{FF2B5EF4-FFF2-40B4-BE49-F238E27FC236}">
                  <a16:creationId xmlns:a16="http://schemas.microsoft.com/office/drawing/2014/main" id="{14E340D2-D0D1-4E36-B698-3EBB9C194D26}"/>
                </a:ext>
              </a:extLst>
            </p:cNvPr>
            <p:cNvSpPr txBox="1">
              <a:spLocks/>
            </p:cNvSpPr>
            <p:nvPr/>
          </p:nvSpPr>
          <p:spPr>
            <a:xfrm>
              <a:off x="647635" y="3218002"/>
              <a:ext cx="3887788" cy="229121"/>
            </a:xfrm>
            <a:prstGeom prst="rect">
              <a:avLst/>
            </a:prstGeom>
          </p:spPr>
          <p:txBody>
            <a:bodyPr vert="horz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1" kern="1200" baseline="0">
                  <a:solidFill>
                    <a:srgbClr val="23619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yazzav@oclc.org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2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6E7C-4300-4D41-BDFF-C2E43708CA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>
            <a:normAutofit/>
          </a:bodyPr>
          <a:lstStyle/>
          <a:p>
            <a:r>
              <a:rPr lang="en-US">
                <a:cs typeface="Arial"/>
              </a:rPr>
              <a:t>Senior User Experience Designer, OCLC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22FBA-F950-43A4-B060-98ADDD8A8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en-US">
                <a:cs typeface="Arial"/>
              </a:rPr>
              <a:t>Valerie Yazza</a:t>
            </a:r>
            <a:endParaRPr lang="en-US"/>
          </a:p>
        </p:txBody>
      </p:sp>
      <p:pic>
        <p:nvPicPr>
          <p:cNvPr id="10" name="Picture 10" descr="A black and white photo of a person wearing glasses&#10;&#10;Description generated with very high confidence">
            <a:extLst>
              <a:ext uri="{FF2B5EF4-FFF2-40B4-BE49-F238E27FC236}">
                <a16:creationId xmlns:a16="http://schemas.microsoft.com/office/drawing/2014/main" id="{07F6B061-C0E5-485F-87DA-9420FF21AE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165" b="2165"/>
          <a:stretch/>
        </p:blipFill>
        <p:spPr/>
      </p:pic>
    </p:spTree>
    <p:extLst>
      <p:ext uri="{BB962C8B-B14F-4D97-AF65-F5344CB8AC3E}">
        <p14:creationId xmlns:p14="http://schemas.microsoft.com/office/powerpoint/2010/main" val="7711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en-US"/>
              <a:t>About Us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r>
              <a:rPr lang="en-US" dirty="0">
                <a:cs typeface="Arial"/>
              </a:rPr>
              <a:t>Product Owner, Product Analyst, and Senior User Experience Designer</a:t>
            </a:r>
            <a:endParaRPr lang="en-US" dirty="0"/>
          </a:p>
          <a:p>
            <a:r>
              <a:rPr lang="en-US" dirty="0"/>
              <a:t>You may or may not be familiar with these roles or have them in your organization. But you have users. You probably want users to use your collections; but your users may have impairments.</a:t>
            </a:r>
          </a:p>
          <a:p>
            <a:r>
              <a:rPr lang="en-US" dirty="0"/>
              <a:t>Thinking about your collections through the lens of these roles may help you make your collections more accessible to impaired users.</a:t>
            </a:r>
            <a:endParaRPr lang="ru-RU" dirty="0">
              <a:cs typeface="Arial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216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97982-30D0-4C04-9F60-66C8FB629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Screen Reader Demonstration</a:t>
            </a:r>
          </a:p>
        </p:txBody>
      </p:sp>
      <p:pic>
        <p:nvPicPr>
          <p:cNvPr id="8" name="Picture 8" descr="A person using a computer sitting on top of a table&#10;&#10;Description generated with high confidence">
            <a:extLst>
              <a:ext uri="{FF2B5EF4-FFF2-40B4-BE49-F238E27FC236}">
                <a16:creationId xmlns:a16="http://schemas.microsoft.com/office/drawing/2014/main" id="{44263D0C-10F2-4C84-866C-B71E92847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59" y="1091046"/>
            <a:ext cx="4478481" cy="33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Screen Reader Demonstration">
            <a:hlinkClick r:id="" action="ppaction://media"/>
            <a:extLst>
              <a:ext uri="{FF2B5EF4-FFF2-40B4-BE49-F238E27FC236}">
                <a16:creationId xmlns:a16="http://schemas.microsoft.com/office/drawing/2014/main" id="{440E3C58-41D7-4456-A027-D0E061DEC5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932" y="10390"/>
            <a:ext cx="8366009" cy="46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76765-5885-4D46-B0D8-0A9554DA8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Product Ownership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7A2ED5-A620-4C85-A05D-9490B3839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</p:spPr>
        <p:txBody>
          <a:bodyPr/>
          <a:lstStyle/>
          <a:p>
            <a:r>
              <a:rPr lang="en-US"/>
              <a:t>Comes from the Scrum/Agile framework.</a:t>
            </a:r>
          </a:p>
          <a:p>
            <a:r>
              <a:rPr lang="en-US"/>
              <a:t>PO is the chief stakeholder, defines the vision, prioritizes work, and liaises with other stakeholders.</a:t>
            </a:r>
          </a:p>
          <a:p>
            <a:r>
              <a:rPr lang="en-US"/>
              <a:t>Interfaces with the development team/vendor and other stakeholders/rest of the organization.</a:t>
            </a:r>
          </a:p>
          <a:p>
            <a:r>
              <a:rPr lang="en-US"/>
              <a:t>PO is accountable for delivering maximum value.</a:t>
            </a:r>
          </a:p>
          <a:p>
            <a:r>
              <a:rPr lang="en-US"/>
              <a:t>If accessibility is important to your organization and users, it’s the product owner’s job to deliver an accessible application.</a:t>
            </a:r>
          </a:p>
        </p:txBody>
      </p:sp>
    </p:spTree>
    <p:extLst>
      <p:ext uri="{BB962C8B-B14F-4D97-AF65-F5344CB8AC3E}">
        <p14:creationId xmlns:p14="http://schemas.microsoft.com/office/powerpoint/2010/main" val="6817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C4A6FC-57A2-43C9-B3A9-94393AE1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en-US"/>
              <a:t>Everyone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3E3468-7C20-4F74-8F88-19F505762A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688134" cy="3572432"/>
          </a:xfrm>
        </p:spPr>
        <p:txBody>
          <a:bodyPr vert="horz" anchor="t"/>
          <a:lstStyle/>
          <a:p>
            <a:r>
              <a:rPr lang="en-US" sz="2000" b="1">
                <a:cs typeface="Arial"/>
              </a:rPr>
              <a:t>Closed captions on video content</a:t>
            </a:r>
            <a:endParaRPr lang="en-US" sz="2000">
              <a:cs typeface="Segoe UI Light"/>
            </a:endParaRPr>
          </a:p>
          <a:p>
            <a:pPr lvl="1"/>
            <a:r>
              <a:rPr lang="en-US" sz="1400" b="1">
                <a:ea typeface="+mn-lt"/>
                <a:cs typeface="+mn-lt"/>
              </a:rPr>
              <a:t>Accessibility:</a:t>
            </a:r>
            <a:r>
              <a:rPr lang="en-US" sz="1400">
                <a:ea typeface="+mn-lt"/>
                <a:cs typeface="+mn-lt"/>
              </a:rPr>
              <a:t> Allow people who might be deaf or hard of hearing to have access to the videos.</a:t>
            </a:r>
            <a:endParaRPr lang="en-US" sz="1400" b="1">
              <a:cs typeface="Arial"/>
            </a:endParaRPr>
          </a:p>
          <a:p>
            <a:pPr lvl="1"/>
            <a:r>
              <a:rPr lang="en-US" sz="1400" b="1">
                <a:ea typeface="+mn-lt"/>
                <a:cs typeface="+mn-lt"/>
              </a:rPr>
              <a:t>User Experience:</a:t>
            </a:r>
            <a:r>
              <a:rPr lang="en-US" sz="1400">
                <a:ea typeface="+mn-lt"/>
                <a:cs typeface="+mn-lt"/>
              </a:rPr>
              <a:t> Allow your audience the ability to enjoy your content, regardless of the environment they are in.</a:t>
            </a:r>
            <a:endParaRPr lang="en-US" sz="1400">
              <a:cs typeface="Arial"/>
            </a:endParaRPr>
          </a:p>
          <a:p>
            <a:r>
              <a:rPr lang="en-US" sz="2000" b="1"/>
              <a:t>Headings clarify the structure of a page</a:t>
            </a:r>
            <a:endParaRPr lang="en-US" sz="2000">
              <a:cs typeface="Arial"/>
            </a:endParaRPr>
          </a:p>
          <a:p>
            <a:pPr lvl="1"/>
            <a:r>
              <a:rPr lang="en-US" sz="1400"/>
              <a:t>Creating a logical and coherent website in general.</a:t>
            </a:r>
            <a:endParaRPr lang="en-US" sz="1400">
              <a:cs typeface="Arial"/>
            </a:endParaRPr>
          </a:p>
          <a:p>
            <a:r>
              <a:rPr lang="en-US" sz="2000" b="1"/>
              <a:t>Alt text on image and UI elements </a:t>
            </a:r>
            <a:endParaRPr lang="en-US" sz="2000">
              <a:cs typeface="Arial"/>
            </a:endParaRPr>
          </a:p>
          <a:p>
            <a:pPr lvl="1"/>
            <a:r>
              <a:rPr lang="en-US" sz="1400"/>
              <a:t>Better understand the contents and functions of a website.</a:t>
            </a:r>
            <a:endParaRPr lang="en-US" sz="1400">
              <a:cs typeface="Arial"/>
            </a:endParaRPr>
          </a:p>
          <a:p>
            <a:pPr marL="457200" lvl="1" indent="0">
              <a:buNone/>
            </a:pPr>
            <a:endParaRPr lang="en-US" sz="1400">
              <a:cs typeface="Arial"/>
            </a:endParaRPr>
          </a:p>
          <a:p>
            <a:pPr lvl="2"/>
            <a:endParaRPr lang="en-US" sz="1600">
              <a:cs typeface="Arial"/>
            </a:endParaRPr>
          </a:p>
          <a:p>
            <a:pPr lvl="1"/>
            <a:endParaRPr lang="en-US" sz="1600">
              <a:cs typeface="Arial"/>
            </a:endParaRPr>
          </a:p>
        </p:txBody>
      </p:sp>
      <p:pic>
        <p:nvPicPr>
          <p:cNvPr id="2" name="Picture 2" descr="A crowd of people watching a baseball game&#10;&#10;Description generated with very high confidence">
            <a:extLst>
              <a:ext uri="{FF2B5EF4-FFF2-40B4-BE49-F238E27FC236}">
                <a16:creationId xmlns:a16="http://schemas.microsoft.com/office/drawing/2014/main" id="{053D6D48-6E49-4FE1-911B-6D063448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03" y="2875911"/>
            <a:ext cx="2652597" cy="1649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A5E6ED-9F4E-4E97-9685-82D30D8B4FCB}"/>
              </a:ext>
            </a:extLst>
          </p:cNvPr>
          <p:cNvSpPr txBox="1"/>
          <p:nvPr/>
        </p:nvSpPr>
        <p:spPr>
          <a:xfrm>
            <a:off x="1074699" y="3406000"/>
            <a:ext cx="5133741" cy="12557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>
                <a:cs typeface="Arial"/>
              </a:rPr>
              <a:t>For example: </a:t>
            </a:r>
          </a:p>
          <a:p>
            <a:pPr>
              <a:spcBef>
                <a:spcPct val="20000"/>
              </a:spcBef>
            </a:pPr>
            <a:r>
              <a:rPr lang="en-US" sz="1400" b="1">
                <a:cs typeface="Arial"/>
              </a:rPr>
              <a:t>Bad Alt Text </a:t>
            </a:r>
            <a:r>
              <a:rPr lang="en-US" sz="1400">
                <a:cs typeface="Arial"/>
              </a:rPr>
              <a:t>alt="Baseball player hitting a ball at a baseball field"</a:t>
            </a:r>
            <a:endParaRPr lang="en-US" sz="1400"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r>
              <a:rPr lang="en-US" sz="1400" b="1">
                <a:cs typeface="Arial"/>
              </a:rPr>
              <a:t>Good Alt Text </a:t>
            </a:r>
            <a:r>
              <a:rPr lang="en-US" sz="1400">
                <a:cs typeface="Arial"/>
              </a:rPr>
              <a:t>alt="David Ortiz of the Boston Red Sox batting from home plate at Fenway Park"</a:t>
            </a:r>
          </a:p>
        </p:txBody>
      </p:sp>
    </p:spTree>
    <p:extLst>
      <p:ext uri="{BB962C8B-B14F-4D97-AF65-F5344CB8AC3E}">
        <p14:creationId xmlns:p14="http://schemas.microsoft.com/office/powerpoint/2010/main" val="15330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B383C-1680-45BC-B842-F071F0E9B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Web Accessibility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AEF86-D8CA-4AA4-8196-CB400BFAE7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572621"/>
          </a:xfrm>
        </p:spPr>
        <p:txBody>
          <a:bodyPr vert="horz" anchor="t"/>
          <a:lstStyle/>
          <a:p>
            <a:pPr marL="0" indent="0">
              <a:buNone/>
            </a:pPr>
            <a:r>
              <a:rPr lang="en-US" dirty="0"/>
              <a:t>Our physical spaces are accessible, our digital spaces need to be as well.</a:t>
            </a:r>
            <a:endParaRPr lang="en-US" dirty="0">
              <a:cs typeface="Arial"/>
            </a:endParaRPr>
          </a:p>
          <a:p>
            <a:r>
              <a:rPr lang="en-US" dirty="0"/>
              <a:t>Guidelines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hlinkClick r:id="rId3"/>
              </a:rPr>
              <a:t>W3C Web Accessibility Initiative</a:t>
            </a:r>
            <a:endParaRPr lang="en-US" dirty="0">
              <a:cs typeface="Arial"/>
            </a:endParaRPr>
          </a:p>
          <a:p>
            <a:pPr lvl="2"/>
            <a:r>
              <a:rPr lang="en-US" sz="1600" dirty="0">
                <a:ea typeface="+mn-lt"/>
                <a:cs typeface="+mn-lt"/>
              </a:rPr>
              <a:t>Web accessibility means that websites, tools, and technologies are designed and developed so that people with disabilities can use them. More specifically, people can:</a:t>
            </a:r>
            <a:endParaRPr lang="en-US" sz="1600" dirty="0">
              <a:cs typeface="Arial"/>
            </a:endParaRPr>
          </a:p>
          <a:p>
            <a:pPr lvl="3"/>
            <a:r>
              <a:rPr lang="en-US" dirty="0">
                <a:ea typeface="+mn-lt"/>
                <a:cs typeface="+mn-lt"/>
              </a:rPr>
              <a:t>perceive, understand, navigate, and interact with the Web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ea typeface="+mn-lt"/>
                <a:cs typeface="+mn-lt"/>
              </a:rPr>
              <a:t>contribute to the Web 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hlinkClick r:id="rId4"/>
              </a:rPr>
              <a:t>Universal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F0AE2D1389649808D9472CB064CCE" ma:contentTypeVersion="5" ma:contentTypeDescription="Create a new document." ma:contentTypeScope="" ma:versionID="71b5f4facd498cbc3a3df13ecc85d613">
  <xsd:schema xmlns:xsd="http://www.w3.org/2001/XMLSchema" xmlns:xs="http://www.w3.org/2001/XMLSchema" xmlns:p="http://schemas.microsoft.com/office/2006/metadata/properties" xmlns:ns1="http://schemas.microsoft.com/sharepoint/v3" xmlns:ns2="6d6d3201-fbff-4ac4-a4b7-e0a0217f93fc" xmlns:ns3="cbe0efe5-0ef0-41ce-a9ab-fad89b5ef4cb" targetNamespace="http://schemas.microsoft.com/office/2006/metadata/properties" ma:root="true" ma:fieldsID="65c677518e38937a1a4f6f645bcd4b79" ns1:_="" ns2:_="" ns3:_="">
    <xsd:import namespace="http://schemas.microsoft.com/sharepoint/v3"/>
    <xsd:import namespace="6d6d3201-fbff-4ac4-a4b7-e0a0217f93fc"/>
    <xsd:import namespace="cbe0efe5-0ef0-41ce-a9ab-fad89b5ef4c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d3201-fbff-4ac4-a4b7-e0a0217f9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0efe5-0ef0-41ce-a9ab-fad89b5ef4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CF713D-0081-4503-945B-D24318CCC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6d3201-fbff-4ac4-a4b7-e0a0217f93fc"/>
    <ds:schemaRef ds:uri="cbe0efe5-0ef0-41ce-a9ab-fad89b5ef4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988F0-95B4-4FCA-A550-26E1636850FD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6d6d3201-fbff-4ac4-a4b7-e0a0217f93fc"/>
    <ds:schemaRef ds:uri="http://purl.org/dc/terms/"/>
    <ds:schemaRef ds:uri="http://schemas.microsoft.com/sharepoint/v3"/>
    <ds:schemaRef ds:uri="http://schemas.openxmlformats.org/package/2006/metadata/core-properties"/>
    <ds:schemaRef ds:uri="cbe0efe5-0ef0-41ce-a9ab-fad89b5ef4c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708</Words>
  <Application>Microsoft Office PowerPoint</Application>
  <PresentationFormat>On-screen Show (16:9)</PresentationFormat>
  <Paragraphs>130</Paragraphs>
  <Slides>21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Tallman</dc:creator>
  <cp:lastModifiedBy>Procaccini,Mercy</cp:lastModifiedBy>
  <cp:revision>7</cp:revision>
  <dcterms:created xsi:type="dcterms:W3CDTF">2020-02-10T23:13:31Z</dcterms:created>
  <dcterms:modified xsi:type="dcterms:W3CDTF">2020-04-01T00:27:42Z</dcterms:modified>
</cp:coreProperties>
</file>