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8075f33280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8075f33280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075f3328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8075f3328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56ef53068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856ef53068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5d7936103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5d793610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85d793610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85d793610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85d793610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85d793610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5d793610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5d793610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85d793610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85d793610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85d7936103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85d793610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85d7936103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85d7936103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8075f33280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8075f3328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075f3328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075f3328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56ef5306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56ef5306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856ef53068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856ef5306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856ef5306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856ef5306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856ef53068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856ef5306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56ef53068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56ef5306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856ef5306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856ef5306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56ef53068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56ef5306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8075f33280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8075f3328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075f33280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8075f33280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57143951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57143951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5ee9082a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5ee9082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Thanks to Nathan Brown and Brianna Morrow from True Bearing for major help with survey design and implementation, and to Kathleen Shearer from COAR and to CARL for sharing the work that they did in creating a similar survey for Canada.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5ee9082a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85ee9082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lists of tools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85ee9082a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85ee9082a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sz="1800">
                <a:solidFill>
                  <a:schemeClr val="dk2"/>
                </a:solidFill>
              </a:rPr>
              <a:t>Chart of enrollments, Carnegie Class, location, library budgets (w/ and w/o staffing)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85ee9082ab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85ee9082ab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800">
                <a:solidFill>
                  <a:schemeClr val="dk2"/>
                </a:solidFill>
              </a:rPr>
              <a:t>Chart of enrollments, Carnegie Class, location, library budgets (w/ and w/o staffing)</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85ee9082ab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85ee9082a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57143951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57143951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How staff costs are distributed across various responsibilities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How investment varied by Carnegie class</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How investment varied by size of institution</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85ee9082a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85ee9082a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85ee9082ab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85ee9082ab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85ee9082ab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85ee9082ab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5ee9082ab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5ee9082ab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8075f33280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8075f33280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8075f33280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8075f33280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8075f337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8075f337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8075f33776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8075f3377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075f3377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075f3377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5e193501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5e19350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5e193501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5e193501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85e1935012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85e1935012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8075f33280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8075f3328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8075f33280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8075f3328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8075f33280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8075f33280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075f33280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075f33280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075f33280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075f33280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8075f33280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8075f33280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ducopia.org/mapping-the-scholarly-communication-landscape-bibliographic-sca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educopia.org/mapping-scholarly-communications-infrastructure/"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336990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rPr>
              <a:t>David W. Lewis, Mike Roy and Katherine Skinner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1800">
                <a:solidFill>
                  <a:srgbClr val="000000"/>
                </a:solidFill>
              </a:rPr>
              <a:t>OCLC Webinar</a:t>
            </a:r>
            <a:endParaRPr sz="1800">
              <a:solidFill>
                <a:srgbClr val="000000"/>
              </a:solidFill>
            </a:endParaRPr>
          </a:p>
          <a:p>
            <a:pPr marL="0" lvl="0" indent="0" algn="ctr" rtl="0">
              <a:spcBef>
                <a:spcPts val="0"/>
              </a:spcBef>
              <a:spcAft>
                <a:spcPts val="0"/>
              </a:spcAft>
              <a:buNone/>
            </a:pPr>
            <a:r>
              <a:rPr lang="en" sz="1800">
                <a:solidFill>
                  <a:srgbClr val="000000"/>
                </a:solidFill>
              </a:rPr>
              <a:t>May 28, 2020</a:t>
            </a:r>
            <a:endParaRPr sz="1800">
              <a:solidFill>
                <a:srgbClr val="000000"/>
              </a:solidFill>
            </a:endParaRPr>
          </a:p>
        </p:txBody>
      </p:sp>
      <p:pic>
        <p:nvPicPr>
          <p:cNvPr id="55" name="Google Shape;55;p13"/>
          <p:cNvPicPr preferRelativeResize="0"/>
          <p:nvPr/>
        </p:nvPicPr>
        <p:blipFill>
          <a:blip r:embed="rId3">
            <a:alphaModFix/>
          </a:blip>
          <a:stretch>
            <a:fillRect/>
          </a:stretch>
        </p:blipFill>
        <p:spPr>
          <a:xfrm>
            <a:off x="3048000" y="202400"/>
            <a:ext cx="3048000" cy="304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Bibliographic Scan</a:t>
            </a:r>
            <a:endParaRPr sz="2400">
              <a:solidFill>
                <a:srgbClr val="000000"/>
              </a:solidFill>
            </a:endParaRPr>
          </a:p>
        </p:txBody>
      </p:sp>
      <p:sp>
        <p:nvSpPr>
          <p:cNvPr id="114" name="Google Shape;114;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https://educopia.org/mapping-the-scholarly-communication-landscape-bibliographic-scan/</a:t>
            </a:r>
            <a:endParaRPr/>
          </a:p>
          <a:p>
            <a:pPr marL="457200" lvl="0" indent="0" algn="l" rtl="0">
              <a:spcBef>
                <a:spcPts val="0"/>
              </a:spcBef>
              <a:spcAft>
                <a:spcPts val="0"/>
              </a:spcAft>
              <a:buNone/>
            </a:pPr>
            <a:endParaRPr/>
          </a:p>
        </p:txBody>
      </p:sp>
      <p:pic>
        <p:nvPicPr>
          <p:cNvPr id="115" name="Google Shape;115;p22"/>
          <p:cNvPicPr preferRelativeResize="0"/>
          <p:nvPr/>
        </p:nvPicPr>
        <p:blipFill>
          <a:blip r:embed="rId4">
            <a:alphaModFix/>
          </a:blip>
          <a:stretch>
            <a:fillRect/>
          </a:stretch>
        </p:blipFill>
        <p:spPr>
          <a:xfrm>
            <a:off x="3147350" y="1017725"/>
            <a:ext cx="2849300" cy="2849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Bibliographic Scan</a:t>
            </a:r>
            <a:endParaRPr sz="2400">
              <a:solidFill>
                <a:srgbClr val="000000"/>
              </a:solidFill>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206 projects</a:t>
            </a:r>
            <a:endParaRPr/>
          </a:p>
          <a:p>
            <a:pPr marL="0" lvl="0" indent="0" algn="l" rtl="0">
              <a:spcBef>
                <a:spcPts val="0"/>
              </a:spcBef>
              <a:spcAft>
                <a:spcPts val="0"/>
              </a:spcAft>
              <a:buNone/>
            </a:pPr>
            <a:r>
              <a:rPr lang="en"/>
              <a:t>139 were nonprofit, 67 commercial</a:t>
            </a:r>
            <a:endParaRPr/>
          </a:p>
          <a:p>
            <a:pPr marL="0" lvl="0" indent="0" algn="l" rtl="0">
              <a:spcBef>
                <a:spcPts val="0"/>
              </a:spcBef>
              <a:spcAft>
                <a:spcPts val="0"/>
              </a:spcAft>
              <a:buNone/>
            </a:pPr>
            <a:r>
              <a:rPr lang="en"/>
              <a:t>There are 17 organizations that support multiple projects</a:t>
            </a:r>
            <a:endParaRPr/>
          </a:p>
          <a:p>
            <a:pPr marL="914400" lvl="1" indent="-342900" algn="l" rtl="0">
              <a:spcBef>
                <a:spcPts val="0"/>
              </a:spcBef>
              <a:spcAft>
                <a:spcPts val="0"/>
              </a:spcAft>
              <a:buSzPts val="1800"/>
              <a:buAutoNum type="alphaLcPeriod"/>
            </a:pPr>
            <a:r>
              <a:rPr lang="en" sz="1800"/>
              <a:t>6 Commercial — Artefactual Systems, Atypon/Wiley, Clarivate Analytics, Digital Science, Elsevier, and MDPI </a:t>
            </a:r>
            <a:endParaRPr sz="1800"/>
          </a:p>
          <a:p>
            <a:pPr marL="914400" lvl="1" indent="-342900" algn="l" rtl="0">
              <a:spcBef>
                <a:spcPts val="0"/>
              </a:spcBef>
              <a:spcAft>
                <a:spcPts val="0"/>
              </a:spcAft>
              <a:buSzPts val="1800"/>
              <a:buAutoNum type="alphaLcPeriod"/>
            </a:pPr>
            <a:r>
              <a:rPr lang="en" sz="1800"/>
              <a:t>11 Nonprofit — Center for Open Science, Collaborative Knowledge Foundation (Coko), LYRASIS/DuraSpace, Educopia Institute, Internet Archive, JISC, OCLC, OpenAIRE, Open Access Button, Our Research (formerly Impactstory), and the Public Knowledge Project</a:t>
            </a:r>
            <a:endParaRPr sz="1800"/>
          </a:p>
          <a:p>
            <a:pPr marL="45720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4"/>
          <p:cNvPicPr preferRelativeResize="0"/>
          <p:nvPr/>
        </p:nvPicPr>
        <p:blipFill>
          <a:blip r:embed="rId3">
            <a:alphaModFix/>
          </a:blip>
          <a:stretch>
            <a:fillRect/>
          </a:stretch>
        </p:blipFill>
        <p:spPr>
          <a:xfrm>
            <a:off x="382588" y="152400"/>
            <a:ext cx="8378825" cy="4610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5"/>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32" name="Google Shape;132;p25"/>
          <p:cNvSpPr txBox="1"/>
          <p:nvPr/>
        </p:nvSpPr>
        <p:spPr>
          <a:xfrm>
            <a:off x="2198250" y="704850"/>
            <a:ext cx="4747500" cy="15129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General Services</a:t>
            </a:r>
            <a:endParaRPr sz="1800" b="1"/>
          </a:p>
          <a:p>
            <a:pPr marL="0" lvl="0" indent="0" algn="l" rtl="0">
              <a:spcBef>
                <a:spcPts val="0"/>
              </a:spcBef>
              <a:spcAft>
                <a:spcPts val="0"/>
              </a:spcAft>
              <a:buNone/>
            </a:pPr>
            <a:endParaRPr sz="1800"/>
          </a:p>
          <a:p>
            <a:pPr marL="0" lvl="0" indent="0" algn="l" rtl="0">
              <a:spcBef>
                <a:spcPts val="0"/>
              </a:spcBef>
              <a:spcAft>
                <a:spcPts val="0"/>
              </a:spcAft>
              <a:buNone/>
            </a:pPr>
            <a:r>
              <a:rPr lang="en"/>
              <a:t>Creative Commons, Crossref, IIIF, Orcid, etc.</a:t>
            </a:r>
            <a:endParaRPr/>
          </a:p>
          <a:p>
            <a:pPr marL="0" lvl="0" indent="0" algn="l" rtl="0">
              <a:spcBef>
                <a:spcPts val="0"/>
              </a:spcBef>
              <a:spcAft>
                <a:spcPts val="0"/>
              </a:spcAft>
              <a:buNone/>
            </a:pPr>
            <a:endParaRPr/>
          </a:p>
          <a:p>
            <a:pPr marL="0" lvl="0" indent="0" algn="l" rtl="0">
              <a:spcBef>
                <a:spcPts val="0"/>
              </a:spcBef>
              <a:spcAft>
                <a:spcPts val="0"/>
              </a:spcAft>
              <a:buNone/>
            </a:pPr>
            <a:r>
              <a:rPr lang="en"/>
              <a:t>Most nonprofit and community managed</a:t>
            </a:r>
            <a:endParaRPr/>
          </a:p>
          <a:p>
            <a:pPr marL="0" lvl="0" indent="0" algn="l" rtl="0">
              <a:spcBef>
                <a:spcPts val="0"/>
              </a:spcBef>
              <a:spcAft>
                <a:spcPts val="0"/>
              </a:spcAft>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p26"/>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38" name="Google Shape;138;p26"/>
          <p:cNvSpPr txBox="1"/>
          <p:nvPr/>
        </p:nvSpPr>
        <p:spPr>
          <a:xfrm>
            <a:off x="2673200" y="617800"/>
            <a:ext cx="6088200" cy="22152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Researcher Tools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Important collaboration, reading, and reference manager tools are commercial.  For example ResearchGate, Academia.edu, Mendeley, and Endnote</a:t>
            </a:r>
            <a:endParaRPr/>
          </a:p>
          <a:p>
            <a:pPr marL="0" lvl="0" indent="0" algn="l" rtl="0">
              <a:spcBef>
                <a:spcPts val="0"/>
              </a:spcBef>
              <a:spcAft>
                <a:spcPts val="0"/>
              </a:spcAft>
              <a:buNone/>
            </a:pPr>
            <a:endParaRPr/>
          </a:p>
          <a:p>
            <a:pPr marL="0" lvl="0" indent="0" algn="l" rtl="0">
              <a:spcBef>
                <a:spcPts val="0"/>
              </a:spcBef>
              <a:spcAft>
                <a:spcPts val="0"/>
              </a:spcAft>
              <a:buNone/>
            </a:pPr>
            <a:r>
              <a:rPr lang="en"/>
              <a:t>Writing tools are a mix.  Data2paper, </a:t>
            </a:r>
            <a:r>
              <a:rPr lang="en">
                <a:solidFill>
                  <a:schemeClr val="dk1"/>
                </a:solidFill>
              </a:rPr>
              <a:t>Jupyter Notebook and Fidus Writer are non-profit.  </a:t>
            </a:r>
            <a:r>
              <a:rPr lang="en"/>
              <a:t>Authorea and </a:t>
            </a:r>
            <a:r>
              <a:rPr lang="en">
                <a:solidFill>
                  <a:schemeClr val="dk1"/>
                </a:solidFill>
              </a:rPr>
              <a:t>Overleaf are commercial</a:t>
            </a:r>
            <a:endParaRPr/>
          </a:p>
          <a:p>
            <a:pPr marL="0" lvl="0" indent="0" algn="l" rtl="0">
              <a:spcBef>
                <a:spcPts val="0"/>
              </a:spcBef>
              <a:spcAft>
                <a:spcPts val="0"/>
              </a:spcAft>
              <a:buNone/>
            </a:pPr>
            <a:endParaRPr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7"/>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44" name="Google Shape;144;p27"/>
          <p:cNvSpPr txBox="1"/>
          <p:nvPr/>
        </p:nvSpPr>
        <p:spPr>
          <a:xfrm>
            <a:off x="382700" y="2275800"/>
            <a:ext cx="8378700" cy="21711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Discovery</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The big powerful tools are commercial, for example Google Scholar, </a:t>
            </a:r>
            <a:r>
              <a:rPr lang="en">
                <a:solidFill>
                  <a:schemeClr val="dk1"/>
                </a:solidFill>
              </a:rPr>
              <a:t>Microsoft Academic, or Scopus.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There are some significant nonprofit projects, for example Unpaywall and DOAJ.  Interesting tools like the Open Access Button and Open Access Helper.</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AI tools like Meta and </a:t>
            </a:r>
            <a:r>
              <a:rPr lang="en"/>
              <a:t>IRIS.AI</a:t>
            </a:r>
            <a:endParaRPr>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28"/>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50" name="Google Shape;150;p28"/>
          <p:cNvSpPr txBox="1"/>
          <p:nvPr/>
        </p:nvSpPr>
        <p:spPr>
          <a:xfrm>
            <a:off x="3703700" y="1713300"/>
            <a:ext cx="5057700" cy="29658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Repositories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Mostly nonprofit.  Redundancy in basic products</a:t>
            </a:r>
            <a:endParaRPr/>
          </a:p>
          <a:p>
            <a:pPr marL="0" lvl="0" indent="0" algn="l" rtl="0">
              <a:spcBef>
                <a:spcPts val="0"/>
              </a:spcBef>
              <a:spcAft>
                <a:spcPts val="0"/>
              </a:spcAft>
              <a:buNone/>
            </a:pPr>
            <a:endParaRPr/>
          </a:p>
          <a:p>
            <a:pPr marL="0" lvl="0" indent="0" algn="l" rtl="0">
              <a:spcBef>
                <a:spcPts val="0"/>
              </a:spcBef>
              <a:spcAft>
                <a:spcPts val="0"/>
              </a:spcAft>
              <a:buNone/>
            </a:pPr>
            <a:r>
              <a:rPr lang="en"/>
              <a:t>Some specialized products, for example Avalon, Omeka, </a:t>
            </a:r>
            <a:r>
              <a:rPr lang="en">
                <a:solidFill>
                  <a:schemeClr val="dk1"/>
                </a:solidFill>
              </a:rPr>
              <a:t>Mukurtu, or </a:t>
            </a:r>
            <a:r>
              <a:rPr lang="en"/>
              <a:t>OSF Preprints</a:t>
            </a:r>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Most of the tools are nonprofit</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Big repository collection are a mix with Figshare, Slideshare, SSRN and Vimeo being commercial and Zendo, arXiv, bioRxiv, medRxiv being non-profit.  Sci-Hub??</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29"/>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56" name="Google Shape;156;p29"/>
          <p:cNvSpPr txBox="1"/>
          <p:nvPr/>
        </p:nvSpPr>
        <p:spPr>
          <a:xfrm>
            <a:off x="1185600" y="605125"/>
            <a:ext cx="6772800" cy="23034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Publishing</a:t>
            </a:r>
            <a:endParaRPr sz="1800" b="1"/>
          </a:p>
          <a:p>
            <a:pPr marL="0" lvl="0" indent="0" algn="l" rtl="0">
              <a:spcBef>
                <a:spcPts val="0"/>
              </a:spcBef>
              <a:spcAft>
                <a:spcPts val="0"/>
              </a:spcAft>
              <a:buNone/>
            </a:pPr>
            <a:endParaRPr sz="1800"/>
          </a:p>
          <a:p>
            <a:pPr marL="0" lvl="0" indent="0" algn="l" rtl="0">
              <a:spcBef>
                <a:spcPts val="0"/>
              </a:spcBef>
              <a:spcAft>
                <a:spcPts val="0"/>
              </a:spcAft>
              <a:buNone/>
            </a:pPr>
            <a:r>
              <a:rPr lang="en"/>
              <a:t>Big category.  Wide range of tools.  Some robust general purpose tools and some small niche tools.</a:t>
            </a:r>
            <a:endParaRPr/>
          </a:p>
          <a:p>
            <a:pPr marL="0" lvl="0" indent="0" algn="l" rtl="0">
              <a:spcBef>
                <a:spcPts val="0"/>
              </a:spcBef>
              <a:spcAft>
                <a:spcPts val="0"/>
              </a:spcAft>
              <a:buNone/>
            </a:pPr>
            <a:endParaRPr/>
          </a:p>
          <a:p>
            <a:pPr marL="0" lvl="0" indent="0" algn="l" rtl="0">
              <a:spcBef>
                <a:spcPts val="0"/>
              </a:spcBef>
              <a:spcAft>
                <a:spcPts val="0"/>
              </a:spcAft>
              <a:buNone/>
            </a:pPr>
            <a:r>
              <a:rPr lang="en"/>
              <a:t>Mix of commercial and nonprofit.  Important nonprofit tools like OJS and tools from Coko.</a:t>
            </a:r>
            <a:endParaRPr/>
          </a:p>
          <a:p>
            <a:pPr marL="0" lvl="0" indent="0" algn="l" rtl="0">
              <a:spcBef>
                <a:spcPts val="0"/>
              </a:spcBef>
              <a:spcAft>
                <a:spcPts val="0"/>
              </a:spcAft>
              <a:buNone/>
            </a:pPr>
            <a:endParaRPr/>
          </a:p>
          <a:p>
            <a:pPr marL="0" lvl="0" indent="0" algn="l" rtl="0">
              <a:spcBef>
                <a:spcPts val="0"/>
              </a:spcBef>
              <a:spcAft>
                <a:spcPts val="0"/>
              </a:spcAft>
              <a:buNone/>
            </a:pPr>
            <a:r>
              <a:rPr lang="en"/>
              <a:t>Some redundancy in nonprofit tools, especially for monographs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62" name="Google Shape;162;p30"/>
          <p:cNvSpPr txBox="1"/>
          <p:nvPr/>
        </p:nvSpPr>
        <p:spPr>
          <a:xfrm>
            <a:off x="629700" y="2254900"/>
            <a:ext cx="4653000" cy="16230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Preservation</a:t>
            </a:r>
            <a:endParaRPr sz="1800" b="1"/>
          </a:p>
          <a:p>
            <a:pPr marL="0" lvl="0" indent="0" algn="l" rtl="0">
              <a:spcBef>
                <a:spcPts val="0"/>
              </a:spcBef>
              <a:spcAft>
                <a:spcPts val="0"/>
              </a:spcAft>
              <a:buNone/>
            </a:pPr>
            <a:endParaRPr sz="1800"/>
          </a:p>
          <a:p>
            <a:pPr marL="0" lvl="0" indent="0" algn="l" rtl="0">
              <a:spcBef>
                <a:spcPts val="0"/>
              </a:spcBef>
              <a:spcAft>
                <a:spcPts val="0"/>
              </a:spcAft>
              <a:buNone/>
            </a:pPr>
            <a:r>
              <a:rPr lang="en"/>
              <a:t>Most tools nonprofit</a:t>
            </a:r>
            <a:endParaRPr/>
          </a:p>
          <a:p>
            <a:pPr marL="0" lvl="0" indent="0" algn="l" rtl="0">
              <a:spcBef>
                <a:spcPts val="0"/>
              </a:spcBef>
              <a:spcAft>
                <a:spcPts val="0"/>
              </a:spcAft>
              <a:buNone/>
            </a:pPr>
            <a:endParaRPr/>
          </a:p>
          <a:p>
            <a:pPr marL="0" lvl="0" indent="0" algn="l" rtl="0">
              <a:spcBef>
                <a:spcPts val="0"/>
              </a:spcBef>
              <a:spcAft>
                <a:spcPts val="0"/>
              </a:spcAft>
              <a:buNone/>
            </a:pPr>
            <a:r>
              <a:rPr lang="en"/>
              <a:t>Most noted failure with Digital Preservation Network</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1"/>
          <p:cNvPicPr preferRelativeResize="0"/>
          <p:nvPr/>
        </p:nvPicPr>
        <p:blipFill>
          <a:blip r:embed="rId3">
            <a:alphaModFix/>
          </a:blip>
          <a:stretch>
            <a:fillRect/>
          </a:stretch>
        </p:blipFill>
        <p:spPr>
          <a:xfrm>
            <a:off x="382588" y="152400"/>
            <a:ext cx="8378825" cy="4610100"/>
          </a:xfrm>
          <a:prstGeom prst="rect">
            <a:avLst/>
          </a:prstGeom>
          <a:noFill/>
          <a:ln>
            <a:noFill/>
          </a:ln>
        </p:spPr>
      </p:pic>
      <p:sp>
        <p:nvSpPr>
          <p:cNvPr id="168" name="Google Shape;168;p31"/>
          <p:cNvSpPr txBox="1"/>
          <p:nvPr/>
        </p:nvSpPr>
        <p:spPr>
          <a:xfrm>
            <a:off x="2902650" y="2687850"/>
            <a:ext cx="4214400" cy="1810200"/>
          </a:xfrm>
          <a:prstGeom prst="rect">
            <a:avLst/>
          </a:prstGeom>
          <a:solidFill>
            <a:schemeClr val="lt1"/>
          </a:solidFill>
          <a:ln w="28575" cap="flat" cmpd="sng">
            <a:solidFill>
              <a:srgbClr val="00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Assessment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a:t>Most of the tools that matter are commercial, for example </a:t>
            </a:r>
            <a:r>
              <a:rPr lang="en">
                <a:solidFill>
                  <a:schemeClr val="dk1"/>
                </a:solidFill>
              </a:rPr>
              <a:t>Altmetric, PlumAnalytics, Dimensions, Pure, and Symplectic Elements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Nonprofit tools DSpaceCRIS and VIVO</a:t>
            </a:r>
            <a:endParaRPr>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60" name="Google Shape;60;p14"/>
          <p:cNvPicPr preferRelativeResize="0"/>
          <p:nvPr/>
        </p:nvPicPr>
        <p:blipFill>
          <a:blip r:embed="rId3">
            <a:alphaModFix/>
          </a:blip>
          <a:stretch>
            <a:fillRect/>
          </a:stretch>
        </p:blipFill>
        <p:spPr>
          <a:xfrm>
            <a:off x="952450" y="693313"/>
            <a:ext cx="1961425" cy="2391049"/>
          </a:xfrm>
          <a:prstGeom prst="rect">
            <a:avLst/>
          </a:prstGeom>
          <a:noFill/>
          <a:ln>
            <a:noFill/>
          </a:ln>
        </p:spPr>
      </p:pic>
      <p:sp>
        <p:nvSpPr>
          <p:cNvPr id="61" name="Google Shape;61;p14"/>
          <p:cNvSpPr txBox="1"/>
          <p:nvPr/>
        </p:nvSpPr>
        <p:spPr>
          <a:xfrm>
            <a:off x="952463" y="3510675"/>
            <a:ext cx="1961400" cy="35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David W. Lewis</a:t>
            </a:r>
            <a:endParaRPr sz="1800"/>
          </a:p>
        </p:txBody>
      </p:sp>
      <p:pic>
        <p:nvPicPr>
          <p:cNvPr id="62" name="Google Shape;62;p14"/>
          <p:cNvPicPr preferRelativeResize="0"/>
          <p:nvPr/>
        </p:nvPicPr>
        <p:blipFill>
          <a:blip r:embed="rId4">
            <a:alphaModFix/>
          </a:blip>
          <a:stretch>
            <a:fillRect/>
          </a:stretch>
        </p:blipFill>
        <p:spPr>
          <a:xfrm>
            <a:off x="3615400" y="908125"/>
            <a:ext cx="1961425" cy="1961425"/>
          </a:xfrm>
          <a:prstGeom prst="rect">
            <a:avLst/>
          </a:prstGeom>
          <a:noFill/>
          <a:ln>
            <a:noFill/>
          </a:ln>
        </p:spPr>
      </p:pic>
      <p:sp>
        <p:nvSpPr>
          <p:cNvPr id="63" name="Google Shape;63;p14"/>
          <p:cNvSpPr txBox="1"/>
          <p:nvPr/>
        </p:nvSpPr>
        <p:spPr>
          <a:xfrm>
            <a:off x="3591300" y="3510675"/>
            <a:ext cx="1961400" cy="35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Mike Roy</a:t>
            </a:r>
            <a:endParaRPr sz="1800"/>
          </a:p>
        </p:txBody>
      </p:sp>
      <p:sp>
        <p:nvSpPr>
          <p:cNvPr id="64" name="Google Shape;64;p14"/>
          <p:cNvSpPr txBox="1"/>
          <p:nvPr/>
        </p:nvSpPr>
        <p:spPr>
          <a:xfrm>
            <a:off x="6230125" y="3510675"/>
            <a:ext cx="2104200" cy="35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t>Katherine Skinner</a:t>
            </a:r>
            <a:endParaRPr sz="1800"/>
          </a:p>
        </p:txBody>
      </p:sp>
      <p:pic>
        <p:nvPicPr>
          <p:cNvPr id="65" name="Google Shape;65;p14"/>
          <p:cNvPicPr preferRelativeResize="0"/>
          <p:nvPr/>
        </p:nvPicPr>
        <p:blipFill rotWithShape="1">
          <a:blip r:embed="rId5">
            <a:alphaModFix/>
          </a:blip>
          <a:srcRect l="45660" t="16174" r="19115" b="12259"/>
          <a:stretch/>
        </p:blipFill>
        <p:spPr>
          <a:xfrm>
            <a:off x="6278350" y="560450"/>
            <a:ext cx="1961420" cy="265674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Calibri"/>
                <a:ea typeface="Calibri"/>
                <a:cs typeface="Calibri"/>
                <a:sym typeface="Calibri"/>
              </a:rPr>
              <a:t>Census of Infrastructure Providers</a:t>
            </a:r>
            <a:endParaRPr sz="3600"/>
          </a:p>
        </p:txBody>
      </p:sp>
      <p:sp>
        <p:nvSpPr>
          <p:cNvPr id="174" name="Google Shape;174;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5" name="Google Shape;175;p32"/>
          <p:cNvPicPr preferRelativeResize="0"/>
          <p:nvPr/>
        </p:nvPicPr>
        <p:blipFill rotWithShape="1">
          <a:blip r:embed="rId3">
            <a:alphaModFix/>
          </a:blip>
          <a:srcRect l="45660" t="16174" r="19115" b="12259"/>
          <a:stretch/>
        </p:blipFill>
        <p:spPr>
          <a:xfrm>
            <a:off x="3591288" y="1532300"/>
            <a:ext cx="1961420" cy="265674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2" name="Google Shape;182;p33"/>
          <p:cNvPicPr preferRelativeResize="0"/>
          <p:nvPr/>
        </p:nvPicPr>
        <p:blipFill>
          <a:blip r:embed="rId3">
            <a:alphaModFix/>
          </a:blip>
          <a:stretch>
            <a:fillRect/>
          </a:stretch>
        </p:blipFill>
        <p:spPr>
          <a:xfrm>
            <a:off x="0" y="0"/>
            <a:ext cx="9144000" cy="5143500"/>
          </a:xfrm>
          <a:prstGeom prst="rect">
            <a:avLst/>
          </a:prstGeom>
          <a:noFill/>
          <a:ln>
            <a:noFill/>
          </a:ln>
        </p:spPr>
      </p:pic>
      <p:pic>
        <p:nvPicPr>
          <p:cNvPr id="183" name="Google Shape;183;p33"/>
          <p:cNvPicPr preferRelativeResize="0"/>
          <p:nvPr/>
        </p:nvPicPr>
        <p:blipFill>
          <a:blip r:embed="rId4">
            <a:alphaModFix/>
          </a:blip>
          <a:stretch>
            <a:fillRect/>
          </a:stretch>
        </p:blipFill>
        <p:spPr>
          <a:xfrm>
            <a:off x="456163" y="1229725"/>
            <a:ext cx="1419225" cy="1447800"/>
          </a:xfrm>
          <a:prstGeom prst="rect">
            <a:avLst/>
          </a:prstGeom>
          <a:noFill/>
          <a:ln>
            <a:noFill/>
          </a:ln>
        </p:spPr>
      </p:pic>
      <p:pic>
        <p:nvPicPr>
          <p:cNvPr id="184" name="Google Shape;184;p33"/>
          <p:cNvPicPr preferRelativeResize="0"/>
          <p:nvPr/>
        </p:nvPicPr>
        <p:blipFill>
          <a:blip r:embed="rId5">
            <a:alphaModFix/>
          </a:blip>
          <a:stretch>
            <a:fillRect/>
          </a:stretch>
        </p:blipFill>
        <p:spPr>
          <a:xfrm>
            <a:off x="2031463" y="1229725"/>
            <a:ext cx="1419225" cy="1390650"/>
          </a:xfrm>
          <a:prstGeom prst="rect">
            <a:avLst/>
          </a:prstGeom>
          <a:noFill/>
          <a:ln>
            <a:noFill/>
          </a:ln>
        </p:spPr>
      </p:pic>
      <p:pic>
        <p:nvPicPr>
          <p:cNvPr id="185" name="Google Shape;185;p33"/>
          <p:cNvPicPr preferRelativeResize="0"/>
          <p:nvPr/>
        </p:nvPicPr>
        <p:blipFill>
          <a:blip r:embed="rId6">
            <a:alphaModFix/>
          </a:blip>
          <a:stretch>
            <a:fillRect/>
          </a:stretch>
        </p:blipFill>
        <p:spPr>
          <a:xfrm>
            <a:off x="364600" y="2810225"/>
            <a:ext cx="3009900" cy="184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2" name="Google Shape;192;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99" name="Google Shape;199;p35"/>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36"/>
          <p:cNvPicPr preferRelativeResize="0"/>
          <p:nvPr/>
        </p:nvPicPr>
        <p:blipFill>
          <a:blip r:embed="rId3">
            <a:alphaModFix/>
          </a:blip>
          <a:stretch>
            <a:fillRect/>
          </a:stretch>
        </p:blipFill>
        <p:spPr>
          <a:xfrm>
            <a:off x="1062025" y="342300"/>
            <a:ext cx="7019925" cy="48768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10" name="Google Shape;210;p37"/>
          <p:cNvPicPr preferRelativeResize="0"/>
          <p:nvPr/>
        </p:nvPicPr>
        <p:blipFill>
          <a:blip r:embed="rId3">
            <a:alphaModFix/>
          </a:blip>
          <a:stretch>
            <a:fillRect/>
          </a:stretch>
        </p:blipFill>
        <p:spPr>
          <a:xfrm>
            <a:off x="0" y="1220932"/>
            <a:ext cx="9143999" cy="27016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8"/>
          <p:cNvPicPr preferRelativeResize="0"/>
          <p:nvPr/>
        </p:nvPicPr>
        <p:blipFill>
          <a:blip r:embed="rId3">
            <a:alphaModFix/>
          </a:blip>
          <a:stretch>
            <a:fillRect/>
          </a:stretch>
        </p:blipFill>
        <p:spPr>
          <a:xfrm>
            <a:off x="1545075" y="729100"/>
            <a:ext cx="6053849" cy="3512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2" name="Google Shape;222;p3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Calibri"/>
                <a:ea typeface="Calibri"/>
                <a:cs typeface="Calibri"/>
                <a:sym typeface="Calibri"/>
              </a:rPr>
              <a:t>Providers Case Studies</a:t>
            </a:r>
            <a:endParaRPr sz="3600"/>
          </a:p>
        </p:txBody>
      </p:sp>
      <p:sp>
        <p:nvSpPr>
          <p:cNvPr id="228" name="Google Shape;228;p4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29" name="Google Shape;229;p40"/>
          <p:cNvPicPr preferRelativeResize="0"/>
          <p:nvPr/>
        </p:nvPicPr>
        <p:blipFill rotWithShape="1">
          <a:blip r:embed="rId3">
            <a:alphaModFix/>
          </a:blip>
          <a:srcRect l="45660" t="16174" r="19115" b="12259"/>
          <a:stretch/>
        </p:blipFill>
        <p:spPr>
          <a:xfrm>
            <a:off x="3591288" y="1532300"/>
            <a:ext cx="1961420" cy="265674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Calibri"/>
                <a:ea typeface="Calibri"/>
                <a:cs typeface="Calibri"/>
                <a:sym typeface="Calibri"/>
              </a:rPr>
              <a:t>Library Survey</a:t>
            </a:r>
            <a:endParaRPr sz="3600"/>
          </a:p>
        </p:txBody>
      </p:sp>
      <p:sp>
        <p:nvSpPr>
          <p:cNvPr id="235" name="Google Shape;235;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6" name="Google Shape;236;p41"/>
          <p:cNvPicPr preferRelativeResize="0"/>
          <p:nvPr/>
        </p:nvPicPr>
        <p:blipFill>
          <a:blip r:embed="rId3">
            <a:alphaModFix/>
          </a:blip>
          <a:stretch>
            <a:fillRect/>
          </a:stretch>
        </p:blipFill>
        <p:spPr>
          <a:xfrm>
            <a:off x="3591288" y="1879962"/>
            <a:ext cx="1961425" cy="1961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Agenda</a:t>
            </a:r>
            <a:r>
              <a:rPr lang="en"/>
              <a:t> </a:t>
            </a:r>
            <a:endParaRPr/>
          </a:p>
        </p:txBody>
      </p:sp>
      <p:sp>
        <p:nvSpPr>
          <p:cNvPr id="71" name="Google Shape;71;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AutoNum type="arabicPeriod"/>
            </a:pPr>
            <a:r>
              <a:rPr lang="en">
                <a:solidFill>
                  <a:schemeClr val="dk1"/>
                </a:solidFill>
              </a:rPr>
              <a:t>Introduction — David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Literature Review — David  </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Census of Infrastructure Providers — Katherine</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Providers Case Studies — Katherine</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Library Survey — Mike</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Library Focus Groups — David</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Questions </a:t>
            </a:r>
            <a:endParaRPr>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Question: </a:t>
            </a:r>
            <a:endParaRPr/>
          </a:p>
        </p:txBody>
      </p:sp>
      <p:sp>
        <p:nvSpPr>
          <p:cNvPr id="242" name="Google Shape;242;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100">
                <a:solidFill>
                  <a:schemeClr val="dk1"/>
                </a:solidFill>
              </a:rPr>
              <a:t>How much do libraries spend on the infrastructure that supports publication, access, and preservation of scholarship and data?  </a:t>
            </a:r>
            <a:endParaRPr sz="3100">
              <a:solidFill>
                <a:schemeClr val="dk1"/>
              </a:solidFill>
            </a:endParaRPr>
          </a:p>
          <a:p>
            <a:pPr marL="0" lvl="0" indent="0" algn="l" rtl="0">
              <a:spcBef>
                <a:spcPts val="0"/>
              </a:spcBef>
              <a:spcAft>
                <a:spcPts val="16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counts as an investment?</a:t>
            </a:r>
            <a:endParaRPr/>
          </a:p>
        </p:txBody>
      </p:sp>
      <p:sp>
        <p:nvSpPr>
          <p:cNvPr id="248" name="Google Shape;248;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1200"/>
              </a:spcBef>
              <a:spcAft>
                <a:spcPts val="0"/>
              </a:spcAft>
              <a:buClr>
                <a:schemeClr val="dk1"/>
              </a:buClr>
              <a:buSzPts val="1800"/>
              <a:buAutoNum type="arabicPeriod"/>
            </a:pPr>
            <a:r>
              <a:rPr lang="en">
                <a:solidFill>
                  <a:schemeClr val="dk1"/>
                </a:solidFill>
              </a:rPr>
              <a:t>hosted data platforms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hosted publishing</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hosted repository</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local data platforms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local publishing</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local repository</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preservation</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consulting services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scholarly  communication tools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staffing</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other</a:t>
            </a:r>
            <a:endParaRPr>
              <a:solidFill>
                <a:schemeClr val="dk1"/>
              </a:solidFill>
            </a:endParaRPr>
          </a:p>
          <a:p>
            <a:pPr marL="0" lvl="0" indent="0" algn="l" rtl="0">
              <a:spcBef>
                <a:spcPts val="1200"/>
              </a:spcBef>
              <a:spcAft>
                <a:spcPts val="16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answered our survey?</a:t>
            </a:r>
            <a:endParaRPr/>
          </a:p>
        </p:txBody>
      </p:sp>
      <p:pic>
        <p:nvPicPr>
          <p:cNvPr id="254" name="Google Shape;254;p44"/>
          <p:cNvPicPr preferRelativeResize="0"/>
          <p:nvPr/>
        </p:nvPicPr>
        <p:blipFill>
          <a:blip r:embed="rId3">
            <a:alphaModFix/>
          </a:blip>
          <a:stretch>
            <a:fillRect/>
          </a:stretch>
        </p:blipFill>
        <p:spPr>
          <a:xfrm>
            <a:off x="1340875" y="1017725"/>
            <a:ext cx="6382748" cy="4050249"/>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Who answered our survey? Enrollment (avg=22,000)</a:t>
            </a:r>
            <a:endParaRPr/>
          </a:p>
        </p:txBody>
      </p:sp>
      <p:pic>
        <p:nvPicPr>
          <p:cNvPr id="260" name="Google Shape;260;p45"/>
          <p:cNvPicPr preferRelativeResize="0"/>
          <p:nvPr/>
        </p:nvPicPr>
        <p:blipFill>
          <a:blip r:embed="rId3">
            <a:alphaModFix/>
          </a:blip>
          <a:stretch>
            <a:fillRect/>
          </a:stretch>
        </p:blipFill>
        <p:spPr>
          <a:xfrm>
            <a:off x="1423988" y="1153275"/>
            <a:ext cx="6296029" cy="382097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Caveats</a:t>
            </a:r>
            <a:endParaRPr/>
          </a:p>
        </p:txBody>
      </p:sp>
      <p:sp>
        <p:nvSpPr>
          <p:cNvPr id="266" name="Google Shape;266;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Char char="●"/>
            </a:pPr>
            <a:r>
              <a:rPr lang="en" sz="1900">
                <a:solidFill>
                  <a:schemeClr val="dk1"/>
                </a:solidFill>
              </a:rPr>
              <a:t>Low response rate</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Bias towards “fans” of open</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Some of the data is incomplete</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Contribution from one major unit may skew the results</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Reports from respondents were that this data was not easily gathered</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Constraining the investor to the library only may skew the result as many schools fund this via multiple areas of the institution (e.g. IT, Provost)</a:t>
            </a:r>
            <a:endParaRPr sz="2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Findings </a:t>
            </a:r>
            <a:endParaRPr/>
          </a:p>
        </p:txBody>
      </p:sp>
      <p:sp>
        <p:nvSpPr>
          <p:cNvPr id="272" name="Google Shape;272;p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7350" algn="l" rtl="0">
              <a:spcBef>
                <a:spcPts val="0"/>
              </a:spcBef>
              <a:spcAft>
                <a:spcPts val="0"/>
              </a:spcAft>
              <a:buClr>
                <a:schemeClr val="dk1"/>
              </a:buClr>
              <a:buSzPts val="2500"/>
              <a:buChar char="●"/>
            </a:pPr>
            <a:r>
              <a:rPr lang="en" sz="2500">
                <a:solidFill>
                  <a:schemeClr val="dk1"/>
                </a:solidFill>
              </a:rPr>
              <a:t>Total money invested: $14.1 million</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Average per library: $150,000</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 of library budget (w/ salary): 1.5%</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 of library budget (w/o salary): 2.8%</a:t>
            </a:r>
            <a:endParaRPr sz="2500">
              <a:solidFill>
                <a:schemeClr val="dk1"/>
              </a:solidFill>
            </a:endParaRPr>
          </a:p>
          <a:p>
            <a:pPr marL="457200" lvl="0" indent="-387350" algn="l" rtl="0">
              <a:spcBef>
                <a:spcPts val="0"/>
              </a:spcBef>
              <a:spcAft>
                <a:spcPts val="0"/>
              </a:spcAft>
              <a:buClr>
                <a:schemeClr val="dk1"/>
              </a:buClr>
              <a:buSzPts val="2500"/>
              <a:buChar char="●"/>
            </a:pPr>
            <a:r>
              <a:rPr lang="en" sz="2500">
                <a:solidFill>
                  <a:schemeClr val="dk1"/>
                </a:solidFill>
              </a:rPr>
              <a:t>$ per student enrolled: $8</a:t>
            </a:r>
            <a:endParaRPr sz="2500">
              <a:solidFill>
                <a:schemeClr val="dk1"/>
              </a:solidFill>
            </a:endParaRPr>
          </a:p>
          <a:p>
            <a:pPr marL="0" lvl="0" indent="0" algn="l" rtl="0">
              <a:spcBef>
                <a:spcPts val="0"/>
              </a:spcBef>
              <a:spcAft>
                <a:spcPts val="0"/>
              </a:spcAft>
              <a:buNone/>
            </a:pPr>
            <a:endParaRPr/>
          </a:p>
          <a:p>
            <a:pPr marL="0" lvl="0" indent="0" algn="l" rtl="0">
              <a:spcBef>
                <a:spcPts val="1600"/>
              </a:spcBef>
              <a:spcAft>
                <a:spcPts val="0"/>
              </a:spcAft>
              <a:buNone/>
            </a:pPr>
            <a:r>
              <a:rPr lang="en" b="1" i="1">
                <a:solidFill>
                  <a:srgbClr val="B7B7B7"/>
                </a:solidFill>
                <a:highlight>
                  <a:srgbClr val="FFFF00"/>
                </a:highlight>
              </a:rPr>
              <a:t>Note: Please do not quote quite yet; these data are still being validated !</a:t>
            </a:r>
            <a:endParaRPr b="1" i="1">
              <a:solidFill>
                <a:srgbClr val="B7B7B7"/>
              </a:solidFill>
              <a:highlight>
                <a:srgbClr val="FFFF00"/>
              </a:highlight>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8"/>
          <p:cNvSpPr txBox="1">
            <a:spLocks noGrp="1"/>
          </p:cNvSpPr>
          <p:nvPr>
            <p:ph type="title"/>
          </p:nvPr>
        </p:nvSpPr>
        <p:spPr>
          <a:xfrm>
            <a:off x="4288875" y="184925"/>
            <a:ext cx="4546500" cy="830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Investment by Category</a:t>
            </a:r>
            <a:endParaRPr/>
          </a:p>
          <a:p>
            <a:pPr marL="0" lvl="0" indent="0" algn="l" rtl="0">
              <a:spcBef>
                <a:spcPts val="0"/>
              </a:spcBef>
              <a:spcAft>
                <a:spcPts val="0"/>
              </a:spcAft>
              <a:buNone/>
            </a:pPr>
            <a:endParaRPr/>
          </a:p>
        </p:txBody>
      </p:sp>
      <p:pic>
        <p:nvPicPr>
          <p:cNvPr id="278" name="Google Shape;278;p48"/>
          <p:cNvPicPr preferRelativeResize="0"/>
          <p:nvPr/>
        </p:nvPicPr>
        <p:blipFill>
          <a:blip r:embed="rId3">
            <a:alphaModFix/>
          </a:blip>
          <a:stretch>
            <a:fillRect/>
          </a:stretch>
        </p:blipFill>
        <p:spPr>
          <a:xfrm>
            <a:off x="64300" y="-1"/>
            <a:ext cx="3715551" cy="2391350"/>
          </a:xfrm>
          <a:prstGeom prst="rect">
            <a:avLst/>
          </a:prstGeom>
          <a:noFill/>
          <a:ln>
            <a:noFill/>
          </a:ln>
        </p:spPr>
      </p:pic>
      <p:pic>
        <p:nvPicPr>
          <p:cNvPr id="279" name="Google Shape;279;p48" title="Chart"/>
          <p:cNvPicPr preferRelativeResize="0"/>
          <p:nvPr/>
        </p:nvPicPr>
        <p:blipFill>
          <a:blip r:embed="rId4">
            <a:alphaModFix/>
          </a:blip>
          <a:stretch>
            <a:fillRect/>
          </a:stretch>
        </p:blipFill>
        <p:spPr>
          <a:xfrm>
            <a:off x="3851746" y="1997200"/>
            <a:ext cx="5292252" cy="327237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49" title="Chart"/>
          <p:cNvPicPr preferRelativeResize="0"/>
          <p:nvPr/>
        </p:nvPicPr>
        <p:blipFill>
          <a:blip r:embed="rId3">
            <a:alphaModFix/>
          </a:blip>
          <a:stretch>
            <a:fillRect/>
          </a:stretch>
        </p:blipFill>
        <p:spPr>
          <a:xfrm>
            <a:off x="816550" y="249175"/>
            <a:ext cx="7913799" cy="48943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0" name="Google Shape;290;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1" name="Google Shape;291;p50" title="Chart"/>
          <p:cNvPicPr preferRelativeResize="0"/>
          <p:nvPr/>
        </p:nvPicPr>
        <p:blipFill>
          <a:blip r:embed="rId3">
            <a:alphaModFix/>
          </a:blip>
          <a:stretch>
            <a:fillRect/>
          </a:stretch>
        </p:blipFill>
        <p:spPr>
          <a:xfrm>
            <a:off x="412836" y="0"/>
            <a:ext cx="8318328" cy="51434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Next Steps</a:t>
            </a:r>
            <a:endParaRPr/>
          </a:p>
        </p:txBody>
      </p:sp>
      <p:sp>
        <p:nvSpPr>
          <p:cNvPr id="297" name="Google Shape;297;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chemeClr val="dk1"/>
              </a:buClr>
              <a:buSzPts val="1100"/>
              <a:buChar char="●"/>
            </a:pPr>
            <a:r>
              <a:rPr lang="en" sz="1100">
                <a:solidFill>
                  <a:schemeClr val="dk1"/>
                </a:solidFill>
              </a:rPr>
              <a:t>Share results with survey respondents</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Write up results to share with broader community</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Decide whether or not to run survey again and if so, how frequently under the auspices of what organization</a:t>
            </a:r>
            <a:endParaRPr sz="1100">
              <a:solidFill>
                <a:schemeClr val="dk1"/>
              </a:solidFill>
            </a:endParaRPr>
          </a:p>
          <a:p>
            <a:pPr marL="457200" lvl="0" indent="-298450" algn="l" rtl="0">
              <a:spcBef>
                <a:spcPts val="0"/>
              </a:spcBef>
              <a:spcAft>
                <a:spcPts val="0"/>
              </a:spcAft>
              <a:buClr>
                <a:schemeClr val="dk1"/>
              </a:buClr>
              <a:buSzPts val="1100"/>
              <a:buChar char="●"/>
            </a:pPr>
            <a:r>
              <a:rPr lang="en" sz="1100">
                <a:solidFill>
                  <a:schemeClr val="dk1"/>
                </a:solidFill>
              </a:rPr>
              <a:t>Connect this with the other inputs of our broader project (census, focus groups, case studies, lit review) to draw broader conclusions about the current state of affairs in this area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Introduction</a:t>
            </a:r>
            <a:endParaRPr sz="3600"/>
          </a:p>
        </p:txBody>
      </p:sp>
      <p:sp>
        <p:nvSpPr>
          <p:cNvPr id="77" name="Google Shape;7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78" name="Google Shape;78;p16"/>
          <p:cNvPicPr preferRelativeResize="0"/>
          <p:nvPr/>
        </p:nvPicPr>
        <p:blipFill>
          <a:blip r:embed="rId3">
            <a:alphaModFix/>
          </a:blip>
          <a:stretch>
            <a:fillRect/>
          </a:stretch>
        </p:blipFill>
        <p:spPr>
          <a:xfrm>
            <a:off x="3591288" y="1665150"/>
            <a:ext cx="1961425" cy="239104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Calibri"/>
                <a:ea typeface="Calibri"/>
                <a:cs typeface="Calibri"/>
                <a:sym typeface="Calibri"/>
              </a:rPr>
              <a:t>Library Focus Groups</a:t>
            </a:r>
            <a:endParaRPr sz="3600"/>
          </a:p>
        </p:txBody>
      </p:sp>
      <p:sp>
        <p:nvSpPr>
          <p:cNvPr id="303" name="Google Shape;303;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304" name="Google Shape;304;p52"/>
          <p:cNvPicPr preferRelativeResize="0"/>
          <p:nvPr/>
        </p:nvPicPr>
        <p:blipFill>
          <a:blip r:embed="rId3">
            <a:alphaModFix/>
          </a:blip>
          <a:stretch>
            <a:fillRect/>
          </a:stretch>
        </p:blipFill>
        <p:spPr>
          <a:xfrm>
            <a:off x="3591288" y="1665150"/>
            <a:ext cx="1961425" cy="23910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Focus Groups</a:t>
            </a:r>
            <a:endParaRPr sz="2400">
              <a:solidFill>
                <a:srgbClr val="000000"/>
              </a:solidFill>
            </a:endParaRPr>
          </a:p>
        </p:txBody>
      </p:sp>
      <p:sp>
        <p:nvSpPr>
          <p:cNvPr id="310" name="Google Shape;310;p53"/>
          <p:cNvSpPr txBox="1">
            <a:spLocks noGrp="1"/>
          </p:cNvSpPr>
          <p:nvPr>
            <p:ph type="body" idx="1"/>
          </p:nvPr>
        </p:nvSpPr>
        <p:spPr>
          <a:xfrm>
            <a:off x="311700" y="1152475"/>
            <a:ext cx="8520600" cy="360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focus groups were held at:</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ALA Annual meeting on June 24, 2019 — 2 sessions 7 participants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ARL meeting in Washington, D.C. on September 25, 2020  — 2 sessions 12 participants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CNI meeting in Washington, D.C on December 9, 2019 2 sessions 12 participants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Virtual sessions on February 19, 21 and 28, 2020 — 10 participants</a:t>
            </a:r>
            <a:endParaRPr>
              <a:solidFill>
                <a:schemeClr val="dk1"/>
              </a:solidFill>
            </a:endParaRPr>
          </a:p>
          <a:p>
            <a:pPr marL="91440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Participants — Total 41 — 10 from liberal arts colleges, 7 from mid-sized universities, 23 from research universities, and one from an organization serving academic libraries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45720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t>Amount of investment:</a:t>
            </a:r>
            <a:endParaRPr sz="2400">
              <a:solidFill>
                <a:srgbClr val="000000"/>
              </a:solidFill>
            </a:endParaRPr>
          </a:p>
        </p:txBody>
      </p:sp>
      <p:sp>
        <p:nvSpPr>
          <p:cNvPr id="316" name="Google Shape;316;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Wide range of investment in infrastructure</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Many participants had difficulty providing a number</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Need for a standard methodology</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How to account for staff was often difficult</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Several had worked to complete the earlier “2.5%” survey and had found it time consuming</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Several participants said that 2.5% was insufficient and a larger portion of the library budget needed to be allocated to open initiatives</a:t>
            </a:r>
            <a:endParaRPr>
              <a:solidFill>
                <a:schemeClr val="dk1"/>
              </a:solidFill>
            </a:endParaRPr>
          </a:p>
          <a:p>
            <a:pPr marL="45720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t>What Drives the Investment Decision?</a:t>
            </a:r>
            <a:endParaRPr sz="2400">
              <a:solidFill>
                <a:srgbClr val="000000"/>
              </a:solidFill>
            </a:endParaRPr>
          </a:p>
        </p:txBody>
      </p:sp>
      <p:sp>
        <p:nvSpPr>
          <p:cNvPr id="322" name="Google Shape;322;p5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a:solidFill>
                  <a:schemeClr val="dk1"/>
                </a:solidFill>
              </a:rPr>
              <a:t>Want to be part of the community</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Open and Non-Profit preferred.  Open exchange (in and out easily based on standards) more important than on whether or not the platform is for-profit.  There were however many concerns about open and non-profit projects </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Keep up with the Jones What peers are doing often drives decisions by directors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Or Not…  Needed more than simply “virtue signaling” </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Value of groups.  Consortiums are important, especially for smaller institutions.  The group provides cushion</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Seat of the pants</a:t>
            </a:r>
            <a:endParaRPr>
              <a:solidFill>
                <a:schemeClr val="dk1"/>
              </a:solidFill>
            </a:endParaRPr>
          </a:p>
          <a:p>
            <a:pPr marL="457200" lvl="0" indent="0" algn="l" rtl="0">
              <a:spcBef>
                <a:spcPts val="0"/>
              </a:spcBef>
              <a:spcAft>
                <a:spcPts val="0"/>
              </a:spcAft>
              <a:buNone/>
            </a:pP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t>What Matters When Choosing Tools</a:t>
            </a:r>
            <a:endParaRPr sz="2400"/>
          </a:p>
          <a:p>
            <a:pPr marL="0" lvl="0" indent="0" algn="l" rtl="0">
              <a:lnSpc>
                <a:spcPct val="115000"/>
              </a:lnSpc>
              <a:spcBef>
                <a:spcPts val="0"/>
              </a:spcBef>
              <a:spcAft>
                <a:spcPts val="0"/>
              </a:spcAft>
              <a:buNone/>
            </a:pPr>
            <a:endParaRPr sz="2400">
              <a:solidFill>
                <a:srgbClr val="000000"/>
              </a:solidFill>
            </a:endParaRPr>
          </a:p>
        </p:txBody>
      </p:sp>
      <p:sp>
        <p:nvSpPr>
          <p:cNvPr id="328" name="Google Shape;328;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a:solidFill>
                  <a:schemeClr val="dk1"/>
                </a:solidFill>
              </a:rPr>
              <a:t>Functions matter more than tools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Ownership of content</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Privacy</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Balancing staffing and out of pocket cost</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In-house expertise versus vulnerability with commercial products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Exit strategy</a:t>
            </a:r>
            <a:endParaRPr>
              <a:solidFill>
                <a:schemeClr val="dk1"/>
              </a:solidFill>
            </a:endParaRPr>
          </a:p>
          <a:p>
            <a:pPr marL="45720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t>Community’s Ability to Create and Maintain Projects</a:t>
            </a:r>
            <a:endParaRPr sz="2400">
              <a:solidFill>
                <a:srgbClr val="000000"/>
              </a:solidFill>
            </a:endParaRPr>
          </a:p>
        </p:txBody>
      </p:sp>
      <p:sp>
        <p:nvSpPr>
          <p:cNvPr id="334" name="Google Shape;334;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Clr>
                <a:schemeClr val="dk1"/>
              </a:buClr>
              <a:buSzPts val="1800"/>
              <a:buChar char="●"/>
            </a:pPr>
            <a:r>
              <a:rPr lang="en">
                <a:solidFill>
                  <a:schemeClr val="dk1"/>
                </a:solidFill>
              </a:rPr>
              <a:t>The library community does not have the capacity to develop and maintain effective solutions</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Decision making processes are time consuming</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The overhead of library collaborations, especially the engagement of library leadership is difficult to maintain</a:t>
            </a:r>
            <a:endParaRPr>
              <a:solidFill>
                <a:schemeClr val="dk1"/>
              </a:solidFill>
            </a:endParaRPr>
          </a:p>
          <a:p>
            <a:pPr marL="457200" lvl="0" indent="-342900" algn="l" rtl="0">
              <a:spcBef>
                <a:spcPts val="0"/>
              </a:spcBef>
              <a:spcAft>
                <a:spcPts val="0"/>
              </a:spcAft>
              <a:buClr>
                <a:schemeClr val="dk1"/>
              </a:buClr>
              <a:buSzPts val="1800"/>
              <a:buChar char="●"/>
            </a:pPr>
            <a:r>
              <a:rPr lang="en">
                <a:solidFill>
                  <a:schemeClr val="dk1"/>
                </a:solidFill>
              </a:rPr>
              <a:t>Too much emphasis on consensus and being too inclusive</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Library community often creates multiple solutions to a problem.  This spreads limited resources thin</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There is often not sufficient transparency for projects, especially on non-technical aspects such as governance and finances</a:t>
            </a:r>
            <a:endParaRPr>
              <a:solidFill>
                <a:schemeClr val="dk1"/>
              </a:solidFill>
            </a:endParaRPr>
          </a:p>
          <a:p>
            <a:pPr marL="45720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t>Frustration with How Open Projects are Funded</a:t>
            </a:r>
            <a:endParaRPr sz="2400">
              <a:solidFill>
                <a:srgbClr val="000000"/>
              </a:solidFill>
            </a:endParaRPr>
          </a:p>
        </p:txBody>
      </p:sp>
      <p:sp>
        <p:nvSpPr>
          <p:cNvPr id="340" name="Google Shape;340;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1"/>
              </a:buClr>
              <a:buSzPts val="1800"/>
              <a:buChar char="●"/>
            </a:pPr>
            <a:r>
              <a:rPr lang="en">
                <a:solidFill>
                  <a:schemeClr val="dk1"/>
                </a:solidFill>
              </a:rPr>
              <a:t>Current membership models are frustrating — membership fatigue </a:t>
            </a:r>
            <a:endParaRPr>
              <a:solidFill>
                <a:schemeClr val="dk1"/>
              </a:solidFill>
            </a:endParaRPr>
          </a:p>
          <a:p>
            <a:pPr marL="457200" lvl="0" indent="-342900" algn="l" rtl="0">
              <a:lnSpc>
                <a:spcPct val="100000"/>
              </a:lnSpc>
              <a:spcBef>
                <a:spcPts val="0"/>
              </a:spcBef>
              <a:spcAft>
                <a:spcPts val="0"/>
              </a:spcAft>
              <a:buClr>
                <a:schemeClr val="dk1"/>
              </a:buClr>
              <a:buSzPts val="1800"/>
              <a:buChar char="●"/>
            </a:pPr>
            <a:r>
              <a:rPr lang="en">
                <a:solidFill>
                  <a:schemeClr val="dk1"/>
                </a:solidFill>
              </a:rPr>
              <a:t>Projects start off as an ad hoc, grants or coalitions of the willing, but then inevitably revert to a membership model and pleas to join</a:t>
            </a: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It was noted that many projects are being carried by a single institution. This means that the project is dependent on the support of one institution or a single individual.  This is a dangerous vulnerability</a:t>
            </a:r>
            <a:endParaRPr>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342900" algn="l" rtl="0">
              <a:lnSpc>
                <a:spcPct val="115000"/>
              </a:lnSpc>
              <a:spcBef>
                <a:spcPts val="0"/>
              </a:spcBef>
              <a:spcAft>
                <a:spcPts val="0"/>
              </a:spcAft>
              <a:buClr>
                <a:schemeClr val="dk1"/>
              </a:buClr>
              <a:buSzPts val="1800"/>
              <a:buChar char="●"/>
            </a:pPr>
            <a:r>
              <a:rPr lang="en">
                <a:solidFill>
                  <a:schemeClr val="dk1"/>
                </a:solidFill>
              </a:rPr>
              <a:t>The inability to plan on a broad system-wide basis has meant that it is difficult to judge the importance of different investments that would lift the field as a whole</a:t>
            </a:r>
            <a:endParaRPr>
              <a:solidFill>
                <a:schemeClr val="dk1"/>
              </a:solidFill>
            </a:endParaRPr>
          </a:p>
          <a:p>
            <a:pPr marL="45720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9"/>
          <p:cNvSpPr txBox="1">
            <a:spLocks noGrp="1"/>
          </p:cNvSpPr>
          <p:nvPr>
            <p:ph type="title"/>
          </p:nvPr>
        </p:nvSpPr>
        <p:spPr>
          <a:xfrm>
            <a:off x="311700" y="2426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600">
                <a:latin typeface="Calibri"/>
                <a:ea typeface="Calibri"/>
                <a:cs typeface="Calibri"/>
                <a:sym typeface="Calibri"/>
              </a:rPr>
              <a:t>Questions and Comments</a:t>
            </a:r>
            <a:endParaRPr sz="3600"/>
          </a:p>
        </p:txBody>
      </p:sp>
      <p:sp>
        <p:nvSpPr>
          <p:cNvPr id="346" name="Google Shape;346;p59"/>
          <p:cNvSpPr txBox="1">
            <a:spLocks noGrp="1"/>
          </p:cNvSpPr>
          <p:nvPr>
            <p:ph type="body" idx="1"/>
          </p:nvPr>
        </p:nvSpPr>
        <p:spPr>
          <a:xfrm>
            <a:off x="0" y="3766050"/>
            <a:ext cx="9144000" cy="1252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ctr" rtl="0">
              <a:spcBef>
                <a:spcPts val="1600"/>
              </a:spcBef>
              <a:spcAft>
                <a:spcPts val="0"/>
              </a:spcAft>
              <a:buNone/>
            </a:pPr>
            <a:r>
              <a:rPr lang="en"/>
              <a:t>Project website: </a:t>
            </a:r>
            <a:r>
              <a:rPr lang="en" u="sng">
                <a:solidFill>
                  <a:schemeClr val="hlink"/>
                </a:solidFill>
                <a:hlinkClick r:id="rId3"/>
              </a:rPr>
              <a:t>https://educopia.org/mapping-scholarly-communications-infrastructure/</a:t>
            </a:r>
            <a:r>
              <a:rPr lang="en"/>
              <a:t> </a:t>
            </a:r>
            <a:endParaRPr/>
          </a:p>
          <a:p>
            <a:pPr marL="0" lvl="0" indent="0" algn="l" rtl="0">
              <a:spcBef>
                <a:spcPts val="1600"/>
              </a:spcBef>
              <a:spcAft>
                <a:spcPts val="1600"/>
              </a:spcAft>
              <a:buNone/>
            </a:pPr>
            <a:endParaRPr sz="1700"/>
          </a:p>
        </p:txBody>
      </p:sp>
      <p:pic>
        <p:nvPicPr>
          <p:cNvPr id="347" name="Google Shape;347;p59"/>
          <p:cNvPicPr preferRelativeResize="0"/>
          <p:nvPr/>
        </p:nvPicPr>
        <p:blipFill>
          <a:blip r:embed="rId4">
            <a:alphaModFix/>
          </a:blip>
          <a:stretch>
            <a:fillRect/>
          </a:stretch>
        </p:blipFill>
        <p:spPr>
          <a:xfrm>
            <a:off x="3048000" y="1047750"/>
            <a:ext cx="3048000" cy="3048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400">
                <a:solidFill>
                  <a:srgbClr val="000000"/>
                </a:solidFill>
              </a:rPr>
              <a:t>Mapping Digital Scholarly Communication Infrastructure</a:t>
            </a:r>
            <a:endParaRPr sz="2400">
              <a:solidFill>
                <a:srgbClr val="000000"/>
              </a:solidFill>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Grew out of “2.5% Commitment” Proposal</a:t>
            </a:r>
            <a:endParaRPr/>
          </a:p>
          <a:p>
            <a:pPr marL="0" lvl="0" indent="0" algn="l" rtl="0">
              <a:spcBef>
                <a:spcPts val="1600"/>
              </a:spcBef>
              <a:spcAft>
                <a:spcPts val="0"/>
              </a:spcAft>
              <a:buNone/>
            </a:pPr>
            <a:r>
              <a:rPr lang="en"/>
              <a:t>Funded by Andrew W. Mellon Foundation</a:t>
            </a:r>
            <a:endParaRPr/>
          </a:p>
          <a:p>
            <a:pPr marL="0" lvl="0" indent="0" algn="l" rtl="0">
              <a:spcBef>
                <a:spcPts val="1600"/>
              </a:spcBef>
              <a:spcAft>
                <a:spcPts val="0"/>
              </a:spcAft>
              <a:buNone/>
            </a:pPr>
            <a:r>
              <a:rPr lang="en"/>
              <a:t>Principal investigators Mike Roy and David W. Lewis </a:t>
            </a:r>
            <a:endParaRPr/>
          </a:p>
          <a:p>
            <a:pPr marL="0" lvl="0" indent="0" algn="l" rtl="0">
              <a:spcBef>
                <a:spcPts val="1600"/>
              </a:spcBef>
              <a:spcAft>
                <a:spcPts val="0"/>
              </a:spcAft>
              <a:buNone/>
            </a:pPr>
            <a:r>
              <a:rPr lang="en"/>
              <a:t>Consultants: </a:t>
            </a:r>
            <a:endParaRPr/>
          </a:p>
          <a:p>
            <a:pPr marL="0" lvl="0" indent="457200" algn="l" rtl="0">
              <a:spcBef>
                <a:spcPts val="1600"/>
              </a:spcBef>
              <a:spcAft>
                <a:spcPts val="0"/>
              </a:spcAft>
              <a:buNone/>
            </a:pPr>
            <a:r>
              <a:rPr lang="en" sz="1800"/>
              <a:t>Educopia Institute — Katherine Skinner</a:t>
            </a:r>
            <a:endParaRPr/>
          </a:p>
          <a:p>
            <a:pPr marL="0" lvl="0" indent="457200" algn="l" rtl="0">
              <a:spcBef>
                <a:spcPts val="1600"/>
              </a:spcBef>
              <a:spcAft>
                <a:spcPts val="1600"/>
              </a:spcAft>
              <a:buNone/>
            </a:pPr>
            <a:r>
              <a:rPr lang="en" sz="1800"/>
              <a:t>TrueBearing Consulting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Mapping Digital Scholarly Communication Infrastructure</a:t>
            </a:r>
            <a:endParaRPr sz="2400">
              <a:solidFill>
                <a:srgbClr val="000000"/>
              </a:solidFill>
            </a:endParaRPr>
          </a:p>
        </p:txBody>
      </p:sp>
      <p:sp>
        <p:nvSpPr>
          <p:cNvPr id="90" name="Google Shape;90;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1600"/>
              </a:spcBef>
              <a:spcAft>
                <a:spcPts val="0"/>
              </a:spcAft>
              <a:buNone/>
            </a:pPr>
            <a:r>
              <a:rPr lang="en"/>
              <a:t>Looked at Infrastructure only, not content</a:t>
            </a:r>
            <a:endParaRPr/>
          </a:p>
          <a:p>
            <a:pPr marL="0" lvl="0" indent="0" algn="l" rtl="0">
              <a:spcBef>
                <a:spcPts val="1600"/>
              </a:spcBef>
              <a:spcAft>
                <a:spcPts val="0"/>
              </a:spcAft>
              <a:buNone/>
            </a:pPr>
            <a:r>
              <a:rPr lang="en"/>
              <a:t>Looked at both open and proprietary, nonprofit and for profit</a:t>
            </a: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Mapping Digital Scholarly Communication Infrastructure</a:t>
            </a:r>
            <a:endParaRPr sz="2400">
              <a:solidFill>
                <a:srgbClr val="000000"/>
              </a:solidFill>
            </a:endParaRPr>
          </a:p>
        </p:txBody>
      </p:sp>
      <p:sp>
        <p:nvSpPr>
          <p:cNvPr id="96" name="Google Shape;96;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Goals:</a:t>
            </a:r>
            <a:endParaRPr/>
          </a:p>
          <a:p>
            <a:pPr marL="457200" lvl="0" indent="-342900" algn="l" rtl="0">
              <a:spcBef>
                <a:spcPts val="1600"/>
              </a:spcBef>
              <a:spcAft>
                <a:spcPts val="0"/>
              </a:spcAft>
              <a:buSzPts val="1800"/>
              <a:buAutoNum type="arabicPeriod"/>
            </a:pPr>
            <a:r>
              <a:rPr lang="en"/>
              <a:t>Map the range of infrastructure that supports digital scholarly communications</a:t>
            </a:r>
            <a:endParaRPr/>
          </a:p>
          <a:p>
            <a:pPr marL="457200" lvl="0" indent="-342900" algn="l" rtl="0">
              <a:spcBef>
                <a:spcPts val="0"/>
              </a:spcBef>
              <a:spcAft>
                <a:spcPts val="0"/>
              </a:spcAft>
              <a:buSzPts val="1800"/>
              <a:buAutoNum type="arabicPeriod"/>
            </a:pPr>
            <a:r>
              <a:rPr lang="en"/>
              <a:t>Survey college and university libraries to understand their current investments in this infrastructure and their motivations for doing so</a:t>
            </a:r>
            <a:endParaRPr/>
          </a:p>
          <a:p>
            <a:pPr marL="0" lvl="0" indent="0" algn="l" rtl="0">
              <a:spcBef>
                <a:spcPts val="1600"/>
              </a:spcBef>
              <a:spcAft>
                <a:spcPts val="0"/>
              </a:spcAft>
              <a:buNone/>
            </a:pPr>
            <a:endParaRPr/>
          </a:p>
          <a:p>
            <a:pPr marL="45720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a:solidFill>
                  <a:srgbClr val="000000"/>
                </a:solidFill>
              </a:rPr>
              <a:t>Mapping Digital Scholarly Communication Infrastructure</a:t>
            </a:r>
            <a:endParaRPr sz="2400">
              <a:solidFill>
                <a:srgbClr val="000000"/>
              </a:solidFill>
            </a:endParaRPr>
          </a:p>
        </p:txBody>
      </p:sp>
      <p:sp>
        <p:nvSpPr>
          <p:cNvPr id="102" name="Google Shape;102;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Activities:</a:t>
            </a:r>
            <a:endParaRPr/>
          </a:p>
          <a:p>
            <a:pPr marL="457200" lvl="0" indent="-342900" algn="l" rtl="0">
              <a:spcBef>
                <a:spcPts val="1600"/>
              </a:spcBef>
              <a:spcAft>
                <a:spcPts val="0"/>
              </a:spcAft>
              <a:buSzPts val="1800"/>
              <a:buAutoNum type="arabicPeriod"/>
            </a:pPr>
            <a:r>
              <a:rPr lang="en"/>
              <a:t>Literature Review — Bibliographic Scan</a:t>
            </a:r>
            <a:endParaRPr/>
          </a:p>
          <a:p>
            <a:pPr marL="457200" lvl="0" indent="-342900" algn="l" rtl="0">
              <a:spcBef>
                <a:spcPts val="0"/>
              </a:spcBef>
              <a:spcAft>
                <a:spcPts val="0"/>
              </a:spcAft>
              <a:buClr>
                <a:schemeClr val="dk1"/>
              </a:buClr>
              <a:buSzPts val="1800"/>
              <a:buAutoNum type="arabicPeriod"/>
            </a:pPr>
            <a:r>
              <a:rPr lang="en">
                <a:solidFill>
                  <a:schemeClr val="dk1"/>
                </a:solidFill>
              </a:rPr>
              <a:t>Census of Infrastructure Providers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Case Studies of Infrastructure Providers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Survey of Academic Libraries</a:t>
            </a:r>
            <a:endParaRPr>
              <a:solidFill>
                <a:schemeClr val="dk1"/>
              </a:solidFill>
            </a:endParaRPr>
          </a:p>
          <a:p>
            <a:pPr marL="457200" lvl="0" indent="-342900" algn="l" rtl="0">
              <a:spcBef>
                <a:spcPts val="0"/>
              </a:spcBef>
              <a:spcAft>
                <a:spcPts val="0"/>
              </a:spcAft>
              <a:buClr>
                <a:schemeClr val="dk1"/>
              </a:buClr>
              <a:buSzPts val="1800"/>
              <a:buAutoNum type="arabicPeriod"/>
            </a:pPr>
            <a:r>
              <a:rPr lang="en">
                <a:solidFill>
                  <a:schemeClr val="dk1"/>
                </a:solidFill>
              </a:rPr>
              <a:t>Focus Groups of Academic Library Leaders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Bibliographic Scan</a:t>
            </a:r>
            <a:endParaRPr sz="3600"/>
          </a:p>
        </p:txBody>
      </p:sp>
      <p:pic>
        <p:nvPicPr>
          <p:cNvPr id="108" name="Google Shape;108;p21"/>
          <p:cNvPicPr preferRelativeResize="0"/>
          <p:nvPr/>
        </p:nvPicPr>
        <p:blipFill>
          <a:blip r:embed="rId3">
            <a:alphaModFix/>
          </a:blip>
          <a:stretch>
            <a:fillRect/>
          </a:stretch>
        </p:blipFill>
        <p:spPr>
          <a:xfrm>
            <a:off x="3591288" y="1665150"/>
            <a:ext cx="1961425" cy="23910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1433</Words>
  <Application>Microsoft Office PowerPoint</Application>
  <PresentationFormat>On-screen Show (16:9)</PresentationFormat>
  <Paragraphs>195</Paragraphs>
  <Slides>47</Slides>
  <Notes>47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47</vt:i4>
      </vt:variant>
    </vt:vector>
  </HeadingPairs>
  <TitlesOfParts>
    <vt:vector size="50" baseType="lpstr">
      <vt:lpstr>Arial</vt:lpstr>
      <vt:lpstr>Calibri</vt:lpstr>
      <vt:lpstr>Simple Light</vt:lpstr>
      <vt:lpstr>PowerPoint Presentation</vt:lpstr>
      <vt:lpstr>PowerPoint Presentation</vt:lpstr>
      <vt:lpstr>Agenda </vt:lpstr>
      <vt:lpstr>Introduction</vt:lpstr>
      <vt:lpstr>Mapping Digital Scholarly Communication Infrastructure</vt:lpstr>
      <vt:lpstr>Mapping Digital Scholarly Communication Infrastructure</vt:lpstr>
      <vt:lpstr>Mapping Digital Scholarly Communication Infrastructure</vt:lpstr>
      <vt:lpstr>Mapping Digital Scholarly Communication Infrastructure</vt:lpstr>
      <vt:lpstr>Bibliographic Scan</vt:lpstr>
      <vt:lpstr>Bibliographic Scan</vt:lpstr>
      <vt:lpstr>Bibliographic Scan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Census of Infrastructure Providers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Providers Case Studies</vt:lpstr>
      <vt:lpstr>Library Survey</vt:lpstr>
      <vt:lpstr>Question: </vt:lpstr>
      <vt:lpstr>What counts as an investment?</vt:lpstr>
      <vt:lpstr>Who answered our survey?</vt:lpstr>
      <vt:lpstr>Who answered our survey? Enrollment (avg=22,000)</vt:lpstr>
      <vt:lpstr>Caveats</vt:lpstr>
      <vt:lpstr>Findings </vt:lpstr>
      <vt:lpstr>Investment by Category </vt:lpstr>
      <vt:lpstr>PowerPoint Presentation</vt:lpstr>
      <vt:lpstr>PowerPoint Presentation</vt:lpstr>
      <vt:lpstr>Next Steps</vt:lpstr>
      <vt:lpstr>Library Focus Groups</vt:lpstr>
      <vt:lpstr>Focus Groups</vt:lpstr>
      <vt:lpstr>Amount of investment:</vt:lpstr>
      <vt:lpstr>What Drives the Investment Decision?</vt:lpstr>
      <vt:lpstr>What Matters When Choosing Tools </vt:lpstr>
      <vt:lpstr>Community’s Ability to Create and Maintain Projects</vt:lpstr>
      <vt:lpstr>Frustration with How Open Projects are Funded</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Proffitt,Merrilee</dc:creator>
  <cp:lastModifiedBy>Proffitt,Merrilee</cp:lastModifiedBy>
  <cp:revision>1</cp:revision>
  <dcterms:modified xsi:type="dcterms:W3CDTF">2020-05-28T13:47:33Z</dcterms:modified>
</cp:coreProperties>
</file>