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29"/>
  </p:notesMasterIdLst>
  <p:handoutMasterIdLst>
    <p:handoutMasterId r:id="rId30"/>
  </p:handoutMasterIdLst>
  <p:sldIdLst>
    <p:sldId id="277" r:id="rId5"/>
    <p:sldId id="321" r:id="rId6"/>
    <p:sldId id="327" r:id="rId7"/>
    <p:sldId id="328" r:id="rId8"/>
    <p:sldId id="306" r:id="rId9"/>
    <p:sldId id="320" r:id="rId10"/>
    <p:sldId id="334" r:id="rId11"/>
    <p:sldId id="310" r:id="rId12"/>
    <p:sldId id="329" r:id="rId13"/>
    <p:sldId id="324" r:id="rId14"/>
    <p:sldId id="315" r:id="rId15"/>
    <p:sldId id="330" r:id="rId16"/>
    <p:sldId id="325" r:id="rId17"/>
    <p:sldId id="316" r:id="rId18"/>
    <p:sldId id="331" r:id="rId19"/>
    <p:sldId id="322" r:id="rId20"/>
    <p:sldId id="318" r:id="rId21"/>
    <p:sldId id="332" r:id="rId22"/>
    <p:sldId id="326" r:id="rId23"/>
    <p:sldId id="317" r:id="rId24"/>
    <p:sldId id="304" r:id="rId25"/>
    <p:sldId id="295" r:id="rId26"/>
    <p:sldId id="335" r:id="rId27"/>
    <p:sldId id="280" r:id="rId28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8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iel,Ixchel" initials="F" lastIdx="47" clrIdx="0">
    <p:extLst>
      <p:ext uri="{19B8F6BF-5375-455C-9EA6-DF929625EA0E}">
        <p15:presenceInfo xmlns:p15="http://schemas.microsoft.com/office/powerpoint/2012/main" userId="S::fanielI@oclc.org::faa4caba-7609-4fed-a42f-e3dc4cb6d3c5" providerId="AD"/>
      </p:ext>
    </p:extLst>
  </p:cmAuthor>
  <p:cmAuthor id="2" name="Brannon,Brittany" initials="B" lastIdx="3" clrIdx="1">
    <p:extLst>
      <p:ext uri="{19B8F6BF-5375-455C-9EA6-DF929625EA0E}">
        <p15:presenceInfo xmlns:p15="http://schemas.microsoft.com/office/powerpoint/2012/main" userId="S::brannonb@oclc.org::9f666ec5-3d9e-4451-98c9-e40436b25180" providerId="AD"/>
      </p:ext>
    </p:extLst>
  </p:cmAuthor>
  <p:cmAuthor id="3" name="Anne Austin" initials="AA" lastIdx="4" clrIdx="2">
    <p:extLst>
      <p:ext uri="{19B8F6BF-5375-455C-9EA6-DF929625EA0E}">
        <p15:presenceInfo xmlns:p15="http://schemas.microsoft.com/office/powerpoint/2012/main" userId="1cac7d510ccf82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126"/>
    <a:srgbClr val="5E6262"/>
    <a:srgbClr val="17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5390" autoAdjust="0"/>
  </p:normalViewPr>
  <p:slideViewPr>
    <p:cSldViewPr snapToGrid="0" snapToObjects="1">
      <p:cViewPr varScale="1">
        <p:scale>
          <a:sx n="96" d="100"/>
          <a:sy n="96" d="100"/>
        </p:scale>
        <p:origin x="1090" y="77"/>
      </p:cViewPr>
      <p:guideLst>
        <p:guide orient="horz" pos="1808"/>
        <p:guide pos="5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08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32A51-5E71-4502-98B3-4F36E53DEDE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D95D79-0547-466A-BE44-56927FF6669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b="1" dirty="0"/>
            <a:t>Manage and document excavation areas as material culture unearthed </a:t>
          </a:r>
        </a:p>
      </dgm:t>
    </dgm:pt>
    <dgm:pt modelId="{32B7C321-EA0B-4C92-8268-51B2909928F0}" type="parTrans" cxnId="{579A83A0-8FC0-4A07-A016-E13E3147FC32}">
      <dgm:prSet/>
      <dgm:spPr/>
      <dgm:t>
        <a:bodyPr/>
        <a:lstStyle/>
        <a:p>
          <a:endParaRPr lang="en-US"/>
        </a:p>
      </dgm:t>
    </dgm:pt>
    <dgm:pt modelId="{8BB52A08-646F-40A1-9CA7-22731D4DFC06}" type="sibTrans" cxnId="{579A83A0-8FC0-4A07-A016-E13E3147FC32}">
      <dgm:prSet/>
      <dgm:spPr/>
      <dgm:t>
        <a:bodyPr/>
        <a:lstStyle/>
        <a:p>
          <a:endParaRPr lang="en-US"/>
        </a:p>
      </dgm:t>
    </dgm:pt>
    <dgm:pt modelId="{01FA9CD8-66A0-4D8E-A0C8-3966199730F0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/>
            <a:t>Specialists</a:t>
          </a:r>
        </a:p>
      </dgm:t>
    </dgm:pt>
    <dgm:pt modelId="{2C2390C2-46A1-4154-A42C-17D70C816A06}" type="parTrans" cxnId="{9A6E3423-2530-41F0-A0B3-299611568D1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8EA05695-17A3-4646-85C2-B1BE56F7A71D}" type="sibTrans" cxnId="{9A6E3423-2530-41F0-A0B3-299611568D1F}">
      <dgm:prSet/>
      <dgm:spPr/>
      <dgm:t>
        <a:bodyPr/>
        <a:lstStyle/>
        <a:p>
          <a:endParaRPr lang="en-US"/>
        </a:p>
      </dgm:t>
    </dgm:pt>
    <dgm:pt modelId="{D975269D-C012-4FCD-A4AA-5449CC4F6FB2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b="1" dirty="0"/>
            <a:t>Analyze and document aspects of material culture</a:t>
          </a:r>
        </a:p>
      </dgm:t>
    </dgm:pt>
    <dgm:pt modelId="{1AA8EEF3-3F6D-4EFB-9EA8-51377FD3F9BB}" type="parTrans" cxnId="{AB9E83CB-0974-4DEC-A067-156A85B23694}">
      <dgm:prSet/>
      <dgm:spPr/>
      <dgm:t>
        <a:bodyPr/>
        <a:lstStyle/>
        <a:p>
          <a:endParaRPr lang="en-US"/>
        </a:p>
      </dgm:t>
    </dgm:pt>
    <dgm:pt modelId="{3E652E66-12D2-4BEB-8DEE-A748C262375A}" type="sibTrans" cxnId="{AB9E83CB-0974-4DEC-A067-156A85B23694}">
      <dgm:prSet/>
      <dgm:spPr/>
      <dgm:t>
        <a:bodyPr/>
        <a:lstStyle/>
        <a:p>
          <a:endParaRPr lang="en-US"/>
        </a:p>
      </dgm:t>
    </dgm:pt>
    <dgm:pt modelId="{5F1AFE9B-43E6-4163-B568-D35A9BDE57B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/>
            <a:t>Conservators</a:t>
          </a:r>
        </a:p>
      </dgm:t>
    </dgm:pt>
    <dgm:pt modelId="{48563796-656C-4368-A5BD-79DC5452E1C9}" type="parTrans" cxnId="{B600195B-0B03-4D74-8EA9-638FF136019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81A60361-DCED-45A8-9E82-42DE2F5BE2A6}" type="sibTrans" cxnId="{B600195B-0B03-4D74-8EA9-638FF1360194}">
      <dgm:prSet/>
      <dgm:spPr/>
      <dgm:t>
        <a:bodyPr/>
        <a:lstStyle/>
        <a:p>
          <a:endParaRPr lang="en-US"/>
        </a:p>
      </dgm:t>
    </dgm:pt>
    <dgm:pt modelId="{B69A0DFB-DC03-4356-8FCA-49040C542915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/>
            <a:t>Trench Supervisors</a:t>
          </a:r>
        </a:p>
      </dgm:t>
    </dgm:pt>
    <dgm:pt modelId="{0434E3D4-6399-4546-8D6C-92E5E537D5EF}" type="sibTrans" cxnId="{711F15B2-35F2-429D-8C2F-2CAC4E755218}">
      <dgm:prSet/>
      <dgm:spPr/>
      <dgm:t>
        <a:bodyPr/>
        <a:lstStyle/>
        <a:p>
          <a:endParaRPr lang="en-US"/>
        </a:p>
      </dgm:t>
    </dgm:pt>
    <dgm:pt modelId="{E318DDF7-1A4E-47EF-9B91-873939DCFA81}" type="parTrans" cxnId="{711F15B2-35F2-429D-8C2F-2CAC4E75521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61F06D98-D113-4644-BD82-B7FCA5D57F5C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/>
            <a:t>Data Managers</a:t>
          </a:r>
        </a:p>
      </dgm:t>
    </dgm:pt>
    <dgm:pt modelId="{CDCC8A85-FD10-419E-B0B2-DAA6925E992B}" type="parTrans" cxnId="{F7C7B65B-DE73-49DD-9EC2-7052ADD1E8DD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195BCE1D-7339-4162-81A6-9056A059F4F9}" type="sibTrans" cxnId="{F7C7B65B-DE73-49DD-9EC2-7052ADD1E8DD}">
      <dgm:prSet/>
      <dgm:spPr/>
      <dgm:t>
        <a:bodyPr/>
        <a:lstStyle/>
        <a:p>
          <a:endParaRPr lang="en-US"/>
        </a:p>
      </dgm:t>
    </dgm:pt>
    <dgm:pt modelId="{474D9268-C6F5-4BBD-A0E9-34565FCD768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/>
            <a:t>Students and Community Members</a:t>
          </a:r>
        </a:p>
      </dgm:t>
    </dgm:pt>
    <dgm:pt modelId="{91D228C0-6398-494A-A95D-47D46D7A4602}" type="parTrans" cxnId="{AFFB9797-5C6F-416A-BAE6-C04FBDA17D6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D814AD90-A25B-4F21-BBE5-CDCA4B50ED89}" type="sibTrans" cxnId="{AFFB9797-5C6F-416A-BAE6-C04FBDA17D6F}">
      <dgm:prSet/>
      <dgm:spPr/>
      <dgm:t>
        <a:bodyPr/>
        <a:lstStyle/>
        <a:p>
          <a:endParaRPr lang="en-US"/>
        </a:p>
      </dgm:t>
    </dgm:pt>
    <dgm:pt modelId="{7A96DAFB-5CA2-4ABA-ACEA-EEE479C03E32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anchor="ctr" anchorCtr="0"/>
        <a:lstStyle/>
        <a:p>
          <a:r>
            <a:rPr lang="en-US" sz="2400" b="1" dirty="0">
              <a:latin typeface="+mn-lt"/>
            </a:rPr>
            <a:t>Project Director</a:t>
          </a:r>
          <a:endParaRPr lang="en-US" sz="2400" dirty="0">
            <a:latin typeface="+mn-lt"/>
          </a:endParaRPr>
        </a:p>
      </dgm:t>
    </dgm:pt>
    <dgm:pt modelId="{8E8CC845-B1AC-41C8-8166-17DF1DE043B5}" type="sibTrans" cxnId="{D31E7D06-6C53-4A49-9F0D-05074EC07117}">
      <dgm:prSet/>
      <dgm:spPr/>
      <dgm:t>
        <a:bodyPr/>
        <a:lstStyle/>
        <a:p>
          <a:endParaRPr lang="en-US"/>
        </a:p>
      </dgm:t>
    </dgm:pt>
    <dgm:pt modelId="{98156A9E-DC41-4B32-B18D-0F6CC75764E0}" type="parTrans" cxnId="{D31E7D06-6C53-4A49-9F0D-05074EC07117}">
      <dgm:prSet/>
      <dgm:spPr/>
      <dgm:t>
        <a:bodyPr/>
        <a:lstStyle/>
        <a:p>
          <a:endParaRPr lang="en-US"/>
        </a:p>
      </dgm:t>
    </dgm:pt>
    <dgm:pt modelId="{90E43D4E-9FCC-40A9-AA79-60FD5077AA80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b="1" dirty="0"/>
            <a:t>Stabilize and preserve materials</a:t>
          </a:r>
        </a:p>
      </dgm:t>
    </dgm:pt>
    <dgm:pt modelId="{FD630079-EC0A-4E29-A1E2-F4ED6246B796}" type="parTrans" cxnId="{448D78E9-BF12-4119-8633-38D4EFA1FCFB}">
      <dgm:prSet/>
      <dgm:spPr/>
      <dgm:t>
        <a:bodyPr/>
        <a:lstStyle/>
        <a:p>
          <a:endParaRPr lang="en-US"/>
        </a:p>
      </dgm:t>
    </dgm:pt>
    <dgm:pt modelId="{A031ABB2-1B13-4764-BED5-B028C616EA4B}" type="sibTrans" cxnId="{448D78E9-BF12-4119-8633-38D4EFA1FCFB}">
      <dgm:prSet/>
      <dgm:spPr/>
      <dgm:t>
        <a:bodyPr/>
        <a:lstStyle/>
        <a:p>
          <a:endParaRPr lang="en-US"/>
        </a:p>
      </dgm:t>
    </dgm:pt>
    <dgm:pt modelId="{8ED3C2CD-8746-4B41-9367-AA9BCD01F55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b="1" dirty="0"/>
            <a:t>Catalogue finds</a:t>
          </a:r>
        </a:p>
      </dgm:t>
    </dgm:pt>
    <dgm:pt modelId="{FF0CEF92-3BB1-4946-89B6-2C57B2088CF6}" type="parTrans" cxnId="{33FAD40B-A46E-4196-B307-C3AD6050A82A}">
      <dgm:prSet/>
      <dgm:spPr/>
      <dgm:t>
        <a:bodyPr/>
        <a:lstStyle/>
        <a:p>
          <a:endParaRPr lang="en-US"/>
        </a:p>
      </dgm:t>
    </dgm:pt>
    <dgm:pt modelId="{3A6E17A3-F4B8-4D14-ABF8-6E4A6F01B525}" type="sibTrans" cxnId="{33FAD40B-A46E-4196-B307-C3AD6050A82A}">
      <dgm:prSet/>
      <dgm:spPr/>
      <dgm:t>
        <a:bodyPr/>
        <a:lstStyle/>
        <a:p>
          <a:endParaRPr lang="en-US"/>
        </a:p>
      </dgm:t>
    </dgm:pt>
    <dgm:pt modelId="{C1A4B8F7-81F2-42E1-B2AB-87BB0FF2120C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b="1" dirty="0"/>
            <a:t>Manage incoming data</a:t>
          </a:r>
        </a:p>
      </dgm:t>
    </dgm:pt>
    <dgm:pt modelId="{F5E27733-D820-4B7D-9747-C4C7D9EEDDCA}" type="parTrans" cxnId="{55C29774-2FFB-40BD-A4D5-E0472EF59758}">
      <dgm:prSet/>
      <dgm:spPr/>
      <dgm:t>
        <a:bodyPr/>
        <a:lstStyle/>
        <a:p>
          <a:endParaRPr lang="en-US"/>
        </a:p>
      </dgm:t>
    </dgm:pt>
    <dgm:pt modelId="{5E01828E-9E10-44AC-A05A-DC85917F20DA}" type="sibTrans" cxnId="{55C29774-2FFB-40BD-A4D5-E0472EF59758}">
      <dgm:prSet/>
      <dgm:spPr/>
      <dgm:t>
        <a:bodyPr/>
        <a:lstStyle/>
        <a:p>
          <a:endParaRPr lang="en-US"/>
        </a:p>
      </dgm:t>
    </dgm:pt>
    <dgm:pt modelId="{D37CC081-B181-4A6A-83D8-F0263743486C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b="1" dirty="0"/>
            <a:t>Excavate and assist</a:t>
          </a:r>
        </a:p>
      </dgm:t>
    </dgm:pt>
    <dgm:pt modelId="{27E294F6-4CFA-481E-924D-2764DCD21271}" type="parTrans" cxnId="{A4812C40-55B0-45B3-A025-79BD07366AC7}">
      <dgm:prSet/>
      <dgm:spPr/>
      <dgm:t>
        <a:bodyPr/>
        <a:lstStyle/>
        <a:p>
          <a:endParaRPr lang="en-US"/>
        </a:p>
      </dgm:t>
    </dgm:pt>
    <dgm:pt modelId="{EE62AE9B-729B-47F0-BD47-F372F9D1155B}" type="sibTrans" cxnId="{A4812C40-55B0-45B3-A025-79BD07366AC7}">
      <dgm:prSet/>
      <dgm:spPr/>
      <dgm:t>
        <a:bodyPr/>
        <a:lstStyle/>
        <a:p>
          <a:endParaRPr lang="en-US"/>
        </a:p>
      </dgm:t>
    </dgm:pt>
    <dgm:pt modelId="{247816DA-7D3E-49CB-94B8-12E1796B0AE9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1300" b="1" dirty="0"/>
        </a:p>
      </dgm:t>
    </dgm:pt>
    <dgm:pt modelId="{095D305C-1655-4DAE-8F07-87D58057499C}" type="parTrans" cxnId="{B6FEAE86-5C16-4AD1-8096-B68A15EC7632}">
      <dgm:prSet/>
      <dgm:spPr/>
      <dgm:t>
        <a:bodyPr/>
        <a:lstStyle/>
        <a:p>
          <a:endParaRPr lang="en-US"/>
        </a:p>
      </dgm:t>
    </dgm:pt>
    <dgm:pt modelId="{1D21C9EF-740F-4A40-802F-32A9CBEF124C}" type="sibTrans" cxnId="{B6FEAE86-5C16-4AD1-8096-B68A15EC7632}">
      <dgm:prSet/>
      <dgm:spPr/>
      <dgm:t>
        <a:bodyPr/>
        <a:lstStyle/>
        <a:p>
          <a:endParaRPr lang="en-US"/>
        </a:p>
      </dgm:t>
    </dgm:pt>
    <dgm:pt modelId="{1D20682F-7CD6-415D-9701-FD5E0AD0C4D8}" type="pres">
      <dgm:prSet presAssocID="{A0932A51-5E71-4502-98B3-4F36E53DEDE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1B2DCD-BAEF-489B-B909-8A13CA388369}" type="pres">
      <dgm:prSet presAssocID="{7A96DAFB-5CA2-4ABA-ACEA-EEE479C03E32}" presName="centerShape" presStyleLbl="node0" presStyleIdx="0" presStyleCnt="1" custScaleX="109330" custScaleY="108346"/>
      <dgm:spPr/>
    </dgm:pt>
    <dgm:pt modelId="{12404A67-F216-45D9-A8D8-2398A6F00873}" type="pres">
      <dgm:prSet presAssocID="{E318DDF7-1A4E-47EF-9B91-873939DCFA81}" presName="parTrans" presStyleLbl="bgSibTrans2D1" presStyleIdx="0" presStyleCnt="5"/>
      <dgm:spPr/>
    </dgm:pt>
    <dgm:pt modelId="{F2F5D958-9BE9-410A-A915-4DAEC6670712}" type="pres">
      <dgm:prSet presAssocID="{B69A0DFB-DC03-4356-8FCA-49040C542915}" presName="node" presStyleLbl="node1" presStyleIdx="0" presStyleCnt="5" custScaleX="154561" custRadScaleRad="118795" custRadScaleInc="-536">
        <dgm:presLayoutVars>
          <dgm:bulletEnabled val="1"/>
        </dgm:presLayoutVars>
      </dgm:prSet>
      <dgm:spPr/>
    </dgm:pt>
    <dgm:pt modelId="{4AF2888A-B0DA-42A6-BA83-C66EFCFE1CE5}" type="pres">
      <dgm:prSet presAssocID="{2C2390C2-46A1-4154-A42C-17D70C816A06}" presName="parTrans" presStyleLbl="bgSibTrans2D1" presStyleIdx="1" presStyleCnt="5"/>
      <dgm:spPr/>
    </dgm:pt>
    <dgm:pt modelId="{E2996EB2-91B9-425A-AB22-05D8635DA08A}" type="pres">
      <dgm:prSet presAssocID="{01FA9CD8-66A0-4D8E-A0C8-3966199730F0}" presName="node" presStyleLbl="node1" presStyleIdx="1" presStyleCnt="5" custScaleX="146219" custRadScaleRad="116467" custRadScaleInc="-43426">
        <dgm:presLayoutVars>
          <dgm:bulletEnabled val="1"/>
        </dgm:presLayoutVars>
      </dgm:prSet>
      <dgm:spPr/>
    </dgm:pt>
    <dgm:pt modelId="{B5662A6F-0BB8-44A4-B10D-206DA11FCB1D}" type="pres">
      <dgm:prSet presAssocID="{48563796-656C-4368-A5BD-79DC5452E1C9}" presName="parTrans" presStyleLbl="bgSibTrans2D1" presStyleIdx="2" presStyleCnt="5"/>
      <dgm:spPr/>
    </dgm:pt>
    <dgm:pt modelId="{906DCCC8-1591-45E9-A2CF-0F7A32E33266}" type="pres">
      <dgm:prSet presAssocID="{5F1AFE9B-43E6-4163-B568-D35A9BDE57B6}" presName="node" presStyleLbl="node1" presStyleIdx="2" presStyleCnt="5" custScaleX="144696" custRadScaleRad="94180" custRadScaleInc="-21">
        <dgm:presLayoutVars>
          <dgm:bulletEnabled val="1"/>
        </dgm:presLayoutVars>
      </dgm:prSet>
      <dgm:spPr/>
    </dgm:pt>
    <dgm:pt modelId="{53A4FE8E-5595-4F49-9EE0-39430641ACCA}" type="pres">
      <dgm:prSet presAssocID="{CDCC8A85-FD10-419E-B0B2-DAA6925E992B}" presName="parTrans" presStyleLbl="bgSibTrans2D1" presStyleIdx="3" presStyleCnt="5"/>
      <dgm:spPr/>
    </dgm:pt>
    <dgm:pt modelId="{29034073-C922-41C6-8A34-0DD21312A12F}" type="pres">
      <dgm:prSet presAssocID="{61F06D98-D113-4644-BD82-B7FCA5D57F5C}" presName="node" presStyleLbl="node1" presStyleIdx="3" presStyleCnt="5" custScaleX="147379" custRadScaleRad="117557" custRadScaleInc="43013">
        <dgm:presLayoutVars>
          <dgm:bulletEnabled val="1"/>
        </dgm:presLayoutVars>
      </dgm:prSet>
      <dgm:spPr/>
    </dgm:pt>
    <dgm:pt modelId="{D3D785A2-365E-4B09-9066-DEC7BF7E86F6}" type="pres">
      <dgm:prSet presAssocID="{91D228C0-6398-494A-A95D-47D46D7A4602}" presName="parTrans" presStyleLbl="bgSibTrans2D1" presStyleIdx="4" presStyleCnt="5"/>
      <dgm:spPr/>
    </dgm:pt>
    <dgm:pt modelId="{2D906B46-9817-47D7-8A82-588CD7514DB4}" type="pres">
      <dgm:prSet presAssocID="{474D9268-C6F5-4BBD-A0E9-34565FCD7683}" presName="node" presStyleLbl="node1" presStyleIdx="4" presStyleCnt="5" custScaleX="154483" custRadScaleRad="119195">
        <dgm:presLayoutVars>
          <dgm:bulletEnabled val="1"/>
        </dgm:presLayoutVars>
      </dgm:prSet>
      <dgm:spPr/>
    </dgm:pt>
  </dgm:ptLst>
  <dgm:cxnLst>
    <dgm:cxn modelId="{D31E7D06-6C53-4A49-9F0D-05074EC07117}" srcId="{A0932A51-5E71-4502-98B3-4F36E53DEDED}" destId="{7A96DAFB-5CA2-4ABA-ACEA-EEE479C03E32}" srcOrd="0" destOrd="0" parTransId="{98156A9E-DC41-4B32-B18D-0F6CC75764E0}" sibTransId="{8E8CC845-B1AC-41C8-8166-17DF1DE043B5}"/>
    <dgm:cxn modelId="{33FAD40B-A46E-4196-B307-C3AD6050A82A}" srcId="{61F06D98-D113-4644-BD82-B7FCA5D57F5C}" destId="{8ED3C2CD-8746-4B41-9367-AA9BCD01F556}" srcOrd="0" destOrd="0" parTransId="{FF0CEF92-3BB1-4946-89B6-2C57B2088CF6}" sibTransId="{3A6E17A3-F4B8-4D14-ABF8-6E4A6F01B525}"/>
    <dgm:cxn modelId="{195CB814-FB42-4BF5-AFA6-AB54BCDA4DD9}" type="presOf" srcId="{7A96DAFB-5CA2-4ABA-ACEA-EEE479C03E32}" destId="{B61B2DCD-BAEF-489B-B909-8A13CA388369}" srcOrd="0" destOrd="0" presId="urn:microsoft.com/office/officeart/2005/8/layout/radial4"/>
    <dgm:cxn modelId="{9A6E3423-2530-41F0-A0B3-299611568D1F}" srcId="{7A96DAFB-5CA2-4ABA-ACEA-EEE479C03E32}" destId="{01FA9CD8-66A0-4D8E-A0C8-3966199730F0}" srcOrd="1" destOrd="0" parTransId="{2C2390C2-46A1-4154-A42C-17D70C816A06}" sibTransId="{8EA05695-17A3-4646-85C2-B1BE56F7A71D}"/>
    <dgm:cxn modelId="{5FA56226-3B90-4107-A4FA-8303F0304AC5}" type="presOf" srcId="{E318DDF7-1A4E-47EF-9B91-873939DCFA81}" destId="{12404A67-F216-45D9-A8D8-2398A6F00873}" srcOrd="0" destOrd="0" presId="urn:microsoft.com/office/officeart/2005/8/layout/radial4"/>
    <dgm:cxn modelId="{1196513F-D622-4067-91EE-FCFD86C1981F}" type="presOf" srcId="{01FA9CD8-66A0-4D8E-A0C8-3966199730F0}" destId="{E2996EB2-91B9-425A-AB22-05D8635DA08A}" srcOrd="0" destOrd="0" presId="urn:microsoft.com/office/officeart/2005/8/layout/radial4"/>
    <dgm:cxn modelId="{A4812C40-55B0-45B3-A025-79BD07366AC7}" srcId="{474D9268-C6F5-4BBD-A0E9-34565FCD7683}" destId="{D37CC081-B181-4A6A-83D8-F0263743486C}" srcOrd="0" destOrd="0" parTransId="{27E294F6-4CFA-481E-924D-2764DCD21271}" sibTransId="{EE62AE9B-729B-47F0-BD47-F372F9D1155B}"/>
    <dgm:cxn modelId="{B600195B-0B03-4D74-8EA9-638FF1360194}" srcId="{7A96DAFB-5CA2-4ABA-ACEA-EEE479C03E32}" destId="{5F1AFE9B-43E6-4163-B568-D35A9BDE57B6}" srcOrd="2" destOrd="0" parTransId="{48563796-656C-4368-A5BD-79DC5452E1C9}" sibTransId="{81A60361-DCED-45A8-9E82-42DE2F5BE2A6}"/>
    <dgm:cxn modelId="{F7C7B65B-DE73-49DD-9EC2-7052ADD1E8DD}" srcId="{7A96DAFB-5CA2-4ABA-ACEA-EEE479C03E32}" destId="{61F06D98-D113-4644-BD82-B7FCA5D57F5C}" srcOrd="3" destOrd="0" parTransId="{CDCC8A85-FD10-419E-B0B2-DAA6925E992B}" sibTransId="{195BCE1D-7339-4162-81A6-9056A059F4F9}"/>
    <dgm:cxn modelId="{0CE69A64-C3A3-437A-B6CB-E42539A086AF}" type="presOf" srcId="{247816DA-7D3E-49CB-94B8-12E1796B0AE9}" destId="{F2F5D958-9BE9-410A-A915-4DAEC6670712}" srcOrd="0" destOrd="2" presId="urn:microsoft.com/office/officeart/2005/8/layout/radial4"/>
    <dgm:cxn modelId="{DFA31E66-FF0E-40FF-A054-F9BB2FEE1ED4}" type="presOf" srcId="{474D9268-C6F5-4BBD-A0E9-34565FCD7683}" destId="{2D906B46-9817-47D7-8A82-588CD7514DB4}" srcOrd="0" destOrd="0" presId="urn:microsoft.com/office/officeart/2005/8/layout/radial4"/>
    <dgm:cxn modelId="{47F0DB6F-2EE9-42F9-9166-DD01F75F23E8}" type="presOf" srcId="{A0932A51-5E71-4502-98B3-4F36E53DEDED}" destId="{1D20682F-7CD6-415D-9701-FD5E0AD0C4D8}" srcOrd="0" destOrd="0" presId="urn:microsoft.com/office/officeart/2005/8/layout/radial4"/>
    <dgm:cxn modelId="{61D5C550-2332-4F94-8BA9-1480CA37DDDB}" type="presOf" srcId="{D37CC081-B181-4A6A-83D8-F0263743486C}" destId="{2D906B46-9817-47D7-8A82-588CD7514DB4}" srcOrd="0" destOrd="1" presId="urn:microsoft.com/office/officeart/2005/8/layout/radial4"/>
    <dgm:cxn modelId="{55C29774-2FFB-40BD-A4D5-E0472EF59758}" srcId="{61F06D98-D113-4644-BD82-B7FCA5D57F5C}" destId="{C1A4B8F7-81F2-42E1-B2AB-87BB0FF2120C}" srcOrd="1" destOrd="0" parTransId="{F5E27733-D820-4B7D-9747-C4C7D9EEDDCA}" sibTransId="{5E01828E-9E10-44AC-A05A-DC85917F20DA}"/>
    <dgm:cxn modelId="{60354855-3653-4B57-A486-ED00B8B999FF}" type="presOf" srcId="{61F06D98-D113-4644-BD82-B7FCA5D57F5C}" destId="{29034073-C922-41C6-8A34-0DD21312A12F}" srcOrd="0" destOrd="0" presId="urn:microsoft.com/office/officeart/2005/8/layout/radial4"/>
    <dgm:cxn modelId="{165EA755-1D94-4917-953F-82E17A1377EC}" type="presOf" srcId="{CDCC8A85-FD10-419E-B0B2-DAA6925E992B}" destId="{53A4FE8E-5595-4F49-9EE0-39430641ACCA}" srcOrd="0" destOrd="0" presId="urn:microsoft.com/office/officeart/2005/8/layout/radial4"/>
    <dgm:cxn modelId="{BF91B481-C895-4CF5-9265-1016979F99F8}" type="presOf" srcId="{5F1AFE9B-43E6-4163-B568-D35A9BDE57B6}" destId="{906DCCC8-1591-45E9-A2CF-0F7A32E33266}" srcOrd="0" destOrd="0" presId="urn:microsoft.com/office/officeart/2005/8/layout/radial4"/>
    <dgm:cxn modelId="{175D3884-4EBA-41CB-B79E-7C0D546AD978}" type="presOf" srcId="{91D228C0-6398-494A-A95D-47D46D7A4602}" destId="{D3D785A2-365E-4B09-9066-DEC7BF7E86F6}" srcOrd="0" destOrd="0" presId="urn:microsoft.com/office/officeart/2005/8/layout/radial4"/>
    <dgm:cxn modelId="{36E83D86-7E88-4383-A1E3-CC6CC4D60B60}" type="presOf" srcId="{48563796-656C-4368-A5BD-79DC5452E1C9}" destId="{B5662A6F-0BB8-44A4-B10D-206DA11FCB1D}" srcOrd="0" destOrd="0" presId="urn:microsoft.com/office/officeart/2005/8/layout/radial4"/>
    <dgm:cxn modelId="{B6FEAE86-5C16-4AD1-8096-B68A15EC7632}" srcId="{B69A0DFB-DC03-4356-8FCA-49040C542915}" destId="{247816DA-7D3E-49CB-94B8-12E1796B0AE9}" srcOrd="1" destOrd="0" parTransId="{095D305C-1655-4DAE-8F07-87D58057499C}" sibTransId="{1D21C9EF-740F-4A40-802F-32A9CBEF124C}"/>
    <dgm:cxn modelId="{89AD7689-0121-484D-BB8B-90352BB7160B}" type="presOf" srcId="{90E43D4E-9FCC-40A9-AA79-60FD5077AA80}" destId="{906DCCC8-1591-45E9-A2CF-0F7A32E33266}" srcOrd="0" destOrd="1" presId="urn:microsoft.com/office/officeart/2005/8/layout/radial4"/>
    <dgm:cxn modelId="{38F91791-A2D0-454A-9D61-08421F0F8813}" type="presOf" srcId="{00D95D79-0547-466A-BE44-56927FF66696}" destId="{F2F5D958-9BE9-410A-A915-4DAEC6670712}" srcOrd="0" destOrd="1" presId="urn:microsoft.com/office/officeart/2005/8/layout/radial4"/>
    <dgm:cxn modelId="{AFFB9797-5C6F-416A-BAE6-C04FBDA17D6F}" srcId="{7A96DAFB-5CA2-4ABA-ACEA-EEE479C03E32}" destId="{474D9268-C6F5-4BBD-A0E9-34565FCD7683}" srcOrd="4" destOrd="0" parTransId="{91D228C0-6398-494A-A95D-47D46D7A4602}" sibTransId="{D814AD90-A25B-4F21-BBE5-CDCA4B50ED89}"/>
    <dgm:cxn modelId="{579A83A0-8FC0-4A07-A016-E13E3147FC32}" srcId="{B69A0DFB-DC03-4356-8FCA-49040C542915}" destId="{00D95D79-0547-466A-BE44-56927FF66696}" srcOrd="0" destOrd="0" parTransId="{32B7C321-EA0B-4C92-8268-51B2909928F0}" sibTransId="{8BB52A08-646F-40A1-9CA7-22731D4DFC06}"/>
    <dgm:cxn modelId="{AA1B5BB0-3070-4B83-9932-B42FBA5FA642}" type="presOf" srcId="{D975269D-C012-4FCD-A4AA-5449CC4F6FB2}" destId="{E2996EB2-91B9-425A-AB22-05D8635DA08A}" srcOrd="0" destOrd="1" presId="urn:microsoft.com/office/officeart/2005/8/layout/radial4"/>
    <dgm:cxn modelId="{7BD5E1B0-4FF2-44DD-810C-029804FB600F}" type="presOf" srcId="{2C2390C2-46A1-4154-A42C-17D70C816A06}" destId="{4AF2888A-B0DA-42A6-BA83-C66EFCFE1CE5}" srcOrd="0" destOrd="0" presId="urn:microsoft.com/office/officeart/2005/8/layout/radial4"/>
    <dgm:cxn modelId="{711F15B2-35F2-429D-8C2F-2CAC4E755218}" srcId="{7A96DAFB-5CA2-4ABA-ACEA-EEE479C03E32}" destId="{B69A0DFB-DC03-4356-8FCA-49040C542915}" srcOrd="0" destOrd="0" parTransId="{E318DDF7-1A4E-47EF-9B91-873939DCFA81}" sibTransId="{0434E3D4-6399-4546-8D6C-92E5E537D5EF}"/>
    <dgm:cxn modelId="{318B5FB5-3B44-4D9F-8147-312DF1CB3124}" type="presOf" srcId="{B69A0DFB-DC03-4356-8FCA-49040C542915}" destId="{F2F5D958-9BE9-410A-A915-4DAEC6670712}" srcOrd="0" destOrd="0" presId="urn:microsoft.com/office/officeart/2005/8/layout/radial4"/>
    <dgm:cxn modelId="{AB9E83CB-0974-4DEC-A067-156A85B23694}" srcId="{01FA9CD8-66A0-4D8E-A0C8-3966199730F0}" destId="{D975269D-C012-4FCD-A4AA-5449CC4F6FB2}" srcOrd="0" destOrd="0" parTransId="{1AA8EEF3-3F6D-4EFB-9EA8-51377FD3F9BB}" sibTransId="{3E652E66-12D2-4BEB-8DEE-A748C262375A}"/>
    <dgm:cxn modelId="{448D78E9-BF12-4119-8633-38D4EFA1FCFB}" srcId="{5F1AFE9B-43E6-4163-B568-D35A9BDE57B6}" destId="{90E43D4E-9FCC-40A9-AA79-60FD5077AA80}" srcOrd="0" destOrd="0" parTransId="{FD630079-EC0A-4E29-A1E2-F4ED6246B796}" sibTransId="{A031ABB2-1B13-4764-BED5-B028C616EA4B}"/>
    <dgm:cxn modelId="{0C94EDF1-2F67-4F57-ADA9-CC615032DF85}" type="presOf" srcId="{8ED3C2CD-8746-4B41-9367-AA9BCD01F556}" destId="{29034073-C922-41C6-8A34-0DD21312A12F}" srcOrd="0" destOrd="1" presId="urn:microsoft.com/office/officeart/2005/8/layout/radial4"/>
    <dgm:cxn modelId="{85656AF4-2A30-4C57-8E5E-F209CFD10ACB}" type="presOf" srcId="{C1A4B8F7-81F2-42E1-B2AB-87BB0FF2120C}" destId="{29034073-C922-41C6-8A34-0DD21312A12F}" srcOrd="0" destOrd="2" presId="urn:microsoft.com/office/officeart/2005/8/layout/radial4"/>
    <dgm:cxn modelId="{73F2D2DB-F824-416B-8D0D-381ED6F5369D}" type="presParOf" srcId="{1D20682F-7CD6-415D-9701-FD5E0AD0C4D8}" destId="{B61B2DCD-BAEF-489B-B909-8A13CA388369}" srcOrd="0" destOrd="0" presId="urn:microsoft.com/office/officeart/2005/8/layout/radial4"/>
    <dgm:cxn modelId="{75C5676F-ED56-4005-B99F-56A313018800}" type="presParOf" srcId="{1D20682F-7CD6-415D-9701-FD5E0AD0C4D8}" destId="{12404A67-F216-45D9-A8D8-2398A6F00873}" srcOrd="1" destOrd="0" presId="urn:microsoft.com/office/officeart/2005/8/layout/radial4"/>
    <dgm:cxn modelId="{EEAEFF52-17A2-4690-A0B1-33F1D02F4047}" type="presParOf" srcId="{1D20682F-7CD6-415D-9701-FD5E0AD0C4D8}" destId="{F2F5D958-9BE9-410A-A915-4DAEC6670712}" srcOrd="2" destOrd="0" presId="urn:microsoft.com/office/officeart/2005/8/layout/radial4"/>
    <dgm:cxn modelId="{7BBB4680-1715-45BB-85AE-E9F77EDB00A8}" type="presParOf" srcId="{1D20682F-7CD6-415D-9701-FD5E0AD0C4D8}" destId="{4AF2888A-B0DA-42A6-BA83-C66EFCFE1CE5}" srcOrd="3" destOrd="0" presId="urn:microsoft.com/office/officeart/2005/8/layout/radial4"/>
    <dgm:cxn modelId="{A3560F94-81A9-4B86-8579-0B758A6B63AE}" type="presParOf" srcId="{1D20682F-7CD6-415D-9701-FD5E0AD0C4D8}" destId="{E2996EB2-91B9-425A-AB22-05D8635DA08A}" srcOrd="4" destOrd="0" presId="urn:microsoft.com/office/officeart/2005/8/layout/radial4"/>
    <dgm:cxn modelId="{6D617ADB-3DCB-4DA0-A3CC-4606889CBE97}" type="presParOf" srcId="{1D20682F-7CD6-415D-9701-FD5E0AD0C4D8}" destId="{B5662A6F-0BB8-44A4-B10D-206DA11FCB1D}" srcOrd="5" destOrd="0" presId="urn:microsoft.com/office/officeart/2005/8/layout/radial4"/>
    <dgm:cxn modelId="{5625EB34-95F1-48FC-B62B-9D03A1E28526}" type="presParOf" srcId="{1D20682F-7CD6-415D-9701-FD5E0AD0C4D8}" destId="{906DCCC8-1591-45E9-A2CF-0F7A32E33266}" srcOrd="6" destOrd="0" presId="urn:microsoft.com/office/officeart/2005/8/layout/radial4"/>
    <dgm:cxn modelId="{710133BE-D5BC-46F9-93AA-06DF14EA2523}" type="presParOf" srcId="{1D20682F-7CD6-415D-9701-FD5E0AD0C4D8}" destId="{53A4FE8E-5595-4F49-9EE0-39430641ACCA}" srcOrd="7" destOrd="0" presId="urn:microsoft.com/office/officeart/2005/8/layout/radial4"/>
    <dgm:cxn modelId="{A8F18996-A8E5-423B-A957-F75AB153F6A6}" type="presParOf" srcId="{1D20682F-7CD6-415D-9701-FD5E0AD0C4D8}" destId="{29034073-C922-41C6-8A34-0DD21312A12F}" srcOrd="8" destOrd="0" presId="urn:microsoft.com/office/officeart/2005/8/layout/radial4"/>
    <dgm:cxn modelId="{AE47956C-9935-4AB9-8D4E-D244BFCD0D34}" type="presParOf" srcId="{1D20682F-7CD6-415D-9701-FD5E0AD0C4D8}" destId="{D3D785A2-365E-4B09-9066-DEC7BF7E86F6}" srcOrd="9" destOrd="0" presId="urn:microsoft.com/office/officeart/2005/8/layout/radial4"/>
    <dgm:cxn modelId="{4C67F034-3097-408F-BB06-4AEDF0B82040}" type="presParOf" srcId="{1D20682F-7CD6-415D-9701-FD5E0AD0C4D8}" destId="{2D906B46-9817-47D7-8A82-588CD7514DB4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F301B5-8DBA-40C0-934C-51D5937B0C6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43014A-E1D2-4533-BB36-20BF32AD9671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Year 1 </a:t>
          </a:r>
          <a:br>
            <a:rPr lang="en-US" b="1" dirty="0"/>
          </a:br>
          <a:r>
            <a:rPr lang="en-US" b="1" dirty="0"/>
            <a:t>Data Collection</a:t>
          </a:r>
        </a:p>
      </dgm:t>
    </dgm:pt>
    <dgm:pt modelId="{64517235-A922-4232-BF49-00FD53F0A2A4}" type="parTrans" cxnId="{9055CE3A-C101-4216-98F0-6E133D9A51FF}">
      <dgm:prSet/>
      <dgm:spPr/>
      <dgm:t>
        <a:bodyPr/>
        <a:lstStyle/>
        <a:p>
          <a:endParaRPr lang="en-US" b="1"/>
        </a:p>
      </dgm:t>
    </dgm:pt>
    <dgm:pt modelId="{CBE7E7B6-8EAA-4584-B0EC-4685840FB289}" type="sibTrans" cxnId="{9055CE3A-C101-4216-98F0-6E133D9A51FF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b="1" dirty="0"/>
        </a:p>
      </dgm:t>
    </dgm:pt>
    <dgm:pt modelId="{47C744C5-8630-4BF4-AF2D-FF0FA1BEECC4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Year 1 </a:t>
          </a:r>
          <a:br>
            <a:rPr lang="en-US" b="1" dirty="0"/>
          </a:br>
          <a:r>
            <a:rPr lang="en-US" b="1" dirty="0"/>
            <a:t>Data Analysis</a:t>
          </a:r>
        </a:p>
      </dgm:t>
    </dgm:pt>
    <dgm:pt modelId="{AF8F01F5-F925-4F8E-9A42-28B1007034B0}" type="parTrans" cxnId="{82DEE7C6-BC66-49F3-A407-D268A3319E05}">
      <dgm:prSet/>
      <dgm:spPr/>
      <dgm:t>
        <a:bodyPr/>
        <a:lstStyle/>
        <a:p>
          <a:endParaRPr lang="en-US" b="1"/>
        </a:p>
      </dgm:t>
    </dgm:pt>
    <dgm:pt modelId="{81911B52-1BE2-4F9F-AC95-4573AD72EF35}" type="sibTrans" cxnId="{82DEE7C6-BC66-49F3-A407-D268A3319E05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b="1" dirty="0"/>
        </a:p>
      </dgm:t>
    </dgm:pt>
    <dgm:pt modelId="{CA489CDA-E0BE-47C9-92A7-7B919493C3B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Year 1 </a:t>
          </a:r>
          <a:br>
            <a:rPr lang="en-US" b="1" dirty="0"/>
          </a:br>
          <a:r>
            <a:rPr lang="en-US" b="1" dirty="0"/>
            <a:t>Findings and Recommendations</a:t>
          </a:r>
        </a:p>
      </dgm:t>
    </dgm:pt>
    <dgm:pt modelId="{356C8BC1-87BE-4CEC-888F-609EEA83A6A4}" type="parTrans" cxnId="{781F6252-0B26-4F7A-85F3-48788B107F17}">
      <dgm:prSet/>
      <dgm:spPr/>
      <dgm:t>
        <a:bodyPr/>
        <a:lstStyle/>
        <a:p>
          <a:endParaRPr lang="en-US" b="1"/>
        </a:p>
      </dgm:t>
    </dgm:pt>
    <dgm:pt modelId="{4FC201A8-BEA8-4D68-BE3C-3D47007592C3}" type="sibTrans" cxnId="{781F6252-0B26-4F7A-85F3-48788B107F17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>
        <a:gradFill rotWithShape="0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38100"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</a:ln>
      </dgm:spPr>
      <dgm:t>
        <a:bodyPr/>
        <a:lstStyle/>
        <a:p>
          <a:endParaRPr lang="en-US" b="1" dirty="0"/>
        </a:p>
      </dgm:t>
    </dgm:pt>
    <dgm:pt modelId="{C91A0F64-1C5C-47AB-A74E-2A5EB548518A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Year 2 </a:t>
          </a:r>
          <a:br>
            <a:rPr lang="en-US" b="1" dirty="0"/>
          </a:br>
          <a:r>
            <a:rPr lang="en-US" b="1" dirty="0"/>
            <a:t>Data Collection</a:t>
          </a:r>
        </a:p>
      </dgm:t>
    </dgm:pt>
    <dgm:pt modelId="{C330F5A6-0294-45C3-8098-0196C6199DB7}" type="parTrans" cxnId="{0A6F8F9B-B46E-4176-BD4C-A4E0C4A23E12}">
      <dgm:prSet/>
      <dgm:spPr/>
      <dgm:t>
        <a:bodyPr/>
        <a:lstStyle/>
        <a:p>
          <a:endParaRPr lang="en-US" b="1"/>
        </a:p>
      </dgm:t>
    </dgm:pt>
    <dgm:pt modelId="{D5852FA6-A4F9-45F4-A09B-69C479324608}" type="sibTrans" cxnId="{0A6F8F9B-B46E-4176-BD4C-A4E0C4A23E12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b="1" dirty="0"/>
        </a:p>
      </dgm:t>
    </dgm:pt>
    <dgm:pt modelId="{0242C25A-80B0-47CE-8FB7-E9AA05F6F0BD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Year 2 </a:t>
          </a:r>
          <a:br>
            <a:rPr lang="en-US" b="1" dirty="0"/>
          </a:br>
          <a:r>
            <a:rPr lang="en-US" b="1" dirty="0"/>
            <a:t>Data Analysis</a:t>
          </a:r>
        </a:p>
      </dgm:t>
    </dgm:pt>
    <dgm:pt modelId="{B98D98A7-112E-4F0D-A7B2-96E186482C06}" type="parTrans" cxnId="{C7749A57-DE1F-404B-AA6F-7F63D947CEF3}">
      <dgm:prSet/>
      <dgm:spPr/>
      <dgm:t>
        <a:bodyPr/>
        <a:lstStyle/>
        <a:p>
          <a:endParaRPr lang="en-US" b="1"/>
        </a:p>
      </dgm:t>
    </dgm:pt>
    <dgm:pt modelId="{6851577D-A55E-464E-8560-5C686AA3B37A}" type="sibTrans" cxnId="{C7749A57-DE1F-404B-AA6F-7F63D947CEF3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b="1" dirty="0"/>
        </a:p>
      </dgm:t>
    </dgm:pt>
    <dgm:pt modelId="{BF4039C9-DF16-4B5B-810E-154C883F90FE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Year 2 </a:t>
          </a:r>
          <a:br>
            <a:rPr lang="en-US" b="1" dirty="0"/>
          </a:br>
          <a:r>
            <a:rPr lang="en-US" b="1" dirty="0"/>
            <a:t>Findings and Recommendations</a:t>
          </a:r>
        </a:p>
      </dgm:t>
    </dgm:pt>
    <dgm:pt modelId="{F2B2E2BE-EE0A-41BA-A38D-851E09EFFD36}" type="parTrans" cxnId="{17499963-BDEA-45FE-9624-08C6102B8667}">
      <dgm:prSet/>
      <dgm:spPr/>
      <dgm:t>
        <a:bodyPr/>
        <a:lstStyle/>
        <a:p>
          <a:endParaRPr lang="en-US" b="1"/>
        </a:p>
      </dgm:t>
    </dgm:pt>
    <dgm:pt modelId="{D9334DC8-55E8-408D-B012-A76C03B0D3CC}" type="sibTrans" cxnId="{17499963-BDEA-45FE-9624-08C6102B8667}">
      <dgm:prSet/>
      <dgm:spPr/>
      <dgm:t>
        <a:bodyPr/>
        <a:lstStyle/>
        <a:p>
          <a:endParaRPr lang="en-US" b="1"/>
        </a:p>
      </dgm:t>
    </dgm:pt>
    <dgm:pt modelId="{C618582E-6149-4C60-B701-9E8FDBE0B6B2}" type="pres">
      <dgm:prSet presAssocID="{E2F301B5-8DBA-40C0-934C-51D5937B0C6C}" presName="Name0" presStyleCnt="0">
        <dgm:presLayoutVars>
          <dgm:dir/>
          <dgm:resizeHandles val="exact"/>
        </dgm:presLayoutVars>
      </dgm:prSet>
      <dgm:spPr/>
    </dgm:pt>
    <dgm:pt modelId="{AC7B80F6-26A5-4B90-BE10-301C60F8ADD1}" type="pres">
      <dgm:prSet presAssocID="{1543014A-E1D2-4533-BB36-20BF32AD9671}" presName="node" presStyleLbl="node1" presStyleIdx="0" presStyleCnt="6">
        <dgm:presLayoutVars>
          <dgm:bulletEnabled val="1"/>
        </dgm:presLayoutVars>
      </dgm:prSet>
      <dgm:spPr/>
    </dgm:pt>
    <dgm:pt modelId="{8655B20E-E110-47A8-9393-2E5639CF06E2}" type="pres">
      <dgm:prSet presAssocID="{CBE7E7B6-8EAA-4584-B0EC-4685840FB289}" presName="sibTrans" presStyleLbl="sibTrans1D1" presStyleIdx="0" presStyleCnt="5"/>
      <dgm:spPr/>
    </dgm:pt>
    <dgm:pt modelId="{A702FBC6-70BB-4477-8585-E3233B3CBAF6}" type="pres">
      <dgm:prSet presAssocID="{CBE7E7B6-8EAA-4584-B0EC-4685840FB289}" presName="connectorText" presStyleLbl="sibTrans1D1" presStyleIdx="0" presStyleCnt="5"/>
      <dgm:spPr/>
    </dgm:pt>
    <dgm:pt modelId="{9690698D-E870-46BE-AE29-DC06DD2F6720}" type="pres">
      <dgm:prSet presAssocID="{47C744C5-8630-4BF4-AF2D-FF0FA1BEECC4}" presName="node" presStyleLbl="node1" presStyleIdx="1" presStyleCnt="6">
        <dgm:presLayoutVars>
          <dgm:bulletEnabled val="1"/>
        </dgm:presLayoutVars>
      </dgm:prSet>
      <dgm:spPr/>
    </dgm:pt>
    <dgm:pt modelId="{5348AA98-F035-4A4F-9573-18C9A236573E}" type="pres">
      <dgm:prSet presAssocID="{81911B52-1BE2-4F9F-AC95-4573AD72EF35}" presName="sibTrans" presStyleLbl="sibTrans1D1" presStyleIdx="1" presStyleCnt="5"/>
      <dgm:spPr/>
    </dgm:pt>
    <dgm:pt modelId="{72588648-19F0-487E-9C98-6C31D77D0E66}" type="pres">
      <dgm:prSet presAssocID="{81911B52-1BE2-4F9F-AC95-4573AD72EF35}" presName="connectorText" presStyleLbl="sibTrans1D1" presStyleIdx="1" presStyleCnt="5"/>
      <dgm:spPr/>
    </dgm:pt>
    <dgm:pt modelId="{E3E3F430-2CFA-4228-B131-C82408D1A87F}" type="pres">
      <dgm:prSet presAssocID="{CA489CDA-E0BE-47C9-92A7-7B919493C3BC}" presName="node" presStyleLbl="node1" presStyleIdx="2" presStyleCnt="6">
        <dgm:presLayoutVars>
          <dgm:bulletEnabled val="1"/>
        </dgm:presLayoutVars>
      </dgm:prSet>
      <dgm:spPr/>
    </dgm:pt>
    <dgm:pt modelId="{C2A5FB83-9497-4E77-9CED-E77A6849C9EA}" type="pres">
      <dgm:prSet presAssocID="{4FC201A8-BEA8-4D68-BE3C-3D47007592C3}" presName="sibTrans" presStyleLbl="sibTrans1D1" presStyleIdx="2" presStyleCnt="5"/>
      <dgm:spPr/>
    </dgm:pt>
    <dgm:pt modelId="{929C4D3E-103C-42B3-A171-6CA278F631CE}" type="pres">
      <dgm:prSet presAssocID="{4FC201A8-BEA8-4D68-BE3C-3D47007592C3}" presName="connectorText" presStyleLbl="sibTrans1D1" presStyleIdx="2" presStyleCnt="5"/>
      <dgm:spPr/>
    </dgm:pt>
    <dgm:pt modelId="{F11EEE7A-E081-431C-84F7-829D769ADBBE}" type="pres">
      <dgm:prSet presAssocID="{C91A0F64-1C5C-47AB-A74E-2A5EB548518A}" presName="node" presStyleLbl="node1" presStyleIdx="3" presStyleCnt="6">
        <dgm:presLayoutVars>
          <dgm:bulletEnabled val="1"/>
        </dgm:presLayoutVars>
      </dgm:prSet>
      <dgm:spPr/>
    </dgm:pt>
    <dgm:pt modelId="{CB811E9F-6DEA-4772-9C21-EE2AC8AE37F6}" type="pres">
      <dgm:prSet presAssocID="{D5852FA6-A4F9-45F4-A09B-69C479324608}" presName="sibTrans" presStyleLbl="sibTrans1D1" presStyleIdx="3" presStyleCnt="5"/>
      <dgm:spPr/>
    </dgm:pt>
    <dgm:pt modelId="{783D000C-3EE5-4783-8432-CA5FBB98EDF2}" type="pres">
      <dgm:prSet presAssocID="{D5852FA6-A4F9-45F4-A09B-69C479324608}" presName="connectorText" presStyleLbl="sibTrans1D1" presStyleIdx="3" presStyleCnt="5"/>
      <dgm:spPr/>
    </dgm:pt>
    <dgm:pt modelId="{0210D6B3-93E4-4BF5-A760-E97EF1671F65}" type="pres">
      <dgm:prSet presAssocID="{0242C25A-80B0-47CE-8FB7-E9AA05F6F0BD}" presName="node" presStyleLbl="node1" presStyleIdx="4" presStyleCnt="6">
        <dgm:presLayoutVars>
          <dgm:bulletEnabled val="1"/>
        </dgm:presLayoutVars>
      </dgm:prSet>
      <dgm:spPr/>
    </dgm:pt>
    <dgm:pt modelId="{99947615-B845-4699-B53B-0B2CB21C7A57}" type="pres">
      <dgm:prSet presAssocID="{6851577D-A55E-464E-8560-5C686AA3B37A}" presName="sibTrans" presStyleLbl="sibTrans1D1" presStyleIdx="4" presStyleCnt="5"/>
      <dgm:spPr/>
    </dgm:pt>
    <dgm:pt modelId="{98A998D2-72D1-48BF-B051-F863544FCD57}" type="pres">
      <dgm:prSet presAssocID="{6851577D-A55E-464E-8560-5C686AA3B37A}" presName="connectorText" presStyleLbl="sibTrans1D1" presStyleIdx="4" presStyleCnt="5"/>
      <dgm:spPr/>
    </dgm:pt>
    <dgm:pt modelId="{CB57FBF8-D452-44C9-9EEF-CBC08B3C6A8D}" type="pres">
      <dgm:prSet presAssocID="{BF4039C9-DF16-4B5B-810E-154C883F90FE}" presName="node" presStyleLbl="node1" presStyleIdx="5" presStyleCnt="6">
        <dgm:presLayoutVars>
          <dgm:bulletEnabled val="1"/>
        </dgm:presLayoutVars>
      </dgm:prSet>
      <dgm:spPr/>
    </dgm:pt>
  </dgm:ptLst>
  <dgm:cxnLst>
    <dgm:cxn modelId="{97CB190B-0F85-4427-889C-A6CEAEFCAEA1}" type="presOf" srcId="{CBE7E7B6-8EAA-4584-B0EC-4685840FB289}" destId="{8655B20E-E110-47A8-9393-2E5639CF06E2}" srcOrd="0" destOrd="0" presId="urn:microsoft.com/office/officeart/2005/8/layout/bProcess3"/>
    <dgm:cxn modelId="{E3679012-ECF7-41D1-8D73-610056AA0AC9}" type="presOf" srcId="{CA489CDA-E0BE-47C9-92A7-7B919493C3BC}" destId="{E3E3F430-2CFA-4228-B131-C82408D1A87F}" srcOrd="0" destOrd="0" presId="urn:microsoft.com/office/officeart/2005/8/layout/bProcess3"/>
    <dgm:cxn modelId="{91FDCF25-76B0-4196-9302-81D3CAB624E6}" type="presOf" srcId="{C91A0F64-1C5C-47AB-A74E-2A5EB548518A}" destId="{F11EEE7A-E081-431C-84F7-829D769ADBBE}" srcOrd="0" destOrd="0" presId="urn:microsoft.com/office/officeart/2005/8/layout/bProcess3"/>
    <dgm:cxn modelId="{F7C7E32D-E425-441C-8D99-BC13302C3B03}" type="presOf" srcId="{D5852FA6-A4F9-45F4-A09B-69C479324608}" destId="{CB811E9F-6DEA-4772-9C21-EE2AC8AE37F6}" srcOrd="0" destOrd="0" presId="urn:microsoft.com/office/officeart/2005/8/layout/bProcess3"/>
    <dgm:cxn modelId="{8E29A62E-242F-48B6-86E5-8C85961FFA7E}" type="presOf" srcId="{81911B52-1BE2-4F9F-AC95-4573AD72EF35}" destId="{5348AA98-F035-4A4F-9573-18C9A236573E}" srcOrd="0" destOrd="0" presId="urn:microsoft.com/office/officeart/2005/8/layout/bProcess3"/>
    <dgm:cxn modelId="{D12BD033-652D-4C31-ADB0-E7536BE20981}" type="presOf" srcId="{47C744C5-8630-4BF4-AF2D-FF0FA1BEECC4}" destId="{9690698D-E870-46BE-AE29-DC06DD2F6720}" srcOrd="0" destOrd="0" presId="urn:microsoft.com/office/officeart/2005/8/layout/bProcess3"/>
    <dgm:cxn modelId="{9055CE3A-C101-4216-98F0-6E133D9A51FF}" srcId="{E2F301B5-8DBA-40C0-934C-51D5937B0C6C}" destId="{1543014A-E1D2-4533-BB36-20BF32AD9671}" srcOrd="0" destOrd="0" parTransId="{64517235-A922-4232-BF49-00FD53F0A2A4}" sibTransId="{CBE7E7B6-8EAA-4584-B0EC-4685840FB289}"/>
    <dgm:cxn modelId="{14128E43-ED2E-465E-8E68-CFB700059082}" type="presOf" srcId="{81911B52-1BE2-4F9F-AC95-4573AD72EF35}" destId="{72588648-19F0-487E-9C98-6C31D77D0E66}" srcOrd="1" destOrd="0" presId="urn:microsoft.com/office/officeart/2005/8/layout/bProcess3"/>
    <dgm:cxn modelId="{17499963-BDEA-45FE-9624-08C6102B8667}" srcId="{E2F301B5-8DBA-40C0-934C-51D5937B0C6C}" destId="{BF4039C9-DF16-4B5B-810E-154C883F90FE}" srcOrd="5" destOrd="0" parTransId="{F2B2E2BE-EE0A-41BA-A38D-851E09EFFD36}" sibTransId="{D9334DC8-55E8-408D-B012-A76C03B0D3CC}"/>
    <dgm:cxn modelId="{04B60D69-8472-410D-8FB0-7631B10B7911}" type="presOf" srcId="{D5852FA6-A4F9-45F4-A09B-69C479324608}" destId="{783D000C-3EE5-4783-8432-CA5FBB98EDF2}" srcOrd="1" destOrd="0" presId="urn:microsoft.com/office/officeart/2005/8/layout/bProcess3"/>
    <dgm:cxn modelId="{A845FC49-C748-4856-BC31-23C59F8CB783}" type="presOf" srcId="{6851577D-A55E-464E-8560-5C686AA3B37A}" destId="{98A998D2-72D1-48BF-B051-F863544FCD57}" srcOrd="1" destOrd="0" presId="urn:microsoft.com/office/officeart/2005/8/layout/bProcess3"/>
    <dgm:cxn modelId="{B8B96C6D-E551-4D45-81E3-B4AF23FDB2F4}" type="presOf" srcId="{4FC201A8-BEA8-4D68-BE3C-3D47007592C3}" destId="{C2A5FB83-9497-4E77-9CED-E77A6849C9EA}" srcOrd="0" destOrd="0" presId="urn:microsoft.com/office/officeart/2005/8/layout/bProcess3"/>
    <dgm:cxn modelId="{781F6252-0B26-4F7A-85F3-48788B107F17}" srcId="{E2F301B5-8DBA-40C0-934C-51D5937B0C6C}" destId="{CA489CDA-E0BE-47C9-92A7-7B919493C3BC}" srcOrd="2" destOrd="0" parTransId="{356C8BC1-87BE-4CEC-888F-609EEA83A6A4}" sibTransId="{4FC201A8-BEA8-4D68-BE3C-3D47007592C3}"/>
    <dgm:cxn modelId="{E3285952-6BB7-4F28-B181-714B22C9526C}" type="presOf" srcId="{6851577D-A55E-464E-8560-5C686AA3B37A}" destId="{99947615-B845-4699-B53B-0B2CB21C7A57}" srcOrd="0" destOrd="0" presId="urn:microsoft.com/office/officeart/2005/8/layout/bProcess3"/>
    <dgm:cxn modelId="{43366B53-1EF6-411E-92D7-8A9A22360E97}" type="presOf" srcId="{BF4039C9-DF16-4B5B-810E-154C883F90FE}" destId="{CB57FBF8-D452-44C9-9EEF-CBC08B3C6A8D}" srcOrd="0" destOrd="0" presId="urn:microsoft.com/office/officeart/2005/8/layout/bProcess3"/>
    <dgm:cxn modelId="{C7749A57-DE1F-404B-AA6F-7F63D947CEF3}" srcId="{E2F301B5-8DBA-40C0-934C-51D5937B0C6C}" destId="{0242C25A-80B0-47CE-8FB7-E9AA05F6F0BD}" srcOrd="4" destOrd="0" parTransId="{B98D98A7-112E-4F0D-A7B2-96E186482C06}" sibTransId="{6851577D-A55E-464E-8560-5C686AA3B37A}"/>
    <dgm:cxn modelId="{328CD857-39D4-4843-B3F0-DF7621E76029}" type="presOf" srcId="{4FC201A8-BEA8-4D68-BE3C-3D47007592C3}" destId="{929C4D3E-103C-42B3-A171-6CA278F631CE}" srcOrd="1" destOrd="0" presId="urn:microsoft.com/office/officeart/2005/8/layout/bProcess3"/>
    <dgm:cxn modelId="{0A6F8F9B-B46E-4176-BD4C-A4E0C4A23E12}" srcId="{E2F301B5-8DBA-40C0-934C-51D5937B0C6C}" destId="{C91A0F64-1C5C-47AB-A74E-2A5EB548518A}" srcOrd="3" destOrd="0" parTransId="{C330F5A6-0294-45C3-8098-0196C6199DB7}" sibTransId="{D5852FA6-A4F9-45F4-A09B-69C479324608}"/>
    <dgm:cxn modelId="{B1039EA2-5C1C-470B-81F2-60CDC717B48D}" type="presOf" srcId="{0242C25A-80B0-47CE-8FB7-E9AA05F6F0BD}" destId="{0210D6B3-93E4-4BF5-A760-E97EF1671F65}" srcOrd="0" destOrd="0" presId="urn:microsoft.com/office/officeart/2005/8/layout/bProcess3"/>
    <dgm:cxn modelId="{256F2BA3-D8CC-4385-BE1F-5EDEF5ACD2C7}" type="presOf" srcId="{1543014A-E1D2-4533-BB36-20BF32AD9671}" destId="{AC7B80F6-26A5-4B90-BE10-301C60F8ADD1}" srcOrd="0" destOrd="0" presId="urn:microsoft.com/office/officeart/2005/8/layout/bProcess3"/>
    <dgm:cxn modelId="{449448A8-99FD-45C4-B2FC-8C1D1214DC72}" type="presOf" srcId="{CBE7E7B6-8EAA-4584-B0EC-4685840FB289}" destId="{A702FBC6-70BB-4477-8585-E3233B3CBAF6}" srcOrd="1" destOrd="0" presId="urn:microsoft.com/office/officeart/2005/8/layout/bProcess3"/>
    <dgm:cxn modelId="{82DEE7C6-BC66-49F3-A407-D268A3319E05}" srcId="{E2F301B5-8DBA-40C0-934C-51D5937B0C6C}" destId="{47C744C5-8630-4BF4-AF2D-FF0FA1BEECC4}" srcOrd="1" destOrd="0" parTransId="{AF8F01F5-F925-4F8E-9A42-28B1007034B0}" sibTransId="{81911B52-1BE2-4F9F-AC95-4573AD72EF35}"/>
    <dgm:cxn modelId="{024E81DB-261A-47E0-A2EF-938D16F442BE}" type="presOf" srcId="{E2F301B5-8DBA-40C0-934C-51D5937B0C6C}" destId="{C618582E-6149-4C60-B701-9E8FDBE0B6B2}" srcOrd="0" destOrd="0" presId="urn:microsoft.com/office/officeart/2005/8/layout/bProcess3"/>
    <dgm:cxn modelId="{7E093A51-3470-4B78-AE67-D21AFA7D3761}" type="presParOf" srcId="{C618582E-6149-4C60-B701-9E8FDBE0B6B2}" destId="{AC7B80F6-26A5-4B90-BE10-301C60F8ADD1}" srcOrd="0" destOrd="0" presId="urn:microsoft.com/office/officeart/2005/8/layout/bProcess3"/>
    <dgm:cxn modelId="{C1078697-2FEF-440D-A6C0-5562A0EEDA5C}" type="presParOf" srcId="{C618582E-6149-4C60-B701-9E8FDBE0B6B2}" destId="{8655B20E-E110-47A8-9393-2E5639CF06E2}" srcOrd="1" destOrd="0" presId="urn:microsoft.com/office/officeart/2005/8/layout/bProcess3"/>
    <dgm:cxn modelId="{EACD5DC1-0DED-4B7D-A95A-2374BB352EB2}" type="presParOf" srcId="{8655B20E-E110-47A8-9393-2E5639CF06E2}" destId="{A702FBC6-70BB-4477-8585-E3233B3CBAF6}" srcOrd="0" destOrd="0" presId="urn:microsoft.com/office/officeart/2005/8/layout/bProcess3"/>
    <dgm:cxn modelId="{265AEFA2-07F3-4493-8B95-6994EF61822C}" type="presParOf" srcId="{C618582E-6149-4C60-B701-9E8FDBE0B6B2}" destId="{9690698D-E870-46BE-AE29-DC06DD2F6720}" srcOrd="2" destOrd="0" presId="urn:microsoft.com/office/officeart/2005/8/layout/bProcess3"/>
    <dgm:cxn modelId="{C5E4174B-E705-4A28-A37F-11C544A64D2F}" type="presParOf" srcId="{C618582E-6149-4C60-B701-9E8FDBE0B6B2}" destId="{5348AA98-F035-4A4F-9573-18C9A236573E}" srcOrd="3" destOrd="0" presId="urn:microsoft.com/office/officeart/2005/8/layout/bProcess3"/>
    <dgm:cxn modelId="{EEF7524B-4831-45B2-975C-5ABB88FCA70E}" type="presParOf" srcId="{5348AA98-F035-4A4F-9573-18C9A236573E}" destId="{72588648-19F0-487E-9C98-6C31D77D0E66}" srcOrd="0" destOrd="0" presId="urn:microsoft.com/office/officeart/2005/8/layout/bProcess3"/>
    <dgm:cxn modelId="{90DD83EC-D000-4FF8-BC3F-6D1895CE0754}" type="presParOf" srcId="{C618582E-6149-4C60-B701-9E8FDBE0B6B2}" destId="{E3E3F430-2CFA-4228-B131-C82408D1A87F}" srcOrd="4" destOrd="0" presId="urn:microsoft.com/office/officeart/2005/8/layout/bProcess3"/>
    <dgm:cxn modelId="{7B68B437-B23F-42B5-9312-337AE118F989}" type="presParOf" srcId="{C618582E-6149-4C60-B701-9E8FDBE0B6B2}" destId="{C2A5FB83-9497-4E77-9CED-E77A6849C9EA}" srcOrd="5" destOrd="0" presId="urn:microsoft.com/office/officeart/2005/8/layout/bProcess3"/>
    <dgm:cxn modelId="{35FA70D2-1936-4D3F-9F42-CDE52C956493}" type="presParOf" srcId="{C2A5FB83-9497-4E77-9CED-E77A6849C9EA}" destId="{929C4D3E-103C-42B3-A171-6CA278F631CE}" srcOrd="0" destOrd="0" presId="urn:microsoft.com/office/officeart/2005/8/layout/bProcess3"/>
    <dgm:cxn modelId="{EE740694-079A-434D-8617-DCA790C30E26}" type="presParOf" srcId="{C618582E-6149-4C60-B701-9E8FDBE0B6B2}" destId="{F11EEE7A-E081-431C-84F7-829D769ADBBE}" srcOrd="6" destOrd="0" presId="urn:microsoft.com/office/officeart/2005/8/layout/bProcess3"/>
    <dgm:cxn modelId="{F44D4D1D-E1C3-4087-A61A-7DE33C29EB7C}" type="presParOf" srcId="{C618582E-6149-4C60-B701-9E8FDBE0B6B2}" destId="{CB811E9F-6DEA-4772-9C21-EE2AC8AE37F6}" srcOrd="7" destOrd="0" presId="urn:microsoft.com/office/officeart/2005/8/layout/bProcess3"/>
    <dgm:cxn modelId="{1EC5D8A7-C7D7-40AA-A317-87A2BD2C6BD5}" type="presParOf" srcId="{CB811E9F-6DEA-4772-9C21-EE2AC8AE37F6}" destId="{783D000C-3EE5-4783-8432-CA5FBB98EDF2}" srcOrd="0" destOrd="0" presId="urn:microsoft.com/office/officeart/2005/8/layout/bProcess3"/>
    <dgm:cxn modelId="{76C574A4-E901-4FFA-9A91-22DB4149E6C3}" type="presParOf" srcId="{C618582E-6149-4C60-B701-9E8FDBE0B6B2}" destId="{0210D6B3-93E4-4BF5-A760-E97EF1671F65}" srcOrd="8" destOrd="0" presId="urn:microsoft.com/office/officeart/2005/8/layout/bProcess3"/>
    <dgm:cxn modelId="{F9B64F7B-42AC-4D78-A1B3-C03FEF1C7157}" type="presParOf" srcId="{C618582E-6149-4C60-B701-9E8FDBE0B6B2}" destId="{99947615-B845-4699-B53B-0B2CB21C7A57}" srcOrd="9" destOrd="0" presId="urn:microsoft.com/office/officeart/2005/8/layout/bProcess3"/>
    <dgm:cxn modelId="{9BE8CDF0-5648-4083-A9F9-EB48D53E6AFB}" type="presParOf" srcId="{99947615-B845-4699-B53B-0B2CB21C7A57}" destId="{98A998D2-72D1-48BF-B051-F863544FCD57}" srcOrd="0" destOrd="0" presId="urn:microsoft.com/office/officeart/2005/8/layout/bProcess3"/>
    <dgm:cxn modelId="{368AC023-8C38-4581-B114-A6E7AF0B0BF3}" type="presParOf" srcId="{C618582E-6149-4C60-B701-9E8FDBE0B6B2}" destId="{CB57FBF8-D452-44C9-9EEF-CBC08B3C6A8D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B2DCD-BAEF-489B-B909-8A13CA388369}">
      <dsp:nvSpPr>
        <dsp:cNvPr id="0" name=""/>
        <dsp:cNvSpPr/>
      </dsp:nvSpPr>
      <dsp:spPr>
        <a:xfrm>
          <a:off x="3438778" y="2003295"/>
          <a:ext cx="1701353" cy="1686040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Project Director</a:t>
          </a:r>
          <a:endParaRPr lang="en-US" sz="2400" kern="1200" dirty="0">
            <a:latin typeface="+mn-lt"/>
          </a:endParaRPr>
        </a:p>
      </dsp:txBody>
      <dsp:txXfrm>
        <a:off x="3687935" y="2250210"/>
        <a:ext cx="1203039" cy="1192210"/>
      </dsp:txXfrm>
    </dsp:sp>
    <dsp:sp modelId="{12404A67-F216-45D9-A8D8-2398A6F00873}">
      <dsp:nvSpPr>
        <dsp:cNvPr id="0" name=""/>
        <dsp:cNvSpPr/>
      </dsp:nvSpPr>
      <dsp:spPr>
        <a:xfrm rot="10788422">
          <a:off x="1572969" y="2630741"/>
          <a:ext cx="1763199" cy="443506"/>
        </a:xfrm>
        <a:prstGeom prst="lef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F2F5D958-9BE9-410A-A915-4DAEC6670712}">
      <dsp:nvSpPr>
        <dsp:cNvPr id="0" name=""/>
        <dsp:cNvSpPr/>
      </dsp:nvSpPr>
      <dsp:spPr>
        <a:xfrm>
          <a:off x="430493" y="2264122"/>
          <a:ext cx="2284960" cy="1182684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Trench Supervisors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Manage and document excavation areas as material culture unearthed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</dsp:txBody>
      <dsp:txXfrm>
        <a:off x="465133" y="2298762"/>
        <a:ext cx="2215680" cy="1113404"/>
      </dsp:txXfrm>
    </dsp:sp>
    <dsp:sp modelId="{4AF2888A-B0DA-42A6-BA83-C66EFCFE1CE5}">
      <dsp:nvSpPr>
        <dsp:cNvPr id="0" name=""/>
        <dsp:cNvSpPr/>
      </dsp:nvSpPr>
      <dsp:spPr>
        <a:xfrm rot="12561998">
          <a:off x="1858257" y="1738937"/>
          <a:ext cx="1714651" cy="443506"/>
        </a:xfrm>
        <a:prstGeom prst="lef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E2996EB2-91B9-425A-AB22-05D8635DA08A}">
      <dsp:nvSpPr>
        <dsp:cNvPr id="0" name=""/>
        <dsp:cNvSpPr/>
      </dsp:nvSpPr>
      <dsp:spPr>
        <a:xfrm>
          <a:off x="887605" y="948919"/>
          <a:ext cx="2161636" cy="1182684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Specialists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Analyze and document aspects of material culture</a:t>
          </a:r>
        </a:p>
      </dsp:txBody>
      <dsp:txXfrm>
        <a:off x="922245" y="983559"/>
        <a:ext cx="2092356" cy="1113404"/>
      </dsp:txXfrm>
    </dsp:sp>
    <dsp:sp modelId="{B5662A6F-0BB8-44A4-B10D-206DA11FCB1D}">
      <dsp:nvSpPr>
        <dsp:cNvPr id="0" name=""/>
        <dsp:cNvSpPr/>
      </dsp:nvSpPr>
      <dsp:spPr>
        <a:xfrm rot="16199546">
          <a:off x="3669993" y="1090199"/>
          <a:ext cx="1238519" cy="443506"/>
        </a:xfrm>
        <a:prstGeom prst="lef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906DCCC8-1591-45E9-A2CF-0F7A32E33266}">
      <dsp:nvSpPr>
        <dsp:cNvPr id="0" name=""/>
        <dsp:cNvSpPr/>
      </dsp:nvSpPr>
      <dsp:spPr>
        <a:xfrm>
          <a:off x="3219610" y="101350"/>
          <a:ext cx="2139120" cy="1182684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Conservators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Stabilize and preserve materials</a:t>
          </a:r>
        </a:p>
      </dsp:txBody>
      <dsp:txXfrm>
        <a:off x="3254250" y="135990"/>
        <a:ext cx="2069840" cy="1113404"/>
      </dsp:txXfrm>
    </dsp:sp>
    <dsp:sp modelId="{53A4FE8E-5595-4F49-9EE0-39430641ACCA}">
      <dsp:nvSpPr>
        <dsp:cNvPr id="0" name=""/>
        <dsp:cNvSpPr/>
      </dsp:nvSpPr>
      <dsp:spPr>
        <a:xfrm rot="19829081">
          <a:off x="5003348" y="1728382"/>
          <a:ext cx="1738221" cy="443506"/>
        </a:xfrm>
        <a:prstGeom prst="lef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29034073-C922-41C6-8A34-0DD21312A12F}">
      <dsp:nvSpPr>
        <dsp:cNvPr id="0" name=""/>
        <dsp:cNvSpPr/>
      </dsp:nvSpPr>
      <dsp:spPr>
        <a:xfrm>
          <a:off x="5539387" y="930621"/>
          <a:ext cx="2178785" cy="1182684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Managers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Catalogue finds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Manage incoming data</a:t>
          </a:r>
        </a:p>
      </dsp:txBody>
      <dsp:txXfrm>
        <a:off x="5574027" y="965261"/>
        <a:ext cx="2109505" cy="1113404"/>
      </dsp:txXfrm>
    </dsp:sp>
    <dsp:sp modelId="{D3D785A2-365E-4B09-9066-DEC7BF7E86F6}">
      <dsp:nvSpPr>
        <dsp:cNvPr id="0" name=""/>
        <dsp:cNvSpPr/>
      </dsp:nvSpPr>
      <dsp:spPr>
        <a:xfrm>
          <a:off x="5243255" y="2624562"/>
          <a:ext cx="1771843" cy="443506"/>
        </a:xfrm>
        <a:prstGeom prst="lef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2D906B46-9817-47D7-8A82-588CD7514DB4}">
      <dsp:nvSpPr>
        <dsp:cNvPr id="0" name=""/>
        <dsp:cNvSpPr/>
      </dsp:nvSpPr>
      <dsp:spPr>
        <a:xfrm>
          <a:off x="5873194" y="2254973"/>
          <a:ext cx="2283807" cy="1182684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Students and Community Members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Excavate and assist</a:t>
          </a:r>
        </a:p>
      </dsp:txBody>
      <dsp:txXfrm>
        <a:off x="5907834" y="2289613"/>
        <a:ext cx="2214527" cy="1113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5B20E-E110-47A8-9393-2E5639CF06E2}">
      <dsp:nvSpPr>
        <dsp:cNvPr id="0" name=""/>
        <dsp:cNvSpPr/>
      </dsp:nvSpPr>
      <dsp:spPr>
        <a:xfrm>
          <a:off x="2646031" y="700145"/>
          <a:ext cx="5404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0432" y="45720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901972" y="743010"/>
        <a:ext cx="28551" cy="5710"/>
      </dsp:txXfrm>
    </dsp:sp>
    <dsp:sp modelId="{AC7B80F6-26A5-4B90-BE10-301C60F8ADD1}">
      <dsp:nvSpPr>
        <dsp:cNvPr id="0" name=""/>
        <dsp:cNvSpPr/>
      </dsp:nvSpPr>
      <dsp:spPr>
        <a:xfrm>
          <a:off x="165081" y="1040"/>
          <a:ext cx="2482750" cy="1489650"/>
        </a:xfrm>
        <a:prstGeom prst="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Year 1 </a:t>
          </a:r>
          <a:br>
            <a:rPr lang="en-US" sz="1900" b="1" kern="1200" dirty="0"/>
          </a:br>
          <a:r>
            <a:rPr lang="en-US" sz="1900" b="1" kern="1200" dirty="0"/>
            <a:t>Data Collection</a:t>
          </a:r>
        </a:p>
      </dsp:txBody>
      <dsp:txXfrm>
        <a:off x="165081" y="1040"/>
        <a:ext cx="2482750" cy="1489650"/>
      </dsp:txXfrm>
    </dsp:sp>
    <dsp:sp modelId="{5348AA98-F035-4A4F-9573-18C9A236573E}">
      <dsp:nvSpPr>
        <dsp:cNvPr id="0" name=""/>
        <dsp:cNvSpPr/>
      </dsp:nvSpPr>
      <dsp:spPr>
        <a:xfrm>
          <a:off x="5699815" y="700145"/>
          <a:ext cx="5404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0432" y="45720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5955755" y="743010"/>
        <a:ext cx="28551" cy="5710"/>
      </dsp:txXfrm>
    </dsp:sp>
    <dsp:sp modelId="{9690698D-E870-46BE-AE29-DC06DD2F6720}">
      <dsp:nvSpPr>
        <dsp:cNvPr id="0" name=""/>
        <dsp:cNvSpPr/>
      </dsp:nvSpPr>
      <dsp:spPr>
        <a:xfrm>
          <a:off x="3218864" y="1040"/>
          <a:ext cx="2482750" cy="1489650"/>
        </a:xfrm>
        <a:prstGeom prst="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Year 1 </a:t>
          </a:r>
          <a:br>
            <a:rPr lang="en-US" sz="1900" b="1" kern="1200" dirty="0"/>
          </a:br>
          <a:r>
            <a:rPr lang="en-US" sz="1900" b="1" kern="1200" dirty="0"/>
            <a:t>Data Analysis</a:t>
          </a:r>
        </a:p>
      </dsp:txBody>
      <dsp:txXfrm>
        <a:off x="3218864" y="1040"/>
        <a:ext cx="2482750" cy="1489650"/>
      </dsp:txXfrm>
    </dsp:sp>
    <dsp:sp modelId="{C2A5FB83-9497-4E77-9CED-E77A6849C9EA}">
      <dsp:nvSpPr>
        <dsp:cNvPr id="0" name=""/>
        <dsp:cNvSpPr/>
      </dsp:nvSpPr>
      <dsp:spPr>
        <a:xfrm>
          <a:off x="1406456" y="1488890"/>
          <a:ext cx="6107566" cy="540432"/>
        </a:xfrm>
        <a:custGeom>
          <a:avLst/>
          <a:gdLst/>
          <a:ahLst/>
          <a:cxnLst/>
          <a:rect l="0" t="0" r="0" b="0"/>
          <a:pathLst>
            <a:path>
              <a:moveTo>
                <a:pt x="6107566" y="0"/>
              </a:moveTo>
              <a:lnTo>
                <a:pt x="6107566" y="287316"/>
              </a:lnTo>
              <a:lnTo>
                <a:pt x="0" y="287316"/>
              </a:lnTo>
              <a:lnTo>
                <a:pt x="0" y="540432"/>
              </a:lnTo>
            </a:path>
          </a:pathLst>
        </a:custGeom>
        <a:noFill/>
        <a:ln w="38100" cap="flat" cmpd="sng" algn="ctr"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306884" y="1756251"/>
        <a:ext cx="306710" cy="5710"/>
      </dsp:txXfrm>
    </dsp:sp>
    <dsp:sp modelId="{E3E3F430-2CFA-4228-B131-C82408D1A87F}">
      <dsp:nvSpPr>
        <dsp:cNvPr id="0" name=""/>
        <dsp:cNvSpPr/>
      </dsp:nvSpPr>
      <dsp:spPr>
        <a:xfrm>
          <a:off x="6272648" y="1040"/>
          <a:ext cx="2482750" cy="1489650"/>
        </a:xfrm>
        <a:prstGeom prst="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Year 1 </a:t>
          </a:r>
          <a:br>
            <a:rPr lang="en-US" sz="1900" b="1" kern="1200" dirty="0"/>
          </a:br>
          <a:r>
            <a:rPr lang="en-US" sz="1900" b="1" kern="1200" dirty="0"/>
            <a:t>Findings and Recommendations</a:t>
          </a:r>
        </a:p>
      </dsp:txBody>
      <dsp:txXfrm>
        <a:off x="6272648" y="1040"/>
        <a:ext cx="2482750" cy="1489650"/>
      </dsp:txXfrm>
    </dsp:sp>
    <dsp:sp modelId="{CB811E9F-6DEA-4772-9C21-EE2AC8AE37F6}">
      <dsp:nvSpPr>
        <dsp:cNvPr id="0" name=""/>
        <dsp:cNvSpPr/>
      </dsp:nvSpPr>
      <dsp:spPr>
        <a:xfrm>
          <a:off x="2646031" y="2760828"/>
          <a:ext cx="5404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0432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901972" y="2803693"/>
        <a:ext cx="28551" cy="5710"/>
      </dsp:txXfrm>
    </dsp:sp>
    <dsp:sp modelId="{F11EEE7A-E081-431C-84F7-829D769ADBBE}">
      <dsp:nvSpPr>
        <dsp:cNvPr id="0" name=""/>
        <dsp:cNvSpPr/>
      </dsp:nvSpPr>
      <dsp:spPr>
        <a:xfrm>
          <a:off x="165081" y="2061723"/>
          <a:ext cx="2482750" cy="1489650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Year 2 </a:t>
          </a:r>
          <a:br>
            <a:rPr lang="en-US" sz="1900" b="1" kern="1200" dirty="0"/>
          </a:br>
          <a:r>
            <a:rPr lang="en-US" sz="1900" b="1" kern="1200" dirty="0"/>
            <a:t>Data Collection</a:t>
          </a:r>
        </a:p>
      </dsp:txBody>
      <dsp:txXfrm>
        <a:off x="165081" y="2061723"/>
        <a:ext cx="2482750" cy="1489650"/>
      </dsp:txXfrm>
    </dsp:sp>
    <dsp:sp modelId="{99947615-B845-4699-B53B-0B2CB21C7A57}">
      <dsp:nvSpPr>
        <dsp:cNvPr id="0" name=""/>
        <dsp:cNvSpPr/>
      </dsp:nvSpPr>
      <dsp:spPr>
        <a:xfrm>
          <a:off x="5699815" y="2760828"/>
          <a:ext cx="5404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0432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5955755" y="2803693"/>
        <a:ext cx="28551" cy="5710"/>
      </dsp:txXfrm>
    </dsp:sp>
    <dsp:sp modelId="{0210D6B3-93E4-4BF5-A760-E97EF1671F65}">
      <dsp:nvSpPr>
        <dsp:cNvPr id="0" name=""/>
        <dsp:cNvSpPr/>
      </dsp:nvSpPr>
      <dsp:spPr>
        <a:xfrm>
          <a:off x="3218864" y="2061723"/>
          <a:ext cx="2482750" cy="1489650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Year 2 </a:t>
          </a:r>
          <a:br>
            <a:rPr lang="en-US" sz="1900" b="1" kern="1200" dirty="0"/>
          </a:br>
          <a:r>
            <a:rPr lang="en-US" sz="1900" b="1" kern="1200" dirty="0"/>
            <a:t>Data Analysis</a:t>
          </a:r>
        </a:p>
      </dsp:txBody>
      <dsp:txXfrm>
        <a:off x="3218864" y="2061723"/>
        <a:ext cx="2482750" cy="1489650"/>
      </dsp:txXfrm>
    </dsp:sp>
    <dsp:sp modelId="{CB57FBF8-D452-44C9-9EEF-CBC08B3C6A8D}">
      <dsp:nvSpPr>
        <dsp:cNvPr id="0" name=""/>
        <dsp:cNvSpPr/>
      </dsp:nvSpPr>
      <dsp:spPr>
        <a:xfrm>
          <a:off x="6272648" y="2061723"/>
          <a:ext cx="2482750" cy="1489650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Year 2 </a:t>
          </a:r>
          <a:br>
            <a:rPr lang="en-US" sz="1900" b="1" kern="1200" dirty="0"/>
          </a:br>
          <a:r>
            <a:rPr lang="en-US" sz="1900" b="1" kern="1200" dirty="0"/>
            <a:t>Findings and Recommendations</a:t>
          </a:r>
        </a:p>
      </dsp:txBody>
      <dsp:txXfrm>
        <a:off x="6272648" y="2061723"/>
        <a:ext cx="2482750" cy="1489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D8CE-B919-404B-AF0B-3ED9A074D621}" type="datetimeFigureOut">
              <a:rPr lang="en-US" smtClean="0"/>
              <a:t>2/14/2020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CD3AC-7E9B-4D5D-A5A3-762D0E9F6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29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taken by project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83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5e5598bb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5e5598bb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57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taken by project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79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1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taken by project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29C47-3139-4187-AB05-38E54F336BF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01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7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Public domain (no attribution) via https://pixabay.com/vectors/computer-data-database-diagram-1294359/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by project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Continents image: Public domain (no attribution required) via https://pixabay.com/illustrations/social-media-icon-continents-globe-2210580/</a:t>
            </a:r>
          </a:p>
          <a:p>
            <a:endParaRPr lang="en-US" dirty="0"/>
          </a:p>
          <a:p>
            <a:r>
              <a:rPr lang="en-US" dirty="0"/>
              <a:t>Computer image: Public domain (no attribution required) via https://pixabay.com/vectors/computer-data-database-diagram-1294359/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Paper image: Public domain (no attribution required) via https://pixabay.com/vectors/computer-data-database-diagram-1294359/</a:t>
            </a:r>
          </a:p>
          <a:p>
            <a:endParaRPr lang="en-US" dirty="0"/>
          </a:p>
          <a:p>
            <a:r>
              <a:rPr lang="en-US" dirty="0"/>
              <a:t>Dead Fish by iconsmind.com from the Noun Project</a:t>
            </a:r>
          </a:p>
          <a:p>
            <a:endParaRPr lang="en-US" dirty="0"/>
          </a:p>
          <a:p>
            <a:r>
              <a:rPr lang="en-US" dirty="0"/>
              <a:t>Trowel by stefano corradetti from the Noun Project</a:t>
            </a:r>
          </a:p>
          <a:p>
            <a:endParaRPr lang="en-US" dirty="0"/>
          </a:p>
          <a:p>
            <a:r>
              <a:rPr lang="en-US" dirty="0"/>
              <a:t>jug by Laymik from the Noun Project</a:t>
            </a:r>
          </a:p>
          <a:p>
            <a:endParaRPr lang="en-US" dirty="0"/>
          </a:p>
          <a:p>
            <a:r>
              <a:rPr lang="en-US" dirty="0"/>
              <a:t>Swords by Zee Lbs from the Noun Project</a:t>
            </a:r>
          </a:p>
          <a:p>
            <a:endParaRPr lang="en-US" dirty="0"/>
          </a:p>
          <a:p>
            <a:r>
              <a:rPr lang="en-US" dirty="0"/>
              <a:t>Badge by Montu Yadav from the Noun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967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2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taken by project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18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9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taken by project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61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D3AC-7E9B-4D5D-A5A3-762D0E9F671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0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emf"/><Relationship Id="rId7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tif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3163889" y="2"/>
            <a:ext cx="5980110" cy="106006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"/>
            <a:ext cx="3190875" cy="1060065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329876"/>
            <a:ext cx="3582591" cy="56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1852402"/>
            <a:ext cx="7754770" cy="1234773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3206972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5" y="3613838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136900" y="0"/>
            <a:ext cx="445693" cy="1060065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677181F-0740-4135-8ECD-177632B4DF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4648" y="4844301"/>
            <a:ext cx="1288630" cy="16099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514C4C4-CBE0-45EA-9AEC-6C5DCB96CB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4774" y="4817244"/>
            <a:ext cx="423098" cy="193215"/>
          </a:xfrm>
          <a:prstGeom prst="rect">
            <a:avLst/>
          </a:prstGeom>
        </p:spPr>
      </p:pic>
      <p:pic>
        <p:nvPicPr>
          <p:cNvPr id="6" name="Picture 5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0FBD8CB4-6782-4F1D-8E52-CC7B0F7DD2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12484" y="4838497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0428" y="194732"/>
            <a:ext cx="3980966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1338" y="4388000"/>
            <a:ext cx="9144000" cy="179785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40615" y="990753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28" y="1267826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0428" y="1508234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0295" y="0"/>
            <a:ext cx="4578960" cy="4388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5C05742-41E2-49CB-BCA8-97B6F2537D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27848" y="4826753"/>
            <a:ext cx="1288630" cy="160998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2F0FC99-49DA-4EB0-BE4A-D6DD92ED74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32192" y="4826753"/>
            <a:ext cx="375210" cy="171346"/>
          </a:xfrm>
          <a:prstGeom prst="rect">
            <a:avLst/>
          </a:prstGeom>
        </p:spPr>
      </p:pic>
      <p:pic>
        <p:nvPicPr>
          <p:cNvPr id="13" name="Picture 12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60FAECE2-A902-44AC-B574-73E409B77A7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66232" y="4820843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3704187"/>
            <a:ext cx="8216894" cy="60772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16200000">
            <a:off x="477189" y="3861998"/>
            <a:ext cx="607721" cy="2921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3704187"/>
            <a:ext cx="635000" cy="607721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831455"/>
            <a:ext cx="4180696" cy="1400383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5500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98251" y="2397542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98064" y="2688127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98064" y="2957399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12442"/>
            <a:ext cx="3679825" cy="566309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7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/>
          <a:srcRect l="67120"/>
          <a:stretch/>
        </p:blipFill>
        <p:spPr>
          <a:xfrm rot="16200000">
            <a:off x="5827109" y="3788500"/>
            <a:ext cx="87692" cy="317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84850" y="3904991"/>
            <a:ext cx="86105" cy="8610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B3040587-7FA6-44DD-BC9B-A6E116AA99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27848" y="4826753"/>
            <a:ext cx="1288630" cy="160998"/>
          </a:xfrm>
          <a:prstGeom prst="rect">
            <a:avLst/>
          </a:prstGeom>
        </p:spPr>
      </p:pic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561D4FA-C772-427A-BFA0-7C8444E78C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32192" y="4826753"/>
            <a:ext cx="375210" cy="171346"/>
          </a:xfrm>
          <a:prstGeom prst="rect">
            <a:avLst/>
          </a:prstGeom>
        </p:spPr>
      </p:pic>
      <p:pic>
        <p:nvPicPr>
          <p:cNvPr id="21" name="Picture 20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06B73495-31D6-4A93-BB82-25E21A36ACA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66232" y="4824475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1493044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2014936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2073399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2712528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490664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1493043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413183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935075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993538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1632667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410803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413182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82651" y="2696332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524273" y="3218224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08" y="3276687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416300" y="3915816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16300" y="2693952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82651" y="2696331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59" y="831061"/>
            <a:ext cx="8174038" cy="64633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3" y="638175"/>
            <a:ext cx="265112" cy="4505325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638176"/>
            <a:ext cx="265112" cy="407462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3A57E82-E1C8-4A89-8C5A-95BF320065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4648" y="4844301"/>
            <a:ext cx="1288630" cy="16099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8E2C16E-C441-4E81-8E53-1C16E3273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4774" y="4817244"/>
            <a:ext cx="423098" cy="193215"/>
          </a:xfrm>
          <a:prstGeom prst="rect">
            <a:avLst/>
          </a:prstGeom>
        </p:spPr>
      </p:pic>
      <p:pic>
        <p:nvPicPr>
          <p:cNvPr id="10" name="Picture 9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CBBD6984-FAD0-4448-98B8-FBCEBD2831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2484" y="4838497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356378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EE76E35-D585-44A2-BD7A-CE2FCED6DF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4648" y="4844301"/>
            <a:ext cx="1288630" cy="16099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D292AEA-D7E3-44BA-8C08-E2F65D1089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4774" y="4817244"/>
            <a:ext cx="423098" cy="193215"/>
          </a:xfrm>
          <a:prstGeom prst="rect">
            <a:avLst/>
          </a:prstGeom>
        </p:spPr>
      </p:pic>
      <p:pic>
        <p:nvPicPr>
          <p:cNvPr id="12" name="Picture 11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249C5B6F-04C5-41AF-A44C-598C87BE10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2484" y="4838497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7B7D6D1-4902-4D40-B9AB-94E6CC51DF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4648" y="4844301"/>
            <a:ext cx="1288630" cy="16099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13F6C3D-BC3F-43B2-9712-CFEEA443FE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4774" y="4817244"/>
            <a:ext cx="423098" cy="193215"/>
          </a:xfrm>
          <a:prstGeom prst="rect">
            <a:avLst/>
          </a:prstGeom>
        </p:spPr>
      </p:pic>
      <p:pic>
        <p:nvPicPr>
          <p:cNvPr id="10" name="Picture 9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2C879DC9-BCD9-4568-A9BB-0EAA211CA2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2484" y="4838497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75A40E5-BA0D-493A-BBB4-1345A5C621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4648" y="4844301"/>
            <a:ext cx="1288630" cy="16099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6D14BDC-27AF-4EB1-9003-4695BE13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4774" y="4817244"/>
            <a:ext cx="423098" cy="193215"/>
          </a:xfrm>
          <a:prstGeom prst="rect">
            <a:avLst/>
          </a:prstGeom>
        </p:spPr>
      </p:pic>
      <p:pic>
        <p:nvPicPr>
          <p:cNvPr id="9" name="Picture 8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130C398F-00F5-4CCE-8338-D6974FF336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2484" y="4838497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3F364C6-F337-40FF-86A9-D8533EE5A8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7848" y="4826753"/>
            <a:ext cx="1288630" cy="160998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1CC2EFC-FCC3-41FE-847C-8BCC6CAA0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2192" y="4826753"/>
            <a:ext cx="375210" cy="171346"/>
          </a:xfrm>
          <a:prstGeom prst="rect">
            <a:avLst/>
          </a:prstGeom>
        </p:spPr>
      </p:pic>
      <p:pic>
        <p:nvPicPr>
          <p:cNvPr id="5" name="Picture 4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EC61CAF0-6D22-4897-8334-10292D8E36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66232" y="4815882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900" baseline="0">
                <a:sym typeface="Wingdings"/>
              </a:defRPr>
            </a:lvl1pPr>
            <a:lvl2pPr marL="457200" indent="0">
              <a:buNone/>
              <a:defRPr sz="24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583491" y="-15479"/>
            <a:ext cx="433387" cy="5174457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016878" y="-15479"/>
            <a:ext cx="1127125" cy="5174457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4111" y="3748282"/>
            <a:ext cx="6153150" cy="715580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917" y="4085464"/>
            <a:ext cx="5610225" cy="2643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1D108E9-27DE-4D63-9365-5F851E7B9E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8594" y="4629209"/>
            <a:ext cx="1288630" cy="16099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783EBA1-3787-4993-8A4B-2F0F6DA5CF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0440" y="4349783"/>
            <a:ext cx="423098" cy="193215"/>
          </a:xfrm>
          <a:prstGeom prst="rect">
            <a:avLst/>
          </a:prstGeom>
        </p:spPr>
      </p:pic>
      <p:pic>
        <p:nvPicPr>
          <p:cNvPr id="13" name="Picture 12" descr="A picture containing indoor, star, sitting, dark&#10;&#10;Description automatically generated">
            <a:extLst>
              <a:ext uri="{FF2B5EF4-FFF2-40B4-BE49-F238E27FC236}">
                <a16:creationId xmlns:a16="http://schemas.microsoft.com/office/drawing/2014/main" id="{E6523CDF-2835-4EAF-AFDB-3F40135550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58024" y="4078971"/>
            <a:ext cx="1845514" cy="1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hyperlink" Target="https://alexandriaarchive.org/secret-life-of-data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00799-015-0137-3" TargetMode="External"/><Relationship Id="rId2" Type="http://schemas.openxmlformats.org/officeDocument/2006/relationships/hyperlink" Target="https://doi.org/10.1007/s10502-011-9151-4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riadne-infrastructure.eu/wp-content/uploads/2019/11/ARIADNEplus-Survey-2019-Summary.pdf" TargetMode="External"/><Relationship Id="rId4" Type="http://schemas.openxmlformats.org/officeDocument/2006/relationships/hyperlink" Target="https://doi.org/10.1177/030631271141331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asi.23425" TargetMode="External"/><Relationship Id="rId2" Type="http://schemas.openxmlformats.org/officeDocument/2006/relationships/hyperlink" Target="https://doi.org/10.7710/2162-3309.2198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fanieli@oclc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2B71E4-3F45-40C2-BF6E-7A52B74021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" y="1329876"/>
            <a:ext cx="5421036" cy="569387"/>
          </a:xfrm>
        </p:spPr>
        <p:txBody>
          <a:bodyPr/>
          <a:lstStyle/>
          <a:p>
            <a:r>
              <a:rPr lang="en-US" dirty="0"/>
              <a:t>IDCC 2020 • Dublin, Ireland • February 17-20,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FB735-162D-4E89-8E61-600454F6D7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360" y="1852402"/>
            <a:ext cx="8188960" cy="1234773"/>
          </a:xfrm>
        </p:spPr>
        <p:txBody>
          <a:bodyPr tIns="182880">
            <a:noAutofit/>
          </a:bodyPr>
          <a:lstStyle/>
          <a:p>
            <a:r>
              <a:rPr lang="en-US" sz="2600" dirty="0"/>
              <a:t>Identifying Opportunities for Collective Curation During Archaeological Excavations </a:t>
            </a:r>
          </a:p>
          <a:p>
            <a:endParaRPr lang="en-US" sz="2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73B19-079F-4681-B08D-015207F00F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8694" y="3206972"/>
            <a:ext cx="2639505" cy="400110"/>
          </a:xfrm>
        </p:spPr>
        <p:txBody>
          <a:bodyPr/>
          <a:lstStyle/>
          <a:p>
            <a:r>
              <a:rPr lang="en-US" dirty="0"/>
              <a:t>Ixchel M. Faniel, PhD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871B7-699B-4016-80D0-E387052061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8695" y="3613838"/>
            <a:ext cx="2605842" cy="307777"/>
          </a:xfrm>
        </p:spPr>
        <p:txBody>
          <a:bodyPr/>
          <a:lstStyle/>
          <a:p>
            <a:r>
              <a:rPr lang="en-US" dirty="0"/>
              <a:t>Senior Research Scientist</a:t>
            </a: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F11EE3D7-D0C8-4CA7-BB9F-6DD3D31EBA7C}"/>
              </a:ext>
            </a:extLst>
          </p:cNvPr>
          <p:cNvSpPr txBox="1">
            <a:spLocks/>
          </p:cNvSpPr>
          <p:nvPr/>
        </p:nvSpPr>
        <p:spPr>
          <a:xfrm>
            <a:off x="728694" y="3919417"/>
            <a:ext cx="1709763" cy="62170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fanieli@oclc.org </a:t>
            </a:r>
          </a:p>
          <a:p>
            <a:r>
              <a:rPr lang="en-US" dirty="0"/>
              <a:t>@imfaniel</a:t>
            </a:r>
          </a:p>
        </p:txBody>
      </p:sp>
    </p:spTree>
    <p:extLst>
      <p:ext uri="{BB962C8B-B14F-4D97-AF65-F5344CB8AC3E}">
        <p14:creationId xmlns:p14="http://schemas.microsoft.com/office/powerpoint/2010/main" val="37080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B0D47F5-FFA0-4EB2-AE3F-EF6BA35DA1DB}"/>
              </a:ext>
            </a:extLst>
          </p:cNvPr>
          <p:cNvSpPr/>
          <p:nvPr/>
        </p:nvSpPr>
        <p:spPr>
          <a:xfrm>
            <a:off x="352427" y="998141"/>
            <a:ext cx="8439148" cy="1875710"/>
          </a:xfrm>
          <a:prstGeom prst="wedgeRectCallout">
            <a:avLst>
              <a:gd name="adj1" fmla="val -3543"/>
              <a:gd name="adj2" fmla="val 6024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“So whatever, you know, special data [one trench supervisor] may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have people collecting for what she's sampling out or what [another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trench supervisor] may be taking...I still have kind of the way we’ve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been doing it so that the information that we're taking now can be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comparable with at least other chunk of material that's been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collected over the last 10 years.”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2D0804-3FB1-4672-907C-5F897B81E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214565"/>
            <a:ext cx="8439148" cy="686442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Having specialist trench supervisors did not ease data integration.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C7EE3-8397-4106-8CBE-DF7B897F2922}"/>
              </a:ext>
            </a:extLst>
          </p:cNvPr>
          <p:cNvSpPr txBox="1"/>
          <p:nvPr/>
        </p:nvSpPr>
        <p:spPr>
          <a:xfrm>
            <a:off x="352426" y="2983076"/>
            <a:ext cx="8439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- Project director, Americas project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28EF25-DC70-42BD-B322-A5E224538DFA}"/>
              </a:ext>
            </a:extLst>
          </p:cNvPr>
          <p:cNvSpPr/>
          <p:nvPr/>
        </p:nvSpPr>
        <p:spPr>
          <a:xfrm>
            <a:off x="0" y="3790375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ahnschrift SemiLight" panose="020B0502040204020203" pitchFamily="34" charset="0"/>
              </a:rPr>
              <a:t>Collective curation must start at the point of data creation.</a:t>
            </a:r>
          </a:p>
        </p:txBody>
      </p:sp>
    </p:spTree>
    <p:extLst>
      <p:ext uri="{BB962C8B-B14F-4D97-AF65-F5344CB8AC3E}">
        <p14:creationId xmlns:p14="http://schemas.microsoft.com/office/powerpoint/2010/main" val="29583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B0E1D0-85D9-41D4-8DCC-A6D99E800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786" y="343304"/>
            <a:ext cx="8509016" cy="686442"/>
          </a:xfrm>
        </p:spPr>
        <p:txBody>
          <a:bodyPr/>
          <a:lstStyle/>
          <a:p>
            <a:r>
              <a:rPr lang="en-US" dirty="0"/>
              <a:t>Recommendations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E8824-8FE4-4C80-ABA9-EE79E3265B4E}"/>
              </a:ext>
            </a:extLst>
          </p:cNvPr>
          <p:cNvSpPr txBox="1"/>
          <p:nvPr/>
        </p:nvSpPr>
        <p:spPr>
          <a:xfrm>
            <a:off x="604299" y="1124687"/>
            <a:ext cx="48582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Develop clearly written documentation guidelines for trench teams</a:t>
            </a:r>
          </a:p>
          <a:p>
            <a:endParaRPr lang="en-US" sz="2200" b="1" dirty="0"/>
          </a:p>
          <a:p>
            <a:r>
              <a:rPr lang="en-US" sz="2200" b="1" dirty="0"/>
              <a:t>Appoint bilingual supervisor to evaluate and supervise field work </a:t>
            </a:r>
          </a:p>
          <a:p>
            <a:endParaRPr lang="en-US" sz="2200" dirty="0"/>
          </a:p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Develop a written specialist agreement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E5261-B42C-47BE-841E-835A07C3C1F6}"/>
              </a:ext>
            </a:extLst>
          </p:cNvPr>
          <p:cNvSpPr txBox="1"/>
          <p:nvPr/>
        </p:nvSpPr>
        <p:spPr>
          <a:xfrm>
            <a:off x="6610968" y="2232682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ACCEPTED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AND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IMPLEMENTED 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CD33A43-26DD-4CBE-B55D-CE0FD82DCE39}"/>
              </a:ext>
            </a:extLst>
          </p:cNvPr>
          <p:cNvSpPr/>
          <p:nvPr/>
        </p:nvSpPr>
        <p:spPr>
          <a:xfrm>
            <a:off x="5740842" y="1296063"/>
            <a:ext cx="429370" cy="2801804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building, sitting&#10;&#10;Description automatically generated">
            <a:extLst>
              <a:ext uri="{FF2B5EF4-FFF2-40B4-BE49-F238E27FC236}">
                <a16:creationId xmlns:a16="http://schemas.microsoft.com/office/drawing/2014/main" id="{EECD57BB-7CA8-4C04-9D3B-E2E2843A4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12D762-2938-4356-92E2-E5883A729985}"/>
              </a:ext>
            </a:extLst>
          </p:cNvPr>
          <p:cNvSpPr txBox="1">
            <a:spLocks/>
          </p:cNvSpPr>
          <p:nvPr/>
        </p:nvSpPr>
        <p:spPr>
          <a:xfrm>
            <a:off x="2411575" y="2858182"/>
            <a:ext cx="4320849" cy="723218"/>
          </a:xfrm>
          <a:prstGeom prst="rect">
            <a:avLst/>
          </a:prstGeom>
          <a:solidFill>
            <a:schemeClr val="bg1">
              <a:lumMod val="50000"/>
              <a:alpha val="78000"/>
            </a:schemeClr>
          </a:solidFill>
          <a:effectLst>
            <a:softEdge rad="31750"/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Europe Project 1</a:t>
            </a:r>
          </a:p>
        </p:txBody>
      </p:sp>
    </p:spTree>
    <p:extLst>
      <p:ext uri="{BB962C8B-B14F-4D97-AF65-F5344CB8AC3E}">
        <p14:creationId xmlns:p14="http://schemas.microsoft.com/office/powerpoint/2010/main" val="2539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03A8D96-283B-48E9-B76A-34CF840F6817}"/>
              </a:ext>
            </a:extLst>
          </p:cNvPr>
          <p:cNvSpPr/>
          <p:nvPr/>
        </p:nvSpPr>
        <p:spPr>
          <a:xfrm>
            <a:off x="222521" y="935948"/>
            <a:ext cx="4146279" cy="1934251"/>
          </a:xfrm>
          <a:prstGeom prst="wedgeRectCallout">
            <a:avLst>
              <a:gd name="adj1" fmla="val -4293"/>
              <a:gd name="adj2" fmla="val 6522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“But as far as I know, there is no convention set for…how reports are produced and what format they're produced in…Different specialists use so many different things.”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2D0804-3FB1-4672-907C-5F897B81E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521" y="119175"/>
            <a:ext cx="8439148" cy="7588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Limited project director-specialist communication about data exchange.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C7EE3-8397-4106-8CBE-DF7B897F2922}"/>
              </a:ext>
            </a:extLst>
          </p:cNvPr>
          <p:cNvSpPr txBox="1"/>
          <p:nvPr/>
        </p:nvSpPr>
        <p:spPr>
          <a:xfrm>
            <a:off x="4655159" y="2870199"/>
            <a:ext cx="415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- Co-director, </a:t>
            </a:r>
          </a:p>
          <a:p>
            <a:pPr algn="r"/>
            <a:r>
              <a:rPr lang="en-US" sz="2000" b="1" dirty="0"/>
              <a:t>Europe project 1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DA681-9588-4B60-AF63-64A58742D525}"/>
              </a:ext>
            </a:extLst>
          </p:cNvPr>
          <p:cNvSpPr txBox="1"/>
          <p:nvPr/>
        </p:nvSpPr>
        <p:spPr>
          <a:xfrm>
            <a:off x="106428" y="2870199"/>
            <a:ext cx="437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- Archaeobotanist, </a:t>
            </a:r>
          </a:p>
          <a:p>
            <a:pPr algn="r"/>
            <a:r>
              <a:rPr lang="en-US" sz="2000" b="1" dirty="0"/>
              <a:t>Europe project 1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BAEEF4-86EB-4824-B60A-95EFB12E5D5E}"/>
              </a:ext>
            </a:extLst>
          </p:cNvPr>
          <p:cNvSpPr/>
          <p:nvPr/>
        </p:nvSpPr>
        <p:spPr>
          <a:xfrm>
            <a:off x="1389706" y="3744886"/>
            <a:ext cx="63413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ahnschrift SemiLight" panose="020B0502040204020203" pitchFamily="34" charset="0"/>
              </a:rPr>
              <a:t>Collective curation requires negotiation of needs and expectations.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E6150E8-8C75-460F-B13B-2F0E0066C882}"/>
              </a:ext>
            </a:extLst>
          </p:cNvPr>
          <p:cNvSpPr/>
          <p:nvPr/>
        </p:nvSpPr>
        <p:spPr>
          <a:xfrm>
            <a:off x="4655159" y="935948"/>
            <a:ext cx="4146279" cy="1934251"/>
          </a:xfrm>
          <a:prstGeom prst="wedgeRectCallout">
            <a:avLst>
              <a:gd name="adj1" fmla="val -4293"/>
              <a:gd name="adj2" fmla="val 6522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“So, it might just be that some of the specialist information doesn't get into the database, it just remains as a report that's there as part of the project [paper] archive.”</a:t>
            </a:r>
          </a:p>
        </p:txBody>
      </p:sp>
    </p:spTree>
    <p:extLst>
      <p:ext uri="{BB962C8B-B14F-4D97-AF65-F5344CB8AC3E}">
        <p14:creationId xmlns:p14="http://schemas.microsoft.com/office/powerpoint/2010/main" val="30831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B0E1D0-85D9-41D4-8DCC-A6D99E800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E8824-8FE4-4C80-ABA9-EE79E3265B4E}"/>
              </a:ext>
            </a:extLst>
          </p:cNvPr>
          <p:cNvSpPr txBox="1"/>
          <p:nvPr/>
        </p:nvSpPr>
        <p:spPr>
          <a:xfrm>
            <a:off x="203200" y="1070962"/>
            <a:ext cx="602267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Track progress of specialist analysis and incorporate into annual reporting </a:t>
            </a:r>
          </a:p>
          <a:p>
            <a:endParaRPr lang="en-US" sz="1400" b="1" dirty="0"/>
          </a:p>
          <a:p>
            <a:r>
              <a:rPr lang="en-US" sz="2200" b="1" dirty="0"/>
              <a:t>Develop a specialist agreement </a:t>
            </a:r>
          </a:p>
          <a:p>
            <a:endParaRPr lang="en-US" sz="3200" b="1" dirty="0"/>
          </a:p>
          <a:p>
            <a:r>
              <a:rPr lang="en-US" sz="2200" b="1" dirty="0"/>
              <a:t>Train specialists in database structure and determine how to best integrate their data </a:t>
            </a:r>
          </a:p>
          <a:p>
            <a:endParaRPr lang="en-US" sz="1400" b="1" dirty="0"/>
          </a:p>
          <a:p>
            <a:r>
              <a:rPr lang="en-US" sz="2200" b="1" dirty="0"/>
              <a:t>Train project director and data manager in options to integrate different data formats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D8116-8D66-44FA-99EF-FAC3AA7B0391}"/>
              </a:ext>
            </a:extLst>
          </p:cNvPr>
          <p:cNvSpPr txBox="1"/>
          <p:nvPr/>
        </p:nvSpPr>
        <p:spPr>
          <a:xfrm>
            <a:off x="6841800" y="1277575"/>
            <a:ext cx="1697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ACCEPTED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BUT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POSTPONED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89671-CD03-4DF8-ABDE-9D6FFD376B76}"/>
              </a:ext>
            </a:extLst>
          </p:cNvPr>
          <p:cNvSpPr txBox="1"/>
          <p:nvPr/>
        </p:nvSpPr>
        <p:spPr>
          <a:xfrm>
            <a:off x="7059809" y="344772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REJECTED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F5543D4-653D-4AA1-91C3-B563B2D205A9}"/>
              </a:ext>
            </a:extLst>
          </p:cNvPr>
          <p:cNvSpPr/>
          <p:nvPr/>
        </p:nvSpPr>
        <p:spPr>
          <a:xfrm>
            <a:off x="6297433" y="1196004"/>
            <a:ext cx="429370" cy="1086473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9E21285-CF1D-407C-AB79-3206860B3B43}"/>
              </a:ext>
            </a:extLst>
          </p:cNvPr>
          <p:cNvSpPr/>
          <p:nvPr/>
        </p:nvSpPr>
        <p:spPr>
          <a:xfrm>
            <a:off x="6341018" y="2905222"/>
            <a:ext cx="429370" cy="145434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with trees on the side of a dirt field&#10;&#10;Description automatically generated">
            <a:extLst>
              <a:ext uri="{FF2B5EF4-FFF2-40B4-BE49-F238E27FC236}">
                <a16:creationId xmlns:a16="http://schemas.microsoft.com/office/drawing/2014/main" id="{6AAC8097-1DE0-457A-A9B3-2755AC99C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12D762-2938-4356-92E2-E5883A729985}"/>
              </a:ext>
            </a:extLst>
          </p:cNvPr>
          <p:cNvSpPr txBox="1">
            <a:spLocks/>
          </p:cNvSpPr>
          <p:nvPr/>
        </p:nvSpPr>
        <p:spPr>
          <a:xfrm>
            <a:off x="2411575" y="2858182"/>
            <a:ext cx="4320849" cy="723218"/>
          </a:xfrm>
          <a:prstGeom prst="rect">
            <a:avLst/>
          </a:prstGeom>
          <a:solidFill>
            <a:schemeClr val="bg2">
              <a:lumMod val="25000"/>
              <a:alpha val="40000"/>
            </a:schemeClr>
          </a:solidFill>
          <a:effectLst>
            <a:softEdge rad="31750"/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Europe Project 2</a:t>
            </a:r>
          </a:p>
        </p:txBody>
      </p:sp>
    </p:spTree>
    <p:extLst>
      <p:ext uri="{BB962C8B-B14F-4D97-AF65-F5344CB8AC3E}">
        <p14:creationId xmlns:p14="http://schemas.microsoft.com/office/powerpoint/2010/main" val="36489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5E27C4-8476-4311-8D17-54B49AEE0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" t="6935" r="10385" b="18892"/>
          <a:stretch/>
        </p:blipFill>
        <p:spPr>
          <a:xfrm>
            <a:off x="675640" y="477768"/>
            <a:ext cx="7792720" cy="36981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1D4C84-98F2-4A49-AAFF-027FBD148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37888"/>
            <a:ext cx="8439148" cy="686442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Specialists were not part of the project’s data workflow.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3228A4-3A6E-4260-807E-A37CA51BF529}"/>
              </a:ext>
            </a:extLst>
          </p:cNvPr>
          <p:cNvSpPr/>
          <p:nvPr/>
        </p:nvSpPr>
        <p:spPr>
          <a:xfrm>
            <a:off x="5080000" y="2483080"/>
            <a:ext cx="3388360" cy="1569288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32260-BC1D-4380-AECA-739BFA48CEC8}"/>
              </a:ext>
            </a:extLst>
          </p:cNvPr>
          <p:cNvSpPr txBox="1"/>
          <p:nvPr/>
        </p:nvSpPr>
        <p:spPr>
          <a:xfrm>
            <a:off x="5309522" y="2190241"/>
            <a:ext cx="292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Specialist data siloed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7C245E-422E-48D6-8462-1C0472867752}"/>
              </a:ext>
            </a:extLst>
          </p:cNvPr>
          <p:cNvSpPr/>
          <p:nvPr/>
        </p:nvSpPr>
        <p:spPr>
          <a:xfrm>
            <a:off x="0" y="4233848"/>
            <a:ext cx="91440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ahnschrift SemiLight" panose="020B0502040204020203" pitchFamily="34" charset="0"/>
              </a:rPr>
              <a:t>Collective curation requires redesigned workflows that eliminate silos.</a:t>
            </a:r>
          </a:p>
        </p:txBody>
      </p:sp>
    </p:spTree>
    <p:extLst>
      <p:ext uri="{BB962C8B-B14F-4D97-AF65-F5344CB8AC3E}">
        <p14:creationId xmlns:p14="http://schemas.microsoft.com/office/powerpoint/2010/main" val="32607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B0E1D0-85D9-41D4-8DCC-A6D99E800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E8824-8FE4-4C80-ABA9-EE79E3265B4E}"/>
              </a:ext>
            </a:extLst>
          </p:cNvPr>
          <p:cNvSpPr txBox="1"/>
          <p:nvPr/>
        </p:nvSpPr>
        <p:spPr>
          <a:xfrm>
            <a:off x="604299" y="1276719"/>
            <a:ext cx="48582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Develop a written specialist agreement </a:t>
            </a:r>
          </a:p>
          <a:p>
            <a:endParaRPr lang="en-US" sz="2200" b="1" dirty="0"/>
          </a:p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Train project director and data manager in options for integrating different data formats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923C9-5E59-419C-8801-CD1DF582BD71}"/>
              </a:ext>
            </a:extLst>
          </p:cNvPr>
          <p:cNvSpPr txBox="1"/>
          <p:nvPr/>
        </p:nvSpPr>
        <p:spPr>
          <a:xfrm>
            <a:off x="6610968" y="1876883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ACCEPTED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AND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IMPLEMENTED 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108B755-6C43-4F7C-8388-34268DBF2102}"/>
              </a:ext>
            </a:extLst>
          </p:cNvPr>
          <p:cNvSpPr/>
          <p:nvPr/>
        </p:nvSpPr>
        <p:spPr>
          <a:xfrm>
            <a:off x="5740842" y="1368489"/>
            <a:ext cx="429370" cy="1940118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57BFDCD0-52E6-4B9F-9B12-DD09EF904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1" b="1896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12D762-2938-4356-92E2-E5883A729985}"/>
              </a:ext>
            </a:extLst>
          </p:cNvPr>
          <p:cNvSpPr txBox="1">
            <a:spLocks/>
          </p:cNvSpPr>
          <p:nvPr/>
        </p:nvSpPr>
        <p:spPr>
          <a:xfrm>
            <a:off x="2280947" y="2716668"/>
            <a:ext cx="4582106" cy="744989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effectLst>
            <a:softEdge rad="31750"/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The Africa Project</a:t>
            </a:r>
          </a:p>
        </p:txBody>
      </p:sp>
    </p:spTree>
    <p:extLst>
      <p:ext uri="{BB962C8B-B14F-4D97-AF65-F5344CB8AC3E}">
        <p14:creationId xmlns:p14="http://schemas.microsoft.com/office/powerpoint/2010/main" val="21693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2D0804-3FB1-4672-907C-5F897B81E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Specialist-trench supervisor discussions fuel intellectual data integration.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C7EE3-8397-4106-8CBE-DF7B897F2922}"/>
              </a:ext>
            </a:extLst>
          </p:cNvPr>
          <p:cNvSpPr txBox="1"/>
          <p:nvPr/>
        </p:nvSpPr>
        <p:spPr>
          <a:xfrm>
            <a:off x="364066" y="3136392"/>
            <a:ext cx="8439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- Geophysicist, Africa project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7C966060-E685-408C-BB59-EDB4B7829DEB}"/>
              </a:ext>
            </a:extLst>
          </p:cNvPr>
          <p:cNvSpPr/>
          <p:nvPr/>
        </p:nvSpPr>
        <p:spPr>
          <a:xfrm>
            <a:off x="468462" y="1161288"/>
            <a:ext cx="8311472" cy="1975104"/>
          </a:xfrm>
          <a:prstGeom prst="wedgeRectCallout">
            <a:avLst>
              <a:gd name="adj1" fmla="val -40"/>
              <a:gd name="adj2" fmla="val 6064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“So there are a lot of these amorphous highs across the site...If one of the excavators was able to say, ‘Absolutely. I see that this amorphous whatever in my trench actually corresponds to this thermal feature or a concentration of metal,’…we could take that signature and look in areas that haven't been… excavated…So I had hoped for that, but it hasn't happened.”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A8FDA6-9645-4E11-89E1-45742ACC0308}"/>
              </a:ext>
            </a:extLst>
          </p:cNvPr>
          <p:cNvSpPr/>
          <p:nvPr/>
        </p:nvSpPr>
        <p:spPr>
          <a:xfrm>
            <a:off x="704661" y="3767502"/>
            <a:ext cx="78390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ahnschrift SemiLight" panose="020B0502040204020203" pitchFamily="34" charset="0"/>
              </a:rPr>
              <a:t>Collective curation needs intellectual as well as digital data integration.</a:t>
            </a:r>
          </a:p>
        </p:txBody>
      </p:sp>
    </p:spTree>
    <p:extLst>
      <p:ext uri="{BB962C8B-B14F-4D97-AF65-F5344CB8AC3E}">
        <p14:creationId xmlns:p14="http://schemas.microsoft.com/office/powerpoint/2010/main" val="4113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6A2A07-B398-4E88-AC62-A101F9BCDF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786" y="500921"/>
            <a:ext cx="8439148" cy="686442"/>
          </a:xfrm>
        </p:spPr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4F682-954A-498B-A32B-53FD94B273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102899"/>
            <a:ext cx="8439148" cy="3356378"/>
          </a:xfrm>
        </p:spPr>
        <p:txBody>
          <a:bodyPr/>
          <a:lstStyle/>
          <a:p>
            <a:r>
              <a:rPr lang="en-US" dirty="0"/>
              <a:t>Study </a:t>
            </a:r>
          </a:p>
          <a:p>
            <a:pPr lvl="1"/>
            <a:r>
              <a:rPr lang="en-US" dirty="0"/>
              <a:t>Part of the NEH-funded Secret Life of Data </a:t>
            </a:r>
            <a:br>
              <a:rPr lang="en-US" dirty="0"/>
            </a:br>
            <a:r>
              <a:rPr lang="en-US" dirty="0"/>
              <a:t>(SLO-data) project (grant #PR-234235-16)</a:t>
            </a:r>
          </a:p>
          <a:p>
            <a:r>
              <a:rPr lang="en-US" dirty="0"/>
              <a:t>Co-authors</a:t>
            </a:r>
          </a:p>
          <a:p>
            <a:pPr lvl="1"/>
            <a:r>
              <a:rPr lang="en-US" dirty="0"/>
              <a:t>Anne Austin, Sarah Whitcher Kansa, Eric Kansa, Jennifer Jacobs, Phoebe France</a:t>
            </a:r>
          </a:p>
          <a:p>
            <a:r>
              <a:rPr lang="en-US" dirty="0"/>
              <a:t>Additional SLO-data Personnel</a:t>
            </a:r>
          </a:p>
          <a:p>
            <a:pPr lvl="1"/>
            <a:r>
              <a:rPr lang="en-US" dirty="0"/>
              <a:t>Partner: Ran Boytner, Institute for Field Research</a:t>
            </a:r>
          </a:p>
          <a:p>
            <a:pPr lvl="1"/>
            <a:r>
              <a:rPr lang="en-US" dirty="0"/>
              <a:t>Consultant: Elizabeth Yakel, University of Michigan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A4E8B-72F9-4492-8269-6EA3AB4AE88B}"/>
              </a:ext>
            </a:extLst>
          </p:cNvPr>
          <p:cNvSpPr/>
          <p:nvPr/>
        </p:nvSpPr>
        <p:spPr>
          <a:xfrm>
            <a:off x="2731673" y="4975"/>
            <a:ext cx="6412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https://alexandriaarchive.org/secret-life-of-data/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282C6-785C-49B6-8E18-F951BB82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567" y="1408987"/>
            <a:ext cx="2203754" cy="9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7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B0E1D0-85D9-41D4-8DCC-A6D99E800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E8824-8FE4-4C80-ABA9-EE79E3265B4E}"/>
              </a:ext>
            </a:extLst>
          </p:cNvPr>
          <p:cNvSpPr txBox="1"/>
          <p:nvPr/>
        </p:nvSpPr>
        <p:spPr>
          <a:xfrm>
            <a:off x="566374" y="1246450"/>
            <a:ext cx="485824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Develop written specialist agreement </a:t>
            </a:r>
          </a:p>
          <a:p>
            <a:endParaRPr lang="en-US" sz="3200" b="1" dirty="0"/>
          </a:p>
          <a:p>
            <a:r>
              <a:rPr lang="en-US" sz="2000" b="1" dirty="0"/>
              <a:t>Restructure daily meetings to accommodate discussions about current field season’s excavations among trench supervisors and specialists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4805B-C3C7-413D-AD96-4379307624F5}"/>
              </a:ext>
            </a:extLst>
          </p:cNvPr>
          <p:cNvSpPr txBox="1"/>
          <p:nvPr/>
        </p:nvSpPr>
        <p:spPr>
          <a:xfrm>
            <a:off x="6441635" y="1029746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ACCEPTED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AND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IMPLEMENTED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B8BEB-44E1-466C-A763-83BC45A5FF7D}"/>
              </a:ext>
            </a:extLst>
          </p:cNvPr>
          <p:cNvSpPr txBox="1"/>
          <p:nvPr/>
        </p:nvSpPr>
        <p:spPr>
          <a:xfrm>
            <a:off x="6557050" y="2369834"/>
            <a:ext cx="1697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ACCEPTED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BUT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POSTPONED 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2FBE34E-5388-4094-BA8A-9B4F108D685F}"/>
              </a:ext>
            </a:extLst>
          </p:cNvPr>
          <p:cNvSpPr/>
          <p:nvPr/>
        </p:nvSpPr>
        <p:spPr>
          <a:xfrm>
            <a:off x="5955527" y="1320522"/>
            <a:ext cx="429370" cy="324844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940CF1C7-70EB-45A3-A4A5-109110EA2A49}"/>
              </a:ext>
            </a:extLst>
          </p:cNvPr>
          <p:cNvSpPr/>
          <p:nvPr/>
        </p:nvSpPr>
        <p:spPr>
          <a:xfrm>
            <a:off x="5955527" y="2176059"/>
            <a:ext cx="429370" cy="1303434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sitting, window&#10;&#10;Description automatically generated">
            <a:extLst>
              <a:ext uri="{FF2B5EF4-FFF2-40B4-BE49-F238E27FC236}">
                <a16:creationId xmlns:a16="http://schemas.microsoft.com/office/drawing/2014/main" id="{10A4988A-1B79-42DC-AA05-5DDADF77C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31298" y="642938"/>
            <a:ext cx="5143500" cy="3857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9FFAEC-1AAE-450B-8D30-917FADBCF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5667" y="1"/>
            <a:ext cx="6138333" cy="1235360"/>
          </a:xfrm>
          <a:solidFill>
            <a:schemeClr val="tx2"/>
          </a:solidFill>
          <a:effectLst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Implications for collective curation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2A37-4F46-4DFE-B6D6-34716A404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668" y="1083733"/>
            <a:ext cx="6138332" cy="4059766"/>
          </a:xfrm>
          <a:solidFill>
            <a:schemeClr val="tx2"/>
          </a:solidFill>
          <a:effectLst/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Encourage collective development of documentation guidelines</a:t>
            </a:r>
          </a:p>
          <a:p>
            <a:r>
              <a:rPr lang="en-US" b="1" dirty="0">
                <a:solidFill>
                  <a:schemeClr val="bg1"/>
                </a:solidFill>
              </a:rPr>
              <a:t>Require DMPs to explicitly address integration of the different data created within a team </a:t>
            </a:r>
          </a:p>
          <a:p>
            <a:r>
              <a:rPr lang="en-US" b="1" dirty="0">
                <a:solidFill>
                  <a:schemeClr val="bg1"/>
                </a:solidFill>
              </a:rPr>
              <a:t>Use data agreements to open conversations about integrating data in team-based settings </a:t>
            </a:r>
          </a:p>
          <a:p>
            <a:r>
              <a:rPr lang="en-US" b="1" dirty="0">
                <a:solidFill>
                  <a:schemeClr val="bg1"/>
                </a:solidFill>
              </a:rPr>
              <a:t>Support intellectual as well as digital data integration</a:t>
            </a:r>
          </a:p>
        </p:txBody>
      </p:sp>
    </p:spTree>
    <p:extLst>
      <p:ext uri="{BB962C8B-B14F-4D97-AF65-F5344CB8AC3E}">
        <p14:creationId xmlns:p14="http://schemas.microsoft.com/office/powerpoint/2010/main" val="2199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21BACA-79F6-43CB-9DDE-62441427F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6806"/>
            <a:ext cx="8439148" cy="532996"/>
          </a:xfrm>
        </p:spPr>
        <p:txBody>
          <a:bodyPr/>
          <a:lstStyle/>
          <a:p>
            <a:r>
              <a:rPr lang="en-US" sz="28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C6065-C1AC-4FEB-B393-547039A26EA8}"/>
              </a:ext>
            </a:extLst>
          </p:cNvPr>
          <p:cNvSpPr txBox="1"/>
          <p:nvPr/>
        </p:nvSpPr>
        <p:spPr>
          <a:xfrm>
            <a:off x="139700" y="501952"/>
            <a:ext cx="8851900" cy="451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50" dirty="0">
                <a:ea typeface="Calibri" panose="020F0502020204030204" pitchFamily="34" charset="0"/>
                <a:cs typeface="Calibri" panose="020F0502020204030204" pitchFamily="34" charset="0"/>
              </a:rPr>
              <a:t>Akmon, D., Zimmerman, A., Daniels, M., &amp; Hedstrom, M. (2011). The application of archival concepts to a data-intensive environment: Working with scientists to understand data management and preservation needs. </a:t>
            </a:r>
            <a:r>
              <a:rPr lang="en-US" sz="1550" i="1" dirty="0">
                <a:ea typeface="Calibri" panose="020F0502020204030204" pitchFamily="34" charset="0"/>
                <a:cs typeface="Calibri" panose="020F0502020204030204" pitchFamily="34" charset="0"/>
              </a:rPr>
              <a:t>Archival Science, 11</a:t>
            </a:r>
            <a:r>
              <a:rPr lang="en-US" sz="1550" dirty="0">
                <a:ea typeface="Calibri" panose="020F0502020204030204" pitchFamily="34" charset="0"/>
                <a:cs typeface="Calibri" panose="020F0502020204030204" pitchFamily="34" charset="0"/>
              </a:rPr>
              <a:t>(3-4), 329-348. Retrieved from</a:t>
            </a:r>
            <a:r>
              <a:rPr lang="en-US" sz="1550" dirty="0">
                <a:solidFill>
                  <a:srgbClr val="0563C1"/>
                </a:solidFill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550" u="sng" dirty="0">
                <a:solidFill>
                  <a:srgbClr val="1155CC"/>
                </a:solidFill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https://doi.org/10.1007/s10502-011-9151-4</a:t>
            </a:r>
            <a:endParaRPr lang="en-US" sz="15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550" dirty="0">
                <a:ea typeface="Calibri" panose="020F0502020204030204" pitchFamily="34" charset="0"/>
                <a:cs typeface="Calibri" panose="020F0502020204030204" pitchFamily="34" charset="0"/>
              </a:rPr>
              <a:t>Darch, P. T., Borgman, C. L., Traweek, S., Cummings, R. L., Wallis, J. C., &amp; Sands, A. E. (2015). What lies beneath?: Knowledge infrastructures in the subseafloor biosphere and beyond. </a:t>
            </a:r>
            <a:r>
              <a:rPr lang="en-US" sz="1550" i="1" dirty="0">
                <a:ea typeface="Calibri" panose="020F0502020204030204" pitchFamily="34" charset="0"/>
                <a:cs typeface="Calibri" panose="020F0502020204030204" pitchFamily="34" charset="0"/>
              </a:rPr>
              <a:t>International Journal on Digital Libraries, 16</a:t>
            </a:r>
            <a:r>
              <a:rPr lang="en-US" sz="1550" dirty="0">
                <a:ea typeface="Calibri" panose="020F0502020204030204" pitchFamily="34" charset="0"/>
                <a:cs typeface="Calibri" panose="020F0502020204030204" pitchFamily="34" charset="0"/>
              </a:rPr>
              <a:t>(1), 61-77. Retrieved from</a:t>
            </a:r>
            <a:r>
              <a:rPr lang="en-US" sz="1550" dirty="0">
                <a:solidFill>
                  <a:srgbClr val="0563C1"/>
                </a:solidFill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550" u="sng" dirty="0">
                <a:solidFill>
                  <a:srgbClr val="1155CC"/>
                </a:solidFill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https://doi.org/10.1007/s00799-015-0137-3</a:t>
            </a:r>
            <a:endParaRPr lang="en-US" sz="15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50" dirty="0">
                <a:ea typeface="Cambria" panose="02040503050406030204" pitchFamily="18" charset="0"/>
                <a:cs typeface="Calibri" panose="020F0502020204030204" pitchFamily="34" charset="0"/>
              </a:rPr>
              <a:t>Edwards, P. N., Mayernik, M. S., Batcheller, A. L., Bowker, G. C., &amp; Borgman, C. L. (2011). Science friction: Data, metadata, and collaboration. </a:t>
            </a:r>
            <a:r>
              <a:rPr lang="en-US" sz="1550" i="1" dirty="0">
                <a:ea typeface="Cambria" panose="02040503050406030204" pitchFamily="18" charset="0"/>
                <a:cs typeface="Calibri" panose="020F0502020204030204" pitchFamily="34" charset="0"/>
              </a:rPr>
              <a:t>Social Studies of Science</a:t>
            </a:r>
            <a:r>
              <a:rPr lang="en-US" sz="1550" dirty="0"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1550" i="1" dirty="0">
                <a:ea typeface="Cambria" panose="02040503050406030204" pitchFamily="18" charset="0"/>
                <a:cs typeface="Calibri" panose="020F0502020204030204" pitchFamily="34" charset="0"/>
              </a:rPr>
              <a:t>41</a:t>
            </a:r>
            <a:r>
              <a:rPr lang="en-US" sz="1550" dirty="0">
                <a:ea typeface="Cambria" panose="02040503050406030204" pitchFamily="18" charset="0"/>
                <a:cs typeface="Calibri" panose="020F0502020204030204" pitchFamily="34" charset="0"/>
              </a:rPr>
              <a:t>(5), 667–690. </a:t>
            </a:r>
            <a:r>
              <a:rPr lang="en-US" sz="1550" u="sng" dirty="0">
                <a:solidFill>
                  <a:srgbClr val="0563C1"/>
                </a:solidFill>
                <a:ea typeface="Cambria" panose="020405030504060302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https://doi.org/10.1177/0306312711413314</a:t>
            </a:r>
            <a:endParaRPr lang="en-US" sz="15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50" dirty="0">
                <a:ea typeface="Cambria" panose="02040503050406030204" pitchFamily="18" charset="0"/>
                <a:cs typeface="Calibri" panose="020F0502020204030204" pitchFamily="34" charset="0"/>
              </a:rPr>
              <a:t>Geser, G. (2019). </a:t>
            </a:r>
            <a:r>
              <a:rPr lang="en-US" sz="1550" i="1" dirty="0">
                <a:ea typeface="Cambria" panose="02040503050406030204" pitchFamily="18" charset="0"/>
                <a:cs typeface="Calibri" panose="020F0502020204030204" pitchFamily="34" charset="0"/>
              </a:rPr>
              <a:t>Key results of the ARIADNEplus 2019 community needs survey</a:t>
            </a:r>
            <a:r>
              <a:rPr lang="en-US" sz="1550" dirty="0">
                <a:ea typeface="Cambria" panose="02040503050406030204" pitchFamily="18" charset="0"/>
                <a:cs typeface="Calibri" panose="020F0502020204030204" pitchFamily="34" charset="0"/>
              </a:rPr>
              <a:t>. ARIADNEplus.  Available online: </a:t>
            </a:r>
            <a:r>
              <a:rPr lang="en-US" sz="1550" u="sng" dirty="0">
                <a:solidFill>
                  <a:srgbClr val="0563C1"/>
                </a:solidFill>
                <a:ea typeface="Cambria" panose="020405030504060302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https://ariadne-infrastructure.eu/wp-content/uploads/2019/11/ARIADNEplus-Survey-2019-Summary.pdf</a:t>
            </a:r>
            <a:endParaRPr lang="en-US" sz="15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696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21BACA-79F6-43CB-9DDE-62441427F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6806"/>
            <a:ext cx="8439148" cy="532996"/>
          </a:xfrm>
        </p:spPr>
        <p:txBody>
          <a:bodyPr/>
          <a:lstStyle/>
          <a:p>
            <a:r>
              <a:rPr lang="en-US" sz="28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C6065-C1AC-4FEB-B393-547039A26EA8}"/>
              </a:ext>
            </a:extLst>
          </p:cNvPr>
          <p:cNvSpPr txBox="1"/>
          <p:nvPr/>
        </p:nvSpPr>
        <p:spPr>
          <a:xfrm>
            <a:off x="139700" y="501952"/>
            <a:ext cx="8851900" cy="198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a typeface="Cambria" panose="02040503050406030204" pitchFamily="18" charset="0"/>
                <a:cs typeface="Calibri" panose="020F0502020204030204" pitchFamily="34" charset="0"/>
              </a:rPr>
              <a:t>Johnston, L., Carlson, J., Hudson-Vitale, C., Imker, H., Kozlowski, W., Olendorf, R., &amp; Stewart, C. (2018). How important are data curation activities to researchers? Gaps and opportunities for academic libraries. </a:t>
            </a:r>
            <a:r>
              <a:rPr lang="en-US" sz="1600" i="1" dirty="0">
                <a:ea typeface="Cambria" panose="02040503050406030204" pitchFamily="18" charset="0"/>
                <a:cs typeface="Calibri" panose="020F0502020204030204" pitchFamily="34" charset="0"/>
              </a:rPr>
              <a:t>Journal of Librarianship and Scholarly Communication</a:t>
            </a:r>
            <a:r>
              <a:rPr lang="en-US" sz="1600" dirty="0"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r>
              <a:rPr lang="en-US" sz="1600" dirty="0">
                <a:ea typeface="Cambria" panose="02040503050406030204" pitchFamily="18" charset="0"/>
                <a:cs typeface="Calibri" panose="020F0502020204030204" pitchFamily="34" charset="0"/>
              </a:rPr>
              <a:t>(1), eP2198. </a:t>
            </a:r>
            <a:r>
              <a:rPr lang="en-US" sz="1600" u="sng" dirty="0">
                <a:solidFill>
                  <a:srgbClr val="0563C1"/>
                </a:solidFill>
                <a:ea typeface="Cambria" panose="02040503050406030204" pitchFamily="18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https://doi.org/10.7710/2162-3309.2198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a typeface="Calibri" panose="020F0502020204030204" pitchFamily="34" charset="0"/>
              </a:rPr>
              <a:t>Mayernik, M. S. (2015). Research data and metadata curation as institutional issues. </a:t>
            </a:r>
            <a:r>
              <a:rPr lang="en-US" sz="1600" i="1" dirty="0">
                <a:ea typeface="Calibri" panose="020F0502020204030204" pitchFamily="34" charset="0"/>
              </a:rPr>
              <a:t>Journal of the Association for Information Science and Technology, 67</a:t>
            </a:r>
            <a:r>
              <a:rPr lang="en-US" sz="1600" dirty="0">
                <a:ea typeface="Calibri" panose="020F0502020204030204" pitchFamily="34" charset="0"/>
              </a:rPr>
              <a:t>(4), 973-993. Retrieved from</a:t>
            </a:r>
            <a:r>
              <a:rPr lang="en-US" sz="1600" dirty="0">
                <a:solidFill>
                  <a:srgbClr val="0563C1"/>
                </a:solidFill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u="sng" dirty="0">
                <a:solidFill>
                  <a:srgbClr val="1155CC"/>
                </a:solidFill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https://doi.org/10.1002/asi.23425</a:t>
            </a:r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E6D48-CB56-44FA-8111-0F4E037390EC}"/>
              </a:ext>
            </a:extLst>
          </p:cNvPr>
          <p:cNvSpPr txBox="1"/>
          <p:nvPr/>
        </p:nvSpPr>
        <p:spPr>
          <a:xfrm>
            <a:off x="203200" y="4302994"/>
            <a:ext cx="873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photographs taken by project team members</a:t>
            </a:r>
          </a:p>
        </p:txBody>
      </p:sp>
    </p:spTree>
    <p:extLst>
      <p:ext uri="{BB962C8B-B14F-4D97-AF65-F5344CB8AC3E}">
        <p14:creationId xmlns:p14="http://schemas.microsoft.com/office/powerpoint/2010/main" val="6645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50C133-CCED-46D7-A39E-EDA10474E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E2B4-B952-415C-ACFF-1680BB36FE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Ixchel M. Faniel, PhD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BCA28-21FD-44E0-9622-586D161FF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Senior Research Scientist	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4C2146-B0BB-4D87-89F4-A80A6D49FC31}"/>
              </a:ext>
            </a:extLst>
          </p:cNvPr>
          <p:cNvSpPr txBox="1">
            <a:spLocks/>
          </p:cNvSpPr>
          <p:nvPr/>
        </p:nvSpPr>
        <p:spPr>
          <a:xfrm>
            <a:off x="240428" y="1426315"/>
            <a:ext cx="3887788" cy="63861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0" dirty="0">
                <a:hlinkClick r:id="rId3"/>
              </a:rPr>
              <a:t>fanieli@oclc.org</a:t>
            </a:r>
            <a:endParaRPr lang="en-US" sz="1300" b="0" dirty="0"/>
          </a:p>
          <a:p>
            <a:r>
              <a:rPr lang="en-US" sz="1300" b="0" dirty="0">
                <a:solidFill>
                  <a:schemeClr val="tx1"/>
                </a:solidFill>
              </a:rPr>
              <a:t>@imfaniel</a:t>
            </a:r>
          </a:p>
        </p:txBody>
      </p:sp>
    </p:spTree>
    <p:extLst>
      <p:ext uri="{BB962C8B-B14F-4D97-AF65-F5344CB8AC3E}">
        <p14:creationId xmlns:p14="http://schemas.microsoft.com/office/powerpoint/2010/main" val="16874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D92B82-0457-4322-A8FE-6EDDFC900C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dirty="0"/>
              <a:t>Archaeological Excavations: Key personnel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23282D1-0CC1-4D87-9830-E115BF7C5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07445"/>
              </p:ext>
            </p:extLst>
          </p:nvPr>
        </p:nvGraphicFramePr>
        <p:xfrm>
          <a:off x="282833" y="849600"/>
          <a:ext cx="8578334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52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C48E9-8F11-40A8-B7AB-4C0AD029D1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Archaeological Data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304364-DBB5-493D-AF0D-63FE5D2FC26E}"/>
              </a:ext>
            </a:extLst>
          </p:cNvPr>
          <p:cNvGrpSpPr/>
          <p:nvPr/>
        </p:nvGrpSpPr>
        <p:grpSpPr>
          <a:xfrm>
            <a:off x="501439" y="1183903"/>
            <a:ext cx="8210189" cy="2778497"/>
            <a:chOff x="672424" y="1183902"/>
            <a:chExt cx="8210189" cy="27784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EBACEA7-E7F1-4481-ABC6-F45A1AC0BF0C}"/>
                </a:ext>
              </a:extLst>
            </p:cNvPr>
            <p:cNvSpPr/>
            <p:nvPr/>
          </p:nvSpPr>
          <p:spPr>
            <a:xfrm>
              <a:off x="672424" y="1183902"/>
              <a:ext cx="2747283" cy="2778496"/>
            </a:xfrm>
            <a:custGeom>
              <a:avLst/>
              <a:gdLst>
                <a:gd name="connsiteX0" fmla="*/ 394419 w 2366040"/>
                <a:gd name="connsiteY0" fmla="*/ 0 h 3005609"/>
                <a:gd name="connsiteX1" fmla="*/ 1971621 w 2366040"/>
                <a:gd name="connsiteY1" fmla="*/ 0 h 3005609"/>
                <a:gd name="connsiteX2" fmla="*/ 2366040 w 2366040"/>
                <a:gd name="connsiteY2" fmla="*/ 394419 h 3005609"/>
                <a:gd name="connsiteX3" fmla="*/ 2366040 w 2366040"/>
                <a:gd name="connsiteY3" fmla="*/ 3005609 h 3005609"/>
                <a:gd name="connsiteX4" fmla="*/ 2366040 w 2366040"/>
                <a:gd name="connsiteY4" fmla="*/ 3005609 h 3005609"/>
                <a:gd name="connsiteX5" fmla="*/ 0 w 2366040"/>
                <a:gd name="connsiteY5" fmla="*/ 3005609 h 3005609"/>
                <a:gd name="connsiteX6" fmla="*/ 0 w 2366040"/>
                <a:gd name="connsiteY6" fmla="*/ 3005609 h 3005609"/>
                <a:gd name="connsiteX7" fmla="*/ 0 w 2366040"/>
                <a:gd name="connsiteY7" fmla="*/ 394419 h 3005609"/>
                <a:gd name="connsiteX8" fmla="*/ 394419 w 2366040"/>
                <a:gd name="connsiteY8" fmla="*/ 0 h 3005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6040" h="3005609">
                  <a:moveTo>
                    <a:pt x="0" y="2504573"/>
                  </a:moveTo>
                  <a:lnTo>
                    <a:pt x="0" y="501036"/>
                  </a:lnTo>
                  <a:cubicBezTo>
                    <a:pt x="0" y="224321"/>
                    <a:pt x="139011" y="1"/>
                    <a:pt x="310490" y="1"/>
                  </a:cubicBezTo>
                  <a:lnTo>
                    <a:pt x="2366040" y="1"/>
                  </a:lnTo>
                  <a:lnTo>
                    <a:pt x="2366040" y="1"/>
                  </a:lnTo>
                  <a:lnTo>
                    <a:pt x="2366040" y="3005608"/>
                  </a:lnTo>
                  <a:lnTo>
                    <a:pt x="2366040" y="3005608"/>
                  </a:lnTo>
                  <a:lnTo>
                    <a:pt x="310490" y="3005608"/>
                  </a:lnTo>
                  <a:cubicBezTo>
                    <a:pt x="139011" y="3005608"/>
                    <a:pt x="0" y="2781288"/>
                    <a:pt x="0" y="250457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95532" tIns="248871" rIns="120015" bIns="248872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Excavation Data 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1" kern="1200" dirty="0"/>
                <a:t>Trench supervisors conduct field excavation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1" kern="1200" dirty="0"/>
                <a:t>Document excavation procedures and relationships among the materials being excavated 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EFC45A7-DCE9-4BCD-870D-E1FED0727DF0}"/>
                </a:ext>
              </a:extLst>
            </p:cNvPr>
            <p:cNvSpPr/>
            <p:nvPr/>
          </p:nvSpPr>
          <p:spPr>
            <a:xfrm>
              <a:off x="6066264" y="1183903"/>
              <a:ext cx="2816349" cy="2778496"/>
            </a:xfrm>
            <a:custGeom>
              <a:avLst/>
              <a:gdLst>
                <a:gd name="connsiteX0" fmla="*/ 394419 w 2366040"/>
                <a:gd name="connsiteY0" fmla="*/ 0 h 2779080"/>
                <a:gd name="connsiteX1" fmla="*/ 1971621 w 2366040"/>
                <a:gd name="connsiteY1" fmla="*/ 0 h 2779080"/>
                <a:gd name="connsiteX2" fmla="*/ 2366040 w 2366040"/>
                <a:gd name="connsiteY2" fmla="*/ 394419 h 2779080"/>
                <a:gd name="connsiteX3" fmla="*/ 2366040 w 2366040"/>
                <a:gd name="connsiteY3" fmla="*/ 2779080 h 2779080"/>
                <a:gd name="connsiteX4" fmla="*/ 2366040 w 2366040"/>
                <a:gd name="connsiteY4" fmla="*/ 2779080 h 2779080"/>
                <a:gd name="connsiteX5" fmla="*/ 0 w 2366040"/>
                <a:gd name="connsiteY5" fmla="*/ 2779080 h 2779080"/>
                <a:gd name="connsiteX6" fmla="*/ 0 w 2366040"/>
                <a:gd name="connsiteY6" fmla="*/ 2779080 h 2779080"/>
                <a:gd name="connsiteX7" fmla="*/ 0 w 2366040"/>
                <a:gd name="connsiteY7" fmla="*/ 394419 h 2779080"/>
                <a:gd name="connsiteX8" fmla="*/ 394419 w 2366040"/>
                <a:gd name="connsiteY8" fmla="*/ 0 h 277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6040" h="2779080">
                  <a:moveTo>
                    <a:pt x="2366040" y="463273"/>
                  </a:moveTo>
                  <a:lnTo>
                    <a:pt x="2366040" y="2315807"/>
                  </a:lnTo>
                  <a:cubicBezTo>
                    <a:pt x="2366040" y="2571666"/>
                    <a:pt x="2215698" y="2779080"/>
                    <a:pt x="2030241" y="2779080"/>
                  </a:cubicBezTo>
                  <a:lnTo>
                    <a:pt x="0" y="2779080"/>
                  </a:lnTo>
                  <a:lnTo>
                    <a:pt x="0" y="277908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30241" y="0"/>
                  </a:lnTo>
                  <a:cubicBezTo>
                    <a:pt x="2215698" y="0"/>
                    <a:pt x="2366040" y="207414"/>
                    <a:pt x="2366040" y="46327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14301" tIns="242521" rIns="191721" bIns="242521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Specialist Data 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1" kern="1200" dirty="0"/>
                <a:t>Specialists analyze the materials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1" kern="1200" dirty="0"/>
                <a:t>Create data and draw conclusions integral to interpretation of the archaeological site</a:t>
              </a:r>
            </a:p>
          </p:txBody>
        </p:sp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id="{437B61A2-08F4-486E-96FC-762EC21BE3BC}"/>
              </a:ext>
            </a:extLst>
          </p:cNvPr>
          <p:cNvSpPr/>
          <p:nvPr/>
        </p:nvSpPr>
        <p:spPr>
          <a:xfrm rot="9702610">
            <a:off x="4755431" y="2390172"/>
            <a:ext cx="1569478" cy="1562744"/>
          </a:xfrm>
          <a:prstGeom prst="arc">
            <a:avLst>
              <a:gd name="adj1" fmla="val 16251118"/>
              <a:gd name="adj2" fmla="val 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FDAE3C9-FC5A-4F5D-8603-296A10BB9C3F}"/>
              </a:ext>
            </a:extLst>
          </p:cNvPr>
          <p:cNvSpPr/>
          <p:nvPr/>
        </p:nvSpPr>
        <p:spPr>
          <a:xfrm rot="6661125">
            <a:off x="2905435" y="2420954"/>
            <a:ext cx="1535693" cy="1440883"/>
          </a:xfrm>
          <a:prstGeom prst="arc">
            <a:avLst>
              <a:gd name="adj1" fmla="val 16251118"/>
              <a:gd name="adj2" fmla="val 0"/>
            </a:avLst>
          </a:prstGeom>
          <a:ln>
            <a:headEnd type="stealth"/>
            <a:tail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6FC24AFD-3C5B-4426-A046-C468E03B2429}"/>
              </a:ext>
            </a:extLst>
          </p:cNvPr>
          <p:cNvSpPr/>
          <p:nvPr/>
        </p:nvSpPr>
        <p:spPr>
          <a:xfrm rot="17307662">
            <a:off x="4726118" y="1296230"/>
            <a:ext cx="1601706" cy="1553901"/>
          </a:xfrm>
          <a:prstGeom prst="arc">
            <a:avLst>
              <a:gd name="adj1" fmla="val 16251118"/>
              <a:gd name="adj2" fmla="val 0"/>
            </a:avLst>
          </a:prstGeom>
          <a:ln>
            <a:tailEnd type="stealt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picture containing room&#10;&#10;Description automatically generated">
            <a:extLst>
              <a:ext uri="{FF2B5EF4-FFF2-40B4-BE49-F238E27FC236}">
                <a16:creationId xmlns:a16="http://schemas.microsoft.com/office/drawing/2014/main" id="{44B8DEB4-22F0-41F8-A971-9B51056F8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3" t="69233" r="37144"/>
          <a:stretch/>
        </p:blipFill>
        <p:spPr>
          <a:xfrm>
            <a:off x="3887774" y="1780531"/>
            <a:ext cx="1345171" cy="1582438"/>
          </a:xfrm>
          <a:prstGeom prst="rect">
            <a:avLst/>
          </a:pr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091E1564-7363-4010-AE4B-462AAFF3112E}"/>
              </a:ext>
            </a:extLst>
          </p:cNvPr>
          <p:cNvSpPr/>
          <p:nvPr/>
        </p:nvSpPr>
        <p:spPr>
          <a:xfrm rot="20680139">
            <a:off x="2786751" y="1291636"/>
            <a:ext cx="1535693" cy="1440883"/>
          </a:xfrm>
          <a:prstGeom prst="arc">
            <a:avLst>
              <a:gd name="adj1" fmla="val 16251118"/>
              <a:gd name="adj2" fmla="val 0"/>
            </a:avLst>
          </a:prstGeom>
          <a:ln>
            <a:headEnd type="triangl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6EE96-853D-47DA-8D4F-37FEC88373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Research Motivation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6E2223-5A2C-49B4-A92B-D2571F50C2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156487"/>
            <a:ext cx="8060267" cy="108033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Researchers face challenges moving from idiosyncratic to collective data practices 	</a:t>
            </a:r>
            <a:r>
              <a:rPr lang="en-US" sz="1800" dirty="0"/>
              <a:t>(Edwards et al., 2011; Akmon et al., 2011;</a:t>
            </a:r>
          </a:p>
          <a:p>
            <a:pPr marL="0" indent="0" algn="r">
              <a:buNone/>
            </a:pPr>
            <a:r>
              <a:rPr lang="en-US" sz="1800" dirty="0"/>
              <a:t>Darch et al., 2015, Mayernik 2015)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160B51-1BB2-4070-8FC0-3E2CBC1A8379}"/>
              </a:ext>
            </a:extLst>
          </p:cNvPr>
          <p:cNvSpPr/>
          <p:nvPr/>
        </p:nvSpPr>
        <p:spPr>
          <a:xfrm>
            <a:off x="0" y="3760424"/>
            <a:ext cx="7956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Archaeology community wants training in open, FAIR data</a:t>
            </a:r>
          </a:p>
          <a:p>
            <a:pPr algn="r"/>
            <a:r>
              <a:rPr lang="en-US" dirty="0"/>
              <a:t>(Geser 2019)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1469E-51FF-4BB2-8A62-F0DD6E9D5E83}"/>
              </a:ext>
            </a:extLst>
          </p:cNvPr>
          <p:cNvSpPr/>
          <p:nvPr/>
        </p:nvSpPr>
        <p:spPr>
          <a:xfrm>
            <a:off x="922867" y="2646943"/>
            <a:ext cx="8221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/>
              <a:t>Researchers not satisfied with their data curation activities </a:t>
            </a:r>
          </a:p>
          <a:p>
            <a:pPr algn="r"/>
            <a:r>
              <a:rPr lang="en-US" dirty="0"/>
              <a:t>(Johnston et al., 2018)</a:t>
            </a:r>
          </a:p>
        </p:txBody>
      </p:sp>
    </p:spTree>
    <p:extLst>
      <p:ext uri="{BB962C8B-B14F-4D97-AF65-F5344CB8AC3E}">
        <p14:creationId xmlns:p14="http://schemas.microsoft.com/office/powerpoint/2010/main" val="30508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5CBE4-4CE9-453A-B1AE-41BD40268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9" r="11886"/>
          <a:stretch/>
        </p:blipFill>
        <p:spPr>
          <a:xfrm>
            <a:off x="0" y="0"/>
            <a:ext cx="4860000" cy="469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48D14-406D-4936-AD69-DAD10FE8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55" t="3232" r="2510"/>
          <a:stretch/>
        </p:blipFill>
        <p:spPr>
          <a:xfrm>
            <a:off x="4284000" y="0"/>
            <a:ext cx="4860000" cy="469439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4A9EE8-5318-4E71-9BC3-7A7330F63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05879"/>
            <a:ext cx="4640092" cy="686442"/>
          </a:xfrm>
          <a:solidFill>
            <a:schemeClr val="tx2">
              <a:alpha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6A8E8-4F8A-419D-A09D-A7B16C935A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0270" y="1689023"/>
            <a:ext cx="7763730" cy="795826"/>
          </a:xfrm>
          <a:solidFill>
            <a:schemeClr val="tx2">
              <a:alpha val="60000"/>
            </a:schemeClr>
          </a:solidFill>
        </p:spPr>
        <p:txBody>
          <a:bodyPr/>
          <a:lstStyle/>
          <a:p>
            <a:pPr marL="0" indent="0" algn="r">
              <a:buNone/>
            </a:pPr>
            <a:r>
              <a:rPr lang="en-US" sz="2200" b="1" dirty="0">
                <a:solidFill>
                  <a:schemeClr val="bg1"/>
                </a:solidFill>
              </a:rPr>
              <a:t>How are specialist data being integrated with excavation data during archaeological excavation projects?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7F10-80F6-4297-A289-32A532E5025B}"/>
              </a:ext>
            </a:extLst>
          </p:cNvPr>
          <p:cNvSpPr/>
          <p:nvPr/>
        </p:nvSpPr>
        <p:spPr>
          <a:xfrm>
            <a:off x="0" y="3768128"/>
            <a:ext cx="7763730" cy="769441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What opportunities for collective curation might improve the integration of specialist data with excavation data? </a:t>
            </a:r>
          </a:p>
        </p:txBody>
      </p:sp>
    </p:spTree>
    <p:extLst>
      <p:ext uri="{BB962C8B-B14F-4D97-AF65-F5344CB8AC3E}">
        <p14:creationId xmlns:p14="http://schemas.microsoft.com/office/powerpoint/2010/main" val="3368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B10BACC-2ADC-40EA-9DF4-6B28F6F4A018}"/>
              </a:ext>
            </a:extLst>
          </p:cNvPr>
          <p:cNvSpPr txBox="1"/>
          <p:nvPr/>
        </p:nvSpPr>
        <p:spPr>
          <a:xfrm>
            <a:off x="315053" y="1338114"/>
            <a:ext cx="437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ctr">
              <a:buSzPts val="1800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Four archaeological excavation sites</a:t>
            </a:r>
          </a:p>
          <a:p>
            <a:pPr marL="114300" lvl="0" algn="ctr">
              <a:buSzPts val="1800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algn="ctr">
              <a:buSzPts val="1800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algn="ctr">
              <a:buSzPts val="1800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algn="ctr">
              <a:buSzPts val="1800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algn="ctr">
              <a:buSzPts val="1800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algn="ctr">
              <a:buSzPts val="1800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algn="ctr">
              <a:buSzPts val="1800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algn="ctr">
              <a:buSzPts val="1800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Span three continents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C48E9-8F11-40A8-B7AB-4C0AD029D1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Research 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EB016-EE35-415D-A369-798A481C725F}"/>
              </a:ext>
            </a:extLst>
          </p:cNvPr>
          <p:cNvSpPr txBox="1"/>
          <p:nvPr/>
        </p:nvSpPr>
        <p:spPr>
          <a:xfrm>
            <a:off x="36269" y="3835414"/>
            <a:ext cx="492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ctr">
              <a:buSzPts val="1800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Represent new and long-standing excavations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DA3796-B9AE-43FE-A458-4CC573730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" t="28276" r="42903" b="35608"/>
          <a:stretch/>
        </p:blipFill>
        <p:spPr>
          <a:xfrm>
            <a:off x="391596" y="1709693"/>
            <a:ext cx="3873601" cy="1857600"/>
          </a:xfrm>
          <a:prstGeom prst="rect">
            <a:avLst/>
          </a:prstGeom>
        </p:spPr>
      </p:pic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DC584A85-24DB-4CC8-BABB-44A959D75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397" t="34716" r="2546" b="35608"/>
          <a:stretch/>
        </p:blipFill>
        <p:spPr>
          <a:xfrm>
            <a:off x="7335343" y="426214"/>
            <a:ext cx="837731" cy="992173"/>
          </a:xfrm>
          <a:prstGeom prst="rect">
            <a:avLst/>
          </a:prstGeom>
        </p:spPr>
      </p:pic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7A360C79-B4AC-4769-A0B3-4893CA929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02" r="34322" b="69204"/>
          <a:stretch/>
        </p:blipFill>
        <p:spPr>
          <a:xfrm>
            <a:off x="6147995" y="557153"/>
            <a:ext cx="823364" cy="8159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A5FF2D6-7A70-4741-8A4B-B222CC35871A}"/>
              </a:ext>
            </a:extLst>
          </p:cNvPr>
          <p:cNvSpPr/>
          <p:nvPr/>
        </p:nvSpPr>
        <p:spPr>
          <a:xfrm>
            <a:off x="5368630" y="1384871"/>
            <a:ext cx="350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buSzPts val="1800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Use digital and paper recording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BE9B58-93A6-463C-A636-C86FA5DC10C6}"/>
              </a:ext>
            </a:extLst>
          </p:cNvPr>
          <p:cNvGrpSpPr/>
          <p:nvPr/>
        </p:nvGrpSpPr>
        <p:grpSpPr>
          <a:xfrm>
            <a:off x="6013989" y="2299059"/>
            <a:ext cx="2789225" cy="1998925"/>
            <a:chOff x="6091065" y="2599317"/>
            <a:chExt cx="2789225" cy="1998925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980E49BE-F873-4160-92D5-3433458FA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20951" b="35791"/>
            <a:stretch/>
          </p:blipFill>
          <p:spPr>
            <a:xfrm>
              <a:off x="6423107" y="4192169"/>
              <a:ext cx="912945" cy="394919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E293663-96DC-45A5-8AB5-67506367D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7334" r="7816" b="12784"/>
            <a:stretch/>
          </p:blipFill>
          <p:spPr>
            <a:xfrm>
              <a:off x="8019011" y="3898997"/>
              <a:ext cx="680288" cy="699245"/>
            </a:xfrm>
            <a:prstGeom prst="rect">
              <a:avLst/>
            </a:prstGeom>
          </p:spPr>
        </p:pic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C82FA38E-3913-4926-82ED-D6DA2C9B7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8715" r="18418" b="15109"/>
            <a:stretch/>
          </p:blipFill>
          <p:spPr>
            <a:xfrm>
              <a:off x="6091065" y="2868989"/>
              <a:ext cx="588632" cy="794861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845F2D00-90CE-422B-BF93-6D4993370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3757" r="6288" b="14690"/>
            <a:stretch/>
          </p:blipFill>
          <p:spPr>
            <a:xfrm>
              <a:off x="8110872" y="2938751"/>
              <a:ext cx="769418" cy="729679"/>
            </a:xfrm>
            <a:prstGeom prst="rect">
              <a:avLst/>
            </a:prstGeom>
          </p:spPr>
        </p:pic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681B1375-B473-4E65-AA2A-EEF2D76B0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9007" t="3375" r="7974" b="17176"/>
            <a:stretch/>
          </p:blipFill>
          <p:spPr>
            <a:xfrm>
              <a:off x="7122956" y="2599317"/>
              <a:ext cx="544656" cy="52122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6DDB7E-1202-43E5-B7CE-B162DE279BEE}"/>
                </a:ext>
              </a:extLst>
            </p:cNvPr>
            <p:cNvSpPr/>
            <p:nvPr/>
          </p:nvSpPr>
          <p:spPr>
            <a:xfrm>
              <a:off x="6423107" y="3212342"/>
              <a:ext cx="183661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0" algn="ctr">
                <a:buSzPts val="1800"/>
              </a:pPr>
              <a:r>
                <a:rPr lang="en-US" dirty="0">
                  <a:latin typeface="Open Sans"/>
                  <a:ea typeface="Open Sans"/>
                  <a:cs typeface="Open Sans"/>
                  <a:sym typeface="Open Sans"/>
                </a:rPr>
                <a:t>Represent more than 10 specialist areas  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2E1BD98-60B5-4558-AE0F-34BC8A6EDFB7}"/>
              </a:ext>
            </a:extLst>
          </p:cNvPr>
          <p:cNvSpPr/>
          <p:nvPr/>
        </p:nvSpPr>
        <p:spPr>
          <a:xfrm>
            <a:off x="-17460" y="4517759"/>
            <a:ext cx="915564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/>
              <a:t>Image attribution: Dead Fish by iconsmind.com from the Noun Project; Trowel by stefano corradetti from the Noun Project; jug by Laymik from the Noun Project; Swords by Zee Lbs from the Noun Project; Badge by Montu Yadav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1566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176519-C382-415D-8FB6-9CAF74467E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Research Methodology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A1F9F7F-512E-4B5F-BBB4-97D06F384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453527"/>
              </p:ext>
            </p:extLst>
          </p:nvPr>
        </p:nvGraphicFramePr>
        <p:xfrm>
          <a:off x="121920" y="1029746"/>
          <a:ext cx="8920480" cy="3552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11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148F1-3366-4375-A767-5A2F6B341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7" b="2266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12D762-2938-4356-92E2-E5883A729985}"/>
              </a:ext>
            </a:extLst>
          </p:cNvPr>
          <p:cNvSpPr txBox="1">
            <a:spLocks/>
          </p:cNvSpPr>
          <p:nvPr/>
        </p:nvSpPr>
        <p:spPr>
          <a:xfrm>
            <a:off x="1829580" y="2716668"/>
            <a:ext cx="5484840" cy="744989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effectLst>
            <a:softEdge rad="31750"/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The Americas Project</a:t>
            </a:r>
          </a:p>
        </p:txBody>
      </p:sp>
    </p:spTree>
    <p:extLst>
      <p:ext uri="{BB962C8B-B14F-4D97-AF65-F5344CB8AC3E}">
        <p14:creationId xmlns:p14="http://schemas.microsoft.com/office/powerpoint/2010/main" val="33479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F0AE2D1389649808D9472CB064CCE" ma:contentTypeVersion="5" ma:contentTypeDescription="Create a new document." ma:contentTypeScope="" ma:versionID="71b5f4facd498cbc3a3df13ecc85d613">
  <xsd:schema xmlns:xsd="http://www.w3.org/2001/XMLSchema" xmlns:xs="http://www.w3.org/2001/XMLSchema" xmlns:p="http://schemas.microsoft.com/office/2006/metadata/properties" xmlns:ns1="http://schemas.microsoft.com/sharepoint/v3" xmlns:ns2="6d6d3201-fbff-4ac4-a4b7-e0a0217f93fc" xmlns:ns3="cbe0efe5-0ef0-41ce-a9ab-fad89b5ef4cb" targetNamespace="http://schemas.microsoft.com/office/2006/metadata/properties" ma:root="true" ma:fieldsID="65c677518e38937a1a4f6f645bcd4b79" ns1:_="" ns2:_="" ns3:_="">
    <xsd:import namespace="http://schemas.microsoft.com/sharepoint/v3"/>
    <xsd:import namespace="6d6d3201-fbff-4ac4-a4b7-e0a0217f93fc"/>
    <xsd:import namespace="cbe0efe5-0ef0-41ce-a9ab-fad89b5ef4c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d3201-fbff-4ac4-a4b7-e0a0217f9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0efe5-0ef0-41ce-a9ab-fad89b5ef4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CF713D-0081-4503-945B-D24318CCC5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6d3201-fbff-4ac4-a4b7-e0a0217f93fc"/>
    <ds:schemaRef ds:uri="cbe0efe5-0ef0-41ce-a9ab-fad89b5ef4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E988F0-95B4-4FCA-A550-26E1636850FD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be0efe5-0ef0-41ce-a9ab-fad89b5ef4cb"/>
    <ds:schemaRef ds:uri="http://schemas.microsoft.com/sharepoint/v3"/>
    <ds:schemaRef ds:uri="http://schemas.openxmlformats.org/package/2006/metadata/core-properties"/>
    <ds:schemaRef ds:uri="6d6d3201-fbff-4ac4-a4b7-e0a0217f93f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5F8081-E4B0-4ACB-86C3-2F58A415E7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12408</TotalTime>
  <Words>1267</Words>
  <Application>Microsoft Office PowerPoint</Application>
  <PresentationFormat>On-screen Show (16:9)</PresentationFormat>
  <Paragraphs>183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Bahnschrift SemiLight</vt:lpstr>
      <vt:lpstr>Calibri</vt:lpstr>
      <vt:lpstr>Open Sans</vt:lpstr>
      <vt:lpstr>Nonconfidential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Blake,Clint</dc:creator>
  <cp:lastModifiedBy>Faniel,Ixchel</cp:lastModifiedBy>
  <cp:revision>348</cp:revision>
  <dcterms:created xsi:type="dcterms:W3CDTF">2015-04-17T19:58:50Z</dcterms:created>
  <dcterms:modified xsi:type="dcterms:W3CDTF">2020-02-14T18:51:58Z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0x01010030BF0AE2D1389649808D9472CB064CCE</vt:lpwstr>
  </property>
</Properties>
</file>