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 id="2147483648" r:id="rId6"/>
  </p:sldMasterIdLst>
  <p:notesMasterIdLst>
    <p:notesMasterId r:id="rId51"/>
  </p:notesMasterIdLst>
  <p:handoutMasterIdLst>
    <p:handoutMasterId r:id="rId52"/>
  </p:handoutMasterIdLst>
  <p:sldIdLst>
    <p:sldId id="2141" r:id="rId7"/>
    <p:sldId id="2055" r:id="rId8"/>
    <p:sldId id="1925" r:id="rId9"/>
    <p:sldId id="1928" r:id="rId10"/>
    <p:sldId id="2127" r:id="rId11"/>
    <p:sldId id="2106" r:id="rId12"/>
    <p:sldId id="2125" r:id="rId13"/>
    <p:sldId id="494" r:id="rId14"/>
    <p:sldId id="2124" r:id="rId15"/>
    <p:sldId id="261" r:id="rId16"/>
    <p:sldId id="262" r:id="rId17"/>
    <p:sldId id="2104" r:id="rId18"/>
    <p:sldId id="2046" r:id="rId19"/>
    <p:sldId id="273" r:id="rId20"/>
    <p:sldId id="2045" r:id="rId21"/>
    <p:sldId id="2107" r:id="rId22"/>
    <p:sldId id="2109" r:id="rId23"/>
    <p:sldId id="2111" r:id="rId24"/>
    <p:sldId id="2133" r:id="rId25"/>
    <p:sldId id="2134" r:id="rId26"/>
    <p:sldId id="2108" r:id="rId27"/>
    <p:sldId id="2110" r:id="rId28"/>
    <p:sldId id="2093" r:id="rId29"/>
    <p:sldId id="2105" r:id="rId30"/>
    <p:sldId id="2129" r:id="rId31"/>
    <p:sldId id="2119" r:id="rId32"/>
    <p:sldId id="490" r:id="rId33"/>
    <p:sldId id="367" r:id="rId34"/>
    <p:sldId id="2120" r:id="rId35"/>
    <p:sldId id="2121" r:id="rId36"/>
    <p:sldId id="2122" r:id="rId37"/>
    <p:sldId id="427" r:id="rId38"/>
    <p:sldId id="2135" r:id="rId39"/>
    <p:sldId id="2132" r:id="rId40"/>
    <p:sldId id="2130" r:id="rId41"/>
    <p:sldId id="2138" r:id="rId42"/>
    <p:sldId id="2139" r:id="rId43"/>
    <p:sldId id="2116" r:id="rId44"/>
    <p:sldId id="491" r:id="rId45"/>
    <p:sldId id="499" r:id="rId46"/>
    <p:sldId id="2123" r:id="rId47"/>
    <p:sldId id="2049" r:id="rId48"/>
    <p:sldId id="2126" r:id="rId49"/>
    <p:sldId id="2128" r:id="rId50"/>
  </p:sldIdLst>
  <p:sldSz cx="9144000" cy="5143500" type="screen16x9"/>
  <p:notesSz cx="6858000" cy="2486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6CAADE-0C3D-2144-9C76-47B32016365E}" v="1" dt="2020-06-09T16:36:23.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354" autoAdjust="0"/>
  </p:normalViewPr>
  <p:slideViewPr>
    <p:cSldViewPr snapToGrid="0">
      <p:cViewPr varScale="1">
        <p:scale>
          <a:sx n="129" d="100"/>
          <a:sy n="129" d="100"/>
        </p:scale>
        <p:origin x="1160" y="184"/>
      </p:cViewPr>
      <p:guideLst>
        <p:guide orient="horz" pos="1808"/>
        <p:guide pos="55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A7726C-ACAE-124E-B040-09E55DEF4DA0}" type="datetimeFigureOut">
              <a:rPr lang="en-US" smtClean="0"/>
              <a:t>6/15/2020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65BD2710-5174-4135-ADE9-44D6BC3F8720}" type="datetimeFigureOut">
              <a:rPr lang="de-DE" smtClean="0"/>
              <a:t>15.06.2020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A8619FA4-AA05-4BDB-A782-C3ACC50B6D5F}" type="slidenum">
              <a:rPr lang="de-DE" smtClean="0"/>
              <a:t>‹#›</a:t>
            </a:fld>
            <a:endParaRPr lang="de-DE"/>
          </a:p>
        </p:txBody>
      </p:sp>
    </p:spTree>
    <p:extLst>
      <p:ext uri="{BB962C8B-B14F-4D97-AF65-F5344CB8AC3E}">
        <p14:creationId xmlns:p14="http://schemas.microsoft.com/office/powerpoint/2010/main" val="289583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witter.com/WIKI_NLW/status/1198899394738868224/photo/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ransition-bibliographique.fr/fne/french-national-entities-fil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clc.org/content/dam/research/publications/2019/research-update-june-sept-19.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linkeddata.org/"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ib.org/swib18/" TargetMode="External"/><Relationship Id="rId4" Type="http://schemas.openxmlformats.org/officeDocument/2006/relationships/hyperlink" Target="https://pro.europeana.eu/event/europeanatech-conference-201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and welcome. I’m Merrilee Proffitt, Senior Manager for the OCLC Research Library Partnership, OCLC Research. Thank you for joining us today’s webinar </a:t>
            </a:r>
            <a:r>
              <a:rPr lang="en-US" sz="1200" b="1" kern="1200" dirty="0">
                <a:solidFill>
                  <a:schemeClr val="tx1"/>
                </a:solidFill>
                <a:effectLst/>
                <a:latin typeface="+mn-lt"/>
                <a:ea typeface="+mn-ea"/>
                <a:cs typeface="+mn-cs"/>
              </a:rPr>
              <a:t>Re-envisioning the Fabric of the Bibliographic Universe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 special Works in Progress Webinar that we are recording in May 2020 to support subsequent discussions. We are doing this in support of the OCLC Research Library Partnership, a transnational network of research libraries. We offer extensive professional development opportunities, most offered virtually, enabling active, international participation, without travel.</a:t>
            </a:r>
          </a:p>
          <a:p>
            <a:r>
              <a:rPr lang="en-US" sz="1200" kern="1200" dirty="0">
                <a:solidFill>
                  <a:schemeClr val="tx1"/>
                </a:solidFill>
                <a:effectLst/>
                <a:latin typeface="+mn-lt"/>
                <a:ea typeface="+mn-ea"/>
                <a:cs typeface="+mn-cs"/>
              </a:rPr>
              <a:t>I want to acknowledge the OCLC RLP which both underwrites and inspires our work. Thank you for your continued support and input into our work – these are crucial to our success. </a:t>
            </a:r>
          </a:p>
          <a:p>
            <a:endParaRPr lang="en-US" dirty="0"/>
          </a:p>
        </p:txBody>
      </p:sp>
      <p:sp>
        <p:nvSpPr>
          <p:cNvPr id="4" name="Slide Number Placeholder 3"/>
          <p:cNvSpPr>
            <a:spLocks noGrp="1"/>
          </p:cNvSpPr>
          <p:nvPr>
            <p:ph type="sldNum" sz="quarter" idx="5"/>
          </p:nvPr>
        </p:nvSpPr>
        <p:spPr/>
        <p:txBody>
          <a:bodyPr/>
          <a:lstStyle/>
          <a:p>
            <a:fld id="{A8619FA4-AA05-4BDB-A782-C3ACC50B6D5F}" type="slidenum">
              <a:rPr lang="de-DE" smtClean="0"/>
              <a:t>1</a:t>
            </a:fld>
            <a:endParaRPr lang="de-DE"/>
          </a:p>
        </p:txBody>
      </p:sp>
    </p:spTree>
    <p:extLst>
      <p:ext uri="{BB962C8B-B14F-4D97-AF65-F5344CB8AC3E}">
        <p14:creationId xmlns:p14="http://schemas.microsoft.com/office/powerpoint/2010/main" val="146375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5580c947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45580c947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Before moving on … </a:t>
            </a:r>
            <a:endParaRPr lang="en-US">
              <a:cs typeface="Calibri"/>
            </a:endParaRPr>
          </a:p>
          <a:p>
            <a:r>
              <a:rPr lang="en-US" dirty="0">
                <a:cs typeface="Calibri"/>
              </a:rPr>
              <a:t>Let us first clarify some terminology we are using in this presentation. </a:t>
            </a:r>
          </a:p>
          <a:p>
            <a:pPr>
              <a:lnSpc>
                <a:spcPct val="114999"/>
              </a:lnSpc>
              <a:spcBef>
                <a:spcPts val="600"/>
              </a:spcBef>
            </a:pPr>
            <a:r>
              <a:rPr lang="en-US" dirty="0">
                <a:cs typeface="Calibri"/>
              </a:rPr>
              <a:t>First, when talking about the Wiki-universe, we need to distinguish </a:t>
            </a:r>
            <a:endParaRPr lang="en-US">
              <a:cs typeface="Calibri"/>
            </a:endParaRPr>
          </a:p>
          <a:p>
            <a:pPr>
              <a:lnSpc>
                <a:spcPct val="114999"/>
              </a:lnSpc>
              <a:spcBef>
                <a:spcPts val="600"/>
              </a:spcBef>
            </a:pPr>
            <a:r>
              <a:rPr lang="en-US" dirty="0">
                <a:cs typeface="Calibri"/>
              </a:rPr>
              <a:t>Wikipedia, </a:t>
            </a:r>
            <a:br>
              <a:rPr lang="en-US" dirty="0">
                <a:cs typeface="+mn-lt"/>
              </a:rPr>
            </a:br>
            <a:r>
              <a:rPr lang="en" dirty="0"/>
              <a:t>a multilingual web-based free-content encyclopedia</a:t>
            </a:r>
            <a:r>
              <a:rPr lang="en" dirty="0">
                <a:cs typeface="Calibri"/>
              </a:rPr>
              <a:t>, </a:t>
            </a:r>
            <a:br>
              <a:rPr lang="en" dirty="0">
                <a:cs typeface="+mn-lt"/>
              </a:rPr>
            </a:br>
            <a:r>
              <a:rPr lang="en-US" dirty="0">
                <a:cs typeface="Calibri"/>
              </a:rPr>
              <a:t>that you are probably all familiar with </a:t>
            </a:r>
            <a:br>
              <a:rPr lang="en-US" dirty="0">
                <a:cs typeface="+mn-lt"/>
              </a:rPr>
            </a:br>
            <a:r>
              <a:rPr lang="en-US" dirty="0">
                <a:cs typeface="Calibri"/>
              </a:rPr>
              <a:t>from </a:t>
            </a:r>
            <a:r>
              <a:rPr lang="en-US" dirty="0" err="1">
                <a:cs typeface="Calibri"/>
              </a:rPr>
              <a:t>Wikidata</a:t>
            </a:r>
            <a:r>
              <a:rPr lang="en-US" dirty="0">
                <a:cs typeface="Calibri"/>
              </a:rPr>
              <a:t>, </a:t>
            </a:r>
          </a:p>
          <a:p>
            <a:pPr>
              <a:lnSpc>
                <a:spcPct val="114999"/>
              </a:lnSpc>
              <a:spcBef>
                <a:spcPts val="600"/>
              </a:spcBef>
            </a:pPr>
            <a:r>
              <a:rPr lang="de-DE" dirty="0" err="1"/>
              <a:t>launched</a:t>
            </a:r>
            <a:r>
              <a:rPr lang="de-DE" dirty="0"/>
              <a:t> in 2012, </a:t>
            </a:r>
            <a:br>
              <a:rPr lang="en-US" dirty="0">
                <a:cs typeface="+mn-lt"/>
              </a:rPr>
            </a:br>
            <a:r>
              <a:rPr lang="en" dirty="0"/>
              <a:t>a collaboratively edited knowledge base of structured data used by Wikimedia sister projects and others.</a:t>
            </a:r>
            <a:endParaRPr lang="en-US" dirty="0">
              <a:cs typeface="Calibri"/>
            </a:endParaRPr>
          </a:p>
          <a:p>
            <a:pPr>
              <a:lnSpc>
                <a:spcPct val="114999"/>
              </a:lnSpc>
              <a:spcBef>
                <a:spcPts val="600"/>
              </a:spcBef>
            </a:pPr>
            <a:endParaRPr lang="en" dirty="0">
              <a:cs typeface="Calibri"/>
            </a:endParaRPr>
          </a:p>
          <a:p>
            <a:r>
              <a:rPr lang="en-US" dirty="0"/>
              <a:t>It can also be used any other interested party, human or otherwise.</a:t>
            </a:r>
          </a:p>
          <a:p>
            <a:r>
              <a:rPr lang="en-US" dirty="0">
                <a:cs typeface="Calibri"/>
              </a:rPr>
              <a:t>AND, importantly, </a:t>
            </a:r>
            <a:r>
              <a:rPr lang="en-US" dirty="0" err="1"/>
              <a:t>Wikidata</a:t>
            </a:r>
            <a:r>
              <a:rPr lang="en-US" dirty="0"/>
              <a:t> generates identifiers for every entity described. The identifier for the person Douglas Adams would be (very fittingly) the Q42 in the screenshot above. </a:t>
            </a:r>
            <a:endParaRPr lang="en-US" dirty="0">
              <a:cs typeface="Calibri"/>
            </a:endParaRPr>
          </a:p>
          <a:p>
            <a:pPr>
              <a:lnSpc>
                <a:spcPct val="114999"/>
              </a:lnSpc>
              <a:spcBef>
                <a:spcPts val="600"/>
              </a:spcBef>
            </a:pPr>
            <a:endParaRPr lang="en" dirty="0">
              <a:cs typeface="Calibri"/>
            </a:endParaRPr>
          </a:p>
          <a:p>
            <a:pPr>
              <a:lnSpc>
                <a:spcPct val="114999"/>
              </a:lnSpc>
              <a:spcBef>
                <a:spcPts val="600"/>
              </a:spcBef>
            </a:pPr>
            <a:endParaRPr lang="en-US" dirty="0">
              <a:cs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5580c947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5580c947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We also need to distinguish these two applications, Wikipedia and </a:t>
            </a:r>
            <a:r>
              <a:rPr lang="en-US" dirty="0" err="1">
                <a:cs typeface="Calibri"/>
              </a:rPr>
              <a:t>Wikidata</a:t>
            </a:r>
            <a:r>
              <a:rPr lang="en-US" dirty="0">
                <a:cs typeface="Calibri"/>
              </a:rPr>
              <a:t>, </a:t>
            </a:r>
            <a:br>
              <a:rPr lang="en-US" dirty="0">
                <a:cs typeface="+mn-lt"/>
              </a:rPr>
            </a:br>
            <a:r>
              <a:rPr lang="en-US" dirty="0">
                <a:cs typeface="Calibri"/>
              </a:rPr>
              <a:t>from the underlying software. </a:t>
            </a:r>
            <a:br>
              <a:rPr lang="en-US" dirty="0">
                <a:cs typeface="+mn-lt"/>
              </a:rPr>
            </a:br>
            <a:r>
              <a:rPr lang="en-US" dirty="0">
                <a:cs typeface="Calibri"/>
              </a:rPr>
              <a:t>For this presentation, it is important to note that </a:t>
            </a:r>
            <a:r>
              <a:rPr lang="en-US" dirty="0" err="1">
                <a:cs typeface="Calibri"/>
              </a:rPr>
              <a:t>Wikibase</a:t>
            </a:r>
            <a:r>
              <a:rPr lang="en-US" dirty="0">
                <a:cs typeface="Calibri"/>
              </a:rPr>
              <a:t> is the software that powers </a:t>
            </a:r>
            <a:r>
              <a:rPr lang="en-US" dirty="0" err="1">
                <a:cs typeface="Calibri"/>
              </a:rPr>
              <a:t>Wikidata</a:t>
            </a:r>
            <a:r>
              <a:rPr lang="en-US" dirty="0">
                <a:cs typeface="Calibri"/>
              </a:rPr>
              <a:t>, </a:t>
            </a:r>
            <a:br>
              <a:rPr lang="en-US" dirty="0">
                <a:cs typeface="+mn-lt"/>
              </a:rPr>
            </a:br>
            <a:r>
              <a:rPr lang="en-US" dirty="0">
                <a:cs typeface="Calibri"/>
              </a:rPr>
              <a:t>but can also be used to setup independent instances of structured data, independent of </a:t>
            </a:r>
            <a:r>
              <a:rPr lang="en-US" dirty="0" err="1">
                <a:cs typeface="Calibri"/>
              </a:rPr>
              <a:t>Wikidata</a:t>
            </a:r>
            <a:r>
              <a:rPr lang="en-US" dirty="0">
                <a:cs typeface="Calibri"/>
              </a:rPr>
              <a:t>. </a:t>
            </a:r>
          </a:p>
          <a:p>
            <a:endParaRPr lang="en-US">
              <a:cs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earlier, libraries have begun to engage actively on </a:t>
            </a:r>
            <a:r>
              <a:rPr lang="en-US" dirty="0" err="1"/>
              <a:t>Wikidata</a:t>
            </a:r>
            <a:r>
              <a:rPr lang="en-US" dirty="0"/>
              <a:t>, and have also begun to experiment with independent </a:t>
            </a:r>
            <a:r>
              <a:rPr lang="en-US" dirty="0" err="1"/>
              <a:t>Wikibase</a:t>
            </a:r>
            <a:r>
              <a:rPr lang="en-US" dirty="0"/>
              <a:t> instances.</a:t>
            </a:r>
          </a:p>
          <a:p>
            <a:r>
              <a:rPr lang="en-US" dirty="0"/>
              <a:t>So let us look at this in some more detail next.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8619FA4-AA05-4BDB-A782-C3ACC50B6D5F}" type="slidenum">
              <a:rPr lang="de-DE" smtClean="0"/>
              <a:t>12</a:t>
            </a:fld>
            <a:endParaRPr lang="de-DE"/>
          </a:p>
        </p:txBody>
      </p:sp>
    </p:spTree>
    <p:extLst>
      <p:ext uri="{BB962C8B-B14F-4D97-AF65-F5344CB8AC3E}">
        <p14:creationId xmlns:p14="http://schemas.microsoft.com/office/powerpoint/2010/main" val="1047994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Why</a:t>
            </a:r>
            <a:r>
              <a:rPr lang="de-DE" dirty="0"/>
              <a:t> </a:t>
            </a:r>
            <a:r>
              <a:rPr lang="de-DE" dirty="0" err="1"/>
              <a:t>would</a:t>
            </a:r>
            <a:r>
              <a:rPr lang="de-DE" dirty="0"/>
              <a:t> </a:t>
            </a:r>
            <a:r>
              <a:rPr lang="de-DE" dirty="0" err="1"/>
              <a:t>libraries</a:t>
            </a:r>
            <a:r>
              <a:rPr lang="de-DE" dirty="0"/>
              <a:t> </a:t>
            </a:r>
            <a:r>
              <a:rPr lang="de-DE" dirty="0" err="1"/>
              <a:t>use</a:t>
            </a:r>
            <a:r>
              <a:rPr lang="de-DE" dirty="0"/>
              <a:t> Wikidata? </a:t>
            </a:r>
            <a:endParaRPr lang="de-DE"/>
          </a:p>
          <a:p>
            <a:r>
              <a:rPr lang="de-DE" dirty="0" err="1"/>
              <a:t>Wikidata</a:t>
            </a:r>
            <a:r>
              <a:rPr lang="de-DE" dirty="0"/>
              <a:t> </a:t>
            </a:r>
            <a:r>
              <a:rPr lang="de-DE" dirty="0" err="1"/>
              <a:t>offers</a:t>
            </a:r>
            <a:r>
              <a:rPr lang="de-DE" dirty="0"/>
              <a:t> </a:t>
            </a:r>
            <a:r>
              <a:rPr lang="de-DE" dirty="0" err="1"/>
              <a:t>important</a:t>
            </a:r>
            <a:r>
              <a:rPr lang="de-DE" dirty="0"/>
              <a:t> </a:t>
            </a:r>
            <a:r>
              <a:rPr lang="de-DE" dirty="0" err="1"/>
              <a:t>functionality</a:t>
            </a:r>
            <a:r>
              <a:rPr lang="de-DE" dirty="0"/>
              <a:t> out </a:t>
            </a:r>
            <a:r>
              <a:rPr lang="de-DE" dirty="0" err="1"/>
              <a:t>of</a:t>
            </a:r>
            <a:r>
              <a:rPr lang="de-DE" dirty="0"/>
              <a:t> </a:t>
            </a:r>
            <a:r>
              <a:rPr lang="de-DE" dirty="0" err="1"/>
              <a:t>the</a:t>
            </a:r>
            <a:r>
              <a:rPr lang="de-DE" dirty="0"/>
              <a:t> box </a:t>
            </a:r>
            <a:r>
              <a:rPr lang="de-DE" dirty="0" err="1"/>
              <a:t>that</a:t>
            </a:r>
            <a:r>
              <a:rPr lang="de-DE" dirty="0"/>
              <a:t> </a:t>
            </a:r>
            <a:r>
              <a:rPr lang="de-DE" dirty="0" err="1"/>
              <a:t>libraries</a:t>
            </a:r>
            <a:r>
              <a:rPr lang="de-DE" dirty="0"/>
              <a:t> </a:t>
            </a:r>
            <a:r>
              <a:rPr lang="de-DE" dirty="0" err="1"/>
              <a:t>have</a:t>
            </a:r>
            <a:r>
              <a:rPr lang="de-DE" dirty="0"/>
              <a:t> </a:t>
            </a:r>
            <a:r>
              <a:rPr lang="de-DE" dirty="0" err="1"/>
              <a:t>long</a:t>
            </a:r>
            <a:r>
              <a:rPr lang="de-DE" dirty="0"/>
              <a:t> </a:t>
            </a:r>
            <a:r>
              <a:rPr lang="de-DE" dirty="0" err="1"/>
              <a:t>been</a:t>
            </a:r>
            <a:r>
              <a:rPr lang="de-DE" dirty="0"/>
              <a:t> </a:t>
            </a:r>
            <a:r>
              <a:rPr lang="de-DE" dirty="0" err="1"/>
              <a:t>missing</a:t>
            </a:r>
            <a:r>
              <a:rPr lang="de-DE" dirty="0"/>
              <a:t> in </a:t>
            </a:r>
            <a:r>
              <a:rPr lang="de-DE" dirty="0" err="1"/>
              <a:t>their</a:t>
            </a:r>
            <a:r>
              <a:rPr lang="de-DE" dirty="0"/>
              <a:t> traditional </a:t>
            </a:r>
            <a:r>
              <a:rPr lang="de-DE" dirty="0" err="1"/>
              <a:t>systems</a:t>
            </a:r>
            <a:r>
              <a:rPr lang="de-DE" dirty="0"/>
              <a:t>. Native support </a:t>
            </a:r>
            <a:r>
              <a:rPr lang="de-DE" dirty="0" err="1"/>
              <a:t>for</a:t>
            </a:r>
            <a:r>
              <a:rPr lang="de-DE" dirty="0"/>
              <a:t> multilingual </a:t>
            </a:r>
            <a:r>
              <a:rPr lang="de-DE" dirty="0" err="1"/>
              <a:t>interfaces</a:t>
            </a:r>
            <a:r>
              <a:rPr lang="de-DE" dirty="0"/>
              <a:t> and </a:t>
            </a:r>
            <a:r>
              <a:rPr lang="de-DE" dirty="0" err="1"/>
              <a:t>labels</a:t>
            </a:r>
            <a:r>
              <a:rPr lang="de-DE" dirty="0"/>
              <a:t>, </a:t>
            </a:r>
            <a:r>
              <a:rPr lang="de-DE" dirty="0" err="1"/>
              <a:t>for</a:t>
            </a:r>
            <a:r>
              <a:rPr lang="de-DE" dirty="0"/>
              <a:t> </a:t>
            </a:r>
            <a:r>
              <a:rPr lang="de-DE" dirty="0" err="1"/>
              <a:t>example</a:t>
            </a:r>
            <a:r>
              <a:rPr lang="de-DE" dirty="0"/>
              <a:t>. A </a:t>
            </a:r>
            <a:r>
              <a:rPr lang="de-DE" dirty="0" err="1"/>
              <a:t>field</a:t>
            </a:r>
            <a:r>
              <a:rPr lang="de-DE" dirty="0"/>
              <a:t>-level </a:t>
            </a:r>
            <a:r>
              <a:rPr lang="de-DE" dirty="0" err="1"/>
              <a:t>history</a:t>
            </a:r>
            <a:r>
              <a:rPr lang="de-DE" dirty="0"/>
              <a:t> </a:t>
            </a:r>
            <a:r>
              <a:rPr lang="de-DE" dirty="0" err="1"/>
              <a:t>of</a:t>
            </a:r>
            <a:r>
              <a:rPr lang="de-DE" dirty="0"/>
              <a:t> </a:t>
            </a:r>
            <a:r>
              <a:rPr lang="de-DE" dirty="0" err="1"/>
              <a:t>changes</a:t>
            </a:r>
            <a:r>
              <a:rPr lang="de-DE" dirty="0"/>
              <a:t> </a:t>
            </a:r>
            <a:r>
              <a:rPr lang="de-DE" dirty="0" err="1"/>
              <a:t>that</a:t>
            </a:r>
            <a:r>
              <a:rPr lang="de-DE" dirty="0"/>
              <a:t> </a:t>
            </a:r>
            <a:r>
              <a:rPr lang="de-DE" dirty="0" err="1"/>
              <a:t>allow</a:t>
            </a:r>
            <a:r>
              <a:rPr lang="de-DE" dirty="0"/>
              <a:t> </a:t>
            </a:r>
            <a:r>
              <a:rPr lang="de-DE" dirty="0" err="1"/>
              <a:t>for</a:t>
            </a:r>
            <a:r>
              <a:rPr lang="de-DE" dirty="0"/>
              <a:t> a high </a:t>
            </a:r>
            <a:r>
              <a:rPr lang="de-DE" dirty="0" err="1"/>
              <a:t>level</a:t>
            </a:r>
            <a:r>
              <a:rPr lang="de-DE" dirty="0"/>
              <a:t> </a:t>
            </a:r>
            <a:r>
              <a:rPr lang="de-DE" dirty="0" err="1"/>
              <a:t>of</a:t>
            </a:r>
            <a:r>
              <a:rPr lang="de-DE" dirty="0"/>
              <a:t> </a:t>
            </a:r>
            <a:r>
              <a:rPr lang="de-DE" dirty="0" err="1"/>
              <a:t>quality</a:t>
            </a:r>
            <a:r>
              <a:rPr lang="de-DE" dirty="0"/>
              <a:t> </a:t>
            </a:r>
            <a:r>
              <a:rPr lang="de-DE" dirty="0" err="1"/>
              <a:t>control</a:t>
            </a:r>
            <a:r>
              <a:rPr lang="de-DE" dirty="0"/>
              <a:t> and </a:t>
            </a:r>
            <a:r>
              <a:rPr lang="de-DE" dirty="0" err="1"/>
              <a:t>reduces</a:t>
            </a:r>
            <a:r>
              <a:rPr lang="de-DE" dirty="0"/>
              <a:t> </a:t>
            </a:r>
            <a:r>
              <a:rPr lang="de-DE" dirty="0" err="1"/>
              <a:t>concerns</a:t>
            </a:r>
            <a:r>
              <a:rPr lang="de-DE" dirty="0"/>
              <a:t> </a:t>
            </a:r>
            <a:r>
              <a:rPr lang="de-DE" dirty="0" err="1"/>
              <a:t>about</a:t>
            </a:r>
            <a:r>
              <a:rPr lang="de-DE" dirty="0"/>
              <a:t> </a:t>
            </a:r>
            <a:r>
              <a:rPr lang="de-DE" dirty="0" err="1"/>
              <a:t>working</a:t>
            </a:r>
            <a:r>
              <a:rPr lang="de-DE" dirty="0"/>
              <a:t> in a </a:t>
            </a:r>
            <a:r>
              <a:rPr lang="de-DE" dirty="0" err="1"/>
              <a:t>shared</a:t>
            </a:r>
            <a:r>
              <a:rPr lang="de-DE" dirty="0"/>
              <a:t> </a:t>
            </a:r>
            <a:r>
              <a:rPr lang="de-DE" dirty="0" err="1"/>
              <a:t>environment</a:t>
            </a:r>
            <a:r>
              <a:rPr lang="de-DE" dirty="0"/>
              <a:t>. </a:t>
            </a:r>
            <a:endParaRPr lang="de-DE" dirty="0">
              <a:cs typeface="Calibri"/>
            </a:endParaRPr>
          </a:p>
          <a:p>
            <a:endParaRPr lang="de-DE" dirty="0"/>
          </a:p>
          <a:p>
            <a:r>
              <a:rPr lang="de-DE" dirty="0" err="1"/>
              <a:t>Wikidata</a:t>
            </a:r>
            <a:r>
              <a:rPr lang="de-DE" dirty="0"/>
              <a:t> </a:t>
            </a:r>
            <a:r>
              <a:rPr lang="de-DE" dirty="0" err="1"/>
              <a:t>has</a:t>
            </a:r>
            <a:r>
              <a:rPr lang="de-DE" dirty="0"/>
              <a:t> a </a:t>
            </a:r>
            <a:r>
              <a:rPr lang="de-DE" dirty="0" err="1"/>
              <a:t>comparatively</a:t>
            </a:r>
            <a:r>
              <a:rPr lang="de-DE" dirty="0"/>
              <a:t> simple, </a:t>
            </a:r>
            <a:r>
              <a:rPr lang="de-DE" dirty="0" err="1"/>
              <a:t>straightforward</a:t>
            </a:r>
            <a:r>
              <a:rPr lang="de-DE" dirty="0"/>
              <a:t> </a:t>
            </a:r>
            <a:r>
              <a:rPr lang="de-DE" dirty="0" err="1"/>
              <a:t>user</a:t>
            </a:r>
            <a:r>
              <a:rPr lang="de-DE" dirty="0"/>
              <a:t> interface, </a:t>
            </a:r>
            <a:r>
              <a:rPr lang="de-DE" dirty="0" err="1"/>
              <a:t>that</a:t>
            </a:r>
            <a:r>
              <a:rPr lang="de-DE" dirty="0"/>
              <a:t> </a:t>
            </a:r>
            <a:r>
              <a:rPr lang="de-DE" dirty="0" err="1"/>
              <a:t>hides</a:t>
            </a:r>
            <a:r>
              <a:rPr lang="de-DE" dirty="0"/>
              <a:t> a </a:t>
            </a:r>
            <a:r>
              <a:rPr lang="de-DE" dirty="0" err="1"/>
              <a:t>lot</a:t>
            </a:r>
            <a:r>
              <a:rPr lang="de-DE" dirty="0"/>
              <a:t> </a:t>
            </a:r>
            <a:r>
              <a:rPr lang="de-DE" dirty="0" err="1"/>
              <a:t>of</a:t>
            </a:r>
            <a:r>
              <a:rPr lang="de-DE" dirty="0"/>
              <a:t> </a:t>
            </a:r>
            <a:r>
              <a:rPr lang="de-DE" dirty="0" err="1"/>
              <a:t>complexity</a:t>
            </a:r>
            <a:r>
              <a:rPr lang="de-DE" dirty="0"/>
              <a:t> </a:t>
            </a:r>
            <a:r>
              <a:rPr lang="de-DE" dirty="0" err="1"/>
              <a:t>from</a:t>
            </a:r>
            <a:r>
              <a:rPr lang="de-DE" dirty="0"/>
              <a:t> </a:t>
            </a:r>
            <a:r>
              <a:rPr lang="de-DE" dirty="0" err="1"/>
              <a:t>first</a:t>
            </a:r>
            <a:r>
              <a:rPr lang="de-DE" dirty="0"/>
              <a:t> </a:t>
            </a:r>
            <a:r>
              <a:rPr lang="de-DE" dirty="0" err="1"/>
              <a:t>sight</a:t>
            </a:r>
            <a:r>
              <a:rPr lang="de-DE" dirty="0"/>
              <a:t> and just </a:t>
            </a:r>
            <a:r>
              <a:rPr lang="de-DE" dirty="0" err="1"/>
              <a:t>recommends</a:t>
            </a:r>
            <a:r>
              <a:rPr lang="de-DE" dirty="0"/>
              <a:t> </a:t>
            </a:r>
            <a:r>
              <a:rPr lang="de-DE" dirty="0" err="1"/>
              <a:t>itself</a:t>
            </a:r>
            <a:r>
              <a:rPr lang="de-DE" dirty="0"/>
              <a:t> </a:t>
            </a:r>
            <a:r>
              <a:rPr lang="de-DE" dirty="0" err="1"/>
              <a:t>to</a:t>
            </a:r>
            <a:r>
              <a:rPr lang="de-DE" dirty="0"/>
              <a:t> crowd-</a:t>
            </a:r>
            <a:r>
              <a:rPr lang="de-DE" dirty="0" err="1"/>
              <a:t>sourcing</a:t>
            </a:r>
            <a:r>
              <a:rPr lang="de-DE" dirty="0"/>
              <a:t> </a:t>
            </a:r>
            <a:r>
              <a:rPr lang="de-DE" dirty="0" err="1"/>
              <a:t>or</a:t>
            </a:r>
            <a:r>
              <a:rPr lang="de-DE" dirty="0"/>
              <a:t> </a:t>
            </a:r>
            <a:r>
              <a:rPr lang="de-DE" dirty="0" err="1"/>
              <a:t>community</a:t>
            </a:r>
            <a:r>
              <a:rPr lang="de-DE" dirty="0"/>
              <a:t> </a:t>
            </a:r>
            <a:r>
              <a:rPr lang="de-DE" dirty="0" err="1"/>
              <a:t>engagement</a:t>
            </a:r>
            <a:r>
              <a:rPr lang="de-DE" dirty="0"/>
              <a:t> </a:t>
            </a:r>
            <a:r>
              <a:rPr lang="de-DE" dirty="0" err="1"/>
              <a:t>projects</a:t>
            </a:r>
            <a:r>
              <a:rPr lang="de-DE" dirty="0"/>
              <a:t>. </a:t>
            </a:r>
            <a:endParaRPr lang="de-DE" dirty="0">
              <a:cs typeface="Calibri"/>
            </a:endParaRPr>
          </a:p>
          <a:p>
            <a:r>
              <a:rPr lang="de-DE" dirty="0"/>
              <a:t>And so </a:t>
            </a:r>
            <a:r>
              <a:rPr lang="de-DE" dirty="0" err="1"/>
              <a:t>forth</a:t>
            </a:r>
            <a:r>
              <a:rPr lang="de-DE" dirty="0"/>
              <a:t>. I </a:t>
            </a:r>
            <a:r>
              <a:rPr lang="de-DE" dirty="0" err="1"/>
              <a:t>could</a:t>
            </a:r>
            <a:r>
              <a:rPr lang="de-DE" dirty="0"/>
              <a:t> </a:t>
            </a:r>
            <a:r>
              <a:rPr lang="de-DE" dirty="0" err="1"/>
              <a:t>go</a:t>
            </a:r>
            <a:r>
              <a:rPr lang="de-DE" dirty="0"/>
              <a:t> on </a:t>
            </a:r>
            <a:r>
              <a:rPr lang="de-DE" dirty="0" err="1"/>
              <a:t>for</a:t>
            </a:r>
            <a:r>
              <a:rPr lang="de-DE" dirty="0"/>
              <a:t> </a:t>
            </a:r>
            <a:r>
              <a:rPr lang="de-DE" dirty="0" err="1"/>
              <a:t>much</a:t>
            </a:r>
            <a:r>
              <a:rPr lang="de-DE" dirty="0"/>
              <a:t> </a:t>
            </a:r>
            <a:r>
              <a:rPr lang="de-DE" dirty="0" err="1"/>
              <a:t>longer</a:t>
            </a:r>
            <a:r>
              <a:rPr lang="de-DE" dirty="0"/>
              <a:t>.</a:t>
            </a:r>
            <a:endParaRPr lang="de-DE">
              <a:cs typeface="Calibri"/>
            </a:endParaRPr>
          </a:p>
          <a:p>
            <a:endParaRPr lang="de-DE" dirty="0"/>
          </a:p>
          <a:p>
            <a:r>
              <a:rPr lang="de-DE" dirty="0" err="1"/>
              <a:t>Wikidata</a:t>
            </a:r>
            <a:r>
              <a:rPr lang="de-DE" dirty="0"/>
              <a:t> and </a:t>
            </a:r>
            <a:r>
              <a:rPr lang="de-DE" dirty="0" err="1"/>
              <a:t>Wikibase</a:t>
            </a:r>
            <a:r>
              <a:rPr lang="de-DE" dirty="0"/>
              <a:t> </a:t>
            </a:r>
            <a:r>
              <a:rPr lang="de-DE" dirty="0" err="1"/>
              <a:t>are</a:t>
            </a:r>
            <a:r>
              <a:rPr lang="de-DE" dirty="0"/>
              <a:t> also </a:t>
            </a:r>
            <a:r>
              <a:rPr lang="de-DE" dirty="0" err="1"/>
              <a:t>safe</a:t>
            </a:r>
            <a:r>
              <a:rPr lang="de-DE" dirty="0"/>
              <a:t> </a:t>
            </a:r>
            <a:r>
              <a:rPr lang="de-DE" dirty="0" err="1"/>
              <a:t>options</a:t>
            </a:r>
            <a:r>
              <a:rPr lang="de-DE" dirty="0"/>
              <a:t> </a:t>
            </a:r>
            <a:r>
              <a:rPr lang="de-DE" dirty="0" err="1"/>
              <a:t>for</a:t>
            </a:r>
            <a:r>
              <a:rPr lang="de-DE" dirty="0"/>
              <a:t> </a:t>
            </a:r>
            <a:r>
              <a:rPr lang="de-DE" dirty="0" err="1"/>
              <a:t>libraries</a:t>
            </a:r>
            <a:r>
              <a:rPr lang="de-DE" dirty="0"/>
              <a:t> </a:t>
            </a:r>
            <a:r>
              <a:rPr lang="de-DE" dirty="0" err="1"/>
              <a:t>because</a:t>
            </a:r>
            <a:r>
              <a:rPr lang="de-DE" dirty="0"/>
              <a:t> </a:t>
            </a:r>
            <a:r>
              <a:rPr lang="de-DE" dirty="0" err="1"/>
              <a:t>of</a:t>
            </a:r>
            <a:r>
              <a:rPr lang="de-DE" dirty="0"/>
              <a:t> </a:t>
            </a:r>
            <a:r>
              <a:rPr lang="de-DE" dirty="0" err="1"/>
              <a:t>the</a:t>
            </a:r>
            <a:r>
              <a:rPr lang="de-DE" dirty="0"/>
              <a:t> strong </a:t>
            </a:r>
            <a:r>
              <a:rPr lang="de-DE" dirty="0" err="1"/>
              <a:t>community</a:t>
            </a:r>
            <a:r>
              <a:rPr lang="de-DE" dirty="0"/>
              <a:t> support </a:t>
            </a:r>
            <a:r>
              <a:rPr lang="de-DE" dirty="0" err="1"/>
              <a:t>they</a:t>
            </a:r>
            <a:r>
              <a:rPr lang="de-DE" dirty="0"/>
              <a:t> </a:t>
            </a:r>
            <a:r>
              <a:rPr lang="de-DE" dirty="0" err="1"/>
              <a:t>receive</a:t>
            </a:r>
            <a:r>
              <a:rPr lang="de-DE" dirty="0"/>
              <a:t>. </a:t>
            </a:r>
          </a:p>
          <a:p>
            <a:r>
              <a:rPr lang="de-DE" dirty="0"/>
              <a:t>Library </a:t>
            </a:r>
            <a:r>
              <a:rPr lang="de-DE" dirty="0" err="1"/>
              <a:t>specific</a:t>
            </a:r>
            <a:r>
              <a:rPr lang="de-DE" dirty="0"/>
              <a:t> </a:t>
            </a:r>
            <a:r>
              <a:rPr lang="de-DE" dirty="0" err="1"/>
              <a:t>training</a:t>
            </a:r>
            <a:r>
              <a:rPr lang="de-DE" dirty="0"/>
              <a:t> </a:t>
            </a:r>
            <a:r>
              <a:rPr lang="de-DE" dirty="0" err="1"/>
              <a:t>resources</a:t>
            </a:r>
            <a:r>
              <a:rPr lang="de-DE" dirty="0"/>
              <a:t> and </a:t>
            </a:r>
            <a:r>
              <a:rPr lang="de-DE" dirty="0" err="1"/>
              <a:t>documentation</a:t>
            </a:r>
            <a:r>
              <a:rPr lang="de-DE" dirty="0"/>
              <a:t> </a:t>
            </a:r>
            <a:r>
              <a:rPr lang="de-DE" dirty="0" err="1"/>
              <a:t>is</a:t>
            </a:r>
            <a:r>
              <a:rPr lang="de-DE" dirty="0"/>
              <a:t> </a:t>
            </a:r>
            <a:r>
              <a:rPr lang="de-DE" dirty="0" err="1"/>
              <a:t>available</a:t>
            </a:r>
            <a:r>
              <a:rPr lang="de-DE" dirty="0"/>
              <a:t>, </a:t>
            </a:r>
            <a:r>
              <a:rPr lang="de-DE" dirty="0" err="1"/>
              <a:t>Wikidata</a:t>
            </a:r>
            <a:r>
              <a:rPr lang="de-DE" dirty="0"/>
              <a:t> </a:t>
            </a:r>
            <a:r>
              <a:rPr lang="de-DE" dirty="0" err="1"/>
              <a:t>is</a:t>
            </a:r>
            <a:r>
              <a:rPr lang="de-DE" dirty="0"/>
              <a:t> in an </a:t>
            </a:r>
            <a:r>
              <a:rPr lang="de-DE" dirty="0" err="1"/>
              <a:t>early</a:t>
            </a:r>
            <a:r>
              <a:rPr lang="de-DE" dirty="0"/>
              <a:t> </a:t>
            </a:r>
            <a:r>
              <a:rPr lang="de-DE" dirty="0" err="1"/>
              <a:t>phase</a:t>
            </a:r>
            <a:r>
              <a:rPr lang="de-DE" dirty="0"/>
              <a:t> </a:t>
            </a:r>
            <a:r>
              <a:rPr lang="de-DE" dirty="0" err="1"/>
              <a:t>of</a:t>
            </a:r>
            <a:r>
              <a:rPr lang="de-DE" dirty="0"/>
              <a:t> </a:t>
            </a:r>
            <a:r>
              <a:rPr lang="de-DE" dirty="0" err="1"/>
              <a:t>becoming</a:t>
            </a:r>
            <a:r>
              <a:rPr lang="de-DE" dirty="0"/>
              <a:t> </a:t>
            </a:r>
            <a:r>
              <a:rPr lang="de-DE" dirty="0" err="1"/>
              <a:t>part</a:t>
            </a:r>
            <a:r>
              <a:rPr lang="de-DE" dirty="0"/>
              <a:t> </a:t>
            </a:r>
            <a:r>
              <a:rPr lang="de-DE" dirty="0" err="1"/>
              <a:t>of</a:t>
            </a:r>
            <a:r>
              <a:rPr lang="de-DE" dirty="0"/>
              <a:t> </a:t>
            </a:r>
            <a:r>
              <a:rPr lang="de-DE" dirty="0" err="1"/>
              <a:t>the</a:t>
            </a:r>
            <a:r>
              <a:rPr lang="de-DE" dirty="0"/>
              <a:t> Library </a:t>
            </a:r>
            <a:r>
              <a:rPr lang="de-DE" dirty="0" err="1"/>
              <a:t>Carpentry</a:t>
            </a:r>
            <a:r>
              <a:rPr lang="de-DE" dirty="0"/>
              <a:t> Curriculum.</a:t>
            </a:r>
          </a:p>
          <a:p>
            <a:pPr>
              <a:defRPr/>
            </a:pPr>
            <a:r>
              <a:rPr lang="en-US" dirty="0"/>
              <a:t>The large </a:t>
            </a:r>
            <a:r>
              <a:rPr lang="en-US" dirty="0" err="1"/>
              <a:t>Wikibase</a:t>
            </a:r>
            <a:r>
              <a:rPr lang="en-US" dirty="0"/>
              <a:t> developer community provides a growing set of tools and programs to help query, edit, or visualize the data or enhance the user interface.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but not least, many libraries feel they share values with the Wiki’ community and the Wikimedia foundation – a focus on open knowledge, on operating as a non-profit, and on community governance.</a:t>
            </a:r>
            <a:endParaRPr lang="de-DE" dirty="0"/>
          </a:p>
          <a:p>
            <a:endParaRPr lang="de-DE"/>
          </a:p>
        </p:txBody>
      </p:sp>
      <p:sp>
        <p:nvSpPr>
          <p:cNvPr id="4" name="Foliennummernplatzhalter 3"/>
          <p:cNvSpPr>
            <a:spLocks noGrp="1"/>
          </p:cNvSpPr>
          <p:nvPr>
            <p:ph type="sldNum" sz="quarter" idx="5"/>
          </p:nvPr>
        </p:nvSpPr>
        <p:spPr/>
        <p:txBody>
          <a:bodyPr/>
          <a:lstStyle/>
          <a:p>
            <a:fld id="{A8619FA4-AA05-4BDB-A782-C3ACC50B6D5F}" type="slidenum">
              <a:rPr lang="de-DE" smtClean="0"/>
              <a:t>13</a:t>
            </a:fld>
            <a:endParaRPr lang="de-DE"/>
          </a:p>
        </p:txBody>
      </p:sp>
    </p:spTree>
    <p:extLst>
      <p:ext uri="{BB962C8B-B14F-4D97-AF65-F5344CB8AC3E}">
        <p14:creationId xmlns:p14="http://schemas.microsoft.com/office/powerpoint/2010/main" val="1769546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Libraries </a:t>
            </a:r>
            <a:r>
              <a:rPr lang="de-DE" dirty="0" err="1"/>
              <a:t>getting</a:t>
            </a:r>
            <a:r>
              <a:rPr lang="de-DE" dirty="0"/>
              <a:t> </a:t>
            </a:r>
            <a:r>
              <a:rPr lang="de-DE" dirty="0" err="1"/>
              <a:t>engaged</a:t>
            </a:r>
            <a:r>
              <a:rPr lang="de-DE" dirty="0"/>
              <a:t> </a:t>
            </a:r>
            <a:r>
              <a:rPr lang="de-DE" dirty="0" err="1"/>
              <a:t>with</a:t>
            </a:r>
            <a:r>
              <a:rPr lang="de-DE" dirty="0"/>
              <a:t> </a:t>
            </a:r>
            <a:r>
              <a:rPr lang="de-DE" dirty="0" err="1"/>
              <a:t>Wikidata</a:t>
            </a:r>
            <a:r>
              <a:rPr lang="de-DE" dirty="0"/>
              <a:t> </a:t>
            </a:r>
            <a:r>
              <a:rPr lang="de-DE" dirty="0" err="1"/>
              <a:t>can</a:t>
            </a:r>
            <a:r>
              <a:rPr lang="de-DE" dirty="0"/>
              <a:t> do so in a </a:t>
            </a:r>
            <a:r>
              <a:rPr lang="de-DE" dirty="0" err="1"/>
              <a:t>number</a:t>
            </a:r>
            <a:r>
              <a:rPr lang="de-DE" dirty="0"/>
              <a:t> </a:t>
            </a:r>
            <a:r>
              <a:rPr lang="de-DE" dirty="0" err="1"/>
              <a:t>of</a:t>
            </a:r>
            <a:r>
              <a:rPr lang="de-DE" dirty="0"/>
              <a:t> </a:t>
            </a:r>
            <a:r>
              <a:rPr lang="de-DE" dirty="0" err="1"/>
              <a:t>ways</a:t>
            </a:r>
            <a:endParaRPr lang="de-DE" dirty="0"/>
          </a:p>
          <a:p>
            <a:r>
              <a:rPr lang="de-DE" dirty="0"/>
              <a:t>Libraries </a:t>
            </a:r>
            <a:r>
              <a:rPr lang="de-DE" dirty="0" err="1"/>
              <a:t>may</a:t>
            </a:r>
            <a:r>
              <a:rPr lang="de-DE" dirty="0"/>
              <a:t> </a:t>
            </a:r>
            <a:r>
              <a:rPr lang="de-DE" dirty="0" err="1"/>
              <a:t>consume</a:t>
            </a:r>
            <a:r>
              <a:rPr lang="de-DE" dirty="0"/>
              <a:t> </a:t>
            </a:r>
            <a:r>
              <a:rPr lang="de-DE" dirty="0" err="1"/>
              <a:t>Wikidata</a:t>
            </a:r>
            <a:r>
              <a:rPr lang="de-DE" dirty="0"/>
              <a:t> </a:t>
            </a:r>
            <a:r>
              <a:rPr lang="de-DE" dirty="0" err="1"/>
              <a:t>as</a:t>
            </a:r>
            <a:r>
              <a:rPr lang="de-DE" dirty="0"/>
              <a:t> a </a:t>
            </a:r>
            <a:r>
              <a:rPr lang="de-DE" dirty="0" err="1"/>
              <a:t>linked</a:t>
            </a:r>
            <a:r>
              <a:rPr lang="de-DE" dirty="0"/>
              <a:t> </a:t>
            </a:r>
            <a:r>
              <a:rPr lang="de-DE" dirty="0" err="1"/>
              <a:t>data</a:t>
            </a:r>
            <a:r>
              <a:rPr lang="de-DE" dirty="0"/>
              <a:t> source, </a:t>
            </a:r>
            <a:r>
              <a:rPr lang="de-DE" dirty="0" err="1"/>
              <a:t>or</a:t>
            </a:r>
            <a:r>
              <a:rPr lang="de-DE" dirty="0"/>
              <a:t> </a:t>
            </a:r>
            <a:r>
              <a:rPr lang="de-DE" dirty="0" err="1"/>
              <a:t>choose</a:t>
            </a:r>
            <a:r>
              <a:rPr lang="de-DE" dirty="0"/>
              <a:t> </a:t>
            </a:r>
            <a:r>
              <a:rPr lang="de-DE" dirty="0" err="1"/>
              <a:t>to</a:t>
            </a:r>
            <a:r>
              <a:rPr lang="de-DE" dirty="0"/>
              <a:t> </a:t>
            </a:r>
            <a:r>
              <a:rPr lang="de-DE" dirty="0" err="1"/>
              <a:t>contribute</a:t>
            </a:r>
            <a:r>
              <a:rPr lang="de-DE" dirty="0"/>
              <a:t> </a:t>
            </a:r>
            <a:r>
              <a:rPr lang="de-DE" dirty="0" err="1"/>
              <a:t>to</a:t>
            </a:r>
            <a:r>
              <a:rPr lang="de-DE" dirty="0"/>
              <a:t> </a:t>
            </a:r>
            <a:r>
              <a:rPr lang="de-DE" dirty="0" err="1"/>
              <a:t>Wikidata</a:t>
            </a:r>
            <a:r>
              <a:rPr lang="de-DE" dirty="0"/>
              <a:t>. </a:t>
            </a:r>
          </a:p>
          <a:p>
            <a:r>
              <a:rPr lang="de-DE" dirty="0" err="1"/>
              <a:t>Or</a:t>
            </a:r>
            <a:r>
              <a:rPr lang="de-DE" dirty="0"/>
              <a:t> </a:t>
            </a:r>
            <a:r>
              <a:rPr lang="de-DE" dirty="0" err="1"/>
              <a:t>they</a:t>
            </a:r>
            <a:r>
              <a:rPr lang="de-DE" dirty="0"/>
              <a:t> </a:t>
            </a:r>
            <a:r>
              <a:rPr lang="de-DE" dirty="0" err="1"/>
              <a:t>may</a:t>
            </a:r>
            <a:r>
              <a:rPr lang="de-DE" dirty="0"/>
              <a:t> </a:t>
            </a:r>
            <a:r>
              <a:rPr lang="de-DE" dirty="0" err="1"/>
              <a:t>wish</a:t>
            </a:r>
            <a:r>
              <a:rPr lang="de-DE" dirty="0"/>
              <a:t> </a:t>
            </a:r>
            <a:r>
              <a:rPr lang="de-DE" dirty="0" err="1"/>
              <a:t>to</a:t>
            </a:r>
            <a:r>
              <a:rPr lang="de-DE" dirty="0"/>
              <a:t> </a:t>
            </a:r>
            <a:r>
              <a:rPr lang="de-DE" dirty="0" err="1"/>
              <a:t>work</a:t>
            </a:r>
            <a:r>
              <a:rPr lang="de-DE" dirty="0"/>
              <a:t> </a:t>
            </a:r>
            <a:r>
              <a:rPr lang="de-DE" dirty="0" err="1"/>
              <a:t>with</a:t>
            </a:r>
            <a:r>
              <a:rPr lang="de-DE" dirty="0"/>
              <a:t> a separate </a:t>
            </a:r>
            <a:r>
              <a:rPr lang="de-DE" dirty="0" err="1"/>
              <a:t>Wikibase</a:t>
            </a:r>
            <a:r>
              <a:rPr lang="de-DE" dirty="0"/>
              <a:t> </a:t>
            </a:r>
            <a:r>
              <a:rPr lang="de-DE" dirty="0" err="1"/>
              <a:t>instance</a:t>
            </a:r>
            <a:r>
              <a:rPr lang="de-DE" dirty="0"/>
              <a:t> </a:t>
            </a:r>
            <a:r>
              <a:rPr lang="de-DE" dirty="0" err="1"/>
              <a:t>they</a:t>
            </a:r>
            <a:r>
              <a:rPr lang="de-DE" dirty="0"/>
              <a:t> </a:t>
            </a:r>
            <a:r>
              <a:rPr lang="de-DE" dirty="0" err="1"/>
              <a:t>implement</a:t>
            </a:r>
            <a:r>
              <a:rPr lang="de-DE" dirty="0"/>
              <a:t> </a:t>
            </a:r>
            <a:r>
              <a:rPr lang="de-DE" dirty="0" err="1"/>
              <a:t>locally</a:t>
            </a:r>
            <a:r>
              <a:rPr lang="de-DE" dirty="0"/>
              <a:t>. </a:t>
            </a:r>
            <a:endParaRPr lang="de-DE"/>
          </a:p>
          <a:p>
            <a:r>
              <a:rPr lang="de-DE" dirty="0" err="1"/>
              <a:t>It</a:t>
            </a:r>
            <a:r>
              <a:rPr lang="de-DE" dirty="0"/>
              <a:t> all </a:t>
            </a:r>
            <a:r>
              <a:rPr lang="de-DE" dirty="0" err="1"/>
              <a:t>depends</a:t>
            </a:r>
            <a:r>
              <a:rPr lang="de-DE" dirty="0"/>
              <a:t> on </a:t>
            </a:r>
            <a:r>
              <a:rPr lang="de-DE" dirty="0" err="1"/>
              <a:t>the</a:t>
            </a:r>
            <a:r>
              <a:rPr lang="de-DE" dirty="0"/>
              <a:t> </a:t>
            </a:r>
            <a:r>
              <a:rPr lang="de-DE" dirty="0" err="1"/>
              <a:t>circumstances</a:t>
            </a:r>
            <a:r>
              <a:rPr lang="de-DE" dirty="0"/>
              <a:t>, and not least </a:t>
            </a:r>
            <a:r>
              <a:rPr lang="de-DE" dirty="0" err="1"/>
              <a:t>the</a:t>
            </a:r>
            <a:r>
              <a:rPr lang="de-DE" dirty="0"/>
              <a:t> </a:t>
            </a:r>
            <a:r>
              <a:rPr lang="de-DE" dirty="0" err="1"/>
              <a:t>purpose</a:t>
            </a:r>
            <a:r>
              <a:rPr lang="de-DE" dirty="0"/>
              <a:t> </a:t>
            </a:r>
            <a:r>
              <a:rPr lang="de-DE" dirty="0" err="1"/>
              <a:t>of</a:t>
            </a:r>
            <a:r>
              <a:rPr lang="de-DE" dirty="0"/>
              <a:t> </a:t>
            </a:r>
            <a:r>
              <a:rPr lang="de-DE" dirty="0" err="1"/>
              <a:t>their</a:t>
            </a:r>
            <a:r>
              <a:rPr lang="de-DE" dirty="0"/>
              <a:t> </a:t>
            </a:r>
            <a:r>
              <a:rPr lang="de-DE" dirty="0" err="1"/>
              <a:t>engagement</a:t>
            </a:r>
            <a:r>
              <a:rPr lang="de-DE" dirty="0"/>
              <a:t>.</a:t>
            </a:r>
            <a:endParaRPr lang="de-DE" dirty="0">
              <a:cs typeface="Calibri"/>
            </a:endParaRPr>
          </a:p>
        </p:txBody>
      </p:sp>
      <p:sp>
        <p:nvSpPr>
          <p:cNvPr id="4" name="Foliennummernplatzhalter 3"/>
          <p:cNvSpPr>
            <a:spLocks noGrp="1"/>
          </p:cNvSpPr>
          <p:nvPr>
            <p:ph type="sldNum" sz="quarter" idx="5"/>
          </p:nvPr>
        </p:nvSpPr>
        <p:spPr/>
        <p:txBody>
          <a:bodyPr/>
          <a:lstStyle/>
          <a:p>
            <a:fld id="{A8619FA4-AA05-4BDB-A782-C3ACC50B6D5F}" type="slidenum">
              <a:rPr lang="de-DE" smtClean="0"/>
              <a:t>14</a:t>
            </a:fld>
            <a:endParaRPr lang="de-DE"/>
          </a:p>
        </p:txBody>
      </p:sp>
    </p:spTree>
    <p:extLst>
      <p:ext uri="{BB962C8B-B14F-4D97-AF65-F5344CB8AC3E}">
        <p14:creationId xmlns:p14="http://schemas.microsoft.com/office/powerpoint/2010/main" val="3748479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Working </a:t>
            </a:r>
            <a:r>
              <a:rPr lang="de-DE" dirty="0" err="1"/>
              <a:t>with</a:t>
            </a:r>
            <a:r>
              <a:rPr lang="de-DE" dirty="0"/>
              <a:t> </a:t>
            </a:r>
            <a:r>
              <a:rPr lang="de-DE" dirty="0" err="1"/>
              <a:t>Wikidata</a:t>
            </a:r>
            <a:r>
              <a:rPr lang="de-DE" dirty="0"/>
              <a:t> </a:t>
            </a:r>
            <a:r>
              <a:rPr lang="de-DE" dirty="0" err="1"/>
              <a:t>can</a:t>
            </a:r>
            <a:r>
              <a:rPr lang="de-DE" dirty="0"/>
              <a:t> </a:t>
            </a:r>
            <a:r>
              <a:rPr lang="de-DE" dirty="0" err="1"/>
              <a:t>have</a:t>
            </a:r>
            <a:r>
              <a:rPr lang="de-DE" dirty="0"/>
              <a:t> all </a:t>
            </a:r>
            <a:r>
              <a:rPr lang="de-DE" dirty="0" err="1"/>
              <a:t>kinds</a:t>
            </a:r>
            <a:r>
              <a:rPr lang="de-DE" dirty="0"/>
              <a:t> </a:t>
            </a:r>
            <a:r>
              <a:rPr lang="de-DE" dirty="0" err="1"/>
              <a:t>of</a:t>
            </a:r>
            <a:r>
              <a:rPr lang="de-DE" dirty="0"/>
              <a:t> </a:t>
            </a:r>
            <a:r>
              <a:rPr lang="de-DE" dirty="0" err="1"/>
              <a:t>purposes</a:t>
            </a:r>
            <a:r>
              <a:rPr lang="de-DE" dirty="0"/>
              <a:t>. </a:t>
            </a:r>
          </a:p>
          <a:p>
            <a:r>
              <a:rPr lang="de-DE" dirty="0" err="1"/>
              <a:t>Enhancing</a:t>
            </a:r>
            <a:r>
              <a:rPr lang="de-DE" dirty="0"/>
              <a:t> </a:t>
            </a:r>
            <a:r>
              <a:rPr lang="de-DE" dirty="0" err="1"/>
              <a:t>existing</a:t>
            </a:r>
            <a:r>
              <a:rPr lang="de-DE" dirty="0"/>
              <a:t> </a:t>
            </a:r>
            <a:r>
              <a:rPr lang="de-DE" dirty="0" err="1"/>
              <a:t>data</a:t>
            </a:r>
            <a:r>
              <a:rPr lang="de-DE" dirty="0"/>
              <a:t> </a:t>
            </a:r>
            <a:r>
              <a:rPr lang="de-DE" dirty="0" err="1"/>
              <a:t>or</a:t>
            </a:r>
            <a:r>
              <a:rPr lang="de-DE" dirty="0"/>
              <a:t> </a:t>
            </a:r>
            <a:r>
              <a:rPr lang="de-DE" dirty="0" err="1"/>
              <a:t>descriptions</a:t>
            </a:r>
            <a:r>
              <a:rPr lang="de-DE" dirty="0"/>
              <a:t> in </a:t>
            </a:r>
            <a:r>
              <a:rPr lang="de-DE" dirty="0" err="1"/>
              <a:t>library</a:t>
            </a:r>
            <a:r>
              <a:rPr lang="de-DE" dirty="0"/>
              <a:t> </a:t>
            </a:r>
            <a:r>
              <a:rPr lang="de-DE" dirty="0" err="1"/>
              <a:t>catalogues</a:t>
            </a:r>
            <a:r>
              <a:rPr lang="de-DE" dirty="0"/>
              <a:t>, e.g. </a:t>
            </a:r>
            <a:r>
              <a:rPr lang="de-DE" dirty="0" err="1"/>
              <a:t>with</a:t>
            </a:r>
            <a:r>
              <a:rPr lang="de-DE" dirty="0"/>
              <a:t> </a:t>
            </a:r>
            <a:r>
              <a:rPr lang="de-DE" dirty="0" err="1"/>
              <a:t>identifiers</a:t>
            </a:r>
            <a:r>
              <a:rPr lang="de-DE" dirty="0"/>
              <a:t>, </a:t>
            </a:r>
          </a:p>
          <a:p>
            <a:r>
              <a:rPr lang="de-DE" dirty="0" err="1"/>
              <a:t>creating</a:t>
            </a:r>
            <a:r>
              <a:rPr lang="de-DE" dirty="0"/>
              <a:t> </a:t>
            </a:r>
            <a:r>
              <a:rPr lang="de-DE" dirty="0" err="1"/>
              <a:t>richer</a:t>
            </a:r>
            <a:r>
              <a:rPr lang="de-DE" dirty="0"/>
              <a:t> </a:t>
            </a:r>
            <a:r>
              <a:rPr lang="de-DE" dirty="0" err="1"/>
              <a:t>descriptions</a:t>
            </a:r>
            <a:r>
              <a:rPr lang="de-DE" dirty="0"/>
              <a:t> </a:t>
            </a:r>
            <a:r>
              <a:rPr lang="de-DE" dirty="0" err="1"/>
              <a:t>of</a:t>
            </a:r>
            <a:r>
              <a:rPr lang="de-DE" dirty="0"/>
              <a:t> </a:t>
            </a:r>
            <a:r>
              <a:rPr lang="de-DE" dirty="0" err="1"/>
              <a:t>archival</a:t>
            </a:r>
            <a:r>
              <a:rPr lang="de-DE" dirty="0"/>
              <a:t> </a:t>
            </a:r>
            <a:r>
              <a:rPr lang="de-DE" dirty="0" err="1"/>
              <a:t>or</a:t>
            </a:r>
            <a:r>
              <a:rPr lang="de-DE" dirty="0"/>
              <a:t> </a:t>
            </a:r>
            <a:r>
              <a:rPr lang="de-DE" dirty="0" err="1"/>
              <a:t>special</a:t>
            </a:r>
            <a:r>
              <a:rPr lang="de-DE" dirty="0"/>
              <a:t> </a:t>
            </a:r>
            <a:r>
              <a:rPr lang="de-DE" dirty="0" err="1"/>
              <a:t>collections</a:t>
            </a:r>
            <a:r>
              <a:rPr lang="de-DE" dirty="0"/>
              <a:t>, </a:t>
            </a:r>
            <a:endParaRPr lang="de-DE" dirty="0">
              <a:cs typeface="Calibri"/>
            </a:endParaRPr>
          </a:p>
          <a:p>
            <a:r>
              <a:rPr lang="de-DE" dirty="0" err="1"/>
              <a:t>enhancing</a:t>
            </a:r>
            <a:r>
              <a:rPr lang="de-DE" dirty="0"/>
              <a:t> </a:t>
            </a:r>
            <a:r>
              <a:rPr lang="de-DE" dirty="0" err="1"/>
              <a:t>the</a:t>
            </a:r>
            <a:r>
              <a:rPr lang="de-DE" dirty="0"/>
              <a:t> </a:t>
            </a:r>
            <a:r>
              <a:rPr lang="de-DE" dirty="0" err="1"/>
              <a:t>visibility</a:t>
            </a:r>
            <a:r>
              <a:rPr lang="de-DE" dirty="0"/>
              <a:t> </a:t>
            </a:r>
            <a:r>
              <a:rPr lang="de-DE" dirty="0" err="1"/>
              <a:t>of</a:t>
            </a:r>
            <a:r>
              <a:rPr lang="de-DE" dirty="0"/>
              <a:t> </a:t>
            </a:r>
            <a:r>
              <a:rPr lang="de-DE" dirty="0" err="1"/>
              <a:t>library</a:t>
            </a:r>
            <a:r>
              <a:rPr lang="de-DE" dirty="0"/>
              <a:t> </a:t>
            </a:r>
            <a:r>
              <a:rPr lang="de-DE" dirty="0" err="1"/>
              <a:t>resources</a:t>
            </a:r>
            <a:r>
              <a:rPr lang="de-DE" dirty="0"/>
              <a:t>, </a:t>
            </a:r>
            <a:endParaRPr lang="de-DE"/>
          </a:p>
          <a:p>
            <a:r>
              <a:rPr lang="de-DE" dirty="0" err="1"/>
              <a:t>enabling</a:t>
            </a:r>
            <a:r>
              <a:rPr lang="de-DE" dirty="0"/>
              <a:t> </a:t>
            </a:r>
            <a:r>
              <a:rPr lang="de-DE" dirty="0" err="1"/>
              <a:t>the</a:t>
            </a:r>
            <a:r>
              <a:rPr lang="de-DE" dirty="0"/>
              <a:t> </a:t>
            </a:r>
            <a:r>
              <a:rPr lang="de-DE" dirty="0" err="1"/>
              <a:t>community</a:t>
            </a:r>
            <a:r>
              <a:rPr lang="de-DE" dirty="0"/>
              <a:t> </a:t>
            </a:r>
            <a:r>
              <a:rPr lang="de-DE" dirty="0" err="1"/>
              <a:t>to</a:t>
            </a:r>
            <a:r>
              <a:rPr lang="de-DE" dirty="0"/>
              <a:t> </a:t>
            </a:r>
            <a:r>
              <a:rPr lang="de-DE" dirty="0" err="1"/>
              <a:t>contribute</a:t>
            </a:r>
            <a:r>
              <a:rPr lang="de-DE" dirty="0"/>
              <a:t> </a:t>
            </a:r>
            <a:r>
              <a:rPr lang="de-DE" dirty="0" err="1"/>
              <a:t>knowledge</a:t>
            </a:r>
            <a:r>
              <a:rPr lang="de-DE" dirty="0"/>
              <a:t> and </a:t>
            </a:r>
            <a:r>
              <a:rPr lang="de-DE" dirty="0" err="1"/>
              <a:t>expertise</a:t>
            </a:r>
            <a:r>
              <a:rPr lang="de-DE" dirty="0"/>
              <a:t>, and so </a:t>
            </a:r>
            <a:r>
              <a:rPr lang="de-DE" dirty="0" err="1"/>
              <a:t>forth</a:t>
            </a:r>
            <a:r>
              <a:rPr lang="de-DE" dirty="0"/>
              <a:t>. </a:t>
            </a:r>
            <a:endParaRPr lang="de-DE">
              <a:cs typeface="Calibri"/>
            </a:endParaRPr>
          </a:p>
          <a:p>
            <a:endParaRPr lang="de-DE" dirty="0"/>
          </a:p>
          <a:p>
            <a:r>
              <a:rPr lang="de-DE" dirty="0" err="1"/>
              <a:t>Ultimately</a:t>
            </a:r>
            <a:r>
              <a:rPr lang="de-DE" dirty="0"/>
              <a:t>, </a:t>
            </a:r>
            <a:r>
              <a:rPr lang="de-DE" dirty="0" err="1"/>
              <a:t>Wikidata</a:t>
            </a:r>
            <a:r>
              <a:rPr lang="de-DE" dirty="0"/>
              <a:t> </a:t>
            </a:r>
            <a:r>
              <a:rPr lang="de-DE" dirty="0" err="1"/>
              <a:t>or</a:t>
            </a:r>
            <a:r>
              <a:rPr lang="de-DE" dirty="0"/>
              <a:t> </a:t>
            </a:r>
            <a:r>
              <a:rPr lang="de-DE" dirty="0" err="1"/>
              <a:t>Wikibase</a:t>
            </a:r>
            <a:r>
              <a:rPr lang="de-DE" dirty="0"/>
              <a:t> </a:t>
            </a:r>
            <a:r>
              <a:rPr lang="de-DE" dirty="0" err="1"/>
              <a:t>are</a:t>
            </a:r>
            <a:r>
              <a:rPr lang="de-DE" dirty="0"/>
              <a:t> </a:t>
            </a:r>
            <a:r>
              <a:rPr lang="de-DE" dirty="0" err="1"/>
              <a:t>used</a:t>
            </a:r>
            <a:r>
              <a:rPr lang="de-DE" dirty="0"/>
              <a:t> </a:t>
            </a:r>
            <a:r>
              <a:rPr lang="de-DE" dirty="0" err="1"/>
              <a:t>to</a:t>
            </a:r>
            <a:r>
              <a:rPr lang="de-DE" dirty="0"/>
              <a:t> </a:t>
            </a:r>
            <a:r>
              <a:rPr lang="de-DE" dirty="0" err="1"/>
              <a:t>capture</a:t>
            </a:r>
            <a:r>
              <a:rPr lang="de-DE" dirty="0"/>
              <a:t> </a:t>
            </a:r>
            <a:r>
              <a:rPr lang="de-DE" dirty="0" err="1"/>
              <a:t>structured</a:t>
            </a:r>
            <a:r>
              <a:rPr lang="de-DE" dirty="0"/>
              <a:t> </a:t>
            </a:r>
            <a:r>
              <a:rPr lang="de-DE" dirty="0" err="1"/>
              <a:t>data</a:t>
            </a:r>
            <a:r>
              <a:rPr lang="de-DE" dirty="0"/>
              <a:t> in </a:t>
            </a:r>
            <a:r>
              <a:rPr lang="de-DE" dirty="0" err="1"/>
              <a:t>ways</a:t>
            </a:r>
            <a:r>
              <a:rPr lang="de-DE" dirty="0"/>
              <a:t> and </a:t>
            </a:r>
            <a:r>
              <a:rPr lang="de-DE" dirty="0" err="1"/>
              <a:t>formats</a:t>
            </a:r>
            <a:r>
              <a:rPr lang="de-DE" dirty="0"/>
              <a:t> not possible </a:t>
            </a:r>
            <a:r>
              <a:rPr lang="de-DE" dirty="0" err="1"/>
              <a:t>within</a:t>
            </a:r>
            <a:r>
              <a:rPr lang="de-DE" dirty="0"/>
              <a:t> traditional </a:t>
            </a:r>
            <a:r>
              <a:rPr lang="de-DE" dirty="0" err="1"/>
              <a:t>bibliographic</a:t>
            </a:r>
            <a:r>
              <a:rPr lang="de-DE" dirty="0"/>
              <a:t> </a:t>
            </a:r>
            <a:r>
              <a:rPr lang="de-DE" dirty="0" err="1"/>
              <a:t>or</a:t>
            </a:r>
            <a:r>
              <a:rPr lang="de-DE" dirty="0"/>
              <a:t> </a:t>
            </a:r>
            <a:r>
              <a:rPr lang="de-DE" dirty="0" err="1"/>
              <a:t>authority</a:t>
            </a:r>
            <a:r>
              <a:rPr lang="de-DE" dirty="0"/>
              <a:t> </a:t>
            </a:r>
            <a:r>
              <a:rPr lang="de-DE" dirty="0" err="1"/>
              <a:t>workflow</a:t>
            </a:r>
            <a:r>
              <a:rPr lang="de-DE" dirty="0"/>
              <a:t>, </a:t>
            </a:r>
          </a:p>
          <a:p>
            <a:r>
              <a:rPr lang="de-DE" dirty="0" err="1"/>
              <a:t>to</a:t>
            </a:r>
            <a:r>
              <a:rPr lang="de-DE" dirty="0"/>
              <a:t> </a:t>
            </a:r>
            <a:r>
              <a:rPr lang="de-DE" dirty="0" err="1"/>
              <a:t>create</a:t>
            </a:r>
            <a:r>
              <a:rPr lang="de-DE" dirty="0"/>
              <a:t> </a:t>
            </a:r>
            <a:r>
              <a:rPr lang="de-DE" dirty="0" err="1"/>
              <a:t>or</a:t>
            </a:r>
            <a:r>
              <a:rPr lang="de-DE" dirty="0"/>
              <a:t> publish </a:t>
            </a:r>
            <a:r>
              <a:rPr lang="de-DE" dirty="0" err="1"/>
              <a:t>linked</a:t>
            </a:r>
            <a:r>
              <a:rPr lang="de-DE" dirty="0"/>
              <a:t> </a:t>
            </a:r>
            <a:r>
              <a:rPr lang="de-DE" dirty="0" err="1"/>
              <a:t>data</a:t>
            </a:r>
            <a:r>
              <a:rPr lang="de-DE" dirty="0"/>
              <a:t>, and – </a:t>
            </a:r>
            <a:r>
              <a:rPr lang="de-DE" dirty="0" err="1"/>
              <a:t>most</a:t>
            </a:r>
            <a:r>
              <a:rPr lang="de-DE" dirty="0"/>
              <a:t> </a:t>
            </a:r>
            <a:r>
              <a:rPr lang="de-DE" dirty="0" err="1"/>
              <a:t>importantly</a:t>
            </a:r>
            <a:r>
              <a:rPr lang="de-DE" dirty="0"/>
              <a:t> – </a:t>
            </a:r>
            <a:r>
              <a:rPr lang="de-DE" dirty="0" err="1"/>
              <a:t>to</a:t>
            </a:r>
            <a:r>
              <a:rPr lang="de-DE" dirty="0"/>
              <a:t> connect </a:t>
            </a:r>
            <a:r>
              <a:rPr lang="de-DE" dirty="0" err="1"/>
              <a:t>library</a:t>
            </a:r>
            <a:r>
              <a:rPr lang="de-DE" dirty="0"/>
              <a:t> </a:t>
            </a:r>
            <a:r>
              <a:rPr lang="de-DE" dirty="0" err="1"/>
              <a:t>data</a:t>
            </a:r>
            <a:r>
              <a:rPr lang="de-DE" dirty="0"/>
              <a:t> </a:t>
            </a:r>
            <a:r>
              <a:rPr lang="de-DE" dirty="0" err="1"/>
              <a:t>with</a:t>
            </a:r>
            <a:r>
              <a:rPr lang="de-DE" dirty="0"/>
              <a:t> a wider </a:t>
            </a:r>
            <a:r>
              <a:rPr lang="de-DE" dirty="0" err="1"/>
              <a:t>knowledge</a:t>
            </a:r>
            <a:r>
              <a:rPr lang="de-DE" dirty="0"/>
              <a:t> </a:t>
            </a:r>
            <a:r>
              <a:rPr lang="de-DE" dirty="0" err="1"/>
              <a:t>graph</a:t>
            </a:r>
            <a:r>
              <a:rPr lang="de-DE" dirty="0"/>
              <a:t> via </a:t>
            </a:r>
            <a:r>
              <a:rPr lang="de-DE" dirty="0" err="1"/>
              <a:t>identifiers</a:t>
            </a:r>
            <a:r>
              <a:rPr lang="de-DE" dirty="0"/>
              <a:t>.</a:t>
            </a:r>
            <a:endParaRPr lang="de-DE" dirty="0">
              <a:cs typeface="Calibri"/>
            </a:endParaRPr>
          </a:p>
        </p:txBody>
      </p:sp>
      <p:sp>
        <p:nvSpPr>
          <p:cNvPr id="4" name="Foliennummernplatzhalter 3"/>
          <p:cNvSpPr>
            <a:spLocks noGrp="1"/>
          </p:cNvSpPr>
          <p:nvPr>
            <p:ph type="sldNum" sz="quarter" idx="5"/>
          </p:nvPr>
        </p:nvSpPr>
        <p:spPr/>
        <p:txBody>
          <a:bodyPr/>
          <a:lstStyle/>
          <a:p>
            <a:fld id="{6372ECF1-9459-6B44-9FB0-F46FDC39B5D3}" type="slidenum">
              <a:rPr lang="en-US" smtClean="0"/>
              <a:t>15</a:t>
            </a:fld>
            <a:endParaRPr lang="en-US"/>
          </a:p>
        </p:txBody>
      </p:sp>
    </p:spTree>
    <p:extLst>
      <p:ext uri="{BB962C8B-B14F-4D97-AF65-F5344CB8AC3E}">
        <p14:creationId xmlns:p14="http://schemas.microsoft.com/office/powerpoint/2010/main" val="868964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So, for example...</a:t>
            </a:r>
          </a:p>
          <a:p>
            <a:r>
              <a:rPr lang="en-US" dirty="0"/>
              <a:t>The University of Wisconsin–Madison Libraries enrich their catalogue with author identifiers from a number of sources including </a:t>
            </a:r>
            <a:r>
              <a:rPr lang="en-US" dirty="0" err="1"/>
              <a:t>Wikidata</a:t>
            </a:r>
            <a:r>
              <a:rPr lang="en-US" dirty="0"/>
              <a:t> – here a screenshot from Umberto Eco's "name of the rose" on the left, and the section "Information from the Web" from that full record on the right. And you may be able to see that information about Education and Notable Works was pulled in from </a:t>
            </a:r>
            <a:r>
              <a:rPr lang="en-US" dirty="0" err="1"/>
              <a:t>Wikidata</a:t>
            </a:r>
            <a:r>
              <a:rPr lang="en-US" dirty="0"/>
              <a:t>. </a:t>
            </a:r>
            <a:endParaRPr lang="en-US" dirty="0">
              <a:cs typeface="Calibri"/>
            </a:endParaRPr>
          </a:p>
          <a:p>
            <a:endParaRPr lang="en-US" dirty="0"/>
          </a:p>
          <a:p>
            <a:r>
              <a:rPr lang="en-US" dirty="0"/>
              <a:t>As part of this project, the library also registers faculty members in </a:t>
            </a:r>
            <a:r>
              <a:rPr lang="en-US" dirty="0" err="1"/>
              <a:t>Wikidata</a:t>
            </a:r>
            <a:r>
              <a:rPr lang="en-US" dirty="0"/>
              <a:t>, illustrating </a:t>
            </a:r>
            <a:r>
              <a:rPr lang="en-US" dirty="0" err="1"/>
              <a:t>Wikidata’s</a:t>
            </a:r>
            <a:r>
              <a:rPr lang="en-US" dirty="0"/>
              <a:t> role as part of the Research Information Management persistent identifier graph. </a:t>
            </a:r>
            <a:endParaRPr lang="en-US" dirty="0">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Foliennummernplatzhalter 3"/>
          <p:cNvSpPr>
            <a:spLocks noGrp="1"/>
          </p:cNvSpPr>
          <p:nvPr>
            <p:ph type="sldNum" sz="quarter" idx="5"/>
          </p:nvPr>
        </p:nvSpPr>
        <p:spPr/>
        <p:txBody>
          <a:bodyPr/>
          <a:lstStyle/>
          <a:p>
            <a:fld id="{A8619FA4-AA05-4BDB-A782-C3ACC50B6D5F}" type="slidenum">
              <a:rPr lang="de-DE" smtClean="0"/>
              <a:t>16</a:t>
            </a:fld>
            <a:endParaRPr lang="de-DE"/>
          </a:p>
        </p:txBody>
      </p:sp>
    </p:spTree>
    <p:extLst>
      <p:ext uri="{BB962C8B-B14F-4D97-AF65-F5344CB8AC3E}">
        <p14:creationId xmlns:p14="http://schemas.microsoft.com/office/powerpoint/2010/main" val="3552574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The National Library of Sweden is engaged in a project with </a:t>
            </a:r>
            <a:r>
              <a:rPr lang="en-US" sz="1200" kern="1200" dirty="0" err="1">
                <a:solidFill>
                  <a:schemeClr val="tx1"/>
                </a:solidFill>
                <a:effectLst/>
                <a:latin typeface="+mn-lt"/>
                <a:ea typeface="+mn-ea"/>
                <a:cs typeface="+mn-cs"/>
              </a:rPr>
              <a:t>Wikidata</a:t>
            </a:r>
            <a:r>
              <a:rPr lang="en-US" sz="1200" kern="1200" dirty="0">
                <a:solidFill>
                  <a:schemeClr val="tx1"/>
                </a:solidFill>
                <a:effectLst/>
                <a:latin typeface="+mn-lt"/>
                <a:ea typeface="+mn-ea"/>
                <a:cs typeface="+mn-cs"/>
              </a:rPr>
              <a:t> to upload parts of their National Bibliography to </a:t>
            </a:r>
            <a:r>
              <a:rPr lang="en-US" sz="1200" kern="1200" dirty="0" err="1">
                <a:solidFill>
                  <a:schemeClr val="tx1"/>
                </a:solidFill>
                <a:effectLst/>
                <a:latin typeface="+mn-lt"/>
                <a:ea typeface="+mn-ea"/>
                <a:cs typeface="+mn-cs"/>
              </a:rPr>
              <a:t>Wikidata</a:t>
            </a:r>
            <a:r>
              <a:rPr lang="en-US" dirty="0" err="1"/>
              <a:t>,mostly</a:t>
            </a:r>
            <a:r>
              <a:rPr lang="en-US" dirty="0"/>
              <a:t> works</a:t>
            </a:r>
            <a:r>
              <a:rPr lang="en-US" sz="1200" kern="1200" dirty="0">
                <a:solidFill>
                  <a:schemeClr val="tx1"/>
                </a:solidFill>
                <a:effectLst/>
                <a:latin typeface="+mn-lt"/>
                <a:ea typeface="+mn-ea"/>
                <a:cs typeface="+mn-cs"/>
              </a:rPr>
              <a:t> that are used as references on Wikipedia in Swedish, and their authors</a:t>
            </a:r>
            <a:r>
              <a:rPr lang="en-US" dirty="0"/>
              <a: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https://se.wikimedia.org/wiki/Projekt:Strategisk_inkludering_av_biblioteksdata_p%C3%A5_Wikidata_2018/Strategic_Inclusion_of_Library_Data_in_Wikidata</a:t>
            </a:r>
            <a:endParaRPr lang="de-DE" sz="1200" kern="1200" dirty="0">
              <a:solidFill>
                <a:schemeClr val="tx1"/>
              </a:solidFill>
              <a:effectLst/>
              <a:latin typeface="+mn-lt"/>
              <a:ea typeface="+mn-ea"/>
              <a:cs typeface="+mn-cs"/>
            </a:endParaRPr>
          </a:p>
          <a:p>
            <a:endParaRPr lang="de-DE"/>
          </a:p>
        </p:txBody>
      </p:sp>
      <p:sp>
        <p:nvSpPr>
          <p:cNvPr id="4" name="Foliennummernplatzhalter 3"/>
          <p:cNvSpPr>
            <a:spLocks noGrp="1"/>
          </p:cNvSpPr>
          <p:nvPr>
            <p:ph type="sldNum" sz="quarter" idx="5"/>
          </p:nvPr>
        </p:nvSpPr>
        <p:spPr/>
        <p:txBody>
          <a:bodyPr/>
          <a:lstStyle/>
          <a:p>
            <a:fld id="{A8619FA4-AA05-4BDB-A782-C3ACC50B6D5F}" type="slidenum">
              <a:rPr lang="de-DE" smtClean="0"/>
              <a:t>17</a:t>
            </a:fld>
            <a:endParaRPr lang="de-DE"/>
          </a:p>
        </p:txBody>
      </p:sp>
    </p:spTree>
    <p:extLst>
      <p:ext uri="{BB962C8B-B14F-4D97-AF65-F5344CB8AC3E}">
        <p14:creationId xmlns:p14="http://schemas.microsoft.com/office/powerpoint/2010/main" val="1784613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National </a:t>
            </a:r>
            <a:r>
              <a:rPr lang="en-US" sz="1200" kern="1200" dirty="0">
                <a:solidFill>
                  <a:schemeClr val="tx1"/>
                </a:solidFill>
                <a:effectLst/>
                <a:latin typeface="+mn-lt"/>
                <a:ea typeface="+mn-ea"/>
                <a:cs typeface="+mn-cs"/>
              </a:rPr>
              <a:t>Library of Wales </a:t>
            </a:r>
            <a:r>
              <a:rPr lang="en-US" dirty="0"/>
              <a:t>even engaged</a:t>
            </a:r>
            <a:r>
              <a:rPr lang="en-US" sz="1200" kern="1200" dirty="0">
                <a:solidFill>
                  <a:schemeClr val="tx1"/>
                </a:solidFill>
                <a:effectLst/>
                <a:latin typeface="+mn-lt"/>
                <a:ea typeface="+mn-ea"/>
                <a:cs typeface="+mn-cs"/>
              </a:rPr>
              <a:t> a National </a:t>
            </a:r>
            <a:r>
              <a:rPr lang="en-US" sz="1200" kern="1200" dirty="0" err="1">
                <a:solidFill>
                  <a:schemeClr val="tx1"/>
                </a:solidFill>
                <a:effectLst/>
                <a:latin typeface="+mn-lt"/>
                <a:ea typeface="+mn-ea"/>
                <a:cs typeface="+mn-cs"/>
              </a:rPr>
              <a:t>Wikimedian</a:t>
            </a:r>
            <a:r>
              <a:rPr lang="en-US" dirty="0"/>
              <a:t> (Jason Evans).</a:t>
            </a:r>
            <a:r>
              <a:rPr lang="en-US" sz="1200" kern="1200" dirty="0">
                <a:solidFill>
                  <a:schemeClr val="tx1"/>
                </a:solidFill>
                <a:effectLst/>
                <a:latin typeface="+mn-lt"/>
                <a:ea typeface="+mn-ea"/>
                <a:cs typeface="+mn-cs"/>
              </a:rPr>
              <a:t> </a:t>
            </a:r>
            <a:endParaRPr lang="en-US"/>
          </a:p>
          <a:p>
            <a:r>
              <a:rPr lang="en-US" dirty="0"/>
              <a:t>They used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Wikidata</a:t>
            </a:r>
            <a:r>
              <a:rPr lang="en-US" sz="1200" kern="1200" dirty="0">
                <a:solidFill>
                  <a:schemeClr val="tx1"/>
                </a:solidFill>
                <a:effectLst/>
                <a:latin typeface="+mn-lt"/>
                <a:ea typeface="+mn-ea"/>
                <a:cs typeface="+mn-cs"/>
              </a:rPr>
              <a:t> to enrich and enhance the metadata for images they shared with the Wikimedia Commons.</a:t>
            </a:r>
            <a:r>
              <a:rPr lang="en-US" dirty="0"/>
              <a:t> </a:t>
            </a:r>
            <a:endParaRPr lang="en-US">
              <a:cs typeface="Calibri"/>
            </a:endParaRPr>
          </a:p>
          <a:p>
            <a:r>
              <a:rPr lang="en-US" sz="1200" kern="1200" dirty="0">
                <a:solidFill>
                  <a:schemeClr val="tx1"/>
                </a:solidFill>
                <a:effectLst/>
                <a:latin typeface="+mn-lt"/>
                <a:ea typeface="+mn-ea"/>
                <a:cs typeface="+mn-cs"/>
              </a:rPr>
              <a:t>By uploading metadata to </a:t>
            </a:r>
            <a:r>
              <a:rPr lang="en-US" sz="1200" kern="1200" dirty="0" err="1">
                <a:solidFill>
                  <a:schemeClr val="tx1"/>
                </a:solidFill>
                <a:effectLst/>
                <a:latin typeface="+mn-lt"/>
                <a:ea typeface="+mn-ea"/>
                <a:cs typeface="+mn-cs"/>
              </a:rPr>
              <a:t>Wikidata</a:t>
            </a:r>
            <a:r>
              <a:rPr lang="en-US" sz="1200" kern="1200" dirty="0">
                <a:solidFill>
                  <a:schemeClr val="tx1"/>
                </a:solidFill>
                <a:effectLst/>
                <a:latin typeface="+mn-lt"/>
                <a:ea typeface="+mn-ea"/>
                <a:cs typeface="+mn-cs"/>
              </a:rPr>
              <a:t> (and pulling it back after a while) over time the library </a:t>
            </a:r>
            <a:r>
              <a:rPr lang="en-US" dirty="0"/>
              <a:t>benefitted </a:t>
            </a:r>
            <a:r>
              <a:rPr lang="en-US" sz="1200" kern="1200" dirty="0">
                <a:solidFill>
                  <a:schemeClr val="tx1"/>
                </a:solidFill>
                <a:effectLst/>
                <a:latin typeface="+mn-lt"/>
                <a:ea typeface="+mn-ea"/>
                <a:cs typeface="+mn-cs"/>
              </a:rPr>
              <a:t>from significant enrichments of their data.</a:t>
            </a:r>
            <a:r>
              <a:rPr lang="en-US" dirty="0"/>
              <a:t> </a:t>
            </a:r>
            <a:endParaRPr lang="en-US" dirty="0">
              <a:cs typeface="Calibri"/>
            </a:endParaRPr>
          </a:p>
          <a:p>
            <a:r>
              <a:rPr lang="en-US" sz="1200" kern="1200" dirty="0">
                <a:solidFill>
                  <a:schemeClr val="tx1"/>
                </a:solidFill>
                <a:effectLst/>
                <a:latin typeface="+mn-lt"/>
                <a:ea typeface="+mn-ea"/>
                <a:cs typeface="+mn-cs"/>
              </a:rPr>
              <a:t>Getting geocodes for place names</a:t>
            </a:r>
            <a:r>
              <a:rPr lang="en-US" dirty="0"/>
              <a:t> from </a:t>
            </a:r>
            <a:r>
              <a:rPr lang="en-US" dirty="0" err="1"/>
              <a:t>Wikidata</a:t>
            </a:r>
            <a:r>
              <a:rPr lang="en-US" sz="1200" kern="1200" dirty="0">
                <a:solidFill>
                  <a:schemeClr val="tx1"/>
                </a:solidFill>
                <a:effectLst/>
                <a:latin typeface="+mn-lt"/>
                <a:ea typeface="+mn-ea"/>
                <a:cs typeface="+mn-cs"/>
              </a:rPr>
              <a:t>, e.g., meant they could now present content on maps.</a:t>
            </a:r>
            <a:r>
              <a:rPr lang="en-US" dirty="0"/>
              <a:t> </a:t>
            </a:r>
            <a:endParaRPr lang="en-US" dirty="0">
              <a:cs typeface="Calibri" panose="020F0502020204030204"/>
            </a:endParaRPr>
          </a:p>
          <a:p>
            <a:r>
              <a:rPr lang="en-US" sz="1200" kern="1200" dirty="0">
                <a:solidFill>
                  <a:schemeClr val="tx1"/>
                </a:solidFill>
                <a:effectLst/>
                <a:latin typeface="+mn-lt"/>
                <a:ea typeface="+mn-ea"/>
                <a:cs typeface="+mn-cs"/>
              </a:rPr>
              <a:t>Getting multilingual labels </a:t>
            </a:r>
            <a:r>
              <a:rPr lang="en-US" dirty="0"/>
              <a:t>back from </a:t>
            </a:r>
            <a:r>
              <a:rPr lang="en-US" dirty="0" err="1"/>
              <a:t>Wikidata</a:t>
            </a:r>
            <a:r>
              <a:rPr lang="en-US" dirty="0"/>
              <a:t> meant </a:t>
            </a:r>
            <a:r>
              <a:rPr lang="en-US" sz="1200" kern="1200" dirty="0">
                <a:solidFill>
                  <a:schemeClr val="tx1"/>
                </a:solidFill>
                <a:effectLst/>
                <a:latin typeface="+mn-lt"/>
                <a:ea typeface="+mn-ea"/>
                <a:cs typeface="+mn-cs"/>
              </a:rPr>
              <a:t>they can suddenly offer their English only metadata in Welsh, too, and in many other languages.</a:t>
            </a:r>
            <a:r>
              <a:rPr lang="en-US" dirty="0"/>
              <a:t> </a:t>
            </a:r>
            <a:endParaRPr lang="en-US" dirty="0">
              <a:cs typeface="Calibri" panose="020F0502020204030204"/>
            </a:endParaRPr>
          </a:p>
          <a:p>
            <a:endParaRPr lang="en-US" dirty="0"/>
          </a:p>
          <a:p>
            <a:endParaRPr lang="en-US" dirty="0">
              <a:cs typeface="Calibri" panose="020F0502020204030204"/>
            </a:endParaRPr>
          </a:p>
        </p:txBody>
      </p:sp>
      <p:sp>
        <p:nvSpPr>
          <p:cNvPr id="4" name="Foliennummernplatzhalter 3"/>
          <p:cNvSpPr>
            <a:spLocks noGrp="1"/>
          </p:cNvSpPr>
          <p:nvPr>
            <p:ph type="sldNum" sz="quarter" idx="5"/>
          </p:nvPr>
        </p:nvSpPr>
        <p:spPr/>
        <p:txBody>
          <a:bodyPr/>
          <a:lstStyle/>
          <a:p>
            <a:fld id="{A8619FA4-AA05-4BDB-A782-C3ACC50B6D5F}" type="slidenum">
              <a:rPr lang="de-DE" smtClean="0"/>
              <a:t>18</a:t>
            </a:fld>
            <a:endParaRPr lang="de-DE"/>
          </a:p>
        </p:txBody>
      </p:sp>
    </p:spTree>
    <p:extLst>
      <p:ext uri="{BB962C8B-B14F-4D97-AF65-F5344CB8AC3E}">
        <p14:creationId xmlns:p14="http://schemas.microsoft.com/office/powerpoint/2010/main" val="4083762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Visualisations</a:t>
            </a:r>
            <a:r>
              <a:rPr lang="en-US" dirty="0"/>
              <a:t> of the content are made at lot easier, with tools readily available from the Wiki ecosystem. For example, in a recent project with their manuscript collection, for which they have all their data in </a:t>
            </a:r>
            <a:r>
              <a:rPr lang="en-US" dirty="0" err="1"/>
              <a:t>Wikidata</a:t>
            </a:r>
            <a:r>
              <a:rPr lang="en-US" dirty="0"/>
              <a:t>, they were able to visualize the network of scribes and what manuscripts they contributed to, how they worked together, in which groups, etc. </a:t>
            </a:r>
          </a:p>
          <a:p>
            <a:r>
              <a:rPr lang="en-US" dirty="0"/>
              <a:t>(</a:t>
            </a:r>
            <a:r>
              <a:rPr lang="en-US" dirty="0">
                <a:hlinkClick r:id="rId3"/>
              </a:rPr>
              <a:t>https://twitter.com/WIKI_NLW/status/1198899394738868224/photo/1</a:t>
            </a:r>
            <a:r>
              <a:rPr lang="en-US" dirty="0"/>
              <a:t>)</a:t>
            </a:r>
          </a:p>
          <a:p>
            <a:endParaRPr lang="en-US" dirty="0">
              <a:cs typeface="Calibri"/>
            </a:endParaRPr>
          </a:p>
        </p:txBody>
      </p:sp>
      <p:sp>
        <p:nvSpPr>
          <p:cNvPr id="4" name="Slide Number Placeholder 3"/>
          <p:cNvSpPr>
            <a:spLocks noGrp="1"/>
          </p:cNvSpPr>
          <p:nvPr>
            <p:ph type="sldNum" sz="quarter" idx="5"/>
          </p:nvPr>
        </p:nvSpPr>
        <p:spPr/>
        <p:txBody>
          <a:bodyPr/>
          <a:lstStyle/>
          <a:p>
            <a:fld id="{A8619FA4-AA05-4BDB-A782-C3ACC50B6D5F}" type="slidenum">
              <a:rPr lang="de-DE" smtClean="0"/>
              <a:t>19</a:t>
            </a:fld>
            <a:endParaRPr lang="de-DE"/>
          </a:p>
        </p:txBody>
      </p:sp>
    </p:spTree>
    <p:extLst>
      <p:ext uri="{BB962C8B-B14F-4D97-AF65-F5344CB8AC3E}">
        <p14:creationId xmlns:p14="http://schemas.microsoft.com/office/powerpoint/2010/main" val="224546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Title: credit to Kalen Knudson Davis (University of Minnesota)  – used in her blog post!</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Making knowledge more connected and discoverable online has been the expectation driving linked data efforts for several years.  We are finally seeing practical applications surfacing from which libraries can now benefit. Moving from a traditional records-based approach to resource description to representation of a dreamed-for knowledge graph, what have been the challenges encountered so far? </a:t>
            </a:r>
            <a:endParaRPr lang="de-DE"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In this session, we will explore the experiences of national and research libraries in linked data exploration, looking at milestones over time. We’ll look at the journey that OCLC and others have been on, transitioning from entity-based description research, to prototyping and now to actual practices, covering work that has been undertaken with library partners right up to the present day. With the generous support of The Andrew W. Mellon Foundation, OCLC recently announced the development of a shared “Entity Management Infrastructure.”  OCLC is inviting libraries who are interested in participating in this effort to join us.  The promise of an ecosystem is poised to become reality in 24 months when, the infrastructure will become available—jointly curated by the community and OCLC—making scholarly materials easier to find and use.</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A8619FA4-AA05-4BDB-A782-C3ACC50B6D5F}" type="slidenum">
              <a:rPr lang="de-DE" smtClean="0"/>
              <a:t>2</a:t>
            </a:fld>
            <a:endParaRPr lang="de-DE"/>
          </a:p>
        </p:txBody>
      </p:sp>
    </p:spTree>
    <p:extLst>
      <p:ext uri="{BB962C8B-B14F-4D97-AF65-F5344CB8AC3E}">
        <p14:creationId xmlns:p14="http://schemas.microsoft.com/office/powerpoint/2010/main" val="1800581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Their current project is the “sum of Welsh literature on </a:t>
            </a:r>
            <a:r>
              <a:rPr lang="en-US" sz="1200" kern="1200" dirty="0" err="1">
                <a:solidFill>
                  <a:schemeClr val="tx1"/>
                </a:solidFill>
                <a:effectLst/>
                <a:latin typeface="+mn-lt"/>
                <a:ea typeface="+mn-ea"/>
                <a:cs typeface="+mn-cs"/>
              </a:rPr>
              <a:t>Wikidata</a:t>
            </a:r>
            <a:r>
              <a:rPr lang="en-US" sz="1200" kern="1200" dirty="0">
                <a:solidFill>
                  <a:schemeClr val="tx1"/>
                </a:solidFill>
                <a:effectLst/>
                <a:latin typeface="+mn-lt"/>
                <a:ea typeface="+mn-ea"/>
                <a:cs typeface="+mn-cs"/>
              </a:rPr>
              <a:t>” – the Welsh bibliography. </a:t>
            </a:r>
            <a:endParaRPr lang="en-US"/>
          </a:p>
          <a:p>
            <a:r>
              <a:rPr lang="en-US" sz="1200" kern="1200" dirty="0">
                <a:solidFill>
                  <a:schemeClr val="tx1"/>
                </a:solidFill>
                <a:effectLst/>
                <a:latin typeface="+mn-lt"/>
                <a:ea typeface="+mn-ea"/>
                <a:cs typeface="+mn-cs"/>
              </a:rPr>
              <a:t>Again, pulling enriched data back from </a:t>
            </a:r>
            <a:r>
              <a:rPr lang="en-US" sz="1200" kern="1200" dirty="0" err="1">
                <a:solidFill>
                  <a:schemeClr val="tx1"/>
                </a:solidFill>
                <a:effectLst/>
                <a:latin typeface="+mn-lt"/>
                <a:ea typeface="+mn-ea"/>
                <a:cs typeface="+mn-cs"/>
              </a:rPr>
              <a:t>Wikidata</a:t>
            </a:r>
            <a:r>
              <a:rPr lang="en-US" sz="1200" kern="1200" dirty="0">
                <a:solidFill>
                  <a:schemeClr val="tx1"/>
                </a:solidFill>
                <a:effectLst/>
                <a:latin typeface="+mn-lt"/>
                <a:ea typeface="+mn-ea"/>
                <a:cs typeface="+mn-cs"/>
              </a:rPr>
              <a:t> means</a:t>
            </a:r>
            <a:r>
              <a:rPr lang="en-US" dirty="0"/>
              <a:t> that</a:t>
            </a:r>
            <a:r>
              <a:rPr lang="en-US" sz="1200" kern="1200" dirty="0">
                <a:solidFill>
                  <a:schemeClr val="tx1"/>
                </a:solidFill>
                <a:effectLst/>
                <a:latin typeface="+mn-lt"/>
                <a:ea typeface="+mn-ea"/>
                <a:cs typeface="+mn-cs"/>
              </a:rPr>
              <a:t> they can </a:t>
            </a:r>
            <a:r>
              <a:rPr lang="en-US" dirty="0"/>
              <a:t>apply much</a:t>
            </a:r>
            <a:r>
              <a:rPr lang="en-US" sz="1200" kern="1200" dirty="0">
                <a:solidFill>
                  <a:schemeClr val="tx1"/>
                </a:solidFill>
                <a:effectLst/>
                <a:latin typeface="+mn-lt"/>
                <a:ea typeface="+mn-ea"/>
                <a:cs typeface="+mn-cs"/>
              </a:rPr>
              <a:t> more complex filters </a:t>
            </a:r>
            <a:r>
              <a:rPr lang="en-US" dirty="0"/>
              <a:t>and</a:t>
            </a:r>
            <a:r>
              <a:rPr lang="en-US" sz="1200" kern="1200" dirty="0">
                <a:solidFill>
                  <a:schemeClr val="tx1"/>
                </a:solidFill>
                <a:effectLst/>
                <a:latin typeface="+mn-lt"/>
                <a:ea typeface="+mn-ea"/>
                <a:cs typeface="+mn-cs"/>
              </a:rPr>
              <a:t> </a:t>
            </a:r>
            <a:r>
              <a:rPr lang="en-US" dirty="0"/>
              <a:t>answer more complex research</a:t>
            </a:r>
            <a:r>
              <a:rPr lang="en-US" sz="1200" kern="1200" dirty="0">
                <a:solidFill>
                  <a:schemeClr val="tx1"/>
                </a:solidFill>
                <a:effectLst/>
                <a:latin typeface="+mn-lt"/>
                <a:ea typeface="+mn-ea"/>
                <a:cs typeface="+mn-cs"/>
              </a:rPr>
              <a:t> questions:</a:t>
            </a:r>
            <a:r>
              <a:rPr lang="en-US" dirty="0"/>
              <a:t> </a:t>
            </a:r>
            <a:endParaRPr lang="en-US" dirty="0">
              <a:cs typeface="Calibri"/>
            </a:endParaRPr>
          </a:p>
          <a:p>
            <a:r>
              <a:rPr lang="en-US" sz="1200" kern="1200" dirty="0">
                <a:solidFill>
                  <a:schemeClr val="tx1"/>
                </a:solidFill>
                <a:effectLst/>
                <a:latin typeface="+mn-lt"/>
                <a:ea typeface="+mn-ea"/>
                <a:cs typeface="+mn-cs"/>
              </a:rPr>
              <a:t>Which one of our authors also has a portrait in the National Gallery? </a:t>
            </a:r>
            <a:endParaRPr lang="en-US" dirty="0"/>
          </a:p>
          <a:p>
            <a:r>
              <a:rPr lang="en-US" sz="1200" kern="1200" dirty="0">
                <a:solidFill>
                  <a:schemeClr val="tx1"/>
                </a:solidFill>
                <a:effectLst/>
                <a:latin typeface="+mn-lt"/>
                <a:ea typeface="+mn-ea"/>
                <a:cs typeface="+mn-cs"/>
              </a:rPr>
              <a:t>Which one </a:t>
            </a:r>
            <a:r>
              <a:rPr lang="en-US" dirty="0"/>
              <a:t>of them had</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nobel</a:t>
            </a:r>
            <a:r>
              <a:rPr lang="en-US" sz="1200" kern="1200" dirty="0">
                <a:solidFill>
                  <a:schemeClr val="tx1"/>
                </a:solidFill>
                <a:effectLst/>
                <a:latin typeface="+mn-lt"/>
                <a:ea typeface="+mn-ea"/>
                <a:cs typeface="+mn-cs"/>
              </a:rPr>
              <a:t> prize nomination, or ever gave a speech in Parliament?</a:t>
            </a:r>
            <a:r>
              <a:rPr lang="en-US" dirty="0"/>
              <a:t> </a:t>
            </a:r>
            <a:endParaRPr lang="en-US" dirty="0">
              <a:cs typeface="Calibri"/>
            </a:endParaRPr>
          </a:p>
          <a:p>
            <a:endParaRPr lang="en-US" sz="1200" kern="1200" dirty="0">
              <a:solidFill>
                <a:schemeClr val="tx1"/>
              </a:solidFill>
              <a:effectLst/>
              <a:latin typeface="+mn-lt"/>
              <a:cs typeface="Calibri"/>
            </a:endParaRPr>
          </a:p>
          <a:p>
            <a:endParaRPr lang="en-US" dirty="0"/>
          </a:p>
          <a:p>
            <a:r>
              <a:rPr lang="en-US" sz="1200" kern="1200" dirty="0">
                <a:solidFill>
                  <a:schemeClr val="tx1"/>
                </a:solidFill>
                <a:effectLst/>
                <a:latin typeface="+mn-lt"/>
                <a:ea typeface="+mn-ea"/>
                <a:cs typeface="+mn-cs"/>
              </a:rPr>
              <a:t> </a:t>
            </a:r>
            <a:endParaRPr lang="de-DE" dirty="0"/>
          </a:p>
        </p:txBody>
      </p:sp>
      <p:sp>
        <p:nvSpPr>
          <p:cNvPr id="4" name="Foliennummernplatzhalter 3"/>
          <p:cNvSpPr>
            <a:spLocks noGrp="1"/>
          </p:cNvSpPr>
          <p:nvPr>
            <p:ph type="sldNum" sz="quarter" idx="5"/>
          </p:nvPr>
        </p:nvSpPr>
        <p:spPr/>
        <p:txBody>
          <a:bodyPr/>
          <a:lstStyle/>
          <a:p>
            <a:fld id="{A8619FA4-AA05-4BDB-A782-C3ACC50B6D5F}" type="slidenum">
              <a:rPr lang="de-DE" smtClean="0"/>
              <a:t>20</a:t>
            </a:fld>
            <a:endParaRPr lang="de-DE"/>
          </a:p>
        </p:txBody>
      </p:sp>
    </p:spTree>
    <p:extLst>
      <p:ext uri="{BB962C8B-B14F-4D97-AF65-F5344CB8AC3E}">
        <p14:creationId xmlns:p14="http://schemas.microsoft.com/office/powerpoint/2010/main" val="1622364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Europeana</a:t>
            </a:r>
            <a:r>
              <a:rPr lang="en-US" dirty="0"/>
              <a:t> encourages its contributing institutions to register identifiers and vocabularies in </a:t>
            </a:r>
            <a:r>
              <a:rPr lang="en-US" dirty="0" err="1"/>
              <a:t>Wikidata</a:t>
            </a:r>
            <a:r>
              <a:rPr lang="en-US" dirty="0"/>
              <a:t> so </a:t>
            </a:r>
            <a:r>
              <a:rPr lang="en-US" dirty="0" err="1"/>
              <a:t>Europeana</a:t>
            </a:r>
            <a:r>
              <a:rPr lang="en-US" dirty="0"/>
              <a:t> can reuse them. </a:t>
            </a:r>
            <a:endParaRPr lang="de-DE" dirty="0"/>
          </a:p>
          <a:p>
            <a:r>
              <a:rPr lang="en-US" dirty="0" err="1"/>
              <a:t>Europeana</a:t>
            </a:r>
            <a:r>
              <a:rPr lang="en-US" dirty="0"/>
              <a:t> </a:t>
            </a:r>
            <a:r>
              <a:rPr lang="en-US" dirty="0" err="1"/>
              <a:t>favour</a:t>
            </a:r>
            <a:r>
              <a:rPr lang="en-US" dirty="0"/>
              <a:t> </a:t>
            </a:r>
            <a:r>
              <a:rPr lang="en-US" dirty="0" err="1"/>
              <a:t>Wikidata</a:t>
            </a:r>
            <a:r>
              <a:rPr lang="en-US" dirty="0"/>
              <a:t> in this context because – as they state on their website – they prefer to use “large, rather generic and multilingual data sources”, especially those “where equivalent elements in other vocabularies are indicated”, and also because </a:t>
            </a:r>
            <a:r>
              <a:rPr lang="en-US" dirty="0" err="1"/>
              <a:t>Wikidata</a:t>
            </a:r>
            <a:r>
              <a:rPr lang="en-US" dirty="0"/>
              <a:t> can “bring together crowdsourced resources and authoritative datasets (such as VIAF) and so guarantees a good balance between the authority and the quality we are looking for.” </a:t>
            </a:r>
            <a:endParaRPr lang="de-DE">
              <a:cs typeface="Calibri"/>
            </a:endParaRPr>
          </a:p>
          <a:p>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https://pro.europeana.eu/page/get-your-vocabularies-in-wikidata</a:t>
            </a:r>
            <a:endParaRPr lang="de-DE" dirty="0"/>
          </a:p>
          <a:p>
            <a:endParaRPr lang="de-DE"/>
          </a:p>
        </p:txBody>
      </p:sp>
      <p:sp>
        <p:nvSpPr>
          <p:cNvPr id="4" name="Foliennummernplatzhalter 3"/>
          <p:cNvSpPr>
            <a:spLocks noGrp="1"/>
          </p:cNvSpPr>
          <p:nvPr>
            <p:ph type="sldNum" sz="quarter" idx="5"/>
          </p:nvPr>
        </p:nvSpPr>
        <p:spPr/>
        <p:txBody>
          <a:bodyPr/>
          <a:lstStyle/>
          <a:p>
            <a:fld id="{A8619FA4-AA05-4BDB-A782-C3ACC50B6D5F}" type="slidenum">
              <a:rPr lang="de-DE" smtClean="0"/>
              <a:t>21</a:t>
            </a:fld>
            <a:endParaRPr lang="de-DE"/>
          </a:p>
        </p:txBody>
      </p:sp>
    </p:spTree>
    <p:extLst>
      <p:ext uri="{BB962C8B-B14F-4D97-AF65-F5344CB8AC3E}">
        <p14:creationId xmlns:p14="http://schemas.microsoft.com/office/powerpoint/2010/main" val="4180628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cs typeface="Calibri"/>
              </a:rPr>
              <a:t>So far for using </a:t>
            </a:r>
            <a:r>
              <a:rPr lang="en-US" dirty="0" err="1">
                <a:cs typeface="Calibri"/>
              </a:rPr>
              <a:t>Wikidata</a:t>
            </a:r>
            <a:r>
              <a:rPr lang="en-US" dirty="0">
                <a:cs typeface="Calibri"/>
              </a:rPr>
              <a:t>. But why would libraries decide to use separate </a:t>
            </a:r>
            <a:r>
              <a:rPr lang="en-US" dirty="0" err="1">
                <a:cs typeface="Calibri"/>
              </a:rPr>
              <a:t>Wikibase</a:t>
            </a:r>
            <a:r>
              <a:rPr lang="en-US" dirty="0">
                <a:cs typeface="Calibri"/>
              </a:rPr>
              <a:t> instances instead, or in addition?</a:t>
            </a:r>
            <a:endParaRPr lang="en-US" dirty="0"/>
          </a:p>
          <a:p>
            <a:endParaRPr lang="en-US" dirty="0"/>
          </a:p>
          <a:p>
            <a:r>
              <a:rPr lang="en-US" dirty="0"/>
              <a:t>These separate </a:t>
            </a:r>
            <a:r>
              <a:rPr lang="en-US" dirty="0" err="1"/>
              <a:t>Wikibase</a:t>
            </a:r>
            <a:r>
              <a:rPr lang="en-US" dirty="0"/>
              <a:t> instances are mostly used for</a:t>
            </a:r>
            <a:endParaRPr lang="de-DE">
              <a:cs typeface="Calibri"/>
            </a:endParaRPr>
          </a:p>
          <a:p>
            <a:r>
              <a:rPr lang="en-US" dirty="0"/>
              <a:t>- exploration and experiment, such as in the OCLC Passage pilot my colleague Karen is going to talk about in a minute.</a:t>
            </a:r>
            <a:endParaRPr lang="de-DE" dirty="0"/>
          </a:p>
          <a:p>
            <a:r>
              <a:rPr lang="en-US" dirty="0"/>
              <a:t>- data ingest and reconciliation before merging the resulting data set with </a:t>
            </a:r>
            <a:r>
              <a:rPr lang="en-US" dirty="0" err="1"/>
              <a:t>Wikidata</a:t>
            </a:r>
            <a:endParaRPr lang="de-DE" dirty="0" err="1">
              <a:cs typeface="Calibri"/>
            </a:endParaRPr>
          </a:p>
          <a:p>
            <a:r>
              <a:rPr lang="en-US" dirty="0"/>
              <a:t>- or very specialized use cases. Many domain specific projects prefer to use a separate </a:t>
            </a:r>
            <a:r>
              <a:rPr lang="en-US" dirty="0" err="1"/>
              <a:t>Wikibase</a:t>
            </a:r>
            <a:r>
              <a:rPr lang="en-US" dirty="0"/>
              <a:t> instance, to store highly specialized information, in non-standard ways, perhaps even partially sensitive or even confidential, in ways not supported by the central </a:t>
            </a:r>
            <a:r>
              <a:rPr lang="en-US" dirty="0" err="1"/>
              <a:t>Wikidata</a:t>
            </a:r>
            <a:r>
              <a:rPr lang="en-US" dirty="0"/>
              <a:t> instance.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but not least </a:t>
            </a:r>
            <a:r>
              <a:rPr lang="en-US" dirty="0" err="1"/>
              <a:t>Wikibase</a:t>
            </a:r>
            <a:r>
              <a:rPr lang="en-US" dirty="0"/>
              <a:t> is also used to extend the scope of linked data work beyond just the library domain, in particular to include other cultural heritage institutions, such as archives and museums. (</a:t>
            </a:r>
            <a:r>
              <a:rPr lang="de-DE" dirty="0"/>
              <a:t>GLAM – galleries (</a:t>
            </a:r>
            <a:r>
              <a:rPr lang="de-DE" dirty="0" err="1"/>
              <a:t>art</a:t>
            </a:r>
            <a:r>
              <a:rPr lang="de-DE" dirty="0"/>
              <a:t> </a:t>
            </a:r>
            <a:r>
              <a:rPr lang="de-DE" dirty="0" err="1"/>
              <a:t>museum</a:t>
            </a:r>
            <a:r>
              <a:rPr lang="de-DE" dirty="0"/>
              <a:t>, </a:t>
            </a:r>
            <a:r>
              <a:rPr lang="de-DE" dirty="0" err="1"/>
              <a:t>art</a:t>
            </a:r>
            <a:r>
              <a:rPr lang="de-DE" dirty="0"/>
              <a:t> </a:t>
            </a:r>
            <a:r>
              <a:rPr lang="de-DE" dirty="0" err="1"/>
              <a:t>gallery</a:t>
            </a:r>
            <a:r>
              <a:rPr lang="de-DE" dirty="0"/>
              <a:t>), </a:t>
            </a:r>
            <a:r>
              <a:rPr lang="de-DE" dirty="0" err="1"/>
              <a:t>libraries</a:t>
            </a:r>
            <a:r>
              <a:rPr lang="de-DE" dirty="0"/>
              <a:t>, </a:t>
            </a:r>
            <a:r>
              <a:rPr lang="de-DE" dirty="0" err="1"/>
              <a:t>archives</a:t>
            </a:r>
            <a:r>
              <a:rPr lang="de-DE" dirty="0"/>
              <a:t>, </a:t>
            </a:r>
            <a:r>
              <a:rPr lang="de-DE" dirty="0" err="1"/>
              <a:t>museums</a:t>
            </a:r>
            <a:r>
              <a:rPr lang="de-DE" dirty="0"/>
              <a:t>)</a:t>
            </a:r>
            <a:endParaRPr lang="en-US" dirty="0"/>
          </a:p>
          <a:p>
            <a:pPr lvl="0"/>
            <a:endParaRPr lang="en-US"/>
          </a:p>
          <a:p>
            <a:pPr>
              <a:defRPr/>
            </a:pPr>
            <a:r>
              <a:rPr lang="en-US" sz="1200" kern="1200" dirty="0">
                <a:solidFill>
                  <a:schemeClr val="tx1"/>
                </a:solidFill>
                <a:effectLst/>
                <a:latin typeface="+mn-lt"/>
                <a:ea typeface="+mn-ea"/>
                <a:cs typeface="+mn-cs"/>
              </a:rPr>
              <a:t>With all these initiatives, an ecosystem of separate </a:t>
            </a:r>
            <a:r>
              <a:rPr lang="en-US" sz="1200" kern="1200" dirty="0" err="1">
                <a:solidFill>
                  <a:schemeClr val="tx1"/>
                </a:solidFill>
                <a:effectLst/>
                <a:latin typeface="+mn-lt"/>
                <a:ea typeface="+mn-ea"/>
                <a:cs typeface="+mn-cs"/>
              </a:rPr>
              <a:t>Wikibase</a:t>
            </a:r>
            <a:r>
              <a:rPr lang="en-US" sz="1200" kern="1200" dirty="0">
                <a:solidFill>
                  <a:schemeClr val="tx1"/>
                </a:solidFill>
                <a:effectLst/>
                <a:latin typeface="+mn-lt"/>
                <a:ea typeface="+mn-ea"/>
                <a:cs typeface="+mn-cs"/>
              </a:rPr>
              <a:t> instances is emerging and a </a:t>
            </a:r>
            <a:r>
              <a:rPr lang="en-US" sz="1200" kern="1200" dirty="0" err="1">
                <a:solidFill>
                  <a:schemeClr val="tx1"/>
                </a:solidFill>
                <a:effectLst/>
                <a:latin typeface="+mn-lt"/>
                <a:ea typeface="+mn-ea"/>
                <a:cs typeface="+mn-cs"/>
              </a:rPr>
              <a:t>Wikibase</a:t>
            </a:r>
            <a:r>
              <a:rPr lang="en-US" sz="1200" kern="1200" dirty="0">
                <a:solidFill>
                  <a:schemeClr val="tx1"/>
                </a:solidFill>
                <a:effectLst/>
                <a:latin typeface="+mn-lt"/>
                <a:ea typeface="+mn-ea"/>
                <a:cs typeface="+mn-cs"/>
              </a:rPr>
              <a:t> registry has been set up to start tracking those. </a:t>
            </a:r>
            <a:endParaRPr lang="en-US" dirty="0"/>
          </a:p>
          <a:p>
            <a:pPr>
              <a:defRPr/>
            </a:pPr>
            <a:r>
              <a:rPr lang="en-US" sz="1200" kern="1200" dirty="0">
                <a:solidFill>
                  <a:schemeClr val="tx1"/>
                </a:solidFill>
                <a:effectLst/>
                <a:latin typeface="+mn-lt"/>
                <a:ea typeface="+mn-ea"/>
                <a:cs typeface="+mn-cs"/>
              </a:rPr>
              <a:t>Discussions are also underway concerning </a:t>
            </a:r>
            <a:r>
              <a:rPr lang="en-US" dirty="0"/>
              <a:t>the relationship of these separate instances with </a:t>
            </a:r>
            <a:r>
              <a:rPr lang="en-US" dirty="0" err="1"/>
              <a:t>Wikidata</a:t>
            </a:r>
            <a:r>
              <a:rPr lang="en-US" dirty="0"/>
              <a:t> – think of</a:t>
            </a:r>
            <a:r>
              <a:rPr lang="en-US" sz="1200" kern="1200" dirty="0">
                <a:solidFill>
                  <a:schemeClr val="tx1"/>
                </a:solidFill>
                <a:effectLst/>
                <a:latin typeface="+mn-lt"/>
                <a:ea typeface="+mn-ea"/>
                <a:cs typeface="+mn-cs"/>
              </a:rPr>
              <a:t> potential future </a:t>
            </a:r>
            <a:r>
              <a:rPr lang="en-US" sz="1200" kern="1200" dirty="0" err="1">
                <a:solidFill>
                  <a:schemeClr val="tx1"/>
                </a:solidFill>
                <a:effectLst/>
                <a:latin typeface="+mn-lt"/>
                <a:ea typeface="+mn-ea"/>
                <a:cs typeface="+mn-cs"/>
              </a:rPr>
              <a:t>Wikibase</a:t>
            </a:r>
            <a:r>
              <a:rPr lang="en-US" sz="1200" kern="1200" dirty="0">
                <a:solidFill>
                  <a:schemeClr val="tx1"/>
                </a:solidFill>
                <a:effectLst/>
                <a:latin typeface="+mn-lt"/>
                <a:ea typeface="+mn-ea"/>
                <a:cs typeface="+mn-cs"/>
              </a:rPr>
              <a:t> federation</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https://wikibase-registry.wmflabs.org/wiki/Main_Page</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lvl="0"/>
            <a:endParaRPr lang="en-US"/>
          </a:p>
          <a:p>
            <a:endParaRPr lang="de-DE"/>
          </a:p>
        </p:txBody>
      </p:sp>
      <p:sp>
        <p:nvSpPr>
          <p:cNvPr id="4" name="Foliennummernplatzhalter 3"/>
          <p:cNvSpPr>
            <a:spLocks noGrp="1"/>
          </p:cNvSpPr>
          <p:nvPr>
            <p:ph type="sldNum" sz="quarter" idx="5"/>
          </p:nvPr>
        </p:nvSpPr>
        <p:spPr/>
        <p:txBody>
          <a:bodyPr/>
          <a:lstStyle/>
          <a:p>
            <a:fld id="{A8619FA4-AA05-4BDB-A782-C3ACC50B6D5F}" type="slidenum">
              <a:rPr lang="de-DE" smtClean="0"/>
              <a:t>22</a:t>
            </a:fld>
            <a:endParaRPr lang="de-DE"/>
          </a:p>
        </p:txBody>
      </p:sp>
    </p:spTree>
    <p:extLst>
      <p:ext uri="{BB962C8B-B14F-4D97-AF65-F5344CB8AC3E}">
        <p14:creationId xmlns:p14="http://schemas.microsoft.com/office/powerpoint/2010/main" val="2366974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 us look at some examples. </a:t>
            </a:r>
            <a:endParaRPr lang="en-US" sz="1200" kern="120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German National Library</a:t>
            </a:r>
            <a:r>
              <a:rPr lang="en-US" b="1" dirty="0"/>
              <a:t> (DNB)</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currently investigating the use of </a:t>
            </a:r>
            <a:r>
              <a:rPr lang="en-US" sz="1200" b="1" kern="1200" dirty="0" err="1">
                <a:solidFill>
                  <a:schemeClr val="tx1"/>
                </a:solidFill>
                <a:effectLst/>
                <a:latin typeface="+mn-lt"/>
                <a:ea typeface="+mn-ea"/>
                <a:cs typeface="+mn-cs"/>
              </a:rPr>
              <a:t>Wikibase</a:t>
            </a:r>
            <a:r>
              <a:rPr lang="en-US" sz="1200" b="1" kern="1200" dirty="0">
                <a:solidFill>
                  <a:schemeClr val="tx1"/>
                </a:solidFill>
                <a:effectLst/>
                <a:latin typeface="+mn-lt"/>
                <a:ea typeface="+mn-ea"/>
                <a:cs typeface="+mn-cs"/>
              </a:rPr>
              <a:t> as </a:t>
            </a:r>
            <a:r>
              <a:rPr lang="en-US" b="1" dirty="0"/>
              <a:t>a potential</a:t>
            </a:r>
            <a:r>
              <a:rPr lang="en-US" sz="1200" b="1" kern="1200" dirty="0">
                <a:solidFill>
                  <a:schemeClr val="tx1"/>
                </a:solidFill>
                <a:effectLst/>
                <a:latin typeface="+mn-lt"/>
                <a:ea typeface="+mn-ea"/>
                <a:cs typeface="+mn-cs"/>
              </a:rPr>
              <a:t> replacement for (or complement to) their current infrastructure for their authority file</a:t>
            </a:r>
            <a:r>
              <a:rPr lang="en-US" sz="1200" kern="1200" dirty="0">
                <a:solidFill>
                  <a:schemeClr val="tx1"/>
                </a:solidFill>
                <a:effectLst/>
                <a:latin typeface="+mn-lt"/>
                <a:ea typeface="+mn-ea"/>
                <a:cs typeface="+mn-cs"/>
              </a:rPr>
              <a:t> GND. </a:t>
            </a:r>
            <a:endParaRPr lang="en-US" dirty="0"/>
          </a:p>
          <a:p>
            <a:r>
              <a:rPr lang="en-US" sz="1200" kern="1200" dirty="0">
                <a:solidFill>
                  <a:schemeClr val="tx1"/>
                </a:solidFill>
                <a:effectLst/>
                <a:latin typeface="+mn-lt"/>
                <a:ea typeface="+mn-ea"/>
                <a:cs typeface="+mn-cs"/>
              </a:rPr>
              <a:t>This in in context of their initiative to open up their library authority file for use in the broader cultural heritage community.</a:t>
            </a:r>
            <a:r>
              <a:rPr lang="en-US" dirty="0"/>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In November 2018, DNB hosted a first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GNDCon</a:t>
            </a:r>
            <a:r>
              <a:rPr lang="en-US" b="1" dirty="0"/>
              <a:t>”</a:t>
            </a:r>
            <a:r>
              <a:rPr lang="en-US" dirty="0"/>
              <a:t>,</a:t>
            </a:r>
            <a:r>
              <a:rPr lang="en-US" sz="1200" kern="1200" dirty="0">
                <a:solidFill>
                  <a:schemeClr val="tx1"/>
                </a:solidFill>
                <a:effectLst/>
                <a:latin typeface="+mn-lt"/>
                <a:ea typeface="+mn-ea"/>
                <a:cs typeface="+mn-cs"/>
              </a:rPr>
              <a:t> a conference or “fan convention” around the GND authority file, jointly organized by </a:t>
            </a:r>
            <a:r>
              <a:rPr lang="en-US" dirty="0"/>
              <a:t>the National Library</a:t>
            </a:r>
            <a:r>
              <a:rPr lang="en-US" sz="1200" kern="1200" dirty="0">
                <a:solidFill>
                  <a:schemeClr val="tx1"/>
                </a:solidFill>
                <a:effectLst/>
                <a:latin typeface="+mn-lt"/>
                <a:ea typeface="+mn-ea"/>
                <a:cs typeface="+mn-cs"/>
              </a:rPr>
              <a:t>, the GND-cooperative and Wikimedia Deutschland (!), featuring </a:t>
            </a:r>
            <a:r>
              <a:rPr lang="en-US" sz="1200" kern="1200" dirty="0" err="1">
                <a:solidFill>
                  <a:schemeClr val="tx1"/>
                </a:solidFill>
                <a:effectLst/>
                <a:latin typeface="+mn-lt"/>
                <a:ea typeface="+mn-ea"/>
                <a:cs typeface="+mn-cs"/>
              </a:rPr>
              <a:t>Wikidata</a:t>
            </a:r>
            <a:r>
              <a:rPr lang="en-US" sz="1200" kern="1200" dirty="0">
                <a:solidFill>
                  <a:schemeClr val="tx1"/>
                </a:solidFill>
                <a:effectLst/>
                <a:latin typeface="+mn-lt"/>
                <a:ea typeface="+mn-ea"/>
                <a:cs typeface="+mn-cs"/>
              </a:rPr>
              <a:t> as an important part of the ecosystem.</a:t>
            </a: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3FF2721B-588D-424B-9315-870AD6E32477}" type="slidenum">
              <a:rPr lang="en-US" smtClean="0"/>
              <a:t>23</a:t>
            </a:fld>
            <a:endParaRPr lang="en-US"/>
          </a:p>
        </p:txBody>
      </p:sp>
    </p:spTree>
    <p:extLst>
      <p:ext uri="{BB962C8B-B14F-4D97-AF65-F5344CB8AC3E}">
        <p14:creationId xmlns:p14="http://schemas.microsoft.com/office/powerpoint/2010/main" val="4201561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ABES (Bibliographic Agency for Higher Education in France) and </a:t>
            </a:r>
            <a:r>
              <a:rPr lang="en-US" dirty="0" err="1"/>
              <a:t>BnF</a:t>
            </a:r>
            <a:r>
              <a:rPr lang="en-US" dirty="0"/>
              <a:t> (the French National Library) launched the French National Entities File (FNE) project in 2017 to develop an open data platform on which to manage controlled vocabularies, authorities and entities. </a:t>
            </a:r>
            <a:endParaRPr lang="en-US"/>
          </a:p>
          <a:p>
            <a:r>
              <a:rPr lang="en-US" dirty="0"/>
              <a:t>The intent is to make collections discoverable and accessible and to enable the professional community to jointly create and maintain entities related to their resources, </a:t>
            </a:r>
          </a:p>
          <a:p>
            <a:r>
              <a:rPr lang="en-US" dirty="0"/>
              <a:t>while facilitating the use of these entities in local production environments. </a:t>
            </a:r>
            <a:endParaRPr lang="en-US" dirty="0">
              <a:cs typeface="Calibri" panose="020F0502020204030204"/>
            </a:endParaRPr>
          </a:p>
          <a:p>
            <a:endParaRPr lang="en-US"/>
          </a:p>
          <a:p>
            <a:r>
              <a:rPr lang="en-US" dirty="0"/>
              <a:t>In 2019, the project includes a proof of concept implementation using </a:t>
            </a:r>
            <a:r>
              <a:rPr lang="en-US" dirty="0" err="1"/>
              <a:t>Wikibase</a:t>
            </a:r>
            <a:r>
              <a:rPr lang="en-US" dirty="0"/>
              <a:t> to support the FNE project.</a:t>
            </a:r>
            <a:endParaRPr lang="de-DE" dirty="0"/>
          </a:p>
          <a:p>
            <a:r>
              <a:rPr lang="en-US" dirty="0"/>
              <a:t>Ultimately, the goal is to effect a bibliographic transition of catalogues to the web of data – as illustrated in the project logo here.</a:t>
            </a:r>
            <a:endParaRPr lang="de-DE" dirty="0">
              <a:cs typeface="Calibri"/>
            </a:endParaRPr>
          </a:p>
          <a:p>
            <a:r>
              <a:rPr lang="en-US" dirty="0">
                <a:hlinkClick r:id="rId3"/>
              </a:rPr>
              <a:t>https://www.transition-bibliographique.fr/fne/french-national-entities-file/</a:t>
            </a:r>
            <a:r>
              <a:rPr lang="en-US" dirty="0"/>
              <a:t> </a:t>
            </a:r>
            <a:endParaRPr lang="en-US">
              <a:cs typeface="Calibri"/>
            </a:endParaRPr>
          </a:p>
          <a:p>
            <a:endParaRPr lang="de-DE">
              <a:cs typeface="Calibri" panose="020F0502020204030204"/>
            </a:endParaRPr>
          </a:p>
        </p:txBody>
      </p:sp>
      <p:sp>
        <p:nvSpPr>
          <p:cNvPr id="4" name="Foliennummernplatzhalter 3"/>
          <p:cNvSpPr>
            <a:spLocks noGrp="1"/>
          </p:cNvSpPr>
          <p:nvPr>
            <p:ph type="sldNum" sz="quarter" idx="5"/>
          </p:nvPr>
        </p:nvSpPr>
        <p:spPr/>
        <p:txBody>
          <a:bodyPr/>
          <a:lstStyle/>
          <a:p>
            <a:fld id="{A8619FA4-AA05-4BDB-A782-C3ACC50B6D5F}" type="slidenum">
              <a:rPr lang="de-DE" smtClean="0"/>
              <a:t>24</a:t>
            </a:fld>
            <a:endParaRPr lang="de-DE"/>
          </a:p>
        </p:txBody>
      </p:sp>
    </p:spTree>
    <p:extLst>
      <p:ext uri="{BB962C8B-B14F-4D97-AF65-F5344CB8AC3E}">
        <p14:creationId xmlns:p14="http://schemas.microsoft.com/office/powerpoint/2010/main" val="2029267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Dutch National Library is currently focusing on enriching their historical newspapers collection with linked named entities, I</a:t>
            </a:r>
          </a:p>
          <a:p>
            <a:r>
              <a:rPr lang="en-US" dirty="0"/>
              <a:t>.e. names of persons, locations and </a:t>
            </a:r>
            <a:r>
              <a:rPr lang="en-US" dirty="0" err="1"/>
              <a:t>organisations</a:t>
            </a:r>
            <a:r>
              <a:rPr lang="en-US" dirty="0"/>
              <a:t> mentioned in the newspaper articles </a:t>
            </a:r>
            <a:endParaRPr lang="en-US"/>
          </a:p>
          <a:p>
            <a:r>
              <a:rPr lang="en-US" dirty="0"/>
              <a:t>that are linked to corresponding resource descriptions in international knowledge bases such as </a:t>
            </a:r>
            <a:r>
              <a:rPr lang="en-US" dirty="0" err="1"/>
              <a:t>DBpedia</a:t>
            </a:r>
            <a:r>
              <a:rPr lang="en-US" dirty="0"/>
              <a:t>, </a:t>
            </a:r>
            <a:r>
              <a:rPr lang="en-US" dirty="0" err="1"/>
              <a:t>Wikidata</a:t>
            </a:r>
            <a:r>
              <a:rPr lang="en-US" dirty="0"/>
              <a:t> and VIAF.</a:t>
            </a:r>
            <a:endParaRPr lang="en-US" dirty="0">
              <a:cs typeface="Calibri"/>
            </a:endParaRPr>
          </a:p>
          <a:p>
            <a:endParaRPr lang="en-US" dirty="0">
              <a:cs typeface="Calibri"/>
            </a:endParaRPr>
          </a:p>
          <a:p>
            <a:r>
              <a:rPr lang="en-US" dirty="0"/>
              <a:t>They set up an enrichment infrastructure, with a enrichment database that is able to store any type of enrichment for any object from the library collections, </a:t>
            </a:r>
          </a:p>
          <a:p>
            <a:r>
              <a:rPr lang="en-US" dirty="0"/>
              <a:t>without modifying the original data. Generally speaking, the enrichment database contains links between identifiers of objects from the library collections and related identifiers.</a:t>
            </a:r>
            <a:endParaRPr lang="en-US" dirty="0">
              <a:cs typeface="Calibri"/>
            </a:endParaRPr>
          </a:p>
          <a:p>
            <a:endParaRPr lang="en-US" dirty="0">
              <a:cs typeface="Calibri"/>
            </a:endParaRPr>
          </a:p>
          <a:p>
            <a:r>
              <a:rPr lang="en-US" dirty="0">
                <a:cs typeface="Calibri"/>
              </a:rPr>
              <a:t>Linking named entities </a:t>
            </a:r>
            <a:r>
              <a:rPr lang="en-US" dirty="0"/>
              <a:t>in newspaper articles </a:t>
            </a:r>
            <a:r>
              <a:rPr lang="en-US" dirty="0">
                <a:cs typeface="Calibri"/>
              </a:rPr>
              <a:t>to resource descriptions in Wikidata offers new search functionality.</a:t>
            </a:r>
          </a:p>
          <a:p>
            <a:r>
              <a:rPr lang="en-US" dirty="0">
                <a:cs typeface="Calibri"/>
              </a:rPr>
              <a:t>Users are even encouraged to correct or remove links when they see wrong ones, or add links!</a:t>
            </a:r>
          </a:p>
          <a:p>
            <a:r>
              <a:rPr lang="en-US" dirty="0">
                <a:cs typeface="Calibri"/>
              </a:rPr>
              <a:t>Let us see how this works in detail. The following is a portion of their demo of the functionality. Enjoy!</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8619FA4-AA05-4BDB-A782-C3ACC50B6D5F}" type="slidenum">
              <a:rPr lang="de-DE" smtClean="0"/>
              <a:t>25</a:t>
            </a:fld>
            <a:endParaRPr lang="de-DE"/>
          </a:p>
        </p:txBody>
      </p:sp>
    </p:spTree>
    <p:extLst>
      <p:ext uri="{BB962C8B-B14F-4D97-AF65-F5344CB8AC3E}">
        <p14:creationId xmlns:p14="http://schemas.microsoft.com/office/powerpoint/2010/main" val="1838939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p>
          <a:p>
            <a:r>
              <a:rPr lang="en-US" dirty="0"/>
              <a:t>OCLC has a long history of working with linked data…stretching back well over a decade.</a:t>
            </a:r>
          </a:p>
          <a:p>
            <a:endParaRPr lang="en-US" dirty="0"/>
          </a:p>
          <a:p>
            <a:r>
              <a:rPr lang="en-US" dirty="0"/>
              <a:t>Back in 2009 OCLC began work to understand what it meant to </a:t>
            </a:r>
            <a:r>
              <a:rPr lang="en-US" b="1" dirty="0"/>
              <a:t>publish linked data</a:t>
            </a:r>
            <a:r>
              <a:rPr lang="en-US" dirty="0"/>
              <a:t>. This started with publishing FAST and VIAF data as linked data and, ultimately in 2012, we published all of WorldCat.org as linked data. </a:t>
            </a:r>
          </a:p>
          <a:p>
            <a:endParaRPr lang="en-US" dirty="0"/>
          </a:p>
          <a:p>
            <a:r>
              <a:rPr lang="en-US" dirty="0"/>
              <a:t>Our next set of work </a:t>
            </a:r>
            <a:r>
              <a:rPr lang="en-US" b="0" dirty="0"/>
              <a:t>explored </a:t>
            </a:r>
            <a:r>
              <a:rPr lang="en-US" b="1" dirty="0"/>
              <a:t>use cases for linked data</a:t>
            </a:r>
            <a:r>
              <a:rPr lang="en-US" dirty="0"/>
              <a:t>  The Entity JS Research Project investigated end user discovery applications across descriptions of different entities (people, organizations, places, events, concepts, works) …and our Person Entity Lookup Pilot  explored the features and user requirements of a shared reconciliation service for personal names. . </a:t>
            </a:r>
          </a:p>
          <a:p>
            <a:endParaRPr lang="en-US" dirty="0"/>
          </a:p>
          <a:p>
            <a:r>
              <a:rPr lang="en-US" dirty="0"/>
              <a:t>In 2015, we began testing what processes and pipelines were needed to </a:t>
            </a:r>
            <a:r>
              <a:rPr lang="en-US" b="1" dirty="0"/>
              <a:t>create original linked data</a:t>
            </a:r>
            <a:r>
              <a:rPr lang="en-US" dirty="0"/>
              <a:t>…specifically focusing on the balance between compute power (that OCLC can bring to the table) and with the absolutely necessary decentralized domain expertise that our library partners bring to the table. </a:t>
            </a:r>
          </a:p>
          <a:p>
            <a:endParaRPr lang="en-US" dirty="0"/>
          </a:p>
          <a:p>
            <a:r>
              <a:rPr lang="en-US" dirty="0"/>
              <a:t>In 2017, we had learned a great deal about all of the components that are needed to do linked data at scale.  Whether it be to create, publish or use…but we had not taken a step back to take a look at it holistically…to determine how all of these components could fit together inside a single infrastructure to allow us to actually curate linked data over time. </a:t>
            </a:r>
          </a:p>
          <a:p>
            <a:endParaRPr lang="en-US" dirty="0"/>
          </a:p>
          <a:p>
            <a:r>
              <a:rPr lang="en-US" dirty="0"/>
              <a:t>So, Project Passage, using the Wikibase infrastructure, tested how a user could create, edit, publish and use linked data…all in a single system working specifically with authority metadata.  ….and the ongoing CONTENTdm linked data pilot is testing those principles with cultural heritage metadata. </a:t>
            </a:r>
          </a:p>
          <a:p>
            <a:endParaRPr lang="en-US" dirty="0"/>
          </a:p>
          <a:p>
            <a:r>
              <a:rPr lang="en-US" dirty="0"/>
              <a:t>So... All of this work and expertise culminated earlier this year when OCLC was awarded a Mellon Foundation grant to design, build and publish an Entity Management Infrastructure to help support linked data work by libraries around the world.  </a:t>
            </a:r>
          </a:p>
          <a:p>
            <a:endParaRPr lang="en-US" dirty="0"/>
          </a:p>
          <a:p>
            <a:r>
              <a:rPr lang="en-US" dirty="0"/>
              <a:t>This represents a transition from research to production, taking advantage of all OCLC’s linked data  research, prototyping, and lessons learned to build a </a:t>
            </a:r>
            <a:r>
              <a:rPr lang="en-US" b="1" dirty="0"/>
              <a:t>production-ready </a:t>
            </a:r>
            <a:r>
              <a:rPr lang="en-US" b="0" dirty="0"/>
              <a:t>infrastructure.</a:t>
            </a:r>
          </a:p>
          <a:p>
            <a:endParaRPr lang="en-US" b="0" dirty="0"/>
          </a:p>
          <a:p>
            <a:r>
              <a:rPr lang="en-US" b="0" dirty="0"/>
              <a:t>First, I’ll talk a bit more about our experiences with using Wikibase: Project Passage and the CONTENTdm Linked Data pilot.</a:t>
            </a:r>
            <a:endParaRPr lang="en-US" dirty="0"/>
          </a:p>
          <a:p>
            <a:endParaRPr lang="en-US" dirty="0"/>
          </a:p>
        </p:txBody>
      </p:sp>
      <p:sp>
        <p:nvSpPr>
          <p:cNvPr id="4" name="Slide Number Placeholder 3"/>
          <p:cNvSpPr>
            <a:spLocks noGrp="1"/>
          </p:cNvSpPr>
          <p:nvPr>
            <p:ph type="sldNum" sz="quarter" idx="5"/>
          </p:nvPr>
        </p:nvSpPr>
        <p:spPr/>
        <p:txBody>
          <a:bodyPr/>
          <a:lstStyle/>
          <a:p>
            <a:fld id="{03765B22-0904-49DE-9904-7A1A6A8C704F}" type="slidenum">
              <a:rPr lang="en-US" smtClean="0"/>
              <a:t>27</a:t>
            </a:fld>
            <a:endParaRPr lang="en-US"/>
          </a:p>
        </p:txBody>
      </p:sp>
    </p:spTree>
    <p:extLst>
      <p:ext uri="{BB962C8B-B14F-4D97-AF65-F5344CB8AC3E}">
        <p14:creationId xmlns:p14="http://schemas.microsoft.com/office/powerpoint/2010/main" val="114962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Our report on what we learned from this experience was published last August.</a:t>
            </a:r>
          </a:p>
        </p:txBody>
      </p:sp>
      <p:sp>
        <p:nvSpPr>
          <p:cNvPr id="4" name="Slide Number Placeholder 3"/>
          <p:cNvSpPr>
            <a:spLocks noGrp="1"/>
          </p:cNvSpPr>
          <p:nvPr>
            <p:ph type="sldNum" sz="quarter" idx="10"/>
          </p:nvPr>
        </p:nvSpPr>
        <p:spPr/>
        <p:txBody>
          <a:bodyPr/>
          <a:lstStyle/>
          <a:p>
            <a:fld id="{299D7421-AD5D-46DA-91F4-10FFFF42BEC0}" type="slidenum">
              <a:rPr lang="en-US" smtClean="0"/>
              <a:t>28</a:t>
            </a:fld>
            <a:endParaRPr lang="en-US"/>
          </a:p>
        </p:txBody>
      </p:sp>
    </p:spTree>
    <p:extLst>
      <p:ext uri="{BB962C8B-B14F-4D97-AF65-F5344CB8AC3E}">
        <p14:creationId xmlns:p14="http://schemas.microsoft.com/office/powerpoint/2010/main" val="4224987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This example from Project Passage shows the entities represented in a sacred musical composition commissioned for and performed at the consecration of Florence Cathedral in 1436.  The items and properties describing the musical score, the consecration event, and the interconnections between the two were all added to the brief entity for the musical work that was imported into Passage from Wikidata - producing a network of relationships that exceeds the detail currently represented in corresponding MARC-based library authority files.</a:t>
            </a:r>
          </a:p>
          <a:p>
            <a:endParaRPr lang="en-US" sz="1200" b="0" i="0" kern="1200">
              <a:solidFill>
                <a:schemeClr val="tx1"/>
              </a:solidFill>
              <a:effectLst/>
              <a:latin typeface="+mn-lt"/>
              <a:ea typeface="+mn-ea"/>
              <a:cs typeface="+mn-cs"/>
            </a:endParaRPr>
          </a:p>
          <a:p>
            <a:r>
              <a:rPr lang="en-US"/>
              <a:t>This figure shows that the </a:t>
            </a:r>
            <a:r>
              <a:rPr lang="en-US" i="1" err="1"/>
              <a:t>Nuper</a:t>
            </a:r>
            <a:r>
              <a:rPr lang="en-US" i="1"/>
              <a:t> </a:t>
            </a:r>
            <a:r>
              <a:rPr lang="en-US" i="1" err="1"/>
              <a:t>rosarum</a:t>
            </a:r>
            <a:r>
              <a:rPr lang="en-US" i="1"/>
              <a:t> </a:t>
            </a:r>
            <a:r>
              <a:rPr lang="en-US" i="1" err="1"/>
              <a:t>flores</a:t>
            </a:r>
            <a:r>
              <a:rPr lang="en-US" i="0"/>
              <a:t> commemorates the consecration of the Florence Cathedral, but the inverse is also true: the consecration was commemorated by the motet.  This inverse relationship could be automatically generated and revealed in the Project Passage discovery layer.</a:t>
            </a:r>
            <a:endParaRPr lang="en-US"/>
          </a:p>
          <a:p>
            <a:endParaRPr lang="en-US"/>
          </a:p>
        </p:txBody>
      </p:sp>
      <p:sp>
        <p:nvSpPr>
          <p:cNvPr id="4" name="Slide Number Placeholder 3"/>
          <p:cNvSpPr>
            <a:spLocks noGrp="1"/>
          </p:cNvSpPr>
          <p:nvPr>
            <p:ph type="sldNum" sz="quarter" idx="5"/>
          </p:nvPr>
        </p:nvSpPr>
        <p:spPr/>
        <p:txBody>
          <a:bodyPr/>
          <a:lstStyle/>
          <a:p>
            <a:fld id="{299D7421-AD5D-46DA-91F4-10FFFF42BEC0}" type="slidenum">
              <a:rPr lang="en-US" smtClean="0"/>
              <a:t>29</a:t>
            </a:fld>
            <a:endParaRPr lang="en-US"/>
          </a:p>
        </p:txBody>
      </p:sp>
    </p:spTree>
    <p:extLst>
      <p:ext uri="{BB962C8B-B14F-4D97-AF65-F5344CB8AC3E}">
        <p14:creationId xmlns:p14="http://schemas.microsoft.com/office/powerpoint/2010/main" val="2774644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shows the Project Passage’s discovery layer display of the entities shown in the previous slide. It generated the inverse relationship,  the “Commemorated by” relationship to the “</a:t>
            </a:r>
            <a:r>
              <a:rPr lang="en-US" i="1" err="1"/>
              <a:t>Nupra</a:t>
            </a:r>
            <a:r>
              <a:rPr lang="en-US" i="1"/>
              <a:t> </a:t>
            </a:r>
            <a:r>
              <a:rPr lang="en-US" i="1" err="1"/>
              <a:t>rosarum</a:t>
            </a:r>
            <a:r>
              <a:rPr lang="en-US" i="1"/>
              <a:t> </a:t>
            </a:r>
            <a:r>
              <a:rPr lang="en-US" i="1" err="1"/>
              <a:t>flores</a:t>
            </a:r>
            <a:r>
              <a:rPr lang="en-US"/>
              <a:t>” . </a:t>
            </a:r>
            <a:r>
              <a:rPr lang="en-US" i="1"/>
              <a:t>Although</a:t>
            </a:r>
            <a:r>
              <a:rPr lang="en-US"/>
              <a:t> “discovery layers” are usually considered as a public-facing interface, the Project Passage experience demonstrated that is *also* important for the metadata creators – to see the impact of the entities and relationships they are entering, immediately, as part of the workflow. In this case,  just having the relationship that the music commemorates the consecration of the cathedral suffices to also effect the display of the entity for the Consecration of Florence Cathedral event.</a:t>
            </a:r>
          </a:p>
        </p:txBody>
      </p:sp>
      <p:sp>
        <p:nvSpPr>
          <p:cNvPr id="4" name="Slide Number Placeholder 3"/>
          <p:cNvSpPr>
            <a:spLocks noGrp="1"/>
          </p:cNvSpPr>
          <p:nvPr>
            <p:ph type="sldNum" sz="quarter" idx="5"/>
          </p:nvPr>
        </p:nvSpPr>
        <p:spPr/>
        <p:txBody>
          <a:bodyPr/>
          <a:lstStyle/>
          <a:p>
            <a:fld id="{A8619FA4-AA05-4BDB-A782-C3ACC50B6D5F}" type="slidenum">
              <a:rPr lang="de-DE" smtClean="0"/>
              <a:t>30</a:t>
            </a:fld>
            <a:endParaRPr lang="de-DE"/>
          </a:p>
        </p:txBody>
      </p:sp>
    </p:spTree>
    <p:extLst>
      <p:ext uri="{BB962C8B-B14F-4D97-AF65-F5344CB8AC3E}">
        <p14:creationId xmlns:p14="http://schemas.microsoft.com/office/powerpoint/2010/main" val="130988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1476375"/>
            <a:ext cx="7088188" cy="3987800"/>
          </a:xfrm>
          <a:prstGeom prst="rect">
            <a:avLst/>
          </a:prstGeom>
        </p:spPr>
      </p:sp>
      <p:sp>
        <p:nvSpPr>
          <p:cNvPr id="3" name="Notes Placeholder 2"/>
          <p:cNvSpPr>
            <a:spLocks noGrp="1"/>
          </p:cNvSpPr>
          <p:nvPr>
            <p:ph type="body" idx="1"/>
          </p:nvPr>
        </p:nvSpPr>
        <p:spPr>
          <a:xfrm>
            <a:off x="1240789" y="5683193"/>
            <a:ext cx="9926320" cy="4649879"/>
          </a:xfrm>
          <a:prstGeom prst="rect">
            <a:avLst/>
          </a:prstGeom>
        </p:spPr>
        <p:txBody>
          <a:bodyPr/>
          <a:lstStyle/>
          <a:p>
            <a:r>
              <a:rPr lang="en-US"/>
              <a:t>The founders of OCLC created the concept of a Global Council and made it part of the governance structure to ensure that they heard directly from the members and to have a way of considering new ideas, initiatives, and participation.</a:t>
            </a:r>
          </a:p>
          <a:p>
            <a:endParaRPr lang="en-US">
              <a:cs typeface="Calibri"/>
            </a:endParaRPr>
          </a:p>
          <a:p>
            <a:r>
              <a:rPr lang="en-US"/>
              <a:t>So, the OCLC cooperative is member-governed. Its 18,000 member libraries worldwide elect 48 member representatives – delegates – to OCLC's Global Council, who in turn elect six members of the 15-member OCLC Board of Trustees. </a:t>
            </a:r>
            <a:endParaRPr lang="en-US">
              <a:cs typeface="Calibri"/>
            </a:endParaRPr>
          </a:p>
          <a:p>
            <a:endParaRPr lang="en-US">
              <a:cs typeface="Calibri"/>
            </a:endParaRPr>
          </a:p>
          <a:p>
            <a:r>
              <a:rPr lang="en-US" i="1">
                <a:cs typeface="Calibri"/>
              </a:rPr>
              <a:t>[</a:t>
            </a:r>
            <a:r>
              <a:rPr lang="en-US" i="1"/>
              <a:t>Notes current as of 3/26/20</a:t>
            </a:r>
            <a:r>
              <a:rPr lang="en-US" i="1">
                <a:cs typeface="Calibri"/>
              </a:rPr>
              <a:t>]</a:t>
            </a:r>
            <a:endParaRPr lang="en-US">
              <a:cs typeface="Calibri"/>
            </a:endParaRPr>
          </a:p>
        </p:txBody>
      </p:sp>
      <p:sp>
        <p:nvSpPr>
          <p:cNvPr id="4" name="Slide Number Placeholder 3"/>
          <p:cNvSpPr>
            <a:spLocks noGrp="1"/>
          </p:cNvSpPr>
          <p:nvPr>
            <p:ph type="sldNum" sz="quarter" idx="10"/>
          </p:nvPr>
        </p:nvSpPr>
        <p:spPr>
          <a:xfrm>
            <a:off x="7029000" y="11216029"/>
            <a:ext cx="5376756" cy="593194"/>
          </a:xfrm>
          <a:prstGeom prst="rect">
            <a:avLst/>
          </a:prstGeom>
        </p:spPr>
        <p:txBody>
          <a:bodyPr/>
          <a:lstStyle/>
          <a:p>
            <a:fld id="{C1E2F63F-4F53-43AD-BF4E-943A34CC6B7C}" type="slidenum">
              <a:rPr lang="en-US" smtClean="0"/>
              <a:t>3</a:t>
            </a:fld>
            <a:endParaRPr lang="en-US"/>
          </a:p>
        </p:txBody>
      </p:sp>
    </p:spTree>
    <p:extLst>
      <p:ext uri="{BB962C8B-B14F-4D97-AF65-F5344CB8AC3E}">
        <p14:creationId xmlns:p14="http://schemas.microsoft.com/office/powerpoint/2010/main" val="2151974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highlight from our Project Passage experiences was the imbedded multilingualism. This shows the Wikibase editor display with the language set to Chinese. There’s no need to transliterate the name when entering Chinese – that can be handled by others using a different language editor. Indeed, there are a variety of writing systems in represented in the labels in Wikidata, including Hindi, Korean, and Russian, shown here. The </a:t>
            </a:r>
            <a:r>
              <a:rPr lang="en-US" sz="1200"/>
              <a:t>multiscript support replaces “language of cataloging” and obviates the need for transliterations when we re-envision the fabric of the bibliographic universe.</a:t>
            </a:r>
          </a:p>
          <a:p>
            <a:endParaRPr lang="en-US"/>
          </a:p>
        </p:txBody>
      </p:sp>
      <p:sp>
        <p:nvSpPr>
          <p:cNvPr id="4" name="Slide Number Placeholder 3"/>
          <p:cNvSpPr>
            <a:spLocks noGrp="1"/>
          </p:cNvSpPr>
          <p:nvPr>
            <p:ph type="sldNum" sz="quarter" idx="5"/>
          </p:nvPr>
        </p:nvSpPr>
        <p:spPr/>
        <p:txBody>
          <a:bodyPr/>
          <a:lstStyle/>
          <a:p>
            <a:fld id="{A8619FA4-AA05-4BDB-A782-C3ACC50B6D5F}" type="slidenum">
              <a:rPr lang="de-DE" smtClean="0"/>
              <a:t>31</a:t>
            </a:fld>
            <a:endParaRPr lang="de-DE"/>
          </a:p>
        </p:txBody>
      </p:sp>
    </p:spTree>
    <p:extLst>
      <p:ext uri="{BB962C8B-B14F-4D97-AF65-F5344CB8AC3E}">
        <p14:creationId xmlns:p14="http://schemas.microsoft.com/office/powerpoint/2010/main" val="3591685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populate knowledge graphs with library metadata we need tools to facilitate the import of data created elsewhere and a discovery layer to allow metadata specialists to see the results of their effort without leaving the metadata-creation workflow. This was especially important to quench the temptation to include inverse relationships which could be shown through a discovery application instead of the data itself.</a:t>
            </a:r>
          </a:p>
          <a:p>
            <a:endParaRPr lang="en-US" sz="1200" dirty="0"/>
          </a:p>
          <a:p>
            <a:r>
              <a:rPr lang="en-US" sz="1200" dirty="0"/>
              <a:t>Most use cases demonstrated that we could enrich the descriptions in structured data with a precision that exceeded current library practices.</a:t>
            </a:r>
          </a:p>
          <a:p>
            <a:endParaRPr lang="en-US" sz="1200" dirty="0"/>
          </a:p>
          <a:p>
            <a:r>
              <a:rPr lang="en-US" sz="1200" dirty="0"/>
              <a:t>With the embedded multiscript support, people could add structured data in their own writing systems and thus the minimizes the need to also include transliterations as in current library practices. The ability to change one’s language interface replaces the “language of cataloging” we use now.</a:t>
            </a:r>
          </a:p>
        </p:txBody>
      </p:sp>
      <p:sp>
        <p:nvSpPr>
          <p:cNvPr id="4" name="Slide Number Placeholder 3"/>
          <p:cNvSpPr>
            <a:spLocks noGrp="1"/>
          </p:cNvSpPr>
          <p:nvPr>
            <p:ph type="sldNum" sz="quarter" idx="5"/>
          </p:nvPr>
        </p:nvSpPr>
        <p:spPr/>
        <p:txBody>
          <a:bodyPr/>
          <a:lstStyle/>
          <a:p>
            <a:fld id="{299D7421-AD5D-46DA-91F4-10FFFF42BEC0}" type="slidenum">
              <a:rPr lang="en-US" smtClean="0"/>
              <a:t>32</a:t>
            </a:fld>
            <a:endParaRPr lang="en-US"/>
          </a:p>
        </p:txBody>
      </p:sp>
    </p:spTree>
    <p:extLst>
      <p:ext uri="{BB962C8B-B14F-4D97-AF65-F5344CB8AC3E}">
        <p14:creationId xmlns:p14="http://schemas.microsoft.com/office/powerpoint/2010/main" val="2836615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fontAlgn="base"/>
            <a:r>
              <a:rPr lang="en-US" sz="1200" b="0" i="0" kern="1200" dirty="0" err="1">
                <a:solidFill>
                  <a:schemeClr val="tx1"/>
                </a:solidFill>
                <a:effectLst/>
                <a:latin typeface="+mn-lt"/>
                <a:ea typeface="+mn-ea"/>
                <a:cs typeface="+mn-cs"/>
              </a:rPr>
              <a:t>CONTENTdm</a:t>
            </a:r>
            <a:r>
              <a:rPr lang="en-US" sz="1200" b="0" i="0" kern="1200" dirty="0">
                <a:solidFill>
                  <a:schemeClr val="tx1"/>
                </a:solidFill>
                <a:effectLst/>
                <a:latin typeface="+mn-lt"/>
                <a:ea typeface="+mn-ea"/>
                <a:cs typeface="+mn-cs"/>
              </a:rPr>
              <a:t> is </a:t>
            </a:r>
            <a:r>
              <a:rPr lang="en-US" dirty="0"/>
              <a:t>OCLC’s digital collection management service; Used by 2500+ libraries worldwide; 75+ million digital records managed today; Record-based data model; Textual descriptions</a:t>
            </a:r>
          </a:p>
          <a:p>
            <a:endParaRPr lang="en-US" sz="1200" b="0" i="0" kern="1200" dirty="0">
              <a:solidFill>
                <a:schemeClr val="tx1"/>
              </a:solidFill>
              <a:effectLst/>
              <a:latin typeface="+mn-lt"/>
              <a:ea typeface="+mn-ea"/>
              <a:cs typeface="+mn-cs"/>
            </a:endParaRPr>
          </a:p>
          <a:p>
            <a:pPr>
              <a:defRPr/>
            </a:pPr>
            <a:r>
              <a:rPr lang="en-US" dirty="0"/>
              <a:t>The one-year project will investigate how linked data can:</a:t>
            </a:r>
            <a:endParaRPr lang="en-US" sz="1000" dirty="0"/>
          </a:p>
          <a:p>
            <a:pPr>
              <a:defRPr/>
            </a:pPr>
            <a:endParaRPr lang="en-US" b="1" dirty="0"/>
          </a:p>
          <a:p>
            <a:pPr marL="0" marR="0" lvl="0" indent="0" algn="l" defTabSz="914400">
              <a:lnSpc>
                <a:spcPct val="100000"/>
              </a:lnSpc>
              <a:spcBef>
                <a:spcPts val="0"/>
              </a:spcBef>
              <a:spcAft>
                <a:spcPts val="0"/>
              </a:spcAft>
              <a:buClrTx/>
              <a:buSzTx/>
              <a:buFontTx/>
              <a:buNone/>
              <a:tabLst/>
              <a:defRPr/>
            </a:pPr>
            <a:r>
              <a:rPr lang="en-US" sz="1200" b="1" dirty="0"/>
              <a:t>Increase</a:t>
            </a:r>
            <a:r>
              <a:rPr lang="en-US" sz="1200" dirty="0"/>
              <a:t> end-users’ ability to discover, evaluate, and use unique digital content.</a:t>
            </a:r>
            <a:br>
              <a:rPr lang="en-US" sz="1200" dirty="0">
                <a:cs typeface="+mn-lt"/>
              </a:rPr>
            </a:br>
            <a:endParaRPr lang="en-US" sz="10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Improve</a:t>
            </a:r>
            <a:r>
              <a:rPr lang="en-US" sz="1200" dirty="0"/>
              <a:t> library staff efficiency with </a:t>
            </a:r>
            <a:r>
              <a:rPr lang="en-US" dirty="0"/>
              <a:t>an</a:t>
            </a:r>
            <a:r>
              <a:rPr lang="en-US" sz="1200" dirty="0"/>
              <a:t> easier way to manage descriptive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We are working with five library partners.</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2215D38-8392-4DE7-B937-E1D390003099}" type="slidenum">
              <a:rPr lang="en-US" smtClean="0"/>
              <a:t>33</a:t>
            </a:fld>
            <a:endParaRPr lang="en-US"/>
          </a:p>
        </p:txBody>
      </p:sp>
    </p:spTree>
    <p:extLst>
      <p:ext uri="{BB962C8B-B14F-4D97-AF65-F5344CB8AC3E}">
        <p14:creationId xmlns:p14="http://schemas.microsoft.com/office/powerpoint/2010/main" val="1556679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lvl="0"/>
            <a:r>
              <a:rPr lang="en-US" sz="1200" b="0" dirty="0"/>
              <a:t>We made a lot of progress during phase 1 of the project. </a:t>
            </a:r>
          </a:p>
          <a:p>
            <a:pPr lvl="0"/>
            <a:endParaRPr lang="en-US" sz="1200" b="0" dirty="0"/>
          </a:p>
          <a:p>
            <a:pPr lvl="0"/>
            <a:r>
              <a:rPr lang="en-US" sz="1200" b="0" dirty="0"/>
              <a:t>As you’ll see here:  </a:t>
            </a:r>
          </a:p>
          <a:p>
            <a:pPr lvl="0"/>
            <a:endParaRPr lang="en-US" sz="1200" b="1" dirty="0"/>
          </a:p>
          <a:p>
            <a:pPr lvl="0"/>
            <a:r>
              <a:rPr lang="en-US" sz="1200" b="1" dirty="0"/>
              <a:t>1. Created </a:t>
            </a:r>
            <a:r>
              <a:rPr lang="en-US" sz="1200" dirty="0"/>
              <a:t>capabilities to import, clean and reconcile existing CONTENTdm collections to authorities in VIAF and FAST.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2.  Implemented</a:t>
            </a:r>
            <a:r>
              <a:rPr lang="en-US" sz="1200" dirty="0"/>
              <a:t> a prototype on Wikibase.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3. Created</a:t>
            </a:r>
            <a:r>
              <a:rPr lang="en-US" sz="1200" dirty="0"/>
              <a:t> a plug-in for CONTENTdm to give existing collections added context using linked data and </a:t>
            </a:r>
            <a:r>
              <a:rPr lang="en-US" sz="1200" b="1" dirty="0"/>
              <a:t>developed</a:t>
            </a:r>
            <a:r>
              <a:rPr lang="en-US" sz="1200" dirty="0"/>
              <a:t> export paths for sharing data with external partners.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a:p>
            <a:endParaRPr lang="en-US" dirty="0"/>
          </a:p>
        </p:txBody>
      </p:sp>
      <p:sp>
        <p:nvSpPr>
          <p:cNvPr id="4" name="Slide Number Placeholder 3"/>
          <p:cNvSpPr>
            <a:spLocks noGrp="1"/>
          </p:cNvSpPr>
          <p:nvPr>
            <p:ph type="sldNum" sz="quarter" idx="5"/>
          </p:nvPr>
        </p:nvSpPr>
        <p:spPr/>
        <p:txBody>
          <a:bodyPr/>
          <a:lstStyle/>
          <a:p>
            <a:fld id="{A035E6FC-CCC7-F34C-83D9-78C7523946F2}" type="slidenum">
              <a:rPr lang="en-US" smtClean="0"/>
              <a:t>34</a:t>
            </a:fld>
            <a:endParaRPr lang="en-US"/>
          </a:p>
        </p:txBody>
      </p:sp>
    </p:spTree>
    <p:extLst>
      <p:ext uri="{BB962C8B-B14F-4D97-AF65-F5344CB8AC3E}">
        <p14:creationId xmlns:p14="http://schemas.microsoft.com/office/powerpoint/2010/main" val="3745132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Additionally, we have been building staff tools for use and review by the pilot partners and new tools for enhancing end-user discovery</a:t>
            </a:r>
          </a:p>
          <a:p>
            <a:endParaRPr lang="en-US" dirty="0"/>
          </a:p>
          <a:p>
            <a:r>
              <a:rPr lang="en-US" dirty="0"/>
              <a:t>like this image annotator to support new ways to describe and interact with Digital Metadata</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A035E6FC-CCC7-F34C-83D9-78C7523946F2}" type="slidenum">
              <a:rPr lang="en-US" smtClean="0"/>
              <a:t>35</a:t>
            </a:fld>
            <a:endParaRPr lang="en-US"/>
          </a:p>
        </p:txBody>
      </p:sp>
    </p:spTree>
    <p:extLst>
      <p:ext uri="{BB962C8B-B14F-4D97-AF65-F5344CB8AC3E}">
        <p14:creationId xmlns:p14="http://schemas.microsoft.com/office/powerpoint/2010/main" val="1910297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cs typeface="Calibri"/>
            </a:endParaRPr>
          </a:p>
          <a:p>
            <a:r>
              <a:rPr lang="en-US" dirty="0"/>
              <a:t>This Explorer application connects digital content based on entity relationships in the underlying descriptions</a:t>
            </a:r>
            <a:endParaRPr lang="en-US" sz="1200" dirty="0">
              <a:cs typeface="Calibri"/>
            </a:endParaRPr>
          </a:p>
        </p:txBody>
      </p:sp>
      <p:sp>
        <p:nvSpPr>
          <p:cNvPr id="4" name="Slide Number Placeholder 3"/>
          <p:cNvSpPr>
            <a:spLocks noGrp="1"/>
          </p:cNvSpPr>
          <p:nvPr>
            <p:ph type="sldNum" sz="quarter" idx="5"/>
          </p:nvPr>
        </p:nvSpPr>
        <p:spPr/>
        <p:txBody>
          <a:bodyPr/>
          <a:lstStyle/>
          <a:p>
            <a:fld id="{A035E6FC-CCC7-F34C-83D9-78C7523946F2}" type="slidenum">
              <a:rPr lang="en-US" smtClean="0"/>
              <a:t>36</a:t>
            </a:fld>
            <a:endParaRPr lang="en-US"/>
          </a:p>
        </p:txBody>
      </p:sp>
    </p:spTree>
    <p:extLst>
      <p:ext uri="{BB962C8B-B14F-4D97-AF65-F5344CB8AC3E}">
        <p14:creationId xmlns:p14="http://schemas.microsoft.com/office/powerpoint/2010/main" val="38205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As we continue to work through the final phase of the pilot, we are drawing from what we learned to inform our linked data initiatives.</a:t>
            </a:r>
          </a:p>
          <a:p>
            <a:endParaRPr lang="en-US" dirty="0">
              <a:cs typeface="Calibri"/>
            </a:endParaRPr>
          </a:p>
          <a:p>
            <a:r>
              <a:rPr lang="en-US" dirty="0">
                <a:cs typeface="Calibri"/>
              </a:rPr>
              <a:t>We have a much better understanding of how to build entity management infrastructure and library staff needs for successful metadata enrichment.</a:t>
            </a:r>
          </a:p>
        </p:txBody>
      </p:sp>
      <p:sp>
        <p:nvSpPr>
          <p:cNvPr id="4" name="Slide Number Placeholder 3"/>
          <p:cNvSpPr>
            <a:spLocks noGrp="1"/>
          </p:cNvSpPr>
          <p:nvPr>
            <p:ph type="sldNum" sz="quarter" idx="5"/>
          </p:nvPr>
        </p:nvSpPr>
        <p:spPr/>
        <p:txBody>
          <a:bodyPr/>
          <a:lstStyle/>
          <a:p>
            <a:fld id="{A035E6FC-CCC7-F34C-83D9-78C7523946F2}" type="slidenum">
              <a:rPr lang="en-US" smtClean="0"/>
              <a:t>37</a:t>
            </a:fld>
            <a:endParaRPr lang="en-US"/>
          </a:p>
        </p:txBody>
      </p:sp>
    </p:spTree>
    <p:extLst>
      <p:ext uri="{BB962C8B-B14F-4D97-AF65-F5344CB8AC3E}">
        <p14:creationId xmlns:p14="http://schemas.microsoft.com/office/powerpoint/2010/main" val="231857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a:solidFill>
                  <a:schemeClr val="tx1"/>
                </a:solidFill>
                <a:effectLst/>
                <a:latin typeface="+mn-lt"/>
                <a:ea typeface="+mn-ea"/>
                <a:cs typeface="+mn-cs"/>
              </a:rPr>
              <a:t>To give you a quick overview:  </a:t>
            </a:r>
          </a:p>
          <a:p>
            <a:endParaRPr lang="en-US" sz="1200" kern="1200">
              <a:solidFill>
                <a:schemeClr val="tx1"/>
              </a:solidFill>
              <a:effectLst/>
              <a:latin typeface="+mn-lt"/>
              <a:ea typeface="+mn-ea"/>
              <a:cs typeface="+mn-cs"/>
            </a:endParaRPr>
          </a:p>
          <a:p>
            <a:pPr marL="228600" indent="-228600">
              <a:buFont typeface="Arial" panose="020B0604020202020204" pitchFamily="34" charset="0"/>
              <a:buChar char="•"/>
            </a:pPr>
            <a:r>
              <a:rPr lang="en-US" sz="1200" kern="1200">
                <a:solidFill>
                  <a:schemeClr val="tx1"/>
                </a:solidFill>
                <a:effectLst/>
                <a:latin typeface="+mn-lt"/>
                <a:ea typeface="+mn-ea"/>
                <a:cs typeface="+mn-cs"/>
              </a:rPr>
              <a:t>This $2.436 million grant will support linked data management initiatives underway in the library and scholarly communications community. </a:t>
            </a:r>
          </a:p>
          <a:p>
            <a:r>
              <a:rPr lang="en-US" sz="1200" kern="1200">
                <a:solidFill>
                  <a:schemeClr val="tx1"/>
                </a:solidFill>
                <a:effectLst/>
                <a:latin typeface="+mn-lt"/>
                <a:ea typeface="+mn-ea"/>
                <a:cs typeface="+mn-cs"/>
              </a:rPr>
              <a:t>     </a:t>
            </a:r>
          </a:p>
          <a:p>
            <a:pPr marL="228600" indent="-228600">
              <a:buFont typeface="Arial" panose="020B0604020202020204" pitchFamily="34" charset="0"/>
              <a:buChar char="•"/>
            </a:pPr>
            <a:r>
              <a:rPr lang="en-US" sz="1200" kern="1200">
                <a:solidFill>
                  <a:schemeClr val="tx1"/>
                </a:solidFill>
                <a:effectLst/>
                <a:latin typeface="+mn-lt"/>
                <a:ea typeface="+mn-ea"/>
                <a:cs typeface="+mn-cs"/>
              </a:rPr>
              <a:t>OCLC will </a:t>
            </a:r>
            <a:r>
              <a:rPr lang="en-US" sz="1200" b="1" kern="1200">
                <a:solidFill>
                  <a:schemeClr val="tx1"/>
                </a:solidFill>
                <a:effectLst/>
                <a:latin typeface="+mn-lt"/>
                <a:ea typeface="+mn-ea"/>
                <a:cs typeface="+mn-cs"/>
              </a:rPr>
              <a:t>match this grant </a:t>
            </a:r>
            <a:r>
              <a:rPr lang="en-US" sz="1200" kern="1200">
                <a:solidFill>
                  <a:schemeClr val="tx1"/>
                </a:solidFill>
                <a:effectLst/>
                <a:latin typeface="+mn-lt"/>
                <a:ea typeface="+mn-ea"/>
                <a:cs typeface="+mn-cs"/>
              </a:rPr>
              <a:t>funding with additional investments to publish authoritative and easily accessible entity descriptions for </a:t>
            </a:r>
            <a:r>
              <a:rPr lang="en-US" sz="1200" b="1" kern="1200">
                <a:solidFill>
                  <a:schemeClr val="tx1"/>
                </a:solidFill>
                <a:effectLst/>
                <a:latin typeface="+mn-lt"/>
                <a:ea typeface="+mn-ea"/>
                <a:cs typeface="+mn-cs"/>
              </a:rPr>
              <a:t>works</a:t>
            </a:r>
            <a:r>
              <a:rPr lang="en-US" sz="1200" kern="1200">
                <a:solidFill>
                  <a:schemeClr val="tx1"/>
                </a:solidFill>
                <a:effectLst/>
                <a:latin typeface="+mn-lt"/>
                <a:ea typeface="+mn-ea"/>
                <a:cs typeface="+mn-cs"/>
              </a:rPr>
              <a:t> and </a:t>
            </a:r>
            <a:r>
              <a:rPr lang="en-US" sz="1200" b="1" kern="1200">
                <a:solidFill>
                  <a:schemeClr val="tx1"/>
                </a:solidFill>
                <a:effectLst/>
                <a:latin typeface="+mn-lt"/>
                <a:ea typeface="+mn-ea"/>
                <a:cs typeface="+mn-cs"/>
              </a:rPr>
              <a:t>persons</a:t>
            </a:r>
            <a:r>
              <a:rPr lang="en-US" sz="1200" kern="1200">
                <a:solidFill>
                  <a:schemeClr val="tx1"/>
                </a:solidFill>
                <a:effectLst/>
                <a:latin typeface="+mn-lt"/>
                <a:ea typeface="+mn-ea"/>
                <a:cs typeface="+mn-cs"/>
              </a:rPr>
              <a:t> as part of a persistent, centralized infrastructure that will be jointly curated by the community and OCLC when completed in December 2021. </a:t>
            </a:r>
          </a:p>
          <a:p>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This infrastructure will aggregate links to other representations of works and persons in external vocabularies and authority files that will provide a solid foundation for libraries, cultural heritage organizations and scholarly communications communities to </a:t>
            </a:r>
            <a:r>
              <a:rPr lang="en-US" sz="1200" b="1" kern="1200">
                <a:solidFill>
                  <a:schemeClr val="tx1"/>
                </a:solidFill>
                <a:effectLst/>
                <a:latin typeface="+mn-lt"/>
                <a:ea typeface="+mn-ea"/>
                <a:cs typeface="+mn-cs"/>
              </a:rPr>
              <a:t>ultimately make their materials more connected and discoverable on the web</a:t>
            </a:r>
            <a:r>
              <a:rPr lang="en-US" sz="1200" kern="1200">
                <a:solidFill>
                  <a:schemeClr val="tx1"/>
                </a:solidFill>
                <a:effectLst/>
                <a:latin typeface="+mn-lt"/>
                <a:ea typeface="+mn-ea"/>
                <a:cs typeface="+mn-cs"/>
              </a:rPr>
              <a:t>.</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a:t>Additionally, we anticipate that libraries will use this infrastructure to: </a:t>
            </a:r>
          </a:p>
          <a:p>
            <a:endParaRPr lang="en-US"/>
          </a:p>
          <a:p>
            <a:pPr marL="628650" lvl="1" indent="-171450">
              <a:buFont typeface="Arial" panose="020B0604020202020204" pitchFamily="34" charset="0"/>
              <a:buChar char="•"/>
            </a:pPr>
            <a:r>
              <a:rPr lang="en-US"/>
              <a:t>increase connections (context) between their materials and other relevant collections </a:t>
            </a:r>
          </a:p>
          <a:p>
            <a:pPr marL="628650" lvl="1" indent="-171450">
              <a:buFont typeface="Arial" panose="020B0604020202020204" pitchFamily="34" charset="0"/>
              <a:buChar char="•"/>
            </a:pPr>
            <a:r>
              <a:rPr lang="en-US"/>
              <a:t>improve the consistency and efficiency of metadata workflows across collections and material types </a:t>
            </a:r>
          </a:p>
          <a:p>
            <a:pPr marL="628650" lvl="1" indent="-171450">
              <a:buFont typeface="Arial" panose="020B0604020202020204" pitchFamily="34" charset="0"/>
              <a:buChar char="•"/>
            </a:pPr>
            <a:r>
              <a:rPr lang="en-US"/>
              <a:t>improve MARC record quality and accuracy</a:t>
            </a:r>
          </a:p>
          <a:p>
            <a:endParaRPr lang="en-US"/>
          </a:p>
          <a:p>
            <a:pPr lvl="1"/>
            <a:r>
              <a:rPr lang="en-US"/>
              <a:t>…which will result in new, more efficient, metadata workflows! </a:t>
            </a:r>
            <a:endParaRPr lang="en-US" sz="1200" kern="1200">
              <a:solidFill>
                <a:schemeClr val="tx1"/>
              </a:solidFill>
              <a:effectLst/>
              <a:latin typeface="+mn-lt"/>
              <a:ea typeface="+mn-ea"/>
              <a:cs typeface="+mn-cs"/>
            </a:endParaRPr>
          </a:p>
          <a:p>
            <a:endParaRPr lang="en-US"/>
          </a:p>
          <a:p>
            <a:pPr marL="171450" indent="-171450">
              <a:buFont typeface="Arial" panose="020B0604020202020204" pitchFamily="34" charset="0"/>
              <a:buChar char="•"/>
            </a:pPr>
            <a:r>
              <a:rPr lang="en-US"/>
              <a:t>In 2020, we are ramping up very quickly as we focus on data that OCLC already has, including authority data, bibliographic data, and other vocabularies that we maintain. …and in 2021, we will look to add more data sources and refine them to bring this to an even larger scale. </a:t>
            </a: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features and functionality that we create will be primarily API-based, but we will also be providing a basic UI (user interface) and…along the way (in 6-month increments) we will be testing with library partners and collaborating with the library community to make sure this infrastructure meets their expectations. </a:t>
            </a:r>
          </a:p>
          <a:p>
            <a:endParaRPr lang="de-DE"/>
          </a:p>
        </p:txBody>
      </p:sp>
      <p:sp>
        <p:nvSpPr>
          <p:cNvPr id="4" name="Foliennummernplatzhalter 3"/>
          <p:cNvSpPr>
            <a:spLocks noGrp="1"/>
          </p:cNvSpPr>
          <p:nvPr>
            <p:ph type="sldNum" sz="quarter" idx="5"/>
          </p:nvPr>
        </p:nvSpPr>
        <p:spPr/>
        <p:txBody>
          <a:bodyPr/>
          <a:lstStyle/>
          <a:p>
            <a:fld id="{A8619FA4-AA05-4BDB-A782-C3ACC50B6D5F}" type="slidenum">
              <a:rPr lang="de-DE" smtClean="0"/>
              <a:t>38</a:t>
            </a:fld>
            <a:endParaRPr lang="de-DE"/>
          </a:p>
        </p:txBody>
      </p:sp>
    </p:spTree>
    <p:extLst>
      <p:ext uri="{BB962C8B-B14F-4D97-AF65-F5344CB8AC3E}">
        <p14:creationId xmlns:p14="http://schemas.microsoft.com/office/powerpoint/2010/main" val="3081483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matter how far along a library is with using new data models (including BIBFRAME) or if they wish to continue to work in MARC, they will see improved quality and efficiency from this project. </a:t>
            </a:r>
          </a:p>
          <a:p>
            <a:endParaRPr lang="en-US"/>
          </a:p>
          <a:p>
            <a:r>
              <a:rPr lang="en-US"/>
              <a:t>Just as we have provided infrastructure for OCLC numbers and authority records to help improve discovery experiences and connect systems, OCLC will create a new library infrastructure for persistent identifiers and connections to authoritative resources that will place library collections in a broader context. </a:t>
            </a:r>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299D7421-AD5D-46DA-91F4-10FFFF42BEC0}" type="slidenum">
              <a:rPr lang="en-US" smtClean="0"/>
              <a:t>39</a:t>
            </a:fld>
            <a:endParaRPr lang="en-US"/>
          </a:p>
        </p:txBody>
      </p:sp>
    </p:spTree>
    <p:extLst>
      <p:ext uri="{BB962C8B-B14F-4D97-AF65-F5344CB8AC3E}">
        <p14:creationId xmlns:p14="http://schemas.microsoft.com/office/powerpoint/2010/main" val="4186158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defRPr/>
            </a:pPr>
            <a:r>
              <a:rPr lang="en-US" sz="1100"/>
              <a:t>As you can  see here, </a:t>
            </a:r>
            <a:r>
              <a:rPr lang="en-US" sz="1100" dirty="0"/>
              <a:t>22 </a:t>
            </a:r>
            <a:r>
              <a:rPr lang="en-US" sz="1100"/>
              <a:t>different institutions, including public, academic, research and national libraries are now part of our advisory group and we will continue to stay in close communication with additional linked data organizations, including LD4P, PCC, ALCTS Directors of Technical Services at Large Research Institutions, the OCLC Research Library Partnership and more to ensure that this infrastructure will meet their needs.  </a:t>
            </a:r>
          </a:p>
          <a:p>
            <a:endParaRPr lang="en-US" sz="1100" kern="1200">
              <a:solidFill>
                <a:schemeClr val="tx1"/>
              </a:solidFill>
              <a:effectLst/>
              <a:latin typeface="+mn-lt"/>
              <a:ea typeface="+mn-ea"/>
              <a:cs typeface="+mn-cs"/>
            </a:endParaRPr>
          </a:p>
          <a:p>
            <a:r>
              <a:rPr lang="en-US" sz="1100" kern="1200">
                <a:solidFill>
                  <a:schemeClr val="tx1"/>
                </a:solidFill>
                <a:effectLst/>
                <a:latin typeface="+mn-lt"/>
                <a:ea typeface="+mn-ea"/>
                <a:cs typeface="+mn-cs"/>
              </a:rPr>
              <a:t>As of </a:t>
            </a:r>
            <a:r>
              <a:rPr lang="en-US" sz="1100" kern="1200" dirty="0">
                <a:solidFill>
                  <a:schemeClr val="tx1"/>
                </a:solidFill>
                <a:effectLst/>
                <a:latin typeface="+mn-lt"/>
                <a:ea typeface="+mn-ea"/>
                <a:cs typeface="+mn-cs"/>
              </a:rPr>
              <a:t>21 May </a:t>
            </a:r>
            <a:r>
              <a:rPr lang="en-US" sz="1100" kern="1200">
                <a:solidFill>
                  <a:schemeClr val="tx1"/>
                </a:solidFill>
                <a:effectLst/>
                <a:latin typeface="+mn-lt"/>
                <a:ea typeface="+mn-ea"/>
                <a:cs typeface="+mn-cs"/>
              </a:rPr>
              <a:t>2020, our advisory group members include:</a:t>
            </a:r>
            <a:r>
              <a:rPr lang="en-US" sz="1100"/>
              <a:t> </a:t>
            </a:r>
          </a:p>
          <a:p>
            <a:pPr>
              <a:buFont typeface="+mj-lt"/>
            </a:pPr>
            <a:endParaRPr lang="en-US" sz="1100">
              <a:cs typeface="Calibri" panose="020F0502020204030204"/>
            </a:endParaRPr>
          </a:p>
          <a:p>
            <a:r>
              <a:rPr lang="en-US" sz="1200" b="1" kern="1200">
                <a:solidFill>
                  <a:schemeClr val="tx1"/>
                </a:solidFill>
                <a:effectLst/>
                <a:latin typeface="+mn-lt"/>
                <a:ea typeface="+mn-ea"/>
                <a:cs typeface="+mn-cs"/>
              </a:rPr>
              <a:t>ABES </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Agence</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bibliograhique</a:t>
            </a:r>
            <a:r>
              <a:rPr lang="en-US" sz="1200" kern="1200">
                <a:solidFill>
                  <a:schemeClr val="tx1"/>
                </a:solidFill>
                <a:effectLst/>
                <a:latin typeface="+mn-lt"/>
                <a:ea typeface="+mn-ea"/>
                <a:cs typeface="+mn-cs"/>
              </a:rPr>
              <a:t> de </a:t>
            </a:r>
            <a:r>
              <a:rPr lang="en-US" sz="1200" kern="1200" err="1">
                <a:solidFill>
                  <a:schemeClr val="tx1"/>
                </a:solidFill>
                <a:effectLst/>
                <a:latin typeface="+mn-lt"/>
                <a:ea typeface="+mn-ea"/>
                <a:cs typeface="+mn-cs"/>
              </a:rPr>
              <a:t>l’enseignement</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superieur</a:t>
            </a:r>
            <a:r>
              <a:rPr lang="en-US" sz="1200" kern="1200">
                <a:solidFill>
                  <a:schemeClr val="tx1"/>
                </a:solidFill>
                <a:effectLst/>
                <a:latin typeface="+mn-lt"/>
                <a:ea typeface="+mn-ea"/>
                <a:cs typeface="+mn-cs"/>
              </a:rPr>
              <a:t>)</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 Benjamin </a:t>
            </a:r>
            <a:r>
              <a:rPr lang="en-US" sz="1200" kern="1200" dirty="0" err="1">
                <a:solidFill>
                  <a:schemeClr val="tx1"/>
                </a:solidFill>
                <a:effectLst/>
                <a:latin typeface="+mn-lt"/>
                <a:ea typeface="+mn-ea"/>
                <a:cs typeface="+mn-cs"/>
              </a:rPr>
              <a:t>Bober</a:t>
            </a:r>
            <a:endParaRPr lang="en-US" sz="1200" kern="1200">
              <a:solidFill>
                <a:schemeClr val="tx1"/>
              </a:solidFill>
              <a:effectLst/>
              <a:latin typeface="+mn-lt"/>
              <a:ea typeface="+mn-ea"/>
              <a:cs typeface="+mn-cs"/>
            </a:endParaRPr>
          </a:p>
          <a:p>
            <a:pPr marL="228600" indent="-228600">
              <a:buFont typeface="+mj-lt"/>
              <a:buAutoNum type="arabicPeriod"/>
            </a:pPr>
            <a:r>
              <a:rPr lang="en-US" sz="1200" b="1" kern="1200" dirty="0">
                <a:solidFill>
                  <a:schemeClr val="tx1"/>
                </a:solidFill>
                <a:effectLst/>
                <a:latin typeface="+mn-lt"/>
                <a:ea typeface="+mn-ea"/>
                <a:cs typeface="+mn-cs"/>
              </a:rPr>
              <a:t>BnF</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a:t>
            </a:r>
            <a:r>
              <a:rPr lang="en-US" sz="1200" kern="1200" dirty="0" err="1">
                <a:solidFill>
                  <a:schemeClr val="tx1"/>
                </a:solidFill>
                <a:effectLst/>
                <a:latin typeface="+mn-lt"/>
                <a:ea typeface="+mn-ea"/>
                <a:cs typeface="+mn-cs"/>
              </a:rPr>
              <a:t>Bibliotheque</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nationale</a:t>
            </a:r>
            <a:r>
              <a:rPr lang="en-US" sz="1200" kern="1200">
                <a:solidFill>
                  <a:schemeClr val="tx1"/>
                </a:solidFill>
                <a:effectLst/>
                <a:latin typeface="+mn-lt"/>
                <a:ea typeface="+mn-ea"/>
                <a:cs typeface="+mn-cs"/>
              </a:rPr>
              <a:t> de France)</a:t>
            </a:r>
            <a:r>
              <a:rPr lang="en-US" sz="1200" b="1" kern="1200">
                <a:solidFill>
                  <a:schemeClr val="tx1"/>
                </a:solidFill>
                <a:effectLst/>
                <a:latin typeface="+mn-lt"/>
                <a:ea typeface="+mn-ea"/>
                <a:cs typeface="+mn-cs"/>
              </a:rPr>
              <a:t> - </a:t>
            </a:r>
            <a:r>
              <a:rPr lang="en-US" sz="1200" kern="1200" dirty="0" err="1">
                <a:solidFill>
                  <a:schemeClr val="tx1"/>
                </a:solidFill>
                <a:effectLst/>
                <a:latin typeface="+mn-lt"/>
                <a:ea typeface="+mn-ea"/>
                <a:cs typeface="+mn-cs"/>
              </a:rPr>
              <a:t>Anila</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Angjeli</a:t>
            </a:r>
            <a:r>
              <a:rPr lang="en-US"/>
              <a:t> </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Brigham Young University Library </a:t>
            </a:r>
            <a:r>
              <a:rPr lang="en-US" sz="1200" kern="1200">
                <a:solidFill>
                  <a:schemeClr val="tx1"/>
                </a:solidFill>
                <a:effectLst/>
                <a:latin typeface="+mn-lt"/>
                <a:ea typeface="+mn-ea"/>
                <a:cs typeface="+mn-cs"/>
              </a:rPr>
              <a:t>- Greg Reeve</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British Library</a:t>
            </a:r>
            <a:r>
              <a:rPr lang="en-US" sz="1200" kern="1200">
                <a:solidFill>
                  <a:schemeClr val="tx1"/>
                </a:solidFill>
                <a:effectLst/>
                <a:latin typeface="+mn-lt"/>
                <a:ea typeface="+mn-ea"/>
                <a:cs typeface="+mn-cs"/>
              </a:rPr>
              <a:t> - Andrew MacEwan</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Central Michigan University Libraries </a:t>
            </a:r>
            <a:r>
              <a:rPr lang="en-US" sz="1200" kern="1200">
                <a:solidFill>
                  <a:schemeClr val="tx1"/>
                </a:solidFill>
                <a:effectLst/>
                <a:latin typeface="+mn-lt"/>
                <a:ea typeface="+mn-ea"/>
                <a:cs typeface="+mn-cs"/>
              </a:rPr>
              <a:t>- Melissa James</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Cleveland Public Library</a:t>
            </a:r>
            <a:r>
              <a:rPr lang="en-US" sz="1200" kern="1200">
                <a:solidFill>
                  <a:schemeClr val="tx1"/>
                </a:solidFill>
                <a:effectLst/>
                <a:latin typeface="+mn-lt"/>
                <a:ea typeface="+mn-ea"/>
                <a:cs typeface="+mn-cs"/>
              </a:rPr>
              <a:t> - Chatham Ewing</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Cornell University Library </a:t>
            </a:r>
            <a:r>
              <a:rPr lang="en-US" sz="1200" kern="1200">
                <a:solidFill>
                  <a:schemeClr val="tx1"/>
                </a:solidFill>
                <a:effectLst/>
                <a:latin typeface="+mn-lt"/>
                <a:ea typeface="+mn-ea"/>
                <a:cs typeface="+mn-cs"/>
              </a:rPr>
              <a:t>– Jason </a:t>
            </a:r>
            <a:r>
              <a:rPr lang="en-US" sz="1200" b="1" kern="1200" dirty="0">
                <a:solidFill>
                  <a:schemeClr val="tx1"/>
                </a:solidFill>
                <a:effectLst/>
                <a:latin typeface="+mn-lt"/>
                <a:ea typeface="+mn-ea"/>
                <a:cs typeface="+mn-cs"/>
              </a:rPr>
              <a:t>Kovari, Simeon Warner, Steven Folsom, Huda J. Khan, Lynette Rayle, and John Skiles Skinner</a:t>
            </a:r>
            <a:endParaRPr lang="en-US" sz="1200" b="1" kern="1200" dirty="0">
              <a:solidFill>
                <a:schemeClr val="tx1"/>
              </a:solidFill>
              <a:effectLst/>
              <a:latin typeface="+mn-lt"/>
              <a:cs typeface="Calibri"/>
            </a:endParaRPr>
          </a:p>
          <a:p>
            <a:pPr marL="228600" lvl="0" indent="-228600">
              <a:buFont typeface="+mj-lt"/>
              <a:buAutoNum type="arabicPeriod"/>
            </a:pPr>
            <a:r>
              <a:rPr lang="en-US" sz="1200" b="1" kern="1200" dirty="0" err="1">
                <a:solidFill>
                  <a:schemeClr val="tx1"/>
                </a:solidFill>
                <a:effectLst/>
                <a:latin typeface="+mn-lt"/>
                <a:ea typeface="+mn-ea"/>
                <a:cs typeface="+mn-cs"/>
              </a:rPr>
              <a:t>DnB</a:t>
            </a:r>
            <a:r>
              <a:rPr lang="en-US" sz="1200" b="1" kern="1200">
                <a:solidFill>
                  <a:schemeClr val="tx1"/>
                </a:solidFill>
                <a:effectLst/>
                <a:latin typeface="+mn-lt"/>
                <a:ea typeface="+mn-ea"/>
                <a:cs typeface="+mn-cs"/>
              </a:rPr>
              <a:t> </a:t>
            </a:r>
            <a:r>
              <a:rPr lang="en-US" sz="1200" b="1" kern="1200" dirty="0">
                <a:solidFill>
                  <a:schemeClr val="tx1"/>
                </a:solidFill>
                <a:effectLst/>
                <a:latin typeface="+mn-lt"/>
                <a:ea typeface="+mn-ea"/>
                <a:cs typeface="+mn-cs"/>
              </a:rPr>
              <a:t>(Deutsche National </a:t>
            </a:r>
            <a:r>
              <a:rPr lang="en-US" sz="1200" b="1" kern="1200" dirty="0" err="1">
                <a:solidFill>
                  <a:schemeClr val="tx1"/>
                </a:solidFill>
                <a:effectLst/>
                <a:latin typeface="+mn-lt"/>
                <a:ea typeface="+mn-ea"/>
                <a:cs typeface="+mn-cs"/>
              </a:rPr>
              <a:t>Bibliothek</a:t>
            </a:r>
            <a:r>
              <a:rPr lang="en-US" sz="1200" b="1" kern="1200" dirty="0">
                <a:solidFill>
                  <a:schemeClr val="tx1"/>
                </a:solidFill>
                <a:effectLst/>
                <a:latin typeface="+mn-lt"/>
                <a:ea typeface="+mn-ea"/>
                <a:cs typeface="+mn-cs"/>
              </a:rPr>
              <a:t>)</a:t>
            </a:r>
            <a:r>
              <a:rPr lang="en-US" sz="1200" b="1" kern="1200">
                <a:solidFill>
                  <a:schemeClr val="tx1"/>
                </a:solidFill>
                <a:effectLst/>
                <a:latin typeface="+mn-lt"/>
                <a:ea typeface="+mn-ea"/>
                <a:cs typeface="+mn-cs"/>
              </a:rPr>
              <a:t> </a:t>
            </a:r>
            <a:r>
              <a:rPr lang="en-US" sz="1200" b="1" kern="1200" dirty="0">
                <a:solidFill>
                  <a:schemeClr val="tx1"/>
                </a:solidFill>
                <a:effectLst/>
                <a:latin typeface="+mn-lt"/>
                <a:ea typeface="+mn-ea"/>
                <a:cs typeface="+mn-cs"/>
              </a:rPr>
              <a:t>- Reinhold </a:t>
            </a:r>
            <a:r>
              <a:rPr lang="en-US" sz="1200" b="1" kern="1200" dirty="0" err="1">
                <a:solidFill>
                  <a:schemeClr val="tx1"/>
                </a:solidFill>
                <a:effectLst/>
                <a:latin typeface="+mn-lt"/>
                <a:ea typeface="+mn-ea"/>
                <a:cs typeface="+mn-cs"/>
              </a:rPr>
              <a:t>Heuvelmann</a:t>
            </a:r>
            <a:r>
              <a:rPr lang="en-US" sz="1200" b="1" kern="1200" dirty="0">
                <a:solidFill>
                  <a:schemeClr val="tx1"/>
                </a:solidFill>
                <a:effectLst/>
                <a:latin typeface="+mn-lt"/>
                <a:ea typeface="+mn-ea"/>
                <a:cs typeface="+mn-cs"/>
              </a:rPr>
              <a:t> </a:t>
            </a:r>
            <a:endParaRPr lang="en-US" sz="1200" b="1" kern="1200" dirty="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Harvard Library </a:t>
            </a:r>
            <a:r>
              <a:rPr lang="en-US" sz="1200" b="1" kern="1200" dirty="0">
                <a:solidFill>
                  <a:schemeClr val="tx1"/>
                </a:solidFill>
                <a:effectLst/>
                <a:latin typeface="+mn-lt"/>
                <a:ea typeface="+mn-ea"/>
                <a:cs typeface="+mn-cs"/>
              </a:rPr>
              <a:t>- Marc McGee and Christine </a:t>
            </a:r>
            <a:r>
              <a:rPr lang="en-US" sz="1200" kern="1200" err="1">
                <a:solidFill>
                  <a:schemeClr val="tx1"/>
                </a:solidFill>
                <a:effectLst/>
                <a:latin typeface="+mn-lt"/>
                <a:ea typeface="+mn-ea"/>
                <a:cs typeface="+mn-cs"/>
              </a:rPr>
              <a:t>Fernsebner</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Eslao</a:t>
            </a:r>
            <a:endParaRPr lang="en-US" sz="1200" kern="1200">
              <a:solidFill>
                <a:schemeClr val="tx1"/>
              </a:solidFill>
              <a:effectLst/>
              <a:latin typeface="+mn-lt"/>
              <a:ea typeface="+mn-ea"/>
              <a:cs typeface="+mn-cs"/>
            </a:endParaRPr>
          </a:p>
          <a:p>
            <a:pPr marL="228600" lvl="0" indent="-228600">
              <a:buFont typeface="+mj-lt"/>
              <a:buAutoNum type="arabicPeriod"/>
            </a:pPr>
            <a:r>
              <a:rPr lang="en-US" sz="1200" b="1" kern="1200">
                <a:solidFill>
                  <a:schemeClr val="tx1"/>
                </a:solidFill>
                <a:effectLst/>
                <a:latin typeface="+mn-lt"/>
                <a:ea typeface="+mn-ea"/>
                <a:cs typeface="+mn-cs"/>
              </a:rPr>
              <a:t>National Library of Medicine </a:t>
            </a:r>
            <a:r>
              <a:rPr lang="en-US" sz="1200" kern="1200">
                <a:solidFill>
                  <a:schemeClr val="tx1"/>
                </a:solidFill>
                <a:effectLst/>
                <a:latin typeface="+mn-lt"/>
                <a:ea typeface="+mn-ea"/>
                <a:cs typeface="+mn-cs"/>
              </a:rPr>
              <a:t>- Barbara Bushman</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National Library Board, Singapore </a:t>
            </a:r>
            <a:r>
              <a:rPr lang="en-US" sz="1200" kern="120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Haliza</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Jailani</a:t>
            </a:r>
            <a:endParaRPr lang="en-US" sz="1200" kern="1200">
              <a:solidFill>
                <a:schemeClr val="tx1"/>
              </a:solidFill>
              <a:effectLst/>
              <a:latin typeface="+mn-lt"/>
              <a:ea typeface="+mn-ea"/>
              <a:cs typeface="+mn-cs"/>
            </a:endParaRPr>
          </a:p>
          <a:p>
            <a:pPr marL="228600" lvl="0" indent="-228600">
              <a:buFont typeface="+mj-lt"/>
              <a:buAutoNum type="arabicPeriod"/>
            </a:pPr>
            <a:r>
              <a:rPr lang="en-US" sz="1200" b="1" kern="1200">
                <a:solidFill>
                  <a:schemeClr val="tx1"/>
                </a:solidFill>
                <a:effectLst/>
                <a:latin typeface="+mn-lt"/>
                <a:ea typeface="+mn-ea"/>
                <a:cs typeface="+mn-cs"/>
              </a:rPr>
              <a:t>New York University Libraries </a:t>
            </a:r>
            <a:r>
              <a:rPr lang="en-US" sz="1200" kern="1200">
                <a:solidFill>
                  <a:schemeClr val="tx1"/>
                </a:solidFill>
                <a:effectLst/>
                <a:latin typeface="+mn-lt"/>
                <a:ea typeface="+mn-ea"/>
                <a:cs typeface="+mn-cs"/>
              </a:rPr>
              <a:t>- Nancy Lin</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Princeton University Library </a:t>
            </a:r>
            <a:r>
              <a:rPr lang="en-US" sz="1200" kern="1200">
                <a:solidFill>
                  <a:schemeClr val="tx1"/>
                </a:solidFill>
                <a:effectLst/>
                <a:latin typeface="+mn-lt"/>
                <a:ea typeface="+mn-ea"/>
                <a:cs typeface="+mn-cs"/>
              </a:rPr>
              <a:t>- Sarah </a:t>
            </a:r>
            <a:r>
              <a:rPr lang="en-US" sz="1200" kern="1200" err="1">
                <a:solidFill>
                  <a:schemeClr val="tx1"/>
                </a:solidFill>
                <a:effectLst/>
                <a:latin typeface="+mn-lt"/>
                <a:ea typeface="+mn-ea"/>
                <a:cs typeface="+mn-cs"/>
              </a:rPr>
              <a:t>Hamerman</a:t>
            </a:r>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Smithsonian Libraries </a:t>
            </a:r>
            <a:r>
              <a:rPr lang="en-US" sz="1200" kern="1200">
                <a:solidFill>
                  <a:schemeClr val="tx1"/>
                </a:solidFill>
                <a:effectLst/>
                <a:latin typeface="+mn-lt"/>
                <a:ea typeface="+mn-ea"/>
                <a:cs typeface="+mn-cs"/>
              </a:rPr>
              <a:t>- Jackie Shieh</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Temple University Libraries </a:t>
            </a:r>
            <a:r>
              <a:rPr lang="en-US" sz="1200" kern="1200">
                <a:solidFill>
                  <a:schemeClr val="tx1"/>
                </a:solidFill>
                <a:effectLst/>
                <a:latin typeface="+mn-lt"/>
                <a:ea typeface="+mn-ea"/>
                <a:cs typeface="+mn-cs"/>
              </a:rPr>
              <a:t>- Holly </a:t>
            </a:r>
            <a:r>
              <a:rPr lang="en-US" sz="1200" kern="1200" dirty="0">
                <a:solidFill>
                  <a:schemeClr val="tx1"/>
                </a:solidFill>
                <a:effectLst/>
                <a:latin typeface="+mn-lt"/>
                <a:ea typeface="+mn-ea"/>
                <a:cs typeface="+mn-cs"/>
              </a:rPr>
              <a:t>Tomren</a:t>
            </a:r>
            <a:r>
              <a:rPr lang="en-US"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i="0" kern="1200" dirty="0" err="1">
                <a:solidFill>
                  <a:schemeClr val="tx1"/>
                </a:solidFill>
                <a:effectLst/>
                <a:latin typeface="+mn-lt"/>
                <a:ea typeface="+mn-ea"/>
                <a:cs typeface="+mn-cs"/>
              </a:rPr>
              <a:t>Università</a:t>
            </a:r>
            <a:r>
              <a:rPr lang="en-US" sz="1200" b="1" i="0" kern="1200" dirty="0">
                <a:solidFill>
                  <a:schemeClr val="tx1"/>
                </a:solidFill>
                <a:effectLst/>
                <a:latin typeface="+mn-lt"/>
                <a:ea typeface="+mn-ea"/>
                <a:cs typeface="+mn-cs"/>
              </a:rPr>
              <a:t> di Bologna </a:t>
            </a:r>
            <a:r>
              <a:rPr lang="en-US" sz="1200" b="0" i="0" kern="120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Alessandra Citti, Raffaella Gaddoni, Chiara Semenzato</a:t>
            </a:r>
            <a:endParaRPr lang="en-US" sz="1200" kern="1200" dirty="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University of California, Davis Library </a:t>
            </a:r>
            <a:r>
              <a:rPr lang="en-US" sz="1200" kern="1200">
                <a:solidFill>
                  <a:schemeClr val="tx1"/>
                </a:solidFill>
                <a:effectLst/>
                <a:latin typeface="+mn-lt"/>
                <a:ea typeface="+mn-ea"/>
                <a:cs typeface="+mn-cs"/>
              </a:rPr>
              <a:t>- Xiaoli Li</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University of Minnesota Libraries </a:t>
            </a:r>
            <a:r>
              <a:rPr lang="en-US" sz="1200" kern="1200">
                <a:solidFill>
                  <a:schemeClr val="tx1"/>
                </a:solidFill>
                <a:effectLst/>
                <a:latin typeface="+mn-lt"/>
                <a:ea typeface="+mn-ea"/>
                <a:cs typeface="+mn-cs"/>
              </a:rPr>
              <a:t>- Stephen Hearn, </a:t>
            </a:r>
            <a:r>
              <a:rPr lang="en-US" sz="1200" kern="1200" err="1">
                <a:solidFill>
                  <a:schemeClr val="tx1"/>
                </a:solidFill>
                <a:effectLst/>
                <a:latin typeface="+mn-lt"/>
                <a:ea typeface="+mn-ea"/>
                <a:cs typeface="+mn-cs"/>
              </a:rPr>
              <a:t>kalan</a:t>
            </a:r>
            <a:r>
              <a:rPr lang="en-US" sz="1200" kern="1200">
                <a:solidFill>
                  <a:schemeClr val="tx1"/>
                </a:solidFill>
                <a:effectLst/>
                <a:latin typeface="+mn-lt"/>
                <a:ea typeface="+mn-ea"/>
                <a:cs typeface="+mn-cs"/>
              </a:rPr>
              <a:t> Knudson Davis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University of Oxford</a:t>
            </a:r>
            <a:r>
              <a:rPr lang="en-US" sz="1200" kern="1200" dirty="0">
                <a:solidFill>
                  <a:schemeClr val="tx1"/>
                </a:solidFill>
                <a:effectLst/>
                <a:latin typeface="+mn-lt"/>
                <a:ea typeface="+mn-ea"/>
                <a:cs typeface="+mn-cs"/>
              </a:rPr>
              <a:t>	</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University of Pennsylvania Libraries </a:t>
            </a:r>
            <a:r>
              <a:rPr lang="en-US" sz="1200" kern="1200">
                <a:solidFill>
                  <a:schemeClr val="tx1"/>
                </a:solidFill>
                <a:effectLst/>
                <a:latin typeface="+mn-lt"/>
                <a:ea typeface="+mn-ea"/>
                <a:cs typeface="+mn-cs"/>
              </a:rPr>
              <a:t>- Jim Hahn</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University of Tennessee University Libraries </a:t>
            </a:r>
            <a:r>
              <a:rPr lang="en-US" sz="1200" kern="120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Anchalee</a:t>
            </a:r>
            <a:r>
              <a:rPr lang="en-US" sz="1200" kern="1200">
                <a:solidFill>
                  <a:schemeClr val="tx1"/>
                </a:solidFill>
                <a:effectLst/>
                <a:latin typeface="+mn-lt"/>
                <a:ea typeface="+mn-ea"/>
                <a:cs typeface="+mn-cs"/>
              </a:rPr>
              <a:t> (Joy) </a:t>
            </a:r>
            <a:r>
              <a:rPr lang="en-US" sz="1200" kern="1200" err="1">
                <a:solidFill>
                  <a:schemeClr val="tx1"/>
                </a:solidFill>
                <a:effectLst/>
                <a:latin typeface="+mn-lt"/>
                <a:ea typeface="+mn-ea"/>
                <a:cs typeface="+mn-cs"/>
              </a:rPr>
              <a:t>Panigabutra</a:t>
            </a:r>
            <a:r>
              <a:rPr lang="en-US" sz="1200" kern="1200">
                <a:solidFill>
                  <a:schemeClr val="tx1"/>
                </a:solidFill>
                <a:effectLst/>
                <a:latin typeface="+mn-lt"/>
                <a:ea typeface="+mn-ea"/>
                <a:cs typeface="+mn-cs"/>
              </a:rPr>
              <a:t>-Roberts</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University of Victoria Libraries </a:t>
            </a:r>
            <a:r>
              <a:rPr lang="en-US" sz="1200" kern="1200">
                <a:solidFill>
                  <a:schemeClr val="tx1"/>
                </a:solidFill>
                <a:effectLst/>
                <a:latin typeface="+mn-lt"/>
                <a:ea typeface="+mn-ea"/>
                <a:cs typeface="+mn-cs"/>
              </a:rPr>
              <a:t>– Dean Seeman</a:t>
            </a:r>
            <a:endParaRPr lang="en-US" sz="1200" kern="1200">
              <a:solidFill>
                <a:schemeClr val="tx1"/>
              </a:solidFill>
              <a:effectLst/>
              <a:latin typeface="+mn-lt"/>
              <a:cs typeface="Calibri"/>
            </a:endParaRPr>
          </a:p>
          <a:p>
            <a:pPr marL="228600" lvl="0" indent="-228600">
              <a:buFont typeface="+mj-lt"/>
              <a:buAutoNum type="arabicPeriod"/>
            </a:pPr>
            <a:r>
              <a:rPr lang="en-US" sz="1200" b="1" kern="1200">
                <a:solidFill>
                  <a:schemeClr val="tx1"/>
                </a:solidFill>
                <a:effectLst/>
                <a:latin typeface="+mn-lt"/>
                <a:ea typeface="+mn-ea"/>
                <a:cs typeface="+mn-cs"/>
              </a:rPr>
              <a:t>Yale University Library </a:t>
            </a:r>
            <a:r>
              <a:rPr lang="en-US" sz="1200" kern="1200">
                <a:solidFill>
                  <a:schemeClr val="tx1"/>
                </a:solidFill>
                <a:effectLst/>
                <a:latin typeface="+mn-lt"/>
                <a:ea typeface="+mn-ea"/>
                <a:cs typeface="+mn-cs"/>
              </a:rPr>
              <a:t>- Daniel Lovins and </a:t>
            </a:r>
            <a:r>
              <a:rPr lang="en-US" sz="1200" kern="1200" dirty="0" err="1">
                <a:solidFill>
                  <a:schemeClr val="tx1"/>
                </a:solidFill>
                <a:effectLst/>
                <a:latin typeface="+mn-lt"/>
                <a:ea typeface="+mn-ea"/>
                <a:cs typeface="+mn-cs"/>
              </a:rPr>
              <a:t>Youn</a:t>
            </a:r>
            <a:r>
              <a:rPr lang="en-US" sz="1200" kern="1200">
                <a:solidFill>
                  <a:schemeClr val="tx1"/>
                </a:solidFill>
                <a:effectLst/>
                <a:latin typeface="+mn-lt"/>
                <a:ea typeface="+mn-ea"/>
                <a:cs typeface="+mn-cs"/>
              </a:rPr>
              <a:t> Noh</a:t>
            </a:r>
            <a:endParaRPr lang="en-US" sz="1200" kern="1200">
              <a:solidFill>
                <a:schemeClr val="tx1"/>
              </a:solidFill>
              <a:effectLst/>
              <a:latin typeface="+mn-lt"/>
              <a:cs typeface="Calibri"/>
            </a:endParaRPr>
          </a:p>
          <a:p>
            <a:pPr marL="0" indent="0">
              <a:buFont typeface="+mj-lt"/>
              <a:buNone/>
            </a:pPr>
            <a:endParaRPr lang="en-US" sz="1100" b="1" kern="1200">
              <a:solidFill>
                <a:schemeClr val="tx1"/>
              </a:solidFill>
              <a:effectLst/>
              <a:latin typeface="+mn-lt"/>
              <a:ea typeface="+mn-ea"/>
              <a:cs typeface="+mn-cs"/>
            </a:endParaRPr>
          </a:p>
          <a:p>
            <a:endParaRPr lang="en-US" sz="11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035E6FC-CCC7-F34C-83D9-78C7523946F2}" type="slidenum">
              <a:rPr lang="en-US" smtClean="0"/>
              <a:t>40</a:t>
            </a:fld>
            <a:endParaRPr lang="en-US"/>
          </a:p>
        </p:txBody>
      </p:sp>
    </p:spTree>
    <p:extLst>
      <p:ext uri="{BB962C8B-B14F-4D97-AF65-F5344CB8AC3E}">
        <p14:creationId xmlns:p14="http://schemas.microsoft.com/office/powerpoint/2010/main" val="55528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version of flyer: </a:t>
            </a:r>
            <a:r>
              <a:rPr lang="en-US">
                <a:hlinkClick r:id="rId3"/>
              </a:rPr>
              <a:t>https://www.oclc.org/content/dam/research/publications/2019/research-update-june-sept-19.pdf</a:t>
            </a:r>
            <a:endParaRPr lang="en-US"/>
          </a:p>
        </p:txBody>
      </p:sp>
      <p:sp>
        <p:nvSpPr>
          <p:cNvPr id="4" name="Slide Number Placeholder 3"/>
          <p:cNvSpPr>
            <a:spLocks noGrp="1"/>
          </p:cNvSpPr>
          <p:nvPr>
            <p:ph type="sldNum" sz="quarter" idx="10"/>
          </p:nvPr>
        </p:nvSpPr>
        <p:spPr/>
        <p:txBody>
          <a:bodyPr/>
          <a:lstStyle/>
          <a:p>
            <a:fld id="{1D57FE3C-647B-1545-9254-E7D428BA0134}" type="slidenum">
              <a:rPr lang="en-US" smtClean="0"/>
              <a:t>4</a:t>
            </a:fld>
            <a:endParaRPr lang="en-US"/>
          </a:p>
        </p:txBody>
      </p:sp>
    </p:spTree>
    <p:extLst>
      <p:ext uri="{BB962C8B-B14F-4D97-AF65-F5344CB8AC3E}">
        <p14:creationId xmlns:p14="http://schemas.microsoft.com/office/powerpoint/2010/main" val="1089970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portion of the Linked Data cloud you saw earlier, filtered for just the bibliographic domain. </a:t>
            </a:r>
          </a:p>
        </p:txBody>
      </p:sp>
      <p:sp>
        <p:nvSpPr>
          <p:cNvPr id="4" name="Slide Number Placeholder 3"/>
          <p:cNvSpPr>
            <a:spLocks noGrp="1"/>
          </p:cNvSpPr>
          <p:nvPr>
            <p:ph type="sldNum" sz="quarter" idx="5"/>
          </p:nvPr>
        </p:nvSpPr>
        <p:spPr/>
        <p:txBody>
          <a:bodyPr/>
          <a:lstStyle/>
          <a:p>
            <a:fld id="{A8619FA4-AA05-4BDB-A782-C3ACC50B6D5F}" type="slidenum">
              <a:rPr lang="de-DE" smtClean="0"/>
              <a:t>41</a:t>
            </a:fld>
            <a:endParaRPr lang="de-DE"/>
          </a:p>
        </p:txBody>
      </p:sp>
    </p:spTree>
    <p:extLst>
      <p:ext uri="{BB962C8B-B14F-4D97-AF65-F5344CB8AC3E}">
        <p14:creationId xmlns:p14="http://schemas.microsoft.com/office/powerpoint/2010/main" val="4223044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You can find more deteails about OCLC‘s linked data work at the URL given here. We‘ve also gathered some other sources for further reading in the following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Merrilee Thank you all for joining us today! We look forward to discussions. This concludes today’s webinar.</a:t>
            </a:r>
          </a:p>
          <a:p>
            <a:endParaRPr lang="de-DE" dirty="0"/>
          </a:p>
        </p:txBody>
      </p:sp>
      <p:sp>
        <p:nvSpPr>
          <p:cNvPr id="4" name="Foliennummernplatzhalter 3"/>
          <p:cNvSpPr>
            <a:spLocks noGrp="1"/>
          </p:cNvSpPr>
          <p:nvPr>
            <p:ph type="sldNum" sz="quarter" idx="5"/>
          </p:nvPr>
        </p:nvSpPr>
        <p:spPr/>
        <p:txBody>
          <a:bodyPr/>
          <a:lstStyle/>
          <a:p>
            <a:fld id="{A8619FA4-AA05-4BDB-A782-C3ACC50B6D5F}" type="slidenum">
              <a:rPr lang="de-DE" smtClean="0"/>
              <a:t>44</a:t>
            </a:fld>
            <a:endParaRPr lang="de-DE"/>
          </a:p>
        </p:txBody>
      </p:sp>
    </p:spTree>
    <p:extLst>
      <p:ext uri="{BB962C8B-B14F-4D97-AF65-F5344CB8AC3E}">
        <p14:creationId xmlns:p14="http://schemas.microsoft.com/office/powerpoint/2010/main" val="374530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am thrilled to welcome our presenters Annette Dortmund and Karen Smith Yoshimura we will explore the experiences of national and research libraries in linked data exploration, looking at milestones over time. We’ll look at the journey that OCLC and others have been on, transitioning from entity-based description research to prototyping and now to actual practices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now I will turn things over to Annette who will kick things off for us!</a:t>
            </a:r>
          </a:p>
          <a:p>
            <a:endParaRPr lang="en-US" dirty="0"/>
          </a:p>
        </p:txBody>
      </p:sp>
      <p:sp>
        <p:nvSpPr>
          <p:cNvPr id="4" name="Slide Number Placeholder 3"/>
          <p:cNvSpPr>
            <a:spLocks noGrp="1"/>
          </p:cNvSpPr>
          <p:nvPr>
            <p:ph type="sldNum" sz="quarter" idx="5"/>
          </p:nvPr>
        </p:nvSpPr>
        <p:spPr/>
        <p:txBody>
          <a:bodyPr/>
          <a:lstStyle/>
          <a:p>
            <a:fld id="{A8619FA4-AA05-4BDB-A782-C3ACC50B6D5F}" type="slidenum">
              <a:rPr lang="de-DE" smtClean="0"/>
              <a:t>5</a:t>
            </a:fld>
            <a:endParaRPr lang="de-DE"/>
          </a:p>
        </p:txBody>
      </p:sp>
    </p:spTree>
    <p:extLst>
      <p:ext uri="{BB962C8B-B14F-4D97-AF65-F5344CB8AC3E}">
        <p14:creationId xmlns:p14="http://schemas.microsoft.com/office/powerpoint/2010/main" val="285885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a:cs typeface="Calibri"/>
              </a:rPr>
              <a:t>Thank you, Merrilee. I am going to talk about the experiences libraries are making when trying to work with new platforms, such as </a:t>
            </a:r>
            <a:r>
              <a:rPr lang="en-US" err="1">
                <a:cs typeface="Calibri"/>
              </a:rPr>
              <a:t>Wikidata</a:t>
            </a:r>
            <a:r>
              <a:rPr lang="en-US">
                <a:cs typeface="Calibri"/>
              </a:rPr>
              <a:t>. </a:t>
            </a:r>
          </a:p>
          <a:p>
            <a:pPr>
              <a:defRPr/>
            </a:pPr>
            <a:r>
              <a:rPr lang="en-US">
                <a:cs typeface="Calibri"/>
              </a:rPr>
              <a:t>So first, let us look a little bit at the background for these developments, the current metadata landscape.</a:t>
            </a:r>
          </a:p>
        </p:txBody>
      </p:sp>
      <p:sp>
        <p:nvSpPr>
          <p:cNvPr id="4" name="Foliennummernplatzhalter 3"/>
          <p:cNvSpPr>
            <a:spLocks noGrp="1"/>
          </p:cNvSpPr>
          <p:nvPr>
            <p:ph type="sldNum" sz="quarter" idx="5"/>
          </p:nvPr>
        </p:nvSpPr>
        <p:spPr/>
        <p:txBody>
          <a:bodyPr/>
          <a:lstStyle/>
          <a:p>
            <a:fld id="{A8619FA4-AA05-4BDB-A782-C3ACC50B6D5F}" type="slidenum">
              <a:rPr lang="de-DE" smtClean="0"/>
              <a:t>6</a:t>
            </a:fld>
            <a:endParaRPr lang="de-DE"/>
          </a:p>
        </p:txBody>
      </p:sp>
    </p:spTree>
    <p:extLst>
      <p:ext uri="{BB962C8B-B14F-4D97-AF65-F5344CB8AC3E}">
        <p14:creationId xmlns:p14="http://schemas.microsoft.com/office/powerpoint/2010/main" val="56458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decades, libraries have created and shared bibliographic descriptions using the Machine-Readable Cataloging (MARC) format. Hundreds of millions of MARC records are now available in online catalogs that show what libraries hold and make accessible to their patrons. MARC records – and records in other, similar library-community standards - also power key library activities such as resource sharing and collection development. But, because these standards were developed about 50 years ago, MARC records can be understood only by library systems and are generally incomprehensible to data consumers elsewhere.</a:t>
            </a:r>
            <a:endParaRPr lang="en-US">
              <a:cs typeface="Calibri"/>
            </a:endParaRPr>
          </a:p>
          <a:p>
            <a:endParaRPr lang="en-US"/>
          </a:p>
          <a:p>
            <a:r>
              <a:rPr lang="en-US"/>
              <a:t>Since about 2008, standards experts in the library community have looked to linked data as potentially transformative for the bibliographic universe. </a:t>
            </a:r>
          </a:p>
          <a:p>
            <a:r>
              <a:rPr lang="en-US"/>
              <a:t>In a linked data world, descriptions will make use of information in so-called knowledge graphs, featuring descriptions of the persons, places, or things of interest—commonly known as “entities”—that are connected to other entities via machine-understandable relationships – and persistent identifiers. </a:t>
            </a:r>
          </a:p>
          <a:p>
            <a:endParaRPr lang="en-US"/>
          </a:p>
          <a:p>
            <a:r>
              <a:rPr lang="en-US"/>
              <a:t>This transition from human-readable records to knowledge graphs really represents a paradigm shift.</a:t>
            </a:r>
          </a:p>
          <a:p>
            <a:r>
              <a:rPr lang="en-US"/>
              <a:t>Knowledge graphs have the potential to replace or at least connect the many data silos that libraries use, and to make library data comprehensible to data consumers outside the library world.</a:t>
            </a:r>
          </a:p>
          <a:p>
            <a:br>
              <a:rPr lang="de-DE"/>
            </a:br>
            <a:endParaRPr lang="de-DE"/>
          </a:p>
          <a:p>
            <a:endParaRPr lang="en-US">
              <a:cs typeface="Calibri"/>
            </a:endParaRPr>
          </a:p>
        </p:txBody>
      </p:sp>
      <p:sp>
        <p:nvSpPr>
          <p:cNvPr id="4" name="Slide Number Placeholder 3"/>
          <p:cNvSpPr>
            <a:spLocks noGrp="1"/>
          </p:cNvSpPr>
          <p:nvPr>
            <p:ph type="sldNum" sz="quarter" idx="5"/>
          </p:nvPr>
        </p:nvSpPr>
        <p:spPr/>
        <p:txBody>
          <a:bodyPr/>
          <a:lstStyle/>
          <a:p>
            <a:fld id="{A8619FA4-AA05-4BDB-A782-C3ACC50B6D5F}" type="slidenum">
              <a:rPr lang="de-DE" smtClean="0"/>
              <a:t>7</a:t>
            </a:fld>
            <a:endParaRPr lang="de-DE"/>
          </a:p>
        </p:txBody>
      </p:sp>
    </p:spTree>
    <p:extLst>
      <p:ext uri="{BB962C8B-B14F-4D97-AF65-F5344CB8AC3E}">
        <p14:creationId xmlns:p14="http://schemas.microsoft.com/office/powerpoint/2010/main" val="159954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Research libraries, for example, create and maintain metadata for research datasets, digital collections, and archives in different systems, with a wide variety of standards and terminologies, resulting in “silos of data” each with its own content descriptions and practices and managed by different staff on various systems that do not share data, and do not easily interoperate with each other. In the example on the slide, only the library catalog will likely use a MARC format, or an international equivalent.</a:t>
            </a: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Libraries engaged in special and digital collections management need more flexible approaches to what used to be authority management, to better serve the rare and unique collections in their care and the researchers interested in them. Linked data offers the possibility to better model and reveal relationships and networks of collaboration and influence represented within and across these collections.</a:t>
            </a:r>
            <a:r>
              <a:rPr lang="en-US" dirty="0"/>
              <a: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sz="1200" kern="1200" dirty="0">
                <a:solidFill>
                  <a:schemeClr val="tx1"/>
                </a:solidFill>
                <a:effectLst/>
                <a:latin typeface="+mn-lt"/>
                <a:ea typeface="+mn-ea"/>
                <a:cs typeface="+mn-cs"/>
              </a:rPr>
              <a:t>Bibliographic information for research assessment purposes is often collected in systems specifically designed for Research Information Management, in dedicated RIM systems, also called CRISs in Europe, or in repositories. Libraries are often heavily involved in this activity, but the systems in use are rarely interoperable with traditional library systems, workflows, or standards. To populate them, sources such as Scopus, Web of Science, Google Scholar, and </a:t>
            </a:r>
            <a:r>
              <a:rPr lang="en-US" sz="1200" kern="1200" dirty="0" err="1">
                <a:solidFill>
                  <a:schemeClr val="tx1"/>
                </a:solidFill>
                <a:effectLst/>
                <a:latin typeface="+mn-lt"/>
                <a:ea typeface="+mn-ea"/>
                <a:cs typeface="+mn-cs"/>
              </a:rPr>
              <a:t>Crossref</a:t>
            </a:r>
            <a:r>
              <a:rPr lang="en-US" sz="1200" kern="1200" dirty="0">
                <a:solidFill>
                  <a:schemeClr val="tx1"/>
                </a:solidFill>
                <a:effectLst/>
                <a:latin typeface="+mn-lt"/>
                <a:ea typeface="+mn-ea"/>
                <a:cs typeface="+mn-cs"/>
              </a:rPr>
              <a:t> are harvested at scale. Identifiers play a crucial role in this; </a:t>
            </a:r>
            <a:br>
              <a:rPr lang="en-US" dirty="0">
                <a:cs typeface="+mn-lt"/>
              </a:rPr>
            </a:br>
            <a:r>
              <a:rPr lang="en-US" sz="1200" kern="1200" dirty="0">
                <a:solidFill>
                  <a:schemeClr val="tx1"/>
                </a:solidFill>
                <a:effectLst/>
                <a:latin typeface="+mn-lt"/>
                <a:ea typeface="+mn-ea"/>
                <a:cs typeface="+mn-cs"/>
              </a:rPr>
              <a:t>the ORCID </a:t>
            </a:r>
            <a:r>
              <a:rPr lang="en-US" sz="1200" kern="1200" dirty="0" err="1">
                <a:solidFill>
                  <a:schemeClr val="tx1"/>
                </a:solidFill>
                <a:effectLst/>
                <a:latin typeface="+mn-lt"/>
                <a:ea typeface="+mn-ea"/>
                <a:cs typeface="+mn-cs"/>
              </a:rPr>
              <a:t>iD</a:t>
            </a:r>
            <a:r>
              <a:rPr lang="en-US" sz="1200" kern="1200" dirty="0">
                <a:solidFill>
                  <a:schemeClr val="tx1"/>
                </a:solidFill>
                <a:effectLst/>
                <a:latin typeface="+mn-lt"/>
                <a:ea typeface="+mn-ea"/>
                <a:cs typeface="+mn-cs"/>
              </a:rPr>
              <a:t> in particular is becoming</a:t>
            </a:r>
            <a:br>
              <a:rPr lang="en-US" dirty="0">
                <a:cs typeface="+mn-lt"/>
              </a:rPr>
            </a:br>
            <a:r>
              <a:rPr lang="en-US" dirty="0"/>
              <a:t>a de</a:t>
            </a:r>
            <a:r>
              <a:rPr lang="en-US" sz="1200" kern="1200" dirty="0">
                <a:solidFill>
                  <a:schemeClr val="tx1"/>
                </a:solidFill>
                <a:effectLst/>
                <a:latin typeface="+mn-lt"/>
                <a:ea typeface="+mn-ea"/>
                <a:cs typeface="+mn-cs"/>
              </a:rPr>
              <a:t> facto standard researcher identifier </a:t>
            </a:r>
            <a:br>
              <a:rPr lang="en-US" dirty="0">
                <a:cs typeface="+mn-lt"/>
              </a:rPr>
            </a:br>
            <a:r>
              <a:rPr lang="en-US" dirty="0"/>
              <a:t>in</a:t>
            </a:r>
            <a:r>
              <a:rPr lang="en-US" sz="1200" kern="1200" dirty="0">
                <a:solidFill>
                  <a:schemeClr val="tx1"/>
                </a:solidFill>
                <a:effectLst/>
                <a:latin typeface="+mn-lt"/>
                <a:ea typeface="+mn-ea"/>
                <a:cs typeface="+mn-cs"/>
              </a:rPr>
              <a:t> the scholarly communications ecosystem.</a:t>
            </a:r>
            <a:r>
              <a:rPr lang="en-US" dirty="0"/>
              <a:t> </a:t>
            </a:r>
            <a:br>
              <a:rPr lang="en-US" dirty="0">
                <a:cs typeface="+mn-lt"/>
              </a:rPr>
            </a:br>
            <a:r>
              <a:rPr lang="en-US" sz="1200" kern="1200" dirty="0">
                <a:solidFill>
                  <a:schemeClr val="tx1"/>
                </a:solidFill>
                <a:effectLst/>
                <a:latin typeface="+mn-lt"/>
                <a:ea typeface="+mn-ea"/>
                <a:cs typeface="+mn-cs"/>
              </a:rPr>
              <a:t>Linked data offers the possibility to make use of these identifiers for the creation of a knowledge graph describing relationships within the scholarly communications landscape</a:t>
            </a:r>
            <a:r>
              <a:rPr lang="en-US" dirty="0"/>
              <a:t> and beyond.</a:t>
            </a:r>
            <a:endParaRPr lang="en-US" sz="1200" kern="1200" dirty="0">
              <a:solidFill>
                <a:schemeClr val="tx1"/>
              </a:solidFill>
              <a:effectLst/>
              <a:latin typeface="+mn-lt"/>
              <a:cs typeface="Calibri"/>
            </a:endParaRPr>
          </a:p>
          <a:p>
            <a:pPr marL="0" marR="0" lvl="0" indent="0" algn="l" defTabSz="914400">
              <a:lnSpc>
                <a:spcPct val="100000"/>
              </a:lnSpc>
              <a:spcBef>
                <a:spcPts val="0"/>
              </a:spcBef>
              <a:spcAft>
                <a:spcPts val="0"/>
              </a:spcAft>
              <a:buClrTx/>
              <a:buSzTx/>
              <a:buFontTx/>
              <a:buNone/>
              <a:tabLst/>
              <a:defRPr/>
            </a:pPr>
            <a:endParaRPr lang="en-US" sz="1200" kern="1200">
              <a:solidFill>
                <a:schemeClr val="tx1"/>
              </a:solidFill>
              <a:effectLst/>
              <a:latin typeface="+mn-lt"/>
              <a:cs typeface="Calibri"/>
            </a:endParaRPr>
          </a:p>
          <a:p>
            <a:r>
              <a:rPr lang="en-US" dirty="0"/>
              <a:t>Entity management in a linked data environment could help bridge all these silos.</a:t>
            </a:r>
            <a:endParaRPr lang="en-US" dirty="0">
              <a:cs typeface="Calibri"/>
            </a:endParaRPr>
          </a:p>
          <a:p>
            <a:endParaRPr lang="en-US"/>
          </a:p>
          <a:p>
            <a:r>
              <a:rPr lang="en-US" i="0" dirty="0"/>
              <a:t>As a </a:t>
            </a:r>
            <a:r>
              <a:rPr lang="en-US" dirty="0" err="1"/>
              <a:t>participans</a:t>
            </a:r>
            <a:r>
              <a:rPr lang="en-US" i="0" dirty="0"/>
              <a:t> in a recent OCLC Linked Data prototype phrased it: </a:t>
            </a:r>
            <a:r>
              <a:rPr lang="en-US" i="1" dirty="0"/>
              <a:t>“We need a shared community practice that isn’t as restrictive [as MARC] and gives us more flexibility in what we can say about the entities and resources we’re interested in.” (</a:t>
            </a:r>
            <a:r>
              <a:rPr lang="de-DE" sz="900" dirty="0"/>
              <a:t>https://www.oclc.org/en/member-stories/ld-prototype.html)</a:t>
            </a:r>
            <a:endParaRPr lang="de-DE" sz="9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99D7421-AD5D-46DA-91F4-10FFFF42BEC0}" type="slidenum">
              <a:rPr lang="en-US" smtClean="0"/>
              <a:t>8</a:t>
            </a:fld>
            <a:endParaRPr lang="en-US"/>
          </a:p>
        </p:txBody>
      </p:sp>
    </p:spTree>
    <p:extLst>
      <p:ext uri="{BB962C8B-B14F-4D97-AF65-F5344CB8AC3E}">
        <p14:creationId xmlns:p14="http://schemas.microsoft.com/office/powerpoint/2010/main" val="732682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What you see here is the center of the </a:t>
            </a:r>
            <a:r>
              <a:rPr lang="en-US" i="1" dirty="0">
                <a:effectLst/>
              </a:rPr>
              <a:t>LOD cloud diagram</a:t>
            </a:r>
            <a:r>
              <a:rPr lang="en-US" i="0" dirty="0">
                <a:effectLst/>
              </a:rPr>
              <a:t>, hosted on the site mentioned above</a:t>
            </a:r>
            <a:r>
              <a:rPr lang="en-US" dirty="0">
                <a:effectLst/>
              </a:rPr>
              <a:t>. The image in the upper right hand corner shows the full cloud, the larger image its central part. The LOD cloud shows datasets that have been published in the </a:t>
            </a:r>
            <a:r>
              <a:rPr lang="en-US" dirty="0">
                <a:effectLst/>
                <a:hlinkClick r:id="rId3"/>
              </a:rPr>
              <a:t>Linked Data</a:t>
            </a:r>
            <a:r>
              <a:rPr lang="en-US" dirty="0">
                <a:effectLst/>
              </a:rPr>
              <a:t> format. The most recent version contains </a:t>
            </a:r>
            <a:r>
              <a:rPr lang="en-US" b="1" dirty="0">
                <a:effectLst/>
              </a:rPr>
              <a:t>1,239</a:t>
            </a:r>
            <a:r>
              <a:rPr lang="en-US" dirty="0">
                <a:effectLst/>
              </a:rPr>
              <a:t> datasets with </a:t>
            </a:r>
            <a:r>
              <a:rPr lang="en-US" b="1" dirty="0">
                <a:effectLst/>
              </a:rPr>
              <a:t>16,147</a:t>
            </a:r>
            <a:r>
              <a:rPr lang="en-US" dirty="0">
                <a:effectLst/>
              </a:rPr>
              <a:t> links (as of March 2019 – still the latest version in April 2020).</a:t>
            </a:r>
          </a:p>
          <a:p>
            <a:endParaRPr lang="en-US">
              <a:effectLst/>
            </a:endParaRPr>
          </a:p>
          <a:p>
            <a:r>
              <a:rPr lang="en-US" dirty="0">
                <a:effectLst/>
              </a:rPr>
              <a:t>The lines connecting the circles are the links between the identifiers in the different datasets. These links build bridges across those datasets, and bridges across different domains. </a:t>
            </a:r>
            <a:br>
              <a:rPr lang="en-US" dirty="0">
                <a:cs typeface="+mn-lt"/>
              </a:rPr>
            </a:br>
            <a:r>
              <a:rPr lang="en-US" sz="1200" b="0" i="0" kern="1200" dirty="0">
                <a:solidFill>
                  <a:schemeClr val="tx1"/>
                </a:solidFill>
                <a:effectLst/>
                <a:latin typeface="+mn-lt"/>
                <a:ea typeface="+mn-ea"/>
                <a:cs typeface="+mn-cs"/>
              </a:rPr>
              <a:t>Identifiers have also been called the “glue” </a:t>
            </a:r>
            <a:r>
              <a:rPr lang="en-US" dirty="0"/>
              <a:t>in this context [</a:t>
            </a:r>
            <a:r>
              <a:rPr lang="en-US" sz="1200" b="0" i="0" kern="1200" dirty="0">
                <a:solidFill>
                  <a:schemeClr val="tx1"/>
                </a:solidFill>
                <a:effectLst/>
                <a:latin typeface="+mn-lt"/>
                <a:ea typeface="+mn-ea"/>
                <a:cs typeface="+mn-cs"/>
              </a:rPr>
              <a:t>for the Semantic Web</a:t>
            </a:r>
            <a:r>
              <a:rPr lang="en-US" dirty="0"/>
              <a:t>]. </a:t>
            </a:r>
            <a:endParaRPr lang="en-US" dirty="0">
              <a:cs typeface="Calibri"/>
            </a:endParaRPr>
          </a:p>
          <a:p>
            <a:endParaRPr lang="en-US">
              <a:cs typeface="Calibri" panose="020F0502020204030204"/>
            </a:endParaRPr>
          </a:p>
          <a:p>
            <a:r>
              <a:rPr lang="en-US" sz="1200" b="0" i="0" kern="1200" dirty="0">
                <a:solidFill>
                  <a:schemeClr val="tx1"/>
                </a:solidFill>
                <a:effectLst/>
                <a:latin typeface="+mn-lt"/>
                <a:ea typeface="+mn-ea"/>
                <a:cs typeface="+mn-cs"/>
              </a:rPr>
              <a:t>The number of linked data sources published by the library community with the express purpose to become part of this cloud has increased over the years—national libraries released their catalogues as LD, and identifier hubs such as the Library of Congress’ id.loc.gov and OCLC’s Virtual International Authority File (VIAF) were made available as LD. Two datasets that we’ve pointed out here on the </a:t>
            </a:r>
            <a:r>
              <a:rPr lang="en-US" dirty="0" err="1"/>
              <a:t>slidesby</a:t>
            </a:r>
            <a:r>
              <a:rPr lang="en-US" sz="1200" b="0" i="0" kern="1200" dirty="0">
                <a:solidFill>
                  <a:schemeClr val="tx1"/>
                </a:solidFill>
                <a:effectLst/>
                <a:latin typeface="+mn-lt"/>
                <a:ea typeface="+mn-ea"/>
                <a:cs typeface="+mn-cs"/>
              </a:rPr>
              <a:t> the yellow arrows </a:t>
            </a:r>
            <a:r>
              <a:rPr lang="en-US" dirty="0"/>
              <a:t>are the Virtual</a:t>
            </a:r>
            <a:r>
              <a:rPr lang="en-US" sz="1200" b="0" i="0" kern="1200" dirty="0">
                <a:solidFill>
                  <a:schemeClr val="tx1"/>
                </a:solidFill>
                <a:effectLst/>
                <a:latin typeface="+mn-lt"/>
                <a:ea typeface="+mn-ea"/>
                <a:cs typeface="+mn-cs"/>
              </a:rPr>
              <a:t> International Authority File (VIAF) on the right, </a:t>
            </a:r>
            <a:r>
              <a:rPr lang="en-US" dirty="0"/>
              <a:t>and </a:t>
            </a:r>
            <a:r>
              <a:rPr lang="en-US" dirty="0" err="1"/>
              <a:t>Wikidata</a:t>
            </a:r>
            <a:r>
              <a:rPr lang="en-US" dirty="0"/>
              <a:t> on the left, </a:t>
            </a:r>
            <a:r>
              <a:rPr lang="en-US" sz="1200" b="0" i="0" kern="1200" dirty="0">
                <a:solidFill>
                  <a:schemeClr val="tx1"/>
                </a:solidFill>
                <a:effectLst/>
                <a:latin typeface="+mn-lt"/>
                <a:ea typeface="+mn-ea"/>
                <a:cs typeface="+mn-cs"/>
              </a:rPr>
              <a:t>both pretty close to the center of the cloud. By contributing to or re-using identifiers from </a:t>
            </a:r>
            <a:r>
              <a:rPr lang="en-US" dirty="0"/>
              <a:t>one or both of those</a:t>
            </a:r>
            <a:r>
              <a:rPr lang="en-US" sz="1200" b="0" i="0" kern="1200" dirty="0">
                <a:solidFill>
                  <a:schemeClr val="tx1"/>
                </a:solidFill>
                <a:effectLst/>
                <a:latin typeface="+mn-lt"/>
                <a:ea typeface="+mn-ea"/>
                <a:cs typeface="+mn-cs"/>
              </a:rPr>
              <a:t> “identity hubs”, </a:t>
            </a:r>
            <a:r>
              <a:rPr lang="en-US" dirty="0"/>
              <a:t>library data</a:t>
            </a:r>
            <a:r>
              <a:rPr lang="en-US" sz="1200" b="0" i="0" kern="1200" dirty="0">
                <a:solidFill>
                  <a:schemeClr val="tx1"/>
                </a:solidFill>
                <a:effectLst/>
                <a:latin typeface="+mn-lt"/>
                <a:ea typeface="+mn-ea"/>
                <a:cs typeface="+mn-cs"/>
              </a:rPr>
              <a:t> can become a part of these bridges across different domains.</a:t>
            </a:r>
            <a:r>
              <a:rPr lang="en-US" dirty="0"/>
              <a:t> </a:t>
            </a:r>
            <a:endParaRPr lang="en-US" sz="1200" b="0" i="0" kern="1200" dirty="0">
              <a:solidFill>
                <a:schemeClr val="tx1"/>
              </a:solidFill>
              <a:effectLst/>
              <a:latin typeface="+mn-lt"/>
              <a:cs typeface="Calibri"/>
            </a:endParaRPr>
          </a:p>
          <a:p>
            <a:endParaRPr lang="en-US" sz="1200" b="0" i="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context, libraries have begun to engage actively on </a:t>
            </a:r>
            <a:r>
              <a:rPr lang="en-US" sz="1200" kern="1200" dirty="0" err="1">
                <a:solidFill>
                  <a:schemeClr val="tx1"/>
                </a:solidFill>
                <a:effectLst/>
                <a:latin typeface="+mn-lt"/>
                <a:ea typeface="+mn-ea"/>
                <a:cs typeface="+mn-cs"/>
              </a:rPr>
              <a:t>Wikidata</a:t>
            </a:r>
            <a:r>
              <a:rPr lang="en-US" sz="1200" kern="1200" dirty="0">
                <a:solidFill>
                  <a:schemeClr val="tx1"/>
                </a:solidFill>
                <a:effectLst/>
                <a:latin typeface="+mn-lt"/>
                <a:ea typeface="+mn-ea"/>
                <a:cs typeface="+mn-cs"/>
              </a:rPr>
              <a:t>, a trend that could be strongly observed from at least 2018 onwards, be it at </a:t>
            </a:r>
            <a:r>
              <a:rPr lang="en-US" sz="1200" kern="1200" dirty="0" err="1">
                <a:solidFill>
                  <a:schemeClr val="tx1"/>
                </a:solidFill>
                <a:effectLst/>
                <a:latin typeface="+mn-lt"/>
                <a:ea typeface="+mn-ea"/>
                <a:cs typeface="+mn-cs"/>
              </a:rPr>
              <a:t>EuropeanaTech</a:t>
            </a:r>
            <a:r>
              <a:rPr lang="en-US" sz="1200" kern="1200" dirty="0">
                <a:solidFill>
                  <a:schemeClr val="tx1"/>
                </a:solidFill>
                <a:effectLst/>
                <a:latin typeface="+mn-lt"/>
                <a:ea typeface="+mn-ea"/>
                <a:cs typeface="+mn-cs"/>
              </a:rPr>
              <a:t> in Rotterdam in the spring of 2018 or at the Semantic Web in Libraries (SWIB) conference in November 2018.</a:t>
            </a:r>
            <a:endParaRPr lang="en-US" sz="1200" kern="1200" dirty="0">
              <a:solidFill>
                <a:schemeClr val="tx1"/>
              </a:solidFill>
              <a:effectLst/>
              <a:latin typeface="+mn-lt"/>
              <a:cs typeface="Calibri"/>
            </a:endParaRPr>
          </a:p>
          <a:p>
            <a:endParaRPr lang="de-DE" sz="1200" kern="120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https://pro.europeana.eu/event/europeanatech-conference-2018</a:t>
            </a:r>
            <a:r>
              <a:rPr lang="en-US" dirty="0"/>
              <a:t> </a:t>
            </a:r>
            <a:endParaRPr lang="de-DE" sz="1200" kern="120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http://swib.org/swib18/</a:t>
            </a:r>
            <a:r>
              <a:rPr lang="en-US" dirty="0"/>
              <a:t> </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br>
              <a:rPr lang="en-US" dirty="0">
                <a:cs typeface="+mn-lt"/>
              </a:rPr>
            </a:br>
            <a:endParaRPr lang="en-US"/>
          </a:p>
        </p:txBody>
      </p:sp>
      <p:sp>
        <p:nvSpPr>
          <p:cNvPr id="4" name="Slide Number Placeholder 3"/>
          <p:cNvSpPr>
            <a:spLocks noGrp="1"/>
          </p:cNvSpPr>
          <p:nvPr>
            <p:ph type="sldNum" sz="quarter" idx="5"/>
          </p:nvPr>
        </p:nvSpPr>
        <p:spPr/>
        <p:txBody>
          <a:bodyPr/>
          <a:lstStyle/>
          <a:p>
            <a:fld id="{299D7421-AD5D-46DA-91F4-10FFFF42BEC0}" type="slidenum">
              <a:rPr lang="en-US" smtClean="0"/>
              <a:t>9</a:t>
            </a:fld>
            <a:endParaRPr lang="en-US"/>
          </a:p>
        </p:txBody>
      </p:sp>
    </p:spTree>
    <p:extLst>
      <p:ext uri="{BB962C8B-B14F-4D97-AF65-F5344CB8AC3E}">
        <p14:creationId xmlns:p14="http://schemas.microsoft.com/office/powerpoint/2010/main" val="1575562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0295" y="0"/>
            <a:ext cx="4578960" cy="4388000"/>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784850" y="3904991"/>
            <a:ext cx="86105" cy="86105"/>
          </a:xfrm>
          <a:prstGeom prst="rect">
            <a:avLst/>
          </a:prstGeom>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pic>
        <p:nvPicPr>
          <p:cNvPr id="17" name="Picture 26" descr="OCLC_H_PMS.eps">
            <a:extLst>
              <a:ext uri="{FF2B5EF4-FFF2-40B4-BE49-F238E27FC236}">
                <a16:creationId xmlns:a16="http://schemas.microsoft.com/office/drawing/2014/main" id="{CFD01236-43A5-034D-9756-D6E834497D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10054" y="4817244"/>
            <a:ext cx="672252" cy="22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Footer Placeholder 4">
            <a:extLst>
              <a:ext uri="{FF2B5EF4-FFF2-40B4-BE49-F238E27FC236}">
                <a16:creationId xmlns:a16="http://schemas.microsoft.com/office/drawing/2014/main" id="{3D65ACB5-E89A-184A-943A-7EB4EA303922}"/>
              </a:ext>
            </a:extLst>
          </p:cNvPr>
          <p:cNvSpPr txBox="1">
            <a:spLocks/>
          </p:cNvSpPr>
          <p:nvPr userDrawn="1"/>
        </p:nvSpPr>
        <p:spPr>
          <a:xfrm>
            <a:off x="6408780" y="4831341"/>
            <a:ext cx="1976563"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675">
                <a:solidFill>
                  <a:schemeClr val="tx1">
                    <a:alpha val="50000"/>
                  </a:schemeClr>
                </a:solidFill>
                <a:effectLst/>
                <a:latin typeface="Arial" charset="0"/>
                <a:ea typeface="Arial" charset="0"/>
                <a:cs typeface="Arial" charset="0"/>
              </a:rPr>
              <a:t>Confidential. Not for distribution.</a:t>
            </a:r>
          </a:p>
        </p:txBody>
      </p:sp>
      <p:sp>
        <p:nvSpPr>
          <p:cNvPr id="8" name="Rectangle 7">
            <a:extLst>
              <a:ext uri="{FF2B5EF4-FFF2-40B4-BE49-F238E27FC236}">
                <a16:creationId xmlns:a16="http://schemas.microsoft.com/office/drawing/2014/main" id="{71327449-CD1D-8E4C-8066-149E56E4B225}"/>
              </a:ext>
            </a:extLst>
          </p:cNvPr>
          <p:cNvSpPr/>
          <p:nvPr userDrawn="1"/>
        </p:nvSpPr>
        <p:spPr>
          <a:xfrm rot="5400000">
            <a:off x="-2471903" y="2461398"/>
            <a:ext cx="5143503" cy="2207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a:defRPr/>
            </a:pPr>
            <a:endParaRPr lang="en-US" sz="1350">
              <a:solidFill>
                <a:prstClr val="white"/>
              </a:solidFill>
              <a:latin typeface="Arial"/>
            </a:endParaRPr>
          </a:p>
        </p:txBody>
      </p:sp>
      <p:sp>
        <p:nvSpPr>
          <p:cNvPr id="9" name="Rectangle 8">
            <a:extLst>
              <a:ext uri="{FF2B5EF4-FFF2-40B4-BE49-F238E27FC236}">
                <a16:creationId xmlns:a16="http://schemas.microsoft.com/office/drawing/2014/main" id="{30D5D758-44A9-0A4F-A023-3501B6B1278D}"/>
              </a:ext>
            </a:extLst>
          </p:cNvPr>
          <p:cNvSpPr/>
          <p:nvPr userDrawn="1"/>
        </p:nvSpPr>
        <p:spPr>
          <a:xfrm rot="5400000">
            <a:off x="-1491774" y="3441521"/>
            <a:ext cx="3183257" cy="22070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a:defRPr/>
            </a:pPr>
            <a:endParaRPr lang="en-US" sz="1350">
              <a:solidFill>
                <a:prstClr val="white"/>
              </a:solidFill>
              <a:latin typeface="Arial"/>
            </a:endParaRPr>
          </a:p>
        </p:txBody>
      </p:sp>
      <p:sp>
        <p:nvSpPr>
          <p:cNvPr id="11" name="Rectangle 10">
            <a:extLst>
              <a:ext uri="{FF2B5EF4-FFF2-40B4-BE49-F238E27FC236}">
                <a16:creationId xmlns:a16="http://schemas.microsoft.com/office/drawing/2014/main" id="{981EC6B2-F83C-9444-B23D-7D3501D4604D}"/>
              </a:ext>
            </a:extLst>
          </p:cNvPr>
          <p:cNvSpPr/>
          <p:nvPr userDrawn="1"/>
        </p:nvSpPr>
        <p:spPr>
          <a:xfrm rot="5400000">
            <a:off x="-208665" y="1548930"/>
            <a:ext cx="617027" cy="220707"/>
          </a:xfrm>
          <a:prstGeom prst="rect">
            <a:avLst/>
          </a:prstGeom>
          <a:solidFill>
            <a:srgbClr val="3EB6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a:defRPr/>
            </a:pPr>
            <a:endParaRPr lang="en-US" sz="1350">
              <a:solidFill>
                <a:prstClr val="white"/>
              </a:solidFill>
              <a:latin typeface="Arial"/>
            </a:endParaRPr>
          </a:p>
        </p:txBody>
      </p:sp>
      <p:sp>
        <p:nvSpPr>
          <p:cNvPr id="7" name="Slide Number Placeholder 1">
            <a:extLst>
              <a:ext uri="{FF2B5EF4-FFF2-40B4-BE49-F238E27FC236}">
                <a16:creationId xmlns:a16="http://schemas.microsoft.com/office/drawing/2014/main" id="{25387177-1411-466E-9639-905C378B03F3}"/>
              </a:ext>
            </a:extLst>
          </p:cNvPr>
          <p:cNvSpPr>
            <a:spLocks noGrp="1"/>
          </p:cNvSpPr>
          <p:nvPr>
            <p:ph type="sldNum" sz="quarter" idx="19"/>
          </p:nvPr>
        </p:nvSpPr>
        <p:spPr>
          <a:xfrm>
            <a:off x="1" y="4823841"/>
            <a:ext cx="361355" cy="274637"/>
          </a:xfrm>
          <a:prstGeom prst="rect">
            <a:avLst/>
          </a:prstGeom>
        </p:spPr>
        <p:txBody>
          <a:bodyPr/>
          <a:lstStyle/>
          <a:p>
            <a:fld id="{079C3E70-8278-43CF-B08B-322D494A11E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67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27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9"/>
            <a:ext cx="8439150" cy="3317875"/>
          </a:xfrm>
          <a:prstGeom prst="rect">
            <a:avLst/>
          </a:prstGeom>
        </p:spPr>
        <p:txBody>
          <a:bodyPr vert="horz"/>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71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27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9"/>
            <a:ext cx="8439150" cy="3317875"/>
          </a:xfrm>
          <a:prstGeom prst="rect">
            <a:avLst/>
          </a:prstGeom>
        </p:spPr>
        <p:txBody>
          <a:bodyPr vert="horz"/>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39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27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9"/>
            <a:ext cx="8439150" cy="3317875"/>
          </a:xfrm>
          <a:prstGeom prst="rect">
            <a:avLst/>
          </a:prstGeom>
        </p:spPr>
        <p:txBody>
          <a:bodyPr vert="horz"/>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84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27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9"/>
            <a:ext cx="8439150" cy="3317875"/>
          </a:xfrm>
          <a:prstGeom prst="rect">
            <a:avLst/>
          </a:prstGeom>
        </p:spPr>
        <p:txBody>
          <a:bodyPr vert="horz"/>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715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27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9"/>
            <a:ext cx="8439150" cy="3317875"/>
          </a:xfrm>
          <a:prstGeom prst="rect">
            <a:avLst/>
          </a:prstGeom>
        </p:spPr>
        <p:txBody>
          <a:bodyPr vert="horz"/>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548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27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9"/>
            <a:ext cx="8439150" cy="3317875"/>
          </a:xfrm>
          <a:prstGeom prst="rect">
            <a:avLst/>
          </a:prstGeom>
        </p:spPr>
        <p:txBody>
          <a:bodyPr vert="horz"/>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351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Bullet">
  <p:cSld name="9_Content- Bullet">
    <p:spTree>
      <p:nvGrpSpPr>
        <p:cNvPr id="1" name="Shape 62"/>
        <p:cNvGrpSpPr/>
        <p:nvPr/>
      </p:nvGrpSpPr>
      <p:grpSpPr>
        <a:xfrm>
          <a:off x="0" y="0"/>
          <a:ext cx="0" cy="0"/>
          <a:chOff x="0" y="0"/>
          <a:chExt cx="0" cy="0"/>
        </a:xfrm>
      </p:grpSpPr>
      <p:sp>
        <p:nvSpPr>
          <p:cNvPr id="63" name="Google Shape;63;p15"/>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64" name="Google Shape;64;p15"/>
          <p:cNvSpPr/>
          <p:nvPr/>
        </p:nvSpPr>
        <p:spPr>
          <a:xfrm>
            <a:off x="2209800" y="4686300"/>
            <a:ext cx="106050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65" name="Google Shape;65;p15"/>
          <p:cNvSpPr/>
          <p:nvPr/>
        </p:nvSpPr>
        <p:spPr>
          <a:xfrm>
            <a:off x="3270250" y="4686300"/>
            <a:ext cx="587370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66" name="Google Shape;66;p15"/>
          <p:cNvSpPr txBox="1">
            <a:spLocks noGrp="1"/>
          </p:cNvSpPr>
          <p:nvPr>
            <p:ph type="body" idx="1"/>
          </p:nvPr>
        </p:nvSpPr>
        <p:spPr>
          <a:xfrm>
            <a:off x="340786" y="343304"/>
            <a:ext cx="8439000" cy="6864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2"/>
              </a:buClr>
              <a:buSzPts val="3600"/>
              <a:buFont typeface="Arial"/>
              <a:buNone/>
              <a:defRPr sz="3600" b="1"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67" name="Google Shape;67;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10054" y="4817245"/>
            <a:ext cx="687168" cy="218719"/>
          </a:xfrm>
          <a:prstGeom prst="rect">
            <a:avLst/>
          </a:prstGeom>
          <a:noFill/>
          <a:ln>
            <a:noFill/>
          </a:ln>
        </p:spPr>
      </p:pic>
      <p:sp>
        <p:nvSpPr>
          <p:cNvPr id="68" name="Google Shape;68;p15"/>
          <p:cNvSpPr txBox="1">
            <a:spLocks noGrp="1"/>
          </p:cNvSpPr>
          <p:nvPr>
            <p:ph type="body" idx="2"/>
          </p:nvPr>
        </p:nvSpPr>
        <p:spPr>
          <a:xfrm>
            <a:off x="341313" y="1030288"/>
            <a:ext cx="8439300" cy="3318000"/>
          </a:xfrm>
          <a:prstGeom prst="rect">
            <a:avLst/>
          </a:prstGeom>
          <a:noFill/>
          <a:ln>
            <a:noFill/>
          </a:ln>
        </p:spPr>
        <p:txBody>
          <a:bodyPr spcFirstLastPara="1" wrap="square" lIns="68575" tIns="34275" rIns="68575" bIns="34275" anchor="t" anchorCtr="0"/>
          <a:lstStyle>
            <a:lvl1pPr marL="457200" marR="0" lvl="0" indent="-406400" algn="l" rtl="0">
              <a:lnSpc>
                <a:spcPct val="90000"/>
              </a:lnSpc>
              <a:spcBef>
                <a:spcPts val="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8542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4842980"/>
            <a:ext cx="743238" cy="180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80" r:id="rId12"/>
    <p:sldLayoutId id="2147483681" r:id="rId13"/>
    <p:sldLayoutId id="2147483682" r:id="rId14"/>
    <p:sldLayoutId id="2147483683" r:id="rId15"/>
    <p:sldLayoutId id="2147483684" r:id="rId16"/>
    <p:sldLayoutId id="2147483685" r:id="rId17"/>
    <p:sldLayoutId id="2147483687" r:id="rId18"/>
    <p:sldLayoutId id="214748368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8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hyperlink" Target="https://commons.wikimedia.org/w/index.php?curid=49616867" TargetMode="External"/><Relationship Id="rId5" Type="http://schemas.openxmlformats.org/officeDocument/2006/relationships/image" Target="../media/image20.png"/><Relationship Id="rId4" Type="http://schemas.openxmlformats.org/officeDocument/2006/relationships/hyperlink" Target="https://www.wikidata.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hyperlink" Target="http://wikiba.se/" TargetMode="External"/><Relationship Id="rId5" Type="http://schemas.openxmlformats.org/officeDocument/2006/relationships/hyperlink" Target="https://www.wikidata.org/" TargetMode="External"/><Relationship Id="rId4" Type="http://schemas.openxmlformats.org/officeDocument/2006/relationships/hyperlink" Target="https://www.mediawiki.org/wiki/MediaWiki"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transition-bibliographique.fr/fne/french-national-entities-file/"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hyperlink" Target="http://www.kbresearch.nl/xportal/#demo"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tiff"/><Relationship Id="rId4" Type="http://schemas.microsoft.com/office/2007/relationships/hdphoto" Target="../media/hdphoto1.wdp"/><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doi.org/10.25333/faq3-ax0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0.xml"/><Relationship Id="rId5" Type="http://schemas.openxmlformats.org/officeDocument/2006/relationships/hyperlink" Target="https://doi.org/10.25333/faq3-ax08" TargetMode="Externa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tiff"/><Relationship Id="rId7"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tiff"/></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hyperlink" Target="https://unsplash.com/s/photos/future?utm_source=unsplash&amp;utm_medium=referral&amp;utm_content=creditCopyText" TargetMode="External"/><Relationship Id="rId4" Type="http://schemas.openxmlformats.org/officeDocument/2006/relationships/hyperlink" Target="https://unsplash.com/@robynnexy?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5.pn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jpeg"/><Relationship Id="rId17" Type="http://schemas.openxmlformats.org/officeDocument/2006/relationships/image" Target="../media/image69.jpeg"/><Relationship Id="rId25" Type="http://schemas.openxmlformats.org/officeDocument/2006/relationships/image" Target="../media/image77.png"/><Relationship Id="rId2" Type="http://schemas.openxmlformats.org/officeDocument/2006/relationships/notesSlide" Target="../notesSlides/notesSlide39.xml"/><Relationship Id="rId16" Type="http://schemas.openxmlformats.org/officeDocument/2006/relationships/image" Target="../media/image68.png"/><Relationship Id="rId20" Type="http://schemas.openxmlformats.org/officeDocument/2006/relationships/image" Target="../media/image72.jpeg"/><Relationship Id="rId1" Type="http://schemas.openxmlformats.org/officeDocument/2006/relationships/slideLayout" Target="../slideLayouts/slideLayout6.xml"/><Relationship Id="rId6" Type="http://schemas.openxmlformats.org/officeDocument/2006/relationships/image" Target="../media/image58.jpeg"/><Relationship Id="rId11" Type="http://schemas.openxmlformats.org/officeDocument/2006/relationships/image" Target="../media/image63.png"/><Relationship Id="rId24" Type="http://schemas.openxmlformats.org/officeDocument/2006/relationships/image" Target="../media/image76.png"/><Relationship Id="rId5" Type="http://schemas.openxmlformats.org/officeDocument/2006/relationships/image" Target="../media/image57.png"/><Relationship Id="rId15" Type="http://schemas.openxmlformats.org/officeDocument/2006/relationships/image" Target="../media/image67.png"/><Relationship Id="rId23" Type="http://schemas.openxmlformats.org/officeDocument/2006/relationships/image" Target="../media/image75.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jpeg"/><Relationship Id="rId22" Type="http://schemas.openxmlformats.org/officeDocument/2006/relationships/image" Target="../media/image74.png"/></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lod-cloud.ne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25333/faq3-ax08" TargetMode="External"/><Relationship Id="rId2" Type="http://schemas.openxmlformats.org/officeDocument/2006/relationships/hyperlink" Target="https://www.arl.org/publications-resources/4751-arl-white-paper-on-wikidata-opportunities-and-recommendations#.XLik9ehKhPa" TargetMode="External"/><Relationship Id="rId1" Type="http://schemas.openxmlformats.org/officeDocument/2006/relationships/slideLayout" Target="../slideLayouts/slideLayout5.xml"/><Relationship Id="rId5" Type="http://schemas.openxmlformats.org/officeDocument/2006/relationships/hyperlink" Target="http://hangingtogether.org/?p=6775" TargetMode="External"/><Relationship Id="rId4" Type="http://schemas.openxmlformats.org/officeDocument/2006/relationships/hyperlink" Target="https://journal.code4lib.org/articles/13867"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oc.lc/sharedentitymgmt" TargetMode="External"/><Relationship Id="rId2" Type="http://schemas.openxmlformats.org/officeDocument/2006/relationships/hyperlink" Target="http://oc.lc/linkeddata"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oc.lc/linkeddataresearch"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hyperlink" Target="mailto:smithyok@oclc.org" TargetMode="External"/><Relationship Id="rId4" Type="http://schemas.openxmlformats.org/officeDocument/2006/relationships/hyperlink" Target="mailto:dortmuna@oclc.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https://www.oclc.org/research/publications/books/library-linked-data-in-the-cloud/content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lod-cloud.net/" TargetMode="Externa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C93202-6E0C-4AAC-A6E7-CD0AB2C95315}"/>
              </a:ext>
            </a:extLst>
          </p:cNvPr>
          <p:cNvSpPr txBox="1"/>
          <p:nvPr/>
        </p:nvSpPr>
        <p:spPr>
          <a:xfrm>
            <a:off x="3608831" y="3412652"/>
            <a:ext cx="239168" cy="209288"/>
          </a:xfrm>
          <a:prstGeom prst="rect">
            <a:avLst/>
          </a:prstGeom>
          <a:noFill/>
        </p:spPr>
        <p:txBody>
          <a:bodyPr wrap="none" rtlCol="0">
            <a:spAutoFit/>
          </a:bodyPr>
          <a:lstStyle/>
          <a:p>
            <a:r>
              <a:rPr lang="en-US" sz="760"/>
              <a:t>  </a:t>
            </a:r>
          </a:p>
        </p:txBody>
      </p:sp>
      <p:sp>
        <p:nvSpPr>
          <p:cNvPr id="5" name="Rectangle 2">
            <a:extLst>
              <a:ext uri="{FF2B5EF4-FFF2-40B4-BE49-F238E27FC236}">
                <a16:creationId xmlns:a16="http://schemas.microsoft.com/office/drawing/2014/main" id="{DA2DA77A-F914-4DEE-8D94-510A8E4DA373}"/>
              </a:ext>
            </a:extLst>
          </p:cNvPr>
          <p:cNvSpPr>
            <a:spLocks noChangeArrowheads="1"/>
          </p:cNvSpPr>
          <p:nvPr/>
        </p:nvSpPr>
        <p:spPr bwMode="auto">
          <a:xfrm>
            <a:off x="2235199" y="73423"/>
            <a:ext cx="4817534" cy="280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576" tIns="19289" rIns="38576" bIns="19289" numCol="1" anchor="ctr" anchorCtr="0" compatLnSpc="1">
            <a:prstTxWarp prst="textNoShape">
              <a:avLst/>
            </a:prstTxWarp>
            <a:spAutoFit/>
          </a:bodyPr>
          <a:lstStyle/>
          <a:p>
            <a:pPr algn="ctr"/>
            <a:r>
              <a:rPr lang="en-US" sz="20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The </a:t>
            </a:r>
            <a:r>
              <a:rPr lang="en-US" sz="2000" dirty="0">
                <a:latin typeface="Arial" panose="020B0604020202020204" pitchFamily="34" charset="0"/>
                <a:ea typeface="Times New Roman" panose="02020603050405020304" pitchFamily="18" charset="0"/>
                <a:cs typeface="Times New Roman" panose="02020603050405020304" pitchFamily="18" charset="0"/>
              </a:rPr>
              <a:t>OCLC Research Library Partnership provides a unique </a:t>
            </a:r>
            <a:r>
              <a:rPr lang="en-US" sz="20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transnational</a:t>
            </a: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dirty="0">
                <a:latin typeface="Arial" panose="020B0604020202020204" pitchFamily="34" charset="0"/>
                <a:ea typeface="Times New Roman" panose="02020603050405020304" pitchFamily="18" charset="0"/>
                <a:cs typeface="Times New Roman" panose="02020603050405020304" pitchFamily="18" charset="0"/>
              </a:rPr>
              <a:t>collaborative </a:t>
            </a:r>
            <a:r>
              <a:rPr lang="en-US" sz="20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network of peers </a:t>
            </a:r>
            <a:r>
              <a:rPr lang="en-US" sz="2000" dirty="0">
                <a:latin typeface="Arial" panose="020B0604020202020204" pitchFamily="34" charset="0"/>
                <a:ea typeface="Times New Roman" panose="02020603050405020304" pitchFamily="18" charset="0"/>
                <a:cs typeface="Times New Roman" panose="02020603050405020304" pitchFamily="18" charset="0"/>
              </a:rPr>
              <a:t>to address </a:t>
            </a:r>
            <a:r>
              <a:rPr lang="en-US" sz="20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common issues </a:t>
            </a:r>
            <a:r>
              <a:rPr lang="en-US" sz="2000" dirty="0">
                <a:latin typeface="Arial" panose="020B0604020202020204" pitchFamily="34" charset="0"/>
                <a:ea typeface="Times New Roman" panose="02020603050405020304" pitchFamily="18" charset="0"/>
                <a:cs typeface="Times New Roman" panose="02020603050405020304" pitchFamily="18" charset="0"/>
              </a:rPr>
              <a:t>as well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dirty="0">
                <a:latin typeface="Arial" panose="020B0604020202020204" pitchFamily="34" charset="0"/>
                <a:ea typeface="Times New Roman" panose="02020603050405020304" pitchFamily="18" charset="0"/>
              </a:rPr>
              <a:t>as the opportunity to </a:t>
            </a:r>
            <a:r>
              <a:rPr lang="en-US" sz="2000" b="1" dirty="0">
                <a:solidFill>
                  <a:schemeClr val="accent2"/>
                </a:solidFill>
                <a:latin typeface="Arial" panose="020B0604020202020204" pitchFamily="34" charset="0"/>
                <a:ea typeface="Times New Roman" panose="02020603050405020304" pitchFamily="18" charset="0"/>
              </a:rPr>
              <a:t>engage directly</a:t>
            </a:r>
            <a:r>
              <a:rPr lang="en-US" sz="2000" b="1" dirty="0">
                <a:latin typeface="Arial" panose="020B0604020202020204" pitchFamily="34" charset="0"/>
                <a:ea typeface="Times New Roman" panose="02020603050405020304" pitchFamily="18" charset="0"/>
              </a:rPr>
              <a:t> </a:t>
            </a:r>
            <a:r>
              <a:rPr lang="en-US" sz="2000" dirty="0">
                <a:latin typeface="Arial" panose="020B0604020202020204" pitchFamily="34" charset="0"/>
                <a:ea typeface="Times New Roman" panose="02020603050405020304" pitchFamily="18" charset="0"/>
              </a:rPr>
              <a:t>with OCLC Research</a:t>
            </a:r>
          </a:p>
          <a:p>
            <a:pPr algn="ctr"/>
            <a:endParaRPr lang="en-US" altLang="en-US" sz="2000" dirty="0">
              <a:latin typeface="Arial" panose="020B0604020202020204" pitchFamily="34" charset="0"/>
            </a:endParaRPr>
          </a:p>
          <a:p>
            <a:pPr algn="ctr"/>
            <a:r>
              <a:rPr lang="en-US" altLang="en-US" sz="2000" b="1" dirty="0">
                <a:latin typeface="Arial" panose="020B0604020202020204" pitchFamily="34" charset="0"/>
              </a:rPr>
              <a:t>Thank you </a:t>
            </a:r>
            <a:r>
              <a:rPr lang="en-US" altLang="en-US" sz="2000" dirty="0">
                <a:latin typeface="Arial" panose="020B0604020202020204" pitchFamily="34" charset="0"/>
              </a:rPr>
              <a:t>for </a:t>
            </a:r>
            <a:r>
              <a:rPr lang="en-US" altLang="en-US" sz="2000" b="1" dirty="0">
                <a:latin typeface="Arial" panose="020B0604020202020204" pitchFamily="34" charset="0"/>
              </a:rPr>
              <a:t>underwriting</a:t>
            </a:r>
            <a:r>
              <a:rPr lang="en-US" altLang="en-US" sz="2000" dirty="0">
                <a:latin typeface="Arial" panose="020B0604020202020204" pitchFamily="34" charset="0"/>
              </a:rPr>
              <a:t> and </a:t>
            </a:r>
            <a:r>
              <a:rPr lang="en-US" altLang="en-US" sz="2000" b="1" dirty="0">
                <a:latin typeface="Arial" panose="020B0604020202020204" pitchFamily="34" charset="0"/>
              </a:rPr>
              <a:t>participating</a:t>
            </a:r>
            <a:r>
              <a:rPr lang="en-US" altLang="en-US" sz="2000" dirty="0">
                <a:latin typeface="Arial" panose="020B0604020202020204" pitchFamily="34" charset="0"/>
              </a:rPr>
              <a:t> in our programs</a:t>
            </a:r>
          </a:p>
        </p:txBody>
      </p:sp>
      <p:sp>
        <p:nvSpPr>
          <p:cNvPr id="2" name="TextBox 1">
            <a:extLst>
              <a:ext uri="{FF2B5EF4-FFF2-40B4-BE49-F238E27FC236}">
                <a16:creationId xmlns:a16="http://schemas.microsoft.com/office/drawing/2014/main" id="{E0687402-4FF4-4D09-A766-1972CB9F9328}"/>
              </a:ext>
            </a:extLst>
          </p:cNvPr>
          <p:cNvSpPr txBox="1"/>
          <p:nvPr/>
        </p:nvSpPr>
        <p:spPr>
          <a:xfrm>
            <a:off x="1143000" y="3065518"/>
            <a:ext cx="6857999" cy="1477328"/>
          </a:xfrm>
          <a:prstGeom prst="rect">
            <a:avLst/>
          </a:prstGeom>
          <a:noFill/>
        </p:spPr>
        <p:txBody>
          <a:bodyPr wrap="square" rtlCol="0">
            <a:spAutoFit/>
          </a:bodyPr>
          <a:lstStyle/>
          <a:p>
            <a:pPr algn="ctr"/>
            <a:r>
              <a:rPr lang="en-US" dirty="0"/>
              <a:t>oc.lc/</a:t>
            </a:r>
            <a:r>
              <a:rPr lang="en-US" dirty="0" err="1"/>
              <a:t>rlp</a:t>
            </a:r>
            <a:endParaRPr lang="en-US" dirty="0"/>
          </a:p>
          <a:p>
            <a:pPr algn="ctr"/>
            <a:r>
              <a:rPr lang="en-US" dirty="0"/>
              <a:t>Find recordings of our webinars and future offerings at oc.lc/</a:t>
            </a:r>
            <a:r>
              <a:rPr lang="en-US" dirty="0" err="1"/>
              <a:t>wipwebinars</a:t>
            </a:r>
            <a:r>
              <a:rPr lang="en-US" dirty="0"/>
              <a:t> </a:t>
            </a:r>
          </a:p>
          <a:p>
            <a:pPr algn="ctr"/>
            <a:r>
              <a:rPr lang="en-US" dirty="0"/>
              <a:t>Sign up for news via OCLC RLP Announce at</a:t>
            </a:r>
          </a:p>
          <a:p>
            <a:pPr algn="ctr"/>
            <a:r>
              <a:rPr lang="en-US" dirty="0"/>
              <a:t>oc.lc/</a:t>
            </a:r>
            <a:r>
              <a:rPr lang="en-US" dirty="0" err="1"/>
              <a:t>rlp</a:t>
            </a:r>
            <a:r>
              <a:rPr lang="en-US" dirty="0"/>
              <a:t>-announce</a:t>
            </a:r>
          </a:p>
        </p:txBody>
      </p:sp>
    </p:spTree>
    <p:extLst>
      <p:ext uri="{BB962C8B-B14F-4D97-AF65-F5344CB8AC3E}">
        <p14:creationId xmlns:p14="http://schemas.microsoft.com/office/powerpoint/2010/main" val="197233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7"/>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Disambiguating Wiki*</a:t>
            </a:r>
            <a:endParaRPr/>
          </a:p>
        </p:txBody>
      </p:sp>
      <p:sp>
        <p:nvSpPr>
          <p:cNvPr id="298" name="Google Shape;298;p47"/>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2400" u="sng" dirty="0">
                <a:solidFill>
                  <a:schemeClr val="hlink"/>
                </a:solidFill>
                <a:hlinkClick r:id="rId3"/>
              </a:rPr>
              <a:t>Wikipedia</a:t>
            </a:r>
            <a:r>
              <a:rPr lang="en" sz="2400" dirty="0"/>
              <a:t> -- a multilingual web-based free-content encyclopedia</a:t>
            </a:r>
            <a:endParaRPr sz="2400" dirty="0"/>
          </a:p>
          <a:p>
            <a:pPr marL="0" lvl="0" indent="0" algn="l" rtl="0">
              <a:lnSpc>
                <a:spcPct val="115000"/>
              </a:lnSpc>
              <a:spcBef>
                <a:spcPts val="600"/>
              </a:spcBef>
              <a:spcAft>
                <a:spcPts val="0"/>
              </a:spcAft>
              <a:buClr>
                <a:schemeClr val="dk1"/>
              </a:buClr>
              <a:buSzPts val="1100"/>
              <a:buFont typeface="Arial"/>
              <a:buNone/>
            </a:pPr>
            <a:endParaRPr sz="2400"/>
          </a:p>
          <a:p>
            <a:pPr marL="0" indent="0">
              <a:lnSpc>
                <a:spcPct val="115000"/>
              </a:lnSpc>
              <a:spcBef>
                <a:spcPts val="600"/>
              </a:spcBef>
              <a:buSzPts val="1100"/>
              <a:buNone/>
            </a:pPr>
            <a:r>
              <a:rPr lang="en" sz="2400" u="sng" dirty="0">
                <a:solidFill>
                  <a:schemeClr val="hlink"/>
                </a:solidFill>
                <a:hlinkClick r:id="rId4"/>
              </a:rPr>
              <a:t>Wikidata.org</a:t>
            </a:r>
            <a:r>
              <a:rPr lang="en" sz="2400" dirty="0"/>
              <a:t> -- a collaboratively edited </a:t>
            </a:r>
            <a:br>
              <a:rPr lang="en" sz="2400" dirty="0"/>
            </a:br>
            <a:r>
              <a:rPr lang="en" sz="2400" dirty="0"/>
              <a:t>knowledge base of structured data </a:t>
            </a:r>
            <a:br>
              <a:rPr lang="en" sz="2400" dirty="0"/>
            </a:br>
            <a:r>
              <a:rPr lang="en" sz="2400" dirty="0"/>
              <a:t>used by Wikimedia sister projects </a:t>
            </a:r>
            <a:br>
              <a:rPr lang="en" sz="2400" dirty="0"/>
            </a:br>
            <a:r>
              <a:rPr lang="en" sz="2400" dirty="0"/>
              <a:t>and others</a:t>
            </a:r>
            <a:endParaRPr sz="2400" dirty="0"/>
          </a:p>
        </p:txBody>
      </p:sp>
      <p:pic>
        <p:nvPicPr>
          <p:cNvPr id="2" name="Grafik 7" descr="Datamodel in Wikidata">
            <a:extLst>
              <a:ext uri="{FF2B5EF4-FFF2-40B4-BE49-F238E27FC236}">
                <a16:creationId xmlns:a16="http://schemas.microsoft.com/office/drawing/2014/main" id="{4CDE0E2C-F6CC-460D-8B2B-5CE190CC0D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7440" y="1482012"/>
            <a:ext cx="4004039" cy="2915127"/>
          </a:xfrm>
          <a:prstGeom prst="rect">
            <a:avLst/>
          </a:prstGeom>
        </p:spPr>
      </p:pic>
      <p:sp>
        <p:nvSpPr>
          <p:cNvPr id="5" name="TextBox 4">
            <a:extLst>
              <a:ext uri="{FF2B5EF4-FFF2-40B4-BE49-F238E27FC236}">
                <a16:creationId xmlns:a16="http://schemas.microsoft.com/office/drawing/2014/main" id="{BEC4D4C8-B272-4F71-9893-2E681B2CEE7E}"/>
              </a:ext>
            </a:extLst>
          </p:cNvPr>
          <p:cNvSpPr txBox="1"/>
          <p:nvPr/>
        </p:nvSpPr>
        <p:spPr>
          <a:xfrm>
            <a:off x="342900" y="4338008"/>
            <a:ext cx="38754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Data</a:t>
            </a:r>
            <a:r>
              <a:rPr lang="en-US" sz="900">
                <a:ea typeface="+mn-lt"/>
                <a:cs typeface="+mn-lt"/>
              </a:rPr>
              <a:t> model in </a:t>
            </a:r>
            <a:r>
              <a:rPr lang="en-US" sz="900" err="1">
                <a:ea typeface="+mn-lt"/>
                <a:cs typeface="+mn-lt"/>
              </a:rPr>
              <a:t>Wikidata</a:t>
            </a:r>
            <a:r>
              <a:rPr lang="en-US" sz="900">
                <a:ea typeface="+mn-lt"/>
                <a:cs typeface="+mn-lt"/>
              </a:rPr>
              <a:t> by Charlie </a:t>
            </a:r>
            <a:r>
              <a:rPr lang="en-US" sz="900" err="1">
                <a:ea typeface="+mn-lt"/>
                <a:cs typeface="+mn-lt"/>
              </a:rPr>
              <a:t>Kritschmar</a:t>
            </a:r>
            <a:r>
              <a:rPr lang="en-US" sz="900">
                <a:ea typeface="+mn-lt"/>
                <a:cs typeface="+mn-lt"/>
              </a:rPr>
              <a:t> (WMDE) - Own work, CC0, </a:t>
            </a:r>
            <a:r>
              <a:rPr lang="en-US" sz="900">
                <a:ea typeface="+mn-lt"/>
                <a:cs typeface="+mn-lt"/>
                <a:hlinkClick r:id="rId6"/>
              </a:rPr>
              <a:t>https://commons.wikimedia.org/w/index.php?curid=49616867</a:t>
            </a:r>
            <a:endParaRPr lang="en-US" sz="900">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Disambiguating Wiki*</a:t>
            </a:r>
            <a:endParaRPr/>
          </a:p>
        </p:txBody>
      </p:sp>
      <p:sp>
        <p:nvSpPr>
          <p:cNvPr id="304" name="Google Shape;304;p48"/>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2400" u="sng">
                <a:solidFill>
                  <a:schemeClr val="hlink"/>
                </a:solidFill>
                <a:hlinkClick r:id="rId3"/>
              </a:rPr>
              <a:t>Wikipedia</a:t>
            </a:r>
            <a:r>
              <a:rPr lang="en" sz="2400"/>
              <a:t> -- a multilingual web-based free-content encyclopedia</a:t>
            </a:r>
            <a:endParaRPr sz="2400"/>
          </a:p>
          <a:p>
            <a:pPr marL="0" lvl="0" indent="0" algn="l" rtl="0">
              <a:lnSpc>
                <a:spcPct val="115000"/>
              </a:lnSpc>
              <a:spcBef>
                <a:spcPts val="600"/>
              </a:spcBef>
              <a:spcAft>
                <a:spcPts val="0"/>
              </a:spcAft>
              <a:buClr>
                <a:schemeClr val="dk1"/>
              </a:buClr>
              <a:buSzPts val="1100"/>
              <a:buFont typeface="Arial"/>
              <a:buNone/>
            </a:pPr>
            <a:r>
              <a:rPr lang="en" sz="2400" u="sng">
                <a:solidFill>
                  <a:schemeClr val="hlink"/>
                </a:solidFill>
                <a:highlight>
                  <a:srgbClr val="FFFF00"/>
                </a:highlight>
                <a:hlinkClick r:id="rId4"/>
              </a:rPr>
              <a:t>MediaWiki</a:t>
            </a:r>
            <a:r>
              <a:rPr lang="en" sz="2400">
                <a:highlight>
                  <a:srgbClr val="FFFF00"/>
                </a:highlight>
              </a:rPr>
              <a:t> -- free and open-source wiki software</a:t>
            </a:r>
            <a:endParaRPr sz="2400">
              <a:highlight>
                <a:srgbClr val="FFFF00"/>
              </a:highlight>
            </a:endParaRPr>
          </a:p>
          <a:p>
            <a:pPr marL="0" indent="0">
              <a:lnSpc>
                <a:spcPct val="115000"/>
              </a:lnSpc>
              <a:spcBef>
                <a:spcPts val="600"/>
              </a:spcBef>
              <a:buSzPts val="1100"/>
              <a:buNone/>
            </a:pPr>
            <a:r>
              <a:rPr lang="en" sz="2400" u="sng">
                <a:solidFill>
                  <a:schemeClr val="hlink"/>
                </a:solidFill>
                <a:hlinkClick r:id="rId5"/>
              </a:rPr>
              <a:t>Wikidata.org</a:t>
            </a:r>
            <a:r>
              <a:rPr lang="en" sz="2400"/>
              <a:t> -- a collaboratively edited knowledge base of structured data used by Wikimedia sister projects and others</a:t>
            </a:r>
            <a:endParaRPr sz="2400"/>
          </a:p>
          <a:p>
            <a:pPr marL="0" lvl="0" indent="0" algn="l" rtl="0">
              <a:lnSpc>
                <a:spcPct val="115000"/>
              </a:lnSpc>
              <a:spcBef>
                <a:spcPts val="600"/>
              </a:spcBef>
              <a:spcAft>
                <a:spcPts val="0"/>
              </a:spcAft>
              <a:buClr>
                <a:schemeClr val="dk1"/>
              </a:buClr>
              <a:buSzPts val="1100"/>
              <a:buFont typeface="Arial"/>
              <a:buNone/>
            </a:pPr>
            <a:r>
              <a:rPr lang="en" sz="2400" u="sng">
                <a:solidFill>
                  <a:schemeClr val="hlink"/>
                </a:solidFill>
                <a:highlight>
                  <a:srgbClr val="FFFF00"/>
                </a:highlight>
                <a:hlinkClick r:id="rId6"/>
              </a:rPr>
              <a:t>Wikibase</a:t>
            </a:r>
            <a:r>
              <a:rPr lang="en" sz="2400">
                <a:highlight>
                  <a:srgbClr val="FFFF00"/>
                </a:highlight>
              </a:rPr>
              <a:t> -- a </a:t>
            </a:r>
            <a:r>
              <a:rPr lang="en" sz="2400" err="1">
                <a:highlight>
                  <a:srgbClr val="FFFF00"/>
                </a:highlight>
              </a:rPr>
              <a:t>MediaWiki</a:t>
            </a:r>
            <a:r>
              <a:rPr lang="en" sz="2400">
                <a:highlight>
                  <a:srgbClr val="FFFF00"/>
                </a:highlight>
              </a:rPr>
              <a:t> extension to store and manage structured data</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E5331CE-23BD-4269-8655-7EE069CD8D3A}"/>
              </a:ext>
            </a:extLst>
          </p:cNvPr>
          <p:cNvSpPr>
            <a:spLocks noGrp="1"/>
          </p:cNvSpPr>
          <p:nvPr>
            <p:ph type="body" sz="quarter" idx="10"/>
          </p:nvPr>
        </p:nvSpPr>
        <p:spPr>
          <a:xfrm>
            <a:off x="315259" y="831061"/>
            <a:ext cx="8174038" cy="1200329"/>
          </a:xfrm>
        </p:spPr>
        <p:txBody>
          <a:bodyPr vert="horz" lIns="274320" tIns="45720" rIns="274320" bIns="45720" anchor="t">
            <a:spAutoFit/>
          </a:bodyPr>
          <a:lstStyle/>
          <a:p>
            <a:r>
              <a:rPr lang="de-DE" dirty="0"/>
              <a:t>Libraries and </a:t>
            </a:r>
            <a:br>
              <a:rPr lang="de-DE" dirty="0"/>
            </a:br>
            <a:r>
              <a:rPr lang="de-DE" dirty="0" err="1"/>
              <a:t>Wikidata</a:t>
            </a:r>
            <a:r>
              <a:rPr lang="de-DE" dirty="0"/>
              <a:t> / </a:t>
            </a:r>
            <a:r>
              <a:rPr lang="de-DE" dirty="0" err="1"/>
              <a:t>Wikibase</a:t>
            </a:r>
            <a:endParaRPr lang="de-DE" dirty="0" err="1">
              <a:cs typeface="Arial"/>
            </a:endParaRPr>
          </a:p>
        </p:txBody>
      </p:sp>
      <p:sp>
        <p:nvSpPr>
          <p:cNvPr id="5" name="Textplatzhalter 4">
            <a:extLst>
              <a:ext uri="{FF2B5EF4-FFF2-40B4-BE49-F238E27FC236}">
                <a16:creationId xmlns:a16="http://schemas.microsoft.com/office/drawing/2014/main" id="{62B11C46-930E-4593-8AD1-966B00BA0304}"/>
              </a:ext>
            </a:extLst>
          </p:cNvPr>
          <p:cNvSpPr>
            <a:spLocks noGrp="1"/>
          </p:cNvSpPr>
          <p:nvPr>
            <p:ph type="body" sz="quarter" idx="11"/>
          </p:nvPr>
        </p:nvSpPr>
        <p:spPr/>
        <p:txBody>
          <a:bodyPr/>
          <a:lstStyle/>
          <a:p>
            <a:endParaRPr lang="de-DE"/>
          </a:p>
        </p:txBody>
      </p:sp>
      <p:sp>
        <p:nvSpPr>
          <p:cNvPr id="6" name="Textplatzhalter 5">
            <a:extLst>
              <a:ext uri="{FF2B5EF4-FFF2-40B4-BE49-F238E27FC236}">
                <a16:creationId xmlns:a16="http://schemas.microsoft.com/office/drawing/2014/main" id="{D352A7CF-A2A1-4942-B3ED-D30D0550F618}"/>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0694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a:t>Why Wikidata? </a:t>
            </a:r>
          </a:p>
        </p:txBody>
      </p:sp>
      <p:sp>
        <p:nvSpPr>
          <p:cNvPr id="3" name="Text Placeholder 2"/>
          <p:cNvSpPr>
            <a:spLocks noGrp="1"/>
          </p:cNvSpPr>
          <p:nvPr>
            <p:ph type="body" sz="quarter" idx="12"/>
          </p:nvPr>
        </p:nvSpPr>
        <p:spPr/>
        <p:txBody>
          <a:bodyPr vert="horz" anchor="t">
            <a:normAutofit lnSpcReduction="10000"/>
          </a:bodyPr>
          <a:lstStyle/>
          <a:p>
            <a:r>
              <a:rPr lang="en-US"/>
              <a:t>structured, open data with identifiers</a:t>
            </a:r>
          </a:p>
          <a:p>
            <a:r>
              <a:rPr lang="en-US"/>
              <a:t>native support for </a:t>
            </a:r>
            <a:r>
              <a:rPr lang="en-US" err="1"/>
              <a:t>multilinguality</a:t>
            </a:r>
            <a:r>
              <a:rPr lang="en-US"/>
              <a:t> (interface and item labels) </a:t>
            </a:r>
          </a:p>
          <a:p>
            <a:r>
              <a:rPr lang="en-US"/>
              <a:t>field-level history of changes</a:t>
            </a:r>
          </a:p>
          <a:p>
            <a:r>
              <a:rPr lang="en-US"/>
              <a:t>simple, straightforward user interface, hiding complexity</a:t>
            </a:r>
            <a:endParaRPr lang="en-US">
              <a:cs typeface="Arial"/>
            </a:endParaRPr>
          </a:p>
          <a:p>
            <a:r>
              <a:rPr lang="en-US"/>
              <a:t>library community Wiki* resources</a:t>
            </a:r>
          </a:p>
          <a:p>
            <a:r>
              <a:rPr lang="en-US"/>
              <a:t>large Wikibase developer community</a:t>
            </a:r>
          </a:p>
          <a:p>
            <a:r>
              <a:rPr lang="en-US"/>
              <a:t>shared values</a:t>
            </a:r>
            <a:endParaRPr lang="de-DE"/>
          </a:p>
        </p:txBody>
      </p:sp>
    </p:spTree>
    <p:extLst>
      <p:ext uri="{BB962C8B-B14F-4D97-AF65-F5344CB8AC3E}">
        <p14:creationId xmlns:p14="http://schemas.microsoft.com/office/powerpoint/2010/main" val="347749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a:t>Forms of engagement</a:t>
            </a:r>
          </a:p>
        </p:txBody>
      </p:sp>
      <p:sp>
        <p:nvSpPr>
          <p:cNvPr id="3" name="Text Placeholder 2"/>
          <p:cNvSpPr>
            <a:spLocks noGrp="1"/>
          </p:cNvSpPr>
          <p:nvPr>
            <p:ph type="body" sz="quarter" idx="12"/>
          </p:nvPr>
        </p:nvSpPr>
        <p:spPr/>
        <p:txBody>
          <a:bodyPr>
            <a:normAutofit/>
          </a:bodyPr>
          <a:lstStyle/>
          <a:p>
            <a:pPr marL="0" indent="0">
              <a:buNone/>
            </a:pPr>
            <a:r>
              <a:rPr lang="de-DE"/>
              <a:t>Libraries engage by</a:t>
            </a:r>
          </a:p>
          <a:p>
            <a:pPr lvl="0"/>
            <a:r>
              <a:rPr lang="en-US" b="1">
                <a:solidFill>
                  <a:schemeClr val="accent3"/>
                </a:solidFill>
              </a:rPr>
              <a:t>consuming </a:t>
            </a:r>
            <a:r>
              <a:rPr lang="en-US"/>
              <a:t>Wikidata as a linked data source</a:t>
            </a:r>
            <a:endParaRPr lang="de-DE"/>
          </a:p>
          <a:p>
            <a:pPr lvl="0"/>
            <a:r>
              <a:rPr lang="en-US" b="1">
                <a:solidFill>
                  <a:schemeClr val="accent3"/>
                </a:solidFill>
              </a:rPr>
              <a:t>contributing</a:t>
            </a:r>
            <a:r>
              <a:rPr lang="en-US"/>
              <a:t> to Wikidata</a:t>
            </a:r>
            <a:endParaRPr lang="de-DE"/>
          </a:p>
          <a:p>
            <a:pPr lvl="0"/>
            <a:r>
              <a:rPr lang="en-US"/>
              <a:t>working with a separate </a:t>
            </a:r>
            <a:r>
              <a:rPr lang="en-US" b="1">
                <a:solidFill>
                  <a:schemeClr val="accent3"/>
                </a:solidFill>
              </a:rPr>
              <a:t>Wikibase</a:t>
            </a:r>
            <a:r>
              <a:rPr lang="en-US"/>
              <a:t> instance implemented locally</a:t>
            </a:r>
            <a:endParaRPr lang="de-DE"/>
          </a:p>
          <a:p>
            <a:pPr lvl="0"/>
            <a:r>
              <a:rPr lang="en-US"/>
              <a:t>combined approaches depending on the data and use cases in question</a:t>
            </a:r>
            <a:endParaRPr lang="de-DE"/>
          </a:p>
          <a:p>
            <a:pPr marL="0" indent="0">
              <a:buNone/>
            </a:pPr>
            <a:endParaRPr lang="en-US"/>
          </a:p>
        </p:txBody>
      </p:sp>
    </p:spTree>
    <p:extLst>
      <p:ext uri="{BB962C8B-B14F-4D97-AF65-F5344CB8AC3E}">
        <p14:creationId xmlns:p14="http://schemas.microsoft.com/office/powerpoint/2010/main" val="257709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a:t>Purpose of engagement</a:t>
            </a:r>
          </a:p>
        </p:txBody>
      </p:sp>
      <p:sp>
        <p:nvSpPr>
          <p:cNvPr id="3" name="Text Placeholder 2"/>
          <p:cNvSpPr>
            <a:spLocks noGrp="1"/>
          </p:cNvSpPr>
          <p:nvPr>
            <p:ph type="body" sz="quarter" idx="12"/>
          </p:nvPr>
        </p:nvSpPr>
        <p:spPr/>
        <p:txBody>
          <a:bodyPr vert="horz" anchor="t"/>
          <a:lstStyle/>
          <a:p>
            <a:pPr lvl="0"/>
            <a:r>
              <a:rPr lang="en-US"/>
              <a:t>enhancements of existing data in library catalogues</a:t>
            </a:r>
            <a:endParaRPr lang="de-DE"/>
          </a:p>
          <a:p>
            <a:pPr lvl="0"/>
            <a:r>
              <a:rPr lang="en-US"/>
              <a:t>richer descriptions of archival or special collections</a:t>
            </a:r>
            <a:endParaRPr lang="en-US">
              <a:cs typeface="Arial"/>
            </a:endParaRPr>
          </a:p>
          <a:p>
            <a:pPr lvl="0"/>
            <a:r>
              <a:rPr lang="en-US"/>
              <a:t>enhanced visibility of library resources</a:t>
            </a:r>
            <a:endParaRPr lang="de-DE"/>
          </a:p>
          <a:p>
            <a:pPr lvl="0"/>
            <a:r>
              <a:rPr lang="en-US"/>
              <a:t>community engagement, crowd-sourcing</a:t>
            </a:r>
            <a:endParaRPr lang="en-US">
              <a:cs typeface="Arial"/>
            </a:endParaRPr>
          </a:p>
          <a:p>
            <a:r>
              <a:rPr lang="en-US"/>
              <a:t>digital humanities projects, … </a:t>
            </a:r>
            <a:endParaRPr lang="en-US">
              <a:cs typeface="Arial"/>
            </a:endParaRPr>
          </a:p>
          <a:p>
            <a:pPr lvl="0"/>
            <a:endParaRPr lang="en-US"/>
          </a:p>
          <a:p>
            <a:pPr marL="0" indent="0">
              <a:buNone/>
            </a:pPr>
            <a:r>
              <a:rPr lang="en-US">
                <a:solidFill>
                  <a:schemeClr val="accent3"/>
                </a:solidFill>
                <a:sym typeface="Wingdings" panose="05000000000000000000" pitchFamily="2" charset="2"/>
              </a:rPr>
              <a:t></a:t>
            </a:r>
            <a:r>
              <a:rPr lang="en-US">
                <a:solidFill>
                  <a:schemeClr val="accent3"/>
                </a:solidFill>
              </a:rPr>
              <a:t> to capture </a:t>
            </a:r>
            <a:r>
              <a:rPr lang="en-US" b="1">
                <a:solidFill>
                  <a:schemeClr val="accent3"/>
                </a:solidFill>
              </a:rPr>
              <a:t>structured</a:t>
            </a:r>
            <a:r>
              <a:rPr lang="en-US">
                <a:solidFill>
                  <a:schemeClr val="accent3"/>
                </a:solidFill>
              </a:rPr>
              <a:t> data, </a:t>
            </a:r>
            <a:r>
              <a:rPr lang="en-US" b="1">
                <a:solidFill>
                  <a:schemeClr val="accent3"/>
                </a:solidFill>
              </a:rPr>
              <a:t>publish</a:t>
            </a:r>
            <a:r>
              <a:rPr lang="en-US">
                <a:solidFill>
                  <a:schemeClr val="accent3"/>
                </a:solidFill>
              </a:rPr>
              <a:t> it as linked data, </a:t>
            </a:r>
            <a:br>
              <a:rPr lang="en-US"/>
            </a:br>
            <a:r>
              <a:rPr lang="en-US">
                <a:solidFill>
                  <a:schemeClr val="accent3"/>
                </a:solidFill>
              </a:rPr>
              <a:t>and to </a:t>
            </a:r>
            <a:r>
              <a:rPr lang="en-US" b="1">
                <a:solidFill>
                  <a:schemeClr val="accent3"/>
                </a:solidFill>
              </a:rPr>
              <a:t>connect</a:t>
            </a:r>
            <a:r>
              <a:rPr lang="en-US">
                <a:solidFill>
                  <a:schemeClr val="accent3"/>
                </a:solidFill>
              </a:rPr>
              <a:t> it to the wider knowledge graph</a:t>
            </a:r>
            <a:endParaRPr lang="de-DE">
              <a:solidFill>
                <a:schemeClr val="accent3"/>
              </a:solidFill>
            </a:endParaRPr>
          </a:p>
          <a:p>
            <a:endParaRPr lang="en-US"/>
          </a:p>
        </p:txBody>
      </p:sp>
    </p:spTree>
    <p:extLst>
      <p:ext uri="{BB962C8B-B14F-4D97-AF65-F5344CB8AC3E}">
        <p14:creationId xmlns:p14="http://schemas.microsoft.com/office/powerpoint/2010/main" val="31887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21003F2-5D9E-42F5-9D1C-79B95A4DAD10}"/>
              </a:ext>
            </a:extLst>
          </p:cNvPr>
          <p:cNvSpPr>
            <a:spLocks noGrp="1"/>
          </p:cNvSpPr>
          <p:nvPr>
            <p:ph type="body" sz="quarter" idx="13"/>
          </p:nvPr>
        </p:nvSpPr>
        <p:spPr/>
        <p:txBody>
          <a:bodyPr/>
          <a:lstStyle/>
          <a:p>
            <a:r>
              <a:rPr lang="de-DE" err="1"/>
              <a:t>Examples</a:t>
            </a:r>
            <a:endParaRPr lang="de-DE"/>
          </a:p>
        </p:txBody>
      </p:sp>
      <p:pic>
        <p:nvPicPr>
          <p:cNvPr id="5" name="Picture 4" descr="A screenshot of a computer&#10;&#10;Description generated with very high confidence">
            <a:extLst>
              <a:ext uri="{FF2B5EF4-FFF2-40B4-BE49-F238E27FC236}">
                <a16:creationId xmlns:a16="http://schemas.microsoft.com/office/drawing/2014/main" id="{772F54BC-45BD-409E-BCBA-603E3F13EF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79862" y="299160"/>
            <a:ext cx="4436148" cy="3780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screenshot of a computer&#10;&#10;Description generated with very high confidence">
            <a:extLst>
              <a:ext uri="{FF2B5EF4-FFF2-40B4-BE49-F238E27FC236}">
                <a16:creationId xmlns:a16="http://schemas.microsoft.com/office/drawing/2014/main" id="{90238712-D9FF-4ED0-A34F-A5931D3C5C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91278" y="601085"/>
            <a:ext cx="3068852" cy="3866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40DE4C26-65E5-430A-A272-D1D79E0B653B}"/>
              </a:ext>
            </a:extLst>
          </p:cNvPr>
          <p:cNvSpPr txBox="1"/>
          <p:nvPr/>
        </p:nvSpPr>
        <p:spPr>
          <a:xfrm>
            <a:off x="342900" y="1512858"/>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University of Wisconsin–Madison Libraries </a:t>
            </a:r>
          </a:p>
        </p:txBody>
      </p:sp>
    </p:spTree>
    <p:extLst>
      <p:ext uri="{BB962C8B-B14F-4D97-AF65-F5344CB8AC3E}">
        <p14:creationId xmlns:p14="http://schemas.microsoft.com/office/powerpoint/2010/main" val="343860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5471463-A2DE-47D4-AF55-731F7C5346A3}"/>
              </a:ext>
            </a:extLst>
          </p:cNvPr>
          <p:cNvSpPr>
            <a:spLocks noGrp="1"/>
          </p:cNvSpPr>
          <p:nvPr>
            <p:ph type="body" sz="quarter" idx="13"/>
          </p:nvPr>
        </p:nvSpPr>
        <p:spPr/>
        <p:txBody>
          <a:bodyPr/>
          <a:lstStyle/>
          <a:p>
            <a:r>
              <a:rPr lang="de-DE" err="1"/>
              <a:t>Examples</a:t>
            </a:r>
            <a:endParaRPr lang="de-DE"/>
          </a:p>
        </p:txBody>
      </p:sp>
      <p:sp>
        <p:nvSpPr>
          <p:cNvPr id="3" name="Textplatzhalter 2">
            <a:extLst>
              <a:ext uri="{FF2B5EF4-FFF2-40B4-BE49-F238E27FC236}">
                <a16:creationId xmlns:a16="http://schemas.microsoft.com/office/drawing/2014/main" id="{C74D2FC7-C083-46EB-8569-3746D7E12236}"/>
              </a:ext>
            </a:extLst>
          </p:cNvPr>
          <p:cNvSpPr>
            <a:spLocks noGrp="1"/>
          </p:cNvSpPr>
          <p:nvPr>
            <p:ph type="body" sz="quarter" idx="12"/>
          </p:nvPr>
        </p:nvSpPr>
        <p:spPr/>
        <p:txBody>
          <a:bodyPr/>
          <a:lstStyle/>
          <a:p>
            <a:pPr marL="0" indent="0">
              <a:buNone/>
            </a:pPr>
            <a:r>
              <a:rPr lang="de-DE" b="1"/>
              <a:t>National Library </a:t>
            </a:r>
            <a:r>
              <a:rPr lang="de-DE" b="1" err="1"/>
              <a:t>of</a:t>
            </a:r>
            <a:r>
              <a:rPr lang="de-DE" b="1"/>
              <a:t> </a:t>
            </a:r>
            <a:r>
              <a:rPr lang="de-DE" b="1" err="1"/>
              <a:t>Sweden</a:t>
            </a:r>
            <a:endParaRPr lang="de-DE" b="1"/>
          </a:p>
          <a:p>
            <a:r>
              <a:rPr lang="en-US"/>
              <a:t>upload parts of their National Bibliography to Wikidata</a:t>
            </a:r>
          </a:p>
          <a:p>
            <a:r>
              <a:rPr lang="en-US"/>
              <a:t>mostly works used as references on Wikipedia in Swedish, and their authors</a:t>
            </a:r>
          </a:p>
          <a:p>
            <a:endParaRPr lang="en-US"/>
          </a:p>
          <a:p>
            <a:endParaRPr lang="en-US"/>
          </a:p>
          <a:p>
            <a:endParaRPr lang="en-US"/>
          </a:p>
          <a:p>
            <a:pPr marL="0" indent="0">
              <a:buNone/>
            </a:pPr>
            <a:r>
              <a:rPr lang="en-US" sz="1600"/>
              <a:t>https://se.wikimedia.org/wiki/Projekt:Strategisk_inkludering_av_biblioteksdata_p%C3%A5_Wikidata_2018/Strategic_Inclusion_of_Library_Data_in_Wikidata</a:t>
            </a:r>
            <a:endParaRPr lang="de-DE" sz="1600"/>
          </a:p>
          <a:p>
            <a:endParaRPr lang="de-DE"/>
          </a:p>
          <a:p>
            <a:pPr marL="0" indent="0">
              <a:buNone/>
            </a:pPr>
            <a:endParaRPr lang="de-DE"/>
          </a:p>
        </p:txBody>
      </p:sp>
    </p:spTree>
    <p:extLst>
      <p:ext uri="{BB962C8B-B14F-4D97-AF65-F5344CB8AC3E}">
        <p14:creationId xmlns:p14="http://schemas.microsoft.com/office/powerpoint/2010/main" val="367805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5471463-A2DE-47D4-AF55-731F7C5346A3}"/>
              </a:ext>
            </a:extLst>
          </p:cNvPr>
          <p:cNvSpPr>
            <a:spLocks noGrp="1"/>
          </p:cNvSpPr>
          <p:nvPr>
            <p:ph type="body" sz="quarter" idx="13"/>
          </p:nvPr>
        </p:nvSpPr>
        <p:spPr/>
        <p:txBody>
          <a:bodyPr/>
          <a:lstStyle/>
          <a:p>
            <a:r>
              <a:rPr lang="de-DE" err="1"/>
              <a:t>Examples</a:t>
            </a:r>
            <a:endParaRPr lang="de-DE"/>
          </a:p>
        </p:txBody>
      </p:sp>
      <p:sp>
        <p:nvSpPr>
          <p:cNvPr id="3" name="Textplatzhalter 2">
            <a:extLst>
              <a:ext uri="{FF2B5EF4-FFF2-40B4-BE49-F238E27FC236}">
                <a16:creationId xmlns:a16="http://schemas.microsoft.com/office/drawing/2014/main" id="{C74D2FC7-C083-46EB-8569-3746D7E12236}"/>
              </a:ext>
            </a:extLst>
          </p:cNvPr>
          <p:cNvSpPr>
            <a:spLocks noGrp="1"/>
          </p:cNvSpPr>
          <p:nvPr>
            <p:ph type="body" sz="quarter" idx="12"/>
          </p:nvPr>
        </p:nvSpPr>
        <p:spPr/>
        <p:txBody>
          <a:bodyPr/>
          <a:lstStyle/>
          <a:p>
            <a:pPr marL="0" indent="0">
              <a:buNone/>
            </a:pPr>
            <a:r>
              <a:rPr lang="de-DE" b="1"/>
              <a:t>National Library </a:t>
            </a:r>
            <a:r>
              <a:rPr lang="de-DE" b="1" err="1"/>
              <a:t>of</a:t>
            </a:r>
            <a:r>
              <a:rPr lang="de-DE" b="1"/>
              <a:t> Wales</a:t>
            </a:r>
          </a:p>
          <a:p>
            <a:r>
              <a:rPr lang="en-US"/>
              <a:t>sharing images with Wikimedia Commons, using Wikidata to enrich and enhance the metadata for those images</a:t>
            </a:r>
          </a:p>
          <a:p>
            <a:r>
              <a:rPr lang="en-US"/>
              <a:t>sum of Welsh literature on Wikidata – the Welsh bibliography</a:t>
            </a:r>
          </a:p>
          <a:p>
            <a:r>
              <a:rPr lang="en-US"/>
              <a:t>improving access to data, enriching user experience, connecting our data with the wider semantic Web</a:t>
            </a:r>
          </a:p>
          <a:p>
            <a:pPr marL="0" indent="0">
              <a:buNone/>
            </a:pPr>
            <a:endParaRPr lang="de-DE"/>
          </a:p>
        </p:txBody>
      </p:sp>
    </p:spTree>
    <p:extLst>
      <p:ext uri="{BB962C8B-B14F-4D97-AF65-F5344CB8AC3E}">
        <p14:creationId xmlns:p14="http://schemas.microsoft.com/office/powerpoint/2010/main" val="188326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ap&#10;&#10;Description generated with high confidence">
            <a:extLst>
              <a:ext uri="{FF2B5EF4-FFF2-40B4-BE49-F238E27FC236}">
                <a16:creationId xmlns:a16="http://schemas.microsoft.com/office/drawing/2014/main" id="{A6DC4E62-CA4B-4CCA-A524-6F0EF82DC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3534" y="1034000"/>
            <a:ext cx="6210210" cy="3384672"/>
          </a:xfrm>
          <a:prstGeom prst="rect">
            <a:avLst/>
          </a:prstGeom>
          <a:noFill/>
        </p:spPr>
      </p:pic>
      <p:sp>
        <p:nvSpPr>
          <p:cNvPr id="5" name="Textplatzhalter 1">
            <a:extLst>
              <a:ext uri="{FF2B5EF4-FFF2-40B4-BE49-F238E27FC236}">
                <a16:creationId xmlns:a16="http://schemas.microsoft.com/office/drawing/2014/main" id="{047E2461-C6E3-4C02-B91D-24B559756C04}"/>
              </a:ext>
            </a:extLst>
          </p:cNvPr>
          <p:cNvSpPr>
            <a:spLocks noGrp="1"/>
          </p:cNvSpPr>
          <p:nvPr>
            <p:ph type="body" sz="quarter" idx="13"/>
          </p:nvPr>
        </p:nvSpPr>
        <p:spPr>
          <a:xfrm>
            <a:off x="340786" y="343304"/>
            <a:ext cx="8439148" cy="686442"/>
          </a:xfrm>
        </p:spPr>
        <p:txBody>
          <a:bodyPr/>
          <a:lstStyle/>
          <a:p>
            <a:r>
              <a:rPr lang="de-DE" err="1"/>
              <a:t>Examples</a:t>
            </a:r>
            <a:endParaRPr lang="de-DE"/>
          </a:p>
        </p:txBody>
      </p:sp>
      <p:sp>
        <p:nvSpPr>
          <p:cNvPr id="7" name="Textplatzhalter 2">
            <a:extLst>
              <a:ext uri="{FF2B5EF4-FFF2-40B4-BE49-F238E27FC236}">
                <a16:creationId xmlns:a16="http://schemas.microsoft.com/office/drawing/2014/main" id="{B402835B-0F7A-4C3A-B135-2E64D0FC2AFB}"/>
              </a:ext>
            </a:extLst>
          </p:cNvPr>
          <p:cNvSpPr txBox="1">
            <a:spLocks/>
          </p:cNvSpPr>
          <p:nvPr/>
        </p:nvSpPr>
        <p:spPr>
          <a:xfrm>
            <a:off x="340786" y="1029747"/>
            <a:ext cx="8439148" cy="3356378"/>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DE" sz="2400" b="1" dirty="0"/>
              <a:t>National Library </a:t>
            </a:r>
            <a:r>
              <a:rPr lang="de-DE" sz="2400" b="1" dirty="0" err="1"/>
              <a:t>of</a:t>
            </a:r>
            <a:r>
              <a:rPr lang="de-DE" sz="2400" b="1" dirty="0"/>
              <a:t> Wales</a:t>
            </a:r>
            <a:endParaRPr lang="de-DE" sz="2400" b="1" dirty="0">
              <a:cs typeface="Arial"/>
            </a:endParaRPr>
          </a:p>
          <a:p>
            <a:pPr marL="0" indent="0">
              <a:buNone/>
            </a:pPr>
            <a:endParaRPr lang="en-US"/>
          </a:p>
        </p:txBody>
      </p:sp>
      <p:sp>
        <p:nvSpPr>
          <p:cNvPr id="9" name="TextBox 8">
            <a:extLst>
              <a:ext uri="{FF2B5EF4-FFF2-40B4-BE49-F238E27FC236}">
                <a16:creationId xmlns:a16="http://schemas.microsoft.com/office/drawing/2014/main" id="{8BE6BB46-7256-491B-9760-A65F5A440BB4}"/>
              </a:ext>
            </a:extLst>
          </p:cNvPr>
          <p:cNvSpPr txBox="1"/>
          <p:nvPr/>
        </p:nvSpPr>
        <p:spPr>
          <a:xfrm>
            <a:off x="65238" y="4416185"/>
            <a:ext cx="934240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https://twitter.com/WIKI_NLW/status/1198899394738868224/photo/1 (Jason Evans, @WIKI_NLW)</a:t>
            </a:r>
            <a:endParaRPr lang="en-US" sz="1400">
              <a:cs typeface="Arial"/>
            </a:endParaRPr>
          </a:p>
          <a:p>
            <a:endParaRPr lang="en-US" sz="1600" dirty="0">
              <a:cs typeface="Arial"/>
            </a:endParaRPr>
          </a:p>
        </p:txBody>
      </p:sp>
    </p:spTree>
    <p:extLst>
      <p:ext uri="{BB962C8B-B14F-4D97-AF65-F5344CB8AC3E}">
        <p14:creationId xmlns:p14="http://schemas.microsoft.com/office/powerpoint/2010/main" val="13766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71D5EA-45B6-4564-A6B8-83889133FC63}"/>
              </a:ext>
            </a:extLst>
          </p:cNvPr>
          <p:cNvSpPr>
            <a:spLocks noGrp="1"/>
          </p:cNvSpPr>
          <p:nvPr>
            <p:ph type="body" sz="quarter" idx="12"/>
          </p:nvPr>
        </p:nvSpPr>
        <p:spPr>
          <a:xfrm>
            <a:off x="2" y="1329876"/>
            <a:ext cx="1639551" cy="569387"/>
          </a:xfrm>
        </p:spPr>
        <p:txBody>
          <a:bodyPr/>
          <a:lstStyle/>
          <a:p>
            <a:r>
              <a:rPr lang="de-DE"/>
              <a:t>May 2020</a:t>
            </a:r>
          </a:p>
        </p:txBody>
      </p:sp>
      <p:sp>
        <p:nvSpPr>
          <p:cNvPr id="3" name="Textplatzhalter 2">
            <a:extLst>
              <a:ext uri="{FF2B5EF4-FFF2-40B4-BE49-F238E27FC236}">
                <a16:creationId xmlns:a16="http://schemas.microsoft.com/office/drawing/2014/main" id="{87CB055C-78A6-4672-B725-C8B8FD24AE81}"/>
              </a:ext>
            </a:extLst>
          </p:cNvPr>
          <p:cNvSpPr>
            <a:spLocks noGrp="1"/>
          </p:cNvSpPr>
          <p:nvPr>
            <p:ph type="body" sz="quarter" idx="16"/>
          </p:nvPr>
        </p:nvSpPr>
        <p:spPr/>
        <p:txBody>
          <a:bodyPr>
            <a:normAutofit fontScale="62500" lnSpcReduction="20000"/>
          </a:bodyPr>
          <a:lstStyle/>
          <a:p>
            <a:r>
              <a:rPr lang="en-US"/>
              <a:t>Re-envisioning the Fabric of the Bibliographic Universe*</a:t>
            </a:r>
            <a:endParaRPr lang="de-DE"/>
          </a:p>
        </p:txBody>
      </p:sp>
      <p:sp>
        <p:nvSpPr>
          <p:cNvPr id="4" name="Textplatzhalter 3">
            <a:extLst>
              <a:ext uri="{FF2B5EF4-FFF2-40B4-BE49-F238E27FC236}">
                <a16:creationId xmlns:a16="http://schemas.microsoft.com/office/drawing/2014/main" id="{3D2DFCA6-93AD-4377-B6DF-084623B5956D}"/>
              </a:ext>
            </a:extLst>
          </p:cNvPr>
          <p:cNvSpPr>
            <a:spLocks noGrp="1"/>
          </p:cNvSpPr>
          <p:nvPr>
            <p:ph type="body" sz="quarter" idx="17"/>
          </p:nvPr>
        </p:nvSpPr>
        <p:spPr/>
        <p:txBody>
          <a:bodyPr/>
          <a:lstStyle/>
          <a:p>
            <a:endParaRPr lang="de-DE"/>
          </a:p>
        </p:txBody>
      </p:sp>
      <p:sp>
        <p:nvSpPr>
          <p:cNvPr id="5" name="Textplatzhalter 4">
            <a:extLst>
              <a:ext uri="{FF2B5EF4-FFF2-40B4-BE49-F238E27FC236}">
                <a16:creationId xmlns:a16="http://schemas.microsoft.com/office/drawing/2014/main" id="{F0835D34-296C-4209-A0F7-B03025C9B2A9}"/>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593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5471463-A2DE-47D4-AF55-731F7C5346A3}"/>
              </a:ext>
            </a:extLst>
          </p:cNvPr>
          <p:cNvSpPr>
            <a:spLocks noGrp="1"/>
          </p:cNvSpPr>
          <p:nvPr>
            <p:ph type="body" sz="quarter" idx="13"/>
          </p:nvPr>
        </p:nvSpPr>
        <p:spPr/>
        <p:txBody>
          <a:bodyPr/>
          <a:lstStyle/>
          <a:p>
            <a:r>
              <a:rPr lang="de-DE" err="1"/>
              <a:t>Examples</a:t>
            </a:r>
            <a:endParaRPr lang="de-DE"/>
          </a:p>
        </p:txBody>
      </p:sp>
      <p:sp>
        <p:nvSpPr>
          <p:cNvPr id="3" name="Textplatzhalter 2">
            <a:extLst>
              <a:ext uri="{FF2B5EF4-FFF2-40B4-BE49-F238E27FC236}">
                <a16:creationId xmlns:a16="http://schemas.microsoft.com/office/drawing/2014/main" id="{C74D2FC7-C083-46EB-8569-3746D7E12236}"/>
              </a:ext>
            </a:extLst>
          </p:cNvPr>
          <p:cNvSpPr>
            <a:spLocks noGrp="1"/>
          </p:cNvSpPr>
          <p:nvPr>
            <p:ph type="body" sz="quarter" idx="12"/>
          </p:nvPr>
        </p:nvSpPr>
        <p:spPr/>
        <p:txBody>
          <a:bodyPr/>
          <a:lstStyle/>
          <a:p>
            <a:pPr marL="0" indent="0">
              <a:buNone/>
            </a:pPr>
            <a:r>
              <a:rPr lang="de-DE" b="1"/>
              <a:t>National Library </a:t>
            </a:r>
            <a:r>
              <a:rPr lang="de-DE" b="1" err="1"/>
              <a:t>of</a:t>
            </a:r>
            <a:r>
              <a:rPr lang="de-DE" b="1"/>
              <a:t> Wales</a:t>
            </a:r>
          </a:p>
          <a:p>
            <a:r>
              <a:rPr lang="en-US"/>
              <a:t>sharing images with Wikimedia Commons, using Wikidata to enrich and enhance the metadata for those images</a:t>
            </a:r>
          </a:p>
          <a:p>
            <a:r>
              <a:rPr lang="en-US"/>
              <a:t>sum of Welsh literature on Wikidata – the Welsh bibliography</a:t>
            </a:r>
          </a:p>
          <a:p>
            <a:r>
              <a:rPr lang="en-US"/>
              <a:t>improving access to data, enriching user experience, connecting our data with the wider semantic Web</a:t>
            </a:r>
          </a:p>
          <a:p>
            <a:pPr marL="0" indent="0">
              <a:buNone/>
            </a:pPr>
            <a:endParaRPr lang="de-DE"/>
          </a:p>
        </p:txBody>
      </p:sp>
    </p:spTree>
    <p:extLst>
      <p:ext uri="{BB962C8B-B14F-4D97-AF65-F5344CB8AC3E}">
        <p14:creationId xmlns:p14="http://schemas.microsoft.com/office/powerpoint/2010/main" val="97901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1A3CFE-F5D9-4656-ADEF-2F150FA7136C}"/>
              </a:ext>
            </a:extLst>
          </p:cNvPr>
          <p:cNvSpPr>
            <a:spLocks noGrp="1"/>
          </p:cNvSpPr>
          <p:nvPr>
            <p:ph type="body" sz="quarter" idx="13"/>
          </p:nvPr>
        </p:nvSpPr>
        <p:spPr/>
        <p:txBody>
          <a:bodyPr/>
          <a:lstStyle/>
          <a:p>
            <a:r>
              <a:rPr lang="de-DE" err="1"/>
              <a:t>Examples</a:t>
            </a:r>
            <a:endParaRPr lang="de-DE"/>
          </a:p>
        </p:txBody>
      </p:sp>
      <p:sp>
        <p:nvSpPr>
          <p:cNvPr id="3" name="Textplatzhalter 2">
            <a:extLst>
              <a:ext uri="{FF2B5EF4-FFF2-40B4-BE49-F238E27FC236}">
                <a16:creationId xmlns:a16="http://schemas.microsoft.com/office/drawing/2014/main" id="{559CA278-B279-4BF9-8270-DD580F2A594D}"/>
              </a:ext>
            </a:extLst>
          </p:cNvPr>
          <p:cNvSpPr>
            <a:spLocks noGrp="1"/>
          </p:cNvSpPr>
          <p:nvPr>
            <p:ph type="body" sz="quarter" idx="12"/>
          </p:nvPr>
        </p:nvSpPr>
        <p:spPr/>
        <p:txBody>
          <a:bodyPr/>
          <a:lstStyle/>
          <a:p>
            <a:pPr marL="0" indent="0">
              <a:buNone/>
            </a:pPr>
            <a:r>
              <a:rPr lang="en-US" b="1" err="1"/>
              <a:t>Europeana</a:t>
            </a:r>
            <a:r>
              <a:rPr lang="en-US" b="1"/>
              <a:t> </a:t>
            </a:r>
          </a:p>
          <a:p>
            <a:r>
              <a:rPr lang="en-US"/>
              <a:t>encourages contributing institutions to register identifiers and vocabularies in Wikidata</a:t>
            </a:r>
          </a:p>
          <a:p>
            <a:r>
              <a:rPr lang="en-US"/>
              <a:t>values crosslinks between equivalent elements in vocabularies, including authoritative datasets (VIAF)</a:t>
            </a:r>
          </a:p>
          <a:p>
            <a:endParaRPr lang="en-US"/>
          </a:p>
          <a:p>
            <a:endParaRPr lang="en-US"/>
          </a:p>
          <a:p>
            <a:pPr marL="0" indent="0">
              <a:buNone/>
            </a:pPr>
            <a:r>
              <a:rPr lang="en-US" sz="1800" u="sng"/>
              <a:t>https://pro.europeana.eu/page/get-your-vocabularies-in-wikidata</a:t>
            </a:r>
            <a:endParaRPr lang="de-DE" sz="1800"/>
          </a:p>
          <a:p>
            <a:pPr marL="0" indent="0">
              <a:buNone/>
            </a:pPr>
            <a:endParaRPr lang="en-US"/>
          </a:p>
          <a:p>
            <a:pPr marL="0" indent="0">
              <a:buNone/>
            </a:pPr>
            <a:endParaRPr lang="de-DE"/>
          </a:p>
        </p:txBody>
      </p:sp>
    </p:spTree>
    <p:extLst>
      <p:ext uri="{BB962C8B-B14F-4D97-AF65-F5344CB8AC3E}">
        <p14:creationId xmlns:p14="http://schemas.microsoft.com/office/powerpoint/2010/main" val="165990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97C8F2C-7549-4905-A97C-A31CE12C7433}"/>
              </a:ext>
            </a:extLst>
          </p:cNvPr>
          <p:cNvSpPr>
            <a:spLocks noGrp="1"/>
          </p:cNvSpPr>
          <p:nvPr>
            <p:ph type="body" sz="quarter" idx="13"/>
          </p:nvPr>
        </p:nvSpPr>
        <p:spPr/>
        <p:txBody>
          <a:bodyPr vert="horz" anchor="t"/>
          <a:lstStyle/>
          <a:p>
            <a:r>
              <a:rPr lang="de-DE"/>
              <a:t>Why separate Wikibase instances?</a:t>
            </a:r>
          </a:p>
        </p:txBody>
      </p:sp>
      <p:sp>
        <p:nvSpPr>
          <p:cNvPr id="3" name="Textplatzhalter 2">
            <a:extLst>
              <a:ext uri="{FF2B5EF4-FFF2-40B4-BE49-F238E27FC236}">
                <a16:creationId xmlns:a16="http://schemas.microsoft.com/office/drawing/2014/main" id="{8A7860F6-4172-4067-A105-42ECC00A6029}"/>
              </a:ext>
            </a:extLst>
          </p:cNvPr>
          <p:cNvSpPr>
            <a:spLocks noGrp="1"/>
          </p:cNvSpPr>
          <p:nvPr>
            <p:ph type="body" sz="quarter" idx="12"/>
          </p:nvPr>
        </p:nvSpPr>
        <p:spPr/>
        <p:txBody>
          <a:bodyPr vert="horz" anchor="t"/>
          <a:lstStyle/>
          <a:p>
            <a:r>
              <a:rPr lang="de-DE" dirty="0" err="1"/>
              <a:t>exploration</a:t>
            </a:r>
            <a:r>
              <a:rPr lang="de-DE" dirty="0"/>
              <a:t> and </a:t>
            </a:r>
            <a:r>
              <a:rPr lang="de-DE" dirty="0" err="1"/>
              <a:t>experiment</a:t>
            </a:r>
            <a:endParaRPr lang="de-DE" dirty="0" err="1">
              <a:cs typeface="Arial"/>
            </a:endParaRPr>
          </a:p>
          <a:p>
            <a:r>
              <a:rPr lang="en-US" dirty="0"/>
              <a:t>data ingest and reconciliation</a:t>
            </a:r>
            <a:endParaRPr lang="en-US" dirty="0">
              <a:cs typeface="Arial"/>
            </a:endParaRPr>
          </a:p>
          <a:p>
            <a:r>
              <a:rPr lang="en-US" dirty="0"/>
              <a:t>specialized use cases with highly specialized, original, </a:t>
            </a:r>
            <a:br>
              <a:rPr lang="en-US" dirty="0"/>
            </a:br>
            <a:r>
              <a:rPr lang="en-US" dirty="0"/>
              <a:t>or sensitive / confidential information </a:t>
            </a:r>
            <a:endParaRPr lang="en-US" dirty="0">
              <a:cs typeface="Arial"/>
            </a:endParaRPr>
          </a:p>
          <a:p>
            <a:pPr lvl="0"/>
            <a:r>
              <a:rPr lang="en-US" dirty="0"/>
              <a:t>extending entity management beyond the library domain (e.g. </a:t>
            </a:r>
            <a:r>
              <a:rPr lang="en-US" b="1" dirty="0"/>
              <a:t>GLAM</a:t>
            </a:r>
            <a:r>
              <a:rPr lang="en-US" dirty="0"/>
              <a:t>)</a:t>
            </a:r>
            <a:endParaRPr lang="en-US" dirty="0">
              <a:cs typeface="Arial"/>
            </a:endParaRPr>
          </a:p>
          <a:p>
            <a:pPr marL="0" indent="0">
              <a:buNone/>
            </a:pPr>
            <a:r>
              <a:rPr lang="en-US" dirty="0">
                <a:sym typeface="Wingdings" panose="05000000000000000000" pitchFamily="2" charset="2"/>
              </a:rPr>
              <a:t> ecosystem of separate </a:t>
            </a:r>
            <a:r>
              <a:rPr lang="en-US" dirty="0" err="1">
                <a:sym typeface="Wingdings" panose="05000000000000000000" pitchFamily="2" charset="2"/>
              </a:rPr>
              <a:t>Wikibase</a:t>
            </a:r>
            <a:r>
              <a:rPr lang="en-US" dirty="0">
                <a:sym typeface="Wingdings" panose="05000000000000000000" pitchFamily="2" charset="2"/>
              </a:rPr>
              <a:t> instances emerging</a:t>
            </a:r>
            <a:endParaRPr lang="en-US" dirty="0">
              <a:cs typeface="Arial"/>
            </a:endParaRPr>
          </a:p>
          <a:p>
            <a:pPr marL="0" indent="0">
              <a:buNone/>
            </a:pPr>
            <a:r>
              <a:rPr lang="en-US" u="sng" dirty="0">
                <a:ea typeface="+mn-lt"/>
                <a:cs typeface="+mn-lt"/>
              </a:rPr>
              <a:t>(https://wikibase-registry.wmflabs.org/wiki/Main_Page)</a:t>
            </a:r>
            <a:endParaRPr lang="en-US" dirty="0"/>
          </a:p>
        </p:txBody>
      </p:sp>
    </p:spTree>
    <p:extLst>
      <p:ext uri="{BB962C8B-B14F-4D97-AF65-F5344CB8AC3E}">
        <p14:creationId xmlns:p14="http://schemas.microsoft.com/office/powerpoint/2010/main" val="237187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A6F4DF-7A5F-4CF5-8F59-C9660BA578DE}"/>
              </a:ext>
            </a:extLst>
          </p:cNvPr>
          <p:cNvSpPr>
            <a:spLocks noGrp="1"/>
          </p:cNvSpPr>
          <p:nvPr>
            <p:ph type="body" sz="quarter" idx="12"/>
          </p:nvPr>
        </p:nvSpPr>
        <p:spPr>
          <a:xfrm>
            <a:off x="340787" y="1029748"/>
            <a:ext cx="8695092" cy="3356378"/>
          </a:xfrm>
        </p:spPr>
        <p:txBody>
          <a:bodyPr vert="horz" anchor="t"/>
          <a:lstStyle/>
          <a:p>
            <a:pPr marL="0" indent="0">
              <a:buNone/>
            </a:pPr>
            <a:r>
              <a:rPr lang="en-US" b="1" dirty="0"/>
              <a:t>German National Library</a:t>
            </a:r>
          </a:p>
          <a:p>
            <a:r>
              <a:rPr lang="en-US" dirty="0"/>
              <a:t>Investigating the use of </a:t>
            </a:r>
            <a:r>
              <a:rPr lang="en-US" dirty="0" err="1"/>
              <a:t>Wikibase</a:t>
            </a:r>
            <a:r>
              <a:rPr lang="en-US" dirty="0"/>
              <a:t> as infrastructure for their authority file, to support use by the wider GLAM community</a:t>
            </a:r>
            <a:endParaRPr lang="en-US" dirty="0">
              <a:sym typeface="Wingdings" panose="05000000000000000000" pitchFamily="2" charset="2"/>
            </a:endParaRPr>
          </a:p>
          <a:p>
            <a:r>
              <a:rPr lang="en-US" dirty="0">
                <a:sym typeface="Wingdings" panose="05000000000000000000" pitchFamily="2" charset="2"/>
              </a:rPr>
              <a:t>Conference together with GND partners and Wikimedia Germany in 2018 </a:t>
            </a:r>
            <a:r>
              <a:rPr lang="en-US" sz="1600" dirty="0">
                <a:sym typeface="Wingdings" panose="05000000000000000000" pitchFamily="2" charset="2"/>
              </a:rPr>
              <a:t>(</a:t>
            </a:r>
            <a:r>
              <a:rPr lang="en-US" sz="1600" dirty="0">
                <a:ea typeface="+mn-lt"/>
                <a:cs typeface="+mn-lt"/>
                <a:sym typeface="Wingdings" panose="05000000000000000000" pitchFamily="2" charset="2"/>
              </a:rPr>
              <a:t>https://wiki.dnb.de/display/GNDCON2018/GNDCon+2018)</a:t>
            </a:r>
            <a:endParaRPr lang="en-US" sz="1600" dirty="0">
              <a:ea typeface="+mn-lt"/>
              <a:cs typeface="+mn-lt"/>
            </a:endParaRPr>
          </a:p>
          <a:p>
            <a:endParaRPr lang="en-US">
              <a:cs typeface="Arial"/>
            </a:endParaRPr>
          </a:p>
          <a:p>
            <a:pPr marL="0" indent="0">
              <a:buNone/>
            </a:pPr>
            <a:endParaRPr lang="en-US" sz="1800">
              <a:cs typeface="Arial"/>
            </a:endParaRPr>
          </a:p>
        </p:txBody>
      </p:sp>
      <p:sp>
        <p:nvSpPr>
          <p:cNvPr id="3" name="Text Placeholder 2">
            <a:extLst>
              <a:ext uri="{FF2B5EF4-FFF2-40B4-BE49-F238E27FC236}">
                <a16:creationId xmlns:a16="http://schemas.microsoft.com/office/drawing/2014/main" id="{C95108BD-0FA9-44C8-A06F-D82AA25DD198}"/>
              </a:ext>
            </a:extLst>
          </p:cNvPr>
          <p:cNvSpPr>
            <a:spLocks noGrp="1"/>
          </p:cNvSpPr>
          <p:nvPr>
            <p:ph type="body" sz="quarter" idx="13"/>
          </p:nvPr>
        </p:nvSpPr>
        <p:spPr/>
        <p:txBody>
          <a:bodyPr/>
          <a:lstStyle/>
          <a:p>
            <a:r>
              <a:rPr lang="en-US"/>
              <a:t>Examples</a:t>
            </a:r>
          </a:p>
        </p:txBody>
      </p:sp>
      <p:pic>
        <p:nvPicPr>
          <p:cNvPr id="6" name="Picture 6" descr="A close up of a logo&#10;&#10;Description generated with high confidence">
            <a:extLst>
              <a:ext uri="{FF2B5EF4-FFF2-40B4-BE49-F238E27FC236}">
                <a16:creationId xmlns:a16="http://schemas.microsoft.com/office/drawing/2014/main" id="{7BC3ED97-0870-4B80-997A-3A99FAEB0921}"/>
              </a:ext>
            </a:extLst>
          </p:cNvPr>
          <p:cNvPicPr>
            <a:picLocks noChangeAspect="1"/>
          </p:cNvPicPr>
          <p:nvPr/>
        </p:nvPicPr>
        <p:blipFill>
          <a:blip r:embed="rId3"/>
          <a:stretch>
            <a:fillRect/>
          </a:stretch>
        </p:blipFill>
        <p:spPr>
          <a:xfrm>
            <a:off x="3879731" y="3076961"/>
            <a:ext cx="4759624" cy="1491238"/>
          </a:xfrm>
          <a:prstGeom prst="rect">
            <a:avLst/>
          </a:prstGeom>
        </p:spPr>
      </p:pic>
    </p:spTree>
    <p:extLst>
      <p:ext uri="{BB962C8B-B14F-4D97-AF65-F5344CB8AC3E}">
        <p14:creationId xmlns:p14="http://schemas.microsoft.com/office/powerpoint/2010/main" val="26579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15DDF29-CF29-47B6-A5FE-4862897AE12C}"/>
              </a:ext>
            </a:extLst>
          </p:cNvPr>
          <p:cNvSpPr>
            <a:spLocks noGrp="1"/>
          </p:cNvSpPr>
          <p:nvPr>
            <p:ph type="body" sz="quarter" idx="13"/>
          </p:nvPr>
        </p:nvSpPr>
        <p:spPr>
          <a:xfrm>
            <a:off x="340786" y="302208"/>
            <a:ext cx="8439148" cy="686442"/>
          </a:xfrm>
        </p:spPr>
        <p:txBody>
          <a:bodyPr/>
          <a:lstStyle/>
          <a:p>
            <a:r>
              <a:rPr lang="de-DE" err="1"/>
              <a:t>Examples</a:t>
            </a:r>
            <a:endParaRPr lang="de-DE"/>
          </a:p>
        </p:txBody>
      </p:sp>
      <p:sp>
        <p:nvSpPr>
          <p:cNvPr id="3" name="Textplatzhalter 2">
            <a:extLst>
              <a:ext uri="{FF2B5EF4-FFF2-40B4-BE49-F238E27FC236}">
                <a16:creationId xmlns:a16="http://schemas.microsoft.com/office/drawing/2014/main" id="{F1CFB174-D27F-4A2A-A04A-F13EFBC0ABC6}"/>
              </a:ext>
            </a:extLst>
          </p:cNvPr>
          <p:cNvSpPr>
            <a:spLocks noGrp="1"/>
          </p:cNvSpPr>
          <p:nvPr>
            <p:ph type="body" sz="quarter" idx="12"/>
          </p:nvPr>
        </p:nvSpPr>
        <p:spPr/>
        <p:txBody>
          <a:bodyPr vert="horz" anchor="t">
            <a:normAutofit/>
          </a:bodyPr>
          <a:lstStyle/>
          <a:p>
            <a:pPr marL="0" indent="0">
              <a:buNone/>
            </a:pPr>
            <a:r>
              <a:rPr lang="en-US" b="1"/>
              <a:t>ABES and French National Library</a:t>
            </a:r>
            <a:endParaRPr lang="en-US" b="1">
              <a:cs typeface="Arial"/>
            </a:endParaRPr>
          </a:p>
          <a:p>
            <a:r>
              <a:rPr lang="en-US"/>
              <a:t>French National Entities File (FNE) project </a:t>
            </a:r>
            <a:r>
              <a:rPr lang="en-US" sz="1800"/>
              <a:t>(</a:t>
            </a:r>
            <a:r>
              <a:rPr lang="en-US" sz="1800">
                <a:ea typeface="+mn-lt"/>
                <a:cs typeface="+mn-lt"/>
                <a:hlinkClick r:id="rId3"/>
              </a:rPr>
              <a:t>https://www.transition-bibliographique.fr/fne/french-national-entities-file/</a:t>
            </a:r>
            <a:r>
              <a:rPr lang="en-US" sz="1800">
                <a:ea typeface="+mn-lt"/>
                <a:cs typeface="+mn-lt"/>
              </a:rPr>
              <a:t>)</a:t>
            </a:r>
          </a:p>
          <a:p>
            <a:r>
              <a:rPr lang="en-US"/>
              <a:t>open data platform for controlled vocabularies, authorities and entities</a:t>
            </a:r>
          </a:p>
          <a:p>
            <a:r>
              <a:rPr lang="en-US"/>
              <a:t>proof of concept implementation based on Wikibase </a:t>
            </a:r>
            <a:endParaRPr lang="de-DE"/>
          </a:p>
        </p:txBody>
      </p:sp>
      <p:pic>
        <p:nvPicPr>
          <p:cNvPr id="4" name="Picture 4" descr="A picture containing device&#10;&#10;Description generated with very high confidence">
            <a:extLst>
              <a:ext uri="{FF2B5EF4-FFF2-40B4-BE49-F238E27FC236}">
                <a16:creationId xmlns:a16="http://schemas.microsoft.com/office/drawing/2014/main" id="{BDBA41C3-77A6-4D2A-B7C2-A61BF219FD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02456" y="3641337"/>
            <a:ext cx="6743700" cy="987901"/>
          </a:xfrm>
          <a:prstGeom prst="rect">
            <a:avLst/>
          </a:prstGeom>
        </p:spPr>
      </p:pic>
    </p:spTree>
    <p:extLst>
      <p:ext uri="{BB962C8B-B14F-4D97-AF65-F5344CB8AC3E}">
        <p14:creationId xmlns:p14="http://schemas.microsoft.com/office/powerpoint/2010/main" val="312822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732CED-99C0-41BA-B2B5-5534AE4484B3}"/>
              </a:ext>
            </a:extLst>
          </p:cNvPr>
          <p:cNvSpPr>
            <a:spLocks noGrp="1"/>
          </p:cNvSpPr>
          <p:nvPr>
            <p:ph type="body" sz="quarter" idx="13"/>
          </p:nvPr>
        </p:nvSpPr>
        <p:spPr/>
        <p:txBody>
          <a:bodyPr vert="horz" anchor="t"/>
          <a:lstStyle/>
          <a:p>
            <a:r>
              <a:rPr lang="en-US">
                <a:cs typeface="Arial"/>
              </a:rPr>
              <a:t>Examples</a:t>
            </a:r>
            <a:endParaRPr lang="en-US"/>
          </a:p>
        </p:txBody>
      </p:sp>
      <p:sp>
        <p:nvSpPr>
          <p:cNvPr id="3" name="Text Placeholder 2">
            <a:extLst>
              <a:ext uri="{FF2B5EF4-FFF2-40B4-BE49-F238E27FC236}">
                <a16:creationId xmlns:a16="http://schemas.microsoft.com/office/drawing/2014/main" id="{590D1193-2E8E-4944-BF32-6C01491C9BC0}"/>
              </a:ext>
            </a:extLst>
          </p:cNvPr>
          <p:cNvSpPr>
            <a:spLocks noGrp="1"/>
          </p:cNvSpPr>
          <p:nvPr>
            <p:ph type="body" sz="quarter" idx="12"/>
          </p:nvPr>
        </p:nvSpPr>
        <p:spPr/>
        <p:txBody>
          <a:bodyPr vert="horz" anchor="t"/>
          <a:lstStyle/>
          <a:p>
            <a:pPr marL="0" indent="0">
              <a:buNone/>
            </a:pPr>
            <a:r>
              <a:rPr lang="en-US" b="1"/>
              <a:t>Dutch Royal Library</a:t>
            </a:r>
          </a:p>
          <a:p>
            <a:r>
              <a:rPr lang="en-US">
                <a:ea typeface="+mn-lt"/>
                <a:cs typeface="+mn-lt"/>
              </a:rPr>
              <a:t>Enriching the historical newspapers collection with linked named entities, i.e. names of persons, locations and </a:t>
            </a:r>
            <a:r>
              <a:rPr lang="en-US" err="1">
                <a:ea typeface="+mn-lt"/>
                <a:cs typeface="+mn-lt"/>
              </a:rPr>
              <a:t>organisations</a:t>
            </a:r>
            <a:r>
              <a:rPr lang="en-US">
                <a:ea typeface="+mn-lt"/>
                <a:cs typeface="+mn-lt"/>
              </a:rPr>
              <a:t> mentioned in the newspaper articles </a:t>
            </a:r>
          </a:p>
          <a:p>
            <a:r>
              <a:rPr lang="en-US">
                <a:ea typeface="+mn-lt"/>
                <a:cs typeface="+mn-lt"/>
              </a:rPr>
              <a:t>linked to corresponding resource descriptions in intl. knowledge bases such as </a:t>
            </a:r>
            <a:r>
              <a:rPr lang="en-US" err="1">
                <a:ea typeface="+mn-lt"/>
                <a:cs typeface="+mn-lt"/>
              </a:rPr>
              <a:t>DBpedia</a:t>
            </a:r>
            <a:r>
              <a:rPr lang="en-US">
                <a:ea typeface="+mn-lt"/>
                <a:cs typeface="+mn-lt"/>
              </a:rPr>
              <a:t>, </a:t>
            </a:r>
            <a:r>
              <a:rPr lang="en-US" err="1">
                <a:ea typeface="+mn-lt"/>
                <a:cs typeface="+mn-lt"/>
              </a:rPr>
              <a:t>Wikidata</a:t>
            </a:r>
            <a:r>
              <a:rPr lang="en-US">
                <a:ea typeface="+mn-lt"/>
                <a:cs typeface="+mn-lt"/>
              </a:rPr>
              <a:t> and VIAF</a:t>
            </a:r>
            <a:endParaRPr lang="en-US">
              <a:cs typeface="Arial"/>
            </a:endParaRPr>
          </a:p>
          <a:p>
            <a:r>
              <a:rPr lang="en-US">
                <a:ea typeface="+mn-lt"/>
                <a:cs typeface="+mn-lt"/>
              </a:rPr>
              <a:t>Corrections by users encouraged!</a:t>
            </a:r>
            <a:endParaRPr lang="en-US">
              <a:cs typeface="Arial"/>
            </a:endParaRPr>
          </a:p>
          <a:p>
            <a:pPr marL="3086100" lvl="7" indent="0">
              <a:buNone/>
            </a:pPr>
            <a:r>
              <a:rPr lang="en-US" sz="2400">
                <a:cs typeface="Arial"/>
                <a:hlinkClick r:id="rId3"/>
              </a:rPr>
              <a:t>xPortal demo</a:t>
            </a:r>
            <a:r>
              <a:rPr lang="en-US" sz="2400">
                <a:cs typeface="Arial"/>
              </a:rPr>
              <a:t> (3:20' ff.)</a:t>
            </a:r>
          </a:p>
        </p:txBody>
      </p:sp>
    </p:spTree>
    <p:extLst>
      <p:ext uri="{BB962C8B-B14F-4D97-AF65-F5344CB8AC3E}">
        <p14:creationId xmlns:p14="http://schemas.microsoft.com/office/powerpoint/2010/main" val="171905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E5331CE-23BD-4269-8655-7EE069CD8D3A}"/>
              </a:ext>
            </a:extLst>
          </p:cNvPr>
          <p:cNvSpPr>
            <a:spLocks noGrp="1"/>
          </p:cNvSpPr>
          <p:nvPr>
            <p:ph type="body" sz="quarter" idx="10"/>
          </p:nvPr>
        </p:nvSpPr>
        <p:spPr>
          <a:xfrm>
            <a:off x="315259" y="831061"/>
            <a:ext cx="8174038" cy="1200329"/>
          </a:xfrm>
        </p:spPr>
        <p:txBody>
          <a:bodyPr/>
          <a:lstStyle/>
          <a:p>
            <a:r>
              <a:rPr lang="de-DE"/>
              <a:t>OCLC Experiences with Linked Data &amp; WikiBase </a:t>
            </a:r>
          </a:p>
        </p:txBody>
      </p:sp>
      <p:sp>
        <p:nvSpPr>
          <p:cNvPr id="5" name="Textplatzhalter 4">
            <a:extLst>
              <a:ext uri="{FF2B5EF4-FFF2-40B4-BE49-F238E27FC236}">
                <a16:creationId xmlns:a16="http://schemas.microsoft.com/office/drawing/2014/main" id="{62B11C46-930E-4593-8AD1-966B00BA0304}"/>
              </a:ext>
            </a:extLst>
          </p:cNvPr>
          <p:cNvSpPr>
            <a:spLocks noGrp="1"/>
          </p:cNvSpPr>
          <p:nvPr>
            <p:ph type="body" sz="quarter" idx="11"/>
          </p:nvPr>
        </p:nvSpPr>
        <p:spPr/>
        <p:txBody>
          <a:bodyPr/>
          <a:lstStyle/>
          <a:p>
            <a:endParaRPr lang="de-DE"/>
          </a:p>
        </p:txBody>
      </p:sp>
      <p:sp>
        <p:nvSpPr>
          <p:cNvPr id="6" name="Textplatzhalter 5">
            <a:extLst>
              <a:ext uri="{FF2B5EF4-FFF2-40B4-BE49-F238E27FC236}">
                <a16:creationId xmlns:a16="http://schemas.microsoft.com/office/drawing/2014/main" id="{D352A7CF-A2A1-4942-B3ED-D30D0550F618}"/>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9458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8D981ED-EBD8-4FB3-8710-7169B56F582A}"/>
              </a:ext>
            </a:extLst>
          </p:cNvPr>
          <p:cNvSpPr>
            <a:spLocks noGrp="1"/>
          </p:cNvSpPr>
          <p:nvPr>
            <p:ph type="body" sz="quarter" idx="13"/>
          </p:nvPr>
        </p:nvSpPr>
        <p:spPr>
          <a:xfrm>
            <a:off x="340786" y="346364"/>
            <a:ext cx="8439148" cy="683382"/>
          </a:xfrm>
        </p:spPr>
        <p:txBody>
          <a:bodyPr/>
          <a:lstStyle/>
          <a:p>
            <a:r>
              <a:rPr lang="de-DE"/>
              <a:t>OCLC &amp; </a:t>
            </a:r>
            <a:r>
              <a:rPr lang="de-DE" err="1"/>
              <a:t>Linked</a:t>
            </a:r>
            <a:r>
              <a:rPr lang="de-DE"/>
              <a:t> Data</a:t>
            </a:r>
          </a:p>
        </p:txBody>
      </p:sp>
      <p:sp>
        <p:nvSpPr>
          <p:cNvPr id="18" name="Freeform 17">
            <a:extLst>
              <a:ext uri="{FF2B5EF4-FFF2-40B4-BE49-F238E27FC236}">
                <a16:creationId xmlns:a16="http://schemas.microsoft.com/office/drawing/2014/main" id="{1A558F8A-21B1-DC49-A442-D2E8A3EB8C90}"/>
              </a:ext>
            </a:extLst>
          </p:cNvPr>
          <p:cNvSpPr/>
          <p:nvPr/>
        </p:nvSpPr>
        <p:spPr>
          <a:xfrm>
            <a:off x="7005766" y="1171576"/>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76">
              <a:lnSpc>
                <a:spcPct val="90000"/>
              </a:lnSpc>
              <a:spcBef>
                <a:spcPct val="0"/>
              </a:spcBef>
              <a:spcAft>
                <a:spcPct val="35000"/>
              </a:spcAft>
            </a:pPr>
            <a:r>
              <a:rPr lang="en-US" sz="975"/>
              <a:t>Entity Management Infrastructure (2020-21)</a:t>
            </a:r>
          </a:p>
        </p:txBody>
      </p:sp>
      <p:sp>
        <p:nvSpPr>
          <p:cNvPr id="4" name="Oval 3">
            <a:extLst>
              <a:ext uri="{FF2B5EF4-FFF2-40B4-BE49-F238E27FC236}">
                <a16:creationId xmlns:a16="http://schemas.microsoft.com/office/drawing/2014/main" id="{AACE4537-1F71-7141-AEE1-30AB63ED4B0D}"/>
              </a:ext>
            </a:extLst>
          </p:cNvPr>
          <p:cNvSpPr/>
          <p:nvPr/>
        </p:nvSpPr>
        <p:spPr>
          <a:xfrm>
            <a:off x="7096027" y="1385298"/>
            <a:ext cx="791852" cy="7918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Freeform 5">
            <a:extLst>
              <a:ext uri="{FF2B5EF4-FFF2-40B4-BE49-F238E27FC236}">
                <a16:creationId xmlns:a16="http://schemas.microsoft.com/office/drawing/2014/main" id="{5A74BB1D-7D61-1D48-B0DB-3BCB5EE1A29E}"/>
              </a:ext>
            </a:extLst>
          </p:cNvPr>
          <p:cNvSpPr/>
          <p:nvPr/>
        </p:nvSpPr>
        <p:spPr>
          <a:xfrm>
            <a:off x="1198557" y="1171576"/>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76">
              <a:lnSpc>
                <a:spcPct val="90000"/>
              </a:lnSpc>
              <a:spcBef>
                <a:spcPct val="0"/>
              </a:spcBef>
              <a:spcAft>
                <a:spcPct val="35000"/>
              </a:spcAft>
            </a:pPr>
            <a:r>
              <a:rPr lang="en-US" sz="975">
                <a:solidFill>
                  <a:schemeClr val="bg1"/>
                </a:solidFill>
                <a:latin typeface="Arial"/>
              </a:rPr>
              <a:t> Publish</a:t>
            </a:r>
            <a:r>
              <a:rPr lang="en-US" sz="975">
                <a:solidFill>
                  <a:schemeClr val="bg1"/>
                </a:solidFill>
                <a:latin typeface="Arial"/>
                <a:cs typeface="Arial"/>
              </a:rPr>
              <a:t> </a:t>
            </a:r>
            <a:r>
              <a:rPr lang="en-US" sz="975">
                <a:solidFill>
                  <a:schemeClr val="bg1"/>
                </a:solidFill>
                <a:latin typeface="Arial"/>
              </a:rPr>
              <a:t>linked data</a:t>
            </a:r>
            <a:r>
              <a:rPr lang="en-US" sz="975">
                <a:solidFill>
                  <a:schemeClr val="bg1"/>
                </a:solidFill>
                <a:latin typeface="Arial"/>
                <a:cs typeface="Arial"/>
              </a:rPr>
              <a:t> - FAST, VIAF, </a:t>
            </a:r>
            <a:r>
              <a:rPr lang="en-US" sz="975" err="1">
                <a:solidFill>
                  <a:schemeClr val="bg1"/>
                </a:solidFill>
                <a:latin typeface="Arial"/>
                <a:cs typeface="Arial"/>
              </a:rPr>
              <a:t>WorldCat</a:t>
            </a:r>
            <a:r>
              <a:rPr lang="en-US" sz="975">
                <a:solidFill>
                  <a:schemeClr val="bg1"/>
                </a:solidFill>
                <a:latin typeface="Arial"/>
                <a:cs typeface="Arial"/>
              </a:rPr>
              <a:t> (2009 - )</a:t>
            </a:r>
          </a:p>
        </p:txBody>
      </p:sp>
      <p:sp>
        <p:nvSpPr>
          <p:cNvPr id="7" name="Oval 6">
            <a:extLst>
              <a:ext uri="{FF2B5EF4-FFF2-40B4-BE49-F238E27FC236}">
                <a16:creationId xmlns:a16="http://schemas.microsoft.com/office/drawing/2014/main" id="{BB47647F-4294-8947-B57D-D3BB547B64EC}"/>
              </a:ext>
            </a:extLst>
          </p:cNvPr>
          <p:cNvSpPr/>
          <p:nvPr/>
        </p:nvSpPr>
        <p:spPr>
          <a:xfrm>
            <a:off x="1366740" y="1475739"/>
            <a:ext cx="603309" cy="613430"/>
          </a:xfrm>
          <a:prstGeom prst="ellipse">
            <a:avLst/>
          </a:prstGeom>
          <a:blipFill dpi="0"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8" name="Freeform 7">
            <a:extLst>
              <a:ext uri="{FF2B5EF4-FFF2-40B4-BE49-F238E27FC236}">
                <a16:creationId xmlns:a16="http://schemas.microsoft.com/office/drawing/2014/main" id="{1CCEED25-AF7E-D34D-9530-0116F906E524}"/>
              </a:ext>
            </a:extLst>
          </p:cNvPr>
          <p:cNvSpPr/>
          <p:nvPr/>
        </p:nvSpPr>
        <p:spPr>
          <a:xfrm>
            <a:off x="2166425" y="1171576"/>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76">
              <a:lnSpc>
                <a:spcPct val="90000"/>
              </a:lnSpc>
              <a:spcBef>
                <a:spcPct val="0"/>
              </a:spcBef>
              <a:spcAft>
                <a:spcPct val="35000"/>
              </a:spcAft>
            </a:pPr>
            <a:r>
              <a:rPr lang="en-US" sz="975"/>
              <a:t>EntityJS Research Project </a:t>
            </a:r>
            <a:br>
              <a:rPr lang="en-US" sz="975"/>
            </a:br>
            <a:r>
              <a:rPr lang="en-US" sz="975"/>
              <a:t>(2013)</a:t>
            </a:r>
          </a:p>
        </p:txBody>
      </p:sp>
      <p:sp>
        <p:nvSpPr>
          <p:cNvPr id="9" name="Oval 8">
            <a:extLst>
              <a:ext uri="{FF2B5EF4-FFF2-40B4-BE49-F238E27FC236}">
                <a16:creationId xmlns:a16="http://schemas.microsoft.com/office/drawing/2014/main" id="{A4C6AD1F-A233-E44A-A6AA-3F8D7A406DE1}"/>
              </a:ext>
            </a:extLst>
          </p:cNvPr>
          <p:cNvSpPr/>
          <p:nvPr/>
        </p:nvSpPr>
        <p:spPr>
          <a:xfrm>
            <a:off x="2194615" y="1333398"/>
            <a:ext cx="883297" cy="898114"/>
          </a:xfrm>
          <a:prstGeom prst="ellipse">
            <a:avLst/>
          </a:prstGeom>
          <a:blipFill>
            <a:blip r:embed="rId5"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0" name="Freeform 9">
            <a:extLst>
              <a:ext uri="{FF2B5EF4-FFF2-40B4-BE49-F238E27FC236}">
                <a16:creationId xmlns:a16="http://schemas.microsoft.com/office/drawing/2014/main" id="{D651CD52-4939-4A4F-8D6C-7D241C71AA54}"/>
              </a:ext>
            </a:extLst>
          </p:cNvPr>
          <p:cNvSpPr/>
          <p:nvPr/>
        </p:nvSpPr>
        <p:spPr>
          <a:xfrm>
            <a:off x="3134293" y="1171576"/>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76">
              <a:lnSpc>
                <a:spcPct val="90000"/>
              </a:lnSpc>
              <a:spcBef>
                <a:spcPct val="0"/>
              </a:spcBef>
              <a:spcAft>
                <a:spcPct val="35000"/>
              </a:spcAft>
            </a:pPr>
            <a:r>
              <a:rPr lang="en-US" sz="975"/>
              <a:t>Person Entity Lookup Pilot (2014)</a:t>
            </a:r>
          </a:p>
        </p:txBody>
      </p:sp>
      <p:sp>
        <p:nvSpPr>
          <p:cNvPr id="11" name="Oval 10">
            <a:extLst>
              <a:ext uri="{FF2B5EF4-FFF2-40B4-BE49-F238E27FC236}">
                <a16:creationId xmlns:a16="http://schemas.microsoft.com/office/drawing/2014/main" id="{0ED543DF-A490-3241-A7B8-174E54C6CB53}"/>
              </a:ext>
            </a:extLst>
          </p:cNvPr>
          <p:cNvSpPr/>
          <p:nvPr/>
        </p:nvSpPr>
        <p:spPr>
          <a:xfrm>
            <a:off x="3162483" y="1333398"/>
            <a:ext cx="883297" cy="898114"/>
          </a:xfrm>
          <a:prstGeom prst="ellipse">
            <a:avLst/>
          </a:prstGeom>
          <a:blipFill>
            <a:blip r:embed="rId6"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34F6F5C1-29BC-DA4E-B64D-EDDB7774EA20}"/>
              </a:ext>
            </a:extLst>
          </p:cNvPr>
          <p:cNvSpPr/>
          <p:nvPr/>
        </p:nvSpPr>
        <p:spPr>
          <a:xfrm>
            <a:off x="4102162" y="1171576"/>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76">
              <a:lnSpc>
                <a:spcPct val="90000"/>
              </a:lnSpc>
              <a:spcBef>
                <a:spcPct val="0"/>
              </a:spcBef>
              <a:spcAft>
                <a:spcPct val="35000"/>
              </a:spcAft>
            </a:pPr>
            <a:r>
              <a:rPr lang="en-US" sz="975"/>
              <a:t>CONTENTdm Metadata Refinery (2015-16)</a:t>
            </a:r>
          </a:p>
        </p:txBody>
      </p:sp>
      <p:sp>
        <p:nvSpPr>
          <p:cNvPr id="13" name="Oval 12">
            <a:extLst>
              <a:ext uri="{FF2B5EF4-FFF2-40B4-BE49-F238E27FC236}">
                <a16:creationId xmlns:a16="http://schemas.microsoft.com/office/drawing/2014/main" id="{F0B69132-2319-814A-9E9B-695131FBBB8B}"/>
              </a:ext>
            </a:extLst>
          </p:cNvPr>
          <p:cNvSpPr/>
          <p:nvPr/>
        </p:nvSpPr>
        <p:spPr>
          <a:xfrm>
            <a:off x="4130352" y="1333398"/>
            <a:ext cx="883297" cy="898114"/>
          </a:xfrm>
          <a:prstGeom prst="ellipse">
            <a:avLst/>
          </a:prstGeom>
          <a:blipFill>
            <a:blip r:embed="rId7"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4" name="Freeform 13">
            <a:extLst>
              <a:ext uri="{FF2B5EF4-FFF2-40B4-BE49-F238E27FC236}">
                <a16:creationId xmlns:a16="http://schemas.microsoft.com/office/drawing/2014/main" id="{40CA1519-3A8C-F849-BA2E-BCA7259F8504}"/>
              </a:ext>
            </a:extLst>
          </p:cNvPr>
          <p:cNvSpPr/>
          <p:nvPr/>
        </p:nvSpPr>
        <p:spPr>
          <a:xfrm>
            <a:off x="5070030" y="1171576"/>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76">
              <a:lnSpc>
                <a:spcPct val="90000"/>
              </a:lnSpc>
              <a:spcBef>
                <a:spcPct val="0"/>
              </a:spcBef>
              <a:spcAft>
                <a:spcPct val="35000"/>
              </a:spcAft>
            </a:pPr>
            <a:r>
              <a:rPr lang="en-US" sz="975"/>
              <a:t>Project Passage (2017-18)</a:t>
            </a:r>
          </a:p>
        </p:txBody>
      </p:sp>
      <p:sp>
        <p:nvSpPr>
          <p:cNvPr id="15" name="Oval 14">
            <a:extLst>
              <a:ext uri="{FF2B5EF4-FFF2-40B4-BE49-F238E27FC236}">
                <a16:creationId xmlns:a16="http://schemas.microsoft.com/office/drawing/2014/main" id="{62DF0D7F-2DFE-AC45-AF7B-C3B14A71431F}"/>
              </a:ext>
            </a:extLst>
          </p:cNvPr>
          <p:cNvSpPr/>
          <p:nvPr/>
        </p:nvSpPr>
        <p:spPr>
          <a:xfrm>
            <a:off x="5098220" y="1333398"/>
            <a:ext cx="883297" cy="898114"/>
          </a:xfrm>
          <a:prstGeom prst="ellipse">
            <a:avLst/>
          </a:prstGeom>
          <a:blipFill>
            <a:blip r:embed="rId8"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16" name="Freeform 15">
            <a:extLst>
              <a:ext uri="{FF2B5EF4-FFF2-40B4-BE49-F238E27FC236}">
                <a16:creationId xmlns:a16="http://schemas.microsoft.com/office/drawing/2014/main" id="{E2D3500E-9FD3-084E-B5D3-13AD4BD6DAA6}"/>
              </a:ext>
            </a:extLst>
          </p:cNvPr>
          <p:cNvSpPr/>
          <p:nvPr/>
        </p:nvSpPr>
        <p:spPr>
          <a:xfrm>
            <a:off x="6037898" y="1171576"/>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76">
              <a:lnSpc>
                <a:spcPct val="90000"/>
              </a:lnSpc>
              <a:spcBef>
                <a:spcPct val="0"/>
              </a:spcBef>
              <a:spcAft>
                <a:spcPct val="35000"/>
              </a:spcAft>
            </a:pPr>
            <a:r>
              <a:rPr lang="en-US" sz="975"/>
              <a:t>CONTENTdm Linked Data Pilot </a:t>
            </a:r>
            <a:br>
              <a:rPr lang="en-US" sz="975"/>
            </a:br>
            <a:r>
              <a:rPr lang="en-US" sz="975"/>
              <a:t>(2019-20)</a:t>
            </a:r>
          </a:p>
        </p:txBody>
      </p:sp>
      <p:sp>
        <p:nvSpPr>
          <p:cNvPr id="17" name="Oval 16">
            <a:extLst>
              <a:ext uri="{FF2B5EF4-FFF2-40B4-BE49-F238E27FC236}">
                <a16:creationId xmlns:a16="http://schemas.microsoft.com/office/drawing/2014/main" id="{D29BCBAC-7327-8142-B630-3ABF3AC91710}"/>
              </a:ext>
            </a:extLst>
          </p:cNvPr>
          <p:cNvSpPr/>
          <p:nvPr/>
        </p:nvSpPr>
        <p:spPr>
          <a:xfrm>
            <a:off x="6066088" y="1333398"/>
            <a:ext cx="883297" cy="898114"/>
          </a:xfrm>
          <a:prstGeom prst="ellipse">
            <a:avLst/>
          </a:prstGeom>
          <a:blipFill>
            <a:blip r:embed="rId9"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9" name="Oval 18">
            <a:extLst>
              <a:ext uri="{FF2B5EF4-FFF2-40B4-BE49-F238E27FC236}">
                <a16:creationId xmlns:a16="http://schemas.microsoft.com/office/drawing/2014/main" id="{180E672A-3CF3-7F42-9010-BFA1E54D78D5}"/>
              </a:ext>
            </a:extLst>
          </p:cNvPr>
          <p:cNvSpPr/>
          <p:nvPr/>
        </p:nvSpPr>
        <p:spPr>
          <a:xfrm>
            <a:off x="7195939" y="1483720"/>
            <a:ext cx="587613" cy="597470"/>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a:no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1" name="Left-Right Arrow 20">
            <a:extLst>
              <a:ext uri="{FF2B5EF4-FFF2-40B4-BE49-F238E27FC236}">
                <a16:creationId xmlns:a16="http://schemas.microsoft.com/office/drawing/2014/main" id="{9231BA99-EA00-9643-8758-5F5C3F1321B0}"/>
              </a:ext>
            </a:extLst>
          </p:cNvPr>
          <p:cNvSpPr/>
          <p:nvPr/>
        </p:nvSpPr>
        <p:spPr>
          <a:xfrm>
            <a:off x="1465854" y="3311318"/>
            <a:ext cx="6212293" cy="404556"/>
          </a:xfrm>
          <a:prstGeom prst="leftRightArrow">
            <a:avLst/>
          </a:prstGeom>
          <a:solidFill>
            <a:schemeClr val="bg1"/>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 name="TextBox 1">
            <a:extLst>
              <a:ext uri="{FF2B5EF4-FFF2-40B4-BE49-F238E27FC236}">
                <a16:creationId xmlns:a16="http://schemas.microsoft.com/office/drawing/2014/main" id="{7443ABBA-097A-433F-AB30-DEEC9FD5AF53}"/>
              </a:ext>
            </a:extLst>
          </p:cNvPr>
          <p:cNvSpPr txBox="1"/>
          <p:nvPr/>
        </p:nvSpPr>
        <p:spPr>
          <a:xfrm>
            <a:off x="1932467" y="4030439"/>
            <a:ext cx="5328703" cy="584775"/>
          </a:xfrm>
          <a:prstGeom prst="rect">
            <a:avLst/>
          </a:prstGeom>
          <a:noFill/>
        </p:spPr>
        <p:txBody>
          <a:bodyPr wrap="none" rtlCol="0">
            <a:spAutoFit/>
          </a:bodyPr>
          <a:lstStyle/>
          <a:p>
            <a:pPr algn="ctr"/>
            <a:r>
              <a:rPr lang="en-US" sz="3200" i="1">
                <a:solidFill>
                  <a:srgbClr val="002060"/>
                </a:solidFill>
              </a:rPr>
              <a:t>From research to production</a:t>
            </a:r>
          </a:p>
        </p:txBody>
      </p:sp>
    </p:spTree>
    <p:extLst>
      <p:ext uri="{BB962C8B-B14F-4D97-AF65-F5344CB8AC3E}">
        <p14:creationId xmlns:p14="http://schemas.microsoft.com/office/powerpoint/2010/main" val="191215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F80D53-8E7C-40EC-9401-274FA27B62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5057" y="686525"/>
            <a:ext cx="2794877" cy="3515030"/>
          </a:xfrm>
          <a:prstGeom prst="rect">
            <a:avLst/>
          </a:prstGeom>
        </p:spPr>
      </p:pic>
      <p:sp>
        <p:nvSpPr>
          <p:cNvPr id="6" name="TextBox 5">
            <a:extLst>
              <a:ext uri="{FF2B5EF4-FFF2-40B4-BE49-F238E27FC236}">
                <a16:creationId xmlns:a16="http://schemas.microsoft.com/office/drawing/2014/main" id="{594E1BAD-E696-4321-A8AB-3F0FE041820C}"/>
              </a:ext>
            </a:extLst>
          </p:cNvPr>
          <p:cNvSpPr txBox="1"/>
          <p:nvPr/>
        </p:nvSpPr>
        <p:spPr>
          <a:xfrm>
            <a:off x="340786" y="1029746"/>
            <a:ext cx="5334000" cy="2862322"/>
          </a:xfrm>
          <a:prstGeom prst="rect">
            <a:avLst/>
          </a:prstGeom>
          <a:noFill/>
        </p:spPr>
        <p:txBody>
          <a:bodyPr wrap="square" rtlCol="0">
            <a:spAutoFit/>
          </a:bodyPr>
          <a:lstStyle/>
          <a:p>
            <a:pPr marL="214313" indent="-214313">
              <a:buFont typeface="Arial" panose="020B0604020202020204" pitchFamily="34" charset="0"/>
              <a:buChar char="•"/>
            </a:pPr>
            <a:r>
              <a:rPr lang="en-US"/>
              <a:t>Ran from December 2017 through September 2018</a:t>
            </a:r>
          </a:p>
          <a:p>
            <a:pPr marL="214313" indent="-214313">
              <a:buFont typeface="Arial" panose="020B0604020202020204" pitchFamily="34" charset="0"/>
              <a:buChar char="•"/>
            </a:pPr>
            <a:r>
              <a:rPr lang="en-US"/>
              <a:t>16 OCLC Member libraries participated</a:t>
            </a:r>
          </a:p>
          <a:p>
            <a:pPr marL="214313" indent="-214313">
              <a:buFont typeface="Arial" panose="020B0604020202020204" pitchFamily="34" charset="0"/>
              <a:buChar char="•"/>
            </a:pPr>
            <a:r>
              <a:rPr lang="en-US"/>
              <a:t>Objective: Evaluate a framework for </a:t>
            </a:r>
            <a:r>
              <a:rPr lang="en-US" b="1"/>
              <a:t>reconciling,</a:t>
            </a:r>
            <a:r>
              <a:rPr lang="en-US"/>
              <a:t>  </a:t>
            </a:r>
            <a:r>
              <a:rPr lang="en-US" b="1"/>
              <a:t>creating, and managing</a:t>
            </a:r>
            <a:r>
              <a:rPr lang="en-US"/>
              <a:t> bibliographic and authority data as </a:t>
            </a:r>
            <a:r>
              <a:rPr lang="en-US" b="1"/>
              <a:t>linked data entities and relationships</a:t>
            </a:r>
          </a:p>
          <a:p>
            <a:pPr marL="214313" indent="-214313">
              <a:buFont typeface="Arial" panose="020B0604020202020204" pitchFamily="34" charset="0"/>
              <a:buChar char="•"/>
            </a:pPr>
            <a:r>
              <a:rPr lang="en-US"/>
              <a:t>Pilot Wikibase instance included 1.2M entities from matches among Wikidata, VIAF, and </a:t>
            </a:r>
            <a:r>
              <a:rPr lang="en-US" err="1"/>
              <a:t>WorldCat</a:t>
            </a:r>
            <a:endParaRPr lang="en-US"/>
          </a:p>
        </p:txBody>
      </p:sp>
      <p:sp>
        <p:nvSpPr>
          <p:cNvPr id="7" name="TextBox 6">
            <a:extLst>
              <a:ext uri="{FF2B5EF4-FFF2-40B4-BE49-F238E27FC236}">
                <a16:creationId xmlns:a16="http://schemas.microsoft.com/office/drawing/2014/main" id="{AD7F739A-FB46-4DCA-A24C-0607445ADD70}"/>
              </a:ext>
            </a:extLst>
          </p:cNvPr>
          <p:cNvSpPr txBox="1"/>
          <p:nvPr/>
        </p:nvSpPr>
        <p:spPr>
          <a:xfrm>
            <a:off x="1411076" y="4153963"/>
            <a:ext cx="6217418" cy="473206"/>
          </a:xfrm>
          <a:prstGeom prst="rect">
            <a:avLst/>
          </a:prstGeom>
          <a:noFill/>
        </p:spPr>
        <p:txBody>
          <a:bodyPr wrap="square" rtlCol="0">
            <a:spAutoFit/>
          </a:bodyPr>
          <a:lstStyle/>
          <a:p>
            <a:r>
              <a:rPr lang="en-US" sz="825"/>
              <a:t>Godby, Jean, Karen Smith-Yoshimura, Bruce Washburn, Kalan Davis, Karen </a:t>
            </a:r>
            <a:r>
              <a:rPr lang="en-US" sz="825" err="1"/>
              <a:t>Detling</a:t>
            </a:r>
            <a:r>
              <a:rPr lang="en-US" sz="825"/>
              <a:t>, Christine </a:t>
            </a:r>
            <a:r>
              <a:rPr lang="en-US" sz="825" err="1"/>
              <a:t>Fernsebner</a:t>
            </a:r>
            <a:r>
              <a:rPr lang="en-US" sz="825"/>
              <a:t> </a:t>
            </a:r>
            <a:r>
              <a:rPr lang="en-US" sz="825" err="1"/>
              <a:t>Eslao</a:t>
            </a:r>
            <a:r>
              <a:rPr lang="en-US" sz="825"/>
              <a:t>, Steven Folsom, Xiaoli Li, Marc McGee, Karen Miller, Honor Moody, Holly Tomren, and Craig Thomas. 2019. </a:t>
            </a:r>
            <a:r>
              <a:rPr lang="en-US" sz="825" i="1"/>
              <a:t>Creating Library Linked Data with Wikibase: Lessons Learned from Project Passage.</a:t>
            </a:r>
            <a:r>
              <a:rPr lang="en-US" sz="825"/>
              <a:t> Dublin, OH: OCLC Research. </a:t>
            </a:r>
            <a:r>
              <a:rPr lang="en-US" sz="825" u="sng">
                <a:hlinkClick r:id="rId4"/>
              </a:rPr>
              <a:t>https://doi.org/10.25333/faq3-ax08</a:t>
            </a:r>
            <a:r>
              <a:rPr lang="en-US" sz="825"/>
              <a:t>.</a:t>
            </a:r>
          </a:p>
        </p:txBody>
      </p:sp>
      <p:sp>
        <p:nvSpPr>
          <p:cNvPr id="5" name="Textplatzhalter 4">
            <a:extLst>
              <a:ext uri="{FF2B5EF4-FFF2-40B4-BE49-F238E27FC236}">
                <a16:creationId xmlns:a16="http://schemas.microsoft.com/office/drawing/2014/main" id="{578A21EC-D9B3-4A1E-A988-98C8A1A5D2FF}"/>
              </a:ext>
            </a:extLst>
          </p:cNvPr>
          <p:cNvSpPr>
            <a:spLocks noGrp="1"/>
          </p:cNvSpPr>
          <p:nvPr>
            <p:ph type="body" sz="quarter" idx="13"/>
          </p:nvPr>
        </p:nvSpPr>
        <p:spPr/>
        <p:txBody>
          <a:bodyPr/>
          <a:lstStyle/>
          <a:p>
            <a:r>
              <a:rPr lang="de-DE"/>
              <a:t>About Project Passage</a:t>
            </a:r>
          </a:p>
        </p:txBody>
      </p:sp>
    </p:spTree>
    <p:extLst>
      <p:ext uri="{BB962C8B-B14F-4D97-AF65-F5344CB8AC3E}">
        <p14:creationId xmlns:p14="http://schemas.microsoft.com/office/powerpoint/2010/main" val="350052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DF38-84F4-466C-BAF8-DE80948B17A4}"/>
              </a:ext>
            </a:extLst>
          </p:cNvPr>
          <p:cNvSpPr txBox="1">
            <a:spLocks/>
          </p:cNvSpPr>
          <p:nvPr/>
        </p:nvSpPr>
        <p:spPr>
          <a:xfrm>
            <a:off x="1143000" y="143479"/>
            <a:ext cx="6807028" cy="757212"/>
          </a:xfrm>
          <a:prstGeom prst="rect">
            <a:avLst/>
          </a:prstGeom>
        </p:spPr>
        <p:txBody>
          <a:bodyPr vert="horz" lIns="68580" tIns="34290" rIns="68580" bIns="34290" rtlCol="0" anchor="ctr">
            <a:noAutofit/>
          </a:bodyPr>
          <a:lstStyle>
            <a:defPPr>
              <a:defRPr lang="en-US"/>
            </a:defPPr>
            <a:lvl1pPr marL="0" algn="l" defTabSz="685800" rtl="0" eaLnBrk="1" latinLnBrk="0" hangingPunct="1">
              <a:spcBef>
                <a:spcPct val="0"/>
              </a:spcBef>
              <a:buNone/>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00" b="1">
                <a:solidFill>
                  <a:srgbClr val="1F497D"/>
                </a:solidFill>
                <a:latin typeface="Arial" panose="020B0604020202020204" pitchFamily="34" charset="0"/>
                <a:cs typeface="Arial" panose="020B0604020202020204" pitchFamily="34" charset="0"/>
              </a:rPr>
              <a:t>Example of “Entification” </a:t>
            </a:r>
            <a:endParaRPr lang="en-US" sz="2700">
              <a:solidFill>
                <a:srgbClr val="1F497D"/>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24BC7C2-A22D-4FCF-AD17-847BC3D71D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74562" y="1108583"/>
            <a:ext cx="4943903" cy="2926334"/>
          </a:xfrm>
          <a:prstGeom prst="rect">
            <a:avLst/>
          </a:prstGeom>
        </p:spPr>
      </p:pic>
      <p:sp>
        <p:nvSpPr>
          <p:cNvPr id="4" name="TextBox 3">
            <a:extLst>
              <a:ext uri="{FF2B5EF4-FFF2-40B4-BE49-F238E27FC236}">
                <a16:creationId xmlns:a16="http://schemas.microsoft.com/office/drawing/2014/main" id="{DD4BF4B8-4AF6-4281-9732-2601CBA1F5C2}"/>
              </a:ext>
            </a:extLst>
          </p:cNvPr>
          <p:cNvSpPr txBox="1"/>
          <p:nvPr/>
        </p:nvSpPr>
        <p:spPr>
          <a:xfrm>
            <a:off x="1264924" y="4237422"/>
            <a:ext cx="6284630" cy="62324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900">
                <a:latin typeface="Calibri" panose="020F0502020204030204" pitchFamily="34" charset="0"/>
              </a:rPr>
              <a:t>From: Godby, Jean, Karen Smith-Yoshimura, Bruce Washburn, Kalan Knudson Davis, Karen </a:t>
            </a:r>
            <a:r>
              <a:rPr lang="en-US" sz="900" err="1">
                <a:latin typeface="Calibri" panose="020F0502020204030204" pitchFamily="34" charset="0"/>
              </a:rPr>
              <a:t>Detling</a:t>
            </a:r>
            <a:r>
              <a:rPr lang="en-US" sz="900">
                <a:latin typeface="Calibri" panose="020F0502020204030204" pitchFamily="34" charset="0"/>
              </a:rPr>
              <a:t>, Christine </a:t>
            </a:r>
            <a:r>
              <a:rPr lang="en-US" sz="900" err="1">
                <a:latin typeface="Calibri" panose="020F0502020204030204" pitchFamily="34" charset="0"/>
              </a:rPr>
              <a:t>Fernsebner</a:t>
            </a:r>
            <a:r>
              <a:rPr lang="en-US" sz="900">
                <a:latin typeface="Calibri" panose="020F0502020204030204" pitchFamily="34" charset="0"/>
              </a:rPr>
              <a:t> </a:t>
            </a:r>
            <a:r>
              <a:rPr lang="en-US" sz="900" err="1">
                <a:latin typeface="Calibri" panose="020F0502020204030204" pitchFamily="34" charset="0"/>
              </a:rPr>
              <a:t>Eslao</a:t>
            </a:r>
            <a:r>
              <a:rPr lang="en-US" sz="900">
                <a:latin typeface="Calibri" panose="020F0502020204030204" pitchFamily="34" charset="0"/>
              </a:rPr>
              <a:t>, </a:t>
            </a:r>
          </a:p>
          <a:p>
            <a:r>
              <a:rPr lang="en-US" sz="900">
                <a:latin typeface="Calibri" panose="020F0502020204030204" pitchFamily="34" charset="0"/>
              </a:rPr>
              <a:t>Steven Folsom, Xiaoli Li, Marc McGee, Karen Miller, Honor Moody, Craig Thomas, and Holly Tomren. 2019. </a:t>
            </a:r>
            <a:r>
              <a:rPr lang="en-US" sz="900" i="1">
                <a:latin typeface="Calibri" panose="020F0502020204030204" pitchFamily="34" charset="0"/>
              </a:rPr>
              <a:t>Creating Library </a:t>
            </a:r>
          </a:p>
          <a:p>
            <a:r>
              <a:rPr lang="en-US" sz="900" i="1">
                <a:latin typeface="Calibri" panose="020F0502020204030204" pitchFamily="34" charset="0"/>
              </a:rPr>
              <a:t>Linked Data with Wikibase: Lessons Learned from Project Passage</a:t>
            </a:r>
            <a:r>
              <a:rPr lang="en-US" sz="900">
                <a:latin typeface="Calibri" panose="020F0502020204030204" pitchFamily="34" charset="0"/>
              </a:rPr>
              <a:t>. Dublin, OH: OCLC Research. </a:t>
            </a:r>
            <a:r>
              <a:rPr lang="en-US" sz="900">
                <a:latin typeface="Calibri" panose="020F0502020204030204" pitchFamily="34" charset="0"/>
                <a:hlinkClick r:id="rId5"/>
              </a:rPr>
              <a:t>https://doi.org/10.25333/faq3-ax08</a:t>
            </a:r>
            <a:r>
              <a:rPr lang="en-US" sz="900">
                <a:latin typeface="Calibri" panose="020F0502020204030204" pitchFamily="34" charset="0"/>
              </a:rPr>
              <a:t>. </a:t>
            </a:r>
          </a:p>
          <a:p>
            <a:endParaRPr lang="en-US" sz="760"/>
          </a:p>
        </p:txBody>
      </p:sp>
    </p:spTree>
    <p:extLst>
      <p:ext uri="{BB962C8B-B14F-4D97-AF65-F5344CB8AC3E}">
        <p14:creationId xmlns:p14="http://schemas.microsoft.com/office/powerpoint/2010/main" val="104161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C13FDFD-9285-E044-BBE7-F41E10EC334A}"/>
              </a:ext>
            </a:extLst>
          </p:cNvPr>
          <p:cNvGrpSpPr/>
          <p:nvPr/>
        </p:nvGrpSpPr>
        <p:grpSpPr>
          <a:xfrm>
            <a:off x="341516" y="197308"/>
            <a:ext cx="2833099" cy="4274093"/>
            <a:chOff x="214890" y="139953"/>
            <a:chExt cx="2833099" cy="4274096"/>
          </a:xfrm>
        </p:grpSpPr>
        <p:sp>
          <p:nvSpPr>
            <p:cNvPr id="16" name="TextBox 15">
              <a:extLst>
                <a:ext uri="{FF2B5EF4-FFF2-40B4-BE49-F238E27FC236}">
                  <a16:creationId xmlns:a16="http://schemas.microsoft.com/office/drawing/2014/main" id="{74ECAE46-DA72-1442-B9A2-65A97268ADFF}"/>
                </a:ext>
              </a:extLst>
            </p:cNvPr>
            <p:cNvSpPr txBox="1"/>
            <p:nvPr/>
          </p:nvSpPr>
          <p:spPr>
            <a:xfrm>
              <a:off x="214890" y="139953"/>
              <a:ext cx="2537874" cy="1015664"/>
            </a:xfrm>
            <a:prstGeom prst="rect">
              <a:avLst/>
            </a:prstGeom>
            <a:noFill/>
          </p:spPr>
          <p:txBody>
            <a:bodyPr wrap="none" rtlCol="0">
              <a:spAutoFit/>
            </a:bodyPr>
            <a:lstStyle/>
            <a:p>
              <a:r>
                <a:rPr lang="en-US" sz="6000" b="1">
                  <a:solidFill>
                    <a:schemeClr val="tx2"/>
                  </a:solidFill>
                </a:rPr>
                <a:t>18,000</a:t>
              </a:r>
              <a:endParaRPr lang="en-US" sz="6000">
                <a:solidFill>
                  <a:schemeClr val="tx2"/>
                </a:solidFill>
              </a:endParaRPr>
            </a:p>
          </p:txBody>
        </p:sp>
        <p:sp>
          <p:nvSpPr>
            <p:cNvPr id="17" name="TextBox 16">
              <a:extLst>
                <a:ext uri="{FF2B5EF4-FFF2-40B4-BE49-F238E27FC236}">
                  <a16:creationId xmlns:a16="http://schemas.microsoft.com/office/drawing/2014/main" id="{446E28E0-9D8A-4F43-A58D-D805DC931DDB}"/>
                </a:ext>
              </a:extLst>
            </p:cNvPr>
            <p:cNvSpPr txBox="1"/>
            <p:nvPr/>
          </p:nvSpPr>
          <p:spPr>
            <a:xfrm>
              <a:off x="248554" y="1040340"/>
              <a:ext cx="2016899" cy="584775"/>
            </a:xfrm>
            <a:prstGeom prst="rect">
              <a:avLst/>
            </a:prstGeom>
            <a:noFill/>
          </p:spPr>
          <p:txBody>
            <a:bodyPr wrap="none" rtlCol="0">
              <a:spAutoFit/>
            </a:bodyPr>
            <a:lstStyle/>
            <a:p>
              <a:r>
                <a:rPr lang="en-US" sz="1600"/>
                <a:t>member libraries </a:t>
              </a:r>
              <a:br>
                <a:rPr lang="en-US" sz="1600"/>
              </a:br>
              <a:r>
                <a:rPr lang="en-US" sz="1600"/>
                <a:t>worldwide who elect</a:t>
              </a:r>
            </a:p>
          </p:txBody>
        </p:sp>
        <p:sp>
          <p:nvSpPr>
            <p:cNvPr id="18" name="TextBox 17">
              <a:extLst>
                <a:ext uri="{FF2B5EF4-FFF2-40B4-BE49-F238E27FC236}">
                  <a16:creationId xmlns:a16="http://schemas.microsoft.com/office/drawing/2014/main" id="{8774D91E-1BE9-164F-A641-9932CF866D51}"/>
                </a:ext>
              </a:extLst>
            </p:cNvPr>
            <p:cNvSpPr txBox="1"/>
            <p:nvPr/>
          </p:nvSpPr>
          <p:spPr>
            <a:xfrm>
              <a:off x="273560" y="1649501"/>
              <a:ext cx="1040670" cy="1015664"/>
            </a:xfrm>
            <a:prstGeom prst="rect">
              <a:avLst/>
            </a:prstGeom>
            <a:noFill/>
          </p:spPr>
          <p:txBody>
            <a:bodyPr wrap="none" rtlCol="0">
              <a:spAutoFit/>
            </a:bodyPr>
            <a:lstStyle/>
            <a:p>
              <a:r>
                <a:rPr lang="en-US" sz="6000" b="1">
                  <a:solidFill>
                    <a:schemeClr val="tx2"/>
                  </a:solidFill>
                </a:rPr>
                <a:t>48</a:t>
              </a:r>
              <a:endParaRPr lang="en-US" sz="6000">
                <a:solidFill>
                  <a:schemeClr val="tx2"/>
                </a:solidFill>
              </a:endParaRPr>
            </a:p>
          </p:txBody>
        </p:sp>
        <p:sp>
          <p:nvSpPr>
            <p:cNvPr id="19" name="TextBox 18">
              <a:extLst>
                <a:ext uri="{FF2B5EF4-FFF2-40B4-BE49-F238E27FC236}">
                  <a16:creationId xmlns:a16="http://schemas.microsoft.com/office/drawing/2014/main" id="{60799836-0286-4240-89FB-ACC6F4CD7C50}"/>
                </a:ext>
              </a:extLst>
            </p:cNvPr>
            <p:cNvSpPr txBox="1"/>
            <p:nvPr/>
          </p:nvSpPr>
          <p:spPr>
            <a:xfrm>
              <a:off x="273560" y="2497564"/>
              <a:ext cx="2008883" cy="584775"/>
            </a:xfrm>
            <a:prstGeom prst="rect">
              <a:avLst/>
            </a:prstGeom>
            <a:noFill/>
          </p:spPr>
          <p:txBody>
            <a:bodyPr wrap="none" rtlCol="0">
              <a:spAutoFit/>
            </a:bodyPr>
            <a:lstStyle/>
            <a:p>
              <a:r>
                <a:rPr lang="en-US" sz="1600"/>
                <a:t>delegates to Global </a:t>
              </a:r>
              <a:br>
                <a:rPr lang="en-US" sz="1600"/>
              </a:br>
              <a:r>
                <a:rPr lang="en-US" sz="1600"/>
                <a:t>Council, who elect</a:t>
              </a:r>
            </a:p>
          </p:txBody>
        </p:sp>
        <p:sp>
          <p:nvSpPr>
            <p:cNvPr id="20" name="TextBox 19">
              <a:extLst>
                <a:ext uri="{FF2B5EF4-FFF2-40B4-BE49-F238E27FC236}">
                  <a16:creationId xmlns:a16="http://schemas.microsoft.com/office/drawing/2014/main" id="{C37C2365-FC1E-F148-81B3-05AC37F72616}"/>
                </a:ext>
              </a:extLst>
            </p:cNvPr>
            <p:cNvSpPr txBox="1"/>
            <p:nvPr/>
          </p:nvSpPr>
          <p:spPr>
            <a:xfrm>
              <a:off x="248554" y="3067387"/>
              <a:ext cx="612668" cy="1015664"/>
            </a:xfrm>
            <a:prstGeom prst="rect">
              <a:avLst/>
            </a:prstGeom>
            <a:noFill/>
          </p:spPr>
          <p:txBody>
            <a:bodyPr wrap="none" rtlCol="0">
              <a:spAutoFit/>
            </a:bodyPr>
            <a:lstStyle/>
            <a:p>
              <a:r>
                <a:rPr lang="en-US" sz="6000" b="1">
                  <a:solidFill>
                    <a:schemeClr val="tx2"/>
                  </a:solidFill>
                </a:rPr>
                <a:t>6</a:t>
              </a:r>
              <a:endParaRPr lang="en-US" sz="6000">
                <a:solidFill>
                  <a:schemeClr val="tx2"/>
                </a:solidFill>
              </a:endParaRPr>
            </a:p>
          </p:txBody>
        </p:sp>
        <p:sp>
          <p:nvSpPr>
            <p:cNvPr id="21" name="TextBox 20">
              <a:extLst>
                <a:ext uri="{FF2B5EF4-FFF2-40B4-BE49-F238E27FC236}">
                  <a16:creationId xmlns:a16="http://schemas.microsoft.com/office/drawing/2014/main" id="{547AAF71-B99F-B44F-8588-0349053A13E5}"/>
                </a:ext>
              </a:extLst>
            </p:cNvPr>
            <p:cNvSpPr txBox="1"/>
            <p:nvPr/>
          </p:nvSpPr>
          <p:spPr>
            <a:xfrm>
              <a:off x="269664" y="3829274"/>
              <a:ext cx="2778325" cy="584775"/>
            </a:xfrm>
            <a:prstGeom prst="rect">
              <a:avLst/>
            </a:prstGeom>
            <a:noFill/>
          </p:spPr>
          <p:txBody>
            <a:bodyPr wrap="none" rtlCol="0">
              <a:spAutoFit/>
            </a:bodyPr>
            <a:lstStyle/>
            <a:p>
              <a:r>
                <a:rPr lang="en-US" sz="1600"/>
                <a:t>members of the 15-member </a:t>
              </a:r>
            </a:p>
            <a:p>
              <a:r>
                <a:rPr lang="en-US" sz="1600"/>
                <a:t>OCLC Board of Trustees</a:t>
              </a:r>
            </a:p>
          </p:txBody>
        </p:sp>
      </p:grpSp>
      <p:grpSp>
        <p:nvGrpSpPr>
          <p:cNvPr id="22" name="Group 21">
            <a:extLst>
              <a:ext uri="{FF2B5EF4-FFF2-40B4-BE49-F238E27FC236}">
                <a16:creationId xmlns:a16="http://schemas.microsoft.com/office/drawing/2014/main" id="{0285DFBB-E187-E141-B8A6-62AEB84ED946}"/>
              </a:ext>
            </a:extLst>
          </p:cNvPr>
          <p:cNvGrpSpPr/>
          <p:nvPr/>
        </p:nvGrpSpPr>
        <p:grpSpPr>
          <a:xfrm>
            <a:off x="3619499" y="49496"/>
            <a:ext cx="5455033" cy="4572764"/>
            <a:chOff x="3973510" y="332228"/>
            <a:chExt cx="4825369" cy="4044940"/>
          </a:xfrm>
        </p:grpSpPr>
        <p:pic>
          <p:nvPicPr>
            <p:cNvPr id="23" name="Picture 22">
              <a:extLst>
                <a:ext uri="{FF2B5EF4-FFF2-40B4-BE49-F238E27FC236}">
                  <a16:creationId xmlns:a16="http://schemas.microsoft.com/office/drawing/2014/main" id="{9274156B-5A08-A844-9207-05250C3A05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8616" y="347083"/>
              <a:ext cx="1966943" cy="1311845"/>
            </a:xfrm>
            <a:prstGeom prst="rect">
              <a:avLst/>
            </a:prstGeom>
          </p:spPr>
        </p:pic>
        <p:grpSp>
          <p:nvGrpSpPr>
            <p:cNvPr id="24" name="Group 23">
              <a:extLst>
                <a:ext uri="{FF2B5EF4-FFF2-40B4-BE49-F238E27FC236}">
                  <a16:creationId xmlns:a16="http://schemas.microsoft.com/office/drawing/2014/main" id="{191B9FC0-DF56-6D42-9461-50939D1971B6}"/>
                </a:ext>
              </a:extLst>
            </p:cNvPr>
            <p:cNvGrpSpPr/>
            <p:nvPr/>
          </p:nvGrpSpPr>
          <p:grpSpPr>
            <a:xfrm>
              <a:off x="3973510" y="332228"/>
              <a:ext cx="4825369" cy="4044940"/>
              <a:chOff x="6224496" y="687172"/>
              <a:chExt cx="6489504" cy="5439929"/>
            </a:xfrm>
          </p:grpSpPr>
          <p:sp>
            <p:nvSpPr>
              <p:cNvPr id="25" name="Rectangle 24">
                <a:extLst>
                  <a:ext uri="{FF2B5EF4-FFF2-40B4-BE49-F238E27FC236}">
                    <a16:creationId xmlns:a16="http://schemas.microsoft.com/office/drawing/2014/main" id="{AC715FA6-C628-3440-8632-8EB0E72DAC55}"/>
                  </a:ext>
                </a:extLst>
              </p:cNvPr>
              <p:cNvSpPr/>
              <p:nvPr/>
            </p:nvSpPr>
            <p:spPr>
              <a:xfrm>
                <a:off x="6236604" y="687172"/>
                <a:ext cx="2609974" cy="1784241"/>
              </a:xfrm>
              <a:prstGeom prst="rect">
                <a:avLst/>
              </a:prstGeom>
              <a:solidFill>
                <a:srgbClr val="02B5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26" name="Rectangle 25">
                <a:extLst>
                  <a:ext uri="{FF2B5EF4-FFF2-40B4-BE49-F238E27FC236}">
                    <a16:creationId xmlns:a16="http://schemas.microsoft.com/office/drawing/2014/main" id="{E7687B14-1A35-294B-9E03-82434FF08EA2}"/>
                  </a:ext>
                </a:extLst>
              </p:cNvPr>
              <p:cNvSpPr/>
              <p:nvPr/>
            </p:nvSpPr>
            <p:spPr>
              <a:xfrm>
                <a:off x="6224496" y="4408197"/>
                <a:ext cx="2681737" cy="17189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27" name="Rectangle 26">
                <a:extLst>
                  <a:ext uri="{FF2B5EF4-FFF2-40B4-BE49-F238E27FC236}">
                    <a16:creationId xmlns:a16="http://schemas.microsoft.com/office/drawing/2014/main" id="{D1CB39FB-D417-8846-960A-5E5F438B683B}"/>
                  </a:ext>
                </a:extLst>
              </p:cNvPr>
              <p:cNvSpPr/>
              <p:nvPr/>
            </p:nvSpPr>
            <p:spPr>
              <a:xfrm>
                <a:off x="10058241" y="2582745"/>
                <a:ext cx="2655759" cy="1736315"/>
              </a:xfrm>
              <a:prstGeom prst="rect">
                <a:avLst/>
              </a:prstGeom>
              <a:solidFill>
                <a:srgbClr val="62BB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pic>
            <p:nvPicPr>
              <p:cNvPr id="28" name="Picture 27">
                <a:extLst>
                  <a:ext uri="{FF2B5EF4-FFF2-40B4-BE49-F238E27FC236}">
                    <a16:creationId xmlns:a16="http://schemas.microsoft.com/office/drawing/2014/main" id="{0974CEE0-A50A-9E40-8041-6E15912796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2143" y="2577429"/>
                <a:ext cx="2609974" cy="1741375"/>
              </a:xfrm>
              <a:prstGeom prst="rect">
                <a:avLst/>
              </a:prstGeom>
            </p:spPr>
          </p:pic>
          <p:pic>
            <p:nvPicPr>
              <p:cNvPr id="29" name="Picture 28">
                <a:extLst>
                  <a:ext uri="{FF2B5EF4-FFF2-40B4-BE49-F238E27FC236}">
                    <a16:creationId xmlns:a16="http://schemas.microsoft.com/office/drawing/2014/main" id="{63012DE4-3703-1A4A-A293-98B20EB5A7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86379" y="4408196"/>
                <a:ext cx="2576297" cy="1718905"/>
              </a:xfrm>
              <a:prstGeom prst="rect">
                <a:avLst/>
              </a:prstGeom>
            </p:spPr>
          </p:pic>
          <p:sp>
            <p:nvSpPr>
              <p:cNvPr id="30" name="Rectangle 29">
                <a:extLst>
                  <a:ext uri="{FF2B5EF4-FFF2-40B4-BE49-F238E27FC236}">
                    <a16:creationId xmlns:a16="http://schemas.microsoft.com/office/drawing/2014/main" id="{E2E75D83-1965-EF41-B8E6-A8E1542CE6D9}"/>
                  </a:ext>
                </a:extLst>
              </p:cNvPr>
              <p:cNvSpPr/>
              <p:nvPr/>
            </p:nvSpPr>
            <p:spPr>
              <a:xfrm>
                <a:off x="11642823" y="4408110"/>
                <a:ext cx="1071177" cy="17141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31" name="Rectangle 30">
                <a:extLst>
                  <a:ext uri="{FF2B5EF4-FFF2-40B4-BE49-F238E27FC236}">
                    <a16:creationId xmlns:a16="http://schemas.microsoft.com/office/drawing/2014/main" id="{0A9E78DC-A008-2F45-A59B-248E620FB1B4}"/>
                  </a:ext>
                </a:extLst>
              </p:cNvPr>
              <p:cNvSpPr/>
              <p:nvPr/>
            </p:nvSpPr>
            <p:spPr>
              <a:xfrm>
                <a:off x="11714585" y="707152"/>
                <a:ext cx="999415" cy="17642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32" name="Rectangle 31">
                <a:extLst>
                  <a:ext uri="{FF2B5EF4-FFF2-40B4-BE49-F238E27FC236}">
                    <a16:creationId xmlns:a16="http://schemas.microsoft.com/office/drawing/2014/main" id="{86C04BF9-2C41-0441-ACDF-6057C01AB5C8}"/>
                  </a:ext>
                </a:extLst>
              </p:cNvPr>
              <p:cNvSpPr/>
              <p:nvPr/>
            </p:nvSpPr>
            <p:spPr>
              <a:xfrm>
                <a:off x="6236604" y="2577429"/>
                <a:ext cx="999415" cy="17416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grpSp>
      </p:grpSp>
    </p:spTree>
    <p:extLst>
      <p:ext uri="{BB962C8B-B14F-4D97-AF65-F5344CB8AC3E}">
        <p14:creationId xmlns:p14="http://schemas.microsoft.com/office/powerpoint/2010/main" val="273229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BA010A-8B19-4F1A-9D62-F3D0A05A2E67}"/>
              </a:ext>
            </a:extLst>
          </p:cNvPr>
          <p:cNvPicPr>
            <a:picLocks noChangeAspect="1"/>
          </p:cNvPicPr>
          <p:nvPr/>
        </p:nvPicPr>
        <p:blipFill>
          <a:blip r:embed="rId3"/>
          <a:stretch>
            <a:fillRect/>
          </a:stretch>
        </p:blipFill>
        <p:spPr>
          <a:xfrm>
            <a:off x="571179" y="0"/>
            <a:ext cx="7392041" cy="4785775"/>
          </a:xfrm>
          <a:prstGeom prst="rect">
            <a:avLst/>
          </a:prstGeom>
        </p:spPr>
      </p:pic>
      <p:sp>
        <p:nvSpPr>
          <p:cNvPr id="3" name="Arrow: Left 2">
            <a:extLst>
              <a:ext uri="{FF2B5EF4-FFF2-40B4-BE49-F238E27FC236}">
                <a16:creationId xmlns:a16="http://schemas.microsoft.com/office/drawing/2014/main" id="{1CE5F4E5-5E77-40AE-B1F2-A4404B39D1E1}"/>
              </a:ext>
            </a:extLst>
          </p:cNvPr>
          <p:cNvSpPr/>
          <p:nvPr/>
        </p:nvSpPr>
        <p:spPr>
          <a:xfrm>
            <a:off x="5834743" y="2743200"/>
            <a:ext cx="1284514" cy="23948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02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33C98-38D7-439E-BFBB-574B75FA2FC5}"/>
              </a:ext>
            </a:extLst>
          </p:cNvPr>
          <p:cNvSpPr>
            <a:spLocks noGrp="1"/>
          </p:cNvSpPr>
          <p:nvPr>
            <p:ph type="body" sz="quarter" idx="13"/>
          </p:nvPr>
        </p:nvSpPr>
        <p:spPr/>
        <p:txBody>
          <a:bodyPr/>
          <a:lstStyle/>
          <a:p>
            <a:r>
              <a:rPr lang="en-US"/>
              <a:t>Multilingualism</a:t>
            </a:r>
          </a:p>
        </p:txBody>
      </p:sp>
      <p:pic>
        <p:nvPicPr>
          <p:cNvPr id="3" name="Picture 2">
            <a:extLst>
              <a:ext uri="{FF2B5EF4-FFF2-40B4-BE49-F238E27FC236}">
                <a16:creationId xmlns:a16="http://schemas.microsoft.com/office/drawing/2014/main" id="{EFFB7A01-B283-4868-A668-708591CF6B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062" y="1107989"/>
            <a:ext cx="2425199" cy="3370313"/>
          </a:xfrm>
          <a:prstGeom prst="rect">
            <a:avLst/>
          </a:prstGeom>
        </p:spPr>
      </p:pic>
      <p:pic>
        <p:nvPicPr>
          <p:cNvPr id="4" name="Picture 3">
            <a:extLst>
              <a:ext uri="{FF2B5EF4-FFF2-40B4-BE49-F238E27FC236}">
                <a16:creationId xmlns:a16="http://schemas.microsoft.com/office/drawing/2014/main" id="{3D818A8C-B1BE-41A9-8A24-44584BB44D22}"/>
              </a:ext>
            </a:extLst>
          </p:cNvPr>
          <p:cNvPicPr>
            <a:picLocks noChangeAspect="1"/>
          </p:cNvPicPr>
          <p:nvPr/>
        </p:nvPicPr>
        <p:blipFill>
          <a:blip r:embed="rId4"/>
          <a:stretch>
            <a:fillRect/>
          </a:stretch>
        </p:blipFill>
        <p:spPr>
          <a:xfrm>
            <a:off x="2834464" y="1107989"/>
            <a:ext cx="6061474" cy="2299610"/>
          </a:xfrm>
          <a:prstGeom prst="rect">
            <a:avLst/>
          </a:prstGeom>
        </p:spPr>
      </p:pic>
      <p:sp>
        <p:nvSpPr>
          <p:cNvPr id="5" name="TextBox 4">
            <a:extLst>
              <a:ext uri="{FF2B5EF4-FFF2-40B4-BE49-F238E27FC236}">
                <a16:creationId xmlns:a16="http://schemas.microsoft.com/office/drawing/2014/main" id="{70328F5A-0BC7-4681-8628-54FCC9B0336F}"/>
              </a:ext>
            </a:extLst>
          </p:cNvPr>
          <p:cNvSpPr txBox="1"/>
          <p:nvPr/>
        </p:nvSpPr>
        <p:spPr>
          <a:xfrm>
            <a:off x="2834464" y="3256895"/>
            <a:ext cx="3437159" cy="461665"/>
          </a:xfrm>
          <a:prstGeom prst="rect">
            <a:avLst/>
          </a:prstGeom>
          <a:noFill/>
        </p:spPr>
        <p:txBody>
          <a:bodyPr wrap="none" rtlCol="0">
            <a:spAutoFit/>
          </a:bodyPr>
          <a:lstStyle/>
          <a:p>
            <a:r>
              <a:rPr lang="en-US" sz="2400"/>
              <a:t>Other labels in Wikidata</a:t>
            </a:r>
          </a:p>
        </p:txBody>
      </p:sp>
      <p:pic>
        <p:nvPicPr>
          <p:cNvPr id="6" name="Picture 5">
            <a:extLst>
              <a:ext uri="{FF2B5EF4-FFF2-40B4-BE49-F238E27FC236}">
                <a16:creationId xmlns:a16="http://schemas.microsoft.com/office/drawing/2014/main" id="{08575324-254E-4A5A-9378-B51E78260AA4}"/>
              </a:ext>
            </a:extLst>
          </p:cNvPr>
          <p:cNvPicPr>
            <a:picLocks noChangeAspect="1"/>
          </p:cNvPicPr>
          <p:nvPr/>
        </p:nvPicPr>
        <p:blipFill>
          <a:blip r:embed="rId5"/>
          <a:stretch>
            <a:fillRect/>
          </a:stretch>
        </p:blipFill>
        <p:spPr>
          <a:xfrm>
            <a:off x="6387047" y="3392304"/>
            <a:ext cx="2392887" cy="1272650"/>
          </a:xfrm>
          <a:prstGeom prst="rect">
            <a:avLst/>
          </a:prstGeom>
        </p:spPr>
      </p:pic>
    </p:spTree>
    <p:extLst>
      <p:ext uri="{BB962C8B-B14F-4D97-AF65-F5344CB8AC3E}">
        <p14:creationId xmlns:p14="http://schemas.microsoft.com/office/powerpoint/2010/main" val="304776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1E00B-871C-4001-8C80-8CC0E4B11E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303" y="1083795"/>
            <a:ext cx="1789336" cy="1005840"/>
          </a:xfrm>
          <a:prstGeom prst="rect">
            <a:avLst/>
          </a:prstGeom>
        </p:spPr>
      </p:pic>
      <p:sp>
        <p:nvSpPr>
          <p:cNvPr id="6" name="TextBox 5">
            <a:extLst>
              <a:ext uri="{FF2B5EF4-FFF2-40B4-BE49-F238E27FC236}">
                <a16:creationId xmlns:a16="http://schemas.microsoft.com/office/drawing/2014/main" id="{3B7CCDB4-8F9E-4FA1-BFDF-9885286DDAF1}"/>
              </a:ext>
            </a:extLst>
          </p:cNvPr>
          <p:cNvSpPr txBox="1"/>
          <p:nvPr/>
        </p:nvSpPr>
        <p:spPr>
          <a:xfrm>
            <a:off x="2538156" y="1206571"/>
            <a:ext cx="6636327" cy="738664"/>
          </a:xfrm>
          <a:prstGeom prst="rect">
            <a:avLst/>
          </a:prstGeom>
          <a:noFill/>
        </p:spPr>
        <p:txBody>
          <a:bodyPr wrap="square" rtlCol="0">
            <a:spAutoFit/>
          </a:bodyPr>
          <a:lstStyle/>
          <a:p>
            <a:r>
              <a:rPr lang="en-US" sz="2100"/>
              <a:t>Need for tools to ingest data from other sources and provide a discovery layer</a:t>
            </a:r>
          </a:p>
        </p:txBody>
      </p:sp>
      <p:pic>
        <p:nvPicPr>
          <p:cNvPr id="7" name="Picture 6">
            <a:extLst>
              <a:ext uri="{FF2B5EF4-FFF2-40B4-BE49-F238E27FC236}">
                <a16:creationId xmlns:a16="http://schemas.microsoft.com/office/drawing/2014/main" id="{ECABBC61-6FCB-434C-8848-C665FBBC32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188" y="2232156"/>
            <a:ext cx="1917968" cy="792549"/>
          </a:xfrm>
          <a:prstGeom prst="rect">
            <a:avLst/>
          </a:prstGeom>
        </p:spPr>
      </p:pic>
      <p:sp>
        <p:nvSpPr>
          <p:cNvPr id="8" name="TextBox 7">
            <a:extLst>
              <a:ext uri="{FF2B5EF4-FFF2-40B4-BE49-F238E27FC236}">
                <a16:creationId xmlns:a16="http://schemas.microsoft.com/office/drawing/2014/main" id="{88B71FE7-4CE6-4BF9-B810-E2A96556017B}"/>
              </a:ext>
            </a:extLst>
          </p:cNvPr>
          <p:cNvSpPr txBox="1"/>
          <p:nvPr/>
        </p:nvSpPr>
        <p:spPr>
          <a:xfrm>
            <a:off x="2700797" y="2306971"/>
            <a:ext cx="5761322" cy="738664"/>
          </a:xfrm>
          <a:prstGeom prst="rect">
            <a:avLst/>
          </a:prstGeom>
          <a:noFill/>
        </p:spPr>
        <p:txBody>
          <a:bodyPr wrap="square" rtlCol="0">
            <a:spAutoFit/>
          </a:bodyPr>
          <a:lstStyle/>
          <a:p>
            <a:r>
              <a:rPr lang="en-US" sz="2100"/>
              <a:t>Structured data created with more</a:t>
            </a:r>
          </a:p>
          <a:p>
            <a:r>
              <a:rPr lang="en-US" sz="2100"/>
              <a:t>precision than current library standards</a:t>
            </a:r>
          </a:p>
        </p:txBody>
      </p:sp>
      <p:pic>
        <p:nvPicPr>
          <p:cNvPr id="13" name="Picture 12">
            <a:extLst>
              <a:ext uri="{FF2B5EF4-FFF2-40B4-BE49-F238E27FC236}">
                <a16:creationId xmlns:a16="http://schemas.microsoft.com/office/drawing/2014/main" id="{FD506255-0D6A-444F-BE46-2CE62D1062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6656" y="3090299"/>
            <a:ext cx="816630" cy="1482676"/>
          </a:xfrm>
          <a:prstGeom prst="rect">
            <a:avLst/>
          </a:prstGeom>
        </p:spPr>
      </p:pic>
      <p:sp>
        <p:nvSpPr>
          <p:cNvPr id="14" name="TextBox 13">
            <a:extLst>
              <a:ext uri="{FF2B5EF4-FFF2-40B4-BE49-F238E27FC236}">
                <a16:creationId xmlns:a16="http://schemas.microsoft.com/office/drawing/2014/main" id="{E046915B-261F-42F5-99D1-8ADA46E8A00B}"/>
              </a:ext>
            </a:extLst>
          </p:cNvPr>
          <p:cNvSpPr txBox="1"/>
          <p:nvPr/>
        </p:nvSpPr>
        <p:spPr>
          <a:xfrm>
            <a:off x="2538156" y="3418039"/>
            <a:ext cx="6396951" cy="738664"/>
          </a:xfrm>
          <a:prstGeom prst="rect">
            <a:avLst/>
          </a:prstGeom>
          <a:noFill/>
        </p:spPr>
        <p:txBody>
          <a:bodyPr wrap="square" rtlCol="0">
            <a:spAutoFit/>
          </a:bodyPr>
          <a:lstStyle/>
          <a:p>
            <a:r>
              <a:rPr lang="en-US" sz="2100"/>
              <a:t>Multiscript support replaces “language of cataloging” and obviates the need for transliterations</a:t>
            </a:r>
          </a:p>
        </p:txBody>
      </p:sp>
      <p:sp>
        <p:nvSpPr>
          <p:cNvPr id="4" name="Textplatzhalter 3">
            <a:extLst>
              <a:ext uri="{FF2B5EF4-FFF2-40B4-BE49-F238E27FC236}">
                <a16:creationId xmlns:a16="http://schemas.microsoft.com/office/drawing/2014/main" id="{964AAF6F-E2CC-4A03-9A3F-2AFBFD8B6A4E}"/>
              </a:ext>
            </a:extLst>
          </p:cNvPr>
          <p:cNvSpPr>
            <a:spLocks noGrp="1"/>
          </p:cNvSpPr>
          <p:nvPr>
            <p:ph type="body" sz="quarter" idx="13"/>
          </p:nvPr>
        </p:nvSpPr>
        <p:spPr/>
        <p:txBody>
          <a:bodyPr/>
          <a:lstStyle/>
          <a:p>
            <a:r>
              <a:rPr lang="de-DE"/>
              <a:t>Some lessons </a:t>
            </a:r>
          </a:p>
        </p:txBody>
      </p:sp>
    </p:spTree>
    <p:extLst>
      <p:ext uri="{BB962C8B-B14F-4D97-AF65-F5344CB8AC3E}">
        <p14:creationId xmlns:p14="http://schemas.microsoft.com/office/powerpoint/2010/main" val="136944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F51AD-D7E0-4569-869F-7732CD9E9DAA}"/>
              </a:ext>
            </a:extLst>
          </p:cNvPr>
          <p:cNvSpPr txBox="1"/>
          <p:nvPr/>
        </p:nvSpPr>
        <p:spPr>
          <a:xfrm>
            <a:off x="4460554" y="1340582"/>
            <a:ext cx="4359720" cy="2693045"/>
          </a:xfrm>
          <a:prstGeom prst="rect">
            <a:avLst/>
          </a:prstGeom>
          <a:noFill/>
        </p:spPr>
        <p:txBody>
          <a:bodyPr wrap="square" rtlCol="0" anchor="t">
            <a:spAutoFit/>
          </a:bodyPr>
          <a:lstStyle/>
          <a:p>
            <a:pPr>
              <a:spcAft>
                <a:spcPts val="600"/>
              </a:spcAft>
            </a:pPr>
            <a:r>
              <a:rPr lang="en-US" sz="2200" b="1"/>
              <a:t>Three Phases:</a:t>
            </a:r>
            <a:endParaRPr lang="en-US" sz="2200" b="1">
              <a:cs typeface="Arial"/>
            </a:endParaRPr>
          </a:p>
          <a:p>
            <a:pPr marL="457200" indent="-457200">
              <a:spcAft>
                <a:spcPts val="600"/>
              </a:spcAft>
              <a:buAutoNum type="arabicPeriod"/>
            </a:pPr>
            <a:r>
              <a:rPr lang="en-US" sz="2200"/>
              <a:t>Map record-oriented metadata to entities</a:t>
            </a:r>
            <a:endParaRPr lang="en-US" sz="2200" i="1">
              <a:cs typeface="Arial"/>
            </a:endParaRPr>
          </a:p>
          <a:p>
            <a:pPr marL="457200" indent="-457200">
              <a:spcAft>
                <a:spcPts val="600"/>
              </a:spcAft>
              <a:buAutoNum type="arabicPeriod"/>
            </a:pPr>
            <a:r>
              <a:rPr lang="en-US" sz="2200"/>
              <a:t>Develop staff tools to manage metadata in </a:t>
            </a:r>
            <a:r>
              <a:rPr lang="en-US" sz="2200" err="1"/>
              <a:t>Wikibase</a:t>
            </a:r>
            <a:endParaRPr lang="en-US" sz="2200">
              <a:cs typeface="Arial"/>
            </a:endParaRPr>
          </a:p>
          <a:p>
            <a:pPr marL="457200" indent="-457200">
              <a:spcAft>
                <a:spcPts val="600"/>
              </a:spcAft>
              <a:buAutoNum type="arabicPeriod"/>
            </a:pPr>
            <a:r>
              <a:rPr lang="en-US" sz="2200"/>
              <a:t>Use entities to drive end-user discovery</a:t>
            </a:r>
            <a:endParaRPr lang="en-US" sz="2200">
              <a:cs typeface="Arial"/>
            </a:endParaRPr>
          </a:p>
        </p:txBody>
      </p:sp>
      <p:sp>
        <p:nvSpPr>
          <p:cNvPr id="4" name="Textplatzhalter 3">
            <a:extLst>
              <a:ext uri="{FF2B5EF4-FFF2-40B4-BE49-F238E27FC236}">
                <a16:creationId xmlns:a16="http://schemas.microsoft.com/office/drawing/2014/main" id="{A5494A5B-0DB2-4814-AF8C-4E271F5695C6}"/>
              </a:ext>
            </a:extLst>
          </p:cNvPr>
          <p:cNvSpPr>
            <a:spLocks noGrp="1"/>
          </p:cNvSpPr>
          <p:nvPr>
            <p:ph type="body" sz="quarter" idx="13"/>
          </p:nvPr>
        </p:nvSpPr>
        <p:spPr/>
        <p:txBody>
          <a:bodyPr vert="horz" anchor="t"/>
          <a:lstStyle/>
          <a:p>
            <a:r>
              <a:rPr lang="en-US" dirty="0">
                <a:solidFill>
                  <a:srgbClr val="1F497D"/>
                </a:solidFill>
                <a:latin typeface="+mj-lt"/>
              </a:rPr>
              <a:t>CONTENTdm linked data pilot</a:t>
            </a:r>
          </a:p>
        </p:txBody>
      </p:sp>
      <p:grpSp>
        <p:nvGrpSpPr>
          <p:cNvPr id="15" name="Group 14">
            <a:extLst>
              <a:ext uri="{FF2B5EF4-FFF2-40B4-BE49-F238E27FC236}">
                <a16:creationId xmlns:a16="http://schemas.microsoft.com/office/drawing/2014/main" id="{44F2AA94-B722-43A0-B715-37FBFBC26B2F}"/>
              </a:ext>
            </a:extLst>
          </p:cNvPr>
          <p:cNvGrpSpPr/>
          <p:nvPr/>
        </p:nvGrpSpPr>
        <p:grpSpPr>
          <a:xfrm>
            <a:off x="642702" y="3530412"/>
            <a:ext cx="3580718" cy="493573"/>
            <a:chOff x="1028713" y="3312685"/>
            <a:chExt cx="3580718" cy="493573"/>
          </a:xfrm>
        </p:grpSpPr>
        <p:pic>
          <p:nvPicPr>
            <p:cNvPr id="2" name="Picture 1">
              <a:extLst>
                <a:ext uri="{FF2B5EF4-FFF2-40B4-BE49-F238E27FC236}">
                  <a16:creationId xmlns:a16="http://schemas.microsoft.com/office/drawing/2014/main" id="{C597B4CE-573E-4588-8545-6C9FEF08D3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62331" y="3312685"/>
              <a:ext cx="1747100" cy="493573"/>
            </a:xfrm>
            <a:prstGeom prst="rect">
              <a:avLst/>
            </a:prstGeom>
          </p:spPr>
        </p:pic>
        <p:pic>
          <p:nvPicPr>
            <p:cNvPr id="3" name="Picture 2">
              <a:extLst>
                <a:ext uri="{FF2B5EF4-FFF2-40B4-BE49-F238E27FC236}">
                  <a16:creationId xmlns:a16="http://schemas.microsoft.com/office/drawing/2014/main" id="{C7C04426-59F3-4C87-9F86-7643FF8F70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8713" y="3340793"/>
              <a:ext cx="1526725" cy="458870"/>
            </a:xfrm>
            <a:prstGeom prst="rect">
              <a:avLst/>
            </a:prstGeom>
          </p:spPr>
        </p:pic>
      </p:grpSp>
      <p:pic>
        <p:nvPicPr>
          <p:cNvPr id="8" name="Picture 7" descr="A picture containing table, rug&#10;&#10;Description generated with very high confidence">
            <a:extLst>
              <a:ext uri="{FF2B5EF4-FFF2-40B4-BE49-F238E27FC236}">
                <a16:creationId xmlns:a16="http://schemas.microsoft.com/office/drawing/2014/main" id="{36E67EC1-6A72-4232-89BE-110B1F4DCD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156" y="1638010"/>
            <a:ext cx="1717668" cy="823087"/>
          </a:xfrm>
          <a:prstGeom prst="rect">
            <a:avLst/>
          </a:prstGeom>
        </p:spPr>
      </p:pic>
      <p:pic>
        <p:nvPicPr>
          <p:cNvPr id="10" name="Picture 9" descr="A picture containing food&#10;&#10;Description generated with very high confidence">
            <a:extLst>
              <a:ext uri="{FF2B5EF4-FFF2-40B4-BE49-F238E27FC236}">
                <a16:creationId xmlns:a16="http://schemas.microsoft.com/office/drawing/2014/main" id="{61474674-DECE-456C-8B93-6D433C0183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17720" y="1672492"/>
            <a:ext cx="1818436" cy="778697"/>
          </a:xfrm>
          <a:prstGeom prst="rect">
            <a:avLst/>
          </a:prstGeom>
        </p:spPr>
      </p:pic>
      <p:pic>
        <p:nvPicPr>
          <p:cNvPr id="12" name="Picture 11" descr="Minnesota Digital Library Color Stacked Wordmark.">
            <a:extLst>
              <a:ext uri="{FF2B5EF4-FFF2-40B4-BE49-F238E27FC236}">
                <a16:creationId xmlns:a16="http://schemas.microsoft.com/office/drawing/2014/main" id="{BB3D6236-2305-47AA-81E0-4DC6EE11247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904751" y="2686816"/>
            <a:ext cx="1039481" cy="62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81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B6E288AB-75CC-4F04-A3A0-A195704EF1F0}"/>
              </a:ext>
            </a:extLst>
          </p:cNvPr>
          <p:cNvSpPr>
            <a:spLocks noGrp="1"/>
          </p:cNvSpPr>
          <p:nvPr>
            <p:ph type="body" sz="quarter" idx="13"/>
          </p:nvPr>
        </p:nvSpPr>
        <p:spPr/>
        <p:txBody>
          <a:bodyPr>
            <a:normAutofit/>
          </a:bodyPr>
          <a:lstStyle/>
          <a:p>
            <a:r>
              <a:rPr lang="en-US" dirty="0">
                <a:solidFill>
                  <a:srgbClr val="1F497D"/>
                </a:solidFill>
                <a:latin typeface="+mj-lt"/>
              </a:rPr>
              <a:t>Mapping metadata to entities</a:t>
            </a:r>
          </a:p>
        </p:txBody>
      </p:sp>
      <p:cxnSp>
        <p:nvCxnSpPr>
          <p:cNvPr id="2" name="Connector: Curved 1">
            <a:extLst>
              <a:ext uri="{FF2B5EF4-FFF2-40B4-BE49-F238E27FC236}">
                <a16:creationId xmlns:a16="http://schemas.microsoft.com/office/drawing/2014/main" id="{DDBA0A9B-66DD-4360-8ACD-FF2DFB8A04CB}"/>
              </a:ext>
            </a:extLst>
          </p:cNvPr>
          <p:cNvCxnSpPr>
            <a:cxnSpLocks/>
            <a:stCxn id="5" idx="4"/>
          </p:cNvCxnSpPr>
          <p:nvPr/>
        </p:nvCxnSpPr>
        <p:spPr>
          <a:xfrm>
            <a:off x="6277633" y="1513567"/>
            <a:ext cx="807515" cy="1073619"/>
          </a:xfrm>
          <a:prstGeom prst="curvedConnector2">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 name="Flowchart: Magnetic Disk 2">
            <a:extLst>
              <a:ext uri="{FF2B5EF4-FFF2-40B4-BE49-F238E27FC236}">
                <a16:creationId xmlns:a16="http://schemas.microsoft.com/office/drawing/2014/main" id="{A77303EB-52F9-4FA5-96C1-78EF82D0851E}"/>
              </a:ext>
            </a:extLst>
          </p:cNvPr>
          <p:cNvSpPr/>
          <p:nvPr/>
        </p:nvSpPr>
        <p:spPr>
          <a:xfrm>
            <a:off x="2124892" y="1292760"/>
            <a:ext cx="902984" cy="441615"/>
          </a:xfrm>
          <a:prstGeom prst="flowChartMagneticDisk">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a:t>CONTENTdm</a:t>
            </a:r>
          </a:p>
        </p:txBody>
      </p:sp>
      <p:sp>
        <p:nvSpPr>
          <p:cNvPr id="4" name="Flowchart: Data 3">
            <a:extLst>
              <a:ext uri="{FF2B5EF4-FFF2-40B4-BE49-F238E27FC236}">
                <a16:creationId xmlns:a16="http://schemas.microsoft.com/office/drawing/2014/main" id="{2B715FA3-5E84-489E-AB15-9EFC26B4A07B}"/>
              </a:ext>
            </a:extLst>
          </p:cNvPr>
          <p:cNvSpPr/>
          <p:nvPr/>
        </p:nvSpPr>
        <p:spPr>
          <a:xfrm>
            <a:off x="3396343" y="1292760"/>
            <a:ext cx="1579828" cy="414991"/>
          </a:xfrm>
          <a:prstGeom prst="flowChartInputOutp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a:t>Transformation &amp; Mapping</a:t>
            </a:r>
          </a:p>
        </p:txBody>
      </p:sp>
      <p:sp>
        <p:nvSpPr>
          <p:cNvPr id="5" name="Flowchart: Magnetic Disk 4">
            <a:extLst>
              <a:ext uri="{FF2B5EF4-FFF2-40B4-BE49-F238E27FC236}">
                <a16:creationId xmlns:a16="http://schemas.microsoft.com/office/drawing/2014/main" id="{661E5B2C-2FBF-435E-8CF4-F547EC553A66}"/>
              </a:ext>
            </a:extLst>
          </p:cNvPr>
          <p:cNvSpPr/>
          <p:nvPr/>
        </p:nvSpPr>
        <p:spPr>
          <a:xfrm>
            <a:off x="5446359" y="1292760"/>
            <a:ext cx="831273" cy="441614"/>
          </a:xfrm>
          <a:prstGeom prst="flowChartMagneticDisk">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err="1"/>
              <a:t>Wikibase</a:t>
            </a:r>
            <a:endParaRPr lang="en-US" sz="1013"/>
          </a:p>
        </p:txBody>
      </p:sp>
      <p:cxnSp>
        <p:nvCxnSpPr>
          <p:cNvPr id="6" name="Straight Arrow Connector 5">
            <a:extLst>
              <a:ext uri="{FF2B5EF4-FFF2-40B4-BE49-F238E27FC236}">
                <a16:creationId xmlns:a16="http://schemas.microsoft.com/office/drawing/2014/main" id="{6E6DF66F-1585-4214-B41B-9807EB510ACC}"/>
              </a:ext>
            </a:extLst>
          </p:cNvPr>
          <p:cNvCxnSpPr>
            <a:cxnSpLocks/>
            <a:stCxn id="3" idx="4"/>
            <a:endCxn id="4" idx="2"/>
          </p:cNvCxnSpPr>
          <p:nvPr/>
        </p:nvCxnSpPr>
        <p:spPr>
          <a:xfrm flipV="1">
            <a:off x="3027876" y="1500256"/>
            <a:ext cx="526450" cy="13312"/>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F392F18-2705-4633-9E22-5D9DA447EDF9}"/>
              </a:ext>
            </a:extLst>
          </p:cNvPr>
          <p:cNvCxnSpPr>
            <a:cxnSpLocks/>
            <a:stCxn id="4" idx="5"/>
            <a:endCxn id="5" idx="2"/>
          </p:cNvCxnSpPr>
          <p:nvPr/>
        </p:nvCxnSpPr>
        <p:spPr>
          <a:xfrm>
            <a:off x="4818188" y="1500256"/>
            <a:ext cx="628171" cy="13311"/>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53ECB430-2807-4D8E-B10A-2184AAE40FAD}"/>
              </a:ext>
            </a:extLst>
          </p:cNvPr>
          <p:cNvCxnSpPr>
            <a:cxnSpLocks/>
            <a:stCxn id="3" idx="2"/>
            <a:endCxn id="12" idx="1"/>
          </p:cNvCxnSpPr>
          <p:nvPr/>
        </p:nvCxnSpPr>
        <p:spPr>
          <a:xfrm rot="10800000" flipV="1">
            <a:off x="1656276" y="1513567"/>
            <a:ext cx="468617" cy="1511603"/>
          </a:xfrm>
          <a:prstGeom prst="curvedConnector3">
            <a:avLst>
              <a:gd name="adj1" fmla="val 14878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A701859C-26EC-4282-9C33-37CD9BDD6612}"/>
              </a:ext>
            </a:extLst>
          </p:cNvPr>
          <p:cNvSpPr/>
          <p:nvPr/>
        </p:nvSpPr>
        <p:spPr>
          <a:xfrm>
            <a:off x="6372337" y="2510821"/>
            <a:ext cx="1413470" cy="514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err="1"/>
              <a:t>CONTENTdm</a:t>
            </a:r>
            <a:endParaRPr lang="en-US" sz="1013"/>
          </a:p>
          <a:p>
            <a:pPr algn="ctr"/>
            <a:r>
              <a:rPr lang="en-US" sz="1013" err="1"/>
              <a:t>Javascript</a:t>
            </a:r>
            <a:r>
              <a:rPr lang="en-US" sz="1013"/>
              <a:t> Plug-in</a:t>
            </a:r>
          </a:p>
        </p:txBody>
      </p:sp>
      <p:cxnSp>
        <p:nvCxnSpPr>
          <p:cNvPr id="10" name="Connector: Curved 9">
            <a:extLst>
              <a:ext uri="{FF2B5EF4-FFF2-40B4-BE49-F238E27FC236}">
                <a16:creationId xmlns:a16="http://schemas.microsoft.com/office/drawing/2014/main" id="{0B2E1FCD-6FBE-4731-A62C-656B4C9488E8}"/>
              </a:ext>
            </a:extLst>
          </p:cNvPr>
          <p:cNvCxnSpPr>
            <a:cxnSpLocks/>
            <a:stCxn id="9" idx="2"/>
          </p:cNvCxnSpPr>
          <p:nvPr/>
        </p:nvCxnSpPr>
        <p:spPr>
          <a:xfrm rot="5400000">
            <a:off x="6350297" y="2850393"/>
            <a:ext cx="553999" cy="903556"/>
          </a:xfrm>
          <a:prstGeom prst="curvedConnector2">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4C70636-D9B0-4506-BE24-500A4A7831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6275" y="2085280"/>
            <a:ext cx="3172085" cy="1879781"/>
          </a:xfrm>
          <a:prstGeom prst="rect">
            <a:avLst/>
          </a:prstGeom>
          <a:ln>
            <a:solidFill>
              <a:schemeClr val="bg1">
                <a:lumMod val="85000"/>
              </a:schemeClr>
            </a:solidFill>
          </a:ln>
        </p:spPr>
      </p:pic>
      <p:pic>
        <p:nvPicPr>
          <p:cNvPr id="38" name="Picture 37">
            <a:extLst>
              <a:ext uri="{FF2B5EF4-FFF2-40B4-BE49-F238E27FC236}">
                <a16:creationId xmlns:a16="http://schemas.microsoft.com/office/drawing/2014/main" id="{DCC80157-DEB2-455C-B117-07F2BD7356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01787" y="2085279"/>
            <a:ext cx="1346143" cy="441611"/>
          </a:xfrm>
          <a:prstGeom prst="rect">
            <a:avLst/>
          </a:prstGeom>
          <a:ln>
            <a:solidFill>
              <a:schemeClr val="bg1">
                <a:lumMod val="85000"/>
              </a:schemeClr>
            </a:solidFill>
          </a:ln>
        </p:spPr>
      </p:pic>
      <p:pic>
        <p:nvPicPr>
          <p:cNvPr id="39" name="Picture 38">
            <a:extLst>
              <a:ext uri="{FF2B5EF4-FFF2-40B4-BE49-F238E27FC236}">
                <a16:creationId xmlns:a16="http://schemas.microsoft.com/office/drawing/2014/main" id="{78703EFE-ECF1-49F2-998C-CBEC881BCE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12594" y="2587186"/>
            <a:ext cx="1327452" cy="1557136"/>
          </a:xfrm>
          <a:prstGeom prst="rect">
            <a:avLst/>
          </a:prstGeom>
        </p:spPr>
      </p:pic>
    </p:spTree>
    <p:extLst>
      <p:ext uri="{BB962C8B-B14F-4D97-AF65-F5344CB8AC3E}">
        <p14:creationId xmlns:p14="http://schemas.microsoft.com/office/powerpoint/2010/main" val="157163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B6E288AB-75CC-4F04-A3A0-A195704EF1F0}"/>
              </a:ext>
            </a:extLst>
          </p:cNvPr>
          <p:cNvSpPr>
            <a:spLocks noGrp="1"/>
          </p:cNvSpPr>
          <p:nvPr>
            <p:ph type="body" sz="quarter" idx="13"/>
          </p:nvPr>
        </p:nvSpPr>
        <p:spPr/>
        <p:txBody>
          <a:bodyPr>
            <a:normAutofit/>
          </a:bodyPr>
          <a:lstStyle/>
          <a:p>
            <a:r>
              <a:rPr lang="en-US" dirty="0">
                <a:solidFill>
                  <a:srgbClr val="1F497D"/>
                </a:solidFill>
                <a:latin typeface="+mj-lt"/>
              </a:rPr>
              <a:t>Staff tools</a:t>
            </a:r>
          </a:p>
        </p:txBody>
      </p:sp>
      <p:cxnSp>
        <p:nvCxnSpPr>
          <p:cNvPr id="2" name="Connector: Curved 1">
            <a:extLst>
              <a:ext uri="{FF2B5EF4-FFF2-40B4-BE49-F238E27FC236}">
                <a16:creationId xmlns:a16="http://schemas.microsoft.com/office/drawing/2014/main" id="{DDBA0A9B-66DD-4360-8ACD-FF2DFB8A04CB}"/>
              </a:ext>
            </a:extLst>
          </p:cNvPr>
          <p:cNvCxnSpPr>
            <a:cxnSpLocks/>
            <a:stCxn id="5" idx="4"/>
          </p:cNvCxnSpPr>
          <p:nvPr/>
        </p:nvCxnSpPr>
        <p:spPr>
          <a:xfrm>
            <a:off x="6277633" y="1513567"/>
            <a:ext cx="807515" cy="1073619"/>
          </a:xfrm>
          <a:prstGeom prst="curvedConnector2">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 name="Flowchart: Magnetic Disk 2">
            <a:extLst>
              <a:ext uri="{FF2B5EF4-FFF2-40B4-BE49-F238E27FC236}">
                <a16:creationId xmlns:a16="http://schemas.microsoft.com/office/drawing/2014/main" id="{A77303EB-52F9-4FA5-96C1-78EF82D0851E}"/>
              </a:ext>
            </a:extLst>
          </p:cNvPr>
          <p:cNvSpPr/>
          <p:nvPr/>
        </p:nvSpPr>
        <p:spPr>
          <a:xfrm>
            <a:off x="2124892" y="1292760"/>
            <a:ext cx="902984" cy="441615"/>
          </a:xfrm>
          <a:prstGeom prst="flowChartMagneticDisk">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a:t>CONTENTdm</a:t>
            </a:r>
          </a:p>
        </p:txBody>
      </p:sp>
      <p:sp>
        <p:nvSpPr>
          <p:cNvPr id="4" name="Flowchart: Data 3">
            <a:extLst>
              <a:ext uri="{FF2B5EF4-FFF2-40B4-BE49-F238E27FC236}">
                <a16:creationId xmlns:a16="http://schemas.microsoft.com/office/drawing/2014/main" id="{2B715FA3-5E84-489E-AB15-9EFC26B4A07B}"/>
              </a:ext>
            </a:extLst>
          </p:cNvPr>
          <p:cNvSpPr/>
          <p:nvPr/>
        </p:nvSpPr>
        <p:spPr>
          <a:xfrm>
            <a:off x="3396343" y="1292760"/>
            <a:ext cx="1579828" cy="414991"/>
          </a:xfrm>
          <a:prstGeom prst="flowChartInputOutp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a:t>Transformation &amp; Mapping</a:t>
            </a:r>
          </a:p>
        </p:txBody>
      </p:sp>
      <p:sp>
        <p:nvSpPr>
          <p:cNvPr id="5" name="Flowchart: Magnetic Disk 4">
            <a:extLst>
              <a:ext uri="{FF2B5EF4-FFF2-40B4-BE49-F238E27FC236}">
                <a16:creationId xmlns:a16="http://schemas.microsoft.com/office/drawing/2014/main" id="{661E5B2C-2FBF-435E-8CF4-F547EC553A66}"/>
              </a:ext>
            </a:extLst>
          </p:cNvPr>
          <p:cNvSpPr/>
          <p:nvPr/>
        </p:nvSpPr>
        <p:spPr>
          <a:xfrm>
            <a:off x="5446359" y="1292760"/>
            <a:ext cx="831273" cy="441614"/>
          </a:xfrm>
          <a:prstGeom prst="flowChartMagneticDisk">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err="1"/>
              <a:t>Wikibase</a:t>
            </a:r>
            <a:endParaRPr lang="en-US" sz="1013"/>
          </a:p>
        </p:txBody>
      </p:sp>
      <p:cxnSp>
        <p:nvCxnSpPr>
          <p:cNvPr id="6" name="Straight Arrow Connector 5">
            <a:extLst>
              <a:ext uri="{FF2B5EF4-FFF2-40B4-BE49-F238E27FC236}">
                <a16:creationId xmlns:a16="http://schemas.microsoft.com/office/drawing/2014/main" id="{6E6DF66F-1585-4214-B41B-9807EB510ACC}"/>
              </a:ext>
            </a:extLst>
          </p:cNvPr>
          <p:cNvCxnSpPr>
            <a:cxnSpLocks/>
            <a:stCxn id="3" idx="4"/>
            <a:endCxn id="4" idx="2"/>
          </p:cNvCxnSpPr>
          <p:nvPr/>
        </p:nvCxnSpPr>
        <p:spPr>
          <a:xfrm flipV="1">
            <a:off x="3027876" y="1500256"/>
            <a:ext cx="526450" cy="13312"/>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F392F18-2705-4633-9E22-5D9DA447EDF9}"/>
              </a:ext>
            </a:extLst>
          </p:cNvPr>
          <p:cNvCxnSpPr>
            <a:cxnSpLocks/>
            <a:stCxn id="4" idx="5"/>
            <a:endCxn id="5" idx="2"/>
          </p:cNvCxnSpPr>
          <p:nvPr/>
        </p:nvCxnSpPr>
        <p:spPr>
          <a:xfrm>
            <a:off x="4818188" y="1500256"/>
            <a:ext cx="628171" cy="13311"/>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53ECB430-2807-4D8E-B10A-2184AAE40FAD}"/>
              </a:ext>
            </a:extLst>
          </p:cNvPr>
          <p:cNvCxnSpPr>
            <a:cxnSpLocks/>
            <a:stCxn id="3" idx="2"/>
            <a:endCxn id="12" idx="1"/>
          </p:cNvCxnSpPr>
          <p:nvPr/>
        </p:nvCxnSpPr>
        <p:spPr>
          <a:xfrm rot="10800000" flipV="1">
            <a:off x="1656276" y="1513567"/>
            <a:ext cx="468617" cy="1511603"/>
          </a:xfrm>
          <a:prstGeom prst="curvedConnector3">
            <a:avLst>
              <a:gd name="adj1" fmla="val 14878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A701859C-26EC-4282-9C33-37CD9BDD6612}"/>
              </a:ext>
            </a:extLst>
          </p:cNvPr>
          <p:cNvSpPr/>
          <p:nvPr/>
        </p:nvSpPr>
        <p:spPr>
          <a:xfrm>
            <a:off x="6372337" y="2510821"/>
            <a:ext cx="1413470" cy="514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err="1"/>
              <a:t>CONTENTdm</a:t>
            </a:r>
            <a:endParaRPr lang="en-US" sz="1013"/>
          </a:p>
          <a:p>
            <a:pPr algn="ctr"/>
            <a:r>
              <a:rPr lang="en-US" sz="1013" err="1"/>
              <a:t>Javascript</a:t>
            </a:r>
            <a:r>
              <a:rPr lang="en-US" sz="1013"/>
              <a:t> Plug-in</a:t>
            </a:r>
          </a:p>
        </p:txBody>
      </p:sp>
      <p:cxnSp>
        <p:nvCxnSpPr>
          <p:cNvPr id="10" name="Connector: Curved 9">
            <a:extLst>
              <a:ext uri="{FF2B5EF4-FFF2-40B4-BE49-F238E27FC236}">
                <a16:creationId xmlns:a16="http://schemas.microsoft.com/office/drawing/2014/main" id="{0B2E1FCD-6FBE-4731-A62C-656B4C9488E8}"/>
              </a:ext>
            </a:extLst>
          </p:cNvPr>
          <p:cNvCxnSpPr>
            <a:cxnSpLocks/>
            <a:stCxn id="9" idx="2"/>
          </p:cNvCxnSpPr>
          <p:nvPr/>
        </p:nvCxnSpPr>
        <p:spPr>
          <a:xfrm rot="5400000">
            <a:off x="6350297" y="2850393"/>
            <a:ext cx="553999" cy="903556"/>
          </a:xfrm>
          <a:prstGeom prst="curvedConnector2">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4C70636-D9B0-4506-BE24-500A4A7831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6275" y="2085280"/>
            <a:ext cx="3172085" cy="1879781"/>
          </a:xfrm>
          <a:prstGeom prst="rect">
            <a:avLst/>
          </a:prstGeom>
          <a:ln>
            <a:solidFill>
              <a:schemeClr val="bg1">
                <a:lumMod val="85000"/>
              </a:schemeClr>
            </a:solidFill>
          </a:ln>
        </p:spPr>
      </p:pic>
      <p:pic>
        <p:nvPicPr>
          <p:cNvPr id="38" name="Picture 37">
            <a:extLst>
              <a:ext uri="{FF2B5EF4-FFF2-40B4-BE49-F238E27FC236}">
                <a16:creationId xmlns:a16="http://schemas.microsoft.com/office/drawing/2014/main" id="{DCC80157-DEB2-455C-B117-07F2BD7356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01787" y="2085279"/>
            <a:ext cx="1346143" cy="441611"/>
          </a:xfrm>
          <a:prstGeom prst="rect">
            <a:avLst/>
          </a:prstGeom>
          <a:ln>
            <a:solidFill>
              <a:schemeClr val="bg1">
                <a:lumMod val="85000"/>
              </a:schemeClr>
            </a:solidFill>
          </a:ln>
        </p:spPr>
      </p:pic>
      <p:pic>
        <p:nvPicPr>
          <p:cNvPr id="39" name="Picture 38">
            <a:extLst>
              <a:ext uri="{FF2B5EF4-FFF2-40B4-BE49-F238E27FC236}">
                <a16:creationId xmlns:a16="http://schemas.microsoft.com/office/drawing/2014/main" id="{78703EFE-ECF1-49F2-998C-CBEC881BCE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12594" y="2587186"/>
            <a:ext cx="1327452" cy="1557136"/>
          </a:xfrm>
          <a:prstGeom prst="rect">
            <a:avLst/>
          </a:prstGeom>
        </p:spPr>
      </p:pic>
      <p:pic>
        <p:nvPicPr>
          <p:cNvPr id="11" name="Picture 10">
            <a:extLst>
              <a:ext uri="{FF2B5EF4-FFF2-40B4-BE49-F238E27FC236}">
                <a16:creationId xmlns:a16="http://schemas.microsoft.com/office/drawing/2014/main" id="{C10E707F-9313-4929-9EC9-4825FF3A44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58193" y="1266633"/>
            <a:ext cx="6427614" cy="2880647"/>
          </a:xfrm>
          <a:prstGeom prst="rect">
            <a:avLst/>
          </a:prstGeom>
        </p:spPr>
      </p:pic>
    </p:spTree>
    <p:extLst>
      <p:ext uri="{BB962C8B-B14F-4D97-AF65-F5344CB8AC3E}">
        <p14:creationId xmlns:p14="http://schemas.microsoft.com/office/powerpoint/2010/main" val="33914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3">
            <a:extLst>
              <a:ext uri="{FF2B5EF4-FFF2-40B4-BE49-F238E27FC236}">
                <a16:creationId xmlns:a16="http://schemas.microsoft.com/office/drawing/2014/main" id="{3D0C797D-4977-4EF9-9C9F-055246718A2B}"/>
              </a:ext>
            </a:extLst>
          </p:cNvPr>
          <p:cNvSpPr txBox="1">
            <a:spLocks/>
          </p:cNvSpPr>
          <p:nvPr/>
        </p:nvSpPr>
        <p:spPr>
          <a:xfrm>
            <a:off x="352426" y="77934"/>
            <a:ext cx="8439148" cy="686442"/>
          </a:xfrm>
          <a:prstGeom prst="rect">
            <a:avLst/>
          </a:prstGeom>
        </p:spPr>
        <p:txBody>
          <a:bodyPr vert="horz" anchor="t">
            <a:normAutofit/>
          </a:bodyPr>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1F497D"/>
                </a:solidFill>
                <a:latin typeface="+mj-lt"/>
              </a:rPr>
              <a:t>End-user discovery</a:t>
            </a:r>
            <a:endParaRPr lang="en-US" dirty="0">
              <a:solidFill>
                <a:srgbClr val="1F497D"/>
              </a:solidFill>
              <a:latin typeface="+mj-lt"/>
              <a:cs typeface="Arial"/>
            </a:endParaRPr>
          </a:p>
        </p:txBody>
      </p:sp>
      <p:pic>
        <p:nvPicPr>
          <p:cNvPr id="13" name="Picture 14" descr="CONTENTdm Linked Data Pilot Explorer interface">
            <a:extLst>
              <a:ext uri="{FF2B5EF4-FFF2-40B4-BE49-F238E27FC236}">
                <a16:creationId xmlns:a16="http://schemas.microsoft.com/office/drawing/2014/main" id="{8919F9B9-24CD-484C-A2AC-4621C6A65E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0153" y="851589"/>
            <a:ext cx="6052123" cy="3716658"/>
          </a:xfrm>
          <a:prstGeom prst="rect">
            <a:avLst/>
          </a:prstGeom>
        </p:spPr>
      </p:pic>
    </p:spTree>
    <p:extLst>
      <p:ext uri="{BB962C8B-B14F-4D97-AF65-F5344CB8AC3E}">
        <p14:creationId xmlns:p14="http://schemas.microsoft.com/office/powerpoint/2010/main" val="29688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3">
            <a:extLst>
              <a:ext uri="{FF2B5EF4-FFF2-40B4-BE49-F238E27FC236}">
                <a16:creationId xmlns:a16="http://schemas.microsoft.com/office/drawing/2014/main" id="{3D0C797D-4977-4EF9-9C9F-055246718A2B}"/>
              </a:ext>
            </a:extLst>
          </p:cNvPr>
          <p:cNvSpPr txBox="1">
            <a:spLocks/>
          </p:cNvSpPr>
          <p:nvPr/>
        </p:nvSpPr>
        <p:spPr>
          <a:xfrm>
            <a:off x="396322" y="272916"/>
            <a:ext cx="8439148" cy="686442"/>
          </a:xfrm>
          <a:prstGeom prst="rect">
            <a:avLst/>
          </a:prstGeom>
        </p:spPr>
        <p:txBody>
          <a:bodyPr vert="horz" anchor="t">
            <a:normAutofit/>
          </a:bodyPr>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solidFill>
                  <a:srgbClr val="1F497D"/>
                </a:solidFill>
                <a:latin typeface="+mj-lt"/>
                <a:cs typeface="Arial"/>
              </a:rPr>
              <a:t>Applying what we’ve learned</a:t>
            </a:r>
          </a:p>
        </p:txBody>
      </p:sp>
      <p:sp>
        <p:nvSpPr>
          <p:cNvPr id="5" name="Rectangle 4">
            <a:extLst>
              <a:ext uri="{FF2B5EF4-FFF2-40B4-BE49-F238E27FC236}">
                <a16:creationId xmlns:a16="http://schemas.microsoft.com/office/drawing/2014/main" id="{ACF0FE1C-D660-434D-92B7-147E0E5F6DB7}"/>
              </a:ext>
            </a:extLst>
          </p:cNvPr>
          <p:cNvSpPr/>
          <p:nvPr/>
        </p:nvSpPr>
        <p:spPr>
          <a:xfrm>
            <a:off x="1337304" y="3699920"/>
            <a:ext cx="5572242" cy="771254"/>
          </a:xfrm>
          <a:prstGeom prst="rect">
            <a:avLst/>
          </a:prstGeom>
          <a:ln w="38100">
            <a:solidFill>
              <a:schemeClr val="accent5"/>
            </a:solidFill>
            <a:miter lim="800000"/>
          </a:ln>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2598" indent="-212598" algn="ctr">
              <a:spcBef>
                <a:spcPts val="324"/>
              </a:spcBef>
            </a:pPr>
            <a:r>
              <a:rPr lang="en-US" sz="2000" dirty="0">
                <a:solidFill>
                  <a:schemeClr val="accent5"/>
                </a:solidFill>
              </a:rPr>
              <a:t>Visit</a:t>
            </a:r>
            <a:r>
              <a:rPr lang="en-US" sz="2000" b="1" dirty="0">
                <a:solidFill>
                  <a:schemeClr val="accent5"/>
                </a:solidFill>
              </a:rPr>
              <a:t> oc.lc/</a:t>
            </a:r>
            <a:r>
              <a:rPr lang="en-US" sz="2000" b="1" dirty="0" err="1">
                <a:solidFill>
                  <a:schemeClr val="accent5"/>
                </a:solidFill>
              </a:rPr>
              <a:t>cdm</a:t>
            </a:r>
            <a:r>
              <a:rPr lang="en-US" sz="2000" b="1" dirty="0">
                <a:solidFill>
                  <a:schemeClr val="accent5"/>
                </a:solidFill>
              </a:rPr>
              <a:t>-linked-data-pilot </a:t>
            </a:r>
            <a:r>
              <a:rPr lang="en-US" sz="2000" dirty="0">
                <a:solidFill>
                  <a:schemeClr val="accent5"/>
                </a:solidFill>
              </a:rPr>
              <a:t>to learn more</a:t>
            </a:r>
          </a:p>
        </p:txBody>
      </p:sp>
      <p:sp>
        <p:nvSpPr>
          <p:cNvPr id="2" name="TextBox 1">
            <a:extLst>
              <a:ext uri="{FF2B5EF4-FFF2-40B4-BE49-F238E27FC236}">
                <a16:creationId xmlns:a16="http://schemas.microsoft.com/office/drawing/2014/main" id="{5B4448FF-65E1-4495-A159-9879914B43C0}"/>
              </a:ext>
            </a:extLst>
          </p:cNvPr>
          <p:cNvSpPr txBox="1"/>
          <p:nvPr/>
        </p:nvSpPr>
        <p:spPr>
          <a:xfrm>
            <a:off x="789392" y="1137166"/>
            <a:ext cx="7352830" cy="2308324"/>
          </a:xfrm>
          <a:prstGeom prst="rect">
            <a:avLst/>
          </a:prstGeom>
          <a:noFill/>
        </p:spPr>
        <p:txBody>
          <a:bodyPr wrap="square" rtlCol="0" anchor="t">
            <a:spAutoFit/>
          </a:bodyPr>
          <a:lstStyle/>
          <a:p>
            <a:pPr marL="342900" indent="-342900">
              <a:buFont typeface="Arial"/>
              <a:buChar char="•"/>
            </a:pPr>
            <a:r>
              <a:rPr lang="en-US" sz="2400"/>
              <a:t>Experience with how to build performant entity management systems</a:t>
            </a:r>
            <a:endParaRPr lang="en-US"/>
          </a:p>
          <a:p>
            <a:pPr marL="342900" indent="-342900">
              <a:buFont typeface="Arial"/>
              <a:buChar char="•"/>
            </a:pPr>
            <a:r>
              <a:rPr lang="en-US" sz="2400">
                <a:cs typeface="Arial"/>
              </a:rPr>
              <a:t>New approaches to large-scale metadata enrichment</a:t>
            </a:r>
          </a:p>
          <a:p>
            <a:pPr marL="342900" indent="-342900">
              <a:buFont typeface="Arial"/>
              <a:buChar char="•"/>
            </a:pPr>
            <a:r>
              <a:rPr lang="en-US" sz="2400">
                <a:ea typeface="+mn-lt"/>
                <a:cs typeface="+mn-lt"/>
              </a:rPr>
              <a:t>Metadata cleanup and reconciliation requires new tooling and distributed effort to be scalable</a:t>
            </a:r>
          </a:p>
        </p:txBody>
      </p:sp>
    </p:spTree>
    <p:extLst>
      <p:ext uri="{BB962C8B-B14F-4D97-AF65-F5344CB8AC3E}">
        <p14:creationId xmlns:p14="http://schemas.microsoft.com/office/powerpoint/2010/main" val="312001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C0554E-F030-4AEC-A967-F98E84770BA3}"/>
              </a:ext>
            </a:extLst>
          </p:cNvPr>
          <p:cNvSpPr>
            <a:spLocks noGrp="1"/>
          </p:cNvSpPr>
          <p:nvPr>
            <p:ph type="body" sz="quarter" idx="13"/>
          </p:nvPr>
        </p:nvSpPr>
        <p:spPr>
          <a:xfrm>
            <a:off x="340786" y="343304"/>
            <a:ext cx="8620334" cy="686442"/>
          </a:xfrm>
        </p:spPr>
        <p:txBody>
          <a:bodyPr/>
          <a:lstStyle/>
          <a:p>
            <a:r>
              <a:rPr lang="de-DE"/>
              <a:t>Shared Entity Management Infrastructure overview</a:t>
            </a:r>
          </a:p>
        </p:txBody>
      </p:sp>
      <p:sp>
        <p:nvSpPr>
          <p:cNvPr id="3" name="Textplatzhalter 2">
            <a:extLst>
              <a:ext uri="{FF2B5EF4-FFF2-40B4-BE49-F238E27FC236}">
                <a16:creationId xmlns:a16="http://schemas.microsoft.com/office/drawing/2014/main" id="{919EC438-7610-4EE5-8E7D-56B3D5727579}"/>
              </a:ext>
            </a:extLst>
          </p:cNvPr>
          <p:cNvSpPr>
            <a:spLocks noGrp="1"/>
          </p:cNvSpPr>
          <p:nvPr>
            <p:ph type="body" sz="quarter" idx="14"/>
          </p:nvPr>
        </p:nvSpPr>
        <p:spPr>
          <a:xfrm>
            <a:off x="341313" y="1030289"/>
            <a:ext cx="4877458" cy="3317875"/>
          </a:xfrm>
        </p:spPr>
        <p:txBody>
          <a:bodyPr>
            <a:normAutofit fontScale="92500" lnSpcReduction="20000"/>
          </a:bodyPr>
          <a:lstStyle/>
          <a:p>
            <a:r>
              <a:rPr lang="en-US" sz="2400"/>
              <a:t>Two-year, $2.436M grant, matched by OCLC</a:t>
            </a:r>
          </a:p>
          <a:p>
            <a:r>
              <a:rPr lang="en-US" sz="2400" b="1"/>
              <a:t>Production infrastructure</a:t>
            </a:r>
            <a:r>
              <a:rPr lang="en-US" sz="2400"/>
              <a:t> for Work and Person entities</a:t>
            </a:r>
          </a:p>
          <a:p>
            <a:r>
              <a:rPr lang="en-US" sz="2400"/>
              <a:t>Support for multiple descriptive and encoding standards</a:t>
            </a:r>
          </a:p>
          <a:p>
            <a:r>
              <a:rPr lang="en-US" sz="2400"/>
              <a:t>Use of persistent identifiers</a:t>
            </a:r>
          </a:p>
          <a:p>
            <a:r>
              <a:rPr lang="en-US" sz="2400" b="1"/>
              <a:t>Most importantly: a collaboration with the library community</a:t>
            </a:r>
          </a:p>
          <a:p>
            <a:endParaRPr lang="de-DE"/>
          </a:p>
        </p:txBody>
      </p:sp>
      <p:pic>
        <p:nvPicPr>
          <p:cNvPr id="4" name="Picture 4">
            <a:extLst>
              <a:ext uri="{FF2B5EF4-FFF2-40B4-BE49-F238E27FC236}">
                <a16:creationId xmlns:a16="http://schemas.microsoft.com/office/drawing/2014/main" id="{4675D0B2-9C1E-486C-B1D9-347AAF14FE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93418" y="910557"/>
            <a:ext cx="2707483" cy="3117358"/>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86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ter, night, group, skiing&#10;&#10;Description automatically generated">
            <a:extLst>
              <a:ext uri="{FF2B5EF4-FFF2-40B4-BE49-F238E27FC236}">
                <a16:creationId xmlns:a16="http://schemas.microsoft.com/office/drawing/2014/main" id="{42B128E6-0039-4237-85D3-8320265EFB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3001" y="642938"/>
            <a:ext cx="6858000" cy="3857625"/>
          </a:xfrm>
          <a:prstGeom prst="rect">
            <a:avLst/>
          </a:prstGeom>
        </p:spPr>
      </p:pic>
      <p:sp>
        <p:nvSpPr>
          <p:cNvPr id="7" name="Rectangle 6">
            <a:extLst>
              <a:ext uri="{FF2B5EF4-FFF2-40B4-BE49-F238E27FC236}">
                <a16:creationId xmlns:a16="http://schemas.microsoft.com/office/drawing/2014/main" id="{99988C04-18A7-4862-BF4A-5674AA5EF89B}"/>
              </a:ext>
            </a:extLst>
          </p:cNvPr>
          <p:cNvSpPr/>
          <p:nvPr/>
        </p:nvSpPr>
        <p:spPr>
          <a:xfrm>
            <a:off x="1351684" y="4265074"/>
            <a:ext cx="1303121" cy="276999"/>
          </a:xfrm>
          <a:prstGeom prst="rect">
            <a:avLst/>
          </a:prstGeom>
        </p:spPr>
        <p:txBody>
          <a:bodyPr wrap="square">
            <a:spAutoFit/>
          </a:bodyPr>
          <a:lstStyle/>
          <a:p>
            <a:r>
              <a:rPr lang="en-US" sz="600">
                <a:solidFill>
                  <a:schemeClr val="bg1"/>
                </a:solidFill>
                <a:latin typeface="Arial" panose="020B0604020202020204" pitchFamily="34" charset="0"/>
              </a:rPr>
              <a:t>Photo by </a:t>
            </a:r>
            <a:r>
              <a:rPr lang="en-US" sz="600">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Robynne Hu</a:t>
            </a:r>
            <a:r>
              <a:rPr lang="en-US" sz="600">
                <a:solidFill>
                  <a:schemeClr val="bg1"/>
                </a:solidFill>
                <a:latin typeface="Arial" panose="020B0604020202020204" pitchFamily="34" charset="0"/>
              </a:rPr>
              <a:t> on </a:t>
            </a:r>
            <a:r>
              <a:rPr lang="en-US" sz="600">
                <a:solidFill>
                  <a:schemeClr val="bg1"/>
                </a:solidFill>
                <a:latin typeface="Arial" panose="020B0604020202020204" pitchFamily="34" charset="0"/>
                <a:hlinkClick r:id="rId5">
                  <a:extLst>
                    <a:ext uri="{A12FA001-AC4F-418D-AE19-62706E023703}">
                      <ahyp:hlinkClr xmlns:ahyp="http://schemas.microsoft.com/office/drawing/2018/hyperlinkcolor" val="tx"/>
                    </a:ext>
                  </a:extLst>
                </a:hlinkClick>
              </a:rPr>
              <a:t>Unsplash</a:t>
            </a:r>
            <a:endParaRPr lang="en-US" sz="600">
              <a:solidFill>
                <a:schemeClr val="bg1"/>
              </a:solidFill>
            </a:endParaRPr>
          </a:p>
        </p:txBody>
      </p:sp>
      <p:sp>
        <p:nvSpPr>
          <p:cNvPr id="8" name="TextBox 7">
            <a:extLst>
              <a:ext uri="{FF2B5EF4-FFF2-40B4-BE49-F238E27FC236}">
                <a16:creationId xmlns:a16="http://schemas.microsoft.com/office/drawing/2014/main" id="{14D9B0C2-5102-4CF4-8406-5561A26140A6}"/>
              </a:ext>
            </a:extLst>
          </p:cNvPr>
          <p:cNvSpPr txBox="1"/>
          <p:nvPr/>
        </p:nvSpPr>
        <p:spPr>
          <a:xfrm>
            <a:off x="1143002" y="882750"/>
            <a:ext cx="6857999" cy="1633781"/>
          </a:xfrm>
          <a:prstGeom prst="rect">
            <a:avLst/>
          </a:prstGeom>
          <a:solidFill>
            <a:srgbClr val="000917">
              <a:alpha val="85000"/>
            </a:srgbClr>
          </a:solidFill>
        </p:spPr>
        <p:txBody>
          <a:bodyPr wrap="square" lIns="274320" tIns="68580" rIns="274320" bIns="68580" rtlCol="0">
            <a:spAutoFit/>
          </a:bodyPr>
          <a:lstStyle/>
          <a:p>
            <a:pPr>
              <a:spcAft>
                <a:spcPts val="450"/>
              </a:spcAft>
            </a:pPr>
            <a:r>
              <a:rPr lang="en-US">
                <a:solidFill>
                  <a:schemeClr val="bg1"/>
                </a:solidFill>
                <a:latin typeface="Arial" panose="020B0604020202020204" pitchFamily="34" charset="0"/>
                <a:cs typeface="Arial" panose="020B0604020202020204" pitchFamily="34" charset="0"/>
              </a:rPr>
              <a:t>For linked data to move into common use, libraries need reliable and persistent identifiers and metadata for the critical entities they rely on. This project begins to build that infrastructure and advances the whole field.</a:t>
            </a:r>
          </a:p>
          <a:p>
            <a:r>
              <a:rPr lang="en-US" sz="1200" b="1">
                <a:solidFill>
                  <a:schemeClr val="bg1"/>
                </a:solidFill>
                <a:latin typeface="Arial" panose="020B0604020202020204" pitchFamily="34" charset="0"/>
                <a:cs typeface="Arial" panose="020B0604020202020204" pitchFamily="34" charset="0"/>
              </a:rPr>
              <a:t>Lorcan Dempsey</a:t>
            </a:r>
          </a:p>
          <a:p>
            <a:r>
              <a:rPr lang="en-US" sz="900">
                <a:solidFill>
                  <a:schemeClr val="bg1"/>
                </a:solidFill>
                <a:latin typeface="Arial" panose="020B0604020202020204" pitchFamily="34" charset="0"/>
                <a:cs typeface="Arial" panose="020B0604020202020204" pitchFamily="34" charset="0"/>
              </a:rPr>
              <a:t>OCLC Vice President, Membership and Research, and Chief Strategist                  </a:t>
            </a:r>
            <a:endParaRPr lang="en-US" sz="120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94D9E36-7BD1-42D9-8D2C-053905133F1D}"/>
              </a:ext>
            </a:extLst>
          </p:cNvPr>
          <p:cNvSpPr>
            <a:spLocks noGrp="1"/>
          </p:cNvSpPr>
          <p:nvPr>
            <p:ph type="sldNum" sz="quarter" idx="19"/>
          </p:nvPr>
        </p:nvSpPr>
        <p:spPr>
          <a:xfrm>
            <a:off x="0" y="6431787"/>
            <a:ext cx="361355"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79C3E70-8278-43CF-B08B-322D494A11E6}" type="slidenum">
              <a:rPr lang="en-US" smtClean="0">
                <a:solidFill>
                  <a:srgbClr val="000000">
                    <a:tint val="75000"/>
                  </a:srgbClr>
                </a:solidFill>
              </a:rPr>
              <a:pPr/>
              <a:t>39</a:t>
            </a:fld>
            <a:endParaRPr lang="en-US">
              <a:solidFill>
                <a:srgbClr val="000000">
                  <a:tint val="75000"/>
                </a:srgbClr>
              </a:solidFill>
            </a:endParaRPr>
          </a:p>
        </p:txBody>
      </p:sp>
    </p:spTree>
    <p:extLst>
      <p:ext uri="{BB962C8B-B14F-4D97-AF65-F5344CB8AC3E}">
        <p14:creationId xmlns:p14="http://schemas.microsoft.com/office/powerpoint/2010/main" val="251609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89555" y="270616"/>
            <a:ext cx="8439148" cy="686442"/>
          </a:xfrm>
        </p:spPr>
        <p:txBody>
          <a:bodyPr/>
          <a:lstStyle/>
          <a:p>
            <a:r>
              <a:rPr lang="en-US" sz="4000" spc="-50"/>
              <a:t>OCLC Research</a:t>
            </a:r>
          </a:p>
        </p:txBody>
      </p:sp>
      <p:sp>
        <p:nvSpPr>
          <p:cNvPr id="11" name="Text Placeholder 9"/>
          <p:cNvSpPr txBox="1">
            <a:spLocks/>
          </p:cNvSpPr>
          <p:nvPr/>
        </p:nvSpPr>
        <p:spPr>
          <a:xfrm>
            <a:off x="389554" y="1031372"/>
            <a:ext cx="4483304" cy="2828840"/>
          </a:xfrm>
          <a:prstGeom prst="rect">
            <a:avLst/>
          </a:prstGeom>
        </p:spPr>
        <p:txBody>
          <a:bodyPr vert="horz" anchor="t"/>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defRPr/>
            </a:pPr>
            <a:r>
              <a:rPr lang="en-US" sz="3500" b="0">
                <a:solidFill>
                  <a:schemeClr val="accent2"/>
                </a:solidFill>
                <a:latin typeface="Arial"/>
              </a:rPr>
              <a:t>Scale </a:t>
            </a:r>
            <a:br>
              <a:rPr lang="en-US" sz="3500" b="0">
                <a:solidFill>
                  <a:schemeClr val="accent2"/>
                </a:solidFill>
                <a:latin typeface="Arial"/>
              </a:rPr>
            </a:br>
            <a:r>
              <a:rPr lang="en-US" sz="3500" b="0">
                <a:solidFill>
                  <a:schemeClr val="accent2"/>
                </a:solidFill>
                <a:latin typeface="Arial"/>
              </a:rPr>
              <a:t>and accelerate</a:t>
            </a:r>
            <a:br>
              <a:rPr lang="en-US" sz="3500" b="0">
                <a:solidFill>
                  <a:schemeClr val="accent2"/>
                </a:solidFill>
                <a:latin typeface="Arial"/>
              </a:rPr>
            </a:br>
            <a:r>
              <a:rPr lang="en-US" sz="3500" b="0">
                <a:solidFill>
                  <a:schemeClr val="accent2"/>
                </a:solidFill>
                <a:latin typeface="Arial"/>
              </a:rPr>
              <a:t>library learning,</a:t>
            </a:r>
            <a:br>
              <a:rPr lang="en-US" sz="3500" b="0">
                <a:solidFill>
                  <a:schemeClr val="accent2"/>
                </a:solidFill>
                <a:latin typeface="Arial"/>
              </a:rPr>
            </a:br>
            <a:r>
              <a:rPr lang="en-US" sz="3500" b="0">
                <a:solidFill>
                  <a:schemeClr val="accent2"/>
                </a:solidFill>
                <a:latin typeface="Arial"/>
              </a:rPr>
              <a:t>innovation, and</a:t>
            </a:r>
            <a:br>
              <a:rPr lang="en-US" sz="3500" b="0">
                <a:solidFill>
                  <a:schemeClr val="accent2"/>
                </a:solidFill>
                <a:latin typeface="Arial"/>
              </a:rPr>
            </a:br>
            <a:r>
              <a:rPr lang="en-US" sz="3500" b="0">
                <a:solidFill>
                  <a:schemeClr val="accent2"/>
                </a:solidFill>
                <a:latin typeface="Arial"/>
              </a:rPr>
              <a:t>collaboration.</a:t>
            </a:r>
          </a:p>
        </p:txBody>
      </p:sp>
      <p:pic>
        <p:nvPicPr>
          <p:cNvPr id="3" name="Picture 2">
            <a:extLst>
              <a:ext uri="{FF2B5EF4-FFF2-40B4-BE49-F238E27FC236}">
                <a16:creationId xmlns:a16="http://schemas.microsoft.com/office/drawing/2014/main" id="{E90A51AA-3246-8E49-8E14-882FEC9DD8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6914" y="217715"/>
            <a:ext cx="3482752" cy="423745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2138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5E7D3E-20B3-4263-9811-ECC6DEDA7EED}"/>
              </a:ext>
            </a:extLst>
          </p:cNvPr>
          <p:cNvSpPr>
            <a:spLocks noGrp="1"/>
          </p:cNvSpPr>
          <p:nvPr>
            <p:ph type="body" sz="quarter" idx="13"/>
          </p:nvPr>
        </p:nvSpPr>
        <p:spPr/>
        <p:txBody>
          <a:bodyPr/>
          <a:lstStyle/>
          <a:p>
            <a:r>
              <a:rPr lang="en-US"/>
              <a:t>Advisory group members</a:t>
            </a:r>
          </a:p>
        </p:txBody>
      </p:sp>
      <p:pic>
        <p:nvPicPr>
          <p:cNvPr id="1026" name="Picture 2" descr="Image result for cleveland public library logo">
            <a:extLst>
              <a:ext uri="{FF2B5EF4-FFF2-40B4-BE49-F238E27FC236}">
                <a16:creationId xmlns:a16="http://schemas.microsoft.com/office/drawing/2014/main" id="{EB8CBBA3-D5D9-4EB7-904E-AB5E34E84CF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7823" y="1397068"/>
            <a:ext cx="1197283" cy="5148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niversity of minnesota logo">
            <a:extLst>
              <a:ext uri="{FF2B5EF4-FFF2-40B4-BE49-F238E27FC236}">
                <a16:creationId xmlns:a16="http://schemas.microsoft.com/office/drawing/2014/main" id="{A177BD2F-11CC-4BD1-8962-903B0E95BCD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78834" y="2176545"/>
            <a:ext cx="1754505" cy="6015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ew york university logo">
            <a:extLst>
              <a:ext uri="{FF2B5EF4-FFF2-40B4-BE49-F238E27FC236}">
                <a16:creationId xmlns:a16="http://schemas.microsoft.com/office/drawing/2014/main" id="{F2ADC134-B8FD-4130-84D3-A460D37F33C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0172" y="2886780"/>
            <a:ext cx="1048165" cy="3879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emple university logo">
            <a:extLst>
              <a:ext uri="{FF2B5EF4-FFF2-40B4-BE49-F238E27FC236}">
                <a16:creationId xmlns:a16="http://schemas.microsoft.com/office/drawing/2014/main" id="{E9D4732F-3644-4BF7-AAE9-70E757213D6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584649" y="1453332"/>
            <a:ext cx="1463050" cy="4313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rinceton university logo">
            <a:extLst>
              <a:ext uri="{FF2B5EF4-FFF2-40B4-BE49-F238E27FC236}">
                <a16:creationId xmlns:a16="http://schemas.microsoft.com/office/drawing/2014/main" id="{68F3AC79-379E-4708-B291-97C53DEE366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25859" b="25760"/>
          <a:stretch/>
        </p:blipFill>
        <p:spPr bwMode="auto">
          <a:xfrm>
            <a:off x="3703780" y="2319109"/>
            <a:ext cx="1360337" cy="36564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smithsonian institute logo">
            <a:extLst>
              <a:ext uri="{FF2B5EF4-FFF2-40B4-BE49-F238E27FC236}">
                <a16:creationId xmlns:a16="http://schemas.microsoft.com/office/drawing/2014/main" id="{7DA6727E-EF35-4547-A1D3-69B85623181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993939" y="3533086"/>
            <a:ext cx="1754505" cy="28236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university of california davis logo">
            <a:extLst>
              <a:ext uri="{FF2B5EF4-FFF2-40B4-BE49-F238E27FC236}">
                <a16:creationId xmlns:a16="http://schemas.microsoft.com/office/drawing/2014/main" id="{1E7FC19B-1D3F-4A00-A88F-E967CDD073C3}"/>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01054" y="1688190"/>
            <a:ext cx="1191578" cy="2012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university of pennsylvania logo">
            <a:extLst>
              <a:ext uri="{FF2B5EF4-FFF2-40B4-BE49-F238E27FC236}">
                <a16:creationId xmlns:a16="http://schemas.microsoft.com/office/drawing/2014/main" id="{89E747C1-3E70-4C5E-9876-1BCDCC6FFE7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113245" y="1519883"/>
            <a:ext cx="1047293" cy="52364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harvard university logo">
            <a:extLst>
              <a:ext uri="{FF2B5EF4-FFF2-40B4-BE49-F238E27FC236}">
                <a16:creationId xmlns:a16="http://schemas.microsoft.com/office/drawing/2014/main" id="{B58A1333-D7D4-48AA-BF7F-06891D4D4188}"/>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20480" b="20960"/>
          <a:stretch/>
        </p:blipFill>
        <p:spPr bwMode="auto">
          <a:xfrm>
            <a:off x="5113245" y="3384710"/>
            <a:ext cx="1360337" cy="44256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british library logo">
            <a:extLst>
              <a:ext uri="{FF2B5EF4-FFF2-40B4-BE49-F238E27FC236}">
                <a16:creationId xmlns:a16="http://schemas.microsoft.com/office/drawing/2014/main" id="{1DFF9F83-C217-4ABB-9FF6-326D0F979D10}"/>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99807" y="1434630"/>
            <a:ext cx="361328" cy="70228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national library of medicine logo">
            <a:extLst>
              <a:ext uri="{FF2B5EF4-FFF2-40B4-BE49-F238E27FC236}">
                <a16:creationId xmlns:a16="http://schemas.microsoft.com/office/drawing/2014/main" id="{5F31B11D-58AE-40F5-B8C6-B9E5576E5ADB}"/>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764871" y="2761973"/>
            <a:ext cx="659147" cy="65914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age result for national library of singapore logo">
            <a:extLst>
              <a:ext uri="{FF2B5EF4-FFF2-40B4-BE49-F238E27FC236}">
                <a16:creationId xmlns:a16="http://schemas.microsoft.com/office/drawing/2014/main" id="{FAF73662-DA60-42A3-B2E1-1FE967294BFB}"/>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6616673" y="3185938"/>
            <a:ext cx="1178214" cy="84010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dnb german national library">
            <a:extLst>
              <a:ext uri="{FF2B5EF4-FFF2-40B4-BE49-F238E27FC236}">
                <a16:creationId xmlns:a16="http://schemas.microsoft.com/office/drawing/2014/main" id="{0B6E673E-1F70-4667-9CE9-599F4BD76897}"/>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392729" y="2090283"/>
            <a:ext cx="750804" cy="54250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Logo abes">
            <a:extLst>
              <a:ext uri="{FF2B5EF4-FFF2-40B4-BE49-F238E27FC236}">
                <a16:creationId xmlns:a16="http://schemas.microsoft.com/office/drawing/2014/main" id="{FF3C331D-3673-4187-912C-5F16460ADDC6}"/>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054439" y="3471553"/>
            <a:ext cx="626578" cy="40543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Image result for bnf library logo">
            <a:extLst>
              <a:ext uri="{FF2B5EF4-FFF2-40B4-BE49-F238E27FC236}">
                <a16:creationId xmlns:a16="http://schemas.microsoft.com/office/drawing/2014/main" id="{5B194A6E-CB11-4C8A-B324-461CF0652DA1}"/>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732496" y="1901130"/>
            <a:ext cx="1351514" cy="45050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Image result for brigham young university logo">
            <a:extLst>
              <a:ext uri="{FF2B5EF4-FFF2-40B4-BE49-F238E27FC236}">
                <a16:creationId xmlns:a16="http://schemas.microsoft.com/office/drawing/2014/main" id="{871C5C3D-07FF-4FCC-9D42-9A97FF376953}"/>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698066" y="2047894"/>
            <a:ext cx="1079968" cy="607482"/>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Image result for university of tennessee libraries logo">
            <a:extLst>
              <a:ext uri="{FF2B5EF4-FFF2-40B4-BE49-F238E27FC236}">
                <a16:creationId xmlns:a16="http://schemas.microsoft.com/office/drawing/2014/main" id="{6811950B-1994-4522-8596-FFAD046BBF94}"/>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4448715" y="2788942"/>
            <a:ext cx="1754505" cy="5957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central michigan university library logo">
            <a:extLst>
              <a:ext uri="{FF2B5EF4-FFF2-40B4-BE49-F238E27FC236}">
                <a16:creationId xmlns:a16="http://schemas.microsoft.com/office/drawing/2014/main" id="{D1D28E1A-7A09-4E20-9D10-414F5293FDFF}"/>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388117" y="2040917"/>
            <a:ext cx="607040" cy="3186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yale university logo">
            <a:extLst>
              <a:ext uri="{FF2B5EF4-FFF2-40B4-BE49-F238E27FC236}">
                <a16:creationId xmlns:a16="http://schemas.microsoft.com/office/drawing/2014/main" id="{AC6E7612-AD43-41B1-8C00-769003B2F383}"/>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163578" y="3516580"/>
            <a:ext cx="592906" cy="2562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ornell university logo">
            <a:extLst>
              <a:ext uri="{FF2B5EF4-FFF2-40B4-BE49-F238E27FC236}">
                <a16:creationId xmlns:a16="http://schemas.microsoft.com/office/drawing/2014/main" id="{9CB77922-6F11-4BDE-80A0-5696804103B2}"/>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a:stretch/>
        </p:blipFill>
        <p:spPr bwMode="auto">
          <a:xfrm>
            <a:off x="6132017" y="2501929"/>
            <a:ext cx="799548" cy="8401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D328AA0-3573-48F8-A25F-EDB82CA3D5BE}"/>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2475106" y="2941375"/>
            <a:ext cx="1047293" cy="278776"/>
          </a:xfrm>
          <a:prstGeom prst="rect">
            <a:avLst/>
          </a:prstGeom>
        </p:spPr>
      </p:pic>
      <p:pic>
        <p:nvPicPr>
          <p:cNvPr id="6" name="Picture 5">
            <a:extLst>
              <a:ext uri="{FF2B5EF4-FFF2-40B4-BE49-F238E27FC236}">
                <a16:creationId xmlns:a16="http://schemas.microsoft.com/office/drawing/2014/main" id="{52420336-C7DD-42E5-BEDE-C5F9ED7898C4}"/>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7422702" y="2655376"/>
            <a:ext cx="880186" cy="774564"/>
          </a:xfrm>
          <a:prstGeom prst="rect">
            <a:avLst/>
          </a:prstGeom>
        </p:spPr>
      </p:pic>
      <p:pic>
        <p:nvPicPr>
          <p:cNvPr id="8" name="Picture 7">
            <a:extLst>
              <a:ext uri="{FF2B5EF4-FFF2-40B4-BE49-F238E27FC236}">
                <a16:creationId xmlns:a16="http://schemas.microsoft.com/office/drawing/2014/main" id="{6C3296E9-9518-43B5-AA5C-811AC1548FB3}"/>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771883" y="1602073"/>
            <a:ext cx="787326" cy="914400"/>
          </a:xfrm>
          <a:prstGeom prst="rect">
            <a:avLst/>
          </a:prstGeom>
        </p:spPr>
      </p:pic>
    </p:spTree>
    <p:extLst>
      <p:ext uri="{BB962C8B-B14F-4D97-AF65-F5344CB8AC3E}">
        <p14:creationId xmlns:p14="http://schemas.microsoft.com/office/powerpoint/2010/main" val="5621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7B9EC0-C4F0-4DF6-BBEF-7FB5D4F055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065" y="0"/>
            <a:ext cx="5890505" cy="5143500"/>
          </a:xfrm>
          <a:prstGeom prst="rect">
            <a:avLst/>
          </a:prstGeom>
        </p:spPr>
      </p:pic>
      <p:sp>
        <p:nvSpPr>
          <p:cNvPr id="3" name="TextBox 2">
            <a:extLst>
              <a:ext uri="{FF2B5EF4-FFF2-40B4-BE49-F238E27FC236}">
                <a16:creationId xmlns:a16="http://schemas.microsoft.com/office/drawing/2014/main" id="{A17CCB55-0DD5-49A7-8D20-F7A1460DFAB8}"/>
              </a:ext>
            </a:extLst>
          </p:cNvPr>
          <p:cNvSpPr txBox="1"/>
          <p:nvPr/>
        </p:nvSpPr>
        <p:spPr>
          <a:xfrm>
            <a:off x="5376622" y="2712027"/>
            <a:ext cx="3767378" cy="1384995"/>
          </a:xfrm>
          <a:prstGeom prst="rect">
            <a:avLst/>
          </a:prstGeom>
          <a:noFill/>
        </p:spPr>
        <p:txBody>
          <a:bodyPr wrap="none" rtlCol="0">
            <a:spAutoFit/>
          </a:bodyPr>
          <a:lstStyle/>
          <a:p>
            <a:r>
              <a:rPr lang="en-US" sz="2800"/>
              <a:t>Let’s add to the</a:t>
            </a:r>
          </a:p>
          <a:p>
            <a:r>
              <a:rPr lang="en-US" sz="2800"/>
              <a:t>fabric of the</a:t>
            </a:r>
          </a:p>
          <a:p>
            <a:r>
              <a:rPr lang="en-US" sz="2800"/>
              <a:t>bibliographic universe!</a:t>
            </a:r>
          </a:p>
        </p:txBody>
      </p:sp>
      <p:sp>
        <p:nvSpPr>
          <p:cNvPr id="5" name="TextBox 4">
            <a:extLst>
              <a:ext uri="{FF2B5EF4-FFF2-40B4-BE49-F238E27FC236}">
                <a16:creationId xmlns:a16="http://schemas.microsoft.com/office/drawing/2014/main" id="{8F93D25A-1F6D-4DAC-88DE-0652DA8AF741}"/>
              </a:ext>
            </a:extLst>
          </p:cNvPr>
          <p:cNvSpPr txBox="1"/>
          <p:nvPr/>
        </p:nvSpPr>
        <p:spPr>
          <a:xfrm>
            <a:off x="53388" y="4713532"/>
            <a:ext cx="1675459" cy="300082"/>
          </a:xfrm>
          <a:prstGeom prst="rect">
            <a:avLst/>
          </a:prstGeom>
          <a:noFill/>
        </p:spPr>
        <p:txBody>
          <a:bodyPr wrap="none" rtlCol="0">
            <a:spAutoFit/>
          </a:bodyPr>
          <a:lstStyle/>
          <a:p>
            <a:r>
              <a:rPr lang="en-US" sz="1350"/>
              <a:t> From </a:t>
            </a:r>
            <a:r>
              <a:rPr lang="en-US" sz="1350">
                <a:hlinkClick r:id="rId4"/>
              </a:rPr>
              <a:t>lod-cloud.net</a:t>
            </a:r>
            <a:endParaRPr lang="en-US" sz="1350"/>
          </a:p>
        </p:txBody>
      </p:sp>
    </p:spTree>
    <p:extLst>
      <p:ext uri="{BB962C8B-B14F-4D97-AF65-F5344CB8AC3E}">
        <p14:creationId xmlns:p14="http://schemas.microsoft.com/office/powerpoint/2010/main" val="195003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US"/>
              <a:t>Sources / Further Reading</a:t>
            </a:r>
          </a:p>
        </p:txBody>
      </p:sp>
      <p:sp>
        <p:nvSpPr>
          <p:cNvPr id="3" name="Text Placeholder 2"/>
          <p:cNvSpPr>
            <a:spLocks noGrp="1"/>
          </p:cNvSpPr>
          <p:nvPr>
            <p:ph type="body" sz="quarter" idx="12"/>
          </p:nvPr>
        </p:nvSpPr>
        <p:spPr/>
        <p:txBody>
          <a:bodyPr>
            <a:normAutofit fontScale="77500" lnSpcReduction="20000"/>
          </a:bodyPr>
          <a:lstStyle/>
          <a:p>
            <a:r>
              <a:rPr lang="en-US"/>
              <a:t>“ARL White Paper on Wikidata:  Opportunities and Recommendations,” April 18, 2019, </a:t>
            </a:r>
            <a:r>
              <a:rPr lang="en-US" u="sng">
                <a:hlinkClick r:id="rId2"/>
              </a:rPr>
              <a:t>https://www.arl.org/publications-resources/4751-arl-white-paper-on-wikidata-opportunities-and-recommendations#.XLik9ehKhPa</a:t>
            </a:r>
            <a:r>
              <a:rPr lang="en-US"/>
              <a:t>.</a:t>
            </a:r>
            <a:endParaRPr lang="de-DE"/>
          </a:p>
          <a:p>
            <a:r>
              <a:rPr lang="en-US"/>
              <a:t>Jean </a:t>
            </a:r>
            <a:r>
              <a:rPr lang="en-US" err="1"/>
              <a:t>Godby</a:t>
            </a:r>
            <a:r>
              <a:rPr lang="en-US"/>
              <a:t> et al., </a:t>
            </a:r>
            <a:r>
              <a:rPr lang="en-US" i="1"/>
              <a:t>Creating Library Linked Data with Wikibase: Lessons Learned from Project Passage</a:t>
            </a:r>
            <a:r>
              <a:rPr lang="en-US"/>
              <a:t> (Dublin, OH: OCLC Research, 2019), </a:t>
            </a:r>
            <a:r>
              <a:rPr lang="en-US" u="sng">
                <a:hlinkClick r:id="rId3"/>
              </a:rPr>
              <a:t>https://doi.org/10.25333/faq3-ax08</a:t>
            </a:r>
            <a:r>
              <a:rPr lang="en-US"/>
              <a:t>. </a:t>
            </a:r>
          </a:p>
          <a:p>
            <a:r>
              <a:rPr lang="en-US"/>
              <a:t>Karen Smith-Yoshimura, “Analysis of 2018 International Linked Data Survey for Implementers,” The Code4Lib Journal, no. 42 (November 2018), </a:t>
            </a:r>
            <a:r>
              <a:rPr lang="en-US" u="sng">
                <a:hlinkClick r:id="rId4"/>
              </a:rPr>
              <a:t>https://journal.code4lib.org/articles/13867</a:t>
            </a:r>
            <a:r>
              <a:rPr lang="en-US" u="sng"/>
              <a:t>.</a:t>
            </a:r>
            <a:endParaRPr lang="de-DE"/>
          </a:p>
          <a:p>
            <a:r>
              <a:rPr lang="en-US"/>
              <a:t>Karen Smith-Yoshimura, “The Rise of Wikidata as a Linked Data Source – Hanging Together,” </a:t>
            </a:r>
            <a:r>
              <a:rPr lang="en-US" i="1"/>
              <a:t>Hanging Together</a:t>
            </a:r>
            <a:r>
              <a:rPr lang="en-US"/>
              <a:t> (blog), August 6, 2018, </a:t>
            </a:r>
            <a:r>
              <a:rPr lang="en-US" u="sng">
                <a:hlinkClick r:id="rId5"/>
              </a:rPr>
              <a:t>http://hangingtogether.org/?p=6775</a:t>
            </a:r>
            <a:r>
              <a:rPr lang="en-US"/>
              <a:t>.</a:t>
            </a:r>
          </a:p>
          <a:p>
            <a:pPr marL="0" indent="0">
              <a:buNone/>
            </a:pPr>
            <a:endParaRPr lang="en-US"/>
          </a:p>
        </p:txBody>
      </p:sp>
    </p:spTree>
    <p:extLst>
      <p:ext uri="{BB962C8B-B14F-4D97-AF65-F5344CB8AC3E}">
        <p14:creationId xmlns:p14="http://schemas.microsoft.com/office/powerpoint/2010/main" val="339561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A6AE2D-147B-4CF6-B72F-76015E50E13D}"/>
              </a:ext>
            </a:extLst>
          </p:cNvPr>
          <p:cNvSpPr>
            <a:spLocks noGrp="1"/>
          </p:cNvSpPr>
          <p:nvPr>
            <p:ph type="body" sz="quarter" idx="13"/>
          </p:nvPr>
        </p:nvSpPr>
        <p:spPr/>
        <p:txBody>
          <a:bodyPr vert="horz" anchor="t"/>
          <a:lstStyle/>
          <a:p>
            <a:r>
              <a:rPr lang="en-US">
                <a:cs typeface="Arial"/>
              </a:rPr>
              <a:t>Sources / Further Reading (cont.)</a:t>
            </a:r>
            <a:endParaRPr lang="en-US"/>
          </a:p>
        </p:txBody>
      </p:sp>
      <p:sp>
        <p:nvSpPr>
          <p:cNvPr id="3" name="Text Placeholder 2">
            <a:extLst>
              <a:ext uri="{FF2B5EF4-FFF2-40B4-BE49-F238E27FC236}">
                <a16:creationId xmlns:a16="http://schemas.microsoft.com/office/drawing/2014/main" id="{20F6E9DC-7990-43A1-B532-029F4BA32E15}"/>
              </a:ext>
            </a:extLst>
          </p:cNvPr>
          <p:cNvSpPr>
            <a:spLocks noGrp="1"/>
          </p:cNvSpPr>
          <p:nvPr>
            <p:ph type="body" sz="quarter" idx="12"/>
          </p:nvPr>
        </p:nvSpPr>
        <p:spPr/>
        <p:txBody>
          <a:bodyPr/>
          <a:lstStyle/>
          <a:p>
            <a:pPr lvl="0"/>
            <a:r>
              <a:rPr lang="en-US" b="1"/>
              <a:t>OCLC and linked data</a:t>
            </a:r>
            <a:r>
              <a:rPr lang="en-US"/>
              <a:t> (available at </a:t>
            </a:r>
            <a:r>
              <a:rPr lang="en-US" u="sng">
                <a:hlinkClick r:id="rId2"/>
              </a:rPr>
              <a:t>oc.lc/</a:t>
            </a:r>
            <a:r>
              <a:rPr lang="en-US" u="sng" err="1">
                <a:hlinkClick r:id="rId2"/>
              </a:rPr>
              <a:t>linkeddata</a:t>
            </a:r>
            <a:r>
              <a:rPr lang="en-US"/>
              <a:t>)</a:t>
            </a:r>
          </a:p>
          <a:p>
            <a:r>
              <a:rPr lang="en-US" b="1"/>
              <a:t>Shared entity management infrastructure</a:t>
            </a:r>
            <a:r>
              <a:rPr lang="en-US"/>
              <a:t> (available at </a:t>
            </a:r>
            <a:r>
              <a:rPr lang="en-US" u="sng">
                <a:hlinkClick r:id="rId3"/>
              </a:rPr>
              <a:t>oc.lc/</a:t>
            </a:r>
            <a:r>
              <a:rPr lang="en-US" u="sng" err="1">
                <a:hlinkClick r:id="rId3"/>
              </a:rPr>
              <a:t>sharedentitymgmt</a:t>
            </a:r>
            <a:r>
              <a:rPr lang="en-US" u="sng"/>
              <a:t>)</a:t>
            </a:r>
            <a:endParaRPr lang="en-US"/>
          </a:p>
        </p:txBody>
      </p:sp>
    </p:spTree>
    <p:extLst>
      <p:ext uri="{BB962C8B-B14F-4D97-AF65-F5344CB8AC3E}">
        <p14:creationId xmlns:p14="http://schemas.microsoft.com/office/powerpoint/2010/main" val="124270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457721-89F9-42BC-AEF2-EC1292D59F90}"/>
              </a:ext>
            </a:extLst>
          </p:cNvPr>
          <p:cNvSpPr>
            <a:spLocks noGrp="1"/>
          </p:cNvSpPr>
          <p:nvPr>
            <p:ph type="body" sz="quarter" idx="10"/>
          </p:nvPr>
        </p:nvSpPr>
        <p:spPr>
          <a:xfrm>
            <a:off x="731839" y="831455"/>
            <a:ext cx="4781117" cy="1400383"/>
          </a:xfrm>
        </p:spPr>
        <p:txBody>
          <a:bodyPr/>
          <a:lstStyle/>
          <a:p>
            <a:r>
              <a:rPr lang="de-DE" err="1"/>
              <a:t>Thank</a:t>
            </a:r>
            <a:r>
              <a:rPr lang="de-DE"/>
              <a:t> </a:t>
            </a:r>
            <a:r>
              <a:rPr lang="de-DE" err="1"/>
              <a:t>you</a:t>
            </a:r>
            <a:r>
              <a:rPr lang="de-DE"/>
              <a:t>!</a:t>
            </a:r>
          </a:p>
        </p:txBody>
      </p:sp>
      <p:sp>
        <p:nvSpPr>
          <p:cNvPr id="6" name="Textplatzhalter 5">
            <a:extLst>
              <a:ext uri="{FF2B5EF4-FFF2-40B4-BE49-F238E27FC236}">
                <a16:creationId xmlns:a16="http://schemas.microsoft.com/office/drawing/2014/main" id="{6F07D675-88C0-4111-AAEA-DE07861808AE}"/>
              </a:ext>
            </a:extLst>
          </p:cNvPr>
          <p:cNvSpPr>
            <a:spLocks noGrp="1"/>
          </p:cNvSpPr>
          <p:nvPr>
            <p:ph type="body" sz="quarter" idx="14"/>
          </p:nvPr>
        </p:nvSpPr>
        <p:spPr>
          <a:xfrm>
            <a:off x="1" y="312442"/>
            <a:ext cx="3802565" cy="566309"/>
          </a:xfrm>
        </p:spPr>
        <p:txBody>
          <a:bodyPr/>
          <a:lstStyle/>
          <a:p>
            <a:r>
              <a:rPr lang="en-US"/>
              <a:t>RLP Works in Progress</a:t>
            </a:r>
          </a:p>
        </p:txBody>
      </p:sp>
      <p:sp>
        <p:nvSpPr>
          <p:cNvPr id="7" name="Textplatzhalter 2">
            <a:extLst>
              <a:ext uri="{FF2B5EF4-FFF2-40B4-BE49-F238E27FC236}">
                <a16:creationId xmlns:a16="http://schemas.microsoft.com/office/drawing/2014/main" id="{03F349AE-83ED-4779-9413-BC51F58E0DF1}"/>
              </a:ext>
            </a:extLst>
          </p:cNvPr>
          <p:cNvSpPr txBox="1">
            <a:spLocks/>
          </p:cNvSpPr>
          <p:nvPr/>
        </p:nvSpPr>
        <p:spPr>
          <a:xfrm>
            <a:off x="4586226" y="2397540"/>
            <a:ext cx="3887788" cy="304289"/>
          </a:xfrm>
          <a:prstGeom prst="rect">
            <a:avLst/>
          </a:prstGeom>
        </p:spPr>
        <p:txBody>
          <a:bodyPr vert="horz">
            <a:normAutofit fontScale="92500" lnSpcReduction="20000"/>
          </a:bodyPr>
          <a:lstStyle>
            <a:lvl1pPr marL="0" indent="0" algn="l" defTabSz="457200" rtl="0" eaLnBrk="1" latinLnBrk="0" hangingPunct="1">
              <a:spcBef>
                <a:spcPct val="20000"/>
              </a:spcBef>
              <a:buFont typeface="Arial"/>
              <a:buNone/>
              <a:defRPr sz="1800" b="1"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a:p>
        </p:txBody>
      </p:sp>
      <p:sp>
        <p:nvSpPr>
          <p:cNvPr id="10" name="TextBox 4">
            <a:extLst>
              <a:ext uri="{FF2B5EF4-FFF2-40B4-BE49-F238E27FC236}">
                <a16:creationId xmlns:a16="http://schemas.microsoft.com/office/drawing/2014/main" id="{816EC486-7FFE-40E3-AB45-61AA5621A1D1}"/>
              </a:ext>
            </a:extLst>
          </p:cNvPr>
          <p:cNvSpPr txBox="1"/>
          <p:nvPr/>
        </p:nvSpPr>
        <p:spPr>
          <a:xfrm>
            <a:off x="5850784" y="1188317"/>
            <a:ext cx="2981907" cy="523220"/>
          </a:xfrm>
          <a:prstGeom prst="rect">
            <a:avLst/>
          </a:prstGeom>
          <a:noFill/>
          <a:ln w="28575">
            <a:solidFill>
              <a:srgbClr val="236192"/>
            </a:solidFill>
          </a:ln>
        </p:spPr>
        <p:txBody>
          <a:bodyPr wrap="none" rtlCol="0" anchor="t">
            <a:spAutoFit/>
          </a:bodyPr>
          <a:lstStyle/>
          <a:p>
            <a:r>
              <a:rPr lang="en-US" sz="2800" b="1">
                <a:solidFill>
                  <a:schemeClr val="tx2"/>
                </a:solidFill>
                <a:hlinkClick r:id="rId3"/>
              </a:rPr>
              <a:t>oc.lc/linkeddata</a:t>
            </a:r>
            <a:r>
              <a:rPr lang="en-US" sz="2800" b="1">
                <a:solidFill>
                  <a:schemeClr val="tx2"/>
                </a:solidFill>
              </a:rPr>
              <a:t> </a:t>
            </a:r>
            <a:endParaRPr lang="en-US" sz="2800" b="1">
              <a:solidFill>
                <a:schemeClr val="tx2"/>
              </a:solidFill>
              <a:cs typeface="Arial"/>
            </a:endParaRPr>
          </a:p>
        </p:txBody>
      </p:sp>
      <p:sp>
        <p:nvSpPr>
          <p:cNvPr id="12" name="Text Placeholder 11">
            <a:extLst>
              <a:ext uri="{FF2B5EF4-FFF2-40B4-BE49-F238E27FC236}">
                <a16:creationId xmlns:a16="http://schemas.microsoft.com/office/drawing/2014/main" id="{3EF70B0D-1279-44E1-B219-6D0E6683190C}"/>
              </a:ext>
            </a:extLst>
          </p:cNvPr>
          <p:cNvSpPr>
            <a:spLocks noGrp="1"/>
          </p:cNvSpPr>
          <p:nvPr>
            <p:ph type="body" sz="quarter" idx="11"/>
          </p:nvPr>
        </p:nvSpPr>
        <p:spPr/>
        <p:txBody>
          <a:bodyPr>
            <a:normAutofit fontScale="92500" lnSpcReduction="20000"/>
          </a:bodyPr>
          <a:lstStyle/>
          <a:p>
            <a:r>
              <a:rPr lang="de-DE"/>
              <a:t>Contact: Annette Dortmund</a:t>
            </a:r>
          </a:p>
          <a:p>
            <a:endParaRPr lang="en-US"/>
          </a:p>
        </p:txBody>
      </p:sp>
      <p:sp>
        <p:nvSpPr>
          <p:cNvPr id="15" name="Textplatzhalter 3">
            <a:extLst>
              <a:ext uri="{FF2B5EF4-FFF2-40B4-BE49-F238E27FC236}">
                <a16:creationId xmlns:a16="http://schemas.microsoft.com/office/drawing/2014/main" id="{DF07A435-BFFB-4E19-B355-6B1E37D47E9E}"/>
              </a:ext>
            </a:extLst>
          </p:cNvPr>
          <p:cNvSpPr txBox="1">
            <a:spLocks noGrp="1"/>
          </p:cNvSpPr>
          <p:nvPr>
            <p:ph type="body" sz="quarter" idx="12"/>
          </p:nvPr>
        </p:nvSpPr>
        <p:spPr>
          <a:xfrm>
            <a:off x="698500" y="2687638"/>
            <a:ext cx="3887788" cy="269875"/>
          </a:xfrm>
          <a:prstGeom prst="rect">
            <a:avLst/>
          </a:prstGeom>
        </p:spPr>
        <p:txBody>
          <a:bodyPr vert="horz">
            <a:normAutofit fontScale="92500" lnSpcReduction="10000"/>
          </a:bodyPr>
          <a:lstStyle>
            <a:lvl1pPr marL="0" indent="0" algn="l" defTabSz="457200" rtl="0" eaLnBrk="1" latinLnBrk="0" hangingPunct="1">
              <a:spcBef>
                <a:spcPct val="20000"/>
              </a:spcBef>
              <a:buFont typeface="Arial"/>
              <a:buNone/>
              <a:defRPr sz="1400" b="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a:hlinkClick r:id="rId4"/>
              </a:rPr>
              <a:t>dortmuna@oclc.org</a:t>
            </a:r>
            <a:r>
              <a:rPr lang="de-DE"/>
              <a:t> </a:t>
            </a:r>
          </a:p>
        </p:txBody>
      </p:sp>
      <p:sp>
        <p:nvSpPr>
          <p:cNvPr id="18" name="Textplatzhalter 4">
            <a:extLst>
              <a:ext uri="{FF2B5EF4-FFF2-40B4-BE49-F238E27FC236}">
                <a16:creationId xmlns:a16="http://schemas.microsoft.com/office/drawing/2014/main" id="{A04BAB43-576A-41BE-9C47-A76D135BD8CA}"/>
              </a:ext>
            </a:extLst>
          </p:cNvPr>
          <p:cNvSpPr txBox="1">
            <a:spLocks noGrp="1"/>
          </p:cNvSpPr>
          <p:nvPr>
            <p:ph type="body" sz="quarter" idx="13"/>
          </p:nvPr>
        </p:nvSpPr>
        <p:spPr>
          <a:xfrm>
            <a:off x="698500" y="2957513"/>
            <a:ext cx="3887788" cy="228600"/>
          </a:xfrm>
          <a:prstGeom prst="rect">
            <a:avLst/>
          </a:prstGeom>
        </p:spPr>
        <p:txBody>
          <a:bodyPr vert="horz">
            <a:normAutofit fontScale="77500" lnSpcReduction="20000"/>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a:t>@</a:t>
            </a:r>
            <a:r>
              <a:rPr lang="de-DE" err="1"/>
              <a:t>libsun</a:t>
            </a:r>
            <a:endParaRPr lang="de-DE"/>
          </a:p>
        </p:txBody>
      </p:sp>
      <p:sp>
        <p:nvSpPr>
          <p:cNvPr id="19" name="Textplatzhalter 2">
            <a:extLst>
              <a:ext uri="{FF2B5EF4-FFF2-40B4-BE49-F238E27FC236}">
                <a16:creationId xmlns:a16="http://schemas.microsoft.com/office/drawing/2014/main" id="{FA3BC800-0594-423C-A768-240F73326CBF}"/>
              </a:ext>
            </a:extLst>
          </p:cNvPr>
          <p:cNvSpPr txBox="1">
            <a:spLocks/>
          </p:cNvSpPr>
          <p:nvPr/>
        </p:nvSpPr>
        <p:spPr>
          <a:xfrm>
            <a:off x="4716407" y="2398134"/>
            <a:ext cx="3887788" cy="304289"/>
          </a:xfrm>
          <a:prstGeom prst="rect">
            <a:avLst/>
          </a:prstGeom>
        </p:spPr>
        <p:txBody>
          <a:bodyPr vert="horz">
            <a:normAutofit fontScale="92500" lnSpcReduction="20000"/>
          </a:bodyPr>
          <a:lstStyle>
            <a:lvl1pPr marL="0" indent="0" algn="l" defTabSz="457200" rtl="0" eaLnBrk="1" latinLnBrk="0" hangingPunct="1">
              <a:spcBef>
                <a:spcPct val="20000"/>
              </a:spcBef>
              <a:buFont typeface="Arial"/>
              <a:buNone/>
              <a:defRPr sz="1800" b="1"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Contact: Karen Smith-Yoshimura</a:t>
            </a:r>
          </a:p>
          <a:p>
            <a:endParaRPr lang="de-DE"/>
          </a:p>
        </p:txBody>
      </p:sp>
      <p:sp>
        <p:nvSpPr>
          <p:cNvPr id="20" name="Textplatzhalter 3">
            <a:extLst>
              <a:ext uri="{FF2B5EF4-FFF2-40B4-BE49-F238E27FC236}">
                <a16:creationId xmlns:a16="http://schemas.microsoft.com/office/drawing/2014/main" id="{9DF89A13-C172-470A-A407-68FB69F97F13}"/>
              </a:ext>
            </a:extLst>
          </p:cNvPr>
          <p:cNvSpPr txBox="1">
            <a:spLocks/>
          </p:cNvSpPr>
          <p:nvPr/>
        </p:nvSpPr>
        <p:spPr>
          <a:xfrm>
            <a:off x="4716407" y="2687638"/>
            <a:ext cx="3887788" cy="269270"/>
          </a:xfrm>
          <a:prstGeom prst="rect">
            <a:avLst/>
          </a:prstGeom>
        </p:spPr>
        <p:txBody>
          <a:bodyPr vert="horz" anchor="t">
            <a:normAutofit fontScale="92500" lnSpcReduction="20000"/>
          </a:bodyPr>
          <a:lstStyle>
            <a:lvl1pPr marL="0" indent="0" algn="l" defTabSz="457200" rtl="0" eaLnBrk="1" latinLnBrk="0" hangingPunct="1">
              <a:spcBef>
                <a:spcPct val="20000"/>
              </a:spcBef>
              <a:buFont typeface="Arial"/>
              <a:buNone/>
              <a:defRPr sz="1400" b="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hlinkClick r:id="rId5"/>
              </a:rPr>
              <a:t>smithyok@oclc.org</a:t>
            </a:r>
            <a:endParaRPr lang="de-DE"/>
          </a:p>
        </p:txBody>
      </p:sp>
      <p:sp>
        <p:nvSpPr>
          <p:cNvPr id="21" name="Textplatzhalter 4">
            <a:extLst>
              <a:ext uri="{FF2B5EF4-FFF2-40B4-BE49-F238E27FC236}">
                <a16:creationId xmlns:a16="http://schemas.microsoft.com/office/drawing/2014/main" id="{851277DE-06A4-4ACB-92A0-F90707DF8DD5}"/>
              </a:ext>
            </a:extLst>
          </p:cNvPr>
          <p:cNvSpPr txBox="1">
            <a:spLocks/>
          </p:cNvSpPr>
          <p:nvPr/>
        </p:nvSpPr>
        <p:spPr>
          <a:xfrm>
            <a:off x="4716407" y="2917841"/>
            <a:ext cx="3887788" cy="229121"/>
          </a:xfrm>
          <a:prstGeom prst="rect">
            <a:avLst/>
          </a:prstGeom>
        </p:spPr>
        <p:txBody>
          <a:bodyPr vert="horz">
            <a:normAutofit fontScale="77500" lnSpcReduction="20000"/>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1F497D"/>
                </a:solidFill>
              </a:rPr>
              <a:t>@KarenS_Y</a:t>
            </a:r>
          </a:p>
          <a:p>
            <a:endParaRPr lang="de-DE"/>
          </a:p>
        </p:txBody>
      </p:sp>
    </p:spTree>
    <p:extLst>
      <p:ext uri="{BB962C8B-B14F-4D97-AF65-F5344CB8AC3E}">
        <p14:creationId xmlns:p14="http://schemas.microsoft.com/office/powerpoint/2010/main" val="143912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en Smith-Yoshimura">
            <a:extLst>
              <a:ext uri="{FF2B5EF4-FFF2-40B4-BE49-F238E27FC236}">
                <a16:creationId xmlns:a16="http://schemas.microsoft.com/office/drawing/2014/main" id="{B0E45A15-753D-45E1-801C-66383627EB9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4592" y="913379"/>
            <a:ext cx="2509965" cy="331674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1E605633-1FDF-494C-B378-9DA6D3245B41}"/>
              </a:ext>
            </a:extLst>
          </p:cNvPr>
          <p:cNvSpPr>
            <a:spLocks noGrp="1"/>
          </p:cNvSpPr>
          <p:nvPr>
            <p:ph type="body" sz="quarter" idx="13"/>
          </p:nvPr>
        </p:nvSpPr>
        <p:spPr/>
        <p:txBody>
          <a:bodyPr/>
          <a:lstStyle/>
          <a:p>
            <a:r>
              <a:rPr lang="en-US"/>
              <a:t>OCLC Research presenters</a:t>
            </a:r>
          </a:p>
        </p:txBody>
      </p:sp>
      <p:sp>
        <p:nvSpPr>
          <p:cNvPr id="8" name="TextBox 7">
            <a:extLst>
              <a:ext uri="{FF2B5EF4-FFF2-40B4-BE49-F238E27FC236}">
                <a16:creationId xmlns:a16="http://schemas.microsoft.com/office/drawing/2014/main" id="{C5E2A487-4F90-429E-BAF7-E36350764759}"/>
              </a:ext>
            </a:extLst>
          </p:cNvPr>
          <p:cNvSpPr txBox="1"/>
          <p:nvPr/>
        </p:nvSpPr>
        <p:spPr>
          <a:xfrm>
            <a:off x="1382215" y="4230119"/>
            <a:ext cx="2340124" cy="369332"/>
          </a:xfrm>
          <a:prstGeom prst="rect">
            <a:avLst/>
          </a:prstGeom>
          <a:noFill/>
        </p:spPr>
        <p:txBody>
          <a:bodyPr wrap="square" rtlCol="0">
            <a:spAutoFit/>
          </a:bodyPr>
          <a:lstStyle/>
          <a:p>
            <a:pPr algn="ctr"/>
            <a:r>
              <a:rPr lang="en-US"/>
              <a:t>Annette Dortmund </a:t>
            </a:r>
          </a:p>
        </p:txBody>
      </p:sp>
      <p:sp>
        <p:nvSpPr>
          <p:cNvPr id="10" name="TextBox 9">
            <a:extLst>
              <a:ext uri="{FF2B5EF4-FFF2-40B4-BE49-F238E27FC236}">
                <a16:creationId xmlns:a16="http://schemas.microsoft.com/office/drawing/2014/main" id="{DACCEB3C-B5BE-4D36-B6C0-9C5E49681B1E}"/>
              </a:ext>
            </a:extLst>
          </p:cNvPr>
          <p:cNvSpPr txBox="1"/>
          <p:nvPr/>
        </p:nvSpPr>
        <p:spPr>
          <a:xfrm>
            <a:off x="5421662" y="4230119"/>
            <a:ext cx="2612895" cy="369332"/>
          </a:xfrm>
          <a:prstGeom prst="rect">
            <a:avLst/>
          </a:prstGeom>
          <a:noFill/>
        </p:spPr>
        <p:txBody>
          <a:bodyPr wrap="none" rtlCol="0">
            <a:spAutoFit/>
          </a:bodyPr>
          <a:lstStyle/>
          <a:p>
            <a:pPr algn="ctr"/>
            <a:r>
              <a:rPr lang="en-US"/>
              <a:t>Karen Smith-Yoshimura</a:t>
            </a:r>
          </a:p>
        </p:txBody>
      </p:sp>
      <p:pic>
        <p:nvPicPr>
          <p:cNvPr id="2" name="Picture 2" descr="Headshot of Annette Dortmund">
            <a:extLst>
              <a:ext uri="{FF2B5EF4-FFF2-40B4-BE49-F238E27FC236}">
                <a16:creationId xmlns:a16="http://schemas.microsoft.com/office/drawing/2014/main" id="{605FBA7B-9B87-4628-A053-7684F00FD2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8684" y="917684"/>
            <a:ext cx="2437743" cy="3308130"/>
          </a:xfrm>
          <a:prstGeom prst="rect">
            <a:avLst/>
          </a:prstGeom>
        </p:spPr>
      </p:pic>
    </p:spTree>
    <p:extLst>
      <p:ext uri="{BB962C8B-B14F-4D97-AF65-F5344CB8AC3E}">
        <p14:creationId xmlns:p14="http://schemas.microsoft.com/office/powerpoint/2010/main" val="287118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F9AC20B-56B0-443B-B910-E296C433EE61}"/>
              </a:ext>
            </a:extLst>
          </p:cNvPr>
          <p:cNvSpPr>
            <a:spLocks noGrp="1"/>
          </p:cNvSpPr>
          <p:nvPr>
            <p:ph type="body" sz="quarter" idx="10"/>
          </p:nvPr>
        </p:nvSpPr>
        <p:spPr>
          <a:xfrm>
            <a:off x="315259" y="831061"/>
            <a:ext cx="8174038" cy="1200329"/>
          </a:xfrm>
        </p:spPr>
        <p:txBody>
          <a:bodyPr/>
          <a:lstStyle/>
          <a:p>
            <a:r>
              <a:rPr lang="en-US"/>
              <a:t>Metadata landscape and library experiences </a:t>
            </a:r>
          </a:p>
        </p:txBody>
      </p:sp>
      <p:sp>
        <p:nvSpPr>
          <p:cNvPr id="3" name="Textplatzhalter 2">
            <a:extLst>
              <a:ext uri="{FF2B5EF4-FFF2-40B4-BE49-F238E27FC236}">
                <a16:creationId xmlns:a16="http://schemas.microsoft.com/office/drawing/2014/main" id="{401F0BDB-67E8-4166-B29A-0467EDBE8F38}"/>
              </a:ext>
            </a:extLst>
          </p:cNvPr>
          <p:cNvSpPr>
            <a:spLocks noGrp="1"/>
          </p:cNvSpPr>
          <p:nvPr>
            <p:ph type="body" sz="quarter" idx="11"/>
          </p:nvPr>
        </p:nvSpPr>
        <p:spPr/>
        <p:txBody>
          <a:bodyPr/>
          <a:lstStyle/>
          <a:p>
            <a:endParaRPr lang="de-DE"/>
          </a:p>
        </p:txBody>
      </p:sp>
      <p:sp>
        <p:nvSpPr>
          <p:cNvPr id="4" name="Textplatzhalter 3">
            <a:extLst>
              <a:ext uri="{FF2B5EF4-FFF2-40B4-BE49-F238E27FC236}">
                <a16:creationId xmlns:a16="http://schemas.microsoft.com/office/drawing/2014/main" id="{F623446D-DB4D-4930-BBC3-4B0CF813015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4337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3F489-3F95-4D30-948E-6947C1CD43F0}"/>
              </a:ext>
            </a:extLst>
          </p:cNvPr>
          <p:cNvSpPr>
            <a:spLocks noGrp="1"/>
          </p:cNvSpPr>
          <p:nvPr>
            <p:ph type="body" sz="quarter" idx="13"/>
          </p:nvPr>
        </p:nvSpPr>
        <p:spPr/>
        <p:txBody>
          <a:bodyPr vert="horz" anchor="t"/>
          <a:lstStyle/>
          <a:p>
            <a:r>
              <a:rPr lang="en-US"/>
              <a:t>Library Linked Data</a:t>
            </a:r>
          </a:p>
        </p:txBody>
      </p:sp>
      <p:pic>
        <p:nvPicPr>
          <p:cNvPr id="5" name="Picture 5" descr="A bibliographic description as a record and a graph">
            <a:extLst>
              <a:ext uri="{FF2B5EF4-FFF2-40B4-BE49-F238E27FC236}">
                <a16:creationId xmlns:a16="http://schemas.microsoft.com/office/drawing/2014/main" id="{D9EE568A-0584-4FE2-971A-D65EAFD61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8033" y="342029"/>
            <a:ext cx="3595058" cy="3866375"/>
          </a:xfrm>
          <a:prstGeom prst="rect">
            <a:avLst/>
          </a:prstGeom>
        </p:spPr>
      </p:pic>
      <p:sp>
        <p:nvSpPr>
          <p:cNvPr id="7" name="TextBox 6">
            <a:extLst>
              <a:ext uri="{FF2B5EF4-FFF2-40B4-BE49-F238E27FC236}">
                <a16:creationId xmlns:a16="http://schemas.microsoft.com/office/drawing/2014/main" id="{27D92C49-E191-491B-81AF-A8B9CB92A54C}"/>
              </a:ext>
            </a:extLst>
          </p:cNvPr>
          <p:cNvSpPr txBox="1"/>
          <p:nvPr/>
        </p:nvSpPr>
        <p:spPr>
          <a:xfrm>
            <a:off x="288985" y="3971386"/>
            <a:ext cx="84366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ea typeface="+mn-lt"/>
                <a:cs typeface="+mn-lt"/>
              </a:rPr>
              <a:t>MARC screenshot above extracted from OCLC </a:t>
            </a:r>
            <a:r>
              <a:rPr lang="en-US" sz="1000" err="1">
                <a:ea typeface="+mn-lt"/>
                <a:cs typeface="+mn-lt"/>
              </a:rPr>
              <a:t>WorldCat</a:t>
            </a:r>
            <a:r>
              <a:rPr lang="en-US" sz="1000">
                <a:ea typeface="+mn-lt"/>
                <a:cs typeface="+mn-lt"/>
              </a:rPr>
              <a:t>.</a:t>
            </a:r>
          </a:p>
          <a:p>
            <a:r>
              <a:rPr lang="en-US" sz="1000">
                <a:ea typeface="+mn-lt"/>
                <a:cs typeface="+mn-lt"/>
              </a:rPr>
              <a:t>Figure on the right from: Carol Jean Godby, </a:t>
            </a:r>
            <a:r>
              <a:rPr lang="en-US" sz="1000" err="1">
                <a:ea typeface="+mn-lt"/>
                <a:cs typeface="+mn-lt"/>
              </a:rPr>
              <a:t>Shenghui</a:t>
            </a:r>
            <a:r>
              <a:rPr lang="en-US" sz="1000">
                <a:ea typeface="+mn-lt"/>
                <a:cs typeface="+mn-lt"/>
              </a:rPr>
              <a:t> Wang, and Jeffrey K </a:t>
            </a:r>
            <a:r>
              <a:rPr lang="en-US" sz="1000" err="1">
                <a:ea typeface="+mn-lt"/>
                <a:cs typeface="+mn-lt"/>
              </a:rPr>
              <a:t>Mixter</a:t>
            </a:r>
            <a:r>
              <a:rPr lang="en-US" sz="1000">
                <a:ea typeface="+mn-lt"/>
                <a:cs typeface="+mn-lt"/>
              </a:rPr>
              <a:t>, </a:t>
            </a:r>
            <a:r>
              <a:rPr lang="en-US" sz="1000" i="1">
                <a:ea typeface="+mn-lt"/>
                <a:cs typeface="+mn-lt"/>
              </a:rPr>
              <a:t>Library Linked Data in the Cloud: OCLC’s Experiments with New Models of Resource Description</a:t>
            </a:r>
            <a:r>
              <a:rPr lang="en-US" sz="1000">
                <a:ea typeface="+mn-lt"/>
                <a:cs typeface="+mn-lt"/>
              </a:rPr>
              <a:t> (San Rafael: Morgan &amp; Claypool, 2015), </a:t>
            </a:r>
            <a:r>
              <a:rPr lang="en-US" sz="1000">
                <a:ea typeface="+mn-lt"/>
                <a:cs typeface="+mn-lt"/>
                <a:hlinkClick r:id="rId4"/>
              </a:rPr>
              <a:t>https://www.oclc.org/research/publications/books/library-linked-data-in-the-cloud/contents.html</a:t>
            </a:r>
            <a:r>
              <a:rPr lang="en-US" sz="1000">
                <a:ea typeface="+mn-lt"/>
                <a:cs typeface="+mn-lt"/>
              </a:rPr>
              <a:t>.</a:t>
            </a:r>
            <a:endParaRPr lang="en-US" sz="1000">
              <a:cs typeface="Arial"/>
            </a:endParaRPr>
          </a:p>
        </p:txBody>
      </p:sp>
      <p:pic>
        <p:nvPicPr>
          <p:cNvPr id="3" name="Picture 3" descr="Extract from MARC record">
            <a:extLst>
              <a:ext uri="{FF2B5EF4-FFF2-40B4-BE49-F238E27FC236}">
                <a16:creationId xmlns:a16="http://schemas.microsoft.com/office/drawing/2014/main" id="{25E37CF0-886B-4BD1-B6BD-8B4C93F925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013" y="1019299"/>
            <a:ext cx="3109822" cy="2738279"/>
          </a:xfrm>
          <a:prstGeom prst="rect">
            <a:avLst/>
          </a:prstGeom>
        </p:spPr>
      </p:pic>
    </p:spTree>
    <p:extLst>
      <p:ext uri="{BB962C8B-B14F-4D97-AF65-F5344CB8AC3E}">
        <p14:creationId xmlns:p14="http://schemas.microsoft.com/office/powerpoint/2010/main" val="400859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B014579B-B867-4D44-9CEB-5341D917A755}"/>
              </a:ext>
            </a:extLst>
          </p:cNvPr>
          <p:cNvSpPr>
            <a:spLocks noGrp="1"/>
          </p:cNvSpPr>
          <p:nvPr>
            <p:ph type="body" sz="quarter" idx="13"/>
          </p:nvPr>
        </p:nvSpPr>
        <p:spPr>
          <a:xfrm>
            <a:off x="340786" y="329450"/>
            <a:ext cx="8439148" cy="686442"/>
          </a:xfrm>
        </p:spPr>
        <p:txBody>
          <a:bodyPr/>
          <a:lstStyle/>
          <a:p>
            <a:r>
              <a:rPr lang="de-DE"/>
              <a:t>Moving </a:t>
            </a:r>
            <a:r>
              <a:rPr lang="de-DE" err="1"/>
              <a:t>between</a:t>
            </a:r>
            <a:r>
              <a:rPr lang="de-DE"/>
              <a:t> </a:t>
            </a:r>
            <a:r>
              <a:rPr lang="de-DE" err="1"/>
              <a:t>the</a:t>
            </a:r>
            <a:r>
              <a:rPr lang="de-DE"/>
              <a:t> Silos</a:t>
            </a:r>
          </a:p>
        </p:txBody>
      </p:sp>
      <p:pic>
        <p:nvPicPr>
          <p:cNvPr id="2" name="Picture 1">
            <a:extLst>
              <a:ext uri="{FF2B5EF4-FFF2-40B4-BE49-F238E27FC236}">
                <a16:creationId xmlns:a16="http://schemas.microsoft.com/office/drawing/2014/main" id="{096EB9E9-9DB7-4C8A-B915-FD4371B038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1668319"/>
            <a:ext cx="6858000" cy="2420471"/>
          </a:xfrm>
          <a:prstGeom prst="rect">
            <a:avLst/>
          </a:prstGeom>
        </p:spPr>
      </p:pic>
      <p:sp>
        <p:nvSpPr>
          <p:cNvPr id="4" name="TextBox 3">
            <a:extLst>
              <a:ext uri="{FF2B5EF4-FFF2-40B4-BE49-F238E27FC236}">
                <a16:creationId xmlns:a16="http://schemas.microsoft.com/office/drawing/2014/main" id="{EF23CDCD-9B02-41E4-A274-FA179959B5F4}"/>
              </a:ext>
            </a:extLst>
          </p:cNvPr>
          <p:cNvSpPr txBox="1"/>
          <p:nvPr/>
        </p:nvSpPr>
        <p:spPr>
          <a:xfrm>
            <a:off x="1350545" y="1274552"/>
            <a:ext cx="1749197" cy="369332"/>
          </a:xfrm>
          <a:prstGeom prst="rect">
            <a:avLst/>
          </a:prstGeom>
          <a:noFill/>
        </p:spPr>
        <p:txBody>
          <a:bodyPr wrap="none" rtlCol="0">
            <a:spAutoFit/>
          </a:bodyPr>
          <a:lstStyle/>
          <a:p>
            <a:r>
              <a:rPr lang="en-US"/>
              <a:t>Library Catalog</a:t>
            </a:r>
          </a:p>
        </p:txBody>
      </p:sp>
      <p:sp>
        <p:nvSpPr>
          <p:cNvPr id="5" name="TextBox 4">
            <a:extLst>
              <a:ext uri="{FF2B5EF4-FFF2-40B4-BE49-F238E27FC236}">
                <a16:creationId xmlns:a16="http://schemas.microsoft.com/office/drawing/2014/main" id="{9D377550-C03F-4D6C-88EC-A953CD28E1C3}"/>
              </a:ext>
            </a:extLst>
          </p:cNvPr>
          <p:cNvSpPr txBox="1"/>
          <p:nvPr/>
        </p:nvSpPr>
        <p:spPr>
          <a:xfrm>
            <a:off x="3073308" y="1268324"/>
            <a:ext cx="1120884" cy="369332"/>
          </a:xfrm>
          <a:prstGeom prst="rect">
            <a:avLst/>
          </a:prstGeom>
          <a:noFill/>
        </p:spPr>
        <p:txBody>
          <a:bodyPr wrap="none" rtlCol="0">
            <a:spAutoFit/>
          </a:bodyPr>
          <a:lstStyle/>
          <a:p>
            <a:r>
              <a:rPr lang="en-US"/>
              <a:t> Archives</a:t>
            </a:r>
          </a:p>
        </p:txBody>
      </p:sp>
      <p:sp>
        <p:nvSpPr>
          <p:cNvPr id="6" name="TextBox 5">
            <a:extLst>
              <a:ext uri="{FF2B5EF4-FFF2-40B4-BE49-F238E27FC236}">
                <a16:creationId xmlns:a16="http://schemas.microsoft.com/office/drawing/2014/main" id="{13A7AE5A-D63E-4770-A19C-6C47A0DA5041}"/>
              </a:ext>
            </a:extLst>
          </p:cNvPr>
          <p:cNvSpPr txBox="1"/>
          <p:nvPr/>
        </p:nvSpPr>
        <p:spPr>
          <a:xfrm>
            <a:off x="4228536" y="1274553"/>
            <a:ext cx="2018501" cy="369332"/>
          </a:xfrm>
          <a:prstGeom prst="rect">
            <a:avLst/>
          </a:prstGeom>
          <a:noFill/>
        </p:spPr>
        <p:txBody>
          <a:bodyPr wrap="none" rtlCol="0">
            <a:spAutoFit/>
          </a:bodyPr>
          <a:lstStyle/>
          <a:p>
            <a:r>
              <a:rPr lang="en-US"/>
              <a:t>Digital Collections</a:t>
            </a:r>
          </a:p>
        </p:txBody>
      </p:sp>
      <p:sp>
        <p:nvSpPr>
          <p:cNvPr id="7" name="TextBox 6">
            <a:extLst>
              <a:ext uri="{FF2B5EF4-FFF2-40B4-BE49-F238E27FC236}">
                <a16:creationId xmlns:a16="http://schemas.microsoft.com/office/drawing/2014/main" id="{B2C37554-19AD-4E8A-8B72-AC3877466010}"/>
              </a:ext>
            </a:extLst>
          </p:cNvPr>
          <p:cNvSpPr txBox="1"/>
          <p:nvPr/>
        </p:nvSpPr>
        <p:spPr>
          <a:xfrm>
            <a:off x="6173789" y="1136055"/>
            <a:ext cx="1338828" cy="646331"/>
          </a:xfrm>
          <a:prstGeom prst="rect">
            <a:avLst/>
          </a:prstGeom>
          <a:noFill/>
        </p:spPr>
        <p:txBody>
          <a:bodyPr wrap="none" rtlCol="0">
            <a:spAutoFit/>
          </a:bodyPr>
          <a:lstStyle/>
          <a:p>
            <a:r>
              <a:rPr lang="en-US"/>
              <a:t> Research </a:t>
            </a:r>
          </a:p>
          <a:p>
            <a:r>
              <a:rPr lang="en-US"/>
              <a:t>Information</a:t>
            </a:r>
          </a:p>
        </p:txBody>
      </p:sp>
    </p:spTree>
    <p:extLst>
      <p:ext uri="{BB962C8B-B14F-4D97-AF65-F5344CB8AC3E}">
        <p14:creationId xmlns:p14="http://schemas.microsoft.com/office/powerpoint/2010/main" val="153385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C6F0B533-96A3-4577-A521-BD8E23260794}"/>
              </a:ext>
            </a:extLst>
          </p:cNvPr>
          <p:cNvSpPr>
            <a:spLocks noGrp="1"/>
          </p:cNvSpPr>
          <p:nvPr>
            <p:ph type="body" sz="quarter" idx="13"/>
          </p:nvPr>
        </p:nvSpPr>
        <p:spPr/>
        <p:txBody>
          <a:bodyPr/>
          <a:lstStyle/>
          <a:p>
            <a:r>
              <a:rPr lang="de-DE" err="1"/>
              <a:t>Bridging</a:t>
            </a:r>
            <a:r>
              <a:rPr lang="de-DE"/>
              <a:t> </a:t>
            </a:r>
            <a:r>
              <a:rPr lang="de-DE" err="1"/>
              <a:t>the</a:t>
            </a:r>
            <a:r>
              <a:rPr lang="de-DE"/>
              <a:t> Domains</a:t>
            </a:r>
          </a:p>
        </p:txBody>
      </p:sp>
      <p:pic>
        <p:nvPicPr>
          <p:cNvPr id="3" name="Picture 2">
            <a:extLst>
              <a:ext uri="{FF2B5EF4-FFF2-40B4-BE49-F238E27FC236}">
                <a16:creationId xmlns:a16="http://schemas.microsoft.com/office/drawing/2014/main" id="{66815AE9-810C-4E2D-9E8C-A4CE3D9DBC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1441867"/>
            <a:ext cx="6858000" cy="3174167"/>
          </a:xfrm>
          <a:prstGeom prst="rect">
            <a:avLst/>
          </a:prstGeom>
        </p:spPr>
      </p:pic>
      <p:sp>
        <p:nvSpPr>
          <p:cNvPr id="4" name="Arrow: Down 3">
            <a:extLst>
              <a:ext uri="{FF2B5EF4-FFF2-40B4-BE49-F238E27FC236}">
                <a16:creationId xmlns:a16="http://schemas.microsoft.com/office/drawing/2014/main" id="{5EECC58F-3F2B-4BF7-B040-03E6379EA3CA}"/>
              </a:ext>
            </a:extLst>
          </p:cNvPr>
          <p:cNvSpPr/>
          <p:nvPr/>
        </p:nvSpPr>
        <p:spPr>
          <a:xfrm>
            <a:off x="1869281" y="3267075"/>
            <a:ext cx="176213" cy="814388"/>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Arrow: Down 5">
            <a:extLst>
              <a:ext uri="{FF2B5EF4-FFF2-40B4-BE49-F238E27FC236}">
                <a16:creationId xmlns:a16="http://schemas.microsoft.com/office/drawing/2014/main" id="{A1065524-27F9-40E1-BC55-3884AF260A87}"/>
              </a:ext>
            </a:extLst>
          </p:cNvPr>
          <p:cNvSpPr/>
          <p:nvPr/>
        </p:nvSpPr>
        <p:spPr>
          <a:xfrm>
            <a:off x="4140994" y="2657475"/>
            <a:ext cx="176213" cy="652463"/>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8A4BC66C-5096-4009-A550-C43A86361E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3496" y="248237"/>
            <a:ext cx="1523180" cy="1563017"/>
          </a:xfrm>
          <a:prstGeom prst="rect">
            <a:avLst/>
          </a:prstGeom>
          <a:ln>
            <a:solidFill>
              <a:schemeClr val="accent4"/>
            </a:solidFill>
          </a:ln>
        </p:spPr>
      </p:pic>
      <p:sp>
        <p:nvSpPr>
          <p:cNvPr id="8" name="TextBox 7">
            <a:extLst>
              <a:ext uri="{FF2B5EF4-FFF2-40B4-BE49-F238E27FC236}">
                <a16:creationId xmlns:a16="http://schemas.microsoft.com/office/drawing/2014/main" id="{B1296707-6979-48ED-A9AF-F82DED527EE7}"/>
              </a:ext>
            </a:extLst>
          </p:cNvPr>
          <p:cNvSpPr txBox="1"/>
          <p:nvPr/>
        </p:nvSpPr>
        <p:spPr>
          <a:xfrm>
            <a:off x="1698914" y="1117023"/>
            <a:ext cx="1675459" cy="300082"/>
          </a:xfrm>
          <a:prstGeom prst="rect">
            <a:avLst/>
          </a:prstGeom>
          <a:noFill/>
        </p:spPr>
        <p:txBody>
          <a:bodyPr wrap="none" rtlCol="0">
            <a:spAutoFit/>
          </a:bodyPr>
          <a:lstStyle/>
          <a:p>
            <a:r>
              <a:rPr lang="en-US" sz="1350"/>
              <a:t> From </a:t>
            </a:r>
            <a:r>
              <a:rPr lang="en-US" sz="1350">
                <a:hlinkClick r:id="rId5"/>
              </a:rPr>
              <a:t>lod-cloud.net</a:t>
            </a:r>
            <a:endParaRPr lang="en-US" sz="1350"/>
          </a:p>
        </p:txBody>
      </p:sp>
    </p:spTree>
    <p:extLst>
      <p:ext uri="{BB962C8B-B14F-4D97-AF65-F5344CB8AC3E}">
        <p14:creationId xmlns:p14="http://schemas.microsoft.com/office/powerpoint/2010/main" val="424034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E794AE22D7AA4F9DBE33FCB8B7C09E" ma:contentTypeVersion="63" ma:contentTypeDescription="Create a new document." ma:contentTypeScope="" ma:versionID="22e7e58aac88056d5d1a9f11258f2d38">
  <xsd:schema xmlns:xsd="http://www.w3.org/2001/XMLSchema" xmlns:xs="http://www.w3.org/2001/XMLSchema" xmlns:p="http://schemas.microsoft.com/office/2006/metadata/properties" xmlns:ns3="67e62dcc-a7f2-47ea-ab71-409ead569f42" xmlns:ns4="434c2eee-8da8-4e18-abe7-2d4afc75e923" targetNamespace="http://schemas.microsoft.com/office/2006/metadata/properties" ma:root="true" ma:fieldsID="c4c7353881c70940d61cbc88f73d9746" ns3:_="" ns4:_="">
    <xsd:import namespace="67e62dcc-a7f2-47ea-ab71-409ead569f42"/>
    <xsd:import namespace="434c2eee-8da8-4e18-abe7-2d4afc75e9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e62dcc-a7f2-47ea-ab71-409ead569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4c2eee-8da8-4e18-abe7-2d4afc75e92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haredContentType xmlns="Microsoft.SharePoint.Taxonomy.ContentTypeSync" SourceId="e1e867eb-0ccf-46b3-a8be-678a344b5681" ContentTypeId="0x0101" PreviousValue="false"/>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12C26E19-5B99-4822-A240-4F0814E41B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e62dcc-a7f2-47ea-ab71-409ead569f42"/>
    <ds:schemaRef ds:uri="434c2eee-8da8-4e18-abe7-2d4afc75e9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E988F0-95B4-4FCA-A550-26E1636850FD}">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A7B9FD64-FC3B-44D6-8C72-49DC5AB125B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25</TotalTime>
  <Words>6927</Words>
  <Application>Microsoft Office PowerPoint</Application>
  <PresentationFormat>On-screen Show (16:9)</PresentationFormat>
  <Paragraphs>495</Paragraphs>
  <Slides>44</Slides>
  <Notes>41</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Nonconfidential</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Chapman,John</cp:lastModifiedBy>
  <cp:revision>300</cp:revision>
  <dcterms:created xsi:type="dcterms:W3CDTF">2015-04-17T19:58:50Z</dcterms:created>
  <dcterms:modified xsi:type="dcterms:W3CDTF">2020-06-15T13:18:51Z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0x0101005FE794AE22D7AA4F9DBE33FCB8B7C09E</vt:lpwstr>
  </property>
</Properties>
</file>