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8" r:id="rId2"/>
    <p:sldMasterId id="2147483746" r:id="rId3"/>
  </p:sldMasterIdLst>
  <p:notesMasterIdLst>
    <p:notesMasterId r:id="rId22"/>
  </p:notesMasterIdLst>
  <p:handoutMasterIdLst>
    <p:handoutMasterId r:id="rId23"/>
  </p:handoutMasterIdLst>
  <p:sldIdLst>
    <p:sldId id="265" r:id="rId4"/>
    <p:sldId id="284" r:id="rId5"/>
    <p:sldId id="267" r:id="rId6"/>
    <p:sldId id="271" r:id="rId7"/>
    <p:sldId id="269" r:id="rId8"/>
    <p:sldId id="270" r:id="rId9"/>
    <p:sldId id="287" r:id="rId10"/>
    <p:sldId id="273" r:id="rId11"/>
    <p:sldId id="274" r:id="rId12"/>
    <p:sldId id="288" r:id="rId13"/>
    <p:sldId id="275" r:id="rId14"/>
    <p:sldId id="286" r:id="rId15"/>
    <p:sldId id="276" r:id="rId16"/>
    <p:sldId id="283" r:id="rId17"/>
    <p:sldId id="277" r:id="rId18"/>
    <p:sldId id="278" r:id="rId19"/>
    <p:sldId id="279" r:id="rId20"/>
    <p:sldId id="264"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E4892-1EB9-4B4F-9257-CBE84AD16A10}">
          <p14:sldIdLst>
            <p14:sldId id="265"/>
            <p14:sldId id="284"/>
            <p14:sldId id="267"/>
            <p14:sldId id="271"/>
            <p14:sldId id="269"/>
            <p14:sldId id="270"/>
            <p14:sldId id="287"/>
            <p14:sldId id="273"/>
            <p14:sldId id="274"/>
            <p14:sldId id="288"/>
            <p14:sldId id="275"/>
            <p14:sldId id="286"/>
            <p14:sldId id="276"/>
            <p14:sldId id="283"/>
            <p14:sldId id="277"/>
            <p14:sldId id="278"/>
            <p14:sldId id="279"/>
            <p14:sldId id="264"/>
          </p14:sldIdLst>
        </p14:section>
        <p14:section name="Untitled Section" id="{935DED2F-CB5C-4119-92C3-B398ADE4BB97}">
          <p14:sldIdLst/>
        </p14:section>
      </p14:sectionLst>
    </p:ext>
    <p:ext uri="{EFAFB233-063F-42B5-8137-9DF3F51BA10A}">
      <p15:sldGuideLst xmlns:p15="http://schemas.microsoft.com/office/powerpoint/2012/main">
        <p15:guide id="1" orient="horz" pos="2400" userDrawn="1">
          <p15:clr>
            <a:srgbClr val="A4A3A4"/>
          </p15:clr>
        </p15:guide>
        <p15:guide id="2" pos="552"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1F497D"/>
    <a:srgbClr val="DE6126"/>
    <a:srgbClr val="000000"/>
    <a:srgbClr val="EEECE1"/>
    <a:srgbClr val="C6D9F1"/>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34" autoAdjust="0"/>
    <p:restoredTop sz="70263" autoAdjust="0"/>
  </p:normalViewPr>
  <p:slideViewPr>
    <p:cSldViewPr snapToGrid="0" snapToObjects="1">
      <p:cViewPr varScale="1">
        <p:scale>
          <a:sx n="42" d="100"/>
          <a:sy n="42" d="100"/>
        </p:scale>
        <p:origin x="1736" y="28"/>
      </p:cViewPr>
      <p:guideLst>
        <p:guide orient="horz" pos="2400"/>
        <p:guide pos="55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p:scale>
          <a:sx n="160" d="100"/>
          <a:sy n="160" d="100"/>
        </p:scale>
        <p:origin x="-624" y="-141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11/12/2020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1306602-79AD-460A-9E4B-7429FD54D0A3}" type="datetimeFigureOut">
              <a:rPr lang="en-US" smtClean="0"/>
              <a:t>11/12/2020</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9D7421-AD5D-46DA-91F4-10FFFF42BEC0}" type="slidenum">
              <a:rPr lang="en-US" smtClean="0"/>
              <a:t>‹#›</a:t>
            </a:fld>
            <a:endParaRPr lang="en-US" dirty="0"/>
          </a:p>
        </p:txBody>
      </p:sp>
    </p:spTree>
    <p:extLst>
      <p:ext uri="{BB962C8B-B14F-4D97-AF65-F5344CB8AC3E}">
        <p14:creationId xmlns:p14="http://schemas.microsoft.com/office/powerpoint/2010/main" val="245985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a:t>
            </a:fld>
            <a:endParaRPr lang="en-US" dirty="0"/>
          </a:p>
        </p:txBody>
      </p:sp>
    </p:spTree>
    <p:extLst>
      <p:ext uri="{BB962C8B-B14F-4D97-AF65-F5344CB8AC3E}">
        <p14:creationId xmlns:p14="http://schemas.microsoft.com/office/powerpoint/2010/main" val="294458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OCLC Research did a 2017 survey of the Research Library Partnership on Equity, Diversity, and Inclusion,  metadata in library catalogs (third from left) lagged behind changes institutions had already changed in their workflows to comply with their EDI goals and principles.  Ability to link to multiple vocabularies with different labels is a promising approach to address language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11</a:t>
            </a:fld>
            <a:endParaRPr lang="en-US" dirty="0"/>
          </a:p>
        </p:txBody>
      </p:sp>
    </p:spTree>
    <p:extLst>
      <p:ext uri="{BB962C8B-B14F-4D97-AF65-F5344CB8AC3E}">
        <p14:creationId xmlns:p14="http://schemas.microsoft.com/office/powerpoint/2010/main" val="331227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While persistent identifiers are the backbone of linked data and identifier hubs accommodating different multiple labels, scripts and languages offer promise to solve some very important issues -- there is of course more to it. Other issues that need to be addressed include tools, systems that are able to consume linked data, discovery interfaces able to take advantage of the underlying data, ontologies, training, best practices, and new workflows -- it really touches on everything that we do.</a:t>
            </a:r>
          </a:p>
          <a:p>
            <a:r>
              <a:rPr lang="en-US" sz="1200" b="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12</a:t>
            </a:fld>
            <a:endParaRPr lang="en-US" dirty="0"/>
          </a:p>
        </p:txBody>
      </p:sp>
    </p:spTree>
    <p:extLst>
      <p:ext uri="{BB962C8B-B14F-4D97-AF65-F5344CB8AC3E}">
        <p14:creationId xmlns:p14="http://schemas.microsoft.com/office/powerpoint/2010/main" val="292232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section focused on specific challenges in describing the materials created and curated by institutions (Lorcan Dempsey’s “Inside-Out” collections), reflecting the firm belief that metadata underlies all discovery regardless of format, now and in the future.  These are the five formats covered. Image collections provided an opportunity to highlight the ResearchWorks IIIF Explorer to showcase the wonderful opportunity to retrieve images across different institutions and collections.</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13</a:t>
            </a:fld>
            <a:endParaRPr lang="en-US" dirty="0"/>
          </a:p>
        </p:txBody>
      </p:sp>
    </p:spTree>
    <p:extLst>
      <p:ext uri="{BB962C8B-B14F-4D97-AF65-F5344CB8AC3E}">
        <p14:creationId xmlns:p14="http://schemas.microsoft.com/office/powerpoint/2010/main" val="309668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[Jennifer] We </a:t>
            </a:r>
            <a:r>
              <a:rPr lang="en-US" dirty="0"/>
              <a:t>also covered uses of metadata beyond describing materials, “Metadata as a Service”. This included new applications, such as visualizing the distribution for different Australian aboriginal languages represented in the Australian National Bibliographic Database drawn from the language codes assigned (on the left) and bibliometrics supplied by the British Library to the UK </a:t>
            </a:r>
            <a:r>
              <a:rPr lang="en-US" dirty="0" err="1"/>
              <a:t>Hatchette’s</a:t>
            </a:r>
            <a:r>
              <a:rPr lang="en-US" dirty="0"/>
              <a:t> publisher group on their top authors represented in the BL’s catalog used to decorate their headquarters (on the right).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15</a:t>
            </a:fld>
            <a:endParaRPr lang="en-US" dirty="0"/>
          </a:p>
        </p:txBody>
      </p:sp>
    </p:spTree>
    <p:extLst>
      <p:ext uri="{BB962C8B-B14F-4D97-AF65-F5344CB8AC3E}">
        <p14:creationId xmlns:p14="http://schemas.microsoft.com/office/powerpoint/2010/main" val="105530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The implications of the transition on staffing generated lots of discussion on the culture shift necessary, plus learning opportunities, the new tools and skills needed, self-education, and addressing staff turnover.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It probably has always been a quintessential role for professionals to take on new types of work and activities, to establish best practices, and once adequately trailblazed to delegate the activities to others and integrate them into the system.  This might have seemed to be an occasional activity focus, when a new set of cataloging rules comes along or a new type of material needing to be described.</a:t>
            </a:r>
          </a:p>
          <a:p>
            <a:endParaRPr lang="en-US" dirty="0"/>
          </a:p>
          <a:p>
            <a:r>
              <a:rPr lang="en-US" dirty="0"/>
              <a:t>What is different now is that this role of trailblazing, figuring out new strategies and techniques, retooling and reconfiguring and problem-solving, is turning into a full-time obligation.</a:t>
            </a:r>
          </a:p>
          <a:p>
            <a:endParaRPr lang="en-US" dirty="0"/>
          </a:p>
          <a:p>
            <a:r>
              <a:rPr lang="en-US" dirty="0"/>
              <a:t>Why so?  The metadata world is a multi-polar one.  There are different partners with similar goals to collaborate with in achieving library aims, and so there are different schemas, identity registries, and standards in play.  There is a premium on identifying batch actions that can be taken on metadata in lieu of individual record remediation.</a:t>
            </a:r>
          </a:p>
          <a:p>
            <a:endParaRPr lang="en-US" dirty="0"/>
          </a:p>
          <a:p>
            <a:r>
              <a:rPr lang="en-US" dirty="0"/>
              <a:t>The amount of material a library wishes to describe for discovery is ever increasing at a time when it is hard to sustain past staffing levels, and the approach of managing the workload in an manner exclusively within the library domain just is not scalable. </a:t>
            </a:r>
          </a:p>
          <a:p>
            <a:endParaRPr lang="en-US" dirty="0"/>
          </a:p>
          <a:p>
            <a:r>
              <a:rPr lang="en-US" dirty="0"/>
              <a:t>The new skills demanded for success by today’s metadata professionals will include a focus on overall principles, the ability learn new tools and techniques quickly, being conversant with information professionals in other settings and cultures, an ability to identify common interests, and a willingness to collaborate when opportunities arise.  </a:t>
            </a:r>
          </a:p>
          <a:p>
            <a:endParaRPr lang="en-US" dirty="0"/>
          </a:p>
          <a:p>
            <a:r>
              <a:rPr lang="en-US" dirty="0"/>
              <a:t>The time to modernize the professional positions in a metadata unit is not just when the position becomes vacant and one fervently hopes for administrative approval for reposting.  On an incremental annual basis, professional positions should be examined for growth toward these new needs.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16</a:t>
            </a:fld>
            <a:endParaRPr lang="en-US" dirty="0"/>
          </a:p>
        </p:txBody>
      </p:sp>
    </p:spTree>
    <p:extLst>
      <p:ext uri="{BB962C8B-B14F-4D97-AF65-F5344CB8AC3E}">
        <p14:creationId xmlns:p14="http://schemas.microsoft.com/office/powerpoint/2010/main" val="2443347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report concludes with the work underway at OCLC on the Shared Entity Management Infrastructure and the Focus Group’s expectation that it will address many of the challenges documented in the report around persistent identifiers, especially providing language-neutral links to trustworthy sources.  A key take-away: Good linked data require good metadata!</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17</a:t>
            </a:fld>
            <a:endParaRPr lang="en-US" dirty="0"/>
          </a:p>
        </p:txBody>
      </p:sp>
    </p:spTree>
    <p:extLst>
      <p:ext uri="{BB962C8B-B14F-4D97-AF65-F5344CB8AC3E}">
        <p14:creationId xmlns:p14="http://schemas.microsoft.com/office/powerpoint/2010/main" val="408322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7421-AD5D-46DA-91F4-10FFFF42BEC0}" type="slidenum">
              <a:rPr lang="en-US" smtClean="0"/>
              <a:t>18</a:t>
            </a:fld>
            <a:endParaRPr lang="en-US" dirty="0"/>
          </a:p>
        </p:txBody>
      </p:sp>
    </p:spTree>
    <p:extLst>
      <p:ext uri="{BB962C8B-B14F-4D97-AF65-F5344CB8AC3E}">
        <p14:creationId xmlns:p14="http://schemas.microsoft.com/office/powerpoint/2010/main" val="423493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some background on the OCLC Research Library Partners Metadata Managers Focus Group. The discussions and responses to question sets over the last six years (2015 -2020) provided the fodder for the </a:t>
            </a:r>
            <a:r>
              <a:rPr lang="en-US" i="1" dirty="0"/>
              <a:t>Transitioning to the Next Generation of Metadata </a:t>
            </a:r>
            <a:r>
              <a:rPr lang="en-US" i="0" dirty="0"/>
              <a:t>report.</a:t>
            </a:r>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3</a:t>
            </a:fld>
            <a:endParaRPr lang="en-US" dirty="0"/>
          </a:p>
        </p:txBody>
      </p:sp>
    </p:spTree>
    <p:extLst>
      <p:ext uri="{BB962C8B-B14F-4D97-AF65-F5344CB8AC3E}">
        <p14:creationId xmlns:p14="http://schemas.microsoft.com/office/powerpoint/2010/main" val="340842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discussions also led to working groups who published the results of their investigations. These are two examples.</a:t>
            </a:r>
          </a:p>
        </p:txBody>
      </p:sp>
      <p:sp>
        <p:nvSpPr>
          <p:cNvPr id="4" name="Slide Number Placeholder 3"/>
          <p:cNvSpPr>
            <a:spLocks noGrp="1"/>
          </p:cNvSpPr>
          <p:nvPr>
            <p:ph type="sldNum" sz="quarter" idx="5"/>
          </p:nvPr>
        </p:nvSpPr>
        <p:spPr/>
        <p:txBody>
          <a:bodyPr/>
          <a:lstStyle/>
          <a:p>
            <a:fld id="{299D7421-AD5D-46DA-91F4-10FFFF42BEC0}" type="slidenum">
              <a:rPr lang="en-US" smtClean="0"/>
              <a:t>4</a:t>
            </a:fld>
            <a:endParaRPr lang="en-US" dirty="0"/>
          </a:p>
        </p:txBody>
      </p:sp>
    </p:spTree>
    <p:extLst>
      <p:ext uri="{BB962C8B-B14F-4D97-AF65-F5344CB8AC3E}">
        <p14:creationId xmlns:p14="http://schemas.microsoft.com/office/powerpoint/2010/main" val="112076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the discussions and Focus Group responses were summarized on our HangingTogether blog, 36 of them in this six-year period.</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5</a:t>
            </a:fld>
            <a:endParaRPr lang="en-US" dirty="0"/>
          </a:p>
        </p:txBody>
      </p:sp>
    </p:spTree>
    <p:extLst>
      <p:ext uri="{BB962C8B-B14F-4D97-AF65-F5344CB8AC3E}">
        <p14:creationId xmlns:p14="http://schemas.microsoft.com/office/powerpoint/2010/main" val="345837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did a “meta-synthesis” of all of them and categorized them into these five sections in the report. The report includes 148 citations, not just to the HangingTogether blog posts, but to other OCLC Research reports and references the Focus Group members included in their responses to question sets. Our discussant panel today features three of the Focus Group members who served on the Planning Group and initiated some of the topics covered by the report.</a:t>
            </a:r>
          </a:p>
        </p:txBody>
      </p:sp>
      <p:sp>
        <p:nvSpPr>
          <p:cNvPr id="4" name="Slide Number Placeholder 3"/>
          <p:cNvSpPr>
            <a:spLocks noGrp="1"/>
          </p:cNvSpPr>
          <p:nvPr>
            <p:ph type="sldNum" sz="quarter" idx="5"/>
          </p:nvPr>
        </p:nvSpPr>
        <p:spPr/>
        <p:txBody>
          <a:bodyPr/>
          <a:lstStyle/>
          <a:p>
            <a:fld id="{299D7421-AD5D-46DA-91F4-10FFFF42BEC0}" type="slidenum">
              <a:rPr lang="en-US" smtClean="0"/>
              <a:t>6</a:t>
            </a:fld>
            <a:endParaRPr lang="en-US" dirty="0"/>
          </a:p>
        </p:txBody>
      </p:sp>
    </p:spTree>
    <p:extLst>
      <p:ext uri="{BB962C8B-B14F-4D97-AF65-F5344CB8AC3E}">
        <p14:creationId xmlns:p14="http://schemas.microsoft.com/office/powerpoint/2010/main" val="68568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7</a:t>
            </a:fld>
            <a:endParaRPr lang="en-US" dirty="0"/>
          </a:p>
        </p:txBody>
      </p:sp>
    </p:spTree>
    <p:extLst>
      <p:ext uri="{BB962C8B-B14F-4D97-AF65-F5344CB8AC3E}">
        <p14:creationId xmlns:p14="http://schemas.microsoft.com/office/powerpoint/2010/main" val="172817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[Melanie] Many Focus Group discussions focused on the changes taking place in the transition to linked data and identifiers. </a:t>
            </a:r>
            <a:r>
              <a:rPr lang="en-US" sz="1200" b="0" kern="1200" dirty="0">
                <a:solidFill>
                  <a:schemeClr val="tx1"/>
                </a:solidFill>
                <a:effectLst/>
                <a:latin typeface="+mn-lt"/>
                <a:ea typeface="+mn-ea"/>
                <a:cs typeface="+mn-cs"/>
              </a:rPr>
              <a:t>Looking back and when reading through the entire report, one quickly realizes that linked data and stable identifiers  factor prominently into most other topics that the Group has been discussing -- may that be staffing requirements or research data.</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8</a:t>
            </a:fld>
            <a:endParaRPr lang="en-US" dirty="0"/>
          </a:p>
        </p:txBody>
      </p:sp>
    </p:spTree>
    <p:extLst>
      <p:ext uri="{BB962C8B-B14F-4D97-AF65-F5344CB8AC3E}">
        <p14:creationId xmlns:p14="http://schemas.microsoft.com/office/powerpoint/2010/main" val="2952428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shifts underway is from authority control to identity management, and the value of “identifier hubs” such as Wikidata to aggregate identifiers pointing to the same entity and also offering labels in different languages and writing systems. </a:t>
            </a:r>
            <a:r>
              <a:rPr lang="en-US" sz="1200" b="0" kern="1200" dirty="0">
                <a:solidFill>
                  <a:schemeClr val="tx1"/>
                </a:solidFill>
                <a:effectLst/>
                <a:latin typeface="+mn-lt"/>
                <a:ea typeface="+mn-ea"/>
                <a:cs typeface="+mn-cs"/>
              </a:rPr>
              <a:t>The discussion at the Metadata Managers Focus Group brought to light a surprising number of projects and much experimentation, some at individual institutions and some on the network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9</a:t>
            </a:fld>
            <a:endParaRPr lang="en-US" dirty="0"/>
          </a:p>
        </p:txBody>
      </p:sp>
    </p:spTree>
    <p:extLst>
      <p:ext uri="{BB962C8B-B14F-4D97-AF65-F5344CB8AC3E}">
        <p14:creationId xmlns:p14="http://schemas.microsoft.com/office/powerpoint/2010/main" val="209706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With my PCC head on, I would like to point out that in the current PCC Strategic Directions, this is the focus of SD4: “Accelerate the movement toward ubiquitous identifier creation and identity management at the network level”.</a:t>
            </a:r>
          </a:p>
          <a:p>
            <a:r>
              <a:rPr lang="en-US" sz="1200" b="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99D7421-AD5D-46DA-91F4-10FFFF42BEC0}" type="slidenum">
              <a:rPr lang="en-US" smtClean="0"/>
              <a:t>10</a:t>
            </a:fld>
            <a:endParaRPr lang="en-US" dirty="0"/>
          </a:p>
        </p:txBody>
      </p:sp>
    </p:spTree>
    <p:extLst>
      <p:ext uri="{BB962C8B-B14F-4D97-AF65-F5344CB8AC3E}">
        <p14:creationId xmlns:p14="http://schemas.microsoft.com/office/powerpoint/2010/main" val="2079300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2"/>
            <a:ext cx="3270249" cy="1385363"/>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19610" b="29158"/>
          <a:stretch/>
        </p:blipFill>
        <p:spPr>
          <a:xfrm>
            <a:off x="3184539" y="2"/>
            <a:ext cx="5980110" cy="1385363"/>
          </a:xfrm>
          <a:prstGeom prst="rect">
            <a:avLst/>
          </a:prstGeom>
        </p:spPr>
      </p:pic>
      <p:sp>
        <p:nvSpPr>
          <p:cNvPr id="22" name="Rectangle 21"/>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1" y="1962170"/>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2483369"/>
            <a:ext cx="7754770" cy="1323439"/>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4014387"/>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4" y="4415447"/>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20" name="Rectangle 19"/>
          <p:cNvSpPr/>
          <p:nvPr userDrawn="1"/>
        </p:nvSpPr>
        <p:spPr>
          <a:xfrm>
            <a:off x="3045849" y="2"/>
            <a:ext cx="536743" cy="1385363"/>
          </a:xfrm>
          <a:prstGeom prst="rect">
            <a:avLst/>
          </a:prstGeom>
          <a:solidFill>
            <a:srgbClr val="00AFD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0" y="1990726"/>
            <a:ext cx="2016125" cy="2571750"/>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846139" y="2833690"/>
            <a:ext cx="2574927"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7" y="2638427"/>
            <a:ext cx="5727699" cy="852172"/>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3986213"/>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987552"/>
            <a:ext cx="5727700" cy="650875"/>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0" y="1990724"/>
            <a:ext cx="161925"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110808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pic>
        <p:nvPicPr>
          <p:cNvPr id="10"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1" hasCustomPrompt="1"/>
          </p:nvPr>
        </p:nvSpPr>
        <p:spPr>
          <a:xfrm>
            <a:off x="176213" y="850900"/>
            <a:ext cx="265112" cy="600710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850900"/>
            <a:ext cx="265112" cy="543283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a:t>Click to add copy</a:t>
            </a:r>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80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0" y="-20638"/>
            <a:ext cx="433387"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7" y="-20638"/>
            <a:ext cx="1127125" cy="6899276"/>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4997709"/>
            <a:ext cx="6153150" cy="954107"/>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28161" y="5411260"/>
            <a:ext cx="5610225" cy="352425"/>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pic>
        <p:nvPicPr>
          <p:cNvPr id="12" name="Picture 11" descr="ppt-because-pattern.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46829" y="1"/>
            <a:ext cx="4597172" cy="5850946"/>
          </a:xfrm>
          <a:prstGeom prst="rect">
            <a:avLst/>
          </a:prstGeom>
        </p:spPr>
      </p:pic>
      <p:sp>
        <p:nvSpPr>
          <p:cNvPr id="19" name="Text Placeholder 18"/>
          <p:cNvSpPr>
            <a:spLocks noGrp="1"/>
          </p:cNvSpPr>
          <p:nvPr>
            <p:ph type="body" sz="quarter" idx="10" hasCustomPrompt="1"/>
          </p:nvPr>
        </p:nvSpPr>
        <p:spPr>
          <a:xfrm>
            <a:off x="240428" y="259642"/>
            <a:ext cx="3980966" cy="104140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pic>
        <p:nvPicPr>
          <p:cNvPr id="8"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77166" y="6281740"/>
            <a:ext cx="11255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userDrawn="1"/>
        </p:nvSpPr>
        <p:spPr>
          <a:xfrm rot="10800000">
            <a:off x="11338" y="5850666"/>
            <a:ext cx="9144000" cy="239713"/>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1321003"/>
            <a:ext cx="3887788" cy="40571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690434"/>
            <a:ext cx="3887788" cy="359027"/>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2010978"/>
            <a:ext cx="3887788" cy="305495"/>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9425" y="4983163"/>
            <a:ext cx="603250"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9"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93521" y="5960853"/>
            <a:ext cx="1498090" cy="488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8"/>
          <p:cNvSpPr txBox="1">
            <a:spLocks noChangeArrowheads="1"/>
          </p:cNvSpPr>
          <p:nvPr userDrawn="1"/>
        </p:nvSpPr>
        <p:spPr bwMode="auto">
          <a:xfrm>
            <a:off x="5924929" y="4935538"/>
            <a:ext cx="422275"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4827588"/>
            <a:ext cx="635000" cy="6032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8" y="1108606"/>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08544" y="2860151"/>
            <a:ext cx="3887788" cy="40571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08357" y="3229582"/>
            <a:ext cx="3887788" cy="359027"/>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08357" y="3588611"/>
            <a:ext cx="3887788" cy="305495"/>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0" y="58763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sp>
        <p:nvSpPr>
          <p:cNvPr id="19" name="Rectangle 18"/>
          <p:cNvSpPr/>
          <p:nvPr userDrawn="1"/>
        </p:nvSpPr>
        <p:spPr>
          <a:xfrm>
            <a:off x="927100" y="4827588"/>
            <a:ext cx="8216900" cy="6032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000" b="1" dirty="0">
                <a:solidFill>
                  <a:schemeClr val="bg1"/>
                </a:solidFill>
                <a:latin typeface="+mj-lt"/>
              </a:rPr>
              <a:t>Together we make breakthroughs</a:t>
            </a:r>
            <a:r>
              <a:rPr lang="en-US" sz="2000" b="1" baseline="0" dirty="0">
                <a:solidFill>
                  <a:schemeClr val="bg1"/>
                </a:solidFill>
                <a:latin typeface="+mj-lt"/>
              </a:rPr>
              <a:t> possible.</a:t>
            </a:r>
            <a:endParaRPr lang="en-US" sz="2000" b="1" dirty="0">
              <a:solidFill>
                <a:schemeClr val="bg1"/>
              </a:solidFill>
              <a:latin typeface="+mj-lt"/>
            </a:endParaRPr>
          </a:p>
        </p:txBody>
      </p:sp>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5" r:id="rId3"/>
    <p:sldLayoutId id="2147483653" r:id="rId4"/>
    <p:sldLayoutId id="2147483686" r:id="rId5"/>
    <p:sldLayoutId id="2147483658" r:id="rId6"/>
    <p:sldLayoutId id="2147483657" r:id="rId7"/>
    <p:sldLayoutId id="2147483656"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5448" y="-94465"/>
            <a:ext cx="9382767" cy="131318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OCLC-RESEARCH_H_MB.png"/>
          <p:cNvPicPr>
            <a:picLocks noChangeAspect="1"/>
          </p:cNvPicPr>
          <p:nvPr/>
        </p:nvPicPr>
        <p:blipFill>
          <a:blip r:embed="rId3"/>
          <a:stretch>
            <a:fillRect/>
          </a:stretch>
        </p:blipFill>
        <p:spPr>
          <a:xfrm>
            <a:off x="127005" y="6266066"/>
            <a:ext cx="1450118" cy="478016"/>
          </a:xfrm>
          <a:prstGeom prst="rect">
            <a:avLst/>
          </a:prstGeom>
        </p:spPr>
      </p:pic>
    </p:spTree>
    <p:extLst>
      <p:ext uri="{BB962C8B-B14F-4D97-AF65-F5344CB8AC3E}">
        <p14:creationId xmlns:p14="http://schemas.microsoft.com/office/powerpoint/2010/main" val="411839268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lnSpc>
          <a:spcPct val="90000"/>
        </a:lnSpc>
        <a:spcBef>
          <a:spcPct val="0"/>
        </a:spcBef>
        <a:buNone/>
        <a:defRPr sz="4400" b="0" i="0" kern="1200">
          <a:solidFill>
            <a:srgbClr val="2178B5"/>
          </a:solidFill>
          <a:latin typeface="+mj-l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n-l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0363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lnSpc>
          <a:spcPct val="90000"/>
        </a:lnSpc>
        <a:spcBef>
          <a:spcPct val="0"/>
        </a:spcBef>
        <a:buNone/>
        <a:defRPr sz="4400" b="0" i="0" kern="1200">
          <a:solidFill>
            <a:schemeClr val="accent1"/>
          </a:solidFill>
          <a:latin typeface="Calibri Light"/>
          <a:ea typeface="+mj-ea"/>
          <a:cs typeface="Calibri Light"/>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libri Light"/>
          <a:ea typeface="+mn-ea"/>
          <a:cs typeface="Calibri Light"/>
        </a:defRPr>
      </a:lvl1pPr>
      <a:lvl2pPr marL="742950" indent="-285750" algn="l" defTabSz="457200" rtl="0" eaLnBrk="1" latinLnBrk="0" hangingPunct="1">
        <a:spcBef>
          <a:spcPct val="20000"/>
        </a:spcBef>
        <a:buFont typeface="Arial"/>
        <a:buChar char="–"/>
        <a:defRPr sz="2800" b="0" i="0" kern="1200">
          <a:solidFill>
            <a:schemeClr val="tx1"/>
          </a:solidFill>
          <a:latin typeface="Calibri Light"/>
          <a:ea typeface="+mn-ea"/>
          <a:cs typeface="Calibri Light"/>
        </a:defRPr>
      </a:lvl2pPr>
      <a:lvl3pPr marL="1143000" indent="-228600" algn="l" defTabSz="457200" rtl="0" eaLnBrk="1" latinLnBrk="0" hangingPunct="1">
        <a:spcBef>
          <a:spcPct val="20000"/>
        </a:spcBef>
        <a:buFont typeface="Arial"/>
        <a:buChar char="•"/>
        <a:defRPr sz="2400" b="0" i="0" kern="120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b="0" i="0" kern="120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researchworks.oclc.org/iiif-explore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mailto:smithyok@oclc.org" TargetMode="External"/><Relationship Id="rId7" Type="http://schemas.openxmlformats.org/officeDocument/2006/relationships/hyperlink" Target="mailto:jriemer@library.ucla.edu"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mailto:bax@Princeton.EDU" TargetMode="External"/><Relationship Id="rId5" Type="http://schemas.openxmlformats.org/officeDocument/2006/relationships/hyperlink" Target="mailto:mw2064@columbia.edu"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l="-12000" r="-12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4001" y="1946833"/>
            <a:ext cx="5611857" cy="569387"/>
          </a:xfrm>
        </p:spPr>
        <p:txBody>
          <a:bodyPr/>
          <a:lstStyle/>
          <a:p>
            <a:r>
              <a:rPr lang="en-US" dirty="0"/>
              <a:t>RLP Works in Progress Webinar • 12 November 2020​</a:t>
            </a:r>
          </a:p>
        </p:txBody>
      </p:sp>
      <p:sp>
        <p:nvSpPr>
          <p:cNvPr id="3" name="Text Placeholder 2"/>
          <p:cNvSpPr>
            <a:spLocks noGrp="1"/>
          </p:cNvSpPr>
          <p:nvPr>
            <p:ph type="body" sz="quarter" idx="16"/>
          </p:nvPr>
        </p:nvSpPr>
        <p:spPr>
          <a:xfrm>
            <a:off x="156754" y="2564157"/>
            <a:ext cx="8821783" cy="1815362"/>
          </a:xfrm>
          <a:solidFill>
            <a:schemeClr val="bg1"/>
          </a:solidFill>
        </p:spPr>
        <p:txBody>
          <a:bodyPr>
            <a:noAutofit/>
          </a:bodyPr>
          <a:lstStyle/>
          <a:p>
            <a:pPr algn="ctr"/>
            <a:r>
              <a:rPr lang="en-US" sz="3200" i="1" dirty="0">
                <a:solidFill>
                  <a:srgbClr val="1F497D"/>
                </a:solidFill>
                <a:latin typeface="+mj-lt"/>
                <a:sym typeface="Symbol"/>
              </a:rPr>
              <a:t>Transitioning to the Next Generation of Metadata</a:t>
            </a:r>
          </a:p>
          <a:p>
            <a:pPr algn="ctr"/>
            <a:endParaRPr lang="en-US" sz="3200" dirty="0">
              <a:solidFill>
                <a:srgbClr val="1F497D"/>
              </a:solidFill>
              <a:latin typeface="+mj-lt"/>
              <a:sym typeface="Symbol"/>
            </a:endParaRPr>
          </a:p>
          <a:p>
            <a:endParaRPr lang="en-US" sz="3200" dirty="0">
              <a:latin typeface="+mj-lt"/>
            </a:endParaRPr>
          </a:p>
        </p:txBody>
      </p:sp>
      <p:pic>
        <p:nvPicPr>
          <p:cNvPr id="6" name="Picture 5">
            <a:extLst>
              <a:ext uri="{FF2B5EF4-FFF2-40B4-BE49-F238E27FC236}">
                <a16:creationId xmlns:a16="http://schemas.microsoft.com/office/drawing/2014/main" id="{ED8E8DFE-7872-4673-A4B6-730EA133B152}"/>
              </a:ext>
            </a:extLst>
          </p:cNvPr>
          <p:cNvPicPr>
            <a:picLocks noChangeAspect="1"/>
          </p:cNvPicPr>
          <p:nvPr/>
        </p:nvPicPr>
        <p:blipFill>
          <a:blip r:embed="rId4"/>
          <a:stretch>
            <a:fillRect/>
          </a:stretch>
        </p:blipFill>
        <p:spPr>
          <a:xfrm>
            <a:off x="7390039" y="4379519"/>
            <a:ext cx="1438476" cy="1906232"/>
          </a:xfrm>
          <a:prstGeom prst="rect">
            <a:avLst/>
          </a:prstGeom>
        </p:spPr>
      </p:pic>
    </p:spTree>
    <p:extLst>
      <p:ext uri="{BB962C8B-B14F-4D97-AF65-F5344CB8AC3E}">
        <p14:creationId xmlns:p14="http://schemas.microsoft.com/office/powerpoint/2010/main" val="199363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DC550E-2E0C-4C63-8B70-39CF3A65FE46}"/>
              </a:ext>
            </a:extLst>
          </p:cNvPr>
          <p:cNvSpPr>
            <a:spLocks noGrp="1"/>
          </p:cNvSpPr>
          <p:nvPr>
            <p:ph type="body" sz="quarter" idx="13"/>
          </p:nvPr>
        </p:nvSpPr>
        <p:spPr/>
        <p:txBody>
          <a:bodyPr/>
          <a:lstStyle/>
          <a:p>
            <a:r>
              <a:rPr lang="en" spc="-1" dirty="0">
                <a:solidFill>
                  <a:srgbClr val="236192"/>
                </a:solidFill>
                <a:ea typeface="Arial"/>
              </a:rPr>
              <a:t>PCC Strategic Plan, January 2018-December 2021</a:t>
            </a:r>
            <a:endParaRPr lang="en-US" spc="-1" dirty="0">
              <a:solidFill>
                <a:srgbClr val="236192"/>
              </a:solidFill>
            </a:endParaRPr>
          </a:p>
          <a:p>
            <a:endParaRPr lang="en-US" dirty="0"/>
          </a:p>
        </p:txBody>
      </p:sp>
      <p:sp>
        <p:nvSpPr>
          <p:cNvPr id="6" name="TextBox 5">
            <a:extLst>
              <a:ext uri="{FF2B5EF4-FFF2-40B4-BE49-F238E27FC236}">
                <a16:creationId xmlns:a16="http://schemas.microsoft.com/office/drawing/2014/main" id="{F8EDADB3-3898-4BCC-B0E5-3B79FD866845}"/>
              </a:ext>
            </a:extLst>
          </p:cNvPr>
          <p:cNvSpPr txBox="1"/>
          <p:nvPr/>
        </p:nvSpPr>
        <p:spPr>
          <a:xfrm>
            <a:off x="477838" y="1771491"/>
            <a:ext cx="8323262" cy="4493538"/>
          </a:xfrm>
          <a:prstGeom prst="rect">
            <a:avLst/>
          </a:prstGeom>
          <a:noFill/>
        </p:spPr>
        <p:txBody>
          <a:bodyPr wrap="square" rtlCol="0">
            <a:spAutoFit/>
          </a:bodyPr>
          <a:lstStyle/>
          <a:p>
            <a:r>
              <a:rPr lang="en" sz="2200" b="1" spc="-1" dirty="0">
                <a:solidFill>
                  <a:srgbClr val="000000"/>
                </a:solidFill>
                <a:ea typeface="Arial"/>
              </a:rPr>
              <a:t>SD4:</a:t>
            </a:r>
            <a:r>
              <a:rPr lang="en" sz="2200" spc="-1" dirty="0">
                <a:solidFill>
                  <a:srgbClr val="000000"/>
                </a:solidFill>
                <a:ea typeface="Arial"/>
              </a:rPr>
              <a:t> </a:t>
            </a:r>
            <a:r>
              <a:rPr lang="en" sz="2200" spc="-1" dirty="0">
                <a:solidFill>
                  <a:srgbClr val="000000"/>
                </a:solidFill>
                <a:highlight>
                  <a:srgbClr val="FFFF00"/>
                </a:highlight>
                <a:ea typeface="Arial"/>
              </a:rPr>
              <a:t>Accelerate the movement toward ubiquitous identifier creation and identity management at the network level.</a:t>
            </a:r>
            <a:r>
              <a:rPr lang="en" sz="2200" spc="-1" dirty="0">
                <a:solidFill>
                  <a:srgbClr val="000000"/>
                </a:solidFill>
                <a:ea typeface="Arial"/>
              </a:rPr>
              <a:t> We aspire to attain an environment where identity management work activity is characterized by much greater proportions and numbers of entities receiving identifiers; many non-NACO institutions participating; and strategic partnerships and collaboration existing among cultural heritage organizations, rights management agencies, Wikidata, and others. We expect to find ways in a linked data environment where collaboration on identity management can interoperate across multiple data sources. Attainment of this vision will increase both human and machine usage of this data and its overall value. </a:t>
            </a:r>
            <a:endParaRPr lang="en-US" sz="2200" spc="-1" dirty="0">
              <a:solidFill>
                <a:srgbClr val="000000"/>
              </a:solidFill>
            </a:endParaRPr>
          </a:p>
          <a:p>
            <a:endParaRPr lang="en-US" sz="2200" dirty="0"/>
          </a:p>
        </p:txBody>
      </p:sp>
    </p:spTree>
    <p:extLst>
      <p:ext uri="{BB962C8B-B14F-4D97-AF65-F5344CB8AC3E}">
        <p14:creationId xmlns:p14="http://schemas.microsoft.com/office/powerpoint/2010/main" val="379612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91F4A-F86D-4C8F-B26E-00CE0AA5348F}"/>
              </a:ext>
            </a:extLst>
          </p:cNvPr>
          <p:cNvPicPr>
            <a:picLocks noChangeAspect="1"/>
          </p:cNvPicPr>
          <p:nvPr/>
        </p:nvPicPr>
        <p:blipFill>
          <a:blip r:embed="rId3"/>
          <a:stretch>
            <a:fillRect/>
          </a:stretch>
        </p:blipFill>
        <p:spPr>
          <a:xfrm>
            <a:off x="1299266" y="242954"/>
            <a:ext cx="6690940" cy="4480948"/>
          </a:xfrm>
          <a:prstGeom prst="rect">
            <a:avLst/>
          </a:prstGeom>
        </p:spPr>
      </p:pic>
      <p:sp>
        <p:nvSpPr>
          <p:cNvPr id="3" name="TextBox 2">
            <a:extLst>
              <a:ext uri="{FF2B5EF4-FFF2-40B4-BE49-F238E27FC236}">
                <a16:creationId xmlns:a16="http://schemas.microsoft.com/office/drawing/2014/main" id="{3B16FE09-B2E4-4E56-8343-C64B7588F645}"/>
              </a:ext>
            </a:extLst>
          </p:cNvPr>
          <p:cNvSpPr txBox="1"/>
          <p:nvPr/>
        </p:nvSpPr>
        <p:spPr>
          <a:xfrm>
            <a:off x="727291" y="4855475"/>
            <a:ext cx="8271307" cy="1200329"/>
          </a:xfrm>
          <a:prstGeom prst="rect">
            <a:avLst/>
          </a:prstGeom>
          <a:noFill/>
        </p:spPr>
        <p:txBody>
          <a:bodyPr wrap="square" rtlCol="0">
            <a:spAutoFit/>
          </a:bodyPr>
          <a:lstStyle/>
          <a:p>
            <a:r>
              <a:rPr lang="en-US" sz="2400" dirty="0"/>
              <a:t>“</a:t>
            </a:r>
            <a:r>
              <a:rPr lang="en-US" sz="2400" i="1" dirty="0"/>
              <a:t>Addressing language issues is important as libraries seek to develop relationships and build trust with marginalized communities.”</a:t>
            </a:r>
          </a:p>
        </p:txBody>
      </p:sp>
    </p:spTree>
    <p:extLst>
      <p:ext uri="{BB962C8B-B14F-4D97-AF65-F5344CB8AC3E}">
        <p14:creationId xmlns:p14="http://schemas.microsoft.com/office/powerpoint/2010/main" val="214580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9B2AB-328F-43C6-B6CC-1693CF37672B}"/>
              </a:ext>
            </a:extLst>
          </p:cNvPr>
          <p:cNvSpPr>
            <a:spLocks noGrp="1"/>
          </p:cNvSpPr>
          <p:nvPr>
            <p:ph type="body" sz="quarter" idx="12"/>
          </p:nvPr>
        </p:nvSpPr>
        <p:spPr/>
        <p:txBody>
          <a:bodyPr/>
          <a:lstStyle/>
          <a:p>
            <a:r>
              <a:rPr lang="en-US" sz="3200" dirty="0"/>
              <a:t>Expanding the use of persistent identifiers</a:t>
            </a:r>
          </a:p>
          <a:p>
            <a:r>
              <a:rPr lang="en-US" sz="3200" dirty="0"/>
              <a:t>Moving from “authority control” to “identity management”</a:t>
            </a:r>
          </a:p>
          <a:p>
            <a:r>
              <a:rPr lang="en-US" sz="3200" dirty="0"/>
              <a:t>Addressing the need for multiple vocabularies and equity, diversity, and inclusion</a:t>
            </a:r>
          </a:p>
          <a:p>
            <a:r>
              <a:rPr lang="en-US" sz="3200" dirty="0"/>
              <a:t>Addressing linked data challenges</a:t>
            </a:r>
          </a:p>
        </p:txBody>
      </p:sp>
      <p:sp>
        <p:nvSpPr>
          <p:cNvPr id="3" name="Text Placeholder 2">
            <a:extLst>
              <a:ext uri="{FF2B5EF4-FFF2-40B4-BE49-F238E27FC236}">
                <a16:creationId xmlns:a16="http://schemas.microsoft.com/office/drawing/2014/main" id="{967D8A02-CA95-4E84-805F-17E6EB8409F9}"/>
              </a:ext>
            </a:extLst>
          </p:cNvPr>
          <p:cNvSpPr>
            <a:spLocks noGrp="1"/>
          </p:cNvSpPr>
          <p:nvPr>
            <p:ph type="body" sz="quarter" idx="13"/>
          </p:nvPr>
        </p:nvSpPr>
        <p:spPr/>
        <p:txBody>
          <a:bodyPr/>
          <a:lstStyle/>
          <a:p>
            <a:r>
              <a:rPr lang="en-US" sz="4000" dirty="0">
                <a:latin typeface="+mj-lt"/>
              </a:rPr>
              <a:t>The transition entails…</a:t>
            </a:r>
          </a:p>
        </p:txBody>
      </p:sp>
    </p:spTree>
    <p:extLst>
      <p:ext uri="{BB962C8B-B14F-4D97-AF65-F5344CB8AC3E}">
        <p14:creationId xmlns:p14="http://schemas.microsoft.com/office/powerpoint/2010/main" val="342213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F8AB94-9F84-441F-8DF2-B97F78FDE06D}"/>
              </a:ext>
            </a:extLst>
          </p:cNvPr>
          <p:cNvSpPr>
            <a:spLocks noGrp="1"/>
          </p:cNvSpPr>
          <p:nvPr>
            <p:ph type="body" sz="quarter" idx="13"/>
          </p:nvPr>
        </p:nvSpPr>
        <p:spPr/>
        <p:txBody>
          <a:bodyPr/>
          <a:lstStyle/>
          <a:p>
            <a:r>
              <a:rPr lang="en-US" dirty="0"/>
              <a:t>Describing “Inside-Out” and “Facilitated” Collections</a:t>
            </a:r>
          </a:p>
        </p:txBody>
      </p:sp>
      <p:pic>
        <p:nvPicPr>
          <p:cNvPr id="4" name="Picture 3">
            <a:extLst>
              <a:ext uri="{FF2B5EF4-FFF2-40B4-BE49-F238E27FC236}">
                <a16:creationId xmlns:a16="http://schemas.microsoft.com/office/drawing/2014/main" id="{FCD37975-58D2-4EAF-94A6-A799D4E3763D}"/>
              </a:ext>
            </a:extLst>
          </p:cNvPr>
          <p:cNvPicPr>
            <a:picLocks noChangeAspect="1"/>
          </p:cNvPicPr>
          <p:nvPr/>
        </p:nvPicPr>
        <p:blipFill>
          <a:blip r:embed="rId3"/>
          <a:stretch>
            <a:fillRect/>
          </a:stretch>
        </p:blipFill>
        <p:spPr>
          <a:xfrm>
            <a:off x="3882260" y="1272671"/>
            <a:ext cx="5064386" cy="3703641"/>
          </a:xfrm>
          <a:prstGeom prst="rect">
            <a:avLst/>
          </a:prstGeom>
        </p:spPr>
      </p:pic>
      <p:sp>
        <p:nvSpPr>
          <p:cNvPr id="5" name="TextBox 4">
            <a:extLst>
              <a:ext uri="{FF2B5EF4-FFF2-40B4-BE49-F238E27FC236}">
                <a16:creationId xmlns:a16="http://schemas.microsoft.com/office/drawing/2014/main" id="{5DB4D22F-01C8-4DF2-AC97-28685064A337}"/>
              </a:ext>
            </a:extLst>
          </p:cNvPr>
          <p:cNvSpPr txBox="1"/>
          <p:nvPr/>
        </p:nvSpPr>
        <p:spPr>
          <a:xfrm>
            <a:off x="312512" y="2161309"/>
            <a:ext cx="331391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Archival collections</a:t>
            </a:r>
          </a:p>
          <a:p>
            <a:pPr marL="285750" indent="-285750">
              <a:buFont typeface="Arial" panose="020B0604020202020204" pitchFamily="34" charset="0"/>
              <a:buChar char="•"/>
            </a:pPr>
            <a:r>
              <a:rPr lang="en-US" sz="2400" dirty="0"/>
              <a:t>Archived websites</a:t>
            </a:r>
          </a:p>
          <a:p>
            <a:pPr marL="285750" indent="-285750">
              <a:buFont typeface="Arial" panose="020B0604020202020204" pitchFamily="34" charset="0"/>
              <a:buChar char="•"/>
            </a:pPr>
            <a:r>
              <a:rPr lang="en-US" sz="2400" dirty="0"/>
              <a:t>Audio and video collections</a:t>
            </a:r>
          </a:p>
          <a:p>
            <a:pPr marL="285750" indent="-285750">
              <a:buFont typeface="Arial" panose="020B0604020202020204" pitchFamily="34" charset="0"/>
              <a:buChar char="•"/>
            </a:pPr>
            <a:r>
              <a:rPr lang="en-US" sz="2400" dirty="0"/>
              <a:t>Image collections</a:t>
            </a:r>
          </a:p>
          <a:p>
            <a:pPr marL="285750" indent="-285750">
              <a:buFont typeface="Arial" panose="020B0604020202020204" pitchFamily="34" charset="0"/>
              <a:buChar char="•"/>
            </a:pPr>
            <a:r>
              <a:rPr lang="en-US" sz="2400" dirty="0"/>
              <a:t>Research data</a:t>
            </a:r>
            <a:endParaRPr lang="en-US" dirty="0"/>
          </a:p>
        </p:txBody>
      </p:sp>
      <p:sp>
        <p:nvSpPr>
          <p:cNvPr id="6" name="TextBox 5">
            <a:extLst>
              <a:ext uri="{FF2B5EF4-FFF2-40B4-BE49-F238E27FC236}">
                <a16:creationId xmlns:a16="http://schemas.microsoft.com/office/drawing/2014/main" id="{9FC584FE-3528-4D01-8CF9-12B3FA00B6F6}"/>
              </a:ext>
            </a:extLst>
          </p:cNvPr>
          <p:cNvSpPr txBox="1"/>
          <p:nvPr/>
        </p:nvSpPr>
        <p:spPr>
          <a:xfrm>
            <a:off x="801182" y="5360706"/>
            <a:ext cx="6837291" cy="830997"/>
          </a:xfrm>
          <a:prstGeom prst="rect">
            <a:avLst/>
          </a:prstGeom>
          <a:noFill/>
        </p:spPr>
        <p:txBody>
          <a:bodyPr wrap="square" rtlCol="0">
            <a:spAutoFit/>
          </a:bodyPr>
          <a:lstStyle/>
          <a:p>
            <a:r>
              <a:rPr lang="en-US" sz="2400" dirty="0"/>
              <a:t>“</a:t>
            </a:r>
            <a:r>
              <a:rPr lang="en-US" sz="2400" i="1" dirty="0"/>
              <a:t>Metadata underlies all discovery regardless of format, now and in the future…”</a:t>
            </a:r>
          </a:p>
        </p:txBody>
      </p:sp>
      <p:sp>
        <p:nvSpPr>
          <p:cNvPr id="7" name="Rectangle 6">
            <a:extLst>
              <a:ext uri="{FF2B5EF4-FFF2-40B4-BE49-F238E27FC236}">
                <a16:creationId xmlns:a16="http://schemas.microsoft.com/office/drawing/2014/main" id="{09B6C3FA-A6BE-4E79-8BA0-8C33E36C2D80}"/>
              </a:ext>
            </a:extLst>
          </p:cNvPr>
          <p:cNvSpPr/>
          <p:nvPr/>
        </p:nvSpPr>
        <p:spPr>
          <a:xfrm>
            <a:off x="4056179" y="4983378"/>
            <a:ext cx="4506362" cy="369332"/>
          </a:xfrm>
          <a:prstGeom prst="rect">
            <a:avLst/>
          </a:prstGeom>
        </p:spPr>
        <p:txBody>
          <a:bodyPr wrap="none">
            <a:spAutoFit/>
          </a:bodyPr>
          <a:lstStyle/>
          <a:p>
            <a:r>
              <a:rPr lang="en-US" dirty="0">
                <a:hlinkClick r:id="rId4"/>
              </a:rPr>
              <a:t>https://researchworks.oclc.org/iiif-explorer/</a:t>
            </a:r>
            <a:endParaRPr lang="en-US" dirty="0"/>
          </a:p>
        </p:txBody>
      </p:sp>
    </p:spTree>
    <p:extLst>
      <p:ext uri="{BB962C8B-B14F-4D97-AF65-F5344CB8AC3E}">
        <p14:creationId xmlns:p14="http://schemas.microsoft.com/office/powerpoint/2010/main" val="118890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B3AE5-B583-4A37-BE73-6B07210ADDFA}"/>
              </a:ext>
            </a:extLst>
          </p:cNvPr>
          <p:cNvPicPr>
            <a:picLocks noChangeAspect="1"/>
          </p:cNvPicPr>
          <p:nvPr/>
        </p:nvPicPr>
        <p:blipFill>
          <a:blip r:embed="rId2"/>
          <a:stretch>
            <a:fillRect/>
          </a:stretch>
        </p:blipFill>
        <p:spPr>
          <a:xfrm>
            <a:off x="0" y="2130422"/>
            <a:ext cx="9144000" cy="2597155"/>
          </a:xfrm>
          <a:prstGeom prst="rect">
            <a:avLst/>
          </a:prstGeom>
        </p:spPr>
      </p:pic>
    </p:spTree>
    <p:extLst>
      <p:ext uri="{BB962C8B-B14F-4D97-AF65-F5344CB8AC3E}">
        <p14:creationId xmlns:p14="http://schemas.microsoft.com/office/powerpoint/2010/main" val="16865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842BCB-33F2-4DF3-B8DF-C7E3B5833057}"/>
              </a:ext>
            </a:extLst>
          </p:cNvPr>
          <p:cNvSpPr>
            <a:spLocks noGrp="1"/>
          </p:cNvSpPr>
          <p:nvPr>
            <p:ph type="body" sz="quarter" idx="13"/>
          </p:nvPr>
        </p:nvSpPr>
        <p:spPr/>
        <p:txBody>
          <a:bodyPr/>
          <a:lstStyle/>
          <a:p>
            <a:r>
              <a:rPr lang="en-US" dirty="0"/>
              <a:t>Evolution of “Metadata as a Service”</a:t>
            </a:r>
          </a:p>
        </p:txBody>
      </p:sp>
      <p:pic>
        <p:nvPicPr>
          <p:cNvPr id="4" name="Picture 3">
            <a:extLst>
              <a:ext uri="{FF2B5EF4-FFF2-40B4-BE49-F238E27FC236}">
                <a16:creationId xmlns:a16="http://schemas.microsoft.com/office/drawing/2014/main" id="{4D4C5117-A1DD-4526-BB39-8C9AA539C6E9}"/>
              </a:ext>
            </a:extLst>
          </p:cNvPr>
          <p:cNvPicPr>
            <a:picLocks noChangeAspect="1"/>
          </p:cNvPicPr>
          <p:nvPr/>
        </p:nvPicPr>
        <p:blipFill>
          <a:blip r:embed="rId3"/>
          <a:stretch>
            <a:fillRect/>
          </a:stretch>
        </p:blipFill>
        <p:spPr>
          <a:xfrm>
            <a:off x="3" y="1261148"/>
            <a:ext cx="4359018" cy="2565876"/>
          </a:xfrm>
          <a:prstGeom prst="rect">
            <a:avLst/>
          </a:prstGeom>
        </p:spPr>
      </p:pic>
      <p:pic>
        <p:nvPicPr>
          <p:cNvPr id="5" name="Picture 4">
            <a:extLst>
              <a:ext uri="{FF2B5EF4-FFF2-40B4-BE49-F238E27FC236}">
                <a16:creationId xmlns:a16="http://schemas.microsoft.com/office/drawing/2014/main" id="{0C3055A7-23AB-4CA5-87E1-35324DFEA62E}"/>
              </a:ext>
            </a:extLst>
          </p:cNvPr>
          <p:cNvPicPr>
            <a:picLocks noChangeAspect="1"/>
          </p:cNvPicPr>
          <p:nvPr/>
        </p:nvPicPr>
        <p:blipFill>
          <a:blip r:embed="rId4"/>
          <a:stretch>
            <a:fillRect/>
          </a:stretch>
        </p:blipFill>
        <p:spPr>
          <a:xfrm>
            <a:off x="4462863" y="1048465"/>
            <a:ext cx="4433319" cy="3120660"/>
          </a:xfrm>
          <a:prstGeom prst="rect">
            <a:avLst/>
          </a:prstGeom>
        </p:spPr>
      </p:pic>
      <p:sp>
        <p:nvSpPr>
          <p:cNvPr id="6" name="TextBox 5">
            <a:extLst>
              <a:ext uri="{FF2B5EF4-FFF2-40B4-BE49-F238E27FC236}">
                <a16:creationId xmlns:a16="http://schemas.microsoft.com/office/drawing/2014/main" id="{E0D2B6FE-A23B-4A2D-B66F-3715E94707C9}"/>
              </a:ext>
            </a:extLst>
          </p:cNvPr>
          <p:cNvSpPr txBox="1"/>
          <p:nvPr/>
        </p:nvSpPr>
        <p:spPr>
          <a:xfrm>
            <a:off x="921796" y="4169125"/>
            <a:ext cx="2515432" cy="461665"/>
          </a:xfrm>
          <a:prstGeom prst="rect">
            <a:avLst/>
          </a:prstGeom>
          <a:noFill/>
        </p:spPr>
        <p:txBody>
          <a:bodyPr wrap="none" rtlCol="0">
            <a:spAutoFit/>
          </a:bodyPr>
          <a:lstStyle/>
          <a:p>
            <a:r>
              <a:rPr lang="en-US" sz="2400" dirty="0"/>
              <a:t>New applications</a:t>
            </a:r>
          </a:p>
        </p:txBody>
      </p:sp>
      <p:sp>
        <p:nvSpPr>
          <p:cNvPr id="7" name="TextBox 6">
            <a:extLst>
              <a:ext uri="{FF2B5EF4-FFF2-40B4-BE49-F238E27FC236}">
                <a16:creationId xmlns:a16="http://schemas.microsoft.com/office/drawing/2014/main" id="{A059F11D-3F32-44AA-9D36-6385094E1961}"/>
              </a:ext>
            </a:extLst>
          </p:cNvPr>
          <p:cNvSpPr txBox="1"/>
          <p:nvPr/>
        </p:nvSpPr>
        <p:spPr>
          <a:xfrm>
            <a:off x="5230559" y="4304115"/>
            <a:ext cx="1931939" cy="461665"/>
          </a:xfrm>
          <a:prstGeom prst="rect">
            <a:avLst/>
          </a:prstGeom>
          <a:noFill/>
        </p:spPr>
        <p:txBody>
          <a:bodyPr wrap="none" rtlCol="0">
            <a:spAutoFit/>
          </a:bodyPr>
          <a:lstStyle/>
          <a:p>
            <a:r>
              <a:rPr lang="en-US" sz="2400" dirty="0"/>
              <a:t>Bibliometrics</a:t>
            </a:r>
          </a:p>
        </p:txBody>
      </p:sp>
      <p:sp>
        <p:nvSpPr>
          <p:cNvPr id="8" name="TextBox 7">
            <a:extLst>
              <a:ext uri="{FF2B5EF4-FFF2-40B4-BE49-F238E27FC236}">
                <a16:creationId xmlns:a16="http://schemas.microsoft.com/office/drawing/2014/main" id="{15BDE6D9-F0AC-4151-93C7-1915583A99D9}"/>
              </a:ext>
            </a:extLst>
          </p:cNvPr>
          <p:cNvSpPr txBox="1"/>
          <p:nvPr/>
        </p:nvSpPr>
        <p:spPr>
          <a:xfrm>
            <a:off x="2660040" y="4647217"/>
            <a:ext cx="3605646" cy="1569660"/>
          </a:xfrm>
          <a:prstGeom prst="rect">
            <a:avLst/>
          </a:prstGeom>
          <a:noFill/>
        </p:spPr>
        <p:txBody>
          <a:bodyPr wrap="square" rtlCol="0">
            <a:spAutoFit/>
          </a:bodyPr>
          <a:lstStyle/>
          <a:p>
            <a:r>
              <a:rPr lang="en-US" sz="2400" dirty="0"/>
              <a:t>Plus:</a:t>
            </a:r>
          </a:p>
          <a:p>
            <a:pPr marL="285750" indent="-285750">
              <a:buFont typeface="Arial" panose="020B0604020202020204" pitchFamily="34" charset="0"/>
              <a:buChar char="•"/>
            </a:pPr>
            <a:r>
              <a:rPr lang="en-US" sz="2400" dirty="0"/>
              <a:t>Metrics</a:t>
            </a:r>
          </a:p>
          <a:p>
            <a:pPr marL="285750" indent="-285750">
              <a:buFont typeface="Arial" panose="020B0604020202020204" pitchFamily="34" charset="0"/>
              <a:buChar char="•"/>
            </a:pPr>
            <a:r>
              <a:rPr lang="en-US" sz="2400" dirty="0"/>
              <a:t>Consultancy</a:t>
            </a:r>
          </a:p>
          <a:p>
            <a:pPr marL="285750" indent="-285750">
              <a:buFont typeface="Arial" panose="020B0604020202020204" pitchFamily="34" charset="0"/>
              <a:buChar char="•"/>
            </a:pPr>
            <a:r>
              <a:rPr lang="en-US" sz="2400" dirty="0"/>
              <a:t>Semantic indexing</a:t>
            </a:r>
          </a:p>
        </p:txBody>
      </p:sp>
    </p:spTree>
    <p:extLst>
      <p:ext uri="{BB962C8B-B14F-4D97-AF65-F5344CB8AC3E}">
        <p14:creationId xmlns:p14="http://schemas.microsoft.com/office/powerpoint/2010/main" val="329587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C4B2F-F126-4491-BF9A-28A6A411C66D}"/>
              </a:ext>
            </a:extLst>
          </p:cNvPr>
          <p:cNvSpPr>
            <a:spLocks noGrp="1"/>
          </p:cNvSpPr>
          <p:nvPr>
            <p:ph type="body" sz="quarter" idx="13"/>
          </p:nvPr>
        </p:nvSpPr>
        <p:spPr/>
        <p:txBody>
          <a:bodyPr/>
          <a:lstStyle/>
          <a:p>
            <a:r>
              <a:rPr lang="en-US" dirty="0"/>
              <a:t>Preparing for Future Staffing Requirements</a:t>
            </a:r>
          </a:p>
        </p:txBody>
      </p:sp>
      <p:pic>
        <p:nvPicPr>
          <p:cNvPr id="4" name="Picture 3">
            <a:extLst>
              <a:ext uri="{FF2B5EF4-FFF2-40B4-BE49-F238E27FC236}">
                <a16:creationId xmlns:a16="http://schemas.microsoft.com/office/drawing/2014/main" id="{854B766B-88B8-4A19-999D-D19BC5F3FB3B}"/>
              </a:ext>
            </a:extLst>
          </p:cNvPr>
          <p:cNvPicPr>
            <a:picLocks noChangeAspect="1"/>
          </p:cNvPicPr>
          <p:nvPr/>
        </p:nvPicPr>
        <p:blipFill>
          <a:blip r:embed="rId3"/>
          <a:stretch>
            <a:fillRect/>
          </a:stretch>
        </p:blipFill>
        <p:spPr>
          <a:xfrm>
            <a:off x="1241771" y="2396400"/>
            <a:ext cx="6660457" cy="2065199"/>
          </a:xfrm>
          <a:prstGeom prst="rect">
            <a:avLst/>
          </a:prstGeom>
        </p:spPr>
      </p:pic>
    </p:spTree>
    <p:extLst>
      <p:ext uri="{BB962C8B-B14F-4D97-AF65-F5344CB8AC3E}">
        <p14:creationId xmlns:p14="http://schemas.microsoft.com/office/powerpoint/2010/main" val="39436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FC6515-2B07-4B75-B090-E0C5C9502DEF}"/>
              </a:ext>
            </a:extLst>
          </p:cNvPr>
          <p:cNvSpPr>
            <a:spLocks noGrp="1"/>
          </p:cNvSpPr>
          <p:nvPr>
            <p:ph type="body" sz="quarter" idx="13"/>
          </p:nvPr>
        </p:nvSpPr>
        <p:spPr/>
        <p:txBody>
          <a:bodyPr/>
          <a:lstStyle/>
          <a:p>
            <a:r>
              <a:rPr lang="en-US" dirty="0"/>
              <a:t>Impact</a:t>
            </a:r>
          </a:p>
        </p:txBody>
      </p:sp>
      <p:pic>
        <p:nvPicPr>
          <p:cNvPr id="4" name="Picture 3">
            <a:extLst>
              <a:ext uri="{FF2B5EF4-FFF2-40B4-BE49-F238E27FC236}">
                <a16:creationId xmlns:a16="http://schemas.microsoft.com/office/drawing/2014/main" id="{613028B5-5749-44C1-9093-ADC1E66C2688}"/>
              </a:ext>
            </a:extLst>
          </p:cNvPr>
          <p:cNvPicPr>
            <a:picLocks noChangeAspect="1"/>
          </p:cNvPicPr>
          <p:nvPr/>
        </p:nvPicPr>
        <p:blipFill>
          <a:blip r:embed="rId3"/>
          <a:stretch>
            <a:fillRect/>
          </a:stretch>
        </p:blipFill>
        <p:spPr>
          <a:xfrm>
            <a:off x="914442" y="1486181"/>
            <a:ext cx="7003387" cy="1516511"/>
          </a:xfrm>
          <a:prstGeom prst="rect">
            <a:avLst/>
          </a:prstGeom>
        </p:spPr>
      </p:pic>
      <p:pic>
        <p:nvPicPr>
          <p:cNvPr id="5" name="Picture 4">
            <a:extLst>
              <a:ext uri="{FF2B5EF4-FFF2-40B4-BE49-F238E27FC236}">
                <a16:creationId xmlns:a16="http://schemas.microsoft.com/office/drawing/2014/main" id="{C8194AC6-5A25-434A-A3A5-4BBB8286174B}"/>
              </a:ext>
            </a:extLst>
          </p:cNvPr>
          <p:cNvPicPr>
            <a:picLocks noChangeAspect="1"/>
          </p:cNvPicPr>
          <p:nvPr/>
        </p:nvPicPr>
        <p:blipFill>
          <a:blip r:embed="rId4"/>
          <a:stretch>
            <a:fillRect/>
          </a:stretch>
        </p:blipFill>
        <p:spPr>
          <a:xfrm>
            <a:off x="0" y="3896592"/>
            <a:ext cx="9144000" cy="1187355"/>
          </a:xfrm>
          <a:prstGeom prst="rect">
            <a:avLst/>
          </a:prstGeom>
        </p:spPr>
      </p:pic>
    </p:spTree>
    <p:extLst>
      <p:ext uri="{BB962C8B-B14F-4D97-AF65-F5344CB8AC3E}">
        <p14:creationId xmlns:p14="http://schemas.microsoft.com/office/powerpoint/2010/main" val="185418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8569" y="1128641"/>
            <a:ext cx="4781117" cy="1492716"/>
          </a:xfrm>
        </p:spPr>
        <p:txBody>
          <a:bodyPr/>
          <a:lstStyle/>
          <a:p>
            <a:r>
              <a:rPr lang="en-US" dirty="0"/>
              <a:t>Thank you!</a:t>
            </a:r>
          </a:p>
        </p:txBody>
      </p:sp>
      <p:sp>
        <p:nvSpPr>
          <p:cNvPr id="3" name="Text Placeholder 2"/>
          <p:cNvSpPr>
            <a:spLocks noGrp="1"/>
          </p:cNvSpPr>
          <p:nvPr>
            <p:ph type="body" sz="quarter" idx="11"/>
          </p:nvPr>
        </p:nvSpPr>
        <p:spPr>
          <a:xfrm>
            <a:off x="258569" y="2882808"/>
            <a:ext cx="3887788" cy="405719"/>
          </a:xfrm>
        </p:spPr>
        <p:txBody>
          <a:bodyPr>
            <a:normAutofit/>
          </a:bodyPr>
          <a:lstStyle/>
          <a:p>
            <a:r>
              <a:rPr lang="en-US" sz="1600" dirty="0"/>
              <a:t>Contacts: Karen Smith-Yoshimura</a:t>
            </a:r>
          </a:p>
        </p:txBody>
      </p:sp>
      <p:sp>
        <p:nvSpPr>
          <p:cNvPr id="6" name="Text Placeholder 5"/>
          <p:cNvSpPr>
            <a:spLocks noGrp="1"/>
          </p:cNvSpPr>
          <p:nvPr>
            <p:ph type="body" sz="quarter" idx="14"/>
          </p:nvPr>
        </p:nvSpPr>
        <p:spPr>
          <a:xfrm>
            <a:off x="258569" y="708526"/>
            <a:ext cx="7199508" cy="420115"/>
          </a:xfrm>
        </p:spPr>
        <p:txBody>
          <a:bodyPr/>
          <a:lstStyle/>
          <a:p>
            <a:r>
              <a:rPr lang="en-US" sz="1000" dirty="0"/>
              <a:t>Transitioning to the Next Generation of Metadata, RLP Works in Progress webinar * 12  November 2020​</a:t>
            </a:r>
          </a:p>
        </p:txBody>
      </p:sp>
      <p:sp>
        <p:nvSpPr>
          <p:cNvPr id="9" name="Text Placeholder 4"/>
          <p:cNvSpPr txBox="1">
            <a:spLocks noGrp="1"/>
          </p:cNvSpPr>
          <p:nvPr>
            <p:ph type="body" sz="quarter" idx="13"/>
          </p:nvPr>
        </p:nvSpPr>
        <p:spPr>
          <a:xfrm>
            <a:off x="258569" y="3167246"/>
            <a:ext cx="4739076" cy="305495"/>
          </a:xfrm>
          <a:prstGeom prst="rect">
            <a:avLst/>
          </a:prstGeom>
        </p:spPr>
        <p:txBody>
          <a:bodyPr vert="horz">
            <a:normAutofit fontScale="62500" lnSpcReduction="20000"/>
          </a:bodyPr>
          <a:lstStyle>
            <a:lvl1pPr marL="0" indent="0" algn="l" defTabSz="457200" rtl="0" eaLnBrk="1" latinLnBrk="0" hangingPunct="1">
              <a:spcBef>
                <a:spcPct val="20000"/>
              </a:spcBef>
              <a:buFont typeface="Arial"/>
              <a:buNone/>
              <a:defRPr sz="1400" b="1" kern="1200" baseline="0">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sz="2500" dirty="0">
                <a:hlinkClick r:id="rId3"/>
              </a:rPr>
              <a:t>smithyok@oclc.org</a:t>
            </a:r>
            <a:r>
              <a:rPr lang="en-US" sz="2500" dirty="0"/>
              <a:t> </a:t>
            </a:r>
            <a:r>
              <a:rPr lang="en-US" sz="2500" b="0" dirty="0">
                <a:solidFill>
                  <a:schemeClr val="tx1"/>
                </a:solidFill>
              </a:rPr>
              <a:t>(until 30 November 2020)</a:t>
            </a:r>
          </a:p>
          <a:p>
            <a:endParaRPr lang="en-US" dirty="0"/>
          </a:p>
        </p:txBody>
      </p:sp>
      <p:pic>
        <p:nvPicPr>
          <p:cNvPr id="4" name="Picture 3">
            <a:extLst>
              <a:ext uri="{FF2B5EF4-FFF2-40B4-BE49-F238E27FC236}">
                <a16:creationId xmlns:a16="http://schemas.microsoft.com/office/drawing/2014/main" id="{0C094D4B-6779-435D-A802-125524D05618}"/>
              </a:ext>
            </a:extLst>
          </p:cNvPr>
          <p:cNvPicPr>
            <a:picLocks noChangeAspect="1"/>
          </p:cNvPicPr>
          <p:nvPr/>
        </p:nvPicPr>
        <p:blipFill>
          <a:blip r:embed="rId4"/>
          <a:stretch>
            <a:fillRect/>
          </a:stretch>
        </p:blipFill>
        <p:spPr>
          <a:xfrm>
            <a:off x="5754079" y="1293645"/>
            <a:ext cx="2427180" cy="3451397"/>
          </a:xfrm>
          <a:prstGeom prst="rect">
            <a:avLst/>
          </a:prstGeom>
        </p:spPr>
      </p:pic>
      <p:sp>
        <p:nvSpPr>
          <p:cNvPr id="8" name="Text Placeholder 2">
            <a:extLst>
              <a:ext uri="{FF2B5EF4-FFF2-40B4-BE49-F238E27FC236}">
                <a16:creationId xmlns:a16="http://schemas.microsoft.com/office/drawing/2014/main" id="{4C332B79-BD32-4E51-B2F7-0C56098A4620}"/>
              </a:ext>
            </a:extLst>
          </p:cNvPr>
          <p:cNvSpPr txBox="1">
            <a:spLocks/>
          </p:cNvSpPr>
          <p:nvPr/>
        </p:nvSpPr>
        <p:spPr>
          <a:xfrm>
            <a:off x="163067" y="3466102"/>
            <a:ext cx="4184998" cy="405719"/>
          </a:xfrm>
          <a:prstGeom prst="rect">
            <a:avLst/>
          </a:prstGeom>
        </p:spPr>
        <p:txBody>
          <a:bodyPr vert="horz">
            <a:normAutofit fontScale="85000" lnSpcReduction="10000"/>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sz="1900" dirty="0"/>
              <a:t>Melanie Wacker: </a:t>
            </a:r>
            <a:r>
              <a:rPr lang="en-US" sz="1900" dirty="0">
                <a:hlinkClick r:id="rId5"/>
              </a:rPr>
              <a:t>mw2064@columbia.edu</a:t>
            </a:r>
            <a:endParaRPr lang="en-US" dirty="0"/>
          </a:p>
        </p:txBody>
      </p:sp>
      <p:sp>
        <p:nvSpPr>
          <p:cNvPr id="10" name="Text Placeholder 2">
            <a:extLst>
              <a:ext uri="{FF2B5EF4-FFF2-40B4-BE49-F238E27FC236}">
                <a16:creationId xmlns:a16="http://schemas.microsoft.com/office/drawing/2014/main" id="{87A3E033-F43C-4F34-BDEF-D5887419281D}"/>
              </a:ext>
            </a:extLst>
          </p:cNvPr>
          <p:cNvSpPr txBox="1">
            <a:spLocks/>
          </p:cNvSpPr>
          <p:nvPr/>
        </p:nvSpPr>
        <p:spPr>
          <a:xfrm>
            <a:off x="163067" y="3698042"/>
            <a:ext cx="5090068" cy="405719"/>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sz="1600" dirty="0"/>
              <a:t>Jennifer Baxmeyer: </a:t>
            </a:r>
            <a:r>
              <a:rPr lang="en-US" sz="1600" dirty="0">
                <a:hlinkClick r:id="rId6"/>
              </a:rPr>
              <a:t>bax@Princeton.EDU</a:t>
            </a:r>
            <a:endParaRPr lang="en-US" dirty="0"/>
          </a:p>
        </p:txBody>
      </p:sp>
      <p:sp>
        <p:nvSpPr>
          <p:cNvPr id="11" name="Text Placeholder 2">
            <a:extLst>
              <a:ext uri="{FF2B5EF4-FFF2-40B4-BE49-F238E27FC236}">
                <a16:creationId xmlns:a16="http://schemas.microsoft.com/office/drawing/2014/main" id="{82380539-752E-487C-8885-6B02A9C39435}"/>
              </a:ext>
            </a:extLst>
          </p:cNvPr>
          <p:cNvSpPr txBox="1">
            <a:spLocks/>
          </p:cNvSpPr>
          <p:nvPr/>
        </p:nvSpPr>
        <p:spPr>
          <a:xfrm>
            <a:off x="163067" y="3984472"/>
            <a:ext cx="5591012" cy="405719"/>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a:t>
            </a:r>
            <a:r>
              <a:rPr lang="en-US" sz="1600" dirty="0"/>
              <a:t>John Riemer: </a:t>
            </a:r>
            <a:r>
              <a:rPr lang="en-US" sz="1600" dirty="0">
                <a:hlinkClick r:id="rId7"/>
              </a:rPr>
              <a:t>jriemer@library.ucla.edu</a:t>
            </a:r>
            <a:endParaRPr lang="en-US" dirty="0"/>
          </a:p>
        </p:txBody>
      </p:sp>
    </p:spTree>
    <p:extLst>
      <p:ext uri="{BB962C8B-B14F-4D97-AF65-F5344CB8AC3E}">
        <p14:creationId xmlns:p14="http://schemas.microsoft.com/office/powerpoint/2010/main" val="219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for the camera&#10;&#10;Description automatically generated">
            <a:extLst>
              <a:ext uri="{FF2B5EF4-FFF2-40B4-BE49-F238E27FC236}">
                <a16:creationId xmlns:a16="http://schemas.microsoft.com/office/drawing/2014/main" id="{B759F501-5D48-4167-AF17-4E5E702C832B}"/>
              </a:ext>
            </a:extLst>
          </p:cNvPr>
          <p:cNvPicPr>
            <a:picLocks noGrp="1" noChangeAspect="1"/>
          </p:cNvPicPr>
          <p:nvPr>
            <p:ph type="pic" sz="quarter" idx="10"/>
          </p:nvPr>
        </p:nvPicPr>
        <p:blipFill>
          <a:blip r:embed="rId2"/>
          <a:srcRect l="13107" r="13107"/>
          <a:stretch>
            <a:fillRect/>
          </a:stretch>
        </p:blipFill>
        <p:spPr/>
      </p:pic>
      <p:sp>
        <p:nvSpPr>
          <p:cNvPr id="3" name="Text Placeholder 2">
            <a:extLst>
              <a:ext uri="{FF2B5EF4-FFF2-40B4-BE49-F238E27FC236}">
                <a16:creationId xmlns:a16="http://schemas.microsoft.com/office/drawing/2014/main" id="{A5589126-FD59-466A-949F-410EB92580FB}"/>
              </a:ext>
            </a:extLst>
          </p:cNvPr>
          <p:cNvSpPr>
            <a:spLocks noGrp="1"/>
          </p:cNvSpPr>
          <p:nvPr>
            <p:ph type="body" sz="quarter" idx="12"/>
          </p:nvPr>
        </p:nvSpPr>
        <p:spPr/>
        <p:txBody>
          <a:bodyPr/>
          <a:lstStyle/>
          <a:p>
            <a:r>
              <a:rPr lang="en-US" dirty="0"/>
              <a:t>OCLC Research Senior Program Officer</a:t>
            </a:r>
          </a:p>
          <a:p>
            <a:r>
              <a:rPr lang="en-US" dirty="0"/>
              <a:t>Introduction and overview</a:t>
            </a:r>
          </a:p>
        </p:txBody>
      </p:sp>
      <p:sp>
        <p:nvSpPr>
          <p:cNvPr id="4" name="Text Placeholder 3">
            <a:extLst>
              <a:ext uri="{FF2B5EF4-FFF2-40B4-BE49-F238E27FC236}">
                <a16:creationId xmlns:a16="http://schemas.microsoft.com/office/drawing/2014/main" id="{EC38D0E2-A598-425D-933B-E9C476F90BB5}"/>
              </a:ext>
            </a:extLst>
          </p:cNvPr>
          <p:cNvSpPr>
            <a:spLocks noGrp="1"/>
          </p:cNvSpPr>
          <p:nvPr>
            <p:ph type="body" sz="quarter" idx="13"/>
          </p:nvPr>
        </p:nvSpPr>
        <p:spPr/>
        <p:txBody>
          <a:bodyPr/>
          <a:lstStyle/>
          <a:p>
            <a:r>
              <a:rPr lang="en-US" dirty="0"/>
              <a:t>Karen Smith-Yoshimura</a:t>
            </a:r>
          </a:p>
        </p:txBody>
      </p:sp>
      <p:sp>
        <p:nvSpPr>
          <p:cNvPr id="5" name="Text Placeholder 4">
            <a:extLst>
              <a:ext uri="{FF2B5EF4-FFF2-40B4-BE49-F238E27FC236}">
                <a16:creationId xmlns:a16="http://schemas.microsoft.com/office/drawing/2014/main" id="{B6D23898-04A5-4936-A8F2-EEAE9BDED0E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0829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31812-DF70-4E25-AA0F-557F67AABDD4}"/>
              </a:ext>
            </a:extLst>
          </p:cNvPr>
          <p:cNvSpPr/>
          <p:nvPr/>
        </p:nvSpPr>
        <p:spPr>
          <a:xfrm>
            <a:off x="510987" y="344706"/>
            <a:ext cx="8139953" cy="1323439"/>
          </a:xfrm>
          <a:prstGeom prst="rect">
            <a:avLst/>
          </a:prstGeom>
        </p:spPr>
        <p:txBody>
          <a:bodyPr wrap="square">
            <a:spAutoFit/>
          </a:bodyPr>
          <a:lstStyle/>
          <a:p>
            <a:r>
              <a:rPr lang="en-US" sz="4000" dirty="0">
                <a:solidFill>
                  <a:srgbClr val="1F497D"/>
                </a:solidFill>
                <a:latin typeface="+mj-lt"/>
              </a:rPr>
              <a:t>OCLC RLP Metadata Managers Focus Group – Report fodder</a:t>
            </a:r>
          </a:p>
        </p:txBody>
      </p:sp>
      <p:sp>
        <p:nvSpPr>
          <p:cNvPr id="3" name="TextBox 2">
            <a:extLst>
              <a:ext uri="{FF2B5EF4-FFF2-40B4-BE49-F238E27FC236}">
                <a16:creationId xmlns:a16="http://schemas.microsoft.com/office/drawing/2014/main" id="{91FF1A63-0643-4FEF-A3C7-2F00DE53DC99}"/>
              </a:ext>
            </a:extLst>
          </p:cNvPr>
          <p:cNvSpPr txBox="1"/>
          <p:nvPr/>
        </p:nvSpPr>
        <p:spPr>
          <a:xfrm>
            <a:off x="717176" y="2106269"/>
            <a:ext cx="813043" cy="769441"/>
          </a:xfrm>
          <a:prstGeom prst="rect">
            <a:avLst/>
          </a:prstGeom>
          <a:noFill/>
        </p:spPr>
        <p:txBody>
          <a:bodyPr wrap="none" rtlCol="0">
            <a:spAutoFit/>
          </a:bodyPr>
          <a:lstStyle/>
          <a:p>
            <a:r>
              <a:rPr lang="en-US" sz="4400" dirty="0">
                <a:solidFill>
                  <a:srgbClr val="1F497D"/>
                </a:solidFill>
              </a:rPr>
              <a:t>62</a:t>
            </a:r>
          </a:p>
        </p:txBody>
      </p:sp>
      <p:sp>
        <p:nvSpPr>
          <p:cNvPr id="4" name="TextBox 3">
            <a:extLst>
              <a:ext uri="{FF2B5EF4-FFF2-40B4-BE49-F238E27FC236}">
                <a16:creationId xmlns:a16="http://schemas.microsoft.com/office/drawing/2014/main" id="{3AB03558-124A-48EB-BBB9-C076FC89AFF9}"/>
              </a:ext>
            </a:extLst>
          </p:cNvPr>
          <p:cNvSpPr txBox="1"/>
          <p:nvPr/>
        </p:nvSpPr>
        <p:spPr>
          <a:xfrm>
            <a:off x="2069185" y="2106268"/>
            <a:ext cx="5023555" cy="646331"/>
          </a:xfrm>
          <a:prstGeom prst="rect">
            <a:avLst/>
          </a:prstGeom>
          <a:noFill/>
        </p:spPr>
        <p:txBody>
          <a:bodyPr wrap="none" rtlCol="0">
            <a:spAutoFit/>
          </a:bodyPr>
          <a:lstStyle/>
          <a:p>
            <a:r>
              <a:rPr lang="en-US" sz="3600" dirty="0"/>
              <a:t>Partners in 11 countries</a:t>
            </a:r>
          </a:p>
        </p:txBody>
      </p:sp>
      <p:sp>
        <p:nvSpPr>
          <p:cNvPr id="5" name="TextBox 4">
            <a:extLst>
              <a:ext uri="{FF2B5EF4-FFF2-40B4-BE49-F238E27FC236}">
                <a16:creationId xmlns:a16="http://schemas.microsoft.com/office/drawing/2014/main" id="{6CE595B4-8A79-4050-948C-89527FF41D0B}"/>
              </a:ext>
            </a:extLst>
          </p:cNvPr>
          <p:cNvSpPr txBox="1"/>
          <p:nvPr/>
        </p:nvSpPr>
        <p:spPr>
          <a:xfrm>
            <a:off x="510987" y="3150097"/>
            <a:ext cx="1127232" cy="769441"/>
          </a:xfrm>
          <a:prstGeom prst="rect">
            <a:avLst/>
          </a:prstGeom>
          <a:noFill/>
        </p:spPr>
        <p:txBody>
          <a:bodyPr wrap="none" rtlCol="0">
            <a:spAutoFit/>
          </a:bodyPr>
          <a:lstStyle/>
          <a:p>
            <a:r>
              <a:rPr lang="en-US" sz="4400" dirty="0">
                <a:solidFill>
                  <a:srgbClr val="1F497D"/>
                </a:solidFill>
              </a:rPr>
              <a:t>777</a:t>
            </a:r>
          </a:p>
        </p:txBody>
      </p:sp>
      <p:sp>
        <p:nvSpPr>
          <p:cNvPr id="6" name="TextBox 5">
            <a:extLst>
              <a:ext uri="{FF2B5EF4-FFF2-40B4-BE49-F238E27FC236}">
                <a16:creationId xmlns:a16="http://schemas.microsoft.com/office/drawing/2014/main" id="{953CF483-7077-49E4-89F7-5D81952AD372}"/>
              </a:ext>
            </a:extLst>
          </p:cNvPr>
          <p:cNvSpPr txBox="1"/>
          <p:nvPr/>
        </p:nvSpPr>
        <p:spPr>
          <a:xfrm>
            <a:off x="2069185" y="3150531"/>
            <a:ext cx="6724918" cy="646331"/>
          </a:xfrm>
          <a:prstGeom prst="rect">
            <a:avLst/>
          </a:prstGeom>
          <a:noFill/>
        </p:spPr>
        <p:txBody>
          <a:bodyPr wrap="none" rtlCol="0">
            <a:spAutoFit/>
          </a:bodyPr>
          <a:lstStyle/>
          <a:p>
            <a:r>
              <a:rPr lang="en-US" sz="3600" dirty="0"/>
              <a:t>Pages of response compilations</a:t>
            </a:r>
          </a:p>
        </p:txBody>
      </p:sp>
      <p:sp>
        <p:nvSpPr>
          <p:cNvPr id="7" name="TextBox 6">
            <a:extLst>
              <a:ext uri="{FF2B5EF4-FFF2-40B4-BE49-F238E27FC236}">
                <a16:creationId xmlns:a16="http://schemas.microsoft.com/office/drawing/2014/main" id="{EEEFB191-4011-429D-A34E-7124DDCC298C}"/>
              </a:ext>
            </a:extLst>
          </p:cNvPr>
          <p:cNvSpPr txBox="1"/>
          <p:nvPr/>
        </p:nvSpPr>
        <p:spPr>
          <a:xfrm>
            <a:off x="510987" y="4204851"/>
            <a:ext cx="970137" cy="769441"/>
          </a:xfrm>
          <a:prstGeom prst="rect">
            <a:avLst/>
          </a:prstGeom>
          <a:noFill/>
        </p:spPr>
        <p:txBody>
          <a:bodyPr wrap="none" rtlCol="0">
            <a:spAutoFit/>
          </a:bodyPr>
          <a:lstStyle/>
          <a:p>
            <a:r>
              <a:rPr lang="en-US" sz="4400" dirty="0">
                <a:solidFill>
                  <a:srgbClr val="1F497D"/>
                </a:solidFill>
              </a:rPr>
              <a:t> 93</a:t>
            </a:r>
          </a:p>
        </p:txBody>
      </p:sp>
      <p:sp>
        <p:nvSpPr>
          <p:cNvPr id="8" name="TextBox 7">
            <a:extLst>
              <a:ext uri="{FF2B5EF4-FFF2-40B4-BE49-F238E27FC236}">
                <a16:creationId xmlns:a16="http://schemas.microsoft.com/office/drawing/2014/main" id="{1C88140D-0EDB-467F-8B4C-7F0683F0FD18}"/>
              </a:ext>
            </a:extLst>
          </p:cNvPr>
          <p:cNvSpPr txBox="1"/>
          <p:nvPr/>
        </p:nvSpPr>
        <p:spPr>
          <a:xfrm>
            <a:off x="2069185" y="4266405"/>
            <a:ext cx="4211409" cy="646331"/>
          </a:xfrm>
          <a:prstGeom prst="rect">
            <a:avLst/>
          </a:prstGeom>
          <a:noFill/>
        </p:spPr>
        <p:txBody>
          <a:bodyPr wrap="none" rtlCol="0">
            <a:spAutoFit/>
          </a:bodyPr>
          <a:lstStyle/>
          <a:p>
            <a:r>
              <a:rPr lang="en-US" sz="3600" dirty="0"/>
              <a:t>Hours of discussion</a:t>
            </a:r>
          </a:p>
        </p:txBody>
      </p:sp>
    </p:spTree>
    <p:extLst>
      <p:ext uri="{BB962C8B-B14F-4D97-AF65-F5344CB8AC3E}">
        <p14:creationId xmlns:p14="http://schemas.microsoft.com/office/powerpoint/2010/main" val="1082503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1FDF8-B55B-4B60-9D83-890F588AE8BC}"/>
              </a:ext>
            </a:extLst>
          </p:cNvPr>
          <p:cNvSpPr txBox="1"/>
          <p:nvPr/>
        </p:nvSpPr>
        <p:spPr>
          <a:xfrm>
            <a:off x="377737" y="125562"/>
            <a:ext cx="5566267" cy="707886"/>
          </a:xfrm>
          <a:prstGeom prst="rect">
            <a:avLst/>
          </a:prstGeom>
          <a:noFill/>
        </p:spPr>
        <p:txBody>
          <a:bodyPr wrap="none" rtlCol="0">
            <a:spAutoFit/>
          </a:bodyPr>
          <a:lstStyle/>
          <a:p>
            <a:r>
              <a:rPr lang="en-US" sz="4000" dirty="0">
                <a:solidFill>
                  <a:srgbClr val="236192"/>
                </a:solidFill>
                <a:latin typeface="+mj-lt"/>
              </a:rPr>
              <a:t>Spin-off working groups</a:t>
            </a:r>
          </a:p>
        </p:txBody>
      </p:sp>
      <p:pic>
        <p:nvPicPr>
          <p:cNvPr id="3" name="Picture 2">
            <a:extLst>
              <a:ext uri="{FF2B5EF4-FFF2-40B4-BE49-F238E27FC236}">
                <a16:creationId xmlns:a16="http://schemas.microsoft.com/office/drawing/2014/main" id="{244D8EEC-263B-4174-AB1E-F3185FDBB8DF}"/>
              </a:ext>
            </a:extLst>
          </p:cNvPr>
          <p:cNvPicPr>
            <a:picLocks noChangeAspect="1"/>
          </p:cNvPicPr>
          <p:nvPr/>
        </p:nvPicPr>
        <p:blipFill>
          <a:blip r:embed="rId3"/>
          <a:stretch>
            <a:fillRect/>
          </a:stretch>
        </p:blipFill>
        <p:spPr>
          <a:xfrm>
            <a:off x="518529" y="1009440"/>
            <a:ext cx="3741744" cy="4839119"/>
          </a:xfrm>
          <a:prstGeom prst="rect">
            <a:avLst/>
          </a:prstGeom>
        </p:spPr>
      </p:pic>
      <p:sp>
        <p:nvSpPr>
          <p:cNvPr id="4" name="TextBox 3">
            <a:extLst>
              <a:ext uri="{FF2B5EF4-FFF2-40B4-BE49-F238E27FC236}">
                <a16:creationId xmlns:a16="http://schemas.microsoft.com/office/drawing/2014/main" id="{B9918350-4ED5-41AC-B382-4762C2929D00}"/>
              </a:ext>
            </a:extLst>
          </p:cNvPr>
          <p:cNvSpPr txBox="1"/>
          <p:nvPr/>
        </p:nvSpPr>
        <p:spPr>
          <a:xfrm>
            <a:off x="1839191" y="5858950"/>
            <a:ext cx="851515" cy="369332"/>
          </a:xfrm>
          <a:prstGeom prst="rect">
            <a:avLst/>
          </a:prstGeom>
          <a:noFill/>
        </p:spPr>
        <p:txBody>
          <a:bodyPr wrap="none" rtlCol="0">
            <a:spAutoFit/>
          </a:bodyPr>
          <a:lstStyle/>
          <a:p>
            <a:r>
              <a:rPr lang="en-US" dirty="0"/>
              <a:t>(2014)</a:t>
            </a:r>
          </a:p>
        </p:txBody>
      </p:sp>
      <p:pic>
        <p:nvPicPr>
          <p:cNvPr id="5" name="Picture 4">
            <a:extLst>
              <a:ext uri="{FF2B5EF4-FFF2-40B4-BE49-F238E27FC236}">
                <a16:creationId xmlns:a16="http://schemas.microsoft.com/office/drawing/2014/main" id="{BDBBDAF1-2864-4B7F-ACDA-2DC450DD7CD3}"/>
              </a:ext>
            </a:extLst>
          </p:cNvPr>
          <p:cNvPicPr>
            <a:picLocks noChangeAspect="1"/>
          </p:cNvPicPr>
          <p:nvPr/>
        </p:nvPicPr>
        <p:blipFill>
          <a:blip r:embed="rId4"/>
          <a:stretch>
            <a:fillRect/>
          </a:stretch>
        </p:blipFill>
        <p:spPr>
          <a:xfrm>
            <a:off x="4791780" y="1009440"/>
            <a:ext cx="3696020" cy="4816257"/>
          </a:xfrm>
          <a:prstGeom prst="rect">
            <a:avLst/>
          </a:prstGeom>
        </p:spPr>
      </p:pic>
      <p:sp>
        <p:nvSpPr>
          <p:cNvPr id="6" name="TextBox 5">
            <a:extLst>
              <a:ext uri="{FF2B5EF4-FFF2-40B4-BE49-F238E27FC236}">
                <a16:creationId xmlns:a16="http://schemas.microsoft.com/office/drawing/2014/main" id="{AC1DF3F6-921F-4756-BC1E-FE3068E3721D}"/>
              </a:ext>
            </a:extLst>
          </p:cNvPr>
          <p:cNvSpPr txBox="1"/>
          <p:nvPr/>
        </p:nvSpPr>
        <p:spPr>
          <a:xfrm>
            <a:off x="6453296" y="5826684"/>
            <a:ext cx="1184940" cy="369332"/>
          </a:xfrm>
          <a:prstGeom prst="rect">
            <a:avLst/>
          </a:prstGeom>
          <a:noFill/>
        </p:spPr>
        <p:txBody>
          <a:bodyPr wrap="none" rtlCol="0">
            <a:spAutoFit/>
          </a:bodyPr>
          <a:lstStyle/>
          <a:p>
            <a:r>
              <a:rPr lang="en-US" dirty="0"/>
              <a:t>(2016	)</a:t>
            </a:r>
          </a:p>
        </p:txBody>
      </p:sp>
    </p:spTree>
    <p:extLst>
      <p:ext uri="{BB962C8B-B14F-4D97-AF65-F5344CB8AC3E}">
        <p14:creationId xmlns:p14="http://schemas.microsoft.com/office/powerpoint/2010/main" val="267433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CFE7EC-9ECD-42DA-A3E2-D56FE78562FA}"/>
              </a:ext>
            </a:extLst>
          </p:cNvPr>
          <p:cNvSpPr/>
          <p:nvPr/>
        </p:nvSpPr>
        <p:spPr>
          <a:xfrm>
            <a:off x="116397" y="-116722"/>
            <a:ext cx="7433515" cy="1323439"/>
          </a:xfrm>
          <a:prstGeom prst="rect">
            <a:avLst/>
          </a:prstGeom>
        </p:spPr>
        <p:txBody>
          <a:bodyPr wrap="square">
            <a:spAutoFit/>
          </a:bodyPr>
          <a:lstStyle/>
          <a:p>
            <a:r>
              <a:rPr lang="en-US" sz="4000" dirty="0">
                <a:solidFill>
                  <a:srgbClr val="1F497D"/>
                </a:solidFill>
              </a:rPr>
              <a:t>36 HangingTogether Blog Posts summarizing discussions </a:t>
            </a:r>
            <a:endParaRPr lang="en-US" sz="4000" dirty="0"/>
          </a:p>
        </p:txBody>
      </p:sp>
      <p:pic>
        <p:nvPicPr>
          <p:cNvPr id="3" name="Picture 2">
            <a:extLst>
              <a:ext uri="{FF2B5EF4-FFF2-40B4-BE49-F238E27FC236}">
                <a16:creationId xmlns:a16="http://schemas.microsoft.com/office/drawing/2014/main" id="{0503A7E2-9337-49CD-B167-A32E3004C047}"/>
              </a:ext>
            </a:extLst>
          </p:cNvPr>
          <p:cNvPicPr>
            <a:picLocks noChangeAspect="1"/>
          </p:cNvPicPr>
          <p:nvPr/>
        </p:nvPicPr>
        <p:blipFill>
          <a:blip r:embed="rId3"/>
          <a:stretch>
            <a:fillRect/>
          </a:stretch>
        </p:blipFill>
        <p:spPr>
          <a:xfrm>
            <a:off x="5118255" y="1323439"/>
            <a:ext cx="4271837" cy="3150381"/>
          </a:xfrm>
          <a:prstGeom prst="rect">
            <a:avLst/>
          </a:prstGeom>
        </p:spPr>
      </p:pic>
      <p:pic>
        <p:nvPicPr>
          <p:cNvPr id="6" name="Picture 5">
            <a:extLst>
              <a:ext uri="{FF2B5EF4-FFF2-40B4-BE49-F238E27FC236}">
                <a16:creationId xmlns:a16="http://schemas.microsoft.com/office/drawing/2014/main" id="{80FE61AD-57C9-460C-9E4B-4E15F5CFDE44}"/>
              </a:ext>
            </a:extLst>
          </p:cNvPr>
          <p:cNvPicPr>
            <a:picLocks noChangeAspect="1"/>
          </p:cNvPicPr>
          <p:nvPr/>
        </p:nvPicPr>
        <p:blipFill>
          <a:blip r:embed="rId4"/>
          <a:stretch>
            <a:fillRect/>
          </a:stretch>
        </p:blipFill>
        <p:spPr>
          <a:xfrm>
            <a:off x="2271780" y="1742005"/>
            <a:ext cx="4600440" cy="3218814"/>
          </a:xfrm>
          <a:prstGeom prst="rect">
            <a:avLst/>
          </a:prstGeom>
        </p:spPr>
      </p:pic>
      <p:pic>
        <p:nvPicPr>
          <p:cNvPr id="7" name="Picture 6">
            <a:extLst>
              <a:ext uri="{FF2B5EF4-FFF2-40B4-BE49-F238E27FC236}">
                <a16:creationId xmlns:a16="http://schemas.microsoft.com/office/drawing/2014/main" id="{EA7574E9-9400-4E3F-A1CC-095A220ABA1A}"/>
              </a:ext>
            </a:extLst>
          </p:cNvPr>
          <p:cNvPicPr>
            <a:picLocks noChangeAspect="1"/>
          </p:cNvPicPr>
          <p:nvPr/>
        </p:nvPicPr>
        <p:blipFill>
          <a:blip r:embed="rId5"/>
          <a:stretch>
            <a:fillRect/>
          </a:stretch>
        </p:blipFill>
        <p:spPr>
          <a:xfrm>
            <a:off x="-89631" y="2812581"/>
            <a:ext cx="4973243" cy="3396071"/>
          </a:xfrm>
          <a:prstGeom prst="rect">
            <a:avLst/>
          </a:prstGeom>
        </p:spPr>
      </p:pic>
    </p:spTree>
    <p:extLst>
      <p:ext uri="{BB962C8B-B14F-4D97-AF65-F5344CB8AC3E}">
        <p14:creationId xmlns:p14="http://schemas.microsoft.com/office/powerpoint/2010/main" val="484060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768503-4D68-406F-AF4A-DA4C9B0CB29B}"/>
              </a:ext>
            </a:extLst>
          </p:cNvPr>
          <p:cNvPicPr>
            <a:picLocks noChangeAspect="1"/>
          </p:cNvPicPr>
          <p:nvPr/>
        </p:nvPicPr>
        <p:blipFill>
          <a:blip r:embed="rId3"/>
          <a:stretch>
            <a:fillRect/>
          </a:stretch>
        </p:blipFill>
        <p:spPr>
          <a:xfrm>
            <a:off x="4572000" y="97016"/>
            <a:ext cx="4359018" cy="5776461"/>
          </a:xfrm>
          <a:prstGeom prst="rect">
            <a:avLst/>
          </a:prstGeom>
        </p:spPr>
      </p:pic>
      <p:sp>
        <p:nvSpPr>
          <p:cNvPr id="3" name="TextBox 2">
            <a:extLst>
              <a:ext uri="{FF2B5EF4-FFF2-40B4-BE49-F238E27FC236}">
                <a16:creationId xmlns:a16="http://schemas.microsoft.com/office/drawing/2014/main" id="{4F29C344-319A-42C9-B121-ED601D57F295}"/>
              </a:ext>
            </a:extLst>
          </p:cNvPr>
          <p:cNvSpPr txBox="1"/>
          <p:nvPr/>
        </p:nvSpPr>
        <p:spPr>
          <a:xfrm>
            <a:off x="212982" y="1506071"/>
            <a:ext cx="4197653" cy="4062651"/>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The Transition to Linked Data and Identifiers</a:t>
            </a:r>
          </a:p>
          <a:p>
            <a:pPr marL="285750" lvl="0" indent="-285750">
              <a:buFont typeface="Arial" panose="020B0604020202020204" pitchFamily="34" charset="0"/>
              <a:buChar char="•"/>
            </a:pPr>
            <a:r>
              <a:rPr lang="en-US" sz="2400" dirty="0"/>
              <a:t>Describing “Inside-Out” and “Facilitated” Collections</a:t>
            </a:r>
          </a:p>
          <a:p>
            <a:pPr marL="285750" lvl="0" indent="-285750">
              <a:buFont typeface="Arial" panose="020B0604020202020204" pitchFamily="34" charset="0"/>
              <a:buChar char="•"/>
            </a:pPr>
            <a:r>
              <a:rPr lang="en-US" sz="2400" dirty="0"/>
              <a:t>Evolution of “Metadata as a Service”</a:t>
            </a:r>
          </a:p>
          <a:p>
            <a:pPr marL="285750" lvl="0" indent="-285750">
              <a:buFont typeface="Arial" panose="020B0604020202020204" pitchFamily="34" charset="0"/>
              <a:buChar char="•"/>
            </a:pPr>
            <a:r>
              <a:rPr lang="en-US" sz="2400" dirty="0"/>
              <a:t>Preparing for Future Staffing Requirements</a:t>
            </a:r>
          </a:p>
          <a:p>
            <a:pPr marL="285750" lvl="0" indent="-285750">
              <a:buFont typeface="Arial" panose="020B0604020202020204" pitchFamily="34" charset="0"/>
              <a:buChar char="•"/>
            </a:pPr>
            <a:r>
              <a:rPr lang="en-US" sz="2400" dirty="0"/>
              <a:t>Impact</a:t>
            </a:r>
          </a:p>
          <a:p>
            <a:r>
              <a:rPr lang="en-US" dirty="0"/>
              <a:t> </a:t>
            </a:r>
          </a:p>
        </p:txBody>
      </p:sp>
      <p:sp>
        <p:nvSpPr>
          <p:cNvPr id="4" name="TextBox 3">
            <a:extLst>
              <a:ext uri="{FF2B5EF4-FFF2-40B4-BE49-F238E27FC236}">
                <a16:creationId xmlns:a16="http://schemas.microsoft.com/office/drawing/2014/main" id="{F80C194D-3A34-4E33-BF5C-82137F600314}"/>
              </a:ext>
            </a:extLst>
          </p:cNvPr>
          <p:cNvSpPr txBox="1"/>
          <p:nvPr/>
        </p:nvSpPr>
        <p:spPr>
          <a:xfrm>
            <a:off x="5581958" y="5883868"/>
            <a:ext cx="2339102" cy="369332"/>
          </a:xfrm>
          <a:prstGeom prst="rect">
            <a:avLst/>
          </a:prstGeom>
          <a:noFill/>
        </p:spPr>
        <p:txBody>
          <a:bodyPr wrap="none" rtlCol="0">
            <a:spAutoFit/>
          </a:bodyPr>
          <a:lstStyle/>
          <a:p>
            <a:r>
              <a:rPr lang="en-US" dirty="0"/>
              <a:t>(48 pp, 148 citations)</a:t>
            </a:r>
          </a:p>
        </p:txBody>
      </p:sp>
    </p:spTree>
    <p:extLst>
      <p:ext uri="{BB962C8B-B14F-4D97-AF65-F5344CB8AC3E}">
        <p14:creationId xmlns:p14="http://schemas.microsoft.com/office/powerpoint/2010/main" val="372806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F01B6C-16CD-424B-B213-4F184A191CE3}"/>
              </a:ext>
            </a:extLst>
          </p:cNvPr>
          <p:cNvSpPr>
            <a:spLocks noGrp="1"/>
          </p:cNvSpPr>
          <p:nvPr>
            <p:ph type="body" sz="quarter" idx="13"/>
          </p:nvPr>
        </p:nvSpPr>
        <p:spPr>
          <a:xfrm>
            <a:off x="0" y="2454"/>
            <a:ext cx="8181975" cy="915256"/>
          </a:xfrm>
        </p:spPr>
        <p:txBody>
          <a:bodyPr/>
          <a:lstStyle/>
          <a:p>
            <a:r>
              <a:rPr lang="en-US" dirty="0"/>
              <a:t>Discussant panel</a:t>
            </a:r>
          </a:p>
        </p:txBody>
      </p:sp>
      <p:sp>
        <p:nvSpPr>
          <p:cNvPr id="7" name="TextBox 6">
            <a:extLst>
              <a:ext uri="{FF2B5EF4-FFF2-40B4-BE49-F238E27FC236}">
                <a16:creationId xmlns:a16="http://schemas.microsoft.com/office/drawing/2014/main" id="{B659E188-CB5D-48CF-97DA-1E5DE57022CE}"/>
              </a:ext>
            </a:extLst>
          </p:cNvPr>
          <p:cNvSpPr txBox="1"/>
          <p:nvPr/>
        </p:nvSpPr>
        <p:spPr>
          <a:xfrm>
            <a:off x="2847336" y="1153092"/>
            <a:ext cx="4647491" cy="1077218"/>
          </a:xfrm>
          <a:prstGeom prst="rect">
            <a:avLst/>
          </a:prstGeom>
          <a:noFill/>
        </p:spPr>
        <p:txBody>
          <a:bodyPr wrap="none" rtlCol="0">
            <a:spAutoFit/>
          </a:bodyPr>
          <a:lstStyle/>
          <a:p>
            <a:r>
              <a:rPr lang="en-US" sz="2800" dirty="0"/>
              <a:t>Melanie Wacker</a:t>
            </a:r>
          </a:p>
          <a:p>
            <a:r>
              <a:rPr lang="en-US" dirty="0"/>
              <a:t>Metadata Coordinator, Columbia University </a:t>
            </a:r>
          </a:p>
          <a:p>
            <a:r>
              <a:rPr lang="en-US" dirty="0"/>
              <a:t>Current PCC Chair</a:t>
            </a:r>
          </a:p>
        </p:txBody>
      </p:sp>
      <p:sp>
        <p:nvSpPr>
          <p:cNvPr id="12" name="TextBox 11">
            <a:extLst>
              <a:ext uri="{FF2B5EF4-FFF2-40B4-BE49-F238E27FC236}">
                <a16:creationId xmlns:a16="http://schemas.microsoft.com/office/drawing/2014/main" id="{B30F0490-5785-483A-8A3C-A6F8AA291C14}"/>
              </a:ext>
            </a:extLst>
          </p:cNvPr>
          <p:cNvSpPr txBox="1"/>
          <p:nvPr/>
        </p:nvSpPr>
        <p:spPr>
          <a:xfrm>
            <a:off x="2730105" y="2872004"/>
            <a:ext cx="5468164" cy="1354217"/>
          </a:xfrm>
          <a:prstGeom prst="rect">
            <a:avLst/>
          </a:prstGeom>
          <a:noFill/>
        </p:spPr>
        <p:txBody>
          <a:bodyPr wrap="none" rtlCol="0">
            <a:spAutoFit/>
          </a:bodyPr>
          <a:lstStyle/>
          <a:p>
            <a:r>
              <a:rPr lang="en-US" sz="2800" dirty="0"/>
              <a:t>Jennifer Baxmeyer</a:t>
            </a:r>
          </a:p>
          <a:p>
            <a:r>
              <a:rPr lang="en-US" dirty="0"/>
              <a:t>Assistant University Librarian for Metadata Services</a:t>
            </a:r>
          </a:p>
          <a:p>
            <a:r>
              <a:rPr lang="en-US" dirty="0"/>
              <a:t>Princeton University</a:t>
            </a:r>
          </a:p>
          <a:p>
            <a:r>
              <a:rPr lang="en-US" dirty="0"/>
              <a:t>Previous PCC Chair</a:t>
            </a:r>
          </a:p>
        </p:txBody>
      </p:sp>
      <p:sp>
        <p:nvSpPr>
          <p:cNvPr id="13" name="TextBox 12">
            <a:extLst>
              <a:ext uri="{FF2B5EF4-FFF2-40B4-BE49-F238E27FC236}">
                <a16:creationId xmlns:a16="http://schemas.microsoft.com/office/drawing/2014/main" id="{6EAA1E6E-4F06-4525-A804-D60DA8E52BAB}"/>
              </a:ext>
            </a:extLst>
          </p:cNvPr>
          <p:cNvSpPr txBox="1"/>
          <p:nvPr/>
        </p:nvSpPr>
        <p:spPr>
          <a:xfrm>
            <a:off x="2847336" y="5127246"/>
            <a:ext cx="6301790" cy="1077218"/>
          </a:xfrm>
          <a:prstGeom prst="rect">
            <a:avLst/>
          </a:prstGeom>
          <a:noFill/>
        </p:spPr>
        <p:txBody>
          <a:bodyPr wrap="none" rtlCol="0">
            <a:spAutoFit/>
          </a:bodyPr>
          <a:lstStyle/>
          <a:p>
            <a:r>
              <a:rPr lang="en-US" sz="2800" dirty="0"/>
              <a:t>John Riemer</a:t>
            </a:r>
          </a:p>
          <a:p>
            <a:r>
              <a:rPr lang="en-US" dirty="0"/>
              <a:t>Head, Resource Acquisitions and Metadata Services, UCLA</a:t>
            </a:r>
          </a:p>
          <a:p>
            <a:r>
              <a:rPr lang="en-US" dirty="0"/>
              <a:t>Past PCC Chair</a:t>
            </a:r>
          </a:p>
        </p:txBody>
      </p:sp>
      <p:pic>
        <p:nvPicPr>
          <p:cNvPr id="4" name="Picture 3" descr="A person smiling for the camera&#10;&#10;Description automatically generated">
            <a:extLst>
              <a:ext uri="{FF2B5EF4-FFF2-40B4-BE49-F238E27FC236}">
                <a16:creationId xmlns:a16="http://schemas.microsoft.com/office/drawing/2014/main" id="{D76A19ED-3AFF-40B7-8E90-A782D6BCEB08}"/>
              </a:ext>
            </a:extLst>
          </p:cNvPr>
          <p:cNvPicPr>
            <a:picLocks noChangeAspect="1"/>
          </p:cNvPicPr>
          <p:nvPr/>
        </p:nvPicPr>
        <p:blipFill>
          <a:blip r:embed="rId3"/>
          <a:stretch>
            <a:fillRect/>
          </a:stretch>
        </p:blipFill>
        <p:spPr>
          <a:xfrm>
            <a:off x="519334" y="1025945"/>
            <a:ext cx="1924050" cy="1504950"/>
          </a:xfrm>
          <a:prstGeom prst="rect">
            <a:avLst/>
          </a:prstGeom>
        </p:spPr>
      </p:pic>
      <p:pic>
        <p:nvPicPr>
          <p:cNvPr id="14" name="Picture Placeholder 2">
            <a:extLst>
              <a:ext uri="{FF2B5EF4-FFF2-40B4-BE49-F238E27FC236}">
                <a16:creationId xmlns:a16="http://schemas.microsoft.com/office/drawing/2014/main" id="{CFED4BBC-13E3-4AFC-957D-5590325BE712}"/>
              </a:ext>
            </a:extLst>
          </p:cNvPr>
          <p:cNvPicPr>
            <a:picLocks noChangeAspect="1"/>
          </p:cNvPicPr>
          <p:nvPr/>
        </p:nvPicPr>
        <p:blipFill>
          <a:blip r:embed="rId4"/>
          <a:srcRect t="15780" b="15780"/>
          <a:stretch>
            <a:fillRect/>
          </a:stretch>
        </p:blipFill>
        <p:spPr>
          <a:xfrm>
            <a:off x="471969" y="4774167"/>
            <a:ext cx="2016125" cy="1928813"/>
          </a:xfrm>
          <a:prstGeom prst="rect">
            <a:avLst/>
          </a:prstGeom>
        </p:spPr>
      </p:pic>
      <p:pic>
        <p:nvPicPr>
          <p:cNvPr id="5" name="Picture 4">
            <a:extLst>
              <a:ext uri="{FF2B5EF4-FFF2-40B4-BE49-F238E27FC236}">
                <a16:creationId xmlns:a16="http://schemas.microsoft.com/office/drawing/2014/main" id="{FF5A222A-C01F-4792-B087-CED263E0DA6F}"/>
              </a:ext>
            </a:extLst>
          </p:cNvPr>
          <p:cNvPicPr>
            <a:picLocks noChangeAspect="1"/>
          </p:cNvPicPr>
          <p:nvPr/>
        </p:nvPicPr>
        <p:blipFill>
          <a:blip r:embed="rId5"/>
          <a:stretch>
            <a:fillRect/>
          </a:stretch>
        </p:blipFill>
        <p:spPr>
          <a:xfrm>
            <a:off x="599184" y="2722810"/>
            <a:ext cx="1844200" cy="1859441"/>
          </a:xfrm>
          <a:prstGeom prst="rect">
            <a:avLst/>
          </a:prstGeom>
        </p:spPr>
      </p:pic>
    </p:spTree>
    <p:extLst>
      <p:ext uri="{BB962C8B-B14F-4D97-AF65-F5344CB8AC3E}">
        <p14:creationId xmlns:p14="http://schemas.microsoft.com/office/powerpoint/2010/main" val="268226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2EF4FA-4C39-4DDD-9AD4-F099C1F4423E}"/>
              </a:ext>
            </a:extLst>
          </p:cNvPr>
          <p:cNvSpPr>
            <a:spLocks noGrp="1"/>
          </p:cNvSpPr>
          <p:nvPr>
            <p:ph type="body" sz="quarter" idx="13"/>
          </p:nvPr>
        </p:nvSpPr>
        <p:spPr>
          <a:xfrm>
            <a:off x="477838" y="220663"/>
            <a:ext cx="8583035" cy="915256"/>
          </a:xfrm>
        </p:spPr>
        <p:txBody>
          <a:bodyPr/>
          <a:lstStyle/>
          <a:p>
            <a:r>
              <a:rPr lang="en-US" dirty="0"/>
              <a:t>Transition to Linked Data &amp; Identifiers</a:t>
            </a:r>
          </a:p>
        </p:txBody>
      </p:sp>
      <p:pic>
        <p:nvPicPr>
          <p:cNvPr id="4" name="Picture 3">
            <a:extLst>
              <a:ext uri="{FF2B5EF4-FFF2-40B4-BE49-F238E27FC236}">
                <a16:creationId xmlns:a16="http://schemas.microsoft.com/office/drawing/2014/main" id="{3C4F1E95-2B4E-42EF-B354-6FDFF7470F69}"/>
              </a:ext>
            </a:extLst>
          </p:cNvPr>
          <p:cNvPicPr>
            <a:picLocks noChangeAspect="1"/>
          </p:cNvPicPr>
          <p:nvPr/>
        </p:nvPicPr>
        <p:blipFill>
          <a:blip r:embed="rId3"/>
          <a:stretch>
            <a:fillRect/>
          </a:stretch>
        </p:blipFill>
        <p:spPr>
          <a:xfrm>
            <a:off x="1370983" y="932603"/>
            <a:ext cx="6256562" cy="3558848"/>
          </a:xfrm>
          <a:prstGeom prst="rect">
            <a:avLst/>
          </a:prstGeom>
        </p:spPr>
      </p:pic>
      <p:sp>
        <p:nvSpPr>
          <p:cNvPr id="5" name="TextBox 4">
            <a:extLst>
              <a:ext uri="{FF2B5EF4-FFF2-40B4-BE49-F238E27FC236}">
                <a16:creationId xmlns:a16="http://schemas.microsoft.com/office/drawing/2014/main" id="{2FCC4FB1-17D8-4736-A9AF-01C79C9B6FEB}"/>
              </a:ext>
            </a:extLst>
          </p:cNvPr>
          <p:cNvSpPr txBox="1"/>
          <p:nvPr/>
        </p:nvSpPr>
        <p:spPr>
          <a:xfrm>
            <a:off x="477838" y="4787976"/>
            <a:ext cx="8271307" cy="830997"/>
          </a:xfrm>
          <a:prstGeom prst="rect">
            <a:avLst/>
          </a:prstGeom>
          <a:noFill/>
        </p:spPr>
        <p:txBody>
          <a:bodyPr wrap="square" rtlCol="0">
            <a:spAutoFit/>
          </a:bodyPr>
          <a:lstStyle/>
          <a:p>
            <a:r>
              <a:rPr lang="en-US" sz="2400" dirty="0"/>
              <a:t>“</a:t>
            </a:r>
            <a:r>
              <a:rPr lang="en-US" sz="2400" i="1" dirty="0"/>
              <a:t>Persistent identifiers were viewed as crucial to transitioning from current metadata to future applications.”</a:t>
            </a:r>
          </a:p>
        </p:txBody>
      </p:sp>
    </p:spTree>
    <p:extLst>
      <p:ext uri="{BB962C8B-B14F-4D97-AF65-F5344CB8AC3E}">
        <p14:creationId xmlns:p14="http://schemas.microsoft.com/office/powerpoint/2010/main" val="119267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C06DA-1E14-45BE-8835-727BD064BE09}"/>
              </a:ext>
            </a:extLst>
          </p:cNvPr>
          <p:cNvPicPr>
            <a:picLocks noChangeAspect="1"/>
          </p:cNvPicPr>
          <p:nvPr/>
        </p:nvPicPr>
        <p:blipFill>
          <a:blip r:embed="rId3"/>
          <a:stretch>
            <a:fillRect/>
          </a:stretch>
        </p:blipFill>
        <p:spPr>
          <a:xfrm>
            <a:off x="717365" y="160826"/>
            <a:ext cx="6919560" cy="5372566"/>
          </a:xfrm>
          <a:prstGeom prst="rect">
            <a:avLst/>
          </a:prstGeom>
        </p:spPr>
      </p:pic>
      <p:sp>
        <p:nvSpPr>
          <p:cNvPr id="3" name="TextBox 2">
            <a:extLst>
              <a:ext uri="{FF2B5EF4-FFF2-40B4-BE49-F238E27FC236}">
                <a16:creationId xmlns:a16="http://schemas.microsoft.com/office/drawing/2014/main" id="{DFAC365A-18B6-4C31-AB4A-B71A35A173F4}"/>
              </a:ext>
            </a:extLst>
          </p:cNvPr>
          <p:cNvSpPr txBox="1"/>
          <p:nvPr/>
        </p:nvSpPr>
        <p:spPr>
          <a:xfrm>
            <a:off x="436346" y="5489320"/>
            <a:ext cx="8271307" cy="830997"/>
          </a:xfrm>
          <a:prstGeom prst="rect">
            <a:avLst/>
          </a:prstGeom>
          <a:noFill/>
        </p:spPr>
        <p:txBody>
          <a:bodyPr wrap="square" rtlCol="0">
            <a:spAutoFit/>
          </a:bodyPr>
          <a:lstStyle/>
          <a:p>
            <a:r>
              <a:rPr lang="en-US" sz="2400" dirty="0"/>
              <a:t>“</a:t>
            </a:r>
            <a:r>
              <a:rPr lang="en-US" sz="2400" i="1" dirty="0"/>
              <a:t>Identity management poses a change in focus…to describing </a:t>
            </a:r>
            <a:r>
              <a:rPr lang="en-US" sz="2400" dirty="0"/>
              <a:t>entities </a:t>
            </a:r>
            <a:r>
              <a:rPr lang="en-US" sz="2400" i="1" dirty="0"/>
              <a:t>…and the relationships among them.”</a:t>
            </a:r>
          </a:p>
        </p:txBody>
      </p:sp>
    </p:spTree>
    <p:extLst>
      <p:ext uri="{BB962C8B-B14F-4D97-AF65-F5344CB8AC3E}">
        <p14:creationId xmlns:p14="http://schemas.microsoft.com/office/powerpoint/2010/main" val="7847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Master_Slides_V2">
  <a:themeElements>
    <a:clrScheme name="Custom 2">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F6BE00"/>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17938</TotalTime>
  <Words>1575</Words>
  <Application>Microsoft Office PowerPoint</Application>
  <PresentationFormat>On-screen Show (4:3)</PresentationFormat>
  <Paragraphs>113</Paragraphs>
  <Slides>18</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Calibri Light</vt:lpstr>
      <vt:lpstr>Master_Slides_V2</vt:lpstr>
      <vt:lpstr>Full Pattern</vt:lpstr>
      <vt:lpstr>Title and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Authorities to Identifiers -- Briding the Silos</dc:title>
  <dc:creator>smithyok@oclc.org</dc:creator>
  <cp:keywords>#oclcresearch, #lodlam</cp:keywords>
  <cp:lastModifiedBy>Procaccini,Mercy</cp:lastModifiedBy>
  <cp:revision>650</cp:revision>
  <dcterms:created xsi:type="dcterms:W3CDTF">2015-04-17T19:58:50Z</dcterms:created>
  <dcterms:modified xsi:type="dcterms:W3CDTF">2020-11-13T01:29:28Z</dcterms:modified>
</cp:coreProperties>
</file>