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4"/>
    <p:sldMasterId id="2147483648" r:id="rId5"/>
  </p:sldMasterIdLst>
  <p:notesMasterIdLst>
    <p:notesMasterId r:id="rId40"/>
  </p:notesMasterIdLst>
  <p:sldIdLst>
    <p:sldId id="300" r:id="rId6"/>
    <p:sldId id="299" r:id="rId7"/>
    <p:sldId id="2084" r:id="rId8"/>
    <p:sldId id="256" r:id="rId9"/>
    <p:sldId id="264" r:id="rId10"/>
    <p:sldId id="262" r:id="rId11"/>
    <p:sldId id="257" r:id="rId12"/>
    <p:sldId id="275" r:id="rId13"/>
    <p:sldId id="276" r:id="rId14"/>
    <p:sldId id="263" r:id="rId15"/>
    <p:sldId id="269" r:id="rId16"/>
    <p:sldId id="278" r:id="rId17"/>
    <p:sldId id="283" r:id="rId18"/>
    <p:sldId id="286" r:id="rId19"/>
    <p:sldId id="284" r:id="rId20"/>
    <p:sldId id="287" r:id="rId21"/>
    <p:sldId id="288" r:id="rId22"/>
    <p:sldId id="285" r:id="rId23"/>
    <p:sldId id="296" r:id="rId24"/>
    <p:sldId id="271" r:id="rId25"/>
    <p:sldId id="289" r:id="rId26"/>
    <p:sldId id="290" r:id="rId27"/>
    <p:sldId id="291" r:id="rId28"/>
    <p:sldId id="292" r:id="rId29"/>
    <p:sldId id="293" r:id="rId30"/>
    <p:sldId id="258" r:id="rId31"/>
    <p:sldId id="273" r:id="rId32"/>
    <p:sldId id="260" r:id="rId33"/>
    <p:sldId id="274" r:id="rId34"/>
    <p:sldId id="294" r:id="rId35"/>
    <p:sldId id="295" r:id="rId36"/>
    <p:sldId id="297" r:id="rId37"/>
    <p:sldId id="279" r:id="rId38"/>
    <p:sldId id="270" r:id="rId39"/>
  </p:sldIdLst>
  <p:sldSz cx="9144000" cy="5143500" type="screen16x9"/>
  <p:notesSz cx="6858000" cy="2790825"/>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ndara" panose="020E0502030303020204" pitchFamily="34" charset="0"/>
      <p:regular r:id="rId47"/>
      <p:bold r:id="rId48"/>
      <p:italic r:id="rId49"/>
      <p:boldItalic r:id="rId50"/>
    </p:embeddedFont>
    <p:embeddedFont>
      <p:font typeface="Lato" panose="020B0604020202020204" charset="0"/>
      <p:regular r:id="rId51"/>
      <p:bold r:id="rId52"/>
      <p:italic r:id="rId53"/>
      <p:boldItalic r:id="rId54"/>
    </p:embeddedFont>
    <p:embeddedFont>
      <p:font typeface="Raleway"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01"/>
    <p:restoredTop sz="66576" autoAdjust="0"/>
  </p:normalViewPr>
  <p:slideViewPr>
    <p:cSldViewPr snapToGrid="0">
      <p:cViewPr varScale="1">
        <p:scale>
          <a:sx n="58" d="100"/>
          <a:sy n="58" d="100"/>
        </p:scale>
        <p:origin x="1052" y="48"/>
      </p:cViewPr>
      <p:guideLst>
        <p:guide orient="horz" pos="1620"/>
        <p:guide pos="2880"/>
      </p:guideLst>
    </p:cSldViewPr>
  </p:slideViewPr>
  <p:notesTextViewPr>
    <p:cViewPr>
      <p:scale>
        <a:sx n="114" d="100"/>
        <a:sy n="114" d="100"/>
      </p:scale>
      <p:origin x="0" y="-1248"/>
    </p:cViewPr>
  </p:notesTextViewPr>
  <p:sorterViewPr>
    <p:cViewPr>
      <p:scale>
        <a:sx n="66" d="100"/>
        <a:sy n="66" d="100"/>
      </p:scale>
      <p:origin x="0" y="0"/>
    </p:cViewPr>
  </p:sorterViewPr>
  <p:notesViewPr>
    <p:cSldViewPr snapToGrid="0">
      <p:cViewPr varScale="1">
        <p:scale>
          <a:sx n="79" d="100"/>
          <a:sy n="79" d="100"/>
        </p:scale>
        <p:origin x="38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diagrams/_rels/data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EC6EE-49A7-3C49-85B0-BD37A6F5C6CB}" type="doc">
      <dgm:prSet loTypeId="urn:microsoft.com/office/officeart/2008/layout/LinedList" loCatId="list" qsTypeId="urn:microsoft.com/office/officeart/2005/8/quickstyle/simple1" qsCatId="simple" csTypeId="urn:microsoft.com/office/officeart/2005/8/colors/accent1_5" csCatId="accent1" phldr="1"/>
      <dgm:spPr/>
      <dgm:t>
        <a:bodyPr/>
        <a:lstStyle/>
        <a:p>
          <a:endParaRPr lang="en-US"/>
        </a:p>
      </dgm:t>
    </dgm:pt>
    <dgm:pt modelId="{BCE89813-1D90-D04C-903A-B11245009039}">
      <dgm:prSet/>
      <dgm:spPr/>
      <dgm:t>
        <a:bodyPr/>
        <a:lstStyle/>
        <a:p>
          <a:r>
            <a:rPr lang="en-US" b="1" i="0" dirty="0">
              <a:solidFill>
                <a:srgbClr val="C00000"/>
              </a:solidFill>
            </a:rPr>
            <a:t>September 10</a:t>
          </a:r>
          <a:endParaRPr lang="en-US" i="0" dirty="0">
            <a:solidFill>
              <a:srgbClr val="C00000"/>
            </a:solidFill>
          </a:endParaRPr>
        </a:p>
      </dgm:t>
    </dgm:pt>
    <dgm:pt modelId="{036B79A1-E06E-8049-BDF1-BFFB903F25A0}" type="parTrans" cxnId="{CCF454B0-4CC8-CA41-8A38-D9D39BC65C90}">
      <dgm:prSet/>
      <dgm:spPr/>
      <dgm:t>
        <a:bodyPr/>
        <a:lstStyle/>
        <a:p>
          <a:endParaRPr lang="en-US"/>
        </a:p>
      </dgm:t>
    </dgm:pt>
    <dgm:pt modelId="{85B9EB4C-33EC-9C4B-8EB0-9DFCB023F2C7}" type="sibTrans" cxnId="{CCF454B0-4CC8-CA41-8A38-D9D39BC65C90}">
      <dgm:prSet/>
      <dgm:spPr/>
      <dgm:t>
        <a:bodyPr/>
        <a:lstStyle/>
        <a:p>
          <a:endParaRPr lang="en-US"/>
        </a:p>
      </dgm:t>
    </dgm:pt>
    <dgm:pt modelId="{E480CEB9-8476-2A4B-8915-429026CD5B1A}">
      <dgm:prSet/>
      <dgm:spPr/>
      <dgm:t>
        <a:bodyPr/>
        <a:lstStyle/>
        <a:p>
          <a:r>
            <a:rPr lang="en-US" b="0" i="1" dirty="0">
              <a:solidFill>
                <a:srgbClr val="C00000"/>
              </a:solidFill>
            </a:rPr>
            <a:t>Case study:</a:t>
          </a:r>
          <a:r>
            <a:rPr lang="en-US" b="0" dirty="0">
              <a:solidFill>
                <a:srgbClr val="C00000"/>
              </a:solidFill>
            </a:rPr>
            <a:t> Librarians on interdisciplinary research teams at the University of Miami</a:t>
          </a:r>
        </a:p>
      </dgm:t>
    </dgm:pt>
    <dgm:pt modelId="{8606B4A0-D96B-434C-B495-EBEBD431E17D}" type="parTrans" cxnId="{930A07B4-BC45-BB49-83F5-7C555D935940}">
      <dgm:prSet/>
      <dgm:spPr/>
      <dgm:t>
        <a:bodyPr/>
        <a:lstStyle/>
        <a:p>
          <a:endParaRPr lang="en-US"/>
        </a:p>
      </dgm:t>
    </dgm:pt>
    <dgm:pt modelId="{BFCCE2EE-9185-3441-98D0-39EDCA01BEBC}" type="sibTrans" cxnId="{930A07B4-BC45-BB49-83F5-7C555D935940}">
      <dgm:prSet/>
      <dgm:spPr/>
      <dgm:t>
        <a:bodyPr/>
        <a:lstStyle/>
        <a:p>
          <a:endParaRPr lang="en-US"/>
        </a:p>
      </dgm:t>
    </dgm:pt>
    <dgm:pt modelId="{8BD446D1-495E-C04E-9948-E1F6A00F9A3E}">
      <dgm:prSet/>
      <dgm:spPr/>
      <dgm:t>
        <a:bodyPr/>
        <a:lstStyle/>
        <a:p>
          <a:r>
            <a:rPr lang="en-US" b="1" i="0" dirty="0"/>
            <a:t>September 23 </a:t>
          </a:r>
          <a:endParaRPr lang="en-US" i="0" dirty="0"/>
        </a:p>
      </dgm:t>
    </dgm:pt>
    <dgm:pt modelId="{4CD6562F-0415-E64E-A38F-35732AB3EDBB}" type="parTrans" cxnId="{E525E428-494C-714F-9483-DC492DD8BC32}">
      <dgm:prSet/>
      <dgm:spPr/>
      <dgm:t>
        <a:bodyPr/>
        <a:lstStyle/>
        <a:p>
          <a:endParaRPr lang="en-US"/>
        </a:p>
      </dgm:t>
    </dgm:pt>
    <dgm:pt modelId="{14A03D28-CC73-8844-9F80-B3AC52B3ED9A}" type="sibTrans" cxnId="{E525E428-494C-714F-9483-DC492DD8BC32}">
      <dgm:prSet/>
      <dgm:spPr/>
      <dgm:t>
        <a:bodyPr/>
        <a:lstStyle/>
        <a:p>
          <a:endParaRPr lang="en-US"/>
        </a:p>
      </dgm:t>
    </dgm:pt>
    <dgm:pt modelId="{E60B663C-FA35-B64A-9C69-261733E526E7}">
      <dgm:prSet/>
      <dgm:spPr/>
      <dgm:t>
        <a:bodyPr/>
        <a:lstStyle/>
        <a:p>
          <a:r>
            <a:rPr lang="en-US" b="0" i="1" dirty="0"/>
            <a:t>Case study:</a:t>
          </a:r>
          <a:r>
            <a:rPr lang="en-US" b="0" dirty="0"/>
            <a:t> Implementing a shared GIS position at Rutgers University through cross-campus collaboration</a:t>
          </a:r>
        </a:p>
      </dgm:t>
    </dgm:pt>
    <dgm:pt modelId="{E2B48DF4-D826-B541-9368-9B480111C2DC}" type="parTrans" cxnId="{20D880B6-D429-054E-A0AC-23C84FAA2A39}">
      <dgm:prSet/>
      <dgm:spPr/>
      <dgm:t>
        <a:bodyPr/>
        <a:lstStyle/>
        <a:p>
          <a:endParaRPr lang="en-US"/>
        </a:p>
      </dgm:t>
    </dgm:pt>
    <dgm:pt modelId="{4483C35C-112E-6A44-8686-A93DAA6DB064}" type="sibTrans" cxnId="{20D880B6-D429-054E-A0AC-23C84FAA2A39}">
      <dgm:prSet/>
      <dgm:spPr/>
      <dgm:t>
        <a:bodyPr/>
        <a:lstStyle/>
        <a:p>
          <a:endParaRPr lang="en-US"/>
        </a:p>
      </dgm:t>
    </dgm:pt>
    <dgm:pt modelId="{67B8DEB5-5776-C54D-93B3-F85AA6085A67}">
      <dgm:prSet/>
      <dgm:spPr/>
      <dgm:t>
        <a:bodyPr/>
        <a:lstStyle/>
        <a:p>
          <a:r>
            <a:rPr lang="en-US" b="0" i="1" dirty="0"/>
            <a:t>Stakeholder spotlight:</a:t>
          </a:r>
          <a:r>
            <a:rPr lang="en-US" b="0" dirty="0"/>
            <a:t> Research development and synergies with the library</a:t>
          </a:r>
        </a:p>
      </dgm:t>
    </dgm:pt>
    <dgm:pt modelId="{5E866E6D-817A-F140-93A6-DABE3AE52AE3}" type="parTrans" cxnId="{A64C8C37-E528-C740-9732-6B2A7A237D18}">
      <dgm:prSet/>
      <dgm:spPr/>
      <dgm:t>
        <a:bodyPr/>
        <a:lstStyle/>
        <a:p>
          <a:endParaRPr lang="en-US"/>
        </a:p>
      </dgm:t>
    </dgm:pt>
    <dgm:pt modelId="{CD73A0D9-B355-2845-A3DE-1ED553860C7D}" type="sibTrans" cxnId="{A64C8C37-E528-C740-9732-6B2A7A237D18}">
      <dgm:prSet/>
      <dgm:spPr/>
      <dgm:t>
        <a:bodyPr/>
        <a:lstStyle/>
        <a:p>
          <a:endParaRPr lang="en-US"/>
        </a:p>
      </dgm:t>
    </dgm:pt>
    <dgm:pt modelId="{DFCC3F0F-29DF-544E-A2C2-C6F4A21160E8}">
      <dgm:prSet/>
      <dgm:spPr/>
      <dgm:t>
        <a:bodyPr/>
        <a:lstStyle/>
        <a:p>
          <a:r>
            <a:rPr lang="en-US" b="1" dirty="0"/>
            <a:t>November 17</a:t>
          </a:r>
          <a:endParaRPr lang="en-US" dirty="0"/>
        </a:p>
      </dgm:t>
    </dgm:pt>
    <dgm:pt modelId="{1C6F6596-A7D6-F341-99B2-800D750B38FC}" type="parTrans" cxnId="{A01381C9-CC36-0A4F-B524-9FA9991C0344}">
      <dgm:prSet/>
      <dgm:spPr/>
      <dgm:t>
        <a:bodyPr/>
        <a:lstStyle/>
        <a:p>
          <a:endParaRPr lang="en-US"/>
        </a:p>
      </dgm:t>
    </dgm:pt>
    <dgm:pt modelId="{A62BAFDD-6F42-4946-99C8-13955B75BCB6}" type="sibTrans" cxnId="{A01381C9-CC36-0A4F-B524-9FA9991C0344}">
      <dgm:prSet/>
      <dgm:spPr/>
      <dgm:t>
        <a:bodyPr/>
        <a:lstStyle/>
        <a:p>
          <a:endParaRPr lang="en-US"/>
        </a:p>
      </dgm:t>
    </dgm:pt>
    <dgm:pt modelId="{3FB3AC2F-1880-F341-89B3-44254D8F3C8D}">
      <dgm:prSet/>
      <dgm:spPr/>
      <dgm:t>
        <a:bodyPr/>
        <a:lstStyle/>
        <a:p>
          <a:r>
            <a:rPr lang="en-US" b="1" dirty="0"/>
            <a:t>August 26</a:t>
          </a:r>
        </a:p>
      </dgm:t>
    </dgm:pt>
    <dgm:pt modelId="{37F38EE1-B142-204B-8660-A41F296F4ED2}" type="parTrans" cxnId="{4861DB37-1444-B74A-9BE0-E7D9954200BE}">
      <dgm:prSet/>
      <dgm:spPr/>
      <dgm:t>
        <a:bodyPr/>
        <a:lstStyle/>
        <a:p>
          <a:endParaRPr lang="en-US"/>
        </a:p>
      </dgm:t>
    </dgm:pt>
    <dgm:pt modelId="{70FEFEE6-279E-FA46-AD7F-7446ACE2591E}" type="sibTrans" cxnId="{4861DB37-1444-B74A-9BE0-E7D9954200BE}">
      <dgm:prSet/>
      <dgm:spPr/>
      <dgm:t>
        <a:bodyPr/>
        <a:lstStyle/>
        <a:p>
          <a:endParaRPr lang="en-US"/>
        </a:p>
      </dgm:t>
    </dgm:pt>
    <dgm:pt modelId="{E79AED68-69A8-BD4D-B25A-2BD40C2E321C}">
      <dgm:prSet/>
      <dgm:spPr/>
      <dgm:t>
        <a:bodyPr/>
        <a:lstStyle/>
        <a:p>
          <a:r>
            <a:rPr lang="en-US" b="1" dirty="0"/>
            <a:t>October 14</a:t>
          </a:r>
        </a:p>
      </dgm:t>
    </dgm:pt>
    <dgm:pt modelId="{E4627699-B333-D443-8C38-488ADC8545E0}" type="parTrans" cxnId="{9C5BA292-0099-DE48-8DEF-80F6D9611F2F}">
      <dgm:prSet/>
      <dgm:spPr/>
      <dgm:t>
        <a:bodyPr/>
        <a:lstStyle/>
        <a:p>
          <a:endParaRPr lang="en-US"/>
        </a:p>
      </dgm:t>
    </dgm:pt>
    <dgm:pt modelId="{10035FED-DDDF-6246-AEC5-B0A23E897ED8}" type="sibTrans" cxnId="{9C5BA292-0099-DE48-8DEF-80F6D9611F2F}">
      <dgm:prSet/>
      <dgm:spPr/>
      <dgm:t>
        <a:bodyPr/>
        <a:lstStyle/>
        <a:p>
          <a:endParaRPr lang="en-US"/>
        </a:p>
      </dgm:t>
    </dgm:pt>
    <dgm:pt modelId="{10864F51-B64C-F044-B5F7-3C79D43C9F9B}">
      <dgm:prSet/>
      <dgm:spPr/>
      <dgm:t>
        <a:bodyPr/>
        <a:lstStyle/>
        <a:p>
          <a:r>
            <a:rPr lang="en-US" b="0" i="1" u="none" dirty="0"/>
            <a:t>Case study</a:t>
          </a:r>
          <a:r>
            <a:rPr lang="en-US" b="0" i="0" u="none" dirty="0"/>
            <a:t>: Providing robust research support services at Syracuse University through cross-campus partnerships</a:t>
          </a:r>
          <a:endParaRPr lang="en-US" b="0" dirty="0"/>
        </a:p>
      </dgm:t>
    </dgm:pt>
    <dgm:pt modelId="{6DAE5A08-53D4-374A-A6F0-52F3F32BF565}" type="parTrans" cxnId="{3947099F-1A99-D647-913E-0A6A91D065A2}">
      <dgm:prSet/>
      <dgm:spPr/>
      <dgm:t>
        <a:bodyPr/>
        <a:lstStyle/>
        <a:p>
          <a:endParaRPr lang="en-US"/>
        </a:p>
      </dgm:t>
    </dgm:pt>
    <dgm:pt modelId="{9399FC9A-DAF6-4349-AC14-4AFA780E0826}" type="sibTrans" cxnId="{3947099F-1A99-D647-913E-0A6A91D065A2}">
      <dgm:prSet/>
      <dgm:spPr/>
      <dgm:t>
        <a:bodyPr/>
        <a:lstStyle/>
        <a:p>
          <a:endParaRPr lang="en-US"/>
        </a:p>
      </dgm:t>
    </dgm:pt>
    <dgm:pt modelId="{D36A3B3D-AC81-0648-AD1F-75DF1BDADD7A}">
      <dgm:prSet/>
      <dgm:spPr/>
      <dgm:t>
        <a:bodyPr/>
        <a:lstStyle/>
        <a:p>
          <a:r>
            <a:rPr lang="en-US" b="0" i="0" dirty="0"/>
            <a:t>Cross-campus partnerships, the library, and the university research enterprise</a:t>
          </a:r>
          <a:endParaRPr lang="en-US" b="0" dirty="0"/>
        </a:p>
      </dgm:t>
    </dgm:pt>
    <dgm:pt modelId="{AD0FFF0F-5B75-EB44-8553-98EA3A49A58B}" type="parTrans" cxnId="{63CDCC41-1408-CA45-8FB7-1F7C438FA893}">
      <dgm:prSet/>
      <dgm:spPr/>
      <dgm:t>
        <a:bodyPr/>
        <a:lstStyle/>
        <a:p>
          <a:endParaRPr lang="en-US"/>
        </a:p>
      </dgm:t>
    </dgm:pt>
    <dgm:pt modelId="{C6A1B44D-883A-9E4F-94D1-2D4C67181B33}" type="sibTrans" cxnId="{63CDCC41-1408-CA45-8FB7-1F7C438FA893}">
      <dgm:prSet/>
      <dgm:spPr/>
      <dgm:t>
        <a:bodyPr/>
        <a:lstStyle/>
        <a:p>
          <a:endParaRPr lang="en-US"/>
        </a:p>
      </dgm:t>
    </dgm:pt>
    <dgm:pt modelId="{D7FAB532-62F7-ED4C-B21E-73A564DB4C16}">
      <dgm:prSet/>
      <dgm:spPr/>
      <dgm:t>
        <a:bodyPr/>
        <a:lstStyle/>
        <a:p>
          <a:r>
            <a:rPr lang="en-US" b="1" dirty="0"/>
            <a:t>October 27</a:t>
          </a:r>
        </a:p>
      </dgm:t>
    </dgm:pt>
    <dgm:pt modelId="{7C1CC13D-7747-6748-B1BA-7EAC99891FCA}" type="parTrans" cxnId="{F0558588-A513-A24B-9674-871A7190019F}">
      <dgm:prSet/>
      <dgm:spPr/>
      <dgm:t>
        <a:bodyPr/>
        <a:lstStyle/>
        <a:p>
          <a:endParaRPr lang="en-US"/>
        </a:p>
      </dgm:t>
    </dgm:pt>
    <dgm:pt modelId="{432427E8-3C36-5A4F-B5B8-817E571381FE}" type="sibTrans" cxnId="{F0558588-A513-A24B-9674-871A7190019F}">
      <dgm:prSet/>
      <dgm:spPr/>
      <dgm:t>
        <a:bodyPr/>
        <a:lstStyle/>
        <a:p>
          <a:endParaRPr lang="en-US"/>
        </a:p>
      </dgm:t>
    </dgm:pt>
    <dgm:pt modelId="{05325CCC-6A15-5D45-BDF1-23495301BACF}">
      <dgm:prSet/>
      <dgm:spPr/>
      <dgm:t>
        <a:bodyPr/>
        <a:lstStyle/>
        <a:p>
          <a:r>
            <a:rPr lang="en-US" i="1" dirty="0"/>
            <a:t>Stakeholder spotlight</a:t>
          </a:r>
          <a:r>
            <a:rPr lang="en-US" dirty="0"/>
            <a:t>: Campus communications and synergies with the library</a:t>
          </a:r>
        </a:p>
      </dgm:t>
    </dgm:pt>
    <dgm:pt modelId="{0726262B-BE76-AA45-8FA6-BBA4C1583C3F}" type="parTrans" cxnId="{2FFB3C93-403A-EC46-9418-A0C827B8963F}">
      <dgm:prSet/>
      <dgm:spPr/>
      <dgm:t>
        <a:bodyPr/>
        <a:lstStyle/>
        <a:p>
          <a:endParaRPr lang="en-US"/>
        </a:p>
      </dgm:t>
    </dgm:pt>
    <dgm:pt modelId="{E0FD1235-D375-8F4A-90A1-8D76F7F6B124}" type="sibTrans" cxnId="{2FFB3C93-403A-EC46-9418-A0C827B8963F}">
      <dgm:prSet/>
      <dgm:spPr/>
      <dgm:t>
        <a:bodyPr/>
        <a:lstStyle/>
        <a:p>
          <a:endParaRPr lang="en-US"/>
        </a:p>
      </dgm:t>
    </dgm:pt>
    <dgm:pt modelId="{F87613A0-547E-E945-9265-3761647D6C31}" type="pres">
      <dgm:prSet presAssocID="{A49EC6EE-49A7-3C49-85B0-BD37A6F5C6CB}" presName="vert0" presStyleCnt="0">
        <dgm:presLayoutVars>
          <dgm:dir/>
          <dgm:animOne val="branch"/>
          <dgm:animLvl val="lvl"/>
        </dgm:presLayoutVars>
      </dgm:prSet>
      <dgm:spPr/>
    </dgm:pt>
    <dgm:pt modelId="{F42CEEBA-6EB9-8841-95DC-75B44A0434F9}" type="pres">
      <dgm:prSet presAssocID="{3FB3AC2F-1880-F341-89B3-44254D8F3C8D}" presName="thickLine" presStyleLbl="alignNode1" presStyleIdx="0" presStyleCnt="6"/>
      <dgm:spPr/>
    </dgm:pt>
    <dgm:pt modelId="{F4C04A88-3C37-C040-A830-8F14C23C6A29}" type="pres">
      <dgm:prSet presAssocID="{3FB3AC2F-1880-F341-89B3-44254D8F3C8D}" presName="horz1" presStyleCnt="0"/>
      <dgm:spPr/>
    </dgm:pt>
    <dgm:pt modelId="{B74D47BB-5AC4-9942-A8C9-A08675E68542}" type="pres">
      <dgm:prSet presAssocID="{3FB3AC2F-1880-F341-89B3-44254D8F3C8D}" presName="tx1" presStyleLbl="revTx" presStyleIdx="0" presStyleCnt="12"/>
      <dgm:spPr/>
    </dgm:pt>
    <dgm:pt modelId="{084AFCCB-A676-F046-8DCC-A6CFAADFA46C}" type="pres">
      <dgm:prSet presAssocID="{3FB3AC2F-1880-F341-89B3-44254D8F3C8D}" presName="vert1" presStyleCnt="0"/>
      <dgm:spPr/>
    </dgm:pt>
    <dgm:pt modelId="{E765BB70-8BB4-124D-8969-3DABDF53BEFA}" type="pres">
      <dgm:prSet presAssocID="{D36A3B3D-AC81-0648-AD1F-75DF1BDADD7A}" presName="vertSpace2a" presStyleCnt="0"/>
      <dgm:spPr/>
    </dgm:pt>
    <dgm:pt modelId="{0CD97110-1CB8-894A-A61B-FA16A6C10613}" type="pres">
      <dgm:prSet presAssocID="{D36A3B3D-AC81-0648-AD1F-75DF1BDADD7A}" presName="horz2" presStyleCnt="0"/>
      <dgm:spPr/>
    </dgm:pt>
    <dgm:pt modelId="{0E8924E6-4EF2-3948-8FAD-B229CAB673D3}" type="pres">
      <dgm:prSet presAssocID="{D36A3B3D-AC81-0648-AD1F-75DF1BDADD7A}" presName="horzSpace2" presStyleCnt="0"/>
      <dgm:spPr/>
    </dgm:pt>
    <dgm:pt modelId="{55D54665-59A7-FB4D-876C-02BA0DE11BAE}" type="pres">
      <dgm:prSet presAssocID="{D36A3B3D-AC81-0648-AD1F-75DF1BDADD7A}" presName="tx2" presStyleLbl="revTx" presStyleIdx="1" presStyleCnt="12"/>
      <dgm:spPr/>
    </dgm:pt>
    <dgm:pt modelId="{B2ED2D7D-1B18-224A-A600-9C49B096C155}" type="pres">
      <dgm:prSet presAssocID="{D36A3B3D-AC81-0648-AD1F-75DF1BDADD7A}" presName="vert2" presStyleCnt="0"/>
      <dgm:spPr/>
    </dgm:pt>
    <dgm:pt modelId="{7537E85B-2F13-7A4D-8A09-770F6F442696}" type="pres">
      <dgm:prSet presAssocID="{D36A3B3D-AC81-0648-AD1F-75DF1BDADD7A}" presName="thinLine2b" presStyleLbl="callout" presStyleIdx="0" presStyleCnt="6"/>
      <dgm:spPr/>
    </dgm:pt>
    <dgm:pt modelId="{C816D7B1-2B13-9B4C-AF15-CD37BB9A0189}" type="pres">
      <dgm:prSet presAssocID="{D36A3B3D-AC81-0648-AD1F-75DF1BDADD7A}" presName="vertSpace2b" presStyleCnt="0"/>
      <dgm:spPr/>
    </dgm:pt>
    <dgm:pt modelId="{BC0CDE52-45B9-9A4F-95CC-2BC9C4C3DD66}" type="pres">
      <dgm:prSet presAssocID="{BCE89813-1D90-D04C-903A-B11245009039}" presName="thickLine" presStyleLbl="alignNode1" presStyleIdx="1" presStyleCnt="6"/>
      <dgm:spPr/>
    </dgm:pt>
    <dgm:pt modelId="{D288ADC9-6288-6342-A9F9-CA868BCF46B5}" type="pres">
      <dgm:prSet presAssocID="{BCE89813-1D90-D04C-903A-B11245009039}" presName="horz1" presStyleCnt="0"/>
      <dgm:spPr/>
    </dgm:pt>
    <dgm:pt modelId="{45600A10-135E-7C41-B853-58E01F7D402A}" type="pres">
      <dgm:prSet presAssocID="{BCE89813-1D90-D04C-903A-B11245009039}" presName="tx1" presStyleLbl="revTx" presStyleIdx="2" presStyleCnt="12"/>
      <dgm:spPr/>
    </dgm:pt>
    <dgm:pt modelId="{E36A57C0-6BD5-3A43-BB17-7808941AF639}" type="pres">
      <dgm:prSet presAssocID="{BCE89813-1D90-D04C-903A-B11245009039}" presName="vert1" presStyleCnt="0"/>
      <dgm:spPr/>
    </dgm:pt>
    <dgm:pt modelId="{A18DA006-2F93-B542-AB2A-13726DBA32F5}" type="pres">
      <dgm:prSet presAssocID="{E480CEB9-8476-2A4B-8915-429026CD5B1A}" presName="vertSpace2a" presStyleCnt="0"/>
      <dgm:spPr/>
    </dgm:pt>
    <dgm:pt modelId="{375591D7-E480-6447-99CC-AAC7F9962249}" type="pres">
      <dgm:prSet presAssocID="{E480CEB9-8476-2A4B-8915-429026CD5B1A}" presName="horz2" presStyleCnt="0"/>
      <dgm:spPr/>
    </dgm:pt>
    <dgm:pt modelId="{0759AD79-ECD3-A044-8448-919471355946}" type="pres">
      <dgm:prSet presAssocID="{E480CEB9-8476-2A4B-8915-429026CD5B1A}" presName="horzSpace2" presStyleCnt="0"/>
      <dgm:spPr/>
    </dgm:pt>
    <dgm:pt modelId="{CDE81086-6FFD-014D-A194-BB5990C368DA}" type="pres">
      <dgm:prSet presAssocID="{E480CEB9-8476-2A4B-8915-429026CD5B1A}" presName="tx2" presStyleLbl="revTx" presStyleIdx="3" presStyleCnt="12"/>
      <dgm:spPr/>
    </dgm:pt>
    <dgm:pt modelId="{35A00E97-45C0-AD45-B652-98A357A7C6C0}" type="pres">
      <dgm:prSet presAssocID="{E480CEB9-8476-2A4B-8915-429026CD5B1A}" presName="vert2" presStyleCnt="0"/>
      <dgm:spPr/>
    </dgm:pt>
    <dgm:pt modelId="{96F30819-3114-6743-A298-4D33F57A711F}" type="pres">
      <dgm:prSet presAssocID="{E480CEB9-8476-2A4B-8915-429026CD5B1A}" presName="thinLine2b" presStyleLbl="callout" presStyleIdx="1" presStyleCnt="6"/>
      <dgm:spPr/>
    </dgm:pt>
    <dgm:pt modelId="{B883A960-EFD0-A747-86DC-0DF01BD73931}" type="pres">
      <dgm:prSet presAssocID="{E480CEB9-8476-2A4B-8915-429026CD5B1A}" presName="vertSpace2b" presStyleCnt="0"/>
      <dgm:spPr/>
    </dgm:pt>
    <dgm:pt modelId="{282EEC3C-F31A-704A-952F-5C4F13682EE2}" type="pres">
      <dgm:prSet presAssocID="{8BD446D1-495E-C04E-9948-E1F6A00F9A3E}" presName="thickLine" presStyleLbl="alignNode1" presStyleIdx="2" presStyleCnt="6"/>
      <dgm:spPr/>
    </dgm:pt>
    <dgm:pt modelId="{C8259536-3A09-EB44-A633-D5B0A6D426CC}" type="pres">
      <dgm:prSet presAssocID="{8BD446D1-495E-C04E-9948-E1F6A00F9A3E}" presName="horz1" presStyleCnt="0"/>
      <dgm:spPr/>
    </dgm:pt>
    <dgm:pt modelId="{226876E5-30EB-D446-B72C-BB3BE74EECE2}" type="pres">
      <dgm:prSet presAssocID="{8BD446D1-495E-C04E-9948-E1F6A00F9A3E}" presName="tx1" presStyleLbl="revTx" presStyleIdx="4" presStyleCnt="12"/>
      <dgm:spPr/>
    </dgm:pt>
    <dgm:pt modelId="{B87DC66C-C5F2-A64D-B001-B14BA7D7BDC5}" type="pres">
      <dgm:prSet presAssocID="{8BD446D1-495E-C04E-9948-E1F6A00F9A3E}" presName="vert1" presStyleCnt="0"/>
      <dgm:spPr/>
    </dgm:pt>
    <dgm:pt modelId="{C25718A4-784C-7D47-A692-31E346C412CD}" type="pres">
      <dgm:prSet presAssocID="{E60B663C-FA35-B64A-9C69-261733E526E7}" presName="vertSpace2a" presStyleCnt="0"/>
      <dgm:spPr/>
    </dgm:pt>
    <dgm:pt modelId="{B107E4F1-38CC-4847-9AA9-659E1EE2B535}" type="pres">
      <dgm:prSet presAssocID="{E60B663C-FA35-B64A-9C69-261733E526E7}" presName="horz2" presStyleCnt="0"/>
      <dgm:spPr/>
    </dgm:pt>
    <dgm:pt modelId="{5277AEF7-6490-414D-9E49-C9D2BAB67C4F}" type="pres">
      <dgm:prSet presAssocID="{E60B663C-FA35-B64A-9C69-261733E526E7}" presName="horzSpace2" presStyleCnt="0"/>
      <dgm:spPr/>
    </dgm:pt>
    <dgm:pt modelId="{62B27D37-2DF7-D841-9C2D-14B232365A67}" type="pres">
      <dgm:prSet presAssocID="{E60B663C-FA35-B64A-9C69-261733E526E7}" presName="tx2" presStyleLbl="revTx" presStyleIdx="5" presStyleCnt="12"/>
      <dgm:spPr/>
    </dgm:pt>
    <dgm:pt modelId="{AF847795-6D8C-B64C-8C99-F088868D2C43}" type="pres">
      <dgm:prSet presAssocID="{E60B663C-FA35-B64A-9C69-261733E526E7}" presName="vert2" presStyleCnt="0"/>
      <dgm:spPr/>
    </dgm:pt>
    <dgm:pt modelId="{D169A154-DD72-4C46-BC4A-4D3753EE2166}" type="pres">
      <dgm:prSet presAssocID="{E60B663C-FA35-B64A-9C69-261733E526E7}" presName="thinLine2b" presStyleLbl="callout" presStyleIdx="2" presStyleCnt="6"/>
      <dgm:spPr/>
    </dgm:pt>
    <dgm:pt modelId="{C15A044B-6280-E243-A4DC-887BD8BCC2F4}" type="pres">
      <dgm:prSet presAssocID="{E60B663C-FA35-B64A-9C69-261733E526E7}" presName="vertSpace2b" presStyleCnt="0"/>
      <dgm:spPr/>
    </dgm:pt>
    <dgm:pt modelId="{DCB726C8-2581-5F45-BD9B-D39E4652CDC8}" type="pres">
      <dgm:prSet presAssocID="{E79AED68-69A8-BD4D-B25A-2BD40C2E321C}" presName="thickLine" presStyleLbl="alignNode1" presStyleIdx="3" presStyleCnt="6"/>
      <dgm:spPr/>
    </dgm:pt>
    <dgm:pt modelId="{827FF37C-E88D-FF45-AD01-A0D38D737D88}" type="pres">
      <dgm:prSet presAssocID="{E79AED68-69A8-BD4D-B25A-2BD40C2E321C}" presName="horz1" presStyleCnt="0"/>
      <dgm:spPr/>
    </dgm:pt>
    <dgm:pt modelId="{633A8131-F565-9243-AFE2-21C9D7248AA4}" type="pres">
      <dgm:prSet presAssocID="{E79AED68-69A8-BD4D-B25A-2BD40C2E321C}" presName="tx1" presStyleLbl="revTx" presStyleIdx="6" presStyleCnt="12"/>
      <dgm:spPr/>
    </dgm:pt>
    <dgm:pt modelId="{C0CBC63F-7194-7341-8924-6927AFD71406}" type="pres">
      <dgm:prSet presAssocID="{E79AED68-69A8-BD4D-B25A-2BD40C2E321C}" presName="vert1" presStyleCnt="0"/>
      <dgm:spPr/>
    </dgm:pt>
    <dgm:pt modelId="{DE0FBB9D-4B1A-B041-9F73-75D0A13FDC26}" type="pres">
      <dgm:prSet presAssocID="{67B8DEB5-5776-C54D-93B3-F85AA6085A67}" presName="vertSpace2a" presStyleCnt="0"/>
      <dgm:spPr/>
    </dgm:pt>
    <dgm:pt modelId="{C35D245F-3E62-BA42-B7D0-739C9F175C11}" type="pres">
      <dgm:prSet presAssocID="{67B8DEB5-5776-C54D-93B3-F85AA6085A67}" presName="horz2" presStyleCnt="0"/>
      <dgm:spPr/>
    </dgm:pt>
    <dgm:pt modelId="{E5EE4975-C9A2-F74F-9BAF-8F391AD781DD}" type="pres">
      <dgm:prSet presAssocID="{67B8DEB5-5776-C54D-93B3-F85AA6085A67}" presName="horzSpace2" presStyleCnt="0"/>
      <dgm:spPr/>
    </dgm:pt>
    <dgm:pt modelId="{4ADCF315-5281-7342-A1D9-FA84F704815E}" type="pres">
      <dgm:prSet presAssocID="{67B8DEB5-5776-C54D-93B3-F85AA6085A67}" presName="tx2" presStyleLbl="revTx" presStyleIdx="7" presStyleCnt="12"/>
      <dgm:spPr/>
    </dgm:pt>
    <dgm:pt modelId="{A3D4D6B0-80BE-FE42-A8CA-35BD3C206A48}" type="pres">
      <dgm:prSet presAssocID="{67B8DEB5-5776-C54D-93B3-F85AA6085A67}" presName="vert2" presStyleCnt="0"/>
      <dgm:spPr/>
    </dgm:pt>
    <dgm:pt modelId="{536351A3-01BF-6D41-85E3-2102B2047FC7}" type="pres">
      <dgm:prSet presAssocID="{67B8DEB5-5776-C54D-93B3-F85AA6085A67}" presName="thinLine2b" presStyleLbl="callout" presStyleIdx="3" presStyleCnt="6"/>
      <dgm:spPr/>
    </dgm:pt>
    <dgm:pt modelId="{DFBB1640-1B52-ED45-8111-578E945B14D5}" type="pres">
      <dgm:prSet presAssocID="{67B8DEB5-5776-C54D-93B3-F85AA6085A67}" presName="vertSpace2b" presStyleCnt="0"/>
      <dgm:spPr/>
    </dgm:pt>
    <dgm:pt modelId="{4982CED1-1BD1-BA41-8AFE-2A9C40C06315}" type="pres">
      <dgm:prSet presAssocID="{D7FAB532-62F7-ED4C-B21E-73A564DB4C16}" presName="thickLine" presStyleLbl="alignNode1" presStyleIdx="4" presStyleCnt="6"/>
      <dgm:spPr/>
    </dgm:pt>
    <dgm:pt modelId="{EABB811B-865D-5643-B8E9-F283BD4D4576}" type="pres">
      <dgm:prSet presAssocID="{D7FAB532-62F7-ED4C-B21E-73A564DB4C16}" presName="horz1" presStyleCnt="0"/>
      <dgm:spPr/>
    </dgm:pt>
    <dgm:pt modelId="{E9AAE9CD-C0A1-2B44-A02D-F31547FB756C}" type="pres">
      <dgm:prSet presAssocID="{D7FAB532-62F7-ED4C-B21E-73A564DB4C16}" presName="tx1" presStyleLbl="revTx" presStyleIdx="8" presStyleCnt="12"/>
      <dgm:spPr/>
    </dgm:pt>
    <dgm:pt modelId="{9F2A76F6-BC56-7441-9ED2-B3336650356A}" type="pres">
      <dgm:prSet presAssocID="{D7FAB532-62F7-ED4C-B21E-73A564DB4C16}" presName="vert1" presStyleCnt="0"/>
      <dgm:spPr/>
    </dgm:pt>
    <dgm:pt modelId="{E2D09190-F281-AC44-AA5E-0A5997FFFF3C}" type="pres">
      <dgm:prSet presAssocID="{05325CCC-6A15-5D45-BDF1-23495301BACF}" presName="vertSpace2a" presStyleCnt="0"/>
      <dgm:spPr/>
    </dgm:pt>
    <dgm:pt modelId="{934A41B3-39BE-5149-B708-1031AFA330E1}" type="pres">
      <dgm:prSet presAssocID="{05325CCC-6A15-5D45-BDF1-23495301BACF}" presName="horz2" presStyleCnt="0"/>
      <dgm:spPr/>
    </dgm:pt>
    <dgm:pt modelId="{95D7B18B-CDC5-F04A-B2F8-88584372C84B}" type="pres">
      <dgm:prSet presAssocID="{05325CCC-6A15-5D45-BDF1-23495301BACF}" presName="horzSpace2" presStyleCnt="0"/>
      <dgm:spPr/>
    </dgm:pt>
    <dgm:pt modelId="{1111119A-3BE1-5643-8095-ED9ED2835DE6}" type="pres">
      <dgm:prSet presAssocID="{05325CCC-6A15-5D45-BDF1-23495301BACF}" presName="tx2" presStyleLbl="revTx" presStyleIdx="9" presStyleCnt="12"/>
      <dgm:spPr/>
    </dgm:pt>
    <dgm:pt modelId="{784E5AEF-CAC3-C242-9038-1438020C8D02}" type="pres">
      <dgm:prSet presAssocID="{05325CCC-6A15-5D45-BDF1-23495301BACF}" presName="vert2" presStyleCnt="0"/>
      <dgm:spPr/>
    </dgm:pt>
    <dgm:pt modelId="{BEED849E-7636-F74C-AB07-EC74F51368E7}" type="pres">
      <dgm:prSet presAssocID="{05325CCC-6A15-5D45-BDF1-23495301BACF}" presName="thinLine2b" presStyleLbl="callout" presStyleIdx="4" presStyleCnt="6"/>
      <dgm:spPr/>
    </dgm:pt>
    <dgm:pt modelId="{0B3CE7C8-72C4-7B4C-87DE-C183C0D7B1B0}" type="pres">
      <dgm:prSet presAssocID="{05325CCC-6A15-5D45-BDF1-23495301BACF}" presName="vertSpace2b" presStyleCnt="0"/>
      <dgm:spPr/>
    </dgm:pt>
    <dgm:pt modelId="{F300BE0E-A936-6648-95E6-26E5B5902015}" type="pres">
      <dgm:prSet presAssocID="{DFCC3F0F-29DF-544E-A2C2-C6F4A21160E8}" presName="thickLine" presStyleLbl="alignNode1" presStyleIdx="5" presStyleCnt="6"/>
      <dgm:spPr/>
    </dgm:pt>
    <dgm:pt modelId="{04C18EFD-2409-A041-8139-45934B242C0A}" type="pres">
      <dgm:prSet presAssocID="{DFCC3F0F-29DF-544E-A2C2-C6F4A21160E8}" presName="horz1" presStyleCnt="0"/>
      <dgm:spPr/>
    </dgm:pt>
    <dgm:pt modelId="{9B81923A-C112-4849-92D9-1125C3E95800}" type="pres">
      <dgm:prSet presAssocID="{DFCC3F0F-29DF-544E-A2C2-C6F4A21160E8}" presName="tx1" presStyleLbl="revTx" presStyleIdx="10" presStyleCnt="12"/>
      <dgm:spPr/>
    </dgm:pt>
    <dgm:pt modelId="{3E965204-0341-4241-A8F4-2B601E8F1529}" type="pres">
      <dgm:prSet presAssocID="{DFCC3F0F-29DF-544E-A2C2-C6F4A21160E8}" presName="vert1" presStyleCnt="0"/>
      <dgm:spPr/>
    </dgm:pt>
    <dgm:pt modelId="{8FB3B8BD-9EAB-D945-9840-2BD5471D6F4A}" type="pres">
      <dgm:prSet presAssocID="{10864F51-B64C-F044-B5F7-3C79D43C9F9B}" presName="vertSpace2a" presStyleCnt="0"/>
      <dgm:spPr/>
    </dgm:pt>
    <dgm:pt modelId="{4FC844EB-88EB-7846-9865-A8E8ED49AE1C}" type="pres">
      <dgm:prSet presAssocID="{10864F51-B64C-F044-B5F7-3C79D43C9F9B}" presName="horz2" presStyleCnt="0"/>
      <dgm:spPr/>
    </dgm:pt>
    <dgm:pt modelId="{56703612-26B2-C140-AE21-E18FE99DC96C}" type="pres">
      <dgm:prSet presAssocID="{10864F51-B64C-F044-B5F7-3C79D43C9F9B}" presName="horzSpace2" presStyleCnt="0"/>
      <dgm:spPr/>
    </dgm:pt>
    <dgm:pt modelId="{3C6D2E8D-A545-964D-A2A3-FA92AE10C567}" type="pres">
      <dgm:prSet presAssocID="{10864F51-B64C-F044-B5F7-3C79D43C9F9B}" presName="tx2" presStyleLbl="revTx" presStyleIdx="11" presStyleCnt="12"/>
      <dgm:spPr/>
    </dgm:pt>
    <dgm:pt modelId="{DC38ACCF-0BE1-C640-8120-DF7961A384A2}" type="pres">
      <dgm:prSet presAssocID="{10864F51-B64C-F044-B5F7-3C79D43C9F9B}" presName="vert2" presStyleCnt="0"/>
      <dgm:spPr/>
    </dgm:pt>
    <dgm:pt modelId="{13D3E484-9658-EC47-891F-55938A1AFB92}" type="pres">
      <dgm:prSet presAssocID="{10864F51-B64C-F044-B5F7-3C79D43C9F9B}" presName="thinLine2b" presStyleLbl="callout" presStyleIdx="5" presStyleCnt="6"/>
      <dgm:spPr/>
    </dgm:pt>
    <dgm:pt modelId="{AC7BFB25-F394-F042-8ACF-12B0CC9F7F2E}" type="pres">
      <dgm:prSet presAssocID="{10864F51-B64C-F044-B5F7-3C79D43C9F9B}" presName="vertSpace2b" presStyleCnt="0"/>
      <dgm:spPr/>
    </dgm:pt>
  </dgm:ptLst>
  <dgm:cxnLst>
    <dgm:cxn modelId="{AEB02100-5648-5741-ACD1-1586A1137D55}" type="presOf" srcId="{E79AED68-69A8-BD4D-B25A-2BD40C2E321C}" destId="{633A8131-F565-9243-AFE2-21C9D7248AA4}" srcOrd="0" destOrd="0" presId="urn:microsoft.com/office/officeart/2008/layout/LinedList"/>
    <dgm:cxn modelId="{9AA2E102-36DB-C340-9A82-6869F6711039}" type="presOf" srcId="{D7FAB532-62F7-ED4C-B21E-73A564DB4C16}" destId="{E9AAE9CD-C0A1-2B44-A02D-F31547FB756C}" srcOrd="0" destOrd="0" presId="urn:microsoft.com/office/officeart/2008/layout/LinedList"/>
    <dgm:cxn modelId="{2949B10E-1F1B-7A4C-BB2D-CFE47727E4FB}" type="presOf" srcId="{10864F51-B64C-F044-B5F7-3C79D43C9F9B}" destId="{3C6D2E8D-A545-964D-A2A3-FA92AE10C567}" srcOrd="0" destOrd="0" presId="urn:microsoft.com/office/officeart/2008/layout/LinedList"/>
    <dgm:cxn modelId="{5E87AB10-C049-9244-ACAE-BA7D10A0BA2E}" type="presOf" srcId="{E60B663C-FA35-B64A-9C69-261733E526E7}" destId="{62B27D37-2DF7-D841-9C2D-14B232365A67}" srcOrd="0" destOrd="0" presId="urn:microsoft.com/office/officeart/2008/layout/LinedList"/>
    <dgm:cxn modelId="{074F8511-CC85-764A-8420-32D7FD710113}" type="presOf" srcId="{E480CEB9-8476-2A4B-8915-429026CD5B1A}" destId="{CDE81086-6FFD-014D-A194-BB5990C368DA}" srcOrd="0" destOrd="0" presId="urn:microsoft.com/office/officeart/2008/layout/LinedList"/>
    <dgm:cxn modelId="{B9432916-4C67-984F-A93B-5CAD79FA2E8D}" type="presOf" srcId="{3FB3AC2F-1880-F341-89B3-44254D8F3C8D}" destId="{B74D47BB-5AC4-9942-A8C9-A08675E68542}" srcOrd="0" destOrd="0" presId="urn:microsoft.com/office/officeart/2008/layout/LinedList"/>
    <dgm:cxn modelId="{8A6C951E-741B-F44F-9648-F1CC582D61E5}" type="presOf" srcId="{05325CCC-6A15-5D45-BDF1-23495301BACF}" destId="{1111119A-3BE1-5643-8095-ED9ED2835DE6}" srcOrd="0" destOrd="0" presId="urn:microsoft.com/office/officeart/2008/layout/LinedList"/>
    <dgm:cxn modelId="{E525E428-494C-714F-9483-DC492DD8BC32}" srcId="{A49EC6EE-49A7-3C49-85B0-BD37A6F5C6CB}" destId="{8BD446D1-495E-C04E-9948-E1F6A00F9A3E}" srcOrd="2" destOrd="0" parTransId="{4CD6562F-0415-E64E-A38F-35732AB3EDBB}" sibTransId="{14A03D28-CC73-8844-9F80-B3AC52B3ED9A}"/>
    <dgm:cxn modelId="{A64C8C37-E528-C740-9732-6B2A7A237D18}" srcId="{E79AED68-69A8-BD4D-B25A-2BD40C2E321C}" destId="{67B8DEB5-5776-C54D-93B3-F85AA6085A67}" srcOrd="0" destOrd="0" parTransId="{5E866E6D-817A-F140-93A6-DABE3AE52AE3}" sibTransId="{CD73A0D9-B355-2845-A3DE-1ED553860C7D}"/>
    <dgm:cxn modelId="{4861DB37-1444-B74A-9BE0-E7D9954200BE}" srcId="{A49EC6EE-49A7-3C49-85B0-BD37A6F5C6CB}" destId="{3FB3AC2F-1880-F341-89B3-44254D8F3C8D}" srcOrd="0" destOrd="0" parTransId="{37F38EE1-B142-204B-8660-A41F296F4ED2}" sibTransId="{70FEFEE6-279E-FA46-AD7F-7446ACE2591E}"/>
    <dgm:cxn modelId="{A8DCDF5B-78E7-B748-A302-7A2AD7EC2C93}" type="presOf" srcId="{D36A3B3D-AC81-0648-AD1F-75DF1BDADD7A}" destId="{55D54665-59A7-FB4D-876C-02BA0DE11BAE}" srcOrd="0" destOrd="0" presId="urn:microsoft.com/office/officeart/2008/layout/LinedList"/>
    <dgm:cxn modelId="{63CDCC41-1408-CA45-8FB7-1F7C438FA893}" srcId="{3FB3AC2F-1880-F341-89B3-44254D8F3C8D}" destId="{D36A3B3D-AC81-0648-AD1F-75DF1BDADD7A}" srcOrd="0" destOrd="0" parTransId="{AD0FFF0F-5B75-EB44-8553-98EA3A49A58B}" sibTransId="{C6A1B44D-883A-9E4F-94D1-2D4C67181B33}"/>
    <dgm:cxn modelId="{9778294F-5868-9048-82D4-944B8ADE7F66}" type="presOf" srcId="{DFCC3F0F-29DF-544E-A2C2-C6F4A21160E8}" destId="{9B81923A-C112-4849-92D9-1125C3E95800}" srcOrd="0" destOrd="0" presId="urn:microsoft.com/office/officeart/2008/layout/LinedList"/>
    <dgm:cxn modelId="{8242BB7B-DCD1-D54E-8A40-E6EF987E4E67}" type="presOf" srcId="{8BD446D1-495E-C04E-9948-E1F6A00F9A3E}" destId="{226876E5-30EB-D446-B72C-BB3BE74EECE2}" srcOrd="0" destOrd="0" presId="urn:microsoft.com/office/officeart/2008/layout/LinedList"/>
    <dgm:cxn modelId="{F0558588-A513-A24B-9674-871A7190019F}" srcId="{A49EC6EE-49A7-3C49-85B0-BD37A6F5C6CB}" destId="{D7FAB532-62F7-ED4C-B21E-73A564DB4C16}" srcOrd="4" destOrd="0" parTransId="{7C1CC13D-7747-6748-B1BA-7EAC99891FCA}" sibTransId="{432427E8-3C36-5A4F-B5B8-817E571381FE}"/>
    <dgm:cxn modelId="{D078118F-C11C-604E-9AED-33ECB153067A}" type="presOf" srcId="{67B8DEB5-5776-C54D-93B3-F85AA6085A67}" destId="{4ADCF315-5281-7342-A1D9-FA84F704815E}" srcOrd="0" destOrd="0" presId="urn:microsoft.com/office/officeart/2008/layout/LinedList"/>
    <dgm:cxn modelId="{9C5BA292-0099-DE48-8DEF-80F6D9611F2F}" srcId="{A49EC6EE-49A7-3C49-85B0-BD37A6F5C6CB}" destId="{E79AED68-69A8-BD4D-B25A-2BD40C2E321C}" srcOrd="3" destOrd="0" parTransId="{E4627699-B333-D443-8C38-488ADC8545E0}" sibTransId="{10035FED-DDDF-6246-AEC5-B0A23E897ED8}"/>
    <dgm:cxn modelId="{2FFB3C93-403A-EC46-9418-A0C827B8963F}" srcId="{D7FAB532-62F7-ED4C-B21E-73A564DB4C16}" destId="{05325CCC-6A15-5D45-BDF1-23495301BACF}" srcOrd="0" destOrd="0" parTransId="{0726262B-BE76-AA45-8FA6-BBA4C1583C3F}" sibTransId="{E0FD1235-D375-8F4A-90A1-8D76F7F6B124}"/>
    <dgm:cxn modelId="{3947099F-1A99-D647-913E-0A6A91D065A2}" srcId="{DFCC3F0F-29DF-544E-A2C2-C6F4A21160E8}" destId="{10864F51-B64C-F044-B5F7-3C79D43C9F9B}" srcOrd="0" destOrd="0" parTransId="{6DAE5A08-53D4-374A-A6F0-52F3F32BF565}" sibTransId="{9399FC9A-DAF6-4349-AC14-4AFA780E0826}"/>
    <dgm:cxn modelId="{234A19AE-9D19-AA49-A214-33F5459E4CCE}" type="presOf" srcId="{BCE89813-1D90-D04C-903A-B11245009039}" destId="{45600A10-135E-7C41-B853-58E01F7D402A}" srcOrd="0" destOrd="0" presId="urn:microsoft.com/office/officeart/2008/layout/LinedList"/>
    <dgm:cxn modelId="{DD98F6AE-9B89-6E41-85ED-CDB5EE2525B7}" type="presOf" srcId="{A49EC6EE-49A7-3C49-85B0-BD37A6F5C6CB}" destId="{F87613A0-547E-E945-9265-3761647D6C31}" srcOrd="0" destOrd="0" presId="urn:microsoft.com/office/officeart/2008/layout/LinedList"/>
    <dgm:cxn modelId="{CCF454B0-4CC8-CA41-8A38-D9D39BC65C90}" srcId="{A49EC6EE-49A7-3C49-85B0-BD37A6F5C6CB}" destId="{BCE89813-1D90-D04C-903A-B11245009039}" srcOrd="1" destOrd="0" parTransId="{036B79A1-E06E-8049-BDF1-BFFB903F25A0}" sibTransId="{85B9EB4C-33EC-9C4B-8EB0-9DFCB023F2C7}"/>
    <dgm:cxn modelId="{930A07B4-BC45-BB49-83F5-7C555D935940}" srcId="{BCE89813-1D90-D04C-903A-B11245009039}" destId="{E480CEB9-8476-2A4B-8915-429026CD5B1A}" srcOrd="0" destOrd="0" parTransId="{8606B4A0-D96B-434C-B495-EBEBD431E17D}" sibTransId="{BFCCE2EE-9185-3441-98D0-39EDCA01BEBC}"/>
    <dgm:cxn modelId="{20D880B6-D429-054E-A0AC-23C84FAA2A39}" srcId="{8BD446D1-495E-C04E-9948-E1F6A00F9A3E}" destId="{E60B663C-FA35-B64A-9C69-261733E526E7}" srcOrd="0" destOrd="0" parTransId="{E2B48DF4-D826-B541-9368-9B480111C2DC}" sibTransId="{4483C35C-112E-6A44-8686-A93DAA6DB064}"/>
    <dgm:cxn modelId="{A01381C9-CC36-0A4F-B524-9FA9991C0344}" srcId="{A49EC6EE-49A7-3C49-85B0-BD37A6F5C6CB}" destId="{DFCC3F0F-29DF-544E-A2C2-C6F4A21160E8}" srcOrd="5" destOrd="0" parTransId="{1C6F6596-A7D6-F341-99B2-800D750B38FC}" sibTransId="{A62BAFDD-6F42-4946-99C8-13955B75BCB6}"/>
    <dgm:cxn modelId="{4E988D2B-299A-504A-AF53-7E409894F5C6}" type="presParOf" srcId="{F87613A0-547E-E945-9265-3761647D6C31}" destId="{F42CEEBA-6EB9-8841-95DC-75B44A0434F9}" srcOrd="0" destOrd="0" presId="urn:microsoft.com/office/officeart/2008/layout/LinedList"/>
    <dgm:cxn modelId="{2717B1B1-2B90-214F-907B-9B025275F7B0}" type="presParOf" srcId="{F87613A0-547E-E945-9265-3761647D6C31}" destId="{F4C04A88-3C37-C040-A830-8F14C23C6A29}" srcOrd="1" destOrd="0" presId="urn:microsoft.com/office/officeart/2008/layout/LinedList"/>
    <dgm:cxn modelId="{59ABAD37-7367-9840-A289-D200A6E63398}" type="presParOf" srcId="{F4C04A88-3C37-C040-A830-8F14C23C6A29}" destId="{B74D47BB-5AC4-9942-A8C9-A08675E68542}" srcOrd="0" destOrd="0" presId="urn:microsoft.com/office/officeart/2008/layout/LinedList"/>
    <dgm:cxn modelId="{3F2E6069-FFAB-544E-B0FC-E09C68124580}" type="presParOf" srcId="{F4C04A88-3C37-C040-A830-8F14C23C6A29}" destId="{084AFCCB-A676-F046-8DCC-A6CFAADFA46C}" srcOrd="1" destOrd="0" presId="urn:microsoft.com/office/officeart/2008/layout/LinedList"/>
    <dgm:cxn modelId="{D45FAB95-6D78-9B4E-A7E0-31F90A90A5D3}" type="presParOf" srcId="{084AFCCB-A676-F046-8DCC-A6CFAADFA46C}" destId="{E765BB70-8BB4-124D-8969-3DABDF53BEFA}" srcOrd="0" destOrd="0" presId="urn:microsoft.com/office/officeart/2008/layout/LinedList"/>
    <dgm:cxn modelId="{3D6BADBA-AF59-654E-8E78-BA0324CAA4B2}" type="presParOf" srcId="{084AFCCB-A676-F046-8DCC-A6CFAADFA46C}" destId="{0CD97110-1CB8-894A-A61B-FA16A6C10613}" srcOrd="1" destOrd="0" presId="urn:microsoft.com/office/officeart/2008/layout/LinedList"/>
    <dgm:cxn modelId="{54B3F74B-8066-0144-966C-624224771ABF}" type="presParOf" srcId="{0CD97110-1CB8-894A-A61B-FA16A6C10613}" destId="{0E8924E6-4EF2-3948-8FAD-B229CAB673D3}" srcOrd="0" destOrd="0" presId="urn:microsoft.com/office/officeart/2008/layout/LinedList"/>
    <dgm:cxn modelId="{208985D5-D606-D245-A8C6-8CBA2F6CE86D}" type="presParOf" srcId="{0CD97110-1CB8-894A-A61B-FA16A6C10613}" destId="{55D54665-59A7-FB4D-876C-02BA0DE11BAE}" srcOrd="1" destOrd="0" presId="urn:microsoft.com/office/officeart/2008/layout/LinedList"/>
    <dgm:cxn modelId="{27EF6457-57C5-ED4C-BBE3-4E19891E1D12}" type="presParOf" srcId="{0CD97110-1CB8-894A-A61B-FA16A6C10613}" destId="{B2ED2D7D-1B18-224A-A600-9C49B096C155}" srcOrd="2" destOrd="0" presId="urn:microsoft.com/office/officeart/2008/layout/LinedList"/>
    <dgm:cxn modelId="{C480C57F-B61D-F848-90CF-DC5F557E4CAB}" type="presParOf" srcId="{084AFCCB-A676-F046-8DCC-A6CFAADFA46C}" destId="{7537E85B-2F13-7A4D-8A09-770F6F442696}" srcOrd="2" destOrd="0" presId="urn:microsoft.com/office/officeart/2008/layout/LinedList"/>
    <dgm:cxn modelId="{F8F481B9-6D33-724B-BDC5-740D49B5953E}" type="presParOf" srcId="{084AFCCB-A676-F046-8DCC-A6CFAADFA46C}" destId="{C816D7B1-2B13-9B4C-AF15-CD37BB9A0189}" srcOrd="3" destOrd="0" presId="urn:microsoft.com/office/officeart/2008/layout/LinedList"/>
    <dgm:cxn modelId="{AE87C920-0CCC-4B47-90FD-8A1AA8F8334D}" type="presParOf" srcId="{F87613A0-547E-E945-9265-3761647D6C31}" destId="{BC0CDE52-45B9-9A4F-95CC-2BC9C4C3DD66}" srcOrd="2" destOrd="0" presId="urn:microsoft.com/office/officeart/2008/layout/LinedList"/>
    <dgm:cxn modelId="{FA36914A-B37C-414D-A971-B9F5AF79C47A}" type="presParOf" srcId="{F87613A0-547E-E945-9265-3761647D6C31}" destId="{D288ADC9-6288-6342-A9F9-CA868BCF46B5}" srcOrd="3" destOrd="0" presId="urn:microsoft.com/office/officeart/2008/layout/LinedList"/>
    <dgm:cxn modelId="{FA2F27F0-5886-224F-A009-0B77895CC0CF}" type="presParOf" srcId="{D288ADC9-6288-6342-A9F9-CA868BCF46B5}" destId="{45600A10-135E-7C41-B853-58E01F7D402A}" srcOrd="0" destOrd="0" presId="urn:microsoft.com/office/officeart/2008/layout/LinedList"/>
    <dgm:cxn modelId="{AC89C88A-7AAE-AF40-A557-7203D769848E}" type="presParOf" srcId="{D288ADC9-6288-6342-A9F9-CA868BCF46B5}" destId="{E36A57C0-6BD5-3A43-BB17-7808941AF639}" srcOrd="1" destOrd="0" presId="urn:microsoft.com/office/officeart/2008/layout/LinedList"/>
    <dgm:cxn modelId="{B6CB6C78-8622-E84D-93D2-05BEDF6CC973}" type="presParOf" srcId="{E36A57C0-6BD5-3A43-BB17-7808941AF639}" destId="{A18DA006-2F93-B542-AB2A-13726DBA32F5}" srcOrd="0" destOrd="0" presId="urn:microsoft.com/office/officeart/2008/layout/LinedList"/>
    <dgm:cxn modelId="{4FAACD8E-95E7-824E-96AC-C333E7919076}" type="presParOf" srcId="{E36A57C0-6BD5-3A43-BB17-7808941AF639}" destId="{375591D7-E480-6447-99CC-AAC7F9962249}" srcOrd="1" destOrd="0" presId="urn:microsoft.com/office/officeart/2008/layout/LinedList"/>
    <dgm:cxn modelId="{BD50209F-B15F-6147-A9DD-99CE467F5820}" type="presParOf" srcId="{375591D7-E480-6447-99CC-AAC7F9962249}" destId="{0759AD79-ECD3-A044-8448-919471355946}" srcOrd="0" destOrd="0" presId="urn:microsoft.com/office/officeart/2008/layout/LinedList"/>
    <dgm:cxn modelId="{9881B815-B2F3-BB45-83C3-FFC5AD2CFC27}" type="presParOf" srcId="{375591D7-E480-6447-99CC-AAC7F9962249}" destId="{CDE81086-6FFD-014D-A194-BB5990C368DA}" srcOrd="1" destOrd="0" presId="urn:microsoft.com/office/officeart/2008/layout/LinedList"/>
    <dgm:cxn modelId="{1A0A73B7-F1E7-774F-A51E-59BD4E78F406}" type="presParOf" srcId="{375591D7-E480-6447-99CC-AAC7F9962249}" destId="{35A00E97-45C0-AD45-B652-98A357A7C6C0}" srcOrd="2" destOrd="0" presId="urn:microsoft.com/office/officeart/2008/layout/LinedList"/>
    <dgm:cxn modelId="{821B7E7C-2850-9649-9185-3E35E14E2F1A}" type="presParOf" srcId="{E36A57C0-6BD5-3A43-BB17-7808941AF639}" destId="{96F30819-3114-6743-A298-4D33F57A711F}" srcOrd="2" destOrd="0" presId="urn:microsoft.com/office/officeart/2008/layout/LinedList"/>
    <dgm:cxn modelId="{010323EC-CD00-354B-9838-23E1D80ADFDD}" type="presParOf" srcId="{E36A57C0-6BD5-3A43-BB17-7808941AF639}" destId="{B883A960-EFD0-A747-86DC-0DF01BD73931}" srcOrd="3" destOrd="0" presId="urn:microsoft.com/office/officeart/2008/layout/LinedList"/>
    <dgm:cxn modelId="{A84B5D0A-95DC-0544-A640-347B0F85F9B7}" type="presParOf" srcId="{F87613A0-547E-E945-9265-3761647D6C31}" destId="{282EEC3C-F31A-704A-952F-5C4F13682EE2}" srcOrd="4" destOrd="0" presId="urn:microsoft.com/office/officeart/2008/layout/LinedList"/>
    <dgm:cxn modelId="{57FF30D1-E485-0D46-AE38-F3A652D4CB68}" type="presParOf" srcId="{F87613A0-547E-E945-9265-3761647D6C31}" destId="{C8259536-3A09-EB44-A633-D5B0A6D426CC}" srcOrd="5" destOrd="0" presId="urn:microsoft.com/office/officeart/2008/layout/LinedList"/>
    <dgm:cxn modelId="{E9AF3524-B710-1F47-88BD-AEB41645D474}" type="presParOf" srcId="{C8259536-3A09-EB44-A633-D5B0A6D426CC}" destId="{226876E5-30EB-D446-B72C-BB3BE74EECE2}" srcOrd="0" destOrd="0" presId="urn:microsoft.com/office/officeart/2008/layout/LinedList"/>
    <dgm:cxn modelId="{ACE53E62-2475-0A42-B796-B7764A303C66}" type="presParOf" srcId="{C8259536-3A09-EB44-A633-D5B0A6D426CC}" destId="{B87DC66C-C5F2-A64D-B001-B14BA7D7BDC5}" srcOrd="1" destOrd="0" presId="urn:microsoft.com/office/officeart/2008/layout/LinedList"/>
    <dgm:cxn modelId="{539EBB7A-3503-3348-81D7-3F2D986D7993}" type="presParOf" srcId="{B87DC66C-C5F2-A64D-B001-B14BA7D7BDC5}" destId="{C25718A4-784C-7D47-A692-31E346C412CD}" srcOrd="0" destOrd="0" presId="urn:microsoft.com/office/officeart/2008/layout/LinedList"/>
    <dgm:cxn modelId="{AFF01FAC-B20E-1E48-8743-8D852B9B45D4}" type="presParOf" srcId="{B87DC66C-C5F2-A64D-B001-B14BA7D7BDC5}" destId="{B107E4F1-38CC-4847-9AA9-659E1EE2B535}" srcOrd="1" destOrd="0" presId="urn:microsoft.com/office/officeart/2008/layout/LinedList"/>
    <dgm:cxn modelId="{EDB9A2AE-8AB9-4A4D-BE8D-AB1EAFD297AB}" type="presParOf" srcId="{B107E4F1-38CC-4847-9AA9-659E1EE2B535}" destId="{5277AEF7-6490-414D-9E49-C9D2BAB67C4F}" srcOrd="0" destOrd="0" presId="urn:microsoft.com/office/officeart/2008/layout/LinedList"/>
    <dgm:cxn modelId="{D6DAC818-0EDE-AC47-BE85-DF97837CEEBD}" type="presParOf" srcId="{B107E4F1-38CC-4847-9AA9-659E1EE2B535}" destId="{62B27D37-2DF7-D841-9C2D-14B232365A67}" srcOrd="1" destOrd="0" presId="urn:microsoft.com/office/officeart/2008/layout/LinedList"/>
    <dgm:cxn modelId="{201A317C-C184-0F46-9FBB-C2820EF23183}" type="presParOf" srcId="{B107E4F1-38CC-4847-9AA9-659E1EE2B535}" destId="{AF847795-6D8C-B64C-8C99-F088868D2C43}" srcOrd="2" destOrd="0" presId="urn:microsoft.com/office/officeart/2008/layout/LinedList"/>
    <dgm:cxn modelId="{F3CFBE41-81E5-8B4B-9E9F-A109E31B3B8A}" type="presParOf" srcId="{B87DC66C-C5F2-A64D-B001-B14BA7D7BDC5}" destId="{D169A154-DD72-4C46-BC4A-4D3753EE2166}" srcOrd="2" destOrd="0" presId="urn:microsoft.com/office/officeart/2008/layout/LinedList"/>
    <dgm:cxn modelId="{515999B5-4EDF-E545-B073-7766CA28E2F1}" type="presParOf" srcId="{B87DC66C-C5F2-A64D-B001-B14BA7D7BDC5}" destId="{C15A044B-6280-E243-A4DC-887BD8BCC2F4}" srcOrd="3" destOrd="0" presId="urn:microsoft.com/office/officeart/2008/layout/LinedList"/>
    <dgm:cxn modelId="{110D106E-7D12-E14D-B779-547B312899BA}" type="presParOf" srcId="{F87613A0-547E-E945-9265-3761647D6C31}" destId="{DCB726C8-2581-5F45-BD9B-D39E4652CDC8}" srcOrd="6" destOrd="0" presId="urn:microsoft.com/office/officeart/2008/layout/LinedList"/>
    <dgm:cxn modelId="{44B41CD6-CD31-0849-832E-58F5D9760CCE}" type="presParOf" srcId="{F87613A0-547E-E945-9265-3761647D6C31}" destId="{827FF37C-E88D-FF45-AD01-A0D38D737D88}" srcOrd="7" destOrd="0" presId="urn:microsoft.com/office/officeart/2008/layout/LinedList"/>
    <dgm:cxn modelId="{C409F55C-C7EE-8B48-A3DC-DA3CBBEBC18B}" type="presParOf" srcId="{827FF37C-E88D-FF45-AD01-A0D38D737D88}" destId="{633A8131-F565-9243-AFE2-21C9D7248AA4}" srcOrd="0" destOrd="0" presId="urn:microsoft.com/office/officeart/2008/layout/LinedList"/>
    <dgm:cxn modelId="{FDDD6F49-CFC8-F748-834C-ABDD7DA25BBF}" type="presParOf" srcId="{827FF37C-E88D-FF45-AD01-A0D38D737D88}" destId="{C0CBC63F-7194-7341-8924-6927AFD71406}" srcOrd="1" destOrd="0" presId="urn:microsoft.com/office/officeart/2008/layout/LinedList"/>
    <dgm:cxn modelId="{0B325501-52F5-BC49-BE0C-F677BCA041D4}" type="presParOf" srcId="{C0CBC63F-7194-7341-8924-6927AFD71406}" destId="{DE0FBB9D-4B1A-B041-9F73-75D0A13FDC26}" srcOrd="0" destOrd="0" presId="urn:microsoft.com/office/officeart/2008/layout/LinedList"/>
    <dgm:cxn modelId="{13B32682-AF4B-E042-B9B8-18399932CA4A}" type="presParOf" srcId="{C0CBC63F-7194-7341-8924-6927AFD71406}" destId="{C35D245F-3E62-BA42-B7D0-739C9F175C11}" srcOrd="1" destOrd="0" presId="urn:microsoft.com/office/officeart/2008/layout/LinedList"/>
    <dgm:cxn modelId="{27E63E8D-EC1D-CB4B-9C2D-1CEC5B0BBEC8}" type="presParOf" srcId="{C35D245F-3E62-BA42-B7D0-739C9F175C11}" destId="{E5EE4975-C9A2-F74F-9BAF-8F391AD781DD}" srcOrd="0" destOrd="0" presId="urn:microsoft.com/office/officeart/2008/layout/LinedList"/>
    <dgm:cxn modelId="{ADF7E386-1E11-724D-8C05-FDDA95086A59}" type="presParOf" srcId="{C35D245F-3E62-BA42-B7D0-739C9F175C11}" destId="{4ADCF315-5281-7342-A1D9-FA84F704815E}" srcOrd="1" destOrd="0" presId="urn:microsoft.com/office/officeart/2008/layout/LinedList"/>
    <dgm:cxn modelId="{1D5DCFCE-7200-604F-9C27-B80ADE56D2C6}" type="presParOf" srcId="{C35D245F-3E62-BA42-B7D0-739C9F175C11}" destId="{A3D4D6B0-80BE-FE42-A8CA-35BD3C206A48}" srcOrd="2" destOrd="0" presId="urn:microsoft.com/office/officeart/2008/layout/LinedList"/>
    <dgm:cxn modelId="{B4C3D8A7-D594-9741-B6AB-87DAA1C0BAB5}" type="presParOf" srcId="{C0CBC63F-7194-7341-8924-6927AFD71406}" destId="{536351A3-01BF-6D41-85E3-2102B2047FC7}" srcOrd="2" destOrd="0" presId="urn:microsoft.com/office/officeart/2008/layout/LinedList"/>
    <dgm:cxn modelId="{A8D3EAA0-A1CF-A04F-915C-99A9AC88279D}" type="presParOf" srcId="{C0CBC63F-7194-7341-8924-6927AFD71406}" destId="{DFBB1640-1B52-ED45-8111-578E945B14D5}" srcOrd="3" destOrd="0" presId="urn:microsoft.com/office/officeart/2008/layout/LinedList"/>
    <dgm:cxn modelId="{3D2B182C-E091-7848-8686-1DE5D3F9D961}" type="presParOf" srcId="{F87613A0-547E-E945-9265-3761647D6C31}" destId="{4982CED1-1BD1-BA41-8AFE-2A9C40C06315}" srcOrd="8" destOrd="0" presId="urn:microsoft.com/office/officeart/2008/layout/LinedList"/>
    <dgm:cxn modelId="{04584C03-89C1-7A42-8FD9-97EBEAB4200C}" type="presParOf" srcId="{F87613A0-547E-E945-9265-3761647D6C31}" destId="{EABB811B-865D-5643-B8E9-F283BD4D4576}" srcOrd="9" destOrd="0" presId="urn:microsoft.com/office/officeart/2008/layout/LinedList"/>
    <dgm:cxn modelId="{CF0FA010-8BA2-B547-8067-1D8F72CDD4F3}" type="presParOf" srcId="{EABB811B-865D-5643-B8E9-F283BD4D4576}" destId="{E9AAE9CD-C0A1-2B44-A02D-F31547FB756C}" srcOrd="0" destOrd="0" presId="urn:microsoft.com/office/officeart/2008/layout/LinedList"/>
    <dgm:cxn modelId="{4C770C11-5C76-7745-8C73-0426F704D58F}" type="presParOf" srcId="{EABB811B-865D-5643-B8E9-F283BD4D4576}" destId="{9F2A76F6-BC56-7441-9ED2-B3336650356A}" srcOrd="1" destOrd="0" presId="urn:microsoft.com/office/officeart/2008/layout/LinedList"/>
    <dgm:cxn modelId="{2405A222-5F9C-3C4E-8C2E-2A90035E6518}" type="presParOf" srcId="{9F2A76F6-BC56-7441-9ED2-B3336650356A}" destId="{E2D09190-F281-AC44-AA5E-0A5997FFFF3C}" srcOrd="0" destOrd="0" presId="urn:microsoft.com/office/officeart/2008/layout/LinedList"/>
    <dgm:cxn modelId="{B1B0CF5C-9C14-3741-BCC2-CEF4DCF290A5}" type="presParOf" srcId="{9F2A76F6-BC56-7441-9ED2-B3336650356A}" destId="{934A41B3-39BE-5149-B708-1031AFA330E1}" srcOrd="1" destOrd="0" presId="urn:microsoft.com/office/officeart/2008/layout/LinedList"/>
    <dgm:cxn modelId="{33F401FE-C3C8-654C-8CA3-C66006C3102A}" type="presParOf" srcId="{934A41B3-39BE-5149-B708-1031AFA330E1}" destId="{95D7B18B-CDC5-F04A-B2F8-88584372C84B}" srcOrd="0" destOrd="0" presId="urn:microsoft.com/office/officeart/2008/layout/LinedList"/>
    <dgm:cxn modelId="{B5E4A937-278A-2B40-9760-FA3E693F3CD5}" type="presParOf" srcId="{934A41B3-39BE-5149-B708-1031AFA330E1}" destId="{1111119A-3BE1-5643-8095-ED9ED2835DE6}" srcOrd="1" destOrd="0" presId="urn:microsoft.com/office/officeart/2008/layout/LinedList"/>
    <dgm:cxn modelId="{F201C9B5-AEF5-3741-B4E2-9D777EBDD6F1}" type="presParOf" srcId="{934A41B3-39BE-5149-B708-1031AFA330E1}" destId="{784E5AEF-CAC3-C242-9038-1438020C8D02}" srcOrd="2" destOrd="0" presId="urn:microsoft.com/office/officeart/2008/layout/LinedList"/>
    <dgm:cxn modelId="{05756A40-9EDD-2445-9F9A-DF36C1FC3185}" type="presParOf" srcId="{9F2A76F6-BC56-7441-9ED2-B3336650356A}" destId="{BEED849E-7636-F74C-AB07-EC74F51368E7}" srcOrd="2" destOrd="0" presId="urn:microsoft.com/office/officeart/2008/layout/LinedList"/>
    <dgm:cxn modelId="{59B35743-472B-2840-9C15-416923FD5168}" type="presParOf" srcId="{9F2A76F6-BC56-7441-9ED2-B3336650356A}" destId="{0B3CE7C8-72C4-7B4C-87DE-C183C0D7B1B0}" srcOrd="3" destOrd="0" presId="urn:microsoft.com/office/officeart/2008/layout/LinedList"/>
    <dgm:cxn modelId="{F81A9AF9-BFCD-ED4B-92F0-FA5A5CF5E787}" type="presParOf" srcId="{F87613A0-547E-E945-9265-3761647D6C31}" destId="{F300BE0E-A936-6648-95E6-26E5B5902015}" srcOrd="10" destOrd="0" presId="urn:microsoft.com/office/officeart/2008/layout/LinedList"/>
    <dgm:cxn modelId="{2CC4D82B-4FEF-CE49-A4BA-F4B40B7B970D}" type="presParOf" srcId="{F87613A0-547E-E945-9265-3761647D6C31}" destId="{04C18EFD-2409-A041-8139-45934B242C0A}" srcOrd="11" destOrd="0" presId="urn:microsoft.com/office/officeart/2008/layout/LinedList"/>
    <dgm:cxn modelId="{858FC760-E6A8-D843-87E6-D63B465F6E7E}" type="presParOf" srcId="{04C18EFD-2409-A041-8139-45934B242C0A}" destId="{9B81923A-C112-4849-92D9-1125C3E95800}" srcOrd="0" destOrd="0" presId="urn:microsoft.com/office/officeart/2008/layout/LinedList"/>
    <dgm:cxn modelId="{A486F8BC-9D6B-F346-8F95-A2F200611BEE}" type="presParOf" srcId="{04C18EFD-2409-A041-8139-45934B242C0A}" destId="{3E965204-0341-4241-A8F4-2B601E8F1529}" srcOrd="1" destOrd="0" presId="urn:microsoft.com/office/officeart/2008/layout/LinedList"/>
    <dgm:cxn modelId="{7A535CA1-7076-5441-BC52-AB2FC695BD92}" type="presParOf" srcId="{3E965204-0341-4241-A8F4-2B601E8F1529}" destId="{8FB3B8BD-9EAB-D945-9840-2BD5471D6F4A}" srcOrd="0" destOrd="0" presId="urn:microsoft.com/office/officeart/2008/layout/LinedList"/>
    <dgm:cxn modelId="{25D46DCD-1DE0-8C44-A3C7-331EF7C4AE2F}" type="presParOf" srcId="{3E965204-0341-4241-A8F4-2B601E8F1529}" destId="{4FC844EB-88EB-7846-9865-A8E8ED49AE1C}" srcOrd="1" destOrd="0" presId="urn:microsoft.com/office/officeart/2008/layout/LinedList"/>
    <dgm:cxn modelId="{66777701-65D3-0146-86A0-EA32CE42FD75}" type="presParOf" srcId="{4FC844EB-88EB-7846-9865-A8E8ED49AE1C}" destId="{56703612-26B2-C140-AE21-E18FE99DC96C}" srcOrd="0" destOrd="0" presId="urn:microsoft.com/office/officeart/2008/layout/LinedList"/>
    <dgm:cxn modelId="{C1E0E200-09BA-3440-84F5-AB51506BFA89}" type="presParOf" srcId="{4FC844EB-88EB-7846-9865-A8E8ED49AE1C}" destId="{3C6D2E8D-A545-964D-A2A3-FA92AE10C567}" srcOrd="1" destOrd="0" presId="urn:microsoft.com/office/officeart/2008/layout/LinedList"/>
    <dgm:cxn modelId="{517B84E2-7D1D-414E-ACF3-107C34A9A58F}" type="presParOf" srcId="{4FC844EB-88EB-7846-9865-A8E8ED49AE1C}" destId="{DC38ACCF-0BE1-C640-8120-DF7961A384A2}" srcOrd="2" destOrd="0" presId="urn:microsoft.com/office/officeart/2008/layout/LinedList"/>
    <dgm:cxn modelId="{E2658E59-3353-7C4E-9D8A-D46701838267}" type="presParOf" srcId="{3E965204-0341-4241-A8F4-2B601E8F1529}" destId="{13D3E484-9658-EC47-891F-55938A1AFB92}" srcOrd="2" destOrd="0" presId="urn:microsoft.com/office/officeart/2008/layout/LinedList"/>
    <dgm:cxn modelId="{C7C13482-15C7-4E48-997D-6B28D5D15D07}" type="presParOf" srcId="{3E965204-0341-4241-A8F4-2B601E8F1529}" destId="{AC7BFB25-F394-F042-8ACF-12B0CC9F7F2E}"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133CC-FBDF-BD45-850D-C8B946050E93}" type="doc">
      <dgm:prSet loTypeId="urn:microsoft.com/office/officeart/2009/layout/CirclePictureHierarchy" loCatId="list" qsTypeId="urn:microsoft.com/office/officeart/2005/8/quickstyle/simple4" qsCatId="simple" csTypeId="urn:microsoft.com/office/officeart/2005/8/colors/colorful1" csCatId="colorful" phldr="1"/>
      <dgm:spPr/>
      <dgm:t>
        <a:bodyPr/>
        <a:lstStyle/>
        <a:p>
          <a:endParaRPr lang="en-US"/>
        </a:p>
      </dgm:t>
    </dgm:pt>
    <dgm:pt modelId="{2AA68B18-E1F9-4344-AC70-E795F6AA8533}">
      <dgm:prSet/>
      <dgm:spPr/>
      <dgm:t>
        <a:bodyPr/>
        <a:lstStyle/>
        <a:p>
          <a:r>
            <a:rPr lang="en-US" dirty="0"/>
            <a:t>Brian Lavoie, PhD</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F8E9409B-C61F-344C-B5F6-D0DFD30922FE}">
      <dgm:prSet/>
      <dgm:spPr/>
      <dgm:t>
        <a:bodyPr/>
        <a:lstStyle/>
        <a:p>
          <a:r>
            <a:rPr lang="en-US" dirty="0"/>
            <a:t>Annette Dortmund, PhD</a:t>
          </a:r>
        </a:p>
      </dgm:t>
    </dgm:pt>
    <dgm:pt modelId="{70B407AF-8713-394F-ABE8-5678F7FFEA13}" type="sibTrans" cxnId="{7094BCDC-6D05-934A-AD91-EA0BD775C14B}">
      <dgm:prSet/>
      <dgm:spPr/>
      <dgm:t>
        <a:bodyPr/>
        <a:lstStyle/>
        <a:p>
          <a:endParaRPr lang="en-US"/>
        </a:p>
      </dgm:t>
    </dgm:pt>
    <dgm:pt modelId="{E10FF392-8144-8E44-BD40-86AAB3B9D011}" type="parTrans" cxnId="{7094BCDC-6D05-934A-AD91-EA0BD775C14B}">
      <dgm:prSet/>
      <dgm:spPr/>
      <dgm:t>
        <a:bodyPr/>
        <a:lstStyle/>
        <a:p>
          <a:endParaRPr lang="en-US"/>
        </a:p>
      </dgm:t>
    </dgm:pt>
    <dgm:pt modelId="{A781CF54-1E1E-7642-9EB1-5EEAA3C976A4}">
      <dgm:prSet/>
      <dgm:spPr/>
      <dgm:t>
        <a:bodyPr/>
        <a:lstStyle/>
        <a:p>
          <a:r>
            <a:rPr lang="en-US" dirty="0"/>
            <a:t>Rebecca Bryant, PhD</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F38F1D0F-FF91-A948-A4ED-2D9B9698086C}" type="pres">
      <dgm:prSet presAssocID="{40D133CC-FBDF-BD45-850D-C8B946050E93}" presName="hierChild1" presStyleCnt="0">
        <dgm:presLayoutVars>
          <dgm:chPref val="1"/>
          <dgm:dir/>
          <dgm:animOne val="branch"/>
          <dgm:animLvl val="lvl"/>
          <dgm:resizeHandles/>
        </dgm:presLayoutVars>
      </dgm:prSet>
      <dgm:spPr/>
    </dgm:pt>
    <dgm:pt modelId="{B0AA82EA-6E1F-BD47-8345-1D868E8EB308}" type="pres">
      <dgm:prSet presAssocID="{A781CF54-1E1E-7642-9EB1-5EEAA3C976A4}" presName="hierRoot1" presStyleCnt="0"/>
      <dgm:spPr/>
    </dgm:pt>
    <dgm:pt modelId="{A7C04D3B-0872-AD4C-BFFC-9C9C9D236FDF}" type="pres">
      <dgm:prSet presAssocID="{A781CF54-1E1E-7642-9EB1-5EEAA3C976A4}" presName="composite" presStyleCnt="0"/>
      <dgm:spPr/>
    </dgm:pt>
    <dgm:pt modelId="{3547AA60-D35C-5447-BBDE-839DAA0ED9FB}" type="pres">
      <dgm:prSet presAssocID="{A781CF54-1E1E-7642-9EB1-5EEAA3C976A4}" presName="image" presStyleLbl="node0" presStyleIdx="0" presStyleCnt="3"/>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4D8F77CF-4C8C-7C40-BFE6-BC6E4D254CA6}" type="pres">
      <dgm:prSet presAssocID="{A781CF54-1E1E-7642-9EB1-5EEAA3C976A4}" presName="text" presStyleLbl="revTx" presStyleIdx="0" presStyleCnt="3">
        <dgm:presLayoutVars>
          <dgm:chPref val="3"/>
        </dgm:presLayoutVars>
      </dgm:prSet>
      <dgm:spPr/>
    </dgm:pt>
    <dgm:pt modelId="{29CFD4EC-1881-6048-8267-F011B8AA1223}" type="pres">
      <dgm:prSet presAssocID="{A781CF54-1E1E-7642-9EB1-5EEAA3C976A4}" presName="hierChild2" presStyleCnt="0"/>
      <dgm:spPr/>
    </dgm:pt>
    <dgm:pt modelId="{EF97C29F-8077-0F42-8F67-5717250EE798}" type="pres">
      <dgm:prSet presAssocID="{F8E9409B-C61F-344C-B5F6-D0DFD30922FE}" presName="hierRoot1" presStyleCnt="0"/>
      <dgm:spPr/>
    </dgm:pt>
    <dgm:pt modelId="{67BCF4A6-285B-1749-8EC0-2F908A786D45}" type="pres">
      <dgm:prSet presAssocID="{F8E9409B-C61F-344C-B5F6-D0DFD30922FE}" presName="composite" presStyleCnt="0"/>
      <dgm:spPr/>
    </dgm:pt>
    <dgm:pt modelId="{F6C93A9B-71AB-6F4C-9B06-88ECABFB2AD8}" type="pres">
      <dgm:prSet presAssocID="{F8E9409B-C61F-344C-B5F6-D0DFD30922FE}" presName="image" presStyleLbl="node0"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FD7FAF78-24DA-1D4A-941A-9ACDF1A7D3F3}" type="pres">
      <dgm:prSet presAssocID="{F8E9409B-C61F-344C-B5F6-D0DFD30922FE}" presName="text" presStyleLbl="revTx" presStyleIdx="1" presStyleCnt="3">
        <dgm:presLayoutVars>
          <dgm:chPref val="3"/>
        </dgm:presLayoutVars>
      </dgm:prSet>
      <dgm:spPr/>
    </dgm:pt>
    <dgm:pt modelId="{912E0C10-E076-654B-A5B9-0DF9AC32A4AC}" type="pres">
      <dgm:prSet presAssocID="{F8E9409B-C61F-344C-B5F6-D0DFD30922FE}" presName="hierChild2" presStyleCnt="0"/>
      <dgm:spPr/>
    </dgm:pt>
    <dgm:pt modelId="{17A5A5FC-3906-2043-8B2D-F5160025A9EA}" type="pres">
      <dgm:prSet presAssocID="{2AA68B18-E1F9-4344-AC70-E795F6AA8533}" presName="hierRoot1" presStyleCnt="0"/>
      <dgm:spPr/>
    </dgm:pt>
    <dgm:pt modelId="{67A16269-E99C-534E-BDA5-962539B90008}" type="pres">
      <dgm:prSet presAssocID="{2AA68B18-E1F9-4344-AC70-E795F6AA8533}" presName="composite" presStyleCnt="0"/>
      <dgm:spPr/>
    </dgm:pt>
    <dgm:pt modelId="{FB88DF27-A832-544C-8AA1-FB30909F901A}" type="pres">
      <dgm:prSet presAssocID="{2AA68B18-E1F9-4344-AC70-E795F6AA8533}" presName="image" presStyleLbl="node0"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0A32175D-8183-BA49-9958-E18D813966CD}" type="pres">
      <dgm:prSet presAssocID="{2AA68B18-E1F9-4344-AC70-E795F6AA8533}" presName="text" presStyleLbl="revTx" presStyleIdx="2" presStyleCnt="3">
        <dgm:presLayoutVars>
          <dgm:chPref val="3"/>
        </dgm:presLayoutVars>
      </dgm:prSet>
      <dgm:spPr/>
    </dgm:pt>
    <dgm:pt modelId="{E6397C85-083C-9748-9FB6-D6B7DA93D762}" type="pres">
      <dgm:prSet presAssocID="{2AA68B18-E1F9-4344-AC70-E795F6AA8533}" presName="hierChild2" presStyleCnt="0"/>
      <dgm:spPr/>
    </dgm:pt>
  </dgm:ptLst>
  <dgm:cxnLst>
    <dgm:cxn modelId="{B49B0511-010C-B449-8DB6-E5ED9E40FFE8}" srcId="{40D133CC-FBDF-BD45-850D-C8B946050E93}" destId="{A781CF54-1E1E-7642-9EB1-5EEAA3C976A4}" srcOrd="0" destOrd="0" parTransId="{E9F2BED5-C95F-D44E-9FEA-50160C638621}" sibTransId="{5A20043B-67BF-3C4B-A947-1EBB184550C5}"/>
    <dgm:cxn modelId="{ADCCA744-B966-0F41-84C6-E7D793F1A996}" type="presOf" srcId="{A781CF54-1E1E-7642-9EB1-5EEAA3C976A4}" destId="{4D8F77CF-4C8C-7C40-BFE6-BC6E4D254CA6}" srcOrd="0" destOrd="0" presId="urn:microsoft.com/office/officeart/2009/layout/CirclePictureHierarchy"/>
    <dgm:cxn modelId="{0AC54979-25DE-6A43-891A-0DEC7EA159CC}" type="presOf" srcId="{F8E9409B-C61F-344C-B5F6-D0DFD30922FE}" destId="{FD7FAF78-24DA-1D4A-941A-9ACDF1A7D3F3}" srcOrd="0" destOrd="0" presId="urn:microsoft.com/office/officeart/2009/layout/CirclePictureHierarchy"/>
    <dgm:cxn modelId="{5C6CFC88-2A92-FE43-8D10-2B8EB88D1599}" type="presOf" srcId="{2AA68B18-E1F9-4344-AC70-E795F6AA8533}" destId="{0A32175D-8183-BA49-9958-E18D813966CD}" srcOrd="0" destOrd="0" presId="urn:microsoft.com/office/officeart/2009/layout/CirclePictureHierarchy"/>
    <dgm:cxn modelId="{611E6A8D-931D-1F43-9050-22947620C483}" srcId="{40D133CC-FBDF-BD45-850D-C8B946050E93}" destId="{2AA68B18-E1F9-4344-AC70-E795F6AA8533}" srcOrd="2" destOrd="0" parTransId="{714325D7-6138-6D47-A936-E053FC969E1D}" sibTransId="{3AB934DF-2CF9-FB49-976E-861E055DC2C0}"/>
    <dgm:cxn modelId="{A93E28B7-2EA4-254D-A64F-26AE1A108585}" type="presOf" srcId="{40D133CC-FBDF-BD45-850D-C8B946050E93}" destId="{F38F1D0F-FF91-A948-A4ED-2D9B9698086C}" srcOrd="0" destOrd="0" presId="urn:microsoft.com/office/officeart/2009/layout/CirclePictureHierarchy"/>
    <dgm:cxn modelId="{7094BCDC-6D05-934A-AD91-EA0BD775C14B}" srcId="{40D133CC-FBDF-BD45-850D-C8B946050E93}" destId="{F8E9409B-C61F-344C-B5F6-D0DFD30922FE}" srcOrd="1" destOrd="0" parTransId="{E10FF392-8144-8E44-BD40-86AAB3B9D011}" sibTransId="{70B407AF-8713-394F-ABE8-5678F7FFEA13}"/>
    <dgm:cxn modelId="{0AE83C20-82EF-0044-93F8-30B91A76B655}" type="presParOf" srcId="{F38F1D0F-FF91-A948-A4ED-2D9B9698086C}" destId="{B0AA82EA-6E1F-BD47-8345-1D868E8EB308}" srcOrd="0" destOrd="0" presId="urn:microsoft.com/office/officeart/2009/layout/CirclePictureHierarchy"/>
    <dgm:cxn modelId="{9D5B8A40-6058-9046-8660-AEA0B33E07F8}" type="presParOf" srcId="{B0AA82EA-6E1F-BD47-8345-1D868E8EB308}" destId="{A7C04D3B-0872-AD4C-BFFC-9C9C9D236FDF}" srcOrd="0" destOrd="0" presId="urn:microsoft.com/office/officeart/2009/layout/CirclePictureHierarchy"/>
    <dgm:cxn modelId="{5DE07809-207B-7946-9CEA-8AE85169B265}" type="presParOf" srcId="{A7C04D3B-0872-AD4C-BFFC-9C9C9D236FDF}" destId="{3547AA60-D35C-5447-BBDE-839DAA0ED9FB}" srcOrd="0" destOrd="0" presId="urn:microsoft.com/office/officeart/2009/layout/CirclePictureHierarchy"/>
    <dgm:cxn modelId="{9A2066D8-290F-1147-9840-F3B7141BDF39}" type="presParOf" srcId="{A7C04D3B-0872-AD4C-BFFC-9C9C9D236FDF}" destId="{4D8F77CF-4C8C-7C40-BFE6-BC6E4D254CA6}" srcOrd="1" destOrd="0" presId="urn:microsoft.com/office/officeart/2009/layout/CirclePictureHierarchy"/>
    <dgm:cxn modelId="{59C351E3-5B0C-BC4F-B345-998A89C87241}" type="presParOf" srcId="{B0AA82EA-6E1F-BD47-8345-1D868E8EB308}" destId="{29CFD4EC-1881-6048-8267-F011B8AA1223}" srcOrd="1" destOrd="0" presId="urn:microsoft.com/office/officeart/2009/layout/CirclePictureHierarchy"/>
    <dgm:cxn modelId="{3BFF6E32-12CD-C644-9229-D4CC06F00D9F}" type="presParOf" srcId="{F38F1D0F-FF91-A948-A4ED-2D9B9698086C}" destId="{EF97C29F-8077-0F42-8F67-5717250EE798}" srcOrd="1" destOrd="0" presId="urn:microsoft.com/office/officeart/2009/layout/CirclePictureHierarchy"/>
    <dgm:cxn modelId="{E4772A05-DE2A-A842-97B8-3D8A26257063}" type="presParOf" srcId="{EF97C29F-8077-0F42-8F67-5717250EE798}" destId="{67BCF4A6-285B-1749-8EC0-2F908A786D45}" srcOrd="0" destOrd="0" presId="urn:microsoft.com/office/officeart/2009/layout/CirclePictureHierarchy"/>
    <dgm:cxn modelId="{5399D95A-F84C-7548-BB8F-258D3AA237B1}" type="presParOf" srcId="{67BCF4A6-285B-1749-8EC0-2F908A786D45}" destId="{F6C93A9B-71AB-6F4C-9B06-88ECABFB2AD8}" srcOrd="0" destOrd="0" presId="urn:microsoft.com/office/officeart/2009/layout/CirclePictureHierarchy"/>
    <dgm:cxn modelId="{F603A326-36D6-9741-828C-08E5C229BCF7}" type="presParOf" srcId="{67BCF4A6-285B-1749-8EC0-2F908A786D45}" destId="{FD7FAF78-24DA-1D4A-941A-9ACDF1A7D3F3}" srcOrd="1" destOrd="0" presId="urn:microsoft.com/office/officeart/2009/layout/CirclePictureHierarchy"/>
    <dgm:cxn modelId="{69D1FD28-4E24-CB47-A069-67639D6C38D3}" type="presParOf" srcId="{EF97C29F-8077-0F42-8F67-5717250EE798}" destId="{912E0C10-E076-654B-A5B9-0DF9AC32A4AC}" srcOrd="1" destOrd="0" presId="urn:microsoft.com/office/officeart/2009/layout/CirclePictureHierarchy"/>
    <dgm:cxn modelId="{8AB795AF-71D9-0442-B2C5-A811999308DE}" type="presParOf" srcId="{F38F1D0F-FF91-A948-A4ED-2D9B9698086C}" destId="{17A5A5FC-3906-2043-8B2D-F5160025A9EA}" srcOrd="2" destOrd="0" presId="urn:microsoft.com/office/officeart/2009/layout/CirclePictureHierarchy"/>
    <dgm:cxn modelId="{38C62DD1-F755-2049-AFDD-F622EBEBEE43}" type="presParOf" srcId="{17A5A5FC-3906-2043-8B2D-F5160025A9EA}" destId="{67A16269-E99C-534E-BDA5-962539B90008}" srcOrd="0" destOrd="0" presId="urn:microsoft.com/office/officeart/2009/layout/CirclePictureHierarchy"/>
    <dgm:cxn modelId="{841C146A-8AAF-A346-917E-78F927CFB349}" type="presParOf" srcId="{67A16269-E99C-534E-BDA5-962539B90008}" destId="{FB88DF27-A832-544C-8AA1-FB30909F901A}" srcOrd="0" destOrd="0" presId="urn:microsoft.com/office/officeart/2009/layout/CirclePictureHierarchy"/>
    <dgm:cxn modelId="{7BAD1030-902E-5F4F-8889-8A36B4A1B71C}" type="presParOf" srcId="{67A16269-E99C-534E-BDA5-962539B90008}" destId="{0A32175D-8183-BA49-9958-E18D813966CD}" srcOrd="1" destOrd="0" presId="urn:microsoft.com/office/officeart/2009/layout/CirclePictureHierarchy"/>
    <dgm:cxn modelId="{18C2D2D6-8814-8245-B225-B72F0B78CDDD}" type="presParOf" srcId="{17A5A5FC-3906-2043-8B2D-F5160025A9EA}" destId="{E6397C85-083C-9748-9FB6-D6B7DA93D762}"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ED1776-D30F-D644-BA99-CC41D3D5101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3C29880-A46C-9044-AA9A-0D5C74DDFD1B}">
      <dgm:prSet/>
      <dgm:spPr/>
      <dgm:t>
        <a:bodyPr/>
        <a:lstStyle/>
        <a:p>
          <a:r>
            <a:rPr lang="en-US" b="1" i="0" dirty="0"/>
            <a:t>Kineret Ben-</a:t>
          </a:r>
          <a:r>
            <a:rPr lang="en-US" b="1" i="0" dirty="0" err="1"/>
            <a:t>Knaan</a:t>
          </a:r>
          <a:r>
            <a:rPr lang="en-US" b="0" i="0" dirty="0"/>
            <a:t>, Research &amp; Assessment Librarian</a:t>
          </a:r>
          <a:br>
            <a:rPr lang="en-US" dirty="0"/>
          </a:br>
          <a:endParaRPr lang="en-US" dirty="0"/>
        </a:p>
      </dgm:t>
    </dgm:pt>
    <dgm:pt modelId="{BB51BA93-DAF2-2D4B-B5DD-43F553257C95}" type="parTrans" cxnId="{1CD91A75-31F2-FD4A-9226-3DFB15414582}">
      <dgm:prSet/>
      <dgm:spPr/>
      <dgm:t>
        <a:bodyPr/>
        <a:lstStyle/>
        <a:p>
          <a:endParaRPr lang="en-US"/>
        </a:p>
      </dgm:t>
    </dgm:pt>
    <dgm:pt modelId="{94703AC6-0E1A-F44B-A3FA-D22144412227}" type="sibTrans" cxnId="{1CD91A75-31F2-FD4A-9226-3DFB15414582}">
      <dgm:prSet/>
      <dgm:spPr/>
      <dgm:t>
        <a:bodyPr/>
        <a:lstStyle/>
        <a:p>
          <a:endParaRPr lang="en-US"/>
        </a:p>
      </dgm:t>
    </dgm:pt>
    <dgm:pt modelId="{B31868CA-4EAC-5641-BFFC-630F06DBD8B2}">
      <dgm:prSet/>
      <dgm:spPr/>
      <dgm:t>
        <a:bodyPr/>
        <a:lstStyle/>
        <a:p>
          <a:r>
            <a:rPr lang="en-US" b="1" i="0" dirty="0"/>
            <a:t>Angela Clark-Hughes</a:t>
          </a:r>
          <a:r>
            <a:rPr lang="en-US" b="0" i="0" dirty="0"/>
            <a:t>, Director, Rosenstiel School of Marine &amp;  Atmospheric Science Library</a:t>
          </a:r>
          <a:br>
            <a:rPr lang="en-US" dirty="0"/>
          </a:br>
          <a:endParaRPr lang="en-US" dirty="0"/>
        </a:p>
      </dgm:t>
    </dgm:pt>
    <dgm:pt modelId="{21EE4E6D-DA24-D745-8934-AA6A6C9567F0}" type="parTrans" cxnId="{F8F23A0A-7499-954D-8892-490721183EA5}">
      <dgm:prSet/>
      <dgm:spPr/>
      <dgm:t>
        <a:bodyPr/>
        <a:lstStyle/>
        <a:p>
          <a:endParaRPr lang="en-US"/>
        </a:p>
      </dgm:t>
    </dgm:pt>
    <dgm:pt modelId="{44A01393-9F38-4C46-9C8C-8AAA46E62A53}" type="sibTrans" cxnId="{F8F23A0A-7499-954D-8892-490721183EA5}">
      <dgm:prSet/>
      <dgm:spPr/>
      <dgm:t>
        <a:bodyPr/>
        <a:lstStyle/>
        <a:p>
          <a:endParaRPr lang="en-US"/>
        </a:p>
      </dgm:t>
    </dgm:pt>
    <dgm:pt modelId="{AED3B0DF-C6E6-104F-93F6-02B69029E0F2}">
      <dgm:prSet/>
      <dgm:spPr/>
      <dgm:t>
        <a:bodyPr/>
        <a:lstStyle/>
        <a:p>
          <a:r>
            <a:rPr lang="en-US" b="1" i="0" dirty="0"/>
            <a:t>Kelly Miller,</a:t>
          </a:r>
          <a:r>
            <a:rPr lang="en-US" b="0" i="0" dirty="0"/>
            <a:t> Associate Dean, Learning &amp; Research Services</a:t>
          </a:r>
          <a:br>
            <a:rPr lang="en-US" dirty="0"/>
          </a:br>
          <a:endParaRPr lang="en-US" dirty="0"/>
        </a:p>
      </dgm:t>
    </dgm:pt>
    <dgm:pt modelId="{6C4D2B48-B2F8-2A4E-B34C-4A5390942C5A}" type="parTrans" cxnId="{34DE7FED-05D3-9241-9859-55E0718880BF}">
      <dgm:prSet/>
      <dgm:spPr/>
      <dgm:t>
        <a:bodyPr/>
        <a:lstStyle/>
        <a:p>
          <a:endParaRPr lang="en-US"/>
        </a:p>
      </dgm:t>
    </dgm:pt>
    <dgm:pt modelId="{664B1B4A-CA3A-E047-8B21-2171111A9F5E}" type="sibTrans" cxnId="{34DE7FED-05D3-9241-9859-55E0718880BF}">
      <dgm:prSet/>
      <dgm:spPr/>
      <dgm:t>
        <a:bodyPr/>
        <a:lstStyle/>
        <a:p>
          <a:endParaRPr lang="en-US"/>
        </a:p>
      </dgm:t>
    </dgm:pt>
    <dgm:pt modelId="{CA536440-DF0E-F945-B09D-441A7C7B7BB8}">
      <dgm:prSet/>
      <dgm:spPr/>
      <dgm:t>
        <a:bodyPr/>
        <a:lstStyle/>
        <a:p>
          <a:r>
            <a:rPr lang="en-US" b="1" i="0" dirty="0"/>
            <a:t>James </a:t>
          </a:r>
          <a:r>
            <a:rPr lang="en-US" b="1" i="0" dirty="0" err="1"/>
            <a:t>Sobczak</a:t>
          </a:r>
          <a:r>
            <a:rPr lang="en-US" b="0" i="0" dirty="0"/>
            <a:t>, </a:t>
          </a:r>
          <a:r>
            <a:rPr lang="en-US" b="0" i="0"/>
            <a:t>STEM Librarian</a:t>
          </a:r>
          <a:endParaRPr lang="en-US" dirty="0"/>
        </a:p>
      </dgm:t>
    </dgm:pt>
    <dgm:pt modelId="{8367019B-86E7-8E45-B751-C8B93A810F60}" type="parTrans" cxnId="{4F794C82-27AA-3E45-9E18-4D813F4C52C3}">
      <dgm:prSet/>
      <dgm:spPr/>
      <dgm:t>
        <a:bodyPr/>
        <a:lstStyle/>
        <a:p>
          <a:endParaRPr lang="en-US"/>
        </a:p>
      </dgm:t>
    </dgm:pt>
    <dgm:pt modelId="{FD9C8DAC-4F24-D84A-87E0-4881FDA0C7D8}" type="sibTrans" cxnId="{4F794C82-27AA-3E45-9E18-4D813F4C52C3}">
      <dgm:prSet/>
      <dgm:spPr/>
      <dgm:t>
        <a:bodyPr/>
        <a:lstStyle/>
        <a:p>
          <a:endParaRPr lang="en-US"/>
        </a:p>
      </dgm:t>
    </dgm:pt>
    <dgm:pt modelId="{DBA29F88-9F3A-0443-8D65-C929B3C5DFF9}" type="pres">
      <dgm:prSet presAssocID="{95ED1776-D30F-D644-BA99-CC41D3D5101D}" presName="linearFlow" presStyleCnt="0">
        <dgm:presLayoutVars>
          <dgm:dir/>
          <dgm:resizeHandles val="exact"/>
        </dgm:presLayoutVars>
      </dgm:prSet>
      <dgm:spPr/>
    </dgm:pt>
    <dgm:pt modelId="{5B94FB77-B91E-0943-9DCC-DE1C493B4DC9}" type="pres">
      <dgm:prSet presAssocID="{03C29880-A46C-9044-AA9A-0D5C74DDFD1B}" presName="composite" presStyleCnt="0"/>
      <dgm:spPr/>
    </dgm:pt>
    <dgm:pt modelId="{F68A6617-E94F-4949-982A-19FDE1734710}" type="pres">
      <dgm:prSet presAssocID="{03C29880-A46C-9044-AA9A-0D5C74DDFD1B}" presName="imgShp" presStyleLbl="fgImgPlace1" presStyleIdx="0" presStyleCnt="4" custLinFactNeighborX="-2000" custLinFactNeighborY="-393"/>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l="1058" r="1058"/>
          </a:stretch>
        </a:blipFill>
      </dgm:spPr>
    </dgm:pt>
    <dgm:pt modelId="{FAA5F5D0-06BC-5C4D-961C-51959F5A7082}" type="pres">
      <dgm:prSet presAssocID="{03C29880-A46C-9044-AA9A-0D5C74DDFD1B}" presName="txShp" presStyleLbl="node1" presStyleIdx="0" presStyleCnt="4">
        <dgm:presLayoutVars>
          <dgm:bulletEnabled val="1"/>
        </dgm:presLayoutVars>
      </dgm:prSet>
      <dgm:spPr/>
    </dgm:pt>
    <dgm:pt modelId="{DE643AAB-2780-1942-902B-52E5B2B4F27F}" type="pres">
      <dgm:prSet presAssocID="{94703AC6-0E1A-F44B-A3FA-D22144412227}" presName="spacing" presStyleCnt="0"/>
      <dgm:spPr/>
    </dgm:pt>
    <dgm:pt modelId="{DE34B2F2-35AA-824F-AAF4-2A1333E5A1CB}" type="pres">
      <dgm:prSet presAssocID="{B31868CA-4EAC-5641-BFFC-630F06DBD8B2}" presName="composite" presStyleCnt="0"/>
      <dgm:spPr/>
    </dgm:pt>
    <dgm:pt modelId="{A4FB2224-A71F-7248-87CD-678F31F67E87}" type="pres">
      <dgm:prSet presAssocID="{B31868CA-4EAC-5641-BFFC-630F06DBD8B2}" presName="imgShp" presStyleLbl="fgImgPlace1" presStyleIdx="1" presStyleCnt="4"/>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1060"/>
          </a:stretch>
        </a:blipFill>
      </dgm:spPr>
    </dgm:pt>
    <dgm:pt modelId="{82E64F35-578F-EA49-81DF-A705F8A73544}" type="pres">
      <dgm:prSet presAssocID="{B31868CA-4EAC-5641-BFFC-630F06DBD8B2}" presName="txShp" presStyleLbl="node1" presStyleIdx="1" presStyleCnt="4" custLinFactNeighborY="-393">
        <dgm:presLayoutVars>
          <dgm:bulletEnabled val="1"/>
        </dgm:presLayoutVars>
      </dgm:prSet>
      <dgm:spPr/>
    </dgm:pt>
    <dgm:pt modelId="{92561058-C92A-174A-A532-00EFB214005D}" type="pres">
      <dgm:prSet presAssocID="{44A01393-9F38-4C46-9C8C-8AAA46E62A53}" presName="spacing" presStyleCnt="0"/>
      <dgm:spPr/>
    </dgm:pt>
    <dgm:pt modelId="{30330456-20E3-B546-848D-B30AB703E363}" type="pres">
      <dgm:prSet presAssocID="{AED3B0DF-C6E6-104F-93F6-02B69029E0F2}" presName="composite" presStyleCnt="0"/>
      <dgm:spPr/>
    </dgm:pt>
    <dgm:pt modelId="{407CADA2-AE96-3C41-BCB4-8A5F114A399C}" type="pres">
      <dgm:prSet presAssocID="{AED3B0DF-C6E6-104F-93F6-02B69029E0F2}" presName="imgShp" presStyleLbl="fgImgPlace1" presStyleIdx="2" presStyleCnt="4"/>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3745122A-EB48-5342-AD41-91852D957102}" type="pres">
      <dgm:prSet presAssocID="{AED3B0DF-C6E6-104F-93F6-02B69029E0F2}" presName="txShp" presStyleLbl="node1" presStyleIdx="2" presStyleCnt="4">
        <dgm:presLayoutVars>
          <dgm:bulletEnabled val="1"/>
        </dgm:presLayoutVars>
      </dgm:prSet>
      <dgm:spPr/>
    </dgm:pt>
    <dgm:pt modelId="{31F74423-E3B9-4142-A3B5-A90E2DD59A9E}" type="pres">
      <dgm:prSet presAssocID="{664B1B4A-CA3A-E047-8B21-2171111A9F5E}" presName="spacing" presStyleCnt="0"/>
      <dgm:spPr/>
    </dgm:pt>
    <dgm:pt modelId="{263567D3-D46E-714A-B93D-F23DBCDD8419}" type="pres">
      <dgm:prSet presAssocID="{CA536440-DF0E-F945-B09D-441A7C7B7BB8}" presName="composite" presStyleCnt="0"/>
      <dgm:spPr/>
    </dgm:pt>
    <dgm:pt modelId="{ECEAC308-0C84-3044-BDA1-A2FEEF387128}" type="pres">
      <dgm:prSet presAssocID="{CA536440-DF0E-F945-B09D-441A7C7B7BB8}" presName="imgShp" presStyleLbl="fgImgPlace1" presStyleIdx="3" presStyleCnt="4" custLinFactNeighborX="-2862" custLinFactNeighborY="-1431"/>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3B87DC61-D271-A24D-8F4C-FF1D65F6585B}" type="pres">
      <dgm:prSet presAssocID="{CA536440-DF0E-F945-B09D-441A7C7B7BB8}" presName="txShp" presStyleLbl="node1" presStyleIdx="3" presStyleCnt="4">
        <dgm:presLayoutVars>
          <dgm:bulletEnabled val="1"/>
        </dgm:presLayoutVars>
      </dgm:prSet>
      <dgm:spPr/>
    </dgm:pt>
  </dgm:ptLst>
  <dgm:cxnLst>
    <dgm:cxn modelId="{F8F23A0A-7499-954D-8892-490721183EA5}" srcId="{95ED1776-D30F-D644-BA99-CC41D3D5101D}" destId="{B31868CA-4EAC-5641-BFFC-630F06DBD8B2}" srcOrd="1" destOrd="0" parTransId="{21EE4E6D-DA24-D745-8934-AA6A6C9567F0}" sibTransId="{44A01393-9F38-4C46-9C8C-8AAA46E62A53}"/>
    <dgm:cxn modelId="{236F662C-8EDE-3244-B117-4F29A8A084C6}" type="presOf" srcId="{B31868CA-4EAC-5641-BFFC-630F06DBD8B2}" destId="{82E64F35-578F-EA49-81DF-A705F8A73544}" srcOrd="0" destOrd="0" presId="urn:microsoft.com/office/officeart/2005/8/layout/vList3"/>
    <dgm:cxn modelId="{72A68652-C1F2-214B-B703-D64C924ED1D7}" type="presOf" srcId="{03C29880-A46C-9044-AA9A-0D5C74DDFD1B}" destId="{FAA5F5D0-06BC-5C4D-961C-51959F5A7082}" srcOrd="0" destOrd="0" presId="urn:microsoft.com/office/officeart/2005/8/layout/vList3"/>
    <dgm:cxn modelId="{1CD91A75-31F2-FD4A-9226-3DFB15414582}" srcId="{95ED1776-D30F-D644-BA99-CC41D3D5101D}" destId="{03C29880-A46C-9044-AA9A-0D5C74DDFD1B}" srcOrd="0" destOrd="0" parTransId="{BB51BA93-DAF2-2D4B-B5DD-43F553257C95}" sibTransId="{94703AC6-0E1A-F44B-A3FA-D22144412227}"/>
    <dgm:cxn modelId="{CEBC2259-CD71-2541-8957-4CA6B32D9E98}" type="presOf" srcId="{CA536440-DF0E-F945-B09D-441A7C7B7BB8}" destId="{3B87DC61-D271-A24D-8F4C-FF1D65F6585B}" srcOrd="0" destOrd="0" presId="urn:microsoft.com/office/officeart/2005/8/layout/vList3"/>
    <dgm:cxn modelId="{4F794C82-27AA-3E45-9E18-4D813F4C52C3}" srcId="{95ED1776-D30F-D644-BA99-CC41D3D5101D}" destId="{CA536440-DF0E-F945-B09D-441A7C7B7BB8}" srcOrd="3" destOrd="0" parTransId="{8367019B-86E7-8E45-B751-C8B93A810F60}" sibTransId="{FD9C8DAC-4F24-D84A-87E0-4881FDA0C7D8}"/>
    <dgm:cxn modelId="{CF5E128A-41DE-BA4F-BE99-E9E432695AB6}" type="presOf" srcId="{AED3B0DF-C6E6-104F-93F6-02B69029E0F2}" destId="{3745122A-EB48-5342-AD41-91852D957102}" srcOrd="0" destOrd="0" presId="urn:microsoft.com/office/officeart/2005/8/layout/vList3"/>
    <dgm:cxn modelId="{7DBDB3BF-C5DF-6D45-91EC-644338CE501A}" type="presOf" srcId="{95ED1776-D30F-D644-BA99-CC41D3D5101D}" destId="{DBA29F88-9F3A-0443-8D65-C929B3C5DFF9}" srcOrd="0" destOrd="0" presId="urn:microsoft.com/office/officeart/2005/8/layout/vList3"/>
    <dgm:cxn modelId="{34DE7FED-05D3-9241-9859-55E0718880BF}" srcId="{95ED1776-D30F-D644-BA99-CC41D3D5101D}" destId="{AED3B0DF-C6E6-104F-93F6-02B69029E0F2}" srcOrd="2" destOrd="0" parTransId="{6C4D2B48-B2F8-2A4E-B34C-4A5390942C5A}" sibTransId="{664B1B4A-CA3A-E047-8B21-2171111A9F5E}"/>
    <dgm:cxn modelId="{B1DC8F26-E4C8-0E44-A628-FE9222B92A46}" type="presParOf" srcId="{DBA29F88-9F3A-0443-8D65-C929B3C5DFF9}" destId="{5B94FB77-B91E-0943-9DCC-DE1C493B4DC9}" srcOrd="0" destOrd="0" presId="urn:microsoft.com/office/officeart/2005/8/layout/vList3"/>
    <dgm:cxn modelId="{F883EDEB-BA5F-6541-85ED-BC982EB4D7DD}" type="presParOf" srcId="{5B94FB77-B91E-0943-9DCC-DE1C493B4DC9}" destId="{F68A6617-E94F-4949-982A-19FDE1734710}" srcOrd="0" destOrd="0" presId="urn:microsoft.com/office/officeart/2005/8/layout/vList3"/>
    <dgm:cxn modelId="{E7C14555-EE9E-D14F-920E-DAF4372D8DDB}" type="presParOf" srcId="{5B94FB77-B91E-0943-9DCC-DE1C493B4DC9}" destId="{FAA5F5D0-06BC-5C4D-961C-51959F5A7082}" srcOrd="1" destOrd="0" presId="urn:microsoft.com/office/officeart/2005/8/layout/vList3"/>
    <dgm:cxn modelId="{44EF9AF5-B978-084C-A71C-9ADBF38FFDD2}" type="presParOf" srcId="{DBA29F88-9F3A-0443-8D65-C929B3C5DFF9}" destId="{DE643AAB-2780-1942-902B-52E5B2B4F27F}" srcOrd="1" destOrd="0" presId="urn:microsoft.com/office/officeart/2005/8/layout/vList3"/>
    <dgm:cxn modelId="{52B8A851-3E24-C64D-8591-6A59980FDF6C}" type="presParOf" srcId="{DBA29F88-9F3A-0443-8D65-C929B3C5DFF9}" destId="{DE34B2F2-35AA-824F-AAF4-2A1333E5A1CB}" srcOrd="2" destOrd="0" presId="urn:microsoft.com/office/officeart/2005/8/layout/vList3"/>
    <dgm:cxn modelId="{F038CC7A-3A8D-464E-AA57-705C5AF36AE9}" type="presParOf" srcId="{DE34B2F2-35AA-824F-AAF4-2A1333E5A1CB}" destId="{A4FB2224-A71F-7248-87CD-678F31F67E87}" srcOrd="0" destOrd="0" presId="urn:microsoft.com/office/officeart/2005/8/layout/vList3"/>
    <dgm:cxn modelId="{005C4AF1-C1F9-6948-89BF-363E34CA0BEB}" type="presParOf" srcId="{DE34B2F2-35AA-824F-AAF4-2A1333E5A1CB}" destId="{82E64F35-578F-EA49-81DF-A705F8A73544}" srcOrd="1" destOrd="0" presId="urn:microsoft.com/office/officeart/2005/8/layout/vList3"/>
    <dgm:cxn modelId="{10250A0A-EEF1-9841-A899-24C550DD30B0}" type="presParOf" srcId="{DBA29F88-9F3A-0443-8D65-C929B3C5DFF9}" destId="{92561058-C92A-174A-A532-00EFB214005D}" srcOrd="3" destOrd="0" presId="urn:microsoft.com/office/officeart/2005/8/layout/vList3"/>
    <dgm:cxn modelId="{9BDF6DF1-2DFF-AC40-A8A8-B6EC41AE5B8E}" type="presParOf" srcId="{DBA29F88-9F3A-0443-8D65-C929B3C5DFF9}" destId="{30330456-20E3-B546-848D-B30AB703E363}" srcOrd="4" destOrd="0" presId="urn:microsoft.com/office/officeart/2005/8/layout/vList3"/>
    <dgm:cxn modelId="{29E6BA76-5F5E-4445-8B40-0F2D2E641570}" type="presParOf" srcId="{30330456-20E3-B546-848D-B30AB703E363}" destId="{407CADA2-AE96-3C41-BCB4-8A5F114A399C}" srcOrd="0" destOrd="0" presId="urn:microsoft.com/office/officeart/2005/8/layout/vList3"/>
    <dgm:cxn modelId="{C726D2A8-2750-844E-9E5E-9B79A53BD327}" type="presParOf" srcId="{30330456-20E3-B546-848D-B30AB703E363}" destId="{3745122A-EB48-5342-AD41-91852D957102}" srcOrd="1" destOrd="0" presId="urn:microsoft.com/office/officeart/2005/8/layout/vList3"/>
    <dgm:cxn modelId="{11DA167E-8CD8-5849-9A22-5CC04025E76E}" type="presParOf" srcId="{DBA29F88-9F3A-0443-8D65-C929B3C5DFF9}" destId="{31F74423-E3B9-4142-A3B5-A90E2DD59A9E}" srcOrd="5" destOrd="0" presId="urn:microsoft.com/office/officeart/2005/8/layout/vList3"/>
    <dgm:cxn modelId="{90D23291-CF56-484F-8EBA-92CB051BEE4E}" type="presParOf" srcId="{DBA29F88-9F3A-0443-8D65-C929B3C5DFF9}" destId="{263567D3-D46E-714A-B93D-F23DBCDD8419}" srcOrd="6" destOrd="0" presId="urn:microsoft.com/office/officeart/2005/8/layout/vList3"/>
    <dgm:cxn modelId="{395848CC-BCEF-5F41-8300-612BE7FB7391}" type="presParOf" srcId="{263567D3-D46E-714A-B93D-F23DBCDD8419}" destId="{ECEAC308-0C84-3044-BDA1-A2FEEF387128}" srcOrd="0" destOrd="0" presId="urn:microsoft.com/office/officeart/2005/8/layout/vList3"/>
    <dgm:cxn modelId="{D8547039-6A12-CB4E-AF31-5118F35C2956}" type="presParOf" srcId="{263567D3-D46E-714A-B93D-F23DBCDD8419}" destId="{3B87DC61-D271-A24D-8F4C-FF1D65F6585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CEEBA-6EB9-8841-95DC-75B44A0434F9}">
      <dsp:nvSpPr>
        <dsp:cNvPr id="0" name=""/>
        <dsp:cNvSpPr/>
      </dsp:nvSpPr>
      <dsp:spPr>
        <a:xfrm>
          <a:off x="0" y="1745"/>
          <a:ext cx="8481440" cy="0"/>
        </a:xfrm>
        <a:prstGeom prst="line">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D47BB-5AC4-9942-A8C9-A08675E68542}">
      <dsp:nvSpPr>
        <dsp:cNvPr id="0" name=""/>
        <dsp:cNvSpPr/>
      </dsp:nvSpPr>
      <dsp:spPr>
        <a:xfrm>
          <a:off x="0" y="1745"/>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August 26</a:t>
          </a:r>
        </a:p>
      </dsp:txBody>
      <dsp:txXfrm>
        <a:off x="0" y="1745"/>
        <a:ext cx="1696288" cy="595188"/>
      </dsp:txXfrm>
    </dsp:sp>
    <dsp:sp modelId="{55D54665-59A7-FB4D-876C-02BA0DE11BAE}">
      <dsp:nvSpPr>
        <dsp:cNvPr id="0" name=""/>
        <dsp:cNvSpPr/>
      </dsp:nvSpPr>
      <dsp:spPr>
        <a:xfrm>
          <a:off x="1823509" y="28773"/>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dirty="0"/>
            <a:t>Cross-campus partnerships, the library, and the university research enterprise</a:t>
          </a:r>
          <a:endParaRPr lang="en-US" sz="1500" b="0" kern="1200" dirty="0"/>
        </a:p>
      </dsp:txBody>
      <dsp:txXfrm>
        <a:off x="1823509" y="28773"/>
        <a:ext cx="6657930" cy="540552"/>
      </dsp:txXfrm>
    </dsp:sp>
    <dsp:sp modelId="{7537E85B-2F13-7A4D-8A09-770F6F442696}">
      <dsp:nvSpPr>
        <dsp:cNvPr id="0" name=""/>
        <dsp:cNvSpPr/>
      </dsp:nvSpPr>
      <dsp:spPr>
        <a:xfrm>
          <a:off x="1696288" y="569325"/>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0CDE52-45B9-9A4F-95CC-2BC9C4C3DD66}">
      <dsp:nvSpPr>
        <dsp:cNvPr id="0" name=""/>
        <dsp:cNvSpPr/>
      </dsp:nvSpPr>
      <dsp:spPr>
        <a:xfrm>
          <a:off x="0" y="596934"/>
          <a:ext cx="8481440" cy="0"/>
        </a:xfrm>
        <a:prstGeom prst="line">
          <a:avLst/>
        </a:prstGeom>
        <a:solidFill>
          <a:schemeClr val="accent1">
            <a:alpha val="90000"/>
            <a:hueOff val="0"/>
            <a:satOff val="0"/>
            <a:lumOff val="0"/>
            <a:alphaOff val="-800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00A10-135E-7C41-B853-58E01F7D402A}">
      <dsp:nvSpPr>
        <dsp:cNvPr id="0" name=""/>
        <dsp:cNvSpPr/>
      </dsp:nvSpPr>
      <dsp:spPr>
        <a:xfrm>
          <a:off x="0" y="596934"/>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solidFill>
                <a:srgbClr val="C00000"/>
              </a:solidFill>
            </a:rPr>
            <a:t>September 10</a:t>
          </a:r>
          <a:endParaRPr lang="en-US" sz="2000" i="0" kern="1200" dirty="0">
            <a:solidFill>
              <a:srgbClr val="C00000"/>
            </a:solidFill>
          </a:endParaRPr>
        </a:p>
      </dsp:txBody>
      <dsp:txXfrm>
        <a:off x="0" y="596934"/>
        <a:ext cx="1696288" cy="595188"/>
      </dsp:txXfrm>
    </dsp:sp>
    <dsp:sp modelId="{CDE81086-6FFD-014D-A194-BB5990C368DA}">
      <dsp:nvSpPr>
        <dsp:cNvPr id="0" name=""/>
        <dsp:cNvSpPr/>
      </dsp:nvSpPr>
      <dsp:spPr>
        <a:xfrm>
          <a:off x="1823509" y="623961"/>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1" kern="1200" dirty="0">
              <a:solidFill>
                <a:srgbClr val="C00000"/>
              </a:solidFill>
            </a:rPr>
            <a:t>Case study:</a:t>
          </a:r>
          <a:r>
            <a:rPr lang="en-US" sz="1500" b="0" kern="1200" dirty="0">
              <a:solidFill>
                <a:srgbClr val="C00000"/>
              </a:solidFill>
            </a:rPr>
            <a:t> Librarians on interdisciplinary research teams at the University of Miami</a:t>
          </a:r>
        </a:p>
      </dsp:txBody>
      <dsp:txXfrm>
        <a:off x="1823509" y="623961"/>
        <a:ext cx="6657930" cy="540552"/>
      </dsp:txXfrm>
    </dsp:sp>
    <dsp:sp modelId="{96F30819-3114-6743-A298-4D33F57A711F}">
      <dsp:nvSpPr>
        <dsp:cNvPr id="0" name=""/>
        <dsp:cNvSpPr/>
      </dsp:nvSpPr>
      <dsp:spPr>
        <a:xfrm>
          <a:off x="1696288" y="1164513"/>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2EEC3C-F31A-704A-952F-5C4F13682EE2}">
      <dsp:nvSpPr>
        <dsp:cNvPr id="0" name=""/>
        <dsp:cNvSpPr/>
      </dsp:nvSpPr>
      <dsp:spPr>
        <a:xfrm>
          <a:off x="0" y="1192122"/>
          <a:ext cx="8481440" cy="0"/>
        </a:xfrm>
        <a:prstGeom prst="line">
          <a:avLst/>
        </a:prstGeom>
        <a:solidFill>
          <a:schemeClr val="accent1">
            <a:alpha val="90000"/>
            <a:hueOff val="0"/>
            <a:satOff val="0"/>
            <a:lumOff val="0"/>
            <a:alphaOff val="-1600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876E5-30EB-D446-B72C-BB3BE74EECE2}">
      <dsp:nvSpPr>
        <dsp:cNvPr id="0" name=""/>
        <dsp:cNvSpPr/>
      </dsp:nvSpPr>
      <dsp:spPr>
        <a:xfrm>
          <a:off x="0" y="1192122"/>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t>September 23 </a:t>
          </a:r>
          <a:endParaRPr lang="en-US" sz="2000" i="0" kern="1200" dirty="0"/>
        </a:p>
      </dsp:txBody>
      <dsp:txXfrm>
        <a:off x="0" y="1192122"/>
        <a:ext cx="1696288" cy="595188"/>
      </dsp:txXfrm>
    </dsp:sp>
    <dsp:sp modelId="{62B27D37-2DF7-D841-9C2D-14B232365A67}">
      <dsp:nvSpPr>
        <dsp:cNvPr id="0" name=""/>
        <dsp:cNvSpPr/>
      </dsp:nvSpPr>
      <dsp:spPr>
        <a:xfrm>
          <a:off x="1823509" y="1219150"/>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1" kern="1200" dirty="0"/>
            <a:t>Case study:</a:t>
          </a:r>
          <a:r>
            <a:rPr lang="en-US" sz="1500" b="0" kern="1200" dirty="0"/>
            <a:t> Implementing a shared GIS position at Rutgers University through cross-campus collaboration</a:t>
          </a:r>
        </a:p>
      </dsp:txBody>
      <dsp:txXfrm>
        <a:off x="1823509" y="1219150"/>
        <a:ext cx="6657930" cy="540552"/>
      </dsp:txXfrm>
    </dsp:sp>
    <dsp:sp modelId="{D169A154-DD72-4C46-BC4A-4D3753EE2166}">
      <dsp:nvSpPr>
        <dsp:cNvPr id="0" name=""/>
        <dsp:cNvSpPr/>
      </dsp:nvSpPr>
      <dsp:spPr>
        <a:xfrm>
          <a:off x="1696288" y="1759702"/>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B726C8-2581-5F45-BD9B-D39E4652CDC8}">
      <dsp:nvSpPr>
        <dsp:cNvPr id="0" name=""/>
        <dsp:cNvSpPr/>
      </dsp:nvSpPr>
      <dsp:spPr>
        <a:xfrm>
          <a:off x="0" y="1787311"/>
          <a:ext cx="8481440" cy="0"/>
        </a:xfrm>
        <a:prstGeom prst="line">
          <a:avLst/>
        </a:prstGeom>
        <a:solidFill>
          <a:schemeClr val="accent1">
            <a:alpha val="90000"/>
            <a:hueOff val="0"/>
            <a:satOff val="0"/>
            <a:lumOff val="0"/>
            <a:alphaOff val="-2400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A8131-F565-9243-AFE2-21C9D7248AA4}">
      <dsp:nvSpPr>
        <dsp:cNvPr id="0" name=""/>
        <dsp:cNvSpPr/>
      </dsp:nvSpPr>
      <dsp:spPr>
        <a:xfrm>
          <a:off x="0" y="1787311"/>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October 14</a:t>
          </a:r>
        </a:p>
      </dsp:txBody>
      <dsp:txXfrm>
        <a:off x="0" y="1787311"/>
        <a:ext cx="1696288" cy="595188"/>
      </dsp:txXfrm>
    </dsp:sp>
    <dsp:sp modelId="{4ADCF315-5281-7342-A1D9-FA84F704815E}">
      <dsp:nvSpPr>
        <dsp:cNvPr id="0" name=""/>
        <dsp:cNvSpPr/>
      </dsp:nvSpPr>
      <dsp:spPr>
        <a:xfrm>
          <a:off x="1823509" y="1814339"/>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1" kern="1200" dirty="0"/>
            <a:t>Stakeholder spotlight:</a:t>
          </a:r>
          <a:r>
            <a:rPr lang="en-US" sz="1500" b="0" kern="1200" dirty="0"/>
            <a:t> Research development and synergies with the library</a:t>
          </a:r>
        </a:p>
      </dsp:txBody>
      <dsp:txXfrm>
        <a:off x="1823509" y="1814339"/>
        <a:ext cx="6657930" cy="540552"/>
      </dsp:txXfrm>
    </dsp:sp>
    <dsp:sp modelId="{536351A3-01BF-6D41-85E3-2102B2047FC7}">
      <dsp:nvSpPr>
        <dsp:cNvPr id="0" name=""/>
        <dsp:cNvSpPr/>
      </dsp:nvSpPr>
      <dsp:spPr>
        <a:xfrm>
          <a:off x="1696288" y="2354891"/>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82CED1-1BD1-BA41-8AFE-2A9C40C06315}">
      <dsp:nvSpPr>
        <dsp:cNvPr id="0" name=""/>
        <dsp:cNvSpPr/>
      </dsp:nvSpPr>
      <dsp:spPr>
        <a:xfrm>
          <a:off x="0" y="2382500"/>
          <a:ext cx="8481440" cy="0"/>
        </a:xfrm>
        <a:prstGeom prst="line">
          <a:avLst/>
        </a:prstGeom>
        <a:solidFill>
          <a:schemeClr val="accent1">
            <a:alpha val="90000"/>
            <a:hueOff val="0"/>
            <a:satOff val="0"/>
            <a:lumOff val="0"/>
            <a:alphaOff val="-3200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AE9CD-C0A1-2B44-A02D-F31547FB756C}">
      <dsp:nvSpPr>
        <dsp:cNvPr id="0" name=""/>
        <dsp:cNvSpPr/>
      </dsp:nvSpPr>
      <dsp:spPr>
        <a:xfrm>
          <a:off x="0" y="2382500"/>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October 27</a:t>
          </a:r>
        </a:p>
      </dsp:txBody>
      <dsp:txXfrm>
        <a:off x="0" y="2382500"/>
        <a:ext cx="1696288" cy="595188"/>
      </dsp:txXfrm>
    </dsp:sp>
    <dsp:sp modelId="{1111119A-3BE1-5643-8095-ED9ED2835DE6}">
      <dsp:nvSpPr>
        <dsp:cNvPr id="0" name=""/>
        <dsp:cNvSpPr/>
      </dsp:nvSpPr>
      <dsp:spPr>
        <a:xfrm>
          <a:off x="1823509" y="2409527"/>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i="1" kern="1200" dirty="0"/>
            <a:t>Stakeholder spotlight</a:t>
          </a:r>
          <a:r>
            <a:rPr lang="en-US" sz="1500" kern="1200" dirty="0"/>
            <a:t>: Campus communications and synergies with the library</a:t>
          </a:r>
        </a:p>
      </dsp:txBody>
      <dsp:txXfrm>
        <a:off x="1823509" y="2409527"/>
        <a:ext cx="6657930" cy="540552"/>
      </dsp:txXfrm>
    </dsp:sp>
    <dsp:sp modelId="{BEED849E-7636-F74C-AB07-EC74F51368E7}">
      <dsp:nvSpPr>
        <dsp:cNvPr id="0" name=""/>
        <dsp:cNvSpPr/>
      </dsp:nvSpPr>
      <dsp:spPr>
        <a:xfrm>
          <a:off x="1696288" y="2950080"/>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00BE0E-A936-6648-95E6-26E5B5902015}">
      <dsp:nvSpPr>
        <dsp:cNvPr id="0" name=""/>
        <dsp:cNvSpPr/>
      </dsp:nvSpPr>
      <dsp:spPr>
        <a:xfrm>
          <a:off x="0" y="2977688"/>
          <a:ext cx="8481440" cy="0"/>
        </a:xfrm>
        <a:prstGeom prst="line">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1923A-C112-4849-92D9-1125C3E95800}">
      <dsp:nvSpPr>
        <dsp:cNvPr id="0" name=""/>
        <dsp:cNvSpPr/>
      </dsp:nvSpPr>
      <dsp:spPr>
        <a:xfrm>
          <a:off x="0" y="2977688"/>
          <a:ext cx="1696288" cy="59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November 17</a:t>
          </a:r>
          <a:endParaRPr lang="en-US" sz="2000" kern="1200" dirty="0"/>
        </a:p>
      </dsp:txBody>
      <dsp:txXfrm>
        <a:off x="0" y="2977688"/>
        <a:ext cx="1696288" cy="595188"/>
      </dsp:txXfrm>
    </dsp:sp>
    <dsp:sp modelId="{3C6D2E8D-A545-964D-A2A3-FA92AE10C567}">
      <dsp:nvSpPr>
        <dsp:cNvPr id="0" name=""/>
        <dsp:cNvSpPr/>
      </dsp:nvSpPr>
      <dsp:spPr>
        <a:xfrm>
          <a:off x="1823509" y="3004716"/>
          <a:ext cx="6657930" cy="5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1" u="none" kern="1200" dirty="0"/>
            <a:t>Case study</a:t>
          </a:r>
          <a:r>
            <a:rPr lang="en-US" sz="1500" b="0" i="0" u="none" kern="1200" dirty="0"/>
            <a:t>: Providing robust research support services at Syracuse University through cross-campus partnerships</a:t>
          </a:r>
          <a:endParaRPr lang="en-US" sz="1500" b="0" kern="1200" dirty="0"/>
        </a:p>
      </dsp:txBody>
      <dsp:txXfrm>
        <a:off x="1823509" y="3004716"/>
        <a:ext cx="6657930" cy="540552"/>
      </dsp:txXfrm>
    </dsp:sp>
    <dsp:sp modelId="{13D3E484-9658-EC47-891F-55938A1AFB92}">
      <dsp:nvSpPr>
        <dsp:cNvPr id="0" name=""/>
        <dsp:cNvSpPr/>
      </dsp:nvSpPr>
      <dsp:spPr>
        <a:xfrm>
          <a:off x="1696288" y="3545268"/>
          <a:ext cx="67851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7AA60-D35C-5447-BBDE-839DAA0ED9FB}">
      <dsp:nvSpPr>
        <dsp:cNvPr id="0" name=""/>
        <dsp:cNvSpPr/>
      </dsp:nvSpPr>
      <dsp:spPr>
        <a:xfrm>
          <a:off x="0" y="1630352"/>
          <a:ext cx="663403" cy="663403"/>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8F77CF-4C8C-7C40-BFE6-BC6E4D254CA6}">
      <dsp:nvSpPr>
        <dsp:cNvPr id="0" name=""/>
        <dsp:cNvSpPr/>
      </dsp:nvSpPr>
      <dsp:spPr>
        <a:xfrm>
          <a:off x="663403" y="1628694"/>
          <a:ext cx="995105" cy="66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Rebecca Bryant, PhD</a:t>
          </a:r>
        </a:p>
      </dsp:txBody>
      <dsp:txXfrm>
        <a:off x="663403" y="1628694"/>
        <a:ext cx="995105" cy="663403"/>
      </dsp:txXfrm>
    </dsp:sp>
    <dsp:sp modelId="{F6C93A9B-71AB-6F4C-9B06-88ECABFB2AD8}">
      <dsp:nvSpPr>
        <dsp:cNvPr id="0" name=""/>
        <dsp:cNvSpPr/>
      </dsp:nvSpPr>
      <dsp:spPr>
        <a:xfrm>
          <a:off x="1824359" y="1630352"/>
          <a:ext cx="663403" cy="66340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D7FAF78-24DA-1D4A-941A-9ACDF1A7D3F3}">
      <dsp:nvSpPr>
        <dsp:cNvPr id="0" name=""/>
        <dsp:cNvSpPr/>
      </dsp:nvSpPr>
      <dsp:spPr>
        <a:xfrm>
          <a:off x="2487762" y="1628694"/>
          <a:ext cx="995105" cy="66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Annette Dortmund, PhD</a:t>
          </a:r>
        </a:p>
      </dsp:txBody>
      <dsp:txXfrm>
        <a:off x="2487762" y="1628694"/>
        <a:ext cx="995105" cy="663403"/>
      </dsp:txXfrm>
    </dsp:sp>
    <dsp:sp modelId="{FB88DF27-A832-544C-8AA1-FB30909F901A}">
      <dsp:nvSpPr>
        <dsp:cNvPr id="0" name=""/>
        <dsp:cNvSpPr/>
      </dsp:nvSpPr>
      <dsp:spPr>
        <a:xfrm>
          <a:off x="3648718" y="1630352"/>
          <a:ext cx="663403" cy="66340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A32175D-8183-BA49-9958-E18D813966CD}">
      <dsp:nvSpPr>
        <dsp:cNvPr id="0" name=""/>
        <dsp:cNvSpPr/>
      </dsp:nvSpPr>
      <dsp:spPr>
        <a:xfrm>
          <a:off x="4312121" y="1628694"/>
          <a:ext cx="995105" cy="66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Brian Lavoie, PhD</a:t>
          </a:r>
        </a:p>
      </dsp:txBody>
      <dsp:txXfrm>
        <a:off x="4312121" y="1628694"/>
        <a:ext cx="995105" cy="663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5F5D0-06BC-5C4D-961C-51959F5A7082}">
      <dsp:nvSpPr>
        <dsp:cNvPr id="0" name=""/>
        <dsp:cNvSpPr/>
      </dsp:nvSpPr>
      <dsp:spPr>
        <a:xfrm rot="10800000">
          <a:off x="1558040" y="3028"/>
          <a:ext cx="5420718" cy="7706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851"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Kineret Ben-</a:t>
          </a:r>
          <a:r>
            <a:rPr lang="en-US" sz="1500" b="1" i="0" kern="1200" dirty="0" err="1"/>
            <a:t>Knaan</a:t>
          </a:r>
          <a:r>
            <a:rPr lang="en-US" sz="1500" b="0" i="0" kern="1200" dirty="0"/>
            <a:t>, Research &amp; Assessment Librarian</a:t>
          </a:r>
          <a:br>
            <a:rPr lang="en-US" sz="1500" kern="1200" dirty="0"/>
          </a:br>
          <a:endParaRPr lang="en-US" sz="1500" kern="1200" dirty="0"/>
        </a:p>
      </dsp:txBody>
      <dsp:txXfrm rot="10800000">
        <a:off x="1750711" y="3028"/>
        <a:ext cx="5228047" cy="770686"/>
      </dsp:txXfrm>
    </dsp:sp>
    <dsp:sp modelId="{F68A6617-E94F-4949-982A-19FDE1734710}">
      <dsp:nvSpPr>
        <dsp:cNvPr id="0" name=""/>
        <dsp:cNvSpPr/>
      </dsp:nvSpPr>
      <dsp:spPr>
        <a:xfrm>
          <a:off x="1157283" y="0"/>
          <a:ext cx="770686" cy="770686"/>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l="1058" r="10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E64F35-578F-EA49-81DF-A705F8A73544}">
      <dsp:nvSpPr>
        <dsp:cNvPr id="0" name=""/>
        <dsp:cNvSpPr/>
      </dsp:nvSpPr>
      <dsp:spPr>
        <a:xfrm rot="10800000">
          <a:off x="1558040" y="1000742"/>
          <a:ext cx="5420718" cy="7706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851"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Angela Clark-Hughes</a:t>
          </a:r>
          <a:r>
            <a:rPr lang="en-US" sz="1500" b="0" i="0" kern="1200" dirty="0"/>
            <a:t>, Director, Rosenstiel School of Marine &amp;  Atmospheric Science Library</a:t>
          </a:r>
          <a:br>
            <a:rPr lang="en-US" sz="1500" kern="1200" dirty="0"/>
          </a:br>
          <a:endParaRPr lang="en-US" sz="1500" kern="1200" dirty="0"/>
        </a:p>
      </dsp:txBody>
      <dsp:txXfrm rot="10800000">
        <a:off x="1750711" y="1000742"/>
        <a:ext cx="5228047" cy="770686"/>
      </dsp:txXfrm>
    </dsp:sp>
    <dsp:sp modelId="{A4FB2224-A71F-7248-87CD-678F31F67E87}">
      <dsp:nvSpPr>
        <dsp:cNvPr id="0" name=""/>
        <dsp:cNvSpPr/>
      </dsp:nvSpPr>
      <dsp:spPr>
        <a:xfrm>
          <a:off x="1172697" y="1003770"/>
          <a:ext cx="770686" cy="770686"/>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106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5122A-EB48-5342-AD41-91852D957102}">
      <dsp:nvSpPr>
        <dsp:cNvPr id="0" name=""/>
        <dsp:cNvSpPr/>
      </dsp:nvSpPr>
      <dsp:spPr>
        <a:xfrm rot="10800000">
          <a:off x="1558040" y="2004513"/>
          <a:ext cx="5420718" cy="7706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851"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Kelly Miller,</a:t>
          </a:r>
          <a:r>
            <a:rPr lang="en-US" sz="1500" b="0" i="0" kern="1200" dirty="0"/>
            <a:t> Associate Dean, Learning &amp; Research Services</a:t>
          </a:r>
          <a:br>
            <a:rPr lang="en-US" sz="1500" kern="1200" dirty="0"/>
          </a:br>
          <a:endParaRPr lang="en-US" sz="1500" kern="1200" dirty="0"/>
        </a:p>
      </dsp:txBody>
      <dsp:txXfrm rot="10800000">
        <a:off x="1750711" y="2004513"/>
        <a:ext cx="5228047" cy="770686"/>
      </dsp:txXfrm>
    </dsp:sp>
    <dsp:sp modelId="{407CADA2-AE96-3C41-BCB4-8A5F114A399C}">
      <dsp:nvSpPr>
        <dsp:cNvPr id="0" name=""/>
        <dsp:cNvSpPr/>
      </dsp:nvSpPr>
      <dsp:spPr>
        <a:xfrm>
          <a:off x="1172697" y="2004513"/>
          <a:ext cx="770686" cy="770686"/>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87DC61-D271-A24D-8F4C-FF1D65F6585B}">
      <dsp:nvSpPr>
        <dsp:cNvPr id="0" name=""/>
        <dsp:cNvSpPr/>
      </dsp:nvSpPr>
      <dsp:spPr>
        <a:xfrm rot="10800000">
          <a:off x="1558040" y="3005255"/>
          <a:ext cx="5420718" cy="7706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851"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James </a:t>
          </a:r>
          <a:r>
            <a:rPr lang="en-US" sz="1500" b="1" i="0" kern="1200" dirty="0" err="1"/>
            <a:t>Sobczak</a:t>
          </a:r>
          <a:r>
            <a:rPr lang="en-US" sz="1500" b="0" i="0" kern="1200" dirty="0"/>
            <a:t>, </a:t>
          </a:r>
          <a:r>
            <a:rPr lang="en-US" sz="1500" b="0" i="0" kern="1200"/>
            <a:t>STEM Librarian</a:t>
          </a:r>
          <a:endParaRPr lang="en-US" sz="1500" kern="1200" dirty="0"/>
        </a:p>
      </dsp:txBody>
      <dsp:txXfrm rot="10800000">
        <a:off x="1750711" y="3005255"/>
        <a:ext cx="5228047" cy="770686"/>
      </dsp:txXfrm>
    </dsp:sp>
    <dsp:sp modelId="{ECEAC308-0C84-3044-BDA1-A2FEEF387128}">
      <dsp:nvSpPr>
        <dsp:cNvPr id="0" name=""/>
        <dsp:cNvSpPr/>
      </dsp:nvSpPr>
      <dsp:spPr>
        <a:xfrm>
          <a:off x="1150640" y="2994227"/>
          <a:ext cx="770686" cy="770686"/>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19D2B42B-9C35-BE4B-ABC0-B2B3317CF203}" type="slidenum">
              <a:rPr lang="en-US" smtClean="0"/>
              <a:t>1</a:t>
            </a:fld>
            <a:endParaRPr lang="en-US"/>
          </a:p>
        </p:txBody>
      </p:sp>
    </p:spTree>
    <p:extLst>
      <p:ext uri="{BB962C8B-B14F-4D97-AF65-F5344CB8AC3E}">
        <p14:creationId xmlns:p14="http://schemas.microsoft.com/office/powerpoint/2010/main" val="81218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p:txBody>
      </p:sp>
    </p:spTree>
    <p:extLst>
      <p:ext uri="{BB962C8B-B14F-4D97-AF65-F5344CB8AC3E}">
        <p14:creationId xmlns:p14="http://schemas.microsoft.com/office/powerpoint/2010/main" val="1510324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50000"/>
              </a:lnSpc>
              <a:spcBef>
                <a:spcPts val="0"/>
              </a:spcBef>
              <a:spcAft>
                <a:spcPts val="800"/>
              </a:spcAft>
              <a:buNone/>
            </a:pPr>
            <a:endParaRPr lang="en-US" sz="1800" dirty="0">
              <a:latin typeface="Calibri"/>
              <a:cs typeface="Calibri"/>
            </a:endParaRPr>
          </a:p>
        </p:txBody>
      </p:sp>
    </p:spTree>
    <p:extLst>
      <p:ext uri="{BB962C8B-B14F-4D97-AF65-F5344CB8AC3E}">
        <p14:creationId xmlns:p14="http://schemas.microsoft.com/office/powerpoint/2010/main" val="279628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p:txBody>
      </p:sp>
    </p:spTree>
    <p:extLst>
      <p:ext uri="{BB962C8B-B14F-4D97-AF65-F5344CB8AC3E}">
        <p14:creationId xmlns:p14="http://schemas.microsoft.com/office/powerpoint/2010/main" val="232503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400" dirty="0"/>
          </a:p>
        </p:txBody>
      </p:sp>
    </p:spTree>
    <p:extLst>
      <p:ext uri="{BB962C8B-B14F-4D97-AF65-F5344CB8AC3E}">
        <p14:creationId xmlns:p14="http://schemas.microsoft.com/office/powerpoint/2010/main" val="423344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400" dirty="0"/>
          </a:p>
        </p:txBody>
      </p:sp>
    </p:spTree>
    <p:extLst>
      <p:ext uri="{BB962C8B-B14F-4D97-AF65-F5344CB8AC3E}">
        <p14:creationId xmlns:p14="http://schemas.microsoft.com/office/powerpoint/2010/main" val="280766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my Next Generation Coastal Structures Team needed to document the complex and dynamic environments of the coastal sites we visited on our field trips, I had the idea of leveraging the University of Miami’s Creative Studio A/V equipment loan program to introduce the team to a GoPro's 360-degree waterproof camera, which could allow teams to virtually revisit sites and capture information not readily available in still imagery. Not only could they use this tool for this specific research project, they now know that this equipment is available to them and their students outside of U-LINK as well. So here we have a kind of synergy between two separate library programs, U-LINK and Creative Studio, each supporting the efforts of the other.</a:t>
            </a:r>
          </a:p>
          <a:p>
            <a:pPr marL="158750" indent="0">
              <a:buNone/>
            </a:pPr>
            <a:endParaRPr lang="en-US" sz="1400" dirty="0"/>
          </a:p>
        </p:txBody>
      </p:sp>
    </p:spTree>
    <p:extLst>
      <p:ext uri="{BB962C8B-B14F-4D97-AF65-F5344CB8AC3E}">
        <p14:creationId xmlns:p14="http://schemas.microsoft.com/office/powerpoint/2010/main" val="103157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400" dirty="0"/>
          </a:p>
        </p:txBody>
      </p:sp>
    </p:spTree>
    <p:extLst>
      <p:ext uri="{BB962C8B-B14F-4D97-AF65-F5344CB8AC3E}">
        <p14:creationId xmlns:p14="http://schemas.microsoft.com/office/powerpoint/2010/main" val="219384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400" dirty="0"/>
          </a:p>
        </p:txBody>
      </p:sp>
    </p:spTree>
    <p:extLst>
      <p:ext uri="{BB962C8B-B14F-4D97-AF65-F5344CB8AC3E}">
        <p14:creationId xmlns:p14="http://schemas.microsoft.com/office/powerpoint/2010/main" val="2987828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400" dirty="0"/>
          </a:p>
        </p:txBody>
      </p:sp>
    </p:spTree>
    <p:extLst>
      <p:ext uri="{BB962C8B-B14F-4D97-AF65-F5344CB8AC3E}">
        <p14:creationId xmlns:p14="http://schemas.microsoft.com/office/powerpoint/2010/main" val="3901723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46563d0a9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46563d0a9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US" sz="1100" dirty="0">
                <a:solidFill>
                  <a:schemeClr val="tx1"/>
                </a:solidFill>
              </a:rPr>
              <a:t>This extraordinary opportunity has opened new avenues for our librarians to collaborate with researchers and become their partners. </a:t>
            </a:r>
          </a:p>
          <a:p>
            <a:pPr marL="158750" indent="0">
              <a:buNone/>
            </a:pPr>
            <a:r>
              <a:rPr lang="en-US" sz="1100" dirty="0">
                <a:solidFill>
                  <a:schemeClr val="tx1"/>
                </a:solidFill>
              </a:rPr>
              <a:t>It has also opened the door for UM libraries to gain insight into Interdisciplinary research and its challenges. This</a:t>
            </a:r>
            <a:r>
              <a:rPr lang="en-US" dirty="0">
                <a:solidFill>
                  <a:schemeClr val="tx1"/>
                </a:solidFill>
              </a:rPr>
              <a:t>,</a:t>
            </a:r>
            <a:r>
              <a:rPr lang="en-US" sz="1100" dirty="0">
                <a:solidFill>
                  <a:schemeClr val="tx1"/>
                </a:solidFill>
              </a:rPr>
              <a:t> </a:t>
            </a:r>
            <a:r>
              <a:rPr lang="en-US" dirty="0"/>
              <a:t>inside knowledge</a:t>
            </a:r>
            <a:r>
              <a:rPr lang="en-US" dirty="0">
                <a:solidFill>
                  <a:schemeClr val="tx1"/>
                </a:solidFill>
              </a:rPr>
              <a:t> has informed our library renovation planning,</a:t>
            </a:r>
            <a:r>
              <a:rPr lang="en-US" sz="1100" dirty="0">
                <a:solidFill>
                  <a:schemeClr val="tx1"/>
                </a:solidFill>
              </a:rPr>
              <a:t> </a:t>
            </a:r>
            <a:r>
              <a:rPr lang="en-US" dirty="0">
                <a:solidFill>
                  <a:schemeClr val="tx1"/>
                </a:solidFill>
              </a:rPr>
              <a:t>it may guide our </a:t>
            </a:r>
            <a:r>
              <a:rPr lang="en-US" sz="1100" dirty="0">
                <a:solidFill>
                  <a:schemeClr val="tx1"/>
                </a:solidFill>
              </a:rPr>
              <a:t>professional development investment, and help </a:t>
            </a:r>
            <a:r>
              <a:rPr lang="en-US" dirty="0">
                <a:solidFill>
                  <a:schemeClr val="tx1"/>
                </a:solidFill>
              </a:rPr>
              <a:t>the libraries</a:t>
            </a:r>
            <a:r>
              <a:rPr lang="en-US" sz="1100" dirty="0">
                <a:solidFill>
                  <a:schemeClr val="tx1"/>
                </a:solidFill>
              </a:rPr>
              <a:t> better respond to Interdisciplinary research needs in the future.</a:t>
            </a:r>
          </a:p>
          <a:p>
            <a:pPr marL="158750" lvl="0" indent="0">
              <a:buNone/>
            </a:pPr>
            <a:endParaRPr lang="en-US" sz="1100" dirty="0">
              <a:solidFill>
                <a:schemeClr val="tx1"/>
              </a:solidFill>
            </a:endParaRPr>
          </a:p>
          <a:p>
            <a:pPr marL="0" indent="0">
              <a:buNone/>
            </a:pPr>
            <a:r>
              <a:rPr lang="en-US" sz="1100" dirty="0">
                <a:solidFill>
                  <a:schemeClr val="tx1"/>
                </a:solidFill>
              </a:rPr>
              <a:t>From the beginning, we </a:t>
            </a:r>
            <a:r>
              <a:rPr lang="en-US" dirty="0"/>
              <a:t>recognize</a:t>
            </a:r>
            <a:r>
              <a:rPr lang="en-US" sz="1100" dirty="0">
                <a:solidFill>
                  <a:schemeClr val="tx1"/>
                </a:solidFill>
              </a:rPr>
              <a:t> the importance of assessing our participation </a:t>
            </a:r>
            <a:r>
              <a:rPr lang="en-US" dirty="0">
                <a:solidFill>
                  <a:schemeClr val="tx1"/>
                </a:solidFill>
              </a:rPr>
              <a:t>on</a:t>
            </a:r>
            <a:r>
              <a:rPr lang="en-US" sz="1100" dirty="0">
                <a:solidFill>
                  <a:schemeClr val="tx1"/>
                </a:solidFill>
              </a:rPr>
              <a:t> </a:t>
            </a:r>
            <a:r>
              <a:rPr lang="en-US" dirty="0">
                <a:solidFill>
                  <a:schemeClr val="tx1"/>
                </a:solidFill>
              </a:rPr>
              <a:t>ULINK</a:t>
            </a:r>
            <a:r>
              <a:rPr lang="en-US" sz="1100" dirty="0">
                <a:solidFill>
                  <a:schemeClr val="tx1"/>
                </a:solidFill>
              </a:rPr>
              <a:t>. </a:t>
            </a:r>
            <a:r>
              <a:rPr lang="en-US" dirty="0"/>
              <a:t>Not only to ensure the success of our librarians in this initiative but also to identify challenges in research projects where librarians and libraries can step-in and help overcome in the future</a:t>
            </a:r>
            <a:r>
              <a:rPr lang="en-US" dirty="0">
                <a:solidFill>
                  <a:schemeClr val="tx1"/>
                </a:solidFill>
              </a:rPr>
              <a:t> (meaning seeding</a:t>
            </a:r>
            <a:r>
              <a:rPr lang="en-US" sz="1100" dirty="0">
                <a:solidFill>
                  <a:schemeClr val="tx1"/>
                </a:solidFill>
              </a:rPr>
              <a:t> the way for future opportunities</a:t>
            </a:r>
            <a:r>
              <a:rPr lang="en-US" dirty="0">
                <a:solidFill>
                  <a:schemeClr val="tx1"/>
                </a:solidFill>
              </a:rPr>
              <a:t>).</a:t>
            </a:r>
            <a:endParaRPr lang="en-US" dirty="0"/>
          </a:p>
          <a:p>
            <a:pPr marL="158750" indent="0">
              <a:buNone/>
            </a:pPr>
            <a:endParaRPr lang="en-US" dirty="0"/>
          </a:p>
          <a:p>
            <a:pPr marL="158750" lvl="0" indent="0">
              <a:buNone/>
            </a:pPr>
            <a:r>
              <a:rPr lang="en-US" sz="1100" b="0" i="0" u="none" strike="noStrike" cap="none" dirty="0">
                <a:solidFill>
                  <a:srgbClr val="000000"/>
                </a:solidFill>
                <a:effectLst/>
                <a:latin typeface="Arial"/>
                <a:ea typeface="Arial"/>
                <a:cs typeface="Arial"/>
                <a:sym typeface="Arial"/>
              </a:rPr>
              <a:t>So, In 2018 and 2019, we conducted surveys and a focus group to learn about librarians’ experiences on the teams. We wanted to know about librarian roles, benefits to the team, challenges, and how the library can better support the librarians in these emerging roles.</a:t>
            </a:r>
            <a:endParaRPr lang="en-US" dirty="0"/>
          </a:p>
          <a:p>
            <a:pPr marL="158750" lvl="0" indent="0">
              <a:buNone/>
            </a:pPr>
            <a:endParaRPr lang="en-US" sz="1100" b="0" i="0" u="none" strike="noStrike" cap="none" dirty="0">
              <a:solidFill>
                <a:srgbClr val="000000"/>
              </a:solidFill>
              <a:effectLst/>
              <a:latin typeface="Arial"/>
              <a:ea typeface="Arial"/>
              <a:cs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94969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D2B42B-9C35-BE4B-ABC0-B2B3317CF203}" type="slidenum">
              <a:rPr lang="en-US" smtClean="0"/>
              <a:t>2</a:t>
            </a:fld>
            <a:endParaRPr lang="en-US"/>
          </a:p>
        </p:txBody>
      </p:sp>
    </p:spTree>
    <p:extLst>
      <p:ext uri="{BB962C8B-B14F-4D97-AF65-F5344CB8AC3E}">
        <p14:creationId xmlns:p14="http://schemas.microsoft.com/office/powerpoint/2010/main" val="2269173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46563d0a9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46563d0a9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indent="0">
              <a:buNone/>
              <a:defRPr/>
            </a:pPr>
            <a:r>
              <a:rPr lang="en-US" sz="1100" b="0" i="0" u="none" strike="noStrike" cap="none" dirty="0">
                <a:solidFill>
                  <a:srgbClr val="000000"/>
                </a:solidFill>
                <a:effectLst/>
                <a:latin typeface="Arial"/>
                <a:ea typeface="Arial"/>
                <a:cs typeface="Arial"/>
                <a:sym typeface="Arial"/>
              </a:rPr>
              <a:t>To examine these questions, we developed an open-ended survey instrument that was distributed annually to librarians who participated </a:t>
            </a:r>
            <a:r>
              <a:rPr lang="en-US" dirty="0"/>
              <a:t>on </a:t>
            </a:r>
            <a:r>
              <a:rPr lang="en-US" sz="1100" b="0" i="0" u="none" strike="noStrike" cap="none" dirty="0">
                <a:solidFill>
                  <a:srgbClr val="000000"/>
                </a:solidFill>
                <a:effectLst/>
                <a:latin typeface="Arial"/>
                <a:ea typeface="Arial"/>
                <a:cs typeface="Arial"/>
                <a:sym typeface="Arial"/>
              </a:rPr>
              <a:t>U-LINK research teams.</a:t>
            </a:r>
            <a:r>
              <a:rPr lang="en-US" dirty="0"/>
              <a:t> </a:t>
            </a:r>
            <a:endParaRPr lang="en-US" sz="1100" b="0" i="0" u="none" strike="noStrike" cap="none" dirty="0">
              <a:solidFill>
                <a:srgbClr val="000000"/>
              </a:solidFill>
              <a:effectLst/>
              <a:latin typeface="Arial"/>
              <a:ea typeface="Arial"/>
              <a:cs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results of the survey accumulated from two consecutive annual activities. </a:t>
            </a:r>
          </a:p>
          <a:p>
            <a:pPr marL="158750" indent="0">
              <a:buNone/>
              <a:defRPr/>
            </a:pPr>
            <a:r>
              <a:rPr lang="en-US" sz="1100" b="0" i="0" u="none" strike="noStrike" cap="none" dirty="0">
                <a:solidFill>
                  <a:srgbClr val="000000"/>
                </a:solidFill>
                <a:effectLst/>
                <a:latin typeface="Arial"/>
                <a:ea typeface="Arial"/>
                <a:cs typeface="Arial"/>
                <a:sym typeface="Arial"/>
              </a:rPr>
              <a:t>6 </a:t>
            </a:r>
            <a:r>
              <a:rPr lang="en-US" dirty="0"/>
              <a:t>[out of 7]</a:t>
            </a:r>
            <a:r>
              <a:rPr lang="en-US" sz="1100" b="0" i="0" u="none" strike="noStrike" cap="none" dirty="0">
                <a:solidFill>
                  <a:srgbClr val="000000"/>
                </a:solidFill>
                <a:effectLst/>
                <a:latin typeface="Arial"/>
                <a:ea typeface="Arial"/>
                <a:cs typeface="Arial"/>
                <a:sym typeface="Arial"/>
              </a:rPr>
              <a:t> librarians participated </a:t>
            </a:r>
            <a:r>
              <a:rPr lang="en-US" dirty="0"/>
              <a:t>on </a:t>
            </a:r>
            <a:r>
              <a:rPr lang="en-US" sz="1100" b="0" i="0" u="none" strike="noStrike" cap="none" dirty="0">
                <a:solidFill>
                  <a:srgbClr val="000000"/>
                </a:solidFill>
                <a:effectLst/>
                <a:latin typeface="Arial"/>
                <a:ea typeface="Arial"/>
                <a:cs typeface="Arial"/>
                <a:sym typeface="Arial"/>
              </a:rPr>
              <a:t>the 2018 survey, </a:t>
            </a:r>
            <a:r>
              <a:rPr lang="en-US" dirty="0"/>
              <a:t>and</a:t>
            </a:r>
            <a:r>
              <a:rPr lang="en-US" sz="1100" b="0" i="0" u="none" strike="noStrike" cap="none" dirty="0">
                <a:solidFill>
                  <a:srgbClr val="000000"/>
                </a:solidFill>
                <a:effectLst/>
                <a:latin typeface="Arial"/>
                <a:ea typeface="Arial"/>
                <a:cs typeface="Arial"/>
                <a:sym typeface="Arial"/>
              </a:rPr>
              <a:t> 5 </a:t>
            </a:r>
            <a:r>
              <a:rPr lang="en-US" dirty="0"/>
              <a:t>[out</a:t>
            </a:r>
            <a:r>
              <a:rPr lang="en-US" sz="1100" b="0" i="0" u="none" strike="noStrike" cap="none" dirty="0">
                <a:solidFill>
                  <a:srgbClr val="000000"/>
                </a:solidFill>
                <a:effectLst/>
                <a:latin typeface="Arial"/>
                <a:ea typeface="Arial"/>
                <a:cs typeface="Arial"/>
                <a:sym typeface="Arial"/>
              </a:rPr>
              <a:t> of 8</a:t>
            </a:r>
            <a:r>
              <a:rPr lang="en-US" dirty="0"/>
              <a:t>]</a:t>
            </a:r>
            <a:r>
              <a:rPr lang="en-US" sz="1100" b="0" i="0" u="none" strike="noStrike" cap="none" dirty="0">
                <a:solidFill>
                  <a:srgbClr val="000000"/>
                </a:solidFill>
                <a:effectLst/>
                <a:latin typeface="Arial"/>
                <a:ea typeface="Arial"/>
                <a:cs typeface="Arial"/>
                <a:sym typeface="Arial"/>
              </a:rPr>
              <a:t> participated </a:t>
            </a:r>
            <a:r>
              <a:rPr lang="en-US" dirty="0"/>
              <a:t>on</a:t>
            </a:r>
            <a:r>
              <a:rPr lang="en-US" sz="1100" b="0" i="0" u="none" strike="noStrike" cap="none" dirty="0">
                <a:solidFill>
                  <a:srgbClr val="000000"/>
                </a:solidFill>
                <a:effectLst/>
                <a:latin typeface="Arial"/>
                <a:ea typeface="Arial"/>
                <a:cs typeface="Arial"/>
                <a:sym typeface="Arial"/>
              </a:rPr>
              <a:t> the 2019 survey.</a:t>
            </a:r>
            <a:r>
              <a:rPr lang="en-US" dirty="0"/>
              <a:t> </a:t>
            </a:r>
            <a:endParaRPr lang="en-US" sz="1100" b="0" i="0" u="none" strike="noStrike" cap="none" dirty="0">
              <a:solidFill>
                <a:srgbClr val="000000"/>
              </a:solidFill>
              <a:effectLst/>
              <a:latin typeface="Arial"/>
              <a:ea typeface="Arial"/>
              <a:cs typeface="Arial"/>
            </a:endParaRPr>
          </a:p>
          <a:p>
            <a:pPr marL="158750" indent="0">
              <a:buNone/>
              <a:defRPr/>
            </a:pPr>
            <a:r>
              <a:rPr lang="en-US" sz="1100" b="0" i="0" u="none" strike="noStrike" cap="none" dirty="0">
                <a:solidFill>
                  <a:srgbClr val="000000"/>
                </a:solidFill>
                <a:effectLst/>
                <a:latin typeface="Arial"/>
                <a:ea typeface="Arial"/>
                <a:cs typeface="Arial"/>
                <a:sym typeface="Arial"/>
              </a:rPr>
              <a:t>Results were analyzed and clustered around overlapping themes</a:t>
            </a:r>
            <a:r>
              <a:rPr lang="en-US" dirty="0"/>
              <a:t>.</a:t>
            </a:r>
            <a:endParaRPr lang="en-US" sz="1100" b="0" i="0" u="none" strike="noStrike" cap="none" dirty="0">
              <a:solidFill>
                <a:srgbClr val="000000"/>
              </a:solidFill>
              <a:effectLst/>
              <a:latin typeface="Arial"/>
              <a:ea typeface="Arial"/>
              <a:cs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415858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46563d0a9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46563d0a9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46050" lvl="0" indent="0">
              <a:buNone/>
              <a:defRPr/>
            </a:pPr>
            <a:r>
              <a:rPr lang="en-US" sz="1200" dirty="0"/>
              <a:t>This first area is not surprising, but the second two are particularly interesting and promising. Librarians are serving as connectors and also serving to help the teams cohere and engage more meaningfully.</a:t>
            </a:r>
          </a:p>
          <a:p>
            <a:pPr marL="158750" indent="0">
              <a:buFont typeface="+mj-lt"/>
              <a:buNone/>
              <a:defRPr/>
            </a:pPr>
            <a:endParaRPr lang="en-US" sz="1200" dirty="0"/>
          </a:p>
          <a:p>
            <a:pPr marL="158750" indent="0">
              <a:buFont typeface="+mj-lt"/>
              <a:buNone/>
              <a:defRPr/>
            </a:pPr>
            <a:endParaRPr lang="en-US" sz="1200" dirty="0"/>
          </a:p>
          <a:p>
            <a:pPr marL="158750" indent="0">
              <a:buFont typeface="+mj-lt"/>
              <a:buNone/>
              <a:defRPr/>
            </a:pPr>
            <a:endParaRPr lang="en-US" sz="1200" dirty="0"/>
          </a:p>
        </p:txBody>
      </p:sp>
    </p:spTree>
    <p:extLst>
      <p:ext uri="{BB962C8B-B14F-4D97-AF65-F5344CB8AC3E}">
        <p14:creationId xmlns:p14="http://schemas.microsoft.com/office/powerpoint/2010/main" val="125575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46563d0a9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46563d0a9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defRPr/>
            </a:pPr>
            <a:r>
              <a:rPr lang="en-US" dirty="0"/>
              <a:t>During the focus group, challenges, and barriers to a successful partnership between librarians and research teams have surfaced. </a:t>
            </a:r>
          </a:p>
          <a:p>
            <a:pPr>
              <a:buNone/>
              <a:defRPr/>
            </a:pPr>
            <a:r>
              <a:rPr lang="en-US" dirty="0"/>
              <a:t> </a:t>
            </a:r>
          </a:p>
          <a:p>
            <a:pPr>
              <a:buNone/>
              <a:defRPr/>
            </a:pPr>
            <a:r>
              <a:rPr lang="en-US" dirty="0"/>
              <a:t>Several librarians expressed frustration about the level of inclusion on their teams, some mentioned the need to determine clearer expectations - what is exactly the role of the librarian in interdisciplinary research teams? this question does not have a general answer of course- as each librarian comes with different expertise and skillsets. </a:t>
            </a:r>
          </a:p>
          <a:p>
            <a:pPr>
              <a:buNone/>
              <a:defRPr/>
            </a:pPr>
            <a:endParaRPr lang="en-US" dirty="0"/>
          </a:p>
          <a:p>
            <a:pPr>
              <a:buNone/>
              <a:defRPr/>
            </a:pPr>
            <a:r>
              <a:rPr lang="en-US" dirty="0"/>
              <a:t>With regard to the level of inclusion, it is important to note that: librarians</a:t>
            </a:r>
            <a:r>
              <a:rPr lang="en-US" b="0" dirty="0"/>
              <a:t> who took part in more than one research team indicated that the librarian’s integration also relies heavily on whether the research agenda was established. In addition, other team dynamics may influence the level of inclusion of any team member</a:t>
            </a:r>
            <a:r>
              <a:rPr lang="en-US" dirty="0"/>
              <a:t> not only the librarians. </a:t>
            </a:r>
          </a:p>
          <a:p>
            <a:pPr>
              <a:buNone/>
              <a:defRPr/>
            </a:pPr>
            <a:r>
              <a:rPr lang="en-US" dirty="0"/>
              <a:t> </a:t>
            </a:r>
          </a:p>
          <a:p>
            <a:pPr>
              <a:buNone/>
              <a:defRPr/>
            </a:pPr>
            <a:r>
              <a:rPr lang="en-US" dirty="0"/>
              <a:t> </a:t>
            </a:r>
            <a:r>
              <a:rPr lang="en-US" b="0" dirty="0"/>
              <a:t>Librarians also discussed the differences between </a:t>
            </a:r>
            <a:r>
              <a:rPr lang="en-US" dirty="0"/>
              <a:t>them</a:t>
            </a:r>
            <a:r>
              <a:rPr lang="en-US" b="0" dirty="0"/>
              <a:t> and other team members regarding rewards, shared authorship, and grants. Should rewards be different? In most cases they were different.</a:t>
            </a:r>
            <a:r>
              <a:rPr lang="en-US" dirty="0"/>
              <a:t> </a:t>
            </a:r>
          </a:p>
          <a:p>
            <a:pPr>
              <a:buNone/>
              <a:defRPr/>
            </a:pPr>
            <a:r>
              <a:rPr lang="en-US" dirty="0"/>
              <a:t> </a:t>
            </a:r>
          </a:p>
          <a:p>
            <a:pPr>
              <a:buNone/>
              <a:defRPr/>
            </a:pPr>
            <a:r>
              <a:rPr lang="en-US" dirty="0"/>
              <a:t>Lack of confidence in their own abilities and skills to participate as a research team member, </a:t>
            </a:r>
            <a:r>
              <a:rPr lang="en-US" b="0" dirty="0"/>
              <a:t>was another issue </a:t>
            </a:r>
            <a:r>
              <a:rPr lang="en-US" dirty="0"/>
              <a:t>we </a:t>
            </a:r>
            <a:r>
              <a:rPr lang="en-US" b="0" dirty="0"/>
              <a:t>discussed</a:t>
            </a:r>
            <a:r>
              <a:rPr lang="en-US" dirty="0"/>
              <a:t>. However, we</a:t>
            </a:r>
            <a:r>
              <a:rPr lang="en-US" b="0" dirty="0"/>
              <a:t> noticed that</a:t>
            </a:r>
            <a:r>
              <a:rPr lang="en-US" dirty="0"/>
              <a:t> concerns related to self-confidence</a:t>
            </a:r>
            <a:r>
              <a:rPr lang="en-US" b="0" dirty="0"/>
              <a:t> faded once </a:t>
            </a:r>
            <a:r>
              <a:rPr lang="en-US" dirty="0"/>
              <a:t>librarians gained</a:t>
            </a:r>
            <a:r>
              <a:rPr lang="en-US" b="0" dirty="0"/>
              <a:t> more experience</a:t>
            </a:r>
            <a:r>
              <a:rPr lang="en-US" dirty="0"/>
              <a:t> (after our first year of our participation). </a:t>
            </a:r>
          </a:p>
          <a:p>
            <a:pPr>
              <a:buNone/>
              <a:defRPr/>
            </a:pPr>
            <a:r>
              <a:rPr lang="en-US" dirty="0"/>
              <a:t> </a:t>
            </a:r>
          </a:p>
          <a:p>
            <a:pPr>
              <a:buNone/>
              <a:defRPr/>
            </a:pPr>
            <a:r>
              <a:rPr lang="en-US" dirty="0"/>
              <a:t> Lastly, we learned that leadership changes in higher administration may also influence the librarians' participation on this or other similar projects in the future. Regardless of our contributions, inclusion and value. . </a:t>
            </a:r>
          </a:p>
          <a:p>
            <a:pPr marL="158750" indent="0">
              <a:buNone/>
              <a:defRPr/>
            </a:pPr>
            <a:endParaRPr lang="en-US" dirty="0"/>
          </a:p>
          <a:p>
            <a:pPr>
              <a:buFontTx/>
              <a:buChar char="-"/>
              <a:defRPr/>
            </a:pPr>
            <a:endParaRPr lang="en-US" sz="1200" dirty="0"/>
          </a:p>
          <a:p>
            <a:pPr marL="158750" indent="0">
              <a:buNone/>
              <a:defRPr/>
            </a:pPr>
            <a:endParaRPr lang="en-US" sz="1200" dirty="0"/>
          </a:p>
          <a:p>
            <a:pPr marL="457200" indent="-298450">
              <a:buFontTx/>
              <a:buChar char="-"/>
              <a:defRPr/>
            </a:pPr>
            <a:endParaRPr lang="en-US" sz="1200" dirty="0"/>
          </a:p>
        </p:txBody>
      </p:sp>
    </p:spTree>
    <p:extLst>
      <p:ext uri="{BB962C8B-B14F-4D97-AF65-F5344CB8AC3E}">
        <p14:creationId xmlns:p14="http://schemas.microsoft.com/office/powerpoint/2010/main" val="1081159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With these findings, we were able to refine our description of the U-LINK librarian program to educate faculty members applying for U-LINK grants about the beneficial roles that librarians can play on the teams. </a:t>
            </a:r>
          </a:p>
          <a:p>
            <a:pPr marL="158750" indent="0">
              <a:buNone/>
            </a:pPr>
            <a:endParaRPr lang="en-US" dirty="0"/>
          </a:p>
          <a:p>
            <a:pPr marL="158750" indent="0">
              <a:buNone/>
            </a:pPr>
            <a:r>
              <a:rPr lang="en-US" dirty="0"/>
              <a:t>On this informational sheet distributed to applicants, librarians are quoted about how they contributed to their teams: by connecting their team to community stakeholders, conducting extensive literature searches, and identifying and managing project collaboration software for the team.</a:t>
            </a:r>
          </a:p>
          <a:p>
            <a:pPr marL="158750" indent="0">
              <a:buNone/>
            </a:pPr>
            <a:endParaRPr lang="en-US" dirty="0"/>
          </a:p>
        </p:txBody>
      </p:sp>
    </p:spTree>
    <p:extLst>
      <p:ext uri="{BB962C8B-B14F-4D97-AF65-F5344CB8AC3E}">
        <p14:creationId xmlns:p14="http://schemas.microsoft.com/office/powerpoint/2010/main" val="354996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defRPr/>
            </a:pPr>
            <a:r>
              <a:rPr lang="en-US" sz="1100" b="0" i="0" u="none" strike="noStrike" cap="none" dirty="0">
                <a:solidFill>
                  <a:srgbClr val="000000"/>
                </a:solidFill>
                <a:effectLst/>
                <a:latin typeface="Arial"/>
                <a:ea typeface="Arial"/>
                <a:cs typeface="Arial"/>
                <a:sym typeface="Arial"/>
              </a:rPr>
              <a:t>In the context of Science of Team Science (</a:t>
            </a:r>
            <a:r>
              <a:rPr lang="en-US" sz="1100" b="0" i="0" u="none" strike="noStrike" cap="none" dirty="0" err="1">
                <a:solidFill>
                  <a:srgbClr val="000000"/>
                </a:solidFill>
                <a:effectLst/>
                <a:latin typeface="Arial"/>
                <a:ea typeface="Arial"/>
                <a:cs typeface="Arial"/>
                <a:sym typeface="Arial"/>
              </a:rPr>
              <a:t>SciTS</a:t>
            </a:r>
            <a:r>
              <a:rPr lang="en-US" sz="1100" b="0" i="0" u="none" strike="noStrike" cap="none" dirty="0">
                <a:solidFill>
                  <a:srgbClr val="000000"/>
                </a:solidFill>
                <a:effectLst/>
                <a:latin typeface="Arial"/>
                <a:ea typeface="Arial"/>
                <a:cs typeface="Arial"/>
                <a:sym typeface="Arial"/>
              </a:rPr>
              <a:t>), prior research studies have examined the value of adding knowledge-bridging collaborators, such as librarians, to scientific teams. One study indicated that participation of a bridge builder or knowledge broker, such as a librarian, contributed to the integration of successful teams. Librarians can serve as “integration specialists.”</a:t>
            </a: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With their unique skill sets and neutral vantage points, librarians can help teams address some of the most common challenges they face, including how to</a:t>
            </a:r>
          </a:p>
          <a:p>
            <a:r>
              <a:rPr lang="en-US" dirty="0"/>
              <a:t>Manage large teams</a:t>
            </a:r>
          </a:p>
          <a:p>
            <a:r>
              <a:rPr lang="en-US" dirty="0"/>
              <a:t>Navigate difficulty communicating with team members, and</a:t>
            </a:r>
          </a:p>
          <a:p>
            <a:r>
              <a:rPr lang="en-US" dirty="0"/>
              <a:t>Find a common language with which to address the proposed problem.</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Another way to describe the role of librarians might be as “cultural translators,” who are necessary for breaking down silos of all sorts – in this case, between disciplines, and for the benefit of society.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p:txBody>
      </p:sp>
    </p:spTree>
    <p:extLst>
      <p:ext uri="{BB962C8B-B14F-4D97-AF65-F5344CB8AC3E}">
        <p14:creationId xmlns:p14="http://schemas.microsoft.com/office/powerpoint/2010/main" val="4182795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 librarians have been called “pioneers” by University administrators who designed the U-LINK program. Dr. John Bixby, our former Vice Provost for Research, confessed in this local news story that he didn’t expect the librarians to become such important U-LINK partners. But, he said, “each of them has added content expertise to the team in which he or she is embedded and, pretty much without exception, our teams have reported that the librarians have become a critical aspect of their team.”</a:t>
            </a:r>
          </a:p>
          <a:p>
            <a:pPr>
              <a:buNone/>
            </a:pPr>
            <a:endParaRPr lang="en-US" dirty="0">
              <a:latin typeface="Calibri"/>
              <a:cs typeface="Calibri"/>
            </a:endParaRPr>
          </a:p>
        </p:txBody>
      </p:sp>
    </p:spTree>
    <p:extLst>
      <p:ext uri="{BB962C8B-B14F-4D97-AF65-F5344CB8AC3E}">
        <p14:creationId xmlns:p14="http://schemas.microsoft.com/office/powerpoint/2010/main" val="2174806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46563d0a9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46563d0a9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100" dirty="0"/>
          </a:p>
        </p:txBody>
      </p:sp>
    </p:spTree>
    <p:extLst>
      <p:ext uri="{BB962C8B-B14F-4D97-AF65-F5344CB8AC3E}">
        <p14:creationId xmlns:p14="http://schemas.microsoft.com/office/powerpoint/2010/main" val="1965246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8584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200" dirty="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207247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At the University of Miami, we’ve had an extraordinary opportunity to explore this emerging area of librarianship thanks to the University’s Laboratory for Integrative Knowledge initiative also known as U-LINK.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The goal of the strategic program is to address the world’s most compelling problems through interdisciplinary inquiry. Teams of scholars from multiple disciplines receive funding to pursue solutions to complex problems facing the world.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indent="0">
              <a:buNone/>
              <a:defRPr/>
            </a:pPr>
            <a:r>
              <a:rPr lang="en-US" sz="1100" b="0" i="0" u="none" strike="noStrike" cap="none" dirty="0">
                <a:solidFill>
                  <a:srgbClr val="000000"/>
                </a:solidFill>
                <a:effectLst/>
                <a:latin typeface="Arial"/>
                <a:cs typeface="Arial"/>
                <a:sym typeface="Arial"/>
              </a:rPr>
              <a:t>In the first three years of U-LINK’s existence, from January 2018 through this summer 2020, librarians have been embedded on each of the award-winning teams. </a:t>
            </a:r>
            <a:r>
              <a:rPr lang="en-US" sz="1100" b="0" i="0" u="none" strike="noStrike" cap="none" dirty="0">
                <a:solidFill>
                  <a:srgbClr val="000000"/>
                </a:solidFill>
                <a:effectLst/>
                <a:latin typeface="Arial"/>
                <a:ea typeface="Arial"/>
                <a:cs typeface="Arial"/>
                <a:sym typeface="Arial"/>
              </a:rPr>
              <a:t>This opportunity has provided librarians with direct knowledge of the needs and demands of interdisciplinary teams</a:t>
            </a:r>
            <a:r>
              <a:rPr lang="en-US" dirty="0"/>
              <a:t>. The experience has allowed</a:t>
            </a:r>
            <a:r>
              <a:rPr lang="en-US" sz="1100" b="0" i="0" u="none" strike="noStrike" cap="none" dirty="0">
                <a:solidFill>
                  <a:srgbClr val="000000"/>
                </a:solidFill>
                <a:effectLst/>
                <a:latin typeface="Arial"/>
                <a:ea typeface="Arial"/>
                <a:cs typeface="Arial"/>
                <a:sym typeface="Arial"/>
              </a:rPr>
              <a:t> them to deepen their relationships with research faculty members and experiment with new ways to share their expertise and skills.</a:t>
            </a: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23266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46563d0a9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46563d0a9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200" dirty="0">
              <a:solidFill>
                <a:schemeClr val="tx1"/>
              </a:solidFill>
            </a:endParaRPr>
          </a:p>
          <a:p>
            <a:pPr marL="285750" indent="-285750">
              <a:buFont typeface="Arial" panose="020B0604020202020204" pitchFamily="34" charset="0"/>
              <a:buChar char="•"/>
            </a:pPr>
            <a:r>
              <a:rPr lang="en-US" sz="1200" b="0" dirty="0">
                <a:solidFill>
                  <a:schemeClr val="tx1"/>
                </a:solidFill>
              </a:rPr>
              <a:t>The program is focused on grand challenges or wicked problems that require multiple disciplines to interact with one another in the creation of solutions. </a:t>
            </a:r>
          </a:p>
          <a:p>
            <a:pPr marL="285750" indent="-285750">
              <a:buFont typeface="Arial" panose="020B0604020202020204" pitchFamily="34" charset="0"/>
              <a:buChar char="•"/>
            </a:pPr>
            <a:r>
              <a:rPr lang="en-US" sz="1200" b="0" dirty="0">
                <a:solidFill>
                  <a:schemeClr val="tx1"/>
                </a:solidFill>
              </a:rPr>
              <a:t>Funding for research teams is provided in </a:t>
            </a:r>
            <a:r>
              <a:rPr lang="en-US" sz="1200" b="1" dirty="0">
                <a:solidFill>
                  <a:schemeClr val="tx1"/>
                </a:solidFill>
              </a:rPr>
              <a:t>several phases</a:t>
            </a:r>
            <a:r>
              <a:rPr lang="en-US" sz="1200" b="0" dirty="0">
                <a:solidFill>
                  <a:schemeClr val="tx1"/>
                </a:solidFill>
              </a:rPr>
              <a:t>. The first phase offers funding for teams to develop their concept while team-building, and the second phase provides funds for the team to begin implementation of the proposed experiment or project – creating prototypes, collecting preliminary data, etc. leading to external grant proposals.</a:t>
            </a:r>
            <a:endParaRPr sz="2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100" b="0" dirty="0">
              <a:solidFill>
                <a:schemeClr val="tx1"/>
              </a:solidFill>
            </a:endParaRPr>
          </a:p>
          <a:p>
            <a:pPr marL="285750" indent="-285750">
              <a:buFont typeface="Arial" panose="020B0604020202020204" pitchFamily="34" charset="0"/>
              <a:buChar char="•"/>
            </a:pPr>
            <a:r>
              <a:rPr lang="en-US" sz="1100" b="1" dirty="0">
                <a:solidFill>
                  <a:schemeClr val="tx1"/>
                </a:solidFill>
              </a:rPr>
              <a:t>Training in the science of team science </a:t>
            </a:r>
            <a:r>
              <a:rPr lang="en-US" sz="1100" b="0" dirty="0">
                <a:solidFill>
                  <a:schemeClr val="tx1"/>
                </a:solidFill>
              </a:rPr>
              <a:t>is based in emerging scholarship in the ”Science of Team Science,” research on</a:t>
            </a:r>
            <a:r>
              <a:rPr lang="en-US" sz="1050" b="0" i="0" u="none" strike="noStrike" cap="none" dirty="0">
                <a:solidFill>
                  <a:srgbClr val="000000"/>
                </a:solidFill>
                <a:effectLst/>
                <a:latin typeface="Arial"/>
                <a:ea typeface="Arial"/>
                <a:cs typeface="Arial"/>
                <a:sym typeface="Arial"/>
              </a:rPr>
              <a:t> how scientists, social scientists, humanists, and others work together across disciplines to solve complex problems. An annual Science of Team Science conference is now taking place. We presented at the most recent conference in May.</a:t>
            </a:r>
            <a:endParaRPr lang="en-US" dirty="0"/>
          </a:p>
        </p:txBody>
      </p:sp>
    </p:spTree>
    <p:extLst>
      <p:ext uri="{BB962C8B-B14F-4D97-AF65-F5344CB8AC3E}">
        <p14:creationId xmlns:p14="http://schemas.microsoft.com/office/powerpoint/2010/main" val="424133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0" dirty="0">
                <a:solidFill>
                  <a:schemeClr val="tx1"/>
                </a:solidFill>
              </a:rPr>
              <a:t>The ULINK Vision also includes the creation of social opportunities to help the teams bond and curated spaces in the UM Libraries for teams to gather. This aspect of the program connects with our UM Libraries’ long-term vision and planning for a future renovation of the third floor of Richter Library, our largest library, to create a “Faculty Research </a:t>
            </a:r>
            <a:r>
              <a:rPr lang="en-US" sz="1100" b="0">
                <a:solidFill>
                  <a:schemeClr val="tx1"/>
                </a:solidFill>
              </a:rPr>
              <a:t>Commons.”</a:t>
            </a:r>
            <a:endParaRPr lang="en-US" sz="1100" b="0" dirty="0">
              <a:solidFill>
                <a:schemeClr val="tx1"/>
              </a:solidFill>
            </a:endParaRPr>
          </a:p>
        </p:txBody>
      </p:sp>
    </p:spTree>
    <p:extLst>
      <p:ext uri="{BB962C8B-B14F-4D97-AF65-F5344CB8AC3E}">
        <p14:creationId xmlns:p14="http://schemas.microsoft.com/office/powerpoint/2010/main" val="281011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The program has funded more than a dozen interdisciplinary research teams. As a senior administrator, I served on the U-LINK Action Team, a committee that was facilitated by the VP for Research. We reviewed each application to the program and advised on the program’s development.</a:t>
            </a:r>
          </a:p>
          <a:p>
            <a:pPr marL="158750" indent="0">
              <a:buFontTx/>
              <a:buNone/>
            </a:pPr>
            <a:endParaRPr lang="en-US" dirty="0"/>
          </a:p>
          <a:p>
            <a:pPr marL="158750" indent="0">
              <a:buFontTx/>
              <a:buNone/>
            </a:pPr>
            <a:r>
              <a:rPr lang="en-US" dirty="0"/>
              <a:t>This is a chart showing each of the three rounds of Phase 1 Funding between 2018 and 2020. Topics have included the ailing health of the oceans, facial profiling, hazardous noise, and other societal problems. Faculty participants have been drawn from across the University’s eleven disciplinary schools, and nearly a dozen librarians have been involved as team members.</a:t>
            </a:r>
          </a:p>
          <a:p>
            <a:pPr marL="158750" indent="0">
              <a:buFontTx/>
              <a:buNone/>
            </a:pPr>
            <a:r>
              <a:rPr lang="en-US" dirty="0"/>
              <a:t> </a:t>
            </a:r>
          </a:p>
          <a:p>
            <a:pPr marL="158750" indent="0">
              <a:buFontTx/>
              <a:buNone/>
            </a:pPr>
            <a:endParaRPr lang="en-US" dirty="0"/>
          </a:p>
        </p:txBody>
      </p:sp>
    </p:spTree>
    <p:extLst>
      <p:ext uri="{BB962C8B-B14F-4D97-AF65-F5344CB8AC3E}">
        <p14:creationId xmlns:p14="http://schemas.microsoft.com/office/powerpoint/2010/main" val="241674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3995F-8773-C54C-808A-5311C87A31C3}"/>
              </a:ext>
            </a:extLst>
          </p:cNvPr>
          <p:cNvSpPr>
            <a:spLocks noGrp="1"/>
          </p:cNvSpPr>
          <p:nvPr>
            <p:ph type="dt" sz="half" idx="10"/>
          </p:nvPr>
        </p:nvSpPr>
        <p:spPr/>
        <p:txBody>
          <a:bodyPr/>
          <a:lstStyle/>
          <a:p>
            <a:fld id="{A8019DCF-A655-D245-A1D1-2312F5A710FC}" type="datetimeFigureOut">
              <a:rPr lang="en-US" smtClean="0"/>
              <a:t>9/30/2020</a:t>
            </a:fld>
            <a:endParaRPr lang="en-US"/>
          </a:p>
        </p:txBody>
      </p:sp>
      <p:sp>
        <p:nvSpPr>
          <p:cNvPr id="3" name="Footer Placeholder 2">
            <a:extLst>
              <a:ext uri="{FF2B5EF4-FFF2-40B4-BE49-F238E27FC236}">
                <a16:creationId xmlns:a16="http://schemas.microsoft.com/office/drawing/2014/main" id="{9956641C-366B-E640-8813-B70127858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38804-FD1F-D241-AA02-EEBAC08D6A4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127868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49E-177B-E545-9B82-F3889CD93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088AF-80A7-D447-8A9B-65582AA72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41132-EE4F-3440-9969-1B8CF8116AA8}"/>
              </a:ext>
            </a:extLst>
          </p:cNvPr>
          <p:cNvSpPr>
            <a:spLocks noGrp="1"/>
          </p:cNvSpPr>
          <p:nvPr>
            <p:ph type="dt" sz="half" idx="10"/>
          </p:nvPr>
        </p:nvSpPr>
        <p:spPr/>
        <p:txBody>
          <a:bodyPr/>
          <a:lstStyle/>
          <a:p>
            <a:fld id="{A8019DCF-A655-D245-A1D1-2312F5A710FC}" type="datetimeFigureOut">
              <a:rPr lang="en-US" smtClean="0"/>
              <a:t>9/30/2020</a:t>
            </a:fld>
            <a:endParaRPr lang="en-US"/>
          </a:p>
        </p:txBody>
      </p:sp>
      <p:sp>
        <p:nvSpPr>
          <p:cNvPr id="5" name="Footer Placeholder 4">
            <a:extLst>
              <a:ext uri="{FF2B5EF4-FFF2-40B4-BE49-F238E27FC236}">
                <a16:creationId xmlns:a16="http://schemas.microsoft.com/office/drawing/2014/main" id="{969B0CDE-494C-BA4B-AB60-7E487A5D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2776-DF8D-CD46-893A-58DD09C33D1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424074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49" r:id="rId2"/>
    <p:sldLayoutId id="2147483661" r:id="rId3"/>
    <p:sldLayoutId id="2147483651" r:id="rId4"/>
    <p:sldLayoutId id="2147483652" r:id="rId5"/>
    <p:sldLayoutId id="2147483653" r:id="rId6"/>
    <p:sldLayoutId id="2147483654" r:id="rId7"/>
    <p:sldLayoutId id="2147483662"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34C4C-04AC-AC4F-ACE6-2B5F439B905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0E17D-F025-5B47-BBCA-567E82FEDEC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D9D35-5C64-2447-96E0-196BD2B711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8019DCF-A655-D245-A1D1-2312F5A710FC}" type="datetimeFigureOut">
              <a:rPr lang="en-US" smtClean="0"/>
              <a:t>9/30/2020</a:t>
            </a:fld>
            <a:endParaRPr lang="en-US"/>
          </a:p>
        </p:txBody>
      </p:sp>
      <p:sp>
        <p:nvSpPr>
          <p:cNvPr id="5" name="Footer Placeholder 4">
            <a:extLst>
              <a:ext uri="{FF2B5EF4-FFF2-40B4-BE49-F238E27FC236}">
                <a16:creationId xmlns:a16="http://schemas.microsoft.com/office/drawing/2014/main" id="{3A22BF68-1A6A-334D-83B6-EC1EA5C81C5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D815F-5DCD-0046-97DF-E159D06B9C1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BE79606-40CF-044E-92DA-8E00A0629D78}" type="slidenum">
              <a:rPr lang="en-US" smtClean="0"/>
              <a:t>‹#›</a:t>
            </a:fld>
            <a:endParaRPr lang="en-US"/>
          </a:p>
        </p:txBody>
      </p:sp>
    </p:spTree>
    <p:extLst>
      <p:ext uri="{BB962C8B-B14F-4D97-AF65-F5344CB8AC3E}">
        <p14:creationId xmlns:p14="http://schemas.microsoft.com/office/powerpoint/2010/main" val="662903186"/>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oc.lc/wipwebinars" TargetMode="External"/><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tiff"/><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tiff"/><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6" Type="http://schemas.openxmlformats.org/officeDocument/2006/relationships/image" Target="../media/image30.tiff"/><Relationship Id="rId1" Type="http://schemas.openxmlformats.org/officeDocument/2006/relationships/slideLayout" Target="../slideLayouts/slideLayout11.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tiff"/></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34.emf"/><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tiff"/><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png"/><Relationship Id="rId4" Type="http://schemas.openxmlformats.org/officeDocument/2006/relationships/diagramData" Target="../diagrams/data2.xml"/><Relationship Id="rId9" Type="http://schemas.openxmlformats.org/officeDocument/2006/relationships/hyperlink" Target="oc.lc/social-interoperabilit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dx.doi.org/10.1037/amp0000319" TargetMode="External"/><Relationship Id="rId3" Type="http://schemas.openxmlformats.org/officeDocument/2006/relationships/hyperlink" Target="mailto:kelly.miller@miami.edu" TargetMode="External"/><Relationship Id="rId7" Type="http://schemas.openxmlformats.org/officeDocument/2006/relationships/hyperlink" Target="http://dx.doi.org/10.1016/j.scitotenv.2015%20.04.121"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mailto:jsobczak@miami.edu" TargetMode="External"/><Relationship Id="rId5" Type="http://schemas.openxmlformats.org/officeDocument/2006/relationships/hyperlink" Target="mailto:kbenknaan@miami.edu" TargetMode="External"/><Relationship Id="rId4" Type="http://schemas.openxmlformats.org/officeDocument/2006/relationships/hyperlink" Target="mailto:aclark@rsmas.miami.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ulink.miami.edu/about/index.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0DA13-FD26-4966-99A2-A31B49EB075B}"/>
              </a:ext>
            </a:extLst>
          </p:cNvPr>
          <p:cNvSpPr txBox="1"/>
          <p:nvPr/>
        </p:nvSpPr>
        <p:spPr>
          <a:xfrm>
            <a:off x="425424" y="75541"/>
            <a:ext cx="8293152" cy="110799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a:solidFill>
                  <a:srgbClr val="FF7E0C"/>
                </a:solidFill>
              </a:rPr>
              <a:t>OCLC RLP Webinar Series:</a:t>
            </a:r>
          </a:p>
          <a:p>
            <a:pPr algn="ctr"/>
            <a:r>
              <a:rPr lang="en-US" sz="2400" b="1" dirty="0">
                <a:solidFill>
                  <a:srgbClr val="7030A0"/>
                </a:solidFill>
              </a:rPr>
              <a:t>Social Interoperability in Research Support</a:t>
            </a:r>
          </a:p>
          <a:p>
            <a:pPr algn="ctr"/>
            <a:r>
              <a:rPr lang="en-US" sz="1800" b="1" dirty="0"/>
              <a:t>FALL 2020</a:t>
            </a:r>
          </a:p>
        </p:txBody>
      </p:sp>
      <p:sp>
        <p:nvSpPr>
          <p:cNvPr id="8" name="TextBox 7">
            <a:extLst>
              <a:ext uri="{FF2B5EF4-FFF2-40B4-BE49-F238E27FC236}">
                <a16:creationId xmlns:a16="http://schemas.microsoft.com/office/drawing/2014/main" id="{FEEC1F4E-F78A-5548-BDFA-90984B55F01C}"/>
              </a:ext>
            </a:extLst>
          </p:cNvPr>
          <p:cNvSpPr txBox="1"/>
          <p:nvPr/>
        </p:nvSpPr>
        <p:spPr>
          <a:xfrm>
            <a:off x="2253343" y="4771580"/>
            <a:ext cx="6465233"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 . . And more to be announced soon. All available at </a:t>
            </a:r>
            <a:r>
              <a:rPr lang="en-US" sz="1013" dirty="0">
                <a:hlinkClick r:id="rId3"/>
              </a:rPr>
              <a:t>oc.lc/wipwebinars</a:t>
            </a:r>
            <a:endParaRPr lang="en-US" sz="1013" dirty="0"/>
          </a:p>
        </p:txBody>
      </p:sp>
      <p:pic>
        <p:nvPicPr>
          <p:cNvPr id="6" name="Picture 5">
            <a:extLst>
              <a:ext uri="{FF2B5EF4-FFF2-40B4-BE49-F238E27FC236}">
                <a16:creationId xmlns:a16="http://schemas.microsoft.com/office/drawing/2014/main" id="{4BE613A8-5A93-7040-AFAE-6F0CE5BDEED5}"/>
              </a:ext>
            </a:extLst>
          </p:cNvPr>
          <p:cNvPicPr>
            <a:picLocks noChangeAspect="1"/>
          </p:cNvPicPr>
          <p:nvPr/>
        </p:nvPicPr>
        <p:blipFill>
          <a:blip r:embed="rId4" cstate="screen">
            <a:alphaModFix amt="17000"/>
            <a:extLst>
              <a:ext uri="{28A0092B-C50C-407E-A947-70E740481C1C}">
                <a14:useLocalDpi xmlns:a14="http://schemas.microsoft.com/office/drawing/2010/main"/>
              </a:ext>
            </a:extLst>
          </a:blip>
          <a:stretch>
            <a:fillRect/>
          </a:stretch>
        </p:blipFill>
        <p:spPr>
          <a:xfrm>
            <a:off x="0" y="-100490"/>
            <a:ext cx="9144000" cy="6223421"/>
          </a:xfrm>
          <a:prstGeom prst="rect">
            <a:avLst/>
          </a:prstGeom>
        </p:spPr>
      </p:pic>
      <p:graphicFrame>
        <p:nvGraphicFramePr>
          <p:cNvPr id="3" name="Diagram 2">
            <a:extLst>
              <a:ext uri="{FF2B5EF4-FFF2-40B4-BE49-F238E27FC236}">
                <a16:creationId xmlns:a16="http://schemas.microsoft.com/office/drawing/2014/main" id="{8F43641A-D256-0345-9763-1E012D8EB262}"/>
              </a:ext>
            </a:extLst>
          </p:cNvPr>
          <p:cNvGraphicFramePr/>
          <p:nvPr>
            <p:extLst>
              <p:ext uri="{D42A27DB-BD31-4B8C-83A1-F6EECF244321}">
                <p14:modId xmlns:p14="http://schemas.microsoft.com/office/powerpoint/2010/main" val="4180610031"/>
              </p:ext>
            </p:extLst>
          </p:nvPr>
        </p:nvGraphicFramePr>
        <p:xfrm>
          <a:off x="425424" y="1229028"/>
          <a:ext cx="8481440" cy="3574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548206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3E29C-6A0B-2A43-8336-D4BB40B68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353" y="517358"/>
            <a:ext cx="7255906" cy="4626142"/>
          </a:xfrm>
          <a:prstGeom prst="rect">
            <a:avLst/>
          </a:prstGeom>
        </p:spPr>
      </p:pic>
      <p:sp>
        <p:nvSpPr>
          <p:cNvPr id="6" name="Title 2">
            <a:extLst>
              <a:ext uri="{FF2B5EF4-FFF2-40B4-BE49-F238E27FC236}">
                <a16:creationId xmlns:a16="http://schemas.microsoft.com/office/drawing/2014/main" id="{BA666331-6060-944D-AE52-94662CFD3D1E}"/>
              </a:ext>
            </a:extLst>
          </p:cNvPr>
          <p:cNvSpPr>
            <a:spLocks noGrp="1"/>
          </p:cNvSpPr>
          <p:nvPr>
            <p:ph type="title"/>
          </p:nvPr>
        </p:nvSpPr>
        <p:spPr>
          <a:xfrm>
            <a:off x="745100" y="0"/>
            <a:ext cx="8504097" cy="798819"/>
          </a:xfrm>
        </p:spPr>
        <p:txBody>
          <a:bodyPr/>
          <a:lstStyle/>
          <a:p>
            <a:r>
              <a:rPr lang="en-US" sz="2000" dirty="0"/>
              <a:t>U-LINK Teams: 2018 - 2020</a:t>
            </a:r>
            <a:br>
              <a:rPr lang="en-US" sz="2000" dirty="0"/>
            </a:br>
            <a:br>
              <a:rPr lang="en-US" sz="2800" dirty="0"/>
            </a:br>
            <a:endParaRPr lang="en-US" dirty="0"/>
          </a:p>
        </p:txBody>
      </p:sp>
    </p:spTree>
    <p:extLst>
      <p:ext uri="{BB962C8B-B14F-4D97-AF65-F5344CB8AC3E}">
        <p14:creationId xmlns:p14="http://schemas.microsoft.com/office/powerpoint/2010/main" val="3129872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80EBE-CA41-6F43-9AD0-834535324F07}"/>
              </a:ext>
            </a:extLst>
          </p:cNvPr>
          <p:cNvSpPr>
            <a:spLocks noGrp="1"/>
          </p:cNvSpPr>
          <p:nvPr>
            <p:ph type="body" idx="1"/>
          </p:nvPr>
        </p:nvSpPr>
        <p:spPr>
          <a:xfrm>
            <a:off x="730624" y="1856956"/>
            <a:ext cx="7360783" cy="2198520"/>
          </a:xfrm>
          <a:prstGeom prst="rect">
            <a:avLst/>
          </a:prstGeom>
        </p:spPr>
        <p:txBody>
          <a:bodyPr wrap="square">
            <a:spAutoFit/>
          </a:bodyPr>
          <a:lstStyle/>
          <a:p>
            <a:pPr marL="0" indent="0">
              <a:spcAft>
                <a:spcPts val="800"/>
              </a:spcAft>
              <a:buNone/>
              <a:defRPr/>
            </a:pPr>
            <a:r>
              <a:rPr lang="en-US" sz="1800" dirty="0"/>
              <a:t>Angela Clark-Hughes, Director, Rosenstiel School Library</a:t>
            </a:r>
          </a:p>
          <a:p>
            <a:pPr marL="301625" lvl="1">
              <a:spcBef>
                <a:spcPts val="0"/>
              </a:spcBef>
              <a:buFont typeface="Arial" panose="020B0604020202020204" pitchFamily="34" charset="0"/>
              <a:buChar char="•"/>
              <a:defRPr/>
            </a:pPr>
            <a:r>
              <a:rPr lang="en-US" sz="1800" dirty="0"/>
              <a:t>BS in Community Psychology from Georgia State University (1995)</a:t>
            </a:r>
          </a:p>
          <a:p>
            <a:pPr marL="301625" lvl="1">
              <a:lnSpc>
                <a:spcPct val="114999"/>
              </a:lnSpc>
              <a:spcBef>
                <a:spcPts val="0"/>
              </a:spcBef>
              <a:buFont typeface="Arial" panose="020B0604020202020204" pitchFamily="34" charset="0"/>
              <a:buChar char="•"/>
              <a:defRPr/>
            </a:pPr>
            <a:r>
              <a:rPr lang="en-US" sz="1800" dirty="0"/>
              <a:t>MLIS from Simmons (2000)</a:t>
            </a:r>
            <a:endParaRPr lang="en-US" dirty="0"/>
          </a:p>
          <a:p>
            <a:pPr marL="301625" lvl="1">
              <a:spcBef>
                <a:spcPts val="0"/>
              </a:spcBef>
              <a:buFont typeface="Arial" panose="020B0604020202020204" pitchFamily="34" charset="0"/>
              <a:buChar char="•"/>
              <a:defRPr/>
            </a:pPr>
            <a:r>
              <a:rPr lang="en-US" sz="1800" dirty="0"/>
              <a:t>Joined the University of Miami in 2004</a:t>
            </a:r>
          </a:p>
          <a:p>
            <a:pPr marL="301625" lvl="1">
              <a:lnSpc>
                <a:spcPct val="114999"/>
              </a:lnSpc>
              <a:spcBef>
                <a:spcPts val="0"/>
              </a:spcBef>
              <a:buFont typeface="Arial" panose="020B0604020202020204" pitchFamily="34" charset="0"/>
              <a:buChar char="•"/>
              <a:defRPr/>
            </a:pPr>
            <a:r>
              <a:rPr lang="en-US" sz="1800" dirty="0"/>
              <a:t>President Elect (2021-2022) - International Association of Aquatic and Marine Science Libraries and Information Centers (IAMSLIC)</a:t>
            </a:r>
          </a:p>
        </p:txBody>
      </p:sp>
      <p:sp>
        <p:nvSpPr>
          <p:cNvPr id="5" name="Title 4">
            <a:extLst>
              <a:ext uri="{FF2B5EF4-FFF2-40B4-BE49-F238E27FC236}">
                <a16:creationId xmlns:a16="http://schemas.microsoft.com/office/drawing/2014/main" id="{546450EC-A3F5-3F45-AEB3-174F70B7CC67}"/>
              </a:ext>
            </a:extLst>
          </p:cNvPr>
          <p:cNvSpPr>
            <a:spLocks noGrp="1"/>
          </p:cNvSpPr>
          <p:nvPr>
            <p:ph type="title"/>
          </p:nvPr>
        </p:nvSpPr>
        <p:spPr/>
        <p:txBody>
          <a:bodyPr/>
          <a:lstStyle/>
          <a:p>
            <a:r>
              <a:rPr lang="en-US" dirty="0"/>
              <a:t>U-LINK Librarian</a:t>
            </a:r>
          </a:p>
        </p:txBody>
      </p:sp>
    </p:spTree>
    <p:extLst>
      <p:ext uri="{BB962C8B-B14F-4D97-AF65-F5344CB8AC3E}">
        <p14:creationId xmlns:p14="http://schemas.microsoft.com/office/powerpoint/2010/main" val="53895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1E7D2C2-9DA1-4917-9BE3-C3B4458D19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1224" y="757240"/>
            <a:ext cx="1057835" cy="130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posing for the camera&#10;&#10;Description automatically generated">
            <a:extLst>
              <a:ext uri="{FF2B5EF4-FFF2-40B4-BE49-F238E27FC236}">
                <a16:creationId xmlns:a16="http://schemas.microsoft.com/office/drawing/2014/main" id="{DDEAAE80-3B3A-4546-BB6B-3972A4D81D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9262" y="768595"/>
            <a:ext cx="1057834" cy="131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screenshot of a social media post&#10;&#10;Description automatically generated">
            <a:extLst>
              <a:ext uri="{FF2B5EF4-FFF2-40B4-BE49-F238E27FC236}">
                <a16:creationId xmlns:a16="http://schemas.microsoft.com/office/drawing/2014/main" id="{47EAE59E-0EDC-4643-B1BD-57001EBD95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23594" y="757240"/>
            <a:ext cx="1057835" cy="130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screenshot of a social media post&#10;&#10;Description automatically generated">
            <a:extLst>
              <a:ext uri="{FF2B5EF4-FFF2-40B4-BE49-F238E27FC236}">
                <a16:creationId xmlns:a16="http://schemas.microsoft.com/office/drawing/2014/main" id="{DCACA1AC-EDF7-44AC-AD58-8015DD0D5A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75484" y="768595"/>
            <a:ext cx="1057834" cy="130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screenshot of a social media post&#10;&#10;Description automatically generated">
            <a:extLst>
              <a:ext uri="{FF2B5EF4-FFF2-40B4-BE49-F238E27FC236}">
                <a16:creationId xmlns:a16="http://schemas.microsoft.com/office/drawing/2014/main" id="{7F3BBA09-0440-4AD6-892A-547508C0AF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27373" y="768595"/>
            <a:ext cx="1057834" cy="1302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screenshot of a social media post&#10;&#10;Description automatically generated">
            <a:extLst>
              <a:ext uri="{FF2B5EF4-FFF2-40B4-BE49-F238E27FC236}">
                <a16:creationId xmlns:a16="http://schemas.microsoft.com/office/drawing/2014/main" id="{99A57F0F-4894-42B4-824B-56F5B05EB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31151" y="745884"/>
            <a:ext cx="1057834" cy="1325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B2B1D402-70A3-467F-856B-00F9B8E8FE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83235" y="2637797"/>
            <a:ext cx="1057834" cy="1268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screenshot of a social media post&#10;&#10;Description automatically generated">
            <a:extLst>
              <a:ext uri="{FF2B5EF4-FFF2-40B4-BE49-F238E27FC236}">
                <a16:creationId xmlns:a16="http://schemas.microsoft.com/office/drawing/2014/main" id="{A6E78269-4396-47C4-AF44-6BEAB09956F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27372" y="2637797"/>
            <a:ext cx="1057835" cy="1268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0B784B05-B65D-4688-91B1-442F8E516F65}"/>
              </a:ext>
            </a:extLst>
          </p:cNvPr>
          <p:cNvSpPr txBox="1"/>
          <p:nvPr/>
        </p:nvSpPr>
        <p:spPr>
          <a:xfrm>
            <a:off x="0" y="106326"/>
            <a:ext cx="9144000" cy="461665"/>
          </a:xfrm>
          <a:prstGeom prst="rect">
            <a:avLst/>
          </a:prstGeom>
          <a:noFill/>
        </p:spPr>
        <p:txBody>
          <a:bodyPr wrap="square" rtlCol="0">
            <a:spAutoFit/>
          </a:bodyPr>
          <a:lstStyle/>
          <a:p>
            <a:pPr algn="ctr"/>
            <a:r>
              <a:rPr lang="en-US" sz="2400" dirty="0">
                <a:latin typeface="Candara" panose="020E0502030303020204" pitchFamily="34" charset="0"/>
              </a:rPr>
              <a:t>Hyper-Localism: Transforming the Paradigm for Climate Adaptation</a:t>
            </a:r>
          </a:p>
        </p:txBody>
      </p:sp>
      <p:sp>
        <p:nvSpPr>
          <p:cNvPr id="21" name="TextBox 20">
            <a:extLst>
              <a:ext uri="{FF2B5EF4-FFF2-40B4-BE49-F238E27FC236}">
                <a16:creationId xmlns:a16="http://schemas.microsoft.com/office/drawing/2014/main" id="{2BC119D6-60B6-485E-8A02-9A968247FB8A}"/>
              </a:ext>
            </a:extLst>
          </p:cNvPr>
          <p:cNvSpPr txBox="1"/>
          <p:nvPr/>
        </p:nvSpPr>
        <p:spPr>
          <a:xfrm>
            <a:off x="671224" y="2161768"/>
            <a:ext cx="1057835" cy="461665"/>
          </a:xfrm>
          <a:prstGeom prst="rect">
            <a:avLst/>
          </a:prstGeom>
          <a:noFill/>
        </p:spPr>
        <p:txBody>
          <a:bodyPr wrap="square" lIns="91440" tIns="45720" rIns="91440" bIns="45720" rtlCol="0" anchor="t">
            <a:spAutoFit/>
          </a:bodyPr>
          <a:lstStyle/>
          <a:p>
            <a:pPr algn="ctr"/>
            <a:r>
              <a:rPr lang="en-US" sz="1200" b="1" dirty="0">
                <a:latin typeface="Candara"/>
              </a:rPr>
              <a:t>Atmospheric Sciences</a:t>
            </a:r>
            <a:endParaRPr lang="en-US" sz="1200" b="1" dirty="0">
              <a:latin typeface="Candara" panose="020E0502030303020204" pitchFamily="34" charset="0"/>
            </a:endParaRPr>
          </a:p>
        </p:txBody>
      </p:sp>
      <p:sp>
        <p:nvSpPr>
          <p:cNvPr id="25" name="TextBox 24">
            <a:extLst>
              <a:ext uri="{FF2B5EF4-FFF2-40B4-BE49-F238E27FC236}">
                <a16:creationId xmlns:a16="http://schemas.microsoft.com/office/drawing/2014/main" id="{B8E8F220-DEE3-4357-A7F5-E6FA0EE6D588}"/>
              </a:ext>
            </a:extLst>
          </p:cNvPr>
          <p:cNvSpPr txBox="1"/>
          <p:nvPr/>
        </p:nvSpPr>
        <p:spPr>
          <a:xfrm>
            <a:off x="2047170" y="2161768"/>
            <a:ext cx="1057835" cy="276999"/>
          </a:xfrm>
          <a:prstGeom prst="rect">
            <a:avLst/>
          </a:prstGeom>
          <a:noFill/>
        </p:spPr>
        <p:txBody>
          <a:bodyPr wrap="square" rtlCol="0">
            <a:spAutoFit/>
          </a:bodyPr>
          <a:lstStyle/>
          <a:p>
            <a:pPr algn="ctr"/>
            <a:r>
              <a:rPr lang="en-US" sz="1200" b="1" dirty="0">
                <a:latin typeface="Candara" panose="020E0502030303020204" pitchFamily="34" charset="0"/>
              </a:rPr>
              <a:t>Architecture</a:t>
            </a:r>
          </a:p>
        </p:txBody>
      </p:sp>
      <p:sp>
        <p:nvSpPr>
          <p:cNvPr id="27" name="TextBox 26">
            <a:extLst>
              <a:ext uri="{FF2B5EF4-FFF2-40B4-BE49-F238E27FC236}">
                <a16:creationId xmlns:a16="http://schemas.microsoft.com/office/drawing/2014/main" id="{FBA045D0-6EA1-4246-B01F-0A1ABCA9784E}"/>
              </a:ext>
            </a:extLst>
          </p:cNvPr>
          <p:cNvSpPr txBox="1"/>
          <p:nvPr/>
        </p:nvSpPr>
        <p:spPr>
          <a:xfrm>
            <a:off x="3383234" y="3980876"/>
            <a:ext cx="1057835" cy="461665"/>
          </a:xfrm>
          <a:prstGeom prst="rect">
            <a:avLst/>
          </a:prstGeom>
          <a:noFill/>
        </p:spPr>
        <p:txBody>
          <a:bodyPr wrap="square" rtlCol="0">
            <a:spAutoFit/>
          </a:bodyPr>
          <a:lstStyle/>
          <a:p>
            <a:pPr algn="ctr"/>
            <a:r>
              <a:rPr lang="en-US" sz="1200" b="1" dirty="0">
                <a:latin typeface="Candara" panose="020E0502030303020204" pitchFamily="34" charset="0"/>
              </a:rPr>
              <a:t>GIS / Mapping</a:t>
            </a:r>
          </a:p>
        </p:txBody>
      </p:sp>
      <p:sp>
        <p:nvSpPr>
          <p:cNvPr id="29" name="TextBox 28">
            <a:extLst>
              <a:ext uri="{FF2B5EF4-FFF2-40B4-BE49-F238E27FC236}">
                <a16:creationId xmlns:a16="http://schemas.microsoft.com/office/drawing/2014/main" id="{4FEB39DD-1796-4DBE-AFF4-726D9F0092E1}"/>
              </a:ext>
            </a:extLst>
          </p:cNvPr>
          <p:cNvSpPr txBox="1"/>
          <p:nvPr/>
        </p:nvSpPr>
        <p:spPr>
          <a:xfrm>
            <a:off x="7431150" y="2176132"/>
            <a:ext cx="1057835" cy="461665"/>
          </a:xfrm>
          <a:prstGeom prst="rect">
            <a:avLst/>
          </a:prstGeom>
          <a:noFill/>
        </p:spPr>
        <p:txBody>
          <a:bodyPr wrap="square" lIns="91440" tIns="45720" rIns="91440" bIns="45720" rtlCol="0" anchor="t">
            <a:spAutoFit/>
          </a:bodyPr>
          <a:lstStyle/>
          <a:p>
            <a:pPr algn="ctr"/>
            <a:r>
              <a:rPr lang="en-US" sz="1200" b="1" dirty="0">
                <a:latin typeface="Candara"/>
              </a:rPr>
              <a:t>Information Sciences</a:t>
            </a:r>
            <a:endParaRPr lang="en-US" sz="1200" b="1" dirty="0">
              <a:latin typeface="Candara" panose="020E0502030303020204" pitchFamily="34" charset="0"/>
            </a:endParaRPr>
          </a:p>
        </p:txBody>
      </p:sp>
      <p:sp>
        <p:nvSpPr>
          <p:cNvPr id="31" name="TextBox 30">
            <a:extLst>
              <a:ext uri="{FF2B5EF4-FFF2-40B4-BE49-F238E27FC236}">
                <a16:creationId xmlns:a16="http://schemas.microsoft.com/office/drawing/2014/main" id="{B5100812-D620-4835-9BCC-70738CB1B662}"/>
              </a:ext>
            </a:extLst>
          </p:cNvPr>
          <p:cNvSpPr txBox="1"/>
          <p:nvPr/>
        </p:nvSpPr>
        <p:spPr>
          <a:xfrm>
            <a:off x="6055204" y="2164590"/>
            <a:ext cx="1057835" cy="461665"/>
          </a:xfrm>
          <a:prstGeom prst="rect">
            <a:avLst/>
          </a:prstGeom>
          <a:noFill/>
        </p:spPr>
        <p:txBody>
          <a:bodyPr wrap="square" rtlCol="0">
            <a:spAutoFit/>
          </a:bodyPr>
          <a:lstStyle/>
          <a:p>
            <a:pPr algn="ctr"/>
            <a:r>
              <a:rPr lang="en-US" sz="1200" b="1" dirty="0">
                <a:latin typeface="Candara" panose="020E0502030303020204" pitchFamily="34" charset="0"/>
              </a:rPr>
              <a:t>Marine Geosciences</a:t>
            </a:r>
          </a:p>
        </p:txBody>
      </p:sp>
      <p:sp>
        <p:nvSpPr>
          <p:cNvPr id="33" name="TextBox 32">
            <a:extLst>
              <a:ext uri="{FF2B5EF4-FFF2-40B4-BE49-F238E27FC236}">
                <a16:creationId xmlns:a16="http://schemas.microsoft.com/office/drawing/2014/main" id="{78B4933B-D865-4E1E-BE71-0DD37E529FD5}"/>
              </a:ext>
            </a:extLst>
          </p:cNvPr>
          <p:cNvSpPr txBox="1"/>
          <p:nvPr/>
        </p:nvSpPr>
        <p:spPr>
          <a:xfrm>
            <a:off x="4620195" y="2161767"/>
            <a:ext cx="1248133" cy="461665"/>
          </a:xfrm>
          <a:prstGeom prst="rect">
            <a:avLst/>
          </a:prstGeom>
          <a:noFill/>
        </p:spPr>
        <p:txBody>
          <a:bodyPr wrap="square" lIns="91440" tIns="45720" rIns="91440" bIns="45720" rtlCol="0" anchor="t">
            <a:spAutoFit/>
          </a:bodyPr>
          <a:lstStyle/>
          <a:p>
            <a:pPr algn="ctr"/>
            <a:r>
              <a:rPr lang="en-US" sz="1200" b="1" dirty="0">
                <a:latin typeface="Candara"/>
              </a:rPr>
              <a:t>Communication  Studies</a:t>
            </a:r>
            <a:endParaRPr lang="en-US" sz="1200" b="1" dirty="0">
              <a:latin typeface="Candara" panose="020E0502030303020204" pitchFamily="34" charset="0"/>
            </a:endParaRPr>
          </a:p>
        </p:txBody>
      </p:sp>
      <p:sp>
        <p:nvSpPr>
          <p:cNvPr id="35" name="TextBox 34">
            <a:extLst>
              <a:ext uri="{FF2B5EF4-FFF2-40B4-BE49-F238E27FC236}">
                <a16:creationId xmlns:a16="http://schemas.microsoft.com/office/drawing/2014/main" id="{8F71F8A4-724F-40E1-9F1A-146F352F4892}"/>
              </a:ext>
            </a:extLst>
          </p:cNvPr>
          <p:cNvSpPr txBox="1"/>
          <p:nvPr/>
        </p:nvSpPr>
        <p:spPr>
          <a:xfrm>
            <a:off x="3375484" y="2164591"/>
            <a:ext cx="1057835" cy="276999"/>
          </a:xfrm>
          <a:prstGeom prst="rect">
            <a:avLst/>
          </a:prstGeom>
          <a:noFill/>
        </p:spPr>
        <p:txBody>
          <a:bodyPr wrap="square" rtlCol="0">
            <a:spAutoFit/>
          </a:bodyPr>
          <a:lstStyle/>
          <a:p>
            <a:pPr algn="ctr"/>
            <a:r>
              <a:rPr lang="en-US" sz="1200" b="1" dirty="0">
                <a:latin typeface="Candara" panose="020E0502030303020204" pitchFamily="34" charset="0"/>
              </a:rPr>
              <a:t>English</a:t>
            </a:r>
          </a:p>
        </p:txBody>
      </p:sp>
      <p:sp>
        <p:nvSpPr>
          <p:cNvPr id="37" name="TextBox 36">
            <a:extLst>
              <a:ext uri="{FF2B5EF4-FFF2-40B4-BE49-F238E27FC236}">
                <a16:creationId xmlns:a16="http://schemas.microsoft.com/office/drawing/2014/main" id="{7EBF94A1-3988-4E85-907A-01E143F0E9F6}"/>
              </a:ext>
            </a:extLst>
          </p:cNvPr>
          <p:cNvSpPr txBox="1"/>
          <p:nvPr/>
        </p:nvSpPr>
        <p:spPr>
          <a:xfrm>
            <a:off x="4529495" y="4013834"/>
            <a:ext cx="1453587" cy="461665"/>
          </a:xfrm>
          <a:prstGeom prst="rect">
            <a:avLst/>
          </a:prstGeom>
          <a:noFill/>
        </p:spPr>
        <p:txBody>
          <a:bodyPr wrap="square" rtlCol="0">
            <a:spAutoFit/>
          </a:bodyPr>
          <a:lstStyle/>
          <a:p>
            <a:pPr algn="ctr"/>
            <a:r>
              <a:rPr lang="en-US" sz="1200" b="1" dirty="0">
                <a:latin typeface="Candara" panose="020E0502030303020204" pitchFamily="34" charset="0"/>
              </a:rPr>
              <a:t>Communications, PhD Student</a:t>
            </a:r>
          </a:p>
        </p:txBody>
      </p:sp>
      <p:pic>
        <p:nvPicPr>
          <p:cNvPr id="39" name="Picture 38">
            <a:extLst>
              <a:ext uri="{FF2B5EF4-FFF2-40B4-BE49-F238E27FC236}">
                <a16:creationId xmlns:a16="http://schemas.microsoft.com/office/drawing/2014/main" id="{61F4801C-B524-43FA-AA51-4EE422E312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0718" y="2638485"/>
            <a:ext cx="1188720" cy="1188720"/>
          </a:xfrm>
          <a:prstGeom prst="rect">
            <a:avLst/>
          </a:prstGeom>
        </p:spPr>
      </p:pic>
      <p:pic>
        <p:nvPicPr>
          <p:cNvPr id="43" name="Picture 42" descr="A screenshot of a social media post&#10;&#10;Description automatically generated">
            <a:extLst>
              <a:ext uri="{FF2B5EF4-FFF2-40B4-BE49-F238E27FC236}">
                <a16:creationId xmlns:a16="http://schemas.microsoft.com/office/drawing/2014/main" id="{290E514A-F606-4A06-9201-30C05DFB28C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1160" y="4018627"/>
            <a:ext cx="1800520" cy="92029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B3A9BBC4-AF4E-448B-9948-F54326CB62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4824" y="2775645"/>
            <a:ext cx="914400" cy="914400"/>
          </a:xfrm>
          <a:prstGeom prst="rect">
            <a:avLst/>
          </a:prstGeom>
        </p:spPr>
      </p:pic>
      <p:pic>
        <p:nvPicPr>
          <p:cNvPr id="46" name="Picture 45">
            <a:extLst>
              <a:ext uri="{FF2B5EF4-FFF2-40B4-BE49-F238E27FC236}">
                <a16:creationId xmlns:a16="http://schemas.microsoft.com/office/drawing/2014/main" id="{C22F9470-DC75-40F6-AA66-D16E1187F0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54893" y="2787489"/>
            <a:ext cx="1829840" cy="611505"/>
          </a:xfrm>
          <a:prstGeom prst="rect">
            <a:avLst/>
          </a:prstGeom>
        </p:spPr>
      </p:pic>
      <p:pic>
        <p:nvPicPr>
          <p:cNvPr id="47" name="Picture 46">
            <a:extLst>
              <a:ext uri="{FF2B5EF4-FFF2-40B4-BE49-F238E27FC236}">
                <a16:creationId xmlns:a16="http://schemas.microsoft.com/office/drawing/2014/main" id="{361FCB79-A937-4BC3-8458-FBC838F6D8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79262" y="3615116"/>
            <a:ext cx="1495314" cy="365760"/>
          </a:xfrm>
          <a:prstGeom prst="rect">
            <a:avLst/>
          </a:prstGeom>
        </p:spPr>
      </p:pic>
      <p:pic>
        <p:nvPicPr>
          <p:cNvPr id="48" name="Picture 47">
            <a:extLst>
              <a:ext uri="{FF2B5EF4-FFF2-40B4-BE49-F238E27FC236}">
                <a16:creationId xmlns:a16="http://schemas.microsoft.com/office/drawing/2014/main" id="{0A992708-8F03-4F1E-B520-6C5155C5B7A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9395" y="2771835"/>
            <a:ext cx="916305" cy="916305"/>
          </a:xfrm>
          <a:prstGeom prst="rect">
            <a:avLst/>
          </a:prstGeom>
        </p:spPr>
      </p:pic>
      <p:pic>
        <p:nvPicPr>
          <p:cNvPr id="49" name="Picture 48">
            <a:extLst>
              <a:ext uri="{FF2B5EF4-FFF2-40B4-BE49-F238E27FC236}">
                <a16:creationId xmlns:a16="http://schemas.microsoft.com/office/drawing/2014/main" id="{FB11496C-96EF-48B6-BB22-AB87E3AD47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11478" y="4022395"/>
            <a:ext cx="1569787" cy="731520"/>
          </a:xfrm>
          <a:prstGeom prst="rect">
            <a:avLst/>
          </a:prstGeom>
        </p:spPr>
      </p:pic>
    </p:spTree>
    <p:extLst>
      <p:ext uri="{BB962C8B-B14F-4D97-AF65-F5344CB8AC3E}">
        <p14:creationId xmlns:p14="http://schemas.microsoft.com/office/powerpoint/2010/main" val="3832895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AC123EC6-EF56-4E52-BFAC-20FA4D14D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7364" y="0"/>
            <a:ext cx="6101327" cy="5143500"/>
          </a:xfrm>
          <a:prstGeom prst="rect">
            <a:avLst/>
          </a:prstGeom>
        </p:spPr>
      </p:pic>
      <p:sp>
        <p:nvSpPr>
          <p:cNvPr id="6" name="TextBox 5">
            <a:extLst>
              <a:ext uri="{FF2B5EF4-FFF2-40B4-BE49-F238E27FC236}">
                <a16:creationId xmlns:a16="http://schemas.microsoft.com/office/drawing/2014/main" id="{2D04BAC3-4449-41B8-A1B2-1188959B5515}"/>
              </a:ext>
            </a:extLst>
          </p:cNvPr>
          <p:cNvSpPr txBox="1"/>
          <p:nvPr/>
        </p:nvSpPr>
        <p:spPr>
          <a:xfrm>
            <a:off x="75309" y="212655"/>
            <a:ext cx="3102945" cy="1200329"/>
          </a:xfrm>
          <a:prstGeom prst="rect">
            <a:avLst/>
          </a:prstGeom>
          <a:noFill/>
        </p:spPr>
        <p:txBody>
          <a:bodyPr wrap="square" rtlCol="0">
            <a:spAutoFit/>
          </a:bodyPr>
          <a:lstStyle/>
          <a:p>
            <a:pPr algn="ctr"/>
            <a:r>
              <a:rPr lang="en-US" sz="2400" dirty="0">
                <a:latin typeface="Candara" panose="020E0502030303020204" pitchFamily="34" charset="0"/>
              </a:rPr>
              <a:t>Integrated Climate Risk Assessment (ICRA)</a:t>
            </a:r>
          </a:p>
        </p:txBody>
      </p:sp>
      <p:sp>
        <p:nvSpPr>
          <p:cNvPr id="7" name="TextBox 6">
            <a:extLst>
              <a:ext uri="{FF2B5EF4-FFF2-40B4-BE49-F238E27FC236}">
                <a16:creationId xmlns:a16="http://schemas.microsoft.com/office/drawing/2014/main" id="{DBDE4B47-E76C-4B2F-B685-1CF2F422F88C}"/>
              </a:ext>
            </a:extLst>
          </p:cNvPr>
          <p:cNvSpPr txBox="1"/>
          <p:nvPr/>
        </p:nvSpPr>
        <p:spPr>
          <a:xfrm>
            <a:off x="361507" y="1528797"/>
            <a:ext cx="2605857" cy="2031325"/>
          </a:xfrm>
          <a:prstGeom prst="rect">
            <a:avLst/>
          </a:prstGeom>
          <a:noFill/>
        </p:spPr>
        <p:txBody>
          <a:bodyPr wrap="square" rtlCol="0">
            <a:spAutoFit/>
          </a:bodyPr>
          <a:lstStyle/>
          <a:p>
            <a:pPr marL="285750" lvl="3" indent="-285750">
              <a:buFont typeface="Arial" panose="020B0604020202020204" pitchFamily="34" charset="0"/>
              <a:buChar char="•"/>
            </a:pPr>
            <a:r>
              <a:rPr lang="en-US" sz="1800" dirty="0">
                <a:latin typeface="Candara" panose="020E0502030303020204" pitchFamily="34" charset="0"/>
              </a:rPr>
              <a:t>Elevation</a:t>
            </a:r>
          </a:p>
          <a:p>
            <a:pPr marL="285750" indent="-285750">
              <a:buFont typeface="Arial" panose="020B0604020202020204" pitchFamily="34" charset="0"/>
              <a:buChar char="•"/>
            </a:pPr>
            <a:r>
              <a:rPr lang="en-US" sz="1800" dirty="0">
                <a:latin typeface="Candara" panose="020E0502030303020204" pitchFamily="34" charset="0"/>
              </a:rPr>
              <a:t>Greenness</a:t>
            </a:r>
          </a:p>
          <a:p>
            <a:pPr marL="285750" indent="-285750">
              <a:buFont typeface="Arial" panose="020B0604020202020204" pitchFamily="34" charset="0"/>
              <a:buChar char="•"/>
            </a:pPr>
            <a:r>
              <a:rPr lang="en-US" sz="1800" dirty="0">
                <a:latin typeface="Candara" panose="020E0502030303020204" pitchFamily="34" charset="0"/>
              </a:rPr>
              <a:t>Wealth Distribution</a:t>
            </a:r>
          </a:p>
          <a:p>
            <a:pPr marL="285750" indent="-285750">
              <a:buFont typeface="Arial" panose="020B0604020202020204" pitchFamily="34" charset="0"/>
              <a:buChar char="•"/>
            </a:pPr>
            <a:r>
              <a:rPr lang="en-US" sz="1800" dirty="0">
                <a:latin typeface="Candara" panose="020E0502030303020204" pitchFamily="34" charset="0"/>
              </a:rPr>
              <a:t>Housing</a:t>
            </a:r>
          </a:p>
          <a:p>
            <a:pPr marL="285750" indent="-285750">
              <a:buFont typeface="Arial" panose="020B0604020202020204" pitchFamily="34" charset="0"/>
              <a:buChar char="•"/>
            </a:pPr>
            <a:r>
              <a:rPr lang="en-US" sz="1800" dirty="0">
                <a:latin typeface="Candara" panose="020E0502030303020204" pitchFamily="34" charset="0"/>
              </a:rPr>
              <a:t>Heat</a:t>
            </a:r>
          </a:p>
          <a:p>
            <a:pPr marL="285750" indent="-285750">
              <a:buFont typeface="Arial" panose="020B0604020202020204" pitchFamily="34" charset="0"/>
              <a:buChar char="•"/>
            </a:pPr>
            <a:r>
              <a:rPr lang="en-US" sz="1800" dirty="0">
                <a:latin typeface="Candara" panose="020E0502030303020204" pitchFamily="34" charset="0"/>
              </a:rPr>
              <a:t>Hydrology</a:t>
            </a:r>
          </a:p>
          <a:p>
            <a:pPr marL="285750" indent="-285750">
              <a:buFont typeface="Arial" panose="020B0604020202020204" pitchFamily="34" charset="0"/>
              <a:buChar char="•"/>
            </a:pPr>
            <a:r>
              <a:rPr lang="en-US" sz="1800" b="1" dirty="0">
                <a:latin typeface="Candara" panose="020E0502030303020204" pitchFamily="34" charset="0"/>
              </a:rPr>
              <a:t>Septic </a:t>
            </a:r>
          </a:p>
        </p:txBody>
      </p:sp>
    </p:spTree>
    <p:extLst>
      <p:ext uri="{BB962C8B-B14F-4D97-AF65-F5344CB8AC3E}">
        <p14:creationId xmlns:p14="http://schemas.microsoft.com/office/powerpoint/2010/main" val="65662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74648-695B-4565-8D64-8C530176FB43}"/>
              </a:ext>
            </a:extLst>
          </p:cNvPr>
          <p:cNvPicPr>
            <a:picLocks noChangeAspect="1"/>
          </p:cNvPicPr>
          <p:nvPr/>
        </p:nvPicPr>
        <p:blipFill>
          <a:blip r:embed="rId2"/>
          <a:stretch>
            <a:fillRect/>
          </a:stretch>
        </p:blipFill>
        <p:spPr>
          <a:xfrm>
            <a:off x="0" y="0"/>
            <a:ext cx="6858000" cy="5143500"/>
          </a:xfrm>
          <a:prstGeom prst="rect">
            <a:avLst/>
          </a:prstGeom>
        </p:spPr>
      </p:pic>
      <p:pic>
        <p:nvPicPr>
          <p:cNvPr id="5" name="Picture 4">
            <a:extLst>
              <a:ext uri="{FF2B5EF4-FFF2-40B4-BE49-F238E27FC236}">
                <a16:creationId xmlns:a16="http://schemas.microsoft.com/office/drawing/2014/main" id="{DFFBC19E-59F4-4E8B-8AA0-35471848BA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430" t="36427" r="53534" b="17516"/>
          <a:stretch/>
        </p:blipFill>
        <p:spPr>
          <a:xfrm>
            <a:off x="6985591" y="85061"/>
            <a:ext cx="2009554" cy="2052083"/>
          </a:xfrm>
          <a:prstGeom prst="flowChartConnector">
            <a:avLst/>
          </a:prstGeom>
        </p:spPr>
      </p:pic>
      <p:sp>
        <p:nvSpPr>
          <p:cNvPr id="6" name="TextBox 5">
            <a:extLst>
              <a:ext uri="{FF2B5EF4-FFF2-40B4-BE49-F238E27FC236}">
                <a16:creationId xmlns:a16="http://schemas.microsoft.com/office/drawing/2014/main" id="{54B0EAC8-CF1B-4D79-8CB1-628F01158F51}"/>
              </a:ext>
            </a:extLst>
          </p:cNvPr>
          <p:cNvSpPr txBox="1"/>
          <p:nvPr/>
        </p:nvSpPr>
        <p:spPr>
          <a:xfrm>
            <a:off x="6858000" y="2202418"/>
            <a:ext cx="2286000" cy="738664"/>
          </a:xfrm>
          <a:prstGeom prst="rect">
            <a:avLst/>
          </a:prstGeom>
          <a:noFill/>
        </p:spPr>
        <p:txBody>
          <a:bodyPr wrap="square" lIns="91440" tIns="45720" rIns="91440" bIns="45720" rtlCol="0" anchor="t">
            <a:spAutoFit/>
          </a:bodyPr>
          <a:lstStyle/>
          <a:p>
            <a:r>
              <a:rPr lang="en-US" dirty="0"/>
              <a:t>Evaluating storm drain pumping stations after a heavy rain event.  </a:t>
            </a:r>
          </a:p>
        </p:txBody>
      </p:sp>
      <p:sp>
        <p:nvSpPr>
          <p:cNvPr id="7" name="TextBox 6">
            <a:extLst>
              <a:ext uri="{FF2B5EF4-FFF2-40B4-BE49-F238E27FC236}">
                <a16:creationId xmlns:a16="http://schemas.microsoft.com/office/drawing/2014/main" id="{23E8ECBA-D3C8-4954-BB37-EE95FEBD6CD5}"/>
              </a:ext>
            </a:extLst>
          </p:cNvPr>
          <p:cNvSpPr txBox="1"/>
          <p:nvPr/>
        </p:nvSpPr>
        <p:spPr>
          <a:xfrm>
            <a:off x="6858000" y="4736506"/>
            <a:ext cx="2286000" cy="307777"/>
          </a:xfrm>
          <a:prstGeom prst="rect">
            <a:avLst/>
          </a:prstGeom>
          <a:noFill/>
        </p:spPr>
        <p:txBody>
          <a:bodyPr wrap="square" rtlCol="0">
            <a:spAutoFit/>
          </a:bodyPr>
          <a:lstStyle/>
          <a:p>
            <a:r>
              <a:rPr lang="en-US" dirty="0"/>
              <a:t>Photos: Tyler Harrison</a:t>
            </a:r>
          </a:p>
        </p:txBody>
      </p:sp>
    </p:spTree>
    <p:extLst>
      <p:ext uri="{BB962C8B-B14F-4D97-AF65-F5344CB8AC3E}">
        <p14:creationId xmlns:p14="http://schemas.microsoft.com/office/powerpoint/2010/main" val="2950246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98489-80BC-4B09-B7F6-E841629807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521" y="468588"/>
            <a:ext cx="2438400" cy="1828800"/>
          </a:xfrm>
          <a:prstGeom prst="rect">
            <a:avLst/>
          </a:prstGeom>
        </p:spPr>
      </p:pic>
      <p:pic>
        <p:nvPicPr>
          <p:cNvPr id="6" name="Picture 5">
            <a:extLst>
              <a:ext uri="{FF2B5EF4-FFF2-40B4-BE49-F238E27FC236}">
                <a16:creationId xmlns:a16="http://schemas.microsoft.com/office/drawing/2014/main" id="{ED0C7787-3DE0-46B5-8BD7-ACD8CFFF94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837" y="468588"/>
            <a:ext cx="2438400" cy="1828800"/>
          </a:xfrm>
          <a:prstGeom prst="rect">
            <a:avLst/>
          </a:prstGeom>
        </p:spPr>
      </p:pic>
      <p:pic>
        <p:nvPicPr>
          <p:cNvPr id="8" name="Picture 7">
            <a:extLst>
              <a:ext uri="{FF2B5EF4-FFF2-40B4-BE49-F238E27FC236}">
                <a16:creationId xmlns:a16="http://schemas.microsoft.com/office/drawing/2014/main" id="{C95D0F3E-137B-423B-BC0A-A96E14BCE3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188" r="5487" b="32446"/>
          <a:stretch/>
        </p:blipFill>
        <p:spPr>
          <a:xfrm>
            <a:off x="6350051" y="468588"/>
            <a:ext cx="2438400" cy="1828800"/>
          </a:xfrm>
          <a:prstGeom prst="rect">
            <a:avLst/>
          </a:prstGeom>
        </p:spPr>
      </p:pic>
      <p:sp>
        <p:nvSpPr>
          <p:cNvPr id="9" name="TextBox 8">
            <a:extLst>
              <a:ext uri="{FF2B5EF4-FFF2-40B4-BE49-F238E27FC236}">
                <a16:creationId xmlns:a16="http://schemas.microsoft.com/office/drawing/2014/main" id="{66E20E7A-6FE5-4C5C-B5BB-3A2B5A161AF9}"/>
              </a:ext>
            </a:extLst>
          </p:cNvPr>
          <p:cNvSpPr txBox="1"/>
          <p:nvPr/>
        </p:nvSpPr>
        <p:spPr>
          <a:xfrm>
            <a:off x="0" y="10630"/>
            <a:ext cx="9143999" cy="461665"/>
          </a:xfrm>
          <a:prstGeom prst="rect">
            <a:avLst/>
          </a:prstGeom>
          <a:noFill/>
        </p:spPr>
        <p:txBody>
          <a:bodyPr wrap="square" lIns="91440" tIns="45720" rIns="91440" bIns="45720" rtlCol="0" anchor="t">
            <a:spAutoFit/>
          </a:bodyPr>
          <a:lstStyle/>
          <a:p>
            <a:pPr algn="ctr"/>
            <a:r>
              <a:rPr lang="en-US" sz="2400" dirty="0">
                <a:effectLst>
                  <a:outerShdw blurRad="38100" dist="38100" dir="2700000" algn="tl">
                    <a:srgbClr val="000000">
                      <a:alpha val="43137"/>
                    </a:srgbClr>
                  </a:outerShdw>
                </a:effectLst>
                <a:latin typeface="Candara" panose="020E0502030303020204" pitchFamily="34" charset="0"/>
              </a:rPr>
              <a:t>Photovoice</a:t>
            </a:r>
          </a:p>
        </p:txBody>
      </p:sp>
      <p:sp>
        <p:nvSpPr>
          <p:cNvPr id="16" name="TextBox 15">
            <a:extLst>
              <a:ext uri="{FF2B5EF4-FFF2-40B4-BE49-F238E27FC236}">
                <a16:creationId xmlns:a16="http://schemas.microsoft.com/office/drawing/2014/main" id="{5B49FDDB-213D-4554-935F-ED455D815EE0}"/>
              </a:ext>
            </a:extLst>
          </p:cNvPr>
          <p:cNvSpPr txBox="1"/>
          <p:nvPr/>
        </p:nvSpPr>
        <p:spPr>
          <a:xfrm>
            <a:off x="449597" y="2264996"/>
            <a:ext cx="2438400" cy="523220"/>
          </a:xfrm>
          <a:prstGeom prst="rect">
            <a:avLst/>
          </a:prstGeom>
          <a:noFill/>
        </p:spPr>
        <p:txBody>
          <a:bodyPr wrap="square" lIns="91440" tIns="45720" rIns="91440" bIns="45720" rtlCol="0" anchor="t">
            <a:spAutoFit/>
          </a:bodyPr>
          <a:lstStyle/>
          <a:p>
            <a:r>
              <a:rPr lang="en-US" dirty="0">
                <a:latin typeface="Candara"/>
              </a:rPr>
              <a:t>Frequent flooding – too deep to drive through</a:t>
            </a:r>
            <a:endParaRPr lang="en-US" dirty="0">
              <a:latin typeface="Candara" panose="020E0502030303020204" pitchFamily="34" charset="0"/>
            </a:endParaRPr>
          </a:p>
        </p:txBody>
      </p:sp>
      <p:sp>
        <p:nvSpPr>
          <p:cNvPr id="18" name="TextBox 17">
            <a:extLst>
              <a:ext uri="{FF2B5EF4-FFF2-40B4-BE49-F238E27FC236}">
                <a16:creationId xmlns:a16="http://schemas.microsoft.com/office/drawing/2014/main" id="{C28D4F45-CC5D-431C-98BC-43610BE3FB9A}"/>
              </a:ext>
            </a:extLst>
          </p:cNvPr>
          <p:cNvSpPr txBox="1"/>
          <p:nvPr/>
        </p:nvSpPr>
        <p:spPr>
          <a:xfrm>
            <a:off x="3414404" y="2265715"/>
            <a:ext cx="2682240" cy="523220"/>
          </a:xfrm>
          <a:prstGeom prst="rect">
            <a:avLst/>
          </a:prstGeom>
          <a:noFill/>
        </p:spPr>
        <p:txBody>
          <a:bodyPr wrap="square" lIns="91440" tIns="45720" rIns="91440" bIns="45720" rtlCol="0" anchor="t">
            <a:spAutoFit/>
          </a:bodyPr>
          <a:lstStyle/>
          <a:p>
            <a:r>
              <a:rPr lang="en-US" dirty="0">
                <a:latin typeface="Candara"/>
              </a:rPr>
              <a:t>A broken bench in the sun at a bus stop </a:t>
            </a:r>
          </a:p>
        </p:txBody>
      </p:sp>
      <p:sp>
        <p:nvSpPr>
          <p:cNvPr id="20" name="TextBox 19">
            <a:extLst>
              <a:ext uri="{FF2B5EF4-FFF2-40B4-BE49-F238E27FC236}">
                <a16:creationId xmlns:a16="http://schemas.microsoft.com/office/drawing/2014/main" id="{84B2433B-900A-493B-AB80-1DF4D75D3BFC}"/>
              </a:ext>
            </a:extLst>
          </p:cNvPr>
          <p:cNvSpPr txBox="1"/>
          <p:nvPr/>
        </p:nvSpPr>
        <p:spPr>
          <a:xfrm>
            <a:off x="6228131" y="2265715"/>
            <a:ext cx="2682240" cy="523220"/>
          </a:xfrm>
          <a:prstGeom prst="rect">
            <a:avLst/>
          </a:prstGeom>
          <a:noFill/>
        </p:spPr>
        <p:txBody>
          <a:bodyPr wrap="square" lIns="91440" tIns="45720" rIns="91440" bIns="45720" rtlCol="0" anchor="t">
            <a:spAutoFit/>
          </a:bodyPr>
          <a:lstStyle/>
          <a:p>
            <a:r>
              <a:rPr lang="en-US" dirty="0">
                <a:latin typeface="Candara"/>
              </a:rPr>
              <a:t>A tree provides some shade at a bus stop</a:t>
            </a:r>
          </a:p>
        </p:txBody>
      </p:sp>
      <p:pic>
        <p:nvPicPr>
          <p:cNvPr id="22" name="Picture 21">
            <a:extLst>
              <a:ext uri="{FF2B5EF4-FFF2-40B4-BE49-F238E27FC236}">
                <a16:creationId xmlns:a16="http://schemas.microsoft.com/office/drawing/2014/main" id="{4DB221E2-E56B-44C3-961F-792B26167E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823" y="3491829"/>
            <a:ext cx="2072640" cy="1554480"/>
          </a:xfrm>
          <a:prstGeom prst="rect">
            <a:avLst/>
          </a:prstGeom>
          <a:ln>
            <a:solidFill>
              <a:srgbClr val="00B050"/>
            </a:solidFill>
          </a:ln>
        </p:spPr>
      </p:pic>
      <p:pic>
        <p:nvPicPr>
          <p:cNvPr id="24" name="Picture 23">
            <a:extLst>
              <a:ext uri="{FF2B5EF4-FFF2-40B4-BE49-F238E27FC236}">
                <a16:creationId xmlns:a16="http://schemas.microsoft.com/office/drawing/2014/main" id="{3C98E86C-5EF4-43B5-9B2E-59D01843B7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8210" y="3491829"/>
            <a:ext cx="2072640" cy="1554480"/>
          </a:xfrm>
          <a:prstGeom prst="rect">
            <a:avLst/>
          </a:prstGeom>
        </p:spPr>
      </p:pic>
      <p:pic>
        <p:nvPicPr>
          <p:cNvPr id="26" name="Picture 25">
            <a:extLst>
              <a:ext uri="{FF2B5EF4-FFF2-40B4-BE49-F238E27FC236}">
                <a16:creationId xmlns:a16="http://schemas.microsoft.com/office/drawing/2014/main" id="{9A18B4A1-2CA7-4544-A3EC-28C49587A9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7597" y="3491829"/>
            <a:ext cx="2063603" cy="1554480"/>
          </a:xfrm>
          <a:prstGeom prst="rect">
            <a:avLst/>
          </a:prstGeom>
        </p:spPr>
      </p:pic>
      <p:pic>
        <p:nvPicPr>
          <p:cNvPr id="28" name="Picture 27">
            <a:extLst>
              <a:ext uri="{FF2B5EF4-FFF2-40B4-BE49-F238E27FC236}">
                <a16:creationId xmlns:a16="http://schemas.microsoft.com/office/drawing/2014/main" id="{30729797-20F2-4DED-A2D6-85882C404C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3514" y="3491829"/>
            <a:ext cx="2087320" cy="1554480"/>
          </a:xfrm>
          <a:prstGeom prst="rect">
            <a:avLst/>
          </a:prstGeom>
          <a:ln>
            <a:solidFill>
              <a:srgbClr val="00B0F0"/>
            </a:solidFill>
          </a:ln>
        </p:spPr>
      </p:pic>
      <p:sp>
        <p:nvSpPr>
          <p:cNvPr id="30" name="TextBox 29">
            <a:extLst>
              <a:ext uri="{FF2B5EF4-FFF2-40B4-BE49-F238E27FC236}">
                <a16:creationId xmlns:a16="http://schemas.microsoft.com/office/drawing/2014/main" id="{CBF1ADD1-3E15-459A-B71C-1DB6BF85F4F3}"/>
              </a:ext>
            </a:extLst>
          </p:cNvPr>
          <p:cNvSpPr txBox="1"/>
          <p:nvPr/>
        </p:nvSpPr>
        <p:spPr>
          <a:xfrm>
            <a:off x="1" y="2913771"/>
            <a:ext cx="9143999"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latin typeface="Candara" panose="020E0502030303020204" pitchFamily="34" charset="0"/>
              </a:rPr>
              <a:t>Design Thinking</a:t>
            </a:r>
          </a:p>
        </p:txBody>
      </p:sp>
    </p:spTree>
    <p:extLst>
      <p:ext uri="{BB962C8B-B14F-4D97-AF65-F5344CB8AC3E}">
        <p14:creationId xmlns:p14="http://schemas.microsoft.com/office/powerpoint/2010/main" val="2164799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D814-F78A-8749-981E-A0EDB88B6627}"/>
              </a:ext>
            </a:extLst>
          </p:cNvPr>
          <p:cNvSpPr>
            <a:spLocks noGrp="1"/>
          </p:cNvSpPr>
          <p:nvPr>
            <p:ph type="title"/>
          </p:nvPr>
        </p:nvSpPr>
        <p:spPr>
          <a:xfrm>
            <a:off x="729450" y="1194621"/>
            <a:ext cx="7688700" cy="535200"/>
          </a:xfrm>
        </p:spPr>
        <p:txBody>
          <a:bodyPr/>
          <a:lstStyle/>
          <a:p>
            <a:r>
              <a:rPr lang="en-US" dirty="0"/>
              <a:t>I've contributed as a </a:t>
            </a:r>
            <a:r>
              <a:rPr lang="en-US" u="sng" dirty="0"/>
              <a:t>team member</a:t>
            </a:r>
            <a:r>
              <a:rPr lang="en-US" dirty="0"/>
              <a:t> by:</a:t>
            </a:r>
          </a:p>
        </p:txBody>
      </p:sp>
      <p:sp>
        <p:nvSpPr>
          <p:cNvPr id="3" name="Text Placeholder 2">
            <a:extLst>
              <a:ext uri="{FF2B5EF4-FFF2-40B4-BE49-F238E27FC236}">
                <a16:creationId xmlns:a16="http://schemas.microsoft.com/office/drawing/2014/main" id="{A15B0030-D001-104E-9CD6-40899F4FAC68}"/>
              </a:ext>
            </a:extLst>
          </p:cNvPr>
          <p:cNvSpPr>
            <a:spLocks noGrp="1"/>
          </p:cNvSpPr>
          <p:nvPr>
            <p:ph type="body" idx="1"/>
          </p:nvPr>
        </p:nvSpPr>
        <p:spPr>
          <a:xfrm>
            <a:off x="729450" y="1738088"/>
            <a:ext cx="8387275" cy="3182570"/>
          </a:xfrm>
        </p:spPr>
        <p:txBody>
          <a:bodyPr/>
          <a:lstStyle/>
          <a:p>
            <a:pPr marL="342900" indent="-342900">
              <a:lnSpc>
                <a:spcPct val="100000"/>
              </a:lnSpc>
              <a:buFont typeface="Arial"/>
              <a:buChar char="•"/>
            </a:pPr>
            <a:r>
              <a:rPr lang="en-US" sz="1800" dirty="0"/>
              <a:t>Helping develop, test and create the Integrated Climate Risk Assessment (ICRA) protocol.</a:t>
            </a:r>
          </a:p>
          <a:p>
            <a:pPr marL="91440" indent="0">
              <a:lnSpc>
                <a:spcPct val="100000"/>
              </a:lnSpc>
              <a:buNone/>
            </a:pPr>
            <a:endParaRPr lang="en-US" sz="1800" dirty="0"/>
          </a:p>
          <a:p>
            <a:pPr marL="342900" indent="-342900">
              <a:lnSpc>
                <a:spcPct val="100000"/>
              </a:lnSpc>
              <a:buFont typeface="Arial"/>
              <a:buChar char="•"/>
            </a:pPr>
            <a:r>
              <a:rPr lang="en-US" sz="1800" dirty="0"/>
              <a:t>Facilitating Photovoice and Design Thinking Workshops with two Miami communities.</a:t>
            </a:r>
          </a:p>
          <a:p>
            <a:pPr marL="342900" indent="-342900">
              <a:lnSpc>
                <a:spcPct val="100000"/>
              </a:lnSpc>
              <a:buFont typeface="Arial"/>
              <a:buChar char="•"/>
            </a:pPr>
            <a:endParaRPr lang="en-US" sz="1800" dirty="0"/>
          </a:p>
          <a:p>
            <a:pPr marL="342900" indent="-342900">
              <a:lnSpc>
                <a:spcPct val="100000"/>
              </a:lnSpc>
              <a:buFont typeface="Arial"/>
              <a:buChar char="•"/>
            </a:pPr>
            <a:r>
              <a:rPr lang="en-US" sz="1800" dirty="0"/>
              <a:t>Collaborating on two articles on our protocol and study results.</a:t>
            </a:r>
          </a:p>
          <a:p>
            <a:pPr marL="342900" indent="-342900">
              <a:lnSpc>
                <a:spcPct val="100000"/>
              </a:lnSpc>
              <a:buFont typeface="+mj-lt"/>
              <a:buChar char="•"/>
            </a:pPr>
            <a:endParaRPr lang="en-US" sz="1800" dirty="0"/>
          </a:p>
          <a:p>
            <a:pPr marL="301625" indent="-342900">
              <a:lnSpc>
                <a:spcPct val="150000"/>
              </a:lnSpc>
              <a:buFont typeface="+mj-lt"/>
              <a:buChar char="•"/>
            </a:pPr>
            <a:r>
              <a:rPr lang="en-US" sz="1800" dirty="0"/>
              <a:t>Co-writing a successful grant proposal for external funding (received 2020).</a:t>
            </a:r>
          </a:p>
          <a:p>
            <a:pPr marL="0" indent="0">
              <a:lnSpc>
                <a:spcPct val="150000"/>
              </a:lnSpc>
              <a:buNone/>
            </a:pPr>
            <a:endParaRPr lang="en-US" sz="2000" dirty="0"/>
          </a:p>
        </p:txBody>
      </p:sp>
    </p:spTree>
    <p:extLst>
      <p:ext uri="{BB962C8B-B14F-4D97-AF65-F5344CB8AC3E}">
        <p14:creationId xmlns:p14="http://schemas.microsoft.com/office/powerpoint/2010/main" val="37794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9DF42E28-E294-4A71-9CA7-59C216BCA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2651"/>
            <a:ext cx="9144000" cy="4720856"/>
          </a:xfrm>
          <a:prstGeom prst="rect">
            <a:avLst/>
          </a:prstGeom>
        </p:spPr>
      </p:pic>
    </p:spTree>
    <p:extLst>
      <p:ext uri="{BB962C8B-B14F-4D97-AF65-F5344CB8AC3E}">
        <p14:creationId xmlns:p14="http://schemas.microsoft.com/office/powerpoint/2010/main" val="281540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6DB24-E167-46B3-82B0-00D85DC6B2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4582633"/>
          </a:xfrm>
          <a:prstGeom prst="rect">
            <a:avLst/>
          </a:prstGeom>
        </p:spPr>
      </p:pic>
    </p:spTree>
    <p:extLst>
      <p:ext uri="{BB962C8B-B14F-4D97-AF65-F5344CB8AC3E}">
        <p14:creationId xmlns:p14="http://schemas.microsoft.com/office/powerpoint/2010/main" val="158807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80EBE-CA41-6F43-9AD0-834535324F07}"/>
              </a:ext>
            </a:extLst>
          </p:cNvPr>
          <p:cNvSpPr>
            <a:spLocks noGrp="1"/>
          </p:cNvSpPr>
          <p:nvPr>
            <p:ph type="body" idx="1"/>
          </p:nvPr>
        </p:nvSpPr>
        <p:spPr>
          <a:xfrm>
            <a:off x="806824" y="2047456"/>
            <a:ext cx="7360783" cy="1561423"/>
          </a:xfrm>
          <a:prstGeom prst="rect">
            <a:avLst/>
          </a:prstGeom>
        </p:spPr>
        <p:txBody>
          <a:bodyPr wrap="square">
            <a:spAutoFit/>
          </a:bodyPr>
          <a:lstStyle/>
          <a:p>
            <a:pPr marL="0" lvl="0" indent="0">
              <a:spcAft>
                <a:spcPts val="800"/>
              </a:spcAft>
              <a:buNone/>
              <a:defRPr/>
            </a:pPr>
            <a:r>
              <a:rPr lang="en-US" sz="1800" dirty="0"/>
              <a:t>James Sobczak, STEM Librarian</a:t>
            </a:r>
          </a:p>
          <a:p>
            <a:pPr marL="301752" lvl="1">
              <a:spcBef>
                <a:spcPts val="0"/>
              </a:spcBef>
              <a:buFont typeface="Arial" panose="020B0604020202020204" pitchFamily="34" charset="0"/>
              <a:buChar char="•"/>
              <a:defRPr/>
            </a:pPr>
            <a:r>
              <a:rPr lang="en-US" sz="1800" dirty="0"/>
              <a:t>MLIS from the University of Washington (2018)</a:t>
            </a:r>
          </a:p>
          <a:p>
            <a:pPr marL="301752" lvl="1">
              <a:spcBef>
                <a:spcPts val="0"/>
              </a:spcBef>
              <a:buFont typeface="Arial" panose="020B0604020202020204" pitchFamily="34" charset="0"/>
              <a:buChar char="•"/>
              <a:defRPr/>
            </a:pPr>
            <a:r>
              <a:rPr lang="en-US" sz="1800" dirty="0"/>
              <a:t>MArch from Yale University (2012); BS in Architecture (2007)</a:t>
            </a:r>
          </a:p>
          <a:p>
            <a:pPr marL="301752" lvl="1">
              <a:spcBef>
                <a:spcPts val="0"/>
              </a:spcBef>
              <a:buFont typeface="Arial" panose="020B0604020202020204" pitchFamily="34" charset="0"/>
              <a:buChar char="•"/>
              <a:defRPr/>
            </a:pPr>
            <a:r>
              <a:rPr lang="en-US" sz="1800" dirty="0"/>
              <a:t>Joined the University of Miami in October of 2018</a:t>
            </a:r>
          </a:p>
        </p:txBody>
      </p:sp>
      <p:sp>
        <p:nvSpPr>
          <p:cNvPr id="5" name="Title 4">
            <a:extLst>
              <a:ext uri="{FF2B5EF4-FFF2-40B4-BE49-F238E27FC236}">
                <a16:creationId xmlns:a16="http://schemas.microsoft.com/office/drawing/2014/main" id="{546450EC-A3F5-3F45-AEB3-174F70B7CC67}"/>
              </a:ext>
            </a:extLst>
          </p:cNvPr>
          <p:cNvSpPr>
            <a:spLocks noGrp="1"/>
          </p:cNvSpPr>
          <p:nvPr>
            <p:ph type="title"/>
          </p:nvPr>
        </p:nvSpPr>
        <p:spPr/>
        <p:txBody>
          <a:bodyPr/>
          <a:lstStyle/>
          <a:p>
            <a:r>
              <a:rPr lang="en-US" dirty="0"/>
              <a:t>U-LINK Librarian</a:t>
            </a:r>
          </a:p>
        </p:txBody>
      </p:sp>
    </p:spTree>
    <p:extLst>
      <p:ext uri="{BB962C8B-B14F-4D97-AF65-F5344CB8AC3E}">
        <p14:creationId xmlns:p14="http://schemas.microsoft.com/office/powerpoint/2010/main" val="421454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D5F68-A476-E746-94F2-ECC59A5059D9}"/>
              </a:ext>
            </a:extLst>
          </p:cNvPr>
          <p:cNvPicPr>
            <a:picLocks noChangeAspect="1"/>
          </p:cNvPicPr>
          <p:nvPr/>
        </p:nvPicPr>
        <p:blipFill>
          <a:blip r:embed="rId3" cstate="screen">
            <a:alphaModFix amt="17000"/>
            <a:extLst>
              <a:ext uri="{28A0092B-C50C-407E-A947-70E740481C1C}">
                <a14:useLocalDpi xmlns:a14="http://schemas.microsoft.com/office/drawing/2010/main"/>
              </a:ext>
            </a:extLst>
          </a:blip>
          <a:stretch>
            <a:fillRect/>
          </a:stretch>
        </p:blipFill>
        <p:spPr>
          <a:xfrm>
            <a:off x="-192092" y="-315468"/>
            <a:ext cx="9528184" cy="6484898"/>
          </a:xfrm>
          <a:prstGeom prst="rect">
            <a:avLst/>
          </a:prstGeom>
        </p:spPr>
      </p:pic>
      <p:graphicFrame>
        <p:nvGraphicFramePr>
          <p:cNvPr id="4" name="Content Placeholder 4">
            <a:extLst>
              <a:ext uri="{FF2B5EF4-FFF2-40B4-BE49-F238E27FC236}">
                <a16:creationId xmlns:a16="http://schemas.microsoft.com/office/drawing/2014/main" id="{DD658CEC-61C9-554E-A984-1679DC24C439}"/>
              </a:ext>
            </a:extLst>
          </p:cNvPr>
          <p:cNvGraphicFramePr>
            <a:graphicFrameLocks/>
          </p:cNvGraphicFramePr>
          <p:nvPr>
            <p:extLst>
              <p:ext uri="{D42A27DB-BD31-4B8C-83A1-F6EECF244321}">
                <p14:modId xmlns:p14="http://schemas.microsoft.com/office/powerpoint/2010/main" val="3214042894"/>
              </p:ext>
            </p:extLst>
          </p:nvPr>
        </p:nvGraphicFramePr>
        <p:xfrm>
          <a:off x="3717267" y="2278730"/>
          <a:ext cx="5307227" cy="392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9D57AC0-F967-400C-8790-E59152BBA5E8}"/>
              </a:ext>
            </a:extLst>
          </p:cNvPr>
          <p:cNvSpPr txBox="1"/>
          <p:nvPr/>
        </p:nvSpPr>
        <p:spPr>
          <a:xfrm>
            <a:off x="3717267" y="455361"/>
            <a:ext cx="4937530" cy="394723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2100" dirty="0"/>
              <a:t>Explores the social and structural norms that shape cross-campus collaboration</a:t>
            </a:r>
          </a:p>
          <a:p>
            <a:pPr marL="214313" indent="-214313">
              <a:buFont typeface="Arial" panose="020B0604020202020204" pitchFamily="34" charset="0"/>
              <a:buChar char="•"/>
            </a:pPr>
            <a:r>
              <a:rPr lang="en-US" sz="2100" dirty="0"/>
              <a:t>Offers a conceptual model of key university stakeholders in research support</a:t>
            </a:r>
          </a:p>
          <a:p>
            <a:pPr marL="214313" indent="-214313">
              <a:buFont typeface="Arial" panose="020B0604020202020204" pitchFamily="34" charset="0"/>
              <a:buChar char="•"/>
            </a:pPr>
            <a:r>
              <a:rPr lang="en-US" sz="2100" dirty="0"/>
              <a:t>Provides recommendations for successful cross-campus relationship building </a:t>
            </a:r>
            <a:r>
              <a:rPr lang="en-US" sz="2100" b="1" i="1" dirty="0"/>
              <a:t> </a:t>
            </a:r>
          </a:p>
          <a:p>
            <a:pPr algn="ctr"/>
            <a:endParaRPr lang="en-US" sz="2100" b="1" i="1" dirty="0"/>
          </a:p>
          <a:p>
            <a:pPr algn="ctr"/>
            <a:r>
              <a:rPr lang="en-US" sz="2100" b="1" i="1" dirty="0"/>
              <a:t>Download the report at: </a:t>
            </a:r>
          </a:p>
          <a:p>
            <a:pPr algn="ctr"/>
            <a:r>
              <a:rPr lang="en-US" sz="2100" b="1" i="1" dirty="0">
                <a:hlinkClick r:id="rId9"/>
              </a:rPr>
              <a:t>oc.lc/social-interoperability </a:t>
            </a:r>
            <a:endParaRPr lang="en-US" sz="2100" b="1" i="1" dirty="0"/>
          </a:p>
          <a:p>
            <a:endParaRPr lang="en-US" sz="2100" b="1" i="1" dirty="0"/>
          </a:p>
          <a:p>
            <a:endParaRPr lang="en-US" sz="2100" b="1" i="1" dirty="0"/>
          </a:p>
        </p:txBody>
      </p:sp>
      <p:pic>
        <p:nvPicPr>
          <p:cNvPr id="5" name="Picture 4">
            <a:extLst>
              <a:ext uri="{FF2B5EF4-FFF2-40B4-BE49-F238E27FC236}">
                <a16:creationId xmlns:a16="http://schemas.microsoft.com/office/drawing/2014/main" id="{8F508BA5-D5D1-454F-ADC3-6C5C47997377}"/>
              </a:ext>
            </a:extLst>
          </p:cNvPr>
          <p:cNvPicPr>
            <a:picLocks noChangeAspect="1"/>
          </p:cNvPicPr>
          <p:nvPr/>
        </p:nvPicPr>
        <p:blipFill>
          <a:blip r:embed="rId10"/>
          <a:stretch>
            <a:fillRect/>
          </a:stretch>
        </p:blipFill>
        <p:spPr>
          <a:xfrm>
            <a:off x="363803" y="455361"/>
            <a:ext cx="3041866" cy="3926654"/>
          </a:xfrm>
          <a:prstGeom prst="rect">
            <a:avLst/>
          </a:prstGeom>
          <a:ln w="22225">
            <a:solidFill>
              <a:srgbClr val="C64297"/>
            </a:solidFill>
          </a:ln>
        </p:spPr>
      </p:pic>
    </p:spTree>
    <p:extLst>
      <p:ext uri="{BB962C8B-B14F-4D97-AF65-F5344CB8AC3E}">
        <p14:creationId xmlns:p14="http://schemas.microsoft.com/office/powerpoint/2010/main" val="23999250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D814-F78A-8749-981E-A0EDB88B6627}"/>
              </a:ext>
            </a:extLst>
          </p:cNvPr>
          <p:cNvSpPr>
            <a:spLocks noGrp="1"/>
          </p:cNvSpPr>
          <p:nvPr>
            <p:ph type="title"/>
          </p:nvPr>
        </p:nvSpPr>
        <p:spPr/>
        <p:txBody>
          <a:bodyPr/>
          <a:lstStyle/>
          <a:p>
            <a:r>
              <a:rPr lang="en-US" dirty="0"/>
              <a:t>My U-LINK Teams</a:t>
            </a:r>
          </a:p>
        </p:txBody>
      </p:sp>
      <p:sp>
        <p:nvSpPr>
          <p:cNvPr id="8" name="Text Placeholder 3">
            <a:extLst>
              <a:ext uri="{FF2B5EF4-FFF2-40B4-BE49-F238E27FC236}">
                <a16:creationId xmlns:a16="http://schemas.microsoft.com/office/drawing/2014/main" id="{55C55E16-F373-450F-BEA4-7CB632A1A60C}"/>
              </a:ext>
            </a:extLst>
          </p:cNvPr>
          <p:cNvSpPr>
            <a:spLocks noGrp="1"/>
          </p:cNvSpPr>
          <p:nvPr>
            <p:ph type="body" idx="1"/>
          </p:nvPr>
        </p:nvSpPr>
        <p:spPr>
          <a:xfrm>
            <a:off x="1034483" y="1787175"/>
            <a:ext cx="7360783" cy="605777"/>
          </a:xfrm>
          <a:prstGeom prst="rect">
            <a:avLst/>
          </a:prstGeom>
        </p:spPr>
        <p:txBody>
          <a:bodyPr wrap="square">
            <a:spAutoFit/>
          </a:bodyPr>
          <a:lstStyle/>
          <a:p>
            <a:pPr marL="0" lvl="0" indent="0">
              <a:spcAft>
                <a:spcPts val="800"/>
              </a:spcAft>
              <a:buNone/>
              <a:defRPr/>
            </a:pPr>
            <a:r>
              <a:rPr lang="en-US" sz="1800" dirty="0"/>
              <a:t>Next Generation Coastal Structures</a:t>
            </a:r>
          </a:p>
        </p:txBody>
      </p:sp>
      <p:sp>
        <p:nvSpPr>
          <p:cNvPr id="9" name="Text Placeholder 3">
            <a:extLst>
              <a:ext uri="{FF2B5EF4-FFF2-40B4-BE49-F238E27FC236}">
                <a16:creationId xmlns:a16="http://schemas.microsoft.com/office/drawing/2014/main" id="{5AD55EE6-BA99-4989-B3C4-75C8506AD8AB}"/>
              </a:ext>
            </a:extLst>
          </p:cNvPr>
          <p:cNvSpPr txBox="1">
            <a:spLocks/>
          </p:cNvSpPr>
          <p:nvPr/>
        </p:nvSpPr>
        <p:spPr>
          <a:xfrm>
            <a:off x="1034483" y="3257817"/>
            <a:ext cx="7360783" cy="60577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spcAft>
                <a:spcPts val="800"/>
              </a:spcAft>
              <a:buFont typeface="Lato"/>
              <a:buNone/>
              <a:defRPr/>
            </a:pPr>
            <a:r>
              <a:rPr lang="en-US" sz="1800" dirty="0"/>
              <a:t>Plastics as Material Cultures</a:t>
            </a:r>
          </a:p>
        </p:txBody>
      </p:sp>
      <p:pic>
        <p:nvPicPr>
          <p:cNvPr id="15" name="Picture 14">
            <a:extLst>
              <a:ext uri="{FF2B5EF4-FFF2-40B4-BE49-F238E27FC236}">
                <a16:creationId xmlns:a16="http://schemas.microsoft.com/office/drawing/2014/main" id="{F55371EF-2887-4739-9607-8E6CDCCAF1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7282" y="2211978"/>
            <a:ext cx="5109436" cy="1028700"/>
          </a:xfrm>
          <a:prstGeom prst="rect">
            <a:avLst/>
          </a:prstGeom>
        </p:spPr>
      </p:pic>
      <p:grpSp>
        <p:nvGrpSpPr>
          <p:cNvPr id="63" name="Group 62">
            <a:extLst>
              <a:ext uri="{FF2B5EF4-FFF2-40B4-BE49-F238E27FC236}">
                <a16:creationId xmlns:a16="http://schemas.microsoft.com/office/drawing/2014/main" id="{ED8F913A-FD44-4865-A8DE-0452D5AFFA5E}"/>
              </a:ext>
            </a:extLst>
          </p:cNvPr>
          <p:cNvGrpSpPr/>
          <p:nvPr/>
        </p:nvGrpSpPr>
        <p:grpSpPr>
          <a:xfrm>
            <a:off x="6650468" y="1892891"/>
            <a:ext cx="952500" cy="952500"/>
            <a:chOff x="5634933" y="1528086"/>
            <a:chExt cx="952500" cy="952500"/>
          </a:xfrm>
        </p:grpSpPr>
        <p:sp>
          <p:nvSpPr>
            <p:cNvPr id="61" name="Oval 60">
              <a:extLst>
                <a:ext uri="{FF2B5EF4-FFF2-40B4-BE49-F238E27FC236}">
                  <a16:creationId xmlns:a16="http://schemas.microsoft.com/office/drawing/2014/main" id="{1036A6C4-B33D-443A-8929-E48D0D1E86C8}"/>
                </a:ext>
              </a:extLst>
            </p:cNvPr>
            <p:cNvSpPr/>
            <p:nvPr/>
          </p:nvSpPr>
          <p:spPr>
            <a:xfrm>
              <a:off x="5896056" y="1602660"/>
              <a:ext cx="430254" cy="4302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9C463A49-0F4C-4C2E-82EE-D69DAA22B7BC}"/>
                </a:ext>
              </a:extLst>
            </p:cNvPr>
            <p:cNvGrpSpPr/>
            <p:nvPr/>
          </p:nvGrpSpPr>
          <p:grpSpPr>
            <a:xfrm>
              <a:off x="5634933" y="1528086"/>
              <a:ext cx="952500" cy="952500"/>
              <a:chOff x="6906521" y="1916702"/>
              <a:chExt cx="952500" cy="952500"/>
            </a:xfrm>
          </p:grpSpPr>
          <p:pic>
            <p:nvPicPr>
              <p:cNvPr id="56" name="Graphic 55">
                <a:extLst>
                  <a:ext uri="{FF2B5EF4-FFF2-40B4-BE49-F238E27FC236}">
                    <a16:creationId xmlns:a16="http://schemas.microsoft.com/office/drawing/2014/main" id="{4C4ACE28-4E1B-4AD7-94E3-AE25204186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6521" y="1916702"/>
                <a:ext cx="952500" cy="952500"/>
              </a:xfrm>
              <a:prstGeom prst="rect">
                <a:avLst/>
              </a:prstGeom>
            </p:spPr>
          </p:pic>
          <p:sp>
            <p:nvSpPr>
              <p:cNvPr id="57" name="Text Placeholder 3">
                <a:extLst>
                  <a:ext uri="{FF2B5EF4-FFF2-40B4-BE49-F238E27FC236}">
                    <a16:creationId xmlns:a16="http://schemas.microsoft.com/office/drawing/2014/main" id="{678ED68F-00B9-4681-A987-C9ABA8AAFAF9}"/>
                  </a:ext>
                </a:extLst>
              </p:cNvPr>
              <p:cNvSpPr txBox="1">
                <a:spLocks/>
              </p:cNvSpPr>
              <p:nvPr/>
            </p:nvSpPr>
            <p:spPr>
              <a:xfrm>
                <a:off x="7114589" y="2055538"/>
                <a:ext cx="541903" cy="37956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00000"/>
                  </a:lnSpc>
                  <a:spcAft>
                    <a:spcPts val="800"/>
                  </a:spcAft>
                  <a:buFont typeface="Lato"/>
                  <a:buNone/>
                  <a:defRPr/>
                </a:pPr>
                <a:r>
                  <a:rPr lang="en-US" sz="600" b="1" dirty="0">
                    <a:solidFill>
                      <a:schemeClr val="bg1"/>
                    </a:solidFill>
                  </a:rPr>
                  <a:t>PHASE</a:t>
                </a:r>
              </a:p>
            </p:txBody>
          </p:sp>
          <p:sp>
            <p:nvSpPr>
              <p:cNvPr id="59" name="Text Placeholder 3">
                <a:extLst>
                  <a:ext uri="{FF2B5EF4-FFF2-40B4-BE49-F238E27FC236}">
                    <a16:creationId xmlns:a16="http://schemas.microsoft.com/office/drawing/2014/main" id="{96188DC7-C7DF-4667-8C9D-20ADA1337063}"/>
                  </a:ext>
                </a:extLst>
              </p:cNvPr>
              <p:cNvSpPr txBox="1">
                <a:spLocks/>
              </p:cNvSpPr>
              <p:nvPr/>
            </p:nvSpPr>
            <p:spPr>
              <a:xfrm>
                <a:off x="7114589" y="2144363"/>
                <a:ext cx="541903" cy="37956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00000"/>
                  </a:lnSpc>
                  <a:spcAft>
                    <a:spcPts val="800"/>
                  </a:spcAft>
                  <a:buFont typeface="Lato"/>
                  <a:buNone/>
                  <a:defRPr/>
                </a:pPr>
                <a:r>
                  <a:rPr lang="en-US" sz="600" b="1" dirty="0">
                    <a:solidFill>
                      <a:schemeClr val="bg1"/>
                    </a:solidFill>
                  </a:rPr>
                  <a:t>2</a:t>
                </a:r>
              </a:p>
            </p:txBody>
          </p:sp>
        </p:grpSp>
      </p:grpSp>
      <p:pic>
        <p:nvPicPr>
          <p:cNvPr id="71" name="Picture 70">
            <a:extLst>
              <a:ext uri="{FF2B5EF4-FFF2-40B4-BE49-F238E27FC236}">
                <a16:creationId xmlns:a16="http://schemas.microsoft.com/office/drawing/2014/main" id="{EC75C18B-CCB9-4A87-9718-811E4C650D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17282" y="3702356"/>
            <a:ext cx="5109436" cy="1028196"/>
          </a:xfrm>
          <a:prstGeom prst="rect">
            <a:avLst/>
          </a:prstGeom>
        </p:spPr>
      </p:pic>
    </p:spTree>
    <p:extLst>
      <p:ext uri="{BB962C8B-B14F-4D97-AF65-F5344CB8AC3E}">
        <p14:creationId xmlns:p14="http://schemas.microsoft.com/office/powerpoint/2010/main" val="2826327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D814-F78A-8749-981E-A0EDB88B6627}"/>
              </a:ext>
            </a:extLst>
          </p:cNvPr>
          <p:cNvSpPr>
            <a:spLocks noGrp="1"/>
          </p:cNvSpPr>
          <p:nvPr>
            <p:ph type="title"/>
          </p:nvPr>
        </p:nvSpPr>
        <p:spPr/>
        <p:txBody>
          <a:bodyPr/>
          <a:lstStyle/>
          <a:p>
            <a:r>
              <a:rPr lang="en-US" dirty="0"/>
              <a:t>I've contributed as a </a:t>
            </a:r>
            <a:r>
              <a:rPr lang="en-US" u="sng" dirty="0"/>
              <a:t>team member</a:t>
            </a:r>
            <a:r>
              <a:rPr lang="en-US" dirty="0"/>
              <a:t> by:</a:t>
            </a:r>
            <a:endParaRPr lang="en-US" b="0" dirty="0"/>
          </a:p>
          <a:p>
            <a:endParaRPr lang="en-US" u="sng" dirty="0"/>
          </a:p>
        </p:txBody>
      </p:sp>
      <p:sp>
        <p:nvSpPr>
          <p:cNvPr id="3" name="Text Placeholder 2">
            <a:extLst>
              <a:ext uri="{FF2B5EF4-FFF2-40B4-BE49-F238E27FC236}">
                <a16:creationId xmlns:a16="http://schemas.microsoft.com/office/drawing/2014/main" id="{A15B0030-D001-104E-9CD6-40899F4FAC68}"/>
              </a:ext>
            </a:extLst>
          </p:cNvPr>
          <p:cNvSpPr>
            <a:spLocks noGrp="1"/>
          </p:cNvSpPr>
          <p:nvPr>
            <p:ph type="body" idx="1"/>
          </p:nvPr>
        </p:nvSpPr>
        <p:spPr>
          <a:xfrm>
            <a:off x="729450" y="1729822"/>
            <a:ext cx="7977521" cy="2344078"/>
          </a:xfrm>
        </p:spPr>
        <p:txBody>
          <a:bodyPr/>
          <a:lstStyle/>
          <a:p>
            <a:pPr marL="301625" indent="-342900">
              <a:lnSpc>
                <a:spcPct val="150000"/>
              </a:lnSpc>
              <a:buFont typeface="Arial"/>
              <a:buChar char="•"/>
            </a:pPr>
            <a:r>
              <a:rPr lang="en-US" sz="2000" dirty="0"/>
              <a:t>Conducting preliminary literature searches</a:t>
            </a:r>
            <a:endParaRPr lang="en-US" dirty="0"/>
          </a:p>
          <a:p>
            <a:pPr marL="301625" indent="-342900">
              <a:lnSpc>
                <a:spcPct val="150000"/>
              </a:lnSpc>
              <a:buFont typeface="Arial"/>
              <a:buChar char="•"/>
            </a:pPr>
            <a:r>
              <a:rPr lang="en-US" sz="2000" dirty="0"/>
              <a:t>Coordinating access to library meeting spaces </a:t>
            </a:r>
          </a:p>
          <a:p>
            <a:pPr marL="301625" indent="-342900">
              <a:lnSpc>
                <a:spcPct val="150000"/>
              </a:lnSpc>
              <a:buFont typeface="Arial"/>
              <a:buChar char="•"/>
            </a:pPr>
            <a:r>
              <a:rPr lang="en-US" sz="2000" dirty="0"/>
              <a:t>Collaborating on the scholarly output of my U-LINK teams</a:t>
            </a:r>
          </a:p>
        </p:txBody>
      </p:sp>
      <p:sp>
        <p:nvSpPr>
          <p:cNvPr id="9" name="Text Placeholder 2">
            <a:extLst>
              <a:ext uri="{FF2B5EF4-FFF2-40B4-BE49-F238E27FC236}">
                <a16:creationId xmlns:a16="http://schemas.microsoft.com/office/drawing/2014/main" id="{E18721CE-91B1-4F9E-939B-B26948A213AF}"/>
              </a:ext>
            </a:extLst>
          </p:cNvPr>
          <p:cNvSpPr txBox="1">
            <a:spLocks/>
          </p:cNvSpPr>
          <p:nvPr/>
        </p:nvSpPr>
        <p:spPr>
          <a:xfrm>
            <a:off x="710400" y="3892124"/>
            <a:ext cx="7977521" cy="76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701802" lvl="1" indent="-285750">
              <a:lnSpc>
                <a:spcPct val="100000"/>
              </a:lnSpc>
            </a:pPr>
            <a:r>
              <a:rPr lang="en-US" sz="1800" dirty="0"/>
              <a:t>Examples: 360 Video, Microsoft Teams</a:t>
            </a:r>
          </a:p>
          <a:p>
            <a:pPr marL="758952" lvl="1" indent="-342900">
              <a:buFont typeface="+mj-lt"/>
              <a:buAutoNum type="arabicPeriod"/>
            </a:pPr>
            <a:endParaRPr lang="en-US" sz="1800" dirty="0"/>
          </a:p>
        </p:txBody>
      </p:sp>
      <p:sp>
        <p:nvSpPr>
          <p:cNvPr id="13" name="Text Placeholder 2">
            <a:extLst>
              <a:ext uri="{FF2B5EF4-FFF2-40B4-BE49-F238E27FC236}">
                <a16:creationId xmlns:a16="http://schemas.microsoft.com/office/drawing/2014/main" id="{C860A47F-0EF1-43F1-A8BD-E6F14EEAD76B}"/>
              </a:ext>
            </a:extLst>
          </p:cNvPr>
          <p:cNvSpPr txBox="1">
            <a:spLocks/>
          </p:cNvSpPr>
          <p:nvPr/>
        </p:nvSpPr>
        <p:spPr>
          <a:xfrm>
            <a:off x="719925" y="3511124"/>
            <a:ext cx="7977521" cy="694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365760" indent="-365760">
              <a:lnSpc>
                <a:spcPct val="150000"/>
              </a:lnSpc>
              <a:buFont typeface="+mj-lt"/>
              <a:buChar char="•"/>
            </a:pPr>
            <a:r>
              <a:rPr lang="en-US" sz="2000" dirty="0"/>
              <a:t>Engaging and promoting emerging technologies</a:t>
            </a:r>
            <a:endParaRPr lang="en-US"/>
          </a:p>
          <a:p>
            <a:pPr marL="365760" indent="-365760">
              <a:lnSpc>
                <a:spcPct val="150000"/>
              </a:lnSpc>
              <a:buFont typeface="+mj-lt"/>
              <a:buAutoNum type="arabicPeriod" startAt="4"/>
            </a:pPr>
            <a:endParaRPr lang="en-US" sz="2000" dirty="0"/>
          </a:p>
        </p:txBody>
      </p:sp>
      <p:sp>
        <p:nvSpPr>
          <p:cNvPr id="15" name="Text Placeholder 2">
            <a:extLst>
              <a:ext uri="{FF2B5EF4-FFF2-40B4-BE49-F238E27FC236}">
                <a16:creationId xmlns:a16="http://schemas.microsoft.com/office/drawing/2014/main" id="{DBFFA0CF-2FB1-4710-9121-9534A6F6F2D1}"/>
              </a:ext>
            </a:extLst>
          </p:cNvPr>
          <p:cNvSpPr txBox="1">
            <a:spLocks/>
          </p:cNvSpPr>
          <p:nvPr/>
        </p:nvSpPr>
        <p:spPr>
          <a:xfrm>
            <a:off x="710400" y="2976559"/>
            <a:ext cx="7977521" cy="76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701675" lvl="1" indent="-285750">
              <a:lnSpc>
                <a:spcPct val="100000"/>
              </a:lnSpc>
            </a:pPr>
            <a:r>
              <a:rPr lang="en-US" sz="1800" dirty="0"/>
              <a:t>Helped author (or contribute to) articles, presentations, op-eds</a:t>
            </a:r>
            <a:endParaRPr lang="en-US" dirty="0"/>
          </a:p>
        </p:txBody>
      </p:sp>
    </p:spTree>
    <p:extLst>
      <p:ext uri="{BB962C8B-B14F-4D97-AF65-F5344CB8AC3E}">
        <p14:creationId xmlns:p14="http://schemas.microsoft.com/office/powerpoint/2010/main" val="297680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grass, person, water&#10;&#10;Description automatically generated">
            <a:extLst>
              <a:ext uri="{FF2B5EF4-FFF2-40B4-BE49-F238E27FC236}">
                <a16:creationId xmlns:a16="http://schemas.microsoft.com/office/drawing/2014/main" id="{452B3750-D718-49E0-BDB4-D0428F0EA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7" b="-264"/>
          <a:stretch/>
        </p:blipFill>
        <p:spPr>
          <a:xfrm>
            <a:off x="457200" y="593072"/>
            <a:ext cx="7065833" cy="3957313"/>
          </a:xfrm>
          <a:prstGeom prst="rect">
            <a:avLst/>
          </a:prstGeom>
        </p:spPr>
      </p:pic>
      <p:pic>
        <p:nvPicPr>
          <p:cNvPr id="13" name="Graphic 12">
            <a:extLst>
              <a:ext uri="{FF2B5EF4-FFF2-40B4-BE49-F238E27FC236}">
                <a16:creationId xmlns:a16="http://schemas.microsoft.com/office/drawing/2014/main" id="{D7C3C27B-6D90-45DC-A887-D7F6452AED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0949" y="1900236"/>
            <a:ext cx="1343025" cy="1343025"/>
          </a:xfrm>
          <a:prstGeom prst="rect">
            <a:avLst/>
          </a:prstGeom>
        </p:spPr>
      </p:pic>
    </p:spTree>
    <p:extLst>
      <p:ext uri="{BB962C8B-B14F-4D97-AF65-F5344CB8AC3E}">
        <p14:creationId xmlns:p14="http://schemas.microsoft.com/office/powerpoint/2010/main" val="190991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rosoft Teams vs. RingCentral Office: What's the Best Tool for ...">
            <a:extLst>
              <a:ext uri="{FF2B5EF4-FFF2-40B4-BE49-F238E27FC236}">
                <a16:creationId xmlns:a16="http://schemas.microsoft.com/office/drawing/2014/main" id="{3F5F41FF-0AC4-4E58-8C83-E1ED978A4E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17389" y="2101277"/>
            <a:ext cx="1064661" cy="940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66CFF3-85F7-4BFE-8247-60B9547B61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749" y="600075"/>
            <a:ext cx="6997325" cy="3943349"/>
          </a:xfrm>
          <a:prstGeom prst="rect">
            <a:avLst/>
          </a:prstGeom>
          <a:ln w="28575">
            <a:solidFill>
              <a:schemeClr val="bg1">
                <a:lumMod val="50000"/>
              </a:schemeClr>
            </a:solidFill>
          </a:ln>
        </p:spPr>
      </p:pic>
    </p:spTree>
    <p:extLst>
      <p:ext uri="{BB962C8B-B14F-4D97-AF65-F5344CB8AC3E}">
        <p14:creationId xmlns:p14="http://schemas.microsoft.com/office/powerpoint/2010/main" val="142724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D814-F78A-8749-981E-A0EDB88B6627}"/>
              </a:ext>
            </a:extLst>
          </p:cNvPr>
          <p:cNvSpPr>
            <a:spLocks noGrp="1"/>
          </p:cNvSpPr>
          <p:nvPr>
            <p:ph type="title"/>
          </p:nvPr>
        </p:nvSpPr>
        <p:spPr/>
        <p:txBody>
          <a:bodyPr/>
          <a:lstStyle/>
          <a:p>
            <a:r>
              <a:rPr lang="en-US" dirty="0"/>
              <a:t>U-LINK has given me opportunities to:</a:t>
            </a:r>
          </a:p>
        </p:txBody>
      </p:sp>
      <p:sp>
        <p:nvSpPr>
          <p:cNvPr id="3" name="Text Placeholder 2">
            <a:extLst>
              <a:ext uri="{FF2B5EF4-FFF2-40B4-BE49-F238E27FC236}">
                <a16:creationId xmlns:a16="http://schemas.microsoft.com/office/drawing/2014/main" id="{A15B0030-D001-104E-9CD6-40899F4FAC68}"/>
              </a:ext>
            </a:extLst>
          </p:cNvPr>
          <p:cNvSpPr>
            <a:spLocks noGrp="1"/>
          </p:cNvSpPr>
          <p:nvPr>
            <p:ph type="body" idx="1"/>
          </p:nvPr>
        </p:nvSpPr>
        <p:spPr>
          <a:xfrm>
            <a:off x="729450" y="1730025"/>
            <a:ext cx="7977521" cy="2344078"/>
          </a:xfrm>
        </p:spPr>
        <p:txBody>
          <a:bodyPr/>
          <a:lstStyle/>
          <a:p>
            <a:pPr marL="365760" indent="-342900">
              <a:lnSpc>
                <a:spcPct val="150000"/>
              </a:lnSpc>
              <a:buFont typeface="+mj-lt"/>
              <a:buChar char="•"/>
            </a:pPr>
            <a:r>
              <a:rPr lang="en-US" sz="2000" dirty="0"/>
              <a:t>Directly engage with faculty and researchers in my subject areas</a:t>
            </a:r>
            <a:endParaRPr lang="en-US"/>
          </a:p>
          <a:p>
            <a:pPr marL="365760" indent="-342900">
              <a:lnSpc>
                <a:spcPct val="150000"/>
              </a:lnSpc>
              <a:buFont typeface="+mj-lt"/>
              <a:buChar char="•"/>
            </a:pPr>
            <a:r>
              <a:rPr lang="en-US" sz="2000" dirty="0"/>
              <a:t>Become a more informed subject librarian</a:t>
            </a:r>
          </a:p>
          <a:p>
            <a:pPr marL="365760" indent="-342900">
              <a:lnSpc>
                <a:spcPct val="150000"/>
              </a:lnSpc>
              <a:buFont typeface="+mj-lt"/>
              <a:buChar char="•"/>
            </a:pPr>
            <a:r>
              <a:rPr lang="en-US" sz="2000" dirty="0"/>
              <a:t>Train in the “Science of Team Science”</a:t>
            </a:r>
          </a:p>
          <a:p>
            <a:pPr marL="365760" indent="-342900">
              <a:lnSpc>
                <a:spcPct val="150000"/>
              </a:lnSpc>
              <a:buFont typeface="+mj-lt"/>
              <a:buChar char="•"/>
            </a:pPr>
            <a:r>
              <a:rPr lang="en-US" sz="2000" dirty="0"/>
              <a:t>Advocate for librarians as collaborative partners </a:t>
            </a:r>
          </a:p>
        </p:txBody>
      </p:sp>
    </p:spTree>
    <p:extLst>
      <p:ext uri="{BB962C8B-B14F-4D97-AF65-F5344CB8AC3E}">
        <p14:creationId xmlns:p14="http://schemas.microsoft.com/office/powerpoint/2010/main" val="73302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550B8CF-78D1-4FF1-977C-C985EE238102}"/>
              </a:ext>
            </a:extLst>
          </p:cNvPr>
          <p:cNvSpPr txBox="1">
            <a:spLocks/>
          </p:cNvSpPr>
          <p:nvPr/>
        </p:nvSpPr>
        <p:spPr>
          <a:xfrm>
            <a:off x="729450" y="2052277"/>
            <a:ext cx="7977521" cy="76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701802" lvl="1" indent="-285750">
              <a:lnSpc>
                <a:spcPct val="100000"/>
              </a:lnSpc>
            </a:pPr>
            <a:r>
              <a:rPr lang="en-US" sz="1800" dirty="0"/>
              <a:t>Each team dynamic is different, and each team has different needs</a:t>
            </a:r>
          </a:p>
        </p:txBody>
      </p:sp>
      <p:sp>
        <p:nvSpPr>
          <p:cNvPr id="7" name="Text Placeholder 2">
            <a:extLst>
              <a:ext uri="{FF2B5EF4-FFF2-40B4-BE49-F238E27FC236}">
                <a16:creationId xmlns:a16="http://schemas.microsoft.com/office/drawing/2014/main" id="{281459F5-1212-4D2A-A193-8B4A98D479E4}"/>
              </a:ext>
            </a:extLst>
          </p:cNvPr>
          <p:cNvSpPr txBox="1">
            <a:spLocks/>
          </p:cNvSpPr>
          <p:nvPr/>
        </p:nvSpPr>
        <p:spPr>
          <a:xfrm>
            <a:off x="729450" y="2989725"/>
            <a:ext cx="7977521" cy="76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701802" lvl="1" indent="-285750">
              <a:lnSpc>
                <a:spcPct val="100000"/>
              </a:lnSpc>
            </a:pPr>
            <a:r>
              <a:rPr lang="en-US" sz="1800" dirty="0"/>
              <a:t>Faculty might not know what you can contribute, so show them</a:t>
            </a:r>
          </a:p>
        </p:txBody>
      </p:sp>
      <p:sp>
        <p:nvSpPr>
          <p:cNvPr id="9" name="Text Placeholder 2">
            <a:extLst>
              <a:ext uri="{FF2B5EF4-FFF2-40B4-BE49-F238E27FC236}">
                <a16:creationId xmlns:a16="http://schemas.microsoft.com/office/drawing/2014/main" id="{6877E302-99E7-4298-AD97-526C5D673B64}"/>
              </a:ext>
            </a:extLst>
          </p:cNvPr>
          <p:cNvSpPr txBox="1">
            <a:spLocks/>
          </p:cNvSpPr>
          <p:nvPr/>
        </p:nvSpPr>
        <p:spPr>
          <a:xfrm>
            <a:off x="729450" y="3917648"/>
            <a:ext cx="7977521" cy="76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701675" lvl="1" indent="-285750">
              <a:lnSpc>
                <a:spcPct val="100000"/>
              </a:lnSpc>
            </a:pPr>
            <a:r>
              <a:rPr lang="en-US" sz="1800" dirty="0"/>
              <a:t>Do not take slow progress or failure as a personal insult to your ability</a:t>
            </a:r>
            <a:endParaRPr lang="en-US"/>
          </a:p>
        </p:txBody>
      </p:sp>
      <p:sp>
        <p:nvSpPr>
          <p:cNvPr id="2" name="Title 1">
            <a:extLst>
              <a:ext uri="{FF2B5EF4-FFF2-40B4-BE49-F238E27FC236}">
                <a16:creationId xmlns:a16="http://schemas.microsoft.com/office/drawing/2014/main" id="{63A8D814-F78A-8749-981E-A0EDB88B6627}"/>
              </a:ext>
            </a:extLst>
          </p:cNvPr>
          <p:cNvSpPr>
            <a:spLocks noGrp="1"/>
          </p:cNvSpPr>
          <p:nvPr>
            <p:ph type="title"/>
          </p:nvPr>
        </p:nvSpPr>
        <p:spPr/>
        <p:txBody>
          <a:bodyPr/>
          <a:lstStyle/>
          <a:p>
            <a:r>
              <a:rPr lang="en-US" dirty="0"/>
              <a:t>Lessons Learned</a:t>
            </a:r>
          </a:p>
        </p:txBody>
      </p:sp>
      <p:sp>
        <p:nvSpPr>
          <p:cNvPr id="3" name="Text Placeholder 2">
            <a:extLst>
              <a:ext uri="{FF2B5EF4-FFF2-40B4-BE49-F238E27FC236}">
                <a16:creationId xmlns:a16="http://schemas.microsoft.com/office/drawing/2014/main" id="{A15B0030-D001-104E-9CD6-40899F4FAC68}"/>
              </a:ext>
            </a:extLst>
          </p:cNvPr>
          <p:cNvSpPr>
            <a:spLocks noGrp="1"/>
          </p:cNvSpPr>
          <p:nvPr>
            <p:ph type="body" idx="1"/>
          </p:nvPr>
        </p:nvSpPr>
        <p:spPr>
          <a:xfrm>
            <a:off x="729450" y="1729822"/>
            <a:ext cx="7977521" cy="2344078"/>
          </a:xfrm>
        </p:spPr>
        <p:txBody>
          <a:bodyPr/>
          <a:lstStyle/>
          <a:p>
            <a:pPr marL="301625" indent="-342900">
              <a:lnSpc>
                <a:spcPct val="150000"/>
              </a:lnSpc>
              <a:buFont typeface="+mj-lt"/>
              <a:buChar char="•"/>
            </a:pPr>
            <a:r>
              <a:rPr lang="en-US" sz="2000" dirty="0"/>
              <a:t>There is not “one best way” to be a U-LINK librarian</a:t>
            </a:r>
            <a:endParaRPr lang="en-US" dirty="0"/>
          </a:p>
          <a:p>
            <a:pPr marL="301625" indent="-342900">
              <a:lnSpc>
                <a:spcPct val="150000"/>
              </a:lnSpc>
              <a:buFont typeface="+mj-lt"/>
              <a:buChar char="•"/>
            </a:pPr>
            <a:endParaRPr lang="en-US" sz="2000" dirty="0"/>
          </a:p>
          <a:p>
            <a:pPr marL="301625" indent="-342900">
              <a:lnSpc>
                <a:spcPct val="150000"/>
              </a:lnSpc>
              <a:buFont typeface="+mj-lt"/>
              <a:buChar char="•"/>
            </a:pPr>
            <a:r>
              <a:rPr lang="en-US" sz="2000" dirty="0"/>
              <a:t>Put yourself out there and try things</a:t>
            </a:r>
          </a:p>
          <a:p>
            <a:pPr marL="301625" indent="-342900">
              <a:lnSpc>
                <a:spcPct val="150000"/>
              </a:lnSpc>
              <a:buFont typeface="+mj-lt"/>
              <a:buChar char="•"/>
            </a:pPr>
            <a:endParaRPr lang="en-US" sz="2000" dirty="0"/>
          </a:p>
          <a:p>
            <a:pPr marL="301625" indent="-342900">
              <a:lnSpc>
                <a:spcPct val="150000"/>
              </a:lnSpc>
              <a:buFont typeface="+mj-lt"/>
              <a:buChar char="•"/>
            </a:pPr>
            <a:r>
              <a:rPr lang="en-US" sz="2000" dirty="0"/>
              <a:t>Realize that interdisciplinary science is difficult</a:t>
            </a:r>
          </a:p>
        </p:txBody>
      </p:sp>
    </p:spTree>
    <p:extLst>
      <p:ext uri="{BB962C8B-B14F-4D97-AF65-F5344CB8AC3E}">
        <p14:creationId xmlns:p14="http://schemas.microsoft.com/office/powerpoint/2010/main" val="3897448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Assessment</a:t>
            </a:r>
            <a:endParaRPr dirty="0"/>
          </a:p>
        </p:txBody>
      </p:sp>
      <p:sp>
        <p:nvSpPr>
          <p:cNvPr id="99" name="Google Shape;99;p15"/>
          <p:cNvSpPr txBox="1">
            <a:spLocks noGrp="1"/>
          </p:cNvSpPr>
          <p:nvPr>
            <p:ph type="body" idx="1"/>
          </p:nvPr>
        </p:nvSpPr>
        <p:spPr>
          <a:xfrm>
            <a:off x="729450" y="1853850"/>
            <a:ext cx="8167807" cy="3110036"/>
          </a:xfrm>
          <a:prstGeom prst="rect">
            <a:avLst/>
          </a:prstGeom>
        </p:spPr>
        <p:txBody>
          <a:bodyPr spcFirstLastPara="1" wrap="square" lIns="91425" tIns="91425" rIns="91425" bIns="91425" anchor="t" anchorCtr="0">
            <a:noAutofit/>
          </a:bodyPr>
          <a:lstStyle/>
          <a:p>
            <a:pPr marL="0" lvl="0" indent="0">
              <a:spcAft>
                <a:spcPts val="800"/>
              </a:spcAft>
              <a:buNone/>
            </a:pPr>
            <a:r>
              <a:rPr lang="en-US" sz="1800" dirty="0"/>
              <a:t>Using annual surveys and focus groups with U-LINK librarians, we have sought to answer these key questions:</a:t>
            </a:r>
          </a:p>
          <a:p>
            <a:pPr marL="301752" lvl="0">
              <a:buFont typeface="Arial" panose="020B0604020202020204" pitchFamily="34" charset="0"/>
              <a:buChar char="•"/>
            </a:pPr>
            <a:r>
              <a:rPr lang="en-US" sz="1800" dirty="0"/>
              <a:t>What roles do librarians play on the teams? </a:t>
            </a:r>
          </a:p>
          <a:p>
            <a:pPr marL="301752">
              <a:buFont typeface="Arial" panose="020B0604020202020204" pitchFamily="34" charset="0"/>
              <a:buChar char="•"/>
            </a:pPr>
            <a:r>
              <a:rPr lang="en-US" sz="1800" dirty="0"/>
              <a:t>How do the teams benefit from the involvement of librarians?</a:t>
            </a:r>
          </a:p>
          <a:p>
            <a:pPr marL="301752" lvl="0">
              <a:buFont typeface="Arial" panose="020B0604020202020204" pitchFamily="34" charset="0"/>
              <a:buChar char="•"/>
            </a:pPr>
            <a:r>
              <a:rPr lang="en-US" sz="1800" dirty="0"/>
              <a:t>What are the challenges or barriers to librarian involvement on the teams?</a:t>
            </a:r>
          </a:p>
          <a:p>
            <a:pPr marL="301752" lvl="0">
              <a:buFont typeface="Arial" panose="020B0604020202020204" pitchFamily="34" charset="0"/>
              <a:buChar char="•"/>
            </a:pPr>
            <a:r>
              <a:rPr lang="en-US" sz="1800" dirty="0"/>
              <a:t>How can the library better support librarians in these emerging roles?</a:t>
            </a:r>
          </a:p>
        </p:txBody>
      </p:sp>
    </p:spTree>
    <p:extLst>
      <p:ext uri="{BB962C8B-B14F-4D97-AF65-F5344CB8AC3E}">
        <p14:creationId xmlns:p14="http://schemas.microsoft.com/office/powerpoint/2010/main" val="1714055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241946"/>
            <a:ext cx="7688700" cy="491321"/>
          </a:xfrm>
          <a:prstGeom prst="rect">
            <a:avLst/>
          </a:prstGeom>
        </p:spPr>
        <p:txBody>
          <a:bodyPr spcFirstLastPara="1" wrap="square" lIns="91425" tIns="91425" rIns="91425" bIns="91425" anchor="t" anchorCtr="0">
            <a:noAutofit/>
          </a:bodyPr>
          <a:lstStyle/>
          <a:p>
            <a:pPr lvl="0"/>
            <a:r>
              <a:rPr lang="en-US" dirty="0"/>
              <a:t>Survey Questions</a:t>
            </a:r>
            <a:endParaRPr dirty="0"/>
          </a:p>
        </p:txBody>
      </p:sp>
      <p:sp>
        <p:nvSpPr>
          <p:cNvPr id="99" name="Google Shape;99;p15"/>
          <p:cNvSpPr txBox="1">
            <a:spLocks noGrp="1"/>
          </p:cNvSpPr>
          <p:nvPr>
            <p:ph type="body" idx="1"/>
          </p:nvPr>
        </p:nvSpPr>
        <p:spPr>
          <a:xfrm>
            <a:off x="729450" y="1733267"/>
            <a:ext cx="8414550" cy="3193575"/>
          </a:xfrm>
          <a:prstGeom prst="rect">
            <a:avLst/>
          </a:prstGeom>
        </p:spPr>
        <p:txBody>
          <a:bodyPr spcFirstLastPara="1" wrap="square" lIns="91425" tIns="91425" rIns="91425" bIns="91425" anchor="t" anchorCtr="0">
            <a:noAutofit/>
          </a:bodyPr>
          <a:lstStyle/>
          <a:p>
            <a:pPr marL="285750" lvl="0" indent="-285750">
              <a:spcAft>
                <a:spcPts val="800"/>
              </a:spcAft>
              <a:buFont typeface="Arial"/>
              <a:buChar char="•"/>
            </a:pPr>
            <a:r>
              <a:rPr lang="en-US" sz="1600" dirty="0"/>
              <a:t>In what ways have you interacted with your U-LINK Team? </a:t>
            </a:r>
            <a:endParaRPr lang="en-US" dirty="0"/>
          </a:p>
          <a:p>
            <a:pPr marL="285750" lvl="0" indent="-285750">
              <a:spcAft>
                <a:spcPts val="800"/>
              </a:spcAft>
              <a:buFont typeface="Arial"/>
              <a:buChar char="•"/>
            </a:pPr>
            <a:r>
              <a:rPr lang="en-US" sz="1600" b="1" dirty="0"/>
              <a:t>What is the most meaningful interaction you've had with your U-LINK Team, and why?</a:t>
            </a:r>
          </a:p>
          <a:p>
            <a:pPr marL="285750" lvl="0" indent="-285750">
              <a:spcAft>
                <a:spcPts val="800"/>
              </a:spcAft>
              <a:buFont typeface="Arial"/>
              <a:buChar char="•"/>
            </a:pPr>
            <a:r>
              <a:rPr lang="en-US" sz="1600" dirty="0"/>
              <a:t>Is there anything that your team has asked you to do that you think is "out of scope" for your role?</a:t>
            </a:r>
          </a:p>
          <a:p>
            <a:pPr marL="285750" lvl="0" indent="-285750">
              <a:spcAft>
                <a:spcPts val="800"/>
              </a:spcAft>
              <a:buFont typeface="Arial"/>
              <a:buChar char="•"/>
            </a:pPr>
            <a:r>
              <a:rPr lang="en-US" sz="1600" b="1" dirty="0"/>
              <a:t>What strategies for engaging with your team have you found useful?</a:t>
            </a:r>
          </a:p>
          <a:p>
            <a:pPr marL="285750" lvl="0" indent="-285750">
              <a:spcAft>
                <a:spcPts val="800"/>
              </a:spcAft>
              <a:buFont typeface="Arial"/>
              <a:buChar char="•"/>
            </a:pPr>
            <a:r>
              <a:rPr lang="en-US" sz="1600" dirty="0"/>
              <a:t>What advice would you give to future librarians participating in U-LINK teams?</a:t>
            </a:r>
          </a:p>
          <a:p>
            <a:pPr marL="285750" lvl="0" indent="-285750">
              <a:spcAft>
                <a:spcPts val="800"/>
              </a:spcAft>
              <a:buFont typeface="Arial"/>
              <a:buChar char="•"/>
            </a:pPr>
            <a:r>
              <a:rPr lang="en-US" sz="1600" dirty="0"/>
              <a:t>Is there anything else that you would like to share about your experience working with U-LINK teams?</a:t>
            </a:r>
          </a:p>
          <a:p>
            <a:pPr marL="285750" lvl="0" indent="-285750">
              <a:spcAft>
                <a:spcPts val="800"/>
              </a:spcAft>
              <a:buFontTx/>
              <a:buChar char="-"/>
            </a:pPr>
            <a:endParaRPr lang="en-US" sz="1800" dirty="0"/>
          </a:p>
          <a:p>
            <a:pPr marL="285750" lvl="0" indent="-285750">
              <a:spcAft>
                <a:spcPts val="800"/>
              </a:spcAft>
              <a:buFontTx/>
              <a:buChar char="-"/>
            </a:pPr>
            <a:endParaRPr lang="en-US" sz="1800" dirty="0"/>
          </a:p>
          <a:p>
            <a:pPr marL="285750" lvl="0" indent="-285750">
              <a:spcAft>
                <a:spcPts val="800"/>
              </a:spcAft>
              <a:buFontTx/>
              <a:buChar char="-"/>
            </a:pPr>
            <a:endParaRPr lang="en-US" sz="1800" dirty="0"/>
          </a:p>
        </p:txBody>
      </p:sp>
    </p:spTree>
    <p:extLst>
      <p:ext uri="{BB962C8B-B14F-4D97-AF65-F5344CB8AC3E}">
        <p14:creationId xmlns:p14="http://schemas.microsoft.com/office/powerpoint/2010/main" val="1010258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Findings: Key Roles and Contributions</a:t>
            </a:r>
            <a:endParaRPr dirty="0"/>
          </a:p>
        </p:txBody>
      </p:sp>
      <p:sp>
        <p:nvSpPr>
          <p:cNvPr id="111" name="Google Shape;111;p17"/>
          <p:cNvSpPr txBox="1">
            <a:spLocks noGrp="1"/>
          </p:cNvSpPr>
          <p:nvPr>
            <p:ph type="body" idx="1"/>
          </p:nvPr>
        </p:nvSpPr>
        <p:spPr>
          <a:xfrm>
            <a:off x="822832" y="1929837"/>
            <a:ext cx="8219462" cy="2261100"/>
          </a:xfrm>
          <a:prstGeom prst="rect">
            <a:avLst/>
          </a:prstGeom>
        </p:spPr>
        <p:txBody>
          <a:bodyPr spcFirstLastPara="1" wrap="square" lIns="91425" tIns="91425" rIns="91425" bIns="91425" anchor="t" anchorCtr="0">
            <a:noAutofit/>
          </a:bodyPr>
          <a:lstStyle/>
          <a:p>
            <a:pPr marL="0" lvl="0" indent="0">
              <a:spcAft>
                <a:spcPts val="800"/>
              </a:spcAft>
              <a:buNone/>
              <a:defRPr/>
            </a:pPr>
            <a:r>
              <a:rPr lang="en-US" sz="2000" dirty="0">
                <a:solidFill>
                  <a:schemeClr val="bg2"/>
                </a:solidFill>
              </a:rPr>
              <a:t>Librarians contribute to interdisciplinary research teams primarily by:</a:t>
            </a:r>
          </a:p>
          <a:p>
            <a:pPr marL="301625">
              <a:buFont typeface="Arial" panose="020B0604020202020204" pitchFamily="34" charset="0"/>
              <a:buChar char="•"/>
              <a:defRPr/>
            </a:pPr>
            <a:r>
              <a:rPr lang="en-US" sz="2000" dirty="0">
                <a:solidFill>
                  <a:schemeClr val="bg2"/>
                </a:solidFill>
              </a:rPr>
              <a:t>finding and accessing information resources across disciplines,</a:t>
            </a:r>
            <a:endParaRPr lang="en-US" sz="1800">
              <a:solidFill>
                <a:schemeClr val="bg2"/>
              </a:solidFill>
            </a:endParaRPr>
          </a:p>
          <a:p>
            <a:pPr marL="301625">
              <a:buFont typeface="Arial" panose="020B0604020202020204" pitchFamily="34" charset="0"/>
              <a:buChar char="•"/>
              <a:defRPr/>
            </a:pPr>
            <a:r>
              <a:rPr lang="en-US" sz="2000" dirty="0">
                <a:solidFill>
                  <a:schemeClr val="bg2"/>
                </a:solidFill>
              </a:rPr>
              <a:t>connecting teams to experts and resources, and </a:t>
            </a:r>
          </a:p>
          <a:p>
            <a:pPr marL="301752">
              <a:buFont typeface="Arial" panose="020B0604020202020204" pitchFamily="34" charset="0"/>
              <a:buChar char="•"/>
              <a:defRPr/>
            </a:pPr>
            <a:r>
              <a:rPr lang="en-US" sz="2000" dirty="0">
                <a:solidFill>
                  <a:schemeClr val="bg2"/>
                </a:solidFill>
              </a:rPr>
              <a:t>improving collaboration and communication strategies. </a:t>
            </a:r>
          </a:p>
          <a:p>
            <a:pPr>
              <a:defRPr/>
            </a:pPr>
            <a:endParaRPr lang="en-US" sz="2000" dirty="0"/>
          </a:p>
          <a:p>
            <a:pPr marL="146050" indent="0">
              <a:buNone/>
              <a:defRPr/>
            </a:pPr>
            <a:endParaRPr lang="en-US" sz="2000" dirty="0"/>
          </a:p>
          <a:p>
            <a:pPr marL="0" lvl="0" indent="0" algn="l" rtl="0">
              <a:spcBef>
                <a:spcPts val="0"/>
              </a:spcBef>
              <a:spcAft>
                <a:spcPts val="1600"/>
              </a:spcAft>
              <a:buNone/>
            </a:pPr>
            <a:endParaRPr sz="2000" dirty="0"/>
          </a:p>
        </p:txBody>
      </p:sp>
    </p:spTree>
    <p:extLst>
      <p:ext uri="{BB962C8B-B14F-4D97-AF65-F5344CB8AC3E}">
        <p14:creationId xmlns:p14="http://schemas.microsoft.com/office/powerpoint/2010/main" val="182076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9450" y="1318649"/>
            <a:ext cx="7688700" cy="919583"/>
          </a:xfrm>
          <a:prstGeom prst="rect">
            <a:avLst/>
          </a:prstGeom>
        </p:spPr>
        <p:txBody>
          <a:bodyPr spcFirstLastPara="1" wrap="square" lIns="91425" tIns="91425" rIns="91425" bIns="91425" anchor="t" anchorCtr="0">
            <a:noAutofit/>
          </a:bodyPr>
          <a:lstStyle/>
          <a:p>
            <a:pPr lvl="0"/>
            <a:r>
              <a:rPr lang="en" dirty="0"/>
              <a:t>Findings: </a:t>
            </a:r>
            <a:r>
              <a:rPr lang="en-US" dirty="0"/>
              <a:t>Challenges to Librarian Involvement</a:t>
            </a:r>
            <a:endParaRPr dirty="0"/>
          </a:p>
        </p:txBody>
      </p:sp>
      <p:sp>
        <p:nvSpPr>
          <p:cNvPr id="111" name="Google Shape;111;p17"/>
          <p:cNvSpPr txBox="1">
            <a:spLocks noGrp="1"/>
          </p:cNvSpPr>
          <p:nvPr>
            <p:ph type="body" idx="1"/>
          </p:nvPr>
        </p:nvSpPr>
        <p:spPr>
          <a:xfrm>
            <a:off x="786547" y="1946729"/>
            <a:ext cx="8219462" cy="2376416"/>
          </a:xfrm>
          <a:prstGeom prst="rect">
            <a:avLst/>
          </a:prstGeom>
        </p:spPr>
        <p:txBody>
          <a:bodyPr spcFirstLastPara="1" wrap="square" lIns="91425" tIns="91425" rIns="91425" bIns="91425" anchor="t" anchorCtr="0">
            <a:noAutofit/>
          </a:bodyPr>
          <a:lstStyle/>
          <a:p>
            <a:pPr>
              <a:buFont typeface="Arial"/>
              <a:buChar char="•"/>
              <a:defRPr/>
            </a:pPr>
            <a:r>
              <a:rPr lang="en-US" sz="1800" dirty="0"/>
              <a:t>Level of inclusion and involvement </a:t>
            </a:r>
          </a:p>
          <a:p>
            <a:pPr>
              <a:buFont typeface="Arial"/>
              <a:buChar char="•"/>
              <a:defRPr/>
            </a:pPr>
            <a:r>
              <a:rPr lang="en-US" sz="1800" dirty="0"/>
              <a:t>Clear expectations </a:t>
            </a:r>
          </a:p>
          <a:p>
            <a:pPr>
              <a:buFont typeface="Arial"/>
              <a:buChar char="•"/>
              <a:defRPr/>
            </a:pPr>
            <a:r>
              <a:rPr lang="en-US" sz="1800" dirty="0"/>
              <a:t>Rewards and compensation</a:t>
            </a:r>
            <a:endParaRPr lang="he-IL" sz="1800"/>
          </a:p>
          <a:p>
            <a:pPr>
              <a:buFont typeface="Arial"/>
              <a:buChar char="•"/>
              <a:defRPr/>
            </a:pPr>
            <a:r>
              <a:rPr lang="en-US" sz="1800" dirty="0"/>
              <a:t>[Initial] lack of confidence</a:t>
            </a:r>
          </a:p>
          <a:p>
            <a:pPr>
              <a:buFont typeface="Arial"/>
              <a:buChar char="•"/>
              <a:defRPr/>
            </a:pPr>
            <a:r>
              <a:rPr lang="en-US" sz="1800" dirty="0"/>
              <a:t>Leadership changes in higher administration</a:t>
            </a:r>
          </a:p>
          <a:p>
            <a:pPr marL="146050" indent="0">
              <a:buNone/>
              <a:defRPr/>
            </a:pPr>
            <a:endParaRPr lang="en-US" sz="2000" dirty="0"/>
          </a:p>
          <a:p>
            <a:pPr marL="0" lvl="0" indent="0" algn="l" rtl="0">
              <a:spcBef>
                <a:spcPts val="0"/>
              </a:spcBef>
              <a:spcAft>
                <a:spcPts val="1600"/>
              </a:spcAft>
              <a:buNone/>
            </a:pPr>
            <a:endParaRPr sz="2000" dirty="0"/>
          </a:p>
        </p:txBody>
      </p:sp>
    </p:spTree>
    <p:extLst>
      <p:ext uri="{BB962C8B-B14F-4D97-AF65-F5344CB8AC3E}">
        <p14:creationId xmlns:p14="http://schemas.microsoft.com/office/powerpoint/2010/main" val="23740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79D3E6-56EB-EE45-8908-21FE3908C03F}"/>
              </a:ext>
            </a:extLst>
          </p:cNvPr>
          <p:cNvSpPr>
            <a:spLocks noGrp="1"/>
          </p:cNvSpPr>
          <p:nvPr>
            <p:ph type="title"/>
          </p:nvPr>
        </p:nvSpPr>
        <p:spPr/>
        <p:txBody>
          <a:bodyPr/>
          <a:lstStyle/>
          <a:p>
            <a:r>
              <a:rPr lang="en-US" dirty="0"/>
              <a:t>Today’s speakers</a:t>
            </a:r>
          </a:p>
        </p:txBody>
      </p:sp>
      <p:graphicFrame>
        <p:nvGraphicFramePr>
          <p:cNvPr id="12" name="Content Placeholder 11">
            <a:extLst>
              <a:ext uri="{FF2B5EF4-FFF2-40B4-BE49-F238E27FC236}">
                <a16:creationId xmlns:a16="http://schemas.microsoft.com/office/drawing/2014/main" id="{6BC24407-1FC7-D34A-B2D9-82E3FD2CC769}"/>
              </a:ext>
            </a:extLst>
          </p:cNvPr>
          <p:cNvGraphicFramePr>
            <a:graphicFrameLocks noGrp="1"/>
          </p:cNvGraphicFramePr>
          <p:nvPr>
            <p:ph idx="1"/>
            <p:extLst>
              <p:ext uri="{D42A27DB-BD31-4B8C-83A1-F6EECF244321}">
                <p14:modId xmlns:p14="http://schemas.microsoft.com/office/powerpoint/2010/main" val="3043997581"/>
              </p:ext>
            </p:extLst>
          </p:nvPr>
        </p:nvGraphicFramePr>
        <p:xfrm>
          <a:off x="496272" y="1090685"/>
          <a:ext cx="8151456" cy="3778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08763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CF8CD-87AF-5A41-B9B7-C2068D8F2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145" y="695325"/>
            <a:ext cx="7695575" cy="4229100"/>
          </a:xfrm>
          <a:prstGeom prst="rect">
            <a:avLst/>
          </a:prstGeom>
        </p:spPr>
      </p:pic>
    </p:spTree>
    <p:extLst>
      <p:ext uri="{BB962C8B-B14F-4D97-AF65-F5344CB8AC3E}">
        <p14:creationId xmlns:p14="http://schemas.microsoft.com/office/powerpoint/2010/main" val="446150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5FB1C-8C2A-A347-B3CF-FCA3030C7003}"/>
              </a:ext>
            </a:extLst>
          </p:cNvPr>
          <p:cNvSpPr>
            <a:spLocks noGrp="1"/>
          </p:cNvSpPr>
          <p:nvPr>
            <p:ph type="title"/>
          </p:nvPr>
        </p:nvSpPr>
        <p:spPr/>
        <p:txBody>
          <a:bodyPr/>
          <a:lstStyle/>
          <a:p>
            <a:r>
              <a:rPr lang="en-US" sz="2400" dirty="0"/>
              <a:t>Emerging Roles: Librarians as Integration Specialists or Cultural Translators</a:t>
            </a:r>
          </a:p>
        </p:txBody>
      </p:sp>
      <p:sp>
        <p:nvSpPr>
          <p:cNvPr id="4" name="Text Placeholder 3">
            <a:extLst>
              <a:ext uri="{FF2B5EF4-FFF2-40B4-BE49-F238E27FC236}">
                <a16:creationId xmlns:a16="http://schemas.microsoft.com/office/drawing/2014/main" id="{55B80EBE-CA41-6F43-9AD0-834535324F07}"/>
              </a:ext>
            </a:extLst>
          </p:cNvPr>
          <p:cNvSpPr>
            <a:spLocks noGrp="1"/>
          </p:cNvSpPr>
          <p:nvPr>
            <p:ph type="body" idx="1"/>
          </p:nvPr>
        </p:nvSpPr>
        <p:spPr>
          <a:xfrm>
            <a:off x="806824" y="2226565"/>
            <a:ext cx="7360783" cy="2517069"/>
          </a:xfrm>
          <a:prstGeom prst="rect">
            <a:avLst/>
          </a:prstGeom>
        </p:spPr>
        <p:txBody>
          <a:bodyPr wrap="square">
            <a:spAutoFit/>
          </a:bodyPr>
          <a:lstStyle/>
          <a:p>
            <a:pPr marL="0" lvl="0" indent="0">
              <a:spcAft>
                <a:spcPts val="800"/>
              </a:spcAft>
              <a:buNone/>
              <a:defRPr/>
            </a:pPr>
            <a:r>
              <a:rPr lang="en-US" sz="1800" dirty="0"/>
              <a:t>Librarians may be evolving into “</a:t>
            </a:r>
            <a:r>
              <a:rPr lang="en-US" sz="1800" dirty="0">
                <a:solidFill>
                  <a:srgbClr val="0A0A0A"/>
                </a:solidFill>
              </a:rPr>
              <a:t>integration specialists</a:t>
            </a:r>
            <a:r>
              <a:rPr lang="en-US" sz="1800" dirty="0"/>
              <a:t>,” helping teams address their most challenging problems:</a:t>
            </a:r>
          </a:p>
          <a:p>
            <a:pPr marL="301752" lvl="1">
              <a:spcBef>
                <a:spcPts val="0"/>
              </a:spcBef>
              <a:buFont typeface="Arial" panose="020B0604020202020204" pitchFamily="34" charset="0"/>
              <a:buChar char="•"/>
              <a:defRPr/>
            </a:pPr>
            <a:r>
              <a:rPr lang="en-US" sz="1800" dirty="0"/>
              <a:t>managing large teams, </a:t>
            </a:r>
          </a:p>
          <a:p>
            <a:pPr marL="301752" lvl="1">
              <a:spcBef>
                <a:spcPts val="0"/>
              </a:spcBef>
              <a:buFont typeface="Arial" panose="020B0604020202020204" pitchFamily="34" charset="0"/>
              <a:buChar char="•"/>
              <a:defRPr/>
            </a:pPr>
            <a:r>
              <a:rPr lang="en-US" sz="1800" dirty="0"/>
              <a:t>navigating communication with other team members, and </a:t>
            </a:r>
          </a:p>
          <a:p>
            <a:pPr marL="301752" lvl="1">
              <a:spcBef>
                <a:spcPts val="0"/>
              </a:spcBef>
              <a:buFont typeface="Arial" panose="020B0604020202020204" pitchFamily="34" charset="0"/>
              <a:buChar char="•"/>
              <a:defRPr/>
            </a:pPr>
            <a:r>
              <a:rPr lang="en-US" sz="1800" dirty="0"/>
              <a:t>finding a common language. </a:t>
            </a:r>
            <a:br>
              <a:rPr lang="en-US" sz="1800" dirty="0"/>
            </a:br>
            <a:endParaRPr lang="en-US" sz="1800" dirty="0"/>
          </a:p>
          <a:p>
            <a:pPr marL="0" lvl="0" indent="0">
              <a:buNone/>
              <a:defRPr/>
            </a:pPr>
            <a:r>
              <a:rPr lang="en-US" sz="1800" dirty="0"/>
              <a:t>Another term that may be applicable is “</a:t>
            </a:r>
            <a:r>
              <a:rPr lang="en-US" sz="1800" dirty="0">
                <a:solidFill>
                  <a:srgbClr val="0A0A0A"/>
                </a:solidFill>
              </a:rPr>
              <a:t>cultural translator</a:t>
            </a:r>
            <a:r>
              <a:rPr lang="en-US" sz="1800" dirty="0"/>
              <a:t>.”</a:t>
            </a:r>
          </a:p>
        </p:txBody>
      </p:sp>
    </p:spTree>
    <p:extLst>
      <p:ext uri="{BB962C8B-B14F-4D97-AF65-F5344CB8AC3E}">
        <p14:creationId xmlns:p14="http://schemas.microsoft.com/office/powerpoint/2010/main" val="2297532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person&#10;&#10;Description automatically generated">
            <a:extLst>
              <a:ext uri="{FF2B5EF4-FFF2-40B4-BE49-F238E27FC236}">
                <a16:creationId xmlns:a16="http://schemas.microsoft.com/office/drawing/2014/main" id="{B1A4B4C0-9AF3-444A-89F4-49A93E28F222}"/>
              </a:ext>
            </a:extLst>
          </p:cNvPr>
          <p:cNvPicPr>
            <a:picLocks noChangeAspect="1"/>
          </p:cNvPicPr>
          <p:nvPr/>
        </p:nvPicPr>
        <p:blipFill>
          <a:blip r:embed="rId3"/>
          <a:stretch>
            <a:fillRect/>
          </a:stretch>
        </p:blipFill>
        <p:spPr>
          <a:xfrm>
            <a:off x="123093" y="288095"/>
            <a:ext cx="8780583" cy="4508694"/>
          </a:xfrm>
          <a:prstGeom prst="rect">
            <a:avLst/>
          </a:prstGeom>
        </p:spPr>
      </p:pic>
    </p:spTree>
    <p:extLst>
      <p:ext uri="{BB962C8B-B14F-4D97-AF65-F5344CB8AC3E}">
        <p14:creationId xmlns:p14="http://schemas.microsoft.com/office/powerpoint/2010/main" val="191196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3" name="Title 2">
            <a:extLst>
              <a:ext uri="{FF2B5EF4-FFF2-40B4-BE49-F238E27FC236}">
                <a16:creationId xmlns:a16="http://schemas.microsoft.com/office/drawing/2014/main" id="{AC56C2D9-CB11-EA4F-8A87-B84D847F2C4F}"/>
              </a:ext>
            </a:extLst>
          </p:cNvPr>
          <p:cNvSpPr>
            <a:spLocks noGrp="1"/>
          </p:cNvSpPr>
          <p:nvPr>
            <p:ph type="title"/>
          </p:nvPr>
        </p:nvSpPr>
        <p:spPr>
          <a:xfrm>
            <a:off x="705718" y="609905"/>
            <a:ext cx="7984954" cy="798819"/>
          </a:xfrm>
        </p:spPr>
        <p:txBody>
          <a:bodyPr/>
          <a:lstStyle/>
          <a:p>
            <a:r>
              <a:rPr lang="en-US" sz="2000" dirty="0"/>
              <a:t>Next Steps</a:t>
            </a:r>
            <a:br>
              <a:rPr lang="en-US" sz="2800" dirty="0"/>
            </a:br>
            <a:endParaRPr lang="en-US" dirty="0"/>
          </a:p>
        </p:txBody>
      </p:sp>
      <p:sp>
        <p:nvSpPr>
          <p:cNvPr id="5" name="TextBox 4">
            <a:extLst>
              <a:ext uri="{FF2B5EF4-FFF2-40B4-BE49-F238E27FC236}">
                <a16:creationId xmlns:a16="http://schemas.microsoft.com/office/drawing/2014/main" id="{F81CD951-0834-7840-A372-29A2BDD7028E}"/>
              </a:ext>
            </a:extLst>
          </p:cNvPr>
          <p:cNvSpPr txBox="1"/>
          <p:nvPr/>
        </p:nvSpPr>
        <p:spPr>
          <a:xfrm>
            <a:off x="705718" y="1009314"/>
            <a:ext cx="7538600" cy="5262979"/>
          </a:xfrm>
          <a:prstGeom prst="rect">
            <a:avLst/>
          </a:prstGeom>
          <a:noFill/>
        </p:spPr>
        <p:txBody>
          <a:bodyPr wrap="square" lIns="91440" tIns="45720" rIns="91440" bIns="45720" rtlCol="0" anchor="t">
            <a:spAutoFit/>
          </a:bodyPr>
          <a:lstStyle/>
          <a:p>
            <a:pPr marL="16002"/>
            <a:endParaRPr lang="en-US" sz="2000" dirty="0">
              <a:solidFill>
                <a:schemeClr val="bg2"/>
              </a:solidFill>
              <a:latin typeface="Lato" panose="020B0604020202020204" charset="0"/>
              <a:cs typeface="Lato" panose="020B0604020202020204" charset="0"/>
            </a:endParaRPr>
          </a:p>
          <a:p>
            <a:pPr marL="358902" indent="-342900">
              <a:buFont typeface="Arial" panose="020B0604020202020204" pitchFamily="34" charset="0"/>
              <a:buChar char="•"/>
            </a:pPr>
            <a:endParaRPr lang="en-US" sz="1800" dirty="0">
              <a:solidFill>
                <a:schemeClr val="bg2"/>
              </a:solidFill>
              <a:latin typeface="Lato" panose="020B0604020202020204" charset="0"/>
              <a:cs typeface="Lato" panose="020B0604020202020204" charset="0"/>
            </a:endParaRPr>
          </a:p>
          <a:p>
            <a:pPr marL="358902" indent="-342900">
              <a:buFont typeface="Arial" panose="020B0604020202020204" pitchFamily="34" charset="0"/>
              <a:buChar char="•"/>
            </a:pPr>
            <a:r>
              <a:rPr lang="en-US" sz="1800" dirty="0">
                <a:solidFill>
                  <a:schemeClr val="bg2"/>
                </a:solidFill>
                <a:latin typeface="Lato" panose="020B0604020202020204" charset="0"/>
                <a:cs typeface="Lato" panose="020B0604020202020204" charset="0"/>
              </a:rPr>
              <a:t>Collecting data on faculty perspectives in a survey of 2020 teams</a:t>
            </a:r>
          </a:p>
          <a:p>
            <a:pPr marL="16002"/>
            <a:endParaRPr lang="en-US" sz="1800" dirty="0">
              <a:solidFill>
                <a:schemeClr val="bg2"/>
              </a:solidFill>
              <a:latin typeface="Lato" panose="020B0604020202020204" charset="0"/>
              <a:cs typeface="Lato" panose="020B0604020202020204" charset="0"/>
            </a:endParaRPr>
          </a:p>
          <a:p>
            <a:pPr marL="358902" indent="-342900">
              <a:buFont typeface="Arial" panose="020B0604020202020204" pitchFamily="34" charset="0"/>
              <a:buChar char="•"/>
            </a:pPr>
            <a:r>
              <a:rPr lang="en-US" sz="1800" dirty="0">
                <a:solidFill>
                  <a:schemeClr val="bg2"/>
                </a:solidFill>
                <a:latin typeface="Lato" panose="020B0604020202020204" charset="0"/>
                <a:cs typeface="Lato" panose="020B0604020202020204" charset="0"/>
              </a:rPr>
              <a:t>Connecting with new Vice Provost for Research to develop next iteration of U-LINK program following the retirement of the outgoing VP for Research and his team</a:t>
            </a:r>
            <a:br>
              <a:rPr lang="en-US" sz="1800" dirty="0">
                <a:solidFill>
                  <a:schemeClr val="bg2"/>
                </a:solidFill>
                <a:latin typeface="Lato" panose="020B0604020202020204" charset="0"/>
                <a:cs typeface="Lato" panose="020B0604020202020204" charset="0"/>
              </a:rPr>
            </a:br>
            <a:endParaRPr lang="en-US" sz="1800" dirty="0">
              <a:solidFill>
                <a:schemeClr val="bg2"/>
              </a:solidFill>
              <a:latin typeface="Lato" panose="020B0604020202020204" charset="0"/>
              <a:cs typeface="Lato" panose="020B0604020202020204" charset="0"/>
            </a:endParaRPr>
          </a:p>
          <a:p>
            <a:pPr marL="358902" indent="-342900">
              <a:buFont typeface="Arial" panose="020B0604020202020204" pitchFamily="34" charset="0"/>
              <a:buChar char="•"/>
            </a:pPr>
            <a:r>
              <a:rPr lang="en-US" sz="1800" dirty="0">
                <a:solidFill>
                  <a:schemeClr val="bg2"/>
                </a:solidFill>
                <a:latin typeface="Lato" panose="020B0604020202020204" charset="0"/>
                <a:cs typeface="Lato" panose="020B0604020202020204" charset="0"/>
              </a:rPr>
              <a:t>Supporting a U-LINK experiment to fund “Social Equity” grants in response to call for racial justice; librarians are serving as application reviewers  </a:t>
            </a:r>
            <a:br>
              <a:rPr lang="en-US" sz="1800" dirty="0">
                <a:solidFill>
                  <a:schemeClr val="bg2"/>
                </a:solidFill>
                <a:latin typeface="Lato" panose="020B0604020202020204" charset="0"/>
                <a:cs typeface="Lato" panose="020B0604020202020204" charset="0"/>
              </a:rPr>
            </a:br>
            <a:endParaRPr lang="en-US" sz="1800" dirty="0">
              <a:solidFill>
                <a:schemeClr val="bg2"/>
              </a:solidFill>
              <a:latin typeface="Lato" panose="020B0604020202020204" charset="0"/>
              <a:cs typeface="Lato" panose="020B0604020202020204" charset="0"/>
            </a:endParaRPr>
          </a:p>
          <a:p>
            <a:pPr marL="358775" indent="-342900">
              <a:buFont typeface="Arial" panose="020B0604020202020204" pitchFamily="34" charset="0"/>
              <a:buChar char="•"/>
            </a:pPr>
            <a:r>
              <a:rPr lang="en-US" sz="1800" dirty="0">
                <a:solidFill>
                  <a:schemeClr val="bg2"/>
                </a:solidFill>
                <a:latin typeface="Lato"/>
                <a:cs typeface="Lato"/>
              </a:rPr>
              <a:t>Developing our plans for a Faculty Research Commons</a:t>
            </a:r>
            <a:br>
              <a:rPr lang="en-US" sz="1800" dirty="0">
                <a:latin typeface="Lato" panose="020B0604020202020204" charset="0"/>
                <a:cs typeface="Lato" panose="020B0604020202020204" charset="0"/>
              </a:rPr>
            </a:br>
            <a:br>
              <a:rPr lang="en-US" sz="2000" dirty="0">
                <a:latin typeface="Lato" panose="020B0604020202020204" charset="0"/>
                <a:cs typeface="Lato" panose="020B0604020202020204" charset="0"/>
              </a:rPr>
            </a:br>
            <a:endParaRPr lang="en-US" sz="2000" dirty="0">
              <a:solidFill>
                <a:schemeClr val="bg2"/>
              </a:solidFill>
              <a:latin typeface="Lato" panose="020B0604020202020204" charset="0"/>
              <a:cs typeface="Lato" panose="020B0604020202020204" charset="0"/>
            </a:endParaRPr>
          </a:p>
          <a:p>
            <a:pPr marL="358902" indent="-342900">
              <a:buFont typeface="Arial" panose="020B0604020202020204" pitchFamily="34" charset="0"/>
              <a:buChar char="•"/>
            </a:pPr>
            <a:endParaRPr lang="en-US" sz="2000" dirty="0">
              <a:solidFill>
                <a:schemeClr val="bg2"/>
              </a:solidFill>
              <a:latin typeface="Lato" panose="020B0604020202020204" charset="0"/>
              <a:cs typeface="Lato" panose="020B0604020202020204" charset="0"/>
            </a:endParaRPr>
          </a:p>
          <a:p>
            <a:pPr marL="301752" indent="-285750">
              <a:buFont typeface="Arial" panose="020B0604020202020204" pitchFamily="34" charset="0"/>
              <a:buChar char="•"/>
            </a:pPr>
            <a:endParaRPr lang="en-US" sz="2400" dirty="0">
              <a:solidFill>
                <a:schemeClr val="bg2"/>
              </a:solidFill>
              <a:latin typeface="Lato" panose="020B0604020202020204" charset="0"/>
              <a:cs typeface="Lato" panose="020B0604020202020204" charset="0"/>
            </a:endParaRPr>
          </a:p>
          <a:p>
            <a:pPr marL="301752" indent="-285750">
              <a:buFont typeface="Arial" panose="020B0604020202020204" pitchFamily="34" charset="0"/>
              <a:buChar char="•"/>
            </a:pPr>
            <a:endParaRPr lang="en-US" sz="1600" b="1" dirty="0">
              <a:solidFill>
                <a:schemeClr val="bg2"/>
              </a:solidFill>
              <a:latin typeface="Lato" panose="020B0604020202020204" charset="0"/>
              <a:cs typeface="Lato" panose="020B0604020202020204" charset="0"/>
            </a:endParaRPr>
          </a:p>
        </p:txBody>
      </p:sp>
    </p:spTree>
    <p:extLst>
      <p:ext uri="{BB962C8B-B14F-4D97-AF65-F5344CB8AC3E}">
        <p14:creationId xmlns:p14="http://schemas.microsoft.com/office/powerpoint/2010/main" val="3986057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CFAE-6B05-9B47-B79A-8FEBA44CFE5E}"/>
              </a:ext>
            </a:extLst>
          </p:cNvPr>
          <p:cNvSpPr>
            <a:spLocks noGrp="1"/>
          </p:cNvSpPr>
          <p:nvPr>
            <p:ph type="title"/>
          </p:nvPr>
        </p:nvSpPr>
        <p:spPr>
          <a:xfrm>
            <a:off x="729450" y="1318650"/>
            <a:ext cx="3271051" cy="535200"/>
          </a:xfrm>
        </p:spPr>
        <p:txBody>
          <a:bodyPr/>
          <a:lstStyle/>
          <a:p>
            <a:r>
              <a:rPr lang="en-US" dirty="0"/>
              <a:t>Connect with Us</a:t>
            </a:r>
          </a:p>
        </p:txBody>
      </p:sp>
      <p:sp>
        <p:nvSpPr>
          <p:cNvPr id="3" name="Text Placeholder 2">
            <a:extLst>
              <a:ext uri="{FF2B5EF4-FFF2-40B4-BE49-F238E27FC236}">
                <a16:creationId xmlns:a16="http://schemas.microsoft.com/office/drawing/2014/main" id="{30E059BB-BF3D-D14A-B661-241F1F852076}"/>
              </a:ext>
            </a:extLst>
          </p:cNvPr>
          <p:cNvSpPr>
            <a:spLocks noGrp="1"/>
          </p:cNvSpPr>
          <p:nvPr>
            <p:ph type="body" idx="1"/>
          </p:nvPr>
        </p:nvSpPr>
        <p:spPr>
          <a:xfrm>
            <a:off x="648531" y="1853850"/>
            <a:ext cx="3670081" cy="3289650"/>
          </a:xfrm>
        </p:spPr>
        <p:txBody>
          <a:bodyPr/>
          <a:lstStyle/>
          <a:p>
            <a:pPr marL="146050" indent="0">
              <a:buNone/>
            </a:pPr>
            <a:r>
              <a:rPr lang="en-US" dirty="0"/>
              <a:t>Questions? Ideas? Please reach out to us:</a:t>
            </a:r>
            <a:br>
              <a:rPr lang="en-US" dirty="0"/>
            </a:br>
            <a:endParaRPr lang="en-US" dirty="0"/>
          </a:p>
          <a:p>
            <a:pPr marL="146050" indent="0">
              <a:buNone/>
            </a:pPr>
            <a:r>
              <a:rPr lang="en-US" dirty="0"/>
              <a:t>Kelly Miller</a:t>
            </a:r>
            <a:br>
              <a:rPr lang="en-US" dirty="0"/>
            </a:br>
            <a:r>
              <a:rPr lang="en-US" dirty="0">
                <a:hlinkClick r:id="rId3"/>
              </a:rPr>
              <a:t>kelly.miller@miami.edu</a:t>
            </a:r>
            <a:br>
              <a:rPr lang="en-US" dirty="0"/>
            </a:br>
            <a:endParaRPr lang="en-US" dirty="0"/>
          </a:p>
          <a:p>
            <a:pPr marL="146050" indent="0">
              <a:buNone/>
            </a:pPr>
            <a:r>
              <a:rPr lang="en-US" dirty="0"/>
              <a:t>Angela Clark-Hughes</a:t>
            </a:r>
          </a:p>
          <a:p>
            <a:pPr marL="146050" indent="0">
              <a:buNone/>
            </a:pPr>
            <a:r>
              <a:rPr lang="en-US" dirty="0">
                <a:hlinkClick r:id="rId4"/>
              </a:rPr>
              <a:t>aclark@rsmas.miami.edu</a:t>
            </a:r>
            <a:endParaRPr lang="en-US" dirty="0"/>
          </a:p>
          <a:p>
            <a:pPr marL="146050" indent="0">
              <a:buNone/>
            </a:pPr>
            <a:r>
              <a:rPr lang="en-US" dirty="0"/>
              <a:t>		      </a:t>
            </a:r>
          </a:p>
          <a:p>
            <a:pPr marL="146050" indent="0">
              <a:buNone/>
            </a:pPr>
            <a:r>
              <a:rPr lang="en-US" dirty="0"/>
              <a:t>Kineret Ben-Knaan</a:t>
            </a:r>
            <a:br>
              <a:rPr lang="en-US" dirty="0"/>
            </a:br>
            <a:r>
              <a:rPr lang="en-US" dirty="0">
                <a:hlinkClick r:id="rId5"/>
              </a:rPr>
              <a:t>k</a:t>
            </a:r>
            <a:r>
              <a:rPr lang="en-US" u="sng" dirty="0">
                <a:hlinkClick r:id="rId5"/>
              </a:rPr>
              <a:t>benknaan@miami.edu</a:t>
            </a:r>
            <a:br>
              <a:rPr lang="en-US" u="sng" dirty="0"/>
            </a:br>
            <a:endParaRPr lang="en-US" u="sng"/>
          </a:p>
          <a:p>
            <a:pPr marL="146050" indent="0">
              <a:buNone/>
            </a:pPr>
            <a:r>
              <a:rPr lang="en-US" dirty="0"/>
              <a:t>James Sobczak</a:t>
            </a:r>
          </a:p>
          <a:p>
            <a:pPr marL="146050" indent="0">
              <a:buNone/>
            </a:pPr>
            <a:r>
              <a:rPr lang="en-US" dirty="0">
                <a:hlinkClick r:id="rId6"/>
              </a:rPr>
              <a:t>jsobczak@miami.edu</a:t>
            </a:r>
            <a:endParaRPr lang="en-US" dirty="0"/>
          </a:p>
          <a:p>
            <a:pPr marL="146050" indent="0">
              <a:buNone/>
            </a:pPr>
            <a:endParaRPr lang="en-US" b="1" dirty="0"/>
          </a:p>
          <a:p>
            <a:pPr marL="146050" indent="0">
              <a:buNone/>
            </a:pPr>
            <a:endParaRPr lang="en-US" u="sng" dirty="0"/>
          </a:p>
          <a:p>
            <a:pPr marL="146050" indent="0">
              <a:buNone/>
            </a:pPr>
            <a:br>
              <a:rPr lang="en-US" u="sng" dirty="0"/>
            </a:br>
            <a:endParaRPr lang="en-US" dirty="0"/>
          </a:p>
        </p:txBody>
      </p:sp>
      <p:sp>
        <p:nvSpPr>
          <p:cNvPr id="4" name="TextBox 3">
            <a:extLst>
              <a:ext uri="{FF2B5EF4-FFF2-40B4-BE49-F238E27FC236}">
                <a16:creationId xmlns:a16="http://schemas.microsoft.com/office/drawing/2014/main" id="{2E202975-B7C9-4A4E-A8DD-B41AF68F3EBE}"/>
              </a:ext>
            </a:extLst>
          </p:cNvPr>
          <p:cNvSpPr txBox="1"/>
          <p:nvPr/>
        </p:nvSpPr>
        <p:spPr>
          <a:xfrm>
            <a:off x="4825389" y="1853850"/>
            <a:ext cx="4225094" cy="3046988"/>
          </a:xfrm>
          <a:prstGeom prst="rect">
            <a:avLst/>
          </a:prstGeom>
          <a:noFill/>
        </p:spPr>
        <p:txBody>
          <a:bodyPr wrap="square" rtlCol="0">
            <a:spAutoFit/>
          </a:bodyPr>
          <a:lstStyle/>
          <a:p>
            <a:pPr marL="146050" indent="0">
              <a:buNone/>
              <a:defRPr/>
            </a:pPr>
            <a:r>
              <a:rPr lang="en-US" sz="1200" dirty="0" err="1">
                <a:solidFill>
                  <a:schemeClr val="accent1"/>
                </a:solidFill>
                <a:latin typeface="Lato" panose="020B0604020202020204" charset="0"/>
                <a:cs typeface="Lato" panose="020B0604020202020204" charset="0"/>
              </a:rPr>
              <a:t>Crowston</a:t>
            </a:r>
            <a:r>
              <a:rPr lang="en-US" sz="1200" dirty="0">
                <a:solidFill>
                  <a:schemeClr val="accent1"/>
                </a:solidFill>
                <a:latin typeface="Lato" panose="020B0604020202020204" charset="0"/>
                <a:cs typeface="Lato" panose="020B0604020202020204" charset="0"/>
              </a:rPr>
              <a:t>, K., Specht, A., Hoover, C., </a:t>
            </a:r>
            <a:r>
              <a:rPr lang="en-US" sz="1200" dirty="0" err="1">
                <a:solidFill>
                  <a:schemeClr val="accent1"/>
                </a:solidFill>
                <a:latin typeface="Lato" panose="020B0604020202020204" charset="0"/>
                <a:cs typeface="Lato" panose="020B0604020202020204" charset="0"/>
              </a:rPr>
              <a:t>Chudoba</a:t>
            </a:r>
            <a:r>
              <a:rPr lang="en-US" sz="1200" dirty="0">
                <a:solidFill>
                  <a:schemeClr val="accent1"/>
                </a:solidFill>
                <a:latin typeface="Lato" panose="020B0604020202020204" charset="0"/>
                <a:cs typeface="Lato" panose="020B0604020202020204" charset="0"/>
              </a:rPr>
              <a:t>, K., &amp; Watson-Manheim, M. (2015). Perceived discontinuities and continuities in transdisciplinary scientific working groups. </a:t>
            </a:r>
            <a:r>
              <a:rPr lang="en-US" sz="1200" i="1" dirty="0">
                <a:solidFill>
                  <a:schemeClr val="accent1"/>
                </a:solidFill>
                <a:latin typeface="Lato" panose="020B0604020202020204" charset="0"/>
                <a:cs typeface="Lato" panose="020B0604020202020204" charset="0"/>
              </a:rPr>
              <a:t>The Science of the Total Environment,</a:t>
            </a:r>
            <a:r>
              <a:rPr lang="en-US" sz="1200" dirty="0">
                <a:solidFill>
                  <a:schemeClr val="accent1"/>
                </a:solidFill>
                <a:latin typeface="Lato" panose="020B0604020202020204" charset="0"/>
                <a:cs typeface="Lato" panose="020B0604020202020204" charset="0"/>
              </a:rPr>
              <a:t> </a:t>
            </a:r>
            <a:r>
              <a:rPr lang="en-US" sz="1200" i="1" dirty="0">
                <a:solidFill>
                  <a:schemeClr val="accent1"/>
                </a:solidFill>
                <a:latin typeface="Lato" panose="020B0604020202020204" charset="0"/>
                <a:cs typeface="Lato" panose="020B0604020202020204" charset="0"/>
              </a:rPr>
              <a:t>534</a:t>
            </a:r>
            <a:r>
              <a:rPr lang="en-US" sz="1200" dirty="0">
                <a:solidFill>
                  <a:schemeClr val="accent1"/>
                </a:solidFill>
                <a:latin typeface="Lato" panose="020B0604020202020204" charset="0"/>
                <a:cs typeface="Lato" panose="020B0604020202020204" charset="0"/>
              </a:rPr>
              <a:t>, 159-172. </a:t>
            </a:r>
            <a:r>
              <a:rPr lang="en-US" sz="1200" u="sng" dirty="0">
                <a:solidFill>
                  <a:schemeClr val="accent5"/>
                </a:solidFill>
                <a:latin typeface="Lato" panose="020B0604020202020204" charset="0"/>
                <a:cs typeface="Lato" panose="020B0604020202020204" charset="0"/>
                <a:hlinkClick r:id="rId7">
                  <a:extLst>
                    <a:ext uri="{A12FA001-AC4F-418D-AE19-62706E023703}">
                      <ahyp:hlinkClr xmlns:ahyp="http://schemas.microsoft.com/office/drawing/2018/hyperlinkcolor" val="tx"/>
                    </a:ext>
                  </a:extLst>
                </a:hlinkClick>
              </a:rPr>
              <a:t>http://dx.doi.org/10.1016/j.scitotenv.2015 .04.121</a:t>
            </a:r>
            <a:endParaRPr lang="en-US" sz="1200" u="sng" dirty="0">
              <a:solidFill>
                <a:schemeClr val="accent5"/>
              </a:solidFill>
              <a:latin typeface="Lato" panose="020B0604020202020204" charset="0"/>
              <a:cs typeface="Lato" panose="020B0604020202020204" charset="0"/>
            </a:endParaRPr>
          </a:p>
          <a:p>
            <a:pPr marL="146050" indent="0">
              <a:buNone/>
              <a:defRPr/>
            </a:pPr>
            <a:endParaRPr lang="en-US" sz="1200" dirty="0">
              <a:solidFill>
                <a:schemeClr val="accent1"/>
              </a:solidFill>
              <a:latin typeface="Lato" panose="020B0604020202020204" charset="0"/>
              <a:cs typeface="Lato" panose="020B0604020202020204" charset="0"/>
            </a:endParaRPr>
          </a:p>
          <a:p>
            <a:pPr marL="146050">
              <a:defRPr/>
            </a:pPr>
            <a:r>
              <a:rPr lang="en-US" sz="1200" dirty="0">
                <a:solidFill>
                  <a:schemeClr val="accent1"/>
                </a:solidFill>
                <a:latin typeface="Lato" panose="020B0604020202020204" charset="0"/>
                <a:cs typeface="Lato" panose="020B0604020202020204" charset="0"/>
              </a:rPr>
              <a:t>Hall, K., Vogel, A., Huang, G., Serrano, K., Rice, E., </a:t>
            </a:r>
            <a:r>
              <a:rPr lang="en-US" sz="1200" dirty="0" err="1">
                <a:solidFill>
                  <a:schemeClr val="accent1"/>
                </a:solidFill>
                <a:latin typeface="Lato" panose="020B0604020202020204" charset="0"/>
                <a:cs typeface="Lato" panose="020B0604020202020204" charset="0"/>
              </a:rPr>
              <a:t>Tsakraklides</a:t>
            </a:r>
            <a:r>
              <a:rPr lang="en-US" sz="1200" dirty="0">
                <a:solidFill>
                  <a:schemeClr val="accent1"/>
                </a:solidFill>
                <a:latin typeface="Lato" panose="020B0604020202020204" charset="0"/>
                <a:cs typeface="Lato" panose="020B0604020202020204" charset="0"/>
              </a:rPr>
              <a:t>, S., &amp; Fiore, S. (2018). The Science of Team Science: A Review of the Empirical Evidence and Research Gaps on Collaboration in Science. </a:t>
            </a:r>
            <a:r>
              <a:rPr lang="en-US" sz="1200" i="1" dirty="0">
                <a:solidFill>
                  <a:schemeClr val="accent1"/>
                </a:solidFill>
                <a:latin typeface="Lato" panose="020B0604020202020204" charset="0"/>
                <a:cs typeface="Lato" panose="020B0604020202020204" charset="0"/>
              </a:rPr>
              <a:t>American Psychologist,</a:t>
            </a:r>
            <a:r>
              <a:rPr lang="en-US" sz="1200" dirty="0">
                <a:solidFill>
                  <a:schemeClr val="accent1"/>
                </a:solidFill>
                <a:latin typeface="Lato" panose="020B0604020202020204" charset="0"/>
                <a:cs typeface="Lato" panose="020B0604020202020204" charset="0"/>
              </a:rPr>
              <a:t> </a:t>
            </a:r>
            <a:r>
              <a:rPr lang="en-US" sz="1200" i="1" dirty="0">
                <a:solidFill>
                  <a:schemeClr val="accent1"/>
                </a:solidFill>
                <a:latin typeface="Lato" panose="020B0604020202020204" charset="0"/>
                <a:cs typeface="Lato" panose="020B0604020202020204" charset="0"/>
              </a:rPr>
              <a:t>73</a:t>
            </a:r>
            <a:r>
              <a:rPr lang="en-US" sz="1200" dirty="0">
                <a:solidFill>
                  <a:schemeClr val="accent1"/>
                </a:solidFill>
                <a:latin typeface="Lato" panose="020B0604020202020204" charset="0"/>
                <a:cs typeface="Lato" panose="020B0604020202020204" charset="0"/>
              </a:rPr>
              <a:t>(4), 532-548. </a:t>
            </a:r>
            <a:r>
              <a:rPr lang="en-US" sz="1200" dirty="0">
                <a:solidFill>
                  <a:schemeClr val="accent5"/>
                </a:solidFill>
                <a:latin typeface="Lato" panose="020B0604020202020204" charset="0"/>
                <a:cs typeface="Lato" panose="020B0604020202020204" charset="0"/>
                <a:hlinkClick r:id="rId8">
                  <a:extLst>
                    <a:ext uri="{A12FA001-AC4F-418D-AE19-62706E023703}">
                      <ahyp:hlinkClr xmlns:ahyp="http://schemas.microsoft.com/office/drawing/2018/hyperlinkcolor" val="tx"/>
                    </a:ext>
                  </a:extLst>
                </a:hlinkClick>
              </a:rPr>
              <a:t>http://dx.doi.org/10.1037/amp0000319</a:t>
            </a:r>
            <a:endParaRPr lang="en-US" sz="1200" dirty="0">
              <a:solidFill>
                <a:schemeClr val="accent5"/>
              </a:solidFill>
              <a:latin typeface="Lato" panose="020B0604020202020204" charset="0"/>
              <a:cs typeface="Lato" panose="020B0604020202020204" charset="0"/>
            </a:endParaRPr>
          </a:p>
          <a:p>
            <a:pPr marL="146050" indent="0">
              <a:buNone/>
              <a:defRPr/>
            </a:pPr>
            <a:endParaRPr lang="en-US" sz="1200" dirty="0">
              <a:solidFill>
                <a:schemeClr val="accent1"/>
              </a:solidFill>
              <a:latin typeface="Lato" panose="020B0604020202020204" charset="0"/>
              <a:cs typeface="Lato" panose="020B0604020202020204" charset="0"/>
            </a:endParaRPr>
          </a:p>
          <a:p>
            <a:pPr marL="146050">
              <a:defRPr/>
            </a:pPr>
            <a:r>
              <a:rPr lang="en-US" sz="1200" dirty="0" err="1">
                <a:solidFill>
                  <a:schemeClr val="accent1"/>
                </a:solidFill>
                <a:latin typeface="Lato" panose="020B0604020202020204" charset="0"/>
                <a:cs typeface="Lato" panose="020B0604020202020204" charset="0"/>
              </a:rPr>
              <a:t>Tett</a:t>
            </a:r>
            <a:r>
              <a:rPr lang="en-US" sz="1200" dirty="0">
                <a:solidFill>
                  <a:schemeClr val="accent1"/>
                </a:solidFill>
                <a:latin typeface="Lato" panose="020B0604020202020204" charset="0"/>
                <a:cs typeface="Lato" panose="020B0604020202020204" charset="0"/>
              </a:rPr>
              <a:t>, G. (2015). </a:t>
            </a:r>
            <a:r>
              <a:rPr lang="en-US" sz="1200" i="1" dirty="0">
                <a:solidFill>
                  <a:schemeClr val="accent1"/>
                </a:solidFill>
                <a:latin typeface="Lato" panose="020B0604020202020204" charset="0"/>
                <a:cs typeface="Lato" panose="020B0604020202020204" charset="0"/>
              </a:rPr>
              <a:t>The silo effect : The peril of expertise and the promise of breaking down barriers </a:t>
            </a:r>
            <a:r>
              <a:rPr lang="en-US" sz="1200" dirty="0">
                <a:solidFill>
                  <a:schemeClr val="accent1"/>
                </a:solidFill>
                <a:latin typeface="Lato" panose="020B0604020202020204" charset="0"/>
                <a:cs typeface="Lato" panose="020B0604020202020204" charset="0"/>
              </a:rPr>
              <a:t>(First Simon &amp; Schuster hardcover ed.). New York: Simon &amp; Schuster.</a:t>
            </a:r>
          </a:p>
        </p:txBody>
      </p:sp>
      <p:sp>
        <p:nvSpPr>
          <p:cNvPr id="6" name="Title 1">
            <a:extLst>
              <a:ext uri="{FF2B5EF4-FFF2-40B4-BE49-F238E27FC236}">
                <a16:creationId xmlns:a16="http://schemas.microsoft.com/office/drawing/2014/main" id="{46886BA9-CEF4-498A-B6F2-DA73969E756A}"/>
              </a:ext>
            </a:extLst>
          </p:cNvPr>
          <p:cNvSpPr txBox="1">
            <a:spLocks/>
          </p:cNvSpPr>
          <p:nvPr/>
        </p:nvSpPr>
        <p:spPr>
          <a:xfrm>
            <a:off x="4987169" y="1318650"/>
            <a:ext cx="3271051"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dirty="0"/>
              <a:t>Key Sources</a:t>
            </a:r>
          </a:p>
        </p:txBody>
      </p:sp>
    </p:spTree>
    <p:extLst>
      <p:ext uri="{BB962C8B-B14F-4D97-AF65-F5344CB8AC3E}">
        <p14:creationId xmlns:p14="http://schemas.microsoft.com/office/powerpoint/2010/main" val="3073437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8316600" cy="1664700"/>
          </a:xfrm>
          <a:prstGeom prst="rect">
            <a:avLst/>
          </a:prstGeom>
        </p:spPr>
        <p:txBody>
          <a:bodyPr spcFirstLastPara="1" wrap="square" lIns="91425" tIns="91425" rIns="91425" bIns="91425" anchor="t" anchorCtr="0">
            <a:noAutofit/>
          </a:bodyPr>
          <a:lstStyle/>
          <a:p>
            <a:pPr lvl="0"/>
            <a:r>
              <a:rPr lang="en-US" sz="3600" dirty="0"/>
              <a:t>Librarians on interdisciplinary research teams: A case study from the University of Miami</a:t>
            </a:r>
            <a:endParaRPr sz="3600" dirty="0"/>
          </a:p>
        </p:txBody>
      </p:sp>
      <p:sp>
        <p:nvSpPr>
          <p:cNvPr id="87" name="Google Shape;87;p13"/>
          <p:cNvSpPr txBox="1">
            <a:spLocks noGrp="1"/>
          </p:cNvSpPr>
          <p:nvPr>
            <p:ph type="subTitle" idx="1"/>
          </p:nvPr>
        </p:nvSpPr>
        <p:spPr>
          <a:xfrm>
            <a:off x="615862" y="3088376"/>
            <a:ext cx="8423301" cy="1958726"/>
          </a:xfrm>
          <a:prstGeom prst="rect">
            <a:avLst/>
          </a:prstGeom>
        </p:spPr>
        <p:txBody>
          <a:bodyPr spcFirstLastPara="1" wrap="square" lIns="91425" tIns="91425" rIns="91425" bIns="91425" anchor="t" anchorCtr="0">
            <a:noAutofit/>
          </a:bodyPr>
          <a:lstStyle/>
          <a:p>
            <a:r>
              <a:rPr lang="en-US" sz="1400" dirty="0"/>
              <a:t>Kineret Ben-Knaan, Research and Assessment Librarian</a:t>
            </a:r>
          </a:p>
          <a:p>
            <a:r>
              <a:rPr lang="en-US" sz="1400" dirty="0"/>
              <a:t>Angela Clark-Hughes, Director, Rosenstiel School of Marine and Atmospheric Science Library</a:t>
            </a:r>
          </a:p>
          <a:p>
            <a:r>
              <a:rPr lang="en-US" sz="1400" dirty="0"/>
              <a:t>Kelly Miller, Ph.D., Associate Dean for Learning and Research Services</a:t>
            </a:r>
          </a:p>
          <a:p>
            <a:r>
              <a:rPr lang="en-US" sz="1400" dirty="0"/>
              <a:t>James Sobczak, STEM Librarian</a:t>
            </a:r>
          </a:p>
          <a:p>
            <a:endParaRPr lang="en-US" sz="1800" dirty="0"/>
          </a:p>
          <a:p>
            <a:endParaRPr lang="en-US" sz="1400" dirty="0"/>
          </a:p>
          <a:p>
            <a:r>
              <a:rPr lang="en-US" sz="1400" dirty="0"/>
              <a:t>September 10, 2020</a:t>
            </a:r>
          </a:p>
        </p:txBody>
      </p:sp>
      <p:pic>
        <p:nvPicPr>
          <p:cNvPr id="3" name="Picture 2" descr="A picture containing food, drawing&#10;&#10;Description automatically generated">
            <a:extLst>
              <a:ext uri="{FF2B5EF4-FFF2-40B4-BE49-F238E27FC236}">
                <a16:creationId xmlns:a16="http://schemas.microsoft.com/office/drawing/2014/main" id="{D846C9D4-5457-442C-8F3B-7244A017D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506" y="4398870"/>
            <a:ext cx="1828804" cy="2804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042F-F338-0047-9FED-638CCFCA1169}"/>
              </a:ext>
            </a:extLst>
          </p:cNvPr>
          <p:cNvSpPr>
            <a:spLocks noGrp="1"/>
          </p:cNvSpPr>
          <p:nvPr>
            <p:ph type="title"/>
          </p:nvPr>
        </p:nvSpPr>
        <p:spPr>
          <a:xfrm>
            <a:off x="729449" y="1318650"/>
            <a:ext cx="8174707" cy="535200"/>
          </a:xfrm>
        </p:spPr>
        <p:txBody>
          <a:bodyPr/>
          <a:lstStyle/>
          <a:p>
            <a:r>
              <a:rPr lang="en-US" dirty="0"/>
              <a:t>Changing Roles of Librarians in the 21</a:t>
            </a:r>
            <a:r>
              <a:rPr lang="en-US" baseline="30000" dirty="0"/>
              <a:t>st  </a:t>
            </a:r>
            <a:r>
              <a:rPr lang="en-US" dirty="0"/>
              <a:t>Century</a:t>
            </a:r>
          </a:p>
        </p:txBody>
      </p:sp>
      <p:sp>
        <p:nvSpPr>
          <p:cNvPr id="3" name="Text Placeholder 2">
            <a:extLst>
              <a:ext uri="{FF2B5EF4-FFF2-40B4-BE49-F238E27FC236}">
                <a16:creationId xmlns:a16="http://schemas.microsoft.com/office/drawing/2014/main" id="{49ACB3BD-EFD5-BD4F-9EFD-ED760CAC9F66}"/>
              </a:ext>
            </a:extLst>
          </p:cNvPr>
          <p:cNvSpPr>
            <a:spLocks noGrp="1"/>
          </p:cNvSpPr>
          <p:nvPr>
            <p:ph type="body" idx="1"/>
          </p:nvPr>
        </p:nvSpPr>
        <p:spPr>
          <a:xfrm>
            <a:off x="729450" y="1853851"/>
            <a:ext cx="8174706" cy="3125774"/>
          </a:xfrm>
        </p:spPr>
        <p:txBody>
          <a:bodyPr/>
          <a:lstStyle/>
          <a:p>
            <a:pPr marL="0" indent="0">
              <a:spcAft>
                <a:spcPts val="800"/>
              </a:spcAft>
              <a:buNone/>
            </a:pPr>
            <a:r>
              <a:rPr lang="en-US" sz="1800" dirty="0"/>
              <a:t>In the digital age, librarianship has been adapting to meet the changing needs of the 21</a:t>
            </a:r>
            <a:r>
              <a:rPr lang="en-US" sz="1800" baseline="30000" dirty="0"/>
              <a:t>st</a:t>
            </a:r>
            <a:r>
              <a:rPr lang="en-US" sz="1800" dirty="0"/>
              <a:t>-century research enterprise by building expertise in:</a:t>
            </a:r>
          </a:p>
          <a:p>
            <a:pPr marL="301752" lvl="1">
              <a:lnSpc>
                <a:spcPct val="100000"/>
              </a:lnSpc>
              <a:spcBef>
                <a:spcPts val="0"/>
              </a:spcBef>
              <a:buFont typeface="Arial" panose="020B0604020202020204" pitchFamily="34" charset="0"/>
              <a:buChar char="•"/>
            </a:pPr>
            <a:r>
              <a:rPr lang="en-US" sz="1800" dirty="0"/>
              <a:t>scholarly communication</a:t>
            </a:r>
          </a:p>
          <a:p>
            <a:pPr marL="301752" lvl="1">
              <a:lnSpc>
                <a:spcPct val="100000"/>
              </a:lnSpc>
              <a:spcBef>
                <a:spcPts val="0"/>
              </a:spcBef>
              <a:buFont typeface="Arial" panose="020B0604020202020204" pitchFamily="34" charset="0"/>
              <a:buChar char="•"/>
            </a:pPr>
            <a:r>
              <a:rPr lang="en-US" sz="1800" dirty="0"/>
              <a:t>data management, and</a:t>
            </a:r>
          </a:p>
          <a:p>
            <a:pPr marL="301752" lvl="1">
              <a:lnSpc>
                <a:spcPct val="100000"/>
              </a:lnSpc>
              <a:spcBef>
                <a:spcPts val="0"/>
              </a:spcBef>
              <a:buFont typeface="Arial" panose="020B0604020202020204" pitchFamily="34" charset="0"/>
              <a:buChar char="•"/>
            </a:pPr>
            <a:r>
              <a:rPr lang="en-US" sz="1800" dirty="0"/>
              <a:t>digital scholarship</a:t>
            </a:r>
          </a:p>
          <a:p>
            <a:pPr marL="0" indent="0">
              <a:spcBef>
                <a:spcPts val="800"/>
              </a:spcBef>
              <a:buNone/>
            </a:pPr>
            <a:r>
              <a:rPr lang="en-US" sz="1800" dirty="0"/>
              <a:t>Emerging area: What is the role of the librarian on </a:t>
            </a:r>
            <a:r>
              <a:rPr lang="en-US" sz="1800" b="1" dirty="0">
                <a:solidFill>
                  <a:srgbClr val="0A0A0A"/>
                </a:solidFill>
              </a:rPr>
              <a:t>interdisciplinary research </a:t>
            </a:r>
            <a:r>
              <a:rPr lang="en-US" sz="1800" dirty="0"/>
              <a:t>teams?</a:t>
            </a:r>
          </a:p>
        </p:txBody>
      </p:sp>
    </p:spTree>
    <p:extLst>
      <p:ext uri="{BB962C8B-B14F-4D97-AF65-F5344CB8AC3E}">
        <p14:creationId xmlns:p14="http://schemas.microsoft.com/office/powerpoint/2010/main" val="141605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FE2DB-914E-A741-97C1-510403E97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 y="133082"/>
            <a:ext cx="8921864" cy="4888498"/>
          </a:xfrm>
          <a:prstGeom prst="rect">
            <a:avLst/>
          </a:prstGeom>
        </p:spPr>
      </p:pic>
    </p:spTree>
    <p:extLst>
      <p:ext uri="{BB962C8B-B14F-4D97-AF65-F5344CB8AC3E}">
        <p14:creationId xmlns:p14="http://schemas.microsoft.com/office/powerpoint/2010/main" val="4250313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TextBox 3">
            <a:extLst>
              <a:ext uri="{FF2B5EF4-FFF2-40B4-BE49-F238E27FC236}">
                <a16:creationId xmlns:a16="http://schemas.microsoft.com/office/drawing/2014/main" id="{ED0D96B6-CACA-2547-BD74-6C58AC55F038}"/>
              </a:ext>
            </a:extLst>
          </p:cNvPr>
          <p:cNvSpPr txBox="1"/>
          <p:nvPr/>
        </p:nvSpPr>
        <p:spPr>
          <a:xfrm>
            <a:off x="699668" y="1403797"/>
            <a:ext cx="7691061" cy="830997"/>
          </a:xfrm>
          <a:prstGeom prst="rect">
            <a:avLst/>
          </a:prstGeom>
          <a:noFill/>
        </p:spPr>
        <p:txBody>
          <a:bodyPr wrap="square" lIns="91440" tIns="45720" rIns="91440" bIns="45720" rtlCol="0" anchor="t">
            <a:spAutoFit/>
          </a:bodyPr>
          <a:lstStyle/>
          <a:p>
            <a:pPr marL="16002"/>
            <a:r>
              <a:rPr lang="en-US" sz="1600" dirty="0">
                <a:solidFill>
                  <a:schemeClr val="bg2"/>
                </a:solidFill>
                <a:latin typeface="Lato" panose="020B0604020202020204" charset="0"/>
                <a:cs typeface="Lato" panose="020B0604020202020204" charset="0"/>
              </a:rPr>
              <a:t>Key Elements include:</a:t>
            </a:r>
            <a:br>
              <a:rPr lang="en-US" sz="1600" dirty="0">
                <a:solidFill>
                  <a:schemeClr val="bg2"/>
                </a:solidFill>
                <a:latin typeface="Lato" panose="020B0604020202020204" charset="0"/>
                <a:cs typeface="Lato" panose="020B0604020202020204" charset="0"/>
              </a:rPr>
            </a:br>
            <a:endParaRPr lang="en-US" sz="1600" dirty="0">
              <a:solidFill>
                <a:schemeClr val="bg2"/>
              </a:solidFill>
              <a:latin typeface="Lato" panose="020B0604020202020204" charset="0"/>
              <a:cs typeface="Lato" panose="020B0604020202020204" charset="0"/>
            </a:endParaRPr>
          </a:p>
          <a:p>
            <a:pPr marL="301625" indent="-285750">
              <a:buFont typeface="Arial" panose="020B0604020202020204" pitchFamily="34" charset="0"/>
              <a:buChar char="•"/>
            </a:pPr>
            <a:endParaRPr lang="en-US" sz="1600" b="1" dirty="0">
              <a:solidFill>
                <a:schemeClr val="bg2"/>
              </a:solidFill>
              <a:latin typeface="Lato" panose="020B0604020202020204" charset="0"/>
              <a:cs typeface="Lato" panose="020B0604020202020204" charset="0"/>
            </a:endParaRPr>
          </a:p>
        </p:txBody>
      </p:sp>
      <p:sp>
        <p:nvSpPr>
          <p:cNvPr id="3" name="Title 2">
            <a:extLst>
              <a:ext uri="{FF2B5EF4-FFF2-40B4-BE49-F238E27FC236}">
                <a16:creationId xmlns:a16="http://schemas.microsoft.com/office/drawing/2014/main" id="{AC56C2D9-CB11-EA4F-8A87-B84D847F2C4F}"/>
              </a:ext>
            </a:extLst>
          </p:cNvPr>
          <p:cNvSpPr>
            <a:spLocks noGrp="1"/>
          </p:cNvSpPr>
          <p:nvPr>
            <p:ph type="title"/>
          </p:nvPr>
        </p:nvSpPr>
        <p:spPr>
          <a:xfrm>
            <a:off x="699668" y="595272"/>
            <a:ext cx="8766304" cy="808525"/>
          </a:xfrm>
        </p:spPr>
        <p:txBody>
          <a:bodyPr/>
          <a:lstStyle/>
          <a:p>
            <a:r>
              <a:rPr lang="en-US" sz="1800" u="sng" dirty="0"/>
              <a:t>U</a:t>
            </a:r>
            <a:r>
              <a:rPr lang="en-US" sz="1800" dirty="0"/>
              <a:t>niversity of Miami </a:t>
            </a:r>
            <a:r>
              <a:rPr lang="en-US" sz="1800" u="sng" dirty="0"/>
              <a:t>L</a:t>
            </a:r>
            <a:r>
              <a:rPr lang="en-US" sz="1800" dirty="0"/>
              <a:t>aboratory for </a:t>
            </a:r>
            <a:r>
              <a:rPr lang="en-US" sz="1800" u="sng" dirty="0"/>
              <a:t>I</a:t>
            </a:r>
            <a:r>
              <a:rPr lang="en-US" sz="1800" dirty="0"/>
              <a:t>ntegrative </a:t>
            </a:r>
            <a:r>
              <a:rPr lang="en-US" sz="1800" u="sng" dirty="0"/>
              <a:t>K</a:t>
            </a:r>
            <a:r>
              <a:rPr lang="en-US" sz="1800" dirty="0"/>
              <a:t>nowledge  (U-LINK)</a:t>
            </a:r>
            <a:br>
              <a:rPr lang="en-US" sz="2800" dirty="0"/>
            </a:br>
            <a:endParaRPr lang="en-US" dirty="0"/>
          </a:p>
        </p:txBody>
      </p:sp>
      <p:sp>
        <p:nvSpPr>
          <p:cNvPr id="12" name="Text Placeholder 2">
            <a:extLst>
              <a:ext uri="{FF2B5EF4-FFF2-40B4-BE49-F238E27FC236}">
                <a16:creationId xmlns:a16="http://schemas.microsoft.com/office/drawing/2014/main" id="{F4D45983-03E7-4C70-9070-AA94C8551965}"/>
              </a:ext>
            </a:extLst>
          </p:cNvPr>
          <p:cNvSpPr>
            <a:spLocks noGrp="1"/>
          </p:cNvSpPr>
          <p:nvPr>
            <p:ph type="body" idx="1"/>
          </p:nvPr>
        </p:nvSpPr>
        <p:spPr>
          <a:xfrm>
            <a:off x="812577" y="1822678"/>
            <a:ext cx="8330330" cy="3125774"/>
          </a:xfrm>
        </p:spPr>
        <p:txBody>
          <a:bodyPr/>
          <a:lstStyle/>
          <a:p>
            <a:pPr marL="301625" indent="-285750">
              <a:lnSpc>
                <a:spcPct val="100000"/>
              </a:lnSpc>
              <a:spcBef>
                <a:spcPts val="0"/>
              </a:spcBef>
              <a:buFont typeface="Arial,Sans-Serif" panose="020B0604020202020204" pitchFamily="34" charset="0"/>
              <a:buChar char="•"/>
            </a:pPr>
            <a:r>
              <a:rPr lang="en-US" sz="1600" dirty="0">
                <a:solidFill>
                  <a:schemeClr val="bg2"/>
                </a:solidFill>
              </a:rPr>
              <a:t>Program to support </a:t>
            </a:r>
            <a:r>
              <a:rPr lang="en-US" sz="1600" b="1" dirty="0">
                <a:solidFill>
                  <a:schemeClr val="bg2"/>
                </a:solidFill>
              </a:rPr>
              <a:t>problem-based interdisciplinary research</a:t>
            </a:r>
            <a:endParaRPr lang="en-US" sz="1600" dirty="0">
              <a:solidFill>
                <a:schemeClr val="bg2"/>
              </a:solidFill>
            </a:endParaRPr>
          </a:p>
          <a:p>
            <a:pPr marL="301625" indent="-285750">
              <a:lnSpc>
                <a:spcPct val="100000"/>
              </a:lnSpc>
              <a:spcBef>
                <a:spcPts val="0"/>
              </a:spcBef>
              <a:buFont typeface="Arial,Sans-Serif" panose="020B0604020202020204" pitchFamily="34" charset="0"/>
              <a:buChar char="•"/>
            </a:pPr>
            <a:r>
              <a:rPr lang="en-US" sz="1600" b="1" dirty="0">
                <a:solidFill>
                  <a:schemeClr val="bg2"/>
                </a:solidFill>
              </a:rPr>
              <a:t>Phased funding </a:t>
            </a:r>
            <a:r>
              <a:rPr lang="en-US" sz="1600" dirty="0">
                <a:solidFill>
                  <a:schemeClr val="bg2"/>
                </a:solidFill>
              </a:rPr>
              <a:t>opportunities for research teams</a:t>
            </a:r>
          </a:p>
          <a:p>
            <a:pPr marL="301625" indent="-285750">
              <a:lnSpc>
                <a:spcPct val="100000"/>
              </a:lnSpc>
              <a:spcBef>
                <a:spcPts val="0"/>
              </a:spcBef>
              <a:buFont typeface="Arial,Sans-Serif" panose="020B0604020202020204" pitchFamily="34" charset="0"/>
              <a:buChar char="•"/>
            </a:pPr>
            <a:r>
              <a:rPr lang="en-US" sz="1600" b="1" dirty="0">
                <a:solidFill>
                  <a:schemeClr val="bg2"/>
                </a:solidFill>
              </a:rPr>
              <a:t>Science of Team Science (</a:t>
            </a:r>
            <a:r>
              <a:rPr lang="en-US" sz="1600" b="1" dirty="0" err="1">
                <a:solidFill>
                  <a:schemeClr val="bg2"/>
                </a:solidFill>
              </a:rPr>
              <a:t>SciTS</a:t>
            </a:r>
            <a:r>
              <a:rPr lang="en-US" sz="1600" b="1" dirty="0">
                <a:solidFill>
                  <a:schemeClr val="bg2"/>
                </a:solidFill>
              </a:rPr>
              <a:t>) training </a:t>
            </a:r>
            <a:r>
              <a:rPr lang="en-US" sz="1600" dirty="0">
                <a:solidFill>
                  <a:schemeClr val="bg2"/>
                </a:solidFill>
              </a:rPr>
              <a:t>for research teams</a:t>
            </a:r>
          </a:p>
          <a:p>
            <a:pPr marL="301625" indent="-285750">
              <a:lnSpc>
                <a:spcPct val="100000"/>
              </a:lnSpc>
              <a:spcBef>
                <a:spcPts val="0"/>
              </a:spcBef>
              <a:buFont typeface="Arial,Sans-Serif" panose="020B0604020202020204" pitchFamily="34" charset="0"/>
              <a:buChar char="•"/>
            </a:pPr>
            <a:r>
              <a:rPr lang="en-US" sz="1600" b="1" dirty="0">
                <a:solidFill>
                  <a:schemeClr val="bg2"/>
                </a:solidFill>
              </a:rPr>
              <a:t>Interdisciplinary opportunities for UM students</a:t>
            </a:r>
            <a:endParaRPr lang="en-US" sz="1600" dirty="0">
              <a:solidFill>
                <a:schemeClr val="bg2"/>
              </a:solidFill>
            </a:endParaRPr>
          </a:p>
          <a:p>
            <a:pPr marL="301625" indent="-285750">
              <a:lnSpc>
                <a:spcPct val="100000"/>
              </a:lnSpc>
              <a:spcBef>
                <a:spcPts val="0"/>
              </a:spcBef>
              <a:buFont typeface="Arial,Sans-Serif" panose="020B0604020202020204" pitchFamily="34" charset="0"/>
              <a:buChar char="•"/>
            </a:pPr>
            <a:r>
              <a:rPr lang="en-US" sz="1600" dirty="0">
                <a:solidFill>
                  <a:schemeClr val="bg2"/>
                </a:solidFill>
              </a:rPr>
              <a:t>Team-building through informal and formal </a:t>
            </a:r>
            <a:r>
              <a:rPr lang="en-US" sz="1600" b="1" dirty="0">
                <a:solidFill>
                  <a:schemeClr val="bg2"/>
                </a:solidFill>
              </a:rPr>
              <a:t>dinners, symposia, and seminars</a:t>
            </a:r>
            <a:endParaRPr lang="en-US" sz="1600" dirty="0">
              <a:solidFill>
                <a:schemeClr val="bg2"/>
              </a:solidFill>
            </a:endParaRPr>
          </a:p>
          <a:p>
            <a:pPr marL="301625" indent="-285750">
              <a:lnSpc>
                <a:spcPct val="100000"/>
              </a:lnSpc>
              <a:spcBef>
                <a:spcPts val="0"/>
              </a:spcBef>
              <a:buFont typeface="Arial,Sans-Serif" panose="020B0604020202020204" pitchFamily="34" charset="0"/>
              <a:buChar char="•"/>
            </a:pPr>
            <a:r>
              <a:rPr lang="en-US" sz="1600" b="1" dirty="0">
                <a:solidFill>
                  <a:schemeClr val="bg2"/>
                </a:solidFill>
              </a:rPr>
              <a:t>Creation of gathering spaces in UM Libraries</a:t>
            </a:r>
            <a:r>
              <a:rPr lang="en-US" sz="1600" dirty="0">
                <a:solidFill>
                  <a:schemeClr val="bg2"/>
                </a:solidFill>
              </a:rPr>
              <a:t> on three campuses</a:t>
            </a:r>
          </a:p>
          <a:p>
            <a:pPr marL="301625" indent="-285750">
              <a:lnSpc>
                <a:spcPct val="100000"/>
              </a:lnSpc>
              <a:spcBef>
                <a:spcPts val="0"/>
              </a:spcBef>
              <a:buFont typeface="Arial,Sans-Serif" panose="020B0604020202020204" pitchFamily="34" charset="0"/>
              <a:buChar char="•"/>
            </a:pPr>
            <a:r>
              <a:rPr lang="en-US" sz="1600" dirty="0">
                <a:solidFill>
                  <a:schemeClr val="bg2"/>
                </a:solidFill>
              </a:rPr>
              <a:t>Acknowledge importance of collaborative research in </a:t>
            </a:r>
            <a:r>
              <a:rPr lang="en-US" sz="1600" b="1" dirty="0">
                <a:solidFill>
                  <a:schemeClr val="bg2"/>
                </a:solidFill>
              </a:rPr>
              <a:t>hiring, promotion, tenure</a:t>
            </a:r>
            <a:endParaRPr lang="en-US" sz="1600" dirty="0">
              <a:solidFill>
                <a:schemeClr val="bg2"/>
              </a:solidFill>
            </a:endParaRPr>
          </a:p>
          <a:p>
            <a:pPr marL="301625" lvl="1">
              <a:lnSpc>
                <a:spcPct val="100000"/>
              </a:lnSpc>
              <a:spcBef>
                <a:spcPts val="0"/>
              </a:spcBef>
              <a:buFont typeface="Arial" panose="020B0604020202020204" pitchFamily="34" charset="0"/>
              <a:buChar char="•"/>
            </a:pPr>
            <a:endParaRPr lang="en-US" sz="1800" dirty="0"/>
          </a:p>
          <a:p>
            <a:pPr marL="3175" lvl="1" indent="0">
              <a:lnSpc>
                <a:spcPct val="100000"/>
              </a:lnSpc>
              <a:spcBef>
                <a:spcPts val="0"/>
              </a:spcBef>
              <a:buNone/>
            </a:pPr>
            <a:r>
              <a:rPr lang="en-US" sz="1600" b="1" dirty="0">
                <a:solidFill>
                  <a:schemeClr val="bg2"/>
                </a:solidFill>
              </a:rPr>
              <a:t>For more information, see: </a:t>
            </a:r>
            <a:r>
              <a:rPr lang="en-US" sz="1600" b="1" dirty="0">
                <a:solidFill>
                  <a:schemeClr val="bg2"/>
                </a:solidFill>
                <a:hlinkClick r:id="rId3">
                  <a:extLst>
                    <a:ext uri="{A12FA001-AC4F-418D-AE19-62706E023703}">
                      <ahyp:hlinkClr xmlns:ahyp="http://schemas.microsoft.com/office/drawing/2018/hyperlinkcolor" val="tx"/>
                    </a:ext>
                  </a:extLst>
                </a:hlinkClick>
              </a:rPr>
              <a:t>https://ulink.miami.edu/about/index.html</a:t>
            </a:r>
            <a:endParaRPr lang="en-US" sz="1600" dirty="0">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64E06C87-1294-CB4E-9271-FBF8B4117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40" y="858032"/>
            <a:ext cx="8859520" cy="4285468"/>
          </a:xfrm>
          <a:prstGeom prst="rect">
            <a:avLst/>
          </a:prstGeom>
        </p:spPr>
      </p:pic>
      <p:sp>
        <p:nvSpPr>
          <p:cNvPr id="6" name="Title 1">
            <a:extLst>
              <a:ext uri="{FF2B5EF4-FFF2-40B4-BE49-F238E27FC236}">
                <a16:creationId xmlns:a16="http://schemas.microsoft.com/office/drawing/2014/main" id="{DA3FC929-3319-5844-A175-EDCCE5DE2C25}"/>
              </a:ext>
            </a:extLst>
          </p:cNvPr>
          <p:cNvSpPr txBox="1">
            <a:spLocks/>
          </p:cNvSpPr>
          <p:nvPr/>
        </p:nvSpPr>
        <p:spPr>
          <a:xfrm>
            <a:off x="142240" y="0"/>
            <a:ext cx="9144000" cy="576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dirty="0"/>
              <a:t>Science of Team Science Training</a:t>
            </a:r>
          </a:p>
        </p:txBody>
      </p:sp>
    </p:spTree>
    <p:extLst>
      <p:ext uri="{BB962C8B-B14F-4D97-AF65-F5344CB8AC3E}">
        <p14:creationId xmlns:p14="http://schemas.microsoft.com/office/powerpoint/2010/main" val="205023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7EA1-0ED4-574F-AF13-23EBBC1E29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477D610-EF70-B340-90B6-AA65B316C659}"/>
              </a:ext>
            </a:extLst>
          </p:cNvPr>
          <p:cNvSpPr>
            <a:spLocks noGrp="1"/>
          </p:cNvSpPr>
          <p:nvPr>
            <p:ph type="body" idx="1"/>
          </p:nvPr>
        </p:nvSpPr>
        <p:spPr/>
        <p:txBody>
          <a:bodyPr/>
          <a:lstStyle/>
          <a:p>
            <a:endParaRPr lang="en-US"/>
          </a:p>
        </p:txBody>
      </p:sp>
      <p:pic>
        <p:nvPicPr>
          <p:cNvPr id="5" name="Picture 4" descr="A dining room table&#10;&#10;Description automatically generated">
            <a:extLst>
              <a:ext uri="{FF2B5EF4-FFF2-40B4-BE49-F238E27FC236}">
                <a16:creationId xmlns:a16="http://schemas.microsoft.com/office/drawing/2014/main" id="{96B13674-7172-3F4E-B253-16835BD5B0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3811"/>
            <a:ext cx="9144000" cy="3668059"/>
          </a:xfrm>
          <a:prstGeom prst="rect">
            <a:avLst/>
          </a:prstGeom>
        </p:spPr>
      </p:pic>
      <p:sp>
        <p:nvSpPr>
          <p:cNvPr id="10" name="Title 1">
            <a:extLst>
              <a:ext uri="{FF2B5EF4-FFF2-40B4-BE49-F238E27FC236}">
                <a16:creationId xmlns:a16="http://schemas.microsoft.com/office/drawing/2014/main" id="{6BA86072-E30A-9B4A-AF87-C2570DD4C330}"/>
              </a:ext>
            </a:extLst>
          </p:cNvPr>
          <p:cNvSpPr txBox="1">
            <a:spLocks/>
          </p:cNvSpPr>
          <p:nvPr/>
        </p:nvSpPr>
        <p:spPr>
          <a:xfrm>
            <a:off x="243443" y="516727"/>
            <a:ext cx="9144000" cy="576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dirty="0"/>
              <a:t>U-LINK Library Spaces for Interdisciplinary Research</a:t>
            </a:r>
          </a:p>
        </p:txBody>
      </p:sp>
      <p:sp>
        <p:nvSpPr>
          <p:cNvPr id="11" name="Title 1">
            <a:extLst>
              <a:ext uri="{FF2B5EF4-FFF2-40B4-BE49-F238E27FC236}">
                <a16:creationId xmlns:a16="http://schemas.microsoft.com/office/drawing/2014/main" id="{DA0215A2-233C-9744-B651-6C354EEDB8FD}"/>
              </a:ext>
            </a:extLst>
          </p:cNvPr>
          <p:cNvSpPr txBox="1">
            <a:spLocks/>
          </p:cNvSpPr>
          <p:nvPr/>
        </p:nvSpPr>
        <p:spPr>
          <a:xfrm>
            <a:off x="0" y="4701870"/>
            <a:ext cx="9144000" cy="576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000" b="0" dirty="0"/>
              <a:t>Faculty Exploratory at the University of Miami Libraries’ Richter Library </a:t>
            </a:r>
          </a:p>
        </p:txBody>
      </p:sp>
    </p:spTree>
    <p:extLst>
      <p:ext uri="{BB962C8B-B14F-4D97-AF65-F5344CB8AC3E}">
        <p14:creationId xmlns:p14="http://schemas.microsoft.com/office/powerpoint/2010/main" val="2001791006"/>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FCA1ED54DC1B47857C049519E2A827" ma:contentTypeVersion="12" ma:contentTypeDescription="Create a new document." ma:contentTypeScope="" ma:versionID="aed0e6e80e9949c5d3788b98e4165411">
  <xsd:schema xmlns:xsd="http://www.w3.org/2001/XMLSchema" xmlns:xs="http://www.w3.org/2001/XMLSchema" xmlns:p="http://schemas.microsoft.com/office/2006/metadata/properties" xmlns:ns3="8fbc5dea-9124-49cc-a579-4189ca6398f4" xmlns:ns4="ca61c6f6-1721-4833-96d1-e53acd1b2b25" targetNamespace="http://schemas.microsoft.com/office/2006/metadata/properties" ma:root="true" ma:fieldsID="fdc20c80617a887943d4f38836c82434" ns3:_="" ns4:_="">
    <xsd:import namespace="8fbc5dea-9124-49cc-a579-4189ca6398f4"/>
    <xsd:import namespace="ca61c6f6-1721-4833-96d1-e53acd1b2b2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bc5dea-9124-49cc-a579-4189ca6398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1c6f6-1721-4833-96d1-e53acd1b2b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510F50-FD25-49CA-8150-5DB81780050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61ACE1-81AD-4DC0-B6D9-F5A57B40E6BE}">
  <ds:schemaRefs>
    <ds:schemaRef ds:uri="http://schemas.microsoft.com/sharepoint/v3/contenttype/forms"/>
  </ds:schemaRefs>
</ds:datastoreItem>
</file>

<file path=customXml/itemProps3.xml><?xml version="1.0" encoding="utf-8"?>
<ds:datastoreItem xmlns:ds="http://schemas.openxmlformats.org/officeDocument/2006/customXml" ds:itemID="{82525C6F-9AED-416B-BD6B-004BD8380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bc5dea-9124-49cc-a579-4189ca6398f4"/>
    <ds:schemaRef ds:uri="ca61c6f6-1721-4833-96d1-e53acd1b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4431</TotalTime>
  <Words>2093</Words>
  <Application>Microsoft Office PowerPoint</Application>
  <PresentationFormat>On-screen Show (16:9)</PresentationFormat>
  <Paragraphs>246</Paragraphs>
  <Slides>34</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Candara</vt:lpstr>
      <vt:lpstr>Lato</vt:lpstr>
      <vt:lpstr>Arial,Sans-Serif</vt:lpstr>
      <vt:lpstr>Raleway</vt:lpstr>
      <vt:lpstr>Calibri Light</vt:lpstr>
      <vt:lpstr>Streamline</vt:lpstr>
      <vt:lpstr>Office Theme</vt:lpstr>
      <vt:lpstr>PowerPoint Presentation</vt:lpstr>
      <vt:lpstr>PowerPoint Presentation</vt:lpstr>
      <vt:lpstr>Today’s speakers</vt:lpstr>
      <vt:lpstr>Librarians on interdisciplinary research teams: A case study from the University of Miami</vt:lpstr>
      <vt:lpstr>Changing Roles of Librarians in the 21st  Century</vt:lpstr>
      <vt:lpstr>PowerPoint Presentation</vt:lpstr>
      <vt:lpstr>University of Miami Laboratory for Integrative Knowledge  (U-LINK) </vt:lpstr>
      <vt:lpstr>PowerPoint Presentation</vt:lpstr>
      <vt:lpstr>PowerPoint Presentation</vt:lpstr>
      <vt:lpstr>U-LINK Teams: 2018 - 2020  </vt:lpstr>
      <vt:lpstr>U-LINK Librarian</vt:lpstr>
      <vt:lpstr>PowerPoint Presentation</vt:lpstr>
      <vt:lpstr>PowerPoint Presentation</vt:lpstr>
      <vt:lpstr>PowerPoint Presentation</vt:lpstr>
      <vt:lpstr>PowerPoint Presentation</vt:lpstr>
      <vt:lpstr>I've contributed as a team member by:</vt:lpstr>
      <vt:lpstr>PowerPoint Presentation</vt:lpstr>
      <vt:lpstr>PowerPoint Presentation</vt:lpstr>
      <vt:lpstr>U-LINK Librarian</vt:lpstr>
      <vt:lpstr>My U-LINK Teams</vt:lpstr>
      <vt:lpstr>I've contributed as a team member by: </vt:lpstr>
      <vt:lpstr>PowerPoint Presentation</vt:lpstr>
      <vt:lpstr>PowerPoint Presentation</vt:lpstr>
      <vt:lpstr>U-LINK has given me opportunities to:</vt:lpstr>
      <vt:lpstr>Lessons Learned</vt:lpstr>
      <vt:lpstr>Assessment</vt:lpstr>
      <vt:lpstr>Survey Questions</vt:lpstr>
      <vt:lpstr>Findings: Key Roles and Contributions</vt:lpstr>
      <vt:lpstr>Findings: Challenges to Librarian Involvement</vt:lpstr>
      <vt:lpstr>PowerPoint Presentation</vt:lpstr>
      <vt:lpstr>Emerging Roles: Librarians as Integration Specialists or Cultural Translators</vt:lpstr>
      <vt:lpstr>PowerPoint Presentation</vt:lpstr>
      <vt:lpstr>Next Steps </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Original Research Brief Report</dc:title>
  <dc:creator>kknaan</dc:creator>
  <cp:lastModifiedBy>Procaccini,Mercy</cp:lastModifiedBy>
  <cp:revision>1001</cp:revision>
  <dcterms:modified xsi:type="dcterms:W3CDTF">2020-09-30T18:21:15Z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0x01010070FCA1ED54DC1B47857C049519E2A827</vt:lpwstr>
  </property>
</Properties>
</file>