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76" r:id="rId5"/>
    <p:sldMasterId id="2147483668" r:id="rId6"/>
  </p:sldMasterIdLst>
  <p:notesMasterIdLst>
    <p:notesMasterId r:id="rId19"/>
  </p:notesMasterIdLst>
  <p:handoutMasterIdLst>
    <p:handoutMasterId r:id="rId20"/>
  </p:handoutMasterIdLst>
  <p:sldIdLst>
    <p:sldId id="265" r:id="rId7"/>
    <p:sldId id="282" r:id="rId8"/>
    <p:sldId id="259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79" r:id="rId17"/>
    <p:sldId id="263" r:id="rId1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8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126"/>
    <a:srgbClr val="5E6262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1" autoAdjust="0"/>
    <p:restoredTop sz="94773"/>
  </p:normalViewPr>
  <p:slideViewPr>
    <p:cSldViewPr snapToGrid="0" snapToObjects="1">
      <p:cViewPr varScale="1">
        <p:scale>
          <a:sx n="82" d="100"/>
          <a:sy n="82" d="100"/>
        </p:scale>
        <p:origin x="664" y="52"/>
      </p:cViewPr>
      <p:guideLst>
        <p:guide orient="horz" pos="1808"/>
        <p:guide pos="55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186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6DDA4-4884-42C9-B589-E1AA36FB2D5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1595E-E35F-468A-8B50-DBDD5C0A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1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8527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1595E-E35F-468A-8B50-DBDD5C0A19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5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1595E-E35F-468A-8B50-DBDD5C0A19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7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1595E-E35F-468A-8B50-DBDD5C0A19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77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1595E-E35F-468A-8B50-DBDD5C0A19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73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1595E-E35F-468A-8B50-DBDD5C0A19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9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1595E-E35F-468A-8B50-DBDD5C0A19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53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1595E-E35F-468A-8B50-DBDD5C0A19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3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f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tiff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3163889" y="2"/>
            <a:ext cx="5980110" cy="10600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329876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1852402"/>
            <a:ext cx="7754770" cy="1234773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3206972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5" y="3613838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136900" y="0"/>
            <a:ext cx="445693" cy="1060065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194732"/>
            <a:ext cx="3980966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1338" y="4388000"/>
            <a:ext cx="9144000" cy="179785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990753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267826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1508234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0295" y="0"/>
            <a:ext cx="4578960" cy="43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3704187"/>
            <a:ext cx="8216894" cy="60772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16200000">
            <a:off x="477189" y="3861998"/>
            <a:ext cx="607721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704187"/>
            <a:ext cx="635000" cy="60772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831455"/>
            <a:ext cx="4180696" cy="1400383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8251" y="2397542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98064" y="2688127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98064" y="2957399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31244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7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/>
          <a:srcRect l="67120"/>
          <a:stretch/>
        </p:blipFill>
        <p:spPr>
          <a:xfrm rot="16200000">
            <a:off x="5827109" y="3788500"/>
            <a:ext cx="87692" cy="317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84850" y="3904991"/>
            <a:ext cx="86105" cy="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hqprint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9439" y="975360"/>
            <a:ext cx="4994562" cy="4168140"/>
          </a:xfrm>
          <a:prstGeom prst="rect">
            <a:avLst/>
          </a:prstGeom>
        </p:spPr>
      </p:pic>
      <p:sp>
        <p:nvSpPr>
          <p:cNvPr id="13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114447" y="1386766"/>
            <a:ext cx="1761082" cy="1831948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90843" y="2327578"/>
            <a:ext cx="5030269" cy="639129"/>
          </a:xfrm>
          <a:prstGeom prst="rect">
            <a:avLst/>
          </a:prstGeom>
        </p:spPr>
        <p:txBody>
          <a:bodyPr vert="horz" lIns="0" tIns="0" rIns="18288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090835" y="1791337"/>
            <a:ext cx="5030277" cy="488156"/>
          </a:xfrm>
          <a:prstGeom prst="rect">
            <a:avLst/>
          </a:prstGeom>
        </p:spPr>
        <p:txBody>
          <a:bodyPr vert="horz" lIns="0" rIns="182880" bIns="0" anchor="b" anchorCtr="0"/>
          <a:lstStyle>
            <a:lvl1pPr marL="0" indent="0">
              <a:buNone/>
              <a:defRPr sz="3600" b="1" baseline="0">
                <a:solidFill>
                  <a:srgbClr val="02AFD8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5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903" y="4691820"/>
            <a:ext cx="858624" cy="28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2709F5-16B7-8F4B-92E5-AD5FDBD10C5E}"/>
              </a:ext>
            </a:extLst>
          </p:cNvPr>
          <p:cNvSpPr/>
          <p:nvPr userDrawn="1"/>
        </p:nvSpPr>
        <p:spPr>
          <a:xfrm>
            <a:off x="3267221" y="-3277"/>
            <a:ext cx="5876779" cy="92529"/>
          </a:xfrm>
          <a:prstGeom prst="rect">
            <a:avLst/>
          </a:prstGeom>
          <a:solidFill>
            <a:srgbClr val="78B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EE7425-8AED-D24B-B02C-E2FBBA83283F}"/>
              </a:ext>
            </a:extLst>
          </p:cNvPr>
          <p:cNvSpPr/>
          <p:nvPr userDrawn="1"/>
        </p:nvSpPr>
        <p:spPr>
          <a:xfrm>
            <a:off x="2208725" y="-3277"/>
            <a:ext cx="1058496" cy="92529"/>
          </a:xfrm>
          <a:prstGeom prst="rect">
            <a:avLst/>
          </a:prstGeom>
          <a:solidFill>
            <a:srgbClr val="3DB6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60DDB2-2434-B34F-B0DB-9A40C2792D7D}"/>
              </a:ext>
            </a:extLst>
          </p:cNvPr>
          <p:cNvSpPr/>
          <p:nvPr userDrawn="1"/>
        </p:nvSpPr>
        <p:spPr>
          <a:xfrm>
            <a:off x="0" y="-3277"/>
            <a:ext cx="2208725" cy="92529"/>
          </a:xfrm>
          <a:prstGeom prst="rect">
            <a:avLst/>
          </a:prstGeom>
          <a:solidFill>
            <a:srgbClr val="02AF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A945E0-15B6-CF4C-B8AC-0F7E84949F10}"/>
              </a:ext>
            </a:extLst>
          </p:cNvPr>
          <p:cNvGrpSpPr/>
          <p:nvPr userDrawn="1"/>
        </p:nvGrpSpPr>
        <p:grpSpPr>
          <a:xfrm>
            <a:off x="241300" y="4671379"/>
            <a:ext cx="2819399" cy="415450"/>
            <a:chOff x="241300" y="4671379"/>
            <a:chExt cx="2819399" cy="41545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EF19B09-ADFD-4F43-A254-D35C94DFEF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4147" t="44783" r="9795" b="30610"/>
            <a:stretch/>
          </p:blipFill>
          <p:spPr>
            <a:xfrm>
              <a:off x="1203324" y="4801528"/>
              <a:ext cx="1831976" cy="285301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31D25588-9030-134E-B380-05AB3561D8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4147" t="33750" r="9018" b="53654"/>
            <a:stretch/>
          </p:blipFill>
          <p:spPr>
            <a:xfrm>
              <a:off x="1203324" y="4674529"/>
              <a:ext cx="1857375" cy="14605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D6B3C9C-0B6E-2342-9FF0-446E65A8C6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4709" t="33749" r="65853" b="41645"/>
            <a:stretch/>
          </p:blipFill>
          <p:spPr>
            <a:xfrm>
              <a:off x="241300" y="4671379"/>
              <a:ext cx="962025" cy="28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3163889" y="2"/>
            <a:ext cx="5980110" cy="10600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329876"/>
            <a:ext cx="5623078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OCLC RLP Works-in-Progress Webinar • July 9, 2019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1852402"/>
            <a:ext cx="7754770" cy="1234773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3206972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5" y="3613838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136900" y="0"/>
            <a:ext cx="445693" cy="1060065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1493044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2073399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712528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490664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1493043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413183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935075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993538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163266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410803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413182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1" y="2696332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524273" y="3218224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8" y="3276687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3915816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2693952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1" y="2696331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831061"/>
            <a:ext cx="8174038" cy="646331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638176"/>
            <a:ext cx="265112" cy="407463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6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9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35637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4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1493044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2073399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712528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490664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1493043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1" y="-15479"/>
            <a:ext cx="433387" cy="5174457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8" y="-15479"/>
            <a:ext cx="1127125" cy="5174457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3748282"/>
            <a:ext cx="6153150" cy="715580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4917" y="4085464"/>
            <a:ext cx="5610225" cy="2643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194732"/>
            <a:ext cx="3980966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1338" y="4388000"/>
            <a:ext cx="9144000" cy="179785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990753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267826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1508234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3338" y="0"/>
            <a:ext cx="4578960" cy="43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77189" y="3861998"/>
            <a:ext cx="607721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5924930" y="3701654"/>
            <a:ext cx="4222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704187"/>
            <a:ext cx="635000" cy="60772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831455"/>
            <a:ext cx="4180696" cy="1400383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8251" y="2397542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98064" y="2688127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98064" y="2957399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31244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3704187"/>
            <a:ext cx="8216894" cy="607721"/>
          </a:xfrm>
          <a:prstGeom prst="rect">
            <a:avLst/>
          </a:prstGeom>
        </p:spPr>
      </p:pic>
      <p:pic>
        <p:nvPicPr>
          <p:cNvPr id="19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/>
          <a:srcRect l="67120"/>
          <a:stretch/>
        </p:blipFill>
        <p:spPr>
          <a:xfrm rot="16200000">
            <a:off x="5827109" y="3788500"/>
            <a:ext cx="87692" cy="31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84850" y="3904991"/>
            <a:ext cx="86105" cy="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413183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935075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993538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163266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410803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413182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1" y="2696332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524273" y="3218224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8" y="3276687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3915816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2693952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1" y="2696331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831061"/>
            <a:ext cx="8174038" cy="646331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638175"/>
            <a:ext cx="265112" cy="4505325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6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35637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7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1" y="-15479"/>
            <a:ext cx="433387" cy="5174457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8" y="-15479"/>
            <a:ext cx="1127125" cy="5174457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3748282"/>
            <a:ext cx="6153150" cy="715580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4917" y="4085464"/>
            <a:ext cx="5610225" cy="2643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5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5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0" r:id="rId2"/>
    <p:sldLayoutId id="2147483652" r:id="rId3"/>
    <p:sldLayoutId id="2147483660" r:id="rId4"/>
    <p:sldLayoutId id="2147483655" r:id="rId5"/>
    <p:sldLayoutId id="2147483653" r:id="rId6"/>
    <p:sldLayoutId id="2147483661" r:id="rId7"/>
    <p:sldLayoutId id="2147483654" r:id="rId8"/>
    <p:sldLayoutId id="2147483658" r:id="rId9"/>
    <p:sldLayoutId id="2147483657" r:id="rId10"/>
    <p:sldLayoutId id="2147483656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weberc@oclc.org" TargetMode="External"/><Relationship Id="rId2" Type="http://schemas.openxmlformats.org/officeDocument/2006/relationships/hyperlink" Target="mailto:massied@oclc.org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bryantr@ocl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RLPglob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xfrm>
            <a:off x="2" y="1329876"/>
            <a:ext cx="5473806" cy="569387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OCLC Research Library Partnership • April 29, 2020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Town Hall for OCLC RLP Art Research and Museum Library Staff</a:t>
            </a:r>
          </a:p>
        </p:txBody>
      </p:sp>
    </p:spTree>
    <p:extLst>
      <p:ext uri="{BB962C8B-B14F-4D97-AF65-F5344CB8AC3E}">
        <p14:creationId xmlns:p14="http://schemas.microsoft.com/office/powerpoint/2010/main" val="686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05CF97-439E-4477-BF75-79BC880F8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9E13A-6D8E-451C-9C85-A2F6A345A6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A2D8E-A371-4EE1-BF9D-B5244B2251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D193F7A-9944-4525-8D8D-A5812CE36A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9224" t="15909" r="41511" b="27788"/>
          <a:stretch/>
        </p:blipFill>
        <p:spPr>
          <a:xfrm>
            <a:off x="858834" y="469699"/>
            <a:ext cx="2557466" cy="420410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4D1D-A0D8-4052-9FAD-484BA3766B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Congratulations on your retirement!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B5FFC-A80E-41BA-BB57-89DA36E93C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Deborah Kempe:</a:t>
            </a:r>
          </a:p>
        </p:txBody>
      </p:sp>
    </p:spTree>
    <p:extLst>
      <p:ext uri="{BB962C8B-B14F-4D97-AF65-F5344CB8AC3E}">
        <p14:creationId xmlns:p14="http://schemas.microsoft.com/office/powerpoint/2010/main" val="25218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Dennis, Chela and Rebecca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Senior Program Officers, OCLC RLP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0428" y="1508234"/>
            <a:ext cx="3887788" cy="229121"/>
          </a:xfrm>
        </p:spPr>
        <p:txBody>
          <a:bodyPr>
            <a:noAutofit/>
          </a:bodyPr>
          <a:lstStyle/>
          <a:p>
            <a:r>
              <a:rPr lang="en-US" sz="1600" dirty="0">
                <a:hlinkClick r:id="rId2"/>
              </a:rPr>
              <a:t>massied@oclc.org</a:t>
            </a:r>
            <a:endParaRPr lang="en-US" sz="1600" dirty="0"/>
          </a:p>
          <a:p>
            <a:r>
              <a:rPr lang="en-US" sz="1600" dirty="0">
                <a:hlinkClick r:id="rId3"/>
              </a:rPr>
              <a:t>weberc@oclc.org</a:t>
            </a:r>
            <a:endParaRPr lang="en-US" sz="1600" dirty="0"/>
          </a:p>
          <a:p>
            <a:r>
              <a:rPr lang="en-US" sz="1600" dirty="0">
                <a:hlinkClick r:id="rId4"/>
              </a:rPr>
              <a:t>bryantr@oclc.org</a:t>
            </a:r>
            <a:endParaRPr lang="en-US" sz="160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441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78828" y="273844"/>
            <a:ext cx="8836573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700" b="1" dirty="0">
                <a:solidFill>
                  <a:srgbClr val="0070C0"/>
                </a:solidFill>
              </a:rPr>
              <a:t>OCLC RLP Art and Architecture Group Town Hall</a:t>
            </a:r>
            <a:endParaRPr dirty="0">
              <a:solidFill>
                <a:srgbClr val="888888"/>
              </a:solidFill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571500" y="1865722"/>
            <a:ext cx="3886200" cy="2820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</a:pPr>
            <a:r>
              <a:rPr lang="en-US" sz="2850" dirty="0">
                <a:solidFill>
                  <a:schemeClr val="accent1"/>
                </a:solidFill>
              </a:rPr>
              <a:t>Participate</a:t>
            </a:r>
            <a:endParaRPr dirty="0"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250" dirty="0"/>
              <a:t>Please introduce yourself via chat</a:t>
            </a:r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250" dirty="0"/>
              <a:t>Say your name when speaking</a:t>
            </a:r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250" dirty="0"/>
              <a:t>Share about your local conditions, actions and plans</a:t>
            </a:r>
            <a:endParaRPr dirty="0"/>
          </a:p>
          <a:p>
            <a:pPr marL="514350" lvl="1" indent="-42863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025" dirty="0"/>
          </a:p>
          <a:p>
            <a:pPr marL="171450" lvl="0" indent="-28575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2250" dirty="0"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33" name="Google Shape;133;p23"/>
          <p:cNvSpPr txBox="1"/>
          <p:nvPr/>
        </p:nvSpPr>
        <p:spPr>
          <a:xfrm>
            <a:off x="628650" y="1397001"/>
            <a:ext cx="7886700" cy="346249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HOUSEKEEPING ITEMS</a:t>
            </a:r>
            <a:endParaRPr sz="788"/>
          </a:p>
        </p:txBody>
      </p:sp>
      <p:sp>
        <p:nvSpPr>
          <p:cNvPr id="134" name="Google Shape;134;p23"/>
          <p:cNvSpPr txBox="1"/>
          <p:nvPr/>
        </p:nvSpPr>
        <p:spPr>
          <a:xfrm>
            <a:off x="4572000" y="1891918"/>
            <a:ext cx="408622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4313" marR="0" lvl="0" indent="-214313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Mute yourself when you are not talking</a:t>
            </a:r>
            <a:endParaRPr sz="788" dirty="0"/>
          </a:p>
          <a:p>
            <a:pPr marL="214313" marR="0" lvl="0" indent="-214313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 b="1" i="0" u="non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We are recording our conversations and will share with the RLP AAG listserv</a:t>
            </a:r>
            <a:endParaRPr sz="1350" b="1" i="0" u="non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marR="0" lvl="0" indent="-214313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Having trouble with your audio? Pick up up your telephone:</a:t>
            </a:r>
            <a:endParaRPr sz="788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71525" marR="0" lvl="6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3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1-877-668-4490 toll-free (US/Canada)</a:t>
            </a:r>
            <a:endParaRPr sz="788" dirty="0"/>
          </a:p>
          <a:p>
            <a:pPr marL="771525" marR="0" lvl="6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3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08-002061177 toll-free (UK)</a:t>
            </a:r>
            <a:endParaRPr sz="788" dirty="0"/>
          </a:p>
          <a:p>
            <a:pPr marL="771525" marR="0" lvl="6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3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1-800-708203 toll-free (Australia)</a:t>
            </a:r>
            <a:endParaRPr sz="788" dirty="0"/>
          </a:p>
          <a:p>
            <a:pPr marL="771525" marR="0" lvl="6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3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numbers? </a:t>
            </a:r>
            <a:r>
              <a:rPr lang="en-US" sz="13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bit.ly/RLPglobal</a:t>
            </a:r>
            <a:r>
              <a:rPr lang="en-US" sz="13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88" dirty="0"/>
          </a:p>
          <a:p>
            <a:pPr marL="771525" marR="0" lvl="6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3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code:  719 190 792</a:t>
            </a:r>
            <a:endParaRPr sz="788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38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Today’s proposed agenda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Discussion: 3 questions regarding the effects of the pandemic crisis</a:t>
            </a:r>
          </a:p>
          <a:p>
            <a:pPr lvl="1"/>
            <a:r>
              <a:rPr lang="en-US" dirty="0"/>
              <a:t>What actions have you taken?</a:t>
            </a:r>
          </a:p>
          <a:p>
            <a:pPr lvl="1"/>
            <a:r>
              <a:rPr lang="en-US" dirty="0"/>
              <a:t>What actions do you plan to take?</a:t>
            </a:r>
          </a:p>
          <a:p>
            <a:pPr lvl="1"/>
            <a:r>
              <a:rPr lang="en-US" dirty="0"/>
              <a:t>Where are fresh opportunities for collaboration?</a:t>
            </a:r>
          </a:p>
          <a:p>
            <a:r>
              <a:rPr lang="en-US" dirty="0"/>
              <a:t>What we heard</a:t>
            </a:r>
          </a:p>
          <a:p>
            <a:r>
              <a:rPr lang="en-US" dirty="0"/>
              <a:t>Next steps, adjourn</a:t>
            </a:r>
          </a:p>
        </p:txBody>
      </p:sp>
    </p:spTree>
    <p:extLst>
      <p:ext uri="{BB962C8B-B14F-4D97-AF65-F5344CB8AC3E}">
        <p14:creationId xmlns:p14="http://schemas.microsoft.com/office/powerpoint/2010/main" val="19216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28B403-ADE0-47BD-9785-EAC1108E9D74}"/>
              </a:ext>
            </a:extLst>
          </p:cNvPr>
          <p:cNvSpPr/>
          <p:nvPr/>
        </p:nvSpPr>
        <p:spPr>
          <a:xfrm>
            <a:off x="1677596" y="232475"/>
            <a:ext cx="3743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Dennis Massie</a:t>
            </a:r>
          </a:p>
          <a:p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2A2F3640-71E7-4545-AD40-BB43B98BC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84" y="3262393"/>
            <a:ext cx="1090312" cy="14366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E05199-C6E0-408F-BDD3-4E78F5884BA3}"/>
              </a:ext>
            </a:extLst>
          </p:cNvPr>
          <p:cNvSpPr/>
          <p:nvPr/>
        </p:nvSpPr>
        <p:spPr>
          <a:xfrm>
            <a:off x="1677596" y="3262393"/>
            <a:ext cx="3801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Rebecca Bryant</a:t>
            </a:r>
          </a:p>
        </p:txBody>
      </p:sp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E891AA3-1ADF-427B-874D-9E664691B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84" y="1693285"/>
            <a:ext cx="1092439" cy="14896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204050-9C61-477F-88F2-E49D14AE38B5}"/>
              </a:ext>
            </a:extLst>
          </p:cNvPr>
          <p:cNvSpPr/>
          <p:nvPr/>
        </p:nvSpPr>
        <p:spPr>
          <a:xfrm>
            <a:off x="1677597" y="1642031"/>
            <a:ext cx="4258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Chela Scott Weber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0064A42-ED21-48C2-A6A3-58A6CB17C875}"/>
              </a:ext>
            </a:extLst>
          </p:cNvPr>
          <p:cNvSpPr txBox="1">
            <a:spLocks/>
          </p:cNvSpPr>
          <p:nvPr/>
        </p:nvSpPr>
        <p:spPr>
          <a:xfrm>
            <a:off x="1751309" y="852407"/>
            <a:ext cx="3355384" cy="8989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Resource Sharing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3F108ED-2628-4DD5-B902-16D79E9DCC9F}"/>
              </a:ext>
            </a:extLst>
          </p:cNvPr>
          <p:cNvSpPr txBox="1">
            <a:spLocks/>
          </p:cNvSpPr>
          <p:nvPr/>
        </p:nvSpPr>
        <p:spPr>
          <a:xfrm>
            <a:off x="1751309" y="2262851"/>
            <a:ext cx="3801055" cy="7903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Archives and Special Collections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0EF5E83-FA45-4E07-8C2F-29821DB75D33}"/>
              </a:ext>
            </a:extLst>
          </p:cNvPr>
          <p:cNvSpPr txBox="1">
            <a:spLocks/>
          </p:cNvSpPr>
          <p:nvPr/>
        </p:nvSpPr>
        <p:spPr>
          <a:xfrm>
            <a:off x="1828800" y="3908724"/>
            <a:ext cx="4256126" cy="7903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Research Data Management,</a:t>
            </a:r>
          </a:p>
          <a:p>
            <a:pPr marL="0" indent="0">
              <a:buNone/>
            </a:pPr>
            <a:r>
              <a:rPr lang="en-US" sz="2000" dirty="0"/>
              <a:t>Research Information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8CA9D6-3C64-4F83-9AF8-E0C68EF9F193}"/>
              </a:ext>
            </a:extLst>
          </p:cNvPr>
          <p:cNvSpPr txBox="1"/>
          <p:nvPr/>
        </p:nvSpPr>
        <p:spPr>
          <a:xfrm>
            <a:off x="6245816" y="635431"/>
            <a:ext cx="2394489" cy="26776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</a:rPr>
              <a:t>Senior Program Officers,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OCLC Research Library Partnership</a:t>
            </a:r>
          </a:p>
        </p:txBody>
      </p:sp>
      <p:pic>
        <p:nvPicPr>
          <p:cNvPr id="17" name="Picture 1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DB93F7F-0EFB-4608-99B2-B9243D362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84" y="127078"/>
            <a:ext cx="1090312" cy="148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0786" y="343304"/>
            <a:ext cx="8519750" cy="686442"/>
          </a:xfrm>
        </p:spPr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fontAlgn="base"/>
            <a:r>
              <a:rPr lang="en-US" dirty="0"/>
              <a:t>What have you and your library already done in response to the pandemic crisis?  </a:t>
            </a:r>
          </a:p>
          <a:p>
            <a:pPr lvl="0" fontAlgn="base"/>
            <a:r>
              <a:rPr lang="en-US" dirty="0"/>
              <a:t>What actions are you planning in response to the pandemic crisis?  For the longer-term, what are you “planning to plan”?</a:t>
            </a:r>
          </a:p>
          <a:p>
            <a:pPr lvl="0" fontAlgn="base"/>
            <a:r>
              <a:rPr lang="en-US" dirty="0"/>
              <a:t>Where are new opportunities for collaboration?</a:t>
            </a:r>
          </a:p>
        </p:txBody>
      </p:sp>
    </p:spTree>
    <p:extLst>
      <p:ext uri="{BB962C8B-B14F-4D97-AF65-F5344CB8AC3E}">
        <p14:creationId xmlns:p14="http://schemas.microsoft.com/office/powerpoint/2010/main" val="22003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0786" y="343304"/>
            <a:ext cx="8519750" cy="686442"/>
          </a:xfrm>
        </p:spPr>
        <p:txBody>
          <a:bodyPr/>
          <a:lstStyle/>
          <a:p>
            <a:r>
              <a:rPr lang="en-US" dirty="0"/>
              <a:t>Discussion question #1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fontAlgn="base"/>
            <a:r>
              <a:rPr lang="en-US" sz="3200" dirty="0"/>
              <a:t>What have you and your library already done in response to the pandemic crisis?  </a:t>
            </a:r>
          </a:p>
        </p:txBody>
      </p:sp>
    </p:spTree>
    <p:extLst>
      <p:ext uri="{BB962C8B-B14F-4D97-AF65-F5344CB8AC3E}">
        <p14:creationId xmlns:p14="http://schemas.microsoft.com/office/powerpoint/2010/main" val="218901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0786" y="343304"/>
            <a:ext cx="8519750" cy="686442"/>
          </a:xfrm>
        </p:spPr>
        <p:txBody>
          <a:bodyPr/>
          <a:lstStyle/>
          <a:p>
            <a:r>
              <a:rPr lang="en-US" dirty="0"/>
              <a:t>Discussion question #2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fontAlgn="base"/>
            <a:r>
              <a:rPr lang="en-US" sz="3200" dirty="0"/>
              <a:t>What actions are you planning in response to the pandemic crisis?  For the longer-term, what are you “planning to plan”?</a:t>
            </a:r>
          </a:p>
        </p:txBody>
      </p:sp>
    </p:spTree>
    <p:extLst>
      <p:ext uri="{BB962C8B-B14F-4D97-AF65-F5344CB8AC3E}">
        <p14:creationId xmlns:p14="http://schemas.microsoft.com/office/powerpoint/2010/main" val="9331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0786" y="343304"/>
            <a:ext cx="8519750" cy="686442"/>
          </a:xfrm>
        </p:spPr>
        <p:txBody>
          <a:bodyPr/>
          <a:lstStyle/>
          <a:p>
            <a:r>
              <a:rPr lang="en-US" dirty="0"/>
              <a:t>Discussion question #3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fontAlgn="base"/>
            <a:r>
              <a:rPr lang="en-US" sz="3200" dirty="0"/>
              <a:t>Where are new opportunities for collaboration?</a:t>
            </a:r>
          </a:p>
        </p:txBody>
      </p:sp>
    </p:spTree>
    <p:extLst>
      <p:ext uri="{BB962C8B-B14F-4D97-AF65-F5344CB8AC3E}">
        <p14:creationId xmlns:p14="http://schemas.microsoft.com/office/powerpoint/2010/main" val="760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B62720-D82C-4511-8B6F-687144DE2B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we heard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6645D-FB96-4063-A638-DB1CB90995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35733-697B-4830-AF43-0AC0A20223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F0AE2D1389649808D9472CB064CCE" ma:contentTypeVersion="5" ma:contentTypeDescription="Create a new document." ma:contentTypeScope="" ma:versionID="71b5f4facd498cbc3a3df13ecc85d613">
  <xsd:schema xmlns:xsd="http://www.w3.org/2001/XMLSchema" xmlns:xs="http://www.w3.org/2001/XMLSchema" xmlns:p="http://schemas.microsoft.com/office/2006/metadata/properties" xmlns:ns1="http://schemas.microsoft.com/sharepoint/v3" xmlns:ns2="6d6d3201-fbff-4ac4-a4b7-e0a0217f93fc" xmlns:ns3="cbe0efe5-0ef0-41ce-a9ab-fad89b5ef4cb" targetNamespace="http://schemas.microsoft.com/office/2006/metadata/properties" ma:root="true" ma:fieldsID="65c677518e38937a1a4f6f645bcd4b79" ns1:_="" ns2:_="" ns3:_="">
    <xsd:import namespace="http://schemas.microsoft.com/sharepoint/v3"/>
    <xsd:import namespace="6d6d3201-fbff-4ac4-a4b7-e0a0217f93fc"/>
    <xsd:import namespace="cbe0efe5-0ef0-41ce-a9ab-fad89b5ef4c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d3201-fbff-4ac4-a4b7-e0a0217f9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0efe5-0ef0-41ce-a9ab-fad89b5ef4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5F8081-E4B0-4ACB-86C3-2F58A415E7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E988F0-95B4-4FCA-A550-26E1636850FD}">
  <ds:schemaRefs>
    <ds:schemaRef ds:uri="http://purl.org/dc/elements/1.1/"/>
    <ds:schemaRef ds:uri="http://schemas.microsoft.com/office/infopath/2007/PartnerControls"/>
    <ds:schemaRef ds:uri="http://purl.org/dc/terms/"/>
    <ds:schemaRef ds:uri="cbe0efe5-0ef0-41ce-a9ab-fad89b5ef4cb"/>
    <ds:schemaRef ds:uri="http://schemas.microsoft.com/office/2006/documentManagement/types"/>
    <ds:schemaRef ds:uri="http://schemas.openxmlformats.org/package/2006/metadata/core-properties"/>
    <ds:schemaRef ds:uri="6d6d3201-fbff-4ac4-a4b7-e0a0217f93fc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CF713D-0081-4503-945B-D24318CCC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6d3201-fbff-4ac4-a4b7-e0a0217f93fc"/>
    <ds:schemaRef ds:uri="cbe0efe5-0ef0-41ce-a9ab-fad89b5ef4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10559</TotalTime>
  <Words>267</Words>
  <Application>Microsoft Office PowerPoint</Application>
  <PresentationFormat>On-screen Show (16:9)</PresentationFormat>
  <Paragraphs>63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Nonconfidential</vt:lpstr>
      <vt:lpstr>Confidential</vt:lpstr>
      <vt:lpstr>Office Theme</vt:lpstr>
      <vt:lpstr>PowerPoint Presentation</vt:lpstr>
      <vt:lpstr>OCLC RLP Art and Architecture Group Town Hall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Blake,Clint</dc:creator>
  <cp:lastModifiedBy>Massie,Dennis</cp:lastModifiedBy>
  <cp:revision>186</cp:revision>
  <dcterms:created xsi:type="dcterms:W3CDTF">2015-04-17T19:58:50Z</dcterms:created>
  <dcterms:modified xsi:type="dcterms:W3CDTF">2020-11-24T14:58:05Z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0x01010030BF0AE2D1389649808D9472CB064CCE</vt:lpwstr>
  </property>
</Properties>
</file>