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2" r:id="rId1"/>
  </p:sldMasterIdLst>
  <p:notesMasterIdLst>
    <p:notesMasterId r:id="rId52"/>
  </p:notesMasterIdLst>
  <p:sldIdLst>
    <p:sldId id="256" r:id="rId2"/>
    <p:sldId id="324" r:id="rId3"/>
    <p:sldId id="267" r:id="rId4"/>
    <p:sldId id="257" r:id="rId5"/>
    <p:sldId id="268" r:id="rId6"/>
    <p:sldId id="269" r:id="rId7"/>
    <p:sldId id="258" r:id="rId8"/>
    <p:sldId id="259" r:id="rId9"/>
    <p:sldId id="260" r:id="rId10"/>
    <p:sldId id="262" r:id="rId11"/>
    <p:sldId id="261" r:id="rId12"/>
    <p:sldId id="263" r:id="rId13"/>
    <p:sldId id="264" r:id="rId14"/>
    <p:sldId id="270" r:id="rId15"/>
    <p:sldId id="265" r:id="rId16"/>
    <p:sldId id="271" r:id="rId17"/>
    <p:sldId id="266" r:id="rId18"/>
    <p:sldId id="272" r:id="rId19"/>
    <p:sldId id="273" r:id="rId20"/>
    <p:sldId id="274" r:id="rId21"/>
    <p:sldId id="328" r:id="rId22"/>
    <p:sldId id="326" r:id="rId23"/>
    <p:sldId id="32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3" r:id="rId39"/>
    <p:sldId id="312" r:id="rId40"/>
    <p:sldId id="314" r:id="rId41"/>
    <p:sldId id="316" r:id="rId42"/>
    <p:sldId id="315" r:id="rId43"/>
    <p:sldId id="317" r:id="rId44"/>
    <p:sldId id="318" r:id="rId45"/>
    <p:sldId id="319" r:id="rId46"/>
    <p:sldId id="320" r:id="rId47"/>
    <p:sldId id="322" r:id="rId48"/>
    <p:sldId id="321" r:id="rId49"/>
    <p:sldId id="325" r:id="rId50"/>
    <p:sldId id="323"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165" autoAdjust="0"/>
  </p:normalViewPr>
  <p:slideViewPr>
    <p:cSldViewPr snapToGrid="0">
      <p:cViewPr varScale="1">
        <p:scale>
          <a:sx n="51" d="100"/>
          <a:sy n="51" d="100"/>
        </p:scale>
        <p:origin x="18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F14667-5842-40AD-8D4D-AA7B68FBF84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07BFE6F-2898-44A6-A509-88F0ED871C34}">
      <dgm:prSet custT="1"/>
      <dgm:spPr/>
      <dgm:t>
        <a:bodyPr/>
        <a:lstStyle/>
        <a:p>
          <a:pPr>
            <a:defRPr cap="all"/>
          </a:pPr>
          <a:r>
            <a:rPr lang="en-GB" sz="2400" baseline="0" dirty="0"/>
            <a:t>Playback equipment is disappearing</a:t>
          </a:r>
          <a:endParaRPr lang="en-US" sz="2400" dirty="0"/>
        </a:p>
      </dgm:t>
    </dgm:pt>
    <dgm:pt modelId="{A942DF1D-DCAE-4217-9DD9-E646E7407B7A}" type="parTrans" cxnId="{9E59B5EF-FB47-42EC-99E9-E88966BBA2C5}">
      <dgm:prSet/>
      <dgm:spPr/>
      <dgm:t>
        <a:bodyPr/>
        <a:lstStyle/>
        <a:p>
          <a:endParaRPr lang="en-US"/>
        </a:p>
      </dgm:t>
    </dgm:pt>
    <dgm:pt modelId="{B9BA3900-140B-4E5B-B84A-FF3F9BC54863}" type="sibTrans" cxnId="{9E59B5EF-FB47-42EC-99E9-E88966BBA2C5}">
      <dgm:prSet/>
      <dgm:spPr/>
      <dgm:t>
        <a:bodyPr/>
        <a:lstStyle/>
        <a:p>
          <a:endParaRPr lang="en-US"/>
        </a:p>
      </dgm:t>
    </dgm:pt>
    <dgm:pt modelId="{08EBB420-639C-4AC8-80D1-E62458894045}">
      <dgm:prSet custT="1"/>
      <dgm:spPr/>
      <dgm:t>
        <a:bodyPr/>
        <a:lstStyle/>
        <a:p>
          <a:pPr>
            <a:defRPr cap="all"/>
          </a:pPr>
          <a:r>
            <a:rPr lang="en-GB" sz="2400" baseline="0" dirty="0"/>
            <a:t>Knowledgeable experts are disappearing</a:t>
          </a:r>
          <a:endParaRPr lang="en-US" sz="2400" dirty="0"/>
        </a:p>
      </dgm:t>
    </dgm:pt>
    <dgm:pt modelId="{FDC8BCB8-89C8-4026-833D-AC8A59DE4E71}" type="parTrans" cxnId="{14B52072-56CE-4F32-AE96-D8933FE74CA6}">
      <dgm:prSet/>
      <dgm:spPr/>
      <dgm:t>
        <a:bodyPr/>
        <a:lstStyle/>
        <a:p>
          <a:endParaRPr lang="en-US"/>
        </a:p>
      </dgm:t>
    </dgm:pt>
    <dgm:pt modelId="{C9F2BB4B-C1A6-4CDE-82B3-791C697ED458}" type="sibTrans" cxnId="{14B52072-56CE-4F32-AE96-D8933FE74CA6}">
      <dgm:prSet/>
      <dgm:spPr/>
      <dgm:t>
        <a:bodyPr/>
        <a:lstStyle/>
        <a:p>
          <a:endParaRPr lang="en-US"/>
        </a:p>
      </dgm:t>
    </dgm:pt>
    <dgm:pt modelId="{80718170-050F-4467-8797-30879EFD5F0C}">
      <dgm:prSet custT="1"/>
      <dgm:spPr/>
      <dgm:t>
        <a:bodyPr/>
        <a:lstStyle/>
        <a:p>
          <a:pPr>
            <a:defRPr cap="all"/>
          </a:pPr>
          <a:r>
            <a:rPr lang="en-GB" sz="2400" baseline="0" dirty="0"/>
            <a:t>Materials breaking down </a:t>
          </a:r>
          <a:endParaRPr lang="en-US" sz="2400" dirty="0"/>
        </a:p>
      </dgm:t>
    </dgm:pt>
    <dgm:pt modelId="{B29152FC-AA4A-466F-8BA7-8F29675CC01D}" type="parTrans" cxnId="{DE440524-7D80-4278-A2E8-AF58D7290D1A}">
      <dgm:prSet/>
      <dgm:spPr/>
      <dgm:t>
        <a:bodyPr/>
        <a:lstStyle/>
        <a:p>
          <a:endParaRPr lang="en-US"/>
        </a:p>
      </dgm:t>
    </dgm:pt>
    <dgm:pt modelId="{1A673BA7-882C-4E73-8D69-06F6313DC424}" type="sibTrans" cxnId="{DE440524-7D80-4278-A2E8-AF58D7290D1A}">
      <dgm:prSet/>
      <dgm:spPr/>
      <dgm:t>
        <a:bodyPr/>
        <a:lstStyle/>
        <a:p>
          <a:endParaRPr lang="en-US"/>
        </a:p>
      </dgm:t>
    </dgm:pt>
    <dgm:pt modelId="{5BC2A55B-272C-44D1-85AF-56DF3CFB871C}">
      <dgm:prSet custT="1"/>
      <dgm:spPr/>
      <dgm:t>
        <a:bodyPr/>
        <a:lstStyle/>
        <a:p>
          <a:pPr>
            <a:defRPr cap="all"/>
          </a:pPr>
          <a:r>
            <a:rPr lang="en-GB" sz="2400" baseline="0" dirty="0"/>
            <a:t>Untrained handling destroys materials</a:t>
          </a:r>
          <a:endParaRPr lang="en-US" sz="2400" dirty="0"/>
        </a:p>
      </dgm:t>
    </dgm:pt>
    <dgm:pt modelId="{C35FEB2D-379F-4D96-A56F-1B773F1506ED}" type="parTrans" cxnId="{B1EDEB4F-2AC7-49D8-99B9-20318817862A}">
      <dgm:prSet/>
      <dgm:spPr/>
      <dgm:t>
        <a:bodyPr/>
        <a:lstStyle/>
        <a:p>
          <a:endParaRPr lang="en-US"/>
        </a:p>
      </dgm:t>
    </dgm:pt>
    <dgm:pt modelId="{FC53E8D5-989E-4B63-862D-92EF40731899}" type="sibTrans" cxnId="{B1EDEB4F-2AC7-49D8-99B9-20318817862A}">
      <dgm:prSet/>
      <dgm:spPr/>
      <dgm:t>
        <a:bodyPr/>
        <a:lstStyle/>
        <a:p>
          <a:endParaRPr lang="en-US"/>
        </a:p>
      </dgm:t>
    </dgm:pt>
    <dgm:pt modelId="{738EF3C8-8907-402D-B534-59C70DE75364}" type="pres">
      <dgm:prSet presAssocID="{13F14667-5842-40AD-8D4D-AA7B68FBF845}" presName="root" presStyleCnt="0">
        <dgm:presLayoutVars>
          <dgm:dir/>
          <dgm:resizeHandles val="exact"/>
        </dgm:presLayoutVars>
      </dgm:prSet>
      <dgm:spPr/>
    </dgm:pt>
    <dgm:pt modelId="{09ADA7D1-72FB-4FE7-88A6-78F33359BBDF}" type="pres">
      <dgm:prSet presAssocID="{707BFE6F-2898-44A6-A509-88F0ED871C34}" presName="compNode" presStyleCnt="0"/>
      <dgm:spPr/>
    </dgm:pt>
    <dgm:pt modelId="{26C61851-E938-4FF5-A9C6-F7381CAD92D6}" type="pres">
      <dgm:prSet presAssocID="{707BFE6F-2898-44A6-A509-88F0ED871C34}" presName="iconBgRect" presStyleLbl="bgShp" presStyleIdx="0" presStyleCnt="4"/>
      <dgm:spPr/>
    </dgm:pt>
    <dgm:pt modelId="{36C69B4B-03A7-4803-97E8-480D65AE2DFD}" type="pres">
      <dgm:prSet presAssocID="{707BFE6F-2898-44A6-A509-88F0ED871C3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y"/>
        </a:ext>
      </dgm:extLst>
    </dgm:pt>
    <dgm:pt modelId="{01A45518-695F-433E-9294-F9936A696B3C}" type="pres">
      <dgm:prSet presAssocID="{707BFE6F-2898-44A6-A509-88F0ED871C34}" presName="spaceRect" presStyleCnt="0"/>
      <dgm:spPr/>
    </dgm:pt>
    <dgm:pt modelId="{21BE76F4-DC97-4F04-B753-DABCDCDDFBAA}" type="pres">
      <dgm:prSet presAssocID="{707BFE6F-2898-44A6-A509-88F0ED871C34}" presName="textRect" presStyleLbl="revTx" presStyleIdx="0" presStyleCnt="4">
        <dgm:presLayoutVars>
          <dgm:chMax val="1"/>
          <dgm:chPref val="1"/>
        </dgm:presLayoutVars>
      </dgm:prSet>
      <dgm:spPr/>
    </dgm:pt>
    <dgm:pt modelId="{7F5E2500-95A6-453C-BAC0-A07839E1E9CD}" type="pres">
      <dgm:prSet presAssocID="{B9BA3900-140B-4E5B-B84A-FF3F9BC54863}" presName="sibTrans" presStyleCnt="0"/>
      <dgm:spPr/>
    </dgm:pt>
    <dgm:pt modelId="{007DE0CC-075F-401C-A9A4-6892FBA69190}" type="pres">
      <dgm:prSet presAssocID="{08EBB420-639C-4AC8-80D1-E62458894045}" presName="compNode" presStyleCnt="0"/>
      <dgm:spPr/>
    </dgm:pt>
    <dgm:pt modelId="{2DB0A58A-329D-494A-A9CF-A14C5257954D}" type="pres">
      <dgm:prSet presAssocID="{08EBB420-639C-4AC8-80D1-E62458894045}" presName="iconBgRect" presStyleLbl="bgShp" presStyleIdx="1" presStyleCnt="4"/>
      <dgm:spPr/>
    </dgm:pt>
    <dgm:pt modelId="{4191E297-97EA-46B0-966D-0FEA4F0B30D9}" type="pres">
      <dgm:prSet presAssocID="{08EBB420-639C-4AC8-80D1-E6245889404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EC6240C9-E78B-486E-9611-E17EC6FCEDD9}" type="pres">
      <dgm:prSet presAssocID="{08EBB420-639C-4AC8-80D1-E62458894045}" presName="spaceRect" presStyleCnt="0"/>
      <dgm:spPr/>
    </dgm:pt>
    <dgm:pt modelId="{61731385-FE3D-467C-B8CC-D2F3D4E028BD}" type="pres">
      <dgm:prSet presAssocID="{08EBB420-639C-4AC8-80D1-E62458894045}" presName="textRect" presStyleLbl="revTx" presStyleIdx="1" presStyleCnt="4" custScaleX="120553">
        <dgm:presLayoutVars>
          <dgm:chMax val="1"/>
          <dgm:chPref val="1"/>
        </dgm:presLayoutVars>
      </dgm:prSet>
      <dgm:spPr/>
    </dgm:pt>
    <dgm:pt modelId="{3C2C302F-32E8-4CB1-91A3-8FFA0210C6CD}" type="pres">
      <dgm:prSet presAssocID="{C9F2BB4B-C1A6-4CDE-82B3-791C697ED458}" presName="sibTrans" presStyleCnt="0"/>
      <dgm:spPr/>
    </dgm:pt>
    <dgm:pt modelId="{6C162A3F-E852-4620-8215-3CD717590BF7}" type="pres">
      <dgm:prSet presAssocID="{80718170-050F-4467-8797-30879EFD5F0C}" presName="compNode" presStyleCnt="0"/>
      <dgm:spPr/>
    </dgm:pt>
    <dgm:pt modelId="{9F470DC2-D8A7-470F-8349-E0348E65709C}" type="pres">
      <dgm:prSet presAssocID="{80718170-050F-4467-8797-30879EFD5F0C}" presName="iconBgRect" presStyleLbl="bgShp" presStyleIdx="2" presStyleCnt="4"/>
      <dgm:spPr/>
    </dgm:pt>
    <dgm:pt modelId="{4CC03000-3C99-4BB3-84A7-C7E48490DC6B}" type="pres">
      <dgm:prSet presAssocID="{80718170-050F-4467-8797-30879EFD5F0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emicals"/>
        </a:ext>
      </dgm:extLst>
    </dgm:pt>
    <dgm:pt modelId="{B88EDBF0-8035-4A7B-95DA-7E410506C7C1}" type="pres">
      <dgm:prSet presAssocID="{80718170-050F-4467-8797-30879EFD5F0C}" presName="spaceRect" presStyleCnt="0"/>
      <dgm:spPr/>
    </dgm:pt>
    <dgm:pt modelId="{DBDD41ED-7A78-43D2-9564-60A2B429B2B1}" type="pres">
      <dgm:prSet presAssocID="{80718170-050F-4467-8797-30879EFD5F0C}" presName="textRect" presStyleLbl="revTx" presStyleIdx="2" presStyleCnt="4">
        <dgm:presLayoutVars>
          <dgm:chMax val="1"/>
          <dgm:chPref val="1"/>
        </dgm:presLayoutVars>
      </dgm:prSet>
      <dgm:spPr/>
    </dgm:pt>
    <dgm:pt modelId="{6E0A5FAF-3974-4A4B-8438-0263A7464B72}" type="pres">
      <dgm:prSet presAssocID="{1A673BA7-882C-4E73-8D69-06F6313DC424}" presName="sibTrans" presStyleCnt="0"/>
      <dgm:spPr/>
    </dgm:pt>
    <dgm:pt modelId="{1A922A28-88F0-46D9-837B-4A74251A9007}" type="pres">
      <dgm:prSet presAssocID="{5BC2A55B-272C-44D1-85AF-56DF3CFB871C}" presName="compNode" presStyleCnt="0"/>
      <dgm:spPr/>
    </dgm:pt>
    <dgm:pt modelId="{DC7B305F-FC7C-41DB-A0CA-10ED2C8B3BE2}" type="pres">
      <dgm:prSet presAssocID="{5BC2A55B-272C-44D1-85AF-56DF3CFB871C}" presName="iconBgRect" presStyleLbl="bgShp" presStyleIdx="3" presStyleCnt="4"/>
      <dgm:spPr/>
    </dgm:pt>
    <dgm:pt modelId="{8B129416-98D6-4451-B2F9-82ADCD07825D}" type="pres">
      <dgm:prSet presAssocID="{5BC2A55B-272C-44D1-85AF-56DF3CFB871C}"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anger"/>
        </a:ext>
      </dgm:extLst>
    </dgm:pt>
    <dgm:pt modelId="{F947AEBB-69DA-4BEA-A7A7-2944B3EE4926}" type="pres">
      <dgm:prSet presAssocID="{5BC2A55B-272C-44D1-85AF-56DF3CFB871C}" presName="spaceRect" presStyleCnt="0"/>
      <dgm:spPr/>
    </dgm:pt>
    <dgm:pt modelId="{B54BD5B7-13AA-4390-824A-250AC52559BA}" type="pres">
      <dgm:prSet presAssocID="{5BC2A55B-272C-44D1-85AF-56DF3CFB871C}" presName="textRect" presStyleLbl="revTx" presStyleIdx="3" presStyleCnt="4" custScaleX="145279">
        <dgm:presLayoutVars>
          <dgm:chMax val="1"/>
          <dgm:chPref val="1"/>
        </dgm:presLayoutVars>
      </dgm:prSet>
      <dgm:spPr/>
    </dgm:pt>
  </dgm:ptLst>
  <dgm:cxnLst>
    <dgm:cxn modelId="{DE440524-7D80-4278-A2E8-AF58D7290D1A}" srcId="{13F14667-5842-40AD-8D4D-AA7B68FBF845}" destId="{80718170-050F-4467-8797-30879EFD5F0C}" srcOrd="2" destOrd="0" parTransId="{B29152FC-AA4A-466F-8BA7-8F29675CC01D}" sibTransId="{1A673BA7-882C-4E73-8D69-06F6313DC424}"/>
    <dgm:cxn modelId="{CDCE5C68-679F-4960-85F6-A7BF1F1DDED5}" type="presOf" srcId="{5BC2A55B-272C-44D1-85AF-56DF3CFB871C}" destId="{B54BD5B7-13AA-4390-824A-250AC52559BA}" srcOrd="0" destOrd="0" presId="urn:microsoft.com/office/officeart/2018/5/layout/IconCircleLabelList"/>
    <dgm:cxn modelId="{B1EDEB4F-2AC7-49D8-99B9-20318817862A}" srcId="{13F14667-5842-40AD-8D4D-AA7B68FBF845}" destId="{5BC2A55B-272C-44D1-85AF-56DF3CFB871C}" srcOrd="3" destOrd="0" parTransId="{C35FEB2D-379F-4D96-A56F-1B773F1506ED}" sibTransId="{FC53E8D5-989E-4B63-862D-92EF40731899}"/>
    <dgm:cxn modelId="{14B52072-56CE-4F32-AE96-D8933FE74CA6}" srcId="{13F14667-5842-40AD-8D4D-AA7B68FBF845}" destId="{08EBB420-639C-4AC8-80D1-E62458894045}" srcOrd="1" destOrd="0" parTransId="{FDC8BCB8-89C8-4026-833D-AC8A59DE4E71}" sibTransId="{C9F2BB4B-C1A6-4CDE-82B3-791C697ED458}"/>
    <dgm:cxn modelId="{315EE57E-ADBD-4CCF-84E8-965F9A204EBD}" type="presOf" srcId="{08EBB420-639C-4AC8-80D1-E62458894045}" destId="{61731385-FE3D-467C-B8CC-D2F3D4E028BD}" srcOrd="0" destOrd="0" presId="urn:microsoft.com/office/officeart/2018/5/layout/IconCircleLabelList"/>
    <dgm:cxn modelId="{5C6CF79D-D147-43B4-80CB-556B5DF262BB}" type="presOf" srcId="{707BFE6F-2898-44A6-A509-88F0ED871C34}" destId="{21BE76F4-DC97-4F04-B753-DABCDCDDFBAA}" srcOrd="0" destOrd="0" presId="urn:microsoft.com/office/officeart/2018/5/layout/IconCircleLabelList"/>
    <dgm:cxn modelId="{45B923BC-B94A-485F-9A12-6036A43976D6}" type="presOf" srcId="{13F14667-5842-40AD-8D4D-AA7B68FBF845}" destId="{738EF3C8-8907-402D-B534-59C70DE75364}" srcOrd="0" destOrd="0" presId="urn:microsoft.com/office/officeart/2018/5/layout/IconCircleLabelList"/>
    <dgm:cxn modelId="{FD991ACF-E5C0-48DF-A7D9-2BEB718D25F7}" type="presOf" srcId="{80718170-050F-4467-8797-30879EFD5F0C}" destId="{DBDD41ED-7A78-43D2-9564-60A2B429B2B1}" srcOrd="0" destOrd="0" presId="urn:microsoft.com/office/officeart/2018/5/layout/IconCircleLabelList"/>
    <dgm:cxn modelId="{9E59B5EF-FB47-42EC-99E9-E88966BBA2C5}" srcId="{13F14667-5842-40AD-8D4D-AA7B68FBF845}" destId="{707BFE6F-2898-44A6-A509-88F0ED871C34}" srcOrd="0" destOrd="0" parTransId="{A942DF1D-DCAE-4217-9DD9-E646E7407B7A}" sibTransId="{B9BA3900-140B-4E5B-B84A-FF3F9BC54863}"/>
    <dgm:cxn modelId="{C45A0E01-8236-4940-851A-1BF6AF829ED4}" type="presParOf" srcId="{738EF3C8-8907-402D-B534-59C70DE75364}" destId="{09ADA7D1-72FB-4FE7-88A6-78F33359BBDF}" srcOrd="0" destOrd="0" presId="urn:microsoft.com/office/officeart/2018/5/layout/IconCircleLabelList"/>
    <dgm:cxn modelId="{361E6D9E-8DFF-4D04-9051-EB06600EF298}" type="presParOf" srcId="{09ADA7D1-72FB-4FE7-88A6-78F33359BBDF}" destId="{26C61851-E938-4FF5-A9C6-F7381CAD92D6}" srcOrd="0" destOrd="0" presId="urn:microsoft.com/office/officeart/2018/5/layout/IconCircleLabelList"/>
    <dgm:cxn modelId="{CB82D337-32A9-4F5E-BF49-B3753EA220D1}" type="presParOf" srcId="{09ADA7D1-72FB-4FE7-88A6-78F33359BBDF}" destId="{36C69B4B-03A7-4803-97E8-480D65AE2DFD}" srcOrd="1" destOrd="0" presId="urn:microsoft.com/office/officeart/2018/5/layout/IconCircleLabelList"/>
    <dgm:cxn modelId="{CFC38EC0-CF55-43F1-9650-0AAF8B608100}" type="presParOf" srcId="{09ADA7D1-72FB-4FE7-88A6-78F33359BBDF}" destId="{01A45518-695F-433E-9294-F9936A696B3C}" srcOrd="2" destOrd="0" presId="urn:microsoft.com/office/officeart/2018/5/layout/IconCircleLabelList"/>
    <dgm:cxn modelId="{B15908C3-4C80-4CB2-8C42-35E5D157771A}" type="presParOf" srcId="{09ADA7D1-72FB-4FE7-88A6-78F33359BBDF}" destId="{21BE76F4-DC97-4F04-B753-DABCDCDDFBAA}" srcOrd="3" destOrd="0" presId="urn:microsoft.com/office/officeart/2018/5/layout/IconCircleLabelList"/>
    <dgm:cxn modelId="{9DF4763C-7714-46A2-8692-23842DFB5BDE}" type="presParOf" srcId="{738EF3C8-8907-402D-B534-59C70DE75364}" destId="{7F5E2500-95A6-453C-BAC0-A07839E1E9CD}" srcOrd="1" destOrd="0" presId="urn:microsoft.com/office/officeart/2018/5/layout/IconCircleLabelList"/>
    <dgm:cxn modelId="{BF4A64CA-9777-440A-86C5-0C7559AB7E4A}" type="presParOf" srcId="{738EF3C8-8907-402D-B534-59C70DE75364}" destId="{007DE0CC-075F-401C-A9A4-6892FBA69190}" srcOrd="2" destOrd="0" presId="urn:microsoft.com/office/officeart/2018/5/layout/IconCircleLabelList"/>
    <dgm:cxn modelId="{A88AA843-A794-4148-9C8E-177ABAB5F8F1}" type="presParOf" srcId="{007DE0CC-075F-401C-A9A4-6892FBA69190}" destId="{2DB0A58A-329D-494A-A9CF-A14C5257954D}" srcOrd="0" destOrd="0" presId="urn:microsoft.com/office/officeart/2018/5/layout/IconCircleLabelList"/>
    <dgm:cxn modelId="{A0CF802E-085F-4ADA-BCCE-5827B3D6231F}" type="presParOf" srcId="{007DE0CC-075F-401C-A9A4-6892FBA69190}" destId="{4191E297-97EA-46B0-966D-0FEA4F0B30D9}" srcOrd="1" destOrd="0" presId="urn:microsoft.com/office/officeart/2018/5/layout/IconCircleLabelList"/>
    <dgm:cxn modelId="{CF0B83E1-7FC3-4ECB-97D1-2AED5F8E4286}" type="presParOf" srcId="{007DE0CC-075F-401C-A9A4-6892FBA69190}" destId="{EC6240C9-E78B-486E-9611-E17EC6FCEDD9}" srcOrd="2" destOrd="0" presId="urn:microsoft.com/office/officeart/2018/5/layout/IconCircleLabelList"/>
    <dgm:cxn modelId="{5959B7BD-B9E8-4170-B3F8-6707D0C7A6C4}" type="presParOf" srcId="{007DE0CC-075F-401C-A9A4-6892FBA69190}" destId="{61731385-FE3D-467C-B8CC-D2F3D4E028BD}" srcOrd="3" destOrd="0" presId="urn:microsoft.com/office/officeart/2018/5/layout/IconCircleLabelList"/>
    <dgm:cxn modelId="{88FED1D3-6362-47DE-86BB-ADCA0369ADAC}" type="presParOf" srcId="{738EF3C8-8907-402D-B534-59C70DE75364}" destId="{3C2C302F-32E8-4CB1-91A3-8FFA0210C6CD}" srcOrd="3" destOrd="0" presId="urn:microsoft.com/office/officeart/2018/5/layout/IconCircleLabelList"/>
    <dgm:cxn modelId="{A7A3C4BC-7A93-409E-B766-49D90596DF4A}" type="presParOf" srcId="{738EF3C8-8907-402D-B534-59C70DE75364}" destId="{6C162A3F-E852-4620-8215-3CD717590BF7}" srcOrd="4" destOrd="0" presId="urn:microsoft.com/office/officeart/2018/5/layout/IconCircleLabelList"/>
    <dgm:cxn modelId="{0575E860-37D6-47C0-B538-028FFC0DDB03}" type="presParOf" srcId="{6C162A3F-E852-4620-8215-3CD717590BF7}" destId="{9F470DC2-D8A7-470F-8349-E0348E65709C}" srcOrd="0" destOrd="0" presId="urn:microsoft.com/office/officeart/2018/5/layout/IconCircleLabelList"/>
    <dgm:cxn modelId="{CB58F96B-2A90-496E-B34E-185E770928EC}" type="presParOf" srcId="{6C162A3F-E852-4620-8215-3CD717590BF7}" destId="{4CC03000-3C99-4BB3-84A7-C7E48490DC6B}" srcOrd="1" destOrd="0" presId="urn:microsoft.com/office/officeart/2018/5/layout/IconCircleLabelList"/>
    <dgm:cxn modelId="{9C38F8EF-FA07-4753-8047-EB584B94C98C}" type="presParOf" srcId="{6C162A3F-E852-4620-8215-3CD717590BF7}" destId="{B88EDBF0-8035-4A7B-95DA-7E410506C7C1}" srcOrd="2" destOrd="0" presId="urn:microsoft.com/office/officeart/2018/5/layout/IconCircleLabelList"/>
    <dgm:cxn modelId="{52AB97D2-F687-45FD-863E-1C22E8E2F89F}" type="presParOf" srcId="{6C162A3F-E852-4620-8215-3CD717590BF7}" destId="{DBDD41ED-7A78-43D2-9564-60A2B429B2B1}" srcOrd="3" destOrd="0" presId="urn:microsoft.com/office/officeart/2018/5/layout/IconCircleLabelList"/>
    <dgm:cxn modelId="{F3B4C2C4-4B1C-480B-AD26-FAD9C1F91A67}" type="presParOf" srcId="{738EF3C8-8907-402D-B534-59C70DE75364}" destId="{6E0A5FAF-3974-4A4B-8438-0263A7464B72}" srcOrd="5" destOrd="0" presId="urn:microsoft.com/office/officeart/2018/5/layout/IconCircleLabelList"/>
    <dgm:cxn modelId="{CB5FBBF3-FCE4-4973-A958-6BD643C4F62F}" type="presParOf" srcId="{738EF3C8-8907-402D-B534-59C70DE75364}" destId="{1A922A28-88F0-46D9-837B-4A74251A9007}" srcOrd="6" destOrd="0" presId="urn:microsoft.com/office/officeart/2018/5/layout/IconCircleLabelList"/>
    <dgm:cxn modelId="{44CF35B9-C730-42C8-A857-6B15EB5BA8DD}" type="presParOf" srcId="{1A922A28-88F0-46D9-837B-4A74251A9007}" destId="{DC7B305F-FC7C-41DB-A0CA-10ED2C8B3BE2}" srcOrd="0" destOrd="0" presId="urn:microsoft.com/office/officeart/2018/5/layout/IconCircleLabelList"/>
    <dgm:cxn modelId="{4B5625CD-35A6-4BBC-9008-D48490EC3E00}" type="presParOf" srcId="{1A922A28-88F0-46D9-837B-4A74251A9007}" destId="{8B129416-98D6-4451-B2F9-82ADCD07825D}" srcOrd="1" destOrd="0" presId="urn:microsoft.com/office/officeart/2018/5/layout/IconCircleLabelList"/>
    <dgm:cxn modelId="{1F8F1C2E-57EB-443C-8A99-5A7830124AC6}" type="presParOf" srcId="{1A922A28-88F0-46D9-837B-4A74251A9007}" destId="{F947AEBB-69DA-4BEA-A7A7-2944B3EE4926}" srcOrd="2" destOrd="0" presId="urn:microsoft.com/office/officeart/2018/5/layout/IconCircleLabelList"/>
    <dgm:cxn modelId="{91F4F4B5-C6C9-426A-9341-C03ADD1E0BC8}" type="presParOf" srcId="{1A922A28-88F0-46D9-837B-4A74251A9007}" destId="{B54BD5B7-13AA-4390-824A-250AC52559B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B99992-707D-4139-ACD3-92C4665A82A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8DD6D9A-2BEC-45E2-8EC4-ABAB93F2BC80}">
      <dgm:prSet/>
      <dgm:spPr/>
      <dgm:t>
        <a:bodyPr/>
        <a:lstStyle/>
        <a:p>
          <a:pPr>
            <a:lnSpc>
              <a:spcPct val="100000"/>
            </a:lnSpc>
          </a:pPr>
          <a:r>
            <a:rPr lang="en-US" baseline="0"/>
            <a:t>Data Required</a:t>
          </a:r>
          <a:endParaRPr lang="en-US"/>
        </a:p>
      </dgm:t>
    </dgm:pt>
    <dgm:pt modelId="{2F19784B-9362-42F4-9938-9D95CB4BBA27}" type="parTrans" cxnId="{81BAD016-FA6B-4DBF-8C33-C4CDA09B4498}">
      <dgm:prSet/>
      <dgm:spPr/>
      <dgm:t>
        <a:bodyPr/>
        <a:lstStyle/>
        <a:p>
          <a:endParaRPr lang="en-US"/>
        </a:p>
      </dgm:t>
    </dgm:pt>
    <dgm:pt modelId="{254E795C-A862-409E-A03D-8C7CEA6688E9}" type="sibTrans" cxnId="{81BAD016-FA6B-4DBF-8C33-C4CDA09B4498}">
      <dgm:prSet/>
      <dgm:spPr/>
      <dgm:t>
        <a:bodyPr/>
        <a:lstStyle/>
        <a:p>
          <a:endParaRPr lang="en-US"/>
        </a:p>
      </dgm:t>
    </dgm:pt>
    <dgm:pt modelId="{27BEBDF3-86F1-428B-83FA-8DAAB0310315}">
      <dgm:prSet/>
      <dgm:spPr/>
      <dgm:t>
        <a:bodyPr/>
        <a:lstStyle/>
        <a:p>
          <a:pPr>
            <a:lnSpc>
              <a:spcPct val="100000"/>
            </a:lnSpc>
          </a:pPr>
          <a:r>
            <a:rPr lang="en-US" i="0" baseline="0"/>
            <a:t>What format(s) in each container</a:t>
          </a:r>
          <a:r>
            <a:rPr lang="en-US" i="1" baseline="0"/>
            <a:t>. </a:t>
          </a:r>
          <a:endParaRPr lang="en-US"/>
        </a:p>
      </dgm:t>
    </dgm:pt>
    <dgm:pt modelId="{D0D0BD5B-3502-4347-A701-C96BCED12DBB}" type="parTrans" cxnId="{3F94CF13-8C8E-476F-9EFF-CAE6AE214DCA}">
      <dgm:prSet/>
      <dgm:spPr/>
      <dgm:t>
        <a:bodyPr/>
        <a:lstStyle/>
        <a:p>
          <a:endParaRPr lang="en-US"/>
        </a:p>
      </dgm:t>
    </dgm:pt>
    <dgm:pt modelId="{A38B38DF-0E3A-4D5E-AED6-A9553FC49EC7}" type="sibTrans" cxnId="{3F94CF13-8C8E-476F-9EFF-CAE6AE214DCA}">
      <dgm:prSet/>
      <dgm:spPr/>
      <dgm:t>
        <a:bodyPr/>
        <a:lstStyle/>
        <a:p>
          <a:endParaRPr lang="en-US"/>
        </a:p>
      </dgm:t>
    </dgm:pt>
    <dgm:pt modelId="{C76C3153-0322-4C63-BD10-F179420D083B}">
      <dgm:prSet/>
      <dgm:spPr/>
      <dgm:t>
        <a:bodyPr/>
        <a:lstStyle/>
        <a:p>
          <a:pPr>
            <a:lnSpc>
              <a:spcPct val="100000"/>
            </a:lnSpc>
          </a:pPr>
          <a:r>
            <a:rPr lang="en-US" i="0" baseline="0"/>
            <a:t>Numerical count of each format</a:t>
          </a:r>
          <a:r>
            <a:rPr lang="en-US" i="1" baseline="0"/>
            <a:t>. </a:t>
          </a:r>
          <a:endParaRPr lang="en-US"/>
        </a:p>
      </dgm:t>
    </dgm:pt>
    <dgm:pt modelId="{8D2D1244-6106-4ECC-8817-46572D9F0BD7}" type="parTrans" cxnId="{DEAC443D-AD71-4734-B408-757CF47AF1D2}">
      <dgm:prSet/>
      <dgm:spPr/>
      <dgm:t>
        <a:bodyPr/>
        <a:lstStyle/>
        <a:p>
          <a:endParaRPr lang="en-US"/>
        </a:p>
      </dgm:t>
    </dgm:pt>
    <dgm:pt modelId="{7AA0CB48-0377-42B0-8748-AC81677556DB}" type="sibTrans" cxnId="{DEAC443D-AD71-4734-B408-757CF47AF1D2}">
      <dgm:prSet/>
      <dgm:spPr/>
      <dgm:t>
        <a:bodyPr/>
        <a:lstStyle/>
        <a:p>
          <a:endParaRPr lang="en-US"/>
        </a:p>
      </dgm:t>
    </dgm:pt>
    <dgm:pt modelId="{9116E1AC-1AFB-4376-A6BC-976DE596FACA}">
      <dgm:prSet/>
      <dgm:spPr/>
      <dgm:t>
        <a:bodyPr/>
        <a:lstStyle/>
        <a:p>
          <a:pPr>
            <a:lnSpc>
              <a:spcPct val="100000"/>
            </a:lnSpc>
          </a:pPr>
          <a:r>
            <a:rPr lang="en-US" baseline="0"/>
            <a:t>Is that it?!</a:t>
          </a:r>
          <a:endParaRPr lang="en-US"/>
        </a:p>
      </dgm:t>
    </dgm:pt>
    <dgm:pt modelId="{146EF39A-656B-4A31-8968-B22ECD95DCF0}" type="parTrans" cxnId="{A167BF07-FDCD-45E6-A217-918C2BC93272}">
      <dgm:prSet/>
      <dgm:spPr/>
      <dgm:t>
        <a:bodyPr/>
        <a:lstStyle/>
        <a:p>
          <a:endParaRPr lang="en-US"/>
        </a:p>
      </dgm:t>
    </dgm:pt>
    <dgm:pt modelId="{A01CA530-C73E-4C11-83EF-BDF88B887F0F}" type="sibTrans" cxnId="{A167BF07-FDCD-45E6-A217-918C2BC93272}">
      <dgm:prSet/>
      <dgm:spPr/>
      <dgm:t>
        <a:bodyPr/>
        <a:lstStyle/>
        <a:p>
          <a:endParaRPr lang="en-US"/>
        </a:p>
      </dgm:t>
    </dgm:pt>
    <dgm:pt modelId="{75333CEE-649B-434F-BF7B-440C57A3E711}" type="pres">
      <dgm:prSet presAssocID="{B8B99992-707D-4139-ACD3-92C4665A82A5}" presName="root" presStyleCnt="0">
        <dgm:presLayoutVars>
          <dgm:dir/>
          <dgm:resizeHandles val="exact"/>
        </dgm:presLayoutVars>
      </dgm:prSet>
      <dgm:spPr/>
    </dgm:pt>
    <dgm:pt modelId="{B1A2E32A-AB1B-462C-95DC-8BCD8C04C8B6}" type="pres">
      <dgm:prSet presAssocID="{D8DD6D9A-2BEC-45E2-8EC4-ABAB93F2BC80}" presName="compNode" presStyleCnt="0"/>
      <dgm:spPr/>
    </dgm:pt>
    <dgm:pt modelId="{33D4C025-D9D0-4A91-9B1E-951835CEDC1B}" type="pres">
      <dgm:prSet presAssocID="{D8DD6D9A-2BEC-45E2-8EC4-ABAB93F2BC80}" presName="bgRect" presStyleLbl="bgShp" presStyleIdx="0" presStyleCnt="2"/>
      <dgm:spPr/>
    </dgm:pt>
    <dgm:pt modelId="{736CBDF5-2A68-45E3-A0D1-03677B9DE8DC}" type="pres">
      <dgm:prSet presAssocID="{D8DD6D9A-2BEC-45E2-8EC4-ABAB93F2BC8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ble"/>
        </a:ext>
      </dgm:extLst>
    </dgm:pt>
    <dgm:pt modelId="{D219574E-3964-4DF3-828C-5C1F4984C433}" type="pres">
      <dgm:prSet presAssocID="{D8DD6D9A-2BEC-45E2-8EC4-ABAB93F2BC80}" presName="spaceRect" presStyleCnt="0"/>
      <dgm:spPr/>
    </dgm:pt>
    <dgm:pt modelId="{9E64C23E-075A-4D03-835D-E29B5DC7EDED}" type="pres">
      <dgm:prSet presAssocID="{D8DD6D9A-2BEC-45E2-8EC4-ABAB93F2BC80}" presName="parTx" presStyleLbl="revTx" presStyleIdx="0" presStyleCnt="3">
        <dgm:presLayoutVars>
          <dgm:chMax val="0"/>
          <dgm:chPref val="0"/>
        </dgm:presLayoutVars>
      </dgm:prSet>
      <dgm:spPr/>
    </dgm:pt>
    <dgm:pt modelId="{C3E8DAA4-598E-4FE8-BC2D-7E6C7C5D67D0}" type="pres">
      <dgm:prSet presAssocID="{D8DD6D9A-2BEC-45E2-8EC4-ABAB93F2BC80}" presName="desTx" presStyleLbl="revTx" presStyleIdx="1" presStyleCnt="3">
        <dgm:presLayoutVars/>
      </dgm:prSet>
      <dgm:spPr/>
    </dgm:pt>
    <dgm:pt modelId="{6DF3A484-D2AC-4729-8A8B-4195E3FFBF2C}" type="pres">
      <dgm:prSet presAssocID="{254E795C-A862-409E-A03D-8C7CEA6688E9}" presName="sibTrans" presStyleCnt="0"/>
      <dgm:spPr/>
    </dgm:pt>
    <dgm:pt modelId="{2B362449-D1A6-45ED-9E83-5FEE634D67E0}" type="pres">
      <dgm:prSet presAssocID="{9116E1AC-1AFB-4376-A6BC-976DE596FACA}" presName="compNode" presStyleCnt="0"/>
      <dgm:spPr/>
    </dgm:pt>
    <dgm:pt modelId="{697EE7C7-8DD9-445F-9B23-89C88A3D3586}" type="pres">
      <dgm:prSet presAssocID="{9116E1AC-1AFB-4376-A6BC-976DE596FACA}" presName="bgRect" presStyleLbl="bgShp" presStyleIdx="1" presStyleCnt="2"/>
      <dgm:spPr/>
    </dgm:pt>
    <dgm:pt modelId="{D8CB4C82-C3A9-4CCB-8C5D-0A1B75008DBC}" type="pres">
      <dgm:prSet presAssocID="{9116E1AC-1AFB-4376-A6BC-976DE596FACA}"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Question Mark"/>
        </a:ext>
      </dgm:extLst>
    </dgm:pt>
    <dgm:pt modelId="{3891F21A-3E95-4B0A-A48A-34E50B37CC48}" type="pres">
      <dgm:prSet presAssocID="{9116E1AC-1AFB-4376-A6BC-976DE596FACA}" presName="spaceRect" presStyleCnt="0"/>
      <dgm:spPr/>
    </dgm:pt>
    <dgm:pt modelId="{D4FEBE96-BF4F-48C9-9B58-D395354707BB}" type="pres">
      <dgm:prSet presAssocID="{9116E1AC-1AFB-4376-A6BC-976DE596FACA}" presName="parTx" presStyleLbl="revTx" presStyleIdx="2" presStyleCnt="3">
        <dgm:presLayoutVars>
          <dgm:chMax val="0"/>
          <dgm:chPref val="0"/>
        </dgm:presLayoutVars>
      </dgm:prSet>
      <dgm:spPr/>
    </dgm:pt>
  </dgm:ptLst>
  <dgm:cxnLst>
    <dgm:cxn modelId="{A167BF07-FDCD-45E6-A217-918C2BC93272}" srcId="{B8B99992-707D-4139-ACD3-92C4665A82A5}" destId="{9116E1AC-1AFB-4376-A6BC-976DE596FACA}" srcOrd="1" destOrd="0" parTransId="{146EF39A-656B-4A31-8968-B22ECD95DCF0}" sibTransId="{A01CA530-C73E-4C11-83EF-BDF88B887F0F}"/>
    <dgm:cxn modelId="{3F94CF13-8C8E-476F-9EFF-CAE6AE214DCA}" srcId="{D8DD6D9A-2BEC-45E2-8EC4-ABAB93F2BC80}" destId="{27BEBDF3-86F1-428B-83FA-8DAAB0310315}" srcOrd="0" destOrd="0" parTransId="{D0D0BD5B-3502-4347-A701-C96BCED12DBB}" sibTransId="{A38B38DF-0E3A-4D5E-AED6-A9553FC49EC7}"/>
    <dgm:cxn modelId="{81BAD016-FA6B-4DBF-8C33-C4CDA09B4498}" srcId="{B8B99992-707D-4139-ACD3-92C4665A82A5}" destId="{D8DD6D9A-2BEC-45E2-8EC4-ABAB93F2BC80}" srcOrd="0" destOrd="0" parTransId="{2F19784B-9362-42F4-9938-9D95CB4BBA27}" sibTransId="{254E795C-A862-409E-A03D-8C7CEA6688E9}"/>
    <dgm:cxn modelId="{DEAC443D-AD71-4734-B408-757CF47AF1D2}" srcId="{D8DD6D9A-2BEC-45E2-8EC4-ABAB93F2BC80}" destId="{C76C3153-0322-4C63-BD10-F179420D083B}" srcOrd="1" destOrd="0" parTransId="{8D2D1244-6106-4ECC-8817-46572D9F0BD7}" sibTransId="{7AA0CB48-0377-42B0-8748-AC81677556DB}"/>
    <dgm:cxn modelId="{8D32597D-2270-452A-97B1-EE39ED716016}" type="presOf" srcId="{9116E1AC-1AFB-4376-A6BC-976DE596FACA}" destId="{D4FEBE96-BF4F-48C9-9B58-D395354707BB}" srcOrd="0" destOrd="0" presId="urn:microsoft.com/office/officeart/2018/2/layout/IconVerticalSolidList"/>
    <dgm:cxn modelId="{5540198D-6856-4457-B73E-FC32200502F5}" type="presOf" srcId="{D8DD6D9A-2BEC-45E2-8EC4-ABAB93F2BC80}" destId="{9E64C23E-075A-4D03-835D-E29B5DC7EDED}" srcOrd="0" destOrd="0" presId="urn:microsoft.com/office/officeart/2018/2/layout/IconVerticalSolidList"/>
    <dgm:cxn modelId="{DE4F249E-A1A9-4D96-85FC-2A40F7553BD7}" type="presOf" srcId="{27BEBDF3-86F1-428B-83FA-8DAAB0310315}" destId="{C3E8DAA4-598E-4FE8-BC2D-7E6C7C5D67D0}" srcOrd="0" destOrd="0" presId="urn:microsoft.com/office/officeart/2018/2/layout/IconVerticalSolidList"/>
    <dgm:cxn modelId="{CCE73AC7-9B71-4479-B805-43A7A08A3254}" type="presOf" srcId="{C76C3153-0322-4C63-BD10-F179420D083B}" destId="{C3E8DAA4-598E-4FE8-BC2D-7E6C7C5D67D0}" srcOrd="0" destOrd="1" presId="urn:microsoft.com/office/officeart/2018/2/layout/IconVerticalSolidList"/>
    <dgm:cxn modelId="{AE3829E4-C282-4672-A23E-110DBEB12985}" type="presOf" srcId="{B8B99992-707D-4139-ACD3-92C4665A82A5}" destId="{75333CEE-649B-434F-BF7B-440C57A3E711}" srcOrd="0" destOrd="0" presId="urn:microsoft.com/office/officeart/2018/2/layout/IconVerticalSolidList"/>
    <dgm:cxn modelId="{1E7BDBF9-B21F-4D7D-8054-D3D432C60E09}" type="presParOf" srcId="{75333CEE-649B-434F-BF7B-440C57A3E711}" destId="{B1A2E32A-AB1B-462C-95DC-8BCD8C04C8B6}" srcOrd="0" destOrd="0" presId="urn:microsoft.com/office/officeart/2018/2/layout/IconVerticalSolidList"/>
    <dgm:cxn modelId="{B4CC928E-D3F4-44CF-8097-8DC168F93643}" type="presParOf" srcId="{B1A2E32A-AB1B-462C-95DC-8BCD8C04C8B6}" destId="{33D4C025-D9D0-4A91-9B1E-951835CEDC1B}" srcOrd="0" destOrd="0" presId="urn:microsoft.com/office/officeart/2018/2/layout/IconVerticalSolidList"/>
    <dgm:cxn modelId="{7DD2D793-5D3E-4227-BD36-4DF66FC98932}" type="presParOf" srcId="{B1A2E32A-AB1B-462C-95DC-8BCD8C04C8B6}" destId="{736CBDF5-2A68-45E3-A0D1-03677B9DE8DC}" srcOrd="1" destOrd="0" presId="urn:microsoft.com/office/officeart/2018/2/layout/IconVerticalSolidList"/>
    <dgm:cxn modelId="{0C6FD9F1-6CC0-4845-AB93-2AE943057A6B}" type="presParOf" srcId="{B1A2E32A-AB1B-462C-95DC-8BCD8C04C8B6}" destId="{D219574E-3964-4DF3-828C-5C1F4984C433}" srcOrd="2" destOrd="0" presId="urn:microsoft.com/office/officeart/2018/2/layout/IconVerticalSolidList"/>
    <dgm:cxn modelId="{DAD73AB1-4124-4D04-BEC9-59FDFD8EF3A7}" type="presParOf" srcId="{B1A2E32A-AB1B-462C-95DC-8BCD8C04C8B6}" destId="{9E64C23E-075A-4D03-835D-E29B5DC7EDED}" srcOrd="3" destOrd="0" presId="urn:microsoft.com/office/officeart/2018/2/layout/IconVerticalSolidList"/>
    <dgm:cxn modelId="{590C816B-1C09-4097-B299-8F1EEAB1099C}" type="presParOf" srcId="{B1A2E32A-AB1B-462C-95DC-8BCD8C04C8B6}" destId="{C3E8DAA4-598E-4FE8-BC2D-7E6C7C5D67D0}" srcOrd="4" destOrd="0" presId="urn:microsoft.com/office/officeart/2018/2/layout/IconVerticalSolidList"/>
    <dgm:cxn modelId="{22D76555-7DAE-431C-8AF0-9884901728DD}" type="presParOf" srcId="{75333CEE-649B-434F-BF7B-440C57A3E711}" destId="{6DF3A484-D2AC-4729-8A8B-4195E3FFBF2C}" srcOrd="1" destOrd="0" presId="urn:microsoft.com/office/officeart/2018/2/layout/IconVerticalSolidList"/>
    <dgm:cxn modelId="{D8994135-1ABE-4ACE-8722-70C0D2F7D28B}" type="presParOf" srcId="{75333CEE-649B-434F-BF7B-440C57A3E711}" destId="{2B362449-D1A6-45ED-9E83-5FEE634D67E0}" srcOrd="2" destOrd="0" presId="urn:microsoft.com/office/officeart/2018/2/layout/IconVerticalSolidList"/>
    <dgm:cxn modelId="{1BDB1D72-58C8-431A-A010-6CFC44EF64F1}" type="presParOf" srcId="{2B362449-D1A6-45ED-9E83-5FEE634D67E0}" destId="{697EE7C7-8DD9-445F-9B23-89C88A3D3586}" srcOrd="0" destOrd="0" presId="urn:microsoft.com/office/officeart/2018/2/layout/IconVerticalSolidList"/>
    <dgm:cxn modelId="{9CC52D42-01F7-438B-B103-28F5B7987695}" type="presParOf" srcId="{2B362449-D1A6-45ED-9E83-5FEE634D67E0}" destId="{D8CB4C82-C3A9-4CCB-8C5D-0A1B75008DBC}" srcOrd="1" destOrd="0" presId="urn:microsoft.com/office/officeart/2018/2/layout/IconVerticalSolidList"/>
    <dgm:cxn modelId="{C01420CF-711F-4E7D-84B8-34B300141A6B}" type="presParOf" srcId="{2B362449-D1A6-45ED-9E83-5FEE634D67E0}" destId="{3891F21A-3E95-4B0A-A48A-34E50B37CC48}" srcOrd="2" destOrd="0" presId="urn:microsoft.com/office/officeart/2018/2/layout/IconVerticalSolidList"/>
    <dgm:cxn modelId="{CD8D81A8-DB4B-45F3-829E-B1D1D3D5B842}" type="presParOf" srcId="{2B362449-D1A6-45ED-9E83-5FEE634D67E0}" destId="{D4FEBE96-BF4F-48C9-9B58-D395354707B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952AD2-C968-4A23-BB43-80B0608EA81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32C35D85-9A92-4D46-9CE8-9D05B12B85A5}">
      <dgm:prSet/>
      <dgm:spPr/>
      <dgm:t>
        <a:bodyPr/>
        <a:lstStyle/>
        <a:p>
          <a:r>
            <a:rPr lang="en-US" baseline="0" dirty="0"/>
            <a:t>Preservation Prioritization</a:t>
          </a:r>
          <a:endParaRPr lang="en-US" dirty="0"/>
        </a:p>
      </dgm:t>
    </dgm:pt>
    <dgm:pt modelId="{608CBBD2-5446-4092-85F8-D2FA1B7C77AE}" type="parTrans" cxnId="{61D5F6D0-193A-4FDD-BBA9-22611BF81936}">
      <dgm:prSet/>
      <dgm:spPr/>
      <dgm:t>
        <a:bodyPr/>
        <a:lstStyle/>
        <a:p>
          <a:endParaRPr lang="en-US"/>
        </a:p>
      </dgm:t>
    </dgm:pt>
    <dgm:pt modelId="{D50D8C30-8E3B-4D3A-98FC-21EF0D48AF74}" type="sibTrans" cxnId="{61D5F6D0-193A-4FDD-BBA9-22611BF81936}">
      <dgm:prSet/>
      <dgm:spPr/>
      <dgm:t>
        <a:bodyPr/>
        <a:lstStyle/>
        <a:p>
          <a:endParaRPr lang="en-US"/>
        </a:p>
      </dgm:t>
    </dgm:pt>
    <dgm:pt modelId="{BD66F3ED-6DDD-4DA3-B690-2F2D320E13F2}">
      <dgm:prSet/>
      <dgm:spPr/>
      <dgm:t>
        <a:bodyPr/>
        <a:lstStyle/>
        <a:p>
          <a:r>
            <a:rPr lang="en-US" baseline="0"/>
            <a:t>Generating a Workflow</a:t>
          </a:r>
          <a:endParaRPr lang="en-US"/>
        </a:p>
      </dgm:t>
    </dgm:pt>
    <dgm:pt modelId="{E14F14FD-6654-4017-80FD-3F042BAE95A8}" type="parTrans" cxnId="{8BEC9D2A-B105-4F25-8B36-54DD4255B39E}">
      <dgm:prSet/>
      <dgm:spPr/>
      <dgm:t>
        <a:bodyPr/>
        <a:lstStyle/>
        <a:p>
          <a:endParaRPr lang="en-US"/>
        </a:p>
      </dgm:t>
    </dgm:pt>
    <dgm:pt modelId="{54DEC2BA-5C1F-4894-8961-973ABFD435CF}" type="sibTrans" cxnId="{8BEC9D2A-B105-4F25-8B36-54DD4255B39E}">
      <dgm:prSet/>
      <dgm:spPr/>
      <dgm:t>
        <a:bodyPr/>
        <a:lstStyle/>
        <a:p>
          <a:endParaRPr lang="en-US"/>
        </a:p>
      </dgm:t>
    </dgm:pt>
    <dgm:pt modelId="{A22D1FBF-6CD8-44B7-964B-18D38DB498D7}">
      <dgm:prSet/>
      <dgm:spPr/>
      <dgm:t>
        <a:bodyPr/>
        <a:lstStyle/>
        <a:p>
          <a:r>
            <a:rPr lang="en-US" baseline="0"/>
            <a:t>Prioritization</a:t>
          </a:r>
          <a:endParaRPr lang="en-US"/>
        </a:p>
      </dgm:t>
    </dgm:pt>
    <dgm:pt modelId="{B79BD059-AEBD-4D7D-8A28-35172BF33D30}" type="parTrans" cxnId="{72BC1837-4E46-4DAE-B4F8-FC02AE18736D}">
      <dgm:prSet/>
      <dgm:spPr/>
      <dgm:t>
        <a:bodyPr/>
        <a:lstStyle/>
        <a:p>
          <a:endParaRPr lang="en-US"/>
        </a:p>
      </dgm:t>
    </dgm:pt>
    <dgm:pt modelId="{AE0357A8-5320-4A0D-A099-0342B3E187FA}" type="sibTrans" cxnId="{72BC1837-4E46-4DAE-B4F8-FC02AE18736D}">
      <dgm:prSet/>
      <dgm:spPr/>
      <dgm:t>
        <a:bodyPr/>
        <a:lstStyle/>
        <a:p>
          <a:endParaRPr lang="en-US"/>
        </a:p>
      </dgm:t>
    </dgm:pt>
    <dgm:pt modelId="{F923D1F8-87F1-4AF6-9BCE-514F9D24B56F}" type="pres">
      <dgm:prSet presAssocID="{A5952AD2-C968-4A23-BB43-80B0608EA819}" presName="linear" presStyleCnt="0">
        <dgm:presLayoutVars>
          <dgm:dir/>
          <dgm:animLvl val="lvl"/>
          <dgm:resizeHandles val="exact"/>
        </dgm:presLayoutVars>
      </dgm:prSet>
      <dgm:spPr/>
    </dgm:pt>
    <dgm:pt modelId="{1BCFD902-05E3-4197-8B66-1C20960C4CE5}" type="pres">
      <dgm:prSet presAssocID="{32C35D85-9A92-4D46-9CE8-9D05B12B85A5}" presName="parentLin" presStyleCnt="0"/>
      <dgm:spPr/>
    </dgm:pt>
    <dgm:pt modelId="{EDFDEB38-A770-4E59-816B-A98588909305}" type="pres">
      <dgm:prSet presAssocID="{32C35D85-9A92-4D46-9CE8-9D05B12B85A5}" presName="parentLeftMargin" presStyleLbl="node1" presStyleIdx="0" presStyleCnt="2"/>
      <dgm:spPr/>
    </dgm:pt>
    <dgm:pt modelId="{986B8A90-C62D-42FA-93BD-69A49BBB415C}" type="pres">
      <dgm:prSet presAssocID="{32C35D85-9A92-4D46-9CE8-9D05B12B85A5}" presName="parentText" presStyleLbl="node1" presStyleIdx="0" presStyleCnt="2">
        <dgm:presLayoutVars>
          <dgm:chMax val="0"/>
          <dgm:bulletEnabled val="1"/>
        </dgm:presLayoutVars>
      </dgm:prSet>
      <dgm:spPr/>
    </dgm:pt>
    <dgm:pt modelId="{B1C253AB-FB28-4DA1-901A-286A7AB63D0E}" type="pres">
      <dgm:prSet presAssocID="{32C35D85-9A92-4D46-9CE8-9D05B12B85A5}" presName="negativeSpace" presStyleCnt="0"/>
      <dgm:spPr/>
    </dgm:pt>
    <dgm:pt modelId="{6977DE56-85D3-4685-8948-4787569A021F}" type="pres">
      <dgm:prSet presAssocID="{32C35D85-9A92-4D46-9CE8-9D05B12B85A5}" presName="childText" presStyleLbl="conFgAcc1" presStyleIdx="0" presStyleCnt="2">
        <dgm:presLayoutVars>
          <dgm:bulletEnabled val="1"/>
        </dgm:presLayoutVars>
      </dgm:prSet>
      <dgm:spPr/>
    </dgm:pt>
    <dgm:pt modelId="{C2056618-C39A-4BF3-AA12-AB70C90681A1}" type="pres">
      <dgm:prSet presAssocID="{D50D8C30-8E3B-4D3A-98FC-21EF0D48AF74}" presName="spaceBetweenRectangles" presStyleCnt="0"/>
      <dgm:spPr/>
    </dgm:pt>
    <dgm:pt modelId="{958EE826-0352-4F2A-932A-1A4A0C20709B}" type="pres">
      <dgm:prSet presAssocID="{BD66F3ED-6DDD-4DA3-B690-2F2D320E13F2}" presName="parentLin" presStyleCnt="0"/>
      <dgm:spPr/>
    </dgm:pt>
    <dgm:pt modelId="{C788ADF4-088C-4E4F-AC33-FDDD8CB6D762}" type="pres">
      <dgm:prSet presAssocID="{BD66F3ED-6DDD-4DA3-B690-2F2D320E13F2}" presName="parentLeftMargin" presStyleLbl="node1" presStyleIdx="0" presStyleCnt="2"/>
      <dgm:spPr/>
    </dgm:pt>
    <dgm:pt modelId="{231E2F5C-1089-44CA-974B-62D3BE0F07ED}" type="pres">
      <dgm:prSet presAssocID="{BD66F3ED-6DDD-4DA3-B690-2F2D320E13F2}" presName="parentText" presStyleLbl="node1" presStyleIdx="1" presStyleCnt="2">
        <dgm:presLayoutVars>
          <dgm:chMax val="0"/>
          <dgm:bulletEnabled val="1"/>
        </dgm:presLayoutVars>
      </dgm:prSet>
      <dgm:spPr/>
    </dgm:pt>
    <dgm:pt modelId="{7B4201DF-6BB6-4DAB-A084-8750539292FC}" type="pres">
      <dgm:prSet presAssocID="{BD66F3ED-6DDD-4DA3-B690-2F2D320E13F2}" presName="negativeSpace" presStyleCnt="0"/>
      <dgm:spPr/>
    </dgm:pt>
    <dgm:pt modelId="{48614AB8-1EFC-4BC7-8C08-BCB01DD9AC46}" type="pres">
      <dgm:prSet presAssocID="{BD66F3ED-6DDD-4DA3-B690-2F2D320E13F2}" presName="childText" presStyleLbl="conFgAcc1" presStyleIdx="1" presStyleCnt="2">
        <dgm:presLayoutVars>
          <dgm:bulletEnabled val="1"/>
        </dgm:presLayoutVars>
      </dgm:prSet>
      <dgm:spPr/>
    </dgm:pt>
  </dgm:ptLst>
  <dgm:cxnLst>
    <dgm:cxn modelId="{A7B03B05-62D2-412C-82DD-69122E21514D}" type="presOf" srcId="{A22D1FBF-6CD8-44B7-964B-18D38DB498D7}" destId="{48614AB8-1EFC-4BC7-8C08-BCB01DD9AC46}" srcOrd="0" destOrd="0" presId="urn:microsoft.com/office/officeart/2005/8/layout/list1"/>
    <dgm:cxn modelId="{5EEA861C-CBDB-4ECC-B4E1-5314BCC2701C}" type="presOf" srcId="{BD66F3ED-6DDD-4DA3-B690-2F2D320E13F2}" destId="{231E2F5C-1089-44CA-974B-62D3BE0F07ED}" srcOrd="1" destOrd="0" presId="urn:microsoft.com/office/officeart/2005/8/layout/list1"/>
    <dgm:cxn modelId="{B5A2761E-C327-4587-A14B-28B28ECE0CB9}" type="presOf" srcId="{A5952AD2-C968-4A23-BB43-80B0608EA819}" destId="{F923D1F8-87F1-4AF6-9BCE-514F9D24B56F}" srcOrd="0" destOrd="0" presId="urn:microsoft.com/office/officeart/2005/8/layout/list1"/>
    <dgm:cxn modelId="{24B01420-7461-4B65-93C0-7A9C01120C8E}" type="presOf" srcId="{BD66F3ED-6DDD-4DA3-B690-2F2D320E13F2}" destId="{C788ADF4-088C-4E4F-AC33-FDDD8CB6D762}" srcOrd="0" destOrd="0" presId="urn:microsoft.com/office/officeart/2005/8/layout/list1"/>
    <dgm:cxn modelId="{8BEC9D2A-B105-4F25-8B36-54DD4255B39E}" srcId="{A5952AD2-C968-4A23-BB43-80B0608EA819}" destId="{BD66F3ED-6DDD-4DA3-B690-2F2D320E13F2}" srcOrd="1" destOrd="0" parTransId="{E14F14FD-6654-4017-80FD-3F042BAE95A8}" sibTransId="{54DEC2BA-5C1F-4894-8961-973ABFD435CF}"/>
    <dgm:cxn modelId="{72BC1837-4E46-4DAE-B4F8-FC02AE18736D}" srcId="{BD66F3ED-6DDD-4DA3-B690-2F2D320E13F2}" destId="{A22D1FBF-6CD8-44B7-964B-18D38DB498D7}" srcOrd="0" destOrd="0" parTransId="{B79BD059-AEBD-4D7D-8A28-35172BF33D30}" sibTransId="{AE0357A8-5320-4A0D-A099-0342B3E187FA}"/>
    <dgm:cxn modelId="{44C96F52-581E-4245-AA70-146CB94FA316}" type="presOf" srcId="{32C35D85-9A92-4D46-9CE8-9D05B12B85A5}" destId="{EDFDEB38-A770-4E59-816B-A98588909305}" srcOrd="0" destOrd="0" presId="urn:microsoft.com/office/officeart/2005/8/layout/list1"/>
    <dgm:cxn modelId="{61D5F6D0-193A-4FDD-BBA9-22611BF81936}" srcId="{A5952AD2-C968-4A23-BB43-80B0608EA819}" destId="{32C35D85-9A92-4D46-9CE8-9D05B12B85A5}" srcOrd="0" destOrd="0" parTransId="{608CBBD2-5446-4092-85F8-D2FA1B7C77AE}" sibTransId="{D50D8C30-8E3B-4D3A-98FC-21EF0D48AF74}"/>
    <dgm:cxn modelId="{6A37ABF4-5253-4FC7-BBDB-75FE9EBC677D}" type="presOf" srcId="{32C35D85-9A92-4D46-9CE8-9D05B12B85A5}" destId="{986B8A90-C62D-42FA-93BD-69A49BBB415C}" srcOrd="1" destOrd="0" presId="urn:microsoft.com/office/officeart/2005/8/layout/list1"/>
    <dgm:cxn modelId="{7A1F9B2E-43E4-4B20-88ED-A33993B471C9}" type="presParOf" srcId="{F923D1F8-87F1-4AF6-9BCE-514F9D24B56F}" destId="{1BCFD902-05E3-4197-8B66-1C20960C4CE5}" srcOrd="0" destOrd="0" presId="urn:microsoft.com/office/officeart/2005/8/layout/list1"/>
    <dgm:cxn modelId="{162CE88F-6B75-49CE-9005-7129D0A4D8C7}" type="presParOf" srcId="{1BCFD902-05E3-4197-8B66-1C20960C4CE5}" destId="{EDFDEB38-A770-4E59-816B-A98588909305}" srcOrd="0" destOrd="0" presId="urn:microsoft.com/office/officeart/2005/8/layout/list1"/>
    <dgm:cxn modelId="{AD8C98AF-9B23-4DE7-96B7-4E3E5D594BC6}" type="presParOf" srcId="{1BCFD902-05E3-4197-8B66-1C20960C4CE5}" destId="{986B8A90-C62D-42FA-93BD-69A49BBB415C}" srcOrd="1" destOrd="0" presId="urn:microsoft.com/office/officeart/2005/8/layout/list1"/>
    <dgm:cxn modelId="{608ACB6C-6A61-486A-BBEB-CB064AE077A1}" type="presParOf" srcId="{F923D1F8-87F1-4AF6-9BCE-514F9D24B56F}" destId="{B1C253AB-FB28-4DA1-901A-286A7AB63D0E}" srcOrd="1" destOrd="0" presId="urn:microsoft.com/office/officeart/2005/8/layout/list1"/>
    <dgm:cxn modelId="{3B2D51CC-7522-43EB-BAB9-728CD6DBDCDF}" type="presParOf" srcId="{F923D1F8-87F1-4AF6-9BCE-514F9D24B56F}" destId="{6977DE56-85D3-4685-8948-4787569A021F}" srcOrd="2" destOrd="0" presId="urn:microsoft.com/office/officeart/2005/8/layout/list1"/>
    <dgm:cxn modelId="{CDE9F120-10B8-497C-B232-1A2A21E9372A}" type="presParOf" srcId="{F923D1F8-87F1-4AF6-9BCE-514F9D24B56F}" destId="{C2056618-C39A-4BF3-AA12-AB70C90681A1}" srcOrd="3" destOrd="0" presId="urn:microsoft.com/office/officeart/2005/8/layout/list1"/>
    <dgm:cxn modelId="{85C1FEF7-81C3-470A-8C70-CF41A535BEBB}" type="presParOf" srcId="{F923D1F8-87F1-4AF6-9BCE-514F9D24B56F}" destId="{958EE826-0352-4F2A-932A-1A4A0C20709B}" srcOrd="4" destOrd="0" presId="urn:microsoft.com/office/officeart/2005/8/layout/list1"/>
    <dgm:cxn modelId="{CE34751E-A66C-4378-919E-14654CD09890}" type="presParOf" srcId="{958EE826-0352-4F2A-932A-1A4A0C20709B}" destId="{C788ADF4-088C-4E4F-AC33-FDDD8CB6D762}" srcOrd="0" destOrd="0" presId="urn:microsoft.com/office/officeart/2005/8/layout/list1"/>
    <dgm:cxn modelId="{13F0CE34-89EC-4901-8451-960D6BBE6987}" type="presParOf" srcId="{958EE826-0352-4F2A-932A-1A4A0C20709B}" destId="{231E2F5C-1089-44CA-974B-62D3BE0F07ED}" srcOrd="1" destOrd="0" presId="urn:microsoft.com/office/officeart/2005/8/layout/list1"/>
    <dgm:cxn modelId="{81AF77E4-15C6-428F-A451-E30CB0250D61}" type="presParOf" srcId="{F923D1F8-87F1-4AF6-9BCE-514F9D24B56F}" destId="{7B4201DF-6BB6-4DAB-A084-8750539292FC}" srcOrd="5" destOrd="0" presId="urn:microsoft.com/office/officeart/2005/8/layout/list1"/>
    <dgm:cxn modelId="{1E3F54EC-2D9C-4E5B-84E4-BAD73ECB9258}" type="presParOf" srcId="{F923D1F8-87F1-4AF6-9BCE-514F9D24B56F}" destId="{48614AB8-1EFC-4BC7-8C08-BCB01DD9AC4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952AD2-C968-4A23-BB43-80B0608EA81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32C35D85-9A92-4D46-9CE8-9D05B12B85A5}">
      <dgm:prSet/>
      <dgm:spPr/>
      <dgm:t>
        <a:bodyPr/>
        <a:lstStyle/>
        <a:p>
          <a:r>
            <a:rPr lang="en-US" baseline="0" dirty="0"/>
            <a:t>Preservation Prioritization</a:t>
          </a:r>
          <a:endParaRPr lang="en-US" dirty="0"/>
        </a:p>
      </dgm:t>
    </dgm:pt>
    <dgm:pt modelId="{608CBBD2-5446-4092-85F8-D2FA1B7C77AE}" type="parTrans" cxnId="{61D5F6D0-193A-4FDD-BBA9-22611BF81936}">
      <dgm:prSet/>
      <dgm:spPr/>
      <dgm:t>
        <a:bodyPr/>
        <a:lstStyle/>
        <a:p>
          <a:endParaRPr lang="en-US"/>
        </a:p>
      </dgm:t>
    </dgm:pt>
    <dgm:pt modelId="{D50D8C30-8E3B-4D3A-98FC-21EF0D48AF74}" type="sibTrans" cxnId="{61D5F6D0-193A-4FDD-BBA9-22611BF81936}">
      <dgm:prSet/>
      <dgm:spPr/>
      <dgm:t>
        <a:bodyPr/>
        <a:lstStyle/>
        <a:p>
          <a:endParaRPr lang="en-US"/>
        </a:p>
      </dgm:t>
    </dgm:pt>
    <dgm:pt modelId="{3B303FAE-AC67-4F6D-959E-F52C91925FC1}">
      <dgm:prSet/>
      <dgm:spPr/>
      <dgm:t>
        <a:bodyPr/>
        <a:lstStyle/>
        <a:p>
          <a:r>
            <a:rPr lang="en-US" i="1" baseline="0" dirty="0"/>
            <a:t>Format</a:t>
          </a:r>
          <a:endParaRPr lang="en-US" dirty="0"/>
        </a:p>
      </dgm:t>
    </dgm:pt>
    <dgm:pt modelId="{7590AED7-186D-4B8F-9071-8D1042B16172}" type="parTrans" cxnId="{5C411AEF-FC85-4284-B17F-7776DAD72500}">
      <dgm:prSet/>
      <dgm:spPr/>
      <dgm:t>
        <a:bodyPr/>
        <a:lstStyle/>
        <a:p>
          <a:endParaRPr lang="en-US"/>
        </a:p>
      </dgm:t>
    </dgm:pt>
    <dgm:pt modelId="{284E7CB2-EFEF-44D3-96FE-D12ED6AF91EB}" type="sibTrans" cxnId="{5C411AEF-FC85-4284-B17F-7776DAD72500}">
      <dgm:prSet/>
      <dgm:spPr/>
      <dgm:t>
        <a:bodyPr/>
        <a:lstStyle/>
        <a:p>
          <a:endParaRPr lang="en-US"/>
        </a:p>
      </dgm:t>
    </dgm:pt>
    <dgm:pt modelId="{5E32ABE8-132C-43F5-994E-E44F26FED4A1}">
      <dgm:prSet/>
      <dgm:spPr/>
      <dgm:t>
        <a:bodyPr/>
        <a:lstStyle/>
        <a:p>
          <a:r>
            <a:rPr lang="en-US" baseline="0" dirty="0"/>
            <a:t>Create a risk scale. This is hard because some formats are already cost-prohibitive</a:t>
          </a:r>
          <a:endParaRPr lang="en-US" dirty="0"/>
        </a:p>
      </dgm:t>
    </dgm:pt>
    <dgm:pt modelId="{BF248C51-F020-4D4E-A83B-7392A7C487C5}" type="parTrans" cxnId="{58CCB7D0-4A15-47F8-9EF3-C5390DF429C8}">
      <dgm:prSet/>
      <dgm:spPr/>
      <dgm:t>
        <a:bodyPr/>
        <a:lstStyle/>
        <a:p>
          <a:endParaRPr lang="en-US"/>
        </a:p>
      </dgm:t>
    </dgm:pt>
    <dgm:pt modelId="{C61E9307-CC9F-4BCA-86CA-CED158E1AD81}" type="sibTrans" cxnId="{58CCB7D0-4A15-47F8-9EF3-C5390DF429C8}">
      <dgm:prSet/>
      <dgm:spPr/>
      <dgm:t>
        <a:bodyPr/>
        <a:lstStyle/>
        <a:p>
          <a:endParaRPr lang="en-US"/>
        </a:p>
      </dgm:t>
    </dgm:pt>
    <dgm:pt modelId="{F923D1F8-87F1-4AF6-9BCE-514F9D24B56F}" type="pres">
      <dgm:prSet presAssocID="{A5952AD2-C968-4A23-BB43-80B0608EA819}" presName="linear" presStyleCnt="0">
        <dgm:presLayoutVars>
          <dgm:dir/>
          <dgm:animLvl val="lvl"/>
          <dgm:resizeHandles val="exact"/>
        </dgm:presLayoutVars>
      </dgm:prSet>
      <dgm:spPr/>
    </dgm:pt>
    <dgm:pt modelId="{1BCFD902-05E3-4197-8B66-1C20960C4CE5}" type="pres">
      <dgm:prSet presAssocID="{32C35D85-9A92-4D46-9CE8-9D05B12B85A5}" presName="parentLin" presStyleCnt="0"/>
      <dgm:spPr/>
    </dgm:pt>
    <dgm:pt modelId="{EDFDEB38-A770-4E59-816B-A98588909305}" type="pres">
      <dgm:prSet presAssocID="{32C35D85-9A92-4D46-9CE8-9D05B12B85A5}" presName="parentLeftMargin" presStyleLbl="node1" presStyleIdx="0" presStyleCnt="2"/>
      <dgm:spPr/>
    </dgm:pt>
    <dgm:pt modelId="{986B8A90-C62D-42FA-93BD-69A49BBB415C}" type="pres">
      <dgm:prSet presAssocID="{32C35D85-9A92-4D46-9CE8-9D05B12B85A5}" presName="parentText" presStyleLbl="node1" presStyleIdx="0" presStyleCnt="2">
        <dgm:presLayoutVars>
          <dgm:chMax val="0"/>
          <dgm:bulletEnabled val="1"/>
        </dgm:presLayoutVars>
      </dgm:prSet>
      <dgm:spPr/>
    </dgm:pt>
    <dgm:pt modelId="{B1C253AB-FB28-4DA1-901A-286A7AB63D0E}" type="pres">
      <dgm:prSet presAssocID="{32C35D85-9A92-4D46-9CE8-9D05B12B85A5}" presName="negativeSpace" presStyleCnt="0"/>
      <dgm:spPr/>
    </dgm:pt>
    <dgm:pt modelId="{6977DE56-85D3-4685-8948-4787569A021F}" type="pres">
      <dgm:prSet presAssocID="{32C35D85-9A92-4D46-9CE8-9D05B12B85A5}" presName="childText" presStyleLbl="conFgAcc1" presStyleIdx="0" presStyleCnt="2">
        <dgm:presLayoutVars>
          <dgm:bulletEnabled val="1"/>
        </dgm:presLayoutVars>
      </dgm:prSet>
      <dgm:spPr/>
    </dgm:pt>
    <dgm:pt modelId="{C2056618-C39A-4BF3-AA12-AB70C90681A1}" type="pres">
      <dgm:prSet presAssocID="{D50D8C30-8E3B-4D3A-98FC-21EF0D48AF74}" presName="spaceBetweenRectangles" presStyleCnt="0"/>
      <dgm:spPr/>
    </dgm:pt>
    <dgm:pt modelId="{571102BE-F238-43C8-8244-C5F276FED785}" type="pres">
      <dgm:prSet presAssocID="{3B303FAE-AC67-4F6D-959E-F52C91925FC1}" presName="parentLin" presStyleCnt="0"/>
      <dgm:spPr/>
    </dgm:pt>
    <dgm:pt modelId="{25914473-9EAA-4E3D-933D-3349CB21D208}" type="pres">
      <dgm:prSet presAssocID="{3B303FAE-AC67-4F6D-959E-F52C91925FC1}" presName="parentLeftMargin" presStyleLbl="node1" presStyleIdx="0" presStyleCnt="2"/>
      <dgm:spPr/>
    </dgm:pt>
    <dgm:pt modelId="{907B631C-C2AD-4A98-A5BF-478E1FC32EC3}" type="pres">
      <dgm:prSet presAssocID="{3B303FAE-AC67-4F6D-959E-F52C91925FC1}" presName="parentText" presStyleLbl="node1" presStyleIdx="1" presStyleCnt="2">
        <dgm:presLayoutVars>
          <dgm:chMax val="0"/>
          <dgm:bulletEnabled val="1"/>
        </dgm:presLayoutVars>
      </dgm:prSet>
      <dgm:spPr/>
    </dgm:pt>
    <dgm:pt modelId="{24FD87E5-F576-4FC9-9CFA-23B534E7DC77}" type="pres">
      <dgm:prSet presAssocID="{3B303FAE-AC67-4F6D-959E-F52C91925FC1}" presName="negativeSpace" presStyleCnt="0"/>
      <dgm:spPr/>
    </dgm:pt>
    <dgm:pt modelId="{A9DB7399-2022-4352-8742-0AEEDCF4AC9B}" type="pres">
      <dgm:prSet presAssocID="{3B303FAE-AC67-4F6D-959E-F52C91925FC1}" presName="childText" presStyleLbl="conFgAcc1" presStyleIdx="1" presStyleCnt="2">
        <dgm:presLayoutVars>
          <dgm:bulletEnabled val="1"/>
        </dgm:presLayoutVars>
      </dgm:prSet>
      <dgm:spPr/>
    </dgm:pt>
  </dgm:ptLst>
  <dgm:cxnLst>
    <dgm:cxn modelId="{B5A2761E-C327-4587-A14B-28B28ECE0CB9}" type="presOf" srcId="{A5952AD2-C968-4A23-BB43-80B0608EA819}" destId="{F923D1F8-87F1-4AF6-9BCE-514F9D24B56F}" srcOrd="0" destOrd="0" presId="urn:microsoft.com/office/officeart/2005/8/layout/list1"/>
    <dgm:cxn modelId="{44C96F52-581E-4245-AA70-146CB94FA316}" type="presOf" srcId="{32C35D85-9A92-4D46-9CE8-9D05B12B85A5}" destId="{EDFDEB38-A770-4E59-816B-A98588909305}" srcOrd="0" destOrd="0" presId="urn:microsoft.com/office/officeart/2005/8/layout/list1"/>
    <dgm:cxn modelId="{EFB2669C-8DC5-42DB-98BF-6DE2FBE01ED2}" type="presOf" srcId="{3B303FAE-AC67-4F6D-959E-F52C91925FC1}" destId="{907B631C-C2AD-4A98-A5BF-478E1FC32EC3}" srcOrd="1" destOrd="0" presId="urn:microsoft.com/office/officeart/2005/8/layout/list1"/>
    <dgm:cxn modelId="{916CC89E-7099-428B-9E7D-5D6A58BA11D4}" type="presOf" srcId="{3B303FAE-AC67-4F6D-959E-F52C91925FC1}" destId="{25914473-9EAA-4E3D-933D-3349CB21D208}" srcOrd="0" destOrd="0" presId="urn:microsoft.com/office/officeart/2005/8/layout/list1"/>
    <dgm:cxn modelId="{F3385BA0-A4B8-444C-B120-74CD11A45A96}" type="presOf" srcId="{5E32ABE8-132C-43F5-994E-E44F26FED4A1}" destId="{A9DB7399-2022-4352-8742-0AEEDCF4AC9B}" srcOrd="0" destOrd="0" presId="urn:microsoft.com/office/officeart/2005/8/layout/list1"/>
    <dgm:cxn modelId="{58CCB7D0-4A15-47F8-9EF3-C5390DF429C8}" srcId="{3B303FAE-AC67-4F6D-959E-F52C91925FC1}" destId="{5E32ABE8-132C-43F5-994E-E44F26FED4A1}" srcOrd="0" destOrd="0" parTransId="{BF248C51-F020-4D4E-A83B-7392A7C487C5}" sibTransId="{C61E9307-CC9F-4BCA-86CA-CED158E1AD81}"/>
    <dgm:cxn modelId="{61D5F6D0-193A-4FDD-BBA9-22611BF81936}" srcId="{A5952AD2-C968-4A23-BB43-80B0608EA819}" destId="{32C35D85-9A92-4D46-9CE8-9D05B12B85A5}" srcOrd="0" destOrd="0" parTransId="{608CBBD2-5446-4092-85F8-D2FA1B7C77AE}" sibTransId="{D50D8C30-8E3B-4D3A-98FC-21EF0D48AF74}"/>
    <dgm:cxn modelId="{5C411AEF-FC85-4284-B17F-7776DAD72500}" srcId="{A5952AD2-C968-4A23-BB43-80B0608EA819}" destId="{3B303FAE-AC67-4F6D-959E-F52C91925FC1}" srcOrd="1" destOrd="0" parTransId="{7590AED7-186D-4B8F-9071-8D1042B16172}" sibTransId="{284E7CB2-EFEF-44D3-96FE-D12ED6AF91EB}"/>
    <dgm:cxn modelId="{6A37ABF4-5253-4FC7-BBDB-75FE9EBC677D}" type="presOf" srcId="{32C35D85-9A92-4D46-9CE8-9D05B12B85A5}" destId="{986B8A90-C62D-42FA-93BD-69A49BBB415C}" srcOrd="1" destOrd="0" presId="urn:microsoft.com/office/officeart/2005/8/layout/list1"/>
    <dgm:cxn modelId="{7A1F9B2E-43E4-4B20-88ED-A33993B471C9}" type="presParOf" srcId="{F923D1F8-87F1-4AF6-9BCE-514F9D24B56F}" destId="{1BCFD902-05E3-4197-8B66-1C20960C4CE5}" srcOrd="0" destOrd="0" presId="urn:microsoft.com/office/officeart/2005/8/layout/list1"/>
    <dgm:cxn modelId="{162CE88F-6B75-49CE-9005-7129D0A4D8C7}" type="presParOf" srcId="{1BCFD902-05E3-4197-8B66-1C20960C4CE5}" destId="{EDFDEB38-A770-4E59-816B-A98588909305}" srcOrd="0" destOrd="0" presId="urn:microsoft.com/office/officeart/2005/8/layout/list1"/>
    <dgm:cxn modelId="{AD8C98AF-9B23-4DE7-96B7-4E3E5D594BC6}" type="presParOf" srcId="{1BCFD902-05E3-4197-8B66-1C20960C4CE5}" destId="{986B8A90-C62D-42FA-93BD-69A49BBB415C}" srcOrd="1" destOrd="0" presId="urn:microsoft.com/office/officeart/2005/8/layout/list1"/>
    <dgm:cxn modelId="{608ACB6C-6A61-486A-BBEB-CB064AE077A1}" type="presParOf" srcId="{F923D1F8-87F1-4AF6-9BCE-514F9D24B56F}" destId="{B1C253AB-FB28-4DA1-901A-286A7AB63D0E}" srcOrd="1" destOrd="0" presId="urn:microsoft.com/office/officeart/2005/8/layout/list1"/>
    <dgm:cxn modelId="{3B2D51CC-7522-43EB-BAB9-728CD6DBDCDF}" type="presParOf" srcId="{F923D1F8-87F1-4AF6-9BCE-514F9D24B56F}" destId="{6977DE56-85D3-4685-8948-4787569A021F}" srcOrd="2" destOrd="0" presId="urn:microsoft.com/office/officeart/2005/8/layout/list1"/>
    <dgm:cxn modelId="{CDE9F120-10B8-497C-B232-1A2A21E9372A}" type="presParOf" srcId="{F923D1F8-87F1-4AF6-9BCE-514F9D24B56F}" destId="{C2056618-C39A-4BF3-AA12-AB70C90681A1}" srcOrd="3" destOrd="0" presId="urn:microsoft.com/office/officeart/2005/8/layout/list1"/>
    <dgm:cxn modelId="{1EEC532F-D913-42E7-8DE8-54C8505339DB}" type="presParOf" srcId="{F923D1F8-87F1-4AF6-9BCE-514F9D24B56F}" destId="{571102BE-F238-43C8-8244-C5F276FED785}" srcOrd="4" destOrd="0" presId="urn:microsoft.com/office/officeart/2005/8/layout/list1"/>
    <dgm:cxn modelId="{FB948296-A0EE-4157-804B-900A5D4099F0}" type="presParOf" srcId="{571102BE-F238-43C8-8244-C5F276FED785}" destId="{25914473-9EAA-4E3D-933D-3349CB21D208}" srcOrd="0" destOrd="0" presId="urn:microsoft.com/office/officeart/2005/8/layout/list1"/>
    <dgm:cxn modelId="{CB774E44-D153-4658-93D3-24587F948B61}" type="presParOf" srcId="{571102BE-F238-43C8-8244-C5F276FED785}" destId="{907B631C-C2AD-4A98-A5BF-478E1FC32EC3}" srcOrd="1" destOrd="0" presId="urn:microsoft.com/office/officeart/2005/8/layout/list1"/>
    <dgm:cxn modelId="{AEFC17DB-B8E1-40DB-818E-2439B650B155}" type="presParOf" srcId="{F923D1F8-87F1-4AF6-9BCE-514F9D24B56F}" destId="{24FD87E5-F576-4FC9-9CFA-23B534E7DC77}" srcOrd="5" destOrd="0" presId="urn:microsoft.com/office/officeart/2005/8/layout/list1"/>
    <dgm:cxn modelId="{03C3C456-8056-4336-B549-CD6533908B0D}" type="presParOf" srcId="{F923D1F8-87F1-4AF6-9BCE-514F9D24B56F}" destId="{A9DB7399-2022-4352-8742-0AEEDCF4AC9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952AD2-C968-4A23-BB43-80B0608EA81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32C35D85-9A92-4D46-9CE8-9D05B12B85A5}">
      <dgm:prSet/>
      <dgm:spPr/>
      <dgm:t>
        <a:bodyPr/>
        <a:lstStyle/>
        <a:p>
          <a:r>
            <a:rPr lang="en-US" baseline="0" dirty="0"/>
            <a:t>Preservation Prioritization</a:t>
          </a:r>
          <a:endParaRPr lang="en-US" dirty="0"/>
        </a:p>
      </dgm:t>
    </dgm:pt>
    <dgm:pt modelId="{608CBBD2-5446-4092-85F8-D2FA1B7C77AE}" type="parTrans" cxnId="{61D5F6D0-193A-4FDD-BBA9-22611BF81936}">
      <dgm:prSet/>
      <dgm:spPr/>
      <dgm:t>
        <a:bodyPr/>
        <a:lstStyle/>
        <a:p>
          <a:endParaRPr lang="en-US"/>
        </a:p>
      </dgm:t>
    </dgm:pt>
    <dgm:pt modelId="{D50D8C30-8E3B-4D3A-98FC-21EF0D48AF74}" type="sibTrans" cxnId="{61D5F6D0-193A-4FDD-BBA9-22611BF81936}">
      <dgm:prSet/>
      <dgm:spPr/>
      <dgm:t>
        <a:bodyPr/>
        <a:lstStyle/>
        <a:p>
          <a:endParaRPr lang="en-US"/>
        </a:p>
      </dgm:t>
    </dgm:pt>
    <dgm:pt modelId="{3B303FAE-AC67-4F6D-959E-F52C91925FC1}">
      <dgm:prSet/>
      <dgm:spPr/>
      <dgm:t>
        <a:bodyPr/>
        <a:lstStyle/>
        <a:p>
          <a:r>
            <a:rPr lang="en-US" i="1" baseline="0" dirty="0"/>
            <a:t>Content</a:t>
          </a:r>
          <a:endParaRPr lang="en-US" dirty="0"/>
        </a:p>
      </dgm:t>
    </dgm:pt>
    <dgm:pt modelId="{7590AED7-186D-4B8F-9071-8D1042B16172}" type="parTrans" cxnId="{5C411AEF-FC85-4284-B17F-7776DAD72500}">
      <dgm:prSet/>
      <dgm:spPr/>
      <dgm:t>
        <a:bodyPr/>
        <a:lstStyle/>
        <a:p>
          <a:endParaRPr lang="en-US"/>
        </a:p>
      </dgm:t>
    </dgm:pt>
    <dgm:pt modelId="{284E7CB2-EFEF-44D3-96FE-D12ED6AF91EB}" type="sibTrans" cxnId="{5C411AEF-FC85-4284-B17F-7776DAD72500}">
      <dgm:prSet/>
      <dgm:spPr/>
      <dgm:t>
        <a:bodyPr/>
        <a:lstStyle/>
        <a:p>
          <a:endParaRPr lang="en-US"/>
        </a:p>
      </dgm:t>
    </dgm:pt>
    <dgm:pt modelId="{5E32ABE8-132C-43F5-994E-E44F26FED4A1}">
      <dgm:prSet/>
      <dgm:spPr/>
      <dgm:t>
        <a:bodyPr/>
        <a:lstStyle/>
        <a:p>
          <a:r>
            <a:rPr lang="en-US" baseline="0" dirty="0"/>
            <a:t>Need the curators to engage</a:t>
          </a:r>
          <a:endParaRPr lang="en-US" dirty="0"/>
        </a:p>
      </dgm:t>
    </dgm:pt>
    <dgm:pt modelId="{BF248C51-F020-4D4E-A83B-7392A7C487C5}" type="parTrans" cxnId="{58CCB7D0-4A15-47F8-9EF3-C5390DF429C8}">
      <dgm:prSet/>
      <dgm:spPr/>
      <dgm:t>
        <a:bodyPr/>
        <a:lstStyle/>
        <a:p>
          <a:endParaRPr lang="en-US"/>
        </a:p>
      </dgm:t>
    </dgm:pt>
    <dgm:pt modelId="{C61E9307-CC9F-4BCA-86CA-CED158E1AD81}" type="sibTrans" cxnId="{58CCB7D0-4A15-47F8-9EF3-C5390DF429C8}">
      <dgm:prSet/>
      <dgm:spPr/>
      <dgm:t>
        <a:bodyPr/>
        <a:lstStyle/>
        <a:p>
          <a:endParaRPr lang="en-US"/>
        </a:p>
      </dgm:t>
    </dgm:pt>
    <dgm:pt modelId="{F923D1F8-87F1-4AF6-9BCE-514F9D24B56F}" type="pres">
      <dgm:prSet presAssocID="{A5952AD2-C968-4A23-BB43-80B0608EA819}" presName="linear" presStyleCnt="0">
        <dgm:presLayoutVars>
          <dgm:dir/>
          <dgm:animLvl val="lvl"/>
          <dgm:resizeHandles val="exact"/>
        </dgm:presLayoutVars>
      </dgm:prSet>
      <dgm:spPr/>
    </dgm:pt>
    <dgm:pt modelId="{1BCFD902-05E3-4197-8B66-1C20960C4CE5}" type="pres">
      <dgm:prSet presAssocID="{32C35D85-9A92-4D46-9CE8-9D05B12B85A5}" presName="parentLin" presStyleCnt="0"/>
      <dgm:spPr/>
    </dgm:pt>
    <dgm:pt modelId="{EDFDEB38-A770-4E59-816B-A98588909305}" type="pres">
      <dgm:prSet presAssocID="{32C35D85-9A92-4D46-9CE8-9D05B12B85A5}" presName="parentLeftMargin" presStyleLbl="node1" presStyleIdx="0" presStyleCnt="2"/>
      <dgm:spPr/>
    </dgm:pt>
    <dgm:pt modelId="{986B8A90-C62D-42FA-93BD-69A49BBB415C}" type="pres">
      <dgm:prSet presAssocID="{32C35D85-9A92-4D46-9CE8-9D05B12B85A5}" presName="parentText" presStyleLbl="node1" presStyleIdx="0" presStyleCnt="2">
        <dgm:presLayoutVars>
          <dgm:chMax val="0"/>
          <dgm:bulletEnabled val="1"/>
        </dgm:presLayoutVars>
      </dgm:prSet>
      <dgm:spPr/>
    </dgm:pt>
    <dgm:pt modelId="{B1C253AB-FB28-4DA1-901A-286A7AB63D0E}" type="pres">
      <dgm:prSet presAssocID="{32C35D85-9A92-4D46-9CE8-9D05B12B85A5}" presName="negativeSpace" presStyleCnt="0"/>
      <dgm:spPr/>
    </dgm:pt>
    <dgm:pt modelId="{6977DE56-85D3-4685-8948-4787569A021F}" type="pres">
      <dgm:prSet presAssocID="{32C35D85-9A92-4D46-9CE8-9D05B12B85A5}" presName="childText" presStyleLbl="conFgAcc1" presStyleIdx="0" presStyleCnt="2">
        <dgm:presLayoutVars>
          <dgm:bulletEnabled val="1"/>
        </dgm:presLayoutVars>
      </dgm:prSet>
      <dgm:spPr/>
    </dgm:pt>
    <dgm:pt modelId="{C2056618-C39A-4BF3-AA12-AB70C90681A1}" type="pres">
      <dgm:prSet presAssocID="{D50D8C30-8E3B-4D3A-98FC-21EF0D48AF74}" presName="spaceBetweenRectangles" presStyleCnt="0"/>
      <dgm:spPr/>
    </dgm:pt>
    <dgm:pt modelId="{571102BE-F238-43C8-8244-C5F276FED785}" type="pres">
      <dgm:prSet presAssocID="{3B303FAE-AC67-4F6D-959E-F52C91925FC1}" presName="parentLin" presStyleCnt="0"/>
      <dgm:spPr/>
    </dgm:pt>
    <dgm:pt modelId="{25914473-9EAA-4E3D-933D-3349CB21D208}" type="pres">
      <dgm:prSet presAssocID="{3B303FAE-AC67-4F6D-959E-F52C91925FC1}" presName="parentLeftMargin" presStyleLbl="node1" presStyleIdx="0" presStyleCnt="2"/>
      <dgm:spPr/>
    </dgm:pt>
    <dgm:pt modelId="{907B631C-C2AD-4A98-A5BF-478E1FC32EC3}" type="pres">
      <dgm:prSet presAssocID="{3B303FAE-AC67-4F6D-959E-F52C91925FC1}" presName="parentText" presStyleLbl="node1" presStyleIdx="1" presStyleCnt="2">
        <dgm:presLayoutVars>
          <dgm:chMax val="0"/>
          <dgm:bulletEnabled val="1"/>
        </dgm:presLayoutVars>
      </dgm:prSet>
      <dgm:spPr/>
    </dgm:pt>
    <dgm:pt modelId="{24FD87E5-F576-4FC9-9CFA-23B534E7DC77}" type="pres">
      <dgm:prSet presAssocID="{3B303FAE-AC67-4F6D-959E-F52C91925FC1}" presName="negativeSpace" presStyleCnt="0"/>
      <dgm:spPr/>
    </dgm:pt>
    <dgm:pt modelId="{A9DB7399-2022-4352-8742-0AEEDCF4AC9B}" type="pres">
      <dgm:prSet presAssocID="{3B303FAE-AC67-4F6D-959E-F52C91925FC1}" presName="childText" presStyleLbl="conFgAcc1" presStyleIdx="1" presStyleCnt="2">
        <dgm:presLayoutVars>
          <dgm:bulletEnabled val="1"/>
        </dgm:presLayoutVars>
      </dgm:prSet>
      <dgm:spPr/>
    </dgm:pt>
  </dgm:ptLst>
  <dgm:cxnLst>
    <dgm:cxn modelId="{B5A2761E-C327-4587-A14B-28B28ECE0CB9}" type="presOf" srcId="{A5952AD2-C968-4A23-BB43-80B0608EA819}" destId="{F923D1F8-87F1-4AF6-9BCE-514F9D24B56F}" srcOrd="0" destOrd="0" presId="urn:microsoft.com/office/officeart/2005/8/layout/list1"/>
    <dgm:cxn modelId="{44C96F52-581E-4245-AA70-146CB94FA316}" type="presOf" srcId="{32C35D85-9A92-4D46-9CE8-9D05B12B85A5}" destId="{EDFDEB38-A770-4E59-816B-A98588909305}" srcOrd="0" destOrd="0" presId="urn:microsoft.com/office/officeart/2005/8/layout/list1"/>
    <dgm:cxn modelId="{EFB2669C-8DC5-42DB-98BF-6DE2FBE01ED2}" type="presOf" srcId="{3B303FAE-AC67-4F6D-959E-F52C91925FC1}" destId="{907B631C-C2AD-4A98-A5BF-478E1FC32EC3}" srcOrd="1" destOrd="0" presId="urn:microsoft.com/office/officeart/2005/8/layout/list1"/>
    <dgm:cxn modelId="{916CC89E-7099-428B-9E7D-5D6A58BA11D4}" type="presOf" srcId="{3B303FAE-AC67-4F6D-959E-F52C91925FC1}" destId="{25914473-9EAA-4E3D-933D-3349CB21D208}" srcOrd="0" destOrd="0" presId="urn:microsoft.com/office/officeart/2005/8/layout/list1"/>
    <dgm:cxn modelId="{F3385BA0-A4B8-444C-B120-74CD11A45A96}" type="presOf" srcId="{5E32ABE8-132C-43F5-994E-E44F26FED4A1}" destId="{A9DB7399-2022-4352-8742-0AEEDCF4AC9B}" srcOrd="0" destOrd="0" presId="urn:microsoft.com/office/officeart/2005/8/layout/list1"/>
    <dgm:cxn modelId="{58CCB7D0-4A15-47F8-9EF3-C5390DF429C8}" srcId="{3B303FAE-AC67-4F6D-959E-F52C91925FC1}" destId="{5E32ABE8-132C-43F5-994E-E44F26FED4A1}" srcOrd="0" destOrd="0" parTransId="{BF248C51-F020-4D4E-A83B-7392A7C487C5}" sibTransId="{C61E9307-CC9F-4BCA-86CA-CED158E1AD81}"/>
    <dgm:cxn modelId="{61D5F6D0-193A-4FDD-BBA9-22611BF81936}" srcId="{A5952AD2-C968-4A23-BB43-80B0608EA819}" destId="{32C35D85-9A92-4D46-9CE8-9D05B12B85A5}" srcOrd="0" destOrd="0" parTransId="{608CBBD2-5446-4092-85F8-D2FA1B7C77AE}" sibTransId="{D50D8C30-8E3B-4D3A-98FC-21EF0D48AF74}"/>
    <dgm:cxn modelId="{5C411AEF-FC85-4284-B17F-7776DAD72500}" srcId="{A5952AD2-C968-4A23-BB43-80B0608EA819}" destId="{3B303FAE-AC67-4F6D-959E-F52C91925FC1}" srcOrd="1" destOrd="0" parTransId="{7590AED7-186D-4B8F-9071-8D1042B16172}" sibTransId="{284E7CB2-EFEF-44D3-96FE-D12ED6AF91EB}"/>
    <dgm:cxn modelId="{6A37ABF4-5253-4FC7-BBDB-75FE9EBC677D}" type="presOf" srcId="{32C35D85-9A92-4D46-9CE8-9D05B12B85A5}" destId="{986B8A90-C62D-42FA-93BD-69A49BBB415C}" srcOrd="1" destOrd="0" presId="urn:microsoft.com/office/officeart/2005/8/layout/list1"/>
    <dgm:cxn modelId="{7A1F9B2E-43E4-4B20-88ED-A33993B471C9}" type="presParOf" srcId="{F923D1F8-87F1-4AF6-9BCE-514F9D24B56F}" destId="{1BCFD902-05E3-4197-8B66-1C20960C4CE5}" srcOrd="0" destOrd="0" presId="urn:microsoft.com/office/officeart/2005/8/layout/list1"/>
    <dgm:cxn modelId="{162CE88F-6B75-49CE-9005-7129D0A4D8C7}" type="presParOf" srcId="{1BCFD902-05E3-4197-8B66-1C20960C4CE5}" destId="{EDFDEB38-A770-4E59-816B-A98588909305}" srcOrd="0" destOrd="0" presId="urn:microsoft.com/office/officeart/2005/8/layout/list1"/>
    <dgm:cxn modelId="{AD8C98AF-9B23-4DE7-96B7-4E3E5D594BC6}" type="presParOf" srcId="{1BCFD902-05E3-4197-8B66-1C20960C4CE5}" destId="{986B8A90-C62D-42FA-93BD-69A49BBB415C}" srcOrd="1" destOrd="0" presId="urn:microsoft.com/office/officeart/2005/8/layout/list1"/>
    <dgm:cxn modelId="{608ACB6C-6A61-486A-BBEB-CB064AE077A1}" type="presParOf" srcId="{F923D1F8-87F1-4AF6-9BCE-514F9D24B56F}" destId="{B1C253AB-FB28-4DA1-901A-286A7AB63D0E}" srcOrd="1" destOrd="0" presId="urn:microsoft.com/office/officeart/2005/8/layout/list1"/>
    <dgm:cxn modelId="{3B2D51CC-7522-43EB-BAB9-728CD6DBDCDF}" type="presParOf" srcId="{F923D1F8-87F1-4AF6-9BCE-514F9D24B56F}" destId="{6977DE56-85D3-4685-8948-4787569A021F}" srcOrd="2" destOrd="0" presId="urn:microsoft.com/office/officeart/2005/8/layout/list1"/>
    <dgm:cxn modelId="{CDE9F120-10B8-497C-B232-1A2A21E9372A}" type="presParOf" srcId="{F923D1F8-87F1-4AF6-9BCE-514F9D24B56F}" destId="{C2056618-C39A-4BF3-AA12-AB70C90681A1}" srcOrd="3" destOrd="0" presId="urn:microsoft.com/office/officeart/2005/8/layout/list1"/>
    <dgm:cxn modelId="{1EEC532F-D913-42E7-8DE8-54C8505339DB}" type="presParOf" srcId="{F923D1F8-87F1-4AF6-9BCE-514F9D24B56F}" destId="{571102BE-F238-43C8-8244-C5F276FED785}" srcOrd="4" destOrd="0" presId="urn:microsoft.com/office/officeart/2005/8/layout/list1"/>
    <dgm:cxn modelId="{FB948296-A0EE-4157-804B-900A5D4099F0}" type="presParOf" srcId="{571102BE-F238-43C8-8244-C5F276FED785}" destId="{25914473-9EAA-4E3D-933D-3349CB21D208}" srcOrd="0" destOrd="0" presId="urn:microsoft.com/office/officeart/2005/8/layout/list1"/>
    <dgm:cxn modelId="{CB774E44-D153-4658-93D3-24587F948B61}" type="presParOf" srcId="{571102BE-F238-43C8-8244-C5F276FED785}" destId="{907B631C-C2AD-4A98-A5BF-478E1FC32EC3}" srcOrd="1" destOrd="0" presId="urn:microsoft.com/office/officeart/2005/8/layout/list1"/>
    <dgm:cxn modelId="{AEFC17DB-B8E1-40DB-818E-2439B650B155}" type="presParOf" srcId="{F923D1F8-87F1-4AF6-9BCE-514F9D24B56F}" destId="{24FD87E5-F576-4FC9-9CFA-23B534E7DC77}" srcOrd="5" destOrd="0" presId="urn:microsoft.com/office/officeart/2005/8/layout/list1"/>
    <dgm:cxn modelId="{03C3C456-8056-4336-B549-CD6533908B0D}" type="presParOf" srcId="{F923D1F8-87F1-4AF6-9BCE-514F9D24B56F}" destId="{A9DB7399-2022-4352-8742-0AEEDCF4AC9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742E5B-342F-44EF-A7B9-3E43276D3658}"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9F5627E2-542C-4BC9-B541-9C341E7BCCDD}">
      <dgm:prSet/>
      <dgm:spPr/>
      <dgm:t>
        <a:bodyPr/>
        <a:lstStyle/>
        <a:p>
          <a:r>
            <a:rPr lang="en-US" dirty="0"/>
            <a:t>Metadata</a:t>
          </a:r>
        </a:p>
      </dgm:t>
    </dgm:pt>
    <dgm:pt modelId="{DC766DA3-7F24-4D57-A2D3-446514B51190}" type="parTrans" cxnId="{FC6D5A23-7555-4069-ABDE-56693A2DC2C8}">
      <dgm:prSet/>
      <dgm:spPr/>
      <dgm:t>
        <a:bodyPr/>
        <a:lstStyle/>
        <a:p>
          <a:endParaRPr lang="en-US"/>
        </a:p>
      </dgm:t>
    </dgm:pt>
    <dgm:pt modelId="{B4DCA9A8-7F1B-4386-B070-0C14837F272A}" type="sibTrans" cxnId="{FC6D5A23-7555-4069-ABDE-56693A2DC2C8}">
      <dgm:prSet/>
      <dgm:spPr/>
      <dgm:t>
        <a:bodyPr/>
        <a:lstStyle/>
        <a:p>
          <a:endParaRPr lang="en-US"/>
        </a:p>
      </dgm:t>
    </dgm:pt>
    <dgm:pt modelId="{068D8969-5893-4116-BD98-1BF1A4EC8BFD}">
      <dgm:prSet/>
      <dgm:spPr/>
      <dgm:t>
        <a:bodyPr/>
        <a:lstStyle/>
        <a:p>
          <a:r>
            <a:rPr lang="en-US"/>
            <a:t>Integrating Metadata</a:t>
          </a:r>
        </a:p>
      </dgm:t>
    </dgm:pt>
    <dgm:pt modelId="{967E933E-42B7-4E4C-A174-99C39EA9EE08}" type="parTrans" cxnId="{C60ABF27-5938-47A9-8AD2-D809A6A119F8}">
      <dgm:prSet/>
      <dgm:spPr/>
      <dgm:t>
        <a:bodyPr/>
        <a:lstStyle/>
        <a:p>
          <a:endParaRPr lang="en-US"/>
        </a:p>
      </dgm:t>
    </dgm:pt>
    <dgm:pt modelId="{7FB42F3F-56E8-4E08-A49F-85E1399438BB}" type="sibTrans" cxnId="{C60ABF27-5938-47A9-8AD2-D809A6A119F8}">
      <dgm:prSet/>
      <dgm:spPr/>
      <dgm:t>
        <a:bodyPr/>
        <a:lstStyle/>
        <a:p>
          <a:endParaRPr lang="en-US"/>
        </a:p>
      </dgm:t>
    </dgm:pt>
    <dgm:pt modelId="{2EDF6973-508B-435C-8FE4-EB16F934FB81}">
      <dgm:prSet/>
      <dgm:spPr/>
      <dgm:t>
        <a:bodyPr/>
        <a:lstStyle/>
        <a:p>
          <a:r>
            <a:rPr lang="en-US"/>
            <a:t>Current project to figure out workflow to update cataloging records and finding aids</a:t>
          </a:r>
        </a:p>
      </dgm:t>
    </dgm:pt>
    <dgm:pt modelId="{E6AC51DC-ED99-4677-A057-3F22EEC02FBE}" type="parTrans" cxnId="{80CD6B66-DF19-4DC3-A270-A2E82434CB71}">
      <dgm:prSet/>
      <dgm:spPr/>
      <dgm:t>
        <a:bodyPr/>
        <a:lstStyle/>
        <a:p>
          <a:endParaRPr lang="en-US"/>
        </a:p>
      </dgm:t>
    </dgm:pt>
    <dgm:pt modelId="{F16BB079-5E46-4FA9-9500-494A9C3D14A2}" type="sibTrans" cxnId="{80CD6B66-DF19-4DC3-A270-A2E82434CB71}">
      <dgm:prSet/>
      <dgm:spPr/>
      <dgm:t>
        <a:bodyPr/>
        <a:lstStyle/>
        <a:p>
          <a:endParaRPr lang="en-US"/>
        </a:p>
      </dgm:t>
    </dgm:pt>
    <dgm:pt modelId="{F5915DF4-8B23-4A0F-BD60-83A9B4D4499C}">
      <dgm:prSet/>
      <dgm:spPr/>
      <dgm:t>
        <a:bodyPr/>
        <a:lstStyle/>
        <a:p>
          <a:r>
            <a:rPr lang="en-US" dirty="0"/>
            <a:t>New or Old</a:t>
          </a:r>
        </a:p>
      </dgm:t>
    </dgm:pt>
    <dgm:pt modelId="{B277DF40-8D56-45C6-998B-2F26FC652950}" type="parTrans" cxnId="{1D63CE12-72E1-4D3F-A2F6-82D9C2BDF6D5}">
      <dgm:prSet/>
      <dgm:spPr/>
      <dgm:t>
        <a:bodyPr/>
        <a:lstStyle/>
        <a:p>
          <a:endParaRPr lang="en-US"/>
        </a:p>
      </dgm:t>
    </dgm:pt>
    <dgm:pt modelId="{DDF5EE38-B3AD-4ABA-AD36-3F9F97825E46}" type="sibTrans" cxnId="{1D63CE12-72E1-4D3F-A2F6-82D9C2BDF6D5}">
      <dgm:prSet/>
      <dgm:spPr/>
      <dgm:t>
        <a:bodyPr/>
        <a:lstStyle/>
        <a:p>
          <a:endParaRPr lang="en-US"/>
        </a:p>
      </dgm:t>
    </dgm:pt>
    <dgm:pt modelId="{AE3A5FB6-87C3-490F-8EA8-48759348566E}">
      <dgm:prSet/>
      <dgm:spPr/>
      <dgm:t>
        <a:bodyPr/>
        <a:lstStyle/>
        <a:p>
          <a:r>
            <a:rPr lang="en-US" dirty="0"/>
            <a:t>Balancing new acquisitions and legacy collections</a:t>
          </a:r>
        </a:p>
      </dgm:t>
    </dgm:pt>
    <dgm:pt modelId="{06D17D46-EED5-4EED-80CE-B56849F79AE3}" type="parTrans" cxnId="{6625F6F0-ED8C-43FA-BE8B-E71E74D01158}">
      <dgm:prSet/>
      <dgm:spPr/>
      <dgm:t>
        <a:bodyPr/>
        <a:lstStyle/>
        <a:p>
          <a:endParaRPr lang="en-US"/>
        </a:p>
      </dgm:t>
    </dgm:pt>
    <dgm:pt modelId="{31FD3375-6CA1-4E09-8E8B-79760623C420}" type="sibTrans" cxnId="{6625F6F0-ED8C-43FA-BE8B-E71E74D01158}">
      <dgm:prSet/>
      <dgm:spPr/>
      <dgm:t>
        <a:bodyPr/>
        <a:lstStyle/>
        <a:p>
          <a:endParaRPr lang="en-US"/>
        </a:p>
      </dgm:t>
    </dgm:pt>
    <dgm:pt modelId="{165D4B3C-A0FF-476B-A7B2-4E9C82C85D35}" type="pres">
      <dgm:prSet presAssocID="{8B742E5B-342F-44EF-A7B9-3E43276D3658}" presName="Name0" presStyleCnt="0">
        <dgm:presLayoutVars>
          <dgm:dir/>
          <dgm:animLvl val="lvl"/>
          <dgm:resizeHandles val="exact"/>
        </dgm:presLayoutVars>
      </dgm:prSet>
      <dgm:spPr/>
    </dgm:pt>
    <dgm:pt modelId="{04932DD7-C2EF-4FEC-BF24-A71DED5460D3}" type="pres">
      <dgm:prSet presAssocID="{9F5627E2-542C-4BC9-B541-9C341E7BCCDD}" presName="linNode" presStyleCnt="0"/>
      <dgm:spPr/>
    </dgm:pt>
    <dgm:pt modelId="{822E5E39-5C3A-40E5-80B0-304DA9FDDC90}" type="pres">
      <dgm:prSet presAssocID="{9F5627E2-542C-4BC9-B541-9C341E7BCCDD}" presName="parentText" presStyleLbl="alignNode1" presStyleIdx="0" presStyleCnt="2">
        <dgm:presLayoutVars>
          <dgm:chMax val="1"/>
          <dgm:bulletEnabled/>
        </dgm:presLayoutVars>
      </dgm:prSet>
      <dgm:spPr/>
    </dgm:pt>
    <dgm:pt modelId="{077B02D4-F383-43EA-AD91-5C471D597934}" type="pres">
      <dgm:prSet presAssocID="{9F5627E2-542C-4BC9-B541-9C341E7BCCDD}" presName="descendantText" presStyleLbl="alignAccFollowNode1" presStyleIdx="0" presStyleCnt="2">
        <dgm:presLayoutVars>
          <dgm:bulletEnabled/>
        </dgm:presLayoutVars>
      </dgm:prSet>
      <dgm:spPr/>
    </dgm:pt>
    <dgm:pt modelId="{94F682AD-B6AB-426F-A55D-45840FAE546F}" type="pres">
      <dgm:prSet presAssocID="{B4DCA9A8-7F1B-4386-B070-0C14837F272A}" presName="sp" presStyleCnt="0"/>
      <dgm:spPr/>
    </dgm:pt>
    <dgm:pt modelId="{5DD929A4-F941-480A-B020-AB3B95C266E7}" type="pres">
      <dgm:prSet presAssocID="{F5915DF4-8B23-4A0F-BD60-83A9B4D4499C}" presName="linNode" presStyleCnt="0"/>
      <dgm:spPr/>
    </dgm:pt>
    <dgm:pt modelId="{61E887EC-D1B0-4901-92B2-A866AA55C241}" type="pres">
      <dgm:prSet presAssocID="{F5915DF4-8B23-4A0F-BD60-83A9B4D4499C}" presName="parentText" presStyleLbl="alignNode1" presStyleIdx="1" presStyleCnt="2">
        <dgm:presLayoutVars>
          <dgm:chMax val="1"/>
          <dgm:bulletEnabled/>
        </dgm:presLayoutVars>
      </dgm:prSet>
      <dgm:spPr/>
    </dgm:pt>
    <dgm:pt modelId="{93578162-E66B-41D6-9D94-C1DF97C4842F}" type="pres">
      <dgm:prSet presAssocID="{F5915DF4-8B23-4A0F-BD60-83A9B4D4499C}" presName="descendantText" presStyleLbl="alignAccFollowNode1" presStyleIdx="1" presStyleCnt="2">
        <dgm:presLayoutVars>
          <dgm:bulletEnabled/>
        </dgm:presLayoutVars>
      </dgm:prSet>
      <dgm:spPr/>
    </dgm:pt>
  </dgm:ptLst>
  <dgm:cxnLst>
    <dgm:cxn modelId="{1D63CE12-72E1-4D3F-A2F6-82D9C2BDF6D5}" srcId="{8B742E5B-342F-44EF-A7B9-3E43276D3658}" destId="{F5915DF4-8B23-4A0F-BD60-83A9B4D4499C}" srcOrd="1" destOrd="0" parTransId="{B277DF40-8D56-45C6-998B-2F26FC652950}" sibTransId="{DDF5EE38-B3AD-4ABA-AD36-3F9F97825E46}"/>
    <dgm:cxn modelId="{060FE114-ED9B-423D-B682-124D529C46B5}" type="presOf" srcId="{8B742E5B-342F-44EF-A7B9-3E43276D3658}" destId="{165D4B3C-A0FF-476B-A7B2-4E9C82C85D35}" srcOrd="0" destOrd="0" presId="urn:microsoft.com/office/officeart/2016/7/layout/VerticalSolidActionList"/>
    <dgm:cxn modelId="{FC6D5A23-7555-4069-ABDE-56693A2DC2C8}" srcId="{8B742E5B-342F-44EF-A7B9-3E43276D3658}" destId="{9F5627E2-542C-4BC9-B541-9C341E7BCCDD}" srcOrd="0" destOrd="0" parTransId="{DC766DA3-7F24-4D57-A2D3-446514B51190}" sibTransId="{B4DCA9A8-7F1B-4386-B070-0C14837F272A}"/>
    <dgm:cxn modelId="{DEF2AF26-6DAF-4BF8-9B81-C400D75A6E4D}" type="presOf" srcId="{AE3A5FB6-87C3-490F-8EA8-48759348566E}" destId="{93578162-E66B-41D6-9D94-C1DF97C4842F}" srcOrd="0" destOrd="0" presId="urn:microsoft.com/office/officeart/2016/7/layout/VerticalSolidActionList"/>
    <dgm:cxn modelId="{C60ABF27-5938-47A9-8AD2-D809A6A119F8}" srcId="{9F5627E2-542C-4BC9-B541-9C341E7BCCDD}" destId="{068D8969-5893-4116-BD98-1BF1A4EC8BFD}" srcOrd="0" destOrd="0" parTransId="{967E933E-42B7-4E4C-A174-99C39EA9EE08}" sibTransId="{7FB42F3F-56E8-4E08-A49F-85E1399438BB}"/>
    <dgm:cxn modelId="{80CD6B66-DF19-4DC3-A270-A2E82434CB71}" srcId="{068D8969-5893-4116-BD98-1BF1A4EC8BFD}" destId="{2EDF6973-508B-435C-8FE4-EB16F934FB81}" srcOrd="0" destOrd="0" parTransId="{E6AC51DC-ED99-4677-A057-3F22EEC02FBE}" sibTransId="{F16BB079-5E46-4FA9-9500-494A9C3D14A2}"/>
    <dgm:cxn modelId="{412D215A-B819-4AB2-A8BF-DE53B365C59E}" type="presOf" srcId="{F5915DF4-8B23-4A0F-BD60-83A9B4D4499C}" destId="{61E887EC-D1B0-4901-92B2-A866AA55C241}" srcOrd="0" destOrd="0" presId="urn:microsoft.com/office/officeart/2016/7/layout/VerticalSolidActionList"/>
    <dgm:cxn modelId="{507009B5-BFC7-49F8-9DC8-95831036909C}" type="presOf" srcId="{2EDF6973-508B-435C-8FE4-EB16F934FB81}" destId="{077B02D4-F383-43EA-AD91-5C471D597934}" srcOrd="0" destOrd="1" presId="urn:microsoft.com/office/officeart/2016/7/layout/VerticalSolidActionList"/>
    <dgm:cxn modelId="{0D0F6AF0-ADF1-462B-9B13-61CEB001071F}" type="presOf" srcId="{068D8969-5893-4116-BD98-1BF1A4EC8BFD}" destId="{077B02D4-F383-43EA-AD91-5C471D597934}" srcOrd="0" destOrd="0" presId="urn:microsoft.com/office/officeart/2016/7/layout/VerticalSolidActionList"/>
    <dgm:cxn modelId="{6625F6F0-ED8C-43FA-BE8B-E71E74D01158}" srcId="{F5915DF4-8B23-4A0F-BD60-83A9B4D4499C}" destId="{AE3A5FB6-87C3-490F-8EA8-48759348566E}" srcOrd="0" destOrd="0" parTransId="{06D17D46-EED5-4EED-80CE-B56849F79AE3}" sibTransId="{31FD3375-6CA1-4E09-8E8B-79760623C420}"/>
    <dgm:cxn modelId="{028070F3-F164-442C-9209-705DF4E556E2}" type="presOf" srcId="{9F5627E2-542C-4BC9-B541-9C341E7BCCDD}" destId="{822E5E39-5C3A-40E5-80B0-304DA9FDDC90}" srcOrd="0" destOrd="0" presId="urn:microsoft.com/office/officeart/2016/7/layout/VerticalSolidActionList"/>
    <dgm:cxn modelId="{255A79E3-CC15-4FCE-ABAA-6A6F5C0A59B6}" type="presParOf" srcId="{165D4B3C-A0FF-476B-A7B2-4E9C82C85D35}" destId="{04932DD7-C2EF-4FEC-BF24-A71DED5460D3}" srcOrd="0" destOrd="0" presId="urn:microsoft.com/office/officeart/2016/7/layout/VerticalSolidActionList"/>
    <dgm:cxn modelId="{BE168074-340C-40EB-8EE9-954CD96AB50A}" type="presParOf" srcId="{04932DD7-C2EF-4FEC-BF24-A71DED5460D3}" destId="{822E5E39-5C3A-40E5-80B0-304DA9FDDC90}" srcOrd="0" destOrd="0" presId="urn:microsoft.com/office/officeart/2016/7/layout/VerticalSolidActionList"/>
    <dgm:cxn modelId="{9CE63B89-B211-4E18-A283-3EC61ABE80AB}" type="presParOf" srcId="{04932DD7-C2EF-4FEC-BF24-A71DED5460D3}" destId="{077B02D4-F383-43EA-AD91-5C471D597934}" srcOrd="1" destOrd="0" presId="urn:microsoft.com/office/officeart/2016/7/layout/VerticalSolidActionList"/>
    <dgm:cxn modelId="{0502B3D9-C293-4035-9680-9E583068687D}" type="presParOf" srcId="{165D4B3C-A0FF-476B-A7B2-4E9C82C85D35}" destId="{94F682AD-B6AB-426F-A55D-45840FAE546F}" srcOrd="1" destOrd="0" presId="urn:microsoft.com/office/officeart/2016/7/layout/VerticalSolidActionList"/>
    <dgm:cxn modelId="{79CEDBD0-D791-417E-9BB0-300D0221F823}" type="presParOf" srcId="{165D4B3C-A0FF-476B-A7B2-4E9C82C85D35}" destId="{5DD929A4-F941-480A-B020-AB3B95C266E7}" srcOrd="2" destOrd="0" presId="urn:microsoft.com/office/officeart/2016/7/layout/VerticalSolidActionList"/>
    <dgm:cxn modelId="{E31A7770-C20C-4404-8A95-7C7FAF073B12}" type="presParOf" srcId="{5DD929A4-F941-480A-B020-AB3B95C266E7}" destId="{61E887EC-D1B0-4901-92B2-A866AA55C241}" srcOrd="0" destOrd="0" presId="urn:microsoft.com/office/officeart/2016/7/layout/VerticalSolidActionList"/>
    <dgm:cxn modelId="{129B5C9F-0E57-4B17-9BF9-25C3387AFCE7}" type="presParOf" srcId="{5DD929A4-F941-480A-B020-AB3B95C266E7}" destId="{93578162-E66B-41D6-9D94-C1DF97C4842F}"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61851-E938-4FF5-A9C6-F7381CAD92D6}">
      <dsp:nvSpPr>
        <dsp:cNvPr id="0" name=""/>
        <dsp:cNvSpPr/>
      </dsp:nvSpPr>
      <dsp:spPr>
        <a:xfrm>
          <a:off x="491389" y="685239"/>
          <a:ext cx="1273124" cy="127312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C69B4B-03A7-4803-97E8-480D65AE2DFD}">
      <dsp:nvSpPr>
        <dsp:cNvPr id="0" name=""/>
        <dsp:cNvSpPr/>
      </dsp:nvSpPr>
      <dsp:spPr>
        <a:xfrm>
          <a:off x="762711" y="956561"/>
          <a:ext cx="730481" cy="730481"/>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1BE76F4-DC97-4F04-B753-DABCDCDDFBAA}">
      <dsp:nvSpPr>
        <dsp:cNvPr id="0" name=""/>
        <dsp:cNvSpPr/>
      </dsp:nvSpPr>
      <dsp:spPr>
        <a:xfrm>
          <a:off x="84407" y="2354911"/>
          <a:ext cx="2087089" cy="956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baseline="0" dirty="0"/>
            <a:t>Playback equipment is disappearing</a:t>
          </a:r>
          <a:endParaRPr lang="en-US" sz="2400" kern="1200" dirty="0"/>
        </a:p>
      </dsp:txBody>
      <dsp:txXfrm>
        <a:off x="84407" y="2354911"/>
        <a:ext cx="2087089" cy="956245"/>
      </dsp:txXfrm>
    </dsp:sp>
    <dsp:sp modelId="{2DB0A58A-329D-494A-A9CF-A14C5257954D}">
      <dsp:nvSpPr>
        <dsp:cNvPr id="0" name=""/>
        <dsp:cNvSpPr/>
      </dsp:nvSpPr>
      <dsp:spPr>
        <a:xfrm>
          <a:off x="3158199" y="685239"/>
          <a:ext cx="1273124" cy="127312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91E297-97EA-46B0-966D-0FEA4F0B30D9}">
      <dsp:nvSpPr>
        <dsp:cNvPr id="0" name=""/>
        <dsp:cNvSpPr/>
      </dsp:nvSpPr>
      <dsp:spPr>
        <a:xfrm>
          <a:off x="3429521" y="956561"/>
          <a:ext cx="730481" cy="730481"/>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1731385-FE3D-467C-B8CC-D2F3D4E028BD}">
      <dsp:nvSpPr>
        <dsp:cNvPr id="0" name=""/>
        <dsp:cNvSpPr/>
      </dsp:nvSpPr>
      <dsp:spPr>
        <a:xfrm>
          <a:off x="2536737" y="2354911"/>
          <a:ext cx="2516049" cy="956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baseline="0" dirty="0"/>
            <a:t>Knowledgeable experts are disappearing</a:t>
          </a:r>
          <a:endParaRPr lang="en-US" sz="2400" kern="1200" dirty="0"/>
        </a:p>
      </dsp:txBody>
      <dsp:txXfrm>
        <a:off x="2536737" y="2354911"/>
        <a:ext cx="2516049" cy="956245"/>
      </dsp:txXfrm>
    </dsp:sp>
    <dsp:sp modelId="{9F470DC2-D8A7-470F-8349-E0348E65709C}">
      <dsp:nvSpPr>
        <dsp:cNvPr id="0" name=""/>
        <dsp:cNvSpPr/>
      </dsp:nvSpPr>
      <dsp:spPr>
        <a:xfrm>
          <a:off x="5825009" y="685239"/>
          <a:ext cx="1273124" cy="127312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C03000-3C99-4BB3-84A7-C7E48490DC6B}">
      <dsp:nvSpPr>
        <dsp:cNvPr id="0" name=""/>
        <dsp:cNvSpPr/>
      </dsp:nvSpPr>
      <dsp:spPr>
        <a:xfrm>
          <a:off x="6096331" y="956561"/>
          <a:ext cx="730481" cy="730481"/>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BDD41ED-7A78-43D2-9564-60A2B429B2B1}">
      <dsp:nvSpPr>
        <dsp:cNvPr id="0" name=""/>
        <dsp:cNvSpPr/>
      </dsp:nvSpPr>
      <dsp:spPr>
        <a:xfrm>
          <a:off x="5418027" y="2354911"/>
          <a:ext cx="2087089" cy="956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baseline="0" dirty="0"/>
            <a:t>Materials breaking down </a:t>
          </a:r>
          <a:endParaRPr lang="en-US" sz="2400" kern="1200" dirty="0"/>
        </a:p>
      </dsp:txBody>
      <dsp:txXfrm>
        <a:off x="5418027" y="2354911"/>
        <a:ext cx="2087089" cy="956245"/>
      </dsp:txXfrm>
    </dsp:sp>
    <dsp:sp modelId="{DC7B305F-FC7C-41DB-A0CA-10ED2C8B3BE2}">
      <dsp:nvSpPr>
        <dsp:cNvPr id="0" name=""/>
        <dsp:cNvSpPr/>
      </dsp:nvSpPr>
      <dsp:spPr>
        <a:xfrm>
          <a:off x="8749846" y="685239"/>
          <a:ext cx="1273124" cy="127312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129416-98D6-4451-B2F9-82ADCD07825D}">
      <dsp:nvSpPr>
        <dsp:cNvPr id="0" name=""/>
        <dsp:cNvSpPr/>
      </dsp:nvSpPr>
      <dsp:spPr>
        <a:xfrm>
          <a:off x="9021168" y="956561"/>
          <a:ext cx="730481" cy="73048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54BD5B7-13AA-4390-824A-250AC52559BA}">
      <dsp:nvSpPr>
        <dsp:cNvPr id="0" name=""/>
        <dsp:cNvSpPr/>
      </dsp:nvSpPr>
      <dsp:spPr>
        <a:xfrm>
          <a:off x="7870357" y="2354911"/>
          <a:ext cx="3032102" cy="956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baseline="0" dirty="0"/>
            <a:t>Untrained handling destroys materials</a:t>
          </a:r>
          <a:endParaRPr lang="en-US" sz="2400" kern="1200" dirty="0"/>
        </a:p>
      </dsp:txBody>
      <dsp:txXfrm>
        <a:off x="7870357" y="2354911"/>
        <a:ext cx="3032102" cy="956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4C025-D9D0-4A91-9B1E-951835CEDC1B}">
      <dsp:nvSpPr>
        <dsp:cNvPr id="0" name=""/>
        <dsp:cNvSpPr/>
      </dsp:nvSpPr>
      <dsp:spPr>
        <a:xfrm>
          <a:off x="0" y="581977"/>
          <a:ext cx="9601200" cy="10744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6CBDF5-2A68-45E3-A0D1-03677B9DE8DC}">
      <dsp:nvSpPr>
        <dsp:cNvPr id="0" name=""/>
        <dsp:cNvSpPr/>
      </dsp:nvSpPr>
      <dsp:spPr>
        <a:xfrm>
          <a:off x="325012" y="823721"/>
          <a:ext cx="590931" cy="590931"/>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64C23E-075A-4D03-835D-E29B5DC7EDED}">
      <dsp:nvSpPr>
        <dsp:cNvPr id="0" name=""/>
        <dsp:cNvSpPr/>
      </dsp:nvSpPr>
      <dsp:spPr>
        <a:xfrm>
          <a:off x="1240955" y="581977"/>
          <a:ext cx="4320540" cy="1074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09" tIns="113709" rIns="113709" bIns="113709" numCol="1" spcCol="1270" anchor="ctr" anchorCtr="0">
          <a:noAutofit/>
        </a:bodyPr>
        <a:lstStyle/>
        <a:p>
          <a:pPr marL="0" lvl="0" indent="0" algn="l" defTabSz="1111250">
            <a:lnSpc>
              <a:spcPct val="100000"/>
            </a:lnSpc>
            <a:spcBef>
              <a:spcPct val="0"/>
            </a:spcBef>
            <a:spcAft>
              <a:spcPct val="35000"/>
            </a:spcAft>
            <a:buNone/>
          </a:pPr>
          <a:r>
            <a:rPr lang="en-US" sz="2500" kern="1200" baseline="0"/>
            <a:t>Data Required</a:t>
          </a:r>
          <a:endParaRPr lang="en-US" sz="2500" kern="1200"/>
        </a:p>
      </dsp:txBody>
      <dsp:txXfrm>
        <a:off x="1240955" y="581977"/>
        <a:ext cx="4320540" cy="1074420"/>
      </dsp:txXfrm>
    </dsp:sp>
    <dsp:sp modelId="{C3E8DAA4-598E-4FE8-BC2D-7E6C7C5D67D0}">
      <dsp:nvSpPr>
        <dsp:cNvPr id="0" name=""/>
        <dsp:cNvSpPr/>
      </dsp:nvSpPr>
      <dsp:spPr>
        <a:xfrm>
          <a:off x="5561495" y="581977"/>
          <a:ext cx="4039704" cy="1074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09" tIns="113709" rIns="113709" bIns="113709" numCol="1" spcCol="1270" anchor="ctr" anchorCtr="0">
          <a:noAutofit/>
        </a:bodyPr>
        <a:lstStyle/>
        <a:p>
          <a:pPr marL="0" lvl="0" indent="0" algn="l" defTabSz="800100">
            <a:lnSpc>
              <a:spcPct val="100000"/>
            </a:lnSpc>
            <a:spcBef>
              <a:spcPct val="0"/>
            </a:spcBef>
            <a:spcAft>
              <a:spcPct val="35000"/>
            </a:spcAft>
            <a:buNone/>
          </a:pPr>
          <a:r>
            <a:rPr lang="en-US" sz="1800" i="0" kern="1200" baseline="0"/>
            <a:t>What format(s) in each container</a:t>
          </a:r>
          <a:r>
            <a:rPr lang="en-US" sz="1800" i="1" kern="1200" baseline="0"/>
            <a:t>. </a:t>
          </a:r>
          <a:endParaRPr lang="en-US" sz="1800" kern="1200"/>
        </a:p>
        <a:p>
          <a:pPr marL="0" lvl="0" indent="0" algn="l" defTabSz="800100">
            <a:lnSpc>
              <a:spcPct val="100000"/>
            </a:lnSpc>
            <a:spcBef>
              <a:spcPct val="0"/>
            </a:spcBef>
            <a:spcAft>
              <a:spcPct val="35000"/>
            </a:spcAft>
            <a:buNone/>
          </a:pPr>
          <a:r>
            <a:rPr lang="en-US" sz="1800" i="0" kern="1200" baseline="0"/>
            <a:t>Numerical count of each format</a:t>
          </a:r>
          <a:r>
            <a:rPr lang="en-US" sz="1800" i="1" kern="1200" baseline="0"/>
            <a:t>. </a:t>
          </a:r>
          <a:endParaRPr lang="en-US" sz="1800" kern="1200"/>
        </a:p>
      </dsp:txBody>
      <dsp:txXfrm>
        <a:off x="5561495" y="581977"/>
        <a:ext cx="4039704" cy="1074420"/>
      </dsp:txXfrm>
    </dsp:sp>
    <dsp:sp modelId="{697EE7C7-8DD9-445F-9B23-89C88A3D3586}">
      <dsp:nvSpPr>
        <dsp:cNvPr id="0" name=""/>
        <dsp:cNvSpPr/>
      </dsp:nvSpPr>
      <dsp:spPr>
        <a:xfrm>
          <a:off x="0" y="1925002"/>
          <a:ext cx="9601200" cy="10744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CB4C82-C3A9-4CCB-8C5D-0A1B75008DBC}">
      <dsp:nvSpPr>
        <dsp:cNvPr id="0" name=""/>
        <dsp:cNvSpPr/>
      </dsp:nvSpPr>
      <dsp:spPr>
        <a:xfrm>
          <a:off x="325012" y="2166747"/>
          <a:ext cx="590931" cy="59093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FEBE96-BF4F-48C9-9B58-D395354707BB}">
      <dsp:nvSpPr>
        <dsp:cNvPr id="0" name=""/>
        <dsp:cNvSpPr/>
      </dsp:nvSpPr>
      <dsp:spPr>
        <a:xfrm>
          <a:off x="1240955" y="1925002"/>
          <a:ext cx="8360244" cy="1074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09" tIns="113709" rIns="113709" bIns="113709" numCol="1" spcCol="1270" anchor="ctr" anchorCtr="0">
          <a:noAutofit/>
        </a:bodyPr>
        <a:lstStyle/>
        <a:p>
          <a:pPr marL="0" lvl="0" indent="0" algn="l" defTabSz="1111250">
            <a:lnSpc>
              <a:spcPct val="100000"/>
            </a:lnSpc>
            <a:spcBef>
              <a:spcPct val="0"/>
            </a:spcBef>
            <a:spcAft>
              <a:spcPct val="35000"/>
            </a:spcAft>
            <a:buNone/>
          </a:pPr>
          <a:r>
            <a:rPr lang="en-US" sz="2500" kern="1200" baseline="0"/>
            <a:t>Is that it?!</a:t>
          </a:r>
          <a:endParaRPr lang="en-US" sz="2500" kern="1200"/>
        </a:p>
      </dsp:txBody>
      <dsp:txXfrm>
        <a:off x="1240955" y="1925002"/>
        <a:ext cx="8360244" cy="10744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7DE56-85D3-4685-8948-4787569A021F}">
      <dsp:nvSpPr>
        <dsp:cNvPr id="0" name=""/>
        <dsp:cNvSpPr/>
      </dsp:nvSpPr>
      <dsp:spPr>
        <a:xfrm>
          <a:off x="0" y="821294"/>
          <a:ext cx="6506304" cy="1386000"/>
        </a:xfrm>
        <a:prstGeom prst="rect">
          <a:avLst/>
        </a:prstGeom>
        <a:solidFill>
          <a:schemeClr val="lt1">
            <a:alpha val="90000"/>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6B8A90-C62D-42FA-93BD-69A49BBB415C}">
      <dsp:nvSpPr>
        <dsp:cNvPr id="0" name=""/>
        <dsp:cNvSpPr/>
      </dsp:nvSpPr>
      <dsp:spPr>
        <a:xfrm>
          <a:off x="325315" y="9494"/>
          <a:ext cx="4554412" cy="1623600"/>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146" tIns="0" rIns="172146" bIns="0" numCol="1" spcCol="1270" anchor="ctr" anchorCtr="0">
          <a:noAutofit/>
        </a:bodyPr>
        <a:lstStyle/>
        <a:p>
          <a:pPr marL="0" lvl="0" indent="0" algn="l" defTabSz="2444750">
            <a:lnSpc>
              <a:spcPct val="90000"/>
            </a:lnSpc>
            <a:spcBef>
              <a:spcPct val="0"/>
            </a:spcBef>
            <a:spcAft>
              <a:spcPct val="35000"/>
            </a:spcAft>
            <a:buNone/>
          </a:pPr>
          <a:r>
            <a:rPr lang="en-US" sz="5500" kern="1200" baseline="0" dirty="0"/>
            <a:t>Preservation Prioritization</a:t>
          </a:r>
          <a:endParaRPr lang="en-US" sz="5500" kern="1200" dirty="0"/>
        </a:p>
      </dsp:txBody>
      <dsp:txXfrm>
        <a:off x="404573" y="88752"/>
        <a:ext cx="4395896" cy="1465084"/>
      </dsp:txXfrm>
    </dsp:sp>
    <dsp:sp modelId="{48614AB8-1EFC-4BC7-8C08-BCB01DD9AC46}">
      <dsp:nvSpPr>
        <dsp:cNvPr id="0" name=""/>
        <dsp:cNvSpPr/>
      </dsp:nvSpPr>
      <dsp:spPr>
        <a:xfrm>
          <a:off x="0" y="3316095"/>
          <a:ext cx="6506304" cy="2252250"/>
        </a:xfrm>
        <a:prstGeom prst="rect">
          <a:avLst/>
        </a:prstGeom>
        <a:solidFill>
          <a:schemeClr val="lt1">
            <a:alpha val="90000"/>
            <a:hueOff val="0"/>
            <a:satOff val="0"/>
            <a:lumOff val="0"/>
            <a:alphaOff val="0"/>
          </a:schemeClr>
        </a:solidFill>
        <a:ln w="34925" cap="flat" cmpd="sng" algn="in">
          <a:solidFill>
            <a:schemeClr val="accent2">
              <a:hueOff val="-165654"/>
              <a:satOff val="-54335"/>
              <a:lumOff val="-198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4961" tIns="1145540" rIns="504961" bIns="391160" numCol="1" spcCol="1270" anchor="t" anchorCtr="0">
          <a:noAutofit/>
        </a:bodyPr>
        <a:lstStyle/>
        <a:p>
          <a:pPr marL="285750" lvl="1" indent="-285750" algn="l" defTabSz="2444750">
            <a:lnSpc>
              <a:spcPct val="90000"/>
            </a:lnSpc>
            <a:spcBef>
              <a:spcPct val="0"/>
            </a:spcBef>
            <a:spcAft>
              <a:spcPct val="15000"/>
            </a:spcAft>
            <a:buChar char="•"/>
          </a:pPr>
          <a:r>
            <a:rPr lang="en-US" sz="5500" kern="1200" baseline="0"/>
            <a:t>Prioritization</a:t>
          </a:r>
          <a:endParaRPr lang="en-US" sz="5500" kern="1200"/>
        </a:p>
      </dsp:txBody>
      <dsp:txXfrm>
        <a:off x="0" y="3316095"/>
        <a:ext cx="6506304" cy="2252250"/>
      </dsp:txXfrm>
    </dsp:sp>
    <dsp:sp modelId="{231E2F5C-1089-44CA-974B-62D3BE0F07ED}">
      <dsp:nvSpPr>
        <dsp:cNvPr id="0" name=""/>
        <dsp:cNvSpPr/>
      </dsp:nvSpPr>
      <dsp:spPr>
        <a:xfrm>
          <a:off x="325315" y="2504295"/>
          <a:ext cx="4554412" cy="1623600"/>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146" tIns="0" rIns="172146" bIns="0" numCol="1" spcCol="1270" anchor="ctr" anchorCtr="0">
          <a:noAutofit/>
        </a:bodyPr>
        <a:lstStyle/>
        <a:p>
          <a:pPr marL="0" lvl="0" indent="0" algn="l" defTabSz="2444750">
            <a:lnSpc>
              <a:spcPct val="90000"/>
            </a:lnSpc>
            <a:spcBef>
              <a:spcPct val="0"/>
            </a:spcBef>
            <a:spcAft>
              <a:spcPct val="35000"/>
            </a:spcAft>
            <a:buNone/>
          </a:pPr>
          <a:r>
            <a:rPr lang="en-US" sz="5500" kern="1200" baseline="0"/>
            <a:t>Generating a Workflow</a:t>
          </a:r>
          <a:endParaRPr lang="en-US" sz="5500" kern="1200"/>
        </a:p>
      </dsp:txBody>
      <dsp:txXfrm>
        <a:off x="404573" y="2583553"/>
        <a:ext cx="4395896" cy="14650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7DE56-85D3-4685-8948-4787569A021F}">
      <dsp:nvSpPr>
        <dsp:cNvPr id="0" name=""/>
        <dsp:cNvSpPr/>
      </dsp:nvSpPr>
      <dsp:spPr>
        <a:xfrm>
          <a:off x="0" y="625882"/>
          <a:ext cx="6506304" cy="982800"/>
        </a:xfrm>
        <a:prstGeom prst="rect">
          <a:avLst/>
        </a:prstGeom>
        <a:solidFill>
          <a:schemeClr val="lt1">
            <a:alpha val="90000"/>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6B8A90-C62D-42FA-93BD-69A49BBB415C}">
      <dsp:nvSpPr>
        <dsp:cNvPr id="0" name=""/>
        <dsp:cNvSpPr/>
      </dsp:nvSpPr>
      <dsp:spPr>
        <a:xfrm>
          <a:off x="325315" y="50242"/>
          <a:ext cx="4554412" cy="1151280"/>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146" tIns="0" rIns="172146" bIns="0" numCol="1" spcCol="1270" anchor="ctr" anchorCtr="0">
          <a:noAutofit/>
        </a:bodyPr>
        <a:lstStyle/>
        <a:p>
          <a:pPr marL="0" lvl="0" indent="0" algn="l" defTabSz="1733550">
            <a:lnSpc>
              <a:spcPct val="90000"/>
            </a:lnSpc>
            <a:spcBef>
              <a:spcPct val="0"/>
            </a:spcBef>
            <a:spcAft>
              <a:spcPct val="35000"/>
            </a:spcAft>
            <a:buNone/>
          </a:pPr>
          <a:r>
            <a:rPr lang="en-US" sz="3900" kern="1200" baseline="0" dirty="0"/>
            <a:t>Preservation Prioritization</a:t>
          </a:r>
          <a:endParaRPr lang="en-US" sz="3900" kern="1200" dirty="0"/>
        </a:p>
      </dsp:txBody>
      <dsp:txXfrm>
        <a:off x="381516" y="106443"/>
        <a:ext cx="4442010" cy="1038878"/>
      </dsp:txXfrm>
    </dsp:sp>
    <dsp:sp modelId="{A9DB7399-2022-4352-8742-0AEEDCF4AC9B}">
      <dsp:nvSpPr>
        <dsp:cNvPr id="0" name=""/>
        <dsp:cNvSpPr/>
      </dsp:nvSpPr>
      <dsp:spPr>
        <a:xfrm>
          <a:off x="0" y="2394922"/>
          <a:ext cx="6506304" cy="3132675"/>
        </a:xfrm>
        <a:prstGeom prst="rect">
          <a:avLst/>
        </a:prstGeom>
        <a:solidFill>
          <a:schemeClr val="lt1">
            <a:alpha val="90000"/>
            <a:hueOff val="0"/>
            <a:satOff val="0"/>
            <a:lumOff val="0"/>
            <a:alphaOff val="0"/>
          </a:schemeClr>
        </a:solidFill>
        <a:ln w="34925" cap="flat" cmpd="sng" algn="in">
          <a:solidFill>
            <a:schemeClr val="accent2">
              <a:hueOff val="-165654"/>
              <a:satOff val="-54335"/>
              <a:lumOff val="-198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4961" tIns="812292" rIns="504961" bIns="277368" numCol="1" spcCol="1270" anchor="t" anchorCtr="0">
          <a:noAutofit/>
        </a:bodyPr>
        <a:lstStyle/>
        <a:p>
          <a:pPr marL="285750" lvl="1" indent="-285750" algn="l" defTabSz="1733550">
            <a:lnSpc>
              <a:spcPct val="90000"/>
            </a:lnSpc>
            <a:spcBef>
              <a:spcPct val="0"/>
            </a:spcBef>
            <a:spcAft>
              <a:spcPct val="15000"/>
            </a:spcAft>
            <a:buChar char="•"/>
          </a:pPr>
          <a:r>
            <a:rPr lang="en-US" sz="3900" kern="1200" baseline="0" dirty="0"/>
            <a:t>Create a risk scale. This is hard because some formats are already cost-prohibitive</a:t>
          </a:r>
          <a:endParaRPr lang="en-US" sz="3900" kern="1200" dirty="0"/>
        </a:p>
      </dsp:txBody>
      <dsp:txXfrm>
        <a:off x="0" y="2394922"/>
        <a:ext cx="6506304" cy="3132675"/>
      </dsp:txXfrm>
    </dsp:sp>
    <dsp:sp modelId="{907B631C-C2AD-4A98-A5BF-478E1FC32EC3}">
      <dsp:nvSpPr>
        <dsp:cNvPr id="0" name=""/>
        <dsp:cNvSpPr/>
      </dsp:nvSpPr>
      <dsp:spPr>
        <a:xfrm>
          <a:off x="325315" y="1819282"/>
          <a:ext cx="4554412" cy="1151280"/>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146" tIns="0" rIns="172146" bIns="0" numCol="1" spcCol="1270" anchor="ctr" anchorCtr="0">
          <a:noAutofit/>
        </a:bodyPr>
        <a:lstStyle/>
        <a:p>
          <a:pPr marL="0" lvl="0" indent="0" algn="l" defTabSz="1733550">
            <a:lnSpc>
              <a:spcPct val="90000"/>
            </a:lnSpc>
            <a:spcBef>
              <a:spcPct val="0"/>
            </a:spcBef>
            <a:spcAft>
              <a:spcPct val="35000"/>
            </a:spcAft>
            <a:buNone/>
          </a:pPr>
          <a:r>
            <a:rPr lang="en-US" sz="3900" i="1" kern="1200" baseline="0" dirty="0"/>
            <a:t>Format</a:t>
          </a:r>
          <a:endParaRPr lang="en-US" sz="3900" kern="1200" dirty="0"/>
        </a:p>
      </dsp:txBody>
      <dsp:txXfrm>
        <a:off x="381516" y="1875483"/>
        <a:ext cx="4442010" cy="10388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7DE56-85D3-4685-8948-4787569A021F}">
      <dsp:nvSpPr>
        <dsp:cNvPr id="0" name=""/>
        <dsp:cNvSpPr/>
      </dsp:nvSpPr>
      <dsp:spPr>
        <a:xfrm>
          <a:off x="0" y="731520"/>
          <a:ext cx="6506304" cy="1209600"/>
        </a:xfrm>
        <a:prstGeom prst="rect">
          <a:avLst/>
        </a:prstGeom>
        <a:solidFill>
          <a:schemeClr val="lt1">
            <a:alpha val="90000"/>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6B8A90-C62D-42FA-93BD-69A49BBB415C}">
      <dsp:nvSpPr>
        <dsp:cNvPr id="0" name=""/>
        <dsp:cNvSpPr/>
      </dsp:nvSpPr>
      <dsp:spPr>
        <a:xfrm>
          <a:off x="325315" y="23040"/>
          <a:ext cx="4554412" cy="1416960"/>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146" tIns="0" rIns="172146" bIns="0" numCol="1" spcCol="1270" anchor="ctr" anchorCtr="0">
          <a:noAutofit/>
        </a:bodyPr>
        <a:lstStyle/>
        <a:p>
          <a:pPr marL="0" lvl="0" indent="0" algn="l" defTabSz="2133600">
            <a:lnSpc>
              <a:spcPct val="90000"/>
            </a:lnSpc>
            <a:spcBef>
              <a:spcPct val="0"/>
            </a:spcBef>
            <a:spcAft>
              <a:spcPct val="35000"/>
            </a:spcAft>
            <a:buNone/>
          </a:pPr>
          <a:r>
            <a:rPr lang="en-US" sz="4800" kern="1200" baseline="0" dirty="0"/>
            <a:t>Preservation Prioritization</a:t>
          </a:r>
          <a:endParaRPr lang="en-US" sz="4800" kern="1200" dirty="0"/>
        </a:p>
      </dsp:txBody>
      <dsp:txXfrm>
        <a:off x="394485" y="92210"/>
        <a:ext cx="4416072" cy="1278620"/>
      </dsp:txXfrm>
    </dsp:sp>
    <dsp:sp modelId="{A9DB7399-2022-4352-8742-0AEEDCF4AC9B}">
      <dsp:nvSpPr>
        <dsp:cNvPr id="0" name=""/>
        <dsp:cNvSpPr/>
      </dsp:nvSpPr>
      <dsp:spPr>
        <a:xfrm>
          <a:off x="0" y="2908800"/>
          <a:ext cx="6506304" cy="2646000"/>
        </a:xfrm>
        <a:prstGeom prst="rect">
          <a:avLst/>
        </a:prstGeom>
        <a:solidFill>
          <a:schemeClr val="lt1">
            <a:alpha val="90000"/>
            <a:hueOff val="0"/>
            <a:satOff val="0"/>
            <a:lumOff val="0"/>
            <a:alphaOff val="0"/>
          </a:schemeClr>
        </a:solidFill>
        <a:ln w="34925" cap="flat" cmpd="sng" algn="in">
          <a:solidFill>
            <a:schemeClr val="accent2">
              <a:hueOff val="-165654"/>
              <a:satOff val="-54335"/>
              <a:lumOff val="-198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4961" tIns="999744" rIns="504961" bIns="341376" numCol="1" spcCol="1270" anchor="t" anchorCtr="0">
          <a:noAutofit/>
        </a:bodyPr>
        <a:lstStyle/>
        <a:p>
          <a:pPr marL="285750" lvl="1" indent="-285750" algn="l" defTabSz="2133600">
            <a:lnSpc>
              <a:spcPct val="90000"/>
            </a:lnSpc>
            <a:spcBef>
              <a:spcPct val="0"/>
            </a:spcBef>
            <a:spcAft>
              <a:spcPct val="15000"/>
            </a:spcAft>
            <a:buChar char="•"/>
          </a:pPr>
          <a:r>
            <a:rPr lang="en-US" sz="4800" kern="1200" baseline="0" dirty="0"/>
            <a:t>Need the curators to engage</a:t>
          </a:r>
          <a:endParaRPr lang="en-US" sz="4800" kern="1200" dirty="0"/>
        </a:p>
      </dsp:txBody>
      <dsp:txXfrm>
        <a:off x="0" y="2908800"/>
        <a:ext cx="6506304" cy="2646000"/>
      </dsp:txXfrm>
    </dsp:sp>
    <dsp:sp modelId="{907B631C-C2AD-4A98-A5BF-478E1FC32EC3}">
      <dsp:nvSpPr>
        <dsp:cNvPr id="0" name=""/>
        <dsp:cNvSpPr/>
      </dsp:nvSpPr>
      <dsp:spPr>
        <a:xfrm>
          <a:off x="325315" y="2200320"/>
          <a:ext cx="4554412" cy="1416960"/>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146" tIns="0" rIns="172146" bIns="0" numCol="1" spcCol="1270" anchor="ctr" anchorCtr="0">
          <a:noAutofit/>
        </a:bodyPr>
        <a:lstStyle/>
        <a:p>
          <a:pPr marL="0" lvl="0" indent="0" algn="l" defTabSz="2133600">
            <a:lnSpc>
              <a:spcPct val="90000"/>
            </a:lnSpc>
            <a:spcBef>
              <a:spcPct val="0"/>
            </a:spcBef>
            <a:spcAft>
              <a:spcPct val="35000"/>
            </a:spcAft>
            <a:buNone/>
          </a:pPr>
          <a:r>
            <a:rPr lang="en-US" sz="4800" i="1" kern="1200" baseline="0" dirty="0"/>
            <a:t>Content</a:t>
          </a:r>
          <a:endParaRPr lang="en-US" sz="4800" kern="1200" dirty="0"/>
        </a:p>
      </dsp:txBody>
      <dsp:txXfrm>
        <a:off x="394485" y="2269490"/>
        <a:ext cx="4416072" cy="12786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B02D4-F383-43EA-AD91-5C471D597934}">
      <dsp:nvSpPr>
        <dsp:cNvPr id="0" name=""/>
        <dsp:cNvSpPr/>
      </dsp:nvSpPr>
      <dsp:spPr>
        <a:xfrm>
          <a:off x="1989211" y="314"/>
          <a:ext cx="7956844" cy="1738238"/>
        </a:xfrm>
        <a:prstGeom prst="rect">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385" tIns="441512" rIns="154385" bIns="441512" numCol="1" spcCol="1270" anchor="t" anchorCtr="0">
          <a:noAutofit/>
        </a:bodyPr>
        <a:lstStyle/>
        <a:p>
          <a:pPr marL="0" lvl="0" indent="0" algn="l" defTabSz="977900">
            <a:lnSpc>
              <a:spcPct val="90000"/>
            </a:lnSpc>
            <a:spcBef>
              <a:spcPct val="0"/>
            </a:spcBef>
            <a:spcAft>
              <a:spcPct val="35000"/>
            </a:spcAft>
            <a:buNone/>
          </a:pPr>
          <a:r>
            <a:rPr lang="en-US" sz="2200" kern="1200"/>
            <a:t>Integrating Metadata</a:t>
          </a:r>
        </a:p>
        <a:p>
          <a:pPr marL="171450" lvl="1" indent="-171450" algn="l" defTabSz="755650">
            <a:lnSpc>
              <a:spcPct val="90000"/>
            </a:lnSpc>
            <a:spcBef>
              <a:spcPct val="0"/>
            </a:spcBef>
            <a:spcAft>
              <a:spcPct val="15000"/>
            </a:spcAft>
            <a:buChar char="•"/>
          </a:pPr>
          <a:r>
            <a:rPr lang="en-US" sz="1700" kern="1200"/>
            <a:t>Current project to figure out workflow to update cataloging records and finding aids</a:t>
          </a:r>
        </a:p>
      </dsp:txBody>
      <dsp:txXfrm>
        <a:off x="1989211" y="314"/>
        <a:ext cx="7956844" cy="1738238"/>
      </dsp:txXfrm>
    </dsp:sp>
    <dsp:sp modelId="{822E5E39-5C3A-40E5-80B0-304DA9FDDC90}">
      <dsp:nvSpPr>
        <dsp:cNvPr id="0" name=""/>
        <dsp:cNvSpPr/>
      </dsp:nvSpPr>
      <dsp:spPr>
        <a:xfrm>
          <a:off x="0" y="314"/>
          <a:ext cx="1989211" cy="1738238"/>
        </a:xfrm>
        <a:prstGeom prst="rect">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262" tIns="171699" rIns="105262" bIns="171699" numCol="1" spcCol="1270" anchor="ctr" anchorCtr="0">
          <a:noAutofit/>
        </a:bodyPr>
        <a:lstStyle/>
        <a:p>
          <a:pPr marL="0" lvl="0" indent="0" algn="ctr" defTabSz="1244600">
            <a:lnSpc>
              <a:spcPct val="90000"/>
            </a:lnSpc>
            <a:spcBef>
              <a:spcPct val="0"/>
            </a:spcBef>
            <a:spcAft>
              <a:spcPct val="35000"/>
            </a:spcAft>
            <a:buNone/>
          </a:pPr>
          <a:r>
            <a:rPr lang="en-US" sz="2800" kern="1200" dirty="0"/>
            <a:t>Metadata</a:t>
          </a:r>
        </a:p>
      </dsp:txBody>
      <dsp:txXfrm>
        <a:off x="0" y="314"/>
        <a:ext cx="1989211" cy="1738238"/>
      </dsp:txXfrm>
    </dsp:sp>
    <dsp:sp modelId="{93578162-E66B-41D6-9D94-C1DF97C4842F}">
      <dsp:nvSpPr>
        <dsp:cNvPr id="0" name=""/>
        <dsp:cNvSpPr/>
      </dsp:nvSpPr>
      <dsp:spPr>
        <a:xfrm>
          <a:off x="1989211" y="1842847"/>
          <a:ext cx="7956844" cy="1738238"/>
        </a:xfrm>
        <a:prstGeom prst="rect">
          <a:avLst/>
        </a:prstGeom>
        <a:solidFill>
          <a:schemeClr val="accent3">
            <a:tint val="40000"/>
            <a:alpha val="90000"/>
            <a:hueOff val="0"/>
            <a:satOff val="0"/>
            <a:lumOff val="0"/>
            <a:alphaOff val="0"/>
          </a:schemeClr>
        </a:solidFill>
        <a:ln w="34925" cap="flat" cmpd="sng" algn="in">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385" tIns="441512" rIns="154385" bIns="441512" numCol="1" spcCol="1270" anchor="ctr" anchorCtr="0">
          <a:noAutofit/>
        </a:bodyPr>
        <a:lstStyle/>
        <a:p>
          <a:pPr marL="0" lvl="0" indent="0" algn="l" defTabSz="977900">
            <a:lnSpc>
              <a:spcPct val="90000"/>
            </a:lnSpc>
            <a:spcBef>
              <a:spcPct val="0"/>
            </a:spcBef>
            <a:spcAft>
              <a:spcPct val="35000"/>
            </a:spcAft>
            <a:buNone/>
          </a:pPr>
          <a:r>
            <a:rPr lang="en-US" sz="2200" kern="1200" dirty="0"/>
            <a:t>Balancing new acquisitions and legacy collections</a:t>
          </a:r>
        </a:p>
      </dsp:txBody>
      <dsp:txXfrm>
        <a:off x="1989211" y="1842847"/>
        <a:ext cx="7956844" cy="1738238"/>
      </dsp:txXfrm>
    </dsp:sp>
    <dsp:sp modelId="{61E887EC-D1B0-4901-92B2-A866AA55C241}">
      <dsp:nvSpPr>
        <dsp:cNvPr id="0" name=""/>
        <dsp:cNvSpPr/>
      </dsp:nvSpPr>
      <dsp:spPr>
        <a:xfrm>
          <a:off x="0" y="1842847"/>
          <a:ext cx="1989211" cy="1738238"/>
        </a:xfrm>
        <a:prstGeom prst="rect">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262" tIns="171699" rIns="105262" bIns="171699" numCol="1" spcCol="1270" anchor="ctr" anchorCtr="0">
          <a:noAutofit/>
        </a:bodyPr>
        <a:lstStyle/>
        <a:p>
          <a:pPr marL="0" lvl="0" indent="0" algn="ctr" defTabSz="1244600">
            <a:lnSpc>
              <a:spcPct val="90000"/>
            </a:lnSpc>
            <a:spcBef>
              <a:spcPct val="0"/>
            </a:spcBef>
            <a:spcAft>
              <a:spcPct val="35000"/>
            </a:spcAft>
            <a:buNone/>
          </a:pPr>
          <a:r>
            <a:rPr lang="en-US" sz="2800" kern="1200" dirty="0"/>
            <a:t>New or Old</a:t>
          </a:r>
        </a:p>
      </dsp:txBody>
      <dsp:txXfrm>
        <a:off x="0" y="1842847"/>
        <a:ext cx="1989211" cy="173823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13810-8DA7-4463-8427-BD468AC49A54}" type="datetimeFigureOut">
              <a:rPr lang="en-US" smtClean="0"/>
              <a:t>11/10/2020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26F4B-2743-49F3-A68C-5316BED04F70}" type="slidenum">
              <a:rPr lang="en-US" smtClean="0"/>
              <a:t>‹#›</a:t>
            </a:fld>
            <a:endParaRPr lang="en-US"/>
          </a:p>
        </p:txBody>
      </p:sp>
    </p:spTree>
    <p:extLst>
      <p:ext uri="{BB962C8B-B14F-4D97-AF65-F5344CB8AC3E}">
        <p14:creationId xmlns:p14="http://schemas.microsoft.com/office/powerpoint/2010/main" val="953962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Thank you, I would like to thank Chela, </a:t>
            </a:r>
            <a:r>
              <a:rPr lang="en-US"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Merillee</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and Mercy for allowing me to present, and helping me to get this presentation ship shape and Bristol fashion. I sincerely hope that this will be useful to those participating today or viewing this webinar later. I have created this presentation for the manuscript archivist or librarian who may have to deal with audiovisual materials found in their collections. I found a great deal of information and support for dealing with audiovisual materials available, but much was directed towards an audiovisual archivist, who might be working in an archival environment that specializes in these collections or works primarily with these types of materials. as I continue with these projects, I realize that I also certainly could be more well-read, I regularly find more and more resources from which to draw, and many of these would have helped with this process. But I would present our experience here, and My goal for this presentation is to be a bridge between the very specialized world of AV archiving and those with a traditional archives background, and see if we can’t demystify some of this for archives and archivists working in broader manuscript contexts.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My presentation style is not to have the exact same content in my slides as I read in my presentation. I hope you don’t find this style maddening, but I simply cannot abide reading a </a:t>
            </a:r>
            <a:r>
              <a:rPr lang="en-US"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powerpoint</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so I apologize if this is difficult to digest. At least it will be available later, where you can pause the recording when the visual is not matching what I am presenting.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1</a:t>
            </a:fld>
            <a:endParaRPr lang="en-US"/>
          </a:p>
        </p:txBody>
      </p:sp>
    </p:spTree>
    <p:extLst>
      <p:ext uri="{BB962C8B-B14F-4D97-AF65-F5344CB8AC3E}">
        <p14:creationId xmlns:p14="http://schemas.microsoft.com/office/powerpoint/2010/main" val="63352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and then there were some where it was mixed in together. </a:t>
            </a:r>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10</a:t>
            </a:fld>
            <a:endParaRPr lang="en-US"/>
          </a:p>
        </p:txBody>
      </p:sp>
    </p:spTree>
    <p:extLst>
      <p:ext uri="{BB962C8B-B14F-4D97-AF65-F5344CB8AC3E}">
        <p14:creationId xmlns:p14="http://schemas.microsoft.com/office/powerpoint/2010/main" val="555951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could start to see the road before me stretching out, and I imagined the task of pulling all 86 thousand containers in front of me. I needed to find a way to avoid opening every single container myself and documenting what I found . . . and my first thought was to turn to the records, finding aids, and databases to lead me to the hidden AV.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11</a:t>
            </a:fld>
            <a:endParaRPr lang="en-US"/>
          </a:p>
        </p:txBody>
      </p:sp>
    </p:spTree>
    <p:extLst>
      <p:ext uri="{BB962C8B-B14F-4D97-AF65-F5344CB8AC3E}">
        <p14:creationId xmlns:p14="http://schemas.microsoft.com/office/powerpoint/2010/main" val="816048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Some of our finding aids are only available in holdover physically-printed and bound finding aids,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12</a:t>
            </a:fld>
            <a:endParaRPr lang="en-US"/>
          </a:p>
        </p:txBody>
      </p:sp>
    </p:spTree>
    <p:extLst>
      <p:ext uri="{BB962C8B-B14F-4D97-AF65-F5344CB8AC3E}">
        <p14:creationId xmlns:p14="http://schemas.microsoft.com/office/powerpoint/2010/main" val="1457518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some are online in our new </a:t>
            </a:r>
            <a:r>
              <a:rPr lang="en-US"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ArchiveSpace</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application, </a:t>
            </a:r>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13</a:t>
            </a:fld>
            <a:endParaRPr lang="en-US"/>
          </a:p>
        </p:txBody>
      </p:sp>
    </p:spTree>
    <p:extLst>
      <p:ext uri="{BB962C8B-B14F-4D97-AF65-F5344CB8AC3E}">
        <p14:creationId xmlns:p14="http://schemas.microsoft.com/office/powerpoint/2010/main" val="984267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and some are in the various formulations we have progressed through in the last 20 years </a:t>
            </a:r>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14</a:t>
            </a:fld>
            <a:endParaRPr lang="en-US"/>
          </a:p>
        </p:txBody>
      </p:sp>
    </p:spTree>
    <p:extLst>
      <p:ext uri="{BB962C8B-B14F-4D97-AF65-F5344CB8AC3E}">
        <p14:creationId xmlns:p14="http://schemas.microsoft.com/office/powerpoint/2010/main" val="3969878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(like some xml documents, word perfect files, and things).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15</a:t>
            </a:fld>
            <a:endParaRPr lang="en-US"/>
          </a:p>
        </p:txBody>
      </p:sp>
    </p:spTree>
    <p:extLst>
      <p:ext uri="{BB962C8B-B14F-4D97-AF65-F5344CB8AC3E}">
        <p14:creationId xmlns:p14="http://schemas.microsoft.com/office/powerpoint/2010/main" val="2023227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Some collections have good descriptions. But many are not up to date, many just have a container near the end described as “av materials” , these often have some formats and counts, but these are hit and miss and often inaccurate. We also have some descriptions that hint at the presence of AV materials, such as “oral history” but it wasn’t clear whether this was a typed transcript, an analog recording, or just what exactly. At times, AV items were described as ‘Tapes” and this was just lacking the specificity I was looking for. </a:t>
            </a:r>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16</a:t>
            </a:fld>
            <a:endParaRPr lang="en-US"/>
          </a:p>
        </p:txBody>
      </p:sp>
    </p:spTree>
    <p:extLst>
      <p:ext uri="{BB962C8B-B14F-4D97-AF65-F5344CB8AC3E}">
        <p14:creationId xmlns:p14="http://schemas.microsoft.com/office/powerpoint/2010/main" val="92311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Finally, even the best case scenario was a detailed listing of the contents of a container, yet the title of the items were simply what was written on them: such as “tape 6” or </a:t>
            </a:r>
            <a:r>
              <a:rPr lang="en-US"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Erba</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dei</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gatti</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were. Which wouldn’t be of much help to a researcher. It is simply the nature of Av materials that to discover and describe them, they need a machine for playback. There is no scanning with the eye that we can do with paper docs, looking at just the top of the pages, or flipping through a folder to verify that these are all meetings minutes in chronological order, or even looking at folder tabs in a container to get a feel for what type of documents are kept therein. So it is understandable that these would be simply described by what is written on the physical carrier. Which was absolutely at the mercy of the creator of the records or manuscripts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17</a:t>
            </a:fld>
            <a:endParaRPr lang="en-US"/>
          </a:p>
        </p:txBody>
      </p:sp>
    </p:spTree>
    <p:extLst>
      <p:ext uri="{BB962C8B-B14F-4D97-AF65-F5344CB8AC3E}">
        <p14:creationId xmlns:p14="http://schemas.microsoft.com/office/powerpoint/2010/main" val="2492084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As we know, Databases are only as valuable as the information that is entered. We are inheriting a legacy where not everything is entered into computer databases, and really it has only been the last 25 years that we have been doing this. I have been here over 2 years and haven’t made much headway on our backlog, so I am the last person who can cast stones. And this is a common situation that many of us find ourselves 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18</a:t>
            </a:fld>
            <a:endParaRPr lang="en-US"/>
          </a:p>
        </p:txBody>
      </p:sp>
    </p:spTree>
    <p:extLst>
      <p:ext uri="{BB962C8B-B14F-4D97-AF65-F5344CB8AC3E}">
        <p14:creationId xmlns:p14="http://schemas.microsoft.com/office/powerpoint/2010/main" val="1278624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means we had for access to these audiovisual items was through some legacy playback equipment in the reading room. Here, a patron could play back </a:t>
            </a:r>
            <a:r>
              <a:rPr lang="en-US"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vhs</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audiocassette, and </a:t>
            </a:r>
            <a:r>
              <a:rPr lang="en-US"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dvd</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or </a:t>
            </a:r>
            <a:r>
              <a:rPr lang="en-US"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bluray</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discs.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This isn’t ideal because the playback of analog recordings inherently wears out the material, and it also presents the possibility of catastrophic damage and loss if the tape gets destroyed or the disc gets scratched. </a:t>
            </a:r>
            <a:r>
              <a:rPr lang="en-US"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irRegular</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maintenance on the equipment and untrained operation by a patron, staff, or faculty could result in the partial or complete loss of the original material.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19</a:t>
            </a:fld>
            <a:endParaRPr lang="en-US"/>
          </a:p>
        </p:txBody>
      </p:sp>
    </p:spTree>
    <p:extLst>
      <p:ext uri="{BB962C8B-B14F-4D97-AF65-F5344CB8AC3E}">
        <p14:creationId xmlns:p14="http://schemas.microsoft.com/office/powerpoint/2010/main" val="980252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also like to quickly establish how I will refer to audiovisual recordings. I us the term “content” for the audiovisual intellectual content fixed in video or audio signals, and the term “carrier” to describe the physical audiovisual item that has a specific format. A carrier’s format and its content are somewhat inseparable because the format has such a great impact on the content, but since these carriers are at risk of physical deterioration and format obsolescence, we will talk about each one separately and refer to the process of maintaining one without the other. I am also sure that I will annoyingly refer to Av and audiovisual interchangeably.</a:t>
            </a:r>
          </a:p>
        </p:txBody>
      </p:sp>
      <p:sp>
        <p:nvSpPr>
          <p:cNvPr id="4" name="Slide Number Placeholder 3"/>
          <p:cNvSpPr>
            <a:spLocks noGrp="1"/>
          </p:cNvSpPr>
          <p:nvPr>
            <p:ph type="sldNum" sz="quarter" idx="5"/>
          </p:nvPr>
        </p:nvSpPr>
        <p:spPr/>
        <p:txBody>
          <a:bodyPr/>
          <a:lstStyle/>
          <a:p>
            <a:fld id="{EE926F4B-2743-49F3-A68C-5316BED04F70}" type="slidenum">
              <a:rPr lang="en-US" smtClean="0"/>
              <a:t>2</a:t>
            </a:fld>
            <a:endParaRPr lang="en-US"/>
          </a:p>
        </p:txBody>
      </p:sp>
    </p:spTree>
    <p:extLst>
      <p:ext uri="{BB962C8B-B14F-4D97-AF65-F5344CB8AC3E}">
        <p14:creationId xmlns:p14="http://schemas.microsoft.com/office/powerpoint/2010/main" val="1169863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 this there is a justified reason to hesitate when accessing av materials. Machines can be quite destructive even when a person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does</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have a good deal of experience. I had a belt in a machine break just a few months ago, and it resulted in some crinkling of the tape as I had to manually extract the media carrier from the machine before I could repair it. So once again, I am not pointing fingers of blame or shame on those who have hesitated when dealing with these. But the truth is also, that technology has developed far enough that we now have sufficiently robust digital technology and established guidelines for standards that aid us in the preservation and access of these materials, and these materials </a:t>
            </a:r>
            <a:r>
              <a:rPr lang="en-US" sz="18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do</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have expiration dates.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20</a:t>
            </a:fld>
            <a:endParaRPr lang="en-US"/>
          </a:p>
        </p:txBody>
      </p:sp>
    </p:spTree>
    <p:extLst>
      <p:ext uri="{BB962C8B-B14F-4D97-AF65-F5344CB8AC3E}">
        <p14:creationId xmlns:p14="http://schemas.microsoft.com/office/powerpoint/2010/main" val="992269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ample motivation to get these materials safely digitized for access and preservation purposes sooner than later.</a:t>
            </a:r>
          </a:p>
        </p:txBody>
      </p:sp>
      <p:sp>
        <p:nvSpPr>
          <p:cNvPr id="4" name="Slide Number Placeholder 3"/>
          <p:cNvSpPr>
            <a:spLocks noGrp="1"/>
          </p:cNvSpPr>
          <p:nvPr>
            <p:ph type="sldNum" sz="quarter" idx="5"/>
          </p:nvPr>
        </p:nvSpPr>
        <p:spPr/>
        <p:txBody>
          <a:bodyPr/>
          <a:lstStyle/>
          <a:p>
            <a:fld id="{EE926F4B-2743-49F3-A68C-5316BED04F70}" type="slidenum">
              <a:rPr lang="en-US" smtClean="0"/>
              <a:t>21</a:t>
            </a:fld>
            <a:endParaRPr lang="en-US"/>
          </a:p>
        </p:txBody>
      </p:sp>
    </p:spTree>
    <p:extLst>
      <p:ext uri="{BB962C8B-B14F-4D97-AF65-F5344CB8AC3E}">
        <p14:creationId xmlns:p14="http://schemas.microsoft.com/office/powerpoint/2010/main" val="2036972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These recordings are at risk. Although this opinion is a little too soon, in my estimation. The National film and sound archive of Australia predicts that content stored on magnetic media only has until the middle of the decade to be widely recoverable . Now, I don’t believe it will be </a:t>
            </a:r>
            <a:r>
              <a:rPr lang="en-US" sz="12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absolutely</a:t>
            </a:r>
            <a:r>
              <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unrecoverable, but it is no stretch of the imagination to foresee these materials becoming more expensive to transfer through boutique audiovisual transfer facilities. Presently, There is still a good amount of this analog equipment out there, and quite a few vendors offer services of transfer, but these will diminish over time. so </a:t>
            </a:r>
            <a:r>
              <a:rPr lang="en-US" sz="12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now</a:t>
            </a:r>
            <a:r>
              <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is the time to deal with these materials  while the market supports keeping costs lower, and before things become too fragile or cost prohibitive to transfer.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22</a:t>
            </a:fld>
            <a:endParaRPr lang="en-US"/>
          </a:p>
        </p:txBody>
      </p:sp>
    </p:spTree>
    <p:extLst>
      <p:ext uri="{BB962C8B-B14F-4D97-AF65-F5344CB8AC3E}">
        <p14:creationId xmlns:p14="http://schemas.microsoft.com/office/powerpoint/2010/main" val="3893237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When I started at the Library of congress in 2009. We were digitizing in a production environment that preserved audio and video at an amazing scale. Here we were ten years later in 2018, and at BYU we hadn’t really engaged in such a systematic program, so I felt it was time to get us up to speed.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With a sense of urgency, and with so many decisions dependent upon the knowledge of what we actually had it was a high priority to capture this information. – here I am thinking of grant seeking, personnel hiring, building out our own AV transfer capabilities, and so forth. So many of these essential decisions hinged on getting some good data about what exactly we have in our collections.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23</a:t>
            </a:fld>
            <a:endParaRPr lang="en-US"/>
          </a:p>
        </p:txBody>
      </p:sp>
    </p:spTree>
    <p:extLst>
      <p:ext uri="{BB962C8B-B14F-4D97-AF65-F5344CB8AC3E}">
        <p14:creationId xmlns:p14="http://schemas.microsoft.com/office/powerpoint/2010/main" val="1878400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 in review, I wanted to start our assessment last week, yesterday, or a month ago, I had 86 thousand containers to go through, and I had roughly one or two hours a week to dedicate to it. Sound familiar? Probably 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 fact, I was so eager that I jumped right into the process and in hindsight might have even forced the issue a bit hastily, but I thought if I could get immediate feedback, I could adjust as we went along. But I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just</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had</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to get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started</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 love gathering information and coming up with well-thought-out principles which drive practices, but I really wanted to avoid having things stall this assessment. I felt I could trust my experience and instincts, if I made sure to watch things closely, check back and thoughtfully review the feedback I would receive. </a:t>
            </a:r>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24</a:t>
            </a:fld>
            <a:endParaRPr lang="en-US"/>
          </a:p>
        </p:txBody>
      </p:sp>
    </p:spTree>
    <p:extLst>
      <p:ext uri="{BB962C8B-B14F-4D97-AF65-F5344CB8AC3E}">
        <p14:creationId xmlns:p14="http://schemas.microsoft.com/office/powerpoint/2010/main" val="3377814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Contacting our physical stacks manager, I found that he employed six students that help him manage the physical stacks. He had a regular process in place where those students would visit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each</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box in the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entire</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manuscript area and verify what it is on each shelf location, as well as peek inside containers to identify potential conservation issues. We call it an ‘annual shelf read’ but the time frame isn’t quite always so exact, it is like painting the golden gate bridge, just when you finish, it is time to start again. When I began talking with him, he had just recently re-started this effort only a week or so before, which lead to my hurried attempt to piggy back onto this procedure and adjust on the fly. So the students were starting in bay 11 of the manuscript stacks that week. That very Thursday, I quickly took over the following weekly training meeting to present to the students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examples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of audiovisual carriers and the project as a whole.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25</a:t>
            </a:fld>
            <a:endParaRPr lang="en-US"/>
          </a:p>
        </p:txBody>
      </p:sp>
    </p:spTree>
    <p:extLst>
      <p:ext uri="{BB962C8B-B14F-4D97-AF65-F5344CB8AC3E}">
        <p14:creationId xmlns:p14="http://schemas.microsoft.com/office/powerpoint/2010/main" val="3316579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sold</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them on the value of content on AV carriers, I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taught</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them to appreciate the last century of machine readable formats, and I presented them with a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visual guide</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of most common formats to aid in the identification of AV formats they would encounter.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26</a:t>
            </a:fld>
            <a:endParaRPr lang="en-US"/>
          </a:p>
        </p:txBody>
      </p:sp>
    </p:spTree>
    <p:extLst>
      <p:ext uri="{BB962C8B-B14F-4D97-AF65-F5344CB8AC3E}">
        <p14:creationId xmlns:p14="http://schemas.microsoft.com/office/powerpoint/2010/main" val="2870578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project design had to answer some essential questions. Due to my experience in audiovisual archives, I knew that there was only so much information a person can glean from a physical inspection.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had participated in AV assessments in the past. There are some tools available that can really help a person wrap their minds around the considerations one needs to have in mind when inspecting and assessing media. I had attempted these types of actions before and tried to capture as much data as possible.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27</a:t>
            </a:fld>
            <a:endParaRPr lang="en-US"/>
          </a:p>
        </p:txBody>
      </p:sp>
    </p:spTree>
    <p:extLst>
      <p:ext uri="{BB962C8B-B14F-4D97-AF65-F5344CB8AC3E}">
        <p14:creationId xmlns:p14="http://schemas.microsoft.com/office/powerpoint/2010/main" val="3907427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Here are some examples of really nice systems that allow one to describe the conditions of an individual AV carrier in significant detail. </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 my previous experience I had found that after I had spent many of my own and or other’s hours filling these fields out, that by and large I ignored them when we actually reached the point of digitization. Although it might be listed on the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carrier</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how long the recorded content was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thought</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to have been, anecdotally I would report that almost half the time it was incorrect. So the granular data from these assessments was more of a suggestion than reliable data. Also, I wasn’t exactly looking for granular at this time, I was looking for more numerical scale data across the entire repository. And these tools didn’t offer the shortcuts I knew I needed to take.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It can be very time consuming, using a tool such as FACET to describe a box of cassettes. Sometimes you have a box of 96 cassettes. AV assessment tools usually, want a description of each item so that it can compile that data and it could tell you how many items you had suffering from mold, or how many items you had of one recording configuration. all great data that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can</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yield powerful reports, but in this situation it just made more sense to use math and determine that a container had 96 audiocassettes in it, and we could move on. If we count rows of 4 by 12, stacked up two high, that was 96 audiocassettes. What if they are stacked a little funny underneath and there is actually only 90?, or even 100? To me These were acceptable discrepancies. Rather than take the time to count them all out, since we are talking about containers in the thousands and AV items in the 100 thousands, I was focused on rounded, large numbers for decision-making, so even if I came out with a total number for a format type that is 100 items off for some of these most common formats, I was going to be okay. </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As far as conservation issues go, it is common to find these issues at the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container</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level. If one single cassette in a given box has mold issues, then usually the whole box did. </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 I felt comfortable recording these at the container rather than the item level.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28</a:t>
            </a:fld>
            <a:endParaRPr lang="en-US"/>
          </a:p>
        </p:txBody>
      </p:sp>
    </p:spTree>
    <p:extLst>
      <p:ext uri="{BB962C8B-B14F-4D97-AF65-F5344CB8AC3E}">
        <p14:creationId xmlns:p14="http://schemas.microsoft.com/office/powerpoint/2010/main" val="1886129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As I reviewed my own past experiences and the new project before me, and knowing that these student workers probably had little contact with specific av materials, I cut the data fields to be gathered to such a small unit that it surprised me. What I needed was a count of each format in each physical container. That was it. What is the format in the container, and how many are there. That was enough for me to make analyses that could inform in-house digitizing initiatives, personnel requests, and would facilitate the solicitation of grant funds for preservation.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29</a:t>
            </a:fld>
            <a:endParaRPr lang="en-US"/>
          </a:p>
        </p:txBody>
      </p:sp>
    </p:spTree>
    <p:extLst>
      <p:ext uri="{BB962C8B-B14F-4D97-AF65-F5344CB8AC3E}">
        <p14:creationId xmlns:p14="http://schemas.microsoft.com/office/powerpoint/2010/main" val="76695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 provide you with some background to the situation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we</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are facing, I will tell you a little bit about the L. Tom Perry special collections nested within the library, located at Brigham Young University, in </a:t>
            </a:r>
            <a:r>
              <a:rPr lang="en-US"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provo</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Utah. At last count, the special collections has approximately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12,000</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manuscript collections and over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86,000</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individual containers in those manuscript holdings.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As many of these manuscript collections are from the 20th century,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some</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type of audiovisual carriers are included within a majority of the collections.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3</a:t>
            </a:fld>
            <a:endParaRPr lang="en-US"/>
          </a:p>
        </p:txBody>
      </p:sp>
    </p:spTree>
    <p:extLst>
      <p:ext uri="{BB962C8B-B14F-4D97-AF65-F5344CB8AC3E}">
        <p14:creationId xmlns:p14="http://schemas.microsoft.com/office/powerpoint/2010/main" val="4109722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 my mind I thought of the MPLP approach and how it had the potential to liberate from lengthy processing to prioritizing making materials available to patrons more quickly by letting go the desired level of granularity that so many of us crave to give our collections. </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Addressing point number 1: Due to physical format, an urgency is inherent with these materials, I would count these materials as being needful and deserving.</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Addressing point number two, yes, what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is</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the minimum essential that balances getting the necessary data required. I really needed to apply a razor to this question of what I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needed</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and what I felt comfortable extrapolating from the gathered information.</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Number three: okay, that was my goal from the beginning. The key terms are most, usable, and briefest.</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And to point 4: well, this also inspired me to just jump right in, and adjust as we go along rather than spend too much time deliberating about possible scenarios, and get some real ones to adapt to.</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Okay, so MPLP was all about NOT doing things at the file level</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And indeed I recognize that each AV item needs to be handled individually when digitizing and describing, as in all reality AV items most commonly require item-level description which would seem to go against the application of MPLP practices as we usually apply them. but I was looking for the macro view of what I had in the special collections as a whole. AV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already</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gives us headaches at times when thinking in traditional organization levels. as An audiovisual carrier can be understood as its own intellectual content container as a myriad of recordings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can</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be stored on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one single</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carrier. So I truly tried to apply the spirit of the principles rather than the letter. and holding fast to these principles did provide useful clarity in approaching some of the more difficult discussions.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desired result would allow me to not only compile a report on the numbers and data that would drive decisions, but I could present a curator with a list of AV item counts and formats found in a specific collection, broken down by container level. This would be a great step to enabling us to collaboratively address our audiovisual holdings.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 I gave the students a few weeks to work through bay 11, and this is what I got back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30</a:t>
            </a:fld>
            <a:endParaRPr lang="en-US"/>
          </a:p>
        </p:txBody>
      </p:sp>
    </p:spTree>
    <p:extLst>
      <p:ext uri="{BB962C8B-B14F-4D97-AF65-F5344CB8AC3E}">
        <p14:creationId xmlns:p14="http://schemas.microsoft.com/office/powerpoint/2010/main" val="628160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&lt;Wait four seconds&gt;Hmmm. Yes, I was getting a collection call number identification, a physical container, and a location. But, oh boy, did I need to provide some better training. What qualifies as media? How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would</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 characterize a floppy disk? It requires a machine to get at its information, but is it media? Is it Audiovisual?  I needed to define for myself and the workers more specifically what we were looking for, and how to identify it in the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31</a:t>
            </a:fld>
            <a:endParaRPr lang="en-US"/>
          </a:p>
        </p:txBody>
      </p:sp>
    </p:spTree>
    <p:extLst>
      <p:ext uri="{BB962C8B-B14F-4D97-AF65-F5344CB8AC3E}">
        <p14:creationId xmlns:p14="http://schemas.microsoft.com/office/powerpoint/2010/main" val="946772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One of the first things I realized is that I needed to improve the way I </a:t>
            </a:r>
            <a:r>
              <a:rPr lang="en-US"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teach the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identification of AV materials. Particularly in light of the fact that my audience had no experience with these. This lead me to conceptually change how I trained the identification of these carriers. I reordered the AV guide, creating a taxonomic approach, and pointing out that we needed to be much more specific in our descriptions for the data to be useful. </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broke them down into groups of grooved media, magnetic media, optical media, and transparent film. Then I demonstrated how specific identification within these genus could be performed. </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While I was doing this training, I saw some </a:t>
            </a:r>
            <a:r>
              <a:rPr lang="en-US"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studentses</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eyes glaze over and I knew I had lost them. On the other hand, I had one student who sat forward on the edge of her seat, and she started asking questions and independently inspecting the examples I had brought. It was at that point that the light in my head turned on. I was asking a lot of some of these students who had no interest in retro AV formats to try and learn and remember all of these variant formats. </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also had calculated that if our initial findings held up to extrapolation, that up to 75 or even 80% of our AV holdings were in just 5 of our most common formats. These </a:t>
            </a:r>
            <a:r>
              <a:rPr lang="en-US"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weref</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VHS, standard audiocassettes, optical discs, gramophones discs, and quarter-inch open reel audio. </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If I could get the majority of the students to correctly identify just those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types, and to know enough to recognize AV items that were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one of these five, then they could move through the process quite quickly, and identify much of what they came across.</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You see, If the audit became too daunting, they would likely get discouraged, maybe avoiding the AV step all together, or even prohibitively slowing down the shelf read so the collection’s manager wants to remove this aspect. </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had to face it that as much as I love audiovisual technology, This was a topic they may have NO natural interest in.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All of us</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when we are engaged in something we find fascinating, will increase our efficiency and energy, and on the flip side we can get discouraged, confused, and bored with things we don’t really care about. These students weren’t archival studies students, they were marketing, business, engineering, dramatic arts, or students of music. This was an on-campus job that they would have for a few years until they could find something more related to their studies and careers of choice.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 in the middle of this training meeting I already began to adapt the process in my mind. After the meeting I spoke with the collections manager to make sure it was okay for me to approach this particularly interested student. Which it was, and we came up with this new approach: Five of the students would complete the shelf-read as normal, but adding an audiovisual identification column. They would identify the five most-common formats specifically, and provide a numerical count per format per container. If they could identify items as AV, but they weren’t one of these base 5, they could just record that there was AV (and then a count). </a:t>
            </a:r>
          </a:p>
          <a:p>
            <a:pPr marL="0" marR="0">
              <a:lnSpc>
                <a:spcPct val="107000"/>
              </a:lnSpc>
              <a:spcBef>
                <a:spcPts val="0"/>
              </a:spcBef>
              <a:spcAft>
                <a:spcPts val="800"/>
              </a:spcAft>
            </a:pPr>
            <a:r>
              <a:rPr lang="en-US"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This interested student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would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perform the shelf read as the others would, but would take those hours earmarked for the shelf-read each week, and dedicate them to going through containers already identified as containing AV. She would verify formats and counts, and using the AV guide be able to specifically identify more obscure formats. </a:t>
            </a:r>
          </a:p>
          <a:p>
            <a:pPr marL="0" marR="0">
              <a:lnSpc>
                <a:spcPct val="107000"/>
              </a:lnSpc>
              <a:spcBef>
                <a:spcPts val="0"/>
              </a:spcBef>
              <a:spcAft>
                <a:spcPts val="800"/>
              </a:spcAft>
            </a:pPr>
            <a:r>
              <a:rPr lang="en-US"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would only need to audit a few containers a week that she had already checked to make sure she was identifying things correctly. And If anything was particularly questionable to her, she just flagged it in yellow for me to inspect myself. My one hour a week that I could dedicate to this project, would now be much more efficient and meaningful!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32</a:t>
            </a:fld>
            <a:endParaRPr lang="en-US"/>
          </a:p>
        </p:txBody>
      </p:sp>
    </p:spTree>
    <p:extLst>
      <p:ext uri="{BB962C8B-B14F-4D97-AF65-F5344CB8AC3E}">
        <p14:creationId xmlns:p14="http://schemas.microsoft.com/office/powerpoint/2010/main" val="4234724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final result, was that from November of 2018 to March of 2020, under a year and a half, we had a first-pass of all 86,000 containers. </a:t>
            </a:r>
          </a:p>
          <a:p>
            <a:r>
              <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Now we had collection identification, container location, and a line item for each format type.</a:t>
            </a:r>
          </a:p>
          <a:p>
            <a:r>
              <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have outlined here how one physical container, carton 8 of MSS 2225, had 13 cassettes, 4 </a:t>
            </a:r>
            <a:r>
              <a:rPr lang="en-US" sz="12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vhs</a:t>
            </a:r>
            <a:r>
              <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and 11 optical discs contained therein. This illustrates how we handle multiple format types within a single physical container.</a:t>
            </a:r>
          </a:p>
          <a:p>
            <a:r>
              <a:rPr lang="en-US" dirty="0"/>
              <a:t>&lt;Count four&gt;</a:t>
            </a:r>
          </a:p>
        </p:txBody>
      </p:sp>
      <p:sp>
        <p:nvSpPr>
          <p:cNvPr id="4" name="Slide Number Placeholder 3"/>
          <p:cNvSpPr>
            <a:spLocks noGrp="1"/>
          </p:cNvSpPr>
          <p:nvPr>
            <p:ph type="sldNum" sz="quarter" idx="5"/>
          </p:nvPr>
        </p:nvSpPr>
        <p:spPr/>
        <p:txBody>
          <a:bodyPr/>
          <a:lstStyle/>
          <a:p>
            <a:fld id="{EE926F4B-2743-49F3-A68C-5316BED04F70}" type="slidenum">
              <a:rPr lang="en-US" smtClean="0"/>
              <a:t>33</a:t>
            </a:fld>
            <a:endParaRPr lang="en-US"/>
          </a:p>
        </p:txBody>
      </p:sp>
    </p:spTree>
    <p:extLst>
      <p:ext uri="{BB962C8B-B14F-4D97-AF65-F5344CB8AC3E}">
        <p14:creationId xmlns:p14="http://schemas.microsoft.com/office/powerpoint/2010/main" val="3872645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were able to compile the data across entire bays, breaking down data by format type and by collecting area. </a:t>
            </a:r>
          </a:p>
          <a:p>
            <a:r>
              <a:rPr lang="en-US" dirty="0"/>
              <a:t>&lt;Count four&gt;</a:t>
            </a: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34</a:t>
            </a:fld>
            <a:endParaRPr lang="en-US"/>
          </a:p>
        </p:txBody>
      </p:sp>
    </p:spTree>
    <p:extLst>
      <p:ext uri="{BB962C8B-B14F-4D97-AF65-F5344CB8AC3E}">
        <p14:creationId xmlns:p14="http://schemas.microsoft.com/office/powerpoint/2010/main" val="19333186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could also easily compile that data from all bays and across all collecting areas to have our composite data for the Special Collections.</a:t>
            </a:r>
          </a:p>
          <a:p>
            <a:r>
              <a:rPr lang="en-US" dirty="0"/>
              <a:t>&lt;Count four&gt;</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It took the five only about until July 2019, which is eight months, to perform their initial audit, and then the AV specialist, left employment here, and when I found another who finished the work, we finished up our first AV audit in December of 2019. So, it took just over a year. But I am sure we could have even done it in less time without the turnover of the AV specialist.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From these findings I was able to compile and synthesize the data write up a report on the state of AV in the special collections. </a:t>
            </a: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35</a:t>
            </a:fld>
            <a:endParaRPr lang="en-US"/>
          </a:p>
        </p:txBody>
      </p:sp>
    </p:spTree>
    <p:extLst>
      <p:ext uri="{BB962C8B-B14F-4D97-AF65-F5344CB8AC3E}">
        <p14:creationId xmlns:p14="http://schemas.microsoft.com/office/powerpoint/2010/main" val="14060479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Based upon those numbers, I was able to propose some recommendations to library administration.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And these are the main recommendations I included in the report.</a:t>
            </a:r>
          </a:p>
          <a:p>
            <a:pPr marL="0" marR="0" lvl="0" indent="0">
              <a:lnSpc>
                <a:spcPct val="107000"/>
              </a:lnSpc>
              <a:spcBef>
                <a:spcPts val="0"/>
              </a:spcBef>
              <a:spcAft>
                <a:spcPts val="800"/>
              </a:spcAft>
              <a:buFont typeface="Symbol" panose="05050102010706020507" pitchFamily="18" charset="2"/>
              <a:buNone/>
            </a:pPr>
            <a:r>
              <a:rPr lang="en-US" sz="18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I asked for a commitment to the digital storage of the content in digital form. To help the administration understand the scale that such an undertaking would result in, both an estimated total as well as an estimated yearly requirement.</a:t>
            </a:r>
            <a:endParaRPr lang="en-US" sz="1800" dirty="0">
              <a:effectLst/>
              <a:latin typeface="Calibri" panose="020F0502020204030204" pitchFamily="34" charset="0"/>
              <a:ea typeface="Calibri" panose="020F0502020204030204" pitchFamily="34" charset="0"/>
              <a:cs typeface="Symbol" panose="05050102010706020507" pitchFamily="18" charset="2"/>
            </a:endParaRPr>
          </a:p>
          <a:p>
            <a:pPr marL="457200" marR="0">
              <a:lnSpc>
                <a:spcPct val="107000"/>
              </a:lnSpc>
              <a:spcBef>
                <a:spcPts val="0"/>
              </a:spcBef>
              <a:spcAft>
                <a:spcPts val="800"/>
              </a:spcAft>
            </a:pPr>
            <a:endParaRPr lang="en-US" sz="18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I also was able to use data to back up the request for an in-house preservation effort</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 received quotes for the transfer of our major holdings from outside vendors, and could compare those costs to my estimations of in-house digitization. Not only would it be a huge savings, but it would involve students in the transfer of these materials, providing them with employment and experiential learning opportunities.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36</a:t>
            </a:fld>
            <a:endParaRPr lang="en-US"/>
          </a:p>
        </p:txBody>
      </p:sp>
    </p:spTree>
    <p:extLst>
      <p:ext uri="{BB962C8B-B14F-4D97-AF65-F5344CB8AC3E}">
        <p14:creationId xmlns:p14="http://schemas.microsoft.com/office/powerpoint/2010/main" val="18966179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av assessment documentation has taken on a life of its own In helping us take further steps in these processes. The initial question we had after generating a list of what exists, was to ask what items to digitize first? If we were indeed facing these timelines of inability to preserve the content on these carriers, then some content might be relegated to NOT being preserved. How do I make selections of what to prioritize? How could I make this assessment work with the minimum amount of re-invention for the next step?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37</a:t>
            </a:fld>
            <a:endParaRPr lang="en-US"/>
          </a:p>
        </p:txBody>
      </p:sp>
    </p:spTree>
    <p:extLst>
      <p:ext uri="{BB962C8B-B14F-4D97-AF65-F5344CB8AC3E}">
        <p14:creationId xmlns:p14="http://schemas.microsoft.com/office/powerpoint/2010/main" val="15578454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 During the time that the assessment was in process, I was reviewing reports and documentation to come up with a risk rating system for each format type. Some of this rating is guesswork, because the newest formats haven’t been around long enough to broadly fail yet, there isn’t a great amount of data on some of these. Also each collection seems to present its own unique challenges, and had its own unique storage history. There are a lot of different opinions out there, and on different days I myself had different feelings about these formats and their prospects for longevity. Added to that is the fact that some of these formats were likely </a:t>
            </a:r>
            <a:r>
              <a:rPr lang="en-US"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already</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cost-prohibitive, unless we could identify and champion content that was of the highest priority. But at the risk of feeling like I was reading tea leaves that kept moving about in my cup, I came up with a rubric to assign a value to each format considering it’s fragility as well as its risk of obsolescence. </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Now, I just mentioned that some of these formats are very expensive to transfer. Such as 2-inch video quad machines. But, </a:t>
            </a:r>
            <a:r>
              <a:rPr lang="en-US"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atleast</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now that we KNOW where they are located, and curators and subject specialists can look at these specifically and determine if the content is worth putting together a proposal for. There are going to be tough decisions to make, but now we can move forward from a place of 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38</a:t>
            </a:fld>
            <a:endParaRPr lang="en-US"/>
          </a:p>
        </p:txBody>
      </p:sp>
    </p:spTree>
    <p:extLst>
      <p:ext uri="{BB962C8B-B14F-4D97-AF65-F5344CB8AC3E}">
        <p14:creationId xmlns:p14="http://schemas.microsoft.com/office/powerpoint/2010/main" val="2694369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Some of these values are subjective for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our</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institution, so please, you are welcome to look over ours as a reference, but also understand that we have a dry climate here, that our storage situation is robust and mold is thankfully NOT something we have to battle with as many others do, and I took into account these types of considerations when compiling these.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&lt;beat&gt; Also these are subject to change. If I find greater difficulty in transferring one of these formats than anticipated, I will move it up on the scale. These are initial rankings and subject to further experience. Also, each collection has its own history, and these are gross generalizations for each format type.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39</a:t>
            </a:fld>
            <a:endParaRPr lang="en-US"/>
          </a:p>
        </p:txBody>
      </p:sp>
    </p:spTree>
    <p:extLst>
      <p:ext uri="{BB962C8B-B14F-4D97-AF65-F5344CB8AC3E}">
        <p14:creationId xmlns:p14="http://schemas.microsoft.com/office/powerpoint/2010/main" val="4064762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How we specifically divide the duties in our special collections is by assigning curators </a:t>
            </a:r>
            <a:r>
              <a:rPr lang="en-US" sz="1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stewardship duties</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over specific collecting areas: which are typically defined by time period: nineteenth-, twentieth-,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and twenty-first-century. The curators certainly work with donors to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acquire</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collections, but their duties also include the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shepherding</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of the materials, once acquired, through the subsequent processing and preservation stages, and then the promotion of those collections.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Due to our significant collections which document cinema, radio, journalism and television, I curate a unique subject-based manuscript collecting area designated as Media arts history. I then have a second responsibility as the curator of audiovisual materials.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This</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newly-created position was designed to facilitate the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sustainable</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preservation and access to the information contained on all audiovisual carriers found in special collections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support the various manuscript curators in prioritizing preservation decisions in their collection stewardships.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4</a:t>
            </a:fld>
            <a:endParaRPr lang="en-US"/>
          </a:p>
        </p:txBody>
      </p:sp>
    </p:spTree>
    <p:extLst>
      <p:ext uri="{BB962C8B-B14F-4D97-AF65-F5344CB8AC3E}">
        <p14:creationId xmlns:p14="http://schemas.microsoft.com/office/powerpoint/2010/main" val="1768814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second side of the prioritization coin was that of content. I didn’t want to spend all our time preserving materials solely based upon their format. I needed to mine the specialized knowledge of the curators and subject specialists in identifying collections that were in most need of preservation or were most commonly utilized by patrons.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knew the curators were busy, so I just asked them to rank the collection as a whole, not requiring them to inspect the collection’s holdings individually. Certainly some collections warrant such a close review, but I curators often know their collections so well, it simply takes a moment for them to consider how to evaluate content at the collection level.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 offer my support in this process, I made a suggestion rubric to facilitate the curator coming up with an evaluative rank for each collection’s content. </a:t>
            </a:r>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40</a:t>
            </a:fld>
            <a:endParaRPr lang="en-US"/>
          </a:p>
        </p:txBody>
      </p:sp>
    </p:spTree>
    <p:extLst>
      <p:ext uri="{BB962C8B-B14F-4D97-AF65-F5344CB8AC3E}">
        <p14:creationId xmlns:p14="http://schemas.microsoft.com/office/powerpoint/2010/main" val="2909695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 here is the list of my suggestions.</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single most-influential question I felt was whether the material was unique. If the curator believes us to have the only surviving recording, then it needs to be a 3 or above.  And no matter how well used it was, it would only garner 2 if they believed it could be found elsewhere. Specific requests by curators and patrons drive much of our preservation efforts, but this value was an effective tool to drive the systematic digitization when requests are slow.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41</a:t>
            </a:fld>
            <a:endParaRPr lang="en-US"/>
          </a:p>
        </p:txBody>
      </p:sp>
    </p:spTree>
    <p:extLst>
      <p:ext uri="{BB962C8B-B14F-4D97-AF65-F5344CB8AC3E}">
        <p14:creationId xmlns:p14="http://schemas.microsoft.com/office/powerpoint/2010/main" val="5690283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As I mentioned earlier, completing this assessment has allowed us to make decisions based upon data, and has provided direction in our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&lt;beat&gt;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42</a:t>
            </a:fld>
            <a:endParaRPr lang="en-US"/>
          </a:p>
        </p:txBody>
      </p:sp>
    </p:spTree>
    <p:extLst>
      <p:ext uri="{BB962C8B-B14F-4D97-AF65-F5344CB8AC3E}">
        <p14:creationId xmlns:p14="http://schemas.microsoft.com/office/powerpoint/2010/main" val="10904580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During the time of this assessment process I also began the oversight of a media digitization lab here in the library. We had inherited a good amount of audio equipment for such transfers, and we had some funding for student labor, so we put together some suites where this preservation could take place immediately.  even while this assessment was still in process, we began the prioritized digitization of our holdings. As soon as the first Bay’s report was complete and I had my risk and content matrices in place, we were able to prioritize the preservation of these materials for at least one specific bay. This began in April of 2019, just a few months into this project.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During this time we were able to purchase some needed equipment and begin the build out of the video preservation suites, and base decisions upon the data we had gathered. We could really hit the ground running: as soon as we had our equipment tested and ready, we could begin working with prioritized projects to work out the kinks of the workflow.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43</a:t>
            </a:fld>
            <a:endParaRPr lang="en-US"/>
          </a:p>
        </p:txBody>
      </p:sp>
    </p:spTree>
    <p:extLst>
      <p:ext uri="{BB962C8B-B14F-4D97-AF65-F5344CB8AC3E}">
        <p14:creationId xmlns:p14="http://schemas.microsoft.com/office/powerpoint/2010/main" val="22872539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And indeed, the assessment documents have become our entire preservation workflow roadmap. Our preservation is driven by patron research requests, curator requests, and then the values we have established in these columns.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On the assessment sheet is now where we keep track of preservation completion. Project size is typically performed by container for a manageable project to engage with, in the lab. When a transfer technician completes a project and needs a new one, if there isn’t a pending request in the queue, they simply have directions to look at the assessment and choose one that has an 8 or above total rating on the preservation prioritization scale. When all those are exhausted, we will look to all the 7.5’s and so forth. It has allowed us to create a workflow that ideally can manage itself as much as possible.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44</a:t>
            </a:fld>
            <a:endParaRPr lang="en-US"/>
          </a:p>
        </p:txBody>
      </p:sp>
    </p:spTree>
    <p:extLst>
      <p:ext uri="{BB962C8B-B14F-4D97-AF65-F5344CB8AC3E}">
        <p14:creationId xmlns:p14="http://schemas.microsoft.com/office/powerpoint/2010/main" val="7350572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As this webinar series implies, this entire venture is a work in progress. We are still ironing out how we best update our metadata. In the actual transfer of the content we are finding that a significant amount have incorrect identification, labeling, dates, and so forth. The post-digitization process and the expectations of who will update this metadata and how to discern which is authoritative are something we are still working out. But this process has given us actual problems to work through and address. with a critical mass of actual files and situations to address, we hope to develop robust procedures.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Furthermore, To facilitate the initial processing of collections, and not have things simply described as “Tape 6” in metadata, we are trying to integrate AV digitization into the processing of new collections as they are acquired. Of course, We have a century of backlog as well, so we are trying to balance these workflows and project streams. Often times new acquisitions might be even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more</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fragile because their storage situation hasn’t been as kind as ours to our legacy holdings.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45</a:t>
            </a:fld>
            <a:endParaRPr lang="en-US"/>
          </a:p>
        </p:txBody>
      </p:sp>
    </p:spTree>
    <p:extLst>
      <p:ext uri="{BB962C8B-B14F-4D97-AF65-F5344CB8AC3E}">
        <p14:creationId xmlns:p14="http://schemas.microsoft.com/office/powerpoint/2010/main" val="21551054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By beginning the work and adjusting mid-process, we left some inconsistencies in our initial survey, and we need to circle back through this assessment to get things consistent. Certainly we have also found that materials were missed in the initial survey. Every few weeks we find some AV materials that were not on the assessment,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My goal is for this process to be iterative and even become a fixed component of the annual shelf-read. We have developed a method of verification and discovery of missed materials and are just now putting it into practice. </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thankfully the assessment can be ever updated. It is a living document rather than a static report, and requires no software development to enact changes. I am consistently tweaking and updating the assessment myself as we discern new needs we wish it to address.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There is work and refinement yet to be done.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926F4B-2743-49F3-A68C-5316BED04F70}" type="slidenum">
              <a:rPr lang="en-US" smtClean="0"/>
              <a:t>46</a:t>
            </a:fld>
            <a:endParaRPr lang="en-US"/>
          </a:p>
        </p:txBody>
      </p:sp>
    </p:spTree>
    <p:extLst>
      <p:ext uri="{BB962C8B-B14F-4D97-AF65-F5344CB8AC3E}">
        <p14:creationId xmlns:p14="http://schemas.microsoft.com/office/powerpoint/2010/main" val="28263901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My rubric for risk assessment has shortcomings. </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One glaring example is that the identification of the subsets of grooved gramophone discs has proven too difficult for student identification. The fragility of these various types ranges significantly, but for expediency I have assigned one risk value for all variants of these, including LPs, which are really quite materially stable, and are not near obsolescence due to a revival in their popularity. Recordable discs, called transcriptions, acetates, lacquers, and so forth are much more fragile than pressed LPs or course-groove discs. Also, older discs from eras when the technology wasn’t as standardized require specialized players that have speed variation and swappable stylus sizes.</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 I have notions to try and introduce more variation, but I am still working through how to do this most efficiently. Whether this is something I want to add to the AV specialist’s plate, or if it is a task I will reserve for myself.  Maybe one year that is all I have the AV specialist do, is become adept at disc identification and then cleanup the survey of our disc holdings.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Curators are busy, and it will require time to have each collection evaluated for content. My vision is that as we continue to witness the positive results of our digitization and the demonstrated value of the digitized files, everyone will become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more</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invested. In the meantime, we can feel assured that what we ARE working on is valuable and prioritized, even if we don’t have all things assessed yet.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926F4B-2743-49F3-A68C-5316BED04F70}" type="slidenum">
              <a:rPr lang="en-US" smtClean="0"/>
              <a:t>47</a:t>
            </a:fld>
            <a:endParaRPr lang="en-US"/>
          </a:p>
        </p:txBody>
      </p:sp>
    </p:spTree>
    <p:extLst>
      <p:ext uri="{BB962C8B-B14F-4D97-AF65-F5344CB8AC3E}">
        <p14:creationId xmlns:p14="http://schemas.microsoft.com/office/powerpoint/2010/main" val="27509802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once more just a quick run through of the Risk Value matrices</a:t>
            </a:r>
          </a:p>
        </p:txBody>
      </p:sp>
      <p:sp>
        <p:nvSpPr>
          <p:cNvPr id="4" name="Slide Number Placeholder 3"/>
          <p:cNvSpPr>
            <a:spLocks noGrp="1"/>
          </p:cNvSpPr>
          <p:nvPr>
            <p:ph type="sldNum" sz="quarter" idx="5"/>
          </p:nvPr>
        </p:nvSpPr>
        <p:spPr/>
        <p:txBody>
          <a:bodyPr/>
          <a:lstStyle/>
          <a:p>
            <a:fld id="{EE926F4B-2743-49F3-A68C-5316BED04F70}" type="slidenum">
              <a:rPr lang="en-US" smtClean="0"/>
              <a:t>48</a:t>
            </a:fld>
            <a:endParaRPr lang="en-US"/>
          </a:p>
        </p:txBody>
      </p:sp>
    </p:spTree>
    <p:extLst>
      <p:ext uri="{BB962C8B-B14F-4D97-AF65-F5344CB8AC3E}">
        <p14:creationId xmlns:p14="http://schemas.microsoft.com/office/powerpoint/2010/main" val="38707828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once more just a quick run through of the assessment worksheet</a:t>
            </a:r>
          </a:p>
        </p:txBody>
      </p:sp>
      <p:sp>
        <p:nvSpPr>
          <p:cNvPr id="4" name="Slide Number Placeholder 3"/>
          <p:cNvSpPr>
            <a:spLocks noGrp="1"/>
          </p:cNvSpPr>
          <p:nvPr>
            <p:ph type="sldNum" sz="quarter" idx="5"/>
          </p:nvPr>
        </p:nvSpPr>
        <p:spPr/>
        <p:txBody>
          <a:bodyPr/>
          <a:lstStyle/>
          <a:p>
            <a:fld id="{EE926F4B-2743-49F3-A68C-5316BED04F70}" type="slidenum">
              <a:rPr lang="en-US" smtClean="0"/>
              <a:t>49</a:t>
            </a:fld>
            <a:endParaRPr lang="en-US"/>
          </a:p>
        </p:txBody>
      </p:sp>
    </p:spTree>
    <p:extLst>
      <p:ext uri="{BB962C8B-B14F-4D97-AF65-F5344CB8AC3E}">
        <p14:creationId xmlns:p14="http://schemas.microsoft.com/office/powerpoint/2010/main" val="1685253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When I was hired in 2018 to this position, it was apparent that to effectively engage with the collections, I would require a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sufficient level of detail</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regarding the types and amounts of audiovisual materials found in the stacks, of which there was no current specific record.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My professional background is in audiovisual archiving. A graduate of the emeritus moving image archive studies program at UCLA, I began with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motion picture film archiving</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and then branched out to include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video</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audio</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formats through my work as the media archivist at the national baseball hall of fame,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and</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working in the national audiovisual conservation center of the library of congress in Culpeper </a:t>
            </a:r>
            <a:r>
              <a:rPr lang="en-US"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virginia</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With this background, and in my new duties as a manuscript archivist, I recognized that there is AV present in just about every manuscript collection, but that there is not always a great deal of crosstalk between paper-based archival discussion and the audiovisual archiving community which typically engages with others within this specialization, or focuses on media-only collections.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5</a:t>
            </a:fld>
            <a:endParaRPr lang="en-US"/>
          </a:p>
        </p:txBody>
      </p:sp>
    </p:spTree>
    <p:extLst>
      <p:ext uri="{BB962C8B-B14F-4D97-AF65-F5344CB8AC3E}">
        <p14:creationId xmlns:p14="http://schemas.microsoft.com/office/powerpoint/2010/main" val="41961431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hope this report of what we have done is helpful. Please also see my article for a slightly different approach on this exact project. I didn’t want to just read my article, and so I have used this webinar to present on this topic in a bit of a different way. I want to thank OCLC again for this opportunity to present out work and hope it may be of help to others.</a:t>
            </a:r>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50</a:t>
            </a:fld>
            <a:endParaRPr lang="en-US"/>
          </a:p>
        </p:txBody>
      </p:sp>
    </p:spTree>
    <p:extLst>
      <p:ext uri="{BB962C8B-B14F-4D97-AF65-F5344CB8AC3E}">
        <p14:creationId xmlns:p14="http://schemas.microsoft.com/office/powerpoint/2010/main" val="1287005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This situation leaves a great deal of AV material under the purview of archivists who might not be terribly comfortable or experienced in working with audiovisual materials. This situation has the potential to intimidate and result in hesitation when engaging with these materials, and I was hoping that I could provide a place to start with this presentation and my recently published article on this effort. I think that between the two, my article and this presentation, a person could gain some insight into what we did at BYU, why we did it, and hope this might dispel some of the uncertainty and trepidation that can arise when finding pockets of AV in manuscript collections.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As it is with my position, as I am sure many of you do the same, I wear multiple hats, and my time and resources were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very limited,</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having only a few hours a week to dedicate to the locating, describing, and assessing of all AV found in the collections. , So, the pressing questions I had were “where is the AV hiding in this sea of </a:t>
            </a:r>
            <a:r>
              <a:rPr lang="en-US"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hollinger</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boxes, and how am I going to find and identify it in a reasonable manner?”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6</a:t>
            </a:fld>
            <a:endParaRPr lang="en-US"/>
          </a:p>
        </p:txBody>
      </p:sp>
    </p:spTree>
    <p:extLst>
      <p:ext uri="{BB962C8B-B14F-4D97-AF65-F5344CB8AC3E}">
        <p14:creationId xmlns:p14="http://schemas.microsoft.com/office/powerpoint/2010/main" val="1016075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Our manuscript collections are primarily arranged in original order, seeking to preserve some relational insight regarding how these disparate elements could have been contextually connected by their creator. They live on compact shelving that covers about a football field of space underground in the library. </a:t>
            </a:r>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7</a:t>
            </a:fld>
            <a:endParaRPr lang="en-US"/>
          </a:p>
        </p:txBody>
      </p:sp>
    </p:spTree>
    <p:extLst>
      <p:ext uri="{BB962C8B-B14F-4D97-AF65-F5344CB8AC3E}">
        <p14:creationId xmlns:p14="http://schemas.microsoft.com/office/powerpoint/2010/main" val="197210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As I walked up and down these aisles, I found some obvious Av materials, but it was mostly archival boxes and cartons. I knew that AV lurked in here, and I needed to search it out.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8</a:t>
            </a:fld>
            <a:endParaRPr lang="en-US"/>
          </a:p>
        </p:txBody>
      </p:sp>
    </p:spTree>
    <p:extLst>
      <p:ext uri="{BB962C8B-B14F-4D97-AF65-F5344CB8AC3E}">
        <p14:creationId xmlns:p14="http://schemas.microsoft.com/office/powerpoint/2010/main" val="104467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knew many containers would have paper only, and I also knew that many containers exclusively housed AV only, </a:t>
            </a:r>
            <a:endParaRPr lang="en-US" dirty="0"/>
          </a:p>
        </p:txBody>
      </p:sp>
      <p:sp>
        <p:nvSpPr>
          <p:cNvPr id="4" name="Slide Number Placeholder 3"/>
          <p:cNvSpPr>
            <a:spLocks noGrp="1"/>
          </p:cNvSpPr>
          <p:nvPr>
            <p:ph type="sldNum" sz="quarter" idx="5"/>
          </p:nvPr>
        </p:nvSpPr>
        <p:spPr/>
        <p:txBody>
          <a:bodyPr/>
          <a:lstStyle/>
          <a:p>
            <a:fld id="{EE926F4B-2743-49F3-A68C-5316BED04F70}" type="slidenum">
              <a:rPr lang="en-US" smtClean="0"/>
              <a:t>9</a:t>
            </a:fld>
            <a:endParaRPr lang="en-US"/>
          </a:p>
        </p:txBody>
      </p:sp>
    </p:spTree>
    <p:extLst>
      <p:ext uri="{BB962C8B-B14F-4D97-AF65-F5344CB8AC3E}">
        <p14:creationId xmlns:p14="http://schemas.microsoft.com/office/powerpoint/2010/main" val="1923033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11/10/2020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11/10/2020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11/10/2020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11/10/2020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11/10/2020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F50DA-17DC-4240-A76F-129B954E18B8}"/>
              </a:ext>
            </a:extLst>
          </p:cNvPr>
          <p:cNvSpPr>
            <a:spLocks noGrp="1"/>
          </p:cNvSpPr>
          <p:nvPr>
            <p:ph type="ctrTitle"/>
          </p:nvPr>
        </p:nvSpPr>
        <p:spPr>
          <a:xfrm>
            <a:off x="1822848" y="2593797"/>
            <a:ext cx="8361229" cy="2098226"/>
          </a:xfrm>
        </p:spPr>
        <p:txBody>
          <a:bodyPr/>
          <a:lstStyle/>
          <a:p>
            <a:r>
              <a:rPr lang="en-US" dirty="0"/>
              <a:t>The search for a more efficient </a:t>
            </a:r>
            <a:br>
              <a:rPr lang="en-US" dirty="0"/>
            </a:br>
            <a:r>
              <a:rPr lang="en-US" dirty="0"/>
              <a:t>av survey</a:t>
            </a:r>
          </a:p>
        </p:txBody>
      </p:sp>
      <p:sp>
        <p:nvSpPr>
          <p:cNvPr id="3" name="Subtitle 2">
            <a:extLst>
              <a:ext uri="{FF2B5EF4-FFF2-40B4-BE49-F238E27FC236}">
                <a16:creationId xmlns:a16="http://schemas.microsoft.com/office/drawing/2014/main" id="{220CD140-7DD0-4EEB-AA71-90D6A653BEF6}"/>
              </a:ext>
            </a:extLst>
          </p:cNvPr>
          <p:cNvSpPr>
            <a:spLocks noGrp="1"/>
          </p:cNvSpPr>
          <p:nvPr>
            <p:ph type="subTitle" idx="1"/>
          </p:nvPr>
        </p:nvSpPr>
        <p:spPr>
          <a:xfrm>
            <a:off x="2576344" y="5234253"/>
            <a:ext cx="6139203" cy="906743"/>
          </a:xfrm>
        </p:spPr>
        <p:txBody>
          <a:bodyPr>
            <a:normAutofit fontScale="77500" lnSpcReduction="20000"/>
          </a:bodyPr>
          <a:lstStyle/>
          <a:p>
            <a:pPr algn="l"/>
            <a:r>
              <a:rPr lang="en-US" dirty="0"/>
              <a:t>Ben Harry</a:t>
            </a:r>
          </a:p>
          <a:p>
            <a:pPr algn="l"/>
            <a:r>
              <a:rPr lang="en-US" i="1" dirty="0"/>
              <a:t>Curator of Audiovisual Materials and Media Arts History</a:t>
            </a:r>
          </a:p>
          <a:p>
            <a:pPr algn="l"/>
            <a:r>
              <a:rPr lang="en-US" dirty="0"/>
              <a:t>BYU – L. Tom Perry Special Collections</a:t>
            </a:r>
          </a:p>
        </p:txBody>
      </p:sp>
      <p:pic>
        <p:nvPicPr>
          <p:cNvPr id="5" name="Picture 4" descr="A person wearing glasses and smiling at the camera&#10;&#10;Description automatically generated">
            <a:extLst>
              <a:ext uri="{FF2B5EF4-FFF2-40B4-BE49-F238E27FC236}">
                <a16:creationId xmlns:a16="http://schemas.microsoft.com/office/drawing/2014/main" id="{D68936D2-157A-4556-942D-11F28CD044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39502" y="4692023"/>
            <a:ext cx="1136842" cy="1399288"/>
          </a:xfrm>
          <a:prstGeom prst="rect">
            <a:avLst/>
          </a:prstGeom>
        </p:spPr>
      </p:pic>
    </p:spTree>
    <p:extLst>
      <p:ext uri="{BB962C8B-B14F-4D97-AF65-F5344CB8AC3E}">
        <p14:creationId xmlns:p14="http://schemas.microsoft.com/office/powerpoint/2010/main" val="923965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96282C0-351C-48EE-A89D-D662C5DB2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CEA932-64EB-4018-82A2-0D5C7DF04F1F}"/>
              </a:ext>
            </a:extLst>
          </p:cNvPr>
          <p:cNvSpPr>
            <a:spLocks noGrp="1"/>
          </p:cNvSpPr>
          <p:nvPr>
            <p:ph type="title"/>
          </p:nvPr>
        </p:nvSpPr>
        <p:spPr>
          <a:xfrm>
            <a:off x="5100824" y="685800"/>
            <a:ext cx="6176776" cy="1485900"/>
          </a:xfrm>
        </p:spPr>
        <p:txBody>
          <a:bodyPr>
            <a:normAutofit/>
          </a:bodyPr>
          <a:lstStyle/>
          <a:p>
            <a:r>
              <a:rPr lang="en-US" dirty="0"/>
              <a:t>Physical Arrangement</a:t>
            </a:r>
          </a:p>
        </p:txBody>
      </p:sp>
      <p:sp>
        <p:nvSpPr>
          <p:cNvPr id="12" name="Rectangle 11">
            <a:extLst>
              <a:ext uri="{FF2B5EF4-FFF2-40B4-BE49-F238E27FC236}">
                <a16:creationId xmlns:a16="http://schemas.microsoft.com/office/drawing/2014/main" id="{1B35EC73-2F87-44A7-B231-91053659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80ACF4F-4728-4CC0-8295-C981A6946953}"/>
              </a:ext>
            </a:extLst>
          </p:cNvPr>
          <p:cNvSpPr>
            <a:spLocks noGrp="1"/>
          </p:cNvSpPr>
          <p:nvPr>
            <p:ph idx="1"/>
          </p:nvPr>
        </p:nvSpPr>
        <p:spPr>
          <a:xfrm>
            <a:off x="5100824" y="2286000"/>
            <a:ext cx="6176776" cy="3581400"/>
          </a:xfrm>
        </p:spPr>
        <p:txBody>
          <a:bodyPr>
            <a:normAutofit/>
          </a:bodyPr>
          <a:lstStyle/>
          <a:p>
            <a:r>
              <a:rPr lang="en-US" dirty="0"/>
              <a:t>Mostly kept in original order and organization, sometimes there was an AV box created at the tail end, but never consistent.</a:t>
            </a:r>
          </a:p>
        </p:txBody>
      </p:sp>
      <p:pic>
        <p:nvPicPr>
          <p:cNvPr id="6" name="Picture 5" descr="A close up of a keyboard&#10;&#10;Description automatically generated">
            <a:extLst>
              <a:ext uri="{FF2B5EF4-FFF2-40B4-BE49-F238E27FC236}">
                <a16:creationId xmlns:a16="http://schemas.microsoft.com/office/drawing/2014/main" id="{4C224629-4B38-4EAA-8280-BFE08CBCDE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07"/>
          <a:stretch/>
        </p:blipFill>
        <p:spPr>
          <a:xfrm rot="5400000">
            <a:off x="-1054198" y="1053821"/>
            <a:ext cx="6858000" cy="4749605"/>
          </a:xfrm>
          <a:prstGeom prst="rect">
            <a:avLst/>
          </a:prstGeom>
        </p:spPr>
      </p:pic>
    </p:spTree>
    <p:extLst>
      <p:ext uri="{BB962C8B-B14F-4D97-AF65-F5344CB8AC3E}">
        <p14:creationId xmlns:p14="http://schemas.microsoft.com/office/powerpoint/2010/main" val="337226983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ew of a mountain&#10;&#10;Description automatically generated">
            <a:extLst>
              <a:ext uri="{FF2B5EF4-FFF2-40B4-BE49-F238E27FC236}">
                <a16:creationId xmlns:a16="http://schemas.microsoft.com/office/drawing/2014/main" id="{55FDB7AB-6FE8-4275-994F-36EB358F70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01661" y="477570"/>
            <a:ext cx="9082232" cy="5979501"/>
          </a:xfrm>
          <a:prstGeom prst="rect">
            <a:avLst/>
          </a:prstGeom>
        </p:spPr>
      </p:pic>
    </p:spTree>
    <p:extLst>
      <p:ext uri="{BB962C8B-B14F-4D97-AF65-F5344CB8AC3E}">
        <p14:creationId xmlns:p14="http://schemas.microsoft.com/office/powerpoint/2010/main" val="2016943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alendar&#10;&#10;Description automatically generated">
            <a:extLst>
              <a:ext uri="{FF2B5EF4-FFF2-40B4-BE49-F238E27FC236}">
                <a16:creationId xmlns:a16="http://schemas.microsoft.com/office/drawing/2014/main" id="{2D31500C-6E02-48EC-8DA2-0FE330D4C6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41252" y="857250"/>
            <a:ext cx="6858000" cy="5143500"/>
          </a:xfrm>
          <a:prstGeom prst="rect">
            <a:avLst/>
          </a:prstGeom>
        </p:spPr>
      </p:pic>
      <p:sp>
        <p:nvSpPr>
          <p:cNvPr id="5" name="TextBox 4">
            <a:extLst>
              <a:ext uri="{FF2B5EF4-FFF2-40B4-BE49-F238E27FC236}">
                <a16:creationId xmlns:a16="http://schemas.microsoft.com/office/drawing/2014/main" id="{794DA8C6-2B8C-425A-A8A6-78D9B3A24A46}"/>
              </a:ext>
            </a:extLst>
          </p:cNvPr>
          <p:cNvSpPr txBox="1"/>
          <p:nvPr/>
        </p:nvSpPr>
        <p:spPr>
          <a:xfrm>
            <a:off x="7371471" y="1209822"/>
            <a:ext cx="4164037" cy="954107"/>
          </a:xfrm>
          <a:prstGeom prst="rect">
            <a:avLst/>
          </a:prstGeom>
          <a:noFill/>
        </p:spPr>
        <p:txBody>
          <a:bodyPr wrap="square" rtlCol="0">
            <a:spAutoFit/>
          </a:bodyPr>
          <a:lstStyle/>
          <a:p>
            <a:r>
              <a:rPr lang="en-US" sz="2800" dirty="0"/>
              <a:t>Printed and bound registers</a:t>
            </a:r>
          </a:p>
        </p:txBody>
      </p:sp>
    </p:spTree>
    <p:extLst>
      <p:ext uri="{BB962C8B-B14F-4D97-AF65-F5344CB8AC3E}">
        <p14:creationId xmlns:p14="http://schemas.microsoft.com/office/powerpoint/2010/main" val="3573860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chat or text message&#10;&#10;Description automatically generated">
            <a:extLst>
              <a:ext uri="{FF2B5EF4-FFF2-40B4-BE49-F238E27FC236}">
                <a16:creationId xmlns:a16="http://schemas.microsoft.com/office/drawing/2014/main" id="{D9A1F67B-4730-4527-9F72-E9581E7E87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5761" y="1341120"/>
            <a:ext cx="10647319" cy="4729616"/>
          </a:xfrm>
          <a:prstGeom prst="rect">
            <a:avLst/>
          </a:prstGeom>
        </p:spPr>
      </p:pic>
    </p:spTree>
    <p:extLst>
      <p:ext uri="{BB962C8B-B14F-4D97-AF65-F5344CB8AC3E}">
        <p14:creationId xmlns:p14="http://schemas.microsoft.com/office/powerpoint/2010/main" val="523651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2CE5CEFD-6447-4535-BDD8-E4A188B74CD6}"/>
              </a:ext>
            </a:extLst>
          </p:cNvPr>
          <p:cNvPicPr>
            <a:picLocks noChangeAspect="1"/>
          </p:cNvPicPr>
          <p:nvPr/>
        </p:nvPicPr>
        <p:blipFill>
          <a:blip r:embed="rId3"/>
          <a:stretch>
            <a:fillRect/>
          </a:stretch>
        </p:blipFill>
        <p:spPr>
          <a:xfrm>
            <a:off x="2262738" y="186612"/>
            <a:ext cx="8019596" cy="5992363"/>
          </a:xfrm>
          <a:prstGeom prst="rect">
            <a:avLst/>
          </a:prstGeom>
        </p:spPr>
      </p:pic>
    </p:spTree>
    <p:extLst>
      <p:ext uri="{BB962C8B-B14F-4D97-AF65-F5344CB8AC3E}">
        <p14:creationId xmlns:p14="http://schemas.microsoft.com/office/powerpoint/2010/main" val="1014143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98137B60-FD8A-4FC1-AB82-33409AF4BC82}"/>
              </a:ext>
            </a:extLst>
          </p:cNvPr>
          <p:cNvPicPr>
            <a:picLocks noChangeAspect="1"/>
          </p:cNvPicPr>
          <p:nvPr/>
        </p:nvPicPr>
        <p:blipFill>
          <a:blip r:embed="rId3"/>
          <a:stretch>
            <a:fillRect/>
          </a:stretch>
        </p:blipFill>
        <p:spPr>
          <a:xfrm>
            <a:off x="1821353" y="389233"/>
            <a:ext cx="8927513" cy="5265118"/>
          </a:xfrm>
          <a:prstGeom prst="rect">
            <a:avLst/>
          </a:prstGeom>
        </p:spPr>
      </p:pic>
      <p:sp>
        <p:nvSpPr>
          <p:cNvPr id="5" name="TextBox 4">
            <a:extLst>
              <a:ext uri="{FF2B5EF4-FFF2-40B4-BE49-F238E27FC236}">
                <a16:creationId xmlns:a16="http://schemas.microsoft.com/office/drawing/2014/main" id="{8950A29B-00BF-4CA7-8602-1347748B0E85}"/>
              </a:ext>
            </a:extLst>
          </p:cNvPr>
          <p:cNvSpPr txBox="1"/>
          <p:nvPr/>
        </p:nvSpPr>
        <p:spPr>
          <a:xfrm>
            <a:off x="4092415" y="5766319"/>
            <a:ext cx="5742050" cy="1015663"/>
          </a:xfrm>
          <a:prstGeom prst="rect">
            <a:avLst/>
          </a:prstGeom>
          <a:noFill/>
        </p:spPr>
        <p:txBody>
          <a:bodyPr wrap="square" rtlCol="0">
            <a:spAutoFit/>
          </a:bodyPr>
          <a:lstStyle/>
          <a:p>
            <a:r>
              <a:rPr lang="en-US" sz="6000" dirty="0"/>
              <a:t>PDF, XML, etc.</a:t>
            </a:r>
          </a:p>
        </p:txBody>
      </p:sp>
    </p:spTree>
    <p:extLst>
      <p:ext uri="{BB962C8B-B14F-4D97-AF65-F5344CB8AC3E}">
        <p14:creationId xmlns:p14="http://schemas.microsoft.com/office/powerpoint/2010/main" val="320276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D36A4-7163-45DF-A297-D211AD27B275}"/>
              </a:ext>
            </a:extLst>
          </p:cNvPr>
          <p:cNvSpPr>
            <a:spLocks noGrp="1"/>
          </p:cNvSpPr>
          <p:nvPr>
            <p:ph type="title"/>
          </p:nvPr>
        </p:nvSpPr>
        <p:spPr>
          <a:xfrm>
            <a:off x="823748" y="1020176"/>
            <a:ext cx="9612971" cy="2076908"/>
          </a:xfrm>
        </p:spPr>
        <p:txBody>
          <a:bodyPr/>
          <a:lstStyle/>
          <a:p>
            <a:pPr algn="l"/>
            <a:r>
              <a:rPr lang="en-US" dirty="0"/>
              <a:t>Records in the finding Aid</a:t>
            </a:r>
          </a:p>
        </p:txBody>
      </p:sp>
      <p:sp>
        <p:nvSpPr>
          <p:cNvPr id="3" name="Text Placeholder 2">
            <a:extLst>
              <a:ext uri="{FF2B5EF4-FFF2-40B4-BE49-F238E27FC236}">
                <a16:creationId xmlns:a16="http://schemas.microsoft.com/office/drawing/2014/main" id="{B73139DA-908E-4B0E-8512-9310261CEA0D}"/>
              </a:ext>
            </a:extLst>
          </p:cNvPr>
          <p:cNvSpPr>
            <a:spLocks noGrp="1"/>
          </p:cNvSpPr>
          <p:nvPr>
            <p:ph type="body" idx="1"/>
          </p:nvPr>
        </p:nvSpPr>
        <p:spPr>
          <a:xfrm>
            <a:off x="823748" y="3189255"/>
            <a:ext cx="9612971" cy="1143324"/>
          </a:xfrm>
        </p:spPr>
        <p:txBody>
          <a:bodyPr>
            <a:normAutofit fontScale="92500" lnSpcReduction="10000"/>
          </a:bodyPr>
          <a:lstStyle/>
          <a:p>
            <a:r>
              <a:rPr lang="en-US" dirty="0"/>
              <a:t>Finding Aid is NOT up to date. We had a few examples where an inventory was made, but often just had “Tape A” as an identifier. Often it was “AV materials” and some sometimes “6 </a:t>
            </a:r>
            <a:r>
              <a:rPr lang="en-US" dirty="0" err="1"/>
              <a:t>audiocassetes</a:t>
            </a:r>
            <a:r>
              <a:rPr lang="en-US" dirty="0"/>
              <a:t>, 8 </a:t>
            </a:r>
            <a:r>
              <a:rPr lang="en-US" dirty="0" err="1"/>
              <a:t>vhs</a:t>
            </a:r>
            <a:r>
              <a:rPr lang="en-US" dirty="0"/>
              <a:t> tapes”</a:t>
            </a:r>
          </a:p>
        </p:txBody>
      </p:sp>
    </p:spTree>
    <p:extLst>
      <p:ext uri="{BB962C8B-B14F-4D97-AF65-F5344CB8AC3E}">
        <p14:creationId xmlns:p14="http://schemas.microsoft.com/office/powerpoint/2010/main" val="2991858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0EB0533F-8FCE-4F36-B9D6-A018524BC71D}"/>
              </a:ext>
            </a:extLst>
          </p:cNvPr>
          <p:cNvPicPr>
            <a:picLocks noChangeAspect="1"/>
          </p:cNvPicPr>
          <p:nvPr/>
        </p:nvPicPr>
        <p:blipFill>
          <a:blip r:embed="rId3"/>
          <a:stretch>
            <a:fillRect/>
          </a:stretch>
        </p:blipFill>
        <p:spPr>
          <a:xfrm>
            <a:off x="2799890" y="99548"/>
            <a:ext cx="6592220" cy="6658904"/>
          </a:xfrm>
          <a:prstGeom prst="rect">
            <a:avLst/>
          </a:prstGeom>
        </p:spPr>
      </p:pic>
      <p:sp>
        <p:nvSpPr>
          <p:cNvPr id="3" name="Rectangle 2">
            <a:extLst>
              <a:ext uri="{FF2B5EF4-FFF2-40B4-BE49-F238E27FC236}">
                <a16:creationId xmlns:a16="http://schemas.microsoft.com/office/drawing/2014/main" id="{487BFFC2-316A-492A-BDFE-A7EDD03F05AC}"/>
              </a:ext>
            </a:extLst>
          </p:cNvPr>
          <p:cNvSpPr/>
          <p:nvPr/>
        </p:nvSpPr>
        <p:spPr>
          <a:xfrm>
            <a:off x="4702629" y="2677886"/>
            <a:ext cx="2536371" cy="18505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711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D36A4-7163-45DF-A297-D211AD27B275}"/>
              </a:ext>
            </a:extLst>
          </p:cNvPr>
          <p:cNvSpPr>
            <a:spLocks noGrp="1"/>
          </p:cNvSpPr>
          <p:nvPr>
            <p:ph type="title"/>
          </p:nvPr>
        </p:nvSpPr>
        <p:spPr>
          <a:xfrm>
            <a:off x="823748" y="1020176"/>
            <a:ext cx="9612971" cy="2076908"/>
          </a:xfrm>
        </p:spPr>
        <p:txBody>
          <a:bodyPr/>
          <a:lstStyle/>
          <a:p>
            <a:pPr algn="l"/>
            <a:r>
              <a:rPr lang="en-US" dirty="0"/>
              <a:t>Records in the finding Aid</a:t>
            </a:r>
          </a:p>
        </p:txBody>
      </p:sp>
      <p:sp>
        <p:nvSpPr>
          <p:cNvPr id="3" name="Text Placeholder 2">
            <a:extLst>
              <a:ext uri="{FF2B5EF4-FFF2-40B4-BE49-F238E27FC236}">
                <a16:creationId xmlns:a16="http://schemas.microsoft.com/office/drawing/2014/main" id="{B73139DA-908E-4B0E-8512-9310261CEA0D}"/>
              </a:ext>
            </a:extLst>
          </p:cNvPr>
          <p:cNvSpPr>
            <a:spLocks noGrp="1"/>
          </p:cNvSpPr>
          <p:nvPr>
            <p:ph type="body" idx="1"/>
          </p:nvPr>
        </p:nvSpPr>
        <p:spPr>
          <a:xfrm>
            <a:off x="823747" y="3189255"/>
            <a:ext cx="9612971" cy="1143324"/>
          </a:xfrm>
        </p:spPr>
        <p:txBody>
          <a:bodyPr>
            <a:normAutofit fontScale="92500" lnSpcReduction="10000"/>
          </a:bodyPr>
          <a:lstStyle/>
          <a:p>
            <a:r>
              <a:rPr lang="en-US" dirty="0"/>
              <a:t>Finding Aid is NOT up to date. We had a few examples where an inventory was made, but often just had “Tape A” as an identifier. Often it was “AV materials” and some sometimes “6 audiocassettes, 8 </a:t>
            </a:r>
            <a:r>
              <a:rPr lang="en-US" dirty="0" err="1"/>
              <a:t>vhs</a:t>
            </a:r>
            <a:r>
              <a:rPr lang="en-US" dirty="0"/>
              <a:t> tapes”</a:t>
            </a:r>
          </a:p>
        </p:txBody>
      </p:sp>
      <p:sp>
        <p:nvSpPr>
          <p:cNvPr id="6" name="Text Placeholder 2">
            <a:extLst>
              <a:ext uri="{FF2B5EF4-FFF2-40B4-BE49-F238E27FC236}">
                <a16:creationId xmlns:a16="http://schemas.microsoft.com/office/drawing/2014/main" id="{ED07D45F-E563-4C98-9C91-33215CCFCC6E}"/>
              </a:ext>
            </a:extLst>
          </p:cNvPr>
          <p:cNvSpPr txBox="1">
            <a:spLocks/>
          </p:cNvSpPr>
          <p:nvPr/>
        </p:nvSpPr>
        <p:spPr>
          <a:xfrm>
            <a:off x="823747" y="4344720"/>
            <a:ext cx="9612971" cy="1413074"/>
          </a:xfrm>
          <a:prstGeom prst="rect">
            <a:avLst/>
          </a:prstGeom>
        </p:spPr>
        <p:txBody>
          <a:bodyPr vert="horz" lIns="91440" tIns="45720" rIns="91440" bIns="45720" rtlCol="0">
            <a:normAutofit/>
          </a:bodyPr>
          <a:lstStyle>
            <a:lvl1pPr marL="0" indent="0" algn="r" defTabSz="914400" rtl="0" eaLnBrk="1" latinLnBrk="0" hangingPunct="1">
              <a:lnSpc>
                <a:spcPct val="112000"/>
              </a:lnSpc>
              <a:spcBef>
                <a:spcPts val="0"/>
              </a:spcBef>
              <a:spcAft>
                <a:spcPts val="0"/>
              </a:spcAft>
              <a:buFont typeface="Franklin Gothic Book" panose="020B0503020102020204" pitchFamily="34" charset="0"/>
              <a:buNone/>
              <a:defRPr sz="24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1">
                    <a:tint val="75000"/>
                  </a:schemeClr>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1">
                    <a:tint val="75000"/>
                  </a:schemeClr>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1">
                    <a:tint val="75000"/>
                  </a:schemeClr>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1">
                    <a:tint val="75000"/>
                  </a:schemeClr>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1">
                    <a:tint val="75000"/>
                  </a:schemeClr>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1">
                    <a:tint val="75000"/>
                  </a:schemeClr>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1">
                    <a:tint val="75000"/>
                  </a:schemeClr>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1">
                    <a:tint val="75000"/>
                  </a:schemeClr>
                </a:solidFill>
                <a:latin typeface="+mn-lt"/>
                <a:ea typeface="+mn-ea"/>
                <a:cs typeface="+mn-cs"/>
              </a:defRPr>
            </a:lvl9pPr>
          </a:lstStyle>
          <a:p>
            <a:pPr marL="800100" marR="0" lvl="1" indent="-342900">
              <a:lnSpc>
                <a:spcPct val="107000"/>
              </a:lnSpc>
              <a:spcBef>
                <a:spcPts val="0"/>
              </a:spcBef>
              <a:spcAft>
                <a:spcPts val="800"/>
              </a:spcAft>
              <a:buFont typeface="Wingdings" panose="05000000000000000000" pitchFamily="2" charset="2"/>
              <a:buChar char="Ø"/>
            </a:pPr>
            <a:r>
              <a:rPr lang="en-US" sz="2200" i="0" dirty="0">
                <a:solidFill>
                  <a:schemeClr val="tx2"/>
                </a:solidFill>
              </a:rPr>
              <a:t>Databases are only as valuable as the information that is entered. </a:t>
            </a:r>
          </a:p>
          <a:p>
            <a:pPr marL="800100" marR="0" lvl="1" indent="-342900">
              <a:lnSpc>
                <a:spcPct val="107000"/>
              </a:lnSpc>
              <a:spcBef>
                <a:spcPts val="0"/>
              </a:spcBef>
              <a:spcAft>
                <a:spcPts val="800"/>
              </a:spcAft>
              <a:buFont typeface="Wingdings" panose="05000000000000000000" pitchFamily="2" charset="2"/>
              <a:buChar char="Ø"/>
            </a:pPr>
            <a:r>
              <a:rPr lang="en-US" sz="2200" i="0" dirty="0">
                <a:solidFill>
                  <a:schemeClr val="tx2"/>
                </a:solidFill>
              </a:rPr>
              <a:t>We inherit a legacy of works in progress. </a:t>
            </a:r>
          </a:p>
          <a:p>
            <a:pPr marL="800100" marR="0" lvl="1" indent="-342900">
              <a:lnSpc>
                <a:spcPct val="107000"/>
              </a:lnSpc>
              <a:spcBef>
                <a:spcPts val="0"/>
              </a:spcBef>
              <a:spcAft>
                <a:spcPts val="800"/>
              </a:spcAft>
              <a:buFont typeface="Wingdings" panose="05000000000000000000" pitchFamily="2" charset="2"/>
              <a:buChar char="Ø"/>
            </a:pPr>
            <a:r>
              <a:rPr lang="en-US" sz="2200" i="0" dirty="0">
                <a:solidFill>
                  <a:schemeClr val="tx2"/>
                </a:solidFill>
              </a:rPr>
              <a:t>Backlog is an inherent issue with limited resources.</a:t>
            </a:r>
          </a:p>
        </p:txBody>
      </p:sp>
    </p:spTree>
    <p:extLst>
      <p:ext uri="{BB962C8B-B14F-4D97-AF65-F5344CB8AC3E}">
        <p14:creationId xmlns:p14="http://schemas.microsoft.com/office/powerpoint/2010/main" val="1344320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4CCB9-D309-41B7-8E86-6E898CAD17DA}"/>
              </a:ext>
            </a:extLst>
          </p:cNvPr>
          <p:cNvSpPr>
            <a:spLocks noGrp="1"/>
          </p:cNvSpPr>
          <p:nvPr>
            <p:ph type="title"/>
          </p:nvPr>
        </p:nvSpPr>
        <p:spPr/>
        <p:txBody>
          <a:bodyPr/>
          <a:lstStyle/>
          <a:p>
            <a:r>
              <a:rPr lang="en-US" dirty="0"/>
              <a:t>Our Situation</a:t>
            </a:r>
          </a:p>
        </p:txBody>
      </p:sp>
      <p:pic>
        <p:nvPicPr>
          <p:cNvPr id="6" name="Picture Placeholder 5" descr="A picture containing indoor, table, sitting, small&#10;&#10;Description automatically generated">
            <a:extLst>
              <a:ext uri="{FF2B5EF4-FFF2-40B4-BE49-F238E27FC236}">
                <a16:creationId xmlns:a16="http://schemas.microsoft.com/office/drawing/2014/main" id="{832C5214-6477-4930-B113-876C3CD18C7F}"/>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a:xfrm rot="5400000">
            <a:off x="5434012" y="100013"/>
            <a:ext cx="6858000" cy="6657975"/>
          </a:xfrm>
        </p:spPr>
      </p:pic>
      <p:sp>
        <p:nvSpPr>
          <p:cNvPr id="4" name="Text Placeholder 3">
            <a:extLst>
              <a:ext uri="{FF2B5EF4-FFF2-40B4-BE49-F238E27FC236}">
                <a16:creationId xmlns:a16="http://schemas.microsoft.com/office/drawing/2014/main" id="{9A98AB24-FF51-4D2D-94DF-FDDDC70E920F}"/>
              </a:ext>
            </a:extLst>
          </p:cNvPr>
          <p:cNvSpPr>
            <a:spLocks noGrp="1"/>
          </p:cNvSpPr>
          <p:nvPr>
            <p:ph type="body" sz="half" idx="2"/>
          </p:nvPr>
        </p:nvSpPr>
        <p:spPr>
          <a:xfrm>
            <a:off x="310394" y="2361017"/>
            <a:ext cx="4815280" cy="3011432"/>
          </a:xfrm>
        </p:spPr>
        <p:txBody>
          <a:bodyPr>
            <a:normAutofit/>
          </a:bodyPr>
          <a:lstStyle/>
          <a:p>
            <a:r>
              <a:rPr lang="en-US" sz="2800" dirty="0"/>
              <a:t>Ability to share AV with patrons</a:t>
            </a:r>
          </a:p>
          <a:p>
            <a:pPr marL="285750" indent="-285750">
              <a:buFont typeface="Arial" panose="020B0604020202020204" pitchFamily="34" charset="0"/>
              <a:buChar char="•"/>
            </a:pPr>
            <a:r>
              <a:rPr lang="en-US" sz="2800" dirty="0"/>
              <a:t>Reading Room playback</a:t>
            </a:r>
          </a:p>
          <a:p>
            <a:pPr marL="285750" indent="-285750">
              <a:buFont typeface="Arial" panose="020B0604020202020204" pitchFamily="34" charset="0"/>
              <a:buChar char="•"/>
            </a:pPr>
            <a:r>
              <a:rPr lang="en-US" sz="2800" dirty="0"/>
              <a:t>Digitization to DVDs</a:t>
            </a:r>
          </a:p>
        </p:txBody>
      </p:sp>
    </p:spTree>
    <p:extLst>
      <p:ext uri="{BB962C8B-B14F-4D97-AF65-F5344CB8AC3E}">
        <p14:creationId xmlns:p14="http://schemas.microsoft.com/office/powerpoint/2010/main" val="1974167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797C1-1D10-4F68-A88E-2A848A290DB3}"/>
              </a:ext>
            </a:extLst>
          </p:cNvPr>
          <p:cNvSpPr>
            <a:spLocks noGrp="1"/>
          </p:cNvSpPr>
          <p:nvPr>
            <p:ph type="title"/>
          </p:nvPr>
        </p:nvSpPr>
        <p:spPr/>
        <p:txBody>
          <a:bodyPr/>
          <a:lstStyle/>
          <a:p>
            <a:r>
              <a:rPr lang="en-US" dirty="0"/>
              <a:t>Ben’s Vernacular</a:t>
            </a:r>
          </a:p>
        </p:txBody>
      </p:sp>
      <p:pic>
        <p:nvPicPr>
          <p:cNvPr id="5" name="Content Placeholder 4" descr="Graphical user interface, text&#10;&#10;Description automatically generated">
            <a:extLst>
              <a:ext uri="{FF2B5EF4-FFF2-40B4-BE49-F238E27FC236}">
                <a16:creationId xmlns:a16="http://schemas.microsoft.com/office/drawing/2014/main" id="{A5F9802B-138A-4699-AA45-776901B363F4}"/>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7299701" y="2305372"/>
            <a:ext cx="3301139" cy="2247255"/>
          </a:xfrm>
        </p:spPr>
      </p:pic>
      <p:sp>
        <p:nvSpPr>
          <p:cNvPr id="6" name="TextBox 5">
            <a:extLst>
              <a:ext uri="{FF2B5EF4-FFF2-40B4-BE49-F238E27FC236}">
                <a16:creationId xmlns:a16="http://schemas.microsoft.com/office/drawing/2014/main" id="{2861AA40-BD53-4BAC-BA72-E54733215209}"/>
              </a:ext>
            </a:extLst>
          </p:cNvPr>
          <p:cNvSpPr txBox="1"/>
          <p:nvPr/>
        </p:nvSpPr>
        <p:spPr>
          <a:xfrm>
            <a:off x="7392691" y="4792589"/>
            <a:ext cx="3022169" cy="1015663"/>
          </a:xfrm>
          <a:prstGeom prst="rect">
            <a:avLst/>
          </a:prstGeom>
          <a:noFill/>
        </p:spPr>
        <p:txBody>
          <a:bodyPr wrap="square" rtlCol="0">
            <a:spAutoFit/>
          </a:bodyPr>
          <a:lstStyle/>
          <a:p>
            <a:pPr algn="ctr"/>
            <a:r>
              <a:rPr lang="en-US" sz="6000" dirty="0"/>
              <a:t>Carrier</a:t>
            </a:r>
          </a:p>
        </p:txBody>
      </p:sp>
      <p:sp>
        <p:nvSpPr>
          <p:cNvPr id="8" name="TextBox 7">
            <a:extLst>
              <a:ext uri="{FF2B5EF4-FFF2-40B4-BE49-F238E27FC236}">
                <a16:creationId xmlns:a16="http://schemas.microsoft.com/office/drawing/2014/main" id="{8D56A2C4-06C8-427B-8013-8A5EB3F56538}"/>
              </a:ext>
            </a:extLst>
          </p:cNvPr>
          <p:cNvSpPr txBox="1"/>
          <p:nvPr/>
        </p:nvSpPr>
        <p:spPr>
          <a:xfrm>
            <a:off x="2198175" y="4792588"/>
            <a:ext cx="3022169" cy="1015663"/>
          </a:xfrm>
          <a:prstGeom prst="rect">
            <a:avLst/>
          </a:prstGeom>
          <a:noFill/>
        </p:spPr>
        <p:txBody>
          <a:bodyPr wrap="square" rtlCol="0">
            <a:spAutoFit/>
          </a:bodyPr>
          <a:lstStyle/>
          <a:p>
            <a:pPr algn="ctr"/>
            <a:r>
              <a:rPr lang="en-US" sz="6000" dirty="0"/>
              <a:t>Content</a:t>
            </a:r>
          </a:p>
        </p:txBody>
      </p:sp>
      <p:pic>
        <p:nvPicPr>
          <p:cNvPr id="4" name="Picture 3" descr="A group of people standing in front of a crowd&#10;&#10;Description automatically generated">
            <a:extLst>
              <a:ext uri="{FF2B5EF4-FFF2-40B4-BE49-F238E27FC236}">
                <a16:creationId xmlns:a16="http://schemas.microsoft.com/office/drawing/2014/main" id="{79A73A8A-938A-464C-9711-FAF5BEA687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10876" y="1870366"/>
            <a:ext cx="3796766" cy="2815935"/>
          </a:xfrm>
          <a:prstGeom prst="rect">
            <a:avLst/>
          </a:prstGeom>
        </p:spPr>
      </p:pic>
    </p:spTree>
    <p:extLst>
      <p:ext uri="{BB962C8B-B14F-4D97-AF65-F5344CB8AC3E}">
        <p14:creationId xmlns:p14="http://schemas.microsoft.com/office/powerpoint/2010/main" val="1590070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4E3FB-918F-4277-B31D-E622B6BC8F13}"/>
              </a:ext>
            </a:extLst>
          </p:cNvPr>
          <p:cNvSpPr>
            <a:spLocks noGrp="1"/>
          </p:cNvSpPr>
          <p:nvPr>
            <p:ph type="title"/>
          </p:nvPr>
        </p:nvSpPr>
        <p:spPr/>
        <p:txBody>
          <a:bodyPr/>
          <a:lstStyle/>
          <a:p>
            <a:r>
              <a:rPr lang="en-US"/>
              <a:t>Disaster waiting to happen</a:t>
            </a:r>
            <a:endParaRPr lang="en-US" dirty="0"/>
          </a:p>
        </p:txBody>
      </p:sp>
      <p:pic>
        <p:nvPicPr>
          <p:cNvPr id="4" name="Picture 3" descr="A picture containing indoor, table, sitting, desk&#10;&#10;Description automatically generated">
            <a:extLst>
              <a:ext uri="{FF2B5EF4-FFF2-40B4-BE49-F238E27FC236}">
                <a16:creationId xmlns:a16="http://schemas.microsoft.com/office/drawing/2014/main" id="{1C6E6075-B6EE-4A54-8F10-E8489830BE50}"/>
              </a:ext>
            </a:extLst>
          </p:cNvPr>
          <p:cNvPicPr>
            <a:picLocks noChangeAspect="1"/>
          </p:cNvPicPr>
          <p:nvPr/>
        </p:nvPicPr>
        <p:blipFill>
          <a:blip r:embed="rId3"/>
          <a:stretch>
            <a:fillRect/>
          </a:stretch>
        </p:blipFill>
        <p:spPr>
          <a:xfrm>
            <a:off x="2108200" y="1842796"/>
            <a:ext cx="8128000" cy="4572000"/>
          </a:xfrm>
          <a:prstGeom prst="rect">
            <a:avLst/>
          </a:prstGeom>
        </p:spPr>
      </p:pic>
    </p:spTree>
    <p:extLst>
      <p:ext uri="{BB962C8B-B14F-4D97-AF65-F5344CB8AC3E}">
        <p14:creationId xmlns:p14="http://schemas.microsoft.com/office/powerpoint/2010/main" val="3906210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90CED2-72DA-49F5-8068-294F7EEF1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034E75-18FD-48D0-BB13-B4391AAD50F3}"/>
              </a:ext>
            </a:extLst>
          </p:cNvPr>
          <p:cNvSpPr>
            <a:spLocks noGrp="1"/>
          </p:cNvSpPr>
          <p:nvPr>
            <p:ph type="title"/>
          </p:nvPr>
        </p:nvSpPr>
        <p:spPr>
          <a:xfrm>
            <a:off x="1371600" y="685800"/>
            <a:ext cx="9601200" cy="1485900"/>
          </a:xfrm>
        </p:spPr>
        <p:txBody>
          <a:bodyPr vert="horz" lIns="91440" tIns="45720" rIns="91440" bIns="45720" rtlCol="0" anchor="t">
            <a:normAutofit/>
          </a:bodyPr>
          <a:lstStyle/>
          <a:p>
            <a:r>
              <a:rPr lang="en-US"/>
              <a:t>Problem: AV Fragility</a:t>
            </a:r>
            <a:endParaRPr lang="en-US" dirty="0"/>
          </a:p>
        </p:txBody>
      </p:sp>
      <p:sp>
        <p:nvSpPr>
          <p:cNvPr id="3" name="Title 3">
            <a:extLst>
              <a:ext uri="{FF2B5EF4-FFF2-40B4-BE49-F238E27FC236}">
                <a16:creationId xmlns:a16="http://schemas.microsoft.com/office/drawing/2014/main" id="{83A22FEC-5ABB-49A5-AAF6-DFC2C37CE73D}"/>
              </a:ext>
            </a:extLst>
          </p:cNvPr>
          <p:cNvSpPr txBox="1">
            <a:spLocks/>
          </p:cNvSpPr>
          <p:nvPr/>
        </p:nvSpPr>
        <p:spPr>
          <a:xfrm>
            <a:off x="2205228" y="2730891"/>
            <a:ext cx="7781544" cy="859055"/>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spcAft>
                <a:spcPts val="600"/>
              </a:spcAft>
            </a:pPr>
            <a:br>
              <a:rPr lang="en-GB" sz="3300"/>
            </a:br>
            <a:endParaRPr lang="en-GB" sz="3300"/>
          </a:p>
        </p:txBody>
      </p:sp>
      <p:graphicFrame>
        <p:nvGraphicFramePr>
          <p:cNvPr id="6" name="Text Placeholder 4">
            <a:extLst>
              <a:ext uri="{FF2B5EF4-FFF2-40B4-BE49-F238E27FC236}">
                <a16:creationId xmlns:a16="http://schemas.microsoft.com/office/drawing/2014/main" id="{113C18C6-1181-471F-B304-5FDABA230AD7}"/>
              </a:ext>
            </a:extLst>
          </p:cNvPr>
          <p:cNvGraphicFramePr/>
          <p:nvPr>
            <p:extLst>
              <p:ext uri="{D42A27DB-BD31-4B8C-83A1-F6EECF244321}">
                <p14:modId xmlns:p14="http://schemas.microsoft.com/office/powerpoint/2010/main" val="320464408"/>
              </p:ext>
            </p:extLst>
          </p:nvPr>
        </p:nvGraphicFramePr>
        <p:xfrm>
          <a:off x="942535" y="1871003"/>
          <a:ext cx="10986868" cy="3996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6744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8"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15374B5-D7C8-4AA9-BE65-DB7A0CA9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4"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sp>
        <p:sp>
          <p:nvSpPr>
            <p:cNvPr id="15"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sp>
      </p:grpSp>
      <p:sp>
        <p:nvSpPr>
          <p:cNvPr id="2" name="Title 1">
            <a:extLst>
              <a:ext uri="{FF2B5EF4-FFF2-40B4-BE49-F238E27FC236}">
                <a16:creationId xmlns:a16="http://schemas.microsoft.com/office/drawing/2014/main" id="{4F41F955-FE69-47D0-A3B3-5283284889C8}"/>
              </a:ext>
            </a:extLst>
          </p:cNvPr>
          <p:cNvSpPr>
            <a:spLocks noGrp="1"/>
          </p:cNvSpPr>
          <p:nvPr>
            <p:ph type="title"/>
          </p:nvPr>
        </p:nvSpPr>
        <p:spPr>
          <a:xfrm>
            <a:off x="1788519" y="1553485"/>
            <a:ext cx="8832588" cy="3599472"/>
          </a:xfrm>
        </p:spPr>
        <p:txBody>
          <a:bodyPr vert="horz" lIns="91440" tIns="45720" rIns="91440" bIns="45720" rtlCol="0" anchor="b">
            <a:normAutofit/>
          </a:bodyPr>
          <a:lstStyle/>
          <a:p>
            <a:pPr algn="ctr"/>
            <a:r>
              <a:rPr lang="en-US" sz="3200" b="0" cap="all" dirty="0"/>
              <a:t>“There is now consensus among audiovisual archives internationally that we will not be able to support large-scale </a:t>
            </a:r>
            <a:r>
              <a:rPr lang="en-US" sz="3200" b="0" cap="all" dirty="0" err="1"/>
              <a:t>digitisation</a:t>
            </a:r>
            <a:r>
              <a:rPr lang="en-US" sz="3200" b="0" cap="all" dirty="0"/>
              <a:t> of magnetic media in the very near future. Tape that is not </a:t>
            </a:r>
            <a:r>
              <a:rPr lang="en-US" sz="3200" b="0" cap="all" dirty="0" err="1"/>
              <a:t>digitised</a:t>
            </a:r>
            <a:r>
              <a:rPr lang="en-US" sz="3200" b="0" cap="all" dirty="0"/>
              <a:t> by 2025 will in most cases be lost.”</a:t>
            </a:r>
            <a:br>
              <a:rPr lang="en-US" sz="3200" b="0" cap="all" dirty="0"/>
            </a:br>
            <a:br>
              <a:rPr lang="en-US" sz="3200" b="0" cap="all" dirty="0"/>
            </a:br>
            <a:r>
              <a:rPr lang="en-US" sz="3200" b="0" cap="all" dirty="0"/>
              <a:t>			-NFSA.gov.au, Oct. 2018</a:t>
            </a:r>
            <a:endParaRPr lang="en-US" sz="3200" cap="all" dirty="0"/>
          </a:p>
        </p:txBody>
      </p:sp>
    </p:spTree>
    <p:extLst>
      <p:ext uri="{BB962C8B-B14F-4D97-AF65-F5344CB8AC3E}">
        <p14:creationId xmlns:p14="http://schemas.microsoft.com/office/powerpoint/2010/main" val="302514527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 name="Group 9">
            <a:extLst>
              <a:ext uri="{FF2B5EF4-FFF2-40B4-BE49-F238E27FC236}">
                <a16:creationId xmlns:a16="http://schemas.microsoft.com/office/drawing/2014/main" id="{57500303-A207-4812-BEB9-51E132FEB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10118C91-C025-4776-BE95-E9926378E7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339174D0-30E8-4BBF-BF81-5DDAC33C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21" name="Rectangle 13">
            <a:extLst>
              <a:ext uri="{FF2B5EF4-FFF2-40B4-BE49-F238E27FC236}">
                <a16:creationId xmlns:a16="http://schemas.microsoft.com/office/drawing/2014/main" id="{7BB74091-09FE-44AF-8325-7FE6E175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9D1225-8A24-45C7-8DAE-258711F22F00}"/>
              </a:ext>
            </a:extLst>
          </p:cNvPr>
          <p:cNvSpPr>
            <a:spLocks noGrp="1"/>
          </p:cNvSpPr>
          <p:nvPr>
            <p:ph type="title"/>
          </p:nvPr>
        </p:nvSpPr>
        <p:spPr>
          <a:xfrm>
            <a:off x="-1582378" y="4530009"/>
            <a:ext cx="10720685" cy="936769"/>
          </a:xfrm>
        </p:spPr>
        <p:txBody>
          <a:bodyPr vert="horz" lIns="91440" tIns="45720" rIns="91440" bIns="45720" rtlCol="0" anchor="b">
            <a:normAutofit/>
          </a:bodyPr>
          <a:lstStyle/>
          <a:p>
            <a:pPr algn="ctr"/>
            <a:r>
              <a:rPr lang="en-US" sz="3200" cap="all" dirty="0"/>
              <a:t>2019 Culpeper, Virginia</a:t>
            </a:r>
          </a:p>
        </p:txBody>
      </p:sp>
      <p:pic>
        <p:nvPicPr>
          <p:cNvPr id="4" name="Picture 4" descr="Library of Congress Packard Campus of National Audio-Visual Conservation  Center - Greenroofs.com">
            <a:extLst>
              <a:ext uri="{FF2B5EF4-FFF2-40B4-BE49-F238E27FC236}">
                <a16:creationId xmlns:a16="http://schemas.microsoft.com/office/drawing/2014/main" id="{3DBAFED0-D231-4FFF-A06F-C21F5DEB932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8649" b="8763"/>
          <a:stretch/>
        </p:blipFill>
        <p:spPr bwMode="auto">
          <a:xfrm>
            <a:off x="643466" y="840130"/>
            <a:ext cx="5130799" cy="31503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FA7C50C-9EBA-4312-8653-A331A67C676F}"/>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596827" y="643467"/>
            <a:ext cx="5121995" cy="3803082"/>
          </a:xfrm>
          <a:prstGeom prst="rect">
            <a:avLst/>
          </a:prstGeom>
          <a:noFill/>
          <a:extLst>
            <a:ext uri="{909E8E84-426E-40DD-AFC4-6F175D3DCCD1}">
              <a14:hiddenFill xmlns:a14="http://schemas.microsoft.com/office/drawing/2010/main">
                <a:solidFill>
                  <a:srgbClr val="FFFFFF"/>
                </a:solidFill>
              </a14:hiddenFill>
            </a:ext>
          </a:extLst>
        </p:spPr>
      </p:pic>
      <p:sp>
        <p:nvSpPr>
          <p:cNvPr id="22" name="Freeform: Shape 15">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23" name="Freeform: Shape 17">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Tree>
    <p:extLst>
      <p:ext uri="{BB962C8B-B14F-4D97-AF65-F5344CB8AC3E}">
        <p14:creationId xmlns:p14="http://schemas.microsoft.com/office/powerpoint/2010/main" val="2060280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CCBD-D3B4-4ACC-B8E5-85E3448C17AE}"/>
              </a:ext>
            </a:extLst>
          </p:cNvPr>
          <p:cNvSpPr>
            <a:spLocks noGrp="1"/>
          </p:cNvSpPr>
          <p:nvPr>
            <p:ph type="title"/>
          </p:nvPr>
        </p:nvSpPr>
        <p:spPr>
          <a:xfrm>
            <a:off x="1371600" y="685800"/>
            <a:ext cx="4245429" cy="1485900"/>
          </a:xfrm>
        </p:spPr>
        <p:txBody>
          <a:bodyPr>
            <a:normAutofit/>
          </a:bodyPr>
          <a:lstStyle/>
          <a:p>
            <a:r>
              <a:rPr lang="en-US" dirty="0"/>
              <a:t>Where We Begin</a:t>
            </a:r>
            <a:br>
              <a:rPr lang="en-US" dirty="0"/>
            </a:br>
            <a:r>
              <a:rPr lang="en-US" dirty="0"/>
              <a:t>(Review)</a:t>
            </a:r>
          </a:p>
        </p:txBody>
      </p:sp>
      <p:sp>
        <p:nvSpPr>
          <p:cNvPr id="3" name="Content Placeholder 2">
            <a:extLst>
              <a:ext uri="{FF2B5EF4-FFF2-40B4-BE49-F238E27FC236}">
                <a16:creationId xmlns:a16="http://schemas.microsoft.com/office/drawing/2014/main" id="{D358E8FA-C9EC-436F-9EEE-40C03F142680}"/>
              </a:ext>
            </a:extLst>
          </p:cNvPr>
          <p:cNvSpPr>
            <a:spLocks noGrp="1"/>
          </p:cNvSpPr>
          <p:nvPr>
            <p:ph idx="1"/>
          </p:nvPr>
        </p:nvSpPr>
        <p:spPr>
          <a:xfrm>
            <a:off x="1091683" y="2286000"/>
            <a:ext cx="4739950" cy="4142792"/>
          </a:xfrm>
        </p:spPr>
        <p:txBody>
          <a:bodyPr>
            <a:normAutofit/>
          </a:bodyPr>
          <a:lstStyle/>
          <a:p>
            <a:r>
              <a:rPr lang="en-US" sz="2100" dirty="0"/>
              <a:t>Urgency with addressing AV</a:t>
            </a:r>
          </a:p>
          <a:p>
            <a:r>
              <a:rPr lang="en-US" sz="2100" dirty="0"/>
              <a:t>86,000+ containers</a:t>
            </a:r>
          </a:p>
          <a:p>
            <a:r>
              <a:rPr lang="en-US" sz="2100" dirty="0"/>
              <a:t>Limited resources due to diversified duties</a:t>
            </a:r>
          </a:p>
          <a:p>
            <a:r>
              <a:rPr lang="en-US" sz="2100" dirty="0"/>
              <a:t>Just had to get started!</a:t>
            </a:r>
          </a:p>
          <a:p>
            <a:pPr lvl="1"/>
            <a:r>
              <a:rPr lang="en-US" sz="2100" dirty="0"/>
              <a:t>Where?</a:t>
            </a:r>
          </a:p>
          <a:p>
            <a:pPr lvl="1"/>
            <a:r>
              <a:rPr lang="en-US" sz="2100" dirty="0"/>
              <a:t>Who?</a:t>
            </a:r>
          </a:p>
          <a:p>
            <a:pPr lvl="1"/>
            <a:r>
              <a:rPr lang="en-US" sz="2100" dirty="0"/>
              <a:t>When?</a:t>
            </a:r>
          </a:p>
          <a:p>
            <a:pPr lvl="1"/>
            <a:endParaRPr lang="en-US" sz="2100" dirty="0"/>
          </a:p>
        </p:txBody>
      </p:sp>
      <p:pic>
        <p:nvPicPr>
          <p:cNvPr id="5" name="Picture 4" descr="A store inside of a building&#10;&#10;Description automatically generated">
            <a:extLst>
              <a:ext uri="{FF2B5EF4-FFF2-40B4-BE49-F238E27FC236}">
                <a16:creationId xmlns:a16="http://schemas.microsoft.com/office/drawing/2014/main" id="{CFB86F32-3E57-4765-B274-6F7A3491FA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0716" y="1287624"/>
            <a:ext cx="5900340" cy="4425254"/>
          </a:xfrm>
          <a:prstGeom prst="rect">
            <a:avLst/>
          </a:prstGeom>
        </p:spPr>
      </p:pic>
    </p:spTree>
    <p:extLst>
      <p:ext uri="{BB962C8B-B14F-4D97-AF65-F5344CB8AC3E}">
        <p14:creationId xmlns:p14="http://schemas.microsoft.com/office/powerpoint/2010/main" val="1938454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E2E3-688F-47B5-B08B-9DDD5F7F4767}"/>
              </a:ext>
            </a:extLst>
          </p:cNvPr>
          <p:cNvSpPr>
            <a:spLocks noGrp="1"/>
          </p:cNvSpPr>
          <p:nvPr>
            <p:ph type="title"/>
          </p:nvPr>
        </p:nvSpPr>
        <p:spPr/>
        <p:txBody>
          <a:bodyPr>
            <a:normAutofit/>
          </a:bodyPr>
          <a:lstStyle/>
          <a:p>
            <a:r>
              <a:rPr lang="en-US" sz="5400" b="1" dirty="0"/>
              <a:t>AV Assessment: Initial Trial</a:t>
            </a:r>
          </a:p>
        </p:txBody>
      </p:sp>
      <p:sp>
        <p:nvSpPr>
          <p:cNvPr id="3" name="Content Placeholder 2">
            <a:extLst>
              <a:ext uri="{FF2B5EF4-FFF2-40B4-BE49-F238E27FC236}">
                <a16:creationId xmlns:a16="http://schemas.microsoft.com/office/drawing/2014/main" id="{1D10F610-E57C-4AED-917E-88BE2E9CC184}"/>
              </a:ext>
            </a:extLst>
          </p:cNvPr>
          <p:cNvSpPr>
            <a:spLocks noGrp="1"/>
          </p:cNvSpPr>
          <p:nvPr>
            <p:ph idx="1"/>
          </p:nvPr>
        </p:nvSpPr>
        <p:spPr/>
        <p:txBody>
          <a:bodyPr>
            <a:noAutofit/>
          </a:bodyPr>
          <a:lstStyle/>
          <a:p>
            <a:r>
              <a:rPr lang="en-US" sz="3600" dirty="0"/>
              <a:t>Needed a sample to see what we were finding</a:t>
            </a:r>
          </a:p>
          <a:p>
            <a:pPr lvl="1"/>
            <a:r>
              <a:rPr lang="en-US" sz="3600" dirty="0"/>
              <a:t>Format</a:t>
            </a:r>
          </a:p>
          <a:p>
            <a:pPr lvl="1"/>
            <a:r>
              <a:rPr lang="en-US" sz="3600" dirty="0"/>
              <a:t>Feedback</a:t>
            </a:r>
          </a:p>
          <a:p>
            <a:r>
              <a:rPr lang="en-US" sz="3600" dirty="0"/>
              <a:t>Piggy back onto annual shelf read</a:t>
            </a:r>
          </a:p>
          <a:p>
            <a:r>
              <a:rPr lang="en-US" sz="3600" dirty="0"/>
              <a:t>Compact shelving, one bay, directions to students</a:t>
            </a:r>
          </a:p>
        </p:txBody>
      </p:sp>
    </p:spTree>
    <p:extLst>
      <p:ext uri="{BB962C8B-B14F-4D97-AF65-F5344CB8AC3E}">
        <p14:creationId xmlns:p14="http://schemas.microsoft.com/office/powerpoint/2010/main" val="4103933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96BB291-4ABC-48EB-A20E-B11F249FD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7285" y="0"/>
            <a:ext cx="4134715" cy="3346705"/>
          </a:xfrm>
          <a:custGeom>
            <a:avLst/>
            <a:gdLst>
              <a:gd name="connsiteX0" fmla="*/ 1549963 w 4134715"/>
              <a:gd name="connsiteY0" fmla="*/ 0 h 3346705"/>
              <a:gd name="connsiteX1" fmla="*/ 4134715 w 4134715"/>
              <a:gd name="connsiteY1" fmla="*/ 0 h 3346705"/>
              <a:gd name="connsiteX2" fmla="*/ 4134715 w 4134715"/>
              <a:gd name="connsiteY2" fmla="*/ 3346705 h 3346705"/>
              <a:gd name="connsiteX3" fmla="*/ 0 w 4134715"/>
              <a:gd name="connsiteY3" fmla="*/ 3346705 h 3346705"/>
            </a:gdLst>
            <a:ahLst/>
            <a:cxnLst>
              <a:cxn ang="0">
                <a:pos x="connsiteX0" y="connsiteY0"/>
              </a:cxn>
              <a:cxn ang="0">
                <a:pos x="connsiteX1" y="connsiteY1"/>
              </a:cxn>
              <a:cxn ang="0">
                <a:pos x="connsiteX2" y="connsiteY2"/>
              </a:cxn>
              <a:cxn ang="0">
                <a:pos x="connsiteX3" y="connsiteY3"/>
              </a:cxn>
            </a:cxnLst>
            <a:rect l="l" t="t" r="r" b="b"/>
            <a:pathLst>
              <a:path w="4134715" h="3346705">
                <a:moveTo>
                  <a:pt x="1549963" y="0"/>
                </a:moveTo>
                <a:lnTo>
                  <a:pt x="4134715" y="0"/>
                </a:lnTo>
                <a:lnTo>
                  <a:pt x="4134715" y="3346705"/>
                </a:lnTo>
                <a:lnTo>
                  <a:pt x="0" y="33467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F68680D-88C3-4223-8FF9-B7CEA07C1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8109" y="0"/>
            <a:ext cx="4903560" cy="3346705"/>
          </a:xfrm>
          <a:custGeom>
            <a:avLst/>
            <a:gdLst>
              <a:gd name="connsiteX0" fmla="*/ 1549963 w 4903560"/>
              <a:gd name="connsiteY0" fmla="*/ 0 h 3346705"/>
              <a:gd name="connsiteX1" fmla="*/ 4903560 w 4903560"/>
              <a:gd name="connsiteY1" fmla="*/ 0 h 3346705"/>
              <a:gd name="connsiteX2" fmla="*/ 3353597 w 4903560"/>
              <a:gd name="connsiteY2" fmla="*/ 3346705 h 3346705"/>
              <a:gd name="connsiteX3" fmla="*/ 0 w 4903560"/>
              <a:gd name="connsiteY3" fmla="*/ 3346705 h 3346705"/>
            </a:gdLst>
            <a:ahLst/>
            <a:cxnLst>
              <a:cxn ang="0">
                <a:pos x="connsiteX0" y="connsiteY0"/>
              </a:cxn>
              <a:cxn ang="0">
                <a:pos x="connsiteX1" y="connsiteY1"/>
              </a:cxn>
              <a:cxn ang="0">
                <a:pos x="connsiteX2" y="connsiteY2"/>
              </a:cxn>
              <a:cxn ang="0">
                <a:pos x="connsiteX3" y="connsiteY3"/>
              </a:cxn>
            </a:cxnLst>
            <a:rect l="l" t="t" r="r" b="b"/>
            <a:pathLst>
              <a:path w="4903560" h="3346705">
                <a:moveTo>
                  <a:pt x="1549963" y="0"/>
                </a:moveTo>
                <a:lnTo>
                  <a:pt x="4903560" y="0"/>
                </a:lnTo>
                <a:lnTo>
                  <a:pt x="3353597" y="3346705"/>
                </a:lnTo>
                <a:lnTo>
                  <a:pt x="0" y="33467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1E45451A-56A1-4D57-8530-06665AB96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882411" cy="3346705"/>
          </a:xfrm>
          <a:custGeom>
            <a:avLst/>
            <a:gdLst>
              <a:gd name="connsiteX0" fmla="*/ 0 w 5882411"/>
              <a:gd name="connsiteY0" fmla="*/ 0 h 3346705"/>
              <a:gd name="connsiteX1" fmla="*/ 5882411 w 5882411"/>
              <a:gd name="connsiteY1" fmla="*/ 0 h 3346705"/>
              <a:gd name="connsiteX2" fmla="*/ 4332447 w 5882411"/>
              <a:gd name="connsiteY2" fmla="*/ 3346705 h 3346705"/>
              <a:gd name="connsiteX3" fmla="*/ 0 w 5882411"/>
              <a:gd name="connsiteY3" fmla="*/ 3346705 h 3346705"/>
            </a:gdLst>
            <a:ahLst/>
            <a:cxnLst>
              <a:cxn ang="0">
                <a:pos x="connsiteX0" y="connsiteY0"/>
              </a:cxn>
              <a:cxn ang="0">
                <a:pos x="connsiteX1" y="connsiteY1"/>
              </a:cxn>
              <a:cxn ang="0">
                <a:pos x="connsiteX2" y="connsiteY2"/>
              </a:cxn>
              <a:cxn ang="0">
                <a:pos x="connsiteX3" y="connsiteY3"/>
              </a:cxn>
            </a:cxnLst>
            <a:rect l="l" t="t" r="r" b="b"/>
            <a:pathLst>
              <a:path w="5882411" h="3346705">
                <a:moveTo>
                  <a:pt x="0" y="0"/>
                </a:moveTo>
                <a:lnTo>
                  <a:pt x="5882411" y="0"/>
                </a:lnTo>
                <a:lnTo>
                  <a:pt x="4332447" y="3346705"/>
                </a:lnTo>
                <a:lnTo>
                  <a:pt x="0" y="33467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a16="http://schemas.microsoft.com/office/drawing/2014/main" id="{8C405F45-8367-41A6-8296-F83E36E0C1E3}"/>
              </a:ext>
            </a:extLst>
          </p:cNvPr>
          <p:cNvPicPr>
            <a:picLocks noChangeAspect="1"/>
          </p:cNvPicPr>
          <p:nvPr/>
        </p:nvPicPr>
        <p:blipFill>
          <a:blip r:embed="rId3"/>
          <a:stretch>
            <a:fillRect/>
          </a:stretch>
        </p:blipFill>
        <p:spPr>
          <a:xfrm>
            <a:off x="716180" y="533981"/>
            <a:ext cx="3497232" cy="2461643"/>
          </a:xfrm>
          <a:prstGeom prst="rect">
            <a:avLst/>
          </a:prstGeom>
        </p:spPr>
      </p:pic>
      <p:pic>
        <p:nvPicPr>
          <p:cNvPr id="9" name="Picture 8">
            <a:extLst>
              <a:ext uri="{FF2B5EF4-FFF2-40B4-BE49-F238E27FC236}">
                <a16:creationId xmlns:a16="http://schemas.microsoft.com/office/drawing/2014/main" id="{10331C04-1C9B-42DA-A838-B82E93439474}"/>
              </a:ext>
            </a:extLst>
          </p:cNvPr>
          <p:cNvPicPr>
            <a:picLocks noChangeAspect="1"/>
          </p:cNvPicPr>
          <p:nvPr/>
        </p:nvPicPr>
        <p:blipFill>
          <a:blip r:embed="rId4"/>
          <a:stretch>
            <a:fillRect/>
          </a:stretch>
        </p:blipFill>
        <p:spPr>
          <a:xfrm>
            <a:off x="5885451" y="685308"/>
            <a:ext cx="1957383" cy="2292960"/>
          </a:xfrm>
          <a:prstGeom prst="rect">
            <a:avLst/>
          </a:prstGeom>
        </p:spPr>
      </p:pic>
      <p:pic>
        <p:nvPicPr>
          <p:cNvPr id="8" name="Picture 7">
            <a:extLst>
              <a:ext uri="{FF2B5EF4-FFF2-40B4-BE49-F238E27FC236}">
                <a16:creationId xmlns:a16="http://schemas.microsoft.com/office/drawing/2014/main" id="{30378FBE-59E1-4C66-A9D5-01584954FA09}"/>
              </a:ext>
            </a:extLst>
          </p:cNvPr>
          <p:cNvPicPr>
            <a:picLocks noChangeAspect="1"/>
          </p:cNvPicPr>
          <p:nvPr/>
        </p:nvPicPr>
        <p:blipFill>
          <a:blip r:embed="rId5"/>
          <a:stretch>
            <a:fillRect/>
          </a:stretch>
        </p:blipFill>
        <p:spPr>
          <a:xfrm>
            <a:off x="9454776" y="998211"/>
            <a:ext cx="2267225" cy="1667154"/>
          </a:xfrm>
          <a:prstGeom prst="rect">
            <a:avLst/>
          </a:prstGeom>
        </p:spPr>
      </p:pic>
      <p:sp>
        <p:nvSpPr>
          <p:cNvPr id="21" name="Freeform: Shape 20">
            <a:extLst>
              <a:ext uri="{FF2B5EF4-FFF2-40B4-BE49-F238E27FC236}">
                <a16:creationId xmlns:a16="http://schemas.microsoft.com/office/drawing/2014/main" id="{558BA547-98A0-4003-8D14-BEC8A1257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094" y="3511295"/>
            <a:ext cx="5760906" cy="3346705"/>
          </a:xfrm>
          <a:custGeom>
            <a:avLst/>
            <a:gdLst>
              <a:gd name="connsiteX0" fmla="*/ 1549964 w 5760906"/>
              <a:gd name="connsiteY0" fmla="*/ 0 h 3346705"/>
              <a:gd name="connsiteX1" fmla="*/ 5760906 w 5760906"/>
              <a:gd name="connsiteY1" fmla="*/ 0 h 3346705"/>
              <a:gd name="connsiteX2" fmla="*/ 5760906 w 5760906"/>
              <a:gd name="connsiteY2" fmla="*/ 3346705 h 3346705"/>
              <a:gd name="connsiteX3" fmla="*/ 0 w 5760906"/>
              <a:gd name="connsiteY3" fmla="*/ 3346705 h 3346705"/>
            </a:gdLst>
            <a:ahLst/>
            <a:cxnLst>
              <a:cxn ang="0">
                <a:pos x="connsiteX0" y="connsiteY0"/>
              </a:cxn>
              <a:cxn ang="0">
                <a:pos x="connsiteX1" y="connsiteY1"/>
              </a:cxn>
              <a:cxn ang="0">
                <a:pos x="connsiteX2" y="connsiteY2"/>
              </a:cxn>
              <a:cxn ang="0">
                <a:pos x="connsiteX3" y="connsiteY3"/>
              </a:cxn>
            </a:cxnLst>
            <a:rect l="l" t="t" r="r" b="b"/>
            <a:pathLst>
              <a:path w="5760906" h="3346705">
                <a:moveTo>
                  <a:pt x="1549964" y="0"/>
                </a:moveTo>
                <a:lnTo>
                  <a:pt x="5760906" y="0"/>
                </a:lnTo>
                <a:lnTo>
                  <a:pt x="5760906" y="3346705"/>
                </a:lnTo>
                <a:lnTo>
                  <a:pt x="0" y="33467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7C498D76-5C8E-4439-9D70-BA9F56197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81917" y="3511295"/>
            <a:ext cx="4903562" cy="3346705"/>
          </a:xfrm>
          <a:custGeom>
            <a:avLst/>
            <a:gdLst>
              <a:gd name="connsiteX0" fmla="*/ 1549965 w 4903562"/>
              <a:gd name="connsiteY0" fmla="*/ 0 h 3346705"/>
              <a:gd name="connsiteX1" fmla="*/ 4903562 w 4903562"/>
              <a:gd name="connsiteY1" fmla="*/ 0 h 3346705"/>
              <a:gd name="connsiteX2" fmla="*/ 3353599 w 4903562"/>
              <a:gd name="connsiteY2" fmla="*/ 3346705 h 3346705"/>
              <a:gd name="connsiteX3" fmla="*/ 0 w 4903562"/>
              <a:gd name="connsiteY3" fmla="*/ 3346705 h 3346705"/>
            </a:gdLst>
            <a:ahLst/>
            <a:cxnLst>
              <a:cxn ang="0">
                <a:pos x="connsiteX0" y="connsiteY0"/>
              </a:cxn>
              <a:cxn ang="0">
                <a:pos x="connsiteX1" y="connsiteY1"/>
              </a:cxn>
              <a:cxn ang="0">
                <a:pos x="connsiteX2" y="connsiteY2"/>
              </a:cxn>
              <a:cxn ang="0">
                <a:pos x="connsiteX3" y="connsiteY3"/>
              </a:cxn>
            </a:cxnLst>
            <a:rect l="l" t="t" r="r" b="b"/>
            <a:pathLst>
              <a:path w="4903562" h="3346705">
                <a:moveTo>
                  <a:pt x="1549965" y="0"/>
                </a:moveTo>
                <a:lnTo>
                  <a:pt x="4903562" y="0"/>
                </a:lnTo>
                <a:lnTo>
                  <a:pt x="3353599" y="3346705"/>
                </a:lnTo>
                <a:lnTo>
                  <a:pt x="0" y="33467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F95AC789-3AB1-41E7-BF4E-6861EF948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511295"/>
            <a:ext cx="4256221" cy="3346705"/>
          </a:xfrm>
          <a:custGeom>
            <a:avLst/>
            <a:gdLst>
              <a:gd name="connsiteX0" fmla="*/ 0 w 4256221"/>
              <a:gd name="connsiteY0" fmla="*/ 0 h 3346705"/>
              <a:gd name="connsiteX1" fmla="*/ 4256221 w 4256221"/>
              <a:gd name="connsiteY1" fmla="*/ 0 h 3346705"/>
              <a:gd name="connsiteX2" fmla="*/ 2706257 w 4256221"/>
              <a:gd name="connsiteY2" fmla="*/ 3346705 h 3346705"/>
              <a:gd name="connsiteX3" fmla="*/ 0 w 4256221"/>
              <a:gd name="connsiteY3" fmla="*/ 3346705 h 3346705"/>
            </a:gdLst>
            <a:ahLst/>
            <a:cxnLst>
              <a:cxn ang="0">
                <a:pos x="connsiteX0" y="connsiteY0"/>
              </a:cxn>
              <a:cxn ang="0">
                <a:pos x="connsiteX1" y="connsiteY1"/>
              </a:cxn>
              <a:cxn ang="0">
                <a:pos x="connsiteX2" y="connsiteY2"/>
              </a:cxn>
              <a:cxn ang="0">
                <a:pos x="connsiteX3" y="connsiteY3"/>
              </a:cxn>
            </a:cxnLst>
            <a:rect l="l" t="t" r="r" b="b"/>
            <a:pathLst>
              <a:path w="4256221" h="3346705">
                <a:moveTo>
                  <a:pt x="0" y="0"/>
                </a:moveTo>
                <a:lnTo>
                  <a:pt x="4256221" y="0"/>
                </a:lnTo>
                <a:lnTo>
                  <a:pt x="2706257" y="3346705"/>
                </a:lnTo>
                <a:lnTo>
                  <a:pt x="0" y="33467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7BF309A2-9C6E-45C6-8FEB-40972C272425}"/>
              </a:ext>
            </a:extLst>
          </p:cNvPr>
          <p:cNvPicPr>
            <a:picLocks noChangeAspect="1"/>
          </p:cNvPicPr>
          <p:nvPr/>
        </p:nvPicPr>
        <p:blipFill>
          <a:blip r:embed="rId6"/>
          <a:stretch>
            <a:fillRect/>
          </a:stretch>
        </p:blipFill>
        <p:spPr>
          <a:xfrm>
            <a:off x="731032" y="4266187"/>
            <a:ext cx="2007031" cy="1532065"/>
          </a:xfrm>
          <a:prstGeom prst="rect">
            <a:avLst/>
          </a:prstGeom>
        </p:spPr>
      </p:pic>
      <p:pic>
        <p:nvPicPr>
          <p:cNvPr id="6" name="Picture 5">
            <a:extLst>
              <a:ext uri="{FF2B5EF4-FFF2-40B4-BE49-F238E27FC236}">
                <a16:creationId xmlns:a16="http://schemas.microsoft.com/office/drawing/2014/main" id="{EC4869FC-B059-4E45-BED6-59B7AA60EC98}"/>
              </a:ext>
            </a:extLst>
          </p:cNvPr>
          <p:cNvPicPr>
            <a:picLocks noChangeAspect="1"/>
          </p:cNvPicPr>
          <p:nvPr/>
        </p:nvPicPr>
        <p:blipFill>
          <a:blip r:embed="rId7"/>
          <a:stretch>
            <a:fillRect/>
          </a:stretch>
        </p:blipFill>
        <p:spPr>
          <a:xfrm>
            <a:off x="4443208" y="4222443"/>
            <a:ext cx="1919427" cy="1619552"/>
          </a:xfrm>
          <a:prstGeom prst="rect">
            <a:avLst/>
          </a:prstGeom>
        </p:spPr>
      </p:pic>
      <p:pic>
        <p:nvPicPr>
          <p:cNvPr id="4" name="Picture 3">
            <a:extLst>
              <a:ext uri="{FF2B5EF4-FFF2-40B4-BE49-F238E27FC236}">
                <a16:creationId xmlns:a16="http://schemas.microsoft.com/office/drawing/2014/main" id="{89EEA76C-63CF-4178-B2E3-FF63615B138D}"/>
              </a:ext>
            </a:extLst>
          </p:cNvPr>
          <p:cNvPicPr>
            <a:picLocks noChangeAspect="1"/>
          </p:cNvPicPr>
          <p:nvPr/>
        </p:nvPicPr>
        <p:blipFill>
          <a:blip r:embed="rId8"/>
          <a:stretch>
            <a:fillRect/>
          </a:stretch>
        </p:blipFill>
        <p:spPr>
          <a:xfrm>
            <a:off x="8111466" y="3971864"/>
            <a:ext cx="3569189" cy="2290236"/>
          </a:xfrm>
          <a:prstGeom prst="rect">
            <a:avLst/>
          </a:prstGeom>
        </p:spPr>
      </p:pic>
    </p:spTree>
    <p:extLst>
      <p:ext uri="{BB962C8B-B14F-4D97-AF65-F5344CB8AC3E}">
        <p14:creationId xmlns:p14="http://schemas.microsoft.com/office/powerpoint/2010/main" val="491501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E2E3-688F-47B5-B08B-9DDD5F7F4767}"/>
              </a:ext>
            </a:extLst>
          </p:cNvPr>
          <p:cNvSpPr>
            <a:spLocks noGrp="1"/>
          </p:cNvSpPr>
          <p:nvPr>
            <p:ph type="title"/>
          </p:nvPr>
        </p:nvSpPr>
        <p:spPr/>
        <p:txBody>
          <a:bodyPr/>
          <a:lstStyle/>
          <a:p>
            <a:r>
              <a:rPr lang="en-US" dirty="0"/>
              <a:t>AV Assessment: Initial Trial</a:t>
            </a:r>
          </a:p>
        </p:txBody>
      </p:sp>
      <p:sp>
        <p:nvSpPr>
          <p:cNvPr id="3" name="Content Placeholder 2">
            <a:extLst>
              <a:ext uri="{FF2B5EF4-FFF2-40B4-BE49-F238E27FC236}">
                <a16:creationId xmlns:a16="http://schemas.microsoft.com/office/drawing/2014/main" id="{1D10F610-E57C-4AED-917E-88BE2E9CC184}"/>
              </a:ext>
            </a:extLst>
          </p:cNvPr>
          <p:cNvSpPr>
            <a:spLocks noGrp="1"/>
          </p:cNvSpPr>
          <p:nvPr>
            <p:ph idx="1"/>
          </p:nvPr>
        </p:nvSpPr>
        <p:spPr/>
        <p:txBody>
          <a:bodyPr>
            <a:normAutofit/>
          </a:bodyPr>
          <a:lstStyle/>
          <a:p>
            <a:r>
              <a:rPr lang="en-US" sz="2800" dirty="0"/>
              <a:t>Data Decisions</a:t>
            </a:r>
          </a:p>
          <a:p>
            <a:pPr lvl="1"/>
            <a:r>
              <a:rPr lang="en-US" sz="2800" i="0" dirty="0"/>
              <a:t>Data set we </a:t>
            </a:r>
            <a:r>
              <a:rPr lang="en-US" sz="2800" dirty="0"/>
              <a:t>wanted. </a:t>
            </a:r>
          </a:p>
          <a:p>
            <a:pPr lvl="1"/>
            <a:r>
              <a:rPr lang="en-US" sz="2800" i="0" dirty="0"/>
              <a:t>Data set we </a:t>
            </a:r>
            <a:r>
              <a:rPr lang="en-US" sz="2800" dirty="0"/>
              <a:t>needed.</a:t>
            </a:r>
          </a:p>
          <a:p>
            <a:pPr lvl="1"/>
            <a:r>
              <a:rPr lang="en-US" sz="2800" i="0" dirty="0"/>
              <a:t>What was </a:t>
            </a:r>
            <a:r>
              <a:rPr lang="en-US" sz="2800" dirty="0"/>
              <a:t>MOST </a:t>
            </a:r>
            <a:r>
              <a:rPr lang="en-US" sz="2800" i="0" dirty="0"/>
              <a:t>essential or </a:t>
            </a:r>
            <a:r>
              <a:rPr lang="en-US" sz="2800" dirty="0"/>
              <a:t>TRULY </a:t>
            </a:r>
            <a:r>
              <a:rPr lang="en-US" sz="2800" i="0" dirty="0"/>
              <a:t>essential?</a:t>
            </a:r>
          </a:p>
          <a:p>
            <a:r>
              <a:rPr lang="en-US" sz="2800" dirty="0"/>
              <a:t>What can you actually tell from a physical carrier?</a:t>
            </a:r>
          </a:p>
          <a:p>
            <a:r>
              <a:rPr lang="en-US" sz="2800" dirty="0"/>
              <a:t>Grouping materials of large numbers</a:t>
            </a:r>
          </a:p>
        </p:txBody>
      </p:sp>
    </p:spTree>
    <p:extLst>
      <p:ext uri="{BB962C8B-B14F-4D97-AF65-F5344CB8AC3E}">
        <p14:creationId xmlns:p14="http://schemas.microsoft.com/office/powerpoint/2010/main" val="2346794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7500303-A207-4812-BEB9-51E132FEB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2" name="Freeform 6">
              <a:extLst>
                <a:ext uri="{FF2B5EF4-FFF2-40B4-BE49-F238E27FC236}">
                  <a16:creationId xmlns:a16="http://schemas.microsoft.com/office/drawing/2014/main" id="{10118C91-C025-4776-BE95-E9926378E7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3" name="Freeform 6">
              <a:extLst>
                <a:ext uri="{FF2B5EF4-FFF2-40B4-BE49-F238E27FC236}">
                  <a16:creationId xmlns:a16="http://schemas.microsoft.com/office/drawing/2014/main" id="{339174D0-30E8-4BBF-BF81-5DDAC33C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5" name="Rectangle 14">
            <a:extLst>
              <a:ext uri="{FF2B5EF4-FFF2-40B4-BE49-F238E27FC236}">
                <a16:creationId xmlns:a16="http://schemas.microsoft.com/office/drawing/2014/main" id="{AAC11200-8B97-4CB4-99EF-7C0FA210F2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243D8A6-0DFB-4AD1-BE8C-6FC7FD38A063}"/>
              </a:ext>
            </a:extLst>
          </p:cNvPr>
          <p:cNvSpPr txBox="1"/>
          <p:nvPr/>
        </p:nvSpPr>
        <p:spPr>
          <a:xfrm>
            <a:off x="659230" y="4484772"/>
            <a:ext cx="10869750" cy="1237298"/>
          </a:xfrm>
          <a:prstGeom prst="rect">
            <a:avLst/>
          </a:prstGeom>
        </p:spPr>
        <p:txBody>
          <a:bodyPr vert="horz" lIns="91440" tIns="45720" rIns="91440" bIns="45720" rtlCol="0" anchor="b">
            <a:normAutofit/>
          </a:bodyPr>
          <a:lstStyle/>
          <a:p>
            <a:pPr algn="ctr" defTabSz="914400">
              <a:lnSpc>
                <a:spcPct val="89000"/>
              </a:lnSpc>
              <a:spcBef>
                <a:spcPct val="0"/>
              </a:spcBef>
              <a:spcAft>
                <a:spcPts val="600"/>
              </a:spcAft>
            </a:pPr>
            <a:r>
              <a:rPr lang="en-US" sz="6700" cap="all">
                <a:solidFill>
                  <a:schemeClr val="tx2"/>
                </a:solidFill>
                <a:latin typeface="+mj-lt"/>
                <a:ea typeface="+mj-ea"/>
                <a:cs typeface="+mj-cs"/>
              </a:rPr>
              <a:t>Media Assessment Tools</a:t>
            </a:r>
          </a:p>
        </p:txBody>
      </p:sp>
      <p:sp>
        <p:nvSpPr>
          <p:cNvPr id="17" name="Freeform 6">
            <a:extLst>
              <a:ext uri="{FF2B5EF4-FFF2-40B4-BE49-F238E27FC236}">
                <a16:creationId xmlns:a16="http://schemas.microsoft.com/office/drawing/2014/main" id="{BB502E7E-3C82-47F3-B817-7507C01A1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046527" y="-13329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3" name="Picture 2" descr="Graphical user interface, text, application, email&#10;&#10;Description automatically generated">
            <a:extLst>
              <a:ext uri="{FF2B5EF4-FFF2-40B4-BE49-F238E27FC236}">
                <a16:creationId xmlns:a16="http://schemas.microsoft.com/office/drawing/2014/main" id="{293A4A3B-DFF3-4B0C-9ED4-4278FEA5F819}"/>
              </a:ext>
            </a:extLst>
          </p:cNvPr>
          <p:cNvPicPr>
            <a:picLocks noChangeAspect="1"/>
          </p:cNvPicPr>
          <p:nvPr/>
        </p:nvPicPr>
        <p:blipFill>
          <a:blip r:embed="rId3"/>
          <a:stretch>
            <a:fillRect/>
          </a:stretch>
        </p:blipFill>
        <p:spPr>
          <a:xfrm>
            <a:off x="1198895" y="1135813"/>
            <a:ext cx="4187389" cy="3360379"/>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22F3F38C-C3D5-4C9C-ACD9-353265F0FA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7245" y="785719"/>
            <a:ext cx="5648436" cy="2923065"/>
          </a:xfrm>
          <a:prstGeom prst="rect">
            <a:avLst/>
          </a:prstGeom>
        </p:spPr>
      </p:pic>
      <p:sp>
        <p:nvSpPr>
          <p:cNvPr id="19" name="Freeform 6">
            <a:extLst>
              <a:ext uri="{FF2B5EF4-FFF2-40B4-BE49-F238E27FC236}">
                <a16:creationId xmlns:a16="http://schemas.microsoft.com/office/drawing/2014/main" id="{3E5C639E-7A0B-46B2-9273-986E8BE7F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7838485" y="614084"/>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896400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E2E3-688F-47B5-B08B-9DDD5F7F4767}"/>
              </a:ext>
            </a:extLst>
          </p:cNvPr>
          <p:cNvSpPr>
            <a:spLocks noGrp="1"/>
          </p:cNvSpPr>
          <p:nvPr>
            <p:ph type="title"/>
          </p:nvPr>
        </p:nvSpPr>
        <p:spPr/>
        <p:txBody>
          <a:bodyPr/>
          <a:lstStyle/>
          <a:p>
            <a:r>
              <a:rPr lang="en-US" dirty="0"/>
              <a:t>AV Assessment: Initial Trial</a:t>
            </a:r>
          </a:p>
        </p:txBody>
      </p:sp>
      <p:graphicFrame>
        <p:nvGraphicFramePr>
          <p:cNvPr id="5" name="Content Placeholder 2">
            <a:extLst>
              <a:ext uri="{FF2B5EF4-FFF2-40B4-BE49-F238E27FC236}">
                <a16:creationId xmlns:a16="http://schemas.microsoft.com/office/drawing/2014/main" id="{2049C22E-1792-461F-BF07-B433547938A8}"/>
              </a:ext>
            </a:extLst>
          </p:cNvPr>
          <p:cNvGraphicFramePr>
            <a:graphicFrameLocks noGrp="1"/>
          </p:cNvGraphicFramePr>
          <p:nvPr>
            <p:ph idx="1"/>
            <p:extLst>
              <p:ext uri="{D42A27DB-BD31-4B8C-83A1-F6EECF244321}">
                <p14:modId xmlns:p14="http://schemas.microsoft.com/office/powerpoint/2010/main" val="2978794803"/>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5712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8" name="Group 27">
            <a:extLst>
              <a:ext uri="{FF2B5EF4-FFF2-40B4-BE49-F238E27FC236}">
                <a16:creationId xmlns:a16="http://schemas.microsoft.com/office/drawing/2014/main" id="{57500303-A207-4812-BEB9-51E132FEB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9" name="Freeform 6">
              <a:extLst>
                <a:ext uri="{FF2B5EF4-FFF2-40B4-BE49-F238E27FC236}">
                  <a16:creationId xmlns:a16="http://schemas.microsoft.com/office/drawing/2014/main" id="{10118C91-C025-4776-BE95-E9926378E7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0" name="Freeform 6">
              <a:extLst>
                <a:ext uri="{FF2B5EF4-FFF2-40B4-BE49-F238E27FC236}">
                  <a16:creationId xmlns:a16="http://schemas.microsoft.com/office/drawing/2014/main" id="{339174D0-30E8-4BBF-BF81-5DDAC33C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39" name="Rectangle 31">
            <a:extLst>
              <a:ext uri="{FF2B5EF4-FFF2-40B4-BE49-F238E27FC236}">
                <a16:creationId xmlns:a16="http://schemas.microsoft.com/office/drawing/2014/main" id="{7BB74091-09FE-44AF-8325-7FE6E175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C9CCBD-D3B4-4ACC-B8E5-85E3448C17AE}"/>
              </a:ext>
            </a:extLst>
          </p:cNvPr>
          <p:cNvSpPr>
            <a:spLocks noGrp="1"/>
          </p:cNvSpPr>
          <p:nvPr>
            <p:ph type="title"/>
          </p:nvPr>
        </p:nvSpPr>
        <p:spPr>
          <a:xfrm>
            <a:off x="163083" y="5149315"/>
            <a:ext cx="11865833" cy="936769"/>
          </a:xfrm>
        </p:spPr>
        <p:txBody>
          <a:bodyPr vert="horz" lIns="91440" tIns="45720" rIns="91440" bIns="45720" rtlCol="0" anchor="b">
            <a:noAutofit/>
          </a:bodyPr>
          <a:lstStyle/>
          <a:p>
            <a:pPr algn="ctr"/>
            <a:r>
              <a:rPr lang="en-US" cap="all" dirty="0"/>
              <a:t>- BYU Library - </a:t>
            </a:r>
            <a:br>
              <a:rPr lang="en-US" cap="all" dirty="0"/>
            </a:br>
            <a:r>
              <a:rPr lang="en-US" cap="all" dirty="0"/>
              <a:t>L. Tom perry special collections</a:t>
            </a:r>
          </a:p>
        </p:txBody>
      </p:sp>
      <p:pic>
        <p:nvPicPr>
          <p:cNvPr id="10" name="Content Placeholder 9" descr="Logo&#10;&#10;Description automatically generated">
            <a:extLst>
              <a:ext uri="{FF2B5EF4-FFF2-40B4-BE49-F238E27FC236}">
                <a16:creationId xmlns:a16="http://schemas.microsoft.com/office/drawing/2014/main" id="{36A6E7D6-26A8-4B53-BAA3-4B13EA6D7D9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437034" y="643467"/>
            <a:ext cx="3543662" cy="3543662"/>
          </a:xfrm>
          <a:prstGeom prst="rect">
            <a:avLst/>
          </a:prstGeom>
        </p:spPr>
      </p:pic>
      <p:pic>
        <p:nvPicPr>
          <p:cNvPr id="6" name="Picture 5" descr="A building with a mountain in the background&#10;&#10;Description automatically generated">
            <a:extLst>
              <a:ext uri="{FF2B5EF4-FFF2-40B4-BE49-F238E27FC236}">
                <a16:creationId xmlns:a16="http://schemas.microsoft.com/office/drawing/2014/main" id="{B13A5B37-8421-41F9-9A7C-7D1A6A2A7C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3876" y="237067"/>
            <a:ext cx="6293557" cy="4499894"/>
          </a:xfrm>
          <a:prstGeom prst="rect">
            <a:avLst/>
          </a:prstGeom>
        </p:spPr>
      </p:pic>
      <p:sp>
        <p:nvSpPr>
          <p:cNvPr id="40" name="Freeform: Shape 33">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41" name="Freeform: Shape 35">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Tree>
    <p:extLst>
      <p:ext uri="{BB962C8B-B14F-4D97-AF65-F5344CB8AC3E}">
        <p14:creationId xmlns:p14="http://schemas.microsoft.com/office/powerpoint/2010/main" val="2624330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29E2E3-688F-47B5-B08B-9DDD5F7F4767}"/>
              </a:ext>
            </a:extLst>
          </p:cNvPr>
          <p:cNvSpPr>
            <a:spLocks noGrp="1"/>
          </p:cNvSpPr>
          <p:nvPr>
            <p:ph type="title"/>
          </p:nvPr>
        </p:nvSpPr>
        <p:spPr>
          <a:xfrm>
            <a:off x="3363864" y="685800"/>
            <a:ext cx="7705164" cy="1485900"/>
          </a:xfrm>
        </p:spPr>
        <p:txBody>
          <a:bodyPr>
            <a:normAutofit/>
          </a:bodyPr>
          <a:lstStyle/>
          <a:p>
            <a:r>
              <a:rPr lang="en-US" sz="5400"/>
              <a:t>Applying MPLP Principles</a:t>
            </a:r>
            <a:endParaRPr lang="en-US" sz="5400" dirty="0"/>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D10F610-E57C-4AED-917E-88BE2E9CC184}"/>
              </a:ext>
            </a:extLst>
          </p:cNvPr>
          <p:cNvSpPr>
            <a:spLocks noGrp="1"/>
          </p:cNvSpPr>
          <p:nvPr>
            <p:ph idx="1"/>
          </p:nvPr>
        </p:nvSpPr>
        <p:spPr>
          <a:xfrm>
            <a:off x="3363913" y="2032000"/>
            <a:ext cx="8323262" cy="4140200"/>
          </a:xfrm>
        </p:spPr>
        <p:txBody>
          <a:bodyPr>
            <a:noAutofit/>
          </a:bodyPr>
          <a:lstStyle/>
          <a:p>
            <a:r>
              <a:rPr lang="en-US" sz="3200" i="1" dirty="0"/>
              <a:t>Expend the greatest effort on the most deserving or needful materials</a:t>
            </a:r>
          </a:p>
          <a:p>
            <a:r>
              <a:rPr lang="en-US" sz="3200" i="1" dirty="0"/>
              <a:t>Establish an acceptable minimum level of work and set that as the benchmark</a:t>
            </a:r>
          </a:p>
          <a:p>
            <a:r>
              <a:rPr lang="en-US" sz="3200" i="1" dirty="0"/>
              <a:t>Get the most information available in a usable form in the briefest time possible</a:t>
            </a:r>
          </a:p>
          <a:p>
            <a:r>
              <a:rPr lang="en-US" sz="3200" i="1" dirty="0"/>
              <a:t>Embrace flexibility</a:t>
            </a:r>
          </a:p>
        </p:txBody>
      </p:sp>
    </p:spTree>
    <p:extLst>
      <p:ext uri="{BB962C8B-B14F-4D97-AF65-F5344CB8AC3E}">
        <p14:creationId xmlns:p14="http://schemas.microsoft.com/office/powerpoint/2010/main" val="3067741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13">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15">
            <a:extLst>
              <a:ext uri="{FF2B5EF4-FFF2-40B4-BE49-F238E27FC236}">
                <a16:creationId xmlns:a16="http://schemas.microsoft.com/office/drawing/2014/main" id="{D488911C-0EC7-40A9-9BCB-CA8A66E46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7">
            <a:extLst>
              <a:ext uri="{FF2B5EF4-FFF2-40B4-BE49-F238E27FC236}">
                <a16:creationId xmlns:a16="http://schemas.microsoft.com/office/drawing/2014/main" id="{53023EA8-527A-4FA2-A71D-626F91275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9" name="Freeform 6">
              <a:extLst>
                <a:ext uri="{FF2B5EF4-FFF2-40B4-BE49-F238E27FC236}">
                  <a16:creationId xmlns:a16="http://schemas.microsoft.com/office/drawing/2014/main" id="{60C46CD6-ADBB-41BC-8969-7C707D433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1" name="Freeform 6">
              <a:extLst>
                <a:ext uri="{FF2B5EF4-FFF2-40B4-BE49-F238E27FC236}">
                  <a16:creationId xmlns:a16="http://schemas.microsoft.com/office/drawing/2014/main" id="{B6C38415-998B-45FB-A12C-BD0B184CB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32" name="Rectangle 21">
            <a:extLst>
              <a:ext uri="{FF2B5EF4-FFF2-40B4-BE49-F238E27FC236}">
                <a16:creationId xmlns:a16="http://schemas.microsoft.com/office/drawing/2014/main" id="{C8D89F71-9459-4318-ACAE-874616C3A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462" y="968188"/>
            <a:ext cx="10194046" cy="48942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Table&#10;&#10;Description automatically generated">
            <a:extLst>
              <a:ext uri="{FF2B5EF4-FFF2-40B4-BE49-F238E27FC236}">
                <a16:creationId xmlns:a16="http://schemas.microsoft.com/office/drawing/2014/main" id="{2A457C86-962E-4D57-BB1F-039880C742D8}"/>
              </a:ext>
            </a:extLst>
          </p:cNvPr>
          <p:cNvPicPr>
            <a:picLocks noGrp="1" noChangeAspect="1"/>
          </p:cNvPicPr>
          <p:nvPr>
            <p:ph idx="1"/>
          </p:nvPr>
        </p:nvPicPr>
        <p:blipFill>
          <a:blip r:embed="rId3"/>
          <a:stretch>
            <a:fillRect/>
          </a:stretch>
        </p:blipFill>
        <p:spPr>
          <a:xfrm>
            <a:off x="490415" y="697703"/>
            <a:ext cx="11223490" cy="5705989"/>
          </a:xfrm>
          <a:prstGeom prst="rect">
            <a:avLst/>
          </a:prstGeom>
        </p:spPr>
      </p:pic>
      <p:sp>
        <p:nvSpPr>
          <p:cNvPr id="2" name="Rectangle 1">
            <a:extLst>
              <a:ext uri="{FF2B5EF4-FFF2-40B4-BE49-F238E27FC236}">
                <a16:creationId xmlns:a16="http://schemas.microsoft.com/office/drawing/2014/main" id="{BB10E946-664C-4FE5-A29A-9D72A70BD521}"/>
              </a:ext>
            </a:extLst>
          </p:cNvPr>
          <p:cNvSpPr/>
          <p:nvPr/>
        </p:nvSpPr>
        <p:spPr>
          <a:xfrm>
            <a:off x="184328" y="407963"/>
            <a:ext cx="228600" cy="19413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0054ECE-6FB2-4552-9269-10A54EC8BCAC}"/>
              </a:ext>
            </a:extLst>
          </p:cNvPr>
          <p:cNvSpPr/>
          <p:nvPr/>
        </p:nvSpPr>
        <p:spPr>
          <a:xfrm>
            <a:off x="11779072" y="4738468"/>
            <a:ext cx="228600" cy="19413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828F525-401B-40F4-A2BE-BBA4B7CD3CC8}"/>
              </a:ext>
            </a:extLst>
          </p:cNvPr>
          <p:cNvSpPr/>
          <p:nvPr/>
        </p:nvSpPr>
        <p:spPr>
          <a:xfrm rot="16200000">
            <a:off x="10922701" y="5621824"/>
            <a:ext cx="228600" cy="19413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6A8404C-16BC-45AD-B691-55EE0909F109}"/>
              </a:ext>
            </a:extLst>
          </p:cNvPr>
          <p:cNvSpPr/>
          <p:nvPr/>
        </p:nvSpPr>
        <p:spPr>
          <a:xfrm rot="16200000">
            <a:off x="1040699" y="-448784"/>
            <a:ext cx="228600" cy="19413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059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29E2E3-688F-47B5-B08B-9DDD5F7F4767}"/>
              </a:ext>
            </a:extLst>
          </p:cNvPr>
          <p:cNvSpPr>
            <a:spLocks noGrp="1"/>
          </p:cNvSpPr>
          <p:nvPr>
            <p:ph type="title"/>
          </p:nvPr>
        </p:nvSpPr>
        <p:spPr>
          <a:xfrm>
            <a:off x="784743" y="685800"/>
            <a:ext cx="5793475" cy="1485900"/>
          </a:xfrm>
        </p:spPr>
        <p:txBody>
          <a:bodyPr>
            <a:normAutofit/>
          </a:bodyPr>
          <a:lstStyle/>
          <a:p>
            <a:r>
              <a:rPr lang="en-US" dirty="0"/>
              <a:t>AV Assessment: Re-Tooling</a:t>
            </a:r>
          </a:p>
        </p:txBody>
      </p:sp>
      <p:sp>
        <p:nvSpPr>
          <p:cNvPr id="3" name="Content Placeholder 2">
            <a:extLst>
              <a:ext uri="{FF2B5EF4-FFF2-40B4-BE49-F238E27FC236}">
                <a16:creationId xmlns:a16="http://schemas.microsoft.com/office/drawing/2014/main" id="{1D10F610-E57C-4AED-917E-88BE2E9CC184}"/>
              </a:ext>
            </a:extLst>
          </p:cNvPr>
          <p:cNvSpPr>
            <a:spLocks noGrp="1"/>
          </p:cNvSpPr>
          <p:nvPr>
            <p:ph idx="1"/>
          </p:nvPr>
        </p:nvSpPr>
        <p:spPr>
          <a:xfrm>
            <a:off x="784743" y="2286000"/>
            <a:ext cx="5793475" cy="3581400"/>
          </a:xfrm>
        </p:spPr>
        <p:txBody>
          <a:bodyPr>
            <a:normAutofit/>
          </a:bodyPr>
          <a:lstStyle/>
          <a:p>
            <a:r>
              <a:rPr lang="en-US" sz="4000" dirty="0"/>
              <a:t>Training</a:t>
            </a:r>
          </a:p>
          <a:p>
            <a:pPr lvl="1"/>
            <a:r>
              <a:rPr lang="en-US" sz="4000" i="0" dirty="0"/>
              <a:t>AV Identification Guide</a:t>
            </a:r>
            <a:r>
              <a:rPr lang="en-US" sz="4000" dirty="0"/>
              <a:t> </a:t>
            </a:r>
          </a:p>
          <a:p>
            <a:pPr lvl="1"/>
            <a:r>
              <a:rPr lang="en-US" sz="4000" i="0" dirty="0"/>
              <a:t>Enthusiasm level  </a:t>
            </a:r>
          </a:p>
          <a:p>
            <a:pPr lvl="1"/>
            <a:r>
              <a:rPr lang="en-US" sz="4000" i="0" dirty="0"/>
              <a:t>Breakout groups</a:t>
            </a:r>
            <a:r>
              <a:rPr lang="en-US" sz="4000" dirty="0"/>
              <a:t> </a:t>
            </a:r>
          </a:p>
        </p:txBody>
      </p:sp>
      <p:sp>
        <p:nvSpPr>
          <p:cNvPr id="19" name="Rectangle 18">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5BC1572F-7C0D-4E9B-B750-7352EB4B75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12260" y="10"/>
            <a:ext cx="4579739" cy="6857990"/>
          </a:xfrm>
          <a:prstGeom prst="rect">
            <a:avLst/>
          </a:prstGeom>
        </p:spPr>
      </p:pic>
    </p:spTree>
    <p:extLst>
      <p:ext uri="{BB962C8B-B14F-4D97-AF65-F5344CB8AC3E}">
        <p14:creationId xmlns:p14="http://schemas.microsoft.com/office/powerpoint/2010/main" val="2289515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ED57C-5203-42E7-A5CA-A3B3B5EFC8A7}"/>
              </a:ext>
            </a:extLst>
          </p:cNvPr>
          <p:cNvSpPr>
            <a:spLocks noGrp="1"/>
          </p:cNvSpPr>
          <p:nvPr>
            <p:ph type="title"/>
          </p:nvPr>
        </p:nvSpPr>
        <p:spPr>
          <a:xfrm>
            <a:off x="865163" y="89769"/>
            <a:ext cx="9601200" cy="1485900"/>
          </a:xfrm>
        </p:spPr>
        <p:txBody>
          <a:bodyPr/>
          <a:lstStyle/>
          <a:p>
            <a:r>
              <a:rPr lang="en-US" dirty="0"/>
              <a:t>Results: Specific Data</a:t>
            </a:r>
          </a:p>
        </p:txBody>
      </p:sp>
      <p:pic>
        <p:nvPicPr>
          <p:cNvPr id="7" name="Content Placeholder 6" descr="A picture containing cabinet&#10;&#10;Description automatically generated">
            <a:extLst>
              <a:ext uri="{FF2B5EF4-FFF2-40B4-BE49-F238E27FC236}">
                <a16:creationId xmlns:a16="http://schemas.microsoft.com/office/drawing/2014/main" id="{D8AA0FF5-387A-45AE-8386-75D2C482B628}"/>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513604" y="832719"/>
            <a:ext cx="8140327" cy="5806512"/>
          </a:xfrm>
        </p:spPr>
      </p:pic>
      <p:sp>
        <p:nvSpPr>
          <p:cNvPr id="8" name="Rectangle 7">
            <a:extLst>
              <a:ext uri="{FF2B5EF4-FFF2-40B4-BE49-F238E27FC236}">
                <a16:creationId xmlns:a16="http://schemas.microsoft.com/office/drawing/2014/main" id="{F51DB19E-42C1-41C3-8E81-2FBEA7ADCBAA}"/>
              </a:ext>
            </a:extLst>
          </p:cNvPr>
          <p:cNvSpPr/>
          <p:nvPr/>
        </p:nvSpPr>
        <p:spPr>
          <a:xfrm>
            <a:off x="2513604" y="4726744"/>
            <a:ext cx="8140327" cy="844062"/>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680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ED57C-5203-42E7-A5CA-A3B3B5EFC8A7}"/>
              </a:ext>
            </a:extLst>
          </p:cNvPr>
          <p:cNvSpPr>
            <a:spLocks noGrp="1"/>
          </p:cNvSpPr>
          <p:nvPr>
            <p:ph type="title"/>
          </p:nvPr>
        </p:nvSpPr>
        <p:spPr>
          <a:xfrm>
            <a:off x="1371600" y="685800"/>
            <a:ext cx="10490548" cy="1485900"/>
          </a:xfrm>
        </p:spPr>
        <p:txBody>
          <a:bodyPr/>
          <a:lstStyle/>
          <a:p>
            <a:r>
              <a:rPr lang="en-US" dirty="0"/>
              <a:t>Results: Format- and Curator-specific Data</a:t>
            </a:r>
          </a:p>
        </p:txBody>
      </p:sp>
      <p:pic>
        <p:nvPicPr>
          <p:cNvPr id="6" name="Content Placeholder 5" descr="A picture containing graphical user interface&#10;&#10;Description automatically generated">
            <a:extLst>
              <a:ext uri="{FF2B5EF4-FFF2-40B4-BE49-F238E27FC236}">
                <a16:creationId xmlns:a16="http://schemas.microsoft.com/office/drawing/2014/main" id="{CEB9AE50-4563-420C-83E6-0EBAB3948EC6}"/>
              </a:ext>
            </a:extLst>
          </p:cNvPr>
          <p:cNvPicPr>
            <a:picLocks noGrp="1" noChangeAspect="1"/>
          </p:cNvPicPr>
          <p:nvPr>
            <p:ph idx="1"/>
          </p:nvPr>
        </p:nvPicPr>
        <p:blipFill>
          <a:blip r:embed="rId3"/>
          <a:stretch>
            <a:fillRect/>
          </a:stretch>
        </p:blipFill>
        <p:spPr>
          <a:xfrm>
            <a:off x="818368" y="1801139"/>
            <a:ext cx="11180344" cy="4533900"/>
          </a:xfrm>
        </p:spPr>
      </p:pic>
    </p:spTree>
    <p:extLst>
      <p:ext uri="{BB962C8B-B14F-4D97-AF65-F5344CB8AC3E}">
        <p14:creationId xmlns:p14="http://schemas.microsoft.com/office/powerpoint/2010/main" val="3864679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ED57C-5203-42E7-A5CA-A3B3B5EFC8A7}"/>
              </a:ext>
            </a:extLst>
          </p:cNvPr>
          <p:cNvSpPr>
            <a:spLocks noGrp="1"/>
          </p:cNvSpPr>
          <p:nvPr>
            <p:ph type="title"/>
          </p:nvPr>
        </p:nvSpPr>
        <p:spPr>
          <a:xfrm>
            <a:off x="1371600" y="685800"/>
            <a:ext cx="10490548" cy="1485900"/>
          </a:xfrm>
        </p:spPr>
        <p:txBody>
          <a:bodyPr/>
          <a:lstStyle/>
          <a:p>
            <a:r>
              <a:rPr lang="en-US" dirty="0"/>
              <a:t>Results: Format- and Curator-specific Data</a:t>
            </a:r>
          </a:p>
        </p:txBody>
      </p:sp>
      <p:pic>
        <p:nvPicPr>
          <p:cNvPr id="7" name="Content Placeholder 6" descr="Application, table, calendar&#10;&#10;Description automatically generated">
            <a:extLst>
              <a:ext uri="{FF2B5EF4-FFF2-40B4-BE49-F238E27FC236}">
                <a16:creationId xmlns:a16="http://schemas.microsoft.com/office/drawing/2014/main" id="{F5C330D2-93DB-41E2-8D2E-D988B855C4C3}"/>
              </a:ext>
            </a:extLst>
          </p:cNvPr>
          <p:cNvPicPr>
            <a:picLocks noGrp="1" noChangeAspect="1"/>
          </p:cNvPicPr>
          <p:nvPr>
            <p:ph idx="1"/>
          </p:nvPr>
        </p:nvPicPr>
        <p:blipFill>
          <a:blip r:embed="rId3"/>
          <a:stretch>
            <a:fillRect/>
          </a:stretch>
        </p:blipFill>
        <p:spPr>
          <a:xfrm>
            <a:off x="1441358" y="1773467"/>
            <a:ext cx="10285120" cy="4076188"/>
          </a:xfrm>
        </p:spPr>
      </p:pic>
    </p:spTree>
    <p:extLst>
      <p:ext uri="{BB962C8B-B14F-4D97-AF65-F5344CB8AC3E}">
        <p14:creationId xmlns:p14="http://schemas.microsoft.com/office/powerpoint/2010/main" val="1716137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CA39A-95FA-40B1-AF3B-4001F68CCE17}"/>
              </a:ext>
            </a:extLst>
          </p:cNvPr>
          <p:cNvSpPr>
            <a:spLocks noGrp="1"/>
          </p:cNvSpPr>
          <p:nvPr>
            <p:ph type="title"/>
          </p:nvPr>
        </p:nvSpPr>
        <p:spPr>
          <a:xfrm>
            <a:off x="967902" y="1194180"/>
            <a:ext cx="3523938" cy="5020353"/>
          </a:xfrm>
        </p:spPr>
        <p:txBody>
          <a:bodyPr>
            <a:normAutofit/>
          </a:bodyPr>
          <a:lstStyle/>
          <a:p>
            <a:r>
              <a:rPr lang="en-US" sz="4100"/>
              <a:t>Proposals to Library Administration</a:t>
            </a:r>
          </a:p>
        </p:txBody>
      </p:sp>
      <p:sp>
        <p:nvSpPr>
          <p:cNvPr id="10" name="Rectangle 9">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1C6D8A3-CEED-4B50-9925-F3DC20676B54}"/>
              </a:ext>
            </a:extLst>
          </p:cNvPr>
          <p:cNvSpPr>
            <a:spLocks noGrp="1"/>
          </p:cNvSpPr>
          <p:nvPr>
            <p:ph idx="1"/>
          </p:nvPr>
        </p:nvSpPr>
        <p:spPr>
          <a:xfrm>
            <a:off x="4491840" y="707908"/>
            <a:ext cx="7520619" cy="6150280"/>
          </a:xfrm>
        </p:spPr>
        <p:txBody>
          <a:bodyPr>
            <a:normAutofit/>
          </a:bodyPr>
          <a:lstStyle/>
          <a:p>
            <a:r>
              <a:rPr lang="en-US" sz="2800" dirty="0"/>
              <a:t>Dedication support for digital storage</a:t>
            </a:r>
          </a:p>
          <a:p>
            <a:pPr lvl="1"/>
            <a:r>
              <a:rPr lang="en-US" sz="2800" dirty="0"/>
              <a:t>410 TB digital storage over lifespan of project (about 15TB per year)</a:t>
            </a:r>
          </a:p>
          <a:p>
            <a:r>
              <a:rPr lang="en-US" sz="2800" dirty="0"/>
              <a:t>Dedication support for in-house and boutique outsourcing for AV preservation</a:t>
            </a:r>
          </a:p>
          <a:p>
            <a:pPr lvl="1"/>
            <a:r>
              <a:rPr lang="en-US" sz="2800" dirty="0"/>
              <a:t>Purchase of a motion picture film scanner</a:t>
            </a:r>
          </a:p>
          <a:p>
            <a:pPr lvl="1"/>
            <a:r>
              <a:rPr lang="en-US" sz="2800" dirty="0"/>
              <a:t>Additional AV Preservation lab supervisor position </a:t>
            </a:r>
          </a:p>
          <a:p>
            <a:pPr lvl="1"/>
            <a:r>
              <a:rPr lang="en-US" sz="2800" dirty="0"/>
              <a:t>Annual budget line item for </a:t>
            </a:r>
          </a:p>
          <a:p>
            <a:pPr lvl="2"/>
            <a:r>
              <a:rPr lang="en-US" sz="2400" dirty="0"/>
              <a:t>AV Lab equipment (both purchase and repair)</a:t>
            </a:r>
          </a:p>
          <a:p>
            <a:pPr lvl="2"/>
            <a:r>
              <a:rPr lang="en-US" sz="2400" dirty="0"/>
              <a:t>Boutique outsourcing</a:t>
            </a:r>
          </a:p>
          <a:p>
            <a:pPr lvl="1"/>
            <a:endParaRPr lang="en-US" dirty="0"/>
          </a:p>
          <a:p>
            <a:pPr marL="530352" lvl="1" indent="0">
              <a:buNone/>
            </a:pPr>
            <a:endParaRPr lang="en-US" dirty="0"/>
          </a:p>
        </p:txBody>
      </p:sp>
    </p:spTree>
    <p:extLst>
      <p:ext uri="{BB962C8B-B14F-4D97-AF65-F5344CB8AC3E}">
        <p14:creationId xmlns:p14="http://schemas.microsoft.com/office/powerpoint/2010/main" val="3266203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D772A2-55D1-46D3-9AB2-79149A3268A4}"/>
              </a:ext>
            </a:extLst>
          </p:cNvPr>
          <p:cNvSpPr>
            <a:spLocks noGrp="1"/>
          </p:cNvSpPr>
          <p:nvPr>
            <p:ph type="title"/>
          </p:nvPr>
        </p:nvSpPr>
        <p:spPr>
          <a:xfrm>
            <a:off x="640080" y="639704"/>
            <a:ext cx="3299579" cy="5577840"/>
          </a:xfrm>
        </p:spPr>
        <p:txBody>
          <a:bodyPr anchor="ctr">
            <a:normAutofit/>
          </a:bodyPr>
          <a:lstStyle/>
          <a:p>
            <a:pPr algn="ctr"/>
            <a:r>
              <a:rPr lang="en-US" dirty="0"/>
              <a:t>What Are the Next Steps?</a:t>
            </a:r>
            <a:endParaRPr lang="en-US"/>
          </a:p>
        </p:txBody>
      </p:sp>
      <p:graphicFrame>
        <p:nvGraphicFramePr>
          <p:cNvPr id="5" name="Content Placeholder 2">
            <a:extLst>
              <a:ext uri="{FF2B5EF4-FFF2-40B4-BE49-F238E27FC236}">
                <a16:creationId xmlns:a16="http://schemas.microsoft.com/office/drawing/2014/main" id="{F176D2E5-8F03-44F2-9EDF-A241C9E3CEEE}"/>
              </a:ext>
            </a:extLst>
          </p:cNvPr>
          <p:cNvGraphicFramePr>
            <a:graphicFrameLocks noGrp="1"/>
          </p:cNvGraphicFramePr>
          <p:nvPr>
            <p:ph idx="1"/>
            <p:extLst>
              <p:ext uri="{D42A27DB-BD31-4B8C-83A1-F6EECF244321}">
                <p14:modId xmlns:p14="http://schemas.microsoft.com/office/powerpoint/2010/main" val="3484674161"/>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7582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D772A2-55D1-46D3-9AB2-79149A3268A4}"/>
              </a:ext>
            </a:extLst>
          </p:cNvPr>
          <p:cNvSpPr>
            <a:spLocks noGrp="1"/>
          </p:cNvSpPr>
          <p:nvPr>
            <p:ph type="title"/>
          </p:nvPr>
        </p:nvSpPr>
        <p:spPr>
          <a:xfrm>
            <a:off x="640080" y="639704"/>
            <a:ext cx="3299579" cy="5577840"/>
          </a:xfrm>
        </p:spPr>
        <p:txBody>
          <a:bodyPr anchor="ctr">
            <a:normAutofit/>
          </a:bodyPr>
          <a:lstStyle/>
          <a:p>
            <a:pPr algn="ctr"/>
            <a:r>
              <a:rPr lang="en-US" dirty="0"/>
              <a:t>What Are the Next Steps?</a:t>
            </a:r>
            <a:endParaRPr lang="en-US"/>
          </a:p>
        </p:txBody>
      </p:sp>
      <p:graphicFrame>
        <p:nvGraphicFramePr>
          <p:cNvPr id="5" name="Content Placeholder 2">
            <a:extLst>
              <a:ext uri="{FF2B5EF4-FFF2-40B4-BE49-F238E27FC236}">
                <a16:creationId xmlns:a16="http://schemas.microsoft.com/office/drawing/2014/main" id="{F176D2E5-8F03-44F2-9EDF-A241C9E3CEEE}"/>
              </a:ext>
            </a:extLst>
          </p:cNvPr>
          <p:cNvGraphicFramePr>
            <a:graphicFrameLocks noGrp="1"/>
          </p:cNvGraphicFramePr>
          <p:nvPr>
            <p:ph idx="1"/>
            <p:extLst>
              <p:ext uri="{D42A27DB-BD31-4B8C-83A1-F6EECF244321}">
                <p14:modId xmlns:p14="http://schemas.microsoft.com/office/powerpoint/2010/main" val="3546565080"/>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2327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57BC-8489-4B98-BFA6-FBA6BEECBCCC}"/>
              </a:ext>
            </a:extLst>
          </p:cNvPr>
          <p:cNvSpPr>
            <a:spLocks noGrp="1"/>
          </p:cNvSpPr>
          <p:nvPr>
            <p:ph type="title"/>
          </p:nvPr>
        </p:nvSpPr>
        <p:spPr>
          <a:xfrm>
            <a:off x="983878" y="264135"/>
            <a:ext cx="3656419" cy="1485900"/>
          </a:xfrm>
        </p:spPr>
        <p:txBody>
          <a:bodyPr>
            <a:normAutofit/>
          </a:bodyPr>
          <a:lstStyle/>
          <a:p>
            <a:r>
              <a:rPr lang="en-US" dirty="0"/>
              <a:t>Format Risk Evaluation</a:t>
            </a:r>
          </a:p>
        </p:txBody>
      </p:sp>
      <p:sp>
        <p:nvSpPr>
          <p:cNvPr id="12" name="Rectangle 11">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descr="Table&#10;&#10;Description automatically generated">
            <a:extLst>
              <a:ext uri="{FF2B5EF4-FFF2-40B4-BE49-F238E27FC236}">
                <a16:creationId xmlns:a16="http://schemas.microsoft.com/office/drawing/2014/main" id="{3A6A4130-F681-45DF-B5B8-D320F537B6CD}"/>
              </a:ext>
            </a:extLst>
          </p:cNvPr>
          <p:cNvPicPr>
            <a:picLocks noChangeAspect="1"/>
          </p:cNvPicPr>
          <p:nvPr/>
        </p:nvPicPr>
        <p:blipFill>
          <a:blip r:embed="rId3"/>
          <a:stretch>
            <a:fillRect/>
          </a:stretch>
        </p:blipFill>
        <p:spPr>
          <a:xfrm>
            <a:off x="1072801" y="1750035"/>
            <a:ext cx="10829848" cy="4575609"/>
          </a:xfrm>
          <a:prstGeom prst="rect">
            <a:avLst/>
          </a:prstGeom>
        </p:spPr>
      </p:pic>
      <p:sp>
        <p:nvSpPr>
          <p:cNvPr id="9" name="Content Placeholder 8">
            <a:extLst>
              <a:ext uri="{FF2B5EF4-FFF2-40B4-BE49-F238E27FC236}">
                <a16:creationId xmlns:a16="http://schemas.microsoft.com/office/drawing/2014/main" id="{916D54B6-CCDC-4A6A-A7B0-53375FBE35B2}"/>
              </a:ext>
            </a:extLst>
          </p:cNvPr>
          <p:cNvSpPr>
            <a:spLocks noGrp="1"/>
          </p:cNvSpPr>
          <p:nvPr>
            <p:ph idx="1"/>
          </p:nvPr>
        </p:nvSpPr>
        <p:spPr>
          <a:xfrm>
            <a:off x="7860667" y="2286000"/>
            <a:ext cx="3656419" cy="3581400"/>
          </a:xfrm>
        </p:spPr>
        <p:txBody>
          <a:bodyPr>
            <a:normAutofit/>
          </a:bodyPr>
          <a:lstStyle/>
          <a:p>
            <a:endParaRPr lang="en-US"/>
          </a:p>
        </p:txBody>
      </p:sp>
    </p:spTree>
    <p:extLst>
      <p:ext uri="{BB962C8B-B14F-4D97-AF65-F5344CB8AC3E}">
        <p14:creationId xmlns:p14="http://schemas.microsoft.com/office/powerpoint/2010/main" val="230101913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CCBD-D3B4-4ACC-B8E5-85E3448C17AE}"/>
              </a:ext>
            </a:extLst>
          </p:cNvPr>
          <p:cNvSpPr>
            <a:spLocks noGrp="1"/>
          </p:cNvSpPr>
          <p:nvPr>
            <p:ph type="title"/>
          </p:nvPr>
        </p:nvSpPr>
        <p:spPr>
          <a:xfrm>
            <a:off x="1371600" y="685800"/>
            <a:ext cx="4245429" cy="1485900"/>
          </a:xfrm>
        </p:spPr>
        <p:txBody>
          <a:bodyPr>
            <a:normAutofit/>
          </a:bodyPr>
          <a:lstStyle/>
          <a:p>
            <a:r>
              <a:rPr lang="en-US" dirty="0"/>
              <a:t>Where We Begin</a:t>
            </a:r>
          </a:p>
        </p:txBody>
      </p:sp>
      <p:sp>
        <p:nvSpPr>
          <p:cNvPr id="3" name="Content Placeholder 2">
            <a:extLst>
              <a:ext uri="{FF2B5EF4-FFF2-40B4-BE49-F238E27FC236}">
                <a16:creationId xmlns:a16="http://schemas.microsoft.com/office/drawing/2014/main" id="{D358E8FA-C9EC-436F-9EEE-40C03F142680}"/>
              </a:ext>
            </a:extLst>
          </p:cNvPr>
          <p:cNvSpPr>
            <a:spLocks noGrp="1"/>
          </p:cNvSpPr>
          <p:nvPr>
            <p:ph idx="1"/>
          </p:nvPr>
        </p:nvSpPr>
        <p:spPr>
          <a:xfrm>
            <a:off x="1091683" y="2286000"/>
            <a:ext cx="4739950" cy="4142792"/>
          </a:xfrm>
        </p:spPr>
        <p:txBody>
          <a:bodyPr>
            <a:normAutofit/>
          </a:bodyPr>
          <a:lstStyle/>
          <a:p>
            <a:r>
              <a:rPr lang="en-US" sz="2100" dirty="0"/>
              <a:t>BYU L. Tom Perry Special Collections (rare books and manuscripts)</a:t>
            </a:r>
          </a:p>
          <a:p>
            <a:r>
              <a:rPr lang="en-US" sz="2100" dirty="0"/>
              <a:t>Curators are assigned stewardship duties over collecting areas</a:t>
            </a:r>
          </a:p>
          <a:p>
            <a:pPr lvl="1"/>
            <a:r>
              <a:rPr lang="en-US" sz="2100" dirty="0"/>
              <a:t>Typically by century</a:t>
            </a:r>
          </a:p>
          <a:p>
            <a:pPr lvl="1"/>
            <a:r>
              <a:rPr lang="en-US" sz="2100" dirty="0"/>
              <a:t>University Archives</a:t>
            </a:r>
          </a:p>
          <a:p>
            <a:r>
              <a:rPr lang="en-US" sz="2100" dirty="0"/>
              <a:t>In 2018 I was hired into a         newly-created position of          </a:t>
            </a:r>
            <a:r>
              <a:rPr lang="en-US" sz="2100" i="1" dirty="0"/>
              <a:t>Curator of Audiovisual Materials and Media Arts History</a:t>
            </a:r>
          </a:p>
        </p:txBody>
      </p:sp>
      <p:pic>
        <p:nvPicPr>
          <p:cNvPr id="5" name="Picture 4" descr="A store inside of a building&#10;&#10;Description automatically generated">
            <a:extLst>
              <a:ext uri="{FF2B5EF4-FFF2-40B4-BE49-F238E27FC236}">
                <a16:creationId xmlns:a16="http://schemas.microsoft.com/office/drawing/2014/main" id="{CFB86F32-3E57-4765-B274-6F7A3491FA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0716" y="1287624"/>
            <a:ext cx="5900340" cy="4425254"/>
          </a:xfrm>
          <a:prstGeom prst="rect">
            <a:avLst/>
          </a:prstGeom>
        </p:spPr>
      </p:pic>
    </p:spTree>
    <p:extLst>
      <p:ext uri="{BB962C8B-B14F-4D97-AF65-F5344CB8AC3E}">
        <p14:creationId xmlns:p14="http://schemas.microsoft.com/office/powerpoint/2010/main" val="941113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D772A2-55D1-46D3-9AB2-79149A3268A4}"/>
              </a:ext>
            </a:extLst>
          </p:cNvPr>
          <p:cNvSpPr>
            <a:spLocks noGrp="1"/>
          </p:cNvSpPr>
          <p:nvPr>
            <p:ph type="title"/>
          </p:nvPr>
        </p:nvSpPr>
        <p:spPr>
          <a:xfrm>
            <a:off x="640080" y="639704"/>
            <a:ext cx="3299579" cy="5577840"/>
          </a:xfrm>
        </p:spPr>
        <p:txBody>
          <a:bodyPr anchor="ctr">
            <a:normAutofit/>
          </a:bodyPr>
          <a:lstStyle/>
          <a:p>
            <a:pPr algn="ctr"/>
            <a:r>
              <a:rPr lang="en-US" dirty="0"/>
              <a:t>What Are the Next Steps?</a:t>
            </a:r>
            <a:endParaRPr lang="en-US"/>
          </a:p>
        </p:txBody>
      </p:sp>
      <p:graphicFrame>
        <p:nvGraphicFramePr>
          <p:cNvPr id="5" name="Content Placeholder 2">
            <a:extLst>
              <a:ext uri="{FF2B5EF4-FFF2-40B4-BE49-F238E27FC236}">
                <a16:creationId xmlns:a16="http://schemas.microsoft.com/office/drawing/2014/main" id="{F176D2E5-8F03-44F2-9EDF-A241C9E3CEEE}"/>
              </a:ext>
            </a:extLst>
          </p:cNvPr>
          <p:cNvGraphicFramePr>
            <a:graphicFrameLocks noGrp="1"/>
          </p:cNvGraphicFramePr>
          <p:nvPr>
            <p:ph idx="1"/>
            <p:extLst>
              <p:ext uri="{D42A27DB-BD31-4B8C-83A1-F6EECF244321}">
                <p14:modId xmlns:p14="http://schemas.microsoft.com/office/powerpoint/2010/main" val="28247849"/>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6830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descr="Text&#10;&#10;Description automatically generated">
            <a:extLst>
              <a:ext uri="{FF2B5EF4-FFF2-40B4-BE49-F238E27FC236}">
                <a16:creationId xmlns:a16="http://schemas.microsoft.com/office/drawing/2014/main" id="{0D3DD9A7-D4C5-4F7C-9DAA-593EF91E3909}"/>
              </a:ext>
            </a:extLst>
          </p:cNvPr>
          <p:cNvPicPr>
            <a:picLocks noGrp="1" noChangeAspect="1"/>
          </p:cNvPicPr>
          <p:nvPr>
            <p:ph idx="1"/>
          </p:nvPr>
        </p:nvPicPr>
        <p:blipFill>
          <a:blip r:embed="rId3"/>
          <a:stretch>
            <a:fillRect/>
          </a:stretch>
        </p:blipFill>
        <p:spPr>
          <a:xfrm>
            <a:off x="864848" y="393896"/>
            <a:ext cx="11176089" cy="6203852"/>
          </a:xfrm>
        </p:spPr>
      </p:pic>
      <p:sp>
        <p:nvSpPr>
          <p:cNvPr id="5" name="Title 4">
            <a:extLst>
              <a:ext uri="{FF2B5EF4-FFF2-40B4-BE49-F238E27FC236}">
                <a16:creationId xmlns:a16="http://schemas.microsoft.com/office/drawing/2014/main" id="{1015FCBF-0CF7-4ABD-B3A5-260928F2B9C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589939736"/>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3D97C6-63EF-4CA6-B01D-25E2772DC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4C55E7-BAE3-4633-80B7-26BDFD10F99E}"/>
              </a:ext>
            </a:extLst>
          </p:cNvPr>
          <p:cNvSpPr>
            <a:spLocks noGrp="1"/>
          </p:cNvSpPr>
          <p:nvPr>
            <p:ph type="title"/>
          </p:nvPr>
        </p:nvSpPr>
        <p:spPr>
          <a:xfrm>
            <a:off x="5100824" y="685800"/>
            <a:ext cx="6176776" cy="1485900"/>
          </a:xfrm>
        </p:spPr>
        <p:txBody>
          <a:bodyPr>
            <a:norm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Funding requests</a:t>
            </a:r>
            <a:endParaRPr lang="en-US" dirty="0"/>
          </a:p>
        </p:txBody>
      </p:sp>
      <p:pic>
        <p:nvPicPr>
          <p:cNvPr id="7" name="Graphic 6" descr="Light Bulb and Gear">
            <a:extLst>
              <a:ext uri="{FF2B5EF4-FFF2-40B4-BE49-F238E27FC236}">
                <a16:creationId xmlns:a16="http://schemas.microsoft.com/office/drawing/2014/main" id="{6AF0C7BD-E97E-4254-A475-B46A7419752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4276" y="1881930"/>
            <a:ext cx="3093388" cy="3093388"/>
          </a:xfrm>
          <a:prstGeom prst="rect">
            <a:avLst/>
          </a:prstGeom>
        </p:spPr>
      </p:pic>
      <p:sp>
        <p:nvSpPr>
          <p:cNvPr id="12" name="Rectangle 11">
            <a:extLst>
              <a:ext uri="{FF2B5EF4-FFF2-40B4-BE49-F238E27FC236}">
                <a16:creationId xmlns:a16="http://schemas.microsoft.com/office/drawing/2014/main" id="{5DA4A40B-EDCE-42FC-B189-AEFB4F82E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DAC3B33-DBCF-4657-BD89-9F90CB080CF5}"/>
              </a:ext>
            </a:extLst>
          </p:cNvPr>
          <p:cNvSpPr>
            <a:spLocks noGrp="1"/>
          </p:cNvSpPr>
          <p:nvPr>
            <p:ph idx="1"/>
          </p:nvPr>
        </p:nvSpPr>
        <p:spPr>
          <a:xfrm>
            <a:off x="5178533" y="1802799"/>
            <a:ext cx="6589428" cy="3581400"/>
          </a:xfrm>
        </p:spPr>
        <p:txBody>
          <a:bodyPr>
            <a:noAutofit/>
          </a:bodyPr>
          <a:lstStyle/>
          <a:p>
            <a:pPr marL="0" indent="0">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This allowed a detailed report to administration about what we had and what we were facing. </a:t>
            </a:r>
          </a:p>
          <a:p>
            <a:pPr marL="0" indent="0">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It facilitated comparing outsourcing cost to in-house cost. </a:t>
            </a:r>
          </a:p>
          <a:p>
            <a:pPr marL="0" indent="0">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This will also be helpful with grants, mainly with prioritization and carrier counts.</a:t>
            </a:r>
            <a:endParaRPr lang="en-US" sz="3200" dirty="0"/>
          </a:p>
        </p:txBody>
      </p:sp>
    </p:spTree>
    <p:extLst>
      <p:ext uri="{BB962C8B-B14F-4D97-AF65-F5344CB8AC3E}">
        <p14:creationId xmlns:p14="http://schemas.microsoft.com/office/powerpoint/2010/main" val="1501021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7500303-A207-4812-BEB9-51E132FEB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4" name="Freeform 6">
              <a:extLst>
                <a:ext uri="{FF2B5EF4-FFF2-40B4-BE49-F238E27FC236}">
                  <a16:creationId xmlns:a16="http://schemas.microsoft.com/office/drawing/2014/main" id="{10118C91-C025-4776-BE95-E9926378E7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339174D0-30E8-4BBF-BF81-5DDAC33C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7" name="Rectangle 16">
            <a:extLst>
              <a:ext uri="{FF2B5EF4-FFF2-40B4-BE49-F238E27FC236}">
                <a16:creationId xmlns:a16="http://schemas.microsoft.com/office/drawing/2014/main" id="{78511CAE-6AAD-4026-90B0-6917258C1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63823C-BB88-4049-970D-2185F0BAF17B}"/>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4200" cap="all">
                <a:effectLst/>
              </a:rPr>
              <a:t>In house digitization</a:t>
            </a:r>
            <a:endParaRPr lang="en-US" sz="4200" cap="all"/>
          </a:p>
        </p:txBody>
      </p:sp>
      <p:sp>
        <p:nvSpPr>
          <p:cNvPr id="19" name="Freeform 6">
            <a:extLst>
              <a:ext uri="{FF2B5EF4-FFF2-40B4-BE49-F238E27FC236}">
                <a16:creationId xmlns:a16="http://schemas.microsoft.com/office/drawing/2014/main" id="{7388763A-4025-4433-A72C-457FC3763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5" name="Content Placeholder 4" descr="A picture containing indoor, sitting, monitor, desk&#10;&#10;Description automatically generated">
            <a:extLst>
              <a:ext uri="{FF2B5EF4-FFF2-40B4-BE49-F238E27FC236}">
                <a16:creationId xmlns:a16="http://schemas.microsoft.com/office/drawing/2014/main" id="{67E2C392-2C62-409C-9E8F-37C03CA878C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5400000">
            <a:off x="77665" y="1283776"/>
            <a:ext cx="4833651" cy="3625238"/>
          </a:xfrm>
          <a:prstGeom prst="rect">
            <a:avLst/>
          </a:prstGeom>
        </p:spPr>
      </p:pic>
      <p:sp>
        <p:nvSpPr>
          <p:cNvPr id="21" name="Freeform 6">
            <a:extLst>
              <a:ext uri="{FF2B5EF4-FFF2-40B4-BE49-F238E27FC236}">
                <a16:creationId xmlns:a16="http://schemas.microsoft.com/office/drawing/2014/main" id="{8A2DFE20-1EAE-45A9-AD16-D4DBD0ABB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8" name="Picture 7" descr="A close up of electronics&#10;&#10;Description automatically generated">
            <a:extLst>
              <a:ext uri="{FF2B5EF4-FFF2-40B4-BE49-F238E27FC236}">
                <a16:creationId xmlns:a16="http://schemas.microsoft.com/office/drawing/2014/main" id="{EC376D6D-0FAA-4D4E-9465-00E053FA08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906037" y="2553398"/>
            <a:ext cx="4294233" cy="3220675"/>
          </a:xfrm>
          <a:prstGeom prst="rect">
            <a:avLst/>
          </a:prstGeom>
        </p:spPr>
      </p:pic>
    </p:spTree>
    <p:extLst>
      <p:ext uri="{BB962C8B-B14F-4D97-AF65-F5344CB8AC3E}">
        <p14:creationId xmlns:p14="http://schemas.microsoft.com/office/powerpoint/2010/main" val="2221053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00867-6E65-43A3-B955-F0C9564DA728}"/>
              </a:ext>
            </a:extLst>
          </p:cNvPr>
          <p:cNvSpPr>
            <a:spLocks noGrp="1"/>
          </p:cNvSpPr>
          <p:nvPr>
            <p:ph type="title"/>
          </p:nvPr>
        </p:nvSpPr>
        <p:spPr>
          <a:xfrm>
            <a:off x="962995" y="172845"/>
            <a:ext cx="9601200" cy="1485900"/>
          </a:xfrm>
        </p:spPr>
        <p:txBody>
          <a:bodyPr/>
          <a:lstStyle/>
          <a:p>
            <a:r>
              <a:rPr lang="en-US" dirty="0"/>
              <a:t>AV Assessment Expands and Evolves</a:t>
            </a:r>
          </a:p>
        </p:txBody>
      </p:sp>
      <p:pic>
        <p:nvPicPr>
          <p:cNvPr id="5" name="Content Placeholder 4" descr="Table&#10;&#10;Description automatically generated">
            <a:extLst>
              <a:ext uri="{FF2B5EF4-FFF2-40B4-BE49-F238E27FC236}">
                <a16:creationId xmlns:a16="http://schemas.microsoft.com/office/drawing/2014/main" id="{22AFD4FC-0E80-4839-8AE0-2705A81B05AB}"/>
              </a:ext>
            </a:extLst>
          </p:cNvPr>
          <p:cNvPicPr>
            <a:picLocks noGrp="1" noChangeAspect="1"/>
          </p:cNvPicPr>
          <p:nvPr>
            <p:ph idx="1"/>
          </p:nvPr>
        </p:nvPicPr>
        <p:blipFill>
          <a:blip r:embed="rId3"/>
          <a:stretch>
            <a:fillRect/>
          </a:stretch>
        </p:blipFill>
        <p:spPr>
          <a:xfrm>
            <a:off x="962995" y="998807"/>
            <a:ext cx="11054439" cy="5686348"/>
          </a:xfrm>
        </p:spPr>
      </p:pic>
    </p:spTree>
    <p:extLst>
      <p:ext uri="{BB962C8B-B14F-4D97-AF65-F5344CB8AC3E}">
        <p14:creationId xmlns:p14="http://schemas.microsoft.com/office/powerpoint/2010/main" val="5969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3E8804-2C45-40FD-A7D7-EC6495262BC3}"/>
              </a:ext>
            </a:extLst>
          </p:cNvPr>
          <p:cNvSpPr>
            <a:spLocks noGrp="1"/>
          </p:cNvSpPr>
          <p:nvPr>
            <p:ph type="title"/>
          </p:nvPr>
        </p:nvSpPr>
        <p:spPr>
          <a:xfrm>
            <a:off x="643467" y="685800"/>
            <a:ext cx="10905066" cy="1485900"/>
          </a:xfrm>
          <a:noFill/>
        </p:spPr>
        <p:txBody>
          <a:bodyPr>
            <a:normAutofit/>
          </a:bodyPr>
          <a:lstStyle/>
          <a:p>
            <a:pPr algn="ctr"/>
            <a:r>
              <a:rPr lang="en-US" sz="5400" dirty="0"/>
              <a:t>Work in Progress</a:t>
            </a:r>
          </a:p>
        </p:txBody>
      </p:sp>
      <p:graphicFrame>
        <p:nvGraphicFramePr>
          <p:cNvPr id="5" name="Content Placeholder 2">
            <a:extLst>
              <a:ext uri="{FF2B5EF4-FFF2-40B4-BE49-F238E27FC236}">
                <a16:creationId xmlns:a16="http://schemas.microsoft.com/office/drawing/2014/main" id="{3B6B356D-86F8-4555-8A6D-A961E6C2963F}"/>
              </a:ext>
            </a:extLst>
          </p:cNvPr>
          <p:cNvGraphicFramePr>
            <a:graphicFrameLocks noGrp="1"/>
          </p:cNvGraphicFramePr>
          <p:nvPr>
            <p:ph idx="1"/>
            <p:extLst>
              <p:ext uri="{D42A27DB-BD31-4B8C-83A1-F6EECF244321}">
                <p14:modId xmlns:p14="http://schemas.microsoft.com/office/powerpoint/2010/main" val="915264318"/>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82167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60C3E-1F55-4977-83F8-5D5F567DBBF5}"/>
              </a:ext>
            </a:extLst>
          </p:cNvPr>
          <p:cNvSpPr>
            <a:spLocks noGrp="1"/>
          </p:cNvSpPr>
          <p:nvPr>
            <p:ph type="title"/>
          </p:nvPr>
        </p:nvSpPr>
        <p:spPr/>
        <p:txBody>
          <a:bodyPr/>
          <a:lstStyle/>
          <a:p>
            <a:r>
              <a:rPr lang="en-US" dirty="0"/>
              <a:t>Limitations and Shortcomings</a:t>
            </a:r>
          </a:p>
        </p:txBody>
      </p:sp>
      <p:sp>
        <p:nvSpPr>
          <p:cNvPr id="3" name="Content Placeholder 2">
            <a:extLst>
              <a:ext uri="{FF2B5EF4-FFF2-40B4-BE49-F238E27FC236}">
                <a16:creationId xmlns:a16="http://schemas.microsoft.com/office/drawing/2014/main" id="{B8BDE52D-19F6-435F-910B-91628082FF5A}"/>
              </a:ext>
            </a:extLst>
          </p:cNvPr>
          <p:cNvSpPr>
            <a:spLocks noGrp="1"/>
          </p:cNvSpPr>
          <p:nvPr>
            <p:ph idx="1"/>
          </p:nvPr>
        </p:nvSpPr>
        <p:spPr/>
        <p:txBody>
          <a:bodyPr>
            <a:normAutofit/>
          </a:bodyPr>
          <a:lstStyle/>
          <a:p>
            <a:r>
              <a:rPr lang="en-US" sz="2800" dirty="0"/>
              <a:t>Data required and procedures shifted during first survey period</a:t>
            </a:r>
          </a:p>
          <a:p>
            <a:r>
              <a:rPr lang="en-US" sz="2800" dirty="0"/>
              <a:t>Invariably materials were missed in first survey</a:t>
            </a:r>
          </a:p>
          <a:p>
            <a:r>
              <a:rPr lang="en-US" sz="2800" dirty="0"/>
              <a:t>Developing method to update most efficiently</a:t>
            </a:r>
          </a:p>
          <a:p>
            <a:r>
              <a:rPr lang="en-US" sz="2800" dirty="0"/>
              <a:t>Shelf-read and AV assessment progress in their own directions. Stakeholders’ needs require monitoring.</a:t>
            </a:r>
          </a:p>
        </p:txBody>
      </p:sp>
    </p:spTree>
    <p:extLst>
      <p:ext uri="{BB962C8B-B14F-4D97-AF65-F5344CB8AC3E}">
        <p14:creationId xmlns:p14="http://schemas.microsoft.com/office/powerpoint/2010/main" val="2265296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60C3E-1F55-4977-83F8-5D5F567DBBF5}"/>
              </a:ext>
            </a:extLst>
          </p:cNvPr>
          <p:cNvSpPr>
            <a:spLocks noGrp="1"/>
          </p:cNvSpPr>
          <p:nvPr>
            <p:ph type="title"/>
          </p:nvPr>
        </p:nvSpPr>
        <p:spPr/>
        <p:txBody>
          <a:bodyPr/>
          <a:lstStyle/>
          <a:p>
            <a:r>
              <a:rPr lang="en-US" dirty="0"/>
              <a:t>Limitations and Shortcomings</a:t>
            </a:r>
          </a:p>
        </p:txBody>
      </p:sp>
      <p:sp>
        <p:nvSpPr>
          <p:cNvPr id="3" name="Content Placeholder 2">
            <a:extLst>
              <a:ext uri="{FF2B5EF4-FFF2-40B4-BE49-F238E27FC236}">
                <a16:creationId xmlns:a16="http://schemas.microsoft.com/office/drawing/2014/main" id="{B8BDE52D-19F6-435F-910B-91628082FF5A}"/>
              </a:ext>
            </a:extLst>
          </p:cNvPr>
          <p:cNvSpPr>
            <a:spLocks noGrp="1"/>
          </p:cNvSpPr>
          <p:nvPr>
            <p:ph idx="1"/>
          </p:nvPr>
        </p:nvSpPr>
        <p:spPr/>
        <p:txBody>
          <a:bodyPr>
            <a:normAutofit lnSpcReduction="10000"/>
          </a:bodyPr>
          <a:lstStyle/>
          <a:p>
            <a:endParaRPr lang="en-US" dirty="0"/>
          </a:p>
          <a:p>
            <a:r>
              <a:rPr lang="en-US" sz="2800" dirty="0"/>
              <a:t>Risk Value for grooved gramophone discs does not have sufficient granularity.</a:t>
            </a:r>
          </a:p>
          <a:p>
            <a:pPr lvl="1"/>
            <a:r>
              <a:rPr lang="en-US" sz="2800" dirty="0"/>
              <a:t>Consolidation of all types affects material rating as well as obsolescence rating </a:t>
            </a:r>
          </a:p>
          <a:p>
            <a:pPr marL="530352" lvl="1" indent="0">
              <a:buNone/>
            </a:pPr>
            <a:r>
              <a:rPr lang="en-US" sz="2800" dirty="0"/>
              <a:t>	(Transcriptions would be 4.5, LPs would be 2.5)</a:t>
            </a:r>
          </a:p>
          <a:p>
            <a:endParaRPr lang="en-US" sz="2800" dirty="0"/>
          </a:p>
          <a:p>
            <a:r>
              <a:rPr lang="en-US" sz="2800" dirty="0"/>
              <a:t>Some things just take time</a:t>
            </a:r>
          </a:p>
          <a:p>
            <a:pPr marL="530352" lvl="1" indent="0">
              <a:buNone/>
            </a:pPr>
            <a:endParaRPr lang="en-US" dirty="0"/>
          </a:p>
          <a:p>
            <a:pPr lvl="1"/>
            <a:endParaRPr lang="en-US" dirty="0"/>
          </a:p>
        </p:txBody>
      </p:sp>
    </p:spTree>
    <p:extLst>
      <p:ext uri="{BB962C8B-B14F-4D97-AF65-F5344CB8AC3E}">
        <p14:creationId xmlns:p14="http://schemas.microsoft.com/office/powerpoint/2010/main" val="1546113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3ED99E9-C448-4ED7-838B-2342A0ADC604}"/>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362221" y="119203"/>
            <a:ext cx="9467557" cy="6619594"/>
          </a:xfrm>
        </p:spPr>
      </p:pic>
    </p:spTree>
    <p:extLst>
      <p:ext uri="{BB962C8B-B14F-4D97-AF65-F5344CB8AC3E}">
        <p14:creationId xmlns:p14="http://schemas.microsoft.com/office/powerpoint/2010/main" val="27571913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C7BB9B-4EF5-49AE-810A-26EE5C899784}"/>
              </a:ext>
            </a:extLst>
          </p:cNvPr>
          <p:cNvPicPr>
            <a:picLocks noChangeAspect="1"/>
          </p:cNvPicPr>
          <p:nvPr/>
        </p:nvPicPr>
        <p:blipFill>
          <a:blip r:embed="rId3"/>
          <a:stretch>
            <a:fillRect/>
          </a:stretch>
        </p:blipFill>
        <p:spPr>
          <a:xfrm>
            <a:off x="761065" y="138210"/>
            <a:ext cx="11143069" cy="6558012"/>
          </a:xfrm>
          <a:prstGeom prst="rect">
            <a:avLst/>
          </a:prstGeom>
        </p:spPr>
      </p:pic>
    </p:spTree>
    <p:extLst>
      <p:ext uri="{BB962C8B-B14F-4D97-AF65-F5344CB8AC3E}">
        <p14:creationId xmlns:p14="http://schemas.microsoft.com/office/powerpoint/2010/main" val="1669731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C9CCBD-D3B4-4ACC-B8E5-85E3448C17AE}"/>
              </a:ext>
            </a:extLst>
          </p:cNvPr>
          <p:cNvSpPr>
            <a:spLocks noGrp="1"/>
          </p:cNvSpPr>
          <p:nvPr>
            <p:ph type="title"/>
          </p:nvPr>
        </p:nvSpPr>
        <p:spPr>
          <a:xfrm>
            <a:off x="8471424" y="1110882"/>
            <a:ext cx="3053039" cy="1060817"/>
          </a:xfrm>
        </p:spPr>
        <p:txBody>
          <a:bodyPr anchor="b">
            <a:normAutofit/>
          </a:bodyPr>
          <a:lstStyle/>
          <a:p>
            <a:r>
              <a:rPr lang="en-US" sz="2800"/>
              <a:t>Where We Begin</a:t>
            </a:r>
          </a:p>
        </p:txBody>
      </p:sp>
      <p:pic>
        <p:nvPicPr>
          <p:cNvPr id="8" name="Picture 7" descr="A person wearing glasses&#10;&#10;Description automatically generated">
            <a:extLst>
              <a:ext uri="{FF2B5EF4-FFF2-40B4-BE49-F238E27FC236}">
                <a16:creationId xmlns:a16="http://schemas.microsoft.com/office/drawing/2014/main" id="{CE806AB2-4140-4DB9-A69F-473D2F402D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275" y="1125998"/>
            <a:ext cx="6900380" cy="4606003"/>
          </a:xfrm>
          <a:prstGeom prst="rect">
            <a:avLst/>
          </a:prstGeom>
        </p:spPr>
      </p:pic>
      <p:sp>
        <p:nvSpPr>
          <p:cNvPr id="3" name="Content Placeholder 2">
            <a:extLst>
              <a:ext uri="{FF2B5EF4-FFF2-40B4-BE49-F238E27FC236}">
                <a16:creationId xmlns:a16="http://schemas.microsoft.com/office/drawing/2014/main" id="{D358E8FA-C9EC-436F-9EEE-40C03F142680}"/>
              </a:ext>
            </a:extLst>
          </p:cNvPr>
          <p:cNvSpPr>
            <a:spLocks noGrp="1"/>
          </p:cNvSpPr>
          <p:nvPr>
            <p:ph idx="1"/>
          </p:nvPr>
        </p:nvSpPr>
        <p:spPr>
          <a:xfrm>
            <a:off x="8471423" y="2286000"/>
            <a:ext cx="3053039" cy="3931920"/>
          </a:xfrm>
        </p:spPr>
        <p:txBody>
          <a:bodyPr>
            <a:normAutofit/>
          </a:bodyPr>
          <a:lstStyle/>
          <a:p>
            <a:r>
              <a:rPr lang="en-US" sz="1600" dirty="0"/>
              <a:t>In 2018 I was hired into a newly-created position of </a:t>
            </a:r>
            <a:r>
              <a:rPr lang="en-US" sz="1600" i="1" dirty="0"/>
              <a:t>Curator of Audiovisual Materials and Media Arts History</a:t>
            </a:r>
          </a:p>
          <a:p>
            <a:r>
              <a:rPr lang="en-US" sz="1600" dirty="0"/>
              <a:t>What holdings do we have that are audiovisual in nature?</a:t>
            </a:r>
          </a:p>
          <a:p>
            <a:r>
              <a:rPr lang="en-US" sz="1600" dirty="0"/>
              <a:t>My Audiovisual Specialization</a:t>
            </a:r>
          </a:p>
        </p:txBody>
      </p:sp>
      <p:sp>
        <p:nvSpPr>
          <p:cNvPr id="15"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93803675"/>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D4C55-9DAF-4176-A2A9-163751D1EEFB}"/>
              </a:ext>
            </a:extLst>
          </p:cNvPr>
          <p:cNvSpPr>
            <a:spLocks noGrp="1"/>
          </p:cNvSpPr>
          <p:nvPr>
            <p:ph type="title"/>
          </p:nvPr>
        </p:nvSpPr>
        <p:spPr>
          <a:xfrm>
            <a:off x="1295400" y="247650"/>
            <a:ext cx="9601200" cy="1485900"/>
          </a:xfrm>
        </p:spPr>
        <p:txBody>
          <a:bodyPr>
            <a:normAutofit/>
          </a:bodyPr>
          <a:lstStyle/>
          <a:p>
            <a:r>
              <a:rPr lang="en-US" sz="6000" dirty="0"/>
              <a:t>Thank You</a:t>
            </a:r>
          </a:p>
        </p:txBody>
      </p:sp>
      <p:sp>
        <p:nvSpPr>
          <p:cNvPr id="3" name="Content Placeholder 2">
            <a:extLst>
              <a:ext uri="{FF2B5EF4-FFF2-40B4-BE49-F238E27FC236}">
                <a16:creationId xmlns:a16="http://schemas.microsoft.com/office/drawing/2014/main" id="{0C63A834-33B8-452B-906F-8EB8E653DD13}"/>
              </a:ext>
            </a:extLst>
          </p:cNvPr>
          <p:cNvSpPr>
            <a:spLocks noGrp="1"/>
          </p:cNvSpPr>
          <p:nvPr>
            <p:ph idx="1"/>
          </p:nvPr>
        </p:nvSpPr>
        <p:spPr>
          <a:xfrm>
            <a:off x="1295400" y="1733550"/>
            <a:ext cx="9601200" cy="3581400"/>
          </a:xfrm>
        </p:spPr>
        <p:txBody>
          <a:bodyPr>
            <a:noAutofit/>
          </a:bodyPr>
          <a:lstStyle/>
          <a:p>
            <a:r>
              <a:rPr lang="en-US" sz="2400" dirty="0"/>
              <a:t>Benjamin Harry</a:t>
            </a:r>
          </a:p>
          <a:p>
            <a:pPr marL="0" indent="0">
              <a:buNone/>
            </a:pPr>
            <a:r>
              <a:rPr lang="en-US" sz="2400" dirty="0"/>
              <a:t>	Curator of Audiovisual Materials and Media Arts History</a:t>
            </a:r>
          </a:p>
          <a:p>
            <a:pPr marL="0" indent="0">
              <a:buNone/>
            </a:pPr>
            <a:r>
              <a:rPr lang="en-US" sz="2400" dirty="0"/>
              <a:t>	Brigham Young University</a:t>
            </a:r>
          </a:p>
          <a:p>
            <a:pPr marL="0" indent="0">
              <a:buNone/>
            </a:pPr>
            <a:r>
              <a:rPr lang="en-US" sz="2400" dirty="0"/>
              <a:t>	ben_harry@byu.edu</a:t>
            </a:r>
          </a:p>
          <a:p>
            <a:pPr marL="0" indent="0">
              <a:buNone/>
            </a:pPr>
            <a:endParaRPr lang="en-US" sz="2400" dirty="0"/>
          </a:p>
          <a:p>
            <a:r>
              <a:rPr lang="en-US" sz="2400" dirty="0"/>
              <a:t>Article: </a:t>
            </a:r>
          </a:p>
          <a:p>
            <a:pPr marL="0" indent="0">
              <a:buNone/>
            </a:pPr>
            <a:r>
              <a:rPr lang="en-US" sz="2400" dirty="0"/>
              <a:t>“Finding AV Needles in Manuscript Haystacks: Conducting an Audiovisual Assessment/Audit in Manuscript Archives”</a:t>
            </a:r>
          </a:p>
          <a:p>
            <a:pPr marL="0" indent="0">
              <a:buNone/>
            </a:pPr>
            <a:r>
              <a:rPr lang="en-US" sz="2400" i="1" dirty="0"/>
              <a:t>Journal of Western Archives: V</a:t>
            </a:r>
            <a:r>
              <a:rPr lang="en-US" sz="2400" dirty="0"/>
              <a:t>olume 11, Issue 1, Article 5 (2020)</a:t>
            </a:r>
          </a:p>
        </p:txBody>
      </p:sp>
    </p:spTree>
    <p:extLst>
      <p:ext uri="{BB962C8B-B14F-4D97-AF65-F5344CB8AC3E}">
        <p14:creationId xmlns:p14="http://schemas.microsoft.com/office/powerpoint/2010/main" val="1126372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CCBD-D3B4-4ACC-B8E5-85E3448C17AE}"/>
              </a:ext>
            </a:extLst>
          </p:cNvPr>
          <p:cNvSpPr>
            <a:spLocks noGrp="1"/>
          </p:cNvSpPr>
          <p:nvPr>
            <p:ph type="title"/>
          </p:nvPr>
        </p:nvSpPr>
        <p:spPr>
          <a:xfrm>
            <a:off x="1371600" y="685800"/>
            <a:ext cx="4245429" cy="1485900"/>
          </a:xfrm>
        </p:spPr>
        <p:txBody>
          <a:bodyPr>
            <a:normAutofit/>
          </a:bodyPr>
          <a:lstStyle/>
          <a:p>
            <a:r>
              <a:rPr lang="en-US" dirty="0"/>
              <a:t>Hopeful to be Helpful</a:t>
            </a:r>
          </a:p>
        </p:txBody>
      </p:sp>
      <p:sp>
        <p:nvSpPr>
          <p:cNvPr id="3" name="Content Placeholder 2">
            <a:extLst>
              <a:ext uri="{FF2B5EF4-FFF2-40B4-BE49-F238E27FC236}">
                <a16:creationId xmlns:a16="http://schemas.microsoft.com/office/drawing/2014/main" id="{D358E8FA-C9EC-436F-9EEE-40C03F142680}"/>
              </a:ext>
            </a:extLst>
          </p:cNvPr>
          <p:cNvSpPr>
            <a:spLocks noGrp="1"/>
          </p:cNvSpPr>
          <p:nvPr>
            <p:ph idx="1"/>
          </p:nvPr>
        </p:nvSpPr>
        <p:spPr>
          <a:xfrm>
            <a:off x="1091683" y="2286000"/>
            <a:ext cx="4739950" cy="4142792"/>
          </a:xfrm>
        </p:spPr>
        <p:txBody>
          <a:bodyPr>
            <a:normAutofit/>
          </a:bodyPr>
          <a:lstStyle/>
          <a:p>
            <a:r>
              <a:rPr lang="en-US" sz="2100" dirty="0"/>
              <a:t>Archivists WITHOUT a background in  Audiovisual technology</a:t>
            </a:r>
          </a:p>
          <a:p>
            <a:r>
              <a:rPr lang="en-US" sz="2100" dirty="0"/>
              <a:t>Happy to help</a:t>
            </a:r>
          </a:p>
          <a:p>
            <a:pPr lvl="1"/>
            <a:r>
              <a:rPr lang="en-US" sz="2100" dirty="0"/>
              <a:t>Wrote an article</a:t>
            </a:r>
          </a:p>
          <a:p>
            <a:r>
              <a:rPr lang="en-US" sz="2100" dirty="0"/>
              <a:t>How did we find out what we have?</a:t>
            </a:r>
          </a:p>
          <a:p>
            <a:r>
              <a:rPr lang="en-US" sz="2100" dirty="0"/>
              <a:t>Why did we make those choices?</a:t>
            </a:r>
          </a:p>
          <a:p>
            <a:r>
              <a:rPr lang="en-US" sz="2100" dirty="0"/>
              <a:t>Limited resources due to diversified duties</a:t>
            </a:r>
          </a:p>
        </p:txBody>
      </p:sp>
      <p:pic>
        <p:nvPicPr>
          <p:cNvPr id="5" name="Picture 4" descr="A store inside of a building&#10;&#10;Description automatically generated">
            <a:extLst>
              <a:ext uri="{FF2B5EF4-FFF2-40B4-BE49-F238E27FC236}">
                <a16:creationId xmlns:a16="http://schemas.microsoft.com/office/drawing/2014/main" id="{CFB86F32-3E57-4765-B274-6F7A3491FA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0716" y="1287624"/>
            <a:ext cx="5900340" cy="4425254"/>
          </a:xfrm>
          <a:prstGeom prst="rect">
            <a:avLst/>
          </a:prstGeom>
        </p:spPr>
      </p:pic>
    </p:spTree>
    <p:extLst>
      <p:ext uri="{BB962C8B-B14F-4D97-AF65-F5344CB8AC3E}">
        <p14:creationId xmlns:p14="http://schemas.microsoft.com/office/powerpoint/2010/main" val="4203448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96282C0-351C-48EE-A89D-D662C5DB2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CEA932-64EB-4018-82A2-0D5C7DF04F1F}"/>
              </a:ext>
            </a:extLst>
          </p:cNvPr>
          <p:cNvSpPr>
            <a:spLocks noGrp="1"/>
          </p:cNvSpPr>
          <p:nvPr>
            <p:ph type="title"/>
          </p:nvPr>
        </p:nvSpPr>
        <p:spPr>
          <a:xfrm>
            <a:off x="5100824" y="685800"/>
            <a:ext cx="6176776" cy="1485900"/>
          </a:xfrm>
        </p:spPr>
        <p:txBody>
          <a:bodyPr>
            <a:normAutofit/>
          </a:bodyPr>
          <a:lstStyle/>
          <a:p>
            <a:r>
              <a:rPr lang="en-US" dirty="0"/>
              <a:t>Physical Arrangement</a:t>
            </a:r>
          </a:p>
        </p:txBody>
      </p:sp>
      <p:pic>
        <p:nvPicPr>
          <p:cNvPr id="5" name="Picture 4" descr="A picture containing sitting, wooden&#10;&#10;Description automatically generated">
            <a:extLst>
              <a:ext uri="{FF2B5EF4-FFF2-40B4-BE49-F238E27FC236}">
                <a16:creationId xmlns:a16="http://schemas.microsoft.com/office/drawing/2014/main" id="{1E51A8F6-FA06-46B4-AD16-1FC9D342F8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1242228" y="1242227"/>
            <a:ext cx="6858000" cy="4373546"/>
          </a:xfrm>
          <a:prstGeom prst="rect">
            <a:avLst/>
          </a:prstGeom>
        </p:spPr>
      </p:pic>
      <p:sp>
        <p:nvSpPr>
          <p:cNvPr id="12" name="Rectangle 11">
            <a:extLst>
              <a:ext uri="{FF2B5EF4-FFF2-40B4-BE49-F238E27FC236}">
                <a16:creationId xmlns:a16="http://schemas.microsoft.com/office/drawing/2014/main" id="{1B35EC73-2F87-44A7-B231-91053659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80ACF4F-4728-4CC0-8295-C981A6946953}"/>
              </a:ext>
            </a:extLst>
          </p:cNvPr>
          <p:cNvSpPr>
            <a:spLocks noGrp="1"/>
          </p:cNvSpPr>
          <p:nvPr>
            <p:ph idx="1"/>
          </p:nvPr>
        </p:nvSpPr>
        <p:spPr>
          <a:xfrm>
            <a:off x="5100824" y="2286000"/>
            <a:ext cx="6176776" cy="3581400"/>
          </a:xfrm>
        </p:spPr>
        <p:txBody>
          <a:bodyPr>
            <a:normAutofit/>
          </a:bodyPr>
          <a:lstStyle/>
          <a:p>
            <a:r>
              <a:rPr lang="en-US" dirty="0"/>
              <a:t>Mostly kept in original order and organization, sometimes there was an AV box created at the tail end, but never consistent.</a:t>
            </a:r>
          </a:p>
        </p:txBody>
      </p:sp>
    </p:spTree>
    <p:extLst>
      <p:ext uri="{BB962C8B-B14F-4D97-AF65-F5344CB8AC3E}">
        <p14:creationId xmlns:p14="http://schemas.microsoft.com/office/powerpoint/2010/main" val="198092987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96282C0-351C-48EE-A89D-D662C5DB2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CEA932-64EB-4018-82A2-0D5C7DF04F1F}"/>
              </a:ext>
            </a:extLst>
          </p:cNvPr>
          <p:cNvSpPr>
            <a:spLocks noGrp="1"/>
          </p:cNvSpPr>
          <p:nvPr>
            <p:ph type="title"/>
          </p:nvPr>
        </p:nvSpPr>
        <p:spPr>
          <a:xfrm>
            <a:off x="5100824" y="685800"/>
            <a:ext cx="6176776" cy="1485900"/>
          </a:xfrm>
        </p:spPr>
        <p:txBody>
          <a:bodyPr>
            <a:normAutofit/>
          </a:bodyPr>
          <a:lstStyle/>
          <a:p>
            <a:r>
              <a:rPr lang="en-US" dirty="0"/>
              <a:t>Physical Arrangement</a:t>
            </a:r>
          </a:p>
        </p:txBody>
      </p:sp>
      <p:sp>
        <p:nvSpPr>
          <p:cNvPr id="12" name="Rectangle 11">
            <a:extLst>
              <a:ext uri="{FF2B5EF4-FFF2-40B4-BE49-F238E27FC236}">
                <a16:creationId xmlns:a16="http://schemas.microsoft.com/office/drawing/2014/main" id="{1B35EC73-2F87-44A7-B231-91053659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80ACF4F-4728-4CC0-8295-C981A6946953}"/>
              </a:ext>
            </a:extLst>
          </p:cNvPr>
          <p:cNvSpPr>
            <a:spLocks noGrp="1"/>
          </p:cNvSpPr>
          <p:nvPr>
            <p:ph idx="1"/>
          </p:nvPr>
        </p:nvSpPr>
        <p:spPr>
          <a:xfrm>
            <a:off x="5100824" y="2286000"/>
            <a:ext cx="6176776" cy="3581400"/>
          </a:xfrm>
        </p:spPr>
        <p:txBody>
          <a:bodyPr>
            <a:normAutofit/>
          </a:bodyPr>
          <a:lstStyle/>
          <a:p>
            <a:r>
              <a:rPr lang="en-US" dirty="0"/>
              <a:t>Mostly kept in original order and organization, sometimes there was an AV box created at the tail end, but never consistent.</a:t>
            </a:r>
          </a:p>
        </p:txBody>
      </p:sp>
      <p:pic>
        <p:nvPicPr>
          <p:cNvPr id="6" name="Picture 5">
            <a:extLst>
              <a:ext uri="{FF2B5EF4-FFF2-40B4-BE49-F238E27FC236}">
                <a16:creationId xmlns:a16="http://schemas.microsoft.com/office/drawing/2014/main" id="{226D0F35-8F0D-48FC-B842-993996E456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77" y="376"/>
            <a:ext cx="4380322" cy="6857624"/>
          </a:xfrm>
          <a:prstGeom prst="rect">
            <a:avLst/>
          </a:prstGeom>
        </p:spPr>
      </p:pic>
    </p:spTree>
    <p:extLst>
      <p:ext uri="{BB962C8B-B14F-4D97-AF65-F5344CB8AC3E}">
        <p14:creationId xmlns:p14="http://schemas.microsoft.com/office/powerpoint/2010/main" val="261099528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96282C0-351C-48EE-A89D-D662C5DB2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CEA932-64EB-4018-82A2-0D5C7DF04F1F}"/>
              </a:ext>
            </a:extLst>
          </p:cNvPr>
          <p:cNvSpPr>
            <a:spLocks noGrp="1"/>
          </p:cNvSpPr>
          <p:nvPr>
            <p:ph type="title"/>
          </p:nvPr>
        </p:nvSpPr>
        <p:spPr>
          <a:xfrm>
            <a:off x="5100824" y="685800"/>
            <a:ext cx="6176776" cy="1485900"/>
          </a:xfrm>
        </p:spPr>
        <p:txBody>
          <a:bodyPr>
            <a:normAutofit/>
          </a:bodyPr>
          <a:lstStyle/>
          <a:p>
            <a:r>
              <a:rPr lang="en-US" dirty="0"/>
              <a:t>Physical Arrangement</a:t>
            </a:r>
          </a:p>
        </p:txBody>
      </p:sp>
      <p:sp>
        <p:nvSpPr>
          <p:cNvPr id="12" name="Rectangle 11">
            <a:extLst>
              <a:ext uri="{FF2B5EF4-FFF2-40B4-BE49-F238E27FC236}">
                <a16:creationId xmlns:a16="http://schemas.microsoft.com/office/drawing/2014/main" id="{1B35EC73-2F87-44A7-B231-91053659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80ACF4F-4728-4CC0-8295-C981A6946953}"/>
              </a:ext>
            </a:extLst>
          </p:cNvPr>
          <p:cNvSpPr>
            <a:spLocks noGrp="1"/>
          </p:cNvSpPr>
          <p:nvPr>
            <p:ph idx="1"/>
          </p:nvPr>
        </p:nvSpPr>
        <p:spPr>
          <a:xfrm>
            <a:off x="5100824" y="2286000"/>
            <a:ext cx="6176776" cy="3581400"/>
          </a:xfrm>
        </p:spPr>
        <p:txBody>
          <a:bodyPr>
            <a:normAutofit/>
          </a:bodyPr>
          <a:lstStyle/>
          <a:p>
            <a:r>
              <a:rPr lang="en-US" dirty="0"/>
              <a:t>Mostly kept in original order and organization, sometimes there was an AV box created at the tail end, but never consistent.</a:t>
            </a:r>
          </a:p>
        </p:txBody>
      </p:sp>
      <p:pic>
        <p:nvPicPr>
          <p:cNvPr id="6" name="Picture 5" descr="A picture containing building, room, computer, boat&#10;&#10;Description automatically generated">
            <a:extLst>
              <a:ext uri="{FF2B5EF4-FFF2-40B4-BE49-F238E27FC236}">
                <a16:creationId xmlns:a16="http://schemas.microsoft.com/office/drawing/2014/main" id="{D177CBA4-9F1A-4395-BFFC-7A11810105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1191232" y="1191232"/>
            <a:ext cx="6858000" cy="4475537"/>
          </a:xfrm>
          <a:prstGeom prst="rect">
            <a:avLst/>
          </a:prstGeom>
        </p:spPr>
      </p:pic>
    </p:spTree>
    <p:extLst>
      <p:ext uri="{BB962C8B-B14F-4D97-AF65-F5344CB8AC3E}">
        <p14:creationId xmlns:p14="http://schemas.microsoft.com/office/powerpoint/2010/main" val="114306897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7908</Words>
  <Application>Microsoft Office PowerPoint</Application>
  <PresentationFormat>Widescreen</PresentationFormat>
  <Paragraphs>314</Paragraphs>
  <Slides>50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Calibri Light</vt:lpstr>
      <vt:lpstr>Franklin Gothic Book</vt:lpstr>
      <vt:lpstr>Symbol</vt:lpstr>
      <vt:lpstr>Wingdings</vt:lpstr>
      <vt:lpstr>Crop</vt:lpstr>
      <vt:lpstr>The search for a more efficient  av survey</vt:lpstr>
      <vt:lpstr>Ben’s Vernacular</vt:lpstr>
      <vt:lpstr>- BYU Library -  L. Tom perry special collections</vt:lpstr>
      <vt:lpstr>Where We Begin</vt:lpstr>
      <vt:lpstr>Where We Begin</vt:lpstr>
      <vt:lpstr>Hopeful to be Helpful</vt:lpstr>
      <vt:lpstr>Physical Arrangement</vt:lpstr>
      <vt:lpstr>Physical Arrangement</vt:lpstr>
      <vt:lpstr>Physical Arrangement</vt:lpstr>
      <vt:lpstr>Physical Arrangement</vt:lpstr>
      <vt:lpstr>PowerPoint Presentation</vt:lpstr>
      <vt:lpstr>PowerPoint Presentation</vt:lpstr>
      <vt:lpstr>PowerPoint Presentation</vt:lpstr>
      <vt:lpstr>PowerPoint Presentation</vt:lpstr>
      <vt:lpstr>PowerPoint Presentation</vt:lpstr>
      <vt:lpstr>Records in the finding Aid</vt:lpstr>
      <vt:lpstr>PowerPoint Presentation</vt:lpstr>
      <vt:lpstr>Records in the finding Aid</vt:lpstr>
      <vt:lpstr>Our Situation</vt:lpstr>
      <vt:lpstr>Disaster waiting to happen</vt:lpstr>
      <vt:lpstr>Problem: AV Fragility</vt:lpstr>
      <vt:lpstr>“There is now consensus among audiovisual archives internationally that we will not be able to support large-scale digitisation of magnetic media in the very near future. Tape that is not digitised by 2025 will in most cases be lost.”     -NFSA.gov.au, Oct. 2018</vt:lpstr>
      <vt:lpstr>2019 Culpeper, Virginia</vt:lpstr>
      <vt:lpstr>Where We Begin (Review)</vt:lpstr>
      <vt:lpstr>AV Assessment: Initial Trial</vt:lpstr>
      <vt:lpstr>PowerPoint Presentation</vt:lpstr>
      <vt:lpstr>AV Assessment: Initial Trial</vt:lpstr>
      <vt:lpstr>PowerPoint Presentation</vt:lpstr>
      <vt:lpstr>AV Assessment: Initial Trial</vt:lpstr>
      <vt:lpstr>Applying MPLP Principles</vt:lpstr>
      <vt:lpstr>PowerPoint Presentation</vt:lpstr>
      <vt:lpstr>AV Assessment: Re-Tooling</vt:lpstr>
      <vt:lpstr>Results: Specific Data</vt:lpstr>
      <vt:lpstr>Results: Format- and Curator-specific Data</vt:lpstr>
      <vt:lpstr>Results: Format- and Curator-specific Data</vt:lpstr>
      <vt:lpstr>Proposals to Library Administration</vt:lpstr>
      <vt:lpstr>What Are the Next Steps?</vt:lpstr>
      <vt:lpstr>What Are the Next Steps?</vt:lpstr>
      <vt:lpstr>Format Risk Evaluation</vt:lpstr>
      <vt:lpstr>What Are the Next Steps?</vt:lpstr>
      <vt:lpstr>PowerPoint Presentation</vt:lpstr>
      <vt:lpstr>Funding requests</vt:lpstr>
      <vt:lpstr>In house digitization</vt:lpstr>
      <vt:lpstr>AV Assessment Expands and Evolves</vt:lpstr>
      <vt:lpstr>Work in Progress</vt:lpstr>
      <vt:lpstr>Limitations and Shortcomings</vt:lpstr>
      <vt:lpstr>Limitations and Shortcomings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search for a more efficient  av survey</dc:title>
  <dc:creator>Ben Harry</dc:creator>
  <cp:lastModifiedBy>Proffitt,Merrilee</cp:lastModifiedBy>
  <cp:revision>24</cp:revision>
  <dcterms:created xsi:type="dcterms:W3CDTF">2020-10-21T14:35:12Z</dcterms:created>
  <dcterms:modified xsi:type="dcterms:W3CDTF">2020-11-11T01:05:47Z</dcterms:modified>
</cp:coreProperties>
</file>