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54"/>
  </p:notesMasterIdLst>
  <p:sldIdLst>
    <p:sldId id="257" r:id="rId2"/>
    <p:sldId id="258" r:id="rId3"/>
    <p:sldId id="264" r:id="rId4"/>
    <p:sldId id="265" r:id="rId5"/>
    <p:sldId id="259" r:id="rId6"/>
    <p:sldId id="266" r:id="rId7"/>
    <p:sldId id="269" r:id="rId8"/>
    <p:sldId id="478" r:id="rId9"/>
    <p:sldId id="480" r:id="rId10"/>
    <p:sldId id="481" r:id="rId11"/>
    <p:sldId id="482" r:id="rId12"/>
    <p:sldId id="479" r:id="rId13"/>
    <p:sldId id="485" r:id="rId14"/>
    <p:sldId id="486" r:id="rId15"/>
    <p:sldId id="488" r:id="rId16"/>
    <p:sldId id="494" r:id="rId17"/>
    <p:sldId id="267" r:id="rId18"/>
    <p:sldId id="260" r:id="rId19"/>
    <p:sldId id="491" r:id="rId20"/>
    <p:sldId id="261" r:id="rId21"/>
    <p:sldId id="262" r:id="rId22"/>
    <p:sldId id="492" r:id="rId23"/>
    <p:sldId id="271" r:id="rId24"/>
    <p:sldId id="272" r:id="rId25"/>
    <p:sldId id="301" r:id="rId26"/>
    <p:sldId id="293" r:id="rId27"/>
    <p:sldId id="474" r:id="rId28"/>
    <p:sldId id="292" r:id="rId29"/>
    <p:sldId id="279" r:id="rId30"/>
    <p:sldId id="275" r:id="rId31"/>
    <p:sldId id="276" r:id="rId32"/>
    <p:sldId id="295" r:id="rId33"/>
    <p:sldId id="294" r:id="rId34"/>
    <p:sldId id="282" r:id="rId35"/>
    <p:sldId id="284" r:id="rId36"/>
    <p:sldId id="285" r:id="rId37"/>
    <p:sldId id="296" r:id="rId38"/>
    <p:sldId id="274" r:id="rId39"/>
    <p:sldId id="476" r:id="rId40"/>
    <p:sldId id="477" r:id="rId41"/>
    <p:sldId id="280" r:id="rId42"/>
    <p:sldId id="298" r:id="rId43"/>
    <p:sldId id="287" r:id="rId44"/>
    <p:sldId id="288" r:id="rId45"/>
    <p:sldId id="299" r:id="rId46"/>
    <p:sldId id="304" r:id="rId47"/>
    <p:sldId id="493" r:id="rId48"/>
    <p:sldId id="496" r:id="rId49"/>
    <p:sldId id="389" r:id="rId50"/>
    <p:sldId id="495" r:id="rId51"/>
    <p:sldId id="472" r:id="rId52"/>
    <p:sldId id="497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yr,Chris" initials="C" lastIdx="6" clrIdx="0">
    <p:extLst>
      <p:ext uri="{19B8F6BF-5375-455C-9EA6-DF929625EA0E}">
        <p15:presenceInfo xmlns:p15="http://schemas.microsoft.com/office/powerpoint/2012/main" userId="S::cyrc@oclc.org::a2a3f647-033b-4748-a247-d3ffb696e2ac" providerId="AD"/>
      </p:ext>
    </p:extLst>
  </p:cmAuthor>
  <p:cmAuthor id="2" name="Faniel,Ixchel" initials="F" lastIdx="11" clrIdx="1">
    <p:extLst>
      <p:ext uri="{19B8F6BF-5375-455C-9EA6-DF929625EA0E}">
        <p15:presenceInfo xmlns:p15="http://schemas.microsoft.com/office/powerpoint/2012/main" userId="S::fanielI@oclc.org::faa4caba-7609-4fed-a42f-e3dc4cb6d3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96" autoAdjust="0"/>
    <p:restoredTop sz="82065" autoAdjust="0"/>
  </p:normalViewPr>
  <p:slideViewPr>
    <p:cSldViewPr snapToGrid="0">
      <p:cViewPr varScale="1">
        <p:scale>
          <a:sx n="54" d="100"/>
          <a:sy n="54" d="100"/>
        </p:scale>
        <p:origin x="5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B0C0E9-EA40-49B9-9EED-C01726EB864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9BE9D9-D0A0-44DD-9D91-175105EE9B34}">
      <dgm:prSet phldrT="[Text]"/>
      <dgm:spPr/>
      <dgm:t>
        <a:bodyPr/>
        <a:lstStyle/>
        <a:p>
          <a:r>
            <a:rPr lang="en-US" b="1" dirty="0"/>
            <a:t>Point of Selection Behavior</a:t>
          </a:r>
        </a:p>
      </dgm:t>
    </dgm:pt>
    <dgm:pt modelId="{FB7F7500-53C4-4ADE-835F-5EAC64902E6F}" type="parTrans" cxnId="{B99167AC-1205-4527-8F3D-826CFCC46FC2}">
      <dgm:prSet/>
      <dgm:spPr/>
      <dgm:t>
        <a:bodyPr/>
        <a:lstStyle/>
        <a:p>
          <a:endParaRPr lang="en-US"/>
        </a:p>
      </dgm:t>
    </dgm:pt>
    <dgm:pt modelId="{A9B7B331-DCAD-48F0-8B90-8B7336F7C071}" type="sibTrans" cxnId="{B99167AC-1205-4527-8F3D-826CFCC46FC2}">
      <dgm:prSet/>
      <dgm:spPr/>
      <dgm:t>
        <a:bodyPr/>
        <a:lstStyle/>
        <a:p>
          <a:endParaRPr lang="en-US"/>
        </a:p>
      </dgm:t>
    </dgm:pt>
    <dgm:pt modelId="{B6D91E54-2FAD-4F3D-89B5-C50B2F5DEBC3}">
      <dgm:prSet phldrT="[Text]"/>
      <dgm:spPr/>
      <dgm:t>
        <a:bodyPr/>
        <a:lstStyle/>
        <a:p>
          <a:r>
            <a:rPr lang="en-US" b="1" dirty="0"/>
            <a:t>Citability</a:t>
          </a:r>
        </a:p>
      </dgm:t>
    </dgm:pt>
    <dgm:pt modelId="{B84D33DA-B243-4600-918D-1E9714630853}" type="parTrans" cxnId="{1E9099C0-3DE9-4146-8893-9F9B81A384A4}">
      <dgm:prSet/>
      <dgm:spPr/>
      <dgm:t>
        <a:bodyPr/>
        <a:lstStyle/>
        <a:p>
          <a:endParaRPr lang="en-US"/>
        </a:p>
      </dgm:t>
    </dgm:pt>
    <dgm:pt modelId="{0A0EE701-2DAB-4153-A623-EBD00EA67ECD}" type="sibTrans" cxnId="{1E9099C0-3DE9-4146-8893-9F9B81A384A4}">
      <dgm:prSet/>
      <dgm:spPr/>
      <dgm:t>
        <a:bodyPr/>
        <a:lstStyle/>
        <a:p>
          <a:endParaRPr lang="en-US"/>
        </a:p>
      </dgm:t>
    </dgm:pt>
    <dgm:pt modelId="{E8F9D69D-4380-4BD4-8357-B4B306CA63B6}">
      <dgm:prSet phldrT="[Text]"/>
      <dgm:spPr/>
      <dgm:t>
        <a:bodyPr/>
        <a:lstStyle/>
        <a:p>
          <a:r>
            <a:rPr lang="en-US" b="1" dirty="0"/>
            <a:t>Credibility</a:t>
          </a:r>
        </a:p>
      </dgm:t>
    </dgm:pt>
    <dgm:pt modelId="{B12CA020-377C-4F6D-B068-537A3DC66007}" type="parTrans" cxnId="{621E3AE5-5F15-4003-9A4B-82D2E088DD92}">
      <dgm:prSet/>
      <dgm:spPr/>
      <dgm:t>
        <a:bodyPr/>
        <a:lstStyle/>
        <a:p>
          <a:endParaRPr lang="en-US"/>
        </a:p>
      </dgm:t>
    </dgm:pt>
    <dgm:pt modelId="{9033A95D-3C28-4014-A578-C136F14FAB1F}" type="sibTrans" cxnId="{621E3AE5-5F15-4003-9A4B-82D2E088DD92}">
      <dgm:prSet/>
      <dgm:spPr/>
      <dgm:t>
        <a:bodyPr/>
        <a:lstStyle/>
        <a:p>
          <a:endParaRPr lang="en-US"/>
        </a:p>
      </dgm:t>
    </dgm:pt>
    <dgm:pt modelId="{331468D7-C255-401D-B646-74E8A95D4135}">
      <dgm:prSet phldrT="[Text]"/>
      <dgm:spPr/>
      <dgm:t>
        <a:bodyPr/>
        <a:lstStyle/>
        <a:p>
          <a:r>
            <a:rPr lang="en-US" b="1" dirty="0"/>
            <a:t>Helpfulness</a:t>
          </a:r>
        </a:p>
      </dgm:t>
    </dgm:pt>
    <dgm:pt modelId="{D4163956-3260-4C73-9A19-2143B4424A55}" type="sibTrans" cxnId="{85250898-C319-470D-8708-94D4B782783C}">
      <dgm:prSet/>
      <dgm:spPr/>
      <dgm:t>
        <a:bodyPr/>
        <a:lstStyle/>
        <a:p>
          <a:endParaRPr lang="en-US"/>
        </a:p>
      </dgm:t>
    </dgm:pt>
    <dgm:pt modelId="{6881517D-BD9C-475E-9842-0B150C375E9A}" type="parTrans" cxnId="{85250898-C319-470D-8708-94D4B782783C}">
      <dgm:prSet/>
      <dgm:spPr/>
      <dgm:t>
        <a:bodyPr/>
        <a:lstStyle/>
        <a:p>
          <a:endParaRPr lang="en-US"/>
        </a:p>
      </dgm:t>
    </dgm:pt>
    <dgm:pt modelId="{B4575C83-48D2-41F3-A8F1-0817FD2C0F90}">
      <dgm:prSet phldrT="[Text]"/>
      <dgm:spPr/>
      <dgm:t>
        <a:bodyPr/>
        <a:lstStyle/>
        <a:p>
          <a:r>
            <a:rPr lang="en-US" b="1" dirty="0"/>
            <a:t>Container</a:t>
          </a:r>
        </a:p>
      </dgm:t>
    </dgm:pt>
    <dgm:pt modelId="{9735561B-783E-4C0E-8254-F94C39544FBD}" type="parTrans" cxnId="{10B091BE-61FC-4897-B56E-86E0E576E768}">
      <dgm:prSet/>
      <dgm:spPr/>
      <dgm:t>
        <a:bodyPr/>
        <a:lstStyle/>
        <a:p>
          <a:endParaRPr lang="en-US"/>
        </a:p>
      </dgm:t>
    </dgm:pt>
    <dgm:pt modelId="{C5CA22DF-8091-43F5-B7BB-AB91708047D7}" type="sibTrans" cxnId="{10B091BE-61FC-4897-B56E-86E0E576E768}">
      <dgm:prSet/>
      <dgm:spPr/>
      <dgm:t>
        <a:bodyPr/>
        <a:lstStyle/>
        <a:p>
          <a:endParaRPr lang="en-US"/>
        </a:p>
      </dgm:t>
    </dgm:pt>
    <dgm:pt modelId="{B308CA73-4CD4-4E73-B258-C010071EBD83}" type="pres">
      <dgm:prSet presAssocID="{4EB0C0E9-EA40-49B9-9EED-C01726EB864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D1A3DD-A290-4DE9-98DB-0CCF751E337D}" type="pres">
      <dgm:prSet presAssocID="{C89BE9D9-D0A0-44DD-9D91-175105EE9B34}" presName="hierRoot1" presStyleCnt="0">
        <dgm:presLayoutVars>
          <dgm:hierBranch val="init"/>
        </dgm:presLayoutVars>
      </dgm:prSet>
      <dgm:spPr/>
    </dgm:pt>
    <dgm:pt modelId="{2F021E5E-E52D-4570-88F2-3BF23A768373}" type="pres">
      <dgm:prSet presAssocID="{C89BE9D9-D0A0-44DD-9D91-175105EE9B34}" presName="rootComposite1" presStyleCnt="0"/>
      <dgm:spPr/>
    </dgm:pt>
    <dgm:pt modelId="{C6BD819A-1EAC-4F0A-BFCE-C2274784FB93}" type="pres">
      <dgm:prSet presAssocID="{C89BE9D9-D0A0-44DD-9D91-175105EE9B34}" presName="rootText1" presStyleLbl="node0" presStyleIdx="0" presStyleCnt="1" custScaleX="181050">
        <dgm:presLayoutVars>
          <dgm:chPref val="3"/>
        </dgm:presLayoutVars>
      </dgm:prSet>
      <dgm:spPr/>
    </dgm:pt>
    <dgm:pt modelId="{B39FA9CF-809B-4D36-8E8F-BF2A147757C0}" type="pres">
      <dgm:prSet presAssocID="{C89BE9D9-D0A0-44DD-9D91-175105EE9B34}" presName="rootConnector1" presStyleLbl="node1" presStyleIdx="0" presStyleCnt="0"/>
      <dgm:spPr/>
    </dgm:pt>
    <dgm:pt modelId="{F8B4FDA3-0AF3-4491-9993-5D34136FC995}" type="pres">
      <dgm:prSet presAssocID="{C89BE9D9-D0A0-44DD-9D91-175105EE9B34}" presName="hierChild2" presStyleCnt="0"/>
      <dgm:spPr/>
    </dgm:pt>
    <dgm:pt modelId="{9A34D85D-5035-4FB1-B736-BC97E04B719D}" type="pres">
      <dgm:prSet presAssocID="{6881517D-BD9C-475E-9842-0B150C375E9A}" presName="Name37" presStyleLbl="parChTrans1D2" presStyleIdx="0" presStyleCnt="4"/>
      <dgm:spPr/>
    </dgm:pt>
    <dgm:pt modelId="{AAEA47FB-EDAF-47E5-A1C0-955B1E99402E}" type="pres">
      <dgm:prSet presAssocID="{331468D7-C255-401D-B646-74E8A95D4135}" presName="hierRoot2" presStyleCnt="0">
        <dgm:presLayoutVars>
          <dgm:hierBranch val="init"/>
        </dgm:presLayoutVars>
      </dgm:prSet>
      <dgm:spPr/>
    </dgm:pt>
    <dgm:pt modelId="{3923FEFB-5F94-44FD-B55B-34B024D86083}" type="pres">
      <dgm:prSet presAssocID="{331468D7-C255-401D-B646-74E8A95D4135}" presName="rootComposite" presStyleCnt="0"/>
      <dgm:spPr/>
    </dgm:pt>
    <dgm:pt modelId="{AA9592C6-4324-4713-8AF3-E79680558B65}" type="pres">
      <dgm:prSet presAssocID="{331468D7-C255-401D-B646-74E8A95D4135}" presName="rootText" presStyleLbl="node2" presStyleIdx="0" presStyleCnt="4">
        <dgm:presLayoutVars>
          <dgm:chPref val="3"/>
        </dgm:presLayoutVars>
      </dgm:prSet>
      <dgm:spPr/>
    </dgm:pt>
    <dgm:pt modelId="{AD180126-6F52-44CF-A1C6-7CA7DC5D24E2}" type="pres">
      <dgm:prSet presAssocID="{331468D7-C255-401D-B646-74E8A95D4135}" presName="rootConnector" presStyleLbl="node2" presStyleIdx="0" presStyleCnt="4"/>
      <dgm:spPr/>
    </dgm:pt>
    <dgm:pt modelId="{3098DF36-D675-44AA-A8FD-BE4E64E91A86}" type="pres">
      <dgm:prSet presAssocID="{331468D7-C255-401D-B646-74E8A95D4135}" presName="hierChild4" presStyleCnt="0"/>
      <dgm:spPr/>
    </dgm:pt>
    <dgm:pt modelId="{0824CC9A-FD5E-42CD-97A5-0764D24B8742}" type="pres">
      <dgm:prSet presAssocID="{331468D7-C255-401D-B646-74E8A95D4135}" presName="hierChild5" presStyleCnt="0"/>
      <dgm:spPr/>
    </dgm:pt>
    <dgm:pt modelId="{10A3F548-6F80-4837-8B5B-D4763AAB8B7A}" type="pres">
      <dgm:prSet presAssocID="{B84D33DA-B243-4600-918D-1E9714630853}" presName="Name37" presStyleLbl="parChTrans1D2" presStyleIdx="1" presStyleCnt="4"/>
      <dgm:spPr/>
    </dgm:pt>
    <dgm:pt modelId="{2968D05E-49AA-4CB0-91D5-D8B71CEBD5E3}" type="pres">
      <dgm:prSet presAssocID="{B6D91E54-2FAD-4F3D-89B5-C50B2F5DEBC3}" presName="hierRoot2" presStyleCnt="0">
        <dgm:presLayoutVars>
          <dgm:hierBranch val="init"/>
        </dgm:presLayoutVars>
      </dgm:prSet>
      <dgm:spPr/>
    </dgm:pt>
    <dgm:pt modelId="{161B4348-9C75-405A-8DB0-8C4D1CEC8963}" type="pres">
      <dgm:prSet presAssocID="{B6D91E54-2FAD-4F3D-89B5-C50B2F5DEBC3}" presName="rootComposite" presStyleCnt="0"/>
      <dgm:spPr/>
    </dgm:pt>
    <dgm:pt modelId="{847F50BD-EDBA-4AA5-B39C-D5E30BFD68AA}" type="pres">
      <dgm:prSet presAssocID="{B6D91E54-2FAD-4F3D-89B5-C50B2F5DEBC3}" presName="rootText" presStyleLbl="node2" presStyleIdx="1" presStyleCnt="4">
        <dgm:presLayoutVars>
          <dgm:chPref val="3"/>
        </dgm:presLayoutVars>
      </dgm:prSet>
      <dgm:spPr/>
    </dgm:pt>
    <dgm:pt modelId="{C914E624-BF0B-4311-8F6C-80E37AD97497}" type="pres">
      <dgm:prSet presAssocID="{B6D91E54-2FAD-4F3D-89B5-C50B2F5DEBC3}" presName="rootConnector" presStyleLbl="node2" presStyleIdx="1" presStyleCnt="4"/>
      <dgm:spPr/>
    </dgm:pt>
    <dgm:pt modelId="{B251FB8D-768C-43CB-8C0C-E56CFFFA5FC3}" type="pres">
      <dgm:prSet presAssocID="{B6D91E54-2FAD-4F3D-89B5-C50B2F5DEBC3}" presName="hierChild4" presStyleCnt="0"/>
      <dgm:spPr/>
    </dgm:pt>
    <dgm:pt modelId="{AB065644-1A72-44F0-9ACC-73F17DB2F41E}" type="pres">
      <dgm:prSet presAssocID="{B6D91E54-2FAD-4F3D-89B5-C50B2F5DEBC3}" presName="hierChild5" presStyleCnt="0"/>
      <dgm:spPr/>
    </dgm:pt>
    <dgm:pt modelId="{F58F72F9-3DA3-4063-B84D-24F387666E90}" type="pres">
      <dgm:prSet presAssocID="{B12CA020-377C-4F6D-B068-537A3DC66007}" presName="Name37" presStyleLbl="parChTrans1D2" presStyleIdx="2" presStyleCnt="4"/>
      <dgm:spPr/>
    </dgm:pt>
    <dgm:pt modelId="{5862EC77-A95C-4F90-BB9D-7B05E3C81EF5}" type="pres">
      <dgm:prSet presAssocID="{E8F9D69D-4380-4BD4-8357-B4B306CA63B6}" presName="hierRoot2" presStyleCnt="0">
        <dgm:presLayoutVars>
          <dgm:hierBranch val="init"/>
        </dgm:presLayoutVars>
      </dgm:prSet>
      <dgm:spPr/>
    </dgm:pt>
    <dgm:pt modelId="{A1AB8884-CDC5-4759-B3E9-A16D71884F75}" type="pres">
      <dgm:prSet presAssocID="{E8F9D69D-4380-4BD4-8357-B4B306CA63B6}" presName="rootComposite" presStyleCnt="0"/>
      <dgm:spPr/>
    </dgm:pt>
    <dgm:pt modelId="{BD884102-224E-4FEC-B14F-E4C71894FA36}" type="pres">
      <dgm:prSet presAssocID="{E8F9D69D-4380-4BD4-8357-B4B306CA63B6}" presName="rootText" presStyleLbl="node2" presStyleIdx="2" presStyleCnt="4">
        <dgm:presLayoutVars>
          <dgm:chPref val="3"/>
        </dgm:presLayoutVars>
      </dgm:prSet>
      <dgm:spPr/>
    </dgm:pt>
    <dgm:pt modelId="{F13EB5B5-771E-4FB8-9ECE-672CFBFBE149}" type="pres">
      <dgm:prSet presAssocID="{E8F9D69D-4380-4BD4-8357-B4B306CA63B6}" presName="rootConnector" presStyleLbl="node2" presStyleIdx="2" presStyleCnt="4"/>
      <dgm:spPr/>
    </dgm:pt>
    <dgm:pt modelId="{1AF72058-5FFB-4CDF-9885-6650734501F6}" type="pres">
      <dgm:prSet presAssocID="{E8F9D69D-4380-4BD4-8357-B4B306CA63B6}" presName="hierChild4" presStyleCnt="0"/>
      <dgm:spPr/>
    </dgm:pt>
    <dgm:pt modelId="{F0992985-1516-4B5B-A411-92F88A9A3BE4}" type="pres">
      <dgm:prSet presAssocID="{E8F9D69D-4380-4BD4-8357-B4B306CA63B6}" presName="hierChild5" presStyleCnt="0"/>
      <dgm:spPr/>
    </dgm:pt>
    <dgm:pt modelId="{9B5D48F3-CCAE-4FA1-996E-0F59AB24DDF9}" type="pres">
      <dgm:prSet presAssocID="{9735561B-783E-4C0E-8254-F94C39544FBD}" presName="Name37" presStyleLbl="parChTrans1D2" presStyleIdx="3" presStyleCnt="4"/>
      <dgm:spPr/>
    </dgm:pt>
    <dgm:pt modelId="{E16848A8-D70E-463C-99C3-81A0106EF499}" type="pres">
      <dgm:prSet presAssocID="{B4575C83-48D2-41F3-A8F1-0817FD2C0F90}" presName="hierRoot2" presStyleCnt="0">
        <dgm:presLayoutVars>
          <dgm:hierBranch val="init"/>
        </dgm:presLayoutVars>
      </dgm:prSet>
      <dgm:spPr/>
    </dgm:pt>
    <dgm:pt modelId="{C6A671C7-D6E7-4178-8BA1-66192F657842}" type="pres">
      <dgm:prSet presAssocID="{B4575C83-48D2-41F3-A8F1-0817FD2C0F90}" presName="rootComposite" presStyleCnt="0"/>
      <dgm:spPr/>
    </dgm:pt>
    <dgm:pt modelId="{51F27ACE-F721-446E-B9C2-459D864F0FF3}" type="pres">
      <dgm:prSet presAssocID="{B4575C83-48D2-41F3-A8F1-0817FD2C0F90}" presName="rootText" presStyleLbl="node2" presStyleIdx="3" presStyleCnt="4">
        <dgm:presLayoutVars>
          <dgm:chPref val="3"/>
        </dgm:presLayoutVars>
      </dgm:prSet>
      <dgm:spPr/>
    </dgm:pt>
    <dgm:pt modelId="{2F2847E5-224D-4891-BE7F-A5674B7AA74C}" type="pres">
      <dgm:prSet presAssocID="{B4575C83-48D2-41F3-A8F1-0817FD2C0F90}" presName="rootConnector" presStyleLbl="node2" presStyleIdx="3" presStyleCnt="4"/>
      <dgm:spPr/>
    </dgm:pt>
    <dgm:pt modelId="{0955DECE-7BB6-4036-8802-3F1F0FB294CB}" type="pres">
      <dgm:prSet presAssocID="{B4575C83-48D2-41F3-A8F1-0817FD2C0F90}" presName="hierChild4" presStyleCnt="0"/>
      <dgm:spPr/>
    </dgm:pt>
    <dgm:pt modelId="{2EE3FB33-8657-4C69-B5DE-612B2EDAC003}" type="pres">
      <dgm:prSet presAssocID="{B4575C83-48D2-41F3-A8F1-0817FD2C0F90}" presName="hierChild5" presStyleCnt="0"/>
      <dgm:spPr/>
    </dgm:pt>
    <dgm:pt modelId="{A3BD77D2-6B4B-4F86-8205-87C6D9B6601A}" type="pres">
      <dgm:prSet presAssocID="{C89BE9D9-D0A0-44DD-9D91-175105EE9B34}" presName="hierChild3" presStyleCnt="0"/>
      <dgm:spPr/>
    </dgm:pt>
  </dgm:ptLst>
  <dgm:cxnLst>
    <dgm:cxn modelId="{3A108814-09FA-4F0D-9644-F844FAC5EFEB}" type="presOf" srcId="{B6D91E54-2FAD-4F3D-89B5-C50B2F5DEBC3}" destId="{847F50BD-EDBA-4AA5-B39C-D5E30BFD68AA}" srcOrd="0" destOrd="0" presId="urn:microsoft.com/office/officeart/2005/8/layout/orgChart1"/>
    <dgm:cxn modelId="{C8F3C222-82B8-4C04-AEB1-A238A7F83872}" type="presOf" srcId="{E8F9D69D-4380-4BD4-8357-B4B306CA63B6}" destId="{F13EB5B5-771E-4FB8-9ECE-672CFBFBE149}" srcOrd="1" destOrd="0" presId="urn:microsoft.com/office/officeart/2005/8/layout/orgChart1"/>
    <dgm:cxn modelId="{74E61E2B-6297-4F32-B5C3-2947C9933A80}" type="presOf" srcId="{B12CA020-377C-4F6D-B068-537A3DC66007}" destId="{F58F72F9-3DA3-4063-B84D-24F387666E90}" srcOrd="0" destOrd="0" presId="urn:microsoft.com/office/officeart/2005/8/layout/orgChart1"/>
    <dgm:cxn modelId="{4A40EE3E-A596-45BE-B1FD-6C7F6506ED44}" type="presOf" srcId="{B84D33DA-B243-4600-918D-1E9714630853}" destId="{10A3F548-6F80-4837-8B5B-D4763AAB8B7A}" srcOrd="0" destOrd="0" presId="urn:microsoft.com/office/officeart/2005/8/layout/orgChart1"/>
    <dgm:cxn modelId="{40243D62-AE4E-459E-90BE-1101D2C44BB7}" type="presOf" srcId="{B4575C83-48D2-41F3-A8F1-0817FD2C0F90}" destId="{51F27ACE-F721-446E-B9C2-459D864F0FF3}" srcOrd="0" destOrd="0" presId="urn:microsoft.com/office/officeart/2005/8/layout/orgChart1"/>
    <dgm:cxn modelId="{39660163-990F-4DB9-A639-3B76C6490D52}" type="presOf" srcId="{C89BE9D9-D0A0-44DD-9D91-175105EE9B34}" destId="{B39FA9CF-809B-4D36-8E8F-BF2A147757C0}" srcOrd="1" destOrd="0" presId="urn:microsoft.com/office/officeart/2005/8/layout/orgChart1"/>
    <dgm:cxn modelId="{D77B2A4D-B5CB-4506-9AC1-DE336397427D}" type="presOf" srcId="{6881517D-BD9C-475E-9842-0B150C375E9A}" destId="{9A34D85D-5035-4FB1-B736-BC97E04B719D}" srcOrd="0" destOrd="0" presId="urn:microsoft.com/office/officeart/2005/8/layout/orgChart1"/>
    <dgm:cxn modelId="{AE1E7373-2EAF-4F9A-8F00-39F00B4D026F}" type="presOf" srcId="{E8F9D69D-4380-4BD4-8357-B4B306CA63B6}" destId="{BD884102-224E-4FEC-B14F-E4C71894FA36}" srcOrd="0" destOrd="0" presId="urn:microsoft.com/office/officeart/2005/8/layout/orgChart1"/>
    <dgm:cxn modelId="{B7996D5A-8E4E-49C6-B677-61B173B6EA39}" type="presOf" srcId="{331468D7-C255-401D-B646-74E8A95D4135}" destId="{AA9592C6-4324-4713-8AF3-E79680558B65}" srcOrd="0" destOrd="0" presId="urn:microsoft.com/office/officeart/2005/8/layout/orgChart1"/>
    <dgm:cxn modelId="{49EFF493-8EB6-4410-8628-19B1A06B83C7}" type="presOf" srcId="{C89BE9D9-D0A0-44DD-9D91-175105EE9B34}" destId="{C6BD819A-1EAC-4F0A-BFCE-C2274784FB93}" srcOrd="0" destOrd="0" presId="urn:microsoft.com/office/officeart/2005/8/layout/orgChart1"/>
    <dgm:cxn modelId="{85250898-C319-470D-8708-94D4B782783C}" srcId="{C89BE9D9-D0A0-44DD-9D91-175105EE9B34}" destId="{331468D7-C255-401D-B646-74E8A95D4135}" srcOrd="0" destOrd="0" parTransId="{6881517D-BD9C-475E-9842-0B150C375E9A}" sibTransId="{D4163956-3260-4C73-9A19-2143B4424A55}"/>
    <dgm:cxn modelId="{13CD7DA2-CDF7-4B01-9DC4-3DD7C000B53C}" type="presOf" srcId="{B4575C83-48D2-41F3-A8F1-0817FD2C0F90}" destId="{2F2847E5-224D-4891-BE7F-A5674B7AA74C}" srcOrd="1" destOrd="0" presId="urn:microsoft.com/office/officeart/2005/8/layout/orgChart1"/>
    <dgm:cxn modelId="{34CC51A4-C564-4DAB-8ED3-530E030CBB59}" type="presOf" srcId="{4EB0C0E9-EA40-49B9-9EED-C01726EB8647}" destId="{B308CA73-4CD4-4E73-B258-C010071EBD83}" srcOrd="0" destOrd="0" presId="urn:microsoft.com/office/officeart/2005/8/layout/orgChart1"/>
    <dgm:cxn modelId="{B99167AC-1205-4527-8F3D-826CFCC46FC2}" srcId="{4EB0C0E9-EA40-49B9-9EED-C01726EB8647}" destId="{C89BE9D9-D0A0-44DD-9D91-175105EE9B34}" srcOrd="0" destOrd="0" parTransId="{FB7F7500-53C4-4ADE-835F-5EAC64902E6F}" sibTransId="{A9B7B331-DCAD-48F0-8B90-8B7336F7C071}"/>
    <dgm:cxn modelId="{10B091BE-61FC-4897-B56E-86E0E576E768}" srcId="{C89BE9D9-D0A0-44DD-9D91-175105EE9B34}" destId="{B4575C83-48D2-41F3-A8F1-0817FD2C0F90}" srcOrd="3" destOrd="0" parTransId="{9735561B-783E-4C0E-8254-F94C39544FBD}" sibTransId="{C5CA22DF-8091-43F5-B7BB-AB91708047D7}"/>
    <dgm:cxn modelId="{1E9099C0-3DE9-4146-8893-9F9B81A384A4}" srcId="{C89BE9D9-D0A0-44DD-9D91-175105EE9B34}" destId="{B6D91E54-2FAD-4F3D-89B5-C50B2F5DEBC3}" srcOrd="1" destOrd="0" parTransId="{B84D33DA-B243-4600-918D-1E9714630853}" sibTransId="{0A0EE701-2DAB-4153-A623-EBD00EA67ECD}"/>
    <dgm:cxn modelId="{76DA4CC5-D9E7-4131-BDF1-578CE4E20644}" type="presOf" srcId="{B6D91E54-2FAD-4F3D-89B5-C50B2F5DEBC3}" destId="{C914E624-BF0B-4311-8F6C-80E37AD97497}" srcOrd="1" destOrd="0" presId="urn:microsoft.com/office/officeart/2005/8/layout/orgChart1"/>
    <dgm:cxn modelId="{16EF93C8-3EE7-4348-A8BA-DF6CA5073617}" type="presOf" srcId="{331468D7-C255-401D-B646-74E8A95D4135}" destId="{AD180126-6F52-44CF-A1C6-7CA7DC5D24E2}" srcOrd="1" destOrd="0" presId="urn:microsoft.com/office/officeart/2005/8/layout/orgChart1"/>
    <dgm:cxn modelId="{B1D54BD9-D39E-4723-B0F1-19ABE00BE640}" type="presOf" srcId="{9735561B-783E-4C0E-8254-F94C39544FBD}" destId="{9B5D48F3-CCAE-4FA1-996E-0F59AB24DDF9}" srcOrd="0" destOrd="0" presId="urn:microsoft.com/office/officeart/2005/8/layout/orgChart1"/>
    <dgm:cxn modelId="{621E3AE5-5F15-4003-9A4B-82D2E088DD92}" srcId="{C89BE9D9-D0A0-44DD-9D91-175105EE9B34}" destId="{E8F9D69D-4380-4BD4-8357-B4B306CA63B6}" srcOrd="2" destOrd="0" parTransId="{B12CA020-377C-4F6D-B068-537A3DC66007}" sibTransId="{9033A95D-3C28-4014-A578-C136F14FAB1F}"/>
    <dgm:cxn modelId="{081D10BA-DD3C-4CE3-B222-A3202B1C0485}" type="presParOf" srcId="{B308CA73-4CD4-4E73-B258-C010071EBD83}" destId="{DCD1A3DD-A290-4DE9-98DB-0CCF751E337D}" srcOrd="0" destOrd="0" presId="urn:microsoft.com/office/officeart/2005/8/layout/orgChart1"/>
    <dgm:cxn modelId="{91F91DA1-6238-4E2C-B3EF-860BE51ABF8C}" type="presParOf" srcId="{DCD1A3DD-A290-4DE9-98DB-0CCF751E337D}" destId="{2F021E5E-E52D-4570-88F2-3BF23A768373}" srcOrd="0" destOrd="0" presId="urn:microsoft.com/office/officeart/2005/8/layout/orgChart1"/>
    <dgm:cxn modelId="{9C9E4A62-2B8F-422B-8C55-36484448F6AE}" type="presParOf" srcId="{2F021E5E-E52D-4570-88F2-3BF23A768373}" destId="{C6BD819A-1EAC-4F0A-BFCE-C2274784FB93}" srcOrd="0" destOrd="0" presId="urn:microsoft.com/office/officeart/2005/8/layout/orgChart1"/>
    <dgm:cxn modelId="{E0C2E4C9-1D12-4027-B179-63A5A1A8D017}" type="presParOf" srcId="{2F021E5E-E52D-4570-88F2-3BF23A768373}" destId="{B39FA9CF-809B-4D36-8E8F-BF2A147757C0}" srcOrd="1" destOrd="0" presId="urn:microsoft.com/office/officeart/2005/8/layout/orgChart1"/>
    <dgm:cxn modelId="{985E9143-0299-4FF8-8972-83DD59E57791}" type="presParOf" srcId="{DCD1A3DD-A290-4DE9-98DB-0CCF751E337D}" destId="{F8B4FDA3-0AF3-4491-9993-5D34136FC995}" srcOrd="1" destOrd="0" presId="urn:microsoft.com/office/officeart/2005/8/layout/orgChart1"/>
    <dgm:cxn modelId="{25A3CD35-FACB-42C8-BA62-ABA1D43922EF}" type="presParOf" srcId="{F8B4FDA3-0AF3-4491-9993-5D34136FC995}" destId="{9A34D85D-5035-4FB1-B736-BC97E04B719D}" srcOrd="0" destOrd="0" presId="urn:microsoft.com/office/officeart/2005/8/layout/orgChart1"/>
    <dgm:cxn modelId="{5AD880B1-D65D-4683-A913-63D2DB3333EC}" type="presParOf" srcId="{F8B4FDA3-0AF3-4491-9993-5D34136FC995}" destId="{AAEA47FB-EDAF-47E5-A1C0-955B1E99402E}" srcOrd="1" destOrd="0" presId="urn:microsoft.com/office/officeart/2005/8/layout/orgChart1"/>
    <dgm:cxn modelId="{D597F0CC-F6AF-4112-B5F5-AFCD3DBA6DAE}" type="presParOf" srcId="{AAEA47FB-EDAF-47E5-A1C0-955B1E99402E}" destId="{3923FEFB-5F94-44FD-B55B-34B024D86083}" srcOrd="0" destOrd="0" presId="urn:microsoft.com/office/officeart/2005/8/layout/orgChart1"/>
    <dgm:cxn modelId="{FBFE490F-8EDC-4B4B-8A4D-941BB48D2087}" type="presParOf" srcId="{3923FEFB-5F94-44FD-B55B-34B024D86083}" destId="{AA9592C6-4324-4713-8AF3-E79680558B65}" srcOrd="0" destOrd="0" presId="urn:microsoft.com/office/officeart/2005/8/layout/orgChart1"/>
    <dgm:cxn modelId="{76F85DBA-00D6-4763-8CF4-A2A5A9A6C608}" type="presParOf" srcId="{3923FEFB-5F94-44FD-B55B-34B024D86083}" destId="{AD180126-6F52-44CF-A1C6-7CA7DC5D24E2}" srcOrd="1" destOrd="0" presId="urn:microsoft.com/office/officeart/2005/8/layout/orgChart1"/>
    <dgm:cxn modelId="{3D39C0C8-207B-4CD5-B336-D8DC44C52256}" type="presParOf" srcId="{AAEA47FB-EDAF-47E5-A1C0-955B1E99402E}" destId="{3098DF36-D675-44AA-A8FD-BE4E64E91A86}" srcOrd="1" destOrd="0" presId="urn:microsoft.com/office/officeart/2005/8/layout/orgChart1"/>
    <dgm:cxn modelId="{DE195B83-1E8F-4003-B199-813FFA4ACE41}" type="presParOf" srcId="{AAEA47FB-EDAF-47E5-A1C0-955B1E99402E}" destId="{0824CC9A-FD5E-42CD-97A5-0764D24B8742}" srcOrd="2" destOrd="0" presId="urn:microsoft.com/office/officeart/2005/8/layout/orgChart1"/>
    <dgm:cxn modelId="{0830C632-739E-480F-91DD-10AD21C585BA}" type="presParOf" srcId="{F8B4FDA3-0AF3-4491-9993-5D34136FC995}" destId="{10A3F548-6F80-4837-8B5B-D4763AAB8B7A}" srcOrd="2" destOrd="0" presId="urn:microsoft.com/office/officeart/2005/8/layout/orgChart1"/>
    <dgm:cxn modelId="{77FD0648-281B-4571-BF89-44BA8E001836}" type="presParOf" srcId="{F8B4FDA3-0AF3-4491-9993-5D34136FC995}" destId="{2968D05E-49AA-4CB0-91D5-D8B71CEBD5E3}" srcOrd="3" destOrd="0" presId="urn:microsoft.com/office/officeart/2005/8/layout/orgChart1"/>
    <dgm:cxn modelId="{14351547-BB03-469D-BCCB-08031E9C1D6A}" type="presParOf" srcId="{2968D05E-49AA-4CB0-91D5-D8B71CEBD5E3}" destId="{161B4348-9C75-405A-8DB0-8C4D1CEC8963}" srcOrd="0" destOrd="0" presId="urn:microsoft.com/office/officeart/2005/8/layout/orgChart1"/>
    <dgm:cxn modelId="{662D40E0-35A5-487E-BA91-813761BCBFDE}" type="presParOf" srcId="{161B4348-9C75-405A-8DB0-8C4D1CEC8963}" destId="{847F50BD-EDBA-4AA5-B39C-D5E30BFD68AA}" srcOrd="0" destOrd="0" presId="urn:microsoft.com/office/officeart/2005/8/layout/orgChart1"/>
    <dgm:cxn modelId="{E20EBCAF-88F2-43B4-B298-837FB949043E}" type="presParOf" srcId="{161B4348-9C75-405A-8DB0-8C4D1CEC8963}" destId="{C914E624-BF0B-4311-8F6C-80E37AD97497}" srcOrd="1" destOrd="0" presId="urn:microsoft.com/office/officeart/2005/8/layout/orgChart1"/>
    <dgm:cxn modelId="{56087758-B12E-4FEF-BF32-28E97045CDA2}" type="presParOf" srcId="{2968D05E-49AA-4CB0-91D5-D8B71CEBD5E3}" destId="{B251FB8D-768C-43CB-8C0C-E56CFFFA5FC3}" srcOrd="1" destOrd="0" presId="urn:microsoft.com/office/officeart/2005/8/layout/orgChart1"/>
    <dgm:cxn modelId="{C4041657-AE8C-4BB1-B306-AD330C236D08}" type="presParOf" srcId="{2968D05E-49AA-4CB0-91D5-D8B71CEBD5E3}" destId="{AB065644-1A72-44F0-9ACC-73F17DB2F41E}" srcOrd="2" destOrd="0" presId="urn:microsoft.com/office/officeart/2005/8/layout/orgChart1"/>
    <dgm:cxn modelId="{FE08CA79-6884-4BCE-A09E-C31299B0D03A}" type="presParOf" srcId="{F8B4FDA3-0AF3-4491-9993-5D34136FC995}" destId="{F58F72F9-3DA3-4063-B84D-24F387666E90}" srcOrd="4" destOrd="0" presId="urn:microsoft.com/office/officeart/2005/8/layout/orgChart1"/>
    <dgm:cxn modelId="{AFD6D808-D82F-4583-968D-EE8C8576993E}" type="presParOf" srcId="{F8B4FDA3-0AF3-4491-9993-5D34136FC995}" destId="{5862EC77-A95C-4F90-BB9D-7B05E3C81EF5}" srcOrd="5" destOrd="0" presId="urn:microsoft.com/office/officeart/2005/8/layout/orgChart1"/>
    <dgm:cxn modelId="{1FF0C476-E5F6-47F2-BDD5-523364740D61}" type="presParOf" srcId="{5862EC77-A95C-4F90-BB9D-7B05E3C81EF5}" destId="{A1AB8884-CDC5-4759-B3E9-A16D71884F75}" srcOrd="0" destOrd="0" presId="urn:microsoft.com/office/officeart/2005/8/layout/orgChart1"/>
    <dgm:cxn modelId="{AD4A47B9-37AB-42E8-83C4-20D820AA9916}" type="presParOf" srcId="{A1AB8884-CDC5-4759-B3E9-A16D71884F75}" destId="{BD884102-224E-4FEC-B14F-E4C71894FA36}" srcOrd="0" destOrd="0" presId="urn:microsoft.com/office/officeart/2005/8/layout/orgChart1"/>
    <dgm:cxn modelId="{B6ABC530-8885-47B4-B3D1-F70DF724CA58}" type="presParOf" srcId="{A1AB8884-CDC5-4759-B3E9-A16D71884F75}" destId="{F13EB5B5-771E-4FB8-9ECE-672CFBFBE149}" srcOrd="1" destOrd="0" presId="urn:microsoft.com/office/officeart/2005/8/layout/orgChart1"/>
    <dgm:cxn modelId="{68FD8C9B-D7A6-4E73-8FAA-8CCD8D3C28EB}" type="presParOf" srcId="{5862EC77-A95C-4F90-BB9D-7B05E3C81EF5}" destId="{1AF72058-5FFB-4CDF-9885-6650734501F6}" srcOrd="1" destOrd="0" presId="urn:microsoft.com/office/officeart/2005/8/layout/orgChart1"/>
    <dgm:cxn modelId="{C1B8B34F-F634-4FC3-8C12-F27D360B1397}" type="presParOf" srcId="{5862EC77-A95C-4F90-BB9D-7B05E3C81EF5}" destId="{F0992985-1516-4B5B-A411-92F88A9A3BE4}" srcOrd="2" destOrd="0" presId="urn:microsoft.com/office/officeart/2005/8/layout/orgChart1"/>
    <dgm:cxn modelId="{C1ADB1A0-DABA-4C85-8479-847278E094F7}" type="presParOf" srcId="{F8B4FDA3-0AF3-4491-9993-5D34136FC995}" destId="{9B5D48F3-CCAE-4FA1-996E-0F59AB24DDF9}" srcOrd="6" destOrd="0" presId="urn:microsoft.com/office/officeart/2005/8/layout/orgChart1"/>
    <dgm:cxn modelId="{36475E93-CE30-4803-97D4-B63EC6231434}" type="presParOf" srcId="{F8B4FDA3-0AF3-4491-9993-5D34136FC995}" destId="{E16848A8-D70E-463C-99C3-81A0106EF499}" srcOrd="7" destOrd="0" presId="urn:microsoft.com/office/officeart/2005/8/layout/orgChart1"/>
    <dgm:cxn modelId="{B513DF25-9261-46CC-A13E-E14EACF52E77}" type="presParOf" srcId="{E16848A8-D70E-463C-99C3-81A0106EF499}" destId="{C6A671C7-D6E7-4178-8BA1-66192F657842}" srcOrd="0" destOrd="0" presId="urn:microsoft.com/office/officeart/2005/8/layout/orgChart1"/>
    <dgm:cxn modelId="{09AE55E0-DCE2-4580-B84C-95AAA9B9B8C2}" type="presParOf" srcId="{C6A671C7-D6E7-4178-8BA1-66192F657842}" destId="{51F27ACE-F721-446E-B9C2-459D864F0FF3}" srcOrd="0" destOrd="0" presId="urn:microsoft.com/office/officeart/2005/8/layout/orgChart1"/>
    <dgm:cxn modelId="{7B4B61C5-E5B3-4563-A5D9-0F0C0593DFDF}" type="presParOf" srcId="{C6A671C7-D6E7-4178-8BA1-66192F657842}" destId="{2F2847E5-224D-4891-BE7F-A5674B7AA74C}" srcOrd="1" destOrd="0" presId="urn:microsoft.com/office/officeart/2005/8/layout/orgChart1"/>
    <dgm:cxn modelId="{2FCD63EE-B430-414B-A99D-0A233F811605}" type="presParOf" srcId="{E16848A8-D70E-463C-99C3-81A0106EF499}" destId="{0955DECE-7BB6-4036-8802-3F1F0FB294CB}" srcOrd="1" destOrd="0" presId="urn:microsoft.com/office/officeart/2005/8/layout/orgChart1"/>
    <dgm:cxn modelId="{934F8FBD-5D5D-4ED7-B6BD-2446B5350963}" type="presParOf" srcId="{E16848A8-D70E-463C-99C3-81A0106EF499}" destId="{2EE3FB33-8657-4C69-B5DE-612B2EDAC003}" srcOrd="2" destOrd="0" presId="urn:microsoft.com/office/officeart/2005/8/layout/orgChart1"/>
    <dgm:cxn modelId="{25B56C3A-DE35-456F-907A-6CC9DA4BE266}" type="presParOf" srcId="{DCD1A3DD-A290-4DE9-98DB-0CCF751E337D}" destId="{A3BD77D2-6B4B-4F86-8205-87C6D9B6601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57B6B2-0DA7-4812-8C4B-A77A9968CAD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8D325F9-F8CA-4106-80B1-AF535C761327}">
      <dgm:prSet/>
      <dgm:spPr/>
      <dgm:t>
        <a:bodyPr/>
        <a:lstStyle/>
        <a:p>
          <a:r>
            <a:rPr lang="en-US" b="1"/>
            <a:t>Book</a:t>
          </a:r>
          <a:endParaRPr lang="en-GB"/>
        </a:p>
      </dgm:t>
    </dgm:pt>
    <dgm:pt modelId="{DA9E51A2-0AE1-4439-95EF-394521F90BCA}" type="parTrans" cxnId="{A2144454-C0FF-44EB-86F7-B8387271F05C}">
      <dgm:prSet/>
      <dgm:spPr/>
      <dgm:t>
        <a:bodyPr/>
        <a:lstStyle/>
        <a:p>
          <a:endParaRPr lang="en-GB"/>
        </a:p>
      </dgm:t>
    </dgm:pt>
    <dgm:pt modelId="{7494267B-3D39-4401-AC04-70A07269591E}" type="sibTrans" cxnId="{A2144454-C0FF-44EB-86F7-B8387271F05C}">
      <dgm:prSet/>
      <dgm:spPr/>
      <dgm:t>
        <a:bodyPr/>
        <a:lstStyle/>
        <a:p>
          <a:endParaRPr lang="en-GB"/>
        </a:p>
      </dgm:t>
    </dgm:pt>
    <dgm:pt modelId="{63112397-662A-4078-9D4C-425C5536D978}">
      <dgm:prSet/>
      <dgm:spPr/>
      <dgm:t>
        <a:bodyPr/>
        <a:lstStyle/>
        <a:p>
          <a:r>
            <a:rPr lang="en-US" b="1"/>
            <a:t>Blog</a:t>
          </a:r>
          <a:endParaRPr lang="en-GB"/>
        </a:p>
      </dgm:t>
    </dgm:pt>
    <dgm:pt modelId="{06F3652C-CBB1-4802-9B4B-144F3AA9293A}" type="parTrans" cxnId="{8C0A58C1-D2EC-4081-A87F-6CAF776266D5}">
      <dgm:prSet/>
      <dgm:spPr/>
      <dgm:t>
        <a:bodyPr/>
        <a:lstStyle/>
        <a:p>
          <a:endParaRPr lang="en-GB"/>
        </a:p>
      </dgm:t>
    </dgm:pt>
    <dgm:pt modelId="{A567E356-755C-4564-9C65-8F886B928AA1}" type="sibTrans" cxnId="{8C0A58C1-D2EC-4081-A87F-6CAF776266D5}">
      <dgm:prSet/>
      <dgm:spPr/>
      <dgm:t>
        <a:bodyPr/>
        <a:lstStyle/>
        <a:p>
          <a:endParaRPr lang="en-GB"/>
        </a:p>
      </dgm:t>
    </dgm:pt>
    <dgm:pt modelId="{513EC8B9-5288-4F34-92C9-EBF59F7440E0}">
      <dgm:prSet/>
      <dgm:spPr/>
      <dgm:t>
        <a:bodyPr/>
        <a:lstStyle/>
        <a:p>
          <a:r>
            <a:rPr lang="en-US" b="1"/>
            <a:t>Conference proceeding</a:t>
          </a:r>
          <a:endParaRPr lang="en-GB"/>
        </a:p>
      </dgm:t>
    </dgm:pt>
    <dgm:pt modelId="{1CFA8BCC-E22C-464A-B90F-18D764353747}" type="parTrans" cxnId="{5D258CEF-633C-4F80-9FD8-AC5D242B00E7}">
      <dgm:prSet/>
      <dgm:spPr/>
      <dgm:t>
        <a:bodyPr/>
        <a:lstStyle/>
        <a:p>
          <a:endParaRPr lang="en-GB"/>
        </a:p>
      </dgm:t>
    </dgm:pt>
    <dgm:pt modelId="{E1E47C88-B288-4090-A62A-9FE1388B8B54}" type="sibTrans" cxnId="{5D258CEF-633C-4F80-9FD8-AC5D242B00E7}">
      <dgm:prSet/>
      <dgm:spPr/>
      <dgm:t>
        <a:bodyPr/>
        <a:lstStyle/>
        <a:p>
          <a:endParaRPr lang="en-GB"/>
        </a:p>
      </dgm:t>
    </dgm:pt>
    <dgm:pt modelId="{004FEC40-6CC2-466B-A452-5237B0352183}">
      <dgm:prSet/>
      <dgm:spPr/>
      <dgm:t>
        <a:bodyPr/>
        <a:lstStyle/>
        <a:p>
          <a:r>
            <a:rPr lang="en-US" b="1"/>
            <a:t>Journal</a:t>
          </a:r>
          <a:endParaRPr lang="en-GB"/>
        </a:p>
      </dgm:t>
    </dgm:pt>
    <dgm:pt modelId="{398B81B9-2C0E-4323-936C-53A44220411B}" type="parTrans" cxnId="{8666C244-CFDA-4CDC-A85A-D3BD35425103}">
      <dgm:prSet/>
      <dgm:spPr/>
      <dgm:t>
        <a:bodyPr/>
        <a:lstStyle/>
        <a:p>
          <a:endParaRPr lang="en-GB"/>
        </a:p>
      </dgm:t>
    </dgm:pt>
    <dgm:pt modelId="{E92BB40C-AAFA-46D6-80C2-E28F4D111E8F}" type="sibTrans" cxnId="{8666C244-CFDA-4CDC-A85A-D3BD35425103}">
      <dgm:prSet/>
      <dgm:spPr/>
      <dgm:t>
        <a:bodyPr/>
        <a:lstStyle/>
        <a:p>
          <a:endParaRPr lang="en-GB"/>
        </a:p>
      </dgm:t>
    </dgm:pt>
    <dgm:pt modelId="{870DC6CE-7CB4-4227-9011-8B084844A41D}">
      <dgm:prSet/>
      <dgm:spPr/>
      <dgm:t>
        <a:bodyPr/>
        <a:lstStyle/>
        <a:p>
          <a:r>
            <a:rPr lang="en-US" b="1"/>
            <a:t>Preprint</a:t>
          </a:r>
          <a:endParaRPr lang="en-GB"/>
        </a:p>
      </dgm:t>
    </dgm:pt>
    <dgm:pt modelId="{258BF661-BBFC-41BA-92E7-1766BE6489F5}" type="parTrans" cxnId="{1FC651BF-7C02-411E-A5D8-4348E5316CEB}">
      <dgm:prSet/>
      <dgm:spPr/>
      <dgm:t>
        <a:bodyPr/>
        <a:lstStyle/>
        <a:p>
          <a:endParaRPr lang="en-GB"/>
        </a:p>
      </dgm:t>
    </dgm:pt>
    <dgm:pt modelId="{93764B4D-FA89-47D3-88AC-8EC15F1EF54D}" type="sibTrans" cxnId="{1FC651BF-7C02-411E-A5D8-4348E5316CEB}">
      <dgm:prSet/>
      <dgm:spPr/>
      <dgm:t>
        <a:bodyPr/>
        <a:lstStyle/>
        <a:p>
          <a:endParaRPr lang="en-GB"/>
        </a:p>
      </dgm:t>
    </dgm:pt>
    <dgm:pt modelId="{8A0C91DE-0FEC-4558-8BAD-3208DC0EE5E8}">
      <dgm:prSet/>
      <dgm:spPr/>
      <dgm:t>
        <a:bodyPr/>
        <a:lstStyle/>
        <a:p>
          <a:r>
            <a:rPr lang="en-US" b="1"/>
            <a:t>News</a:t>
          </a:r>
          <a:endParaRPr lang="en-GB"/>
        </a:p>
      </dgm:t>
    </dgm:pt>
    <dgm:pt modelId="{D9755CD2-B6F5-40F0-B22B-6D6521BBC8CD}" type="parTrans" cxnId="{712B74A7-F5E2-48F8-922E-FCC7BFBE307B}">
      <dgm:prSet/>
      <dgm:spPr/>
      <dgm:t>
        <a:bodyPr/>
        <a:lstStyle/>
        <a:p>
          <a:endParaRPr lang="en-GB"/>
        </a:p>
      </dgm:t>
    </dgm:pt>
    <dgm:pt modelId="{0874D949-686D-4692-A1D7-F14C5FC74F9F}" type="sibTrans" cxnId="{712B74A7-F5E2-48F8-922E-FCC7BFBE307B}">
      <dgm:prSet/>
      <dgm:spPr/>
      <dgm:t>
        <a:bodyPr/>
        <a:lstStyle/>
        <a:p>
          <a:endParaRPr lang="en-GB"/>
        </a:p>
      </dgm:t>
    </dgm:pt>
    <dgm:pt modelId="{C8CB9537-F570-461A-98C8-12B9989BEE0C}">
      <dgm:prSet/>
      <dgm:spPr/>
      <dgm:t>
        <a:bodyPr/>
        <a:lstStyle/>
        <a:p>
          <a:r>
            <a:rPr lang="en-US" b="1"/>
            <a:t>Magazine</a:t>
          </a:r>
          <a:endParaRPr lang="en-GB"/>
        </a:p>
      </dgm:t>
    </dgm:pt>
    <dgm:pt modelId="{703F8349-B76D-44CC-916A-EAE3B76D645B}" type="parTrans" cxnId="{EC077DF3-B49B-4526-8B90-4D2DC6664EC4}">
      <dgm:prSet/>
      <dgm:spPr/>
      <dgm:t>
        <a:bodyPr/>
        <a:lstStyle/>
        <a:p>
          <a:endParaRPr lang="en-GB"/>
        </a:p>
      </dgm:t>
    </dgm:pt>
    <dgm:pt modelId="{2C4A0D3E-AFD7-42C9-B3EA-5DE79FA9D36A}" type="sibTrans" cxnId="{EC077DF3-B49B-4526-8B90-4D2DC6664EC4}">
      <dgm:prSet/>
      <dgm:spPr/>
      <dgm:t>
        <a:bodyPr/>
        <a:lstStyle/>
        <a:p>
          <a:endParaRPr lang="en-GB"/>
        </a:p>
      </dgm:t>
    </dgm:pt>
    <dgm:pt modelId="{B6D8CBB4-B7D1-4D9E-9B06-787A4D85777F}">
      <dgm:prSet/>
      <dgm:spPr/>
      <dgm:t>
        <a:bodyPr/>
        <a:lstStyle/>
        <a:p>
          <a:r>
            <a:rPr lang="en-US" b="1"/>
            <a:t>Website</a:t>
          </a:r>
          <a:endParaRPr lang="en-GB"/>
        </a:p>
      </dgm:t>
    </dgm:pt>
    <dgm:pt modelId="{C52E676E-3852-4700-BD95-2169B5B51869}" type="parTrans" cxnId="{0B589DA9-C840-4813-98BF-B9B11BF936C6}">
      <dgm:prSet/>
      <dgm:spPr/>
      <dgm:t>
        <a:bodyPr/>
        <a:lstStyle/>
        <a:p>
          <a:endParaRPr lang="en-GB"/>
        </a:p>
      </dgm:t>
    </dgm:pt>
    <dgm:pt modelId="{04595C2B-4BA6-4871-B4EA-C3FED8C694DC}" type="sibTrans" cxnId="{0B589DA9-C840-4813-98BF-B9B11BF936C6}">
      <dgm:prSet/>
      <dgm:spPr/>
      <dgm:t>
        <a:bodyPr/>
        <a:lstStyle/>
        <a:p>
          <a:endParaRPr lang="en-GB"/>
        </a:p>
      </dgm:t>
    </dgm:pt>
    <dgm:pt modelId="{02F960CD-B88A-4CA8-965B-DBC60E6D1CFC}" type="pres">
      <dgm:prSet presAssocID="{5257B6B2-0DA7-4812-8C4B-A77A9968CAD8}" presName="linearFlow" presStyleCnt="0">
        <dgm:presLayoutVars>
          <dgm:dir/>
          <dgm:resizeHandles val="exact"/>
        </dgm:presLayoutVars>
      </dgm:prSet>
      <dgm:spPr/>
    </dgm:pt>
    <dgm:pt modelId="{446C8250-6A26-40BD-8868-DAE87DA1078E}" type="pres">
      <dgm:prSet presAssocID="{78D325F9-F8CA-4106-80B1-AF535C761327}" presName="composite" presStyleCnt="0"/>
      <dgm:spPr/>
    </dgm:pt>
    <dgm:pt modelId="{48BA1C43-C8DF-4860-800F-395E4D2B683C}" type="pres">
      <dgm:prSet presAssocID="{78D325F9-F8CA-4106-80B1-AF535C761327}" presName="imgShp" presStyleLbl="fgImgPlace1" presStyleIdx="0" presStyleCnt="8"/>
      <dgm:spPr/>
    </dgm:pt>
    <dgm:pt modelId="{7D84C042-AC50-4573-98D2-9205AE9F5FA3}" type="pres">
      <dgm:prSet presAssocID="{78D325F9-F8CA-4106-80B1-AF535C761327}" presName="txShp" presStyleLbl="node1" presStyleIdx="0" presStyleCnt="8">
        <dgm:presLayoutVars>
          <dgm:bulletEnabled val="1"/>
        </dgm:presLayoutVars>
      </dgm:prSet>
      <dgm:spPr/>
    </dgm:pt>
    <dgm:pt modelId="{2262E0C0-160F-47C7-A81D-44638DBE7E6D}" type="pres">
      <dgm:prSet presAssocID="{7494267B-3D39-4401-AC04-70A07269591E}" presName="spacing" presStyleCnt="0"/>
      <dgm:spPr/>
    </dgm:pt>
    <dgm:pt modelId="{3611A0F3-40AA-4C92-8025-090FE57918DD}" type="pres">
      <dgm:prSet presAssocID="{63112397-662A-4078-9D4C-425C5536D978}" presName="composite" presStyleCnt="0"/>
      <dgm:spPr/>
    </dgm:pt>
    <dgm:pt modelId="{7726099B-678A-4CC7-AA70-5DC556E087AD}" type="pres">
      <dgm:prSet presAssocID="{63112397-662A-4078-9D4C-425C5536D978}" presName="imgShp" presStyleLbl="fgImgPlace1" presStyleIdx="1" presStyleCnt="8"/>
      <dgm:spPr/>
    </dgm:pt>
    <dgm:pt modelId="{6BBD61E3-AC06-4AB0-B4C2-7C12A189CE20}" type="pres">
      <dgm:prSet presAssocID="{63112397-662A-4078-9D4C-425C5536D978}" presName="txShp" presStyleLbl="node1" presStyleIdx="1" presStyleCnt="8">
        <dgm:presLayoutVars>
          <dgm:bulletEnabled val="1"/>
        </dgm:presLayoutVars>
      </dgm:prSet>
      <dgm:spPr/>
    </dgm:pt>
    <dgm:pt modelId="{206C1F4E-DC10-4C87-B1D7-DAD1EE6CEB01}" type="pres">
      <dgm:prSet presAssocID="{A567E356-755C-4564-9C65-8F886B928AA1}" presName="spacing" presStyleCnt="0"/>
      <dgm:spPr/>
    </dgm:pt>
    <dgm:pt modelId="{263B09DA-9696-425D-B987-BF5806AF5552}" type="pres">
      <dgm:prSet presAssocID="{513EC8B9-5288-4F34-92C9-EBF59F7440E0}" presName="composite" presStyleCnt="0"/>
      <dgm:spPr/>
    </dgm:pt>
    <dgm:pt modelId="{DFF94FD6-213A-4EEC-B123-5531D49442DF}" type="pres">
      <dgm:prSet presAssocID="{513EC8B9-5288-4F34-92C9-EBF59F7440E0}" presName="imgShp" presStyleLbl="fgImgPlace1" presStyleIdx="2" presStyleCnt="8"/>
      <dgm:spPr/>
    </dgm:pt>
    <dgm:pt modelId="{4D097688-57F3-4C0A-BD27-91A24BBD4935}" type="pres">
      <dgm:prSet presAssocID="{513EC8B9-5288-4F34-92C9-EBF59F7440E0}" presName="txShp" presStyleLbl="node1" presStyleIdx="2" presStyleCnt="8">
        <dgm:presLayoutVars>
          <dgm:bulletEnabled val="1"/>
        </dgm:presLayoutVars>
      </dgm:prSet>
      <dgm:spPr/>
    </dgm:pt>
    <dgm:pt modelId="{80E15C0F-98CF-4608-958B-272CA1ED3E80}" type="pres">
      <dgm:prSet presAssocID="{E1E47C88-B288-4090-A62A-9FE1388B8B54}" presName="spacing" presStyleCnt="0"/>
      <dgm:spPr/>
    </dgm:pt>
    <dgm:pt modelId="{F92B99D4-B63A-4C2D-95B5-3E08AC80B4F8}" type="pres">
      <dgm:prSet presAssocID="{004FEC40-6CC2-466B-A452-5237B0352183}" presName="composite" presStyleCnt="0"/>
      <dgm:spPr/>
    </dgm:pt>
    <dgm:pt modelId="{4C9E4C71-B592-48D2-891F-46645AED9910}" type="pres">
      <dgm:prSet presAssocID="{004FEC40-6CC2-466B-A452-5237B0352183}" presName="imgShp" presStyleLbl="fgImgPlace1" presStyleIdx="3" presStyleCnt="8"/>
      <dgm:spPr/>
    </dgm:pt>
    <dgm:pt modelId="{F26FEF46-F9C2-43DE-AC05-77DFA269C829}" type="pres">
      <dgm:prSet presAssocID="{004FEC40-6CC2-466B-A452-5237B0352183}" presName="txShp" presStyleLbl="node1" presStyleIdx="3" presStyleCnt="8">
        <dgm:presLayoutVars>
          <dgm:bulletEnabled val="1"/>
        </dgm:presLayoutVars>
      </dgm:prSet>
      <dgm:spPr/>
    </dgm:pt>
    <dgm:pt modelId="{A1F0BECC-E6BB-4024-AA58-1E271C223D5B}" type="pres">
      <dgm:prSet presAssocID="{E92BB40C-AAFA-46D6-80C2-E28F4D111E8F}" presName="spacing" presStyleCnt="0"/>
      <dgm:spPr/>
    </dgm:pt>
    <dgm:pt modelId="{F26B3EFF-C99D-4158-998E-C799492720C4}" type="pres">
      <dgm:prSet presAssocID="{870DC6CE-7CB4-4227-9011-8B084844A41D}" presName="composite" presStyleCnt="0"/>
      <dgm:spPr/>
    </dgm:pt>
    <dgm:pt modelId="{5A607605-33D6-4EE1-9D70-86A214B5F2DE}" type="pres">
      <dgm:prSet presAssocID="{870DC6CE-7CB4-4227-9011-8B084844A41D}" presName="imgShp" presStyleLbl="fgImgPlace1" presStyleIdx="4" presStyleCnt="8"/>
      <dgm:spPr/>
    </dgm:pt>
    <dgm:pt modelId="{646A6D82-6B5D-4FC5-BD48-586CF0AC28DB}" type="pres">
      <dgm:prSet presAssocID="{870DC6CE-7CB4-4227-9011-8B084844A41D}" presName="txShp" presStyleLbl="node1" presStyleIdx="4" presStyleCnt="8">
        <dgm:presLayoutVars>
          <dgm:bulletEnabled val="1"/>
        </dgm:presLayoutVars>
      </dgm:prSet>
      <dgm:spPr/>
    </dgm:pt>
    <dgm:pt modelId="{6116BC9A-3868-4057-968B-38CE23E70387}" type="pres">
      <dgm:prSet presAssocID="{93764B4D-FA89-47D3-88AC-8EC15F1EF54D}" presName="spacing" presStyleCnt="0"/>
      <dgm:spPr/>
    </dgm:pt>
    <dgm:pt modelId="{01590443-1575-4FAF-AFF1-F112CA884D8F}" type="pres">
      <dgm:prSet presAssocID="{8A0C91DE-0FEC-4558-8BAD-3208DC0EE5E8}" presName="composite" presStyleCnt="0"/>
      <dgm:spPr/>
    </dgm:pt>
    <dgm:pt modelId="{A872638D-CD6D-46A7-990E-C8D3967B6486}" type="pres">
      <dgm:prSet presAssocID="{8A0C91DE-0FEC-4558-8BAD-3208DC0EE5E8}" presName="imgShp" presStyleLbl="fgImgPlace1" presStyleIdx="5" presStyleCnt="8"/>
      <dgm:spPr/>
    </dgm:pt>
    <dgm:pt modelId="{0BB54AF4-7787-45A4-B696-05A731F47D76}" type="pres">
      <dgm:prSet presAssocID="{8A0C91DE-0FEC-4558-8BAD-3208DC0EE5E8}" presName="txShp" presStyleLbl="node1" presStyleIdx="5" presStyleCnt="8">
        <dgm:presLayoutVars>
          <dgm:bulletEnabled val="1"/>
        </dgm:presLayoutVars>
      </dgm:prSet>
      <dgm:spPr/>
    </dgm:pt>
    <dgm:pt modelId="{AC621F7D-7BFA-4B20-AA98-F55BBBB13599}" type="pres">
      <dgm:prSet presAssocID="{0874D949-686D-4692-A1D7-F14C5FC74F9F}" presName="spacing" presStyleCnt="0"/>
      <dgm:spPr/>
    </dgm:pt>
    <dgm:pt modelId="{86AEA8BB-0EF1-479A-831D-9E292D2ADE78}" type="pres">
      <dgm:prSet presAssocID="{C8CB9537-F570-461A-98C8-12B9989BEE0C}" presName="composite" presStyleCnt="0"/>
      <dgm:spPr/>
    </dgm:pt>
    <dgm:pt modelId="{60F25EB3-AE3B-4BC7-80FF-33CDF2BDB18B}" type="pres">
      <dgm:prSet presAssocID="{C8CB9537-F570-461A-98C8-12B9989BEE0C}" presName="imgShp" presStyleLbl="fgImgPlace1" presStyleIdx="6" presStyleCnt="8"/>
      <dgm:spPr/>
    </dgm:pt>
    <dgm:pt modelId="{3FB686A8-C728-4D9A-8257-D694315727F9}" type="pres">
      <dgm:prSet presAssocID="{C8CB9537-F570-461A-98C8-12B9989BEE0C}" presName="txShp" presStyleLbl="node1" presStyleIdx="6" presStyleCnt="8">
        <dgm:presLayoutVars>
          <dgm:bulletEnabled val="1"/>
        </dgm:presLayoutVars>
      </dgm:prSet>
      <dgm:spPr/>
    </dgm:pt>
    <dgm:pt modelId="{F18E7F5F-0629-4F76-A3D9-CB9AE6B8CB1F}" type="pres">
      <dgm:prSet presAssocID="{2C4A0D3E-AFD7-42C9-B3EA-5DE79FA9D36A}" presName="spacing" presStyleCnt="0"/>
      <dgm:spPr/>
    </dgm:pt>
    <dgm:pt modelId="{C758AC8C-473B-4F0F-B937-CAF50DE3B2DE}" type="pres">
      <dgm:prSet presAssocID="{B6D8CBB4-B7D1-4D9E-9B06-787A4D85777F}" presName="composite" presStyleCnt="0"/>
      <dgm:spPr/>
    </dgm:pt>
    <dgm:pt modelId="{95FC84AE-7479-4014-B678-78335C731DA8}" type="pres">
      <dgm:prSet presAssocID="{B6D8CBB4-B7D1-4D9E-9B06-787A4D85777F}" presName="imgShp" presStyleLbl="fgImgPlace1" presStyleIdx="7" presStyleCnt="8"/>
      <dgm:spPr/>
    </dgm:pt>
    <dgm:pt modelId="{0EDA69CD-F820-4DD9-95D0-40AD958F95C3}" type="pres">
      <dgm:prSet presAssocID="{B6D8CBB4-B7D1-4D9E-9B06-787A4D85777F}" presName="txShp" presStyleLbl="node1" presStyleIdx="7" presStyleCnt="8">
        <dgm:presLayoutVars>
          <dgm:bulletEnabled val="1"/>
        </dgm:presLayoutVars>
      </dgm:prSet>
      <dgm:spPr/>
    </dgm:pt>
  </dgm:ptLst>
  <dgm:cxnLst>
    <dgm:cxn modelId="{22B77E24-C74B-498A-BCA0-BB4E10E29921}" type="presOf" srcId="{5257B6B2-0DA7-4812-8C4B-A77A9968CAD8}" destId="{02F960CD-B88A-4CA8-965B-DBC60E6D1CFC}" srcOrd="0" destOrd="0" presId="urn:microsoft.com/office/officeart/2005/8/layout/vList3"/>
    <dgm:cxn modelId="{D7E48E31-447B-47AB-AD67-1CB2019AEA5D}" type="presOf" srcId="{78D325F9-F8CA-4106-80B1-AF535C761327}" destId="{7D84C042-AC50-4573-98D2-9205AE9F5FA3}" srcOrd="0" destOrd="0" presId="urn:microsoft.com/office/officeart/2005/8/layout/vList3"/>
    <dgm:cxn modelId="{65FBB642-6689-48EC-9C5F-AB1E077E7C42}" type="presOf" srcId="{63112397-662A-4078-9D4C-425C5536D978}" destId="{6BBD61E3-AC06-4AB0-B4C2-7C12A189CE20}" srcOrd="0" destOrd="0" presId="urn:microsoft.com/office/officeart/2005/8/layout/vList3"/>
    <dgm:cxn modelId="{8666C244-CFDA-4CDC-A85A-D3BD35425103}" srcId="{5257B6B2-0DA7-4812-8C4B-A77A9968CAD8}" destId="{004FEC40-6CC2-466B-A452-5237B0352183}" srcOrd="3" destOrd="0" parTransId="{398B81B9-2C0E-4323-936C-53A44220411B}" sibTransId="{E92BB40C-AAFA-46D6-80C2-E28F4D111E8F}"/>
    <dgm:cxn modelId="{C2592F4F-3E8A-4577-91B0-A0FDFAD55F86}" type="presOf" srcId="{513EC8B9-5288-4F34-92C9-EBF59F7440E0}" destId="{4D097688-57F3-4C0A-BD27-91A24BBD4935}" srcOrd="0" destOrd="0" presId="urn:microsoft.com/office/officeart/2005/8/layout/vList3"/>
    <dgm:cxn modelId="{A2144454-C0FF-44EB-86F7-B8387271F05C}" srcId="{5257B6B2-0DA7-4812-8C4B-A77A9968CAD8}" destId="{78D325F9-F8CA-4106-80B1-AF535C761327}" srcOrd="0" destOrd="0" parTransId="{DA9E51A2-0AE1-4439-95EF-394521F90BCA}" sibTransId="{7494267B-3D39-4401-AC04-70A07269591E}"/>
    <dgm:cxn modelId="{0E423680-812A-44A3-93A9-83A691504C1D}" type="presOf" srcId="{B6D8CBB4-B7D1-4D9E-9B06-787A4D85777F}" destId="{0EDA69CD-F820-4DD9-95D0-40AD958F95C3}" srcOrd="0" destOrd="0" presId="urn:microsoft.com/office/officeart/2005/8/layout/vList3"/>
    <dgm:cxn modelId="{712B74A7-F5E2-48F8-922E-FCC7BFBE307B}" srcId="{5257B6B2-0DA7-4812-8C4B-A77A9968CAD8}" destId="{8A0C91DE-0FEC-4558-8BAD-3208DC0EE5E8}" srcOrd="5" destOrd="0" parTransId="{D9755CD2-B6F5-40F0-B22B-6D6521BBC8CD}" sibTransId="{0874D949-686D-4692-A1D7-F14C5FC74F9F}"/>
    <dgm:cxn modelId="{747BBEA7-9543-4B63-A289-412D1FE814B8}" type="presOf" srcId="{C8CB9537-F570-461A-98C8-12B9989BEE0C}" destId="{3FB686A8-C728-4D9A-8257-D694315727F9}" srcOrd="0" destOrd="0" presId="urn:microsoft.com/office/officeart/2005/8/layout/vList3"/>
    <dgm:cxn modelId="{0B589DA9-C840-4813-98BF-B9B11BF936C6}" srcId="{5257B6B2-0DA7-4812-8C4B-A77A9968CAD8}" destId="{B6D8CBB4-B7D1-4D9E-9B06-787A4D85777F}" srcOrd="7" destOrd="0" parTransId="{C52E676E-3852-4700-BD95-2169B5B51869}" sibTransId="{04595C2B-4BA6-4871-B4EA-C3FED8C694DC}"/>
    <dgm:cxn modelId="{85F5F3BA-FBB7-432D-A919-9B521F9EC9F2}" type="presOf" srcId="{870DC6CE-7CB4-4227-9011-8B084844A41D}" destId="{646A6D82-6B5D-4FC5-BD48-586CF0AC28DB}" srcOrd="0" destOrd="0" presId="urn:microsoft.com/office/officeart/2005/8/layout/vList3"/>
    <dgm:cxn modelId="{1FC651BF-7C02-411E-A5D8-4348E5316CEB}" srcId="{5257B6B2-0DA7-4812-8C4B-A77A9968CAD8}" destId="{870DC6CE-7CB4-4227-9011-8B084844A41D}" srcOrd="4" destOrd="0" parTransId="{258BF661-BBFC-41BA-92E7-1766BE6489F5}" sibTransId="{93764B4D-FA89-47D3-88AC-8EC15F1EF54D}"/>
    <dgm:cxn modelId="{8C0A58C1-D2EC-4081-A87F-6CAF776266D5}" srcId="{5257B6B2-0DA7-4812-8C4B-A77A9968CAD8}" destId="{63112397-662A-4078-9D4C-425C5536D978}" srcOrd="1" destOrd="0" parTransId="{06F3652C-CBB1-4802-9B4B-144F3AA9293A}" sibTransId="{A567E356-755C-4564-9C65-8F886B928AA1}"/>
    <dgm:cxn modelId="{CEBA5BC4-300F-4318-B6DF-F6BD4F0B4521}" type="presOf" srcId="{8A0C91DE-0FEC-4558-8BAD-3208DC0EE5E8}" destId="{0BB54AF4-7787-45A4-B696-05A731F47D76}" srcOrd="0" destOrd="0" presId="urn:microsoft.com/office/officeart/2005/8/layout/vList3"/>
    <dgm:cxn modelId="{261797E9-3C03-4F96-B765-3A1BF2340333}" type="presOf" srcId="{004FEC40-6CC2-466B-A452-5237B0352183}" destId="{F26FEF46-F9C2-43DE-AC05-77DFA269C829}" srcOrd="0" destOrd="0" presId="urn:microsoft.com/office/officeart/2005/8/layout/vList3"/>
    <dgm:cxn modelId="{5D258CEF-633C-4F80-9FD8-AC5D242B00E7}" srcId="{5257B6B2-0DA7-4812-8C4B-A77A9968CAD8}" destId="{513EC8B9-5288-4F34-92C9-EBF59F7440E0}" srcOrd="2" destOrd="0" parTransId="{1CFA8BCC-E22C-464A-B90F-18D764353747}" sibTransId="{E1E47C88-B288-4090-A62A-9FE1388B8B54}"/>
    <dgm:cxn modelId="{EC077DF3-B49B-4526-8B90-4D2DC6664EC4}" srcId="{5257B6B2-0DA7-4812-8C4B-A77A9968CAD8}" destId="{C8CB9537-F570-461A-98C8-12B9989BEE0C}" srcOrd="6" destOrd="0" parTransId="{703F8349-B76D-44CC-916A-EAE3B76D645B}" sibTransId="{2C4A0D3E-AFD7-42C9-B3EA-5DE79FA9D36A}"/>
    <dgm:cxn modelId="{A3C9D124-3E2E-4CCE-87C2-88E8EAEAE38D}" type="presParOf" srcId="{02F960CD-B88A-4CA8-965B-DBC60E6D1CFC}" destId="{446C8250-6A26-40BD-8868-DAE87DA1078E}" srcOrd="0" destOrd="0" presId="urn:microsoft.com/office/officeart/2005/8/layout/vList3"/>
    <dgm:cxn modelId="{701B7FAD-82C3-4E50-8FF7-AA98AAE0816D}" type="presParOf" srcId="{446C8250-6A26-40BD-8868-DAE87DA1078E}" destId="{48BA1C43-C8DF-4860-800F-395E4D2B683C}" srcOrd="0" destOrd="0" presId="urn:microsoft.com/office/officeart/2005/8/layout/vList3"/>
    <dgm:cxn modelId="{BAB8D472-1821-4038-94E5-D89DA1E7A79B}" type="presParOf" srcId="{446C8250-6A26-40BD-8868-DAE87DA1078E}" destId="{7D84C042-AC50-4573-98D2-9205AE9F5FA3}" srcOrd="1" destOrd="0" presId="urn:microsoft.com/office/officeart/2005/8/layout/vList3"/>
    <dgm:cxn modelId="{A1F6DDDA-F261-4019-A2D0-18DE2B9801FA}" type="presParOf" srcId="{02F960CD-B88A-4CA8-965B-DBC60E6D1CFC}" destId="{2262E0C0-160F-47C7-A81D-44638DBE7E6D}" srcOrd="1" destOrd="0" presId="urn:microsoft.com/office/officeart/2005/8/layout/vList3"/>
    <dgm:cxn modelId="{9E0508E8-5B60-4114-AE49-937A8A9C87E7}" type="presParOf" srcId="{02F960CD-B88A-4CA8-965B-DBC60E6D1CFC}" destId="{3611A0F3-40AA-4C92-8025-090FE57918DD}" srcOrd="2" destOrd="0" presId="urn:microsoft.com/office/officeart/2005/8/layout/vList3"/>
    <dgm:cxn modelId="{F3004761-EB57-42AD-8E9D-769FF4B3A6C2}" type="presParOf" srcId="{3611A0F3-40AA-4C92-8025-090FE57918DD}" destId="{7726099B-678A-4CC7-AA70-5DC556E087AD}" srcOrd="0" destOrd="0" presId="urn:microsoft.com/office/officeart/2005/8/layout/vList3"/>
    <dgm:cxn modelId="{0BED6C50-F472-4F3C-A299-BEAB302BD6CD}" type="presParOf" srcId="{3611A0F3-40AA-4C92-8025-090FE57918DD}" destId="{6BBD61E3-AC06-4AB0-B4C2-7C12A189CE20}" srcOrd="1" destOrd="0" presId="urn:microsoft.com/office/officeart/2005/8/layout/vList3"/>
    <dgm:cxn modelId="{5A051FE5-DF22-4542-9F05-814D6A9A1278}" type="presParOf" srcId="{02F960CD-B88A-4CA8-965B-DBC60E6D1CFC}" destId="{206C1F4E-DC10-4C87-B1D7-DAD1EE6CEB01}" srcOrd="3" destOrd="0" presId="urn:microsoft.com/office/officeart/2005/8/layout/vList3"/>
    <dgm:cxn modelId="{CC0B0724-6C55-4D45-BA7B-B9ED54E67EFA}" type="presParOf" srcId="{02F960CD-B88A-4CA8-965B-DBC60E6D1CFC}" destId="{263B09DA-9696-425D-B987-BF5806AF5552}" srcOrd="4" destOrd="0" presId="urn:microsoft.com/office/officeart/2005/8/layout/vList3"/>
    <dgm:cxn modelId="{4ED3616E-F930-421D-A90D-7F341E4BAC93}" type="presParOf" srcId="{263B09DA-9696-425D-B987-BF5806AF5552}" destId="{DFF94FD6-213A-4EEC-B123-5531D49442DF}" srcOrd="0" destOrd="0" presId="urn:microsoft.com/office/officeart/2005/8/layout/vList3"/>
    <dgm:cxn modelId="{95D87204-9774-4A37-9265-7182A0C5EB11}" type="presParOf" srcId="{263B09DA-9696-425D-B987-BF5806AF5552}" destId="{4D097688-57F3-4C0A-BD27-91A24BBD4935}" srcOrd="1" destOrd="0" presId="urn:microsoft.com/office/officeart/2005/8/layout/vList3"/>
    <dgm:cxn modelId="{3710988E-A931-435A-9D68-D605A5D98E74}" type="presParOf" srcId="{02F960CD-B88A-4CA8-965B-DBC60E6D1CFC}" destId="{80E15C0F-98CF-4608-958B-272CA1ED3E80}" srcOrd="5" destOrd="0" presId="urn:microsoft.com/office/officeart/2005/8/layout/vList3"/>
    <dgm:cxn modelId="{ACE5A6F6-C230-4714-A198-D3D5EA37C20E}" type="presParOf" srcId="{02F960CD-B88A-4CA8-965B-DBC60E6D1CFC}" destId="{F92B99D4-B63A-4C2D-95B5-3E08AC80B4F8}" srcOrd="6" destOrd="0" presId="urn:microsoft.com/office/officeart/2005/8/layout/vList3"/>
    <dgm:cxn modelId="{59A6D606-E551-4ABB-9C7A-761435991CE6}" type="presParOf" srcId="{F92B99D4-B63A-4C2D-95B5-3E08AC80B4F8}" destId="{4C9E4C71-B592-48D2-891F-46645AED9910}" srcOrd="0" destOrd="0" presId="urn:microsoft.com/office/officeart/2005/8/layout/vList3"/>
    <dgm:cxn modelId="{6692C1AA-DD89-4F0C-AC6C-B133B4F9B69A}" type="presParOf" srcId="{F92B99D4-B63A-4C2D-95B5-3E08AC80B4F8}" destId="{F26FEF46-F9C2-43DE-AC05-77DFA269C829}" srcOrd="1" destOrd="0" presId="urn:microsoft.com/office/officeart/2005/8/layout/vList3"/>
    <dgm:cxn modelId="{78C11C48-9D56-4D3C-AEA4-EEC41C465058}" type="presParOf" srcId="{02F960CD-B88A-4CA8-965B-DBC60E6D1CFC}" destId="{A1F0BECC-E6BB-4024-AA58-1E271C223D5B}" srcOrd="7" destOrd="0" presId="urn:microsoft.com/office/officeart/2005/8/layout/vList3"/>
    <dgm:cxn modelId="{C5EDC7AB-42D9-445C-8205-8695654C4860}" type="presParOf" srcId="{02F960CD-B88A-4CA8-965B-DBC60E6D1CFC}" destId="{F26B3EFF-C99D-4158-998E-C799492720C4}" srcOrd="8" destOrd="0" presId="urn:microsoft.com/office/officeart/2005/8/layout/vList3"/>
    <dgm:cxn modelId="{099485CF-D556-4917-945B-17CAA132F128}" type="presParOf" srcId="{F26B3EFF-C99D-4158-998E-C799492720C4}" destId="{5A607605-33D6-4EE1-9D70-86A214B5F2DE}" srcOrd="0" destOrd="0" presId="urn:microsoft.com/office/officeart/2005/8/layout/vList3"/>
    <dgm:cxn modelId="{6C3016B3-FC91-4249-AD9B-E05035958439}" type="presParOf" srcId="{F26B3EFF-C99D-4158-998E-C799492720C4}" destId="{646A6D82-6B5D-4FC5-BD48-586CF0AC28DB}" srcOrd="1" destOrd="0" presId="urn:microsoft.com/office/officeart/2005/8/layout/vList3"/>
    <dgm:cxn modelId="{9AD5B725-0BA7-48DE-8C4B-35A7D623755A}" type="presParOf" srcId="{02F960CD-B88A-4CA8-965B-DBC60E6D1CFC}" destId="{6116BC9A-3868-4057-968B-38CE23E70387}" srcOrd="9" destOrd="0" presId="urn:microsoft.com/office/officeart/2005/8/layout/vList3"/>
    <dgm:cxn modelId="{5BC08D98-4475-4F96-B294-C444532E4BD9}" type="presParOf" srcId="{02F960CD-B88A-4CA8-965B-DBC60E6D1CFC}" destId="{01590443-1575-4FAF-AFF1-F112CA884D8F}" srcOrd="10" destOrd="0" presId="urn:microsoft.com/office/officeart/2005/8/layout/vList3"/>
    <dgm:cxn modelId="{23A7ADD4-36E3-4876-9572-CDB5ECE34E16}" type="presParOf" srcId="{01590443-1575-4FAF-AFF1-F112CA884D8F}" destId="{A872638D-CD6D-46A7-990E-C8D3967B6486}" srcOrd="0" destOrd="0" presId="urn:microsoft.com/office/officeart/2005/8/layout/vList3"/>
    <dgm:cxn modelId="{D64AF83F-4899-4FE7-A2BC-C990900643DF}" type="presParOf" srcId="{01590443-1575-4FAF-AFF1-F112CA884D8F}" destId="{0BB54AF4-7787-45A4-B696-05A731F47D76}" srcOrd="1" destOrd="0" presId="urn:microsoft.com/office/officeart/2005/8/layout/vList3"/>
    <dgm:cxn modelId="{7AE18BE9-F72A-4A1C-9741-439BE2D46BB8}" type="presParOf" srcId="{02F960CD-B88A-4CA8-965B-DBC60E6D1CFC}" destId="{AC621F7D-7BFA-4B20-AA98-F55BBBB13599}" srcOrd="11" destOrd="0" presId="urn:microsoft.com/office/officeart/2005/8/layout/vList3"/>
    <dgm:cxn modelId="{65500DCA-0079-48BE-83A7-5BC02024A8EA}" type="presParOf" srcId="{02F960CD-B88A-4CA8-965B-DBC60E6D1CFC}" destId="{86AEA8BB-0EF1-479A-831D-9E292D2ADE78}" srcOrd="12" destOrd="0" presId="urn:microsoft.com/office/officeart/2005/8/layout/vList3"/>
    <dgm:cxn modelId="{2078E2CB-A4FC-465B-B13F-9A1DDE65E82C}" type="presParOf" srcId="{86AEA8BB-0EF1-479A-831D-9E292D2ADE78}" destId="{60F25EB3-AE3B-4BC7-80FF-33CDF2BDB18B}" srcOrd="0" destOrd="0" presId="urn:microsoft.com/office/officeart/2005/8/layout/vList3"/>
    <dgm:cxn modelId="{4DD9E4F3-ED65-4B13-BCB9-09429B4FD412}" type="presParOf" srcId="{86AEA8BB-0EF1-479A-831D-9E292D2ADE78}" destId="{3FB686A8-C728-4D9A-8257-D694315727F9}" srcOrd="1" destOrd="0" presId="urn:microsoft.com/office/officeart/2005/8/layout/vList3"/>
    <dgm:cxn modelId="{1E81CC6D-0B25-49D4-AF1B-5CC83F522A07}" type="presParOf" srcId="{02F960CD-B88A-4CA8-965B-DBC60E6D1CFC}" destId="{F18E7F5F-0629-4F76-A3D9-CB9AE6B8CB1F}" srcOrd="13" destOrd="0" presId="urn:microsoft.com/office/officeart/2005/8/layout/vList3"/>
    <dgm:cxn modelId="{E8CE234C-26BF-4076-BD34-9AC003617CB2}" type="presParOf" srcId="{02F960CD-B88A-4CA8-965B-DBC60E6D1CFC}" destId="{C758AC8C-473B-4F0F-B937-CAF50DE3B2DE}" srcOrd="14" destOrd="0" presId="urn:microsoft.com/office/officeart/2005/8/layout/vList3"/>
    <dgm:cxn modelId="{9293296E-8ACC-4165-B4A3-91EB9BACE7AB}" type="presParOf" srcId="{C758AC8C-473B-4F0F-B937-CAF50DE3B2DE}" destId="{95FC84AE-7479-4014-B678-78335C731DA8}" srcOrd="0" destOrd="0" presId="urn:microsoft.com/office/officeart/2005/8/layout/vList3"/>
    <dgm:cxn modelId="{0F94FF75-787E-44A5-BFA1-FECB7FB77DB0}" type="presParOf" srcId="{C758AC8C-473B-4F0F-B937-CAF50DE3B2DE}" destId="{0EDA69CD-F820-4DD9-95D0-40AD958F95C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D48F3-CCAE-4FA1-996E-0F59AB24DDF9}">
      <dsp:nvSpPr>
        <dsp:cNvPr id="0" name=""/>
        <dsp:cNvSpPr/>
      </dsp:nvSpPr>
      <dsp:spPr>
        <a:xfrm>
          <a:off x="4435509" y="1721723"/>
          <a:ext cx="3473918" cy="401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70"/>
              </a:lnTo>
              <a:lnTo>
                <a:pt x="3473918" y="200970"/>
              </a:lnTo>
              <a:lnTo>
                <a:pt x="3473918" y="401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8F72F9-3DA3-4063-B84D-24F387666E90}">
      <dsp:nvSpPr>
        <dsp:cNvPr id="0" name=""/>
        <dsp:cNvSpPr/>
      </dsp:nvSpPr>
      <dsp:spPr>
        <a:xfrm>
          <a:off x="4435509" y="1721723"/>
          <a:ext cx="1157972" cy="401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70"/>
              </a:lnTo>
              <a:lnTo>
                <a:pt x="1157972" y="200970"/>
              </a:lnTo>
              <a:lnTo>
                <a:pt x="1157972" y="401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3F548-6F80-4837-8B5B-D4763AAB8B7A}">
      <dsp:nvSpPr>
        <dsp:cNvPr id="0" name=""/>
        <dsp:cNvSpPr/>
      </dsp:nvSpPr>
      <dsp:spPr>
        <a:xfrm>
          <a:off x="3277536" y="1721723"/>
          <a:ext cx="1157972" cy="401940"/>
        </a:xfrm>
        <a:custGeom>
          <a:avLst/>
          <a:gdLst/>
          <a:ahLst/>
          <a:cxnLst/>
          <a:rect l="0" t="0" r="0" b="0"/>
          <a:pathLst>
            <a:path>
              <a:moveTo>
                <a:pt x="1157972" y="0"/>
              </a:moveTo>
              <a:lnTo>
                <a:pt x="1157972" y="200970"/>
              </a:lnTo>
              <a:lnTo>
                <a:pt x="0" y="200970"/>
              </a:lnTo>
              <a:lnTo>
                <a:pt x="0" y="401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4D85D-5035-4FB1-B736-BC97E04B719D}">
      <dsp:nvSpPr>
        <dsp:cNvPr id="0" name=""/>
        <dsp:cNvSpPr/>
      </dsp:nvSpPr>
      <dsp:spPr>
        <a:xfrm>
          <a:off x="961590" y="1721723"/>
          <a:ext cx="3473918" cy="401940"/>
        </a:xfrm>
        <a:custGeom>
          <a:avLst/>
          <a:gdLst/>
          <a:ahLst/>
          <a:cxnLst/>
          <a:rect l="0" t="0" r="0" b="0"/>
          <a:pathLst>
            <a:path>
              <a:moveTo>
                <a:pt x="3473918" y="0"/>
              </a:moveTo>
              <a:lnTo>
                <a:pt x="3473918" y="200970"/>
              </a:lnTo>
              <a:lnTo>
                <a:pt x="0" y="200970"/>
              </a:lnTo>
              <a:lnTo>
                <a:pt x="0" y="401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D819A-1EAC-4F0A-BFCE-C2274784FB93}">
      <dsp:nvSpPr>
        <dsp:cNvPr id="0" name=""/>
        <dsp:cNvSpPr/>
      </dsp:nvSpPr>
      <dsp:spPr>
        <a:xfrm>
          <a:off x="2702856" y="764720"/>
          <a:ext cx="3465305" cy="957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Point of Selection Behavior</a:t>
          </a:r>
        </a:p>
      </dsp:txBody>
      <dsp:txXfrm>
        <a:off x="2702856" y="764720"/>
        <a:ext cx="3465305" cy="957002"/>
      </dsp:txXfrm>
    </dsp:sp>
    <dsp:sp modelId="{AA9592C6-4324-4713-8AF3-E79680558B65}">
      <dsp:nvSpPr>
        <dsp:cNvPr id="0" name=""/>
        <dsp:cNvSpPr/>
      </dsp:nvSpPr>
      <dsp:spPr>
        <a:xfrm>
          <a:off x="4588" y="2123663"/>
          <a:ext cx="1914004" cy="957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Helpfulness</a:t>
          </a:r>
        </a:p>
      </dsp:txBody>
      <dsp:txXfrm>
        <a:off x="4588" y="2123663"/>
        <a:ext cx="1914004" cy="957002"/>
      </dsp:txXfrm>
    </dsp:sp>
    <dsp:sp modelId="{847F50BD-EDBA-4AA5-B39C-D5E30BFD68AA}">
      <dsp:nvSpPr>
        <dsp:cNvPr id="0" name=""/>
        <dsp:cNvSpPr/>
      </dsp:nvSpPr>
      <dsp:spPr>
        <a:xfrm>
          <a:off x="2320534" y="2123663"/>
          <a:ext cx="1914004" cy="957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Citability</a:t>
          </a:r>
        </a:p>
      </dsp:txBody>
      <dsp:txXfrm>
        <a:off x="2320534" y="2123663"/>
        <a:ext cx="1914004" cy="957002"/>
      </dsp:txXfrm>
    </dsp:sp>
    <dsp:sp modelId="{BD884102-224E-4FEC-B14F-E4C71894FA36}">
      <dsp:nvSpPr>
        <dsp:cNvPr id="0" name=""/>
        <dsp:cNvSpPr/>
      </dsp:nvSpPr>
      <dsp:spPr>
        <a:xfrm>
          <a:off x="4636479" y="2123663"/>
          <a:ext cx="1914004" cy="957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Credibility</a:t>
          </a:r>
        </a:p>
      </dsp:txBody>
      <dsp:txXfrm>
        <a:off x="4636479" y="2123663"/>
        <a:ext cx="1914004" cy="957002"/>
      </dsp:txXfrm>
    </dsp:sp>
    <dsp:sp modelId="{51F27ACE-F721-446E-B9C2-459D864F0FF3}">
      <dsp:nvSpPr>
        <dsp:cNvPr id="0" name=""/>
        <dsp:cNvSpPr/>
      </dsp:nvSpPr>
      <dsp:spPr>
        <a:xfrm>
          <a:off x="6952424" y="2123663"/>
          <a:ext cx="1914004" cy="957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Container</a:t>
          </a:r>
        </a:p>
      </dsp:txBody>
      <dsp:txXfrm>
        <a:off x="6952424" y="2123663"/>
        <a:ext cx="1914004" cy="957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4C042-AC50-4573-98D2-9205AE9F5FA3}">
      <dsp:nvSpPr>
        <dsp:cNvPr id="0" name=""/>
        <dsp:cNvSpPr/>
      </dsp:nvSpPr>
      <dsp:spPr>
        <a:xfrm rot="10800000">
          <a:off x="1912697" y="3891"/>
          <a:ext cx="7115127" cy="4821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2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Book</a:t>
          </a:r>
          <a:endParaRPr lang="en-GB" sz="2300" kern="1200"/>
        </a:p>
      </dsp:txBody>
      <dsp:txXfrm rot="10800000">
        <a:off x="2033239" y="3891"/>
        <a:ext cx="6994585" cy="482167"/>
      </dsp:txXfrm>
    </dsp:sp>
    <dsp:sp modelId="{48BA1C43-C8DF-4860-800F-395E4D2B683C}">
      <dsp:nvSpPr>
        <dsp:cNvPr id="0" name=""/>
        <dsp:cNvSpPr/>
      </dsp:nvSpPr>
      <dsp:spPr>
        <a:xfrm>
          <a:off x="1671614" y="3891"/>
          <a:ext cx="482167" cy="4821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D61E3-AC06-4AB0-B4C2-7C12A189CE20}">
      <dsp:nvSpPr>
        <dsp:cNvPr id="0" name=""/>
        <dsp:cNvSpPr/>
      </dsp:nvSpPr>
      <dsp:spPr>
        <a:xfrm rot="10800000">
          <a:off x="1912697" y="629989"/>
          <a:ext cx="7115127" cy="4821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2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Blog</a:t>
          </a:r>
          <a:endParaRPr lang="en-GB" sz="2300" kern="1200"/>
        </a:p>
      </dsp:txBody>
      <dsp:txXfrm rot="10800000">
        <a:off x="2033239" y="629989"/>
        <a:ext cx="6994585" cy="482167"/>
      </dsp:txXfrm>
    </dsp:sp>
    <dsp:sp modelId="{7726099B-678A-4CC7-AA70-5DC556E087AD}">
      <dsp:nvSpPr>
        <dsp:cNvPr id="0" name=""/>
        <dsp:cNvSpPr/>
      </dsp:nvSpPr>
      <dsp:spPr>
        <a:xfrm>
          <a:off x="1671614" y="629989"/>
          <a:ext cx="482167" cy="4821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97688-57F3-4C0A-BD27-91A24BBD4935}">
      <dsp:nvSpPr>
        <dsp:cNvPr id="0" name=""/>
        <dsp:cNvSpPr/>
      </dsp:nvSpPr>
      <dsp:spPr>
        <a:xfrm rot="10800000">
          <a:off x="1912697" y="1256086"/>
          <a:ext cx="7115127" cy="4821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2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Conference proceeding</a:t>
          </a:r>
          <a:endParaRPr lang="en-GB" sz="2300" kern="1200"/>
        </a:p>
      </dsp:txBody>
      <dsp:txXfrm rot="10800000">
        <a:off x="2033239" y="1256086"/>
        <a:ext cx="6994585" cy="482167"/>
      </dsp:txXfrm>
    </dsp:sp>
    <dsp:sp modelId="{DFF94FD6-213A-4EEC-B123-5531D49442DF}">
      <dsp:nvSpPr>
        <dsp:cNvPr id="0" name=""/>
        <dsp:cNvSpPr/>
      </dsp:nvSpPr>
      <dsp:spPr>
        <a:xfrm>
          <a:off x="1671614" y="1256086"/>
          <a:ext cx="482167" cy="4821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6FEF46-F9C2-43DE-AC05-77DFA269C829}">
      <dsp:nvSpPr>
        <dsp:cNvPr id="0" name=""/>
        <dsp:cNvSpPr/>
      </dsp:nvSpPr>
      <dsp:spPr>
        <a:xfrm rot="10800000">
          <a:off x="1912697" y="1882184"/>
          <a:ext cx="7115127" cy="4821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2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Journal</a:t>
          </a:r>
          <a:endParaRPr lang="en-GB" sz="2300" kern="1200"/>
        </a:p>
      </dsp:txBody>
      <dsp:txXfrm rot="10800000">
        <a:off x="2033239" y="1882184"/>
        <a:ext cx="6994585" cy="482167"/>
      </dsp:txXfrm>
    </dsp:sp>
    <dsp:sp modelId="{4C9E4C71-B592-48D2-891F-46645AED9910}">
      <dsp:nvSpPr>
        <dsp:cNvPr id="0" name=""/>
        <dsp:cNvSpPr/>
      </dsp:nvSpPr>
      <dsp:spPr>
        <a:xfrm>
          <a:off x="1671614" y="1882184"/>
          <a:ext cx="482167" cy="4821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A6D82-6B5D-4FC5-BD48-586CF0AC28DB}">
      <dsp:nvSpPr>
        <dsp:cNvPr id="0" name=""/>
        <dsp:cNvSpPr/>
      </dsp:nvSpPr>
      <dsp:spPr>
        <a:xfrm rot="10800000">
          <a:off x="1912697" y="2508281"/>
          <a:ext cx="7115127" cy="4821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2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Preprint</a:t>
          </a:r>
          <a:endParaRPr lang="en-GB" sz="2300" kern="1200"/>
        </a:p>
      </dsp:txBody>
      <dsp:txXfrm rot="10800000">
        <a:off x="2033239" y="2508281"/>
        <a:ext cx="6994585" cy="482167"/>
      </dsp:txXfrm>
    </dsp:sp>
    <dsp:sp modelId="{5A607605-33D6-4EE1-9D70-86A214B5F2DE}">
      <dsp:nvSpPr>
        <dsp:cNvPr id="0" name=""/>
        <dsp:cNvSpPr/>
      </dsp:nvSpPr>
      <dsp:spPr>
        <a:xfrm>
          <a:off x="1671614" y="2508281"/>
          <a:ext cx="482167" cy="4821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B54AF4-7787-45A4-B696-05A731F47D76}">
      <dsp:nvSpPr>
        <dsp:cNvPr id="0" name=""/>
        <dsp:cNvSpPr/>
      </dsp:nvSpPr>
      <dsp:spPr>
        <a:xfrm rot="10800000">
          <a:off x="1912697" y="3134379"/>
          <a:ext cx="7115127" cy="4821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2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News</a:t>
          </a:r>
          <a:endParaRPr lang="en-GB" sz="2300" kern="1200"/>
        </a:p>
      </dsp:txBody>
      <dsp:txXfrm rot="10800000">
        <a:off x="2033239" y="3134379"/>
        <a:ext cx="6994585" cy="482167"/>
      </dsp:txXfrm>
    </dsp:sp>
    <dsp:sp modelId="{A872638D-CD6D-46A7-990E-C8D3967B6486}">
      <dsp:nvSpPr>
        <dsp:cNvPr id="0" name=""/>
        <dsp:cNvSpPr/>
      </dsp:nvSpPr>
      <dsp:spPr>
        <a:xfrm>
          <a:off x="1671614" y="3134379"/>
          <a:ext cx="482167" cy="4821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686A8-C728-4D9A-8257-D694315727F9}">
      <dsp:nvSpPr>
        <dsp:cNvPr id="0" name=""/>
        <dsp:cNvSpPr/>
      </dsp:nvSpPr>
      <dsp:spPr>
        <a:xfrm rot="10800000">
          <a:off x="1912697" y="3760476"/>
          <a:ext cx="7115127" cy="4821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2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Magazine</a:t>
          </a:r>
          <a:endParaRPr lang="en-GB" sz="2300" kern="1200"/>
        </a:p>
      </dsp:txBody>
      <dsp:txXfrm rot="10800000">
        <a:off x="2033239" y="3760476"/>
        <a:ext cx="6994585" cy="482167"/>
      </dsp:txXfrm>
    </dsp:sp>
    <dsp:sp modelId="{60F25EB3-AE3B-4BC7-80FF-33CDF2BDB18B}">
      <dsp:nvSpPr>
        <dsp:cNvPr id="0" name=""/>
        <dsp:cNvSpPr/>
      </dsp:nvSpPr>
      <dsp:spPr>
        <a:xfrm>
          <a:off x="1671614" y="3760476"/>
          <a:ext cx="482167" cy="4821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A69CD-F820-4DD9-95D0-40AD958F95C3}">
      <dsp:nvSpPr>
        <dsp:cNvPr id="0" name=""/>
        <dsp:cNvSpPr/>
      </dsp:nvSpPr>
      <dsp:spPr>
        <a:xfrm rot="10800000">
          <a:off x="1912697" y="4386574"/>
          <a:ext cx="7115127" cy="4821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22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Website</a:t>
          </a:r>
          <a:endParaRPr lang="en-GB" sz="2300" kern="1200"/>
        </a:p>
      </dsp:txBody>
      <dsp:txXfrm rot="10800000">
        <a:off x="2033239" y="4386574"/>
        <a:ext cx="6994585" cy="482167"/>
      </dsp:txXfrm>
    </dsp:sp>
    <dsp:sp modelId="{95FC84AE-7479-4014-B678-78335C731DA8}">
      <dsp:nvSpPr>
        <dsp:cNvPr id="0" name=""/>
        <dsp:cNvSpPr/>
      </dsp:nvSpPr>
      <dsp:spPr>
        <a:xfrm>
          <a:off x="1671614" y="4386574"/>
          <a:ext cx="482167" cy="4821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77FEF-ED1D-45D3-913D-5B5B7DEC3AB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C18C0-4E73-4589-9307-E3CA58133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4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10.1002/9781118907283.ch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vectors.org/en/free-clipart/Red-wine-pitcher/75845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ublicdomainvectors.org/en/free-clipart/Bordeaux-red-wine-bottle-vector-drawing/11526.html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full/10.1111/abac.12177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f2b987bc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f2b987bc3_0_8:notes"/>
          <p:cNvSpPr txBox="1">
            <a:spLocks noGrp="1"/>
          </p:cNvSpPr>
          <p:nvPr>
            <p:ph type="body" idx="1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722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https://onlinelibrary.wiley.com/doi/10.1002/9781118907283.ch2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50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Decanter: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https://publicdomainvectors.org/en/free-clipart/Red-wine-pitcher/75845.html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Wine bottle: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https://publicdomainvectors.org/en/free-clipart/Bordeaux-red-wine-bottle-vector-drawing/11526.html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7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8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2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48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79d2c0e5_0_9:notes"/>
          <p:cNvSpPr txBox="1">
            <a:spLocks noGrp="1"/>
          </p:cNvSpPr>
          <p:nvPr>
            <p:ph type="body" idx="1"/>
          </p:nvPr>
        </p:nvSpPr>
        <p:spPr>
          <a:xfrm>
            <a:off x="930910" y="3379867"/>
            <a:ext cx="7447280" cy="276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ctr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75" name="Google Shape;275;g6179d2c0e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1565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27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f2b987b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f2b987bc3_0_14:notes"/>
          <p:cNvSpPr txBox="1">
            <a:spLocks noGrp="1"/>
          </p:cNvSpPr>
          <p:nvPr>
            <p:ph type="body" idx="1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578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f2b987bc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f2b987bc3_0_17:notes"/>
          <p:cNvSpPr txBox="1">
            <a:spLocks noGrp="1"/>
          </p:cNvSpPr>
          <p:nvPr>
            <p:ph type="body" idx="1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2852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3dcf034a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534988"/>
            <a:ext cx="4762500" cy="2678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3dcf034a1_3_0:notes"/>
          <p:cNvSpPr txBox="1">
            <a:spLocks noGrp="1"/>
          </p:cNvSpPr>
          <p:nvPr>
            <p:ph type="body" idx="1"/>
          </p:nvPr>
        </p:nvSpPr>
        <p:spPr>
          <a:xfrm>
            <a:off x="930910" y="3391573"/>
            <a:ext cx="7447280" cy="3213068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6266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98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72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06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32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7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25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042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01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99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70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3dcf034a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3dcf034a1_3_0:notes"/>
          <p:cNvSpPr txBox="1">
            <a:spLocks noGrp="1"/>
          </p:cNvSpPr>
          <p:nvPr>
            <p:ph type="body" idx="1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7499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441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71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50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159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364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071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14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16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833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5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3dcf034a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3dcf034a1_3_0:notes"/>
          <p:cNvSpPr txBox="1">
            <a:spLocks noGrp="1"/>
          </p:cNvSpPr>
          <p:nvPr>
            <p:ph type="body" idx="1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15656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665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706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702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73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572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028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6DD34-2E5D-44F1-8091-20CC79DD3A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223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F2D5-BB66-48A8-A20D-58B5ACF9DA48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211C4463-64B0-4F04-9A95-8C9942379A51}"/>
              </a:ext>
            </a:extLst>
          </p:cNvPr>
          <p:cNvSpPr txBox="1">
            <a:spLocks/>
          </p:cNvSpPr>
          <p:nvPr/>
        </p:nvSpPr>
        <p:spPr>
          <a:xfrm>
            <a:off x="4636972" y="4730513"/>
            <a:ext cx="5740739" cy="3725277"/>
          </a:xfrm>
          <a:prstGeom prst="rect">
            <a:avLst/>
          </a:prstGeom>
        </p:spPr>
        <p:txBody>
          <a:bodyPr vert="horz" lIns="95059" tIns="47530" rIns="95059" bIns="4753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4417B02-31AE-4FEB-8571-04636BEFC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593" y="4818116"/>
            <a:ext cx="5740739" cy="37252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544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2D9BD-ECE9-F44B-A193-E8522ECD7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127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f2b987bc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f2b987bc3_0_11:notes"/>
          <p:cNvSpPr txBox="1">
            <a:spLocks noGrp="1"/>
          </p:cNvSpPr>
          <p:nvPr>
            <p:ph type="body" idx="1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380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822c5ef35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822c5ef35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128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created by RSIC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http://pngimg.com/download/5926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35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https://onlinelibrary.wiley.com/doi/full/10.1111/abac.12177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C18C0-4E73-4589-9307-E3CA581334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5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emf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7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7.wdp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548640" tIns="274320" rIns="457200" bIns="36576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387A15-3803-684E-B262-A2E23CE14501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18" name="Picture 5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22" descr="Brand Center">
              <a:extLst>
                <a:ext uri="{FF2B5EF4-FFF2-40B4-BE49-F238E27FC236}">
                  <a16:creationId xmlns:a16="http://schemas.microsoft.com/office/drawing/2014/main" id="{C4EF5DBC-2A1E-C142-B554-F0D2336FF77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Image result for rutgers logos">
              <a:extLst>
                <a:ext uri="{FF2B5EF4-FFF2-40B4-BE49-F238E27FC236}">
                  <a16:creationId xmlns:a16="http://schemas.microsoft.com/office/drawing/2014/main" id="{A26CAEEB-3E63-2348-A785-866C270EE6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9" name="Picture 5" descr="page1image7783744">
            <a:extLst>
              <a:ext uri="{FF2B5EF4-FFF2-40B4-BE49-F238E27FC236}">
                <a16:creationId xmlns:a16="http://schemas.microsoft.com/office/drawing/2014/main" id="{0B527EC3-7959-B04B-BBD7-C17608923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0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Closing Message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pic>
        <p:nvPicPr>
          <p:cNvPr id="11" name="Picture 10" descr="ppt-because-pattern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2439" y="2"/>
            <a:ext cx="6129563" cy="544222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5117" y="5239201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9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6604" y="5839974"/>
            <a:ext cx="1997453" cy="65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71" y="5942065"/>
            <a:ext cx="833847" cy="400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21" y="5967987"/>
            <a:ext cx="811868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636253" y="4865763"/>
            <a:ext cx="810295" cy="389467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0" name="TextBox 8"/>
          <p:cNvSpPr txBox="1">
            <a:spLocks noChangeArrowheads="1"/>
          </p:cNvSpPr>
          <p:nvPr userDrawn="1"/>
        </p:nvSpPr>
        <p:spPr bwMode="auto">
          <a:xfrm>
            <a:off x="7899907" y="4963811"/>
            <a:ext cx="5630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 dirty="0">
                <a:solidFill>
                  <a:schemeClr val="bg1"/>
                </a:solidFill>
              </a:rPr>
              <a:t>SM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655349"/>
            <a:ext cx="846667" cy="810295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975786" y="967252"/>
            <a:ext cx="5229124" cy="1774781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365760">
            <a:spAutoFit/>
          </a:bodyPr>
          <a:lstStyle>
            <a:lvl1pPr marL="0" indent="0" algn="l">
              <a:spcBef>
                <a:spcPts val="0"/>
              </a:spcBef>
              <a:buNone/>
              <a:defRPr sz="7333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931002" y="3055369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930752" y="344281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930752" y="3801845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275235"/>
            <a:ext cx="4906433" cy="668966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Title</a:t>
            </a:r>
          </a:p>
        </p:txBody>
      </p:sp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844" y="4655349"/>
            <a:ext cx="10955859" cy="810295"/>
          </a:xfrm>
          <a:prstGeom prst="rect">
            <a:avLst/>
          </a:prstGeom>
        </p:spPr>
      </p:pic>
      <p:pic>
        <p:nvPicPr>
          <p:cNvPr id="20" name="Picture 9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6604" y="5839974"/>
            <a:ext cx="1997453" cy="65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21" y="5967987"/>
            <a:ext cx="811868" cy="4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6231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Head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0"/>
            <a:ext cx="12192000" cy="1759220"/>
            <a:chOff x="228600" y="228600"/>
            <a:chExt cx="9144000" cy="1759220"/>
          </a:xfrm>
          <a:solidFill>
            <a:srgbClr val="195A88"/>
          </a:solidFill>
        </p:grpSpPr>
        <p:sp>
          <p:nvSpPr>
            <p:cNvPr id="6" name="Rounded Rectangle 5"/>
            <p:cNvSpPr/>
            <p:nvPr userDrawn="1"/>
          </p:nvSpPr>
          <p:spPr>
            <a:xfrm>
              <a:off x="228600" y="228600"/>
              <a:ext cx="9144000" cy="1524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" name="Isosceles Triangle 6"/>
            <p:cNvSpPr/>
            <p:nvPr userDrawn="1"/>
          </p:nvSpPr>
          <p:spPr>
            <a:xfrm rot="10800000">
              <a:off x="942302" y="1731952"/>
              <a:ext cx="505498" cy="255868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1" y="2000251"/>
            <a:ext cx="4953001" cy="414337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0" y="2000251"/>
            <a:ext cx="4953000" cy="414337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914400"/>
          </a:xfrm>
          <a:prstGeom prst="rect">
            <a:avLst/>
          </a:prstGeom>
        </p:spPr>
        <p:txBody>
          <a:bodyPr wrap="none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683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4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" y="1"/>
            <a:ext cx="5001684" cy="52959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185684"/>
            <a:ext cx="12192000" cy="646331"/>
            <a:chOff x="0" y="4639262"/>
            <a:chExt cx="9144000" cy="484748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0054" y="4817244"/>
              <a:ext cx="687170" cy="21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4248" y="4770249"/>
              <a:ext cx="1329030" cy="31270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4639262"/>
              <a:ext cx="9144000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  <a:t>Value</a:t>
              </a:r>
              <a:b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</a:b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  <a:t>of Academic Libraries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5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4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" y="1"/>
            <a:ext cx="5001684" cy="52959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185684"/>
            <a:ext cx="12192000" cy="646331"/>
            <a:chOff x="0" y="4639262"/>
            <a:chExt cx="9144000" cy="484748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0054" y="4817244"/>
              <a:ext cx="687170" cy="21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4248" y="4770249"/>
              <a:ext cx="1329030" cy="31270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4639262"/>
              <a:ext cx="9144000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  <a:t>Value</a:t>
              </a:r>
              <a:b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</a:b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  <a:t>of Academic Libraries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83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4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" y="1"/>
            <a:ext cx="5001684" cy="52959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185684"/>
            <a:ext cx="12192000" cy="646331"/>
            <a:chOff x="0" y="4639262"/>
            <a:chExt cx="9144000" cy="484748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0054" y="4817244"/>
              <a:ext cx="687170" cy="21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4248" y="4770249"/>
              <a:ext cx="1329030" cy="31270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4639262"/>
              <a:ext cx="9144000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  <a:t>Value</a:t>
              </a:r>
              <a:b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</a:b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  <a:t>of Academic Libraries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0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4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" y="1"/>
            <a:ext cx="5001684" cy="52959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185684"/>
            <a:ext cx="12192000" cy="646331"/>
            <a:chOff x="0" y="4639262"/>
            <a:chExt cx="9144000" cy="484748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0054" y="4817244"/>
              <a:ext cx="687170" cy="21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4248" y="4770249"/>
              <a:ext cx="1329030" cy="31270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4639262"/>
              <a:ext cx="9144000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  <a:t>Value</a:t>
              </a:r>
              <a:b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</a:b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  <a:t>of Academic Libraries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17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4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" y="1"/>
            <a:ext cx="5001684" cy="52959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185684"/>
            <a:ext cx="12192000" cy="646331"/>
            <a:chOff x="0" y="4639262"/>
            <a:chExt cx="9144000" cy="484748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0054" y="4817244"/>
              <a:ext cx="687170" cy="21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4248" y="4770249"/>
              <a:ext cx="1329030" cy="31270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4639262"/>
              <a:ext cx="9144000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  <a:t>Value</a:t>
              </a:r>
              <a:b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</a:b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yriad Pro" pitchFamily="34" charset="0"/>
                </a:rPr>
                <a:t>of Academic Libraries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0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5084" y="1373718"/>
            <a:ext cx="11252200" cy="4423833"/>
          </a:xfrm>
          <a:prstGeom prst="rect">
            <a:avLst/>
          </a:prstGeom>
        </p:spPr>
        <p:txBody>
          <a:bodyPr vert="horz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8D9ED9-2210-CD4A-85DF-258AD7C7C664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D553131C-1BB6-B04E-9FF3-B9FEAA049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2" descr="Brand Center">
              <a:extLst>
                <a:ext uri="{FF2B5EF4-FFF2-40B4-BE49-F238E27FC236}">
                  <a16:creationId xmlns:a16="http://schemas.microsoft.com/office/drawing/2014/main" id="{AB3F7233-4C82-DE4E-B6FB-968CBB69FCE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4" descr="Image result for rutgers logos">
              <a:extLst>
                <a:ext uri="{FF2B5EF4-FFF2-40B4-BE49-F238E27FC236}">
                  <a16:creationId xmlns:a16="http://schemas.microsoft.com/office/drawing/2014/main" id="{75C5E712-0B03-AD49-85B8-5419A85A9C3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32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5527748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B32E3-35EF-3248-B485-9A9B853D7BF6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</p:spTree>
    <p:extLst>
      <p:ext uri="{BB962C8B-B14F-4D97-AF65-F5344CB8AC3E}">
        <p14:creationId xmlns:p14="http://schemas.microsoft.com/office/powerpoint/2010/main" val="257403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C33CF-8F79-004D-87D4-A1ED1D8D0E3A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1A74C-7B7E-3C4D-873D-F2B99ED2FF3F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7ACDE8B8-7D97-B646-982A-0A95CACC43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2" descr="Brand Center">
              <a:extLst>
                <a:ext uri="{FF2B5EF4-FFF2-40B4-BE49-F238E27FC236}">
                  <a16:creationId xmlns:a16="http://schemas.microsoft.com/office/drawing/2014/main" id="{873A5966-F40E-2E46-8DC4-768EEDF4769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4" descr="Image result for rutgers logos">
              <a:extLst>
                <a:ext uri="{FF2B5EF4-FFF2-40B4-BE49-F238E27FC236}">
                  <a16:creationId xmlns:a16="http://schemas.microsoft.com/office/drawing/2014/main" id="{611721A5-A249-4C4B-A9ED-02DB463966C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30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3C4CA2-34A4-684F-800C-5DB005D392A1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D1539945-8B53-3F4C-AFDD-83C605701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 descr="Brand Center">
              <a:extLst>
                <a:ext uri="{FF2B5EF4-FFF2-40B4-BE49-F238E27FC236}">
                  <a16:creationId xmlns:a16="http://schemas.microsoft.com/office/drawing/2014/main" id="{96CFA171-D290-2F49-844B-3B3306DD3FB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4" descr="Image result for rutgers logos">
              <a:extLst>
                <a:ext uri="{FF2B5EF4-FFF2-40B4-BE49-F238E27FC236}">
                  <a16:creationId xmlns:a16="http://schemas.microsoft.com/office/drawing/2014/main" id="{302E7CCD-7D19-C645-9FB4-03249AE09FD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966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D9EC38-DF87-4748-BBC8-D92148CA64CC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6AF7A401-D388-AE4D-B573-BFD8F301A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 descr="Brand Center">
              <a:extLst>
                <a:ext uri="{FF2B5EF4-FFF2-40B4-BE49-F238E27FC236}">
                  <a16:creationId xmlns:a16="http://schemas.microsoft.com/office/drawing/2014/main" id="{158751F4-CA8D-C34C-8509-D7DBFA7C4F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4" descr="Image result for rutgers logos">
              <a:extLst>
                <a:ext uri="{FF2B5EF4-FFF2-40B4-BE49-F238E27FC236}">
                  <a16:creationId xmlns:a16="http://schemas.microsoft.com/office/drawing/2014/main" id="{8E3465C9-6D06-AC41-BFC6-AF67B9FF3A5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92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1692F2-874F-2441-B287-02EB6D895EB6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565BE553-1156-6A46-885B-F27315E226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 descr="Brand Center">
              <a:extLst>
                <a:ext uri="{FF2B5EF4-FFF2-40B4-BE49-F238E27FC236}">
                  <a16:creationId xmlns:a16="http://schemas.microsoft.com/office/drawing/2014/main" id="{110C3446-FE7A-DD4D-82C2-C1E240AA83F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4" descr="Image result for rutgers logos">
              <a:extLst>
                <a:ext uri="{FF2B5EF4-FFF2-40B4-BE49-F238E27FC236}">
                  <a16:creationId xmlns:a16="http://schemas.microsoft.com/office/drawing/2014/main" id="{2818A826-F8BD-2841-8A8B-ABA77563636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69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F82E81-DE94-9644-BA84-A62A8B8AC384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7B22A73B-9558-BA43-8CA2-BB0B2D6ED4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 descr="Brand Center">
              <a:extLst>
                <a:ext uri="{FF2B5EF4-FFF2-40B4-BE49-F238E27FC236}">
                  <a16:creationId xmlns:a16="http://schemas.microsoft.com/office/drawing/2014/main" id="{E4673622-37E9-3748-9213-26A5C0728DB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4" descr="Image result for rutgers logos">
              <a:extLst>
                <a:ext uri="{FF2B5EF4-FFF2-40B4-BE49-F238E27FC236}">
                  <a16:creationId xmlns:a16="http://schemas.microsoft.com/office/drawing/2014/main" id="{B8C7356C-8C4B-504A-BB6B-01D009186C6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58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</p:spTree>
    <p:extLst>
      <p:ext uri="{BB962C8B-B14F-4D97-AF65-F5344CB8AC3E}">
        <p14:creationId xmlns:p14="http://schemas.microsoft.com/office/powerpoint/2010/main" val="32229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</p:spTree>
    <p:extLst>
      <p:ext uri="{BB962C8B-B14F-4D97-AF65-F5344CB8AC3E}">
        <p14:creationId xmlns:p14="http://schemas.microsoft.com/office/powerpoint/2010/main" val="20276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</p:spTree>
    <p:extLst>
      <p:ext uri="{BB962C8B-B14F-4D97-AF65-F5344CB8AC3E}">
        <p14:creationId xmlns:p14="http://schemas.microsoft.com/office/powerpoint/2010/main" val="20726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787658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1483513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561465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2413636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784484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787656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831857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699030" y="4527712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60566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55067" y="5457835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82868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831855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</p:spTree>
    <p:extLst>
      <p:ext uri="{BB962C8B-B14F-4D97-AF65-F5344CB8AC3E}">
        <p14:creationId xmlns:p14="http://schemas.microsoft.com/office/powerpoint/2010/main" val="96359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</p:spTree>
    <p:extLst>
      <p:ext uri="{BB962C8B-B14F-4D97-AF65-F5344CB8AC3E}">
        <p14:creationId xmlns:p14="http://schemas.microsoft.com/office/powerpoint/2010/main" val="546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</p:spTree>
    <p:extLst>
      <p:ext uri="{BB962C8B-B14F-4D97-AF65-F5344CB8AC3E}">
        <p14:creationId xmlns:p14="http://schemas.microsoft.com/office/powerpoint/2010/main" val="6494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80BC75-1D4D-5147-B843-75A9725BC127}"/>
              </a:ext>
            </a:extLst>
          </p:cNvPr>
          <p:cNvSpPr txBox="1"/>
          <p:nvPr userDrawn="1"/>
        </p:nvSpPr>
        <p:spPr>
          <a:xfrm>
            <a:off x="232361" y="6374745"/>
            <a:ext cx="1098195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#ALAAC19</a:t>
            </a:r>
          </a:p>
        </p:txBody>
      </p:sp>
    </p:spTree>
    <p:extLst>
      <p:ext uri="{BB962C8B-B14F-4D97-AF65-F5344CB8AC3E}">
        <p14:creationId xmlns:p14="http://schemas.microsoft.com/office/powerpoint/2010/main" val="17476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23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6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7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77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8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4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77163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9144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600710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47876F-96AB-114E-B962-1A078825C456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46C6F0E1-20DF-534A-8106-BACF5A09C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2" descr="Brand Center">
              <a:extLst>
                <a:ext uri="{FF2B5EF4-FFF2-40B4-BE49-F238E27FC236}">
                  <a16:creationId xmlns:a16="http://schemas.microsoft.com/office/drawing/2014/main" id="{783112BC-5A22-A04B-B133-86A32EEA18A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 descr="Image result for rutgers logos">
              <a:extLst>
                <a:ext uri="{FF2B5EF4-FFF2-40B4-BE49-F238E27FC236}">
                  <a16:creationId xmlns:a16="http://schemas.microsoft.com/office/drawing/2014/main" id="{6E4F6226-0D68-314B-ABE9-29D63FE3794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18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3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3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4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3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7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29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8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A1F1BE-52CB-4423-BA96-CB9A4FA7990E}"/>
              </a:ext>
            </a:extLst>
          </p:cNvPr>
          <p:cNvSpPr/>
          <p:nvPr userDrawn="1"/>
        </p:nvSpPr>
        <p:spPr>
          <a:xfrm>
            <a:off x="212877" y="232229"/>
            <a:ext cx="11756572" cy="639354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2363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5084" y="1373718"/>
            <a:ext cx="11252200" cy="4423833"/>
          </a:xfrm>
          <a:prstGeom prst="rect">
            <a:avLst/>
          </a:prstGeom>
        </p:spPr>
        <p:txBody>
          <a:bodyPr vert="horz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130A8F-321B-A74D-B988-C441DC8D4812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9053265-CD55-574F-AB77-392D24400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2" descr="Brand Center">
              <a:extLst>
                <a:ext uri="{FF2B5EF4-FFF2-40B4-BE49-F238E27FC236}">
                  <a16:creationId xmlns:a16="http://schemas.microsoft.com/office/drawing/2014/main" id="{EF5D0FB0-903A-4D49-9FE7-9E77239441F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4" descr="Image result for rutgers logos">
              <a:extLst>
                <a:ext uri="{FF2B5EF4-FFF2-40B4-BE49-F238E27FC236}">
                  <a16:creationId xmlns:a16="http://schemas.microsoft.com/office/drawing/2014/main" id="{05C5C8A4-5EB3-3745-A464-05FBEDA1CB8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90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AFC7BC-6589-8043-84C2-00681AE23C98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1276A76D-B7C5-1443-81B5-F69F5A501F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2" descr="Brand Center">
              <a:extLst>
                <a:ext uri="{FF2B5EF4-FFF2-40B4-BE49-F238E27FC236}">
                  <a16:creationId xmlns:a16="http://schemas.microsoft.com/office/drawing/2014/main" id="{B1B14594-B227-6144-9406-3050558F421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Image result for rutgers logos">
              <a:extLst>
                <a:ext uri="{FF2B5EF4-FFF2-40B4-BE49-F238E27FC236}">
                  <a16:creationId xmlns:a16="http://schemas.microsoft.com/office/drawing/2014/main" id="{580B1024-0671-A94F-89F4-CADAC417B3C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99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6DE13E-73A8-3447-8A5D-CDAF0DEFA665}"/>
              </a:ext>
            </a:extLst>
          </p:cNvPr>
          <p:cNvGrpSpPr/>
          <p:nvPr userDrawn="1"/>
        </p:nvGrpSpPr>
        <p:grpSpPr>
          <a:xfrm>
            <a:off x="9926133" y="6422993"/>
            <a:ext cx="2070166" cy="300318"/>
            <a:chOff x="9926133" y="6422993"/>
            <a:chExt cx="2070166" cy="300318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1423AD49-B2B2-1F40-8348-13B3DDA9B7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2" y="6422993"/>
              <a:ext cx="916227" cy="29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2" descr="Brand Center">
              <a:extLst>
                <a:ext uri="{FF2B5EF4-FFF2-40B4-BE49-F238E27FC236}">
                  <a16:creationId xmlns:a16="http://schemas.microsoft.com/office/drawing/2014/main" id="{8DEE99AD-D1CA-FC44-B224-54F8CFCBA83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7333" y1="48667" x2="57333" y2="48667"/>
                          <a14:foregroundMark x1="44000" y1="52000" x2="44000" y2="52000"/>
                          <a14:backgroundMark x1="24667" y1="10000" x2="24667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28254" r="22933" b="31350"/>
            <a:stretch/>
          </p:blipFill>
          <p:spPr bwMode="auto">
            <a:xfrm>
              <a:off x="10453044" y="6422993"/>
              <a:ext cx="431327" cy="298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Image result for rutgers logos">
              <a:extLst>
                <a:ext uri="{FF2B5EF4-FFF2-40B4-BE49-F238E27FC236}">
                  <a16:creationId xmlns:a16="http://schemas.microsoft.com/office/drawing/2014/main" id="{D6110674-A58D-2E40-9CA1-0562B1B64D6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18" b="84433" l="20513" r="77930">
                          <a14:foregroundMark x1="64103" y1="32379" x2="64103" y2="32379"/>
                          <a14:foregroundMark x1="60897" y1="49440" x2="60897" y2="49440"/>
                          <a14:foregroundMark x1="54304" y1="48941" x2="38736" y2="49689"/>
                          <a14:foregroundMark x1="38736" y1="49689" x2="32051" y2="45828"/>
                          <a14:foregroundMark x1="25916" y1="18182" x2="38095" y2="18555"/>
                          <a14:foregroundMark x1="60440" y1="19552" x2="22070" y2="16936"/>
                          <a14:foregroundMark x1="20604" y1="15318" x2="20604" y2="15318"/>
                          <a14:foregroundMark x1="74817" y1="33499" x2="74817" y2="33499"/>
                          <a14:foregroundMark x1="76282" y1="77958" x2="76282" y2="77958"/>
                          <a14:foregroundMark x1="77747" y1="82192" x2="77747" y2="82192"/>
                          <a14:foregroundMark x1="77930" y1="84433" x2="77930" y2="84433"/>
                          <a14:foregroundMark x1="20604" y1="83437" x2="20604" y2="83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10707" r="18844" b="11313"/>
            <a:stretch/>
          </p:blipFill>
          <p:spPr bwMode="auto">
            <a:xfrm>
              <a:off x="9926133" y="6422993"/>
              <a:ext cx="331210" cy="30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76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9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 dirty="0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2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2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3" y="5447286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7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50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nlinelibrary.wiley.com/doi/full/10.1111/abac.1217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nlinelibrary.wiley.com/doi/10.1002/9781118907283.ch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fdc.ufl.edu/IR00010595/0000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cyrc@oclc.org" TargetMode="External"/><Relationship Id="rId7" Type="http://schemas.openxmlformats.org/officeDocument/2006/relationships/hyperlink" Target="http://guides.uflib.ufl.edu/RSIC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abuhler@ufl.edu" TargetMode="External"/><Relationship Id="rId5" Type="http://schemas.openxmlformats.org/officeDocument/2006/relationships/hyperlink" Target="mailto:brannonb@oclc.org" TargetMode="External"/><Relationship Id="rId4" Type="http://schemas.openxmlformats.org/officeDocument/2006/relationships/hyperlink" Target="mailto:ttobin@ufl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jpg"/><Relationship Id="rId4" Type="http://schemas.openxmlformats.org/officeDocument/2006/relationships/image" Target="../media/image48.t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B30708-6BA8-0848-8949-8223229362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" y="1773169"/>
            <a:ext cx="6608604" cy="651397"/>
          </a:xfrm>
        </p:spPr>
        <p:txBody>
          <a:bodyPr/>
          <a:lstStyle/>
          <a:p>
            <a:r>
              <a:rPr lang="en-US" dirty="0"/>
              <a:t>Works In Progress Webinar – February 27, 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77565-2290-A843-ABDB-576B50B03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>
            <a:noAutofit/>
          </a:bodyPr>
          <a:lstStyle/>
          <a:p>
            <a:r>
              <a:rPr lang="en-US" sz="3300" dirty="0"/>
              <a:t>Cues and Clues: How Students Identify Online Resources in the Face of Container Collapse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00D49-EE1A-BC48-8A15-439A52E21C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1592" y="4275963"/>
            <a:ext cx="4473597" cy="502766"/>
          </a:xfrm>
        </p:spPr>
        <p:txBody>
          <a:bodyPr/>
          <a:lstStyle/>
          <a:p>
            <a:r>
              <a:rPr lang="en-US" dirty="0"/>
              <a:t>Tara </a:t>
            </a:r>
            <a:r>
              <a:rPr lang="en-US" dirty="0" err="1"/>
              <a:t>Cataldo</a:t>
            </a:r>
            <a:r>
              <a:rPr lang="en-US" dirty="0"/>
              <a:t> and Chris Cyr</a:t>
            </a:r>
          </a:p>
        </p:txBody>
      </p:sp>
    </p:spTree>
    <p:extLst>
      <p:ext uri="{BB962C8B-B14F-4D97-AF65-F5344CB8AC3E}">
        <p14:creationId xmlns:p14="http://schemas.microsoft.com/office/powerpoint/2010/main" val="38109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3B7EA-593F-47AA-9BE0-80F05244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69" y="1692026"/>
            <a:ext cx="10586507" cy="34670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5AF3AB-BF17-4F56-9915-4456F080704A}"/>
              </a:ext>
            </a:extLst>
          </p:cNvPr>
          <p:cNvSpPr txBox="1"/>
          <p:nvPr/>
        </p:nvSpPr>
        <p:spPr>
          <a:xfrm>
            <a:off x="6874093" y="5484897"/>
            <a:ext cx="4724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https://onlinelibrary.wiley.com/doi/full/10.1111/abac.12177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421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98834-F3D6-4D81-AF4D-D59016E38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45" y="1733879"/>
            <a:ext cx="10594510" cy="33902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72E63-1630-43D7-BD55-0DFB8309F3F2}"/>
              </a:ext>
            </a:extLst>
          </p:cNvPr>
          <p:cNvSpPr txBox="1"/>
          <p:nvPr/>
        </p:nvSpPr>
        <p:spPr>
          <a:xfrm>
            <a:off x="5735782" y="5450774"/>
            <a:ext cx="5902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https://onlinelibrary.wiley.com/doi/10.1002/9781118907283.ch2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2626B-F59B-4318-85ED-9F539BC575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Container Collapse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2033C-08F5-EA4E-A86B-7C948429E9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084" y="1373718"/>
            <a:ext cx="5407834" cy="442383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Physical format</a:t>
            </a:r>
          </a:p>
          <a:p>
            <a:pPr lvl="1"/>
            <a:r>
              <a:rPr lang="en-US" dirty="0"/>
              <a:t>Context and cues for container</a:t>
            </a:r>
          </a:p>
          <a:p>
            <a:pPr marL="0" indent="0">
              <a:buNone/>
            </a:pPr>
            <a:r>
              <a:rPr lang="en-US" dirty="0"/>
              <a:t>Digital format</a:t>
            </a:r>
          </a:p>
          <a:p>
            <a:pPr lvl="1"/>
            <a:r>
              <a:rPr lang="en-US" dirty="0"/>
              <a:t>“Decanted” from original container</a:t>
            </a:r>
          </a:p>
        </p:txBody>
      </p:sp>
      <p:pic>
        <p:nvPicPr>
          <p:cNvPr id="5" name="Google Shape;1447;p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4645" y="1922928"/>
            <a:ext cx="1682750" cy="298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49;p240"/>
          <p:cNvSpPr/>
          <p:nvPr/>
        </p:nvSpPr>
        <p:spPr>
          <a:xfrm>
            <a:off x="7545669" y="2699538"/>
            <a:ext cx="925978" cy="5470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67" y="1523819"/>
            <a:ext cx="6761461" cy="41236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71647" y="5647448"/>
            <a:ext cx="341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https://publicdomainvectors.org/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7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F06484-D7B7-5349-904F-4AB3589A5B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Do Students Care?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E86174-1BC1-3641-B164-2907652BC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“Google Generation are </a:t>
            </a:r>
            <a:r>
              <a:rPr lang="en-US" sz="3600" b="1" dirty="0"/>
              <a:t>format agnostic </a:t>
            </a:r>
            <a:r>
              <a:rPr lang="en-US" sz="3600" dirty="0"/>
              <a:t>and have little interest in the containers (reports, book chapters, encyclopedia entries)” </a:t>
            </a:r>
          </a:p>
          <a:p>
            <a:pPr lvl="1"/>
            <a:r>
              <a:rPr lang="en-US" sz="3067" dirty="0"/>
              <a:t>Williams, P., &amp; Rowlands, I. (2007)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47F7DF-3B9D-4FE2-9703-E683182F17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b="4255"/>
          <a:stretch/>
        </p:blipFill>
        <p:spPr>
          <a:xfrm>
            <a:off x="687387" y="136187"/>
            <a:ext cx="10817225" cy="60848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154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F06484-D7B7-5349-904F-4AB3589A5B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Do you think it is important…? Yes.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E86174-1BC1-3641-B164-2907652BC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084" y="1373718"/>
            <a:ext cx="9576422" cy="4423833"/>
          </a:xfrm>
        </p:spPr>
        <p:txBody>
          <a:bodyPr/>
          <a:lstStyle/>
          <a:p>
            <a:r>
              <a:rPr lang="en-US" sz="3000" dirty="0"/>
              <a:t>“Yes.  That'll  help  you  decide  how  </a:t>
            </a:r>
            <a:r>
              <a:rPr lang="en-US" sz="3000" b="1" dirty="0"/>
              <a:t>credible</a:t>
            </a:r>
            <a:r>
              <a:rPr lang="en-US" sz="3000" dirty="0"/>
              <a:t>  it  is.”</a:t>
            </a:r>
          </a:p>
          <a:p>
            <a:pPr lvl="1"/>
            <a:r>
              <a:rPr lang="en-US" sz="2467" dirty="0">
                <a:solidFill>
                  <a:schemeClr val="bg1">
                    <a:lumMod val="65000"/>
                  </a:schemeClr>
                </a:solidFill>
              </a:rPr>
              <a:t>Undergraduate student</a:t>
            </a:r>
          </a:p>
          <a:p>
            <a:r>
              <a:rPr lang="en-US" sz="3000" dirty="0"/>
              <a:t>“...for  the  sake  of  </a:t>
            </a:r>
            <a:r>
              <a:rPr lang="en-US" sz="3000" b="1" dirty="0"/>
              <a:t>citing</a:t>
            </a:r>
            <a:r>
              <a:rPr lang="en-US" sz="3000" dirty="0"/>
              <a:t>,  you  have  to  know  what  you're  </a:t>
            </a:r>
            <a:r>
              <a:rPr lang="en-US" sz="3000" b="1" dirty="0"/>
              <a:t>citing</a:t>
            </a:r>
            <a:r>
              <a:rPr lang="en-US" sz="3000" dirty="0"/>
              <a:t>  from” </a:t>
            </a:r>
          </a:p>
          <a:p>
            <a:pPr lvl="1"/>
            <a:r>
              <a:rPr lang="en-US" sz="2467" dirty="0">
                <a:solidFill>
                  <a:schemeClr val="bg1">
                    <a:lumMod val="65000"/>
                  </a:schemeClr>
                </a:solidFill>
              </a:rPr>
              <a:t>Undergraduate student</a:t>
            </a:r>
          </a:p>
          <a:p>
            <a:r>
              <a:rPr lang="en-US" sz="3000" dirty="0"/>
              <a:t>“I feel like you have to know the </a:t>
            </a:r>
            <a:r>
              <a:rPr lang="en-US" sz="3000" b="1" dirty="0"/>
              <a:t>perspective</a:t>
            </a:r>
            <a:r>
              <a:rPr lang="en-US" sz="3000" dirty="0"/>
              <a:t> it was being written from…” </a:t>
            </a:r>
          </a:p>
          <a:p>
            <a:pPr lvl="1"/>
            <a:r>
              <a:rPr lang="en-US" sz="2467" dirty="0">
                <a:solidFill>
                  <a:schemeClr val="bg1">
                    <a:lumMod val="65000"/>
                  </a:schemeClr>
                </a:solidFill>
              </a:rPr>
              <a:t>High school student</a:t>
            </a:r>
          </a:p>
        </p:txBody>
      </p:sp>
      <p:pic>
        <p:nvPicPr>
          <p:cNvPr id="4" name="Google Shape;42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7892" y="1372995"/>
            <a:ext cx="1032033" cy="24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65399" y="3965179"/>
            <a:ext cx="964986" cy="229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06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F06484-D7B7-5349-904F-4AB3589A5B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Do you think it is important…? No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E86174-1BC1-3641-B164-2907652BC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5970" y="1373718"/>
            <a:ext cx="8561313" cy="4423833"/>
          </a:xfrm>
        </p:spPr>
        <p:txBody>
          <a:bodyPr/>
          <a:lstStyle/>
          <a:p>
            <a:r>
              <a:rPr lang="en-US" dirty="0"/>
              <a:t>“I mean, as long as it's </a:t>
            </a:r>
            <a:r>
              <a:rPr lang="en-US" b="1" dirty="0"/>
              <a:t>good useful     information</a:t>
            </a:r>
            <a:r>
              <a:rPr lang="en-US" dirty="0"/>
              <a:t>, why not use it?” </a:t>
            </a:r>
          </a:p>
          <a:p>
            <a:pPr lvl="1"/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Middle school student</a:t>
            </a:r>
          </a:p>
          <a:p>
            <a:endParaRPr lang="en-US" dirty="0"/>
          </a:p>
          <a:p>
            <a:r>
              <a:rPr lang="en-US" dirty="0"/>
              <a:t>“I don't really care what it's coming from. I just care if it's </a:t>
            </a:r>
            <a:r>
              <a:rPr lang="en-US" b="1" dirty="0"/>
              <a:t>good or not</a:t>
            </a:r>
            <a:r>
              <a:rPr lang="en-US" dirty="0"/>
              <a:t>.” </a:t>
            </a:r>
          </a:p>
          <a:p>
            <a:pPr lvl="1"/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Elementary school student</a:t>
            </a:r>
          </a:p>
        </p:txBody>
      </p:sp>
      <p:pic>
        <p:nvPicPr>
          <p:cNvPr id="4" name="Google Shape;41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335" y="3836004"/>
            <a:ext cx="873579" cy="2172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029" y="1372995"/>
            <a:ext cx="616281" cy="2012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6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86204-2030-5A4C-9EC2-ACF6C4C59D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2C60A-D7F6-8745-9F57-B1A70EF6D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E39558-78BE-314B-8E46-EC4850431B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F3A286-06D3-484A-98A4-B675D1019E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/>
              <a:t>Researching Students’ Information Choices (RSIC): Determining Identity and Judging Credibility in Digital Spaces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744C50-3E28-B747-95D2-8AB17E706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900" y="2319215"/>
            <a:ext cx="11252200" cy="4423833"/>
          </a:xfrm>
        </p:spPr>
        <p:txBody>
          <a:bodyPr/>
          <a:lstStyle/>
          <a:p>
            <a:r>
              <a:rPr lang="en-US" sz="3200" dirty="0"/>
              <a:t>4 Years</a:t>
            </a:r>
          </a:p>
          <a:p>
            <a:r>
              <a:rPr lang="en-US" sz="3200" dirty="0"/>
              <a:t>12 Researchers</a:t>
            </a:r>
          </a:p>
          <a:p>
            <a:r>
              <a:rPr lang="en-US" sz="3200" dirty="0"/>
              <a:t>8 Advisory panel members</a:t>
            </a:r>
          </a:p>
          <a:p>
            <a:r>
              <a:rPr lang="en-US" sz="3200" dirty="0"/>
              <a:t>175 students</a:t>
            </a:r>
          </a:p>
          <a:p>
            <a:r>
              <a:rPr lang="en-US" sz="3200" dirty="0"/>
              <a:t>4 Google Simulations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79" name="Google Shape;27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5640" y="4531131"/>
            <a:ext cx="3322800" cy="14916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662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8C4171-7B53-4255-82A5-1C06EFDB3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52" y="3759211"/>
            <a:ext cx="3907756" cy="2315212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94D021-E3E3-4AE4-8175-02F7858CCF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226315"/>
              </p:ext>
            </p:extLst>
          </p:nvPr>
        </p:nvGraphicFramePr>
        <p:xfrm>
          <a:off x="1755648" y="195071"/>
          <a:ext cx="8871018" cy="384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283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38561E8-6622-EF49-9EBF-7A295C8BF8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37260-074F-D14F-B40C-63F6B9A63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1894" y="2764533"/>
            <a:ext cx="7460115" cy="8521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Science Collections Coordinator</a:t>
            </a:r>
          </a:p>
          <a:p>
            <a:r>
              <a:rPr lang="en-US" dirty="0"/>
              <a:t>University of Florida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A8FDB-CA2E-3D49-A2A9-9F8C794BDC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1885" y="1987552"/>
            <a:ext cx="7460115" cy="650875"/>
          </a:xfrm>
        </p:spPr>
        <p:txBody>
          <a:bodyPr/>
          <a:lstStyle/>
          <a:p>
            <a:r>
              <a:rPr lang="en-US" dirty="0"/>
              <a:t>Tara </a:t>
            </a:r>
            <a:r>
              <a:rPr lang="en-US" dirty="0" err="1"/>
              <a:t>Cataldo</a:t>
            </a:r>
            <a:r>
              <a:rPr lang="en-US" dirty="0"/>
              <a:t>, MLS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D9D83A-146A-4F4A-B948-0E78D4F2D2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9" y="328676"/>
            <a:ext cx="4421886" cy="58958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8320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94704A9-8927-7944-BEDE-51D114FCF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87" y="312254"/>
            <a:ext cx="8407825" cy="5601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A5AF2-6C2E-4DEA-9201-B7992F1B7E4F}"/>
              </a:ext>
            </a:extLst>
          </p:cNvPr>
          <p:cNvSpPr txBox="1"/>
          <p:nvPr/>
        </p:nvSpPr>
        <p:spPr>
          <a:xfrm>
            <a:off x="6602681" y="5913294"/>
            <a:ext cx="4453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https://ufdc.ufl.edu/IR00010595/00001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406C4C-54BD-634D-98D1-B242D5647B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Containers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898CEF9-4BDB-4EA8-A3C5-F9F596AAD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665184"/>
              </p:ext>
            </p:extLst>
          </p:nvPr>
        </p:nvGraphicFramePr>
        <p:xfrm>
          <a:off x="1076960" y="1219201"/>
          <a:ext cx="10699440" cy="487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39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Mixed 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964A0-7113-D242-B692-7D03C6649A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79" y="1144395"/>
            <a:ext cx="11252200" cy="442383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Simulations </a:t>
            </a:r>
          </a:p>
          <a:p>
            <a:pPr lvl="1"/>
            <a:r>
              <a:rPr lang="en-US" dirty="0" err="1"/>
              <a:t>Articulate’s</a:t>
            </a:r>
            <a:r>
              <a:rPr lang="en-US" dirty="0"/>
              <a:t> Storyline data</a:t>
            </a:r>
          </a:p>
          <a:p>
            <a:r>
              <a:rPr lang="en-US" dirty="0"/>
              <a:t>Think-aloud protocol</a:t>
            </a:r>
          </a:p>
          <a:p>
            <a:pPr lvl="1"/>
            <a:r>
              <a:rPr lang="en-US" dirty="0" err="1"/>
              <a:t>NVivo</a:t>
            </a:r>
            <a:r>
              <a:rPr lang="en-US" dirty="0"/>
              <a:t> coding</a:t>
            </a:r>
          </a:p>
          <a:p>
            <a:r>
              <a:rPr lang="en-US" dirty="0"/>
              <a:t>Survey and Interviews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1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C6506-3295-304B-86DA-FED45AD60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1615827"/>
          </a:xfrm>
        </p:spPr>
        <p:txBody>
          <a:bodyPr/>
          <a:lstStyle/>
          <a:p>
            <a:r>
              <a:rPr lang="en-US" dirty="0"/>
              <a:t>How well can students identify containers?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4357B-0039-1046-84C5-EA9CC6424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3A339D-C292-8443-93DA-6B4CFBFC50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BEF44-D632-0E47-AABD-9E5CCA3100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 sz="3600" dirty="0"/>
              <a:t>Percent of Containers Correctly Identified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51151-43FA-634D-8109-BD7185753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2" y="1180239"/>
            <a:ext cx="7412636" cy="49417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D59E15-3EF6-634D-A516-493650A55364}"/>
              </a:ext>
            </a:extLst>
          </p:cNvPr>
          <p:cNvSpPr txBox="1"/>
          <p:nvPr/>
        </p:nvSpPr>
        <p:spPr>
          <a:xfrm>
            <a:off x="8291772" y="5644942"/>
            <a:ext cx="1136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319ABE"/>
                </a:solidFill>
              </a:rPr>
              <a:t>N=175</a:t>
            </a:r>
          </a:p>
        </p:txBody>
      </p:sp>
    </p:spTree>
    <p:extLst>
      <p:ext uri="{BB962C8B-B14F-4D97-AF65-F5344CB8AC3E}">
        <p14:creationId xmlns:p14="http://schemas.microsoft.com/office/powerpoint/2010/main" val="222144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C55D4-0D64-FB48-B671-45D6AAC2E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 dirty="0"/>
              <a:t>Why did some students identify more containers correctly than others?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645F7-A269-7D46-A604-17438BFF8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Statistical predictors </a:t>
            </a:r>
          </a:p>
          <a:p>
            <a:pPr lvl="1"/>
            <a:r>
              <a:rPr lang="en-US" dirty="0"/>
              <a:t>Demographics, cues mentioned, and simulation behaviors</a:t>
            </a:r>
          </a:p>
          <a:p>
            <a:r>
              <a:rPr lang="en-US" dirty="0"/>
              <a:t>Find variables that have the biggest impact</a:t>
            </a:r>
          </a:p>
          <a:p>
            <a:pPr lvl="1"/>
            <a:r>
              <a:rPr lang="en-US" dirty="0"/>
              <a:t>Both positive and negative</a:t>
            </a:r>
          </a:p>
        </p:txBody>
      </p:sp>
    </p:spTree>
    <p:extLst>
      <p:ext uri="{BB962C8B-B14F-4D97-AF65-F5344CB8AC3E}">
        <p14:creationId xmlns:p14="http://schemas.microsoft.com/office/powerpoint/2010/main" val="6029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D8EAB-2125-A149-80A9-31B6274DA4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Variables of Interest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2EEB36-15DC-F841-A68A-36B532283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033616"/>
              </p:ext>
            </p:extLst>
          </p:nvPr>
        </p:nvGraphicFramePr>
        <p:xfrm>
          <a:off x="454382" y="1372996"/>
          <a:ext cx="11252196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0732">
                  <a:extLst>
                    <a:ext uri="{9D8B030D-6E8A-4147-A177-3AD203B41FA5}">
                      <a16:colId xmlns:a16="http://schemas.microsoft.com/office/drawing/2014/main" val="3476093601"/>
                    </a:ext>
                  </a:extLst>
                </a:gridCol>
                <a:gridCol w="3750732">
                  <a:extLst>
                    <a:ext uri="{9D8B030D-6E8A-4147-A177-3AD203B41FA5}">
                      <a16:colId xmlns:a16="http://schemas.microsoft.com/office/drawing/2014/main" val="1744884906"/>
                    </a:ext>
                  </a:extLst>
                </a:gridCol>
                <a:gridCol w="3750732">
                  <a:extLst>
                    <a:ext uri="{9D8B030D-6E8A-4147-A177-3AD203B41FA5}">
                      <a16:colId xmlns:a16="http://schemas.microsoft.com/office/drawing/2014/main" val="615883371"/>
                    </a:ext>
                  </a:extLst>
                </a:gridCol>
              </a:tblGrid>
              <a:tr h="477575">
                <a:tc>
                  <a:txBody>
                    <a:bodyPr/>
                    <a:lstStyle/>
                    <a:p>
                      <a:r>
                        <a:rPr lang="en-US" sz="3000" dirty="0"/>
                        <a:t>Demographics</a:t>
                      </a:r>
                    </a:p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Cues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Behaviors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61268"/>
                  </a:ext>
                </a:extLst>
              </a:tr>
              <a:tr h="349978">
                <a:tc>
                  <a:txBody>
                    <a:bodyPr/>
                    <a:lstStyle/>
                    <a:p>
                      <a:r>
                        <a:rPr lang="en-US" sz="2100" dirty="0"/>
                        <a:t>Cohort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Genre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Total simulation duration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347657"/>
                  </a:ext>
                </a:extLst>
              </a:tr>
              <a:tr h="888405">
                <a:tc>
                  <a:txBody>
                    <a:bodyPr/>
                    <a:lstStyle/>
                    <a:p>
                      <a:r>
                        <a:rPr lang="en-US" sz="2100" dirty="0"/>
                        <a:t>Confidence searching for information 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Number of different container labels </a:t>
                      </a:r>
                      <a:r>
                        <a:rPr lang="en-US" sz="2100" u="sng" dirty="0"/>
                        <a:t>applied</a:t>
                      </a:r>
                      <a:r>
                        <a:rPr lang="en-US" sz="2100" u="sng" baseline="0" dirty="0"/>
                        <a:t> </a:t>
                      </a:r>
                      <a:r>
                        <a:rPr lang="en-US" sz="2100" dirty="0"/>
                        <a:t>during container task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051490"/>
                  </a:ext>
                </a:extLst>
              </a:tr>
              <a:tr h="620324">
                <a:tc>
                  <a:txBody>
                    <a:bodyPr/>
                    <a:lstStyle/>
                    <a:p>
                      <a:r>
                        <a:rPr lang="en-US" sz="2100" dirty="0"/>
                        <a:t>Parent or guardian with bachelor’s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Aboutness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Number of resources clicked on during container task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877015"/>
                  </a:ext>
                </a:extLst>
              </a:tr>
              <a:tr h="349978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Visual 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919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URL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673178"/>
                  </a:ext>
                </a:extLst>
              </a:tr>
              <a:tr h="349978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Google result snippet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690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7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AB4E64-C1C3-EF41-90C0-FBAF92730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Multivariate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B5DC6-66D3-B340-9C68-D24D709482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500" dirty="0"/>
              <a:t>Impact of variable on percent of containers correct</a:t>
            </a:r>
          </a:p>
          <a:p>
            <a:pPr lvl="1"/>
            <a:r>
              <a:rPr lang="en-US" sz="2000" dirty="0"/>
              <a:t>Significant or insignificant</a:t>
            </a:r>
          </a:p>
          <a:p>
            <a:pPr lvl="1"/>
            <a:r>
              <a:rPr lang="en-US" sz="2000" dirty="0"/>
              <a:t>Positive</a:t>
            </a:r>
            <a:r>
              <a:rPr lang="en-US" sz="2000" dirty="0">
                <a:sym typeface="Wingdings" pitchFamily="2" charset="2"/>
              </a:rPr>
              <a:t> Increases percent</a:t>
            </a:r>
          </a:p>
          <a:p>
            <a:pPr lvl="1"/>
            <a:r>
              <a:rPr lang="en-US" sz="2000" dirty="0">
                <a:sym typeface="Wingdings" pitchFamily="2" charset="2"/>
              </a:rPr>
              <a:t>Negative Decreases percent</a:t>
            </a:r>
          </a:p>
          <a:p>
            <a:r>
              <a:rPr lang="en-US" sz="2500" dirty="0"/>
              <a:t>Controlled comparisons</a:t>
            </a:r>
          </a:p>
          <a:p>
            <a:pPr lvl="1"/>
            <a:r>
              <a:rPr lang="en-US" sz="1967" dirty="0"/>
              <a:t>Independent</a:t>
            </a:r>
          </a:p>
          <a:p>
            <a:pPr lvl="1"/>
            <a:r>
              <a:rPr lang="en-US" sz="2000" dirty="0"/>
              <a:t>Other variables held constant</a:t>
            </a:r>
          </a:p>
          <a:p>
            <a:pPr lvl="1"/>
            <a:r>
              <a:rPr lang="en-US" sz="2000" dirty="0"/>
              <a:t>Sensitivity to controls</a:t>
            </a:r>
          </a:p>
          <a:p>
            <a:r>
              <a:rPr lang="en-US" sz="2500" dirty="0"/>
              <a:t>Four different models</a:t>
            </a:r>
          </a:p>
          <a:p>
            <a:pPr lvl="1"/>
            <a:r>
              <a:rPr lang="en-US" sz="2000" dirty="0"/>
              <a:t>Demographics, cues, behaviors, all variables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6514C-492F-4242-B0B9-0CC84FE3E8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Why Controlled Comparisons?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89440E-2751-FD47-8F74-27A6DFE019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085" y="1373718"/>
            <a:ext cx="5640916" cy="44238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r>
              <a:rPr lang="en-US" sz="3000" dirty="0"/>
              <a:t>Example of cohort</a:t>
            </a:r>
          </a:p>
          <a:p>
            <a:pPr marL="819136" lvl="1" indent="-285750">
              <a:buFont typeface="Arial" panose="020B0604020202020204" pitchFamily="34" charset="0"/>
              <a:buChar char="•"/>
            </a:pPr>
            <a:r>
              <a:rPr lang="en-US" sz="2467" dirty="0"/>
              <a:t>Higher cohorts generally identify more containers correctly</a:t>
            </a:r>
          </a:p>
          <a:p>
            <a:pPr marL="819136" lvl="1" indent="-285750">
              <a:buFont typeface="Arial" panose="020B0604020202020204" pitchFamily="34" charset="0"/>
              <a:buChar char="•"/>
            </a:pPr>
            <a:r>
              <a:rPr lang="en-US" sz="2467" dirty="0"/>
              <a:t>Risk of spurious correlation</a:t>
            </a:r>
          </a:p>
          <a:p>
            <a:pPr marL="819136" lvl="1" indent="-285750">
              <a:buFont typeface="Arial" panose="020B0604020202020204" pitchFamily="34" charset="0"/>
              <a:buChar char="•"/>
            </a:pPr>
            <a:r>
              <a:rPr lang="en-US" sz="2467" dirty="0"/>
              <a:t>Account for cohort</a:t>
            </a:r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779B106B-1D28-6A43-80B0-ACFBA506CEF3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096000" y="1372994"/>
            <a:ext cx="5640915" cy="383908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0A0BC8-1CF6-4E4B-B97D-07033CDDFBC5}"/>
              </a:ext>
            </a:extLst>
          </p:cNvPr>
          <p:cNvSpPr txBox="1"/>
          <p:nvPr/>
        </p:nvSpPr>
        <p:spPr>
          <a:xfrm>
            <a:off x="8112158" y="5559024"/>
            <a:ext cx="1136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319ABE"/>
                </a:solidFill>
              </a:rPr>
              <a:t>N=175</a:t>
            </a:r>
          </a:p>
        </p:txBody>
      </p:sp>
    </p:spTree>
    <p:extLst>
      <p:ext uri="{BB962C8B-B14F-4D97-AF65-F5344CB8AC3E}">
        <p14:creationId xmlns:p14="http://schemas.microsoft.com/office/powerpoint/2010/main" val="39698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D6E982-A6C3-E240-B5AC-A6FDF3935A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877163"/>
          </a:xfrm>
        </p:spPr>
        <p:txBody>
          <a:bodyPr/>
          <a:lstStyle/>
          <a:p>
            <a:r>
              <a:rPr lang="en-US" dirty="0"/>
              <a:t>Demographics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0D3A82-8CED-4F48-9F54-EC462DB2F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A48579-A190-EB42-80FA-408E90DF84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CCC6A6-BD13-6140-80BC-BBC80661B2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E5998-740B-124A-8DE4-034E5DF7A1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0778" y="2764533"/>
            <a:ext cx="7681232" cy="8521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Associate Research Scientist</a:t>
            </a:r>
          </a:p>
          <a:p>
            <a:r>
              <a:rPr lang="en-US" dirty="0"/>
              <a:t>OCLC Research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FE8D2-42E6-4442-840C-3C783D6D97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0779" y="1987552"/>
            <a:ext cx="7681222" cy="650875"/>
          </a:xfrm>
        </p:spPr>
        <p:txBody>
          <a:bodyPr/>
          <a:lstStyle/>
          <a:p>
            <a:r>
              <a:rPr lang="en-US" dirty="0"/>
              <a:t>Chris Cyr, Ph.D.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2FD0B1-8DA3-7A4A-863A-374A348062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r="14759"/>
          <a:stretch/>
        </p:blipFill>
        <p:spPr>
          <a:xfrm>
            <a:off x="531125" y="847119"/>
            <a:ext cx="3979653" cy="516376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7244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A85893-2272-D641-80B2-1E141EBCD4B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80480" y="1372994"/>
            <a:ext cx="5656436" cy="39043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CA5535-1EA2-0C4F-A13B-47B3C8D44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Demographic Statistics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5507EB-983C-DF49-ABD1-139C9C3ECA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084" y="1373718"/>
            <a:ext cx="5640916" cy="4423833"/>
          </a:xfrm>
        </p:spPr>
        <p:txBody>
          <a:bodyPr/>
          <a:lstStyle/>
          <a:p>
            <a:endParaRPr lang="en-US" sz="2500" dirty="0"/>
          </a:p>
          <a:p>
            <a:r>
              <a:rPr lang="en-US" sz="2500" dirty="0"/>
              <a:t>Cohorts size ranged from 26 to 30</a:t>
            </a:r>
          </a:p>
          <a:p>
            <a:r>
              <a:rPr lang="en-US" sz="2500" dirty="0"/>
              <a:t>67% had parent or guardian with Bachelor’s Degree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647F8B-4B73-7943-A7CC-A88C7F461D92}"/>
              </a:ext>
            </a:extLst>
          </p:cNvPr>
          <p:cNvSpPr txBox="1"/>
          <p:nvPr/>
        </p:nvSpPr>
        <p:spPr>
          <a:xfrm>
            <a:off x="8079500" y="5559024"/>
            <a:ext cx="1136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319ABE"/>
                </a:solidFill>
              </a:rPr>
              <a:t>N=175</a:t>
            </a:r>
          </a:p>
        </p:txBody>
      </p:sp>
    </p:spTree>
    <p:extLst>
      <p:ext uri="{BB962C8B-B14F-4D97-AF65-F5344CB8AC3E}">
        <p14:creationId xmlns:p14="http://schemas.microsoft.com/office/powerpoint/2010/main" val="11836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798719-D461-0247-B49B-A99727FAE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Impact of Demographic Variables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2E6FF2-B470-4C40-8ABC-0DACE4E6B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017221"/>
              </p:ext>
            </p:extLst>
          </p:nvPr>
        </p:nvGraphicFramePr>
        <p:xfrm>
          <a:off x="454382" y="1372995"/>
          <a:ext cx="1125219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0732">
                  <a:extLst>
                    <a:ext uri="{9D8B030D-6E8A-4147-A177-3AD203B41FA5}">
                      <a16:colId xmlns:a16="http://schemas.microsoft.com/office/drawing/2014/main" val="1701477649"/>
                    </a:ext>
                  </a:extLst>
                </a:gridCol>
                <a:gridCol w="3750732">
                  <a:extLst>
                    <a:ext uri="{9D8B030D-6E8A-4147-A177-3AD203B41FA5}">
                      <a16:colId xmlns:a16="http://schemas.microsoft.com/office/drawing/2014/main" val="319706508"/>
                    </a:ext>
                  </a:extLst>
                </a:gridCol>
                <a:gridCol w="3750732">
                  <a:extLst>
                    <a:ext uri="{9D8B030D-6E8A-4147-A177-3AD203B41FA5}">
                      <a16:colId xmlns:a16="http://schemas.microsoft.com/office/drawing/2014/main" val="3215685400"/>
                    </a:ext>
                  </a:extLst>
                </a:gridCol>
              </a:tblGrid>
              <a:tr h="708460">
                <a:tc>
                  <a:txBody>
                    <a:bodyPr/>
                    <a:lstStyle/>
                    <a:p>
                      <a:r>
                        <a:rPr lang="en-US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Demographics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Model (All Variables)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36314"/>
                  </a:ext>
                </a:extLst>
              </a:tr>
              <a:tr h="393589">
                <a:tc>
                  <a:txBody>
                    <a:bodyPr/>
                    <a:lstStyle/>
                    <a:p>
                      <a:r>
                        <a:rPr lang="en-US" b="1" dirty="0"/>
                        <a:t>Cohort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6011071"/>
                  </a:ext>
                </a:extLst>
              </a:tr>
              <a:tr h="393589">
                <a:tc>
                  <a:txBody>
                    <a:bodyPr/>
                    <a:lstStyle/>
                    <a:p>
                      <a:r>
                        <a:rPr lang="en-US" b="1" dirty="0"/>
                        <a:t>Confidence searching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42386"/>
                  </a:ext>
                </a:extLst>
              </a:tr>
              <a:tr h="449334">
                <a:tc>
                  <a:txBody>
                    <a:bodyPr/>
                    <a:lstStyle/>
                    <a:p>
                      <a:r>
                        <a:rPr lang="en-US" b="1" dirty="0"/>
                        <a:t>Parent with degree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722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9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66813-D4CC-9349-83F0-43519B0C9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 sz="3600" dirty="0"/>
              <a:t>Impact of Confidence on Container Identification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98A37-05A3-6B4B-BCEB-8C7FBB32F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480" y="1150257"/>
            <a:ext cx="7315200" cy="4876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14230E-6E4B-A84E-B859-D4209010A564}"/>
              </a:ext>
            </a:extLst>
          </p:cNvPr>
          <p:cNvSpPr txBox="1"/>
          <p:nvPr/>
        </p:nvSpPr>
        <p:spPr>
          <a:xfrm>
            <a:off x="10031103" y="5546970"/>
            <a:ext cx="1136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319ABE"/>
                </a:solidFill>
              </a:rPr>
              <a:t>N=175</a:t>
            </a:r>
          </a:p>
        </p:txBody>
      </p:sp>
    </p:spTree>
    <p:extLst>
      <p:ext uri="{BB962C8B-B14F-4D97-AF65-F5344CB8AC3E}">
        <p14:creationId xmlns:p14="http://schemas.microsoft.com/office/powerpoint/2010/main" val="33745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EBCBB-1E9C-744B-BD87-2834E0F6C9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Logan and Danielle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268781-2A66-7747-8387-C8EC5131E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981" y="391797"/>
            <a:ext cx="1650576" cy="50932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ABF3D3-F106-3741-A0E7-179F46B68428}"/>
              </a:ext>
            </a:extLst>
          </p:cNvPr>
          <p:cNvSpPr/>
          <p:nvPr/>
        </p:nvSpPr>
        <p:spPr>
          <a:xfrm>
            <a:off x="485421" y="1372995"/>
            <a:ext cx="56105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Two undergraduate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Both have confidence level of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Logan is a first generation college student, Danielle is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Danielle expected to correctly identify 6% more containers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CC893-85CB-3547-AAF3-93CC16CC5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391798"/>
            <a:ext cx="1641145" cy="5093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B89B3D-3345-A04C-9806-A14BF429FD7B}"/>
              </a:ext>
            </a:extLst>
          </p:cNvPr>
          <p:cNvSpPr txBox="1"/>
          <p:nvPr/>
        </p:nvSpPr>
        <p:spPr>
          <a:xfrm>
            <a:off x="9855942" y="555094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61%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EDA6F-D342-7F44-8F26-34393F193A6C}"/>
              </a:ext>
            </a:extLst>
          </p:cNvPr>
          <p:cNvSpPr txBox="1"/>
          <p:nvPr/>
        </p:nvSpPr>
        <p:spPr>
          <a:xfrm>
            <a:off x="6720567" y="555094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55%</a:t>
            </a:r>
          </a:p>
        </p:txBody>
      </p:sp>
    </p:spTree>
    <p:extLst>
      <p:ext uri="{BB962C8B-B14F-4D97-AF65-F5344CB8AC3E}">
        <p14:creationId xmlns:p14="http://schemas.microsoft.com/office/powerpoint/2010/main" val="34762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CDF5E-5BBB-AB4E-AF4A-25A60C9C1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877163"/>
          </a:xfrm>
        </p:spPr>
        <p:txBody>
          <a:bodyPr/>
          <a:lstStyle/>
          <a:p>
            <a:r>
              <a:rPr lang="en-US" dirty="0"/>
              <a:t>Cues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380F0-224E-F345-A270-695538EB0D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317ACC-1858-0E4F-B396-F176BFFC0F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1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1B1577-708F-204B-A26F-7B239CF21C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 dirty="0"/>
              <a:t>Number of Participants Who Mentioned Cue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A1E49-DEE0-B547-B11F-7AEC27BF5306}"/>
              </a:ext>
            </a:extLst>
          </p:cNvPr>
          <p:cNvSpPr txBox="1"/>
          <p:nvPr/>
        </p:nvSpPr>
        <p:spPr>
          <a:xfrm>
            <a:off x="8699259" y="5702715"/>
            <a:ext cx="1136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319ABE"/>
                </a:solidFill>
              </a:rPr>
              <a:t>N=175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90585-D51D-7447-AE40-52D8251DA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2" y="1255120"/>
            <a:ext cx="7315200" cy="4876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055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9B5FB-A3A9-9249-B7A2-BD8BA2A55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Impact of Cues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3B8F6C-5343-8E4D-B523-E8C55AB4E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310828"/>
              </p:ext>
            </p:extLst>
          </p:nvPr>
        </p:nvGraphicFramePr>
        <p:xfrm>
          <a:off x="454382" y="1372995"/>
          <a:ext cx="1125219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0732">
                  <a:extLst>
                    <a:ext uri="{9D8B030D-6E8A-4147-A177-3AD203B41FA5}">
                      <a16:colId xmlns:a16="http://schemas.microsoft.com/office/drawing/2014/main" val="4248172386"/>
                    </a:ext>
                  </a:extLst>
                </a:gridCol>
                <a:gridCol w="3750732">
                  <a:extLst>
                    <a:ext uri="{9D8B030D-6E8A-4147-A177-3AD203B41FA5}">
                      <a16:colId xmlns:a16="http://schemas.microsoft.com/office/drawing/2014/main" val="4085140486"/>
                    </a:ext>
                  </a:extLst>
                </a:gridCol>
                <a:gridCol w="3750732">
                  <a:extLst>
                    <a:ext uri="{9D8B030D-6E8A-4147-A177-3AD203B41FA5}">
                      <a16:colId xmlns:a16="http://schemas.microsoft.com/office/drawing/2014/main" val="892726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Cues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Model (All Variables)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428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Genre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37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8031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Aboutness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6301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Visual 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661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URL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749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Google result snippet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0970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9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9A64F-BD92-774A-9F8C-48B4C51A6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 sz="3600" dirty="0"/>
              <a:t>How Cues Impact Correct Container Identification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3970C-7C49-BF47-A8BD-4E3381D57D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500" dirty="0"/>
              <a:t>Help</a:t>
            </a:r>
          </a:p>
          <a:p>
            <a:pPr lvl="1"/>
            <a:r>
              <a:rPr lang="en-US" sz="2000" dirty="0"/>
              <a:t>Genre (16% increase in cues model, 6% in full model)</a:t>
            </a:r>
          </a:p>
          <a:p>
            <a:pPr lvl="1"/>
            <a:r>
              <a:rPr lang="en-US" sz="2000" dirty="0"/>
              <a:t>Source (5% increase in full model)</a:t>
            </a:r>
          </a:p>
          <a:p>
            <a:r>
              <a:rPr lang="en-US" sz="2500" dirty="0"/>
              <a:t>No significant impact</a:t>
            </a:r>
          </a:p>
          <a:p>
            <a:pPr lvl="1"/>
            <a:r>
              <a:rPr lang="en-US" sz="2000" dirty="0"/>
              <a:t>Visual appearance</a:t>
            </a:r>
          </a:p>
          <a:p>
            <a:pPr lvl="1"/>
            <a:r>
              <a:rPr lang="en-US" sz="2000" dirty="0"/>
              <a:t>URL</a:t>
            </a:r>
          </a:p>
          <a:p>
            <a:r>
              <a:rPr lang="en-US" sz="2500" dirty="0"/>
              <a:t>Hurt</a:t>
            </a:r>
          </a:p>
          <a:p>
            <a:pPr lvl="1"/>
            <a:r>
              <a:rPr lang="en-US" sz="2000" dirty="0"/>
              <a:t>Aboutness (5% decrease in cues model and full model)</a:t>
            </a:r>
          </a:p>
          <a:p>
            <a:pPr lvl="1"/>
            <a:r>
              <a:rPr lang="en-US" sz="2000" dirty="0"/>
              <a:t>Google snippet (13% decrease in cues model)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2CA5C-0422-6E47-8936-D0E96E9273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877163"/>
          </a:xfrm>
        </p:spPr>
        <p:txBody>
          <a:bodyPr/>
          <a:lstStyle/>
          <a:p>
            <a:r>
              <a:rPr lang="en-US" dirty="0"/>
              <a:t>Behaviors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078082-AA6C-5448-A84F-4F8C69BAC8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18359F-CA6D-6F4F-B5ED-AC5AE11354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07688-FCF2-2745-8DE3-02C058A35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 sz="3500" dirty="0"/>
              <a:t>Different Container Types Used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406C9-5CC0-6444-9048-A5E3768DA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2" y="1372995"/>
            <a:ext cx="7315200" cy="4876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D65578-0A5B-334E-A8DF-5FB0C5F833F9}"/>
              </a:ext>
            </a:extLst>
          </p:cNvPr>
          <p:cNvSpPr txBox="1"/>
          <p:nvPr/>
        </p:nvSpPr>
        <p:spPr>
          <a:xfrm>
            <a:off x="8032805" y="5772741"/>
            <a:ext cx="1136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319ABE"/>
                </a:solidFill>
              </a:rPr>
              <a:t>N=175</a:t>
            </a:r>
          </a:p>
        </p:txBody>
      </p:sp>
    </p:spTree>
    <p:extLst>
      <p:ext uri="{BB962C8B-B14F-4D97-AF65-F5344CB8AC3E}">
        <p14:creationId xmlns:p14="http://schemas.microsoft.com/office/powerpoint/2010/main" val="18032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A5F4766-A8BD-414D-A307-BC5DCDAA0C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r="1557"/>
          <a:stretch>
            <a:fillRect/>
          </a:stretch>
        </p:blipFill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9D467-53B2-234E-B2BF-1C081D285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Research Support Specialist</a:t>
            </a:r>
            <a:br>
              <a:rPr lang="en-US" dirty="0"/>
            </a:br>
            <a:r>
              <a:rPr lang="en-US" dirty="0"/>
              <a:t>OCLC Research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EBE6FE-5743-7F42-B1C5-98FC18038A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Brittany Brannon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3F9DC2-AD77-D645-863F-B7B37B6A4C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Placeholder 1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F59DFF1-2572-7B4C-A7EE-9016CC64BF1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4" b="14524"/>
          <a:stretch>
            <a:fillRect/>
          </a:stretch>
        </p:blipFill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04C939-02A6-654D-9844-CF0D78A97E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" dirty="0"/>
              <a:t>Engineering Librarian</a:t>
            </a:r>
            <a:br>
              <a:rPr lang="en" dirty="0"/>
            </a:br>
            <a:r>
              <a:rPr lang="en" dirty="0"/>
              <a:t>University of Florida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17E32D-A9EF-D74B-9864-B3B2A400A4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Amy Buhler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242707-D165-3E42-9F42-7E15B78A2D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07688-FCF2-2745-8DE3-02C058A35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 sz="3500" dirty="0"/>
              <a:t>Source Clicks During Container Task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DDB98-2ECD-1C40-B1C9-FFC0518BD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2" y="1372995"/>
            <a:ext cx="7315200" cy="4876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D44D27-E7C2-9743-BF06-6067E720A0F4}"/>
              </a:ext>
            </a:extLst>
          </p:cNvPr>
          <p:cNvSpPr txBox="1"/>
          <p:nvPr/>
        </p:nvSpPr>
        <p:spPr>
          <a:xfrm>
            <a:off x="8032805" y="5772741"/>
            <a:ext cx="1136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319ABE"/>
                </a:solidFill>
              </a:rPr>
              <a:t>N=175</a:t>
            </a:r>
          </a:p>
        </p:txBody>
      </p:sp>
    </p:spTree>
    <p:extLst>
      <p:ext uri="{BB962C8B-B14F-4D97-AF65-F5344CB8AC3E}">
        <p14:creationId xmlns:p14="http://schemas.microsoft.com/office/powerpoint/2010/main" val="15784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0C30A-B287-F548-94C7-DA115139E5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Impact of Behavior Variables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8660CA7-337D-3944-AF5C-D7DC2261B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156990"/>
              </p:ext>
            </p:extLst>
          </p:nvPr>
        </p:nvGraphicFramePr>
        <p:xfrm>
          <a:off x="454382" y="1372995"/>
          <a:ext cx="1125219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0732">
                  <a:extLst>
                    <a:ext uri="{9D8B030D-6E8A-4147-A177-3AD203B41FA5}">
                      <a16:colId xmlns:a16="http://schemas.microsoft.com/office/drawing/2014/main" val="4248172386"/>
                    </a:ext>
                  </a:extLst>
                </a:gridCol>
                <a:gridCol w="3750732">
                  <a:extLst>
                    <a:ext uri="{9D8B030D-6E8A-4147-A177-3AD203B41FA5}">
                      <a16:colId xmlns:a16="http://schemas.microsoft.com/office/drawing/2014/main" val="4085140486"/>
                    </a:ext>
                  </a:extLst>
                </a:gridCol>
                <a:gridCol w="3750732">
                  <a:extLst>
                    <a:ext uri="{9D8B030D-6E8A-4147-A177-3AD203B41FA5}">
                      <a16:colId xmlns:a16="http://schemas.microsoft.com/office/drawing/2014/main" val="892726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Behavior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Model (All Variables)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428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 simulation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37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# of container labels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031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Resources clicked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301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1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954A5-F49B-774B-9268-F282284A0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Brennan and Mia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16E2D4-803B-7348-AE36-44AD2769BF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084" y="1373718"/>
            <a:ext cx="5640916" cy="4423833"/>
          </a:xfrm>
        </p:spPr>
        <p:txBody>
          <a:bodyPr/>
          <a:lstStyle/>
          <a:p>
            <a:r>
              <a:rPr lang="en-US" sz="2600" dirty="0"/>
              <a:t>Meet Brennan and Mia</a:t>
            </a:r>
          </a:p>
          <a:p>
            <a:endParaRPr lang="en-US" sz="2600" dirty="0"/>
          </a:p>
          <a:p>
            <a:r>
              <a:rPr lang="en-US" sz="2600" dirty="0"/>
              <a:t>Brennan clicked on every resource, Mia clicked on none</a:t>
            </a:r>
          </a:p>
          <a:p>
            <a:endParaRPr lang="en-US" sz="2600" dirty="0"/>
          </a:p>
          <a:p>
            <a:r>
              <a:rPr lang="en-US" sz="2600" dirty="0"/>
              <a:t>Brennan is predicted to correctly identify 19% more resources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8DA3FE-6FA3-2142-BFDD-ECF3E5BDE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936" y="915367"/>
            <a:ext cx="2223141" cy="4111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50ECD-A953-B24E-A5DC-444EE9782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598" y="457740"/>
            <a:ext cx="1526580" cy="5026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A77633-F1E7-2444-90C3-5AEF44EAF7BC}"/>
              </a:ext>
            </a:extLst>
          </p:cNvPr>
          <p:cNvSpPr txBox="1"/>
          <p:nvPr/>
        </p:nvSpPr>
        <p:spPr>
          <a:xfrm>
            <a:off x="9918186" y="550516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A5A25F-14B3-854F-B20E-86FDF36EC741}"/>
              </a:ext>
            </a:extLst>
          </p:cNvPr>
          <p:cNvSpPr txBox="1"/>
          <p:nvPr/>
        </p:nvSpPr>
        <p:spPr>
          <a:xfrm>
            <a:off x="6936806" y="550516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69%</a:t>
            </a:r>
          </a:p>
        </p:txBody>
      </p:sp>
    </p:spTree>
    <p:extLst>
      <p:ext uri="{BB962C8B-B14F-4D97-AF65-F5344CB8AC3E}">
        <p14:creationId xmlns:p14="http://schemas.microsoft.com/office/powerpoint/2010/main" val="39802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A8B4C-07A7-C94B-8355-E97F8E2427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D94FD-7E1A-3345-A029-399EC3C572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4BD016-67E3-3644-B0E7-C86CF0055F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AB356-A923-9D43-B3AF-F67D538EAD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Deep Engagement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15A6A-AF66-CA40-AB42-59DE8018BF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Deep and thoughtful engagement with the resource</a:t>
            </a:r>
          </a:p>
          <a:p>
            <a:pPr lvl="1"/>
            <a:r>
              <a:rPr lang="en-US" sz="3000" dirty="0"/>
              <a:t>Click on/explore resource</a:t>
            </a:r>
          </a:p>
          <a:p>
            <a:pPr lvl="1"/>
            <a:r>
              <a:rPr lang="en-US" sz="3000" dirty="0"/>
              <a:t>Heuristics do not help</a:t>
            </a:r>
          </a:p>
          <a:p>
            <a:pPr lvl="2"/>
            <a:r>
              <a:rPr lang="en-US" sz="3000" dirty="0"/>
              <a:t>URL, visual appearance, Google snippet</a:t>
            </a:r>
          </a:p>
          <a:p>
            <a:pPr marL="0" indent="0">
              <a:buNone/>
            </a:pPr>
            <a:r>
              <a:rPr lang="en-US" sz="3000" dirty="0"/>
              <a:t>Focus on cues that indicate container types</a:t>
            </a:r>
          </a:p>
          <a:p>
            <a:pPr lvl="1"/>
            <a:r>
              <a:rPr lang="en-US" sz="3000" dirty="0"/>
              <a:t>Genre and source</a:t>
            </a:r>
          </a:p>
        </p:txBody>
      </p:sp>
    </p:spTree>
    <p:extLst>
      <p:ext uri="{BB962C8B-B14F-4D97-AF65-F5344CB8AC3E}">
        <p14:creationId xmlns:p14="http://schemas.microsoft.com/office/powerpoint/2010/main" val="17500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9245CC-69E9-F649-BA5E-3609C0F23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Personal 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DF5A39-0C6E-F149-80C7-1D126A04C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Life experience matters</a:t>
            </a:r>
          </a:p>
          <a:p>
            <a:pPr lvl="1"/>
            <a:r>
              <a:rPr lang="en-US" sz="3000" dirty="0"/>
              <a:t>Cohort remains important</a:t>
            </a:r>
          </a:p>
          <a:p>
            <a:pPr lvl="1"/>
            <a:r>
              <a:rPr lang="en-US" sz="3000" dirty="0"/>
              <a:t>Parent with college degree helps</a:t>
            </a:r>
          </a:p>
          <a:p>
            <a:pPr lvl="1"/>
            <a:r>
              <a:rPr lang="en-US" sz="3000" dirty="0"/>
              <a:t>Confidence helps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8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456BE-B856-BC43-8FA6-5DB9B23EE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 dirty="0"/>
              <a:t>Information Literacy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DB5184-0007-2047-9DC5-270EEDF9C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79" y="2048632"/>
            <a:ext cx="11252200" cy="4423833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Extra support for first generation college students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More information literacy in K-12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Steer students away from some heuristics</a:t>
            </a:r>
          </a:p>
          <a:p>
            <a:pPr lvl="1"/>
            <a:r>
              <a:rPr lang="en-US" sz="3000" dirty="0"/>
              <a:t>Towards cues that encourage deeper engagement.</a:t>
            </a:r>
          </a:p>
        </p:txBody>
      </p:sp>
    </p:spTree>
    <p:extLst>
      <p:ext uri="{BB962C8B-B14F-4D97-AF65-F5344CB8AC3E}">
        <p14:creationId xmlns:p14="http://schemas.microsoft.com/office/powerpoint/2010/main" val="8335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Information literacy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57113" y="1841804"/>
            <a:ext cx="11252200" cy="4423833"/>
          </a:xfrm>
        </p:spPr>
        <p:txBody>
          <a:bodyPr/>
          <a:lstStyle/>
          <a:p>
            <a:r>
              <a:rPr lang="en-US" dirty="0"/>
              <a:t>Citation management software</a:t>
            </a:r>
          </a:p>
          <a:p>
            <a:pPr lvl="1"/>
            <a:r>
              <a:rPr lang="en-US" dirty="0"/>
              <a:t>Mixed success identifying container</a:t>
            </a:r>
          </a:p>
          <a:p>
            <a:pPr lvl="1"/>
            <a:endParaRPr lang="en-US" dirty="0"/>
          </a:p>
          <a:p>
            <a:r>
              <a:rPr lang="en-US" dirty="0"/>
              <a:t>Hands on activities</a:t>
            </a:r>
          </a:p>
        </p:txBody>
      </p:sp>
    </p:spTree>
    <p:extLst>
      <p:ext uri="{BB962C8B-B14F-4D97-AF65-F5344CB8AC3E}">
        <p14:creationId xmlns:p14="http://schemas.microsoft.com/office/powerpoint/2010/main" val="240707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4382" y="1172012"/>
            <a:ext cx="11252200" cy="442383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“What is this? I think it looks like a </a:t>
            </a:r>
            <a:r>
              <a:rPr lang="en-US" b="1" dirty="0"/>
              <a:t>journal</a:t>
            </a:r>
            <a:r>
              <a:rPr lang="en-US" dirty="0"/>
              <a:t>, right? Oh, it's super long though. So maybe it is a </a:t>
            </a:r>
            <a:r>
              <a:rPr lang="en-US" b="1" dirty="0"/>
              <a:t>book</a:t>
            </a:r>
            <a:r>
              <a:rPr lang="en-US" dirty="0"/>
              <a:t>. There are multiple </a:t>
            </a:r>
            <a:r>
              <a:rPr lang="en-US" b="1" dirty="0"/>
              <a:t>chapters</a:t>
            </a:r>
            <a:r>
              <a:rPr lang="en-US" dirty="0"/>
              <a:t>. Yeah. Okay, book. </a:t>
            </a:r>
            <a:r>
              <a:rPr lang="en-US" b="1" dirty="0"/>
              <a:t>This is hard</a:t>
            </a:r>
            <a:r>
              <a:rPr lang="en-US" dirty="0"/>
              <a:t>. I don't know [laughter].”</a:t>
            </a:r>
          </a:p>
          <a:p>
            <a:pPr marL="0" indent="0">
              <a:buNone/>
            </a:pPr>
            <a:r>
              <a:rPr lang="en-US" sz="2800" dirty="0"/>
              <a:t>										</a:t>
            </a:r>
            <a:r>
              <a:rPr lang="en-US" sz="3200" dirty="0"/>
              <a:t>- undergraduate student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571" y="259643"/>
            <a:ext cx="5307955" cy="1751336"/>
          </a:xfrm>
        </p:spPr>
        <p:txBody>
          <a:bodyPr/>
          <a:lstStyle/>
          <a:p>
            <a:r>
              <a:rPr lang="en-US" dirty="0"/>
              <a:t>Questions &amp; Discussion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28062" y="3436213"/>
            <a:ext cx="5183717" cy="50513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</a:rPr>
              <a:t>Chris Cyr </a:t>
            </a:r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  <a:hlinkClick r:id="rId3"/>
              </a:rPr>
              <a:t>cyrc@oclc.org</a:t>
            </a:r>
            <a:endParaRPr lang="en-US" sz="2000" dirty="0">
              <a:latin typeface="Cabin Condensed"/>
              <a:ea typeface="Cabin Condensed"/>
              <a:cs typeface="Cabin Condensed"/>
              <a:sym typeface="Cabin Condensed"/>
            </a:endParaRPr>
          </a:p>
          <a:p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</a:rPr>
              <a:t>Tara </a:t>
            </a:r>
            <a:r>
              <a:rPr lang="en-US" sz="2000" dirty="0" err="1">
                <a:latin typeface="Cabin Condensed"/>
                <a:ea typeface="Cabin Condensed"/>
                <a:cs typeface="Cabin Condensed"/>
                <a:sym typeface="Cabin Condensed"/>
              </a:rPr>
              <a:t>Cataldo</a:t>
            </a:r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</a:rPr>
              <a:t> </a:t>
            </a:r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  <a:hlinkClick r:id="rId4"/>
              </a:rPr>
              <a:t>ttobin@ufl.edu</a:t>
            </a:r>
            <a:endParaRPr lang="en-US" sz="2000" dirty="0">
              <a:latin typeface="Cabin Condensed"/>
              <a:ea typeface="Cabin Condensed"/>
              <a:cs typeface="Cabin Condensed"/>
              <a:sym typeface="Cabin Condensed"/>
            </a:endParaRPr>
          </a:p>
          <a:p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</a:rPr>
              <a:t>Brittany Brannon </a:t>
            </a:r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  <a:hlinkClick r:id="rId5"/>
              </a:rPr>
              <a:t>brannonb@oclc.org</a:t>
            </a:r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</a:rPr>
              <a:t> </a:t>
            </a:r>
          </a:p>
          <a:p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</a:rPr>
              <a:t>Amy Buhler </a:t>
            </a:r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  <a:hlinkClick r:id="rId6"/>
              </a:rPr>
              <a:t>abuhler@ufl.edu</a:t>
            </a:r>
            <a:r>
              <a:rPr lang="en-US" sz="2000" dirty="0">
                <a:latin typeface="Cabin Condensed"/>
                <a:ea typeface="Cabin Condensed"/>
                <a:cs typeface="Cabin Condensed"/>
                <a:sym typeface="Cabin Condensed"/>
              </a:rPr>
              <a:t> </a:t>
            </a:r>
          </a:p>
        </p:txBody>
      </p:sp>
      <p:sp>
        <p:nvSpPr>
          <p:cNvPr id="6" name="Google Shape;2158;p307">
            <a:extLst>
              <a:ext uri="{FF2B5EF4-FFF2-40B4-BE49-F238E27FC236}">
                <a16:creationId xmlns:a16="http://schemas.microsoft.com/office/drawing/2014/main" id="{25167277-5B0D-504D-BACF-048457B7F7B9}"/>
              </a:ext>
            </a:extLst>
          </p:cNvPr>
          <p:cNvSpPr txBox="1">
            <a:spLocks/>
          </p:cNvSpPr>
          <p:nvPr/>
        </p:nvSpPr>
        <p:spPr>
          <a:xfrm>
            <a:off x="6096000" y="3565928"/>
            <a:ext cx="6096000" cy="146327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667" b="1" u="sng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http://guides.uflib.ufl.edu/RSIC</a:t>
            </a:r>
            <a:r>
              <a:rPr lang="en-US" sz="2667" b="1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  @</a:t>
            </a:r>
            <a:r>
              <a:rPr lang="en-US" sz="2667" b="1" dirty="0" err="1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RSICstudy</a:t>
            </a:r>
            <a:r>
              <a:rPr lang="en-US" sz="2667" b="1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667" b="1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#</a:t>
            </a:r>
            <a:r>
              <a:rPr lang="en-US" sz="2667" b="1" dirty="0" err="1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containercollapse</a:t>
            </a:r>
            <a:r>
              <a:rPr lang="en-US" sz="2667" b="1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       </a:t>
            </a:r>
            <a:endParaRPr lang="en-US" sz="3200" b="1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indent="0" algn="ctr">
              <a:spcBef>
                <a:spcPts val="2133"/>
              </a:spcBef>
              <a:spcAft>
                <a:spcPts val="2133"/>
              </a:spcAft>
              <a:buFont typeface="Arial"/>
              <a:buNone/>
            </a:pPr>
            <a:endParaRPr lang="en-US" sz="3200" dirty="0">
              <a:solidFill>
                <a:srgbClr val="000000"/>
              </a:solidFill>
              <a:highlight>
                <a:srgbClr val="FFFFFF"/>
              </a:highlight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43199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3"/>
          <p:cNvPicPr preferRelativeResize="0"/>
          <p:nvPr/>
        </p:nvPicPr>
        <p:blipFill rotWithShape="1">
          <a:blip r:embed="rId3">
            <a:alphaModFix/>
          </a:blip>
          <a:srcRect l="4534" t="7515" b="9627"/>
          <a:stretch/>
        </p:blipFill>
        <p:spPr>
          <a:xfrm>
            <a:off x="2240000" y="384643"/>
            <a:ext cx="7712000" cy="34892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70" name="Google Shape;270;p23" descr="Image result for university of florida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2239" y="4728757"/>
            <a:ext cx="3077200" cy="574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71" name="Google Shape;271;p23" descr="Image result for rutgers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3560" y="4604167"/>
            <a:ext cx="2352400" cy="82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72" name="Google Shape;272;p23" descr="Image result for oclc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7200" y="4404957"/>
            <a:ext cx="1397600" cy="122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76167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77825"/>
            <a:ext cx="3021013" cy="6445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/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017" y="371057"/>
            <a:ext cx="1893843" cy="17183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63" y="519859"/>
            <a:ext cx="3150211" cy="5780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Hexagon 4"/>
          <p:cNvSpPr/>
          <p:nvPr/>
        </p:nvSpPr>
        <p:spPr>
          <a:xfrm>
            <a:off x="1622575" y="1310443"/>
            <a:ext cx="1925432" cy="1399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Amy Buhler,  </a:t>
            </a:r>
          </a:p>
          <a:p>
            <a:r>
              <a:rPr lang="en-US" sz="1467" b="1" dirty="0"/>
              <a:t>Engineering Librarian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687351" y="2721013"/>
            <a:ext cx="1917175" cy="1399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Summer Howland,</a:t>
            </a:r>
          </a:p>
          <a:p>
            <a:r>
              <a:rPr lang="en-US" sz="1467" b="1" dirty="0"/>
              <a:t>Instructional Designer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6535" y="3407633"/>
            <a:ext cx="1917008" cy="1399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Samuel Putnam, Engineering Librarian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226122" y="3421063"/>
            <a:ext cx="1782768" cy="1399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Rachael Elrod, Education Librarian 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0" name="Hexagon 39"/>
          <p:cNvSpPr/>
          <p:nvPr/>
        </p:nvSpPr>
        <p:spPr>
          <a:xfrm>
            <a:off x="214275" y="2004391"/>
            <a:ext cx="1782768" cy="139904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Tara Cataldo,</a:t>
            </a:r>
          </a:p>
          <a:p>
            <a:r>
              <a:rPr lang="en-US" sz="1467" b="1" dirty="0"/>
              <a:t>Life Sciences Librarian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1" name="Hexagon 40"/>
          <p:cNvSpPr/>
          <p:nvPr/>
        </p:nvSpPr>
        <p:spPr>
          <a:xfrm>
            <a:off x="3102427" y="4808077"/>
            <a:ext cx="1782768" cy="1399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Kailey Langer,</a:t>
            </a:r>
          </a:p>
          <a:p>
            <a:r>
              <a:rPr lang="en-US" sz="1467" b="1" dirty="0"/>
              <a:t>Research Assistant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2" name="Hexagon 41"/>
          <p:cNvSpPr/>
          <p:nvPr/>
        </p:nvSpPr>
        <p:spPr>
          <a:xfrm>
            <a:off x="216734" y="4801134"/>
            <a:ext cx="1782768" cy="1399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Robin Fowler,</a:t>
            </a:r>
          </a:p>
          <a:p>
            <a:r>
              <a:rPr lang="en-US" sz="1467" b="1" dirty="0"/>
              <a:t>Program Assistant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4556411" y="4125605"/>
            <a:ext cx="1782768" cy="139904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Christine Towler,</a:t>
            </a:r>
          </a:p>
          <a:p>
            <a:r>
              <a:rPr lang="en-US" sz="1467" b="1" dirty="0"/>
              <a:t>Research Assistant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5" name="Hexagon 44"/>
          <p:cNvSpPr/>
          <p:nvPr/>
        </p:nvSpPr>
        <p:spPr>
          <a:xfrm>
            <a:off x="1600598" y="2710887"/>
            <a:ext cx="1909616" cy="1399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John Donaldson,</a:t>
            </a:r>
          </a:p>
          <a:p>
            <a:r>
              <a:rPr lang="en-US" sz="1467" b="1" dirty="0"/>
              <a:t>Programmer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7" name="Hexagon 46"/>
          <p:cNvSpPr/>
          <p:nvPr/>
        </p:nvSpPr>
        <p:spPr>
          <a:xfrm>
            <a:off x="6920805" y="4386804"/>
            <a:ext cx="1782768" cy="139904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Joyce Valenza,</a:t>
            </a:r>
          </a:p>
          <a:p>
            <a:r>
              <a:rPr lang="en-US" sz="1467" b="1" dirty="0"/>
              <a:t>Teaching Professor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8" name="Hexagon 47"/>
          <p:cNvSpPr/>
          <p:nvPr/>
        </p:nvSpPr>
        <p:spPr>
          <a:xfrm>
            <a:off x="9776125" y="2365497"/>
            <a:ext cx="1782768" cy="139904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Brittany Brannon,</a:t>
            </a:r>
          </a:p>
          <a:p>
            <a:r>
              <a:rPr lang="en-US" sz="1467" b="1" dirty="0"/>
              <a:t>Research Support Specialist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9" name="Hexagon 48"/>
          <p:cNvSpPr/>
          <p:nvPr/>
        </p:nvSpPr>
        <p:spPr>
          <a:xfrm>
            <a:off x="8326684" y="1665973"/>
            <a:ext cx="1782768" cy="1399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Chris Cyr, </a:t>
            </a:r>
          </a:p>
          <a:p>
            <a:r>
              <a:rPr lang="en-US" sz="1467" b="1" dirty="0"/>
              <a:t>Associate Research Scientist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6900327" y="2404209"/>
            <a:ext cx="1782768" cy="1399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Erin Hood,</a:t>
            </a:r>
          </a:p>
          <a:p>
            <a:r>
              <a:rPr lang="en-US" sz="1467" b="1" dirty="0"/>
              <a:t>Research Support Specialist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1" name="Hexagon 50"/>
          <p:cNvSpPr/>
          <p:nvPr/>
        </p:nvSpPr>
        <p:spPr>
          <a:xfrm>
            <a:off x="6448172" y="908882"/>
            <a:ext cx="2217681" cy="1554801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Lynn Silipigni Connaway, </a:t>
            </a:r>
          </a:p>
          <a:p>
            <a:r>
              <a:rPr lang="en-US" sz="1467" b="1" dirty="0"/>
              <a:t>Director of Library Trends and User Research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2" name="Hexagon 51"/>
          <p:cNvSpPr/>
          <p:nvPr/>
        </p:nvSpPr>
        <p:spPr>
          <a:xfrm>
            <a:off x="8307132" y="264001"/>
            <a:ext cx="1782768" cy="1399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Ixchel Faniel, </a:t>
            </a:r>
          </a:p>
          <a:p>
            <a:r>
              <a:rPr lang="en-US" sz="1467" b="1" dirty="0"/>
              <a:t>Senior Research Scientist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3099685" y="2014602"/>
            <a:ext cx="2098421" cy="139904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Randy Graff,</a:t>
            </a:r>
          </a:p>
          <a:p>
            <a:r>
              <a:rPr lang="en-US" sz="1467" b="1" dirty="0"/>
              <a:t>Director of Educational Technologies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6" name="Hexagon 45"/>
          <p:cNvSpPr/>
          <p:nvPr/>
        </p:nvSpPr>
        <p:spPr>
          <a:xfrm>
            <a:off x="1682003" y="4114570"/>
            <a:ext cx="1782768" cy="139904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67" b="1" dirty="0"/>
          </a:p>
          <a:p>
            <a:r>
              <a:rPr lang="en-US" sz="1467" b="1" dirty="0"/>
              <a:t>Shakiyl Kirlew,</a:t>
            </a:r>
          </a:p>
          <a:p>
            <a:r>
              <a:rPr lang="en-US" sz="1467" b="1" dirty="0"/>
              <a:t>Research Assistant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5" name="Google Shape;269;p23"/>
          <p:cNvPicPr preferRelativeResize="0"/>
          <p:nvPr/>
        </p:nvPicPr>
        <p:blipFill rotWithShape="1">
          <a:blip r:embed="rId5">
            <a:alphaModFix/>
          </a:blip>
          <a:srcRect l="4534" t="7515" b="9627"/>
          <a:stretch/>
        </p:blipFill>
        <p:spPr>
          <a:xfrm>
            <a:off x="3820609" y="269679"/>
            <a:ext cx="2489208" cy="12784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Google Shape;271;p23" descr="Image result for rutgers logo">
            <a:extLst>
              <a:ext uri="{FF2B5EF4-FFF2-40B4-BE49-F238E27FC236}">
                <a16:creationId xmlns:a16="http://schemas.microsoft.com/office/drawing/2014/main" id="{D3BD6DE4-E6F0-0947-8403-7E9C9488EA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0826" y="4674528"/>
            <a:ext cx="2352400" cy="82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5028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1C8423-D6ED-4E58-9636-E345C5B1B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347" y="1169640"/>
            <a:ext cx="10898717" cy="754053"/>
          </a:xfrm>
        </p:spPr>
        <p:txBody>
          <a:bodyPr anchor="ctr"/>
          <a:lstStyle/>
          <a:p>
            <a:r>
              <a:rPr lang="en-US" sz="4000" dirty="0"/>
              <a:t>Acknowledgements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C55FE8-36EC-4AF6-83B0-32D5FC1763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6616BF-E158-448D-A323-CDAC5B6A2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4D8CE3-A2C8-4574-A8D9-EEE73F331AC1}"/>
              </a:ext>
            </a:extLst>
          </p:cNvPr>
          <p:cNvSpPr txBox="1"/>
          <p:nvPr/>
        </p:nvSpPr>
        <p:spPr>
          <a:xfrm>
            <a:off x="834155" y="2107772"/>
            <a:ext cx="10071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</a:rPr>
              <a:t>We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would like to thank the entire RSIC team for their guidance in this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white"/>
              </a:solidFill>
              <a:latin typeface="Arial"/>
            </a:endParaRPr>
          </a:p>
          <a:p>
            <a:pPr defTabSz="914400"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This project was made possible in part by the Institute of Museum and Library Services grant number LG-81-15-0155</a:t>
            </a:r>
            <a:endParaRPr lang="en-US" sz="28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oogle Shape;2163;p307">
            <a:extLst>
              <a:ext uri="{FF2B5EF4-FFF2-40B4-BE49-F238E27FC236}">
                <a16:creationId xmlns:a16="http://schemas.microsoft.com/office/drawing/2014/main" id="{8032E0EE-717F-D449-893A-4B0CDB9107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37" t="9789" r="5429" b="14966"/>
          <a:stretch/>
        </p:blipFill>
        <p:spPr>
          <a:xfrm>
            <a:off x="8281629" y="4934308"/>
            <a:ext cx="2934312" cy="13541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Google Shape;619;p88">
            <a:extLst>
              <a:ext uri="{FF2B5EF4-FFF2-40B4-BE49-F238E27FC236}">
                <a16:creationId xmlns:a16="http://schemas.microsoft.com/office/drawing/2014/main" id="{DA18067B-B03B-FA4B-966B-746F3634B9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576" y="5289741"/>
            <a:ext cx="2913200" cy="994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893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43D545-07B4-EF43-92C7-6F43DE3BA0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89A28-07AF-AE40-8D16-3D8DAB13CD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500" dirty="0" err="1"/>
              <a:t>Bertino</a:t>
            </a:r>
            <a:r>
              <a:rPr lang="en-US" sz="2500" dirty="0"/>
              <a:t>, F., &amp; </a:t>
            </a:r>
            <a:r>
              <a:rPr lang="en-US" sz="2500" dirty="0" err="1"/>
              <a:t>Shoja</a:t>
            </a:r>
            <a:r>
              <a:rPr lang="en-US" sz="2500" dirty="0"/>
              <a:t>, M. (2019). Qualities of research scientists: personality leadership attributes of research team members. </a:t>
            </a:r>
            <a:r>
              <a:rPr lang="en-US" sz="2500" i="1" dirty="0"/>
              <a:t>A guide to the scientific career: virtues, communication, research, and academic writing. </a:t>
            </a:r>
            <a:r>
              <a:rPr lang="en-US" sz="2500" dirty="0"/>
              <a:t>Wiley.</a:t>
            </a:r>
          </a:p>
          <a:p>
            <a:r>
              <a:rPr lang="en-US" sz="2500" dirty="0"/>
              <a:t>Chu, J. (2019). Accruals, investment, and future performance. </a:t>
            </a:r>
            <a:r>
              <a:rPr lang="en-US" sz="2500" i="1" dirty="0"/>
              <a:t>Abacus: a journal of accounting, finance, and business studies. </a:t>
            </a:r>
            <a:r>
              <a:rPr lang="en-US" sz="2500" dirty="0"/>
              <a:t>55(4), 783-809.</a:t>
            </a:r>
          </a:p>
          <a:p>
            <a:r>
              <a:rPr lang="en-US" sz="2500" dirty="0"/>
              <a:t>Williams, P., &amp; Rowlands, I. (2007). Information </a:t>
            </a:r>
            <a:r>
              <a:rPr lang="en-US" sz="2500" dirty="0" err="1"/>
              <a:t>behaviour</a:t>
            </a:r>
            <a:r>
              <a:rPr lang="en-US" sz="2500" dirty="0"/>
              <a:t> of the researcher of the future: </a:t>
            </a:r>
            <a:r>
              <a:rPr lang="en-US" sz="2500" i="1" dirty="0"/>
              <a:t>The literature on young people and their information </a:t>
            </a:r>
            <a:r>
              <a:rPr lang="en-US" sz="2500" i="1" dirty="0" err="1"/>
              <a:t>behaviour</a:t>
            </a:r>
            <a:r>
              <a:rPr lang="en-US" sz="2500" dirty="0"/>
              <a:t>. British Library/JISC. </a:t>
            </a:r>
          </a:p>
          <a:p>
            <a:endParaRPr 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5"/>
          <p:cNvSpPr txBox="1">
            <a:spLocks noGrp="1"/>
          </p:cNvSpPr>
          <p:nvPr>
            <p:ph type="body" idx="4294967295"/>
          </p:nvPr>
        </p:nvSpPr>
        <p:spPr>
          <a:xfrm>
            <a:off x="331614" y="1841455"/>
            <a:ext cx="3267075" cy="42306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4000" b="1" dirty="0">
                <a:solidFill>
                  <a:srgbClr val="6AA84F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29</a:t>
            </a:r>
            <a:r>
              <a:rPr lang="en" sz="3200" dirty="0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 </a:t>
            </a:r>
            <a:r>
              <a:rPr lang="en" sz="3200" dirty="0">
                <a:latin typeface="Cabin Condensed"/>
                <a:ea typeface="Cabin Condensed"/>
                <a:cs typeface="Cabin Condensed"/>
                <a:sym typeface="Cabin Condensed"/>
              </a:rPr>
              <a:t>Grades 4-5</a:t>
            </a:r>
            <a:endParaRPr sz="3200" dirty="0">
              <a:solidFill>
                <a:srgbClr val="000000"/>
              </a:solidFill>
              <a:latin typeface="Cabin Condensed"/>
              <a:ea typeface="Cabin Condensed"/>
              <a:cs typeface="Cabin Condensed"/>
              <a:sym typeface="Cabin Condensed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3200" dirty="0">
              <a:solidFill>
                <a:srgbClr val="000000"/>
              </a:solidFill>
              <a:latin typeface="Cabin Condensed"/>
              <a:ea typeface="Cabin Condensed"/>
              <a:cs typeface="Cabin Condensed"/>
              <a:sym typeface="Cabin Condensed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4000" b="1" dirty="0">
                <a:solidFill>
                  <a:srgbClr val="6AA84F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  30</a:t>
            </a:r>
            <a:r>
              <a:rPr lang="en" sz="4000" dirty="0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 </a:t>
            </a:r>
            <a:r>
              <a:rPr lang="en" sz="3200" dirty="0">
                <a:latin typeface="Cabin Condensed"/>
                <a:ea typeface="Cabin Condensed"/>
                <a:cs typeface="Cabin Condensed"/>
                <a:sym typeface="Cabin Condensed"/>
              </a:rPr>
              <a:t>Grades 6-8</a:t>
            </a:r>
            <a:endParaRPr sz="3200" dirty="0">
              <a:latin typeface="Cabin Condensed"/>
              <a:ea typeface="Cabin Condensed"/>
              <a:cs typeface="Cabin Condensed"/>
              <a:sym typeface="Cabin Condensed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3200" dirty="0">
              <a:solidFill>
                <a:srgbClr val="000000"/>
              </a:solidFill>
              <a:latin typeface="Cabin Condensed"/>
              <a:ea typeface="Cabin Condensed"/>
              <a:cs typeface="Cabin Condensed"/>
              <a:sym typeface="Cabin Condensed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4000" b="1" dirty="0">
                <a:solidFill>
                  <a:srgbClr val="6AA84F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26</a:t>
            </a:r>
            <a:r>
              <a:rPr lang="en" sz="4000" dirty="0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 </a:t>
            </a:r>
            <a:r>
              <a:rPr lang="en" sz="3200" dirty="0">
                <a:latin typeface="Cabin Condensed"/>
                <a:ea typeface="Cabin Condensed"/>
                <a:cs typeface="Cabin Condensed"/>
                <a:sym typeface="Cabin Condensed"/>
              </a:rPr>
              <a:t>Grades 9-12</a:t>
            </a:r>
            <a:endParaRPr sz="3200" dirty="0">
              <a:latin typeface="Cabin Condensed"/>
              <a:ea typeface="Cabin Condensed"/>
              <a:cs typeface="Cabin Condensed"/>
              <a:sym typeface="Cabin Condensed"/>
            </a:endParaRPr>
          </a:p>
          <a:p>
            <a:pPr marL="0" indent="0">
              <a:spcAft>
                <a:spcPts val="2133"/>
              </a:spcAft>
              <a:buNone/>
            </a:pPr>
            <a:endParaRPr dirty="0">
              <a:solidFill>
                <a:srgbClr val="000000"/>
              </a:solidFill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sp>
        <p:nvSpPr>
          <p:cNvPr id="417" name="Google Shape;417;p65"/>
          <p:cNvSpPr txBox="1"/>
          <p:nvPr/>
        </p:nvSpPr>
        <p:spPr>
          <a:xfrm>
            <a:off x="5036615" y="1634991"/>
            <a:ext cx="6068800" cy="3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4000" b="1" dirty="0">
                <a:solidFill>
                  <a:srgbClr val="6AA84F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30</a:t>
            </a:r>
            <a:r>
              <a:rPr lang="en" sz="3200" dirty="0">
                <a:latin typeface="Cabin Condensed"/>
                <a:ea typeface="Cabin Condensed"/>
                <a:cs typeface="Cabin Condensed"/>
                <a:sym typeface="Cabin Condensed"/>
              </a:rPr>
              <a:t> Community College</a:t>
            </a:r>
          </a:p>
          <a:p>
            <a:pPr>
              <a:buClr>
                <a:schemeClr val="dk1"/>
              </a:buClr>
              <a:buSzPts val="1100"/>
            </a:pPr>
            <a:r>
              <a:rPr lang="en" sz="3200" dirty="0">
                <a:latin typeface="Cabin Condensed"/>
                <a:ea typeface="Cabin Condensed"/>
                <a:cs typeface="Cabin Condensed"/>
                <a:sym typeface="Cabin Condensed"/>
              </a:rPr>
              <a:t>      Students</a:t>
            </a:r>
            <a:endParaRPr lang="en-US" sz="3200" dirty="0">
              <a:latin typeface="Cabin Condensed"/>
              <a:ea typeface="Cabin Condensed"/>
              <a:cs typeface="Cabin Condensed"/>
              <a:sym typeface="Cabin Condensed"/>
            </a:endParaRPr>
          </a:p>
          <a:p>
            <a:endParaRPr sz="3200" dirty="0">
              <a:latin typeface="Cabin Condensed"/>
              <a:ea typeface="Cabin Condensed"/>
              <a:cs typeface="Cabin Condensed"/>
              <a:sym typeface="Cabin Condensed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4000" b="1" dirty="0">
                <a:solidFill>
                  <a:srgbClr val="6AA84F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30</a:t>
            </a:r>
            <a:r>
              <a:rPr lang="en" sz="3200" dirty="0">
                <a:latin typeface="Cabin Condensed"/>
                <a:ea typeface="Cabin Condensed"/>
                <a:cs typeface="Cabin Condensed"/>
                <a:sym typeface="Cabin Condensed"/>
              </a:rPr>
              <a:t> Undergraduate Students</a:t>
            </a:r>
            <a:endParaRPr sz="3200" dirty="0">
              <a:latin typeface="Cabin Condensed"/>
              <a:ea typeface="Cabin Condensed"/>
              <a:cs typeface="Cabin Condensed"/>
              <a:sym typeface="Cabin Condensed"/>
            </a:endParaRPr>
          </a:p>
          <a:p>
            <a:endParaRPr sz="3200" dirty="0">
              <a:latin typeface="Cabin Condensed"/>
              <a:ea typeface="Cabin Condensed"/>
              <a:cs typeface="Cabin Condensed"/>
              <a:sym typeface="Cabin Condensed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4000" b="1" dirty="0">
                <a:solidFill>
                  <a:srgbClr val="6AA84F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30</a:t>
            </a:r>
            <a:r>
              <a:rPr lang="en" sz="3200" dirty="0">
                <a:latin typeface="Cabin Condensed"/>
                <a:ea typeface="Cabin Condensed"/>
                <a:cs typeface="Cabin Condensed"/>
                <a:sym typeface="Cabin Condensed"/>
              </a:rPr>
              <a:t> Graduate Students</a:t>
            </a:r>
            <a:endParaRPr sz="3200" dirty="0">
              <a:latin typeface="Cabin Condensed"/>
              <a:ea typeface="Cabin Condensed"/>
              <a:cs typeface="Cabin Condensed"/>
              <a:sym typeface="Cabin Condensed"/>
            </a:endParaRPr>
          </a:p>
          <a:p>
            <a:endParaRPr sz="2400" dirty="0"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sp>
        <p:nvSpPr>
          <p:cNvPr id="418" name="Google Shape;418;p65"/>
          <p:cNvSpPr txBox="1"/>
          <p:nvPr/>
        </p:nvSpPr>
        <p:spPr>
          <a:xfrm>
            <a:off x="1016000" y="195743"/>
            <a:ext cx="10160000" cy="94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sz="6400" b="1" dirty="0">
              <a:solidFill>
                <a:srgbClr val="38761D"/>
              </a:solidFill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pic>
        <p:nvPicPr>
          <p:cNvPr id="419" name="Google Shape;41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8074" y="1007555"/>
            <a:ext cx="644921" cy="195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0656" y="2471181"/>
            <a:ext cx="540142" cy="20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619629" y="162616"/>
            <a:ext cx="791633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77615" y="2074128"/>
            <a:ext cx="1032033" cy="24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79060" y="3951486"/>
            <a:ext cx="791635" cy="255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73600" y="4377628"/>
            <a:ext cx="791633" cy="212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F5C8B35-D1CD-6947-929E-BFDE3602432D}"/>
              </a:ext>
            </a:extLst>
          </p:cNvPr>
          <p:cNvSpPr txBox="1">
            <a:spLocks/>
          </p:cNvSpPr>
          <p:nvPr/>
        </p:nvSpPr>
        <p:spPr>
          <a:xfrm>
            <a:off x="4165233" y="390360"/>
            <a:ext cx="4186416" cy="915256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1F497D"/>
                </a:solidFill>
              </a:rPr>
              <a:t>Our Cohorts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92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83C79-6857-2048-9A55-64686A13E3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container collapse?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E24A7B-EFFC-1146-9EA2-9EE9DF9D74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21FCE7-DF73-EF4C-8EFD-B130B7DE56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0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F336516-CA6A-42AB-B0F2-1DC2BE4EE2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94" b="94681" l="2577" r="96626">
                        <a14:foregroundMark x1="8344" y1="57119" x2="8344" y2="57119"/>
                        <a14:foregroundMark x1="6564" y1="69722" x2="6564" y2="69722"/>
                        <a14:foregroundMark x1="14110" y1="88543" x2="14110" y2="88543"/>
                        <a14:foregroundMark x1="2638" y1="69722" x2="2638" y2="69722"/>
                        <a14:foregroundMark x1="91166" y1="73813" x2="91166" y2="73813"/>
                        <a14:foregroundMark x1="96687" y1="81424" x2="96687" y2="81424"/>
                        <a14:foregroundMark x1="80982" y1="92308" x2="80982" y2="92308"/>
                        <a14:foregroundMark x1="96687" y1="59984" x2="96687" y2="59984"/>
                        <a14:foregroundMark x1="54049" y1="22177" x2="54049" y2="22177"/>
                        <a14:foregroundMark x1="50307" y1="21440" x2="50307" y2="21440"/>
                        <a14:foregroundMark x1="61534" y1="19558" x2="61534" y2="19558"/>
                        <a14:foregroundMark x1="63681" y1="79705" x2="63681" y2="79705"/>
                        <a14:foregroundMark x1="59755" y1="78314" x2="59755" y2="78314"/>
                        <a14:foregroundMark x1="61902" y1="83061" x2="61902" y2="83061"/>
                        <a14:foregroundMark x1="67423" y1="86416" x2="67423" y2="86416"/>
                        <a14:foregroundMark x1="63681" y1="87561" x2="56748" y2="85434"/>
                        <a14:foregroundMark x1="68650" y1="81424" x2="68650" y2="87643"/>
                        <a14:foregroundMark x1="68650" y1="87643" x2="64540" y2="91653"/>
                        <a14:foregroundMark x1="64540" y1="91653" x2="62270" y2="92553"/>
                        <a14:foregroundMark x1="69387" y1="81178" x2="74356" y2="94681"/>
                        <a14:foregroundMark x1="69202" y1="81178" x2="69202" y2="81178"/>
                        <a14:foregroundMark x1="84908" y1="94272" x2="84908" y2="94272"/>
                        <a14:backgroundMark x1="4969" y1="53519" x2="18160" y2="33715"/>
                        <a14:backgroundMark x1="18160" y1="33715" x2="19939" y2="26596"/>
                        <a14:backgroundMark x1="19939" y1="26596" x2="19264" y2="27414"/>
                        <a14:backgroundMark x1="25706" y1="37398" x2="9816" y2="27905"/>
                        <a14:backgroundMark x1="9816" y1="27905" x2="9816" y2="27905"/>
                        <a14:backgroundMark x1="64908" y1="19558" x2="66135" y2="37643"/>
                        <a14:backgroundMark x1="66135" y1="37643" x2="83558" y2="41408"/>
                        <a14:backgroundMark x1="83558" y1="41408" x2="89325" y2="41162"/>
                        <a14:backgroundMark x1="89325" y1="41162" x2="93742" y2="41408"/>
                        <a14:backgroundMark x1="93742" y1="41408" x2="96871" y2="53028"/>
                        <a14:backgroundMark x1="96871" y1="53028" x2="99877" y2="58592"/>
                        <a14:backgroundMark x1="98466" y1="69231" x2="96994" y2="74795"/>
                        <a14:backgroundMark x1="96994" y1="74795" x2="99387" y2="79214"/>
                        <a14:backgroundMark x1="68650" y1="73813" x2="69953" y2="80834"/>
                        <a14:backgroundMark x1="72826" y1="87368" x2="76503" y2="94435"/>
                        <a14:backgroundMark x1="44969" y1="79951" x2="44969" y2="87889"/>
                        <a14:backgroundMark x1="44969" y1="87889" x2="43067" y2="93453"/>
                        <a14:backgroundMark x1="43067" y1="93453" x2="37791" y2="90917"/>
                        <a14:backgroundMark x1="37791" y1="90917" x2="19632" y2="93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53" r="-72" b="5528"/>
          <a:stretch/>
        </p:blipFill>
        <p:spPr>
          <a:xfrm>
            <a:off x="643466" y="0"/>
            <a:ext cx="10912993" cy="62257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054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94" y="137790"/>
            <a:ext cx="8508957" cy="5953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8235" y="5722185"/>
            <a:ext cx="367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http://pngimg.com/download/5926 </a:t>
            </a:r>
          </a:p>
        </p:txBody>
      </p:sp>
    </p:spTree>
    <p:extLst>
      <p:ext uri="{BB962C8B-B14F-4D97-AF65-F5344CB8AC3E}">
        <p14:creationId xmlns:p14="http://schemas.microsoft.com/office/powerpoint/2010/main" val="284602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aster_Slides_V2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1340</Words>
  <Application>Microsoft Office PowerPoint</Application>
  <PresentationFormat>Widescreen</PresentationFormat>
  <Paragraphs>354</Paragraphs>
  <Slides>52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Cabin Condensed</vt:lpstr>
      <vt:lpstr>Calibri</vt:lpstr>
      <vt:lpstr>Myriad Pro</vt:lpstr>
      <vt:lpstr>Varela Round</vt:lpstr>
      <vt:lpstr>Master_Slides_V2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Cataldo,Tara Tobin</dc:creator>
  <cp:lastModifiedBy>Procaccini,Mercy</cp:lastModifiedBy>
  <cp:revision>168</cp:revision>
  <dcterms:created xsi:type="dcterms:W3CDTF">2020-02-03T16:12:18Z</dcterms:created>
  <dcterms:modified xsi:type="dcterms:W3CDTF">2020-02-28T00:56:56Z</dcterms:modified>
</cp:coreProperties>
</file>