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3" r:id="rId2"/>
  </p:sldMasterIdLst>
  <p:notesMasterIdLst>
    <p:notesMasterId r:id="rId34"/>
  </p:notesMasterIdLst>
  <p:sldIdLst>
    <p:sldId id="256" r:id="rId3"/>
    <p:sldId id="424" r:id="rId4"/>
    <p:sldId id="289" r:id="rId5"/>
    <p:sldId id="421" r:id="rId6"/>
    <p:sldId id="420" r:id="rId7"/>
    <p:sldId id="438" r:id="rId8"/>
    <p:sldId id="419" r:id="rId9"/>
    <p:sldId id="257" r:id="rId10"/>
    <p:sldId id="292" r:id="rId11"/>
    <p:sldId id="439" r:id="rId12"/>
    <p:sldId id="259" r:id="rId13"/>
    <p:sldId id="258" r:id="rId14"/>
    <p:sldId id="260" r:id="rId15"/>
    <p:sldId id="261" r:id="rId16"/>
    <p:sldId id="425"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22" r:id="rId30"/>
    <p:sldId id="295" r:id="rId31"/>
    <p:sldId id="440" r:id="rId32"/>
    <p:sldId id="42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63273" autoAdjust="0"/>
  </p:normalViewPr>
  <p:slideViewPr>
    <p:cSldViewPr snapToGrid="0">
      <p:cViewPr varScale="1">
        <p:scale>
          <a:sx n="42" d="100"/>
          <a:sy n="42" d="100"/>
        </p:scale>
        <p:origin x="1628" y="32"/>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ileu\users$\s5gordon\R\Rankings%20THE%20World%20University%20Rankings\2019%20THE%20validation\THE%202019%20U15%20documen%20type%20explor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a:t>Total proceedings papers (2013-2017) and citations (2013-current) for U15 schools, based on Web of Science 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3">
                <a:shade val="76000"/>
              </a:schemeClr>
            </a:solidFill>
            <a:ln>
              <a:noFill/>
            </a:ln>
            <a:effectLst/>
          </c:spPr>
          <c:invertIfNegative val="0"/>
          <c:cat>
            <c:strRef>
              <c:f>'U15 proceedings papers'!$A$2:$A$16</c:f>
              <c:strCache>
                <c:ptCount val="15"/>
                <c:pt idx="0">
                  <c:v>Toronto</c:v>
                </c:pt>
                <c:pt idx="1">
                  <c:v>Waterloo</c:v>
                </c:pt>
                <c:pt idx="2">
                  <c:v>British Columbia</c:v>
                </c:pt>
                <c:pt idx="3">
                  <c:v>McGill</c:v>
                </c:pt>
                <c:pt idx="4">
                  <c:v>Alberta</c:v>
                </c:pt>
                <c:pt idx="5">
                  <c:v>Ottawa</c:v>
                </c:pt>
                <c:pt idx="6">
                  <c:v>Calgary</c:v>
                </c:pt>
                <c:pt idx="7">
                  <c:v>Montreal</c:v>
                </c:pt>
                <c:pt idx="8">
                  <c:v>Queens</c:v>
                </c:pt>
                <c:pt idx="9">
                  <c:v>Western</c:v>
                </c:pt>
                <c:pt idx="10">
                  <c:v>McMaster</c:v>
                </c:pt>
                <c:pt idx="11">
                  <c:v>Laval</c:v>
                </c:pt>
                <c:pt idx="12">
                  <c:v>Manitoba</c:v>
                </c:pt>
                <c:pt idx="13">
                  <c:v>Dalhousie</c:v>
                </c:pt>
                <c:pt idx="14">
                  <c:v>Saskatchewan</c:v>
                </c:pt>
              </c:strCache>
            </c:strRef>
          </c:cat>
          <c:val>
            <c:numRef>
              <c:f>'U15 proceedings papers'!$B$2:$B$16</c:f>
              <c:numCache>
                <c:formatCode>General</c:formatCode>
                <c:ptCount val="15"/>
                <c:pt idx="0">
                  <c:v>3154</c:v>
                </c:pt>
                <c:pt idx="1">
                  <c:v>2833</c:v>
                </c:pt>
                <c:pt idx="2">
                  <c:v>2598</c:v>
                </c:pt>
                <c:pt idx="3">
                  <c:v>2155</c:v>
                </c:pt>
                <c:pt idx="4">
                  <c:v>1991</c:v>
                </c:pt>
                <c:pt idx="5">
                  <c:v>1714</c:v>
                </c:pt>
                <c:pt idx="6">
                  <c:v>1520</c:v>
                </c:pt>
                <c:pt idx="7">
                  <c:v>1517</c:v>
                </c:pt>
                <c:pt idx="8">
                  <c:v>1313</c:v>
                </c:pt>
                <c:pt idx="9">
                  <c:v>1185</c:v>
                </c:pt>
                <c:pt idx="10">
                  <c:v>962</c:v>
                </c:pt>
                <c:pt idx="11">
                  <c:v>930</c:v>
                </c:pt>
                <c:pt idx="12">
                  <c:v>862</c:v>
                </c:pt>
                <c:pt idx="13">
                  <c:v>808</c:v>
                </c:pt>
                <c:pt idx="14">
                  <c:v>650</c:v>
                </c:pt>
              </c:numCache>
            </c:numRef>
          </c:val>
          <c:extLst>
            <c:ext xmlns:c16="http://schemas.microsoft.com/office/drawing/2014/chart" uri="{C3380CC4-5D6E-409C-BE32-E72D297353CC}">
              <c16:uniqueId val="{00000000-ACE1-4017-A1D3-C8B13B2E545B}"/>
            </c:ext>
          </c:extLst>
        </c:ser>
        <c:dLbls>
          <c:showLegendKey val="0"/>
          <c:showVal val="0"/>
          <c:showCatName val="0"/>
          <c:showSerName val="0"/>
          <c:showPercent val="0"/>
          <c:showBubbleSize val="0"/>
        </c:dLbls>
        <c:gapWidth val="150"/>
        <c:axId val="907644703"/>
        <c:axId val="907645119"/>
      </c:barChart>
      <c:lineChart>
        <c:grouping val="standard"/>
        <c:varyColors val="0"/>
        <c:ser>
          <c:idx val="1"/>
          <c:order val="1"/>
          <c:spPr>
            <a:ln w="28575" cap="rnd">
              <a:solidFill>
                <a:schemeClr val="accent3">
                  <a:tint val="77000"/>
                </a:schemeClr>
              </a:solidFill>
              <a:round/>
            </a:ln>
            <a:effectLst/>
          </c:spPr>
          <c:marker>
            <c:symbol val="none"/>
          </c:marker>
          <c:cat>
            <c:strRef>
              <c:f>'U15 proceedings papers'!$A$2:$A$16</c:f>
              <c:strCache>
                <c:ptCount val="15"/>
                <c:pt idx="0">
                  <c:v>Toronto</c:v>
                </c:pt>
                <c:pt idx="1">
                  <c:v>Waterloo</c:v>
                </c:pt>
                <c:pt idx="2">
                  <c:v>British Columbia</c:v>
                </c:pt>
                <c:pt idx="3">
                  <c:v>McGill</c:v>
                </c:pt>
                <c:pt idx="4">
                  <c:v>Alberta</c:v>
                </c:pt>
                <c:pt idx="5">
                  <c:v>Ottawa</c:v>
                </c:pt>
                <c:pt idx="6">
                  <c:v>Calgary</c:v>
                </c:pt>
                <c:pt idx="7">
                  <c:v>Montreal</c:v>
                </c:pt>
                <c:pt idx="8">
                  <c:v>Queens</c:v>
                </c:pt>
                <c:pt idx="9">
                  <c:v>Western</c:v>
                </c:pt>
                <c:pt idx="10">
                  <c:v>McMaster</c:v>
                </c:pt>
                <c:pt idx="11">
                  <c:v>Laval</c:v>
                </c:pt>
                <c:pt idx="12">
                  <c:v>Manitoba</c:v>
                </c:pt>
                <c:pt idx="13">
                  <c:v>Dalhousie</c:v>
                </c:pt>
                <c:pt idx="14">
                  <c:v>Saskatchewan</c:v>
                </c:pt>
              </c:strCache>
            </c:strRef>
          </c:cat>
          <c:val>
            <c:numRef>
              <c:f>'U15 proceedings papers'!$C$2:$C$16</c:f>
              <c:numCache>
                <c:formatCode>General</c:formatCode>
                <c:ptCount val="15"/>
                <c:pt idx="0">
                  <c:v>5741</c:v>
                </c:pt>
                <c:pt idx="1">
                  <c:v>3836</c:v>
                </c:pt>
                <c:pt idx="2">
                  <c:v>3453</c:v>
                </c:pt>
                <c:pt idx="3">
                  <c:v>2431</c:v>
                </c:pt>
                <c:pt idx="4">
                  <c:v>1926</c:v>
                </c:pt>
                <c:pt idx="5">
                  <c:v>1583</c:v>
                </c:pt>
                <c:pt idx="6">
                  <c:v>1377</c:v>
                </c:pt>
                <c:pt idx="7">
                  <c:v>2013</c:v>
                </c:pt>
                <c:pt idx="8">
                  <c:v>1724</c:v>
                </c:pt>
                <c:pt idx="9">
                  <c:v>1278</c:v>
                </c:pt>
                <c:pt idx="10">
                  <c:v>814</c:v>
                </c:pt>
                <c:pt idx="11">
                  <c:v>830</c:v>
                </c:pt>
                <c:pt idx="12">
                  <c:v>756</c:v>
                </c:pt>
                <c:pt idx="13">
                  <c:v>797</c:v>
                </c:pt>
                <c:pt idx="14">
                  <c:v>685</c:v>
                </c:pt>
              </c:numCache>
            </c:numRef>
          </c:val>
          <c:smooth val="0"/>
          <c:extLst>
            <c:ext xmlns:c16="http://schemas.microsoft.com/office/drawing/2014/chart" uri="{C3380CC4-5D6E-409C-BE32-E72D297353CC}">
              <c16:uniqueId val="{00000001-ACE1-4017-A1D3-C8B13B2E545B}"/>
            </c:ext>
          </c:extLst>
        </c:ser>
        <c:dLbls>
          <c:showLegendKey val="0"/>
          <c:showVal val="0"/>
          <c:showCatName val="0"/>
          <c:showSerName val="0"/>
          <c:showPercent val="0"/>
          <c:showBubbleSize val="0"/>
        </c:dLbls>
        <c:marker val="1"/>
        <c:smooth val="0"/>
        <c:axId val="908487871"/>
        <c:axId val="908487455"/>
      </c:lineChart>
      <c:catAx>
        <c:axId val="907644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7645119"/>
        <c:crosses val="autoZero"/>
        <c:auto val="1"/>
        <c:lblAlgn val="ctr"/>
        <c:lblOffset val="100"/>
        <c:noMultiLvlLbl val="0"/>
      </c:catAx>
      <c:valAx>
        <c:axId val="9076451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proceedings papers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7644703"/>
        <c:crosses val="autoZero"/>
        <c:crossBetween val="between"/>
      </c:valAx>
      <c:valAx>
        <c:axId val="908487455"/>
        <c:scaling>
          <c:orientation val="minMax"/>
          <c:max val="6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i="0"/>
                  <a:t>#</a:t>
                </a:r>
                <a:r>
                  <a:rPr lang="en-US" i="0" baseline="0"/>
                  <a:t> citations</a:t>
                </a:r>
                <a:endParaRPr lang="en-US" i="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8487871"/>
        <c:crosses val="max"/>
        <c:crossBetween val="between"/>
      </c:valAx>
      <c:catAx>
        <c:axId val="908487871"/>
        <c:scaling>
          <c:orientation val="minMax"/>
        </c:scaling>
        <c:delete val="1"/>
        <c:axPos val="b"/>
        <c:numFmt formatCode="General" sourceLinked="1"/>
        <c:majorTickMark val="none"/>
        <c:minorTickMark val="none"/>
        <c:tickLblPos val="nextTo"/>
        <c:crossAx val="908487455"/>
        <c:crosses val="autoZero"/>
        <c:auto val="1"/>
        <c:lblAlgn val="ctr"/>
        <c:lblOffset val="100"/>
        <c:noMultiLvlLbl val="0"/>
      </c:catAx>
      <c:spPr>
        <a:noFill/>
        <a:ln>
          <a:noFill/>
        </a:ln>
        <a:effectLst/>
      </c:spPr>
    </c:plotArea>
    <c:plotVisOnly val="1"/>
    <c:dispBlanksAs val="gap"/>
    <c:showDLblsOverMax val="0"/>
  </c:chart>
  <c:spPr>
    <a:noFill/>
    <a:ln>
      <a:solidFill>
        <a:schemeClr val="tx1"/>
      </a:solid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r>
              <a:rPr lang="en-CA" sz="1800" dirty="0"/>
              <a:t>Total number of publications and CNCI of Waterloo</a:t>
            </a:r>
            <a:r>
              <a:rPr lang="en-CA" sz="1800" baseline="0" dirty="0"/>
              <a:t> </a:t>
            </a:r>
            <a:r>
              <a:rPr lang="en-CA" sz="1800" dirty="0"/>
              <a:t>and Canadian comparator institutions in</a:t>
            </a:r>
            <a:r>
              <a:rPr lang="en-CA" sz="1800" baseline="0" dirty="0"/>
              <a:t> Research Area X</a:t>
            </a:r>
            <a:r>
              <a:rPr lang="en-CA" sz="1800" dirty="0"/>
              <a:t>,</a:t>
            </a:r>
            <a:r>
              <a:rPr lang="en-CA" sz="1800" baseline="0" dirty="0"/>
              <a:t> 2013-2018. CNCI &gt;1.0 = greater citations than expected in category. (</a:t>
            </a:r>
            <a:r>
              <a:rPr lang="en-CA" sz="1800" b="0" i="0" baseline="0" dirty="0">
                <a:effectLst/>
              </a:rPr>
              <a:t>Source: </a:t>
            </a:r>
            <a:r>
              <a:rPr lang="en-CA" sz="1800" b="0" i="0" baseline="0" dirty="0" err="1">
                <a:effectLst/>
              </a:rPr>
              <a:t>InCites</a:t>
            </a:r>
            <a:r>
              <a:rPr lang="en-CA" sz="1800" b="0" i="0" baseline="0" dirty="0">
                <a:effectLst/>
              </a:rPr>
              <a:t>)</a:t>
            </a:r>
            <a:endParaRPr lang="en-CA" sz="18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800">
                <a:solidFill>
                  <a:sysClr val="windowText" lastClr="000000">
                    <a:lumMod val="65000"/>
                    <a:lumOff val="35000"/>
                  </a:sysClr>
                </a:solidFill>
              </a:defRPr>
            </a:pPr>
            <a:r>
              <a:rPr lang="en-CA" sz="1800" dirty="0"/>
              <a:t> </a:t>
            </a:r>
          </a:p>
        </c:rich>
      </c:tx>
      <c:layout>
        <c:manualLayout>
          <c:xMode val="edge"/>
          <c:yMode val="edge"/>
          <c:x val="0.10369369992307492"/>
          <c:y val="5.8031081769427957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8.2630059552105936E-2"/>
          <c:y val="0.28909835974614284"/>
          <c:w val="0.83998686223497587"/>
          <c:h val="0.60283458008408963"/>
        </c:manualLayout>
      </c:layout>
      <c:barChart>
        <c:barDir val="col"/>
        <c:grouping val="clustered"/>
        <c:varyColors val="0"/>
        <c:ser>
          <c:idx val="0"/>
          <c:order val="0"/>
          <c:tx>
            <c:strRef>
              <c:f>'Data Table'!$B$1</c:f>
              <c:strCache>
                <c:ptCount val="1"/>
                <c:pt idx="0">
                  <c:v>Total Publications</c:v>
                </c:pt>
              </c:strCache>
            </c:strRef>
          </c:tx>
          <c:spPr>
            <a:solidFill>
              <a:schemeClr val="accent3">
                <a:shade val="65000"/>
              </a:schemeClr>
            </a:solidFill>
            <a:ln>
              <a:noFill/>
            </a:ln>
            <a:effectLst/>
          </c:spPr>
          <c:invertIfNegative val="0"/>
          <c:dPt>
            <c:idx val="0"/>
            <c:invertIfNegative val="0"/>
            <c:bubble3D val="0"/>
            <c:spPr>
              <a:solidFill>
                <a:srgbClr val="C00000"/>
              </a:solidFill>
              <a:ln>
                <a:solidFill>
                  <a:srgbClr val="C00000"/>
                </a:solidFill>
              </a:ln>
              <a:effectLst/>
            </c:spPr>
            <c:extLst>
              <c:ext xmlns:c16="http://schemas.microsoft.com/office/drawing/2014/chart" uri="{C3380CC4-5D6E-409C-BE32-E72D297353CC}">
                <c16:uniqueId val="{00000001-1A9D-4D93-A58D-BA34739EC9A4}"/>
              </c:ext>
            </c:extLst>
          </c:dPt>
          <c:dLbls>
            <c:dLbl>
              <c:idx val="0"/>
              <c:layout>
                <c:manualLayout>
                  <c:x val="0.12910632009349945"/>
                  <c:y val="1.7685651410678516E-3"/>
                </c:manualLayout>
              </c:layout>
              <c:tx>
                <c:rich>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fld id="{078A964D-3392-44EA-954B-2C9B8EC927B1}" type="CATEGORYNAME">
                      <a:rPr lang="en-US" sz="1600"/>
                      <a:pPr>
                        <a:defRPr sz="1600"/>
                      </a:pPr>
                      <a:t>[CATEGORY NAME]</a:t>
                    </a:fld>
                    <a:r>
                      <a:rPr lang="en-US" sz="1600" baseline="0" dirty="0"/>
                      <a:t>, </a:t>
                    </a:r>
                    <a:fld id="{767EB2DB-D1C3-476D-92A6-AD0C1CAC9E49}" type="VALUE">
                      <a:rPr lang="en-US" sz="1600" baseline="0"/>
                      <a:pPr>
                        <a:defRPr sz="1600"/>
                      </a:pPr>
                      <a:t>[VALUE]</a:t>
                    </a:fld>
                    <a:r>
                      <a:rPr lang="en-US" sz="1600" baseline="0" dirty="0"/>
                      <a:t> Publications, X, 2013- 2019</a:t>
                    </a:r>
                  </a:p>
                </c:rich>
              </c:tx>
              <c:spPr>
                <a:solidFill>
                  <a:srgbClr val="FFC000">
                    <a:lumMod val="20000"/>
                    <a:lumOff val="8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24349844853366984"/>
                      <c:h val="0.20250910992244461"/>
                    </c:manualLayout>
                  </c15:layout>
                  <c15:dlblFieldTable/>
                  <c15:showDataLabelsRange val="0"/>
                </c:ext>
                <c:ext xmlns:c16="http://schemas.microsoft.com/office/drawing/2014/chart" uri="{C3380CC4-5D6E-409C-BE32-E72D297353CC}">
                  <c16:uniqueId val="{00000001-1A9D-4D93-A58D-BA34739EC9A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'Data Table'!$A$2:$A$10</c:f>
              <c:strCache>
                <c:ptCount val="9"/>
                <c:pt idx="0">
                  <c:v>Waterloo</c:v>
                </c:pt>
                <c:pt idx="1">
                  <c:v>Toronto</c:v>
                </c:pt>
                <c:pt idx="2">
                  <c:v>British Columbia</c:v>
                </c:pt>
                <c:pt idx="3">
                  <c:v>Alberta</c:v>
                </c:pt>
                <c:pt idx="4">
                  <c:v>McGill</c:v>
                </c:pt>
                <c:pt idx="5">
                  <c:v>Ottawa</c:v>
                </c:pt>
                <c:pt idx="6">
                  <c:v>Western</c:v>
                </c:pt>
                <c:pt idx="7">
                  <c:v>McMaster</c:v>
                </c:pt>
                <c:pt idx="8">
                  <c:v>Queens</c:v>
                </c:pt>
              </c:strCache>
            </c:strRef>
          </c:cat>
          <c:val>
            <c:numRef>
              <c:f>'Data Table'!$B$2:$B$10</c:f>
              <c:numCache>
                <c:formatCode>#,##0</c:formatCode>
                <c:ptCount val="9"/>
                <c:pt idx="0">
                  <c:v>3193</c:v>
                </c:pt>
                <c:pt idx="1">
                  <c:v>2777</c:v>
                </c:pt>
                <c:pt idx="2">
                  <c:v>2292</c:v>
                </c:pt>
                <c:pt idx="3">
                  <c:v>2005</c:v>
                </c:pt>
                <c:pt idx="4">
                  <c:v>1642</c:v>
                </c:pt>
                <c:pt idx="5">
                  <c:v>1631</c:v>
                </c:pt>
                <c:pt idx="6">
                  <c:v>971</c:v>
                </c:pt>
                <c:pt idx="7">
                  <c:v>861</c:v>
                </c:pt>
                <c:pt idx="8">
                  <c:v>848</c:v>
                </c:pt>
              </c:numCache>
            </c:numRef>
          </c:val>
          <c:extLst>
            <c:ext xmlns:c16="http://schemas.microsoft.com/office/drawing/2014/chart" uri="{C3380CC4-5D6E-409C-BE32-E72D297353CC}">
              <c16:uniqueId val="{00000002-1A9D-4D93-A58D-BA34739EC9A4}"/>
            </c:ext>
          </c:extLst>
        </c:ser>
        <c:dLbls>
          <c:showLegendKey val="0"/>
          <c:showVal val="0"/>
          <c:showCatName val="0"/>
          <c:showSerName val="0"/>
          <c:showPercent val="0"/>
          <c:showBubbleSize val="0"/>
        </c:dLbls>
        <c:gapWidth val="219"/>
        <c:overlap val="-27"/>
        <c:axId val="606944176"/>
        <c:axId val="606945816"/>
      </c:barChart>
      <c:lineChart>
        <c:grouping val="standard"/>
        <c:varyColors val="0"/>
        <c:ser>
          <c:idx val="2"/>
          <c:order val="1"/>
          <c:tx>
            <c:strRef>
              <c:f>'Data Table'!$C$1</c:f>
              <c:strCache>
                <c:ptCount val="1"/>
                <c:pt idx="0">
                  <c:v>CNCI</c:v>
                </c:pt>
              </c:strCache>
            </c:strRef>
          </c:tx>
          <c:spPr>
            <a:ln w="47625" cap="rnd">
              <a:solidFill>
                <a:schemeClr val="accent1">
                  <a:shade val="50000"/>
                </a:schemeClr>
              </a:solidFill>
              <a:round/>
            </a:ln>
            <a:effectLst/>
          </c:spPr>
          <c:marker>
            <c:symbol val="none"/>
          </c:marker>
          <c:dLbls>
            <c:dLbl>
              <c:idx val="0"/>
              <c:layout>
                <c:manualLayout>
                  <c:x val="-2.2714366837024439E-2"/>
                  <c:y val="3.2000000000000001E-2"/>
                </c:manualLayout>
              </c:layout>
              <c:spPr>
                <a:solidFill>
                  <a:schemeClr val="accent4">
                    <a:lumMod val="20000"/>
                    <a:lumOff val="80000"/>
                  </a:schemeClr>
                </a:solid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9D-4D93-A58D-BA34739EC9A4}"/>
                </c:ext>
              </c:extLst>
            </c:dLbl>
            <c:spPr>
              <a:no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Table'!$A$2:$A$10</c:f>
              <c:strCache>
                <c:ptCount val="9"/>
                <c:pt idx="0">
                  <c:v>Waterloo</c:v>
                </c:pt>
                <c:pt idx="1">
                  <c:v>Toronto</c:v>
                </c:pt>
                <c:pt idx="2">
                  <c:v>British Columbia</c:v>
                </c:pt>
                <c:pt idx="3">
                  <c:v>Alberta</c:v>
                </c:pt>
                <c:pt idx="4">
                  <c:v>McGill</c:v>
                </c:pt>
                <c:pt idx="5">
                  <c:v>Ottawa</c:v>
                </c:pt>
                <c:pt idx="6">
                  <c:v>Western</c:v>
                </c:pt>
                <c:pt idx="7">
                  <c:v>McMaster</c:v>
                </c:pt>
                <c:pt idx="8">
                  <c:v>Queens</c:v>
                </c:pt>
              </c:strCache>
            </c:strRef>
          </c:cat>
          <c:val>
            <c:numRef>
              <c:f>'Data Table'!$C$2:$C$10</c:f>
              <c:numCache>
                <c:formatCode>0.00</c:formatCode>
                <c:ptCount val="9"/>
                <c:pt idx="0">
                  <c:v>1.6438298465393</c:v>
                </c:pt>
                <c:pt idx="1">
                  <c:v>1.8930417356859901</c:v>
                </c:pt>
                <c:pt idx="2">
                  <c:v>1.6849948516579401</c:v>
                </c:pt>
                <c:pt idx="3">
                  <c:v>1.33409306733167</c:v>
                </c:pt>
                <c:pt idx="4">
                  <c:v>1.41159421437271</c:v>
                </c:pt>
                <c:pt idx="5">
                  <c:v>1.20700349478847</c:v>
                </c:pt>
                <c:pt idx="6">
                  <c:v>1.4191424304840301</c:v>
                </c:pt>
                <c:pt idx="7">
                  <c:v>2.4324603948896599</c:v>
                </c:pt>
                <c:pt idx="8">
                  <c:v>1.5262568396226399</c:v>
                </c:pt>
              </c:numCache>
            </c:numRef>
          </c:val>
          <c:smooth val="0"/>
          <c:extLst>
            <c:ext xmlns:c16="http://schemas.microsoft.com/office/drawing/2014/chart" uri="{C3380CC4-5D6E-409C-BE32-E72D297353CC}">
              <c16:uniqueId val="{00000004-1A9D-4D93-A58D-BA34739EC9A4}"/>
            </c:ext>
          </c:extLst>
        </c:ser>
        <c:dLbls>
          <c:showLegendKey val="0"/>
          <c:showVal val="0"/>
          <c:showCatName val="0"/>
          <c:showSerName val="0"/>
          <c:showPercent val="0"/>
          <c:showBubbleSize val="0"/>
        </c:dLbls>
        <c:marker val="1"/>
        <c:smooth val="0"/>
        <c:axId val="478784224"/>
        <c:axId val="478785208"/>
      </c:lineChart>
      <c:catAx>
        <c:axId val="60694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6945816"/>
        <c:crosses val="autoZero"/>
        <c:auto val="1"/>
        <c:lblAlgn val="ctr"/>
        <c:lblOffset val="100"/>
        <c:noMultiLvlLbl val="0"/>
      </c:catAx>
      <c:valAx>
        <c:axId val="606945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CA" sz="1600"/>
                  <a:t>Publications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6944176"/>
        <c:crosses val="autoZero"/>
        <c:crossBetween val="between"/>
        <c:majorUnit val="1000"/>
      </c:valAx>
      <c:valAx>
        <c:axId val="478785208"/>
        <c:scaling>
          <c:orientation val="minMax"/>
          <c:max val="4"/>
          <c:min val="0"/>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CA" sz="1600"/>
                  <a:t>CNCI</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8784224"/>
        <c:crosses val="max"/>
        <c:crossBetween val="between"/>
        <c:majorUnit val="1"/>
      </c:valAx>
      <c:catAx>
        <c:axId val="478784224"/>
        <c:scaling>
          <c:orientation val="minMax"/>
        </c:scaling>
        <c:delete val="1"/>
        <c:axPos val="b"/>
        <c:numFmt formatCode="General" sourceLinked="1"/>
        <c:majorTickMark val="out"/>
        <c:minorTickMark val="none"/>
        <c:tickLblPos val="nextTo"/>
        <c:crossAx val="47878520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1" Type="http://schemas.openxmlformats.org/officeDocument/2006/relationships/image" Target="../media/image27.jp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5.svg"/><Relationship Id="rId1" Type="http://schemas.openxmlformats.org/officeDocument/2006/relationships/image" Target="../media/image22.png"/><Relationship Id="rId6" Type="http://schemas.openxmlformats.org/officeDocument/2006/relationships/image" Target="../media/image19.svg"/><Relationship Id="rId5" Type="http://schemas.openxmlformats.org/officeDocument/2006/relationships/image" Target="../media/image24.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1" Type="http://schemas.openxmlformats.org/officeDocument/2006/relationships/image" Target="../media/image2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21E7F-D620-4AC9-99EF-9A69B27CFD5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CA"/>
        </a:p>
      </dgm:t>
    </dgm:pt>
    <dgm:pt modelId="{DF855496-169E-4BD0-A972-DEE4B8CA6C86}">
      <dgm:prSet phldrT="[Text]" custT="1"/>
      <dgm:spPr/>
      <dgm:t>
        <a:bodyPr/>
        <a:lstStyle/>
        <a:p>
          <a:r>
            <a:rPr lang="en-US" sz="1600" dirty="0"/>
            <a:t>Calculate your academic footprint</a:t>
          </a:r>
          <a:endParaRPr lang="en-CA" sz="1600" dirty="0"/>
        </a:p>
      </dgm:t>
    </dgm:pt>
    <dgm:pt modelId="{26E6DAA6-F228-459C-8A2E-DBB168F855B0}" type="parTrans" cxnId="{D959F2F5-36DE-4BA8-8BCB-980CDF791C94}">
      <dgm:prSet/>
      <dgm:spPr/>
      <dgm:t>
        <a:bodyPr/>
        <a:lstStyle/>
        <a:p>
          <a:endParaRPr lang="en-CA"/>
        </a:p>
      </dgm:t>
    </dgm:pt>
    <dgm:pt modelId="{94F4E78A-1B86-4526-A857-565BDD99FA17}" type="sibTrans" cxnId="{D959F2F5-36DE-4BA8-8BCB-980CDF791C94}">
      <dgm:prSet/>
      <dgm:spPr/>
      <dgm:t>
        <a:bodyPr/>
        <a:lstStyle/>
        <a:p>
          <a:endParaRPr lang="en-CA"/>
        </a:p>
      </dgm:t>
    </dgm:pt>
    <dgm:pt modelId="{A4FD480B-4AD8-465D-9B88-58C696A42A88}">
      <dgm:prSet custT="1"/>
      <dgm:spPr/>
      <dgm:t>
        <a:bodyPr/>
        <a:lstStyle/>
        <a:p>
          <a:r>
            <a:rPr lang="en-US" sz="1600" dirty="0"/>
            <a:t>Use of bibliometrics by government, funders, ranking groups</a:t>
          </a:r>
        </a:p>
      </dgm:t>
    </dgm:pt>
    <dgm:pt modelId="{EC3D3E98-0DD1-4508-BF9E-F60CB8CDF0F3}" type="parTrans" cxnId="{42D56D43-042E-48E7-B0C5-F6356FA0C404}">
      <dgm:prSet/>
      <dgm:spPr/>
      <dgm:t>
        <a:bodyPr/>
        <a:lstStyle/>
        <a:p>
          <a:endParaRPr lang="en-CA"/>
        </a:p>
      </dgm:t>
    </dgm:pt>
    <dgm:pt modelId="{12F07899-C842-48FE-8C5B-5F1B5D34F2C2}" type="sibTrans" cxnId="{42D56D43-042E-48E7-B0C5-F6356FA0C404}">
      <dgm:prSet/>
      <dgm:spPr/>
      <dgm:t>
        <a:bodyPr/>
        <a:lstStyle/>
        <a:p>
          <a:endParaRPr lang="en-CA"/>
        </a:p>
      </dgm:t>
    </dgm:pt>
    <dgm:pt modelId="{1AB169BA-58FB-4269-BE48-CC9FE25E02F4}">
      <dgm:prSet custT="1"/>
      <dgm:spPr/>
      <dgm:t>
        <a:bodyPr/>
        <a:lstStyle/>
        <a:p>
          <a:r>
            <a:rPr lang="en-US" sz="1600" dirty="0"/>
            <a:t>Strategic plan theme: Transformational Research</a:t>
          </a:r>
        </a:p>
      </dgm:t>
    </dgm:pt>
    <dgm:pt modelId="{BCC564C4-48DF-4AFC-B345-454584F9B5A0}" type="parTrans" cxnId="{6E62C927-6542-4066-9D4A-0B728AC0E0A2}">
      <dgm:prSet/>
      <dgm:spPr/>
      <dgm:t>
        <a:bodyPr/>
        <a:lstStyle/>
        <a:p>
          <a:endParaRPr lang="en-CA"/>
        </a:p>
      </dgm:t>
    </dgm:pt>
    <dgm:pt modelId="{7C7767DC-7CCD-43BF-B6E2-C17949D799DF}" type="sibTrans" cxnId="{6E62C927-6542-4066-9D4A-0B728AC0E0A2}">
      <dgm:prSet/>
      <dgm:spPr/>
      <dgm:t>
        <a:bodyPr/>
        <a:lstStyle/>
        <a:p>
          <a:endParaRPr lang="en-CA"/>
        </a:p>
      </dgm:t>
    </dgm:pt>
    <dgm:pt modelId="{07053643-AC08-4A05-BC7D-A2379CA4336B}">
      <dgm:prSet custT="1"/>
      <dgm:spPr/>
      <dgm:t>
        <a:bodyPr/>
        <a:lstStyle/>
        <a:p>
          <a:r>
            <a:rPr lang="en-US" sz="1600" dirty="0"/>
            <a:t>Published “Whitepaper: Measuring Research Output Through Bibliometrics”</a:t>
          </a:r>
          <a:endParaRPr lang="en-CA" sz="1600" dirty="0"/>
        </a:p>
      </dgm:t>
    </dgm:pt>
    <dgm:pt modelId="{1D0B707C-0A09-4843-9379-C8DB3167E8BF}" type="parTrans" cxnId="{30A24649-62C0-4F6B-8799-CA02106834E9}">
      <dgm:prSet/>
      <dgm:spPr/>
      <dgm:t>
        <a:bodyPr/>
        <a:lstStyle/>
        <a:p>
          <a:endParaRPr lang="en-CA"/>
        </a:p>
      </dgm:t>
    </dgm:pt>
    <dgm:pt modelId="{A92D86A2-B294-4681-8F67-0DDF013D42E4}" type="sibTrans" cxnId="{30A24649-62C0-4F6B-8799-CA02106834E9}">
      <dgm:prSet/>
      <dgm:spPr/>
      <dgm:t>
        <a:bodyPr/>
        <a:lstStyle/>
        <a:p>
          <a:endParaRPr lang="en-CA"/>
        </a:p>
      </dgm:t>
    </dgm:pt>
    <dgm:pt modelId="{0A2FA426-0D1D-4344-B733-FAF54329B38F}">
      <dgm:prSet custT="1"/>
      <dgm:spPr/>
      <dgm:t>
        <a:bodyPr/>
        <a:lstStyle/>
        <a:p>
          <a:r>
            <a:rPr lang="en-US" sz="1600" dirty="0"/>
            <a:t>Provost established Working Group on Bibliometrics</a:t>
          </a:r>
        </a:p>
      </dgm:t>
    </dgm:pt>
    <dgm:pt modelId="{A69E850F-2FA8-408E-8B89-05A8B002CC91}" type="parTrans" cxnId="{56953927-3CE6-4678-8700-5AD91D4AE912}">
      <dgm:prSet/>
      <dgm:spPr/>
      <dgm:t>
        <a:bodyPr/>
        <a:lstStyle/>
        <a:p>
          <a:endParaRPr lang="en-CA"/>
        </a:p>
      </dgm:t>
    </dgm:pt>
    <dgm:pt modelId="{4C8F949D-FAC8-4BA7-A26A-170D8809BF72}" type="sibTrans" cxnId="{56953927-3CE6-4678-8700-5AD91D4AE912}">
      <dgm:prSet/>
      <dgm:spPr/>
      <dgm:t>
        <a:bodyPr/>
        <a:lstStyle/>
        <a:p>
          <a:endParaRPr lang="en-CA"/>
        </a:p>
      </dgm:t>
    </dgm:pt>
    <dgm:pt modelId="{50473F91-8512-4883-9F7E-099162209455}">
      <dgm:prSet custT="1"/>
      <dgm:spPr/>
      <dgm:t>
        <a:bodyPr/>
        <a:lstStyle/>
        <a:p>
          <a:r>
            <a:rPr lang="en-US" sz="1600" dirty="0"/>
            <a:t>Hired Bibliometrics and Research Impact Librarian</a:t>
          </a:r>
        </a:p>
      </dgm:t>
    </dgm:pt>
    <dgm:pt modelId="{B18B0CD0-7C14-4471-930D-86E71E7CF644}" type="parTrans" cxnId="{E3E481F0-48EA-4107-A535-D4A865CA77E2}">
      <dgm:prSet/>
      <dgm:spPr/>
      <dgm:t>
        <a:bodyPr/>
        <a:lstStyle/>
        <a:p>
          <a:endParaRPr lang="en-CA"/>
        </a:p>
      </dgm:t>
    </dgm:pt>
    <dgm:pt modelId="{1F58D22D-EF0E-4388-A8B0-9D64C8E19CED}" type="sibTrans" cxnId="{E3E481F0-48EA-4107-A535-D4A865CA77E2}">
      <dgm:prSet/>
      <dgm:spPr/>
      <dgm:t>
        <a:bodyPr/>
        <a:lstStyle/>
        <a:p>
          <a:endParaRPr lang="en-CA"/>
        </a:p>
      </dgm:t>
    </dgm:pt>
    <dgm:pt modelId="{4AF8700B-8B9D-4468-B598-9515B8661CC0}" type="pres">
      <dgm:prSet presAssocID="{D9F21E7F-D620-4AC9-99EF-9A69B27CFD59}" presName="Name0" presStyleCnt="0">
        <dgm:presLayoutVars>
          <dgm:dir/>
          <dgm:resizeHandles val="exact"/>
        </dgm:presLayoutVars>
      </dgm:prSet>
      <dgm:spPr/>
    </dgm:pt>
    <dgm:pt modelId="{169AA684-876F-466B-B125-26DC81A2C968}" type="pres">
      <dgm:prSet presAssocID="{D9F21E7F-D620-4AC9-99EF-9A69B27CFD59}" presName="arrow" presStyleLbl="bgShp" presStyleIdx="0" presStyleCnt="1"/>
      <dgm:spPr/>
    </dgm:pt>
    <dgm:pt modelId="{9044B574-C293-47B1-83B5-F868855112F2}" type="pres">
      <dgm:prSet presAssocID="{D9F21E7F-D620-4AC9-99EF-9A69B27CFD59}" presName="points" presStyleCnt="0"/>
      <dgm:spPr/>
    </dgm:pt>
    <dgm:pt modelId="{721A63A3-E8E5-4597-91AA-D960139DE7B0}" type="pres">
      <dgm:prSet presAssocID="{DF855496-169E-4BD0-A972-DEE4B8CA6C86}" presName="compositeA" presStyleCnt="0"/>
      <dgm:spPr/>
    </dgm:pt>
    <dgm:pt modelId="{A696003D-8AA8-4879-A1AE-8BE5CBDC008C}" type="pres">
      <dgm:prSet presAssocID="{DF855496-169E-4BD0-A972-DEE4B8CA6C86}" presName="textA" presStyleLbl="revTx" presStyleIdx="0" presStyleCnt="6" custScaleX="137339">
        <dgm:presLayoutVars>
          <dgm:bulletEnabled val="1"/>
        </dgm:presLayoutVars>
      </dgm:prSet>
      <dgm:spPr/>
    </dgm:pt>
    <dgm:pt modelId="{337EFD4D-A0FE-4257-9A7B-E49D66E7A6C5}" type="pres">
      <dgm:prSet presAssocID="{DF855496-169E-4BD0-A972-DEE4B8CA6C86}" presName="circleA" presStyleLbl="node1" presStyleIdx="0" presStyleCnt="6"/>
      <dgm:spPr/>
    </dgm:pt>
    <dgm:pt modelId="{6746FB04-0869-42A7-8E4C-176819B478D1}" type="pres">
      <dgm:prSet presAssocID="{DF855496-169E-4BD0-A972-DEE4B8CA6C86}" presName="spaceA" presStyleCnt="0"/>
      <dgm:spPr/>
    </dgm:pt>
    <dgm:pt modelId="{C237C46D-D1C0-4BEC-ABBA-600B1960B16C}" type="pres">
      <dgm:prSet presAssocID="{94F4E78A-1B86-4526-A857-565BDD99FA17}" presName="space" presStyleCnt="0"/>
      <dgm:spPr/>
    </dgm:pt>
    <dgm:pt modelId="{B93493D9-6730-4BDE-B945-92AFF4BFB1C4}" type="pres">
      <dgm:prSet presAssocID="{A4FD480B-4AD8-465D-9B88-58C696A42A88}" presName="compositeB" presStyleCnt="0"/>
      <dgm:spPr/>
    </dgm:pt>
    <dgm:pt modelId="{1FE9E40B-BE0C-4DB3-AB99-78B0683EDA76}" type="pres">
      <dgm:prSet presAssocID="{A4FD480B-4AD8-465D-9B88-58C696A42A88}" presName="textB" presStyleLbl="revTx" presStyleIdx="1" presStyleCnt="6" custScaleX="175224">
        <dgm:presLayoutVars>
          <dgm:bulletEnabled val="1"/>
        </dgm:presLayoutVars>
      </dgm:prSet>
      <dgm:spPr/>
    </dgm:pt>
    <dgm:pt modelId="{656A284A-07A9-46F0-B339-1F713A254395}" type="pres">
      <dgm:prSet presAssocID="{A4FD480B-4AD8-465D-9B88-58C696A42A88}" presName="circleB" presStyleLbl="node1" presStyleIdx="1" presStyleCnt="6"/>
      <dgm:spPr/>
    </dgm:pt>
    <dgm:pt modelId="{F799624E-0BFC-4957-8960-9568BCBCB766}" type="pres">
      <dgm:prSet presAssocID="{A4FD480B-4AD8-465D-9B88-58C696A42A88}" presName="spaceB" presStyleCnt="0"/>
      <dgm:spPr/>
    </dgm:pt>
    <dgm:pt modelId="{33652EAA-F435-4C4B-BBF5-FDFF214B8021}" type="pres">
      <dgm:prSet presAssocID="{12F07899-C842-48FE-8C5B-5F1B5D34F2C2}" presName="space" presStyleCnt="0"/>
      <dgm:spPr/>
    </dgm:pt>
    <dgm:pt modelId="{D2423823-5D6D-4902-8544-1F6F3D33BA24}" type="pres">
      <dgm:prSet presAssocID="{1AB169BA-58FB-4269-BE48-CC9FE25E02F4}" presName="compositeA" presStyleCnt="0"/>
      <dgm:spPr/>
    </dgm:pt>
    <dgm:pt modelId="{C7B5B025-44B3-4827-BEB9-4492D2F3CE06}" type="pres">
      <dgm:prSet presAssocID="{1AB169BA-58FB-4269-BE48-CC9FE25E02F4}" presName="textA" presStyleLbl="revTx" presStyleIdx="2" presStyleCnt="6" custScaleX="167941">
        <dgm:presLayoutVars>
          <dgm:bulletEnabled val="1"/>
        </dgm:presLayoutVars>
      </dgm:prSet>
      <dgm:spPr/>
    </dgm:pt>
    <dgm:pt modelId="{FDA20E03-C58E-4F98-8A36-353205572CC5}" type="pres">
      <dgm:prSet presAssocID="{1AB169BA-58FB-4269-BE48-CC9FE25E02F4}" presName="circleA" presStyleLbl="node1" presStyleIdx="2" presStyleCnt="6"/>
      <dgm:spPr/>
    </dgm:pt>
    <dgm:pt modelId="{D6618AEE-6A9D-4AA2-9BB2-6B3FC844061F}" type="pres">
      <dgm:prSet presAssocID="{1AB169BA-58FB-4269-BE48-CC9FE25E02F4}" presName="spaceA" presStyleCnt="0"/>
      <dgm:spPr/>
    </dgm:pt>
    <dgm:pt modelId="{53711F41-DFD9-4DD3-8A3A-52F31DD5F651}" type="pres">
      <dgm:prSet presAssocID="{7C7767DC-7CCD-43BF-B6E2-C17949D799DF}" presName="space" presStyleCnt="0"/>
      <dgm:spPr/>
    </dgm:pt>
    <dgm:pt modelId="{435E6636-6186-481D-A0D5-2A9642F546D8}" type="pres">
      <dgm:prSet presAssocID="{0A2FA426-0D1D-4344-B733-FAF54329B38F}" presName="compositeB" presStyleCnt="0"/>
      <dgm:spPr/>
    </dgm:pt>
    <dgm:pt modelId="{7D3551C6-89B0-4BAB-A448-9CA7CB91F641}" type="pres">
      <dgm:prSet presAssocID="{0A2FA426-0D1D-4344-B733-FAF54329B38F}" presName="textB" presStyleLbl="revTx" presStyleIdx="3" presStyleCnt="6" custScaleX="152861">
        <dgm:presLayoutVars>
          <dgm:bulletEnabled val="1"/>
        </dgm:presLayoutVars>
      </dgm:prSet>
      <dgm:spPr/>
    </dgm:pt>
    <dgm:pt modelId="{A3B90ED8-E630-48C4-AD53-59219E00DF08}" type="pres">
      <dgm:prSet presAssocID="{0A2FA426-0D1D-4344-B733-FAF54329B38F}" presName="circleB" presStyleLbl="node1" presStyleIdx="3" presStyleCnt="6"/>
      <dgm:spPr/>
    </dgm:pt>
    <dgm:pt modelId="{88103576-777F-4A45-B6EA-B9B3AA0FC9CB}" type="pres">
      <dgm:prSet presAssocID="{0A2FA426-0D1D-4344-B733-FAF54329B38F}" presName="spaceB" presStyleCnt="0"/>
      <dgm:spPr/>
    </dgm:pt>
    <dgm:pt modelId="{0175FDA6-F308-4233-B450-4A7546533B5C}" type="pres">
      <dgm:prSet presAssocID="{4C8F949D-FAC8-4BA7-A26A-170D8809BF72}" presName="space" presStyleCnt="0"/>
      <dgm:spPr/>
    </dgm:pt>
    <dgm:pt modelId="{A9E67C70-833B-4A13-B5F0-6C17F49B074A}" type="pres">
      <dgm:prSet presAssocID="{50473F91-8512-4883-9F7E-099162209455}" presName="compositeA" presStyleCnt="0"/>
      <dgm:spPr/>
    </dgm:pt>
    <dgm:pt modelId="{CECCA5BC-48AE-4D56-9CD1-F512D1A1F2D6}" type="pres">
      <dgm:prSet presAssocID="{50473F91-8512-4883-9F7E-099162209455}" presName="textA" presStyleLbl="revTx" presStyleIdx="4" presStyleCnt="6" custScaleX="144859">
        <dgm:presLayoutVars>
          <dgm:bulletEnabled val="1"/>
        </dgm:presLayoutVars>
      </dgm:prSet>
      <dgm:spPr/>
    </dgm:pt>
    <dgm:pt modelId="{8279123C-FBA2-4B0D-B9BD-937A8FE8F68A}" type="pres">
      <dgm:prSet presAssocID="{50473F91-8512-4883-9F7E-099162209455}" presName="circleA" presStyleLbl="node1" presStyleIdx="4" presStyleCnt="6"/>
      <dgm:spPr/>
    </dgm:pt>
    <dgm:pt modelId="{D285DBE7-8A01-437D-980E-2E4ACE319C5F}" type="pres">
      <dgm:prSet presAssocID="{50473F91-8512-4883-9F7E-099162209455}" presName="spaceA" presStyleCnt="0"/>
      <dgm:spPr/>
    </dgm:pt>
    <dgm:pt modelId="{D57FD101-FA3F-4B05-BE32-12B09AFE2881}" type="pres">
      <dgm:prSet presAssocID="{1F58D22D-EF0E-4388-A8B0-9D64C8E19CED}" presName="space" presStyleCnt="0"/>
      <dgm:spPr/>
    </dgm:pt>
    <dgm:pt modelId="{305FCF7A-91FA-4AEC-A15C-BD77B498C88A}" type="pres">
      <dgm:prSet presAssocID="{07053643-AC08-4A05-BC7D-A2379CA4336B}" presName="compositeB" presStyleCnt="0"/>
      <dgm:spPr/>
    </dgm:pt>
    <dgm:pt modelId="{B4D1E1FA-296E-4DC4-BDF8-088B525865C2}" type="pres">
      <dgm:prSet presAssocID="{07053643-AC08-4A05-BC7D-A2379CA4336B}" presName="textB" presStyleLbl="revTx" presStyleIdx="5" presStyleCnt="6" custScaleX="159796">
        <dgm:presLayoutVars>
          <dgm:bulletEnabled val="1"/>
        </dgm:presLayoutVars>
      </dgm:prSet>
      <dgm:spPr/>
    </dgm:pt>
    <dgm:pt modelId="{11FC3FB6-83C7-4A1E-B4A7-D5F125F6D26E}" type="pres">
      <dgm:prSet presAssocID="{07053643-AC08-4A05-BC7D-A2379CA4336B}" presName="circleB" presStyleLbl="node1" presStyleIdx="5" presStyleCnt="6"/>
      <dgm:spPr/>
    </dgm:pt>
    <dgm:pt modelId="{1A44C34B-29B7-45BE-B682-B375334920D9}" type="pres">
      <dgm:prSet presAssocID="{07053643-AC08-4A05-BC7D-A2379CA4336B}" presName="spaceB" presStyleCnt="0"/>
      <dgm:spPr/>
    </dgm:pt>
  </dgm:ptLst>
  <dgm:cxnLst>
    <dgm:cxn modelId="{56953927-3CE6-4678-8700-5AD91D4AE912}" srcId="{D9F21E7F-D620-4AC9-99EF-9A69B27CFD59}" destId="{0A2FA426-0D1D-4344-B733-FAF54329B38F}" srcOrd="3" destOrd="0" parTransId="{A69E850F-2FA8-408E-8B89-05A8B002CC91}" sibTransId="{4C8F949D-FAC8-4BA7-A26A-170D8809BF72}"/>
    <dgm:cxn modelId="{6E62C927-6542-4066-9D4A-0B728AC0E0A2}" srcId="{D9F21E7F-D620-4AC9-99EF-9A69B27CFD59}" destId="{1AB169BA-58FB-4269-BE48-CC9FE25E02F4}" srcOrd="2" destOrd="0" parTransId="{BCC564C4-48DF-4AFC-B345-454584F9B5A0}" sibTransId="{7C7767DC-7CCD-43BF-B6E2-C17949D799DF}"/>
    <dgm:cxn modelId="{42D56D43-042E-48E7-B0C5-F6356FA0C404}" srcId="{D9F21E7F-D620-4AC9-99EF-9A69B27CFD59}" destId="{A4FD480B-4AD8-465D-9B88-58C696A42A88}" srcOrd="1" destOrd="0" parTransId="{EC3D3E98-0DD1-4508-BF9E-F60CB8CDF0F3}" sibTransId="{12F07899-C842-48FE-8C5B-5F1B5D34F2C2}"/>
    <dgm:cxn modelId="{40458464-BB20-4173-BDB7-F352A913862F}" type="presOf" srcId="{0A2FA426-0D1D-4344-B733-FAF54329B38F}" destId="{7D3551C6-89B0-4BAB-A448-9CA7CB91F641}" srcOrd="0" destOrd="0" presId="urn:microsoft.com/office/officeart/2005/8/layout/hProcess11"/>
    <dgm:cxn modelId="{30A24649-62C0-4F6B-8799-CA02106834E9}" srcId="{D9F21E7F-D620-4AC9-99EF-9A69B27CFD59}" destId="{07053643-AC08-4A05-BC7D-A2379CA4336B}" srcOrd="5" destOrd="0" parTransId="{1D0B707C-0A09-4843-9379-C8DB3167E8BF}" sibTransId="{A92D86A2-B294-4681-8F67-0DDF013D42E4}"/>
    <dgm:cxn modelId="{D120C66C-9F4F-402E-BE06-D92F20F27A72}" type="presOf" srcId="{DF855496-169E-4BD0-A972-DEE4B8CA6C86}" destId="{A696003D-8AA8-4879-A1AE-8BE5CBDC008C}" srcOrd="0" destOrd="0" presId="urn:microsoft.com/office/officeart/2005/8/layout/hProcess11"/>
    <dgm:cxn modelId="{B9073F77-693A-4765-B7AC-4E41F257B326}" type="presOf" srcId="{07053643-AC08-4A05-BC7D-A2379CA4336B}" destId="{B4D1E1FA-296E-4DC4-BDF8-088B525865C2}" srcOrd="0" destOrd="0" presId="urn:microsoft.com/office/officeart/2005/8/layout/hProcess11"/>
    <dgm:cxn modelId="{A8551258-879D-4A4F-B3E7-73A78A4F0729}" type="presOf" srcId="{A4FD480B-4AD8-465D-9B88-58C696A42A88}" destId="{1FE9E40B-BE0C-4DB3-AB99-78B0683EDA76}" srcOrd="0" destOrd="0" presId="urn:microsoft.com/office/officeart/2005/8/layout/hProcess11"/>
    <dgm:cxn modelId="{D11D40A0-C10D-44C4-AB28-D4BD32DDFF89}" type="presOf" srcId="{D9F21E7F-D620-4AC9-99EF-9A69B27CFD59}" destId="{4AF8700B-8B9D-4468-B598-9515B8661CC0}" srcOrd="0" destOrd="0" presId="urn:microsoft.com/office/officeart/2005/8/layout/hProcess11"/>
    <dgm:cxn modelId="{58B05CBE-81A6-4A77-A212-BC58D64F7A4D}" type="presOf" srcId="{1AB169BA-58FB-4269-BE48-CC9FE25E02F4}" destId="{C7B5B025-44B3-4827-BEB9-4492D2F3CE06}" srcOrd="0" destOrd="0" presId="urn:microsoft.com/office/officeart/2005/8/layout/hProcess11"/>
    <dgm:cxn modelId="{E3E481F0-48EA-4107-A535-D4A865CA77E2}" srcId="{D9F21E7F-D620-4AC9-99EF-9A69B27CFD59}" destId="{50473F91-8512-4883-9F7E-099162209455}" srcOrd="4" destOrd="0" parTransId="{B18B0CD0-7C14-4471-930D-86E71E7CF644}" sibTransId="{1F58D22D-EF0E-4388-A8B0-9D64C8E19CED}"/>
    <dgm:cxn modelId="{63E5FAF3-99A2-4853-879A-2CEB63EDB647}" type="presOf" srcId="{50473F91-8512-4883-9F7E-099162209455}" destId="{CECCA5BC-48AE-4D56-9CD1-F512D1A1F2D6}" srcOrd="0" destOrd="0" presId="urn:microsoft.com/office/officeart/2005/8/layout/hProcess11"/>
    <dgm:cxn modelId="{D959F2F5-36DE-4BA8-8BCB-980CDF791C94}" srcId="{D9F21E7F-D620-4AC9-99EF-9A69B27CFD59}" destId="{DF855496-169E-4BD0-A972-DEE4B8CA6C86}" srcOrd="0" destOrd="0" parTransId="{26E6DAA6-F228-459C-8A2E-DBB168F855B0}" sibTransId="{94F4E78A-1B86-4526-A857-565BDD99FA17}"/>
    <dgm:cxn modelId="{0DB0E406-3F24-4CE7-B670-8D564450D1C2}" type="presParOf" srcId="{4AF8700B-8B9D-4468-B598-9515B8661CC0}" destId="{169AA684-876F-466B-B125-26DC81A2C968}" srcOrd="0" destOrd="0" presId="urn:microsoft.com/office/officeart/2005/8/layout/hProcess11"/>
    <dgm:cxn modelId="{ABAEB335-4C8E-4736-85B9-EF4967199669}" type="presParOf" srcId="{4AF8700B-8B9D-4468-B598-9515B8661CC0}" destId="{9044B574-C293-47B1-83B5-F868855112F2}" srcOrd="1" destOrd="0" presId="urn:microsoft.com/office/officeart/2005/8/layout/hProcess11"/>
    <dgm:cxn modelId="{4B3B2541-F983-4BE4-923B-D3CCEB7D1E11}" type="presParOf" srcId="{9044B574-C293-47B1-83B5-F868855112F2}" destId="{721A63A3-E8E5-4597-91AA-D960139DE7B0}" srcOrd="0" destOrd="0" presId="urn:microsoft.com/office/officeart/2005/8/layout/hProcess11"/>
    <dgm:cxn modelId="{25A6F11D-D8C4-4BC1-A3E6-0B929715E50B}" type="presParOf" srcId="{721A63A3-E8E5-4597-91AA-D960139DE7B0}" destId="{A696003D-8AA8-4879-A1AE-8BE5CBDC008C}" srcOrd="0" destOrd="0" presId="urn:microsoft.com/office/officeart/2005/8/layout/hProcess11"/>
    <dgm:cxn modelId="{D2D2D123-8297-4AC6-A5BE-368A2F32F75D}" type="presParOf" srcId="{721A63A3-E8E5-4597-91AA-D960139DE7B0}" destId="{337EFD4D-A0FE-4257-9A7B-E49D66E7A6C5}" srcOrd="1" destOrd="0" presId="urn:microsoft.com/office/officeart/2005/8/layout/hProcess11"/>
    <dgm:cxn modelId="{05878844-53C9-4469-BB8E-BDA385D51FAF}" type="presParOf" srcId="{721A63A3-E8E5-4597-91AA-D960139DE7B0}" destId="{6746FB04-0869-42A7-8E4C-176819B478D1}" srcOrd="2" destOrd="0" presId="urn:microsoft.com/office/officeart/2005/8/layout/hProcess11"/>
    <dgm:cxn modelId="{2F3A450F-C087-4575-B1FA-5B3E2EDE1CF1}" type="presParOf" srcId="{9044B574-C293-47B1-83B5-F868855112F2}" destId="{C237C46D-D1C0-4BEC-ABBA-600B1960B16C}" srcOrd="1" destOrd="0" presId="urn:microsoft.com/office/officeart/2005/8/layout/hProcess11"/>
    <dgm:cxn modelId="{BCDB064E-0E82-4E3A-AB35-CD9998D9D42C}" type="presParOf" srcId="{9044B574-C293-47B1-83B5-F868855112F2}" destId="{B93493D9-6730-4BDE-B945-92AFF4BFB1C4}" srcOrd="2" destOrd="0" presId="urn:microsoft.com/office/officeart/2005/8/layout/hProcess11"/>
    <dgm:cxn modelId="{A99779B4-FAFB-4D10-A33D-FA046B4D7A2C}" type="presParOf" srcId="{B93493D9-6730-4BDE-B945-92AFF4BFB1C4}" destId="{1FE9E40B-BE0C-4DB3-AB99-78B0683EDA76}" srcOrd="0" destOrd="0" presId="urn:microsoft.com/office/officeart/2005/8/layout/hProcess11"/>
    <dgm:cxn modelId="{F600A51A-E623-4FA0-904F-8ECB7FDAE050}" type="presParOf" srcId="{B93493D9-6730-4BDE-B945-92AFF4BFB1C4}" destId="{656A284A-07A9-46F0-B339-1F713A254395}" srcOrd="1" destOrd="0" presId="urn:microsoft.com/office/officeart/2005/8/layout/hProcess11"/>
    <dgm:cxn modelId="{4AFB4061-8A7C-4DC1-A927-C148387EA6BC}" type="presParOf" srcId="{B93493D9-6730-4BDE-B945-92AFF4BFB1C4}" destId="{F799624E-0BFC-4957-8960-9568BCBCB766}" srcOrd="2" destOrd="0" presId="urn:microsoft.com/office/officeart/2005/8/layout/hProcess11"/>
    <dgm:cxn modelId="{6E79F828-EDEB-4AE8-BD8C-D9693877BD82}" type="presParOf" srcId="{9044B574-C293-47B1-83B5-F868855112F2}" destId="{33652EAA-F435-4C4B-BBF5-FDFF214B8021}" srcOrd="3" destOrd="0" presId="urn:microsoft.com/office/officeart/2005/8/layout/hProcess11"/>
    <dgm:cxn modelId="{29213DE0-E7E3-4261-8977-A0F5FEE47868}" type="presParOf" srcId="{9044B574-C293-47B1-83B5-F868855112F2}" destId="{D2423823-5D6D-4902-8544-1F6F3D33BA24}" srcOrd="4" destOrd="0" presId="urn:microsoft.com/office/officeart/2005/8/layout/hProcess11"/>
    <dgm:cxn modelId="{A534E10D-B0F2-477C-AA91-6E02DDDE814A}" type="presParOf" srcId="{D2423823-5D6D-4902-8544-1F6F3D33BA24}" destId="{C7B5B025-44B3-4827-BEB9-4492D2F3CE06}" srcOrd="0" destOrd="0" presId="urn:microsoft.com/office/officeart/2005/8/layout/hProcess11"/>
    <dgm:cxn modelId="{C195853E-FD6D-409B-AB5A-A02578015B92}" type="presParOf" srcId="{D2423823-5D6D-4902-8544-1F6F3D33BA24}" destId="{FDA20E03-C58E-4F98-8A36-353205572CC5}" srcOrd="1" destOrd="0" presId="urn:microsoft.com/office/officeart/2005/8/layout/hProcess11"/>
    <dgm:cxn modelId="{C738915B-D353-484C-95AE-BF157F86A6E3}" type="presParOf" srcId="{D2423823-5D6D-4902-8544-1F6F3D33BA24}" destId="{D6618AEE-6A9D-4AA2-9BB2-6B3FC844061F}" srcOrd="2" destOrd="0" presId="urn:microsoft.com/office/officeart/2005/8/layout/hProcess11"/>
    <dgm:cxn modelId="{44A05590-0D79-4214-8D0A-F562487FBFFC}" type="presParOf" srcId="{9044B574-C293-47B1-83B5-F868855112F2}" destId="{53711F41-DFD9-4DD3-8A3A-52F31DD5F651}" srcOrd="5" destOrd="0" presId="urn:microsoft.com/office/officeart/2005/8/layout/hProcess11"/>
    <dgm:cxn modelId="{0D5E8D79-847B-48FE-864C-5FDF0FD9D41A}" type="presParOf" srcId="{9044B574-C293-47B1-83B5-F868855112F2}" destId="{435E6636-6186-481D-A0D5-2A9642F546D8}" srcOrd="6" destOrd="0" presId="urn:microsoft.com/office/officeart/2005/8/layout/hProcess11"/>
    <dgm:cxn modelId="{AD1E412A-FCB4-4275-8A3B-EACEC0406014}" type="presParOf" srcId="{435E6636-6186-481D-A0D5-2A9642F546D8}" destId="{7D3551C6-89B0-4BAB-A448-9CA7CB91F641}" srcOrd="0" destOrd="0" presId="urn:microsoft.com/office/officeart/2005/8/layout/hProcess11"/>
    <dgm:cxn modelId="{6310A9F2-5557-4604-9D3D-C3C3D3C6E1AD}" type="presParOf" srcId="{435E6636-6186-481D-A0D5-2A9642F546D8}" destId="{A3B90ED8-E630-48C4-AD53-59219E00DF08}" srcOrd="1" destOrd="0" presId="urn:microsoft.com/office/officeart/2005/8/layout/hProcess11"/>
    <dgm:cxn modelId="{15E6406B-9058-4701-9111-9DD2D214699F}" type="presParOf" srcId="{435E6636-6186-481D-A0D5-2A9642F546D8}" destId="{88103576-777F-4A45-B6EA-B9B3AA0FC9CB}" srcOrd="2" destOrd="0" presId="urn:microsoft.com/office/officeart/2005/8/layout/hProcess11"/>
    <dgm:cxn modelId="{D1D7E9C7-EC7D-4483-8080-EA912619FAA3}" type="presParOf" srcId="{9044B574-C293-47B1-83B5-F868855112F2}" destId="{0175FDA6-F308-4233-B450-4A7546533B5C}" srcOrd="7" destOrd="0" presId="urn:microsoft.com/office/officeart/2005/8/layout/hProcess11"/>
    <dgm:cxn modelId="{A5A98A5E-14B4-49AC-B354-61A9D7DC1F84}" type="presParOf" srcId="{9044B574-C293-47B1-83B5-F868855112F2}" destId="{A9E67C70-833B-4A13-B5F0-6C17F49B074A}" srcOrd="8" destOrd="0" presId="urn:microsoft.com/office/officeart/2005/8/layout/hProcess11"/>
    <dgm:cxn modelId="{7BF7F00D-D53A-4A6A-AA5D-EEC5EA1D63FA}" type="presParOf" srcId="{A9E67C70-833B-4A13-B5F0-6C17F49B074A}" destId="{CECCA5BC-48AE-4D56-9CD1-F512D1A1F2D6}" srcOrd="0" destOrd="0" presId="urn:microsoft.com/office/officeart/2005/8/layout/hProcess11"/>
    <dgm:cxn modelId="{959E954A-FDF6-4593-A340-CF6E5DF30F05}" type="presParOf" srcId="{A9E67C70-833B-4A13-B5F0-6C17F49B074A}" destId="{8279123C-FBA2-4B0D-B9BD-937A8FE8F68A}" srcOrd="1" destOrd="0" presId="urn:microsoft.com/office/officeart/2005/8/layout/hProcess11"/>
    <dgm:cxn modelId="{F2EA8918-CB9B-4DC6-8592-7063A4891BB1}" type="presParOf" srcId="{A9E67C70-833B-4A13-B5F0-6C17F49B074A}" destId="{D285DBE7-8A01-437D-980E-2E4ACE319C5F}" srcOrd="2" destOrd="0" presId="urn:microsoft.com/office/officeart/2005/8/layout/hProcess11"/>
    <dgm:cxn modelId="{E28A6B48-FB7F-4C69-B347-FBC092B46321}" type="presParOf" srcId="{9044B574-C293-47B1-83B5-F868855112F2}" destId="{D57FD101-FA3F-4B05-BE32-12B09AFE2881}" srcOrd="9" destOrd="0" presId="urn:microsoft.com/office/officeart/2005/8/layout/hProcess11"/>
    <dgm:cxn modelId="{0ED07039-652F-4E8E-9D2C-434E1E3ED1F5}" type="presParOf" srcId="{9044B574-C293-47B1-83B5-F868855112F2}" destId="{305FCF7A-91FA-4AEC-A15C-BD77B498C88A}" srcOrd="10" destOrd="0" presId="urn:microsoft.com/office/officeart/2005/8/layout/hProcess11"/>
    <dgm:cxn modelId="{53C6312E-55A8-4473-902C-89BD5CD67FB8}" type="presParOf" srcId="{305FCF7A-91FA-4AEC-A15C-BD77B498C88A}" destId="{B4D1E1FA-296E-4DC4-BDF8-088B525865C2}" srcOrd="0" destOrd="0" presId="urn:microsoft.com/office/officeart/2005/8/layout/hProcess11"/>
    <dgm:cxn modelId="{87BD302D-9084-4336-A0C4-AA9F9EE4DC5A}" type="presParOf" srcId="{305FCF7A-91FA-4AEC-A15C-BD77B498C88A}" destId="{11FC3FB6-83C7-4A1E-B4A7-D5F125F6D26E}" srcOrd="1" destOrd="0" presId="urn:microsoft.com/office/officeart/2005/8/layout/hProcess11"/>
    <dgm:cxn modelId="{FB7FD33C-E18D-41D2-B46E-F2F12B26F715}" type="presParOf" srcId="{305FCF7A-91FA-4AEC-A15C-BD77B498C88A}" destId="{1A44C34B-29B7-45BE-B682-B375334920D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C431C-86D4-4D74-A007-FE46B1E46D97}" type="doc">
      <dgm:prSet loTypeId="urn:microsoft.com/office/officeart/2005/8/layout/list1" loCatId="list" qsTypeId="urn:microsoft.com/office/officeart/2005/8/quickstyle/simple2" qsCatId="simple" csTypeId="urn:microsoft.com/office/officeart/2005/8/colors/accent2_2" csCatId="accent2"/>
      <dgm:spPr/>
      <dgm:t>
        <a:bodyPr/>
        <a:lstStyle/>
        <a:p>
          <a:endParaRPr lang="en-US"/>
        </a:p>
      </dgm:t>
    </dgm:pt>
    <dgm:pt modelId="{7D63C2BF-B994-43A1-91A4-364F9798493C}">
      <dgm:prSet/>
      <dgm:spPr/>
      <dgm:t>
        <a:bodyPr/>
        <a:lstStyle/>
        <a:p>
          <a:r>
            <a:rPr lang="en-CA"/>
            <a:t>Key partnerships</a:t>
          </a:r>
          <a:endParaRPr lang="en-US"/>
        </a:p>
      </dgm:t>
    </dgm:pt>
    <dgm:pt modelId="{9B81AA9D-61F7-4F63-9FB8-A86D81A66B91}" type="parTrans" cxnId="{C4752D37-ABD3-4DD4-B335-DC143DDD4023}">
      <dgm:prSet/>
      <dgm:spPr/>
      <dgm:t>
        <a:bodyPr/>
        <a:lstStyle/>
        <a:p>
          <a:endParaRPr lang="en-US"/>
        </a:p>
      </dgm:t>
    </dgm:pt>
    <dgm:pt modelId="{6FE3E213-0A63-4FDA-B0B5-237297B2FC87}" type="sibTrans" cxnId="{C4752D37-ABD3-4DD4-B335-DC143DDD4023}">
      <dgm:prSet/>
      <dgm:spPr/>
      <dgm:t>
        <a:bodyPr/>
        <a:lstStyle/>
        <a:p>
          <a:endParaRPr lang="en-US"/>
        </a:p>
      </dgm:t>
    </dgm:pt>
    <dgm:pt modelId="{B3861C62-0E5F-4202-951D-872871CABE99}">
      <dgm:prSet/>
      <dgm:spPr/>
      <dgm:t>
        <a:bodyPr/>
        <a:lstStyle/>
        <a:p>
          <a:r>
            <a:rPr lang="en-CA"/>
            <a:t>Institutional Analysis and Planning</a:t>
          </a:r>
          <a:endParaRPr lang="en-US"/>
        </a:p>
      </dgm:t>
    </dgm:pt>
    <dgm:pt modelId="{C9D2ADF1-2C6D-472A-B5D5-50E791B8259F}" type="parTrans" cxnId="{22B24551-61B5-487F-A153-65792234350E}">
      <dgm:prSet/>
      <dgm:spPr/>
      <dgm:t>
        <a:bodyPr/>
        <a:lstStyle/>
        <a:p>
          <a:endParaRPr lang="en-US"/>
        </a:p>
      </dgm:t>
    </dgm:pt>
    <dgm:pt modelId="{BEAFD44E-E507-4120-B968-17C694E66649}" type="sibTrans" cxnId="{22B24551-61B5-487F-A153-65792234350E}">
      <dgm:prSet/>
      <dgm:spPr/>
      <dgm:t>
        <a:bodyPr/>
        <a:lstStyle/>
        <a:p>
          <a:endParaRPr lang="en-US"/>
        </a:p>
      </dgm:t>
    </dgm:pt>
    <dgm:pt modelId="{F700644D-B5D4-4250-BCC0-473013358911}">
      <dgm:prSet/>
      <dgm:spPr/>
      <dgm:t>
        <a:bodyPr/>
        <a:lstStyle/>
        <a:p>
          <a:r>
            <a:rPr lang="en-CA"/>
            <a:t>Office of Research</a:t>
          </a:r>
          <a:endParaRPr lang="en-US"/>
        </a:p>
      </dgm:t>
    </dgm:pt>
    <dgm:pt modelId="{F3FCD9DF-2B49-453C-BA60-D7B6E64AA7ED}" type="parTrans" cxnId="{D5103709-AC2F-4B57-87E9-4190F6654088}">
      <dgm:prSet/>
      <dgm:spPr/>
      <dgm:t>
        <a:bodyPr/>
        <a:lstStyle/>
        <a:p>
          <a:endParaRPr lang="en-US"/>
        </a:p>
      </dgm:t>
    </dgm:pt>
    <dgm:pt modelId="{90DD3776-9710-4DD5-9077-1A4A0DA9C233}" type="sibTrans" cxnId="{D5103709-AC2F-4B57-87E9-4190F6654088}">
      <dgm:prSet/>
      <dgm:spPr/>
      <dgm:t>
        <a:bodyPr/>
        <a:lstStyle/>
        <a:p>
          <a:endParaRPr lang="en-US"/>
        </a:p>
      </dgm:t>
    </dgm:pt>
    <dgm:pt modelId="{C0E50263-EE1F-433C-9EC5-908013032250}">
      <dgm:prSet/>
      <dgm:spPr/>
      <dgm:t>
        <a:bodyPr/>
        <a:lstStyle/>
        <a:p>
          <a:r>
            <a:rPr lang="en-CA"/>
            <a:t>Liaison Librarians</a:t>
          </a:r>
          <a:endParaRPr lang="en-US"/>
        </a:p>
      </dgm:t>
    </dgm:pt>
    <dgm:pt modelId="{A626BE88-A566-47D8-A65F-B074CD029E99}" type="parTrans" cxnId="{C4E60AB1-FA46-49B9-A614-596F60184621}">
      <dgm:prSet/>
      <dgm:spPr/>
      <dgm:t>
        <a:bodyPr/>
        <a:lstStyle/>
        <a:p>
          <a:endParaRPr lang="en-US"/>
        </a:p>
      </dgm:t>
    </dgm:pt>
    <dgm:pt modelId="{BAA2A3D8-CCCD-427D-8F9A-863DC1AE2E28}" type="sibTrans" cxnId="{C4E60AB1-FA46-49B9-A614-596F60184621}">
      <dgm:prSet/>
      <dgm:spPr/>
      <dgm:t>
        <a:bodyPr/>
        <a:lstStyle/>
        <a:p>
          <a:endParaRPr lang="en-US"/>
        </a:p>
      </dgm:t>
    </dgm:pt>
    <dgm:pt modelId="{78C2638E-497A-4ADD-9153-3B2E2C6ED9D1}">
      <dgm:prSet/>
      <dgm:spPr/>
      <dgm:t>
        <a:bodyPr/>
        <a:lstStyle/>
        <a:p>
          <a:r>
            <a:rPr lang="en-CA"/>
            <a:t>Key roles</a:t>
          </a:r>
          <a:endParaRPr lang="en-US"/>
        </a:p>
      </dgm:t>
    </dgm:pt>
    <dgm:pt modelId="{947E47DF-3B68-4458-B237-DCFE9BDD44D5}" type="parTrans" cxnId="{5969E1E7-2EF5-4643-8132-3D99EC83FEBB}">
      <dgm:prSet/>
      <dgm:spPr/>
      <dgm:t>
        <a:bodyPr/>
        <a:lstStyle/>
        <a:p>
          <a:endParaRPr lang="en-US"/>
        </a:p>
      </dgm:t>
    </dgm:pt>
    <dgm:pt modelId="{56A8F77B-0CE6-437F-AE50-6D33ADEC92F0}" type="sibTrans" cxnId="{5969E1E7-2EF5-4643-8132-3D99EC83FEBB}">
      <dgm:prSet/>
      <dgm:spPr/>
      <dgm:t>
        <a:bodyPr/>
        <a:lstStyle/>
        <a:p>
          <a:endParaRPr lang="en-US"/>
        </a:p>
      </dgm:t>
    </dgm:pt>
    <dgm:pt modelId="{F6913123-A404-4320-98C2-4CCF3E3C43FC}">
      <dgm:prSet/>
      <dgm:spPr/>
      <dgm:t>
        <a:bodyPr/>
        <a:lstStyle/>
        <a:p>
          <a:r>
            <a:rPr lang="en-CA"/>
            <a:t>Campus strategic advice</a:t>
          </a:r>
          <a:endParaRPr lang="en-US"/>
        </a:p>
      </dgm:t>
    </dgm:pt>
    <dgm:pt modelId="{3C0DF40F-F074-4CBD-B805-B00A6F9D4BBB}" type="parTrans" cxnId="{DD0955C9-E43C-4021-8AD4-22EC666F760A}">
      <dgm:prSet/>
      <dgm:spPr/>
      <dgm:t>
        <a:bodyPr/>
        <a:lstStyle/>
        <a:p>
          <a:endParaRPr lang="en-US"/>
        </a:p>
      </dgm:t>
    </dgm:pt>
    <dgm:pt modelId="{1F26D097-C74D-4DFA-9B50-F4E6593B88F2}" type="sibTrans" cxnId="{DD0955C9-E43C-4021-8AD4-22EC666F760A}">
      <dgm:prSet/>
      <dgm:spPr/>
      <dgm:t>
        <a:bodyPr/>
        <a:lstStyle/>
        <a:p>
          <a:endParaRPr lang="en-US"/>
        </a:p>
      </dgm:t>
    </dgm:pt>
    <dgm:pt modelId="{E468E214-EB9C-44BE-8F0D-B7D4E5ECF06B}">
      <dgm:prSet/>
      <dgm:spPr/>
      <dgm:t>
        <a:bodyPr/>
        <a:lstStyle/>
        <a:p>
          <a:r>
            <a:rPr lang="en-CA"/>
            <a:t>Data analysis &amp; replication</a:t>
          </a:r>
          <a:endParaRPr lang="en-US"/>
        </a:p>
      </dgm:t>
    </dgm:pt>
    <dgm:pt modelId="{1A8BA6A1-93A7-4698-BF96-BA9902DEDA41}" type="parTrans" cxnId="{7275BED2-B1B2-4E66-9A6A-30E27251D134}">
      <dgm:prSet/>
      <dgm:spPr/>
      <dgm:t>
        <a:bodyPr/>
        <a:lstStyle/>
        <a:p>
          <a:endParaRPr lang="en-US"/>
        </a:p>
      </dgm:t>
    </dgm:pt>
    <dgm:pt modelId="{CF4736BA-6485-4F0A-B40C-3278CC11EAEB}" type="sibTrans" cxnId="{7275BED2-B1B2-4E66-9A6A-30E27251D134}">
      <dgm:prSet/>
      <dgm:spPr/>
      <dgm:t>
        <a:bodyPr/>
        <a:lstStyle/>
        <a:p>
          <a:endParaRPr lang="en-US"/>
        </a:p>
      </dgm:t>
    </dgm:pt>
    <dgm:pt modelId="{134AB97D-D950-4F6A-9618-4AA7FBD22A9D}">
      <dgm:prSet/>
      <dgm:spPr/>
      <dgm:t>
        <a:bodyPr/>
        <a:lstStyle/>
        <a:p>
          <a:r>
            <a:rPr lang="en-CA"/>
            <a:t>Education</a:t>
          </a:r>
          <a:endParaRPr lang="en-US"/>
        </a:p>
      </dgm:t>
    </dgm:pt>
    <dgm:pt modelId="{437467F6-3B3E-4678-B3B1-30947DEF332E}" type="parTrans" cxnId="{DE072B18-37BC-432A-B9BD-2B50A9ED7419}">
      <dgm:prSet/>
      <dgm:spPr/>
      <dgm:t>
        <a:bodyPr/>
        <a:lstStyle/>
        <a:p>
          <a:endParaRPr lang="en-US"/>
        </a:p>
      </dgm:t>
    </dgm:pt>
    <dgm:pt modelId="{0AB4C112-C564-4F14-B65C-657110CF8242}" type="sibTrans" cxnId="{DE072B18-37BC-432A-B9BD-2B50A9ED7419}">
      <dgm:prSet/>
      <dgm:spPr/>
      <dgm:t>
        <a:bodyPr/>
        <a:lstStyle/>
        <a:p>
          <a:endParaRPr lang="en-US"/>
        </a:p>
      </dgm:t>
    </dgm:pt>
    <dgm:pt modelId="{C21E60BD-6D6B-42AE-A368-91FB78EA2C33}">
      <dgm:prSet/>
      <dgm:spPr/>
      <dgm:t>
        <a:bodyPr/>
        <a:lstStyle/>
        <a:p>
          <a:r>
            <a:rPr lang="en-CA"/>
            <a:t>Vendor relationships</a:t>
          </a:r>
          <a:endParaRPr lang="en-US"/>
        </a:p>
      </dgm:t>
    </dgm:pt>
    <dgm:pt modelId="{460EE3A0-8AC3-48D9-B6B8-7288129FE137}" type="parTrans" cxnId="{C1488579-F697-4C25-985F-385A593A9245}">
      <dgm:prSet/>
      <dgm:spPr/>
      <dgm:t>
        <a:bodyPr/>
        <a:lstStyle/>
        <a:p>
          <a:endParaRPr lang="en-US"/>
        </a:p>
      </dgm:t>
    </dgm:pt>
    <dgm:pt modelId="{9704A227-8766-403F-9EC1-39AB739C2DAB}" type="sibTrans" cxnId="{C1488579-F697-4C25-985F-385A593A9245}">
      <dgm:prSet/>
      <dgm:spPr/>
      <dgm:t>
        <a:bodyPr/>
        <a:lstStyle/>
        <a:p>
          <a:endParaRPr lang="en-US"/>
        </a:p>
      </dgm:t>
    </dgm:pt>
    <dgm:pt modelId="{664F1CDA-A0B7-43C0-B043-128607083E81}" type="pres">
      <dgm:prSet presAssocID="{79DC431C-86D4-4D74-A007-FE46B1E46D97}" presName="linear" presStyleCnt="0">
        <dgm:presLayoutVars>
          <dgm:dir/>
          <dgm:animLvl val="lvl"/>
          <dgm:resizeHandles val="exact"/>
        </dgm:presLayoutVars>
      </dgm:prSet>
      <dgm:spPr/>
    </dgm:pt>
    <dgm:pt modelId="{E7C2E5B8-B8ED-439F-8467-8F5C39D54426}" type="pres">
      <dgm:prSet presAssocID="{7D63C2BF-B994-43A1-91A4-364F9798493C}" presName="parentLin" presStyleCnt="0"/>
      <dgm:spPr/>
    </dgm:pt>
    <dgm:pt modelId="{DFA178EE-3DCD-4C89-9FBD-8B067322830F}" type="pres">
      <dgm:prSet presAssocID="{7D63C2BF-B994-43A1-91A4-364F9798493C}" presName="parentLeftMargin" presStyleLbl="node1" presStyleIdx="0" presStyleCnt="2"/>
      <dgm:spPr/>
    </dgm:pt>
    <dgm:pt modelId="{5CB89D37-E8D4-4878-83F5-D9A1B14C4606}" type="pres">
      <dgm:prSet presAssocID="{7D63C2BF-B994-43A1-91A4-364F9798493C}" presName="parentText" presStyleLbl="node1" presStyleIdx="0" presStyleCnt="2">
        <dgm:presLayoutVars>
          <dgm:chMax val="0"/>
          <dgm:bulletEnabled val="1"/>
        </dgm:presLayoutVars>
      </dgm:prSet>
      <dgm:spPr/>
    </dgm:pt>
    <dgm:pt modelId="{1C0B47B4-8016-4799-B95A-701ABAEF85FB}" type="pres">
      <dgm:prSet presAssocID="{7D63C2BF-B994-43A1-91A4-364F9798493C}" presName="negativeSpace" presStyleCnt="0"/>
      <dgm:spPr/>
    </dgm:pt>
    <dgm:pt modelId="{E3A9EE79-581D-49AF-BF33-049F64C2AF69}" type="pres">
      <dgm:prSet presAssocID="{7D63C2BF-B994-43A1-91A4-364F9798493C}" presName="childText" presStyleLbl="conFgAcc1" presStyleIdx="0" presStyleCnt="2">
        <dgm:presLayoutVars>
          <dgm:bulletEnabled val="1"/>
        </dgm:presLayoutVars>
      </dgm:prSet>
      <dgm:spPr/>
    </dgm:pt>
    <dgm:pt modelId="{C1E97603-1D0A-4725-94B2-F419CCEEB497}" type="pres">
      <dgm:prSet presAssocID="{6FE3E213-0A63-4FDA-B0B5-237297B2FC87}" presName="spaceBetweenRectangles" presStyleCnt="0"/>
      <dgm:spPr/>
    </dgm:pt>
    <dgm:pt modelId="{44BF87C8-71E8-4CAA-81F6-70267451E34A}" type="pres">
      <dgm:prSet presAssocID="{78C2638E-497A-4ADD-9153-3B2E2C6ED9D1}" presName="parentLin" presStyleCnt="0"/>
      <dgm:spPr/>
    </dgm:pt>
    <dgm:pt modelId="{595A0961-ECCE-4895-B35E-0454A084969A}" type="pres">
      <dgm:prSet presAssocID="{78C2638E-497A-4ADD-9153-3B2E2C6ED9D1}" presName="parentLeftMargin" presStyleLbl="node1" presStyleIdx="0" presStyleCnt="2"/>
      <dgm:spPr/>
    </dgm:pt>
    <dgm:pt modelId="{80746388-4E7C-49E1-AF0B-30767DA5894A}" type="pres">
      <dgm:prSet presAssocID="{78C2638E-497A-4ADD-9153-3B2E2C6ED9D1}" presName="parentText" presStyleLbl="node1" presStyleIdx="1" presStyleCnt="2">
        <dgm:presLayoutVars>
          <dgm:chMax val="0"/>
          <dgm:bulletEnabled val="1"/>
        </dgm:presLayoutVars>
      </dgm:prSet>
      <dgm:spPr/>
    </dgm:pt>
    <dgm:pt modelId="{D8E7B4C5-7B47-4DE1-92AC-DD7221C57F31}" type="pres">
      <dgm:prSet presAssocID="{78C2638E-497A-4ADD-9153-3B2E2C6ED9D1}" presName="negativeSpace" presStyleCnt="0"/>
      <dgm:spPr/>
    </dgm:pt>
    <dgm:pt modelId="{D43B3D6A-DE7C-49E5-8F6D-9209386E0523}" type="pres">
      <dgm:prSet presAssocID="{78C2638E-497A-4ADD-9153-3B2E2C6ED9D1}" presName="childText" presStyleLbl="conFgAcc1" presStyleIdx="1" presStyleCnt="2">
        <dgm:presLayoutVars>
          <dgm:bulletEnabled val="1"/>
        </dgm:presLayoutVars>
      </dgm:prSet>
      <dgm:spPr/>
    </dgm:pt>
  </dgm:ptLst>
  <dgm:cxnLst>
    <dgm:cxn modelId="{D5103709-AC2F-4B57-87E9-4190F6654088}" srcId="{7D63C2BF-B994-43A1-91A4-364F9798493C}" destId="{F700644D-B5D4-4250-BCC0-473013358911}" srcOrd="1" destOrd="0" parTransId="{F3FCD9DF-2B49-453C-BA60-D7B6E64AA7ED}" sibTransId="{90DD3776-9710-4DD5-9077-1A4A0DA9C233}"/>
    <dgm:cxn modelId="{539E5E0E-D199-4D40-AB26-EB7F31264B4C}" type="presOf" srcId="{134AB97D-D950-4F6A-9618-4AA7FBD22A9D}" destId="{D43B3D6A-DE7C-49E5-8F6D-9209386E0523}" srcOrd="0" destOrd="2" presId="urn:microsoft.com/office/officeart/2005/8/layout/list1"/>
    <dgm:cxn modelId="{DE072B18-37BC-432A-B9BD-2B50A9ED7419}" srcId="{78C2638E-497A-4ADD-9153-3B2E2C6ED9D1}" destId="{134AB97D-D950-4F6A-9618-4AA7FBD22A9D}" srcOrd="2" destOrd="0" parTransId="{437467F6-3B3E-4678-B3B1-30947DEF332E}" sibTransId="{0AB4C112-C564-4F14-B65C-657110CF8242}"/>
    <dgm:cxn modelId="{C188E22D-669F-4EE2-AEC9-1485C1C01709}" type="presOf" srcId="{F6913123-A404-4320-98C2-4CCF3E3C43FC}" destId="{D43B3D6A-DE7C-49E5-8F6D-9209386E0523}" srcOrd="0" destOrd="0" presId="urn:microsoft.com/office/officeart/2005/8/layout/list1"/>
    <dgm:cxn modelId="{C4752D37-ABD3-4DD4-B335-DC143DDD4023}" srcId="{79DC431C-86D4-4D74-A007-FE46B1E46D97}" destId="{7D63C2BF-B994-43A1-91A4-364F9798493C}" srcOrd="0" destOrd="0" parTransId="{9B81AA9D-61F7-4F63-9FB8-A86D81A66B91}" sibTransId="{6FE3E213-0A63-4FDA-B0B5-237297B2FC87}"/>
    <dgm:cxn modelId="{0FB0DF39-B40C-4F36-88ED-3F43615D5E3D}" type="presOf" srcId="{C21E60BD-6D6B-42AE-A368-91FB78EA2C33}" destId="{D43B3D6A-DE7C-49E5-8F6D-9209386E0523}" srcOrd="0" destOrd="3" presId="urn:microsoft.com/office/officeart/2005/8/layout/list1"/>
    <dgm:cxn modelId="{9853CF3D-C4B0-4731-A525-F72943E23A29}" type="presOf" srcId="{7D63C2BF-B994-43A1-91A4-364F9798493C}" destId="{DFA178EE-3DCD-4C89-9FBD-8B067322830F}" srcOrd="0" destOrd="0" presId="urn:microsoft.com/office/officeart/2005/8/layout/list1"/>
    <dgm:cxn modelId="{22B24551-61B5-487F-A153-65792234350E}" srcId="{7D63C2BF-B994-43A1-91A4-364F9798493C}" destId="{B3861C62-0E5F-4202-951D-872871CABE99}" srcOrd="0" destOrd="0" parTransId="{C9D2ADF1-2C6D-472A-B5D5-50E791B8259F}" sibTransId="{BEAFD44E-E507-4120-B968-17C694E66649}"/>
    <dgm:cxn modelId="{C1488579-F697-4C25-985F-385A593A9245}" srcId="{78C2638E-497A-4ADD-9153-3B2E2C6ED9D1}" destId="{C21E60BD-6D6B-42AE-A368-91FB78EA2C33}" srcOrd="3" destOrd="0" parTransId="{460EE3A0-8AC3-48D9-B6B8-7288129FE137}" sibTransId="{9704A227-8766-403F-9EC1-39AB739C2DAB}"/>
    <dgm:cxn modelId="{38F3A78B-1599-4809-9E46-0E80C29E23EF}" type="presOf" srcId="{7D63C2BF-B994-43A1-91A4-364F9798493C}" destId="{5CB89D37-E8D4-4878-83F5-D9A1B14C4606}" srcOrd="1" destOrd="0" presId="urn:microsoft.com/office/officeart/2005/8/layout/list1"/>
    <dgm:cxn modelId="{4C3FE291-5C20-477D-A581-E50540F4579A}" type="presOf" srcId="{B3861C62-0E5F-4202-951D-872871CABE99}" destId="{E3A9EE79-581D-49AF-BF33-049F64C2AF69}" srcOrd="0" destOrd="0" presId="urn:microsoft.com/office/officeart/2005/8/layout/list1"/>
    <dgm:cxn modelId="{C4E60AB1-FA46-49B9-A614-596F60184621}" srcId="{7D63C2BF-B994-43A1-91A4-364F9798493C}" destId="{C0E50263-EE1F-433C-9EC5-908013032250}" srcOrd="2" destOrd="0" parTransId="{A626BE88-A566-47D8-A65F-B074CD029E99}" sibTransId="{BAA2A3D8-CCCD-427D-8F9A-863DC1AE2E28}"/>
    <dgm:cxn modelId="{C890ADB9-6384-4C0F-95C2-308C0B7C96A5}" type="presOf" srcId="{F700644D-B5D4-4250-BCC0-473013358911}" destId="{E3A9EE79-581D-49AF-BF33-049F64C2AF69}" srcOrd="0" destOrd="1" presId="urn:microsoft.com/office/officeart/2005/8/layout/list1"/>
    <dgm:cxn modelId="{DD0955C9-E43C-4021-8AD4-22EC666F760A}" srcId="{78C2638E-497A-4ADD-9153-3B2E2C6ED9D1}" destId="{F6913123-A404-4320-98C2-4CCF3E3C43FC}" srcOrd="0" destOrd="0" parTransId="{3C0DF40F-F074-4CBD-B805-B00A6F9D4BBB}" sibTransId="{1F26D097-C74D-4DFA-9B50-F4E6593B88F2}"/>
    <dgm:cxn modelId="{7275BED2-B1B2-4E66-9A6A-30E27251D134}" srcId="{78C2638E-497A-4ADD-9153-3B2E2C6ED9D1}" destId="{E468E214-EB9C-44BE-8F0D-B7D4E5ECF06B}" srcOrd="1" destOrd="0" parTransId="{1A8BA6A1-93A7-4698-BF96-BA9902DEDA41}" sibTransId="{CF4736BA-6485-4F0A-B40C-3278CC11EAEB}"/>
    <dgm:cxn modelId="{7C5DACD4-0135-47E2-94C9-0CC739760211}" type="presOf" srcId="{78C2638E-497A-4ADD-9153-3B2E2C6ED9D1}" destId="{80746388-4E7C-49E1-AF0B-30767DA5894A}" srcOrd="1" destOrd="0" presId="urn:microsoft.com/office/officeart/2005/8/layout/list1"/>
    <dgm:cxn modelId="{740323D6-2483-41C5-B8B3-DF720C25D596}" type="presOf" srcId="{78C2638E-497A-4ADD-9153-3B2E2C6ED9D1}" destId="{595A0961-ECCE-4895-B35E-0454A084969A}" srcOrd="0" destOrd="0" presId="urn:microsoft.com/office/officeart/2005/8/layout/list1"/>
    <dgm:cxn modelId="{2FC999D8-9D09-4681-B4A0-16B101A3EA7A}" type="presOf" srcId="{E468E214-EB9C-44BE-8F0D-B7D4E5ECF06B}" destId="{D43B3D6A-DE7C-49E5-8F6D-9209386E0523}" srcOrd="0" destOrd="1" presId="urn:microsoft.com/office/officeart/2005/8/layout/list1"/>
    <dgm:cxn modelId="{12628BE2-B457-42B9-A006-F1E14A75AE91}" type="presOf" srcId="{79DC431C-86D4-4D74-A007-FE46B1E46D97}" destId="{664F1CDA-A0B7-43C0-B043-128607083E81}" srcOrd="0" destOrd="0" presId="urn:microsoft.com/office/officeart/2005/8/layout/list1"/>
    <dgm:cxn modelId="{2FD95EE7-A949-4DDC-BF80-D91DBD6C7251}" type="presOf" srcId="{C0E50263-EE1F-433C-9EC5-908013032250}" destId="{E3A9EE79-581D-49AF-BF33-049F64C2AF69}" srcOrd="0" destOrd="2" presId="urn:microsoft.com/office/officeart/2005/8/layout/list1"/>
    <dgm:cxn modelId="{5969E1E7-2EF5-4643-8132-3D99EC83FEBB}" srcId="{79DC431C-86D4-4D74-A007-FE46B1E46D97}" destId="{78C2638E-497A-4ADD-9153-3B2E2C6ED9D1}" srcOrd="1" destOrd="0" parTransId="{947E47DF-3B68-4458-B237-DCFE9BDD44D5}" sibTransId="{56A8F77B-0CE6-437F-AE50-6D33ADEC92F0}"/>
    <dgm:cxn modelId="{2CCB5D1D-9E79-4BD8-AF24-A6191FDF599F}" type="presParOf" srcId="{664F1CDA-A0B7-43C0-B043-128607083E81}" destId="{E7C2E5B8-B8ED-439F-8467-8F5C39D54426}" srcOrd="0" destOrd="0" presId="urn:microsoft.com/office/officeart/2005/8/layout/list1"/>
    <dgm:cxn modelId="{7ADA0EE6-E4A9-4802-A285-CF18BB3F3641}" type="presParOf" srcId="{E7C2E5B8-B8ED-439F-8467-8F5C39D54426}" destId="{DFA178EE-3DCD-4C89-9FBD-8B067322830F}" srcOrd="0" destOrd="0" presId="urn:microsoft.com/office/officeart/2005/8/layout/list1"/>
    <dgm:cxn modelId="{2BF1DD15-EB36-4BD9-AC93-4F7187142EC7}" type="presParOf" srcId="{E7C2E5B8-B8ED-439F-8467-8F5C39D54426}" destId="{5CB89D37-E8D4-4878-83F5-D9A1B14C4606}" srcOrd="1" destOrd="0" presId="urn:microsoft.com/office/officeart/2005/8/layout/list1"/>
    <dgm:cxn modelId="{FF2CF0F5-07B5-42BE-B3C3-63642A9878DD}" type="presParOf" srcId="{664F1CDA-A0B7-43C0-B043-128607083E81}" destId="{1C0B47B4-8016-4799-B95A-701ABAEF85FB}" srcOrd="1" destOrd="0" presId="urn:microsoft.com/office/officeart/2005/8/layout/list1"/>
    <dgm:cxn modelId="{0956A126-3AEF-49CB-AD82-7AF54F73FFCA}" type="presParOf" srcId="{664F1CDA-A0B7-43C0-B043-128607083E81}" destId="{E3A9EE79-581D-49AF-BF33-049F64C2AF69}" srcOrd="2" destOrd="0" presId="urn:microsoft.com/office/officeart/2005/8/layout/list1"/>
    <dgm:cxn modelId="{AF333257-464C-4C2B-93CC-8EA6C17BD160}" type="presParOf" srcId="{664F1CDA-A0B7-43C0-B043-128607083E81}" destId="{C1E97603-1D0A-4725-94B2-F419CCEEB497}" srcOrd="3" destOrd="0" presId="urn:microsoft.com/office/officeart/2005/8/layout/list1"/>
    <dgm:cxn modelId="{0E4D7B0F-9818-4687-AC7A-367436448DAB}" type="presParOf" srcId="{664F1CDA-A0B7-43C0-B043-128607083E81}" destId="{44BF87C8-71E8-4CAA-81F6-70267451E34A}" srcOrd="4" destOrd="0" presId="urn:microsoft.com/office/officeart/2005/8/layout/list1"/>
    <dgm:cxn modelId="{D483DE81-92CD-4A25-8E6A-2E207422352D}" type="presParOf" srcId="{44BF87C8-71E8-4CAA-81F6-70267451E34A}" destId="{595A0961-ECCE-4895-B35E-0454A084969A}" srcOrd="0" destOrd="0" presId="urn:microsoft.com/office/officeart/2005/8/layout/list1"/>
    <dgm:cxn modelId="{238123AB-D69C-4648-A489-AA09F306F0BD}" type="presParOf" srcId="{44BF87C8-71E8-4CAA-81F6-70267451E34A}" destId="{80746388-4E7C-49E1-AF0B-30767DA5894A}" srcOrd="1" destOrd="0" presId="urn:microsoft.com/office/officeart/2005/8/layout/list1"/>
    <dgm:cxn modelId="{FC810573-6826-4FA3-A0C3-24D618037DCD}" type="presParOf" srcId="{664F1CDA-A0B7-43C0-B043-128607083E81}" destId="{D8E7B4C5-7B47-4DE1-92AC-DD7221C57F31}" srcOrd="5" destOrd="0" presId="urn:microsoft.com/office/officeart/2005/8/layout/list1"/>
    <dgm:cxn modelId="{0F55DEE8-FFE2-486C-AB5F-81AFB9370278}" type="presParOf" srcId="{664F1CDA-A0B7-43C0-B043-128607083E81}" destId="{D43B3D6A-DE7C-49E5-8F6D-9209386E0523}"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772D52-604E-4D19-A498-73D568E312D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0988ACB-E1F6-4E38-81F1-2785714DC220}">
      <dgm:prSet/>
      <dgm:spPr/>
      <dgm:t>
        <a:bodyPr/>
        <a:lstStyle/>
        <a:p>
          <a:pPr>
            <a:lnSpc>
              <a:spcPct val="100000"/>
            </a:lnSpc>
          </a:pPr>
          <a:r>
            <a:rPr lang="en-GB"/>
            <a:t>Partnership building</a:t>
          </a:r>
          <a:endParaRPr lang="en-US"/>
        </a:p>
      </dgm:t>
    </dgm:pt>
    <dgm:pt modelId="{3A40D9CC-7701-414B-9143-E03495AA4402}" type="parTrans" cxnId="{92790673-5645-433B-8058-C9EF557AD27D}">
      <dgm:prSet/>
      <dgm:spPr/>
      <dgm:t>
        <a:bodyPr/>
        <a:lstStyle/>
        <a:p>
          <a:endParaRPr lang="en-US"/>
        </a:p>
      </dgm:t>
    </dgm:pt>
    <dgm:pt modelId="{F6755D7B-E5F0-4A01-A458-3C5A292D555D}" type="sibTrans" cxnId="{92790673-5645-433B-8058-C9EF557AD27D}">
      <dgm:prSet/>
      <dgm:spPr/>
      <dgm:t>
        <a:bodyPr/>
        <a:lstStyle/>
        <a:p>
          <a:endParaRPr lang="en-US"/>
        </a:p>
      </dgm:t>
    </dgm:pt>
    <dgm:pt modelId="{1413EC65-3216-4173-A92B-5C65B23AE3B3}">
      <dgm:prSet/>
      <dgm:spPr/>
      <dgm:t>
        <a:bodyPr/>
        <a:lstStyle/>
        <a:p>
          <a:pPr>
            <a:lnSpc>
              <a:spcPct val="100000"/>
            </a:lnSpc>
          </a:pPr>
          <a:r>
            <a:rPr lang="en-GB" dirty="0"/>
            <a:t>Raises profile on campus</a:t>
          </a:r>
          <a:endParaRPr lang="en-US" dirty="0"/>
        </a:p>
      </dgm:t>
    </dgm:pt>
    <dgm:pt modelId="{728DE73A-21A8-48D9-8A0A-FD4637B49635}" type="parTrans" cxnId="{2540D11D-A454-41EF-A2C8-67EF77B677DF}">
      <dgm:prSet/>
      <dgm:spPr/>
      <dgm:t>
        <a:bodyPr/>
        <a:lstStyle/>
        <a:p>
          <a:endParaRPr lang="en-US"/>
        </a:p>
      </dgm:t>
    </dgm:pt>
    <dgm:pt modelId="{FAECA35B-A875-468B-BEC1-888FC18F7657}" type="sibTrans" cxnId="{2540D11D-A454-41EF-A2C8-67EF77B677DF}">
      <dgm:prSet/>
      <dgm:spPr/>
      <dgm:t>
        <a:bodyPr/>
        <a:lstStyle/>
        <a:p>
          <a:endParaRPr lang="en-US"/>
        </a:p>
      </dgm:t>
    </dgm:pt>
    <dgm:pt modelId="{880C37F7-21CA-4F78-A0C4-B1C4CCBDB645}">
      <dgm:prSet/>
      <dgm:spPr/>
      <dgm:t>
        <a:bodyPr/>
        <a:lstStyle/>
        <a:p>
          <a:pPr>
            <a:lnSpc>
              <a:spcPct val="100000"/>
            </a:lnSpc>
          </a:pPr>
          <a:r>
            <a:rPr lang="en-GB"/>
            <a:t>Engagement and opportunities</a:t>
          </a:r>
          <a:endParaRPr lang="en-US"/>
        </a:p>
      </dgm:t>
    </dgm:pt>
    <dgm:pt modelId="{9BA612D0-0E8E-43EF-A582-8FA052B41B1F}" type="parTrans" cxnId="{80D649A2-7170-47A7-83D3-B3D6427673E9}">
      <dgm:prSet/>
      <dgm:spPr/>
      <dgm:t>
        <a:bodyPr/>
        <a:lstStyle/>
        <a:p>
          <a:endParaRPr lang="en-US"/>
        </a:p>
      </dgm:t>
    </dgm:pt>
    <dgm:pt modelId="{DF6DFB1B-6582-42B9-AAF1-7CA857E48315}" type="sibTrans" cxnId="{80D649A2-7170-47A7-83D3-B3D6427673E9}">
      <dgm:prSet/>
      <dgm:spPr/>
      <dgm:t>
        <a:bodyPr/>
        <a:lstStyle/>
        <a:p>
          <a:endParaRPr lang="en-US"/>
        </a:p>
      </dgm:t>
    </dgm:pt>
    <dgm:pt modelId="{DE3113EF-1D87-40FA-9D7B-9A4D1F0D3DBA}">
      <dgm:prSet/>
      <dgm:spPr/>
      <dgm:t>
        <a:bodyPr/>
        <a:lstStyle/>
        <a:p>
          <a:pPr>
            <a:lnSpc>
              <a:spcPct val="100000"/>
            </a:lnSpc>
          </a:pPr>
          <a:r>
            <a:rPr lang="en-CA"/>
            <a:t>Reconnect with bibliometrics for collections analysis</a:t>
          </a:r>
          <a:endParaRPr lang="en-US"/>
        </a:p>
      </dgm:t>
    </dgm:pt>
    <dgm:pt modelId="{FF3B4BA3-248F-47A1-8731-F0A1E870C461}" type="parTrans" cxnId="{CE37A33B-E9EA-4701-9DFA-C679FC68BBF0}">
      <dgm:prSet/>
      <dgm:spPr/>
      <dgm:t>
        <a:bodyPr/>
        <a:lstStyle/>
        <a:p>
          <a:endParaRPr lang="en-US"/>
        </a:p>
      </dgm:t>
    </dgm:pt>
    <dgm:pt modelId="{8C4873C2-ACCE-4B89-BDDE-0E8E6E93A61E}" type="sibTrans" cxnId="{CE37A33B-E9EA-4701-9DFA-C679FC68BBF0}">
      <dgm:prSet/>
      <dgm:spPr/>
      <dgm:t>
        <a:bodyPr/>
        <a:lstStyle/>
        <a:p>
          <a:endParaRPr lang="en-US"/>
        </a:p>
      </dgm:t>
    </dgm:pt>
    <dgm:pt modelId="{E0B15C14-BF62-4151-B2AF-D0ADDB2B6702}" type="pres">
      <dgm:prSet presAssocID="{C1772D52-604E-4D19-A498-73D568E312D6}" presName="root" presStyleCnt="0">
        <dgm:presLayoutVars>
          <dgm:dir/>
          <dgm:resizeHandles val="exact"/>
        </dgm:presLayoutVars>
      </dgm:prSet>
      <dgm:spPr/>
    </dgm:pt>
    <dgm:pt modelId="{811C51A6-91D5-48C2-8333-0630C8F32A8C}" type="pres">
      <dgm:prSet presAssocID="{A0988ACB-E1F6-4E38-81F1-2785714DC220}" presName="compNode" presStyleCnt="0"/>
      <dgm:spPr/>
    </dgm:pt>
    <dgm:pt modelId="{76A88E62-4244-41E7-8252-D0C7308C5545}" type="pres">
      <dgm:prSet presAssocID="{A0988ACB-E1F6-4E38-81F1-2785714DC220}" presName="bgRect" presStyleLbl="bgShp" presStyleIdx="0" presStyleCnt="4"/>
      <dgm:spPr/>
    </dgm:pt>
    <dgm:pt modelId="{0A9C58EA-2E81-48DB-ABFC-52EB81C9F9CA}" type="pres">
      <dgm:prSet presAssocID="{A0988ACB-E1F6-4E38-81F1-2785714DC2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2D5C1758-C6F3-4663-9413-B1046E5524A8}" type="pres">
      <dgm:prSet presAssocID="{A0988ACB-E1F6-4E38-81F1-2785714DC220}" presName="spaceRect" presStyleCnt="0"/>
      <dgm:spPr/>
    </dgm:pt>
    <dgm:pt modelId="{225260E5-5AFB-4176-941E-A3D8E822C3E6}" type="pres">
      <dgm:prSet presAssocID="{A0988ACB-E1F6-4E38-81F1-2785714DC220}" presName="parTx" presStyleLbl="revTx" presStyleIdx="0" presStyleCnt="4">
        <dgm:presLayoutVars>
          <dgm:chMax val="0"/>
          <dgm:chPref val="0"/>
        </dgm:presLayoutVars>
      </dgm:prSet>
      <dgm:spPr/>
    </dgm:pt>
    <dgm:pt modelId="{A2811166-F73F-4633-8778-8710E848E157}" type="pres">
      <dgm:prSet presAssocID="{F6755D7B-E5F0-4A01-A458-3C5A292D555D}" presName="sibTrans" presStyleCnt="0"/>
      <dgm:spPr/>
    </dgm:pt>
    <dgm:pt modelId="{0CA757DB-6F7C-48AB-BE21-3A47517E4F61}" type="pres">
      <dgm:prSet presAssocID="{880C37F7-21CA-4F78-A0C4-B1C4CCBDB645}" presName="compNode" presStyleCnt="0"/>
      <dgm:spPr/>
    </dgm:pt>
    <dgm:pt modelId="{F213D4D5-FC86-499D-B87C-3D0B4B37BC57}" type="pres">
      <dgm:prSet presAssocID="{880C37F7-21CA-4F78-A0C4-B1C4CCBDB645}" presName="bgRect" presStyleLbl="bgShp" presStyleIdx="1" presStyleCnt="4"/>
      <dgm:spPr/>
    </dgm:pt>
    <dgm:pt modelId="{148CC8A1-DCBA-435B-9D84-19016957C2B3}" type="pres">
      <dgm:prSet presAssocID="{880C37F7-21CA-4F78-A0C4-B1C4CCBDB64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80CE1CA-CF53-4F5F-8169-BDC85694BD99}" type="pres">
      <dgm:prSet presAssocID="{880C37F7-21CA-4F78-A0C4-B1C4CCBDB645}" presName="spaceRect" presStyleCnt="0"/>
      <dgm:spPr/>
    </dgm:pt>
    <dgm:pt modelId="{F69F2AD7-F615-4E32-ACC0-D9A0FBEDFED4}" type="pres">
      <dgm:prSet presAssocID="{880C37F7-21CA-4F78-A0C4-B1C4CCBDB645}" presName="parTx" presStyleLbl="revTx" presStyleIdx="1" presStyleCnt="4">
        <dgm:presLayoutVars>
          <dgm:chMax val="0"/>
          <dgm:chPref val="0"/>
        </dgm:presLayoutVars>
      </dgm:prSet>
      <dgm:spPr/>
    </dgm:pt>
    <dgm:pt modelId="{2382FB0A-6C9A-4AFB-9F21-B791BB061DD4}" type="pres">
      <dgm:prSet presAssocID="{DF6DFB1B-6582-42B9-AAF1-7CA857E48315}" presName="sibTrans" presStyleCnt="0"/>
      <dgm:spPr/>
    </dgm:pt>
    <dgm:pt modelId="{C55B6F16-8BE0-4783-B446-317AF83E905E}" type="pres">
      <dgm:prSet presAssocID="{1413EC65-3216-4173-A92B-5C65B23AE3B3}" presName="compNode" presStyleCnt="0"/>
      <dgm:spPr/>
    </dgm:pt>
    <dgm:pt modelId="{B9F1B196-BE64-4648-8B3C-105C55CB022A}" type="pres">
      <dgm:prSet presAssocID="{1413EC65-3216-4173-A92B-5C65B23AE3B3}" presName="bgRect" presStyleLbl="bgShp" presStyleIdx="2" presStyleCnt="4"/>
      <dgm:spPr/>
    </dgm:pt>
    <dgm:pt modelId="{650978DA-4D79-43DB-9A64-579213A44426}" type="pres">
      <dgm:prSet presAssocID="{1413EC65-3216-4173-A92B-5C65B23AE3B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3C1E9277-6829-4523-A52F-7E9ADA178C17}" type="pres">
      <dgm:prSet presAssocID="{1413EC65-3216-4173-A92B-5C65B23AE3B3}" presName="spaceRect" presStyleCnt="0"/>
      <dgm:spPr/>
    </dgm:pt>
    <dgm:pt modelId="{7B015F8C-840C-4F0E-838E-5A3EDE16C272}" type="pres">
      <dgm:prSet presAssocID="{1413EC65-3216-4173-A92B-5C65B23AE3B3}" presName="parTx" presStyleLbl="revTx" presStyleIdx="2" presStyleCnt="4">
        <dgm:presLayoutVars>
          <dgm:chMax val="0"/>
          <dgm:chPref val="0"/>
        </dgm:presLayoutVars>
      </dgm:prSet>
      <dgm:spPr/>
    </dgm:pt>
    <dgm:pt modelId="{F3A4A1B9-FA84-4982-993E-CD5E032850C3}" type="pres">
      <dgm:prSet presAssocID="{FAECA35B-A875-468B-BEC1-888FC18F7657}" presName="sibTrans" presStyleCnt="0"/>
      <dgm:spPr/>
    </dgm:pt>
    <dgm:pt modelId="{E97BDBAA-D509-44FA-BB53-BF3193E0F41B}" type="pres">
      <dgm:prSet presAssocID="{DE3113EF-1D87-40FA-9D7B-9A4D1F0D3DBA}" presName="compNode" presStyleCnt="0"/>
      <dgm:spPr/>
    </dgm:pt>
    <dgm:pt modelId="{35281B58-553A-4C8D-AFB5-039FE8485213}" type="pres">
      <dgm:prSet presAssocID="{DE3113EF-1D87-40FA-9D7B-9A4D1F0D3DBA}" presName="bgRect" presStyleLbl="bgShp" presStyleIdx="3" presStyleCnt="4"/>
      <dgm:spPr/>
    </dgm:pt>
    <dgm:pt modelId="{9DD9E271-904B-4882-A6A7-6DC78E9563D9}" type="pres">
      <dgm:prSet presAssocID="{DE3113EF-1D87-40FA-9D7B-9A4D1F0D3DB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05482425-A3B9-495E-8721-B50B01BF82DA}" type="pres">
      <dgm:prSet presAssocID="{DE3113EF-1D87-40FA-9D7B-9A4D1F0D3DBA}" presName="spaceRect" presStyleCnt="0"/>
      <dgm:spPr/>
    </dgm:pt>
    <dgm:pt modelId="{4285972B-FF6F-4DD8-9603-E7F9F2A72EFE}" type="pres">
      <dgm:prSet presAssocID="{DE3113EF-1D87-40FA-9D7B-9A4D1F0D3DBA}" presName="parTx" presStyleLbl="revTx" presStyleIdx="3" presStyleCnt="4">
        <dgm:presLayoutVars>
          <dgm:chMax val="0"/>
          <dgm:chPref val="0"/>
        </dgm:presLayoutVars>
      </dgm:prSet>
      <dgm:spPr/>
    </dgm:pt>
  </dgm:ptLst>
  <dgm:cxnLst>
    <dgm:cxn modelId="{2540D11D-A454-41EF-A2C8-67EF77B677DF}" srcId="{C1772D52-604E-4D19-A498-73D568E312D6}" destId="{1413EC65-3216-4173-A92B-5C65B23AE3B3}" srcOrd="2" destOrd="0" parTransId="{728DE73A-21A8-48D9-8A0A-FD4637B49635}" sibTransId="{FAECA35B-A875-468B-BEC1-888FC18F7657}"/>
    <dgm:cxn modelId="{CE37A33B-E9EA-4701-9DFA-C679FC68BBF0}" srcId="{C1772D52-604E-4D19-A498-73D568E312D6}" destId="{DE3113EF-1D87-40FA-9D7B-9A4D1F0D3DBA}" srcOrd="3" destOrd="0" parTransId="{FF3B4BA3-248F-47A1-8731-F0A1E870C461}" sibTransId="{8C4873C2-ACCE-4B89-BDDE-0E8E6E93A61E}"/>
    <dgm:cxn modelId="{DD7F5E61-2F21-4488-8108-FD3B1E8ACB26}" type="presOf" srcId="{A0988ACB-E1F6-4E38-81F1-2785714DC220}" destId="{225260E5-5AFB-4176-941E-A3D8E822C3E6}" srcOrd="0" destOrd="0" presId="urn:microsoft.com/office/officeart/2018/2/layout/IconVerticalSolidList"/>
    <dgm:cxn modelId="{92790673-5645-433B-8058-C9EF557AD27D}" srcId="{C1772D52-604E-4D19-A498-73D568E312D6}" destId="{A0988ACB-E1F6-4E38-81F1-2785714DC220}" srcOrd="0" destOrd="0" parTransId="{3A40D9CC-7701-414B-9143-E03495AA4402}" sibTransId="{F6755D7B-E5F0-4A01-A458-3C5A292D555D}"/>
    <dgm:cxn modelId="{62762F81-8C6C-49D6-9114-2D4FDA4019FE}" type="presOf" srcId="{C1772D52-604E-4D19-A498-73D568E312D6}" destId="{E0B15C14-BF62-4151-B2AF-D0ADDB2B6702}" srcOrd="0" destOrd="0" presId="urn:microsoft.com/office/officeart/2018/2/layout/IconVerticalSolidList"/>
    <dgm:cxn modelId="{67A1109A-AA0C-4DE2-906E-11E77412C577}" type="presOf" srcId="{880C37F7-21CA-4F78-A0C4-B1C4CCBDB645}" destId="{F69F2AD7-F615-4E32-ACC0-D9A0FBEDFED4}" srcOrd="0" destOrd="0" presId="urn:microsoft.com/office/officeart/2018/2/layout/IconVerticalSolidList"/>
    <dgm:cxn modelId="{80D649A2-7170-47A7-83D3-B3D6427673E9}" srcId="{C1772D52-604E-4D19-A498-73D568E312D6}" destId="{880C37F7-21CA-4F78-A0C4-B1C4CCBDB645}" srcOrd="1" destOrd="0" parTransId="{9BA612D0-0E8E-43EF-A582-8FA052B41B1F}" sibTransId="{DF6DFB1B-6582-42B9-AAF1-7CA857E48315}"/>
    <dgm:cxn modelId="{BA103EDA-E1B0-47CF-B7AF-09B1147DE927}" type="presOf" srcId="{DE3113EF-1D87-40FA-9D7B-9A4D1F0D3DBA}" destId="{4285972B-FF6F-4DD8-9603-E7F9F2A72EFE}" srcOrd="0" destOrd="0" presId="urn:microsoft.com/office/officeart/2018/2/layout/IconVerticalSolidList"/>
    <dgm:cxn modelId="{9D218AE7-97B0-431B-8853-7F1A73520C20}" type="presOf" srcId="{1413EC65-3216-4173-A92B-5C65B23AE3B3}" destId="{7B015F8C-840C-4F0E-838E-5A3EDE16C272}" srcOrd="0" destOrd="0" presId="urn:microsoft.com/office/officeart/2018/2/layout/IconVerticalSolidList"/>
    <dgm:cxn modelId="{FFE5FACB-9BAB-41AC-907E-F6D352276FA5}" type="presParOf" srcId="{E0B15C14-BF62-4151-B2AF-D0ADDB2B6702}" destId="{811C51A6-91D5-48C2-8333-0630C8F32A8C}" srcOrd="0" destOrd="0" presId="urn:microsoft.com/office/officeart/2018/2/layout/IconVerticalSolidList"/>
    <dgm:cxn modelId="{62C2DCD3-E8DD-40E7-8EDB-59C8CA741EFF}" type="presParOf" srcId="{811C51A6-91D5-48C2-8333-0630C8F32A8C}" destId="{76A88E62-4244-41E7-8252-D0C7308C5545}" srcOrd="0" destOrd="0" presId="urn:microsoft.com/office/officeart/2018/2/layout/IconVerticalSolidList"/>
    <dgm:cxn modelId="{97897A26-5782-4672-B875-341161DB1856}" type="presParOf" srcId="{811C51A6-91D5-48C2-8333-0630C8F32A8C}" destId="{0A9C58EA-2E81-48DB-ABFC-52EB81C9F9CA}" srcOrd="1" destOrd="0" presId="urn:microsoft.com/office/officeart/2018/2/layout/IconVerticalSolidList"/>
    <dgm:cxn modelId="{CB2330BE-55B5-4930-8F33-39ABCB11D67C}" type="presParOf" srcId="{811C51A6-91D5-48C2-8333-0630C8F32A8C}" destId="{2D5C1758-C6F3-4663-9413-B1046E5524A8}" srcOrd="2" destOrd="0" presId="urn:microsoft.com/office/officeart/2018/2/layout/IconVerticalSolidList"/>
    <dgm:cxn modelId="{8B741637-ECF9-4EC0-A8F1-4EDFF5D0E4C8}" type="presParOf" srcId="{811C51A6-91D5-48C2-8333-0630C8F32A8C}" destId="{225260E5-5AFB-4176-941E-A3D8E822C3E6}" srcOrd="3" destOrd="0" presId="urn:microsoft.com/office/officeart/2018/2/layout/IconVerticalSolidList"/>
    <dgm:cxn modelId="{75C8AF19-61FE-422B-9E51-6C6CBFD6D1E4}" type="presParOf" srcId="{E0B15C14-BF62-4151-B2AF-D0ADDB2B6702}" destId="{A2811166-F73F-4633-8778-8710E848E157}" srcOrd="1" destOrd="0" presId="urn:microsoft.com/office/officeart/2018/2/layout/IconVerticalSolidList"/>
    <dgm:cxn modelId="{EE679D6D-D377-4A41-A781-F44A59553B09}" type="presParOf" srcId="{E0B15C14-BF62-4151-B2AF-D0ADDB2B6702}" destId="{0CA757DB-6F7C-48AB-BE21-3A47517E4F61}" srcOrd="2" destOrd="0" presId="urn:microsoft.com/office/officeart/2018/2/layout/IconVerticalSolidList"/>
    <dgm:cxn modelId="{6D11FF41-80AA-476D-B943-0861A05E56A5}" type="presParOf" srcId="{0CA757DB-6F7C-48AB-BE21-3A47517E4F61}" destId="{F213D4D5-FC86-499D-B87C-3D0B4B37BC57}" srcOrd="0" destOrd="0" presId="urn:microsoft.com/office/officeart/2018/2/layout/IconVerticalSolidList"/>
    <dgm:cxn modelId="{136B8F6E-B2D3-4D1A-9515-34020225B2E5}" type="presParOf" srcId="{0CA757DB-6F7C-48AB-BE21-3A47517E4F61}" destId="{148CC8A1-DCBA-435B-9D84-19016957C2B3}" srcOrd="1" destOrd="0" presId="urn:microsoft.com/office/officeart/2018/2/layout/IconVerticalSolidList"/>
    <dgm:cxn modelId="{38935B78-624D-4D0B-8D8F-4D49D2399745}" type="presParOf" srcId="{0CA757DB-6F7C-48AB-BE21-3A47517E4F61}" destId="{F80CE1CA-CF53-4F5F-8169-BDC85694BD99}" srcOrd="2" destOrd="0" presId="urn:microsoft.com/office/officeart/2018/2/layout/IconVerticalSolidList"/>
    <dgm:cxn modelId="{2AD89D39-3677-4EAF-9EF4-4A85558D1E85}" type="presParOf" srcId="{0CA757DB-6F7C-48AB-BE21-3A47517E4F61}" destId="{F69F2AD7-F615-4E32-ACC0-D9A0FBEDFED4}" srcOrd="3" destOrd="0" presId="urn:microsoft.com/office/officeart/2018/2/layout/IconVerticalSolidList"/>
    <dgm:cxn modelId="{6F9D6D32-3AAE-4C7B-9FE5-29742626B66A}" type="presParOf" srcId="{E0B15C14-BF62-4151-B2AF-D0ADDB2B6702}" destId="{2382FB0A-6C9A-4AFB-9F21-B791BB061DD4}" srcOrd="3" destOrd="0" presId="urn:microsoft.com/office/officeart/2018/2/layout/IconVerticalSolidList"/>
    <dgm:cxn modelId="{CC52C224-FEDA-4567-9B4D-07F1E53F39B8}" type="presParOf" srcId="{E0B15C14-BF62-4151-B2AF-D0ADDB2B6702}" destId="{C55B6F16-8BE0-4783-B446-317AF83E905E}" srcOrd="4" destOrd="0" presId="urn:microsoft.com/office/officeart/2018/2/layout/IconVerticalSolidList"/>
    <dgm:cxn modelId="{72596D5B-463B-407F-A8A6-B0C355928823}" type="presParOf" srcId="{C55B6F16-8BE0-4783-B446-317AF83E905E}" destId="{B9F1B196-BE64-4648-8B3C-105C55CB022A}" srcOrd="0" destOrd="0" presId="urn:microsoft.com/office/officeart/2018/2/layout/IconVerticalSolidList"/>
    <dgm:cxn modelId="{B37CE29E-FE96-4AC0-819E-6AEF7413B33D}" type="presParOf" srcId="{C55B6F16-8BE0-4783-B446-317AF83E905E}" destId="{650978DA-4D79-43DB-9A64-579213A44426}" srcOrd="1" destOrd="0" presId="urn:microsoft.com/office/officeart/2018/2/layout/IconVerticalSolidList"/>
    <dgm:cxn modelId="{8D9F4BA2-F174-4831-A165-5017DF24EA68}" type="presParOf" srcId="{C55B6F16-8BE0-4783-B446-317AF83E905E}" destId="{3C1E9277-6829-4523-A52F-7E9ADA178C17}" srcOrd="2" destOrd="0" presId="urn:microsoft.com/office/officeart/2018/2/layout/IconVerticalSolidList"/>
    <dgm:cxn modelId="{487D423B-D0B0-4758-BF2C-760EBCC10767}" type="presParOf" srcId="{C55B6F16-8BE0-4783-B446-317AF83E905E}" destId="{7B015F8C-840C-4F0E-838E-5A3EDE16C272}" srcOrd="3" destOrd="0" presId="urn:microsoft.com/office/officeart/2018/2/layout/IconVerticalSolidList"/>
    <dgm:cxn modelId="{2C8EA531-99BC-4664-9202-ADAFA8925DB1}" type="presParOf" srcId="{E0B15C14-BF62-4151-B2AF-D0ADDB2B6702}" destId="{F3A4A1B9-FA84-4982-993E-CD5E032850C3}" srcOrd="5" destOrd="0" presId="urn:microsoft.com/office/officeart/2018/2/layout/IconVerticalSolidList"/>
    <dgm:cxn modelId="{EB45EBE3-EFA7-4E5A-90B8-79FDA7B4DCA7}" type="presParOf" srcId="{E0B15C14-BF62-4151-B2AF-D0ADDB2B6702}" destId="{E97BDBAA-D509-44FA-BB53-BF3193E0F41B}" srcOrd="6" destOrd="0" presId="urn:microsoft.com/office/officeart/2018/2/layout/IconVerticalSolidList"/>
    <dgm:cxn modelId="{E299F0A9-0869-450D-9369-047AFCE12291}" type="presParOf" srcId="{E97BDBAA-D509-44FA-BB53-BF3193E0F41B}" destId="{35281B58-553A-4C8D-AFB5-039FE8485213}" srcOrd="0" destOrd="0" presId="urn:microsoft.com/office/officeart/2018/2/layout/IconVerticalSolidList"/>
    <dgm:cxn modelId="{597A500A-B73D-4BFA-B872-B8B59B2CC71C}" type="presParOf" srcId="{E97BDBAA-D509-44FA-BB53-BF3193E0F41B}" destId="{9DD9E271-904B-4882-A6A7-6DC78E9563D9}" srcOrd="1" destOrd="0" presId="urn:microsoft.com/office/officeart/2018/2/layout/IconVerticalSolidList"/>
    <dgm:cxn modelId="{4D00E2A3-F8D3-485F-AFCE-A03168EB2A50}" type="presParOf" srcId="{E97BDBAA-D509-44FA-BB53-BF3193E0F41B}" destId="{05482425-A3B9-495E-8721-B50B01BF82DA}" srcOrd="2" destOrd="0" presId="urn:microsoft.com/office/officeart/2018/2/layout/IconVerticalSolidList"/>
    <dgm:cxn modelId="{1156A909-69B0-4ED4-9926-08946DCED849}" type="presParOf" srcId="{E97BDBAA-D509-44FA-BB53-BF3193E0F41B}" destId="{4285972B-FF6F-4DD8-9603-E7F9F2A72EF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D736AE-50A2-4A7E-B636-419F23B58B29}" type="doc">
      <dgm:prSet loTypeId="urn:microsoft.com/office/officeart/2005/8/layout/hProcess11" loCatId="process" qsTypeId="urn:microsoft.com/office/officeart/2005/8/quickstyle/simple1" qsCatId="simple" csTypeId="urn:microsoft.com/office/officeart/2005/8/colors/accent1_2" csCatId="accent1" phldr="1"/>
      <dgm:spPr/>
    </dgm:pt>
    <dgm:pt modelId="{FF55F694-A07A-4B89-BE1C-1915A4061C86}">
      <dgm:prSet phldrT="[Text]"/>
      <dgm:spPr/>
      <dgm:t>
        <a:bodyPr/>
        <a:lstStyle/>
        <a:p>
          <a:r>
            <a:rPr lang="en-US" dirty="0"/>
            <a:t>White Paper</a:t>
          </a:r>
          <a:endParaRPr lang="en-CA" dirty="0"/>
        </a:p>
      </dgm:t>
    </dgm:pt>
    <dgm:pt modelId="{D341ADE8-95F5-4202-8F83-27521DD998B5}" type="parTrans" cxnId="{6661F4C9-7AEE-44E2-A387-8E0D438B5A66}">
      <dgm:prSet/>
      <dgm:spPr/>
      <dgm:t>
        <a:bodyPr/>
        <a:lstStyle/>
        <a:p>
          <a:endParaRPr lang="en-CA"/>
        </a:p>
      </dgm:t>
    </dgm:pt>
    <dgm:pt modelId="{73C5DAEB-43C8-405F-919B-2FC025A2D9F8}" type="sibTrans" cxnId="{6661F4C9-7AEE-44E2-A387-8E0D438B5A66}">
      <dgm:prSet/>
      <dgm:spPr/>
      <dgm:t>
        <a:bodyPr/>
        <a:lstStyle/>
        <a:p>
          <a:endParaRPr lang="en-CA"/>
        </a:p>
      </dgm:t>
    </dgm:pt>
    <dgm:pt modelId="{9D96B172-8646-4DF5-A65D-306BB5E96CE6}">
      <dgm:prSet/>
      <dgm:spPr/>
      <dgm:t>
        <a:bodyPr/>
        <a:lstStyle/>
        <a:p>
          <a:r>
            <a:rPr lang="en-US" dirty="0"/>
            <a:t>Research Metrics Framework – </a:t>
          </a:r>
        </a:p>
        <a:p>
          <a:r>
            <a:rPr lang="en-US" dirty="0"/>
            <a:t>Supporting 2013-2018 institutional strategic plan research themes</a:t>
          </a:r>
        </a:p>
      </dgm:t>
    </dgm:pt>
    <dgm:pt modelId="{6ED00C30-0F08-42F6-9F14-E74DB1414918}" type="parTrans" cxnId="{8003CDA9-B0C4-40FE-9AE5-4C9B7B43E014}">
      <dgm:prSet/>
      <dgm:spPr/>
      <dgm:t>
        <a:bodyPr/>
        <a:lstStyle/>
        <a:p>
          <a:endParaRPr lang="en-CA"/>
        </a:p>
      </dgm:t>
    </dgm:pt>
    <dgm:pt modelId="{475CD39E-4865-4C5E-A84C-0AEE4368B769}" type="sibTrans" cxnId="{8003CDA9-B0C4-40FE-9AE5-4C9B7B43E014}">
      <dgm:prSet/>
      <dgm:spPr/>
      <dgm:t>
        <a:bodyPr/>
        <a:lstStyle/>
        <a:p>
          <a:endParaRPr lang="en-CA"/>
        </a:p>
      </dgm:t>
    </dgm:pt>
    <dgm:pt modelId="{D577CA78-FBC1-4126-976C-23C6B08B45E0}">
      <dgm:prSet/>
      <dgm:spPr/>
      <dgm:t>
        <a:bodyPr/>
        <a:lstStyle/>
        <a:p>
          <a:r>
            <a:rPr lang="en-US" dirty="0"/>
            <a:t>Strategic Plan 2020-2025 Research Areas of Excellence</a:t>
          </a:r>
        </a:p>
      </dgm:t>
    </dgm:pt>
    <dgm:pt modelId="{1550E03C-1AF9-4353-9F0E-8FEFFF388E2E}" type="parTrans" cxnId="{353D82E6-EB14-4FBD-A5DE-65D581A14A03}">
      <dgm:prSet/>
      <dgm:spPr/>
      <dgm:t>
        <a:bodyPr/>
        <a:lstStyle/>
        <a:p>
          <a:endParaRPr lang="en-CA"/>
        </a:p>
      </dgm:t>
    </dgm:pt>
    <dgm:pt modelId="{806E70FD-D276-4EB4-9C62-AFB523D0EA80}" type="sibTrans" cxnId="{353D82E6-EB14-4FBD-A5DE-65D581A14A03}">
      <dgm:prSet/>
      <dgm:spPr/>
      <dgm:t>
        <a:bodyPr/>
        <a:lstStyle/>
        <a:p>
          <a:endParaRPr lang="en-CA"/>
        </a:p>
      </dgm:t>
    </dgm:pt>
    <dgm:pt modelId="{E8C46D77-D3D2-4B42-8794-B6BAB0730BD9}">
      <dgm:prSet/>
      <dgm:spPr/>
      <dgm:t>
        <a:bodyPr/>
        <a:lstStyle/>
        <a:p>
          <a:r>
            <a:rPr lang="en-US" u="sng" dirty="0"/>
            <a:t>B</a:t>
          </a:r>
          <a:r>
            <a:rPr lang="en-US" dirty="0"/>
            <a:t>ibliometric </a:t>
          </a:r>
          <a:r>
            <a:rPr lang="en-US" u="sng" dirty="0"/>
            <a:t>A</a:t>
          </a:r>
          <a:r>
            <a:rPr lang="en-US" dirty="0"/>
            <a:t>ssessment </a:t>
          </a:r>
          <a:r>
            <a:rPr lang="en-US" u="sng" dirty="0"/>
            <a:t>T</a:t>
          </a:r>
          <a:r>
            <a:rPr lang="en-US" dirty="0"/>
            <a:t>ools Report</a:t>
          </a:r>
        </a:p>
      </dgm:t>
    </dgm:pt>
    <dgm:pt modelId="{89419DAE-FCAE-4FFD-8811-F363F2D65DC7}" type="parTrans" cxnId="{F7FDC785-B33D-4CFC-B206-22C18EACE123}">
      <dgm:prSet/>
      <dgm:spPr/>
      <dgm:t>
        <a:bodyPr/>
        <a:lstStyle/>
        <a:p>
          <a:endParaRPr lang="en-CA"/>
        </a:p>
      </dgm:t>
    </dgm:pt>
    <dgm:pt modelId="{B1E77903-A017-4EB2-898C-5E348ECEFAC9}" type="sibTrans" cxnId="{F7FDC785-B33D-4CFC-B206-22C18EACE123}">
      <dgm:prSet/>
      <dgm:spPr/>
      <dgm:t>
        <a:bodyPr/>
        <a:lstStyle/>
        <a:p>
          <a:endParaRPr lang="en-CA"/>
        </a:p>
      </dgm:t>
    </dgm:pt>
    <dgm:pt modelId="{E646CA2E-96B7-4061-B40E-57C9069A8BAC}">
      <dgm:prSet/>
      <dgm:spPr/>
      <dgm:t>
        <a:bodyPr/>
        <a:lstStyle/>
        <a:p>
          <a:r>
            <a:rPr lang="en-US" dirty="0"/>
            <a:t>Strategic Plan 2020-2025 Research Areas of Excellence – Indicators</a:t>
          </a:r>
        </a:p>
      </dgm:t>
    </dgm:pt>
    <dgm:pt modelId="{7BD11F78-1E1F-41D3-BE0A-D1CB037289EF}" type="parTrans" cxnId="{D637FCEA-51AB-4DB9-B573-D1CC4475CA45}">
      <dgm:prSet/>
      <dgm:spPr/>
      <dgm:t>
        <a:bodyPr/>
        <a:lstStyle/>
        <a:p>
          <a:endParaRPr lang="en-CA"/>
        </a:p>
      </dgm:t>
    </dgm:pt>
    <dgm:pt modelId="{96FB538A-A87A-41B8-8B26-5ECF67954188}" type="sibTrans" cxnId="{D637FCEA-51AB-4DB9-B573-D1CC4475CA45}">
      <dgm:prSet/>
      <dgm:spPr/>
      <dgm:t>
        <a:bodyPr/>
        <a:lstStyle/>
        <a:p>
          <a:endParaRPr lang="en-CA"/>
        </a:p>
      </dgm:t>
    </dgm:pt>
    <dgm:pt modelId="{71B93443-73C1-47F9-BEEE-E0055E5FE048}" type="pres">
      <dgm:prSet presAssocID="{01D736AE-50A2-4A7E-B636-419F23B58B29}" presName="Name0" presStyleCnt="0">
        <dgm:presLayoutVars>
          <dgm:dir/>
          <dgm:resizeHandles val="exact"/>
        </dgm:presLayoutVars>
      </dgm:prSet>
      <dgm:spPr/>
    </dgm:pt>
    <dgm:pt modelId="{44AA440D-518D-461F-8ACA-6EF311E97BA5}" type="pres">
      <dgm:prSet presAssocID="{01D736AE-50A2-4A7E-B636-419F23B58B29}" presName="arrow" presStyleLbl="bgShp" presStyleIdx="0" presStyleCnt="1"/>
      <dgm:spPr/>
    </dgm:pt>
    <dgm:pt modelId="{3D039D08-E5D5-4783-A3C1-08832E1FDC38}" type="pres">
      <dgm:prSet presAssocID="{01D736AE-50A2-4A7E-B636-419F23B58B29}" presName="points" presStyleCnt="0"/>
      <dgm:spPr/>
    </dgm:pt>
    <dgm:pt modelId="{330CF4DF-3E6B-4E08-A388-F60FA2C994F5}" type="pres">
      <dgm:prSet presAssocID="{FF55F694-A07A-4B89-BE1C-1915A4061C86}" presName="compositeA" presStyleCnt="0"/>
      <dgm:spPr/>
    </dgm:pt>
    <dgm:pt modelId="{0B40AB8B-60CF-4D98-97F3-7440B97339DD}" type="pres">
      <dgm:prSet presAssocID="{FF55F694-A07A-4B89-BE1C-1915A4061C86}" presName="textA" presStyleLbl="revTx" presStyleIdx="0" presStyleCnt="5">
        <dgm:presLayoutVars>
          <dgm:bulletEnabled val="1"/>
        </dgm:presLayoutVars>
      </dgm:prSet>
      <dgm:spPr/>
    </dgm:pt>
    <dgm:pt modelId="{6BDE8F02-8CE6-4E7C-A8E9-B6912C6A99C3}" type="pres">
      <dgm:prSet presAssocID="{FF55F694-A07A-4B89-BE1C-1915A4061C86}" presName="circleA" presStyleLbl="node1" presStyleIdx="0" presStyleCnt="5"/>
      <dgm:spPr/>
    </dgm:pt>
    <dgm:pt modelId="{CA4919A6-5994-4EEE-B0C7-FA99BA58CF98}" type="pres">
      <dgm:prSet presAssocID="{FF55F694-A07A-4B89-BE1C-1915A4061C86}" presName="spaceA" presStyleCnt="0"/>
      <dgm:spPr/>
    </dgm:pt>
    <dgm:pt modelId="{C84D257F-075A-4D71-A59C-3BEEFCB5059C}" type="pres">
      <dgm:prSet presAssocID="{73C5DAEB-43C8-405F-919B-2FC025A2D9F8}" presName="space" presStyleCnt="0"/>
      <dgm:spPr/>
    </dgm:pt>
    <dgm:pt modelId="{B9B0F529-3632-41E5-9B3A-A052D68F29C8}" type="pres">
      <dgm:prSet presAssocID="{9D96B172-8646-4DF5-A65D-306BB5E96CE6}" presName="compositeB" presStyleCnt="0"/>
      <dgm:spPr/>
    </dgm:pt>
    <dgm:pt modelId="{D0ED9E8E-2C77-406E-B96B-66DCFC9F6C54}" type="pres">
      <dgm:prSet presAssocID="{9D96B172-8646-4DF5-A65D-306BB5E96CE6}" presName="textB" presStyleLbl="revTx" presStyleIdx="1" presStyleCnt="5">
        <dgm:presLayoutVars>
          <dgm:bulletEnabled val="1"/>
        </dgm:presLayoutVars>
      </dgm:prSet>
      <dgm:spPr/>
    </dgm:pt>
    <dgm:pt modelId="{BC7420FE-8A41-4C56-B4B4-6AD8182079D3}" type="pres">
      <dgm:prSet presAssocID="{9D96B172-8646-4DF5-A65D-306BB5E96CE6}" presName="circleB" presStyleLbl="node1" presStyleIdx="1" presStyleCnt="5"/>
      <dgm:spPr/>
    </dgm:pt>
    <dgm:pt modelId="{7D5FE045-7C5B-40B1-B7C1-CFA2E3339F5B}" type="pres">
      <dgm:prSet presAssocID="{9D96B172-8646-4DF5-A65D-306BB5E96CE6}" presName="spaceB" presStyleCnt="0"/>
      <dgm:spPr/>
    </dgm:pt>
    <dgm:pt modelId="{34C52F48-3AF5-49BF-87AE-F6E7ACAD253C}" type="pres">
      <dgm:prSet presAssocID="{475CD39E-4865-4C5E-A84C-0AEE4368B769}" presName="space" presStyleCnt="0"/>
      <dgm:spPr/>
    </dgm:pt>
    <dgm:pt modelId="{F99B7E9C-F228-414E-8C3E-366D8D2C7FE8}" type="pres">
      <dgm:prSet presAssocID="{D577CA78-FBC1-4126-976C-23C6B08B45E0}" presName="compositeA" presStyleCnt="0"/>
      <dgm:spPr/>
    </dgm:pt>
    <dgm:pt modelId="{3B39FFC4-8533-4D38-A366-55A91D9D16CF}" type="pres">
      <dgm:prSet presAssocID="{D577CA78-FBC1-4126-976C-23C6B08B45E0}" presName="textA" presStyleLbl="revTx" presStyleIdx="2" presStyleCnt="5">
        <dgm:presLayoutVars>
          <dgm:bulletEnabled val="1"/>
        </dgm:presLayoutVars>
      </dgm:prSet>
      <dgm:spPr/>
    </dgm:pt>
    <dgm:pt modelId="{55B3870C-FB80-4084-B257-031A7F598EE1}" type="pres">
      <dgm:prSet presAssocID="{D577CA78-FBC1-4126-976C-23C6B08B45E0}" presName="circleA" presStyleLbl="node1" presStyleIdx="2" presStyleCnt="5"/>
      <dgm:spPr/>
    </dgm:pt>
    <dgm:pt modelId="{1EC67481-AA31-429A-9396-039589EC4768}" type="pres">
      <dgm:prSet presAssocID="{D577CA78-FBC1-4126-976C-23C6B08B45E0}" presName="spaceA" presStyleCnt="0"/>
      <dgm:spPr/>
    </dgm:pt>
    <dgm:pt modelId="{87689D85-963F-4B7C-B252-F4CEFCA2CD0D}" type="pres">
      <dgm:prSet presAssocID="{806E70FD-D276-4EB4-9C62-AFB523D0EA80}" presName="space" presStyleCnt="0"/>
      <dgm:spPr/>
    </dgm:pt>
    <dgm:pt modelId="{2433E6DF-602E-43C4-9EF0-5623F09CA653}" type="pres">
      <dgm:prSet presAssocID="{E8C46D77-D3D2-4B42-8794-B6BAB0730BD9}" presName="compositeB" presStyleCnt="0"/>
      <dgm:spPr/>
    </dgm:pt>
    <dgm:pt modelId="{5517D2F1-7CF6-4CB0-B6E7-E446AA0DE44D}" type="pres">
      <dgm:prSet presAssocID="{E8C46D77-D3D2-4B42-8794-B6BAB0730BD9}" presName="textB" presStyleLbl="revTx" presStyleIdx="3" presStyleCnt="5">
        <dgm:presLayoutVars>
          <dgm:bulletEnabled val="1"/>
        </dgm:presLayoutVars>
      </dgm:prSet>
      <dgm:spPr/>
    </dgm:pt>
    <dgm:pt modelId="{01542F67-316E-477F-A5E4-876BAA0AABF5}" type="pres">
      <dgm:prSet presAssocID="{E8C46D77-D3D2-4B42-8794-B6BAB0730BD9}" presName="circleB" presStyleLbl="node1" presStyleIdx="3" presStyleCnt="5"/>
      <dgm:spPr/>
    </dgm:pt>
    <dgm:pt modelId="{4828240B-7C30-41D5-AEA2-20D27E43C0B1}" type="pres">
      <dgm:prSet presAssocID="{E8C46D77-D3D2-4B42-8794-B6BAB0730BD9}" presName="spaceB" presStyleCnt="0"/>
      <dgm:spPr/>
    </dgm:pt>
    <dgm:pt modelId="{90E27B2C-E02F-4A07-B2B4-B5001E0C989D}" type="pres">
      <dgm:prSet presAssocID="{B1E77903-A017-4EB2-898C-5E348ECEFAC9}" presName="space" presStyleCnt="0"/>
      <dgm:spPr/>
    </dgm:pt>
    <dgm:pt modelId="{24E5A033-D5CA-4C4D-8A73-3BAC9783377E}" type="pres">
      <dgm:prSet presAssocID="{E646CA2E-96B7-4061-B40E-57C9069A8BAC}" presName="compositeA" presStyleCnt="0"/>
      <dgm:spPr/>
    </dgm:pt>
    <dgm:pt modelId="{C6D62A4B-2F8B-458C-B6C7-E5F657AA831B}" type="pres">
      <dgm:prSet presAssocID="{E646CA2E-96B7-4061-B40E-57C9069A8BAC}" presName="textA" presStyleLbl="revTx" presStyleIdx="4" presStyleCnt="5">
        <dgm:presLayoutVars>
          <dgm:bulletEnabled val="1"/>
        </dgm:presLayoutVars>
      </dgm:prSet>
      <dgm:spPr/>
    </dgm:pt>
    <dgm:pt modelId="{91716D2E-B959-40A7-A363-EB3BB47CDE49}" type="pres">
      <dgm:prSet presAssocID="{E646CA2E-96B7-4061-B40E-57C9069A8BAC}" presName="circleA" presStyleLbl="node1" presStyleIdx="4" presStyleCnt="5"/>
      <dgm:spPr/>
    </dgm:pt>
    <dgm:pt modelId="{25AA118E-6D1E-49A9-A57C-2B7E0A4ADA83}" type="pres">
      <dgm:prSet presAssocID="{E646CA2E-96B7-4061-B40E-57C9069A8BAC}" presName="spaceA" presStyleCnt="0"/>
      <dgm:spPr/>
    </dgm:pt>
  </dgm:ptLst>
  <dgm:cxnLst>
    <dgm:cxn modelId="{AFB79709-3F4C-44A7-9FEA-154DA94F2089}" type="presOf" srcId="{E8C46D77-D3D2-4B42-8794-B6BAB0730BD9}" destId="{5517D2F1-7CF6-4CB0-B6E7-E446AA0DE44D}" srcOrd="0" destOrd="0" presId="urn:microsoft.com/office/officeart/2005/8/layout/hProcess11"/>
    <dgm:cxn modelId="{080F3D47-2EAD-4189-B84F-E45CE9E3505C}" type="presOf" srcId="{01D736AE-50A2-4A7E-B636-419F23B58B29}" destId="{71B93443-73C1-47F9-BEEE-E0055E5FE048}" srcOrd="0" destOrd="0" presId="urn:microsoft.com/office/officeart/2005/8/layout/hProcess11"/>
    <dgm:cxn modelId="{A9559057-B7D1-4F17-A16E-4243457368D4}" type="presOf" srcId="{FF55F694-A07A-4B89-BE1C-1915A4061C86}" destId="{0B40AB8B-60CF-4D98-97F3-7440B97339DD}" srcOrd="0" destOrd="0" presId="urn:microsoft.com/office/officeart/2005/8/layout/hProcess11"/>
    <dgm:cxn modelId="{F53D9882-0F2D-4911-8552-083C34D54616}" type="presOf" srcId="{9D96B172-8646-4DF5-A65D-306BB5E96CE6}" destId="{D0ED9E8E-2C77-406E-B96B-66DCFC9F6C54}" srcOrd="0" destOrd="0" presId="urn:microsoft.com/office/officeart/2005/8/layout/hProcess11"/>
    <dgm:cxn modelId="{F7FDC785-B33D-4CFC-B206-22C18EACE123}" srcId="{01D736AE-50A2-4A7E-B636-419F23B58B29}" destId="{E8C46D77-D3D2-4B42-8794-B6BAB0730BD9}" srcOrd="3" destOrd="0" parTransId="{89419DAE-FCAE-4FFD-8811-F363F2D65DC7}" sibTransId="{B1E77903-A017-4EB2-898C-5E348ECEFAC9}"/>
    <dgm:cxn modelId="{8003CDA9-B0C4-40FE-9AE5-4C9B7B43E014}" srcId="{01D736AE-50A2-4A7E-B636-419F23B58B29}" destId="{9D96B172-8646-4DF5-A65D-306BB5E96CE6}" srcOrd="1" destOrd="0" parTransId="{6ED00C30-0F08-42F6-9F14-E74DB1414918}" sibTransId="{475CD39E-4865-4C5E-A84C-0AEE4368B769}"/>
    <dgm:cxn modelId="{79AF70B0-9894-4415-863B-3602A2F86D57}" type="presOf" srcId="{E646CA2E-96B7-4061-B40E-57C9069A8BAC}" destId="{C6D62A4B-2F8B-458C-B6C7-E5F657AA831B}" srcOrd="0" destOrd="0" presId="urn:microsoft.com/office/officeart/2005/8/layout/hProcess11"/>
    <dgm:cxn modelId="{6661F4C9-7AEE-44E2-A387-8E0D438B5A66}" srcId="{01D736AE-50A2-4A7E-B636-419F23B58B29}" destId="{FF55F694-A07A-4B89-BE1C-1915A4061C86}" srcOrd="0" destOrd="0" parTransId="{D341ADE8-95F5-4202-8F83-27521DD998B5}" sibTransId="{73C5DAEB-43C8-405F-919B-2FC025A2D9F8}"/>
    <dgm:cxn modelId="{353D82E6-EB14-4FBD-A5DE-65D581A14A03}" srcId="{01D736AE-50A2-4A7E-B636-419F23B58B29}" destId="{D577CA78-FBC1-4126-976C-23C6B08B45E0}" srcOrd="2" destOrd="0" parTransId="{1550E03C-1AF9-4353-9F0E-8FEFFF388E2E}" sibTransId="{806E70FD-D276-4EB4-9C62-AFB523D0EA80}"/>
    <dgm:cxn modelId="{FD7577E9-9354-4B6B-8F19-9D4F56EC47C2}" type="presOf" srcId="{D577CA78-FBC1-4126-976C-23C6B08B45E0}" destId="{3B39FFC4-8533-4D38-A366-55A91D9D16CF}" srcOrd="0" destOrd="0" presId="urn:microsoft.com/office/officeart/2005/8/layout/hProcess11"/>
    <dgm:cxn modelId="{D637FCEA-51AB-4DB9-B573-D1CC4475CA45}" srcId="{01D736AE-50A2-4A7E-B636-419F23B58B29}" destId="{E646CA2E-96B7-4061-B40E-57C9069A8BAC}" srcOrd="4" destOrd="0" parTransId="{7BD11F78-1E1F-41D3-BE0A-D1CB037289EF}" sibTransId="{96FB538A-A87A-41B8-8B26-5ECF67954188}"/>
    <dgm:cxn modelId="{542B7EE4-665A-4A01-BBAE-D1C1EB6A089C}" type="presParOf" srcId="{71B93443-73C1-47F9-BEEE-E0055E5FE048}" destId="{44AA440D-518D-461F-8ACA-6EF311E97BA5}" srcOrd="0" destOrd="0" presId="urn:microsoft.com/office/officeart/2005/8/layout/hProcess11"/>
    <dgm:cxn modelId="{F07B42EF-1A7E-4DD9-826B-9AAA9C6C472D}" type="presParOf" srcId="{71B93443-73C1-47F9-BEEE-E0055E5FE048}" destId="{3D039D08-E5D5-4783-A3C1-08832E1FDC38}" srcOrd="1" destOrd="0" presId="urn:microsoft.com/office/officeart/2005/8/layout/hProcess11"/>
    <dgm:cxn modelId="{B65A8FD0-503C-4DE1-81C3-32895AD34A30}" type="presParOf" srcId="{3D039D08-E5D5-4783-A3C1-08832E1FDC38}" destId="{330CF4DF-3E6B-4E08-A388-F60FA2C994F5}" srcOrd="0" destOrd="0" presId="urn:microsoft.com/office/officeart/2005/8/layout/hProcess11"/>
    <dgm:cxn modelId="{5BD88E49-50A2-41F1-AC01-32175F206E51}" type="presParOf" srcId="{330CF4DF-3E6B-4E08-A388-F60FA2C994F5}" destId="{0B40AB8B-60CF-4D98-97F3-7440B97339DD}" srcOrd="0" destOrd="0" presId="urn:microsoft.com/office/officeart/2005/8/layout/hProcess11"/>
    <dgm:cxn modelId="{DBE96515-D290-47E7-991C-55473FB8857B}" type="presParOf" srcId="{330CF4DF-3E6B-4E08-A388-F60FA2C994F5}" destId="{6BDE8F02-8CE6-4E7C-A8E9-B6912C6A99C3}" srcOrd="1" destOrd="0" presId="urn:microsoft.com/office/officeart/2005/8/layout/hProcess11"/>
    <dgm:cxn modelId="{38323CBE-2E7D-48DB-AFEA-94FD501FF2F4}" type="presParOf" srcId="{330CF4DF-3E6B-4E08-A388-F60FA2C994F5}" destId="{CA4919A6-5994-4EEE-B0C7-FA99BA58CF98}" srcOrd="2" destOrd="0" presId="urn:microsoft.com/office/officeart/2005/8/layout/hProcess11"/>
    <dgm:cxn modelId="{D6E6F1E2-13CC-4EC3-B355-CC5087D6D163}" type="presParOf" srcId="{3D039D08-E5D5-4783-A3C1-08832E1FDC38}" destId="{C84D257F-075A-4D71-A59C-3BEEFCB5059C}" srcOrd="1" destOrd="0" presId="urn:microsoft.com/office/officeart/2005/8/layout/hProcess11"/>
    <dgm:cxn modelId="{1ECE78AC-68A0-4678-A62F-28479409552B}" type="presParOf" srcId="{3D039D08-E5D5-4783-A3C1-08832E1FDC38}" destId="{B9B0F529-3632-41E5-9B3A-A052D68F29C8}" srcOrd="2" destOrd="0" presId="urn:microsoft.com/office/officeart/2005/8/layout/hProcess11"/>
    <dgm:cxn modelId="{B80FA4AF-8CC3-4FC4-A245-8C910B56304B}" type="presParOf" srcId="{B9B0F529-3632-41E5-9B3A-A052D68F29C8}" destId="{D0ED9E8E-2C77-406E-B96B-66DCFC9F6C54}" srcOrd="0" destOrd="0" presId="urn:microsoft.com/office/officeart/2005/8/layout/hProcess11"/>
    <dgm:cxn modelId="{7ED7C56B-92C4-40D0-A7A9-C58A1AF9FC2E}" type="presParOf" srcId="{B9B0F529-3632-41E5-9B3A-A052D68F29C8}" destId="{BC7420FE-8A41-4C56-B4B4-6AD8182079D3}" srcOrd="1" destOrd="0" presId="urn:microsoft.com/office/officeart/2005/8/layout/hProcess11"/>
    <dgm:cxn modelId="{032FDF95-C2A9-40F5-B556-AF660AA354DF}" type="presParOf" srcId="{B9B0F529-3632-41E5-9B3A-A052D68F29C8}" destId="{7D5FE045-7C5B-40B1-B7C1-CFA2E3339F5B}" srcOrd="2" destOrd="0" presId="urn:microsoft.com/office/officeart/2005/8/layout/hProcess11"/>
    <dgm:cxn modelId="{4F6AA2E7-80FD-4152-B417-7360724569FF}" type="presParOf" srcId="{3D039D08-E5D5-4783-A3C1-08832E1FDC38}" destId="{34C52F48-3AF5-49BF-87AE-F6E7ACAD253C}" srcOrd="3" destOrd="0" presId="urn:microsoft.com/office/officeart/2005/8/layout/hProcess11"/>
    <dgm:cxn modelId="{18659FBE-E307-43AD-A3E7-CE5F7E72B02E}" type="presParOf" srcId="{3D039D08-E5D5-4783-A3C1-08832E1FDC38}" destId="{F99B7E9C-F228-414E-8C3E-366D8D2C7FE8}" srcOrd="4" destOrd="0" presId="urn:microsoft.com/office/officeart/2005/8/layout/hProcess11"/>
    <dgm:cxn modelId="{03EA1CA2-F8FB-447E-A8F5-D9E81A082E30}" type="presParOf" srcId="{F99B7E9C-F228-414E-8C3E-366D8D2C7FE8}" destId="{3B39FFC4-8533-4D38-A366-55A91D9D16CF}" srcOrd="0" destOrd="0" presId="urn:microsoft.com/office/officeart/2005/8/layout/hProcess11"/>
    <dgm:cxn modelId="{7E37ACE8-42B3-4889-8D1A-2CCD0D9BC56E}" type="presParOf" srcId="{F99B7E9C-F228-414E-8C3E-366D8D2C7FE8}" destId="{55B3870C-FB80-4084-B257-031A7F598EE1}" srcOrd="1" destOrd="0" presId="urn:microsoft.com/office/officeart/2005/8/layout/hProcess11"/>
    <dgm:cxn modelId="{6478A6C9-4238-44DD-97C2-FD2A9159BCC0}" type="presParOf" srcId="{F99B7E9C-F228-414E-8C3E-366D8D2C7FE8}" destId="{1EC67481-AA31-429A-9396-039589EC4768}" srcOrd="2" destOrd="0" presId="urn:microsoft.com/office/officeart/2005/8/layout/hProcess11"/>
    <dgm:cxn modelId="{A5893793-BA95-403D-AB29-FEA730F36351}" type="presParOf" srcId="{3D039D08-E5D5-4783-A3C1-08832E1FDC38}" destId="{87689D85-963F-4B7C-B252-F4CEFCA2CD0D}" srcOrd="5" destOrd="0" presId="urn:microsoft.com/office/officeart/2005/8/layout/hProcess11"/>
    <dgm:cxn modelId="{FE79575C-708C-45D4-A69C-B510BCA79FDB}" type="presParOf" srcId="{3D039D08-E5D5-4783-A3C1-08832E1FDC38}" destId="{2433E6DF-602E-43C4-9EF0-5623F09CA653}" srcOrd="6" destOrd="0" presId="urn:microsoft.com/office/officeart/2005/8/layout/hProcess11"/>
    <dgm:cxn modelId="{13C556FB-02B7-480E-A00C-EEFD27C3B6BB}" type="presParOf" srcId="{2433E6DF-602E-43C4-9EF0-5623F09CA653}" destId="{5517D2F1-7CF6-4CB0-B6E7-E446AA0DE44D}" srcOrd="0" destOrd="0" presId="urn:microsoft.com/office/officeart/2005/8/layout/hProcess11"/>
    <dgm:cxn modelId="{56B4EB8B-DBB3-4DDC-8F1F-278E0E52418A}" type="presParOf" srcId="{2433E6DF-602E-43C4-9EF0-5623F09CA653}" destId="{01542F67-316E-477F-A5E4-876BAA0AABF5}" srcOrd="1" destOrd="0" presId="urn:microsoft.com/office/officeart/2005/8/layout/hProcess11"/>
    <dgm:cxn modelId="{EB825936-FFA3-44C5-A778-31296E756116}" type="presParOf" srcId="{2433E6DF-602E-43C4-9EF0-5623F09CA653}" destId="{4828240B-7C30-41D5-AEA2-20D27E43C0B1}" srcOrd="2" destOrd="0" presId="urn:microsoft.com/office/officeart/2005/8/layout/hProcess11"/>
    <dgm:cxn modelId="{FA4A3659-E911-4BAE-84F8-013887CC6D11}" type="presParOf" srcId="{3D039D08-E5D5-4783-A3C1-08832E1FDC38}" destId="{90E27B2C-E02F-4A07-B2B4-B5001E0C989D}" srcOrd="7" destOrd="0" presId="urn:microsoft.com/office/officeart/2005/8/layout/hProcess11"/>
    <dgm:cxn modelId="{8A9490DA-3FF0-4E38-89B0-4F794F34F099}" type="presParOf" srcId="{3D039D08-E5D5-4783-A3C1-08832E1FDC38}" destId="{24E5A033-D5CA-4C4D-8A73-3BAC9783377E}" srcOrd="8" destOrd="0" presId="urn:microsoft.com/office/officeart/2005/8/layout/hProcess11"/>
    <dgm:cxn modelId="{3E3C988E-01A3-483E-9D78-556E955F75DB}" type="presParOf" srcId="{24E5A033-D5CA-4C4D-8A73-3BAC9783377E}" destId="{C6D62A4B-2F8B-458C-B6C7-E5F657AA831B}" srcOrd="0" destOrd="0" presId="urn:microsoft.com/office/officeart/2005/8/layout/hProcess11"/>
    <dgm:cxn modelId="{9F4ED041-0832-457F-B255-CC9AE19B98CD}" type="presParOf" srcId="{24E5A033-D5CA-4C4D-8A73-3BAC9783377E}" destId="{91716D2E-B959-40A7-A363-EB3BB47CDE49}" srcOrd="1" destOrd="0" presId="urn:microsoft.com/office/officeart/2005/8/layout/hProcess11"/>
    <dgm:cxn modelId="{57B02CFF-BE8D-4DEA-8897-7DCFB7356D04}" type="presParOf" srcId="{24E5A033-D5CA-4C4D-8A73-3BAC9783377E}" destId="{25AA118E-6D1E-49A9-A57C-2B7E0A4ADA8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F53576-03BC-4BDE-A814-5067BEFD7B6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CA"/>
        </a:p>
      </dgm:t>
    </dgm:pt>
    <dgm:pt modelId="{813FABC5-934A-4FAD-BD9D-61C540C00798}">
      <dgm:prSet phldrT="[Text]"/>
      <dgm:spPr/>
      <dgm:t>
        <a:bodyPr/>
        <a:lstStyle/>
        <a:p>
          <a:r>
            <a:rPr lang="en-US" dirty="0"/>
            <a:t>Waterloo Institute of Nanotechnology</a:t>
          </a:r>
          <a:endParaRPr lang="en-CA" dirty="0"/>
        </a:p>
      </dgm:t>
    </dgm:pt>
    <dgm:pt modelId="{2257CE1B-C467-40B2-B2D9-AFEC53D6EBF5}" type="parTrans" cxnId="{6030FA90-DB65-4F1F-B3F8-835D3CC01C80}">
      <dgm:prSet/>
      <dgm:spPr/>
      <dgm:t>
        <a:bodyPr/>
        <a:lstStyle/>
        <a:p>
          <a:endParaRPr lang="en-CA"/>
        </a:p>
      </dgm:t>
    </dgm:pt>
    <dgm:pt modelId="{B713DC8A-E0C9-4C79-BD8A-01B8336A47EA}" type="sibTrans" cxnId="{6030FA90-DB65-4F1F-B3F8-835D3CC01C80}">
      <dgm:prSet/>
      <dgm:spPr/>
      <dgm:t>
        <a:bodyPr/>
        <a:lstStyle/>
        <a:p>
          <a:endParaRPr lang="en-CA"/>
        </a:p>
      </dgm:t>
    </dgm:pt>
    <dgm:pt modelId="{A957C0AE-785C-47B5-A3AA-3A4EDBA9E9FE}">
      <dgm:prSet/>
      <dgm:spPr/>
      <dgm:t>
        <a:bodyPr/>
        <a:lstStyle/>
        <a:p>
          <a:r>
            <a:rPr lang="en-US" dirty="0"/>
            <a:t>Water Institute</a:t>
          </a:r>
        </a:p>
      </dgm:t>
    </dgm:pt>
    <dgm:pt modelId="{4D8292AD-C735-44F9-AB74-03CDF12532F7}" type="parTrans" cxnId="{127C4002-AD2E-4894-AFF7-AF19FD1BA68C}">
      <dgm:prSet/>
      <dgm:spPr/>
      <dgm:t>
        <a:bodyPr/>
        <a:lstStyle/>
        <a:p>
          <a:endParaRPr lang="en-CA"/>
        </a:p>
      </dgm:t>
    </dgm:pt>
    <dgm:pt modelId="{1B7E9D79-780C-4A23-8A49-002DC80801AF}" type="sibTrans" cxnId="{127C4002-AD2E-4894-AFF7-AF19FD1BA68C}">
      <dgm:prSet/>
      <dgm:spPr/>
      <dgm:t>
        <a:bodyPr/>
        <a:lstStyle/>
        <a:p>
          <a:endParaRPr lang="en-CA"/>
        </a:p>
      </dgm:t>
    </dgm:pt>
    <dgm:pt modelId="{392ABA48-3606-4269-9477-E4B0298B53D7}">
      <dgm:prSet/>
      <dgm:spPr/>
      <dgm:t>
        <a:bodyPr/>
        <a:lstStyle/>
        <a:p>
          <a:r>
            <a:rPr lang="en-US" dirty="0"/>
            <a:t>Interdisciplinary Centre on Climate Change</a:t>
          </a:r>
        </a:p>
      </dgm:t>
    </dgm:pt>
    <dgm:pt modelId="{17BC48CB-1E30-429D-AE47-AA8494029FE1}" type="parTrans" cxnId="{A1B18FA2-550E-4BBB-B5C6-23A0AD2C9BC6}">
      <dgm:prSet/>
      <dgm:spPr/>
      <dgm:t>
        <a:bodyPr/>
        <a:lstStyle/>
        <a:p>
          <a:endParaRPr lang="en-CA"/>
        </a:p>
      </dgm:t>
    </dgm:pt>
    <dgm:pt modelId="{04C5AAF7-359B-4603-A7D3-86DDF9250ED2}" type="sibTrans" cxnId="{A1B18FA2-550E-4BBB-B5C6-23A0AD2C9BC6}">
      <dgm:prSet/>
      <dgm:spPr/>
      <dgm:t>
        <a:bodyPr/>
        <a:lstStyle/>
        <a:p>
          <a:endParaRPr lang="en-CA"/>
        </a:p>
      </dgm:t>
    </dgm:pt>
    <dgm:pt modelId="{A97ED543-390C-4715-A69C-4CC575C1E7A5}">
      <dgm:prSet/>
      <dgm:spPr/>
      <dgm:t>
        <a:bodyPr/>
        <a:lstStyle/>
        <a:p>
          <a:r>
            <a:rPr lang="en-US" dirty="0"/>
            <a:t>Faculty of Mathematics</a:t>
          </a:r>
        </a:p>
      </dgm:t>
    </dgm:pt>
    <dgm:pt modelId="{62E3F3B9-56D6-4463-919B-58E23A81960B}" type="parTrans" cxnId="{E53904B3-9C9C-4F84-80D9-78099922DEE6}">
      <dgm:prSet/>
      <dgm:spPr/>
      <dgm:t>
        <a:bodyPr/>
        <a:lstStyle/>
        <a:p>
          <a:endParaRPr lang="en-CA"/>
        </a:p>
      </dgm:t>
    </dgm:pt>
    <dgm:pt modelId="{2D36E2C3-9B8B-46C5-9608-E21B012400EE}" type="sibTrans" cxnId="{E53904B3-9C9C-4F84-80D9-78099922DEE6}">
      <dgm:prSet/>
      <dgm:spPr/>
      <dgm:t>
        <a:bodyPr/>
        <a:lstStyle/>
        <a:p>
          <a:endParaRPr lang="en-CA"/>
        </a:p>
      </dgm:t>
    </dgm:pt>
    <dgm:pt modelId="{73F558BD-8209-4C1F-A0C6-9140A0196B01}">
      <dgm:prSet/>
      <dgm:spPr/>
      <dgm:t>
        <a:bodyPr/>
        <a:lstStyle/>
        <a:p>
          <a:r>
            <a:rPr lang="en-US" dirty="0"/>
            <a:t>Faculty of Engineering</a:t>
          </a:r>
        </a:p>
      </dgm:t>
    </dgm:pt>
    <dgm:pt modelId="{62525F9A-3B45-4B75-9847-A17B0DF5A5D2}" type="parTrans" cxnId="{A9ABC2C5-2A15-4FA9-9BA5-98BB033CE208}">
      <dgm:prSet/>
      <dgm:spPr/>
      <dgm:t>
        <a:bodyPr/>
        <a:lstStyle/>
        <a:p>
          <a:endParaRPr lang="en-CA"/>
        </a:p>
      </dgm:t>
    </dgm:pt>
    <dgm:pt modelId="{A1DCB650-F172-43CA-926F-BBFD2B404041}" type="sibTrans" cxnId="{A9ABC2C5-2A15-4FA9-9BA5-98BB033CE208}">
      <dgm:prSet/>
      <dgm:spPr/>
      <dgm:t>
        <a:bodyPr/>
        <a:lstStyle/>
        <a:p>
          <a:endParaRPr lang="en-CA"/>
        </a:p>
      </dgm:t>
    </dgm:pt>
    <dgm:pt modelId="{B963F345-1333-4E86-B993-B110754873BC}">
      <dgm:prSet/>
      <dgm:spPr/>
      <dgm:t>
        <a:bodyPr/>
        <a:lstStyle/>
        <a:p>
          <a:r>
            <a:rPr lang="en-US" dirty="0"/>
            <a:t>Faculty of Science</a:t>
          </a:r>
          <a:endParaRPr lang="en-CA" dirty="0"/>
        </a:p>
      </dgm:t>
    </dgm:pt>
    <dgm:pt modelId="{DE186298-8602-455C-A5AD-FC5E0C0D462F}" type="parTrans" cxnId="{3E94B7CC-5B03-4D19-B07E-ADF9FF25603A}">
      <dgm:prSet/>
      <dgm:spPr/>
      <dgm:t>
        <a:bodyPr/>
        <a:lstStyle/>
        <a:p>
          <a:endParaRPr lang="en-CA"/>
        </a:p>
      </dgm:t>
    </dgm:pt>
    <dgm:pt modelId="{EE688BD4-2A55-4B32-81C2-43036153AE7C}" type="sibTrans" cxnId="{3E94B7CC-5B03-4D19-B07E-ADF9FF25603A}">
      <dgm:prSet/>
      <dgm:spPr/>
      <dgm:t>
        <a:bodyPr/>
        <a:lstStyle/>
        <a:p>
          <a:endParaRPr lang="en-CA"/>
        </a:p>
      </dgm:t>
    </dgm:pt>
    <dgm:pt modelId="{8C73C36B-4A53-4776-8C8C-90CDCCE55CFB}">
      <dgm:prSet phldrT="[Text]" custT="1"/>
      <dgm:spPr/>
      <dgm:t>
        <a:bodyPr/>
        <a:lstStyle/>
        <a:p>
          <a:r>
            <a:rPr lang="en-US" sz="1600" dirty="0" err="1"/>
            <a:t>Centres</a:t>
          </a:r>
          <a:r>
            <a:rPr lang="en-US" sz="1600" dirty="0"/>
            <a:t> &amp; Institutes</a:t>
          </a:r>
          <a:endParaRPr lang="en-CA" sz="1600" dirty="0"/>
        </a:p>
      </dgm:t>
    </dgm:pt>
    <dgm:pt modelId="{D8015527-9D5A-4240-BE39-6F3100890B1C}" type="parTrans" cxnId="{6CD9A37B-2A9C-417F-A59C-515CF69FD1D5}">
      <dgm:prSet/>
      <dgm:spPr/>
      <dgm:t>
        <a:bodyPr/>
        <a:lstStyle/>
        <a:p>
          <a:endParaRPr lang="en-CA"/>
        </a:p>
      </dgm:t>
    </dgm:pt>
    <dgm:pt modelId="{AA45F799-EEF9-4CB6-A673-BEF886665834}" type="sibTrans" cxnId="{6CD9A37B-2A9C-417F-A59C-515CF69FD1D5}">
      <dgm:prSet/>
      <dgm:spPr/>
      <dgm:t>
        <a:bodyPr/>
        <a:lstStyle/>
        <a:p>
          <a:endParaRPr lang="en-CA"/>
        </a:p>
      </dgm:t>
    </dgm:pt>
    <dgm:pt modelId="{8B6E8CE4-E7E9-498F-BD5F-B8B8550F44BD}">
      <dgm:prSet custT="1"/>
      <dgm:spPr/>
      <dgm:t>
        <a:bodyPr/>
        <a:lstStyle/>
        <a:p>
          <a:r>
            <a:rPr lang="en-US" sz="1600" dirty="0"/>
            <a:t>Faculties</a:t>
          </a:r>
          <a:endParaRPr lang="en-US" sz="2000" dirty="0"/>
        </a:p>
      </dgm:t>
    </dgm:pt>
    <dgm:pt modelId="{D7F47C5B-DD13-4C8F-8FF0-CEFC917E8C62}" type="parTrans" cxnId="{4BAA8BCF-C85E-41E8-BBAF-ADEDEE0F7739}">
      <dgm:prSet/>
      <dgm:spPr/>
      <dgm:t>
        <a:bodyPr/>
        <a:lstStyle/>
        <a:p>
          <a:endParaRPr lang="en-CA"/>
        </a:p>
      </dgm:t>
    </dgm:pt>
    <dgm:pt modelId="{D3A43C23-6BA7-441D-87C7-5F6AC4C132D8}" type="sibTrans" cxnId="{4BAA8BCF-C85E-41E8-BBAF-ADEDEE0F7739}">
      <dgm:prSet/>
      <dgm:spPr/>
      <dgm:t>
        <a:bodyPr/>
        <a:lstStyle/>
        <a:p>
          <a:endParaRPr lang="en-CA"/>
        </a:p>
      </dgm:t>
    </dgm:pt>
    <dgm:pt modelId="{43659FCF-34D6-47A2-9267-DE0E8F040F2F}">
      <dgm:prSet phldrT="[Text]" custT="1"/>
      <dgm:spPr/>
      <dgm:t>
        <a:bodyPr/>
        <a:lstStyle/>
        <a:p>
          <a:r>
            <a:rPr lang="en-US" sz="1400" dirty="0"/>
            <a:t>Stakeholders</a:t>
          </a:r>
          <a:endParaRPr lang="en-CA" sz="1400" dirty="0"/>
        </a:p>
      </dgm:t>
    </dgm:pt>
    <dgm:pt modelId="{F00C882C-6235-49B4-991E-F77173A033D6}" type="parTrans" cxnId="{5E601230-E7B6-4662-A251-D5D55FA1CABA}">
      <dgm:prSet/>
      <dgm:spPr/>
      <dgm:t>
        <a:bodyPr/>
        <a:lstStyle/>
        <a:p>
          <a:endParaRPr lang="en-CA"/>
        </a:p>
      </dgm:t>
    </dgm:pt>
    <dgm:pt modelId="{4360D89F-2415-476F-9D97-AD97EB752F6F}" type="sibTrans" cxnId="{5E601230-E7B6-4662-A251-D5D55FA1CABA}">
      <dgm:prSet/>
      <dgm:spPr/>
      <dgm:t>
        <a:bodyPr/>
        <a:lstStyle/>
        <a:p>
          <a:endParaRPr lang="en-CA"/>
        </a:p>
      </dgm:t>
    </dgm:pt>
    <dgm:pt modelId="{99F73D9C-AD89-44DC-830B-66E1069EE1B4}">
      <dgm:prSet phldrT="[Text]"/>
      <dgm:spPr/>
      <dgm:t>
        <a:bodyPr/>
        <a:lstStyle/>
        <a:p>
          <a:r>
            <a:rPr lang="en-US" dirty="0"/>
            <a:t>WGB</a:t>
          </a:r>
          <a:endParaRPr lang="en-CA" dirty="0"/>
        </a:p>
      </dgm:t>
    </dgm:pt>
    <dgm:pt modelId="{58015855-4100-4000-AA9E-FB582415223C}" type="parTrans" cxnId="{2160F4B8-6791-47C5-BB9A-4F2CCAD3C81E}">
      <dgm:prSet/>
      <dgm:spPr/>
      <dgm:t>
        <a:bodyPr/>
        <a:lstStyle/>
        <a:p>
          <a:endParaRPr lang="en-CA"/>
        </a:p>
      </dgm:t>
    </dgm:pt>
    <dgm:pt modelId="{9E92AB57-E091-44CD-B09E-831DC2CAD6C0}" type="sibTrans" cxnId="{2160F4B8-6791-47C5-BB9A-4F2CCAD3C81E}">
      <dgm:prSet/>
      <dgm:spPr/>
      <dgm:t>
        <a:bodyPr/>
        <a:lstStyle/>
        <a:p>
          <a:endParaRPr lang="en-CA"/>
        </a:p>
      </dgm:t>
    </dgm:pt>
    <dgm:pt modelId="{6D18488D-D9FB-41D1-B24A-604569AEB49E}">
      <dgm:prSet phldrT="[Text]"/>
      <dgm:spPr/>
      <dgm:t>
        <a:bodyPr/>
        <a:lstStyle/>
        <a:p>
          <a:r>
            <a:rPr lang="en-US" dirty="0"/>
            <a:t>Office of Research</a:t>
          </a:r>
          <a:endParaRPr lang="en-CA" dirty="0"/>
        </a:p>
      </dgm:t>
    </dgm:pt>
    <dgm:pt modelId="{E9310C69-CBEA-48FE-8E7E-04B09672E961}" type="parTrans" cxnId="{F69A7503-AEC6-4C66-89E2-EC1869D26577}">
      <dgm:prSet/>
      <dgm:spPr/>
      <dgm:t>
        <a:bodyPr/>
        <a:lstStyle/>
        <a:p>
          <a:endParaRPr lang="en-CA"/>
        </a:p>
      </dgm:t>
    </dgm:pt>
    <dgm:pt modelId="{A6597F89-C78D-45AA-B85D-0B27BECE60F1}" type="sibTrans" cxnId="{F69A7503-AEC6-4C66-89E2-EC1869D26577}">
      <dgm:prSet/>
      <dgm:spPr/>
      <dgm:t>
        <a:bodyPr/>
        <a:lstStyle/>
        <a:p>
          <a:endParaRPr lang="en-CA"/>
        </a:p>
      </dgm:t>
    </dgm:pt>
    <dgm:pt modelId="{75F94226-8A5C-4EAD-B401-B0CF0B375439}">
      <dgm:prSet phldrT="[Text]"/>
      <dgm:spPr/>
      <dgm:t>
        <a:bodyPr/>
        <a:lstStyle/>
        <a:p>
          <a:r>
            <a:rPr lang="en-US" dirty="0"/>
            <a:t>Institutional Analysis &amp; Planning</a:t>
          </a:r>
          <a:endParaRPr lang="en-CA" dirty="0"/>
        </a:p>
      </dgm:t>
    </dgm:pt>
    <dgm:pt modelId="{93F59318-CED5-48BE-B309-C2057CBA0161}" type="parTrans" cxnId="{7A52CA57-7711-4574-806A-CDD8997EFAC3}">
      <dgm:prSet/>
      <dgm:spPr/>
      <dgm:t>
        <a:bodyPr/>
        <a:lstStyle/>
        <a:p>
          <a:endParaRPr lang="en-CA"/>
        </a:p>
      </dgm:t>
    </dgm:pt>
    <dgm:pt modelId="{AD86ABE3-A0AF-48DA-ADFC-4AA0810B499D}" type="sibTrans" cxnId="{7A52CA57-7711-4574-806A-CDD8997EFAC3}">
      <dgm:prSet/>
      <dgm:spPr/>
      <dgm:t>
        <a:bodyPr/>
        <a:lstStyle/>
        <a:p>
          <a:endParaRPr lang="en-CA"/>
        </a:p>
      </dgm:t>
    </dgm:pt>
    <dgm:pt modelId="{5F601D17-D013-4DAE-B365-49FEECE202A5}" type="pres">
      <dgm:prSet presAssocID="{58F53576-03BC-4BDE-A814-5067BEFD7B6E}" presName="composite" presStyleCnt="0">
        <dgm:presLayoutVars>
          <dgm:chMax val="5"/>
          <dgm:dir/>
          <dgm:animLvl val="ctr"/>
          <dgm:resizeHandles val="exact"/>
        </dgm:presLayoutVars>
      </dgm:prSet>
      <dgm:spPr/>
    </dgm:pt>
    <dgm:pt modelId="{C57EE3C7-5E79-4EDC-B710-294B64545A21}" type="pres">
      <dgm:prSet presAssocID="{58F53576-03BC-4BDE-A814-5067BEFD7B6E}" presName="cycle" presStyleCnt="0"/>
      <dgm:spPr/>
    </dgm:pt>
    <dgm:pt modelId="{2B553FF2-41B4-472C-85CA-3EE0DD744180}" type="pres">
      <dgm:prSet presAssocID="{58F53576-03BC-4BDE-A814-5067BEFD7B6E}" presName="centerShape" presStyleCnt="0"/>
      <dgm:spPr/>
    </dgm:pt>
    <dgm:pt modelId="{63A62C04-6418-440B-B798-7AE31D13360C}" type="pres">
      <dgm:prSet presAssocID="{58F53576-03BC-4BDE-A814-5067BEFD7B6E}" presName="connSite" presStyleLbl="node1" presStyleIdx="0" presStyleCnt="4"/>
      <dgm:spPr/>
    </dgm:pt>
    <dgm:pt modelId="{C750471F-D639-4977-A20C-15514B27A3B4}" type="pres">
      <dgm:prSet presAssocID="{58F53576-03BC-4BDE-A814-5067BEFD7B6E}" presName="visible" presStyleLbl="node1" presStyleIdx="0" presStyleCnt="4" custScaleX="75429" custScaleY="69523" custLinFactNeighborX="445" custLinFactNeighborY="4454"/>
      <dgm:spPr>
        <a:prstGeom prst="flowChartProcess">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259D1296-2E12-4B65-B46C-11E720DA2650}" type="pres">
      <dgm:prSet presAssocID="{F00C882C-6235-49B4-991E-F77173A033D6}" presName="Name25" presStyleLbl="parChTrans1D1" presStyleIdx="0" presStyleCnt="3"/>
      <dgm:spPr/>
    </dgm:pt>
    <dgm:pt modelId="{7EE96AB7-1670-41A3-BC21-57FF8ABDB2FA}" type="pres">
      <dgm:prSet presAssocID="{43659FCF-34D6-47A2-9267-DE0E8F040F2F}" presName="node" presStyleCnt="0"/>
      <dgm:spPr/>
    </dgm:pt>
    <dgm:pt modelId="{D1002CD4-49FC-4BB8-AA6B-B8616B0723C7}" type="pres">
      <dgm:prSet presAssocID="{43659FCF-34D6-47A2-9267-DE0E8F040F2F}" presName="parentNode" presStyleLbl="node1" presStyleIdx="1" presStyleCnt="4" custScaleX="112285" custScaleY="110109" custLinFactNeighborX="-3145" custLinFactNeighborY="-59132">
        <dgm:presLayoutVars>
          <dgm:chMax val="1"/>
          <dgm:bulletEnabled val="1"/>
        </dgm:presLayoutVars>
      </dgm:prSet>
      <dgm:spPr/>
    </dgm:pt>
    <dgm:pt modelId="{8E2D6A0A-428C-494F-B922-A511D3B1B4BC}" type="pres">
      <dgm:prSet presAssocID="{43659FCF-34D6-47A2-9267-DE0E8F040F2F}" presName="childNode" presStyleLbl="revTx" presStyleIdx="0" presStyleCnt="3">
        <dgm:presLayoutVars>
          <dgm:bulletEnabled val="1"/>
        </dgm:presLayoutVars>
      </dgm:prSet>
      <dgm:spPr/>
    </dgm:pt>
    <dgm:pt modelId="{26A79635-BB2D-4300-B696-B9578EF3B348}" type="pres">
      <dgm:prSet presAssocID="{D8015527-9D5A-4240-BE39-6F3100890B1C}" presName="Name25" presStyleLbl="parChTrans1D1" presStyleIdx="1" presStyleCnt="3"/>
      <dgm:spPr/>
    </dgm:pt>
    <dgm:pt modelId="{000AA58B-46BD-49A3-83E3-5CC2057AA246}" type="pres">
      <dgm:prSet presAssocID="{8C73C36B-4A53-4776-8C8C-90CDCCE55CFB}" presName="node" presStyleCnt="0"/>
      <dgm:spPr/>
    </dgm:pt>
    <dgm:pt modelId="{9F3894DA-17F6-46B2-AF5E-C654A7245480}" type="pres">
      <dgm:prSet presAssocID="{8C73C36B-4A53-4776-8C8C-90CDCCE55CFB}" presName="parentNode" presStyleLbl="node1" presStyleIdx="2" presStyleCnt="4" custLinFactNeighborX="76464" custLinFactNeighborY="-1484">
        <dgm:presLayoutVars>
          <dgm:chMax val="1"/>
          <dgm:bulletEnabled val="1"/>
        </dgm:presLayoutVars>
      </dgm:prSet>
      <dgm:spPr/>
    </dgm:pt>
    <dgm:pt modelId="{A5CFA818-7B9A-4F37-8621-8AEF7ACB32A5}" type="pres">
      <dgm:prSet presAssocID="{8C73C36B-4A53-4776-8C8C-90CDCCE55CFB}" presName="childNode" presStyleLbl="revTx" presStyleIdx="1" presStyleCnt="3">
        <dgm:presLayoutVars>
          <dgm:bulletEnabled val="1"/>
        </dgm:presLayoutVars>
      </dgm:prSet>
      <dgm:spPr/>
    </dgm:pt>
    <dgm:pt modelId="{B69964E1-4526-4E84-B741-89562FFB9344}" type="pres">
      <dgm:prSet presAssocID="{D7F47C5B-DD13-4C8F-8FF0-CEFC917E8C62}" presName="Name25" presStyleLbl="parChTrans1D1" presStyleIdx="2" presStyleCnt="3"/>
      <dgm:spPr/>
    </dgm:pt>
    <dgm:pt modelId="{91D09289-3E45-4A94-8B02-2F422D329F6A}" type="pres">
      <dgm:prSet presAssocID="{8B6E8CE4-E7E9-498F-BD5F-B8B8550F44BD}" presName="node" presStyleCnt="0"/>
      <dgm:spPr/>
    </dgm:pt>
    <dgm:pt modelId="{83999CF9-8CA0-4D4B-B0F0-002734A1F236}" type="pres">
      <dgm:prSet presAssocID="{8B6E8CE4-E7E9-498F-BD5F-B8B8550F44BD}" presName="parentNode" presStyleLbl="node1" presStyleIdx="3" presStyleCnt="4" custScaleX="110792" custScaleY="108448">
        <dgm:presLayoutVars>
          <dgm:chMax val="1"/>
          <dgm:bulletEnabled val="1"/>
        </dgm:presLayoutVars>
      </dgm:prSet>
      <dgm:spPr/>
    </dgm:pt>
    <dgm:pt modelId="{3DB7CFEE-4D60-4F8F-8525-994111BF83D0}" type="pres">
      <dgm:prSet presAssocID="{8B6E8CE4-E7E9-498F-BD5F-B8B8550F44BD}" presName="childNode" presStyleLbl="revTx" presStyleIdx="2" presStyleCnt="3">
        <dgm:presLayoutVars>
          <dgm:bulletEnabled val="1"/>
        </dgm:presLayoutVars>
      </dgm:prSet>
      <dgm:spPr/>
    </dgm:pt>
  </dgm:ptLst>
  <dgm:cxnLst>
    <dgm:cxn modelId="{127C4002-AD2E-4894-AFF7-AF19FD1BA68C}" srcId="{8C73C36B-4A53-4776-8C8C-90CDCCE55CFB}" destId="{A957C0AE-785C-47B5-A3AA-3A4EDBA9E9FE}" srcOrd="1" destOrd="0" parTransId="{4D8292AD-C735-44F9-AB74-03CDF12532F7}" sibTransId="{1B7E9D79-780C-4A23-8A49-002DC80801AF}"/>
    <dgm:cxn modelId="{F69A7503-AEC6-4C66-89E2-EC1869D26577}" srcId="{43659FCF-34D6-47A2-9267-DE0E8F040F2F}" destId="{6D18488D-D9FB-41D1-B24A-604569AEB49E}" srcOrd="1" destOrd="0" parTransId="{E9310C69-CBEA-48FE-8E7E-04B09672E961}" sibTransId="{A6597F89-C78D-45AA-B85D-0B27BECE60F1}"/>
    <dgm:cxn modelId="{61B9D10E-3EF9-4F6D-AFDB-F2014946F463}" type="presOf" srcId="{F00C882C-6235-49B4-991E-F77173A033D6}" destId="{259D1296-2E12-4B65-B46C-11E720DA2650}" srcOrd="0" destOrd="0" presId="urn:microsoft.com/office/officeart/2005/8/layout/radial2"/>
    <dgm:cxn modelId="{D14BFE29-8ED0-4D1A-89A5-1DB78B4AA026}" type="presOf" srcId="{392ABA48-3606-4269-9477-E4B0298B53D7}" destId="{A5CFA818-7B9A-4F37-8621-8AEF7ACB32A5}" srcOrd="0" destOrd="2" presId="urn:microsoft.com/office/officeart/2005/8/layout/radial2"/>
    <dgm:cxn modelId="{5E601230-E7B6-4662-A251-D5D55FA1CABA}" srcId="{58F53576-03BC-4BDE-A814-5067BEFD7B6E}" destId="{43659FCF-34D6-47A2-9267-DE0E8F040F2F}" srcOrd="0" destOrd="0" parTransId="{F00C882C-6235-49B4-991E-F77173A033D6}" sibTransId="{4360D89F-2415-476F-9D97-AD97EB752F6F}"/>
    <dgm:cxn modelId="{EB38CB6D-37D5-4BF9-AA38-DAF157BE705B}" type="presOf" srcId="{6D18488D-D9FB-41D1-B24A-604569AEB49E}" destId="{8E2D6A0A-428C-494F-B922-A511D3B1B4BC}" srcOrd="0" destOrd="1" presId="urn:microsoft.com/office/officeart/2005/8/layout/radial2"/>
    <dgm:cxn modelId="{7A52CA57-7711-4574-806A-CDD8997EFAC3}" srcId="{43659FCF-34D6-47A2-9267-DE0E8F040F2F}" destId="{75F94226-8A5C-4EAD-B401-B0CF0B375439}" srcOrd="2" destOrd="0" parTransId="{93F59318-CED5-48BE-B309-C2057CBA0161}" sibTransId="{AD86ABE3-A0AF-48DA-ADFC-4AA0810B499D}"/>
    <dgm:cxn modelId="{C9584E78-9572-475F-BC39-FEF039EEC0F9}" type="presOf" srcId="{A97ED543-390C-4715-A69C-4CC575C1E7A5}" destId="{3DB7CFEE-4D60-4F8F-8525-994111BF83D0}" srcOrd="0" destOrd="0" presId="urn:microsoft.com/office/officeart/2005/8/layout/radial2"/>
    <dgm:cxn modelId="{9AB27279-190B-4B3C-9E37-D58DAB6F1BCE}" type="presOf" srcId="{813FABC5-934A-4FAD-BD9D-61C540C00798}" destId="{A5CFA818-7B9A-4F37-8621-8AEF7ACB32A5}" srcOrd="0" destOrd="0" presId="urn:microsoft.com/office/officeart/2005/8/layout/radial2"/>
    <dgm:cxn modelId="{6CD9A37B-2A9C-417F-A59C-515CF69FD1D5}" srcId="{58F53576-03BC-4BDE-A814-5067BEFD7B6E}" destId="{8C73C36B-4A53-4776-8C8C-90CDCCE55CFB}" srcOrd="1" destOrd="0" parTransId="{D8015527-9D5A-4240-BE39-6F3100890B1C}" sibTransId="{AA45F799-EEF9-4CB6-A673-BEF886665834}"/>
    <dgm:cxn modelId="{6030FA90-DB65-4F1F-B3F8-835D3CC01C80}" srcId="{8C73C36B-4A53-4776-8C8C-90CDCCE55CFB}" destId="{813FABC5-934A-4FAD-BD9D-61C540C00798}" srcOrd="0" destOrd="0" parTransId="{2257CE1B-C467-40B2-B2D9-AFEC53D6EBF5}" sibTransId="{B713DC8A-E0C9-4C79-BD8A-01B8336A47EA}"/>
    <dgm:cxn modelId="{FE15069A-F9AB-4F92-829C-08FEE32C3259}" type="presOf" srcId="{43659FCF-34D6-47A2-9267-DE0E8F040F2F}" destId="{D1002CD4-49FC-4BB8-AA6B-B8616B0723C7}" srcOrd="0" destOrd="0" presId="urn:microsoft.com/office/officeart/2005/8/layout/radial2"/>
    <dgm:cxn modelId="{BE03499E-AD84-4EE9-AF08-8D2E8E4F5DBC}" type="presOf" srcId="{75F94226-8A5C-4EAD-B401-B0CF0B375439}" destId="{8E2D6A0A-428C-494F-B922-A511D3B1B4BC}" srcOrd="0" destOrd="2" presId="urn:microsoft.com/office/officeart/2005/8/layout/radial2"/>
    <dgm:cxn modelId="{A1B18FA2-550E-4BBB-B5C6-23A0AD2C9BC6}" srcId="{8C73C36B-4A53-4776-8C8C-90CDCCE55CFB}" destId="{392ABA48-3606-4269-9477-E4B0298B53D7}" srcOrd="2" destOrd="0" parTransId="{17BC48CB-1E30-429D-AE47-AA8494029FE1}" sibTransId="{04C5AAF7-359B-4603-A7D3-86DDF9250ED2}"/>
    <dgm:cxn modelId="{2DEC61A6-1C8F-464F-B469-F45AF4B8D6FA}" type="presOf" srcId="{A957C0AE-785C-47B5-A3AA-3A4EDBA9E9FE}" destId="{A5CFA818-7B9A-4F37-8621-8AEF7ACB32A5}" srcOrd="0" destOrd="1" presId="urn:microsoft.com/office/officeart/2005/8/layout/radial2"/>
    <dgm:cxn modelId="{E53904B3-9C9C-4F84-80D9-78099922DEE6}" srcId="{8B6E8CE4-E7E9-498F-BD5F-B8B8550F44BD}" destId="{A97ED543-390C-4715-A69C-4CC575C1E7A5}" srcOrd="0" destOrd="0" parTransId="{62E3F3B9-56D6-4463-919B-58E23A81960B}" sibTransId="{2D36E2C3-9B8B-46C5-9608-E21B012400EE}"/>
    <dgm:cxn modelId="{2160F4B8-6791-47C5-BB9A-4F2CCAD3C81E}" srcId="{43659FCF-34D6-47A2-9267-DE0E8F040F2F}" destId="{99F73D9C-AD89-44DC-830B-66E1069EE1B4}" srcOrd="0" destOrd="0" parTransId="{58015855-4100-4000-AA9E-FB582415223C}" sibTransId="{9E92AB57-E091-44CD-B09E-831DC2CAD6C0}"/>
    <dgm:cxn modelId="{BBF623BD-81C4-4FF3-92B4-A9AFD770665E}" type="presOf" srcId="{73F558BD-8209-4C1F-A0C6-9140A0196B01}" destId="{3DB7CFEE-4D60-4F8F-8525-994111BF83D0}" srcOrd="0" destOrd="1" presId="urn:microsoft.com/office/officeart/2005/8/layout/radial2"/>
    <dgm:cxn modelId="{98F393BF-B249-464F-928C-B47EFE7D5606}" type="presOf" srcId="{8C73C36B-4A53-4776-8C8C-90CDCCE55CFB}" destId="{9F3894DA-17F6-46B2-AF5E-C654A7245480}" srcOrd="0" destOrd="0" presId="urn:microsoft.com/office/officeart/2005/8/layout/radial2"/>
    <dgm:cxn modelId="{AC5162C0-6279-45D4-93FF-CDEC39274EDE}" type="presOf" srcId="{D7F47C5B-DD13-4C8F-8FF0-CEFC917E8C62}" destId="{B69964E1-4526-4E84-B741-89562FFB9344}" srcOrd="0" destOrd="0" presId="urn:microsoft.com/office/officeart/2005/8/layout/radial2"/>
    <dgm:cxn modelId="{9F889CC4-E67E-42C5-97B8-BCFF5DB73293}" type="presOf" srcId="{B963F345-1333-4E86-B993-B110754873BC}" destId="{3DB7CFEE-4D60-4F8F-8525-994111BF83D0}" srcOrd="0" destOrd="2" presId="urn:microsoft.com/office/officeart/2005/8/layout/radial2"/>
    <dgm:cxn modelId="{A9ABC2C5-2A15-4FA9-9BA5-98BB033CE208}" srcId="{8B6E8CE4-E7E9-498F-BD5F-B8B8550F44BD}" destId="{73F558BD-8209-4C1F-A0C6-9140A0196B01}" srcOrd="1" destOrd="0" parTransId="{62525F9A-3B45-4B75-9847-A17B0DF5A5D2}" sibTransId="{A1DCB650-F172-43CA-926F-BBFD2B404041}"/>
    <dgm:cxn modelId="{3E94B7CC-5B03-4D19-B07E-ADF9FF25603A}" srcId="{8B6E8CE4-E7E9-498F-BD5F-B8B8550F44BD}" destId="{B963F345-1333-4E86-B993-B110754873BC}" srcOrd="2" destOrd="0" parTransId="{DE186298-8602-455C-A5AD-FC5E0C0D462F}" sibTransId="{EE688BD4-2A55-4B32-81C2-43036153AE7C}"/>
    <dgm:cxn modelId="{08E6EFCC-6C84-46E8-AEFA-CA7AC404A7A0}" type="presOf" srcId="{D8015527-9D5A-4240-BE39-6F3100890B1C}" destId="{26A79635-BB2D-4300-B696-B9578EF3B348}" srcOrd="0" destOrd="0" presId="urn:microsoft.com/office/officeart/2005/8/layout/radial2"/>
    <dgm:cxn modelId="{4BAA8BCF-C85E-41E8-BBAF-ADEDEE0F7739}" srcId="{58F53576-03BC-4BDE-A814-5067BEFD7B6E}" destId="{8B6E8CE4-E7E9-498F-BD5F-B8B8550F44BD}" srcOrd="2" destOrd="0" parTransId="{D7F47C5B-DD13-4C8F-8FF0-CEFC917E8C62}" sibTransId="{D3A43C23-6BA7-441D-87C7-5F6AC4C132D8}"/>
    <dgm:cxn modelId="{930AA9D3-0D19-43E0-BA18-17C9B08692B2}" type="presOf" srcId="{8B6E8CE4-E7E9-498F-BD5F-B8B8550F44BD}" destId="{83999CF9-8CA0-4D4B-B0F0-002734A1F236}" srcOrd="0" destOrd="0" presId="urn:microsoft.com/office/officeart/2005/8/layout/radial2"/>
    <dgm:cxn modelId="{731604D5-B377-4F2F-9896-7C3903696900}" type="presOf" srcId="{99F73D9C-AD89-44DC-830B-66E1069EE1B4}" destId="{8E2D6A0A-428C-494F-B922-A511D3B1B4BC}" srcOrd="0" destOrd="0" presId="urn:microsoft.com/office/officeart/2005/8/layout/radial2"/>
    <dgm:cxn modelId="{E1EC22E8-4D71-4AF7-975A-00E6A5EF3E3D}" type="presOf" srcId="{58F53576-03BC-4BDE-A814-5067BEFD7B6E}" destId="{5F601D17-D013-4DAE-B365-49FEECE202A5}" srcOrd="0" destOrd="0" presId="urn:microsoft.com/office/officeart/2005/8/layout/radial2"/>
    <dgm:cxn modelId="{9FEA1BD1-3259-4CEB-B39C-92C8A132C1E4}" type="presParOf" srcId="{5F601D17-D013-4DAE-B365-49FEECE202A5}" destId="{C57EE3C7-5E79-4EDC-B710-294B64545A21}" srcOrd="0" destOrd="0" presId="urn:microsoft.com/office/officeart/2005/8/layout/radial2"/>
    <dgm:cxn modelId="{5868F607-2E7B-43AC-BFDC-C75FBD2AB0C9}" type="presParOf" srcId="{C57EE3C7-5E79-4EDC-B710-294B64545A21}" destId="{2B553FF2-41B4-472C-85CA-3EE0DD744180}" srcOrd="0" destOrd="0" presId="urn:microsoft.com/office/officeart/2005/8/layout/radial2"/>
    <dgm:cxn modelId="{B394302B-F7A2-4C03-AF35-D2B9E54B7183}" type="presParOf" srcId="{2B553FF2-41B4-472C-85CA-3EE0DD744180}" destId="{63A62C04-6418-440B-B798-7AE31D13360C}" srcOrd="0" destOrd="0" presId="urn:microsoft.com/office/officeart/2005/8/layout/radial2"/>
    <dgm:cxn modelId="{7D98A0E8-1A07-4320-87C3-AA87F75AC94D}" type="presParOf" srcId="{2B553FF2-41B4-472C-85CA-3EE0DD744180}" destId="{C750471F-D639-4977-A20C-15514B27A3B4}" srcOrd="1" destOrd="0" presId="urn:microsoft.com/office/officeart/2005/8/layout/radial2"/>
    <dgm:cxn modelId="{4FD8DDD9-4E31-44E0-8D9D-F49E5E560C92}" type="presParOf" srcId="{C57EE3C7-5E79-4EDC-B710-294B64545A21}" destId="{259D1296-2E12-4B65-B46C-11E720DA2650}" srcOrd="1" destOrd="0" presId="urn:microsoft.com/office/officeart/2005/8/layout/radial2"/>
    <dgm:cxn modelId="{A5100BF5-280A-4FD8-BD1A-2269C319DD1B}" type="presParOf" srcId="{C57EE3C7-5E79-4EDC-B710-294B64545A21}" destId="{7EE96AB7-1670-41A3-BC21-57FF8ABDB2FA}" srcOrd="2" destOrd="0" presId="urn:microsoft.com/office/officeart/2005/8/layout/radial2"/>
    <dgm:cxn modelId="{C510D8A5-4DF6-441B-91EA-5CB9F2B0E90D}" type="presParOf" srcId="{7EE96AB7-1670-41A3-BC21-57FF8ABDB2FA}" destId="{D1002CD4-49FC-4BB8-AA6B-B8616B0723C7}" srcOrd="0" destOrd="0" presId="urn:microsoft.com/office/officeart/2005/8/layout/radial2"/>
    <dgm:cxn modelId="{4CE09C77-47D2-4CEF-A64A-BDFFE93CE3F2}" type="presParOf" srcId="{7EE96AB7-1670-41A3-BC21-57FF8ABDB2FA}" destId="{8E2D6A0A-428C-494F-B922-A511D3B1B4BC}" srcOrd="1" destOrd="0" presId="urn:microsoft.com/office/officeart/2005/8/layout/radial2"/>
    <dgm:cxn modelId="{7850EF1F-F611-44AB-A138-BAE63AD63EC7}" type="presParOf" srcId="{C57EE3C7-5E79-4EDC-B710-294B64545A21}" destId="{26A79635-BB2D-4300-B696-B9578EF3B348}" srcOrd="3" destOrd="0" presId="urn:microsoft.com/office/officeart/2005/8/layout/radial2"/>
    <dgm:cxn modelId="{8B63215F-44D9-44CD-B70B-0A6E0567FF65}" type="presParOf" srcId="{C57EE3C7-5E79-4EDC-B710-294B64545A21}" destId="{000AA58B-46BD-49A3-83E3-5CC2057AA246}" srcOrd="4" destOrd="0" presId="urn:microsoft.com/office/officeart/2005/8/layout/radial2"/>
    <dgm:cxn modelId="{A3B18764-5C3E-4CBF-BD0A-5355306B1CBA}" type="presParOf" srcId="{000AA58B-46BD-49A3-83E3-5CC2057AA246}" destId="{9F3894DA-17F6-46B2-AF5E-C654A7245480}" srcOrd="0" destOrd="0" presId="urn:microsoft.com/office/officeart/2005/8/layout/radial2"/>
    <dgm:cxn modelId="{039E994C-4FD2-409A-9804-F9C4DE61831F}" type="presParOf" srcId="{000AA58B-46BD-49A3-83E3-5CC2057AA246}" destId="{A5CFA818-7B9A-4F37-8621-8AEF7ACB32A5}" srcOrd="1" destOrd="0" presId="urn:microsoft.com/office/officeart/2005/8/layout/radial2"/>
    <dgm:cxn modelId="{E2F5516E-F0F4-4BA9-A439-C84228789F7D}" type="presParOf" srcId="{C57EE3C7-5E79-4EDC-B710-294B64545A21}" destId="{B69964E1-4526-4E84-B741-89562FFB9344}" srcOrd="5" destOrd="0" presId="urn:microsoft.com/office/officeart/2005/8/layout/radial2"/>
    <dgm:cxn modelId="{27B0ED7E-2F31-4F99-A801-4DFFB6E135A4}" type="presParOf" srcId="{C57EE3C7-5E79-4EDC-B710-294B64545A21}" destId="{91D09289-3E45-4A94-8B02-2F422D329F6A}" srcOrd="6" destOrd="0" presId="urn:microsoft.com/office/officeart/2005/8/layout/radial2"/>
    <dgm:cxn modelId="{F36AA722-F6A6-4B6D-946E-B08640028E1D}" type="presParOf" srcId="{91D09289-3E45-4A94-8B02-2F422D329F6A}" destId="{83999CF9-8CA0-4D4B-B0F0-002734A1F236}" srcOrd="0" destOrd="0" presId="urn:microsoft.com/office/officeart/2005/8/layout/radial2"/>
    <dgm:cxn modelId="{031B2815-89FF-4950-8CD5-4AAC90BD4E71}" type="presParOf" srcId="{91D09289-3E45-4A94-8B02-2F422D329F6A}" destId="{3DB7CFEE-4D60-4F8F-8525-994111BF83D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AA684-876F-466B-B125-26DC81A2C968}">
      <dsp:nvSpPr>
        <dsp:cNvPr id="0" name=""/>
        <dsp:cNvSpPr/>
      </dsp:nvSpPr>
      <dsp:spPr>
        <a:xfrm>
          <a:off x="0" y="1241473"/>
          <a:ext cx="11569728" cy="165529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96003D-8AA8-4879-A1AE-8BE5CBDC008C}">
      <dsp:nvSpPr>
        <dsp:cNvPr id="0" name=""/>
        <dsp:cNvSpPr/>
      </dsp:nvSpPr>
      <dsp:spPr>
        <a:xfrm>
          <a:off x="4022" y="0"/>
          <a:ext cx="1483844" cy="1655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Calculate your academic footprint</a:t>
          </a:r>
          <a:endParaRPr lang="en-CA" sz="1600" kern="1200" dirty="0"/>
        </a:p>
      </dsp:txBody>
      <dsp:txXfrm>
        <a:off x="4022" y="0"/>
        <a:ext cx="1483844" cy="1655298"/>
      </dsp:txXfrm>
    </dsp:sp>
    <dsp:sp modelId="{337EFD4D-A0FE-4257-9A7B-E49D66E7A6C5}">
      <dsp:nvSpPr>
        <dsp:cNvPr id="0" name=""/>
        <dsp:cNvSpPr/>
      </dsp:nvSpPr>
      <dsp:spPr>
        <a:xfrm>
          <a:off x="539033" y="1862210"/>
          <a:ext cx="413824" cy="4138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9E40B-BE0C-4DB3-AB99-78B0683EDA76}">
      <dsp:nvSpPr>
        <dsp:cNvPr id="0" name=""/>
        <dsp:cNvSpPr/>
      </dsp:nvSpPr>
      <dsp:spPr>
        <a:xfrm>
          <a:off x="1541889" y="2482947"/>
          <a:ext cx="1893163" cy="1655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Use of bibliometrics by government, funders, ranking groups</a:t>
          </a:r>
        </a:p>
      </dsp:txBody>
      <dsp:txXfrm>
        <a:off x="1541889" y="2482947"/>
        <a:ext cx="1893163" cy="1655298"/>
      </dsp:txXfrm>
    </dsp:sp>
    <dsp:sp modelId="{656A284A-07A9-46F0-B339-1F713A254395}">
      <dsp:nvSpPr>
        <dsp:cNvPr id="0" name=""/>
        <dsp:cNvSpPr/>
      </dsp:nvSpPr>
      <dsp:spPr>
        <a:xfrm>
          <a:off x="2281558" y="1862210"/>
          <a:ext cx="413824" cy="4138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5B025-44B3-4827-BEB9-4492D2F3CE06}">
      <dsp:nvSpPr>
        <dsp:cNvPr id="0" name=""/>
        <dsp:cNvSpPr/>
      </dsp:nvSpPr>
      <dsp:spPr>
        <a:xfrm>
          <a:off x="3489074" y="0"/>
          <a:ext cx="1814476" cy="1655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Strategic plan theme: Transformational Research</a:t>
          </a:r>
        </a:p>
      </dsp:txBody>
      <dsp:txXfrm>
        <a:off x="3489074" y="0"/>
        <a:ext cx="1814476" cy="1655298"/>
      </dsp:txXfrm>
    </dsp:sp>
    <dsp:sp modelId="{FDA20E03-C58E-4F98-8A36-353205572CC5}">
      <dsp:nvSpPr>
        <dsp:cNvPr id="0" name=""/>
        <dsp:cNvSpPr/>
      </dsp:nvSpPr>
      <dsp:spPr>
        <a:xfrm>
          <a:off x="4189400" y="1862210"/>
          <a:ext cx="413824" cy="4138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3551C6-89B0-4BAB-A448-9CA7CB91F641}">
      <dsp:nvSpPr>
        <dsp:cNvPr id="0" name=""/>
        <dsp:cNvSpPr/>
      </dsp:nvSpPr>
      <dsp:spPr>
        <a:xfrm>
          <a:off x="5357572" y="2482947"/>
          <a:ext cx="1651548" cy="1655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Provost established Working Group on Bibliometrics</a:t>
          </a:r>
        </a:p>
      </dsp:txBody>
      <dsp:txXfrm>
        <a:off x="5357572" y="2482947"/>
        <a:ext cx="1651548" cy="1655298"/>
      </dsp:txXfrm>
    </dsp:sp>
    <dsp:sp modelId="{A3B90ED8-E630-48C4-AD53-59219E00DF08}">
      <dsp:nvSpPr>
        <dsp:cNvPr id="0" name=""/>
        <dsp:cNvSpPr/>
      </dsp:nvSpPr>
      <dsp:spPr>
        <a:xfrm>
          <a:off x="5976434" y="1862210"/>
          <a:ext cx="413824" cy="4138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CCA5BC-48AE-4D56-9CD1-F512D1A1F2D6}">
      <dsp:nvSpPr>
        <dsp:cNvPr id="0" name=""/>
        <dsp:cNvSpPr/>
      </dsp:nvSpPr>
      <dsp:spPr>
        <a:xfrm>
          <a:off x="7063142" y="0"/>
          <a:ext cx="1565092" cy="1655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Hired Bibliometrics and Research Impact Librarian</a:t>
          </a:r>
        </a:p>
      </dsp:txBody>
      <dsp:txXfrm>
        <a:off x="7063142" y="0"/>
        <a:ext cx="1565092" cy="1655298"/>
      </dsp:txXfrm>
    </dsp:sp>
    <dsp:sp modelId="{8279123C-FBA2-4B0D-B9BD-937A8FE8F68A}">
      <dsp:nvSpPr>
        <dsp:cNvPr id="0" name=""/>
        <dsp:cNvSpPr/>
      </dsp:nvSpPr>
      <dsp:spPr>
        <a:xfrm>
          <a:off x="7638776" y="1862210"/>
          <a:ext cx="413824" cy="4138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D1E1FA-296E-4DC4-BDF8-088B525865C2}">
      <dsp:nvSpPr>
        <dsp:cNvPr id="0" name=""/>
        <dsp:cNvSpPr/>
      </dsp:nvSpPr>
      <dsp:spPr>
        <a:xfrm>
          <a:off x="8682256" y="2482947"/>
          <a:ext cx="1726475" cy="1655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Published “Whitepaper: Measuring Research Output Through Bibliometrics”</a:t>
          </a:r>
          <a:endParaRPr lang="en-CA" sz="1600" kern="1200" dirty="0"/>
        </a:p>
      </dsp:txBody>
      <dsp:txXfrm>
        <a:off x="8682256" y="2482947"/>
        <a:ext cx="1726475" cy="1655298"/>
      </dsp:txXfrm>
    </dsp:sp>
    <dsp:sp modelId="{11FC3FB6-83C7-4A1E-B4A7-D5F125F6D26E}">
      <dsp:nvSpPr>
        <dsp:cNvPr id="0" name=""/>
        <dsp:cNvSpPr/>
      </dsp:nvSpPr>
      <dsp:spPr>
        <a:xfrm>
          <a:off x="9338581" y="1862210"/>
          <a:ext cx="413824" cy="4138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9EE79-581D-49AF-BF33-049F64C2AF69}">
      <dsp:nvSpPr>
        <dsp:cNvPr id="0" name=""/>
        <dsp:cNvSpPr/>
      </dsp:nvSpPr>
      <dsp:spPr>
        <a:xfrm>
          <a:off x="0" y="486011"/>
          <a:ext cx="5658620" cy="1593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9172" tIns="458216" rIns="439172" bIns="156464" numCol="1" spcCol="1270" anchor="t" anchorCtr="0">
          <a:noAutofit/>
        </a:bodyPr>
        <a:lstStyle/>
        <a:p>
          <a:pPr marL="228600" lvl="1" indent="-228600" algn="l" defTabSz="977900">
            <a:lnSpc>
              <a:spcPct val="90000"/>
            </a:lnSpc>
            <a:spcBef>
              <a:spcPct val="0"/>
            </a:spcBef>
            <a:spcAft>
              <a:spcPct val="15000"/>
            </a:spcAft>
            <a:buChar char="•"/>
          </a:pPr>
          <a:r>
            <a:rPr lang="en-CA" sz="2200" kern="1200"/>
            <a:t>Institutional Analysis and Planning</a:t>
          </a:r>
          <a:endParaRPr lang="en-US" sz="2200" kern="1200"/>
        </a:p>
        <a:p>
          <a:pPr marL="228600" lvl="1" indent="-228600" algn="l" defTabSz="977900">
            <a:lnSpc>
              <a:spcPct val="90000"/>
            </a:lnSpc>
            <a:spcBef>
              <a:spcPct val="0"/>
            </a:spcBef>
            <a:spcAft>
              <a:spcPct val="15000"/>
            </a:spcAft>
            <a:buChar char="•"/>
          </a:pPr>
          <a:r>
            <a:rPr lang="en-CA" sz="2200" kern="1200"/>
            <a:t>Office of Research</a:t>
          </a:r>
          <a:endParaRPr lang="en-US" sz="2200" kern="1200"/>
        </a:p>
        <a:p>
          <a:pPr marL="228600" lvl="1" indent="-228600" algn="l" defTabSz="977900">
            <a:lnSpc>
              <a:spcPct val="90000"/>
            </a:lnSpc>
            <a:spcBef>
              <a:spcPct val="0"/>
            </a:spcBef>
            <a:spcAft>
              <a:spcPct val="15000"/>
            </a:spcAft>
            <a:buChar char="•"/>
          </a:pPr>
          <a:r>
            <a:rPr lang="en-CA" sz="2200" kern="1200"/>
            <a:t>Liaison Librarians</a:t>
          </a:r>
          <a:endParaRPr lang="en-US" sz="2200" kern="1200"/>
        </a:p>
      </dsp:txBody>
      <dsp:txXfrm>
        <a:off x="0" y="486011"/>
        <a:ext cx="5658620" cy="1593900"/>
      </dsp:txXfrm>
    </dsp:sp>
    <dsp:sp modelId="{5CB89D37-E8D4-4878-83F5-D9A1B14C4606}">
      <dsp:nvSpPr>
        <dsp:cNvPr id="0" name=""/>
        <dsp:cNvSpPr/>
      </dsp:nvSpPr>
      <dsp:spPr>
        <a:xfrm>
          <a:off x="282931" y="161290"/>
          <a:ext cx="3961034" cy="6494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718" tIns="0" rIns="149718" bIns="0" numCol="1" spcCol="1270" anchor="ctr" anchorCtr="0">
          <a:noAutofit/>
        </a:bodyPr>
        <a:lstStyle/>
        <a:p>
          <a:pPr marL="0" lvl="0" indent="0" algn="l" defTabSz="977900">
            <a:lnSpc>
              <a:spcPct val="90000"/>
            </a:lnSpc>
            <a:spcBef>
              <a:spcPct val="0"/>
            </a:spcBef>
            <a:spcAft>
              <a:spcPct val="35000"/>
            </a:spcAft>
            <a:buNone/>
          </a:pPr>
          <a:r>
            <a:rPr lang="en-CA" sz="2200" kern="1200"/>
            <a:t>Key partnerships</a:t>
          </a:r>
          <a:endParaRPr lang="en-US" sz="2200" kern="1200"/>
        </a:p>
      </dsp:txBody>
      <dsp:txXfrm>
        <a:off x="314634" y="192993"/>
        <a:ext cx="3897628" cy="586034"/>
      </dsp:txXfrm>
    </dsp:sp>
    <dsp:sp modelId="{D43B3D6A-DE7C-49E5-8F6D-9209386E0523}">
      <dsp:nvSpPr>
        <dsp:cNvPr id="0" name=""/>
        <dsp:cNvSpPr/>
      </dsp:nvSpPr>
      <dsp:spPr>
        <a:xfrm>
          <a:off x="0" y="2523431"/>
          <a:ext cx="5658620" cy="1905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9172" tIns="458216" rIns="439172" bIns="156464" numCol="1" spcCol="1270" anchor="t" anchorCtr="0">
          <a:noAutofit/>
        </a:bodyPr>
        <a:lstStyle/>
        <a:p>
          <a:pPr marL="228600" lvl="1" indent="-228600" algn="l" defTabSz="977900">
            <a:lnSpc>
              <a:spcPct val="90000"/>
            </a:lnSpc>
            <a:spcBef>
              <a:spcPct val="0"/>
            </a:spcBef>
            <a:spcAft>
              <a:spcPct val="15000"/>
            </a:spcAft>
            <a:buChar char="•"/>
          </a:pPr>
          <a:r>
            <a:rPr lang="en-CA" sz="2200" kern="1200"/>
            <a:t>Campus strategic advice</a:t>
          </a:r>
          <a:endParaRPr lang="en-US" sz="2200" kern="1200"/>
        </a:p>
        <a:p>
          <a:pPr marL="228600" lvl="1" indent="-228600" algn="l" defTabSz="977900">
            <a:lnSpc>
              <a:spcPct val="90000"/>
            </a:lnSpc>
            <a:spcBef>
              <a:spcPct val="0"/>
            </a:spcBef>
            <a:spcAft>
              <a:spcPct val="15000"/>
            </a:spcAft>
            <a:buChar char="•"/>
          </a:pPr>
          <a:r>
            <a:rPr lang="en-CA" sz="2200" kern="1200"/>
            <a:t>Data analysis &amp; replication</a:t>
          </a:r>
          <a:endParaRPr lang="en-US" sz="2200" kern="1200"/>
        </a:p>
        <a:p>
          <a:pPr marL="228600" lvl="1" indent="-228600" algn="l" defTabSz="977900">
            <a:lnSpc>
              <a:spcPct val="90000"/>
            </a:lnSpc>
            <a:spcBef>
              <a:spcPct val="0"/>
            </a:spcBef>
            <a:spcAft>
              <a:spcPct val="15000"/>
            </a:spcAft>
            <a:buChar char="•"/>
          </a:pPr>
          <a:r>
            <a:rPr lang="en-CA" sz="2200" kern="1200"/>
            <a:t>Education</a:t>
          </a:r>
          <a:endParaRPr lang="en-US" sz="2200" kern="1200"/>
        </a:p>
        <a:p>
          <a:pPr marL="228600" lvl="1" indent="-228600" algn="l" defTabSz="977900">
            <a:lnSpc>
              <a:spcPct val="90000"/>
            </a:lnSpc>
            <a:spcBef>
              <a:spcPct val="0"/>
            </a:spcBef>
            <a:spcAft>
              <a:spcPct val="15000"/>
            </a:spcAft>
            <a:buChar char="•"/>
          </a:pPr>
          <a:r>
            <a:rPr lang="en-CA" sz="2200" kern="1200"/>
            <a:t>Vendor relationships</a:t>
          </a:r>
          <a:endParaRPr lang="en-US" sz="2200" kern="1200"/>
        </a:p>
      </dsp:txBody>
      <dsp:txXfrm>
        <a:off x="0" y="2523431"/>
        <a:ext cx="5658620" cy="1905750"/>
      </dsp:txXfrm>
    </dsp:sp>
    <dsp:sp modelId="{80746388-4E7C-49E1-AF0B-30767DA5894A}">
      <dsp:nvSpPr>
        <dsp:cNvPr id="0" name=""/>
        <dsp:cNvSpPr/>
      </dsp:nvSpPr>
      <dsp:spPr>
        <a:xfrm>
          <a:off x="282931" y="2198711"/>
          <a:ext cx="3961034" cy="6494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718" tIns="0" rIns="149718" bIns="0" numCol="1" spcCol="1270" anchor="ctr" anchorCtr="0">
          <a:noAutofit/>
        </a:bodyPr>
        <a:lstStyle/>
        <a:p>
          <a:pPr marL="0" lvl="0" indent="0" algn="l" defTabSz="977900">
            <a:lnSpc>
              <a:spcPct val="90000"/>
            </a:lnSpc>
            <a:spcBef>
              <a:spcPct val="0"/>
            </a:spcBef>
            <a:spcAft>
              <a:spcPct val="35000"/>
            </a:spcAft>
            <a:buNone/>
          </a:pPr>
          <a:r>
            <a:rPr lang="en-CA" sz="2200" kern="1200"/>
            <a:t>Key roles</a:t>
          </a:r>
          <a:endParaRPr lang="en-US" sz="2200" kern="1200"/>
        </a:p>
      </dsp:txBody>
      <dsp:txXfrm>
        <a:off x="314634" y="2230414"/>
        <a:ext cx="3897628"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88E62-4244-41E7-8252-D0C7308C5545}">
      <dsp:nvSpPr>
        <dsp:cNvPr id="0" name=""/>
        <dsp:cNvSpPr/>
      </dsp:nvSpPr>
      <dsp:spPr>
        <a:xfrm>
          <a:off x="0" y="1907"/>
          <a:ext cx="11569729" cy="9665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9C58EA-2E81-48DB-ABFC-52EB81C9F9CA}">
      <dsp:nvSpPr>
        <dsp:cNvPr id="0" name=""/>
        <dsp:cNvSpPr/>
      </dsp:nvSpPr>
      <dsp:spPr>
        <a:xfrm>
          <a:off x="292393" y="219389"/>
          <a:ext cx="531624" cy="531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5260E5-5AFB-4176-941E-A3D8E822C3E6}">
      <dsp:nvSpPr>
        <dsp:cNvPr id="0" name=""/>
        <dsp:cNvSpPr/>
      </dsp:nvSpPr>
      <dsp:spPr>
        <a:xfrm>
          <a:off x="1116411" y="1907"/>
          <a:ext cx="10453317" cy="96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97" tIns="102297" rIns="102297" bIns="102297" numCol="1" spcCol="1270" anchor="ctr" anchorCtr="0">
          <a:noAutofit/>
        </a:bodyPr>
        <a:lstStyle/>
        <a:p>
          <a:pPr marL="0" lvl="0" indent="0" algn="l" defTabSz="977900">
            <a:lnSpc>
              <a:spcPct val="100000"/>
            </a:lnSpc>
            <a:spcBef>
              <a:spcPct val="0"/>
            </a:spcBef>
            <a:spcAft>
              <a:spcPct val="35000"/>
            </a:spcAft>
            <a:buNone/>
          </a:pPr>
          <a:r>
            <a:rPr lang="en-GB" sz="2200" kern="1200"/>
            <a:t>Partnership building</a:t>
          </a:r>
          <a:endParaRPr lang="en-US" sz="2200" kern="1200"/>
        </a:p>
      </dsp:txBody>
      <dsp:txXfrm>
        <a:off x="1116411" y="1907"/>
        <a:ext cx="10453317" cy="966590"/>
      </dsp:txXfrm>
    </dsp:sp>
    <dsp:sp modelId="{F213D4D5-FC86-499D-B87C-3D0B4B37BC57}">
      <dsp:nvSpPr>
        <dsp:cNvPr id="0" name=""/>
        <dsp:cNvSpPr/>
      </dsp:nvSpPr>
      <dsp:spPr>
        <a:xfrm>
          <a:off x="0" y="1210144"/>
          <a:ext cx="11569729" cy="9665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8CC8A1-DCBA-435B-9D84-19016957C2B3}">
      <dsp:nvSpPr>
        <dsp:cNvPr id="0" name=""/>
        <dsp:cNvSpPr/>
      </dsp:nvSpPr>
      <dsp:spPr>
        <a:xfrm>
          <a:off x="292393" y="1427627"/>
          <a:ext cx="531624" cy="531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9F2AD7-F615-4E32-ACC0-D9A0FBEDFED4}">
      <dsp:nvSpPr>
        <dsp:cNvPr id="0" name=""/>
        <dsp:cNvSpPr/>
      </dsp:nvSpPr>
      <dsp:spPr>
        <a:xfrm>
          <a:off x="1116411" y="1210144"/>
          <a:ext cx="10453317" cy="96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97" tIns="102297" rIns="102297" bIns="102297" numCol="1" spcCol="1270" anchor="ctr" anchorCtr="0">
          <a:noAutofit/>
        </a:bodyPr>
        <a:lstStyle/>
        <a:p>
          <a:pPr marL="0" lvl="0" indent="0" algn="l" defTabSz="977900">
            <a:lnSpc>
              <a:spcPct val="100000"/>
            </a:lnSpc>
            <a:spcBef>
              <a:spcPct val="0"/>
            </a:spcBef>
            <a:spcAft>
              <a:spcPct val="35000"/>
            </a:spcAft>
            <a:buNone/>
          </a:pPr>
          <a:r>
            <a:rPr lang="en-GB" sz="2200" kern="1200"/>
            <a:t>Engagement and opportunities</a:t>
          </a:r>
          <a:endParaRPr lang="en-US" sz="2200" kern="1200"/>
        </a:p>
      </dsp:txBody>
      <dsp:txXfrm>
        <a:off x="1116411" y="1210144"/>
        <a:ext cx="10453317" cy="966590"/>
      </dsp:txXfrm>
    </dsp:sp>
    <dsp:sp modelId="{B9F1B196-BE64-4648-8B3C-105C55CB022A}">
      <dsp:nvSpPr>
        <dsp:cNvPr id="0" name=""/>
        <dsp:cNvSpPr/>
      </dsp:nvSpPr>
      <dsp:spPr>
        <a:xfrm>
          <a:off x="0" y="2418382"/>
          <a:ext cx="11569729" cy="9665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0978DA-4D79-43DB-9A64-579213A44426}">
      <dsp:nvSpPr>
        <dsp:cNvPr id="0" name=""/>
        <dsp:cNvSpPr/>
      </dsp:nvSpPr>
      <dsp:spPr>
        <a:xfrm>
          <a:off x="292393" y="2635865"/>
          <a:ext cx="531624" cy="531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015F8C-840C-4F0E-838E-5A3EDE16C272}">
      <dsp:nvSpPr>
        <dsp:cNvPr id="0" name=""/>
        <dsp:cNvSpPr/>
      </dsp:nvSpPr>
      <dsp:spPr>
        <a:xfrm>
          <a:off x="1116411" y="2418382"/>
          <a:ext cx="10453317" cy="96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97" tIns="102297" rIns="102297" bIns="102297" numCol="1" spcCol="1270" anchor="ctr" anchorCtr="0">
          <a:noAutofit/>
        </a:bodyPr>
        <a:lstStyle/>
        <a:p>
          <a:pPr marL="0" lvl="0" indent="0" algn="l" defTabSz="977900">
            <a:lnSpc>
              <a:spcPct val="100000"/>
            </a:lnSpc>
            <a:spcBef>
              <a:spcPct val="0"/>
            </a:spcBef>
            <a:spcAft>
              <a:spcPct val="35000"/>
            </a:spcAft>
            <a:buNone/>
          </a:pPr>
          <a:r>
            <a:rPr lang="en-GB" sz="2200" kern="1200" dirty="0"/>
            <a:t>Raises profile on campus</a:t>
          </a:r>
          <a:endParaRPr lang="en-US" sz="2200" kern="1200" dirty="0"/>
        </a:p>
      </dsp:txBody>
      <dsp:txXfrm>
        <a:off x="1116411" y="2418382"/>
        <a:ext cx="10453317" cy="966590"/>
      </dsp:txXfrm>
    </dsp:sp>
    <dsp:sp modelId="{35281B58-553A-4C8D-AFB5-039FE8485213}">
      <dsp:nvSpPr>
        <dsp:cNvPr id="0" name=""/>
        <dsp:cNvSpPr/>
      </dsp:nvSpPr>
      <dsp:spPr>
        <a:xfrm>
          <a:off x="0" y="3626619"/>
          <a:ext cx="11569729" cy="9665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9E271-904B-4882-A6A7-6DC78E9563D9}">
      <dsp:nvSpPr>
        <dsp:cNvPr id="0" name=""/>
        <dsp:cNvSpPr/>
      </dsp:nvSpPr>
      <dsp:spPr>
        <a:xfrm>
          <a:off x="292393" y="3844102"/>
          <a:ext cx="531624" cy="5316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85972B-FF6F-4DD8-9603-E7F9F2A72EFE}">
      <dsp:nvSpPr>
        <dsp:cNvPr id="0" name=""/>
        <dsp:cNvSpPr/>
      </dsp:nvSpPr>
      <dsp:spPr>
        <a:xfrm>
          <a:off x="1116411" y="3626619"/>
          <a:ext cx="10453317" cy="96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97" tIns="102297" rIns="102297" bIns="102297" numCol="1" spcCol="1270" anchor="ctr" anchorCtr="0">
          <a:noAutofit/>
        </a:bodyPr>
        <a:lstStyle/>
        <a:p>
          <a:pPr marL="0" lvl="0" indent="0" algn="l" defTabSz="977900">
            <a:lnSpc>
              <a:spcPct val="100000"/>
            </a:lnSpc>
            <a:spcBef>
              <a:spcPct val="0"/>
            </a:spcBef>
            <a:spcAft>
              <a:spcPct val="35000"/>
            </a:spcAft>
            <a:buNone/>
          </a:pPr>
          <a:r>
            <a:rPr lang="en-CA" sz="2200" kern="1200"/>
            <a:t>Reconnect with bibliometrics for collections analysis</a:t>
          </a:r>
          <a:endParaRPr lang="en-US" sz="2200" kern="1200"/>
        </a:p>
      </dsp:txBody>
      <dsp:txXfrm>
        <a:off x="1116411" y="3626619"/>
        <a:ext cx="10453317" cy="966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A440D-518D-461F-8ACA-6EF311E97BA5}">
      <dsp:nvSpPr>
        <dsp:cNvPr id="0" name=""/>
        <dsp:cNvSpPr/>
      </dsp:nvSpPr>
      <dsp:spPr>
        <a:xfrm>
          <a:off x="0" y="1227966"/>
          <a:ext cx="11467220" cy="163728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40AB8B-60CF-4D98-97F3-7440B97339DD}">
      <dsp:nvSpPr>
        <dsp:cNvPr id="0" name=""/>
        <dsp:cNvSpPr/>
      </dsp:nvSpPr>
      <dsp:spPr>
        <a:xfrm>
          <a:off x="4535" y="0"/>
          <a:ext cx="1982966" cy="1637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White Paper</a:t>
          </a:r>
          <a:endParaRPr lang="en-CA" sz="1600" kern="1200" dirty="0"/>
        </a:p>
      </dsp:txBody>
      <dsp:txXfrm>
        <a:off x="4535" y="0"/>
        <a:ext cx="1982966" cy="1637289"/>
      </dsp:txXfrm>
    </dsp:sp>
    <dsp:sp modelId="{6BDE8F02-8CE6-4E7C-A8E9-B6912C6A99C3}">
      <dsp:nvSpPr>
        <dsp:cNvPr id="0" name=""/>
        <dsp:cNvSpPr/>
      </dsp:nvSpPr>
      <dsp:spPr>
        <a:xfrm>
          <a:off x="791357" y="1841950"/>
          <a:ext cx="409322" cy="409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D9E8E-2C77-406E-B96B-66DCFC9F6C54}">
      <dsp:nvSpPr>
        <dsp:cNvPr id="0" name=""/>
        <dsp:cNvSpPr/>
      </dsp:nvSpPr>
      <dsp:spPr>
        <a:xfrm>
          <a:off x="2086650" y="2455933"/>
          <a:ext cx="1982966" cy="1637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Research Metrics Framework – </a:t>
          </a:r>
        </a:p>
        <a:p>
          <a:pPr marL="0" lvl="0" indent="0" algn="ctr" defTabSz="711200">
            <a:lnSpc>
              <a:spcPct val="90000"/>
            </a:lnSpc>
            <a:spcBef>
              <a:spcPct val="0"/>
            </a:spcBef>
            <a:spcAft>
              <a:spcPct val="35000"/>
            </a:spcAft>
            <a:buNone/>
          </a:pPr>
          <a:r>
            <a:rPr lang="en-US" sz="1600" kern="1200" dirty="0"/>
            <a:t>Supporting 2013-2018 institutional strategic plan research themes</a:t>
          </a:r>
        </a:p>
      </dsp:txBody>
      <dsp:txXfrm>
        <a:off x="2086650" y="2455933"/>
        <a:ext cx="1982966" cy="1637289"/>
      </dsp:txXfrm>
    </dsp:sp>
    <dsp:sp modelId="{BC7420FE-8A41-4C56-B4B4-6AD8182079D3}">
      <dsp:nvSpPr>
        <dsp:cNvPr id="0" name=""/>
        <dsp:cNvSpPr/>
      </dsp:nvSpPr>
      <dsp:spPr>
        <a:xfrm>
          <a:off x="2873473" y="1841950"/>
          <a:ext cx="409322" cy="409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9FFC4-8533-4D38-A366-55A91D9D16CF}">
      <dsp:nvSpPr>
        <dsp:cNvPr id="0" name=""/>
        <dsp:cNvSpPr/>
      </dsp:nvSpPr>
      <dsp:spPr>
        <a:xfrm>
          <a:off x="4168765" y="0"/>
          <a:ext cx="1982966" cy="1637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Strategic Plan 2020-2025 Research Areas of Excellence</a:t>
          </a:r>
        </a:p>
      </dsp:txBody>
      <dsp:txXfrm>
        <a:off x="4168765" y="0"/>
        <a:ext cx="1982966" cy="1637289"/>
      </dsp:txXfrm>
    </dsp:sp>
    <dsp:sp modelId="{55B3870C-FB80-4084-B257-031A7F598EE1}">
      <dsp:nvSpPr>
        <dsp:cNvPr id="0" name=""/>
        <dsp:cNvSpPr/>
      </dsp:nvSpPr>
      <dsp:spPr>
        <a:xfrm>
          <a:off x="4955588" y="1841950"/>
          <a:ext cx="409322" cy="409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7D2F1-7CF6-4CB0-B6E7-E446AA0DE44D}">
      <dsp:nvSpPr>
        <dsp:cNvPr id="0" name=""/>
        <dsp:cNvSpPr/>
      </dsp:nvSpPr>
      <dsp:spPr>
        <a:xfrm>
          <a:off x="6250881" y="2455933"/>
          <a:ext cx="1982966" cy="1637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u="sng" kern="1200" dirty="0"/>
            <a:t>B</a:t>
          </a:r>
          <a:r>
            <a:rPr lang="en-US" sz="1600" kern="1200" dirty="0"/>
            <a:t>ibliometric </a:t>
          </a:r>
          <a:r>
            <a:rPr lang="en-US" sz="1600" u="sng" kern="1200" dirty="0"/>
            <a:t>A</a:t>
          </a:r>
          <a:r>
            <a:rPr lang="en-US" sz="1600" kern="1200" dirty="0"/>
            <a:t>ssessment </a:t>
          </a:r>
          <a:r>
            <a:rPr lang="en-US" sz="1600" u="sng" kern="1200" dirty="0"/>
            <a:t>T</a:t>
          </a:r>
          <a:r>
            <a:rPr lang="en-US" sz="1600" kern="1200" dirty="0"/>
            <a:t>ools Report</a:t>
          </a:r>
        </a:p>
      </dsp:txBody>
      <dsp:txXfrm>
        <a:off x="6250881" y="2455933"/>
        <a:ext cx="1982966" cy="1637289"/>
      </dsp:txXfrm>
    </dsp:sp>
    <dsp:sp modelId="{01542F67-316E-477F-A5E4-876BAA0AABF5}">
      <dsp:nvSpPr>
        <dsp:cNvPr id="0" name=""/>
        <dsp:cNvSpPr/>
      </dsp:nvSpPr>
      <dsp:spPr>
        <a:xfrm>
          <a:off x="7037703" y="1841950"/>
          <a:ext cx="409322" cy="409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D62A4B-2F8B-458C-B6C7-E5F657AA831B}">
      <dsp:nvSpPr>
        <dsp:cNvPr id="0" name=""/>
        <dsp:cNvSpPr/>
      </dsp:nvSpPr>
      <dsp:spPr>
        <a:xfrm>
          <a:off x="8332996" y="0"/>
          <a:ext cx="1982966" cy="1637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Strategic Plan 2020-2025 Research Areas of Excellence – Indicators</a:t>
          </a:r>
        </a:p>
      </dsp:txBody>
      <dsp:txXfrm>
        <a:off x="8332996" y="0"/>
        <a:ext cx="1982966" cy="1637289"/>
      </dsp:txXfrm>
    </dsp:sp>
    <dsp:sp modelId="{91716D2E-B959-40A7-A363-EB3BB47CDE49}">
      <dsp:nvSpPr>
        <dsp:cNvPr id="0" name=""/>
        <dsp:cNvSpPr/>
      </dsp:nvSpPr>
      <dsp:spPr>
        <a:xfrm>
          <a:off x="9119818" y="1841950"/>
          <a:ext cx="409322" cy="409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964E1-4526-4E84-B741-89562FFB9344}">
      <dsp:nvSpPr>
        <dsp:cNvPr id="0" name=""/>
        <dsp:cNvSpPr/>
      </dsp:nvSpPr>
      <dsp:spPr>
        <a:xfrm rot="2580213">
          <a:off x="4708157" y="3216293"/>
          <a:ext cx="611690" cy="32607"/>
        </a:xfrm>
        <a:custGeom>
          <a:avLst/>
          <a:gdLst/>
          <a:ahLst/>
          <a:cxnLst/>
          <a:rect l="0" t="0" r="0" b="0"/>
          <a:pathLst>
            <a:path>
              <a:moveTo>
                <a:pt x="0" y="16303"/>
              </a:moveTo>
              <a:lnTo>
                <a:pt x="611690" y="163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A79635-BB2D-4300-B696-B9578EF3B348}">
      <dsp:nvSpPr>
        <dsp:cNvPr id="0" name=""/>
        <dsp:cNvSpPr/>
      </dsp:nvSpPr>
      <dsp:spPr>
        <a:xfrm rot="21579010">
          <a:off x="4790317" y="2276587"/>
          <a:ext cx="1785200" cy="32607"/>
        </a:xfrm>
        <a:custGeom>
          <a:avLst/>
          <a:gdLst/>
          <a:ahLst/>
          <a:cxnLst/>
          <a:rect l="0" t="0" r="0" b="0"/>
          <a:pathLst>
            <a:path>
              <a:moveTo>
                <a:pt x="0" y="16303"/>
              </a:moveTo>
              <a:lnTo>
                <a:pt x="1785200" y="163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9D1296-2E12-4B65-B46C-11E720DA2650}">
      <dsp:nvSpPr>
        <dsp:cNvPr id="0" name=""/>
        <dsp:cNvSpPr/>
      </dsp:nvSpPr>
      <dsp:spPr>
        <a:xfrm rot="18975985">
          <a:off x="4713130" y="1354809"/>
          <a:ext cx="556550" cy="32607"/>
        </a:xfrm>
        <a:custGeom>
          <a:avLst/>
          <a:gdLst/>
          <a:ahLst/>
          <a:cxnLst/>
          <a:rect l="0" t="0" r="0" b="0"/>
          <a:pathLst>
            <a:path>
              <a:moveTo>
                <a:pt x="0" y="16303"/>
              </a:moveTo>
              <a:lnTo>
                <a:pt x="556550" y="163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50471F-D639-4977-A20C-15514B27A3B4}">
      <dsp:nvSpPr>
        <dsp:cNvPr id="0" name=""/>
        <dsp:cNvSpPr/>
      </dsp:nvSpPr>
      <dsp:spPr>
        <a:xfrm>
          <a:off x="3194183" y="1633686"/>
          <a:ext cx="1665931" cy="1535491"/>
        </a:xfrm>
        <a:prstGeom prst="flowChartProcess">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002CD4-49FC-4BB8-AA6B-B8616B0723C7}">
      <dsp:nvSpPr>
        <dsp:cNvPr id="0" name=""/>
        <dsp:cNvSpPr/>
      </dsp:nvSpPr>
      <dsp:spPr>
        <a:xfrm>
          <a:off x="4981013" y="-60306"/>
          <a:ext cx="1487962" cy="14591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Stakeholders</a:t>
          </a:r>
          <a:endParaRPr lang="en-CA" sz="1400" kern="1200" dirty="0"/>
        </a:p>
      </dsp:txBody>
      <dsp:txXfrm>
        <a:off x="5198920" y="153378"/>
        <a:ext cx="1052148" cy="1031758"/>
      </dsp:txXfrm>
    </dsp:sp>
    <dsp:sp modelId="{8E2D6A0A-428C-494F-B922-A511D3B1B4BC}">
      <dsp:nvSpPr>
        <dsp:cNvPr id="0" name=""/>
        <dsp:cNvSpPr/>
      </dsp:nvSpPr>
      <dsp:spPr>
        <a:xfrm>
          <a:off x="6397996" y="-60306"/>
          <a:ext cx="2231943" cy="145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WGB</a:t>
          </a:r>
          <a:endParaRPr lang="en-CA" sz="1600" kern="1200" dirty="0"/>
        </a:p>
        <a:p>
          <a:pPr marL="171450" lvl="1" indent="-171450" algn="l" defTabSz="711200">
            <a:lnSpc>
              <a:spcPct val="90000"/>
            </a:lnSpc>
            <a:spcBef>
              <a:spcPct val="0"/>
            </a:spcBef>
            <a:spcAft>
              <a:spcPct val="15000"/>
            </a:spcAft>
            <a:buChar char="•"/>
          </a:pPr>
          <a:r>
            <a:rPr lang="en-US" sz="1600" kern="1200" dirty="0"/>
            <a:t>Office of Research</a:t>
          </a:r>
          <a:endParaRPr lang="en-CA" sz="1600" kern="1200" dirty="0"/>
        </a:p>
        <a:p>
          <a:pPr marL="171450" lvl="1" indent="-171450" algn="l" defTabSz="711200">
            <a:lnSpc>
              <a:spcPct val="90000"/>
            </a:lnSpc>
            <a:spcBef>
              <a:spcPct val="0"/>
            </a:spcBef>
            <a:spcAft>
              <a:spcPct val="15000"/>
            </a:spcAft>
            <a:buChar char="•"/>
          </a:pPr>
          <a:r>
            <a:rPr lang="en-US" sz="1600" kern="1200" dirty="0"/>
            <a:t>Institutional Analysis &amp; Planning</a:t>
          </a:r>
          <a:endParaRPr lang="en-CA" sz="1600" kern="1200" dirty="0"/>
        </a:p>
      </dsp:txBody>
      <dsp:txXfrm>
        <a:off x="6397996" y="-60306"/>
        <a:ext cx="2231943" cy="1459126"/>
      </dsp:txXfrm>
    </dsp:sp>
    <dsp:sp modelId="{9F3894DA-17F6-46B2-AF5E-C654A7245480}">
      <dsp:nvSpPr>
        <dsp:cNvPr id="0" name=""/>
        <dsp:cNvSpPr/>
      </dsp:nvSpPr>
      <dsp:spPr>
        <a:xfrm>
          <a:off x="6575488" y="1620812"/>
          <a:ext cx="1325165" cy="13251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Centres</a:t>
          </a:r>
          <a:r>
            <a:rPr lang="en-US" sz="1600" kern="1200" dirty="0"/>
            <a:t> &amp; Institutes</a:t>
          </a:r>
          <a:endParaRPr lang="en-CA" sz="1600" kern="1200" dirty="0"/>
        </a:p>
      </dsp:txBody>
      <dsp:txXfrm>
        <a:off x="6769554" y="1814878"/>
        <a:ext cx="937033" cy="937033"/>
      </dsp:txXfrm>
    </dsp:sp>
    <dsp:sp modelId="{A5CFA818-7B9A-4F37-8621-8AEF7ACB32A5}">
      <dsp:nvSpPr>
        <dsp:cNvPr id="0" name=""/>
        <dsp:cNvSpPr/>
      </dsp:nvSpPr>
      <dsp:spPr>
        <a:xfrm>
          <a:off x="8033171" y="1620812"/>
          <a:ext cx="1987748" cy="132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Waterloo Institute of Nanotechnology</a:t>
          </a:r>
          <a:endParaRPr lang="en-CA" sz="1600" kern="1200" dirty="0"/>
        </a:p>
        <a:p>
          <a:pPr marL="171450" lvl="1" indent="-171450" algn="l" defTabSz="711200">
            <a:lnSpc>
              <a:spcPct val="90000"/>
            </a:lnSpc>
            <a:spcBef>
              <a:spcPct val="0"/>
            </a:spcBef>
            <a:spcAft>
              <a:spcPct val="15000"/>
            </a:spcAft>
            <a:buChar char="•"/>
          </a:pPr>
          <a:r>
            <a:rPr lang="en-US" sz="1600" kern="1200" dirty="0"/>
            <a:t>Water Institute</a:t>
          </a:r>
        </a:p>
        <a:p>
          <a:pPr marL="171450" lvl="1" indent="-171450" algn="l" defTabSz="711200">
            <a:lnSpc>
              <a:spcPct val="90000"/>
            </a:lnSpc>
            <a:spcBef>
              <a:spcPct val="0"/>
            </a:spcBef>
            <a:spcAft>
              <a:spcPct val="15000"/>
            </a:spcAft>
            <a:buChar char="•"/>
          </a:pPr>
          <a:r>
            <a:rPr lang="en-US" sz="1600" kern="1200" dirty="0"/>
            <a:t>Interdisciplinary Centre on Climate Change</a:t>
          </a:r>
        </a:p>
      </dsp:txBody>
      <dsp:txXfrm>
        <a:off x="8033171" y="1620812"/>
        <a:ext cx="1987748" cy="1325165"/>
      </dsp:txXfrm>
    </dsp:sp>
    <dsp:sp modelId="{83999CF9-8CA0-4D4B-B0F0-002734A1F236}">
      <dsp:nvSpPr>
        <dsp:cNvPr id="0" name=""/>
        <dsp:cNvSpPr/>
      </dsp:nvSpPr>
      <dsp:spPr>
        <a:xfrm>
          <a:off x="5035055" y="3218307"/>
          <a:ext cx="1468177" cy="14371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Faculties</a:t>
          </a:r>
          <a:endParaRPr lang="en-US" sz="2000" kern="1200" dirty="0"/>
        </a:p>
      </dsp:txBody>
      <dsp:txXfrm>
        <a:off x="5250065" y="3428768"/>
        <a:ext cx="1038157" cy="1016193"/>
      </dsp:txXfrm>
    </dsp:sp>
    <dsp:sp modelId="{3DB7CFEE-4D60-4F8F-8525-994111BF83D0}">
      <dsp:nvSpPr>
        <dsp:cNvPr id="0" name=""/>
        <dsp:cNvSpPr/>
      </dsp:nvSpPr>
      <dsp:spPr>
        <a:xfrm>
          <a:off x="6456984" y="3218307"/>
          <a:ext cx="2202266" cy="143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Faculty of Mathematics</a:t>
          </a:r>
        </a:p>
        <a:p>
          <a:pPr marL="171450" lvl="1" indent="-171450" algn="l" defTabSz="711200">
            <a:lnSpc>
              <a:spcPct val="90000"/>
            </a:lnSpc>
            <a:spcBef>
              <a:spcPct val="0"/>
            </a:spcBef>
            <a:spcAft>
              <a:spcPct val="15000"/>
            </a:spcAft>
            <a:buChar char="•"/>
          </a:pPr>
          <a:r>
            <a:rPr lang="en-US" sz="1600" kern="1200" dirty="0"/>
            <a:t>Faculty of Engineering</a:t>
          </a:r>
        </a:p>
        <a:p>
          <a:pPr marL="171450" lvl="1" indent="-171450" algn="l" defTabSz="711200">
            <a:lnSpc>
              <a:spcPct val="90000"/>
            </a:lnSpc>
            <a:spcBef>
              <a:spcPct val="0"/>
            </a:spcBef>
            <a:spcAft>
              <a:spcPct val="15000"/>
            </a:spcAft>
            <a:buChar char="•"/>
          </a:pPr>
          <a:r>
            <a:rPr lang="en-US" sz="1600" kern="1200" dirty="0"/>
            <a:t>Faculty of Science</a:t>
          </a:r>
          <a:endParaRPr lang="en-CA" sz="1600" kern="1200" dirty="0"/>
        </a:p>
      </dsp:txBody>
      <dsp:txXfrm>
        <a:off x="6456984" y="3218307"/>
        <a:ext cx="2202266" cy="14371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14039-413C-4318-8128-B5250EA21E8F}" type="datetimeFigureOut">
              <a:rPr lang="en-CA" smtClean="0"/>
              <a:t>2020-12-07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36415-D436-4508-84A6-D45814440495}" type="slidenum">
              <a:rPr lang="en-CA" smtClean="0"/>
              <a:t>‹#›</a:t>
            </a:fld>
            <a:endParaRPr lang="en-CA"/>
          </a:p>
        </p:txBody>
      </p:sp>
    </p:spTree>
    <p:extLst>
      <p:ext uri="{BB962C8B-B14F-4D97-AF65-F5344CB8AC3E}">
        <p14:creationId xmlns:p14="http://schemas.microsoft.com/office/powerpoint/2010/main" val="1020328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everyone! We’re really happy to talk with you today</a:t>
            </a:r>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1</a:t>
            </a:fld>
            <a:endParaRPr lang="en-CA"/>
          </a:p>
        </p:txBody>
      </p:sp>
    </p:spTree>
    <p:extLst>
      <p:ext uri="{BB962C8B-B14F-4D97-AF65-F5344CB8AC3E}">
        <p14:creationId xmlns:p14="http://schemas.microsoft.com/office/powerpoint/2010/main" val="421983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36415-D436-4508-84A6-D45814440495}" type="slidenum">
              <a:rPr lang="en-CA" smtClean="0"/>
              <a:t>10</a:t>
            </a:fld>
            <a:endParaRPr lang="en-CA"/>
          </a:p>
        </p:txBody>
      </p:sp>
    </p:spTree>
    <p:extLst>
      <p:ext uri="{BB962C8B-B14F-4D97-AF65-F5344CB8AC3E}">
        <p14:creationId xmlns:p14="http://schemas.microsoft.com/office/powerpoint/2010/main" val="594995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outcome of the campus partnership on bibliometrics and in support of the transformational</a:t>
            </a:r>
            <a:r>
              <a:rPr lang="en-US" sz="1200" kern="1200" baseline="0" dirty="0">
                <a:solidFill>
                  <a:schemeClr val="tx1"/>
                </a:solidFill>
                <a:effectLst/>
                <a:latin typeface="+mn-lt"/>
                <a:ea typeface="+mn-ea"/>
                <a:cs typeface="+mn-cs"/>
              </a:rPr>
              <a:t> research theme of the campus strategic plan</a:t>
            </a:r>
            <a:r>
              <a:rPr lang="en-US" sz="1200" kern="1200" dirty="0">
                <a:solidFill>
                  <a:schemeClr val="tx1"/>
                </a:solidFill>
                <a:effectLst/>
                <a:latin typeface="+mn-lt"/>
                <a:ea typeface="+mn-ea"/>
                <a:cs typeface="+mn-cs"/>
              </a:rPr>
              <a:t> was the recognition of the need for a campus expert. This led to a new specialization in the library and I’ve included a link to the job description if you are interested in more details. The way that Waterloo approached the Bibliometrics and Research Impact librarian is unique. Rather than being envisioned as support for individual faculty members, although she does provide some of that support in collaboration with our liaison librarians, this librarian very much works at the institutional level with key partners at IAP and OR.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BRIL is expected to be the campus expert on bibliometrics and associated tools. She handles requests for bibliometric data analysis and replication of rankings methodologies. She is also expected to supply individual and group instruction around bibliometrics, </a:t>
            </a:r>
            <a:r>
              <a:rPr lang="en-US" sz="1200" kern="1200" dirty="0" err="1">
                <a:solidFill>
                  <a:schemeClr val="tx1"/>
                </a:solidFill>
                <a:effectLst/>
                <a:latin typeface="+mn-lt"/>
                <a:ea typeface="+mn-ea"/>
                <a:cs typeface="+mn-cs"/>
              </a:rPr>
              <a:t>altmetrics</a:t>
            </a:r>
            <a:r>
              <a:rPr lang="en-US" sz="1200" kern="1200" dirty="0">
                <a:solidFill>
                  <a:schemeClr val="tx1"/>
                </a:solidFill>
                <a:effectLst/>
                <a:latin typeface="+mn-lt"/>
                <a:ea typeface="+mn-ea"/>
                <a:cs typeface="+mn-cs"/>
              </a:rPr>
              <a:t> and the use of bibliometric tools.</a:t>
            </a:r>
          </a:p>
          <a:p>
            <a:r>
              <a:rPr lang="en-US" sz="1200" kern="1200" dirty="0">
                <a:solidFill>
                  <a:schemeClr val="tx1"/>
                </a:solidFill>
                <a:effectLst/>
                <a:latin typeface="+mn-lt"/>
                <a:ea typeface="+mn-ea"/>
                <a:cs typeface="+mn-cs"/>
              </a:rPr>
              <a:t>We have also provided</a:t>
            </a:r>
            <a:r>
              <a:rPr lang="en-US" sz="1200" kern="1200" baseline="0" dirty="0">
                <a:solidFill>
                  <a:schemeClr val="tx1"/>
                </a:solidFill>
                <a:effectLst/>
                <a:latin typeface="+mn-lt"/>
                <a:ea typeface="+mn-ea"/>
                <a:cs typeface="+mn-cs"/>
              </a:rPr>
              <a:t> opportunity for MLIS interns to learn about bibliometrics. 30% of the work on our information services and resources MLIS intern is in support of bibliometric work.</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11</a:t>
            </a:fld>
            <a:endParaRPr lang="en-CA"/>
          </a:p>
        </p:txBody>
      </p:sp>
    </p:spTree>
    <p:extLst>
      <p:ext uri="{BB962C8B-B14F-4D97-AF65-F5344CB8AC3E}">
        <p14:creationId xmlns:p14="http://schemas.microsoft.com/office/powerpoint/2010/main" val="4217838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important component to institutional readiness for a robust bibliometrics service was a university wide consultation process and development of a whitepaper on bibliometrics. The link to the whitepaper is on the resources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three-stage consultations process followed to consult with and gain input from a wide variety of stakeholder groups. The consultation included the bibliometrics advisory group and working group, Dean’s Council, ADRs, FAUW, UG Student Relations, Grad Student Relations, Library staff, IAP and the campus at large. Finally, the white paper went to Senate Grad and Research Council and the Senate. The white paper is available in our institutional repository and there is a separate guide to the content available from the library.</a:t>
            </a:r>
          </a:p>
          <a:p>
            <a:r>
              <a:rPr lang="en-US" sz="1200" kern="1200" dirty="0">
                <a:solidFill>
                  <a:schemeClr val="tx1"/>
                </a:solidFill>
                <a:effectLst/>
                <a:latin typeface="+mn-lt"/>
                <a:ea typeface="+mn-ea"/>
                <a:cs typeface="+mn-cs"/>
              </a:rPr>
              <a:t>The white paper is grounded in an extensive literature search and contains detailed information on bibliometrics sources, methodology and assessment.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of the key messages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need to work from a basket of measures to gain a fuller picture of research impact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Involving those being measured in the process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to use bibliometrics and when not to and the limitations to keep in mind when interpreting the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reminder that you cannot and should not compare across disciplines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The consultation was deliberate in its</a:t>
            </a:r>
            <a:r>
              <a:rPr lang="en-US" sz="1200" kern="1200" baseline="0" dirty="0">
                <a:solidFill>
                  <a:schemeClr val="tx1"/>
                </a:solidFill>
                <a:effectLst/>
                <a:latin typeface="+mn-lt"/>
                <a:ea typeface="+mn-ea"/>
                <a:cs typeface="+mn-cs"/>
              </a:rPr>
              <a:t> planning and phasing – chances to offer input, build up awareness and education – no surprises when published, avoid alarm</a:t>
            </a:r>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12</a:t>
            </a:fld>
            <a:endParaRPr lang="en-CA"/>
          </a:p>
        </p:txBody>
      </p:sp>
    </p:spTree>
    <p:extLst>
      <p:ext uri="{BB962C8B-B14F-4D97-AF65-F5344CB8AC3E}">
        <p14:creationId xmlns:p14="http://schemas.microsoft.com/office/powerpoint/2010/main" val="1685899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questions ARL wanted us to think about in our practice brief was “why the library?”  The library has….</a:t>
            </a:r>
          </a:p>
          <a:p>
            <a:endParaRPr lang="en-GB" dirty="0"/>
          </a:p>
          <a:p>
            <a:r>
              <a:rPr lang="en-GB" dirty="0"/>
              <a:t>Although bibliometrics is very much a partnership, I think these factors explain why it is the library that has the focused position on bibliometrics.</a:t>
            </a:r>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13</a:t>
            </a:fld>
            <a:endParaRPr lang="en-CA"/>
          </a:p>
        </p:txBody>
      </p:sp>
    </p:spTree>
    <p:extLst>
      <p:ext uri="{BB962C8B-B14F-4D97-AF65-F5344CB8AC3E}">
        <p14:creationId xmlns:p14="http://schemas.microsoft.com/office/powerpoint/2010/main" val="1983609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preparing for this presentation, Rebecca asked us to think about what the impact is on the library by involving ourselves in institutional level bibliometrics. As someone who suddenly became an acting AUL in 2016 and picked up this bibliometrics portfolio, it was clear to me that being connected to an known by high level administration in Office of Research really had an impact on building partnerships in other areas such as research data management. It was a lot easier to send an e-mail or pick up the phone and call an AVP Research because they knew me through the working group on bibliometrics.</a:t>
            </a:r>
          </a:p>
          <a:p>
            <a:endParaRPr lang="en-CA" dirty="0"/>
          </a:p>
          <a:p>
            <a:r>
              <a:rPr lang="en-CA" dirty="0"/>
              <a:t>It also led to engagement and opportunities in other work. For example, I was asked to sit on the Office of Research Systems Advisory Group and the library was involved in the introduction of Pure to campus. I think our close relationship with IAP is one factor that led to strong involvement of the library in the latest round of campus strategic planning. When IAP set up 7 working groups to develop issue papers in support of the strategic plan, our UL was able to advocate for a librarian on each group.</a:t>
            </a:r>
          </a:p>
          <a:p>
            <a:endParaRPr lang="en-CA" dirty="0"/>
          </a:p>
          <a:p>
            <a:r>
              <a:rPr lang="en-CA" dirty="0"/>
              <a:t>This type of engagement, in addition to the work Laura does, raises the profile of the library on campus.</a:t>
            </a:r>
          </a:p>
          <a:p>
            <a:endParaRPr lang="en-CA" dirty="0"/>
          </a:p>
          <a:p>
            <a:r>
              <a:rPr lang="en-CA" dirty="0"/>
              <a:t>Finally, although libraries have been using bibliometrics for collections analysis for many years we haven't done this systematically at Waterloo. Now that I have both collections and bibliometrics in my portfolio, I am starting to reconnect with this and think about how it can aid our collections decision making.</a:t>
            </a:r>
          </a:p>
        </p:txBody>
      </p:sp>
      <p:sp>
        <p:nvSpPr>
          <p:cNvPr id="4" name="Slide Number Placeholder 3"/>
          <p:cNvSpPr>
            <a:spLocks noGrp="1"/>
          </p:cNvSpPr>
          <p:nvPr>
            <p:ph type="sldNum" sz="quarter" idx="5"/>
          </p:nvPr>
        </p:nvSpPr>
        <p:spPr/>
        <p:txBody>
          <a:bodyPr/>
          <a:lstStyle/>
          <a:p>
            <a:fld id="{17436415-D436-4508-84A6-D45814440495}" type="slidenum">
              <a:rPr lang="en-CA" smtClean="0"/>
              <a:t>14</a:t>
            </a:fld>
            <a:endParaRPr lang="en-CA"/>
          </a:p>
        </p:txBody>
      </p:sp>
    </p:spTree>
    <p:extLst>
      <p:ext uri="{BB962C8B-B14F-4D97-AF65-F5344CB8AC3E}">
        <p14:creationId xmlns:p14="http://schemas.microsoft.com/office/powerpoint/2010/main" val="3084086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Laura</a:t>
            </a:r>
          </a:p>
          <a:p>
            <a:endParaRPr lang="en-US" sz="1100" dirty="0"/>
          </a:p>
          <a:p>
            <a:r>
              <a:rPr lang="en-US" sz="1100" dirty="0"/>
              <a:t>Thank you Alison.</a:t>
            </a:r>
          </a:p>
          <a:p>
            <a:endParaRPr lang="en-US" sz="1100" dirty="0"/>
          </a:p>
          <a:p>
            <a:r>
              <a:rPr lang="en-US" sz="1100" dirty="0"/>
              <a:t>I will be talking in a bit more detail about the evolution of our bibliometrics and research impact services at Waterloo as well as some specific use cases that will give you some practical insight into the types of projects that we have worked on here.</a:t>
            </a:r>
          </a:p>
          <a:p>
            <a:endParaRPr lang="en-US" sz="1100" dirty="0"/>
          </a:p>
          <a:p>
            <a:r>
              <a:rPr lang="en-US" sz="1100" dirty="0"/>
              <a:t>This diagram gives us a high look at some of the projects coming out of the Working Group on Bibliometrics that Alison mentioned previously as one of the outcome of the transformational research theme from our previous strategic plan:</a:t>
            </a:r>
          </a:p>
          <a:p>
            <a:endParaRPr lang="en-US" sz="1100" dirty="0"/>
          </a:p>
          <a:p>
            <a:pPr marL="685800" lvl="1" indent="-228600">
              <a:buFont typeface="+mj-lt"/>
              <a:buAutoNum type="arabicPeriod"/>
            </a:pPr>
            <a:r>
              <a:rPr lang="en-US" sz="1100" dirty="0"/>
              <a:t>The foundational work provided by the White Paper in 2016 was followed by the development of the Research Metrics Framework over the years 2015-2017. This framework aimed to provide detailed bibliometrics indicators attached to each of the major research themes from the previous strategic plan. These themes were strongly tied to the establishment and renewal of several of our research institutes.</a:t>
            </a:r>
          </a:p>
          <a:p>
            <a:pPr marL="685800" lvl="1" indent="-228600">
              <a:buFont typeface="+mj-lt"/>
              <a:buAutoNum type="arabicPeriod"/>
            </a:pPr>
            <a:endParaRPr lang="en-US" sz="1100" dirty="0"/>
          </a:p>
          <a:p>
            <a:pPr marL="685800" lvl="1" indent="-228600">
              <a:buFont typeface="+mj-lt"/>
              <a:buAutoNum type="arabicPeriod"/>
            </a:pPr>
            <a:r>
              <a:rPr lang="en-US" sz="1100" u="none" dirty="0"/>
              <a:t>In 2019 the </a:t>
            </a:r>
            <a:r>
              <a:rPr lang="en-US" sz="1100" u="sng" dirty="0"/>
              <a:t>B</a:t>
            </a:r>
            <a:r>
              <a:rPr lang="en-US" sz="1100" dirty="0"/>
              <a:t>ibliometric </a:t>
            </a:r>
            <a:r>
              <a:rPr lang="en-US" sz="1100" u="sng" dirty="0"/>
              <a:t>A</a:t>
            </a:r>
            <a:r>
              <a:rPr lang="en-US" sz="1100" dirty="0"/>
              <a:t>ssessment </a:t>
            </a:r>
            <a:r>
              <a:rPr lang="en-US" sz="1100" u="sng" dirty="0"/>
              <a:t>T</a:t>
            </a:r>
            <a:r>
              <a:rPr lang="en-US" sz="1100" dirty="0"/>
              <a:t>ools Report was created. This report provided an extremely detailed review of our existing bibliometrics assessment tools, our known use cases and an overview of other prominent bibliometrics tools. One of the primary recommendations that came out of this report was that we should continue to subscribe to both </a:t>
            </a:r>
            <a:r>
              <a:rPr lang="en-US" sz="1100" dirty="0" err="1"/>
              <a:t>InCites</a:t>
            </a:r>
            <a:r>
              <a:rPr lang="en-US" sz="1100" dirty="0"/>
              <a:t> and </a:t>
            </a:r>
            <a:r>
              <a:rPr lang="en-US" sz="1100" dirty="0" err="1"/>
              <a:t>SciVal</a:t>
            </a:r>
            <a:r>
              <a:rPr lang="en-US" sz="1100" dirty="0"/>
              <a:t> if the funding was available. This recommendation was endorsed by our Advisory Board so we have now renewed both tools for a 3-year term. We see there being new developments made in other tools, such as dimensions, however at this time we have chosen to renew our existing tools as they are useful to our current needs and we will continue to monitor development within other tools.  </a:t>
            </a:r>
          </a:p>
          <a:p>
            <a:pPr marL="685800" lvl="1" indent="-228600">
              <a:buFont typeface="+mj-lt"/>
              <a:buAutoNum type="arabicPeriod"/>
            </a:pPr>
            <a:endParaRPr lang="en-US" sz="1100" dirty="0"/>
          </a:p>
          <a:p>
            <a:pPr marL="685800" lvl="1" indent="-228600">
              <a:buFont typeface="+mj-lt"/>
              <a:buAutoNum type="arabicPeriod"/>
            </a:pPr>
            <a:r>
              <a:rPr lang="en-US" sz="1100" dirty="0"/>
              <a:t>The working group on bibliometrics is also supporting the current Strategic Plan that has identified new Research Areas of Excellence. Work is currently being done to help define these research areas and develop appropriate research excellence indicators. These don’t only include bibliometrics but will be integrated into report in collaboration with our Institutional Analysis and Planning unit and Office of Research.</a:t>
            </a:r>
          </a:p>
          <a:p>
            <a:pPr marL="685800" lvl="1" indent="-228600">
              <a:buFont typeface="+mj-lt"/>
              <a:buAutoNum type="arabicPeriod"/>
            </a:pPr>
            <a:endParaRPr lang="en-US" sz="1100" dirty="0"/>
          </a:p>
          <a:p>
            <a:pPr marL="685800" lvl="1" indent="-228600">
              <a:buFont typeface="+mj-lt"/>
              <a:buAutoNum type="arabicPeriod"/>
            </a:pPr>
            <a:r>
              <a:rPr lang="en-US" sz="1100" dirty="0"/>
              <a:t>I also wanted to mention a couple possible new projects:</a:t>
            </a:r>
          </a:p>
          <a:p>
            <a:pPr lvl="2"/>
            <a:r>
              <a:rPr lang="en-US" sz="1100" dirty="0"/>
              <a:t>- Were working with various campus stakeholder in work related to Equity Diversity and Inclusion indicators at the institutional level. This is a very timely project but as I am discovering is something that already has a robust body of research to work from.</a:t>
            </a:r>
          </a:p>
          <a:p>
            <a:pPr lvl="2"/>
            <a:r>
              <a:rPr lang="en-US" sz="1100" dirty="0"/>
              <a:t>- There is also interest as the institutional level to integrate bibliometrics more broadly into work related to research computing data and the development of an annual or regular reporting structure. This project is very new and there are still many details that have to be work out and then piloted.</a:t>
            </a:r>
            <a:endParaRPr lang="en-CA" sz="1100" dirty="0"/>
          </a:p>
          <a:p>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15</a:t>
            </a:fld>
            <a:endParaRPr lang="en-CA"/>
          </a:p>
        </p:txBody>
      </p:sp>
    </p:spTree>
    <p:extLst>
      <p:ext uri="{BB962C8B-B14F-4D97-AF65-F5344CB8AC3E}">
        <p14:creationId xmlns:p14="http://schemas.microsoft.com/office/powerpoint/2010/main" val="3543497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a:p>
            <a:r>
              <a:rPr lang="en-US" dirty="0"/>
              <a:t>CoP:</a:t>
            </a:r>
          </a:p>
          <a:p>
            <a:pPr marL="628650" lvl="1" indent="-171450">
              <a:buFont typeface="Arial" panose="020B0604020202020204" pitchFamily="34" charset="0"/>
              <a:buChar char="•"/>
            </a:pPr>
            <a:r>
              <a:rPr lang="en-US" dirty="0"/>
              <a:t>Informal</a:t>
            </a:r>
          </a:p>
          <a:p>
            <a:pPr marL="628650" lvl="1" indent="-171450">
              <a:buFont typeface="Arial" panose="020B0604020202020204" pitchFamily="34" charset="0"/>
              <a:buChar char="•"/>
            </a:pPr>
            <a:r>
              <a:rPr lang="en-US" dirty="0"/>
              <a:t>Open to anyone at UWaterloo</a:t>
            </a:r>
          </a:p>
          <a:p>
            <a:pPr marL="628650" lvl="1" indent="-171450">
              <a:buFont typeface="Arial" panose="020B0604020202020204" pitchFamily="34" charset="0"/>
              <a:buChar char="•"/>
            </a:pPr>
            <a:r>
              <a:rPr lang="en-US" dirty="0"/>
              <a:t>Training and sharing knowledge</a:t>
            </a:r>
          </a:p>
          <a:p>
            <a:pPr marL="628650" lvl="1" indent="-171450">
              <a:buFont typeface="Arial" panose="020B0604020202020204" pitchFamily="34" charset="0"/>
              <a:buChar char="•"/>
            </a:pPr>
            <a:r>
              <a:rPr lang="en-US" dirty="0"/>
              <a:t>Presentation/discussion format</a:t>
            </a:r>
          </a:p>
          <a:p>
            <a:pPr marL="628650" lvl="1" indent="-171450">
              <a:buFont typeface="Arial" panose="020B0604020202020204" pitchFamily="34" charset="0"/>
              <a:buChar char="•"/>
            </a:pPr>
            <a:r>
              <a:rPr lang="en-CA" dirty="0"/>
              <a:t>Currently 35+ members, 13-16 ppl per meeting so far</a:t>
            </a:r>
          </a:p>
          <a:p>
            <a:endParaRPr lang="en-US" dirty="0"/>
          </a:p>
          <a:p>
            <a:pPr marL="171450" indent="-171450">
              <a:buFont typeface="Arial" panose="020B0604020202020204" pitchFamily="34" charset="0"/>
              <a:buChar char="•"/>
            </a:pPr>
            <a:r>
              <a:rPr lang="en-US" dirty="0"/>
              <a:t>Members identified learning from other (and their mistakes) was key</a:t>
            </a:r>
          </a:p>
          <a:p>
            <a:pPr marL="171450" indent="-171450">
              <a:buFont typeface="Arial" panose="020B0604020202020204" pitchFamily="34" charset="0"/>
              <a:buChar char="•"/>
            </a:pPr>
            <a:r>
              <a:rPr lang="en-US" dirty="0"/>
              <a:t>Wanted a balance of training and discussion</a:t>
            </a:r>
          </a:p>
          <a:p>
            <a:pPr marL="171450" indent="-171450">
              <a:buFont typeface="Arial" panose="020B0604020202020204" pitchFamily="34" charset="0"/>
              <a:buChar char="•"/>
            </a:pPr>
            <a:r>
              <a:rPr lang="en-US" dirty="0"/>
              <a:t>Specific topics and training needs discussed each meeting</a:t>
            </a:r>
          </a:p>
          <a:p>
            <a:endParaRPr lang="en-US" dirty="0"/>
          </a:p>
          <a:p>
            <a:r>
              <a:rPr lang="en-CA" dirty="0"/>
              <a:t>Presentations on:</a:t>
            </a:r>
          </a:p>
          <a:p>
            <a:pPr marL="628650" lvl="1" indent="-171450">
              <a:buFont typeface="Arial" panose="020B0604020202020204" pitchFamily="34" charset="0"/>
              <a:buChar char="•"/>
            </a:pPr>
            <a:r>
              <a:rPr lang="en-CA" dirty="0"/>
              <a:t>Disciplinary metrics using </a:t>
            </a:r>
            <a:r>
              <a:rPr lang="en-CA" dirty="0" err="1"/>
              <a:t>SciVal</a:t>
            </a:r>
            <a:endParaRPr lang="en-CA" dirty="0"/>
          </a:p>
          <a:p>
            <a:pPr marL="628650" lvl="1" indent="-171450">
              <a:buFont typeface="Arial" panose="020B0604020202020204" pitchFamily="34" charset="0"/>
              <a:buChar char="•"/>
            </a:pPr>
            <a:r>
              <a:rPr lang="en-CA" dirty="0"/>
              <a:t>Recent articles on Bibliometrics</a:t>
            </a:r>
          </a:p>
          <a:p>
            <a:pPr marL="628650" lvl="1" indent="-171450">
              <a:buFont typeface="Arial" panose="020B0604020202020204" pitchFamily="34" charset="0"/>
              <a:buChar char="•"/>
            </a:pPr>
            <a:r>
              <a:rPr lang="en-CA" dirty="0"/>
              <a:t>Methodologies generating metrics</a:t>
            </a:r>
          </a:p>
          <a:p>
            <a:pPr marL="628650" lvl="1" indent="-171450">
              <a:buFont typeface="Arial" panose="020B0604020202020204" pitchFamily="34" charset="0"/>
              <a:buChar char="•"/>
            </a:pPr>
            <a:r>
              <a:rPr lang="en-CA" dirty="0"/>
              <a:t>History of bibliometrics at UW</a:t>
            </a:r>
          </a:p>
          <a:p>
            <a:pPr marL="628650" lvl="1" indent="-171450">
              <a:buFont typeface="Arial" panose="020B0604020202020204" pitchFamily="34" charset="0"/>
              <a:buChar char="•"/>
            </a:pPr>
            <a:r>
              <a:rPr lang="en-CA" dirty="0"/>
              <a:t>Pure</a:t>
            </a:r>
          </a:p>
          <a:p>
            <a:pPr lvl="1"/>
            <a:endParaRPr lang="en-CA" dirty="0"/>
          </a:p>
          <a:p>
            <a:pPr lvl="1"/>
            <a:endParaRPr lang="en-CA" dirty="0"/>
          </a:p>
          <a:p>
            <a:endParaRPr lang="en-US" dirty="0"/>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16</a:t>
            </a:fld>
            <a:endParaRPr lang="en-CA"/>
          </a:p>
        </p:txBody>
      </p:sp>
    </p:spTree>
    <p:extLst>
      <p:ext uri="{BB962C8B-B14F-4D97-AF65-F5344CB8AC3E}">
        <p14:creationId xmlns:p14="http://schemas.microsoft.com/office/powerpoint/2010/main" val="2791107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a:p>
            <a:endParaRPr lang="en-US" dirty="0"/>
          </a:p>
          <a:p>
            <a:r>
              <a:rPr lang="en-US" dirty="0"/>
              <a:t>The expansion of bibliometrics across campus is enabled by a growing base of experts that have the knowledge, skill and time to devote to doing bibliometric work. Often there is not a unique position made for this work but there is room created in the person’s job duties to focus more on this area. </a:t>
            </a:r>
          </a:p>
          <a:p>
            <a:pPr marL="0" indent="0">
              <a:buFontTx/>
              <a:buNone/>
            </a:pPr>
            <a:endParaRPr lang="en-US" dirty="0"/>
          </a:p>
          <a:p>
            <a:pPr marL="0" indent="0">
              <a:buFontTx/>
              <a:buNone/>
            </a:pPr>
            <a:r>
              <a:rPr lang="en-US" dirty="0"/>
              <a:t>Position titles include:</a:t>
            </a:r>
          </a:p>
          <a:p>
            <a:pPr marL="171450" indent="-171450">
              <a:buFontTx/>
              <a:buChar char="-"/>
            </a:pPr>
            <a:r>
              <a:rPr lang="en-US" b="0" i="0" dirty="0">
                <a:solidFill>
                  <a:srgbClr val="4D5156"/>
                </a:solidFill>
                <a:effectLst/>
                <a:latin typeface="Roboto"/>
              </a:rPr>
              <a:t>Research Analysis and Proposal Development Officer</a:t>
            </a:r>
          </a:p>
          <a:p>
            <a:pPr marL="171450" indent="-171450">
              <a:buFontTx/>
              <a:buChar char="-"/>
            </a:pPr>
            <a:r>
              <a:rPr lang="en-CA" b="0" i="0" dirty="0">
                <a:solidFill>
                  <a:srgbClr val="4D5156"/>
                </a:solidFill>
                <a:effectLst/>
                <a:latin typeface="Roboto"/>
              </a:rPr>
              <a:t>Director of Planning</a:t>
            </a:r>
            <a:endParaRPr lang="en-US" b="0" i="0" dirty="0">
              <a:solidFill>
                <a:srgbClr val="4D5156"/>
              </a:solidFill>
              <a:effectLst/>
              <a:latin typeface="Roboto"/>
            </a:endParaRPr>
          </a:p>
          <a:p>
            <a:pPr marL="171450" indent="-171450">
              <a:buFontTx/>
              <a:buChar char="-"/>
            </a:pPr>
            <a:r>
              <a:rPr lang="en-CA" sz="1800" dirty="0">
                <a:effectLst/>
                <a:latin typeface="Calibri Light" panose="020F0302020204030204" pitchFamily="34" charset="0"/>
                <a:ea typeface="Calibri" panose="020F0502020204030204" pitchFamily="34" charset="0"/>
              </a:rPr>
              <a:t>Communications and Research Coordinator</a:t>
            </a:r>
            <a:endParaRPr lang="en-US" sz="1800" b="0" i="0" dirty="0">
              <a:solidFill>
                <a:srgbClr val="4D5156"/>
              </a:solidFill>
              <a:effectLst/>
              <a:latin typeface="Roboto"/>
              <a:ea typeface="Calibri" panose="020F0502020204030204" pitchFamily="34" charset="0"/>
            </a:endParaRPr>
          </a:p>
          <a:p>
            <a:pPr marL="171450" indent="-171450">
              <a:buFontTx/>
              <a:buChar char="-"/>
            </a:pPr>
            <a:r>
              <a:rPr lang="en-CA" b="0" i="0" dirty="0">
                <a:solidFill>
                  <a:srgbClr val="000000"/>
                </a:solidFill>
                <a:effectLst/>
                <a:latin typeface="georgia" panose="02040502050405020303" pitchFamily="18" charset="0"/>
              </a:rPr>
              <a:t>Assistant Director, Research Programs</a:t>
            </a:r>
            <a:endParaRPr lang="en-US" dirty="0"/>
          </a:p>
          <a:p>
            <a:pPr marL="0" indent="0">
              <a:buFontTx/>
              <a:buNone/>
            </a:pPr>
            <a:r>
              <a:rPr lang="en-US" dirty="0"/>
              <a:t> </a:t>
            </a:r>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17</a:t>
            </a:fld>
            <a:endParaRPr lang="en-CA"/>
          </a:p>
        </p:txBody>
      </p:sp>
    </p:spTree>
    <p:extLst>
      <p:ext uri="{BB962C8B-B14F-4D97-AF65-F5344CB8AC3E}">
        <p14:creationId xmlns:p14="http://schemas.microsoft.com/office/powerpoint/2010/main" val="155434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some specific use cases as it’s very common for this type of work to use “use cases” to illustrate the complexity of the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18</a:t>
            </a:fld>
            <a:endParaRPr lang="en-CA"/>
          </a:p>
        </p:txBody>
      </p:sp>
    </p:spTree>
    <p:extLst>
      <p:ext uri="{BB962C8B-B14F-4D97-AF65-F5344CB8AC3E}">
        <p14:creationId xmlns:p14="http://schemas.microsoft.com/office/powerpoint/2010/main" val="1410298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Laura</a:t>
            </a:r>
          </a:p>
          <a:p>
            <a:pPr marL="0" indent="0">
              <a:buNone/>
            </a:pPr>
            <a:r>
              <a:rPr lang="en-US" sz="1050" dirty="0"/>
              <a:t>The first use case I will talk about is the work done around validation of university rankings.</a:t>
            </a:r>
          </a:p>
          <a:p>
            <a:pPr marL="0" indent="0">
              <a:buNone/>
            </a:pPr>
            <a:r>
              <a:rPr lang="en-US" sz="1050" dirty="0"/>
              <a:t>What I mean by validation is taking the methodologies of the various ranking bodies, such as CWTS Leiden, Shanghai’s ARWU, </a:t>
            </a:r>
            <a:r>
              <a:rPr lang="en-US" sz="1050" dirty="0" err="1"/>
              <a:t>MacLeans</a:t>
            </a:r>
            <a:r>
              <a:rPr lang="en-US" sz="1050" dirty="0"/>
              <a:t>, which is a Canadian magazine that provides annual rankings, QS and the Times Higher Education,….we take these methodologies and try to match them as closely as possible in order to </a:t>
            </a:r>
          </a:p>
          <a:p>
            <a:endParaRPr lang="en-US" sz="1050" dirty="0"/>
          </a:p>
          <a:p>
            <a:pPr lvl="1"/>
            <a:r>
              <a:rPr lang="en-US" sz="1050" dirty="0"/>
              <a:t>- Understanding and verify data from rankings</a:t>
            </a:r>
          </a:p>
          <a:p>
            <a:pPr lvl="1"/>
            <a:r>
              <a:rPr lang="en-US" sz="1050" dirty="0"/>
              <a:t>- As well as monitor our performance, as a university</a:t>
            </a:r>
          </a:p>
          <a:p>
            <a:pPr lvl="1"/>
            <a:r>
              <a:rPr lang="en-US" sz="1050" dirty="0"/>
              <a:t>- To determine how well our research aligns with the ranking areas used</a:t>
            </a:r>
          </a:p>
          <a:p>
            <a:pPr lvl="1"/>
            <a:r>
              <a:rPr lang="en-US" sz="1050" dirty="0"/>
              <a:t>- And to provide local level analysis and explanations for our specific rankings</a:t>
            </a:r>
            <a:br>
              <a:rPr lang="en-US" altLang="en-US" sz="1050" dirty="0">
                <a:latin typeface="Arial" panose="020B0604020202020204" pitchFamily="34" charset="0"/>
                <a:ea typeface="Calibri" panose="020F0502020204030204" pitchFamily="34" charset="0"/>
                <a:cs typeface="Times New Roman" panose="02020603050405020304" pitchFamily="18" charset="0"/>
              </a:rPr>
            </a:br>
            <a:endParaRPr lang="en-US" sz="1050" dirty="0"/>
          </a:p>
          <a:p>
            <a:pPr marL="0" indent="0">
              <a:buNone/>
            </a:pPr>
            <a:r>
              <a:rPr lang="en-US" sz="1050" dirty="0"/>
              <a:t>We find that this work involves in-depth knowledge of:</a:t>
            </a:r>
          </a:p>
          <a:p>
            <a:pPr marL="628650" lvl="1" indent="-171450">
              <a:buFont typeface="Arial" panose="020B0604020202020204" pitchFamily="34" charset="0"/>
              <a:buChar char="•"/>
            </a:pPr>
            <a:r>
              <a:rPr lang="en-US" sz="1050" dirty="0"/>
              <a:t>the ranking organization’s methodology, such as their inclusion and exclusion criteria, for example, what document types they include, year ranges etc.</a:t>
            </a:r>
          </a:p>
          <a:p>
            <a:pPr marL="628650" lvl="1" indent="-171450">
              <a:buFont typeface="Arial" panose="020B0604020202020204" pitchFamily="34" charset="0"/>
              <a:buChar char="•"/>
            </a:pPr>
            <a:r>
              <a:rPr lang="en-US" sz="1050" dirty="0"/>
              <a:t>also knowledge of their definitions of the bibliometric indicators they use, such as citations, scholarly output, how they calculate faculty counts, etc.</a:t>
            </a:r>
          </a:p>
          <a:p>
            <a:pPr marL="628650" lvl="1" indent="-171450">
              <a:buFont typeface="Arial" panose="020B0604020202020204" pitchFamily="34" charset="0"/>
              <a:buChar char="•"/>
            </a:pPr>
            <a:r>
              <a:rPr lang="en-US" sz="1050" dirty="0"/>
              <a:t>we also need to understand the underlying data sources they use such as Scopus, Web of Science, Dimensions, etc., </a:t>
            </a:r>
          </a:p>
          <a:p>
            <a:pPr marL="628650" lvl="1" indent="-171450">
              <a:buFont typeface="Arial" panose="020B0604020202020204" pitchFamily="34" charset="0"/>
              <a:buChar char="•"/>
            </a:pPr>
            <a:r>
              <a:rPr lang="en-US" sz="1050" dirty="0"/>
              <a:t>And lastly is it also essential to understand the bibliometric assessment tools such as </a:t>
            </a:r>
            <a:r>
              <a:rPr lang="en-US" sz="1050" dirty="0" err="1"/>
              <a:t>SciVal</a:t>
            </a:r>
            <a:r>
              <a:rPr lang="en-US" sz="1050" dirty="0"/>
              <a:t> or </a:t>
            </a:r>
            <a:r>
              <a:rPr lang="en-US" sz="1050" dirty="0" err="1"/>
              <a:t>InCites</a:t>
            </a:r>
            <a:r>
              <a:rPr lang="en-US" sz="1050" dirty="0"/>
              <a:t> that the various ranking body’s may be using.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19</a:t>
            </a:fld>
            <a:endParaRPr lang="en-CA"/>
          </a:p>
        </p:txBody>
      </p:sp>
    </p:spTree>
    <p:extLst>
      <p:ext uri="{BB962C8B-B14F-4D97-AF65-F5344CB8AC3E}">
        <p14:creationId xmlns:p14="http://schemas.microsoft.com/office/powerpoint/2010/main" val="369754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get started we want to recognize that both Laura and I are speaking to you from the traditional territory of </a:t>
            </a:r>
            <a:r>
              <a:rPr lang="en-CA" b="0" i="0" dirty="0">
                <a:solidFill>
                  <a:srgbClr val="000000"/>
                </a:solidFill>
                <a:effectLst/>
                <a:latin typeface="georgia" panose="02040502050405020303" pitchFamily="18" charset="0"/>
              </a:rPr>
              <a:t>the Neutral, </a:t>
            </a:r>
            <a:r>
              <a:rPr lang="en-CA" b="0" i="0" dirty="0" err="1">
                <a:solidFill>
                  <a:srgbClr val="000000"/>
                </a:solidFill>
                <a:effectLst/>
                <a:latin typeface="georgia" panose="02040502050405020303" pitchFamily="18" charset="0"/>
              </a:rPr>
              <a:t>Anishnaabeg</a:t>
            </a:r>
            <a:r>
              <a:rPr lang="en-CA" b="0" i="0" dirty="0">
                <a:solidFill>
                  <a:srgbClr val="000000"/>
                </a:solidFill>
                <a:effectLst/>
                <a:latin typeface="georgia" panose="02040502050405020303" pitchFamily="18" charset="0"/>
              </a:rPr>
              <a:t> and Haudenosaunee people. The University of Waterloo is situated on the Haldimand Tract, the land promised to the Six Nations 236 years ago, that includes ten kilometers on each side of the Grand River which flows through Waterloo Region.</a:t>
            </a:r>
          </a:p>
          <a:p>
            <a:endParaRPr lang="en-CA" b="0" i="0" dirty="0">
              <a:solidFill>
                <a:srgbClr val="000000"/>
              </a:solidFill>
              <a:effectLst/>
              <a:latin typeface="georgia" panose="02040502050405020303" pitchFamily="18" charset="0"/>
            </a:endParaRPr>
          </a:p>
          <a:p>
            <a:r>
              <a:rPr lang="en-CA" b="0" i="0" dirty="0">
                <a:solidFill>
                  <a:srgbClr val="000000"/>
                </a:solidFill>
                <a:effectLst/>
                <a:latin typeface="georgia" panose="02040502050405020303" pitchFamily="18" charset="0"/>
              </a:rPr>
              <a:t>It is important to note that currently there is an occupation of Waterloo Park, adjacent to the university of Waterloo, as local Indigenous people try to dialogue with our local government. We’ve included a link to the Land Back Camp if you would like to read more about it.</a:t>
            </a:r>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2</a:t>
            </a:fld>
            <a:endParaRPr lang="en-CA"/>
          </a:p>
        </p:txBody>
      </p:sp>
    </p:spTree>
    <p:extLst>
      <p:ext uri="{BB962C8B-B14F-4D97-AF65-F5344CB8AC3E}">
        <p14:creationId xmlns:p14="http://schemas.microsoft.com/office/powerpoint/2010/main" val="1334989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a:p>
            <a:endParaRPr lang="en-US" dirty="0"/>
          </a:p>
          <a:p>
            <a:r>
              <a:rPr lang="en-US" dirty="0"/>
              <a:t>These validation exercises also help us to dig deeper into questions like:</a:t>
            </a:r>
          </a:p>
          <a:p>
            <a:pPr marL="457200" indent="-457200">
              <a:buFontTx/>
              <a:buChar char="-"/>
            </a:pPr>
            <a:r>
              <a:rPr lang="en-US" dirty="0"/>
              <a:t>How do we compare to our comparator institution’s rankings, as a Canadian institution we are interested in comparing ourselves to the group of top ranking universities who are part of a group called the U15.</a:t>
            </a:r>
          </a:p>
          <a:p>
            <a:endParaRPr lang="en-US" dirty="0"/>
          </a:p>
          <a:p>
            <a:r>
              <a:rPr lang="en-US" dirty="0"/>
              <a:t>- We are also interested in looking at how our subject area focus might influence the rankings?</a:t>
            </a:r>
          </a:p>
          <a:p>
            <a:endParaRPr lang="en-US" dirty="0"/>
          </a:p>
          <a:p>
            <a:pPr marL="457200" indent="-457200">
              <a:buFontTx/>
              <a:buChar char="-"/>
            </a:pPr>
            <a:r>
              <a:rPr lang="en-US" dirty="0"/>
              <a:t>If our unique publication practices might gain us some insight around our rankings. For example, the chart on this slide is illustrating that </a:t>
            </a:r>
            <a:r>
              <a:rPr lang="en-US" dirty="0" err="1"/>
              <a:t>Uwaterloo</a:t>
            </a:r>
            <a:r>
              <a:rPr lang="en-US" dirty="0"/>
              <a:t> researchers publish heavily in conference proceedings. Therefore, we might be interested in looking further into the coverage of proceedings in the database the rankings are using. </a:t>
            </a:r>
          </a:p>
          <a:p>
            <a:pPr marL="457200" indent="-457200">
              <a:buFontTx/>
              <a:buChar char="-"/>
            </a:pPr>
            <a:endParaRPr lang="en-US" dirty="0"/>
          </a:p>
          <a:p>
            <a:pPr marL="457200" indent="-457200">
              <a:buFontTx/>
              <a:buChar char="-"/>
            </a:pPr>
            <a:r>
              <a:rPr lang="en-US" dirty="0"/>
              <a:t>We can also look further into whether our data is being captured accurately. For example, could using author disambiguation systems such as ORCID help to better capture our researchers works within the various databases.</a:t>
            </a:r>
          </a:p>
        </p:txBody>
      </p:sp>
      <p:sp>
        <p:nvSpPr>
          <p:cNvPr id="4" name="Slide Number Placeholder 3"/>
          <p:cNvSpPr>
            <a:spLocks noGrp="1"/>
          </p:cNvSpPr>
          <p:nvPr>
            <p:ph type="sldNum" sz="quarter" idx="5"/>
          </p:nvPr>
        </p:nvSpPr>
        <p:spPr/>
        <p:txBody>
          <a:bodyPr/>
          <a:lstStyle/>
          <a:p>
            <a:fld id="{17436415-D436-4508-84A6-D45814440495}" type="slidenum">
              <a:rPr lang="en-CA" smtClean="0"/>
              <a:t>20</a:t>
            </a:fld>
            <a:endParaRPr lang="en-CA"/>
          </a:p>
        </p:txBody>
      </p:sp>
    </p:spTree>
    <p:extLst>
      <p:ext uri="{BB962C8B-B14F-4D97-AF65-F5344CB8AC3E}">
        <p14:creationId xmlns:p14="http://schemas.microsoft.com/office/powerpoint/2010/main" val="3846934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Laura</a:t>
            </a:r>
          </a:p>
          <a:p>
            <a:pPr marL="0" indent="0">
              <a:buNone/>
            </a:pPr>
            <a:r>
              <a:rPr lang="en-US" dirty="0"/>
              <a:t>The next use case I would like to share with you highlight the type of support my role provides in growing the bibliometrics expertise within our faculties across the institution in order to build a network of expertise. Faculties such as the Faculty of Science, Faculty of Mathematics, and the Faculty of Engineering have various depths of expertise within their units and this is continually growing as they make the case for have more resources put behind this work. </a:t>
            </a:r>
          </a:p>
          <a:p>
            <a:pPr marL="0" indent="0">
              <a:buNone/>
            </a:pPr>
            <a:endParaRPr lang="en-US" dirty="0"/>
          </a:p>
          <a:p>
            <a:pPr marL="0" indent="0">
              <a:buNone/>
            </a:pPr>
            <a:r>
              <a:rPr lang="en-US" dirty="0"/>
              <a:t>These positions support a range of activities, including:</a:t>
            </a:r>
          </a:p>
          <a:p>
            <a:pPr marL="171450" indent="-171450">
              <a:buFont typeface="Arial" panose="020B0604020202020204" pitchFamily="34" charset="0"/>
              <a:buChar char="•"/>
            </a:pPr>
            <a:r>
              <a:rPr lang="en-US" dirty="0"/>
              <a:t>Researcher level support and training</a:t>
            </a:r>
          </a:p>
          <a:p>
            <a:pPr marL="171450" indent="-171450">
              <a:buFont typeface="Arial" panose="020B0604020202020204" pitchFamily="34" charset="0"/>
              <a:buChar char="•"/>
            </a:pPr>
            <a:r>
              <a:rPr lang="en-US" dirty="0"/>
              <a:t>Faculty level analysis and reporting</a:t>
            </a:r>
          </a:p>
          <a:p>
            <a:pPr marL="171450" indent="-171450">
              <a:buFont typeface="Arial" panose="020B0604020202020204" pitchFamily="34" charset="0"/>
              <a:buChar char="•"/>
            </a:pPr>
            <a:r>
              <a:rPr lang="en-US" dirty="0"/>
              <a:t>Dashboard creation</a:t>
            </a:r>
          </a:p>
          <a:p>
            <a:pPr marL="171450" indent="-171450">
              <a:buFont typeface="Arial" panose="020B0604020202020204" pitchFamily="34" charset="0"/>
              <a:buChar char="•"/>
            </a:pPr>
            <a:r>
              <a:rPr lang="en-US" dirty="0"/>
              <a:t>Strategic decision making</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For this use case I will talk about the work I have been doing in collaboration with the Research Analyst from the Faculty of Engineering.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 have provided support in the development and presentation of overviews of bibliometrics and tailored training for member of the faculty.</a:t>
            </a:r>
          </a:p>
          <a:p>
            <a:pPr marL="0" indent="0">
              <a:buFont typeface="Arial" panose="020B0604020202020204" pitchFamily="34" charset="0"/>
              <a:buNone/>
            </a:pPr>
            <a:r>
              <a:rPr lang="en-US" dirty="0"/>
              <a:t>I also consult on use of metrics and various types of training materials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My work with the research analyst has been exceptionally rewarding as I have a colleague with a high level of skill who is basically my counterpart within a specific unit so we have learned a lot from each other.</a:t>
            </a:r>
          </a:p>
          <a:p>
            <a:endParaRPr lang="en-US" dirty="0"/>
          </a:p>
          <a:p>
            <a:r>
              <a:rPr lang="en-US" dirty="0"/>
              <a:t>We have done</a:t>
            </a:r>
          </a:p>
          <a:p>
            <a:endParaRPr lang="en-US" dirty="0"/>
          </a:p>
          <a:p>
            <a:pPr marL="514350" indent="-514350">
              <a:buFont typeface="+mj-lt"/>
              <a:buAutoNum type="arabicPeriod"/>
            </a:pPr>
            <a:r>
              <a:rPr lang="en-US" dirty="0"/>
              <a:t>Presentations at the Faculty level, at the Engineering Chairs Council meeting in order to introduce bibliometrics at the </a:t>
            </a:r>
            <a:r>
              <a:rPr lang="en-US" dirty="0" err="1"/>
              <a:t>adminstative</a:t>
            </a:r>
            <a:r>
              <a:rPr lang="en-US" dirty="0"/>
              <a:t> level within the faculty and to get by-in from the Chairs</a:t>
            </a:r>
          </a:p>
          <a:p>
            <a:pPr marL="514350" indent="-514350">
              <a:buFont typeface="+mj-lt"/>
              <a:buAutoNum type="arabicPeriod"/>
            </a:pPr>
            <a:r>
              <a:rPr lang="en-US" dirty="0"/>
              <a:t>This enable us to develop presentations at the Department level, for Faculty members and the Chairs, and tailor the overviews to their departmental data.</a:t>
            </a:r>
          </a:p>
          <a:p>
            <a:pPr marL="514350" indent="-514350">
              <a:buFont typeface="+mj-lt"/>
              <a:buAutoNum type="arabicPeriod"/>
            </a:pPr>
            <a:r>
              <a:rPr lang="en-US" dirty="0"/>
              <a:t>We are now in the process of developing and delivering individual and group training, to Faculty Members who are interested in their own data for annual reviews and promotion and tenure packages. </a:t>
            </a:r>
          </a:p>
          <a:p>
            <a:endParaRPr lang="en-US" dirty="0"/>
          </a:p>
          <a:p>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21</a:t>
            </a:fld>
            <a:endParaRPr lang="en-CA"/>
          </a:p>
        </p:txBody>
      </p:sp>
    </p:spTree>
    <p:extLst>
      <p:ext uri="{BB962C8B-B14F-4D97-AF65-F5344CB8AC3E}">
        <p14:creationId xmlns:p14="http://schemas.microsoft.com/office/powerpoint/2010/main" val="1254425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Laura</a:t>
            </a:r>
          </a:p>
          <a:p>
            <a:r>
              <a:rPr lang="en-US" dirty="0"/>
              <a:t>When we start talking with departments and faculty we always begin with some basic principles in the responsible use of metrics.</a:t>
            </a:r>
          </a:p>
          <a:p>
            <a:pPr marL="171450" indent="-171450">
              <a:buFontTx/>
              <a:buChar char="-"/>
            </a:pPr>
            <a:r>
              <a:rPr lang="en-US" dirty="0"/>
              <a:t>Basket of measures</a:t>
            </a:r>
          </a:p>
          <a:p>
            <a:pPr marL="171450" indent="-171450">
              <a:buFontTx/>
              <a:buChar char="-"/>
            </a:pPr>
            <a:r>
              <a:rPr lang="en-US" dirty="0"/>
              <a:t>Dataset Limitations</a:t>
            </a:r>
          </a:p>
          <a:p>
            <a:pPr marL="171450" indent="-171450">
              <a:buFontTx/>
              <a:buChar char="-"/>
            </a:pPr>
            <a:r>
              <a:rPr lang="en-US" dirty="0"/>
              <a:t>Discipline discrepancies.</a:t>
            </a:r>
          </a:p>
          <a:p>
            <a:pPr marL="171450" indent="-171450">
              <a:buFontTx/>
              <a:buChar char="-"/>
            </a:pPr>
            <a:endParaRPr lang="en-US" dirty="0"/>
          </a:p>
          <a:p>
            <a:r>
              <a:rPr lang="en-US" dirty="0"/>
              <a:t>Training:</a:t>
            </a:r>
          </a:p>
          <a:p>
            <a:endParaRPr lang="en-US" dirty="0"/>
          </a:p>
          <a:p>
            <a:r>
              <a:rPr lang="en-US" dirty="0"/>
              <a:t>As mentioned before faculty are interested in learning to use these systems for their individual use, primarily for tenure and promotion:</a:t>
            </a:r>
          </a:p>
          <a:p>
            <a:r>
              <a:rPr lang="en-US" dirty="0"/>
              <a:t>Therefore we try to emphasize:</a:t>
            </a:r>
          </a:p>
          <a:p>
            <a:pPr marL="171450" indent="-171450">
              <a:buFont typeface="Arial" panose="020B0604020202020204" pitchFamily="34" charset="0"/>
              <a:buChar char="•"/>
            </a:pPr>
            <a:r>
              <a:rPr lang="en-US" dirty="0"/>
              <a:t>The use of ORCID as an interoperable name disambiguation</a:t>
            </a:r>
          </a:p>
          <a:p>
            <a:pPr marL="171450" indent="-171450">
              <a:buFont typeface="Arial" panose="020B0604020202020204" pitchFamily="34" charset="0"/>
              <a:buChar char="•"/>
            </a:pPr>
            <a:r>
              <a:rPr lang="en-CA" dirty="0"/>
              <a:t>Encourage the responsible use of metrics</a:t>
            </a:r>
          </a:p>
          <a:p>
            <a:pPr marL="171450" indent="-171450">
              <a:buFont typeface="Arial" panose="020B0604020202020204" pitchFamily="34" charset="0"/>
              <a:buChar char="•"/>
            </a:pPr>
            <a:r>
              <a:rPr lang="en-CA" dirty="0"/>
              <a:t>Encourage not using over simplified metrics (</a:t>
            </a:r>
            <a:r>
              <a:rPr lang="en-CA" dirty="0" err="1"/>
              <a:t>ie</a:t>
            </a:r>
            <a:r>
              <a:rPr lang="en-CA" dirty="0"/>
              <a:t>. H-index)</a:t>
            </a:r>
          </a:p>
          <a:p>
            <a:pPr marL="171450" indent="-171450">
              <a:buFontTx/>
              <a:buChar char="-"/>
            </a:pPr>
            <a:endParaRPr lang="en-US" dirty="0"/>
          </a:p>
          <a:p>
            <a:pPr marL="171450" indent="-171450">
              <a:buFontTx/>
              <a:buChar char="-"/>
            </a:pPr>
            <a:endParaRPr lang="en-US" dirty="0"/>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3FD059AD-0454-48F9-8B12-D2BE25627C1E}" type="slidenum">
              <a:rPr lang="en-CA" smtClean="0"/>
              <a:t>22</a:t>
            </a:fld>
            <a:endParaRPr lang="en-CA"/>
          </a:p>
        </p:txBody>
      </p:sp>
    </p:spTree>
    <p:extLst>
      <p:ext uri="{BB962C8B-B14F-4D97-AF65-F5344CB8AC3E}">
        <p14:creationId xmlns:p14="http://schemas.microsoft.com/office/powerpoint/2010/main" val="3212998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an example of one (of many) slides that we have prepared for a department.</a:t>
            </a:r>
          </a:p>
          <a:p>
            <a:endParaRPr lang="en-CA" dirty="0"/>
          </a:p>
          <a:p>
            <a:r>
              <a:rPr lang="en-CA" dirty="0"/>
              <a:t>We try to present an overview of their statistics so they are hearing about these data in a meaningful concrete manner.</a:t>
            </a:r>
          </a:p>
          <a:p>
            <a:endParaRPr lang="en-CA" dirty="0"/>
          </a:p>
          <a:p>
            <a:r>
              <a:rPr lang="en-CA" dirty="0"/>
              <a:t>For example: we talk about the Category-Normalized Citation Impact that helps to normal data by size, discipline and year.</a:t>
            </a:r>
          </a:p>
          <a:p>
            <a:endParaRPr lang="en-CA" dirty="0"/>
          </a:p>
          <a:p>
            <a:r>
              <a:rPr lang="en-CA" dirty="0"/>
              <a:t>In this chart for example, we would talk about how the </a:t>
            </a:r>
            <a:r>
              <a:rPr lang="en-CA" dirty="0" err="1"/>
              <a:t>the</a:t>
            </a:r>
            <a:r>
              <a:rPr lang="en-CA" dirty="0"/>
              <a:t> total publication count is only part of the story. If we want to talk about impact in comparison to other institutions, it might be best to look at the CNCI metric. </a:t>
            </a:r>
          </a:p>
        </p:txBody>
      </p:sp>
      <p:sp>
        <p:nvSpPr>
          <p:cNvPr id="4" name="Slide Number Placeholder 3"/>
          <p:cNvSpPr>
            <a:spLocks noGrp="1"/>
          </p:cNvSpPr>
          <p:nvPr>
            <p:ph type="sldNum" sz="quarter" idx="10"/>
          </p:nvPr>
        </p:nvSpPr>
        <p:spPr/>
        <p:txBody>
          <a:bodyPr/>
          <a:lstStyle/>
          <a:p>
            <a:fld id="{3FD059AD-0454-48F9-8B12-D2BE25627C1E}" type="slidenum">
              <a:rPr lang="en-CA" smtClean="0"/>
              <a:t>23</a:t>
            </a:fld>
            <a:endParaRPr lang="en-CA"/>
          </a:p>
        </p:txBody>
      </p:sp>
    </p:spTree>
    <p:extLst>
      <p:ext uri="{BB962C8B-B14F-4D97-AF65-F5344CB8AC3E}">
        <p14:creationId xmlns:p14="http://schemas.microsoft.com/office/powerpoint/2010/main" val="372072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Laura</a:t>
            </a:r>
          </a:p>
          <a:p>
            <a:pPr marL="0" indent="0">
              <a:buNone/>
            </a:pPr>
            <a:r>
              <a:rPr lang="en-US" dirty="0"/>
              <a:t>The last use case I’m going to talk about is an ongoing project we are working on that is looking at the areas of research excellence identified in the current strategic plan.  At this time the intention is to develop a sound methodology for capturing these research areas and identify appropriate bibliometrics indicators that can be used throughout the plan.</a:t>
            </a:r>
          </a:p>
          <a:p>
            <a:endParaRPr lang="en-CA" dirty="0"/>
          </a:p>
          <a:p>
            <a:pPr marL="0" indent="0">
              <a:buNone/>
            </a:pPr>
            <a:r>
              <a:rPr lang="en-CA" dirty="0"/>
              <a:t>For the methodology we are developing robust search strings for each of the research areas. We chose this method as it captures the research area regardless of the researcher or unit it is taking place in. We want to capture the institution broadly not necessarily individual research groups.</a:t>
            </a:r>
          </a:p>
          <a:p>
            <a:pPr marL="0" indent="0">
              <a:buNone/>
            </a:pPr>
            <a:r>
              <a:rPr lang="en-CA" dirty="0"/>
              <a:t>We perform the search within Scopus with affiliation search applied, then we import these publication sets into </a:t>
            </a:r>
            <a:r>
              <a:rPr lang="en-CA" dirty="0" err="1"/>
              <a:t>SciVal</a:t>
            </a:r>
            <a:r>
              <a:rPr lang="en-CA" dirty="0"/>
              <a:t> so we can do benchmarking and trend analysis.</a:t>
            </a:r>
          </a:p>
          <a:p>
            <a:r>
              <a:rPr lang="en-CA" dirty="0"/>
              <a:t>Outside of the </a:t>
            </a:r>
            <a:r>
              <a:rPr lang="en-CA" dirty="0" err="1"/>
              <a:t>SciVal</a:t>
            </a:r>
            <a:r>
              <a:rPr lang="en-CA" dirty="0"/>
              <a:t> system we also cross-referenced each publication with a Master List of UW Authors, pulled from Scopus, to gather the total UW author counts per research area. I was very excited when I discovered that you can pull the entire list of UW affiliated authors, with their Scopus IDs, from Scopus. For UW this is a list of over 18000 authors.</a:t>
            </a:r>
          </a:p>
          <a:p>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24</a:t>
            </a:fld>
            <a:endParaRPr lang="en-CA"/>
          </a:p>
        </p:txBody>
      </p:sp>
    </p:spTree>
    <p:extLst>
      <p:ext uri="{BB962C8B-B14F-4D97-AF65-F5344CB8AC3E}">
        <p14:creationId xmlns:p14="http://schemas.microsoft.com/office/powerpoint/2010/main" val="346804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Laura</a:t>
            </a:r>
          </a:p>
          <a:p>
            <a:r>
              <a:rPr lang="en-US" dirty="0"/>
              <a:t>This is an example of one of the searches. As you can see it is a pretty standard advanced search using Boolean logic. We are attempting to be as comprehensive as possible as we are aware that one of the weaknesses of doing analysis based on search strings is that it can introduce institutional bias. The flip side of this is that they are extremely flexible. We felt the flexibility outweighed our concern with introducing bias. Additionally, the bias may be irrelevant in this analysis as we are looking specifically at a narrow range of topics that we expect Waterloo to lead in. The current questions are more around establishing a baseline, and identifying the indicators that we are interested in looking at.</a:t>
            </a:r>
          </a:p>
          <a:p>
            <a:endParaRPr lang="en-US" dirty="0"/>
          </a:p>
          <a:p>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25</a:t>
            </a:fld>
            <a:endParaRPr lang="en-CA"/>
          </a:p>
        </p:txBody>
      </p:sp>
    </p:spTree>
    <p:extLst>
      <p:ext uri="{BB962C8B-B14F-4D97-AF65-F5344CB8AC3E}">
        <p14:creationId xmlns:p14="http://schemas.microsoft.com/office/powerpoint/2010/main" val="4063929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Laura</a:t>
            </a:r>
          </a:p>
          <a:p>
            <a:endParaRPr lang="en-CA" dirty="0"/>
          </a:p>
          <a:p>
            <a:r>
              <a:rPr lang="en-CA" dirty="0"/>
              <a:t>This is an example of an table that we have developed for these reports.  </a:t>
            </a:r>
          </a:p>
          <a:p>
            <a:endParaRPr lang="en-CA" dirty="0"/>
          </a:p>
          <a:p>
            <a:r>
              <a:rPr lang="en-CA" dirty="0"/>
              <a:t>Just this week I was reviewing this with some colleague within our Office of Research and they suggested sorting based on the FWCI as sorting by scholarly output allow the size of the institution to influence the order of the list. A normalized value such as the FWCI reduces the influence of the size of the institution on the data.</a:t>
            </a:r>
          </a:p>
          <a:p>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26</a:t>
            </a:fld>
            <a:endParaRPr lang="en-CA"/>
          </a:p>
        </p:txBody>
      </p:sp>
    </p:spTree>
    <p:extLst>
      <p:ext uri="{BB962C8B-B14F-4D97-AF65-F5344CB8AC3E}">
        <p14:creationId xmlns:p14="http://schemas.microsoft.com/office/powerpoint/2010/main" val="1475190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Laura</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That is all I have for use cases. I just wanted to take a moment to mention the types of work that we don’t do.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 currently don’t focus on provided support, through my position, for individual level consultation. Although there are exceptions, we feel we have to think strategically about this level of service. And have therefore chosen to expand our bibliometric services through expanding expertise across campus. This is a slow process but create a robust service this is more scalable.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 also don’t current do any general instruction programs. So, we don’t spend a lot of time creating resources for, what I like to call, serendipitous instruction. We focus more in tailored instruction through our collaborations with other bibliometrics experts across campus. I will train the train so to speak.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However, as we identify and develop materials that may be more broadly of interest, we may begin to post materials and resources online. </a:t>
            </a:r>
          </a:p>
          <a:p>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27</a:t>
            </a:fld>
            <a:endParaRPr lang="en-CA"/>
          </a:p>
        </p:txBody>
      </p:sp>
    </p:spTree>
    <p:extLst>
      <p:ext uri="{BB962C8B-B14F-4D97-AF65-F5344CB8AC3E}">
        <p14:creationId xmlns:p14="http://schemas.microsoft.com/office/powerpoint/2010/main" val="2724309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Laura</a:t>
            </a:r>
          </a:p>
          <a:p>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28</a:t>
            </a:fld>
            <a:endParaRPr lang="en-CA"/>
          </a:p>
        </p:txBody>
      </p:sp>
    </p:spTree>
    <p:extLst>
      <p:ext uri="{BB962C8B-B14F-4D97-AF65-F5344CB8AC3E}">
        <p14:creationId xmlns:p14="http://schemas.microsoft.com/office/powerpoint/2010/main" val="11115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29</a:t>
            </a:fld>
            <a:endParaRPr lang="en-CA"/>
          </a:p>
        </p:txBody>
      </p:sp>
    </p:spTree>
    <p:extLst>
      <p:ext uri="{BB962C8B-B14F-4D97-AF65-F5344CB8AC3E}">
        <p14:creationId xmlns:p14="http://schemas.microsoft.com/office/powerpoint/2010/main" val="50228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Since this is an audio only session, here’s who you are listening too! I’m Alison and I’ll start the presentation to give background on bibliometrics at Waterloo and the impact on the library. My picture is on the bottom right. Then Laura will take over to talk about the evolution of bibliometric services on campus and highlight some local use cases. We’re planning on leaving 10-15 minutes for questions at the end.</a:t>
            </a:r>
          </a:p>
        </p:txBody>
      </p:sp>
      <p:sp>
        <p:nvSpPr>
          <p:cNvPr id="4" name="Slide Number Placeholder 3"/>
          <p:cNvSpPr>
            <a:spLocks noGrp="1"/>
          </p:cNvSpPr>
          <p:nvPr>
            <p:ph type="sldNum" sz="quarter" idx="5"/>
          </p:nvPr>
        </p:nvSpPr>
        <p:spPr/>
        <p:txBody>
          <a:bodyPr/>
          <a:lstStyle/>
          <a:p>
            <a:fld id="{17436415-D436-4508-84A6-D45814440495}" type="slidenum">
              <a:rPr lang="en-CA" smtClean="0"/>
              <a:t>3</a:t>
            </a:fld>
            <a:endParaRPr lang="en-CA"/>
          </a:p>
        </p:txBody>
      </p:sp>
    </p:spTree>
    <p:extLst>
      <p:ext uri="{BB962C8B-B14F-4D97-AF65-F5344CB8AC3E}">
        <p14:creationId xmlns:p14="http://schemas.microsoft.com/office/powerpoint/2010/main" val="2470553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36415-D436-4508-84A6-D45814440495}" type="slidenum">
              <a:rPr lang="en-CA" smtClean="0"/>
              <a:t>30</a:t>
            </a:fld>
            <a:endParaRPr lang="en-CA"/>
          </a:p>
        </p:txBody>
      </p:sp>
    </p:spTree>
    <p:extLst>
      <p:ext uri="{BB962C8B-B14F-4D97-AF65-F5344CB8AC3E}">
        <p14:creationId xmlns:p14="http://schemas.microsoft.com/office/powerpoint/2010/main" val="3667845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Laura</a:t>
            </a:r>
          </a:p>
          <a:p>
            <a:r>
              <a:rPr lang="en-CA" dirty="0"/>
              <a:t>And</a:t>
            </a:r>
          </a:p>
          <a:p>
            <a:r>
              <a:rPr lang="en-CA" dirty="0"/>
              <a:t>Alison</a:t>
            </a:r>
          </a:p>
        </p:txBody>
      </p:sp>
      <p:sp>
        <p:nvSpPr>
          <p:cNvPr id="4" name="Slide Number Placeholder 3"/>
          <p:cNvSpPr>
            <a:spLocks noGrp="1"/>
          </p:cNvSpPr>
          <p:nvPr>
            <p:ph type="sldNum" sz="quarter" idx="5"/>
          </p:nvPr>
        </p:nvSpPr>
        <p:spPr/>
        <p:txBody>
          <a:bodyPr/>
          <a:lstStyle/>
          <a:p>
            <a:fld id="{17436415-D436-4508-84A6-D45814440495}" type="slidenum">
              <a:rPr lang="en-CA" smtClean="0"/>
              <a:t>31</a:t>
            </a:fld>
            <a:endParaRPr lang="en-CA"/>
          </a:p>
        </p:txBody>
      </p:sp>
    </p:spTree>
    <p:extLst>
      <p:ext uri="{BB962C8B-B14F-4D97-AF65-F5344CB8AC3E}">
        <p14:creationId xmlns:p14="http://schemas.microsoft.com/office/powerpoint/2010/main" val="377314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genesis of this presentation is from a draft I sent to Rebecca for comment back in the summer. The ARL has a program looking at various research topics including “how does the library help to increase research productivity and impact.” They solicited both research projects and practice brief proposals. We will send Rebecca the link to the practice brief once published but it essentially sets out the bibliometrics program at Waterloo, what we’ve learned and what may be needed to set up a similar program elsewhere.</a:t>
            </a:r>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4</a:t>
            </a:fld>
            <a:endParaRPr lang="en-CA"/>
          </a:p>
        </p:txBody>
      </p:sp>
    </p:spTree>
    <p:extLst>
      <p:ext uri="{BB962C8B-B14F-4D97-AF65-F5344CB8AC3E}">
        <p14:creationId xmlns:p14="http://schemas.microsoft.com/office/powerpoint/2010/main" val="415203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get too far in, let’s do a quick poll on your familiarity with bibliometrics. Pick the answer that best reflects you.</a:t>
            </a:r>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5</a:t>
            </a:fld>
            <a:endParaRPr lang="en-CA"/>
          </a:p>
        </p:txBody>
      </p:sp>
    </p:spTree>
    <p:extLst>
      <p:ext uri="{BB962C8B-B14F-4D97-AF65-F5344CB8AC3E}">
        <p14:creationId xmlns:p14="http://schemas.microsoft.com/office/powerpoint/2010/main" val="325856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36415-D436-4508-84A6-D45814440495}" type="slidenum">
              <a:rPr lang="en-CA" smtClean="0"/>
              <a:t>6</a:t>
            </a:fld>
            <a:endParaRPr lang="en-CA"/>
          </a:p>
        </p:txBody>
      </p:sp>
    </p:spTree>
    <p:extLst>
      <p:ext uri="{BB962C8B-B14F-4D97-AF65-F5344CB8AC3E}">
        <p14:creationId xmlns:p14="http://schemas.microsoft.com/office/powerpoint/2010/main" val="128248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Bibliometrics are a method for counting and analysing publications, citations, and authorship to measure research outputs.  Common outputs include journal articles and conference proceedings. They are used to help answer questions such as what are our areas of research strength? How are we doing compared to a similar research institute? How many people are citing my article? And where are some potential research collaborations?  They are just one tool in measuring research output and impact. Some other common metrics are research funding awards, publication acceptance rates, and number of highly qualified personnel, e.g. number of Canada Research Chairs.</a:t>
            </a:r>
            <a:endParaRPr lang="en-CA" b="1" dirty="0">
              <a:cs typeface="Calibri"/>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7</a:t>
            </a:fld>
            <a:endParaRPr lang="en-US" dirty="0"/>
          </a:p>
        </p:txBody>
      </p:sp>
    </p:spTree>
    <p:extLst>
      <p:ext uri="{BB962C8B-B14F-4D97-AF65-F5344CB8AC3E}">
        <p14:creationId xmlns:p14="http://schemas.microsoft.com/office/powerpoint/2010/main" val="2534826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library has been supporting individual researchers to explore the impact of their publications for a number of years. Our optometry librarian developed a workshop and guide called Calculate your academic footprint which outlines a process for creating a master publication and citation list, for keeping citation counts current, and how to calculate a more robust and accurate h-index.</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2012, the university realized that we need to have an understanding at an institutional level because important stakeholders including funders, ranking organizations and various accountability organizations are increasingly using bibliometrics as one way to understand research impact.</a:t>
            </a:r>
          </a:p>
          <a:p>
            <a:r>
              <a:rPr lang="en-US" sz="1200" kern="1200" dirty="0">
                <a:solidFill>
                  <a:schemeClr val="tx1"/>
                </a:solidFill>
                <a:effectLst/>
                <a:latin typeface="+mn-lt"/>
                <a:ea typeface="+mn-ea"/>
                <a:cs typeface="+mn-cs"/>
              </a:rPr>
              <a:t>For example, in Ontario, the Ministry of Training, Colleges and Universities developed Strategic Mandate Agreements with Ontario universities outlining key areas of differentiation. Institutions need to provide metrics on how they are meeting goals in their key areas. The province identified number of publications, number of citations and citation impact as measures to understand research impact of institutions across Ontario in their areas.  </a:t>
            </a:r>
          </a:p>
          <a:p>
            <a:r>
              <a:rPr lang="en-US" sz="1200" kern="1200" dirty="0">
                <a:solidFill>
                  <a:schemeClr val="tx1"/>
                </a:solidFill>
                <a:effectLst/>
                <a:latin typeface="+mn-lt"/>
                <a:ea typeface="+mn-ea"/>
                <a:cs typeface="+mn-cs"/>
              </a:rPr>
              <a:t>The federal government has also used bibliometric and research impact data to determine funding opportunities in areas of priority to the government, for example in 2007 the Mobilizing Science and Technology to Canada’s Advantage Plan.</a:t>
            </a:r>
          </a:p>
          <a:p>
            <a:r>
              <a:rPr lang="en-US" sz="1200" kern="1200" dirty="0">
                <a:solidFill>
                  <a:schemeClr val="tx1"/>
                </a:solidFill>
                <a:effectLst/>
                <a:latin typeface="+mn-lt"/>
                <a:ea typeface="+mn-ea"/>
                <a:cs typeface="+mn-cs"/>
              </a:rPr>
              <a:t>Decisions on funding for programs like the Canada Excellence Research Chairs are highly dependent on institutions showing research excellence and impact in those areas.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makes it essential that institutions understand these measures and how they may be assessed by external stakeholders.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university strategic plan also identified a transformational research theme which needed ways to measure progress.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formed the Working Group on Bibliometrics, including the Library, Office of Research, Institutional Analysis and Planning and representatives from all faculties. The advisory board is made up of the Director of IAP, the university Librarian and the VP, University Research. The purpose of the WG is to assist the university in understanding how bibliometrics are used and provide resources to support researchers and administrators to use them more effectively.</a:t>
            </a:r>
            <a:r>
              <a:rPr lang="en-US" sz="1200" kern="1200" baseline="0" dirty="0">
                <a:solidFill>
                  <a:schemeClr val="tx1"/>
                </a:solidFill>
                <a:effectLst/>
                <a:latin typeface="+mn-lt"/>
                <a:ea typeface="+mn-ea"/>
                <a:cs typeface="+mn-cs"/>
              </a:rPr>
              <a:t> Support of internal and strategic decision making.  I’ll talk about the next two items in more detail after the next poll.</a:t>
            </a:r>
            <a:endParaRPr lang="en-US"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8</a:t>
            </a:fld>
            <a:endParaRPr lang="en-CA"/>
          </a:p>
        </p:txBody>
      </p:sp>
    </p:spTree>
    <p:extLst>
      <p:ext uri="{BB962C8B-B14F-4D97-AF65-F5344CB8AC3E}">
        <p14:creationId xmlns:p14="http://schemas.microsoft.com/office/powerpoint/2010/main" val="195577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our next quick poll! What is going on at your institution?</a:t>
            </a:r>
            <a:endParaRPr lang="en-CA" dirty="0"/>
          </a:p>
        </p:txBody>
      </p:sp>
      <p:sp>
        <p:nvSpPr>
          <p:cNvPr id="4" name="Slide Number Placeholder 3"/>
          <p:cNvSpPr>
            <a:spLocks noGrp="1"/>
          </p:cNvSpPr>
          <p:nvPr>
            <p:ph type="sldNum" sz="quarter" idx="5"/>
          </p:nvPr>
        </p:nvSpPr>
        <p:spPr/>
        <p:txBody>
          <a:bodyPr/>
          <a:lstStyle/>
          <a:p>
            <a:fld id="{17436415-D436-4508-84A6-D45814440495}" type="slidenum">
              <a:rPr lang="en-CA" smtClean="0"/>
              <a:t>9</a:t>
            </a:fld>
            <a:endParaRPr lang="en-CA"/>
          </a:p>
        </p:txBody>
      </p:sp>
    </p:spTree>
    <p:extLst>
      <p:ext uri="{BB962C8B-B14F-4D97-AF65-F5344CB8AC3E}">
        <p14:creationId xmlns:p14="http://schemas.microsoft.com/office/powerpoint/2010/main" val="682324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6" y="434112"/>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4" y="1413164"/>
            <a:ext cx="5586855" cy="4590472"/>
          </a:xfrm>
        </p:spPr>
        <p:txBody>
          <a:bodyPr/>
          <a:lstStyle>
            <a:lvl1pPr marL="288918" indent="-288918">
              <a:spcBef>
                <a:spcPts val="800"/>
              </a:spcBef>
              <a:spcAft>
                <a:spcPts val="800"/>
              </a:spcAft>
              <a:buFont typeface="Wingdings" charset="2"/>
              <a:buChar char="§"/>
              <a:defRPr/>
            </a:lvl1pPr>
            <a:lvl2pPr marL="685783" indent="-228594">
              <a:spcBef>
                <a:spcPts val="800"/>
              </a:spcBef>
              <a:spcAft>
                <a:spcPts val="800"/>
              </a:spcAft>
              <a:buFont typeface="Wingdings" charset="2"/>
              <a:buChar char="§"/>
              <a:defRPr/>
            </a:lvl2pPr>
            <a:lvl3pPr marL="1142971" indent="-228594">
              <a:spcBef>
                <a:spcPts val="800"/>
              </a:spcBef>
              <a:spcAft>
                <a:spcPts val="800"/>
              </a:spcAft>
              <a:buFont typeface="Wingdings" charset="2"/>
              <a:buChar char="§"/>
              <a:defRPr/>
            </a:lvl3pPr>
            <a:lvl4pPr marL="1600160" indent="-228594">
              <a:spcBef>
                <a:spcPts val="800"/>
              </a:spcBef>
              <a:spcAft>
                <a:spcPts val="800"/>
              </a:spcAft>
              <a:buFont typeface="Wingdings" charset="2"/>
              <a:buChar char="§"/>
              <a:defRPr/>
            </a:lvl4pPr>
            <a:lvl5pPr marL="2057349" indent="-228594">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994" y="1413164"/>
            <a:ext cx="5658620" cy="4590472"/>
          </a:xfrm>
        </p:spPr>
        <p:txBody>
          <a:bodyPr/>
          <a:lstStyle>
            <a:lvl1pPr marL="288918" indent="-288918">
              <a:spcBef>
                <a:spcPts val="800"/>
              </a:spcBef>
              <a:spcAft>
                <a:spcPts val="800"/>
              </a:spcAft>
              <a:buFont typeface="Wingdings" charset="2"/>
              <a:buChar char="§"/>
              <a:defRPr/>
            </a:lvl1pPr>
            <a:lvl2pPr marL="685783" indent="-228594">
              <a:spcBef>
                <a:spcPts val="800"/>
              </a:spcBef>
              <a:spcAft>
                <a:spcPts val="800"/>
              </a:spcAft>
              <a:buFont typeface="Wingdings" charset="2"/>
              <a:buChar char="§"/>
              <a:defRPr/>
            </a:lvl2pPr>
            <a:lvl3pPr marL="1142971" indent="-228594">
              <a:spcBef>
                <a:spcPts val="800"/>
              </a:spcBef>
              <a:spcAft>
                <a:spcPts val="800"/>
              </a:spcAft>
              <a:buFont typeface="Wingdings" charset="2"/>
              <a:buChar char="§"/>
              <a:defRPr/>
            </a:lvl3pPr>
            <a:lvl4pPr marL="1600160" indent="-228594">
              <a:spcBef>
                <a:spcPts val="800"/>
              </a:spcBef>
              <a:spcAft>
                <a:spcPts val="800"/>
              </a:spcAft>
              <a:buFont typeface="Wingdings" charset="2"/>
              <a:buChar char="§"/>
              <a:defRPr/>
            </a:lvl4pPr>
            <a:lvl5pPr marL="2057349" indent="-228594">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FC6FD8D-71B5-4E88-832B-1CDD5A9C4C9D}" type="datetime1">
              <a:rPr lang="en-US" smtClean="0"/>
              <a:pPr/>
              <a:t>12/7/2020</a:t>
            </a:fld>
            <a:endParaRPr lang="en-US" dirty="0"/>
          </a:p>
        </p:txBody>
      </p:sp>
      <p:sp>
        <p:nvSpPr>
          <p:cNvPr id="9" name="Footer Placeholder 8"/>
          <p:cNvSpPr>
            <a:spLocks noGrp="1"/>
          </p:cNvSpPr>
          <p:nvPr>
            <p:ph type="ftr" sz="quarter" idx="11"/>
          </p:nvPr>
        </p:nvSpPr>
        <p:spPr/>
        <p:txBody>
          <a:bodyPr/>
          <a:lstStyle/>
          <a:p>
            <a:r>
              <a:rPr lang="en-US" dirty="0"/>
              <a:t>Bibliometrics and Research Impact at University of Waterloo</a:t>
            </a:r>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21F925D-F9F3-4814-86CF-B5D0A7B9F203}" type="datetimeFigureOut">
              <a:rPr lang="en-CA" smtClean="0"/>
              <a:t>2020-12-07</a:t>
            </a:fld>
            <a:endParaRPr lang="en-CA"/>
          </a:p>
        </p:txBody>
      </p:sp>
      <p:sp>
        <p:nvSpPr>
          <p:cNvPr id="9" name="Footer Placeholder 8"/>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694D7535-F82E-4953-8459-B3BC074A08CB}" type="slidenum">
              <a:rPr lang="en-CA" smtClean="0"/>
              <a:t>‹#›</a:t>
            </a:fld>
            <a:endParaRPr lang="en-CA"/>
          </a:p>
        </p:txBody>
      </p:sp>
    </p:spTree>
    <p:extLst>
      <p:ext uri="{BB962C8B-B14F-4D97-AF65-F5344CB8AC3E}">
        <p14:creationId xmlns:p14="http://schemas.microsoft.com/office/powerpoint/2010/main" val="205929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221F925D-F9F3-4814-86CF-B5D0A7B9F203}" type="datetimeFigureOut">
              <a:rPr lang="en-CA" smtClean="0"/>
              <a:t>2020-12-07</a:t>
            </a:fld>
            <a:endParaRPr lang="en-CA"/>
          </a:p>
        </p:txBody>
      </p:sp>
      <p:sp>
        <p:nvSpPr>
          <p:cNvPr id="11" name="Footer Placeholder 10"/>
          <p:cNvSpPr>
            <a:spLocks noGrp="1"/>
          </p:cNvSpPr>
          <p:nvPr>
            <p:ph type="ftr" sz="quarter" idx="11"/>
          </p:nvPr>
        </p:nvSpPr>
        <p:spPr/>
        <p:txBody>
          <a:bodyPr/>
          <a:lstStyle/>
          <a:p>
            <a:endParaRPr lang="en-CA"/>
          </a:p>
        </p:txBody>
      </p:sp>
      <p:sp>
        <p:nvSpPr>
          <p:cNvPr id="12" name="Slide Number Placeholder 11"/>
          <p:cNvSpPr>
            <a:spLocks noGrp="1"/>
          </p:cNvSpPr>
          <p:nvPr>
            <p:ph type="sldNum" sz="quarter" idx="12"/>
          </p:nvPr>
        </p:nvSpPr>
        <p:spPr/>
        <p:txBody>
          <a:bodyPr/>
          <a:lstStyle/>
          <a:p>
            <a:fld id="{694D7535-F82E-4953-8459-B3BC074A08CB}" type="slidenum">
              <a:rPr lang="en-CA" smtClean="0"/>
              <a:t>‹#›</a:t>
            </a:fld>
            <a:endParaRPr lang="en-CA"/>
          </a:p>
        </p:txBody>
      </p:sp>
    </p:spTree>
    <p:extLst>
      <p:ext uri="{BB962C8B-B14F-4D97-AF65-F5344CB8AC3E}">
        <p14:creationId xmlns:p14="http://schemas.microsoft.com/office/powerpoint/2010/main" val="57681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221F925D-F9F3-4814-86CF-B5D0A7B9F203}" type="datetimeFigureOut">
              <a:rPr lang="en-CA" smtClean="0"/>
              <a:t>2020-12-07</a:t>
            </a:fld>
            <a:endParaRPr lang="en-CA"/>
          </a:p>
        </p:txBody>
      </p:sp>
      <p:sp>
        <p:nvSpPr>
          <p:cNvPr id="7" name="Footer Placeholder 6"/>
          <p:cNvSpPr>
            <a:spLocks noGrp="1"/>
          </p:cNvSpPr>
          <p:nvPr>
            <p:ph type="ftr" sz="quarter" idx="11"/>
          </p:nvPr>
        </p:nvSpPr>
        <p:spPr/>
        <p:txBody>
          <a:bodyPr/>
          <a:lstStyle/>
          <a:p>
            <a:endParaRPr lang="en-CA"/>
          </a:p>
        </p:txBody>
      </p:sp>
      <p:sp>
        <p:nvSpPr>
          <p:cNvPr id="8" name="Slide Number Placeholder 7"/>
          <p:cNvSpPr>
            <a:spLocks noGrp="1"/>
          </p:cNvSpPr>
          <p:nvPr>
            <p:ph type="sldNum" sz="quarter" idx="12"/>
          </p:nvPr>
        </p:nvSpPr>
        <p:spPr/>
        <p:txBody>
          <a:bodyPr/>
          <a:lstStyle/>
          <a:p>
            <a:fld id="{694D7535-F82E-4953-8459-B3BC074A08CB}" type="slidenum">
              <a:rPr lang="en-CA" smtClean="0"/>
              <a:t>‹#›</a:t>
            </a:fld>
            <a:endParaRPr lang="en-CA"/>
          </a:p>
        </p:txBody>
      </p:sp>
    </p:spTree>
    <p:extLst>
      <p:ext uri="{BB962C8B-B14F-4D97-AF65-F5344CB8AC3E}">
        <p14:creationId xmlns:p14="http://schemas.microsoft.com/office/powerpoint/2010/main" val="210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21F925D-F9F3-4814-86CF-B5D0A7B9F203}" type="datetimeFigureOut">
              <a:rPr lang="en-CA" smtClean="0"/>
              <a:t>2020-12-07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4D7535-F82E-4953-8459-B3BC074A08CB}" type="slidenum">
              <a:rPr lang="en-CA" smtClean="0"/>
              <a:t>‹#›</a:t>
            </a:fld>
            <a:endParaRPr lang="en-CA"/>
          </a:p>
        </p:txBody>
      </p:sp>
    </p:spTree>
    <p:extLst>
      <p:ext uri="{BB962C8B-B14F-4D97-AF65-F5344CB8AC3E}">
        <p14:creationId xmlns:p14="http://schemas.microsoft.com/office/powerpoint/2010/main" val="292621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21F925D-F9F3-4814-86CF-B5D0A7B9F203}" type="datetimeFigureOut">
              <a:rPr lang="en-CA" smtClean="0"/>
              <a:t>2020-12-07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4D7535-F82E-4953-8459-B3BC074A08CB}" type="slidenum">
              <a:rPr lang="en-CA" smtClean="0"/>
              <a:t>‹#›</a:t>
            </a:fld>
            <a:endParaRPr lang="en-CA"/>
          </a:p>
        </p:txBody>
      </p:sp>
    </p:spTree>
    <p:extLst>
      <p:ext uri="{BB962C8B-B14F-4D97-AF65-F5344CB8AC3E}">
        <p14:creationId xmlns:p14="http://schemas.microsoft.com/office/powerpoint/2010/main" val="382890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87614" y="6335309"/>
            <a:ext cx="1181114" cy="250337"/>
          </a:xfrm>
        </p:spPr>
        <p:txBody>
          <a:bodyPr/>
          <a:lstStyle/>
          <a:p>
            <a:fld id="{221F925D-F9F3-4814-86CF-B5D0A7B9F203}" type="datetimeFigureOut">
              <a:rPr lang="en-CA" smtClean="0"/>
              <a:t>2020-12-07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94D7535-F82E-4953-8459-B3BC074A08CB}" type="slidenum">
              <a:rPr lang="en-CA" smtClean="0"/>
              <a:t>‹#›</a:t>
            </a:fld>
            <a:endParaRPr lang="en-CA"/>
          </a:p>
        </p:txBody>
      </p:sp>
      <p:cxnSp>
        <p:nvCxnSpPr>
          <p:cNvPr id="12" name="Straight Connector 11"/>
          <p:cNvCxnSpPr/>
          <p:nvPr/>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spTree>
    <p:extLst>
      <p:ext uri="{BB962C8B-B14F-4D97-AF65-F5344CB8AC3E}">
        <p14:creationId xmlns:p14="http://schemas.microsoft.com/office/powerpoint/2010/main" val="354554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692947" y="6335309"/>
            <a:ext cx="1181114" cy="250337"/>
          </a:xfrm>
        </p:spPr>
        <p:txBody>
          <a:bodyPr/>
          <a:lstStyle/>
          <a:p>
            <a:fld id="{221F925D-F9F3-4814-86CF-B5D0A7B9F203}" type="datetimeFigureOut">
              <a:rPr lang="en-CA" smtClean="0"/>
              <a:t>2020-12-07</a:t>
            </a:fld>
            <a:endParaRPr lang="en-CA"/>
          </a:p>
        </p:txBody>
      </p:sp>
      <p:sp>
        <p:nvSpPr>
          <p:cNvPr id="4" name="Footer Placeholder 3"/>
          <p:cNvSpPr>
            <a:spLocks noGrp="1"/>
          </p:cNvSpPr>
          <p:nvPr>
            <p:ph type="ftr" sz="quarter" idx="11"/>
          </p:nvPr>
        </p:nvSpPr>
        <p:spPr>
          <a:xfrm>
            <a:off x="259882" y="6335309"/>
            <a:ext cx="3887245" cy="250337"/>
          </a:xfrm>
        </p:spPr>
        <p:txBody>
          <a:bodyPr/>
          <a:lstStyle/>
          <a:p>
            <a:endParaRPr lang="en-CA"/>
          </a:p>
        </p:txBody>
      </p:sp>
      <p:sp>
        <p:nvSpPr>
          <p:cNvPr id="5" name="Slide Number Placeholder 4"/>
          <p:cNvSpPr>
            <a:spLocks noGrp="1"/>
          </p:cNvSpPr>
          <p:nvPr>
            <p:ph type="sldNum" sz="quarter" idx="12"/>
          </p:nvPr>
        </p:nvSpPr>
        <p:spPr>
          <a:xfrm>
            <a:off x="4479637" y="6335309"/>
            <a:ext cx="1016000" cy="250337"/>
          </a:xfrm>
        </p:spPr>
        <p:txBody>
          <a:bodyPr/>
          <a:lstStyle/>
          <a:p>
            <a:fld id="{694D7535-F82E-4953-8459-B3BC074A08CB}" type="slidenum">
              <a:rPr lang="en-CA" smtClean="0"/>
              <a:t>‹#›</a:t>
            </a:fld>
            <a:endParaRPr lang="en-CA"/>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221F925D-F9F3-4814-86CF-B5D0A7B9F203}" type="datetimeFigureOut">
              <a:rPr lang="en-CA" smtClean="0"/>
              <a:t>2020-12-07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94D7535-F82E-4953-8459-B3BC074A08CB}" type="slidenum">
              <a:rPr lang="en-CA" smtClean="0"/>
              <a:t>‹#›</a:t>
            </a:fld>
            <a:endParaRPr lang="en-CA"/>
          </a:p>
        </p:txBody>
      </p:sp>
    </p:spTree>
    <p:extLst>
      <p:ext uri="{BB962C8B-B14F-4D97-AF65-F5344CB8AC3E}">
        <p14:creationId xmlns:p14="http://schemas.microsoft.com/office/powerpoint/2010/main" val="38497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p>
            <a:fld id="{221F925D-F9F3-4814-86CF-B5D0A7B9F203}" type="datetimeFigureOut">
              <a:rPr lang="en-CA" smtClean="0"/>
              <a:t>2020-12-07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94D7535-F82E-4953-8459-B3BC074A08CB}" type="slidenum">
              <a:rPr lang="en-CA" smtClean="0"/>
              <a:t>‹#›</a:t>
            </a:fld>
            <a:endParaRPr lang="en-CA"/>
          </a:p>
        </p:txBody>
      </p:sp>
    </p:spTree>
    <p:extLst>
      <p:ext uri="{BB962C8B-B14F-4D97-AF65-F5344CB8AC3E}">
        <p14:creationId xmlns:p14="http://schemas.microsoft.com/office/powerpoint/2010/main" val="140516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221F925D-F9F3-4814-86CF-B5D0A7B9F203}" type="datetimeFigureOut">
              <a:rPr lang="en-CA" smtClean="0"/>
              <a:t>2020-12-07</a:t>
            </a:fld>
            <a:endParaRPr lang="en-CA"/>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94D7535-F82E-4953-8459-B3BC074A08CB}" type="slidenum">
              <a:rPr lang="en-CA" smtClean="0"/>
              <a:t>‹#›</a:t>
            </a:fld>
            <a:endParaRPr lang="en-CA"/>
          </a:p>
        </p:txBody>
      </p:sp>
    </p:spTree>
    <p:extLst>
      <p:ext uri="{BB962C8B-B14F-4D97-AF65-F5344CB8AC3E}">
        <p14:creationId xmlns:p14="http://schemas.microsoft.com/office/powerpoint/2010/main" val="84694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221F925D-F9F3-4814-86CF-B5D0A7B9F203}" type="datetimeFigureOut">
              <a:rPr lang="en-CA" smtClean="0"/>
              <a:t>2020-12-07</a:t>
            </a:fld>
            <a:endParaRPr lang="en-CA"/>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endParaRPr lang="en-CA"/>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694D7535-F82E-4953-8459-B3BC074A08CB}" type="slidenum">
              <a:rPr lang="en-CA" smtClean="0"/>
              <a:t>‹#›</a:t>
            </a:fld>
            <a:endParaRPr lang="en-CA"/>
          </a:p>
        </p:txBody>
      </p:sp>
      <p:grpSp>
        <p:nvGrpSpPr>
          <p:cNvPr id="16" name="Group 15"/>
          <p:cNvGrpSpPr/>
          <p:nvPr/>
        </p:nvGrpSpPr>
        <p:grpSpPr>
          <a:xfrm>
            <a:off x="0" y="0"/>
            <a:ext cx="12192000" cy="397164"/>
            <a:chOff x="421830" y="1342659"/>
            <a:chExt cx="10018760" cy="290558"/>
          </a:xfrm>
        </p:grpSpPr>
        <p:sp>
          <p:nvSpPr>
            <p:cNvPr id="18" name="Rectangle 17"/>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252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865" y="546789"/>
            <a:ext cx="6400271" cy="4157128"/>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p:txBody>
          <a:bodyPr/>
          <a:lstStyle/>
          <a:p>
            <a:fld id="{221F925D-F9F3-4814-86CF-B5D0A7B9F203}" type="datetimeFigureOut">
              <a:rPr lang="en-CA" smtClean="0"/>
              <a:t>2020-12-07</a:t>
            </a:fld>
            <a:endParaRPr lang="en-CA"/>
          </a:p>
        </p:txBody>
      </p:sp>
      <p:sp>
        <p:nvSpPr>
          <p:cNvPr id="10" name="Footer Placeholder 9"/>
          <p:cNvSpPr>
            <a:spLocks noGrp="1"/>
          </p:cNvSpPr>
          <p:nvPr>
            <p:ph type="ftr" sz="quarter" idx="11"/>
          </p:nvPr>
        </p:nvSpPr>
        <p:spPr/>
        <p:txBody>
          <a:bodyPr/>
          <a:lstStyle/>
          <a:p>
            <a:endParaRPr lang="en-CA"/>
          </a:p>
        </p:txBody>
      </p:sp>
      <p:sp>
        <p:nvSpPr>
          <p:cNvPr id="11" name="Slide Number Placeholder 10"/>
          <p:cNvSpPr>
            <a:spLocks noGrp="1"/>
          </p:cNvSpPr>
          <p:nvPr>
            <p:ph type="sldNum" sz="quarter" idx="12"/>
          </p:nvPr>
        </p:nvSpPr>
        <p:spPr/>
        <p:txBody>
          <a:bodyPr/>
          <a:lstStyle/>
          <a:p>
            <a:fld id="{694D7535-F82E-4953-8459-B3BC074A08CB}" type="slidenum">
              <a:rPr lang="en-CA" smtClean="0"/>
              <a:t>‹#›</a:t>
            </a:fld>
            <a:endParaRPr lang="en-CA"/>
          </a:p>
        </p:txBody>
      </p:sp>
      <p:grpSp>
        <p:nvGrpSpPr>
          <p:cNvPr id="7" name="Group 6"/>
          <p:cNvGrpSpPr/>
          <p:nvPr/>
        </p:nvGrpSpPr>
        <p:grpSpPr>
          <a:xfrm>
            <a:off x="0" y="0"/>
            <a:ext cx="12192000" cy="397164"/>
            <a:chOff x="421830" y="1342659"/>
            <a:chExt cx="10018760" cy="290558"/>
          </a:xfrm>
        </p:grpSpPr>
        <p:sp>
          <p:nvSpPr>
            <p:cNvPr id="8" name="Rectangle 7"/>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508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lide_ALT">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A6FAE5-3667-1145-8B70-F9A9044696B7}"/>
              </a:ext>
            </a:extLst>
          </p:cNvPr>
          <p:cNvPicPr>
            <a:picLocks noChangeAspect="1"/>
          </p:cNvPicPr>
          <p:nvPr/>
        </p:nvPicPr>
        <p:blipFill rotWithShape="1">
          <a:blip r:embed="rId2">
            <a:extLst>
              <a:ext uri="{28A0092B-C50C-407E-A947-70E740481C1C}">
                <a14:useLocalDpi xmlns:a14="http://schemas.microsoft.com/office/drawing/2010/main" val="0"/>
              </a:ext>
            </a:extLst>
          </a:blip>
          <a:srcRect t="2659" b="18119"/>
          <a:stretch/>
        </p:blipFill>
        <p:spPr>
          <a:xfrm>
            <a:off x="0" y="405114"/>
            <a:ext cx="12192000" cy="6452886"/>
          </a:xfrm>
          <a:prstGeom prst="rect">
            <a:avLst/>
          </a:prstGeom>
        </p:spPr>
      </p:pic>
      <p:pic>
        <p:nvPicPr>
          <p:cNvPr id="11" name="Picture 10" title="University of Waterloo"/>
          <p:cNvPicPr>
            <a:picLocks noChangeAspect="1"/>
          </p:cNvPicPr>
          <p:nvPr/>
        </p:nvPicPr>
        <p:blipFill rotWithShape="1">
          <a:blip r:embed="rId3">
            <a:extLst>
              <a:ext uri="{28A0092B-C50C-407E-A947-70E740481C1C}">
                <a14:useLocalDpi xmlns:a14="http://schemas.microsoft.com/office/drawing/2010/main" val="0"/>
              </a:ext>
            </a:extLst>
          </a:blip>
          <a:srcRect l="13985" t="13985" r="13985" b="13985"/>
          <a:stretch/>
        </p:blipFill>
        <p:spPr bwMode="gray">
          <a:xfrm>
            <a:off x="3781997" y="1779967"/>
            <a:ext cx="4628005" cy="300599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 OPTION 2</a:t>
            </a:r>
          </a:p>
        </p:txBody>
      </p:sp>
      <p:sp>
        <p:nvSpPr>
          <p:cNvPr id="6" name="Date Placeholder 5"/>
          <p:cNvSpPr>
            <a:spLocks noGrp="1"/>
          </p:cNvSpPr>
          <p:nvPr>
            <p:ph type="dt" sz="half" idx="10"/>
          </p:nvPr>
        </p:nvSpPr>
        <p:spPr/>
        <p:txBody>
          <a:bodyPr/>
          <a:lstStyle/>
          <a:p>
            <a:fld id="{221F925D-F9F3-4814-86CF-B5D0A7B9F203}" type="datetimeFigureOut">
              <a:rPr lang="en-CA" smtClean="0"/>
              <a:t>2020-12-07</a:t>
            </a:fld>
            <a:endParaRPr lang="en-CA"/>
          </a:p>
        </p:txBody>
      </p:sp>
      <p:sp>
        <p:nvSpPr>
          <p:cNvPr id="7" name="Footer Placeholder 6"/>
          <p:cNvSpPr>
            <a:spLocks noGrp="1"/>
          </p:cNvSpPr>
          <p:nvPr>
            <p:ph type="ftr" sz="quarter" idx="11"/>
          </p:nvPr>
        </p:nvSpPr>
        <p:spPr/>
        <p:txBody>
          <a:bodyPr/>
          <a:lstStyle/>
          <a:p>
            <a:endParaRPr lang="en-CA"/>
          </a:p>
        </p:txBody>
      </p:sp>
      <p:sp>
        <p:nvSpPr>
          <p:cNvPr id="8" name="Slide Number Placeholder 7"/>
          <p:cNvSpPr>
            <a:spLocks noGrp="1"/>
          </p:cNvSpPr>
          <p:nvPr>
            <p:ph type="sldNum" sz="quarter" idx="12"/>
          </p:nvPr>
        </p:nvSpPr>
        <p:spPr/>
        <p:txBody>
          <a:bodyPr/>
          <a:lstStyle/>
          <a:p>
            <a:fld id="{694D7535-F82E-4953-8459-B3BC074A08CB}" type="slidenum">
              <a:rPr lang="en-CA" smtClean="0"/>
              <a:t>‹#›</a:t>
            </a:fld>
            <a:endParaRPr lang="en-CA"/>
          </a:p>
        </p:txBody>
      </p:sp>
    </p:spTree>
    <p:extLst>
      <p:ext uri="{BB962C8B-B14F-4D97-AF65-F5344CB8AC3E}">
        <p14:creationId xmlns:p14="http://schemas.microsoft.com/office/powerpoint/2010/main" val="77768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221F925D-F9F3-4814-86CF-B5D0A7B9F203}" type="datetimeFigureOut">
              <a:rPr lang="en-CA" smtClean="0"/>
              <a:t>2020-12-07</a:t>
            </a:fld>
            <a:endParaRPr lang="en-CA"/>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endParaRPr lang="en-CA"/>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694D7535-F82E-4953-8459-B3BC074A08CB}" type="slidenum">
              <a:rPr lang="en-CA" smtClean="0"/>
              <a:t>‹#›</a:t>
            </a:fld>
            <a:endParaRPr lang="en-CA"/>
          </a:p>
        </p:txBody>
      </p:sp>
      <p:pic>
        <p:nvPicPr>
          <p:cNvPr id="15" name="Picture 14"/>
          <p:cNvPicPr>
            <a:picLocks noChangeAspect="1"/>
          </p:cNvPicPr>
          <p:nvPr/>
        </p:nvPicPr>
        <p:blipFill>
          <a:blip r:embed="rId2"/>
          <a:stretch>
            <a:fillRect/>
          </a:stretch>
        </p:blipFill>
        <p:spPr>
          <a:xfrm>
            <a:off x="434268" y="5670949"/>
            <a:ext cx="2831372" cy="724754"/>
          </a:xfrm>
          <a:prstGeom prst="rect">
            <a:avLst/>
          </a:prstGeom>
        </p:spPr>
      </p:pic>
      <p:grpSp>
        <p:nvGrpSpPr>
          <p:cNvPr id="16" name="Group 15"/>
          <p:cNvGrpSpPr/>
          <p:nvPr/>
        </p:nvGrpSpPr>
        <p:grpSpPr>
          <a:xfrm>
            <a:off x="0" y="0"/>
            <a:ext cx="12192000" cy="397164"/>
            <a:chOff x="421830" y="1342659"/>
            <a:chExt cx="10018760" cy="290558"/>
          </a:xfrm>
        </p:grpSpPr>
        <p:sp>
          <p:nvSpPr>
            <p:cNvPr id="18" name="Rectangle 17"/>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0970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221F925D-F9F3-4814-86CF-B5D0A7B9F203}" type="datetimeFigureOut">
              <a:rPr lang="en-CA" smtClean="0"/>
              <a:t>2020-12-07</a:t>
            </a:fld>
            <a:endParaRPr lang="en-CA"/>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endParaRPr lang="en-CA"/>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694D7535-F82E-4953-8459-B3BC074A08CB}" type="slidenum">
              <a:rPr lang="en-CA" smtClean="0"/>
              <a:t>‹#›</a:t>
            </a:fld>
            <a:endParaRPr lang="en-CA"/>
          </a:p>
        </p:txBody>
      </p:sp>
      <p:grpSp>
        <p:nvGrpSpPr>
          <p:cNvPr id="17" name="Group 16"/>
          <p:cNvGrpSpPr/>
          <p:nvPr/>
        </p:nvGrpSpPr>
        <p:grpSpPr>
          <a:xfrm>
            <a:off x="0" y="0"/>
            <a:ext cx="12192000" cy="397164"/>
            <a:chOff x="421830" y="1342659"/>
            <a:chExt cx="10018760" cy="290558"/>
          </a:xfrm>
        </p:grpSpPr>
        <p:sp>
          <p:nvSpPr>
            <p:cNvPr id="5" name="Rectangle 4"/>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710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221F925D-F9F3-4814-86CF-B5D0A7B9F203}" type="datetimeFigureOut">
              <a:rPr lang="en-CA" smtClean="0"/>
              <a:t>2020-12-07</a:t>
            </a:fld>
            <a:endParaRPr lang="en-CA"/>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endParaRPr lang="en-CA"/>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694D7535-F82E-4953-8459-B3BC074A08CB}" type="slidenum">
              <a:rPr lang="en-CA" smtClean="0"/>
              <a:t>‹#›</a:t>
            </a:fld>
            <a:endParaRPr lang="en-CA"/>
          </a:p>
        </p:txBody>
      </p:sp>
      <p:pic>
        <p:nvPicPr>
          <p:cNvPr id="16" name="Picture 15"/>
          <p:cNvPicPr>
            <a:picLocks noChangeAspect="1"/>
          </p:cNvPicPr>
          <p:nvPr/>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grpSp>
        <p:nvGrpSpPr>
          <p:cNvPr id="15" name="Group 14"/>
          <p:cNvGrpSpPr/>
          <p:nvPr/>
        </p:nvGrpSpPr>
        <p:grpSpPr>
          <a:xfrm>
            <a:off x="0" y="0"/>
            <a:ext cx="12192000" cy="397164"/>
            <a:chOff x="421830" y="1342659"/>
            <a:chExt cx="10018760" cy="290558"/>
          </a:xfrm>
        </p:grpSpPr>
        <p:sp>
          <p:nvSpPr>
            <p:cNvPr id="20" name="Rectangle 19"/>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411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1F925D-F9F3-4814-86CF-B5D0A7B9F203}" type="datetimeFigureOut">
              <a:rPr lang="en-CA" smtClean="0"/>
              <a:t>2020-12-07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94D7535-F82E-4953-8459-B3BC074A08CB}" type="slidenum">
              <a:rPr lang="en-CA" smtClean="0"/>
              <a:t>‹#›</a:t>
            </a:fld>
            <a:endParaRPr lang="en-CA"/>
          </a:p>
        </p:txBody>
      </p:sp>
    </p:spTree>
    <p:extLst>
      <p:ext uri="{BB962C8B-B14F-4D97-AF65-F5344CB8AC3E}">
        <p14:creationId xmlns:p14="http://schemas.microsoft.com/office/powerpoint/2010/main" val="300524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221F925D-F9F3-4814-86CF-B5D0A7B9F203}" type="datetimeFigureOut">
              <a:rPr lang="en-CA" smtClean="0"/>
              <a:t>2020-12-07</a:t>
            </a:fld>
            <a:endParaRPr lang="en-CA"/>
          </a:p>
        </p:txBody>
      </p:sp>
      <p:sp>
        <p:nvSpPr>
          <p:cNvPr id="11" name="Footer Placeholder 10"/>
          <p:cNvSpPr>
            <a:spLocks noGrp="1"/>
          </p:cNvSpPr>
          <p:nvPr>
            <p:ph type="ftr" sz="quarter" idx="17"/>
          </p:nvPr>
        </p:nvSpPr>
        <p:spPr/>
        <p:txBody>
          <a:bodyPr/>
          <a:lstStyle/>
          <a:p>
            <a:endParaRPr lang="en-CA"/>
          </a:p>
        </p:txBody>
      </p:sp>
      <p:sp>
        <p:nvSpPr>
          <p:cNvPr id="12" name="Slide Number Placeholder 11"/>
          <p:cNvSpPr>
            <a:spLocks noGrp="1"/>
          </p:cNvSpPr>
          <p:nvPr>
            <p:ph type="sldNum" sz="quarter" idx="18"/>
          </p:nvPr>
        </p:nvSpPr>
        <p:spPr/>
        <p:txBody>
          <a:bodyPr/>
          <a:lstStyle/>
          <a:p>
            <a:fld id="{694D7535-F82E-4953-8459-B3BC074A08CB}" type="slidenum">
              <a:rPr lang="en-CA" smtClean="0"/>
              <a:t>‹#›</a:t>
            </a:fld>
            <a:endParaRPr lang="en-CA"/>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408011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21F925D-F9F3-4814-86CF-B5D0A7B9F203}" type="datetimeFigureOut">
              <a:rPr lang="en-CA" smtClean="0"/>
              <a:t>2020-12-07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94D7535-F82E-4953-8459-B3BC074A08CB}" type="slidenum">
              <a:rPr lang="en-CA" smtClean="0"/>
              <a:t>‹#›</a:t>
            </a:fld>
            <a:endParaRPr lang="en-CA"/>
          </a:p>
        </p:txBody>
      </p:sp>
    </p:spTree>
    <p:extLst>
      <p:ext uri="{BB962C8B-B14F-4D97-AF65-F5344CB8AC3E}">
        <p14:creationId xmlns:p14="http://schemas.microsoft.com/office/powerpoint/2010/main" val="111611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60521" y="1692454"/>
            <a:ext cx="5200134" cy="1331092"/>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1F925D-F9F3-4814-86CF-B5D0A7B9F203}" type="datetimeFigureOut">
              <a:rPr lang="en-CA" smtClean="0"/>
              <a:t>2020-12-07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4D7535-F82E-4953-8459-B3BC074A08CB}" type="slidenum">
              <a:rPr lang="en-CA" smtClean="0"/>
              <a:t>‹#›</a:t>
            </a:fld>
            <a:endParaRPr lang="en-CA"/>
          </a:p>
        </p:txBody>
      </p:sp>
      <p:grpSp>
        <p:nvGrpSpPr>
          <p:cNvPr id="16" name="Group 15"/>
          <p:cNvGrpSpPr/>
          <p:nvPr/>
        </p:nvGrpSpPr>
        <p:grpSpPr>
          <a:xfrm>
            <a:off x="0" y="0"/>
            <a:ext cx="12192000" cy="397164"/>
            <a:chOff x="421830" y="1342659"/>
            <a:chExt cx="10018760" cy="290558"/>
          </a:xfrm>
        </p:grpSpPr>
        <p:sp>
          <p:nvSpPr>
            <p:cNvPr id="17" name="Rectangle 16"/>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969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print"/>
          <a:stretch>
            <a:fillRect/>
          </a:stretch>
        </p:blipFill>
        <p:spPr>
          <a:xfrm>
            <a:off x="9103724" y="6147743"/>
            <a:ext cx="2747288" cy="527423"/>
          </a:xfrm>
          <a:prstGeom prst="rect">
            <a:avLst/>
          </a:prstGeom>
        </p:spPr>
      </p:pic>
      <p:sp>
        <p:nvSpPr>
          <p:cNvPr id="2" name="Title Placeholder 1"/>
          <p:cNvSpPr>
            <a:spLocks noGrp="1"/>
          </p:cNvSpPr>
          <p:nvPr>
            <p:ph type="title"/>
          </p:nvPr>
        </p:nvSpPr>
        <p:spPr>
          <a:xfrm>
            <a:off x="259886" y="434112"/>
            <a:ext cx="11569729" cy="895927"/>
          </a:xfrm>
          <a:prstGeom prst="rect">
            <a:avLst/>
          </a:prstGeom>
        </p:spPr>
        <p:txBody>
          <a:bodyPr vert="horz" lIns="91440" tIns="9144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885" y="1413167"/>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84752" y="6335313"/>
            <a:ext cx="1338219"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E499E49-AE4A-4C30-B403-541F6A4F034F}" type="datetime1">
              <a:rPr lang="en-US" smtClean="0"/>
              <a:pPr/>
              <a:t>12/7/2020</a:t>
            </a:fld>
            <a:endParaRPr lang="en-US" dirty="0"/>
          </a:p>
        </p:txBody>
      </p:sp>
      <p:sp>
        <p:nvSpPr>
          <p:cNvPr id="5" name="Footer Placeholder 4"/>
          <p:cNvSpPr>
            <a:spLocks noGrp="1"/>
          </p:cNvSpPr>
          <p:nvPr>
            <p:ph type="ftr" sz="quarter" idx="3"/>
          </p:nvPr>
        </p:nvSpPr>
        <p:spPr>
          <a:xfrm>
            <a:off x="259884" y="6335313"/>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Bibliometrics and Research Impact at University of Waterloo</a:t>
            </a:r>
          </a:p>
        </p:txBody>
      </p:sp>
      <p:sp>
        <p:nvSpPr>
          <p:cNvPr id="6" name="Slide Number Placeholder 5"/>
          <p:cNvSpPr>
            <a:spLocks noGrp="1"/>
          </p:cNvSpPr>
          <p:nvPr>
            <p:ph type="sldNum" sz="quarter" idx="4"/>
          </p:nvPr>
        </p:nvSpPr>
        <p:spPr>
          <a:xfrm>
            <a:off x="5587999" y="6335313"/>
            <a:ext cx="1170281"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grpSp>
        <p:nvGrpSpPr>
          <p:cNvPr id="15" name="Group 14"/>
          <p:cNvGrpSpPr/>
          <p:nvPr/>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7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p:titleStyle>
    <p:bodyStyle>
      <a:lvl1pPr marL="288918" indent="-288918" algn="l" defTabSz="914377"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349"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2"/>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221F925D-F9F3-4814-86CF-B5D0A7B9F203}" type="datetimeFigureOut">
              <a:rPr lang="en-CA" smtClean="0"/>
              <a:t>2020-12-07</a:t>
            </a:fld>
            <a:endParaRPr lang="en-CA"/>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CA"/>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94D7535-F82E-4953-8459-B3BC074A08CB}" type="slidenum">
              <a:rPr lang="en-CA" smtClean="0"/>
              <a:t>‹#›</a:t>
            </a:fld>
            <a:endParaRPr lang="en-CA"/>
          </a:p>
        </p:txBody>
      </p:sp>
      <p:grpSp>
        <p:nvGrpSpPr>
          <p:cNvPr id="15" name="Group 14"/>
          <p:cNvGrpSpPr/>
          <p:nvPr/>
        </p:nvGrpSpPr>
        <p:grpSpPr>
          <a:xfrm>
            <a:off x="0" y="0"/>
            <a:ext cx="12192000" cy="397164"/>
            <a:chOff x="421830" y="1342659"/>
            <a:chExt cx="10018760" cy="290558"/>
          </a:xfrm>
        </p:grpSpPr>
        <p:sp>
          <p:nvSpPr>
            <p:cNvPr id="16" name="Rectangle 15"/>
            <p:cNvSpPr/>
            <p:nvPr/>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02060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hyperlink" Target="https://www.landbackcamp.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uwspace.uwaterloo.ca/bitstream/handle/10012/10323/Bibliometrics%20White%20Paper%202016%20Final_March2016.pdf?sequence=4&amp;isAllowed=y" TargetMode="External"/><Relationship Id="rId7" Type="http://schemas.openxmlformats.org/officeDocument/2006/relationships/hyperlink" Target="https://www.jiscmail.ac.uk/cgi-bin/webadmin?A0=LIS-BIBLIOMETRIC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thebibliomagician.wordpress.com/" TargetMode="External"/><Relationship Id="rId5" Type="http://schemas.openxmlformats.org/officeDocument/2006/relationships/hyperlink" Target="https://subjectguides.uwaterloo.ca/prf.php?account_id=12924" TargetMode="External"/><Relationship Id="rId4" Type="http://schemas.openxmlformats.org/officeDocument/2006/relationships/hyperlink" Target="https://hr.uwaterloo.ca/.jd/00006514.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arl.org/research-library-impact-pilots-2/"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hdl.handle.net/10012/10323"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80FB-4BE6-45E7-8810-5371D5E62B13}"/>
              </a:ext>
            </a:extLst>
          </p:cNvPr>
          <p:cNvSpPr>
            <a:spLocks noGrp="1"/>
          </p:cNvSpPr>
          <p:nvPr>
            <p:ph type="ctrTitle"/>
          </p:nvPr>
        </p:nvSpPr>
        <p:spPr/>
        <p:txBody>
          <a:bodyPr>
            <a:noAutofit/>
          </a:bodyPr>
          <a:lstStyle/>
          <a:p>
            <a:r>
              <a:rPr lang="en-CA" sz="3600" dirty="0">
                <a:solidFill>
                  <a:srgbClr val="000000"/>
                </a:solidFill>
                <a:effectLst/>
                <a:ea typeface="Times New Roman" panose="02020603050405020304" pitchFamily="18" charset="0"/>
              </a:rPr>
              <a:t>Case study: Supporting bibliometric and research impact analysis at the University of Waterloo</a:t>
            </a:r>
            <a:endParaRPr lang="en-CA" sz="3600" dirty="0"/>
          </a:p>
        </p:txBody>
      </p:sp>
      <p:sp>
        <p:nvSpPr>
          <p:cNvPr id="3" name="Subtitle 2">
            <a:extLst>
              <a:ext uri="{FF2B5EF4-FFF2-40B4-BE49-F238E27FC236}">
                <a16:creationId xmlns:a16="http://schemas.microsoft.com/office/drawing/2014/main" id="{939CE482-AF54-4897-BA83-0903AE186ABC}"/>
              </a:ext>
            </a:extLst>
          </p:cNvPr>
          <p:cNvSpPr>
            <a:spLocks noGrp="1"/>
          </p:cNvSpPr>
          <p:nvPr>
            <p:ph type="subTitle" idx="1"/>
          </p:nvPr>
        </p:nvSpPr>
        <p:spPr>
          <a:xfrm>
            <a:off x="452740" y="2962656"/>
            <a:ext cx="6416983" cy="2331719"/>
          </a:xfrm>
        </p:spPr>
        <p:txBody>
          <a:bodyPr>
            <a:normAutofit/>
          </a:bodyPr>
          <a:lstStyle/>
          <a:p>
            <a:r>
              <a:rPr lang="en-GB" dirty="0"/>
              <a:t>Presentation for OCLC Research Library Partnership</a:t>
            </a:r>
          </a:p>
          <a:p>
            <a:r>
              <a:rPr lang="en-GB" dirty="0"/>
              <a:t>December 3, 2020</a:t>
            </a:r>
          </a:p>
          <a:p>
            <a:r>
              <a:rPr lang="en-GB" dirty="0"/>
              <a:t>Laura Bredahl, Alison Hitchens</a:t>
            </a:r>
          </a:p>
          <a:p>
            <a:r>
              <a:rPr lang="en-GB" dirty="0"/>
              <a:t>University of Waterloo Library</a:t>
            </a:r>
            <a:endParaRPr lang="en-CA" dirty="0"/>
          </a:p>
        </p:txBody>
      </p:sp>
    </p:spTree>
    <p:extLst>
      <p:ext uri="{BB962C8B-B14F-4D97-AF65-F5344CB8AC3E}">
        <p14:creationId xmlns:p14="http://schemas.microsoft.com/office/powerpoint/2010/main" val="105859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05BA89-9EC0-40F1-A8F0-6FDF16F0CF05}"/>
              </a:ext>
            </a:extLst>
          </p:cNvPr>
          <p:cNvPicPr>
            <a:picLocks noChangeAspect="1"/>
          </p:cNvPicPr>
          <p:nvPr/>
        </p:nvPicPr>
        <p:blipFill>
          <a:blip r:embed="rId3"/>
          <a:stretch>
            <a:fillRect/>
          </a:stretch>
        </p:blipFill>
        <p:spPr>
          <a:xfrm>
            <a:off x="2260427" y="1374373"/>
            <a:ext cx="7671146" cy="4109253"/>
          </a:xfrm>
          <a:prstGeom prst="rect">
            <a:avLst/>
          </a:prstGeom>
        </p:spPr>
      </p:pic>
    </p:spTree>
    <p:extLst>
      <p:ext uri="{BB962C8B-B14F-4D97-AF65-F5344CB8AC3E}">
        <p14:creationId xmlns:p14="http://schemas.microsoft.com/office/powerpoint/2010/main" val="171953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1334-8333-41D5-A867-8B1DF28F11F7}"/>
              </a:ext>
            </a:extLst>
          </p:cNvPr>
          <p:cNvSpPr>
            <a:spLocks noGrp="1"/>
          </p:cNvSpPr>
          <p:nvPr>
            <p:ph type="title"/>
          </p:nvPr>
        </p:nvSpPr>
        <p:spPr>
          <a:xfrm>
            <a:off x="259883" y="434108"/>
            <a:ext cx="11569729" cy="895927"/>
          </a:xfrm>
        </p:spPr>
        <p:txBody>
          <a:bodyPr anchor="ctr">
            <a:normAutofit/>
          </a:bodyPr>
          <a:lstStyle/>
          <a:p>
            <a:r>
              <a:rPr lang="en-GB" sz="3100"/>
              <a:t>New specialization: Bibliometrics and Research Impact Librarian</a:t>
            </a:r>
            <a:endParaRPr lang="en-CA" sz="3100"/>
          </a:p>
        </p:txBody>
      </p:sp>
      <p:pic>
        <p:nvPicPr>
          <p:cNvPr id="6" name="Content Placeholder 5" descr="A large brick building with grass and trees&#10;&#10;Description automatically generated">
            <a:extLst>
              <a:ext uri="{FF2B5EF4-FFF2-40B4-BE49-F238E27FC236}">
                <a16:creationId xmlns:a16="http://schemas.microsoft.com/office/drawing/2014/main" id="{B36A7B1F-3BC8-454D-BEE9-A7DFEC63486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2949" y="2132012"/>
            <a:ext cx="4966381" cy="3315059"/>
          </a:xfrm>
        </p:spPr>
      </p:pic>
      <p:graphicFrame>
        <p:nvGraphicFramePr>
          <p:cNvPr id="5" name="Content Placeholder 2">
            <a:extLst>
              <a:ext uri="{FF2B5EF4-FFF2-40B4-BE49-F238E27FC236}">
                <a16:creationId xmlns:a16="http://schemas.microsoft.com/office/drawing/2014/main" id="{B8CFE877-DF21-408D-BDD6-792327C6FF2E}"/>
              </a:ext>
            </a:extLst>
          </p:cNvPr>
          <p:cNvGraphicFramePr>
            <a:graphicFrameLocks noGrp="1"/>
          </p:cNvGraphicFramePr>
          <p:nvPr>
            <p:ph sz="half" idx="2"/>
            <p:extLst>
              <p:ext uri="{D42A27DB-BD31-4B8C-83A1-F6EECF244321}">
                <p14:modId xmlns:p14="http://schemas.microsoft.com/office/powerpoint/2010/main" val="1986147743"/>
              </p:ext>
            </p:extLst>
          </p:nvPr>
        </p:nvGraphicFramePr>
        <p:xfrm>
          <a:off x="6170992" y="1413164"/>
          <a:ext cx="5658620" cy="4590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2270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9338-4911-41FE-8630-D4F7A821F0D0}"/>
              </a:ext>
            </a:extLst>
          </p:cNvPr>
          <p:cNvSpPr>
            <a:spLocks noGrp="1"/>
          </p:cNvSpPr>
          <p:nvPr>
            <p:ph type="title"/>
          </p:nvPr>
        </p:nvSpPr>
        <p:spPr/>
        <p:txBody>
          <a:bodyPr/>
          <a:lstStyle/>
          <a:p>
            <a:r>
              <a:rPr lang="en-GB" dirty="0"/>
              <a:t>White paper and consultation</a:t>
            </a:r>
            <a:endParaRPr lang="en-CA" dirty="0"/>
          </a:p>
        </p:txBody>
      </p:sp>
      <p:sp>
        <p:nvSpPr>
          <p:cNvPr id="3" name="Content Placeholder 2">
            <a:extLst>
              <a:ext uri="{FF2B5EF4-FFF2-40B4-BE49-F238E27FC236}">
                <a16:creationId xmlns:a16="http://schemas.microsoft.com/office/drawing/2014/main" id="{41C3003A-186E-4939-A622-4B8E2A22AFB8}"/>
              </a:ext>
            </a:extLst>
          </p:cNvPr>
          <p:cNvSpPr>
            <a:spLocks noGrp="1"/>
          </p:cNvSpPr>
          <p:nvPr>
            <p:ph idx="1"/>
          </p:nvPr>
        </p:nvSpPr>
        <p:spPr/>
        <p:txBody>
          <a:bodyPr/>
          <a:lstStyle/>
          <a:p>
            <a:r>
              <a:rPr lang="en-CA" sz="2800" dirty="0"/>
              <a:t>Key messages</a:t>
            </a:r>
          </a:p>
          <a:p>
            <a:pPr lvl="1"/>
            <a:r>
              <a:rPr lang="en-CA" sz="2400" dirty="0"/>
              <a:t>Work from a basket of measures</a:t>
            </a:r>
          </a:p>
          <a:p>
            <a:pPr lvl="1"/>
            <a:r>
              <a:rPr lang="en-CA" sz="2400" dirty="0"/>
              <a:t>Involve those being measured</a:t>
            </a:r>
          </a:p>
          <a:p>
            <a:pPr lvl="1"/>
            <a:r>
              <a:rPr lang="en-CA" sz="2400" dirty="0"/>
              <a:t>Appropriate use &amp; limitations</a:t>
            </a:r>
          </a:p>
          <a:p>
            <a:pPr lvl="1"/>
            <a:r>
              <a:rPr lang="en-CA" sz="2400" dirty="0"/>
              <a:t>Understand disciplinary cultures</a:t>
            </a:r>
          </a:p>
          <a:p>
            <a:pPr lvl="1"/>
            <a:r>
              <a:rPr lang="en-CA" sz="2400" dirty="0"/>
              <a:t>Do not compare across disciplines</a:t>
            </a:r>
          </a:p>
          <a:p>
            <a:pPr marL="0" indent="0">
              <a:buNone/>
            </a:pPr>
            <a:endParaRPr lang="en-CA" dirty="0"/>
          </a:p>
        </p:txBody>
      </p:sp>
      <p:pic>
        <p:nvPicPr>
          <p:cNvPr id="4" name="Picture 3">
            <a:extLst>
              <a:ext uri="{FF2B5EF4-FFF2-40B4-BE49-F238E27FC236}">
                <a16:creationId xmlns:a16="http://schemas.microsoft.com/office/drawing/2014/main" id="{DC986F47-E333-422C-B019-D36AFAB3015B}"/>
              </a:ext>
            </a:extLst>
          </p:cNvPr>
          <p:cNvPicPr>
            <a:picLocks noChangeAspect="1"/>
          </p:cNvPicPr>
          <p:nvPr/>
        </p:nvPicPr>
        <p:blipFill>
          <a:blip r:embed="rId3"/>
          <a:stretch>
            <a:fillRect/>
          </a:stretch>
        </p:blipFill>
        <p:spPr>
          <a:xfrm>
            <a:off x="6623535" y="993057"/>
            <a:ext cx="3928646" cy="470473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F518483-D388-4F5C-87C9-418B84083B3A}"/>
              </a:ext>
            </a:extLst>
          </p:cNvPr>
          <p:cNvSpPr txBox="1"/>
          <p:nvPr/>
        </p:nvSpPr>
        <p:spPr>
          <a:xfrm>
            <a:off x="6744929" y="5722076"/>
            <a:ext cx="3677265" cy="369332"/>
          </a:xfrm>
          <a:prstGeom prst="rect">
            <a:avLst/>
          </a:prstGeom>
          <a:noFill/>
        </p:spPr>
        <p:txBody>
          <a:bodyPr wrap="square">
            <a:spAutoFit/>
          </a:bodyPr>
          <a:lstStyle/>
          <a:p>
            <a:r>
              <a:rPr lang="en-CA" dirty="0"/>
              <a:t>DOI: 10.13140/RG.2.1.3302.5680</a:t>
            </a:r>
          </a:p>
        </p:txBody>
      </p:sp>
    </p:spTree>
    <p:extLst>
      <p:ext uri="{BB962C8B-B14F-4D97-AF65-F5344CB8AC3E}">
        <p14:creationId xmlns:p14="http://schemas.microsoft.com/office/powerpoint/2010/main" val="161208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0825-B62F-4A8C-9ED9-AA664BD68360}"/>
              </a:ext>
            </a:extLst>
          </p:cNvPr>
          <p:cNvSpPr>
            <a:spLocks noGrp="1"/>
          </p:cNvSpPr>
          <p:nvPr>
            <p:ph type="title"/>
          </p:nvPr>
        </p:nvSpPr>
        <p:spPr>
          <a:xfrm>
            <a:off x="259883" y="434108"/>
            <a:ext cx="11569729" cy="895927"/>
          </a:xfrm>
        </p:spPr>
        <p:txBody>
          <a:bodyPr anchor="ctr">
            <a:normAutofit/>
          </a:bodyPr>
          <a:lstStyle/>
          <a:p>
            <a:r>
              <a:rPr lang="en-GB" dirty="0"/>
              <a:t>Why the library?</a:t>
            </a:r>
            <a:endParaRPr lang="en-CA" dirty="0"/>
          </a:p>
        </p:txBody>
      </p:sp>
      <p:sp>
        <p:nvSpPr>
          <p:cNvPr id="20" name="Content Placeholder 2">
            <a:extLst>
              <a:ext uri="{FF2B5EF4-FFF2-40B4-BE49-F238E27FC236}">
                <a16:creationId xmlns:a16="http://schemas.microsoft.com/office/drawing/2014/main" id="{AD000F26-8694-487C-98AE-3A40D09817C1}"/>
              </a:ext>
            </a:extLst>
          </p:cNvPr>
          <p:cNvSpPr>
            <a:spLocks noGrp="1"/>
          </p:cNvSpPr>
          <p:nvPr>
            <p:ph sz="half" idx="1"/>
          </p:nvPr>
        </p:nvSpPr>
        <p:spPr>
          <a:xfrm>
            <a:off x="259882" y="1413164"/>
            <a:ext cx="5586855" cy="4590472"/>
          </a:xfrm>
        </p:spPr>
        <p:txBody>
          <a:bodyPr>
            <a:normAutofit/>
          </a:bodyPr>
          <a:lstStyle/>
          <a:p>
            <a:pPr>
              <a:lnSpc>
                <a:spcPct val="90000"/>
              </a:lnSpc>
            </a:pPr>
            <a:r>
              <a:rPr lang="en-GB" dirty="0"/>
              <a:t>Deep knowledge of bibliographic data and tools</a:t>
            </a:r>
          </a:p>
          <a:p>
            <a:pPr>
              <a:lnSpc>
                <a:spcPct val="90000"/>
              </a:lnSpc>
            </a:pPr>
            <a:r>
              <a:rPr lang="en-GB" dirty="0"/>
              <a:t>Expertise across various points of the research lifecycle and scholarly communication</a:t>
            </a:r>
          </a:p>
          <a:p>
            <a:pPr>
              <a:lnSpc>
                <a:spcPct val="90000"/>
              </a:lnSpc>
            </a:pPr>
            <a:r>
              <a:rPr lang="en-CA" dirty="0"/>
              <a:t>Awareness of disciplinary limitations</a:t>
            </a:r>
          </a:p>
          <a:p>
            <a:pPr>
              <a:lnSpc>
                <a:spcPct val="90000"/>
              </a:lnSpc>
            </a:pPr>
            <a:r>
              <a:rPr lang="en-CA" dirty="0"/>
              <a:t>Long history of liaising with both academic support units and faculties</a:t>
            </a:r>
          </a:p>
          <a:p>
            <a:pPr>
              <a:lnSpc>
                <a:spcPct val="90000"/>
              </a:lnSpc>
            </a:pPr>
            <a:r>
              <a:rPr lang="en-CA" dirty="0"/>
              <a:t>Viewed as “neutral” from standpoint of library not having high stake in the impact data</a:t>
            </a:r>
          </a:p>
        </p:txBody>
      </p:sp>
      <p:pic>
        <p:nvPicPr>
          <p:cNvPr id="6" name="Content Placeholder 5" descr="A group of people in a park&#10;&#10;Description automatically generated">
            <a:extLst>
              <a:ext uri="{FF2B5EF4-FFF2-40B4-BE49-F238E27FC236}">
                <a16:creationId xmlns:a16="http://schemas.microsoft.com/office/drawing/2014/main" id="{4168B0BD-011D-423A-AC62-FB972D579BA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0613" y="1820740"/>
            <a:ext cx="5659437" cy="3775319"/>
          </a:xfrm>
        </p:spPr>
      </p:pic>
    </p:spTree>
    <p:extLst>
      <p:ext uri="{BB962C8B-B14F-4D97-AF65-F5344CB8AC3E}">
        <p14:creationId xmlns:p14="http://schemas.microsoft.com/office/powerpoint/2010/main" val="311520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A8BA-12C3-4BD0-951C-0DE3D12F422B}"/>
              </a:ext>
            </a:extLst>
          </p:cNvPr>
          <p:cNvSpPr>
            <a:spLocks noGrp="1"/>
          </p:cNvSpPr>
          <p:nvPr>
            <p:ph type="title"/>
          </p:nvPr>
        </p:nvSpPr>
        <p:spPr>
          <a:xfrm>
            <a:off x="259883" y="434108"/>
            <a:ext cx="11569729" cy="895927"/>
          </a:xfrm>
        </p:spPr>
        <p:txBody>
          <a:bodyPr anchor="ctr">
            <a:normAutofit/>
          </a:bodyPr>
          <a:lstStyle/>
          <a:p>
            <a:r>
              <a:rPr lang="en-GB" dirty="0"/>
              <a:t>Impact on the library</a:t>
            </a:r>
            <a:endParaRPr lang="en-CA" dirty="0"/>
          </a:p>
        </p:txBody>
      </p:sp>
      <p:graphicFrame>
        <p:nvGraphicFramePr>
          <p:cNvPr id="5" name="Content Placeholder 2">
            <a:extLst>
              <a:ext uri="{FF2B5EF4-FFF2-40B4-BE49-F238E27FC236}">
                <a16:creationId xmlns:a16="http://schemas.microsoft.com/office/drawing/2014/main" id="{2AF030A3-C553-4FB1-83BC-0168EC3F7687}"/>
              </a:ext>
            </a:extLst>
          </p:cNvPr>
          <p:cNvGraphicFramePr>
            <a:graphicFrameLocks noGrp="1"/>
          </p:cNvGraphicFramePr>
          <p:nvPr>
            <p:ph idx="1"/>
            <p:extLst>
              <p:ext uri="{D42A27DB-BD31-4B8C-83A1-F6EECF244321}">
                <p14:modId xmlns:p14="http://schemas.microsoft.com/office/powerpoint/2010/main" val="1779409763"/>
              </p:ext>
            </p:extLst>
          </p:nvPr>
        </p:nvGraphicFramePr>
        <p:xfrm>
          <a:off x="259882" y="1413163"/>
          <a:ext cx="11569729" cy="459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761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AF50-29C7-48F8-9C87-A9A1C6A487DB}"/>
              </a:ext>
            </a:extLst>
          </p:cNvPr>
          <p:cNvSpPr>
            <a:spLocks noGrp="1"/>
          </p:cNvSpPr>
          <p:nvPr>
            <p:ph type="title"/>
          </p:nvPr>
        </p:nvSpPr>
        <p:spPr/>
        <p:txBody>
          <a:bodyPr/>
          <a:lstStyle/>
          <a:p>
            <a:r>
              <a:rPr lang="en-US" dirty="0"/>
              <a:t>Evolution of Bibliometrics at UWaterloo</a:t>
            </a:r>
            <a:endParaRPr lang="en-CA" dirty="0"/>
          </a:p>
        </p:txBody>
      </p:sp>
      <p:sp>
        <p:nvSpPr>
          <p:cNvPr id="3" name="Content Placeholder 2">
            <a:extLst>
              <a:ext uri="{FF2B5EF4-FFF2-40B4-BE49-F238E27FC236}">
                <a16:creationId xmlns:a16="http://schemas.microsoft.com/office/drawing/2014/main" id="{7973AFA5-A637-4A44-8014-2E97E0666C73}"/>
              </a:ext>
            </a:extLst>
          </p:cNvPr>
          <p:cNvSpPr>
            <a:spLocks noGrp="1"/>
          </p:cNvSpPr>
          <p:nvPr>
            <p:ph idx="1"/>
          </p:nvPr>
        </p:nvSpPr>
        <p:spPr/>
        <p:txBody>
          <a:bodyPr>
            <a:normAutofit/>
          </a:bodyPr>
          <a:lstStyle/>
          <a:p>
            <a:pPr marL="0" indent="0">
              <a:buNone/>
            </a:pPr>
            <a:r>
              <a:rPr lang="en-US" b="1" u="sng" dirty="0"/>
              <a:t>Working Group on Bibliometrics:</a:t>
            </a:r>
          </a:p>
        </p:txBody>
      </p:sp>
      <p:graphicFrame>
        <p:nvGraphicFramePr>
          <p:cNvPr id="5" name="Diagram 4">
            <a:extLst>
              <a:ext uri="{FF2B5EF4-FFF2-40B4-BE49-F238E27FC236}">
                <a16:creationId xmlns:a16="http://schemas.microsoft.com/office/drawing/2014/main" id="{D138F0E4-24B2-4FCD-93C0-26F487F643B4}"/>
              </a:ext>
            </a:extLst>
          </p:cNvPr>
          <p:cNvGraphicFramePr/>
          <p:nvPr/>
        </p:nvGraphicFramePr>
        <p:xfrm>
          <a:off x="362389" y="2045110"/>
          <a:ext cx="11467221" cy="4093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31C78A9-CB05-4C0F-ACD3-2B2FAD67EB30}"/>
              </a:ext>
            </a:extLst>
          </p:cNvPr>
          <p:cNvSpPr txBox="1"/>
          <p:nvPr/>
        </p:nvSpPr>
        <p:spPr>
          <a:xfrm>
            <a:off x="943896" y="3907055"/>
            <a:ext cx="963562" cy="369332"/>
          </a:xfrm>
          <a:prstGeom prst="rect">
            <a:avLst/>
          </a:prstGeom>
          <a:noFill/>
        </p:spPr>
        <p:txBody>
          <a:bodyPr wrap="square" rtlCol="0">
            <a:spAutoFit/>
          </a:bodyPr>
          <a:lstStyle/>
          <a:p>
            <a:r>
              <a:rPr lang="en-US" dirty="0"/>
              <a:t>&lt;2016</a:t>
            </a:r>
            <a:endParaRPr lang="en-CA" dirty="0"/>
          </a:p>
        </p:txBody>
      </p:sp>
      <p:sp>
        <p:nvSpPr>
          <p:cNvPr id="9" name="TextBox 8">
            <a:extLst>
              <a:ext uri="{FF2B5EF4-FFF2-40B4-BE49-F238E27FC236}">
                <a16:creationId xmlns:a16="http://schemas.microsoft.com/office/drawing/2014/main" id="{809C1C73-78CE-4E09-83D0-ED813C0D4C99}"/>
              </a:ext>
            </a:extLst>
          </p:cNvPr>
          <p:cNvSpPr txBox="1"/>
          <p:nvPr/>
        </p:nvSpPr>
        <p:spPr>
          <a:xfrm>
            <a:off x="2713702" y="3907055"/>
            <a:ext cx="1563329" cy="369332"/>
          </a:xfrm>
          <a:prstGeom prst="rect">
            <a:avLst/>
          </a:prstGeom>
          <a:noFill/>
        </p:spPr>
        <p:txBody>
          <a:bodyPr wrap="square" rtlCol="0">
            <a:spAutoFit/>
          </a:bodyPr>
          <a:lstStyle/>
          <a:p>
            <a:pPr algn="ctr"/>
            <a:r>
              <a:rPr lang="en-US" dirty="0"/>
              <a:t>2015-2017</a:t>
            </a:r>
            <a:endParaRPr lang="en-CA" dirty="0"/>
          </a:p>
        </p:txBody>
      </p:sp>
      <p:sp>
        <p:nvSpPr>
          <p:cNvPr id="11" name="TextBox 10">
            <a:extLst>
              <a:ext uri="{FF2B5EF4-FFF2-40B4-BE49-F238E27FC236}">
                <a16:creationId xmlns:a16="http://schemas.microsoft.com/office/drawing/2014/main" id="{4FEF25C1-0AEE-42CA-A2CC-F2BDBBFB6BC7}"/>
              </a:ext>
            </a:extLst>
          </p:cNvPr>
          <p:cNvSpPr txBox="1"/>
          <p:nvPr/>
        </p:nvSpPr>
        <p:spPr>
          <a:xfrm>
            <a:off x="5132437" y="3907055"/>
            <a:ext cx="806247" cy="369332"/>
          </a:xfrm>
          <a:prstGeom prst="rect">
            <a:avLst/>
          </a:prstGeom>
          <a:noFill/>
        </p:spPr>
        <p:txBody>
          <a:bodyPr wrap="square" rtlCol="0">
            <a:spAutoFit/>
          </a:bodyPr>
          <a:lstStyle/>
          <a:p>
            <a:pPr algn="ctr"/>
            <a:r>
              <a:rPr lang="en-US" dirty="0"/>
              <a:t>2019</a:t>
            </a:r>
            <a:endParaRPr lang="en-CA" dirty="0"/>
          </a:p>
        </p:txBody>
      </p:sp>
      <p:sp>
        <p:nvSpPr>
          <p:cNvPr id="13" name="TextBox 12">
            <a:extLst>
              <a:ext uri="{FF2B5EF4-FFF2-40B4-BE49-F238E27FC236}">
                <a16:creationId xmlns:a16="http://schemas.microsoft.com/office/drawing/2014/main" id="{640FFBBF-96B3-47EE-87E0-4D91A357B1A0}"/>
              </a:ext>
            </a:extLst>
          </p:cNvPr>
          <p:cNvSpPr txBox="1"/>
          <p:nvPr/>
        </p:nvSpPr>
        <p:spPr>
          <a:xfrm>
            <a:off x="7275866" y="3891039"/>
            <a:ext cx="707929" cy="369332"/>
          </a:xfrm>
          <a:prstGeom prst="rect">
            <a:avLst/>
          </a:prstGeom>
          <a:noFill/>
        </p:spPr>
        <p:txBody>
          <a:bodyPr wrap="square" rtlCol="0">
            <a:spAutoFit/>
          </a:bodyPr>
          <a:lstStyle/>
          <a:p>
            <a:r>
              <a:rPr lang="en-US" dirty="0"/>
              <a:t>2019</a:t>
            </a:r>
            <a:endParaRPr lang="en-CA" dirty="0"/>
          </a:p>
        </p:txBody>
      </p:sp>
      <p:sp>
        <p:nvSpPr>
          <p:cNvPr id="15" name="TextBox 14">
            <a:extLst>
              <a:ext uri="{FF2B5EF4-FFF2-40B4-BE49-F238E27FC236}">
                <a16:creationId xmlns:a16="http://schemas.microsoft.com/office/drawing/2014/main" id="{838725A7-C5AA-4D49-9CB5-7A06F0B7DEFA}"/>
              </a:ext>
            </a:extLst>
          </p:cNvPr>
          <p:cNvSpPr txBox="1"/>
          <p:nvPr/>
        </p:nvSpPr>
        <p:spPr>
          <a:xfrm>
            <a:off x="9104670" y="3891039"/>
            <a:ext cx="1415845" cy="369332"/>
          </a:xfrm>
          <a:prstGeom prst="rect">
            <a:avLst/>
          </a:prstGeom>
          <a:noFill/>
        </p:spPr>
        <p:txBody>
          <a:bodyPr wrap="square" rtlCol="0">
            <a:spAutoFit/>
          </a:bodyPr>
          <a:lstStyle/>
          <a:p>
            <a:r>
              <a:rPr lang="en-US" dirty="0"/>
              <a:t>2020-2021</a:t>
            </a:r>
            <a:endParaRPr lang="en-CA" dirty="0"/>
          </a:p>
        </p:txBody>
      </p:sp>
    </p:spTree>
    <p:extLst>
      <p:ext uri="{BB962C8B-B14F-4D97-AF65-F5344CB8AC3E}">
        <p14:creationId xmlns:p14="http://schemas.microsoft.com/office/powerpoint/2010/main" val="427714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11D918-C237-4408-9095-B8B621848914}"/>
              </a:ext>
            </a:extLst>
          </p:cNvPr>
          <p:cNvSpPr>
            <a:spLocks noGrp="1"/>
          </p:cNvSpPr>
          <p:nvPr>
            <p:ph type="body" idx="1"/>
          </p:nvPr>
        </p:nvSpPr>
        <p:spPr>
          <a:xfrm>
            <a:off x="259881" y="1396192"/>
            <a:ext cx="8353177" cy="670270"/>
          </a:xfrm>
        </p:spPr>
        <p:txBody>
          <a:bodyPr/>
          <a:lstStyle/>
          <a:p>
            <a:r>
              <a:rPr lang="en-US" b="1" u="sng" dirty="0"/>
              <a:t>Community of Practice (est. 2020)</a:t>
            </a:r>
          </a:p>
        </p:txBody>
      </p:sp>
      <p:sp>
        <p:nvSpPr>
          <p:cNvPr id="3" name="Content Placeholder 2">
            <a:extLst>
              <a:ext uri="{FF2B5EF4-FFF2-40B4-BE49-F238E27FC236}">
                <a16:creationId xmlns:a16="http://schemas.microsoft.com/office/drawing/2014/main" id="{39766A84-681E-49ED-8FFC-A4539E05635A}"/>
              </a:ext>
            </a:extLst>
          </p:cNvPr>
          <p:cNvSpPr>
            <a:spLocks noGrp="1"/>
          </p:cNvSpPr>
          <p:nvPr>
            <p:ph sz="half" idx="2"/>
          </p:nvPr>
        </p:nvSpPr>
        <p:spPr/>
        <p:txBody>
          <a:bodyPr/>
          <a:lstStyle/>
          <a:p>
            <a:pPr lvl="1"/>
            <a:r>
              <a:rPr lang="en-US" dirty="0"/>
              <a:t>Informal</a:t>
            </a:r>
          </a:p>
          <a:p>
            <a:pPr lvl="1"/>
            <a:r>
              <a:rPr lang="en-US" dirty="0"/>
              <a:t>Open to anyone at UWaterloo</a:t>
            </a:r>
          </a:p>
          <a:p>
            <a:pPr lvl="1"/>
            <a:r>
              <a:rPr lang="en-US" dirty="0"/>
              <a:t>Training and sharing knowledge</a:t>
            </a:r>
          </a:p>
          <a:p>
            <a:pPr lvl="1"/>
            <a:r>
              <a:rPr lang="en-US" dirty="0"/>
              <a:t>Presentation/discussion format</a:t>
            </a:r>
          </a:p>
          <a:p>
            <a:pPr lvl="1"/>
            <a:r>
              <a:rPr lang="en-CA" dirty="0"/>
              <a:t>Currently 35+ members, 13-16 ppl per meeting so far</a:t>
            </a:r>
          </a:p>
          <a:p>
            <a:pPr lvl="1"/>
            <a:endParaRPr lang="en-CA" dirty="0"/>
          </a:p>
          <a:p>
            <a:pPr lvl="1"/>
            <a:endParaRPr lang="en-CA" dirty="0"/>
          </a:p>
        </p:txBody>
      </p:sp>
      <p:sp>
        <p:nvSpPr>
          <p:cNvPr id="2" name="Title 1">
            <a:extLst>
              <a:ext uri="{FF2B5EF4-FFF2-40B4-BE49-F238E27FC236}">
                <a16:creationId xmlns:a16="http://schemas.microsoft.com/office/drawing/2014/main" id="{9D23B5BF-3E28-4EB4-8227-F95CFB73B04E}"/>
              </a:ext>
            </a:extLst>
          </p:cNvPr>
          <p:cNvSpPr>
            <a:spLocks noGrp="1"/>
          </p:cNvSpPr>
          <p:nvPr>
            <p:ph type="title"/>
          </p:nvPr>
        </p:nvSpPr>
        <p:spPr/>
        <p:txBody>
          <a:bodyPr/>
          <a:lstStyle/>
          <a:p>
            <a:r>
              <a:rPr lang="en-US" dirty="0"/>
              <a:t>Evolution of Bibliometrics at UWaterloo</a:t>
            </a:r>
            <a:endParaRPr lang="en-CA" dirty="0"/>
          </a:p>
        </p:txBody>
      </p:sp>
      <p:pic>
        <p:nvPicPr>
          <p:cNvPr id="6" name="Picture 5" descr="A close up of a person in a blue shirt&#10;&#10;Description automatically generated">
            <a:extLst>
              <a:ext uri="{FF2B5EF4-FFF2-40B4-BE49-F238E27FC236}">
                <a16:creationId xmlns:a16="http://schemas.microsoft.com/office/drawing/2014/main" id="{612CF3CB-2020-4C20-8B98-3F8571912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640" y="434108"/>
            <a:ext cx="2792360" cy="2792360"/>
          </a:xfrm>
          <a:prstGeom prst="rect">
            <a:avLst/>
          </a:prstGeom>
        </p:spPr>
      </p:pic>
    </p:spTree>
    <p:extLst>
      <p:ext uri="{BB962C8B-B14F-4D97-AF65-F5344CB8AC3E}">
        <p14:creationId xmlns:p14="http://schemas.microsoft.com/office/powerpoint/2010/main" val="97225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7245-65C5-4692-A2FC-99DACC5F42B4}"/>
              </a:ext>
            </a:extLst>
          </p:cNvPr>
          <p:cNvSpPr>
            <a:spLocks noGrp="1"/>
          </p:cNvSpPr>
          <p:nvPr>
            <p:ph type="title"/>
          </p:nvPr>
        </p:nvSpPr>
        <p:spPr/>
        <p:txBody>
          <a:bodyPr/>
          <a:lstStyle/>
          <a:p>
            <a:r>
              <a:rPr lang="en-US" dirty="0"/>
              <a:t>Evolution of Bibliometrics at UWaterloo</a:t>
            </a:r>
            <a:endParaRPr lang="en-CA" dirty="0"/>
          </a:p>
        </p:txBody>
      </p:sp>
      <p:sp>
        <p:nvSpPr>
          <p:cNvPr id="3" name="Content Placeholder 2">
            <a:extLst>
              <a:ext uri="{FF2B5EF4-FFF2-40B4-BE49-F238E27FC236}">
                <a16:creationId xmlns:a16="http://schemas.microsoft.com/office/drawing/2014/main" id="{7549A906-768D-44B2-91BD-881195AA18B8}"/>
              </a:ext>
            </a:extLst>
          </p:cNvPr>
          <p:cNvSpPr>
            <a:spLocks noGrp="1"/>
          </p:cNvSpPr>
          <p:nvPr>
            <p:ph idx="1"/>
          </p:nvPr>
        </p:nvSpPr>
        <p:spPr/>
        <p:txBody>
          <a:bodyPr/>
          <a:lstStyle/>
          <a:p>
            <a:pPr marL="0" indent="0">
              <a:buNone/>
            </a:pPr>
            <a:r>
              <a:rPr lang="en-US" dirty="0"/>
              <a:t>Expansion of bibliometrics skills across campus</a:t>
            </a:r>
          </a:p>
        </p:txBody>
      </p:sp>
      <p:graphicFrame>
        <p:nvGraphicFramePr>
          <p:cNvPr id="4" name="Diagram 3">
            <a:extLst>
              <a:ext uri="{FF2B5EF4-FFF2-40B4-BE49-F238E27FC236}">
                <a16:creationId xmlns:a16="http://schemas.microsoft.com/office/drawing/2014/main" id="{4DE5E89A-C88A-48F8-B27C-3BAA43A2B282}"/>
              </a:ext>
            </a:extLst>
          </p:cNvPr>
          <p:cNvGraphicFramePr/>
          <p:nvPr/>
        </p:nvGraphicFramePr>
        <p:xfrm>
          <a:off x="0" y="1900406"/>
          <a:ext cx="12192000" cy="459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92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0BC8FB-C374-4B97-BEF5-CB4A33502523}"/>
              </a:ext>
            </a:extLst>
          </p:cNvPr>
          <p:cNvSpPr>
            <a:spLocks noGrp="1"/>
          </p:cNvSpPr>
          <p:nvPr>
            <p:ph type="title"/>
          </p:nvPr>
        </p:nvSpPr>
        <p:spPr/>
        <p:txBody>
          <a:bodyPr/>
          <a:lstStyle/>
          <a:p>
            <a:r>
              <a:rPr lang="en-US" dirty="0"/>
              <a:t>Use Cases</a:t>
            </a:r>
            <a:endParaRPr lang="en-CA" dirty="0"/>
          </a:p>
        </p:txBody>
      </p:sp>
    </p:spTree>
    <p:extLst>
      <p:ext uri="{BB962C8B-B14F-4D97-AF65-F5344CB8AC3E}">
        <p14:creationId xmlns:p14="http://schemas.microsoft.com/office/powerpoint/2010/main" val="378808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8661-EE83-4BC1-AF0B-CDCE360528E3}"/>
              </a:ext>
            </a:extLst>
          </p:cNvPr>
          <p:cNvSpPr>
            <a:spLocks noGrp="1"/>
          </p:cNvSpPr>
          <p:nvPr>
            <p:ph type="title"/>
          </p:nvPr>
        </p:nvSpPr>
        <p:spPr/>
        <p:txBody>
          <a:bodyPr/>
          <a:lstStyle/>
          <a:p>
            <a:r>
              <a:rPr lang="en-US" dirty="0"/>
              <a:t>Use Case: Validation of University Rankings</a:t>
            </a:r>
            <a:endParaRPr lang="en-CA" dirty="0"/>
          </a:p>
        </p:txBody>
      </p:sp>
      <p:sp>
        <p:nvSpPr>
          <p:cNvPr id="3" name="Content Placeholder 2">
            <a:extLst>
              <a:ext uri="{FF2B5EF4-FFF2-40B4-BE49-F238E27FC236}">
                <a16:creationId xmlns:a16="http://schemas.microsoft.com/office/drawing/2014/main" id="{586872EB-E0D7-4C3E-A21C-AF862CD4C968}"/>
              </a:ext>
            </a:extLst>
          </p:cNvPr>
          <p:cNvSpPr>
            <a:spLocks noGrp="1"/>
          </p:cNvSpPr>
          <p:nvPr>
            <p:ph idx="1"/>
          </p:nvPr>
        </p:nvSpPr>
        <p:spPr>
          <a:xfrm>
            <a:off x="838200" y="1825625"/>
            <a:ext cx="6848475" cy="4351338"/>
          </a:xfrm>
        </p:spPr>
        <p:txBody>
          <a:bodyPr>
            <a:normAutofit fontScale="92500" lnSpcReduction="20000"/>
          </a:bodyPr>
          <a:lstStyle/>
          <a:p>
            <a:pPr marL="0" indent="0">
              <a:buNone/>
            </a:pPr>
            <a:r>
              <a:rPr lang="en-US" dirty="0"/>
              <a:t>What is Validation of University Rankings?</a:t>
            </a:r>
          </a:p>
          <a:p>
            <a:r>
              <a:rPr lang="en-US" dirty="0"/>
              <a:t>University Rankings: ARWU/</a:t>
            </a:r>
            <a:r>
              <a:rPr lang="en-US" dirty="0" err="1"/>
              <a:t>Macleans</a:t>
            </a:r>
            <a:r>
              <a:rPr lang="en-US" dirty="0"/>
              <a:t>/QS/THE</a:t>
            </a:r>
          </a:p>
          <a:p>
            <a:r>
              <a:rPr lang="en-US" dirty="0"/>
              <a:t>Match ranking methodology as closely as possible.</a:t>
            </a:r>
          </a:p>
          <a:p>
            <a:endParaRPr lang="en-US" dirty="0"/>
          </a:p>
          <a:p>
            <a:pPr marL="0" indent="0">
              <a:buNone/>
            </a:pPr>
            <a:r>
              <a:rPr lang="en-US" dirty="0"/>
              <a:t>Purpose:</a:t>
            </a:r>
          </a:p>
          <a:p>
            <a:pPr lvl="1"/>
            <a:r>
              <a:rPr lang="en-US" dirty="0"/>
              <a:t>Understanding and verify data from rankings</a:t>
            </a:r>
          </a:p>
          <a:p>
            <a:pPr lvl="1"/>
            <a:r>
              <a:rPr lang="en-US" dirty="0"/>
              <a:t>Monitoring performance</a:t>
            </a:r>
          </a:p>
          <a:p>
            <a:pPr lvl="1"/>
            <a:r>
              <a:rPr lang="en-US" dirty="0"/>
              <a:t>Determine how well research aligns with ranking areas</a:t>
            </a:r>
          </a:p>
          <a:p>
            <a:pPr lvl="1"/>
            <a:r>
              <a:rPr lang="en-US" dirty="0"/>
              <a:t>Provide explanations for rankings at a local level</a:t>
            </a:r>
            <a:br>
              <a:rPr lang="en-US" altLang="en-US" dirty="0">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10" name="Rectangle 3">
            <a:extLst>
              <a:ext uri="{FF2B5EF4-FFF2-40B4-BE49-F238E27FC236}">
                <a16:creationId xmlns:a16="http://schemas.microsoft.com/office/drawing/2014/main" id="{AC365177-7449-498F-AC8F-E22E06D4A91C}"/>
              </a:ext>
            </a:extLst>
          </p:cNvPr>
          <p:cNvSpPr>
            <a:spLocks noChangeArrowheads="1"/>
          </p:cNvSpPr>
          <p:nvPr/>
        </p:nvSpPr>
        <p:spPr bwMode="auto">
          <a:xfrm>
            <a:off x="1000125" y="4127659"/>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9" name="Picture 5" descr="QS World Rankings of Top Universities 2021 | Dr Guven">
            <a:extLst>
              <a:ext uri="{FF2B5EF4-FFF2-40B4-BE49-F238E27FC236}">
                <a16:creationId xmlns:a16="http://schemas.microsoft.com/office/drawing/2014/main" id="{B955D274-3010-4911-ACA7-883FC84D1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00" y="1266825"/>
            <a:ext cx="32385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World University Rankings 2020 | Times Higher Education (THE)">
            <a:extLst>
              <a:ext uri="{FF2B5EF4-FFF2-40B4-BE49-F238E27FC236}">
                <a16:creationId xmlns:a16="http://schemas.microsoft.com/office/drawing/2014/main" id="{AA34782B-6BD7-400A-8C93-1DEEA6666C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6400" y="2412177"/>
            <a:ext cx="3358299" cy="176310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Academic Ranking of World Universities">
            <a:extLst>
              <a:ext uri="{FF2B5EF4-FFF2-40B4-BE49-F238E27FC236}">
                <a16:creationId xmlns:a16="http://schemas.microsoft.com/office/drawing/2014/main" id="{C3278F00-9916-4178-9CD4-9D2101259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6300" y="4184809"/>
            <a:ext cx="29146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ow to send sensitive information to Maclean's - Macleans.ca">
            <a:extLst>
              <a:ext uri="{FF2B5EF4-FFF2-40B4-BE49-F238E27FC236}">
                <a16:creationId xmlns:a16="http://schemas.microsoft.com/office/drawing/2014/main" id="{92EAF23A-1AF8-40E8-B1D1-F4033E8041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6300" y="5403186"/>
            <a:ext cx="1089689" cy="1089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77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8B1FBC-EBB6-4622-9D23-E5B1E3B66B4D}"/>
              </a:ext>
            </a:extLst>
          </p:cNvPr>
          <p:cNvSpPr>
            <a:spLocks noGrp="1"/>
          </p:cNvSpPr>
          <p:nvPr>
            <p:ph type="title"/>
          </p:nvPr>
        </p:nvSpPr>
        <p:spPr/>
        <p:txBody>
          <a:bodyPr/>
          <a:lstStyle/>
          <a:p>
            <a:r>
              <a:rPr lang="en-GB" dirty="0"/>
              <a:t>Land acknowledgment</a:t>
            </a:r>
            <a:endParaRPr lang="en-CA" dirty="0"/>
          </a:p>
        </p:txBody>
      </p:sp>
      <p:sp>
        <p:nvSpPr>
          <p:cNvPr id="6" name="Content Placeholder 5">
            <a:extLst>
              <a:ext uri="{FF2B5EF4-FFF2-40B4-BE49-F238E27FC236}">
                <a16:creationId xmlns:a16="http://schemas.microsoft.com/office/drawing/2014/main" id="{13307CD2-5AF4-4812-8EF0-C328D29B625C}"/>
              </a:ext>
            </a:extLst>
          </p:cNvPr>
          <p:cNvSpPr>
            <a:spLocks noGrp="1"/>
          </p:cNvSpPr>
          <p:nvPr>
            <p:ph idx="1"/>
          </p:nvPr>
        </p:nvSpPr>
        <p:spPr/>
        <p:txBody>
          <a:bodyPr/>
          <a:lstStyle/>
          <a:p>
            <a:endParaRPr lang="en-GB" dirty="0"/>
          </a:p>
          <a:p>
            <a:pPr marL="0" indent="0">
              <a:buNone/>
            </a:pPr>
            <a:r>
              <a:rPr lang="en-CA" b="0" i="0" dirty="0">
                <a:solidFill>
                  <a:srgbClr val="000000"/>
                </a:solidFill>
                <a:effectLst/>
                <a:latin typeface="georgia" panose="02040502050405020303" pitchFamily="18" charset="0"/>
              </a:rPr>
              <a:t>We acknowledge that all University of Waterloo Library locations are located on the traditional territory of the Neutral, </a:t>
            </a:r>
            <a:r>
              <a:rPr lang="en-CA" b="0" i="0" dirty="0" err="1">
                <a:solidFill>
                  <a:srgbClr val="000000"/>
                </a:solidFill>
                <a:effectLst/>
                <a:latin typeface="georgia" panose="02040502050405020303" pitchFamily="18" charset="0"/>
              </a:rPr>
              <a:t>Anishnaabeg</a:t>
            </a:r>
            <a:r>
              <a:rPr lang="en-CA" b="0" i="0" dirty="0">
                <a:solidFill>
                  <a:srgbClr val="000000"/>
                </a:solidFill>
                <a:effectLst/>
                <a:latin typeface="georgia" panose="02040502050405020303" pitchFamily="18" charset="0"/>
              </a:rPr>
              <a:t> and Haudenosaunee people. The University of Waterloo is situated on the Haldimand Tract, the land promised to the Six Nations, that includes ten kilometers on each side of the Grand River which flows through Waterloo Region.</a:t>
            </a:r>
          </a:p>
          <a:p>
            <a:pPr marL="0" indent="0">
              <a:buNone/>
            </a:pPr>
            <a:r>
              <a:rPr lang="en-CA" dirty="0">
                <a:solidFill>
                  <a:srgbClr val="000000"/>
                </a:solidFill>
                <a:latin typeface="georgia" panose="02040502050405020303" pitchFamily="18" charset="0"/>
              </a:rPr>
              <a:t>We also acknowledge the </a:t>
            </a:r>
            <a:r>
              <a:rPr lang="en-CA" dirty="0">
                <a:solidFill>
                  <a:srgbClr val="000000"/>
                </a:solidFill>
                <a:latin typeface="georgia" panose="02040502050405020303" pitchFamily="18" charset="0"/>
                <a:hlinkClick r:id="rId3"/>
              </a:rPr>
              <a:t>Land Back Camp</a:t>
            </a:r>
            <a:r>
              <a:rPr lang="en-CA" dirty="0">
                <a:solidFill>
                  <a:srgbClr val="000000"/>
                </a:solidFill>
                <a:latin typeface="georgia" panose="02040502050405020303" pitchFamily="18" charset="0"/>
              </a:rPr>
              <a:t> in Waterloo Park, adjacent to the University of Waterloo.</a:t>
            </a:r>
            <a:endParaRPr lang="en-CA" b="0" i="0" dirty="0">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4881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2153EE4-9B7C-4D6F-BE91-77ED6D5A6429}"/>
              </a:ext>
            </a:extLst>
          </p:cNvPr>
          <p:cNvSpPr>
            <a:spLocks noGrp="1"/>
          </p:cNvSpPr>
          <p:nvPr>
            <p:ph sz="half" idx="2"/>
          </p:nvPr>
        </p:nvSpPr>
        <p:spPr>
          <a:xfrm>
            <a:off x="259881" y="2184400"/>
            <a:ext cx="5542713" cy="3846945"/>
          </a:xfrm>
        </p:spPr>
        <p:txBody>
          <a:bodyPr>
            <a:normAutofit fontScale="77500" lnSpcReduction="20000"/>
          </a:bodyPr>
          <a:lstStyle/>
          <a:p>
            <a:r>
              <a:rPr lang="en-US" dirty="0"/>
              <a:t>How do we compare to comparator institution’s rankings (U15 in Canada)</a:t>
            </a:r>
          </a:p>
          <a:p>
            <a:endParaRPr lang="en-US" dirty="0"/>
          </a:p>
          <a:p>
            <a:r>
              <a:rPr lang="en-US" dirty="0"/>
              <a:t>How does our subject area focus influence the rankings?</a:t>
            </a:r>
          </a:p>
          <a:p>
            <a:endParaRPr lang="en-US" dirty="0"/>
          </a:p>
          <a:p>
            <a:r>
              <a:rPr lang="en-US" dirty="0"/>
              <a:t>Do we have unique publication practices? (doc type etc.?)</a:t>
            </a:r>
          </a:p>
          <a:p>
            <a:r>
              <a:rPr lang="en-US" dirty="0"/>
              <a:t>Are we publishing in the ranked journals?</a:t>
            </a:r>
          </a:p>
          <a:p>
            <a:endParaRPr lang="en-US" dirty="0"/>
          </a:p>
          <a:p>
            <a:r>
              <a:rPr lang="en-US" dirty="0"/>
              <a:t>Is our data getting captured?</a:t>
            </a:r>
            <a:endParaRPr lang="en-CA" dirty="0"/>
          </a:p>
          <a:p>
            <a:pPr marL="0" indent="0">
              <a:buNone/>
            </a:pPr>
            <a:endParaRPr lang="en-CA" dirty="0"/>
          </a:p>
        </p:txBody>
      </p:sp>
      <p:sp>
        <p:nvSpPr>
          <p:cNvPr id="2" name="Title 1">
            <a:extLst>
              <a:ext uri="{FF2B5EF4-FFF2-40B4-BE49-F238E27FC236}">
                <a16:creationId xmlns:a16="http://schemas.microsoft.com/office/drawing/2014/main" id="{C651C472-0D73-4D6D-A429-CB19A5531BE8}"/>
              </a:ext>
            </a:extLst>
          </p:cNvPr>
          <p:cNvSpPr>
            <a:spLocks noGrp="1"/>
          </p:cNvSpPr>
          <p:nvPr>
            <p:ph type="title"/>
          </p:nvPr>
        </p:nvSpPr>
        <p:spPr>
          <a:xfrm>
            <a:off x="259883" y="434108"/>
            <a:ext cx="11569729" cy="670270"/>
          </a:xfrm>
        </p:spPr>
        <p:txBody>
          <a:bodyPr>
            <a:normAutofit/>
          </a:bodyPr>
          <a:lstStyle/>
          <a:p>
            <a:r>
              <a:rPr lang="en-US" dirty="0"/>
              <a:t>Use Case: Validation of University Rankings</a:t>
            </a:r>
            <a:endParaRPr lang="en-CA" dirty="0"/>
          </a:p>
        </p:txBody>
      </p:sp>
      <p:graphicFrame>
        <p:nvGraphicFramePr>
          <p:cNvPr id="8" name="Chart 7">
            <a:extLst>
              <a:ext uri="{FF2B5EF4-FFF2-40B4-BE49-F238E27FC236}">
                <a16:creationId xmlns:a16="http://schemas.microsoft.com/office/drawing/2014/main" id="{0F320307-5DEA-480D-853F-CC02540308C6}"/>
              </a:ext>
            </a:extLst>
          </p:cNvPr>
          <p:cNvGraphicFramePr/>
          <p:nvPr/>
        </p:nvGraphicFramePr>
        <p:xfrm>
          <a:off x="6483889" y="1912636"/>
          <a:ext cx="5345723" cy="35696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145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E051-6600-4E89-912C-4C093EBCCE20}"/>
              </a:ext>
            </a:extLst>
          </p:cNvPr>
          <p:cNvSpPr>
            <a:spLocks noGrp="1"/>
          </p:cNvSpPr>
          <p:nvPr>
            <p:ph type="title"/>
          </p:nvPr>
        </p:nvSpPr>
        <p:spPr/>
        <p:txBody>
          <a:bodyPr/>
          <a:lstStyle/>
          <a:p>
            <a:r>
              <a:rPr lang="en-US" dirty="0"/>
              <a:t>Use Case: Faculty of Engineering</a:t>
            </a:r>
            <a:endParaRPr lang="en-CA" dirty="0"/>
          </a:p>
        </p:txBody>
      </p:sp>
      <p:sp>
        <p:nvSpPr>
          <p:cNvPr id="3" name="Content Placeholder 2">
            <a:extLst>
              <a:ext uri="{FF2B5EF4-FFF2-40B4-BE49-F238E27FC236}">
                <a16:creationId xmlns:a16="http://schemas.microsoft.com/office/drawing/2014/main" id="{F4595187-7E8F-47A4-99A3-7E98868DDC8E}"/>
              </a:ext>
            </a:extLst>
          </p:cNvPr>
          <p:cNvSpPr>
            <a:spLocks noGrp="1"/>
          </p:cNvSpPr>
          <p:nvPr>
            <p:ph idx="1"/>
          </p:nvPr>
        </p:nvSpPr>
        <p:spPr>
          <a:xfrm>
            <a:off x="259883" y="1413163"/>
            <a:ext cx="6574672" cy="4595117"/>
          </a:xfrm>
        </p:spPr>
        <p:txBody>
          <a:bodyPr>
            <a:normAutofit fontScale="85000" lnSpcReduction="10000"/>
          </a:bodyPr>
          <a:lstStyle/>
          <a:p>
            <a:pPr marL="0" indent="0">
              <a:buNone/>
            </a:pPr>
            <a:r>
              <a:rPr lang="en-US" dirty="0"/>
              <a:t>Faculty of Engineering: </a:t>
            </a:r>
          </a:p>
          <a:p>
            <a:r>
              <a:rPr lang="en-US" dirty="0"/>
              <a:t>Collaborate closely with their Research Analyst</a:t>
            </a:r>
          </a:p>
          <a:p>
            <a:r>
              <a:rPr lang="en-US" dirty="0"/>
              <a:t>Provide support in developing and presenting training</a:t>
            </a:r>
          </a:p>
          <a:p>
            <a:r>
              <a:rPr lang="en-US" dirty="0"/>
              <a:t>Consult on use of metrics and training materials</a:t>
            </a:r>
          </a:p>
          <a:p>
            <a:endParaRPr lang="en-US" dirty="0"/>
          </a:p>
          <a:p>
            <a:pPr marL="514350" indent="-514350">
              <a:buFont typeface="+mj-lt"/>
              <a:buAutoNum type="arabicPeriod"/>
            </a:pPr>
            <a:r>
              <a:rPr lang="en-US" dirty="0"/>
              <a:t>Presentations at the Faculty level, Engineering Chairs </a:t>
            </a:r>
          </a:p>
          <a:p>
            <a:pPr marL="514350" indent="-514350">
              <a:buFont typeface="+mj-lt"/>
              <a:buAutoNum type="arabicPeriod"/>
            </a:pPr>
            <a:r>
              <a:rPr lang="en-US" dirty="0"/>
              <a:t>Presentations at the Department level, Faculty members and Chairs</a:t>
            </a:r>
          </a:p>
          <a:p>
            <a:pPr marL="514350" indent="-514350">
              <a:buFont typeface="+mj-lt"/>
              <a:buAutoNum type="arabicPeriod"/>
            </a:pPr>
            <a:r>
              <a:rPr lang="en-US" dirty="0"/>
              <a:t>Individual and group training, Faculty Members </a:t>
            </a:r>
          </a:p>
          <a:p>
            <a:pPr marL="0" indent="0">
              <a:buNone/>
            </a:pPr>
            <a:endParaRPr lang="en-CA" dirty="0"/>
          </a:p>
        </p:txBody>
      </p:sp>
      <p:pic>
        <p:nvPicPr>
          <p:cNvPr id="4" name="Picture 3">
            <a:extLst>
              <a:ext uri="{FF2B5EF4-FFF2-40B4-BE49-F238E27FC236}">
                <a16:creationId xmlns:a16="http://schemas.microsoft.com/office/drawing/2014/main" id="{26255A64-A3B2-492B-BD59-3F23A9F600A6}"/>
              </a:ext>
            </a:extLst>
          </p:cNvPr>
          <p:cNvPicPr>
            <a:picLocks noChangeAspect="1"/>
          </p:cNvPicPr>
          <p:nvPr/>
        </p:nvPicPr>
        <p:blipFill>
          <a:blip r:embed="rId3"/>
          <a:stretch>
            <a:fillRect/>
          </a:stretch>
        </p:blipFill>
        <p:spPr>
          <a:xfrm>
            <a:off x="7464508" y="704121"/>
            <a:ext cx="3978514" cy="5192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030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8272" y="4426052"/>
            <a:ext cx="12526027" cy="15691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218271" y="2899191"/>
            <a:ext cx="12526027" cy="160998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218270" y="1330035"/>
            <a:ext cx="12526027" cy="16099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a:t>A Basket of Measures and the Limitations of </a:t>
            </a:r>
            <a:r>
              <a:rPr lang="en-CA" dirty="0" err="1"/>
              <a:t>Bibliometrics</a:t>
            </a:r>
            <a:endParaRPr lang="en-CA" dirty="0"/>
          </a:p>
        </p:txBody>
      </p:sp>
      <p:sp>
        <p:nvSpPr>
          <p:cNvPr id="3" name="Content Placeholder 2"/>
          <p:cNvSpPr>
            <a:spLocks noGrp="1"/>
          </p:cNvSpPr>
          <p:nvPr>
            <p:ph idx="1"/>
          </p:nvPr>
        </p:nvSpPr>
        <p:spPr/>
        <p:txBody>
          <a:bodyPr>
            <a:normAutofit fontScale="85000" lnSpcReduction="20000"/>
          </a:bodyPr>
          <a:lstStyle/>
          <a:p>
            <a:pPr marL="0" indent="0">
              <a:buNone/>
            </a:pPr>
            <a:r>
              <a:rPr lang="en-CA" b="1" dirty="0"/>
              <a:t>Only part of the picture</a:t>
            </a:r>
          </a:p>
          <a:p>
            <a:r>
              <a:rPr lang="en-CA" dirty="0"/>
              <a:t>Metrics should be complemented with other relevant and appropriate metrics and information.  </a:t>
            </a:r>
          </a:p>
          <a:p>
            <a:r>
              <a:rPr lang="en-CA" dirty="0"/>
              <a:t>High-level metrics (such as subject area aggregations) can often be frustrating to researchers with niche or under-represented research areas.</a:t>
            </a:r>
          </a:p>
          <a:p>
            <a:pPr marL="0" indent="0">
              <a:buNone/>
            </a:pPr>
            <a:r>
              <a:rPr lang="en-CA" b="1" dirty="0"/>
              <a:t>Dataset Limitations</a:t>
            </a:r>
          </a:p>
          <a:p>
            <a:r>
              <a:rPr lang="en-CA" dirty="0"/>
              <a:t>Bibliometrics data are dependant on the indexed journals in any given bibliometric tool. It is therefore important to acknowledge the data source in reporting. No data source or combination of data sources will have 100% recall. Manual supplementation of data can be time consuming and can introduce error. </a:t>
            </a:r>
          </a:p>
          <a:p>
            <a:pPr marL="0" indent="0">
              <a:buNone/>
            </a:pPr>
            <a:r>
              <a:rPr lang="en-CA" b="1" dirty="0"/>
              <a:t>Discipline discrepancies</a:t>
            </a:r>
          </a:p>
          <a:p>
            <a:r>
              <a:rPr lang="en-CA" dirty="0"/>
              <a:t>Not all disciplines are well represented in bibliometric analysis tools because of differences in how research outputs are captured in the predominant bibliometric tools. Many non-STEM fields are not captured well and will have to rely on alternative metrics. </a:t>
            </a:r>
          </a:p>
        </p:txBody>
      </p:sp>
    </p:spTree>
    <p:extLst>
      <p:ext uri="{BB962C8B-B14F-4D97-AF65-F5344CB8AC3E}">
        <p14:creationId xmlns:p14="http://schemas.microsoft.com/office/powerpoint/2010/main" val="113728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Category-Normalized Citation Impact, by institution</a:t>
            </a:r>
          </a:p>
        </p:txBody>
      </p:sp>
      <p:graphicFrame>
        <p:nvGraphicFramePr>
          <p:cNvPr id="4" name="Content Placeholder 3"/>
          <p:cNvGraphicFramePr>
            <a:graphicFrameLocks noGrp="1"/>
          </p:cNvGraphicFramePr>
          <p:nvPr>
            <p:ph idx="1"/>
          </p:nvPr>
        </p:nvGraphicFramePr>
        <p:xfrm>
          <a:off x="260350" y="1412875"/>
          <a:ext cx="11569700" cy="459581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835379" y="2644263"/>
            <a:ext cx="2907524" cy="12978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Reduce impact of institution size</a:t>
            </a:r>
          </a:p>
        </p:txBody>
      </p:sp>
      <p:grpSp>
        <p:nvGrpSpPr>
          <p:cNvPr id="13" name="Group 12"/>
          <p:cNvGrpSpPr/>
          <p:nvPr/>
        </p:nvGrpSpPr>
        <p:grpSpPr>
          <a:xfrm>
            <a:off x="987629" y="4466303"/>
            <a:ext cx="10179358" cy="369332"/>
            <a:chOff x="987629" y="4466303"/>
            <a:chExt cx="10179358" cy="369332"/>
          </a:xfrm>
        </p:grpSpPr>
        <p:cxnSp>
          <p:nvCxnSpPr>
            <p:cNvPr id="10" name="Straight Connector 9"/>
            <p:cNvCxnSpPr/>
            <p:nvPr/>
          </p:nvCxnSpPr>
          <p:spPr>
            <a:xfrm flipV="1">
              <a:off x="987629" y="4799372"/>
              <a:ext cx="9939082" cy="491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34400" y="4466303"/>
              <a:ext cx="2632587" cy="369332"/>
            </a:xfrm>
            <a:prstGeom prst="rect">
              <a:avLst/>
            </a:prstGeom>
            <a:noFill/>
          </p:spPr>
          <p:txBody>
            <a:bodyPr wrap="square" rtlCol="0">
              <a:spAutoFit/>
            </a:bodyPr>
            <a:lstStyle/>
            <a:p>
              <a:r>
                <a:rPr lang="en-CA" dirty="0">
                  <a:solidFill>
                    <a:schemeClr val="accent1">
                      <a:lumMod val="75000"/>
                    </a:schemeClr>
                  </a:solidFill>
                </a:rPr>
                <a:t>Expected performance</a:t>
              </a:r>
            </a:p>
          </p:txBody>
        </p:sp>
      </p:grpSp>
    </p:spTree>
    <p:extLst>
      <p:ext uri="{BB962C8B-B14F-4D97-AF65-F5344CB8AC3E}">
        <p14:creationId xmlns:p14="http://schemas.microsoft.com/office/powerpoint/2010/main" val="176518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B07AB-FA0C-4CEF-8668-724024F4CDF8}"/>
              </a:ext>
            </a:extLst>
          </p:cNvPr>
          <p:cNvSpPr>
            <a:spLocks noGrp="1"/>
          </p:cNvSpPr>
          <p:nvPr>
            <p:ph type="title"/>
          </p:nvPr>
        </p:nvSpPr>
        <p:spPr/>
        <p:txBody>
          <a:bodyPr/>
          <a:lstStyle/>
          <a:p>
            <a:r>
              <a:rPr lang="en-US" dirty="0"/>
              <a:t>Use Case: Strategic Planning</a:t>
            </a:r>
            <a:endParaRPr lang="en-CA" dirty="0"/>
          </a:p>
        </p:txBody>
      </p:sp>
      <p:sp>
        <p:nvSpPr>
          <p:cNvPr id="3" name="Content Placeholder 2">
            <a:extLst>
              <a:ext uri="{FF2B5EF4-FFF2-40B4-BE49-F238E27FC236}">
                <a16:creationId xmlns:a16="http://schemas.microsoft.com/office/drawing/2014/main" id="{7DC82F6E-99BD-41C3-B141-D610339A44ED}"/>
              </a:ext>
            </a:extLst>
          </p:cNvPr>
          <p:cNvSpPr>
            <a:spLocks noGrp="1"/>
          </p:cNvSpPr>
          <p:nvPr>
            <p:ph idx="1"/>
          </p:nvPr>
        </p:nvSpPr>
        <p:spPr/>
        <p:txBody>
          <a:bodyPr>
            <a:normAutofit fontScale="92500" lnSpcReduction="20000"/>
          </a:bodyPr>
          <a:lstStyle/>
          <a:p>
            <a:pPr marL="0" indent="0">
              <a:buNone/>
            </a:pPr>
            <a:r>
              <a:rPr lang="en-US" dirty="0"/>
              <a:t>Purpose</a:t>
            </a:r>
          </a:p>
          <a:p>
            <a:r>
              <a:rPr lang="en-US" dirty="0"/>
              <a:t>Identify metrics for areas of research excellence across the university</a:t>
            </a:r>
          </a:p>
          <a:p>
            <a:r>
              <a:rPr lang="en-CA" dirty="0"/>
              <a:t>Monitor over term of the strategic plan</a:t>
            </a:r>
          </a:p>
          <a:p>
            <a:endParaRPr lang="en-CA" dirty="0"/>
          </a:p>
          <a:p>
            <a:pPr marL="0" indent="0">
              <a:buNone/>
            </a:pPr>
            <a:r>
              <a:rPr lang="en-CA" dirty="0"/>
              <a:t>Methodology</a:t>
            </a:r>
          </a:p>
          <a:p>
            <a:r>
              <a:rPr lang="en-CA" dirty="0"/>
              <a:t>Development of robust search strings for research areas</a:t>
            </a:r>
          </a:p>
          <a:p>
            <a:r>
              <a:rPr lang="en-CA" dirty="0"/>
              <a:t>Import publication lists by affiliation from Scopus into </a:t>
            </a:r>
            <a:r>
              <a:rPr lang="en-CA" dirty="0" err="1"/>
              <a:t>SciVal</a:t>
            </a:r>
            <a:r>
              <a:rPr lang="en-CA" dirty="0"/>
              <a:t> </a:t>
            </a:r>
          </a:p>
          <a:p>
            <a:r>
              <a:rPr lang="en-CA" dirty="0"/>
              <a:t>Benchmarking and trend analysis reporting</a:t>
            </a:r>
          </a:p>
          <a:p>
            <a:r>
              <a:rPr lang="en-CA" dirty="0"/>
              <a:t>Cross-reference publications with Master List of UW Authors to gather total author counts per research area.</a:t>
            </a:r>
          </a:p>
          <a:p>
            <a:pPr marL="0" indent="0">
              <a:buNone/>
            </a:pPr>
            <a:endParaRPr lang="en-CA" dirty="0"/>
          </a:p>
          <a:p>
            <a:endParaRPr lang="en-CA" dirty="0"/>
          </a:p>
          <a:p>
            <a:endParaRPr lang="en-CA" dirty="0"/>
          </a:p>
          <a:p>
            <a:endParaRPr lang="en-CA" dirty="0"/>
          </a:p>
        </p:txBody>
      </p:sp>
    </p:spTree>
    <p:extLst>
      <p:ext uri="{BB962C8B-B14F-4D97-AF65-F5344CB8AC3E}">
        <p14:creationId xmlns:p14="http://schemas.microsoft.com/office/powerpoint/2010/main" val="137088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6D8F-B7D6-4E8E-8407-89DDCAC41AEA}"/>
              </a:ext>
            </a:extLst>
          </p:cNvPr>
          <p:cNvSpPr>
            <a:spLocks noGrp="1"/>
          </p:cNvSpPr>
          <p:nvPr>
            <p:ph type="title"/>
          </p:nvPr>
        </p:nvSpPr>
        <p:spPr/>
        <p:txBody>
          <a:bodyPr/>
          <a:lstStyle/>
          <a:p>
            <a:r>
              <a:rPr lang="en-US" dirty="0"/>
              <a:t>Use Case: Strategic Planning</a:t>
            </a:r>
            <a:endParaRPr lang="en-CA" dirty="0"/>
          </a:p>
        </p:txBody>
      </p:sp>
      <p:sp>
        <p:nvSpPr>
          <p:cNvPr id="3" name="Content Placeholder 2">
            <a:extLst>
              <a:ext uri="{FF2B5EF4-FFF2-40B4-BE49-F238E27FC236}">
                <a16:creationId xmlns:a16="http://schemas.microsoft.com/office/drawing/2014/main" id="{74023D56-6194-44F7-B088-AA277A435387}"/>
              </a:ext>
            </a:extLst>
          </p:cNvPr>
          <p:cNvSpPr>
            <a:spLocks noGrp="1"/>
          </p:cNvSpPr>
          <p:nvPr>
            <p:ph idx="1"/>
          </p:nvPr>
        </p:nvSpPr>
        <p:spPr>
          <a:xfrm>
            <a:off x="838200" y="1459865"/>
            <a:ext cx="10515600" cy="4813714"/>
          </a:xfrm>
        </p:spPr>
        <p:txBody>
          <a:bodyPr>
            <a:noAutofit/>
          </a:bodyPr>
          <a:lstStyle/>
          <a:p>
            <a:pPr marL="0" indent="0">
              <a:buNone/>
            </a:pPr>
            <a:r>
              <a:rPr lang="en-US" sz="2400" b="1" dirty="0"/>
              <a:t>Search String Example</a:t>
            </a:r>
            <a:r>
              <a:rPr lang="en-US" sz="2400" dirty="0"/>
              <a:t>:</a:t>
            </a:r>
          </a:p>
          <a:p>
            <a:pPr marL="0" indent="0">
              <a:buNone/>
            </a:pPr>
            <a:r>
              <a:rPr lang="en-US" sz="2400" dirty="0"/>
              <a:t>(TITLE-ABS-KEY((climate OR climates) W/4 (change OR adaptation* OR "adaptive management" OR effect* OR action OR capitalism  OR equity OR feedback OR finance OR justice OR impact* OR investment* OR mitigation OR risk* OR prediction* OR signals OR signal OR "tipping point" OR urban OR regional OR model* OR varia* OR warming OR policy OR governance OR capitalism OR "climate forcing" OR "radiative forcing" OR investment OR "climate service" OR global OR awareness OR bioeconomy OR carbon OR "decision making" OR "environmental education" OR "sustainable development education" OR "energy conservation" OR emission* OR extreme* OR "food chain*" OR framework OR hazard* OR island OR "land use" OR </a:t>
            </a:r>
            <a:r>
              <a:rPr lang="en-US" sz="2400" dirty="0" err="1"/>
              <a:t>megacit</a:t>
            </a:r>
            <a:r>
              <a:rPr lang="en-US" sz="2400" dirty="0"/>
              <a:t>* OR consumption OR production OR </a:t>
            </a:r>
            <a:r>
              <a:rPr lang="en-US" sz="2400" dirty="0" err="1"/>
              <a:t>anthropocene</a:t>
            </a:r>
            <a:r>
              <a:rPr lang="en-US" sz="2400" dirty="0"/>
              <a:t> OR atmosphere* OR "clean development" OR……</a:t>
            </a:r>
            <a:endParaRPr lang="en-CA" sz="2400" dirty="0"/>
          </a:p>
        </p:txBody>
      </p:sp>
    </p:spTree>
    <p:extLst>
      <p:ext uri="{BB962C8B-B14F-4D97-AF65-F5344CB8AC3E}">
        <p14:creationId xmlns:p14="http://schemas.microsoft.com/office/powerpoint/2010/main" val="370184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89A2-563B-4F7A-B432-4F24578255D8}"/>
              </a:ext>
            </a:extLst>
          </p:cNvPr>
          <p:cNvSpPr>
            <a:spLocks noGrp="1"/>
          </p:cNvSpPr>
          <p:nvPr>
            <p:ph type="title"/>
          </p:nvPr>
        </p:nvSpPr>
        <p:spPr/>
        <p:txBody>
          <a:bodyPr/>
          <a:lstStyle/>
          <a:p>
            <a:r>
              <a:rPr lang="en-US" dirty="0"/>
              <a:t>Use Case: Strategic Planning</a:t>
            </a:r>
            <a:endParaRPr lang="en-CA" dirty="0"/>
          </a:p>
        </p:txBody>
      </p:sp>
      <p:pic>
        <p:nvPicPr>
          <p:cNvPr id="6" name="Picture 5">
            <a:extLst>
              <a:ext uri="{FF2B5EF4-FFF2-40B4-BE49-F238E27FC236}">
                <a16:creationId xmlns:a16="http://schemas.microsoft.com/office/drawing/2014/main" id="{01BB2E76-53AE-4123-8DDF-CC815C0F9676}"/>
              </a:ext>
            </a:extLst>
          </p:cNvPr>
          <p:cNvPicPr>
            <a:picLocks noChangeAspect="1"/>
          </p:cNvPicPr>
          <p:nvPr/>
        </p:nvPicPr>
        <p:blipFill>
          <a:blip r:embed="rId3"/>
          <a:stretch>
            <a:fillRect/>
          </a:stretch>
        </p:blipFill>
        <p:spPr>
          <a:xfrm>
            <a:off x="2461883" y="1330035"/>
            <a:ext cx="6447619" cy="4676190"/>
          </a:xfrm>
          <a:prstGeom prst="rect">
            <a:avLst/>
          </a:prstGeom>
        </p:spPr>
      </p:pic>
    </p:spTree>
    <p:extLst>
      <p:ext uri="{BB962C8B-B14F-4D97-AF65-F5344CB8AC3E}">
        <p14:creationId xmlns:p14="http://schemas.microsoft.com/office/powerpoint/2010/main" val="136751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90BC-3F79-49DA-853E-E41174DFA8A8}"/>
              </a:ext>
            </a:extLst>
          </p:cNvPr>
          <p:cNvSpPr>
            <a:spLocks noGrp="1"/>
          </p:cNvSpPr>
          <p:nvPr>
            <p:ph type="title"/>
          </p:nvPr>
        </p:nvSpPr>
        <p:spPr/>
        <p:txBody>
          <a:bodyPr/>
          <a:lstStyle/>
          <a:p>
            <a:r>
              <a:rPr lang="en-US" dirty="0"/>
              <a:t>What we don’t do</a:t>
            </a:r>
            <a:endParaRPr lang="en-CA" dirty="0"/>
          </a:p>
        </p:txBody>
      </p:sp>
      <p:sp>
        <p:nvSpPr>
          <p:cNvPr id="3" name="Content Placeholder 2">
            <a:extLst>
              <a:ext uri="{FF2B5EF4-FFF2-40B4-BE49-F238E27FC236}">
                <a16:creationId xmlns:a16="http://schemas.microsoft.com/office/drawing/2014/main" id="{DFA73B76-C4FF-4BF5-8A54-ED85340AE69C}"/>
              </a:ext>
            </a:extLst>
          </p:cNvPr>
          <p:cNvSpPr>
            <a:spLocks noGrp="1"/>
          </p:cNvSpPr>
          <p:nvPr>
            <p:ph idx="1"/>
          </p:nvPr>
        </p:nvSpPr>
        <p:spPr/>
        <p:txBody>
          <a:bodyPr/>
          <a:lstStyle/>
          <a:p>
            <a:r>
              <a:rPr lang="en-US" dirty="0"/>
              <a:t>Individual level consultations – some exceptions</a:t>
            </a:r>
          </a:p>
          <a:p>
            <a:r>
              <a:rPr lang="en-US" dirty="0"/>
              <a:t>General instruction programs</a:t>
            </a:r>
          </a:p>
          <a:p>
            <a:pPr lvl="1"/>
            <a:r>
              <a:rPr lang="en-US" dirty="0"/>
              <a:t>this may change over-time. Ex. Development of asynchronous tutorials</a:t>
            </a:r>
          </a:p>
          <a:p>
            <a:endParaRPr lang="en-US" dirty="0"/>
          </a:p>
          <a:p>
            <a:endParaRPr lang="en-CA" dirty="0"/>
          </a:p>
        </p:txBody>
      </p:sp>
    </p:spTree>
    <p:extLst>
      <p:ext uri="{BB962C8B-B14F-4D97-AF65-F5344CB8AC3E}">
        <p14:creationId xmlns:p14="http://schemas.microsoft.com/office/powerpoint/2010/main" val="121908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2D3F-B22E-43B3-86A7-BC25C9D5D6D3}"/>
              </a:ext>
            </a:extLst>
          </p:cNvPr>
          <p:cNvSpPr>
            <a:spLocks noGrp="1"/>
          </p:cNvSpPr>
          <p:nvPr>
            <p:ph type="title"/>
          </p:nvPr>
        </p:nvSpPr>
        <p:spPr/>
        <p:txBody>
          <a:bodyPr/>
          <a:lstStyle/>
          <a:p>
            <a:r>
              <a:rPr lang="en-GB" dirty="0"/>
              <a:t>Resources</a:t>
            </a:r>
            <a:endParaRPr lang="en-CA" dirty="0"/>
          </a:p>
        </p:txBody>
      </p:sp>
      <p:sp>
        <p:nvSpPr>
          <p:cNvPr id="3" name="Content Placeholder 2">
            <a:extLst>
              <a:ext uri="{FF2B5EF4-FFF2-40B4-BE49-F238E27FC236}">
                <a16:creationId xmlns:a16="http://schemas.microsoft.com/office/drawing/2014/main" id="{1CFCFE2E-2193-4097-B115-4B2107FD2344}"/>
              </a:ext>
            </a:extLst>
          </p:cNvPr>
          <p:cNvSpPr>
            <a:spLocks noGrp="1"/>
          </p:cNvSpPr>
          <p:nvPr>
            <p:ph idx="1"/>
          </p:nvPr>
        </p:nvSpPr>
        <p:spPr/>
        <p:txBody>
          <a:bodyPr>
            <a:normAutofit/>
          </a:bodyPr>
          <a:lstStyle/>
          <a:p>
            <a:r>
              <a:rPr lang="en-US" dirty="0"/>
              <a:t>The White Paper, "</a:t>
            </a:r>
            <a:r>
              <a:rPr lang="en-US" dirty="0">
                <a:hlinkClick r:id="rId3"/>
              </a:rPr>
              <a:t>Measuring Research Output Through Bibliometrics</a:t>
            </a:r>
            <a:r>
              <a:rPr lang="en-US" dirty="0"/>
              <a:t>", provides a high-level review of bibliometrics, and provides recommended practices for working with bibliometric data. </a:t>
            </a:r>
            <a:r>
              <a:rPr lang="en-CA" dirty="0"/>
              <a:t>DOI: 10.13140/RG.2.1.3302.5680</a:t>
            </a:r>
          </a:p>
          <a:p>
            <a:r>
              <a:rPr lang="en-US" dirty="0"/>
              <a:t>Bibliometrics and Research Impact Librarian, Job Description </a:t>
            </a:r>
            <a:r>
              <a:rPr lang="en-US" sz="2400" kern="1200" dirty="0">
                <a:solidFill>
                  <a:schemeClr val="tx1"/>
                </a:solidFill>
                <a:effectLst/>
                <a:latin typeface="+mn-lt"/>
                <a:ea typeface="+mn-ea"/>
                <a:cs typeface="+mn-cs"/>
                <a:hlinkClick r:id="rId4"/>
              </a:rPr>
              <a:t>https://hr.uwaterloo.ca/.jd/00006514.pdf</a:t>
            </a:r>
            <a:endParaRPr lang="en-US" sz="2400" kern="1200" dirty="0">
              <a:solidFill>
                <a:schemeClr val="tx1"/>
              </a:solidFill>
              <a:effectLst/>
              <a:latin typeface="+mn-lt"/>
              <a:ea typeface="+mn-ea"/>
              <a:cs typeface="+mn-cs"/>
            </a:endParaRPr>
          </a:p>
          <a:p>
            <a:r>
              <a:rPr lang="en-US" dirty="0"/>
              <a:t>BRI Guides from </a:t>
            </a:r>
            <a:r>
              <a:rPr lang="en-US" dirty="0" err="1"/>
              <a:t>Uwaterloo</a:t>
            </a:r>
            <a:r>
              <a:rPr lang="en-US" dirty="0"/>
              <a:t> - </a:t>
            </a:r>
            <a:r>
              <a:rPr lang="en-US" dirty="0">
                <a:hlinkClick r:id="rId5"/>
              </a:rPr>
              <a:t>https://subjectguides.uwaterloo.ca/prf.php?account_id=12924</a:t>
            </a:r>
            <a:r>
              <a:rPr lang="en-US" dirty="0"/>
              <a:t> </a:t>
            </a:r>
            <a:endParaRPr lang="en-US" sz="2400" kern="1200" dirty="0">
              <a:solidFill>
                <a:schemeClr val="tx1"/>
              </a:solidFill>
              <a:effectLst/>
              <a:latin typeface="+mn-lt"/>
              <a:ea typeface="+mn-ea"/>
              <a:cs typeface="+mn-cs"/>
            </a:endParaRPr>
          </a:p>
          <a:p>
            <a:r>
              <a:rPr lang="en-CA" dirty="0"/>
              <a:t>The </a:t>
            </a:r>
            <a:r>
              <a:rPr lang="en-CA" dirty="0" err="1"/>
              <a:t>Bibliomagician</a:t>
            </a:r>
            <a:r>
              <a:rPr lang="en-CA" dirty="0"/>
              <a:t> Blog - </a:t>
            </a:r>
            <a:r>
              <a:rPr lang="en-CA" dirty="0">
                <a:hlinkClick r:id="rId6"/>
              </a:rPr>
              <a:t>https://thebibliomagician.wordpress.com/</a:t>
            </a:r>
            <a:r>
              <a:rPr lang="en-CA" dirty="0"/>
              <a:t>  </a:t>
            </a:r>
          </a:p>
          <a:p>
            <a:r>
              <a:rPr lang="en-CA" dirty="0"/>
              <a:t>Discussion List: Lis-Bibliometrics </a:t>
            </a:r>
            <a:r>
              <a:rPr lang="en-CA" dirty="0">
                <a:hlinkClick r:id="rId7"/>
              </a:rPr>
              <a:t>https://www.jiscmail.ac.uk/cgi-bin/webadmin?A0=LIS-BIBLIOMETRICS</a:t>
            </a:r>
            <a:endParaRPr lang="en-CA" dirty="0"/>
          </a:p>
        </p:txBody>
      </p:sp>
    </p:spTree>
    <p:extLst>
      <p:ext uri="{BB962C8B-B14F-4D97-AF65-F5344CB8AC3E}">
        <p14:creationId xmlns:p14="http://schemas.microsoft.com/office/powerpoint/2010/main" val="422145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D380-3F2A-4B08-A687-A103B325396C}"/>
              </a:ext>
            </a:extLst>
          </p:cNvPr>
          <p:cNvSpPr>
            <a:spLocks noGrp="1"/>
          </p:cNvSpPr>
          <p:nvPr>
            <p:ph type="title"/>
          </p:nvPr>
        </p:nvSpPr>
        <p:spPr/>
        <p:txBody>
          <a:bodyPr>
            <a:normAutofit/>
          </a:bodyPr>
          <a:lstStyle/>
          <a:p>
            <a:r>
              <a:rPr lang="en-US" dirty="0"/>
              <a:t>Poll: What is the focus of your bibliometrics program?</a:t>
            </a:r>
            <a:endParaRPr lang="en-CA" dirty="0"/>
          </a:p>
        </p:txBody>
      </p:sp>
      <p:sp>
        <p:nvSpPr>
          <p:cNvPr id="3" name="Content Placeholder 2">
            <a:extLst>
              <a:ext uri="{FF2B5EF4-FFF2-40B4-BE49-F238E27FC236}">
                <a16:creationId xmlns:a16="http://schemas.microsoft.com/office/drawing/2014/main" id="{DD796C31-B717-496A-85F1-C5F94793449C}"/>
              </a:ext>
            </a:extLst>
          </p:cNvPr>
          <p:cNvSpPr>
            <a:spLocks noGrp="1"/>
          </p:cNvSpPr>
          <p:nvPr>
            <p:ph idx="1"/>
          </p:nvPr>
        </p:nvSpPr>
        <p:spPr/>
        <p:txBody>
          <a:bodyPr/>
          <a:lstStyle/>
          <a:p>
            <a:pPr marL="457200" indent="-457200">
              <a:buFont typeface="+mj-lt"/>
              <a:buAutoNum type="alphaLcParenR"/>
            </a:pPr>
            <a:r>
              <a:rPr lang="en-US" dirty="0"/>
              <a:t>Help individual researchers</a:t>
            </a:r>
          </a:p>
          <a:p>
            <a:pPr marL="457200" indent="-457200">
              <a:buFont typeface="+mj-lt"/>
              <a:buAutoNum type="alphaLcParenR"/>
            </a:pPr>
            <a:r>
              <a:rPr lang="en-US" dirty="0"/>
              <a:t>Help research groups, centres and institutes</a:t>
            </a:r>
          </a:p>
          <a:p>
            <a:pPr marL="457200" indent="-457200">
              <a:buFont typeface="+mj-lt"/>
              <a:buAutoNum type="alphaLcParenR"/>
            </a:pPr>
            <a:r>
              <a:rPr lang="en-US" dirty="0"/>
              <a:t>Help research and campus administration</a:t>
            </a:r>
          </a:p>
        </p:txBody>
      </p:sp>
    </p:spTree>
    <p:extLst>
      <p:ext uri="{BB962C8B-B14F-4D97-AF65-F5344CB8AC3E}">
        <p14:creationId xmlns:p14="http://schemas.microsoft.com/office/powerpoint/2010/main" val="43922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2DECCE-A094-47E7-A387-739AB04245EE}"/>
              </a:ext>
            </a:extLst>
          </p:cNvPr>
          <p:cNvSpPr>
            <a:spLocks noGrp="1"/>
          </p:cNvSpPr>
          <p:nvPr>
            <p:ph type="title"/>
          </p:nvPr>
        </p:nvSpPr>
        <p:spPr/>
        <p:txBody>
          <a:bodyPr/>
          <a:lstStyle/>
          <a:p>
            <a:r>
              <a:rPr lang="en-US" dirty="0"/>
              <a:t>Presenters</a:t>
            </a:r>
            <a:endParaRPr lang="en-CA" dirty="0"/>
          </a:p>
        </p:txBody>
      </p:sp>
      <p:sp>
        <p:nvSpPr>
          <p:cNvPr id="6" name="Content Placeholder 5">
            <a:extLst>
              <a:ext uri="{FF2B5EF4-FFF2-40B4-BE49-F238E27FC236}">
                <a16:creationId xmlns:a16="http://schemas.microsoft.com/office/drawing/2014/main" id="{95AE4D50-C833-4810-BB75-FE5A069393F8}"/>
              </a:ext>
            </a:extLst>
          </p:cNvPr>
          <p:cNvSpPr>
            <a:spLocks noGrp="1"/>
          </p:cNvSpPr>
          <p:nvPr>
            <p:ph idx="1"/>
          </p:nvPr>
        </p:nvSpPr>
        <p:spPr>
          <a:xfrm>
            <a:off x="259882" y="1413164"/>
            <a:ext cx="5836118" cy="4424928"/>
          </a:xfrm>
        </p:spPr>
        <p:txBody>
          <a:bodyPr>
            <a:normAutofit/>
          </a:bodyPr>
          <a:lstStyle/>
          <a:p>
            <a:r>
              <a:rPr lang="en-US" dirty="0"/>
              <a:t>Laura Bredahl, Bibliometrics and Research Impact Librarian</a:t>
            </a:r>
          </a:p>
          <a:p>
            <a:r>
              <a:rPr lang="en-US" dirty="0"/>
              <a:t>Alison Hitchens, Associate University Librarian, Collections, Technology and Scholarly Communication</a:t>
            </a:r>
            <a:endParaRPr lang="en-CA" dirty="0"/>
          </a:p>
        </p:txBody>
      </p:sp>
      <p:pic>
        <p:nvPicPr>
          <p:cNvPr id="3" name="Picture 2" descr="Alison Hitchens portrait">
            <a:extLst>
              <a:ext uri="{FF2B5EF4-FFF2-40B4-BE49-F238E27FC236}">
                <a16:creationId xmlns:a16="http://schemas.microsoft.com/office/drawing/2014/main" id="{600CA539-431F-41E0-8364-3D34C67D7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382" y="2496484"/>
            <a:ext cx="1954848" cy="3481753"/>
          </a:xfrm>
          <a:prstGeom prst="rect">
            <a:avLst/>
          </a:prstGeom>
        </p:spPr>
      </p:pic>
      <p:pic>
        <p:nvPicPr>
          <p:cNvPr id="4" name="Picture 3" descr="Laura Bredahl portrait">
            <a:extLst>
              <a:ext uri="{FF2B5EF4-FFF2-40B4-BE49-F238E27FC236}">
                <a16:creationId xmlns:a16="http://schemas.microsoft.com/office/drawing/2014/main" id="{D91BB60A-358D-4D69-8D06-2553F099DA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30035"/>
            <a:ext cx="2286000" cy="3429000"/>
          </a:xfrm>
          <a:prstGeom prst="rect">
            <a:avLst/>
          </a:prstGeom>
        </p:spPr>
      </p:pic>
    </p:spTree>
    <p:extLst>
      <p:ext uri="{BB962C8B-B14F-4D97-AF65-F5344CB8AC3E}">
        <p14:creationId xmlns:p14="http://schemas.microsoft.com/office/powerpoint/2010/main" val="93588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D3F92B-410A-458B-9A86-739F9D49444B}"/>
              </a:ext>
            </a:extLst>
          </p:cNvPr>
          <p:cNvPicPr>
            <a:picLocks noChangeAspect="1"/>
          </p:cNvPicPr>
          <p:nvPr/>
        </p:nvPicPr>
        <p:blipFill>
          <a:blip r:embed="rId3"/>
          <a:stretch>
            <a:fillRect/>
          </a:stretch>
        </p:blipFill>
        <p:spPr>
          <a:xfrm>
            <a:off x="2057745" y="1239399"/>
            <a:ext cx="8076509" cy="4379201"/>
          </a:xfrm>
          <a:prstGeom prst="rect">
            <a:avLst/>
          </a:prstGeom>
        </p:spPr>
      </p:pic>
    </p:spTree>
    <p:extLst>
      <p:ext uri="{BB962C8B-B14F-4D97-AF65-F5344CB8AC3E}">
        <p14:creationId xmlns:p14="http://schemas.microsoft.com/office/powerpoint/2010/main" val="19293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5EEAE8F-DA8B-4ECB-966E-F8E383AAB73B}"/>
              </a:ext>
            </a:extLst>
          </p:cNvPr>
          <p:cNvSpPr>
            <a:spLocks noGrp="1"/>
          </p:cNvSpPr>
          <p:nvPr>
            <p:ph type="body" sz="quarter" idx="13"/>
          </p:nvPr>
        </p:nvSpPr>
        <p:spPr/>
        <p:txBody>
          <a:bodyPr/>
          <a:lstStyle/>
          <a:p>
            <a:r>
              <a:rPr lang="en-GB"/>
              <a:t>Questions?</a:t>
            </a:r>
            <a:endParaRPr lang="en-CA"/>
          </a:p>
        </p:txBody>
      </p:sp>
      <p:sp>
        <p:nvSpPr>
          <p:cNvPr id="4" name="Title 3">
            <a:extLst>
              <a:ext uri="{FF2B5EF4-FFF2-40B4-BE49-F238E27FC236}">
                <a16:creationId xmlns:a16="http://schemas.microsoft.com/office/drawing/2014/main" id="{BADB7518-87A1-48A9-A2B7-B270F62A97FC}"/>
              </a:ext>
            </a:extLst>
          </p:cNvPr>
          <p:cNvSpPr>
            <a:spLocks noGrp="1"/>
          </p:cNvSpPr>
          <p:nvPr>
            <p:ph type="title"/>
          </p:nvPr>
        </p:nvSpPr>
        <p:spPr/>
        <p:txBody>
          <a:bodyPr/>
          <a:lstStyle/>
          <a:p>
            <a:r>
              <a:rPr lang="en-GB" dirty="0"/>
              <a:t>Thank you</a:t>
            </a:r>
            <a:endParaRPr lang="en-CA" dirty="0"/>
          </a:p>
        </p:txBody>
      </p:sp>
    </p:spTree>
    <p:extLst>
      <p:ext uri="{BB962C8B-B14F-4D97-AF65-F5344CB8AC3E}">
        <p14:creationId xmlns:p14="http://schemas.microsoft.com/office/powerpoint/2010/main" val="397115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3502-02CC-4DD9-B171-7D5DEE74BEE5}"/>
              </a:ext>
            </a:extLst>
          </p:cNvPr>
          <p:cNvSpPr>
            <a:spLocks noGrp="1"/>
          </p:cNvSpPr>
          <p:nvPr>
            <p:ph type="title"/>
          </p:nvPr>
        </p:nvSpPr>
        <p:spPr/>
        <p:txBody>
          <a:bodyPr/>
          <a:lstStyle/>
          <a:p>
            <a:r>
              <a:rPr lang="en-GB" dirty="0"/>
              <a:t>ARL Practice Briefs</a:t>
            </a:r>
            <a:endParaRPr lang="en-CA" dirty="0"/>
          </a:p>
        </p:txBody>
      </p:sp>
      <p:sp>
        <p:nvSpPr>
          <p:cNvPr id="3" name="Content Placeholder 2">
            <a:extLst>
              <a:ext uri="{FF2B5EF4-FFF2-40B4-BE49-F238E27FC236}">
                <a16:creationId xmlns:a16="http://schemas.microsoft.com/office/drawing/2014/main" id="{A5150D5E-C12D-4982-B088-EDBADA2D5661}"/>
              </a:ext>
            </a:extLst>
          </p:cNvPr>
          <p:cNvSpPr>
            <a:spLocks noGrp="1"/>
          </p:cNvSpPr>
          <p:nvPr>
            <p:ph idx="1"/>
          </p:nvPr>
        </p:nvSpPr>
        <p:spPr/>
        <p:txBody>
          <a:bodyPr/>
          <a:lstStyle/>
          <a:p>
            <a:r>
              <a:rPr lang="en-GB" dirty="0"/>
              <a:t>This presentation relates to work done for the Association of Research Libraries (ARL) </a:t>
            </a:r>
            <a:r>
              <a:rPr lang="en-GB" dirty="0">
                <a:hlinkClick r:id="rId3"/>
              </a:rPr>
              <a:t>Research Library Impact Pilots</a:t>
            </a:r>
            <a:r>
              <a:rPr lang="en-GB" dirty="0"/>
              <a:t> program</a:t>
            </a:r>
          </a:p>
          <a:p>
            <a:r>
              <a:rPr lang="en-GB" dirty="0"/>
              <a:t>Research topic: “(</a:t>
            </a:r>
            <a:r>
              <a:rPr lang="en-CA" b="0" i="0" dirty="0">
                <a:solidFill>
                  <a:srgbClr val="212529"/>
                </a:solidFill>
                <a:effectLst/>
              </a:rPr>
              <a:t>How) does the library help to increase research productivity and impact?</a:t>
            </a:r>
            <a:r>
              <a:rPr lang="en-GB" b="0" i="0" dirty="0">
                <a:solidFill>
                  <a:srgbClr val="212529"/>
                </a:solidFill>
                <a:effectLst/>
              </a:rPr>
              <a:t>”</a:t>
            </a:r>
          </a:p>
          <a:p>
            <a:r>
              <a:rPr lang="en-GB" dirty="0">
                <a:solidFill>
                  <a:srgbClr val="212529"/>
                </a:solidFill>
              </a:rPr>
              <a:t>Practice brief written by Shannon Gordon (former Bibliometrics and Research Impact Librarian at Waterloo) and Alison Hitchens</a:t>
            </a:r>
            <a:endParaRPr lang="en-CA" dirty="0"/>
          </a:p>
        </p:txBody>
      </p:sp>
    </p:spTree>
    <p:extLst>
      <p:ext uri="{BB962C8B-B14F-4D97-AF65-F5344CB8AC3E}">
        <p14:creationId xmlns:p14="http://schemas.microsoft.com/office/powerpoint/2010/main" val="60622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76A0-1F95-4104-AA19-AC0C4D11CE7C}"/>
              </a:ext>
            </a:extLst>
          </p:cNvPr>
          <p:cNvSpPr>
            <a:spLocks noGrp="1"/>
          </p:cNvSpPr>
          <p:nvPr>
            <p:ph type="title"/>
          </p:nvPr>
        </p:nvSpPr>
        <p:spPr/>
        <p:txBody>
          <a:bodyPr/>
          <a:lstStyle/>
          <a:p>
            <a:r>
              <a:rPr lang="en-GB" dirty="0"/>
              <a:t>Poll: Describe your familiarity with bibliometrics</a:t>
            </a:r>
            <a:endParaRPr lang="en-CA" dirty="0"/>
          </a:p>
        </p:txBody>
      </p:sp>
      <p:sp>
        <p:nvSpPr>
          <p:cNvPr id="3" name="Content Placeholder 2">
            <a:extLst>
              <a:ext uri="{FF2B5EF4-FFF2-40B4-BE49-F238E27FC236}">
                <a16:creationId xmlns:a16="http://schemas.microsoft.com/office/drawing/2014/main" id="{0629CE46-EA56-4464-AC31-61090B153415}"/>
              </a:ext>
            </a:extLst>
          </p:cNvPr>
          <p:cNvSpPr>
            <a:spLocks noGrp="1"/>
          </p:cNvSpPr>
          <p:nvPr>
            <p:ph idx="1"/>
          </p:nvPr>
        </p:nvSpPr>
        <p:spPr/>
        <p:txBody>
          <a:bodyPr/>
          <a:lstStyle/>
          <a:p>
            <a:pPr marL="0" indent="0">
              <a:buNone/>
            </a:pPr>
            <a:endParaRPr lang="en-GB" dirty="0"/>
          </a:p>
          <a:p>
            <a:pPr>
              <a:buFont typeface="Wingdings" panose="05000000000000000000" pitchFamily="2" charset="2"/>
              <a:buChar char="q"/>
            </a:pPr>
            <a:r>
              <a:rPr lang="en-GB" dirty="0"/>
              <a:t> I eat citation data for breakfast</a:t>
            </a:r>
          </a:p>
          <a:p>
            <a:pPr>
              <a:buFont typeface="Wingdings" panose="05000000000000000000" pitchFamily="2" charset="2"/>
              <a:buChar char="q"/>
            </a:pPr>
            <a:r>
              <a:rPr lang="en-GB" dirty="0"/>
              <a:t> I’m aware of the H-Index</a:t>
            </a:r>
          </a:p>
          <a:p>
            <a:pPr>
              <a:buFont typeface="Wingdings" panose="05000000000000000000" pitchFamily="2" charset="2"/>
              <a:buChar char="q"/>
            </a:pPr>
            <a:r>
              <a:rPr lang="en-GB" dirty="0"/>
              <a:t> I’ve helped a researcher understand their impact</a:t>
            </a:r>
          </a:p>
          <a:p>
            <a:pPr>
              <a:buFont typeface="Wingdings" panose="05000000000000000000" pitchFamily="2" charset="2"/>
              <a:buChar char="q"/>
            </a:pPr>
            <a:r>
              <a:rPr lang="en-GB" dirty="0"/>
              <a:t> I know we subscribe to some bibliometric tools</a:t>
            </a:r>
          </a:p>
          <a:p>
            <a:pPr>
              <a:buFont typeface="Wingdings" panose="05000000000000000000" pitchFamily="2" charset="2"/>
              <a:buChar char="q"/>
            </a:pPr>
            <a:r>
              <a:rPr lang="en-GB" dirty="0"/>
              <a:t> I know the word but I don’t really know what it means</a:t>
            </a:r>
          </a:p>
          <a:p>
            <a:pPr marL="0" indent="0">
              <a:buNone/>
            </a:pPr>
            <a:endParaRPr lang="en-CA" b="1" dirty="0"/>
          </a:p>
        </p:txBody>
      </p:sp>
    </p:spTree>
    <p:extLst>
      <p:ext uri="{BB962C8B-B14F-4D97-AF65-F5344CB8AC3E}">
        <p14:creationId xmlns:p14="http://schemas.microsoft.com/office/powerpoint/2010/main" val="354377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E0D9F3-0CC7-4113-AEFE-2EEA140F1EBA}"/>
              </a:ext>
            </a:extLst>
          </p:cNvPr>
          <p:cNvPicPr>
            <a:picLocks noChangeAspect="1"/>
          </p:cNvPicPr>
          <p:nvPr/>
        </p:nvPicPr>
        <p:blipFill>
          <a:blip r:embed="rId3"/>
          <a:stretch>
            <a:fillRect/>
          </a:stretch>
        </p:blipFill>
        <p:spPr>
          <a:xfrm>
            <a:off x="1930920" y="1155299"/>
            <a:ext cx="8330159" cy="4547401"/>
          </a:xfrm>
          <a:prstGeom prst="rect">
            <a:avLst/>
          </a:prstGeom>
        </p:spPr>
      </p:pic>
    </p:spTree>
    <p:extLst>
      <p:ext uri="{BB962C8B-B14F-4D97-AF65-F5344CB8AC3E}">
        <p14:creationId xmlns:p14="http://schemas.microsoft.com/office/powerpoint/2010/main" val="224423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836C-D709-4620-8197-4F1EB3712942}"/>
              </a:ext>
            </a:extLst>
          </p:cNvPr>
          <p:cNvSpPr>
            <a:spLocks noGrp="1"/>
          </p:cNvSpPr>
          <p:nvPr>
            <p:ph type="title"/>
          </p:nvPr>
        </p:nvSpPr>
        <p:spPr/>
        <p:txBody>
          <a:bodyPr/>
          <a:lstStyle/>
          <a:p>
            <a:r>
              <a:rPr lang="en-CA" dirty="0">
                <a:ea typeface="+mj-lt"/>
                <a:cs typeface="+mj-lt"/>
              </a:rPr>
              <a:t>What are bibliometrics?</a:t>
            </a:r>
            <a:endParaRPr lang="en-US" dirty="0"/>
          </a:p>
        </p:txBody>
      </p:sp>
      <p:sp>
        <p:nvSpPr>
          <p:cNvPr id="5" name="Text Placeholder 4">
            <a:extLst>
              <a:ext uri="{FF2B5EF4-FFF2-40B4-BE49-F238E27FC236}">
                <a16:creationId xmlns:a16="http://schemas.microsoft.com/office/drawing/2014/main" id="{295F7AFD-ADD7-4151-BDF9-EFB70B270842}"/>
              </a:ext>
            </a:extLst>
          </p:cNvPr>
          <p:cNvSpPr>
            <a:spLocks noGrp="1"/>
          </p:cNvSpPr>
          <p:nvPr>
            <p:ph idx="1"/>
          </p:nvPr>
        </p:nvSpPr>
        <p:spPr>
          <a:xfrm>
            <a:off x="259882" y="1413164"/>
            <a:ext cx="11569729" cy="2162550"/>
          </a:xfrm>
        </p:spPr>
        <p:txBody>
          <a:bodyPr/>
          <a:lstStyle/>
          <a:p>
            <a:r>
              <a:rPr lang="en-GB" sz="2800" dirty="0"/>
              <a:t>A method for counting and analysing academic publications, citations, and authorship to measure research outputs.</a:t>
            </a:r>
            <a:endParaRPr lang="en-CA" sz="2800" dirty="0"/>
          </a:p>
          <a:p>
            <a:endParaRPr lang="en-US" dirty="0"/>
          </a:p>
        </p:txBody>
      </p:sp>
      <p:sp>
        <p:nvSpPr>
          <p:cNvPr id="4" name="Slide Number Placeholder 3">
            <a:extLst>
              <a:ext uri="{FF2B5EF4-FFF2-40B4-BE49-F238E27FC236}">
                <a16:creationId xmlns:a16="http://schemas.microsoft.com/office/drawing/2014/main" id="{79AFD650-F221-497D-B757-1E73F06F51AA}"/>
              </a:ext>
            </a:extLst>
          </p:cNvPr>
          <p:cNvSpPr>
            <a:spLocks noGrp="1"/>
          </p:cNvSpPr>
          <p:nvPr>
            <p:ph type="sldNum" sz="quarter" idx="12"/>
          </p:nvPr>
        </p:nvSpPr>
        <p:spPr/>
        <p:txBody>
          <a:bodyPr/>
          <a:lstStyle/>
          <a:p>
            <a:r>
              <a:rPr lang="en-US" dirty="0"/>
              <a:t>PAGE  </a:t>
            </a:r>
            <a:fld id="{93005692-73BE-493E-93AB-ECD6027A7652}" type="slidenum">
              <a:rPr lang="en-US" smtClean="0"/>
              <a:pPr/>
              <a:t>7</a:t>
            </a:fld>
            <a:endParaRPr lang="en-US" dirty="0"/>
          </a:p>
        </p:txBody>
      </p:sp>
      <p:sp>
        <p:nvSpPr>
          <p:cNvPr id="9" name="Rectangle 8">
            <a:extLst>
              <a:ext uri="{FF2B5EF4-FFF2-40B4-BE49-F238E27FC236}">
                <a16:creationId xmlns:a16="http://schemas.microsoft.com/office/drawing/2014/main" id="{620F736F-DC0E-497D-96F6-B8A87829BC41}"/>
              </a:ext>
            </a:extLst>
          </p:cNvPr>
          <p:cNvSpPr/>
          <p:nvPr/>
        </p:nvSpPr>
        <p:spPr>
          <a:xfrm>
            <a:off x="-51254" y="3578671"/>
            <a:ext cx="12192000" cy="127765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latin typeface="Calibri"/>
              </a:rPr>
              <a:t>“Bibliometrics serve as one tool, among many, used by universities, funders, ranking organizations, and others to measure research outputs.”</a:t>
            </a:r>
            <a:r>
              <a:rPr lang="en-CA" sz="2800" b="1" baseline="30000" dirty="0">
                <a:solidFill>
                  <a:schemeClr val="tx1"/>
                </a:solidFill>
                <a:latin typeface="Calibri"/>
              </a:rPr>
              <a:t>1</a:t>
            </a:r>
            <a:r>
              <a:rPr lang="en-CA" sz="2800" dirty="0">
                <a:solidFill>
                  <a:schemeClr val="tx1"/>
                </a:solidFill>
                <a:latin typeface="Calibri"/>
                <a:ea typeface="Calibri"/>
                <a:cs typeface="Calibri"/>
              </a:rPr>
              <a:t>​</a:t>
            </a:r>
            <a:endParaRPr lang="en-CA" sz="2000" dirty="0">
              <a:solidFill>
                <a:schemeClr val="tx1"/>
              </a:solidFill>
              <a:cs typeface="Calibri" panose="020F0502020204030204"/>
            </a:endParaRPr>
          </a:p>
        </p:txBody>
      </p:sp>
      <p:sp>
        <p:nvSpPr>
          <p:cNvPr id="11" name="TextBox 10">
            <a:extLst>
              <a:ext uri="{FF2B5EF4-FFF2-40B4-BE49-F238E27FC236}">
                <a16:creationId xmlns:a16="http://schemas.microsoft.com/office/drawing/2014/main" id="{EDC84569-DD6F-4009-9C63-39388BACCE2D}"/>
              </a:ext>
            </a:extLst>
          </p:cNvPr>
          <p:cNvSpPr txBox="1"/>
          <p:nvPr/>
        </p:nvSpPr>
        <p:spPr>
          <a:xfrm>
            <a:off x="213420" y="6032102"/>
            <a:ext cx="8579318" cy="646331"/>
          </a:xfrm>
          <a:prstGeom prst="rect">
            <a:avLst/>
          </a:prstGeom>
          <a:solidFill>
            <a:schemeClr val="bg1"/>
          </a:solidFill>
        </p:spPr>
        <p:txBody>
          <a:bodyPr wrap="square" rtlCol="0">
            <a:spAutoFit/>
          </a:bodyPr>
          <a:lstStyle/>
          <a:p>
            <a:r>
              <a:rPr lang="en-CA" sz="1200" dirty="0"/>
              <a:t>1. University of Waterloo Working Group on Bibliometrics, Lauren Byl, Jana Carson, Annamaria Feltracco, Susie Gooch, Shannon Gordon, Tim Kenyon, Bruce Muirhead, Daniela Seskar-Hencic, Kathy MacDonald, M. Tamer Özsu, Peter Stirling (2016). White Paper: Measuring Research Outputs Through Bibliometrics. UWSpace. </a:t>
            </a:r>
            <a:r>
              <a:rPr lang="en-CA" sz="1200" dirty="0">
                <a:hlinkClick r:id="rId3"/>
              </a:rPr>
              <a:t>http://hdl.handle.net/10012/10323</a:t>
            </a:r>
            <a:endParaRPr lang="en-CA" sz="1200" dirty="0"/>
          </a:p>
        </p:txBody>
      </p:sp>
    </p:spTree>
    <p:extLst>
      <p:ext uri="{BB962C8B-B14F-4D97-AF65-F5344CB8AC3E}">
        <p14:creationId xmlns:p14="http://schemas.microsoft.com/office/powerpoint/2010/main" val="260351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923E-D27D-45F9-9020-885E66E441FF}"/>
              </a:ext>
            </a:extLst>
          </p:cNvPr>
          <p:cNvSpPr>
            <a:spLocks noGrp="1"/>
          </p:cNvSpPr>
          <p:nvPr>
            <p:ph type="title"/>
          </p:nvPr>
        </p:nvSpPr>
        <p:spPr/>
        <p:txBody>
          <a:bodyPr>
            <a:normAutofit fontScale="90000"/>
          </a:bodyPr>
          <a:lstStyle/>
          <a:p>
            <a:r>
              <a:rPr lang="en-GB" dirty="0"/>
              <a:t>Getting started with bibliometrics and research impact at the institutional level</a:t>
            </a:r>
            <a:endParaRPr lang="en-CA" dirty="0"/>
          </a:p>
        </p:txBody>
      </p:sp>
      <p:graphicFrame>
        <p:nvGraphicFramePr>
          <p:cNvPr id="4" name="Diagram 3">
            <a:extLst>
              <a:ext uri="{FF2B5EF4-FFF2-40B4-BE49-F238E27FC236}">
                <a16:creationId xmlns:a16="http://schemas.microsoft.com/office/drawing/2014/main" id="{D0BF430A-C882-4B07-AA54-3D50538A7861}"/>
              </a:ext>
            </a:extLst>
          </p:cNvPr>
          <p:cNvGraphicFramePr/>
          <p:nvPr>
            <p:extLst>
              <p:ext uri="{D42A27DB-BD31-4B8C-83A1-F6EECF244321}">
                <p14:modId xmlns:p14="http://schemas.microsoft.com/office/powerpoint/2010/main" val="2280005149"/>
              </p:ext>
            </p:extLst>
          </p:nvPr>
        </p:nvGraphicFramePr>
        <p:xfrm>
          <a:off x="318499" y="2045677"/>
          <a:ext cx="11569728" cy="413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864F728-2D16-4413-8E23-167180327E26}"/>
              </a:ext>
            </a:extLst>
          </p:cNvPr>
          <p:cNvSpPr txBox="1"/>
          <p:nvPr/>
        </p:nvSpPr>
        <p:spPr>
          <a:xfrm>
            <a:off x="747251" y="3930134"/>
            <a:ext cx="963562" cy="369332"/>
          </a:xfrm>
          <a:prstGeom prst="rect">
            <a:avLst/>
          </a:prstGeom>
          <a:noFill/>
        </p:spPr>
        <p:txBody>
          <a:bodyPr wrap="square" rtlCol="0">
            <a:spAutoFit/>
          </a:bodyPr>
          <a:lstStyle/>
          <a:p>
            <a:r>
              <a:rPr lang="en-US" dirty="0"/>
              <a:t>&lt;2011</a:t>
            </a:r>
            <a:endParaRPr lang="en-CA" dirty="0"/>
          </a:p>
        </p:txBody>
      </p:sp>
      <p:sp>
        <p:nvSpPr>
          <p:cNvPr id="7" name="TextBox 6">
            <a:extLst>
              <a:ext uri="{FF2B5EF4-FFF2-40B4-BE49-F238E27FC236}">
                <a16:creationId xmlns:a16="http://schemas.microsoft.com/office/drawing/2014/main" id="{24BEB9A1-563A-447B-A496-21D16F602FDE}"/>
              </a:ext>
            </a:extLst>
          </p:cNvPr>
          <p:cNvSpPr txBox="1"/>
          <p:nvPr/>
        </p:nvSpPr>
        <p:spPr>
          <a:xfrm>
            <a:off x="4183625" y="3930134"/>
            <a:ext cx="963562" cy="369332"/>
          </a:xfrm>
          <a:prstGeom prst="rect">
            <a:avLst/>
          </a:prstGeom>
          <a:noFill/>
        </p:spPr>
        <p:txBody>
          <a:bodyPr wrap="square" rtlCol="0">
            <a:spAutoFit/>
          </a:bodyPr>
          <a:lstStyle/>
          <a:p>
            <a:pPr algn="ctr"/>
            <a:r>
              <a:rPr lang="en-US" dirty="0"/>
              <a:t>2012</a:t>
            </a:r>
            <a:endParaRPr lang="en-CA" dirty="0"/>
          </a:p>
        </p:txBody>
      </p:sp>
      <p:sp>
        <p:nvSpPr>
          <p:cNvPr id="9" name="TextBox 8">
            <a:extLst>
              <a:ext uri="{FF2B5EF4-FFF2-40B4-BE49-F238E27FC236}">
                <a16:creationId xmlns:a16="http://schemas.microsoft.com/office/drawing/2014/main" id="{7B8192FE-6017-4BE3-80C6-120A8E2CB01B}"/>
              </a:ext>
            </a:extLst>
          </p:cNvPr>
          <p:cNvSpPr txBox="1"/>
          <p:nvPr/>
        </p:nvSpPr>
        <p:spPr>
          <a:xfrm>
            <a:off x="2465438" y="3930134"/>
            <a:ext cx="963562" cy="369332"/>
          </a:xfrm>
          <a:prstGeom prst="rect">
            <a:avLst/>
          </a:prstGeom>
          <a:noFill/>
        </p:spPr>
        <p:txBody>
          <a:bodyPr wrap="square" rtlCol="0">
            <a:spAutoFit/>
          </a:bodyPr>
          <a:lstStyle/>
          <a:p>
            <a:pPr algn="ctr"/>
            <a:r>
              <a:rPr lang="en-US" dirty="0"/>
              <a:t>2011</a:t>
            </a:r>
            <a:endParaRPr lang="en-CA" dirty="0"/>
          </a:p>
        </p:txBody>
      </p:sp>
      <p:sp>
        <p:nvSpPr>
          <p:cNvPr id="11" name="TextBox 10">
            <a:extLst>
              <a:ext uri="{FF2B5EF4-FFF2-40B4-BE49-F238E27FC236}">
                <a16:creationId xmlns:a16="http://schemas.microsoft.com/office/drawing/2014/main" id="{1109FB56-995E-4CB2-BDFF-81C1312222BC}"/>
              </a:ext>
            </a:extLst>
          </p:cNvPr>
          <p:cNvSpPr txBox="1"/>
          <p:nvPr/>
        </p:nvSpPr>
        <p:spPr>
          <a:xfrm>
            <a:off x="5901812" y="3930134"/>
            <a:ext cx="963562" cy="369332"/>
          </a:xfrm>
          <a:prstGeom prst="rect">
            <a:avLst/>
          </a:prstGeom>
          <a:noFill/>
        </p:spPr>
        <p:txBody>
          <a:bodyPr wrap="square" rtlCol="0">
            <a:spAutoFit/>
          </a:bodyPr>
          <a:lstStyle/>
          <a:p>
            <a:pPr algn="ctr"/>
            <a:r>
              <a:rPr lang="en-US" dirty="0"/>
              <a:t>2012</a:t>
            </a:r>
            <a:endParaRPr lang="en-CA" dirty="0"/>
          </a:p>
        </p:txBody>
      </p:sp>
      <p:sp>
        <p:nvSpPr>
          <p:cNvPr id="13" name="TextBox 12">
            <a:extLst>
              <a:ext uri="{FF2B5EF4-FFF2-40B4-BE49-F238E27FC236}">
                <a16:creationId xmlns:a16="http://schemas.microsoft.com/office/drawing/2014/main" id="{BE082096-1C6D-4CBB-A3D0-516277840AC6}"/>
              </a:ext>
            </a:extLst>
          </p:cNvPr>
          <p:cNvSpPr txBox="1"/>
          <p:nvPr/>
        </p:nvSpPr>
        <p:spPr>
          <a:xfrm>
            <a:off x="7619999" y="3930134"/>
            <a:ext cx="963562" cy="369332"/>
          </a:xfrm>
          <a:prstGeom prst="rect">
            <a:avLst/>
          </a:prstGeom>
          <a:noFill/>
        </p:spPr>
        <p:txBody>
          <a:bodyPr wrap="square" rtlCol="0">
            <a:spAutoFit/>
          </a:bodyPr>
          <a:lstStyle/>
          <a:p>
            <a:pPr algn="ctr"/>
            <a:r>
              <a:rPr lang="en-US" dirty="0"/>
              <a:t>2015</a:t>
            </a:r>
            <a:endParaRPr lang="en-CA" dirty="0"/>
          </a:p>
        </p:txBody>
      </p:sp>
      <p:sp>
        <p:nvSpPr>
          <p:cNvPr id="15" name="TextBox 14">
            <a:extLst>
              <a:ext uri="{FF2B5EF4-FFF2-40B4-BE49-F238E27FC236}">
                <a16:creationId xmlns:a16="http://schemas.microsoft.com/office/drawing/2014/main" id="{F62EAF45-724E-4AA4-9ACE-563117B86C93}"/>
              </a:ext>
            </a:extLst>
          </p:cNvPr>
          <p:cNvSpPr txBox="1"/>
          <p:nvPr/>
        </p:nvSpPr>
        <p:spPr>
          <a:xfrm>
            <a:off x="9338186" y="3930134"/>
            <a:ext cx="963562" cy="369332"/>
          </a:xfrm>
          <a:prstGeom prst="rect">
            <a:avLst/>
          </a:prstGeom>
          <a:noFill/>
        </p:spPr>
        <p:txBody>
          <a:bodyPr wrap="square" rtlCol="0">
            <a:spAutoFit/>
          </a:bodyPr>
          <a:lstStyle/>
          <a:p>
            <a:pPr algn="ctr"/>
            <a:r>
              <a:rPr lang="en-US" dirty="0"/>
              <a:t>2016</a:t>
            </a:r>
            <a:endParaRPr lang="en-CA" dirty="0"/>
          </a:p>
        </p:txBody>
      </p:sp>
    </p:spTree>
    <p:extLst>
      <p:ext uri="{BB962C8B-B14F-4D97-AF65-F5344CB8AC3E}">
        <p14:creationId xmlns:p14="http://schemas.microsoft.com/office/powerpoint/2010/main" val="224661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EEBF-CE05-4B2E-90A1-4805483C2289}"/>
              </a:ext>
            </a:extLst>
          </p:cNvPr>
          <p:cNvSpPr>
            <a:spLocks noGrp="1"/>
          </p:cNvSpPr>
          <p:nvPr>
            <p:ph type="title"/>
          </p:nvPr>
        </p:nvSpPr>
        <p:spPr/>
        <p:txBody>
          <a:bodyPr/>
          <a:lstStyle/>
          <a:p>
            <a:r>
              <a:rPr lang="en-US" dirty="0"/>
              <a:t>Poll: bibliometrics at your institution</a:t>
            </a:r>
            <a:endParaRPr lang="en-CA" dirty="0"/>
          </a:p>
        </p:txBody>
      </p:sp>
      <p:sp>
        <p:nvSpPr>
          <p:cNvPr id="3" name="Content Placeholder 2">
            <a:extLst>
              <a:ext uri="{FF2B5EF4-FFF2-40B4-BE49-F238E27FC236}">
                <a16:creationId xmlns:a16="http://schemas.microsoft.com/office/drawing/2014/main" id="{BBFBBE13-71A7-4893-831A-4CB0C1F5587E}"/>
              </a:ext>
            </a:extLst>
          </p:cNvPr>
          <p:cNvSpPr>
            <a:spLocks noGrp="1"/>
          </p:cNvSpPr>
          <p:nvPr>
            <p:ph idx="1"/>
          </p:nvPr>
        </p:nvSpPr>
        <p:spPr/>
        <p:txBody>
          <a:bodyPr/>
          <a:lstStyle/>
          <a:p>
            <a:pPr marL="0" indent="0">
              <a:buNone/>
            </a:pPr>
            <a:r>
              <a:rPr lang="en-GB" dirty="0"/>
              <a:t>My institution:</a:t>
            </a:r>
          </a:p>
          <a:p>
            <a:pPr>
              <a:buFont typeface="Wingdings" panose="05000000000000000000" pitchFamily="2" charset="2"/>
              <a:buChar char="q"/>
            </a:pPr>
            <a:r>
              <a:rPr lang="en-GB" dirty="0"/>
              <a:t> has a position devoted to bibliometrics and research impact</a:t>
            </a:r>
          </a:p>
          <a:p>
            <a:pPr>
              <a:buFont typeface="Wingdings" panose="05000000000000000000" pitchFamily="2" charset="2"/>
              <a:buChar char="q"/>
            </a:pPr>
            <a:r>
              <a:rPr lang="en-GB" dirty="0"/>
              <a:t> has librarians who regularly help researchers with bibliometrics</a:t>
            </a:r>
          </a:p>
          <a:p>
            <a:pPr>
              <a:buFont typeface="Wingdings" panose="05000000000000000000" pitchFamily="2" charset="2"/>
              <a:buChar char="q"/>
            </a:pPr>
            <a:r>
              <a:rPr lang="en-GB" dirty="0"/>
              <a:t> chiefly supports bibliometrics in a unit other than the library</a:t>
            </a:r>
          </a:p>
          <a:p>
            <a:pPr>
              <a:buFont typeface="Wingdings" panose="05000000000000000000" pitchFamily="2" charset="2"/>
              <a:buChar char="q"/>
            </a:pPr>
            <a:r>
              <a:rPr lang="en-GB" dirty="0"/>
              <a:t> doesn’t do much with bibliometrics; or requests are ad hoc</a:t>
            </a:r>
            <a:endParaRPr lang="en-CA" dirty="0"/>
          </a:p>
        </p:txBody>
      </p:sp>
    </p:spTree>
    <p:extLst>
      <p:ext uri="{BB962C8B-B14F-4D97-AF65-F5344CB8AC3E}">
        <p14:creationId xmlns:p14="http://schemas.microsoft.com/office/powerpoint/2010/main" val="428907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waterloo_4x3">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4x3" id="{BA8D503C-C11A-9648-BFE2-F41EE48FC381}" vid="{57895F78-9C0E-DA4A-9824-24573322C351}"/>
    </a:ext>
  </a:extLst>
</a:theme>
</file>

<file path=ppt/theme/theme2.xml><?xml version="1.0" encoding="utf-8"?>
<a:theme xmlns:a="http://schemas.openxmlformats.org/drawingml/2006/main" name="Theme1">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3D3E4D3-4004-4B2F-A1EA-644CC37A0376}" vid="{998B2C12-2123-4AB6-9015-72CDEB9DE3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5190</Words>
  <Application>Microsoft Office PowerPoint</Application>
  <PresentationFormat>Widescreen</PresentationFormat>
  <Paragraphs>415</Paragraphs>
  <Slides>31</Slides>
  <Notes>31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Calibri</vt:lpstr>
      <vt:lpstr>Calibri Light</vt:lpstr>
      <vt:lpstr>Georgia</vt:lpstr>
      <vt:lpstr>Georgia</vt:lpstr>
      <vt:lpstr>Impact</vt:lpstr>
      <vt:lpstr>Roboto</vt:lpstr>
      <vt:lpstr>Verdana</vt:lpstr>
      <vt:lpstr>Wingdings</vt:lpstr>
      <vt:lpstr>uwaterloo_4x3</vt:lpstr>
      <vt:lpstr>Theme1</vt:lpstr>
      <vt:lpstr>Case study: Supporting bibliometric and research impact analysis at the University of Waterloo</vt:lpstr>
      <vt:lpstr>Land acknowledgment</vt:lpstr>
      <vt:lpstr>Presenters</vt:lpstr>
      <vt:lpstr>ARL Practice Briefs</vt:lpstr>
      <vt:lpstr>Poll: Describe your familiarity with bibliometrics</vt:lpstr>
      <vt:lpstr>PowerPoint Presentation</vt:lpstr>
      <vt:lpstr>What are bibliometrics?</vt:lpstr>
      <vt:lpstr>Getting started with bibliometrics and research impact at the institutional level</vt:lpstr>
      <vt:lpstr>Poll: bibliometrics at your institution</vt:lpstr>
      <vt:lpstr>PowerPoint Presentation</vt:lpstr>
      <vt:lpstr>New specialization: Bibliometrics and Research Impact Librarian</vt:lpstr>
      <vt:lpstr>White paper and consultation</vt:lpstr>
      <vt:lpstr>Why the library?</vt:lpstr>
      <vt:lpstr>Impact on the library</vt:lpstr>
      <vt:lpstr>Evolution of Bibliometrics at UWaterloo</vt:lpstr>
      <vt:lpstr>Evolution of Bibliometrics at UWaterloo</vt:lpstr>
      <vt:lpstr>Evolution of Bibliometrics at UWaterloo</vt:lpstr>
      <vt:lpstr>Use Cases</vt:lpstr>
      <vt:lpstr>Use Case: Validation of University Rankings</vt:lpstr>
      <vt:lpstr>Use Case: Validation of University Rankings</vt:lpstr>
      <vt:lpstr>Use Case: Faculty of Engineering</vt:lpstr>
      <vt:lpstr>A Basket of Measures and the Limitations of Bibliometrics</vt:lpstr>
      <vt:lpstr>Category-Normalized Citation Impact, by institution</vt:lpstr>
      <vt:lpstr>Use Case: Strategic Planning</vt:lpstr>
      <vt:lpstr>Use Case: Strategic Planning</vt:lpstr>
      <vt:lpstr>Use Case: Strategic Planning</vt:lpstr>
      <vt:lpstr>What we don’t do</vt:lpstr>
      <vt:lpstr>Resources</vt:lpstr>
      <vt:lpstr>Poll: What is the focus of your bibliometrics program?</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Evolution of Bibliometrics and Research Impact Services</dc:title>
  <dc:creator>Laura Bredahl</dc:creator>
  <cp:lastModifiedBy>Procaccini,Mercy</cp:lastModifiedBy>
  <cp:revision>38</cp:revision>
  <dcterms:created xsi:type="dcterms:W3CDTF">2020-11-16T18:55:44Z</dcterms:created>
  <dcterms:modified xsi:type="dcterms:W3CDTF">2020-12-08T01:08:30Z</dcterms:modified>
</cp:coreProperties>
</file>