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5143500" cx="9144000"/>
  <p:notesSz cx="9144000" cy="6858000"/>
  <p:embeddedFontLst>
    <p:embeddedFont>
      <p:font typeface="Lato"/>
      <p:regular r:id="rId47"/>
      <p:bold r:id="rId48"/>
      <p:italic r:id="rId49"/>
      <p:boldItalic r:id="rId50"/>
    </p:embeddedFont>
    <p:embeddedFont>
      <p:font typeface="Crimson Text"/>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08">
          <p15:clr>
            <a:srgbClr val="A4A3A4"/>
          </p15:clr>
        </p15:guide>
        <p15:guide id="2" pos="552">
          <p15:clr>
            <a:srgbClr val="A4A3A4"/>
          </p15:clr>
        </p15:guide>
      </p15:sldGuideLst>
    </p:ext>
    <p:ext uri="http://customooxmlschemas.google.com/">
      <go:slidesCustomData xmlns:go="http://customooxmlschemas.google.com/" r:id="rId55" roundtripDataSignature="AMtx7miptgH6uFLsQ+1qrk+L9Ge3JWm2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08" orient="horz"/>
        <p:guide pos="55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Lato-bold.fntdata"/><Relationship Id="rId47" Type="http://schemas.openxmlformats.org/officeDocument/2006/relationships/font" Target="fonts/Lato-regular.fntdata"/><Relationship Id="rId49" Type="http://schemas.openxmlformats.org/officeDocument/2006/relationships/font" Target="fonts/Lato-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CrimsonText-regular.fntdata"/><Relationship Id="rId50" Type="http://schemas.openxmlformats.org/officeDocument/2006/relationships/font" Target="fonts/Lato-boldItalic.fntdata"/><Relationship Id="rId53" Type="http://schemas.openxmlformats.org/officeDocument/2006/relationships/font" Target="fonts/CrimsonText-italic.fntdata"/><Relationship Id="rId52" Type="http://schemas.openxmlformats.org/officeDocument/2006/relationships/font" Target="fonts/CrimsonText-bold.fntdata"/><Relationship Id="rId11" Type="http://schemas.openxmlformats.org/officeDocument/2006/relationships/slide" Target="slides/slide5.xml"/><Relationship Id="rId55" Type="http://customschemas.google.com/relationships/presentationmetadata" Target="metadata"/><Relationship Id="rId10" Type="http://schemas.openxmlformats.org/officeDocument/2006/relationships/slide" Target="slides/slide4.xml"/><Relationship Id="rId54" Type="http://schemas.openxmlformats.org/officeDocument/2006/relationships/font" Target="fonts/CrimsonText-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44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44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513"/>
            <a:ext cx="3962400" cy="3444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1: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t>Welcome to the Kick-off session of the OCLC-LIBER Open Science Discussion Series. It’s good to see all of you here.</a:t>
            </a:r>
            <a:endParaRPr sz="1100"/>
          </a:p>
          <a:p>
            <a:pPr indent="0" lvl="0" marL="0" rtl="0" algn="l">
              <a:spcBef>
                <a:spcPts val="0"/>
              </a:spcBef>
              <a:spcAft>
                <a:spcPts val="0"/>
              </a:spcAft>
              <a:buNone/>
            </a:pPr>
            <a:r>
              <a:rPr lang="en-US" sz="1100"/>
              <a:t>My name is Astrid Verheusen, I am the Executive Director of LIBER, and together with Titia van der Werf, program officer at OCLC Research, I will be moderating the opening session today.</a:t>
            </a:r>
            <a:endParaRPr sz="1100"/>
          </a:p>
        </p:txBody>
      </p:sp>
      <p:sp>
        <p:nvSpPr>
          <p:cNvPr id="104" name="Google Shape;104;p1: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999fcd4d60_1_472:notes"/>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999fcd4d60_1_472:notes"/>
          <p:cNvSpPr/>
          <p:nvPr>
            <p:ph idx="2" type="sldImg"/>
          </p:nvPr>
        </p:nvSpPr>
        <p:spPr>
          <a:xfrm>
            <a:off x="508000" y="514350"/>
            <a:ext cx="8127900" cy="2571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53779035de_0_0:notes"/>
          <p:cNvSpPr txBox="1"/>
          <p:nvPr>
            <p:ph idx="1" type="body"/>
          </p:nvPr>
        </p:nvSpPr>
        <p:spPr>
          <a:xfrm>
            <a:off x="913973" y="3257363"/>
            <a:ext cx="7316055" cy="3086268"/>
          </a:xfrm>
          <a:prstGeom prst="rect">
            <a:avLst/>
          </a:prstGeom>
          <a:noFill/>
          <a:ln>
            <a:noFill/>
          </a:ln>
        </p:spPr>
        <p:txBody>
          <a:bodyPr anchorCtr="0" anchor="t" bIns="91425" lIns="91425" spcFirstLastPara="1" rIns="91425" wrap="square" tIns="91425">
            <a:noAutofit/>
          </a:bodyPr>
          <a:lstStyle/>
          <a:p>
            <a:pPr indent="-171450" lvl="0" marL="171450" rtl="0" algn="l">
              <a:lnSpc>
                <a:spcPct val="100000"/>
              </a:lnSpc>
              <a:spcBef>
                <a:spcPts val="0"/>
              </a:spcBef>
              <a:spcAft>
                <a:spcPts val="0"/>
              </a:spcAft>
              <a:buSzPts val="1100"/>
              <a:buFont typeface="Arial"/>
              <a:buChar char="-"/>
            </a:pPr>
            <a:r>
              <a:rPr lang="en-US"/>
              <a:t>Thanks to Astrid for her introduction</a:t>
            </a:r>
            <a:endParaRPr/>
          </a:p>
          <a:p>
            <a:pPr indent="-169863" lvl="0" marL="169863" rtl="0" algn="l">
              <a:lnSpc>
                <a:spcPct val="100000"/>
              </a:lnSpc>
              <a:spcBef>
                <a:spcPts val="0"/>
              </a:spcBef>
              <a:spcAft>
                <a:spcPts val="0"/>
              </a:spcAft>
              <a:buSzPts val="1100"/>
              <a:buFont typeface="Arial"/>
              <a:buChar char="-"/>
            </a:pPr>
            <a:r>
              <a:rPr lang="en-US"/>
              <a:t>To begi</a:t>
            </a:r>
            <a:r>
              <a:rPr lang="en-US"/>
              <a:t>n</a:t>
            </a:r>
            <a:r>
              <a:rPr lang="en-US"/>
              <a:t>n, for those who do not already know LIBER,  a few words about what LIBER is.</a:t>
            </a:r>
            <a:endParaRPr/>
          </a:p>
          <a:p>
            <a:pPr indent="-169863" lvl="0" marL="169863" rtl="0" algn="l">
              <a:lnSpc>
                <a:spcPct val="100000"/>
              </a:lnSpc>
              <a:spcBef>
                <a:spcPts val="0"/>
              </a:spcBef>
              <a:spcAft>
                <a:spcPts val="0"/>
              </a:spcAft>
              <a:buSzPts val="1100"/>
              <a:buFont typeface="Arial"/>
              <a:buChar char="-"/>
            </a:pPr>
            <a:r>
              <a:rPr lang="en-US"/>
              <a:t>LIBER is the Ligue des Bibliothèques Européennes de Recherche, </a:t>
            </a:r>
            <a:endParaRPr/>
          </a:p>
          <a:p>
            <a:pPr indent="-171450" lvl="0" marL="171450" rtl="0" algn="l">
              <a:lnSpc>
                <a:spcPct val="100000"/>
              </a:lnSpc>
              <a:spcBef>
                <a:spcPts val="0"/>
              </a:spcBef>
              <a:spcAft>
                <a:spcPts val="0"/>
              </a:spcAft>
              <a:buSzPts val="1100"/>
              <a:buFont typeface="Arial"/>
              <a:buChar char="-"/>
            </a:pPr>
            <a:r>
              <a:rPr lang="en-US"/>
              <a:t>Founded in 1971, and based in The Hague, it is Europe’s largest network of </a:t>
            </a:r>
            <a:r>
              <a:rPr b="1" lang="en-US"/>
              <a:t>research</a:t>
            </a:r>
            <a:r>
              <a:rPr lang="en-US"/>
              <a:t> libraries</a:t>
            </a:r>
            <a:endParaRPr/>
          </a:p>
          <a:p>
            <a:pPr indent="-170181" lvl="0" marL="170181" rtl="0" algn="l">
              <a:lnSpc>
                <a:spcPct val="100000"/>
              </a:lnSpc>
              <a:spcBef>
                <a:spcPts val="0"/>
              </a:spcBef>
              <a:spcAft>
                <a:spcPts val="0"/>
              </a:spcAft>
              <a:buSzPts val="1100"/>
              <a:buFont typeface="Arial"/>
              <a:buChar char="-"/>
            </a:pPr>
            <a:r>
              <a:rPr lang="en-US"/>
              <a:t>with about 450 members</a:t>
            </a:r>
            <a:endParaRPr/>
          </a:p>
          <a:p>
            <a:pPr indent="-170181" lvl="0" marL="170181" rtl="0" algn="l">
              <a:lnSpc>
                <a:spcPct val="100000"/>
              </a:lnSpc>
              <a:spcBef>
                <a:spcPts val="0"/>
              </a:spcBef>
              <a:spcAft>
                <a:spcPts val="0"/>
              </a:spcAft>
              <a:buSzPts val="1100"/>
              <a:buFont typeface="Arial"/>
              <a:buChar char="-"/>
            </a:pPr>
            <a:r>
              <a:rPr lang="en-US"/>
              <a:t>We aim to </a:t>
            </a:r>
            <a:r>
              <a:rPr b="1" lang="en-US"/>
              <a:t>support research libraries </a:t>
            </a:r>
            <a:r>
              <a:rPr lang="en-US"/>
              <a:t>in their development</a:t>
            </a:r>
            <a:endParaRPr/>
          </a:p>
          <a:p>
            <a:pPr indent="-171450" lvl="0" marL="171450" rtl="0" algn="l">
              <a:lnSpc>
                <a:spcPct val="100000"/>
              </a:lnSpc>
              <a:spcBef>
                <a:spcPts val="0"/>
              </a:spcBef>
              <a:spcAft>
                <a:spcPts val="0"/>
              </a:spcAft>
              <a:buSzPts val="1100"/>
              <a:buFont typeface="Arial"/>
              <a:buChar char="-"/>
            </a:pPr>
            <a:r>
              <a:rPr lang="en-US"/>
              <a:t>Our aim is to </a:t>
            </a:r>
            <a:r>
              <a:rPr b="1" lang="en-US"/>
              <a:t>enable world class research</a:t>
            </a:r>
            <a:r>
              <a:rPr lang="en-US"/>
              <a:t>, </a:t>
            </a:r>
            <a:endParaRPr/>
          </a:p>
          <a:p>
            <a:pPr indent="-171450" lvl="0" marL="171450" rtl="0" algn="l">
              <a:lnSpc>
                <a:spcPct val="100000"/>
              </a:lnSpc>
              <a:spcBef>
                <a:spcPts val="0"/>
              </a:spcBef>
              <a:spcAft>
                <a:spcPts val="0"/>
              </a:spcAft>
              <a:buSzPts val="1100"/>
              <a:buFont typeface="Arial"/>
              <a:buChar char="-"/>
            </a:pPr>
            <a:r>
              <a:rPr lang="en-US"/>
              <a:t>by </a:t>
            </a:r>
            <a:r>
              <a:rPr b="1" lang="en-US"/>
              <a:t>supporting research libraries</a:t>
            </a:r>
            <a:endParaRPr/>
          </a:p>
          <a:p>
            <a:pPr indent="-171450" lvl="0" marL="171450" rtl="0" algn="l">
              <a:lnSpc>
                <a:spcPct val="100000"/>
              </a:lnSpc>
              <a:spcBef>
                <a:spcPts val="0"/>
              </a:spcBef>
              <a:spcAft>
                <a:spcPts val="0"/>
              </a:spcAft>
              <a:buSzPts val="1100"/>
              <a:buFont typeface="Arial"/>
              <a:buChar char="-"/>
            </a:pPr>
            <a:r>
              <a:rPr b="1" lang="en-US"/>
              <a:t> </a:t>
            </a:r>
            <a:r>
              <a:rPr lang="en-US"/>
              <a:t>in their aim to provide world class </a:t>
            </a:r>
            <a:r>
              <a:rPr b="1" lang="en-US"/>
              <a:t>services</a:t>
            </a:r>
            <a:endParaRPr/>
          </a:p>
          <a:p>
            <a:pPr indent="-100331" lvl="0" marL="170181" rtl="0" algn="l">
              <a:lnSpc>
                <a:spcPct val="100000"/>
              </a:lnSpc>
              <a:spcBef>
                <a:spcPts val="0"/>
              </a:spcBef>
              <a:spcAft>
                <a:spcPts val="0"/>
              </a:spcAft>
              <a:buSzPts val="1100"/>
              <a:buFont typeface="Arial"/>
              <a:buNone/>
            </a:pPr>
            <a:r>
              <a:t/>
            </a:r>
            <a:endParaRPr/>
          </a:p>
          <a:p>
            <a:pPr indent="-101600" lvl="0" marL="171450" rtl="0" algn="l">
              <a:lnSpc>
                <a:spcPct val="100000"/>
              </a:lnSpc>
              <a:spcBef>
                <a:spcPts val="0"/>
              </a:spcBef>
              <a:spcAft>
                <a:spcPts val="0"/>
              </a:spcAft>
              <a:buSzPts val="1100"/>
              <a:buFont typeface="Arial"/>
              <a:buNone/>
            </a:pPr>
            <a:r>
              <a:t/>
            </a:r>
            <a:endParaRPr/>
          </a:p>
        </p:txBody>
      </p:sp>
      <p:sp>
        <p:nvSpPr>
          <p:cNvPr id="185" name="Google Shape;185;g53779035de_0_0:notes"/>
          <p:cNvSpPr/>
          <p:nvPr>
            <p:ph idx="2" type="sldImg"/>
          </p:nvPr>
        </p:nvSpPr>
        <p:spPr>
          <a:xfrm>
            <a:off x="508000" y="514350"/>
            <a:ext cx="8128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53779035de_0_18:notes"/>
          <p:cNvSpPr txBox="1"/>
          <p:nvPr>
            <p:ph idx="1" type="body"/>
          </p:nvPr>
        </p:nvSpPr>
        <p:spPr>
          <a:xfrm>
            <a:off x="913973" y="3257363"/>
            <a:ext cx="7316000" cy="30863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 LIBER members are university and research libraries, national, and special libraries from 40 countries</a:t>
            </a:r>
            <a:endParaRPr/>
          </a:p>
        </p:txBody>
      </p:sp>
      <p:sp>
        <p:nvSpPr>
          <p:cNvPr id="197" name="Google Shape;197;g53779035de_0_18:notes"/>
          <p:cNvSpPr/>
          <p:nvPr>
            <p:ph idx="2" type="sldImg"/>
          </p:nvPr>
        </p:nvSpPr>
        <p:spPr>
          <a:xfrm>
            <a:off x="508000" y="514350"/>
            <a:ext cx="8128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53779035de_0_28:notes"/>
          <p:cNvSpPr/>
          <p:nvPr>
            <p:ph idx="2" type="sldImg"/>
          </p:nvPr>
        </p:nvSpPr>
        <p:spPr>
          <a:xfrm>
            <a:off x="508000" y="514350"/>
            <a:ext cx="8128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53779035de_0_28:notes"/>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SzPts val="1000"/>
              <a:buFont typeface="Lato"/>
              <a:buChar char="●"/>
            </a:pPr>
            <a:r>
              <a:rPr b="1" lang="en-US" sz="1000">
                <a:solidFill>
                  <a:srgbClr val="EEB111"/>
                </a:solidFill>
                <a:latin typeface="Lato"/>
                <a:ea typeface="Lato"/>
                <a:cs typeface="Lato"/>
                <a:sym typeface="Lato"/>
              </a:rPr>
              <a:t>A few words about the current LIBER strategy 2018-2022. Our vision is that in 2022:</a:t>
            </a:r>
            <a:endParaRPr/>
          </a:p>
          <a:p>
            <a:pPr indent="-292100" lvl="0" marL="457200" rtl="0" algn="l">
              <a:lnSpc>
                <a:spcPct val="115000"/>
              </a:lnSpc>
              <a:spcBef>
                <a:spcPts val="0"/>
              </a:spcBef>
              <a:spcAft>
                <a:spcPts val="0"/>
              </a:spcAft>
              <a:buSzPts val="1000"/>
              <a:buFont typeface="Lato"/>
              <a:buChar char="●"/>
            </a:pPr>
            <a:r>
              <a:rPr b="1" lang="en-US" sz="1000">
                <a:solidFill>
                  <a:srgbClr val="EEB111"/>
                </a:solidFill>
                <a:latin typeface="Lato"/>
                <a:ea typeface="Lato"/>
                <a:cs typeface="Lato"/>
                <a:sym typeface="Lato"/>
              </a:rPr>
              <a:t>Open Access</a:t>
            </a:r>
            <a:r>
              <a:rPr lang="en-US" sz="1000">
                <a:solidFill>
                  <a:srgbClr val="33557A"/>
                </a:solidFill>
                <a:latin typeface="Lato"/>
                <a:ea typeface="Lato"/>
                <a:cs typeface="Lato"/>
                <a:sym typeface="Lato"/>
              </a:rPr>
              <a:t> is the main form of publishing.</a:t>
            </a:r>
            <a:endParaRPr sz="1000">
              <a:solidFill>
                <a:srgbClr val="33557A"/>
              </a:solidFill>
              <a:latin typeface="Lato"/>
              <a:ea typeface="Lato"/>
              <a:cs typeface="Lato"/>
              <a:sym typeface="Lato"/>
            </a:endParaRPr>
          </a:p>
          <a:p>
            <a:pPr indent="-292100" lvl="0" marL="457200" rtl="0" algn="l">
              <a:lnSpc>
                <a:spcPct val="115000"/>
              </a:lnSpc>
              <a:spcBef>
                <a:spcPts val="0"/>
              </a:spcBef>
              <a:spcAft>
                <a:spcPts val="0"/>
              </a:spcAft>
              <a:buSzPts val="1000"/>
              <a:buFont typeface="Lato"/>
              <a:buChar char="●"/>
            </a:pPr>
            <a:r>
              <a:rPr b="1" lang="en-US" sz="1000">
                <a:solidFill>
                  <a:srgbClr val="EEB111"/>
                </a:solidFill>
                <a:latin typeface="Lato"/>
                <a:ea typeface="Lato"/>
                <a:cs typeface="Lato"/>
                <a:sym typeface="Lato"/>
              </a:rPr>
              <a:t>Research Data</a:t>
            </a:r>
            <a:r>
              <a:rPr lang="en-US" sz="1000">
                <a:solidFill>
                  <a:srgbClr val="33557A"/>
                </a:solidFill>
                <a:latin typeface="Lato"/>
                <a:ea typeface="Lato"/>
                <a:cs typeface="Lato"/>
                <a:sym typeface="Lato"/>
              </a:rPr>
              <a:t> is Findable, Accessible, Interoperable and Reusable (FAIR)</a:t>
            </a:r>
            <a:endParaRPr sz="1000">
              <a:solidFill>
                <a:srgbClr val="33557A"/>
              </a:solidFill>
              <a:latin typeface="Lato"/>
              <a:ea typeface="Lato"/>
              <a:cs typeface="Lato"/>
              <a:sym typeface="Lato"/>
            </a:endParaRPr>
          </a:p>
          <a:p>
            <a:pPr indent="-292100" lvl="0" marL="457200" rtl="0" algn="l">
              <a:lnSpc>
                <a:spcPct val="115000"/>
              </a:lnSpc>
              <a:spcBef>
                <a:spcPts val="0"/>
              </a:spcBef>
              <a:spcAft>
                <a:spcPts val="0"/>
              </a:spcAft>
              <a:buSzPts val="1000"/>
              <a:buFont typeface="Lato"/>
              <a:buChar char="●"/>
            </a:pPr>
            <a:r>
              <a:rPr b="1" lang="en-US" sz="1000">
                <a:solidFill>
                  <a:srgbClr val="EEB111"/>
                </a:solidFill>
                <a:latin typeface="Lato"/>
                <a:ea typeface="Lato"/>
                <a:cs typeface="Lato"/>
                <a:sym typeface="Lato"/>
              </a:rPr>
              <a:t>Digital Skills</a:t>
            </a:r>
            <a:r>
              <a:rPr lang="en-US" sz="1000">
                <a:solidFill>
                  <a:srgbClr val="33557A"/>
                </a:solidFill>
                <a:latin typeface="Lato"/>
                <a:ea typeface="Lato"/>
                <a:cs typeface="Lato"/>
                <a:sym typeface="Lato"/>
              </a:rPr>
              <a:t> underpin a more open, transparent research life cycle.</a:t>
            </a:r>
            <a:endParaRPr sz="1000">
              <a:solidFill>
                <a:srgbClr val="33557A"/>
              </a:solidFill>
              <a:latin typeface="Lato"/>
              <a:ea typeface="Lato"/>
              <a:cs typeface="Lato"/>
              <a:sym typeface="Lato"/>
            </a:endParaRPr>
          </a:p>
          <a:p>
            <a:pPr indent="-292100" lvl="0" marL="457200" rtl="0" algn="l">
              <a:lnSpc>
                <a:spcPct val="115000"/>
              </a:lnSpc>
              <a:spcBef>
                <a:spcPts val="0"/>
              </a:spcBef>
              <a:spcAft>
                <a:spcPts val="0"/>
              </a:spcAft>
              <a:buSzPts val="1000"/>
              <a:buFont typeface="Lato"/>
              <a:buChar char="●"/>
            </a:pPr>
            <a:r>
              <a:rPr b="1" lang="en-US" sz="1000">
                <a:solidFill>
                  <a:srgbClr val="EEB111"/>
                </a:solidFill>
                <a:latin typeface="Lato"/>
                <a:ea typeface="Lato"/>
                <a:cs typeface="Lato"/>
                <a:sym typeface="Lato"/>
              </a:rPr>
              <a:t>Research Infrastructure</a:t>
            </a:r>
            <a:r>
              <a:rPr lang="en-US" sz="1000">
                <a:solidFill>
                  <a:srgbClr val="33557A"/>
                </a:solidFill>
                <a:latin typeface="Lato"/>
                <a:ea typeface="Lato"/>
                <a:cs typeface="Lato"/>
                <a:sym typeface="Lato"/>
              </a:rPr>
              <a:t> is participatory, tailored and scaled to the needs of diverse disciplines.</a:t>
            </a:r>
            <a:endParaRPr sz="1000">
              <a:solidFill>
                <a:srgbClr val="33557A"/>
              </a:solidFill>
              <a:latin typeface="Lato"/>
              <a:ea typeface="Lato"/>
              <a:cs typeface="Lato"/>
              <a:sym typeface="Lato"/>
            </a:endParaRPr>
          </a:p>
          <a:p>
            <a:pPr indent="-292100" lvl="0" marL="457200" rtl="0" algn="l">
              <a:lnSpc>
                <a:spcPct val="115000"/>
              </a:lnSpc>
              <a:spcBef>
                <a:spcPts val="0"/>
              </a:spcBef>
              <a:spcAft>
                <a:spcPts val="0"/>
              </a:spcAft>
              <a:buSzPts val="1000"/>
              <a:buFont typeface="Lato"/>
              <a:buChar char="●"/>
            </a:pPr>
            <a:r>
              <a:rPr b="1" lang="en-US" sz="1000">
                <a:solidFill>
                  <a:srgbClr val="EEB111"/>
                </a:solidFill>
                <a:latin typeface="Lato"/>
                <a:ea typeface="Lato"/>
                <a:cs typeface="Lato"/>
                <a:sym typeface="Lato"/>
              </a:rPr>
              <a:t>Cultural Heritage </a:t>
            </a:r>
            <a:r>
              <a:rPr lang="en-US" sz="1000">
                <a:solidFill>
                  <a:srgbClr val="33557A"/>
                </a:solidFill>
                <a:latin typeface="Lato"/>
                <a:ea typeface="Lato"/>
                <a:cs typeface="Lato"/>
                <a:sym typeface="Lato"/>
              </a:rPr>
              <a:t>of tomorrow is built on today’s digital information</a:t>
            </a:r>
            <a:endParaRPr sz="1000">
              <a:solidFill>
                <a:srgbClr val="33557A"/>
              </a:solidFill>
              <a:latin typeface="Lato"/>
              <a:ea typeface="Lato"/>
              <a:cs typeface="Lato"/>
              <a:sym typeface="Lato"/>
            </a:endParaRPr>
          </a:p>
          <a:p>
            <a:pPr indent="0" lvl="0" marL="0" rtl="0" algn="l">
              <a:lnSpc>
                <a:spcPct val="115000"/>
              </a:lnSpc>
              <a:spcBef>
                <a:spcPts val="1600"/>
              </a:spcBef>
              <a:spcAft>
                <a:spcPts val="1600"/>
              </a:spcAft>
              <a:buSzPts val="1100"/>
              <a:buNone/>
            </a:pPr>
            <a:r>
              <a:rPr lang="en-US" sz="1000">
                <a:solidFill>
                  <a:srgbClr val="33557A"/>
                </a:solidFill>
                <a:latin typeface="Lato"/>
                <a:ea typeface="Lato"/>
                <a:cs typeface="Lato"/>
                <a:sym typeface="Lato"/>
              </a:rPr>
              <a:t>Working towards this through our WGs and projects, led by the Executive Board and supported by the Office.</a:t>
            </a:r>
            <a:endParaRPr sz="1000">
              <a:solidFill>
                <a:srgbClr val="33557A"/>
              </a:solidFill>
              <a:latin typeface="Lato"/>
              <a:ea typeface="Lato"/>
              <a:cs typeface="Lato"/>
              <a:sym typeface="La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53779035de_0_40:notes"/>
          <p:cNvSpPr txBox="1"/>
          <p:nvPr>
            <p:ph idx="1" type="body"/>
          </p:nvPr>
        </p:nvSpPr>
        <p:spPr>
          <a:xfrm>
            <a:off x="913973" y="3257363"/>
            <a:ext cx="7316000" cy="30863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LIBER's strategy cannot be achieved by LIBER alone, it requires a revolution!</a:t>
            </a:r>
            <a:endParaRPr/>
          </a:p>
          <a:p>
            <a:pPr indent="0" lvl="0" marL="0" rtl="0" algn="l">
              <a:lnSpc>
                <a:spcPct val="100000"/>
              </a:lnSpc>
              <a:spcBef>
                <a:spcPts val="0"/>
              </a:spcBef>
              <a:spcAft>
                <a:spcPts val="0"/>
              </a:spcAft>
              <a:buSzPts val="1100"/>
              <a:buNone/>
            </a:pPr>
            <a:r>
              <a:rPr lang="en-US"/>
              <a:t>One which opens up research processes and changes mindsets in favoir of a world where policies, tools and infrastructures universally support the growth and sharing of knowledge.</a:t>
            </a:r>
            <a:endParaRPr/>
          </a:p>
        </p:txBody>
      </p:sp>
      <p:sp>
        <p:nvSpPr>
          <p:cNvPr id="217" name="Google Shape;217;g53779035de_0_40:notes"/>
          <p:cNvSpPr/>
          <p:nvPr>
            <p:ph idx="2" type="sldImg"/>
          </p:nvPr>
        </p:nvSpPr>
        <p:spPr>
          <a:xfrm>
            <a:off x="508000" y="514350"/>
            <a:ext cx="8128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53779035de_0_45:notes"/>
          <p:cNvSpPr txBox="1"/>
          <p:nvPr>
            <p:ph idx="1" type="body"/>
          </p:nvPr>
        </p:nvSpPr>
        <p:spPr>
          <a:xfrm>
            <a:off x="913973" y="3257363"/>
            <a:ext cx="7316000" cy="30863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 As Open Science is so central to our present strategy, and to help this Open Science revolution, we've written a roadmap, where you will find a description of </a:t>
            </a:r>
            <a:r>
              <a:rPr b="1" lang="en-US"/>
              <a:t>the context, the challenges and the practical recommendation on 7 focus areas reflecting </a:t>
            </a:r>
            <a:r>
              <a:rPr lang="en-US"/>
              <a:t>the priorities the Open Science Policy Platform (OSPP) </a:t>
            </a:r>
            <a:r>
              <a:rPr lang="en-US"/>
              <a:t>highlighted</a:t>
            </a:r>
            <a:r>
              <a:rPr lang="en-US"/>
              <a:t> in its advice to the European Commission.</a:t>
            </a:r>
            <a:endParaRPr/>
          </a:p>
          <a:p>
            <a:pPr indent="0" lvl="0" marL="0" rtl="0" algn="l">
              <a:lnSpc>
                <a:spcPct val="100000"/>
              </a:lnSpc>
              <a:spcBef>
                <a:spcPts val="0"/>
              </a:spcBef>
              <a:spcAft>
                <a:spcPts val="0"/>
              </a:spcAft>
              <a:buSzPts val="1100"/>
              <a:buNone/>
            </a:pPr>
            <a:r>
              <a:rPr lang="en-US"/>
              <a:t>- There focus areas are:</a:t>
            </a:r>
            <a:endParaRPr/>
          </a:p>
          <a:p>
            <a:pPr indent="-342900" lvl="0" marL="342900" marR="0" rtl="0" algn="l">
              <a:lnSpc>
                <a:spcPct val="100000"/>
              </a:lnSpc>
              <a:spcBef>
                <a:spcPts val="0"/>
              </a:spcBef>
              <a:spcAft>
                <a:spcPts val="0"/>
              </a:spcAft>
              <a:buClr>
                <a:srgbClr val="EEB111"/>
              </a:buClr>
              <a:buSzPts val="1600"/>
              <a:buFont typeface="Arial"/>
              <a:buAutoNum type="arabicPeriod"/>
            </a:pPr>
            <a:r>
              <a:rPr b="0" i="0" lang="en-US" sz="1100" u="none" cap="none" strike="noStrike">
                <a:solidFill>
                  <a:srgbClr val="00517B"/>
                </a:solidFill>
                <a:latin typeface="Lato"/>
                <a:ea typeface="Lato"/>
                <a:cs typeface="Lato"/>
                <a:sym typeface="Lato"/>
              </a:rPr>
              <a:t>Scholarly Publishing</a:t>
            </a:r>
            <a:endParaRPr/>
          </a:p>
          <a:p>
            <a:pPr indent="-342900" lvl="0" marL="342900" marR="0" rtl="0" algn="l">
              <a:lnSpc>
                <a:spcPct val="100000"/>
              </a:lnSpc>
              <a:spcBef>
                <a:spcPts val="0"/>
              </a:spcBef>
              <a:spcAft>
                <a:spcPts val="0"/>
              </a:spcAft>
              <a:buClr>
                <a:srgbClr val="EEB111"/>
              </a:buClr>
              <a:buSzPts val="1600"/>
              <a:buFont typeface="Arial"/>
              <a:buAutoNum type="arabicPeriod"/>
            </a:pPr>
            <a:r>
              <a:rPr b="0" i="0" lang="en-US" sz="1100" u="none" cap="none" strike="noStrike">
                <a:solidFill>
                  <a:srgbClr val="00517B"/>
                </a:solidFill>
                <a:latin typeface="Lato"/>
                <a:ea typeface="Lato"/>
                <a:cs typeface="Lato"/>
                <a:sym typeface="Lato"/>
              </a:rPr>
              <a:t>FAIR Data</a:t>
            </a:r>
            <a:endParaRPr/>
          </a:p>
          <a:p>
            <a:pPr indent="-342900" lvl="0" marL="342900" marR="0" rtl="0" algn="l">
              <a:lnSpc>
                <a:spcPct val="100000"/>
              </a:lnSpc>
              <a:spcBef>
                <a:spcPts val="0"/>
              </a:spcBef>
              <a:spcAft>
                <a:spcPts val="0"/>
              </a:spcAft>
              <a:buClr>
                <a:srgbClr val="EEB111"/>
              </a:buClr>
              <a:buSzPts val="1600"/>
              <a:buFont typeface="Arial"/>
              <a:buAutoNum type="arabicPeriod"/>
            </a:pPr>
            <a:r>
              <a:rPr b="0" i="0" lang="en-US" sz="1100" u="none" cap="none" strike="noStrike">
                <a:solidFill>
                  <a:srgbClr val="00517B"/>
                </a:solidFill>
                <a:latin typeface="Lato"/>
                <a:ea typeface="Lato"/>
                <a:cs typeface="Lato"/>
                <a:sym typeface="Lato"/>
              </a:rPr>
              <a:t>Research Infrastructures &amp; the EOSC</a:t>
            </a:r>
            <a:endParaRPr/>
          </a:p>
          <a:p>
            <a:pPr indent="-342900" lvl="0" marL="342900" marR="0" rtl="0" algn="l">
              <a:lnSpc>
                <a:spcPct val="100000"/>
              </a:lnSpc>
              <a:spcBef>
                <a:spcPts val="0"/>
              </a:spcBef>
              <a:spcAft>
                <a:spcPts val="0"/>
              </a:spcAft>
              <a:buClr>
                <a:srgbClr val="EEB111"/>
              </a:buClr>
              <a:buSzPts val="1600"/>
              <a:buFont typeface="Arial"/>
              <a:buAutoNum type="arabicPeriod"/>
            </a:pPr>
            <a:r>
              <a:rPr b="0" i="0" lang="en-US" sz="1100" u="none" cap="none" strike="noStrike">
                <a:solidFill>
                  <a:srgbClr val="00517B"/>
                </a:solidFill>
                <a:latin typeface="Lato"/>
                <a:ea typeface="Lato"/>
                <a:cs typeface="Lato"/>
                <a:sym typeface="Lato"/>
              </a:rPr>
              <a:t>Metrics &amp; Rewards</a:t>
            </a:r>
            <a:endParaRPr/>
          </a:p>
          <a:p>
            <a:pPr indent="-342900" lvl="0" marL="342900" marR="0" rtl="0" algn="l">
              <a:lnSpc>
                <a:spcPct val="100000"/>
              </a:lnSpc>
              <a:spcBef>
                <a:spcPts val="0"/>
              </a:spcBef>
              <a:spcAft>
                <a:spcPts val="0"/>
              </a:spcAft>
              <a:buClr>
                <a:srgbClr val="EEB111"/>
              </a:buClr>
              <a:buSzPts val="1600"/>
              <a:buFont typeface="Arial"/>
              <a:buAutoNum type="arabicPeriod"/>
            </a:pPr>
            <a:r>
              <a:rPr b="0" i="0" lang="en-US" sz="1100" u="none" cap="none" strike="noStrike">
                <a:solidFill>
                  <a:srgbClr val="00517B"/>
                </a:solidFill>
                <a:latin typeface="Lato"/>
                <a:ea typeface="Lato"/>
                <a:cs typeface="Lato"/>
                <a:sym typeface="Lato"/>
              </a:rPr>
              <a:t>Open Science Skills</a:t>
            </a:r>
            <a:endParaRPr/>
          </a:p>
          <a:p>
            <a:pPr indent="-342900" lvl="0" marL="342900" marR="0" rtl="0" algn="l">
              <a:lnSpc>
                <a:spcPct val="100000"/>
              </a:lnSpc>
              <a:spcBef>
                <a:spcPts val="0"/>
              </a:spcBef>
              <a:spcAft>
                <a:spcPts val="0"/>
              </a:spcAft>
              <a:buClr>
                <a:srgbClr val="EEB111"/>
              </a:buClr>
              <a:buSzPts val="1600"/>
              <a:buFont typeface="Arial"/>
              <a:buAutoNum type="arabicPeriod"/>
            </a:pPr>
            <a:r>
              <a:rPr b="0" i="0" lang="en-US" sz="1100" u="none" cap="none" strike="noStrike">
                <a:solidFill>
                  <a:srgbClr val="00517B"/>
                </a:solidFill>
                <a:latin typeface="Lato"/>
                <a:ea typeface="Lato"/>
                <a:cs typeface="Lato"/>
                <a:sym typeface="Lato"/>
              </a:rPr>
              <a:t>Research Integrity</a:t>
            </a:r>
            <a:endParaRPr/>
          </a:p>
          <a:p>
            <a:pPr indent="-342900" lvl="0" marL="342900" marR="0" rtl="0" algn="l">
              <a:lnSpc>
                <a:spcPct val="100000"/>
              </a:lnSpc>
              <a:spcBef>
                <a:spcPts val="0"/>
              </a:spcBef>
              <a:spcAft>
                <a:spcPts val="0"/>
              </a:spcAft>
              <a:buClr>
                <a:srgbClr val="EEB111"/>
              </a:buClr>
              <a:buSzPts val="1600"/>
              <a:buFont typeface="Arial"/>
              <a:buAutoNum type="arabicPeriod"/>
            </a:pPr>
            <a:r>
              <a:rPr b="0" i="0" lang="en-US" sz="1100" u="none" cap="none" strike="noStrike">
                <a:solidFill>
                  <a:srgbClr val="00517B"/>
                </a:solidFill>
                <a:latin typeface="Lato"/>
                <a:ea typeface="Lato"/>
                <a:cs typeface="Lato"/>
                <a:sym typeface="Lato"/>
              </a:rPr>
              <a:t>Citizen Science</a:t>
            </a:r>
            <a:endParaRPr/>
          </a:p>
          <a:p>
            <a:pPr indent="0" lvl="0" marL="0" rtl="0" algn="l">
              <a:lnSpc>
                <a:spcPct val="100000"/>
              </a:lnSpc>
              <a:spcBef>
                <a:spcPts val="0"/>
              </a:spcBef>
              <a:spcAft>
                <a:spcPts val="0"/>
              </a:spcAft>
              <a:buSzPts val="1100"/>
              <a:buNone/>
            </a:pPr>
            <a:r>
              <a:t/>
            </a:r>
            <a:endParaRPr/>
          </a:p>
        </p:txBody>
      </p:sp>
      <p:sp>
        <p:nvSpPr>
          <p:cNvPr id="223" name="Google Shape;223;g53779035de_0_45:notes"/>
          <p:cNvSpPr/>
          <p:nvPr>
            <p:ph idx="2" type="sldImg"/>
          </p:nvPr>
        </p:nvSpPr>
        <p:spPr>
          <a:xfrm>
            <a:off x="508000" y="514350"/>
            <a:ext cx="8130117"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53779035de_0_54:notes"/>
          <p:cNvSpPr/>
          <p:nvPr>
            <p:ph idx="2" type="sldImg"/>
          </p:nvPr>
        </p:nvSpPr>
        <p:spPr>
          <a:xfrm>
            <a:off x="508000" y="514350"/>
            <a:ext cx="8128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53779035de_0_54:notes"/>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p>
            <a:pPr indent="-171450" lvl="0" marL="171450" rtl="0" algn="l">
              <a:lnSpc>
                <a:spcPct val="100000"/>
              </a:lnSpc>
              <a:spcBef>
                <a:spcPts val="0"/>
              </a:spcBef>
              <a:spcAft>
                <a:spcPts val="0"/>
              </a:spcAft>
              <a:buSzPts val="1100"/>
              <a:buFont typeface="Arial"/>
              <a:buChar char="-"/>
            </a:pPr>
            <a:r>
              <a:rPr lang="en-US"/>
              <a:t>Indeed, libraries </a:t>
            </a:r>
            <a:r>
              <a:rPr b="1" lang="en-US"/>
              <a:t>are well placed to make the Open Science revolution happen!</a:t>
            </a:r>
            <a:endParaRPr/>
          </a:p>
          <a:p>
            <a:pPr indent="-171450" lvl="0" marL="171450" rtl="0" algn="l">
              <a:lnSpc>
                <a:spcPct val="100000"/>
              </a:lnSpc>
              <a:spcBef>
                <a:spcPts val="0"/>
              </a:spcBef>
              <a:spcAft>
                <a:spcPts val="0"/>
              </a:spcAft>
              <a:buSzPts val="1100"/>
              <a:buFont typeface="Arial"/>
              <a:buChar char="-"/>
            </a:pPr>
            <a:r>
              <a:rPr lang="en-US"/>
              <a:t>Let’s beginning with </a:t>
            </a:r>
            <a:r>
              <a:rPr b="1" lang="en-US"/>
              <a:t>Scholarly Publishing</a:t>
            </a:r>
            <a:r>
              <a:rPr lang="en-US"/>
              <a:t>, a topic that is also one of the strategic direction of LIBER</a:t>
            </a:r>
            <a:endParaRPr/>
          </a:p>
          <a:p>
            <a:pPr indent="-171450" lvl="0" marL="171450" rtl="0" algn="l">
              <a:lnSpc>
                <a:spcPct val="100000"/>
              </a:lnSpc>
              <a:spcBef>
                <a:spcPts val="0"/>
              </a:spcBef>
              <a:spcAft>
                <a:spcPts val="0"/>
              </a:spcAft>
              <a:buSzPts val="1100"/>
              <a:buFont typeface="Arial"/>
              <a:buChar char="-"/>
            </a:pPr>
            <a:r>
              <a:rPr lang="en-US"/>
              <a:t>As we, research libraries,  are active since centuries in this field, we do have skill to enter new innovative approaches.</a:t>
            </a:r>
            <a:endParaRPr/>
          </a:p>
          <a:p>
            <a:pPr indent="-171450" lvl="0" marL="171450" rtl="0" algn="l">
              <a:lnSpc>
                <a:spcPct val="100000"/>
              </a:lnSpc>
              <a:spcBef>
                <a:spcPts val="0"/>
              </a:spcBef>
              <a:spcAft>
                <a:spcPts val="0"/>
              </a:spcAft>
              <a:buSzPts val="1100"/>
              <a:buFont typeface="Arial"/>
              <a:buChar char="-"/>
            </a:pPr>
            <a:r>
              <a:rPr lang="en-US"/>
              <a:t>First, you may ensure that an Open Science </a:t>
            </a:r>
            <a:r>
              <a:rPr b="1" lang="en-US"/>
              <a:t>policy</a:t>
            </a:r>
            <a:r>
              <a:rPr lang="en-US"/>
              <a:t> is in place at your institution.</a:t>
            </a:r>
            <a:endParaRPr/>
          </a:p>
          <a:p>
            <a:pPr indent="-171450" lvl="0" marL="171450" rtl="0" algn="l">
              <a:lnSpc>
                <a:spcPct val="100000"/>
              </a:lnSpc>
              <a:spcBef>
                <a:spcPts val="0"/>
              </a:spcBef>
              <a:spcAft>
                <a:spcPts val="0"/>
              </a:spcAft>
              <a:buSzPts val="1100"/>
              <a:buFont typeface="Arial"/>
              <a:buChar char="-"/>
            </a:pPr>
            <a:r>
              <a:rPr lang="en-US"/>
              <a:t>Then, you may </a:t>
            </a:r>
            <a:r>
              <a:rPr b="1" lang="en-US"/>
              <a:t>champion Open Science </a:t>
            </a:r>
            <a:r>
              <a:rPr lang="en-US"/>
              <a:t>by </a:t>
            </a:r>
            <a:r>
              <a:rPr b="1" lang="en-US"/>
              <a:t>embracing a new role as a publisher of information</a:t>
            </a:r>
            <a:endParaRPr/>
          </a:p>
          <a:p>
            <a:pPr indent="-171450" lvl="0" marL="171450" rtl="0" algn="l">
              <a:lnSpc>
                <a:spcPct val="100000"/>
              </a:lnSpc>
              <a:spcBef>
                <a:spcPts val="0"/>
              </a:spcBef>
              <a:spcAft>
                <a:spcPts val="0"/>
              </a:spcAft>
              <a:buSzPts val="1100"/>
              <a:buFont typeface="Arial"/>
              <a:buChar char="-"/>
            </a:pPr>
            <a:r>
              <a:rPr lang="en-US"/>
              <a:t>IF you are not the publisher and you are negotiating with commercial publishers, </a:t>
            </a:r>
            <a:r>
              <a:rPr b="1" lang="en-US"/>
              <a:t>apply the 5 principles for Open Access negotiation</a:t>
            </a:r>
            <a:r>
              <a:rPr lang="en-US"/>
              <a:t> which you will find on the LIBER Webpage.</a:t>
            </a:r>
            <a:endParaRPr/>
          </a:p>
          <a:p>
            <a:pPr indent="-171450" lvl="0" marL="171450" rtl="0" algn="l">
              <a:lnSpc>
                <a:spcPct val="100000"/>
              </a:lnSpc>
              <a:spcBef>
                <a:spcPts val="0"/>
              </a:spcBef>
              <a:spcAft>
                <a:spcPts val="0"/>
              </a:spcAft>
              <a:buSzPts val="1100"/>
              <a:buFont typeface="Arial"/>
              <a:buChar char="-"/>
            </a:pPr>
            <a:r>
              <a:rPr lang="en-US"/>
              <a:t>You may also be a </a:t>
            </a:r>
            <a:r>
              <a:rPr b="1" lang="en-US"/>
              <a:t>facilitator of knowledge creation </a:t>
            </a:r>
            <a:r>
              <a:rPr lang="en-US"/>
              <a:t>by examining new models for journal delivery such as </a:t>
            </a:r>
            <a:r>
              <a:rPr b="1" lang="en-US"/>
              <a:t>mega journals</a:t>
            </a:r>
            <a:r>
              <a:rPr lang="en-US"/>
              <a:t>, like the </a:t>
            </a:r>
            <a:r>
              <a:rPr b="1" lang="en-US"/>
              <a:t>Wellcome Open Research platform</a:t>
            </a:r>
            <a:endParaRPr/>
          </a:p>
          <a:p>
            <a:pPr indent="-101600" lvl="0" marL="171450" rtl="0" algn="l">
              <a:lnSpc>
                <a:spcPct val="100000"/>
              </a:lnSpc>
              <a:spcBef>
                <a:spcPts val="0"/>
              </a:spcBef>
              <a:spcAft>
                <a:spcPts val="0"/>
              </a:spcAft>
              <a:buSzPts val="1100"/>
              <a:buFont typeface="Arial"/>
              <a:buNone/>
            </a:pPr>
            <a:r>
              <a:t/>
            </a:r>
            <a:endParaRPr/>
          </a:p>
          <a:p>
            <a:pPr indent="-101600" lvl="0" marL="171450" marR="0" rtl="0" algn="l">
              <a:lnSpc>
                <a:spcPct val="100000"/>
              </a:lnSpc>
              <a:spcBef>
                <a:spcPts val="0"/>
              </a:spcBef>
              <a:spcAft>
                <a:spcPts val="0"/>
              </a:spcAft>
              <a:buClr>
                <a:srgbClr val="000000"/>
              </a:buClr>
              <a:buSzPts val="1100"/>
              <a:buFont typeface="Arial"/>
              <a:buNone/>
            </a:pPr>
            <a:r>
              <a:t/>
            </a:r>
            <a:endParaRPr/>
          </a:p>
          <a:p>
            <a:pPr indent="-101600" lvl="0" marL="171450" rtl="0" algn="l">
              <a:lnSpc>
                <a:spcPct val="100000"/>
              </a:lnSpc>
              <a:spcBef>
                <a:spcPts val="0"/>
              </a:spcBef>
              <a:spcAft>
                <a:spcPts val="0"/>
              </a:spcAft>
              <a:buSzPts val="1100"/>
              <a:buFont typeface="Arial"/>
              <a:buNone/>
            </a:pPr>
            <a:r>
              <a:t/>
            </a:r>
            <a:endParaRPr/>
          </a:p>
          <a:p>
            <a:pPr indent="-101600" lvl="0" marL="171450" rtl="0" algn="l">
              <a:lnSpc>
                <a:spcPct val="100000"/>
              </a:lnSpc>
              <a:spcBef>
                <a:spcPts val="0"/>
              </a:spcBef>
              <a:spcAft>
                <a:spcPts val="0"/>
              </a:spcAft>
              <a:buSzPts val="11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53779035de_0_73:notes"/>
          <p:cNvSpPr/>
          <p:nvPr>
            <p:ph idx="2" type="sldImg"/>
          </p:nvPr>
        </p:nvSpPr>
        <p:spPr>
          <a:xfrm>
            <a:off x="508000" y="514350"/>
            <a:ext cx="8128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g53779035de_0_73:notes"/>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p>
            <a:pPr indent="-171450" lvl="0" marL="171450" rtl="0" algn="l">
              <a:lnSpc>
                <a:spcPct val="100000"/>
              </a:lnSpc>
              <a:spcBef>
                <a:spcPts val="0"/>
              </a:spcBef>
              <a:spcAft>
                <a:spcPts val="0"/>
              </a:spcAft>
              <a:buSzPts val="1100"/>
              <a:buFont typeface="Arial"/>
              <a:buChar char="-"/>
            </a:pPr>
            <a:r>
              <a:rPr lang="en-US"/>
              <a:t>Second focus area is FAIR data. Metadata production is one of our core competencies,</a:t>
            </a:r>
            <a:endParaRPr/>
          </a:p>
          <a:p>
            <a:pPr indent="-171450" lvl="0" marL="171450" rtl="0" algn="l">
              <a:lnSpc>
                <a:spcPct val="100000"/>
              </a:lnSpc>
              <a:spcBef>
                <a:spcPts val="0"/>
              </a:spcBef>
              <a:spcAft>
                <a:spcPts val="0"/>
              </a:spcAft>
              <a:buSzPts val="1100"/>
              <a:buFont typeface="Arial"/>
              <a:buChar char="-"/>
            </a:pPr>
            <a:r>
              <a:rPr lang="en-US"/>
              <a:t>So making research data findable, Accessible, Interoperable and Reusable is a field were we can can play an important supporting role. </a:t>
            </a:r>
            <a:endParaRPr/>
          </a:p>
          <a:p>
            <a:pPr indent="-171450" lvl="0" marL="171450" rtl="0" algn="l">
              <a:lnSpc>
                <a:spcPct val="100000"/>
              </a:lnSpc>
              <a:spcBef>
                <a:spcPts val="0"/>
              </a:spcBef>
              <a:spcAft>
                <a:spcPts val="0"/>
              </a:spcAft>
              <a:buSzPts val="1100"/>
              <a:buFont typeface="Arial"/>
              <a:buChar char="-"/>
            </a:pPr>
            <a:r>
              <a:rPr lang="en-US"/>
              <a:t>The European Commission is also strongly committed to FAIR data as an </a:t>
            </a:r>
            <a:r>
              <a:rPr lang="en-US"/>
              <a:t>essential</a:t>
            </a:r>
            <a:r>
              <a:rPr lang="en-US"/>
              <a:t> element of Open Science.</a:t>
            </a:r>
            <a:endParaRPr/>
          </a:p>
          <a:p>
            <a:pPr indent="-171450" lvl="0" marL="171450" rtl="0" algn="l">
              <a:lnSpc>
                <a:spcPct val="100000"/>
              </a:lnSpc>
              <a:spcBef>
                <a:spcPts val="0"/>
              </a:spcBef>
              <a:spcAft>
                <a:spcPts val="0"/>
              </a:spcAft>
              <a:buSzPts val="1100"/>
              <a:buFont typeface="Arial"/>
              <a:buChar char="-"/>
            </a:pPr>
            <a:r>
              <a:rPr lang="en-US"/>
              <a:t>What can we do? We may invest in staff with good data skills, of course, but also invest in training our own staff so to be able to promote FAIR principles to researchers, students and technical staff.</a:t>
            </a:r>
            <a:endParaRPr/>
          </a:p>
          <a:p>
            <a:pPr indent="-171450" lvl="0" marL="171450" rtl="0" algn="l">
              <a:lnSpc>
                <a:spcPct val="100000"/>
              </a:lnSpc>
              <a:spcBef>
                <a:spcPts val="0"/>
              </a:spcBef>
              <a:spcAft>
                <a:spcPts val="0"/>
              </a:spcAft>
              <a:buSzPts val="1100"/>
              <a:buFont typeface="Arial"/>
              <a:buChar char="-"/>
            </a:pPr>
            <a:r>
              <a:rPr lang="en-US"/>
              <a:t>We should also work with universities, research infrastructures and funders to make FAIR-compliant outputs mandatory, for example by making Data Management Plans mandatory in our own institution.</a:t>
            </a:r>
            <a:endParaRPr/>
          </a:p>
          <a:p>
            <a:pPr indent="-171450" lvl="0" marL="171450" rtl="0" algn="l">
              <a:lnSpc>
                <a:spcPct val="100000"/>
              </a:lnSpc>
              <a:spcBef>
                <a:spcPts val="0"/>
              </a:spcBef>
              <a:spcAft>
                <a:spcPts val="0"/>
              </a:spcAft>
              <a:buSzPts val="1100"/>
              <a:buFont typeface="Arial"/>
              <a:buChar char="-"/>
            </a:pPr>
            <a:r>
              <a:rPr lang="en-US"/>
              <a:t>These Data Management Plans should be machine readable.</a:t>
            </a:r>
            <a:endParaRPr/>
          </a:p>
          <a:p>
            <a:pPr indent="-171450" lvl="0" marL="171450" rtl="0" algn="l">
              <a:lnSpc>
                <a:spcPct val="100000"/>
              </a:lnSpc>
              <a:spcBef>
                <a:spcPts val="0"/>
              </a:spcBef>
              <a:spcAft>
                <a:spcPts val="0"/>
              </a:spcAft>
              <a:buSzPts val="1100"/>
              <a:buFont typeface="Arial"/>
              <a:buChar char="-"/>
            </a:pPr>
            <a:r>
              <a:rPr lang="en-US"/>
              <a:t>Many research libraries participated in the creation of repositories, now we should make sure to provide certified repositories and tools for researchers to support FAIR data management.</a:t>
            </a:r>
            <a:endParaRPr/>
          </a:p>
          <a:p>
            <a:pPr indent="-171450" lvl="0" marL="171450" rtl="0" algn="l">
              <a:lnSpc>
                <a:spcPct val="100000"/>
              </a:lnSpc>
              <a:spcBef>
                <a:spcPts val="0"/>
              </a:spcBef>
              <a:spcAft>
                <a:spcPts val="0"/>
              </a:spcAft>
              <a:buSzPts val="1100"/>
              <a:buFont typeface="Arial"/>
              <a:buChar char="-"/>
            </a:pPr>
            <a:r>
              <a:rPr lang="en-US"/>
              <a:t>As this is additional work on new kind of metadata, we should automate as much as possible metadata production and data management during the entire data lifre-cycle.</a:t>
            </a:r>
            <a:endParaRPr/>
          </a:p>
          <a:p>
            <a:pPr indent="-171450" lvl="0" marL="171450" rtl="0" algn="l">
              <a:lnSpc>
                <a:spcPct val="100000"/>
              </a:lnSpc>
              <a:spcBef>
                <a:spcPts val="0"/>
              </a:spcBef>
              <a:spcAft>
                <a:spcPts val="0"/>
              </a:spcAft>
              <a:buSzPts val="1100"/>
              <a:buFont typeface="Arial"/>
              <a:buChar char="-"/>
            </a:pPr>
            <a:r>
              <a:rPr lang="en-US"/>
              <a:t>Still, we are at risk of not being able to share data due to national legislation, so we should advocate for copyright legislation which supports FAIR data and text and data mining.</a:t>
            </a:r>
            <a:endParaRPr/>
          </a:p>
          <a:p>
            <a:pPr indent="-171450" lvl="0" marL="171450" rtl="0" algn="l">
              <a:lnSpc>
                <a:spcPct val="100000"/>
              </a:lnSpc>
              <a:spcBef>
                <a:spcPts val="0"/>
              </a:spcBef>
              <a:spcAft>
                <a:spcPts val="0"/>
              </a:spcAft>
              <a:buSzPts val="1100"/>
              <a:buFont typeface="Arial"/>
              <a:buChar char="-"/>
            </a:pPr>
            <a:r>
              <a:rPr lang="en-US"/>
              <a:t>This is a complex process, and sharing of best practices and case studies is also very welcome.</a:t>
            </a:r>
            <a:endParaRPr/>
          </a:p>
          <a:p>
            <a:pPr indent="-101600" lvl="0" marL="171450" rtl="0" algn="l">
              <a:lnSpc>
                <a:spcPct val="100000"/>
              </a:lnSpc>
              <a:spcBef>
                <a:spcPts val="0"/>
              </a:spcBef>
              <a:spcAft>
                <a:spcPts val="0"/>
              </a:spcAft>
              <a:buSzPts val="11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53779035de_0_79:notes"/>
          <p:cNvSpPr/>
          <p:nvPr>
            <p:ph idx="2" type="sldImg"/>
          </p:nvPr>
        </p:nvSpPr>
        <p:spPr>
          <a:xfrm>
            <a:off x="508000" y="514350"/>
            <a:ext cx="8128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53779035de_0_79:notes"/>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p>
            <a:pPr indent="-171450" lvl="0" marL="171450" rtl="0" algn="l">
              <a:lnSpc>
                <a:spcPct val="100000"/>
              </a:lnSpc>
              <a:spcBef>
                <a:spcPts val="0"/>
              </a:spcBef>
              <a:spcAft>
                <a:spcPts val="0"/>
              </a:spcAft>
              <a:buSzPts val="1100"/>
              <a:buFont typeface="Arial"/>
              <a:buChar char="-"/>
            </a:pPr>
            <a:r>
              <a:rPr lang="en-US"/>
              <a:t>To implement Open Science, we need new research infrastructure. </a:t>
            </a:r>
            <a:endParaRPr/>
          </a:p>
          <a:p>
            <a:pPr indent="-171450" lvl="0" marL="171450" rtl="0" algn="l">
              <a:lnSpc>
                <a:spcPct val="100000"/>
              </a:lnSpc>
              <a:spcBef>
                <a:spcPts val="0"/>
              </a:spcBef>
              <a:spcAft>
                <a:spcPts val="0"/>
              </a:spcAft>
              <a:buSzPts val="1100"/>
              <a:buFont typeface="Arial"/>
              <a:buChar char="-"/>
            </a:pPr>
            <a:r>
              <a:rPr lang="en-US"/>
              <a:t>European Open Science Cloud is an initiative of the European Commission to build the infrastructure required to support Open Science.</a:t>
            </a:r>
            <a:endParaRPr/>
          </a:p>
          <a:p>
            <a:pPr indent="-171450" lvl="0" marL="171450" rtl="0" algn="l">
              <a:lnSpc>
                <a:spcPct val="100000"/>
              </a:lnSpc>
              <a:spcBef>
                <a:spcPts val="0"/>
              </a:spcBef>
              <a:spcAft>
                <a:spcPts val="0"/>
              </a:spcAft>
              <a:buSzPts val="1100"/>
              <a:buFont typeface="Arial"/>
              <a:buChar char="-"/>
            </a:pPr>
            <a:r>
              <a:rPr lang="en-US"/>
              <a:t>LIBER is currently present on the Executive Board of EOSC as an observer.</a:t>
            </a:r>
            <a:endParaRPr/>
          </a:p>
          <a:p>
            <a:pPr indent="-171450" lvl="0" marL="171450" rtl="0" algn="l">
              <a:lnSpc>
                <a:spcPct val="100000"/>
              </a:lnSpc>
              <a:spcBef>
                <a:spcPts val="0"/>
              </a:spcBef>
              <a:spcAft>
                <a:spcPts val="0"/>
              </a:spcAft>
              <a:buSzPts val="1100"/>
              <a:buFont typeface="Arial"/>
              <a:buChar char="-"/>
            </a:pPr>
            <a:r>
              <a:rPr lang="en-US"/>
              <a:t>July 29, the EOSC Association was established as a private law body with public service mission under Belgian law. It will gather  EOSC stakeholders such as research funders, policymakers, research performing organzsations and operators of research infrastructure in order to contribute to EOSC developments.</a:t>
            </a:r>
            <a:endParaRPr/>
          </a:p>
          <a:p>
            <a:pPr indent="-171450" lvl="0" marL="171450" rtl="0" algn="l">
              <a:lnSpc>
                <a:spcPct val="100000"/>
              </a:lnSpc>
              <a:spcBef>
                <a:spcPts val="0"/>
              </a:spcBef>
              <a:spcAft>
                <a:spcPts val="0"/>
              </a:spcAft>
              <a:buSzPts val="1100"/>
              <a:buFont typeface="Arial"/>
              <a:buChar char="-"/>
            </a:pPr>
            <a:r>
              <a:rPr lang="en-US"/>
              <a:t>Currently, intensive work is taking place to finalize and publish the core documents of EOSC, like the Strategic Research and Innovation Agenda (SRIA), the landscape report.</a:t>
            </a:r>
            <a:endParaRPr/>
          </a:p>
          <a:p>
            <a:pPr indent="-171450" lvl="0" marL="171450" rtl="0" algn="l">
              <a:lnSpc>
                <a:spcPct val="100000"/>
              </a:lnSpc>
              <a:spcBef>
                <a:spcPts val="0"/>
              </a:spcBef>
              <a:spcAft>
                <a:spcPts val="0"/>
              </a:spcAft>
              <a:buSzPts val="1100"/>
              <a:buFont typeface="Arial"/>
              <a:buChar char="-"/>
            </a:pPr>
            <a:r>
              <a:rPr lang="en-US"/>
              <a:t>A first call for members is currently taking place.</a:t>
            </a:r>
            <a:endParaRPr/>
          </a:p>
          <a:p>
            <a:pPr indent="-171450" lvl="0" marL="171450" rtl="0" algn="l">
              <a:lnSpc>
                <a:spcPct val="100000"/>
              </a:lnSpc>
              <a:spcBef>
                <a:spcPts val="0"/>
              </a:spcBef>
              <a:spcAft>
                <a:spcPts val="0"/>
              </a:spcAft>
              <a:buSzPts val="1100"/>
              <a:buFont typeface="Arial"/>
              <a:buChar char="-"/>
            </a:pPr>
            <a:r>
              <a:rPr lang="en-US"/>
              <a:t>What can research libraries provide in this area?</a:t>
            </a:r>
            <a:endParaRPr/>
          </a:p>
          <a:p>
            <a:pPr indent="-171450" lvl="0" marL="171450" rtl="0" algn="l">
              <a:lnSpc>
                <a:spcPct val="100000"/>
              </a:lnSpc>
              <a:spcBef>
                <a:spcPts val="0"/>
              </a:spcBef>
              <a:spcAft>
                <a:spcPts val="0"/>
              </a:spcAft>
              <a:buSzPts val="1100"/>
              <a:buFont typeface="Arial"/>
              <a:buChar char="-"/>
            </a:pPr>
            <a:r>
              <a:rPr lang="en-US"/>
              <a:t>We can link our institutional strategies and policies to the EOSC – and also be a member of EOSC, why not?</a:t>
            </a:r>
            <a:endParaRPr/>
          </a:p>
          <a:p>
            <a:pPr indent="-171450" lvl="0" marL="171450" rtl="0" algn="l">
              <a:lnSpc>
                <a:spcPct val="100000"/>
              </a:lnSpc>
              <a:spcBef>
                <a:spcPts val="0"/>
              </a:spcBef>
              <a:spcAft>
                <a:spcPts val="0"/>
              </a:spcAft>
              <a:buSzPts val="1100"/>
              <a:buFont typeface="Arial"/>
              <a:buChar char="-"/>
            </a:pPr>
            <a:r>
              <a:rPr lang="en-US"/>
              <a:t>We also have to promote EOSC to students, researchers and other staff member, both as a source of information and a place to publish research outputs.</a:t>
            </a:r>
            <a:endParaRPr/>
          </a:p>
          <a:p>
            <a:pPr indent="-171450" lvl="0" marL="171450" rtl="0" algn="l">
              <a:lnSpc>
                <a:spcPct val="100000"/>
              </a:lnSpc>
              <a:spcBef>
                <a:spcPts val="0"/>
              </a:spcBef>
              <a:spcAft>
                <a:spcPts val="0"/>
              </a:spcAft>
              <a:buSzPts val="1100"/>
              <a:buFont typeface="Arial"/>
              <a:buChar char="-"/>
            </a:pPr>
            <a:r>
              <a:rPr lang="en-US"/>
              <a:t>We may also advocate for our institutions to embed infrastructure training into the curricula of students and doctoral students. </a:t>
            </a:r>
            <a:endParaRPr/>
          </a:p>
          <a:p>
            <a:pPr indent="-171450" lvl="0" marL="171450" rtl="0" algn="l">
              <a:lnSpc>
                <a:spcPct val="100000"/>
              </a:lnSpc>
              <a:spcBef>
                <a:spcPts val="0"/>
              </a:spcBef>
              <a:spcAft>
                <a:spcPts val="0"/>
              </a:spcAft>
              <a:buSzPts val="1100"/>
              <a:buFont typeface="Arial"/>
              <a:buChar char="-"/>
            </a:pPr>
            <a:r>
              <a:rPr lang="en-US"/>
              <a:t>And of course, contribute to the current and future development of EOSC by giving feedback during consultations on the core documents, and sharing best practices.</a:t>
            </a:r>
            <a:endParaRPr/>
          </a:p>
          <a:p>
            <a:pPr indent="-101600" lvl="0" marL="171450" rtl="0" algn="l">
              <a:lnSpc>
                <a:spcPct val="100000"/>
              </a:lnSpc>
              <a:spcBef>
                <a:spcPts val="0"/>
              </a:spcBef>
              <a:spcAft>
                <a:spcPts val="0"/>
              </a:spcAft>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53779035de_0_85:notes"/>
          <p:cNvSpPr/>
          <p:nvPr>
            <p:ph idx="2" type="sldImg"/>
          </p:nvPr>
        </p:nvSpPr>
        <p:spPr>
          <a:xfrm>
            <a:off x="508000" y="514350"/>
            <a:ext cx="8128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g53779035de_0_85:notes"/>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We have to change the traditional methods of assessing the outputs of scientific research if Open Science is to thrive, so not ot measure merits of research and not influence of the journals</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Libraries should of course help by participating in the development and implementation of open scholarly metrics.</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We can for example:</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Embrace San Francisco Declaration on Research Assessment (DORA) and the Leiden Manifesto</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Collaborate in development of next-generation metrics focusing on evidence-based quantitative and qualitative indicators</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With funders and HR, develop new methods of assessing and rewarding researchers in their careers, by using Open Science Career Assessment Matrix</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Retain high standards when reporting metrics for individual researchers</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But we may also take care to retain high standards, ethically and technically, when reporting metrics for individual researchers</a:t>
            </a:r>
            <a:endParaRPr/>
          </a:p>
          <a:p>
            <a:pPr indent="-101600" lvl="0" marL="171450" rtl="0" algn="l">
              <a:lnSpc>
                <a:spcPct val="100000"/>
              </a:lnSpc>
              <a:spcBef>
                <a:spcPts val="0"/>
              </a:spcBef>
              <a:spcAft>
                <a:spcPts val="0"/>
              </a:spcAft>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9b01259b2e_3_0: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Let’s start with some housekeeping rules to make this webinar run smoothly. Please keep your microphones muted during the webinar. We will have a Q&amp;A at the end of the presentations so if you have any questions for our speakers please make sure to deposit them in the chat box. Please use the option to send to Everyone. If you have technical problems while joining please make sure to contact: Renée van den Bosch in the chat, look for the “Host” option in the chat. Today’s webinar will be recorded and we will make the recording available after the end of the webinar.</a:t>
            </a:r>
            <a:endParaRPr sz="1100"/>
          </a:p>
        </p:txBody>
      </p:sp>
      <p:sp>
        <p:nvSpPr>
          <p:cNvPr id="113" name="Google Shape;113;g9b01259b2e_3_0: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53779035de_0_91:notes"/>
          <p:cNvSpPr/>
          <p:nvPr>
            <p:ph idx="2" type="sldImg"/>
          </p:nvPr>
        </p:nvSpPr>
        <p:spPr>
          <a:xfrm>
            <a:off x="508000" y="514350"/>
            <a:ext cx="8128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g53779035de_0_91:notes"/>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p>
            <a:pPr indent="-285750" lvl="0" marL="412750" rtl="0" algn="l">
              <a:lnSpc>
                <a:spcPct val="100000"/>
              </a:lnSpc>
              <a:spcBef>
                <a:spcPts val="0"/>
              </a:spcBef>
              <a:spcAft>
                <a:spcPts val="0"/>
              </a:spcAft>
              <a:buClr>
                <a:srgbClr val="659AD2"/>
              </a:buClr>
              <a:buSzPts val="1100"/>
              <a:buFont typeface="Arial"/>
              <a:buChar char="•"/>
            </a:pPr>
            <a:r>
              <a:rPr i="1" lang="en-US">
                <a:solidFill>
                  <a:srgbClr val="32557A"/>
                </a:solidFill>
                <a:latin typeface="Lato"/>
                <a:ea typeface="Lato"/>
                <a:cs typeface="Lato"/>
                <a:sym typeface="Lato"/>
              </a:rPr>
              <a:t>For Open Science to become the de-facto mode of conducting research and scholarship in Europe, researchers need disciplinary specific skills and broad cross-disciplinary capabilities.</a:t>
            </a:r>
            <a:endParaRPr/>
          </a:p>
          <a:p>
            <a:pPr indent="-285750" lvl="0" marL="412750" rtl="0" algn="l">
              <a:lnSpc>
                <a:spcPct val="100000"/>
              </a:lnSpc>
              <a:spcBef>
                <a:spcPts val="0"/>
              </a:spcBef>
              <a:spcAft>
                <a:spcPts val="0"/>
              </a:spcAft>
              <a:buClr>
                <a:srgbClr val="659AD2"/>
              </a:buClr>
              <a:buSzPts val="1100"/>
              <a:buFont typeface="Arial"/>
              <a:buChar char="•"/>
            </a:pPr>
            <a:r>
              <a:rPr i="1" lang="en-US">
                <a:solidFill>
                  <a:srgbClr val="32557A"/>
                </a:solidFill>
                <a:latin typeface="Lato"/>
                <a:ea typeface="Lato"/>
                <a:cs typeface="Lato"/>
                <a:sym typeface="Lato"/>
              </a:rPr>
              <a:t>Research libraries should play a key role in training students and researchers.</a:t>
            </a:r>
            <a:endParaRPr/>
          </a:p>
          <a:p>
            <a:pPr indent="-285750" lvl="0" marL="412750" rtl="0" algn="l">
              <a:lnSpc>
                <a:spcPct val="100000"/>
              </a:lnSpc>
              <a:spcBef>
                <a:spcPts val="0"/>
              </a:spcBef>
              <a:spcAft>
                <a:spcPts val="0"/>
              </a:spcAft>
              <a:buClr>
                <a:srgbClr val="659AD2"/>
              </a:buClr>
              <a:buSzPts val="1100"/>
              <a:buFont typeface="Arial"/>
              <a:buChar char="•"/>
            </a:pPr>
            <a:r>
              <a:rPr i="1" lang="en-US">
                <a:solidFill>
                  <a:srgbClr val="32557A"/>
                </a:solidFill>
                <a:latin typeface="Lato"/>
                <a:ea typeface="Lato"/>
                <a:cs typeface="Lato"/>
                <a:sym typeface="Lato"/>
              </a:rPr>
              <a:t>To implement this in your library, you can for example, with other partners, provide a multidisciplinary one-stop-shop for researchers to support OS workflow</a:t>
            </a:r>
            <a:endParaRPr/>
          </a:p>
          <a:p>
            <a:pPr indent="-285750" lvl="0" marL="412750" rtl="0" algn="l">
              <a:lnSpc>
                <a:spcPct val="100000"/>
              </a:lnSpc>
              <a:spcBef>
                <a:spcPts val="0"/>
              </a:spcBef>
              <a:spcAft>
                <a:spcPts val="0"/>
              </a:spcAft>
              <a:buClr>
                <a:srgbClr val="659AD2"/>
              </a:buClr>
              <a:buSzPts val="1100"/>
              <a:buFont typeface="Arial"/>
              <a:buChar char="•"/>
            </a:pPr>
            <a:r>
              <a:rPr i="1" lang="en-US">
                <a:solidFill>
                  <a:srgbClr val="32557A"/>
                </a:solidFill>
                <a:latin typeface="Lato"/>
                <a:ea typeface="Lato"/>
                <a:cs typeface="Lato"/>
                <a:sym typeface="Lato"/>
              </a:rPr>
              <a:t>Incorporate OS skills in academic training for students</a:t>
            </a:r>
            <a:endParaRPr/>
          </a:p>
          <a:p>
            <a:pPr indent="-285750" lvl="0" marL="412750" rtl="0" algn="l">
              <a:lnSpc>
                <a:spcPct val="100000"/>
              </a:lnSpc>
              <a:spcBef>
                <a:spcPts val="0"/>
              </a:spcBef>
              <a:spcAft>
                <a:spcPts val="0"/>
              </a:spcAft>
              <a:buClr>
                <a:srgbClr val="659AD2"/>
              </a:buClr>
              <a:buSzPts val="1100"/>
              <a:buFont typeface="Arial"/>
              <a:buChar char="•"/>
            </a:pPr>
            <a:r>
              <a:rPr i="1" lang="en-US">
                <a:solidFill>
                  <a:srgbClr val="32557A"/>
                </a:solidFill>
                <a:latin typeface="Lato"/>
                <a:ea typeface="Lato"/>
                <a:cs typeface="Lato"/>
                <a:sym typeface="Lato"/>
              </a:rPr>
              <a:t>Provide innovative digital training materials and courses to support skills development, something lots of us progressed quickly during covid-19 crisis! </a:t>
            </a:r>
            <a:endParaRPr/>
          </a:p>
          <a:p>
            <a:pPr indent="-285750" lvl="0" marL="412750" rtl="0" algn="l">
              <a:lnSpc>
                <a:spcPct val="100000"/>
              </a:lnSpc>
              <a:spcBef>
                <a:spcPts val="0"/>
              </a:spcBef>
              <a:spcAft>
                <a:spcPts val="0"/>
              </a:spcAft>
              <a:buClr>
                <a:srgbClr val="659AD2"/>
              </a:buClr>
              <a:buSzPts val="1100"/>
              <a:buFont typeface="Arial"/>
              <a:buChar char="•"/>
            </a:pPr>
            <a:r>
              <a:rPr i="1" lang="en-US">
                <a:solidFill>
                  <a:srgbClr val="32557A"/>
                </a:solidFill>
                <a:latin typeface="Lato"/>
                <a:ea typeface="Lato"/>
                <a:cs typeface="Lato"/>
                <a:sym typeface="Lato"/>
              </a:rPr>
              <a:t>Librarians are already experts in metadata, so we may build expertise and developpe further our expertise in fields like persistent identifiers, ontologies to be able to support optimal OS infrastructure</a:t>
            </a:r>
            <a:endParaRPr/>
          </a:p>
          <a:p>
            <a:pPr indent="-101600" lvl="0" marL="171450" rtl="0" algn="l">
              <a:lnSpc>
                <a:spcPct val="100000"/>
              </a:lnSpc>
              <a:spcBef>
                <a:spcPts val="0"/>
              </a:spcBef>
              <a:spcAft>
                <a:spcPts val="0"/>
              </a:spcAft>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53779035de_0_97:notes"/>
          <p:cNvSpPr/>
          <p:nvPr>
            <p:ph idx="2" type="sldImg"/>
          </p:nvPr>
        </p:nvSpPr>
        <p:spPr>
          <a:xfrm>
            <a:off x="508000" y="514350"/>
            <a:ext cx="8128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53779035de_0_97:notes"/>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Lots of information are circulating every day, and unfortunately, there are also lots of false information circulation. Continued public trust in science is fundamental to secure support to publicly funded research, but also for democracy. </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Libraries have a key role to play in supporting research integrity by </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Participate in establishing Codes of Conduct for Research Integrity integrating openness, transparency and accountability</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Train researchers about legal and ethical aspects of scholarly communication, copyright, data management and OS</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Provide services to counter malpractice as plagiarism and fraud.</a:t>
            </a:r>
            <a:endParaRPr/>
          </a:p>
          <a:p>
            <a:pPr indent="-101600" lvl="0" marL="171450" rtl="0" algn="l">
              <a:lnSpc>
                <a:spcPct val="100000"/>
              </a:lnSpc>
              <a:spcBef>
                <a:spcPts val="0"/>
              </a:spcBef>
              <a:spcAft>
                <a:spcPts val="0"/>
              </a:spcAft>
              <a:buSzPts val="11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53779035de_0_103:notes"/>
          <p:cNvSpPr/>
          <p:nvPr>
            <p:ph idx="2" type="sldImg"/>
          </p:nvPr>
        </p:nvSpPr>
        <p:spPr>
          <a:xfrm>
            <a:off x="508000" y="514350"/>
            <a:ext cx="8128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53779035de_0_103:notes"/>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Last but not least, Citizen Science is very important in establishing links between science and society.</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It is therefore necessary that research libraries assist and lead Citizen Science projects.</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To do this, we can:</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Promote the library as an active partner in Citizen Science</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Promote good conduct in Citizen Science through the library’s services</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Develop a set of guidelines (methodologies and policies) for Citizen Science</a:t>
            </a:r>
            <a:endParaRPr/>
          </a:p>
          <a:p>
            <a:pPr indent="-285750" lvl="0" marL="412750" rtl="0" algn="l">
              <a:lnSpc>
                <a:spcPct val="100000"/>
              </a:lnSpc>
              <a:spcBef>
                <a:spcPts val="0"/>
              </a:spcBef>
              <a:spcAft>
                <a:spcPts val="0"/>
              </a:spcAft>
              <a:buClr>
                <a:srgbClr val="659AD2"/>
              </a:buClr>
              <a:buSzPts val="1100"/>
              <a:buFont typeface="Arial"/>
              <a:buChar char="•"/>
            </a:pPr>
            <a:r>
              <a:rPr i="0" lang="en-US">
                <a:solidFill>
                  <a:srgbClr val="32557A"/>
                </a:solidFill>
                <a:latin typeface="Lato"/>
                <a:ea typeface="Lato"/>
                <a:cs typeface="Lato"/>
                <a:sym typeface="Lato"/>
              </a:rPr>
              <a:t>Develop skills to be a strong and active partner in Citizen Science (science communication, information technologies, project management)</a:t>
            </a:r>
            <a:endParaRPr/>
          </a:p>
          <a:p>
            <a:pPr indent="-101600" lvl="0" marL="171450" rtl="0" algn="l">
              <a:lnSpc>
                <a:spcPct val="100000"/>
              </a:lnSpc>
              <a:spcBef>
                <a:spcPts val="0"/>
              </a:spcBef>
              <a:spcAft>
                <a:spcPts val="0"/>
              </a:spcAft>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53779035de_0_109:notes"/>
          <p:cNvSpPr txBox="1"/>
          <p:nvPr>
            <p:ph idx="1" type="body"/>
          </p:nvPr>
        </p:nvSpPr>
        <p:spPr>
          <a:xfrm>
            <a:off x="913973" y="3257363"/>
            <a:ext cx="7316000" cy="3086325"/>
          </a:xfrm>
          <a:prstGeom prst="rect">
            <a:avLst/>
          </a:prstGeom>
          <a:noFill/>
          <a:ln>
            <a:noFill/>
          </a:ln>
        </p:spPr>
        <p:txBody>
          <a:bodyPr anchorCtr="0" anchor="t" bIns="91425" lIns="91425" spcFirstLastPara="1" rIns="91425" wrap="square" tIns="91425">
            <a:noAutofit/>
          </a:bodyPr>
          <a:lstStyle/>
          <a:p>
            <a:pPr indent="-171450" lvl="0" marL="171450" rtl="0" algn="l">
              <a:lnSpc>
                <a:spcPct val="100000"/>
              </a:lnSpc>
              <a:spcBef>
                <a:spcPts val="0"/>
              </a:spcBef>
              <a:spcAft>
                <a:spcPts val="0"/>
              </a:spcAft>
              <a:buSzPts val="1100"/>
              <a:buFont typeface="Arial"/>
              <a:buChar char="-"/>
            </a:pPr>
            <a:r>
              <a:rPr lang="en-US"/>
              <a:t>So you see that Libraries have many roles to play. </a:t>
            </a:r>
            <a:endParaRPr/>
          </a:p>
          <a:p>
            <a:pPr indent="-171450" lvl="0" marL="171450" rtl="0" algn="l">
              <a:lnSpc>
                <a:spcPct val="100000"/>
              </a:lnSpc>
              <a:spcBef>
                <a:spcPts val="0"/>
              </a:spcBef>
              <a:spcAft>
                <a:spcPts val="0"/>
              </a:spcAft>
              <a:buSzPts val="1100"/>
              <a:buFont typeface="Arial"/>
              <a:buChar char="-"/>
            </a:pPr>
            <a:r>
              <a:rPr lang="en-US"/>
              <a:t>These are some of the roles LIBER sees for libraries, and today we want to hear from you: what is your vision of the future role of libraries?</a:t>
            </a:r>
            <a:endParaRPr/>
          </a:p>
          <a:p>
            <a:pPr indent="-171450" lvl="0" marL="171450" rtl="0" algn="l">
              <a:lnSpc>
                <a:spcPct val="100000"/>
              </a:lnSpc>
              <a:spcBef>
                <a:spcPts val="0"/>
              </a:spcBef>
              <a:spcAft>
                <a:spcPts val="0"/>
              </a:spcAft>
              <a:buSzPts val="1100"/>
              <a:buFont typeface="Arial"/>
              <a:buChar char="-"/>
            </a:pPr>
            <a:r>
              <a:rPr lang="en-US"/>
              <a:t>Which challenges can we solve?</a:t>
            </a:r>
            <a:endParaRPr/>
          </a:p>
          <a:p>
            <a:pPr indent="-171450" lvl="0" marL="171450" rtl="0" algn="l">
              <a:lnSpc>
                <a:spcPct val="100000"/>
              </a:lnSpc>
              <a:spcBef>
                <a:spcPts val="0"/>
              </a:spcBef>
              <a:spcAft>
                <a:spcPts val="0"/>
              </a:spcAft>
              <a:buSzPts val="1100"/>
              <a:buFont typeface="Arial"/>
              <a:buChar char="-"/>
            </a:pPr>
            <a:r>
              <a:rPr i="0" lang="en-US"/>
              <a:t>That is what we want to go into with you with these workshops.</a:t>
            </a:r>
            <a:endParaRPr/>
          </a:p>
          <a:p>
            <a:pPr indent="-101600" lvl="0" marL="171450" rtl="0" algn="l">
              <a:lnSpc>
                <a:spcPct val="100000"/>
              </a:lnSpc>
              <a:spcBef>
                <a:spcPts val="0"/>
              </a:spcBef>
              <a:spcAft>
                <a:spcPts val="0"/>
              </a:spcAft>
              <a:buSzPts val="1100"/>
              <a:buFont typeface="Arial"/>
              <a:buNone/>
            </a:pPr>
            <a:r>
              <a:t/>
            </a:r>
            <a:endParaRPr i="1"/>
          </a:p>
        </p:txBody>
      </p:sp>
      <p:sp>
        <p:nvSpPr>
          <p:cNvPr id="281" name="Google Shape;281;g53779035de_0_109:notes"/>
          <p:cNvSpPr/>
          <p:nvPr>
            <p:ph idx="2" type="sldImg"/>
          </p:nvPr>
        </p:nvSpPr>
        <p:spPr>
          <a:xfrm>
            <a:off x="508000" y="514350"/>
            <a:ext cx="8128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999fcd4d60_2_0: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999fcd4d60_2_0: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g999fcd4d60_2_0: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999fcd4d60_2_10: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999fcd4d60_2_10: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Where in the landscape, the larger environment, does an organization like OCLC need to focus to </a:t>
            </a:r>
            <a:r>
              <a:rPr lang="en-US"/>
              <a:t>respond</a:t>
            </a:r>
            <a:r>
              <a:rPr lang="en-US"/>
              <a:t> to the innovations in scholarly communication, changes in user services and expectations, and the basic research </a:t>
            </a:r>
            <a:r>
              <a:rPr lang="en-US"/>
              <a:t>infrastructure</a:t>
            </a:r>
            <a:r>
              <a:rPr lang="en-US"/>
              <a:t>, like metadata provisioning and persistent id’s?</a:t>
            </a:r>
            <a:endParaRPr/>
          </a:p>
        </p:txBody>
      </p:sp>
      <p:sp>
        <p:nvSpPr>
          <p:cNvPr id="297" name="Google Shape;297;g999fcd4d60_2_10: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999fcd4d60_2_1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999fcd4d60_2_16: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999fcd4d60_2_26: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999fcd4d60_2_26: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The 2018-2019 Open Content Survey was initiated by the OCLC Global Council. It expressed interest in investigating libraries’ efforts and ambitions to support access to open content, asking, “What is the status of open access and open content in libraries across the globe?”.</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A s</a:t>
            </a:r>
            <a:r>
              <a:rPr lang="en-US" sz="1200"/>
              <a:t>urvey was developed </a:t>
            </a:r>
            <a:r>
              <a:rPr lang="en-US" sz="1200">
                <a:latin typeface="Arial"/>
                <a:ea typeface="Arial"/>
                <a:cs typeface="Arial"/>
                <a:sym typeface="Arial"/>
              </a:rPr>
              <a:t>to gather initial information on libraries’ open content efforts, investments, and opinions </a:t>
            </a:r>
            <a:r>
              <a:rPr lang="en-US" sz="1200"/>
              <a:t>across the GC-network and beyond.</a:t>
            </a:r>
            <a:endParaRPr/>
          </a:p>
          <a:p>
            <a:pPr indent="0" lvl="0" marL="0" rtl="0" algn="l">
              <a:spcBef>
                <a:spcPts val="0"/>
              </a:spcBef>
              <a:spcAft>
                <a:spcPts val="0"/>
              </a:spcAft>
              <a:buNone/>
            </a:pPr>
            <a:r>
              <a:rPr lang="en-US" sz="1200"/>
              <a:t>This </a:t>
            </a:r>
            <a:r>
              <a:rPr lang="en-US" sz="1200">
                <a:latin typeface="Arial"/>
                <a:ea typeface="Arial"/>
                <a:cs typeface="Arial"/>
                <a:sym typeface="Arial"/>
              </a:rPr>
              <a:t>Report synthesizes the survey findings: 97% of respondents are </a:t>
            </a:r>
            <a:r>
              <a:rPr b="0" i="0" lang="en-US" sz="1200" u="none" strike="noStrike">
                <a:solidFill>
                  <a:schemeClr val="dk1"/>
                </a:solidFill>
                <a:latin typeface="Calibri"/>
                <a:ea typeface="Calibri"/>
                <a:cs typeface="Calibri"/>
                <a:sym typeface="Calibri"/>
              </a:rPr>
              <a:t>highly involved in open content activities, and the overwhelming majority are</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stepping up their activities and planning new ones. The figures suggest a future increase in involvement of 10-18% across all open content activities. Future growth areas are: </a:t>
            </a:r>
            <a:endParaRPr/>
          </a:p>
          <a:p>
            <a:pPr indent="-171450" lvl="0" marL="171450" rtl="0" algn="l">
              <a:spcBef>
                <a:spcPts val="0"/>
              </a:spcBef>
              <a:spcAft>
                <a:spcPts val="0"/>
              </a:spcAft>
              <a:buClr>
                <a:schemeClr val="dk1"/>
              </a:buClr>
              <a:buSzPts val="1200"/>
              <a:buFont typeface="Calibri"/>
              <a:buChar char="-"/>
            </a:pPr>
            <a:r>
              <a:rPr b="0" i="0" lang="en-US" sz="1200" u="none" strike="noStrike">
                <a:solidFill>
                  <a:schemeClr val="dk1"/>
                </a:solidFill>
                <a:latin typeface="Calibri"/>
                <a:ea typeface="Calibri"/>
                <a:cs typeface="Calibri"/>
                <a:sym typeface="Calibri"/>
              </a:rPr>
              <a:t>RDM/FAIR data and</a:t>
            </a:r>
            <a:endParaRPr/>
          </a:p>
          <a:p>
            <a:pPr indent="-171450" lvl="0" marL="171450" rtl="0" algn="l">
              <a:spcBef>
                <a:spcPts val="0"/>
              </a:spcBef>
              <a:spcAft>
                <a:spcPts val="0"/>
              </a:spcAft>
              <a:buClr>
                <a:schemeClr val="dk1"/>
              </a:buClr>
              <a:buSzPts val="1200"/>
              <a:buFont typeface="Calibri"/>
              <a:buChar char="-"/>
            </a:pPr>
            <a:r>
              <a:rPr b="0" i="0" lang="en-US" sz="1200" u="none" strike="noStrike">
                <a:solidFill>
                  <a:schemeClr val="dk1"/>
                </a:solidFill>
                <a:latin typeface="Calibri"/>
                <a:ea typeface="Calibri"/>
                <a:cs typeface="Calibri"/>
                <a:sym typeface="Calibri"/>
              </a:rPr>
              <a:t>interactions with </a:t>
            </a:r>
            <a:r>
              <a:rPr b="0" i="1" lang="en-US" sz="1200" u="none" strike="noStrike">
                <a:solidFill>
                  <a:schemeClr val="dk1"/>
                </a:solidFill>
                <a:latin typeface="Calibri"/>
                <a:ea typeface="Calibri"/>
                <a:cs typeface="Calibri"/>
                <a:sym typeface="Calibri"/>
              </a:rPr>
              <a:t>collections as data </a:t>
            </a:r>
            <a:r>
              <a:rPr b="0" i="0" lang="en-US" sz="1200" u="none" strike="noStrike">
                <a:solidFill>
                  <a:schemeClr val="dk1"/>
                </a:solidFill>
                <a:latin typeface="Calibri"/>
                <a:ea typeface="Calibri"/>
                <a:cs typeface="Calibri"/>
                <a:sym typeface="Calibri"/>
              </a:rPr>
              <a:t>(digitized open collections) with the help of AI/machine learning techniques.</a:t>
            </a:r>
            <a:endParaRPr/>
          </a:p>
          <a:p>
            <a:pPr indent="0" lvl="0" marL="0" rtl="0" algn="l">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The main, high-level conclusion is that libraries are following the same direction even if there are many interesting differences/priorities by country.</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15" name="Google Shape;315;g999fcd4d60_2_26: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999fcd4d60_7_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999fcd4d60_7_9:notes"/>
          <p:cNvSpPr txBox="1"/>
          <p:nvPr>
            <p:ph idx="1" type="body"/>
          </p:nvPr>
        </p:nvSpPr>
        <p:spPr>
          <a:xfrm>
            <a:off x="914400" y="3300413"/>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The 2018-2019 Open Content Survey was initiated by the OCLC Global Council. It expressed interest in investigating libraries’ efforts and ambitions to support access to open content, asking, “What is the status of open access and open content in libraries across the globe?”.</a:t>
            </a:r>
            <a:endParaRPr/>
          </a:p>
          <a:p>
            <a:pPr indent="0" lvl="0" marL="0" rtl="0" algn="l">
              <a:spcBef>
                <a:spcPts val="0"/>
              </a:spcBef>
              <a:spcAft>
                <a:spcPts val="0"/>
              </a:spcAft>
              <a:buClr>
                <a:schemeClr val="dk1"/>
              </a:buClr>
              <a:buFont typeface="Arial"/>
              <a:buNone/>
            </a:pPr>
            <a:r>
              <a:rPr lang="en-US"/>
              <a:t>A survey was developed </a:t>
            </a:r>
            <a:r>
              <a:rPr lang="en-US">
                <a:latin typeface="Arial"/>
                <a:ea typeface="Arial"/>
                <a:cs typeface="Arial"/>
                <a:sym typeface="Arial"/>
              </a:rPr>
              <a:t>to gather initial information on libraries’ open content efforts, investments, and opinions </a:t>
            </a:r>
            <a:r>
              <a:rPr lang="en-US"/>
              <a:t>across the GC-network and beyond.</a:t>
            </a:r>
            <a:endParaRPr/>
          </a:p>
          <a:p>
            <a:pPr indent="0" lvl="0" marL="0" rtl="0" algn="l">
              <a:spcBef>
                <a:spcPts val="0"/>
              </a:spcBef>
              <a:spcAft>
                <a:spcPts val="0"/>
              </a:spcAft>
              <a:buClr>
                <a:schemeClr val="dk1"/>
              </a:buClr>
              <a:buFont typeface="Arial"/>
              <a:buNone/>
            </a:pPr>
            <a:r>
              <a:rPr lang="en-US"/>
              <a:t>This </a:t>
            </a:r>
            <a:r>
              <a:rPr lang="en-US">
                <a:latin typeface="Arial"/>
                <a:ea typeface="Arial"/>
                <a:cs typeface="Arial"/>
                <a:sym typeface="Arial"/>
              </a:rPr>
              <a:t>Report synthesizes the survey findings: 97% of respondents are </a:t>
            </a:r>
            <a:r>
              <a:rPr lang="en-US"/>
              <a:t>highly involved in open content activities, and the overwhelming majority are</a:t>
            </a:r>
            <a:endParaRPr/>
          </a:p>
          <a:p>
            <a:pPr indent="0" lvl="0" marL="0" rtl="0" algn="l">
              <a:spcBef>
                <a:spcPts val="0"/>
              </a:spcBef>
              <a:spcAft>
                <a:spcPts val="0"/>
              </a:spcAft>
              <a:buClr>
                <a:schemeClr val="dk1"/>
              </a:buClr>
              <a:buFont typeface="Arial"/>
              <a:buNone/>
            </a:pPr>
            <a:r>
              <a:rPr lang="en-US"/>
              <a:t>stepping up their activities and planning new ones. The figures suggest a future increase in involvement of 10-18% across all open content activities. Future growth areas are: </a:t>
            </a:r>
            <a:endParaRPr/>
          </a:p>
          <a:p>
            <a:pPr indent="-171450" lvl="0" marL="171450" rtl="0" algn="l">
              <a:spcBef>
                <a:spcPts val="0"/>
              </a:spcBef>
              <a:spcAft>
                <a:spcPts val="0"/>
              </a:spcAft>
              <a:buClr>
                <a:schemeClr val="dk1"/>
              </a:buClr>
              <a:buSzPts val="1200"/>
              <a:buFont typeface="Calibri"/>
              <a:buChar char="-"/>
            </a:pPr>
            <a:r>
              <a:rPr lang="en-US"/>
              <a:t>RDM/FAIR data and</a:t>
            </a:r>
            <a:endParaRPr/>
          </a:p>
          <a:p>
            <a:pPr indent="-171450" lvl="0" marL="171450" rtl="0" algn="l">
              <a:spcBef>
                <a:spcPts val="0"/>
              </a:spcBef>
              <a:spcAft>
                <a:spcPts val="0"/>
              </a:spcAft>
              <a:buClr>
                <a:schemeClr val="dk1"/>
              </a:buClr>
              <a:buSzPts val="1200"/>
              <a:buFont typeface="Calibri"/>
              <a:buChar char="-"/>
            </a:pPr>
            <a:r>
              <a:rPr lang="en-US"/>
              <a:t>interactions with </a:t>
            </a:r>
            <a:r>
              <a:rPr i="1" lang="en-US"/>
              <a:t>collections as data </a:t>
            </a:r>
            <a:r>
              <a:rPr lang="en-US"/>
              <a:t>(digitized open collections) with the help of AI/machine learning techniques.</a:t>
            </a:r>
            <a:endParaRPr/>
          </a:p>
          <a:p>
            <a:pPr indent="0" lvl="0" marL="0" rtl="0" algn="l">
              <a:spcBef>
                <a:spcPts val="0"/>
              </a:spcBef>
              <a:spcAft>
                <a:spcPts val="0"/>
              </a:spcAft>
              <a:buNone/>
            </a:pPr>
            <a:r>
              <a:rPr lang="en-US"/>
              <a:t>The main, high-level conclusion is that libraries are following the same direction even if there are many interesting differences/priorities by country.</a:t>
            </a:r>
            <a:endParaRPr/>
          </a:p>
        </p:txBody>
      </p:sp>
      <p:sp>
        <p:nvSpPr>
          <p:cNvPr id="322" name="Google Shape;322;g999fcd4d60_7_9:notes"/>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999fcd4d60_2_43: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999fcd4d60_2_43: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There are several areas in the “Open“ movement:</a:t>
            </a:r>
            <a:endParaRPr/>
          </a:p>
          <a:p>
            <a:pPr indent="-878920" lvl="0" marL="878920" rtl="0" algn="l">
              <a:spcBef>
                <a:spcPts val="0"/>
              </a:spcBef>
              <a:spcAft>
                <a:spcPts val="0"/>
              </a:spcAft>
              <a:buClr>
                <a:schemeClr val="lt1"/>
              </a:buClr>
              <a:buSzPts val="1400"/>
              <a:buFont typeface="Arial"/>
              <a:buChar char="•"/>
            </a:pPr>
            <a:r>
              <a:rPr b="1" lang="en-US" sz="1400">
                <a:solidFill>
                  <a:schemeClr val="dk1"/>
                </a:solidFill>
                <a:latin typeface="Calibri"/>
                <a:ea typeface="Calibri"/>
                <a:cs typeface="Calibri"/>
                <a:sym typeface="Calibri"/>
              </a:rPr>
              <a:t>Access </a:t>
            </a:r>
            <a:endParaRPr/>
          </a:p>
          <a:p>
            <a:pPr indent="-878920" lvl="0" marL="878920" rtl="0" algn="l">
              <a:spcBef>
                <a:spcPts val="0"/>
              </a:spcBef>
              <a:spcAft>
                <a:spcPts val="0"/>
              </a:spcAft>
              <a:buClr>
                <a:schemeClr val="lt1"/>
              </a:buClr>
              <a:buSzPts val="1400"/>
              <a:buFont typeface="Arial"/>
              <a:buChar char="•"/>
            </a:pPr>
            <a:r>
              <a:rPr b="1" lang="en-US" sz="1400">
                <a:solidFill>
                  <a:schemeClr val="dk1"/>
                </a:solidFill>
                <a:latin typeface="Calibri"/>
                <a:ea typeface="Calibri"/>
                <a:cs typeface="Calibri"/>
                <a:sym typeface="Calibri"/>
              </a:rPr>
              <a:t>Content </a:t>
            </a:r>
            <a:endParaRPr/>
          </a:p>
          <a:p>
            <a:pPr indent="-878920" lvl="0" marL="878920" rtl="0" algn="l">
              <a:spcBef>
                <a:spcPts val="0"/>
              </a:spcBef>
              <a:spcAft>
                <a:spcPts val="0"/>
              </a:spcAft>
              <a:buClr>
                <a:schemeClr val="lt1"/>
              </a:buClr>
              <a:buSzPts val="1400"/>
              <a:buFont typeface="Arial"/>
              <a:buChar char="•"/>
            </a:pPr>
            <a:r>
              <a:rPr b="1" lang="en-US" sz="1400">
                <a:solidFill>
                  <a:schemeClr val="dk1"/>
                </a:solidFill>
                <a:latin typeface="Calibri"/>
                <a:ea typeface="Calibri"/>
                <a:cs typeface="Calibri"/>
                <a:sym typeface="Calibri"/>
              </a:rPr>
              <a:t>Data </a:t>
            </a:r>
            <a:endParaRPr/>
          </a:p>
          <a:p>
            <a:pPr indent="-878920" lvl="0" marL="878920" rtl="0" algn="l">
              <a:spcBef>
                <a:spcPts val="0"/>
              </a:spcBef>
              <a:spcAft>
                <a:spcPts val="0"/>
              </a:spcAft>
              <a:buClr>
                <a:schemeClr val="lt1"/>
              </a:buClr>
              <a:buSzPts val="1400"/>
              <a:buFont typeface="Arial"/>
              <a:buChar char="•"/>
            </a:pPr>
            <a:r>
              <a:rPr b="1" lang="en-US" sz="1400">
                <a:solidFill>
                  <a:schemeClr val="dk1"/>
                </a:solidFill>
                <a:latin typeface="Calibri"/>
                <a:ea typeface="Calibri"/>
                <a:cs typeface="Calibri"/>
                <a:sym typeface="Calibri"/>
              </a:rPr>
              <a:t>Education</a:t>
            </a:r>
            <a:endParaRPr/>
          </a:p>
          <a:p>
            <a:pPr indent="-878920" lvl="0" marL="878920" rtl="0" algn="l">
              <a:spcBef>
                <a:spcPts val="0"/>
              </a:spcBef>
              <a:spcAft>
                <a:spcPts val="0"/>
              </a:spcAft>
              <a:buClr>
                <a:schemeClr val="lt1"/>
              </a:buClr>
              <a:buSzPts val="1400"/>
              <a:buFont typeface="Arial"/>
              <a:buChar char="•"/>
            </a:pPr>
            <a:r>
              <a:rPr b="1" lang="en-US" sz="1400">
                <a:solidFill>
                  <a:schemeClr val="dk1"/>
                </a:solidFill>
                <a:latin typeface="Calibri"/>
                <a:ea typeface="Calibri"/>
                <a:cs typeface="Calibri"/>
                <a:sym typeface="Calibri"/>
              </a:rPr>
              <a:t>Scholarship</a:t>
            </a:r>
            <a:endParaRPr/>
          </a:p>
          <a:p>
            <a:pPr indent="-878920" lvl="0" marL="878920" rtl="0" algn="l">
              <a:spcBef>
                <a:spcPts val="0"/>
              </a:spcBef>
              <a:spcAft>
                <a:spcPts val="0"/>
              </a:spcAft>
              <a:buClr>
                <a:schemeClr val="lt1"/>
              </a:buClr>
              <a:buSzPts val="1400"/>
              <a:buFont typeface="Arial"/>
              <a:buChar char="•"/>
            </a:pPr>
            <a:r>
              <a:rPr b="1" lang="en-US" sz="1400">
                <a:solidFill>
                  <a:schemeClr val="dk1"/>
                </a:solidFill>
                <a:latin typeface="Calibri"/>
                <a:ea typeface="Calibri"/>
                <a:cs typeface="Calibri"/>
                <a:sym typeface="Calibri"/>
              </a:rPr>
              <a:t>Science</a:t>
            </a:r>
            <a:endParaRPr/>
          </a:p>
          <a:p>
            <a:pPr indent="0" lvl="0" marL="0" rtl="0" algn="l">
              <a:spcBef>
                <a:spcPts val="0"/>
              </a:spcBef>
              <a:spcAft>
                <a:spcPts val="0"/>
              </a:spcAft>
              <a:buClr>
                <a:schemeClr val="lt1"/>
              </a:buClr>
              <a:buSzPts val="1400"/>
              <a:buFont typeface="Calibri"/>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lt1"/>
              </a:buClr>
              <a:buSzPts val="1400"/>
              <a:buFont typeface="Calibri"/>
              <a:buNone/>
            </a:pPr>
            <a:r>
              <a:rPr lang="en-US" sz="1400">
                <a:solidFill>
                  <a:schemeClr val="dk1"/>
                </a:solidFill>
                <a:latin typeface="Calibri"/>
                <a:ea typeface="Calibri"/>
                <a:cs typeface="Calibri"/>
                <a:sym typeface="Calibri"/>
              </a:rPr>
              <a:t>In order to be successful, OCLC needs to pick the strategic areas.</a:t>
            </a:r>
            <a:endParaRPr/>
          </a:p>
          <a:p>
            <a:pPr indent="0" lvl="0" marL="0" rtl="0" algn="l">
              <a:spcBef>
                <a:spcPts val="0"/>
              </a:spcBef>
              <a:spcAft>
                <a:spcPts val="0"/>
              </a:spcAft>
              <a:buClr>
                <a:schemeClr val="lt1"/>
              </a:buClr>
              <a:buSzPts val="1400"/>
              <a:buFont typeface="Calibri"/>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lt1"/>
              </a:buClr>
              <a:buSzPts val="1400"/>
              <a:buFont typeface="Calibri"/>
              <a:buNone/>
            </a:pPr>
            <a:r>
              <a:rPr lang="en-US" sz="1400">
                <a:solidFill>
                  <a:schemeClr val="dk1"/>
                </a:solidFill>
                <a:latin typeface="Calibri"/>
                <a:ea typeface="Calibri"/>
                <a:cs typeface="Calibri"/>
                <a:sym typeface="Calibri"/>
              </a:rPr>
              <a:t>The industry-wide shift to Open is a trend of much broader scope than the move towards Open Access (OA). Whereas OA is exclusively concerned with making current research publications freely available, it is part of a larger trend of making public sector and scholarly information more easily and freely available and re-usable in a digital environment. As such, the shift to Open aims to unlock massive amounts of data, information and knowledge—contained in publications, information systems, databases, collections, etc.—by increasing their digital availability and removing access restrictions. In doing so, it is bound to impact libraries who have a role in managing and providing access to this content. </a:t>
            </a:r>
            <a:endParaRPr/>
          </a:p>
          <a:p>
            <a:pPr indent="0" lvl="0" marL="0" rtl="0" algn="l">
              <a:spcBef>
                <a:spcPts val="0"/>
              </a:spcBef>
              <a:spcAft>
                <a:spcPts val="0"/>
              </a:spcAft>
              <a:buNone/>
            </a:pPr>
            <a:r>
              <a:t/>
            </a:r>
            <a:endParaRPr/>
          </a:p>
        </p:txBody>
      </p:sp>
      <p:sp>
        <p:nvSpPr>
          <p:cNvPr id="331" name="Google Shape;331;g999fcd4d60_2_43: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9b08bf7682_1_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9b08bf7682_1_8:notes"/>
          <p:cNvSpPr txBox="1"/>
          <p:nvPr>
            <p:ph idx="1" type="body"/>
          </p:nvPr>
        </p:nvSpPr>
        <p:spPr>
          <a:xfrm>
            <a:off x="914400" y="3300413"/>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g9b08bf7682_1_8:notes"/>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999fcd4d60_2_4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g999fcd4d60_2_49: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999fcd4d60_2_5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999fcd4d60_2_54: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999fcd4d60_2_60:notes"/>
          <p:cNvSpPr/>
          <p:nvPr>
            <p:ph idx="2" type="sldImg"/>
          </p:nvPr>
        </p:nvSpPr>
        <p:spPr>
          <a:xfrm>
            <a:off x="565150" y="338138"/>
            <a:ext cx="5888038" cy="3313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999fcd4d60_2_60: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271272" rtl="0" algn="l">
              <a:spcBef>
                <a:spcPts val="0"/>
              </a:spcBef>
              <a:spcAft>
                <a:spcPts val="0"/>
              </a:spcAft>
              <a:buClr>
                <a:schemeClr val="dk1"/>
              </a:buClr>
              <a:buSzPts val="1200"/>
              <a:buFont typeface="Calibri"/>
              <a:buNone/>
            </a:pPr>
            <a:r>
              <a:rPr b="1" lang="en-US">
                <a:solidFill>
                  <a:schemeClr val="dk1"/>
                </a:solidFill>
              </a:rPr>
              <a:t>OCLC partners with publishers, aggregators </a:t>
            </a:r>
            <a:r>
              <a:rPr b="0" lang="en-US">
                <a:solidFill>
                  <a:schemeClr val="dk1"/>
                </a:solidFill>
              </a:rPr>
              <a:t>for many years,</a:t>
            </a:r>
            <a:r>
              <a:rPr lang="en-US"/>
              <a:t> OCLC is increasingly receiving OA content from these content providers.  Today, we work with close to 350 partners, of which almost 100 provide fully or hybrid OA materials, </a:t>
            </a:r>
            <a:r>
              <a:rPr b="1" lang="en-US"/>
              <a:t>which is peer reviewed. </a:t>
            </a:r>
            <a:endParaRPr/>
          </a:p>
          <a:p>
            <a:pPr indent="0" lvl="0" marL="271272" rtl="0" algn="l">
              <a:spcBef>
                <a:spcPts val="0"/>
              </a:spcBef>
              <a:spcAft>
                <a:spcPts val="0"/>
              </a:spcAft>
              <a:buClr>
                <a:schemeClr val="dk1"/>
              </a:buClr>
              <a:buSzPts val="1200"/>
              <a:buFont typeface="Calibri"/>
              <a:buNone/>
            </a:pPr>
            <a:r>
              <a:t/>
            </a:r>
            <a:endParaRPr/>
          </a:p>
          <a:p>
            <a:pPr indent="0" lvl="0" marL="271272" rtl="0" algn="l">
              <a:spcBef>
                <a:spcPts val="0"/>
              </a:spcBef>
              <a:spcAft>
                <a:spcPts val="0"/>
              </a:spcAft>
              <a:buClr>
                <a:schemeClr val="dk1"/>
              </a:buClr>
              <a:buSzPts val="1200"/>
              <a:buFont typeface="Calibri"/>
              <a:buNone/>
            </a:pPr>
            <a:r>
              <a:rPr lang="en-US"/>
              <a:t>Some examples – Oxford and Cambridge UP, Sage, Brill, Wiley, Springer, Elsevier and Taylor &amp; Francis</a:t>
            </a:r>
            <a:endParaRPr b="1"/>
          </a:p>
        </p:txBody>
      </p:sp>
      <p:sp>
        <p:nvSpPr>
          <p:cNvPr id="351" name="Google Shape;351;g999fcd4d60_2_60:notes"/>
          <p:cNvSpPr txBox="1"/>
          <p:nvPr>
            <p:ph idx="12" type="sldNum"/>
          </p:nvPr>
        </p:nvSpPr>
        <p:spPr>
          <a:xfrm>
            <a:off x="3976688" y="8839200"/>
            <a:ext cx="3041650" cy="466725"/>
          </a:xfrm>
          <a:prstGeom prst="rect">
            <a:avLst/>
          </a:prstGeom>
          <a:noFill/>
          <a:ln>
            <a:noFill/>
          </a:ln>
        </p:spPr>
        <p:txBody>
          <a:bodyPr anchorCtr="0" anchor="b" bIns="78125" lIns="156250" spcFirstLastPara="1" rIns="156250" wrap="square" tIns="781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999fcd4d60_2_83:notes"/>
          <p:cNvSpPr txBox="1"/>
          <p:nvPr>
            <p:ph idx="1" type="body"/>
          </p:nvPr>
        </p:nvSpPr>
        <p:spPr>
          <a:xfrm>
            <a:off x="479534" y="4021016"/>
            <a:ext cx="6060855" cy="4829907"/>
          </a:xfrm>
          <a:prstGeom prst="rect">
            <a:avLst/>
          </a:prstGeom>
          <a:noFill/>
          <a:ln>
            <a:noFill/>
          </a:ln>
        </p:spPr>
        <p:txBody>
          <a:bodyPr anchorCtr="0" anchor="t" bIns="156225" lIns="156225" spcFirstLastPara="1" rIns="156225" wrap="square" tIns="156225">
            <a:noAutofit/>
          </a:bodyPr>
          <a:lstStyle/>
          <a:p>
            <a:pPr indent="0" lvl="0" marL="0" rtl="0" algn="l">
              <a:spcBef>
                <a:spcPts val="0"/>
              </a:spcBef>
              <a:spcAft>
                <a:spcPts val="0"/>
              </a:spcAft>
              <a:buClr>
                <a:schemeClr val="dk1"/>
              </a:buClr>
              <a:buSzPts val="1200"/>
              <a:buFont typeface="Calibri"/>
              <a:buNone/>
            </a:pPr>
            <a:r>
              <a:rPr lang="en-US"/>
              <a:t>In addition to the classic providers, OCLC was already collecting several thousand Institutional Repositories and other library materials through the Digital Collection Gateway.</a:t>
            </a:r>
            <a:endParaRPr/>
          </a:p>
          <a:p>
            <a:pPr indent="0" lvl="0" marL="0" rtl="0" algn="l">
              <a:spcBef>
                <a:spcPts val="0"/>
              </a:spcBef>
              <a:spcAft>
                <a:spcPts val="0"/>
              </a:spcAft>
              <a:buClr>
                <a:schemeClr val="dk1"/>
              </a:buClr>
              <a:buSzPts val="1200"/>
              <a:buFont typeface="Calibri"/>
              <a:buNone/>
            </a:pPr>
            <a:r>
              <a:t/>
            </a:r>
            <a:endParaRPr b="1">
              <a:solidFill>
                <a:schemeClr val="dk1"/>
              </a:solidFill>
            </a:endParaRPr>
          </a:p>
          <a:p>
            <a:pPr indent="0" lvl="0" marL="0" rtl="0" algn="l">
              <a:spcBef>
                <a:spcPts val="0"/>
              </a:spcBef>
              <a:spcAft>
                <a:spcPts val="0"/>
              </a:spcAft>
              <a:buClr>
                <a:schemeClr val="dk1"/>
              </a:buClr>
              <a:buSzPts val="1200"/>
              <a:buFont typeface="Calibri"/>
              <a:buNone/>
            </a:pPr>
            <a:r>
              <a:rPr b="1" lang="en-US">
                <a:solidFill>
                  <a:schemeClr val="dk1"/>
                </a:solidFill>
              </a:rPr>
              <a:t>However, in recent years, special OA directories have emerged which make millions of open content items available. </a:t>
            </a:r>
            <a:endParaRPr>
              <a:solidFill>
                <a:schemeClr val="dk1"/>
              </a:solidFill>
            </a:endParaRPr>
          </a:p>
          <a:p>
            <a:pPr indent="0" lvl="0" marL="0" rtl="0" algn="l">
              <a:spcBef>
                <a:spcPts val="0"/>
              </a:spcBef>
              <a:spcAft>
                <a:spcPts val="0"/>
              </a:spcAft>
              <a:buClr>
                <a:schemeClr val="dk1"/>
              </a:buClr>
              <a:buSzPts val="1200"/>
              <a:buFont typeface="Calibri"/>
              <a:buNone/>
            </a:pPr>
            <a:r>
              <a:rPr lang="en-US">
                <a:solidFill>
                  <a:schemeClr val="dk1"/>
                </a:solidFill>
              </a:rPr>
              <a:t>OCLC’s Business development group proactively seeks out partnerships with providers of high quality, freely available content from OA aggregators, digital libraries and publishers. </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200"/>
              <a:buFont typeface="Calibri"/>
              <a:buNone/>
            </a:pPr>
            <a:r>
              <a:rPr b="1" lang="en-US">
                <a:solidFill>
                  <a:schemeClr val="dk1"/>
                </a:solidFill>
              </a:rPr>
              <a:t>Here are examples of some of our 66 open content partners</a:t>
            </a:r>
            <a:endParaRPr b="1">
              <a:solidFill>
                <a:schemeClr val="dk1"/>
              </a:solidFill>
            </a:endParaRPr>
          </a:p>
          <a:p>
            <a:pPr indent="0" lvl="0" marL="0" rtl="0" algn="l">
              <a:spcBef>
                <a:spcPts val="0"/>
              </a:spcBef>
              <a:spcAft>
                <a:spcPts val="0"/>
              </a:spcAft>
              <a:buClr>
                <a:schemeClr val="dk1"/>
              </a:buClr>
              <a:buSzPts val="1200"/>
              <a:buFont typeface="Calibri"/>
              <a:buNone/>
            </a:pPr>
            <a:r>
              <a:t/>
            </a:r>
            <a:endParaRPr i="1">
              <a:solidFill>
                <a:schemeClr val="dk1"/>
              </a:solidFill>
            </a:endParaRPr>
          </a:p>
          <a:p>
            <a:pPr indent="0" lvl="0" marL="0" rtl="0" algn="l">
              <a:spcBef>
                <a:spcPts val="0"/>
              </a:spcBef>
              <a:spcAft>
                <a:spcPts val="0"/>
              </a:spcAft>
              <a:buClr>
                <a:schemeClr val="dk1"/>
              </a:buClr>
              <a:buSzPts val="1200"/>
              <a:buFont typeface="Calibri"/>
              <a:buNone/>
            </a:pPr>
            <a:r>
              <a:rPr lang="en-US">
                <a:solidFill>
                  <a:schemeClr val="dk1"/>
                </a:solidFill>
              </a:rPr>
              <a:t>Learning and exploring open content and what different providers can give you is a bit like learning a new language. It can seem overwhelming at first but then you start to sense the patterns, then remember some names and before you know it you can make small talk.</a:t>
            </a:r>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588661" lvl="0" marL="588661" rtl="0" algn="l">
              <a:spcBef>
                <a:spcPts val="0"/>
              </a:spcBef>
              <a:spcAft>
                <a:spcPts val="0"/>
              </a:spcAft>
              <a:buClr>
                <a:schemeClr val="dk1"/>
              </a:buClr>
              <a:buSzPts val="1200"/>
              <a:buFont typeface="Calibri"/>
              <a:buAutoNum type="arabicPeriod"/>
            </a:pPr>
            <a:r>
              <a:rPr b="1" lang="en-US"/>
              <a:t>Open Content ingested through controlled/licensed sources</a:t>
            </a:r>
            <a:endParaRPr/>
          </a:p>
          <a:p>
            <a:pPr indent="-396057" lvl="5" marL="1369924" rtl="0" algn="l">
              <a:spcBef>
                <a:spcPts val="0"/>
              </a:spcBef>
              <a:spcAft>
                <a:spcPts val="0"/>
              </a:spcAft>
              <a:buClr>
                <a:schemeClr val="dk1"/>
              </a:buClr>
              <a:buSzPts val="1200"/>
              <a:buFont typeface="Arial"/>
              <a:buChar char="•"/>
            </a:pPr>
            <a:r>
              <a:rPr lang="en-US"/>
              <a:t>Gold Journals</a:t>
            </a:r>
            <a:endParaRPr/>
          </a:p>
          <a:p>
            <a:pPr indent="-396057" lvl="5" marL="1369924" rtl="0" algn="l">
              <a:spcBef>
                <a:spcPts val="0"/>
              </a:spcBef>
              <a:spcAft>
                <a:spcPts val="0"/>
              </a:spcAft>
              <a:buClr>
                <a:schemeClr val="dk1"/>
              </a:buClr>
              <a:buSzPts val="1200"/>
              <a:buFont typeface="Arial"/>
              <a:buChar char="•"/>
            </a:pPr>
            <a:r>
              <a:rPr lang="en-US"/>
              <a:t>Open Education Resources (OER)</a:t>
            </a:r>
            <a:endParaRPr/>
          </a:p>
          <a:p>
            <a:pPr indent="-396057" lvl="5" marL="1369924" rtl="0" algn="l">
              <a:spcBef>
                <a:spcPts val="0"/>
              </a:spcBef>
              <a:spcAft>
                <a:spcPts val="0"/>
              </a:spcAft>
              <a:buClr>
                <a:schemeClr val="dk1"/>
              </a:buClr>
              <a:buSzPts val="1200"/>
              <a:buFont typeface="Arial"/>
              <a:buChar char="•"/>
            </a:pPr>
            <a:r>
              <a:rPr lang="en-US"/>
              <a:t>Hybrid content published through traditional publishers</a:t>
            </a:r>
            <a:endParaRPr/>
          </a:p>
          <a:p>
            <a:pPr indent="-319857" lvl="5" marL="1369924" rtl="0" algn="l">
              <a:spcBef>
                <a:spcPts val="0"/>
              </a:spcBef>
              <a:spcAft>
                <a:spcPts val="0"/>
              </a:spcAft>
              <a:buClr>
                <a:schemeClr val="dk1"/>
              </a:buClr>
              <a:buSzPts val="1200"/>
              <a:buFont typeface="Arial"/>
              <a:buNone/>
            </a:pPr>
            <a:r>
              <a:t/>
            </a:r>
            <a:endParaRPr/>
          </a:p>
          <a:p>
            <a:pPr indent="-588661" lvl="0" marL="588661" rtl="0" algn="l">
              <a:spcBef>
                <a:spcPts val="0"/>
              </a:spcBef>
              <a:spcAft>
                <a:spcPts val="0"/>
              </a:spcAft>
              <a:buClr>
                <a:schemeClr val="dk1"/>
              </a:buClr>
              <a:buSzPts val="1200"/>
              <a:buFont typeface="Calibri"/>
              <a:buAutoNum type="arabicPeriod"/>
            </a:pPr>
            <a:r>
              <a:rPr b="1" lang="en-US"/>
              <a:t>Open Content ingested through open sources</a:t>
            </a:r>
            <a:endParaRPr/>
          </a:p>
          <a:p>
            <a:pPr indent="-396057" lvl="5" marL="1369924" rtl="0" algn="l">
              <a:spcBef>
                <a:spcPts val="0"/>
              </a:spcBef>
              <a:spcAft>
                <a:spcPts val="0"/>
              </a:spcAft>
              <a:buClr>
                <a:schemeClr val="dk1"/>
              </a:buClr>
              <a:buSzPts val="1200"/>
              <a:buFont typeface="Arial"/>
              <a:buChar char="•"/>
            </a:pPr>
            <a:r>
              <a:rPr lang="en-US"/>
              <a:t>E.g. through OCLC - Digital Collection Gateway</a:t>
            </a:r>
            <a:endParaRPr/>
          </a:p>
          <a:p>
            <a:pPr indent="-396057" lvl="5" marL="1369924" rtl="0" algn="l">
              <a:spcBef>
                <a:spcPts val="0"/>
              </a:spcBef>
              <a:spcAft>
                <a:spcPts val="0"/>
              </a:spcAft>
              <a:buClr>
                <a:schemeClr val="dk1"/>
              </a:buClr>
              <a:buSzPts val="1200"/>
              <a:buFont typeface="Arial"/>
              <a:buChar char="•"/>
            </a:pPr>
            <a:r>
              <a:rPr lang="en-US"/>
              <a:t>Archives / Special Collections</a:t>
            </a:r>
            <a:endParaRPr/>
          </a:p>
          <a:p>
            <a:pPr indent="-396057" lvl="5" marL="1369924" rtl="0" algn="l">
              <a:spcBef>
                <a:spcPts val="0"/>
              </a:spcBef>
              <a:spcAft>
                <a:spcPts val="0"/>
              </a:spcAft>
              <a:buClr>
                <a:schemeClr val="dk1"/>
              </a:buClr>
              <a:buSzPts val="1200"/>
              <a:buFont typeface="Arial"/>
              <a:buChar char="•"/>
            </a:pPr>
            <a:r>
              <a:rPr lang="en-US"/>
              <a:t>Institutional and disciplinary repositories</a:t>
            </a:r>
            <a:endParaRPr/>
          </a:p>
          <a:p>
            <a:pPr indent="0" lvl="0" marL="0" rtl="0" algn="l">
              <a:spcBef>
                <a:spcPts val="0"/>
              </a:spcBef>
              <a:spcAft>
                <a:spcPts val="0"/>
              </a:spcAft>
              <a:buClr>
                <a:schemeClr val="dk1"/>
              </a:buClr>
              <a:buSzPts val="1200"/>
              <a:buFont typeface="Calibri"/>
              <a:buNone/>
            </a:pPr>
            <a:r>
              <a:t/>
            </a:r>
            <a:endParaRPr/>
          </a:p>
        </p:txBody>
      </p:sp>
      <p:sp>
        <p:nvSpPr>
          <p:cNvPr id="368" name="Google Shape;368;g999fcd4d60_2_83:notes"/>
          <p:cNvSpPr/>
          <p:nvPr>
            <p:ph idx="2" type="sldImg"/>
          </p:nvPr>
        </p:nvSpPr>
        <p:spPr>
          <a:xfrm>
            <a:off x="585788" y="569913"/>
            <a:ext cx="5848350" cy="328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999fcd4d60_2_9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g999fcd4d60_2_97: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999fcd4d60_2_10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g999fcd4d60_2_101: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999fcd4d60_2_107: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999fcd4d60_2_107: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COAR, SPARC, IIIF, ORCid, and DataCite</a:t>
            </a:r>
            <a:endParaRPr sz="1200"/>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lang="en-US" sz="1200"/>
              <a:t>National and regional bibliographic infrastructure development</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342900" lvl="0" marL="342900" rtl="0" algn="l">
              <a:spcBef>
                <a:spcPts val="0"/>
              </a:spcBef>
              <a:spcAft>
                <a:spcPts val="0"/>
              </a:spcAft>
              <a:buClr>
                <a:schemeClr val="dk1"/>
              </a:buClr>
              <a:buSzPts val="1200"/>
              <a:buFont typeface="Arial"/>
              <a:buChar char="•"/>
            </a:pPr>
            <a:r>
              <a:rPr lang="en-US" sz="1200"/>
              <a:t>Partner with thought leaders</a:t>
            </a:r>
            <a:endParaRPr sz="1200"/>
          </a:p>
          <a:p>
            <a:pPr indent="-342900" lvl="0" marL="342900" rtl="0" algn="l">
              <a:spcBef>
                <a:spcPts val="0"/>
              </a:spcBef>
              <a:spcAft>
                <a:spcPts val="0"/>
              </a:spcAft>
              <a:buClr>
                <a:schemeClr val="dk1"/>
              </a:buClr>
              <a:buSzPts val="1200"/>
              <a:buFont typeface="Arial"/>
              <a:buChar char="•"/>
            </a:pPr>
            <a:r>
              <a:rPr lang="en-US" sz="1200"/>
              <a:t>Bibliographic infrastructure development</a:t>
            </a:r>
            <a:endParaRPr sz="1200"/>
          </a:p>
          <a:p>
            <a:pPr indent="-342900" lvl="0" marL="342900" rtl="0" algn="l">
              <a:spcBef>
                <a:spcPts val="0"/>
              </a:spcBef>
              <a:spcAft>
                <a:spcPts val="0"/>
              </a:spcAft>
              <a:buClr>
                <a:schemeClr val="dk1"/>
              </a:buClr>
              <a:buSzPts val="1200"/>
              <a:buFont typeface="Arial"/>
              <a:buChar char="•"/>
            </a:pPr>
            <a:r>
              <a:rPr lang="en-US" sz="1200"/>
              <a:t>Support MARC21 Open standards</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rtl="0" algn="l">
              <a:spcBef>
                <a:spcPts val="0"/>
              </a:spcBef>
              <a:spcAft>
                <a:spcPts val="0"/>
              </a:spcAft>
              <a:buNone/>
            </a:pPr>
            <a:r>
              <a:t/>
            </a:r>
            <a:endParaRPr/>
          </a:p>
        </p:txBody>
      </p:sp>
      <p:sp>
        <p:nvSpPr>
          <p:cNvPr id="396" name="Google Shape;396;g999fcd4d60_2_107: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999fcd4d60_2_11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999fcd4d60_2_113: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999fcd4d60_2_11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g999fcd4d60_2_119: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9: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9: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Invite people to deposit their questions in the chat or raise their hand and unmute.</a:t>
            </a:r>
            <a:endParaRPr/>
          </a:p>
        </p:txBody>
      </p:sp>
      <p:sp>
        <p:nvSpPr>
          <p:cNvPr id="417" name="Google Shape;417;p9: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9b08bf7682_1_2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9b08bf7682_1_26:notes"/>
          <p:cNvSpPr txBox="1"/>
          <p:nvPr>
            <p:ph idx="1" type="body"/>
          </p:nvPr>
        </p:nvSpPr>
        <p:spPr>
          <a:xfrm>
            <a:off x="914400" y="3300413"/>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g9b08bf7682_1_26:notes"/>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535700e1e8_3_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535700e1e8_3_0:notes"/>
          <p:cNvSpPr txBox="1"/>
          <p:nvPr>
            <p:ph idx="1" type="body"/>
          </p:nvPr>
        </p:nvSpPr>
        <p:spPr>
          <a:xfrm>
            <a:off x="914400" y="3300413"/>
            <a:ext cx="73152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Closing remarks</a:t>
            </a:r>
            <a:endParaRPr/>
          </a:p>
        </p:txBody>
      </p:sp>
      <p:sp>
        <p:nvSpPr>
          <p:cNvPr id="423" name="Google Shape;423;g535700e1e8_3_0:notes"/>
          <p:cNvSpPr txBox="1"/>
          <p:nvPr>
            <p:ph idx="12" type="sldNum"/>
          </p:nvPr>
        </p:nvSpPr>
        <p:spPr>
          <a:xfrm>
            <a:off x="5180013" y="6513513"/>
            <a:ext cx="39624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9b08bf7682_1_2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9b08bf7682_1_20:notes"/>
          <p:cNvSpPr txBox="1"/>
          <p:nvPr>
            <p:ph idx="1" type="body"/>
          </p:nvPr>
        </p:nvSpPr>
        <p:spPr>
          <a:xfrm>
            <a:off x="914400" y="3300413"/>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g9b08bf7682_1_20:notes"/>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5: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5: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292100" lvl="0" marL="457200" rtl="0" algn="l">
              <a:spcBef>
                <a:spcPts val="0"/>
              </a:spcBef>
              <a:spcAft>
                <a:spcPts val="0"/>
              </a:spcAft>
              <a:buClr>
                <a:schemeClr val="dk1"/>
              </a:buClr>
              <a:buSzPts val="1000"/>
              <a:buFont typeface="Calibri"/>
              <a:buChar char="●"/>
            </a:pPr>
            <a:r>
              <a:rPr lang="en-US" sz="1100"/>
              <a:t>Today’s kick off, which has the form of a webinar, is meant as an introduction to the main topics of Open Sciences. After this kick off there will be a serie of discussion meetings each addressing one of the topics of Open Science to stimulate the discussion about these. This initiative is the result of a collaboration between LIBER and the OCLC Research Library Partnership.</a:t>
            </a:r>
            <a:endParaRPr sz="1100"/>
          </a:p>
          <a:p>
            <a:pPr indent="-298450" lvl="0" marL="457200" rtl="0" algn="l">
              <a:spcBef>
                <a:spcPts val="0"/>
              </a:spcBef>
              <a:spcAft>
                <a:spcPts val="0"/>
              </a:spcAft>
              <a:buSzPts val="1100"/>
              <a:buFont typeface="Noto Sans Symbols"/>
              <a:buChar char="●"/>
            </a:pPr>
            <a:r>
              <a:rPr b="1" lang="en-US" sz="1100"/>
              <a:t>LIBER</a:t>
            </a:r>
            <a:r>
              <a:rPr lang="en-US" sz="1100"/>
              <a:t> is the European Association of Research Libraries, consisting of 450 national, university, and other research libraries, and LIBER has worked for nearly 50 years as a coalition to meet the mission of enabling world-class research.</a:t>
            </a:r>
            <a:endParaRPr sz="1100"/>
          </a:p>
          <a:p>
            <a:pPr indent="-298450" lvl="0" marL="457200" rtl="0" algn="l">
              <a:spcBef>
                <a:spcPts val="0"/>
              </a:spcBef>
              <a:spcAft>
                <a:spcPts val="0"/>
              </a:spcAft>
              <a:buSzPts val="1100"/>
              <a:buFont typeface="Noto Sans Symbols"/>
              <a:buChar char="●"/>
            </a:pPr>
            <a:r>
              <a:rPr lang="en-US" sz="1100"/>
              <a:t>The </a:t>
            </a:r>
            <a:r>
              <a:rPr b="1" lang="en-US" sz="1100"/>
              <a:t>OCLC Research Library Partnership</a:t>
            </a:r>
            <a:r>
              <a:rPr lang="en-US" sz="1100"/>
              <a:t> is a transnational network of more than 130 research libraries, offering professional development opportunities for library staff, and connects libraries to the influence of OCLC Research</a:t>
            </a:r>
            <a:endParaRPr sz="1100"/>
          </a:p>
          <a:p>
            <a:pPr indent="0" lvl="0" marL="0" rtl="0" algn="l">
              <a:spcBef>
                <a:spcPts val="0"/>
              </a:spcBef>
              <a:spcAft>
                <a:spcPts val="0"/>
              </a:spcAft>
              <a:buNone/>
            </a:pPr>
            <a:r>
              <a:rPr lang="en-US"/>
              <a:t>LIBER and OCLC  have agreed to initiate community engagement across each other’s networks on issues that could benefit from more research.</a:t>
            </a:r>
            <a:endParaRPr/>
          </a:p>
          <a:p>
            <a:pPr indent="0" lvl="0" marL="0" rtl="0" algn="l">
              <a:spcBef>
                <a:spcPts val="0"/>
              </a:spcBef>
              <a:spcAft>
                <a:spcPts val="0"/>
              </a:spcAft>
              <a:buNone/>
            </a:pPr>
            <a:r>
              <a:rPr lang="en-US"/>
              <a:t>Originally we planned to have a face-to-face workshop in Vienna in March this year. This was cancelled but we took the opportunity to take the workshop online and intensify the discussions.</a:t>
            </a:r>
            <a:endParaRPr/>
          </a:p>
        </p:txBody>
      </p:sp>
      <p:sp>
        <p:nvSpPr>
          <p:cNvPr id="151" name="Google Shape;151;p5: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6: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t>Today we are together for 60 minutes.</a:t>
            </a:r>
            <a:endParaRPr sz="1100"/>
          </a:p>
          <a:p>
            <a:pPr indent="0" lvl="0" marL="0" rtl="0" algn="l">
              <a:spcBef>
                <a:spcPts val="0"/>
              </a:spcBef>
              <a:spcAft>
                <a:spcPts val="0"/>
              </a:spcAft>
              <a:buNone/>
            </a:pPr>
            <a:r>
              <a:rPr lang="en-US" sz="1100"/>
              <a:t>We introduce the main topics of Open Science using LIBER’s Open Science Roadmap that was published in 2018. Although time has gone by and the world is different now than it was 2 years ago, the topics on Open Science have remained the same.</a:t>
            </a:r>
            <a:endParaRPr sz="1100"/>
          </a:p>
          <a:p>
            <a:pPr indent="0" lvl="0" marL="0" rtl="0" algn="l">
              <a:spcBef>
                <a:spcPts val="0"/>
              </a:spcBef>
              <a:spcAft>
                <a:spcPts val="0"/>
              </a:spcAft>
              <a:buNone/>
            </a:pPr>
            <a:r>
              <a:rPr lang="en-US" sz="1100"/>
              <a:t>We also introduce the OCLC perspective on supporting open scholarship and reliable access to the content that libraries are producing, curating, and preserving.</a:t>
            </a:r>
            <a:endParaRPr/>
          </a:p>
          <a:p>
            <a:pPr indent="0" lvl="0" marL="0" rtl="0" algn="l">
              <a:spcBef>
                <a:spcPts val="0"/>
              </a:spcBef>
              <a:spcAft>
                <a:spcPts val="0"/>
              </a:spcAft>
              <a:buNone/>
            </a:pPr>
            <a:r>
              <a:rPr lang="en-US"/>
              <a:t>After today we will have a</a:t>
            </a:r>
            <a:r>
              <a:rPr b="0" i="0" lang="en-US" sz="1200" u="none" strike="noStrike">
                <a:solidFill>
                  <a:schemeClr val="dk1"/>
                </a:solidFill>
                <a:latin typeface="Calibri"/>
                <a:ea typeface="Calibri"/>
                <a:cs typeface="Calibri"/>
                <a:sym typeface="Calibri"/>
              </a:rPr>
              <a:t> series of small group discussions on research libraries and open science. So we will have sep</a:t>
            </a:r>
            <a:r>
              <a:rPr lang="en-US"/>
              <a:t>a</a:t>
            </a:r>
            <a:r>
              <a:rPr b="0" i="0" lang="en-US" sz="1200" u="none" strike="noStrike">
                <a:solidFill>
                  <a:schemeClr val="dk1"/>
                </a:solidFill>
                <a:latin typeface="Calibri"/>
                <a:ea typeface="Calibri"/>
                <a:cs typeface="Calibri"/>
                <a:sym typeface="Calibri"/>
              </a:rPr>
              <a:t>rate session</a:t>
            </a:r>
            <a:r>
              <a:rPr lang="en-US"/>
              <a:t>s on Scholarly Publishing, FAIR data, OS skills etc. </a:t>
            </a:r>
            <a:endParaRPr u="sng"/>
          </a:p>
          <a:p>
            <a:pPr indent="0" lvl="0" marL="0" rtl="0" algn="l">
              <a:spcBef>
                <a:spcPts val="0"/>
              </a:spcBef>
              <a:spcAft>
                <a:spcPts val="0"/>
              </a:spcAft>
              <a:buNone/>
            </a:pPr>
            <a:r>
              <a:rPr lang="en-US"/>
              <a:t>We are aiming for very interactive discussions and that’s why we have decided to have a limited number of registrations. So there will be a maximum of 15 people per session. Each session will be facilitated by subject matter experts.</a:t>
            </a:r>
            <a:endParaRPr/>
          </a:p>
          <a:p>
            <a:pPr indent="0" lvl="0" marL="0" rtl="0" algn="l">
              <a:spcBef>
                <a:spcPts val="0"/>
              </a:spcBef>
              <a:spcAft>
                <a:spcPts val="0"/>
              </a:spcAft>
              <a:buNone/>
            </a:pPr>
            <a:r>
              <a:rPr lang="en-US"/>
              <a:t>Mind you, the meetings are already fully booked but we can still invite you to the round up session which will take place on Thursday November 5. This Round-up session will have the form of a webinar again that summarizes discussions and outputs from the previous discussion sessions.</a:t>
            </a:r>
            <a:endParaRPr/>
          </a:p>
        </p:txBody>
      </p:sp>
      <p:sp>
        <p:nvSpPr>
          <p:cNvPr id="156" name="Google Shape;156;p6: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7: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7: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We want to engage OCLC </a:t>
            </a:r>
            <a:r>
              <a:rPr lang="en-US"/>
              <a:t>Research Libraries Partnership</a:t>
            </a:r>
            <a:r>
              <a:rPr b="0" i="0" lang="en-US" sz="1200" u="none" strike="noStrike">
                <a:solidFill>
                  <a:schemeClr val="dk1"/>
                </a:solidFill>
                <a:latin typeface="Calibri"/>
                <a:ea typeface="Calibri"/>
                <a:cs typeface="Calibri"/>
                <a:sym typeface="Calibri"/>
              </a:rPr>
              <a:t> and LIBER membership in co-creating </a:t>
            </a:r>
            <a:r>
              <a:rPr lang="en-US"/>
              <a:t>the </a:t>
            </a:r>
            <a:r>
              <a:rPr b="0" i="0" lang="en-US" sz="1200" u="none" strike="noStrike">
                <a:solidFill>
                  <a:schemeClr val="dk1"/>
                </a:solidFill>
                <a:latin typeface="Calibri"/>
                <a:ea typeface="Calibri"/>
                <a:cs typeface="Calibri"/>
                <a:sym typeface="Calibri"/>
              </a:rPr>
              <a:t>infrastructure for </a:t>
            </a:r>
            <a:r>
              <a:rPr lang="en-US"/>
              <a:t>O</a:t>
            </a:r>
            <a:r>
              <a:rPr b="0" i="0" lang="en-US" sz="1200" u="none" strike="noStrike">
                <a:solidFill>
                  <a:schemeClr val="dk1"/>
                </a:solidFill>
                <a:latin typeface="Calibri"/>
                <a:ea typeface="Calibri"/>
                <a:cs typeface="Calibri"/>
                <a:sym typeface="Calibri"/>
              </a:rPr>
              <a:t>pen </a:t>
            </a:r>
            <a:r>
              <a:rPr lang="en-US"/>
              <a:t>S</a:t>
            </a:r>
            <a:r>
              <a:rPr b="0" i="0" lang="en-US" sz="1200" u="none" strike="noStrike">
                <a:solidFill>
                  <a:schemeClr val="dk1"/>
                </a:solidFill>
                <a:latin typeface="Calibri"/>
                <a:ea typeface="Calibri"/>
                <a:cs typeface="Calibri"/>
                <a:sym typeface="Calibri"/>
              </a:rPr>
              <a:t>cience</a:t>
            </a:r>
            <a:r>
              <a:rPr lang="en-US"/>
              <a:t>.</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By doing so, we hope to:</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Give library leaders a forum for discussion and </a:t>
            </a:r>
            <a:r>
              <a:rPr lang="en-US"/>
              <a:t>explore </a:t>
            </a:r>
            <a:r>
              <a:rPr b="0" i="0" lang="en-US" sz="1200" u="none" strike="noStrike">
                <a:solidFill>
                  <a:schemeClr val="dk1"/>
                </a:solidFill>
                <a:latin typeface="Calibri"/>
                <a:ea typeface="Calibri"/>
                <a:cs typeface="Calibri"/>
                <a:sym typeface="Calibri"/>
              </a:rPr>
              <a:t>their role in the open</a:t>
            </a:r>
            <a:r>
              <a:rPr lang="en-US"/>
              <a:t> </a:t>
            </a:r>
            <a:r>
              <a:rPr b="0" i="0" lang="en-US" sz="1200" u="none" strike="noStrike">
                <a:solidFill>
                  <a:schemeClr val="dk1"/>
                </a:solidFill>
                <a:latin typeface="Calibri"/>
                <a:ea typeface="Calibri"/>
                <a:cs typeface="Calibri"/>
                <a:sym typeface="Calibri"/>
              </a:rPr>
              <a:t>science ecosystem.</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a:t>
            </a:r>
            <a:r>
              <a:rPr lang="en-US"/>
              <a:t>Offer a platform to stimulate the exchange of ideas, both in Europe and worldwide, as we aim for an audience both in Europe and in the US </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Identify three key research questions that LIBER in cooperation with OCLC can address to advance the role of research libraries in an emerging open science landscape.</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a:t>The issues should be relevant to both communities and in areas where cross-pollination can foster alignment of longer-term views and approaches.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US"/>
              <a:t>W</a:t>
            </a:r>
            <a:r>
              <a:rPr lang="en-US"/>
              <a:t>e are convening discussions to create a bold vision of the “ideal future state” in the open science ecosystem, the role of the library, and also the role of the community.  A summary of all discussions will be shared after the round-up session in several ways and via several platform, like the LIBER and OCLC websites and newsletters.</a:t>
            </a:r>
            <a:endParaRPr/>
          </a:p>
        </p:txBody>
      </p:sp>
      <p:sp>
        <p:nvSpPr>
          <p:cNvPr id="163" name="Google Shape;163;p7: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t>Joining us today are Jeannette Frey, </a:t>
            </a:r>
            <a:r>
              <a:rPr lang="en-US" sz="1100"/>
              <a:t>Director of Bibliothèque Cantonale et Universitaire in Lausanne and </a:t>
            </a:r>
            <a:r>
              <a:rPr lang="en-US" sz="1100"/>
              <a:t>president of LIBER, and Rachel Frick, Executive Director of the Research Library Partnership to introduce the LIBER Open Science Roadmap and elaborate on how OCLC is supporting open scholarship Without further delay, I would like to introduce our first speaker for today, Ms Jeannette Frey, will be introducing the main topics of Open Science taking the LIBER Open Science Roadmap as a starting point..</a:t>
            </a:r>
            <a:endParaRPr sz="1100"/>
          </a:p>
          <a:p>
            <a:pPr indent="0" lvl="0" marL="0" rtl="0" algn="l">
              <a:spcBef>
                <a:spcPts val="0"/>
              </a:spcBef>
              <a:spcAft>
                <a:spcPts val="0"/>
              </a:spcAft>
              <a:buNone/>
            </a:pPr>
            <a:r>
              <a:t/>
            </a:r>
            <a:endParaRPr sz="1100"/>
          </a:p>
        </p:txBody>
      </p:sp>
      <p:sp>
        <p:nvSpPr>
          <p:cNvPr id="169" name="Google Shape;169;p2: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10" name="Shape 10"/>
        <p:cNvGrpSpPr/>
        <p:nvPr/>
      </p:nvGrpSpPr>
      <p:grpSpPr>
        <a:xfrm>
          <a:off x="0" y="0"/>
          <a:ext cx="0" cy="0"/>
          <a:chOff x="0" y="0"/>
          <a:chExt cx="0" cy="0"/>
        </a:xfrm>
      </p:grpSpPr>
      <p:pic>
        <p:nvPicPr>
          <p:cNvPr id="11" name="Google Shape;11;p1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2" name="Google Shape;12;p11"/>
          <p:cNvSpPr/>
          <p:nvPr/>
        </p:nvSpPr>
        <p:spPr>
          <a:xfrm>
            <a:off x="0" y="62039"/>
            <a:ext cx="9144000" cy="504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 name="Google Shape;13;p11"/>
          <p:cNvSpPr txBox="1"/>
          <p:nvPr>
            <p:ph idx="1" type="body"/>
          </p:nvPr>
        </p:nvSpPr>
        <p:spPr>
          <a:xfrm>
            <a:off x="412557" y="3704564"/>
            <a:ext cx="1961809" cy="889567"/>
          </a:xfrm>
          <a:prstGeom prst="rect">
            <a:avLst/>
          </a:prstGeom>
          <a:noFill/>
          <a:ln>
            <a:noFill/>
          </a:ln>
        </p:spPr>
        <p:txBody>
          <a:bodyPr anchorCtr="0" anchor="t" bIns="45700" lIns="0" spcFirstLastPara="1" rIns="91425" wrap="square" tIns="45700">
            <a:noAutofit/>
          </a:bodyPr>
          <a:lstStyle>
            <a:lvl1pPr indent="-228600" lvl="0" marL="457200" marR="0" rtl="0" algn="l">
              <a:spcBef>
                <a:spcPts val="24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id="14" name="Google Shape;14;p11"/>
          <p:cNvPicPr preferRelativeResize="0"/>
          <p:nvPr/>
        </p:nvPicPr>
        <p:blipFill rotWithShape="1">
          <a:blip r:embed="rId3">
            <a:alphaModFix/>
          </a:blip>
          <a:srcRect b="0" l="0" r="0" t="0"/>
          <a:stretch/>
        </p:blipFill>
        <p:spPr>
          <a:xfrm>
            <a:off x="8215116" y="4750254"/>
            <a:ext cx="680833" cy="220865"/>
          </a:xfrm>
          <a:prstGeom prst="rect">
            <a:avLst/>
          </a:prstGeom>
          <a:noFill/>
          <a:ln>
            <a:noFill/>
          </a:ln>
        </p:spPr>
      </p:pic>
      <p:sp>
        <p:nvSpPr>
          <p:cNvPr id="15" name="Google Shape;15;p11"/>
          <p:cNvSpPr txBox="1"/>
          <p:nvPr>
            <p:ph idx="2" type="body"/>
          </p:nvPr>
        </p:nvSpPr>
        <p:spPr>
          <a:xfrm>
            <a:off x="412557" y="2296532"/>
            <a:ext cx="7084483" cy="1210750"/>
          </a:xfrm>
          <a:prstGeom prst="rect">
            <a:avLst/>
          </a:prstGeom>
          <a:noFill/>
          <a:ln>
            <a:noFill/>
          </a:ln>
        </p:spPr>
        <p:txBody>
          <a:bodyPr anchorCtr="0" anchor="t" bIns="45700" lIns="0" spcFirstLastPara="1" rIns="91425" wrap="square" tIns="45700">
            <a:normAutofit/>
          </a:bodyPr>
          <a:lstStyle>
            <a:lvl1pPr indent="-228600" lvl="0" marL="457200" marR="0" rtl="0" algn="l">
              <a:spcBef>
                <a:spcPts val="72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indent="-482600" lvl="1" marL="914400" marR="0" rtl="0" algn="l">
              <a:spcBef>
                <a:spcPts val="800"/>
              </a:spcBef>
              <a:spcAft>
                <a:spcPts val="0"/>
              </a:spcAft>
              <a:buClr>
                <a:schemeClr val="dk1"/>
              </a:buClr>
              <a:buSzPts val="4000"/>
              <a:buFont typeface="Arial"/>
              <a:buChar char="–"/>
              <a:defRPr b="1" i="0" sz="4000" u="none" cap="none" strike="noStrike">
                <a:solidFill>
                  <a:schemeClr val="dk1"/>
                </a:solidFill>
                <a:latin typeface="Arial"/>
                <a:ea typeface="Arial"/>
                <a:cs typeface="Arial"/>
                <a:sym typeface="Arial"/>
              </a:defRPr>
            </a:lvl2pPr>
            <a:lvl3pPr indent="-482600" lvl="2" marL="1371600" marR="0" rtl="0" algn="l">
              <a:spcBef>
                <a:spcPts val="800"/>
              </a:spcBef>
              <a:spcAft>
                <a:spcPts val="0"/>
              </a:spcAft>
              <a:buClr>
                <a:schemeClr val="dk1"/>
              </a:buClr>
              <a:buSzPts val="4000"/>
              <a:buFont typeface="Arial"/>
              <a:buChar char="•"/>
              <a:defRPr b="1" i="0" sz="4000" u="none" cap="none" strike="noStrike">
                <a:solidFill>
                  <a:schemeClr val="dk1"/>
                </a:solidFill>
                <a:latin typeface="Arial"/>
                <a:ea typeface="Arial"/>
                <a:cs typeface="Arial"/>
                <a:sym typeface="Arial"/>
              </a:defRPr>
            </a:lvl3pPr>
            <a:lvl4pPr indent="-482600" lvl="3" marL="1828800" marR="0" rtl="0" algn="l">
              <a:spcBef>
                <a:spcPts val="800"/>
              </a:spcBef>
              <a:spcAft>
                <a:spcPts val="0"/>
              </a:spcAft>
              <a:buClr>
                <a:schemeClr val="dk1"/>
              </a:buClr>
              <a:buSzPts val="4000"/>
              <a:buFont typeface="Arial"/>
              <a:buChar char="–"/>
              <a:defRPr b="1" i="0" sz="4000" u="none" cap="none" strike="noStrike">
                <a:solidFill>
                  <a:schemeClr val="dk1"/>
                </a:solidFill>
                <a:latin typeface="Arial"/>
                <a:ea typeface="Arial"/>
                <a:cs typeface="Arial"/>
                <a:sym typeface="Arial"/>
              </a:defRPr>
            </a:lvl4pPr>
            <a:lvl5pPr indent="-482600" lvl="4" marL="2286000" marR="0" rtl="0" algn="l">
              <a:spcBef>
                <a:spcPts val="800"/>
              </a:spcBef>
              <a:spcAft>
                <a:spcPts val="0"/>
              </a:spcAft>
              <a:buClr>
                <a:schemeClr val="dk1"/>
              </a:buClr>
              <a:buSzPts val="4000"/>
              <a:buFont typeface="Arial"/>
              <a:buChar char="»"/>
              <a:defRPr b="1" i="0" sz="4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 name="Google Shape;16;p11"/>
          <p:cNvSpPr txBox="1"/>
          <p:nvPr>
            <p:ph idx="3" type="body"/>
          </p:nvPr>
        </p:nvSpPr>
        <p:spPr>
          <a:xfrm>
            <a:off x="4739988" y="3704564"/>
            <a:ext cx="1965960" cy="889567"/>
          </a:xfrm>
          <a:prstGeom prst="rect">
            <a:avLst/>
          </a:prstGeom>
          <a:noFill/>
          <a:ln>
            <a:noFill/>
          </a:ln>
        </p:spPr>
        <p:txBody>
          <a:bodyPr anchorCtr="0" anchor="t" bIns="45700" lIns="0" spcFirstLastPara="1" rIns="91425" wrap="square" tIns="45700">
            <a:noAutofit/>
          </a:bodyPr>
          <a:lstStyle>
            <a:lvl1pPr indent="-228600" lvl="0" marL="457200" marR="0" rtl="0" algn="l">
              <a:spcBef>
                <a:spcPts val="24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 name="Google Shape;17;p11"/>
          <p:cNvSpPr txBox="1"/>
          <p:nvPr>
            <p:ph idx="4" type="body"/>
          </p:nvPr>
        </p:nvSpPr>
        <p:spPr>
          <a:xfrm>
            <a:off x="6905778" y="3704564"/>
            <a:ext cx="1965960" cy="889567"/>
          </a:xfrm>
          <a:prstGeom prst="rect">
            <a:avLst/>
          </a:prstGeom>
          <a:noFill/>
          <a:ln>
            <a:noFill/>
          </a:ln>
        </p:spPr>
        <p:txBody>
          <a:bodyPr anchorCtr="0" anchor="t" bIns="45700" lIns="0" spcFirstLastPara="1" rIns="91425" wrap="square" tIns="45700">
            <a:noAutofit/>
          </a:bodyPr>
          <a:lstStyle>
            <a:lvl1pPr indent="-228600" lvl="0" marL="457200" marR="0" rtl="0" algn="l">
              <a:spcBef>
                <a:spcPts val="24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 name="Google Shape;18;p11"/>
          <p:cNvSpPr txBox="1"/>
          <p:nvPr>
            <p:ph idx="5" type="body"/>
          </p:nvPr>
        </p:nvSpPr>
        <p:spPr>
          <a:xfrm>
            <a:off x="412557" y="1870645"/>
            <a:ext cx="5681355" cy="438412"/>
          </a:xfrm>
          <a:prstGeom prst="rect">
            <a:avLst/>
          </a:prstGeom>
          <a:noFill/>
          <a:ln>
            <a:noFill/>
          </a:ln>
        </p:spPr>
        <p:txBody>
          <a:bodyPr anchorCtr="0" anchor="ctr" bIns="45700" lIns="0" spcFirstLastPara="1" rIns="91425" wrap="square" tIns="45700">
            <a:noAutofit/>
          </a:bodyPr>
          <a:lstStyle>
            <a:lvl1pPr indent="-228600" lvl="0" marL="457200" marR="0" rtl="0" algn="l">
              <a:spcBef>
                <a:spcPts val="24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 name="Google Shape;19;p11"/>
          <p:cNvSpPr txBox="1"/>
          <p:nvPr>
            <p:ph idx="6" type="body"/>
          </p:nvPr>
        </p:nvSpPr>
        <p:spPr>
          <a:xfrm>
            <a:off x="2574197" y="3704564"/>
            <a:ext cx="1965960" cy="889567"/>
          </a:xfrm>
          <a:prstGeom prst="rect">
            <a:avLst/>
          </a:prstGeom>
          <a:noFill/>
          <a:ln>
            <a:noFill/>
          </a:ln>
        </p:spPr>
        <p:txBody>
          <a:bodyPr anchorCtr="0" anchor="t" bIns="45700" lIns="0" spcFirstLastPara="1" rIns="91425" wrap="square" tIns="45700">
            <a:noAutofit/>
          </a:bodyPr>
          <a:lstStyle>
            <a:lvl1pPr indent="-228600" lvl="0" marL="457200" marR="0" rtl="0" algn="l">
              <a:spcBef>
                <a:spcPts val="24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57" name="Shape 57"/>
        <p:cNvGrpSpPr/>
        <p:nvPr/>
      </p:nvGrpSpPr>
      <p:grpSpPr>
        <a:xfrm>
          <a:off x="0" y="0"/>
          <a:ext cx="0" cy="0"/>
          <a:chOff x="0" y="0"/>
          <a:chExt cx="0" cy="0"/>
        </a:xfrm>
      </p:grpSpPr>
      <p:sp>
        <p:nvSpPr>
          <p:cNvPr id="58" name="Google Shape;58;g999fcd4d60_2_3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g999fcd4d60_2_3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g999fcd4d60_2_3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Bullet">
  <p:cSld name="2_Content- Bullet">
    <p:spTree>
      <p:nvGrpSpPr>
        <p:cNvPr id="61" name="Shape 61"/>
        <p:cNvGrpSpPr/>
        <p:nvPr/>
      </p:nvGrpSpPr>
      <p:grpSpPr>
        <a:xfrm>
          <a:off x="0" y="0"/>
          <a:ext cx="0" cy="0"/>
          <a:chOff x="0" y="0"/>
          <a:chExt cx="0" cy="0"/>
        </a:xfrm>
      </p:grpSpPr>
      <p:sp>
        <p:nvSpPr>
          <p:cNvPr id="62" name="Google Shape;62;g999fcd4d60_2_77"/>
          <p:cNvSpPr txBox="1"/>
          <p:nvPr>
            <p:ph idx="1" type="body"/>
          </p:nvPr>
        </p:nvSpPr>
        <p:spPr>
          <a:xfrm>
            <a:off x="340786" y="343304"/>
            <a:ext cx="8439148" cy="68644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720"/>
              </a:spcBef>
              <a:spcAft>
                <a:spcPts val="0"/>
              </a:spcAft>
              <a:buClr>
                <a:srgbClr val="02AFD8"/>
              </a:buClr>
              <a:buSzPts val="3600"/>
              <a:buFont typeface="Arial"/>
              <a:buNone/>
              <a:defRPr b="1" i="0" sz="3600" u="none" cap="none" strike="noStrike">
                <a:solidFill>
                  <a:srgbClr val="02AFD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3" name="Google Shape;63;g999fcd4d60_2_77"/>
          <p:cNvSpPr txBox="1"/>
          <p:nvPr>
            <p:ph idx="2" type="body"/>
          </p:nvPr>
        </p:nvSpPr>
        <p:spPr>
          <a:xfrm>
            <a:off x="340786" y="1029747"/>
            <a:ext cx="8439148" cy="3141659"/>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04800" lvl="6" marL="3200400" marR="0" rtl="0" algn="l">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298450" lvl="7" marL="36576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
        <p:nvSpPr>
          <p:cNvPr id="64" name="Google Shape;64;g999fcd4d60_2_77"/>
          <p:cNvSpPr/>
          <p:nvPr/>
        </p:nvSpPr>
        <p:spPr>
          <a:xfrm>
            <a:off x="3267221" y="-3277"/>
            <a:ext cx="5876779" cy="92529"/>
          </a:xfrm>
          <a:prstGeom prst="rect">
            <a:avLst/>
          </a:prstGeom>
          <a:solidFill>
            <a:srgbClr val="78BF2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 name="Google Shape;65;g999fcd4d60_2_77"/>
          <p:cNvSpPr/>
          <p:nvPr/>
        </p:nvSpPr>
        <p:spPr>
          <a:xfrm>
            <a:off x="2208725" y="-3277"/>
            <a:ext cx="1058496" cy="92529"/>
          </a:xfrm>
          <a:prstGeom prst="rect">
            <a:avLst/>
          </a:prstGeom>
          <a:solidFill>
            <a:srgbClr val="3DB6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 name="Google Shape;66;g999fcd4d60_2_77"/>
          <p:cNvSpPr/>
          <p:nvPr/>
        </p:nvSpPr>
        <p:spPr>
          <a:xfrm>
            <a:off x="0" y="-3277"/>
            <a:ext cx="2208725" cy="92529"/>
          </a:xfrm>
          <a:prstGeom prst="rect">
            <a:avLst/>
          </a:prstGeom>
          <a:solidFill>
            <a:srgbClr val="02A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1_Title + 1 column">
    <p:spTree>
      <p:nvGrpSpPr>
        <p:cNvPr id="67" name="Shape 67"/>
        <p:cNvGrpSpPr/>
        <p:nvPr/>
      </p:nvGrpSpPr>
      <p:grpSpPr>
        <a:xfrm>
          <a:off x="0" y="0"/>
          <a:ext cx="0" cy="0"/>
          <a:chOff x="0" y="0"/>
          <a:chExt cx="0" cy="0"/>
        </a:xfrm>
      </p:grpSpPr>
      <p:sp>
        <p:nvSpPr>
          <p:cNvPr id="68" name="Google Shape;68;g53779035de_0_13"/>
          <p:cNvSpPr txBox="1"/>
          <p:nvPr>
            <p:ph type="title"/>
          </p:nvPr>
        </p:nvSpPr>
        <p:spPr>
          <a:xfrm>
            <a:off x="457200" y="915566"/>
            <a:ext cx="5220300" cy="6831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3600"/>
              <a:buFont typeface="Arial"/>
              <a:buNone/>
              <a:defRPr b="1" i="0" sz="32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chemeClr val="dk1"/>
              </a:buClr>
              <a:buSzPts val="3600"/>
              <a:buFont typeface="Arial"/>
              <a:buNone/>
              <a:defRPr b="0" i="0" sz="4400" u="none" cap="none" strike="noStrike">
                <a:solidFill>
                  <a:schemeClr val="dk1"/>
                </a:solidFill>
                <a:latin typeface="Arial"/>
                <a:ea typeface="Arial"/>
                <a:cs typeface="Arial"/>
                <a:sym typeface="Arial"/>
              </a:defRPr>
            </a:lvl2pPr>
            <a:lvl3pPr lvl="2" marR="0" algn="ctr">
              <a:lnSpc>
                <a:spcPct val="100000"/>
              </a:lnSpc>
              <a:spcBef>
                <a:spcPts val="0"/>
              </a:spcBef>
              <a:spcAft>
                <a:spcPts val="0"/>
              </a:spcAft>
              <a:buClr>
                <a:schemeClr val="dk1"/>
              </a:buClr>
              <a:buSzPts val="3600"/>
              <a:buFont typeface="Arial"/>
              <a:buNone/>
              <a:defRPr b="0" i="0" sz="4400" u="none" cap="none" strike="noStrike">
                <a:solidFill>
                  <a:schemeClr val="dk1"/>
                </a:solidFill>
                <a:latin typeface="Arial"/>
                <a:ea typeface="Arial"/>
                <a:cs typeface="Arial"/>
                <a:sym typeface="Arial"/>
              </a:defRPr>
            </a:lvl3pPr>
            <a:lvl4pPr lvl="3" marR="0" algn="ctr">
              <a:lnSpc>
                <a:spcPct val="100000"/>
              </a:lnSpc>
              <a:spcBef>
                <a:spcPts val="0"/>
              </a:spcBef>
              <a:spcAft>
                <a:spcPts val="0"/>
              </a:spcAft>
              <a:buClr>
                <a:schemeClr val="dk1"/>
              </a:buClr>
              <a:buSzPts val="3600"/>
              <a:buFont typeface="Arial"/>
              <a:buNone/>
              <a:defRPr b="0" i="0" sz="4400" u="none" cap="none" strike="noStrike">
                <a:solidFill>
                  <a:schemeClr val="dk1"/>
                </a:solidFill>
                <a:latin typeface="Arial"/>
                <a:ea typeface="Arial"/>
                <a:cs typeface="Arial"/>
                <a:sym typeface="Arial"/>
              </a:defRPr>
            </a:lvl4pPr>
            <a:lvl5pPr lvl="4" marR="0" algn="ctr">
              <a:lnSpc>
                <a:spcPct val="100000"/>
              </a:lnSpc>
              <a:spcBef>
                <a:spcPts val="0"/>
              </a:spcBef>
              <a:spcAft>
                <a:spcPts val="0"/>
              </a:spcAft>
              <a:buClr>
                <a:schemeClr val="dk1"/>
              </a:buClr>
              <a:buSzPts val="3600"/>
              <a:buFont typeface="Arial"/>
              <a:buNone/>
              <a:defRPr b="0" i="0" sz="4400" u="none" cap="none" strike="noStrike">
                <a:solidFill>
                  <a:schemeClr val="dk1"/>
                </a:solidFill>
                <a:latin typeface="Arial"/>
                <a:ea typeface="Arial"/>
                <a:cs typeface="Arial"/>
                <a:sym typeface="Arial"/>
              </a:defRPr>
            </a:lvl5pPr>
            <a:lvl6pPr lvl="5" marR="0" algn="ctr">
              <a:lnSpc>
                <a:spcPct val="100000"/>
              </a:lnSpc>
              <a:spcBef>
                <a:spcPts val="0"/>
              </a:spcBef>
              <a:spcAft>
                <a:spcPts val="0"/>
              </a:spcAft>
              <a:buClr>
                <a:schemeClr val="dk1"/>
              </a:buClr>
              <a:buSzPts val="3600"/>
              <a:buFont typeface="Calibri"/>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3600"/>
              <a:buFont typeface="Calibri"/>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3600"/>
              <a:buFont typeface="Calibri"/>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3600"/>
              <a:buFont typeface="Calibri"/>
              <a:buNone/>
              <a:defRPr b="0" i="0" sz="4400" u="none" cap="none" strike="noStrike">
                <a:solidFill>
                  <a:schemeClr val="dk1"/>
                </a:solidFill>
                <a:latin typeface="Calibri"/>
                <a:ea typeface="Calibri"/>
                <a:cs typeface="Calibri"/>
                <a:sym typeface="Calibri"/>
              </a:defRPr>
            </a:lvl9pPr>
          </a:lstStyle>
          <a:p/>
        </p:txBody>
      </p:sp>
      <p:sp>
        <p:nvSpPr>
          <p:cNvPr id="69" name="Google Shape;69;g53779035de_0_13"/>
          <p:cNvSpPr txBox="1"/>
          <p:nvPr>
            <p:ph idx="1" type="body"/>
          </p:nvPr>
        </p:nvSpPr>
        <p:spPr>
          <a:xfrm>
            <a:off x="1069625" y="1958050"/>
            <a:ext cx="1485300" cy="26184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6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298450" lvl="1" marL="9144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2pPr>
            <a:lvl3pPr indent="-298450" lvl="2" marL="13716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3pPr>
            <a:lvl4pPr indent="-298450" lvl="3" marL="18288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298450" lvl="5" marL="27432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
        <p:nvSpPr>
          <p:cNvPr id="70" name="Google Shape;70;g53779035de_0_13"/>
          <p:cNvSpPr txBox="1"/>
          <p:nvPr>
            <p:ph idx="2" type="body"/>
          </p:nvPr>
        </p:nvSpPr>
        <p:spPr>
          <a:xfrm>
            <a:off x="2630936" y="1958050"/>
            <a:ext cx="1485300" cy="26184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6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298450" lvl="1" marL="9144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2pPr>
            <a:lvl3pPr indent="-298450" lvl="2" marL="13716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3pPr>
            <a:lvl4pPr indent="-298450" lvl="3" marL="18288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298450" lvl="5" marL="27432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
        <p:nvSpPr>
          <p:cNvPr id="71" name="Google Shape;71;g53779035de_0_13"/>
          <p:cNvSpPr txBox="1"/>
          <p:nvPr>
            <p:ph idx="3" type="body"/>
          </p:nvPr>
        </p:nvSpPr>
        <p:spPr>
          <a:xfrm>
            <a:off x="4192246" y="1958050"/>
            <a:ext cx="1485300" cy="26184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6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298450" lvl="1" marL="9144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2pPr>
            <a:lvl3pPr indent="-298450" lvl="2" marL="13716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3pPr>
            <a:lvl4pPr indent="-298450" lvl="3" marL="18288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298450" lvl="5" marL="27432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72" name="Shape 72"/>
        <p:cNvGrpSpPr/>
        <p:nvPr/>
      </p:nvGrpSpPr>
      <p:grpSpPr>
        <a:xfrm>
          <a:off x="0" y="0"/>
          <a:ext cx="0" cy="0"/>
          <a:chOff x="0" y="0"/>
          <a:chExt cx="0" cy="0"/>
        </a:xfrm>
      </p:grpSpPr>
      <p:sp>
        <p:nvSpPr>
          <p:cNvPr id="73" name="Google Shape;73;g53779035de_0_25"/>
          <p:cNvSpPr txBox="1"/>
          <p:nvPr>
            <p:ph type="title"/>
          </p:nvPr>
        </p:nvSpPr>
        <p:spPr>
          <a:xfrm>
            <a:off x="503828" y="880538"/>
            <a:ext cx="5220300" cy="6831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3600"/>
              <a:buFont typeface="Arial"/>
              <a:buNone/>
              <a:defRPr b="1" i="0" sz="32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chemeClr val="dk1"/>
              </a:buClr>
              <a:buSzPts val="3600"/>
              <a:buFont typeface="Arial"/>
              <a:buNone/>
              <a:defRPr b="0" i="0" sz="4400" u="none" cap="none" strike="noStrike">
                <a:solidFill>
                  <a:schemeClr val="dk1"/>
                </a:solidFill>
                <a:latin typeface="Arial"/>
                <a:ea typeface="Arial"/>
                <a:cs typeface="Arial"/>
                <a:sym typeface="Arial"/>
              </a:defRPr>
            </a:lvl2pPr>
            <a:lvl3pPr lvl="2" marR="0" algn="ctr">
              <a:lnSpc>
                <a:spcPct val="100000"/>
              </a:lnSpc>
              <a:spcBef>
                <a:spcPts val="0"/>
              </a:spcBef>
              <a:spcAft>
                <a:spcPts val="0"/>
              </a:spcAft>
              <a:buClr>
                <a:schemeClr val="dk1"/>
              </a:buClr>
              <a:buSzPts val="3600"/>
              <a:buFont typeface="Arial"/>
              <a:buNone/>
              <a:defRPr b="0" i="0" sz="4400" u="none" cap="none" strike="noStrike">
                <a:solidFill>
                  <a:schemeClr val="dk1"/>
                </a:solidFill>
                <a:latin typeface="Arial"/>
                <a:ea typeface="Arial"/>
                <a:cs typeface="Arial"/>
                <a:sym typeface="Arial"/>
              </a:defRPr>
            </a:lvl3pPr>
            <a:lvl4pPr lvl="3" marR="0" algn="ctr">
              <a:lnSpc>
                <a:spcPct val="100000"/>
              </a:lnSpc>
              <a:spcBef>
                <a:spcPts val="0"/>
              </a:spcBef>
              <a:spcAft>
                <a:spcPts val="0"/>
              </a:spcAft>
              <a:buClr>
                <a:schemeClr val="dk1"/>
              </a:buClr>
              <a:buSzPts val="3600"/>
              <a:buFont typeface="Arial"/>
              <a:buNone/>
              <a:defRPr b="0" i="0" sz="4400" u="none" cap="none" strike="noStrike">
                <a:solidFill>
                  <a:schemeClr val="dk1"/>
                </a:solidFill>
                <a:latin typeface="Arial"/>
                <a:ea typeface="Arial"/>
                <a:cs typeface="Arial"/>
                <a:sym typeface="Arial"/>
              </a:defRPr>
            </a:lvl4pPr>
            <a:lvl5pPr lvl="4" marR="0" algn="ctr">
              <a:lnSpc>
                <a:spcPct val="100000"/>
              </a:lnSpc>
              <a:spcBef>
                <a:spcPts val="0"/>
              </a:spcBef>
              <a:spcAft>
                <a:spcPts val="0"/>
              </a:spcAft>
              <a:buClr>
                <a:schemeClr val="dk1"/>
              </a:buClr>
              <a:buSzPts val="3600"/>
              <a:buFont typeface="Arial"/>
              <a:buNone/>
              <a:defRPr b="0" i="0" sz="4400" u="none" cap="none" strike="noStrike">
                <a:solidFill>
                  <a:schemeClr val="dk1"/>
                </a:solidFill>
                <a:latin typeface="Arial"/>
                <a:ea typeface="Arial"/>
                <a:cs typeface="Arial"/>
                <a:sym typeface="Arial"/>
              </a:defRPr>
            </a:lvl5pPr>
            <a:lvl6pPr lvl="5" marR="0" algn="ctr">
              <a:lnSpc>
                <a:spcPct val="100000"/>
              </a:lnSpc>
              <a:spcBef>
                <a:spcPts val="0"/>
              </a:spcBef>
              <a:spcAft>
                <a:spcPts val="0"/>
              </a:spcAft>
              <a:buClr>
                <a:schemeClr val="dk1"/>
              </a:buClr>
              <a:buSzPts val="3600"/>
              <a:buFont typeface="Calibri"/>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3600"/>
              <a:buFont typeface="Calibri"/>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3600"/>
              <a:buFont typeface="Calibri"/>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3600"/>
              <a:buFont typeface="Calibri"/>
              <a:buNone/>
              <a:defRPr b="0" i="0" sz="4400" u="none" cap="none" strike="noStrike">
                <a:solidFill>
                  <a:schemeClr val="dk1"/>
                </a:solidFill>
                <a:latin typeface="Calibri"/>
                <a:ea typeface="Calibri"/>
                <a:cs typeface="Calibri"/>
                <a:sym typeface="Calibri"/>
              </a:defRPr>
            </a:lvl9pPr>
          </a:lstStyle>
          <a:p/>
        </p:txBody>
      </p:sp>
      <p:sp>
        <p:nvSpPr>
          <p:cNvPr id="74" name="Google Shape;74;g53779035de_0_25"/>
          <p:cNvSpPr txBox="1"/>
          <p:nvPr>
            <p:ph idx="1" type="body"/>
          </p:nvPr>
        </p:nvSpPr>
        <p:spPr>
          <a:xfrm>
            <a:off x="1069625" y="1958050"/>
            <a:ext cx="4608000" cy="2618400"/>
          </a:xfrm>
          <a:prstGeom prst="rect">
            <a:avLst/>
          </a:prstGeom>
          <a:noFill/>
          <a:ln>
            <a:noFill/>
          </a:ln>
        </p:spPr>
        <p:txBody>
          <a:bodyPr anchorCtr="0" anchor="t" bIns="91425" lIns="91425" spcFirstLastPara="1" rIns="91425" wrap="square" tIns="91425">
            <a:noAutofit/>
          </a:bodyPr>
          <a:lstStyle>
            <a:lvl1pPr indent="-330200" lvl="0" marL="457200" marR="0" algn="l">
              <a:lnSpc>
                <a:spcPct val="10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30200" lvl="1" marL="914400" marR="0" algn="l">
              <a:lnSpc>
                <a:spcPct val="100000"/>
              </a:lnSpc>
              <a:spcBef>
                <a:spcPts val="0"/>
              </a:spcBef>
              <a:spcAft>
                <a:spcPts val="0"/>
              </a:spcAft>
              <a:buClr>
                <a:schemeClr val="dk1"/>
              </a:buClr>
              <a:buSzPts val="1600"/>
              <a:buFont typeface="Arial"/>
              <a:buChar char="￮"/>
              <a:defRPr b="0" i="0" sz="2800" u="none" cap="none" strike="noStrike">
                <a:solidFill>
                  <a:schemeClr val="dk1"/>
                </a:solidFill>
                <a:latin typeface="Arial"/>
                <a:ea typeface="Arial"/>
                <a:cs typeface="Arial"/>
                <a:sym typeface="Arial"/>
              </a:defRPr>
            </a:lvl2pPr>
            <a:lvl3pPr indent="-330200" lvl="2" marL="1371600" marR="0" algn="l">
              <a:lnSpc>
                <a:spcPct val="100000"/>
              </a:lnSpc>
              <a:spcBef>
                <a:spcPts val="0"/>
              </a:spcBef>
              <a:spcAft>
                <a:spcPts val="0"/>
              </a:spcAft>
              <a:buClr>
                <a:schemeClr val="dk1"/>
              </a:buClr>
              <a:buSzPts val="1600"/>
              <a:buFont typeface="Arial"/>
              <a:buChar char="￮"/>
              <a:defRPr b="0" i="0" sz="2400" u="none" cap="none" strike="noStrike">
                <a:solidFill>
                  <a:schemeClr val="dk1"/>
                </a:solidFill>
                <a:latin typeface="Arial"/>
                <a:ea typeface="Arial"/>
                <a:cs typeface="Arial"/>
                <a:sym typeface="Arial"/>
              </a:defRPr>
            </a:lvl3pPr>
            <a:lvl4pPr indent="-330200" lvl="3" marL="1828800" marR="0" algn="l">
              <a:lnSpc>
                <a:spcPct val="100000"/>
              </a:lnSpc>
              <a:spcBef>
                <a:spcPts val="0"/>
              </a:spcBef>
              <a:spcAft>
                <a:spcPts val="0"/>
              </a:spcAft>
              <a:buClr>
                <a:schemeClr val="dk1"/>
              </a:buClr>
              <a:buSzPts val="1600"/>
              <a:buFont typeface="Arial"/>
              <a:buChar char="●"/>
              <a:defRPr b="0" i="0" sz="2000" u="none" cap="none" strike="noStrike">
                <a:solidFill>
                  <a:schemeClr val="dk1"/>
                </a:solidFill>
                <a:latin typeface="Arial"/>
                <a:ea typeface="Arial"/>
                <a:cs typeface="Arial"/>
                <a:sym typeface="Arial"/>
              </a:defRPr>
            </a:lvl4pPr>
            <a:lvl5pPr indent="-330200" lvl="4" marL="2286000" marR="0" algn="l">
              <a:lnSpc>
                <a:spcPct val="100000"/>
              </a:lnSpc>
              <a:spcBef>
                <a:spcPts val="0"/>
              </a:spcBef>
              <a:spcAft>
                <a:spcPts val="0"/>
              </a:spcAft>
              <a:buClr>
                <a:schemeClr val="dk1"/>
              </a:buClr>
              <a:buSzPts val="1600"/>
              <a:buFont typeface="Arial"/>
              <a:buChar char="○"/>
              <a:defRPr b="0" i="0" sz="2000" u="none" cap="none" strike="noStrike">
                <a:solidFill>
                  <a:schemeClr val="dk1"/>
                </a:solidFill>
                <a:latin typeface="Arial"/>
                <a:ea typeface="Arial"/>
                <a:cs typeface="Arial"/>
                <a:sym typeface="Arial"/>
              </a:defRPr>
            </a:lvl5pPr>
            <a:lvl6pPr indent="-330200" lvl="5" marL="2743200" marR="0" algn="l">
              <a:lnSpc>
                <a:spcPct val="100000"/>
              </a:lnSpc>
              <a:spcBef>
                <a:spcPts val="0"/>
              </a:spcBef>
              <a:spcAft>
                <a:spcPts val="0"/>
              </a:spcAft>
              <a:buClr>
                <a:schemeClr val="dk1"/>
              </a:buClr>
              <a:buSzPts val="1600"/>
              <a:buFont typeface="Arial"/>
              <a:buChar char="■"/>
              <a:defRPr b="0" i="0" sz="2000" u="none" cap="none" strike="noStrike">
                <a:solidFill>
                  <a:schemeClr val="dk1"/>
                </a:solidFill>
                <a:latin typeface="Arial"/>
                <a:ea typeface="Arial"/>
                <a:cs typeface="Arial"/>
                <a:sym typeface="Arial"/>
              </a:defRPr>
            </a:lvl6pPr>
            <a:lvl7pPr indent="-330200" lvl="6" marL="3200400" marR="0" algn="l">
              <a:lnSpc>
                <a:spcPct val="100000"/>
              </a:lnSpc>
              <a:spcBef>
                <a:spcPts val="0"/>
              </a:spcBef>
              <a:spcAft>
                <a:spcPts val="0"/>
              </a:spcAft>
              <a:buClr>
                <a:schemeClr val="dk1"/>
              </a:buClr>
              <a:buSzPts val="1600"/>
              <a:buFont typeface="Arial"/>
              <a:buChar char="●"/>
              <a:defRPr b="0" i="0" sz="2000" u="none" cap="none" strike="noStrike">
                <a:solidFill>
                  <a:schemeClr val="dk1"/>
                </a:solidFill>
                <a:latin typeface="Arial"/>
                <a:ea typeface="Arial"/>
                <a:cs typeface="Arial"/>
                <a:sym typeface="Arial"/>
              </a:defRPr>
            </a:lvl7pPr>
            <a:lvl8pPr indent="-330200" lvl="7" marL="3657600" marR="0" algn="l">
              <a:lnSpc>
                <a:spcPct val="100000"/>
              </a:lnSpc>
              <a:spcBef>
                <a:spcPts val="0"/>
              </a:spcBef>
              <a:spcAft>
                <a:spcPts val="0"/>
              </a:spcAft>
              <a:buClr>
                <a:schemeClr val="dk1"/>
              </a:buClr>
              <a:buSzPts val="1600"/>
              <a:buFont typeface="Arial"/>
              <a:buChar char="○"/>
              <a:defRPr b="0" i="0" sz="2000" u="none" cap="none" strike="noStrike">
                <a:solidFill>
                  <a:schemeClr val="dk1"/>
                </a:solidFill>
                <a:latin typeface="Arial"/>
                <a:ea typeface="Arial"/>
                <a:cs typeface="Arial"/>
                <a:sym typeface="Arial"/>
              </a:defRPr>
            </a:lvl8pPr>
            <a:lvl9pPr indent="-330200" lvl="8" marL="4114800" marR="0" algn="l">
              <a:lnSpc>
                <a:spcPct val="100000"/>
              </a:lnSpc>
              <a:spcBef>
                <a:spcPts val="0"/>
              </a:spcBef>
              <a:spcAft>
                <a:spcPts val="0"/>
              </a:spcAft>
              <a:buClr>
                <a:schemeClr val="dk1"/>
              </a:buClr>
              <a:buSzPts val="16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1">
  <p:cSld name="Title + 1 column">
    <p:spTree>
      <p:nvGrpSpPr>
        <p:cNvPr id="75" name="Shape 75"/>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 big image">
  <p:cSld name="Title + 1 column + big image">
    <p:spTree>
      <p:nvGrpSpPr>
        <p:cNvPr id="76" name="Shape 76"/>
        <p:cNvGrpSpPr/>
        <p:nvPr/>
      </p:nvGrpSpPr>
      <p:grpSpPr>
        <a:xfrm>
          <a:off x="0" y="0"/>
          <a:ext cx="0" cy="0"/>
          <a:chOff x="0" y="0"/>
          <a:chExt cx="0" cy="0"/>
        </a:xfrm>
      </p:grpSpPr>
      <p:sp>
        <p:nvSpPr>
          <p:cNvPr id="77" name="Google Shape;77;g53779035de_0_60"/>
          <p:cNvSpPr/>
          <p:nvPr/>
        </p:nvSpPr>
        <p:spPr>
          <a:xfrm>
            <a:off x="5141913" y="161925"/>
            <a:ext cx="4427537" cy="4425950"/>
          </a:xfrm>
          <a:prstGeom prst="ellipse">
            <a:avLst/>
          </a:prstGeom>
          <a:noFill/>
          <a:ln cap="flat" cmpd="sng" w="9525">
            <a:solidFill>
              <a:srgbClr val="33557A">
                <a:alpha val="2000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sp>
        <p:nvSpPr>
          <p:cNvPr id="78" name="Google Shape;78;g53779035de_0_60"/>
          <p:cNvSpPr/>
          <p:nvPr/>
        </p:nvSpPr>
        <p:spPr>
          <a:xfrm>
            <a:off x="5376863" y="395288"/>
            <a:ext cx="3957637" cy="3959225"/>
          </a:xfrm>
          <a:prstGeom prst="ellipse">
            <a:avLst/>
          </a:prstGeom>
          <a:solidFill>
            <a:srgbClr val="33557A">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grpSp>
        <p:nvGrpSpPr>
          <p:cNvPr id="79" name="Google Shape;79;g53779035de_0_60"/>
          <p:cNvGrpSpPr/>
          <p:nvPr/>
        </p:nvGrpSpPr>
        <p:grpSpPr>
          <a:xfrm>
            <a:off x="-442913" y="79375"/>
            <a:ext cx="2324101" cy="2324100"/>
            <a:chOff x="-474900" y="321200"/>
            <a:chExt cx="2324700" cy="2324700"/>
          </a:xfrm>
        </p:grpSpPr>
        <p:sp>
          <p:nvSpPr>
            <p:cNvPr id="80" name="Google Shape;80;g53779035de_0_60"/>
            <p:cNvSpPr/>
            <p:nvPr/>
          </p:nvSpPr>
          <p:spPr>
            <a:xfrm>
              <a:off x="-474900" y="321200"/>
              <a:ext cx="2324700" cy="2324700"/>
            </a:xfrm>
            <a:prstGeom prst="ellipse">
              <a:avLst/>
            </a:prstGeom>
            <a:noFill/>
            <a:ln cap="flat" cmpd="sng" w="9525">
              <a:solidFill>
                <a:srgbClr val="33557A">
                  <a:alpha val="2000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sp>
          <p:nvSpPr>
            <p:cNvPr id="81" name="Google Shape;81;g53779035de_0_60"/>
            <p:cNvSpPr/>
            <p:nvPr/>
          </p:nvSpPr>
          <p:spPr>
            <a:xfrm>
              <a:off x="120566" y="916667"/>
              <a:ext cx="1133767" cy="1133768"/>
            </a:xfrm>
            <a:prstGeom prst="ellipse">
              <a:avLst/>
            </a:prstGeom>
            <a:noFill/>
            <a:ln cap="flat" cmpd="sng" w="9525">
              <a:solidFill>
                <a:srgbClr val="33557A">
                  <a:alpha val="2000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sp>
          <p:nvSpPr>
            <p:cNvPr id="82" name="Google Shape;82;g53779035de_0_60"/>
            <p:cNvSpPr/>
            <p:nvPr/>
          </p:nvSpPr>
          <p:spPr>
            <a:xfrm>
              <a:off x="-136675" y="659425"/>
              <a:ext cx="1648250" cy="1648250"/>
            </a:xfrm>
            <a:prstGeom prst="ellipse">
              <a:avLst/>
            </a:prstGeom>
            <a:noFill/>
            <a:ln cap="flat" cmpd="sng" w="9525">
              <a:solidFill>
                <a:srgbClr val="33557A">
                  <a:alpha val="2000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sp>
          <p:nvSpPr>
            <p:cNvPr id="83" name="Google Shape;83;g53779035de_0_60"/>
            <p:cNvSpPr/>
            <p:nvPr/>
          </p:nvSpPr>
          <p:spPr>
            <a:xfrm>
              <a:off x="314291" y="1110392"/>
              <a:ext cx="746317" cy="746318"/>
            </a:xfrm>
            <a:prstGeom prst="ellipse">
              <a:avLst/>
            </a:prstGeom>
            <a:noFill/>
            <a:ln cap="flat" cmpd="sng" w="9525">
              <a:solidFill>
                <a:srgbClr val="33557A">
                  <a:alpha val="2000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grpSp>
      <p:sp>
        <p:nvSpPr>
          <p:cNvPr id="84" name="Google Shape;84;g53779035de_0_60"/>
          <p:cNvSpPr/>
          <p:nvPr/>
        </p:nvSpPr>
        <p:spPr>
          <a:xfrm>
            <a:off x="0" y="4732338"/>
            <a:ext cx="9144000" cy="431800"/>
          </a:xfrm>
          <a:prstGeom prst="rect">
            <a:avLst/>
          </a:prstGeom>
          <a:solidFill>
            <a:srgbClr val="33557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5" name="Google Shape;85;g53779035de_0_60"/>
          <p:cNvSpPr txBox="1"/>
          <p:nvPr/>
        </p:nvSpPr>
        <p:spPr>
          <a:xfrm>
            <a:off x="7235825" y="4732338"/>
            <a:ext cx="1744663" cy="368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libereurope.eu</a:t>
            </a:r>
            <a:endParaRPr/>
          </a:p>
          <a:p>
            <a:pPr indent="0" lvl="0" marL="0" marR="0" rtl="0" algn="r">
              <a:lnSpc>
                <a:spcPct val="100000"/>
              </a:lnSpc>
              <a:spcBef>
                <a:spcPts val="0"/>
              </a:spcBef>
              <a:spcAft>
                <a:spcPts val="0"/>
              </a:spcAft>
              <a:buNone/>
            </a:pPr>
            <a:r>
              <a:rPr b="0" i="1" lang="en-US" sz="900" u="none" cap="none" strike="noStrike">
                <a:solidFill>
                  <a:schemeClr val="lt1"/>
                </a:solidFill>
                <a:latin typeface="Arial"/>
                <a:ea typeface="Arial"/>
                <a:cs typeface="Arial"/>
                <a:sym typeface="Arial"/>
              </a:rPr>
              <a:t>CC BY</a:t>
            </a:r>
            <a:endParaRPr b="0" i="1" sz="900" u="none" cap="none" strike="noStrike">
              <a:solidFill>
                <a:schemeClr val="lt1"/>
              </a:solidFill>
              <a:latin typeface="Arial"/>
              <a:ea typeface="Arial"/>
              <a:cs typeface="Arial"/>
              <a:sym typeface="Arial"/>
            </a:endParaRPr>
          </a:p>
        </p:txBody>
      </p:sp>
      <p:pic>
        <p:nvPicPr>
          <p:cNvPr id="86" name="Google Shape;86;g53779035de_0_60"/>
          <p:cNvPicPr preferRelativeResize="0"/>
          <p:nvPr/>
        </p:nvPicPr>
        <p:blipFill rotWithShape="1">
          <a:blip r:embed="rId2">
            <a:alphaModFix/>
          </a:blip>
          <a:srcRect b="0" l="0" r="0" t="0"/>
          <a:stretch/>
        </p:blipFill>
        <p:spPr>
          <a:xfrm>
            <a:off x="233363" y="4792663"/>
            <a:ext cx="306387" cy="300037"/>
          </a:xfrm>
          <a:prstGeom prst="rect">
            <a:avLst/>
          </a:prstGeom>
          <a:noFill/>
          <a:ln>
            <a:noFill/>
          </a:ln>
        </p:spPr>
      </p:pic>
      <p:sp>
        <p:nvSpPr>
          <p:cNvPr id="87" name="Google Shape;87;g53779035de_0_60"/>
          <p:cNvSpPr txBox="1"/>
          <p:nvPr>
            <p:ph type="title"/>
          </p:nvPr>
        </p:nvSpPr>
        <p:spPr>
          <a:xfrm>
            <a:off x="457200" y="908347"/>
            <a:ext cx="4504800" cy="683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b="1" sz="3200"/>
            </a:lvl1pPr>
            <a:lvl2pPr lvl="1" algn="ctr">
              <a:lnSpc>
                <a:spcPct val="100000"/>
              </a:lnSpc>
              <a:spcBef>
                <a:spcPts val="0"/>
              </a:spcBef>
              <a:spcAft>
                <a:spcPts val="0"/>
              </a:spcAft>
              <a:buSzPts val="3600"/>
              <a:buNone/>
              <a:defRPr/>
            </a:lvl2pPr>
            <a:lvl3pPr lvl="2" algn="ctr">
              <a:lnSpc>
                <a:spcPct val="100000"/>
              </a:lnSpc>
              <a:spcBef>
                <a:spcPts val="0"/>
              </a:spcBef>
              <a:spcAft>
                <a:spcPts val="0"/>
              </a:spcAft>
              <a:buSzPts val="3600"/>
              <a:buNone/>
              <a:defRPr/>
            </a:lvl3pPr>
            <a:lvl4pPr lvl="3" algn="ctr">
              <a:lnSpc>
                <a:spcPct val="100000"/>
              </a:lnSpc>
              <a:spcBef>
                <a:spcPts val="0"/>
              </a:spcBef>
              <a:spcAft>
                <a:spcPts val="0"/>
              </a:spcAft>
              <a:buSzPts val="3600"/>
              <a:buNone/>
              <a:defRPr/>
            </a:lvl4pPr>
            <a:lvl5pPr lvl="4" algn="ctr">
              <a:lnSpc>
                <a:spcPct val="100000"/>
              </a:lnSpc>
              <a:spcBef>
                <a:spcPts val="0"/>
              </a:spcBef>
              <a:spcAft>
                <a:spcPts val="0"/>
              </a:spcAft>
              <a:buSzPts val="3600"/>
              <a:buNone/>
              <a:defRPr/>
            </a:lvl5pPr>
            <a:lvl6pPr lvl="5" algn="ctr">
              <a:lnSpc>
                <a:spcPct val="100000"/>
              </a:lnSpc>
              <a:spcBef>
                <a:spcPts val="0"/>
              </a:spcBef>
              <a:spcAft>
                <a:spcPts val="0"/>
              </a:spcAft>
              <a:buSzPts val="3600"/>
              <a:buNone/>
              <a:defRPr/>
            </a:lvl6pPr>
            <a:lvl7pPr lvl="6" algn="ctr">
              <a:lnSpc>
                <a:spcPct val="100000"/>
              </a:lnSpc>
              <a:spcBef>
                <a:spcPts val="0"/>
              </a:spcBef>
              <a:spcAft>
                <a:spcPts val="0"/>
              </a:spcAft>
              <a:buSzPts val="3600"/>
              <a:buNone/>
              <a:defRPr/>
            </a:lvl7pPr>
            <a:lvl8pPr lvl="7" algn="ctr">
              <a:lnSpc>
                <a:spcPct val="100000"/>
              </a:lnSpc>
              <a:spcBef>
                <a:spcPts val="0"/>
              </a:spcBef>
              <a:spcAft>
                <a:spcPts val="0"/>
              </a:spcAft>
              <a:buSzPts val="3600"/>
              <a:buNone/>
              <a:defRPr/>
            </a:lvl8pPr>
            <a:lvl9pPr lvl="8" algn="ctr">
              <a:lnSpc>
                <a:spcPct val="100000"/>
              </a:lnSpc>
              <a:spcBef>
                <a:spcPts val="0"/>
              </a:spcBef>
              <a:spcAft>
                <a:spcPts val="0"/>
              </a:spcAft>
              <a:buSzPts val="3600"/>
              <a:buNone/>
              <a:defRPr/>
            </a:lvl9pPr>
          </a:lstStyle>
          <a:p/>
        </p:txBody>
      </p:sp>
      <p:sp>
        <p:nvSpPr>
          <p:cNvPr id="88" name="Google Shape;88;g53779035de_0_60"/>
          <p:cNvSpPr txBox="1"/>
          <p:nvPr>
            <p:ph idx="1" type="body"/>
          </p:nvPr>
        </p:nvSpPr>
        <p:spPr>
          <a:xfrm>
            <a:off x="985679" y="1700272"/>
            <a:ext cx="3976500" cy="26184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00"/>
              </a:spcBef>
              <a:spcAft>
                <a:spcPts val="0"/>
              </a:spcAft>
              <a:buSzPts val="1600"/>
              <a:buNone/>
              <a:defRPr sz="1600"/>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89" name="Shape 89"/>
        <p:cNvGrpSpPr/>
        <p:nvPr/>
      </p:nvGrpSpPr>
      <p:grpSpPr>
        <a:xfrm>
          <a:off x="0" y="0"/>
          <a:ext cx="0" cy="0"/>
          <a:chOff x="0" y="0"/>
          <a:chExt cx="0" cy="0"/>
        </a:xfrm>
      </p:grpSpPr>
      <p:sp>
        <p:nvSpPr>
          <p:cNvPr id="90" name="Google Shape;90;g53779035de_5_9"/>
          <p:cNvSpPr txBox="1"/>
          <p:nvPr>
            <p:ph type="ctrTitle"/>
          </p:nvPr>
        </p:nvSpPr>
        <p:spPr>
          <a:xfrm>
            <a:off x="2211600" y="1991850"/>
            <a:ext cx="4720800" cy="1159800"/>
          </a:xfrm>
          <a:prstGeom prst="rect">
            <a:avLst/>
          </a:prstGeom>
          <a:noFill/>
          <a:ln>
            <a:noFill/>
          </a:ln>
          <a:effectLst>
            <a:outerShdw blurRad="85725" rotWithShape="0" algn="bl" dir="5400000" dist="19050">
              <a:srgbClr val="000000">
                <a:alpha val="9411"/>
              </a:srgbClr>
            </a:outerShdw>
          </a:effectLst>
        </p:spPr>
        <p:txBody>
          <a:bodyPr anchorCtr="0" anchor="ctr" bIns="91425" lIns="91425" spcFirstLastPara="1" rIns="91425" wrap="square" tIns="91425">
            <a:noAutofit/>
          </a:bodyPr>
          <a:lstStyle>
            <a:lvl1pPr lvl="0" marR="0" algn="ctr">
              <a:spcBef>
                <a:spcPts val="0"/>
              </a:spcBef>
              <a:spcAft>
                <a:spcPts val="0"/>
              </a:spcAft>
              <a:buClr>
                <a:srgbClr val="FFFFFF"/>
              </a:buClr>
              <a:buSzPts val="5200"/>
              <a:buFont typeface="Arial"/>
              <a:buNone/>
              <a:defRPr b="0" i="0" sz="5200" u="none" cap="none" strike="noStrike">
                <a:solidFill>
                  <a:srgbClr val="FFFFFF"/>
                </a:solidFill>
                <a:latin typeface="Arial"/>
                <a:ea typeface="Arial"/>
                <a:cs typeface="Arial"/>
                <a:sym typeface="Arial"/>
              </a:defRPr>
            </a:lvl1pPr>
            <a:lvl2pPr lvl="1" marR="0" algn="ctr">
              <a:spcBef>
                <a:spcPts val="0"/>
              </a:spcBef>
              <a:spcAft>
                <a:spcPts val="0"/>
              </a:spcAft>
              <a:buClr>
                <a:srgbClr val="FFFFFF"/>
              </a:buClr>
              <a:buSzPts val="5200"/>
              <a:buFont typeface="Arial"/>
              <a:buNone/>
              <a:defRPr b="0" i="0" sz="5200" u="none" cap="none" strike="noStrike">
                <a:solidFill>
                  <a:srgbClr val="FFFFFF"/>
                </a:solidFill>
                <a:latin typeface="Arial"/>
                <a:ea typeface="Arial"/>
                <a:cs typeface="Arial"/>
                <a:sym typeface="Arial"/>
              </a:defRPr>
            </a:lvl2pPr>
            <a:lvl3pPr lvl="2" marR="0" algn="ctr">
              <a:spcBef>
                <a:spcPts val="0"/>
              </a:spcBef>
              <a:spcAft>
                <a:spcPts val="0"/>
              </a:spcAft>
              <a:buClr>
                <a:srgbClr val="FFFFFF"/>
              </a:buClr>
              <a:buSzPts val="5200"/>
              <a:buFont typeface="Arial"/>
              <a:buNone/>
              <a:defRPr b="0" i="0" sz="5200" u="none" cap="none" strike="noStrike">
                <a:solidFill>
                  <a:srgbClr val="FFFFFF"/>
                </a:solidFill>
                <a:latin typeface="Arial"/>
                <a:ea typeface="Arial"/>
                <a:cs typeface="Arial"/>
                <a:sym typeface="Arial"/>
              </a:defRPr>
            </a:lvl3pPr>
            <a:lvl4pPr lvl="3" marR="0" algn="ctr">
              <a:spcBef>
                <a:spcPts val="0"/>
              </a:spcBef>
              <a:spcAft>
                <a:spcPts val="0"/>
              </a:spcAft>
              <a:buClr>
                <a:srgbClr val="FFFFFF"/>
              </a:buClr>
              <a:buSzPts val="5200"/>
              <a:buFont typeface="Arial"/>
              <a:buNone/>
              <a:defRPr b="0" i="0" sz="5200" u="none" cap="none" strike="noStrike">
                <a:solidFill>
                  <a:srgbClr val="FFFFFF"/>
                </a:solidFill>
                <a:latin typeface="Arial"/>
                <a:ea typeface="Arial"/>
                <a:cs typeface="Arial"/>
                <a:sym typeface="Arial"/>
              </a:defRPr>
            </a:lvl4pPr>
            <a:lvl5pPr lvl="4" marR="0" algn="ctr">
              <a:spcBef>
                <a:spcPts val="0"/>
              </a:spcBef>
              <a:spcAft>
                <a:spcPts val="0"/>
              </a:spcAft>
              <a:buClr>
                <a:srgbClr val="FFFFFF"/>
              </a:buClr>
              <a:buSzPts val="5200"/>
              <a:buFont typeface="Arial"/>
              <a:buNone/>
              <a:defRPr b="0" i="0" sz="5200" u="none" cap="none" strike="noStrike">
                <a:solidFill>
                  <a:srgbClr val="FFFFFF"/>
                </a:solidFill>
                <a:latin typeface="Arial"/>
                <a:ea typeface="Arial"/>
                <a:cs typeface="Arial"/>
                <a:sym typeface="Arial"/>
              </a:defRPr>
            </a:lvl5pPr>
            <a:lvl6pPr lvl="5" marR="0" algn="ctr">
              <a:lnSpc>
                <a:spcPct val="100000"/>
              </a:lnSpc>
              <a:spcBef>
                <a:spcPts val="0"/>
              </a:spcBef>
              <a:spcAft>
                <a:spcPts val="0"/>
              </a:spcAft>
              <a:buClr>
                <a:srgbClr val="FFFFFF"/>
              </a:buClr>
              <a:buSzPts val="5200"/>
              <a:buFont typeface="Calibri"/>
              <a:buNone/>
              <a:defRPr b="0" i="0" sz="5200" u="none" cap="none" strike="noStrike">
                <a:solidFill>
                  <a:srgbClr val="FFFFFF"/>
                </a:solidFill>
                <a:latin typeface="Calibri"/>
                <a:ea typeface="Calibri"/>
                <a:cs typeface="Calibri"/>
                <a:sym typeface="Calibri"/>
              </a:defRPr>
            </a:lvl6pPr>
            <a:lvl7pPr lvl="6" marR="0" algn="ctr">
              <a:lnSpc>
                <a:spcPct val="100000"/>
              </a:lnSpc>
              <a:spcBef>
                <a:spcPts val="0"/>
              </a:spcBef>
              <a:spcAft>
                <a:spcPts val="0"/>
              </a:spcAft>
              <a:buClr>
                <a:srgbClr val="FFFFFF"/>
              </a:buClr>
              <a:buSzPts val="5200"/>
              <a:buFont typeface="Calibri"/>
              <a:buNone/>
              <a:defRPr b="0" i="0" sz="5200" u="none" cap="none" strike="noStrike">
                <a:solidFill>
                  <a:srgbClr val="FFFFFF"/>
                </a:solidFill>
                <a:latin typeface="Calibri"/>
                <a:ea typeface="Calibri"/>
                <a:cs typeface="Calibri"/>
                <a:sym typeface="Calibri"/>
              </a:defRPr>
            </a:lvl7pPr>
            <a:lvl8pPr lvl="7" marR="0" algn="ctr">
              <a:lnSpc>
                <a:spcPct val="100000"/>
              </a:lnSpc>
              <a:spcBef>
                <a:spcPts val="0"/>
              </a:spcBef>
              <a:spcAft>
                <a:spcPts val="0"/>
              </a:spcAft>
              <a:buClr>
                <a:srgbClr val="FFFFFF"/>
              </a:buClr>
              <a:buSzPts val="5200"/>
              <a:buFont typeface="Calibri"/>
              <a:buNone/>
              <a:defRPr b="0" i="0" sz="5200" u="none" cap="none" strike="noStrike">
                <a:solidFill>
                  <a:srgbClr val="FFFFFF"/>
                </a:solidFill>
                <a:latin typeface="Calibri"/>
                <a:ea typeface="Calibri"/>
                <a:cs typeface="Calibri"/>
                <a:sym typeface="Calibri"/>
              </a:defRPr>
            </a:lvl8pPr>
            <a:lvl9pPr lvl="8" marR="0" algn="ctr">
              <a:lnSpc>
                <a:spcPct val="100000"/>
              </a:lnSpc>
              <a:spcBef>
                <a:spcPts val="0"/>
              </a:spcBef>
              <a:spcAft>
                <a:spcPts val="0"/>
              </a:spcAft>
              <a:buClr>
                <a:srgbClr val="FFFFFF"/>
              </a:buClr>
              <a:buSzPts val="5200"/>
              <a:buFont typeface="Calibri"/>
              <a:buNone/>
              <a:defRPr b="0" i="0" sz="5200" u="none" cap="none" strike="noStrike">
                <a:solidFill>
                  <a:srgbClr val="FFFFFF"/>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9" name="Shape 99"/>
        <p:cNvGrpSpPr/>
        <p:nvPr/>
      </p:nvGrpSpPr>
      <p:grpSpPr>
        <a:xfrm>
          <a:off x="0" y="0"/>
          <a:ext cx="0" cy="0"/>
          <a:chOff x="0" y="0"/>
          <a:chExt cx="0" cy="0"/>
        </a:xfrm>
      </p:grpSpPr>
      <p:sp>
        <p:nvSpPr>
          <p:cNvPr id="100" name="Google Shape;100;g999fcd4d60_1_487"/>
          <p:cNvSpPr txBox="1"/>
          <p:nvPr>
            <p:ph type="ctrTitle"/>
          </p:nvPr>
        </p:nvSpPr>
        <p:spPr>
          <a:xfrm>
            <a:off x="2211600" y="1991850"/>
            <a:ext cx="4720800" cy="1159800"/>
          </a:xfrm>
          <a:prstGeom prst="rect">
            <a:avLst/>
          </a:prstGeom>
          <a:noFill/>
          <a:ln>
            <a:noFill/>
          </a:ln>
          <a:effectLst>
            <a:outerShdw blurRad="85725" rotWithShape="0" algn="bl" dir="5400000" dist="19050">
              <a:srgbClr val="000000">
                <a:alpha val="9410"/>
              </a:srgbClr>
            </a:outerShdw>
          </a:effectLst>
        </p:spPr>
        <p:txBody>
          <a:bodyPr anchorCtr="0" anchor="ctr" bIns="91425" lIns="91425" spcFirstLastPara="1" rIns="91425" wrap="square" tIns="91425">
            <a:noAutofit/>
          </a:bodyPr>
          <a:lstStyle>
            <a:lvl1pPr lvl="0" marR="0" rtl="0" algn="ctr">
              <a:spcBef>
                <a:spcPts val="0"/>
              </a:spcBef>
              <a:spcAft>
                <a:spcPts val="0"/>
              </a:spcAft>
              <a:buClr>
                <a:srgbClr val="FFFFFF"/>
              </a:buClr>
              <a:buSzPts val="5200"/>
              <a:buFont typeface="Arial"/>
              <a:buNone/>
              <a:defRPr b="0" i="0" sz="5200" u="none" cap="none" strike="noStrike">
                <a:solidFill>
                  <a:srgbClr val="FFFFFF"/>
                </a:solidFill>
                <a:latin typeface="Arial"/>
                <a:ea typeface="Arial"/>
                <a:cs typeface="Arial"/>
                <a:sym typeface="Arial"/>
              </a:defRPr>
            </a:lvl1pPr>
            <a:lvl2pPr lvl="1" marR="0" rtl="0" algn="ctr">
              <a:spcBef>
                <a:spcPts val="0"/>
              </a:spcBef>
              <a:spcAft>
                <a:spcPts val="0"/>
              </a:spcAft>
              <a:buClr>
                <a:srgbClr val="FFFFFF"/>
              </a:buClr>
              <a:buSzPts val="5200"/>
              <a:buFont typeface="Arial"/>
              <a:buNone/>
              <a:defRPr b="0" i="0" sz="5200" u="none" cap="none" strike="noStrike">
                <a:solidFill>
                  <a:srgbClr val="FFFFFF"/>
                </a:solidFill>
                <a:latin typeface="Arial"/>
                <a:ea typeface="Arial"/>
                <a:cs typeface="Arial"/>
                <a:sym typeface="Arial"/>
              </a:defRPr>
            </a:lvl2pPr>
            <a:lvl3pPr lvl="2" marR="0" rtl="0" algn="ctr">
              <a:spcBef>
                <a:spcPts val="0"/>
              </a:spcBef>
              <a:spcAft>
                <a:spcPts val="0"/>
              </a:spcAft>
              <a:buClr>
                <a:srgbClr val="FFFFFF"/>
              </a:buClr>
              <a:buSzPts val="5200"/>
              <a:buFont typeface="Arial"/>
              <a:buNone/>
              <a:defRPr b="0" i="0" sz="5200" u="none" cap="none" strike="noStrike">
                <a:solidFill>
                  <a:srgbClr val="FFFFFF"/>
                </a:solidFill>
                <a:latin typeface="Arial"/>
                <a:ea typeface="Arial"/>
                <a:cs typeface="Arial"/>
                <a:sym typeface="Arial"/>
              </a:defRPr>
            </a:lvl3pPr>
            <a:lvl4pPr lvl="3" marR="0" rtl="0" algn="ctr">
              <a:spcBef>
                <a:spcPts val="0"/>
              </a:spcBef>
              <a:spcAft>
                <a:spcPts val="0"/>
              </a:spcAft>
              <a:buClr>
                <a:srgbClr val="FFFFFF"/>
              </a:buClr>
              <a:buSzPts val="5200"/>
              <a:buFont typeface="Arial"/>
              <a:buNone/>
              <a:defRPr b="0" i="0" sz="5200" u="none" cap="none" strike="noStrike">
                <a:solidFill>
                  <a:srgbClr val="FFFFFF"/>
                </a:solidFill>
                <a:latin typeface="Arial"/>
                <a:ea typeface="Arial"/>
                <a:cs typeface="Arial"/>
                <a:sym typeface="Arial"/>
              </a:defRPr>
            </a:lvl4pPr>
            <a:lvl5pPr lvl="4" marR="0" rtl="0" algn="ctr">
              <a:spcBef>
                <a:spcPts val="0"/>
              </a:spcBef>
              <a:spcAft>
                <a:spcPts val="0"/>
              </a:spcAft>
              <a:buClr>
                <a:srgbClr val="FFFFFF"/>
              </a:buClr>
              <a:buSzPts val="5200"/>
              <a:buFont typeface="Arial"/>
              <a:buNone/>
              <a:defRPr b="0" i="0" sz="52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5200"/>
              <a:buFont typeface="Calibri"/>
              <a:buNone/>
              <a:defRPr b="0" i="0" sz="5200" u="none" cap="none" strike="noStrike">
                <a:solidFill>
                  <a:srgbClr val="FFFFFF"/>
                </a:solidFill>
                <a:latin typeface="Calibri"/>
                <a:ea typeface="Calibri"/>
                <a:cs typeface="Calibri"/>
                <a:sym typeface="Calibri"/>
              </a:defRPr>
            </a:lvl6pPr>
            <a:lvl7pPr lvl="6" marR="0" rtl="0" algn="ctr">
              <a:lnSpc>
                <a:spcPct val="100000"/>
              </a:lnSpc>
              <a:spcBef>
                <a:spcPts val="0"/>
              </a:spcBef>
              <a:spcAft>
                <a:spcPts val="0"/>
              </a:spcAft>
              <a:buClr>
                <a:srgbClr val="FFFFFF"/>
              </a:buClr>
              <a:buSzPts val="5200"/>
              <a:buFont typeface="Calibri"/>
              <a:buNone/>
              <a:defRPr b="0" i="0" sz="5200" u="none" cap="none" strike="noStrike">
                <a:solidFill>
                  <a:srgbClr val="FFFFFF"/>
                </a:solidFill>
                <a:latin typeface="Calibri"/>
                <a:ea typeface="Calibri"/>
                <a:cs typeface="Calibri"/>
                <a:sym typeface="Calibri"/>
              </a:defRPr>
            </a:lvl7pPr>
            <a:lvl8pPr lvl="7" marR="0" rtl="0" algn="ctr">
              <a:lnSpc>
                <a:spcPct val="100000"/>
              </a:lnSpc>
              <a:spcBef>
                <a:spcPts val="0"/>
              </a:spcBef>
              <a:spcAft>
                <a:spcPts val="0"/>
              </a:spcAft>
              <a:buClr>
                <a:srgbClr val="FFFFFF"/>
              </a:buClr>
              <a:buSzPts val="5200"/>
              <a:buFont typeface="Calibri"/>
              <a:buNone/>
              <a:defRPr b="0" i="0" sz="5200" u="none" cap="none" strike="noStrike">
                <a:solidFill>
                  <a:srgbClr val="FFFFFF"/>
                </a:solidFill>
                <a:latin typeface="Calibri"/>
                <a:ea typeface="Calibri"/>
                <a:cs typeface="Calibri"/>
                <a:sym typeface="Calibri"/>
              </a:defRPr>
            </a:lvl8pPr>
            <a:lvl9pPr lvl="8" marR="0" rtl="0" algn="ctr">
              <a:lnSpc>
                <a:spcPct val="100000"/>
              </a:lnSpc>
              <a:spcBef>
                <a:spcPts val="0"/>
              </a:spcBef>
              <a:spcAft>
                <a:spcPts val="0"/>
              </a:spcAft>
              <a:buClr>
                <a:srgbClr val="FFFFFF"/>
              </a:buClr>
              <a:buSzPts val="5200"/>
              <a:buFont typeface="Calibri"/>
              <a:buNone/>
              <a:defRPr b="0" i="0" sz="5200" u="none" cap="none" strike="noStrike">
                <a:solidFill>
                  <a:srgbClr val="FFFFFF"/>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0" name="Shape 20"/>
        <p:cNvGrpSpPr/>
        <p:nvPr/>
      </p:nvGrpSpPr>
      <p:grpSpPr>
        <a:xfrm>
          <a:off x="0" y="0"/>
          <a:ext cx="0" cy="0"/>
          <a:chOff x="0" y="0"/>
          <a:chExt cx="0" cy="0"/>
        </a:xfrm>
      </p:grpSpPr>
      <p:sp>
        <p:nvSpPr>
          <p:cNvPr id="21" name="Google Shape;21;p12"/>
          <p:cNvSpPr/>
          <p:nvPr/>
        </p:nvSpPr>
        <p:spPr>
          <a:xfrm>
            <a:off x="0" y="62039"/>
            <a:ext cx="9144000" cy="504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2" name="Google Shape;22;p12"/>
          <p:cNvPicPr preferRelativeResize="0"/>
          <p:nvPr/>
        </p:nvPicPr>
        <p:blipFill rotWithShape="1">
          <a:blip r:embed="rId2">
            <a:alphaModFix/>
          </a:blip>
          <a:srcRect b="0" l="0" r="0" t="0"/>
          <a:stretch/>
        </p:blipFill>
        <p:spPr>
          <a:xfrm>
            <a:off x="8215116" y="4750254"/>
            <a:ext cx="680833" cy="220865"/>
          </a:xfrm>
          <a:prstGeom prst="rect">
            <a:avLst/>
          </a:prstGeom>
          <a:noFill/>
          <a:ln>
            <a:noFill/>
          </a:ln>
        </p:spPr>
      </p:pic>
      <p:pic>
        <p:nvPicPr>
          <p:cNvPr id="23" name="Google Shape;23;p12"/>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4" name="Google Shape;24;p12"/>
          <p:cNvSpPr txBox="1"/>
          <p:nvPr>
            <p:ph type="title"/>
          </p:nvPr>
        </p:nvSpPr>
        <p:spPr>
          <a:xfrm>
            <a:off x="340786" y="274639"/>
            <a:ext cx="8439148" cy="80590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Google Shape;25;p12"/>
          <p:cNvSpPr txBox="1"/>
          <p:nvPr>
            <p:ph idx="1" type="body"/>
          </p:nvPr>
        </p:nvSpPr>
        <p:spPr>
          <a:xfrm>
            <a:off x="340786" y="1242717"/>
            <a:ext cx="8439148" cy="314340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04800" lvl="6" marL="3200400" marR="0" rtl="0" algn="l">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298450" lvl="7" marL="36576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ex intructions 5">
  <p:cSld name="Webex intructions 5">
    <p:spTree>
      <p:nvGrpSpPr>
        <p:cNvPr id="26" name="Shape 26"/>
        <p:cNvGrpSpPr/>
        <p:nvPr/>
      </p:nvGrpSpPr>
      <p:grpSpPr>
        <a:xfrm>
          <a:off x="0" y="0"/>
          <a:ext cx="0" cy="0"/>
          <a:chOff x="0" y="0"/>
          <a:chExt cx="0" cy="0"/>
        </a:xfrm>
      </p:grpSpPr>
      <p:pic>
        <p:nvPicPr>
          <p:cNvPr id="27" name="Google Shape;27;p13"/>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28" name="Google Shape;28;p13"/>
          <p:cNvPicPr preferRelativeResize="0"/>
          <p:nvPr/>
        </p:nvPicPr>
        <p:blipFill rotWithShape="1">
          <a:blip r:embed="rId3">
            <a:alphaModFix/>
          </a:blip>
          <a:srcRect b="0" l="0" r="0" t="0"/>
          <a:stretch/>
        </p:blipFill>
        <p:spPr>
          <a:xfrm>
            <a:off x="8215116" y="4750254"/>
            <a:ext cx="680833" cy="220865"/>
          </a:xfrm>
          <a:prstGeom prst="rect">
            <a:avLst/>
          </a:prstGeom>
          <a:noFill/>
          <a:ln>
            <a:noFill/>
          </a:ln>
        </p:spPr>
      </p:pic>
      <p:sp>
        <p:nvSpPr>
          <p:cNvPr id="29" name="Google Shape;29;p13"/>
          <p:cNvSpPr txBox="1"/>
          <p:nvPr>
            <p:ph idx="1" type="body"/>
          </p:nvPr>
        </p:nvSpPr>
        <p:spPr>
          <a:xfrm>
            <a:off x="340786" y="2185791"/>
            <a:ext cx="8439148" cy="2200333"/>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04800" lvl="6" marL="3200400" marR="0" rtl="0" algn="l">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298450" lvl="7" marL="36576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osing">
  <p:cSld name="1_Closing">
    <p:spTree>
      <p:nvGrpSpPr>
        <p:cNvPr id="30" name="Shape 30"/>
        <p:cNvGrpSpPr/>
        <p:nvPr/>
      </p:nvGrpSpPr>
      <p:grpSpPr>
        <a:xfrm>
          <a:off x="0" y="0"/>
          <a:ext cx="0" cy="0"/>
          <a:chOff x="0" y="0"/>
          <a:chExt cx="0" cy="0"/>
        </a:xfrm>
      </p:grpSpPr>
      <p:pic>
        <p:nvPicPr>
          <p:cNvPr id="31" name="Google Shape;31;p1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2" name="Google Shape;32;p14"/>
          <p:cNvSpPr/>
          <p:nvPr/>
        </p:nvSpPr>
        <p:spPr>
          <a:xfrm>
            <a:off x="0" y="2681729"/>
            <a:ext cx="9144000" cy="246177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33" name="Google Shape;33;p14"/>
          <p:cNvPicPr preferRelativeResize="0"/>
          <p:nvPr/>
        </p:nvPicPr>
        <p:blipFill rotWithShape="1">
          <a:blip r:embed="rId3">
            <a:alphaModFix/>
          </a:blip>
          <a:srcRect b="11387" l="0" r="0" t="0"/>
          <a:stretch/>
        </p:blipFill>
        <p:spPr>
          <a:xfrm>
            <a:off x="501828" y="3028415"/>
            <a:ext cx="3626827" cy="1156969"/>
          </a:xfrm>
          <a:prstGeom prst="rect">
            <a:avLst/>
          </a:prstGeom>
          <a:noFill/>
          <a:ln>
            <a:noFill/>
          </a:ln>
        </p:spPr>
      </p:pic>
      <p:pic>
        <p:nvPicPr>
          <p:cNvPr id="34" name="Google Shape;34;p14"/>
          <p:cNvPicPr preferRelativeResize="0"/>
          <p:nvPr/>
        </p:nvPicPr>
        <p:blipFill rotWithShape="1">
          <a:blip r:embed="rId4">
            <a:alphaModFix/>
          </a:blip>
          <a:srcRect b="0" l="0" r="0" t="0"/>
          <a:stretch/>
        </p:blipFill>
        <p:spPr>
          <a:xfrm>
            <a:off x="8215116" y="4750254"/>
            <a:ext cx="680833" cy="220865"/>
          </a:xfrm>
          <a:prstGeom prst="rect">
            <a:avLst/>
          </a:prstGeom>
          <a:noFill/>
          <a:ln>
            <a:noFill/>
          </a:ln>
        </p:spPr>
      </p:pic>
      <p:pic>
        <p:nvPicPr>
          <p:cNvPr id="35" name="Google Shape;35;p14"/>
          <p:cNvPicPr preferRelativeResize="0"/>
          <p:nvPr/>
        </p:nvPicPr>
        <p:blipFill rotWithShape="1">
          <a:blip r:embed="rId5">
            <a:alphaModFix/>
          </a:blip>
          <a:srcRect b="0" l="0" r="0" t="0"/>
          <a:stretch/>
        </p:blipFill>
        <p:spPr>
          <a:xfrm>
            <a:off x="5015347" y="3308160"/>
            <a:ext cx="2952145" cy="63632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p:cSld name="Closing">
    <p:spTree>
      <p:nvGrpSpPr>
        <p:cNvPr id="36" name="Shape 36"/>
        <p:cNvGrpSpPr/>
        <p:nvPr/>
      </p:nvGrpSpPr>
      <p:grpSpPr>
        <a:xfrm>
          <a:off x="0" y="0"/>
          <a:ext cx="0" cy="0"/>
          <a:chOff x="0" y="0"/>
          <a:chExt cx="0" cy="0"/>
        </a:xfrm>
      </p:grpSpPr>
      <p:pic>
        <p:nvPicPr>
          <p:cNvPr id="37" name="Google Shape;37;p1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8" name="Google Shape;38;p15"/>
          <p:cNvSpPr/>
          <p:nvPr/>
        </p:nvSpPr>
        <p:spPr>
          <a:xfrm>
            <a:off x="0" y="3342879"/>
            <a:ext cx="9144000" cy="180062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9" name="Google Shape;39;p15"/>
          <p:cNvSpPr txBox="1"/>
          <p:nvPr>
            <p:ph idx="1" type="body"/>
          </p:nvPr>
        </p:nvSpPr>
        <p:spPr>
          <a:xfrm>
            <a:off x="501828" y="2391008"/>
            <a:ext cx="7084483" cy="627240"/>
          </a:xfrm>
          <a:prstGeom prst="rect">
            <a:avLst/>
          </a:prstGeom>
          <a:noFill/>
          <a:ln>
            <a:noFill/>
          </a:ln>
        </p:spPr>
        <p:txBody>
          <a:bodyPr anchorCtr="0" anchor="ctr" bIns="45700" lIns="0" spcFirstLastPara="1" rIns="91425" wrap="square" tIns="45700">
            <a:noAutofit/>
          </a:bodyPr>
          <a:lstStyle>
            <a:lvl1pPr indent="-228600" lvl="0" marL="457200" marR="0" rtl="0" algn="l">
              <a:spcBef>
                <a:spcPts val="80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indent="-482600" lvl="1" marL="914400" marR="0" rtl="0" algn="l">
              <a:spcBef>
                <a:spcPts val="800"/>
              </a:spcBef>
              <a:spcAft>
                <a:spcPts val="0"/>
              </a:spcAft>
              <a:buClr>
                <a:schemeClr val="dk1"/>
              </a:buClr>
              <a:buSzPts val="4000"/>
              <a:buFont typeface="Arial"/>
              <a:buChar char="–"/>
              <a:defRPr b="1" i="0" sz="4000" u="none" cap="none" strike="noStrike">
                <a:solidFill>
                  <a:schemeClr val="dk1"/>
                </a:solidFill>
                <a:latin typeface="Arial"/>
                <a:ea typeface="Arial"/>
                <a:cs typeface="Arial"/>
                <a:sym typeface="Arial"/>
              </a:defRPr>
            </a:lvl2pPr>
            <a:lvl3pPr indent="-482600" lvl="2" marL="1371600" marR="0" rtl="0" algn="l">
              <a:spcBef>
                <a:spcPts val="800"/>
              </a:spcBef>
              <a:spcAft>
                <a:spcPts val="0"/>
              </a:spcAft>
              <a:buClr>
                <a:schemeClr val="dk1"/>
              </a:buClr>
              <a:buSzPts val="4000"/>
              <a:buFont typeface="Arial"/>
              <a:buChar char="•"/>
              <a:defRPr b="1" i="0" sz="4000" u="none" cap="none" strike="noStrike">
                <a:solidFill>
                  <a:schemeClr val="dk1"/>
                </a:solidFill>
                <a:latin typeface="Arial"/>
                <a:ea typeface="Arial"/>
                <a:cs typeface="Arial"/>
                <a:sym typeface="Arial"/>
              </a:defRPr>
            </a:lvl3pPr>
            <a:lvl4pPr indent="-482600" lvl="3" marL="1828800" marR="0" rtl="0" algn="l">
              <a:spcBef>
                <a:spcPts val="800"/>
              </a:spcBef>
              <a:spcAft>
                <a:spcPts val="0"/>
              </a:spcAft>
              <a:buClr>
                <a:schemeClr val="dk1"/>
              </a:buClr>
              <a:buSzPts val="4000"/>
              <a:buFont typeface="Arial"/>
              <a:buChar char="–"/>
              <a:defRPr b="1" i="0" sz="4000" u="none" cap="none" strike="noStrike">
                <a:solidFill>
                  <a:schemeClr val="dk1"/>
                </a:solidFill>
                <a:latin typeface="Arial"/>
                <a:ea typeface="Arial"/>
                <a:cs typeface="Arial"/>
                <a:sym typeface="Arial"/>
              </a:defRPr>
            </a:lvl4pPr>
            <a:lvl5pPr indent="-482600" lvl="4" marL="2286000" marR="0" rtl="0" algn="l">
              <a:spcBef>
                <a:spcPts val="800"/>
              </a:spcBef>
              <a:spcAft>
                <a:spcPts val="0"/>
              </a:spcAft>
              <a:buClr>
                <a:schemeClr val="dk1"/>
              </a:buClr>
              <a:buSzPts val="4000"/>
              <a:buFont typeface="Arial"/>
              <a:buChar char="»"/>
              <a:defRPr b="1" i="0" sz="4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id="40" name="Google Shape;40;p15"/>
          <p:cNvPicPr preferRelativeResize="0"/>
          <p:nvPr/>
        </p:nvPicPr>
        <p:blipFill rotWithShape="1">
          <a:blip r:embed="rId3">
            <a:alphaModFix/>
          </a:blip>
          <a:srcRect b="11387" l="0" r="0" t="0"/>
          <a:stretch/>
        </p:blipFill>
        <p:spPr>
          <a:xfrm>
            <a:off x="501828" y="3660358"/>
            <a:ext cx="3626827" cy="1156969"/>
          </a:xfrm>
          <a:prstGeom prst="rect">
            <a:avLst/>
          </a:prstGeom>
          <a:noFill/>
          <a:ln>
            <a:noFill/>
          </a:ln>
        </p:spPr>
      </p:pic>
      <p:pic>
        <p:nvPicPr>
          <p:cNvPr id="41" name="Google Shape;41;p15"/>
          <p:cNvPicPr preferRelativeResize="0"/>
          <p:nvPr/>
        </p:nvPicPr>
        <p:blipFill rotWithShape="1">
          <a:blip r:embed="rId4">
            <a:alphaModFix/>
          </a:blip>
          <a:srcRect b="0" l="0" r="0" t="0"/>
          <a:stretch/>
        </p:blipFill>
        <p:spPr>
          <a:xfrm>
            <a:off x="8215116" y="4750254"/>
            <a:ext cx="680833" cy="220865"/>
          </a:xfrm>
          <a:prstGeom prst="rect">
            <a:avLst/>
          </a:prstGeom>
          <a:noFill/>
          <a:ln>
            <a:noFill/>
          </a:ln>
        </p:spPr>
      </p:pic>
      <p:pic>
        <p:nvPicPr>
          <p:cNvPr id="42" name="Google Shape;42;p15"/>
          <p:cNvPicPr preferRelativeResize="0"/>
          <p:nvPr/>
        </p:nvPicPr>
        <p:blipFill rotWithShape="1">
          <a:blip r:embed="rId5">
            <a:alphaModFix/>
          </a:blip>
          <a:srcRect b="0" l="0" r="0" t="0"/>
          <a:stretch/>
        </p:blipFill>
        <p:spPr>
          <a:xfrm>
            <a:off x="4925242" y="3920677"/>
            <a:ext cx="2681091" cy="57790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ex intructions 1">
  <p:cSld name="Webex intructions 1">
    <p:spTree>
      <p:nvGrpSpPr>
        <p:cNvPr id="43" name="Shape 43"/>
        <p:cNvGrpSpPr/>
        <p:nvPr/>
      </p:nvGrpSpPr>
      <p:grpSpPr>
        <a:xfrm>
          <a:off x="0" y="0"/>
          <a:ext cx="0" cy="0"/>
          <a:chOff x="0" y="0"/>
          <a:chExt cx="0" cy="0"/>
        </a:xfrm>
      </p:grpSpPr>
      <p:pic>
        <p:nvPicPr>
          <p:cNvPr id="44" name="Google Shape;44;p1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45" name="Google Shape;45;p16"/>
          <p:cNvPicPr preferRelativeResize="0"/>
          <p:nvPr/>
        </p:nvPicPr>
        <p:blipFill rotWithShape="1">
          <a:blip r:embed="rId3">
            <a:alphaModFix/>
          </a:blip>
          <a:srcRect b="0" l="0" r="0" t="0"/>
          <a:stretch/>
        </p:blipFill>
        <p:spPr>
          <a:xfrm>
            <a:off x="8215116" y="4750254"/>
            <a:ext cx="680833" cy="220865"/>
          </a:xfrm>
          <a:prstGeom prst="rect">
            <a:avLst/>
          </a:prstGeom>
          <a:noFill/>
          <a:ln>
            <a:noFill/>
          </a:ln>
        </p:spPr>
      </p:pic>
      <p:sp>
        <p:nvSpPr>
          <p:cNvPr id="46" name="Google Shape;46;p16"/>
          <p:cNvSpPr txBox="1"/>
          <p:nvPr>
            <p:ph idx="1" type="body"/>
          </p:nvPr>
        </p:nvSpPr>
        <p:spPr>
          <a:xfrm>
            <a:off x="340786" y="1910219"/>
            <a:ext cx="8439148" cy="2475906"/>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04800" lvl="6" marL="3200400" marR="0" rtl="0" algn="l">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298450" lvl="7" marL="36576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ex instructions 2">
  <p:cSld name="Webex instructions 2">
    <p:spTree>
      <p:nvGrpSpPr>
        <p:cNvPr id="47" name="Shape 47"/>
        <p:cNvGrpSpPr/>
        <p:nvPr/>
      </p:nvGrpSpPr>
      <p:grpSpPr>
        <a:xfrm>
          <a:off x="0" y="0"/>
          <a:ext cx="0" cy="0"/>
          <a:chOff x="0" y="0"/>
          <a:chExt cx="0" cy="0"/>
        </a:xfrm>
      </p:grpSpPr>
      <p:pic>
        <p:nvPicPr>
          <p:cNvPr id="48" name="Google Shape;48;p1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9" name="Google Shape;49;p17"/>
          <p:cNvSpPr txBox="1"/>
          <p:nvPr>
            <p:ph idx="1" type="body"/>
          </p:nvPr>
        </p:nvSpPr>
        <p:spPr>
          <a:xfrm>
            <a:off x="340786" y="2185791"/>
            <a:ext cx="8439148" cy="2200333"/>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04800" lvl="6" marL="3200400" marR="0" rtl="0" algn="l">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298450" lvl="7" marL="36576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pic>
        <p:nvPicPr>
          <p:cNvPr id="50" name="Google Shape;50;p17"/>
          <p:cNvPicPr preferRelativeResize="0"/>
          <p:nvPr/>
        </p:nvPicPr>
        <p:blipFill rotWithShape="1">
          <a:blip r:embed="rId3">
            <a:alphaModFix/>
          </a:blip>
          <a:srcRect b="0" l="0" r="0" t="0"/>
          <a:stretch/>
        </p:blipFill>
        <p:spPr>
          <a:xfrm>
            <a:off x="8215116" y="4750254"/>
            <a:ext cx="680833" cy="22086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ex intructions 3">
  <p:cSld name="Webex intructions 3">
    <p:spTree>
      <p:nvGrpSpPr>
        <p:cNvPr id="51" name="Shape 51"/>
        <p:cNvGrpSpPr/>
        <p:nvPr/>
      </p:nvGrpSpPr>
      <p:grpSpPr>
        <a:xfrm>
          <a:off x="0" y="0"/>
          <a:ext cx="0" cy="0"/>
          <a:chOff x="0" y="0"/>
          <a:chExt cx="0" cy="0"/>
        </a:xfrm>
      </p:grpSpPr>
      <p:pic>
        <p:nvPicPr>
          <p:cNvPr id="52" name="Google Shape;52;p18"/>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53" name="Google Shape;53;p18"/>
          <p:cNvPicPr preferRelativeResize="0"/>
          <p:nvPr/>
        </p:nvPicPr>
        <p:blipFill rotWithShape="1">
          <a:blip r:embed="rId3">
            <a:alphaModFix/>
          </a:blip>
          <a:srcRect b="0" l="0" r="0" t="0"/>
          <a:stretch/>
        </p:blipFill>
        <p:spPr>
          <a:xfrm>
            <a:off x="8215116" y="4750254"/>
            <a:ext cx="680833" cy="220865"/>
          </a:xfrm>
          <a:prstGeom prst="rect">
            <a:avLst/>
          </a:prstGeom>
          <a:noFill/>
          <a:ln>
            <a:noFill/>
          </a:ln>
        </p:spPr>
      </p:pic>
      <p:sp>
        <p:nvSpPr>
          <p:cNvPr id="54" name="Google Shape;54;p18"/>
          <p:cNvSpPr txBox="1"/>
          <p:nvPr>
            <p:ph idx="1" type="body"/>
          </p:nvPr>
        </p:nvSpPr>
        <p:spPr>
          <a:xfrm>
            <a:off x="340786" y="2185791"/>
            <a:ext cx="8439148" cy="2200333"/>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04800" lvl="6" marL="3200400" marR="0" rtl="0" algn="l">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298450" lvl="7" marL="36576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5" name="Shape 55"/>
        <p:cNvGrpSpPr/>
        <p:nvPr/>
      </p:nvGrpSpPr>
      <p:grpSpPr>
        <a:xfrm>
          <a:off x="0" y="0"/>
          <a:ext cx="0" cy="0"/>
          <a:chOff x="0" y="0"/>
          <a:chExt cx="0" cy="0"/>
        </a:xfrm>
      </p:grpSpPr>
      <p:sp>
        <p:nvSpPr>
          <p:cNvPr id="56" name="Google Shape;56;p19"/>
          <p:cNvSpPr txBox="1"/>
          <p:nvPr>
            <p:ph type="title"/>
          </p:nvPr>
        </p:nvSpPr>
        <p:spPr>
          <a:xfrm>
            <a:off x="340786" y="274639"/>
            <a:ext cx="8439148" cy="80590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3.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557A"/>
        </a:solidFill>
      </p:bgPr>
    </p:bg>
    <p:spTree>
      <p:nvGrpSpPr>
        <p:cNvPr id="91" name="Shape 91"/>
        <p:cNvGrpSpPr/>
        <p:nvPr/>
      </p:nvGrpSpPr>
      <p:grpSpPr>
        <a:xfrm>
          <a:off x="0" y="0"/>
          <a:ext cx="0" cy="0"/>
          <a:chOff x="0" y="0"/>
          <a:chExt cx="0" cy="0"/>
        </a:xfrm>
      </p:grpSpPr>
      <p:sp>
        <p:nvSpPr>
          <p:cNvPr id="92" name="Google Shape;92;g999fcd4d60_1_479"/>
          <p:cNvSpPr/>
          <p:nvPr/>
        </p:nvSpPr>
        <p:spPr>
          <a:xfrm>
            <a:off x="1592262" y="-407987"/>
            <a:ext cx="5959500" cy="5959500"/>
          </a:xfrm>
          <a:prstGeom prst="ellipse">
            <a:avLst/>
          </a:prstGeom>
          <a:solidFill>
            <a:srgbClr val="659AD2">
              <a:alpha val="192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93" name="Google Shape;93;g999fcd4d60_1_479"/>
          <p:cNvSpPr/>
          <p:nvPr/>
        </p:nvSpPr>
        <p:spPr>
          <a:xfrm>
            <a:off x="731837" y="406400"/>
            <a:ext cx="1989000" cy="1990800"/>
          </a:xfrm>
          <a:prstGeom prst="ellipse">
            <a:avLst/>
          </a:prstGeom>
          <a:solidFill>
            <a:srgbClr val="000000">
              <a:alpha val="180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94" name="Google Shape;94;g999fcd4d60_1_479"/>
          <p:cNvSpPr/>
          <p:nvPr/>
        </p:nvSpPr>
        <p:spPr>
          <a:xfrm>
            <a:off x="841375" y="515937"/>
            <a:ext cx="1770000" cy="1770000"/>
          </a:xfrm>
          <a:prstGeom prst="ellipse">
            <a:avLst/>
          </a:prstGeom>
          <a:solidFill>
            <a:srgbClr val="3355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95" name="Google Shape;95;g999fcd4d60_1_479"/>
          <p:cNvSpPr/>
          <p:nvPr/>
        </p:nvSpPr>
        <p:spPr>
          <a:xfrm>
            <a:off x="6665912" y="3179762"/>
            <a:ext cx="1616100" cy="1617600"/>
          </a:xfrm>
          <a:prstGeom prst="ellipse">
            <a:avLst/>
          </a:prstGeom>
          <a:solidFill>
            <a:srgbClr val="33557A">
              <a:alpha val="192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96" name="Google Shape;96;g999fcd4d60_1_479"/>
          <p:cNvSpPr/>
          <p:nvPr/>
        </p:nvSpPr>
        <p:spPr>
          <a:xfrm>
            <a:off x="6551612" y="3068637"/>
            <a:ext cx="1808100" cy="1808100"/>
          </a:xfrm>
          <a:prstGeom prst="ellipse">
            <a:avLst/>
          </a:prstGeom>
          <a:noFill/>
          <a:ln cap="flat" cmpd="sng" w="9525">
            <a:solidFill>
              <a:srgbClr val="E8E8E8"/>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97" name="Google Shape;97;g999fcd4d60_1_479"/>
          <p:cNvSpPr txBox="1"/>
          <p:nvPr>
            <p:ph type="title"/>
          </p:nvPr>
        </p:nvSpPr>
        <p:spPr>
          <a:xfrm>
            <a:off x="457200" y="206375"/>
            <a:ext cx="8229600" cy="8574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8" name="Google Shape;98;g999fcd4d60_1_479"/>
          <p:cNvSpPr txBox="1"/>
          <p:nvPr>
            <p:ph idx="1" type="body"/>
          </p:nvPr>
        </p:nvSpPr>
        <p:spPr>
          <a:xfrm>
            <a:off x="457200" y="1200150"/>
            <a:ext cx="8229600" cy="33942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6"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5.jpg"/><Relationship Id="rId4" Type="http://schemas.openxmlformats.org/officeDocument/2006/relationships/hyperlink" Target="https://zenodo.org/record/1303002"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38.png"/><Relationship Id="rId5" Type="http://schemas.openxmlformats.org/officeDocument/2006/relationships/image" Target="../media/image37.png"/><Relationship Id="rId6" Type="http://schemas.openxmlformats.org/officeDocument/2006/relationships/image" Target="../media/image48.png"/><Relationship Id="rId7" Type="http://schemas.openxmlformats.org/officeDocument/2006/relationships/image" Target="../media/image46.png"/><Relationship Id="rId8"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51.png"/></Relationships>
</file>

<file path=ppt/slides/_rels/slide28.xml.rels><?xml version="1.0" encoding="UTF-8" standalone="yes"?><Relationships xmlns="http://schemas.openxmlformats.org/package/2006/relationships"><Relationship Id="rId10" Type="http://schemas.openxmlformats.org/officeDocument/2006/relationships/image" Target="../media/image32.png"/><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40.png"/><Relationship Id="rId4" Type="http://schemas.openxmlformats.org/officeDocument/2006/relationships/hyperlink" Target="http://www.oclc.org/research" TargetMode="External"/><Relationship Id="rId9" Type="http://schemas.openxmlformats.org/officeDocument/2006/relationships/hyperlink" Target="https://creativecommons.org/licenses/by/4.0/" TargetMode="External"/><Relationship Id="rId5" Type="http://schemas.openxmlformats.org/officeDocument/2006/relationships/hyperlink" Target="http://www.oclc.org/research" TargetMode="External"/><Relationship Id="rId6" Type="http://schemas.openxmlformats.org/officeDocument/2006/relationships/hyperlink" Target="https://doi.org/%2010.25333/ek4v-ag09" TargetMode="External"/><Relationship Id="rId7" Type="http://schemas.openxmlformats.org/officeDocument/2006/relationships/hyperlink" Target="https://doi.org/%2010.25333/ek4v-ag09" TargetMode="External"/><Relationship Id="rId8" Type="http://schemas.openxmlformats.org/officeDocument/2006/relationships/hyperlink" Target="https://creativecommons.org/licenses/by/4.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8.png"/><Relationship Id="rId8"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2.png"/></Relationships>
</file>

<file path=ppt/slides/_rels/slide32.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55.png"/><Relationship Id="rId13" Type="http://schemas.openxmlformats.org/officeDocument/2006/relationships/image" Target="../media/image61.png"/><Relationship Id="rId12" Type="http://schemas.openxmlformats.org/officeDocument/2006/relationships/image" Target="../media/image52.png"/><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64.png"/><Relationship Id="rId4" Type="http://schemas.openxmlformats.org/officeDocument/2006/relationships/image" Target="../media/image47.png"/><Relationship Id="rId9" Type="http://schemas.openxmlformats.org/officeDocument/2006/relationships/image" Target="../media/image53.png"/><Relationship Id="rId14" Type="http://schemas.openxmlformats.org/officeDocument/2006/relationships/image" Target="../media/image59.png"/><Relationship Id="rId5" Type="http://schemas.openxmlformats.org/officeDocument/2006/relationships/image" Target="../media/image45.png"/><Relationship Id="rId6" Type="http://schemas.openxmlformats.org/officeDocument/2006/relationships/image" Target="../media/image56.png"/><Relationship Id="rId7" Type="http://schemas.openxmlformats.org/officeDocument/2006/relationships/image" Target="../media/image60.png"/><Relationship Id="rId8" Type="http://schemas.openxmlformats.org/officeDocument/2006/relationships/image" Target="../media/image66.png"/></Relationships>
</file>

<file path=ppt/slides/_rels/slide33.xml.rels><?xml version="1.0" encoding="UTF-8" standalone="yes"?><Relationships xmlns="http://schemas.openxmlformats.org/package/2006/relationships"><Relationship Id="rId11" Type="http://schemas.openxmlformats.org/officeDocument/2006/relationships/image" Target="../media/image70.jpg"/><Relationship Id="rId10" Type="http://schemas.openxmlformats.org/officeDocument/2006/relationships/image" Target="../media/image68.png"/><Relationship Id="rId12" Type="http://schemas.openxmlformats.org/officeDocument/2006/relationships/image" Target="../media/image59.png"/><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69.png"/><Relationship Id="rId5" Type="http://schemas.openxmlformats.org/officeDocument/2006/relationships/image" Target="../media/image58.png"/><Relationship Id="rId6" Type="http://schemas.openxmlformats.org/officeDocument/2006/relationships/image" Target="../media/image67.png"/><Relationship Id="rId7" Type="http://schemas.openxmlformats.org/officeDocument/2006/relationships/image" Target="../media/image71.png"/><Relationship Id="rId8"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
          <p:cNvSpPr txBox="1"/>
          <p:nvPr>
            <p:ph idx="1" type="body"/>
          </p:nvPr>
        </p:nvSpPr>
        <p:spPr>
          <a:xfrm>
            <a:off x="412557" y="3704564"/>
            <a:ext cx="1961809" cy="889567"/>
          </a:xfrm>
          <a:prstGeom prst="rect">
            <a:avLst/>
          </a:prstGeom>
          <a:noFill/>
          <a:ln>
            <a:noFill/>
          </a:ln>
        </p:spPr>
        <p:txBody>
          <a:bodyPr anchorCtr="0" anchor="t" bIns="45700" lIns="0" spcFirstLastPara="1" rIns="91425" wrap="square" tIns="45700">
            <a:noAutofit/>
          </a:bodyPr>
          <a:lstStyle/>
          <a:p>
            <a:pPr indent="0" lvl="0" marL="0" rtl="0" algn="l">
              <a:spcBef>
                <a:spcPts val="0"/>
              </a:spcBef>
              <a:spcAft>
                <a:spcPts val="0"/>
              </a:spcAft>
              <a:buClr>
                <a:schemeClr val="lt1"/>
              </a:buClr>
              <a:buSzPts val="900"/>
              <a:buNone/>
            </a:pPr>
            <a:r>
              <a:rPr lang="en-US" sz="900"/>
              <a:t>MODERATORS:</a:t>
            </a:r>
            <a:endParaRPr/>
          </a:p>
          <a:p>
            <a:pPr indent="0" lvl="0" marL="0" rtl="0" algn="l">
              <a:spcBef>
                <a:spcPts val="180"/>
              </a:spcBef>
              <a:spcAft>
                <a:spcPts val="0"/>
              </a:spcAft>
              <a:buClr>
                <a:schemeClr val="lt1"/>
              </a:buClr>
              <a:buSzPts val="900"/>
              <a:buNone/>
            </a:pPr>
            <a:r>
              <a:rPr lang="en-US" sz="900"/>
              <a:t>ASTRID VERHEUSEN, EXECUTIVE DIRECTOR, LIBER</a:t>
            </a:r>
            <a:endParaRPr/>
          </a:p>
          <a:p>
            <a:pPr indent="0" lvl="0" marL="0" rtl="0" algn="l">
              <a:spcBef>
                <a:spcPts val="180"/>
              </a:spcBef>
              <a:spcAft>
                <a:spcPts val="0"/>
              </a:spcAft>
              <a:buClr>
                <a:schemeClr val="lt1"/>
              </a:buClr>
              <a:buSzPts val="900"/>
              <a:buNone/>
            </a:pPr>
            <a:r>
              <a:rPr lang="en-US" sz="900"/>
              <a:t>TITIA VAN DER WERF, SENIOR PROGRAM OFFICER AT OCLC RESEARCH</a:t>
            </a:r>
            <a:endParaRPr sz="900"/>
          </a:p>
        </p:txBody>
      </p:sp>
      <p:sp>
        <p:nvSpPr>
          <p:cNvPr id="107" name="Google Shape;107;p1"/>
          <p:cNvSpPr txBox="1"/>
          <p:nvPr>
            <p:ph idx="2" type="body"/>
          </p:nvPr>
        </p:nvSpPr>
        <p:spPr>
          <a:xfrm>
            <a:off x="412557" y="2296532"/>
            <a:ext cx="7084483" cy="1210750"/>
          </a:xfrm>
          <a:prstGeom prst="rect">
            <a:avLst/>
          </a:prstGeom>
          <a:noFill/>
          <a:ln>
            <a:noFill/>
          </a:ln>
        </p:spPr>
        <p:txBody>
          <a:bodyPr anchorCtr="0" anchor="t" bIns="45700" lIns="0" spcFirstLastPara="1" rIns="91425" wrap="square" tIns="45700">
            <a:normAutofit/>
          </a:bodyPr>
          <a:lstStyle/>
          <a:p>
            <a:pPr indent="0" lvl="0" marL="0" rtl="0" algn="l">
              <a:spcBef>
                <a:spcPts val="0"/>
              </a:spcBef>
              <a:spcAft>
                <a:spcPts val="0"/>
              </a:spcAft>
              <a:buClr>
                <a:schemeClr val="lt1"/>
              </a:buClr>
              <a:buSzPts val="3330"/>
              <a:buNone/>
            </a:pPr>
            <a:r>
              <a:rPr b="0" lang="en-US" sz="3330"/>
              <a:t>Kick-off</a:t>
            </a:r>
            <a:r>
              <a:rPr b="0" lang="en-US" sz="3330"/>
              <a:t>: OCLC-LIBER Open Science Discussion Series</a:t>
            </a:r>
            <a:endParaRPr/>
          </a:p>
          <a:p>
            <a:pPr indent="0" lvl="0" marL="0" rtl="0" algn="l">
              <a:spcBef>
                <a:spcPts val="666"/>
              </a:spcBef>
              <a:spcAft>
                <a:spcPts val="0"/>
              </a:spcAft>
              <a:buClr>
                <a:schemeClr val="lt1"/>
              </a:buClr>
              <a:buSzPts val="3330"/>
              <a:buNone/>
            </a:pPr>
            <a:r>
              <a:t/>
            </a:r>
            <a:endParaRPr sz="3330"/>
          </a:p>
        </p:txBody>
      </p:sp>
      <p:sp>
        <p:nvSpPr>
          <p:cNvPr id="108" name="Google Shape;108;p1"/>
          <p:cNvSpPr txBox="1"/>
          <p:nvPr>
            <p:ph idx="3" type="body"/>
          </p:nvPr>
        </p:nvSpPr>
        <p:spPr>
          <a:xfrm>
            <a:off x="3393327" y="3704564"/>
            <a:ext cx="1965900" cy="889500"/>
          </a:xfrm>
          <a:prstGeom prst="rect">
            <a:avLst/>
          </a:prstGeom>
          <a:noFill/>
          <a:ln>
            <a:noFill/>
          </a:ln>
        </p:spPr>
        <p:txBody>
          <a:bodyPr anchorCtr="0" anchor="t" bIns="45700" lIns="0" spcFirstLastPara="1" rIns="91425" wrap="square" tIns="45700">
            <a:noAutofit/>
          </a:bodyPr>
          <a:lstStyle/>
          <a:p>
            <a:pPr indent="0" lvl="0" marL="0" rtl="0" algn="l">
              <a:spcBef>
                <a:spcPts val="0"/>
              </a:spcBef>
              <a:spcAft>
                <a:spcPts val="0"/>
              </a:spcAft>
              <a:buClr>
                <a:schemeClr val="lt1"/>
              </a:buClr>
              <a:buSzPts val="900"/>
              <a:buNone/>
            </a:pPr>
            <a:r>
              <a:rPr lang="en-US" sz="900"/>
              <a:t>WEBEX HOST:</a:t>
            </a:r>
            <a:endParaRPr/>
          </a:p>
          <a:p>
            <a:pPr indent="0" lvl="0" marL="0" rtl="0" algn="l">
              <a:spcBef>
                <a:spcPts val="180"/>
              </a:spcBef>
              <a:spcAft>
                <a:spcPts val="0"/>
              </a:spcAft>
              <a:buClr>
                <a:schemeClr val="lt1"/>
              </a:buClr>
              <a:buSzPts val="900"/>
              <a:buNone/>
            </a:pPr>
            <a:r>
              <a:rPr lang="en-US" sz="900"/>
              <a:t>RENEE VAN DEN BOSCH</a:t>
            </a:r>
            <a:endParaRPr sz="900"/>
          </a:p>
        </p:txBody>
      </p:sp>
      <p:sp>
        <p:nvSpPr>
          <p:cNvPr id="109" name="Google Shape;109;p1"/>
          <p:cNvSpPr txBox="1"/>
          <p:nvPr>
            <p:ph idx="4" type="body"/>
          </p:nvPr>
        </p:nvSpPr>
        <p:spPr>
          <a:xfrm>
            <a:off x="3393327" y="4154747"/>
            <a:ext cx="1965900" cy="889500"/>
          </a:xfrm>
          <a:prstGeom prst="rect">
            <a:avLst/>
          </a:prstGeom>
          <a:noFill/>
          <a:ln>
            <a:noFill/>
          </a:ln>
        </p:spPr>
        <p:txBody>
          <a:bodyPr anchorCtr="0" anchor="t" bIns="45700" lIns="0" spcFirstLastPara="1" rIns="91425" wrap="square" tIns="45700">
            <a:noAutofit/>
          </a:bodyPr>
          <a:lstStyle/>
          <a:p>
            <a:pPr indent="0" lvl="0" marL="0" rtl="0" algn="l">
              <a:spcBef>
                <a:spcPts val="0"/>
              </a:spcBef>
              <a:spcAft>
                <a:spcPts val="0"/>
              </a:spcAft>
              <a:buClr>
                <a:schemeClr val="lt1"/>
              </a:buClr>
              <a:buSzPts val="900"/>
              <a:buNone/>
            </a:pPr>
            <a:r>
              <a:rPr lang="en-US" sz="900"/>
              <a:t>REPORTER:</a:t>
            </a:r>
            <a:endParaRPr/>
          </a:p>
          <a:p>
            <a:pPr indent="0" lvl="0" marL="0" rtl="0" algn="l">
              <a:spcBef>
                <a:spcPts val="180"/>
              </a:spcBef>
              <a:spcAft>
                <a:spcPts val="0"/>
              </a:spcAft>
              <a:buClr>
                <a:schemeClr val="lt1"/>
              </a:buClr>
              <a:buSzPts val="900"/>
              <a:buNone/>
            </a:pPr>
            <a:r>
              <a:rPr lang="en-US" sz="900"/>
              <a:t>REBECCA BRYANT</a:t>
            </a:r>
            <a:endParaRPr sz="900"/>
          </a:p>
          <a:p>
            <a:pPr indent="0" lvl="0" marL="0" rtl="0" algn="l">
              <a:spcBef>
                <a:spcPts val="240"/>
              </a:spcBef>
              <a:spcAft>
                <a:spcPts val="0"/>
              </a:spcAft>
              <a:buClr>
                <a:schemeClr val="lt1"/>
              </a:buClr>
              <a:buSzPts val="1200"/>
              <a:buNone/>
            </a:pPr>
            <a:r>
              <a:t/>
            </a:r>
            <a:endParaRPr/>
          </a:p>
        </p:txBody>
      </p:sp>
      <p:sp>
        <p:nvSpPr>
          <p:cNvPr id="110" name="Google Shape;110;p1"/>
          <p:cNvSpPr txBox="1"/>
          <p:nvPr>
            <p:ph idx="5" type="body"/>
          </p:nvPr>
        </p:nvSpPr>
        <p:spPr>
          <a:xfrm>
            <a:off x="412557" y="1870645"/>
            <a:ext cx="5681355" cy="438412"/>
          </a:xfrm>
          <a:prstGeom prst="rect">
            <a:avLst/>
          </a:prstGeom>
          <a:noFill/>
          <a:ln>
            <a:noFill/>
          </a:ln>
        </p:spPr>
        <p:txBody>
          <a:bodyPr anchorCtr="0" anchor="ctr" bIns="45700" lIns="0" spcFirstLastPara="1" rIns="91425" wrap="square" tIns="45700">
            <a:noAutofit/>
          </a:bodyPr>
          <a:lstStyle/>
          <a:p>
            <a:pPr indent="0" lvl="0" marL="0" rtl="0" algn="l">
              <a:spcBef>
                <a:spcPts val="0"/>
              </a:spcBef>
              <a:spcAft>
                <a:spcPts val="0"/>
              </a:spcAft>
              <a:buClr>
                <a:schemeClr val="lt1"/>
              </a:buClr>
              <a:buSzPts val="1200"/>
              <a:buNone/>
            </a:pPr>
            <a:r>
              <a:rPr lang="en-US"/>
              <a:t>THURSDAY 24 SEPTEMBER 2020</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999fcd4d60_1_472"/>
          <p:cNvSpPr txBox="1"/>
          <p:nvPr>
            <p:ph type="ctrTitle"/>
          </p:nvPr>
        </p:nvSpPr>
        <p:spPr>
          <a:xfrm>
            <a:off x="2030412" y="1992312"/>
            <a:ext cx="5226000" cy="1158900"/>
          </a:xfrm>
          <a:prstGeom prst="rect">
            <a:avLst/>
          </a:prstGeom>
          <a:noFill/>
          <a:ln>
            <a:noFill/>
          </a:ln>
          <a:effectLst>
            <a:outerShdw blurRad="63500" dir="5400000" dist="19050">
              <a:srgbClr val="000000">
                <a:alpha val="941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200"/>
              <a:buNone/>
            </a:pPr>
            <a:r>
              <a:rPr b="1" lang="en-US" sz="3000">
                <a:latin typeface="Crimson Text"/>
                <a:ea typeface="Crimson Text"/>
                <a:cs typeface="Crimson Text"/>
                <a:sym typeface="Crimson Text"/>
              </a:rPr>
              <a:t>LIBER Open Science Roadmap</a:t>
            </a:r>
            <a:endParaRPr/>
          </a:p>
        </p:txBody>
      </p:sp>
      <p:sp>
        <p:nvSpPr>
          <p:cNvPr id="180" name="Google Shape;180;g999fcd4d60_1_472"/>
          <p:cNvSpPr txBox="1"/>
          <p:nvPr/>
        </p:nvSpPr>
        <p:spPr>
          <a:xfrm>
            <a:off x="2627312" y="3779837"/>
            <a:ext cx="4032300" cy="738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Lato"/>
              <a:buNone/>
            </a:pPr>
            <a:r>
              <a:rPr lang="en-US" sz="1200">
                <a:solidFill>
                  <a:srgbClr val="FFFFFF"/>
                </a:solidFill>
                <a:latin typeface="Lato"/>
                <a:ea typeface="Lato"/>
                <a:cs typeface="Lato"/>
                <a:sym typeface="Lato"/>
              </a:rPr>
              <a:t>Jeannette Frey, LIBER President</a:t>
            </a:r>
            <a:br>
              <a:rPr b="0" i="0" lang="en-US" sz="1200" u="none">
                <a:solidFill>
                  <a:srgbClr val="FFFFFF"/>
                </a:solidFill>
                <a:latin typeface="Lato"/>
                <a:ea typeface="Lato"/>
                <a:cs typeface="Lato"/>
                <a:sym typeface="Lato"/>
              </a:rPr>
            </a:br>
            <a:br>
              <a:rPr b="0" i="1" lang="en-US" sz="1200" u="none">
                <a:solidFill>
                  <a:srgbClr val="FFFFFF"/>
                </a:solidFill>
                <a:latin typeface="Lato"/>
                <a:ea typeface="Lato"/>
                <a:cs typeface="Lato"/>
                <a:sym typeface="Lato"/>
              </a:rPr>
            </a:br>
            <a:r>
              <a:rPr i="1" lang="en-US" sz="1000">
                <a:solidFill>
                  <a:srgbClr val="FFFFFF"/>
                </a:solidFill>
                <a:latin typeface="Lato"/>
                <a:ea typeface="Lato"/>
                <a:cs typeface="Lato"/>
                <a:sym typeface="Lato"/>
              </a:rPr>
              <a:t>Thursday 24th September 2020</a:t>
            </a:r>
            <a:endParaRPr/>
          </a:p>
          <a:p>
            <a:pPr indent="0" lvl="0" marL="0" marR="0" rtl="0" algn="l">
              <a:lnSpc>
                <a:spcPct val="100000"/>
              </a:lnSpc>
              <a:spcBef>
                <a:spcPts val="0"/>
              </a:spcBef>
              <a:spcAft>
                <a:spcPts val="0"/>
              </a:spcAft>
              <a:buNone/>
            </a:pPr>
            <a:r>
              <a:t/>
            </a:r>
            <a:endParaRPr b="0" i="1" sz="1000" u="none">
              <a:solidFill>
                <a:srgbClr val="FFFFFF"/>
              </a:solidFill>
              <a:latin typeface="Lato"/>
              <a:ea typeface="Lato"/>
              <a:cs typeface="Lato"/>
              <a:sym typeface="Lato"/>
            </a:endParaRPr>
          </a:p>
        </p:txBody>
      </p:sp>
      <p:pic>
        <p:nvPicPr>
          <p:cNvPr descr="G:\COM Tools\Core Assets (Logo, Organogram, Fonts, Network Map)\Logos\PNG\White Lettering - Transparent Background.png" id="181" name="Google Shape;181;g999fcd4d60_1_472"/>
          <p:cNvPicPr preferRelativeResize="0"/>
          <p:nvPr/>
        </p:nvPicPr>
        <p:blipFill rotWithShape="1">
          <a:blip r:embed="rId3">
            <a:alphaModFix/>
          </a:blip>
          <a:srcRect b="0" l="0" r="0" t="0"/>
          <a:stretch/>
        </p:blipFill>
        <p:spPr>
          <a:xfrm>
            <a:off x="1042987" y="698500"/>
            <a:ext cx="1441450" cy="1404937"/>
          </a:xfrm>
          <a:prstGeom prst="rect">
            <a:avLst/>
          </a:prstGeom>
          <a:noFill/>
          <a:ln>
            <a:noFill/>
          </a:ln>
        </p:spPr>
      </p:pic>
      <p:pic>
        <p:nvPicPr>
          <p:cNvPr descr="G:\COM Tools\Core Assets (Logo, Organogram, Fonts, Network Map)\Map\Map_Liber_Europe_colour.png" id="182" name="Google Shape;182;g999fcd4d60_1_472"/>
          <p:cNvPicPr preferRelativeResize="0"/>
          <p:nvPr/>
        </p:nvPicPr>
        <p:blipFill rotWithShape="1">
          <a:blip r:embed="rId4">
            <a:alphaModFix/>
          </a:blip>
          <a:srcRect b="0" l="14650" r="14643" t="0"/>
          <a:stretch/>
        </p:blipFill>
        <p:spPr>
          <a:xfrm>
            <a:off x="6662737" y="3187700"/>
            <a:ext cx="1579500" cy="1585800"/>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557A"/>
        </a:solidFill>
      </p:bgPr>
    </p:bg>
    <p:spTree>
      <p:nvGrpSpPr>
        <p:cNvPr id="186" name="Shape 186"/>
        <p:cNvGrpSpPr/>
        <p:nvPr/>
      </p:nvGrpSpPr>
      <p:grpSpPr>
        <a:xfrm>
          <a:off x="0" y="0"/>
          <a:ext cx="0" cy="0"/>
          <a:chOff x="0" y="0"/>
          <a:chExt cx="0" cy="0"/>
        </a:xfrm>
      </p:grpSpPr>
      <p:pic>
        <p:nvPicPr>
          <p:cNvPr id="187" name="Google Shape;187;g53779035de_0_0"/>
          <p:cNvPicPr preferRelativeResize="0"/>
          <p:nvPr/>
        </p:nvPicPr>
        <p:blipFill rotWithShape="1">
          <a:blip r:embed="rId3">
            <a:alphaModFix amt="42000"/>
          </a:blip>
          <a:srcRect b="0" l="0" r="0" t="0"/>
          <a:stretch/>
        </p:blipFill>
        <p:spPr>
          <a:xfrm>
            <a:off x="5399625" y="703275"/>
            <a:ext cx="4776980" cy="3892972"/>
          </a:xfrm>
          <a:prstGeom prst="rect">
            <a:avLst/>
          </a:prstGeom>
          <a:noFill/>
          <a:ln>
            <a:noFill/>
          </a:ln>
        </p:spPr>
      </p:pic>
      <p:grpSp>
        <p:nvGrpSpPr>
          <p:cNvPr id="188" name="Google Shape;188;g53779035de_0_0"/>
          <p:cNvGrpSpPr/>
          <p:nvPr/>
        </p:nvGrpSpPr>
        <p:grpSpPr>
          <a:xfrm>
            <a:off x="461975" y="398475"/>
            <a:ext cx="2294100" cy="4114300"/>
            <a:chOff x="690575" y="627075"/>
            <a:chExt cx="2294100" cy="4114300"/>
          </a:xfrm>
        </p:grpSpPr>
        <p:sp>
          <p:nvSpPr>
            <p:cNvPr id="189" name="Google Shape;189;g53779035de_0_0"/>
            <p:cNvSpPr/>
            <p:nvPr/>
          </p:nvSpPr>
          <p:spPr>
            <a:xfrm>
              <a:off x="690575" y="627075"/>
              <a:ext cx="2294100" cy="22941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53779035de_0_0"/>
            <p:cNvSpPr txBox="1"/>
            <p:nvPr/>
          </p:nvSpPr>
          <p:spPr>
            <a:xfrm>
              <a:off x="792875" y="782950"/>
              <a:ext cx="2089500" cy="1407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0"/>
                <a:buFont typeface="Arial"/>
                <a:buNone/>
              </a:pPr>
              <a:r>
                <a:rPr b="1" i="0" lang="en-US" sz="7000" u="none" cap="none" strike="noStrike">
                  <a:solidFill>
                    <a:srgbClr val="33557A"/>
                  </a:solidFill>
                  <a:latin typeface="Crimson Text"/>
                  <a:ea typeface="Crimson Text"/>
                  <a:cs typeface="Crimson Text"/>
                  <a:sym typeface="Crimson Text"/>
                </a:rPr>
                <a:t>450</a:t>
              </a:r>
              <a:br>
                <a:rPr b="1" i="0" lang="en-US" sz="7000" u="none" cap="none" strike="noStrike">
                  <a:solidFill>
                    <a:srgbClr val="33557A"/>
                  </a:solidFill>
                  <a:latin typeface="Crimson Text"/>
                  <a:ea typeface="Crimson Text"/>
                  <a:cs typeface="Crimson Text"/>
                  <a:sym typeface="Crimson Text"/>
                </a:rPr>
              </a:br>
              <a:r>
                <a:rPr b="1" i="0" lang="en-US" sz="3600" u="none" cap="none" strike="noStrike">
                  <a:solidFill>
                    <a:srgbClr val="33557A"/>
                  </a:solidFill>
                  <a:latin typeface="Crimson Text"/>
                  <a:ea typeface="Crimson Text"/>
                  <a:cs typeface="Crimson Text"/>
                  <a:sym typeface="Crimson Text"/>
                </a:rPr>
                <a:t>libraries</a:t>
              </a:r>
              <a:endParaRPr b="1" i="0" sz="3600" u="none" cap="none" strike="noStrike">
                <a:solidFill>
                  <a:srgbClr val="33557A"/>
                </a:solidFill>
                <a:latin typeface="Crimson Text"/>
                <a:ea typeface="Crimson Text"/>
                <a:cs typeface="Crimson Text"/>
                <a:sym typeface="Crimson Text"/>
              </a:endParaRPr>
            </a:p>
          </p:txBody>
        </p:sp>
        <p:sp>
          <p:nvSpPr>
            <p:cNvPr id="191" name="Google Shape;191;g53779035de_0_0"/>
            <p:cNvSpPr txBox="1"/>
            <p:nvPr/>
          </p:nvSpPr>
          <p:spPr>
            <a:xfrm>
              <a:off x="690575" y="3118675"/>
              <a:ext cx="2247600" cy="1622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US" sz="1600" u="none" cap="none" strike="noStrike">
                  <a:solidFill>
                    <a:srgbClr val="FFFFFF"/>
                  </a:solidFill>
                  <a:latin typeface="Crimson Text"/>
                  <a:ea typeface="Crimson Text"/>
                  <a:cs typeface="Crimson Text"/>
                  <a:sym typeface="Crimson Text"/>
                </a:rPr>
                <a:t>DEVOTED TO</a:t>
              </a:r>
              <a:endParaRPr b="1" i="0" sz="1600" u="none" cap="none" strike="noStrike">
                <a:solidFill>
                  <a:srgbClr val="FFFFFF"/>
                </a:solidFill>
                <a:latin typeface="Crimson Text"/>
                <a:ea typeface="Crimson Text"/>
                <a:cs typeface="Crimson Text"/>
                <a:sym typeface="Crimson Text"/>
              </a:endParaRPr>
            </a:p>
            <a:p>
              <a:pPr indent="0" lvl="0" marL="0" marR="0" rtl="0" algn="ctr">
                <a:lnSpc>
                  <a:spcPct val="115000"/>
                </a:lnSpc>
                <a:spcBef>
                  <a:spcPts val="0"/>
                </a:spcBef>
                <a:spcAft>
                  <a:spcPts val="0"/>
                </a:spcAft>
                <a:buClr>
                  <a:schemeClr val="dk1"/>
                </a:buClr>
                <a:buSzPts val="1100"/>
                <a:buFont typeface="Arial"/>
                <a:buNone/>
              </a:pPr>
              <a:r>
                <a:rPr b="1" i="0" lang="en-US" sz="1600" u="none" cap="none" strike="noStrike">
                  <a:solidFill>
                    <a:srgbClr val="FFFFFF"/>
                  </a:solidFill>
                  <a:latin typeface="Crimson Text"/>
                  <a:ea typeface="Crimson Text"/>
                  <a:cs typeface="Crimson Text"/>
                  <a:sym typeface="Crimson Text"/>
                </a:rPr>
                <a:t>OPEN SCIENCE</a:t>
              </a:r>
              <a:endParaRPr b="1" i="0" sz="1600" u="none" cap="none" strike="noStrike">
                <a:solidFill>
                  <a:srgbClr val="FFFFFF"/>
                </a:solidFill>
                <a:latin typeface="Crimson Text"/>
                <a:ea typeface="Crimson Text"/>
                <a:cs typeface="Crimson Text"/>
                <a:sym typeface="Crimson Text"/>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FFFFFF"/>
                </a:solidFill>
                <a:latin typeface="Lato"/>
                <a:ea typeface="Lato"/>
                <a:cs typeface="Lato"/>
                <a:sym typeface="Lato"/>
              </a:endParaRPr>
            </a:p>
            <a:p>
              <a:pPr indent="0" lvl="0" marL="0" marR="0" rtl="0" algn="ctr">
                <a:lnSpc>
                  <a:spcPct val="115000"/>
                </a:lnSpc>
                <a:spcBef>
                  <a:spcPts val="0"/>
                </a:spcBef>
                <a:spcAft>
                  <a:spcPts val="0"/>
                </a:spcAft>
                <a:buClr>
                  <a:schemeClr val="dk1"/>
                </a:buClr>
                <a:buSzPts val="1100"/>
                <a:buFont typeface="Arial"/>
                <a:buNone/>
              </a:pPr>
              <a:r>
                <a:rPr b="0" i="0" lang="en-US" sz="1200" u="none" cap="none" strike="noStrike">
                  <a:solidFill>
                    <a:srgbClr val="FFFFFF"/>
                  </a:solidFill>
                  <a:latin typeface="Lato"/>
                  <a:ea typeface="Lato"/>
                  <a:cs typeface="Lato"/>
                  <a:sym typeface="Lato"/>
                </a:rPr>
                <a:t>Policies, tools and infrastructures - reshaping research processes and mindsets in favour of Open.</a:t>
              </a:r>
              <a:endParaRPr b="0" i="0" sz="12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2" name="Google Shape;192;g53779035de_0_0"/>
          <p:cNvSpPr/>
          <p:nvPr/>
        </p:nvSpPr>
        <p:spPr>
          <a:xfrm>
            <a:off x="3082925" y="398475"/>
            <a:ext cx="2294100" cy="2294100"/>
          </a:xfrm>
          <a:prstGeom prst="ellipse">
            <a:avLst/>
          </a:prstGeom>
          <a:solidFill>
            <a:srgbClr val="EEB11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g53779035de_0_0"/>
          <p:cNvSpPr txBox="1"/>
          <p:nvPr/>
        </p:nvSpPr>
        <p:spPr>
          <a:xfrm>
            <a:off x="3082800" y="595900"/>
            <a:ext cx="2294100" cy="1407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500"/>
              <a:buFont typeface="Arial"/>
              <a:buNone/>
            </a:pPr>
            <a:r>
              <a:rPr b="1" i="0" lang="en-US" sz="6500" u="none" cap="none" strike="noStrike">
                <a:solidFill>
                  <a:schemeClr val="lt1"/>
                </a:solidFill>
                <a:latin typeface="Crimson Text"/>
                <a:ea typeface="Crimson Text"/>
                <a:cs typeface="Crimson Text"/>
                <a:sym typeface="Crimson Text"/>
              </a:rPr>
              <a:t>ONE</a:t>
            </a:r>
            <a:br>
              <a:rPr b="1" i="0" lang="en-US" sz="7000" u="none" cap="none" strike="noStrike">
                <a:solidFill>
                  <a:schemeClr val="lt1"/>
                </a:solidFill>
                <a:latin typeface="Crimson Text"/>
                <a:ea typeface="Crimson Text"/>
                <a:cs typeface="Crimson Text"/>
                <a:sym typeface="Crimson Text"/>
              </a:rPr>
            </a:br>
            <a:r>
              <a:rPr b="1" i="0" lang="en-US" sz="3600" u="none" cap="none" strike="noStrike">
                <a:solidFill>
                  <a:srgbClr val="FFFFFF"/>
                </a:solidFill>
                <a:latin typeface="Crimson Text"/>
                <a:ea typeface="Crimson Text"/>
                <a:cs typeface="Crimson Text"/>
                <a:sym typeface="Crimson Text"/>
              </a:rPr>
              <a:t>mission</a:t>
            </a:r>
            <a:endParaRPr b="1" i="0" sz="3600" u="none" cap="none" strike="noStrike">
              <a:solidFill>
                <a:schemeClr val="lt1"/>
              </a:solidFill>
              <a:latin typeface="Crimson Text"/>
              <a:ea typeface="Crimson Text"/>
              <a:cs typeface="Crimson Text"/>
              <a:sym typeface="Crimson Text"/>
            </a:endParaRPr>
          </a:p>
        </p:txBody>
      </p:sp>
      <p:sp>
        <p:nvSpPr>
          <p:cNvPr id="194" name="Google Shape;194;g53779035de_0_0"/>
          <p:cNvSpPr txBox="1"/>
          <p:nvPr/>
        </p:nvSpPr>
        <p:spPr>
          <a:xfrm>
            <a:off x="2931575" y="2890075"/>
            <a:ext cx="2596800" cy="1740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US" sz="1600" u="none" cap="none" strike="noStrike">
                <a:solidFill>
                  <a:srgbClr val="FFFFFF"/>
                </a:solidFill>
                <a:latin typeface="Crimson Text"/>
                <a:ea typeface="Crimson Text"/>
                <a:cs typeface="Crimson Text"/>
                <a:sym typeface="Crimson Text"/>
              </a:rPr>
              <a:t>WORLD-CLASS RESEARCH</a:t>
            </a:r>
            <a:endParaRPr b="1" i="0" sz="1600" u="none" cap="none" strike="noStrike">
              <a:solidFill>
                <a:srgbClr val="FFFFFF"/>
              </a:solidFill>
              <a:latin typeface="Crimson Text"/>
              <a:ea typeface="Crimson Text"/>
              <a:cs typeface="Crimson Text"/>
              <a:sym typeface="Crimson Text"/>
            </a:endParaRPr>
          </a:p>
          <a:p>
            <a:pPr indent="0" lvl="0" marL="0" marR="0" rtl="0" algn="ctr">
              <a:lnSpc>
                <a:spcPct val="115000"/>
              </a:lnSpc>
              <a:spcBef>
                <a:spcPts val="0"/>
              </a:spcBef>
              <a:spcAft>
                <a:spcPts val="0"/>
              </a:spcAft>
              <a:buClr>
                <a:schemeClr val="dk1"/>
              </a:buClr>
              <a:buSzPts val="1100"/>
              <a:buFont typeface="Arial"/>
              <a:buNone/>
            </a:pPr>
            <a:br>
              <a:rPr b="0" i="0" lang="en-US" sz="1200" u="none" cap="none" strike="noStrike">
                <a:solidFill>
                  <a:srgbClr val="FFFFFF"/>
                </a:solidFill>
                <a:latin typeface="Lato"/>
                <a:ea typeface="Lato"/>
                <a:cs typeface="Lato"/>
                <a:sym typeface="Lato"/>
              </a:rPr>
            </a:br>
            <a:r>
              <a:rPr b="0" i="0" lang="en-US" sz="1200" u="none" cap="none" strike="noStrike">
                <a:solidFill>
                  <a:srgbClr val="FFFFFF"/>
                </a:solidFill>
                <a:latin typeface="Lato"/>
                <a:ea typeface="Lato"/>
                <a:cs typeface="Lato"/>
                <a:sym typeface="Lato"/>
              </a:rPr>
              <a:t>Knowledge and training so that libraries can support outstanding research and — by extension — the growth and sharing of knowledge.</a:t>
            </a:r>
            <a:endParaRPr b="0" i="0" sz="12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FF"/>
              </a:solidFill>
              <a:latin typeface="Crimson Text"/>
              <a:ea typeface="Crimson Text"/>
              <a:cs typeface="Crimson Text"/>
              <a:sym typeface="Crimson Tex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g53779035de_0_18"/>
          <p:cNvPicPr preferRelativeResize="0"/>
          <p:nvPr/>
        </p:nvPicPr>
        <p:blipFill rotWithShape="1">
          <a:blip r:embed="rId3">
            <a:alphaModFix/>
          </a:blip>
          <a:srcRect b="0" l="6303" r="5644" t="1797"/>
          <a:stretch/>
        </p:blipFill>
        <p:spPr>
          <a:xfrm>
            <a:off x="0" y="0"/>
            <a:ext cx="9302573" cy="5191126"/>
          </a:xfrm>
          <a:prstGeom prst="rect">
            <a:avLst/>
          </a:prstGeom>
          <a:noFill/>
          <a:ln>
            <a:noFill/>
          </a:ln>
        </p:spPr>
      </p:pic>
      <p:sp>
        <p:nvSpPr>
          <p:cNvPr id="200" name="Google Shape;200;g53779035de_0_18"/>
          <p:cNvSpPr/>
          <p:nvPr/>
        </p:nvSpPr>
        <p:spPr>
          <a:xfrm>
            <a:off x="-203200" y="627075"/>
            <a:ext cx="3933900" cy="1182600"/>
          </a:xfrm>
          <a:prstGeom prst="roundRect">
            <a:avLst>
              <a:gd fmla="val 16667" name="adj"/>
            </a:avLst>
          </a:prstGeom>
          <a:solidFill>
            <a:srgbClr val="3355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g53779035de_0_18"/>
          <p:cNvSpPr txBox="1"/>
          <p:nvPr>
            <p:ph type="title"/>
          </p:nvPr>
        </p:nvSpPr>
        <p:spPr>
          <a:xfrm>
            <a:off x="526400" y="1095200"/>
            <a:ext cx="3236100" cy="682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33557A"/>
              </a:buClr>
              <a:buSzPts val="3600"/>
              <a:buFont typeface="Crimson Text"/>
              <a:buNone/>
            </a:pPr>
            <a:r>
              <a:rPr lang="en-US">
                <a:solidFill>
                  <a:srgbClr val="FFFFFF"/>
                </a:solidFill>
                <a:latin typeface="Crimson Text"/>
                <a:ea typeface="Crimson Text"/>
                <a:cs typeface="Crimson Text"/>
                <a:sym typeface="Crimson Text"/>
              </a:rPr>
              <a:t>A network in 40 countries</a:t>
            </a:r>
            <a:endParaRPr b="0" i="1" sz="2400">
              <a:solidFill>
                <a:srgbClr val="FFFFFF"/>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53779035de_0_28"/>
          <p:cNvSpPr txBox="1"/>
          <p:nvPr>
            <p:ph type="title"/>
          </p:nvPr>
        </p:nvSpPr>
        <p:spPr>
          <a:xfrm>
            <a:off x="503828" y="880538"/>
            <a:ext cx="5220300" cy="683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t/>
            </a:r>
            <a:endParaRPr/>
          </a:p>
        </p:txBody>
      </p:sp>
      <p:sp>
        <p:nvSpPr>
          <p:cNvPr id="207" name="Google Shape;207;g53779035de_0_28"/>
          <p:cNvSpPr txBox="1"/>
          <p:nvPr>
            <p:ph idx="1" type="body"/>
          </p:nvPr>
        </p:nvSpPr>
        <p:spPr>
          <a:xfrm>
            <a:off x="1069625" y="1958050"/>
            <a:ext cx="4608000" cy="261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600"/>
              <a:buNone/>
            </a:pPr>
            <a:r>
              <a:t/>
            </a:r>
            <a:endParaRPr/>
          </a:p>
        </p:txBody>
      </p:sp>
      <p:sp>
        <p:nvSpPr>
          <p:cNvPr id="208" name="Google Shape;208;g53779035de_0_28"/>
          <p:cNvSpPr/>
          <p:nvPr/>
        </p:nvSpPr>
        <p:spPr>
          <a:xfrm>
            <a:off x="0" y="0"/>
            <a:ext cx="9144000" cy="51435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53779035de_0_28"/>
          <p:cNvSpPr/>
          <p:nvPr/>
        </p:nvSpPr>
        <p:spPr>
          <a:xfrm>
            <a:off x="0" y="-5100"/>
            <a:ext cx="4572000" cy="683100"/>
          </a:xfrm>
          <a:prstGeom prst="rect">
            <a:avLst/>
          </a:prstGeom>
          <a:solidFill>
            <a:srgbClr val="00517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53779035de_0_28"/>
          <p:cNvSpPr/>
          <p:nvPr/>
        </p:nvSpPr>
        <p:spPr>
          <a:xfrm>
            <a:off x="4572000" y="-5100"/>
            <a:ext cx="4572000" cy="683100"/>
          </a:xfrm>
          <a:prstGeom prst="rect">
            <a:avLst/>
          </a:prstGeom>
          <a:solidFill>
            <a:srgbClr val="EEB11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g53779035de_0_28"/>
          <p:cNvSpPr txBox="1"/>
          <p:nvPr/>
        </p:nvSpPr>
        <p:spPr>
          <a:xfrm>
            <a:off x="0" y="0"/>
            <a:ext cx="4572000" cy="68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Crimson Text"/>
                <a:ea typeface="Crimson Text"/>
                <a:cs typeface="Crimson Text"/>
                <a:sym typeface="Crimson Text"/>
              </a:rPr>
              <a:t>Strategy</a:t>
            </a:r>
            <a:endParaRPr b="1" i="0" sz="3200" u="none" cap="none" strike="noStrike">
              <a:solidFill>
                <a:srgbClr val="FFFFFF"/>
              </a:solidFill>
              <a:latin typeface="Arial"/>
              <a:ea typeface="Arial"/>
              <a:cs typeface="Arial"/>
              <a:sym typeface="Arial"/>
            </a:endParaRPr>
          </a:p>
        </p:txBody>
      </p:sp>
      <p:sp>
        <p:nvSpPr>
          <p:cNvPr id="212" name="Google Shape;212;g53779035de_0_28"/>
          <p:cNvSpPr txBox="1"/>
          <p:nvPr/>
        </p:nvSpPr>
        <p:spPr>
          <a:xfrm>
            <a:off x="4572000" y="-5100"/>
            <a:ext cx="4572000" cy="68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Crimson Text"/>
                <a:ea typeface="Crimson Text"/>
                <a:cs typeface="Crimson Text"/>
                <a:sym typeface="Crimson Text"/>
              </a:rPr>
              <a:t>Implementation</a:t>
            </a:r>
            <a:endParaRPr b="1" i="0" sz="3200" u="none" cap="none" strike="noStrike">
              <a:solidFill>
                <a:srgbClr val="FFFFFF"/>
              </a:solidFill>
              <a:latin typeface="Arial"/>
              <a:ea typeface="Arial"/>
              <a:cs typeface="Arial"/>
              <a:sym typeface="Arial"/>
            </a:endParaRPr>
          </a:p>
        </p:txBody>
      </p:sp>
      <p:pic>
        <p:nvPicPr>
          <p:cNvPr descr="\\fs-srv-p100\users$\FGR020\Downloads\LIBER-STRATEGIC-DIAGRAM-2-01 (1).png" id="213" name="Google Shape;213;g53779035de_0_28"/>
          <p:cNvPicPr preferRelativeResize="0"/>
          <p:nvPr/>
        </p:nvPicPr>
        <p:blipFill rotWithShape="1">
          <a:blip r:embed="rId3">
            <a:alphaModFix/>
          </a:blip>
          <a:srcRect b="0" l="0" r="0" t="0"/>
          <a:stretch/>
        </p:blipFill>
        <p:spPr>
          <a:xfrm>
            <a:off x="168900" y="476610"/>
            <a:ext cx="4386600" cy="4846066"/>
          </a:xfrm>
          <a:prstGeom prst="rect">
            <a:avLst/>
          </a:prstGeom>
          <a:noFill/>
          <a:ln>
            <a:noFill/>
          </a:ln>
        </p:spPr>
      </p:pic>
      <p:pic>
        <p:nvPicPr>
          <p:cNvPr id="214" name="Google Shape;214;g53779035de_0_28"/>
          <p:cNvPicPr preferRelativeResize="0"/>
          <p:nvPr/>
        </p:nvPicPr>
        <p:blipFill rotWithShape="1">
          <a:blip r:embed="rId4">
            <a:alphaModFix/>
          </a:blip>
          <a:srcRect b="0" l="0" r="0" t="0"/>
          <a:stretch/>
        </p:blipFill>
        <p:spPr>
          <a:xfrm>
            <a:off x="4523962" y="801705"/>
            <a:ext cx="4571999" cy="40851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557A"/>
        </a:solidFill>
      </p:bgPr>
    </p:bg>
    <p:spTree>
      <p:nvGrpSpPr>
        <p:cNvPr id="218" name="Shape 218"/>
        <p:cNvGrpSpPr/>
        <p:nvPr/>
      </p:nvGrpSpPr>
      <p:grpSpPr>
        <a:xfrm>
          <a:off x="0" y="0"/>
          <a:ext cx="0" cy="0"/>
          <a:chOff x="0" y="0"/>
          <a:chExt cx="0" cy="0"/>
        </a:xfrm>
      </p:grpSpPr>
      <p:sp>
        <p:nvSpPr>
          <p:cNvPr id="219" name="Google Shape;219;g53779035de_0_40"/>
          <p:cNvSpPr txBox="1"/>
          <p:nvPr/>
        </p:nvSpPr>
        <p:spPr>
          <a:xfrm>
            <a:off x="1304700" y="1039500"/>
            <a:ext cx="6534600" cy="3064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1" i="0" lang="en-US" sz="3600" u="none" cap="none" strike="noStrike">
                <a:solidFill>
                  <a:srgbClr val="EEB111"/>
                </a:solidFill>
                <a:latin typeface="Lato"/>
                <a:ea typeface="Lato"/>
                <a:cs typeface="Lato"/>
                <a:sym typeface="Lato"/>
              </a:rPr>
              <a:t>A revolution is required: </a:t>
            </a:r>
            <a:br>
              <a:rPr b="1" i="0" lang="en-US" sz="3600" u="none" cap="none" strike="noStrike">
                <a:solidFill>
                  <a:srgbClr val="EEB111"/>
                </a:solidFill>
                <a:latin typeface="Lato"/>
                <a:ea typeface="Lato"/>
                <a:cs typeface="Lato"/>
                <a:sym typeface="Lato"/>
              </a:rPr>
            </a:br>
            <a:r>
              <a:rPr b="0" i="0" lang="en-US" sz="2800" u="none" cap="none" strike="noStrike">
                <a:solidFill>
                  <a:srgbClr val="FFFFFF"/>
                </a:solidFill>
                <a:latin typeface="Lato"/>
                <a:ea typeface="Lato"/>
                <a:cs typeface="Lato"/>
                <a:sym typeface="Lato"/>
              </a:rPr>
              <a:t>one which </a:t>
            </a:r>
            <a:r>
              <a:rPr b="1" i="0" lang="en-US" sz="2800" u="none" cap="none" strike="noStrike">
                <a:solidFill>
                  <a:srgbClr val="EEB111"/>
                </a:solidFill>
                <a:latin typeface="Lato"/>
                <a:ea typeface="Lato"/>
                <a:cs typeface="Lato"/>
                <a:sym typeface="Lato"/>
              </a:rPr>
              <a:t>opens up research</a:t>
            </a:r>
            <a:r>
              <a:rPr b="0" i="0" lang="en-US" sz="2800" u="none" cap="none" strike="noStrike">
                <a:solidFill>
                  <a:srgbClr val="FFFFFF"/>
                </a:solidFill>
                <a:latin typeface="Lato"/>
                <a:ea typeface="Lato"/>
                <a:cs typeface="Lato"/>
                <a:sym typeface="Lato"/>
              </a:rPr>
              <a:t> processes and </a:t>
            </a:r>
            <a:r>
              <a:rPr b="1" i="0" lang="en-US" sz="2800" u="none" cap="none" strike="noStrike">
                <a:solidFill>
                  <a:srgbClr val="EEB111"/>
                </a:solidFill>
                <a:latin typeface="Lato"/>
                <a:ea typeface="Lato"/>
                <a:cs typeface="Lato"/>
                <a:sym typeface="Lato"/>
              </a:rPr>
              <a:t>changes mindsets</a:t>
            </a:r>
            <a:r>
              <a:rPr b="0" i="0" lang="en-US" sz="2800" u="none" cap="none" strike="noStrike">
                <a:solidFill>
                  <a:srgbClr val="FFFFFF"/>
                </a:solidFill>
                <a:latin typeface="Lato"/>
                <a:ea typeface="Lato"/>
                <a:cs typeface="Lato"/>
                <a:sym typeface="Lato"/>
              </a:rPr>
              <a:t> in favour of a world where policies, tools and infrastructures universally support the growth and sharing of knowledge.</a:t>
            </a:r>
            <a:endParaRPr b="0" i="0" sz="2800" u="none" cap="none" strike="noStrike">
              <a:solidFill>
                <a:srgbClr val="FFFFFF"/>
              </a:solidFill>
              <a:latin typeface="Lato"/>
              <a:ea typeface="Lato"/>
              <a:cs typeface="Lato"/>
              <a:sym typeface="Lato"/>
            </a:endParaRPr>
          </a:p>
        </p:txBody>
      </p:sp>
      <p:sp>
        <p:nvSpPr>
          <p:cNvPr id="220" name="Google Shape;220;g53779035de_0_40"/>
          <p:cNvSpPr txBox="1"/>
          <p:nvPr/>
        </p:nvSpPr>
        <p:spPr>
          <a:xfrm>
            <a:off x="788275" y="268600"/>
            <a:ext cx="1203600" cy="891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600"/>
              <a:buFont typeface="Arial"/>
              <a:buNone/>
            </a:pPr>
            <a:r>
              <a:rPr b="1" i="0" lang="en-US" sz="16600" u="none" cap="none" strike="noStrike">
                <a:solidFill>
                  <a:srgbClr val="EEB111"/>
                </a:solidFill>
                <a:latin typeface="Lato"/>
                <a:ea typeface="Lato"/>
                <a:cs typeface="Lato"/>
                <a:sym typeface="Lato"/>
              </a:rPr>
              <a:t>“</a:t>
            </a:r>
            <a:endParaRPr b="1" i="0" sz="16600" u="none" cap="none" strike="noStrike">
              <a:solidFill>
                <a:srgbClr val="EEB11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53779035de_0_45"/>
          <p:cNvSpPr txBox="1"/>
          <p:nvPr/>
        </p:nvSpPr>
        <p:spPr>
          <a:xfrm>
            <a:off x="585775" y="498475"/>
            <a:ext cx="7081800" cy="60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517B"/>
              </a:buClr>
              <a:buSzPts val="3200"/>
              <a:buFont typeface="Crimson Text"/>
              <a:buNone/>
            </a:pPr>
            <a:r>
              <a:rPr b="1" i="0" lang="en-US" sz="3200" u="none" cap="none" strike="noStrike">
                <a:solidFill>
                  <a:srgbClr val="00517B"/>
                </a:solidFill>
                <a:latin typeface="Crimson Text"/>
                <a:ea typeface="Crimson Text"/>
                <a:cs typeface="Crimson Text"/>
                <a:sym typeface="Crimson Text"/>
              </a:rPr>
              <a:t>Open Science Roadmap</a:t>
            </a:r>
            <a:endParaRPr b="0" i="0" sz="1400" u="none" cap="none" strike="noStrike">
              <a:solidFill>
                <a:srgbClr val="000000"/>
              </a:solidFill>
              <a:latin typeface="Arial"/>
              <a:ea typeface="Arial"/>
              <a:cs typeface="Arial"/>
              <a:sym typeface="Arial"/>
            </a:endParaRPr>
          </a:p>
        </p:txBody>
      </p:sp>
      <p:sp>
        <p:nvSpPr>
          <p:cNvPr id="226" name="Google Shape;226;g53779035de_0_45"/>
          <p:cNvSpPr txBox="1"/>
          <p:nvPr>
            <p:ph idx="1" type="body"/>
          </p:nvPr>
        </p:nvSpPr>
        <p:spPr>
          <a:xfrm>
            <a:off x="711775" y="2823300"/>
            <a:ext cx="4581000" cy="1797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EEB111"/>
              </a:buClr>
              <a:buSzPts val="1600"/>
              <a:buFont typeface="Arial"/>
              <a:buAutoNum type="arabicPeriod"/>
            </a:pPr>
            <a:r>
              <a:rPr b="0" i="0" lang="en-US" sz="1600" u="none" cap="none" strike="noStrike">
                <a:solidFill>
                  <a:srgbClr val="00517B"/>
                </a:solidFill>
                <a:latin typeface="Lato"/>
                <a:ea typeface="Lato"/>
                <a:cs typeface="Lato"/>
                <a:sym typeface="Lato"/>
              </a:rPr>
              <a:t>Scholarly Publishing</a:t>
            </a:r>
            <a:endParaRPr/>
          </a:p>
          <a:p>
            <a:pPr indent="-342900" lvl="0" marL="342900" marR="0" rtl="0" algn="l">
              <a:lnSpc>
                <a:spcPct val="100000"/>
              </a:lnSpc>
              <a:spcBef>
                <a:spcPts val="0"/>
              </a:spcBef>
              <a:spcAft>
                <a:spcPts val="0"/>
              </a:spcAft>
              <a:buClr>
                <a:srgbClr val="EEB111"/>
              </a:buClr>
              <a:buSzPts val="1600"/>
              <a:buFont typeface="Arial"/>
              <a:buAutoNum type="arabicPeriod"/>
            </a:pPr>
            <a:r>
              <a:rPr b="0" i="0" lang="en-US" sz="1600" u="none" cap="none" strike="noStrike">
                <a:solidFill>
                  <a:srgbClr val="00517B"/>
                </a:solidFill>
                <a:latin typeface="Lato"/>
                <a:ea typeface="Lato"/>
                <a:cs typeface="Lato"/>
                <a:sym typeface="Lato"/>
              </a:rPr>
              <a:t>FAIR Data</a:t>
            </a:r>
            <a:endParaRPr/>
          </a:p>
          <a:p>
            <a:pPr indent="-342900" lvl="0" marL="342900" marR="0" rtl="0" algn="l">
              <a:lnSpc>
                <a:spcPct val="100000"/>
              </a:lnSpc>
              <a:spcBef>
                <a:spcPts val="0"/>
              </a:spcBef>
              <a:spcAft>
                <a:spcPts val="0"/>
              </a:spcAft>
              <a:buClr>
                <a:srgbClr val="EEB111"/>
              </a:buClr>
              <a:buSzPts val="1600"/>
              <a:buFont typeface="Arial"/>
              <a:buAutoNum type="arabicPeriod"/>
            </a:pPr>
            <a:r>
              <a:rPr b="0" i="0" lang="en-US" sz="1600" u="none" cap="none" strike="noStrike">
                <a:solidFill>
                  <a:srgbClr val="00517B"/>
                </a:solidFill>
                <a:latin typeface="Lato"/>
                <a:ea typeface="Lato"/>
                <a:cs typeface="Lato"/>
                <a:sym typeface="Lato"/>
              </a:rPr>
              <a:t>Research Infrastructures &amp; the EOSC</a:t>
            </a:r>
            <a:endParaRPr/>
          </a:p>
          <a:p>
            <a:pPr indent="-342900" lvl="0" marL="342900" marR="0" rtl="0" algn="l">
              <a:lnSpc>
                <a:spcPct val="100000"/>
              </a:lnSpc>
              <a:spcBef>
                <a:spcPts val="0"/>
              </a:spcBef>
              <a:spcAft>
                <a:spcPts val="0"/>
              </a:spcAft>
              <a:buClr>
                <a:srgbClr val="EEB111"/>
              </a:buClr>
              <a:buSzPts val="1600"/>
              <a:buFont typeface="Arial"/>
              <a:buAutoNum type="arabicPeriod"/>
            </a:pPr>
            <a:r>
              <a:rPr b="0" i="0" lang="en-US" sz="1600" u="none" cap="none" strike="noStrike">
                <a:solidFill>
                  <a:srgbClr val="00517B"/>
                </a:solidFill>
                <a:latin typeface="Lato"/>
                <a:ea typeface="Lato"/>
                <a:cs typeface="Lato"/>
                <a:sym typeface="Lato"/>
              </a:rPr>
              <a:t>Metrics &amp; Rewards</a:t>
            </a:r>
            <a:endParaRPr/>
          </a:p>
          <a:p>
            <a:pPr indent="-342900" lvl="0" marL="342900" marR="0" rtl="0" algn="l">
              <a:lnSpc>
                <a:spcPct val="100000"/>
              </a:lnSpc>
              <a:spcBef>
                <a:spcPts val="0"/>
              </a:spcBef>
              <a:spcAft>
                <a:spcPts val="0"/>
              </a:spcAft>
              <a:buClr>
                <a:srgbClr val="EEB111"/>
              </a:buClr>
              <a:buSzPts val="1600"/>
              <a:buFont typeface="Arial"/>
              <a:buAutoNum type="arabicPeriod"/>
            </a:pPr>
            <a:r>
              <a:rPr b="0" i="0" lang="en-US" sz="1600" u="none" cap="none" strike="noStrike">
                <a:solidFill>
                  <a:srgbClr val="00517B"/>
                </a:solidFill>
                <a:latin typeface="Lato"/>
                <a:ea typeface="Lato"/>
                <a:cs typeface="Lato"/>
                <a:sym typeface="Lato"/>
              </a:rPr>
              <a:t>Open Science Skills</a:t>
            </a:r>
            <a:endParaRPr/>
          </a:p>
          <a:p>
            <a:pPr indent="-342900" lvl="0" marL="342900" marR="0" rtl="0" algn="l">
              <a:lnSpc>
                <a:spcPct val="100000"/>
              </a:lnSpc>
              <a:spcBef>
                <a:spcPts val="0"/>
              </a:spcBef>
              <a:spcAft>
                <a:spcPts val="0"/>
              </a:spcAft>
              <a:buClr>
                <a:srgbClr val="EEB111"/>
              </a:buClr>
              <a:buSzPts val="1600"/>
              <a:buFont typeface="Arial"/>
              <a:buAutoNum type="arabicPeriod"/>
            </a:pPr>
            <a:r>
              <a:rPr b="0" i="0" lang="en-US" sz="1600" u="none" cap="none" strike="noStrike">
                <a:solidFill>
                  <a:srgbClr val="00517B"/>
                </a:solidFill>
                <a:latin typeface="Lato"/>
                <a:ea typeface="Lato"/>
                <a:cs typeface="Lato"/>
                <a:sym typeface="Lato"/>
              </a:rPr>
              <a:t>Research Integrity</a:t>
            </a:r>
            <a:endParaRPr/>
          </a:p>
          <a:p>
            <a:pPr indent="-342900" lvl="0" marL="342900" marR="0" rtl="0" algn="l">
              <a:lnSpc>
                <a:spcPct val="100000"/>
              </a:lnSpc>
              <a:spcBef>
                <a:spcPts val="0"/>
              </a:spcBef>
              <a:spcAft>
                <a:spcPts val="0"/>
              </a:spcAft>
              <a:buClr>
                <a:srgbClr val="EEB111"/>
              </a:buClr>
              <a:buSzPts val="1600"/>
              <a:buFont typeface="Arial"/>
              <a:buAutoNum type="arabicPeriod"/>
            </a:pPr>
            <a:r>
              <a:rPr b="0" i="0" lang="en-US" sz="1600" u="none" cap="none" strike="noStrike">
                <a:solidFill>
                  <a:srgbClr val="00517B"/>
                </a:solidFill>
                <a:latin typeface="Lato"/>
                <a:ea typeface="Lato"/>
                <a:cs typeface="Lato"/>
                <a:sym typeface="Lato"/>
              </a:rPr>
              <a:t>Citizen Science</a:t>
            </a:r>
            <a:endParaRPr/>
          </a:p>
        </p:txBody>
      </p:sp>
      <p:pic>
        <p:nvPicPr>
          <p:cNvPr id="227" name="Google Shape;227;g53779035de_0_45"/>
          <p:cNvPicPr preferRelativeResize="0"/>
          <p:nvPr/>
        </p:nvPicPr>
        <p:blipFill rotWithShape="1">
          <a:blip r:embed="rId3">
            <a:alphaModFix/>
          </a:blip>
          <a:srcRect b="0" l="0" r="0" t="0"/>
          <a:stretch/>
        </p:blipFill>
        <p:spPr>
          <a:xfrm>
            <a:off x="5597573" y="235375"/>
            <a:ext cx="3031726" cy="4252473"/>
          </a:xfrm>
          <a:prstGeom prst="rect">
            <a:avLst/>
          </a:prstGeom>
          <a:noFill/>
          <a:ln>
            <a:noFill/>
          </a:ln>
        </p:spPr>
      </p:pic>
      <p:sp>
        <p:nvSpPr>
          <p:cNvPr id="228" name="Google Shape;228;g53779035de_0_45"/>
          <p:cNvSpPr txBox="1"/>
          <p:nvPr/>
        </p:nvSpPr>
        <p:spPr>
          <a:xfrm>
            <a:off x="585775" y="1158800"/>
            <a:ext cx="4581000" cy="108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000000"/>
              </a:buClr>
              <a:buSzPts val="1600"/>
              <a:buFont typeface="Arial"/>
              <a:buNone/>
            </a:pPr>
            <a:r>
              <a:rPr b="1" i="0" lang="en-US" sz="1600" u="none" cap="none" strike="noStrike">
                <a:solidFill>
                  <a:srgbClr val="EEB111"/>
                </a:solidFill>
                <a:latin typeface="Lato"/>
                <a:ea typeface="Lato"/>
                <a:cs typeface="Lato"/>
                <a:sym typeface="Lato"/>
              </a:rPr>
              <a:t>Translates</a:t>
            </a:r>
            <a:r>
              <a:rPr b="0" i="0" lang="en-US" sz="1600" u="none" cap="none" strike="noStrike">
                <a:solidFill>
                  <a:srgbClr val="33557A"/>
                </a:solidFill>
                <a:latin typeface="Lato"/>
                <a:ea typeface="Lato"/>
                <a:cs typeface="Lato"/>
                <a:sym typeface="Lato"/>
              </a:rPr>
              <a:t> Open Science Policy Platform (OSPP) advice for libraries.</a:t>
            </a:r>
            <a:endParaRPr b="0" i="0" sz="1600" u="none" cap="none" strike="noStrike">
              <a:solidFill>
                <a:srgbClr val="33557A"/>
              </a:solidFill>
              <a:latin typeface="Lato"/>
              <a:ea typeface="Lato"/>
              <a:cs typeface="Lato"/>
              <a:sym typeface="Lato"/>
            </a:endParaRPr>
          </a:p>
          <a:p>
            <a:pPr indent="0" lvl="0" marL="0" marR="0" rtl="0" algn="l">
              <a:lnSpc>
                <a:spcPct val="100000"/>
              </a:lnSpc>
              <a:spcBef>
                <a:spcPts val="600"/>
              </a:spcBef>
              <a:spcAft>
                <a:spcPts val="0"/>
              </a:spcAft>
              <a:buClr>
                <a:srgbClr val="000000"/>
              </a:buClr>
              <a:buSzPts val="1600"/>
              <a:buFont typeface="Arial"/>
              <a:buNone/>
            </a:pPr>
            <a:r>
              <a:rPr b="1" i="0" lang="en-US" sz="1600" u="none" cap="none" strike="noStrike">
                <a:solidFill>
                  <a:srgbClr val="EEB111"/>
                </a:solidFill>
                <a:latin typeface="Lato"/>
                <a:ea typeface="Lato"/>
                <a:cs typeface="Lato"/>
                <a:sym typeface="Lato"/>
              </a:rPr>
              <a:t>⇢ </a:t>
            </a:r>
            <a:r>
              <a:rPr b="0" i="0" lang="en-US" sz="1600" u="sng" cap="none" strike="noStrike">
                <a:solidFill>
                  <a:schemeClr val="hlink"/>
                </a:solidFill>
                <a:latin typeface="Lato"/>
                <a:ea typeface="Lato"/>
                <a:cs typeface="Lato"/>
                <a:sym typeface="Lato"/>
                <a:hlinkClick r:id="rId4"/>
              </a:rPr>
              <a:t>https://zenodo.org/record/1303002</a:t>
            </a:r>
            <a:r>
              <a:rPr b="0" i="0" lang="en-US" sz="1600" u="none" cap="none" strike="noStrike">
                <a:solidFill>
                  <a:schemeClr val="dk2"/>
                </a:solidFill>
                <a:latin typeface="Lato"/>
                <a:ea typeface="Lato"/>
                <a:cs typeface="Lato"/>
                <a:sym typeface="Lato"/>
              </a:rPr>
              <a:t> </a:t>
            </a:r>
            <a:endParaRPr b="0" i="0" sz="1600" u="none" cap="none" strike="noStrike">
              <a:solidFill>
                <a:schemeClr val="dk2"/>
              </a:solidFill>
              <a:latin typeface="Lato"/>
              <a:ea typeface="Lato"/>
              <a:cs typeface="Lato"/>
              <a:sym typeface="Lato"/>
            </a:endParaRPr>
          </a:p>
        </p:txBody>
      </p:sp>
      <p:sp>
        <p:nvSpPr>
          <p:cNvPr id="229" name="Google Shape;229;g53779035de_0_45"/>
          <p:cNvSpPr txBox="1"/>
          <p:nvPr/>
        </p:nvSpPr>
        <p:spPr>
          <a:xfrm>
            <a:off x="585775" y="2320150"/>
            <a:ext cx="3103200" cy="42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517B"/>
                </a:solidFill>
                <a:latin typeface="Crimson Text"/>
                <a:ea typeface="Crimson Text"/>
                <a:cs typeface="Crimson Text"/>
                <a:sym typeface="Crimson Text"/>
              </a:rPr>
              <a:t>Focus Areas</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53779035de_0_54"/>
          <p:cNvSpPr txBox="1"/>
          <p:nvPr>
            <p:ph type="title"/>
          </p:nvPr>
        </p:nvSpPr>
        <p:spPr>
          <a:xfrm>
            <a:off x="498475" y="339725"/>
            <a:ext cx="4721225" cy="125888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a:solidFill>
                  <a:srgbClr val="33557A"/>
                </a:solidFill>
                <a:latin typeface="Crimson Text"/>
                <a:ea typeface="Crimson Text"/>
                <a:cs typeface="Crimson Text"/>
                <a:sym typeface="Crimson Text"/>
              </a:rPr>
              <a:t>Scholarly Publishing</a:t>
            </a:r>
            <a:endParaRPr/>
          </a:p>
        </p:txBody>
      </p:sp>
      <p:sp>
        <p:nvSpPr>
          <p:cNvPr id="235" name="Google Shape;235;g53779035de_0_54"/>
          <p:cNvSpPr txBox="1"/>
          <p:nvPr>
            <p:ph idx="1" type="body"/>
          </p:nvPr>
        </p:nvSpPr>
        <p:spPr>
          <a:xfrm>
            <a:off x="1027113" y="1708150"/>
            <a:ext cx="3976687" cy="2617788"/>
          </a:xfrm>
          <a:prstGeom prst="rect">
            <a:avLst/>
          </a:prstGeom>
          <a:noFill/>
          <a:ln>
            <a:noFill/>
          </a:ln>
        </p:spPr>
        <p:txBody>
          <a:bodyPr anchorCtr="0" anchor="t" bIns="91425" lIns="91425" spcFirstLastPara="1" rIns="91425" wrap="square" tIns="91425">
            <a:noAutofit/>
          </a:bodyPr>
          <a:lstStyle/>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Ensure an Open Science policy is in place at your institution</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Champion Open Science: be a publisher!</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Apply 5 principles for Open Access negotiations</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Be a facilitator of knowledge creation, examine new models for journal delivery such as mega journals</a:t>
            </a:r>
            <a:endParaRPr/>
          </a:p>
          <a:p>
            <a:pPr indent="-184150" lvl="0" marL="412750" rtl="0" algn="l">
              <a:lnSpc>
                <a:spcPct val="100000"/>
              </a:lnSpc>
              <a:spcBef>
                <a:spcPts val="600"/>
              </a:spcBef>
              <a:spcAft>
                <a:spcPts val="0"/>
              </a:spcAft>
              <a:buClr>
                <a:srgbClr val="659AD2"/>
              </a:buClr>
              <a:buSzPts val="1600"/>
              <a:buFont typeface="Arial"/>
              <a:buNone/>
            </a:pPr>
            <a:r>
              <a:t/>
            </a:r>
            <a:endParaRPr i="1">
              <a:solidFill>
                <a:srgbClr val="EEB111"/>
              </a:solidFill>
              <a:latin typeface="Lato"/>
              <a:ea typeface="Lato"/>
              <a:cs typeface="Lato"/>
              <a:sym typeface="Lato"/>
            </a:endParaRPr>
          </a:p>
          <a:p>
            <a:pPr indent="-184150" lvl="0" marL="412750" rtl="0" algn="l">
              <a:lnSpc>
                <a:spcPct val="100000"/>
              </a:lnSpc>
              <a:spcBef>
                <a:spcPts val="600"/>
              </a:spcBef>
              <a:spcAft>
                <a:spcPts val="0"/>
              </a:spcAft>
              <a:buClr>
                <a:srgbClr val="659AD2"/>
              </a:buClr>
              <a:buSzPts val="1600"/>
              <a:buFont typeface="Arial"/>
              <a:buNone/>
            </a:pPr>
            <a:r>
              <a:t/>
            </a:r>
            <a:endParaRPr i="1">
              <a:solidFill>
                <a:srgbClr val="EEB111"/>
              </a:solidFill>
              <a:latin typeface="Lato"/>
              <a:ea typeface="Lato"/>
              <a:cs typeface="Lato"/>
              <a:sym typeface="Lato"/>
            </a:endParaRPr>
          </a:p>
        </p:txBody>
      </p:sp>
      <p:pic>
        <p:nvPicPr>
          <p:cNvPr id="236" name="Google Shape;236;g53779035de_0_54"/>
          <p:cNvPicPr preferRelativeResize="0"/>
          <p:nvPr/>
        </p:nvPicPr>
        <p:blipFill rotWithShape="1">
          <a:blip r:embed="rId3">
            <a:alphaModFix/>
          </a:blip>
          <a:srcRect b="0" l="0" r="0" t="0"/>
          <a:stretch/>
        </p:blipFill>
        <p:spPr>
          <a:xfrm>
            <a:off x="5810250" y="969169"/>
            <a:ext cx="3200400" cy="2844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53779035de_0_73"/>
          <p:cNvSpPr txBox="1"/>
          <p:nvPr>
            <p:ph type="title"/>
          </p:nvPr>
        </p:nvSpPr>
        <p:spPr>
          <a:xfrm>
            <a:off x="498475" y="339725"/>
            <a:ext cx="4721225" cy="125888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a:solidFill>
                  <a:srgbClr val="33557A"/>
                </a:solidFill>
                <a:latin typeface="Crimson Text"/>
                <a:ea typeface="Crimson Text"/>
                <a:cs typeface="Crimson Text"/>
                <a:sym typeface="Crimson Text"/>
              </a:rPr>
              <a:t>FAIR Data</a:t>
            </a:r>
            <a:endParaRPr/>
          </a:p>
        </p:txBody>
      </p:sp>
      <p:sp>
        <p:nvSpPr>
          <p:cNvPr id="242" name="Google Shape;242;g53779035de_0_73"/>
          <p:cNvSpPr txBox="1"/>
          <p:nvPr>
            <p:ph idx="1" type="body"/>
          </p:nvPr>
        </p:nvSpPr>
        <p:spPr>
          <a:xfrm>
            <a:off x="498474" y="1481559"/>
            <a:ext cx="5060145" cy="2844379"/>
          </a:xfrm>
          <a:prstGeom prst="rect">
            <a:avLst/>
          </a:prstGeom>
          <a:noFill/>
          <a:ln>
            <a:noFill/>
          </a:ln>
        </p:spPr>
        <p:txBody>
          <a:bodyPr anchorCtr="0" anchor="t" bIns="91425" lIns="91425" spcFirstLastPara="1" rIns="91425" wrap="square" tIns="91425">
            <a:noAutofit/>
          </a:bodyPr>
          <a:lstStyle/>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Invest in staff with good data skills </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Promote FAIR principles to your organization</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Make Data Management Plans  mandatory in your institution</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Provide certified repositories and tools for researchers to support FAIR data management</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Automate as much as possible metadata production</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Advocate for copyright legislation which support FAIR</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Share FAIR best practices and case studies</a:t>
            </a:r>
            <a:endParaRPr/>
          </a:p>
        </p:txBody>
      </p:sp>
      <p:pic>
        <p:nvPicPr>
          <p:cNvPr id="243" name="Google Shape;243;g53779035de_0_73"/>
          <p:cNvPicPr preferRelativeResize="0"/>
          <p:nvPr/>
        </p:nvPicPr>
        <p:blipFill rotWithShape="1">
          <a:blip r:embed="rId3">
            <a:alphaModFix/>
          </a:blip>
          <a:srcRect b="0" l="0" r="0" t="0"/>
          <a:stretch/>
        </p:blipFill>
        <p:spPr>
          <a:xfrm>
            <a:off x="6287379" y="827298"/>
            <a:ext cx="2247021" cy="31351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53779035de_0_79"/>
          <p:cNvSpPr txBox="1"/>
          <p:nvPr>
            <p:ph type="title"/>
          </p:nvPr>
        </p:nvSpPr>
        <p:spPr>
          <a:xfrm>
            <a:off x="498475" y="339725"/>
            <a:ext cx="4721225" cy="125888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a:solidFill>
                  <a:srgbClr val="33557A"/>
                </a:solidFill>
                <a:latin typeface="Crimson Text"/>
                <a:ea typeface="Crimson Text"/>
                <a:cs typeface="Crimson Text"/>
                <a:sym typeface="Crimson Text"/>
              </a:rPr>
              <a:t>Research Infrastructure &amp; EOSC</a:t>
            </a:r>
            <a:endParaRPr/>
          </a:p>
        </p:txBody>
      </p:sp>
      <p:sp>
        <p:nvSpPr>
          <p:cNvPr id="249" name="Google Shape;249;g53779035de_0_79"/>
          <p:cNvSpPr txBox="1"/>
          <p:nvPr>
            <p:ph idx="1" type="body"/>
          </p:nvPr>
        </p:nvSpPr>
        <p:spPr>
          <a:xfrm>
            <a:off x="1027113" y="1546100"/>
            <a:ext cx="4192587" cy="3060624"/>
          </a:xfrm>
          <a:prstGeom prst="rect">
            <a:avLst/>
          </a:prstGeom>
          <a:noFill/>
          <a:ln>
            <a:noFill/>
          </a:ln>
        </p:spPr>
        <p:txBody>
          <a:bodyPr anchorCtr="0" anchor="t" bIns="91425" lIns="91425" spcFirstLastPara="1" rIns="91425" wrap="square" tIns="91425">
            <a:noAutofit/>
          </a:bodyPr>
          <a:lstStyle/>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Link your institutional strategies and policies to the EOSC</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Be a member of EOSC</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Promote EOSC to students, researchers and other staff members as a source and a place to publish research outputs</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Advocate for your institution to embed infrastructure training into the curricula of students and doctoral students</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Contribute to the development of EOSC</a:t>
            </a:r>
            <a:endParaRPr/>
          </a:p>
        </p:txBody>
      </p:sp>
      <p:pic>
        <p:nvPicPr>
          <p:cNvPr descr="EOSC Portal" id="250" name="Google Shape;250;g53779035de_0_79"/>
          <p:cNvPicPr preferRelativeResize="0"/>
          <p:nvPr/>
        </p:nvPicPr>
        <p:blipFill rotWithShape="1">
          <a:blip r:embed="rId3">
            <a:alphaModFix/>
          </a:blip>
          <a:srcRect b="0" l="0" r="0" t="0"/>
          <a:stretch/>
        </p:blipFill>
        <p:spPr>
          <a:xfrm>
            <a:off x="5143501" y="1123950"/>
            <a:ext cx="4303828" cy="21317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53779035de_0_85"/>
          <p:cNvSpPr txBox="1"/>
          <p:nvPr>
            <p:ph type="title"/>
          </p:nvPr>
        </p:nvSpPr>
        <p:spPr>
          <a:xfrm>
            <a:off x="498475" y="339725"/>
            <a:ext cx="4721225" cy="125888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a:solidFill>
                  <a:srgbClr val="33557A"/>
                </a:solidFill>
                <a:latin typeface="Crimson Text"/>
                <a:ea typeface="Crimson Text"/>
                <a:cs typeface="Crimson Text"/>
                <a:sym typeface="Crimson Text"/>
              </a:rPr>
              <a:t>Metrics and Rewards</a:t>
            </a:r>
            <a:endParaRPr/>
          </a:p>
        </p:txBody>
      </p:sp>
      <p:sp>
        <p:nvSpPr>
          <p:cNvPr id="256" name="Google Shape;256;g53779035de_0_85"/>
          <p:cNvSpPr txBox="1"/>
          <p:nvPr>
            <p:ph idx="1" type="body"/>
          </p:nvPr>
        </p:nvSpPr>
        <p:spPr>
          <a:xfrm>
            <a:off x="627063" y="1460500"/>
            <a:ext cx="4531507" cy="2617788"/>
          </a:xfrm>
          <a:prstGeom prst="rect">
            <a:avLst/>
          </a:prstGeom>
          <a:noFill/>
          <a:ln>
            <a:noFill/>
          </a:ln>
        </p:spPr>
        <p:txBody>
          <a:bodyPr anchorCtr="0" anchor="t" bIns="91425" lIns="91425" spcFirstLastPara="1" rIns="91425" wrap="square" tIns="91425">
            <a:noAutofit/>
          </a:bodyPr>
          <a:lstStyle/>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Embrace San Francisco Declaration on Research Assessment (DORA) and the Leiden Manifesto</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Collaborate in development of next-generation metrics focusing on evidence-based quantitative and qualitative indicators</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With funders and HR, develop new methods of assessing and rewarding researchers in their careers (OS-CAM)</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Retain high standards when reporting metrics for individual researchers</a:t>
            </a:r>
            <a:endParaRPr/>
          </a:p>
          <a:p>
            <a:pPr indent="-184150" lvl="0" marL="412750" rtl="0" algn="l">
              <a:lnSpc>
                <a:spcPct val="100000"/>
              </a:lnSpc>
              <a:spcBef>
                <a:spcPts val="600"/>
              </a:spcBef>
              <a:spcAft>
                <a:spcPts val="0"/>
              </a:spcAft>
              <a:buClr>
                <a:srgbClr val="659AD2"/>
              </a:buClr>
              <a:buSzPts val="1600"/>
              <a:buFont typeface="Arial"/>
              <a:buNone/>
            </a:pPr>
            <a:r>
              <a:t/>
            </a:r>
            <a:endParaRPr i="1">
              <a:solidFill>
                <a:srgbClr val="EEB111"/>
              </a:solidFill>
              <a:latin typeface="Lato"/>
              <a:ea typeface="Lato"/>
              <a:cs typeface="Lato"/>
              <a:sym typeface="Lato"/>
            </a:endParaRPr>
          </a:p>
        </p:txBody>
      </p:sp>
      <p:pic>
        <p:nvPicPr>
          <p:cNvPr id="257" name="Google Shape;257;g53779035de_0_85"/>
          <p:cNvPicPr preferRelativeResize="0"/>
          <p:nvPr/>
        </p:nvPicPr>
        <p:blipFill rotWithShape="1">
          <a:blip r:embed="rId3">
            <a:alphaModFix/>
          </a:blip>
          <a:srcRect b="0" l="0" r="0" t="0"/>
          <a:stretch/>
        </p:blipFill>
        <p:spPr>
          <a:xfrm>
            <a:off x="5746306" y="1149350"/>
            <a:ext cx="3245294" cy="2393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9b01259b2e_3_0"/>
          <p:cNvSpPr txBox="1"/>
          <p:nvPr>
            <p:ph type="title"/>
          </p:nvPr>
        </p:nvSpPr>
        <p:spPr>
          <a:xfrm>
            <a:off x="340786" y="274639"/>
            <a:ext cx="8439148" cy="8059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Arial"/>
              <a:buNone/>
            </a:pPr>
            <a:r>
              <a:rPr lang="en-US"/>
              <a:t>Housekeeping Rules</a:t>
            </a:r>
            <a:endParaRPr/>
          </a:p>
        </p:txBody>
      </p:sp>
      <p:sp>
        <p:nvSpPr>
          <p:cNvPr id="116" name="Google Shape;116;g9b01259b2e_3_0"/>
          <p:cNvSpPr txBox="1"/>
          <p:nvPr>
            <p:ph idx="1" type="body"/>
          </p:nvPr>
        </p:nvSpPr>
        <p:spPr>
          <a:xfrm>
            <a:off x="340786" y="1242717"/>
            <a:ext cx="8439148" cy="3143408"/>
          </a:xfrm>
          <a:prstGeom prst="rect">
            <a:avLst/>
          </a:prstGeom>
          <a:noFill/>
          <a:ln cap="flat" cmpd="sng" w="9525">
            <a:solidFill>
              <a:srgbClr val="00517B"/>
            </a:solidFill>
            <a:prstDash val="solid"/>
            <a:round/>
            <a:headEnd len="sm" w="sm" type="none"/>
            <a:tailEnd len="sm" w="sm" type="none"/>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000"/>
              <a:buChar char="•"/>
            </a:pPr>
            <a:r>
              <a:rPr lang="en-US" sz="2000"/>
              <a:t>Please keep your microphone muted during the webinar.</a:t>
            </a:r>
            <a:endParaRPr/>
          </a:p>
          <a:p>
            <a:pPr indent="-342900" lvl="0" marL="342900" rtl="0" algn="l">
              <a:lnSpc>
                <a:spcPct val="100000"/>
              </a:lnSpc>
              <a:spcBef>
                <a:spcPts val="400"/>
              </a:spcBef>
              <a:spcAft>
                <a:spcPts val="0"/>
              </a:spcAft>
              <a:buClr>
                <a:schemeClr val="dk1"/>
              </a:buClr>
              <a:buSzPts val="2000"/>
              <a:buChar char="•"/>
            </a:pPr>
            <a:r>
              <a:rPr lang="en-US" sz="2000"/>
              <a:t>If you have any questions please make sure to deposit them in the chatbox look for the “Everyone” option. All questions will be addressed during the Q&amp;A at the end of the webinar.</a:t>
            </a:r>
            <a:endParaRPr/>
          </a:p>
          <a:p>
            <a:pPr indent="-342900" lvl="0" marL="342900" rtl="0" algn="l">
              <a:lnSpc>
                <a:spcPct val="100000"/>
              </a:lnSpc>
              <a:spcBef>
                <a:spcPts val="400"/>
              </a:spcBef>
              <a:spcAft>
                <a:spcPts val="0"/>
              </a:spcAft>
              <a:buClr>
                <a:schemeClr val="dk1"/>
              </a:buClr>
              <a:buSzPts val="2000"/>
              <a:buChar char="•"/>
            </a:pPr>
            <a:r>
              <a:rPr lang="en-US" sz="2000"/>
              <a:t>If you experience any technical difficulties please contact the WebEx host via the chatbox, look for the “Host” option in the chat</a:t>
            </a:r>
            <a:endParaRPr/>
          </a:p>
          <a:p>
            <a:pPr indent="-342900" lvl="0" marL="342900" rtl="0" algn="l">
              <a:lnSpc>
                <a:spcPct val="100000"/>
              </a:lnSpc>
              <a:spcBef>
                <a:spcPts val="400"/>
              </a:spcBef>
              <a:spcAft>
                <a:spcPts val="0"/>
              </a:spcAft>
              <a:buClr>
                <a:schemeClr val="dk1"/>
              </a:buClr>
              <a:buSzPts val="2000"/>
              <a:buChar char="•"/>
            </a:pPr>
            <a:r>
              <a:rPr lang="en-US" sz="2000"/>
              <a:t>Today’s webinar will be recorded. The recording will be published on the event webpage.</a:t>
            </a:r>
            <a:br>
              <a:rPr lang="en-US" sz="2000"/>
            </a:br>
            <a:endParaRPr sz="20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53779035de_0_91"/>
          <p:cNvSpPr txBox="1"/>
          <p:nvPr>
            <p:ph type="title"/>
          </p:nvPr>
        </p:nvSpPr>
        <p:spPr>
          <a:xfrm>
            <a:off x="498475" y="339725"/>
            <a:ext cx="4721225" cy="125888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a:solidFill>
                  <a:srgbClr val="33557A"/>
                </a:solidFill>
                <a:latin typeface="Crimson Text"/>
                <a:ea typeface="Crimson Text"/>
                <a:cs typeface="Crimson Text"/>
                <a:sym typeface="Crimson Text"/>
              </a:rPr>
              <a:t>Open Science Skills</a:t>
            </a:r>
            <a:endParaRPr/>
          </a:p>
        </p:txBody>
      </p:sp>
      <p:sp>
        <p:nvSpPr>
          <p:cNvPr id="263" name="Google Shape;263;g53779035de_0_91"/>
          <p:cNvSpPr txBox="1"/>
          <p:nvPr>
            <p:ph idx="1" type="body"/>
          </p:nvPr>
        </p:nvSpPr>
        <p:spPr>
          <a:xfrm>
            <a:off x="647701" y="1479550"/>
            <a:ext cx="4356100" cy="3168650"/>
          </a:xfrm>
          <a:prstGeom prst="rect">
            <a:avLst/>
          </a:prstGeom>
          <a:noFill/>
          <a:ln>
            <a:noFill/>
          </a:ln>
        </p:spPr>
        <p:txBody>
          <a:bodyPr anchorCtr="0" anchor="t" bIns="91425" lIns="91425" spcFirstLastPara="1" rIns="91425" wrap="square" tIns="91425">
            <a:noAutofit/>
          </a:bodyPr>
          <a:lstStyle/>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With other partners, provide a multidisciplinary one-stop-shop for researchers to support OS workflow</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Incorporate OS skills in academic training for students</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Provide innovative digital training materials and courses to support skills development</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Build expertise in metadata, persistent identifiers, ontologies to be able to support OS infrastructure</a:t>
            </a:r>
            <a:endParaRPr/>
          </a:p>
        </p:txBody>
      </p:sp>
      <p:pic>
        <p:nvPicPr>
          <p:cNvPr id="264" name="Google Shape;264;g53779035de_0_91"/>
          <p:cNvPicPr preferRelativeResize="0"/>
          <p:nvPr/>
        </p:nvPicPr>
        <p:blipFill rotWithShape="1">
          <a:blip r:embed="rId3">
            <a:alphaModFix/>
          </a:blip>
          <a:srcRect b="0" l="0" r="0" t="0"/>
          <a:stretch/>
        </p:blipFill>
        <p:spPr>
          <a:xfrm>
            <a:off x="5003801" y="0"/>
            <a:ext cx="4451049" cy="4460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53779035de_0_97"/>
          <p:cNvSpPr txBox="1"/>
          <p:nvPr>
            <p:ph type="title"/>
          </p:nvPr>
        </p:nvSpPr>
        <p:spPr>
          <a:xfrm>
            <a:off x="498475" y="339725"/>
            <a:ext cx="4721225" cy="125888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a:solidFill>
                  <a:srgbClr val="33557A"/>
                </a:solidFill>
                <a:latin typeface="Crimson Text"/>
                <a:ea typeface="Crimson Text"/>
                <a:cs typeface="Crimson Text"/>
                <a:sym typeface="Crimson Text"/>
              </a:rPr>
              <a:t>Research Integrity</a:t>
            </a:r>
            <a:endParaRPr/>
          </a:p>
        </p:txBody>
      </p:sp>
      <p:sp>
        <p:nvSpPr>
          <p:cNvPr id="270" name="Google Shape;270;g53779035de_0_97"/>
          <p:cNvSpPr txBox="1"/>
          <p:nvPr>
            <p:ph idx="1" type="body"/>
          </p:nvPr>
        </p:nvSpPr>
        <p:spPr>
          <a:xfrm>
            <a:off x="1027113" y="1708150"/>
            <a:ext cx="3976687" cy="2617788"/>
          </a:xfrm>
          <a:prstGeom prst="rect">
            <a:avLst/>
          </a:prstGeom>
          <a:noFill/>
          <a:ln>
            <a:noFill/>
          </a:ln>
        </p:spPr>
        <p:txBody>
          <a:bodyPr anchorCtr="0" anchor="t" bIns="91425" lIns="91425" spcFirstLastPara="1" rIns="91425" wrap="square" tIns="91425">
            <a:noAutofit/>
          </a:bodyPr>
          <a:lstStyle/>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Participate in establishing Codes of Conduct for Research Integrity integrating openness, transparency and accountability</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Train researchers about legal and ethical aspects of scholarly communication, copyright, data management and OS</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Provide services to counter malpractice</a:t>
            </a:r>
            <a:endParaRPr/>
          </a:p>
        </p:txBody>
      </p:sp>
      <p:pic>
        <p:nvPicPr>
          <p:cNvPr id="271" name="Google Shape;271;g53779035de_0_97"/>
          <p:cNvPicPr preferRelativeResize="0"/>
          <p:nvPr/>
        </p:nvPicPr>
        <p:blipFill rotWithShape="1">
          <a:blip r:embed="rId3">
            <a:alphaModFix/>
          </a:blip>
          <a:srcRect b="0" l="0" r="0" t="0"/>
          <a:stretch/>
        </p:blipFill>
        <p:spPr>
          <a:xfrm>
            <a:off x="5617632" y="1428750"/>
            <a:ext cx="3526367" cy="1866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53779035de_0_103"/>
          <p:cNvSpPr txBox="1"/>
          <p:nvPr>
            <p:ph type="title"/>
          </p:nvPr>
        </p:nvSpPr>
        <p:spPr>
          <a:xfrm>
            <a:off x="498475" y="339725"/>
            <a:ext cx="4721225" cy="125888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a:solidFill>
                  <a:srgbClr val="33557A"/>
                </a:solidFill>
                <a:latin typeface="Crimson Text"/>
                <a:ea typeface="Crimson Text"/>
                <a:cs typeface="Crimson Text"/>
                <a:sym typeface="Crimson Text"/>
              </a:rPr>
              <a:t>Citizen Science</a:t>
            </a:r>
            <a:endParaRPr/>
          </a:p>
        </p:txBody>
      </p:sp>
      <p:sp>
        <p:nvSpPr>
          <p:cNvPr id="277" name="Google Shape;277;g53779035de_0_103"/>
          <p:cNvSpPr txBox="1"/>
          <p:nvPr>
            <p:ph idx="1" type="body"/>
          </p:nvPr>
        </p:nvSpPr>
        <p:spPr>
          <a:xfrm>
            <a:off x="498475" y="1546100"/>
            <a:ext cx="4721225" cy="2617788"/>
          </a:xfrm>
          <a:prstGeom prst="rect">
            <a:avLst/>
          </a:prstGeom>
          <a:noFill/>
          <a:ln>
            <a:noFill/>
          </a:ln>
        </p:spPr>
        <p:txBody>
          <a:bodyPr anchorCtr="0" anchor="t" bIns="91425" lIns="91425" spcFirstLastPara="1" rIns="91425" wrap="square" tIns="91425">
            <a:noAutofit/>
          </a:bodyPr>
          <a:lstStyle/>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Promote the library as an active partner in Citizen Science</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Promote good conduct in Citizen Science through the library’s services</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Develop a set of guidelines (methodologies and policies) for Citizen Science</a:t>
            </a:r>
            <a:endParaRPr/>
          </a:p>
          <a:p>
            <a:pPr indent="-285750" lvl="0" marL="412750" rtl="0" algn="l">
              <a:lnSpc>
                <a:spcPct val="100000"/>
              </a:lnSpc>
              <a:spcBef>
                <a:spcPts val="600"/>
              </a:spcBef>
              <a:spcAft>
                <a:spcPts val="0"/>
              </a:spcAft>
              <a:buClr>
                <a:srgbClr val="659AD2"/>
              </a:buClr>
              <a:buSzPts val="1600"/>
              <a:buFont typeface="Arial"/>
              <a:buChar char="•"/>
            </a:pPr>
            <a:r>
              <a:rPr i="1" lang="en-US">
                <a:solidFill>
                  <a:srgbClr val="32557A"/>
                </a:solidFill>
                <a:latin typeface="Lato"/>
                <a:ea typeface="Lato"/>
                <a:cs typeface="Lato"/>
                <a:sym typeface="Lato"/>
              </a:rPr>
              <a:t>Develop skills to be a strong and active partner in Citizen Science (science communication, information technologies, project management)</a:t>
            </a:r>
            <a:endParaRPr/>
          </a:p>
        </p:txBody>
      </p:sp>
      <p:pic>
        <p:nvPicPr>
          <p:cNvPr id="278" name="Google Shape;278;g53779035de_0_103"/>
          <p:cNvPicPr preferRelativeResize="0"/>
          <p:nvPr/>
        </p:nvPicPr>
        <p:blipFill rotWithShape="1">
          <a:blip r:embed="rId3">
            <a:alphaModFix/>
          </a:blip>
          <a:srcRect b="0" l="0" r="0" t="0"/>
          <a:stretch/>
        </p:blipFill>
        <p:spPr>
          <a:xfrm>
            <a:off x="5614153" y="1333500"/>
            <a:ext cx="3580461" cy="2079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557A"/>
        </a:solidFill>
      </p:bgPr>
    </p:bg>
    <p:spTree>
      <p:nvGrpSpPr>
        <p:cNvPr id="282" name="Shape 282"/>
        <p:cNvGrpSpPr/>
        <p:nvPr/>
      </p:nvGrpSpPr>
      <p:grpSpPr>
        <a:xfrm>
          <a:off x="0" y="0"/>
          <a:ext cx="0" cy="0"/>
          <a:chOff x="0" y="0"/>
          <a:chExt cx="0" cy="0"/>
        </a:xfrm>
      </p:grpSpPr>
      <p:pic>
        <p:nvPicPr>
          <p:cNvPr id="283" name="Google Shape;283;g53779035de_0_109"/>
          <p:cNvPicPr preferRelativeResize="0"/>
          <p:nvPr/>
        </p:nvPicPr>
        <p:blipFill rotWithShape="1">
          <a:blip r:embed="rId3">
            <a:alphaModFix/>
          </a:blip>
          <a:srcRect b="0" l="0" r="0" t="0"/>
          <a:stretch/>
        </p:blipFill>
        <p:spPr>
          <a:xfrm>
            <a:off x="1000125" y="171450"/>
            <a:ext cx="6802436" cy="4797424"/>
          </a:xfrm>
          <a:prstGeom prst="rect">
            <a:avLst/>
          </a:prstGeom>
          <a:noFill/>
          <a:ln>
            <a:noFill/>
          </a:ln>
        </p:spPr>
      </p:pic>
      <p:sp>
        <p:nvSpPr>
          <p:cNvPr id="284" name="Google Shape;284;g53779035de_0_109"/>
          <p:cNvSpPr/>
          <p:nvPr/>
        </p:nvSpPr>
        <p:spPr>
          <a:xfrm>
            <a:off x="2636837" y="915987"/>
            <a:ext cx="3663900" cy="3662400"/>
          </a:xfrm>
          <a:prstGeom prst="ellipse">
            <a:avLst/>
          </a:prstGeom>
          <a:solidFill>
            <a:srgbClr val="0051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Lato"/>
              <a:buNone/>
            </a:pPr>
            <a:r>
              <a:rPr b="0" i="0" lang="en-US" sz="2000" u="none" cap="none" strike="noStrike">
                <a:solidFill>
                  <a:schemeClr val="lt1"/>
                </a:solidFill>
                <a:latin typeface="Lato"/>
                <a:ea typeface="Lato"/>
                <a:cs typeface="Lato"/>
                <a:sym typeface="Lato"/>
              </a:rPr>
              <a:t>Libraries can </a:t>
            </a:r>
            <a:r>
              <a:rPr b="1" i="0" lang="en-US" sz="2000" u="none" cap="none" strike="noStrike">
                <a:solidFill>
                  <a:srgbClr val="EEB111"/>
                </a:solidFill>
                <a:latin typeface="Lato"/>
                <a:ea typeface="Lato"/>
                <a:cs typeface="Lato"/>
                <a:sym typeface="Lato"/>
              </a:rPr>
              <a:t>raise awareness</a:t>
            </a:r>
            <a:r>
              <a:rPr b="0" i="0" lang="en-US" sz="2000" u="none" cap="none" strike="noStrike">
                <a:solidFill>
                  <a:schemeClr val="lt1"/>
                </a:solidFill>
                <a:latin typeface="Lato"/>
                <a:ea typeface="Lato"/>
                <a:cs typeface="Lato"/>
                <a:sym typeface="Lato"/>
              </a:rPr>
              <a:t>, provide </a:t>
            </a:r>
            <a:r>
              <a:rPr b="1" i="0" lang="en-US" sz="2000" u="none" cap="none" strike="noStrike">
                <a:solidFill>
                  <a:srgbClr val="EEB111"/>
                </a:solidFill>
                <a:latin typeface="Lato"/>
                <a:ea typeface="Lato"/>
                <a:cs typeface="Lato"/>
                <a:sym typeface="Lato"/>
              </a:rPr>
              <a:t>training</a:t>
            </a:r>
            <a:r>
              <a:rPr b="0" i="0" lang="en-US" sz="2000" u="none" cap="none" strike="noStrike">
                <a:solidFill>
                  <a:schemeClr val="lt1"/>
                </a:solidFill>
                <a:latin typeface="Lato"/>
                <a:ea typeface="Lato"/>
                <a:cs typeface="Lato"/>
                <a:sym typeface="Lato"/>
              </a:rPr>
              <a:t>, open </a:t>
            </a:r>
            <a:r>
              <a:rPr b="1" i="0" lang="en-US" sz="2000" u="none" cap="none" strike="noStrike">
                <a:solidFill>
                  <a:srgbClr val="EEB111"/>
                </a:solidFill>
                <a:latin typeface="Lato"/>
                <a:ea typeface="Lato"/>
                <a:cs typeface="Lato"/>
                <a:sym typeface="Lato"/>
              </a:rPr>
              <a:t>research collections </a:t>
            </a:r>
            <a:r>
              <a:rPr b="0" i="0" lang="en-US" sz="2000" u="none" cap="none" strike="noStrike">
                <a:solidFill>
                  <a:schemeClr val="lt1"/>
                </a:solidFill>
                <a:latin typeface="Lato"/>
                <a:ea typeface="Lato"/>
                <a:cs typeface="Lato"/>
                <a:sym typeface="Lato"/>
              </a:rPr>
              <a:t>to innovative research methods and develop </a:t>
            </a:r>
            <a:r>
              <a:rPr b="1" i="0" lang="en-US" sz="2000" u="none" cap="none" strike="noStrike">
                <a:solidFill>
                  <a:srgbClr val="EEB111"/>
                </a:solidFill>
                <a:latin typeface="Lato"/>
                <a:ea typeface="Lato"/>
                <a:cs typeface="Lato"/>
                <a:sym typeface="Lato"/>
              </a:rPr>
              <a:t>supportive policies </a:t>
            </a:r>
            <a:r>
              <a:rPr b="0" i="0" lang="en-US" sz="2000" u="none" cap="none" strike="noStrike">
                <a:solidFill>
                  <a:schemeClr val="lt1"/>
                </a:solidFill>
                <a:latin typeface="Lato"/>
                <a:ea typeface="Lato"/>
                <a:cs typeface="Lato"/>
                <a:sym typeface="Lato"/>
              </a:rPr>
              <a:t>and </a:t>
            </a:r>
            <a:r>
              <a:rPr b="1" i="0" lang="en-US" sz="2000" u="none" cap="none" strike="noStrike">
                <a:solidFill>
                  <a:srgbClr val="EEB111"/>
                </a:solidFill>
                <a:latin typeface="Lato"/>
                <a:ea typeface="Lato"/>
                <a:cs typeface="Lato"/>
                <a:sym typeface="Lato"/>
              </a:rPr>
              <a:t>infrastructures</a:t>
            </a:r>
            <a:r>
              <a:rPr b="0" i="0" lang="en-US" sz="2000" u="none" cap="none" strike="noStrike">
                <a:solidFill>
                  <a:schemeClr val="lt1"/>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999fcd4d60_2_0"/>
          <p:cNvSpPr txBox="1"/>
          <p:nvPr>
            <p:ph idx="2" type="body"/>
          </p:nvPr>
        </p:nvSpPr>
        <p:spPr>
          <a:xfrm>
            <a:off x="412557" y="2296532"/>
            <a:ext cx="7084483" cy="1210750"/>
          </a:xfrm>
          <a:prstGeom prst="rect">
            <a:avLst/>
          </a:prstGeom>
          <a:noFill/>
          <a:ln>
            <a:noFill/>
          </a:ln>
        </p:spPr>
        <p:txBody>
          <a:bodyPr anchorCtr="0" anchor="t" bIns="45700" lIns="0" spcFirstLastPara="1" rIns="91425" wrap="square" tIns="45700">
            <a:noAutofit/>
          </a:bodyPr>
          <a:lstStyle/>
          <a:p>
            <a:pPr indent="0" lvl="0" marL="0" rtl="0" algn="l">
              <a:spcBef>
                <a:spcPts val="0"/>
              </a:spcBef>
              <a:spcAft>
                <a:spcPts val="0"/>
              </a:spcAft>
              <a:buClr>
                <a:schemeClr val="lt1"/>
              </a:buClr>
              <a:buSzPts val="3600"/>
              <a:buNone/>
            </a:pPr>
            <a:r>
              <a:rPr lang="en-US"/>
              <a:t>OCLC and Open</a:t>
            </a:r>
            <a:endParaRPr/>
          </a:p>
        </p:txBody>
      </p:sp>
      <p:sp>
        <p:nvSpPr>
          <p:cNvPr id="291" name="Google Shape;291;g999fcd4d60_2_0"/>
          <p:cNvSpPr txBox="1"/>
          <p:nvPr>
            <p:ph idx="5" type="body"/>
          </p:nvPr>
        </p:nvSpPr>
        <p:spPr>
          <a:xfrm>
            <a:off x="412557" y="1870645"/>
            <a:ext cx="5681355" cy="438412"/>
          </a:xfrm>
          <a:prstGeom prst="rect">
            <a:avLst/>
          </a:prstGeom>
          <a:noFill/>
          <a:ln>
            <a:noFill/>
          </a:ln>
        </p:spPr>
        <p:txBody>
          <a:bodyPr anchorCtr="0" anchor="ctr" bIns="45700" lIns="0" spcFirstLastPara="1" rIns="91425" wrap="square" tIns="45700">
            <a:noAutofit/>
          </a:bodyPr>
          <a:lstStyle/>
          <a:p>
            <a:pPr indent="0" lvl="0" marL="0" rtl="0" algn="l">
              <a:spcBef>
                <a:spcPts val="0"/>
              </a:spcBef>
              <a:spcAft>
                <a:spcPts val="0"/>
              </a:spcAft>
              <a:buClr>
                <a:schemeClr val="lt1"/>
              </a:buClr>
              <a:buSzPts val="1200"/>
              <a:buNone/>
            </a:pPr>
            <a:r>
              <a:rPr lang="en-US"/>
              <a:t>SEPTEMBER 24, 2020</a:t>
            </a:r>
            <a:endParaRPr/>
          </a:p>
        </p:txBody>
      </p:sp>
      <p:pic>
        <p:nvPicPr>
          <p:cNvPr descr="A person who is smiling and looking at the camera&#10;&#10;Description automatically generated" id="292" name="Google Shape;292;g999fcd4d60_2_0"/>
          <p:cNvPicPr preferRelativeResize="0"/>
          <p:nvPr/>
        </p:nvPicPr>
        <p:blipFill rotWithShape="1">
          <a:blip r:embed="rId3">
            <a:alphaModFix/>
          </a:blip>
          <a:srcRect b="0" l="0" r="0" t="0"/>
          <a:stretch/>
        </p:blipFill>
        <p:spPr>
          <a:xfrm>
            <a:off x="412557" y="2901907"/>
            <a:ext cx="1234403" cy="1327543"/>
          </a:xfrm>
          <a:prstGeom prst="rect">
            <a:avLst/>
          </a:prstGeom>
          <a:noFill/>
          <a:ln>
            <a:noFill/>
          </a:ln>
        </p:spPr>
      </p:pic>
      <p:sp>
        <p:nvSpPr>
          <p:cNvPr id="293" name="Google Shape;293;g999fcd4d60_2_0"/>
          <p:cNvSpPr txBox="1"/>
          <p:nvPr/>
        </p:nvSpPr>
        <p:spPr>
          <a:xfrm>
            <a:off x="412557" y="4229450"/>
            <a:ext cx="5878597"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Rachel L. Frick</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Executive Director, OCLC Research Library Partnership</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999fcd4d60_2_10"/>
          <p:cNvSpPr txBox="1"/>
          <p:nvPr>
            <p:ph type="title"/>
          </p:nvPr>
        </p:nvSpPr>
        <p:spPr>
          <a:xfrm>
            <a:off x="340786" y="274639"/>
            <a:ext cx="8439148" cy="8059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a:t>“</a:t>
            </a:r>
            <a:r>
              <a:rPr i="1" lang="en-US"/>
              <a:t>A revolution is required,</a:t>
            </a:r>
            <a:br>
              <a:rPr i="1" lang="en-US"/>
            </a:br>
            <a:r>
              <a:rPr i="1" lang="en-US"/>
              <a:t>one which opens up research processes and changes mindsets in favour of a world where policies, tools and infrastructures universally support the growth and sharing of knowledge</a:t>
            </a:r>
            <a:r>
              <a:rPr lang="en-US"/>
              <a:t>.”</a:t>
            </a:r>
            <a:endParaRPr/>
          </a:p>
        </p:txBody>
      </p:sp>
      <p:sp>
        <p:nvSpPr>
          <p:cNvPr id="300" name="Google Shape;300;g999fcd4d60_2_10"/>
          <p:cNvSpPr txBox="1"/>
          <p:nvPr/>
        </p:nvSpPr>
        <p:spPr>
          <a:xfrm>
            <a:off x="1072560" y="3933727"/>
            <a:ext cx="807144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https://libereurope.eu/blog/2018/07/03/liber-launches-open-science-roadmap/</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999fcd4d60_2_16"/>
          <p:cNvSpPr txBox="1"/>
          <p:nvPr>
            <p:ph type="title"/>
          </p:nvPr>
        </p:nvSpPr>
        <p:spPr>
          <a:xfrm>
            <a:off x="340786" y="274639"/>
            <a:ext cx="8439148" cy="8059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a:t>OCLC Research &amp; Global Council</a:t>
            </a:r>
            <a:endParaRPr/>
          </a:p>
        </p:txBody>
      </p:sp>
      <p:pic>
        <p:nvPicPr>
          <p:cNvPr id="306" name="Google Shape;306;g999fcd4d60_2_16"/>
          <p:cNvPicPr preferRelativeResize="0"/>
          <p:nvPr/>
        </p:nvPicPr>
        <p:blipFill rotWithShape="1">
          <a:blip r:embed="rId3">
            <a:alphaModFix/>
          </a:blip>
          <a:srcRect b="0" l="0" r="0" t="0"/>
          <a:stretch/>
        </p:blipFill>
        <p:spPr>
          <a:xfrm>
            <a:off x="15904" y="933162"/>
            <a:ext cx="1795651" cy="2389445"/>
          </a:xfrm>
          <a:prstGeom prst="rect">
            <a:avLst/>
          </a:prstGeom>
          <a:noFill/>
          <a:ln>
            <a:noFill/>
          </a:ln>
        </p:spPr>
      </p:pic>
      <p:pic>
        <p:nvPicPr>
          <p:cNvPr id="307" name="Google Shape;307;g999fcd4d60_2_16"/>
          <p:cNvPicPr preferRelativeResize="0"/>
          <p:nvPr/>
        </p:nvPicPr>
        <p:blipFill rotWithShape="1">
          <a:blip r:embed="rId4">
            <a:alphaModFix/>
          </a:blip>
          <a:srcRect b="0" l="0" r="0" t="0"/>
          <a:stretch/>
        </p:blipFill>
        <p:spPr>
          <a:xfrm>
            <a:off x="1859267" y="1798145"/>
            <a:ext cx="1684724" cy="2519555"/>
          </a:xfrm>
          <a:prstGeom prst="rect">
            <a:avLst/>
          </a:prstGeom>
          <a:noFill/>
          <a:ln>
            <a:noFill/>
          </a:ln>
        </p:spPr>
      </p:pic>
      <p:pic>
        <p:nvPicPr>
          <p:cNvPr id="308" name="Google Shape;308;g999fcd4d60_2_16"/>
          <p:cNvPicPr preferRelativeResize="0"/>
          <p:nvPr/>
        </p:nvPicPr>
        <p:blipFill rotWithShape="1">
          <a:blip r:embed="rId5">
            <a:alphaModFix/>
          </a:blip>
          <a:srcRect b="0" l="0" r="0" t="0"/>
          <a:stretch/>
        </p:blipFill>
        <p:spPr>
          <a:xfrm>
            <a:off x="7197002" y="933163"/>
            <a:ext cx="1798137" cy="2389444"/>
          </a:xfrm>
          <a:prstGeom prst="rect">
            <a:avLst/>
          </a:prstGeom>
          <a:noFill/>
          <a:ln>
            <a:noFill/>
          </a:ln>
        </p:spPr>
      </p:pic>
      <p:pic>
        <p:nvPicPr>
          <p:cNvPr id="309" name="Google Shape;309;g999fcd4d60_2_16"/>
          <p:cNvPicPr preferRelativeResize="0"/>
          <p:nvPr/>
        </p:nvPicPr>
        <p:blipFill rotWithShape="1">
          <a:blip r:embed="rId6">
            <a:alphaModFix/>
          </a:blip>
          <a:srcRect b="16466" l="59152" r="0" t="17445"/>
          <a:stretch/>
        </p:blipFill>
        <p:spPr>
          <a:xfrm>
            <a:off x="7446064" y="3762676"/>
            <a:ext cx="1549075" cy="1380824"/>
          </a:xfrm>
          <a:prstGeom prst="rect">
            <a:avLst/>
          </a:prstGeom>
          <a:noFill/>
          <a:ln>
            <a:noFill/>
          </a:ln>
        </p:spPr>
      </p:pic>
      <p:pic>
        <p:nvPicPr>
          <p:cNvPr id="310" name="Google Shape;310;g999fcd4d60_2_16"/>
          <p:cNvPicPr preferRelativeResize="0"/>
          <p:nvPr/>
        </p:nvPicPr>
        <p:blipFill rotWithShape="1">
          <a:blip r:embed="rId7">
            <a:alphaModFix/>
          </a:blip>
          <a:srcRect b="0" l="0" r="0" t="0"/>
          <a:stretch/>
        </p:blipFill>
        <p:spPr>
          <a:xfrm>
            <a:off x="3591703" y="933163"/>
            <a:ext cx="1684724" cy="2389445"/>
          </a:xfrm>
          <a:prstGeom prst="rect">
            <a:avLst/>
          </a:prstGeom>
          <a:noFill/>
          <a:ln>
            <a:noFill/>
          </a:ln>
        </p:spPr>
      </p:pic>
      <p:pic>
        <p:nvPicPr>
          <p:cNvPr id="311" name="Google Shape;311;g999fcd4d60_2_16"/>
          <p:cNvPicPr preferRelativeResize="0"/>
          <p:nvPr/>
        </p:nvPicPr>
        <p:blipFill rotWithShape="1">
          <a:blip r:embed="rId8">
            <a:alphaModFix/>
          </a:blip>
          <a:srcRect b="0" l="0" r="0" t="0"/>
          <a:stretch/>
        </p:blipFill>
        <p:spPr>
          <a:xfrm>
            <a:off x="5324139" y="1875979"/>
            <a:ext cx="1798138" cy="23638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g999fcd4d60_2_26"/>
          <p:cNvPicPr preferRelativeResize="0"/>
          <p:nvPr/>
        </p:nvPicPr>
        <p:blipFill rotWithShape="1">
          <a:blip r:embed="rId3">
            <a:alphaModFix/>
          </a:blip>
          <a:srcRect b="0" l="0" r="0" t="0"/>
          <a:stretch/>
        </p:blipFill>
        <p:spPr>
          <a:xfrm>
            <a:off x="0" y="0"/>
            <a:ext cx="3990423" cy="5143500"/>
          </a:xfrm>
          <a:prstGeom prst="rect">
            <a:avLst/>
          </a:prstGeom>
          <a:noFill/>
          <a:ln>
            <a:noFill/>
          </a:ln>
        </p:spPr>
      </p:pic>
      <p:sp>
        <p:nvSpPr>
          <p:cNvPr id="318" name="Google Shape;318;g999fcd4d60_2_26"/>
          <p:cNvSpPr txBox="1"/>
          <p:nvPr/>
        </p:nvSpPr>
        <p:spPr>
          <a:xfrm>
            <a:off x="4572000" y="142737"/>
            <a:ext cx="4283393" cy="5355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t>
            </a:r>
            <a:r>
              <a:rPr b="1" lang="en-US" sz="1800">
                <a:solidFill>
                  <a:schemeClr val="dk1"/>
                </a:solidFill>
                <a:latin typeface="Arial"/>
                <a:ea typeface="Arial"/>
                <a:cs typeface="Arial"/>
                <a:sym typeface="Arial"/>
              </a:rPr>
              <a:t>What is the status of OA and</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open content in libraries across the world?</a:t>
            </a:r>
            <a:r>
              <a:rPr lang="en-US" sz="1800">
                <a:solidFill>
                  <a:schemeClr val="dk1"/>
                </a:solidFill>
                <a:latin typeface="Arial"/>
                <a:ea typeface="Arial"/>
                <a:cs typeface="Arial"/>
                <a:sym typeface="Arial"/>
              </a:rPr>
              <a:t>”</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57175" lvl="0" marL="257175" marR="0" rtl="0" algn="l">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Survey gathering data about libraries’ open content efforts, investments, and opinions</a:t>
            </a:r>
            <a:endParaRPr/>
          </a:p>
          <a:p>
            <a:pPr indent="-142875" lvl="0" marL="257175" marR="0" rtl="0" algn="l">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a:p>
            <a:pPr indent="-257175" lvl="0" marL="257175" marR="0" rtl="0" algn="l">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Report synthesizing the survey findings</a:t>
            </a:r>
            <a:endParaRPr/>
          </a:p>
          <a:p>
            <a:pPr indent="0" lvl="1" marL="457200" marR="0" rtl="0" algn="l">
              <a:spcBef>
                <a:spcPts val="0"/>
              </a:spcBef>
              <a:spcAft>
                <a:spcPts val="0"/>
              </a:spcAft>
              <a:buNone/>
            </a:pPr>
            <a:r>
              <a:rPr b="0" i="0" lang="en-US" sz="1800" u="none" cap="none" strike="noStrike">
                <a:solidFill>
                  <a:schemeClr val="dk1"/>
                </a:solidFill>
                <a:latin typeface="Arial"/>
                <a:ea typeface="Arial"/>
                <a:cs typeface="Arial"/>
                <a:sym typeface="Arial"/>
              </a:rPr>
              <a:t>Growth areas: </a:t>
            </a:r>
            <a:endParaRPr/>
          </a:p>
          <a:p>
            <a:pPr indent="-257175" lvl="1" marL="600075" marR="0" rtl="0" algn="l">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RDM/FAIR data</a:t>
            </a:r>
            <a:endParaRPr/>
          </a:p>
          <a:p>
            <a:pPr indent="-257175" lvl="1" marL="600075" marR="0" rtl="0" algn="l">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interacting with ‘</a:t>
            </a:r>
            <a:r>
              <a:rPr b="0" i="1" lang="en-US" sz="1800" u="none" cap="none" strike="noStrike">
                <a:solidFill>
                  <a:schemeClr val="dk1"/>
                </a:solidFill>
                <a:latin typeface="Arial"/>
                <a:ea typeface="Arial"/>
                <a:cs typeface="Arial"/>
                <a:sym typeface="Arial"/>
              </a:rPr>
              <a:t>collections as data</a:t>
            </a:r>
            <a:r>
              <a:rPr b="0" i="0" lang="en-US" sz="1800" u="none" cap="none" strike="noStrike">
                <a:solidFill>
                  <a:schemeClr val="dk1"/>
                </a:solidFill>
                <a:latin typeface="Arial"/>
                <a:ea typeface="Arial"/>
                <a:cs typeface="Arial"/>
                <a:sym typeface="Arial"/>
              </a:rPr>
              <a:t>’ with AI-driven tools</a:t>
            </a:r>
            <a:endParaRPr/>
          </a:p>
          <a:p>
            <a:pPr indent="-142875" lvl="0" marL="257175" marR="0" rtl="0" algn="l">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a:p>
            <a:pPr indent="-257175" lvl="0" marL="257175" marR="0" rtl="0" algn="l">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Conclusion: high-involvement and same direction, </a:t>
            </a:r>
            <a:r>
              <a:rPr i="1" lang="en-US" sz="1800">
                <a:solidFill>
                  <a:schemeClr val="dk1"/>
                </a:solidFill>
                <a:latin typeface="Arial"/>
                <a:ea typeface="Arial"/>
                <a:cs typeface="Arial"/>
                <a:sym typeface="Arial"/>
              </a:rPr>
              <a:t>also </a:t>
            </a:r>
            <a:r>
              <a:rPr lang="en-US" sz="1800">
                <a:solidFill>
                  <a:schemeClr val="dk1"/>
                </a:solidFill>
                <a:latin typeface="Arial"/>
                <a:ea typeface="Arial"/>
                <a:cs typeface="Arial"/>
                <a:sym typeface="Arial"/>
              </a:rPr>
              <a:t>many country-specific differences</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g999fcd4d60_7_9"/>
          <p:cNvPicPr preferRelativeResize="0"/>
          <p:nvPr/>
        </p:nvPicPr>
        <p:blipFill>
          <a:blip r:embed="rId3">
            <a:alphaModFix/>
          </a:blip>
          <a:stretch>
            <a:fillRect/>
          </a:stretch>
        </p:blipFill>
        <p:spPr>
          <a:xfrm>
            <a:off x="2102225" y="814400"/>
            <a:ext cx="4509324" cy="3985099"/>
          </a:xfrm>
          <a:prstGeom prst="rect">
            <a:avLst/>
          </a:prstGeom>
          <a:noFill/>
          <a:ln>
            <a:noFill/>
          </a:ln>
        </p:spPr>
      </p:pic>
      <p:sp>
        <p:nvSpPr>
          <p:cNvPr id="325" name="Google Shape;325;g999fcd4d60_7_9"/>
          <p:cNvSpPr txBox="1"/>
          <p:nvPr>
            <p:ph type="title"/>
          </p:nvPr>
        </p:nvSpPr>
        <p:spPr>
          <a:xfrm>
            <a:off x="340786" y="274639"/>
            <a:ext cx="8439000" cy="8058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1800"/>
              <a:t>OCLC Research areas most relevant to libraries’ open content activities</a:t>
            </a:r>
            <a:endParaRPr sz="1800"/>
          </a:p>
        </p:txBody>
      </p:sp>
      <p:sp>
        <p:nvSpPr>
          <p:cNvPr id="326" name="Google Shape;326;g999fcd4d60_7_9"/>
          <p:cNvSpPr txBox="1"/>
          <p:nvPr/>
        </p:nvSpPr>
        <p:spPr>
          <a:xfrm>
            <a:off x="590550" y="4759625"/>
            <a:ext cx="8808300" cy="3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chemeClr val="dk1"/>
                </a:solidFill>
                <a:latin typeface="Calibri"/>
                <a:ea typeface="Calibri"/>
                <a:cs typeface="Calibri"/>
                <a:sym typeface="Calibri"/>
              </a:rPr>
              <a:t>“OCLC Research areas most relevant to library open content activities—Research and university libraries (n=301) and by selected countries” by</a:t>
            </a:r>
            <a:r>
              <a:rPr lang="en-US" sz="900">
                <a:solidFill>
                  <a:schemeClr val="dk1"/>
                </a:solidFill>
                <a:uFill>
                  <a:noFill/>
                </a:uFill>
                <a:latin typeface="Calibri"/>
                <a:ea typeface="Calibri"/>
                <a:cs typeface="Calibri"/>
                <a:sym typeface="Calibri"/>
                <a:hlinkClick r:id="rId4">
                  <a:extLst>
                    <a:ext uri="{A12FA001-AC4F-418D-AE19-62706E023703}">
                      <ahyp:hlinkClr val="tx"/>
                    </a:ext>
                  </a:extLst>
                </a:hlinkClick>
              </a:rPr>
              <a:t> </a:t>
            </a:r>
            <a:r>
              <a:rPr lang="en-US" sz="900" u="sng">
                <a:solidFill>
                  <a:schemeClr val="hlink"/>
                </a:solidFill>
                <a:latin typeface="Calibri"/>
                <a:ea typeface="Calibri"/>
                <a:cs typeface="Calibri"/>
                <a:sym typeface="Calibri"/>
                <a:hlinkClick r:id="rId5"/>
              </a:rPr>
              <a:t>OCLC Research</a:t>
            </a:r>
            <a:r>
              <a:rPr i="1" lang="en-US" sz="900">
                <a:solidFill>
                  <a:schemeClr val="dk1"/>
                </a:solidFill>
                <a:latin typeface="Calibri"/>
                <a:ea typeface="Calibri"/>
                <a:cs typeface="Calibri"/>
                <a:sym typeface="Calibri"/>
              </a:rPr>
              <a:t>, </a:t>
            </a:r>
            <a:r>
              <a:rPr lang="en-US" sz="900">
                <a:solidFill>
                  <a:schemeClr val="dk1"/>
                </a:solidFill>
                <a:latin typeface="Calibri"/>
                <a:ea typeface="Calibri"/>
                <a:cs typeface="Calibri"/>
                <a:sym typeface="Calibri"/>
              </a:rPr>
              <a:t>from </a:t>
            </a:r>
            <a:r>
              <a:rPr b="1" lang="en-US" sz="900">
                <a:solidFill>
                  <a:schemeClr val="dk1"/>
                </a:solidFill>
                <a:latin typeface="Calibri"/>
                <a:ea typeface="Calibri"/>
                <a:cs typeface="Calibri"/>
                <a:sym typeface="Calibri"/>
              </a:rPr>
              <a:t>Open Content Activities in Libraries: Same Direction, Different Trajectories—Findings from the 2018 OCLC Global Council Survey</a:t>
            </a:r>
            <a:r>
              <a:rPr b="1" lang="en-US" sz="900">
                <a:solidFill>
                  <a:schemeClr val="dk1"/>
                </a:solidFill>
                <a:uFill>
                  <a:noFill/>
                </a:uFill>
                <a:latin typeface="Calibri"/>
                <a:ea typeface="Calibri"/>
                <a:cs typeface="Calibri"/>
                <a:sym typeface="Calibri"/>
                <a:hlinkClick r:id="rId6">
                  <a:extLst>
                    <a:ext uri="{A12FA001-AC4F-418D-AE19-62706E023703}">
                      <ahyp:hlinkClr val="tx"/>
                    </a:ext>
                  </a:extLst>
                </a:hlinkClick>
              </a:rPr>
              <a:t> </a:t>
            </a:r>
            <a:r>
              <a:rPr lang="en-US" sz="900" u="sng">
                <a:solidFill>
                  <a:schemeClr val="hlink"/>
                </a:solidFill>
                <a:latin typeface="Calibri"/>
                <a:ea typeface="Calibri"/>
                <a:cs typeface="Calibri"/>
                <a:sym typeface="Calibri"/>
                <a:hlinkClick r:id="rId7"/>
              </a:rPr>
              <a:t>(https://doi.org/10.25333/vgmw-ba86)</a:t>
            </a:r>
            <a:r>
              <a:rPr lang="en-US" sz="900">
                <a:solidFill>
                  <a:schemeClr val="dk1"/>
                </a:solidFill>
                <a:latin typeface="Calibri"/>
                <a:ea typeface="Calibri"/>
                <a:cs typeface="Calibri"/>
                <a:sym typeface="Calibri"/>
              </a:rPr>
              <a:t>,</a:t>
            </a:r>
            <a:r>
              <a:rPr i="1" lang="en-US" sz="900">
                <a:solidFill>
                  <a:schemeClr val="dk1"/>
                </a:solidFill>
                <a:uFill>
                  <a:noFill/>
                </a:uFill>
                <a:latin typeface="Calibri"/>
                <a:ea typeface="Calibri"/>
                <a:cs typeface="Calibri"/>
                <a:sym typeface="Calibri"/>
                <a:hlinkClick r:id="rId8">
                  <a:extLst>
                    <a:ext uri="{A12FA001-AC4F-418D-AE19-62706E023703}">
                      <ahyp:hlinkClr val="tx"/>
                    </a:ext>
                  </a:extLst>
                </a:hlinkClick>
              </a:rPr>
              <a:t> </a:t>
            </a:r>
            <a:r>
              <a:rPr lang="en-US" sz="900" u="sng">
                <a:solidFill>
                  <a:schemeClr val="hlink"/>
                </a:solidFill>
                <a:latin typeface="Calibri"/>
                <a:ea typeface="Calibri"/>
                <a:cs typeface="Calibri"/>
                <a:sym typeface="Calibri"/>
                <a:hlinkClick r:id="rId9"/>
              </a:rPr>
              <a:t>CC BY 4.0</a:t>
            </a:r>
            <a:endParaRPr sz="1000"/>
          </a:p>
        </p:txBody>
      </p:sp>
      <p:pic>
        <p:nvPicPr>
          <p:cNvPr id="327" name="Google Shape;327;g999fcd4d60_7_9"/>
          <p:cNvPicPr preferRelativeResize="0"/>
          <p:nvPr/>
        </p:nvPicPr>
        <p:blipFill>
          <a:blip r:embed="rId10">
            <a:alphaModFix/>
          </a:blip>
          <a:stretch>
            <a:fillRect/>
          </a:stretch>
        </p:blipFill>
        <p:spPr>
          <a:xfrm>
            <a:off x="47625" y="4897147"/>
            <a:ext cx="590550" cy="206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g999fcd4d60_2_43"/>
          <p:cNvPicPr preferRelativeResize="0"/>
          <p:nvPr/>
        </p:nvPicPr>
        <p:blipFill rotWithShape="1">
          <a:blip r:embed="rId3">
            <a:alphaModFix/>
          </a:blip>
          <a:srcRect b="17584" l="0" r="0" t="-370"/>
          <a:stretch/>
        </p:blipFill>
        <p:spPr>
          <a:xfrm>
            <a:off x="647700" y="166056"/>
            <a:ext cx="7848599" cy="3654829"/>
          </a:xfrm>
          <a:prstGeom prst="rect">
            <a:avLst/>
          </a:prstGeom>
          <a:noFill/>
          <a:ln>
            <a:noFill/>
          </a:ln>
        </p:spPr>
      </p:pic>
      <p:sp>
        <p:nvSpPr>
          <p:cNvPr id="334" name="Google Shape;334;g999fcd4d60_2_43"/>
          <p:cNvSpPr/>
          <p:nvPr/>
        </p:nvSpPr>
        <p:spPr>
          <a:xfrm>
            <a:off x="2286000" y="1694587"/>
            <a:ext cx="4572000" cy="1754326"/>
          </a:xfrm>
          <a:prstGeom prst="rect">
            <a:avLst/>
          </a:prstGeom>
          <a:noFill/>
          <a:ln>
            <a:noFill/>
          </a:ln>
        </p:spPr>
        <p:txBody>
          <a:bodyPr anchorCtr="0" anchor="t" bIns="45700" lIns="91425" spcFirstLastPara="1" rIns="91425" wrap="square" tIns="45700">
            <a:noAutofit/>
          </a:bodyPr>
          <a:lstStyle/>
          <a:p>
            <a:pPr indent="-514350" lvl="0" marL="514350" marR="0" rtl="0" algn="l">
              <a:spcBef>
                <a:spcPts val="0"/>
              </a:spcBef>
              <a:spcAft>
                <a:spcPts val="0"/>
              </a:spcAft>
              <a:buClr>
                <a:schemeClr val="lt1"/>
              </a:buClr>
              <a:buSzPts val="1800"/>
              <a:buFont typeface="Arial"/>
              <a:buChar char="•"/>
            </a:pPr>
            <a:r>
              <a:rPr b="1" lang="en-US" sz="1800">
                <a:solidFill>
                  <a:schemeClr val="lt1"/>
                </a:solidFill>
                <a:latin typeface="Arial"/>
                <a:ea typeface="Arial"/>
                <a:cs typeface="Arial"/>
                <a:sym typeface="Arial"/>
              </a:rPr>
              <a:t>Access </a:t>
            </a:r>
            <a:endParaRPr/>
          </a:p>
          <a:p>
            <a:pPr indent="-514350" lvl="0" marL="514350" marR="0" rtl="0" algn="l">
              <a:spcBef>
                <a:spcPts val="0"/>
              </a:spcBef>
              <a:spcAft>
                <a:spcPts val="0"/>
              </a:spcAft>
              <a:buClr>
                <a:schemeClr val="lt1"/>
              </a:buClr>
              <a:buSzPts val="1800"/>
              <a:buFont typeface="Arial"/>
              <a:buChar char="•"/>
            </a:pPr>
            <a:r>
              <a:rPr b="1" lang="en-US" sz="1800">
                <a:solidFill>
                  <a:schemeClr val="lt1"/>
                </a:solidFill>
                <a:latin typeface="Arial"/>
                <a:ea typeface="Arial"/>
                <a:cs typeface="Arial"/>
                <a:sym typeface="Arial"/>
              </a:rPr>
              <a:t>Content </a:t>
            </a:r>
            <a:endParaRPr/>
          </a:p>
          <a:p>
            <a:pPr indent="-514350" lvl="0" marL="514350" marR="0" rtl="0" algn="l">
              <a:spcBef>
                <a:spcPts val="0"/>
              </a:spcBef>
              <a:spcAft>
                <a:spcPts val="0"/>
              </a:spcAft>
              <a:buClr>
                <a:schemeClr val="lt1"/>
              </a:buClr>
              <a:buSzPts val="1800"/>
              <a:buFont typeface="Arial"/>
              <a:buChar char="•"/>
            </a:pPr>
            <a:r>
              <a:rPr b="1" lang="en-US" sz="1800">
                <a:solidFill>
                  <a:schemeClr val="lt1"/>
                </a:solidFill>
                <a:latin typeface="Arial"/>
                <a:ea typeface="Arial"/>
                <a:cs typeface="Arial"/>
                <a:sym typeface="Arial"/>
              </a:rPr>
              <a:t>Data </a:t>
            </a:r>
            <a:endParaRPr/>
          </a:p>
          <a:p>
            <a:pPr indent="-514350" lvl="0" marL="514350" marR="0" rtl="0" algn="l">
              <a:spcBef>
                <a:spcPts val="0"/>
              </a:spcBef>
              <a:spcAft>
                <a:spcPts val="0"/>
              </a:spcAft>
              <a:buClr>
                <a:schemeClr val="lt1"/>
              </a:buClr>
              <a:buSzPts val="1800"/>
              <a:buFont typeface="Arial"/>
              <a:buChar char="•"/>
            </a:pPr>
            <a:r>
              <a:rPr b="1" lang="en-US" sz="1800">
                <a:solidFill>
                  <a:schemeClr val="lt1"/>
                </a:solidFill>
                <a:latin typeface="Arial"/>
                <a:ea typeface="Arial"/>
                <a:cs typeface="Arial"/>
                <a:sym typeface="Arial"/>
              </a:rPr>
              <a:t>Education</a:t>
            </a:r>
            <a:endParaRPr/>
          </a:p>
          <a:p>
            <a:pPr indent="-514350" lvl="0" marL="514350" marR="0" rtl="0" algn="l">
              <a:spcBef>
                <a:spcPts val="0"/>
              </a:spcBef>
              <a:spcAft>
                <a:spcPts val="0"/>
              </a:spcAft>
              <a:buClr>
                <a:schemeClr val="lt1"/>
              </a:buClr>
              <a:buSzPts val="1800"/>
              <a:buFont typeface="Arial"/>
              <a:buChar char="•"/>
            </a:pPr>
            <a:r>
              <a:rPr b="1" lang="en-US" sz="1800">
                <a:solidFill>
                  <a:schemeClr val="lt1"/>
                </a:solidFill>
                <a:latin typeface="Arial"/>
                <a:ea typeface="Arial"/>
                <a:cs typeface="Arial"/>
                <a:sym typeface="Arial"/>
              </a:rPr>
              <a:t>Scholarship</a:t>
            </a:r>
            <a:endParaRPr/>
          </a:p>
          <a:p>
            <a:pPr indent="-514350" lvl="0" marL="514350" marR="0" rtl="0" algn="l">
              <a:spcBef>
                <a:spcPts val="0"/>
              </a:spcBef>
              <a:spcAft>
                <a:spcPts val="0"/>
              </a:spcAft>
              <a:buClr>
                <a:schemeClr val="lt1"/>
              </a:buClr>
              <a:buSzPts val="1800"/>
              <a:buFont typeface="Arial"/>
              <a:buChar char="•"/>
            </a:pPr>
            <a:r>
              <a:rPr b="1" lang="en-US" sz="1800">
                <a:solidFill>
                  <a:schemeClr val="lt1"/>
                </a:solidFill>
                <a:latin typeface="Arial"/>
                <a:ea typeface="Arial"/>
                <a:cs typeface="Arial"/>
                <a:sym typeface="Arial"/>
              </a:rPr>
              <a:t>Science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9b08bf7682_1_8"/>
          <p:cNvSpPr txBox="1"/>
          <p:nvPr>
            <p:ph type="title"/>
          </p:nvPr>
        </p:nvSpPr>
        <p:spPr>
          <a:xfrm>
            <a:off x="340775" y="274647"/>
            <a:ext cx="8439000" cy="612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3000"/>
              <a:t>Panel Orientation</a:t>
            </a:r>
            <a:endParaRPr sz="3000"/>
          </a:p>
        </p:txBody>
      </p:sp>
      <p:pic>
        <p:nvPicPr>
          <p:cNvPr id="123" name="Google Shape;123;g9b08bf7682_1_8"/>
          <p:cNvPicPr preferRelativeResize="0"/>
          <p:nvPr/>
        </p:nvPicPr>
        <p:blipFill>
          <a:blip r:embed="rId3">
            <a:alphaModFix/>
          </a:blip>
          <a:stretch>
            <a:fillRect/>
          </a:stretch>
        </p:blipFill>
        <p:spPr>
          <a:xfrm>
            <a:off x="340786" y="953469"/>
            <a:ext cx="3768125" cy="485931"/>
          </a:xfrm>
          <a:prstGeom prst="rect">
            <a:avLst/>
          </a:prstGeom>
          <a:noFill/>
          <a:ln>
            <a:noFill/>
          </a:ln>
        </p:spPr>
      </p:pic>
      <p:pic>
        <p:nvPicPr>
          <p:cNvPr id="124" name="Google Shape;124;g9b08bf7682_1_8"/>
          <p:cNvPicPr preferRelativeResize="0"/>
          <p:nvPr/>
        </p:nvPicPr>
        <p:blipFill>
          <a:blip r:embed="rId4">
            <a:alphaModFix/>
          </a:blip>
          <a:stretch>
            <a:fillRect/>
          </a:stretch>
        </p:blipFill>
        <p:spPr>
          <a:xfrm>
            <a:off x="340775" y="1377350"/>
            <a:ext cx="3852350" cy="2649325"/>
          </a:xfrm>
          <a:prstGeom prst="rect">
            <a:avLst/>
          </a:prstGeom>
          <a:noFill/>
          <a:ln>
            <a:noFill/>
          </a:ln>
        </p:spPr>
      </p:pic>
      <p:pic>
        <p:nvPicPr>
          <p:cNvPr id="125" name="Google Shape;125;g9b08bf7682_1_8"/>
          <p:cNvPicPr preferRelativeResize="0"/>
          <p:nvPr/>
        </p:nvPicPr>
        <p:blipFill>
          <a:blip r:embed="rId5">
            <a:alphaModFix/>
          </a:blip>
          <a:stretch>
            <a:fillRect/>
          </a:stretch>
        </p:blipFill>
        <p:spPr>
          <a:xfrm>
            <a:off x="813025" y="2524111"/>
            <a:ext cx="2586450" cy="551875"/>
          </a:xfrm>
          <a:prstGeom prst="rect">
            <a:avLst/>
          </a:prstGeom>
          <a:noFill/>
          <a:ln>
            <a:noFill/>
          </a:ln>
        </p:spPr>
      </p:pic>
      <p:pic>
        <p:nvPicPr>
          <p:cNvPr id="126" name="Google Shape;126;g9b08bf7682_1_8"/>
          <p:cNvPicPr preferRelativeResize="0"/>
          <p:nvPr/>
        </p:nvPicPr>
        <p:blipFill>
          <a:blip r:embed="rId6">
            <a:alphaModFix/>
          </a:blip>
          <a:stretch>
            <a:fillRect/>
          </a:stretch>
        </p:blipFill>
        <p:spPr>
          <a:xfrm>
            <a:off x="263250" y="3868350"/>
            <a:ext cx="4425750" cy="750250"/>
          </a:xfrm>
          <a:prstGeom prst="rect">
            <a:avLst/>
          </a:prstGeom>
          <a:noFill/>
          <a:ln>
            <a:noFill/>
          </a:ln>
        </p:spPr>
      </p:pic>
      <p:pic>
        <p:nvPicPr>
          <p:cNvPr id="127" name="Google Shape;127;g9b08bf7682_1_8"/>
          <p:cNvPicPr preferRelativeResize="0"/>
          <p:nvPr/>
        </p:nvPicPr>
        <p:blipFill>
          <a:blip r:embed="rId7">
            <a:alphaModFix/>
          </a:blip>
          <a:stretch>
            <a:fillRect/>
          </a:stretch>
        </p:blipFill>
        <p:spPr>
          <a:xfrm>
            <a:off x="3477925" y="2585735"/>
            <a:ext cx="1924050" cy="428625"/>
          </a:xfrm>
          <a:prstGeom prst="rect">
            <a:avLst/>
          </a:prstGeom>
          <a:noFill/>
          <a:ln>
            <a:noFill/>
          </a:ln>
        </p:spPr>
      </p:pic>
      <p:pic>
        <p:nvPicPr>
          <p:cNvPr id="128" name="Google Shape;128;g9b08bf7682_1_8"/>
          <p:cNvPicPr preferRelativeResize="0"/>
          <p:nvPr/>
        </p:nvPicPr>
        <p:blipFill>
          <a:blip r:embed="rId8">
            <a:alphaModFix/>
          </a:blip>
          <a:stretch>
            <a:fillRect/>
          </a:stretch>
        </p:blipFill>
        <p:spPr>
          <a:xfrm>
            <a:off x="5210725" y="112987"/>
            <a:ext cx="2792725" cy="4718050"/>
          </a:xfrm>
          <a:prstGeom prst="rect">
            <a:avLst/>
          </a:prstGeom>
          <a:noFill/>
          <a:ln>
            <a:noFill/>
          </a:ln>
        </p:spPr>
      </p:pic>
      <p:sp>
        <p:nvSpPr>
          <p:cNvPr id="129" name="Google Shape;129;g9b08bf7682_1_8"/>
          <p:cNvSpPr/>
          <p:nvPr/>
        </p:nvSpPr>
        <p:spPr>
          <a:xfrm>
            <a:off x="5313325" y="2673600"/>
            <a:ext cx="683700" cy="2529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30" name="Google Shape;130;g9b08bf7682_1_8"/>
          <p:cNvSpPr/>
          <p:nvPr/>
        </p:nvSpPr>
        <p:spPr>
          <a:xfrm>
            <a:off x="7748475" y="1773650"/>
            <a:ext cx="332700" cy="310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999fcd4d60_2_49"/>
          <p:cNvSpPr txBox="1"/>
          <p:nvPr>
            <p:ph type="title"/>
          </p:nvPr>
        </p:nvSpPr>
        <p:spPr>
          <a:xfrm>
            <a:off x="340786" y="274639"/>
            <a:ext cx="8439148" cy="8059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a:t>Defining Open Content</a:t>
            </a:r>
            <a:endParaRPr/>
          </a:p>
        </p:txBody>
      </p:sp>
      <p:sp>
        <p:nvSpPr>
          <p:cNvPr id="340" name="Google Shape;340;g999fcd4d60_2_49"/>
          <p:cNvSpPr txBox="1"/>
          <p:nvPr>
            <p:ph idx="1" type="body"/>
          </p:nvPr>
        </p:nvSpPr>
        <p:spPr>
          <a:xfrm>
            <a:off x="340786" y="1242717"/>
            <a:ext cx="8439148" cy="3143408"/>
          </a:xfrm>
          <a:prstGeom prst="rect">
            <a:avLst/>
          </a:prstGeom>
          <a:noFill/>
          <a:ln>
            <a:noFill/>
          </a:ln>
        </p:spPr>
        <p:txBody>
          <a:bodyPr anchorCtr="0" anchor="t" bIns="45700" lIns="91425" spcFirstLastPara="1" rIns="91425" wrap="square" tIns="45700">
            <a:noAutofit/>
          </a:bodyPr>
          <a:lstStyle/>
          <a:p>
            <a:pPr indent="-342900" lvl="0" marL="342900" rtl="0" algn="l">
              <a:lnSpc>
                <a:spcPct val="150000"/>
              </a:lnSpc>
              <a:spcBef>
                <a:spcPts val="0"/>
              </a:spcBef>
              <a:spcAft>
                <a:spcPts val="0"/>
              </a:spcAft>
              <a:buClr>
                <a:schemeClr val="dk1"/>
              </a:buClr>
              <a:buSzPts val="2400"/>
              <a:buChar char="•"/>
            </a:pPr>
            <a:r>
              <a:rPr lang="en-US"/>
              <a:t>Digital​</a:t>
            </a:r>
            <a:endParaRPr/>
          </a:p>
          <a:p>
            <a:pPr indent="-342900" lvl="0" marL="342900" rtl="0" algn="l">
              <a:lnSpc>
                <a:spcPct val="150000"/>
              </a:lnSpc>
              <a:spcBef>
                <a:spcPts val="500"/>
              </a:spcBef>
              <a:spcAft>
                <a:spcPts val="0"/>
              </a:spcAft>
              <a:buClr>
                <a:schemeClr val="dk1"/>
              </a:buClr>
              <a:buSzPts val="2400"/>
              <a:buChar char="•"/>
            </a:pPr>
            <a:r>
              <a:rPr lang="en-US"/>
              <a:t>Accessible immediately and online​ </a:t>
            </a:r>
            <a:r>
              <a:rPr i="1" lang="en-US"/>
              <a:t>(no technical barrier)</a:t>
            </a:r>
            <a:endParaRPr/>
          </a:p>
          <a:p>
            <a:pPr indent="-342900" lvl="0" marL="342900" rtl="0" algn="l">
              <a:lnSpc>
                <a:spcPct val="150000"/>
              </a:lnSpc>
              <a:spcBef>
                <a:spcPts val="500"/>
              </a:spcBef>
              <a:spcAft>
                <a:spcPts val="0"/>
              </a:spcAft>
              <a:buClr>
                <a:schemeClr val="dk1"/>
              </a:buClr>
              <a:buSzPts val="2400"/>
              <a:buChar char="•"/>
            </a:pPr>
            <a:r>
              <a:rPr lang="en-US"/>
              <a:t>Freely available (</a:t>
            </a:r>
            <a:r>
              <a:rPr i="1" lang="en-US"/>
              <a:t>no authorization or cost barrier)</a:t>
            </a:r>
            <a:endParaRPr/>
          </a:p>
          <a:p>
            <a:pPr indent="-342900" lvl="0" marL="342900" rtl="0" algn="l">
              <a:lnSpc>
                <a:spcPct val="150000"/>
              </a:lnSpc>
              <a:spcBef>
                <a:spcPts val="500"/>
              </a:spcBef>
              <a:spcAft>
                <a:spcPts val="0"/>
              </a:spcAft>
              <a:buClr>
                <a:schemeClr val="dk1"/>
              </a:buClr>
              <a:buSzPts val="2400"/>
              <a:buChar char="•"/>
            </a:pPr>
            <a:r>
              <a:rPr lang="en-US"/>
              <a:t>Fully reusable in a digital environment​ </a:t>
            </a:r>
            <a:r>
              <a:rPr i="1" lang="en-US"/>
              <a:t>(rights defined)</a:t>
            </a:r>
            <a:endParaRPr/>
          </a:p>
          <a:p>
            <a:pPr indent="-190500" lvl="0" marL="342900" rtl="0" algn="l">
              <a:spcBef>
                <a:spcPts val="480"/>
              </a:spcBef>
              <a:spcAft>
                <a:spcPts val="0"/>
              </a:spcAft>
              <a:buClr>
                <a:schemeClr val="dk1"/>
              </a:buClr>
              <a:buSzPts val="2400"/>
              <a:buFont typeface="Arial"/>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999fcd4d60_2_54"/>
          <p:cNvSpPr txBox="1"/>
          <p:nvPr>
            <p:ph type="title"/>
          </p:nvPr>
        </p:nvSpPr>
        <p:spPr>
          <a:xfrm>
            <a:off x="340786" y="274639"/>
            <a:ext cx="8439148" cy="8059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t/>
            </a:r>
            <a:endParaRPr/>
          </a:p>
        </p:txBody>
      </p:sp>
      <p:sp>
        <p:nvSpPr>
          <p:cNvPr id="346" name="Google Shape;346;g999fcd4d60_2_54"/>
          <p:cNvSpPr txBox="1"/>
          <p:nvPr>
            <p:ph idx="1" type="body"/>
          </p:nvPr>
        </p:nvSpPr>
        <p:spPr>
          <a:xfrm>
            <a:off x="340786" y="1242717"/>
            <a:ext cx="8439148" cy="3143408"/>
          </a:xfrm>
          <a:prstGeom prst="rect">
            <a:avLst/>
          </a:prstGeom>
          <a:noFill/>
          <a:ln>
            <a:noFill/>
          </a:ln>
        </p:spPr>
        <p:txBody>
          <a:bodyPr anchorCtr="0" anchor="t" bIns="45700" lIns="91425" spcFirstLastPara="1" rIns="91425" wrap="square" tIns="45700">
            <a:noAutofit/>
          </a:bodyPr>
          <a:lstStyle/>
          <a:p>
            <a:pPr indent="-190500" lvl="0" marL="342900" rtl="0" algn="l">
              <a:spcBef>
                <a:spcPts val="0"/>
              </a:spcBef>
              <a:spcAft>
                <a:spcPts val="0"/>
              </a:spcAft>
              <a:buClr>
                <a:schemeClr val="dk1"/>
              </a:buClr>
              <a:buSzPts val="2400"/>
              <a:buFont typeface="Arial"/>
              <a:buNone/>
            </a:pPr>
            <a:r>
              <a:t/>
            </a:r>
            <a:endParaRPr/>
          </a:p>
        </p:txBody>
      </p:sp>
      <p:pic>
        <p:nvPicPr>
          <p:cNvPr id="347" name="Google Shape;347;g999fcd4d60_2_54"/>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g999fcd4d60_2_60"/>
          <p:cNvPicPr preferRelativeResize="0"/>
          <p:nvPr/>
        </p:nvPicPr>
        <p:blipFill rotWithShape="1">
          <a:blip r:embed="rId3">
            <a:alphaModFix/>
          </a:blip>
          <a:srcRect b="0" l="0" r="0" t="0"/>
          <a:stretch/>
        </p:blipFill>
        <p:spPr>
          <a:xfrm>
            <a:off x="6997851" y="1089367"/>
            <a:ext cx="1535779" cy="1486556"/>
          </a:xfrm>
          <a:prstGeom prst="rect">
            <a:avLst/>
          </a:prstGeom>
          <a:noFill/>
          <a:ln>
            <a:noFill/>
          </a:ln>
        </p:spPr>
      </p:pic>
      <p:pic>
        <p:nvPicPr>
          <p:cNvPr id="354" name="Google Shape;354;g999fcd4d60_2_60"/>
          <p:cNvPicPr preferRelativeResize="0"/>
          <p:nvPr/>
        </p:nvPicPr>
        <p:blipFill rotWithShape="1">
          <a:blip r:embed="rId4">
            <a:alphaModFix/>
          </a:blip>
          <a:srcRect b="0" l="0" r="0" t="0"/>
          <a:stretch/>
        </p:blipFill>
        <p:spPr>
          <a:xfrm>
            <a:off x="458128" y="3092862"/>
            <a:ext cx="916001" cy="1179315"/>
          </a:xfrm>
          <a:prstGeom prst="rect">
            <a:avLst/>
          </a:prstGeom>
          <a:noFill/>
          <a:ln>
            <a:noFill/>
          </a:ln>
        </p:spPr>
      </p:pic>
      <p:pic>
        <p:nvPicPr>
          <p:cNvPr id="355" name="Google Shape;355;g999fcd4d60_2_60"/>
          <p:cNvPicPr preferRelativeResize="0"/>
          <p:nvPr/>
        </p:nvPicPr>
        <p:blipFill rotWithShape="1">
          <a:blip r:embed="rId5">
            <a:alphaModFix/>
          </a:blip>
          <a:srcRect b="0" l="0" r="0" t="0"/>
          <a:stretch/>
        </p:blipFill>
        <p:spPr>
          <a:xfrm>
            <a:off x="6200830" y="3885184"/>
            <a:ext cx="2594031" cy="387767"/>
          </a:xfrm>
          <a:prstGeom prst="rect">
            <a:avLst/>
          </a:prstGeom>
          <a:noFill/>
          <a:ln>
            <a:noFill/>
          </a:ln>
        </p:spPr>
      </p:pic>
      <p:pic>
        <p:nvPicPr>
          <p:cNvPr id="356" name="Google Shape;356;g999fcd4d60_2_60"/>
          <p:cNvPicPr preferRelativeResize="0"/>
          <p:nvPr/>
        </p:nvPicPr>
        <p:blipFill rotWithShape="1">
          <a:blip r:embed="rId6">
            <a:alphaModFix/>
          </a:blip>
          <a:srcRect b="0" l="0" r="0" t="0"/>
          <a:stretch/>
        </p:blipFill>
        <p:spPr>
          <a:xfrm>
            <a:off x="539572" y="1115256"/>
            <a:ext cx="1964531" cy="735806"/>
          </a:xfrm>
          <a:prstGeom prst="rect">
            <a:avLst/>
          </a:prstGeom>
          <a:noFill/>
          <a:ln>
            <a:noFill/>
          </a:ln>
        </p:spPr>
      </p:pic>
      <p:pic>
        <p:nvPicPr>
          <p:cNvPr id="357" name="Google Shape;357;g999fcd4d60_2_60"/>
          <p:cNvPicPr preferRelativeResize="0"/>
          <p:nvPr/>
        </p:nvPicPr>
        <p:blipFill rotWithShape="1">
          <a:blip r:embed="rId7">
            <a:alphaModFix/>
          </a:blip>
          <a:srcRect b="0" l="0" r="0" t="0"/>
          <a:stretch/>
        </p:blipFill>
        <p:spPr>
          <a:xfrm>
            <a:off x="539572" y="2107826"/>
            <a:ext cx="1964531" cy="753635"/>
          </a:xfrm>
          <a:prstGeom prst="rect">
            <a:avLst/>
          </a:prstGeom>
          <a:noFill/>
          <a:ln>
            <a:noFill/>
          </a:ln>
        </p:spPr>
      </p:pic>
      <p:pic>
        <p:nvPicPr>
          <p:cNvPr id="358" name="Google Shape;358;g999fcd4d60_2_60"/>
          <p:cNvPicPr preferRelativeResize="0"/>
          <p:nvPr/>
        </p:nvPicPr>
        <p:blipFill rotWithShape="1">
          <a:blip r:embed="rId8">
            <a:alphaModFix/>
          </a:blip>
          <a:srcRect b="0" l="0" r="0" t="0"/>
          <a:stretch/>
        </p:blipFill>
        <p:spPr>
          <a:xfrm>
            <a:off x="2986352" y="1115255"/>
            <a:ext cx="1685925" cy="642938"/>
          </a:xfrm>
          <a:prstGeom prst="rect">
            <a:avLst/>
          </a:prstGeom>
          <a:noFill/>
          <a:ln>
            <a:noFill/>
          </a:ln>
        </p:spPr>
      </p:pic>
      <p:pic>
        <p:nvPicPr>
          <p:cNvPr id="359" name="Google Shape;359;g999fcd4d60_2_60"/>
          <p:cNvPicPr preferRelativeResize="0"/>
          <p:nvPr/>
        </p:nvPicPr>
        <p:blipFill rotWithShape="1">
          <a:blip r:embed="rId9">
            <a:alphaModFix/>
          </a:blip>
          <a:srcRect b="0" l="0" r="0" t="0"/>
          <a:stretch/>
        </p:blipFill>
        <p:spPr>
          <a:xfrm>
            <a:off x="2986353" y="2138172"/>
            <a:ext cx="1693069" cy="600075"/>
          </a:xfrm>
          <a:prstGeom prst="rect">
            <a:avLst/>
          </a:prstGeom>
          <a:noFill/>
          <a:ln>
            <a:noFill/>
          </a:ln>
        </p:spPr>
      </p:pic>
      <p:pic>
        <p:nvPicPr>
          <p:cNvPr id="360" name="Google Shape;360;g999fcd4d60_2_60"/>
          <p:cNvPicPr preferRelativeResize="0"/>
          <p:nvPr/>
        </p:nvPicPr>
        <p:blipFill rotWithShape="1">
          <a:blip r:embed="rId10">
            <a:alphaModFix/>
          </a:blip>
          <a:srcRect b="0" l="0" r="0" t="0"/>
          <a:stretch/>
        </p:blipFill>
        <p:spPr>
          <a:xfrm>
            <a:off x="5462298" y="1131848"/>
            <a:ext cx="1203471" cy="1456301"/>
          </a:xfrm>
          <a:prstGeom prst="rect">
            <a:avLst/>
          </a:prstGeom>
          <a:noFill/>
          <a:ln>
            <a:noFill/>
          </a:ln>
        </p:spPr>
      </p:pic>
      <p:pic>
        <p:nvPicPr>
          <p:cNvPr id="361" name="Google Shape;361;g999fcd4d60_2_60"/>
          <p:cNvPicPr preferRelativeResize="0"/>
          <p:nvPr/>
        </p:nvPicPr>
        <p:blipFill rotWithShape="1">
          <a:blip r:embed="rId11">
            <a:alphaModFix/>
          </a:blip>
          <a:srcRect b="0" l="0" r="0" t="0"/>
          <a:stretch/>
        </p:blipFill>
        <p:spPr>
          <a:xfrm>
            <a:off x="1759661" y="3405820"/>
            <a:ext cx="2872608" cy="601125"/>
          </a:xfrm>
          <a:prstGeom prst="rect">
            <a:avLst/>
          </a:prstGeom>
          <a:noFill/>
          <a:ln>
            <a:noFill/>
          </a:ln>
        </p:spPr>
      </p:pic>
      <p:pic>
        <p:nvPicPr>
          <p:cNvPr id="362" name="Google Shape;362;g999fcd4d60_2_60"/>
          <p:cNvPicPr preferRelativeResize="0"/>
          <p:nvPr/>
        </p:nvPicPr>
        <p:blipFill rotWithShape="1">
          <a:blip r:embed="rId12">
            <a:alphaModFix/>
          </a:blip>
          <a:srcRect b="0" l="0" r="0" t="0"/>
          <a:stretch/>
        </p:blipFill>
        <p:spPr>
          <a:xfrm>
            <a:off x="4911081" y="2992386"/>
            <a:ext cx="3883780" cy="508986"/>
          </a:xfrm>
          <a:prstGeom prst="rect">
            <a:avLst/>
          </a:prstGeom>
          <a:noFill/>
          <a:ln>
            <a:noFill/>
          </a:ln>
        </p:spPr>
      </p:pic>
      <p:sp>
        <p:nvSpPr>
          <p:cNvPr id="363" name="Google Shape;363;g999fcd4d60_2_60"/>
          <p:cNvSpPr txBox="1"/>
          <p:nvPr>
            <p:ph idx="1" type="body"/>
          </p:nvPr>
        </p:nvSpPr>
        <p:spPr>
          <a:xfrm>
            <a:off x="416202" y="252933"/>
            <a:ext cx="8439148" cy="68644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3200"/>
              <a:buNone/>
            </a:pPr>
            <a:r>
              <a:rPr lang="en-US" sz="3200">
                <a:solidFill>
                  <a:srgbClr val="33557A"/>
                </a:solidFill>
              </a:rPr>
              <a:t>Traditional Content Providers at OCLC</a:t>
            </a:r>
            <a:endParaRPr>
              <a:solidFill>
                <a:srgbClr val="33557A"/>
              </a:solidFill>
            </a:endParaRPr>
          </a:p>
        </p:txBody>
      </p:sp>
      <p:pic>
        <p:nvPicPr>
          <p:cNvPr id="364" name="Google Shape;364;g999fcd4d60_2_60"/>
          <p:cNvPicPr preferRelativeResize="0"/>
          <p:nvPr/>
        </p:nvPicPr>
        <p:blipFill rotWithShape="1">
          <a:blip r:embed="rId13">
            <a:alphaModFix/>
          </a:blip>
          <a:srcRect b="0" l="0" r="0" t="0"/>
          <a:stretch/>
        </p:blipFill>
        <p:spPr>
          <a:xfrm>
            <a:off x="4679422" y="3655018"/>
            <a:ext cx="1162435" cy="581218"/>
          </a:xfrm>
          <a:prstGeom prst="rect">
            <a:avLst/>
          </a:prstGeom>
          <a:noFill/>
          <a:ln>
            <a:noFill/>
          </a:ln>
        </p:spPr>
      </p:pic>
      <p:pic>
        <p:nvPicPr>
          <p:cNvPr descr="OCLC_H_PMS.eps" id="365" name="Google Shape;365;g999fcd4d60_2_60"/>
          <p:cNvPicPr preferRelativeResize="0"/>
          <p:nvPr/>
        </p:nvPicPr>
        <p:blipFill rotWithShape="1">
          <a:blip r:embed="rId14">
            <a:alphaModFix/>
          </a:blip>
          <a:srcRect b="0" l="0" r="0" t="0"/>
          <a:stretch/>
        </p:blipFill>
        <p:spPr>
          <a:xfrm>
            <a:off x="8065903" y="4691820"/>
            <a:ext cx="858624" cy="28566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999fcd4d60_2_83"/>
          <p:cNvSpPr txBox="1"/>
          <p:nvPr>
            <p:ph idx="1" type="body"/>
          </p:nvPr>
        </p:nvSpPr>
        <p:spPr>
          <a:xfrm>
            <a:off x="397348" y="343304"/>
            <a:ext cx="8439148" cy="68644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3600"/>
              <a:buNone/>
            </a:pPr>
            <a:r>
              <a:rPr lang="en-US">
                <a:solidFill>
                  <a:srgbClr val="33557A"/>
                </a:solidFill>
              </a:rPr>
              <a:t>Open Content Providers at OCLC</a:t>
            </a:r>
            <a:endParaRPr>
              <a:solidFill>
                <a:srgbClr val="33557A"/>
              </a:solidFill>
            </a:endParaRPr>
          </a:p>
        </p:txBody>
      </p:sp>
      <p:pic>
        <p:nvPicPr>
          <p:cNvPr id="371" name="Google Shape;371;g999fcd4d60_2_83"/>
          <p:cNvPicPr preferRelativeResize="0"/>
          <p:nvPr/>
        </p:nvPicPr>
        <p:blipFill rotWithShape="1">
          <a:blip r:embed="rId3">
            <a:alphaModFix/>
          </a:blip>
          <a:srcRect b="0" l="0" r="0" t="0"/>
          <a:stretch/>
        </p:blipFill>
        <p:spPr>
          <a:xfrm>
            <a:off x="314629" y="2429482"/>
            <a:ext cx="2415773" cy="788822"/>
          </a:xfrm>
          <a:prstGeom prst="rect">
            <a:avLst/>
          </a:prstGeom>
          <a:noFill/>
          <a:ln>
            <a:noFill/>
          </a:ln>
        </p:spPr>
      </p:pic>
      <p:pic>
        <p:nvPicPr>
          <p:cNvPr id="372" name="Google Shape;372;g999fcd4d60_2_83"/>
          <p:cNvPicPr preferRelativeResize="0"/>
          <p:nvPr/>
        </p:nvPicPr>
        <p:blipFill rotWithShape="1">
          <a:blip r:embed="rId4">
            <a:alphaModFix/>
          </a:blip>
          <a:srcRect b="0" l="0" r="0" t="0"/>
          <a:stretch/>
        </p:blipFill>
        <p:spPr>
          <a:xfrm>
            <a:off x="6902215" y="1990990"/>
            <a:ext cx="2064380" cy="1156053"/>
          </a:xfrm>
          <a:prstGeom prst="rect">
            <a:avLst/>
          </a:prstGeom>
          <a:noFill/>
          <a:ln>
            <a:noFill/>
          </a:ln>
        </p:spPr>
      </p:pic>
      <p:pic>
        <p:nvPicPr>
          <p:cNvPr id="373" name="Google Shape;373;g999fcd4d60_2_83"/>
          <p:cNvPicPr preferRelativeResize="0"/>
          <p:nvPr/>
        </p:nvPicPr>
        <p:blipFill rotWithShape="1">
          <a:blip r:embed="rId5">
            <a:alphaModFix/>
          </a:blip>
          <a:srcRect b="0" l="0" r="0" t="0"/>
          <a:stretch/>
        </p:blipFill>
        <p:spPr>
          <a:xfrm>
            <a:off x="3313880" y="1997444"/>
            <a:ext cx="2784725" cy="648419"/>
          </a:xfrm>
          <a:prstGeom prst="rect">
            <a:avLst/>
          </a:prstGeom>
          <a:noFill/>
          <a:ln>
            <a:noFill/>
          </a:ln>
        </p:spPr>
      </p:pic>
      <p:pic>
        <p:nvPicPr>
          <p:cNvPr id="374" name="Google Shape;374;g999fcd4d60_2_83"/>
          <p:cNvPicPr preferRelativeResize="0"/>
          <p:nvPr/>
        </p:nvPicPr>
        <p:blipFill rotWithShape="1">
          <a:blip r:embed="rId6">
            <a:alphaModFix/>
          </a:blip>
          <a:srcRect b="0" l="0" r="0" t="0"/>
          <a:stretch/>
        </p:blipFill>
        <p:spPr>
          <a:xfrm>
            <a:off x="681949" y="1257761"/>
            <a:ext cx="1971675" cy="647700"/>
          </a:xfrm>
          <a:prstGeom prst="rect">
            <a:avLst/>
          </a:prstGeom>
          <a:noFill/>
          <a:ln>
            <a:noFill/>
          </a:ln>
        </p:spPr>
      </p:pic>
      <p:pic>
        <p:nvPicPr>
          <p:cNvPr id="375" name="Google Shape;375;g999fcd4d60_2_83"/>
          <p:cNvPicPr preferRelativeResize="0"/>
          <p:nvPr/>
        </p:nvPicPr>
        <p:blipFill rotWithShape="1">
          <a:blip r:embed="rId7">
            <a:alphaModFix/>
          </a:blip>
          <a:srcRect b="0" l="0" r="0" t="0"/>
          <a:stretch/>
        </p:blipFill>
        <p:spPr>
          <a:xfrm>
            <a:off x="3831103" y="2993538"/>
            <a:ext cx="1886654" cy="520456"/>
          </a:xfrm>
          <a:prstGeom prst="rect">
            <a:avLst/>
          </a:prstGeom>
          <a:noFill/>
          <a:ln>
            <a:noFill/>
          </a:ln>
        </p:spPr>
      </p:pic>
      <p:pic>
        <p:nvPicPr>
          <p:cNvPr id="376" name="Google Shape;376;g999fcd4d60_2_83"/>
          <p:cNvPicPr preferRelativeResize="0"/>
          <p:nvPr/>
        </p:nvPicPr>
        <p:blipFill rotWithShape="1">
          <a:blip r:embed="rId8">
            <a:alphaModFix/>
          </a:blip>
          <a:srcRect b="0" l="0" r="0" t="0"/>
          <a:stretch/>
        </p:blipFill>
        <p:spPr>
          <a:xfrm>
            <a:off x="3438464" y="1093981"/>
            <a:ext cx="2535555" cy="773345"/>
          </a:xfrm>
          <a:prstGeom prst="rect">
            <a:avLst/>
          </a:prstGeom>
          <a:noFill/>
          <a:ln>
            <a:noFill/>
          </a:ln>
        </p:spPr>
      </p:pic>
      <p:pic>
        <p:nvPicPr>
          <p:cNvPr id="377" name="Google Shape;377;g999fcd4d60_2_83"/>
          <p:cNvPicPr preferRelativeResize="0"/>
          <p:nvPr/>
        </p:nvPicPr>
        <p:blipFill rotWithShape="1">
          <a:blip r:embed="rId9">
            <a:alphaModFix/>
          </a:blip>
          <a:srcRect b="0" l="0" r="0" t="0"/>
          <a:stretch/>
        </p:blipFill>
        <p:spPr>
          <a:xfrm>
            <a:off x="6404188" y="1206160"/>
            <a:ext cx="2456033" cy="708471"/>
          </a:xfrm>
          <a:prstGeom prst="rect">
            <a:avLst/>
          </a:prstGeom>
          <a:noFill/>
          <a:ln>
            <a:noFill/>
          </a:ln>
        </p:spPr>
      </p:pic>
      <p:pic>
        <p:nvPicPr>
          <p:cNvPr id="378" name="Google Shape;378;g999fcd4d60_2_83"/>
          <p:cNvPicPr preferRelativeResize="0"/>
          <p:nvPr/>
        </p:nvPicPr>
        <p:blipFill rotWithShape="1">
          <a:blip r:embed="rId10">
            <a:alphaModFix/>
          </a:blip>
          <a:srcRect b="0" l="0" r="0" t="0"/>
          <a:stretch/>
        </p:blipFill>
        <p:spPr>
          <a:xfrm>
            <a:off x="681949" y="3513994"/>
            <a:ext cx="2739811" cy="884017"/>
          </a:xfrm>
          <a:prstGeom prst="rect">
            <a:avLst/>
          </a:prstGeom>
          <a:noFill/>
          <a:ln>
            <a:noFill/>
          </a:ln>
        </p:spPr>
      </p:pic>
      <p:pic>
        <p:nvPicPr>
          <p:cNvPr id="379" name="Google Shape;379;g999fcd4d60_2_83"/>
          <p:cNvPicPr preferRelativeResize="0"/>
          <p:nvPr/>
        </p:nvPicPr>
        <p:blipFill rotWithShape="1">
          <a:blip r:embed="rId11">
            <a:alphaModFix/>
          </a:blip>
          <a:srcRect b="0" l="0" r="0" t="0"/>
          <a:stretch/>
        </p:blipFill>
        <p:spPr>
          <a:xfrm>
            <a:off x="5912780" y="3393272"/>
            <a:ext cx="2255520" cy="1088136"/>
          </a:xfrm>
          <a:prstGeom prst="rect">
            <a:avLst/>
          </a:prstGeom>
          <a:noFill/>
          <a:ln>
            <a:noFill/>
          </a:ln>
        </p:spPr>
      </p:pic>
      <p:pic>
        <p:nvPicPr>
          <p:cNvPr descr="OCLC_H_PMS.eps" id="380" name="Google Shape;380;g999fcd4d60_2_83"/>
          <p:cNvPicPr preferRelativeResize="0"/>
          <p:nvPr/>
        </p:nvPicPr>
        <p:blipFill rotWithShape="1">
          <a:blip r:embed="rId12">
            <a:alphaModFix/>
          </a:blip>
          <a:srcRect b="0" l="0" r="0" t="0"/>
          <a:stretch/>
        </p:blipFill>
        <p:spPr>
          <a:xfrm>
            <a:off x="8065903" y="4691820"/>
            <a:ext cx="858624" cy="28566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g999fcd4d60_2_97"/>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999fcd4d60_2_101"/>
          <p:cNvSpPr txBox="1"/>
          <p:nvPr>
            <p:ph type="title"/>
          </p:nvPr>
        </p:nvSpPr>
        <p:spPr>
          <a:xfrm>
            <a:off x="340786" y="274639"/>
            <a:ext cx="8439148" cy="8059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t/>
            </a:r>
            <a:endParaRPr/>
          </a:p>
        </p:txBody>
      </p:sp>
      <p:sp>
        <p:nvSpPr>
          <p:cNvPr id="391" name="Google Shape;391;g999fcd4d60_2_101"/>
          <p:cNvSpPr txBox="1"/>
          <p:nvPr>
            <p:ph idx="1" type="body"/>
          </p:nvPr>
        </p:nvSpPr>
        <p:spPr>
          <a:xfrm>
            <a:off x="340786" y="1242717"/>
            <a:ext cx="8439148" cy="3143408"/>
          </a:xfrm>
          <a:prstGeom prst="rect">
            <a:avLst/>
          </a:prstGeom>
          <a:noFill/>
          <a:ln>
            <a:noFill/>
          </a:ln>
        </p:spPr>
        <p:txBody>
          <a:bodyPr anchorCtr="0" anchor="t" bIns="45700" lIns="91425" spcFirstLastPara="1" rIns="91425" wrap="square" tIns="45700">
            <a:noAutofit/>
          </a:bodyPr>
          <a:lstStyle/>
          <a:p>
            <a:pPr indent="-190500" lvl="0" marL="342900" rtl="0" algn="l">
              <a:spcBef>
                <a:spcPts val="0"/>
              </a:spcBef>
              <a:spcAft>
                <a:spcPts val="0"/>
              </a:spcAft>
              <a:buClr>
                <a:schemeClr val="dk1"/>
              </a:buClr>
              <a:buSzPts val="2400"/>
              <a:buFont typeface="Arial"/>
              <a:buNone/>
            </a:pPr>
            <a:r>
              <a:t/>
            </a:r>
            <a:endParaRPr/>
          </a:p>
        </p:txBody>
      </p:sp>
      <p:pic>
        <p:nvPicPr>
          <p:cNvPr id="392" name="Google Shape;392;g999fcd4d60_2_101"/>
          <p:cNvPicPr preferRelativeResize="0"/>
          <p:nvPr/>
        </p:nvPicPr>
        <p:blipFill rotWithShape="1">
          <a:blip r:embed="rId3">
            <a:alphaModFix/>
          </a:blip>
          <a:srcRect b="12176" l="0" r="0" t="0"/>
          <a:stretch/>
        </p:blipFill>
        <p:spPr>
          <a:xfrm>
            <a:off x="340786" y="168348"/>
            <a:ext cx="8803214" cy="434878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999fcd4d60_2_107"/>
          <p:cNvSpPr txBox="1"/>
          <p:nvPr>
            <p:ph type="title"/>
          </p:nvPr>
        </p:nvSpPr>
        <p:spPr>
          <a:xfrm>
            <a:off x="340786" y="274639"/>
            <a:ext cx="8439148" cy="8059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a:t>Advocacy &amp; Engagement</a:t>
            </a:r>
            <a:endParaRPr/>
          </a:p>
        </p:txBody>
      </p:sp>
      <p:pic>
        <p:nvPicPr>
          <p:cNvPr id="399" name="Google Shape;399;g999fcd4d60_2_107"/>
          <p:cNvPicPr preferRelativeResize="0"/>
          <p:nvPr/>
        </p:nvPicPr>
        <p:blipFill rotWithShape="1">
          <a:blip r:embed="rId3">
            <a:alphaModFix/>
          </a:blip>
          <a:srcRect b="0" l="0" r="0" t="0"/>
          <a:stretch/>
        </p:blipFill>
        <p:spPr>
          <a:xfrm>
            <a:off x="859992" y="1415350"/>
            <a:ext cx="7400736" cy="289497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999fcd4d60_2_113"/>
          <p:cNvSpPr txBox="1"/>
          <p:nvPr>
            <p:ph type="title"/>
          </p:nvPr>
        </p:nvSpPr>
        <p:spPr>
          <a:xfrm>
            <a:off x="340786" y="274639"/>
            <a:ext cx="8439148" cy="8059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a:t>Areas of Continued Exploration</a:t>
            </a:r>
            <a:endParaRPr/>
          </a:p>
        </p:txBody>
      </p:sp>
      <p:sp>
        <p:nvSpPr>
          <p:cNvPr id="405" name="Google Shape;405;g999fcd4d60_2_113"/>
          <p:cNvSpPr txBox="1"/>
          <p:nvPr>
            <p:ph idx="1" type="body"/>
          </p:nvPr>
        </p:nvSpPr>
        <p:spPr>
          <a:xfrm>
            <a:off x="340786" y="1242717"/>
            <a:ext cx="8439148" cy="314340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Font typeface="Arial"/>
              <a:buChar char="•"/>
            </a:pPr>
            <a:r>
              <a:rPr lang="en-US"/>
              <a:t>Linked data prototyping and open data</a:t>
            </a:r>
            <a:endParaRPr/>
          </a:p>
          <a:p>
            <a:pPr indent="-190500" lvl="0" marL="342900" rtl="0" algn="l">
              <a:spcBef>
                <a:spcPts val="480"/>
              </a:spcBef>
              <a:spcAft>
                <a:spcPts val="0"/>
              </a:spcAft>
              <a:buClr>
                <a:schemeClr val="dk1"/>
              </a:buClr>
              <a:buSzPts val="2400"/>
              <a:buFont typeface="Arial"/>
              <a:buNone/>
            </a:pPr>
            <a:r>
              <a:t/>
            </a:r>
            <a:endParaRPr/>
          </a:p>
          <a:p>
            <a:pPr indent="-342900" lvl="0" marL="342900" rtl="0" algn="l">
              <a:spcBef>
                <a:spcPts val="480"/>
              </a:spcBef>
              <a:spcAft>
                <a:spcPts val="0"/>
              </a:spcAft>
              <a:buClr>
                <a:schemeClr val="dk1"/>
              </a:buClr>
              <a:buSzPts val="2400"/>
              <a:buFont typeface="Arial"/>
              <a:buChar char="•"/>
            </a:pPr>
            <a:r>
              <a:rPr lang="en-US"/>
              <a:t>OER and open textbooks</a:t>
            </a:r>
            <a:endParaRPr/>
          </a:p>
          <a:p>
            <a:pPr indent="-190500" lvl="0" marL="342900" rtl="0" algn="l">
              <a:spcBef>
                <a:spcPts val="480"/>
              </a:spcBef>
              <a:spcAft>
                <a:spcPts val="0"/>
              </a:spcAft>
              <a:buClr>
                <a:schemeClr val="dk1"/>
              </a:buClr>
              <a:buSzPts val="2400"/>
              <a:buFont typeface="Arial"/>
              <a:buNone/>
            </a:pPr>
            <a:r>
              <a:t/>
            </a:r>
            <a:endParaRPr/>
          </a:p>
          <a:p>
            <a:pPr indent="-342900" lvl="0" marL="342900" rtl="0" algn="l">
              <a:spcBef>
                <a:spcPts val="480"/>
              </a:spcBef>
              <a:spcAft>
                <a:spcPts val="0"/>
              </a:spcAft>
              <a:buClr>
                <a:schemeClr val="dk1"/>
              </a:buClr>
              <a:buSzPts val="2400"/>
              <a:buFont typeface="Arial"/>
              <a:buChar char="•"/>
            </a:pPr>
            <a:r>
              <a:rPr lang="en-US"/>
              <a:t>Institutional publishing of open content</a:t>
            </a:r>
            <a:endParaRPr/>
          </a:p>
          <a:p>
            <a:pPr indent="0" lvl="0" marL="0" rtl="0" algn="l">
              <a:spcBef>
                <a:spcPts val="480"/>
              </a:spcBef>
              <a:spcAft>
                <a:spcPts val="0"/>
              </a:spcAft>
              <a:buClr>
                <a:schemeClr val="dk1"/>
              </a:buClr>
              <a:buSzPts val="2400"/>
              <a:buNone/>
            </a:pPr>
            <a:r>
              <a:t/>
            </a:r>
            <a:endParaRPr/>
          </a:p>
          <a:p>
            <a:pPr indent="-342900" lvl="0" marL="342900" rtl="0" algn="l">
              <a:spcBef>
                <a:spcPts val="480"/>
              </a:spcBef>
              <a:spcAft>
                <a:spcPts val="0"/>
              </a:spcAft>
              <a:buClr>
                <a:schemeClr val="dk1"/>
              </a:buClr>
              <a:buSzPts val="2400"/>
              <a:buFont typeface="Arial"/>
              <a:buChar char="•"/>
            </a:pPr>
            <a:r>
              <a:rPr lang="en-US"/>
              <a:t>Curation &amp; preservation of open content</a:t>
            </a:r>
            <a:endParaRPr/>
          </a:p>
          <a:p>
            <a:pPr indent="-190500" lvl="0" marL="342900" rtl="0" algn="l">
              <a:spcBef>
                <a:spcPts val="480"/>
              </a:spcBef>
              <a:spcAft>
                <a:spcPts val="0"/>
              </a:spcAft>
              <a:buClr>
                <a:schemeClr val="dk1"/>
              </a:buClr>
              <a:buSzPts val="2400"/>
              <a:buFont typeface="Arial"/>
              <a:buNone/>
            </a:pPr>
            <a:r>
              <a:t/>
            </a:r>
            <a:endParaRPr/>
          </a:p>
        </p:txBody>
      </p:sp>
      <p:pic>
        <p:nvPicPr>
          <p:cNvPr descr="A picture containing clipart&#10;&#10;Description generated with very high confidence" id="406" name="Google Shape;406;g999fcd4d60_2_113"/>
          <p:cNvPicPr preferRelativeResize="0"/>
          <p:nvPr/>
        </p:nvPicPr>
        <p:blipFill rotWithShape="1">
          <a:blip r:embed="rId3">
            <a:alphaModFix/>
          </a:blip>
          <a:srcRect b="0" l="0" r="0" t="0"/>
          <a:stretch/>
        </p:blipFill>
        <p:spPr>
          <a:xfrm>
            <a:off x="6754522" y="1867164"/>
            <a:ext cx="1501511" cy="140917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999fcd4d60_2_119"/>
          <p:cNvSpPr txBox="1"/>
          <p:nvPr>
            <p:ph type="title"/>
          </p:nvPr>
        </p:nvSpPr>
        <p:spPr>
          <a:xfrm>
            <a:off x="340786" y="274639"/>
            <a:ext cx="8439148" cy="8059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t/>
            </a:r>
            <a:endParaRPr/>
          </a:p>
        </p:txBody>
      </p:sp>
      <p:sp>
        <p:nvSpPr>
          <p:cNvPr id="412" name="Google Shape;412;g999fcd4d60_2_119"/>
          <p:cNvSpPr txBox="1"/>
          <p:nvPr>
            <p:ph idx="1" type="body"/>
          </p:nvPr>
        </p:nvSpPr>
        <p:spPr>
          <a:xfrm>
            <a:off x="340786" y="1242717"/>
            <a:ext cx="8439148" cy="3143408"/>
          </a:xfrm>
          <a:prstGeom prst="rect">
            <a:avLst/>
          </a:prstGeom>
          <a:noFill/>
          <a:ln>
            <a:noFill/>
          </a:ln>
        </p:spPr>
        <p:txBody>
          <a:bodyPr anchorCtr="0" anchor="t" bIns="45700" lIns="91425" spcFirstLastPara="1" rIns="91425" wrap="square" tIns="45700">
            <a:noAutofit/>
          </a:bodyPr>
          <a:lstStyle/>
          <a:p>
            <a:pPr indent="-190500" lvl="0" marL="342900" rtl="0" algn="l">
              <a:spcBef>
                <a:spcPts val="0"/>
              </a:spcBef>
              <a:spcAft>
                <a:spcPts val="0"/>
              </a:spcAft>
              <a:buClr>
                <a:schemeClr val="dk1"/>
              </a:buClr>
              <a:buSzPts val="2400"/>
              <a:buFont typeface="Arial"/>
              <a:buNone/>
            </a:pPr>
            <a:r>
              <a:t/>
            </a:r>
            <a:endParaRPr/>
          </a:p>
        </p:txBody>
      </p:sp>
      <p:pic>
        <p:nvPicPr>
          <p:cNvPr id="413" name="Google Shape;413;g999fcd4d60_2_119"/>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9"/>
          <p:cNvSpPr txBox="1"/>
          <p:nvPr>
            <p:ph idx="1" type="body"/>
          </p:nvPr>
        </p:nvSpPr>
        <p:spPr>
          <a:xfrm>
            <a:off x="501828" y="2391008"/>
            <a:ext cx="7084483" cy="627240"/>
          </a:xfrm>
          <a:prstGeom prst="rect">
            <a:avLst/>
          </a:prstGeom>
          <a:noFill/>
          <a:ln>
            <a:noFill/>
          </a:ln>
        </p:spPr>
        <p:txBody>
          <a:bodyPr anchorCtr="0" anchor="ctr" bIns="45700" lIns="0" spcFirstLastPara="1" rIns="91425" wrap="square" tIns="45700">
            <a:noAutofit/>
          </a:bodyPr>
          <a:lstStyle/>
          <a:p>
            <a:pPr indent="0" lvl="0" marL="0" rtl="0" algn="l">
              <a:spcBef>
                <a:spcPts val="0"/>
              </a:spcBef>
              <a:spcAft>
                <a:spcPts val="0"/>
              </a:spcAft>
              <a:buClr>
                <a:schemeClr val="lt1"/>
              </a:buClr>
              <a:buSzPts val="4000"/>
              <a:buNone/>
            </a:pPr>
            <a:r>
              <a:rPr lang="en-US"/>
              <a:t>Q &amp; A</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g9b08bf7682_1_26"/>
          <p:cNvSpPr txBox="1"/>
          <p:nvPr>
            <p:ph type="title"/>
          </p:nvPr>
        </p:nvSpPr>
        <p:spPr>
          <a:xfrm>
            <a:off x="340775" y="274647"/>
            <a:ext cx="8439000" cy="567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3000"/>
              <a:t>Chat panel</a:t>
            </a:r>
            <a:endParaRPr sz="3000"/>
          </a:p>
        </p:txBody>
      </p:sp>
      <p:pic>
        <p:nvPicPr>
          <p:cNvPr id="137" name="Google Shape;137;g9b08bf7682_1_26"/>
          <p:cNvPicPr preferRelativeResize="0"/>
          <p:nvPr/>
        </p:nvPicPr>
        <p:blipFill>
          <a:blip r:embed="rId3">
            <a:alphaModFix/>
          </a:blip>
          <a:stretch>
            <a:fillRect/>
          </a:stretch>
        </p:blipFill>
        <p:spPr>
          <a:xfrm>
            <a:off x="152325" y="1385650"/>
            <a:ext cx="6786976" cy="2510900"/>
          </a:xfrm>
          <a:prstGeom prst="rect">
            <a:avLst/>
          </a:prstGeom>
          <a:noFill/>
          <a:ln>
            <a:noFill/>
          </a:ln>
        </p:spPr>
      </p:pic>
      <p:sp>
        <p:nvSpPr>
          <p:cNvPr id="138" name="Google Shape;138;g9b08bf7682_1_26"/>
          <p:cNvSpPr/>
          <p:nvPr/>
        </p:nvSpPr>
        <p:spPr>
          <a:xfrm>
            <a:off x="1806900" y="3135950"/>
            <a:ext cx="1419000" cy="410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9" name="Google Shape;139;g9b08bf7682_1_26"/>
          <p:cNvCxnSpPr>
            <a:stCxn id="138" idx="3"/>
          </p:cNvCxnSpPr>
          <p:nvPr/>
        </p:nvCxnSpPr>
        <p:spPr>
          <a:xfrm flipH="1" rot="10800000">
            <a:off x="2014708" y="3196148"/>
            <a:ext cx="1003500" cy="290100"/>
          </a:xfrm>
          <a:prstGeom prst="straightConnector1">
            <a:avLst/>
          </a:prstGeom>
          <a:noFill/>
          <a:ln cap="flat" cmpd="sng" w="9525">
            <a:solidFill>
              <a:srgbClr val="FF0000"/>
            </a:solidFill>
            <a:prstDash val="solid"/>
            <a:round/>
            <a:headEnd len="med" w="med" type="none"/>
            <a:tailEnd len="med" w="med" type="none"/>
          </a:ln>
        </p:spPr>
      </p:cxnSp>
      <p:pic>
        <p:nvPicPr>
          <p:cNvPr id="140" name="Google Shape;140;g9b08bf7682_1_26"/>
          <p:cNvPicPr preferRelativeResize="0"/>
          <p:nvPr/>
        </p:nvPicPr>
        <p:blipFill>
          <a:blip r:embed="rId4">
            <a:alphaModFix/>
          </a:blip>
          <a:stretch>
            <a:fillRect/>
          </a:stretch>
        </p:blipFill>
        <p:spPr>
          <a:xfrm>
            <a:off x="4409125" y="778650"/>
            <a:ext cx="3371737" cy="22383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535700e1e8_3_0"/>
          <p:cNvSpPr txBox="1"/>
          <p:nvPr>
            <p:ph idx="1" type="body"/>
          </p:nvPr>
        </p:nvSpPr>
        <p:spPr>
          <a:xfrm>
            <a:off x="501828" y="2391008"/>
            <a:ext cx="7084500" cy="627300"/>
          </a:xfrm>
          <a:prstGeom prst="rect">
            <a:avLst/>
          </a:prstGeom>
          <a:noFill/>
          <a:ln>
            <a:noFill/>
          </a:ln>
        </p:spPr>
        <p:txBody>
          <a:bodyPr anchorCtr="0" anchor="ctr" bIns="45700" lIns="0" spcFirstLastPara="1" rIns="91425" wrap="square" tIns="45700">
            <a:noAutofit/>
          </a:bodyPr>
          <a:lstStyle/>
          <a:p>
            <a:pPr indent="0" lvl="0" marL="0" rtl="0" algn="l">
              <a:spcBef>
                <a:spcPts val="0"/>
              </a:spcBef>
              <a:spcAft>
                <a:spcPts val="0"/>
              </a:spcAft>
              <a:buClr>
                <a:schemeClr val="lt1"/>
              </a:buClr>
              <a:buSzPts val="4000"/>
              <a:buNone/>
            </a:pPr>
            <a:r>
              <a:rPr lang="en-US"/>
              <a:t>Thank you for joining!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9b08bf7682_1_20"/>
          <p:cNvSpPr txBox="1"/>
          <p:nvPr>
            <p:ph type="title"/>
          </p:nvPr>
        </p:nvSpPr>
        <p:spPr>
          <a:xfrm>
            <a:off x="340786" y="274639"/>
            <a:ext cx="8439000" cy="805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Recorded Webinar</a:t>
            </a:r>
            <a:endParaRPr/>
          </a:p>
        </p:txBody>
      </p:sp>
      <p:sp>
        <p:nvSpPr>
          <p:cNvPr id="147" name="Google Shape;147;g9b08bf7682_1_20"/>
          <p:cNvSpPr txBox="1"/>
          <p:nvPr>
            <p:ph idx="1" type="body"/>
          </p:nvPr>
        </p:nvSpPr>
        <p:spPr>
          <a:xfrm>
            <a:off x="340786" y="1242717"/>
            <a:ext cx="8439000" cy="3143400"/>
          </a:xfrm>
          <a:prstGeom prst="rect">
            <a:avLst/>
          </a:prstGeom>
        </p:spPr>
        <p:txBody>
          <a:bodyPr anchorCtr="0" anchor="t" bIns="45700" lIns="91425" spcFirstLastPara="1" rIns="91425" wrap="square" tIns="45700">
            <a:noAutofit/>
          </a:bodyPr>
          <a:lstStyle/>
          <a:p>
            <a:pPr indent="0" lvl="0" marL="0" rtl="0" algn="l">
              <a:lnSpc>
                <a:spcPct val="115000"/>
              </a:lnSpc>
              <a:spcBef>
                <a:spcPts val="600"/>
              </a:spcBef>
              <a:spcAft>
                <a:spcPts val="0"/>
              </a:spcAft>
              <a:buClr>
                <a:schemeClr val="dk1"/>
              </a:buClr>
              <a:buSzPts val="1100"/>
              <a:buFont typeface="Arial"/>
              <a:buNone/>
            </a:pPr>
            <a:r>
              <a:rPr lang="en-US"/>
              <a:t>We are recording this webinar so you’ll have the opportunity to watch it again or share it with your colleagues.</a:t>
            </a:r>
            <a:endParaRPr/>
          </a:p>
          <a:p>
            <a:pPr indent="0" lvl="0" marL="0" rtl="0" algn="l">
              <a:lnSpc>
                <a:spcPct val="115000"/>
              </a:lnSpc>
              <a:spcBef>
                <a:spcPts val="600"/>
              </a:spcBef>
              <a:spcAft>
                <a:spcPts val="0"/>
              </a:spcAft>
              <a:buClr>
                <a:schemeClr val="dk1"/>
              </a:buClr>
              <a:buSzPts val="1100"/>
              <a:buFont typeface="Arial"/>
              <a:buNone/>
            </a:pPr>
            <a:r>
              <a:rPr lang="en-US"/>
              <a:t>The slides and webinar recording will be posted on our website and we’ll send you a note when they are available.</a:t>
            </a:r>
            <a:endParaRPr/>
          </a:p>
          <a:p>
            <a:pPr indent="0" lvl="0" marL="0" rtl="0" algn="l">
              <a:lnSpc>
                <a:spcPct val="115000"/>
              </a:lnSpc>
              <a:spcBef>
                <a:spcPts val="600"/>
              </a:spcBef>
              <a:spcAft>
                <a:spcPts val="0"/>
              </a:spcAft>
              <a:buClr>
                <a:schemeClr val="dk1"/>
              </a:buClr>
              <a:buSzPts val="1100"/>
              <a:buFont typeface="Arial"/>
              <a:buNone/>
            </a:pPr>
            <a:r>
              <a:rPr lang="en-US"/>
              <a:t>Thank you for joining us!</a:t>
            </a:r>
            <a:endParaRPr/>
          </a:p>
          <a:p>
            <a:pPr indent="0" lvl="0" marL="0" rtl="0" algn="l">
              <a:spcBef>
                <a:spcPts val="48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6"/>
          <p:cNvSpPr txBox="1"/>
          <p:nvPr>
            <p:ph type="title"/>
          </p:nvPr>
        </p:nvSpPr>
        <p:spPr>
          <a:xfrm>
            <a:off x="340786" y="274639"/>
            <a:ext cx="8439148" cy="8059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800"/>
              <a:buFont typeface="Arial"/>
              <a:buNone/>
            </a:pPr>
            <a:r>
              <a:rPr lang="en-US" sz="2800"/>
              <a:t>The</a:t>
            </a:r>
            <a:r>
              <a:rPr lang="en-US" sz="2800"/>
              <a:t> OCLC- LIBER Open Science Discussion Series</a:t>
            </a:r>
            <a:br>
              <a:rPr lang="en-US" sz="2800"/>
            </a:br>
            <a:br>
              <a:rPr lang="en-US" sz="2800"/>
            </a:br>
            <a:endParaRPr sz="2800"/>
          </a:p>
        </p:txBody>
      </p:sp>
      <p:sp>
        <p:nvSpPr>
          <p:cNvPr id="159" name="Google Shape;159;p6"/>
          <p:cNvSpPr txBox="1"/>
          <p:nvPr>
            <p:ph idx="1" type="body"/>
          </p:nvPr>
        </p:nvSpPr>
        <p:spPr>
          <a:xfrm>
            <a:off x="340786" y="1242717"/>
            <a:ext cx="8439148" cy="314340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900"/>
              <a:t>I</a:t>
            </a:r>
            <a:r>
              <a:rPr lang="en-US" sz="1600"/>
              <a:t>ntroduction webinar</a:t>
            </a:r>
            <a:endParaRPr sz="1600"/>
          </a:p>
          <a:p>
            <a:pPr indent="-304800" lvl="0" marL="342900" rtl="0" algn="l">
              <a:spcBef>
                <a:spcPts val="0"/>
              </a:spcBef>
              <a:spcAft>
                <a:spcPts val="0"/>
              </a:spcAft>
              <a:buClr>
                <a:schemeClr val="dk1"/>
              </a:buClr>
              <a:buSzPts val="1600"/>
              <a:buChar char="•"/>
            </a:pPr>
            <a:r>
              <a:rPr lang="en-US" sz="1600"/>
              <a:t>LIBER Open Science Roadmap</a:t>
            </a:r>
            <a:endParaRPr sz="1600"/>
          </a:p>
          <a:p>
            <a:pPr indent="-304800" lvl="0" marL="342900" rtl="0" algn="l">
              <a:spcBef>
                <a:spcPts val="0"/>
              </a:spcBef>
              <a:spcAft>
                <a:spcPts val="0"/>
              </a:spcAft>
              <a:buClr>
                <a:schemeClr val="dk1"/>
              </a:buClr>
              <a:buSzPts val="1600"/>
              <a:buChar char="•"/>
            </a:pPr>
            <a:r>
              <a:rPr lang="en-US" sz="1600"/>
              <a:t>Perspectives from OCLC on Open Scholarship</a:t>
            </a:r>
            <a:endParaRPr sz="1600"/>
          </a:p>
          <a:p>
            <a:pPr indent="0" lvl="0" marL="342900" rtl="0" algn="l">
              <a:spcBef>
                <a:spcPts val="0"/>
              </a:spcBef>
              <a:spcAft>
                <a:spcPts val="0"/>
              </a:spcAft>
              <a:buNone/>
            </a:pPr>
            <a:r>
              <a:t/>
            </a:r>
            <a:endParaRPr sz="1600"/>
          </a:p>
          <a:p>
            <a:pPr indent="0" lvl="0" marL="0" rtl="0" algn="l">
              <a:spcBef>
                <a:spcPts val="0"/>
              </a:spcBef>
              <a:spcAft>
                <a:spcPts val="0"/>
              </a:spcAft>
              <a:buNone/>
            </a:pPr>
            <a:r>
              <a:rPr lang="en-US" sz="1600"/>
              <a:t>Discussion series</a:t>
            </a:r>
            <a:endParaRPr sz="1600"/>
          </a:p>
          <a:p>
            <a:pPr indent="-304800" lvl="0" marL="342900" rtl="0" algn="l">
              <a:spcBef>
                <a:spcPts val="0"/>
              </a:spcBef>
              <a:spcAft>
                <a:spcPts val="0"/>
              </a:spcAft>
              <a:buClr>
                <a:schemeClr val="dk1"/>
              </a:buClr>
              <a:buSzPts val="1600"/>
              <a:buChar char="•"/>
            </a:pPr>
            <a:r>
              <a:rPr lang="en-US" sz="1600"/>
              <a:t>E</a:t>
            </a:r>
            <a:r>
              <a:rPr lang="en-US" sz="1600"/>
              <a:t>xplore the key areas of Open Science</a:t>
            </a:r>
            <a:endParaRPr sz="1800"/>
          </a:p>
          <a:p>
            <a:pPr indent="-304800" lvl="0" marL="342900" rtl="0" algn="l">
              <a:spcBef>
                <a:spcPts val="440"/>
              </a:spcBef>
              <a:spcAft>
                <a:spcPts val="0"/>
              </a:spcAft>
              <a:buClr>
                <a:schemeClr val="dk1"/>
              </a:buClr>
              <a:buSzPts val="1600"/>
              <a:buChar char="•"/>
            </a:pPr>
            <a:r>
              <a:rPr lang="en-US" sz="1600"/>
              <a:t>Each key area has its own session, facilitated by subject matter experts and interactive audience participation</a:t>
            </a:r>
            <a:endParaRPr sz="1800"/>
          </a:p>
          <a:p>
            <a:pPr indent="-304800" lvl="0" marL="342900" rtl="0" algn="l">
              <a:spcBef>
                <a:spcPts val="440"/>
              </a:spcBef>
              <a:spcAft>
                <a:spcPts val="0"/>
              </a:spcAft>
              <a:buClr>
                <a:schemeClr val="dk1"/>
              </a:buClr>
              <a:buSzPts val="1600"/>
              <a:buChar char="•"/>
            </a:pPr>
            <a:r>
              <a:rPr lang="en-US" sz="1600"/>
              <a:t>A</a:t>
            </a:r>
            <a:r>
              <a:rPr lang="en-US" sz="1600"/>
              <a:t> maximum of 15 people per discussion</a:t>
            </a:r>
            <a:endParaRPr sz="1600"/>
          </a:p>
          <a:p>
            <a:pPr indent="-304800" lvl="0" marL="342900" rtl="0" algn="l">
              <a:spcBef>
                <a:spcPts val="440"/>
              </a:spcBef>
              <a:spcAft>
                <a:spcPts val="0"/>
              </a:spcAft>
              <a:buSzPts val="1600"/>
              <a:buChar char="•"/>
            </a:pPr>
            <a:r>
              <a:rPr lang="en-US" sz="1600"/>
              <a:t>Round-up Session: 5 November</a:t>
            </a:r>
            <a:endParaRPr sz="1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7"/>
          <p:cNvSpPr txBox="1"/>
          <p:nvPr>
            <p:ph type="title"/>
          </p:nvPr>
        </p:nvSpPr>
        <p:spPr>
          <a:xfrm>
            <a:off x="340786" y="274639"/>
            <a:ext cx="8439148" cy="8059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800"/>
              <a:buFont typeface="Arial"/>
              <a:buNone/>
            </a:pPr>
            <a:r>
              <a:rPr lang="en-US" sz="2800"/>
              <a:t>O</a:t>
            </a:r>
            <a:r>
              <a:rPr lang="en-US" sz="2800"/>
              <a:t>bjectives and desired outcomes</a:t>
            </a:r>
            <a:br>
              <a:rPr lang="en-US" sz="2800"/>
            </a:br>
            <a:br>
              <a:rPr lang="en-US" sz="2800"/>
            </a:br>
            <a:endParaRPr sz="2800"/>
          </a:p>
        </p:txBody>
      </p:sp>
      <p:sp>
        <p:nvSpPr>
          <p:cNvPr id="166" name="Google Shape;166;p7"/>
          <p:cNvSpPr txBox="1"/>
          <p:nvPr>
            <p:ph idx="1" type="body"/>
          </p:nvPr>
        </p:nvSpPr>
        <p:spPr>
          <a:xfrm>
            <a:off x="340786" y="1242717"/>
            <a:ext cx="8439148" cy="3143408"/>
          </a:xfrm>
          <a:prstGeom prst="rect">
            <a:avLst/>
          </a:prstGeom>
          <a:noFill/>
          <a:ln>
            <a:noFill/>
          </a:ln>
        </p:spPr>
        <p:txBody>
          <a:bodyPr anchorCtr="0" anchor="t" bIns="45700" lIns="91425" spcFirstLastPara="1" rIns="91425" wrap="square" tIns="45700">
            <a:noAutofit/>
          </a:bodyPr>
          <a:lstStyle/>
          <a:p>
            <a:pPr indent="-317500" lvl="0" marL="342900" rtl="0" algn="l">
              <a:spcBef>
                <a:spcPts val="0"/>
              </a:spcBef>
              <a:spcAft>
                <a:spcPts val="0"/>
              </a:spcAft>
              <a:buClr>
                <a:schemeClr val="dk1"/>
              </a:buClr>
              <a:buSzPts val="1800"/>
              <a:buChar char="•"/>
            </a:pPr>
            <a:r>
              <a:rPr lang="en-US" sz="1800"/>
              <a:t>Offer the audience a forum for discussion and for exploring their role in the Open Science ecosystem </a:t>
            </a:r>
            <a:endParaRPr sz="1800"/>
          </a:p>
          <a:p>
            <a:pPr indent="0" lvl="0" marL="342900" rtl="0" algn="l">
              <a:spcBef>
                <a:spcPts val="440"/>
              </a:spcBef>
              <a:spcAft>
                <a:spcPts val="0"/>
              </a:spcAft>
              <a:buNone/>
            </a:pPr>
            <a:r>
              <a:t/>
            </a:r>
            <a:endParaRPr sz="1800"/>
          </a:p>
          <a:p>
            <a:pPr indent="-317500" lvl="0" marL="342900" rtl="0" algn="l">
              <a:spcBef>
                <a:spcPts val="440"/>
              </a:spcBef>
              <a:spcAft>
                <a:spcPts val="0"/>
              </a:spcAft>
              <a:buClr>
                <a:schemeClr val="dk1"/>
              </a:buClr>
              <a:buSzPts val="1800"/>
              <a:buChar char="•"/>
            </a:pPr>
            <a:r>
              <a:rPr lang="en-US" sz="1800"/>
              <a:t>Offer a p</a:t>
            </a:r>
            <a:r>
              <a:rPr lang="en-US" sz="1800"/>
              <a:t>latform to stimulate the exchange of ideas, both in Europe and worldwide </a:t>
            </a:r>
            <a:endParaRPr sz="1800"/>
          </a:p>
          <a:p>
            <a:pPr indent="0" lvl="0" marL="342900" rtl="0" algn="l">
              <a:spcBef>
                <a:spcPts val="440"/>
              </a:spcBef>
              <a:spcAft>
                <a:spcPts val="0"/>
              </a:spcAft>
              <a:buNone/>
            </a:pPr>
            <a:r>
              <a:t/>
            </a:r>
            <a:endParaRPr sz="1800"/>
          </a:p>
          <a:p>
            <a:pPr indent="-317500" lvl="0" marL="342900" rtl="0" algn="l">
              <a:spcBef>
                <a:spcPts val="440"/>
              </a:spcBef>
              <a:spcAft>
                <a:spcPts val="0"/>
              </a:spcAft>
              <a:buClr>
                <a:schemeClr val="dk1"/>
              </a:buClr>
              <a:buSzPts val="1800"/>
              <a:buChar char="•"/>
            </a:pPr>
            <a:r>
              <a:rPr lang="en-US" sz="1800"/>
              <a:t>Identify key research questions that LIBER in cooperation with OCLC can address to advance the role of research libraries in an emerging open science landscape</a:t>
            </a:r>
            <a:endParaRPr sz="1800"/>
          </a:p>
          <a:p>
            <a:pPr indent="-203200" lvl="0" marL="342900" rtl="0" algn="l">
              <a:spcBef>
                <a:spcPts val="440"/>
              </a:spcBef>
              <a:spcAft>
                <a:spcPts val="0"/>
              </a:spcAft>
              <a:buClr>
                <a:schemeClr val="dk1"/>
              </a:buClr>
              <a:buSzPts val="2200"/>
              <a:buFont typeface="Arial"/>
              <a:buNone/>
            </a:pPr>
            <a:r>
              <a:t/>
            </a:r>
            <a:endParaRPr sz="18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
          <p:cNvSpPr txBox="1"/>
          <p:nvPr>
            <p:ph type="title"/>
          </p:nvPr>
        </p:nvSpPr>
        <p:spPr>
          <a:xfrm>
            <a:off x="340786" y="274639"/>
            <a:ext cx="8439148" cy="8059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a:t>Speakers</a:t>
            </a:r>
            <a:endParaRPr/>
          </a:p>
        </p:txBody>
      </p:sp>
      <p:sp>
        <p:nvSpPr>
          <p:cNvPr id="172" name="Google Shape;172;p2"/>
          <p:cNvSpPr txBox="1"/>
          <p:nvPr>
            <p:ph idx="1" type="body"/>
          </p:nvPr>
        </p:nvSpPr>
        <p:spPr>
          <a:xfrm>
            <a:off x="3009206" y="1242717"/>
            <a:ext cx="5770727" cy="314340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000"/>
              <a:buNone/>
            </a:pPr>
            <a:r>
              <a:rPr lang="en-US" sz="2000"/>
              <a:t>Jeannette Frey, LIBER President, Director of Bibliothèque Cantonale et Universitaire (BCU) Lausanne &amp; President LIBER</a:t>
            </a:r>
            <a:endParaRPr/>
          </a:p>
          <a:p>
            <a:pPr indent="0" lvl="0" marL="0" rtl="0" algn="l">
              <a:spcBef>
                <a:spcPts val="400"/>
              </a:spcBef>
              <a:spcAft>
                <a:spcPts val="0"/>
              </a:spcAft>
              <a:buClr>
                <a:schemeClr val="dk1"/>
              </a:buClr>
              <a:buSzPts val="2000"/>
              <a:buNone/>
            </a:pPr>
            <a:r>
              <a:t/>
            </a:r>
            <a:endParaRPr sz="2000"/>
          </a:p>
          <a:p>
            <a:pPr indent="0" lvl="0" marL="0" rtl="0" algn="l">
              <a:spcBef>
                <a:spcPts val="400"/>
              </a:spcBef>
              <a:spcAft>
                <a:spcPts val="0"/>
              </a:spcAft>
              <a:buClr>
                <a:schemeClr val="dk1"/>
              </a:buClr>
              <a:buSzPts val="2000"/>
              <a:buNone/>
            </a:pPr>
            <a:r>
              <a:t/>
            </a:r>
            <a:endParaRPr sz="2000"/>
          </a:p>
          <a:p>
            <a:pPr indent="0" lvl="0" marL="0" rtl="0" algn="l">
              <a:spcBef>
                <a:spcPts val="400"/>
              </a:spcBef>
              <a:spcAft>
                <a:spcPts val="0"/>
              </a:spcAft>
              <a:buClr>
                <a:schemeClr val="dk1"/>
              </a:buClr>
              <a:buSzPts val="2000"/>
              <a:buNone/>
            </a:pPr>
            <a:r>
              <a:t/>
            </a:r>
            <a:endParaRPr sz="2000"/>
          </a:p>
          <a:p>
            <a:pPr indent="0" lvl="0" marL="0" rtl="0" algn="l">
              <a:spcBef>
                <a:spcPts val="480"/>
              </a:spcBef>
              <a:spcAft>
                <a:spcPts val="0"/>
              </a:spcAft>
              <a:buClr>
                <a:schemeClr val="dk1"/>
              </a:buClr>
              <a:buSzPts val="2000"/>
              <a:buNone/>
            </a:pPr>
            <a:r>
              <a:rPr lang="en-US" sz="2000"/>
              <a:t>Rachel Frick, Executive Director, Research Library </a:t>
            </a:r>
            <a:r>
              <a:rPr lang="en-US" sz="2000"/>
              <a:t>Partnership, OCLC</a:t>
            </a:r>
            <a:br>
              <a:rPr lang="en-US"/>
            </a:br>
            <a:endParaRPr/>
          </a:p>
        </p:txBody>
      </p:sp>
      <p:pic>
        <p:nvPicPr>
          <p:cNvPr id="173" name="Google Shape;173;p2"/>
          <p:cNvPicPr preferRelativeResize="0"/>
          <p:nvPr/>
        </p:nvPicPr>
        <p:blipFill rotWithShape="1">
          <a:blip r:embed="rId3">
            <a:alphaModFix/>
          </a:blip>
          <a:srcRect b="0" l="0" r="0" t="0"/>
          <a:stretch/>
        </p:blipFill>
        <p:spPr>
          <a:xfrm>
            <a:off x="540328" y="1080543"/>
            <a:ext cx="1587730" cy="158773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174" name="Google Shape;174;p2"/>
          <p:cNvPicPr preferRelativeResize="0"/>
          <p:nvPr/>
        </p:nvPicPr>
        <p:blipFill rotWithShape="1">
          <a:blip r:embed="rId4">
            <a:alphaModFix/>
          </a:blip>
          <a:srcRect b="0" l="0" r="0" t="0"/>
          <a:stretch/>
        </p:blipFill>
        <p:spPr>
          <a:xfrm>
            <a:off x="580159" y="2889237"/>
            <a:ext cx="1547899" cy="1571704"/>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6_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2015-04-17T19:58:50Z</dcterms:created>
  <dc:creator>Blake,Clint</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0x010100A350515AF1295244B26E4E6D23BF0BEB</vt:lpwstr>
  </property>
</Properties>
</file>