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Arvo" panose="02000000000000000000" pitchFamily="2" charset="77"/>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orbel" panose="020B0503020204020204" pitchFamily="34" charset="0"/>
      <p:regular r:id="rId46"/>
      <p:bold r:id="rId47"/>
      <p:italic r:id="rId48"/>
      <p:boldItalic r:id="rId49"/>
    </p:embeddedFont>
    <p:embeddedFont>
      <p:font typeface="Lora" pitchFamily="2" charset="77"/>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Roboto Condensed Light"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5E0CA-6F20-5D41-B112-785B870E4C0E}" v="8" dt="2020-06-24T12:30:44.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43427"/>
  </p:normalViewPr>
  <p:slideViewPr>
    <p:cSldViewPr snapToGrid="0" snapToObjects="1">
      <p:cViewPr varScale="1">
        <p:scale>
          <a:sx n="62" d="100"/>
          <a:sy n="62" d="100"/>
        </p:scale>
        <p:origin x="30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ndigenous.utoronto.ca/about/land-acknowledge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go.utlib.ca/cat/442085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a71c81d46_3_5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8a71c81d46_3_5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 b="0" dirty="0"/>
            </a:br>
            <a:endParaRPr dirty="0"/>
          </a:p>
        </p:txBody>
      </p:sp>
      <p:sp>
        <p:nvSpPr>
          <p:cNvPr id="133" name="Google Shape;133;g8a71c81d46_3_5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a71c81d46_3_5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8a71c81d46_3_5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JACE</a:t>
            </a:r>
            <a:endParaRPr b="0"/>
          </a:p>
          <a:p>
            <a:pPr marL="171450" lvl="0" indent="-171450" algn="l" rtl="0">
              <a:spcBef>
                <a:spcPts val="0"/>
              </a:spcBef>
              <a:spcAft>
                <a:spcPts val="0"/>
              </a:spcAft>
              <a:buClr>
                <a:schemeClr val="dk1"/>
              </a:buClr>
              <a:buSzPts val="1200"/>
              <a:buFont typeface="Arial"/>
              <a:buChar char="•"/>
            </a:pPr>
            <a:r>
              <a:rPr lang="en" sz="1200" b="0" i="0" u="none" strike="noStrike">
                <a:solidFill>
                  <a:schemeClr val="dk1"/>
                </a:solidFill>
                <a:latin typeface="Calibri"/>
                <a:ea typeface="Calibri"/>
                <a:cs typeface="Calibri"/>
                <a:sym typeface="Calibri"/>
              </a:rPr>
              <a:t>As was said, I was charged with conducting a national environmental scan of Indigenous metadata initiatives</a:t>
            </a:r>
            <a:endParaRPr/>
          </a:p>
          <a:p>
            <a:pPr marL="171450" lvl="0" indent="-171450" algn="l" rtl="0">
              <a:spcBef>
                <a:spcPts val="0"/>
              </a:spcBef>
              <a:spcAft>
                <a:spcPts val="0"/>
              </a:spcAft>
              <a:buClr>
                <a:schemeClr val="dk1"/>
              </a:buClr>
              <a:buSzPts val="1200"/>
              <a:buFont typeface="Arial"/>
              <a:buChar char="•"/>
            </a:pPr>
            <a:r>
              <a:rPr lang="en" sz="1200" b="0" i="0" u="none" strike="noStrike">
                <a:solidFill>
                  <a:schemeClr val="dk1"/>
                </a:solidFill>
                <a:latin typeface="Calibri"/>
                <a:ea typeface="Calibri"/>
                <a:cs typeface="Calibri"/>
                <a:sym typeface="Calibri"/>
              </a:rPr>
              <a:t>And the central research question I tried to answer was: How are Canadian academic libraries responding to the TRC Calls to Action in the area of Metadata? </a:t>
            </a:r>
            <a:endParaRPr/>
          </a:p>
          <a:p>
            <a:pPr marL="171450" lvl="0" indent="-171450" algn="l" rtl="0">
              <a:spcBef>
                <a:spcPts val="0"/>
              </a:spcBef>
              <a:spcAft>
                <a:spcPts val="0"/>
              </a:spcAft>
              <a:buClr>
                <a:schemeClr val="dk1"/>
              </a:buClr>
              <a:buSzPts val="1200"/>
              <a:buFont typeface="Arial"/>
              <a:buChar char="•"/>
            </a:pPr>
            <a:r>
              <a:rPr lang="en" sz="1200" b="0" i="0" u="none" strike="noStrike">
                <a:solidFill>
                  <a:schemeClr val="dk1"/>
                </a:solidFill>
                <a:latin typeface="Calibri"/>
                <a:ea typeface="Calibri"/>
                <a:cs typeface="Calibri"/>
                <a:sym typeface="Calibri"/>
              </a:rPr>
              <a:t>As the scan progressed I ventured outside of academic libraries and began to interview associations, public and school libraries, and some archives. Since so many people are forming partnerships and collaborations, this made sense. I also ventured outside of metadata. It was more common to find an individual or handful of librarians working on these projects and they are a volunteer from whichever department they are situated</a:t>
            </a:r>
            <a:endParaRPr/>
          </a:p>
          <a:p>
            <a:pPr marL="171450" lvl="0" indent="-171450" algn="l" rtl="0">
              <a:spcBef>
                <a:spcPts val="0"/>
              </a:spcBef>
              <a:spcAft>
                <a:spcPts val="0"/>
              </a:spcAft>
              <a:buClr>
                <a:schemeClr val="dk1"/>
              </a:buClr>
              <a:buSzPts val="1200"/>
              <a:buFont typeface="Arial"/>
              <a:buChar char="•"/>
            </a:pPr>
            <a:r>
              <a:rPr lang="en" sz="1200" b="0" i="0" u="none" strike="noStrike">
                <a:solidFill>
                  <a:schemeClr val="dk1"/>
                </a:solidFill>
                <a:latin typeface="Calibri"/>
                <a:ea typeface="Calibri"/>
                <a:cs typeface="Calibri"/>
                <a:sym typeface="Calibri"/>
              </a:rPr>
              <a:t>At the projects end I had conducted semi-structured interviews with over 48 librarians and archivists representing 38 institutions across Canada</a:t>
            </a:r>
            <a:endParaRPr/>
          </a:p>
          <a:p>
            <a:pPr marL="0" lvl="0" indent="0" algn="l" rtl="0">
              <a:spcBef>
                <a:spcPts val="0"/>
              </a:spcBef>
              <a:spcAft>
                <a:spcPts val="0"/>
              </a:spcAft>
              <a:buClr>
                <a:schemeClr val="dk1"/>
              </a:buClr>
              <a:buSzPts val="1200"/>
              <a:buFont typeface="Arial"/>
              <a:buNone/>
            </a:pPr>
            <a:br>
              <a:rPr lang="en" b="0"/>
            </a:br>
            <a:endParaRPr/>
          </a:p>
        </p:txBody>
      </p:sp>
      <p:sp>
        <p:nvSpPr>
          <p:cNvPr id="206" name="Google Shape;206;g8a71c81d46_3_5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a71c81d46_3_5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8a71c81d46_3_5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JACE</a:t>
            </a:r>
            <a:endParaRPr b="1"/>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The issues that we are addressing in our catalogue are reflective of the larger systemic oppression of Indigenous folks. Marisa Elena Duarte and </a:t>
            </a:r>
            <a:r>
              <a:rPr lang="en">
                <a:solidFill>
                  <a:schemeClr val="dk1"/>
                </a:solidFill>
              </a:rPr>
              <a:t>“Understanding how colonialism works can help those in the field of knowledge organization appreciate the power dynamics embedded in the marginalization of Native American and Indigenous Peoples materials [...]”</a:t>
            </a:r>
            <a:endParaRPr/>
          </a:p>
          <a:p>
            <a:pPr marL="457200" lvl="0" indent="-317500" algn="l" rtl="0">
              <a:spcBef>
                <a:spcPts val="0"/>
              </a:spcBef>
              <a:spcAft>
                <a:spcPts val="0"/>
              </a:spcAft>
              <a:buSzPts val="1400"/>
              <a:buChar char="●"/>
            </a:pPr>
            <a:r>
              <a:rPr lang="en"/>
              <a:t>The images on the slide were taken from the Manitoba Archival Information Network Project (MAIN), and in the team’s corresponding article they discuss how Library of Congress reflects the same Western</a:t>
            </a:r>
            <a:endParaRPr/>
          </a:p>
          <a:p>
            <a:pPr marL="0" lvl="0" indent="0" algn="l" rtl="0">
              <a:spcBef>
                <a:spcPts val="0"/>
              </a:spcBef>
              <a:spcAft>
                <a:spcPts val="0"/>
              </a:spcAft>
              <a:buNone/>
            </a:pPr>
            <a:endParaRPr/>
          </a:p>
          <a:p>
            <a:pPr marL="457200" lvl="0" indent="-317500" algn="l" rtl="0">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 library is a reflection of the world through the colonizer’s eyes. And the tools that the state uses to continually oppress Indigenous Peoples is reflected in the catalogue.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Learning about colonial oppression outside of a library context is vital to understanding how we as professionals and individuals continue to perpetuate this oppression. We also need to understand how responses to this oppression --UNDRIP, TRC-- can be reflected in a library context</a:t>
            </a:r>
            <a:endParaRPr/>
          </a:p>
        </p:txBody>
      </p:sp>
      <p:sp>
        <p:nvSpPr>
          <p:cNvPr id="213" name="Google Shape;213;g8a71c81d46_3_5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a71c81d46_3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8a71c81d46_3_6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JACE</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Librarians have obviously been encountering several barriers when attempting to change or improve metadata on Indigenous materials, some of the </a:t>
            </a:r>
            <a:r>
              <a:rPr lang="en" sz="1200" b="1" i="0" u="none" strike="noStrike">
                <a:solidFill>
                  <a:schemeClr val="dk1"/>
                </a:solidFill>
                <a:latin typeface="Calibri"/>
                <a:ea typeface="Calibri"/>
                <a:cs typeface="Calibri"/>
                <a:sym typeface="Calibri"/>
              </a:rPr>
              <a:t>major</a:t>
            </a:r>
            <a:r>
              <a:rPr lang="en" sz="1200" b="0" i="0" u="none" strike="noStrike">
                <a:solidFill>
                  <a:schemeClr val="dk1"/>
                </a:solidFill>
                <a:latin typeface="Calibri"/>
                <a:ea typeface="Calibri"/>
                <a:cs typeface="Calibri"/>
                <a:sym typeface="Calibri"/>
              </a:rPr>
              <a:t> ones being:</a:t>
            </a:r>
            <a:endParaRPr b="0"/>
          </a:p>
          <a:p>
            <a:pPr marL="0" lvl="0" indent="0" algn="l" rtl="0">
              <a:spcBef>
                <a:spcPts val="0"/>
              </a:spcBef>
              <a:spcAft>
                <a:spcPts val="0"/>
              </a:spcAft>
              <a:buNone/>
            </a:pPr>
            <a:br>
              <a:rPr lang="en" b="0"/>
            </a:br>
            <a:r>
              <a:rPr lang="en" sz="1200" b="1" i="0" u="none" strike="noStrike">
                <a:solidFill>
                  <a:schemeClr val="dk1"/>
                </a:solidFill>
                <a:latin typeface="Calibri"/>
                <a:ea typeface="Calibri"/>
                <a:cs typeface="Calibri"/>
                <a:sym typeface="Calibri"/>
              </a:rPr>
              <a:t>Sharing records across institutions</a:t>
            </a:r>
            <a:endParaRPr/>
          </a:p>
          <a:p>
            <a:pPr marL="457200" lvl="1" indent="0" algn="l" rtl="0">
              <a:spcBef>
                <a:spcPts val="0"/>
              </a:spcBef>
              <a:spcAft>
                <a:spcPts val="0"/>
              </a:spcAft>
              <a:buNone/>
            </a:pPr>
            <a:r>
              <a:rPr lang="en" sz="1200" b="0" i="0" u="none" strike="noStrike">
                <a:solidFill>
                  <a:schemeClr val="dk1"/>
                </a:solidFill>
                <a:latin typeface="Calibri"/>
                <a:ea typeface="Calibri"/>
                <a:cs typeface="Calibri"/>
                <a:sym typeface="Calibri"/>
              </a:rPr>
              <a:t>How can we ensure that we are using the same terminology to describe Indigenous materials? Who is using their resources to determine this terminology through consultation with the community? </a:t>
            </a:r>
            <a:endParaRPr/>
          </a:p>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Labour and Resource Intensive: </a:t>
            </a:r>
            <a:r>
              <a:rPr lang="en" sz="1200" b="0" i="0" u="none" strike="noStrike">
                <a:solidFill>
                  <a:schemeClr val="dk1"/>
                </a:solidFill>
                <a:latin typeface="Calibri"/>
                <a:ea typeface="Calibri"/>
                <a:cs typeface="Calibri"/>
                <a:sym typeface="Calibri"/>
              </a:rPr>
              <a:t>Many libraries do not have the funding, time and personnel needed to carry out this work. Especially smaller libraries</a:t>
            </a:r>
            <a:endParaRPr sz="1200" b="1" i="0" u="none" strike="noStrike">
              <a:solidFill>
                <a:schemeClr val="dk1"/>
              </a:solidFill>
              <a:latin typeface="Calibri"/>
              <a:ea typeface="Calibri"/>
              <a:cs typeface="Calibri"/>
              <a:sym typeface="Calibri"/>
            </a:endParaRPr>
          </a:p>
          <a:p>
            <a:pPr marL="457200" lvl="1" indent="0" algn="l" rtl="0">
              <a:spcBef>
                <a:spcPts val="0"/>
              </a:spcBef>
              <a:spcAft>
                <a:spcPts val="0"/>
              </a:spcAft>
              <a:buNone/>
            </a:pPr>
            <a:r>
              <a:rPr lang="en" sz="1200" b="0" i="0" u="none" strike="noStrike">
                <a:solidFill>
                  <a:schemeClr val="dk1"/>
                </a:solidFill>
                <a:latin typeface="Calibri"/>
                <a:ea typeface="Calibri"/>
                <a:cs typeface="Calibri"/>
                <a:sym typeface="Calibri"/>
              </a:rPr>
              <a:t>Most LSPs do not allow a mass change for subject headings or authority records. </a:t>
            </a:r>
            <a:endParaRPr/>
          </a:p>
          <a:p>
            <a:pPr marL="457200" lvl="1" indent="0" algn="l" rtl="0">
              <a:spcBef>
                <a:spcPts val="0"/>
              </a:spcBef>
              <a:spcAft>
                <a:spcPts val="0"/>
              </a:spcAft>
              <a:buNone/>
            </a:pPr>
            <a:r>
              <a:rPr lang="en" sz="1200" b="0" i="0" u="none" strike="noStrike">
                <a:solidFill>
                  <a:schemeClr val="dk1"/>
                </a:solidFill>
                <a:latin typeface="Calibri"/>
                <a:ea typeface="Calibri"/>
                <a:cs typeface="Calibri"/>
                <a:sym typeface="Calibri"/>
              </a:rPr>
              <a:t>Also, a lot of these items just need to be recatalogued --they were catalogued incorrectly to begin with. Librarians are asking: how do we negotiate our attention between new materials moving into the collection and recataloging old materials? </a:t>
            </a:r>
            <a:endParaRPr/>
          </a:p>
          <a:p>
            <a:pPr marL="914400" lvl="2" indent="0" algn="l" rtl="0">
              <a:spcBef>
                <a:spcPts val="0"/>
              </a:spcBef>
              <a:spcAft>
                <a:spcPts val="0"/>
              </a:spcAft>
              <a:buNone/>
            </a:pPr>
            <a:r>
              <a:rPr lang="en" sz="1200" b="0" i="0" u="none" strike="noStrike">
                <a:solidFill>
                  <a:schemeClr val="dk1"/>
                </a:solidFill>
                <a:latin typeface="Calibri"/>
                <a:ea typeface="Calibri"/>
                <a:cs typeface="Calibri"/>
                <a:sym typeface="Calibri"/>
              </a:rPr>
              <a:t>E.g. One librarian moves a batch outside the catalogue and then recatalogues it back in once a month</a:t>
            </a:r>
            <a:endParaRPr/>
          </a:p>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Cultural Competency: </a:t>
            </a:r>
            <a:r>
              <a:rPr lang="en" sz="1200" b="0" i="0" u="none" strike="noStrike">
                <a:solidFill>
                  <a:schemeClr val="dk1"/>
                </a:solidFill>
                <a:latin typeface="Calibri"/>
                <a:ea typeface="Calibri"/>
                <a:cs typeface="Calibri"/>
                <a:sym typeface="Calibri"/>
              </a:rPr>
              <a:t>Them or their peers not having the required knowledge of Indigenous worldviews and ontologies to make the appropriate changes</a:t>
            </a:r>
            <a:endParaRPr/>
          </a:p>
          <a:p>
            <a:pPr marL="457200" lvl="1" indent="0" algn="l" rtl="0">
              <a:spcBef>
                <a:spcPts val="0"/>
              </a:spcBef>
              <a:spcAft>
                <a:spcPts val="0"/>
              </a:spcAft>
              <a:buNone/>
            </a:pPr>
            <a:r>
              <a:rPr lang="en" sz="1200" b="0" i="0" u="none" strike="noStrike">
                <a:solidFill>
                  <a:schemeClr val="dk1"/>
                </a:solidFill>
                <a:latin typeface="Calibri"/>
                <a:ea typeface="Calibri"/>
                <a:cs typeface="Calibri"/>
                <a:sym typeface="Calibri"/>
              </a:rPr>
              <a:t>For example, one public librarian, who is working in the Dewey Decimal classification system, is struggling with how to categorize Indigenous stories which for the most part can be found under the mythology and folklore section. Indigenous stories don’t necessarily fall under the categories of myth folklore or even religion. How do we determine what is a creation story, what is religion, and what is legend? </a:t>
            </a:r>
            <a:endParaRPr/>
          </a:p>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Holistic Change: </a:t>
            </a:r>
            <a:r>
              <a:rPr lang="en" sz="1200" b="0" i="0" u="none" strike="noStrike">
                <a:solidFill>
                  <a:schemeClr val="dk1"/>
                </a:solidFill>
                <a:latin typeface="Calibri"/>
                <a:ea typeface="Calibri"/>
                <a:cs typeface="Calibri"/>
                <a:sym typeface="Calibri"/>
              </a:rPr>
              <a:t>And the need for holistic change from other departments --change cannot happen in isolation. The library is a fully integrated system and we need communication across departments in order to maintain consistency. Collections needs to work on expanding our selection of Indigenous materials. Folks on the front end need to know how to locate Indigenous materials that might be hidden under inappropriate terminology</a:t>
            </a:r>
            <a:endParaRPr/>
          </a:p>
          <a:p>
            <a:pPr marL="0" lvl="0" indent="0" algn="l" rtl="0">
              <a:spcBef>
                <a:spcPts val="0"/>
              </a:spcBef>
              <a:spcAft>
                <a:spcPts val="0"/>
              </a:spcAft>
              <a:buNone/>
            </a:pPr>
            <a:br>
              <a:rPr lang="en" b="0"/>
            </a:br>
            <a:endParaRPr/>
          </a:p>
        </p:txBody>
      </p:sp>
      <p:sp>
        <p:nvSpPr>
          <p:cNvPr id="225" name="Google Shape;225;g8a71c81d46_3_6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a71c81d46_3_6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8a71c81d46_3_6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00" b="1">
                <a:solidFill>
                  <a:srgbClr val="262626"/>
                </a:solidFill>
                <a:highlight>
                  <a:srgbClr val="FFFFFF"/>
                </a:highlight>
                <a:latin typeface="Roboto"/>
                <a:ea typeface="Roboto"/>
                <a:cs typeface="Roboto"/>
                <a:sym typeface="Roboto"/>
              </a:rPr>
              <a:t>JACE</a:t>
            </a:r>
            <a:endParaRPr sz="1000" b="1">
              <a:solidFill>
                <a:srgbClr val="262626"/>
              </a:solidFill>
              <a:highlight>
                <a:srgbClr val="FFFFFF"/>
              </a:highlight>
              <a:latin typeface="Roboto"/>
              <a:ea typeface="Roboto"/>
              <a:cs typeface="Roboto"/>
              <a:sym typeface="Roboto"/>
            </a:endParaRPr>
          </a:p>
          <a:p>
            <a:pPr marL="0" lvl="0" indent="0" algn="l" rtl="0">
              <a:spcBef>
                <a:spcPts val="0"/>
              </a:spcBef>
              <a:spcAft>
                <a:spcPts val="0"/>
              </a:spcAft>
              <a:buNone/>
            </a:pPr>
            <a:endParaRPr sz="1000">
              <a:solidFill>
                <a:srgbClr val="262626"/>
              </a:solidFill>
              <a:highlight>
                <a:srgbClr val="FFFFFF"/>
              </a:highlight>
              <a:latin typeface="Roboto"/>
              <a:ea typeface="Roboto"/>
              <a:cs typeface="Roboto"/>
              <a:sym typeface="Roboto"/>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The following are some of the </a:t>
            </a:r>
            <a:r>
              <a:rPr lang="en" sz="1200" b="1" i="0" u="none" strike="noStrike">
                <a:solidFill>
                  <a:schemeClr val="dk1"/>
                </a:solidFill>
                <a:latin typeface="Calibri"/>
                <a:ea typeface="Calibri"/>
                <a:cs typeface="Calibri"/>
                <a:sym typeface="Calibri"/>
              </a:rPr>
              <a:t>major </a:t>
            </a:r>
            <a:r>
              <a:rPr lang="en" sz="1200" b="0" i="0" u="none" strike="noStrike">
                <a:solidFill>
                  <a:schemeClr val="dk1"/>
                </a:solidFill>
                <a:latin typeface="Calibri"/>
                <a:ea typeface="Calibri"/>
                <a:cs typeface="Calibri"/>
                <a:sym typeface="Calibri"/>
              </a:rPr>
              <a:t>strategies that librarians are using to combat these barriers. </a:t>
            </a:r>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It is important to acknowledge that every institution is very much on their own journey of reconciliation because every institution has a unique relationship with their Indigenous patrons and community. </a:t>
            </a:r>
            <a:endParaRPr/>
          </a:p>
        </p:txBody>
      </p:sp>
      <p:sp>
        <p:nvSpPr>
          <p:cNvPr id="251" name="Google Shape;251;g8a71c81d46_3_6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a71c81d46_3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JACE</a:t>
            </a:r>
            <a:endParaRPr b="1"/>
          </a:p>
        </p:txBody>
      </p:sp>
      <p:sp>
        <p:nvSpPr>
          <p:cNvPr id="259" name="Google Shape;259;g8a71c81d46_3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a71c81d46_3_6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8a71c81d46_3_6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JACE</a:t>
            </a:r>
            <a:endParaRPr b="0"/>
          </a:p>
          <a:p>
            <a:pPr marL="0" lvl="0" indent="0" algn="l" rtl="0">
              <a:spcBef>
                <a:spcPts val="0"/>
              </a:spcBef>
              <a:spcAft>
                <a:spcPts val="0"/>
              </a:spcAft>
              <a:buNone/>
            </a:pPr>
            <a:endParaRPr/>
          </a:p>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Changing or adding </a:t>
            </a:r>
            <a:r>
              <a:rPr lang="en" sz="1200" b="1" i="1" u="none" strike="noStrike">
                <a:solidFill>
                  <a:schemeClr val="dk1"/>
                </a:solidFill>
                <a:latin typeface="Calibri"/>
                <a:ea typeface="Calibri"/>
                <a:cs typeface="Calibri"/>
                <a:sym typeface="Calibri"/>
              </a:rPr>
              <a:t>broad terms. </a:t>
            </a:r>
            <a:r>
              <a:rPr lang="en" sz="1200" b="1" i="0" u="none" strike="noStrike">
                <a:solidFill>
                  <a:schemeClr val="dk1"/>
                </a:solidFill>
                <a:latin typeface="Calibri"/>
                <a:ea typeface="Calibri"/>
                <a:cs typeface="Calibri"/>
                <a:sym typeface="Calibri"/>
              </a:rPr>
              <a:t>E.g. Indigenous Peoples --North America: </a:t>
            </a:r>
            <a:r>
              <a:rPr lang="en" sz="1200" b="0" i="0" u="none" strike="noStrike">
                <a:solidFill>
                  <a:schemeClr val="dk1"/>
                </a:solidFill>
                <a:latin typeface="Calibri"/>
                <a:ea typeface="Calibri"/>
                <a:cs typeface="Calibri"/>
                <a:sym typeface="Calibri"/>
              </a:rPr>
              <a:t>Most institutions have replaced Indians of North America with Indigenous Peoples --North America</a:t>
            </a:r>
            <a:r>
              <a:rPr lang="en" sz="1200">
                <a:solidFill>
                  <a:schemeClr val="dk1"/>
                </a:solidFill>
                <a:latin typeface="Calibri"/>
                <a:ea typeface="Calibri"/>
                <a:cs typeface="Calibri"/>
                <a:sym typeface="Calibri"/>
              </a:rPr>
              <a:t> (Indigenous Peoples &gt;South America)</a:t>
            </a:r>
            <a:r>
              <a:rPr lang="en" sz="1200" b="0" i="0" u="none" strike="noStrike">
                <a:solidFill>
                  <a:schemeClr val="dk1"/>
                </a:solidFill>
                <a:latin typeface="Calibri"/>
                <a:ea typeface="Calibri"/>
                <a:cs typeface="Calibri"/>
                <a:sym typeface="Calibri"/>
              </a:rPr>
              <a:t>. Some folks are using </a:t>
            </a:r>
            <a:r>
              <a:rPr lang="en" sz="1200" b="0" i="1" u="none" strike="noStrike">
                <a:solidFill>
                  <a:schemeClr val="dk1"/>
                </a:solidFill>
                <a:latin typeface="Calibri"/>
                <a:ea typeface="Calibri"/>
                <a:cs typeface="Calibri"/>
                <a:sym typeface="Calibri"/>
              </a:rPr>
              <a:t>First Nations</a:t>
            </a:r>
            <a:r>
              <a:rPr lang="en" sz="1200" b="0" i="0" u="none" strike="noStrike">
                <a:solidFill>
                  <a:schemeClr val="dk1"/>
                </a:solidFill>
                <a:latin typeface="Calibri"/>
                <a:ea typeface="Calibri"/>
                <a:cs typeface="Calibri"/>
                <a:sym typeface="Calibri"/>
              </a:rPr>
              <a:t>, </a:t>
            </a:r>
            <a:r>
              <a:rPr lang="en" sz="1200" b="0" i="1" u="none" strike="noStrike">
                <a:solidFill>
                  <a:schemeClr val="dk1"/>
                </a:solidFill>
                <a:latin typeface="Calibri"/>
                <a:ea typeface="Calibri"/>
                <a:cs typeface="Calibri"/>
                <a:sym typeface="Calibri"/>
              </a:rPr>
              <a:t>Aboriginal</a:t>
            </a:r>
            <a:r>
              <a:rPr lang="en" sz="1200" b="0" i="0" u="none" strike="noStrike">
                <a:solidFill>
                  <a:schemeClr val="dk1"/>
                </a:solidFill>
                <a:latin typeface="Calibri"/>
                <a:ea typeface="Calibri"/>
                <a:cs typeface="Calibri"/>
                <a:sym typeface="Calibri"/>
              </a:rPr>
              <a:t> etc. They are also looking at other broad subject headings like </a:t>
            </a:r>
            <a:r>
              <a:rPr lang="en" sz="1200" b="0" i="1" u="none" strike="noStrike">
                <a:solidFill>
                  <a:schemeClr val="dk1"/>
                </a:solidFill>
                <a:latin typeface="Calibri"/>
                <a:ea typeface="Calibri"/>
                <a:cs typeface="Calibri"/>
                <a:sym typeface="Calibri"/>
              </a:rPr>
              <a:t>Off-reservation boarding school</a:t>
            </a:r>
            <a:r>
              <a:rPr lang="en" sz="1200" b="0" i="0" u="none" strike="noStrike">
                <a:solidFill>
                  <a:schemeClr val="dk1"/>
                </a:solidFill>
                <a:latin typeface="Calibri"/>
                <a:ea typeface="Calibri"/>
                <a:cs typeface="Calibri"/>
                <a:sym typeface="Calibri"/>
              </a:rPr>
              <a:t> → </a:t>
            </a:r>
            <a:r>
              <a:rPr lang="en" sz="1200" b="0" i="1" u="none" strike="noStrike">
                <a:solidFill>
                  <a:schemeClr val="dk1"/>
                </a:solidFill>
                <a:latin typeface="Calibri"/>
                <a:ea typeface="Calibri"/>
                <a:cs typeface="Calibri"/>
                <a:sym typeface="Calibri"/>
              </a:rPr>
              <a:t>Residential school</a:t>
            </a:r>
            <a:r>
              <a:rPr lang="en" sz="1200" b="0" i="0" u="none" strike="noStrike">
                <a:solidFill>
                  <a:schemeClr val="dk1"/>
                </a:solidFill>
                <a:latin typeface="Calibri"/>
                <a:ea typeface="Calibri"/>
                <a:cs typeface="Calibri"/>
                <a:sym typeface="Calibri"/>
              </a:rPr>
              <a:t>, </a:t>
            </a:r>
            <a:r>
              <a:rPr lang="en" sz="1200" b="0" i="1" u="none" strike="noStrike">
                <a:solidFill>
                  <a:schemeClr val="dk1"/>
                </a:solidFill>
                <a:latin typeface="Calibri"/>
                <a:ea typeface="Calibri"/>
                <a:cs typeface="Calibri"/>
                <a:sym typeface="Calibri"/>
              </a:rPr>
              <a:t>Eskimo</a:t>
            </a:r>
            <a:r>
              <a:rPr lang="en" sz="1200" b="0" i="0" u="none" strike="noStrike">
                <a:solidFill>
                  <a:schemeClr val="dk1"/>
                </a:solidFill>
                <a:latin typeface="Calibri"/>
                <a:ea typeface="Calibri"/>
                <a:cs typeface="Calibri"/>
                <a:sym typeface="Calibri"/>
              </a:rPr>
              <a:t> → </a:t>
            </a:r>
            <a:r>
              <a:rPr lang="en" sz="1200" b="0" i="1" u="none" strike="noStrike">
                <a:solidFill>
                  <a:schemeClr val="dk1"/>
                </a:solidFill>
                <a:latin typeface="Calibri"/>
                <a:ea typeface="Calibri"/>
                <a:cs typeface="Calibri"/>
                <a:sym typeface="Calibri"/>
              </a:rPr>
              <a:t>Inuit</a:t>
            </a:r>
            <a:r>
              <a:rPr lang="en" sz="1200" b="0" i="0" u="none" strike="noStrike">
                <a:solidFill>
                  <a:schemeClr val="dk1"/>
                </a:solidFill>
                <a:latin typeface="Calibri"/>
                <a:ea typeface="Calibri"/>
                <a:cs typeface="Calibri"/>
                <a:sym typeface="Calibri"/>
              </a:rPr>
              <a:t>. </a:t>
            </a:r>
            <a:endParaRPr sz="1200" b="1" i="0" u="none" strike="noStrike">
              <a:solidFill>
                <a:schemeClr val="dk1"/>
              </a:solidFill>
              <a:latin typeface="Calibri"/>
              <a:ea typeface="Calibri"/>
              <a:cs typeface="Calibri"/>
              <a:sym typeface="Calibri"/>
            </a:endParaRPr>
          </a:p>
          <a:p>
            <a:pPr marL="457200" lvl="1" indent="0" algn="l" rtl="0">
              <a:spcBef>
                <a:spcPts val="0"/>
              </a:spcBef>
              <a:spcAft>
                <a:spcPts val="0"/>
              </a:spcAft>
              <a:buNone/>
            </a:pPr>
            <a:r>
              <a:rPr lang="en" sz="1200" b="0" i="0" u="none" strike="noStrike">
                <a:solidFill>
                  <a:schemeClr val="dk1"/>
                </a:solidFill>
                <a:latin typeface="Calibri"/>
                <a:ea typeface="Calibri"/>
                <a:cs typeface="Calibri"/>
                <a:sym typeface="Calibri"/>
              </a:rPr>
              <a:t>These are easier to change in the catalogue because they are indisputable/easy to consult on. </a:t>
            </a:r>
            <a:endParaRPr sz="1200" b="1" i="0" u="none" strike="noStrike">
              <a:solidFill>
                <a:schemeClr val="dk1"/>
              </a:solidFill>
              <a:latin typeface="Calibri"/>
              <a:ea typeface="Calibri"/>
              <a:cs typeface="Calibri"/>
              <a:sym typeface="Calibri"/>
            </a:endParaRPr>
          </a:p>
          <a:p>
            <a:pPr marL="457200" lvl="1" indent="0" algn="l" rtl="0">
              <a:spcBef>
                <a:spcPts val="0"/>
              </a:spcBef>
              <a:spcAft>
                <a:spcPts val="0"/>
              </a:spcAft>
              <a:buNone/>
            </a:pPr>
            <a:r>
              <a:rPr lang="en" sz="1200" b="0" i="0" u="none" strike="noStrike">
                <a:solidFill>
                  <a:schemeClr val="dk1"/>
                </a:solidFill>
                <a:latin typeface="Calibri"/>
                <a:ea typeface="Calibri"/>
                <a:cs typeface="Calibri"/>
                <a:sym typeface="Calibri"/>
              </a:rPr>
              <a:t>But, for this example specifically (point at slide) we must keep in mind that Indian, Indigenous, Aboriginal, and even First Nations are umbrella terms used to describe a very diverse group of Peoples. They are also still </a:t>
            </a:r>
            <a:r>
              <a:rPr lang="en" sz="1200" b="1" i="0" u="none" strike="noStrike">
                <a:solidFill>
                  <a:schemeClr val="dk1"/>
                </a:solidFill>
                <a:latin typeface="Calibri"/>
                <a:ea typeface="Calibri"/>
                <a:cs typeface="Calibri"/>
                <a:sym typeface="Calibri"/>
              </a:rPr>
              <a:t>colonial</a:t>
            </a:r>
            <a:r>
              <a:rPr lang="en" sz="1200" b="0" i="0" u="none" strike="noStrike">
                <a:solidFill>
                  <a:schemeClr val="dk1"/>
                </a:solidFill>
                <a:latin typeface="Calibri"/>
                <a:ea typeface="Calibri"/>
                <a:cs typeface="Calibri"/>
                <a:sym typeface="Calibri"/>
              </a:rPr>
              <a:t> terms. </a:t>
            </a:r>
            <a:endParaRPr sz="1200" b="0" i="0" u="none" strike="noStrike">
              <a:solidFill>
                <a:schemeClr val="dk1"/>
              </a:solidFill>
              <a:latin typeface="Calibri"/>
              <a:ea typeface="Calibri"/>
              <a:cs typeface="Calibri"/>
              <a:sym typeface="Calibri"/>
            </a:endParaRPr>
          </a:p>
          <a:p>
            <a:pPr marL="457200" lvl="1" indent="0" algn="l" rtl="0">
              <a:spcBef>
                <a:spcPts val="0"/>
              </a:spcBef>
              <a:spcAft>
                <a:spcPts val="0"/>
              </a:spcAft>
              <a:buNone/>
            </a:pPr>
            <a:r>
              <a:rPr lang="en" sz="1200">
                <a:solidFill>
                  <a:schemeClr val="dk1"/>
                </a:solidFill>
                <a:latin typeface="Calibri"/>
                <a:ea typeface="Calibri"/>
                <a:cs typeface="Calibri"/>
                <a:sym typeface="Calibri"/>
              </a:rPr>
              <a:t>Even when we get more regionally specific with “Indigenous Peoples&gt; North America” North America includes thousands of nations within both Canada and the US. This same problem occurs regionally</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Creating Local Subject Headings: </a:t>
            </a:r>
            <a:r>
              <a:rPr lang="en" sz="1200">
                <a:solidFill>
                  <a:schemeClr val="dk1"/>
                </a:solidFill>
                <a:latin typeface="Calibri"/>
                <a:ea typeface="Calibri"/>
                <a:cs typeface="Calibri"/>
                <a:sym typeface="Calibri"/>
              </a:rPr>
              <a:t>As a temporary fix, most librarians are creating local subject headings based using the vocabulary lists developed in “decolonial” description projects</a:t>
            </a:r>
            <a:endParaRPr/>
          </a:p>
          <a:p>
            <a:pPr marL="0" lvl="0" indent="0" algn="l" rtl="0">
              <a:spcBef>
                <a:spcPts val="0"/>
              </a:spcBef>
              <a:spcAft>
                <a:spcPts val="0"/>
              </a:spcAft>
              <a:buNone/>
            </a:pPr>
            <a:r>
              <a:rPr lang="en"/>
              <a:t>RECATALOGING</a:t>
            </a:r>
            <a:endParaRPr/>
          </a:p>
          <a:p>
            <a:pPr marL="0" lvl="0" indent="0" algn="l" rtl="0">
              <a:spcBef>
                <a:spcPts val="0"/>
              </a:spcBef>
              <a:spcAft>
                <a:spcPts val="0"/>
              </a:spcAft>
              <a:buNone/>
            </a:pPr>
            <a:endParaRPr/>
          </a:p>
          <a:p>
            <a:pPr marL="0" lvl="0" indent="0" algn="l" rtl="0">
              <a:spcBef>
                <a:spcPts val="0"/>
              </a:spcBef>
              <a:spcAft>
                <a:spcPts val="0"/>
              </a:spcAft>
              <a:buNone/>
            </a:pPr>
            <a:r>
              <a:rPr lang="en"/>
              <a:t>Enhancing records: </a:t>
            </a:r>
            <a:endParaRPr/>
          </a:p>
          <a:p>
            <a:pPr marL="0" lvl="0" indent="0" algn="l" rtl="0">
              <a:spcBef>
                <a:spcPts val="0"/>
              </a:spcBef>
              <a:spcAft>
                <a:spcPts val="0"/>
              </a:spcAft>
              <a:buNone/>
            </a:pPr>
            <a:r>
              <a:rPr lang="en"/>
              <a:t>Adding subject headings</a:t>
            </a:r>
            <a:endParaRPr/>
          </a:p>
          <a:p>
            <a:pPr marL="0" lvl="0" indent="0" algn="l" rtl="0">
              <a:spcBef>
                <a:spcPts val="0"/>
              </a:spcBef>
              <a:spcAft>
                <a:spcPts val="0"/>
              </a:spcAft>
              <a:buNone/>
            </a:pPr>
            <a:r>
              <a:rPr lang="en"/>
              <a:t>Adding into the notes field</a:t>
            </a:r>
            <a:br>
              <a:rPr lang="en" b="0"/>
            </a:br>
            <a:endParaRPr/>
          </a:p>
        </p:txBody>
      </p:sp>
      <p:sp>
        <p:nvSpPr>
          <p:cNvPr id="266" name="Google Shape;266;g8a71c81d46_3_6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a71c81d46_3_1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8a71c81d46_3_13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JACE</a:t>
            </a:r>
            <a:endParaRPr b="0"/>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Developing relationships with publishers and vendors: </a:t>
            </a:r>
            <a:r>
              <a:rPr lang="en" sz="1200" b="0" i="0" u="none" strike="noStrike">
                <a:solidFill>
                  <a:schemeClr val="dk1"/>
                </a:solidFill>
                <a:latin typeface="Calibri"/>
                <a:ea typeface="Calibri"/>
                <a:cs typeface="Calibri"/>
                <a:sym typeface="Calibri"/>
              </a:rPr>
              <a:t>Institutions are attempting to outsource as much of the labour as possible by developing relationships with publishers and vendors so that changes can be made from the source. Librarians are also collaborating with public libraries, school libraries and archives in the area to share and distribute labour</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a:solidFill>
                  <a:schemeClr val="dk1"/>
                </a:solidFill>
              </a:rPr>
              <a:t>Addressing the labour barrier: </a:t>
            </a:r>
            <a:endParaRPr b="1">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Applying for a NACO funnel membership so that they can contribute new name and subject authorities through PCC. And, a lot of libraries are doing this with the idea of dispersing labour. If more libraries are contributing NACO and SACO members than each region can add the proper terminology for Indigenous Nations in their region. For UNBC, they are too small for a SACO membership, so they are going to focus on NACO instead and rely on larger libraries to contribute to SACO</a:t>
            </a:r>
            <a:endParaRPr>
              <a:solidFill>
                <a:schemeClr val="dk1"/>
              </a:solidFill>
            </a:endParaRPr>
          </a:p>
          <a:p>
            <a:pPr marL="457200" lvl="0" indent="0" algn="l" rtl="0">
              <a:spcBef>
                <a:spcPts val="0"/>
              </a:spcBef>
              <a:spcAft>
                <a:spcPts val="0"/>
              </a:spcAft>
              <a:buClr>
                <a:schemeClr val="dk1"/>
              </a:buClr>
              <a:buSzPts val="1100"/>
              <a:buFont typeface="Arial"/>
              <a:buNone/>
            </a:pPr>
            <a:r>
              <a:rPr lang="en" b="1">
                <a:solidFill>
                  <a:schemeClr val="dk1"/>
                </a:solidFill>
              </a:rPr>
              <a:t>Critiques: </a:t>
            </a:r>
            <a:endParaRPr b="1">
              <a:solidFill>
                <a:schemeClr val="dk1"/>
              </a:solidFill>
            </a:endParaRPr>
          </a:p>
          <a:p>
            <a:pPr marL="914400" lvl="1" indent="-317500" algn="l" rtl="0">
              <a:lnSpc>
                <a:spcPct val="115000"/>
              </a:lnSpc>
              <a:spcBef>
                <a:spcPts val="0"/>
              </a:spcBef>
              <a:spcAft>
                <a:spcPts val="0"/>
              </a:spcAft>
              <a:buClr>
                <a:schemeClr val="dk1"/>
              </a:buClr>
              <a:buSzPts val="1400"/>
              <a:buChar char="○"/>
            </a:pPr>
            <a:r>
              <a:rPr lang="en" sz="1200">
                <a:solidFill>
                  <a:schemeClr val="dk1"/>
                </a:solidFill>
                <a:latin typeface="Corbel"/>
                <a:ea typeface="Corbel"/>
                <a:cs typeface="Corbel"/>
                <a:sym typeface="Corbel"/>
              </a:rPr>
              <a:t>Even if we were adding subject and name authorities through NACO/SACO that would involve hundreds of subject headings, which is why we should be pushing for changes to LCSH. But we should be mindful that both take a very long time.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Building Connections with other libraries in the area so they can collaborate on consultation, making a list, or other initiatives that UNBC might not have had the capacity to do on its own in the past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Waiting for changes to be made at a higher level:</a:t>
            </a:r>
            <a:r>
              <a:rPr lang="en" sz="1200" b="0" i="0" u="none" strike="noStrike">
                <a:solidFill>
                  <a:schemeClr val="dk1"/>
                </a:solidFill>
                <a:latin typeface="Calibri"/>
                <a:ea typeface="Calibri"/>
                <a:cs typeface="Calibri"/>
                <a:sym typeface="Calibri"/>
              </a:rPr>
              <a:t> Lastly, to be quite frank, a lot of libraries are waiting for changes to made at a higher level through the Library of Congress (LOC) and Library and Archives Canada (LAC). And, until that happens librarians are doing </a:t>
            </a:r>
            <a:r>
              <a:rPr lang="en" sz="1200" b="1" i="0" u="none" strike="noStrike">
                <a:solidFill>
                  <a:schemeClr val="dk1"/>
                </a:solidFill>
                <a:latin typeface="Calibri"/>
                <a:ea typeface="Calibri"/>
                <a:cs typeface="Calibri"/>
                <a:sym typeface="Calibri"/>
              </a:rPr>
              <a:t>PATCHWORK. </a:t>
            </a:r>
            <a:r>
              <a:rPr lang="en" sz="1200" b="0" i="0" u="none" strike="noStrike">
                <a:solidFill>
                  <a:schemeClr val="dk1"/>
                </a:solidFill>
                <a:latin typeface="Calibri"/>
                <a:ea typeface="Calibri"/>
                <a:cs typeface="Calibri"/>
                <a:sym typeface="Calibri"/>
              </a:rPr>
              <a:t>Librarians realize that this is a structural problem. Indigenous communities and cultures will change, and we will have to keep on consulting and making these changes ourselves until there is systemic change across Canada. </a:t>
            </a:r>
            <a:endParaRPr/>
          </a:p>
          <a:p>
            <a:pPr marL="457200" lvl="1" indent="0" algn="l" rtl="0">
              <a:spcBef>
                <a:spcPts val="0"/>
              </a:spcBef>
              <a:spcAft>
                <a:spcPts val="0"/>
              </a:spcAft>
              <a:buNone/>
            </a:pPr>
            <a:r>
              <a:rPr lang="en" sz="1200" b="0" i="0" u="none" strike="noStrike">
                <a:solidFill>
                  <a:schemeClr val="dk1"/>
                </a:solidFill>
                <a:latin typeface="Calibri"/>
                <a:ea typeface="Calibri"/>
                <a:cs typeface="Calibri"/>
                <a:sym typeface="Calibri"/>
              </a:rPr>
              <a:t>Librarians are split on whether we should be making changes or not. Some argue “Hey, I don’t want to do all of this work just for LAC to turn around, change everything, and then I have to do it all over again.” Other librarians recognize that (1) LAC is working with little resources and is just as understaffed as the rest of us. (2) Library of Congress might take longer to (3) this is a political issue. If you choose to be inactive that is a political choice </a:t>
            </a:r>
            <a:endParaRPr/>
          </a:p>
          <a:p>
            <a:pPr marL="0" lvl="0" indent="0" algn="l" rtl="0">
              <a:spcBef>
                <a:spcPts val="0"/>
              </a:spcBef>
              <a:spcAft>
                <a:spcPts val="0"/>
              </a:spcAft>
              <a:buNone/>
            </a:pPr>
            <a:br>
              <a:rPr lang="en" b="0"/>
            </a:br>
            <a:endParaRPr/>
          </a:p>
        </p:txBody>
      </p:sp>
      <p:sp>
        <p:nvSpPr>
          <p:cNvPr id="273" name="Google Shape;273;g8a71c81d46_3_13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a71c81d46_3_13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a71c81d46_3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JACE</a:t>
            </a:r>
            <a:endParaRPr sz="1700">
              <a:solidFill>
                <a:schemeClr val="dk1"/>
              </a:solidFill>
              <a:latin typeface="Twentieth Century"/>
              <a:ea typeface="Twentieth Century"/>
              <a:cs typeface="Twentieth Century"/>
              <a:sym typeface="Twentieth Century"/>
            </a:endParaRPr>
          </a:p>
          <a:p>
            <a:pPr marL="0" lvl="0" indent="0" algn="l" rtl="0">
              <a:lnSpc>
                <a:spcPct val="90000"/>
              </a:lnSpc>
              <a:spcBef>
                <a:spcPts val="900"/>
              </a:spcBef>
              <a:spcAft>
                <a:spcPts val="0"/>
              </a:spcAft>
              <a:buClr>
                <a:schemeClr val="dk1"/>
              </a:buClr>
              <a:buSzPts val="1100"/>
              <a:buFont typeface="Arial"/>
              <a:buNone/>
            </a:pPr>
            <a:r>
              <a:rPr lang="en" sz="1700">
                <a:solidFill>
                  <a:schemeClr val="dk1"/>
                </a:solidFill>
                <a:latin typeface="Twentieth Century"/>
                <a:ea typeface="Twentieth Century"/>
                <a:cs typeface="Twentieth Century"/>
                <a:sym typeface="Twentieth Century"/>
              </a:rPr>
              <a:t>Recognize that these are </a:t>
            </a:r>
            <a:r>
              <a:rPr lang="en" sz="1700" i="1">
                <a:solidFill>
                  <a:schemeClr val="dk1"/>
                </a:solidFill>
                <a:latin typeface="Twentieth Century"/>
                <a:ea typeface="Twentieth Century"/>
                <a:cs typeface="Twentieth Century"/>
                <a:sym typeface="Twentieth Century"/>
              </a:rPr>
              <a:t>systemic </a:t>
            </a:r>
            <a:r>
              <a:rPr lang="en" sz="1700">
                <a:solidFill>
                  <a:schemeClr val="dk1"/>
                </a:solidFill>
                <a:latin typeface="Twentieth Century"/>
                <a:ea typeface="Twentieth Century"/>
                <a:cs typeface="Twentieth Century"/>
                <a:sym typeface="Twentieth Century"/>
              </a:rPr>
              <a:t>challenges</a:t>
            </a:r>
            <a:endParaRPr sz="1700">
              <a:solidFill>
                <a:schemeClr val="dk1"/>
              </a:solidFill>
              <a:latin typeface="Twentieth Century"/>
              <a:ea typeface="Twentieth Century"/>
              <a:cs typeface="Twentieth Century"/>
              <a:sym typeface="Twentieth Century"/>
            </a:endParaRPr>
          </a:p>
          <a:p>
            <a:pPr marL="0" lvl="0" indent="0" algn="l" rtl="0">
              <a:lnSpc>
                <a:spcPct val="90000"/>
              </a:lnSpc>
              <a:spcBef>
                <a:spcPts val="900"/>
              </a:spcBef>
              <a:spcAft>
                <a:spcPts val="0"/>
              </a:spcAft>
              <a:buClr>
                <a:schemeClr val="dk1"/>
              </a:buClr>
              <a:buSzPts val="1100"/>
              <a:buFont typeface="Arial"/>
              <a:buNone/>
            </a:pPr>
            <a:r>
              <a:rPr lang="en" sz="1700">
                <a:solidFill>
                  <a:schemeClr val="dk1"/>
                </a:solidFill>
                <a:latin typeface="Twentieth Century"/>
                <a:ea typeface="Twentieth Century"/>
                <a:cs typeface="Twentieth Century"/>
                <a:sym typeface="Twentieth Century"/>
              </a:rPr>
              <a:t>A national living thesauri</a:t>
            </a:r>
            <a:endParaRPr sz="1700">
              <a:solidFill>
                <a:schemeClr val="dk1"/>
              </a:solidFill>
              <a:latin typeface="Twentieth Century"/>
              <a:ea typeface="Twentieth Century"/>
              <a:cs typeface="Twentieth Century"/>
              <a:sym typeface="Twentieth Century"/>
            </a:endParaRPr>
          </a:p>
          <a:p>
            <a:pPr marL="0" lvl="0" indent="0" algn="l" rtl="0">
              <a:lnSpc>
                <a:spcPct val="90000"/>
              </a:lnSpc>
              <a:spcBef>
                <a:spcPts val="900"/>
              </a:spcBef>
              <a:spcAft>
                <a:spcPts val="0"/>
              </a:spcAft>
              <a:buClr>
                <a:schemeClr val="dk1"/>
              </a:buClr>
              <a:buSzPts val="1100"/>
              <a:buFont typeface="Arial"/>
              <a:buNone/>
            </a:pPr>
            <a:r>
              <a:rPr lang="en" sz="1700">
                <a:solidFill>
                  <a:schemeClr val="dk1"/>
                </a:solidFill>
                <a:latin typeface="Twentieth Century"/>
                <a:ea typeface="Twentieth Century"/>
                <a:cs typeface="Twentieth Century"/>
                <a:sym typeface="Twentieth Century"/>
              </a:rPr>
              <a:t>Multiple synonymous terms</a:t>
            </a:r>
            <a:endParaRPr sz="1600">
              <a:solidFill>
                <a:schemeClr val="dk1"/>
              </a:solidFill>
              <a:latin typeface="Roboto Condensed Light"/>
              <a:ea typeface="Roboto Condensed Light"/>
              <a:cs typeface="Roboto Condensed Light"/>
              <a:sym typeface="Roboto Condensed Light"/>
            </a:endParaRPr>
          </a:p>
          <a:p>
            <a:pPr marL="457200" lvl="0" indent="0" algn="l" rtl="0">
              <a:lnSpc>
                <a:spcPct val="90000"/>
              </a:lnSpc>
              <a:spcBef>
                <a:spcPts val="200"/>
              </a:spcBef>
              <a:spcAft>
                <a:spcPts val="0"/>
              </a:spcAft>
              <a:buNone/>
            </a:pPr>
            <a:endParaRPr sz="1400">
              <a:solidFill>
                <a:srgbClr val="263248"/>
              </a:solidFill>
              <a:latin typeface="Calibri"/>
              <a:ea typeface="Calibri"/>
              <a:cs typeface="Calibri"/>
              <a:sym typeface="Calibri"/>
            </a:endParaRPr>
          </a:p>
          <a:p>
            <a:pPr marL="457200" lvl="0" indent="-317500" algn="l" rtl="0">
              <a:lnSpc>
                <a:spcPct val="90000"/>
              </a:lnSpc>
              <a:spcBef>
                <a:spcPts val="200"/>
              </a:spcBef>
              <a:spcAft>
                <a:spcPts val="0"/>
              </a:spcAft>
              <a:buClr>
                <a:srgbClr val="263248"/>
              </a:buClr>
              <a:buSzPts val="1400"/>
              <a:buFont typeface="Calibri"/>
              <a:buChar char="●"/>
            </a:pPr>
            <a:r>
              <a:rPr lang="en" sz="1400">
                <a:solidFill>
                  <a:srgbClr val="263248"/>
                </a:solidFill>
                <a:latin typeface="Calibri"/>
                <a:ea typeface="Calibri"/>
                <a:cs typeface="Calibri"/>
                <a:sym typeface="Calibri"/>
              </a:rPr>
              <a:t>Emily Drabinski suggests that patchwork is not necessarily a bad thing, but rather it is a tool that points out the ruptures in a structure. And it makes the coloniality of the system much more visible </a:t>
            </a:r>
            <a:endParaRPr sz="1400">
              <a:solidFill>
                <a:srgbClr val="263248"/>
              </a:solidFill>
              <a:latin typeface="Calibri"/>
              <a:ea typeface="Calibri"/>
              <a:cs typeface="Calibri"/>
              <a:sym typeface="Calibri"/>
            </a:endParaRPr>
          </a:p>
          <a:p>
            <a:pPr marL="457200" lvl="0" indent="-317500" algn="l" rtl="0">
              <a:lnSpc>
                <a:spcPct val="90000"/>
              </a:lnSpc>
              <a:spcBef>
                <a:spcPts val="0"/>
              </a:spcBef>
              <a:spcAft>
                <a:spcPts val="0"/>
              </a:spcAft>
              <a:buClr>
                <a:srgbClr val="263248"/>
              </a:buClr>
              <a:buSzPts val="1400"/>
              <a:buFont typeface="Calibri"/>
              <a:buChar char="●"/>
            </a:pPr>
            <a:r>
              <a:rPr lang="en" sz="1400">
                <a:solidFill>
                  <a:srgbClr val="263248"/>
                </a:solidFill>
                <a:latin typeface="Calibri"/>
                <a:ea typeface="Calibri"/>
                <a:cs typeface="Calibri"/>
                <a:sym typeface="Calibri"/>
              </a:rPr>
              <a:t>Makes visible that our Western classification and knowledge systems were not created with Indigenous knowledge systems in mind. </a:t>
            </a:r>
            <a:endParaRPr sz="1400">
              <a:solidFill>
                <a:srgbClr val="263248"/>
              </a:solidFill>
              <a:latin typeface="Calibri"/>
              <a:ea typeface="Calibri"/>
              <a:cs typeface="Calibri"/>
              <a:sym typeface="Calibri"/>
            </a:endParaRPr>
          </a:p>
          <a:p>
            <a:pPr marL="457200" lvl="0" indent="-317500" algn="l" rtl="0">
              <a:lnSpc>
                <a:spcPct val="90000"/>
              </a:lnSpc>
              <a:spcBef>
                <a:spcPts val="0"/>
              </a:spcBef>
              <a:spcAft>
                <a:spcPts val="0"/>
              </a:spcAft>
              <a:buClr>
                <a:srgbClr val="263248"/>
              </a:buClr>
              <a:buSzPts val="1400"/>
              <a:buFont typeface="Calibri"/>
              <a:buChar char="●"/>
            </a:pPr>
            <a:r>
              <a:rPr lang="en" sz="1400">
                <a:solidFill>
                  <a:srgbClr val="263248"/>
                </a:solidFill>
                <a:latin typeface="Calibri"/>
                <a:ea typeface="Calibri"/>
                <a:cs typeface="Calibri"/>
                <a:sym typeface="Calibri"/>
              </a:rPr>
              <a:t>We would need complete systemic change to happen at LAC and LOC, but it is also important that this continues to happen at a grassroots level first.  </a:t>
            </a:r>
            <a:endParaRPr sz="1400">
              <a:solidFill>
                <a:srgbClr val="263248"/>
              </a:solidFill>
              <a:latin typeface="Calibri"/>
              <a:ea typeface="Calibri"/>
              <a:cs typeface="Calibri"/>
              <a:sym typeface="Calibri"/>
            </a:endParaRPr>
          </a:p>
          <a:p>
            <a:pPr marL="457200" lvl="0" indent="-317500" algn="l" rtl="0">
              <a:lnSpc>
                <a:spcPct val="90000"/>
              </a:lnSpc>
              <a:spcBef>
                <a:spcPts val="0"/>
              </a:spcBef>
              <a:spcAft>
                <a:spcPts val="0"/>
              </a:spcAft>
              <a:buClr>
                <a:srgbClr val="263248"/>
              </a:buClr>
              <a:buSzPts val="1400"/>
              <a:buFont typeface="Calibri"/>
              <a:buChar char="●"/>
            </a:pPr>
            <a:r>
              <a:rPr lang="en" sz="1400">
                <a:solidFill>
                  <a:srgbClr val="263248"/>
                </a:solidFill>
                <a:latin typeface="Calibri"/>
                <a:ea typeface="Calibri"/>
                <a:cs typeface="Calibri"/>
                <a:sym typeface="Calibri"/>
              </a:rPr>
              <a:t>Now I’m going to pass it over to Jamie</a:t>
            </a:r>
            <a:endParaRPr sz="1400">
              <a:solidFill>
                <a:srgbClr val="263248"/>
              </a:solidFill>
              <a:latin typeface="Calibri"/>
              <a:ea typeface="Calibri"/>
              <a:cs typeface="Calibri"/>
              <a:sym typeface="Calibri"/>
            </a:endParaRPr>
          </a:p>
          <a:p>
            <a:pPr marL="0" lvl="0" indent="0" algn="l" rtl="0">
              <a:spcBef>
                <a:spcPts val="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a71c81d46_3_11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JAMIE</a:t>
            </a:r>
            <a:endParaRPr b="1"/>
          </a:p>
        </p:txBody>
      </p:sp>
      <p:sp>
        <p:nvSpPr>
          <p:cNvPr id="287" name="Google Shape;287;g8a71c81d46_3_1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71c81d46_3_1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8a71c81d46_3_1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JAMIE</a:t>
            </a:r>
            <a:endParaRPr b="1"/>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As mentioned earlier, my main project during my time with the TALint program has been the development of a toolkit geared towards non-Indigenous librarians.</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The goal of this toolkit is to assist with the development of workplace cultural competency, especially when it comes to working with (and for) Indigenous patrons and materials at UTL.</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The researching component of developing the toolkit began in 2018. What this looked like was examining materials, such as books, presentations, other toolkits from different fields to see how the development of Indigenous cultural competency was approached.</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We anticipate a good copy of the toolkit draft to be completed this month, with an eventual internal release. In additional recognition of how times can change, the toolkit was developed with the anticipation that it would grow overtime, or perhaps be potentially adapted for other institutions someday. </a:t>
            </a:r>
            <a:endParaRPr/>
          </a:p>
        </p:txBody>
      </p:sp>
      <p:sp>
        <p:nvSpPr>
          <p:cNvPr id="294" name="Google Shape;294;g8a71c81d46_3_1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a71c81d46_3_5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8a71c81d46_3_5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4" name="Google Shape;144;g8a71c81d46_3_5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a67dbbb2b_1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a67dbbb2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JAMIE</a:t>
            </a:r>
            <a:endParaRPr b="1"/>
          </a:p>
          <a:p>
            <a:pPr marL="0" lvl="0" indent="0" algn="l" rtl="0">
              <a:spcBef>
                <a:spcPts val="0"/>
              </a:spcBef>
              <a:spcAft>
                <a:spcPts val="0"/>
              </a:spcAft>
              <a:buNone/>
            </a:pPr>
            <a:endParaRPr/>
          </a:p>
          <a:p>
            <a:pPr marL="0" lvl="0" indent="0" algn="l" rtl="0">
              <a:spcBef>
                <a:spcPts val="0"/>
              </a:spcBef>
              <a:spcAft>
                <a:spcPts val="0"/>
              </a:spcAft>
              <a:buNone/>
            </a:pPr>
            <a:r>
              <a:rPr lang="en"/>
              <a:t>Part of the design decision for developing my approach to the toolkit is a couple aspects of User Experience Design, which would be developing a persona (the person in the middle) and an empathy map (which is what they are experiencing in specific situations).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With this in mind, I also took into consideration, between conversations with librarians and exploring the landscape of librarianship-at-large, at determining average starting points for learning more about Indigenous issues and gaining comfort in advocating for Indigenous communities and experiences. I considered three major perspectives for non-Indigenous librarians: (1) not knowing much or anything about Indigenou issues, experiences, and histories; (2) some knowledge with a desire to improve; and (3) has considerable knowledge and would either like a refresher, or have a resource to point to for those who may not be as far along in their Indigenous cultural competencies journey.</a:t>
            </a:r>
            <a:endParaRPr>
              <a:solidFill>
                <a:schemeClr val="dk1"/>
              </a:solidFill>
            </a:endParaRPr>
          </a:p>
          <a:p>
            <a:pPr marL="0" lvl="0" indent="0" algn="l" rtl="0">
              <a:spcBef>
                <a:spcPts val="0"/>
              </a:spcBef>
              <a:spcAft>
                <a:spcPts val="0"/>
              </a:spcAft>
              <a:buClr>
                <a:schemeClr val="dk1"/>
              </a:buClr>
              <a:buFont typeface="Arial"/>
              <a:buNone/>
            </a:pPr>
            <a:br>
              <a:rPr lang="en">
                <a:solidFill>
                  <a:schemeClr val="dk1"/>
                </a:solidFill>
              </a:rPr>
            </a:br>
            <a:r>
              <a:rPr lang="en" sz="1200">
                <a:solidFill>
                  <a:schemeClr val="dk1"/>
                </a:solidFill>
                <a:latin typeface="Calibri"/>
                <a:ea typeface="Calibri"/>
                <a:cs typeface="Calibri"/>
                <a:sym typeface="Calibri"/>
              </a:rPr>
              <a:t>With these personas made, I developed three empathy maps (one for each journey), and used these perspectives to develop and adjust sections of the toolkit, right down to the use of language. The wording used in the toolkit is deliberate, as it is designed to be accessible, and to reflect in the multitude of ways we all access knowledge and learn.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9a93ebf8f_1_2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9a93ebf8f_1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JAMIE</a:t>
            </a:r>
            <a:endParaRPr b="1"/>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While the toolkit is still in development, we’re anticipating that it will be a ten page pdf document. It will touch on the following areas:</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Land acknowledgement</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Information Authority</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101 (Terminology and Assumptions)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Taking Responsibility (on Active Allyship)</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Conversations with Colleagues</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Resources and Bibliography for Cultural Competency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 this presentation, I will highlight specific sections</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a71c81d46_3_1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8a71c81d46_3_1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b="1">
                <a:solidFill>
                  <a:schemeClr val="dk1"/>
                </a:solidFill>
              </a:rPr>
              <a:t>JAMIE</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You may remember at the beginning of our presentation, we gave a land acknowledgement.</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According to indigenous.utoronto.ca, “The Land Acknowledgement is a formal statement recognizing the unique and enduring relationship that exists between Indigenous peoples and their traditional territories.” </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The land acknowledgement is also recognizing the land in which we live and work on. Even though most of our ancestors may not have been part of the early settlers who ended up staying on these lands, we are all invited into the spirit of the treaty.</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Land acknowledgement source: </a:t>
            </a:r>
            <a:r>
              <a:rPr lang="en" sz="1200" b="0" i="0" u="sng" strike="noStrike">
                <a:solidFill>
                  <a:schemeClr val="hlink"/>
                </a:solidFill>
                <a:latin typeface="Calibri"/>
                <a:ea typeface="Calibri"/>
                <a:cs typeface="Calibri"/>
                <a:sym typeface="Calibri"/>
                <a:hlinkClick r:id="rId3"/>
              </a:rPr>
              <a:t>https://indigenous.utoronto.ca/about/land-acknowledgement/</a:t>
            </a:r>
            <a:endParaRPr b="0"/>
          </a:p>
          <a:p>
            <a:pPr marL="0" lvl="0" indent="0" algn="l" rtl="0">
              <a:spcBef>
                <a:spcPts val="0"/>
              </a:spcBef>
              <a:spcAft>
                <a:spcPts val="0"/>
              </a:spcAft>
              <a:buNone/>
            </a:pPr>
            <a:br>
              <a:rPr lang="en" b="0"/>
            </a:br>
            <a:endParaRPr/>
          </a:p>
        </p:txBody>
      </p:sp>
      <p:sp>
        <p:nvSpPr>
          <p:cNvPr id="320" name="Google Shape;320;g8a71c81d46_3_1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a71c81d46_3_1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8a71c81d46_3_1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JAMIE</a:t>
            </a:r>
            <a:endParaRPr b="1"/>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Information authority is the idea of what we think or believe is often not determined first hand, but told to us by a secondary source (Wilson 1983).</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With this in mind, as information professionals, we act as knowledge mediators and have the ability to shift perceptions on a variety of topics.</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With this in mind, this is where moves such as what MAIN have done are important, as it can help ensure that better sources are connected to researchers.</a:t>
            </a:r>
            <a:endParaRPr b="0"/>
          </a:p>
          <a:p>
            <a:pPr marL="0" lvl="0" indent="0" algn="l" rtl="0">
              <a:spcBef>
                <a:spcPts val="0"/>
              </a:spcBef>
              <a:spcAft>
                <a:spcPts val="0"/>
              </a:spcAft>
              <a:buNone/>
            </a:pPr>
            <a:br>
              <a:rPr lang="en"/>
            </a:br>
            <a:endParaRPr/>
          </a:p>
        </p:txBody>
      </p:sp>
      <p:sp>
        <p:nvSpPr>
          <p:cNvPr id="327" name="Google Shape;327;g8a71c81d46_3_1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a71c81d46_3_1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8a71c81d46_3_1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Jamie </a:t>
            </a:r>
            <a:endParaRPr b="1"/>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Things to consider:</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Was the person who created this item Indigenous? If so, what nation? Who claims them? If they aren’t Indigenous, was the item created in consultation with Indigenous peoples, or created about them with no consultation? Does the item help or harm the community?</a:t>
            </a:r>
            <a:endParaRPr b="0"/>
          </a:p>
          <a:p>
            <a:pPr marL="0" lvl="0" indent="0" algn="l" rtl="0">
              <a:spcBef>
                <a:spcPts val="0"/>
              </a:spcBef>
              <a:spcAft>
                <a:spcPts val="0"/>
              </a:spcAft>
              <a:buNone/>
            </a:pPr>
            <a:br>
              <a:rPr lang="en" b="0"/>
            </a:br>
            <a:endParaRPr/>
          </a:p>
        </p:txBody>
      </p:sp>
      <p:sp>
        <p:nvSpPr>
          <p:cNvPr id="334" name="Google Shape;334;g8a71c81d46_3_1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a71c81d46_3_1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8a71c81d46_3_1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JAMIE</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A quick example that I have pulled up for this presentation is this item, the Micmac Dictionary: From Phonographic Word-Lists. This particular copy was imprinted in 1902 and is an example of a tool used to undermine Indigenous languages, cultures, and worldviews at the time of its creation. By having access to Indigenous languages, there was the ability to translate Bibles into Indigenous languages, and to share stories that were perhaps not meant to be shared beyond the Maritimes. </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However, this book can now have a new function - as a tool for language revitalization. </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There is a dictionary also held in our collection, in Fisher Library, that is a complete Anishinaabemowin Bible. During the International Year of Indigenous Languages (2019), this book (among others) were brought up for an event involving several Indigenous community members from on and off-campus, many of them language teachers. The item was perused and copies were made for language teachers and learners by the library. The language dialect in this book is among the closest to what our ancestors spoke.</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Image source: </a:t>
            </a:r>
            <a:r>
              <a:rPr lang="en" sz="1200" b="0" i="0" u="sng" strike="noStrike">
                <a:solidFill>
                  <a:schemeClr val="hlink"/>
                </a:solidFill>
                <a:latin typeface="Calibri"/>
                <a:ea typeface="Calibri"/>
                <a:cs typeface="Calibri"/>
                <a:sym typeface="Calibri"/>
                <a:hlinkClick r:id="rId3"/>
              </a:rPr>
              <a:t>http://go.utlib.ca/cat/4420852</a:t>
            </a:r>
            <a:endParaRPr b="0"/>
          </a:p>
          <a:p>
            <a:pPr marL="0" lvl="0" indent="0" algn="l" rtl="0">
              <a:spcBef>
                <a:spcPts val="0"/>
              </a:spcBef>
              <a:spcAft>
                <a:spcPts val="0"/>
              </a:spcAft>
              <a:buNone/>
            </a:pPr>
            <a:br>
              <a:rPr lang="en" b="0"/>
            </a:br>
            <a:br>
              <a:rPr lang="en" b="0"/>
            </a:br>
            <a:endParaRPr/>
          </a:p>
        </p:txBody>
      </p:sp>
      <p:sp>
        <p:nvSpPr>
          <p:cNvPr id="341" name="Google Shape;341;g8a71c81d46_3_1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a71c81d46_3_11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JAMIE</a:t>
            </a:r>
            <a:endParaRPr/>
          </a:p>
        </p:txBody>
      </p:sp>
      <p:sp>
        <p:nvSpPr>
          <p:cNvPr id="348" name="Google Shape;348;g8a71c81d46_3_1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a71c81d46_3_1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8a71c81d46_3_1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JAMIE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For example, I have heard these two phrases in various workplaces. They are both not appropriate to say.</a:t>
            </a:r>
            <a:endParaRPr b="0"/>
          </a:p>
          <a:p>
            <a:pPr marL="0" lvl="0" indent="0" algn="l" rtl="0">
              <a:spcBef>
                <a:spcPts val="0"/>
              </a:spcBef>
              <a:spcAft>
                <a:spcPts val="0"/>
              </a:spcAft>
              <a:buNone/>
            </a:pPr>
            <a:br>
              <a:rPr lang="en" b="0"/>
            </a:br>
            <a:endParaRPr/>
          </a:p>
        </p:txBody>
      </p:sp>
      <p:sp>
        <p:nvSpPr>
          <p:cNvPr id="355" name="Google Shape;355;g8a71c81d46_3_1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a71c81d46_3_1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8a71c81d46_3_1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JAMIE</a:t>
            </a:r>
            <a:endParaRPr b="1"/>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Instead of saying “Let’s have a pow wow about this,” say “Let’s meet about this.” That’s all it is - a meeting - not a very spiritually and culturally significant event that can last upwards of three days.</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Instead of saying “They’ve gone off the reservation,” just say that they’re acting on their own. Going off the reservation calls back to times before 1951, when First Nations folk who lived on reserves would have to seek permission from an Indian Agent to leave the reservation. As many of these requests were denied, First Nations folks would sneak off the reservation to do what they needed to do, such as hunt. If they were caught, the minimum penalty was three months in jail, and the maximum was almost immediate death.</a:t>
            </a:r>
            <a:endParaRPr b="0"/>
          </a:p>
          <a:p>
            <a:pPr marL="0" lvl="0" indent="0" algn="l" rtl="0">
              <a:spcBef>
                <a:spcPts val="0"/>
              </a:spcBef>
              <a:spcAft>
                <a:spcPts val="0"/>
              </a:spcAft>
              <a:buNone/>
            </a:pPr>
            <a:br>
              <a:rPr lang="en"/>
            </a:br>
            <a:endParaRPr/>
          </a:p>
        </p:txBody>
      </p:sp>
      <p:sp>
        <p:nvSpPr>
          <p:cNvPr id="362" name="Google Shape;362;g8a71c81d46_3_1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a71c81d46_3_1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8a71c81d46_3_1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JAMIE</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This section will discuss ways to begin developing and sustaining meaningful relationships between non-Indigenous librarians and respective Indigenous communities. Every relationship will look, begin, and be maintained differently, so the approach for this area is quite generalist.</a:t>
            </a:r>
            <a:endParaRPr b="0"/>
          </a:p>
          <a:p>
            <a:pPr marL="0" lvl="0" indent="0" algn="l" rtl="0">
              <a:spcBef>
                <a:spcPts val="0"/>
              </a:spcBef>
              <a:spcAft>
                <a:spcPts val="0"/>
              </a:spcAft>
              <a:buNone/>
            </a:pPr>
            <a:br>
              <a:rPr lang="en"/>
            </a:br>
            <a:endParaRPr/>
          </a:p>
        </p:txBody>
      </p:sp>
      <p:sp>
        <p:nvSpPr>
          <p:cNvPr id="369" name="Google Shape;369;g8a71c81d46_3_11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a71c81d46_3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8a71c81d46_3_5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Desmond’s positionality statement: </a:t>
            </a:r>
            <a:r>
              <a:rPr lang="en" sz="1200" b="0" i="0" u="none" strike="noStrike">
                <a:solidFill>
                  <a:schemeClr val="dk1"/>
                </a:solidFill>
                <a:latin typeface="Calibri"/>
                <a:ea typeface="Calibri"/>
                <a:cs typeface="Calibri"/>
                <a:sym typeface="Calibri"/>
              </a:rPr>
              <a:t>Hello Everyone. My name is Desmond Wong and I am the Outreach Librarian at the University of Toronto Libraries. My main responsibility is to work with Indigenous students, faculty and staff to build relationships and trust and to ensure that the Library is living up to its obligations as a settler institution on Indigenous Lands. I am a settler, and a second generation Chinese diasporic person, with ancestral and familial roots through Hong Kong and China. I live and work in Mississauga of the Credit River, Haudensaunee and Anishinaabe Territory in what is now Toronto and I am very happy to be with you all today.</a:t>
            </a:r>
            <a:br>
              <a:rPr lang="en" b="0"/>
            </a:br>
            <a:br>
              <a:rPr lang="en" b="0"/>
            </a:br>
            <a:r>
              <a:rPr lang="en" sz="1200" b="1" i="0" u="none" strike="noStrike">
                <a:solidFill>
                  <a:schemeClr val="dk1"/>
                </a:solidFill>
                <a:latin typeface="Calibri"/>
                <a:ea typeface="Calibri"/>
                <a:cs typeface="Calibri"/>
                <a:sym typeface="Calibri"/>
              </a:rPr>
              <a:t>May’s positionality statement: </a:t>
            </a:r>
            <a:r>
              <a:rPr lang="en" sz="1200" b="0" i="0" u="none" strike="noStrike">
                <a:solidFill>
                  <a:schemeClr val="dk1"/>
                </a:solidFill>
                <a:latin typeface="Calibri"/>
                <a:ea typeface="Calibri"/>
                <a:cs typeface="Calibri"/>
                <a:sym typeface="Calibri"/>
              </a:rPr>
              <a:t>I’m May Chan. I am the Head</a:t>
            </a:r>
            <a:r>
              <a:rPr lang="en" sz="1200">
                <a:solidFill>
                  <a:schemeClr val="dk1"/>
                </a:solidFill>
                <a:latin typeface="Calibri"/>
                <a:ea typeface="Calibri"/>
                <a:cs typeface="Calibri"/>
                <a:sym typeface="Calibri"/>
              </a:rPr>
              <a:t> of Metadata Services at the University of Toronto Libraries. My department provides resource description for the libraries in the Central system, and varying levels of support for non-Central libraries. </a:t>
            </a:r>
            <a:r>
              <a:rPr lang="en" sz="1200" b="0" i="0" u="none" strike="noStrike">
                <a:solidFill>
                  <a:schemeClr val="dk1"/>
                </a:solidFill>
                <a:latin typeface="Calibri"/>
                <a:ea typeface="Calibri"/>
                <a:cs typeface="Calibri"/>
                <a:sym typeface="Calibri"/>
              </a:rPr>
              <a:t>I am a 2nd generation Chinese-Canadian settler. My parents grew up in colonial Hong Kong and eventually immigrated to Canada. Only very recently, through working with Desmond, did I see immigration as a colonial process displacing Indigenous peoples. I continue to grapple with the tension between being complicit in the systemic oppression of Indigenous peoples and being active in supporting reconciliation.</a:t>
            </a:r>
            <a:endParaRPr b="0"/>
          </a:p>
          <a:p>
            <a:pPr marL="0" lvl="0" indent="0" algn="l" rtl="0">
              <a:spcBef>
                <a:spcPts val="0"/>
              </a:spcBef>
              <a:spcAft>
                <a:spcPts val="0"/>
              </a:spcAft>
              <a:buNone/>
            </a:pPr>
            <a:br>
              <a:rPr lang="en"/>
            </a:br>
            <a:endParaRPr/>
          </a:p>
        </p:txBody>
      </p:sp>
      <p:sp>
        <p:nvSpPr>
          <p:cNvPr id="151" name="Google Shape;151;g8a71c81d46_3_5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89a93ebf8f_1_2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89a93ebf8f_1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JAMIE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a71c81d46_3_1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8a71c81d46_3_1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MAY</a:t>
            </a:r>
            <a:endParaRPr b="1"/>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Need to engage beyond just the cataloguers</a:t>
            </a:r>
            <a:endParaRPr/>
          </a:p>
          <a:p>
            <a:pPr marL="457200" lvl="0" indent="-317500" algn="l" rtl="0">
              <a:spcBef>
                <a:spcPts val="0"/>
              </a:spcBef>
              <a:spcAft>
                <a:spcPts val="0"/>
              </a:spcAft>
              <a:buSzPts val="1400"/>
              <a:buChar char="●"/>
            </a:pPr>
            <a:r>
              <a:rPr lang="en"/>
              <a:t>Need holistic, systemic change</a:t>
            </a:r>
            <a:endParaRPr/>
          </a:p>
          <a:p>
            <a:pPr marL="457200" lvl="0" indent="0" algn="l" rtl="0">
              <a:spcBef>
                <a:spcPts val="0"/>
              </a:spcBef>
              <a:spcAft>
                <a:spcPts val="0"/>
              </a:spcAft>
              <a:buNone/>
            </a:pPr>
            <a:endParaRPr/>
          </a:p>
          <a:p>
            <a:pPr marL="0" lvl="0" indent="0" algn="l" rtl="0">
              <a:spcBef>
                <a:spcPts val="0"/>
              </a:spcBef>
              <a:spcAft>
                <a:spcPts val="0"/>
              </a:spcAft>
              <a:buNone/>
            </a:pPr>
            <a:br>
              <a:rPr lang="en" b="0"/>
            </a:br>
            <a:endParaRPr>
              <a:solidFill>
                <a:schemeClr val="dk1"/>
              </a:solidFill>
            </a:endParaRPr>
          </a:p>
          <a:p>
            <a:pPr marL="0" lvl="0" indent="0" algn="l" rtl="0">
              <a:spcBef>
                <a:spcPts val="0"/>
              </a:spcBef>
              <a:spcAft>
                <a:spcPts val="0"/>
              </a:spcAft>
              <a:buNone/>
            </a:pPr>
            <a:endParaRPr/>
          </a:p>
        </p:txBody>
      </p:sp>
      <p:sp>
        <p:nvSpPr>
          <p:cNvPr id="383" name="Google Shape;383;g8a71c81d46_3_1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90b498a16_5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90b498a16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MAY</a:t>
            </a:r>
            <a:endParaRPr b="1">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CAUG x 4</a:t>
            </a:r>
            <a:endParaRPr>
              <a:solidFill>
                <a:schemeClr val="dk1"/>
              </a:solidFill>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Senior Staff 1</a:t>
            </a:r>
            <a:endParaRPr>
              <a:solidFill>
                <a:schemeClr val="dk1"/>
              </a:solidFill>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UTAG</a:t>
            </a:r>
            <a:endParaRPr>
              <a:solidFill>
                <a:schemeClr val="dk1"/>
              </a:solidFill>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Senior Staff 2</a:t>
            </a:r>
            <a:r>
              <a:rPr lang="en">
                <a:solidFill>
                  <a:schemeClr val="dk1"/>
                </a:solidFill>
              </a:rPr>
              <a:t>]</a:t>
            </a:r>
            <a:endParaRPr>
              <a:solidFill>
                <a:schemeClr val="dk1"/>
              </a:solidFill>
            </a:endParaRPr>
          </a:p>
          <a:p>
            <a:pPr marL="914400" lvl="1"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Community of Practice</a:t>
            </a:r>
            <a:endParaRPr sz="1200">
              <a:solidFill>
                <a:schemeClr val="dk1"/>
              </a:solidFill>
              <a:latin typeface="Calibri"/>
              <a:ea typeface="Calibri"/>
              <a:cs typeface="Calibri"/>
              <a:sym typeface="Calibri"/>
            </a:endParaRPr>
          </a:p>
          <a:p>
            <a:pPr marL="0" lvl="0" indent="0" algn="l" rtl="0">
              <a:spcBef>
                <a:spcPts val="0"/>
              </a:spcBef>
              <a:spcAft>
                <a:spcPts val="0"/>
              </a:spcAft>
              <a:buNone/>
            </a:pPr>
            <a:br>
              <a:rPr lang="en">
                <a:solidFill>
                  <a:schemeClr val="dk1"/>
                </a:solidFill>
              </a:rPr>
            </a:br>
            <a:br>
              <a:rPr lang="en">
                <a:solidFill>
                  <a:schemeClr val="dk1"/>
                </a:solidFill>
              </a:rPr>
            </a:br>
            <a:r>
              <a:rPr lang="en" sz="1200" b="1">
                <a:solidFill>
                  <a:schemeClr val="dk1"/>
                </a:solidFill>
                <a:latin typeface="Calibri"/>
                <a:ea typeface="Calibri"/>
                <a:cs typeface="Calibri"/>
                <a:sym typeface="Calibri"/>
              </a:rPr>
              <a:t>DESMOND</a:t>
            </a:r>
            <a:endParaRPr b="1">
              <a:solidFill>
                <a:schemeClr val="dk1"/>
              </a:solidFill>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Book Club</a:t>
            </a:r>
            <a:endParaRPr>
              <a:solidFill>
                <a:schemeClr val="dk1"/>
              </a:solidFill>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Digital Community of Practice</a:t>
            </a:r>
            <a:endParaRPr>
              <a:solidFill>
                <a:schemeClr val="dk1"/>
              </a:solidFill>
            </a:endParaRPr>
          </a:p>
          <a:p>
            <a:pPr marL="0" lvl="0" indent="0" algn="l" rtl="0">
              <a:spcBef>
                <a:spcPts val="0"/>
              </a:spcBef>
              <a:spcAft>
                <a:spcPts val="0"/>
              </a:spcAft>
              <a:buNone/>
            </a:pPr>
            <a:br>
              <a:rPr lang="en">
                <a:solidFill>
                  <a:schemeClr val="dk1"/>
                </a:solidFill>
              </a:rPr>
            </a:br>
            <a:r>
              <a:rPr lang="en" sz="1200">
                <a:solidFill>
                  <a:schemeClr val="dk1"/>
                </a:solidFill>
                <a:latin typeface="Calibri"/>
                <a:ea typeface="Calibri"/>
                <a:cs typeface="Calibri"/>
                <a:sym typeface="Calibri"/>
              </a:rPr>
              <a:t>In order to increase opportunities for interaction and cultural competency, we worked together to create opportunities to learn together. This was spurred by an expressed need by library staff for a safe space to dialogue and encouraged by Indigenous community members.</a:t>
            </a:r>
            <a:endParaRPr>
              <a:solidFill>
                <a:schemeClr val="dk1"/>
              </a:solidFill>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solidFill>
                <a:schemeClr val="dk1"/>
              </a:solidFill>
            </a:endParaRPr>
          </a:p>
          <a:p>
            <a:pPr marL="0" lvl="0" indent="0" algn="l" rtl="0">
              <a:spcBef>
                <a:spcPts val="0"/>
              </a:spcBef>
              <a:spcAft>
                <a:spcPts val="0"/>
              </a:spcAft>
              <a:buNone/>
            </a:pPr>
            <a:r>
              <a:rPr lang="en" sz="1200">
                <a:solidFill>
                  <a:schemeClr val="dk1"/>
                </a:solidFill>
                <a:latin typeface="Calibri"/>
                <a:ea typeface="Calibri"/>
                <a:cs typeface="Calibri"/>
                <a:sym typeface="Calibri"/>
              </a:rPr>
              <a:t>We read Chelsea Vowel’s Indigenous Writes: A Guide to First Nations, Métis and Inuit issues as a primer for our discussions. The idea of a digital discussion space and book club was brought forward by May and received great support from library administration and attendees. We discussed a variety of difficult topics, including treaties, identities, terminologies and nationhoods amongst others. Participants were encouraged to bring supplemental materials to share with the group and we structured the learning space to be an open and respectful place facilitated by colleagues.</a:t>
            </a:r>
            <a:endParaRPr>
              <a:solidFill>
                <a:schemeClr val="dk1"/>
              </a:solidFill>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solidFill>
                <a:schemeClr val="dk1"/>
              </a:solidFill>
            </a:endParaRPr>
          </a:p>
          <a:p>
            <a:pPr marL="0" lvl="0" indent="0" algn="l" rtl="0">
              <a:spcBef>
                <a:spcPts val="0"/>
              </a:spcBef>
              <a:spcAft>
                <a:spcPts val="0"/>
              </a:spcAft>
              <a:buNone/>
            </a:pPr>
            <a:r>
              <a:rPr lang="en" sz="1200">
                <a:solidFill>
                  <a:schemeClr val="dk1"/>
                </a:solidFill>
                <a:latin typeface="Calibri"/>
                <a:ea typeface="Calibri"/>
                <a:cs typeface="Calibri"/>
                <a:sym typeface="Calibri"/>
              </a:rPr>
              <a:t>We don’t want to give off the impression that after this one book club, we are suddenly culturally competent. This book club is only one part of a series of initiatives past, present and future that aim to increase Knowledge of obligations, traditional stories, ways of being and worldviews. As a next step, we will be working towards a permanent community of practice amongst staff to continue learning and checking in with Indigenous community members in an iterative manner.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90b498a16_5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890b498a16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900"/>
              </a:spcBef>
              <a:spcAft>
                <a:spcPts val="0"/>
              </a:spcAft>
              <a:buNone/>
            </a:pPr>
            <a:r>
              <a:rPr lang="en" sz="1200" b="1">
                <a:solidFill>
                  <a:schemeClr val="dk1"/>
                </a:solidFill>
                <a:latin typeface="Calibri"/>
                <a:ea typeface="Calibri"/>
                <a:cs typeface="Calibri"/>
                <a:sym typeface="Calibri"/>
              </a:rPr>
              <a:t>MAY</a:t>
            </a:r>
            <a:endParaRPr sz="1200" b="1">
              <a:solidFill>
                <a:schemeClr val="dk1"/>
              </a:solidFill>
              <a:latin typeface="Calibri"/>
              <a:ea typeface="Calibri"/>
              <a:cs typeface="Calibri"/>
              <a:sym typeface="Calibri"/>
            </a:endParaRPr>
          </a:p>
          <a:p>
            <a:pPr marL="0" lvl="0" indent="0" algn="l" rtl="0">
              <a:lnSpc>
                <a:spcPct val="90000"/>
              </a:lnSpc>
              <a:spcBef>
                <a:spcPts val="900"/>
              </a:spcBef>
              <a:spcAft>
                <a:spcPts val="0"/>
              </a:spcAft>
              <a:buNone/>
            </a:pPr>
            <a:r>
              <a:rPr lang="en" sz="1200">
                <a:solidFill>
                  <a:schemeClr val="dk1"/>
                </a:solidFill>
                <a:latin typeface="Calibri"/>
                <a:ea typeface="Calibri"/>
                <a:cs typeface="Calibri"/>
                <a:sym typeface="Calibri"/>
              </a:rPr>
              <a:t>The research that Jace and Jamie had done gave us the opportunity to engage with staff internally.</a:t>
            </a:r>
            <a:endParaRPr sz="1200">
              <a:solidFill>
                <a:schemeClr val="dk1"/>
              </a:solidFill>
              <a:latin typeface="Calibri"/>
              <a:ea typeface="Calibri"/>
              <a:cs typeface="Calibri"/>
              <a:sym typeface="Calibri"/>
            </a:endParaRPr>
          </a:p>
          <a:p>
            <a:pPr marL="0" lvl="0" indent="0" algn="l" rtl="0">
              <a:lnSpc>
                <a:spcPct val="90000"/>
              </a:lnSpc>
              <a:spcBef>
                <a:spcPts val="900"/>
              </a:spcBef>
              <a:spcAft>
                <a:spcPts val="0"/>
              </a:spcAft>
              <a:buNone/>
            </a:pPr>
            <a:r>
              <a:rPr lang="en" sz="1200">
                <a:solidFill>
                  <a:schemeClr val="dk1"/>
                </a:solidFill>
                <a:latin typeface="Calibri"/>
                <a:ea typeface="Calibri"/>
                <a:cs typeface="Calibri"/>
                <a:sym typeface="Calibri"/>
              </a:rPr>
              <a:t>However, it is also important to stay connected with the larger environment that we are part of. It is a way for us to stay accountable.</a:t>
            </a:r>
            <a:endParaRPr sz="1200">
              <a:solidFill>
                <a:schemeClr val="dk1"/>
              </a:solidFill>
              <a:latin typeface="Calibri"/>
              <a:ea typeface="Calibri"/>
              <a:cs typeface="Calibri"/>
              <a:sym typeface="Calibri"/>
            </a:endParaRPr>
          </a:p>
          <a:p>
            <a:pPr marL="0" lvl="0" indent="0" algn="l" rtl="0">
              <a:lnSpc>
                <a:spcPct val="90000"/>
              </a:lnSpc>
              <a:spcBef>
                <a:spcPts val="900"/>
              </a:spcBef>
              <a:spcAft>
                <a:spcPts val="200"/>
              </a:spcAft>
              <a:buClr>
                <a:schemeClr val="dk1"/>
              </a:buClr>
              <a:buSzPts val="1100"/>
              <a:buFont typeface="Arial"/>
              <a:buNone/>
            </a:pPr>
            <a:r>
              <a:rPr lang="en" sz="1200">
                <a:solidFill>
                  <a:schemeClr val="dk1"/>
                </a:solidFill>
                <a:latin typeface="Calibri"/>
                <a:ea typeface="Calibri"/>
                <a:cs typeface="Calibri"/>
                <a:sym typeface="Calibri"/>
              </a:rPr>
              <a:t>Here are some of the external communities and networks that our team are part of as part of our work.</a:t>
            </a:r>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a71c81d46_3_12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8a71c81d46_3_1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a71c81d46_3_10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8a71c81d46_3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a71c81d46_3_5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8a71c81d46_3_5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Jace’s positionality statement:</a:t>
            </a:r>
            <a:r>
              <a:rPr lang="en" sz="1200" b="0" i="0" u="none" strike="noStrike">
                <a:solidFill>
                  <a:schemeClr val="dk1"/>
                </a:solidFill>
                <a:latin typeface="Calibri"/>
                <a:ea typeface="Calibri"/>
                <a:cs typeface="Calibri"/>
                <a:sym typeface="Calibri"/>
              </a:rPr>
              <a:t> My name is Oy Lein “Jace” Harrison. </a:t>
            </a:r>
            <a:r>
              <a:rPr lang="en" sz="1200">
                <a:solidFill>
                  <a:schemeClr val="dk1"/>
                </a:solidFill>
                <a:latin typeface="Calibri"/>
                <a:ea typeface="Calibri"/>
                <a:cs typeface="Calibri"/>
                <a:sym typeface="Calibri"/>
              </a:rPr>
              <a:t>I</a:t>
            </a:r>
            <a:r>
              <a:rPr lang="en" sz="1200" b="0" i="0" u="none" strike="noStrike">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am one of the Library Graduate Interns who worked on these projects --my major project was conducting an environmental scan of library responses to the TRC Calls to Action.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Oy Lein is my Chinese name and Jace is the African name that represents by Jamaican heritage. I am learning about what it means to reconcile with the Indigenous community as both a Black and Coloured cisgendered woman. I want to thank the Indigenous community members who have and continue to be patient with me as I learn. My pronouns are she/her. </a:t>
            </a:r>
            <a:endParaRPr b="0"/>
          </a:p>
          <a:p>
            <a:pPr marL="0" lvl="0" indent="0" algn="l" rtl="0">
              <a:spcBef>
                <a:spcPts val="0"/>
              </a:spcBef>
              <a:spcAft>
                <a:spcPts val="0"/>
              </a:spcAft>
              <a:buNone/>
            </a:pPr>
            <a:br>
              <a:rPr lang="en" b="0"/>
            </a:br>
            <a:r>
              <a:rPr lang="en" sz="1200" b="1" i="0" u="none" strike="noStrike">
                <a:solidFill>
                  <a:schemeClr val="dk1"/>
                </a:solidFill>
                <a:latin typeface="Calibri"/>
                <a:ea typeface="Calibri"/>
                <a:cs typeface="Calibri"/>
                <a:sym typeface="Calibri"/>
              </a:rPr>
              <a:t>Jamie’s positionality statement:</a:t>
            </a:r>
            <a:r>
              <a:rPr lang="en" sz="1200" b="0" i="0" u="none" strike="noStrike">
                <a:solidFill>
                  <a:schemeClr val="dk1"/>
                </a:solidFill>
                <a:latin typeface="Calibri"/>
                <a:ea typeface="Calibri"/>
                <a:cs typeface="Calibri"/>
                <a:sym typeface="Calibri"/>
              </a:rPr>
              <a:t> My name is Jamie Lee Morin. </a:t>
            </a:r>
            <a:r>
              <a:rPr lang="en" sz="1200">
                <a:solidFill>
                  <a:schemeClr val="dk1"/>
                </a:solidFill>
                <a:latin typeface="Calibri"/>
                <a:ea typeface="Calibri"/>
                <a:cs typeface="Calibri"/>
                <a:sym typeface="Calibri"/>
              </a:rPr>
              <a:t>I’m one of the Library Graduate Interns at UTL. My responsibility in this position was developing an Indigenous Cultural Competencies Toolkit for UTL. </a:t>
            </a:r>
            <a:r>
              <a:rPr lang="en" sz="1200" b="0" i="0" u="none" strike="noStrike">
                <a:solidFill>
                  <a:schemeClr val="dk1"/>
                </a:solidFill>
                <a:latin typeface="Calibri"/>
                <a:ea typeface="Calibri"/>
                <a:cs typeface="Calibri"/>
                <a:sym typeface="Calibri"/>
              </a:rPr>
              <a:t>I’m an urban-raised Metis woman navigating my privilege of being a white-passing, cisgendered Indigenous woman and in growing up in a big city like Toronto. My pronouns are she/her.</a:t>
            </a:r>
            <a:endParaRPr b="0"/>
          </a:p>
          <a:p>
            <a:pPr marL="0" lvl="0" indent="0" algn="l" rtl="0">
              <a:spcBef>
                <a:spcPts val="0"/>
              </a:spcBef>
              <a:spcAft>
                <a:spcPts val="0"/>
              </a:spcAft>
              <a:buNone/>
            </a:pPr>
            <a:br>
              <a:rPr lang="en" b="0"/>
            </a:br>
            <a:br>
              <a:rPr lang="en" b="0"/>
            </a:br>
            <a:endParaRPr/>
          </a:p>
        </p:txBody>
      </p:sp>
      <p:sp>
        <p:nvSpPr>
          <p:cNvPr id="161" name="Google Shape;161;g8a71c81d46_3_5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a71c81d46_3_5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8a71c81d46_3_5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DESMOND</a:t>
            </a:r>
            <a:endParaRPr b="0" dirty="0"/>
          </a:p>
          <a:p>
            <a:pPr marL="0" lvl="0" indent="0" algn="l" rtl="0">
              <a:spcBef>
                <a:spcPts val="0"/>
              </a:spcBef>
              <a:spcAft>
                <a:spcPts val="0"/>
              </a:spcAft>
              <a:buNone/>
            </a:pPr>
            <a:br>
              <a:rPr lang="en" b="0" dirty="0"/>
            </a:br>
            <a:br>
              <a:rPr lang="en" sz="1200" dirty="0">
                <a:latin typeface="Calibri"/>
                <a:ea typeface="Calibri"/>
                <a:cs typeface="Calibri"/>
                <a:sym typeface="Calibri"/>
              </a:rPr>
            </a:br>
            <a:r>
              <a:rPr lang="en" sz="1300" i="0" u="none" strike="noStrike" dirty="0">
                <a:solidFill>
                  <a:schemeClr val="dk1"/>
                </a:solidFill>
                <a:latin typeface="Calibri"/>
                <a:ea typeface="Calibri"/>
                <a:cs typeface="Calibri"/>
                <a:sym typeface="Calibri"/>
              </a:rPr>
              <a:t>May and I will provide a quick overview of a major issues and some context that inspired two research projects, that is, to conduct an environmental scan and develop a cultural competency toolkit.</a:t>
            </a:r>
            <a:endParaRPr sz="1200" dirty="0">
              <a:latin typeface="Calibri"/>
              <a:ea typeface="Calibri"/>
              <a:cs typeface="Calibri"/>
              <a:sym typeface="Calibri"/>
            </a:endParaRPr>
          </a:p>
          <a:p>
            <a:pPr marL="0" lvl="0" indent="0" algn="l" rtl="0">
              <a:spcBef>
                <a:spcPts val="0"/>
              </a:spcBef>
              <a:spcAft>
                <a:spcPts val="0"/>
              </a:spcAft>
              <a:buNone/>
            </a:pPr>
            <a:br>
              <a:rPr lang="en" sz="1200" dirty="0">
                <a:latin typeface="Calibri"/>
                <a:ea typeface="Calibri"/>
                <a:cs typeface="Calibri"/>
                <a:sym typeface="Calibri"/>
              </a:rPr>
            </a:br>
            <a:r>
              <a:rPr lang="en" sz="1300" i="0" u="none" strike="noStrike" dirty="0">
                <a:solidFill>
                  <a:schemeClr val="dk1"/>
                </a:solidFill>
                <a:latin typeface="Calibri"/>
                <a:ea typeface="Calibri"/>
                <a:cs typeface="Calibri"/>
                <a:sym typeface="Calibri"/>
              </a:rPr>
              <a:t>Jace will then</a:t>
            </a:r>
            <a:r>
              <a:rPr lang="en" sz="1300" dirty="0">
                <a:solidFill>
                  <a:schemeClr val="dk1"/>
                </a:solidFill>
                <a:latin typeface="Calibri"/>
                <a:ea typeface="Calibri"/>
                <a:cs typeface="Calibri"/>
                <a:sym typeface="Calibri"/>
              </a:rPr>
              <a:t> </a:t>
            </a:r>
            <a:r>
              <a:rPr lang="en" sz="1300" i="0" u="none" strike="noStrike" dirty="0">
                <a:solidFill>
                  <a:schemeClr val="dk1"/>
                </a:solidFill>
                <a:latin typeface="Calibri"/>
                <a:ea typeface="Calibri"/>
                <a:cs typeface="Calibri"/>
                <a:sym typeface="Calibri"/>
              </a:rPr>
              <a:t>present on some high level findings from the environment scan she conducted.</a:t>
            </a:r>
            <a:endParaRPr sz="1200" dirty="0">
              <a:latin typeface="Calibri"/>
              <a:ea typeface="Calibri"/>
              <a:cs typeface="Calibri"/>
              <a:sym typeface="Calibri"/>
            </a:endParaRPr>
          </a:p>
          <a:p>
            <a:pPr marL="0" lvl="0" indent="0" algn="l" rtl="0">
              <a:spcBef>
                <a:spcPts val="0"/>
              </a:spcBef>
              <a:spcAft>
                <a:spcPts val="0"/>
              </a:spcAft>
              <a:buNone/>
            </a:pPr>
            <a:br>
              <a:rPr lang="en" sz="1200" dirty="0">
                <a:latin typeface="Calibri"/>
                <a:ea typeface="Calibri"/>
                <a:cs typeface="Calibri"/>
                <a:sym typeface="Calibri"/>
              </a:rPr>
            </a:br>
            <a:r>
              <a:rPr lang="en" sz="1200" dirty="0">
                <a:latin typeface="Calibri"/>
                <a:ea typeface="Calibri"/>
                <a:cs typeface="Calibri"/>
                <a:sym typeface="Calibri"/>
              </a:rPr>
              <a:t>Following Jace, </a:t>
            </a:r>
            <a:r>
              <a:rPr lang="en" sz="1300" i="0" u="none" strike="noStrike" dirty="0">
                <a:solidFill>
                  <a:schemeClr val="dk1"/>
                </a:solidFill>
                <a:latin typeface="Calibri"/>
                <a:ea typeface="Calibri"/>
                <a:cs typeface="Calibri"/>
                <a:sym typeface="Calibri"/>
              </a:rPr>
              <a:t>Jamie will highlight core content of the toolkit she developed.</a:t>
            </a:r>
            <a:endParaRPr sz="1200" dirty="0">
              <a:latin typeface="Calibri"/>
              <a:ea typeface="Calibri"/>
              <a:cs typeface="Calibri"/>
              <a:sym typeface="Calibri"/>
            </a:endParaRPr>
          </a:p>
          <a:p>
            <a:pPr marL="0" lvl="0" indent="0" algn="l" rtl="0">
              <a:spcBef>
                <a:spcPts val="0"/>
              </a:spcBef>
              <a:spcAft>
                <a:spcPts val="0"/>
              </a:spcAft>
              <a:buNone/>
            </a:pPr>
            <a:br>
              <a:rPr lang="en" sz="1200" dirty="0">
                <a:latin typeface="Calibri"/>
                <a:ea typeface="Calibri"/>
                <a:cs typeface="Calibri"/>
                <a:sym typeface="Calibri"/>
              </a:rPr>
            </a:br>
            <a:r>
              <a:rPr lang="en" sz="1300" i="0" u="none" strike="noStrike" dirty="0">
                <a:solidFill>
                  <a:schemeClr val="dk1"/>
                </a:solidFill>
                <a:latin typeface="Calibri"/>
                <a:ea typeface="Calibri"/>
                <a:cs typeface="Calibri"/>
                <a:sym typeface="Calibri"/>
              </a:rPr>
              <a:t>Just before we conclude, May will speak briefly on the generative impact of these projects, </a:t>
            </a:r>
            <a:r>
              <a:rPr lang="en" sz="1300" dirty="0">
                <a:solidFill>
                  <a:schemeClr val="dk1"/>
                </a:solidFill>
                <a:latin typeface="Calibri"/>
                <a:ea typeface="Calibri"/>
                <a:cs typeface="Calibri"/>
                <a:sym typeface="Calibri"/>
              </a:rPr>
              <a:t>and our approach to engaging staff and the external community for UTL to be held accountable.</a:t>
            </a:r>
            <a:br>
              <a:rPr lang="en" sz="1200" dirty="0">
                <a:latin typeface="Calibri"/>
                <a:ea typeface="Calibri"/>
                <a:cs typeface="Calibri"/>
                <a:sym typeface="Calibri"/>
              </a:rPr>
            </a:br>
            <a:endParaRPr sz="13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1" i="0" u="none" strike="noStrike" dirty="0">
                <a:solidFill>
                  <a:schemeClr val="dk1"/>
                </a:solidFill>
                <a:latin typeface="Calibri"/>
                <a:ea typeface="Calibri"/>
                <a:cs typeface="Calibri"/>
                <a:sym typeface="Calibri"/>
              </a:rPr>
              <a:t>Land Acknowledgement: </a:t>
            </a:r>
            <a:r>
              <a:rPr lang="en-CA" sz="1200" b="0" i="0" u="none" strike="noStrike" dirty="0">
                <a:solidFill>
                  <a:schemeClr val="dk1"/>
                </a:solidFill>
                <a:latin typeface="Calibri"/>
                <a:ea typeface="Calibri"/>
                <a:cs typeface="Calibri"/>
                <a:sym typeface="Calibri"/>
              </a:rPr>
              <a:t>Before we get into the presentation, we would like to begin by acknowledging the lands on which we work --the traditional territory of the Seneca, Huron-</a:t>
            </a:r>
            <a:r>
              <a:rPr lang="en-CA" sz="1200" b="0" i="0" u="none" strike="noStrike" dirty="0" err="1">
                <a:solidFill>
                  <a:schemeClr val="dk1"/>
                </a:solidFill>
                <a:latin typeface="Calibri"/>
                <a:ea typeface="Calibri"/>
                <a:cs typeface="Calibri"/>
                <a:sym typeface="Calibri"/>
              </a:rPr>
              <a:t>Wendat</a:t>
            </a:r>
            <a:r>
              <a:rPr lang="en-CA" sz="1200" b="0" i="0" u="none" strike="noStrike" dirty="0">
                <a:solidFill>
                  <a:schemeClr val="dk1"/>
                </a:solidFill>
                <a:latin typeface="Calibri"/>
                <a:ea typeface="Calibri"/>
                <a:cs typeface="Calibri"/>
                <a:sym typeface="Calibri"/>
              </a:rPr>
              <a:t> and, most recently, the </a:t>
            </a:r>
            <a:r>
              <a:rPr lang="en-CA" sz="1200" b="0" i="0" u="none" strike="noStrike" dirty="0" err="1">
                <a:solidFill>
                  <a:schemeClr val="dk1"/>
                </a:solidFill>
                <a:latin typeface="Calibri"/>
                <a:ea typeface="Calibri"/>
                <a:cs typeface="Calibri"/>
                <a:sym typeface="Calibri"/>
              </a:rPr>
              <a:t>Mississaugas</a:t>
            </a:r>
            <a:r>
              <a:rPr lang="en-CA" sz="1200" b="0" i="0" u="none" strike="noStrike" dirty="0">
                <a:solidFill>
                  <a:schemeClr val="dk1"/>
                </a:solidFill>
                <a:latin typeface="Calibri"/>
                <a:ea typeface="Calibri"/>
                <a:cs typeface="Calibri"/>
                <a:sym typeface="Calibri"/>
              </a:rPr>
              <a:t> of the Credit First Nation. We recognize that </a:t>
            </a:r>
            <a:r>
              <a:rPr lang="en-CA" sz="1200" b="0" i="0" u="none" strike="noStrike" dirty="0" err="1">
                <a:solidFill>
                  <a:schemeClr val="dk1"/>
                </a:solidFill>
                <a:latin typeface="Calibri"/>
                <a:ea typeface="Calibri"/>
                <a:cs typeface="Calibri"/>
                <a:sym typeface="Calibri"/>
              </a:rPr>
              <a:t>Tkaranto</a:t>
            </a:r>
            <a:r>
              <a:rPr lang="en-CA" sz="1200" b="0" i="0" u="none" strike="noStrike" dirty="0">
                <a:solidFill>
                  <a:schemeClr val="dk1"/>
                </a:solidFill>
                <a:latin typeface="Calibri"/>
                <a:ea typeface="Calibri"/>
                <a:cs typeface="Calibri"/>
                <a:sym typeface="Calibri"/>
              </a:rPr>
              <a:t> (what settlers refer to as Toronto) is bound by the Dish with one spoon treaty --an agreement between the </a:t>
            </a:r>
            <a:r>
              <a:rPr lang="en-CA" sz="1200" b="0" i="0" u="none" strike="noStrike" dirty="0" err="1">
                <a:solidFill>
                  <a:schemeClr val="dk1"/>
                </a:solidFill>
                <a:latin typeface="Calibri"/>
                <a:ea typeface="Calibri"/>
                <a:cs typeface="Calibri"/>
                <a:sym typeface="Calibri"/>
              </a:rPr>
              <a:t>Mississaugas</a:t>
            </a:r>
            <a:r>
              <a:rPr lang="en-CA" sz="1200" b="0" i="0" u="none" strike="noStrike" dirty="0">
                <a:solidFill>
                  <a:schemeClr val="dk1"/>
                </a:solidFill>
                <a:latin typeface="Calibri"/>
                <a:ea typeface="Calibri"/>
                <a:cs typeface="Calibri"/>
                <a:sym typeface="Calibri"/>
              </a:rPr>
              <a:t>, Haudenosaunee, and Anishinaabe, that recognizes we all eat from one dish, sharing one spoon. We try and instill the values of shared responsibility in our positions here at UTL. </a:t>
            </a:r>
            <a:endParaRPr lang="en-CA" sz="1200" b="0"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50" dirty="0">
              <a:solidFill>
                <a:schemeClr val="dk1"/>
              </a:solidFill>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br>
              <a:rPr lang="en" dirty="0"/>
            </a:br>
            <a:endParaRPr dirty="0"/>
          </a:p>
        </p:txBody>
      </p:sp>
      <p:sp>
        <p:nvSpPr>
          <p:cNvPr id="172" name="Google Shape;172;g8a71c81d46_3_5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a71c81d46_3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8a71c81d46_3_5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8a71c81d46_3_5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a71c81d46_3_5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a71c81d46_3_5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a:solidFill>
                  <a:schemeClr val="dk1"/>
                </a:solidFill>
                <a:latin typeface="Calibri"/>
                <a:ea typeface="Calibri"/>
                <a:cs typeface="Calibri"/>
                <a:sym typeface="Calibri"/>
              </a:rPr>
              <a:t>Desmond</a:t>
            </a:r>
            <a:endParaRPr b="0"/>
          </a:p>
          <a:p>
            <a:pPr marL="0" lvl="0" indent="0" algn="l" rtl="0">
              <a:spcBef>
                <a:spcPts val="0"/>
              </a:spcBef>
              <a:spcAft>
                <a:spcPts val="0"/>
              </a:spcAft>
              <a:buNone/>
            </a:pPr>
            <a:br>
              <a:rPr lang="en" b="0"/>
            </a:br>
            <a:r>
              <a:rPr lang="en" sz="1200" b="1" i="0" u="none" strike="noStrike">
                <a:solidFill>
                  <a:schemeClr val="dk1"/>
                </a:solidFill>
                <a:latin typeface="Calibri"/>
                <a:ea typeface="Calibri"/>
                <a:cs typeface="Calibri"/>
                <a:sym typeface="Calibri"/>
              </a:rPr>
              <a:t>Overview of issues in Library of Congress (LC) Subject Headings, LC Classification, and Dewey</a:t>
            </a:r>
            <a:endParaRPr b="0"/>
          </a:p>
          <a:p>
            <a:pPr marL="0" lvl="0" indent="0" algn="l" rtl="0">
              <a:spcBef>
                <a:spcPts val="0"/>
              </a:spcBef>
              <a:spcAft>
                <a:spcPts val="0"/>
              </a:spcAft>
              <a:buNone/>
            </a:pPr>
            <a:br>
              <a:rPr lang="en" b="0"/>
            </a:br>
            <a:r>
              <a:rPr lang="en" sz="1200" b="0" i="0" u="none" strike="noStrike">
                <a:solidFill>
                  <a:schemeClr val="dk1"/>
                </a:solidFill>
                <a:latin typeface="Calibri"/>
                <a:ea typeface="Calibri"/>
                <a:cs typeface="Calibri"/>
                <a:sym typeface="Calibri"/>
              </a:rPr>
              <a:t>Indigenous metadata and resource description has taken and continues to take a paternalistic and heteropatriarchal approach to its wording. The words used currently in library metadata reflect a deeply colonial worldview that places Indigenous in an incorrect assumptive position of hierarchy and dominion of nation states. For example, the broadest Library of Congress Subject Heading currently states Indians of North America, using both the pejorative and inaccurate term “Indians” to describe Indigenous Peoples and placing them within a worldview and context of a European name for the Lands which they steward. These terms do not accurately reflect the complexity of the relationships between these Nations, nor their multivariate and complex relationships to Land.</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 </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However, this metadata issue is not one that can be solved by approaching metadata structures alone. Because Indigenous epistemologies differ so greatly from that of colonial thought, it requires a holistic revision of library structures and services. To that end, we will be sharing work that has been done at the University of Toronto, but also our colleagues at other institutions. On the face of it, there may not be much of an obvious connection between our various initiatives. However, we hope to reinforce the fact that traditional silo-ing of library workflows do not work to serve our Indigenous users, nor can this work be solved with library problem solving solutions. We call for a consultative and relationship building approach for accountability and relationality of this work. This cannot happen without appropriate knowledge and capacity building in all aspects of library work. To quote Audre Lorde “For the master's tools will never dismantle the master's house. They may allow us temporarily to beat him at his own game, but </a:t>
            </a:r>
            <a:r>
              <a:rPr lang="en" sz="1200" b="1" i="0" u="none" strike="noStrike">
                <a:solidFill>
                  <a:schemeClr val="dk1"/>
                </a:solidFill>
                <a:latin typeface="Calibri"/>
                <a:ea typeface="Calibri"/>
                <a:cs typeface="Calibri"/>
                <a:sym typeface="Calibri"/>
              </a:rPr>
              <a:t>they</a:t>
            </a:r>
            <a:r>
              <a:rPr lang="en" sz="1200" b="0" i="0" u="none" strike="noStrike">
                <a:solidFill>
                  <a:schemeClr val="dk1"/>
                </a:solidFill>
                <a:latin typeface="Calibri"/>
                <a:ea typeface="Calibri"/>
                <a:cs typeface="Calibri"/>
                <a:sym typeface="Calibri"/>
              </a:rPr>
              <a:t> will never enable us to bring about genuine change”. The work we wish to do is liberatory, towards collective freedoms in tandem with a deep and embodied understanding of how settler colonialism affects and is indeed the foundation of our work and to push towards an emancipated futurity.</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 </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I will now pass the time on to May, who will explain more of the University of Toronto Libraries context.</a:t>
            </a:r>
            <a:endParaRPr b="0"/>
          </a:p>
          <a:p>
            <a:pPr marL="0" lvl="0" indent="0" algn="l" rtl="0">
              <a:spcBef>
                <a:spcPts val="0"/>
              </a:spcBef>
              <a:spcAft>
                <a:spcPts val="0"/>
              </a:spcAft>
              <a:buNone/>
            </a:pPr>
            <a:br>
              <a:rPr lang="en" b="0"/>
            </a:br>
            <a:br>
              <a:rPr lang="en" b="0"/>
            </a:br>
            <a:r>
              <a:rPr lang="en" sz="1200" b="1" i="0" u="none" strike="noStrike">
                <a:solidFill>
                  <a:schemeClr val="dk1"/>
                </a:solidFill>
                <a:latin typeface="Calibri"/>
                <a:ea typeface="Calibri"/>
                <a:cs typeface="Calibri"/>
                <a:sym typeface="Calibri"/>
              </a:rPr>
              <a:t>Point A: Vocab and Description</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The most well known example of this is “Indians of North America,” </a:t>
            </a:r>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A project carried out by the Manitoba Archival Information Network (MAIN) identified 1094 problematic LCSH</a:t>
            </a:r>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These were terms that were found in </a:t>
            </a:r>
            <a:r>
              <a:rPr lang="en" sz="1200" b="0" i="1" u="none" strike="noStrike">
                <a:solidFill>
                  <a:schemeClr val="dk1"/>
                </a:solidFill>
                <a:latin typeface="Calibri"/>
                <a:ea typeface="Calibri"/>
                <a:cs typeface="Calibri"/>
                <a:sym typeface="Calibri"/>
              </a:rPr>
              <a:t>their catalogue </a:t>
            </a:r>
            <a:r>
              <a:rPr lang="en" sz="1200" b="0" i="0" u="none" strike="noStrike">
                <a:solidFill>
                  <a:schemeClr val="dk1"/>
                </a:solidFill>
                <a:latin typeface="Calibri"/>
                <a:ea typeface="Calibri"/>
                <a:cs typeface="Calibri"/>
                <a:sym typeface="Calibri"/>
              </a:rPr>
              <a:t>and </a:t>
            </a:r>
            <a:r>
              <a:rPr lang="en" sz="1200" b="0" i="1" u="none" strike="noStrike">
                <a:solidFill>
                  <a:schemeClr val="dk1"/>
                </a:solidFill>
                <a:latin typeface="Calibri"/>
                <a:ea typeface="Calibri"/>
                <a:cs typeface="Calibri"/>
                <a:sym typeface="Calibri"/>
              </a:rPr>
              <a:t>Peoples living in the Manitoba area</a:t>
            </a:r>
            <a:r>
              <a:rPr lang="en" sz="1200" b="0" i="0" u="none" strike="noStrike">
                <a:solidFill>
                  <a:schemeClr val="dk1"/>
                </a:solidFill>
                <a:latin typeface="Calibri"/>
                <a:ea typeface="Calibri"/>
                <a:cs typeface="Calibri"/>
                <a:sym typeface="Calibri"/>
              </a:rPr>
              <a:t>, so there are definitely more. </a:t>
            </a:r>
            <a:endParaRPr/>
          </a:p>
          <a:p>
            <a:pPr marL="0" lvl="0" indent="0" algn="l" rtl="0">
              <a:spcBef>
                <a:spcPts val="0"/>
              </a:spcBef>
              <a:spcAft>
                <a:spcPts val="0"/>
              </a:spcAft>
              <a:buNone/>
            </a:pPr>
            <a:br>
              <a:rPr lang="en" b="0"/>
            </a:br>
            <a:r>
              <a:rPr lang="en" sz="1200" b="1" i="0" u="none" strike="noStrike">
                <a:solidFill>
                  <a:schemeClr val="dk1"/>
                </a:solidFill>
                <a:latin typeface="Calibri"/>
                <a:ea typeface="Calibri"/>
                <a:cs typeface="Calibri"/>
                <a:sym typeface="Calibri"/>
              </a:rPr>
              <a:t>Point B:Western Knowledge Structure</a:t>
            </a:r>
            <a:endParaRPr b="0"/>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Indians of North America or class E75-E99 is a sub-heading of the History section. All Indigenous materials regardless of when they were published, or, the subject that they describe, are catalogued in this section</a:t>
            </a:r>
            <a:endParaRPr/>
          </a:p>
          <a:p>
            <a:pPr marL="0" lvl="0" indent="0" algn="l" rtl="0">
              <a:spcBef>
                <a:spcPts val="0"/>
              </a:spcBef>
              <a:spcAft>
                <a:spcPts val="0"/>
              </a:spcAft>
              <a:buNone/>
            </a:pPr>
            <a:r>
              <a:rPr lang="en" sz="1200" b="0" i="0" u="none" strike="noStrike">
                <a:solidFill>
                  <a:schemeClr val="dk1"/>
                </a:solidFill>
                <a:latin typeface="Calibri"/>
                <a:ea typeface="Calibri"/>
                <a:cs typeface="Calibri"/>
                <a:sym typeface="Calibri"/>
              </a:rPr>
              <a:t>Dewey?</a:t>
            </a:r>
            <a:endParaRPr/>
          </a:p>
          <a:p>
            <a:pPr marL="0" lvl="0" indent="0" algn="l" rtl="0">
              <a:spcBef>
                <a:spcPts val="0"/>
              </a:spcBef>
              <a:spcAft>
                <a:spcPts val="0"/>
              </a:spcAft>
              <a:buNone/>
            </a:pPr>
            <a:br>
              <a:rPr lang="en" b="0"/>
            </a:br>
            <a:endParaRPr/>
          </a:p>
        </p:txBody>
      </p:sp>
      <p:sp>
        <p:nvSpPr>
          <p:cNvPr id="186" name="Google Shape;186;g8a71c81d46_3_5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a71c81d46_3_5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8a71c81d46_3_5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i="0" u="none" strike="noStrike" dirty="0">
                <a:solidFill>
                  <a:schemeClr val="dk1"/>
                </a:solidFill>
                <a:latin typeface="Calibri"/>
                <a:ea typeface="Calibri"/>
                <a:cs typeface="Calibri"/>
                <a:sym typeface="Calibri"/>
              </a:rPr>
              <a:t>M</a:t>
            </a:r>
            <a:r>
              <a:rPr lang="en" sz="1200" b="1" dirty="0">
                <a:solidFill>
                  <a:schemeClr val="dk1"/>
                </a:solidFill>
                <a:latin typeface="Calibri"/>
                <a:ea typeface="Calibri"/>
                <a:cs typeface="Calibri"/>
                <a:sym typeface="Calibri"/>
              </a:rPr>
              <a:t>AY</a:t>
            </a:r>
            <a:endParaRPr b="0" dirty="0"/>
          </a:p>
          <a:p>
            <a:pPr marL="0" lvl="0" indent="0" algn="l" rtl="0">
              <a:spcBef>
                <a:spcPts val="0"/>
              </a:spcBef>
              <a:spcAft>
                <a:spcPts val="0"/>
              </a:spcAft>
              <a:buNone/>
            </a:pPr>
            <a:br>
              <a:rPr lang="en" b="0" dirty="0"/>
            </a:br>
            <a:r>
              <a:rPr lang="en" b="0" dirty="0"/>
              <a:t>Not long after </a:t>
            </a:r>
            <a:r>
              <a:rPr lang="en" b="0" dirty="0" err="1"/>
              <a:t>i</a:t>
            </a:r>
            <a:r>
              <a:rPr lang="en" b="0" dirty="0"/>
              <a:t> started at the </a:t>
            </a:r>
            <a:r>
              <a:rPr lang="en" dirty="0"/>
              <a:t>University</a:t>
            </a:r>
            <a:r>
              <a:rPr lang="en" b="0" dirty="0"/>
              <a:t> of Tor</a:t>
            </a:r>
            <a:r>
              <a:rPr lang="en" dirty="0"/>
              <a:t>onto Libraries in 2018, </a:t>
            </a:r>
            <a:r>
              <a:rPr lang="en" sz="1200" b="0" i="0" u="none" strike="noStrike" dirty="0">
                <a:solidFill>
                  <a:schemeClr val="dk1"/>
                </a:solidFill>
                <a:latin typeface="Calibri"/>
                <a:ea typeface="Calibri"/>
                <a:cs typeface="Calibri"/>
                <a:sym typeface="Calibri"/>
              </a:rPr>
              <a:t>Desmond raised the issues he just outlined to me in a real way: through numerous user complaints about 1) the use of Library of Congress subject heading “Indians of North America”</a:t>
            </a:r>
            <a:r>
              <a:rPr lang="en" sz="1200" dirty="0">
                <a:solidFill>
                  <a:schemeClr val="dk1"/>
                </a:solidFill>
                <a:latin typeface="Calibri"/>
                <a:ea typeface="Calibri"/>
                <a:cs typeface="Calibri"/>
                <a:sym typeface="Calibri"/>
              </a:rPr>
              <a:t> and 2) non-granular approach to applying subject analysis and classification to works about Indigenous peoples.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I brought forth these issues to my department, but realized that, although we are the largest cataloguing department in the UTL system, we would not be able to make changes with consulting other cataloguers from other libraries.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Before going further, I’d like to take the opportunity to describe the environment we work in. The University is a tri-campus system with seven colleges. Student, faculty, staff, and librarians combined is over a 100K people.  The library system consists of over 40 libraries, 18 of which belong to the central library system. There are 14 central services, one of which is my department. There are numerous cataloguers throughout the system.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Given the complex nature of the library ecosystem, we collaborate formally through tri-campus committees. There are over 20 of these, one of which is the Cataloguing and Authorities User Group (CAUG).</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I brought forth the issues raised by Desmond to CAUG in the fall of 2018. At the time, there were mixed responses in terms of taking action.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However, one outcome was the expressed interest in </a:t>
            </a:r>
            <a:r>
              <a:rPr lang="en" sz="1200" i="0" u="none" strike="noStrike" dirty="0">
                <a:solidFill>
                  <a:schemeClr val="dk1"/>
                </a:solidFill>
                <a:latin typeface="Calibri"/>
                <a:ea typeface="Calibri"/>
                <a:cs typeface="Calibri"/>
                <a:sym typeface="Calibri"/>
              </a:rPr>
              <a:t>learning about what other Canadian lib</a:t>
            </a:r>
            <a:r>
              <a:rPr lang="en" sz="1200" dirty="0">
                <a:solidFill>
                  <a:schemeClr val="dk1"/>
                </a:solidFill>
                <a:latin typeface="Calibri"/>
                <a:ea typeface="Calibri"/>
                <a:cs typeface="Calibri"/>
                <a:sym typeface="Calibri"/>
              </a:rPr>
              <a:t>raries</a:t>
            </a:r>
            <a:r>
              <a:rPr lang="en" sz="1200" i="0" u="none" strike="noStrike" dirty="0">
                <a:solidFill>
                  <a:schemeClr val="dk1"/>
                </a:solidFill>
                <a:latin typeface="Calibri"/>
                <a:ea typeface="Calibri"/>
                <a:cs typeface="Calibri"/>
                <a:sym typeface="Calibri"/>
              </a:rPr>
              <a:t> were doing</a:t>
            </a:r>
            <a:r>
              <a:rPr lang="en" sz="1200" dirty="0">
                <a:solidFill>
                  <a:schemeClr val="dk1"/>
                </a:solidFill>
                <a:latin typeface="Calibri"/>
                <a:ea typeface="Calibri"/>
                <a:cs typeface="Calibri"/>
                <a:sym typeface="Calibri"/>
              </a:rPr>
              <a:t> were with regards to subject headings.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Desmond and I decided that we needed to meet staff where they were at. We took this expressed interest literally and identified two projects, that is, conducting an environmental scan and developing a toolkit, to increase awareness of the issues.</a:t>
            </a:r>
          </a:p>
          <a:p>
            <a:pPr marL="0" lvl="0" indent="0" algn="l" rtl="0">
              <a:spcBef>
                <a:spcPts val="0"/>
              </a:spcBef>
              <a:spcAft>
                <a:spcPts val="0"/>
              </a:spcAft>
              <a:buNone/>
            </a:pPr>
            <a:endParaRPr lang="en"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solidFill>
                  <a:schemeClr val="dk1"/>
                </a:solidFill>
                <a:latin typeface="Calibri"/>
                <a:ea typeface="Calibri"/>
                <a:cs typeface="Calibri"/>
                <a:sym typeface="Calibri"/>
              </a:rPr>
              <a:t>We want to emphasize that work is very much a work-in-progress. Because it is localized to our workplace, </a:t>
            </a:r>
            <a:r>
              <a:rPr lang="en-CA" sz="1200" i="0" u="none" strike="noStrike" dirty="0">
                <a:solidFill>
                  <a:schemeClr val="dk1"/>
                </a:solidFill>
                <a:latin typeface="Calibri"/>
                <a:ea typeface="Calibri"/>
                <a:cs typeface="Calibri"/>
                <a:sym typeface="Calibri"/>
              </a:rPr>
              <a:t>we </a:t>
            </a:r>
            <a:r>
              <a:rPr lang="en-CA" sz="1200" dirty="0">
                <a:solidFill>
                  <a:schemeClr val="dk1"/>
                </a:solidFill>
                <a:latin typeface="Calibri"/>
                <a:ea typeface="Calibri"/>
                <a:cs typeface="Calibri"/>
                <a:sym typeface="Calibri"/>
              </a:rPr>
              <a:t>are not presenting</a:t>
            </a:r>
            <a:r>
              <a:rPr lang="en-CA" sz="1200" i="0" u="none" strike="noStrike" dirty="0">
                <a:solidFill>
                  <a:schemeClr val="dk1"/>
                </a:solidFill>
                <a:latin typeface="Calibri"/>
                <a:ea typeface="Calibri"/>
                <a:cs typeface="Calibri"/>
                <a:sym typeface="Calibri"/>
              </a:rPr>
              <a:t> solutions to offer you.  Because s</a:t>
            </a:r>
            <a:r>
              <a:rPr lang="en-CA" sz="1200" dirty="0">
                <a:solidFill>
                  <a:schemeClr val="dk1"/>
                </a:solidFill>
                <a:latin typeface="Calibri"/>
                <a:ea typeface="Calibri"/>
                <a:cs typeface="Calibri"/>
                <a:sym typeface="Calibri"/>
              </a:rPr>
              <a:t>ystemic change is messy, challenging and slow. we do not want our presentation to be received as a narrative of linear progress. </a:t>
            </a:r>
            <a:r>
              <a:rPr lang="en-CA" sz="1200" i="0" u="none" strike="noStrike" dirty="0">
                <a:solidFill>
                  <a:schemeClr val="dk1"/>
                </a:solidFill>
                <a:latin typeface="Calibri"/>
                <a:ea typeface="Calibri"/>
                <a:cs typeface="Calibri"/>
                <a:sym typeface="Calibri"/>
              </a:rPr>
              <a:t>We do hope that some aspects of our work will resonate with you, that it might lead to connections external </a:t>
            </a:r>
            <a:r>
              <a:rPr lang="en-CA" sz="1200" dirty="0">
                <a:solidFill>
                  <a:schemeClr val="dk1"/>
                </a:solidFill>
                <a:latin typeface="Calibri"/>
                <a:ea typeface="Calibri"/>
                <a:cs typeface="Calibri"/>
                <a:sym typeface="Calibri"/>
              </a:rPr>
              <a:t>to our workplace for</a:t>
            </a:r>
            <a:r>
              <a:rPr lang="en-CA" sz="1200" i="0" u="none" strike="noStrike" dirty="0">
                <a:solidFill>
                  <a:schemeClr val="dk1"/>
                </a:solidFill>
                <a:latin typeface="Calibri"/>
                <a:ea typeface="Calibri"/>
                <a:cs typeface="Calibri"/>
                <a:sym typeface="Calibri"/>
              </a:rPr>
              <a:t> mutual and </a:t>
            </a:r>
            <a:r>
              <a:rPr lang="en-CA" sz="1200" dirty="0">
                <a:solidFill>
                  <a:schemeClr val="dk1"/>
                </a:solidFill>
                <a:latin typeface="Calibri"/>
                <a:ea typeface="Calibri"/>
                <a:cs typeface="Calibri"/>
                <a:sym typeface="Calibri"/>
              </a:rPr>
              <a:t>critical </a:t>
            </a:r>
            <a:r>
              <a:rPr lang="en-CA" sz="1200" i="0" u="none" strike="noStrike" dirty="0">
                <a:solidFill>
                  <a:schemeClr val="dk1"/>
                </a:solidFill>
                <a:latin typeface="Calibri"/>
                <a:ea typeface="Calibri"/>
                <a:cs typeface="Calibri"/>
                <a:sym typeface="Calibri"/>
              </a:rPr>
              <a:t>learning.</a:t>
            </a:r>
          </a:p>
          <a:p>
            <a:pPr marL="0" lvl="0" indent="0" algn="l" rtl="0">
              <a:spcBef>
                <a:spcPts val="0"/>
              </a:spcBef>
              <a:spcAft>
                <a:spcPts val="0"/>
              </a:spcAft>
              <a:buNone/>
            </a:pPr>
            <a:endParaRPr dirty="0"/>
          </a:p>
          <a:p>
            <a:pPr marL="0" lvl="0" indent="0" algn="l" rtl="0">
              <a:spcBef>
                <a:spcPts val="0"/>
              </a:spcBef>
              <a:spcAft>
                <a:spcPts val="0"/>
              </a:spcAft>
              <a:buNone/>
            </a:pPr>
            <a:r>
              <a:rPr lang="en" dirty="0"/>
              <a:t>I will pass the time over to Jace to share the findings from the scan.</a:t>
            </a:r>
            <a:endParaRPr dirty="0"/>
          </a:p>
          <a:p>
            <a:pPr marL="0" lvl="0" indent="0" algn="l" rtl="0">
              <a:spcBef>
                <a:spcPts val="0"/>
              </a:spcBef>
              <a:spcAft>
                <a:spcPts val="0"/>
              </a:spcAft>
              <a:buNone/>
            </a:pPr>
            <a:br>
              <a:rPr lang="en" b="0" dirty="0"/>
            </a:br>
            <a:br>
              <a:rPr lang="en" b="0" dirty="0"/>
            </a:br>
            <a:endParaRPr dirty="0"/>
          </a:p>
        </p:txBody>
      </p:sp>
      <p:sp>
        <p:nvSpPr>
          <p:cNvPr id="193" name="Google Shape;193;g8a71c81d46_3_5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a71c81d46_3_5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8a71c81d46_3_5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lvl1pPr lvl="0" algn="r">
              <a:lnSpc>
                <a:spcPct val="80000"/>
              </a:lnSpc>
              <a:spcBef>
                <a:spcPts val="0"/>
              </a:spcBef>
              <a:spcAft>
                <a:spcPts val="0"/>
              </a:spcAft>
              <a:buClr>
                <a:srgbClr val="0C0C0C"/>
              </a:buClr>
              <a:buSzPts val="3800"/>
              <a:buFont typeface="Twentieth Century"/>
              <a:buNone/>
              <a:defRPr sz="3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sz="1400">
                <a:solidFill>
                  <a:srgbClr val="0C0C0C"/>
                </a:solidFill>
              </a:defRPr>
            </a:lvl1pPr>
            <a:lvl2pPr lvl="1" algn="ctr">
              <a:lnSpc>
                <a:spcPct val="90000"/>
              </a:lnSpc>
              <a:spcBef>
                <a:spcPts val="200"/>
              </a:spcBef>
              <a:spcAft>
                <a:spcPts val="0"/>
              </a:spcAft>
              <a:buSzPts val="1400"/>
              <a:buNone/>
              <a:defRPr sz="1400"/>
            </a:lvl2pPr>
            <a:lvl3pPr lvl="2" algn="ctr">
              <a:lnSpc>
                <a:spcPct val="90000"/>
              </a:lnSpc>
              <a:spcBef>
                <a:spcPts val="300"/>
              </a:spcBef>
              <a:spcAft>
                <a:spcPts val="0"/>
              </a:spcAft>
              <a:buSzPts val="1400"/>
              <a:buNone/>
              <a:defRPr sz="1400"/>
            </a:lvl3pPr>
            <a:lvl4pPr lvl="3" algn="ctr">
              <a:lnSpc>
                <a:spcPct val="90000"/>
              </a:lnSpc>
              <a:spcBef>
                <a:spcPts val="300"/>
              </a:spcBef>
              <a:spcAft>
                <a:spcPts val="0"/>
              </a:spcAft>
              <a:buSzPts val="1400"/>
              <a:buNone/>
              <a:defRPr sz="1400"/>
            </a:lvl4pPr>
            <a:lvl5pPr lvl="4" algn="ctr">
              <a:lnSpc>
                <a:spcPct val="90000"/>
              </a:lnSpc>
              <a:spcBef>
                <a:spcPts val="300"/>
              </a:spcBef>
              <a:spcAft>
                <a:spcPts val="0"/>
              </a:spcAft>
              <a:buSzPts val="1400"/>
              <a:buNone/>
              <a:defRPr sz="1400"/>
            </a:lvl5pPr>
            <a:lvl6pPr lvl="5" algn="ctr">
              <a:lnSpc>
                <a:spcPct val="90000"/>
              </a:lnSpc>
              <a:spcBef>
                <a:spcPts val="300"/>
              </a:spcBef>
              <a:spcAft>
                <a:spcPts val="0"/>
              </a:spcAft>
              <a:buSzPts val="1400"/>
              <a:buNone/>
              <a:defRPr sz="1400"/>
            </a:lvl6pPr>
            <a:lvl7pPr lvl="6" algn="ctr">
              <a:lnSpc>
                <a:spcPct val="90000"/>
              </a:lnSpc>
              <a:spcBef>
                <a:spcPts val="300"/>
              </a:spcBef>
              <a:spcAft>
                <a:spcPts val="0"/>
              </a:spcAft>
              <a:buSzPts val="1400"/>
              <a:buNone/>
              <a:defRPr sz="1400"/>
            </a:lvl7pPr>
            <a:lvl8pPr lvl="7" algn="ctr">
              <a:lnSpc>
                <a:spcPct val="90000"/>
              </a:lnSpc>
              <a:spcBef>
                <a:spcPts val="300"/>
              </a:spcBef>
              <a:spcAft>
                <a:spcPts val="0"/>
              </a:spcAft>
              <a:buSzPts val="1400"/>
              <a:buNone/>
              <a:defRPr sz="1400"/>
            </a:lvl8pPr>
            <a:lvl9pPr lvl="8" algn="ctr">
              <a:lnSpc>
                <a:spcPct val="90000"/>
              </a:lnSpc>
              <a:spcBef>
                <a:spcPts val="300"/>
              </a:spcBef>
              <a:spcAft>
                <a:spcPts val="300"/>
              </a:spcAft>
              <a:buSzPts val="1400"/>
              <a:buNone/>
              <a:defRPr sz="1400"/>
            </a:lvl9pPr>
          </a:lstStyle>
          <a:p>
            <a:endParaRPr/>
          </a:p>
        </p:txBody>
      </p:sp>
      <p:sp>
        <p:nvSpPr>
          <p:cNvPr id="15" name="Google Shape;15;p2"/>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8" name="Google Shape;18;p2"/>
          <p:cNvSpPr/>
          <p:nvPr/>
        </p:nvSpPr>
        <p:spPr>
          <a:xfrm>
            <a:off x="0" y="0"/>
            <a:ext cx="9144000" cy="3429000"/>
          </a:xfrm>
          <a:prstGeom prst="rect">
            <a:avLst/>
          </a:prstGeom>
          <a:blipFill rotWithShape="1">
            <a:blip r:embed="rId2">
              <a:alphaModFix/>
            </a:blip>
            <a:tile tx="-393700" ty="-82550" sx="35000" sy="35000"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9" name="Google Shape;19;p2"/>
          <p:cNvCxnSpPr/>
          <p:nvPr/>
        </p:nvCxnSpPr>
        <p:spPr>
          <a:xfrm rot="10800000">
            <a:off x="6290132" y="3948079"/>
            <a:ext cx="0" cy="6858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768096" y="353632"/>
            <a:ext cx="3291900" cy="13029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C0C0C"/>
              </a:buClr>
              <a:buSzPts val="3000"/>
              <a:buFont typeface="Twentieth Century"/>
              <a:buNone/>
              <a:defRPr sz="3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1"/>
          <p:cNvSpPr txBox="1">
            <a:spLocks noGrp="1"/>
          </p:cNvSpPr>
          <p:nvPr>
            <p:ph type="body" idx="1"/>
          </p:nvPr>
        </p:nvSpPr>
        <p:spPr>
          <a:xfrm>
            <a:off x="4286250" y="617220"/>
            <a:ext cx="4258800" cy="3888600"/>
          </a:xfrm>
          <a:prstGeom prst="rect">
            <a:avLst/>
          </a:prstGeom>
          <a:noFill/>
          <a:ln>
            <a:noFill/>
          </a:ln>
        </p:spPr>
        <p:txBody>
          <a:bodyPr spcFirstLastPara="1" wrap="square" lIns="34275" tIns="34275" rIns="34275" bIns="34275" anchor="t" anchorCtr="0">
            <a:noAutofit/>
          </a:bodyPr>
          <a:lstStyle>
            <a:lvl1pPr marL="457200" lvl="0" indent="-342900" algn="l">
              <a:lnSpc>
                <a:spcPct val="90000"/>
              </a:lnSpc>
              <a:spcBef>
                <a:spcPts val="900"/>
              </a:spcBef>
              <a:spcAft>
                <a:spcPts val="0"/>
              </a:spcAft>
              <a:buSzPts val="1800"/>
              <a:buChar char=" "/>
              <a:defRPr sz="1800"/>
            </a:lvl1pPr>
            <a:lvl2pPr marL="914400" lvl="1" indent="-323850" algn="l">
              <a:lnSpc>
                <a:spcPct val="90000"/>
              </a:lnSpc>
              <a:spcBef>
                <a:spcPts val="200"/>
              </a:spcBef>
              <a:spcAft>
                <a:spcPts val="0"/>
              </a:spcAft>
              <a:buSzPts val="1500"/>
              <a:buChar char="🢝"/>
              <a:defRPr sz="1500"/>
            </a:lvl2pPr>
            <a:lvl3pPr marL="1371600" lvl="2" indent="-304800" algn="l">
              <a:lnSpc>
                <a:spcPct val="90000"/>
              </a:lnSpc>
              <a:spcBef>
                <a:spcPts val="300"/>
              </a:spcBef>
              <a:spcAft>
                <a:spcPts val="0"/>
              </a:spcAft>
              <a:buSzPts val="1200"/>
              <a:buChar char="🢝"/>
              <a:defRPr sz="1200"/>
            </a:lvl3pPr>
            <a:lvl4pPr marL="1828800" lvl="3" indent="-304800" algn="l">
              <a:lnSpc>
                <a:spcPct val="90000"/>
              </a:lnSpc>
              <a:spcBef>
                <a:spcPts val="300"/>
              </a:spcBef>
              <a:spcAft>
                <a:spcPts val="0"/>
              </a:spcAft>
              <a:buSzPts val="1200"/>
              <a:buChar char="🢝"/>
              <a:defRPr sz="1200"/>
            </a:lvl4pPr>
            <a:lvl5pPr marL="2286000" lvl="4" indent="-304800" algn="l">
              <a:lnSpc>
                <a:spcPct val="90000"/>
              </a:lnSpc>
              <a:spcBef>
                <a:spcPts val="300"/>
              </a:spcBef>
              <a:spcAft>
                <a:spcPts val="0"/>
              </a:spcAft>
              <a:buSzPts val="1200"/>
              <a:buChar char="🢝"/>
              <a:defRPr sz="1200"/>
            </a:lvl5pPr>
            <a:lvl6pPr marL="2743200" lvl="5" indent="-304800" algn="l">
              <a:lnSpc>
                <a:spcPct val="90000"/>
              </a:lnSpc>
              <a:spcBef>
                <a:spcPts val="300"/>
              </a:spcBef>
              <a:spcAft>
                <a:spcPts val="0"/>
              </a:spcAft>
              <a:buSzPts val="1200"/>
              <a:buChar char="🢝"/>
              <a:defRPr sz="1200"/>
            </a:lvl6pPr>
            <a:lvl7pPr marL="3200400" lvl="6" indent="-304800" algn="l">
              <a:lnSpc>
                <a:spcPct val="90000"/>
              </a:lnSpc>
              <a:spcBef>
                <a:spcPts val="300"/>
              </a:spcBef>
              <a:spcAft>
                <a:spcPts val="0"/>
              </a:spcAft>
              <a:buSzPts val="1200"/>
              <a:buChar char="🢝"/>
              <a:defRPr sz="1200"/>
            </a:lvl7pPr>
            <a:lvl8pPr marL="3657600" lvl="7" indent="-304800" algn="l">
              <a:lnSpc>
                <a:spcPct val="90000"/>
              </a:lnSpc>
              <a:spcBef>
                <a:spcPts val="300"/>
              </a:spcBef>
              <a:spcAft>
                <a:spcPts val="0"/>
              </a:spcAft>
              <a:buSzPts val="1200"/>
              <a:buChar char="🢝"/>
              <a:defRPr sz="1200"/>
            </a:lvl8pPr>
            <a:lvl9pPr marL="4114800" lvl="8" indent="-304800" algn="l">
              <a:lnSpc>
                <a:spcPct val="90000"/>
              </a:lnSpc>
              <a:spcBef>
                <a:spcPts val="300"/>
              </a:spcBef>
              <a:spcAft>
                <a:spcPts val="300"/>
              </a:spcAft>
              <a:buSzPts val="1200"/>
              <a:buChar char="🢝"/>
              <a:defRPr sz="1200"/>
            </a:lvl9pPr>
          </a:lstStyle>
          <a:p>
            <a:endParaRPr/>
          </a:p>
        </p:txBody>
      </p:sp>
      <p:sp>
        <p:nvSpPr>
          <p:cNvPr id="79" name="Google Shape;79;p11"/>
          <p:cNvSpPr txBox="1">
            <a:spLocks noGrp="1"/>
          </p:cNvSpPr>
          <p:nvPr>
            <p:ph type="body" idx="2"/>
          </p:nvPr>
        </p:nvSpPr>
        <p:spPr>
          <a:xfrm>
            <a:off x="768096" y="1693130"/>
            <a:ext cx="3291900" cy="2821800"/>
          </a:xfrm>
          <a:prstGeom prst="rect">
            <a:avLst/>
          </a:prstGeom>
          <a:noFill/>
          <a:ln>
            <a:noFill/>
          </a:ln>
        </p:spPr>
        <p:txBody>
          <a:bodyPr spcFirstLastPara="1" wrap="square" lIns="68575" tIns="34275" rIns="68575" bIns="34275" anchor="t" anchorCtr="0">
            <a:noAutofit/>
          </a:bodyPr>
          <a:lstStyle>
            <a:lvl1pPr marL="457200" lvl="0" indent="-228600" algn="l">
              <a:lnSpc>
                <a:spcPct val="108000"/>
              </a:lnSpc>
              <a:spcBef>
                <a:spcPts val="500"/>
              </a:spcBef>
              <a:spcAft>
                <a:spcPts val="0"/>
              </a:spcAft>
              <a:buSzPts val="1200"/>
              <a:buNone/>
              <a:defRPr sz="1200"/>
            </a:lvl1pPr>
            <a:lvl2pPr marL="914400" lvl="1" indent="-228600" algn="l">
              <a:lnSpc>
                <a:spcPct val="90000"/>
              </a:lnSpc>
              <a:spcBef>
                <a:spcPts val="2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80" name="Google Shape;80;p11"/>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1"/>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1"/>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C0C0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2"/>
          <p:cNvSpPr txBox="1">
            <a:spLocks noGrp="1"/>
          </p:cNvSpPr>
          <p:nvPr>
            <p:ph type="body" idx="1"/>
          </p:nvPr>
        </p:nvSpPr>
        <p:spPr>
          <a:xfrm rot="5400000">
            <a:off x="2904451" y="-421800"/>
            <a:ext cx="3017400" cy="72900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86" name="Google Shape;86;p12"/>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2"/>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2"/>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rot="5400000">
            <a:off x="5500651" y="1614600"/>
            <a:ext cx="4057800" cy="1971600"/>
          </a:xfrm>
          <a:prstGeom prst="rect">
            <a:avLst/>
          </a:prstGeom>
          <a:noFill/>
          <a:ln>
            <a:noFill/>
          </a:ln>
        </p:spPr>
        <p:txBody>
          <a:bodyPr spcFirstLastPara="1" wrap="square" lIns="34275" tIns="68575" rIns="34275" bIns="68575" anchor="ctr" anchorCtr="0">
            <a:noAutofit/>
          </a:bodyPr>
          <a:lstStyle>
            <a:lvl1pPr lvl="0" algn="l">
              <a:lnSpc>
                <a:spcPct val="80000"/>
              </a:lnSpc>
              <a:spcBef>
                <a:spcPts val="0"/>
              </a:spcBef>
              <a:spcAft>
                <a:spcPts val="0"/>
              </a:spcAft>
              <a:buClr>
                <a:srgbClr val="0C0C0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3"/>
          <p:cNvSpPr txBox="1">
            <a:spLocks noGrp="1"/>
          </p:cNvSpPr>
          <p:nvPr>
            <p:ph type="body" idx="1"/>
          </p:nvPr>
        </p:nvSpPr>
        <p:spPr>
          <a:xfrm rot="5400000">
            <a:off x="1557226" y="-242850"/>
            <a:ext cx="4057800" cy="56865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92" name="Google Shape;92;p13"/>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3"/>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3"/>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95" name="Google Shape;95;p13"/>
          <p:cNvCxnSpPr/>
          <p:nvPr/>
        </p:nvCxnSpPr>
        <p:spPr>
          <a:xfrm rot="10800000">
            <a:off x="7543800" y="44447"/>
            <a:ext cx="0" cy="6858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_1_1">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2105050" y="2238000"/>
            <a:ext cx="4933800" cy="819900"/>
          </a:xfrm>
          <a:prstGeom prst="rect">
            <a:avLst/>
          </a:prstGeom>
        </p:spPr>
        <p:txBody>
          <a:bodyPr spcFirstLastPara="1" wrap="square" lIns="34275" tIns="34275" rIns="34275" bIns="34275" anchor="b" anchorCtr="0">
            <a:noAutofit/>
          </a:bodyPr>
          <a:lstStyle>
            <a:lvl1pPr marL="457200" lvl="0" indent="-381000" algn="ctr" rtl="0">
              <a:spcBef>
                <a:spcPts val="900"/>
              </a:spcBef>
              <a:spcAft>
                <a:spcPts val="0"/>
              </a:spcAft>
              <a:buSzPts val="2400"/>
              <a:buFont typeface="Lora"/>
              <a:buChar char=" "/>
              <a:defRPr sz="2400" i="1">
                <a:latin typeface="Lora"/>
                <a:ea typeface="Lora"/>
                <a:cs typeface="Lora"/>
                <a:sym typeface="Lora"/>
              </a:defRPr>
            </a:lvl1pPr>
            <a:lvl2pPr marL="914400" lvl="1" indent="-317500" algn="ctr" rtl="0">
              <a:spcBef>
                <a:spcPts val="200"/>
              </a:spcBef>
              <a:spcAft>
                <a:spcPts val="0"/>
              </a:spcAft>
              <a:buSzPts val="1400"/>
              <a:buFont typeface="Lora"/>
              <a:buChar char="🢝"/>
              <a:defRPr i="1">
                <a:latin typeface="Lora"/>
                <a:ea typeface="Lora"/>
                <a:cs typeface="Lora"/>
                <a:sym typeface="Lora"/>
              </a:defRPr>
            </a:lvl2pPr>
            <a:lvl3pPr marL="1371600" lvl="2" indent="-298450" algn="ctr" rtl="0">
              <a:spcBef>
                <a:spcPts val="300"/>
              </a:spcBef>
              <a:spcAft>
                <a:spcPts val="0"/>
              </a:spcAft>
              <a:buSzPts val="1100"/>
              <a:buFont typeface="Lora"/>
              <a:buChar char="🢝"/>
              <a:defRPr i="1">
                <a:latin typeface="Lora"/>
                <a:ea typeface="Lora"/>
                <a:cs typeface="Lora"/>
                <a:sym typeface="Lora"/>
              </a:defRPr>
            </a:lvl3pPr>
            <a:lvl4pPr marL="1828800" lvl="3" indent="-381000" algn="ctr" rtl="0">
              <a:spcBef>
                <a:spcPts val="300"/>
              </a:spcBef>
              <a:spcAft>
                <a:spcPts val="0"/>
              </a:spcAft>
              <a:buSzPts val="2400"/>
              <a:buFont typeface="Lora"/>
              <a:buChar char="🢝"/>
              <a:defRPr sz="2400" i="1">
                <a:latin typeface="Lora"/>
                <a:ea typeface="Lora"/>
                <a:cs typeface="Lora"/>
                <a:sym typeface="Lora"/>
              </a:defRPr>
            </a:lvl4pPr>
            <a:lvl5pPr marL="2286000" lvl="4" indent="-381000" algn="ctr" rtl="0">
              <a:spcBef>
                <a:spcPts val="300"/>
              </a:spcBef>
              <a:spcAft>
                <a:spcPts val="0"/>
              </a:spcAft>
              <a:buSzPts val="2400"/>
              <a:buFont typeface="Lora"/>
              <a:buChar char="🢝"/>
              <a:defRPr sz="2400" i="1">
                <a:latin typeface="Lora"/>
                <a:ea typeface="Lora"/>
                <a:cs typeface="Lora"/>
                <a:sym typeface="Lora"/>
              </a:defRPr>
            </a:lvl5pPr>
            <a:lvl6pPr marL="2743200" lvl="5" indent="-381000" algn="ctr" rtl="0">
              <a:spcBef>
                <a:spcPts val="300"/>
              </a:spcBef>
              <a:spcAft>
                <a:spcPts val="0"/>
              </a:spcAft>
              <a:buSzPts val="2400"/>
              <a:buFont typeface="Lora"/>
              <a:buChar char="🢝"/>
              <a:defRPr sz="2400" i="1">
                <a:latin typeface="Lora"/>
                <a:ea typeface="Lora"/>
                <a:cs typeface="Lora"/>
                <a:sym typeface="Lora"/>
              </a:defRPr>
            </a:lvl6pPr>
            <a:lvl7pPr marL="3200400" lvl="6" indent="-381000" algn="ctr" rtl="0">
              <a:spcBef>
                <a:spcPts val="300"/>
              </a:spcBef>
              <a:spcAft>
                <a:spcPts val="0"/>
              </a:spcAft>
              <a:buSzPts val="2400"/>
              <a:buFont typeface="Lora"/>
              <a:buChar char="🢝"/>
              <a:defRPr sz="2400" i="1">
                <a:latin typeface="Lora"/>
                <a:ea typeface="Lora"/>
                <a:cs typeface="Lora"/>
                <a:sym typeface="Lora"/>
              </a:defRPr>
            </a:lvl7pPr>
            <a:lvl8pPr marL="3657600" lvl="7" indent="-381000" algn="ctr" rtl="0">
              <a:spcBef>
                <a:spcPts val="300"/>
              </a:spcBef>
              <a:spcAft>
                <a:spcPts val="0"/>
              </a:spcAft>
              <a:buSzPts val="2400"/>
              <a:buFont typeface="Lora"/>
              <a:buChar char="🢝"/>
              <a:defRPr sz="2400" i="1">
                <a:latin typeface="Lora"/>
                <a:ea typeface="Lora"/>
                <a:cs typeface="Lora"/>
                <a:sym typeface="Lora"/>
              </a:defRPr>
            </a:lvl8pPr>
            <a:lvl9pPr marL="4114800" lvl="8" indent="-381000" algn="ctr" rtl="0">
              <a:spcBef>
                <a:spcPts val="300"/>
              </a:spcBef>
              <a:spcAft>
                <a:spcPts val="300"/>
              </a:spcAft>
              <a:buSzPts val="2400"/>
              <a:buFont typeface="Lora"/>
              <a:buChar char="🢝"/>
              <a:defRPr sz="2400" i="1">
                <a:latin typeface="Lora"/>
                <a:ea typeface="Lora"/>
                <a:cs typeface="Lora"/>
                <a:sym typeface="Lora"/>
              </a:defRPr>
            </a:lvl9pPr>
          </a:lstStyle>
          <a:p>
            <a:endParaRPr/>
          </a:p>
        </p:txBody>
      </p:sp>
      <p:cxnSp>
        <p:nvCxnSpPr>
          <p:cNvPr id="98" name="Google Shape;98;p1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99" name="Google Shape;99;p1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101" name="Google Shape;101;p14"/>
          <p:cNvSpPr txBox="1">
            <a:spLocks noGrp="1"/>
          </p:cNvSpPr>
          <p:nvPr>
            <p:ph type="sldNum" idx="12"/>
          </p:nvPr>
        </p:nvSpPr>
        <p:spPr>
          <a:xfrm>
            <a:off x="4297650" y="1"/>
            <a:ext cx="548700" cy="393600"/>
          </a:xfrm>
          <a:prstGeom prst="rect">
            <a:avLst/>
          </a:prstGeom>
        </p:spPr>
        <p:txBody>
          <a:bodyPr spcFirstLastPara="1" wrap="square" lIns="68575" tIns="34275" rIns="68575" bIns="3427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5"/>
          <p:cNvGrpSpPr/>
          <p:nvPr/>
        </p:nvGrpSpPr>
        <p:grpSpPr>
          <a:xfrm>
            <a:off x="830392" y="1191256"/>
            <a:ext cx="745763" cy="45826"/>
            <a:chOff x="4580561" y="2589004"/>
            <a:chExt cx="1064464" cy="25200"/>
          </a:xfrm>
        </p:grpSpPr>
        <p:sp>
          <p:nvSpPr>
            <p:cNvPr id="105" name="Google Shape;105;p1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5"/>
          <p:cNvSpPr txBox="1">
            <a:spLocks noGrp="1"/>
          </p:cNvSpPr>
          <p:nvPr>
            <p:ph type="title"/>
          </p:nvPr>
        </p:nvSpPr>
        <p:spPr>
          <a:xfrm>
            <a:off x="729450" y="1318650"/>
            <a:ext cx="7688700" cy="535200"/>
          </a:xfrm>
          <a:prstGeom prst="rect">
            <a:avLst/>
          </a:prstGeom>
        </p:spPr>
        <p:txBody>
          <a:bodyPr spcFirstLastPara="1" wrap="square" lIns="68575" tIns="34275" rIns="68575" bIns="34275" anchor="ctr"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08" name="Google Shape;108;p15"/>
          <p:cNvSpPr txBox="1">
            <a:spLocks noGrp="1"/>
          </p:cNvSpPr>
          <p:nvPr>
            <p:ph type="body" idx="1"/>
          </p:nvPr>
        </p:nvSpPr>
        <p:spPr>
          <a:xfrm>
            <a:off x="729450" y="2078875"/>
            <a:ext cx="7688700" cy="2261100"/>
          </a:xfrm>
          <a:prstGeom prst="rect">
            <a:avLst/>
          </a:prstGeom>
        </p:spPr>
        <p:txBody>
          <a:bodyPr spcFirstLastPara="1" wrap="square" lIns="34275" tIns="34275" rIns="34275" bIns="34275" anchor="t" anchorCtr="0">
            <a:noAutofit/>
          </a:bodyPr>
          <a:lstStyle>
            <a:lvl1pPr marL="457200" lvl="0" indent="-336550" rtl="0">
              <a:spcBef>
                <a:spcPts val="900"/>
              </a:spcBef>
              <a:spcAft>
                <a:spcPts val="0"/>
              </a:spcAft>
              <a:buSzPts val="1700"/>
              <a:buChar char=" "/>
              <a:defRPr/>
            </a:lvl1pPr>
            <a:lvl2pPr marL="914400" lvl="1" indent="-317500" rtl="0">
              <a:spcBef>
                <a:spcPts val="200"/>
              </a:spcBef>
              <a:spcAft>
                <a:spcPts val="0"/>
              </a:spcAft>
              <a:buSzPts val="1400"/>
              <a:buChar char="🢝"/>
              <a:defRPr/>
            </a:lvl2pPr>
            <a:lvl3pPr marL="1371600" lvl="2" indent="-298450" rtl="0">
              <a:spcBef>
                <a:spcPts val="300"/>
              </a:spcBef>
              <a:spcAft>
                <a:spcPts val="0"/>
              </a:spcAft>
              <a:buSzPts val="1100"/>
              <a:buChar char="🢝"/>
              <a:defRPr/>
            </a:lvl3pPr>
            <a:lvl4pPr marL="1828800" lvl="3" indent="-298450" rtl="0">
              <a:spcBef>
                <a:spcPts val="300"/>
              </a:spcBef>
              <a:spcAft>
                <a:spcPts val="0"/>
              </a:spcAft>
              <a:buSzPts val="1100"/>
              <a:buChar char="🢝"/>
              <a:defRPr/>
            </a:lvl4pPr>
            <a:lvl5pPr marL="2286000" lvl="4" indent="-298450" rtl="0">
              <a:spcBef>
                <a:spcPts val="300"/>
              </a:spcBef>
              <a:spcAft>
                <a:spcPts val="0"/>
              </a:spcAft>
              <a:buSzPts val="1100"/>
              <a:buChar char="🢝"/>
              <a:defRPr/>
            </a:lvl5pPr>
            <a:lvl6pPr marL="2743200" lvl="5" indent="-298450" rtl="0">
              <a:spcBef>
                <a:spcPts val="300"/>
              </a:spcBef>
              <a:spcAft>
                <a:spcPts val="0"/>
              </a:spcAft>
              <a:buSzPts val="1100"/>
              <a:buChar char="🢝"/>
              <a:defRPr/>
            </a:lvl6pPr>
            <a:lvl7pPr marL="3200400" lvl="6" indent="-298450" rtl="0">
              <a:spcBef>
                <a:spcPts val="300"/>
              </a:spcBef>
              <a:spcAft>
                <a:spcPts val="0"/>
              </a:spcAft>
              <a:buSzPts val="1100"/>
              <a:buChar char="🢝"/>
              <a:defRPr/>
            </a:lvl7pPr>
            <a:lvl8pPr marL="3657600" lvl="7" indent="-298450" rtl="0">
              <a:spcBef>
                <a:spcPts val="300"/>
              </a:spcBef>
              <a:spcAft>
                <a:spcPts val="0"/>
              </a:spcAft>
              <a:buSzPts val="1100"/>
              <a:buChar char="🢝"/>
              <a:defRPr/>
            </a:lvl8pPr>
            <a:lvl9pPr marL="4114800" lvl="8" indent="-298450" rtl="0">
              <a:spcBef>
                <a:spcPts val="300"/>
              </a:spcBef>
              <a:spcAft>
                <a:spcPts val="300"/>
              </a:spcAft>
              <a:buSzPts val="1100"/>
              <a:buChar char="🢝"/>
              <a:defRPr/>
            </a:lvl9pPr>
          </a:lstStyle>
          <a:p>
            <a:endParaRPr/>
          </a:p>
        </p:txBody>
      </p:sp>
      <p:sp>
        <p:nvSpPr>
          <p:cNvPr id="109" name="Google Shape;109;p15"/>
          <p:cNvSpPr txBox="1">
            <a:spLocks noGrp="1"/>
          </p:cNvSpPr>
          <p:nvPr>
            <p:ph type="sldNum" idx="12"/>
          </p:nvPr>
        </p:nvSpPr>
        <p:spPr>
          <a:xfrm>
            <a:off x="8536302" y="4749851"/>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2">
  <p:cSld name="TITLE_AND_BODY_3">
    <p:spTree>
      <p:nvGrpSpPr>
        <p:cNvPr id="1" name="Shape 110"/>
        <p:cNvGrpSpPr/>
        <p:nvPr/>
      </p:nvGrpSpPr>
      <p:grpSpPr>
        <a:xfrm>
          <a:off x="0" y="0"/>
          <a:ext cx="0" cy="0"/>
          <a:chOff x="0" y="0"/>
          <a:chExt cx="0" cy="0"/>
        </a:xfrm>
      </p:grpSpPr>
      <p:grpSp>
        <p:nvGrpSpPr>
          <p:cNvPr id="111" name="Google Shape;111;p16"/>
          <p:cNvGrpSpPr/>
          <p:nvPr/>
        </p:nvGrpSpPr>
        <p:grpSpPr>
          <a:xfrm>
            <a:off x="6946842" y="4472723"/>
            <a:ext cx="2202830" cy="670795"/>
            <a:chOff x="5575242" y="4472723"/>
            <a:chExt cx="2202830" cy="670795"/>
          </a:xfrm>
        </p:grpSpPr>
        <p:sp>
          <p:nvSpPr>
            <p:cNvPr id="112" name="Google Shape;112;p1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6"/>
            <p:cNvGrpSpPr/>
            <p:nvPr/>
          </p:nvGrpSpPr>
          <p:grpSpPr>
            <a:xfrm flipH="1">
              <a:off x="5734850" y="4472723"/>
              <a:ext cx="2040837" cy="670795"/>
              <a:chOff x="1297954" y="330075"/>
              <a:chExt cx="5169293" cy="1699506"/>
            </a:xfrm>
          </p:grpSpPr>
          <p:sp>
            <p:nvSpPr>
              <p:cNvPr id="114" name="Google Shape;114;p1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6"/>
            <p:cNvGrpSpPr/>
            <p:nvPr/>
          </p:nvGrpSpPr>
          <p:grpSpPr>
            <a:xfrm flipH="1">
              <a:off x="5578209" y="4646738"/>
              <a:ext cx="2199863" cy="304563"/>
              <a:chOff x="-5827153" y="330075"/>
              <a:chExt cx="12276019" cy="1699569"/>
            </a:xfrm>
          </p:grpSpPr>
          <p:sp>
            <p:nvSpPr>
              <p:cNvPr id="117" name="Google Shape;117;p1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 name="Google Shape;119;p16"/>
          <p:cNvGrpSpPr/>
          <p:nvPr/>
        </p:nvGrpSpPr>
        <p:grpSpPr>
          <a:xfrm>
            <a:off x="-4" y="40"/>
            <a:ext cx="7072430" cy="1327315"/>
            <a:chOff x="-4" y="40"/>
            <a:chExt cx="7072430" cy="1327315"/>
          </a:xfrm>
        </p:grpSpPr>
        <p:sp>
          <p:nvSpPr>
            <p:cNvPr id="120" name="Google Shape;120;p1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1" name="Google Shape;121;p16"/>
            <p:cNvGrpSpPr/>
            <p:nvPr/>
          </p:nvGrpSpPr>
          <p:grpSpPr>
            <a:xfrm rot="10800000" flipH="1">
              <a:off x="3" y="40"/>
              <a:ext cx="6756168" cy="1327315"/>
              <a:chOff x="-2168138" y="330075"/>
              <a:chExt cx="8650663" cy="1699506"/>
            </a:xfrm>
          </p:grpSpPr>
          <p:sp>
            <p:nvSpPr>
              <p:cNvPr id="122" name="Google Shape;122;p1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3" name="Google Shape;123;p1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24" name="Google Shape;124;p16"/>
            <p:cNvGrpSpPr/>
            <p:nvPr/>
          </p:nvGrpSpPr>
          <p:grpSpPr>
            <a:xfrm rot="10800000" flipH="1">
              <a:off x="-4" y="381007"/>
              <a:ext cx="7072430" cy="771744"/>
              <a:chOff x="-9092084" y="330075"/>
              <a:chExt cx="15574609" cy="1699501"/>
            </a:xfrm>
          </p:grpSpPr>
          <p:sp>
            <p:nvSpPr>
              <p:cNvPr id="125" name="Google Shape;125;p1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6" name="Google Shape;126;p1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127" name="Google Shape;127;p16"/>
          <p:cNvSpPr txBox="1">
            <a:spLocks noGrp="1"/>
          </p:cNvSpPr>
          <p:nvPr>
            <p:ph type="title"/>
          </p:nvPr>
        </p:nvSpPr>
        <p:spPr>
          <a:xfrm>
            <a:off x="814275" y="392575"/>
            <a:ext cx="5492400" cy="766200"/>
          </a:xfrm>
          <a:prstGeom prst="rect">
            <a:avLst/>
          </a:prstGeom>
        </p:spPr>
        <p:txBody>
          <a:bodyPr spcFirstLastPara="1" wrap="square" lIns="68575" tIns="34275" rIns="68575" bIns="34275" anchor="ctr" anchorCtr="0">
            <a:noAutofit/>
          </a:bodyPr>
          <a:lstStyle>
            <a:lvl1pPr lvl="0" rtl="0">
              <a:spcBef>
                <a:spcPts val="0"/>
              </a:spcBef>
              <a:spcAft>
                <a:spcPts val="0"/>
              </a:spcAft>
              <a:buSzPts val="3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16"/>
          <p:cNvSpPr txBox="1">
            <a:spLocks noGrp="1"/>
          </p:cNvSpPr>
          <p:nvPr>
            <p:ph type="body" idx="1"/>
          </p:nvPr>
        </p:nvSpPr>
        <p:spPr>
          <a:xfrm>
            <a:off x="814275" y="1327350"/>
            <a:ext cx="6132600" cy="3145500"/>
          </a:xfrm>
          <a:prstGeom prst="rect">
            <a:avLst/>
          </a:prstGeom>
        </p:spPr>
        <p:txBody>
          <a:bodyPr spcFirstLastPara="1" wrap="square" lIns="34275" tIns="34275" rIns="34275" bIns="34275" anchor="t" anchorCtr="0">
            <a:noAutofit/>
          </a:bodyPr>
          <a:lstStyle>
            <a:lvl1pPr marL="457200" lvl="0" indent="-336550" rtl="0">
              <a:spcBef>
                <a:spcPts val="900"/>
              </a:spcBef>
              <a:spcAft>
                <a:spcPts val="0"/>
              </a:spcAft>
              <a:buSzPts val="1700"/>
              <a:buChar char=" "/>
              <a:defRPr/>
            </a:lvl1pPr>
            <a:lvl2pPr marL="914400" lvl="1" indent="-317500" rtl="0">
              <a:spcBef>
                <a:spcPts val="200"/>
              </a:spcBef>
              <a:spcAft>
                <a:spcPts val="0"/>
              </a:spcAft>
              <a:buSzPts val="1400"/>
              <a:buChar char="🢝"/>
              <a:defRPr/>
            </a:lvl2pPr>
            <a:lvl3pPr marL="1371600" lvl="2" indent="-298450" rtl="0">
              <a:spcBef>
                <a:spcPts val="300"/>
              </a:spcBef>
              <a:spcAft>
                <a:spcPts val="0"/>
              </a:spcAft>
              <a:buSzPts val="1100"/>
              <a:buChar char="🢝"/>
              <a:defRPr/>
            </a:lvl3pPr>
            <a:lvl4pPr marL="1828800" lvl="3" indent="-298450" rtl="0">
              <a:spcBef>
                <a:spcPts val="300"/>
              </a:spcBef>
              <a:spcAft>
                <a:spcPts val="0"/>
              </a:spcAft>
              <a:buSzPts val="1100"/>
              <a:buChar char="🢝"/>
              <a:defRPr/>
            </a:lvl4pPr>
            <a:lvl5pPr marL="2286000" lvl="4" indent="-298450" rtl="0">
              <a:spcBef>
                <a:spcPts val="300"/>
              </a:spcBef>
              <a:spcAft>
                <a:spcPts val="0"/>
              </a:spcAft>
              <a:buSzPts val="1100"/>
              <a:buChar char="🢝"/>
              <a:defRPr/>
            </a:lvl5pPr>
            <a:lvl6pPr marL="2743200" lvl="5" indent="-298450" rtl="0">
              <a:spcBef>
                <a:spcPts val="300"/>
              </a:spcBef>
              <a:spcAft>
                <a:spcPts val="0"/>
              </a:spcAft>
              <a:buSzPts val="1100"/>
              <a:buChar char="🢝"/>
              <a:defRPr/>
            </a:lvl6pPr>
            <a:lvl7pPr marL="3200400" lvl="6" indent="-298450" rtl="0">
              <a:spcBef>
                <a:spcPts val="300"/>
              </a:spcBef>
              <a:spcAft>
                <a:spcPts val="0"/>
              </a:spcAft>
              <a:buSzPts val="1100"/>
              <a:buChar char="🢝"/>
              <a:defRPr/>
            </a:lvl7pPr>
            <a:lvl8pPr marL="3657600" lvl="7" indent="-298450" rtl="0">
              <a:spcBef>
                <a:spcPts val="300"/>
              </a:spcBef>
              <a:spcAft>
                <a:spcPts val="0"/>
              </a:spcAft>
              <a:buSzPts val="1100"/>
              <a:buChar char="🢝"/>
              <a:defRPr/>
            </a:lvl8pPr>
            <a:lvl9pPr marL="4114800" lvl="8" indent="-298450" rtl="0">
              <a:spcBef>
                <a:spcPts val="300"/>
              </a:spcBef>
              <a:spcAft>
                <a:spcPts val="300"/>
              </a:spcAft>
              <a:buSzPts val="1100"/>
              <a:buChar char="🢝"/>
              <a:defRPr/>
            </a:lvl9pPr>
          </a:lstStyle>
          <a:p>
            <a:endParaRPr/>
          </a:p>
        </p:txBody>
      </p:sp>
      <p:sp>
        <p:nvSpPr>
          <p:cNvPr id="129" name="Google Shape;129;p16"/>
          <p:cNvSpPr txBox="1">
            <a:spLocks noGrp="1"/>
          </p:cNvSpPr>
          <p:nvPr>
            <p:ph type="sldNum" idx="12"/>
          </p:nvPr>
        </p:nvSpPr>
        <p:spPr>
          <a:xfrm>
            <a:off x="7618000" y="4636500"/>
            <a:ext cx="1487400" cy="315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lvl1pPr lvl="0" algn="r">
              <a:lnSpc>
                <a:spcPct val="80000"/>
              </a:lnSpc>
              <a:spcBef>
                <a:spcPts val="0"/>
              </a:spcBef>
              <a:spcAft>
                <a:spcPts val="0"/>
              </a:spcAft>
              <a:buClr>
                <a:srgbClr val="0C0C0C"/>
              </a:buClr>
              <a:buSzPts val="3800"/>
              <a:buFont typeface="Twentieth Century"/>
              <a:buNone/>
              <a:defRPr sz="3800"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None/>
              <a:defRPr sz="1400">
                <a:solidFill>
                  <a:srgbClr val="0C0C0C"/>
                </a:solidFill>
              </a:defRPr>
            </a:lvl1pPr>
            <a:lvl2pPr marL="914400" lvl="1" indent="-228600" algn="l">
              <a:lnSpc>
                <a:spcPct val="90000"/>
              </a:lnSpc>
              <a:spcBef>
                <a:spcPts val="200"/>
              </a:spcBef>
              <a:spcAft>
                <a:spcPts val="0"/>
              </a:spcAft>
              <a:buSzPts val="1400"/>
              <a:buNone/>
              <a:defRPr sz="140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100"/>
              <a:buNone/>
              <a:defRPr sz="1100">
                <a:solidFill>
                  <a:srgbClr val="888888"/>
                </a:solidFill>
              </a:defRPr>
            </a:lvl4pPr>
            <a:lvl5pPr marL="2286000" lvl="4" indent="-228600" algn="l">
              <a:lnSpc>
                <a:spcPct val="90000"/>
              </a:lnSpc>
              <a:spcBef>
                <a:spcPts val="300"/>
              </a:spcBef>
              <a:spcAft>
                <a:spcPts val="0"/>
              </a:spcAft>
              <a:buSzPts val="1100"/>
              <a:buNone/>
              <a:defRPr sz="1100">
                <a:solidFill>
                  <a:srgbClr val="888888"/>
                </a:solidFill>
              </a:defRPr>
            </a:lvl5pPr>
            <a:lvl6pPr marL="2743200" lvl="5" indent="-228600" algn="l">
              <a:lnSpc>
                <a:spcPct val="90000"/>
              </a:lnSpc>
              <a:spcBef>
                <a:spcPts val="300"/>
              </a:spcBef>
              <a:spcAft>
                <a:spcPts val="0"/>
              </a:spcAft>
              <a:buSzPts val="1100"/>
              <a:buNone/>
              <a:defRPr sz="1100">
                <a:solidFill>
                  <a:srgbClr val="888888"/>
                </a:solidFill>
              </a:defRPr>
            </a:lvl6pPr>
            <a:lvl7pPr marL="3200400" lvl="6" indent="-228600" algn="l">
              <a:lnSpc>
                <a:spcPct val="90000"/>
              </a:lnSpc>
              <a:spcBef>
                <a:spcPts val="300"/>
              </a:spcBef>
              <a:spcAft>
                <a:spcPts val="0"/>
              </a:spcAft>
              <a:buSzPts val="1100"/>
              <a:buNone/>
              <a:defRPr sz="1100">
                <a:solidFill>
                  <a:srgbClr val="888888"/>
                </a:solidFill>
              </a:defRPr>
            </a:lvl7pPr>
            <a:lvl8pPr marL="3657600" lvl="7" indent="-228600" algn="l">
              <a:lnSpc>
                <a:spcPct val="90000"/>
              </a:lnSpc>
              <a:spcBef>
                <a:spcPts val="300"/>
              </a:spcBef>
              <a:spcAft>
                <a:spcPts val="0"/>
              </a:spcAft>
              <a:buSzPts val="1100"/>
              <a:buNone/>
              <a:defRPr sz="1100">
                <a:solidFill>
                  <a:srgbClr val="888888"/>
                </a:solidFill>
              </a:defRPr>
            </a:lvl8pPr>
            <a:lvl9pPr marL="4114800" lvl="8" indent="-228600" algn="l">
              <a:lnSpc>
                <a:spcPct val="90000"/>
              </a:lnSpc>
              <a:spcBef>
                <a:spcPts val="300"/>
              </a:spcBef>
              <a:spcAft>
                <a:spcPts val="300"/>
              </a:spcAft>
              <a:buSzPts val="1100"/>
              <a:buNone/>
              <a:defRPr sz="1100">
                <a:solidFill>
                  <a:srgbClr val="888888"/>
                </a:solidFill>
              </a:defRPr>
            </a:lvl9pPr>
          </a:lstStyle>
          <a:p>
            <a:endParaRPr/>
          </a:p>
        </p:txBody>
      </p:sp>
      <p:sp>
        <p:nvSpPr>
          <p:cNvPr id="23" name="Google Shape;23;p3"/>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 name="Google Shape;24;p3"/>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 name="Google Shape;25;p3"/>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26" name="Google Shape;26;p3"/>
          <p:cNvCxnSpPr/>
          <p:nvPr/>
        </p:nvCxnSpPr>
        <p:spPr>
          <a:xfrm rot="10800000">
            <a:off x="6290132" y="3948079"/>
            <a:ext cx="0" cy="685800"/>
          </a:xfrm>
          <a:prstGeom prst="straightConnector1">
            <a:avLst/>
          </a:prstGeom>
          <a:noFill/>
          <a:ln w="19050" cap="flat" cmpd="sng">
            <a:solidFill>
              <a:srgbClr val="266F8B"/>
            </a:solidFill>
            <a:prstDash val="solid"/>
            <a:round/>
            <a:headEnd type="none" w="sm" len="sm"/>
            <a:tailEnd type="none" w="sm" len="sm"/>
          </a:ln>
        </p:spPr>
      </p:cxnSp>
      <p:sp>
        <p:nvSpPr>
          <p:cNvPr id="27" name="Google Shape;27;p3"/>
          <p:cNvSpPr/>
          <p:nvPr/>
        </p:nvSpPr>
        <p:spPr>
          <a:xfrm>
            <a:off x="0" y="0"/>
            <a:ext cx="9144000" cy="3429000"/>
          </a:xfrm>
          <a:prstGeom prst="rect">
            <a:avLst/>
          </a:prstGeom>
          <a:blipFill rotWithShape="1">
            <a:blip r:embed="rId2">
              <a:alphaModFix/>
            </a:blip>
            <a:tile tx="-393700" ty="-82550" sx="35000" sy="35000"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type="twoTxTwoObj">
  <p:cSld name="TWO_OBJECTS_WITH_TEX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1187577" y="1735075"/>
            <a:ext cx="3202800" cy="528000"/>
          </a:xfrm>
          <a:prstGeom prst="rect">
            <a:avLst/>
          </a:prstGeom>
          <a:noFill/>
          <a:ln>
            <a:noFill/>
          </a:ln>
        </p:spPr>
        <p:txBody>
          <a:bodyPr spcFirstLastPara="1" wrap="square" lIns="34275" tIns="34275" rIns="34275" bIns="34275" anchor="b" anchorCtr="1">
            <a:noAutofit/>
          </a:bodyPr>
          <a:lstStyle>
            <a:lvl1pPr marL="457200" lvl="0" indent="-228600" algn="ctr">
              <a:lnSpc>
                <a:spcPct val="90000"/>
              </a:lnSpc>
              <a:spcBef>
                <a:spcPts val="900"/>
              </a:spcBef>
              <a:spcAft>
                <a:spcPts val="0"/>
              </a:spcAft>
              <a:buSzPts val="1400"/>
              <a:buNone/>
              <a:defRPr sz="1400" b="0" cap="none">
                <a:solidFill>
                  <a:srgbClr val="398F98"/>
                </a:solidFill>
              </a:defRPr>
            </a:lvl1pPr>
            <a:lvl2pPr marL="914400" lvl="1" indent="-228600" algn="l">
              <a:lnSpc>
                <a:spcPct val="90000"/>
              </a:lnSpc>
              <a:spcBef>
                <a:spcPts val="200"/>
              </a:spcBef>
              <a:spcAft>
                <a:spcPts val="0"/>
              </a:spcAft>
              <a:buSzPts val="1400"/>
              <a:buNone/>
              <a:defRPr sz="14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30" name="Google Shape;30;p4"/>
          <p:cNvSpPr txBox="1">
            <a:spLocks noGrp="1"/>
          </p:cNvSpPr>
          <p:nvPr>
            <p:ph type="body" idx="2"/>
          </p:nvPr>
        </p:nvSpPr>
        <p:spPr>
          <a:xfrm>
            <a:off x="1187577" y="2357438"/>
            <a:ext cx="3202800" cy="19476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31" name="Google Shape;31;p4"/>
          <p:cNvSpPr txBox="1">
            <a:spLocks noGrp="1"/>
          </p:cNvSpPr>
          <p:nvPr>
            <p:ph type="body" idx="3"/>
          </p:nvPr>
        </p:nvSpPr>
        <p:spPr>
          <a:xfrm>
            <a:off x="4753737" y="2357438"/>
            <a:ext cx="3190200" cy="19476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32" name="Google Shape;32;p4"/>
          <p:cNvSpPr txBox="1">
            <a:spLocks noGrp="1"/>
          </p:cNvSpPr>
          <p:nvPr>
            <p:ph type="body" idx="4"/>
          </p:nvPr>
        </p:nvSpPr>
        <p:spPr>
          <a:xfrm>
            <a:off x="4753737" y="1735075"/>
            <a:ext cx="3202800" cy="528000"/>
          </a:xfrm>
          <a:prstGeom prst="rect">
            <a:avLst/>
          </a:prstGeom>
          <a:noFill/>
          <a:ln>
            <a:noFill/>
          </a:ln>
        </p:spPr>
        <p:txBody>
          <a:bodyPr spcFirstLastPara="1" wrap="square" lIns="34275" tIns="34275" rIns="34275" bIns="34275" anchor="b" anchorCtr="1">
            <a:noAutofit/>
          </a:bodyPr>
          <a:lstStyle>
            <a:lvl1pPr marL="457200" lvl="0" indent="-228600" algn="ctr">
              <a:lnSpc>
                <a:spcPct val="90000"/>
              </a:lnSpc>
              <a:spcBef>
                <a:spcPts val="900"/>
              </a:spcBef>
              <a:spcAft>
                <a:spcPts val="0"/>
              </a:spcAft>
              <a:buSzPts val="1400"/>
              <a:buNone/>
              <a:defRPr sz="1400" b="0" cap="none">
                <a:solidFill>
                  <a:srgbClr val="398F98"/>
                </a:solidFill>
              </a:defRPr>
            </a:lvl1pPr>
            <a:lvl2pPr marL="914400" lvl="1" indent="-228600" algn="l">
              <a:lnSpc>
                <a:spcPct val="90000"/>
              </a:lnSpc>
              <a:spcBef>
                <a:spcPts val="200"/>
              </a:spcBef>
              <a:spcAft>
                <a:spcPts val="0"/>
              </a:spcAft>
              <a:buSzPts val="1400"/>
              <a:buNone/>
              <a:defRPr sz="14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33" name="Google Shape;33;p4"/>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4"/>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Google Shape;35;p4"/>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6" name="Google Shape;36;p4"/>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C0C0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C0C0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5"/>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0" name="Google Shape;40;p5"/>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5"/>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 name="Google Shape;42;p5"/>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C0C0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6"/>
          <p:cNvSpPr txBox="1">
            <a:spLocks noGrp="1"/>
          </p:cNvSpPr>
          <p:nvPr>
            <p:ph type="body" idx="1"/>
          </p:nvPr>
        </p:nvSpPr>
        <p:spPr>
          <a:xfrm>
            <a:off x="768096" y="1634727"/>
            <a:ext cx="3566100" cy="617100"/>
          </a:xfrm>
          <a:prstGeom prst="rect">
            <a:avLst/>
          </a:prstGeom>
          <a:noFill/>
          <a:ln>
            <a:noFill/>
          </a:ln>
        </p:spPr>
        <p:txBody>
          <a:bodyPr spcFirstLastPara="1" wrap="square" lIns="102875" tIns="34275" rIns="102875" bIns="34275" anchor="ctr" anchorCtr="0">
            <a:noAutofit/>
          </a:bodyPr>
          <a:lstStyle>
            <a:lvl1pPr marL="457200" lvl="0" indent="-228600" algn="l">
              <a:lnSpc>
                <a:spcPct val="90000"/>
              </a:lnSpc>
              <a:spcBef>
                <a:spcPts val="0"/>
              </a:spcBef>
              <a:spcAft>
                <a:spcPts val="0"/>
              </a:spcAft>
              <a:buSzPts val="1700"/>
              <a:buNone/>
              <a:defRPr sz="1700" b="0" cap="none">
                <a:solidFill>
                  <a:schemeClr val="accent2"/>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46" name="Google Shape;46;p6"/>
          <p:cNvSpPr txBox="1">
            <a:spLocks noGrp="1"/>
          </p:cNvSpPr>
          <p:nvPr>
            <p:ph type="body" idx="2"/>
          </p:nvPr>
        </p:nvSpPr>
        <p:spPr>
          <a:xfrm>
            <a:off x="768096" y="2225841"/>
            <a:ext cx="3566100" cy="25062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7" name="Google Shape;47;p6"/>
          <p:cNvSpPr txBox="1">
            <a:spLocks noGrp="1"/>
          </p:cNvSpPr>
          <p:nvPr>
            <p:ph type="body" idx="3"/>
          </p:nvPr>
        </p:nvSpPr>
        <p:spPr>
          <a:xfrm>
            <a:off x="4493166" y="1634727"/>
            <a:ext cx="3566100" cy="617100"/>
          </a:xfrm>
          <a:prstGeom prst="rect">
            <a:avLst/>
          </a:prstGeom>
          <a:noFill/>
          <a:ln>
            <a:noFill/>
          </a:ln>
        </p:spPr>
        <p:txBody>
          <a:bodyPr spcFirstLastPara="1" wrap="square" lIns="102875" tIns="34275" rIns="102875" bIns="34275" anchor="ctr" anchorCtr="0">
            <a:noAutofit/>
          </a:bodyPr>
          <a:lstStyle>
            <a:lvl1pPr marL="457200" lvl="0" indent="-228600" algn="l">
              <a:lnSpc>
                <a:spcPct val="90000"/>
              </a:lnSpc>
              <a:spcBef>
                <a:spcPts val="0"/>
              </a:spcBef>
              <a:spcAft>
                <a:spcPts val="0"/>
              </a:spcAft>
              <a:buSzPts val="1700"/>
              <a:buNone/>
              <a:defRPr sz="1700" b="0" cap="none">
                <a:solidFill>
                  <a:schemeClr val="accent2"/>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48" name="Google Shape;48;p6"/>
          <p:cNvSpPr txBox="1">
            <a:spLocks noGrp="1"/>
          </p:cNvSpPr>
          <p:nvPr>
            <p:ph type="body" idx="4"/>
          </p:nvPr>
        </p:nvSpPr>
        <p:spPr>
          <a:xfrm>
            <a:off x="4493166" y="2225841"/>
            <a:ext cx="3566100" cy="25062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9" name="Google Shape;49;p6"/>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6"/>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6"/>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lvl1pPr lvl="0" algn="r">
              <a:lnSpc>
                <a:spcPct val="80000"/>
              </a:lnSpc>
              <a:spcBef>
                <a:spcPts val="0"/>
              </a:spcBef>
              <a:spcAft>
                <a:spcPts val="0"/>
              </a:spcAft>
              <a:buClr>
                <a:srgbClr val="0C0C0C"/>
              </a:buClr>
              <a:buSzPts val="3800"/>
              <a:buFont typeface="Twentieth Century"/>
              <a:buNone/>
              <a:defRPr sz="3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 name="Google Shape;54;p7"/>
          <p:cNvSpPr>
            <a:spLocks noGrp="1"/>
          </p:cNvSpPr>
          <p:nvPr>
            <p:ph type="pic" idx="2"/>
          </p:nvPr>
        </p:nvSpPr>
        <p:spPr>
          <a:xfrm>
            <a:off x="0" y="-1"/>
            <a:ext cx="9141600" cy="3429000"/>
          </a:xfrm>
          <a:prstGeom prst="rect">
            <a:avLst/>
          </a:prstGeom>
          <a:solidFill>
            <a:srgbClr val="9AD2D8"/>
          </a:solidFill>
          <a:ln>
            <a:noFill/>
          </a:ln>
        </p:spPr>
        <p:txBody>
          <a:bodyPr spcFirstLastPara="1" wrap="square" lIns="342900" tIns="274325" rIns="34275" bIns="34275" anchor="t" anchorCtr="0">
            <a:noAutofit/>
          </a:bodyPr>
          <a:lstStyle>
            <a:lvl1pPr marR="0" lvl="0" algn="l" rtl="0">
              <a:lnSpc>
                <a:spcPct val="90000"/>
              </a:lnSpc>
              <a:spcBef>
                <a:spcPts val="900"/>
              </a:spcBef>
              <a:spcAft>
                <a:spcPts val="0"/>
              </a:spcAft>
              <a:buClr>
                <a:schemeClr val="accent2"/>
              </a:buClr>
              <a:buSzPts val="2400"/>
              <a:buFont typeface="Twentieth Century"/>
              <a:buNone/>
              <a:defRPr sz="24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2"/>
              </a:buClr>
              <a:buSzPts val="2100"/>
              <a:buFont typeface="Noto Sans Symbols"/>
              <a:buNone/>
              <a:defRPr sz="21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300"/>
              </a:spcBef>
              <a:spcAft>
                <a:spcPts val="0"/>
              </a:spcAft>
              <a:buClr>
                <a:schemeClr val="accent2"/>
              </a:buClr>
              <a:buSzPts val="1800"/>
              <a:buFont typeface="Noto Sans Symbols"/>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300"/>
              </a:spcBef>
              <a:spcAft>
                <a:spcPts val="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300"/>
              </a:spcBef>
              <a:spcAft>
                <a:spcPts val="300"/>
              </a:spcAft>
              <a:buClr>
                <a:schemeClr val="accent2"/>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5" name="Google Shape;55;p7"/>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1400"/>
              <a:buNone/>
              <a:defRPr sz="1400">
                <a:solidFill>
                  <a:srgbClr val="0C0C0C"/>
                </a:solidFill>
              </a:defRPr>
            </a:lvl1pPr>
            <a:lvl2pPr marL="914400" lvl="1" indent="-228600" algn="l">
              <a:lnSpc>
                <a:spcPct val="90000"/>
              </a:lnSpc>
              <a:spcBef>
                <a:spcPts val="200"/>
              </a:spcBef>
              <a:spcAft>
                <a:spcPts val="0"/>
              </a:spcAft>
              <a:buSzPts val="1100"/>
              <a:buNone/>
              <a:defRPr sz="1100"/>
            </a:lvl2pPr>
            <a:lvl3pPr marL="1371600" lvl="2" indent="-228600" algn="l">
              <a:lnSpc>
                <a:spcPct val="90000"/>
              </a:lnSpc>
              <a:spcBef>
                <a:spcPts val="300"/>
              </a:spcBef>
              <a:spcAft>
                <a:spcPts val="0"/>
              </a:spcAft>
              <a:buSzPts val="900"/>
              <a:buNone/>
              <a:defRPr sz="900"/>
            </a:lvl3pPr>
            <a:lvl4pPr marL="1828800" lvl="3" indent="-228600" algn="l">
              <a:lnSpc>
                <a:spcPct val="90000"/>
              </a:lnSpc>
              <a:spcBef>
                <a:spcPts val="300"/>
              </a:spcBef>
              <a:spcAft>
                <a:spcPts val="0"/>
              </a:spcAft>
              <a:buSzPts val="800"/>
              <a:buNone/>
              <a:defRPr sz="800"/>
            </a:lvl4pPr>
            <a:lvl5pPr marL="2286000" lvl="4" indent="-228600" algn="l">
              <a:lnSpc>
                <a:spcPct val="90000"/>
              </a:lnSpc>
              <a:spcBef>
                <a:spcPts val="300"/>
              </a:spcBef>
              <a:spcAft>
                <a:spcPts val="0"/>
              </a:spcAft>
              <a:buSzPts val="800"/>
              <a:buNone/>
              <a:defRPr sz="800"/>
            </a:lvl5pPr>
            <a:lvl6pPr marL="2743200" lvl="5" indent="-228600" algn="l">
              <a:lnSpc>
                <a:spcPct val="90000"/>
              </a:lnSpc>
              <a:spcBef>
                <a:spcPts val="300"/>
              </a:spcBef>
              <a:spcAft>
                <a:spcPts val="0"/>
              </a:spcAft>
              <a:buSzPts val="800"/>
              <a:buNone/>
              <a:defRPr sz="800"/>
            </a:lvl6pPr>
            <a:lvl7pPr marL="3200400" lvl="6" indent="-228600" algn="l">
              <a:lnSpc>
                <a:spcPct val="90000"/>
              </a:lnSpc>
              <a:spcBef>
                <a:spcPts val="300"/>
              </a:spcBef>
              <a:spcAft>
                <a:spcPts val="0"/>
              </a:spcAft>
              <a:buSzPts val="800"/>
              <a:buNone/>
              <a:defRPr sz="800"/>
            </a:lvl7pPr>
            <a:lvl8pPr marL="3657600" lvl="7" indent="-228600" algn="l">
              <a:lnSpc>
                <a:spcPct val="90000"/>
              </a:lnSpc>
              <a:spcBef>
                <a:spcPts val="300"/>
              </a:spcBef>
              <a:spcAft>
                <a:spcPts val="0"/>
              </a:spcAft>
              <a:buSzPts val="800"/>
              <a:buNone/>
              <a:defRPr sz="800"/>
            </a:lvl8pPr>
            <a:lvl9pPr marL="4114800" lvl="8" indent="-228600" algn="l">
              <a:lnSpc>
                <a:spcPct val="90000"/>
              </a:lnSpc>
              <a:spcBef>
                <a:spcPts val="300"/>
              </a:spcBef>
              <a:spcAft>
                <a:spcPts val="300"/>
              </a:spcAft>
              <a:buSzPts val="800"/>
              <a:buNone/>
              <a:defRPr sz="800"/>
            </a:lvl9pPr>
          </a:lstStyle>
          <a:p>
            <a:endParaRPr/>
          </a:p>
        </p:txBody>
      </p:sp>
      <p:sp>
        <p:nvSpPr>
          <p:cNvPr id="56" name="Google Shape;56;p7"/>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7"/>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7"/>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59" name="Google Shape;59;p7"/>
          <p:cNvCxnSpPr/>
          <p:nvPr/>
        </p:nvCxnSpPr>
        <p:spPr>
          <a:xfrm rot="10800000">
            <a:off x="6290132" y="3948079"/>
            <a:ext cx="0" cy="6858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C0C0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8"/>
          <p:cNvSpPr txBox="1">
            <a:spLocks noGrp="1"/>
          </p:cNvSpPr>
          <p:nvPr>
            <p:ph type="body" idx="1"/>
          </p:nvPr>
        </p:nvSpPr>
        <p:spPr>
          <a:xfrm>
            <a:off x="768095" y="1714500"/>
            <a:ext cx="3566100" cy="30174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63" name="Google Shape;63;p8"/>
          <p:cNvSpPr txBox="1">
            <a:spLocks noGrp="1"/>
          </p:cNvSpPr>
          <p:nvPr>
            <p:ph type="body" idx="2"/>
          </p:nvPr>
        </p:nvSpPr>
        <p:spPr>
          <a:xfrm>
            <a:off x="4491990" y="1714500"/>
            <a:ext cx="3566100" cy="3017400"/>
          </a:xfrm>
          <a:prstGeom prst="rect">
            <a:avLst/>
          </a:prstGeom>
          <a:noFill/>
          <a:ln>
            <a:noFill/>
          </a:ln>
        </p:spPr>
        <p:txBody>
          <a:bodyPr spcFirstLastPara="1" wrap="square" lIns="34275" tIns="34275" rIns="34275" bIns="34275" anchor="t" anchorCtr="0">
            <a:no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64" name="Google Shape;64;p8"/>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8"/>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8"/>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C0C0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9"/>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9"/>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9"/>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2"/>
        <p:cNvGrpSpPr/>
        <p:nvPr/>
      </p:nvGrpSpPr>
      <p:grpSpPr>
        <a:xfrm>
          <a:off x="0" y="0"/>
          <a:ext cx="0" cy="0"/>
          <a:chOff x="0" y="0"/>
          <a:chExt cx="0" cy="0"/>
        </a:xfrm>
      </p:grpSpPr>
      <p:sp>
        <p:nvSpPr>
          <p:cNvPr id="73" name="Google Shape;73;p10"/>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0"/>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0"/>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lvl1pPr marR="0" lvl="0" algn="l" rtl="0">
              <a:lnSpc>
                <a:spcPct val="80000"/>
              </a:lnSpc>
              <a:spcBef>
                <a:spcPts val="0"/>
              </a:spcBef>
              <a:spcAft>
                <a:spcPts val="0"/>
              </a:spcAft>
              <a:buClr>
                <a:srgbClr val="0C0C0C"/>
              </a:buClr>
              <a:buSzPts val="3800"/>
              <a:buFont typeface="Twentieth Century"/>
              <a:buNone/>
              <a:defRPr sz="38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lvl1pPr marL="457200" marR="0" lvl="0" indent="-336550" algn="l" rtl="0">
              <a:lnSpc>
                <a:spcPct val="90000"/>
              </a:lnSpc>
              <a:spcBef>
                <a:spcPts val="900"/>
              </a:spcBef>
              <a:spcAft>
                <a:spcPts val="0"/>
              </a:spcAft>
              <a:buClr>
                <a:schemeClr val="accent2"/>
              </a:buClr>
              <a:buSzPts val="1700"/>
              <a:buFont typeface="Twentieth Century"/>
              <a:buChar char=" "/>
              <a:defRPr sz="1700" b="0" i="0" u="none" strike="noStrike" cap="none">
                <a:solidFill>
                  <a:schemeClr val="dk1"/>
                </a:solidFill>
                <a:latin typeface="Twentieth Century"/>
                <a:ea typeface="Twentieth Century"/>
                <a:cs typeface="Twentieth Century"/>
                <a:sym typeface="Twentieth Century"/>
              </a:defRPr>
            </a:lvl1pPr>
            <a:lvl2pPr marL="914400" marR="0" lvl="1" indent="-317500" algn="l" rtl="0">
              <a:lnSpc>
                <a:spcPct val="90000"/>
              </a:lnSpc>
              <a:spcBef>
                <a:spcPts val="200"/>
              </a:spcBef>
              <a:spcAft>
                <a:spcPts val="0"/>
              </a:spcAft>
              <a:buClr>
                <a:schemeClr val="accent2"/>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2pPr>
            <a:lvl3pPr marL="1371600" marR="0" lvl="2"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3pPr>
            <a:lvl4pPr marL="1828800" marR="0" lvl="3"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4pPr>
            <a:lvl5pPr marL="2286000" marR="0" lvl="4"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5pPr>
            <a:lvl6pPr marL="2743200" marR="0" lvl="5"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6pPr>
            <a:lvl7pPr marL="3200400" marR="0" lvl="6"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7pPr>
            <a:lvl8pPr marL="3657600" marR="0" lvl="7" indent="-298450" algn="l" rtl="0">
              <a:lnSpc>
                <a:spcPct val="90000"/>
              </a:lnSpc>
              <a:spcBef>
                <a:spcPts val="300"/>
              </a:spcBef>
              <a:spcAft>
                <a:spcPts val="0"/>
              </a:spcAft>
              <a:buClr>
                <a:schemeClr val="accent2"/>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8pPr>
            <a:lvl9pPr marL="4114800" marR="0" lvl="8" indent="-298450" algn="l" rtl="0">
              <a:lnSpc>
                <a:spcPct val="90000"/>
              </a:lnSpc>
              <a:spcBef>
                <a:spcPts val="300"/>
              </a:spcBef>
              <a:spcAft>
                <a:spcPts val="300"/>
              </a:spcAft>
              <a:buClr>
                <a:schemeClr val="accent2"/>
              </a:buClr>
              <a:buSzPts val="1100"/>
              <a:buFont typeface="Noto Sans Symbols"/>
              <a:buChar char="🢝"/>
              <a:defRPr sz="11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768097" y="4853028"/>
            <a:ext cx="1615500" cy="205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632199" y="4853028"/>
            <a:ext cx="4426200" cy="2058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8128000" y="4853028"/>
            <a:ext cx="730200" cy="2058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8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
              <a:t>‹#›</a:t>
            </a:fld>
            <a:endParaRPr/>
          </a:p>
        </p:txBody>
      </p:sp>
      <p:cxnSp>
        <p:nvCxnSpPr>
          <p:cNvPr id="11" name="Google Shape;11;p1"/>
          <p:cNvCxnSpPr/>
          <p:nvPr/>
        </p:nvCxnSpPr>
        <p:spPr>
          <a:xfrm rot="10800000">
            <a:off x="571500" y="619743"/>
            <a:ext cx="0" cy="685800"/>
          </a:xfrm>
          <a:prstGeom prst="straightConnector1">
            <a:avLst/>
          </a:prstGeom>
          <a:noFill/>
          <a:ln w="1905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s://www.flickr.com/photos/sarahbest/765704652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de.wong@utoronto.ca"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mailto:jamielee.morin@mail.utoronto.ca" TargetMode="External"/><Relationship Id="rId5" Type="http://schemas.openxmlformats.org/officeDocument/2006/relationships/hyperlink" Target="mailto:jace.harrison@mail.utoronto.ca" TargetMode="External"/><Relationship Id="rId4" Type="http://schemas.openxmlformats.org/officeDocument/2006/relationships/hyperlink" Target="mailto:ms.chan@utoronto.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7"/>
          <p:cNvSpPr/>
          <p:nvPr/>
        </p:nvSpPr>
        <p:spPr>
          <a:xfrm flipH="1">
            <a:off x="-56" y="0"/>
            <a:ext cx="9141600" cy="5144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36" name="Google Shape;136;p17"/>
          <p:cNvSpPr/>
          <p:nvPr/>
        </p:nvSpPr>
        <p:spPr>
          <a:xfrm>
            <a:off x="523459" y="465540"/>
            <a:ext cx="2524500" cy="4178100"/>
          </a:xfrm>
          <a:prstGeom prst="rect">
            <a:avLst/>
          </a:prstGeom>
          <a:blipFill rotWithShape="1">
            <a:blip r:embed="rId3">
              <a:alphaModFix/>
            </a:blip>
            <a:tile tx="0" ty="0" sx="65002" sy="65002" flip="none"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7" name="Google Shape;137;p17"/>
          <p:cNvSpPr/>
          <p:nvPr/>
        </p:nvSpPr>
        <p:spPr>
          <a:xfrm>
            <a:off x="3171444" y="465540"/>
            <a:ext cx="5492400" cy="4194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38" name="Google Shape;138;p17"/>
          <p:cNvSpPr txBox="1">
            <a:spLocks noGrp="1"/>
          </p:cNvSpPr>
          <p:nvPr>
            <p:ph type="ctrTitle"/>
          </p:nvPr>
        </p:nvSpPr>
        <p:spPr>
          <a:xfrm>
            <a:off x="3534918" y="829013"/>
            <a:ext cx="4765500" cy="2268000"/>
          </a:xfrm>
          <a:prstGeom prst="rect">
            <a:avLst/>
          </a:prstGeom>
          <a:noFill/>
          <a:ln>
            <a:noFill/>
          </a:ln>
        </p:spPr>
        <p:txBody>
          <a:bodyPr spcFirstLastPara="1" wrap="square" lIns="68575" tIns="34275" rIns="68575" bIns="34275" anchor="b" anchorCtr="0">
            <a:noAutofit/>
          </a:bodyPr>
          <a:lstStyle/>
          <a:p>
            <a:pPr marL="0" lvl="0" indent="0" algn="l" rtl="0">
              <a:lnSpc>
                <a:spcPct val="80000"/>
              </a:lnSpc>
              <a:spcBef>
                <a:spcPts val="0"/>
              </a:spcBef>
              <a:spcAft>
                <a:spcPts val="0"/>
              </a:spcAft>
              <a:buClr>
                <a:srgbClr val="FFFFFF"/>
              </a:buClr>
              <a:buSzPts val="3300"/>
              <a:buFont typeface="Twentieth Century"/>
              <a:buNone/>
            </a:pPr>
            <a:r>
              <a:rPr lang="en" sz="2900" b="1">
                <a:solidFill>
                  <a:srgbClr val="FFFFFF"/>
                </a:solidFill>
              </a:rPr>
              <a:t>Dynamics of Change: </a:t>
            </a:r>
            <a:r>
              <a:rPr lang="en" sz="2900">
                <a:solidFill>
                  <a:srgbClr val="FFFFFF"/>
                </a:solidFill>
              </a:rPr>
              <a:t>Continuing the Conversation on Library Naming, Finding and Relationship Building with Indigenous Peoples</a:t>
            </a:r>
            <a:endParaRPr sz="3400"/>
          </a:p>
        </p:txBody>
      </p:sp>
      <p:sp>
        <p:nvSpPr>
          <p:cNvPr id="139" name="Google Shape;139;p17"/>
          <p:cNvSpPr txBox="1">
            <a:spLocks noGrp="1"/>
          </p:cNvSpPr>
          <p:nvPr>
            <p:ph type="subTitle" idx="1"/>
          </p:nvPr>
        </p:nvSpPr>
        <p:spPr>
          <a:xfrm>
            <a:off x="3534918" y="3223167"/>
            <a:ext cx="4765500" cy="107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a:solidFill>
                  <a:srgbClr val="FFFFFF"/>
                </a:solidFill>
              </a:rPr>
              <a:t>Presentation by Desmond Wong, May Chan, Jamie Lee Morin and Oy Lein Jace Harrison</a:t>
            </a:r>
            <a:endParaRPr>
              <a:solidFill>
                <a:srgbClr val="FFFFFF"/>
              </a:solidFill>
            </a:endParaRPr>
          </a:p>
          <a:p>
            <a:pPr marL="0" lvl="0" indent="0" algn="l" rtl="0">
              <a:lnSpc>
                <a:spcPct val="100000"/>
              </a:lnSpc>
              <a:spcBef>
                <a:spcPts val="0"/>
              </a:spcBef>
              <a:spcAft>
                <a:spcPts val="0"/>
              </a:spcAft>
              <a:buSzPts val="1400"/>
              <a:buNone/>
            </a:pPr>
            <a:endParaRPr>
              <a:solidFill>
                <a:srgbClr val="FFFFFF"/>
              </a:solidFill>
            </a:endParaRPr>
          </a:p>
          <a:p>
            <a:pPr marL="0" lvl="0" indent="0" algn="l" rtl="0">
              <a:lnSpc>
                <a:spcPct val="100000"/>
              </a:lnSpc>
              <a:spcBef>
                <a:spcPts val="0"/>
              </a:spcBef>
              <a:spcAft>
                <a:spcPts val="0"/>
              </a:spcAft>
              <a:buSzPts val="1400"/>
              <a:buNone/>
            </a:pPr>
            <a:r>
              <a:rPr lang="en">
                <a:solidFill>
                  <a:srgbClr val="FFFFFF"/>
                </a:solidFill>
              </a:rPr>
              <a:t>Presented at the OCLC Works in Progress Webinar June 22, 2020</a:t>
            </a:r>
            <a:endParaRPr>
              <a:solidFill>
                <a:srgbClr val="FFFFFF"/>
              </a:solidFill>
            </a:endParaRPr>
          </a:p>
        </p:txBody>
      </p:sp>
      <p:cxnSp>
        <p:nvCxnSpPr>
          <p:cNvPr id="140" name="Google Shape;140;p17"/>
          <p:cNvCxnSpPr/>
          <p:nvPr/>
        </p:nvCxnSpPr>
        <p:spPr>
          <a:xfrm>
            <a:off x="3632199" y="3160752"/>
            <a:ext cx="38406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ENVIRONMENTAL SCAN</a:t>
            </a:r>
            <a:endParaRPr/>
          </a:p>
        </p:txBody>
      </p:sp>
      <p:sp>
        <p:nvSpPr>
          <p:cNvPr id="209" name="Google Shape;209;p26"/>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l" rtl="0">
              <a:lnSpc>
                <a:spcPct val="90000"/>
              </a:lnSpc>
              <a:spcBef>
                <a:spcPts val="0"/>
              </a:spcBef>
              <a:spcAft>
                <a:spcPts val="0"/>
              </a:spcAft>
              <a:buSzPts val="1700"/>
              <a:buChar char=" "/>
            </a:pPr>
            <a:r>
              <a:rPr lang="en" b="1"/>
              <a:t>Research Question:</a:t>
            </a:r>
            <a:r>
              <a:rPr lang="en"/>
              <a:t> How are Canadian academic libraries responding to the TRC Calls to Action in the area of Metadata?</a:t>
            </a:r>
            <a:endParaRPr b="1"/>
          </a:p>
          <a:p>
            <a:pPr marL="63500" lvl="0" indent="-107950" algn="l" rtl="0">
              <a:lnSpc>
                <a:spcPct val="90000"/>
              </a:lnSpc>
              <a:spcBef>
                <a:spcPts val="1100"/>
              </a:spcBef>
              <a:spcAft>
                <a:spcPts val="0"/>
              </a:spcAft>
              <a:buSzPts val="1700"/>
              <a:buChar char=" "/>
            </a:pPr>
            <a:r>
              <a:rPr lang="en"/>
              <a:t>Semi-structured interviews</a:t>
            </a:r>
            <a:endParaRPr/>
          </a:p>
          <a:p>
            <a:pPr marL="63500" lvl="0" indent="-107950" algn="l" rtl="0">
              <a:lnSpc>
                <a:spcPct val="90000"/>
              </a:lnSpc>
              <a:spcBef>
                <a:spcPts val="1100"/>
              </a:spcBef>
              <a:spcAft>
                <a:spcPts val="0"/>
              </a:spcAft>
              <a:buSzPts val="1700"/>
              <a:buChar char=" "/>
            </a:pPr>
            <a:r>
              <a:rPr lang="en"/>
              <a:t>48 librarians and archivists representing 38 institutions.</a:t>
            </a:r>
            <a:endParaRPr/>
          </a:p>
          <a:p>
            <a:pPr marL="63500" lvl="0" indent="0" algn="l" rtl="0">
              <a:lnSpc>
                <a:spcPct val="90000"/>
              </a:lnSpc>
              <a:spcBef>
                <a:spcPts val="1100"/>
              </a:spcBef>
              <a:spcAft>
                <a:spcPts val="0"/>
              </a:spcAft>
              <a:buSzPts val="17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A COLONIAL WORLDVIEW </a:t>
            </a:r>
            <a:endParaRPr/>
          </a:p>
        </p:txBody>
      </p:sp>
      <p:sp>
        <p:nvSpPr>
          <p:cNvPr id="216" name="Google Shape;216;p27"/>
          <p:cNvSpPr txBox="1">
            <a:spLocks noGrp="1"/>
          </p:cNvSpPr>
          <p:nvPr>
            <p:ph type="body" idx="1"/>
          </p:nvPr>
        </p:nvSpPr>
        <p:spPr>
          <a:xfrm>
            <a:off x="768096" y="1634727"/>
            <a:ext cx="3566100" cy="617100"/>
          </a:xfrm>
          <a:prstGeom prst="rect">
            <a:avLst/>
          </a:prstGeom>
          <a:noFill/>
          <a:ln>
            <a:noFill/>
          </a:ln>
        </p:spPr>
        <p:txBody>
          <a:bodyPr spcFirstLastPara="1" wrap="square" lIns="102875" tIns="34275" rIns="102875" bIns="34275" anchor="ctr" anchorCtr="0">
            <a:noAutofit/>
          </a:bodyPr>
          <a:lstStyle/>
          <a:p>
            <a:pPr marL="0" lvl="0" indent="0" algn="ctr" rtl="0">
              <a:lnSpc>
                <a:spcPct val="90000"/>
              </a:lnSpc>
              <a:spcBef>
                <a:spcPts val="0"/>
              </a:spcBef>
              <a:spcAft>
                <a:spcPts val="0"/>
              </a:spcAft>
              <a:buSzPts val="1700"/>
              <a:buNone/>
            </a:pPr>
            <a:r>
              <a:rPr lang="en"/>
              <a:t>Canadian Government</a:t>
            </a:r>
            <a:endParaRPr/>
          </a:p>
        </p:txBody>
      </p:sp>
      <p:sp>
        <p:nvSpPr>
          <p:cNvPr id="217" name="Google Shape;217;p27"/>
          <p:cNvSpPr txBox="1">
            <a:spLocks noGrp="1"/>
          </p:cNvSpPr>
          <p:nvPr>
            <p:ph type="body" idx="3"/>
          </p:nvPr>
        </p:nvSpPr>
        <p:spPr>
          <a:xfrm>
            <a:off x="4493166" y="1634727"/>
            <a:ext cx="3566100" cy="617100"/>
          </a:xfrm>
          <a:prstGeom prst="rect">
            <a:avLst/>
          </a:prstGeom>
          <a:noFill/>
          <a:ln>
            <a:noFill/>
          </a:ln>
        </p:spPr>
        <p:txBody>
          <a:bodyPr spcFirstLastPara="1" wrap="square" lIns="102875" tIns="34275" rIns="102875" bIns="34275" anchor="ctr" anchorCtr="0">
            <a:noAutofit/>
          </a:bodyPr>
          <a:lstStyle/>
          <a:p>
            <a:pPr marL="0" lvl="0" indent="0" algn="ctr" rtl="0">
              <a:lnSpc>
                <a:spcPct val="90000"/>
              </a:lnSpc>
              <a:spcBef>
                <a:spcPts val="0"/>
              </a:spcBef>
              <a:spcAft>
                <a:spcPts val="0"/>
              </a:spcAft>
              <a:buSzPts val="1700"/>
              <a:buNone/>
            </a:pPr>
            <a:r>
              <a:rPr lang="en"/>
              <a:t>Indigenous Nations</a:t>
            </a:r>
            <a:endParaRPr/>
          </a:p>
        </p:txBody>
      </p:sp>
      <p:pic>
        <p:nvPicPr>
          <p:cNvPr id="218" name="Google Shape;218;p27"/>
          <p:cNvPicPr preferRelativeResize="0"/>
          <p:nvPr/>
        </p:nvPicPr>
        <p:blipFill rotWithShape="1">
          <a:blip r:embed="rId3">
            <a:alphaModFix/>
          </a:blip>
          <a:srcRect/>
          <a:stretch/>
        </p:blipFill>
        <p:spPr>
          <a:xfrm>
            <a:off x="782428" y="2251947"/>
            <a:ext cx="3552669" cy="1776334"/>
          </a:xfrm>
          <a:prstGeom prst="rect">
            <a:avLst/>
          </a:prstGeom>
          <a:noFill/>
          <a:ln>
            <a:noFill/>
          </a:ln>
        </p:spPr>
      </p:pic>
      <p:pic>
        <p:nvPicPr>
          <p:cNvPr id="219" name="Google Shape;219;p27"/>
          <p:cNvPicPr preferRelativeResize="0"/>
          <p:nvPr/>
        </p:nvPicPr>
        <p:blipFill rotWithShape="1">
          <a:blip r:embed="rId4">
            <a:alphaModFix/>
          </a:blip>
          <a:srcRect/>
          <a:stretch/>
        </p:blipFill>
        <p:spPr>
          <a:xfrm>
            <a:off x="4486275" y="2225841"/>
            <a:ext cx="3571875" cy="850106"/>
          </a:xfrm>
          <a:prstGeom prst="rect">
            <a:avLst/>
          </a:prstGeom>
          <a:noFill/>
          <a:ln>
            <a:noFill/>
          </a:ln>
        </p:spPr>
      </p:pic>
      <p:sp>
        <p:nvSpPr>
          <p:cNvPr id="220" name="Google Shape;220;p27"/>
          <p:cNvSpPr txBox="1"/>
          <p:nvPr/>
        </p:nvSpPr>
        <p:spPr>
          <a:xfrm>
            <a:off x="567752" y="4592612"/>
            <a:ext cx="60204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a:p>
        </p:txBody>
      </p:sp>
      <p:sp>
        <p:nvSpPr>
          <p:cNvPr id="221" name="Google Shape;221;p27"/>
          <p:cNvSpPr txBox="1"/>
          <p:nvPr/>
        </p:nvSpPr>
        <p:spPr>
          <a:xfrm>
            <a:off x="927000" y="4257200"/>
            <a:ext cx="7290000" cy="4815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1200"/>
              </a:spcBef>
              <a:spcAft>
                <a:spcPts val="0"/>
              </a:spcAft>
              <a:buClr>
                <a:schemeClr val="dk1"/>
              </a:buClr>
              <a:buSzPts val="1100"/>
              <a:buFont typeface="Arial"/>
              <a:buNone/>
            </a:pPr>
            <a:r>
              <a:rPr lang="en" sz="1000">
                <a:solidFill>
                  <a:schemeClr val="dk1"/>
                </a:solidFill>
              </a:rPr>
              <a:t>Bone, C., &amp; Lougheed, B. (2017). Library of Congress Subject Headings Related to Indigenous Peoples: Changing LCSH for Use in a Canadian Archival Context. </a:t>
            </a:r>
            <a:r>
              <a:rPr lang="en" sz="1000" i="1">
                <a:solidFill>
                  <a:schemeClr val="dk1"/>
                </a:solidFill>
              </a:rPr>
              <a:t>Cataloging and Classification Quarterly</a:t>
            </a:r>
            <a:r>
              <a:rPr lang="en" sz="1000">
                <a:solidFill>
                  <a:schemeClr val="dk1"/>
                </a:solidFill>
              </a:rPr>
              <a:t>, 83-95.</a:t>
            </a:r>
            <a:endParaRPr sz="1000">
              <a:solidFill>
                <a:schemeClr val="dk1"/>
              </a:solidFill>
            </a:endParaRPr>
          </a:p>
          <a:p>
            <a:pPr marL="0" lvl="0" indent="0" algn="l" rtl="0">
              <a:spcBef>
                <a:spcPts val="1200"/>
              </a:spcBef>
              <a:spcAft>
                <a:spcPts val="0"/>
              </a:spcAft>
              <a:buNone/>
            </a:pPr>
            <a:endParaRPr sz="1000">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BARRIERS</a:t>
            </a:r>
            <a:endParaRPr/>
          </a:p>
        </p:txBody>
      </p:sp>
      <p:grpSp>
        <p:nvGrpSpPr>
          <p:cNvPr id="228" name="Google Shape;228;p28"/>
          <p:cNvGrpSpPr/>
          <p:nvPr/>
        </p:nvGrpSpPr>
        <p:grpSpPr>
          <a:xfrm>
            <a:off x="2346287" y="1427813"/>
            <a:ext cx="4570666" cy="3424188"/>
            <a:chOff x="739117" y="0"/>
            <a:chExt cx="6094222" cy="4565584"/>
          </a:xfrm>
        </p:grpSpPr>
        <p:sp>
          <p:nvSpPr>
            <p:cNvPr id="229" name="Google Shape;229;p28"/>
            <p:cNvSpPr/>
            <p:nvPr/>
          </p:nvSpPr>
          <p:spPr>
            <a:xfrm>
              <a:off x="4418962" y="3104584"/>
              <a:ext cx="2255400" cy="1461000"/>
            </a:xfrm>
            <a:prstGeom prst="roundRect">
              <a:avLst>
                <a:gd name="adj" fmla="val 10000"/>
              </a:avLst>
            </a:prstGeom>
            <a:solidFill>
              <a:schemeClr val="lt1">
                <a:alpha val="89800"/>
              </a:schemeClr>
            </a:solidFill>
            <a:ln w="15875"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28"/>
            <p:cNvSpPr txBox="1"/>
            <p:nvPr/>
          </p:nvSpPr>
          <p:spPr>
            <a:xfrm>
              <a:off x="5318639" y="3319389"/>
              <a:ext cx="1514700" cy="1031400"/>
            </a:xfrm>
            <a:prstGeom prst="rect">
              <a:avLst/>
            </a:prstGeom>
            <a:noFill/>
            <a:ln>
              <a:noFill/>
            </a:ln>
          </p:spPr>
          <p:txBody>
            <a:bodyPr spcFirstLastPara="1" wrap="square" lIns="51425" tIns="51425" rIns="51425" bIns="51425" anchor="t" anchorCtr="0">
              <a:noAutofit/>
            </a:bodyPr>
            <a:lstStyle/>
            <a:p>
              <a:pPr marL="88900" marR="0" lvl="1" indent="-95250" algn="l" rtl="0">
                <a:lnSpc>
                  <a:spcPct val="90000"/>
                </a:lnSpc>
                <a:spcBef>
                  <a:spcPts val="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Political influence</a:t>
              </a:r>
              <a:endParaRPr sz="1100"/>
            </a:p>
            <a:p>
              <a:pPr marL="88900" marR="0" lvl="1" indent="-95250" algn="l" rtl="0">
                <a:lnSpc>
                  <a:spcPct val="90000"/>
                </a:lnSpc>
                <a:spcBef>
                  <a:spcPts val="20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Cultural competency</a:t>
              </a:r>
              <a:endParaRPr sz="1100"/>
            </a:p>
            <a:p>
              <a:pPr marL="88900" marR="0" lvl="1" indent="-95250" algn="l" rtl="0">
                <a:lnSpc>
                  <a:spcPct val="90000"/>
                </a:lnSpc>
                <a:spcBef>
                  <a:spcPts val="20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Colonial culture</a:t>
              </a:r>
              <a:endParaRPr sz="1100"/>
            </a:p>
          </p:txBody>
        </p:sp>
        <p:sp>
          <p:nvSpPr>
            <p:cNvPr id="231" name="Google Shape;231;p28"/>
            <p:cNvSpPr/>
            <p:nvPr/>
          </p:nvSpPr>
          <p:spPr>
            <a:xfrm>
              <a:off x="739117" y="3104584"/>
              <a:ext cx="2255400" cy="1461000"/>
            </a:xfrm>
            <a:prstGeom prst="roundRect">
              <a:avLst>
                <a:gd name="adj" fmla="val 10000"/>
              </a:avLst>
            </a:prstGeom>
            <a:solidFill>
              <a:schemeClr val="lt1">
                <a:alpha val="89800"/>
              </a:schemeClr>
            </a:solidFill>
            <a:ln w="15875"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2" name="Google Shape;232;p28"/>
            <p:cNvSpPr txBox="1"/>
            <p:nvPr/>
          </p:nvSpPr>
          <p:spPr>
            <a:xfrm>
              <a:off x="771210" y="3319389"/>
              <a:ext cx="1514700" cy="1031400"/>
            </a:xfrm>
            <a:prstGeom prst="rect">
              <a:avLst/>
            </a:prstGeom>
            <a:noFill/>
            <a:ln>
              <a:noFill/>
            </a:ln>
          </p:spPr>
          <p:txBody>
            <a:bodyPr spcFirstLastPara="1" wrap="square" lIns="51425" tIns="51425" rIns="51425" bIns="51425" anchor="t" anchorCtr="0">
              <a:noAutofit/>
            </a:bodyPr>
            <a:lstStyle/>
            <a:p>
              <a:pPr marL="88900" marR="0" lvl="1" indent="-95250" algn="l" rtl="0">
                <a:lnSpc>
                  <a:spcPct val="90000"/>
                </a:lnSpc>
                <a:spcBef>
                  <a:spcPts val="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Integrated library system</a:t>
              </a:r>
              <a:endParaRPr sz="1100"/>
            </a:p>
            <a:p>
              <a:pPr marL="88900" marR="0" lvl="1" indent="-95250" algn="l" rtl="0">
                <a:lnSpc>
                  <a:spcPct val="90000"/>
                </a:lnSpc>
                <a:spcBef>
                  <a:spcPts val="20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University and College curricula</a:t>
              </a:r>
              <a:endParaRPr sz="1100"/>
            </a:p>
          </p:txBody>
        </p:sp>
        <p:sp>
          <p:nvSpPr>
            <p:cNvPr id="233" name="Google Shape;233;p28"/>
            <p:cNvSpPr/>
            <p:nvPr/>
          </p:nvSpPr>
          <p:spPr>
            <a:xfrm>
              <a:off x="4418962" y="0"/>
              <a:ext cx="2255400" cy="1461000"/>
            </a:xfrm>
            <a:prstGeom prst="roundRect">
              <a:avLst>
                <a:gd name="adj" fmla="val 10000"/>
              </a:avLst>
            </a:prstGeom>
            <a:solidFill>
              <a:schemeClr val="lt1">
                <a:alpha val="89800"/>
              </a:schemeClr>
            </a:solidFill>
            <a:ln w="15875" cap="flat" cmpd="sng">
              <a:solidFill>
                <a:srgbClr val="75BDA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4" name="Google Shape;234;p28"/>
            <p:cNvSpPr txBox="1"/>
            <p:nvPr/>
          </p:nvSpPr>
          <p:spPr>
            <a:xfrm>
              <a:off x="5241605" y="32093"/>
              <a:ext cx="1514700" cy="1031400"/>
            </a:xfrm>
            <a:prstGeom prst="rect">
              <a:avLst/>
            </a:prstGeom>
            <a:noFill/>
            <a:ln>
              <a:noFill/>
            </a:ln>
          </p:spPr>
          <p:txBody>
            <a:bodyPr spcFirstLastPara="1" wrap="square" lIns="51425" tIns="51425" rIns="51425" bIns="51425" anchor="t" anchorCtr="0">
              <a:noAutofit/>
            </a:bodyPr>
            <a:lstStyle/>
            <a:p>
              <a:pPr marL="88900" marR="0" lvl="1" indent="-95250" algn="l" rtl="0">
                <a:lnSpc>
                  <a:spcPct val="90000"/>
                </a:lnSpc>
                <a:spcBef>
                  <a:spcPts val="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Value of Records</a:t>
              </a:r>
              <a:endParaRPr sz="1100"/>
            </a:p>
            <a:p>
              <a:pPr marL="88900" marR="0" lvl="1" indent="-95250" algn="l" rtl="0">
                <a:lnSpc>
                  <a:spcPct val="90000"/>
                </a:lnSpc>
                <a:spcBef>
                  <a:spcPts val="20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Consortia</a:t>
              </a:r>
              <a:endParaRPr sz="1100"/>
            </a:p>
            <a:p>
              <a:pPr marL="88900" marR="0" lvl="1" indent="-95250" algn="l" rtl="0">
                <a:lnSpc>
                  <a:spcPct val="90000"/>
                </a:lnSpc>
                <a:spcBef>
                  <a:spcPts val="20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Colloquial Language</a:t>
              </a:r>
              <a:endParaRPr sz="1100"/>
            </a:p>
          </p:txBody>
        </p:sp>
        <p:sp>
          <p:nvSpPr>
            <p:cNvPr id="235" name="Google Shape;235;p28"/>
            <p:cNvSpPr/>
            <p:nvPr/>
          </p:nvSpPr>
          <p:spPr>
            <a:xfrm>
              <a:off x="739117" y="0"/>
              <a:ext cx="2255400" cy="1461000"/>
            </a:xfrm>
            <a:prstGeom prst="roundRect">
              <a:avLst>
                <a:gd name="adj" fmla="val 10000"/>
              </a:avLst>
            </a:prstGeom>
            <a:solidFill>
              <a:schemeClr val="lt1">
                <a:alpha val="89800"/>
              </a:schemeClr>
            </a:solidFill>
            <a:ln w="1587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6" name="Google Shape;236;p28"/>
            <p:cNvSpPr txBox="1"/>
            <p:nvPr/>
          </p:nvSpPr>
          <p:spPr>
            <a:xfrm>
              <a:off x="771210" y="32093"/>
              <a:ext cx="1514700" cy="1031400"/>
            </a:xfrm>
            <a:prstGeom prst="rect">
              <a:avLst/>
            </a:prstGeom>
            <a:noFill/>
            <a:ln>
              <a:noFill/>
            </a:ln>
          </p:spPr>
          <p:txBody>
            <a:bodyPr spcFirstLastPara="1" wrap="square" lIns="51425" tIns="51425" rIns="51425" bIns="51425" anchor="t" anchorCtr="0">
              <a:noAutofit/>
            </a:bodyPr>
            <a:lstStyle/>
            <a:p>
              <a:pPr marL="88900" marR="0" lvl="1" indent="-95250" algn="l" rtl="0">
                <a:lnSpc>
                  <a:spcPct val="90000"/>
                </a:lnSpc>
                <a:spcBef>
                  <a:spcPts val="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Funding &amp; time</a:t>
              </a:r>
              <a:endParaRPr sz="1100"/>
            </a:p>
            <a:p>
              <a:pPr marL="88900" marR="0" lvl="1" indent="-95250" algn="l" rtl="0">
                <a:lnSpc>
                  <a:spcPct val="90000"/>
                </a:lnSpc>
                <a:spcBef>
                  <a:spcPts val="20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Skilled Labour</a:t>
              </a:r>
              <a:endParaRPr sz="1100"/>
            </a:p>
            <a:p>
              <a:pPr marL="88900" marR="0" lvl="1" indent="-95250" algn="l" rtl="0">
                <a:lnSpc>
                  <a:spcPct val="90000"/>
                </a:lnSpc>
                <a:spcBef>
                  <a:spcPts val="200"/>
                </a:spcBef>
                <a:spcAft>
                  <a:spcPts val="0"/>
                </a:spcAft>
                <a:buClr>
                  <a:schemeClr val="dk1"/>
                </a:buClr>
                <a:buSzPts val="1100"/>
                <a:buFont typeface="Twentieth Century"/>
                <a:buChar char="•"/>
              </a:pPr>
              <a:r>
                <a:rPr lang="en" sz="1100" b="0" i="0" u="none" strike="noStrike" cap="none">
                  <a:solidFill>
                    <a:schemeClr val="dk1"/>
                  </a:solidFill>
                  <a:latin typeface="Twentieth Century"/>
                  <a:ea typeface="Twentieth Century"/>
                  <a:cs typeface="Twentieth Century"/>
                  <a:sym typeface="Twentieth Century"/>
                </a:rPr>
                <a:t>Technical Challenges</a:t>
              </a:r>
              <a:endParaRPr sz="1100"/>
            </a:p>
          </p:txBody>
        </p:sp>
        <p:sp>
          <p:nvSpPr>
            <p:cNvPr id="237" name="Google Shape;237;p28"/>
            <p:cNvSpPr/>
            <p:nvPr/>
          </p:nvSpPr>
          <p:spPr>
            <a:xfrm>
              <a:off x="1684189" y="260237"/>
              <a:ext cx="1977000" cy="19770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2"/>
            </a:solidFill>
            <a:ln w="158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8" name="Google Shape;238;p28"/>
            <p:cNvSpPr txBox="1"/>
            <p:nvPr/>
          </p:nvSpPr>
          <p:spPr>
            <a:xfrm>
              <a:off x="2263206" y="839254"/>
              <a:ext cx="1398000" cy="1398000"/>
            </a:xfrm>
            <a:prstGeom prst="rect">
              <a:avLst/>
            </a:prstGeom>
            <a:noFill/>
            <a:ln>
              <a:noFill/>
            </a:ln>
          </p:spPr>
          <p:txBody>
            <a:bodyPr spcFirstLastPara="1" wrap="square" lIns="96000" tIns="96000" rIns="96000" bIns="9600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sz="1400">
                  <a:solidFill>
                    <a:schemeClr val="lt1"/>
                  </a:solidFill>
                  <a:latin typeface="Twentieth Century"/>
                  <a:ea typeface="Twentieth Century"/>
                  <a:cs typeface="Twentieth Century"/>
                  <a:sym typeface="Twentieth Century"/>
                </a:rPr>
                <a:t>Labour &amp; resource Intensive</a:t>
              </a:r>
              <a:endParaRPr sz="1100"/>
            </a:p>
          </p:txBody>
        </p:sp>
        <p:sp>
          <p:nvSpPr>
            <p:cNvPr id="239" name="Google Shape;239;p28"/>
            <p:cNvSpPr/>
            <p:nvPr/>
          </p:nvSpPr>
          <p:spPr>
            <a:xfrm rot="5400000">
              <a:off x="3752279" y="260237"/>
              <a:ext cx="1977000" cy="19770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75BDA5"/>
            </a:solidFill>
            <a:ln w="158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0" name="Google Shape;240;p28"/>
            <p:cNvSpPr txBox="1"/>
            <p:nvPr/>
          </p:nvSpPr>
          <p:spPr>
            <a:xfrm>
              <a:off x="3752390" y="839254"/>
              <a:ext cx="1398000" cy="1398000"/>
            </a:xfrm>
            <a:prstGeom prst="rect">
              <a:avLst/>
            </a:prstGeom>
            <a:noFill/>
            <a:ln>
              <a:noFill/>
            </a:ln>
          </p:spPr>
          <p:txBody>
            <a:bodyPr spcFirstLastPara="1" wrap="square" lIns="96000" tIns="96000" rIns="96000" bIns="9600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sz="1400">
                  <a:solidFill>
                    <a:schemeClr val="lt1"/>
                  </a:solidFill>
                  <a:latin typeface="Twentieth Century"/>
                  <a:ea typeface="Twentieth Century"/>
                  <a:cs typeface="Twentieth Century"/>
                  <a:sym typeface="Twentieth Century"/>
                </a:rPr>
                <a:t>Sharing Records</a:t>
              </a:r>
              <a:endParaRPr sz="1100"/>
            </a:p>
          </p:txBody>
        </p:sp>
        <p:sp>
          <p:nvSpPr>
            <p:cNvPr id="241" name="Google Shape;241;p28"/>
            <p:cNvSpPr/>
            <p:nvPr/>
          </p:nvSpPr>
          <p:spPr>
            <a:xfrm rot="10800000">
              <a:off x="3752279" y="2316460"/>
              <a:ext cx="1977000" cy="19770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4"/>
            </a:solidFill>
            <a:ln w="158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2" name="Google Shape;242;p28"/>
            <p:cNvSpPr txBox="1"/>
            <p:nvPr/>
          </p:nvSpPr>
          <p:spPr>
            <a:xfrm>
              <a:off x="3752390" y="2328438"/>
              <a:ext cx="1398000" cy="1398000"/>
            </a:xfrm>
            <a:prstGeom prst="rect">
              <a:avLst/>
            </a:prstGeom>
            <a:noFill/>
            <a:ln>
              <a:noFill/>
            </a:ln>
          </p:spPr>
          <p:txBody>
            <a:bodyPr spcFirstLastPara="1" wrap="square" lIns="96000" tIns="96000" rIns="96000" bIns="9600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sz="1400">
                  <a:solidFill>
                    <a:schemeClr val="lt1"/>
                  </a:solidFill>
                  <a:latin typeface="Twentieth Century"/>
                  <a:ea typeface="Twentieth Century"/>
                  <a:cs typeface="Twentieth Century"/>
                  <a:sym typeface="Twentieth Century"/>
                </a:rPr>
                <a:t>Social Change</a:t>
              </a:r>
              <a:endParaRPr sz="1100"/>
            </a:p>
          </p:txBody>
        </p:sp>
        <p:sp>
          <p:nvSpPr>
            <p:cNvPr id="243" name="Google Shape;243;p28"/>
            <p:cNvSpPr/>
            <p:nvPr/>
          </p:nvSpPr>
          <p:spPr>
            <a:xfrm rot="-5400000">
              <a:off x="1684189" y="2328327"/>
              <a:ext cx="1977000" cy="19770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5"/>
            </a:solidFill>
            <a:ln w="158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28"/>
            <p:cNvSpPr txBox="1"/>
            <p:nvPr/>
          </p:nvSpPr>
          <p:spPr>
            <a:xfrm>
              <a:off x="2263206" y="2328438"/>
              <a:ext cx="1398000" cy="1398000"/>
            </a:xfrm>
            <a:prstGeom prst="rect">
              <a:avLst/>
            </a:prstGeom>
            <a:noFill/>
            <a:ln>
              <a:noFill/>
            </a:ln>
          </p:spPr>
          <p:txBody>
            <a:bodyPr spcFirstLastPara="1" wrap="square" lIns="96000" tIns="96000" rIns="96000" bIns="9600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sz="1400">
                  <a:solidFill>
                    <a:schemeClr val="lt1"/>
                  </a:solidFill>
                  <a:latin typeface="Twentieth Century"/>
                  <a:ea typeface="Twentieth Century"/>
                  <a:cs typeface="Twentieth Century"/>
                  <a:sym typeface="Twentieth Century"/>
                </a:rPr>
                <a:t>Holistic Change</a:t>
              </a:r>
              <a:endParaRPr sz="1100"/>
            </a:p>
          </p:txBody>
        </p:sp>
        <p:sp>
          <p:nvSpPr>
            <p:cNvPr id="245" name="Google Shape;245;p28"/>
            <p:cNvSpPr/>
            <p:nvPr/>
          </p:nvSpPr>
          <p:spPr>
            <a:xfrm>
              <a:off x="3365458" y="1871881"/>
              <a:ext cx="682500" cy="593400"/>
            </a:xfrm>
            <a:custGeom>
              <a:avLst/>
              <a:gdLst/>
              <a:ahLst/>
              <a:cxnLst/>
              <a:rect l="l" t="t" r="r" b="b"/>
              <a:pathLst>
                <a:path w="120000" h="120000" extrusionOk="0">
                  <a:moveTo>
                    <a:pt x="6521" y="60000"/>
                  </a:moveTo>
                  <a:lnTo>
                    <a:pt x="6521" y="60000"/>
                  </a:lnTo>
                  <a:cubicBezTo>
                    <a:pt x="6521" y="34374"/>
                    <a:pt x="25366" y="12493"/>
                    <a:pt x="51106" y="8231"/>
                  </a:cubicBezTo>
                  <a:cubicBezTo>
                    <a:pt x="76846" y="3969"/>
                    <a:pt x="101959" y="18573"/>
                    <a:pt x="110521" y="42781"/>
                  </a:cubicBezTo>
                  <a:lnTo>
                    <a:pt x="116426" y="42781"/>
                  </a:lnTo>
                  <a:lnTo>
                    <a:pt x="106958" y="60000"/>
                  </a:lnTo>
                  <a:lnTo>
                    <a:pt x="90343" y="42781"/>
                  </a:lnTo>
                  <a:lnTo>
                    <a:pt x="95922" y="42781"/>
                  </a:lnTo>
                  <a:lnTo>
                    <a:pt x="95922" y="42781"/>
                  </a:lnTo>
                  <a:cubicBezTo>
                    <a:pt x="87357" y="27415"/>
                    <a:pt x="68570" y="19475"/>
                    <a:pt x="50446" y="23562"/>
                  </a:cubicBezTo>
                  <a:cubicBezTo>
                    <a:pt x="32321" y="27649"/>
                    <a:pt x="19563" y="42702"/>
                    <a:pt x="19563" y="60000"/>
                  </a:cubicBezTo>
                  <a:close/>
                </a:path>
              </a:pathLst>
            </a:custGeom>
            <a:solidFill>
              <a:srgbClr val="D0E5E8"/>
            </a:solidFill>
            <a:ln w="158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6" name="Google Shape;246;p28"/>
            <p:cNvSpPr/>
            <p:nvPr/>
          </p:nvSpPr>
          <p:spPr>
            <a:xfrm rot="10800000">
              <a:off x="3365509" y="2100282"/>
              <a:ext cx="682500" cy="593400"/>
            </a:xfrm>
            <a:custGeom>
              <a:avLst/>
              <a:gdLst/>
              <a:ahLst/>
              <a:cxnLst/>
              <a:rect l="l" t="t" r="r" b="b"/>
              <a:pathLst>
                <a:path w="120000" h="120000" extrusionOk="0">
                  <a:moveTo>
                    <a:pt x="6521" y="60000"/>
                  </a:moveTo>
                  <a:lnTo>
                    <a:pt x="6521" y="60000"/>
                  </a:lnTo>
                  <a:cubicBezTo>
                    <a:pt x="6521" y="34374"/>
                    <a:pt x="25366" y="12493"/>
                    <a:pt x="51106" y="8231"/>
                  </a:cubicBezTo>
                  <a:cubicBezTo>
                    <a:pt x="76846" y="3969"/>
                    <a:pt x="101959" y="18573"/>
                    <a:pt x="110521" y="42781"/>
                  </a:cubicBezTo>
                  <a:lnTo>
                    <a:pt x="116426" y="42781"/>
                  </a:lnTo>
                  <a:lnTo>
                    <a:pt x="106958" y="60000"/>
                  </a:lnTo>
                  <a:lnTo>
                    <a:pt x="90343" y="42781"/>
                  </a:lnTo>
                  <a:lnTo>
                    <a:pt x="95922" y="42781"/>
                  </a:lnTo>
                  <a:lnTo>
                    <a:pt x="95922" y="42781"/>
                  </a:lnTo>
                  <a:cubicBezTo>
                    <a:pt x="87357" y="27415"/>
                    <a:pt x="68570" y="19475"/>
                    <a:pt x="50446" y="23562"/>
                  </a:cubicBezTo>
                  <a:cubicBezTo>
                    <a:pt x="32321" y="27649"/>
                    <a:pt x="19563" y="42702"/>
                    <a:pt x="19563" y="60000"/>
                  </a:cubicBezTo>
                  <a:close/>
                </a:path>
              </a:pathLst>
            </a:custGeom>
            <a:solidFill>
              <a:srgbClr val="D0E5E8"/>
            </a:solidFill>
            <a:ln w="1587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247" name="Google Shape;247;p28"/>
          <p:cNvSpPr/>
          <p:nvPr/>
        </p:nvSpPr>
        <p:spPr>
          <a:xfrm>
            <a:off x="4478705" y="2433250"/>
            <a:ext cx="186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Twentieth Century"/>
                <a:ea typeface="Twentieth Century"/>
                <a:cs typeface="Twentieth Century"/>
                <a:sym typeface="Twentieth Century"/>
              </a:rPr>
              <a:t> </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p>
            <a:pPr marL="0" lvl="0" indent="0" algn="r" rtl="0">
              <a:lnSpc>
                <a:spcPct val="80000"/>
              </a:lnSpc>
              <a:spcBef>
                <a:spcPts val="0"/>
              </a:spcBef>
              <a:spcAft>
                <a:spcPts val="0"/>
              </a:spcAft>
              <a:buClr>
                <a:srgbClr val="0C0C0C"/>
              </a:buClr>
              <a:buSzPts val="3800"/>
              <a:buFont typeface="Twentieth Century"/>
              <a:buNone/>
            </a:pPr>
            <a:r>
              <a:rPr lang="en"/>
              <a:t>RESPONSE</a:t>
            </a:r>
            <a:endParaRPr/>
          </a:p>
        </p:txBody>
      </p:sp>
      <p:pic>
        <p:nvPicPr>
          <p:cNvPr id="254" name="Google Shape;254;p29" descr="A picture containing shelf, book, indoor, library&#10;&#10;Description automatically generated"/>
          <p:cNvPicPr preferRelativeResize="0">
            <a:picLocks noGrp="1"/>
          </p:cNvPicPr>
          <p:nvPr>
            <p:ph type="pic" idx="2"/>
          </p:nvPr>
        </p:nvPicPr>
        <p:blipFill rotWithShape="1">
          <a:blip r:embed="rId3">
            <a:alphaModFix/>
          </a:blip>
          <a:srcRect t="35932" b="35935"/>
          <a:stretch/>
        </p:blipFill>
        <p:spPr>
          <a:xfrm>
            <a:off x="0" y="-1"/>
            <a:ext cx="9141600" cy="3429000"/>
          </a:xfrm>
          <a:prstGeom prst="rect">
            <a:avLst/>
          </a:prstGeom>
          <a:solidFill>
            <a:srgbClr val="9AD2D8"/>
          </a:solidFill>
          <a:ln>
            <a:noFill/>
          </a:ln>
        </p:spPr>
      </p:pic>
      <p:sp>
        <p:nvSpPr>
          <p:cNvPr id="255" name="Google Shape;255;p29"/>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p>
            <a:pPr marL="381000" lvl="0" indent="-381000" algn="l" rtl="0">
              <a:lnSpc>
                <a:spcPct val="100000"/>
              </a:lnSpc>
              <a:spcBef>
                <a:spcPts val="0"/>
              </a:spcBef>
              <a:spcAft>
                <a:spcPts val="0"/>
              </a:spcAft>
              <a:buSzPts val="1400"/>
              <a:buAutoNum type="arabicPeriod"/>
            </a:pPr>
            <a:r>
              <a:rPr lang="en"/>
              <a:t>Classification</a:t>
            </a:r>
            <a:endParaRPr/>
          </a:p>
          <a:p>
            <a:pPr marL="381000" lvl="0" indent="-381000" algn="l" rtl="0">
              <a:lnSpc>
                <a:spcPct val="100000"/>
              </a:lnSpc>
              <a:spcBef>
                <a:spcPts val="200"/>
              </a:spcBef>
              <a:spcAft>
                <a:spcPts val="0"/>
              </a:spcAft>
              <a:buSzPts val="1400"/>
              <a:buAutoNum type="arabicPeriod"/>
            </a:pPr>
            <a:r>
              <a:rPr lang="en"/>
              <a:t>Cataloguing</a:t>
            </a:r>
            <a:endParaRPr/>
          </a:p>
          <a:p>
            <a:pPr marL="381000" lvl="0" indent="-381000" algn="l" rtl="0">
              <a:lnSpc>
                <a:spcPct val="100000"/>
              </a:lnSpc>
              <a:spcBef>
                <a:spcPts val="200"/>
              </a:spcBef>
              <a:spcAft>
                <a:spcPts val="0"/>
              </a:spcAft>
              <a:buSzPts val="1400"/>
              <a:buAutoNum type="arabicPeriod"/>
            </a:pPr>
            <a:r>
              <a:rPr lang="en"/>
              <a:t>Culture</a:t>
            </a:r>
            <a:endParaRPr/>
          </a:p>
        </p:txBody>
      </p:sp>
      <p:sp>
        <p:nvSpPr>
          <p:cNvPr id="256" name="Google Shape;256;p29"/>
          <p:cNvSpPr/>
          <p:nvPr/>
        </p:nvSpPr>
        <p:spPr>
          <a:xfrm>
            <a:off x="4482913" y="2433250"/>
            <a:ext cx="17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Twentieth Century"/>
                <a:ea typeface="Twentieth Century"/>
                <a:cs typeface="Twentieth Century"/>
                <a:sym typeface="Twentieth Century"/>
              </a:rPr>
              <a:t> </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CLASSIFICATION</a:t>
            </a:r>
            <a:br>
              <a:rPr lang="en"/>
            </a:br>
            <a:r>
              <a:rPr lang="en" sz="1200"/>
              <a:t>ADDRESSING AN IMPOSED WESTERN KNOWLEDGE STRUCTURE</a:t>
            </a:r>
            <a:endParaRPr/>
          </a:p>
        </p:txBody>
      </p:sp>
      <p:sp>
        <p:nvSpPr>
          <p:cNvPr id="262" name="Google Shape;262;p30"/>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0" lvl="0" indent="0" algn="l" rtl="0">
              <a:lnSpc>
                <a:spcPct val="90000"/>
              </a:lnSpc>
              <a:spcBef>
                <a:spcPts val="0"/>
              </a:spcBef>
              <a:spcAft>
                <a:spcPts val="0"/>
              </a:spcAft>
              <a:buNone/>
            </a:pPr>
            <a:r>
              <a:rPr lang="en"/>
              <a:t>Sovereignty reflected on the bookshelf</a:t>
            </a:r>
            <a:endParaRPr/>
          </a:p>
          <a:p>
            <a:pPr marL="0" lvl="0" indent="0" algn="l" rtl="0">
              <a:lnSpc>
                <a:spcPct val="90000"/>
              </a:lnSpc>
              <a:spcBef>
                <a:spcPts val="0"/>
              </a:spcBef>
              <a:spcAft>
                <a:spcPts val="0"/>
              </a:spcAft>
              <a:buNone/>
            </a:pPr>
            <a:endParaRPr/>
          </a:p>
          <a:p>
            <a:pPr marL="457200" lvl="0" indent="-336550" algn="l" rtl="0">
              <a:lnSpc>
                <a:spcPct val="90000"/>
              </a:lnSpc>
              <a:spcBef>
                <a:spcPts val="0"/>
              </a:spcBef>
              <a:spcAft>
                <a:spcPts val="0"/>
              </a:spcAft>
              <a:buSzPts val="1700"/>
              <a:buChar char="●"/>
            </a:pPr>
            <a:r>
              <a:rPr lang="en"/>
              <a:t>Cataloguing Indigenous materials with the correct subject headings</a:t>
            </a:r>
            <a:endParaRPr/>
          </a:p>
          <a:p>
            <a:pPr marL="457200" lvl="0" indent="-336550" algn="l" rtl="0">
              <a:lnSpc>
                <a:spcPct val="90000"/>
              </a:lnSpc>
              <a:spcBef>
                <a:spcPts val="0"/>
              </a:spcBef>
              <a:spcAft>
                <a:spcPts val="0"/>
              </a:spcAft>
              <a:buSzPts val="1700"/>
              <a:buChar char="●"/>
            </a:pPr>
            <a:r>
              <a:rPr lang="en"/>
              <a:t>Easily identifiable on shelves</a:t>
            </a:r>
            <a:endParaRPr/>
          </a:p>
          <a:p>
            <a:pPr marL="914400" lvl="1" indent="-336550" algn="l" rtl="0">
              <a:lnSpc>
                <a:spcPct val="90000"/>
              </a:lnSpc>
              <a:spcBef>
                <a:spcPts val="0"/>
              </a:spcBef>
              <a:spcAft>
                <a:spcPts val="0"/>
              </a:spcAft>
              <a:buSzPts val="1700"/>
              <a:buChar char="○"/>
            </a:pPr>
            <a:r>
              <a:rPr lang="en" sz="1700"/>
              <a:t>E.g. Spine labels, stickers</a:t>
            </a:r>
            <a:endParaRPr sz="1700"/>
          </a:p>
          <a:p>
            <a:pPr marL="457200" lvl="0" indent="-336550" algn="l" rtl="0">
              <a:lnSpc>
                <a:spcPct val="90000"/>
              </a:lnSpc>
              <a:spcBef>
                <a:spcPts val="0"/>
              </a:spcBef>
              <a:spcAft>
                <a:spcPts val="0"/>
              </a:spcAft>
              <a:buSzPts val="1700"/>
              <a:buChar char="●"/>
            </a:pPr>
            <a:r>
              <a:rPr lang="en"/>
              <a:t>Creating an “</a:t>
            </a:r>
            <a:r>
              <a:rPr lang="en" i="1"/>
              <a:t>Indigenous Collection”</a:t>
            </a:r>
            <a:endParaRPr i="1"/>
          </a:p>
          <a:p>
            <a:pPr marL="457200" lvl="0" indent="-336550" algn="l" rtl="0">
              <a:lnSpc>
                <a:spcPct val="90000"/>
              </a:lnSpc>
              <a:spcBef>
                <a:spcPts val="0"/>
              </a:spcBef>
              <a:spcAft>
                <a:spcPts val="0"/>
              </a:spcAft>
              <a:buSzPts val="1700"/>
              <a:buChar char="●"/>
            </a:pPr>
            <a:r>
              <a:rPr lang="en"/>
              <a:t>Supporting Community collections/bringing them into the library catalogue</a:t>
            </a:r>
            <a:endParaRPr/>
          </a:p>
          <a:p>
            <a:pPr marL="457200" lvl="0" indent="-317500" algn="l" rtl="0">
              <a:lnSpc>
                <a:spcPct val="90000"/>
              </a:lnSpc>
              <a:spcBef>
                <a:spcPts val="0"/>
              </a:spcBef>
              <a:spcAft>
                <a:spcPts val="0"/>
              </a:spcAft>
              <a:buSzPts val="1400"/>
              <a:buChar char="●"/>
            </a:pPr>
            <a:r>
              <a:rPr lang="en"/>
              <a:t>Maintaining LOC or Dewey classification schemas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1"/>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CATALOGING</a:t>
            </a:r>
            <a:br>
              <a:rPr lang="en"/>
            </a:br>
            <a:r>
              <a:rPr lang="en" sz="1200"/>
              <a:t>ADDRESSING THE USE OF RACIST AND SOCIALLY BIASED LANGUAGE</a:t>
            </a:r>
            <a:endParaRPr/>
          </a:p>
        </p:txBody>
      </p:sp>
      <p:sp>
        <p:nvSpPr>
          <p:cNvPr id="269" name="Google Shape;269;p31"/>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0" lvl="0" indent="0" algn="l" rtl="0">
              <a:lnSpc>
                <a:spcPct val="80000"/>
              </a:lnSpc>
              <a:spcBef>
                <a:spcPts val="0"/>
              </a:spcBef>
              <a:spcAft>
                <a:spcPts val="0"/>
              </a:spcAft>
              <a:buNone/>
            </a:pPr>
            <a:r>
              <a:rPr lang="en" b="1"/>
              <a:t>Language</a:t>
            </a:r>
            <a:endParaRPr b="1"/>
          </a:p>
          <a:p>
            <a:pPr marL="0" lvl="0" indent="0" algn="l" rtl="0">
              <a:lnSpc>
                <a:spcPct val="80000"/>
              </a:lnSpc>
              <a:spcBef>
                <a:spcPts val="0"/>
              </a:spcBef>
              <a:spcAft>
                <a:spcPts val="0"/>
              </a:spcAft>
              <a:buNone/>
            </a:pPr>
            <a:endParaRPr/>
          </a:p>
          <a:p>
            <a:pPr marL="0" lvl="0" indent="0" algn="l" rtl="0">
              <a:lnSpc>
                <a:spcPct val="80000"/>
              </a:lnSpc>
              <a:spcBef>
                <a:spcPts val="0"/>
              </a:spcBef>
              <a:spcAft>
                <a:spcPts val="0"/>
              </a:spcAft>
              <a:buNone/>
            </a:pPr>
            <a:r>
              <a:rPr lang="en"/>
              <a:t> Changing or adding </a:t>
            </a:r>
            <a:r>
              <a:rPr lang="en" i="1"/>
              <a:t>broad terms</a:t>
            </a:r>
            <a:endParaRPr/>
          </a:p>
          <a:p>
            <a:pPr marL="203200" lvl="1" indent="-114300" algn="l" rtl="0">
              <a:lnSpc>
                <a:spcPct val="80000"/>
              </a:lnSpc>
              <a:spcBef>
                <a:spcPts val="300"/>
              </a:spcBef>
              <a:spcAft>
                <a:spcPts val="0"/>
              </a:spcAft>
              <a:buSzPts val="1400"/>
              <a:buFont typeface="Arial"/>
              <a:buChar char="•"/>
            </a:pPr>
            <a:r>
              <a:rPr lang="en"/>
              <a:t>E.g. Indians of North America → Indigenous Peoples &gt;North America </a:t>
            </a:r>
            <a:endParaRPr/>
          </a:p>
          <a:p>
            <a:pPr marL="63500" lvl="0" indent="-107950" algn="l" rtl="0">
              <a:lnSpc>
                <a:spcPct val="80000"/>
              </a:lnSpc>
              <a:spcBef>
                <a:spcPts val="1200"/>
              </a:spcBef>
              <a:spcAft>
                <a:spcPts val="0"/>
              </a:spcAft>
              <a:buSzPts val="1700"/>
              <a:buFont typeface="Arial"/>
              <a:buChar char="•"/>
            </a:pPr>
            <a:r>
              <a:rPr lang="en"/>
              <a:t> Creating local subject headings based on alternative vocabulary lists</a:t>
            </a:r>
            <a:endParaRPr/>
          </a:p>
          <a:p>
            <a:pPr marL="203200" lvl="1" indent="-114300" algn="l" rtl="0">
              <a:lnSpc>
                <a:spcPct val="80000"/>
              </a:lnSpc>
              <a:spcBef>
                <a:spcPts val="300"/>
              </a:spcBef>
              <a:spcAft>
                <a:spcPts val="0"/>
              </a:spcAft>
              <a:buSzPts val="1400"/>
              <a:buFont typeface="Arial"/>
              <a:buChar char="•"/>
            </a:pPr>
            <a:r>
              <a:rPr lang="en"/>
              <a:t>E.g. UBCIC, MAIN, </a:t>
            </a:r>
            <a:r>
              <a:rPr lang="en" u="sng"/>
              <a:t>X</a:t>
            </a:r>
            <a:r>
              <a:rPr lang="en"/>
              <a:t>wi7</a:t>
            </a:r>
            <a:r>
              <a:rPr lang="en" u="sng"/>
              <a:t>x</a:t>
            </a:r>
            <a:r>
              <a:rPr lang="en"/>
              <a:t>wa</a:t>
            </a:r>
            <a:endParaRPr/>
          </a:p>
          <a:p>
            <a:pPr marL="63500" lvl="0" indent="-107950" algn="l" rtl="0">
              <a:lnSpc>
                <a:spcPct val="80000"/>
              </a:lnSpc>
              <a:spcBef>
                <a:spcPts val="1200"/>
              </a:spcBef>
              <a:spcAft>
                <a:spcPts val="0"/>
              </a:spcAft>
              <a:buSzPts val="1700"/>
              <a:buFont typeface="Arial"/>
              <a:buChar char="•"/>
            </a:pPr>
            <a:r>
              <a:rPr lang="en"/>
              <a:t> Enhancing existing records</a:t>
            </a:r>
            <a:endParaRPr/>
          </a:p>
          <a:p>
            <a:pPr marL="63500" lvl="0" indent="-107950" algn="l" rtl="0">
              <a:lnSpc>
                <a:spcPct val="80000"/>
              </a:lnSpc>
              <a:spcBef>
                <a:spcPts val="1100"/>
              </a:spcBef>
              <a:spcAft>
                <a:spcPts val="0"/>
              </a:spcAft>
              <a:buSzPts val="1700"/>
              <a:buFont typeface="Arial"/>
              <a:buChar char="•"/>
            </a:pPr>
            <a:r>
              <a:rPr lang="en"/>
              <a:t> Linked Data</a:t>
            </a:r>
            <a:endParaRPr/>
          </a:p>
          <a:p>
            <a:pPr marL="203200" lvl="1" indent="-114300" algn="l" rtl="0">
              <a:lnSpc>
                <a:spcPct val="80000"/>
              </a:lnSpc>
              <a:spcBef>
                <a:spcPts val="300"/>
              </a:spcBef>
              <a:spcAft>
                <a:spcPts val="0"/>
              </a:spcAft>
              <a:buSzPts val="1400"/>
              <a:buFont typeface="Arial"/>
              <a:buChar char="•"/>
            </a:pPr>
            <a:r>
              <a:rPr lang="en"/>
              <a:t>Wikidata</a:t>
            </a:r>
            <a:endParaRPr/>
          </a:p>
          <a:p>
            <a:pPr marL="63500" lvl="0" indent="0" algn="l" rtl="0">
              <a:lnSpc>
                <a:spcPct val="80000"/>
              </a:lnSpc>
              <a:spcBef>
                <a:spcPts val="1100"/>
              </a:spcBef>
              <a:spcAft>
                <a:spcPts val="0"/>
              </a:spcAft>
              <a:buSzPts val="17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CATALOGING</a:t>
            </a:r>
            <a:br>
              <a:rPr lang="en"/>
            </a:br>
            <a:r>
              <a:rPr lang="en" sz="1200"/>
              <a:t>ADDRESSING THE USE OF RACIST AND SOCIALLY BIASED LANGUAGE</a:t>
            </a:r>
            <a:endParaRPr/>
          </a:p>
        </p:txBody>
      </p:sp>
      <p:sp>
        <p:nvSpPr>
          <p:cNvPr id="276" name="Google Shape;276;p32"/>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0" lvl="0" indent="0" algn="l" rtl="0">
              <a:lnSpc>
                <a:spcPct val="80000"/>
              </a:lnSpc>
              <a:spcBef>
                <a:spcPts val="0"/>
              </a:spcBef>
              <a:spcAft>
                <a:spcPts val="0"/>
              </a:spcAft>
              <a:buNone/>
            </a:pPr>
            <a:r>
              <a:rPr lang="en" b="1"/>
              <a:t>Relationships</a:t>
            </a:r>
            <a:endParaRPr b="1"/>
          </a:p>
          <a:p>
            <a:pPr marL="0" lvl="0" indent="0" algn="l" rtl="0">
              <a:lnSpc>
                <a:spcPct val="80000"/>
              </a:lnSpc>
              <a:spcBef>
                <a:spcPts val="0"/>
              </a:spcBef>
              <a:spcAft>
                <a:spcPts val="0"/>
              </a:spcAft>
              <a:buNone/>
            </a:pPr>
            <a:endParaRPr/>
          </a:p>
          <a:p>
            <a:pPr marL="63500" lvl="0" indent="-107950" algn="l" rtl="0">
              <a:lnSpc>
                <a:spcPct val="80000"/>
              </a:lnSpc>
              <a:spcBef>
                <a:spcPts val="1100"/>
              </a:spcBef>
              <a:spcAft>
                <a:spcPts val="0"/>
              </a:spcAft>
              <a:buSzPts val="1700"/>
              <a:buFont typeface="Arial"/>
              <a:buChar char="•"/>
            </a:pPr>
            <a:r>
              <a:rPr lang="en"/>
              <a:t> Developing relationships with publishers, vendors, and LSP providers</a:t>
            </a:r>
            <a:endParaRPr/>
          </a:p>
          <a:p>
            <a:pPr marL="63500" lvl="0" indent="-88900" algn="l" rtl="0">
              <a:lnSpc>
                <a:spcPct val="80000"/>
              </a:lnSpc>
              <a:spcBef>
                <a:spcPts val="1100"/>
              </a:spcBef>
              <a:spcAft>
                <a:spcPts val="0"/>
              </a:spcAft>
              <a:buSzPts val="1400"/>
              <a:buChar char="•"/>
            </a:pPr>
            <a:r>
              <a:rPr lang="en"/>
              <a:t> Becoming consortia members, NACO/SACO members </a:t>
            </a:r>
            <a:endParaRPr/>
          </a:p>
          <a:p>
            <a:pPr marL="63500" lvl="0" indent="-107950" algn="l" rtl="0">
              <a:lnSpc>
                <a:spcPct val="80000"/>
              </a:lnSpc>
              <a:spcBef>
                <a:spcPts val="1200"/>
              </a:spcBef>
              <a:spcAft>
                <a:spcPts val="0"/>
              </a:spcAft>
              <a:buSzPts val="1700"/>
              <a:buFont typeface="Arial"/>
              <a:buChar char="•"/>
            </a:pPr>
            <a:r>
              <a:rPr lang="en"/>
              <a:t> Waiting for changes to be made at Library and Archives Canada (LAC) and Library of Congress (LOC)</a:t>
            </a:r>
            <a:endParaRPr/>
          </a:p>
          <a:p>
            <a:pPr marL="63500" lvl="0" indent="0" algn="l" rtl="0">
              <a:lnSpc>
                <a:spcPct val="80000"/>
              </a:lnSpc>
              <a:spcBef>
                <a:spcPts val="1100"/>
              </a:spcBef>
              <a:spcAft>
                <a:spcPts val="0"/>
              </a:spcAft>
              <a:buSzPts val="17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768096" y="438912"/>
            <a:ext cx="7290000" cy="1124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FRAMING THE ISSUES</a:t>
            </a:r>
            <a:endParaRPr/>
          </a:p>
        </p:txBody>
      </p:sp>
      <p:sp>
        <p:nvSpPr>
          <p:cNvPr id="282" name="Google Shape;282;p33"/>
          <p:cNvSpPr txBox="1">
            <a:spLocks noGrp="1"/>
          </p:cNvSpPr>
          <p:nvPr>
            <p:ph type="body" idx="1"/>
          </p:nvPr>
        </p:nvSpPr>
        <p:spPr>
          <a:xfrm>
            <a:off x="768096" y="1714500"/>
            <a:ext cx="7290000" cy="3017400"/>
          </a:xfrm>
          <a:prstGeom prst="rect">
            <a:avLst/>
          </a:prstGeom>
        </p:spPr>
        <p:txBody>
          <a:bodyPr spcFirstLastPara="1" wrap="square" lIns="34275" tIns="34275" rIns="34275" bIns="34275" anchor="t" anchorCtr="0">
            <a:noAutofit/>
          </a:bodyPr>
          <a:lstStyle/>
          <a:p>
            <a:pPr marL="0" lvl="0" indent="0" algn="l" rtl="0">
              <a:spcBef>
                <a:spcPts val="900"/>
              </a:spcBef>
              <a:spcAft>
                <a:spcPts val="0"/>
              </a:spcAft>
              <a:buNone/>
            </a:pPr>
            <a:r>
              <a:rPr lang="en"/>
              <a:t>“A queer approach to language resists the idea that naming is ever outside of power or resistance. In both cases, the project of a critical library classification becomes less about correction and more about locating the ruptures in the structure, developing what Olson has called ‘techniques for making the limits of our existing information systems permeable’ (p.101). A corrective approach attempts to ‘smooth out the ruptures in the catalog to lay bare its contingencies, rendering the constructed quality of library classification and cataloguing less visible to the user, and therefore, more difficult to apprehend and understand’ (105).”</a:t>
            </a:r>
            <a:endParaRPr sz="1800"/>
          </a:p>
          <a:p>
            <a:pPr marL="0" lvl="0" indent="0" algn="l" rtl="0">
              <a:spcBef>
                <a:spcPts val="900"/>
              </a:spcBef>
              <a:spcAft>
                <a:spcPts val="200"/>
              </a:spcAft>
              <a:buNone/>
            </a:pPr>
            <a:endParaRPr sz="1800"/>
          </a:p>
        </p:txBody>
      </p:sp>
      <p:sp>
        <p:nvSpPr>
          <p:cNvPr id="283" name="Google Shape;283;p33"/>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
        <p:nvSpPr>
          <p:cNvPr id="284" name="Google Shape;284;p33"/>
          <p:cNvSpPr txBox="1"/>
          <p:nvPr/>
        </p:nvSpPr>
        <p:spPr>
          <a:xfrm>
            <a:off x="768100" y="4149700"/>
            <a:ext cx="72900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rPr>
              <a:t>Drabinski, E. (2013). Queering the Catalog: Queer Theory and the Politics of Correction. </a:t>
            </a:r>
            <a:r>
              <a:rPr lang="en" sz="1000" i="1">
                <a:solidFill>
                  <a:srgbClr val="333333"/>
                </a:solidFill>
                <a:highlight>
                  <a:srgbClr val="FFFFFF"/>
                </a:highlight>
              </a:rPr>
              <a:t>The Library Quarterly: Information, </a:t>
            </a:r>
            <a:endParaRPr sz="1000" i="1">
              <a:solidFill>
                <a:srgbClr val="333333"/>
              </a:solidFill>
              <a:highlight>
                <a:srgbClr val="FFFFFF"/>
              </a:highlight>
            </a:endParaRPr>
          </a:p>
          <a:p>
            <a:pPr marL="0" lvl="0" indent="457200" algn="l" rtl="0">
              <a:spcBef>
                <a:spcPts val="0"/>
              </a:spcBef>
              <a:spcAft>
                <a:spcPts val="0"/>
              </a:spcAft>
              <a:buNone/>
            </a:pPr>
            <a:r>
              <a:rPr lang="en" sz="1000" i="1">
                <a:solidFill>
                  <a:srgbClr val="333333"/>
                </a:solidFill>
                <a:highlight>
                  <a:srgbClr val="FFFFFF"/>
                </a:highlight>
              </a:rPr>
              <a:t>Community, Policy,</a:t>
            </a:r>
            <a:r>
              <a:rPr lang="en" sz="1000">
                <a:solidFill>
                  <a:srgbClr val="333333"/>
                </a:solidFill>
                <a:highlight>
                  <a:srgbClr val="FFFFFF"/>
                </a:highlight>
              </a:rPr>
              <a:t> </a:t>
            </a:r>
            <a:r>
              <a:rPr lang="en" sz="1000" i="1">
                <a:solidFill>
                  <a:srgbClr val="333333"/>
                </a:solidFill>
                <a:highlight>
                  <a:srgbClr val="FFFFFF"/>
                </a:highlight>
              </a:rPr>
              <a:t>83</a:t>
            </a:r>
            <a:r>
              <a:rPr lang="en" sz="1000">
                <a:solidFill>
                  <a:srgbClr val="333333"/>
                </a:solidFill>
                <a:highlight>
                  <a:srgbClr val="FFFFFF"/>
                </a:highlight>
              </a:rPr>
              <a:t>(2), 94-111. </a:t>
            </a:r>
            <a:endParaRPr sz="1000">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p>
            <a:pPr marL="0" lvl="0" indent="0" algn="r" rtl="0">
              <a:lnSpc>
                <a:spcPct val="80000"/>
              </a:lnSpc>
              <a:spcBef>
                <a:spcPts val="0"/>
              </a:spcBef>
              <a:spcAft>
                <a:spcPts val="0"/>
              </a:spcAft>
              <a:buClr>
                <a:srgbClr val="0C0C0C"/>
              </a:buClr>
              <a:buSzPts val="3800"/>
              <a:buFont typeface="Twentieth Century"/>
              <a:buNone/>
            </a:pPr>
            <a:r>
              <a:rPr lang="en"/>
              <a:t>TOOLKIT</a:t>
            </a:r>
            <a:endParaRPr/>
          </a:p>
        </p:txBody>
      </p:sp>
      <p:sp>
        <p:nvSpPr>
          <p:cNvPr id="290" name="Google Shape;290;p34"/>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a:t>JAMIE LEE MORIN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68096" y="353632"/>
            <a:ext cx="3291900" cy="13029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DEVELOPING THE TOOLKIT</a:t>
            </a:r>
            <a:endParaRPr/>
          </a:p>
        </p:txBody>
      </p:sp>
      <p:sp>
        <p:nvSpPr>
          <p:cNvPr id="297" name="Google Shape;297;p35"/>
          <p:cNvSpPr txBox="1">
            <a:spLocks noGrp="1"/>
          </p:cNvSpPr>
          <p:nvPr>
            <p:ph type="body" idx="1"/>
          </p:nvPr>
        </p:nvSpPr>
        <p:spPr>
          <a:xfrm>
            <a:off x="4286250" y="617220"/>
            <a:ext cx="4258800" cy="3888600"/>
          </a:xfrm>
          <a:prstGeom prst="rect">
            <a:avLst/>
          </a:prstGeom>
          <a:noFill/>
          <a:ln>
            <a:noFill/>
          </a:ln>
        </p:spPr>
        <p:txBody>
          <a:bodyPr spcFirstLastPara="1" wrap="square" lIns="34275" tIns="34275" rIns="34275" bIns="34275" anchor="t" anchorCtr="0">
            <a:noAutofit/>
          </a:bodyPr>
          <a:lstStyle/>
          <a:p>
            <a:pPr marL="63500" lvl="0" indent="-107950" algn="l" rtl="0">
              <a:lnSpc>
                <a:spcPct val="90000"/>
              </a:lnSpc>
              <a:spcBef>
                <a:spcPts val="1100"/>
              </a:spcBef>
              <a:spcAft>
                <a:spcPts val="0"/>
              </a:spcAft>
              <a:buSzPts val="1700"/>
              <a:buChar char=" "/>
            </a:pPr>
            <a:endParaRPr/>
          </a:p>
          <a:p>
            <a:pPr marL="63500" lvl="0" indent="0" algn="l" rtl="0">
              <a:lnSpc>
                <a:spcPct val="90000"/>
              </a:lnSpc>
              <a:spcBef>
                <a:spcPts val="1100"/>
              </a:spcBef>
              <a:spcAft>
                <a:spcPts val="0"/>
              </a:spcAft>
              <a:buSzPts val="1700"/>
              <a:buNone/>
            </a:pPr>
            <a:endParaRPr/>
          </a:p>
        </p:txBody>
      </p:sp>
      <p:sp>
        <p:nvSpPr>
          <p:cNvPr id="298" name="Google Shape;298;p35"/>
          <p:cNvSpPr txBox="1">
            <a:spLocks noGrp="1"/>
          </p:cNvSpPr>
          <p:nvPr>
            <p:ph type="body" idx="2"/>
          </p:nvPr>
        </p:nvSpPr>
        <p:spPr>
          <a:xfrm>
            <a:off x="768096" y="1693130"/>
            <a:ext cx="3291900" cy="2821800"/>
          </a:xfrm>
          <a:prstGeom prst="rect">
            <a:avLst/>
          </a:prstGeom>
        </p:spPr>
        <p:txBody>
          <a:bodyPr spcFirstLastPara="1" wrap="square" lIns="68575" tIns="34275" rIns="68575" bIns="34275" anchor="t" anchorCtr="0">
            <a:noAutofit/>
          </a:bodyPr>
          <a:lstStyle/>
          <a:p>
            <a:pPr marL="63500" lvl="0" indent="-101600" algn="l" rtl="0">
              <a:lnSpc>
                <a:spcPct val="90000"/>
              </a:lnSpc>
              <a:spcBef>
                <a:spcPts val="0"/>
              </a:spcBef>
              <a:spcAft>
                <a:spcPts val="0"/>
              </a:spcAft>
              <a:buSzPts val="1600"/>
              <a:buChar char=" "/>
            </a:pPr>
            <a:r>
              <a:rPr lang="en" sz="1700"/>
              <a:t>Began researching for development in 2018</a:t>
            </a:r>
            <a:endParaRPr sz="1700"/>
          </a:p>
          <a:p>
            <a:pPr marL="63500" lvl="0" indent="-101600" algn="l" rtl="0">
              <a:lnSpc>
                <a:spcPct val="90000"/>
              </a:lnSpc>
              <a:spcBef>
                <a:spcPts val="1100"/>
              </a:spcBef>
              <a:spcAft>
                <a:spcPts val="0"/>
              </a:spcAft>
              <a:buSzPts val="1600"/>
              <a:buChar char=" "/>
            </a:pPr>
            <a:r>
              <a:rPr lang="en" sz="1700"/>
              <a:t>Drafting in 2019</a:t>
            </a:r>
            <a:endParaRPr sz="1700"/>
          </a:p>
          <a:p>
            <a:pPr marL="63500" lvl="0" indent="-101600" algn="l" rtl="0">
              <a:lnSpc>
                <a:spcPct val="90000"/>
              </a:lnSpc>
              <a:spcBef>
                <a:spcPts val="1100"/>
              </a:spcBef>
              <a:spcAft>
                <a:spcPts val="0"/>
              </a:spcAft>
              <a:buSzPts val="1600"/>
              <a:buChar char=" "/>
            </a:pPr>
            <a:r>
              <a:rPr lang="en" sz="1700"/>
              <a:t>Expected draft completion in June 2020</a:t>
            </a:r>
            <a:endParaRPr sz="1700"/>
          </a:p>
        </p:txBody>
      </p:sp>
      <p:sp>
        <p:nvSpPr>
          <p:cNvPr id="299" name="Google Shape;299;p35"/>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pic>
        <p:nvPicPr>
          <p:cNvPr id="300" name="Google Shape;300;p35"/>
          <p:cNvPicPr preferRelativeResize="0"/>
          <p:nvPr/>
        </p:nvPicPr>
        <p:blipFill>
          <a:blip r:embed="rId3">
            <a:alphaModFix/>
          </a:blip>
          <a:stretch>
            <a:fillRect/>
          </a:stretch>
        </p:blipFill>
        <p:spPr>
          <a:xfrm>
            <a:off x="4313322" y="820347"/>
            <a:ext cx="4204674" cy="2979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p>
            <a:pPr marL="0" lvl="0" indent="0" algn="r" rtl="0">
              <a:lnSpc>
                <a:spcPct val="80000"/>
              </a:lnSpc>
              <a:spcBef>
                <a:spcPts val="0"/>
              </a:spcBef>
              <a:spcAft>
                <a:spcPts val="0"/>
              </a:spcAft>
              <a:buClr>
                <a:srgbClr val="0C0C0C"/>
              </a:buClr>
              <a:buSzPts val="3800"/>
              <a:buFont typeface="Twentieth Century"/>
              <a:buNone/>
            </a:pPr>
            <a:r>
              <a:rPr lang="en"/>
              <a:t>POSITIONALITY</a:t>
            </a:r>
            <a:endParaRPr/>
          </a:p>
        </p:txBody>
      </p:sp>
      <p:sp>
        <p:nvSpPr>
          <p:cNvPr id="147" name="Google Shape;147;p18"/>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a:t>WHO WE ARE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6"/>
          <p:cNvSpPr txBox="1">
            <a:spLocks noGrp="1"/>
          </p:cNvSpPr>
          <p:nvPr>
            <p:ph type="title"/>
          </p:nvPr>
        </p:nvSpPr>
        <p:spPr>
          <a:xfrm>
            <a:off x="768096" y="353632"/>
            <a:ext cx="3291900" cy="130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SAMPLE EMPATHY MAP</a:t>
            </a:r>
            <a:endParaRPr/>
          </a:p>
        </p:txBody>
      </p:sp>
      <p:sp>
        <p:nvSpPr>
          <p:cNvPr id="306" name="Google Shape;306;p36"/>
          <p:cNvSpPr txBox="1">
            <a:spLocks noGrp="1"/>
          </p:cNvSpPr>
          <p:nvPr>
            <p:ph type="body" idx="2"/>
          </p:nvPr>
        </p:nvSpPr>
        <p:spPr>
          <a:xfrm>
            <a:off x="768096" y="1693130"/>
            <a:ext cx="3291900" cy="28218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en" sz="1700"/>
              <a:t>Empathy mapping and personas are an aspect of User Experience Design.</a:t>
            </a:r>
            <a:endParaRPr sz="1700"/>
          </a:p>
          <a:p>
            <a:pPr marL="0" lvl="0" indent="0" algn="l" rtl="0">
              <a:spcBef>
                <a:spcPts val="500"/>
              </a:spcBef>
              <a:spcAft>
                <a:spcPts val="0"/>
              </a:spcAft>
              <a:buNone/>
            </a:pPr>
            <a:endParaRPr sz="1700"/>
          </a:p>
          <a:p>
            <a:pPr marL="0" lvl="0" indent="0" algn="l" rtl="0">
              <a:spcBef>
                <a:spcPts val="500"/>
              </a:spcBef>
              <a:spcAft>
                <a:spcPts val="0"/>
              </a:spcAft>
              <a:buNone/>
            </a:pPr>
            <a:r>
              <a:rPr lang="en" sz="1700"/>
              <a:t>Persona: the person in the middle.</a:t>
            </a:r>
            <a:endParaRPr sz="1700"/>
          </a:p>
          <a:p>
            <a:pPr marL="0" lvl="0" indent="0" algn="l" rtl="0">
              <a:spcBef>
                <a:spcPts val="500"/>
              </a:spcBef>
              <a:spcAft>
                <a:spcPts val="0"/>
              </a:spcAft>
              <a:buNone/>
            </a:pPr>
            <a:endParaRPr sz="1700"/>
          </a:p>
          <a:p>
            <a:pPr marL="0" lvl="0" indent="0" algn="l" rtl="0">
              <a:spcBef>
                <a:spcPts val="500"/>
              </a:spcBef>
              <a:spcAft>
                <a:spcPts val="200"/>
              </a:spcAft>
              <a:buNone/>
            </a:pPr>
            <a:r>
              <a:rPr lang="en" sz="1700"/>
              <a:t>Empathy Map: what the persona may be thinking, seeing, hearing, and doing in specific situations.</a:t>
            </a:r>
            <a:endParaRPr sz="1700"/>
          </a:p>
        </p:txBody>
      </p:sp>
      <p:sp>
        <p:nvSpPr>
          <p:cNvPr id="307" name="Google Shape;307;p36"/>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pic>
        <p:nvPicPr>
          <p:cNvPr id="308" name="Google Shape;308;p36"/>
          <p:cNvPicPr preferRelativeResize="0"/>
          <p:nvPr/>
        </p:nvPicPr>
        <p:blipFill>
          <a:blip r:embed="rId3">
            <a:alphaModFix/>
          </a:blip>
          <a:stretch>
            <a:fillRect/>
          </a:stretch>
        </p:blipFill>
        <p:spPr>
          <a:xfrm>
            <a:off x="4802500" y="1108913"/>
            <a:ext cx="3642875" cy="2925684"/>
          </a:xfrm>
          <a:prstGeom prst="rect">
            <a:avLst/>
          </a:prstGeom>
          <a:noFill/>
          <a:ln>
            <a:noFill/>
          </a:ln>
        </p:spPr>
      </p:pic>
      <p:sp>
        <p:nvSpPr>
          <p:cNvPr id="309" name="Google Shape;309;p36"/>
          <p:cNvSpPr txBox="1"/>
          <p:nvPr/>
        </p:nvSpPr>
        <p:spPr>
          <a:xfrm>
            <a:off x="4914900" y="4229100"/>
            <a:ext cx="3530400" cy="2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wentieth Century"/>
                <a:ea typeface="Twentieth Century"/>
                <a:cs typeface="Twentieth Century"/>
                <a:sym typeface="Twentieth Century"/>
              </a:rPr>
              <a:t>Image credit: Sarah Best on Flickr, of Joy Burke’s Empathy Map (2012) </a:t>
            </a:r>
            <a:r>
              <a:rPr lang="en" sz="1100" u="sng">
                <a:solidFill>
                  <a:schemeClr val="hlink"/>
                </a:solidFill>
                <a:hlinkClick r:id="rId4"/>
              </a:rPr>
              <a:t>https://www.flickr.com/photos/sarahbest/7657046528</a:t>
            </a:r>
            <a:endParaRPr>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768096" y="438912"/>
            <a:ext cx="7290000" cy="1124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ENHANCING CULTURAL COMPETENCY</a:t>
            </a:r>
            <a:endParaRPr/>
          </a:p>
        </p:txBody>
      </p:sp>
      <p:sp>
        <p:nvSpPr>
          <p:cNvPr id="315" name="Google Shape;315;p37"/>
          <p:cNvSpPr txBox="1">
            <a:spLocks noGrp="1"/>
          </p:cNvSpPr>
          <p:nvPr>
            <p:ph type="body" idx="1"/>
          </p:nvPr>
        </p:nvSpPr>
        <p:spPr>
          <a:xfrm>
            <a:off x="768096" y="1714500"/>
            <a:ext cx="7290000" cy="3017400"/>
          </a:xfrm>
          <a:prstGeom prst="rect">
            <a:avLst/>
          </a:prstGeom>
        </p:spPr>
        <p:txBody>
          <a:bodyPr spcFirstLastPara="1" wrap="square" lIns="34275" tIns="34275" rIns="34275" bIns="34275" anchor="t" anchorCtr="0">
            <a:noAutofit/>
          </a:bodyPr>
          <a:lstStyle/>
          <a:p>
            <a:pPr marL="0" lvl="0" indent="0" algn="l" rtl="0">
              <a:spcBef>
                <a:spcPts val="0"/>
              </a:spcBef>
              <a:spcAft>
                <a:spcPts val="0"/>
              </a:spcAft>
              <a:buNone/>
            </a:pPr>
            <a:r>
              <a:rPr lang="en">
                <a:solidFill>
                  <a:schemeClr val="dk1"/>
                </a:solidFill>
              </a:rPr>
              <a:t>Current toolkit format</a:t>
            </a:r>
            <a:endParaRPr>
              <a:solidFill>
                <a:schemeClr val="dk1"/>
              </a:solidFill>
            </a:endParaRPr>
          </a:p>
          <a:p>
            <a:pPr marL="457200" lvl="0" indent="-317500" algn="l" rtl="0">
              <a:spcBef>
                <a:spcPts val="200"/>
              </a:spcBef>
              <a:spcAft>
                <a:spcPts val="0"/>
              </a:spcAft>
              <a:buClr>
                <a:schemeClr val="dk1"/>
              </a:buClr>
              <a:buSzPts val="1400"/>
              <a:buChar char=" "/>
            </a:pPr>
            <a:r>
              <a:rPr lang="en">
                <a:solidFill>
                  <a:schemeClr val="dk1"/>
                </a:solidFill>
              </a:rPr>
              <a:t>Land Acknowledgement</a:t>
            </a:r>
            <a:endParaRPr>
              <a:solidFill>
                <a:schemeClr val="dk1"/>
              </a:solidFill>
            </a:endParaRPr>
          </a:p>
          <a:p>
            <a:pPr marL="457200" lvl="0" indent="-317500" algn="l" rtl="0">
              <a:spcBef>
                <a:spcPts val="200"/>
              </a:spcBef>
              <a:spcAft>
                <a:spcPts val="0"/>
              </a:spcAft>
              <a:buClr>
                <a:schemeClr val="dk1"/>
              </a:buClr>
              <a:buSzPts val="1400"/>
              <a:buChar char=" "/>
            </a:pPr>
            <a:r>
              <a:rPr lang="en">
                <a:solidFill>
                  <a:schemeClr val="dk1"/>
                </a:solidFill>
              </a:rPr>
              <a:t>Information Authority</a:t>
            </a:r>
            <a:endParaRPr>
              <a:solidFill>
                <a:schemeClr val="dk1"/>
              </a:solidFill>
            </a:endParaRPr>
          </a:p>
          <a:p>
            <a:pPr marL="457200" lvl="0" indent="-317500" algn="l" rtl="0">
              <a:spcBef>
                <a:spcPts val="200"/>
              </a:spcBef>
              <a:spcAft>
                <a:spcPts val="0"/>
              </a:spcAft>
              <a:buClr>
                <a:schemeClr val="dk1"/>
              </a:buClr>
              <a:buSzPts val="1400"/>
              <a:buChar char=" "/>
            </a:pPr>
            <a:r>
              <a:rPr lang="en">
                <a:solidFill>
                  <a:schemeClr val="dk1"/>
                </a:solidFill>
              </a:rPr>
              <a:t>101 (Terminology and Assumptions)</a:t>
            </a:r>
            <a:endParaRPr>
              <a:solidFill>
                <a:schemeClr val="dk1"/>
              </a:solidFill>
            </a:endParaRPr>
          </a:p>
          <a:p>
            <a:pPr marL="457200" lvl="0" indent="-317500" algn="l" rtl="0">
              <a:spcBef>
                <a:spcPts val="200"/>
              </a:spcBef>
              <a:spcAft>
                <a:spcPts val="0"/>
              </a:spcAft>
              <a:buClr>
                <a:schemeClr val="dk1"/>
              </a:buClr>
              <a:buSzPts val="1400"/>
              <a:buChar char=" "/>
            </a:pPr>
            <a:r>
              <a:rPr lang="en">
                <a:solidFill>
                  <a:schemeClr val="dk1"/>
                </a:solidFill>
              </a:rPr>
              <a:t>Taking Responsibility (on Active Allyship)</a:t>
            </a:r>
            <a:endParaRPr>
              <a:solidFill>
                <a:schemeClr val="dk1"/>
              </a:solidFill>
            </a:endParaRPr>
          </a:p>
          <a:p>
            <a:pPr marL="457200" lvl="0" indent="-317500" algn="l" rtl="0">
              <a:spcBef>
                <a:spcPts val="200"/>
              </a:spcBef>
              <a:spcAft>
                <a:spcPts val="0"/>
              </a:spcAft>
              <a:buClr>
                <a:schemeClr val="dk1"/>
              </a:buClr>
              <a:buSzPts val="1400"/>
              <a:buChar char=" "/>
            </a:pPr>
            <a:r>
              <a:rPr lang="en">
                <a:solidFill>
                  <a:schemeClr val="dk1"/>
                </a:solidFill>
              </a:rPr>
              <a:t>Conversations with Colleagues</a:t>
            </a:r>
            <a:endParaRPr>
              <a:solidFill>
                <a:schemeClr val="dk1"/>
              </a:solidFill>
            </a:endParaRPr>
          </a:p>
          <a:p>
            <a:pPr marL="457200" lvl="0" indent="-317500" algn="l" rtl="0">
              <a:spcBef>
                <a:spcPts val="200"/>
              </a:spcBef>
              <a:spcAft>
                <a:spcPts val="200"/>
              </a:spcAft>
              <a:buClr>
                <a:schemeClr val="dk1"/>
              </a:buClr>
              <a:buSzPts val="1400"/>
              <a:buChar char=" "/>
            </a:pPr>
            <a:r>
              <a:rPr lang="en">
                <a:solidFill>
                  <a:schemeClr val="dk1"/>
                </a:solidFill>
              </a:rPr>
              <a:t>Resources and Bibliography</a:t>
            </a:r>
            <a:endParaRPr>
              <a:solidFill>
                <a:schemeClr val="dk1"/>
              </a:solidFill>
            </a:endParaRPr>
          </a:p>
        </p:txBody>
      </p:sp>
      <p:sp>
        <p:nvSpPr>
          <p:cNvPr id="316" name="Google Shape;316;p37"/>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LAND ACKNOWLEDGMENT</a:t>
            </a:r>
            <a:endParaRPr/>
          </a:p>
        </p:txBody>
      </p:sp>
      <p:sp>
        <p:nvSpPr>
          <p:cNvPr id="323" name="Google Shape;323;p38"/>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27000" algn="l" rtl="0">
              <a:lnSpc>
                <a:spcPct val="90000"/>
              </a:lnSpc>
              <a:spcBef>
                <a:spcPts val="0"/>
              </a:spcBef>
              <a:spcAft>
                <a:spcPts val="0"/>
              </a:spcAft>
              <a:buSzPts val="2000"/>
              <a:buChar char=" "/>
            </a:pPr>
            <a:r>
              <a:rPr lang="en" sz="2000" i="1"/>
              <a:t>The </a:t>
            </a:r>
            <a:r>
              <a:rPr lang="en" sz="2000" b="1" i="1"/>
              <a:t>Land Acknowledgement</a:t>
            </a:r>
            <a:r>
              <a:rPr lang="en" sz="2000" i="1"/>
              <a:t> is a formal statement recognizing the unique and enduring relationship that exists between Indigenous peoples and their traditional territories.”</a:t>
            </a:r>
            <a:endParaRPr sz="2000"/>
          </a:p>
          <a:p>
            <a:pPr marL="63500" lvl="0" indent="-107950" algn="l" rtl="0">
              <a:lnSpc>
                <a:spcPct val="90000"/>
              </a:lnSpc>
              <a:spcBef>
                <a:spcPts val="1100"/>
              </a:spcBef>
              <a:spcAft>
                <a:spcPts val="0"/>
              </a:spcAft>
              <a:buSzPts val="1700"/>
              <a:buChar char=" "/>
            </a:pPr>
            <a:br>
              <a:rPr lang="en"/>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9"/>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INFORMATION AUTHORITY</a:t>
            </a:r>
            <a:endParaRPr/>
          </a:p>
        </p:txBody>
      </p:sp>
      <p:sp>
        <p:nvSpPr>
          <p:cNvPr id="330" name="Google Shape;330;p39"/>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l" rtl="0">
              <a:lnSpc>
                <a:spcPct val="90000"/>
              </a:lnSpc>
              <a:spcBef>
                <a:spcPts val="0"/>
              </a:spcBef>
              <a:spcAft>
                <a:spcPts val="0"/>
              </a:spcAft>
              <a:buSzPts val="1700"/>
              <a:buChar char=" "/>
            </a:pPr>
            <a:r>
              <a:rPr lang="en"/>
              <a:t>Our knowledge is not usually gained firsthand, but is mediated through secondary sources.</a:t>
            </a:r>
            <a:endParaRPr/>
          </a:p>
          <a:p>
            <a:pPr marL="63500" lvl="0" indent="-107950" algn="l" rtl="0">
              <a:lnSpc>
                <a:spcPct val="90000"/>
              </a:lnSpc>
              <a:spcBef>
                <a:spcPts val="1100"/>
              </a:spcBef>
              <a:spcAft>
                <a:spcPts val="0"/>
              </a:spcAft>
              <a:buSzPts val="1700"/>
              <a:buChar char=" "/>
            </a:pPr>
            <a:br>
              <a:rPr lang="en"/>
            </a:br>
            <a:r>
              <a:rPr lang="en"/>
              <a:t>Who decides which materials about Indigenous peoples and topics are represented in a library collection? </a:t>
            </a:r>
            <a:endParaRPr/>
          </a:p>
          <a:p>
            <a:pPr marL="63500" lvl="0" indent="0" algn="l" rtl="0">
              <a:lnSpc>
                <a:spcPct val="90000"/>
              </a:lnSpc>
              <a:spcBef>
                <a:spcPts val="1100"/>
              </a:spcBef>
              <a:spcAft>
                <a:spcPts val="0"/>
              </a:spcAft>
              <a:buSzPts val="17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0"/>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EXAMPLE: ASSESSING AN ITEM</a:t>
            </a:r>
            <a:endParaRPr/>
          </a:p>
        </p:txBody>
      </p:sp>
      <p:sp>
        <p:nvSpPr>
          <p:cNvPr id="337" name="Google Shape;337;p40"/>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l" rtl="0">
              <a:lnSpc>
                <a:spcPct val="90000"/>
              </a:lnSpc>
              <a:spcBef>
                <a:spcPts val="0"/>
              </a:spcBef>
              <a:spcAft>
                <a:spcPts val="0"/>
              </a:spcAft>
              <a:buSzPts val="1700"/>
              <a:buChar char=" "/>
            </a:pPr>
            <a:r>
              <a:rPr lang="en"/>
              <a:t>Who created this item and for what reason?</a:t>
            </a:r>
            <a:endParaRPr/>
          </a:p>
          <a:p>
            <a:pPr marL="63500" lvl="0" indent="-107950" algn="l" rtl="0">
              <a:lnSpc>
                <a:spcPct val="90000"/>
              </a:lnSpc>
              <a:spcBef>
                <a:spcPts val="1100"/>
              </a:spcBef>
              <a:spcAft>
                <a:spcPts val="0"/>
              </a:spcAft>
              <a:buSzPts val="1700"/>
              <a:buChar char=" "/>
            </a:pPr>
            <a:br>
              <a:rPr lang="en"/>
            </a:b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EXAMPLE: ASSESSING AN ITEM</a:t>
            </a:r>
            <a:endParaRPr/>
          </a:p>
        </p:txBody>
      </p:sp>
      <p:sp>
        <p:nvSpPr>
          <p:cNvPr id="344" name="Google Shape;344;p41"/>
          <p:cNvSpPr txBox="1">
            <a:spLocks noGrp="1"/>
          </p:cNvSpPr>
          <p:nvPr>
            <p:ph type="body" idx="1"/>
          </p:nvPr>
        </p:nvSpPr>
        <p:spPr>
          <a:xfrm>
            <a:off x="768095" y="1714500"/>
            <a:ext cx="3566100" cy="3017400"/>
          </a:xfrm>
          <a:prstGeom prst="rect">
            <a:avLst/>
          </a:prstGeom>
          <a:noFill/>
          <a:ln>
            <a:noFill/>
          </a:ln>
        </p:spPr>
        <p:txBody>
          <a:bodyPr spcFirstLastPara="1" wrap="square" lIns="34275" tIns="34275" rIns="34275" bIns="34275" anchor="t" anchorCtr="0">
            <a:noAutofit/>
          </a:bodyPr>
          <a:lstStyle/>
          <a:p>
            <a:pPr marL="63500" lvl="0" indent="0" algn="l" rtl="0">
              <a:lnSpc>
                <a:spcPct val="90000"/>
              </a:lnSpc>
              <a:spcBef>
                <a:spcPts val="0"/>
              </a:spcBef>
              <a:spcAft>
                <a:spcPts val="0"/>
              </a:spcAft>
              <a:buNone/>
            </a:pPr>
            <a:r>
              <a:rPr lang="en"/>
              <a:t>This item is housed in the Victoria University E. J. Pratt Library. It is a Mi’kmaq to English dictionary created by Reverend Silas T. Rand.</a:t>
            </a:r>
            <a:endParaRPr/>
          </a:p>
          <a:p>
            <a:pPr marL="63500" lvl="0" indent="-158750" algn="l" rtl="0">
              <a:lnSpc>
                <a:spcPct val="90000"/>
              </a:lnSpc>
              <a:spcBef>
                <a:spcPts val="1100"/>
              </a:spcBef>
              <a:spcAft>
                <a:spcPts val="0"/>
              </a:spcAft>
              <a:buSzPts val="2500"/>
              <a:buChar char=" "/>
            </a:pPr>
            <a:br>
              <a:rPr lang="en" sz="2500"/>
            </a:br>
            <a:endParaRPr sz="2500"/>
          </a:p>
        </p:txBody>
      </p:sp>
      <p:pic>
        <p:nvPicPr>
          <p:cNvPr id="345" name="Google Shape;345;p41"/>
          <p:cNvPicPr preferRelativeResize="0"/>
          <p:nvPr/>
        </p:nvPicPr>
        <p:blipFill rotWithShape="1">
          <a:blip r:embed="rId3">
            <a:alphaModFix/>
          </a:blip>
          <a:srcRect/>
          <a:stretch/>
        </p:blipFill>
        <p:spPr>
          <a:xfrm>
            <a:off x="4413123" y="1714500"/>
            <a:ext cx="4031037" cy="30175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TERMINOLOGY</a:t>
            </a:r>
            <a:endParaRPr/>
          </a:p>
        </p:txBody>
      </p:sp>
      <p:sp>
        <p:nvSpPr>
          <p:cNvPr id="351" name="Google Shape;351;p42"/>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l" rtl="0">
              <a:lnSpc>
                <a:spcPct val="90000"/>
              </a:lnSpc>
              <a:spcBef>
                <a:spcPts val="0"/>
              </a:spcBef>
              <a:spcAft>
                <a:spcPts val="0"/>
              </a:spcAft>
              <a:buSzPts val="1700"/>
              <a:buChar char=" "/>
            </a:pPr>
            <a:r>
              <a:rPr lang="en"/>
              <a:t>This section aims to demonstrate shifts in language not only within the workplace, but even beyond.</a:t>
            </a:r>
            <a:endParaRPr/>
          </a:p>
          <a:p>
            <a:pPr marL="63500" lvl="0" indent="-107950" algn="l" rtl="0">
              <a:lnSpc>
                <a:spcPct val="90000"/>
              </a:lnSpc>
              <a:spcBef>
                <a:spcPts val="1100"/>
              </a:spcBef>
              <a:spcAft>
                <a:spcPts val="0"/>
              </a:spcAft>
              <a:buSzPts val="1700"/>
              <a:buChar char=" "/>
            </a:pPr>
            <a:br>
              <a:rPr lang="en"/>
            </a:b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3"/>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EXAMPLE: INAPPROPRIATE TERMINOLOGY</a:t>
            </a:r>
            <a:endParaRPr/>
          </a:p>
        </p:txBody>
      </p:sp>
      <p:sp>
        <p:nvSpPr>
          <p:cNvPr id="358" name="Google Shape;358;p43"/>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ctr" rtl="0">
              <a:lnSpc>
                <a:spcPct val="90000"/>
              </a:lnSpc>
              <a:spcBef>
                <a:spcPts val="0"/>
              </a:spcBef>
              <a:spcAft>
                <a:spcPts val="0"/>
              </a:spcAft>
              <a:buSzPts val="1700"/>
              <a:buChar char=" "/>
            </a:pPr>
            <a:br>
              <a:rPr lang="en"/>
            </a:br>
            <a:br>
              <a:rPr lang="en"/>
            </a:br>
            <a:endParaRPr/>
          </a:p>
          <a:p>
            <a:pPr marL="63500" lvl="0" indent="-107950" algn="ctr" rtl="0">
              <a:lnSpc>
                <a:spcPct val="90000"/>
              </a:lnSpc>
              <a:spcBef>
                <a:spcPts val="0"/>
              </a:spcBef>
              <a:spcAft>
                <a:spcPts val="0"/>
              </a:spcAft>
              <a:buSzPts val="1700"/>
              <a:buChar char=" "/>
            </a:pPr>
            <a:endParaRPr strike="sngStrike"/>
          </a:p>
          <a:p>
            <a:pPr marL="63500" lvl="0" indent="-107950" algn="ctr" rtl="0">
              <a:lnSpc>
                <a:spcPct val="90000"/>
              </a:lnSpc>
              <a:spcBef>
                <a:spcPts val="0"/>
              </a:spcBef>
              <a:spcAft>
                <a:spcPts val="0"/>
              </a:spcAft>
              <a:buSzPts val="1700"/>
              <a:buChar char=" "/>
            </a:pPr>
            <a:endParaRPr strike="sngStrike"/>
          </a:p>
          <a:p>
            <a:pPr marL="63500" lvl="0" indent="-107950" algn="ctr" rtl="0">
              <a:lnSpc>
                <a:spcPct val="90000"/>
              </a:lnSpc>
              <a:spcBef>
                <a:spcPts val="0"/>
              </a:spcBef>
              <a:spcAft>
                <a:spcPts val="0"/>
              </a:spcAft>
              <a:buSzPts val="1700"/>
              <a:buChar char=" "/>
            </a:pPr>
            <a:r>
              <a:rPr lang="en" strike="sngStrike"/>
              <a:t>“Let’s have a pow wow about this.”</a:t>
            </a:r>
            <a:endParaRPr/>
          </a:p>
          <a:p>
            <a:pPr marL="63500" lvl="0" indent="-107950" algn="ctr" rtl="0">
              <a:lnSpc>
                <a:spcPct val="90000"/>
              </a:lnSpc>
              <a:spcBef>
                <a:spcPts val="1100"/>
              </a:spcBef>
              <a:spcAft>
                <a:spcPts val="0"/>
              </a:spcAft>
              <a:buSzPts val="1700"/>
              <a:buChar char=" "/>
            </a:pPr>
            <a:r>
              <a:rPr lang="en" strike="sngStrike"/>
              <a:t>“They’ve gone off the reservation.”</a:t>
            </a:r>
            <a:endParaRPr/>
          </a:p>
          <a:p>
            <a:pPr marL="63500" lvl="0" indent="-107950" algn="l" rtl="0">
              <a:lnSpc>
                <a:spcPct val="90000"/>
              </a:lnSpc>
              <a:spcBef>
                <a:spcPts val="1100"/>
              </a:spcBef>
              <a:spcAft>
                <a:spcPts val="0"/>
              </a:spcAft>
              <a:buSzPts val="1700"/>
              <a:buChar char=" "/>
            </a:pPr>
            <a:br>
              <a:rPr lang="en"/>
            </a:b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4"/>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EXAMPLE: INAPPROPRIATE TERMINOLOGY</a:t>
            </a:r>
            <a:endParaRPr/>
          </a:p>
        </p:txBody>
      </p:sp>
      <p:sp>
        <p:nvSpPr>
          <p:cNvPr id="365" name="Google Shape;365;p44"/>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ctr" rtl="0">
              <a:lnSpc>
                <a:spcPct val="90000"/>
              </a:lnSpc>
              <a:spcBef>
                <a:spcPts val="0"/>
              </a:spcBef>
              <a:spcAft>
                <a:spcPts val="0"/>
              </a:spcAft>
              <a:buSzPts val="1700"/>
              <a:buChar char=" "/>
            </a:pPr>
            <a:br>
              <a:rPr lang="en"/>
            </a:br>
            <a:br>
              <a:rPr lang="en"/>
            </a:br>
            <a:endParaRPr/>
          </a:p>
          <a:p>
            <a:pPr marL="63500" lvl="0" indent="-107950" algn="ctr" rtl="0">
              <a:lnSpc>
                <a:spcPct val="90000"/>
              </a:lnSpc>
              <a:spcBef>
                <a:spcPts val="0"/>
              </a:spcBef>
              <a:spcAft>
                <a:spcPts val="0"/>
              </a:spcAft>
              <a:buSzPts val="1700"/>
              <a:buChar char=" "/>
            </a:pPr>
            <a:endParaRPr/>
          </a:p>
          <a:p>
            <a:pPr marL="63500" lvl="0" indent="-107950" algn="ctr" rtl="0">
              <a:lnSpc>
                <a:spcPct val="90000"/>
              </a:lnSpc>
              <a:spcBef>
                <a:spcPts val="0"/>
              </a:spcBef>
              <a:spcAft>
                <a:spcPts val="0"/>
              </a:spcAft>
              <a:buSzPts val="1700"/>
              <a:buChar char=" "/>
            </a:pPr>
            <a:endParaRPr/>
          </a:p>
          <a:p>
            <a:pPr marL="63500" lvl="0" indent="-107950" algn="ctr" rtl="0">
              <a:lnSpc>
                <a:spcPct val="90000"/>
              </a:lnSpc>
              <a:spcBef>
                <a:spcPts val="0"/>
              </a:spcBef>
              <a:spcAft>
                <a:spcPts val="0"/>
              </a:spcAft>
              <a:buSzPts val="1700"/>
              <a:buChar char=" "/>
            </a:pPr>
            <a:r>
              <a:rPr lang="en"/>
              <a:t>“Let’s meet about this.”</a:t>
            </a:r>
            <a:endParaRPr/>
          </a:p>
          <a:p>
            <a:pPr marL="63500" lvl="0" indent="-107950" algn="ctr" rtl="0">
              <a:lnSpc>
                <a:spcPct val="90000"/>
              </a:lnSpc>
              <a:spcBef>
                <a:spcPts val="1100"/>
              </a:spcBef>
              <a:spcAft>
                <a:spcPts val="0"/>
              </a:spcAft>
              <a:buSzPts val="1700"/>
              <a:buChar char=" "/>
            </a:pPr>
            <a:r>
              <a:rPr lang="en"/>
              <a:t>“They’re acting on their own.”</a:t>
            </a:r>
            <a:endParaRPr/>
          </a:p>
          <a:p>
            <a:pPr marL="63500" lvl="0" indent="-107950" algn="l" rtl="0">
              <a:lnSpc>
                <a:spcPct val="90000"/>
              </a:lnSpc>
              <a:spcBef>
                <a:spcPts val="1100"/>
              </a:spcBef>
              <a:spcAft>
                <a:spcPts val="0"/>
              </a:spcAft>
              <a:buSzPts val="1700"/>
              <a:buChar char=" "/>
            </a:pPr>
            <a:br>
              <a:rPr lang="en"/>
            </a:b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TAKING RESPONSIBILITY</a:t>
            </a:r>
            <a:endParaRPr/>
          </a:p>
        </p:txBody>
      </p:sp>
      <p:sp>
        <p:nvSpPr>
          <p:cNvPr id="372" name="Google Shape;372;p45"/>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l" rtl="0">
              <a:lnSpc>
                <a:spcPct val="90000"/>
              </a:lnSpc>
              <a:spcBef>
                <a:spcPts val="0"/>
              </a:spcBef>
              <a:spcAft>
                <a:spcPts val="0"/>
              </a:spcAft>
              <a:buSzPts val="1700"/>
              <a:buChar char=" "/>
            </a:pPr>
            <a:r>
              <a:rPr lang="en"/>
              <a:t>This area will discuss starting points for the development and sustenance of meaningful relationships between non-Indigenous librarians and respective Indigenous communities (on campus and beyond). </a:t>
            </a:r>
            <a:endParaRPr/>
          </a:p>
          <a:p>
            <a:pPr marL="63500" lvl="0" indent="-107950" algn="l" rtl="0">
              <a:lnSpc>
                <a:spcPct val="90000"/>
              </a:lnSpc>
              <a:spcBef>
                <a:spcPts val="1100"/>
              </a:spcBef>
              <a:spcAft>
                <a:spcPts val="0"/>
              </a:spcAft>
              <a:buSzPts val="1700"/>
              <a:buChar char=" "/>
            </a:pPr>
            <a:br>
              <a:rPr lang="en"/>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body" idx="1"/>
          </p:nvPr>
        </p:nvSpPr>
        <p:spPr>
          <a:xfrm>
            <a:off x="1187576" y="3776954"/>
            <a:ext cx="3202500" cy="528000"/>
          </a:xfrm>
          <a:prstGeom prst="rect">
            <a:avLst/>
          </a:prstGeom>
          <a:noFill/>
          <a:ln>
            <a:noFill/>
          </a:ln>
        </p:spPr>
        <p:txBody>
          <a:bodyPr spcFirstLastPara="1" wrap="square" lIns="34275" tIns="34275" rIns="34275" bIns="34275" anchor="b" anchorCtr="1">
            <a:noAutofit/>
          </a:bodyPr>
          <a:lstStyle/>
          <a:p>
            <a:pPr marL="0" lvl="0" indent="0" algn="ctr" rtl="0">
              <a:lnSpc>
                <a:spcPct val="100000"/>
              </a:lnSpc>
              <a:spcBef>
                <a:spcPts val="0"/>
              </a:spcBef>
              <a:spcAft>
                <a:spcPts val="0"/>
              </a:spcAft>
              <a:buSzPts val="1000"/>
              <a:buNone/>
            </a:pPr>
            <a:r>
              <a:rPr lang="en" sz="1000" b="1">
                <a:solidFill>
                  <a:schemeClr val="dk1"/>
                </a:solidFill>
              </a:rPr>
              <a:t>DESMOND WONG</a:t>
            </a:r>
            <a:endParaRPr sz="1000" b="1">
              <a:solidFill>
                <a:schemeClr val="dk1"/>
              </a:solidFill>
            </a:endParaRPr>
          </a:p>
          <a:p>
            <a:pPr marL="0" lvl="0" indent="0" algn="ctr" rtl="0">
              <a:lnSpc>
                <a:spcPct val="100000"/>
              </a:lnSpc>
              <a:spcBef>
                <a:spcPts val="0"/>
              </a:spcBef>
              <a:spcAft>
                <a:spcPts val="0"/>
              </a:spcAft>
              <a:buSzPts val="1000"/>
              <a:buNone/>
            </a:pPr>
            <a:r>
              <a:rPr lang="en" sz="1000">
                <a:solidFill>
                  <a:schemeClr val="dk1"/>
                </a:solidFill>
              </a:rPr>
              <a:t>OUTREACH LIBRARIAN</a:t>
            </a:r>
            <a:endParaRPr/>
          </a:p>
          <a:p>
            <a:pPr marL="0" lvl="0" indent="0" algn="ctr" rtl="0">
              <a:lnSpc>
                <a:spcPct val="100000"/>
              </a:lnSpc>
              <a:spcBef>
                <a:spcPts val="0"/>
              </a:spcBef>
              <a:spcAft>
                <a:spcPts val="0"/>
              </a:spcAft>
              <a:buSzPts val="1000"/>
              <a:buNone/>
            </a:pPr>
            <a:r>
              <a:rPr lang="en" sz="1000">
                <a:solidFill>
                  <a:schemeClr val="dk1"/>
                </a:solidFill>
              </a:rPr>
              <a:t>UNIVERSITY OF TORONTO LIBRARIES</a:t>
            </a:r>
            <a:endParaRPr/>
          </a:p>
        </p:txBody>
      </p:sp>
      <p:sp>
        <p:nvSpPr>
          <p:cNvPr id="154" name="Google Shape;154;p19"/>
          <p:cNvSpPr txBox="1">
            <a:spLocks noGrp="1"/>
          </p:cNvSpPr>
          <p:nvPr>
            <p:ph type="body" idx="4"/>
          </p:nvPr>
        </p:nvSpPr>
        <p:spPr>
          <a:xfrm>
            <a:off x="4788144" y="3776954"/>
            <a:ext cx="3202500" cy="528000"/>
          </a:xfrm>
          <a:prstGeom prst="rect">
            <a:avLst/>
          </a:prstGeom>
          <a:noFill/>
          <a:ln>
            <a:noFill/>
          </a:ln>
        </p:spPr>
        <p:txBody>
          <a:bodyPr spcFirstLastPara="1" wrap="square" lIns="34275" tIns="34275" rIns="34275" bIns="34275" anchor="b" anchorCtr="1">
            <a:noAutofit/>
          </a:bodyPr>
          <a:lstStyle/>
          <a:p>
            <a:pPr marL="0" lvl="0" indent="0" algn="ctr" rtl="0">
              <a:lnSpc>
                <a:spcPct val="100000"/>
              </a:lnSpc>
              <a:spcBef>
                <a:spcPts val="0"/>
              </a:spcBef>
              <a:spcAft>
                <a:spcPts val="0"/>
              </a:spcAft>
              <a:buSzPts val="1000"/>
              <a:buNone/>
            </a:pPr>
            <a:r>
              <a:rPr lang="en" sz="1000" b="1">
                <a:solidFill>
                  <a:schemeClr val="dk1"/>
                </a:solidFill>
              </a:rPr>
              <a:t>MAY CHAN</a:t>
            </a:r>
            <a:endParaRPr/>
          </a:p>
          <a:p>
            <a:pPr marL="0" lvl="0" indent="0" algn="ctr" rtl="0">
              <a:lnSpc>
                <a:spcPct val="100000"/>
              </a:lnSpc>
              <a:spcBef>
                <a:spcPts val="0"/>
              </a:spcBef>
              <a:spcAft>
                <a:spcPts val="0"/>
              </a:spcAft>
              <a:buSzPts val="1000"/>
              <a:buNone/>
            </a:pPr>
            <a:r>
              <a:rPr lang="en" sz="1000">
                <a:solidFill>
                  <a:schemeClr val="dk1"/>
                </a:solidFill>
              </a:rPr>
              <a:t>HEAD, METADATA SERVICES</a:t>
            </a:r>
            <a:endParaRPr sz="1000">
              <a:solidFill>
                <a:schemeClr val="dk1"/>
              </a:solidFill>
            </a:endParaRPr>
          </a:p>
          <a:p>
            <a:pPr marL="0" lvl="0" indent="0" algn="ctr" rtl="0">
              <a:lnSpc>
                <a:spcPct val="100000"/>
              </a:lnSpc>
              <a:spcBef>
                <a:spcPts val="0"/>
              </a:spcBef>
              <a:spcAft>
                <a:spcPts val="0"/>
              </a:spcAft>
              <a:buClr>
                <a:schemeClr val="dk1"/>
              </a:buClr>
              <a:buSzPts val="1000"/>
              <a:buFont typeface="Arial"/>
              <a:buNone/>
            </a:pPr>
            <a:r>
              <a:rPr lang="en" sz="1000">
                <a:solidFill>
                  <a:schemeClr val="dk1"/>
                </a:solidFill>
              </a:rPr>
              <a:t>UNIVERSITY OF TORONTO LIBRARIES</a:t>
            </a:r>
            <a:endParaRPr sz="1000">
              <a:solidFill>
                <a:schemeClr val="dk1"/>
              </a:solidFill>
            </a:endParaRPr>
          </a:p>
        </p:txBody>
      </p:sp>
      <p:sp>
        <p:nvSpPr>
          <p:cNvPr id="155" name="Google Shape;155;p19"/>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Who We Are</a:t>
            </a:r>
            <a:endParaRPr/>
          </a:p>
        </p:txBody>
      </p:sp>
      <p:pic>
        <p:nvPicPr>
          <p:cNvPr id="156" name="Google Shape;156;p19"/>
          <p:cNvPicPr preferRelativeResize="0"/>
          <p:nvPr/>
        </p:nvPicPr>
        <p:blipFill rotWithShape="1">
          <a:blip r:embed="rId3">
            <a:alphaModFix/>
          </a:blip>
          <a:srcRect/>
          <a:stretch/>
        </p:blipFill>
        <p:spPr>
          <a:xfrm>
            <a:off x="5417818" y="1742016"/>
            <a:ext cx="1943338" cy="1940641"/>
          </a:xfrm>
          <a:prstGeom prst="rect">
            <a:avLst/>
          </a:prstGeom>
          <a:noFill/>
          <a:ln>
            <a:noFill/>
          </a:ln>
          <a:effectLst>
            <a:outerShdw blurRad="57150" dist="19050" dir="5400000" algn="bl" rotWithShape="0">
              <a:srgbClr val="000000">
                <a:alpha val="50000"/>
              </a:srgbClr>
            </a:outerShdw>
          </a:effectLst>
        </p:spPr>
      </p:pic>
      <p:pic>
        <p:nvPicPr>
          <p:cNvPr id="157" name="Google Shape;157;p19"/>
          <p:cNvPicPr preferRelativeResize="0"/>
          <p:nvPr/>
        </p:nvPicPr>
        <p:blipFill rotWithShape="1">
          <a:blip r:embed="rId4">
            <a:alphaModFix/>
          </a:blip>
          <a:srcRect/>
          <a:stretch/>
        </p:blipFill>
        <p:spPr>
          <a:xfrm>
            <a:off x="2003800" y="1735075"/>
            <a:ext cx="1570240" cy="194758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6"/>
          <p:cNvSpPr txBox="1">
            <a:spLocks noGrp="1"/>
          </p:cNvSpPr>
          <p:nvPr>
            <p:ph type="title"/>
          </p:nvPr>
        </p:nvSpPr>
        <p:spPr>
          <a:xfrm>
            <a:off x="768096" y="438912"/>
            <a:ext cx="7290000" cy="1124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CONVERSATIONS WITH COLLEAGUES</a:t>
            </a:r>
            <a:endParaRPr/>
          </a:p>
        </p:txBody>
      </p:sp>
      <p:sp>
        <p:nvSpPr>
          <p:cNvPr id="378" name="Google Shape;378;p46"/>
          <p:cNvSpPr txBox="1">
            <a:spLocks noGrp="1"/>
          </p:cNvSpPr>
          <p:nvPr>
            <p:ph type="body" idx="1"/>
          </p:nvPr>
        </p:nvSpPr>
        <p:spPr>
          <a:xfrm>
            <a:off x="768096" y="1714500"/>
            <a:ext cx="7290000" cy="3017400"/>
          </a:xfrm>
          <a:prstGeom prst="rect">
            <a:avLst/>
          </a:prstGeom>
        </p:spPr>
        <p:txBody>
          <a:bodyPr spcFirstLastPara="1" wrap="square" lIns="34275" tIns="34275" rIns="34275" bIns="34275" anchor="t" anchorCtr="0">
            <a:noAutofit/>
          </a:bodyPr>
          <a:lstStyle/>
          <a:p>
            <a:pPr marL="0" lvl="0" indent="0" algn="l" rtl="0">
              <a:spcBef>
                <a:spcPts val="900"/>
              </a:spcBef>
              <a:spcAft>
                <a:spcPts val="0"/>
              </a:spcAft>
              <a:buNone/>
            </a:pPr>
            <a:r>
              <a:rPr lang="en"/>
              <a:t>This section is currently under development in the toolkit, but will discuss ways to begin having conversations with colleagues and supervisors about Indigenous issues.</a:t>
            </a:r>
            <a:endParaRPr/>
          </a:p>
          <a:p>
            <a:pPr marL="0" lvl="0" indent="0" algn="l" rtl="0">
              <a:spcBef>
                <a:spcPts val="900"/>
              </a:spcBef>
              <a:spcAft>
                <a:spcPts val="0"/>
              </a:spcAft>
              <a:buNone/>
            </a:pPr>
            <a:endParaRPr/>
          </a:p>
          <a:p>
            <a:pPr marL="0" lvl="0" indent="0" algn="l" rtl="0">
              <a:spcBef>
                <a:spcPts val="900"/>
              </a:spcBef>
              <a:spcAft>
                <a:spcPts val="0"/>
              </a:spcAft>
              <a:buNone/>
            </a:pPr>
            <a:r>
              <a:rPr lang="en"/>
              <a:t>Some preliminary plans for 2020-2021:</a:t>
            </a:r>
            <a:endParaRPr/>
          </a:p>
          <a:p>
            <a:pPr marL="457200" lvl="0" indent="-317500" algn="l" rtl="0">
              <a:spcBef>
                <a:spcPts val="900"/>
              </a:spcBef>
              <a:spcAft>
                <a:spcPts val="0"/>
              </a:spcAft>
              <a:buSzPts val="1400"/>
              <a:buAutoNum type="arabicPeriod"/>
            </a:pPr>
            <a:r>
              <a:rPr lang="en"/>
              <a:t>Presenting to a wider range of colleagues</a:t>
            </a:r>
            <a:endParaRPr/>
          </a:p>
          <a:p>
            <a:pPr marL="457200" lvl="0" indent="-317500" algn="l" rtl="0">
              <a:spcBef>
                <a:spcPts val="0"/>
              </a:spcBef>
              <a:spcAft>
                <a:spcPts val="0"/>
              </a:spcAft>
              <a:buSzPts val="1400"/>
              <a:buAutoNum type="arabicPeriod"/>
            </a:pPr>
            <a:r>
              <a:rPr lang="en"/>
              <a:t>Building a community of practice</a:t>
            </a:r>
            <a:endParaRPr/>
          </a:p>
          <a:p>
            <a:pPr marL="457200" lvl="0" indent="-317500" algn="l" rtl="0">
              <a:spcBef>
                <a:spcPts val="0"/>
              </a:spcBef>
              <a:spcAft>
                <a:spcPts val="0"/>
              </a:spcAft>
              <a:buSzPts val="1400"/>
              <a:buAutoNum type="arabicPeriod"/>
            </a:pPr>
            <a:r>
              <a:rPr lang="en"/>
              <a:t>Learning through a book club</a:t>
            </a:r>
            <a:endParaRPr/>
          </a:p>
        </p:txBody>
      </p:sp>
      <p:sp>
        <p:nvSpPr>
          <p:cNvPr id="379" name="Google Shape;379;p46"/>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p>
            <a:pPr marL="0" lvl="0" indent="0" algn="r" rtl="0">
              <a:lnSpc>
                <a:spcPct val="80000"/>
              </a:lnSpc>
              <a:spcBef>
                <a:spcPts val="0"/>
              </a:spcBef>
              <a:spcAft>
                <a:spcPts val="0"/>
              </a:spcAft>
              <a:buClr>
                <a:srgbClr val="0C0C0C"/>
              </a:buClr>
              <a:buSzPts val="3800"/>
              <a:buFont typeface="Twentieth Century"/>
              <a:buNone/>
            </a:pPr>
            <a:r>
              <a:rPr lang="en"/>
              <a:t>GENERATIVE ENGAGEMENT</a:t>
            </a:r>
            <a:endParaRPr/>
          </a:p>
        </p:txBody>
      </p:sp>
      <p:sp>
        <p:nvSpPr>
          <p:cNvPr id="386" name="Google Shape;386;p47"/>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a:t>May Chan &amp; Desmond Wong</a:t>
            </a:r>
            <a:endParaRPr/>
          </a:p>
        </p:txBody>
      </p:sp>
      <p:sp>
        <p:nvSpPr>
          <p:cNvPr id="387" name="Google Shape;387;p47"/>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title"/>
          </p:nvPr>
        </p:nvSpPr>
        <p:spPr>
          <a:xfrm>
            <a:off x="768096" y="438912"/>
            <a:ext cx="7290000" cy="1124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PLANTING</a:t>
            </a:r>
            <a:endParaRPr/>
          </a:p>
        </p:txBody>
      </p:sp>
      <p:sp>
        <p:nvSpPr>
          <p:cNvPr id="393" name="Google Shape;393;p48"/>
          <p:cNvSpPr txBox="1">
            <a:spLocks noGrp="1"/>
          </p:cNvSpPr>
          <p:nvPr>
            <p:ph type="body" idx="1"/>
          </p:nvPr>
        </p:nvSpPr>
        <p:spPr>
          <a:xfrm>
            <a:off x="768100" y="1446025"/>
            <a:ext cx="7290000" cy="3407100"/>
          </a:xfrm>
          <a:prstGeom prst="rect">
            <a:avLst/>
          </a:prstGeom>
        </p:spPr>
        <p:txBody>
          <a:bodyPr spcFirstLastPara="1" wrap="square" lIns="34275" tIns="34275" rIns="34275" bIns="34275" anchor="t" anchorCtr="0">
            <a:noAutofit/>
          </a:bodyPr>
          <a:lstStyle/>
          <a:p>
            <a:pPr marL="0" lvl="0" indent="0" algn="l" rtl="0">
              <a:spcBef>
                <a:spcPts val="900"/>
              </a:spcBef>
              <a:spcAft>
                <a:spcPts val="0"/>
              </a:spcAft>
              <a:buNone/>
            </a:pPr>
            <a:r>
              <a:rPr lang="en"/>
              <a:t>Internal Engagement</a:t>
            </a:r>
            <a:endParaRPr/>
          </a:p>
          <a:p>
            <a:pPr marL="457200" lvl="0" indent="-317500" algn="l" rtl="0">
              <a:spcBef>
                <a:spcPts val="900"/>
              </a:spcBef>
              <a:spcAft>
                <a:spcPts val="0"/>
              </a:spcAft>
              <a:buSzPts val="1400"/>
              <a:buChar char="●"/>
            </a:pPr>
            <a:r>
              <a:rPr lang="en"/>
              <a:t>Cataloguing and Authorities User Group (October 2018, December 2018, March 2019, April 2020)</a:t>
            </a:r>
            <a:endParaRPr/>
          </a:p>
          <a:p>
            <a:pPr marL="914400" lvl="1" indent="-317500" algn="l" rtl="0">
              <a:spcBef>
                <a:spcPts val="0"/>
              </a:spcBef>
              <a:spcAft>
                <a:spcPts val="0"/>
              </a:spcAft>
              <a:buSzPts val="1400"/>
              <a:buChar char="○"/>
            </a:pPr>
            <a:r>
              <a:rPr lang="en"/>
              <a:t>2020-2021 Work Plan</a:t>
            </a:r>
            <a:endParaRPr/>
          </a:p>
          <a:p>
            <a:pPr marL="457200" lvl="0" indent="-317500" algn="l" rtl="0">
              <a:spcBef>
                <a:spcPts val="0"/>
              </a:spcBef>
              <a:spcAft>
                <a:spcPts val="0"/>
              </a:spcAft>
              <a:buSzPts val="1400"/>
              <a:buChar char="●"/>
            </a:pPr>
            <a:r>
              <a:rPr lang="en"/>
              <a:t>Senior Staff (June 2019)</a:t>
            </a:r>
            <a:endParaRPr/>
          </a:p>
          <a:p>
            <a:pPr marL="457200" lvl="0" indent="-317500" algn="l" rtl="0">
              <a:spcBef>
                <a:spcPts val="0"/>
              </a:spcBef>
              <a:spcAft>
                <a:spcPts val="0"/>
              </a:spcAft>
              <a:buSzPts val="1400"/>
              <a:buChar char="●"/>
            </a:pPr>
            <a:r>
              <a:rPr lang="en"/>
              <a:t>University of Toronto Archivists Group</a:t>
            </a:r>
            <a:endParaRPr/>
          </a:p>
          <a:p>
            <a:pPr marL="457200" lvl="0" indent="-317500" algn="l" rtl="0">
              <a:spcBef>
                <a:spcPts val="0"/>
              </a:spcBef>
              <a:spcAft>
                <a:spcPts val="0"/>
              </a:spcAft>
              <a:buSzPts val="1400"/>
              <a:buChar char="●"/>
            </a:pPr>
            <a:r>
              <a:rPr lang="en"/>
              <a:t>Senior Staff (February 2020)</a:t>
            </a:r>
            <a:endParaRPr/>
          </a:p>
          <a:p>
            <a:pPr marL="914400" lvl="1" indent="-317500" algn="l" rtl="0">
              <a:spcBef>
                <a:spcPts val="0"/>
              </a:spcBef>
              <a:spcAft>
                <a:spcPts val="0"/>
              </a:spcAft>
              <a:buSzPts val="1400"/>
              <a:buChar char="○"/>
            </a:pPr>
            <a:r>
              <a:rPr lang="en"/>
              <a:t>Community of Practice </a:t>
            </a:r>
            <a:endParaRPr/>
          </a:p>
          <a:p>
            <a:pPr marL="457200" lvl="0" indent="-317500" algn="l" rtl="0">
              <a:spcBef>
                <a:spcPts val="0"/>
              </a:spcBef>
              <a:spcAft>
                <a:spcPts val="0"/>
              </a:spcAft>
              <a:buSzPts val="1400"/>
              <a:buChar char="●"/>
            </a:pPr>
            <a:r>
              <a:rPr lang="en"/>
              <a:t>Book Club Pilot (March-April 2020)</a:t>
            </a:r>
            <a:endParaRPr/>
          </a:p>
          <a:p>
            <a:pPr marL="457200" lvl="0" indent="0" algn="l" rtl="0">
              <a:spcBef>
                <a:spcPts val="900"/>
              </a:spcBef>
              <a:spcAft>
                <a:spcPts val="200"/>
              </a:spcAft>
              <a:buNone/>
            </a:pPr>
            <a:endParaRPr/>
          </a:p>
        </p:txBody>
      </p:sp>
      <p:sp>
        <p:nvSpPr>
          <p:cNvPr id="394" name="Google Shape;394;p48"/>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title"/>
          </p:nvPr>
        </p:nvSpPr>
        <p:spPr>
          <a:xfrm>
            <a:off x="768096" y="438912"/>
            <a:ext cx="7290000" cy="1124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NURTURING</a:t>
            </a:r>
            <a:endParaRPr/>
          </a:p>
        </p:txBody>
      </p:sp>
      <p:sp>
        <p:nvSpPr>
          <p:cNvPr id="400" name="Google Shape;400;p49"/>
          <p:cNvSpPr txBox="1">
            <a:spLocks noGrp="1"/>
          </p:cNvSpPr>
          <p:nvPr>
            <p:ph type="body" idx="1"/>
          </p:nvPr>
        </p:nvSpPr>
        <p:spPr>
          <a:xfrm>
            <a:off x="768100" y="1502550"/>
            <a:ext cx="7290000" cy="3220200"/>
          </a:xfrm>
          <a:prstGeom prst="rect">
            <a:avLst/>
          </a:prstGeom>
        </p:spPr>
        <p:txBody>
          <a:bodyPr spcFirstLastPara="1" wrap="square" lIns="34275" tIns="34275" rIns="34275" bIns="34275" anchor="t" anchorCtr="0">
            <a:noAutofit/>
          </a:bodyPr>
          <a:lstStyle/>
          <a:p>
            <a:pPr marL="0" lvl="0" indent="0" algn="l" rtl="0">
              <a:spcBef>
                <a:spcPts val="900"/>
              </a:spcBef>
              <a:spcAft>
                <a:spcPts val="0"/>
              </a:spcAft>
              <a:buClr>
                <a:schemeClr val="dk1"/>
              </a:buClr>
              <a:buSzPts val="1100"/>
              <a:buFont typeface="Arial"/>
              <a:buNone/>
            </a:pPr>
            <a:r>
              <a:rPr lang="en"/>
              <a:t>External Engagement</a:t>
            </a:r>
            <a:endParaRPr/>
          </a:p>
          <a:p>
            <a:pPr marL="457200" lvl="0" indent="-317500" algn="l" rtl="0">
              <a:spcBef>
                <a:spcPts val="900"/>
              </a:spcBef>
              <a:spcAft>
                <a:spcPts val="0"/>
              </a:spcAft>
              <a:buSzPts val="1400"/>
              <a:buChar char="●"/>
            </a:pPr>
            <a:r>
              <a:rPr lang="en"/>
              <a:t>Indigenous community</a:t>
            </a:r>
            <a:endParaRPr/>
          </a:p>
          <a:p>
            <a:pPr marL="457200" lvl="0" indent="-317500" algn="l" rtl="0">
              <a:spcBef>
                <a:spcPts val="0"/>
              </a:spcBef>
              <a:spcAft>
                <a:spcPts val="0"/>
              </a:spcAft>
              <a:buSzPts val="1400"/>
              <a:buChar char="●"/>
            </a:pPr>
            <a:r>
              <a:rPr lang="en"/>
              <a:t>University community</a:t>
            </a:r>
            <a:endParaRPr/>
          </a:p>
          <a:p>
            <a:pPr marL="457200" lvl="0" indent="-317500" algn="l" rtl="0">
              <a:spcBef>
                <a:spcPts val="0"/>
              </a:spcBef>
              <a:spcAft>
                <a:spcPts val="0"/>
              </a:spcAft>
              <a:buSzPts val="1400"/>
              <a:buChar char="●"/>
            </a:pPr>
            <a:r>
              <a:rPr lang="en"/>
              <a:t>Symposia</a:t>
            </a:r>
            <a:endParaRPr/>
          </a:p>
          <a:p>
            <a:pPr marL="914400" lvl="1" indent="-317500" algn="l" rtl="0">
              <a:spcBef>
                <a:spcPts val="0"/>
              </a:spcBef>
              <a:spcAft>
                <a:spcPts val="0"/>
              </a:spcAft>
              <a:buSzPts val="1400"/>
              <a:buChar char="○"/>
            </a:pPr>
            <a:r>
              <a:rPr lang="en"/>
              <a:t>Making Meaning (February 2018, Edmonton, AB)</a:t>
            </a:r>
            <a:endParaRPr/>
          </a:p>
          <a:p>
            <a:pPr marL="914400" lvl="1" indent="-317500" algn="l" rtl="0">
              <a:spcBef>
                <a:spcPts val="0"/>
              </a:spcBef>
              <a:spcAft>
                <a:spcPts val="0"/>
              </a:spcAft>
              <a:buSzPts val="1400"/>
              <a:buChar char="○"/>
            </a:pPr>
            <a:r>
              <a:rPr lang="en"/>
              <a:t>In Our Own Words (June 2018, Toronto, ON)</a:t>
            </a:r>
            <a:endParaRPr/>
          </a:p>
          <a:p>
            <a:pPr marL="914400" lvl="1" indent="-317500" algn="l" rtl="0">
              <a:spcBef>
                <a:spcPts val="0"/>
              </a:spcBef>
              <a:spcAft>
                <a:spcPts val="0"/>
              </a:spcAft>
              <a:buSzPts val="1400"/>
              <a:buChar char="○"/>
            </a:pPr>
            <a:r>
              <a:rPr lang="en"/>
              <a:t>Sorting Libraries Out (March 2019, Vancouver, BC)</a:t>
            </a:r>
            <a:endParaRPr/>
          </a:p>
          <a:p>
            <a:pPr marL="457200" lvl="0" indent="-317500" algn="l" rtl="0">
              <a:spcBef>
                <a:spcPts val="0"/>
              </a:spcBef>
              <a:spcAft>
                <a:spcPts val="0"/>
              </a:spcAft>
              <a:buSzPts val="1400"/>
              <a:buChar char="●"/>
            </a:pPr>
            <a:r>
              <a:rPr lang="en"/>
              <a:t>Local meetups</a:t>
            </a:r>
            <a:endParaRPr/>
          </a:p>
          <a:p>
            <a:pPr marL="457200" lvl="0" indent="-317500" algn="l" rtl="0">
              <a:spcBef>
                <a:spcPts val="0"/>
              </a:spcBef>
              <a:spcAft>
                <a:spcPts val="0"/>
              </a:spcAft>
              <a:buSzPts val="1400"/>
              <a:buChar char="●"/>
            </a:pPr>
            <a:r>
              <a:rPr lang="en"/>
              <a:t>Big Heads meetings</a:t>
            </a:r>
            <a:endParaRPr/>
          </a:p>
          <a:p>
            <a:pPr marL="457200" lvl="0" indent="-317500" algn="l" rtl="0">
              <a:spcBef>
                <a:spcPts val="0"/>
              </a:spcBef>
              <a:spcAft>
                <a:spcPts val="0"/>
              </a:spcAft>
              <a:buSzPts val="1400"/>
              <a:buChar char="●"/>
            </a:pPr>
            <a:r>
              <a:rPr lang="en"/>
              <a:t>OCLC focus groups</a:t>
            </a:r>
            <a:endParaRPr/>
          </a:p>
          <a:p>
            <a:pPr marL="457200" lvl="0" indent="-317500" algn="l" rtl="0">
              <a:spcBef>
                <a:spcPts val="0"/>
              </a:spcBef>
              <a:spcAft>
                <a:spcPts val="0"/>
              </a:spcAft>
              <a:buSzPts val="1400"/>
              <a:buChar char="●"/>
            </a:pPr>
            <a:r>
              <a:rPr lang="en"/>
              <a:t>CFLA-FCAB</a:t>
            </a:r>
            <a:endParaRPr/>
          </a:p>
          <a:p>
            <a:pPr marL="914400" lvl="1" indent="-317500" algn="l" rtl="0">
              <a:spcBef>
                <a:spcPts val="0"/>
              </a:spcBef>
              <a:spcAft>
                <a:spcPts val="0"/>
              </a:spcAft>
              <a:buSzPts val="1400"/>
              <a:buChar char="○"/>
            </a:pPr>
            <a:r>
              <a:rPr lang="en"/>
              <a:t>Indigenous Matters Committee</a:t>
            </a:r>
            <a:endParaRPr/>
          </a:p>
          <a:p>
            <a:pPr marL="914400" lvl="1" indent="-317500" algn="l" rtl="0">
              <a:spcBef>
                <a:spcPts val="0"/>
              </a:spcBef>
              <a:spcAft>
                <a:spcPts val="0"/>
              </a:spcAft>
              <a:buSzPts val="1400"/>
              <a:buChar char="○"/>
            </a:pPr>
            <a:r>
              <a:rPr lang="en"/>
              <a:t>Cataloguing Ethics Steering Committee</a:t>
            </a:r>
            <a:endParaRPr/>
          </a:p>
        </p:txBody>
      </p:sp>
      <p:sp>
        <p:nvSpPr>
          <p:cNvPr id="401" name="Google Shape;401;p49"/>
          <p:cNvSpPr txBox="1">
            <a:spLocks noGrp="1"/>
          </p:cNvSpPr>
          <p:nvPr>
            <p:ph type="sldNum" idx="12"/>
          </p:nvPr>
        </p:nvSpPr>
        <p:spPr>
          <a:xfrm>
            <a:off x="8128000" y="4853028"/>
            <a:ext cx="730200" cy="205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0"/>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p>
            <a:pPr marL="0" lvl="0" indent="0" algn="r" rtl="0">
              <a:lnSpc>
                <a:spcPct val="80000"/>
              </a:lnSpc>
              <a:spcBef>
                <a:spcPts val="0"/>
              </a:spcBef>
              <a:spcAft>
                <a:spcPts val="0"/>
              </a:spcAft>
              <a:buClr>
                <a:srgbClr val="0C0C0C"/>
              </a:buClr>
              <a:buSzPts val="3800"/>
              <a:buFont typeface="Twentieth Century"/>
              <a:buNone/>
            </a:pPr>
            <a:r>
              <a:rPr lang="en"/>
              <a:t>CONCLUSION &amp; QUESTIONS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1"/>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THANK YOU</a:t>
            </a:r>
            <a:endParaRPr/>
          </a:p>
        </p:txBody>
      </p:sp>
      <p:sp>
        <p:nvSpPr>
          <p:cNvPr id="412" name="Google Shape;412;p51"/>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14300" algn="l" rtl="0">
              <a:lnSpc>
                <a:spcPct val="90000"/>
              </a:lnSpc>
              <a:spcBef>
                <a:spcPts val="0"/>
              </a:spcBef>
              <a:spcAft>
                <a:spcPts val="0"/>
              </a:spcAft>
              <a:buSzPts val="1800"/>
              <a:buChar char=" "/>
            </a:pPr>
            <a:r>
              <a:rPr lang="en" sz="1800" b="1"/>
              <a:t>If you have any further questions please email us at: </a:t>
            </a:r>
            <a:endParaRPr sz="1800"/>
          </a:p>
          <a:p>
            <a:pPr marL="63500" lvl="0" indent="-114300" algn="l" rtl="0">
              <a:lnSpc>
                <a:spcPct val="90000"/>
              </a:lnSpc>
              <a:spcBef>
                <a:spcPts val="1100"/>
              </a:spcBef>
              <a:spcAft>
                <a:spcPts val="0"/>
              </a:spcAft>
              <a:buSzPts val="1800"/>
              <a:buChar char=" "/>
            </a:pPr>
            <a:r>
              <a:rPr lang="en" sz="1800"/>
              <a:t>Desmond Wong: </a:t>
            </a:r>
            <a:r>
              <a:rPr lang="en" sz="1800" u="sng">
                <a:solidFill>
                  <a:schemeClr val="hlink"/>
                </a:solidFill>
                <a:hlinkClick r:id="rId3"/>
              </a:rPr>
              <a:t>de.wong@utoronto.ca</a:t>
            </a:r>
            <a:r>
              <a:rPr lang="en" sz="1800"/>
              <a:t> </a:t>
            </a:r>
            <a:endParaRPr/>
          </a:p>
          <a:p>
            <a:pPr marL="63500" lvl="0" indent="-114300" algn="l" rtl="0">
              <a:lnSpc>
                <a:spcPct val="90000"/>
              </a:lnSpc>
              <a:spcBef>
                <a:spcPts val="1100"/>
              </a:spcBef>
              <a:spcAft>
                <a:spcPts val="0"/>
              </a:spcAft>
              <a:buSzPts val="1800"/>
              <a:buChar char=" "/>
            </a:pPr>
            <a:r>
              <a:rPr lang="en" sz="1800"/>
              <a:t>May Chan: </a:t>
            </a:r>
            <a:r>
              <a:rPr lang="en" sz="1800" u="sng">
                <a:solidFill>
                  <a:schemeClr val="hlink"/>
                </a:solidFill>
                <a:hlinkClick r:id="rId4"/>
              </a:rPr>
              <a:t>ms.chan@utoronto.ca</a:t>
            </a:r>
            <a:r>
              <a:rPr lang="en" sz="1800"/>
              <a:t> </a:t>
            </a:r>
            <a:endParaRPr/>
          </a:p>
          <a:p>
            <a:pPr marL="63500" lvl="0" indent="-114300" algn="l" rtl="0">
              <a:lnSpc>
                <a:spcPct val="90000"/>
              </a:lnSpc>
              <a:spcBef>
                <a:spcPts val="1100"/>
              </a:spcBef>
              <a:spcAft>
                <a:spcPts val="0"/>
              </a:spcAft>
              <a:buSzPts val="1800"/>
              <a:buChar char=" "/>
            </a:pPr>
            <a:r>
              <a:rPr lang="en" sz="1800"/>
              <a:t>Oy Lein Jace Harrison: </a:t>
            </a:r>
            <a:r>
              <a:rPr lang="en" sz="1800" u="sng">
                <a:solidFill>
                  <a:schemeClr val="hlink"/>
                </a:solidFill>
                <a:hlinkClick r:id="rId5"/>
              </a:rPr>
              <a:t>jace.harrison@mail.utoronto.ca</a:t>
            </a:r>
            <a:r>
              <a:rPr lang="en" sz="1800"/>
              <a:t> </a:t>
            </a:r>
            <a:endParaRPr/>
          </a:p>
          <a:p>
            <a:pPr marL="63500" lvl="0" indent="-114300" algn="l" rtl="0">
              <a:lnSpc>
                <a:spcPct val="90000"/>
              </a:lnSpc>
              <a:spcBef>
                <a:spcPts val="1100"/>
              </a:spcBef>
              <a:spcAft>
                <a:spcPts val="0"/>
              </a:spcAft>
              <a:buSzPts val="1800"/>
              <a:buChar char=" "/>
            </a:pPr>
            <a:r>
              <a:rPr lang="en" sz="1800"/>
              <a:t>Jamie Lee Morin: </a:t>
            </a:r>
            <a:r>
              <a:rPr lang="en" sz="1800" u="sng">
                <a:solidFill>
                  <a:schemeClr val="hlink"/>
                </a:solidFill>
                <a:hlinkClick r:id="rId6"/>
              </a:rPr>
              <a:t>jamielee.morin@mail.utoronto.ca</a:t>
            </a:r>
            <a:r>
              <a:rPr lang="en" sz="1800"/>
              <a:t> </a:t>
            </a:r>
            <a:endParaRPr/>
          </a:p>
          <a:p>
            <a:pPr marL="63500" lvl="0" indent="-114300" algn="l" rtl="0">
              <a:lnSpc>
                <a:spcPct val="90000"/>
              </a:lnSpc>
              <a:spcBef>
                <a:spcPts val="1100"/>
              </a:spcBef>
              <a:spcAft>
                <a:spcPts val="0"/>
              </a:spcAft>
              <a:buSzPts val="1800"/>
              <a:buChar char=" "/>
            </a:pPr>
            <a:br>
              <a:rPr lang="en" sz="1800"/>
            </a:br>
            <a:endParaRPr sz="1800"/>
          </a:p>
          <a:p>
            <a:pPr marL="63500" lvl="0" indent="0" algn="l" rtl="0">
              <a:lnSpc>
                <a:spcPct val="90000"/>
              </a:lnSpc>
              <a:spcBef>
                <a:spcPts val="1100"/>
              </a:spcBef>
              <a:spcAft>
                <a:spcPts val="0"/>
              </a:spcAft>
              <a:buSzPts val="17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body" idx="1"/>
          </p:nvPr>
        </p:nvSpPr>
        <p:spPr>
          <a:xfrm>
            <a:off x="1187576" y="3776954"/>
            <a:ext cx="3202500" cy="528000"/>
          </a:xfrm>
          <a:prstGeom prst="rect">
            <a:avLst/>
          </a:prstGeom>
          <a:noFill/>
          <a:ln>
            <a:noFill/>
          </a:ln>
        </p:spPr>
        <p:txBody>
          <a:bodyPr spcFirstLastPara="1" wrap="square" lIns="34275" tIns="34275" rIns="34275" bIns="34275" anchor="b" anchorCtr="1">
            <a:noAutofit/>
          </a:bodyPr>
          <a:lstStyle/>
          <a:p>
            <a:pPr marL="0" lvl="0" indent="0" algn="ctr" rtl="0">
              <a:lnSpc>
                <a:spcPct val="100000"/>
              </a:lnSpc>
              <a:spcBef>
                <a:spcPts val="0"/>
              </a:spcBef>
              <a:spcAft>
                <a:spcPts val="0"/>
              </a:spcAft>
              <a:buSzPts val="1000"/>
              <a:buNone/>
            </a:pPr>
            <a:r>
              <a:rPr lang="en" sz="1000" b="1">
                <a:solidFill>
                  <a:schemeClr val="dk1"/>
                </a:solidFill>
              </a:rPr>
              <a:t>OY LEIN “JACE” HARRISON</a:t>
            </a:r>
            <a:endParaRPr/>
          </a:p>
          <a:p>
            <a:pPr marL="0" lvl="0" indent="0" algn="ctr" rtl="0">
              <a:lnSpc>
                <a:spcPct val="100000"/>
              </a:lnSpc>
              <a:spcBef>
                <a:spcPts val="0"/>
              </a:spcBef>
              <a:spcAft>
                <a:spcPts val="0"/>
              </a:spcAft>
              <a:buSzPts val="1000"/>
              <a:buNone/>
            </a:pPr>
            <a:r>
              <a:rPr lang="en" sz="1000">
                <a:solidFill>
                  <a:schemeClr val="dk1"/>
                </a:solidFill>
              </a:rPr>
              <a:t>LIBRARY GRADUATE INTERN</a:t>
            </a:r>
            <a:endParaRPr/>
          </a:p>
          <a:p>
            <a:pPr marL="0" lvl="0" indent="0" algn="ctr" rtl="0">
              <a:lnSpc>
                <a:spcPct val="100000"/>
              </a:lnSpc>
              <a:spcBef>
                <a:spcPts val="0"/>
              </a:spcBef>
              <a:spcAft>
                <a:spcPts val="0"/>
              </a:spcAft>
              <a:buSzPts val="1000"/>
              <a:buNone/>
            </a:pPr>
            <a:r>
              <a:rPr lang="en" sz="1000">
                <a:solidFill>
                  <a:schemeClr val="dk1"/>
                </a:solidFill>
              </a:rPr>
              <a:t>UNIVERSITY OF TORONTO LIBRARIES</a:t>
            </a:r>
            <a:endParaRPr/>
          </a:p>
        </p:txBody>
      </p:sp>
      <p:sp>
        <p:nvSpPr>
          <p:cNvPr id="164" name="Google Shape;164;p20"/>
          <p:cNvSpPr txBox="1">
            <a:spLocks noGrp="1"/>
          </p:cNvSpPr>
          <p:nvPr>
            <p:ph type="body" idx="4"/>
          </p:nvPr>
        </p:nvSpPr>
        <p:spPr>
          <a:xfrm>
            <a:off x="4788144" y="3776954"/>
            <a:ext cx="3202500" cy="528000"/>
          </a:xfrm>
          <a:prstGeom prst="rect">
            <a:avLst/>
          </a:prstGeom>
          <a:noFill/>
          <a:ln>
            <a:noFill/>
          </a:ln>
        </p:spPr>
        <p:txBody>
          <a:bodyPr spcFirstLastPara="1" wrap="square" lIns="34275" tIns="34275" rIns="34275" bIns="34275" anchor="b" anchorCtr="1">
            <a:noAutofit/>
          </a:bodyPr>
          <a:lstStyle/>
          <a:p>
            <a:pPr marL="0" lvl="0" indent="0" algn="ctr" rtl="0">
              <a:lnSpc>
                <a:spcPct val="100000"/>
              </a:lnSpc>
              <a:spcBef>
                <a:spcPts val="0"/>
              </a:spcBef>
              <a:spcAft>
                <a:spcPts val="0"/>
              </a:spcAft>
              <a:buSzPts val="1000"/>
              <a:buNone/>
            </a:pPr>
            <a:r>
              <a:rPr lang="en" sz="1000" b="1">
                <a:solidFill>
                  <a:schemeClr val="dk1"/>
                </a:solidFill>
              </a:rPr>
              <a:t>JAMIE LEE MORIN</a:t>
            </a:r>
            <a:endParaRPr/>
          </a:p>
          <a:p>
            <a:pPr marL="0" lvl="0" indent="0" algn="ctr" rtl="0">
              <a:lnSpc>
                <a:spcPct val="100000"/>
              </a:lnSpc>
              <a:spcBef>
                <a:spcPts val="0"/>
              </a:spcBef>
              <a:spcAft>
                <a:spcPts val="0"/>
              </a:spcAft>
              <a:buSzPts val="1000"/>
              <a:buNone/>
            </a:pPr>
            <a:r>
              <a:rPr lang="en" sz="1000">
                <a:solidFill>
                  <a:schemeClr val="dk1"/>
                </a:solidFill>
              </a:rPr>
              <a:t>LIBRARY GRADUATE INTERN</a:t>
            </a:r>
            <a:endParaRPr/>
          </a:p>
          <a:p>
            <a:pPr marL="0" lvl="0" indent="0" algn="ctr" rtl="0">
              <a:lnSpc>
                <a:spcPct val="100000"/>
              </a:lnSpc>
              <a:spcBef>
                <a:spcPts val="0"/>
              </a:spcBef>
              <a:spcAft>
                <a:spcPts val="0"/>
              </a:spcAft>
              <a:buSzPts val="1000"/>
              <a:buNone/>
            </a:pPr>
            <a:r>
              <a:rPr lang="en" sz="1000">
                <a:solidFill>
                  <a:schemeClr val="dk1"/>
                </a:solidFill>
              </a:rPr>
              <a:t>UNIVERSITY OF TORONTO LIBRARIES</a:t>
            </a:r>
            <a:endParaRPr/>
          </a:p>
        </p:txBody>
      </p:sp>
      <p:sp>
        <p:nvSpPr>
          <p:cNvPr id="165" name="Google Shape;165;p20"/>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Who We Are</a:t>
            </a:r>
            <a:endParaRPr/>
          </a:p>
        </p:txBody>
      </p:sp>
      <p:sp>
        <p:nvSpPr>
          <p:cNvPr id="166" name="Google Shape;166;p20"/>
          <p:cNvSpPr/>
          <p:nvPr/>
        </p:nvSpPr>
        <p:spPr>
          <a:xfrm>
            <a:off x="4478705" y="2433250"/>
            <a:ext cx="186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dk1"/>
                </a:solidFill>
                <a:latin typeface="Twentieth Century"/>
                <a:ea typeface="Twentieth Century"/>
                <a:cs typeface="Twentieth Century"/>
                <a:sym typeface="Twentieth Century"/>
              </a:rPr>
              <a:t> </a:t>
            </a:r>
            <a:endParaRPr sz="1100"/>
          </a:p>
        </p:txBody>
      </p:sp>
      <p:pic>
        <p:nvPicPr>
          <p:cNvPr id="167" name="Google Shape;167;p20"/>
          <p:cNvPicPr preferRelativeResize="0"/>
          <p:nvPr/>
        </p:nvPicPr>
        <p:blipFill rotWithShape="1">
          <a:blip r:embed="rId3">
            <a:alphaModFix/>
          </a:blip>
          <a:srcRect t="9963" r="31833" b="9618"/>
          <a:stretch/>
        </p:blipFill>
        <p:spPr>
          <a:xfrm rot="-5400000">
            <a:off x="1818598" y="1948962"/>
            <a:ext cx="1940644" cy="1526749"/>
          </a:xfrm>
          <a:prstGeom prst="rect">
            <a:avLst/>
          </a:prstGeom>
          <a:noFill/>
          <a:ln>
            <a:noFill/>
          </a:ln>
          <a:effectLst>
            <a:outerShdw blurRad="57150" dist="19050" dir="5400000" algn="bl" rotWithShape="0">
              <a:srgbClr val="000000">
                <a:alpha val="50000"/>
              </a:srgbClr>
            </a:outerShdw>
          </a:effectLst>
        </p:spPr>
      </p:pic>
      <p:pic>
        <p:nvPicPr>
          <p:cNvPr id="168" name="Google Shape;168;p20"/>
          <p:cNvPicPr preferRelativeResize="0"/>
          <p:nvPr/>
        </p:nvPicPr>
        <p:blipFill rotWithShape="1">
          <a:blip r:embed="rId4">
            <a:alphaModFix/>
          </a:blip>
          <a:srcRect t="8533" r="25925"/>
          <a:stretch/>
        </p:blipFill>
        <p:spPr>
          <a:xfrm>
            <a:off x="5591700" y="1742025"/>
            <a:ext cx="1627251" cy="199586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Agenda</a:t>
            </a:r>
            <a:endParaRPr/>
          </a:p>
        </p:txBody>
      </p:sp>
      <p:sp>
        <p:nvSpPr>
          <p:cNvPr id="175" name="Google Shape;175;p21"/>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342900" lvl="0" indent="-349250" algn="l" rtl="0">
              <a:lnSpc>
                <a:spcPct val="90000"/>
              </a:lnSpc>
              <a:spcBef>
                <a:spcPts val="0"/>
              </a:spcBef>
              <a:spcAft>
                <a:spcPts val="0"/>
              </a:spcAft>
              <a:buSzPts val="1700"/>
              <a:buFont typeface="Twentieth Century"/>
              <a:buAutoNum type="arabicPeriod"/>
            </a:pPr>
            <a:r>
              <a:rPr lang="en"/>
              <a:t>Overview of Major Issues + Context</a:t>
            </a:r>
            <a:endParaRPr/>
          </a:p>
          <a:p>
            <a:pPr marL="342900" lvl="0" indent="-349250" algn="l" rtl="0">
              <a:lnSpc>
                <a:spcPct val="90000"/>
              </a:lnSpc>
              <a:spcBef>
                <a:spcPts val="1100"/>
              </a:spcBef>
              <a:spcAft>
                <a:spcPts val="0"/>
              </a:spcAft>
              <a:buSzPts val="1700"/>
              <a:buFont typeface="Twentieth Century"/>
              <a:buAutoNum type="arabicPeriod"/>
            </a:pPr>
            <a:r>
              <a:rPr lang="en"/>
              <a:t>Environmental Scan</a:t>
            </a:r>
            <a:endParaRPr/>
          </a:p>
          <a:p>
            <a:pPr marL="342900" lvl="0" indent="-349250" algn="l" rtl="0">
              <a:lnSpc>
                <a:spcPct val="90000"/>
              </a:lnSpc>
              <a:spcBef>
                <a:spcPts val="1100"/>
              </a:spcBef>
              <a:spcAft>
                <a:spcPts val="0"/>
              </a:spcAft>
              <a:buSzPts val="1700"/>
              <a:buFont typeface="Twentieth Century"/>
              <a:buAutoNum type="arabicPeriod"/>
            </a:pPr>
            <a:r>
              <a:rPr lang="en"/>
              <a:t>Toolkit</a:t>
            </a:r>
            <a:endParaRPr/>
          </a:p>
          <a:p>
            <a:pPr marL="342900" lvl="0" indent="-349250" algn="l" rtl="0">
              <a:lnSpc>
                <a:spcPct val="90000"/>
              </a:lnSpc>
              <a:spcBef>
                <a:spcPts val="1100"/>
              </a:spcBef>
              <a:spcAft>
                <a:spcPts val="0"/>
              </a:spcAft>
              <a:buSzPts val="1700"/>
              <a:buFont typeface="Twentieth Century"/>
              <a:buAutoNum type="arabicPeriod"/>
            </a:pPr>
            <a:r>
              <a:rPr lang="en"/>
              <a:t>Generative Engagement</a:t>
            </a:r>
            <a:endParaRPr/>
          </a:p>
          <a:p>
            <a:pPr marL="342900" lvl="0" indent="-349250" algn="l" rtl="0">
              <a:lnSpc>
                <a:spcPct val="90000"/>
              </a:lnSpc>
              <a:spcBef>
                <a:spcPts val="1100"/>
              </a:spcBef>
              <a:spcAft>
                <a:spcPts val="0"/>
              </a:spcAft>
              <a:buSzPts val="1700"/>
              <a:buFont typeface="Twentieth Century"/>
              <a:buAutoNum type="arabicPeriod"/>
            </a:pPr>
            <a:r>
              <a:rPr lang="en"/>
              <a:t>Conclusion</a:t>
            </a:r>
            <a:endParaRPr/>
          </a:p>
          <a:p>
            <a:pPr marL="63500" lvl="0" indent="0" algn="l" rtl="0">
              <a:lnSpc>
                <a:spcPct val="90000"/>
              </a:lnSpc>
              <a:spcBef>
                <a:spcPts val="1100"/>
              </a:spcBef>
              <a:spcAft>
                <a:spcPts val="0"/>
              </a:spcAft>
              <a:buSzPts val="17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p>
            <a:pPr marL="0" lvl="0" indent="0" algn="r" rtl="0">
              <a:lnSpc>
                <a:spcPct val="80000"/>
              </a:lnSpc>
              <a:spcBef>
                <a:spcPts val="0"/>
              </a:spcBef>
              <a:spcAft>
                <a:spcPts val="0"/>
              </a:spcAft>
              <a:buClr>
                <a:srgbClr val="0C0C0C"/>
              </a:buClr>
              <a:buSzPts val="3800"/>
              <a:buFont typeface="Twentieth Century"/>
              <a:buNone/>
            </a:pPr>
            <a:r>
              <a:rPr lang="en"/>
              <a:t>OVERVIEW OF MAJOR </a:t>
            </a:r>
            <a:br>
              <a:rPr lang="en"/>
            </a:br>
            <a:r>
              <a:rPr lang="en"/>
              <a:t>ISSUES AND CONTEXT</a:t>
            </a:r>
            <a:endParaRPr/>
          </a:p>
        </p:txBody>
      </p:sp>
      <p:sp>
        <p:nvSpPr>
          <p:cNvPr id="182" name="Google Shape;182;p22"/>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a:t>Desmond Wong &amp; May Chan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OVERVIEW OF MAJOR ISSUES</a:t>
            </a:r>
            <a:endParaRPr/>
          </a:p>
        </p:txBody>
      </p:sp>
      <p:sp>
        <p:nvSpPr>
          <p:cNvPr id="189" name="Google Shape;189;p23"/>
          <p:cNvSpPr txBox="1">
            <a:spLocks noGrp="1"/>
          </p:cNvSpPr>
          <p:nvPr>
            <p:ph type="body" idx="1"/>
          </p:nvPr>
        </p:nvSpPr>
        <p:spPr>
          <a:xfrm>
            <a:off x="768096" y="1714500"/>
            <a:ext cx="7290000" cy="3017400"/>
          </a:xfrm>
          <a:prstGeom prst="rect">
            <a:avLst/>
          </a:prstGeom>
          <a:noFill/>
          <a:ln>
            <a:noFill/>
          </a:ln>
        </p:spPr>
        <p:txBody>
          <a:bodyPr spcFirstLastPara="1" wrap="square" lIns="34275" tIns="34275" rIns="34275" bIns="34275" anchor="t" anchorCtr="0">
            <a:noAutofit/>
          </a:bodyPr>
          <a:lstStyle/>
          <a:p>
            <a:pPr marL="63500" lvl="0" indent="-107950" algn="l" rtl="0">
              <a:lnSpc>
                <a:spcPct val="90000"/>
              </a:lnSpc>
              <a:spcBef>
                <a:spcPts val="0"/>
              </a:spcBef>
              <a:spcAft>
                <a:spcPts val="0"/>
              </a:spcAft>
              <a:buSzPts val="1700"/>
              <a:buChar char=" "/>
            </a:pPr>
            <a:r>
              <a:rPr lang="en" b="1"/>
              <a:t>Vocabulary and description:</a:t>
            </a:r>
            <a:r>
              <a:rPr lang="en"/>
              <a:t> use of racist and socially biased language</a:t>
            </a:r>
            <a:endParaRPr b="1"/>
          </a:p>
          <a:p>
            <a:pPr marL="63500" lvl="0" indent="-107950" algn="l" rtl="0">
              <a:lnSpc>
                <a:spcPct val="90000"/>
              </a:lnSpc>
              <a:spcBef>
                <a:spcPts val="1100"/>
              </a:spcBef>
              <a:spcAft>
                <a:spcPts val="0"/>
              </a:spcAft>
              <a:buSzPts val="1700"/>
              <a:buChar char=" "/>
            </a:pPr>
            <a:r>
              <a:rPr lang="en" b="1"/>
              <a:t>Imposing a Western knowledge structure:</a:t>
            </a:r>
            <a:r>
              <a:rPr lang="en"/>
              <a:t> ghettoization of Indigenous materials under the history section. </a:t>
            </a:r>
            <a:endParaRPr b="1"/>
          </a:p>
          <a:p>
            <a:pPr marL="63500" lvl="0" indent="0" algn="l" rtl="0">
              <a:lnSpc>
                <a:spcPct val="90000"/>
              </a:lnSpc>
              <a:spcBef>
                <a:spcPts val="1100"/>
              </a:spcBef>
              <a:spcAft>
                <a:spcPts val="0"/>
              </a:spcAft>
              <a:buSzPts val="17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68096" y="438912"/>
            <a:ext cx="7290000" cy="11247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0"/>
              </a:spcBef>
              <a:spcAft>
                <a:spcPts val="0"/>
              </a:spcAft>
              <a:buClr>
                <a:srgbClr val="0C0C0C"/>
              </a:buClr>
              <a:buSzPts val="3800"/>
              <a:buFont typeface="Twentieth Century"/>
              <a:buNone/>
            </a:pPr>
            <a:r>
              <a:rPr lang="en"/>
              <a:t>CONTEXT: THE LIBRARY ECOSYSTEM</a:t>
            </a:r>
            <a:endParaRPr/>
          </a:p>
        </p:txBody>
      </p:sp>
      <p:sp>
        <p:nvSpPr>
          <p:cNvPr id="196" name="Google Shape;196;p24"/>
          <p:cNvSpPr txBox="1">
            <a:spLocks noGrp="1"/>
          </p:cNvSpPr>
          <p:nvPr>
            <p:ph type="body" idx="1"/>
          </p:nvPr>
        </p:nvSpPr>
        <p:spPr>
          <a:xfrm>
            <a:off x="768096" y="1454050"/>
            <a:ext cx="7290000" cy="3017400"/>
          </a:xfrm>
          <a:prstGeom prst="rect">
            <a:avLst/>
          </a:prstGeom>
          <a:noFill/>
          <a:ln>
            <a:noFill/>
          </a:ln>
        </p:spPr>
        <p:txBody>
          <a:bodyPr spcFirstLastPara="1" wrap="square" lIns="34275" tIns="34275" rIns="34275" bIns="34275" anchor="t" anchorCtr="0">
            <a:noAutofit/>
          </a:bodyPr>
          <a:lstStyle/>
          <a:p>
            <a:pPr marL="0" lvl="0" indent="0" algn="l" rtl="0">
              <a:lnSpc>
                <a:spcPct val="115000"/>
              </a:lnSpc>
              <a:spcBef>
                <a:spcPts val="0"/>
              </a:spcBef>
              <a:spcAft>
                <a:spcPts val="0"/>
              </a:spcAft>
              <a:buSzPts val="1100"/>
              <a:buNone/>
            </a:pPr>
            <a:endParaRPr sz="120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en"/>
              <a:t>The University of Toronto is a tri-campus system with seven colleges</a:t>
            </a:r>
            <a:endParaRPr/>
          </a:p>
          <a:p>
            <a:pPr marL="457200" lvl="0" indent="-336550" algn="l" rtl="0">
              <a:lnSpc>
                <a:spcPct val="115000"/>
              </a:lnSpc>
              <a:spcBef>
                <a:spcPts val="0"/>
              </a:spcBef>
              <a:spcAft>
                <a:spcPts val="0"/>
              </a:spcAft>
              <a:buSzPts val="1700"/>
              <a:buChar char="●"/>
            </a:pPr>
            <a:r>
              <a:rPr lang="en"/>
              <a:t>93,081 students (Fall 2019)</a:t>
            </a:r>
            <a:endParaRPr/>
          </a:p>
          <a:p>
            <a:pPr marL="457200" lvl="0" indent="-336550" algn="l" rtl="0">
              <a:lnSpc>
                <a:spcPct val="115000"/>
              </a:lnSpc>
              <a:spcBef>
                <a:spcPts val="0"/>
              </a:spcBef>
              <a:spcAft>
                <a:spcPts val="0"/>
              </a:spcAft>
              <a:buSzPts val="1700"/>
              <a:buChar char="●"/>
            </a:pPr>
            <a:r>
              <a:rPr lang="en"/>
              <a:t>4,648 faculty, 7405 staff, 158 Librarians (Fall 2018)</a:t>
            </a:r>
            <a:endParaRPr/>
          </a:p>
          <a:p>
            <a:pPr marL="457200" lvl="0" indent="-336550" algn="l" rtl="0">
              <a:lnSpc>
                <a:spcPct val="115000"/>
              </a:lnSpc>
              <a:spcBef>
                <a:spcPts val="0"/>
              </a:spcBef>
              <a:spcAft>
                <a:spcPts val="0"/>
              </a:spcAft>
              <a:buSzPts val="1700"/>
              <a:buChar char="●"/>
            </a:pPr>
            <a:r>
              <a:rPr lang="en"/>
              <a:t>700+ undergraduates programs and 300+ graduate programs (Fall 2019)</a:t>
            </a:r>
            <a:endParaRPr/>
          </a:p>
          <a:p>
            <a:pPr marL="457200" lvl="0" indent="-336550" algn="l" rtl="0">
              <a:lnSpc>
                <a:spcPct val="115000"/>
              </a:lnSpc>
              <a:spcBef>
                <a:spcPts val="0"/>
              </a:spcBef>
              <a:spcAft>
                <a:spcPts val="0"/>
              </a:spcAft>
              <a:buSzPts val="1700"/>
              <a:buChar char="●"/>
            </a:pPr>
            <a:r>
              <a:rPr lang="en"/>
              <a:t>42 libraries</a:t>
            </a:r>
            <a:endParaRPr/>
          </a:p>
          <a:p>
            <a:pPr marL="914400" lvl="1" indent="-336550" algn="l" rtl="0">
              <a:lnSpc>
                <a:spcPct val="115000"/>
              </a:lnSpc>
              <a:spcBef>
                <a:spcPts val="0"/>
              </a:spcBef>
              <a:spcAft>
                <a:spcPts val="0"/>
              </a:spcAft>
              <a:buSzPts val="1700"/>
              <a:buChar char="○"/>
            </a:pPr>
            <a:r>
              <a:rPr lang="en"/>
              <a:t>18 are part of the Central Library system</a:t>
            </a:r>
            <a:endParaRPr/>
          </a:p>
          <a:p>
            <a:pPr marL="914400" lvl="1" indent="-336550" algn="l" rtl="0">
              <a:lnSpc>
                <a:spcPct val="115000"/>
              </a:lnSpc>
              <a:spcBef>
                <a:spcPts val="0"/>
              </a:spcBef>
              <a:spcAft>
                <a:spcPts val="0"/>
              </a:spcAft>
              <a:buSzPts val="1700"/>
              <a:buChar char="○"/>
            </a:pPr>
            <a:r>
              <a:rPr lang="en"/>
              <a:t>14 central services</a:t>
            </a:r>
            <a:endParaRPr/>
          </a:p>
          <a:p>
            <a:pPr marL="914400" marR="0" lvl="1" indent="-336550" algn="l" rtl="0">
              <a:lnSpc>
                <a:spcPct val="115000"/>
              </a:lnSpc>
              <a:spcBef>
                <a:spcPts val="0"/>
              </a:spcBef>
              <a:spcAft>
                <a:spcPts val="0"/>
              </a:spcAft>
              <a:buSzPts val="1700"/>
              <a:buChar char="○"/>
            </a:pPr>
            <a:r>
              <a:rPr lang="en"/>
              <a:t>20+ tri-campus library committees</a:t>
            </a:r>
            <a:endParaRPr/>
          </a:p>
          <a:p>
            <a:pPr marL="1371600" marR="0" lvl="2" indent="-317500" algn="l" rtl="0">
              <a:lnSpc>
                <a:spcPct val="115000"/>
              </a:lnSpc>
              <a:spcBef>
                <a:spcPts val="0"/>
              </a:spcBef>
              <a:spcAft>
                <a:spcPts val="0"/>
              </a:spcAft>
              <a:buSzPts val="1400"/>
              <a:buChar char="■"/>
            </a:pPr>
            <a:r>
              <a:rPr lang="en"/>
              <a:t>Cataloguing and Authorities User Group (CAUG)</a:t>
            </a:r>
            <a:endParaRPr sz="1200">
              <a:latin typeface="Calibri"/>
              <a:ea typeface="Calibri"/>
              <a:cs typeface="Calibri"/>
              <a:sym typeface="Calibri"/>
            </a:endParaRPr>
          </a:p>
          <a:p>
            <a:pPr marL="63500" lvl="0" indent="0" algn="l" rtl="0">
              <a:lnSpc>
                <a:spcPct val="90000"/>
              </a:lnSpc>
              <a:spcBef>
                <a:spcPts val="0"/>
              </a:spcBef>
              <a:spcAft>
                <a:spcPts val="0"/>
              </a:spcAft>
              <a:buSzPts val="17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342900" y="3720103"/>
            <a:ext cx="5829300" cy="1097400"/>
          </a:xfrm>
          <a:prstGeom prst="rect">
            <a:avLst/>
          </a:prstGeom>
          <a:noFill/>
          <a:ln>
            <a:noFill/>
          </a:ln>
        </p:spPr>
        <p:txBody>
          <a:bodyPr spcFirstLastPara="1" wrap="square" lIns="68575" tIns="34275" rIns="68575" bIns="34275" anchor="ctr" anchorCtr="0">
            <a:noAutofit/>
          </a:bodyPr>
          <a:lstStyle/>
          <a:p>
            <a:pPr marL="0" lvl="0" indent="0" algn="r" rtl="0">
              <a:lnSpc>
                <a:spcPct val="80000"/>
              </a:lnSpc>
              <a:spcBef>
                <a:spcPts val="0"/>
              </a:spcBef>
              <a:spcAft>
                <a:spcPts val="0"/>
              </a:spcAft>
              <a:buClr>
                <a:srgbClr val="0C0C0C"/>
              </a:buClr>
              <a:buSzPts val="3800"/>
              <a:buFont typeface="Twentieth Century"/>
              <a:buNone/>
            </a:pPr>
            <a:r>
              <a:rPr lang="en"/>
              <a:t>ENVIRONMENTAL SCAN</a:t>
            </a:r>
            <a:endParaRPr/>
          </a:p>
        </p:txBody>
      </p:sp>
      <p:sp>
        <p:nvSpPr>
          <p:cNvPr id="202" name="Google Shape;202;p25"/>
          <p:cNvSpPr txBox="1">
            <a:spLocks noGrp="1"/>
          </p:cNvSpPr>
          <p:nvPr>
            <p:ph type="body" idx="1"/>
          </p:nvPr>
        </p:nvSpPr>
        <p:spPr>
          <a:xfrm>
            <a:off x="6457950" y="3720103"/>
            <a:ext cx="2400300" cy="1097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a:t>Oy Lein “Jace” Harrison</a:t>
            </a:r>
            <a:endParaRPr/>
          </a:p>
        </p:txBody>
      </p:sp>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5797</Words>
  <Application>Microsoft Macintosh PowerPoint</Application>
  <PresentationFormat>On-screen Show (16:9)</PresentationFormat>
  <Paragraphs>427</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Calibri</vt:lpstr>
      <vt:lpstr>Corbel</vt:lpstr>
      <vt:lpstr>Arial</vt:lpstr>
      <vt:lpstr>Arvo</vt:lpstr>
      <vt:lpstr>Twentieth Century</vt:lpstr>
      <vt:lpstr>Roboto</vt:lpstr>
      <vt:lpstr>Noto Sans Symbols</vt:lpstr>
      <vt:lpstr>Lora</vt:lpstr>
      <vt:lpstr>Roboto Condensed Light</vt:lpstr>
      <vt:lpstr>Integral</vt:lpstr>
      <vt:lpstr>Dynamics of Change: Continuing the Conversation on Library Naming, Finding and Relationship Building with Indigenous Peoples</vt:lpstr>
      <vt:lpstr>POSITIONALITY</vt:lpstr>
      <vt:lpstr>Who We Are</vt:lpstr>
      <vt:lpstr>Who We Are</vt:lpstr>
      <vt:lpstr>Agenda</vt:lpstr>
      <vt:lpstr>OVERVIEW OF MAJOR  ISSUES AND CONTEXT</vt:lpstr>
      <vt:lpstr>OVERVIEW OF MAJOR ISSUES</vt:lpstr>
      <vt:lpstr>CONTEXT: THE LIBRARY ECOSYSTEM</vt:lpstr>
      <vt:lpstr>ENVIRONMENTAL SCAN</vt:lpstr>
      <vt:lpstr>ENVIRONMENTAL SCAN</vt:lpstr>
      <vt:lpstr>A COLONIAL WORLDVIEW </vt:lpstr>
      <vt:lpstr>BARRIERS</vt:lpstr>
      <vt:lpstr>RESPONSE</vt:lpstr>
      <vt:lpstr>CLASSIFICATION ADDRESSING AN IMPOSED WESTERN KNOWLEDGE STRUCTURE</vt:lpstr>
      <vt:lpstr>CATALOGING ADDRESSING THE USE OF RACIST AND SOCIALLY BIASED LANGUAGE</vt:lpstr>
      <vt:lpstr>CATALOGING ADDRESSING THE USE OF RACIST AND SOCIALLY BIASED LANGUAGE</vt:lpstr>
      <vt:lpstr>FRAMING THE ISSUES</vt:lpstr>
      <vt:lpstr>TOOLKIT</vt:lpstr>
      <vt:lpstr>DEVELOPING THE TOOLKIT</vt:lpstr>
      <vt:lpstr>SAMPLE EMPATHY MAP</vt:lpstr>
      <vt:lpstr>ENHANCING CULTURAL COMPETENCY</vt:lpstr>
      <vt:lpstr>LAND ACKNOWLEDGMENT</vt:lpstr>
      <vt:lpstr>INFORMATION AUTHORITY</vt:lpstr>
      <vt:lpstr>EXAMPLE: ASSESSING AN ITEM</vt:lpstr>
      <vt:lpstr>EXAMPLE: ASSESSING AN ITEM</vt:lpstr>
      <vt:lpstr>TERMINOLOGY</vt:lpstr>
      <vt:lpstr>EXAMPLE: INAPPROPRIATE TERMINOLOGY</vt:lpstr>
      <vt:lpstr>EXAMPLE: INAPPROPRIATE TERMINOLOGY</vt:lpstr>
      <vt:lpstr>TAKING RESPONSIBILITY</vt:lpstr>
      <vt:lpstr>CONVERSATIONS WITH COLLEAGUES</vt:lpstr>
      <vt:lpstr>GENERATIVE ENGAGEMENT</vt:lpstr>
      <vt:lpstr>PLANTING</vt:lpstr>
      <vt:lpstr>NURTURING</vt:lpstr>
      <vt:lpstr>CONCLUSION &amp;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of Change: Continuing the Conversation on Library Naming, Finding and Relationship Building with Indigenous Peoples</dc:title>
  <cp:lastModifiedBy>May Chan</cp:lastModifiedBy>
  <cp:revision>2</cp:revision>
  <dcterms:modified xsi:type="dcterms:W3CDTF">2020-06-24T12:35:33Z</dcterms:modified>
</cp:coreProperties>
</file>