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33"/>
  </p:notesMasterIdLst>
  <p:sldIdLst>
    <p:sldId id="285" r:id="rId3"/>
    <p:sldId id="286" r:id="rId4"/>
    <p:sldId id="287" r:id="rId5"/>
    <p:sldId id="258" r:id="rId6"/>
    <p:sldId id="259" r:id="rId7"/>
    <p:sldId id="260" r:id="rId8"/>
    <p:sldId id="261" r:id="rId9"/>
    <p:sldId id="262" r:id="rId10"/>
    <p:sldId id="263" r:id="rId11"/>
    <p:sldId id="264" r:id="rId12"/>
    <p:sldId id="265" r:id="rId13"/>
    <p:sldId id="267" r:id="rId14"/>
    <p:sldId id="266" r:id="rId15"/>
    <p:sldId id="268" r:id="rId16"/>
    <p:sldId id="272" r:id="rId17"/>
    <p:sldId id="269" r:id="rId18"/>
    <p:sldId id="284" r:id="rId19"/>
    <p:sldId id="271" r:id="rId20"/>
    <p:sldId id="274" r:id="rId21"/>
    <p:sldId id="270" r:id="rId22"/>
    <p:sldId id="273" r:id="rId23"/>
    <p:sldId id="275" r:id="rId24"/>
    <p:sldId id="276" r:id="rId25"/>
    <p:sldId id="277" r:id="rId26"/>
    <p:sldId id="278" r:id="rId27"/>
    <p:sldId id="279" r:id="rId28"/>
    <p:sldId id="280" r:id="rId29"/>
    <p:sldId id="281" r:id="rId30"/>
    <p:sldId id="282" r:id="rId31"/>
    <p:sldId id="283"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xkeJ6K/+ACBE15JhpJ3sGZA8+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1" autoAdjust="0"/>
    <p:restoredTop sz="83313" autoAdjust="0"/>
  </p:normalViewPr>
  <p:slideViewPr>
    <p:cSldViewPr snapToGrid="0">
      <p:cViewPr varScale="1">
        <p:scale>
          <a:sx n="80" d="100"/>
          <a:sy n="80" d="100"/>
        </p:scale>
        <p:origin x="114" y="264"/>
      </p:cViewPr>
      <p:guideLst/>
    </p:cSldViewPr>
  </p:slideViewPr>
  <p:notesTextViewPr>
    <p:cViewPr>
      <p:scale>
        <a:sx n="1" d="1"/>
        <a:sy n="1" d="1"/>
      </p:scale>
      <p:origin x="0" y="0"/>
    </p:cViewPr>
  </p:notesTextViewPr>
  <p:sorterViewPr>
    <p:cViewPr>
      <p:scale>
        <a:sx n="125" d="100"/>
        <a:sy n="125" d="100"/>
      </p:scale>
      <p:origin x="0" y="-1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clc.org/research/publications/2020/oclcresearch-social-interoperability-research-support.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Christina INTRODUCE TEAM!!!!</a:t>
            </a:r>
            <a:endParaRPr/>
          </a:p>
          <a:p>
            <a:pPr marL="0" marR="0" lvl="0" indent="0" algn="l" rtl="0">
              <a:lnSpc>
                <a:spcPct val="100000"/>
              </a:lnSpc>
              <a:spcBef>
                <a:spcPts val="0"/>
              </a:spcBef>
              <a:spcAft>
                <a:spcPts val="0"/>
              </a:spcAft>
              <a:buClr>
                <a:schemeClr val="dk1"/>
              </a:buClr>
              <a:buSzPts val="1100"/>
              <a:buFont typeface="Calibri"/>
              <a:buNone/>
            </a:pPr>
            <a:r>
              <a:rPr lang="en-US" sz="1800">
                <a:latin typeface="Calibri"/>
                <a:ea typeface="Calibri"/>
                <a:cs typeface="Calibri"/>
                <a:sym typeface="Calibri"/>
              </a:rPr>
              <a:t>So that we have a better idea of who’s in the audience today, please share in the chat where you’re from, and your job title. (Christina will ask at the beginning of her section – someone else type in chat) </a:t>
            </a:r>
            <a:endParaRPr/>
          </a:p>
          <a:p>
            <a:pPr marL="0" lvl="0" indent="0" algn="l" rtl="0">
              <a:lnSpc>
                <a:spcPct val="100000"/>
              </a:lnSpc>
              <a:spcBef>
                <a:spcPts val="0"/>
              </a:spcBef>
              <a:spcAft>
                <a:spcPts val="0"/>
              </a:spcAft>
              <a:buClr>
                <a:schemeClr val="dk1"/>
              </a:buClr>
              <a:buSzPts val="1100"/>
              <a:buFont typeface="Calibri"/>
              <a:buNone/>
            </a:pPr>
            <a:endParaRPr/>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2333635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the chat, can you share if your library been re-orged recently or is planning to re-organize with an eye toward University research?</a:t>
            </a:r>
            <a:endParaRPr/>
          </a:p>
        </p:txBody>
      </p:sp>
      <p:sp>
        <p:nvSpPr>
          <p:cNvPr id="167" name="Google Shape;16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Annie</a:t>
            </a:r>
            <a:endParaRPr/>
          </a:p>
          <a:p>
            <a:pPr marL="914400" lvl="1" indent="-298450" algn="l" rtl="0">
              <a:lnSpc>
                <a:spcPct val="100000"/>
              </a:lnSpc>
              <a:spcBef>
                <a:spcPts val="0"/>
              </a:spcBef>
              <a:spcAft>
                <a:spcPts val="0"/>
              </a:spcAft>
              <a:buClr>
                <a:schemeClr val="dk1"/>
              </a:buClr>
              <a:buSzPts val="1100"/>
              <a:buFont typeface="Calibri"/>
              <a:buChar char="●"/>
            </a:pPr>
            <a:r>
              <a:rPr lang="en-US"/>
              <a:t>Christina and Annie began collaborating when she worked for the Maxwell School on a project we will talk about in more depth later, Experts@Syracuse.</a:t>
            </a:r>
            <a:endParaRPr/>
          </a:p>
          <a:p>
            <a:pPr marL="0" lvl="0" indent="0" algn="l" rtl="0">
              <a:lnSpc>
                <a:spcPct val="100000"/>
              </a:lnSpc>
              <a:spcBef>
                <a:spcPts val="0"/>
              </a:spcBef>
              <a:spcAft>
                <a:spcPts val="0"/>
              </a:spcAft>
              <a:buSzPts val="1400"/>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Emily</a:t>
            </a:r>
            <a:endParaRPr dirty="0"/>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98450" algn="l" rtl="0">
              <a:lnSpc>
                <a:spcPct val="100000"/>
              </a:lnSpc>
              <a:spcBef>
                <a:spcPts val="0"/>
              </a:spcBef>
              <a:spcAft>
                <a:spcPts val="0"/>
              </a:spcAft>
              <a:buClr>
                <a:schemeClr val="dk1"/>
              </a:buClr>
              <a:buSzPts val="1100"/>
              <a:buFont typeface="Calibri"/>
              <a:buChar char="●"/>
            </a:pPr>
            <a:r>
              <a:rPr lang="en-US"/>
              <a:t>Emily</a:t>
            </a:r>
            <a:endParaRPr/>
          </a:p>
          <a:p>
            <a:pPr marL="457200" lvl="0" indent="-298450" algn="l" rtl="0">
              <a:lnSpc>
                <a:spcPct val="100000"/>
              </a:lnSpc>
              <a:spcBef>
                <a:spcPts val="0"/>
              </a:spcBef>
              <a:spcAft>
                <a:spcPts val="0"/>
              </a:spcAft>
              <a:buClr>
                <a:srgbClr val="000000"/>
              </a:buClr>
              <a:buSzPts val="1100"/>
              <a:buFont typeface="Arial"/>
              <a:buChar char="•"/>
            </a:pPr>
            <a:r>
              <a:rPr lang="en-US" sz="1100" b="1" i="0" u="none" strike="noStrike">
                <a:solidFill>
                  <a:srgbClr val="000000"/>
                </a:solidFill>
                <a:latin typeface="Arial"/>
                <a:ea typeface="Arial"/>
                <a:cs typeface="Arial"/>
                <a:sym typeface="Arial"/>
              </a:rPr>
              <a:t>But what was missing</a:t>
            </a:r>
            <a:r>
              <a:rPr lang="en-US" sz="1100" b="0" i="0" u="none" strike="noStrike">
                <a:solidFill>
                  <a:srgbClr val="000000"/>
                </a:solidFill>
                <a:latin typeface="Arial"/>
                <a:ea typeface="Arial"/>
                <a:cs typeface="Arial"/>
                <a:sym typeface="Arial"/>
              </a:rPr>
              <a:t>? Why were we coming together? What were the holes?</a:t>
            </a:r>
            <a:endParaRPr/>
          </a:p>
          <a:p>
            <a:pPr marL="914400" lvl="1" indent="-298450" algn="l" rtl="0">
              <a:lnSpc>
                <a:spcPct val="100000"/>
              </a:lnSpc>
              <a:spcBef>
                <a:spcPts val="0"/>
              </a:spcBef>
              <a:spcAft>
                <a:spcPts val="0"/>
              </a:spcAft>
              <a:buClr>
                <a:srgbClr val="000000"/>
              </a:buClr>
              <a:buSzPts val="1100"/>
              <a:buFont typeface="Arial"/>
              <a:buChar char="•"/>
            </a:pPr>
            <a:r>
              <a:rPr lang="en-US" sz="1100" b="0" i="0" u="none" strike="noStrike">
                <a:solidFill>
                  <a:srgbClr val="000000"/>
                </a:solidFill>
                <a:latin typeface="Arial"/>
                <a:ea typeface="Arial"/>
                <a:cs typeface="Arial"/>
                <a:sym typeface="Arial"/>
              </a:rPr>
              <a:t>Outlining the common areas where researchers need support. </a:t>
            </a:r>
            <a:endParaRPr/>
          </a:p>
          <a:p>
            <a:pPr marL="914400" lvl="2" indent="0" algn="l" rtl="0">
              <a:lnSpc>
                <a:spcPct val="100000"/>
              </a:lnSpc>
              <a:spcBef>
                <a:spcPts val="0"/>
              </a:spcBef>
              <a:spcAft>
                <a:spcPts val="0"/>
              </a:spcAft>
              <a:buClr>
                <a:srgbClr val="000000"/>
              </a:buClr>
              <a:buSzPts val="1100"/>
              <a:buFont typeface="Arial"/>
              <a:buNone/>
            </a:pPr>
            <a:r>
              <a:rPr lang="en-US" sz="1100" b="0" i="0" u="none" strike="noStrike">
                <a:solidFill>
                  <a:srgbClr val="000000"/>
                </a:solidFill>
                <a:latin typeface="Arial"/>
                <a:ea typeface="Arial"/>
                <a:cs typeface="Arial"/>
                <a:sym typeface="Arial"/>
              </a:rPr>
              <a:t>Declining research reputation (Activity set 1) </a:t>
            </a:r>
            <a:endParaRPr/>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a:solidFill>
                  <a:srgbClr val="000000"/>
                </a:solidFill>
                <a:latin typeface="Arial"/>
                <a:ea typeface="Arial"/>
                <a:cs typeface="Arial"/>
                <a:sym typeface="Arial"/>
              </a:rPr>
              <a:t>Bigger picture of Syracuse experience [</a:t>
            </a:r>
            <a:r>
              <a:rPr lang="en-US" sz="1100" b="1" i="0" u="none" strike="noStrike">
                <a:solidFill>
                  <a:srgbClr val="000000"/>
                </a:solidFill>
                <a:latin typeface="Arial"/>
                <a:ea typeface="Arial"/>
                <a:cs typeface="Arial"/>
                <a:sym typeface="Arial"/>
              </a:rPr>
              <a:t>serendipitous combination of experience &amp; need</a:t>
            </a:r>
            <a:r>
              <a:rPr lang="en-US" sz="1100" b="0" i="0" u="none" strike="noStrike">
                <a:solidFill>
                  <a:srgbClr val="000000"/>
                </a:solidFill>
                <a:latin typeface="Arial"/>
                <a:ea typeface="Arial"/>
                <a:cs typeface="Arial"/>
                <a:sym typeface="Arial"/>
              </a:rPr>
              <a:t>], </a:t>
            </a:r>
            <a:endParaRPr/>
          </a:p>
          <a:p>
            <a:pPr marL="457200" lvl="0" indent="-228600" algn="l" rtl="0">
              <a:lnSpc>
                <a:spcPct val="100000"/>
              </a:lnSpc>
              <a:spcBef>
                <a:spcPts val="0"/>
              </a:spcBef>
              <a:spcAft>
                <a:spcPts val="0"/>
              </a:spcAft>
              <a:buClr>
                <a:srgbClr val="000000"/>
              </a:buClr>
              <a:buSzPts val="1100"/>
              <a:buFont typeface="Arial"/>
              <a:buNone/>
            </a:pPr>
            <a:endParaRPr sz="1100" b="0" i="0" u="none" strike="noStrike">
              <a:solidFill>
                <a:srgbClr val="000000"/>
              </a:solidFill>
              <a:latin typeface="Arial"/>
              <a:ea typeface="Arial"/>
              <a:cs typeface="Arial"/>
              <a:sym typeface="Arial"/>
            </a:endParaRPr>
          </a:p>
          <a:p>
            <a:pPr marL="515938" lvl="1" indent="-171450" algn="l" rtl="0">
              <a:lnSpc>
                <a:spcPct val="115000"/>
              </a:lnSpc>
              <a:spcBef>
                <a:spcPts val="0"/>
              </a:spcBef>
              <a:spcAft>
                <a:spcPts val="0"/>
              </a:spcAft>
              <a:buSzPts val="1400"/>
              <a:buChar char="○"/>
            </a:pPr>
            <a:r>
              <a:rPr lang="en-US" sz="1100" b="0" i="0" u="none" strike="noStrike">
                <a:solidFill>
                  <a:srgbClr val="000000"/>
                </a:solidFill>
                <a:latin typeface="Arial"/>
                <a:ea typeface="Arial"/>
                <a:cs typeface="Arial"/>
                <a:sym typeface="Arial"/>
              </a:rPr>
              <a:t>Emily - </a:t>
            </a:r>
            <a:r>
              <a:rPr lang="en-US" sz="1200"/>
              <a:t>Connecting researchers to funding opportunities</a:t>
            </a:r>
            <a:endParaRPr/>
          </a:p>
          <a:p>
            <a:pPr marL="515938" lvl="1" indent="-171450" algn="l" rtl="0">
              <a:lnSpc>
                <a:spcPct val="115000"/>
              </a:lnSpc>
              <a:spcBef>
                <a:spcPts val="0"/>
              </a:spcBef>
              <a:spcAft>
                <a:spcPts val="0"/>
              </a:spcAft>
              <a:buSzPts val="1400"/>
              <a:buChar char="○"/>
            </a:pPr>
            <a:r>
              <a:rPr lang="en-US" sz="1200"/>
              <a:t>Proposal development </a:t>
            </a:r>
            <a:endParaRPr/>
          </a:p>
          <a:p>
            <a:pPr marL="515938" lvl="1" indent="-171450" algn="l" rtl="0">
              <a:lnSpc>
                <a:spcPct val="115000"/>
              </a:lnSpc>
              <a:spcBef>
                <a:spcPts val="0"/>
              </a:spcBef>
              <a:spcAft>
                <a:spcPts val="0"/>
              </a:spcAft>
              <a:buSzPts val="1400"/>
              <a:buChar char="○"/>
            </a:pPr>
            <a:r>
              <a:rPr lang="en-US" sz="1200"/>
              <a:t>Support for research activities </a:t>
            </a:r>
            <a:endParaRPr/>
          </a:p>
          <a:p>
            <a:pPr marL="515938" lvl="1" indent="-171450" algn="l" rtl="0">
              <a:lnSpc>
                <a:spcPct val="115000"/>
              </a:lnSpc>
              <a:spcBef>
                <a:spcPts val="0"/>
              </a:spcBef>
              <a:spcAft>
                <a:spcPts val="0"/>
              </a:spcAft>
              <a:buSzPts val="1400"/>
              <a:buChar char="○"/>
            </a:pPr>
            <a:r>
              <a:rPr lang="en-US" sz="1200"/>
              <a:t>Promoting &amp; disseminating research works</a:t>
            </a:r>
            <a:endParaRPr/>
          </a:p>
          <a:p>
            <a:pPr marL="515938" lvl="1" indent="-171450" algn="l" rtl="0">
              <a:lnSpc>
                <a:spcPct val="115000"/>
              </a:lnSpc>
              <a:spcBef>
                <a:spcPts val="0"/>
              </a:spcBef>
              <a:spcAft>
                <a:spcPts val="0"/>
              </a:spcAft>
              <a:buSzPts val="1400"/>
              <a:buChar char="○"/>
            </a:pPr>
            <a:r>
              <a:rPr lang="en-US" sz="1200"/>
              <a:t>Enhancing the research reputation of the university</a:t>
            </a:r>
            <a:endParaRPr/>
          </a:p>
          <a:p>
            <a:pPr marL="457200" lvl="0" indent="-22860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08" name="Google Shape;20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Emily transition to Brenna</a:t>
            </a:r>
            <a:endParaRPr/>
          </a:p>
          <a:p>
            <a:pPr marL="0" lvl="0" indent="0" algn="l" rtl="0">
              <a:lnSpc>
                <a:spcPct val="100000"/>
              </a:lnSpc>
              <a:spcBef>
                <a:spcPts val="0"/>
              </a:spcBef>
              <a:spcAft>
                <a:spcPts val="0"/>
              </a:spcAft>
              <a:buSzPts val="1400"/>
              <a:buNone/>
            </a:pPr>
            <a:endParaRPr/>
          </a:p>
        </p:txBody>
      </p:sp>
      <p:sp>
        <p:nvSpPr>
          <p:cNvPr id="222" name="Google Shape;2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a:t>Brenna</a:t>
            </a:r>
            <a:endParaRPr dirty="0"/>
          </a:p>
          <a:p>
            <a:pPr marL="457200" lvl="0" indent="-228600" algn="l" rtl="0">
              <a:lnSpc>
                <a:spcPct val="100000"/>
              </a:lnSpc>
              <a:spcBef>
                <a:spcPts val="0"/>
              </a:spcBef>
              <a:spcAft>
                <a:spcPts val="0"/>
              </a:spcAft>
              <a:buClr>
                <a:schemeClr val="dk1"/>
              </a:buClr>
              <a:buSzPts val="1100"/>
              <a:buFont typeface="Calibri"/>
              <a:buNone/>
            </a:pPr>
            <a:endParaRPr b="0" dirty="0"/>
          </a:p>
          <a:p>
            <a:pPr marL="285750" lvl="0" indent="-2857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OCLC recently produced a report “</a:t>
            </a:r>
            <a:r>
              <a:rPr lang="en-US" sz="1050" b="0" i="1" u="sng" strike="noStrike" dirty="0">
                <a:solidFill>
                  <a:srgbClr val="2980B9"/>
                </a:solidFill>
                <a:latin typeface="Arial"/>
                <a:ea typeface="Arial"/>
                <a:cs typeface="Arial"/>
                <a:sym typeface="Arial"/>
                <a:hlinkClick r:id="rId3">
                  <a:extLst>
                    <a:ext uri="{A12FA001-AC4F-418D-AE19-62706E023703}">
                      <ahyp:hlinkClr xmlns:ahyp="http://schemas.microsoft.com/office/drawing/2018/hyperlinkcolor" val="tx"/>
                    </a:ext>
                  </a:extLst>
                </a:hlinkClick>
              </a:rPr>
              <a:t>Social Interoperability in Research Support: Cross-Campus Partnerships and the University Research Enterprise</a:t>
            </a:r>
            <a:r>
              <a:rPr lang="en-US" sz="1100" b="0" i="0" u="none" strike="noStrike" dirty="0">
                <a:solidFill>
                  <a:srgbClr val="000000"/>
                </a:solidFill>
                <a:latin typeface="Arial"/>
                <a:ea typeface="Arial"/>
                <a:cs typeface="Arial"/>
                <a:sym typeface="Arial"/>
              </a:rPr>
              <a:t>”</a:t>
            </a:r>
          </a:p>
          <a:p>
            <a:pPr marL="285750" lvl="0" indent="-2857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We have been embracing this Collaborative work through our activities</a:t>
            </a:r>
          </a:p>
          <a:p>
            <a:pPr marL="457200" lvl="0" indent="-342900" algn="l" rtl="0">
              <a:lnSpc>
                <a:spcPct val="100000"/>
              </a:lnSpc>
              <a:spcBef>
                <a:spcPts val="0"/>
              </a:spcBef>
              <a:spcAft>
                <a:spcPts val="0"/>
              </a:spcAft>
              <a:buSzPts val="1440"/>
              <a:buChar char="●"/>
            </a:pPr>
            <a:r>
              <a:rPr lang="en-US" sz="1200" dirty="0"/>
              <a:t>Research support developed &amp; provided by multiple  campus stakeholders </a:t>
            </a:r>
          </a:p>
          <a:p>
            <a:pPr marL="457200" lvl="0" indent="-342900" algn="l" rtl="0">
              <a:lnSpc>
                <a:spcPct val="100000"/>
              </a:lnSpc>
              <a:spcBef>
                <a:spcPts val="0"/>
              </a:spcBef>
              <a:spcAft>
                <a:spcPts val="0"/>
              </a:spcAft>
              <a:buSzPts val="1440"/>
              <a:buChar char="●"/>
            </a:pPr>
            <a:r>
              <a:rPr lang="en-US" sz="1200" dirty="0"/>
              <a:t>Shared learning between units facilitated by meetings &amp; workshops</a:t>
            </a:r>
            <a:endParaRPr lang="en-US" dirty="0"/>
          </a:p>
          <a:p>
            <a:pPr marL="457200" lvl="0" indent="-342900" algn="l" rtl="0">
              <a:lnSpc>
                <a:spcPct val="100000"/>
              </a:lnSpc>
              <a:spcBef>
                <a:spcPts val="600"/>
              </a:spcBef>
              <a:spcAft>
                <a:spcPts val="0"/>
              </a:spcAft>
              <a:buSzPts val="1440"/>
              <a:buChar char="●"/>
            </a:pPr>
            <a:r>
              <a:rPr lang="en-US" sz="1200" dirty="0"/>
              <a:t>Active development of jointly hosted events for librarians, staff, and faculty</a:t>
            </a:r>
            <a:endParaRPr lang="en-US" dirty="0"/>
          </a:p>
          <a:p>
            <a:pPr marL="285750" lvl="0" indent="-285750" algn="l" rtl="0">
              <a:lnSpc>
                <a:spcPct val="100000"/>
              </a:lnSpc>
              <a:spcBef>
                <a:spcPts val="0"/>
              </a:spcBef>
              <a:spcAft>
                <a:spcPts val="0"/>
              </a:spcAft>
              <a:buClr>
                <a:srgbClr val="000000"/>
              </a:buClr>
              <a:buSzPts val="1100"/>
              <a:buFont typeface="Arial"/>
              <a:buChar char="•"/>
            </a:pPr>
            <a:endParaRPr dirty="0"/>
          </a:p>
        </p:txBody>
      </p:sp>
      <p:sp>
        <p:nvSpPr>
          <p:cNvPr id="251" name="Google Shape;25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Brenna</a:t>
            </a:r>
            <a:endParaRPr dirty="0"/>
          </a:p>
          <a:p>
            <a:pPr marL="0" lvl="0" indent="0" algn="l" rtl="0">
              <a:lnSpc>
                <a:spcPct val="100000"/>
              </a:lnSpc>
              <a:spcBef>
                <a:spcPts val="0"/>
              </a:spcBef>
              <a:spcAft>
                <a:spcPts val="0"/>
              </a:spcAft>
              <a:buSzPts val="1400"/>
              <a:buNone/>
            </a:pPr>
            <a:r>
              <a:rPr lang="en-US" dirty="0"/>
              <a:t>Features: also identifying experts at SU and forming collaborative research networks</a:t>
            </a:r>
            <a:endParaRPr dirty="0"/>
          </a:p>
          <a:p>
            <a:pPr marL="0" lvl="0" indent="0" algn="l" rtl="0">
              <a:lnSpc>
                <a:spcPct val="100000"/>
              </a:lnSpc>
              <a:spcBef>
                <a:spcPts val="0"/>
              </a:spcBef>
              <a:spcAft>
                <a:spcPts val="0"/>
              </a:spcAft>
              <a:buSzPts val="1400"/>
              <a:buNone/>
            </a:pPr>
            <a:r>
              <a:rPr lang="en-US" dirty="0">
                <a:highlight>
                  <a:srgbClr val="FFFF00"/>
                </a:highlight>
              </a:rPr>
              <a:t>Experts is a jointly managed system</a:t>
            </a:r>
          </a:p>
          <a:p>
            <a:pPr marL="0" lvl="0" indent="0" algn="l" rtl="0">
              <a:lnSpc>
                <a:spcPct val="100000"/>
              </a:lnSpc>
              <a:spcBef>
                <a:spcPts val="0"/>
              </a:spcBef>
              <a:spcAft>
                <a:spcPts val="0"/>
              </a:spcAft>
              <a:buSzPts val="1400"/>
              <a:buNone/>
            </a:pPr>
            <a:r>
              <a:rPr lang="en-US" dirty="0"/>
              <a:t>Subject librarians have profiles to showcase own productivity and have first hand knowledge of Experts for school/college/department queries</a:t>
            </a:r>
            <a:endParaRPr dirty="0"/>
          </a:p>
          <a:p>
            <a:pPr marL="0" lvl="0" indent="0" algn="l" rtl="0">
              <a:lnSpc>
                <a:spcPct val="100000"/>
              </a:lnSpc>
              <a:spcBef>
                <a:spcPts val="0"/>
              </a:spcBef>
              <a:spcAft>
                <a:spcPts val="0"/>
              </a:spcAft>
              <a:buSzPts val="1400"/>
              <a:buNone/>
            </a:pPr>
            <a:r>
              <a:rPr lang="en-US" dirty="0"/>
              <a:t>I have a Research Reputation Graduate Student Employee</a:t>
            </a:r>
            <a:endParaRPr dirty="0"/>
          </a:p>
          <a:p>
            <a:pPr marL="774700" lvl="0" indent="0" algn="l" rtl="0">
              <a:lnSpc>
                <a:spcPct val="115000"/>
              </a:lnSpc>
              <a:spcBef>
                <a:spcPts val="0"/>
              </a:spcBef>
              <a:spcAft>
                <a:spcPts val="0"/>
              </a:spcAft>
              <a:buClr>
                <a:schemeClr val="dk1"/>
              </a:buClr>
              <a:buSzPts val="1100"/>
              <a:buFont typeface="Arial"/>
              <a:buNone/>
            </a:pPr>
            <a:r>
              <a:rPr lang="en-US" dirty="0">
                <a:solidFill>
                  <a:srgbClr val="595959"/>
                </a:solidFill>
              </a:rPr>
              <a:t>o   Projects-Humanities pilot (Writing Studies, Rhetoric, and Composition program-built out profiles, data analysis-involved in meetings with us (</a:t>
            </a:r>
            <a:r>
              <a:rPr lang="en-US" dirty="0" err="1">
                <a:solidFill>
                  <a:srgbClr val="595959"/>
                </a:solidFill>
              </a:rPr>
              <a:t>OoR</a:t>
            </a:r>
            <a:r>
              <a:rPr lang="en-US" dirty="0">
                <a:solidFill>
                  <a:srgbClr val="595959"/>
                </a:solidFill>
              </a:rPr>
              <a:t> &amp; Libs, RD for Humanities), various requests for profile buildouts</a:t>
            </a:r>
            <a:endParaRPr dirty="0">
              <a:solidFill>
                <a:srgbClr val="595959"/>
              </a:solidFill>
            </a:endParaRPr>
          </a:p>
          <a:p>
            <a:pPr marL="774700" lvl="0" indent="0" algn="l" rtl="0">
              <a:lnSpc>
                <a:spcPct val="115000"/>
              </a:lnSpc>
              <a:spcBef>
                <a:spcPts val="0"/>
              </a:spcBef>
              <a:spcAft>
                <a:spcPts val="0"/>
              </a:spcAft>
              <a:buClr>
                <a:schemeClr val="dk1"/>
              </a:buClr>
              <a:buSzPts val="1100"/>
              <a:buFont typeface="Arial"/>
              <a:buNone/>
            </a:pPr>
            <a:r>
              <a:rPr lang="en-US" sz="1000" dirty="0">
                <a:solidFill>
                  <a:srgbClr val="595959"/>
                </a:solidFill>
                <a:latin typeface="Courier New"/>
                <a:ea typeface="Courier New"/>
                <a:cs typeface="Courier New"/>
                <a:sym typeface="Courier New"/>
              </a:rPr>
              <a:t>o</a:t>
            </a:r>
            <a:r>
              <a:rPr lang="en-US" dirty="0">
                <a:solidFill>
                  <a:srgbClr val="595959"/>
                </a:solidFill>
              </a:rPr>
              <a:t>   RIT support as we have developed team description and functions, strategic planning</a:t>
            </a:r>
            <a:endParaRPr dirty="0">
              <a:solidFill>
                <a:srgbClr val="595959"/>
              </a:solidFill>
            </a:endParaRPr>
          </a:p>
          <a:p>
            <a:pPr marL="774700" lvl="0" indent="0" algn="l" rtl="0">
              <a:lnSpc>
                <a:spcPct val="115000"/>
              </a:lnSpc>
              <a:spcBef>
                <a:spcPts val="0"/>
              </a:spcBef>
              <a:spcAft>
                <a:spcPts val="0"/>
              </a:spcAft>
              <a:buClr>
                <a:schemeClr val="dk1"/>
              </a:buClr>
              <a:buSzPts val="1100"/>
              <a:buFont typeface="Arial"/>
              <a:buNone/>
            </a:pPr>
            <a:r>
              <a:rPr lang="en-US" dirty="0">
                <a:solidFill>
                  <a:srgbClr val="595959"/>
                </a:solidFill>
              </a:rPr>
              <a:t>o   Documents-process document for those building profiles for departments, resource spreadsheets</a:t>
            </a:r>
            <a:endParaRPr dirty="0">
              <a:solidFill>
                <a:srgbClr val="595959"/>
              </a:solidFill>
            </a:endParaRPr>
          </a:p>
          <a:p>
            <a:pPr marL="774700" lvl="0" indent="0" algn="l" rtl="0">
              <a:lnSpc>
                <a:spcPct val="115000"/>
              </a:lnSpc>
              <a:spcBef>
                <a:spcPts val="0"/>
              </a:spcBef>
              <a:spcAft>
                <a:spcPts val="0"/>
              </a:spcAft>
              <a:buSzPts val="1100"/>
              <a:buNone/>
            </a:pPr>
            <a:r>
              <a:rPr lang="en-US" dirty="0">
                <a:solidFill>
                  <a:srgbClr val="595959"/>
                </a:solidFill>
              </a:rPr>
              <a:t>o   </a:t>
            </a:r>
            <a:r>
              <a:rPr lang="en-US" dirty="0" err="1">
                <a:solidFill>
                  <a:srgbClr val="595959"/>
                </a:solidFill>
              </a:rPr>
              <a:t>Experts@Syracuse</a:t>
            </a:r>
            <a:r>
              <a:rPr lang="en-US" dirty="0">
                <a:solidFill>
                  <a:srgbClr val="595959"/>
                </a:solidFill>
              </a:rPr>
              <a:t> Profile Management </a:t>
            </a:r>
            <a:r>
              <a:rPr lang="en-US" dirty="0" err="1">
                <a:solidFill>
                  <a:srgbClr val="595959"/>
                </a:solidFill>
              </a:rPr>
              <a:t>LibGuide</a:t>
            </a:r>
            <a:r>
              <a:rPr lang="en-US" dirty="0">
                <a:solidFill>
                  <a:srgbClr val="595959"/>
                </a:solidFill>
              </a:rPr>
              <a:t>: instructions, FAQs, automatic vs manual population of content</a:t>
            </a:r>
            <a:endParaRPr dirty="0">
              <a:solidFill>
                <a:srgbClr val="595959"/>
              </a:solidFill>
            </a:endParaRPr>
          </a:p>
          <a:p>
            <a:pPr marL="0" lvl="0" indent="0" algn="l" rtl="0">
              <a:lnSpc>
                <a:spcPct val="115000"/>
              </a:lnSpc>
              <a:spcBef>
                <a:spcPts val="0"/>
              </a:spcBef>
              <a:spcAft>
                <a:spcPts val="0"/>
              </a:spcAft>
              <a:buClr>
                <a:schemeClr val="dk1"/>
              </a:buClr>
              <a:buSzPts val="1100"/>
              <a:buFont typeface="Arial"/>
              <a:buNone/>
            </a:pPr>
            <a:endParaRPr dirty="0">
              <a:solidFill>
                <a:srgbClr val="595959"/>
              </a:solidFill>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29" name="Google Shape;22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dirty="0">
                <a:solidFill>
                  <a:schemeClr val="dk1"/>
                </a:solidFill>
                <a:effectLst/>
                <a:latin typeface="Calibri"/>
                <a:ea typeface="Calibri"/>
                <a:cs typeface="Calibri"/>
                <a:sym typeface="Calibri"/>
              </a:rPr>
              <a:t>Brenna</a:t>
            </a:r>
            <a:endParaRPr lang="en-US" b="0" dirty="0">
              <a:effectLst/>
            </a:endParaRPr>
          </a:p>
          <a:p>
            <a:pPr rtl="0"/>
            <a:r>
              <a:rPr lang="en-US" sz="1200" b="0" i="0" u="none" strike="noStrike" cap="none" dirty="0">
                <a:solidFill>
                  <a:schemeClr val="dk1"/>
                </a:solidFill>
                <a:effectLst/>
                <a:latin typeface="Calibri"/>
                <a:ea typeface="Calibri"/>
                <a:cs typeface="Calibri"/>
                <a:sym typeface="Calibri"/>
              </a:rPr>
              <a:t>Scopus/Web of Science project: Adapted from initiative at Case Western and Univ. of Rochester</a:t>
            </a:r>
            <a:endParaRPr lang="en-US" b="0" dirty="0">
              <a:effectLst/>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Scopus 2019 (250 added), 2020 (4 added)</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Web of Science 2020</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Impacts collaborative efforts in university rankings and enhancing visibility and accuracy in proper affiliation with SU</a:t>
            </a:r>
            <a:endParaRPr lang="en-US" sz="14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Research Metrics Challenge (2019)</a:t>
            </a:r>
            <a:endParaRPr lang="en-US" b="0" dirty="0">
              <a:effectLst/>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Adapted to SU from Brown and other universities; Stacy </a:t>
            </a:r>
            <a:r>
              <a:rPr lang="en-US" sz="1200" b="0" i="0" u="none" strike="noStrike" cap="none" dirty="0" err="1">
                <a:solidFill>
                  <a:schemeClr val="dk1"/>
                </a:solidFill>
                <a:effectLst/>
                <a:latin typeface="Calibri"/>
                <a:ea typeface="Calibri"/>
                <a:cs typeface="Calibri"/>
                <a:sym typeface="Calibri"/>
              </a:rPr>
              <a:t>Konkiel’s</a:t>
            </a:r>
            <a:r>
              <a:rPr lang="en-US" sz="1200" b="0" i="0" u="none" strike="noStrike" cap="none" dirty="0">
                <a:solidFill>
                  <a:schemeClr val="dk1"/>
                </a:solidFill>
                <a:effectLst/>
                <a:latin typeface="Calibri"/>
                <a:ea typeface="Calibri"/>
                <a:cs typeface="Calibri"/>
                <a:sym typeface="Calibri"/>
              </a:rPr>
              <a:t> 30 day impact challenge: the ultimate guide to raising the profile of your research)</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Working group (volunteers of subject librarians) planning (research guide, weekly email challenges) and pilot implementation including launch sessions for two groups within our pilot: subject librarians/faculty</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Weekly challenges include: researcher profile, SURFACE/OA, </a:t>
            </a:r>
            <a:r>
              <a:rPr lang="en-US" sz="1200" b="0" i="0" u="none" strike="noStrike" cap="none" dirty="0" err="1">
                <a:solidFill>
                  <a:schemeClr val="dk1"/>
                </a:solidFill>
                <a:effectLst/>
                <a:latin typeface="Calibri"/>
                <a:ea typeface="Calibri"/>
                <a:cs typeface="Calibri"/>
                <a:sym typeface="Calibri"/>
              </a:rPr>
              <a:t>altmetrics</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Challenge objectives for faculty</a:t>
            </a:r>
            <a:endParaRPr lang="en-US" sz="1400" b="0" i="0" u="none" strike="noStrike" cap="none" dirty="0">
              <a:solidFill>
                <a:schemeClr val="dk1"/>
              </a:solidFill>
              <a:effectLst/>
              <a:latin typeface="Calibri"/>
              <a:ea typeface="Calibri"/>
              <a:cs typeface="Calibri"/>
              <a:sym typeface="Calibri"/>
            </a:endParaRPr>
          </a:p>
          <a:p>
            <a:pPr lvl="1" rtl="0" fontAlgn="base">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Discover new metric tools to use in order to demonstrate scholarly impact</a:t>
            </a:r>
            <a:endParaRPr lang="en-US" sz="1400" b="0" i="0" u="none" strike="noStrike" cap="none" dirty="0">
              <a:solidFill>
                <a:schemeClr val="dk1"/>
              </a:solidFill>
              <a:effectLst/>
              <a:latin typeface="Calibri"/>
              <a:ea typeface="Calibri"/>
              <a:cs typeface="Calibri"/>
              <a:sym typeface="Calibri"/>
            </a:endParaRPr>
          </a:p>
          <a:p>
            <a:pPr lvl="1" rtl="0" fontAlgn="base">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Identify metrics that apply based on discipline and rank in career</a:t>
            </a:r>
            <a:endParaRPr lang="en-US" sz="1400" b="0" i="0" u="none" strike="noStrike" cap="none" dirty="0">
              <a:solidFill>
                <a:schemeClr val="dk1"/>
              </a:solidFill>
              <a:effectLst/>
              <a:latin typeface="Calibri"/>
              <a:ea typeface="Calibri"/>
              <a:cs typeface="Calibri"/>
              <a:sym typeface="Calibri"/>
            </a:endParaRPr>
          </a:p>
          <a:p>
            <a:pPr lvl="1" rtl="0" fontAlgn="base">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Develop an online presence to amplify research visibility and prowess</a:t>
            </a:r>
            <a:endParaRPr lang="en-US" sz="1400" b="0" i="0" u="none" strike="noStrike" cap="none" dirty="0">
              <a:solidFill>
                <a:schemeClr val="dk1"/>
              </a:solidFill>
              <a:effectLst/>
              <a:latin typeface="Calibri"/>
              <a:ea typeface="Calibri"/>
              <a:cs typeface="Calibri"/>
              <a:sym typeface="Calibri"/>
            </a:endParaRPr>
          </a:p>
          <a:p>
            <a:pPr lvl="1" rtl="0" fontAlgn="base">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Recognize SU subject librarians as partners in synthesizing scholarly impact</a:t>
            </a:r>
            <a:endParaRPr lang="en-US" sz="14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      Impacts on Office of Research activities-research reputation management</a:t>
            </a:r>
            <a:endParaRPr lang="en-US" b="0" dirty="0">
              <a:effectLst/>
            </a:endParaRPr>
          </a:p>
          <a:p>
            <a:pPr lvl="2" rtl="0"/>
            <a:r>
              <a:rPr lang="en-US" sz="1200" b="0" i="0" u="none" strike="noStrike" cap="none" dirty="0">
                <a:solidFill>
                  <a:schemeClr val="dk1"/>
                </a:solidFill>
                <a:effectLst/>
                <a:latin typeface="Calibri"/>
                <a:ea typeface="Calibri"/>
                <a:cs typeface="Calibri"/>
                <a:sym typeface="Calibri"/>
              </a:rPr>
              <a:t>○  Grants: workshops, proposal development</a:t>
            </a:r>
            <a:endParaRPr lang="en-US" b="0" dirty="0">
              <a:effectLst/>
            </a:endParaRPr>
          </a:p>
          <a:p>
            <a:pPr lvl="2" rtl="0"/>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Experts@Syracuse</a:t>
            </a:r>
            <a:r>
              <a:rPr lang="en-US" sz="1200" b="0" i="0" u="none" strike="noStrike" cap="none" dirty="0">
                <a:solidFill>
                  <a:schemeClr val="dk1"/>
                </a:solidFill>
                <a:effectLst/>
                <a:latin typeface="Calibri"/>
                <a:ea typeface="Calibri"/>
                <a:cs typeface="Calibri"/>
                <a:sym typeface="Calibri"/>
              </a:rPr>
              <a:t>: researcher profile creation, reporting</a:t>
            </a:r>
            <a:endParaRPr lang="en-US" b="0" dirty="0">
              <a:effectLst/>
            </a:endParaRPr>
          </a:p>
          <a:p>
            <a:pPr lvl="2" rtl="0"/>
            <a:r>
              <a:rPr lang="en-US" sz="1200" b="0" i="0" u="none" strike="noStrike" cap="none" dirty="0">
                <a:solidFill>
                  <a:schemeClr val="dk1"/>
                </a:solidFill>
                <a:effectLst/>
                <a:latin typeface="Calibri"/>
                <a:ea typeface="Calibri"/>
                <a:cs typeface="Calibri"/>
                <a:sym typeface="Calibri"/>
              </a:rPr>
              <a:t>○  ADRs/Research Admins meetings</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348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Chetna</a:t>
            </a:r>
            <a:endParaRPr/>
          </a:p>
          <a:p>
            <a:pPr marL="0" lvl="0" indent="0" algn="l" rtl="0">
              <a:lnSpc>
                <a:spcPct val="100000"/>
              </a:lnSpc>
              <a:spcBef>
                <a:spcPts val="0"/>
              </a:spcBef>
              <a:spcAft>
                <a:spcPts val="0"/>
              </a:spcAft>
              <a:buSzPts val="1400"/>
              <a:buNone/>
            </a:pPr>
            <a:endParaRPr/>
          </a:p>
        </p:txBody>
      </p:sp>
      <p:sp>
        <p:nvSpPr>
          <p:cNvPr id="244" name="Google Shape;24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Chetna</a:t>
            </a:r>
          </a:p>
          <a:p>
            <a:pPr marL="0" lvl="0" indent="0" algn="l" rtl="0">
              <a:lnSpc>
                <a:spcPct val="100000"/>
              </a:lnSpc>
              <a:spcBef>
                <a:spcPts val="0"/>
              </a:spcBef>
              <a:spcAft>
                <a:spcPts val="0"/>
              </a:spcAft>
              <a:buSzPts val="1400"/>
              <a:buNone/>
            </a:pPr>
            <a:endParaRPr lang="en-US" dirty="0"/>
          </a:p>
          <a:p>
            <a:pPr marL="457200" lvl="0" indent="-381000" algn="l" rtl="0">
              <a:lnSpc>
                <a:spcPct val="95000"/>
              </a:lnSpc>
              <a:spcAft>
                <a:spcPts val="0"/>
              </a:spcAft>
              <a:buSzPts val="2400"/>
              <a:buFont typeface="Courier New"/>
              <a:buChar char="o"/>
            </a:pPr>
            <a:r>
              <a:rPr lang="en-US" dirty="0"/>
              <a:t>Research Guides - Some of the tools are very heavily used by Research Development like </a:t>
            </a:r>
            <a:r>
              <a:rPr lang="en-US" dirty="0" err="1"/>
              <a:t>DMPTool</a:t>
            </a:r>
            <a:r>
              <a:rPr lang="en-US" dirty="0"/>
              <a:t> and ORCID (</a:t>
            </a:r>
            <a:r>
              <a:rPr lang="en-US" dirty="0" err="1"/>
              <a:t>esp</a:t>
            </a:r>
            <a:r>
              <a:rPr lang="en-US" dirty="0"/>
              <a:t> with </a:t>
            </a:r>
            <a:r>
              <a:rPr lang="en-US" dirty="0" err="1"/>
              <a:t>SciENcv</a:t>
            </a:r>
            <a:r>
              <a:rPr lang="en-US" dirty="0"/>
              <a:t>)</a:t>
            </a:r>
          </a:p>
          <a:p>
            <a:pPr marL="457200" lvl="0" indent="-342900" algn="l" rtl="0">
              <a:lnSpc>
                <a:spcPct val="100000"/>
              </a:lnSpc>
              <a:spcBef>
                <a:spcPts val="0"/>
              </a:spcBef>
              <a:spcAft>
                <a:spcPts val="0"/>
              </a:spcAft>
              <a:buSzPts val="1440"/>
              <a:buChar char="●"/>
            </a:pPr>
            <a:endParaRPr lang="en-US" dirty="0"/>
          </a:p>
          <a:p>
            <a:pPr marL="457200" lvl="0" indent="-342900" algn="l" rtl="0">
              <a:lnSpc>
                <a:spcPct val="100000"/>
              </a:lnSpc>
              <a:spcBef>
                <a:spcPts val="0"/>
              </a:spcBef>
              <a:spcAft>
                <a:spcPts val="0"/>
              </a:spcAft>
              <a:buSzPts val="1440"/>
              <a:buChar char="●"/>
            </a:pPr>
            <a:r>
              <a:rPr lang="en-US" dirty="0"/>
              <a:t>Pivot – maintained by Office of Research, but training guides produced by PSS and Libraries</a:t>
            </a:r>
          </a:p>
          <a:p>
            <a:pPr marL="457200" lvl="0" indent="0" algn="l" rtl="0">
              <a:lnSpc>
                <a:spcPct val="100000"/>
              </a:lnSpc>
              <a:spcBef>
                <a:spcPts val="0"/>
              </a:spcBef>
              <a:spcAft>
                <a:spcPts val="0"/>
              </a:spcAft>
              <a:buNone/>
            </a:pPr>
            <a:endParaRPr lang="en-US" sz="200" dirty="0"/>
          </a:p>
          <a:p>
            <a:pPr marL="457200" lvl="0" indent="-342900" algn="l" rtl="0">
              <a:lnSpc>
                <a:spcPct val="100000"/>
              </a:lnSpc>
              <a:spcBef>
                <a:spcPts val="600"/>
              </a:spcBef>
              <a:spcAft>
                <a:spcPts val="0"/>
              </a:spcAft>
              <a:buSzPts val="1440"/>
              <a:buChar char="●"/>
            </a:pPr>
            <a:r>
              <a:rPr lang="en-US" dirty="0"/>
              <a:t>Foundation Directory Online – subscribed by Library,  but trainings supported by both</a:t>
            </a:r>
          </a:p>
          <a:p>
            <a:pPr marL="457200" lvl="0" indent="0" algn="l" rtl="0">
              <a:lnSpc>
                <a:spcPct val="100000"/>
              </a:lnSpc>
              <a:spcBef>
                <a:spcPts val="600"/>
              </a:spcBef>
              <a:spcAft>
                <a:spcPts val="0"/>
              </a:spcAft>
              <a:buNone/>
            </a:pPr>
            <a:endParaRPr lang="en-US" sz="200" dirty="0"/>
          </a:p>
          <a:p>
            <a:pPr marL="0" lvl="0" indent="0" algn="l" rtl="0">
              <a:lnSpc>
                <a:spcPct val="100000"/>
              </a:lnSpc>
              <a:spcBef>
                <a:spcPts val="0"/>
              </a:spcBef>
              <a:spcAft>
                <a:spcPts val="0"/>
              </a:spcAft>
              <a:buSzPts val="1400"/>
              <a:buNone/>
            </a:pPr>
            <a:endParaRPr lang="en-US" dirty="0"/>
          </a:p>
        </p:txBody>
      </p:sp>
      <p:sp>
        <p:nvSpPr>
          <p:cNvPr id="267" name="Google Shape;2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1567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Chetna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Funding Discovery Tools for Librarians – PSS training   for libraries on SU grant submissions &amp; funding searches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u="sng" dirty="0"/>
              <a:t>WISE:</a:t>
            </a:r>
            <a:endParaRPr u="sng" dirty="0"/>
          </a:p>
          <a:p>
            <a:pPr marL="0" lvl="0" indent="0" algn="l" rtl="0">
              <a:lnSpc>
                <a:spcPct val="100000"/>
              </a:lnSpc>
              <a:spcBef>
                <a:spcPts val="0"/>
              </a:spcBef>
              <a:spcAft>
                <a:spcPts val="0"/>
              </a:spcAft>
              <a:buSzPts val="1400"/>
              <a:buNone/>
            </a:pPr>
            <a:r>
              <a:rPr lang="en-US" dirty="0"/>
              <a:t>2 sessions:</a:t>
            </a:r>
            <a:endParaRPr dirty="0"/>
          </a:p>
          <a:p>
            <a:pPr marL="0" lvl="0" indent="0" algn="l" rtl="0">
              <a:lnSpc>
                <a:spcPct val="100000"/>
              </a:lnSpc>
              <a:spcBef>
                <a:spcPts val="0"/>
              </a:spcBef>
              <a:spcAft>
                <a:spcPts val="0"/>
              </a:spcAft>
              <a:buNone/>
            </a:pPr>
            <a:r>
              <a:rPr lang="en-US" dirty="0"/>
              <a:t>Introduction to Funding Opportunity Resources</a:t>
            </a:r>
            <a:endParaRPr dirty="0"/>
          </a:p>
          <a:p>
            <a:pPr marL="0" lvl="0" indent="0" algn="l" rtl="0">
              <a:lnSpc>
                <a:spcPct val="100000"/>
              </a:lnSpc>
              <a:spcBef>
                <a:spcPts val="0"/>
              </a:spcBef>
              <a:spcAft>
                <a:spcPts val="0"/>
              </a:spcAft>
              <a:buSzPts val="1400"/>
              <a:buNone/>
            </a:pPr>
            <a:r>
              <a:rPr lang="en-US" dirty="0"/>
              <a:t>Introduction to Application Materials</a:t>
            </a:r>
            <a:endParaRPr dirty="0"/>
          </a:p>
        </p:txBody>
      </p:sp>
      <p:sp>
        <p:nvSpPr>
          <p:cNvPr id="237" name="Google Shape;23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Chetna</a:t>
            </a:r>
          </a:p>
          <a:p>
            <a:pPr marL="457200" lvl="0" indent="-429260" algn="l" rtl="0">
              <a:lnSpc>
                <a:spcPct val="80000"/>
              </a:lnSpc>
              <a:spcBef>
                <a:spcPts val="0"/>
              </a:spcBef>
              <a:spcAft>
                <a:spcPts val="0"/>
              </a:spcAft>
              <a:buSzPts val="2800"/>
              <a:buChar char="●"/>
            </a:pPr>
            <a:r>
              <a:rPr lang="en-US" dirty="0"/>
              <a:t>“Utilizing </a:t>
            </a:r>
            <a:r>
              <a:rPr lang="en-US" dirty="0" err="1"/>
              <a:t>Experts@Syracuse</a:t>
            </a:r>
            <a:r>
              <a:rPr lang="en-US" dirty="0"/>
              <a:t>”: training research admins &amp; RD professionals to help populate and utilize the data</a:t>
            </a:r>
          </a:p>
          <a:p>
            <a:pPr marL="457200" lvl="0" indent="0" algn="l" rtl="0">
              <a:lnSpc>
                <a:spcPct val="80000"/>
              </a:lnSpc>
              <a:spcBef>
                <a:spcPts val="0"/>
              </a:spcBef>
              <a:spcAft>
                <a:spcPts val="0"/>
              </a:spcAft>
              <a:buNone/>
            </a:pPr>
            <a:endParaRPr lang="en-US" sz="800" dirty="0"/>
          </a:p>
          <a:p>
            <a:pPr marL="457200" lvl="0" indent="-429260" algn="l" rtl="0">
              <a:lnSpc>
                <a:spcPct val="80000"/>
              </a:lnSpc>
              <a:spcBef>
                <a:spcPts val="600"/>
              </a:spcBef>
              <a:spcAft>
                <a:spcPts val="0"/>
              </a:spcAft>
              <a:buSzPts val="2800"/>
              <a:buChar char="●"/>
            </a:pPr>
            <a:r>
              <a:rPr lang="en-US" dirty="0"/>
              <a:t>Pure User Group</a:t>
            </a:r>
          </a:p>
          <a:p>
            <a:pPr marL="914400" lvl="1" indent="-406400" algn="l" rtl="0">
              <a:lnSpc>
                <a:spcPct val="80000"/>
              </a:lnSpc>
              <a:spcBef>
                <a:spcPts val="0"/>
              </a:spcBef>
              <a:spcAft>
                <a:spcPts val="0"/>
              </a:spcAft>
              <a:buSzPts val="2400"/>
              <a:buFont typeface="Courier New"/>
              <a:buChar char="o"/>
            </a:pPr>
            <a:r>
              <a:rPr lang="en-US" dirty="0"/>
              <a:t>PSS &amp; Library reps attended conference to learn &amp; discuss tool</a:t>
            </a:r>
          </a:p>
          <a:p>
            <a:pPr marL="914400" lvl="1" indent="-406400" algn="l" rtl="0">
              <a:lnSpc>
                <a:spcPct val="80000"/>
              </a:lnSpc>
              <a:spcBef>
                <a:spcPts val="0"/>
              </a:spcBef>
              <a:spcAft>
                <a:spcPts val="0"/>
              </a:spcAft>
              <a:buSzPts val="2400"/>
              <a:buFont typeface="Courier New"/>
              <a:buChar char="o"/>
            </a:pPr>
            <a:r>
              <a:rPr lang="en-US" dirty="0"/>
              <a:t>Allowed for power brainstorming between us off campus!</a:t>
            </a:r>
          </a:p>
          <a:p>
            <a:pPr marL="914400" lvl="0" indent="0" algn="l" rtl="0">
              <a:lnSpc>
                <a:spcPct val="80000"/>
              </a:lnSpc>
              <a:spcBef>
                <a:spcPts val="0"/>
              </a:spcBef>
              <a:spcAft>
                <a:spcPts val="0"/>
              </a:spcAft>
              <a:buNone/>
            </a:pPr>
            <a:endParaRPr lang="en-US" sz="800" dirty="0"/>
          </a:p>
          <a:p>
            <a:pPr marL="0" lvl="0" indent="0" algn="l" rtl="0">
              <a:lnSpc>
                <a:spcPct val="100000"/>
              </a:lnSpc>
              <a:spcBef>
                <a:spcPts val="0"/>
              </a:spcBef>
              <a:spcAft>
                <a:spcPts val="0"/>
              </a:spcAft>
              <a:buSzPts val="1400"/>
              <a:buNone/>
            </a:pPr>
            <a:r>
              <a:rPr lang="en-US" u="sng" dirty="0"/>
              <a:t>Faculty </a:t>
            </a:r>
            <a:r>
              <a:rPr lang="en-US" u="sng" dirty="0" err="1"/>
              <a:t>FUNding</a:t>
            </a:r>
            <a:endParaRPr lang="en-US" u="sng" dirty="0"/>
          </a:p>
          <a:p>
            <a:pPr marL="0" lvl="0" indent="0" algn="l" rtl="0">
              <a:lnSpc>
                <a:spcPct val="100000"/>
              </a:lnSpc>
              <a:spcBef>
                <a:spcPts val="0"/>
              </a:spcBef>
              <a:spcAft>
                <a:spcPts val="0"/>
              </a:spcAft>
              <a:buSzPts val="1400"/>
              <a:buNone/>
            </a:pPr>
            <a:r>
              <a:rPr lang="en-US" dirty="0"/>
              <a:t>planned but canceled</a:t>
            </a:r>
          </a:p>
          <a:p>
            <a:pPr marL="0" lvl="0" indent="0" algn="l" rtl="0">
              <a:lnSpc>
                <a:spcPct val="100000"/>
              </a:lnSpc>
              <a:spcBef>
                <a:spcPts val="0"/>
              </a:spcBef>
              <a:spcAft>
                <a:spcPts val="0"/>
              </a:spcAft>
              <a:buSzPts val="1400"/>
              <a:buNone/>
            </a:pPr>
            <a:r>
              <a:rPr lang="en-US" dirty="0"/>
              <a:t>reframe content by creating videos with faculty award winners sharing grant and/or research consultation experience with Office of Research, Librarians</a:t>
            </a:r>
          </a:p>
          <a:p>
            <a:pPr marL="0" lvl="0" indent="0" algn="l" rtl="0">
              <a:lnSpc>
                <a:spcPct val="100000"/>
              </a:lnSpc>
              <a:spcBef>
                <a:spcPts val="0"/>
              </a:spcBef>
              <a:spcAft>
                <a:spcPts val="0"/>
              </a:spcAft>
              <a:buSzPts val="1400"/>
              <a:buNone/>
            </a:pPr>
            <a:r>
              <a:rPr lang="en-US" dirty="0"/>
              <a:t>virtual workshop</a:t>
            </a:r>
          </a:p>
          <a:p>
            <a:pPr marL="0" lvl="0" indent="0" algn="l" rtl="0">
              <a:lnSpc>
                <a:spcPct val="100000"/>
              </a:lnSpc>
              <a:spcBef>
                <a:spcPts val="0"/>
              </a:spcBef>
              <a:spcAft>
                <a:spcPts val="0"/>
              </a:spcAft>
              <a:buSzPts val="1400"/>
              <a:buNone/>
            </a:pPr>
            <a:endParaRPr lang="en-US" dirty="0"/>
          </a:p>
        </p:txBody>
      </p:sp>
      <p:sp>
        <p:nvSpPr>
          <p:cNvPr id="260" name="Google Shape;26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Transition to Christina </a:t>
            </a:r>
            <a:endParaRPr/>
          </a:p>
          <a:p>
            <a:pPr marL="0" lvl="0" indent="0" algn="l" rtl="0">
              <a:lnSpc>
                <a:spcPct val="100000"/>
              </a:lnSpc>
              <a:spcBef>
                <a:spcPts val="0"/>
              </a:spcBef>
              <a:spcAft>
                <a:spcPts val="0"/>
              </a:spcAft>
              <a:buSzPts val="1400"/>
              <a:buNone/>
            </a:pPr>
            <a:endParaRPr/>
          </a:p>
        </p:txBody>
      </p:sp>
      <p:sp>
        <p:nvSpPr>
          <p:cNvPr id="274" name="Google Shape;27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Christina </a:t>
            </a:r>
            <a:endParaRPr/>
          </a:p>
          <a:p>
            <a:pPr marL="457200" lvl="0" indent="-342900" algn="l" rtl="0">
              <a:lnSpc>
                <a:spcPct val="100000"/>
              </a:lnSpc>
              <a:spcBef>
                <a:spcPts val="0"/>
              </a:spcBef>
              <a:spcAft>
                <a:spcPts val="0"/>
              </a:spcAft>
              <a:buClr>
                <a:schemeClr val="dk1"/>
              </a:buClr>
              <a:buSzPts val="1440"/>
              <a:buFont typeface="Calibri"/>
              <a:buChar char="●"/>
            </a:pPr>
            <a:r>
              <a:rPr lang="en-US" sz="1600"/>
              <a:t>We’re our own best customers, though institution is the winner</a:t>
            </a:r>
            <a:endParaRPr/>
          </a:p>
          <a:p>
            <a:pPr marL="801688" lvl="1" indent="-342900" algn="l" rtl="0">
              <a:lnSpc>
                <a:spcPct val="100000"/>
              </a:lnSpc>
              <a:spcBef>
                <a:spcPts val="600"/>
              </a:spcBef>
              <a:spcAft>
                <a:spcPts val="0"/>
              </a:spcAft>
              <a:buClr>
                <a:schemeClr val="dk1"/>
              </a:buClr>
              <a:buSzPts val="1440"/>
              <a:buFont typeface="Courier New"/>
              <a:buChar char="o"/>
            </a:pPr>
            <a:r>
              <a:rPr lang="en-US" sz="1200"/>
              <a:t>Funding Discovery Tools for Librarians – Office of Research trains librarians to apply for grants (institutional process), and techniques to support funding searches</a:t>
            </a:r>
            <a:endParaRPr/>
          </a:p>
          <a:p>
            <a:pPr marL="801688" lvl="1" indent="-342900" algn="l" rtl="0">
              <a:lnSpc>
                <a:spcPct val="100000"/>
              </a:lnSpc>
              <a:spcBef>
                <a:spcPts val="600"/>
              </a:spcBef>
              <a:spcAft>
                <a:spcPts val="0"/>
              </a:spcAft>
              <a:buClr>
                <a:schemeClr val="dk1"/>
              </a:buClr>
              <a:buSzPts val="1440"/>
              <a:buFont typeface="Courier New"/>
              <a:buChar char="o"/>
            </a:pPr>
            <a:r>
              <a:rPr lang="en-US" sz="1200"/>
              <a:t>Build your Experts Profile Lab – Library leadership teaches librarians to build out expert profile &amp; invites RD leadership to participate</a:t>
            </a:r>
            <a:endParaRPr sz="1600"/>
          </a:p>
          <a:p>
            <a:pPr marL="0" lvl="0" indent="0" algn="l" rtl="0">
              <a:lnSpc>
                <a:spcPct val="100000"/>
              </a:lnSpc>
              <a:spcBef>
                <a:spcPts val="0"/>
              </a:spcBef>
              <a:spcAft>
                <a:spcPts val="0"/>
              </a:spcAft>
              <a:buSzPts val="1400"/>
              <a:buNone/>
            </a:pPr>
            <a:endParaRPr/>
          </a:p>
        </p:txBody>
      </p:sp>
      <p:sp>
        <p:nvSpPr>
          <p:cNvPr id="281" name="Google Shape;28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Christina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800" b="0" i="0" u="none" strike="noStrike">
                <a:solidFill>
                  <a:srgbClr val="000000"/>
                </a:solidFill>
                <a:latin typeface="Arial"/>
                <a:ea typeface="Arial"/>
                <a:cs typeface="Arial"/>
                <a:sym typeface="Arial"/>
              </a:rPr>
              <a:t>“united front to our vendors [to avoid price gouging and/or selling to multiple units”</a:t>
            </a:r>
            <a:endParaRPr/>
          </a:p>
        </p:txBody>
      </p:sp>
      <p:sp>
        <p:nvSpPr>
          <p:cNvPr id="288" name="Google Shape;28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Annie</a:t>
            </a:r>
            <a:endParaRPr/>
          </a:p>
          <a:p>
            <a:pPr marL="0" lvl="0" indent="0" algn="l" rtl="0">
              <a:lnSpc>
                <a:spcPct val="100000"/>
              </a:lnSpc>
              <a:spcBef>
                <a:spcPts val="0"/>
              </a:spcBef>
              <a:spcAft>
                <a:spcPts val="0"/>
              </a:spcAft>
              <a:buSzPts val="1400"/>
              <a:buNone/>
            </a:pPr>
            <a:r>
              <a:rPr lang="en-US"/>
              <a:t>Through continued collaboration, we have seen how there are time when have the same end goal but different paths to get there. We have also found instances where we have a different motivations for completing something, but that those motivations take us down the same path.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These additional examples are places we have found other overlap through our platforms, data, and knowledge. </a:t>
            </a:r>
            <a:endParaRPr/>
          </a:p>
          <a:p>
            <a:pPr marL="344488" lvl="0" indent="-342900" algn="l" rtl="0">
              <a:lnSpc>
                <a:spcPct val="100000"/>
              </a:lnSpc>
              <a:spcBef>
                <a:spcPts val="0"/>
              </a:spcBef>
              <a:spcAft>
                <a:spcPts val="0"/>
              </a:spcAft>
              <a:buSzPts val="1400"/>
              <a:buFont typeface="Courier New"/>
              <a:buChar char="o"/>
            </a:pPr>
            <a:r>
              <a:rPr lang="en-US" sz="2220"/>
              <a:t>Increased institutional data repository awareness &amp; usage (SURFACE)</a:t>
            </a:r>
            <a:endParaRPr/>
          </a:p>
          <a:p>
            <a:pPr marL="344488" lvl="0" indent="-342900" algn="l" rtl="0">
              <a:lnSpc>
                <a:spcPct val="100000"/>
              </a:lnSpc>
              <a:spcBef>
                <a:spcPts val="0"/>
              </a:spcBef>
              <a:spcAft>
                <a:spcPts val="0"/>
              </a:spcAft>
              <a:buSzPts val="1400"/>
              <a:buFont typeface="Courier New"/>
              <a:buChar char="o"/>
            </a:pPr>
            <a:r>
              <a:rPr lang="en-US" sz="2220"/>
              <a:t>Greater grant compliance, With open access (data management plans) and SciENV </a:t>
            </a:r>
            <a:endParaRPr/>
          </a:p>
          <a:p>
            <a:pPr marL="344488" lvl="0" indent="-342900" algn="l" rtl="0">
              <a:lnSpc>
                <a:spcPct val="100000"/>
              </a:lnSpc>
              <a:spcBef>
                <a:spcPts val="0"/>
              </a:spcBef>
              <a:spcAft>
                <a:spcPts val="0"/>
              </a:spcAft>
              <a:buSzPts val="1400"/>
              <a:buFont typeface="Courier New"/>
              <a:buChar char="o"/>
            </a:pPr>
            <a:r>
              <a:rPr lang="en-US" sz="2590"/>
              <a:t>Enhanced proposal development support </a:t>
            </a:r>
            <a:endParaRPr/>
          </a:p>
          <a:p>
            <a:pPr marL="914400" lvl="1" indent="-342900" algn="l" rtl="0">
              <a:lnSpc>
                <a:spcPct val="100000"/>
              </a:lnSpc>
              <a:spcBef>
                <a:spcPts val="0"/>
              </a:spcBef>
              <a:spcAft>
                <a:spcPts val="0"/>
              </a:spcAft>
              <a:buSzPts val="1400"/>
              <a:buFont typeface="Courier New"/>
              <a:buChar char="o"/>
            </a:pPr>
            <a:r>
              <a:rPr lang="en-US" sz="2220"/>
              <a:t>Ex. Humanities RD &amp; Philosophy librarian team</a:t>
            </a:r>
            <a:endParaRPr/>
          </a:p>
          <a:p>
            <a:pPr marL="0" lvl="0" indent="0" algn="l" rtl="0">
              <a:lnSpc>
                <a:spcPct val="100000"/>
              </a:lnSpc>
              <a:spcBef>
                <a:spcPts val="0"/>
              </a:spcBef>
              <a:spcAft>
                <a:spcPts val="0"/>
              </a:spcAft>
              <a:buSzPts val="1400"/>
              <a:buNone/>
            </a:pPr>
            <a:endParaRPr/>
          </a:p>
        </p:txBody>
      </p:sp>
      <p:sp>
        <p:nvSpPr>
          <p:cNvPr id="295" name="Google Shape;2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Emily </a:t>
            </a:r>
            <a:endParaRPr/>
          </a:p>
          <a:p>
            <a:pPr marL="0" marR="0" lvl="0" indent="0" algn="l" rtl="0">
              <a:lnSpc>
                <a:spcPct val="100000"/>
              </a:lnSpc>
              <a:spcBef>
                <a:spcPts val="0"/>
              </a:spcBef>
              <a:spcAft>
                <a:spcPts val="0"/>
              </a:spcAft>
              <a:buClr>
                <a:srgbClr val="000000"/>
              </a:buClr>
              <a:buSzPts val="1400"/>
              <a:buFont typeface="Arial"/>
              <a:buNone/>
            </a:pPr>
            <a:r>
              <a:rPr lang="en-US"/>
              <a:t>Question - </a:t>
            </a:r>
            <a:r>
              <a:rPr lang="en-US" sz="1800">
                <a:latin typeface="Calibri"/>
                <a:ea typeface="Calibri"/>
                <a:cs typeface="Calibri"/>
                <a:sym typeface="Calibri"/>
              </a:rPr>
              <a:t>To expand on what we’ve shared, we’re interested in hearing about your successful or planned collaborative projects. Please share your examples in the chat. (Emily will ask this question at the end of future collaborations slide – someone else will type in chat) </a:t>
            </a:r>
            <a:endParaRPr/>
          </a:p>
          <a:p>
            <a:pPr marL="0" lvl="0" indent="0" algn="l" rtl="0">
              <a:lnSpc>
                <a:spcPct val="100000"/>
              </a:lnSpc>
              <a:spcBef>
                <a:spcPts val="0"/>
              </a:spcBef>
              <a:spcAft>
                <a:spcPts val="0"/>
              </a:spcAft>
              <a:buSzPts val="1400"/>
              <a:buNone/>
            </a:pPr>
            <a:endParaRPr/>
          </a:p>
          <a:p>
            <a:pPr marL="342900" lvl="0" indent="-257175" algn="l" rtl="0">
              <a:lnSpc>
                <a:spcPct val="100000"/>
              </a:lnSpc>
              <a:spcBef>
                <a:spcPts val="0"/>
              </a:spcBef>
              <a:spcAft>
                <a:spcPts val="0"/>
              </a:spcAft>
              <a:buSzPts val="1440"/>
              <a:buChar char="●"/>
            </a:pPr>
            <a:r>
              <a:rPr lang="en-US" sz="2590"/>
              <a:t>Moving from reactionary to evidence-based planning</a:t>
            </a:r>
            <a:endParaRPr/>
          </a:p>
          <a:p>
            <a:pPr marL="519113" lvl="1" indent="-171450" algn="l" rtl="0">
              <a:lnSpc>
                <a:spcPct val="100000"/>
              </a:lnSpc>
              <a:spcBef>
                <a:spcPts val="0"/>
              </a:spcBef>
              <a:spcAft>
                <a:spcPts val="0"/>
              </a:spcAft>
              <a:buSzPts val="1300"/>
              <a:buChar char="○"/>
            </a:pPr>
            <a:r>
              <a:rPr lang="en-US" sz="1202"/>
              <a:t>Needs assessment of school/college research leadership</a:t>
            </a:r>
            <a:endParaRPr/>
          </a:p>
          <a:p>
            <a:pPr marL="519113" lvl="1" indent="-171450" algn="l" rtl="0">
              <a:lnSpc>
                <a:spcPct val="100000"/>
              </a:lnSpc>
              <a:spcBef>
                <a:spcPts val="0"/>
              </a:spcBef>
              <a:spcAft>
                <a:spcPts val="0"/>
              </a:spcAft>
              <a:buSzPts val="1300"/>
              <a:buChar char="○"/>
            </a:pPr>
            <a:r>
              <a:rPr lang="en-US" sz="1202"/>
              <a:t>Faculty focus groups – use of metrics, research dissemination habits, research support needs</a:t>
            </a:r>
            <a:endParaRPr/>
          </a:p>
          <a:p>
            <a:pPr marL="342900" lvl="0" indent="-257175" algn="l" rtl="0">
              <a:lnSpc>
                <a:spcPct val="100000"/>
              </a:lnSpc>
              <a:spcBef>
                <a:spcPts val="600"/>
              </a:spcBef>
              <a:spcAft>
                <a:spcPts val="0"/>
              </a:spcAft>
              <a:buSzPts val="1440"/>
              <a:buChar char="●"/>
            </a:pPr>
            <a:r>
              <a:rPr lang="en-US" sz="2590"/>
              <a:t>ORCID institutional subscription</a:t>
            </a:r>
            <a:endParaRPr/>
          </a:p>
          <a:p>
            <a:pPr marL="342900" lvl="0" indent="-257175" algn="l" rtl="0">
              <a:lnSpc>
                <a:spcPct val="100000"/>
              </a:lnSpc>
              <a:spcBef>
                <a:spcPts val="600"/>
              </a:spcBef>
              <a:spcAft>
                <a:spcPts val="0"/>
              </a:spcAft>
              <a:buSzPts val="1440"/>
              <a:buChar char="●"/>
            </a:pPr>
            <a:r>
              <a:rPr lang="en-US" sz="2590"/>
              <a:t>Institutional Research collaboration to better understand university rankings related to research</a:t>
            </a:r>
            <a:endParaRPr/>
          </a:p>
          <a:p>
            <a:pPr marL="342900" lvl="0" indent="-257175" algn="l" rtl="0">
              <a:lnSpc>
                <a:spcPct val="100000"/>
              </a:lnSpc>
              <a:spcBef>
                <a:spcPts val="600"/>
              </a:spcBef>
              <a:spcAft>
                <a:spcPts val="0"/>
              </a:spcAft>
              <a:buSzPts val="1440"/>
              <a:buChar char="●"/>
            </a:pPr>
            <a:r>
              <a:rPr lang="en-US" sz="2590"/>
              <a:t>Collaborative development of marketing materials on topics  </a:t>
            </a:r>
            <a:endParaRPr/>
          </a:p>
          <a:p>
            <a:pPr marL="519113" lvl="1" indent="-171450" algn="l" rtl="0">
              <a:lnSpc>
                <a:spcPct val="100000"/>
              </a:lnSpc>
              <a:spcBef>
                <a:spcPts val="0"/>
              </a:spcBef>
              <a:spcAft>
                <a:spcPts val="0"/>
              </a:spcAft>
              <a:buSzPts val="1300"/>
              <a:buChar char="○"/>
            </a:pPr>
            <a:r>
              <a:rPr lang="en-US" sz="1202"/>
              <a:t>Funding discovery tools AND Funding opportunities </a:t>
            </a:r>
            <a:endParaRPr/>
          </a:p>
          <a:p>
            <a:pPr marL="519113" lvl="1" indent="-171450" algn="l" rtl="0">
              <a:lnSpc>
                <a:spcPct val="100000"/>
              </a:lnSpc>
              <a:spcBef>
                <a:spcPts val="0"/>
              </a:spcBef>
              <a:spcAft>
                <a:spcPts val="0"/>
              </a:spcAft>
              <a:buSzPts val="1300"/>
              <a:buChar char="○"/>
            </a:pPr>
            <a:r>
              <a:rPr lang="en-US" sz="1202"/>
              <a:t>Support services for researchers at different stages of research lifecycle </a:t>
            </a:r>
            <a:endParaRPr/>
          </a:p>
          <a:p>
            <a:pPr marL="342900" lvl="0" indent="-257175" algn="l" rtl="0">
              <a:lnSpc>
                <a:spcPct val="100000"/>
              </a:lnSpc>
              <a:spcBef>
                <a:spcPts val="600"/>
              </a:spcBef>
              <a:spcAft>
                <a:spcPts val="0"/>
              </a:spcAft>
              <a:buSzPts val="1440"/>
              <a:buChar char="●"/>
            </a:pPr>
            <a:r>
              <a:rPr lang="en-US" sz="2590"/>
              <a:t>Continued shared promotion of resources and services</a:t>
            </a:r>
            <a:endParaRPr/>
          </a:p>
          <a:p>
            <a:pPr marL="342900" lvl="0" indent="-257175" algn="l" rtl="0">
              <a:lnSpc>
                <a:spcPct val="100000"/>
              </a:lnSpc>
              <a:spcBef>
                <a:spcPts val="600"/>
              </a:spcBef>
              <a:spcAft>
                <a:spcPts val="0"/>
              </a:spcAft>
              <a:buSzPts val="1440"/>
              <a:buChar char="●"/>
            </a:pPr>
            <a:r>
              <a:rPr lang="en-US" sz="2590"/>
              <a:t>Development of new faculty/staff joint training opportunities</a:t>
            </a:r>
            <a:endParaRPr/>
          </a:p>
          <a:p>
            <a:pPr marL="0" lvl="0" indent="0" algn="l" rtl="0">
              <a:lnSpc>
                <a:spcPct val="100000"/>
              </a:lnSpc>
              <a:spcBef>
                <a:spcPts val="0"/>
              </a:spcBef>
              <a:spcAft>
                <a:spcPts val="0"/>
              </a:spcAft>
              <a:buSzPts val="1400"/>
              <a:buNone/>
            </a:pPr>
            <a:endParaRPr/>
          </a:p>
        </p:txBody>
      </p:sp>
      <p:sp>
        <p:nvSpPr>
          <p:cNvPr id="302" name="Google Shape;30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Annie</a:t>
            </a:r>
            <a:endParaRPr/>
          </a:p>
          <a:p>
            <a:pPr marL="457200" marR="0" lvl="0" indent="-228600" algn="l" rtl="0">
              <a:lnSpc>
                <a:spcPct val="100000"/>
              </a:lnSpc>
              <a:spcBef>
                <a:spcPts val="0"/>
              </a:spcBef>
              <a:spcAft>
                <a:spcPts val="0"/>
              </a:spcAft>
              <a:buSzPts val="1400"/>
              <a:buNone/>
            </a:pPr>
            <a:r>
              <a:rPr lang="en-US"/>
              <a:t>Tie into report</a:t>
            </a:r>
            <a:endParaRPr/>
          </a:p>
          <a:p>
            <a:pPr marL="457200" marR="0" lvl="0" indent="-228600" algn="l" rtl="0">
              <a:lnSpc>
                <a:spcPct val="100000"/>
              </a:lnSpc>
              <a:spcBef>
                <a:spcPts val="0"/>
              </a:spcBef>
              <a:spcAft>
                <a:spcPts val="0"/>
              </a:spcAft>
              <a:buSzPts val="1400"/>
              <a:buNone/>
            </a:pPr>
            <a:endParaRPr/>
          </a:p>
        </p:txBody>
      </p:sp>
      <p:sp>
        <p:nvSpPr>
          <p:cNvPr id="315" name="Google Shape;31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a:t>Brenna and Chetna</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While the Research Impact group focuses on impact and dissemination, and the Proposal Support focuses on funding &amp; competitiveness through applications, all of it is reputation enhancing: </a:t>
            </a:r>
            <a:endParaRPr b="0"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Enhanced SU institutional visibility (through enhancement of multiple research platforms), </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Cumulative benefits: campus research </a:t>
            </a:r>
            <a:r>
              <a:rPr lang="en-US" sz="1100" dirty="0">
                <a:solidFill>
                  <a:srgbClr val="000000"/>
                </a:solidFill>
                <a:latin typeface="Arial"/>
                <a:ea typeface="Arial"/>
                <a:cs typeface="Arial"/>
                <a:sym typeface="Arial"/>
              </a:rPr>
              <a:t>development group</a:t>
            </a:r>
            <a:endParaRPr dirty="0"/>
          </a:p>
          <a:p>
            <a:pPr marL="742950" lvl="1" indent="-2857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Recognizing added benefits, such as understanding changes in research emphasis areas with new VPR during transition. </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Strong line of communication and shared goals between units, resulting in better and consistent cross marketing of services</a:t>
            </a:r>
            <a:endParaRPr dirty="0"/>
          </a:p>
          <a:p>
            <a:pPr marL="742950" lvl="1" indent="-2857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Ex. starting places for faculty on the Libraries’ website (faculty researcher </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Overall, positive outcomes for faculty and students (as indicated by pre and post surveys), </a:t>
            </a:r>
            <a:br>
              <a:rPr lang="en-US" b="0" dirty="0"/>
            </a:br>
            <a:r>
              <a:rPr lang="en-US" sz="1100" b="0" i="0" u="none" strike="noStrike" dirty="0">
                <a:solidFill>
                  <a:srgbClr val="000000"/>
                </a:solidFill>
                <a:latin typeface="Arial"/>
                <a:ea typeface="Arial"/>
                <a:cs typeface="Arial"/>
                <a:sym typeface="Arial"/>
              </a:rPr>
              <a:t>---------------------------------------------------------------</a:t>
            </a:r>
            <a:endParaRPr b="0"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Measurable activity:</a:t>
            </a:r>
            <a:endParaRPr b="0" dirty="0"/>
          </a:p>
          <a:p>
            <a:pPr marL="158750" lvl="0" indent="0" algn="l" rtl="0">
              <a:lnSpc>
                <a:spcPct val="100000"/>
              </a:lnSpc>
              <a:spcBef>
                <a:spcPts val="0"/>
              </a:spcBef>
              <a:spcAft>
                <a:spcPts val="0"/>
              </a:spcAft>
              <a:buClr>
                <a:schemeClr val="dk1"/>
              </a:buClr>
              <a:buSzPts val="1100"/>
              <a:buFont typeface="Arial"/>
              <a:buNone/>
            </a:pPr>
            <a:r>
              <a:rPr lang="en-US" b="0" dirty="0"/>
              <a:t>- </a:t>
            </a:r>
            <a:r>
              <a:rPr lang="en-US" sz="1100" b="0" i="0" u="none" strike="noStrike" dirty="0">
                <a:solidFill>
                  <a:srgbClr val="000000"/>
                </a:solidFill>
                <a:latin typeface="Arial"/>
                <a:ea typeface="Arial"/>
                <a:cs typeface="Arial"/>
                <a:sym typeface="Arial"/>
              </a:rPr>
              <a:t>Experts meetings/workshops: number of attendees</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Funding graduate student workshop: assessment</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Post-doc workshop</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Informal connections across campus</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Anecdotal stories</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err="1">
                <a:solidFill>
                  <a:srgbClr val="000000"/>
                </a:solidFill>
                <a:latin typeface="Arial"/>
                <a:ea typeface="Arial"/>
                <a:cs typeface="Arial"/>
                <a:sym typeface="Arial"/>
              </a:rPr>
              <a:t>InCites</a:t>
            </a:r>
            <a:r>
              <a:rPr lang="en-US" sz="1100" b="0" i="0" u="none" strike="noStrike" dirty="0">
                <a:solidFill>
                  <a:srgbClr val="000000"/>
                </a:solidFill>
                <a:latin typeface="Arial"/>
                <a:ea typeface="Arial"/>
                <a:cs typeface="Arial"/>
                <a:sym typeface="Arial"/>
              </a:rPr>
              <a:t> workshops-number of attendees</a:t>
            </a:r>
            <a:endParaRPr dirty="0"/>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dirty="0">
                <a:solidFill>
                  <a:srgbClr val="000000"/>
                </a:solidFill>
                <a:latin typeface="Arial"/>
                <a:ea typeface="Arial"/>
                <a:cs typeface="Arial"/>
                <a:sym typeface="Arial"/>
              </a:rPr>
              <a:t>DRS FY 20 goals connected to Office of Research</a:t>
            </a:r>
            <a:endParaRPr dirty="0"/>
          </a:p>
          <a:p>
            <a:pPr marL="0" lvl="0" indent="0" algn="l" rtl="0">
              <a:lnSpc>
                <a:spcPct val="100000"/>
              </a:lnSpc>
              <a:spcBef>
                <a:spcPts val="0"/>
              </a:spcBef>
              <a:spcAft>
                <a:spcPts val="0"/>
              </a:spcAft>
              <a:buSzPts val="1400"/>
              <a:buNone/>
            </a:pPr>
            <a:endParaRPr dirty="0"/>
          </a:p>
        </p:txBody>
      </p:sp>
      <p:sp>
        <p:nvSpPr>
          <p:cNvPr id="322" name="Google Shape;32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Christina</a:t>
            </a:r>
            <a:endParaRPr dirty="0"/>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9125320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Christina</a:t>
            </a:r>
            <a:endParaRPr/>
          </a:p>
        </p:txBody>
      </p:sp>
      <p:sp>
        <p:nvSpPr>
          <p:cNvPr id="329" name="Google Shape;32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Christina </a:t>
            </a:r>
            <a:endParaRPr/>
          </a:p>
          <a:p>
            <a:pPr marL="0" lvl="0" indent="0" algn="l" rtl="0">
              <a:lnSpc>
                <a:spcPct val="100000"/>
              </a:lnSpc>
              <a:spcBef>
                <a:spcPts val="0"/>
              </a:spcBef>
              <a:spcAft>
                <a:spcPts val="0"/>
              </a:spcAft>
              <a:buSzPts val="1400"/>
              <a:buNone/>
            </a:pPr>
            <a:r>
              <a:rPr lang="en-US"/>
              <a:t>- Ask audience to </a:t>
            </a:r>
            <a:endParaRPr/>
          </a:p>
        </p:txBody>
      </p:sp>
      <p:sp>
        <p:nvSpPr>
          <p:cNvPr id="118" name="Google Shape;11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Christina</a:t>
            </a: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1100"/>
              <a:buChar char="•"/>
            </a:pPr>
            <a:r>
              <a:rPr lang="en-US" sz="1100">
                <a:latin typeface="Arial"/>
                <a:ea typeface="Arial"/>
                <a:cs typeface="Arial"/>
                <a:sym typeface="Arial"/>
              </a:rPr>
              <a:t>ADR Leadership GROUP - REVITALIZATION AND ACTIONING - as a platform for facilitating research support. Topics brought for discussion </a:t>
            </a:r>
            <a:endParaRPr sz="1100">
              <a:solidFill>
                <a:srgbClr val="000000"/>
              </a:solidFill>
              <a:latin typeface="Arial"/>
              <a:ea typeface="Arial"/>
              <a:cs typeface="Arial"/>
              <a:sym typeface="Arial"/>
            </a:endParaRPr>
          </a:p>
          <a:p>
            <a:pPr marL="457200" lvl="0" indent="-298450" algn="l" rtl="0">
              <a:lnSpc>
                <a:spcPct val="100000"/>
              </a:lnSpc>
              <a:spcBef>
                <a:spcPts val="0"/>
              </a:spcBef>
              <a:spcAft>
                <a:spcPts val="0"/>
              </a:spcAft>
              <a:buClr>
                <a:srgbClr val="000000"/>
              </a:buClr>
              <a:buSzPts val="1100"/>
              <a:buFont typeface="Arial"/>
              <a:buChar char="-"/>
            </a:pPr>
            <a:r>
              <a:rPr lang="en-US" sz="1100" b="0" i="0" u="none" strike="noStrike">
                <a:solidFill>
                  <a:srgbClr val="000000"/>
                </a:solidFill>
                <a:latin typeface="Arial"/>
                <a:ea typeface="Arial"/>
                <a:cs typeface="Arial"/>
                <a:sym typeface="Arial"/>
              </a:rPr>
              <a:t>Office new; all new roles in last two years; university took on concrete mission of increasing research trajectory; 5 of us in roles dedicated to this mission and then roll out </a:t>
            </a:r>
            <a:endParaRPr/>
          </a:p>
          <a:p>
            <a:pPr marL="742950" lvl="1" indent="-285750" algn="l" rtl="0">
              <a:lnSpc>
                <a:spcPct val="100000"/>
              </a:lnSpc>
              <a:spcBef>
                <a:spcPts val="0"/>
              </a:spcBef>
              <a:spcAft>
                <a:spcPts val="0"/>
              </a:spcAft>
              <a:buClr>
                <a:srgbClr val="000000"/>
              </a:buClr>
              <a:buSzPts val="1100"/>
              <a:buFont typeface="Arial"/>
              <a:buChar char="•"/>
            </a:pPr>
            <a:r>
              <a:rPr lang="en-US" sz="1100" b="0" i="0" u="none" strike="noStrike">
                <a:solidFill>
                  <a:srgbClr val="000000"/>
                </a:solidFill>
                <a:latin typeface="Arial"/>
                <a:ea typeface="Arial"/>
                <a:cs typeface="Arial"/>
                <a:sym typeface="Arial"/>
              </a:rPr>
              <a:t>Strategic library reorganization to better support these initiatives</a:t>
            </a:r>
            <a:endParaRPr/>
          </a:p>
          <a:p>
            <a:pPr marL="1143000" lvl="2" indent="-228600" algn="l" rtl="0">
              <a:lnSpc>
                <a:spcPct val="100000"/>
              </a:lnSpc>
              <a:spcBef>
                <a:spcPts val="0"/>
              </a:spcBef>
              <a:spcAft>
                <a:spcPts val="0"/>
              </a:spcAft>
              <a:buClr>
                <a:srgbClr val="000000"/>
              </a:buClr>
              <a:buSzPts val="1100"/>
              <a:buFont typeface="Arial"/>
              <a:buChar char="•"/>
            </a:pPr>
            <a:r>
              <a:rPr lang="en-US" sz="1100" b="0" i="0" u="none" strike="noStrike">
                <a:solidFill>
                  <a:srgbClr val="000000"/>
                </a:solidFill>
                <a:latin typeface="Arial"/>
                <a:ea typeface="Arial"/>
                <a:cs typeface="Arial"/>
                <a:sym typeface="Arial"/>
              </a:rPr>
              <a:t>DRS-Research Impact Team</a:t>
            </a:r>
            <a:endParaRPr/>
          </a:p>
          <a:p>
            <a:pPr marL="685800" lvl="1" indent="-228600" algn="l" rtl="0">
              <a:lnSpc>
                <a:spcPct val="100000"/>
              </a:lnSpc>
              <a:spcBef>
                <a:spcPts val="0"/>
              </a:spcBef>
              <a:spcAft>
                <a:spcPts val="0"/>
              </a:spcAft>
              <a:buClr>
                <a:srgbClr val="000000"/>
              </a:buClr>
              <a:buSzPts val="1100"/>
              <a:buFont typeface="Arial"/>
              <a:buChar char="•"/>
            </a:pPr>
            <a:r>
              <a:rPr lang="en-US" b="0" i="0" u="none" strike="noStrike">
                <a:solidFill>
                  <a:srgbClr val="000000"/>
                </a:solidFill>
                <a:latin typeface="Arial"/>
                <a:ea typeface="Arial"/>
                <a:cs typeface="Arial"/>
                <a:sym typeface="Arial"/>
              </a:rPr>
              <a:t>Emily’s Script </a:t>
            </a:r>
            <a:endParaRPr/>
          </a:p>
          <a:p>
            <a:pPr marL="971550" marR="0" lvl="2" indent="-254000" algn="l" rtl="0">
              <a:lnSpc>
                <a:spcPct val="107000"/>
              </a:lnSpc>
              <a:spcBef>
                <a:spcPts val="0"/>
              </a:spcBef>
              <a:spcAft>
                <a:spcPts val="0"/>
              </a:spcAft>
              <a:buSzPts val="900"/>
              <a:buFont typeface="Arial"/>
              <a:buChar char="•"/>
            </a:pPr>
            <a:r>
              <a:rPr lang="en-US" sz="1300">
                <a:latin typeface="Calibri"/>
                <a:ea typeface="Calibri"/>
                <a:cs typeface="Calibri"/>
                <a:sym typeface="Calibri"/>
              </a:rPr>
              <a:t>The exciting structural changes mentioned by Annie and Christina, came in response to a shift in University priorities. This shift included placing added emphasis on the research mission of the university;     Specifically working towards solidifying Syracuse University as a major research university with global impact and scope. </a:t>
            </a:r>
            <a:endParaRPr sz="700"/>
          </a:p>
          <a:p>
            <a:pPr marL="971550" marR="0" lvl="2" indent="-254000" algn="l" rtl="0">
              <a:lnSpc>
                <a:spcPct val="107000"/>
              </a:lnSpc>
              <a:spcBef>
                <a:spcPts val="800"/>
              </a:spcBef>
              <a:spcAft>
                <a:spcPts val="0"/>
              </a:spcAft>
              <a:buSzPts val="900"/>
              <a:buFont typeface="Arial"/>
              <a:buChar char="•"/>
            </a:pPr>
            <a:r>
              <a:rPr lang="en-US" sz="1300">
                <a:latin typeface="Calibri"/>
                <a:ea typeface="Calibri"/>
                <a:cs typeface="Calibri"/>
                <a:sym typeface="Calibri"/>
              </a:rPr>
              <a:t>A direct outcome of this added emphasis on research, was the establishment and alignment of administrative research positions across campus, which included the creation of Associate Dean’s for Research positions across the University’s schools and colleges, and the Libraries. </a:t>
            </a:r>
            <a:endParaRPr sz="700"/>
          </a:p>
          <a:p>
            <a:pPr marL="971550" marR="0" lvl="2" indent="-254000" algn="l" rtl="0">
              <a:lnSpc>
                <a:spcPct val="107000"/>
              </a:lnSpc>
              <a:spcBef>
                <a:spcPts val="800"/>
              </a:spcBef>
              <a:spcAft>
                <a:spcPts val="0"/>
              </a:spcAft>
              <a:buSzPts val="900"/>
              <a:buFont typeface="Arial"/>
              <a:buChar char="•"/>
            </a:pPr>
            <a:r>
              <a:rPr lang="en-US" sz="1300">
                <a:latin typeface="Calibri"/>
                <a:ea typeface="Calibri"/>
                <a:cs typeface="Calibri"/>
                <a:sym typeface="Calibri"/>
              </a:rPr>
              <a:t>These positions meet as a group regularly with the Vice President for Research to discuss different initiatives that will propel the University towards research excellence. </a:t>
            </a:r>
            <a:endParaRPr sz="700"/>
          </a:p>
          <a:p>
            <a:pPr marL="971550" marR="0" lvl="2" indent="-254000" algn="l" rtl="0">
              <a:lnSpc>
                <a:spcPct val="107000"/>
              </a:lnSpc>
              <a:spcBef>
                <a:spcPts val="800"/>
              </a:spcBef>
              <a:spcAft>
                <a:spcPts val="0"/>
              </a:spcAft>
              <a:buSzPts val="900"/>
              <a:buFont typeface="Arial"/>
              <a:buChar char="•"/>
            </a:pPr>
            <a:r>
              <a:rPr lang="en-US" sz="1300">
                <a:latin typeface="Calibri"/>
                <a:ea typeface="Calibri"/>
                <a:cs typeface="Calibri"/>
                <a:sym typeface="Calibri"/>
              </a:rPr>
              <a:t>A few of these initiatives, in addition to the department restructuring within the Office of Research and the Libraries, include fundraising and the reappropriation of funds to create internal faculty research grants, the formation of new institutes (such as the BioInspired Institute), to promote cutting edge  interdisciplinary research, and the strategic recruitment and hiring of new faculty researchers. </a:t>
            </a:r>
            <a:endParaRPr sz="700"/>
          </a:p>
          <a:p>
            <a:pPr marL="685800" lvl="1" indent="-158750" algn="l" rtl="0">
              <a:lnSpc>
                <a:spcPct val="100000"/>
              </a:lnSpc>
              <a:spcBef>
                <a:spcPts val="80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5" name="Google Shape;1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Christina</a:t>
            </a:r>
            <a:endParaRP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Christina</a:t>
            </a:r>
            <a:endParaRPr/>
          </a:p>
        </p:txBody>
      </p:sp>
      <p:sp>
        <p:nvSpPr>
          <p:cNvPr id="150" name="Google Shape;15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Annie</a:t>
            </a: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hoto (Orange)">
  <p:cSld name="Title Slide with Photo (Orange)">
    <p:bg>
      <p:bgPr>
        <a:solidFill>
          <a:schemeClr val="dk2"/>
        </a:solidFill>
        <a:effectLst/>
      </p:bgPr>
    </p:bg>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457200" y="1879447"/>
            <a:ext cx="4390103"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457200" y="4975122"/>
            <a:ext cx="4390103" cy="1039761"/>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2400"/>
              <a:buNone/>
              <a:defRPr sz="240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a:spLocks noGrp="1"/>
          </p:cNvSpPr>
          <p:nvPr>
            <p:ph type="pic" idx="2"/>
          </p:nvPr>
        </p:nvSpPr>
        <p:spPr>
          <a:xfrm>
            <a:off x="5029200" y="0"/>
            <a:ext cx="7162800" cy="6858000"/>
          </a:xfrm>
          <a:prstGeom prst="rect">
            <a:avLst/>
          </a:prstGeom>
          <a:solidFill>
            <a:schemeClr val="lt1"/>
          </a:solidFill>
          <a:ln>
            <a:noFill/>
          </a:ln>
        </p:spPr>
        <p:txBody>
          <a:bodyPr spcFirstLastPara="1" wrap="square" lIns="0" tIns="45700" rIns="0" bIns="45700" anchor="t" anchorCtr="0">
            <a:normAutofit/>
          </a:bodyPr>
          <a:lstStyle>
            <a:lvl1pPr marR="0" lvl="0" algn="l" rtl="0">
              <a:lnSpc>
                <a:spcPct val="90000"/>
              </a:lnSpc>
              <a:spcBef>
                <a:spcPts val="0"/>
              </a:spcBef>
              <a:spcAft>
                <a:spcPts val="0"/>
              </a:spcAft>
              <a:buClr>
                <a:schemeClr val="dk2"/>
              </a:buClr>
              <a:buSzPts val="2800"/>
              <a:buFont typeface="Arial"/>
              <a:buNone/>
              <a:defRPr sz="2800" b="0" i="0" u="none" strike="noStrike" cap="none">
                <a:solidFill>
                  <a:schemeClr val="accent1"/>
                </a:solidFill>
                <a:latin typeface="Verdana"/>
                <a:ea typeface="Verdana"/>
                <a:cs typeface="Verdana"/>
                <a:sym typeface="Verdana"/>
              </a:defRPr>
            </a:lvl1pPr>
            <a:lvl2pPr marR="0" lvl="1" algn="l" rtl="0">
              <a:lnSpc>
                <a:spcPct val="90000"/>
              </a:lnSpc>
              <a:spcBef>
                <a:spcPts val="1200"/>
              </a:spcBef>
              <a:spcAft>
                <a:spcPts val="0"/>
              </a:spcAft>
              <a:buClr>
                <a:schemeClr val="dk2"/>
              </a:buClr>
              <a:buSzPts val="2400"/>
              <a:buFont typeface="NTR"/>
              <a:buChar char="–"/>
              <a:defRPr sz="2400" b="0" i="0" u="none" strike="noStrike" cap="none">
                <a:solidFill>
                  <a:schemeClr val="accent1"/>
                </a:solidFill>
                <a:latin typeface="Verdana"/>
                <a:ea typeface="Verdana"/>
                <a:cs typeface="Verdana"/>
                <a:sym typeface="Verdana"/>
              </a:defRPr>
            </a:lvl2pPr>
            <a:lvl3pPr marR="0" lvl="2"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R="0" lvl="3"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R="0" lvl="4"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R="0" lvl="5"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pic>
        <p:nvPicPr>
          <p:cNvPr id="19" name="Google Shape;19;p30" descr="Syracuse University is presented next to a block S in white on an orange background" title="Syracuse University Logo"/>
          <p:cNvPicPr preferRelativeResize="0"/>
          <p:nvPr/>
        </p:nvPicPr>
        <p:blipFill rotWithShape="1">
          <a:blip r:embed="rId2">
            <a:alphaModFix/>
          </a:blip>
          <a:srcRect t="-735" b="734"/>
          <a:stretch/>
        </p:blipFill>
        <p:spPr>
          <a:xfrm>
            <a:off x="457200" y="457200"/>
            <a:ext cx="3300984" cy="621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with Photo (Navy)">
  <p:cSld name="Title Slide with Photo (Navy)">
    <p:bg>
      <p:bgPr>
        <a:solidFill>
          <a:schemeClr val="accent1"/>
        </a:solidFill>
        <a:effectLst/>
      </p:bgPr>
    </p:bg>
    <p:spTree>
      <p:nvGrpSpPr>
        <p:cNvPr id="1" name="Shape 51"/>
        <p:cNvGrpSpPr/>
        <p:nvPr/>
      </p:nvGrpSpPr>
      <p:grpSpPr>
        <a:xfrm>
          <a:off x="0" y="0"/>
          <a:ext cx="0" cy="0"/>
          <a:chOff x="0" y="0"/>
          <a:chExt cx="0" cy="0"/>
        </a:xfrm>
      </p:grpSpPr>
      <p:sp>
        <p:nvSpPr>
          <p:cNvPr id="52" name="Google Shape;52;p42"/>
          <p:cNvSpPr txBox="1">
            <a:spLocks noGrp="1"/>
          </p:cNvSpPr>
          <p:nvPr>
            <p:ph type="ctrTitle"/>
          </p:nvPr>
        </p:nvSpPr>
        <p:spPr>
          <a:xfrm>
            <a:off x="457200" y="1879447"/>
            <a:ext cx="4390103"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subTitle" idx="1"/>
          </p:nvPr>
        </p:nvSpPr>
        <p:spPr>
          <a:xfrm>
            <a:off x="457200" y="4975122"/>
            <a:ext cx="4390103" cy="1039761"/>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2400"/>
              <a:buNone/>
              <a:defRPr sz="2400">
                <a:solidFill>
                  <a:schemeClr val="dk2"/>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4" name="Google Shape;54;p42"/>
          <p:cNvSpPr>
            <a:spLocks noGrp="1"/>
          </p:cNvSpPr>
          <p:nvPr>
            <p:ph type="pic" idx="2"/>
          </p:nvPr>
        </p:nvSpPr>
        <p:spPr>
          <a:xfrm>
            <a:off x="5029200" y="0"/>
            <a:ext cx="7162800" cy="6858000"/>
          </a:xfrm>
          <a:prstGeom prst="rect">
            <a:avLst/>
          </a:prstGeom>
          <a:solidFill>
            <a:schemeClr val="lt1"/>
          </a:solidFill>
          <a:ln>
            <a:noFill/>
          </a:ln>
        </p:spPr>
        <p:txBody>
          <a:bodyPr spcFirstLastPara="1" wrap="square" lIns="0" tIns="45700" rIns="0" bIns="45700" anchor="t" anchorCtr="0">
            <a:normAutofit/>
          </a:bodyPr>
          <a:lstStyle>
            <a:lvl1pPr marR="0" lvl="0" algn="l" rtl="0">
              <a:lnSpc>
                <a:spcPct val="90000"/>
              </a:lnSpc>
              <a:spcBef>
                <a:spcPts val="0"/>
              </a:spcBef>
              <a:spcAft>
                <a:spcPts val="0"/>
              </a:spcAft>
              <a:buClr>
                <a:schemeClr val="dk2"/>
              </a:buClr>
              <a:buSzPts val="2800"/>
              <a:buFont typeface="Arial"/>
              <a:buNone/>
              <a:defRPr sz="2800" b="0" i="0" u="none" strike="noStrike" cap="none">
                <a:solidFill>
                  <a:schemeClr val="accent1"/>
                </a:solidFill>
                <a:latin typeface="Verdana"/>
                <a:ea typeface="Verdana"/>
                <a:cs typeface="Verdana"/>
                <a:sym typeface="Verdana"/>
              </a:defRPr>
            </a:lvl1pPr>
            <a:lvl2pPr marR="0" lvl="1" algn="l" rtl="0">
              <a:lnSpc>
                <a:spcPct val="90000"/>
              </a:lnSpc>
              <a:spcBef>
                <a:spcPts val="1200"/>
              </a:spcBef>
              <a:spcAft>
                <a:spcPts val="0"/>
              </a:spcAft>
              <a:buClr>
                <a:schemeClr val="dk2"/>
              </a:buClr>
              <a:buSzPts val="2400"/>
              <a:buFont typeface="NTR"/>
              <a:buChar char="–"/>
              <a:defRPr sz="2400" b="0" i="0" u="none" strike="noStrike" cap="none">
                <a:solidFill>
                  <a:schemeClr val="accent1"/>
                </a:solidFill>
                <a:latin typeface="Verdana"/>
                <a:ea typeface="Verdana"/>
                <a:cs typeface="Verdana"/>
                <a:sym typeface="Verdana"/>
              </a:defRPr>
            </a:lvl2pPr>
            <a:lvl3pPr marR="0" lvl="2"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R="0" lvl="3"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R="0" lvl="4"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R="0" lvl="5"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pic>
        <p:nvPicPr>
          <p:cNvPr id="55" name="Google Shape;55;p42" descr="Syracuse University is presented next to a block S in orange on a navy background. " title="Syracuse University Logo"/>
          <p:cNvPicPr preferRelativeResize="0"/>
          <p:nvPr/>
        </p:nvPicPr>
        <p:blipFill rotWithShape="1">
          <a:blip r:embed="rId2">
            <a:alphaModFix/>
          </a:blip>
          <a:srcRect/>
          <a:stretch/>
        </p:blipFill>
        <p:spPr>
          <a:xfrm>
            <a:off x="457200" y="457200"/>
            <a:ext cx="3300984" cy="62179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with Subtitles">
  <p:cSld name="Two Columns with Subtitles">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3"/>
          <p:cNvSpPr txBox="1">
            <a:spLocks noGrp="1"/>
          </p:cNvSpPr>
          <p:nvPr>
            <p:ph type="body" idx="1"/>
          </p:nvPr>
        </p:nvSpPr>
        <p:spPr>
          <a:xfrm>
            <a:off x="839788" y="1825625"/>
            <a:ext cx="5157787" cy="731520"/>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SzPts val="2400"/>
              <a:buNone/>
              <a:defRPr sz="2400" b="1" i="0">
                <a:solidFill>
                  <a:schemeClr val="accent1"/>
                </a:solidFill>
                <a:latin typeface="Verdana"/>
                <a:ea typeface="Verdana"/>
                <a:cs typeface="Verdana"/>
                <a:sym typeface="Verdana"/>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1200"/>
              </a:spcBef>
              <a:spcAft>
                <a:spcPts val="0"/>
              </a:spcAft>
              <a:buSzPts val="1600"/>
              <a:buNone/>
              <a:defRPr sz="1600" b="1"/>
            </a:lvl4pPr>
            <a:lvl5pPr marL="2286000" lvl="4" indent="-228600" algn="l">
              <a:lnSpc>
                <a:spcPct val="90000"/>
              </a:lnSpc>
              <a:spcBef>
                <a:spcPts val="1200"/>
              </a:spcBef>
              <a:spcAft>
                <a:spcPts val="0"/>
              </a:spcAft>
              <a:buClr>
                <a:schemeClr val="accent1"/>
              </a:buClr>
              <a:buSzPts val="1600"/>
              <a:buNone/>
              <a:defRPr sz="1600" b="1"/>
            </a:lvl5pPr>
            <a:lvl6pPr marL="2743200" lvl="5" indent="-228600" algn="l">
              <a:lnSpc>
                <a:spcPct val="90000"/>
              </a:lnSpc>
              <a:spcBef>
                <a:spcPts val="12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43"/>
          <p:cNvSpPr txBox="1">
            <a:spLocks noGrp="1"/>
          </p:cNvSpPr>
          <p:nvPr>
            <p:ph type="body" idx="2"/>
          </p:nvPr>
        </p:nvSpPr>
        <p:spPr>
          <a:xfrm>
            <a:off x="839788" y="2651761"/>
            <a:ext cx="5157787" cy="3525202"/>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0"/>
              </a:spcBef>
              <a:spcAft>
                <a:spcPts val="0"/>
              </a:spcAft>
              <a:buSzPts val="2400"/>
              <a:buChar char="•"/>
              <a:defRPr sz="2400"/>
            </a:lvl1pPr>
            <a:lvl2pPr marL="914400" lvl="1" indent="-355600" algn="l">
              <a:lnSpc>
                <a:spcPct val="90000"/>
              </a:lnSpc>
              <a:spcBef>
                <a:spcPts val="1200"/>
              </a:spcBef>
              <a:spcAft>
                <a:spcPts val="0"/>
              </a:spcAft>
              <a:buSzPts val="2000"/>
              <a:buChar char="–"/>
              <a:defRPr sz="2000"/>
            </a:lvl2pPr>
            <a:lvl3pPr marL="1371600" lvl="2" indent="-355600" algn="l">
              <a:lnSpc>
                <a:spcPct val="90000"/>
              </a:lnSpc>
              <a:spcBef>
                <a:spcPts val="1200"/>
              </a:spcBef>
              <a:spcAft>
                <a:spcPts val="0"/>
              </a:spcAft>
              <a:buSzPts val="2000"/>
              <a:buChar char="▪"/>
              <a:defRPr sz="2000"/>
            </a:lvl3pPr>
            <a:lvl4pPr marL="1828800" lvl="3" indent="-342900" algn="l">
              <a:lnSpc>
                <a:spcPct val="90000"/>
              </a:lnSpc>
              <a:spcBef>
                <a:spcPts val="1200"/>
              </a:spcBef>
              <a:spcAft>
                <a:spcPts val="0"/>
              </a:spcAft>
              <a:buSzPts val="1800"/>
              <a:buChar char="–"/>
              <a:defRPr sz="1800"/>
            </a:lvl4pPr>
            <a:lvl5pPr marL="2286000" lvl="4" indent="-342900" algn="l">
              <a:lnSpc>
                <a:spcPct val="90000"/>
              </a:lnSpc>
              <a:spcBef>
                <a:spcPts val="1200"/>
              </a:spcBef>
              <a:spcAft>
                <a:spcPts val="0"/>
              </a:spcAft>
              <a:buClr>
                <a:schemeClr val="accent1"/>
              </a:buClr>
              <a:buSzPts val="1800"/>
              <a:buChar char="•"/>
              <a:defRPr sz="18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3"/>
          <p:cNvSpPr txBox="1">
            <a:spLocks noGrp="1"/>
          </p:cNvSpPr>
          <p:nvPr>
            <p:ph type="body" idx="3"/>
          </p:nvPr>
        </p:nvSpPr>
        <p:spPr>
          <a:xfrm>
            <a:off x="6172200" y="1825625"/>
            <a:ext cx="5183188" cy="731520"/>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SzPts val="2400"/>
              <a:buNone/>
              <a:defRPr sz="2400" b="1" i="0">
                <a:solidFill>
                  <a:schemeClr val="accent1"/>
                </a:solidFill>
                <a:latin typeface="Verdana"/>
                <a:ea typeface="Verdana"/>
                <a:cs typeface="Verdana"/>
                <a:sym typeface="Verdana"/>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1200"/>
              </a:spcBef>
              <a:spcAft>
                <a:spcPts val="0"/>
              </a:spcAft>
              <a:buSzPts val="1800"/>
              <a:buNone/>
              <a:defRPr sz="1800" b="1"/>
            </a:lvl3pPr>
            <a:lvl4pPr marL="1828800" lvl="3" indent="-228600" algn="l">
              <a:lnSpc>
                <a:spcPct val="90000"/>
              </a:lnSpc>
              <a:spcBef>
                <a:spcPts val="1200"/>
              </a:spcBef>
              <a:spcAft>
                <a:spcPts val="0"/>
              </a:spcAft>
              <a:buSzPts val="1600"/>
              <a:buNone/>
              <a:defRPr sz="1600" b="1"/>
            </a:lvl4pPr>
            <a:lvl5pPr marL="2286000" lvl="4" indent="-228600" algn="l">
              <a:lnSpc>
                <a:spcPct val="90000"/>
              </a:lnSpc>
              <a:spcBef>
                <a:spcPts val="1200"/>
              </a:spcBef>
              <a:spcAft>
                <a:spcPts val="0"/>
              </a:spcAft>
              <a:buClr>
                <a:schemeClr val="accent1"/>
              </a:buClr>
              <a:buSzPts val="1600"/>
              <a:buNone/>
              <a:defRPr sz="1600" b="1"/>
            </a:lvl5pPr>
            <a:lvl6pPr marL="2743200" lvl="5" indent="-228600" algn="l">
              <a:lnSpc>
                <a:spcPct val="90000"/>
              </a:lnSpc>
              <a:spcBef>
                <a:spcPts val="12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43"/>
          <p:cNvSpPr txBox="1">
            <a:spLocks noGrp="1"/>
          </p:cNvSpPr>
          <p:nvPr>
            <p:ph type="body" idx="4"/>
          </p:nvPr>
        </p:nvSpPr>
        <p:spPr>
          <a:xfrm>
            <a:off x="6172200" y="2651761"/>
            <a:ext cx="5183188" cy="3525202"/>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0"/>
              </a:spcBef>
              <a:spcAft>
                <a:spcPts val="0"/>
              </a:spcAft>
              <a:buSzPts val="2400"/>
              <a:buChar char="•"/>
              <a:defRPr sz="2400"/>
            </a:lvl1pPr>
            <a:lvl2pPr marL="914400" lvl="1" indent="-355600" algn="l">
              <a:lnSpc>
                <a:spcPct val="90000"/>
              </a:lnSpc>
              <a:spcBef>
                <a:spcPts val="1200"/>
              </a:spcBef>
              <a:spcAft>
                <a:spcPts val="0"/>
              </a:spcAft>
              <a:buSzPts val="2000"/>
              <a:buChar char="–"/>
              <a:defRPr sz="2000"/>
            </a:lvl2pPr>
            <a:lvl3pPr marL="1371600" lvl="2" indent="-355600" algn="l">
              <a:lnSpc>
                <a:spcPct val="90000"/>
              </a:lnSpc>
              <a:spcBef>
                <a:spcPts val="1200"/>
              </a:spcBef>
              <a:spcAft>
                <a:spcPts val="0"/>
              </a:spcAft>
              <a:buSzPts val="2000"/>
              <a:buChar char="▪"/>
              <a:defRPr sz="2000"/>
            </a:lvl3pPr>
            <a:lvl4pPr marL="1828800" lvl="3" indent="-342900" algn="l">
              <a:lnSpc>
                <a:spcPct val="90000"/>
              </a:lnSpc>
              <a:spcBef>
                <a:spcPts val="1200"/>
              </a:spcBef>
              <a:spcAft>
                <a:spcPts val="0"/>
              </a:spcAft>
              <a:buSzPts val="1800"/>
              <a:buChar char="–"/>
              <a:defRPr sz="1800"/>
            </a:lvl4pPr>
            <a:lvl5pPr marL="2286000" lvl="4" indent="-342900" algn="l">
              <a:lnSpc>
                <a:spcPct val="90000"/>
              </a:lnSpc>
              <a:spcBef>
                <a:spcPts val="1200"/>
              </a:spcBef>
              <a:spcAft>
                <a:spcPts val="0"/>
              </a:spcAft>
              <a:buClr>
                <a:schemeClr val="accent1"/>
              </a:buClr>
              <a:buSzPts val="1800"/>
              <a:buChar char="•"/>
              <a:defRPr sz="18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2"/>
        <p:cNvGrpSpPr/>
        <p:nvPr/>
      </p:nvGrpSpPr>
      <p:grpSpPr>
        <a:xfrm>
          <a:off x="0" y="0"/>
          <a:ext cx="0" cy="0"/>
          <a:chOff x="0" y="0"/>
          <a:chExt cx="0" cy="0"/>
        </a:xfrm>
      </p:grpSpPr>
      <p:sp>
        <p:nvSpPr>
          <p:cNvPr id="63" name="Google Shape;63;p44"/>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4"/>
        <p:cNvGrpSpPr/>
        <p:nvPr/>
      </p:nvGrpSpPr>
      <p:grpSpPr>
        <a:xfrm>
          <a:off x="0" y="0"/>
          <a:ext cx="0" cy="0"/>
          <a:chOff x="0" y="0"/>
          <a:chExt cx="0" cy="0"/>
        </a:xfrm>
      </p:grpSpPr>
      <p:sp>
        <p:nvSpPr>
          <p:cNvPr id="65" name="Google Shape;65;p45"/>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with Photo (Orange)">
  <p:cSld name="Section with Photo (Orange)">
    <p:bg>
      <p:bgPr>
        <a:solidFill>
          <a:schemeClr val="dk2"/>
        </a:solidFill>
        <a:effectLst/>
      </p:bgPr>
    </p:bg>
    <p:spTree>
      <p:nvGrpSpPr>
        <p:cNvPr id="1" name="Shape 67"/>
        <p:cNvGrpSpPr/>
        <p:nvPr/>
      </p:nvGrpSpPr>
      <p:grpSpPr>
        <a:xfrm>
          <a:off x="0" y="0"/>
          <a:ext cx="0" cy="0"/>
          <a:chOff x="0" y="0"/>
          <a:chExt cx="0" cy="0"/>
        </a:xfrm>
      </p:grpSpPr>
      <p:sp>
        <p:nvSpPr>
          <p:cNvPr id="68" name="Google Shape;68;p47"/>
          <p:cNvSpPr txBox="1">
            <a:spLocks noGrp="1"/>
          </p:cNvSpPr>
          <p:nvPr>
            <p:ph type="title"/>
          </p:nvPr>
        </p:nvSpPr>
        <p:spPr>
          <a:xfrm>
            <a:off x="704031" y="1060809"/>
            <a:ext cx="5224821" cy="2852737"/>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7"/>
          <p:cNvSpPr txBox="1">
            <a:spLocks noGrp="1"/>
          </p:cNvSpPr>
          <p:nvPr>
            <p:ph type="body" idx="1"/>
          </p:nvPr>
        </p:nvSpPr>
        <p:spPr>
          <a:xfrm>
            <a:off x="704088" y="4114800"/>
            <a:ext cx="5224821" cy="150018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400"/>
              <a:buNone/>
              <a:defRPr sz="2400">
                <a:solidFill>
                  <a:schemeClr val="accent1"/>
                </a:solidFill>
              </a:defRPr>
            </a:lvl1pPr>
            <a:lvl2pPr marL="914400" lvl="1" indent="-228600" algn="l">
              <a:lnSpc>
                <a:spcPct val="90000"/>
              </a:lnSpc>
              <a:spcBef>
                <a:spcPts val="1200"/>
              </a:spcBef>
              <a:spcAft>
                <a:spcPts val="0"/>
              </a:spcAft>
              <a:buSzPts val="2000"/>
              <a:buNone/>
              <a:defRPr sz="2000">
                <a:solidFill>
                  <a:schemeClr val="lt1"/>
                </a:solidFill>
              </a:defRPr>
            </a:lvl2pPr>
            <a:lvl3pPr marL="1371600" lvl="2" indent="-228600" algn="l">
              <a:lnSpc>
                <a:spcPct val="90000"/>
              </a:lnSpc>
              <a:spcBef>
                <a:spcPts val="1200"/>
              </a:spcBef>
              <a:spcAft>
                <a:spcPts val="0"/>
              </a:spcAft>
              <a:buSzPts val="1800"/>
              <a:buNone/>
              <a:defRPr sz="1800">
                <a:solidFill>
                  <a:schemeClr val="lt1"/>
                </a:solidFill>
              </a:defRPr>
            </a:lvl3pPr>
            <a:lvl4pPr marL="1828800" lvl="3" indent="-228600" algn="l">
              <a:lnSpc>
                <a:spcPct val="90000"/>
              </a:lnSpc>
              <a:spcBef>
                <a:spcPts val="1200"/>
              </a:spcBef>
              <a:spcAft>
                <a:spcPts val="0"/>
              </a:spcAft>
              <a:buSzPts val="1600"/>
              <a:buNone/>
              <a:defRPr sz="1600">
                <a:solidFill>
                  <a:schemeClr val="lt1"/>
                </a:solidFill>
              </a:defRPr>
            </a:lvl4pPr>
            <a:lvl5pPr marL="2286000" lvl="4" indent="-228600" algn="l">
              <a:lnSpc>
                <a:spcPct val="90000"/>
              </a:lnSpc>
              <a:spcBef>
                <a:spcPts val="1200"/>
              </a:spcBef>
              <a:spcAft>
                <a:spcPts val="0"/>
              </a:spcAft>
              <a:buClr>
                <a:schemeClr val="lt1"/>
              </a:buClr>
              <a:buSzPts val="1600"/>
              <a:buNone/>
              <a:defRPr sz="1600">
                <a:solidFill>
                  <a:schemeClr val="lt1"/>
                </a:solidFill>
              </a:defRPr>
            </a:lvl5pPr>
            <a:lvl6pPr marL="2743200" lvl="5" indent="-228600" algn="l">
              <a:lnSpc>
                <a:spcPct val="90000"/>
              </a:lnSpc>
              <a:spcBef>
                <a:spcPts val="12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70" name="Google Shape;70;p47"/>
          <p:cNvSpPr>
            <a:spLocks noGrp="1"/>
          </p:cNvSpPr>
          <p:nvPr>
            <p:ph type="pic" idx="2"/>
          </p:nvPr>
        </p:nvSpPr>
        <p:spPr>
          <a:xfrm>
            <a:off x="6492240" y="0"/>
            <a:ext cx="5699760" cy="6858000"/>
          </a:xfrm>
          <a:prstGeom prst="rect">
            <a:avLst/>
          </a:prstGeom>
          <a:solidFill>
            <a:schemeClr val="lt1"/>
          </a:solidFill>
          <a:ln>
            <a:noFill/>
          </a:ln>
        </p:spPr>
        <p:txBody>
          <a:bodyPr spcFirstLastPara="1" wrap="square" lIns="0" tIns="45700" rIns="0" bIns="45700" anchor="t" anchorCtr="0">
            <a:normAutofit/>
          </a:bodyPr>
          <a:lstStyle>
            <a:lvl1pPr marR="0" lvl="0" algn="l" rtl="0">
              <a:lnSpc>
                <a:spcPct val="90000"/>
              </a:lnSpc>
              <a:spcBef>
                <a:spcPts val="0"/>
              </a:spcBef>
              <a:spcAft>
                <a:spcPts val="0"/>
              </a:spcAft>
              <a:buClr>
                <a:schemeClr val="lt2"/>
              </a:buClr>
              <a:buSzPts val="2800"/>
              <a:buFont typeface="Arial"/>
              <a:buNone/>
              <a:defRPr sz="2800" b="0" i="0" u="none" strike="noStrike" cap="none">
                <a:solidFill>
                  <a:schemeClr val="accent1"/>
                </a:solidFill>
                <a:latin typeface="Verdana"/>
                <a:ea typeface="Verdana"/>
                <a:cs typeface="Verdana"/>
                <a:sym typeface="Verdana"/>
              </a:defRPr>
            </a:lvl1pPr>
            <a:lvl2pPr marR="0" lvl="1" algn="l" rtl="0">
              <a:lnSpc>
                <a:spcPct val="90000"/>
              </a:lnSpc>
              <a:spcBef>
                <a:spcPts val="1200"/>
              </a:spcBef>
              <a:spcAft>
                <a:spcPts val="0"/>
              </a:spcAft>
              <a:buClr>
                <a:schemeClr val="lt2"/>
              </a:buClr>
              <a:buSzPts val="2400"/>
              <a:buFont typeface="NTR"/>
              <a:buChar char="–"/>
              <a:defRPr sz="2400" b="0" i="0" u="none" strike="noStrike" cap="none">
                <a:solidFill>
                  <a:schemeClr val="accent1"/>
                </a:solidFill>
                <a:latin typeface="Verdana"/>
                <a:ea typeface="Verdana"/>
                <a:cs typeface="Verdana"/>
                <a:sym typeface="Verdana"/>
              </a:defRPr>
            </a:lvl2pPr>
            <a:lvl3pPr marR="0" lvl="2"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R="0" lvl="3"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R="0" lvl="4"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R="0" lvl="5" algn="l" rtl="0">
              <a:lnSpc>
                <a:spcPct val="90000"/>
              </a:lnSpc>
              <a:spcBef>
                <a:spcPts val="12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with Photo (Navy)">
  <p:cSld name="Section with Photo (Navy)">
    <p:bg>
      <p:bgPr>
        <a:solidFill>
          <a:schemeClr val="accent1"/>
        </a:solidFill>
        <a:effectLst/>
      </p:bgPr>
    </p:bg>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04031" y="1060809"/>
            <a:ext cx="5224821" cy="2852737"/>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8"/>
          <p:cNvSpPr txBox="1">
            <a:spLocks noGrp="1"/>
          </p:cNvSpPr>
          <p:nvPr>
            <p:ph type="body" idx="1"/>
          </p:nvPr>
        </p:nvSpPr>
        <p:spPr>
          <a:xfrm>
            <a:off x="704031" y="4114800"/>
            <a:ext cx="5224821" cy="1500187"/>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400"/>
              <a:buNone/>
              <a:defRPr sz="2400">
                <a:solidFill>
                  <a:schemeClr val="dk2"/>
                </a:solidFill>
              </a:defRPr>
            </a:lvl1pPr>
            <a:lvl2pPr marL="914400" lvl="1" indent="-228600" algn="l">
              <a:lnSpc>
                <a:spcPct val="90000"/>
              </a:lnSpc>
              <a:spcBef>
                <a:spcPts val="1200"/>
              </a:spcBef>
              <a:spcAft>
                <a:spcPts val="0"/>
              </a:spcAft>
              <a:buSzPts val="2000"/>
              <a:buNone/>
              <a:defRPr sz="2000">
                <a:solidFill>
                  <a:srgbClr val="909090"/>
                </a:solidFill>
              </a:defRPr>
            </a:lvl2pPr>
            <a:lvl3pPr marL="1371600" lvl="2" indent="-228600" algn="l">
              <a:lnSpc>
                <a:spcPct val="90000"/>
              </a:lnSpc>
              <a:spcBef>
                <a:spcPts val="1200"/>
              </a:spcBef>
              <a:spcAft>
                <a:spcPts val="0"/>
              </a:spcAft>
              <a:buSzPts val="1800"/>
              <a:buNone/>
              <a:defRPr sz="1800">
                <a:solidFill>
                  <a:srgbClr val="909090"/>
                </a:solidFill>
              </a:defRPr>
            </a:lvl3pPr>
            <a:lvl4pPr marL="1828800" lvl="3" indent="-228600" algn="l">
              <a:lnSpc>
                <a:spcPct val="90000"/>
              </a:lnSpc>
              <a:spcBef>
                <a:spcPts val="1200"/>
              </a:spcBef>
              <a:spcAft>
                <a:spcPts val="0"/>
              </a:spcAft>
              <a:buSzPts val="1600"/>
              <a:buNone/>
              <a:defRPr sz="1600">
                <a:solidFill>
                  <a:srgbClr val="909090"/>
                </a:solidFill>
              </a:defRPr>
            </a:lvl4pPr>
            <a:lvl5pPr marL="2286000" lvl="4" indent="-228600" algn="l">
              <a:lnSpc>
                <a:spcPct val="90000"/>
              </a:lnSpc>
              <a:spcBef>
                <a:spcPts val="1200"/>
              </a:spcBef>
              <a:spcAft>
                <a:spcPts val="0"/>
              </a:spcAft>
              <a:buClr>
                <a:srgbClr val="909090"/>
              </a:buClr>
              <a:buSzPts val="1600"/>
              <a:buNone/>
              <a:defRPr sz="1600">
                <a:solidFill>
                  <a:srgbClr val="909090"/>
                </a:solidFill>
              </a:defRPr>
            </a:lvl5pPr>
            <a:lvl6pPr marL="2743200" lvl="5" indent="-228600" algn="l">
              <a:lnSpc>
                <a:spcPct val="90000"/>
              </a:lnSpc>
              <a:spcBef>
                <a:spcPts val="12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a:p>
        </p:txBody>
      </p:sp>
      <p:sp>
        <p:nvSpPr>
          <p:cNvPr id="74" name="Google Shape;74;p48"/>
          <p:cNvSpPr>
            <a:spLocks noGrp="1"/>
          </p:cNvSpPr>
          <p:nvPr>
            <p:ph type="pic" idx="2"/>
          </p:nvPr>
        </p:nvSpPr>
        <p:spPr>
          <a:xfrm>
            <a:off x="6492240" y="0"/>
            <a:ext cx="5699760" cy="6858000"/>
          </a:xfrm>
          <a:prstGeom prst="rect">
            <a:avLst/>
          </a:prstGeom>
          <a:solidFill>
            <a:schemeClr val="lt1"/>
          </a:solidFill>
          <a:ln>
            <a:noFill/>
          </a:ln>
        </p:spPr>
        <p:txBody>
          <a:bodyPr spcFirstLastPara="1" wrap="square" lIns="0" tIns="45700" rIns="0" bIns="45700" anchor="t" anchorCtr="0">
            <a:normAutofit/>
          </a:bodyPr>
          <a:lstStyle>
            <a:lvl1pPr marR="0" lvl="0" algn="l" rtl="0">
              <a:lnSpc>
                <a:spcPct val="90000"/>
              </a:lnSpc>
              <a:spcBef>
                <a:spcPts val="0"/>
              </a:spcBef>
              <a:spcAft>
                <a:spcPts val="0"/>
              </a:spcAft>
              <a:buClr>
                <a:schemeClr val="dk2"/>
              </a:buClr>
              <a:buSzPts val="2800"/>
              <a:buFont typeface="Arial"/>
              <a:buNone/>
              <a:defRPr sz="2800" b="0" i="0" u="none" strike="noStrike" cap="none">
                <a:solidFill>
                  <a:schemeClr val="accent1"/>
                </a:solidFill>
                <a:latin typeface="Verdana"/>
                <a:ea typeface="Verdana"/>
                <a:cs typeface="Verdana"/>
                <a:sym typeface="Verdana"/>
              </a:defRPr>
            </a:lvl1pPr>
            <a:lvl2pPr marR="0" lvl="1" algn="l" rtl="0">
              <a:lnSpc>
                <a:spcPct val="90000"/>
              </a:lnSpc>
              <a:spcBef>
                <a:spcPts val="1200"/>
              </a:spcBef>
              <a:spcAft>
                <a:spcPts val="0"/>
              </a:spcAft>
              <a:buClr>
                <a:schemeClr val="dk2"/>
              </a:buClr>
              <a:buSzPts val="2400"/>
              <a:buFont typeface="NTR"/>
              <a:buChar char="–"/>
              <a:defRPr sz="2400" b="0" i="0" u="none" strike="noStrike" cap="none">
                <a:solidFill>
                  <a:schemeClr val="accent1"/>
                </a:solidFill>
                <a:latin typeface="Verdana"/>
                <a:ea typeface="Verdana"/>
                <a:cs typeface="Verdana"/>
                <a:sym typeface="Verdana"/>
              </a:defRPr>
            </a:lvl2pPr>
            <a:lvl3pPr marR="0" lvl="2"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R="0" lvl="3"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R="0" lvl="4"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R="0" lvl="5"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ection (Navy)">
  <p:cSld name="Section (Navy)">
    <p:bg>
      <p:bgPr>
        <a:solidFill>
          <a:schemeClr val="accent1"/>
        </a:solidFill>
        <a:effectLst/>
      </p:bgPr>
    </p:bg>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body" idx="1"/>
          </p:nvPr>
        </p:nvSpPr>
        <p:spPr>
          <a:xfrm>
            <a:off x="831850" y="5357813"/>
            <a:ext cx="10515600" cy="71945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400"/>
              <a:buNone/>
              <a:defRPr sz="2400">
                <a:solidFill>
                  <a:schemeClr val="dk2"/>
                </a:solidFill>
              </a:defRPr>
            </a:lvl1pPr>
            <a:lvl2pPr marL="914400" lvl="1" indent="-228600" algn="l">
              <a:lnSpc>
                <a:spcPct val="90000"/>
              </a:lnSpc>
              <a:spcBef>
                <a:spcPts val="1200"/>
              </a:spcBef>
              <a:spcAft>
                <a:spcPts val="0"/>
              </a:spcAft>
              <a:buSzPts val="2000"/>
              <a:buNone/>
              <a:defRPr sz="2000">
                <a:solidFill>
                  <a:srgbClr val="909090"/>
                </a:solidFill>
              </a:defRPr>
            </a:lvl2pPr>
            <a:lvl3pPr marL="1371600" lvl="2" indent="-228600" algn="l">
              <a:lnSpc>
                <a:spcPct val="90000"/>
              </a:lnSpc>
              <a:spcBef>
                <a:spcPts val="1200"/>
              </a:spcBef>
              <a:spcAft>
                <a:spcPts val="0"/>
              </a:spcAft>
              <a:buSzPts val="1800"/>
              <a:buNone/>
              <a:defRPr sz="1800">
                <a:solidFill>
                  <a:srgbClr val="909090"/>
                </a:solidFill>
              </a:defRPr>
            </a:lvl3pPr>
            <a:lvl4pPr marL="1828800" lvl="3" indent="-228600" algn="l">
              <a:lnSpc>
                <a:spcPct val="90000"/>
              </a:lnSpc>
              <a:spcBef>
                <a:spcPts val="1200"/>
              </a:spcBef>
              <a:spcAft>
                <a:spcPts val="0"/>
              </a:spcAft>
              <a:buSzPts val="1600"/>
              <a:buNone/>
              <a:defRPr sz="1600">
                <a:solidFill>
                  <a:srgbClr val="909090"/>
                </a:solidFill>
              </a:defRPr>
            </a:lvl4pPr>
            <a:lvl5pPr marL="2286000" lvl="4" indent="-228600" algn="l">
              <a:lnSpc>
                <a:spcPct val="90000"/>
              </a:lnSpc>
              <a:spcBef>
                <a:spcPts val="1200"/>
              </a:spcBef>
              <a:spcAft>
                <a:spcPts val="0"/>
              </a:spcAft>
              <a:buClr>
                <a:srgbClr val="909090"/>
              </a:buClr>
              <a:buSzPts val="1600"/>
              <a:buNone/>
              <a:defRPr sz="1600">
                <a:solidFill>
                  <a:srgbClr val="909090"/>
                </a:solidFill>
              </a:defRPr>
            </a:lvl5pPr>
            <a:lvl6pPr marL="2743200" lvl="5" indent="-228600" algn="l">
              <a:lnSpc>
                <a:spcPct val="90000"/>
              </a:lnSpc>
              <a:spcBef>
                <a:spcPts val="12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bg>
      <p:bgPr>
        <a:solidFill>
          <a:schemeClr val="dk2"/>
        </a:solidFill>
        <a:effectLst/>
      </p:bgPr>
    </p:bg>
    <p:spTree>
      <p:nvGrpSpPr>
        <p:cNvPr id="1" name="Shape 78"/>
        <p:cNvGrpSpPr/>
        <p:nvPr/>
      </p:nvGrpSpPr>
      <p:grpSpPr>
        <a:xfrm>
          <a:off x="0" y="0"/>
          <a:ext cx="0" cy="0"/>
          <a:chOff x="0" y="0"/>
          <a:chExt cx="0" cy="0"/>
        </a:xfrm>
      </p:grpSpPr>
      <p:sp>
        <p:nvSpPr>
          <p:cNvPr id="79" name="Google Shape;79;p50" descr="This rectangle is a decorative element that becomes a white background for the orange logo at the top left of the slide. " title="Decorative Background"/>
          <p:cNvSpPr/>
          <p:nvPr/>
        </p:nvSpPr>
        <p:spPr>
          <a:xfrm>
            <a:off x="0" y="0"/>
            <a:ext cx="12191999" cy="1188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80" name="Google Shape;80;p50"/>
          <p:cNvSpPr txBox="1">
            <a:spLocks noGrp="1"/>
          </p:cNvSpPr>
          <p:nvPr>
            <p:ph type="title"/>
          </p:nvPr>
        </p:nvSpPr>
        <p:spPr>
          <a:xfrm>
            <a:off x="3354332" y="2778847"/>
            <a:ext cx="5486400" cy="173736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50" descr="Syracuse University is presented next to a block S in orange on a white background." title="Syracuse University Logo"/>
          <p:cNvPicPr preferRelativeResize="0"/>
          <p:nvPr/>
        </p:nvPicPr>
        <p:blipFill rotWithShape="1">
          <a:blip r:embed="rId2">
            <a:alphaModFix/>
          </a:blip>
          <a:srcRect l="-90" r="-90"/>
          <a:stretch/>
        </p:blipFill>
        <p:spPr>
          <a:xfrm>
            <a:off x="696058" y="365760"/>
            <a:ext cx="2418374" cy="457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losing Slide with Laurel (Orange)">
  <p:cSld name="Closing Slide with Laurel (Orange)">
    <p:bg>
      <p:bgPr>
        <a:solidFill>
          <a:schemeClr val="dk2"/>
        </a:solidFill>
        <a:effectLst/>
      </p:bgPr>
    </p:bg>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740663" y="2766217"/>
            <a:ext cx="5486400" cy="173736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4" name="Google Shape;84;p37" descr="Syracuse University is presented next to a block S in white on an orange background." title="Syracuse University Logo"/>
          <p:cNvPicPr preferRelativeResize="0"/>
          <p:nvPr/>
        </p:nvPicPr>
        <p:blipFill rotWithShape="1">
          <a:blip r:embed="rId2">
            <a:alphaModFix/>
          </a:blip>
          <a:srcRect l="69" t="407" r="-67" b="-407"/>
          <a:stretch/>
        </p:blipFill>
        <p:spPr>
          <a:xfrm>
            <a:off x="740664" y="466344"/>
            <a:ext cx="3300984" cy="621792"/>
          </a:xfrm>
          <a:prstGeom prst="rect">
            <a:avLst/>
          </a:prstGeom>
          <a:noFill/>
          <a:ln>
            <a:noFill/>
          </a:ln>
        </p:spPr>
      </p:pic>
      <p:pic>
        <p:nvPicPr>
          <p:cNvPr id="85" name="Google Shape;85;p37" descr="The laurel from the Syracuse University seal is cropped to fit the right side of the slide. The laurel consists of a series of leaves in an arch. The laurel is white on top of an orange background." title="Syracuse University Laurel"/>
          <p:cNvPicPr preferRelativeResize="0"/>
          <p:nvPr/>
        </p:nvPicPr>
        <p:blipFill rotWithShape="1">
          <a:blip r:embed="rId3">
            <a:alphaModFix/>
          </a:blip>
          <a:srcRect l="-17" t="19247" r="69128" b="23975"/>
          <a:stretch/>
        </p:blipFill>
        <p:spPr>
          <a:xfrm>
            <a:off x="8339328" y="0"/>
            <a:ext cx="3849624"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ed List">
  <p:cSld name="Bulleted List">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lvl1pPr marL="457200" lvl="0" indent="-406400" algn="l">
              <a:lnSpc>
                <a:spcPct val="90000"/>
              </a:lnSpc>
              <a:spcBef>
                <a:spcPts val="0"/>
              </a:spcBef>
              <a:spcAft>
                <a:spcPts val="0"/>
              </a:spcAft>
              <a:buSzPts val="2800"/>
              <a:buChar char="•"/>
              <a:defRPr sz="2800"/>
            </a:lvl1pPr>
            <a:lvl2pPr marL="914400" lvl="1" indent="-381000" algn="l">
              <a:lnSpc>
                <a:spcPct val="90000"/>
              </a:lnSpc>
              <a:spcBef>
                <a:spcPts val="1200"/>
              </a:spcBef>
              <a:spcAft>
                <a:spcPts val="0"/>
              </a:spcAft>
              <a:buSzPts val="2400"/>
              <a:buChar char="–"/>
              <a:defRPr sz="2400"/>
            </a:lvl2pPr>
            <a:lvl3pPr marL="1371600" lvl="2" indent="-381000" algn="l">
              <a:lnSpc>
                <a:spcPct val="90000"/>
              </a:lnSpc>
              <a:spcBef>
                <a:spcPts val="1200"/>
              </a:spcBef>
              <a:spcAft>
                <a:spcPts val="0"/>
              </a:spcAft>
              <a:buSzPts val="2400"/>
              <a:buChar char="▪"/>
              <a:defRPr sz="2400"/>
            </a:lvl3pPr>
            <a:lvl4pPr marL="1828800" lvl="3" indent="-355600" algn="l">
              <a:lnSpc>
                <a:spcPct val="90000"/>
              </a:lnSpc>
              <a:spcBef>
                <a:spcPts val="1200"/>
              </a:spcBef>
              <a:spcAft>
                <a:spcPts val="0"/>
              </a:spcAft>
              <a:buSzPts val="2000"/>
              <a:buChar char="–"/>
              <a:defRPr sz="2000"/>
            </a:lvl4pPr>
            <a:lvl5pPr marL="2286000" lvl="4" indent="-355600" algn="l">
              <a:lnSpc>
                <a:spcPct val="90000"/>
              </a:lnSpc>
              <a:spcBef>
                <a:spcPts val="1200"/>
              </a:spcBef>
              <a:spcAft>
                <a:spcPts val="0"/>
              </a:spcAft>
              <a:buClr>
                <a:schemeClr val="accent1"/>
              </a:buClr>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losing Slide with Laurel (Navy)">
  <p:cSld name="Closing Slide with Laurel (Navy)">
    <p:bg>
      <p:bgPr>
        <a:solidFill>
          <a:schemeClr val="accent1"/>
        </a:solidFill>
        <a:effectLst/>
      </p:bgPr>
    </p:bg>
    <p:spTree>
      <p:nvGrpSpPr>
        <p:cNvPr id="1" name="Shape 86"/>
        <p:cNvGrpSpPr/>
        <p:nvPr/>
      </p:nvGrpSpPr>
      <p:grpSpPr>
        <a:xfrm>
          <a:off x="0" y="0"/>
          <a:ext cx="0" cy="0"/>
          <a:chOff x="0" y="0"/>
          <a:chExt cx="0" cy="0"/>
        </a:xfrm>
      </p:grpSpPr>
      <p:sp>
        <p:nvSpPr>
          <p:cNvPr id="87" name="Google Shape;87;p51"/>
          <p:cNvSpPr txBox="1">
            <a:spLocks noGrp="1"/>
          </p:cNvSpPr>
          <p:nvPr>
            <p:ph type="title"/>
          </p:nvPr>
        </p:nvSpPr>
        <p:spPr>
          <a:xfrm>
            <a:off x="740664" y="2766217"/>
            <a:ext cx="5483335" cy="173736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6000"/>
              <a:buFont typeface="Verdana"/>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51" descr="Syracuse University is presented next to a block S in orange on a navy background." title="Syracuse University Logo"/>
          <p:cNvPicPr preferRelativeResize="0"/>
          <p:nvPr/>
        </p:nvPicPr>
        <p:blipFill rotWithShape="1">
          <a:blip r:embed="rId2">
            <a:alphaModFix/>
          </a:blip>
          <a:srcRect/>
          <a:stretch/>
        </p:blipFill>
        <p:spPr>
          <a:xfrm>
            <a:off x="740664" y="466344"/>
            <a:ext cx="3300984" cy="621792"/>
          </a:xfrm>
          <a:prstGeom prst="rect">
            <a:avLst/>
          </a:prstGeom>
          <a:noFill/>
          <a:ln>
            <a:noFill/>
          </a:ln>
        </p:spPr>
      </p:pic>
      <p:pic>
        <p:nvPicPr>
          <p:cNvPr id="89" name="Google Shape;89;p51" descr="The laurel from the Syracuse University seal is cropped to fit the right side of the slide. The laurel consists of a series of leaves in an arch. The laurel is white on top of a navy background." title="Syracuse University Laurel"/>
          <p:cNvPicPr preferRelativeResize="0"/>
          <p:nvPr/>
        </p:nvPicPr>
        <p:blipFill rotWithShape="1">
          <a:blip r:embed="rId3">
            <a:alphaModFix/>
          </a:blip>
          <a:srcRect l="-17" t="19247" r="69128" b="23975"/>
          <a:stretch/>
        </p:blipFill>
        <p:spPr>
          <a:xfrm>
            <a:off x="8339328" y="0"/>
            <a:ext cx="3849624"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losing Slide with Laurel (Orange)">
  <p:cSld name="Closing Slide with Laurel (Orange)">
    <p:bg>
      <p:bgPr>
        <a:solidFill>
          <a:schemeClr val="dk2"/>
        </a:solidFill>
        <a:effectLst/>
      </p:bgPr>
    </p:bg>
    <p:spTree>
      <p:nvGrpSpPr>
        <p:cNvPr id="1" name="Shape 96"/>
        <p:cNvGrpSpPr/>
        <p:nvPr/>
      </p:nvGrpSpPr>
      <p:grpSpPr>
        <a:xfrm>
          <a:off x="0" y="0"/>
          <a:ext cx="0" cy="0"/>
          <a:chOff x="0" y="0"/>
          <a:chExt cx="0" cy="0"/>
        </a:xfrm>
      </p:grpSpPr>
      <p:sp>
        <p:nvSpPr>
          <p:cNvPr id="97" name="Google Shape;97;p38"/>
          <p:cNvSpPr txBox="1">
            <a:spLocks noGrp="1"/>
          </p:cNvSpPr>
          <p:nvPr>
            <p:ph type="title"/>
          </p:nvPr>
        </p:nvSpPr>
        <p:spPr>
          <a:xfrm>
            <a:off x="740663" y="2766217"/>
            <a:ext cx="5486400" cy="173736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6000"/>
              <a:buFont typeface="Verdan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38" descr="Syracuse University is presented next to a block S in white on an orange background." title="Syracuse University Logo"/>
          <p:cNvPicPr preferRelativeResize="0"/>
          <p:nvPr/>
        </p:nvPicPr>
        <p:blipFill rotWithShape="1">
          <a:blip r:embed="rId2">
            <a:alphaModFix/>
          </a:blip>
          <a:srcRect l="69" t="407" r="-67" b="-407"/>
          <a:stretch/>
        </p:blipFill>
        <p:spPr>
          <a:xfrm>
            <a:off x="740664" y="466344"/>
            <a:ext cx="3300984" cy="621792"/>
          </a:xfrm>
          <a:prstGeom prst="rect">
            <a:avLst/>
          </a:prstGeom>
          <a:noFill/>
          <a:ln>
            <a:noFill/>
          </a:ln>
        </p:spPr>
      </p:pic>
      <p:pic>
        <p:nvPicPr>
          <p:cNvPr id="99" name="Google Shape;99;p38" descr="The laurel from the Syracuse University seal is cropped to fit the right side of the slide. The laurel consists of a series of leaves in an arch. The laurel is white on top of an orange background." title="Syracuse University Laurel"/>
          <p:cNvPicPr preferRelativeResize="0"/>
          <p:nvPr/>
        </p:nvPicPr>
        <p:blipFill rotWithShape="1">
          <a:blip r:embed="rId3">
            <a:alphaModFix/>
          </a:blip>
          <a:srcRect l="-17" t="19247" r="69128" b="23975"/>
          <a:stretch/>
        </p:blipFill>
        <p:spPr>
          <a:xfrm>
            <a:off x="8339328" y="0"/>
            <a:ext cx="3849624"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Orange)" type="secHead">
  <p:cSld name="SECTION_HEADER">
    <p:bg>
      <p:bgPr>
        <a:solidFill>
          <a:schemeClr val="dk2"/>
        </a:solidFill>
        <a:effectLst/>
      </p:bgPr>
    </p:bg>
    <p:spTree>
      <p:nvGrpSpPr>
        <p:cNvPr id="1" name="Shape 23"/>
        <p:cNvGrpSpPr/>
        <p:nvPr/>
      </p:nvGrpSpPr>
      <p:grpSpPr>
        <a:xfrm>
          <a:off x="0" y="0"/>
          <a:ext cx="0" cy="0"/>
          <a:chOff x="0" y="0"/>
          <a:chExt cx="0" cy="0"/>
        </a:xfrm>
      </p:grpSpPr>
      <p:sp>
        <p:nvSpPr>
          <p:cNvPr id="24" name="Google Shape;24;p32"/>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body" idx="1"/>
          </p:nvPr>
        </p:nvSpPr>
        <p:spPr>
          <a:xfrm>
            <a:off x="831850" y="5357813"/>
            <a:ext cx="10515600" cy="719454"/>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400"/>
              <a:buNone/>
              <a:defRPr sz="2400">
                <a:solidFill>
                  <a:schemeClr val="accent1"/>
                </a:solidFill>
              </a:defRPr>
            </a:lvl1pPr>
            <a:lvl2pPr marL="914400" lvl="1" indent="-228600" algn="l">
              <a:lnSpc>
                <a:spcPct val="90000"/>
              </a:lnSpc>
              <a:spcBef>
                <a:spcPts val="1200"/>
              </a:spcBef>
              <a:spcAft>
                <a:spcPts val="0"/>
              </a:spcAft>
              <a:buSzPts val="2000"/>
              <a:buNone/>
              <a:defRPr sz="2000">
                <a:solidFill>
                  <a:srgbClr val="909090"/>
                </a:solidFill>
              </a:defRPr>
            </a:lvl2pPr>
            <a:lvl3pPr marL="1371600" lvl="2" indent="-228600" algn="l">
              <a:lnSpc>
                <a:spcPct val="90000"/>
              </a:lnSpc>
              <a:spcBef>
                <a:spcPts val="1200"/>
              </a:spcBef>
              <a:spcAft>
                <a:spcPts val="0"/>
              </a:spcAft>
              <a:buSzPts val="1800"/>
              <a:buNone/>
              <a:defRPr sz="1800">
                <a:solidFill>
                  <a:srgbClr val="909090"/>
                </a:solidFill>
              </a:defRPr>
            </a:lvl3pPr>
            <a:lvl4pPr marL="1828800" lvl="3" indent="-228600" algn="l">
              <a:lnSpc>
                <a:spcPct val="90000"/>
              </a:lnSpc>
              <a:spcBef>
                <a:spcPts val="1200"/>
              </a:spcBef>
              <a:spcAft>
                <a:spcPts val="0"/>
              </a:spcAft>
              <a:buSzPts val="1600"/>
              <a:buNone/>
              <a:defRPr sz="1600">
                <a:solidFill>
                  <a:srgbClr val="909090"/>
                </a:solidFill>
              </a:defRPr>
            </a:lvl4pPr>
            <a:lvl5pPr marL="2286000" lvl="4" indent="-228600" algn="l">
              <a:lnSpc>
                <a:spcPct val="90000"/>
              </a:lnSpc>
              <a:spcBef>
                <a:spcPts val="1200"/>
              </a:spcBef>
              <a:spcAft>
                <a:spcPts val="0"/>
              </a:spcAft>
              <a:buClr>
                <a:srgbClr val="909090"/>
              </a:buClr>
              <a:buSzPts val="1600"/>
              <a:buNone/>
              <a:defRPr sz="1600">
                <a:solidFill>
                  <a:srgbClr val="909090"/>
                </a:solidFill>
              </a:defRPr>
            </a:lvl5pPr>
            <a:lvl6pPr marL="2743200" lvl="5" indent="-228600" algn="l">
              <a:lnSpc>
                <a:spcPct val="90000"/>
              </a:lnSpc>
              <a:spcBef>
                <a:spcPts val="12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3"/>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1200"/>
              </a:spcBef>
              <a:spcAft>
                <a:spcPts val="0"/>
              </a:spcAft>
              <a:buSzPts val="1800"/>
              <a:buChar char="–"/>
              <a:defRPr/>
            </a:lvl4pPr>
            <a:lvl5pPr marL="2286000" lvl="4" indent="-342900" algn="l">
              <a:lnSpc>
                <a:spcPct val="90000"/>
              </a:lnSpc>
              <a:spcBef>
                <a:spcPts val="1200"/>
              </a:spcBef>
              <a:spcAft>
                <a:spcPts val="0"/>
              </a:spcAft>
              <a:buClr>
                <a:schemeClr val="accent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3"/>
          <p:cNvSpPr txBox="1">
            <a:spLocks noGrp="1"/>
          </p:cNvSpPr>
          <p:nvPr>
            <p:ph type="body" idx="2"/>
          </p:nvPr>
        </p:nvSpPr>
        <p:spPr>
          <a:xfrm>
            <a:off x="6172200" y="1825625"/>
            <a:ext cx="5181600" cy="435133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1200"/>
              </a:spcBef>
              <a:spcAft>
                <a:spcPts val="0"/>
              </a:spcAft>
              <a:buSzPts val="1800"/>
              <a:buChar char="▪"/>
              <a:defRPr/>
            </a:lvl3pPr>
            <a:lvl4pPr marL="1828800" lvl="3" indent="-342900" algn="l">
              <a:lnSpc>
                <a:spcPct val="90000"/>
              </a:lnSpc>
              <a:spcBef>
                <a:spcPts val="1200"/>
              </a:spcBef>
              <a:spcAft>
                <a:spcPts val="0"/>
              </a:spcAft>
              <a:buSzPts val="1800"/>
              <a:buChar char="–"/>
              <a:defRPr/>
            </a:lvl4pPr>
            <a:lvl5pPr marL="2286000" lvl="4" indent="-342900" algn="l">
              <a:lnSpc>
                <a:spcPct val="90000"/>
              </a:lnSpc>
              <a:spcBef>
                <a:spcPts val="1200"/>
              </a:spcBef>
              <a:spcAft>
                <a:spcPts val="0"/>
              </a:spcAft>
              <a:buClr>
                <a:schemeClr val="accent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3200"/>
              <a:buFont typeface="Verdan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SzPts val="2800"/>
              <a:buNone/>
              <a:defRPr/>
            </a:lvl1pPr>
            <a:lvl2pPr marL="914400" lvl="1" indent="-228600" algn="l">
              <a:lnSpc>
                <a:spcPct val="90000"/>
              </a:lnSpc>
              <a:spcBef>
                <a:spcPts val="1200"/>
              </a:spcBef>
              <a:spcAft>
                <a:spcPts val="0"/>
              </a:spcAft>
              <a:buSzPts val="2400"/>
              <a:buNone/>
              <a:defRPr/>
            </a:lvl2pPr>
            <a:lvl3pPr marL="1371600" lvl="2" indent="-228600" algn="l">
              <a:lnSpc>
                <a:spcPct val="90000"/>
              </a:lnSpc>
              <a:spcBef>
                <a:spcPts val="1200"/>
              </a:spcBef>
              <a:spcAft>
                <a:spcPts val="0"/>
              </a:spcAft>
              <a:buSzPts val="2400"/>
              <a:buNone/>
              <a:defRPr/>
            </a:lvl3pPr>
            <a:lvl4pPr marL="1828800" lvl="3" indent="-228600" algn="l">
              <a:lnSpc>
                <a:spcPct val="90000"/>
              </a:lnSpc>
              <a:spcBef>
                <a:spcPts val="1200"/>
              </a:spcBef>
              <a:spcAft>
                <a:spcPts val="0"/>
              </a:spcAft>
              <a:buSzPts val="2000"/>
              <a:buNone/>
              <a:defRPr/>
            </a:lvl4pPr>
            <a:lvl5pPr marL="2286000" lvl="4" indent="-228600" algn="l">
              <a:lnSpc>
                <a:spcPct val="90000"/>
              </a:lnSpc>
              <a:spcBef>
                <a:spcPts val="1200"/>
              </a:spcBef>
              <a:spcAft>
                <a:spcPts val="0"/>
              </a:spcAft>
              <a:buClr>
                <a:schemeClr val="accent1"/>
              </a:buClr>
              <a:buSzPts val="20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Only">
  <p:cSld name="Picture Only">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a:spLocks noGrp="1"/>
          </p:cNvSpPr>
          <p:nvPr>
            <p:ph type="pic" idx="2"/>
          </p:nvPr>
        </p:nvSpPr>
        <p:spPr>
          <a:xfrm>
            <a:off x="0" y="2070101"/>
            <a:ext cx="12192000" cy="4787899"/>
          </a:xfrm>
          <a:prstGeom prst="rect">
            <a:avLst/>
          </a:prstGeom>
          <a:noFill/>
          <a:ln>
            <a:noFill/>
          </a:ln>
        </p:spPr>
        <p:txBody>
          <a:bodyPr spcFirstLastPara="1" wrap="square" lIns="0" tIns="45700" rIns="0" bIns="45700" anchor="t" anchorCtr="0">
            <a:normAutofit/>
          </a:bodyPr>
          <a:lstStyle>
            <a:lvl1pPr marR="0" lvl="0" algn="l" rtl="0">
              <a:lnSpc>
                <a:spcPct val="90000"/>
              </a:lnSpc>
              <a:spcBef>
                <a:spcPts val="0"/>
              </a:spcBef>
              <a:spcAft>
                <a:spcPts val="0"/>
              </a:spcAft>
              <a:buClr>
                <a:schemeClr val="dk2"/>
              </a:buClr>
              <a:buSzPts val="2800"/>
              <a:buFont typeface="Arial"/>
              <a:buNone/>
              <a:defRPr sz="2800" b="0" i="0" u="none" strike="noStrike" cap="none">
                <a:solidFill>
                  <a:schemeClr val="accent1"/>
                </a:solidFill>
                <a:latin typeface="Verdana"/>
                <a:ea typeface="Verdana"/>
                <a:cs typeface="Verdana"/>
                <a:sym typeface="Verdana"/>
              </a:defRPr>
            </a:lvl1pPr>
            <a:lvl2pPr marR="0" lvl="1" algn="l" rtl="0">
              <a:lnSpc>
                <a:spcPct val="90000"/>
              </a:lnSpc>
              <a:spcBef>
                <a:spcPts val="1200"/>
              </a:spcBef>
              <a:spcAft>
                <a:spcPts val="0"/>
              </a:spcAft>
              <a:buClr>
                <a:schemeClr val="dk2"/>
              </a:buClr>
              <a:buSzPts val="2400"/>
              <a:buFont typeface="NTR"/>
              <a:buChar char="–"/>
              <a:defRPr sz="2400" b="0" i="0" u="none" strike="noStrike" cap="none">
                <a:solidFill>
                  <a:schemeClr val="accent1"/>
                </a:solidFill>
                <a:latin typeface="Verdana"/>
                <a:ea typeface="Verdana"/>
                <a:cs typeface="Verdana"/>
                <a:sym typeface="Verdana"/>
              </a:defRPr>
            </a:lvl2pPr>
            <a:lvl3pPr marR="0" lvl="2"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R="0" lvl="3"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R="0" lvl="4"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R="0" lvl="5"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with Block S (White)" type="title">
  <p:cSld name="TITLE">
    <p:spTree>
      <p:nvGrpSpPr>
        <p:cNvPr id="1" name="Shape 36"/>
        <p:cNvGrpSpPr/>
        <p:nvPr/>
      </p:nvGrpSpPr>
      <p:grpSpPr>
        <a:xfrm>
          <a:off x="0" y="0"/>
          <a:ext cx="0" cy="0"/>
          <a:chOff x="0" y="0"/>
          <a:chExt cx="0" cy="0"/>
        </a:xfrm>
      </p:grpSpPr>
      <p:sp>
        <p:nvSpPr>
          <p:cNvPr id="37" name="Google Shape;37;p39"/>
          <p:cNvSpPr txBox="1">
            <a:spLocks noGrp="1"/>
          </p:cNvSpPr>
          <p:nvPr>
            <p:ph type="ctrTitle"/>
          </p:nvPr>
        </p:nvSpPr>
        <p:spPr>
          <a:xfrm>
            <a:off x="731520" y="1879447"/>
            <a:ext cx="6583680"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2"/>
              </a:buClr>
              <a:buSzPts val="4800"/>
              <a:buFont typeface="Verdana"/>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subTitle" idx="1"/>
          </p:nvPr>
        </p:nvSpPr>
        <p:spPr>
          <a:xfrm>
            <a:off x="731520" y="4975122"/>
            <a:ext cx="6583680" cy="1039761"/>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2400"/>
              <a:buNone/>
              <a:defRPr sz="240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9" name="Google Shape;39;p39" descr="Syracuse University is presented next to a block S in orange on a white background." title="Syracuse University Logo"/>
          <p:cNvPicPr preferRelativeResize="0"/>
          <p:nvPr/>
        </p:nvPicPr>
        <p:blipFill rotWithShape="1">
          <a:blip r:embed="rId2">
            <a:alphaModFix/>
          </a:blip>
          <a:srcRect/>
          <a:stretch/>
        </p:blipFill>
        <p:spPr>
          <a:xfrm>
            <a:off x="740664" y="466344"/>
            <a:ext cx="3300984" cy="621792"/>
          </a:xfrm>
          <a:prstGeom prst="rect">
            <a:avLst/>
          </a:prstGeom>
          <a:noFill/>
          <a:ln>
            <a:noFill/>
          </a:ln>
        </p:spPr>
      </p:pic>
      <p:pic>
        <p:nvPicPr>
          <p:cNvPr id="40" name="Google Shape;40;p39" descr="Large orange blocky &quot;S&quot; placed on the bottom right corner of the slide. " title="Syracuse University Block S"/>
          <p:cNvPicPr preferRelativeResize="0"/>
          <p:nvPr/>
        </p:nvPicPr>
        <p:blipFill rotWithShape="1">
          <a:blip r:embed="rId3">
            <a:alphaModFix/>
          </a:blip>
          <a:srcRect t="-52" r="11376" b="6721"/>
          <a:stretch/>
        </p:blipFill>
        <p:spPr>
          <a:xfrm>
            <a:off x="7772400" y="457200"/>
            <a:ext cx="4416552" cy="6400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with Block S (Navy)">
  <p:cSld name="Title Slide with Block S (Navy)">
    <p:spTree>
      <p:nvGrpSpPr>
        <p:cNvPr id="1" name="Shape 41"/>
        <p:cNvGrpSpPr/>
        <p:nvPr/>
      </p:nvGrpSpPr>
      <p:grpSpPr>
        <a:xfrm>
          <a:off x="0" y="0"/>
          <a:ext cx="0" cy="0"/>
          <a:chOff x="0" y="0"/>
          <a:chExt cx="0" cy="0"/>
        </a:xfrm>
      </p:grpSpPr>
      <p:sp>
        <p:nvSpPr>
          <p:cNvPr id="42" name="Google Shape;42;p40"/>
          <p:cNvSpPr txBox="1">
            <a:spLocks noGrp="1"/>
          </p:cNvSpPr>
          <p:nvPr>
            <p:ph type="ctrTitle"/>
          </p:nvPr>
        </p:nvSpPr>
        <p:spPr>
          <a:xfrm>
            <a:off x="731520" y="1879447"/>
            <a:ext cx="6583680"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2"/>
              </a:buClr>
              <a:buSzPts val="4800"/>
              <a:buFont typeface="Verdana"/>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subTitle" idx="1"/>
          </p:nvPr>
        </p:nvSpPr>
        <p:spPr>
          <a:xfrm>
            <a:off x="731520" y="4975122"/>
            <a:ext cx="6583680" cy="1039761"/>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2400"/>
              <a:buNone/>
              <a:defRPr sz="240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4" name="Google Shape;44;p40" descr="Syracuse University is presented next to a block S in orange on a white background." title="Syracuse University Logo"/>
          <p:cNvPicPr preferRelativeResize="0"/>
          <p:nvPr/>
        </p:nvPicPr>
        <p:blipFill rotWithShape="1">
          <a:blip r:embed="rId2">
            <a:alphaModFix/>
          </a:blip>
          <a:srcRect/>
          <a:stretch/>
        </p:blipFill>
        <p:spPr>
          <a:xfrm>
            <a:off x="740664" y="466344"/>
            <a:ext cx="3300984" cy="621792"/>
          </a:xfrm>
          <a:prstGeom prst="rect">
            <a:avLst/>
          </a:prstGeom>
          <a:noFill/>
          <a:ln>
            <a:noFill/>
          </a:ln>
        </p:spPr>
      </p:pic>
      <p:pic>
        <p:nvPicPr>
          <p:cNvPr id="45" name="Google Shape;45;p40" descr="Large navy blocky &quot;S&quot; placed on the bottom right corner of the slide. " title="Syracuse University Block S"/>
          <p:cNvPicPr preferRelativeResize="0"/>
          <p:nvPr/>
        </p:nvPicPr>
        <p:blipFill rotWithShape="1">
          <a:blip r:embed="rId3">
            <a:alphaModFix/>
          </a:blip>
          <a:srcRect t="-53" r="11376" b="6718"/>
          <a:stretch/>
        </p:blipFill>
        <p:spPr>
          <a:xfrm>
            <a:off x="7772400" y="457200"/>
            <a:ext cx="4416552" cy="6400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with Block S (Orange)">
  <p:cSld name="Title Slide with Block S (Orange)">
    <p:bg>
      <p:bgPr>
        <a:solidFill>
          <a:schemeClr val="dk2"/>
        </a:solidFill>
        <a:effectLst/>
      </p:bgPr>
    </p:bg>
    <p:spTree>
      <p:nvGrpSpPr>
        <p:cNvPr id="1" name="Shape 46"/>
        <p:cNvGrpSpPr/>
        <p:nvPr/>
      </p:nvGrpSpPr>
      <p:grpSpPr>
        <a:xfrm>
          <a:off x="0" y="0"/>
          <a:ext cx="0" cy="0"/>
          <a:chOff x="0" y="0"/>
          <a:chExt cx="0" cy="0"/>
        </a:xfrm>
      </p:grpSpPr>
      <p:sp>
        <p:nvSpPr>
          <p:cNvPr id="47" name="Google Shape;47;p41"/>
          <p:cNvSpPr txBox="1">
            <a:spLocks noGrp="1"/>
          </p:cNvSpPr>
          <p:nvPr>
            <p:ph type="ctrTitle"/>
          </p:nvPr>
        </p:nvSpPr>
        <p:spPr>
          <a:xfrm>
            <a:off x="731520" y="1879447"/>
            <a:ext cx="6583680" cy="23876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subTitle" idx="1"/>
          </p:nvPr>
        </p:nvSpPr>
        <p:spPr>
          <a:xfrm>
            <a:off x="731520" y="4975122"/>
            <a:ext cx="6583680" cy="1039761"/>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2400"/>
              <a:buNone/>
              <a:defRPr sz="2400">
                <a:solidFill>
                  <a:schemeClr val="accent1"/>
                </a:solidFill>
              </a:defRPr>
            </a:lvl1pPr>
            <a:lvl2pPr lvl="1" algn="ctr">
              <a:lnSpc>
                <a:spcPct val="90000"/>
              </a:lnSpc>
              <a:spcBef>
                <a:spcPts val="1200"/>
              </a:spcBef>
              <a:spcAft>
                <a:spcPts val="0"/>
              </a:spcAft>
              <a:buSzPts val="2000"/>
              <a:buNone/>
              <a:defRPr sz="2000"/>
            </a:lvl2pPr>
            <a:lvl3pPr lvl="2" algn="ctr">
              <a:lnSpc>
                <a:spcPct val="90000"/>
              </a:lnSpc>
              <a:spcBef>
                <a:spcPts val="1200"/>
              </a:spcBef>
              <a:spcAft>
                <a:spcPts val="0"/>
              </a:spcAft>
              <a:buSzPts val="1800"/>
              <a:buNone/>
              <a:defRPr sz="1800"/>
            </a:lvl3pPr>
            <a:lvl4pPr lvl="3" algn="ctr">
              <a:lnSpc>
                <a:spcPct val="90000"/>
              </a:lnSpc>
              <a:spcBef>
                <a:spcPts val="1200"/>
              </a:spcBef>
              <a:spcAft>
                <a:spcPts val="0"/>
              </a:spcAft>
              <a:buSzPts val="1600"/>
              <a:buNone/>
              <a:defRPr sz="1600"/>
            </a:lvl4pPr>
            <a:lvl5pPr lvl="4" algn="ctr">
              <a:lnSpc>
                <a:spcPct val="90000"/>
              </a:lnSpc>
              <a:spcBef>
                <a:spcPts val="1200"/>
              </a:spcBef>
              <a:spcAft>
                <a:spcPts val="0"/>
              </a:spcAft>
              <a:buClr>
                <a:schemeClr val="accent1"/>
              </a:buClr>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9" name="Google Shape;49;p41" descr="Syracuse University is presented next to a block S in white on an orange background" title="Syracuse University Logo"/>
          <p:cNvPicPr preferRelativeResize="0"/>
          <p:nvPr/>
        </p:nvPicPr>
        <p:blipFill rotWithShape="1">
          <a:blip r:embed="rId2">
            <a:alphaModFix/>
          </a:blip>
          <a:srcRect l="69" t="407" r="-67" b="-407"/>
          <a:stretch/>
        </p:blipFill>
        <p:spPr>
          <a:xfrm>
            <a:off x="740664" y="466344"/>
            <a:ext cx="3300984" cy="621792"/>
          </a:xfrm>
          <a:prstGeom prst="rect">
            <a:avLst/>
          </a:prstGeom>
          <a:noFill/>
          <a:ln>
            <a:noFill/>
          </a:ln>
        </p:spPr>
      </p:pic>
      <p:pic>
        <p:nvPicPr>
          <p:cNvPr id="50" name="Google Shape;50;p41" descr="Large navy blocky &quot;S&quot; placed on the bottom right corner of the slide. " title="Syracuse University Block S"/>
          <p:cNvPicPr preferRelativeResize="0"/>
          <p:nvPr/>
        </p:nvPicPr>
        <p:blipFill rotWithShape="1">
          <a:blip r:embed="rId3">
            <a:alphaModFix/>
          </a:blip>
          <a:srcRect t="-53" r="11376" b="6718"/>
          <a:stretch/>
        </p:blipFill>
        <p:spPr>
          <a:xfrm>
            <a:off x="7772400" y="457200"/>
            <a:ext cx="4416552" cy="640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chemeClr val="dk2"/>
              </a:buClr>
              <a:buSzPts val="3200"/>
              <a:buFont typeface="Verdana"/>
              <a:buNone/>
              <a:defRPr sz="32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2544"/>
          </a:xfrm>
          <a:prstGeom prst="rect">
            <a:avLst/>
          </a:prstGeom>
          <a:noFill/>
          <a:ln>
            <a:noFill/>
          </a:ln>
        </p:spPr>
        <p:txBody>
          <a:bodyPr spcFirstLastPara="1" wrap="square" lIns="0" tIns="45700" rIns="0" bIns="45700" anchor="t" anchorCtr="0">
            <a:normAutofit/>
          </a:bodyPr>
          <a:lstStyle>
            <a:lvl1pPr marL="457200" marR="0" lvl="0" indent="-406400" algn="l" rtl="0">
              <a:lnSpc>
                <a:spcPct val="90000"/>
              </a:lnSpc>
              <a:spcBef>
                <a:spcPts val="0"/>
              </a:spcBef>
              <a:spcAft>
                <a:spcPts val="0"/>
              </a:spcAft>
              <a:buClr>
                <a:schemeClr val="dk2"/>
              </a:buClr>
              <a:buSzPts val="2800"/>
              <a:buFont typeface="Arial"/>
              <a:buChar char="•"/>
              <a:defRPr sz="2800" b="0" i="0" u="none" strike="noStrike" cap="none">
                <a:solidFill>
                  <a:schemeClr val="accent1"/>
                </a:solidFill>
                <a:latin typeface="Verdana"/>
                <a:ea typeface="Verdana"/>
                <a:cs typeface="Verdana"/>
                <a:sym typeface="Verdana"/>
              </a:defRPr>
            </a:lvl1pPr>
            <a:lvl2pPr marL="914400" marR="0" lvl="1" indent="-381000" algn="l" rtl="0">
              <a:lnSpc>
                <a:spcPct val="90000"/>
              </a:lnSpc>
              <a:spcBef>
                <a:spcPts val="1200"/>
              </a:spcBef>
              <a:spcAft>
                <a:spcPts val="0"/>
              </a:spcAft>
              <a:buClr>
                <a:schemeClr val="dk2"/>
              </a:buClr>
              <a:buSzPts val="2400"/>
              <a:buFont typeface="NTR"/>
              <a:buChar char="–"/>
              <a:defRPr sz="2400" b="0" i="0" u="none" strike="noStrike" cap="none">
                <a:solidFill>
                  <a:schemeClr val="accent1"/>
                </a:solidFill>
                <a:latin typeface="Verdana"/>
                <a:ea typeface="Verdana"/>
                <a:cs typeface="Verdana"/>
                <a:sym typeface="Verdana"/>
              </a:defRPr>
            </a:lvl2pPr>
            <a:lvl3pPr marL="1371600" marR="0" lvl="2" indent="-381000"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L="1828800" marR="0" lvl="3" indent="-355600"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L="2286000" marR="0" lvl="4"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cxnSp>
        <p:nvCxnSpPr>
          <p:cNvPr id="12" name="Google Shape;12;p29"/>
          <p:cNvCxnSpPr/>
          <p:nvPr/>
        </p:nvCxnSpPr>
        <p:spPr>
          <a:xfrm>
            <a:off x="838200" y="6355845"/>
            <a:ext cx="10515600" cy="0"/>
          </a:xfrm>
          <a:prstGeom prst="straightConnector1">
            <a:avLst/>
          </a:prstGeom>
          <a:noFill/>
          <a:ln w="9525" cap="flat" cmpd="sng">
            <a:solidFill>
              <a:schemeClr val="dk2"/>
            </a:solidFill>
            <a:prstDash val="solid"/>
            <a:miter lim="800000"/>
            <a:headEnd type="none" w="sm" len="sm"/>
            <a:tailEnd type="none" w="sm" len="sm"/>
          </a:ln>
        </p:spPr>
      </p:cxnSp>
      <p:sp>
        <p:nvSpPr>
          <p:cNvPr id="13" name="Google Shape;13;p29"/>
          <p:cNvSpPr txBox="1"/>
          <p:nvPr/>
        </p:nvSpPr>
        <p:spPr>
          <a:xfrm>
            <a:off x="838200" y="6355845"/>
            <a:ext cx="1919243" cy="365125"/>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2"/>
                </a:solidFill>
                <a:latin typeface="Georgia"/>
                <a:ea typeface="Georgia"/>
                <a:cs typeface="Georgia"/>
                <a:sym typeface="Georgia"/>
              </a:rPr>
              <a:t>Syracuse University</a:t>
            </a:r>
            <a:endParaRPr sz="1400" b="0" i="0" u="none" strike="noStrike" cap="none">
              <a:solidFill>
                <a:srgbClr val="000000"/>
              </a:solidFill>
              <a:latin typeface="Arial"/>
              <a:ea typeface="Arial"/>
              <a:cs typeface="Arial"/>
              <a:sym typeface="Arial"/>
            </a:endParaRPr>
          </a:p>
        </p:txBody>
      </p:sp>
      <p:sp>
        <p:nvSpPr>
          <p:cNvPr id="14" name="Google Shape;14;p29"/>
          <p:cNvSpPr txBox="1"/>
          <p:nvPr/>
        </p:nvSpPr>
        <p:spPr>
          <a:xfrm>
            <a:off x="9434557" y="6355845"/>
            <a:ext cx="1919243" cy="365125"/>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2"/>
                </a:solidFill>
                <a:latin typeface="Verdana"/>
                <a:ea typeface="Verdana"/>
                <a:cs typeface="Verdana"/>
                <a:sym typeface="Verdana"/>
              </a:rPr>
              <a:t>‹#›</a:t>
            </a:fld>
            <a:endParaRPr sz="900" b="0" i="0" u="none" strike="noStrike" cap="none">
              <a:solidFill>
                <a:schemeClr val="dk2"/>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0"/>
        <p:cNvGrpSpPr/>
        <p:nvPr/>
      </p:nvGrpSpPr>
      <p:grpSpPr>
        <a:xfrm>
          <a:off x="0" y="0"/>
          <a:ext cx="0" cy="0"/>
          <a:chOff x="0" y="0"/>
          <a:chExt cx="0" cy="0"/>
        </a:xfrm>
      </p:grpSpPr>
      <p:sp>
        <p:nvSpPr>
          <p:cNvPr id="91" name="Google Shape;91;p36"/>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lvl1pPr marR="0" lvl="0" algn="l" rtl="0">
              <a:lnSpc>
                <a:spcPct val="90000"/>
              </a:lnSpc>
              <a:spcBef>
                <a:spcPts val="0"/>
              </a:spcBef>
              <a:spcAft>
                <a:spcPts val="0"/>
              </a:spcAft>
              <a:buClr>
                <a:schemeClr val="lt2"/>
              </a:buClr>
              <a:buSzPts val="3200"/>
              <a:buFont typeface="Verdana"/>
              <a:buNone/>
              <a:defRPr sz="3200" b="0" i="0" u="none" strike="noStrike" cap="none">
                <a:solidFill>
                  <a:schemeClr val="lt2"/>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36"/>
          <p:cNvSpPr txBox="1">
            <a:spLocks noGrp="1"/>
          </p:cNvSpPr>
          <p:nvPr>
            <p:ph type="body" idx="1"/>
          </p:nvPr>
        </p:nvSpPr>
        <p:spPr>
          <a:xfrm>
            <a:off x="838200" y="1825625"/>
            <a:ext cx="10515600" cy="4352544"/>
          </a:xfrm>
          <a:prstGeom prst="rect">
            <a:avLst/>
          </a:prstGeom>
          <a:noFill/>
          <a:ln>
            <a:noFill/>
          </a:ln>
        </p:spPr>
        <p:txBody>
          <a:bodyPr spcFirstLastPara="1" wrap="square" lIns="0" tIns="45700" rIns="0" bIns="45700" anchor="t" anchorCtr="0">
            <a:normAutofit/>
          </a:bodyPr>
          <a:lstStyle>
            <a:lvl1pPr marL="457200" marR="0" lvl="0" indent="-406400" algn="l" rtl="0">
              <a:lnSpc>
                <a:spcPct val="90000"/>
              </a:lnSpc>
              <a:spcBef>
                <a:spcPts val="0"/>
              </a:spcBef>
              <a:spcAft>
                <a:spcPts val="0"/>
              </a:spcAft>
              <a:buClr>
                <a:schemeClr val="lt2"/>
              </a:buClr>
              <a:buSzPts val="2800"/>
              <a:buFont typeface="Arial"/>
              <a:buChar char="•"/>
              <a:defRPr sz="2800" b="0" i="0" u="none" strike="noStrike" cap="none">
                <a:solidFill>
                  <a:schemeClr val="accent1"/>
                </a:solidFill>
                <a:latin typeface="Verdana"/>
                <a:ea typeface="Verdana"/>
                <a:cs typeface="Verdana"/>
                <a:sym typeface="Verdana"/>
              </a:defRPr>
            </a:lvl1pPr>
            <a:lvl2pPr marL="914400" marR="0" lvl="1" indent="-381000" algn="l" rtl="0">
              <a:lnSpc>
                <a:spcPct val="90000"/>
              </a:lnSpc>
              <a:spcBef>
                <a:spcPts val="1200"/>
              </a:spcBef>
              <a:spcAft>
                <a:spcPts val="0"/>
              </a:spcAft>
              <a:buClr>
                <a:schemeClr val="lt2"/>
              </a:buClr>
              <a:buSzPts val="2400"/>
              <a:buFont typeface="NTR"/>
              <a:buChar char="–"/>
              <a:defRPr sz="2400" b="0" i="0" u="none" strike="noStrike" cap="none">
                <a:solidFill>
                  <a:schemeClr val="accent1"/>
                </a:solidFill>
                <a:latin typeface="Verdana"/>
                <a:ea typeface="Verdana"/>
                <a:cs typeface="Verdana"/>
                <a:sym typeface="Verdana"/>
              </a:defRPr>
            </a:lvl2pPr>
            <a:lvl3pPr marL="1371600" marR="0" lvl="2" indent="-381000" algn="l" rtl="0">
              <a:lnSpc>
                <a:spcPct val="90000"/>
              </a:lnSpc>
              <a:spcBef>
                <a:spcPts val="1200"/>
              </a:spcBef>
              <a:spcAft>
                <a:spcPts val="0"/>
              </a:spcAft>
              <a:buClr>
                <a:schemeClr val="accent1"/>
              </a:buClr>
              <a:buSzPts val="2400"/>
              <a:buFont typeface="Noto Sans Symbols"/>
              <a:buChar char="▪"/>
              <a:defRPr sz="2400" b="0" i="0" u="none" strike="noStrike" cap="none">
                <a:solidFill>
                  <a:schemeClr val="accent1"/>
                </a:solidFill>
                <a:latin typeface="Verdana"/>
                <a:ea typeface="Verdana"/>
                <a:cs typeface="Verdana"/>
                <a:sym typeface="Verdana"/>
              </a:defRPr>
            </a:lvl3pPr>
            <a:lvl4pPr marL="1828800" marR="0" lvl="3" indent="-355600" algn="l" rtl="0">
              <a:lnSpc>
                <a:spcPct val="90000"/>
              </a:lnSpc>
              <a:spcBef>
                <a:spcPts val="1200"/>
              </a:spcBef>
              <a:spcAft>
                <a:spcPts val="0"/>
              </a:spcAft>
              <a:buClr>
                <a:schemeClr val="accent1"/>
              </a:buClr>
              <a:buSzPts val="2000"/>
              <a:buFont typeface="NTR"/>
              <a:buChar char="–"/>
              <a:defRPr sz="2000" b="0" i="0" u="none" strike="noStrike" cap="none">
                <a:solidFill>
                  <a:schemeClr val="accent1"/>
                </a:solidFill>
                <a:latin typeface="Verdana"/>
                <a:ea typeface="Verdana"/>
                <a:cs typeface="Verdana"/>
                <a:sym typeface="Verdana"/>
              </a:defRPr>
            </a:lvl4pPr>
            <a:lvl5pPr marL="2286000" marR="0" lvl="4" indent="-355600" algn="l" rtl="0">
              <a:lnSpc>
                <a:spcPct val="90000"/>
              </a:lnSpc>
              <a:spcBef>
                <a:spcPts val="1200"/>
              </a:spcBef>
              <a:spcAft>
                <a:spcPts val="0"/>
              </a:spcAft>
              <a:buClr>
                <a:schemeClr val="accent1"/>
              </a:buClr>
              <a:buSzPts val="2000"/>
              <a:buFont typeface="Arial"/>
              <a:buChar char="•"/>
              <a:defRPr sz="2000" b="0" i="0" u="none" strike="noStrike" cap="none">
                <a:solidFill>
                  <a:schemeClr val="accent1"/>
                </a:solidFill>
                <a:latin typeface="Verdana"/>
                <a:ea typeface="Verdana"/>
                <a:cs typeface="Verdana"/>
                <a:sym typeface="Verdana"/>
              </a:defRPr>
            </a:lvl5pPr>
            <a:lvl6pPr marL="2743200" marR="0" lvl="5" indent="-342900" algn="l" rtl="0">
              <a:lnSpc>
                <a:spcPct val="90000"/>
              </a:lnSpc>
              <a:spcBef>
                <a:spcPts val="12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9pPr>
          </a:lstStyle>
          <a:p>
            <a:endParaRPr/>
          </a:p>
        </p:txBody>
      </p:sp>
      <p:cxnSp>
        <p:nvCxnSpPr>
          <p:cNvPr id="93" name="Google Shape;93;p36"/>
          <p:cNvCxnSpPr/>
          <p:nvPr/>
        </p:nvCxnSpPr>
        <p:spPr>
          <a:xfrm>
            <a:off x="838200" y="6355845"/>
            <a:ext cx="10515600" cy="0"/>
          </a:xfrm>
          <a:prstGeom prst="straightConnector1">
            <a:avLst/>
          </a:prstGeom>
          <a:noFill/>
          <a:ln w="9525" cap="flat" cmpd="sng">
            <a:solidFill>
              <a:schemeClr val="lt2"/>
            </a:solidFill>
            <a:prstDash val="solid"/>
            <a:miter lim="800000"/>
            <a:headEnd type="none" w="sm" len="sm"/>
            <a:tailEnd type="none" w="sm" len="sm"/>
          </a:ln>
        </p:spPr>
      </p:cxnSp>
      <p:sp>
        <p:nvSpPr>
          <p:cNvPr id="94" name="Google Shape;94;p36"/>
          <p:cNvSpPr txBox="1"/>
          <p:nvPr/>
        </p:nvSpPr>
        <p:spPr>
          <a:xfrm>
            <a:off x="838200" y="6355845"/>
            <a:ext cx="1919243" cy="365125"/>
          </a:xfrm>
          <a:prstGeom prst="rect">
            <a:avLst/>
          </a:prstGeom>
          <a:noFill/>
          <a:ln>
            <a:noFill/>
          </a:ln>
        </p:spPr>
        <p:txBody>
          <a:bodyPr spcFirstLastPara="1" wrap="square" lIns="0" tIns="45700" rIns="0"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2"/>
                </a:solidFill>
                <a:latin typeface="Georgia"/>
                <a:ea typeface="Georgia"/>
                <a:cs typeface="Georgia"/>
                <a:sym typeface="Georgia"/>
              </a:rPr>
              <a:t>Syracuse University</a:t>
            </a:r>
            <a:endParaRPr sz="1400" b="0" i="0" u="none" strike="noStrike" cap="none">
              <a:solidFill>
                <a:srgbClr val="000000"/>
              </a:solidFill>
              <a:latin typeface="Arial"/>
              <a:ea typeface="Arial"/>
              <a:cs typeface="Arial"/>
              <a:sym typeface="Arial"/>
            </a:endParaRPr>
          </a:p>
        </p:txBody>
      </p:sp>
      <p:sp>
        <p:nvSpPr>
          <p:cNvPr id="95" name="Google Shape;95;p36"/>
          <p:cNvSpPr txBox="1"/>
          <p:nvPr/>
        </p:nvSpPr>
        <p:spPr>
          <a:xfrm>
            <a:off x="9434557" y="6355845"/>
            <a:ext cx="1919243" cy="365125"/>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2"/>
                </a:solidFill>
                <a:latin typeface="Verdana"/>
                <a:ea typeface="Verdana"/>
                <a:cs typeface="Verdana"/>
                <a:sym typeface="Verdana"/>
              </a:rPr>
              <a:t>‹#›</a:t>
            </a:fld>
            <a:endParaRPr sz="900" b="0" i="0" u="none" strike="noStrike" cap="none">
              <a:solidFill>
                <a:schemeClr val="lt2"/>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doi.org/10.25333/wyrd-n58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457200" y="2558324"/>
            <a:ext cx="4719484" cy="2387600"/>
          </a:xfrm>
          <a:prstGeom prst="rect">
            <a:avLst/>
          </a:prstGeom>
          <a:noFill/>
          <a:ln>
            <a:noFill/>
          </a:ln>
        </p:spPr>
        <p:txBody>
          <a:bodyPr spcFirstLastPara="1" wrap="square" lIns="0" tIns="45700" rIns="0" bIns="45700" anchor="b" anchorCtr="0">
            <a:noAutofit/>
          </a:bodyPr>
          <a:lstStyle/>
          <a:p>
            <a:pPr marL="0" lvl="0" indent="0" algn="l" rtl="0">
              <a:lnSpc>
                <a:spcPct val="90000"/>
              </a:lnSpc>
              <a:spcBef>
                <a:spcPts val="0"/>
              </a:spcBef>
              <a:spcAft>
                <a:spcPts val="0"/>
              </a:spcAft>
              <a:buClr>
                <a:schemeClr val="lt1"/>
              </a:buClr>
              <a:buSzPts val="3200"/>
              <a:buFont typeface="Verdana"/>
              <a:buNone/>
            </a:pPr>
            <a:r>
              <a:rPr lang="en-US" sz="3200" dirty="0"/>
              <a:t>Providing Robust Research Support Services at Syracuse University Through Cross-campus Partnerships</a:t>
            </a:r>
            <a:endParaRPr dirty="0"/>
          </a:p>
        </p:txBody>
      </p:sp>
      <p:sp>
        <p:nvSpPr>
          <p:cNvPr id="106" name="Google Shape;106;p1"/>
          <p:cNvSpPr txBox="1">
            <a:spLocks noGrp="1"/>
          </p:cNvSpPr>
          <p:nvPr>
            <p:ph type="subTitle" idx="1"/>
          </p:nvPr>
        </p:nvSpPr>
        <p:spPr>
          <a:xfrm>
            <a:off x="457200" y="4975122"/>
            <a:ext cx="4572000" cy="1278194"/>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364652"/>
              </a:buClr>
              <a:buSzPts val="4000"/>
              <a:buNone/>
            </a:pPr>
            <a:endParaRPr dirty="0"/>
          </a:p>
        </p:txBody>
      </p:sp>
      <p:pic>
        <p:nvPicPr>
          <p:cNvPr id="107" name="Google Shape;107;p1" descr="Aerial photo of campus buildings: Crouse, Maxwell, Eggers, and Tolley. The photo is taken in the fall. Trees are turning into yellows and browns in the background. " title="Syracuse University Campus"/>
          <p:cNvPicPr preferRelativeResize="0">
            <a:picLocks noGrp="1"/>
          </p:cNvPicPr>
          <p:nvPr>
            <p:ph type="pic" idx="2"/>
          </p:nvPr>
        </p:nvPicPr>
        <p:blipFill rotWithShape="1">
          <a:blip r:embed="rId3">
            <a:alphaModFix/>
          </a:blip>
          <a:srcRect/>
          <a:stretch/>
        </p:blipFill>
        <p:spPr>
          <a:xfrm>
            <a:off x="5029200" y="0"/>
            <a:ext cx="7162800" cy="6858000"/>
          </a:xfrm>
          <a:prstGeom prst="rect">
            <a:avLst/>
          </a:prstGeom>
          <a:solidFill>
            <a:schemeClr val="lt1"/>
          </a:solidFill>
          <a:ln>
            <a:noFill/>
          </a:ln>
        </p:spPr>
      </p:pic>
    </p:spTree>
    <p:extLst>
      <p:ext uri="{BB962C8B-B14F-4D97-AF65-F5344CB8AC3E}">
        <p14:creationId xmlns:p14="http://schemas.microsoft.com/office/powerpoint/2010/main" val="42943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dirty="0"/>
              <a:t>Department of Research and Scholarship</a:t>
            </a:r>
            <a:endParaRPr dirty="0"/>
          </a:p>
        </p:txBody>
      </p:sp>
      <p:grpSp>
        <p:nvGrpSpPr>
          <p:cNvPr id="170" name="Google Shape;170;p8" descr="The Libraries Department of Research and Scholarship organizational chart. "/>
          <p:cNvGrpSpPr/>
          <p:nvPr/>
        </p:nvGrpSpPr>
        <p:grpSpPr>
          <a:xfrm>
            <a:off x="841922" y="1934115"/>
            <a:ext cx="10508155" cy="4134356"/>
            <a:chOff x="3722" y="108490"/>
            <a:chExt cx="10508155" cy="4134356"/>
          </a:xfrm>
        </p:grpSpPr>
        <p:sp>
          <p:nvSpPr>
            <p:cNvPr id="171" name="Google Shape;171;p8"/>
            <p:cNvSpPr/>
            <p:nvPr/>
          </p:nvSpPr>
          <p:spPr>
            <a:xfrm>
              <a:off x="8035570" y="2713996"/>
              <a:ext cx="322996" cy="990522"/>
            </a:xfrm>
            <a:custGeom>
              <a:avLst/>
              <a:gdLst/>
              <a:ahLst/>
              <a:cxnLst/>
              <a:rect l="l" t="t" r="r" b="b"/>
              <a:pathLst>
                <a:path w="120000" h="120000" extrusionOk="0">
                  <a:moveTo>
                    <a:pt x="0" y="0"/>
                  </a:moveTo>
                  <a:lnTo>
                    <a:pt x="0" y="120000"/>
                  </a:lnTo>
                  <a:lnTo>
                    <a:pt x="120000" y="120000"/>
                  </a:lnTo>
                </a:path>
              </a:pathLst>
            </a:custGeom>
            <a:noFill/>
            <a:ln w="12700" cap="flat" cmpd="sng">
              <a:solidFill>
                <a:srgbClr val="000C4B"/>
              </a:solidFill>
              <a:prstDash val="solid"/>
              <a:miter lim="800000"/>
              <a:headEnd type="none" w="sm" len="sm"/>
              <a:tailEnd type="none" w="sm" len="sm"/>
            </a:ln>
          </p:spPr>
        </p:sp>
        <p:sp>
          <p:nvSpPr>
            <p:cNvPr id="172" name="Google Shape;172;p8"/>
            <p:cNvSpPr/>
            <p:nvPr/>
          </p:nvSpPr>
          <p:spPr>
            <a:xfrm>
              <a:off x="4988636" y="1185146"/>
              <a:ext cx="3908258" cy="452195"/>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000B42"/>
              </a:solidFill>
              <a:prstDash val="solid"/>
              <a:miter lim="800000"/>
              <a:headEnd type="none" w="sm" len="sm"/>
              <a:tailEnd type="none" w="sm" len="sm"/>
            </a:ln>
          </p:spPr>
        </p:sp>
        <p:sp>
          <p:nvSpPr>
            <p:cNvPr id="173" name="Google Shape;173;p8"/>
            <p:cNvSpPr/>
            <p:nvPr/>
          </p:nvSpPr>
          <p:spPr>
            <a:xfrm>
              <a:off x="5430064" y="2713996"/>
              <a:ext cx="322996" cy="990522"/>
            </a:xfrm>
            <a:custGeom>
              <a:avLst/>
              <a:gdLst/>
              <a:ahLst/>
              <a:cxnLst/>
              <a:rect l="l" t="t" r="r" b="b"/>
              <a:pathLst>
                <a:path w="120000" h="120000" extrusionOk="0">
                  <a:moveTo>
                    <a:pt x="0" y="0"/>
                  </a:moveTo>
                  <a:lnTo>
                    <a:pt x="0" y="120000"/>
                  </a:lnTo>
                  <a:lnTo>
                    <a:pt x="120000" y="120000"/>
                  </a:lnTo>
                </a:path>
              </a:pathLst>
            </a:custGeom>
            <a:noFill/>
            <a:ln w="12700" cap="flat" cmpd="sng">
              <a:solidFill>
                <a:srgbClr val="000C4B"/>
              </a:solidFill>
              <a:prstDash val="solid"/>
              <a:miter lim="800000"/>
              <a:headEnd type="none" w="sm" len="sm"/>
              <a:tailEnd type="none" w="sm" len="sm"/>
            </a:ln>
          </p:spPr>
        </p:sp>
        <p:sp>
          <p:nvSpPr>
            <p:cNvPr id="174" name="Google Shape;174;p8"/>
            <p:cNvSpPr/>
            <p:nvPr/>
          </p:nvSpPr>
          <p:spPr>
            <a:xfrm>
              <a:off x="4988636" y="1185146"/>
              <a:ext cx="1302752" cy="452195"/>
            </a:xfrm>
            <a:custGeom>
              <a:avLst/>
              <a:gdLst/>
              <a:ahLst/>
              <a:cxnLst/>
              <a:rect l="l" t="t" r="r" b="b"/>
              <a:pathLst>
                <a:path w="120000" h="120000" extrusionOk="0">
                  <a:moveTo>
                    <a:pt x="0" y="0"/>
                  </a:moveTo>
                  <a:lnTo>
                    <a:pt x="0" y="60000"/>
                  </a:lnTo>
                  <a:lnTo>
                    <a:pt x="120000" y="60000"/>
                  </a:lnTo>
                  <a:lnTo>
                    <a:pt x="120000" y="120000"/>
                  </a:lnTo>
                </a:path>
              </a:pathLst>
            </a:custGeom>
            <a:noFill/>
            <a:ln w="12700" cap="flat" cmpd="sng">
              <a:solidFill>
                <a:srgbClr val="000B42"/>
              </a:solidFill>
              <a:prstDash val="solid"/>
              <a:miter lim="800000"/>
              <a:headEnd type="none" w="sm" len="sm"/>
              <a:tailEnd type="none" w="sm" len="sm"/>
            </a:ln>
          </p:spPr>
        </p:sp>
        <p:sp>
          <p:nvSpPr>
            <p:cNvPr id="175" name="Google Shape;175;p8"/>
            <p:cNvSpPr/>
            <p:nvPr/>
          </p:nvSpPr>
          <p:spPr>
            <a:xfrm>
              <a:off x="2824559" y="2713996"/>
              <a:ext cx="322996" cy="990522"/>
            </a:xfrm>
            <a:custGeom>
              <a:avLst/>
              <a:gdLst/>
              <a:ahLst/>
              <a:cxnLst/>
              <a:rect l="l" t="t" r="r" b="b"/>
              <a:pathLst>
                <a:path w="120000" h="120000" extrusionOk="0">
                  <a:moveTo>
                    <a:pt x="0" y="0"/>
                  </a:moveTo>
                  <a:lnTo>
                    <a:pt x="0" y="120000"/>
                  </a:lnTo>
                  <a:lnTo>
                    <a:pt x="120000" y="120000"/>
                  </a:lnTo>
                </a:path>
              </a:pathLst>
            </a:custGeom>
            <a:noFill/>
            <a:ln w="12700" cap="flat" cmpd="sng">
              <a:solidFill>
                <a:srgbClr val="000C4B"/>
              </a:solidFill>
              <a:prstDash val="solid"/>
              <a:miter lim="800000"/>
              <a:headEnd type="none" w="sm" len="sm"/>
              <a:tailEnd type="none" w="sm" len="sm"/>
            </a:ln>
          </p:spPr>
        </p:sp>
        <p:sp>
          <p:nvSpPr>
            <p:cNvPr id="176" name="Google Shape;176;p8"/>
            <p:cNvSpPr/>
            <p:nvPr/>
          </p:nvSpPr>
          <p:spPr>
            <a:xfrm>
              <a:off x="3685883" y="1185146"/>
              <a:ext cx="1302752" cy="452195"/>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000B42"/>
              </a:solidFill>
              <a:prstDash val="solid"/>
              <a:miter lim="800000"/>
              <a:headEnd type="none" w="sm" len="sm"/>
              <a:tailEnd type="none" w="sm" len="sm"/>
            </a:ln>
          </p:spPr>
        </p:sp>
        <p:sp>
          <p:nvSpPr>
            <p:cNvPr id="177" name="Google Shape;177;p8"/>
            <p:cNvSpPr/>
            <p:nvPr/>
          </p:nvSpPr>
          <p:spPr>
            <a:xfrm>
              <a:off x="219053" y="2713996"/>
              <a:ext cx="322996" cy="990522"/>
            </a:xfrm>
            <a:custGeom>
              <a:avLst/>
              <a:gdLst/>
              <a:ahLst/>
              <a:cxnLst/>
              <a:rect l="l" t="t" r="r" b="b"/>
              <a:pathLst>
                <a:path w="120000" h="120000" extrusionOk="0">
                  <a:moveTo>
                    <a:pt x="0" y="0"/>
                  </a:moveTo>
                  <a:lnTo>
                    <a:pt x="0" y="120000"/>
                  </a:lnTo>
                  <a:lnTo>
                    <a:pt x="120000" y="120000"/>
                  </a:lnTo>
                </a:path>
              </a:pathLst>
            </a:custGeom>
            <a:noFill/>
            <a:ln w="12700" cap="flat" cmpd="sng">
              <a:solidFill>
                <a:srgbClr val="000C4B"/>
              </a:solidFill>
              <a:prstDash val="solid"/>
              <a:miter lim="800000"/>
              <a:headEnd type="none" w="sm" len="sm"/>
              <a:tailEnd type="none" w="sm" len="sm"/>
            </a:ln>
          </p:spPr>
        </p:sp>
        <p:sp>
          <p:nvSpPr>
            <p:cNvPr id="178" name="Google Shape;178;p8"/>
            <p:cNvSpPr/>
            <p:nvPr/>
          </p:nvSpPr>
          <p:spPr>
            <a:xfrm>
              <a:off x="1080377" y="1185146"/>
              <a:ext cx="3908258" cy="452195"/>
            </a:xfrm>
            <a:custGeom>
              <a:avLst/>
              <a:gdLst/>
              <a:ahLst/>
              <a:cxnLst/>
              <a:rect l="l" t="t" r="r" b="b"/>
              <a:pathLst>
                <a:path w="120000" h="120000" extrusionOk="0">
                  <a:moveTo>
                    <a:pt x="120000" y="0"/>
                  </a:moveTo>
                  <a:lnTo>
                    <a:pt x="120000" y="60000"/>
                  </a:lnTo>
                  <a:lnTo>
                    <a:pt x="0" y="60000"/>
                  </a:lnTo>
                  <a:lnTo>
                    <a:pt x="0" y="120000"/>
                  </a:lnTo>
                </a:path>
              </a:pathLst>
            </a:custGeom>
            <a:noFill/>
            <a:ln w="12700" cap="flat" cmpd="sng">
              <a:solidFill>
                <a:srgbClr val="000B42"/>
              </a:solidFill>
              <a:prstDash val="solid"/>
              <a:miter lim="800000"/>
              <a:headEnd type="none" w="sm" len="sm"/>
              <a:tailEnd type="none" w="sm" len="sm"/>
            </a:ln>
          </p:spPr>
        </p:sp>
        <p:sp>
          <p:nvSpPr>
            <p:cNvPr id="179" name="Google Shape;179;p8"/>
            <p:cNvSpPr/>
            <p:nvPr/>
          </p:nvSpPr>
          <p:spPr>
            <a:xfrm>
              <a:off x="3911980" y="108490"/>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8"/>
            <p:cNvSpPr txBox="1"/>
            <p:nvPr/>
          </p:nvSpPr>
          <p:spPr>
            <a:xfrm>
              <a:off x="3911980" y="108490"/>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500" b="0" i="0" u="none" strike="noStrike" cap="none" dirty="0">
                  <a:solidFill>
                    <a:schemeClr val="accent1"/>
                  </a:solidFill>
                  <a:latin typeface="Verdana"/>
                  <a:ea typeface="Verdana"/>
                  <a:cs typeface="Verdana"/>
                  <a:sym typeface="Verdana"/>
                </a:rPr>
                <a:t>Head of Collections and Research Services</a:t>
              </a:r>
              <a:endParaRPr sz="1400" b="0" i="0" u="none" strike="noStrike" cap="none" dirty="0">
                <a:solidFill>
                  <a:schemeClr val="accent1"/>
                </a:solidFill>
                <a:latin typeface="Arial"/>
                <a:ea typeface="Arial"/>
                <a:cs typeface="Arial"/>
                <a:sym typeface="Arial"/>
              </a:endParaRPr>
            </a:p>
          </p:txBody>
        </p:sp>
        <p:sp>
          <p:nvSpPr>
            <p:cNvPr id="181" name="Google Shape;181;p8"/>
            <p:cNvSpPr/>
            <p:nvPr/>
          </p:nvSpPr>
          <p:spPr>
            <a:xfrm>
              <a:off x="3722" y="163734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8"/>
            <p:cNvSpPr txBox="1"/>
            <p:nvPr/>
          </p:nvSpPr>
          <p:spPr>
            <a:xfrm>
              <a:off x="3722" y="163734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500" b="0" i="0" u="none" strike="noStrike" cap="none" dirty="0">
                  <a:solidFill>
                    <a:schemeClr val="accent1"/>
                  </a:solidFill>
                  <a:latin typeface="Arial"/>
                  <a:ea typeface="Arial"/>
                  <a:cs typeface="Arial"/>
                  <a:sym typeface="Arial"/>
                </a:rPr>
                <a:t>Subject Instruction Team Lead</a:t>
              </a:r>
              <a:endParaRPr sz="1500" b="0" i="0" u="none" strike="noStrike" cap="none" dirty="0">
                <a:solidFill>
                  <a:schemeClr val="accent1"/>
                </a:solidFill>
                <a:latin typeface="Verdana"/>
                <a:ea typeface="Verdana"/>
                <a:cs typeface="Verdana"/>
                <a:sym typeface="Verdana"/>
              </a:endParaRPr>
            </a:p>
          </p:txBody>
        </p:sp>
        <p:sp>
          <p:nvSpPr>
            <p:cNvPr id="183" name="Google Shape;183;p8"/>
            <p:cNvSpPr/>
            <p:nvPr/>
          </p:nvSpPr>
          <p:spPr>
            <a:xfrm>
              <a:off x="542050" y="316619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8"/>
            <p:cNvSpPr txBox="1"/>
            <p:nvPr/>
          </p:nvSpPr>
          <p:spPr>
            <a:xfrm>
              <a:off x="542050" y="316619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en-US" sz="1500" b="0" i="0" u="none" strike="noStrike" cap="none">
                  <a:solidFill>
                    <a:schemeClr val="accent1"/>
                  </a:solidFill>
                  <a:latin typeface="Verdana"/>
                  <a:ea typeface="Verdana"/>
                  <a:cs typeface="Verdana"/>
                  <a:sym typeface="Verdana"/>
                </a:rPr>
                <a:t>Liaison Librarians</a:t>
              </a:r>
              <a:endParaRPr sz="1400" b="0" i="0" u="none" strike="noStrike" cap="none">
                <a:solidFill>
                  <a:schemeClr val="accent1"/>
                </a:solidFill>
                <a:latin typeface="Arial"/>
                <a:ea typeface="Arial"/>
                <a:cs typeface="Arial"/>
                <a:sym typeface="Arial"/>
              </a:endParaRPr>
            </a:p>
          </p:txBody>
        </p:sp>
        <p:sp>
          <p:nvSpPr>
            <p:cNvPr id="185" name="Google Shape;185;p8"/>
            <p:cNvSpPr/>
            <p:nvPr/>
          </p:nvSpPr>
          <p:spPr>
            <a:xfrm>
              <a:off x="2609228" y="163734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8"/>
            <p:cNvSpPr txBox="1"/>
            <p:nvPr/>
          </p:nvSpPr>
          <p:spPr>
            <a:xfrm>
              <a:off x="2609228" y="163734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en-US" sz="1500" b="0" i="0" u="none" strike="noStrike" cap="none">
                  <a:solidFill>
                    <a:schemeClr val="accent1"/>
                  </a:solidFill>
                  <a:latin typeface="Verdana"/>
                  <a:ea typeface="Verdana"/>
                  <a:cs typeface="Verdana"/>
                  <a:sym typeface="Verdana"/>
                </a:rPr>
                <a:t>Research Impact Team Lead</a:t>
              </a:r>
              <a:endParaRPr sz="1400" b="0" i="0" u="none" strike="noStrike" cap="none">
                <a:solidFill>
                  <a:schemeClr val="accent1"/>
                </a:solidFill>
                <a:latin typeface="Arial"/>
                <a:ea typeface="Arial"/>
                <a:cs typeface="Arial"/>
                <a:sym typeface="Arial"/>
              </a:endParaRPr>
            </a:p>
          </p:txBody>
        </p:sp>
        <p:sp>
          <p:nvSpPr>
            <p:cNvPr id="187" name="Google Shape;187;p8"/>
            <p:cNvSpPr/>
            <p:nvPr/>
          </p:nvSpPr>
          <p:spPr>
            <a:xfrm>
              <a:off x="3147555" y="316619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8"/>
            <p:cNvSpPr txBox="1"/>
            <p:nvPr/>
          </p:nvSpPr>
          <p:spPr>
            <a:xfrm>
              <a:off x="3147555" y="316619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en-US" sz="1500" b="0" i="0" u="none" strike="noStrike" cap="none">
                  <a:solidFill>
                    <a:schemeClr val="accent1"/>
                  </a:solidFill>
                  <a:latin typeface="Verdana"/>
                  <a:ea typeface="Verdana"/>
                  <a:cs typeface="Verdana"/>
                  <a:sym typeface="Verdana"/>
                </a:rPr>
                <a:t>Liaison Librarians</a:t>
              </a:r>
              <a:endParaRPr sz="1400" b="0" i="0" u="none" strike="noStrike" cap="none">
                <a:solidFill>
                  <a:schemeClr val="accent1"/>
                </a:solidFill>
                <a:latin typeface="Arial"/>
                <a:ea typeface="Arial"/>
                <a:cs typeface="Arial"/>
                <a:sym typeface="Arial"/>
              </a:endParaRPr>
            </a:p>
          </p:txBody>
        </p:sp>
        <p:sp>
          <p:nvSpPr>
            <p:cNvPr id="189" name="Google Shape;189;p8"/>
            <p:cNvSpPr/>
            <p:nvPr/>
          </p:nvSpPr>
          <p:spPr>
            <a:xfrm>
              <a:off x="5214733" y="163734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8"/>
            <p:cNvSpPr txBox="1"/>
            <p:nvPr/>
          </p:nvSpPr>
          <p:spPr>
            <a:xfrm>
              <a:off x="5214733" y="163734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900"/>
                <a:buFont typeface="Arial"/>
                <a:buNone/>
              </a:pPr>
              <a:r>
                <a:rPr lang="en-US" sz="1500" b="0" i="0" u="none" strike="noStrike" cap="none">
                  <a:solidFill>
                    <a:schemeClr val="accent1"/>
                  </a:solidFill>
                  <a:latin typeface="Arial"/>
                  <a:ea typeface="Arial"/>
                  <a:cs typeface="Arial"/>
                  <a:sym typeface="Arial"/>
                </a:rPr>
                <a:t>Digital and Open Scholarship Team Lead</a:t>
              </a:r>
              <a:endParaRPr sz="1500" b="0" i="0" u="none" strike="noStrike" cap="none">
                <a:solidFill>
                  <a:schemeClr val="accent1"/>
                </a:solidFill>
                <a:latin typeface="Verdana"/>
                <a:ea typeface="Verdana"/>
                <a:cs typeface="Verdana"/>
                <a:sym typeface="Verdana"/>
              </a:endParaRPr>
            </a:p>
          </p:txBody>
        </p:sp>
        <p:sp>
          <p:nvSpPr>
            <p:cNvPr id="191" name="Google Shape;191;p8"/>
            <p:cNvSpPr/>
            <p:nvPr/>
          </p:nvSpPr>
          <p:spPr>
            <a:xfrm>
              <a:off x="5753061" y="316619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8"/>
            <p:cNvSpPr txBox="1"/>
            <p:nvPr/>
          </p:nvSpPr>
          <p:spPr>
            <a:xfrm>
              <a:off x="5753061" y="316619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en-US" sz="1500" b="0" i="0" u="none" strike="noStrike" cap="none">
                  <a:solidFill>
                    <a:schemeClr val="accent1"/>
                  </a:solidFill>
                  <a:latin typeface="Verdana"/>
                  <a:ea typeface="Verdana"/>
                  <a:cs typeface="Verdana"/>
                  <a:sym typeface="Verdana"/>
                </a:rPr>
                <a:t>Data and Open Scholarship Librarians</a:t>
              </a:r>
              <a:endParaRPr sz="1400" b="0" i="0" u="none" strike="noStrike" cap="none">
                <a:solidFill>
                  <a:schemeClr val="accent1"/>
                </a:solidFill>
                <a:latin typeface="Arial"/>
                <a:ea typeface="Arial"/>
                <a:cs typeface="Arial"/>
                <a:sym typeface="Arial"/>
              </a:endParaRPr>
            </a:p>
          </p:txBody>
        </p:sp>
        <p:sp>
          <p:nvSpPr>
            <p:cNvPr id="193" name="Google Shape;193;p8"/>
            <p:cNvSpPr/>
            <p:nvPr/>
          </p:nvSpPr>
          <p:spPr>
            <a:xfrm>
              <a:off x="7820239" y="163734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8"/>
            <p:cNvSpPr txBox="1"/>
            <p:nvPr/>
          </p:nvSpPr>
          <p:spPr>
            <a:xfrm>
              <a:off x="7820239" y="163734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en-US" sz="1500" b="0" i="0" u="none" strike="noStrike" cap="none">
                  <a:solidFill>
                    <a:schemeClr val="accent1"/>
                  </a:solidFill>
                  <a:latin typeface="Verdana"/>
                  <a:ea typeface="Verdana"/>
                  <a:cs typeface="Verdana"/>
                  <a:sym typeface="Verdana"/>
                </a:rPr>
                <a:t>Collections Team  Lead</a:t>
              </a:r>
              <a:endParaRPr sz="1400" b="0" i="0" u="none" strike="noStrike" cap="none">
                <a:solidFill>
                  <a:schemeClr val="accent1"/>
                </a:solidFill>
                <a:latin typeface="Arial"/>
                <a:ea typeface="Arial"/>
                <a:cs typeface="Arial"/>
                <a:sym typeface="Arial"/>
              </a:endParaRPr>
            </a:p>
          </p:txBody>
        </p:sp>
        <p:sp>
          <p:nvSpPr>
            <p:cNvPr id="195" name="Google Shape;195;p8"/>
            <p:cNvSpPr/>
            <p:nvPr/>
          </p:nvSpPr>
          <p:spPr>
            <a:xfrm>
              <a:off x="8358567" y="3166191"/>
              <a:ext cx="2153310" cy="1076655"/>
            </a:xfrm>
            <a:prstGeom prst="rect">
              <a:avLst/>
            </a:prstGeom>
            <a:solidFill>
              <a:schemeClr val="lt1"/>
            </a:solidFill>
            <a:ln w="12700" cap="flat" cmpd="sng">
              <a:solidFill>
                <a:srgbClr val="000C4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8"/>
            <p:cNvSpPr txBox="1"/>
            <p:nvPr/>
          </p:nvSpPr>
          <p:spPr>
            <a:xfrm>
              <a:off x="8358567" y="3166191"/>
              <a:ext cx="2153310" cy="1076655"/>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chemeClr val="lt1"/>
                </a:buClr>
                <a:buSzPts val="1500"/>
                <a:buFont typeface="Verdana"/>
                <a:buNone/>
              </a:pPr>
              <a:r>
                <a:rPr lang="en-US" sz="1500" b="0" i="0" u="none" strike="noStrike" cap="none">
                  <a:solidFill>
                    <a:schemeClr val="accent1"/>
                  </a:solidFill>
                  <a:latin typeface="Verdana"/>
                  <a:ea typeface="Verdana"/>
                  <a:cs typeface="Verdana"/>
                  <a:sym typeface="Verdana"/>
                </a:rPr>
                <a:t>Collection Development, Government Documents, Subject Branch Librarians</a:t>
              </a:r>
              <a:endParaRPr sz="1400" b="0" i="0" u="none" strike="noStrike" cap="none">
                <a:solidFill>
                  <a:schemeClr val="accen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What Prompted Collaboration?</a:t>
            </a:r>
            <a:endParaRPr/>
          </a:p>
        </p:txBody>
      </p:sp>
      <p:pic>
        <p:nvPicPr>
          <p:cNvPr id="204" name="Google Shape;204;p11" descr="Image showing the Maxwell School of Citizenship &amp; Public Affairs page in the Experts@Syracuse application.  "/>
          <p:cNvPicPr preferRelativeResize="0"/>
          <p:nvPr/>
        </p:nvPicPr>
        <p:blipFill rotWithShape="1">
          <a:blip r:embed="rId3">
            <a:alphaModFix/>
          </a:blip>
          <a:srcRect t="1708"/>
          <a:stretch/>
        </p:blipFill>
        <p:spPr>
          <a:xfrm>
            <a:off x="1183706" y="1326899"/>
            <a:ext cx="9824587" cy="4946313"/>
          </a:xfrm>
          <a:prstGeom prst="rect">
            <a:avLst/>
          </a:prstGeom>
          <a:noFill/>
          <a:ln w="19050" cap="flat" cmpd="sng">
            <a:solidFill>
              <a:srgbClr val="ADBCC3"/>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Research Impact Team</a:t>
            </a:r>
            <a:endParaRPr/>
          </a:p>
        </p:txBody>
      </p:sp>
      <p:sp>
        <p:nvSpPr>
          <p:cNvPr id="218" name="Google Shape;218;p9"/>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114300" lvl="0" indent="0" algn="l" rtl="0">
              <a:lnSpc>
                <a:spcPct val="90000"/>
              </a:lnSpc>
              <a:spcBef>
                <a:spcPts val="0"/>
              </a:spcBef>
              <a:spcAft>
                <a:spcPts val="0"/>
              </a:spcAft>
              <a:buSzPts val="1440"/>
              <a:buNone/>
            </a:pPr>
            <a:r>
              <a:rPr lang="en-US" dirty="0"/>
              <a:t>Team focuses on supporting the University Research Enterprise at both institutional and individual level.</a:t>
            </a:r>
            <a:endParaRPr dirty="0"/>
          </a:p>
          <a:p>
            <a:pPr marL="114300" lvl="0" indent="0" algn="l" rtl="0">
              <a:lnSpc>
                <a:spcPct val="90000"/>
              </a:lnSpc>
              <a:spcBef>
                <a:spcPts val="0"/>
              </a:spcBef>
              <a:spcAft>
                <a:spcPts val="0"/>
              </a:spcAft>
              <a:buSzPts val="1440"/>
              <a:buNone/>
            </a:pPr>
            <a:endParaRPr dirty="0"/>
          </a:p>
          <a:p>
            <a:pPr marL="457200" lvl="0" indent="-416560" algn="l" rtl="0">
              <a:lnSpc>
                <a:spcPct val="100000"/>
              </a:lnSpc>
              <a:spcBef>
                <a:spcPts val="0"/>
              </a:spcBef>
              <a:spcAft>
                <a:spcPts val="0"/>
              </a:spcAft>
              <a:buSzPct val="80000"/>
              <a:buChar char="●"/>
            </a:pPr>
            <a:r>
              <a:rPr lang="en-US" sz="2600" dirty="0"/>
              <a:t>RIM System</a:t>
            </a:r>
            <a:endParaRPr sz="2600" dirty="0"/>
          </a:p>
          <a:p>
            <a:pPr marL="457200" lvl="0" indent="-416560" algn="l" rtl="0">
              <a:lnSpc>
                <a:spcPct val="100000"/>
              </a:lnSpc>
              <a:spcBef>
                <a:spcPts val="0"/>
              </a:spcBef>
              <a:spcAft>
                <a:spcPts val="0"/>
              </a:spcAft>
              <a:buSzPct val="80000"/>
              <a:buChar char="●"/>
            </a:pPr>
            <a:r>
              <a:rPr lang="en-US" sz="2600" dirty="0"/>
              <a:t>Research Metrics</a:t>
            </a:r>
            <a:endParaRPr sz="2600" dirty="0"/>
          </a:p>
          <a:p>
            <a:pPr marL="457200" lvl="0" indent="-416560" algn="l" rtl="0">
              <a:lnSpc>
                <a:spcPct val="100000"/>
              </a:lnSpc>
              <a:spcBef>
                <a:spcPts val="0"/>
              </a:spcBef>
              <a:spcAft>
                <a:spcPts val="0"/>
              </a:spcAft>
              <a:buSzPct val="80000"/>
              <a:buChar char="●"/>
            </a:pPr>
            <a:r>
              <a:rPr lang="en-US" sz="2600" dirty="0"/>
              <a:t>Responsible Metrics</a:t>
            </a:r>
            <a:endParaRPr sz="2600" dirty="0"/>
          </a:p>
          <a:p>
            <a:pPr marL="457200" lvl="0" indent="-416560" algn="l" rtl="0">
              <a:lnSpc>
                <a:spcPct val="100000"/>
              </a:lnSpc>
              <a:spcBef>
                <a:spcPts val="0"/>
              </a:spcBef>
              <a:spcAft>
                <a:spcPts val="0"/>
              </a:spcAft>
              <a:buSzPct val="80000"/>
              <a:buFont typeface="Arial"/>
              <a:buChar char="●"/>
            </a:pPr>
            <a:r>
              <a:rPr lang="en-US" sz="2600" dirty="0"/>
              <a:t>Research Reputation</a:t>
            </a:r>
            <a:endParaRPr sz="2600" dirty="0"/>
          </a:p>
          <a:p>
            <a:pPr marL="457200" lvl="0" indent="-416560" algn="l" rtl="0">
              <a:lnSpc>
                <a:spcPct val="100000"/>
              </a:lnSpc>
              <a:spcBef>
                <a:spcPts val="0"/>
              </a:spcBef>
              <a:spcAft>
                <a:spcPts val="0"/>
              </a:spcAft>
              <a:buSzPct val="80000"/>
              <a:buChar char="●"/>
            </a:pPr>
            <a:r>
              <a:rPr lang="en-US" sz="2600" dirty="0"/>
              <a:t>ORCID</a:t>
            </a:r>
            <a:endParaRPr sz="2600" dirty="0"/>
          </a:p>
          <a:p>
            <a:pPr marL="457200" lvl="0" indent="-416560" algn="l" rtl="0">
              <a:lnSpc>
                <a:spcPct val="100000"/>
              </a:lnSpc>
              <a:spcBef>
                <a:spcPts val="0"/>
              </a:spcBef>
              <a:spcAft>
                <a:spcPts val="0"/>
              </a:spcAft>
              <a:buSzPct val="80000"/>
              <a:buChar char="●"/>
            </a:pPr>
            <a:r>
              <a:rPr lang="en-US" sz="2600" dirty="0"/>
              <a:t>Funding Discovery</a:t>
            </a:r>
            <a:endParaRPr sz="2600" dirty="0"/>
          </a:p>
          <a:p>
            <a:pPr marL="457200" lvl="0" indent="-416560" algn="l" rtl="0">
              <a:lnSpc>
                <a:spcPct val="100000"/>
              </a:lnSpc>
              <a:spcBef>
                <a:spcPts val="0"/>
              </a:spcBef>
              <a:spcAft>
                <a:spcPts val="0"/>
              </a:spcAft>
              <a:buSzPct val="80000"/>
              <a:buChar char="●"/>
            </a:pPr>
            <a:r>
              <a:rPr lang="en-US" sz="2600" dirty="0"/>
              <a:t>Systematic Reviews</a:t>
            </a:r>
            <a:endParaRPr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3"/>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Identifying &amp; Filling in the Gaps</a:t>
            </a:r>
            <a:endParaRPr/>
          </a:p>
        </p:txBody>
      </p:sp>
      <p:sp>
        <p:nvSpPr>
          <p:cNvPr id="211" name="Google Shape;211;p13"/>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342900" lvl="0" indent="-410210" algn="l" rtl="0">
              <a:lnSpc>
                <a:spcPct val="150000"/>
              </a:lnSpc>
              <a:spcBef>
                <a:spcPts val="0"/>
              </a:spcBef>
              <a:spcAft>
                <a:spcPts val="0"/>
              </a:spcAft>
              <a:buSzPct val="80000"/>
              <a:buChar char="●"/>
            </a:pPr>
            <a:r>
              <a:rPr lang="en-US" sz="3400" dirty="0"/>
              <a:t>From independent reactionary services to…</a:t>
            </a:r>
            <a:endParaRPr sz="3400" dirty="0"/>
          </a:p>
          <a:p>
            <a:pPr marL="885190" lvl="1" indent="-457200" algn="l" rtl="0">
              <a:lnSpc>
                <a:spcPct val="100000"/>
              </a:lnSpc>
              <a:spcBef>
                <a:spcPts val="0"/>
              </a:spcBef>
              <a:spcAft>
                <a:spcPts val="0"/>
              </a:spcAft>
              <a:buSzPts val="2800"/>
              <a:buFont typeface="Courier New" panose="02070309020205020404" pitchFamily="49" charset="0"/>
              <a:buChar char="o"/>
            </a:pPr>
            <a:r>
              <a:rPr lang="en-US" sz="2800" dirty="0"/>
              <a:t>Exploring where we overlap</a:t>
            </a:r>
            <a:endParaRPr sz="2800" dirty="0"/>
          </a:p>
          <a:p>
            <a:pPr marL="885190" lvl="1" indent="-457200" algn="l" rtl="0">
              <a:lnSpc>
                <a:spcPct val="100000"/>
              </a:lnSpc>
              <a:spcBef>
                <a:spcPts val="0"/>
              </a:spcBef>
              <a:spcAft>
                <a:spcPts val="0"/>
              </a:spcAft>
              <a:buSzPts val="2800"/>
              <a:buFont typeface="Courier New" panose="02070309020205020404" pitchFamily="49" charset="0"/>
              <a:buChar char="o"/>
            </a:pPr>
            <a:r>
              <a:rPr lang="en-US" sz="2800" dirty="0"/>
              <a:t>Shared planning &amp; collaboration</a:t>
            </a:r>
            <a:endParaRPr sz="2800" dirty="0"/>
          </a:p>
          <a:p>
            <a:pPr marL="885190" lvl="1" indent="-457200" algn="l" rtl="0">
              <a:lnSpc>
                <a:spcPct val="100000"/>
              </a:lnSpc>
              <a:spcBef>
                <a:spcPts val="0"/>
              </a:spcBef>
              <a:spcAft>
                <a:spcPts val="0"/>
              </a:spcAft>
              <a:buSzPts val="2800"/>
              <a:buFont typeface="Courier New" panose="02070309020205020404" pitchFamily="49" charset="0"/>
              <a:buChar char="o"/>
            </a:pPr>
            <a:r>
              <a:rPr lang="en-US" sz="2800" dirty="0"/>
              <a:t>Greater reach</a:t>
            </a:r>
            <a:endParaRPr sz="2800" dirty="0"/>
          </a:p>
          <a:p>
            <a:pPr marL="342900" lvl="0" indent="-194310" algn="l" rtl="0">
              <a:lnSpc>
                <a:spcPct val="100000"/>
              </a:lnSpc>
              <a:spcBef>
                <a:spcPts val="0"/>
              </a:spcBef>
              <a:spcAft>
                <a:spcPts val="0"/>
              </a:spcAft>
              <a:buSzPts val="1440"/>
              <a:buNone/>
            </a:pPr>
            <a:endParaRPr sz="3600" dirty="0"/>
          </a:p>
          <a:p>
            <a:pPr marL="57150" lvl="0" indent="0" algn="l" rtl="0">
              <a:lnSpc>
                <a:spcPct val="100000"/>
              </a:lnSpc>
              <a:spcBef>
                <a:spcPts val="0"/>
              </a:spcBef>
              <a:spcAft>
                <a:spcPts val="0"/>
              </a:spcAft>
              <a:buSzPts val="1440"/>
              <a:buNone/>
            </a:pPr>
            <a:endParaRPr dirty="0"/>
          </a:p>
        </p:txBody>
      </p:sp>
      <p:pic>
        <p:nvPicPr>
          <p:cNvPr id="212" name="Google Shape;212;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757850" y="3685230"/>
            <a:ext cx="3117670" cy="2335244"/>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320"/>
              <a:buFont typeface="Verdana"/>
              <a:buNone/>
            </a:pPr>
            <a:r>
              <a:rPr lang="en-US" sz="4320"/>
              <a:t>Collaboration Activities:</a:t>
            </a:r>
            <a:br>
              <a:rPr lang="en-US" sz="4320"/>
            </a:br>
            <a:r>
              <a:rPr lang="en-US" sz="4320"/>
              <a:t>Research Reputation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Cross-Campus Partners &amp; Shared Learning</a:t>
            </a:r>
            <a:endParaRPr/>
          </a:p>
        </p:txBody>
      </p:sp>
      <p:pic>
        <p:nvPicPr>
          <p:cNvPr id="255" name="Google Shape;255;p18" descr="Graphic showing &quot;Social Interoperability in Research Support: Cross-Campus Partnerships and the University Research Enterprise.  Partners: Communications, Academic Affairs, Research Administration, The Library, Information &amp; Communications  Technology (ICT), and Faculty Affairs."/>
          <p:cNvPicPr preferRelativeResize="0">
            <a:picLocks noGrp="1" noChangeAspect="1"/>
          </p:cNvPicPr>
          <p:nvPr>
            <p:ph type="body" idx="2"/>
          </p:nvPr>
        </p:nvPicPr>
        <p:blipFill rotWithShape="1">
          <a:blip r:embed="rId3">
            <a:alphaModFix/>
          </a:blip>
          <a:srcRect l="5444" t="7228" r="3455" b="3373"/>
          <a:stretch/>
        </p:blipFill>
        <p:spPr>
          <a:xfrm>
            <a:off x="3124586" y="1690688"/>
            <a:ext cx="5942828" cy="3657600"/>
          </a:xfrm>
          <a:prstGeom prst="rect">
            <a:avLst/>
          </a:prstGeom>
          <a:noFill/>
          <a:ln>
            <a:noFill/>
          </a:ln>
        </p:spPr>
      </p:pic>
      <p:sp>
        <p:nvSpPr>
          <p:cNvPr id="256" name="Google Shape;256;p18"/>
          <p:cNvSpPr/>
          <p:nvPr/>
        </p:nvSpPr>
        <p:spPr>
          <a:xfrm>
            <a:off x="838200" y="5658968"/>
            <a:ext cx="105156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0" i="0" dirty="0">
                <a:solidFill>
                  <a:srgbClr val="455560"/>
                </a:solidFill>
                <a:effectLst/>
                <a:latin typeface="Helvetica" panose="020B0604020202020204" pitchFamily="34" charset="0"/>
              </a:rPr>
              <a:t>Bryant, Rebecca, Annette Dortmund, and Brian Lavoie. 2020. </a:t>
            </a:r>
            <a:r>
              <a:rPr lang="en-US" b="0" i="1" dirty="0">
                <a:solidFill>
                  <a:srgbClr val="455560"/>
                </a:solidFill>
                <a:effectLst/>
                <a:latin typeface="Helvetica" panose="020B0604020202020204" pitchFamily="34" charset="0"/>
              </a:rPr>
              <a:t>Social Interoperability in Research Support: Cross-Campus Partnerships and the University Research Enterprise</a:t>
            </a:r>
            <a:r>
              <a:rPr lang="en-US" b="0" i="0" dirty="0">
                <a:solidFill>
                  <a:srgbClr val="455560"/>
                </a:solidFill>
                <a:effectLst/>
                <a:latin typeface="Helvetica" panose="020B0604020202020204" pitchFamily="34" charset="0"/>
              </a:rPr>
              <a:t>. Dublin, OH: OCLC Research. </a:t>
            </a:r>
            <a:r>
              <a:rPr lang="en-US" b="0" i="0" u="sng" dirty="0">
                <a:solidFill>
                  <a:srgbClr val="5A458D"/>
                </a:solidFill>
                <a:effectLst/>
                <a:latin typeface="Helvetica" panose="020B0604020202020204" pitchFamily="34" charset="0"/>
                <a:hlinkClick r:id="rId4"/>
              </a:rPr>
              <a:t>https://doi.org/10.25333/wyrd-n586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Experts@Syracuse (Pure)</a:t>
            </a:r>
            <a:endParaRPr/>
          </a:p>
        </p:txBody>
      </p:sp>
      <p:sp>
        <p:nvSpPr>
          <p:cNvPr id="232" name="Google Shape;232;p15"/>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rmAutofit/>
          </a:bodyPr>
          <a:lstStyle/>
          <a:p>
            <a:pPr marL="457200" marR="0" lvl="0" indent="-342900" algn="l" defTabSz="914400" rtl="0" eaLnBrk="1" fontAlgn="auto" latinLnBrk="0" hangingPunct="1">
              <a:lnSpc>
                <a:spcPct val="100000"/>
              </a:lnSpc>
              <a:spcBef>
                <a:spcPts val="1200"/>
              </a:spcBef>
              <a:spcAft>
                <a:spcPts val="0"/>
              </a:spcAft>
              <a:buClr>
                <a:srgbClr val="F76900"/>
              </a:buClr>
              <a:buSzPct val="80000"/>
              <a:buFont typeface="Arial"/>
              <a:buChar char="●"/>
              <a:tabLst/>
              <a:defRPr/>
            </a:pPr>
            <a:r>
              <a:rPr kumimoji="0" lang="en-US" sz="2800" b="0" i="0" u="none" strike="noStrike" kern="0" cap="none" spc="0" normalizeH="0" baseline="0" noProof="0" dirty="0">
                <a:ln>
                  <a:noFill/>
                </a:ln>
                <a:solidFill>
                  <a:srgbClr val="000E54"/>
                </a:solidFill>
                <a:effectLst/>
                <a:uLnTx/>
                <a:uFillTx/>
                <a:latin typeface="Verdana"/>
                <a:ea typeface="Verdana"/>
                <a:sym typeface="Verdana"/>
              </a:rPr>
              <a:t>Jointly Managed</a:t>
            </a:r>
          </a:p>
          <a:p>
            <a:pPr>
              <a:lnSpc>
                <a:spcPct val="100000"/>
              </a:lnSpc>
              <a:spcBef>
                <a:spcPts val="1200"/>
              </a:spcBef>
              <a:buClr>
                <a:srgbClr val="F76900"/>
              </a:buClr>
              <a:buSzPct val="80000"/>
              <a:buFont typeface="Arial"/>
              <a:buChar char="●"/>
              <a:defRPr/>
            </a:pPr>
            <a:r>
              <a:rPr lang="en-US" dirty="0">
                <a:solidFill>
                  <a:srgbClr val="000E54"/>
                </a:solidFill>
              </a:rPr>
              <a:t>Experts includes: </a:t>
            </a:r>
            <a:r>
              <a:rPr lang="en-US" sz="2800" dirty="0"/>
              <a:t>faculty profiles, reporting module, &amp; funding sources</a:t>
            </a:r>
          </a:p>
          <a:p>
            <a:pPr>
              <a:lnSpc>
                <a:spcPct val="100000"/>
              </a:lnSpc>
              <a:spcBef>
                <a:spcPts val="1200"/>
              </a:spcBef>
              <a:buClr>
                <a:srgbClr val="F76900"/>
              </a:buClr>
              <a:buSzPct val="80000"/>
              <a:buFont typeface="Arial"/>
              <a:buChar char="●"/>
              <a:defRPr/>
            </a:pPr>
            <a:r>
              <a:rPr lang="en-US" sz="2800" dirty="0"/>
              <a:t>Subject librarians have profiles</a:t>
            </a:r>
          </a:p>
          <a:p>
            <a:pPr>
              <a:lnSpc>
                <a:spcPct val="100000"/>
              </a:lnSpc>
              <a:spcBef>
                <a:spcPts val="1200"/>
              </a:spcBef>
              <a:buClr>
                <a:srgbClr val="F76900"/>
              </a:buClr>
              <a:buSzPct val="80000"/>
              <a:buFont typeface="Arial"/>
              <a:buChar char="●"/>
              <a:defRPr/>
            </a:pPr>
            <a:r>
              <a:rPr lang="en-US" sz="2800" dirty="0"/>
              <a:t>Graduate student support</a:t>
            </a:r>
          </a:p>
          <a:p>
            <a:pPr>
              <a:lnSpc>
                <a:spcPct val="100000"/>
              </a:lnSpc>
              <a:spcBef>
                <a:spcPts val="1200"/>
              </a:spcBef>
              <a:buClr>
                <a:srgbClr val="F76900"/>
              </a:buClr>
              <a:buSzPct val="100000"/>
              <a:buFont typeface="Arial"/>
              <a:buChar char="●"/>
              <a:defRPr/>
            </a:pPr>
            <a:endParaRPr lang="en-US" sz="2800" dirty="0"/>
          </a:p>
          <a:p>
            <a:pPr marL="457200" marR="0" lvl="0" indent="-342900" algn="l" defTabSz="914400" rtl="0" eaLnBrk="1" fontAlgn="auto" latinLnBrk="0" hangingPunct="1">
              <a:lnSpc>
                <a:spcPct val="100000"/>
              </a:lnSpc>
              <a:spcBef>
                <a:spcPts val="1200"/>
              </a:spcBef>
              <a:spcAft>
                <a:spcPts val="0"/>
              </a:spcAft>
              <a:buClr>
                <a:srgbClr val="F76900"/>
              </a:buClr>
              <a:buSzPct val="100000"/>
              <a:buFont typeface="Arial"/>
              <a:buChar char="●"/>
              <a:tabLst/>
              <a:defRPr/>
            </a:pPr>
            <a:endParaRPr kumimoji="0" lang="en-US" sz="2800" b="0" i="0" u="none" strike="noStrike" kern="0" cap="none" spc="0" normalizeH="0" baseline="0" noProof="0" dirty="0">
              <a:ln>
                <a:noFill/>
              </a:ln>
              <a:solidFill>
                <a:srgbClr val="000E54"/>
              </a:solidFill>
              <a:effectLst/>
              <a:uLnTx/>
              <a:uFillTx/>
              <a:latin typeface="Verdana"/>
              <a:ea typeface="Verdana"/>
              <a:sym typeface="Verdana"/>
            </a:endParaRPr>
          </a:p>
          <a:p>
            <a:pPr marL="914400" lvl="0" indent="0" algn="l" rtl="0">
              <a:lnSpc>
                <a:spcPct val="90000"/>
              </a:lnSpc>
              <a:spcBef>
                <a:spcPts val="0"/>
              </a:spcBef>
              <a:spcAft>
                <a:spcPts val="0"/>
              </a:spcAft>
              <a:buNone/>
            </a:pPr>
            <a:endParaRPr sz="2700" dirty="0"/>
          </a:p>
          <a:p>
            <a:pPr marL="685800" lvl="0" indent="0" algn="l" rtl="0">
              <a:lnSpc>
                <a:spcPct val="90000"/>
              </a:lnSpc>
              <a:spcBef>
                <a:spcPts val="0"/>
              </a:spcBef>
              <a:spcAft>
                <a:spcPts val="0"/>
              </a:spcAft>
              <a:buSzPts val="1800"/>
              <a:buNone/>
            </a:pPr>
            <a:endParaRPr dirty="0"/>
          </a:p>
          <a:p>
            <a:pPr marL="685800" lvl="0" indent="0" algn="l" rtl="0">
              <a:lnSpc>
                <a:spcPct val="90000"/>
              </a:lnSpc>
              <a:spcBef>
                <a:spcPts val="0"/>
              </a:spcBef>
              <a:spcAft>
                <a:spcPts val="0"/>
              </a:spcAft>
              <a:buSzPts val="1800"/>
              <a:buNone/>
            </a:pPr>
            <a:endParaRPr dirty="0"/>
          </a:p>
          <a:p>
            <a:pPr marL="228600" lvl="0" indent="-50800" algn="l" rtl="0">
              <a:lnSpc>
                <a:spcPct val="90000"/>
              </a:lnSpc>
              <a:spcBef>
                <a:spcPts val="0"/>
              </a:spcBef>
              <a:spcAft>
                <a:spcPts val="0"/>
              </a:spcAft>
              <a:buSzPts val="2800"/>
              <a:buNone/>
            </a:pPr>
            <a:endParaRPr dirty="0"/>
          </a:p>
        </p:txBody>
      </p:sp>
      <p:pic>
        <p:nvPicPr>
          <p:cNvPr id="233" name="Google Shape;233;p15">
            <a:extLst>
              <a:ext uri="{C183D7F6-B498-43B3-948B-1728B52AA6E4}">
                <adec:decorative xmlns:adec="http://schemas.microsoft.com/office/drawing/2017/decorative" val="1"/>
              </a:ext>
            </a:extLst>
          </p:cNvPr>
          <p:cNvPicPr preferRelativeResize="0">
            <a:picLocks noGrp="1"/>
          </p:cNvPicPr>
          <p:nvPr>
            <p:ph type="body" idx="2"/>
          </p:nvPr>
        </p:nvPicPr>
        <p:blipFill rotWithShape="1">
          <a:blip r:embed="rId3">
            <a:alphaModFix/>
          </a:blip>
          <a:srcRect t="685"/>
          <a:stretch/>
        </p:blipFill>
        <p:spPr>
          <a:xfrm>
            <a:off x="6479875" y="1997640"/>
            <a:ext cx="5181600" cy="4007400"/>
          </a:xfrm>
          <a:prstGeom prst="rect">
            <a:avLst/>
          </a:prstGeom>
          <a:solidFill>
            <a:schemeClr val="lt1"/>
          </a:solidFill>
          <a:ln w="15875" cap="flat" cmpd="sng">
            <a:solidFill>
              <a:schemeClr val="dk2"/>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732C48-714D-4AAE-BF8E-F48A12970913}"/>
              </a:ext>
            </a:extLst>
          </p:cNvPr>
          <p:cNvSpPr>
            <a:spLocks noGrp="1"/>
          </p:cNvSpPr>
          <p:nvPr>
            <p:ph type="title"/>
          </p:nvPr>
        </p:nvSpPr>
        <p:spPr/>
        <p:txBody>
          <a:bodyPr/>
          <a:lstStyle/>
          <a:p>
            <a:r>
              <a:rPr lang="en-US" dirty="0"/>
              <a:t>Research Reputation</a:t>
            </a:r>
          </a:p>
        </p:txBody>
      </p:sp>
      <p:sp>
        <p:nvSpPr>
          <p:cNvPr id="6" name="Text Placeholder 5">
            <a:extLst>
              <a:ext uri="{FF2B5EF4-FFF2-40B4-BE49-F238E27FC236}">
                <a16:creationId xmlns:a16="http://schemas.microsoft.com/office/drawing/2014/main" id="{AA807822-95C1-4F3F-80F0-D120FD650AA0}"/>
              </a:ext>
            </a:extLst>
          </p:cNvPr>
          <p:cNvSpPr>
            <a:spLocks noGrp="1"/>
          </p:cNvSpPr>
          <p:nvPr>
            <p:ph type="body" idx="1"/>
          </p:nvPr>
        </p:nvSpPr>
        <p:spPr/>
        <p:txBody>
          <a:bodyPr/>
          <a:lstStyle/>
          <a:p>
            <a:pPr marL="457200" marR="0" lvl="0" indent="-342900" algn="l" defTabSz="914400" rtl="0" eaLnBrk="1" fontAlgn="auto" latinLnBrk="0" hangingPunct="1">
              <a:lnSpc>
                <a:spcPct val="100000"/>
              </a:lnSpc>
              <a:spcBef>
                <a:spcPts val="1200"/>
              </a:spcBef>
              <a:spcAft>
                <a:spcPts val="0"/>
              </a:spcAft>
              <a:buClr>
                <a:srgbClr val="F76900"/>
              </a:buClr>
              <a:buSzPct val="80000"/>
              <a:buFont typeface="Arial"/>
              <a:buChar char="●"/>
              <a:tabLst/>
              <a:defRPr/>
            </a:pPr>
            <a:r>
              <a:rPr kumimoji="0" lang="en-US" sz="2800" b="0" i="0" u="none" strike="noStrike" kern="0" cap="none" spc="0" normalizeH="0" baseline="0" noProof="0" dirty="0">
                <a:ln>
                  <a:noFill/>
                </a:ln>
                <a:solidFill>
                  <a:srgbClr val="000E54"/>
                </a:solidFill>
                <a:effectLst/>
                <a:uLnTx/>
                <a:uFillTx/>
                <a:latin typeface="Verdana"/>
                <a:ea typeface="Verdana"/>
                <a:sym typeface="Verdana"/>
              </a:rPr>
              <a:t>Scopus &amp; Web of Science Affiliation</a:t>
            </a:r>
          </a:p>
          <a:p>
            <a:pPr marL="457200" marR="0" lvl="0" indent="-342900" algn="l" defTabSz="914400" rtl="0" eaLnBrk="1" fontAlgn="auto" latinLnBrk="0" hangingPunct="1">
              <a:lnSpc>
                <a:spcPct val="100000"/>
              </a:lnSpc>
              <a:spcBef>
                <a:spcPts val="1200"/>
              </a:spcBef>
              <a:spcAft>
                <a:spcPts val="0"/>
              </a:spcAft>
              <a:buClr>
                <a:srgbClr val="F76900"/>
              </a:buClr>
              <a:buSzPct val="80000"/>
              <a:buFont typeface="Arial"/>
              <a:buChar char="●"/>
              <a:tabLst/>
              <a:defRPr/>
            </a:pPr>
            <a:r>
              <a:rPr lang="en-US" dirty="0">
                <a:solidFill>
                  <a:srgbClr val="000E54"/>
                </a:solidFill>
              </a:rPr>
              <a:t>Research Metrics Challenge</a:t>
            </a:r>
            <a:endParaRPr kumimoji="0" lang="en-US" sz="2800" b="0" i="0" u="none" strike="noStrike" kern="0" cap="none" spc="0" normalizeH="0" baseline="0" noProof="0" dirty="0">
              <a:ln>
                <a:noFill/>
              </a:ln>
              <a:solidFill>
                <a:srgbClr val="000E54"/>
              </a:solidFill>
              <a:effectLst/>
              <a:uLnTx/>
              <a:uFillTx/>
              <a:latin typeface="Verdana"/>
              <a:ea typeface="Verdana"/>
              <a:sym typeface="Verdana"/>
            </a:endParaRPr>
          </a:p>
          <a:p>
            <a:endParaRPr lang="en-US" dirty="0"/>
          </a:p>
        </p:txBody>
      </p:sp>
    </p:spTree>
    <p:extLst>
      <p:ext uri="{BB962C8B-B14F-4D97-AF65-F5344CB8AC3E}">
        <p14:creationId xmlns:p14="http://schemas.microsoft.com/office/powerpoint/2010/main" val="107820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320"/>
              <a:buFont typeface="Verdana"/>
              <a:buNone/>
            </a:pPr>
            <a:r>
              <a:rPr lang="en-US" sz="4320" dirty="0"/>
              <a:t>Collaboration Activities: </a:t>
            </a:r>
            <a:br>
              <a:rPr lang="en-US" sz="4320" dirty="0"/>
            </a:br>
            <a:r>
              <a:rPr lang="en-US" sz="4320" dirty="0"/>
              <a:t>Learning, Training, and Networking</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dirty="0"/>
              <a:t>Tools for Learning</a:t>
            </a:r>
            <a:endParaRPr dirty="0"/>
          </a:p>
        </p:txBody>
      </p:sp>
      <p:sp>
        <p:nvSpPr>
          <p:cNvPr id="270" name="Google Shape;270;p20"/>
          <p:cNvSpPr txBox="1">
            <a:spLocks noGrp="1"/>
          </p:cNvSpPr>
          <p:nvPr>
            <p:ph type="body" idx="1"/>
          </p:nvPr>
        </p:nvSpPr>
        <p:spPr>
          <a:xfrm>
            <a:off x="838200" y="1825625"/>
            <a:ext cx="10661400" cy="4351500"/>
          </a:xfrm>
          <a:prstGeom prst="rect">
            <a:avLst/>
          </a:prstGeom>
          <a:noFill/>
          <a:ln>
            <a:noFill/>
          </a:ln>
        </p:spPr>
        <p:txBody>
          <a:bodyPr spcFirstLastPara="1" wrap="square" lIns="0" tIns="45700" rIns="0" bIns="45700" anchor="t" anchorCtr="0">
            <a:normAutofit/>
          </a:bodyPr>
          <a:lstStyle/>
          <a:p>
            <a:pPr indent="-342900">
              <a:lnSpc>
                <a:spcPct val="100000"/>
              </a:lnSpc>
              <a:spcBef>
                <a:spcPts val="1200"/>
              </a:spcBef>
              <a:buSzPct val="80000"/>
              <a:buFont typeface="Arial"/>
              <a:buChar char="●"/>
            </a:pPr>
            <a:r>
              <a:rPr lang="en-US" dirty="0"/>
              <a:t>Research Guides – ORCID, </a:t>
            </a:r>
            <a:r>
              <a:rPr lang="en-US" dirty="0" err="1"/>
              <a:t>DMPTool</a:t>
            </a:r>
            <a:r>
              <a:rPr lang="en-US" dirty="0"/>
              <a:t>, Scopus, Mendeley, </a:t>
            </a:r>
            <a:r>
              <a:rPr lang="en-US" dirty="0" err="1"/>
              <a:t>InCites</a:t>
            </a:r>
            <a:endParaRPr lang="en-US" dirty="0"/>
          </a:p>
          <a:p>
            <a:pPr indent="-342900">
              <a:lnSpc>
                <a:spcPct val="100000"/>
              </a:lnSpc>
              <a:spcBef>
                <a:spcPts val="1200"/>
              </a:spcBef>
              <a:buSzPct val="80000"/>
              <a:buFont typeface="Arial"/>
              <a:buChar char="●"/>
            </a:pPr>
            <a:r>
              <a:rPr lang="en-US" dirty="0"/>
              <a:t>Funding Discovery</a:t>
            </a:r>
          </a:p>
          <a:p>
            <a:pPr lvl="1" indent="-342900">
              <a:lnSpc>
                <a:spcPct val="100000"/>
              </a:lnSpc>
              <a:buSzPct val="80000"/>
              <a:buFont typeface="Courier New" panose="02070309020205020404" pitchFamily="49" charset="0"/>
              <a:buChar char="o"/>
            </a:pPr>
            <a:r>
              <a:rPr lang="en-US" dirty="0"/>
              <a:t>Pivot </a:t>
            </a:r>
          </a:p>
          <a:p>
            <a:pPr lvl="1" indent="-342900">
              <a:lnSpc>
                <a:spcPct val="100000"/>
              </a:lnSpc>
              <a:buSzPct val="80000"/>
              <a:buFont typeface="Courier New" panose="02070309020205020404" pitchFamily="49" charset="0"/>
              <a:buChar char="o"/>
            </a:pPr>
            <a:r>
              <a:rPr lang="en-US" dirty="0"/>
              <a:t>Foundation Directory Online</a:t>
            </a:r>
          </a:p>
          <a:p>
            <a:pPr marL="228600" lvl="0" indent="-50800" algn="l" rtl="0">
              <a:lnSpc>
                <a:spcPct val="90000"/>
              </a:lnSpc>
              <a:spcBef>
                <a:spcPts val="0"/>
              </a:spcBef>
              <a:spcAft>
                <a:spcPts val="0"/>
              </a:spcAft>
              <a:buSzPts val="28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928DCADB-CC1B-434A-B367-5821439D728B}"/>
              </a:ext>
            </a:extLst>
          </p:cNvPr>
          <p:cNvSpPr>
            <a:spLocks noGrp="1"/>
          </p:cNvSpPr>
          <p:nvPr>
            <p:ph type="title"/>
          </p:nvPr>
        </p:nvSpPr>
        <p:spPr/>
        <p:txBody>
          <a:bodyPr/>
          <a:lstStyle/>
          <a:p>
            <a:r>
              <a:rPr lang="en-US" dirty="0"/>
              <a:t>Presenters</a:t>
            </a:r>
          </a:p>
        </p:txBody>
      </p:sp>
      <p:grpSp>
        <p:nvGrpSpPr>
          <p:cNvPr id="23" name="Group 22" descr="Christina Leigh Docteur, Office of Research">
            <a:extLst>
              <a:ext uri="{FF2B5EF4-FFF2-40B4-BE49-F238E27FC236}">
                <a16:creationId xmlns:a16="http://schemas.microsoft.com/office/drawing/2014/main" id="{3BC8ED72-5CC0-8F48-8EB3-6F3CAFE7B61D}"/>
              </a:ext>
            </a:extLst>
          </p:cNvPr>
          <p:cNvGrpSpPr/>
          <p:nvPr/>
        </p:nvGrpSpPr>
        <p:grpSpPr>
          <a:xfrm>
            <a:off x="573543" y="2398328"/>
            <a:ext cx="2061343" cy="2670852"/>
            <a:chOff x="573543" y="2398328"/>
            <a:chExt cx="2061343" cy="2670852"/>
          </a:xfrm>
        </p:grpSpPr>
        <p:pic>
          <p:nvPicPr>
            <p:cNvPr id="7" name="Picture 6" descr="A person smiling for the camera&#10;&#10;Description automatically generated">
              <a:extLst>
                <a:ext uri="{FF2B5EF4-FFF2-40B4-BE49-F238E27FC236}">
                  <a16:creationId xmlns:a16="http://schemas.microsoft.com/office/drawing/2014/main" id="{933F7E5E-696A-EF44-984C-3567B306F22E}"/>
                </a:ext>
              </a:extLst>
            </p:cNvPr>
            <p:cNvPicPr>
              <a:picLocks noChangeAspect="1"/>
            </p:cNvPicPr>
            <p:nvPr/>
          </p:nvPicPr>
          <p:blipFill>
            <a:blip r:embed="rId3"/>
            <a:stretch>
              <a:fillRect/>
            </a:stretch>
          </p:blipFill>
          <p:spPr>
            <a:xfrm>
              <a:off x="573543" y="2398328"/>
              <a:ext cx="2061343" cy="2061343"/>
            </a:xfrm>
            <a:prstGeom prst="rect">
              <a:avLst/>
            </a:prstGeom>
          </p:spPr>
        </p:pic>
        <p:sp>
          <p:nvSpPr>
            <p:cNvPr id="11" name="TextBox 10">
              <a:extLst>
                <a:ext uri="{FF2B5EF4-FFF2-40B4-BE49-F238E27FC236}">
                  <a16:creationId xmlns:a16="http://schemas.microsoft.com/office/drawing/2014/main" id="{83747D57-AE67-C143-ABEA-EB3B053B4774}"/>
                </a:ext>
              </a:extLst>
            </p:cNvPr>
            <p:cNvSpPr txBox="1"/>
            <p:nvPr/>
          </p:nvSpPr>
          <p:spPr>
            <a:xfrm>
              <a:off x="573543" y="4545960"/>
              <a:ext cx="2061343" cy="523220"/>
            </a:xfrm>
            <a:prstGeom prst="rect">
              <a:avLst/>
            </a:prstGeom>
            <a:noFill/>
          </p:spPr>
          <p:txBody>
            <a:bodyPr wrap="square" rtlCol="0">
              <a:spAutoFit/>
            </a:bodyPr>
            <a:lstStyle/>
            <a:p>
              <a:pPr lvl="0" algn="ctr">
                <a:buClr>
                  <a:srgbClr val="364652"/>
                </a:buClr>
                <a:buSzPts val="4000"/>
              </a:pPr>
              <a:r>
                <a:rPr lang="en-US" dirty="0"/>
                <a:t>Christina Leigh </a:t>
              </a:r>
              <a:r>
                <a:rPr lang="en-US" dirty="0" err="1"/>
                <a:t>Docteur</a:t>
              </a:r>
              <a:endParaRPr lang="en-US" dirty="0"/>
            </a:p>
            <a:p>
              <a:pPr lvl="0" algn="ctr">
                <a:buClr>
                  <a:srgbClr val="364652"/>
                </a:buClr>
                <a:buSzPts val="4000"/>
              </a:pPr>
              <a:r>
                <a:rPr lang="en-US" dirty="0"/>
                <a:t>Office of Research</a:t>
              </a:r>
            </a:p>
          </p:txBody>
        </p:sp>
      </p:grpSp>
      <p:pic>
        <p:nvPicPr>
          <p:cNvPr id="5" name="Picture 4" descr="Chetna Chianese, Office of Research">
            <a:extLst>
              <a:ext uri="{FF2B5EF4-FFF2-40B4-BE49-F238E27FC236}">
                <a16:creationId xmlns:a16="http://schemas.microsoft.com/office/drawing/2014/main" id="{8E23A15C-EBE8-CD42-9047-38C8086F6B55}"/>
              </a:ext>
            </a:extLst>
          </p:cNvPr>
          <p:cNvPicPr>
            <a:picLocks noChangeAspect="1"/>
          </p:cNvPicPr>
          <p:nvPr/>
        </p:nvPicPr>
        <p:blipFill rotWithShape="1">
          <a:blip r:embed="rId4"/>
          <a:srcRect t="5253" r="759" b="29495"/>
          <a:stretch/>
        </p:blipFill>
        <p:spPr>
          <a:xfrm>
            <a:off x="2811001" y="2398329"/>
            <a:ext cx="2061344" cy="2064746"/>
          </a:xfrm>
          <a:prstGeom prst="rect">
            <a:avLst/>
          </a:prstGeom>
        </p:spPr>
      </p:pic>
      <p:sp>
        <p:nvSpPr>
          <p:cNvPr id="12" name="TextBox 11">
            <a:extLst>
              <a:ext uri="{FF2B5EF4-FFF2-40B4-BE49-F238E27FC236}">
                <a16:creationId xmlns:a16="http://schemas.microsoft.com/office/drawing/2014/main" id="{731277CB-1FEC-A24F-A284-157746B2471C}"/>
              </a:ext>
            </a:extLst>
          </p:cNvPr>
          <p:cNvSpPr txBox="1"/>
          <p:nvPr/>
        </p:nvSpPr>
        <p:spPr>
          <a:xfrm>
            <a:off x="2734111" y="4545960"/>
            <a:ext cx="2138234" cy="523220"/>
          </a:xfrm>
          <a:prstGeom prst="rect">
            <a:avLst/>
          </a:prstGeom>
          <a:noFill/>
        </p:spPr>
        <p:txBody>
          <a:bodyPr wrap="square" rtlCol="0">
            <a:spAutoFit/>
          </a:bodyPr>
          <a:lstStyle/>
          <a:p>
            <a:pPr lvl="0" algn="ctr">
              <a:buClr>
                <a:srgbClr val="364652"/>
              </a:buClr>
              <a:buSzPts val="4000"/>
            </a:pPr>
            <a:r>
              <a:rPr lang="en-US" dirty="0"/>
              <a:t>Chetna </a:t>
            </a:r>
            <a:r>
              <a:rPr lang="en-US" dirty="0" err="1"/>
              <a:t>Chianese</a:t>
            </a:r>
            <a:endParaRPr lang="en-US" dirty="0"/>
          </a:p>
          <a:p>
            <a:pPr lvl="0" algn="ctr">
              <a:buClr>
                <a:srgbClr val="364652"/>
              </a:buClr>
              <a:buSzPts val="4000"/>
            </a:pPr>
            <a:r>
              <a:rPr lang="en-US" dirty="0"/>
              <a:t>Office of Research</a:t>
            </a:r>
          </a:p>
        </p:txBody>
      </p:sp>
      <p:pic>
        <p:nvPicPr>
          <p:cNvPr id="3" name="Picture 2" descr="Emily Hart, Libraries">
            <a:extLst>
              <a:ext uri="{FF2B5EF4-FFF2-40B4-BE49-F238E27FC236}">
                <a16:creationId xmlns:a16="http://schemas.microsoft.com/office/drawing/2014/main" id="{F4029DFD-A093-FD48-B8C7-EB4826F94AAB}"/>
              </a:ext>
            </a:extLst>
          </p:cNvPr>
          <p:cNvPicPr>
            <a:picLocks noChangeAspect="1"/>
          </p:cNvPicPr>
          <p:nvPr/>
        </p:nvPicPr>
        <p:blipFill rotWithShape="1">
          <a:blip r:embed="rId5"/>
          <a:srcRect l="14620" b="1353"/>
          <a:stretch/>
        </p:blipFill>
        <p:spPr>
          <a:xfrm rot="16200000">
            <a:off x="5048436" y="2394901"/>
            <a:ext cx="2061343" cy="2061391"/>
          </a:xfrm>
          <a:prstGeom prst="rect">
            <a:avLst/>
          </a:prstGeom>
        </p:spPr>
      </p:pic>
      <p:sp>
        <p:nvSpPr>
          <p:cNvPr id="15" name="TextBox 14">
            <a:extLst>
              <a:ext uri="{FF2B5EF4-FFF2-40B4-BE49-F238E27FC236}">
                <a16:creationId xmlns:a16="http://schemas.microsoft.com/office/drawing/2014/main" id="{CFF6A5D0-45AE-D547-A04A-203E300F0457}"/>
              </a:ext>
            </a:extLst>
          </p:cNvPr>
          <p:cNvSpPr txBox="1"/>
          <p:nvPr/>
        </p:nvSpPr>
        <p:spPr>
          <a:xfrm>
            <a:off x="4971570" y="4545960"/>
            <a:ext cx="2138233" cy="523220"/>
          </a:xfrm>
          <a:prstGeom prst="rect">
            <a:avLst/>
          </a:prstGeom>
          <a:noFill/>
        </p:spPr>
        <p:txBody>
          <a:bodyPr wrap="square" rtlCol="0">
            <a:spAutoFit/>
          </a:bodyPr>
          <a:lstStyle/>
          <a:p>
            <a:pPr lvl="0" algn="ctr">
              <a:buClr>
                <a:srgbClr val="364652"/>
              </a:buClr>
              <a:buSzPts val="4000"/>
            </a:pPr>
            <a:r>
              <a:rPr lang="en-US" dirty="0"/>
              <a:t>Emily Hart</a:t>
            </a:r>
          </a:p>
          <a:p>
            <a:pPr lvl="0" algn="ctr">
              <a:buClr>
                <a:srgbClr val="364652"/>
              </a:buClr>
              <a:buSzPts val="4000"/>
            </a:pPr>
            <a:r>
              <a:rPr lang="en-US" dirty="0"/>
              <a:t>Libraries</a:t>
            </a:r>
          </a:p>
        </p:txBody>
      </p:sp>
      <p:pic>
        <p:nvPicPr>
          <p:cNvPr id="22" name="Picture 21" descr="Brenna Helmstutler, Libraries">
            <a:extLst>
              <a:ext uri="{FF2B5EF4-FFF2-40B4-BE49-F238E27FC236}">
                <a16:creationId xmlns:a16="http://schemas.microsoft.com/office/drawing/2014/main" id="{BBAB0B5F-DC0D-3549-B31E-64ECE1E57D85}"/>
              </a:ext>
            </a:extLst>
          </p:cNvPr>
          <p:cNvPicPr>
            <a:picLocks noChangeAspect="1"/>
          </p:cNvPicPr>
          <p:nvPr/>
        </p:nvPicPr>
        <p:blipFill rotWithShape="1">
          <a:blip r:embed="rId6"/>
          <a:srcRect t="9174" r="1505" b="23010"/>
          <a:stretch/>
        </p:blipFill>
        <p:spPr>
          <a:xfrm>
            <a:off x="7285919" y="2394925"/>
            <a:ext cx="1999199" cy="2064746"/>
          </a:xfrm>
          <a:prstGeom prst="rect">
            <a:avLst/>
          </a:prstGeom>
        </p:spPr>
      </p:pic>
      <p:sp>
        <p:nvSpPr>
          <p:cNvPr id="18" name="TextBox 17">
            <a:extLst>
              <a:ext uri="{FF2B5EF4-FFF2-40B4-BE49-F238E27FC236}">
                <a16:creationId xmlns:a16="http://schemas.microsoft.com/office/drawing/2014/main" id="{019DDE5E-A1BA-754B-BC04-7DF107C6EE43}"/>
              </a:ext>
            </a:extLst>
          </p:cNvPr>
          <p:cNvSpPr txBox="1"/>
          <p:nvPr/>
        </p:nvSpPr>
        <p:spPr>
          <a:xfrm>
            <a:off x="7285919" y="4545960"/>
            <a:ext cx="1999199" cy="523220"/>
          </a:xfrm>
          <a:prstGeom prst="rect">
            <a:avLst/>
          </a:prstGeom>
          <a:noFill/>
        </p:spPr>
        <p:txBody>
          <a:bodyPr wrap="square" rtlCol="0">
            <a:spAutoFit/>
          </a:bodyPr>
          <a:lstStyle/>
          <a:p>
            <a:pPr lvl="0" algn="ctr">
              <a:buClr>
                <a:srgbClr val="364652"/>
              </a:buClr>
              <a:buSzPts val="4000"/>
            </a:pPr>
            <a:r>
              <a:rPr lang="en-US" dirty="0"/>
              <a:t>Brenna </a:t>
            </a:r>
            <a:r>
              <a:rPr lang="en-US" dirty="0" err="1"/>
              <a:t>Helmstutler</a:t>
            </a:r>
            <a:r>
              <a:rPr lang="en-US" dirty="0"/>
              <a:t> Libraries</a:t>
            </a:r>
          </a:p>
        </p:txBody>
      </p:sp>
      <p:pic>
        <p:nvPicPr>
          <p:cNvPr id="9" name="Picture 8" descr="Anne Rauh, Libraries">
            <a:extLst>
              <a:ext uri="{FF2B5EF4-FFF2-40B4-BE49-F238E27FC236}">
                <a16:creationId xmlns:a16="http://schemas.microsoft.com/office/drawing/2014/main" id="{BDF75AEB-35F3-DE4E-8761-441945B01E36}"/>
              </a:ext>
            </a:extLst>
          </p:cNvPr>
          <p:cNvPicPr>
            <a:picLocks noChangeAspect="1"/>
          </p:cNvPicPr>
          <p:nvPr/>
        </p:nvPicPr>
        <p:blipFill rotWithShape="1">
          <a:blip r:embed="rId7"/>
          <a:srcRect l="1" r="168" b="25050"/>
          <a:stretch/>
        </p:blipFill>
        <p:spPr>
          <a:xfrm>
            <a:off x="9461233" y="2396412"/>
            <a:ext cx="2061345" cy="2063430"/>
          </a:xfrm>
          <a:prstGeom prst="rect">
            <a:avLst/>
          </a:prstGeom>
        </p:spPr>
      </p:pic>
      <p:sp>
        <p:nvSpPr>
          <p:cNvPr id="13" name="TextBox 12">
            <a:extLst>
              <a:ext uri="{FF2B5EF4-FFF2-40B4-BE49-F238E27FC236}">
                <a16:creationId xmlns:a16="http://schemas.microsoft.com/office/drawing/2014/main" id="{8F778542-C93E-004C-8328-EC838BD8EC5D}"/>
              </a:ext>
            </a:extLst>
          </p:cNvPr>
          <p:cNvSpPr txBox="1"/>
          <p:nvPr/>
        </p:nvSpPr>
        <p:spPr>
          <a:xfrm>
            <a:off x="9457890" y="4545960"/>
            <a:ext cx="2061346" cy="523220"/>
          </a:xfrm>
          <a:prstGeom prst="rect">
            <a:avLst/>
          </a:prstGeom>
          <a:noFill/>
        </p:spPr>
        <p:txBody>
          <a:bodyPr wrap="square" rtlCol="0">
            <a:spAutoFit/>
          </a:bodyPr>
          <a:lstStyle/>
          <a:p>
            <a:pPr lvl="0" algn="ctr">
              <a:buClr>
                <a:srgbClr val="364652"/>
              </a:buClr>
              <a:buSzPts val="4000"/>
            </a:pPr>
            <a:r>
              <a:rPr lang="en-US" dirty="0"/>
              <a:t>Anne </a:t>
            </a:r>
            <a:r>
              <a:rPr lang="en-US" dirty="0" err="1"/>
              <a:t>Rauh</a:t>
            </a:r>
            <a:endParaRPr lang="en-US" dirty="0"/>
          </a:p>
          <a:p>
            <a:pPr lvl="0" algn="ctr">
              <a:buClr>
                <a:srgbClr val="364652"/>
              </a:buClr>
              <a:buSzPts val="4000"/>
            </a:pPr>
            <a:r>
              <a:rPr lang="en-US" dirty="0"/>
              <a:t>Libraries</a:t>
            </a:r>
          </a:p>
        </p:txBody>
      </p:sp>
    </p:spTree>
    <p:extLst>
      <p:ext uri="{BB962C8B-B14F-4D97-AF65-F5344CB8AC3E}">
        <p14:creationId xmlns:p14="http://schemas.microsoft.com/office/powerpoint/2010/main" val="4198514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dirty="0"/>
              <a:t>Training Activities &amp; Workshops</a:t>
            </a:r>
            <a:endParaRPr dirty="0"/>
          </a:p>
        </p:txBody>
      </p:sp>
      <p:sp>
        <p:nvSpPr>
          <p:cNvPr id="240" name="Google Shape;240;p16"/>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indent="-342900">
              <a:lnSpc>
                <a:spcPct val="100000"/>
              </a:lnSpc>
              <a:spcBef>
                <a:spcPts val="1200"/>
              </a:spcBef>
              <a:buSzPct val="80000"/>
              <a:buFont typeface="Arial"/>
              <a:buChar char="●"/>
            </a:pPr>
            <a:r>
              <a:rPr lang="en-US" dirty="0"/>
              <a:t>Joint hosting of trainings for the tools for learning</a:t>
            </a:r>
          </a:p>
          <a:p>
            <a:pPr lvl="1" indent="-342900">
              <a:lnSpc>
                <a:spcPct val="100000"/>
              </a:lnSpc>
              <a:buSzPct val="100000"/>
              <a:buFont typeface="Courier New" panose="02070309020205020404" pitchFamily="49" charset="0"/>
              <a:buChar char="o"/>
            </a:pPr>
            <a:r>
              <a:rPr lang="en-US" dirty="0"/>
              <a:t>Ex. Funding Discovery Tools for Librarians</a:t>
            </a:r>
          </a:p>
          <a:p>
            <a:pPr indent="-429260">
              <a:lnSpc>
                <a:spcPct val="100000"/>
              </a:lnSpc>
              <a:spcBef>
                <a:spcPts val="1200"/>
              </a:spcBef>
              <a:buClr>
                <a:srgbClr val="F76900"/>
              </a:buClr>
              <a:buSzPct val="80000"/>
              <a:buFont typeface="Arial"/>
              <a:buChar char="●"/>
              <a:defRPr/>
            </a:pPr>
            <a:r>
              <a:rPr kumimoji="0" lang="en-US" sz="2800" b="0" i="0" u="none" strike="noStrike" kern="0" cap="none" spc="0" normalizeH="0" baseline="0" noProof="0" dirty="0">
                <a:ln>
                  <a:noFill/>
                </a:ln>
                <a:solidFill>
                  <a:srgbClr val="000E54"/>
                </a:solidFill>
                <a:effectLst/>
                <a:uLnTx/>
                <a:uFillTx/>
                <a:latin typeface="Verdana"/>
                <a:ea typeface="Verdana"/>
                <a:sym typeface="Verdana"/>
              </a:rPr>
              <a:t>Utilizing </a:t>
            </a:r>
            <a:r>
              <a:rPr kumimoji="0" lang="en-US" sz="2800" b="0" i="0" u="none" strike="noStrike" kern="0" cap="none" spc="0" normalizeH="0" baseline="0" noProof="0" dirty="0" err="1">
                <a:ln>
                  <a:noFill/>
                </a:ln>
                <a:solidFill>
                  <a:srgbClr val="000E54"/>
                </a:solidFill>
                <a:effectLst/>
                <a:uLnTx/>
                <a:uFillTx/>
                <a:latin typeface="Verdana"/>
                <a:ea typeface="Verdana"/>
                <a:sym typeface="Verdana"/>
              </a:rPr>
              <a:t>Experts@Syracuse</a:t>
            </a:r>
            <a:endParaRPr kumimoji="0" lang="en-US" sz="2800" b="0" i="0" u="none" strike="noStrike" kern="0" cap="none" spc="0" normalizeH="0" baseline="0" noProof="0" dirty="0">
              <a:ln>
                <a:noFill/>
              </a:ln>
              <a:solidFill>
                <a:srgbClr val="000E54"/>
              </a:solidFill>
              <a:effectLst/>
              <a:uLnTx/>
              <a:uFillTx/>
              <a:latin typeface="Verdana"/>
              <a:ea typeface="Verdana"/>
              <a:sym typeface="Verdana"/>
            </a:endParaRPr>
          </a:p>
          <a:p>
            <a:pPr indent="-429260">
              <a:lnSpc>
                <a:spcPct val="100000"/>
              </a:lnSpc>
              <a:spcBef>
                <a:spcPts val="1200"/>
              </a:spcBef>
              <a:buClr>
                <a:srgbClr val="F76900"/>
              </a:buClr>
              <a:buSzPct val="80000"/>
              <a:buFont typeface="Arial"/>
              <a:buChar char="●"/>
              <a:defRPr/>
            </a:pPr>
            <a:r>
              <a:rPr lang="en-US" sz="2800" dirty="0"/>
              <a:t>Women in Science &amp; Engineering (WISE) Graduate Student Sessions</a:t>
            </a:r>
          </a:p>
          <a:p>
            <a:pPr marL="914400" lvl="1" indent="-393700" algn="l" rtl="0">
              <a:lnSpc>
                <a:spcPct val="100000"/>
              </a:lnSpc>
              <a:spcBef>
                <a:spcPts val="600"/>
              </a:spcBef>
              <a:spcAft>
                <a:spcPts val="0"/>
              </a:spcAft>
              <a:buSzPts val="2600"/>
              <a:buChar char="○"/>
            </a:pPr>
            <a:r>
              <a:rPr lang="en-US" sz="2400" dirty="0"/>
              <a:t>Research impact </a:t>
            </a:r>
          </a:p>
          <a:p>
            <a:pPr marL="914400" lvl="1" indent="-393700" algn="l" rtl="0">
              <a:lnSpc>
                <a:spcPct val="100000"/>
              </a:lnSpc>
              <a:spcBef>
                <a:spcPts val="600"/>
              </a:spcBef>
              <a:spcAft>
                <a:spcPts val="0"/>
              </a:spcAft>
              <a:buSzPts val="2600"/>
              <a:buChar char="○"/>
            </a:pPr>
            <a:r>
              <a:rPr lang="en-US" sz="2400" dirty="0"/>
              <a:t>Funding opportunities</a:t>
            </a:r>
          </a:p>
          <a:p>
            <a:pPr lvl="1" indent="-429260">
              <a:lnSpc>
                <a:spcPct val="80000"/>
              </a:lnSpc>
              <a:buClr>
                <a:srgbClr val="F76900"/>
              </a:buClr>
              <a:buSzPct val="80000"/>
              <a:buFont typeface="Arial"/>
              <a:buChar char="●"/>
              <a:defRPr/>
            </a:pPr>
            <a:endParaRPr lang="en-US" dirty="0"/>
          </a:p>
          <a:p>
            <a:pPr marL="457200" marR="0" lvl="0" indent="-429260" algn="l" defTabSz="914400" rtl="0" eaLnBrk="1" fontAlgn="auto" latinLnBrk="0" hangingPunct="1">
              <a:lnSpc>
                <a:spcPct val="80000"/>
              </a:lnSpc>
              <a:spcBef>
                <a:spcPts val="1200"/>
              </a:spcBef>
              <a:spcAft>
                <a:spcPts val="0"/>
              </a:spcAft>
              <a:buClr>
                <a:srgbClr val="F76900"/>
              </a:buClr>
              <a:buSzPct val="80000"/>
              <a:buFont typeface="Arial"/>
              <a:buChar char="●"/>
              <a:tabLst/>
              <a:defRPr/>
            </a:pPr>
            <a:endParaRPr kumimoji="0" lang="en-US" sz="2800" b="0" i="0" u="none" strike="noStrike" kern="0" cap="none" spc="0" normalizeH="0" baseline="0" noProof="0" dirty="0">
              <a:ln>
                <a:noFill/>
              </a:ln>
              <a:solidFill>
                <a:srgbClr val="000E54"/>
              </a:solidFill>
              <a:effectLst/>
              <a:uLnTx/>
              <a:uFillTx/>
              <a:latin typeface="Verdana"/>
              <a:ea typeface="Verdana"/>
              <a:sym typeface="Verdana"/>
            </a:endParaRPr>
          </a:p>
          <a:p>
            <a:pPr marL="457200" marR="0" lvl="0" indent="-429260" algn="l" defTabSz="914400" rtl="0" eaLnBrk="1" fontAlgn="auto" latinLnBrk="0" hangingPunct="1">
              <a:lnSpc>
                <a:spcPct val="80000"/>
              </a:lnSpc>
              <a:spcBef>
                <a:spcPts val="1200"/>
              </a:spcBef>
              <a:spcAft>
                <a:spcPts val="0"/>
              </a:spcAft>
              <a:buClr>
                <a:srgbClr val="F76900"/>
              </a:buClr>
              <a:buSzPct val="80000"/>
              <a:buFont typeface="Arial"/>
              <a:buChar char="●"/>
              <a:tabLst/>
              <a:defRPr/>
            </a:pPr>
            <a:endParaRPr kumimoji="0" lang="en-US" sz="800" b="0" i="0" u="none" strike="noStrike" kern="0" cap="none" spc="0" normalizeH="0" baseline="0" noProof="0" dirty="0">
              <a:ln>
                <a:noFill/>
              </a:ln>
              <a:solidFill>
                <a:srgbClr val="000E54"/>
              </a:solidFill>
              <a:effectLst/>
              <a:uLnTx/>
              <a:uFillTx/>
              <a:latin typeface="Verdana"/>
              <a:ea typeface="Verdana"/>
              <a:sym typeface="Verdana"/>
            </a:endParaRPr>
          </a:p>
          <a:p>
            <a:pPr marL="0" lvl="0" indent="0" algn="l" rtl="0">
              <a:lnSpc>
                <a:spcPct val="90000"/>
              </a:lnSpc>
              <a:spcBef>
                <a:spcPts val="600"/>
              </a:spcBef>
              <a:spcAft>
                <a:spcPts val="0"/>
              </a:spcAft>
              <a:buNone/>
            </a:pPr>
            <a:endParaRPr lang="en-US" sz="3000" dirty="0"/>
          </a:p>
          <a:p>
            <a:pPr marL="0" lvl="0" indent="0" algn="l" rtl="0">
              <a:lnSpc>
                <a:spcPct val="90000"/>
              </a:lnSpc>
              <a:spcBef>
                <a:spcPts val="600"/>
              </a:spcBef>
              <a:spcAft>
                <a:spcPts val="0"/>
              </a:spcAft>
              <a:buNone/>
            </a:pPr>
            <a:endParaRPr sz="3190" dirty="0"/>
          </a:p>
          <a:p>
            <a:pPr marL="228600" lvl="0" indent="-64135" algn="l" rtl="0">
              <a:lnSpc>
                <a:spcPct val="80000"/>
              </a:lnSpc>
              <a:spcBef>
                <a:spcPts val="0"/>
              </a:spcBef>
              <a:spcAft>
                <a:spcPts val="0"/>
              </a:spcAft>
              <a:buSzPts val="2590"/>
              <a:buNone/>
            </a:pPr>
            <a:endParaRPr sz="259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dirty="0"/>
              <a:t>Networking</a:t>
            </a:r>
            <a:endParaRPr dirty="0"/>
          </a:p>
        </p:txBody>
      </p:sp>
      <p:sp>
        <p:nvSpPr>
          <p:cNvPr id="263" name="Google Shape;263;p19"/>
          <p:cNvSpPr txBox="1">
            <a:spLocks noGrp="1"/>
          </p:cNvSpPr>
          <p:nvPr>
            <p:ph type="body" idx="1"/>
          </p:nvPr>
        </p:nvSpPr>
        <p:spPr>
          <a:xfrm>
            <a:off x="838199" y="1825625"/>
            <a:ext cx="11038491" cy="4351500"/>
          </a:xfrm>
          <a:prstGeom prst="rect">
            <a:avLst/>
          </a:prstGeom>
          <a:noFill/>
          <a:ln>
            <a:noFill/>
          </a:ln>
        </p:spPr>
        <p:txBody>
          <a:bodyPr spcFirstLastPara="1" wrap="square" lIns="0" tIns="45700" rIns="0" bIns="45700" anchor="t" anchorCtr="0">
            <a:normAutofit/>
          </a:bodyPr>
          <a:lstStyle/>
          <a:p>
            <a:pPr marL="457200" lvl="0" indent="-429260" algn="l" rtl="0">
              <a:lnSpc>
                <a:spcPct val="100000"/>
              </a:lnSpc>
              <a:spcBef>
                <a:spcPts val="1200"/>
              </a:spcBef>
              <a:spcAft>
                <a:spcPts val="0"/>
              </a:spcAft>
              <a:buSzPct val="80000"/>
              <a:buChar char="●"/>
            </a:pPr>
            <a:r>
              <a:rPr lang="en-US" dirty="0"/>
              <a:t>Pure User Group - PSS &amp; Library reps attended conference</a:t>
            </a:r>
            <a:endParaRPr lang="en-US" sz="800" dirty="0"/>
          </a:p>
          <a:p>
            <a:pPr marL="457200" lvl="0" indent="-429260" algn="l" rtl="0">
              <a:lnSpc>
                <a:spcPct val="100000"/>
              </a:lnSpc>
              <a:spcBef>
                <a:spcPts val="1200"/>
              </a:spcBef>
              <a:spcAft>
                <a:spcPts val="0"/>
              </a:spcAft>
              <a:buSzPct val="80000"/>
              <a:buChar char="●"/>
            </a:pPr>
            <a:r>
              <a:rPr lang="en-US" sz="3000" dirty="0"/>
              <a:t>Faculty </a:t>
            </a:r>
            <a:r>
              <a:rPr lang="en-US" sz="3000" dirty="0" err="1"/>
              <a:t>FUNding</a:t>
            </a:r>
            <a:endParaRPr lang="en-US" sz="3000" dirty="0"/>
          </a:p>
          <a:p>
            <a:pPr marL="914400" lvl="1" indent="-393700" algn="l" rtl="0">
              <a:lnSpc>
                <a:spcPct val="100000"/>
              </a:lnSpc>
              <a:spcBef>
                <a:spcPts val="600"/>
              </a:spcBef>
              <a:spcAft>
                <a:spcPts val="0"/>
              </a:spcAft>
              <a:buSzPts val="2600"/>
              <a:buChar char="○"/>
            </a:pPr>
            <a:r>
              <a:rPr lang="en-US" sz="2600" dirty="0"/>
              <a:t>Faculty award winners share experience, tools discussed for funding discovery and research reputation. </a:t>
            </a:r>
          </a:p>
          <a:p>
            <a:pPr marL="914400" lvl="1" indent="-393700" algn="l" rtl="0">
              <a:lnSpc>
                <a:spcPct val="100000"/>
              </a:lnSpc>
              <a:spcBef>
                <a:spcPts val="600"/>
              </a:spcBef>
              <a:spcAft>
                <a:spcPts val="0"/>
              </a:spcAft>
              <a:buSzPts val="2600"/>
              <a:buChar char="○"/>
            </a:pPr>
            <a:r>
              <a:rPr lang="en-US" sz="2600" dirty="0"/>
              <a:t>Plan to reframe content in virtual format</a:t>
            </a:r>
          </a:p>
          <a:p>
            <a:pPr marL="914400" lvl="1" indent="-381000" algn="l" rtl="0">
              <a:lnSpc>
                <a:spcPct val="95000"/>
              </a:lnSpc>
              <a:spcAft>
                <a:spcPts val="0"/>
              </a:spcAft>
              <a:buSzPts val="2400"/>
              <a:buFont typeface="Courier New"/>
              <a:buChar char="o"/>
            </a:pPr>
            <a:endParaRPr dirty="0"/>
          </a:p>
          <a:p>
            <a:pPr marL="228600" lvl="0" indent="-64135" algn="l" rtl="0">
              <a:lnSpc>
                <a:spcPct val="70000"/>
              </a:lnSpc>
              <a:spcBef>
                <a:spcPts val="0"/>
              </a:spcBef>
              <a:spcAft>
                <a:spcPts val="0"/>
              </a:spcAft>
              <a:buSzPts val="2590"/>
              <a:buNone/>
            </a:pPr>
            <a:endParaRPr sz="259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320"/>
              <a:buFont typeface="Verdana"/>
              <a:buNone/>
            </a:pPr>
            <a:r>
              <a:rPr lang="en-US" sz="4320"/>
              <a:t>Collaboration Activities: </a:t>
            </a:r>
            <a:br>
              <a:rPr lang="en-US" sz="4320"/>
            </a:br>
            <a:r>
              <a:rPr lang="en-US" sz="4320"/>
              <a:t>Administration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82"/>
        <p:cNvGrpSpPr/>
        <p:nvPr/>
      </p:nvGrpSpPr>
      <p:grpSpPr>
        <a:xfrm>
          <a:off x="0" y="0"/>
          <a:ext cx="0" cy="0"/>
          <a:chOff x="0" y="0"/>
          <a:chExt cx="0" cy="0"/>
        </a:xfrm>
      </p:grpSpPr>
      <p:sp>
        <p:nvSpPr>
          <p:cNvPr id="283" name="Google Shape;283;p22"/>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Productivity Enhancements </a:t>
            </a:r>
            <a:endParaRPr/>
          </a:p>
        </p:txBody>
      </p:sp>
      <p:sp>
        <p:nvSpPr>
          <p:cNvPr id="284" name="Google Shape;284;p22"/>
          <p:cNvSpPr txBox="1">
            <a:spLocks noGrp="1"/>
          </p:cNvSpPr>
          <p:nvPr>
            <p:ph type="body" idx="1"/>
          </p:nvPr>
        </p:nvSpPr>
        <p:spPr>
          <a:xfrm>
            <a:off x="838200" y="1825625"/>
            <a:ext cx="10834500" cy="4351500"/>
          </a:xfrm>
          <a:prstGeom prst="rect">
            <a:avLst/>
          </a:prstGeom>
          <a:noFill/>
          <a:ln>
            <a:noFill/>
          </a:ln>
        </p:spPr>
        <p:txBody>
          <a:bodyPr spcFirstLastPara="1" wrap="square" lIns="0" tIns="45700" rIns="0" bIns="45700" anchor="t" anchorCtr="0">
            <a:normAutofit/>
          </a:bodyPr>
          <a:lstStyle/>
          <a:p>
            <a:pPr marL="457200" lvl="0" indent="-422910" algn="l" rtl="0">
              <a:lnSpc>
                <a:spcPct val="100000"/>
              </a:lnSpc>
              <a:spcBef>
                <a:spcPts val="0"/>
              </a:spcBef>
              <a:spcAft>
                <a:spcPts val="0"/>
              </a:spcAft>
              <a:buSzPct val="80000"/>
              <a:buChar char="●"/>
            </a:pPr>
            <a:r>
              <a:rPr lang="en-US" sz="2700" dirty="0"/>
              <a:t>Co-teaching = broader reach, deeper content, co-learning</a:t>
            </a:r>
            <a:endParaRPr sz="2700" dirty="0"/>
          </a:p>
          <a:p>
            <a:pPr marL="801687" lvl="1" indent="-391160" algn="l" rtl="0">
              <a:lnSpc>
                <a:spcPct val="100000"/>
              </a:lnSpc>
              <a:spcBef>
                <a:spcPts val="0"/>
              </a:spcBef>
              <a:spcAft>
                <a:spcPts val="0"/>
              </a:spcAft>
              <a:buSzPts val="2200"/>
              <a:buFont typeface="Courier New"/>
              <a:buChar char="o"/>
            </a:pPr>
            <a:r>
              <a:rPr lang="en-US" sz="2200" dirty="0"/>
              <a:t>Increased registration for sessions</a:t>
            </a:r>
            <a:endParaRPr sz="2200" dirty="0"/>
          </a:p>
          <a:p>
            <a:pPr marL="801687" lvl="1" indent="-391160" algn="l" rtl="0">
              <a:lnSpc>
                <a:spcPct val="100000"/>
              </a:lnSpc>
              <a:spcBef>
                <a:spcPts val="0"/>
              </a:spcBef>
              <a:spcAft>
                <a:spcPts val="0"/>
              </a:spcAft>
              <a:buSzPts val="2200"/>
              <a:buFont typeface="Courier New"/>
              <a:buChar char="o"/>
            </a:pPr>
            <a:r>
              <a:rPr lang="en-US" sz="2200" dirty="0"/>
              <a:t>Multiple voices &amp; techniques for trainees, and sharing of language/ process between trainers (i.e. “bibliometrics” and “PIVOT-framing”)</a:t>
            </a:r>
            <a:endParaRPr sz="2200" dirty="0"/>
          </a:p>
          <a:p>
            <a:pPr marL="457200" lvl="0" indent="-342900" algn="l" rtl="0">
              <a:lnSpc>
                <a:spcPct val="100000"/>
              </a:lnSpc>
              <a:spcBef>
                <a:spcPts val="600"/>
              </a:spcBef>
              <a:spcAft>
                <a:spcPts val="0"/>
              </a:spcAft>
              <a:buSzPct val="80000"/>
              <a:buChar char="●"/>
            </a:pPr>
            <a:r>
              <a:rPr lang="en-US" dirty="0"/>
              <a:t>We’re our own best customers</a:t>
            </a:r>
            <a:endParaRPr dirty="0"/>
          </a:p>
          <a:p>
            <a:pPr marL="801687" lvl="1" indent="-400050" algn="l" rtl="0">
              <a:lnSpc>
                <a:spcPct val="100000"/>
              </a:lnSpc>
              <a:spcBef>
                <a:spcPts val="0"/>
              </a:spcBef>
              <a:spcAft>
                <a:spcPts val="0"/>
              </a:spcAft>
              <a:buSzPts val="2200"/>
              <a:buFont typeface="Courier New"/>
              <a:buChar char="o"/>
            </a:pPr>
            <a:r>
              <a:rPr lang="en-US" sz="2200" dirty="0"/>
              <a:t>Funding Discovery Tools for Librarians</a:t>
            </a:r>
            <a:endParaRPr sz="2200" dirty="0"/>
          </a:p>
          <a:p>
            <a:pPr marL="801687" lvl="1" indent="-400050" algn="l" rtl="0">
              <a:lnSpc>
                <a:spcPct val="100000"/>
              </a:lnSpc>
              <a:spcBef>
                <a:spcPts val="0"/>
              </a:spcBef>
              <a:spcAft>
                <a:spcPts val="0"/>
              </a:spcAft>
              <a:buSzPts val="2200"/>
              <a:buFont typeface="Courier New"/>
              <a:buChar char="o"/>
            </a:pPr>
            <a:r>
              <a:rPr lang="en-US" sz="2200" dirty="0"/>
              <a:t>Build Your Experts Profile </a:t>
            </a:r>
            <a:endParaRPr sz="2200" dirty="0"/>
          </a:p>
          <a:p>
            <a:pPr marL="457200" lvl="0" indent="-342900" algn="l" rtl="0">
              <a:lnSpc>
                <a:spcPct val="100000"/>
              </a:lnSpc>
              <a:spcBef>
                <a:spcPts val="600"/>
              </a:spcBef>
              <a:spcAft>
                <a:spcPts val="0"/>
              </a:spcAft>
              <a:buSzPct val="80000"/>
              <a:buChar char="●"/>
            </a:pPr>
            <a:r>
              <a:rPr lang="en-US" dirty="0"/>
              <a:t>Increasing staff capacity by leveraging combined talent </a:t>
            </a:r>
            <a:endParaRPr dirty="0"/>
          </a:p>
          <a:p>
            <a:pPr marL="801687" lvl="1" indent="-400050" algn="l" rtl="0">
              <a:lnSpc>
                <a:spcPct val="100000"/>
              </a:lnSpc>
              <a:spcBef>
                <a:spcPts val="0"/>
              </a:spcBef>
              <a:spcAft>
                <a:spcPts val="0"/>
              </a:spcAft>
              <a:buSzPts val="2200"/>
              <a:buFont typeface="Courier New"/>
              <a:buChar char="o"/>
            </a:pPr>
            <a:r>
              <a:rPr lang="en-US" sz="2200" dirty="0"/>
              <a:t>Librarians serve as intramural grant &amp; limited submission reviewers</a:t>
            </a:r>
            <a:endParaRPr sz="2200" dirty="0"/>
          </a:p>
          <a:p>
            <a:pPr marL="801687" lvl="1" indent="-400050" algn="l" rtl="0">
              <a:lnSpc>
                <a:spcPct val="100000"/>
              </a:lnSpc>
              <a:spcBef>
                <a:spcPts val="0"/>
              </a:spcBef>
              <a:spcAft>
                <a:spcPts val="0"/>
              </a:spcAft>
              <a:buSzPts val="2200"/>
              <a:buFont typeface="Courier New"/>
              <a:buChar char="o"/>
            </a:pPr>
            <a:r>
              <a:rPr lang="en-US" sz="2200" dirty="0"/>
              <a:t>RD leaders sit on library hiring committees &amp; advise P&amp;T cases</a:t>
            </a:r>
            <a:endParaRPr sz="2200" dirty="0"/>
          </a:p>
          <a:p>
            <a:pPr marL="228600" lvl="0" indent="-50800" algn="l" rtl="0">
              <a:lnSpc>
                <a:spcPct val="90000"/>
              </a:lnSpc>
              <a:spcBef>
                <a:spcPts val="0"/>
              </a:spcBef>
              <a:spcAft>
                <a:spcPts val="0"/>
              </a:spcAft>
              <a:buSzPts val="2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3"/>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Shared Costs Savings</a:t>
            </a:r>
            <a:endParaRPr/>
          </a:p>
        </p:txBody>
      </p:sp>
      <p:sp>
        <p:nvSpPr>
          <p:cNvPr id="291" name="Google Shape;291;p23"/>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800"/>
              <a:buNone/>
            </a:pPr>
            <a:r>
              <a:rPr lang="en-US" sz="3000" dirty="0"/>
              <a:t>Shared costs = more resources </a:t>
            </a:r>
            <a:endParaRPr sz="3000" dirty="0"/>
          </a:p>
          <a:p>
            <a:pPr marL="457200" lvl="0" indent="-342900" algn="l" rtl="0">
              <a:lnSpc>
                <a:spcPct val="100000"/>
              </a:lnSpc>
              <a:spcBef>
                <a:spcPts val="600"/>
              </a:spcBef>
              <a:spcAft>
                <a:spcPts val="0"/>
              </a:spcAft>
              <a:buSzPct val="80000"/>
              <a:buChar char="●"/>
            </a:pPr>
            <a:r>
              <a:rPr lang="en-US" dirty="0"/>
              <a:t>More resources for research initiatives &amp; staff development</a:t>
            </a:r>
            <a:endParaRPr dirty="0"/>
          </a:p>
          <a:p>
            <a:pPr marL="801687" lvl="1" indent="-419100" algn="l" rtl="0">
              <a:lnSpc>
                <a:spcPct val="100000"/>
              </a:lnSpc>
              <a:spcBef>
                <a:spcPts val="600"/>
              </a:spcBef>
              <a:spcAft>
                <a:spcPts val="0"/>
              </a:spcAft>
              <a:buSzPts val="2600"/>
              <a:buFont typeface="Courier New"/>
              <a:buChar char="o"/>
            </a:pPr>
            <a:r>
              <a:rPr lang="en-US" sz="2600" dirty="0"/>
              <a:t>PURE “Experts” $$ split; jointly sponsoring sessions for  2x coverage at ½ cost; hosting more on-campus visitors</a:t>
            </a:r>
            <a:endParaRPr sz="2600" dirty="0"/>
          </a:p>
          <a:p>
            <a:pPr marL="457200" lvl="0" indent="-342900" algn="l" rtl="0">
              <a:lnSpc>
                <a:spcPct val="100000"/>
              </a:lnSpc>
              <a:spcBef>
                <a:spcPts val="1200"/>
              </a:spcBef>
              <a:spcAft>
                <a:spcPts val="0"/>
              </a:spcAft>
              <a:buSzPct val="80000"/>
              <a:buChar char="●"/>
            </a:pPr>
            <a:r>
              <a:rPr lang="en-US" dirty="0"/>
              <a:t>United front with vendors</a:t>
            </a:r>
            <a:endParaRPr dirty="0"/>
          </a:p>
          <a:p>
            <a:pPr marL="457200" lvl="0" indent="-342900" algn="l" rtl="0">
              <a:lnSpc>
                <a:spcPct val="100000"/>
              </a:lnSpc>
              <a:spcBef>
                <a:spcPts val="1200"/>
              </a:spcBef>
              <a:spcAft>
                <a:spcPts val="0"/>
              </a:spcAft>
              <a:buSzPct val="80000"/>
              <a:buChar char="●"/>
            </a:pPr>
            <a:r>
              <a:rPr lang="en-US" dirty="0"/>
              <a:t>Or … less resource cutting due to COVID-based strain</a:t>
            </a:r>
            <a:endParaRPr dirty="0"/>
          </a:p>
          <a:p>
            <a:pPr marL="228600" lvl="0" indent="-50800" algn="l" rtl="0">
              <a:lnSpc>
                <a:spcPct val="90000"/>
              </a:lnSpc>
              <a:spcBef>
                <a:spcPts val="0"/>
              </a:spcBef>
              <a:spcAft>
                <a:spcPts val="0"/>
              </a:spcAft>
              <a:buSzPts val="2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4"/>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Leveraging Platforms, Data &amp; Knowledge</a:t>
            </a:r>
            <a:endParaRPr/>
          </a:p>
        </p:txBody>
      </p:sp>
      <p:sp>
        <p:nvSpPr>
          <p:cNvPr id="298" name="Google Shape;298;p24"/>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457200" lvl="0" indent="-441960" algn="l" rtl="0">
              <a:lnSpc>
                <a:spcPct val="100000"/>
              </a:lnSpc>
              <a:spcBef>
                <a:spcPts val="0"/>
              </a:spcBef>
              <a:spcAft>
                <a:spcPts val="0"/>
              </a:spcAft>
              <a:buSzPct val="80000"/>
              <a:buChar char="●"/>
            </a:pPr>
            <a:r>
              <a:rPr lang="en-US" sz="3000" dirty="0"/>
              <a:t>Institutional repository</a:t>
            </a:r>
            <a:endParaRPr sz="3000" dirty="0"/>
          </a:p>
          <a:p>
            <a:pPr marL="457200" lvl="0" indent="-441960" algn="l" rtl="0">
              <a:lnSpc>
                <a:spcPct val="100000"/>
              </a:lnSpc>
              <a:spcBef>
                <a:spcPts val="0"/>
              </a:spcBef>
              <a:spcAft>
                <a:spcPts val="0"/>
              </a:spcAft>
              <a:buSzPct val="80000"/>
              <a:buFont typeface="Arial"/>
              <a:buChar char="●"/>
            </a:pPr>
            <a:r>
              <a:rPr lang="en-US" sz="3000" dirty="0"/>
              <a:t>Data management and grant compliance</a:t>
            </a:r>
            <a:endParaRPr sz="3000" dirty="0"/>
          </a:p>
          <a:p>
            <a:pPr marL="457200" lvl="0" indent="-441960" algn="l" rtl="0">
              <a:lnSpc>
                <a:spcPct val="100000"/>
              </a:lnSpc>
              <a:spcBef>
                <a:spcPts val="0"/>
              </a:spcBef>
              <a:spcAft>
                <a:spcPts val="0"/>
              </a:spcAft>
              <a:buSzPct val="80000"/>
              <a:buChar char="●"/>
            </a:pPr>
            <a:r>
              <a:rPr lang="en-US" sz="3000" dirty="0"/>
              <a:t>Open access journal support</a:t>
            </a:r>
            <a:endParaRPr sz="3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6"/>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Selected Future Collaborations</a:t>
            </a:r>
            <a:endParaRPr/>
          </a:p>
        </p:txBody>
      </p:sp>
      <p:sp>
        <p:nvSpPr>
          <p:cNvPr id="305" name="Google Shape;305;p26"/>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342900" lvl="0" indent="-343535" algn="l" rtl="0">
              <a:lnSpc>
                <a:spcPct val="100000"/>
              </a:lnSpc>
              <a:spcBef>
                <a:spcPts val="600"/>
              </a:spcBef>
              <a:spcAft>
                <a:spcPts val="0"/>
              </a:spcAft>
              <a:buSzPct val="80000"/>
              <a:buChar char="●"/>
            </a:pPr>
            <a:r>
              <a:rPr lang="en-US" dirty="0"/>
              <a:t>Reactionary to evidence-based planning</a:t>
            </a:r>
            <a:endParaRPr dirty="0"/>
          </a:p>
          <a:p>
            <a:pPr marL="342900" lvl="0" indent="-343535" algn="l" rtl="0">
              <a:lnSpc>
                <a:spcPct val="100000"/>
              </a:lnSpc>
              <a:spcBef>
                <a:spcPts val="600"/>
              </a:spcBef>
              <a:spcAft>
                <a:spcPts val="0"/>
              </a:spcAft>
              <a:buSzPct val="80000"/>
              <a:buChar char="●"/>
            </a:pPr>
            <a:r>
              <a:rPr lang="en-US" dirty="0"/>
              <a:t>Needs assessment</a:t>
            </a:r>
            <a:endParaRPr dirty="0"/>
          </a:p>
          <a:p>
            <a:pPr marL="342900" lvl="0" indent="-343535" algn="l" rtl="0">
              <a:lnSpc>
                <a:spcPct val="100000"/>
              </a:lnSpc>
              <a:spcBef>
                <a:spcPts val="600"/>
              </a:spcBef>
              <a:spcAft>
                <a:spcPts val="0"/>
              </a:spcAft>
              <a:buSzPct val="80000"/>
              <a:buChar char="●"/>
            </a:pPr>
            <a:r>
              <a:rPr lang="en-US" dirty="0"/>
              <a:t>ORCID institutional subscription</a:t>
            </a:r>
            <a:endParaRPr dirty="0"/>
          </a:p>
          <a:p>
            <a:pPr marL="342900" lvl="0" indent="-343535" algn="l" rtl="0">
              <a:lnSpc>
                <a:spcPct val="100000"/>
              </a:lnSpc>
              <a:spcBef>
                <a:spcPts val="600"/>
              </a:spcBef>
              <a:spcAft>
                <a:spcPts val="0"/>
              </a:spcAft>
              <a:buSzPct val="80000"/>
              <a:buChar char="●"/>
            </a:pPr>
            <a:r>
              <a:rPr lang="en-US" dirty="0"/>
              <a:t>Understanding university rankings</a:t>
            </a:r>
            <a:endParaRPr dirty="0"/>
          </a:p>
          <a:p>
            <a:pPr marL="342900" lvl="0" indent="-343535" algn="l" rtl="0">
              <a:lnSpc>
                <a:spcPct val="100000"/>
              </a:lnSpc>
              <a:spcBef>
                <a:spcPts val="600"/>
              </a:spcBef>
              <a:spcAft>
                <a:spcPts val="0"/>
              </a:spcAft>
              <a:buSzPct val="80000"/>
              <a:buChar char="●"/>
            </a:pPr>
            <a:r>
              <a:rPr lang="en-US" dirty="0"/>
              <a:t>Shared promotion of resources and services</a:t>
            </a:r>
            <a:endParaRPr dirty="0"/>
          </a:p>
          <a:p>
            <a:pPr marL="342900" lvl="0" indent="-343535" algn="l" rtl="0">
              <a:lnSpc>
                <a:spcPct val="100000"/>
              </a:lnSpc>
              <a:spcBef>
                <a:spcPts val="600"/>
              </a:spcBef>
              <a:spcAft>
                <a:spcPts val="0"/>
              </a:spcAft>
              <a:buSzPct val="80000"/>
              <a:buChar char="●"/>
            </a:pPr>
            <a:r>
              <a:rPr lang="en-US" dirty="0"/>
              <a:t>New faculty/staff joint training opportunities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5"/>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800"/>
              <a:buFont typeface="Verdana"/>
              <a:buNone/>
            </a:pPr>
            <a:r>
              <a:rPr lang="en-US"/>
              <a:t>Conclusion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2"/>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1800"/>
              <a:buNone/>
            </a:pPr>
            <a:r>
              <a:rPr lang="en-US"/>
              <a:t>Interoperability Challenges</a:t>
            </a:r>
            <a:endParaRPr/>
          </a:p>
        </p:txBody>
      </p:sp>
      <p:sp>
        <p:nvSpPr>
          <p:cNvPr id="318" name="Google Shape;318;p52"/>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342900" lvl="0" indent="-343535" algn="l" rtl="0">
              <a:lnSpc>
                <a:spcPct val="100000"/>
              </a:lnSpc>
              <a:spcBef>
                <a:spcPts val="0"/>
              </a:spcBef>
              <a:spcAft>
                <a:spcPts val="0"/>
              </a:spcAft>
              <a:buSzPct val="80000"/>
              <a:buChar char="●"/>
            </a:pPr>
            <a:r>
              <a:rPr lang="en-US" dirty="0"/>
              <a:t>Language</a:t>
            </a:r>
          </a:p>
          <a:p>
            <a:pPr lvl="1" algn="l" rtl="0">
              <a:lnSpc>
                <a:spcPct val="90000"/>
              </a:lnSpc>
              <a:spcBef>
                <a:spcPts val="1200"/>
              </a:spcBef>
              <a:spcAft>
                <a:spcPts val="0"/>
              </a:spcAft>
              <a:buSzPts val="2400"/>
              <a:buFont typeface="Courier New" panose="02070309020205020404" pitchFamily="49" charset="0"/>
              <a:buChar char="o"/>
            </a:pPr>
            <a:r>
              <a:rPr lang="en-US" dirty="0"/>
              <a:t>Research Administration versus Research Development</a:t>
            </a:r>
            <a:endParaRPr dirty="0"/>
          </a:p>
          <a:p>
            <a:pPr lvl="1" algn="l" rtl="0">
              <a:lnSpc>
                <a:spcPct val="90000"/>
              </a:lnSpc>
              <a:spcBef>
                <a:spcPts val="1200"/>
              </a:spcBef>
              <a:spcAft>
                <a:spcPts val="0"/>
              </a:spcAft>
              <a:buSzPts val="2400"/>
              <a:buFont typeface="Courier New" panose="02070309020205020404" pitchFamily="49" charset="0"/>
              <a:buChar char="o"/>
            </a:pPr>
            <a:r>
              <a:rPr lang="en-US" dirty="0"/>
              <a:t>Proposal Development</a:t>
            </a:r>
            <a:endParaRPr dirty="0"/>
          </a:p>
          <a:p>
            <a:pPr marL="914400" lvl="0" indent="0" algn="l" rtl="0">
              <a:lnSpc>
                <a:spcPct val="90000"/>
              </a:lnSpc>
              <a:spcBef>
                <a:spcPts val="1200"/>
              </a:spcBef>
              <a:spcAft>
                <a:spcPts val="0"/>
              </a:spcAft>
              <a:buNone/>
            </a:pPr>
            <a:endParaRPr sz="1000" dirty="0"/>
          </a:p>
          <a:p>
            <a:pPr marL="342900" marR="0" lvl="0" indent="-343535" algn="l" defTabSz="914400" rtl="0" eaLnBrk="1" fontAlgn="auto" latinLnBrk="0" hangingPunct="1">
              <a:lnSpc>
                <a:spcPct val="100000"/>
              </a:lnSpc>
              <a:spcBef>
                <a:spcPts val="0"/>
              </a:spcBef>
              <a:spcAft>
                <a:spcPts val="0"/>
              </a:spcAft>
              <a:buClr>
                <a:srgbClr val="F76900"/>
              </a:buClr>
              <a:buSzPct val="80000"/>
              <a:buFont typeface="Arial"/>
              <a:buChar char="●"/>
              <a:tabLst/>
              <a:defRPr/>
            </a:pPr>
            <a:r>
              <a:rPr kumimoji="0" lang="en-US" sz="2800" b="0" i="0" u="none" strike="noStrike" kern="0" cap="none" spc="0" normalizeH="0" baseline="0" noProof="0" dirty="0">
                <a:ln>
                  <a:noFill/>
                </a:ln>
                <a:solidFill>
                  <a:srgbClr val="000E54"/>
                </a:solidFill>
                <a:effectLst/>
                <a:uLnTx/>
                <a:uFillTx/>
                <a:latin typeface="Verdana"/>
                <a:ea typeface="Verdana"/>
                <a:sym typeface="Verdana"/>
              </a:rPr>
              <a:t>Working together</a:t>
            </a:r>
          </a:p>
          <a:p>
            <a:pPr lvl="1" algn="l" rtl="0">
              <a:lnSpc>
                <a:spcPct val="90000"/>
              </a:lnSpc>
              <a:spcBef>
                <a:spcPts val="1200"/>
              </a:spcBef>
              <a:spcAft>
                <a:spcPts val="0"/>
              </a:spcAft>
              <a:buSzPts val="2400"/>
              <a:buFont typeface="Courier New" panose="02070309020205020404" pitchFamily="49" charset="0"/>
              <a:buChar char="o"/>
            </a:pPr>
            <a:r>
              <a:rPr lang="en-US" dirty="0"/>
              <a:t>Google Drive versus Microsoft OneDrive</a:t>
            </a:r>
            <a:endParaRPr dirty="0"/>
          </a:p>
          <a:p>
            <a:pPr lvl="1" algn="l" rtl="0">
              <a:lnSpc>
                <a:spcPct val="90000"/>
              </a:lnSpc>
              <a:spcBef>
                <a:spcPts val="1200"/>
              </a:spcBef>
              <a:spcAft>
                <a:spcPts val="0"/>
              </a:spcAft>
              <a:buSzPts val="2400"/>
              <a:buFont typeface="Courier New" panose="02070309020205020404" pitchFamily="49" charset="0"/>
              <a:buChar char="o"/>
            </a:pPr>
            <a:r>
              <a:rPr lang="en-US" dirty="0"/>
              <a:t>Scheduling via Outlook</a:t>
            </a:r>
            <a:endParaRPr dirty="0"/>
          </a:p>
          <a:p>
            <a:pPr marL="914400" lvl="1" indent="-228600" algn="l" rtl="0">
              <a:lnSpc>
                <a:spcPct val="90000"/>
              </a:lnSpc>
              <a:spcBef>
                <a:spcPts val="1200"/>
              </a:spcBef>
              <a:spcAft>
                <a:spcPts val="0"/>
              </a:spcAft>
              <a:buSzPts val="2400"/>
              <a:buNone/>
            </a:pPr>
            <a:endParaRPr dirty="0"/>
          </a:p>
          <a:p>
            <a:pPr marL="457200" lvl="0" indent="-228600" algn="l" rtl="0">
              <a:lnSpc>
                <a:spcPct val="90000"/>
              </a:lnSpc>
              <a:spcBef>
                <a:spcPts val="0"/>
              </a:spcBef>
              <a:spcAft>
                <a:spcPts val="0"/>
              </a:spcAft>
              <a:buSzPts val="28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7"/>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Takeaways from the Joint Efforts </a:t>
            </a:r>
            <a:endParaRPr/>
          </a:p>
        </p:txBody>
      </p:sp>
      <p:sp>
        <p:nvSpPr>
          <p:cNvPr id="325" name="Google Shape;325;p27"/>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365760" lvl="0" indent="-365760" algn="l" rtl="0">
              <a:lnSpc>
                <a:spcPct val="100000"/>
              </a:lnSpc>
              <a:spcBef>
                <a:spcPts val="0"/>
              </a:spcBef>
              <a:spcAft>
                <a:spcPts val="0"/>
              </a:spcAft>
              <a:buSzPct val="80000"/>
              <a:buChar char="●"/>
            </a:pPr>
            <a:r>
              <a:rPr lang="en-US" dirty="0"/>
              <a:t>Enhanced Syracuse University visibility (and reputation!) </a:t>
            </a:r>
            <a:endParaRPr dirty="0"/>
          </a:p>
          <a:p>
            <a:pPr marL="365760" lvl="0" indent="-365760" algn="l" rtl="0">
              <a:lnSpc>
                <a:spcPct val="100000"/>
              </a:lnSpc>
              <a:spcBef>
                <a:spcPts val="600"/>
              </a:spcBef>
              <a:spcAft>
                <a:spcPts val="0"/>
              </a:spcAft>
              <a:buSzPct val="80000"/>
              <a:buChar char="●"/>
            </a:pPr>
            <a:r>
              <a:rPr lang="en-US" dirty="0"/>
              <a:t>Understanding evolution of research emphasis</a:t>
            </a:r>
            <a:endParaRPr dirty="0"/>
          </a:p>
          <a:p>
            <a:pPr marL="365760" lvl="0" indent="-365760" algn="l" rtl="0">
              <a:lnSpc>
                <a:spcPct val="100000"/>
              </a:lnSpc>
              <a:spcBef>
                <a:spcPts val="600"/>
              </a:spcBef>
              <a:spcAft>
                <a:spcPts val="0"/>
              </a:spcAft>
              <a:buSzPct val="80000"/>
              <a:buChar char="●"/>
            </a:pPr>
            <a:r>
              <a:rPr lang="en-US" dirty="0"/>
              <a:t>Strong line of communication and shared goals between units</a:t>
            </a:r>
            <a:endParaRPr dirty="0"/>
          </a:p>
          <a:p>
            <a:pPr marL="365760" lvl="0" indent="-365760" algn="l" rtl="0">
              <a:lnSpc>
                <a:spcPct val="100000"/>
              </a:lnSpc>
              <a:spcBef>
                <a:spcPts val="600"/>
              </a:spcBef>
              <a:spcAft>
                <a:spcPts val="0"/>
              </a:spcAft>
              <a:buSzPct val="80000"/>
              <a:buChar char="●"/>
            </a:pPr>
            <a:r>
              <a:rPr lang="en-US" dirty="0"/>
              <a:t>Overall, positive outcomes for faculty, staff, students</a:t>
            </a:r>
            <a:endParaRPr dirty="0"/>
          </a:p>
          <a:p>
            <a:pPr marL="85725" lvl="0" indent="0" algn="l" rtl="0">
              <a:lnSpc>
                <a:spcPct val="100000"/>
              </a:lnSpc>
              <a:spcBef>
                <a:spcPts val="600"/>
              </a:spcBef>
              <a:spcAft>
                <a:spcPts val="0"/>
              </a:spcAft>
              <a:buSzPts val="1440"/>
              <a:buNone/>
            </a:pPr>
            <a:endParaRPr dirty="0"/>
          </a:p>
          <a:p>
            <a:pPr marL="85725" lvl="0" indent="0" algn="l" rtl="0">
              <a:lnSpc>
                <a:spcPct val="100000"/>
              </a:lnSpc>
              <a:spcBef>
                <a:spcPts val="600"/>
              </a:spcBef>
              <a:spcAft>
                <a:spcPts val="0"/>
              </a:spcAft>
              <a:buSzPts val="1440"/>
              <a:buNone/>
            </a:pPr>
            <a:r>
              <a:rPr lang="en-US" dirty="0"/>
              <a:t>Connecting pieces of the research lifecycle</a:t>
            </a:r>
            <a:endParaRPr dirty="0"/>
          </a:p>
          <a:p>
            <a:pPr marL="85725" lvl="0" indent="0" algn="l" rtl="0">
              <a:lnSpc>
                <a:spcPct val="100000"/>
              </a:lnSpc>
              <a:spcBef>
                <a:spcPts val="600"/>
              </a:spcBef>
              <a:spcAft>
                <a:spcPts val="0"/>
              </a:spcAft>
              <a:buSzPts val="144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Agenda</a:t>
            </a:r>
            <a:endParaRPr/>
          </a:p>
        </p:txBody>
      </p:sp>
      <p:sp>
        <p:nvSpPr>
          <p:cNvPr id="114" name="Google Shape;114;p2"/>
          <p:cNvSpPr txBox="1">
            <a:spLocks noGrp="1"/>
          </p:cNvSpPr>
          <p:nvPr>
            <p:ph type="body" idx="1"/>
          </p:nvPr>
        </p:nvSpPr>
        <p:spPr>
          <a:xfrm>
            <a:off x="838200" y="1825625"/>
            <a:ext cx="10515600" cy="4351338"/>
          </a:xfrm>
          <a:prstGeom prst="rect">
            <a:avLst/>
          </a:prstGeom>
          <a:noFill/>
          <a:ln>
            <a:noFill/>
          </a:ln>
        </p:spPr>
        <p:txBody>
          <a:bodyPr spcFirstLastPara="1" wrap="square" lIns="0" tIns="45700" rIns="0" bIns="45700" anchor="t" anchorCtr="0">
            <a:normAutofit/>
          </a:bodyPr>
          <a:lstStyle/>
          <a:p>
            <a:pPr marL="228600" indent="-242570">
              <a:lnSpc>
                <a:spcPct val="70000"/>
              </a:lnSpc>
              <a:spcBef>
                <a:spcPts val="1200"/>
              </a:spcBef>
              <a:buSzPts val="2600"/>
            </a:pPr>
            <a:r>
              <a:rPr lang="en-US" sz="2600" dirty="0"/>
              <a:t>Your profiles </a:t>
            </a:r>
          </a:p>
          <a:p>
            <a:pPr marL="685800" lvl="1" indent="-242570">
              <a:lnSpc>
                <a:spcPct val="70000"/>
              </a:lnSpc>
              <a:buSzPts val="2600"/>
            </a:pPr>
            <a:r>
              <a:rPr lang="en-US" sz="2200" dirty="0"/>
              <a:t>Please share you name &amp; institution in chat!</a:t>
            </a:r>
            <a:endParaRPr sz="2200" dirty="0"/>
          </a:p>
          <a:p>
            <a:pPr marL="228600" indent="-242570">
              <a:lnSpc>
                <a:spcPct val="70000"/>
              </a:lnSpc>
              <a:spcBef>
                <a:spcPts val="1200"/>
              </a:spcBef>
              <a:buSzPts val="2600"/>
            </a:pPr>
            <a:r>
              <a:rPr lang="en-US" sz="2600" dirty="0"/>
              <a:t>Our unit profiles</a:t>
            </a:r>
            <a:endParaRPr sz="2600" dirty="0"/>
          </a:p>
          <a:p>
            <a:pPr marL="228600" lvl="0" indent="-242570" algn="l" rtl="0">
              <a:lnSpc>
                <a:spcPct val="70000"/>
              </a:lnSpc>
              <a:spcBef>
                <a:spcPts val="1200"/>
              </a:spcBef>
              <a:spcAft>
                <a:spcPts val="0"/>
              </a:spcAft>
              <a:buSzPts val="2600"/>
              <a:buChar char="•"/>
            </a:pPr>
            <a:r>
              <a:rPr lang="en-US" sz="2600" dirty="0"/>
              <a:t>Collaboration activities</a:t>
            </a:r>
          </a:p>
          <a:p>
            <a:pPr marL="685800" lvl="1" indent="-238759" algn="l" rtl="0">
              <a:lnSpc>
                <a:spcPct val="70000"/>
              </a:lnSpc>
              <a:spcBef>
                <a:spcPts val="1200"/>
              </a:spcBef>
              <a:spcAft>
                <a:spcPts val="0"/>
              </a:spcAft>
              <a:buSzPts val="2200"/>
              <a:buChar char="–"/>
            </a:pPr>
            <a:r>
              <a:rPr lang="en-US" sz="2200" dirty="0"/>
              <a:t>Research reputation</a:t>
            </a:r>
          </a:p>
          <a:p>
            <a:pPr marL="685800" lvl="1" indent="-238759">
              <a:lnSpc>
                <a:spcPct val="70000"/>
              </a:lnSpc>
              <a:buSzPts val="2200"/>
            </a:pPr>
            <a:r>
              <a:rPr lang="en-US" sz="2200" dirty="0"/>
              <a:t>Learning, training, and networking</a:t>
            </a:r>
          </a:p>
          <a:p>
            <a:pPr marL="685800" lvl="1" indent="-238759">
              <a:lnSpc>
                <a:spcPct val="70000"/>
              </a:lnSpc>
              <a:buSzPts val="2200"/>
            </a:pPr>
            <a:r>
              <a:rPr lang="en-US" sz="2200" dirty="0"/>
              <a:t>Administration</a:t>
            </a:r>
          </a:p>
          <a:p>
            <a:pPr marL="685800" lvl="1" indent="-238759">
              <a:lnSpc>
                <a:spcPct val="70000"/>
              </a:lnSpc>
              <a:buSzPts val="2200"/>
            </a:pPr>
            <a:r>
              <a:rPr lang="en-US" sz="2200" dirty="0"/>
              <a:t>Future efforts</a:t>
            </a:r>
          </a:p>
          <a:p>
            <a:pPr marL="228600" lvl="0" indent="-242570" algn="l" rtl="0">
              <a:lnSpc>
                <a:spcPct val="70000"/>
              </a:lnSpc>
              <a:spcBef>
                <a:spcPts val="1200"/>
              </a:spcBef>
              <a:spcAft>
                <a:spcPts val="0"/>
              </a:spcAft>
              <a:buSzPts val="2600"/>
              <a:buChar char="•"/>
            </a:pPr>
            <a:r>
              <a:rPr lang="en-US" sz="2600" dirty="0"/>
              <a:t>Conclusion</a:t>
            </a:r>
            <a:endParaRPr sz="2600" dirty="0"/>
          </a:p>
          <a:p>
            <a:pPr marL="228600" lvl="0" indent="-242570" algn="l" rtl="0">
              <a:lnSpc>
                <a:spcPct val="70000"/>
              </a:lnSpc>
              <a:spcBef>
                <a:spcPts val="1200"/>
              </a:spcBef>
              <a:spcAft>
                <a:spcPts val="0"/>
              </a:spcAft>
              <a:buSzPts val="2600"/>
              <a:buChar char="•"/>
            </a:pPr>
            <a:r>
              <a:rPr lang="en-US" sz="2600" dirty="0"/>
              <a:t>Questions </a:t>
            </a:r>
            <a:endParaRPr sz="2600" dirty="0"/>
          </a:p>
          <a:p>
            <a:pPr marL="228600" lvl="0" indent="-77470" algn="l" rtl="0">
              <a:lnSpc>
                <a:spcPct val="70000"/>
              </a:lnSpc>
              <a:spcBef>
                <a:spcPts val="1200"/>
              </a:spcBef>
              <a:spcAft>
                <a:spcPts val="0"/>
              </a:spcAft>
              <a:buSzPts val="2380"/>
              <a:buNone/>
            </a:pPr>
            <a:endParaRPr sz="2380" dirty="0"/>
          </a:p>
        </p:txBody>
      </p:sp>
    </p:spTree>
    <p:extLst>
      <p:ext uri="{BB962C8B-B14F-4D97-AF65-F5344CB8AC3E}">
        <p14:creationId xmlns:p14="http://schemas.microsoft.com/office/powerpoint/2010/main" val="640352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a:spLocks noGrp="1"/>
          </p:cNvSpPr>
          <p:nvPr>
            <p:ph type="title"/>
          </p:nvPr>
        </p:nvSpPr>
        <p:spPr>
          <a:xfrm>
            <a:off x="740663" y="2766217"/>
            <a:ext cx="5486400" cy="173736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6000"/>
              <a:buFont typeface="Verdana"/>
              <a:buNone/>
            </a:pPr>
            <a:r>
              <a:rPr lang="en-US"/>
              <a:t>Questions?</a:t>
            </a:r>
            <a:br>
              <a:rPr lang="en-US"/>
            </a:br>
            <a:endParaRPr/>
          </a:p>
        </p:txBody>
      </p:sp>
      <p:sp>
        <p:nvSpPr>
          <p:cNvPr id="332" name="Google Shape;332;p28"/>
          <p:cNvSpPr txBox="1"/>
          <p:nvPr/>
        </p:nvSpPr>
        <p:spPr>
          <a:xfrm>
            <a:off x="143702" y="4537674"/>
            <a:ext cx="9111084"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Verdana"/>
                <a:ea typeface="Verdana"/>
                <a:cs typeface="Verdana"/>
                <a:sym typeface="Verdana"/>
              </a:rPr>
              <a:t>Christina Leigh Docteur, Office of Research, cdocteur@syr.edu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Verdana"/>
                <a:ea typeface="Verdana"/>
                <a:cs typeface="Verdana"/>
                <a:sym typeface="Verdana"/>
              </a:rPr>
              <a:t>Chetna Chianese, Office of Research, cchianes@syr.edu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Verdana"/>
                <a:ea typeface="Verdana"/>
                <a:cs typeface="Verdana"/>
                <a:sym typeface="Verdana"/>
              </a:rPr>
              <a:t>Emily Hart, Syracuse University Libraries, ekhart@syr.edu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Verdana"/>
                <a:ea typeface="Verdana"/>
                <a:cs typeface="Verdana"/>
                <a:sym typeface="Verdana"/>
              </a:rPr>
              <a:t>Brenna Helmstutler, Syracuse University Libraries, bhelmstu@syr.edu</a:t>
            </a:r>
            <a:endParaRPr sz="2000" b="0" i="0" u="none" strike="noStrike" cap="none">
              <a:solidFill>
                <a:schemeClr val="lt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Verdana"/>
                <a:ea typeface="Verdana"/>
                <a:cs typeface="Verdana"/>
                <a:sym typeface="Verdana"/>
              </a:rPr>
              <a:t>Anne Rauh, Syracuse University Libraries, aerauh@syr.edu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831850" y="3836987"/>
            <a:ext cx="10515600" cy="1363663"/>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lt1"/>
              </a:buClr>
              <a:buSzPts val="4800"/>
              <a:buFont typeface="Verdana"/>
              <a:buNone/>
            </a:pPr>
            <a:r>
              <a:rPr lang="en-US"/>
              <a:t>Setting the Stage</a:t>
            </a:r>
            <a:endParaRPr/>
          </a:p>
        </p:txBody>
      </p:sp>
      <p:sp>
        <p:nvSpPr>
          <p:cNvPr id="121" name="Google Shape;121;p3"/>
          <p:cNvSpPr txBox="1">
            <a:spLocks noGrp="1"/>
          </p:cNvSpPr>
          <p:nvPr>
            <p:ph type="body" idx="1"/>
          </p:nvPr>
        </p:nvSpPr>
        <p:spPr>
          <a:xfrm>
            <a:off x="831850" y="5357813"/>
            <a:ext cx="10515600" cy="719454"/>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endParaRPr dirty="0"/>
          </a:p>
        </p:txBody>
      </p:sp>
      <p:pic>
        <p:nvPicPr>
          <p:cNvPr id="122" name="Google Shape;122;p3" descr="A large crowd of Syracuse University graduating students faces toward the stage. These students are all wearing navy blue undergraduate gowns with many different designs on the top of their graduation caps. " title="Syracuse University Commencement Crowd"/>
          <p:cNvPicPr preferRelativeResize="0"/>
          <p:nvPr/>
        </p:nvPicPr>
        <p:blipFill rotWithShape="1">
          <a:blip r:embed="rId3">
            <a:alphaModFix/>
          </a:blip>
          <a:srcRect/>
          <a:stretch/>
        </p:blipFill>
        <p:spPr>
          <a:xfrm>
            <a:off x="0" y="0"/>
            <a:ext cx="12192000" cy="356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Syracuse University</a:t>
            </a:r>
            <a:endParaRPr/>
          </a:p>
        </p:txBody>
      </p:sp>
      <p:sp>
        <p:nvSpPr>
          <p:cNvPr id="129" name="Google Shape;129;p4"/>
          <p:cNvSpPr txBox="1">
            <a:spLocks noGrp="1"/>
          </p:cNvSpPr>
          <p:nvPr>
            <p:ph type="body" idx="1"/>
          </p:nvPr>
        </p:nvSpPr>
        <p:spPr>
          <a:xfrm>
            <a:off x="838200" y="1825625"/>
            <a:ext cx="5181600" cy="4351338"/>
          </a:xfrm>
          <a:prstGeom prst="rect">
            <a:avLst/>
          </a:prstGeom>
          <a:noFill/>
          <a:ln>
            <a:noFill/>
          </a:ln>
        </p:spPr>
        <p:txBody>
          <a:bodyPr spcFirstLastPara="1" wrap="square" lIns="0" tIns="45700" rIns="0" bIns="45700" anchor="t" anchorCtr="0">
            <a:normAutofit/>
          </a:bodyPr>
          <a:lstStyle/>
          <a:p>
            <a:pPr marL="484632" lvl="0" indent="-365760" algn="l" rtl="0">
              <a:lnSpc>
                <a:spcPct val="100000"/>
              </a:lnSpc>
              <a:spcBef>
                <a:spcPts val="0"/>
              </a:spcBef>
              <a:spcAft>
                <a:spcPts val="0"/>
              </a:spcAft>
              <a:buSzPct val="80000"/>
              <a:buChar char="●"/>
            </a:pPr>
            <a:r>
              <a:rPr lang="en-US" dirty="0"/>
              <a:t>Private research university</a:t>
            </a:r>
            <a:endParaRPr dirty="0"/>
          </a:p>
          <a:p>
            <a:pPr marL="484632" lvl="0" indent="-365760" algn="l" rtl="0">
              <a:lnSpc>
                <a:spcPct val="100000"/>
              </a:lnSpc>
              <a:spcBef>
                <a:spcPts val="0"/>
              </a:spcBef>
              <a:spcAft>
                <a:spcPts val="0"/>
              </a:spcAft>
              <a:buSzPct val="80000"/>
              <a:buChar char="●"/>
            </a:pPr>
            <a:r>
              <a:rPr lang="en-US" dirty="0"/>
              <a:t>R1 (Research Intensive) Carnegie Classification of Institutions of Higher Ed (up from R2 in 2015)</a:t>
            </a:r>
            <a:endParaRPr dirty="0"/>
          </a:p>
          <a:p>
            <a:pPr marL="484632" lvl="0" indent="-365760" algn="l" rtl="0">
              <a:lnSpc>
                <a:spcPct val="100000"/>
              </a:lnSpc>
              <a:spcBef>
                <a:spcPts val="0"/>
              </a:spcBef>
              <a:spcAft>
                <a:spcPts val="0"/>
              </a:spcAft>
              <a:buSzPct val="80000"/>
              <a:buChar char="●"/>
            </a:pPr>
            <a:r>
              <a:rPr lang="en-US" dirty="0"/>
              <a:t>15,000 undergraduates</a:t>
            </a:r>
            <a:endParaRPr dirty="0"/>
          </a:p>
          <a:p>
            <a:pPr marL="484632" lvl="0" indent="-365760" algn="l" rtl="0">
              <a:lnSpc>
                <a:spcPct val="100000"/>
              </a:lnSpc>
              <a:spcBef>
                <a:spcPts val="0"/>
              </a:spcBef>
              <a:spcAft>
                <a:spcPts val="0"/>
              </a:spcAft>
              <a:buSzPct val="80000"/>
              <a:buChar char="●"/>
            </a:pPr>
            <a:r>
              <a:rPr lang="en-US" dirty="0"/>
              <a:t>5,000 graduate students</a:t>
            </a:r>
            <a:endParaRPr dirty="0"/>
          </a:p>
          <a:p>
            <a:pPr marL="228600" lvl="0" indent="-50800" algn="l" rtl="0">
              <a:lnSpc>
                <a:spcPct val="90000"/>
              </a:lnSpc>
              <a:spcBef>
                <a:spcPts val="0"/>
              </a:spcBef>
              <a:spcAft>
                <a:spcPts val="0"/>
              </a:spcAft>
              <a:buSzPts val="2800"/>
              <a:buNone/>
            </a:pPr>
            <a:endParaRPr dirty="0"/>
          </a:p>
        </p:txBody>
      </p:sp>
      <p:pic>
        <p:nvPicPr>
          <p:cNvPr id="131" name="Google Shape;131;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172200" y="2285910"/>
            <a:ext cx="5334000" cy="300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2"/>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Restructuring to Focus on Research</a:t>
            </a:r>
            <a:endParaRPr/>
          </a:p>
        </p:txBody>
      </p:sp>
      <p:sp>
        <p:nvSpPr>
          <p:cNvPr id="138" name="Google Shape;138;p12"/>
          <p:cNvSpPr txBox="1">
            <a:spLocks noGrp="1"/>
          </p:cNvSpPr>
          <p:nvPr>
            <p:ph type="body" idx="1"/>
          </p:nvPr>
        </p:nvSpPr>
        <p:spPr>
          <a:xfrm>
            <a:off x="838200" y="1519201"/>
            <a:ext cx="10515600" cy="4657800"/>
          </a:xfrm>
          <a:prstGeom prst="rect">
            <a:avLst/>
          </a:prstGeom>
          <a:noFill/>
          <a:ln>
            <a:noFill/>
          </a:ln>
        </p:spPr>
        <p:txBody>
          <a:bodyPr spcFirstLastPara="1" wrap="square" lIns="0" tIns="45700" rIns="0" bIns="45700" anchor="t" anchorCtr="0">
            <a:normAutofit/>
          </a:bodyPr>
          <a:lstStyle/>
          <a:p>
            <a:pPr marL="200025" lvl="0" indent="0" algn="l" rtl="0">
              <a:lnSpc>
                <a:spcPct val="100000"/>
              </a:lnSpc>
              <a:spcBef>
                <a:spcPts val="0"/>
              </a:spcBef>
              <a:spcAft>
                <a:spcPts val="0"/>
              </a:spcAft>
              <a:buSzPts val="1440"/>
              <a:buNone/>
            </a:pPr>
            <a:r>
              <a:rPr lang="en-US" sz="3200" dirty="0"/>
              <a:t>New &amp; Unique Campus Support Structures </a:t>
            </a:r>
            <a:endParaRPr sz="3200" dirty="0"/>
          </a:p>
          <a:p>
            <a:pPr marL="200025" lvl="0" indent="0" algn="l" rtl="0">
              <a:lnSpc>
                <a:spcPct val="100000"/>
              </a:lnSpc>
              <a:spcBef>
                <a:spcPts val="0"/>
              </a:spcBef>
              <a:spcAft>
                <a:spcPts val="0"/>
              </a:spcAft>
              <a:buSzPts val="1440"/>
              <a:buNone/>
            </a:pPr>
            <a:endParaRPr sz="1000" dirty="0"/>
          </a:p>
          <a:p>
            <a:pPr marL="485775" lvl="0" indent="-298450" algn="l" rtl="0">
              <a:lnSpc>
                <a:spcPct val="100000"/>
              </a:lnSpc>
              <a:spcBef>
                <a:spcPts val="600"/>
              </a:spcBef>
              <a:spcAft>
                <a:spcPts val="0"/>
              </a:spcAft>
              <a:buSzPct val="80000"/>
              <a:buChar char="●"/>
            </a:pPr>
            <a:r>
              <a:rPr lang="en-US" sz="2600" dirty="0"/>
              <a:t>Office/division restructuring </a:t>
            </a:r>
            <a:endParaRPr sz="3000" dirty="0"/>
          </a:p>
          <a:p>
            <a:pPr marL="744537" lvl="1" indent="-330200" algn="l" rtl="0">
              <a:lnSpc>
                <a:spcPct val="115000"/>
              </a:lnSpc>
              <a:spcBef>
                <a:spcPts val="0"/>
              </a:spcBef>
              <a:spcAft>
                <a:spcPts val="0"/>
              </a:spcAft>
              <a:buSzPts val="2100"/>
              <a:buChar char="○"/>
            </a:pPr>
            <a:r>
              <a:rPr lang="en-US" sz="2000" dirty="0"/>
              <a:t>Office of Research: Proposal Support Services – 3 new positions</a:t>
            </a:r>
            <a:endParaRPr sz="3100" dirty="0"/>
          </a:p>
          <a:p>
            <a:pPr marL="744537" lvl="1" indent="-330200" algn="l" rtl="0">
              <a:lnSpc>
                <a:spcPct val="115000"/>
              </a:lnSpc>
              <a:spcBef>
                <a:spcPts val="0"/>
              </a:spcBef>
              <a:spcAft>
                <a:spcPts val="0"/>
              </a:spcAft>
              <a:buSzPts val="2100"/>
              <a:buChar char="○"/>
            </a:pPr>
            <a:r>
              <a:rPr lang="en-US" sz="2000" dirty="0"/>
              <a:t>Libraries: Dept of Research &amp; Scholarship (DRS) – focus teams including Digital &amp; Open Scholarship and Research Impact</a:t>
            </a:r>
            <a:r>
              <a:rPr lang="en-US" sz="1800" dirty="0"/>
              <a:t> </a:t>
            </a:r>
            <a:endParaRPr sz="1800" dirty="0"/>
          </a:p>
          <a:p>
            <a:pPr marL="457200" lvl="0" indent="-332740" algn="l" rtl="0">
              <a:lnSpc>
                <a:spcPct val="100000"/>
              </a:lnSpc>
              <a:spcBef>
                <a:spcPts val="600"/>
              </a:spcBef>
              <a:spcAft>
                <a:spcPts val="0"/>
              </a:spcAft>
              <a:buSzPct val="80000"/>
              <a:buChar char="●"/>
            </a:pPr>
            <a:r>
              <a:rPr lang="en-US" sz="2600" dirty="0"/>
              <a:t>Associate Deans for Research (ADRs) Leadership Group </a:t>
            </a:r>
            <a:endParaRPr sz="3000" dirty="0"/>
          </a:p>
          <a:p>
            <a:pPr marL="742950" lvl="1" indent="-355600" algn="l" rtl="0">
              <a:lnSpc>
                <a:spcPct val="150000"/>
              </a:lnSpc>
              <a:spcBef>
                <a:spcPts val="0"/>
              </a:spcBef>
              <a:spcAft>
                <a:spcPts val="0"/>
              </a:spcAft>
              <a:buSzPts val="2000"/>
              <a:buChar char="○"/>
            </a:pPr>
            <a:r>
              <a:rPr lang="en-US" sz="1900" dirty="0"/>
              <a:t>Response to SU’s mission of increasing research trajectory </a:t>
            </a:r>
            <a:endParaRPr sz="1300" dirty="0"/>
          </a:p>
          <a:p>
            <a:pPr marL="485775" lvl="0" indent="-298450" algn="l" rtl="0">
              <a:lnSpc>
                <a:spcPct val="100000"/>
              </a:lnSpc>
              <a:spcBef>
                <a:spcPts val="600"/>
              </a:spcBef>
              <a:spcAft>
                <a:spcPts val="0"/>
              </a:spcAft>
              <a:buSzPct val="80000"/>
              <a:buChar char="●"/>
            </a:pPr>
            <a:r>
              <a:rPr lang="en-US" sz="2600" dirty="0"/>
              <a:t>Initiatives to support &amp; promote interdisciplinary research</a:t>
            </a:r>
            <a:endParaRPr sz="3000" dirty="0"/>
          </a:p>
          <a:p>
            <a:pPr marL="744537" lvl="1" indent="-323850" algn="l" rtl="0">
              <a:lnSpc>
                <a:spcPct val="115000"/>
              </a:lnSpc>
              <a:spcBef>
                <a:spcPts val="0"/>
              </a:spcBef>
              <a:spcAft>
                <a:spcPts val="0"/>
              </a:spcAft>
              <a:buSzPts val="2000"/>
              <a:buChar char="○"/>
            </a:pPr>
            <a:r>
              <a:rPr lang="en-US" sz="1900" dirty="0"/>
              <a:t>Intramural grants, new faculty hires, and interdisciplinary research clusters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Office of Research</a:t>
            </a:r>
            <a:endParaRPr/>
          </a:p>
        </p:txBody>
      </p:sp>
      <p:sp>
        <p:nvSpPr>
          <p:cNvPr id="145" name="Google Shape;145;p5"/>
          <p:cNvSpPr txBox="1">
            <a:spLocks noGrp="1"/>
          </p:cNvSpPr>
          <p:nvPr>
            <p:ph type="body" idx="1"/>
          </p:nvPr>
        </p:nvSpPr>
        <p:spPr>
          <a:xfrm>
            <a:off x="838200" y="1690701"/>
            <a:ext cx="5181600" cy="4657800"/>
          </a:xfrm>
          <a:prstGeom prst="rect">
            <a:avLst/>
          </a:prstGeom>
          <a:noFill/>
          <a:ln>
            <a:noFill/>
          </a:ln>
        </p:spPr>
        <p:txBody>
          <a:bodyPr spcFirstLastPara="1" wrap="square" lIns="0" tIns="45700" rIns="0" bIns="45700" anchor="t" anchorCtr="0">
            <a:normAutofit/>
          </a:bodyPr>
          <a:lstStyle/>
          <a:p>
            <a:pPr marL="485775" lvl="0" indent="-285750" algn="l" rtl="0">
              <a:lnSpc>
                <a:spcPct val="100000"/>
              </a:lnSpc>
              <a:spcBef>
                <a:spcPts val="0"/>
              </a:spcBef>
              <a:spcAft>
                <a:spcPts val="0"/>
              </a:spcAft>
              <a:buSzPct val="80000"/>
              <a:buChar char="●"/>
            </a:pPr>
            <a:r>
              <a:rPr lang="en-US" dirty="0"/>
              <a:t>5 administrative units  and main office</a:t>
            </a:r>
            <a:endParaRPr dirty="0"/>
          </a:p>
          <a:p>
            <a:pPr marL="485775" lvl="0" indent="-285750" algn="l" rtl="0">
              <a:lnSpc>
                <a:spcPct val="100000"/>
              </a:lnSpc>
              <a:spcBef>
                <a:spcPts val="600"/>
              </a:spcBef>
              <a:spcAft>
                <a:spcPts val="0"/>
              </a:spcAft>
              <a:buSzPct val="80000"/>
              <a:buChar char="●"/>
            </a:pPr>
            <a:r>
              <a:rPr lang="en-US" dirty="0"/>
              <a:t>Led by Interim VPR since    January 2020</a:t>
            </a:r>
            <a:endParaRPr dirty="0"/>
          </a:p>
          <a:p>
            <a:pPr marL="485775" lvl="0" indent="-285750" algn="l" rtl="0">
              <a:lnSpc>
                <a:spcPct val="100000"/>
              </a:lnSpc>
              <a:spcBef>
                <a:spcPts val="600"/>
              </a:spcBef>
              <a:spcAft>
                <a:spcPts val="0"/>
              </a:spcAft>
              <a:buSzPct val="80000"/>
              <a:buChar char="●"/>
            </a:pPr>
            <a:r>
              <a:rPr lang="en-US" dirty="0"/>
              <a:t>~40 total staff </a:t>
            </a:r>
            <a:endParaRPr dirty="0"/>
          </a:p>
          <a:p>
            <a:pPr marL="485775" lvl="0" indent="-285750" algn="l" rtl="0">
              <a:lnSpc>
                <a:spcPct val="100000"/>
              </a:lnSpc>
              <a:spcBef>
                <a:spcPts val="600"/>
              </a:spcBef>
              <a:spcAft>
                <a:spcPts val="0"/>
              </a:spcAft>
              <a:buSzPct val="80000"/>
              <a:buChar char="●"/>
            </a:pPr>
            <a:r>
              <a:rPr lang="en-US" dirty="0"/>
              <a:t>2 interdisciplinary centers also included but operate independently</a:t>
            </a:r>
            <a:endParaRPr dirty="0"/>
          </a:p>
        </p:txBody>
      </p:sp>
      <p:pic>
        <p:nvPicPr>
          <p:cNvPr id="146" name="Google Shape;146;p5" descr="Graphic showing the five administrative units of the Office of Research: Sponsored Programs, Proposal Support Services, Undergrad Research &amp; Creative Engagement, Research Integrity and Protections, and Technology Transfer"/>
          <p:cNvPicPr preferRelativeResize="0">
            <a:picLocks noGrp="1"/>
          </p:cNvPicPr>
          <p:nvPr>
            <p:ph type="body" idx="2"/>
          </p:nvPr>
        </p:nvPicPr>
        <p:blipFill rotWithShape="1">
          <a:blip r:embed="rId3">
            <a:alphaModFix/>
          </a:blip>
          <a:srcRect/>
          <a:stretch/>
        </p:blipFill>
        <p:spPr>
          <a:xfrm>
            <a:off x="6385175" y="997200"/>
            <a:ext cx="5591700" cy="486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Proposal Support Services</a:t>
            </a:r>
            <a:endParaRPr/>
          </a:p>
        </p:txBody>
      </p:sp>
      <p:sp>
        <p:nvSpPr>
          <p:cNvPr id="153" name="Google Shape;153;p6"/>
          <p:cNvSpPr txBox="1">
            <a:spLocks noGrp="1"/>
          </p:cNvSpPr>
          <p:nvPr>
            <p:ph type="body" idx="1"/>
          </p:nvPr>
        </p:nvSpPr>
        <p:spPr>
          <a:xfrm>
            <a:off x="838200" y="1825625"/>
            <a:ext cx="7273413" cy="4351338"/>
          </a:xfrm>
          <a:prstGeom prst="rect">
            <a:avLst/>
          </a:prstGeom>
          <a:noFill/>
          <a:ln>
            <a:noFill/>
          </a:ln>
        </p:spPr>
        <p:txBody>
          <a:bodyPr spcFirstLastPara="1" wrap="square" lIns="0" tIns="45700" rIns="0" bIns="45700" anchor="t" anchorCtr="0">
            <a:normAutofit/>
          </a:bodyPr>
          <a:lstStyle/>
          <a:p>
            <a:pPr marL="485775" lvl="0" indent="-369570" algn="l" rtl="0">
              <a:lnSpc>
                <a:spcPct val="90000"/>
              </a:lnSpc>
              <a:spcBef>
                <a:spcPts val="0"/>
              </a:spcBef>
              <a:spcAft>
                <a:spcPts val="0"/>
              </a:spcAft>
              <a:buSzPct val="80000"/>
              <a:buChar char="●"/>
            </a:pPr>
            <a:r>
              <a:rPr lang="en-US" sz="2600" dirty="0"/>
              <a:t>New research development arm of Office of Research</a:t>
            </a:r>
            <a:endParaRPr sz="2600" dirty="0"/>
          </a:p>
          <a:p>
            <a:pPr marL="485775" lvl="0" indent="-369570" algn="l" rtl="0">
              <a:lnSpc>
                <a:spcPct val="90000"/>
              </a:lnSpc>
              <a:spcBef>
                <a:spcPts val="600"/>
              </a:spcBef>
              <a:spcAft>
                <a:spcPts val="0"/>
              </a:spcAft>
              <a:buSzPct val="80000"/>
              <a:buChar char="●"/>
            </a:pPr>
            <a:r>
              <a:rPr lang="en-US" sz="2600" dirty="0"/>
              <a:t>Manage intramural grants, limited submission, &amp; many award nominations</a:t>
            </a:r>
            <a:endParaRPr sz="2600" dirty="0"/>
          </a:p>
          <a:p>
            <a:pPr marL="485775" lvl="0" indent="-369570" algn="l" rtl="0">
              <a:lnSpc>
                <a:spcPct val="90000"/>
              </a:lnSpc>
              <a:spcBef>
                <a:spcPts val="600"/>
              </a:spcBef>
              <a:spcAft>
                <a:spcPts val="0"/>
              </a:spcAft>
              <a:buSzPct val="80000"/>
              <a:buChar char="●"/>
            </a:pPr>
            <a:r>
              <a:rPr lang="en-US" sz="2600" dirty="0"/>
              <a:t>Funding opportunity circulation </a:t>
            </a:r>
            <a:endParaRPr sz="2600" dirty="0"/>
          </a:p>
          <a:p>
            <a:pPr marL="485775" lvl="0" indent="-369570" algn="l" rtl="0">
              <a:lnSpc>
                <a:spcPct val="90000"/>
              </a:lnSpc>
              <a:spcBef>
                <a:spcPts val="600"/>
              </a:spcBef>
              <a:spcAft>
                <a:spcPts val="0"/>
              </a:spcAft>
              <a:buSzPct val="80000"/>
              <a:buChar char="●"/>
            </a:pPr>
            <a:r>
              <a:rPr lang="en-US" sz="2600" dirty="0"/>
              <a:t>Grant development for large or multidisciplinary projects</a:t>
            </a:r>
            <a:endParaRPr sz="2600" dirty="0"/>
          </a:p>
          <a:p>
            <a:pPr marL="485775" lvl="0" indent="-369570" algn="l" rtl="0">
              <a:lnSpc>
                <a:spcPct val="90000"/>
              </a:lnSpc>
              <a:spcBef>
                <a:spcPts val="600"/>
              </a:spcBef>
              <a:spcAft>
                <a:spcPts val="0"/>
              </a:spcAft>
              <a:buSzPct val="80000"/>
              <a:buChar char="●"/>
            </a:pPr>
            <a:r>
              <a:rPr lang="en-US" sz="2600" dirty="0"/>
              <a:t>Hub of “SU RD Team” working with  staff in schools, colleges &amp; other units (like library!) </a:t>
            </a:r>
            <a:endParaRPr sz="2600" dirty="0"/>
          </a:p>
          <a:p>
            <a:pPr marL="228600" lvl="0" indent="-77470" algn="l" rtl="0">
              <a:lnSpc>
                <a:spcPct val="80000"/>
              </a:lnSpc>
              <a:spcBef>
                <a:spcPts val="0"/>
              </a:spcBef>
              <a:spcAft>
                <a:spcPts val="0"/>
              </a:spcAft>
              <a:buSzPts val="2380"/>
              <a:buNone/>
            </a:pPr>
            <a:endParaRPr sz="2380" dirty="0"/>
          </a:p>
        </p:txBody>
      </p:sp>
      <p:pic>
        <p:nvPicPr>
          <p:cNvPr id="154" name="Google Shape;154;p6">
            <a:extLst>
              <a:ext uri="{C183D7F6-B498-43B3-948B-1728B52AA6E4}">
                <adec:decorative xmlns:adec="http://schemas.microsoft.com/office/drawing/2017/decorative" val="1"/>
              </a:ext>
            </a:extLst>
          </p:cNvPr>
          <p:cNvPicPr preferRelativeResize="0"/>
          <p:nvPr/>
        </p:nvPicPr>
        <p:blipFill rotWithShape="1">
          <a:blip r:embed="rId3">
            <a:alphaModFix/>
          </a:blip>
          <a:srcRect r="4242"/>
          <a:stretch/>
        </p:blipFill>
        <p:spPr>
          <a:xfrm>
            <a:off x="8244349" y="2592838"/>
            <a:ext cx="3497034" cy="2430966"/>
          </a:xfrm>
          <a:prstGeom prst="rect">
            <a:avLst/>
          </a:prstGeom>
          <a:noFill/>
          <a:ln w="22225" cap="flat" cmpd="sng">
            <a:solidFill>
              <a:srgbClr val="6D777E"/>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838200" y="365125"/>
            <a:ext cx="10515600" cy="1325563"/>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Clr>
                <a:schemeClr val="dk2"/>
              </a:buClr>
              <a:buSzPts val="3200"/>
              <a:buFont typeface="Verdana"/>
              <a:buNone/>
            </a:pPr>
            <a:r>
              <a:rPr lang="en-US"/>
              <a:t>Syracuse University Libraries</a:t>
            </a:r>
            <a:endParaRPr/>
          </a:p>
        </p:txBody>
      </p:sp>
      <p:sp>
        <p:nvSpPr>
          <p:cNvPr id="161" name="Google Shape;161;p7"/>
          <p:cNvSpPr txBox="1">
            <a:spLocks noGrp="1"/>
          </p:cNvSpPr>
          <p:nvPr>
            <p:ph type="body" idx="1"/>
          </p:nvPr>
        </p:nvSpPr>
        <p:spPr>
          <a:xfrm>
            <a:off x="703575" y="1822300"/>
            <a:ext cx="5892300" cy="4351500"/>
          </a:xfrm>
          <a:prstGeom prst="rect">
            <a:avLst/>
          </a:prstGeom>
          <a:noFill/>
          <a:ln>
            <a:noFill/>
          </a:ln>
        </p:spPr>
        <p:txBody>
          <a:bodyPr spcFirstLastPara="1" wrap="square" lIns="0" tIns="45700" rIns="0" bIns="45700" anchor="t" anchorCtr="0">
            <a:normAutofit/>
          </a:bodyPr>
          <a:lstStyle/>
          <a:p>
            <a:pPr marL="485775" lvl="0" indent="-369570" algn="l" rtl="0">
              <a:lnSpc>
                <a:spcPct val="100000"/>
              </a:lnSpc>
              <a:spcBef>
                <a:spcPts val="0"/>
              </a:spcBef>
              <a:spcAft>
                <a:spcPts val="0"/>
              </a:spcAft>
              <a:buSzPct val="80000"/>
              <a:buChar char="●"/>
            </a:pPr>
            <a:r>
              <a:rPr lang="en-US" sz="2600" dirty="0"/>
              <a:t>4.8 million items</a:t>
            </a:r>
            <a:endParaRPr sz="2600" dirty="0"/>
          </a:p>
          <a:p>
            <a:pPr marL="485775" lvl="0" indent="-369570" algn="l" rtl="0">
              <a:lnSpc>
                <a:spcPct val="100000"/>
              </a:lnSpc>
              <a:spcBef>
                <a:spcPts val="0"/>
              </a:spcBef>
              <a:spcAft>
                <a:spcPts val="0"/>
              </a:spcAft>
              <a:buSzPct val="80000"/>
              <a:buChar char="●"/>
            </a:pPr>
            <a:r>
              <a:rPr lang="en-US" sz="2600" dirty="0"/>
              <a:t>1.2 million visits annually</a:t>
            </a:r>
            <a:endParaRPr sz="2600" dirty="0"/>
          </a:p>
          <a:p>
            <a:pPr marL="485775" lvl="0" indent="-369570" algn="l" rtl="0">
              <a:lnSpc>
                <a:spcPct val="100000"/>
              </a:lnSpc>
              <a:spcBef>
                <a:spcPts val="0"/>
              </a:spcBef>
              <a:spcAft>
                <a:spcPts val="0"/>
              </a:spcAft>
              <a:buSzPct val="80000"/>
              <a:buChar char="●"/>
            </a:pPr>
            <a:r>
              <a:rPr lang="en-US" sz="2600" dirty="0"/>
              <a:t>205 total staff FTE</a:t>
            </a:r>
            <a:endParaRPr sz="2600" dirty="0"/>
          </a:p>
          <a:p>
            <a:pPr marL="800100" lvl="1" indent="-311150" algn="l" rtl="0">
              <a:lnSpc>
                <a:spcPct val="115000"/>
              </a:lnSpc>
              <a:spcBef>
                <a:spcPts val="400"/>
              </a:spcBef>
              <a:spcAft>
                <a:spcPts val="0"/>
              </a:spcAft>
              <a:buSzPts val="1800"/>
              <a:buChar char="○"/>
            </a:pPr>
            <a:r>
              <a:rPr lang="en-US" sz="1800" dirty="0"/>
              <a:t>53 librarians</a:t>
            </a:r>
            <a:endParaRPr sz="1800" dirty="0"/>
          </a:p>
          <a:p>
            <a:pPr marL="800100" lvl="1" indent="-311150" algn="l" rtl="0">
              <a:lnSpc>
                <a:spcPct val="115000"/>
              </a:lnSpc>
              <a:spcBef>
                <a:spcPts val="400"/>
              </a:spcBef>
              <a:spcAft>
                <a:spcPts val="0"/>
              </a:spcAft>
              <a:buSzPts val="1800"/>
              <a:buChar char="○"/>
            </a:pPr>
            <a:r>
              <a:rPr lang="en-US" sz="1800" dirty="0"/>
              <a:t>161 student employees</a:t>
            </a:r>
            <a:endParaRPr sz="1800" dirty="0"/>
          </a:p>
          <a:p>
            <a:pPr marL="485775" lvl="0" indent="-369570" algn="l" rtl="0">
              <a:lnSpc>
                <a:spcPct val="100000"/>
              </a:lnSpc>
              <a:spcBef>
                <a:spcPts val="0"/>
              </a:spcBef>
              <a:spcAft>
                <a:spcPts val="0"/>
              </a:spcAft>
              <a:buSzPct val="80000"/>
              <a:buChar char="●"/>
            </a:pPr>
            <a:r>
              <a:rPr lang="en-US" sz="2600" dirty="0"/>
              <a:t>Organized like academic college</a:t>
            </a:r>
            <a:endParaRPr sz="2600" dirty="0"/>
          </a:p>
          <a:p>
            <a:pPr marL="800100" lvl="1" indent="-311150" algn="l" rtl="0">
              <a:lnSpc>
                <a:spcPct val="115000"/>
              </a:lnSpc>
              <a:spcBef>
                <a:spcPts val="400"/>
              </a:spcBef>
              <a:spcAft>
                <a:spcPts val="0"/>
              </a:spcAft>
              <a:buSzPts val="1800"/>
              <a:buChar char="○"/>
            </a:pPr>
            <a:r>
              <a:rPr lang="en-US" sz="1800" dirty="0"/>
              <a:t>Dean reports to provost</a:t>
            </a:r>
            <a:endParaRPr sz="1800" dirty="0"/>
          </a:p>
          <a:p>
            <a:pPr marL="800100" lvl="1" indent="-311150" algn="l" rtl="0">
              <a:lnSpc>
                <a:spcPct val="115000"/>
              </a:lnSpc>
              <a:spcBef>
                <a:spcPts val="400"/>
              </a:spcBef>
              <a:spcAft>
                <a:spcPts val="0"/>
              </a:spcAft>
              <a:buSzPts val="1800"/>
              <a:buChar char="○"/>
            </a:pPr>
            <a:r>
              <a:rPr lang="en-US" sz="1800" dirty="0"/>
              <a:t>Associated deans focused on research &amp; academics</a:t>
            </a:r>
            <a:endParaRPr sz="1800" dirty="0"/>
          </a:p>
          <a:p>
            <a:pPr marL="485775" lvl="0" indent="-369570" algn="l" rtl="0">
              <a:lnSpc>
                <a:spcPct val="100000"/>
              </a:lnSpc>
              <a:spcBef>
                <a:spcPts val="0"/>
              </a:spcBef>
              <a:spcAft>
                <a:spcPts val="0"/>
              </a:spcAft>
              <a:buSzPct val="80000"/>
              <a:buChar char="●"/>
            </a:pPr>
            <a:r>
              <a:rPr lang="en-US" sz="2600" dirty="0"/>
              <a:t>Includes Syracuse University Press</a:t>
            </a:r>
            <a:endParaRPr sz="2600" dirty="0"/>
          </a:p>
          <a:p>
            <a:pPr marL="228600" lvl="0" indent="-50800" algn="l" rtl="0">
              <a:lnSpc>
                <a:spcPct val="90000"/>
              </a:lnSpc>
              <a:spcBef>
                <a:spcPts val="0"/>
              </a:spcBef>
              <a:spcAft>
                <a:spcPts val="0"/>
              </a:spcAft>
              <a:buSzPts val="2800"/>
              <a:buNone/>
            </a:pPr>
            <a:endParaRPr dirty="0"/>
          </a:p>
        </p:txBody>
      </p:sp>
      <p:grpSp>
        <p:nvGrpSpPr>
          <p:cNvPr id="162" name="Google Shape;162;p7">
            <a:extLst>
              <a:ext uri="{C183D7F6-B498-43B3-948B-1728B52AA6E4}">
                <adec:decorative xmlns:adec="http://schemas.microsoft.com/office/drawing/2017/decorative" val="1"/>
              </a:ext>
            </a:extLst>
          </p:cNvPr>
          <p:cNvGrpSpPr/>
          <p:nvPr/>
        </p:nvGrpSpPr>
        <p:grpSpPr>
          <a:xfrm>
            <a:off x="6858000" y="1848926"/>
            <a:ext cx="4495800" cy="4298543"/>
            <a:chOff x="7499675" y="2054058"/>
            <a:chExt cx="3854125" cy="3858871"/>
          </a:xfrm>
        </p:grpSpPr>
        <p:pic>
          <p:nvPicPr>
            <p:cNvPr id="163" name="Google Shape;163;p7"/>
            <p:cNvPicPr preferRelativeResize="0"/>
            <p:nvPr/>
          </p:nvPicPr>
          <p:blipFill rotWithShape="1">
            <a:blip r:embed="rId3">
              <a:alphaModFix/>
            </a:blip>
            <a:srcRect/>
            <a:stretch/>
          </p:blipFill>
          <p:spPr>
            <a:xfrm>
              <a:off x="7499675" y="3985867"/>
              <a:ext cx="3854124" cy="1927062"/>
            </a:xfrm>
            <a:prstGeom prst="rect">
              <a:avLst/>
            </a:prstGeom>
            <a:noFill/>
            <a:ln>
              <a:noFill/>
            </a:ln>
          </p:spPr>
        </p:pic>
        <p:pic>
          <p:nvPicPr>
            <p:cNvPr id="164" name="Google Shape;164;p7" descr="Bird Library exterior"/>
            <p:cNvPicPr preferRelativeResize="0"/>
            <p:nvPr/>
          </p:nvPicPr>
          <p:blipFill rotWithShape="1">
            <a:blip r:embed="rId4">
              <a:alphaModFix/>
            </a:blip>
            <a:srcRect/>
            <a:stretch/>
          </p:blipFill>
          <p:spPr>
            <a:xfrm>
              <a:off x="7499677" y="2054058"/>
              <a:ext cx="3854123" cy="1927062"/>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2422</Words>
  <Application>Microsoft Office PowerPoint</Application>
  <PresentationFormat>Widescreen</PresentationFormat>
  <Paragraphs>345</Paragraphs>
  <Slides>30</Slides>
  <Notes>30</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Calibri</vt:lpstr>
      <vt:lpstr>Courier New</vt:lpstr>
      <vt:lpstr>Georgia</vt:lpstr>
      <vt:lpstr>Helvetica</vt:lpstr>
      <vt:lpstr>Noto Sans Symbols</vt:lpstr>
      <vt:lpstr>NTR</vt:lpstr>
      <vt:lpstr>Verdana</vt:lpstr>
      <vt:lpstr>Office Theme</vt:lpstr>
      <vt:lpstr>Office Theme</vt:lpstr>
      <vt:lpstr>Providing Robust Research Support Services at Syracuse University Through Cross-campus Partnerships</vt:lpstr>
      <vt:lpstr>Presenters</vt:lpstr>
      <vt:lpstr>Agenda</vt:lpstr>
      <vt:lpstr>Setting the Stage</vt:lpstr>
      <vt:lpstr>Syracuse University</vt:lpstr>
      <vt:lpstr>Restructuring to Focus on Research</vt:lpstr>
      <vt:lpstr>Office of Research</vt:lpstr>
      <vt:lpstr>Proposal Support Services</vt:lpstr>
      <vt:lpstr>Syracuse University Libraries</vt:lpstr>
      <vt:lpstr>Department of Research and Scholarship</vt:lpstr>
      <vt:lpstr>What Prompted Collaboration?</vt:lpstr>
      <vt:lpstr>Research Impact Team</vt:lpstr>
      <vt:lpstr>Identifying &amp; Filling in the Gaps</vt:lpstr>
      <vt:lpstr>Collaboration Activities: Research Reputation</vt:lpstr>
      <vt:lpstr>Cross-Campus Partners &amp; Shared Learning</vt:lpstr>
      <vt:lpstr>Experts@Syracuse (Pure)</vt:lpstr>
      <vt:lpstr>Research Reputation</vt:lpstr>
      <vt:lpstr>Collaboration Activities:  Learning, Training, and Networking</vt:lpstr>
      <vt:lpstr>Tools for Learning</vt:lpstr>
      <vt:lpstr>Training Activities &amp; Workshops</vt:lpstr>
      <vt:lpstr>Networking</vt:lpstr>
      <vt:lpstr>Collaboration Activities:  Administration</vt:lpstr>
      <vt:lpstr>Productivity Enhancements </vt:lpstr>
      <vt:lpstr>Shared Costs Savings</vt:lpstr>
      <vt:lpstr>Leveraging Platforms, Data &amp; Knowledge</vt:lpstr>
      <vt:lpstr>Selected Future Collaborations</vt:lpstr>
      <vt:lpstr>Conclusion</vt:lpstr>
      <vt:lpstr>Interoperability Challenges</vt:lpstr>
      <vt:lpstr>Takeaways from the Joint Efforts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Robust Research Support Services at Syracuse University Through Cross-campus Partnerships</dc:title>
  <dc:creator>Hubert De La Vega</dc:creator>
  <cp:lastModifiedBy>Jeffrey T Falchi</cp:lastModifiedBy>
  <cp:revision>28</cp:revision>
  <dcterms:created xsi:type="dcterms:W3CDTF">2019-07-05T14:23:44Z</dcterms:created>
  <dcterms:modified xsi:type="dcterms:W3CDTF">2020-11-18T14:52:31Z</dcterms:modified>
</cp:coreProperties>
</file>