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 id="2147483648" r:id="rId5"/>
    <p:sldMasterId id="2147483687" r:id="rId6"/>
    <p:sldMasterId id="2147483695" r:id="rId7"/>
  </p:sldMasterIdLst>
  <p:notesMasterIdLst>
    <p:notesMasterId r:id="rId25"/>
  </p:notesMasterIdLst>
  <p:handoutMasterIdLst>
    <p:handoutMasterId r:id="rId26"/>
  </p:handoutMasterIdLst>
  <p:sldIdLst>
    <p:sldId id="322" r:id="rId8"/>
    <p:sldId id="278" r:id="rId9"/>
    <p:sldId id="306" r:id="rId10"/>
    <p:sldId id="289" r:id="rId11"/>
    <p:sldId id="299" r:id="rId12"/>
    <p:sldId id="285" r:id="rId13"/>
    <p:sldId id="286" r:id="rId14"/>
    <p:sldId id="319" r:id="rId15"/>
    <p:sldId id="320" r:id="rId16"/>
    <p:sldId id="318" r:id="rId17"/>
    <p:sldId id="316" r:id="rId18"/>
    <p:sldId id="317" r:id="rId19"/>
    <p:sldId id="313" r:id="rId20"/>
    <p:sldId id="314" r:id="rId21"/>
    <p:sldId id="304" r:id="rId22"/>
    <p:sldId id="295" r:id="rId23"/>
    <p:sldId id="280" r:id="rId24"/>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8">
          <p15:clr>
            <a:srgbClr val="A4A3A4"/>
          </p15:clr>
        </p15:guide>
        <p15:guide id="2" pos="557">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niel,Ixchel" initials="F" lastIdx="17" clrIdx="0">
    <p:extLst>
      <p:ext uri="{19B8F6BF-5375-455C-9EA6-DF929625EA0E}">
        <p15:presenceInfo xmlns:p15="http://schemas.microsoft.com/office/powerpoint/2012/main" userId="S::fanielI@oclc.org::faa4caba-7609-4fed-a42f-e3dc4cb6d3c5" providerId="AD"/>
      </p:ext>
    </p:extLst>
  </p:cmAuthor>
  <p:cmAuthor id="2" name="Brannon,Brittany" initials="B" lastIdx="3" clrIdx="1">
    <p:extLst>
      <p:ext uri="{19B8F6BF-5375-455C-9EA6-DF929625EA0E}">
        <p15:presenceInfo xmlns:p15="http://schemas.microsoft.com/office/powerpoint/2012/main" userId="S::brannonb@oclc.org::9f666ec5-3d9e-4451-98c9-e40436b251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DE6126"/>
    <a:srgbClr val="5E6262"/>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82" autoAdjust="0"/>
    <p:restoredTop sz="84959" autoAdjust="0"/>
  </p:normalViewPr>
  <p:slideViewPr>
    <p:cSldViewPr snapToGrid="0" snapToObjects="1">
      <p:cViewPr varScale="1">
        <p:scale>
          <a:sx n="96" d="100"/>
          <a:sy n="96" d="100"/>
        </p:scale>
        <p:origin x="883" y="67"/>
      </p:cViewPr>
      <p:guideLst>
        <p:guide orient="horz" pos="1808"/>
        <p:guide pos="557"/>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86" d="100"/>
          <a:sy n="86" d="100"/>
        </p:scale>
        <p:origin x="2088"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2"/>
                </a:solidFill>
                <a:latin typeface="+mn-lt"/>
                <a:ea typeface="+mn-ea"/>
                <a:cs typeface="+mn-cs"/>
              </a:defRPr>
            </a:pPr>
            <a:r>
              <a:rPr lang="en-US" sz="2200" b="1" dirty="0">
                <a:solidFill>
                  <a:schemeClr val="tx2"/>
                </a:solidFill>
              </a:rPr>
              <a:t>Data Reusers</a:t>
            </a:r>
          </a:p>
        </c:rich>
      </c:tx>
      <c:layout>
        <c:manualLayout>
          <c:xMode val="edge"/>
          <c:yMode val="edge"/>
          <c:x val="0.28523518375870999"/>
          <c:y val="0.14588908093805347"/>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0.28830852203899821"/>
          <c:y val="0.25154343511939059"/>
          <c:w val="0.49711011238953229"/>
          <c:h val="0.54064827262445858"/>
        </c:manualLayout>
      </c:layout>
      <c:pieChart>
        <c:varyColors val="1"/>
        <c:ser>
          <c:idx val="0"/>
          <c:order val="0"/>
          <c:tx>
            <c:strRef>
              <c:f>Sheet1!$B$1</c:f>
              <c:strCache>
                <c:ptCount val="1"/>
                <c:pt idx="0">
                  <c:v>Data Reusers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FDE-4AD1-B7DE-4C0529723913}"/>
              </c:ext>
            </c:extLst>
          </c:dPt>
          <c:dPt>
            <c:idx val="1"/>
            <c:bubble3D val="0"/>
            <c:spPr>
              <a:solidFill>
                <a:srgbClr val="FFCC00"/>
              </a:solidFill>
              <a:ln w="19050">
                <a:solidFill>
                  <a:schemeClr val="lt1"/>
                </a:solidFill>
              </a:ln>
              <a:effectLst/>
            </c:spPr>
            <c:extLst>
              <c:ext xmlns:c16="http://schemas.microsoft.com/office/drawing/2014/chart" uri="{C3380CC4-5D6E-409C-BE32-E72D297353CC}">
                <c16:uniqueId val="{00000000-FE97-4282-A791-F13DB86BDAA8}"/>
              </c:ext>
            </c:extLst>
          </c:dPt>
          <c:dPt>
            <c:idx val="2"/>
            <c:bubble3D val="0"/>
            <c:spPr>
              <a:solidFill>
                <a:schemeClr val="tx2"/>
              </a:solidFill>
              <a:ln w="19050">
                <a:solidFill>
                  <a:schemeClr val="lt1"/>
                </a:solidFill>
              </a:ln>
              <a:effectLst/>
            </c:spPr>
            <c:extLst>
              <c:ext xmlns:c16="http://schemas.microsoft.com/office/drawing/2014/chart" uri="{C3380CC4-5D6E-409C-BE32-E72D297353CC}">
                <c16:uniqueId val="{00000001-FE97-4282-A791-F13DB86BDAA8}"/>
              </c:ext>
            </c:extLst>
          </c:dPt>
          <c:dLbls>
            <c:dLbl>
              <c:idx val="0"/>
              <c:layout>
                <c:manualLayout>
                  <c:x val="-1.6848664219395491E-2"/>
                  <c:y val="0"/>
                </c:manualLayout>
              </c:layout>
              <c:spPr>
                <a:solidFill>
                  <a:prstClr val="white"/>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accent1">
                          <a:lumMod val="7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1836084177762324"/>
                      <c:h val="0.18443953652134948"/>
                    </c:manualLayout>
                  </c15:layout>
                </c:ext>
                <c:ext xmlns:c16="http://schemas.microsoft.com/office/drawing/2014/chart" uri="{C3380CC4-5D6E-409C-BE32-E72D297353CC}">
                  <c16:uniqueId val="{00000001-DFDE-4AD1-B7DE-4C0529723913}"/>
                </c:ext>
              </c:extLst>
            </c:dLbl>
            <c:dLbl>
              <c:idx val="1"/>
              <c:layout>
                <c:manualLayout>
                  <c:x val="9.47624238814838E-8"/>
                  <c:y val="-1.3550135501355039E-2"/>
                </c:manualLayout>
              </c:layout>
              <c:spPr>
                <a:solidFill>
                  <a:prstClr val="white"/>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accent5">
                          <a:lumMod val="7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6091668828179909"/>
                      <c:h val="9.6324605765742699E-2"/>
                    </c:manualLayout>
                  </c15:layout>
                </c:ext>
                <c:ext xmlns:c16="http://schemas.microsoft.com/office/drawing/2014/chart" uri="{C3380CC4-5D6E-409C-BE32-E72D297353CC}">
                  <c16:uniqueId val="{00000000-FE97-4282-A791-F13DB86BDAA8}"/>
                </c:ext>
              </c:extLst>
            </c:dLbl>
            <c:dLbl>
              <c:idx val="2"/>
              <c:layout>
                <c:manualLayout>
                  <c:x val="0"/>
                  <c:y val="1.3550135501355014E-2"/>
                </c:manualLayout>
              </c:layout>
              <c:spPr>
                <a:solidFill>
                  <a:prstClr val="white"/>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1-FE97-4282-A791-F13DB86BDAA8}"/>
                </c:ext>
              </c:extLst>
            </c:dLbl>
            <c:spPr>
              <a:solidFill>
                <a:prstClr val="white"/>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Sheet1!$A$2:$A$4</c:f>
              <c:strCache>
                <c:ptCount val="3"/>
                <c:pt idx="0">
                  <c:v>Quantitative Social Scientists</c:v>
                </c:pt>
                <c:pt idx="1">
                  <c:v>Archaeologists</c:v>
                </c:pt>
                <c:pt idx="2">
                  <c:v>Zoologists</c:v>
                </c:pt>
              </c:strCache>
            </c:strRef>
          </c:cat>
          <c:val>
            <c:numRef>
              <c:f>Sheet1!$B$2:$B$4</c:f>
              <c:numCache>
                <c:formatCode>General</c:formatCode>
                <c:ptCount val="3"/>
                <c:pt idx="0">
                  <c:v>43</c:v>
                </c:pt>
                <c:pt idx="1">
                  <c:v>22</c:v>
                </c:pt>
                <c:pt idx="2">
                  <c:v>40</c:v>
                </c:pt>
              </c:numCache>
            </c:numRef>
          </c:val>
          <c:extLst>
            <c:ext xmlns:c16="http://schemas.microsoft.com/office/drawing/2014/chart" uri="{C3380CC4-5D6E-409C-BE32-E72D297353CC}">
              <c16:uniqueId val="{00000000-DFDE-4AD1-B7DE-4C0529723913}"/>
            </c:ext>
          </c:extLst>
        </c:ser>
        <c:dLbls>
          <c:showLegendKey val="0"/>
          <c:showVal val="0"/>
          <c:showCatName val="0"/>
          <c:showSerName val="0"/>
          <c:showPercent val="0"/>
          <c:showBubbleSize val="0"/>
          <c:showLeaderLines val="0"/>
        </c:dLbls>
        <c:firstSliceAng val="216"/>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of archaeologists (n=22)</c:v>
                </c:pt>
              </c:strCache>
            </c:strRef>
          </c:tx>
          <c:spPr>
            <a:solidFill>
              <a:srgbClr val="FFCC00"/>
            </a:solidFill>
            <a:ln>
              <a:noFill/>
            </a:ln>
            <a:effectLst>
              <a:outerShdw blurRad="40000" dist="23000" dir="5400000" rotWithShape="0">
                <a:srgbClr val="000000">
                  <a:alpha val="35000"/>
                </a:srgbClr>
              </a:outerShdw>
            </a:effectLst>
          </c:spPr>
          <c:invertIfNegative val="0"/>
          <c:cat>
            <c:strRef>
              <c:f>Sheet1!$A$2:$A$13</c:f>
              <c:strCache>
                <c:ptCount val="12"/>
                <c:pt idx="0">
                  <c:v>Terms of Use</c:v>
                </c:pt>
                <c:pt idx="1">
                  <c:v>Research Objectives</c:v>
                </c:pt>
                <c:pt idx="2">
                  <c:v>Advice on Reuse</c:v>
                </c:pt>
                <c:pt idx="3">
                  <c:v>Missing Data</c:v>
                </c:pt>
                <c:pt idx="4">
                  <c:v>Curation and Digitization</c:v>
                </c:pt>
                <c:pt idx="5">
                  <c:v>Prior Reuse</c:v>
                </c:pt>
                <c:pt idx="6">
                  <c:v>Repository Reputation and History</c:v>
                </c:pt>
                <c:pt idx="7">
                  <c:v>Data Analysis</c:v>
                </c:pt>
                <c:pt idx="8">
                  <c:v>Data Producer</c:v>
                </c:pt>
                <c:pt idx="9">
                  <c:v>Specimen and Artifact</c:v>
                </c:pt>
                <c:pt idx="10">
                  <c:v>Provenance</c:v>
                </c:pt>
                <c:pt idx="11">
                  <c:v>Data Collection</c:v>
                </c:pt>
              </c:strCache>
            </c:strRef>
          </c:cat>
          <c:val>
            <c:numRef>
              <c:f>Sheet1!$B$2:$B$13</c:f>
              <c:numCache>
                <c:formatCode>0.00%</c:formatCode>
                <c:ptCount val="12"/>
                <c:pt idx="0">
                  <c:v>0</c:v>
                </c:pt>
                <c:pt idx="1">
                  <c:v>7.3300000000000004E-2</c:v>
                </c:pt>
                <c:pt idx="2">
                  <c:v>4.4999999999999998E-2</c:v>
                </c:pt>
                <c:pt idx="3">
                  <c:v>0</c:v>
                </c:pt>
                <c:pt idx="4">
                  <c:v>0.13639999999999999</c:v>
                </c:pt>
                <c:pt idx="5">
                  <c:v>0</c:v>
                </c:pt>
                <c:pt idx="6">
                  <c:v>0.18179999999999999</c:v>
                </c:pt>
                <c:pt idx="7">
                  <c:v>0.13639999999999999</c:v>
                </c:pt>
                <c:pt idx="8">
                  <c:v>0.13639999999999999</c:v>
                </c:pt>
                <c:pt idx="9">
                  <c:v>0.5</c:v>
                </c:pt>
                <c:pt idx="10">
                  <c:v>0.5</c:v>
                </c:pt>
                <c:pt idx="11">
                  <c:v>0.77270000000000005</c:v>
                </c:pt>
              </c:numCache>
            </c:numRef>
          </c:val>
          <c:extLst>
            <c:ext xmlns:c16="http://schemas.microsoft.com/office/drawing/2014/chart" uri="{C3380CC4-5D6E-409C-BE32-E72D297353CC}">
              <c16:uniqueId val="{00000000-3919-414A-ABDB-80A2F84E2DB2}"/>
            </c:ext>
          </c:extLst>
        </c:ser>
        <c:ser>
          <c:idx val="1"/>
          <c:order val="1"/>
          <c:tx>
            <c:strRef>
              <c:f>Sheet1!$C$1</c:f>
              <c:strCache>
                <c:ptCount val="1"/>
                <c:pt idx="0">
                  <c:v>% of zoologists (n=40)</c:v>
                </c:pt>
              </c:strCache>
            </c:strRef>
          </c:tx>
          <c:spPr>
            <a:solidFill>
              <a:schemeClr val="tx2"/>
            </a:solidFill>
            <a:ln>
              <a:noFill/>
            </a:ln>
            <a:effectLst>
              <a:outerShdw blurRad="40000" dist="23000" dir="5400000" rotWithShape="0">
                <a:srgbClr val="000000">
                  <a:alpha val="35000"/>
                </a:srgbClr>
              </a:outerShdw>
            </a:effectLst>
          </c:spPr>
          <c:invertIfNegative val="0"/>
          <c:cat>
            <c:strRef>
              <c:f>Sheet1!$A$2:$A$13</c:f>
              <c:strCache>
                <c:ptCount val="12"/>
                <c:pt idx="0">
                  <c:v>Terms of Use</c:v>
                </c:pt>
                <c:pt idx="1">
                  <c:v>Research Objectives</c:v>
                </c:pt>
                <c:pt idx="2">
                  <c:v>Advice on Reuse</c:v>
                </c:pt>
                <c:pt idx="3">
                  <c:v>Missing Data</c:v>
                </c:pt>
                <c:pt idx="4">
                  <c:v>Curation and Digitization</c:v>
                </c:pt>
                <c:pt idx="5">
                  <c:v>Prior Reuse</c:v>
                </c:pt>
                <c:pt idx="6">
                  <c:v>Repository Reputation and History</c:v>
                </c:pt>
                <c:pt idx="7">
                  <c:v>Data Analysis</c:v>
                </c:pt>
                <c:pt idx="8">
                  <c:v>Data Producer</c:v>
                </c:pt>
                <c:pt idx="9">
                  <c:v>Specimen and Artifact</c:v>
                </c:pt>
                <c:pt idx="10">
                  <c:v>Provenance</c:v>
                </c:pt>
                <c:pt idx="11">
                  <c:v>Data Collection</c:v>
                </c:pt>
              </c:strCache>
            </c:strRef>
          </c:cat>
          <c:val>
            <c:numRef>
              <c:f>Sheet1!$C$2:$C$13</c:f>
              <c:numCache>
                <c:formatCode>0.00%</c:formatCode>
                <c:ptCount val="12"/>
                <c:pt idx="0">
                  <c:v>0.1</c:v>
                </c:pt>
                <c:pt idx="1">
                  <c:v>0</c:v>
                </c:pt>
                <c:pt idx="2">
                  <c:v>0.05</c:v>
                </c:pt>
                <c:pt idx="3">
                  <c:v>7.4999999999999997E-2</c:v>
                </c:pt>
                <c:pt idx="4">
                  <c:v>0.42499999999999999</c:v>
                </c:pt>
                <c:pt idx="5">
                  <c:v>0.22500000000000001</c:v>
                </c:pt>
                <c:pt idx="6">
                  <c:v>0.32500000000000001</c:v>
                </c:pt>
                <c:pt idx="7">
                  <c:v>0.25</c:v>
                </c:pt>
                <c:pt idx="8">
                  <c:v>0.55000000000000004</c:v>
                </c:pt>
                <c:pt idx="9">
                  <c:v>0.97499999999999998</c:v>
                </c:pt>
                <c:pt idx="10">
                  <c:v>0.55000000000000004</c:v>
                </c:pt>
                <c:pt idx="11">
                  <c:v>0.75</c:v>
                </c:pt>
              </c:numCache>
            </c:numRef>
          </c:val>
          <c:extLst>
            <c:ext xmlns:c16="http://schemas.microsoft.com/office/drawing/2014/chart" uri="{C3380CC4-5D6E-409C-BE32-E72D297353CC}">
              <c16:uniqueId val="{00000001-3919-414A-ABDB-80A2F84E2DB2}"/>
            </c:ext>
          </c:extLst>
        </c:ser>
        <c:ser>
          <c:idx val="2"/>
          <c:order val="2"/>
          <c:tx>
            <c:strRef>
              <c:f>Sheet1!$D$1</c:f>
              <c:strCache>
                <c:ptCount val="1"/>
                <c:pt idx="0">
                  <c:v>% of social scientists (n=43)</c:v>
                </c:pt>
              </c:strCache>
            </c:strRef>
          </c:tx>
          <c:spPr>
            <a:solidFill>
              <a:schemeClr val="accent1"/>
            </a:solidFill>
            <a:ln>
              <a:noFill/>
            </a:ln>
            <a:effectLst>
              <a:outerShdw blurRad="40000" dist="23000" dir="5400000" rotWithShape="0">
                <a:srgbClr val="000000">
                  <a:alpha val="35000"/>
                </a:srgbClr>
              </a:outerShdw>
            </a:effectLst>
          </c:spPr>
          <c:invertIfNegative val="0"/>
          <c:cat>
            <c:strRef>
              <c:f>Sheet1!$A$2:$A$13</c:f>
              <c:strCache>
                <c:ptCount val="12"/>
                <c:pt idx="0">
                  <c:v>Terms of Use</c:v>
                </c:pt>
                <c:pt idx="1">
                  <c:v>Research Objectives</c:v>
                </c:pt>
                <c:pt idx="2">
                  <c:v>Advice on Reuse</c:v>
                </c:pt>
                <c:pt idx="3">
                  <c:v>Missing Data</c:v>
                </c:pt>
                <c:pt idx="4">
                  <c:v>Curation and Digitization</c:v>
                </c:pt>
                <c:pt idx="5">
                  <c:v>Prior Reuse</c:v>
                </c:pt>
                <c:pt idx="6">
                  <c:v>Repository Reputation and History</c:v>
                </c:pt>
                <c:pt idx="7">
                  <c:v>Data Analysis</c:v>
                </c:pt>
                <c:pt idx="8">
                  <c:v>Data Producer</c:v>
                </c:pt>
                <c:pt idx="9">
                  <c:v>Specimen and Artifact</c:v>
                </c:pt>
                <c:pt idx="10">
                  <c:v>Provenance</c:v>
                </c:pt>
                <c:pt idx="11">
                  <c:v>Data Collection</c:v>
                </c:pt>
              </c:strCache>
            </c:strRef>
          </c:cat>
          <c:val>
            <c:numRef>
              <c:f>Sheet1!$D$2:$D$13</c:f>
              <c:numCache>
                <c:formatCode>0.00%</c:formatCode>
                <c:ptCount val="12"/>
                <c:pt idx="0">
                  <c:v>0.1163</c:v>
                </c:pt>
                <c:pt idx="1">
                  <c:v>0.2326</c:v>
                </c:pt>
                <c:pt idx="2">
                  <c:v>0.39500000000000002</c:v>
                </c:pt>
                <c:pt idx="3">
                  <c:v>0.41860000000000003</c:v>
                </c:pt>
                <c:pt idx="4">
                  <c:v>9.2999999999999999E-2</c:v>
                </c:pt>
                <c:pt idx="5">
                  <c:v>0.58140000000000003</c:v>
                </c:pt>
                <c:pt idx="6">
                  <c:v>0.41860000000000003</c:v>
                </c:pt>
                <c:pt idx="7">
                  <c:v>0.6512</c:v>
                </c:pt>
                <c:pt idx="8">
                  <c:v>0.62790000000000001</c:v>
                </c:pt>
                <c:pt idx="9">
                  <c:v>0</c:v>
                </c:pt>
                <c:pt idx="10">
                  <c:v>0.44190000000000002</c:v>
                </c:pt>
                <c:pt idx="11">
                  <c:v>1</c:v>
                </c:pt>
              </c:numCache>
            </c:numRef>
          </c:val>
          <c:extLst>
            <c:ext xmlns:c16="http://schemas.microsoft.com/office/drawing/2014/chart" uri="{C3380CC4-5D6E-409C-BE32-E72D297353CC}">
              <c16:uniqueId val="{00000002-3919-414A-ABDB-80A2F84E2DB2}"/>
            </c:ext>
          </c:extLst>
        </c:ser>
        <c:dLbls>
          <c:showLegendKey val="0"/>
          <c:showVal val="0"/>
          <c:showCatName val="0"/>
          <c:showSerName val="0"/>
          <c:showPercent val="0"/>
          <c:showBubbleSize val="0"/>
        </c:dLbls>
        <c:gapWidth val="100"/>
        <c:axId val="378189376"/>
        <c:axId val="378184784"/>
      </c:barChart>
      <c:catAx>
        <c:axId val="378189376"/>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crossAx val="378184784"/>
        <c:crosses val="autoZero"/>
        <c:auto val="1"/>
        <c:lblAlgn val="ctr"/>
        <c:lblOffset val="100"/>
        <c:noMultiLvlLbl val="0"/>
      </c:catAx>
      <c:valAx>
        <c:axId val="378184784"/>
        <c:scaling>
          <c:orientation val="minMax"/>
          <c:max val="1"/>
        </c:scaling>
        <c:delete val="0"/>
        <c:axPos val="b"/>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crossAx val="378189376"/>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of archaeologists (n=22) </c:v>
                </c:pt>
              </c:strCache>
            </c:strRef>
          </c:tx>
          <c:spPr>
            <a:solidFill>
              <a:srgbClr val="FFCC00"/>
            </a:solidFill>
            <a:ln>
              <a:noFill/>
            </a:ln>
            <a:effectLst>
              <a:outerShdw blurRad="50800" dist="38100" dir="5400000" algn="t" rotWithShape="0">
                <a:prstClr val="black">
                  <a:alpha val="40000"/>
                </a:prstClr>
              </a:outerShdw>
            </a:effectLst>
          </c:spPr>
          <c:invertIfNegative val="0"/>
          <c:cat>
            <c:strRef>
              <c:f>Sheet1!$A$2:$A$8</c:f>
              <c:strCache>
                <c:ptCount val="7"/>
                <c:pt idx="0">
                  <c:v>Specimens or Artifacts</c:v>
                </c:pt>
                <c:pt idx="1">
                  <c:v>Codebooks</c:v>
                </c:pt>
                <c:pt idx="2">
                  <c:v>Documentation</c:v>
                </c:pt>
                <c:pt idx="3">
                  <c:v>People</c:v>
                </c:pt>
                <c:pt idx="4">
                  <c:v>Data Producer Generated Records</c:v>
                </c:pt>
                <c:pt idx="5">
                  <c:v>Repository or Museum Records</c:v>
                </c:pt>
                <c:pt idx="6">
                  <c:v>Peer-reviewed Publications</c:v>
                </c:pt>
              </c:strCache>
            </c:strRef>
          </c:cat>
          <c:val>
            <c:numRef>
              <c:f>Sheet1!$B$2:$B$8</c:f>
              <c:numCache>
                <c:formatCode>0.00%</c:formatCode>
                <c:ptCount val="7"/>
                <c:pt idx="0">
                  <c:v>4.5499999999999999E-2</c:v>
                </c:pt>
                <c:pt idx="1">
                  <c:v>0</c:v>
                </c:pt>
                <c:pt idx="2">
                  <c:v>4.5499999999999999E-2</c:v>
                </c:pt>
                <c:pt idx="3">
                  <c:v>0.2727</c:v>
                </c:pt>
                <c:pt idx="4">
                  <c:v>0.63639999999999997</c:v>
                </c:pt>
                <c:pt idx="5">
                  <c:v>0.36359999999999998</c:v>
                </c:pt>
                <c:pt idx="6">
                  <c:v>0.45450000000000002</c:v>
                </c:pt>
              </c:numCache>
            </c:numRef>
          </c:val>
          <c:extLst>
            <c:ext xmlns:c16="http://schemas.microsoft.com/office/drawing/2014/chart" uri="{C3380CC4-5D6E-409C-BE32-E72D297353CC}">
              <c16:uniqueId val="{00000000-9E0B-4545-851F-84AA2DDFF0B5}"/>
            </c:ext>
          </c:extLst>
        </c:ser>
        <c:ser>
          <c:idx val="1"/>
          <c:order val="1"/>
          <c:tx>
            <c:strRef>
              <c:f>Sheet1!$C$1</c:f>
              <c:strCache>
                <c:ptCount val="1"/>
                <c:pt idx="0">
                  <c:v>% of zoologists (n=40)</c:v>
                </c:pt>
              </c:strCache>
            </c:strRef>
          </c:tx>
          <c:spPr>
            <a:solidFill>
              <a:schemeClr val="accent2"/>
            </a:solidFill>
            <a:ln>
              <a:noFill/>
            </a:ln>
            <a:effectLst>
              <a:outerShdw blurRad="50800" dist="38100" dir="5400000" algn="t" rotWithShape="0">
                <a:prstClr val="black">
                  <a:alpha val="40000"/>
                </a:prstClr>
              </a:outerShdw>
            </a:effectLst>
          </c:spPr>
          <c:invertIfNegative val="0"/>
          <c:cat>
            <c:strRef>
              <c:f>Sheet1!$A$2:$A$8</c:f>
              <c:strCache>
                <c:ptCount val="7"/>
                <c:pt idx="0">
                  <c:v>Specimens or Artifacts</c:v>
                </c:pt>
                <c:pt idx="1">
                  <c:v>Codebooks</c:v>
                </c:pt>
                <c:pt idx="2">
                  <c:v>Documentation</c:v>
                </c:pt>
                <c:pt idx="3">
                  <c:v>People</c:v>
                </c:pt>
                <c:pt idx="4">
                  <c:v>Data Producer Generated Records</c:v>
                </c:pt>
                <c:pt idx="5">
                  <c:v>Repository or Museum Records</c:v>
                </c:pt>
                <c:pt idx="6">
                  <c:v>Peer-reviewed Publications</c:v>
                </c:pt>
              </c:strCache>
            </c:strRef>
          </c:cat>
          <c:val>
            <c:numRef>
              <c:f>Sheet1!$C$2:$C$8</c:f>
              <c:numCache>
                <c:formatCode>0.00%</c:formatCode>
                <c:ptCount val="7"/>
                <c:pt idx="0">
                  <c:v>0.55000000000000004</c:v>
                </c:pt>
                <c:pt idx="1">
                  <c:v>0</c:v>
                </c:pt>
                <c:pt idx="2">
                  <c:v>0.15</c:v>
                </c:pt>
                <c:pt idx="3">
                  <c:v>0.35</c:v>
                </c:pt>
                <c:pt idx="4">
                  <c:v>0.5</c:v>
                </c:pt>
                <c:pt idx="5">
                  <c:v>0.9</c:v>
                </c:pt>
                <c:pt idx="6">
                  <c:v>0.75</c:v>
                </c:pt>
              </c:numCache>
            </c:numRef>
          </c:val>
          <c:extLst>
            <c:ext xmlns:c16="http://schemas.microsoft.com/office/drawing/2014/chart" uri="{C3380CC4-5D6E-409C-BE32-E72D297353CC}">
              <c16:uniqueId val="{00000001-9E0B-4545-851F-84AA2DDFF0B5}"/>
            </c:ext>
          </c:extLst>
        </c:ser>
        <c:ser>
          <c:idx val="2"/>
          <c:order val="2"/>
          <c:tx>
            <c:strRef>
              <c:f>Sheet1!$D$1</c:f>
              <c:strCache>
                <c:ptCount val="1"/>
                <c:pt idx="0">
                  <c:v>% of social scientists (n=43)</c:v>
                </c:pt>
              </c:strCache>
            </c:strRef>
          </c:tx>
          <c:spPr>
            <a:solidFill>
              <a:schemeClr val="accent1"/>
            </a:solidFill>
            <a:ln>
              <a:noFill/>
            </a:ln>
            <a:effectLst>
              <a:outerShdw blurRad="50800" dist="38100" dir="5400000" algn="t" rotWithShape="0">
                <a:prstClr val="black">
                  <a:alpha val="40000"/>
                </a:prstClr>
              </a:outerShdw>
            </a:effectLst>
          </c:spPr>
          <c:invertIfNegative val="0"/>
          <c:cat>
            <c:strRef>
              <c:f>Sheet1!$A$2:$A$8</c:f>
              <c:strCache>
                <c:ptCount val="7"/>
                <c:pt idx="0">
                  <c:v>Specimens or Artifacts</c:v>
                </c:pt>
                <c:pt idx="1">
                  <c:v>Codebooks</c:v>
                </c:pt>
                <c:pt idx="2">
                  <c:v>Documentation</c:v>
                </c:pt>
                <c:pt idx="3">
                  <c:v>People</c:v>
                </c:pt>
                <c:pt idx="4">
                  <c:v>Data Producer Generated Records</c:v>
                </c:pt>
                <c:pt idx="5">
                  <c:v>Repository or Museum Records</c:v>
                </c:pt>
                <c:pt idx="6">
                  <c:v>Peer-reviewed Publications</c:v>
                </c:pt>
              </c:strCache>
            </c:strRef>
          </c:cat>
          <c:val>
            <c:numRef>
              <c:f>Sheet1!$D$2:$D$8</c:f>
              <c:numCache>
                <c:formatCode>0.00%</c:formatCode>
                <c:ptCount val="7"/>
                <c:pt idx="0">
                  <c:v>0</c:v>
                </c:pt>
                <c:pt idx="1">
                  <c:v>0.62790000000000001</c:v>
                </c:pt>
                <c:pt idx="2">
                  <c:v>0.62790000000000001</c:v>
                </c:pt>
                <c:pt idx="3">
                  <c:v>0.39529999999999998</c:v>
                </c:pt>
                <c:pt idx="4">
                  <c:v>0.3256</c:v>
                </c:pt>
                <c:pt idx="5">
                  <c:v>0.3256</c:v>
                </c:pt>
                <c:pt idx="6">
                  <c:v>0.62790000000000001</c:v>
                </c:pt>
              </c:numCache>
            </c:numRef>
          </c:val>
          <c:extLst>
            <c:ext xmlns:c16="http://schemas.microsoft.com/office/drawing/2014/chart" uri="{C3380CC4-5D6E-409C-BE32-E72D297353CC}">
              <c16:uniqueId val="{00000002-9E0B-4545-851F-84AA2DDFF0B5}"/>
            </c:ext>
          </c:extLst>
        </c:ser>
        <c:dLbls>
          <c:showLegendKey val="0"/>
          <c:showVal val="0"/>
          <c:showCatName val="0"/>
          <c:showSerName val="0"/>
          <c:showPercent val="0"/>
          <c:showBubbleSize val="0"/>
        </c:dLbls>
        <c:gapWidth val="182"/>
        <c:axId val="369239576"/>
        <c:axId val="369242528"/>
      </c:barChart>
      <c:catAx>
        <c:axId val="3692395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crossAx val="369242528"/>
        <c:crosses val="autoZero"/>
        <c:auto val="1"/>
        <c:lblAlgn val="ctr"/>
        <c:lblOffset val="100"/>
        <c:noMultiLvlLbl val="0"/>
      </c:catAx>
      <c:valAx>
        <c:axId val="3692425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9239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of archaeologists (n=22) </c:v>
                </c:pt>
              </c:strCache>
            </c:strRef>
          </c:tx>
          <c:spPr>
            <a:solidFill>
              <a:srgbClr val="FFCC00"/>
            </a:solidFill>
            <a:ln>
              <a:noFill/>
            </a:ln>
            <a:effectLst>
              <a:outerShdw blurRad="50800" dist="38100" dir="5400000" algn="t" rotWithShape="0">
                <a:prstClr val="black">
                  <a:alpha val="40000"/>
                </a:prstClr>
              </a:outerShdw>
            </a:effectLst>
          </c:spPr>
          <c:invertIfNegative val="0"/>
          <c:cat>
            <c:strRef>
              <c:f>Sheet1!$A$2:$A$10</c:f>
              <c:strCache>
                <c:ptCount val="9"/>
                <c:pt idx="0">
                  <c:v>Data Producer Reputation</c:v>
                </c:pt>
                <c:pt idx="1">
                  <c:v>Accessibility</c:v>
                </c:pt>
                <c:pt idx="2">
                  <c:v>Quality</c:v>
                </c:pt>
                <c:pt idx="3">
                  <c:v>Completeness</c:v>
                </c:pt>
                <c:pt idx="4">
                  <c:v>Ease of Operation</c:v>
                </c:pt>
                <c:pt idx="5">
                  <c:v>Interpretability</c:v>
                </c:pt>
                <c:pt idx="6">
                  <c:v>Credibility</c:v>
                </c:pt>
                <c:pt idx="7">
                  <c:v>Trust in the Data</c:v>
                </c:pt>
                <c:pt idx="8">
                  <c:v>Relevance</c:v>
                </c:pt>
              </c:strCache>
            </c:strRef>
          </c:cat>
          <c:val>
            <c:numRef>
              <c:f>Sheet1!$B$2:$B$10</c:f>
              <c:numCache>
                <c:formatCode>0.00%</c:formatCode>
                <c:ptCount val="9"/>
                <c:pt idx="0">
                  <c:v>0.13636363636363635</c:v>
                </c:pt>
                <c:pt idx="1">
                  <c:v>9.0909090909090912E-2</c:v>
                </c:pt>
                <c:pt idx="2">
                  <c:v>0.22727272727272727</c:v>
                </c:pt>
                <c:pt idx="3">
                  <c:v>0.13636363636363635</c:v>
                </c:pt>
                <c:pt idx="4">
                  <c:v>0.13636363636363635</c:v>
                </c:pt>
                <c:pt idx="5">
                  <c:v>0.5</c:v>
                </c:pt>
                <c:pt idx="6">
                  <c:v>0.54545454545454541</c:v>
                </c:pt>
                <c:pt idx="7">
                  <c:v>0.40909090909090912</c:v>
                </c:pt>
                <c:pt idx="8">
                  <c:v>0.36363636363636365</c:v>
                </c:pt>
              </c:numCache>
            </c:numRef>
          </c:val>
          <c:extLst>
            <c:ext xmlns:c16="http://schemas.microsoft.com/office/drawing/2014/chart" uri="{C3380CC4-5D6E-409C-BE32-E72D297353CC}">
              <c16:uniqueId val="{00000000-9E0B-4545-851F-84AA2DDFF0B5}"/>
            </c:ext>
          </c:extLst>
        </c:ser>
        <c:ser>
          <c:idx val="1"/>
          <c:order val="1"/>
          <c:tx>
            <c:strRef>
              <c:f>Sheet1!$C$1</c:f>
              <c:strCache>
                <c:ptCount val="1"/>
                <c:pt idx="0">
                  <c:v>% of zoologists (n=40)</c:v>
                </c:pt>
              </c:strCache>
            </c:strRef>
          </c:tx>
          <c:spPr>
            <a:solidFill>
              <a:schemeClr val="accent2"/>
            </a:solidFill>
            <a:ln>
              <a:noFill/>
            </a:ln>
            <a:effectLst>
              <a:outerShdw blurRad="50800" dist="38100" dir="5400000" algn="t" rotWithShape="0">
                <a:prstClr val="black">
                  <a:alpha val="40000"/>
                </a:prstClr>
              </a:outerShdw>
            </a:effectLst>
          </c:spPr>
          <c:invertIfNegative val="0"/>
          <c:cat>
            <c:strRef>
              <c:f>Sheet1!$A$2:$A$10</c:f>
              <c:strCache>
                <c:ptCount val="9"/>
                <c:pt idx="0">
                  <c:v>Data Producer Reputation</c:v>
                </c:pt>
                <c:pt idx="1">
                  <c:v>Accessibility</c:v>
                </c:pt>
                <c:pt idx="2">
                  <c:v>Quality</c:v>
                </c:pt>
                <c:pt idx="3">
                  <c:v>Completeness</c:v>
                </c:pt>
                <c:pt idx="4">
                  <c:v>Ease of Operation</c:v>
                </c:pt>
                <c:pt idx="5">
                  <c:v>Interpretability</c:v>
                </c:pt>
                <c:pt idx="6">
                  <c:v>Credibility</c:v>
                </c:pt>
                <c:pt idx="7">
                  <c:v>Trust in the Data</c:v>
                </c:pt>
                <c:pt idx="8">
                  <c:v>Relevance</c:v>
                </c:pt>
              </c:strCache>
            </c:strRef>
          </c:cat>
          <c:val>
            <c:numRef>
              <c:f>Sheet1!$C$2:$C$10</c:f>
              <c:numCache>
                <c:formatCode>0.00%</c:formatCode>
                <c:ptCount val="9"/>
                <c:pt idx="0">
                  <c:v>0.05</c:v>
                </c:pt>
                <c:pt idx="1">
                  <c:v>0.2</c:v>
                </c:pt>
                <c:pt idx="2">
                  <c:v>0.375</c:v>
                </c:pt>
                <c:pt idx="3">
                  <c:v>0.5</c:v>
                </c:pt>
                <c:pt idx="4">
                  <c:v>0.6</c:v>
                </c:pt>
                <c:pt idx="5">
                  <c:v>0.47499999999999998</c:v>
                </c:pt>
                <c:pt idx="6">
                  <c:v>0.72499999999999998</c:v>
                </c:pt>
                <c:pt idx="7">
                  <c:v>0.7</c:v>
                </c:pt>
                <c:pt idx="8">
                  <c:v>0.77500000000000002</c:v>
                </c:pt>
              </c:numCache>
            </c:numRef>
          </c:val>
          <c:extLst>
            <c:ext xmlns:c16="http://schemas.microsoft.com/office/drawing/2014/chart" uri="{C3380CC4-5D6E-409C-BE32-E72D297353CC}">
              <c16:uniqueId val="{00000001-9E0B-4545-851F-84AA2DDFF0B5}"/>
            </c:ext>
          </c:extLst>
        </c:ser>
        <c:ser>
          <c:idx val="2"/>
          <c:order val="2"/>
          <c:tx>
            <c:strRef>
              <c:f>Sheet1!$D$1</c:f>
              <c:strCache>
                <c:ptCount val="1"/>
                <c:pt idx="0">
                  <c:v>% of social scientists (n=43)</c:v>
                </c:pt>
              </c:strCache>
            </c:strRef>
          </c:tx>
          <c:spPr>
            <a:solidFill>
              <a:schemeClr val="accent1"/>
            </a:solidFill>
            <a:ln>
              <a:noFill/>
            </a:ln>
            <a:effectLst>
              <a:outerShdw blurRad="50800" dist="38100" dir="5400000" algn="t" rotWithShape="0">
                <a:prstClr val="black">
                  <a:alpha val="40000"/>
                </a:prstClr>
              </a:outerShdw>
            </a:effectLst>
          </c:spPr>
          <c:invertIfNegative val="0"/>
          <c:cat>
            <c:strRef>
              <c:f>Sheet1!$A$2:$A$10</c:f>
              <c:strCache>
                <c:ptCount val="9"/>
                <c:pt idx="0">
                  <c:v>Data Producer Reputation</c:v>
                </c:pt>
                <c:pt idx="1">
                  <c:v>Accessibility</c:v>
                </c:pt>
                <c:pt idx="2">
                  <c:v>Quality</c:v>
                </c:pt>
                <c:pt idx="3">
                  <c:v>Completeness</c:v>
                </c:pt>
                <c:pt idx="4">
                  <c:v>Ease of Operation</c:v>
                </c:pt>
                <c:pt idx="5">
                  <c:v>Interpretability</c:v>
                </c:pt>
                <c:pt idx="6">
                  <c:v>Credibility</c:v>
                </c:pt>
                <c:pt idx="7">
                  <c:v>Trust in the Data</c:v>
                </c:pt>
                <c:pt idx="8">
                  <c:v>Relevance</c:v>
                </c:pt>
              </c:strCache>
            </c:strRef>
          </c:cat>
          <c:val>
            <c:numRef>
              <c:f>Sheet1!$D$2:$D$10</c:f>
              <c:numCache>
                <c:formatCode>0.00%</c:formatCode>
                <c:ptCount val="9"/>
                <c:pt idx="0">
                  <c:v>0.11627906976744186</c:v>
                </c:pt>
                <c:pt idx="1">
                  <c:v>0.11627906976744186</c:v>
                </c:pt>
                <c:pt idx="2">
                  <c:v>0.20930232558139536</c:v>
                </c:pt>
                <c:pt idx="3">
                  <c:v>0.2558139534883721</c:v>
                </c:pt>
                <c:pt idx="4">
                  <c:v>0.51162790697674421</c:v>
                </c:pt>
                <c:pt idx="5">
                  <c:v>0.60465116279069764</c:v>
                </c:pt>
                <c:pt idx="6">
                  <c:v>0.37209302325581395</c:v>
                </c:pt>
                <c:pt idx="7">
                  <c:v>0.67441860465116277</c:v>
                </c:pt>
                <c:pt idx="8">
                  <c:v>0.81395348837209303</c:v>
                </c:pt>
              </c:numCache>
            </c:numRef>
          </c:val>
          <c:extLst>
            <c:ext xmlns:c16="http://schemas.microsoft.com/office/drawing/2014/chart" uri="{C3380CC4-5D6E-409C-BE32-E72D297353CC}">
              <c16:uniqueId val="{00000002-9E0B-4545-851F-84AA2DDFF0B5}"/>
            </c:ext>
          </c:extLst>
        </c:ser>
        <c:dLbls>
          <c:showLegendKey val="0"/>
          <c:showVal val="0"/>
          <c:showCatName val="0"/>
          <c:showSerName val="0"/>
          <c:showPercent val="0"/>
          <c:showBubbleSize val="0"/>
        </c:dLbls>
        <c:gapWidth val="182"/>
        <c:axId val="369239576"/>
        <c:axId val="369242528"/>
      </c:barChart>
      <c:catAx>
        <c:axId val="3692395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crossAx val="369242528"/>
        <c:crosses val="autoZero"/>
        <c:auto val="1"/>
        <c:lblAlgn val="ctr"/>
        <c:lblOffset val="100"/>
        <c:noMultiLvlLbl val="0"/>
      </c:catAx>
      <c:valAx>
        <c:axId val="3692425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9239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1EA7726C-ACAE-124E-B040-09E55DEF4DA0}" type="datetimeFigureOut">
              <a:rPr lang="en-US" smtClean="0"/>
              <a:t>2/12/2020</a:t>
            </a:fld>
            <a:endParaRPr lang="en-US" dirty="0"/>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81C18C3-2E63-8349-A502-4ACA2BEDD3E4}" type="slidenum">
              <a:rPr lang="en-US" smtClean="0"/>
              <a:t>‹#›</a:t>
            </a:fld>
            <a:endParaRPr lang="en-US" dirty="0"/>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7A44D8CE-B919-404B-AF0B-3ED9A074D621}" type="datetimeFigureOut">
              <a:rPr lang="en-US" smtClean="0"/>
              <a:t>2/12/2020</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39FCD3AC-7E9B-4D5D-A5A3-762D0E9F6717}" type="slidenum">
              <a:rPr lang="en-US" smtClean="0"/>
              <a:t>‹#›</a:t>
            </a:fld>
            <a:endParaRPr lang="en-US" dirty="0"/>
          </a:p>
        </p:txBody>
      </p:sp>
    </p:spTree>
    <p:extLst>
      <p:ext uri="{BB962C8B-B14F-4D97-AF65-F5344CB8AC3E}">
        <p14:creationId xmlns:p14="http://schemas.microsoft.com/office/powerpoint/2010/main" val="1977490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CD3AC-7E9B-4D5D-A5A3-762D0E9F6717}" type="slidenum">
              <a:rPr lang="en-US" smtClean="0"/>
              <a:t>1</a:t>
            </a:fld>
            <a:endParaRPr lang="en-US" dirty="0"/>
          </a:p>
        </p:txBody>
      </p:sp>
    </p:spTree>
    <p:extLst>
      <p:ext uri="{BB962C8B-B14F-4D97-AF65-F5344CB8AC3E}">
        <p14:creationId xmlns:p14="http://schemas.microsoft.com/office/powerpoint/2010/main" val="2496476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3b473bb39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3b473bb39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13</a:t>
            </a:fld>
            <a:endParaRPr lang="en-US" dirty="0"/>
          </a:p>
        </p:txBody>
      </p:sp>
    </p:spTree>
    <p:extLst>
      <p:ext uri="{BB962C8B-B14F-4D97-AF65-F5344CB8AC3E}">
        <p14:creationId xmlns:p14="http://schemas.microsoft.com/office/powerpoint/2010/main" val="3735316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14</a:t>
            </a:fld>
            <a:endParaRPr lang="en-US" dirty="0"/>
          </a:p>
        </p:txBody>
      </p:sp>
    </p:spTree>
    <p:extLst>
      <p:ext uri="{BB962C8B-B14F-4D97-AF65-F5344CB8AC3E}">
        <p14:creationId xmlns:p14="http://schemas.microsoft.com/office/powerpoint/2010/main" val="1208731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https://www.flickr.com/photos/waferboard/19151455538 by waferboard / CC BY 2.0</a:t>
            </a:r>
          </a:p>
        </p:txBody>
      </p:sp>
      <p:sp>
        <p:nvSpPr>
          <p:cNvPr id="4" name="Slide Number Placeholder 3"/>
          <p:cNvSpPr>
            <a:spLocks noGrp="1"/>
          </p:cNvSpPr>
          <p:nvPr>
            <p:ph type="sldNum" sz="quarter" idx="5"/>
          </p:nvPr>
        </p:nvSpPr>
        <p:spPr/>
        <p:txBody>
          <a:bodyPr/>
          <a:lstStyle/>
          <a:p>
            <a:fld id="{10529C47-3139-4187-AB05-38E54F336BF2}" type="slidenum">
              <a:rPr lang="en-US" smtClean="0"/>
              <a:t>15</a:t>
            </a:fld>
            <a:endParaRPr lang="en-US" dirty="0"/>
          </a:p>
        </p:txBody>
      </p:sp>
    </p:spTree>
    <p:extLst>
      <p:ext uri="{BB962C8B-B14F-4D97-AF65-F5344CB8AC3E}">
        <p14:creationId xmlns:p14="http://schemas.microsoft.com/office/powerpoint/2010/main" val="1152701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CD3AC-7E9B-4D5D-A5A3-762D0E9F6717}" type="slidenum">
              <a:rPr lang="en-US" smtClean="0"/>
              <a:t>17</a:t>
            </a:fld>
            <a:endParaRPr lang="en-US" dirty="0"/>
          </a:p>
        </p:txBody>
      </p:sp>
    </p:spTree>
    <p:extLst>
      <p:ext uri="{BB962C8B-B14F-4D97-AF65-F5344CB8AC3E}">
        <p14:creationId xmlns:p14="http://schemas.microsoft.com/office/powerpoint/2010/main" val="3311076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035E6FC-CCC7-F34C-83D9-78C7523946F2}" type="slidenum">
              <a:rPr lang="en-US" smtClean="0"/>
              <a:t>2</a:t>
            </a:fld>
            <a:endParaRPr lang="en-US" dirty="0"/>
          </a:p>
        </p:txBody>
      </p:sp>
    </p:spTree>
    <p:extLst>
      <p:ext uri="{BB962C8B-B14F-4D97-AF65-F5344CB8AC3E}">
        <p14:creationId xmlns:p14="http://schemas.microsoft.com/office/powerpoint/2010/main" val="2618957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62a7f5111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62a7f5111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spcBef>
                <a:spcPts val="0"/>
              </a:spcBef>
              <a:spcAft>
                <a:spcPts val="1200"/>
              </a:spcAft>
              <a:buNone/>
            </a:pPr>
            <a:endParaRPr dirty="0"/>
          </a:p>
        </p:txBody>
      </p:sp>
    </p:spTree>
    <p:extLst>
      <p:ext uri="{BB962C8B-B14F-4D97-AF65-F5344CB8AC3E}">
        <p14:creationId xmlns:p14="http://schemas.microsoft.com/office/powerpoint/2010/main" val="203131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529C47-3139-4187-AB05-38E54F336BF2}" type="slidenum">
              <a:rPr lang="en-US" smtClean="0"/>
              <a:t>4</a:t>
            </a:fld>
            <a:endParaRPr lang="en-US" dirty="0"/>
          </a:p>
        </p:txBody>
      </p:sp>
    </p:spTree>
    <p:extLst>
      <p:ext uri="{BB962C8B-B14F-4D97-AF65-F5344CB8AC3E}">
        <p14:creationId xmlns:p14="http://schemas.microsoft.com/office/powerpoint/2010/main" val="1070808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https://www.flickr.com/photos/117317408@N03/12658873675 by Billy Woodford / CC BY 2.0</a:t>
            </a:r>
          </a:p>
        </p:txBody>
      </p:sp>
      <p:sp>
        <p:nvSpPr>
          <p:cNvPr id="4" name="Slide Number Placeholder 3"/>
          <p:cNvSpPr>
            <a:spLocks noGrp="1"/>
          </p:cNvSpPr>
          <p:nvPr>
            <p:ph type="sldNum" sz="quarter" idx="5"/>
          </p:nvPr>
        </p:nvSpPr>
        <p:spPr/>
        <p:txBody>
          <a:bodyPr/>
          <a:lstStyle/>
          <a:p>
            <a:fld id="{39FCD3AC-7E9B-4D5D-A5A3-762D0E9F6717}" type="slidenum">
              <a:rPr lang="en-US" smtClean="0"/>
              <a:t>5</a:t>
            </a:fld>
            <a:endParaRPr lang="en-US" dirty="0"/>
          </a:p>
        </p:txBody>
      </p:sp>
    </p:spTree>
    <p:extLst>
      <p:ext uri="{BB962C8B-B14F-4D97-AF65-F5344CB8AC3E}">
        <p14:creationId xmlns:p14="http://schemas.microsoft.com/office/powerpoint/2010/main" val="74999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96089F-AA76-418F-967E-03FB7AA23DE9}" type="slidenum">
              <a:rPr lang="en-US" smtClean="0"/>
              <a:t>8</a:t>
            </a:fld>
            <a:endParaRPr lang="en-US" dirty="0"/>
          </a:p>
        </p:txBody>
      </p:sp>
    </p:spTree>
    <p:extLst>
      <p:ext uri="{BB962C8B-B14F-4D97-AF65-F5344CB8AC3E}">
        <p14:creationId xmlns:p14="http://schemas.microsoft.com/office/powerpoint/2010/main" val="2394976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96089F-AA76-418F-967E-03FB7AA23DE9}" type="slidenum">
              <a:rPr lang="en-US" smtClean="0"/>
              <a:t>9</a:t>
            </a:fld>
            <a:endParaRPr lang="en-US" dirty="0"/>
          </a:p>
        </p:txBody>
      </p:sp>
    </p:spTree>
    <p:extLst>
      <p:ext uri="{BB962C8B-B14F-4D97-AF65-F5344CB8AC3E}">
        <p14:creationId xmlns:p14="http://schemas.microsoft.com/office/powerpoint/2010/main" val="1695775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63a90456b4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63a90456b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63b473bb39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63b473bb39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tiff"/><Relationship Id="rId4" Type="http://schemas.openxmlformats.org/officeDocument/2006/relationships/image" Target="../media/image6.em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CB0AC12-92BA-404A-8FB2-BD9B2B68A631}"/>
              </a:ext>
            </a:extLst>
          </p:cNvPr>
          <p:cNvSpPr>
            <a:spLocks noGrp="1"/>
          </p:cNvSpPr>
          <p:nvPr>
            <p:ph type="dt" sz="half" idx="10"/>
          </p:nvPr>
        </p:nvSpPr>
        <p:spPr/>
        <p:txBody>
          <a:bodyPr/>
          <a:lstStyle>
            <a:lvl1pPr>
              <a:defRPr/>
            </a:lvl1pPr>
          </a:lstStyle>
          <a:p>
            <a:pPr>
              <a:defRPr/>
            </a:pPr>
            <a:fld id="{A917B173-37EF-479F-886B-CE56CFBE9B08}" type="datetimeFigureOut">
              <a:rPr lang="en-US"/>
              <a:pPr>
                <a:defRPr/>
              </a:pPr>
              <a:t>2/12/2020</a:t>
            </a:fld>
            <a:endParaRPr lang="en-US" dirty="0"/>
          </a:p>
        </p:txBody>
      </p:sp>
      <p:sp>
        <p:nvSpPr>
          <p:cNvPr id="3" name="Footer Placeholder 4">
            <a:extLst>
              <a:ext uri="{FF2B5EF4-FFF2-40B4-BE49-F238E27FC236}">
                <a16:creationId xmlns:a16="http://schemas.microsoft.com/office/drawing/2014/main" id="{B3A1B4D1-9618-4DF8-AF73-D8DE8FE33EE2}"/>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A7113EA7-E07B-4979-A35A-0153B0B120B7}"/>
              </a:ext>
            </a:extLst>
          </p:cNvPr>
          <p:cNvSpPr>
            <a:spLocks noGrp="1"/>
          </p:cNvSpPr>
          <p:nvPr>
            <p:ph type="sldNum" sz="quarter" idx="12"/>
          </p:nvPr>
        </p:nvSpPr>
        <p:spPr/>
        <p:txBody>
          <a:bodyPr/>
          <a:lstStyle>
            <a:lvl1pPr>
              <a:defRPr/>
            </a:lvl1pPr>
          </a:lstStyle>
          <a:p>
            <a:pPr>
              <a:defRPr/>
            </a:pPr>
            <a:fld id="{1078D6B7-3732-4003-BB65-6BC628710975}" type="slidenum">
              <a:rPr lang="en-US"/>
              <a:pPr>
                <a:defRPr/>
              </a:pPr>
              <a:t>‹#›</a:t>
            </a:fld>
            <a:endParaRPr lang="en-US" dirty="0"/>
          </a:p>
        </p:txBody>
      </p:sp>
    </p:spTree>
    <p:extLst>
      <p:ext uri="{BB962C8B-B14F-4D97-AF65-F5344CB8AC3E}">
        <p14:creationId xmlns:p14="http://schemas.microsoft.com/office/powerpoint/2010/main" val="1322771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51435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dirty="0"/>
              <a:t>Drag and drop photo here</a:t>
            </a:r>
          </a:p>
        </p:txBody>
      </p:sp>
      <p:sp>
        <p:nvSpPr>
          <p:cNvPr id="15" name="Text Placeholder 14"/>
          <p:cNvSpPr>
            <a:spLocks noGrp="1"/>
          </p:cNvSpPr>
          <p:nvPr>
            <p:ph type="body" sz="quarter" idx="13" hasCustomPrompt="1"/>
          </p:nvPr>
        </p:nvSpPr>
        <p:spPr>
          <a:xfrm>
            <a:off x="7583491" y="-15479"/>
            <a:ext cx="433387" cy="5174457"/>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16" name="Text Placeholder 14"/>
          <p:cNvSpPr>
            <a:spLocks noGrp="1"/>
          </p:cNvSpPr>
          <p:nvPr>
            <p:ph type="body" sz="quarter" idx="14" hasCustomPrompt="1"/>
          </p:nvPr>
        </p:nvSpPr>
        <p:spPr>
          <a:xfrm>
            <a:off x="8016878" y="-15479"/>
            <a:ext cx="1127125" cy="5174457"/>
          </a:xfrm>
          <a:prstGeom prst="rect">
            <a:avLst/>
          </a:prstGeom>
          <a:solidFill>
            <a:schemeClr val="accent1"/>
          </a:solidFill>
        </p:spPr>
        <p:txBody>
          <a:bodyPr vert="horz"/>
          <a:lstStyle>
            <a:lvl1pPr marL="0" indent="0">
              <a:buNone/>
              <a:defRPr>
                <a:solidFill>
                  <a:schemeClr val="accent1"/>
                </a:solidFill>
              </a:defRPr>
            </a:lvl1pPr>
          </a:lstStyle>
          <a:p>
            <a:pPr lvl="0"/>
            <a:r>
              <a:rPr lang="en-US" dirty="0"/>
              <a:t> </a:t>
            </a:r>
          </a:p>
          <a:p>
            <a:pPr lvl="0"/>
            <a:r>
              <a:rPr lang="en-US" dirty="0"/>
              <a:t> </a:t>
            </a:r>
          </a:p>
          <a:p>
            <a:pPr lvl="0"/>
            <a:r>
              <a:rPr lang="en-US" dirty="0"/>
              <a:t> </a:t>
            </a:r>
          </a:p>
          <a:p>
            <a:pPr lvl="0"/>
            <a:r>
              <a:rPr lang="en-US" dirty="0"/>
              <a:t> </a:t>
            </a:r>
          </a:p>
          <a:p>
            <a:pPr lvl="0"/>
            <a:r>
              <a:rPr lang="en-US" dirty="0"/>
              <a:t> </a:t>
            </a:r>
          </a:p>
        </p:txBody>
      </p:sp>
      <p:sp>
        <p:nvSpPr>
          <p:cNvPr id="11" name="Text Placeholder 10"/>
          <p:cNvSpPr>
            <a:spLocks noGrp="1"/>
          </p:cNvSpPr>
          <p:nvPr>
            <p:ph type="body" sz="quarter" idx="11" hasCustomPrompt="1"/>
          </p:nvPr>
        </p:nvSpPr>
        <p:spPr>
          <a:xfrm>
            <a:off x="-14111" y="3748282"/>
            <a:ext cx="6153150" cy="715580"/>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dirty="0"/>
              <a:t>Persons Name</a:t>
            </a:r>
          </a:p>
        </p:txBody>
      </p:sp>
      <p:sp>
        <p:nvSpPr>
          <p:cNvPr id="12" name="Text Placeholder 10"/>
          <p:cNvSpPr>
            <a:spLocks noGrp="1"/>
          </p:cNvSpPr>
          <p:nvPr>
            <p:ph type="body" sz="quarter" idx="12" hasCustomPrompt="1"/>
          </p:nvPr>
        </p:nvSpPr>
        <p:spPr>
          <a:xfrm>
            <a:off x="534917" y="4085464"/>
            <a:ext cx="5610225" cy="264319"/>
          </a:xfrm>
          <a:prstGeom prst="rect">
            <a:avLst/>
          </a:prstGeom>
        </p:spPr>
        <p:txBody>
          <a:bodyPr vert="horz"/>
          <a:lstStyle>
            <a:lvl1pPr marL="0" indent="0">
              <a:buNone/>
              <a:defRPr sz="1800" b="0" baseline="0">
                <a:solidFill>
                  <a:schemeClr val="tx1"/>
                </a:solidFill>
              </a:defRPr>
            </a:lvl1pPr>
          </a:lstStyle>
          <a:p>
            <a:pPr lvl="0"/>
            <a:r>
              <a:rPr lang="en-US" dirty="0"/>
              <a:t>Persons Title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4055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240428" y="194732"/>
            <a:ext cx="3980966" cy="781050"/>
          </a:xfrm>
          <a:prstGeom prst="rect">
            <a:avLst/>
          </a:prstGeom>
        </p:spPr>
        <p:txBody>
          <a:bodyPr vert="horz"/>
          <a:lstStyle>
            <a:lvl1pPr marL="0" indent="0">
              <a:buNone/>
              <a:defRPr sz="3200" b="1" baseline="0">
                <a:solidFill>
                  <a:srgbClr val="236192"/>
                </a:solidFill>
              </a:defRPr>
            </a:lvl1pPr>
          </a:lstStyle>
          <a:p>
            <a:pPr lvl="0"/>
            <a:r>
              <a:rPr lang="en-US" dirty="0"/>
              <a:t>Closing Message</a:t>
            </a:r>
          </a:p>
        </p:txBody>
      </p:sp>
      <p:sp>
        <p:nvSpPr>
          <p:cNvPr id="9" name="Rectangle 8"/>
          <p:cNvSpPr/>
          <p:nvPr userDrawn="1"/>
        </p:nvSpPr>
        <p:spPr>
          <a:xfrm rot="10800000">
            <a:off x="11338" y="4388000"/>
            <a:ext cx="9144000" cy="179785"/>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5" y="990753"/>
            <a:ext cx="3887788" cy="304289"/>
          </a:xfrm>
          <a:prstGeom prst="rect">
            <a:avLst/>
          </a:prstGeom>
        </p:spPr>
        <p:txBody>
          <a:bodyPr vert="horz">
            <a:normAutofit/>
          </a:bodyPr>
          <a:lstStyle>
            <a:lvl1pPr marL="0" indent="0">
              <a:buNone/>
              <a:defRPr sz="1800" b="1" baseline="0"/>
            </a:lvl1pPr>
          </a:lstStyle>
          <a:p>
            <a:pPr lvl="0"/>
            <a:r>
              <a:rPr lang="en-US" dirty="0"/>
              <a:t>Speaker Name</a:t>
            </a:r>
          </a:p>
        </p:txBody>
      </p:sp>
      <p:sp>
        <p:nvSpPr>
          <p:cNvPr id="22" name="Text Placeholder 20"/>
          <p:cNvSpPr>
            <a:spLocks noGrp="1"/>
          </p:cNvSpPr>
          <p:nvPr>
            <p:ph type="body" sz="quarter" idx="12" hasCustomPrompt="1"/>
          </p:nvPr>
        </p:nvSpPr>
        <p:spPr>
          <a:xfrm>
            <a:off x="240428" y="1267826"/>
            <a:ext cx="3887788" cy="269270"/>
          </a:xfrm>
          <a:prstGeom prst="rect">
            <a:avLst/>
          </a:prstGeom>
        </p:spPr>
        <p:txBody>
          <a:bodyPr vert="horz">
            <a:normAutofit/>
          </a:bodyPr>
          <a:lstStyle>
            <a:lvl1pPr marL="0" indent="0">
              <a:buNone/>
              <a:defRPr sz="1400" b="0" baseline="0"/>
            </a:lvl1pPr>
          </a:lstStyle>
          <a:p>
            <a:pPr lvl="0"/>
            <a:r>
              <a:rPr lang="en-US" dirty="0"/>
              <a:t>Speaker Title</a:t>
            </a:r>
          </a:p>
        </p:txBody>
      </p:sp>
      <p:sp>
        <p:nvSpPr>
          <p:cNvPr id="23" name="Text Placeholder 20"/>
          <p:cNvSpPr>
            <a:spLocks noGrp="1"/>
          </p:cNvSpPr>
          <p:nvPr>
            <p:ph type="body" sz="quarter" idx="13" hasCustomPrompt="1"/>
          </p:nvPr>
        </p:nvSpPr>
        <p:spPr>
          <a:xfrm>
            <a:off x="240428" y="1508234"/>
            <a:ext cx="3887788" cy="229121"/>
          </a:xfrm>
          <a:prstGeom prst="rect">
            <a:avLst/>
          </a:prstGeom>
        </p:spPr>
        <p:txBody>
          <a:bodyPr vert="horz">
            <a:normAutofit/>
          </a:bodyPr>
          <a:lstStyle>
            <a:lvl1pPr marL="0" indent="0">
              <a:buNone/>
              <a:defRPr sz="1400" b="1" baseline="0">
                <a:solidFill>
                  <a:srgbClr val="236192"/>
                </a:solidFill>
              </a:defRPr>
            </a:lvl1pPr>
          </a:lstStyle>
          <a:p>
            <a:pPr lvl="0"/>
            <a:r>
              <a:rPr lang="en-US" dirty="0"/>
              <a:t>Speaker Contact</a:t>
            </a:r>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userDrawn="1"/>
        </p:nvPicPr>
        <p:blipFill>
          <a:blip r:embed="rId3"/>
          <a:stretch>
            <a:fillRect/>
          </a:stretch>
        </p:blipFill>
        <p:spPr>
          <a:xfrm>
            <a:off x="4570295" y="0"/>
            <a:ext cx="4578960" cy="4388000"/>
          </a:xfrm>
          <a:prstGeom prst="rect">
            <a:avLst/>
          </a:prstGeom>
        </p:spPr>
      </p:pic>
    </p:spTree>
    <p:extLst>
      <p:ext uri="{BB962C8B-B14F-4D97-AF65-F5344CB8AC3E}">
        <p14:creationId xmlns:p14="http://schemas.microsoft.com/office/powerpoint/2010/main" val="140108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pic>
        <p:nvPicPr>
          <p:cNvPr id="16" name="Picture 15" descr="ppt-because-tag.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100" y="3704187"/>
            <a:ext cx="8216894" cy="607721"/>
          </a:xfrm>
          <a:prstGeom prst="rect">
            <a:avLst/>
          </a:prstGeom>
        </p:spPr>
      </p:pic>
      <p:sp>
        <p:nvSpPr>
          <p:cNvPr id="7" name="Rectangle 6"/>
          <p:cNvSpPr/>
          <p:nvPr userDrawn="1"/>
        </p:nvSpPr>
        <p:spPr>
          <a:xfrm rot="16200000">
            <a:off x="477189" y="3861998"/>
            <a:ext cx="607721"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1" name="Rectangle 10"/>
          <p:cNvSpPr/>
          <p:nvPr userDrawn="1"/>
        </p:nvSpPr>
        <p:spPr>
          <a:xfrm>
            <a:off x="0" y="3704187"/>
            <a:ext cx="635000" cy="607721"/>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2" name="Text Placeholder 18"/>
          <p:cNvSpPr>
            <a:spLocks noGrp="1"/>
          </p:cNvSpPr>
          <p:nvPr>
            <p:ph type="body" sz="quarter" idx="10" hasCustomPrompt="1"/>
          </p:nvPr>
        </p:nvSpPr>
        <p:spPr>
          <a:xfrm>
            <a:off x="731839" y="831455"/>
            <a:ext cx="4180696" cy="1400383"/>
          </a:xfrm>
          <a:prstGeom prst="rect">
            <a:avLst/>
          </a:prstGeom>
          <a:ln w="101600" cmpd="sng">
            <a:solidFill>
              <a:srgbClr val="236192"/>
            </a:solidFill>
            <a:miter lim="800000"/>
          </a:ln>
        </p:spPr>
        <p:txBody>
          <a:bodyPr vert="horz" wrap="none" lIns="548640" tIns="274320" rIns="457200" bIns="274320">
            <a:spAutoFit/>
          </a:bodyPr>
          <a:lstStyle>
            <a:lvl1pPr marL="0" indent="0" algn="l">
              <a:spcBef>
                <a:spcPts val="0"/>
              </a:spcBef>
              <a:buNone/>
              <a:defRPr sz="5500" b="1" baseline="0">
                <a:ln w="0" cmpd="sng">
                  <a:noFill/>
                </a:ln>
                <a:solidFill>
                  <a:srgbClr val="236192"/>
                </a:solidFill>
              </a:defRPr>
            </a:lvl1pPr>
          </a:lstStyle>
          <a:p>
            <a:pPr lvl="0"/>
            <a:r>
              <a:rPr lang="en-US" dirty="0"/>
              <a:t>Text Here</a:t>
            </a:r>
          </a:p>
        </p:txBody>
      </p:sp>
      <p:sp>
        <p:nvSpPr>
          <p:cNvPr id="13" name="Text Placeholder 20"/>
          <p:cNvSpPr>
            <a:spLocks noGrp="1"/>
          </p:cNvSpPr>
          <p:nvPr>
            <p:ph type="body" sz="quarter" idx="11" hasCustomPrompt="1"/>
          </p:nvPr>
        </p:nvSpPr>
        <p:spPr>
          <a:xfrm>
            <a:off x="698251" y="2397542"/>
            <a:ext cx="3887788" cy="304289"/>
          </a:xfrm>
          <a:prstGeom prst="rect">
            <a:avLst/>
          </a:prstGeom>
        </p:spPr>
        <p:txBody>
          <a:bodyPr vert="horz">
            <a:normAutofit/>
          </a:bodyPr>
          <a:lstStyle>
            <a:lvl1pPr marL="0" indent="0">
              <a:buNone/>
              <a:defRPr sz="1800" b="1" baseline="0">
                <a:solidFill>
                  <a:srgbClr val="000000"/>
                </a:solidFill>
              </a:defRPr>
            </a:lvl1pPr>
          </a:lstStyle>
          <a:p>
            <a:pPr lvl="0"/>
            <a:r>
              <a:rPr lang="en-US" dirty="0"/>
              <a:t>Speaker Name</a:t>
            </a:r>
          </a:p>
        </p:txBody>
      </p:sp>
      <p:sp>
        <p:nvSpPr>
          <p:cNvPr id="14" name="Text Placeholder 20"/>
          <p:cNvSpPr>
            <a:spLocks noGrp="1"/>
          </p:cNvSpPr>
          <p:nvPr>
            <p:ph type="body" sz="quarter" idx="12" hasCustomPrompt="1"/>
          </p:nvPr>
        </p:nvSpPr>
        <p:spPr>
          <a:xfrm>
            <a:off x="698064" y="2688127"/>
            <a:ext cx="3887788" cy="269270"/>
          </a:xfrm>
          <a:prstGeom prst="rect">
            <a:avLst/>
          </a:prstGeom>
        </p:spPr>
        <p:txBody>
          <a:bodyPr vert="horz">
            <a:normAutofit/>
          </a:bodyPr>
          <a:lstStyle>
            <a:lvl1pPr marL="0" indent="0">
              <a:buNone/>
              <a:defRPr sz="1400" b="0" baseline="0">
                <a:solidFill>
                  <a:srgbClr val="000000"/>
                </a:solidFill>
              </a:defRPr>
            </a:lvl1pPr>
          </a:lstStyle>
          <a:p>
            <a:pPr lvl="0"/>
            <a:r>
              <a:rPr lang="en-US" dirty="0"/>
              <a:t>Speaker Title</a:t>
            </a:r>
          </a:p>
        </p:txBody>
      </p:sp>
      <p:sp>
        <p:nvSpPr>
          <p:cNvPr id="15" name="Text Placeholder 20"/>
          <p:cNvSpPr>
            <a:spLocks noGrp="1"/>
          </p:cNvSpPr>
          <p:nvPr>
            <p:ph type="body" sz="quarter" idx="13" hasCustomPrompt="1"/>
          </p:nvPr>
        </p:nvSpPr>
        <p:spPr>
          <a:xfrm>
            <a:off x="698064" y="2957399"/>
            <a:ext cx="3887788" cy="229121"/>
          </a:xfrm>
          <a:prstGeom prst="rect">
            <a:avLst/>
          </a:prstGeom>
        </p:spPr>
        <p:txBody>
          <a:bodyPr vert="horz">
            <a:normAutofit/>
          </a:bodyPr>
          <a:lstStyle>
            <a:lvl1pPr marL="0" indent="0">
              <a:buNone/>
              <a:defRPr sz="1400" b="1" baseline="0">
                <a:solidFill>
                  <a:schemeClr val="accent2"/>
                </a:solidFill>
              </a:defRPr>
            </a:lvl1pPr>
          </a:lstStyle>
          <a:p>
            <a:pPr lvl="0"/>
            <a:r>
              <a:rPr lang="en-US" dirty="0"/>
              <a:t>Speaker Contact</a:t>
            </a:r>
          </a:p>
        </p:txBody>
      </p:sp>
      <p:sp>
        <p:nvSpPr>
          <p:cNvPr id="18" name="Text Placeholder 16"/>
          <p:cNvSpPr>
            <a:spLocks noGrp="1"/>
          </p:cNvSpPr>
          <p:nvPr>
            <p:ph type="body" sz="quarter" idx="14" hasCustomPrompt="1"/>
          </p:nvPr>
        </p:nvSpPr>
        <p:spPr>
          <a:xfrm>
            <a:off x="1" y="312442"/>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dirty="0"/>
              <a:t>Event Title</a:t>
            </a:r>
          </a:p>
        </p:txBody>
      </p:sp>
      <p:pic>
        <p:nvPicPr>
          <p:cNvPr id="17"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21"/>
          <p:cNvPicPr>
            <a:picLocks noChangeAspect="1"/>
          </p:cNvPicPr>
          <p:nvPr userDrawn="1"/>
        </p:nvPicPr>
        <p:blipFill rotWithShape="1">
          <a:blip r:embed="rId4"/>
          <a:srcRect l="67120"/>
          <a:stretch/>
        </p:blipFill>
        <p:spPr>
          <a:xfrm rot="16200000">
            <a:off x="5827109" y="3788500"/>
            <a:ext cx="87692" cy="317500"/>
          </a:xfrm>
          <a:prstGeom prst="rect">
            <a:avLst/>
          </a:prstGeom>
        </p:spPr>
      </p:pic>
      <p:pic>
        <p:nvPicPr>
          <p:cNvPr id="23" name="Picture 22"/>
          <p:cNvPicPr>
            <a:picLocks noChangeAspect="1"/>
          </p:cNvPicPr>
          <p:nvPr userDrawn="1"/>
        </p:nvPicPr>
        <p:blipFill>
          <a:blip r:embed="rId5"/>
          <a:stretch>
            <a:fillRect/>
          </a:stretch>
        </p:blipFill>
        <p:spPr>
          <a:xfrm>
            <a:off x="5784850" y="3904991"/>
            <a:ext cx="86105" cy="86105"/>
          </a:xfrm>
          <a:prstGeom prst="rect">
            <a:avLst/>
          </a:prstGeom>
        </p:spPr>
      </p:pic>
    </p:spTree>
    <p:extLst>
      <p:ext uri="{BB962C8B-B14F-4D97-AF65-F5344CB8AC3E}">
        <p14:creationId xmlns:p14="http://schemas.microsoft.com/office/powerpoint/2010/main" val="75259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825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845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4"/>
          </p:nvPr>
        </p:nvSpPr>
        <p:spPr>
          <a:xfrm>
            <a:off x="341313" y="1030288"/>
            <a:ext cx="8439150" cy="3317875"/>
          </a:xfrm>
          <a:prstGeom prst="rect">
            <a:avLst/>
          </a:prstGeom>
        </p:spPr>
        <p:txBody>
          <a:bodyPr vert="horz"/>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207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40CB7F-83FC-4257-8229-43D0153C447A}" type="datetime1">
              <a:rPr lang="en-US" smtClean="0"/>
              <a:t>2/12/2020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742BC49-DB5E-4968-81F1-170C7B81A1AE}" type="slidenum">
              <a:rPr lang="en-US" smtClean="0"/>
              <a:t>‹#›</a:t>
            </a:fld>
            <a:endParaRPr lang="en-US" dirty="0"/>
          </a:p>
        </p:txBody>
      </p:sp>
    </p:spTree>
    <p:extLst>
      <p:ext uri="{BB962C8B-B14F-4D97-AF65-F5344CB8AC3E}">
        <p14:creationId xmlns:p14="http://schemas.microsoft.com/office/powerpoint/2010/main" val="131101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 Placeholder 3"/>
          <p:cNvSpPr>
            <a:spLocks noGrp="1"/>
          </p:cNvSpPr>
          <p:nvPr>
            <p:ph type="body" sz="quarter" idx="12"/>
          </p:nvPr>
        </p:nvSpPr>
        <p:spPr>
          <a:xfrm>
            <a:off x="340786" y="1029747"/>
            <a:ext cx="8439148" cy="3356378"/>
          </a:xfrm>
          <a:prstGeom prst="rect">
            <a:avLst/>
          </a:prstGeom>
        </p:spPr>
        <p:txBody>
          <a:bodyPr vert="horz"/>
          <a:lstStyle>
            <a:lvl1pPr marL="342900" indent="-342900">
              <a:buFont typeface="Arial"/>
              <a:buChar char="•"/>
              <a:defRPr sz="2400" baseline="0"/>
            </a:lvl1pPr>
            <a:lvl2pPr>
              <a:defRPr sz="2000"/>
            </a:lvl2pPr>
            <a:lvl3pPr>
              <a:defRPr sz="1800"/>
            </a:lvl3pPr>
            <a:lvl4pPr>
              <a:buFont typeface="Arial" charset="0"/>
              <a:buChar char="•"/>
              <a:defRPr sz="1600"/>
            </a:lvl4pPr>
            <a:lvl5pPr>
              <a:buFont typeface="Arial" charset="0"/>
              <a:buChar char="•"/>
              <a:defRPr sz="1400"/>
            </a:lvl5pPr>
            <a:lvl6pPr>
              <a:defRPr sz="1400"/>
            </a:lvl6pPr>
            <a:lvl7pPr>
              <a:defRPr sz="1200"/>
            </a:lvl7pPr>
            <a:lvl8pPr>
              <a:defRPr sz="1100"/>
            </a:lvl8pPr>
            <a:lvl9pPr>
              <a:defRPr sz="1100"/>
            </a:lvl9pPr>
          </a:lstStyle>
          <a:p>
            <a:pPr marL="342900" marR="0" lvl="0" indent="-342900" algn="l" defTabSz="457200" rtl="0" eaLnBrk="1" fontAlgn="auto" latinLnBrk="0" hangingPunct="1">
              <a:lnSpc>
                <a:spcPct val="100000"/>
              </a:lnSpc>
              <a:spcBef>
                <a:spcPct val="20000"/>
              </a:spcBef>
              <a:spcAft>
                <a:spcPts val="0"/>
              </a:spcAft>
              <a:buClrTx/>
              <a:buSzTx/>
              <a:tabLst/>
              <a:defRPr/>
            </a:pPr>
            <a:r>
              <a:rPr lang="en-US"/>
              <a:t>Click to edit Master text styles</a:t>
            </a:r>
          </a:p>
        </p:txBody>
      </p:sp>
      <p:pic>
        <p:nvPicPr>
          <p:cNvPr id="9" name="Graphic 8">
            <a:extLst>
              <a:ext uri="{FF2B5EF4-FFF2-40B4-BE49-F238E27FC236}">
                <a16:creationId xmlns:a16="http://schemas.microsoft.com/office/drawing/2014/main" id="{48C42042-C40A-4B03-BE6E-016BB568CFF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012433" y="4833387"/>
            <a:ext cx="687170" cy="186731"/>
          </a:xfrm>
          <a:prstGeom prst="rect">
            <a:avLst/>
          </a:prstGeom>
        </p:spPr>
      </p:pic>
      <p:pic>
        <p:nvPicPr>
          <p:cNvPr id="15" name="Picture 2">
            <a:extLst>
              <a:ext uri="{FF2B5EF4-FFF2-40B4-BE49-F238E27FC236}">
                <a16:creationId xmlns:a16="http://schemas.microsoft.com/office/drawing/2014/main" id="{04F9693F-8D10-473B-9D0A-92E5364B07DD}"/>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b="33333"/>
          <a:stretch/>
        </p:blipFill>
        <p:spPr bwMode="auto">
          <a:xfrm>
            <a:off x="6770757" y="4768417"/>
            <a:ext cx="1468143" cy="32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sign&#10;&#10;Description automatically generated">
            <a:extLst>
              <a:ext uri="{FF2B5EF4-FFF2-40B4-BE49-F238E27FC236}">
                <a16:creationId xmlns:a16="http://schemas.microsoft.com/office/drawing/2014/main" id="{74DE8BCE-3663-4EA8-9D7B-56A7E1BC5A7D}"/>
              </a:ext>
            </a:extLst>
          </p:cNvPr>
          <p:cNvPicPr>
            <a:picLocks noChangeAspect="1"/>
          </p:cNvPicPr>
          <p:nvPr userDrawn="1"/>
        </p:nvPicPr>
        <p:blipFill>
          <a:blip r:embed="rId6"/>
          <a:stretch>
            <a:fillRect/>
          </a:stretch>
        </p:blipFill>
        <p:spPr>
          <a:xfrm>
            <a:off x="4484604" y="4840330"/>
            <a:ext cx="1381053" cy="172545"/>
          </a:xfrm>
          <a:prstGeom prst="rect">
            <a:avLst/>
          </a:prstGeom>
        </p:spPr>
      </p:pic>
    </p:spTree>
    <p:extLst>
      <p:ext uri="{BB962C8B-B14F-4D97-AF65-F5344CB8AC3E}">
        <p14:creationId xmlns:p14="http://schemas.microsoft.com/office/powerpoint/2010/main" val="65662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3295" b="48278"/>
          <a:stretch/>
        </p:blipFill>
        <p:spPr>
          <a:xfrm>
            <a:off x="3163889" y="2"/>
            <a:ext cx="5980110" cy="1060063"/>
          </a:xfrm>
          <a:prstGeom prst="rect">
            <a:avLst/>
          </a:prstGeom>
        </p:spPr>
      </p:pic>
      <p:sp>
        <p:nvSpPr>
          <p:cNvPr id="22" name="Rectangle 21"/>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3" name="Rectangle 22"/>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4" name="Rectangle 23"/>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1" name="Rectangle 10"/>
          <p:cNvSpPr/>
          <p:nvPr/>
        </p:nvSpPr>
        <p:spPr>
          <a:xfrm>
            <a:off x="-1" y="2"/>
            <a:ext cx="3190875" cy="1060065"/>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36" name="Text Placeholder 35"/>
          <p:cNvSpPr>
            <a:spLocks noGrp="1"/>
          </p:cNvSpPr>
          <p:nvPr>
            <p:ph type="body" sz="quarter" idx="12" hasCustomPrompt="1"/>
          </p:nvPr>
        </p:nvSpPr>
        <p:spPr>
          <a:xfrm>
            <a:off x="2" y="1329876"/>
            <a:ext cx="3582591"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1852402"/>
            <a:ext cx="7754770" cy="1234773"/>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4400" b="1" baseline="0">
                <a:ln w="0" cmpd="sng">
                  <a:noFill/>
                </a:ln>
                <a:solidFill>
                  <a:schemeClr val="accent2"/>
                </a:solidFill>
              </a:defRPr>
            </a:lvl1pPr>
          </a:lstStyle>
          <a:p>
            <a:pPr lvl="0"/>
            <a:r>
              <a:rPr lang="en-US" dirty="0"/>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3206972"/>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dirty="0"/>
              <a:t>Speaker Name</a:t>
            </a:r>
          </a:p>
        </p:txBody>
      </p:sp>
      <p:sp>
        <p:nvSpPr>
          <p:cNvPr id="17" name="Text Placeholder 2"/>
          <p:cNvSpPr>
            <a:spLocks noGrp="1"/>
          </p:cNvSpPr>
          <p:nvPr>
            <p:ph type="body" sz="quarter" idx="18" hasCustomPrompt="1"/>
          </p:nvPr>
        </p:nvSpPr>
        <p:spPr>
          <a:xfrm>
            <a:off x="728695" y="3613838"/>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dirty="0"/>
              <a:t>Speaker Title</a:t>
            </a:r>
          </a:p>
        </p:txBody>
      </p:sp>
      <p:sp>
        <p:nvSpPr>
          <p:cNvPr id="15" name="Rectangle 14"/>
          <p:cNvSpPr/>
          <p:nvPr userDrawn="1"/>
        </p:nvSpPr>
        <p:spPr>
          <a:xfrm>
            <a:off x="3136900" y="0"/>
            <a:ext cx="445693" cy="1060065"/>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Tree>
    <p:extLst>
      <p:ext uri="{BB962C8B-B14F-4D97-AF65-F5344CB8AC3E}">
        <p14:creationId xmlns:p14="http://schemas.microsoft.com/office/powerpoint/2010/main" val="196173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1493044"/>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524273" y="2014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3" name="Text Placeholder 12"/>
          <p:cNvSpPr>
            <a:spLocks noGrp="1"/>
          </p:cNvSpPr>
          <p:nvPr>
            <p:ph type="body" sz="quarter" idx="12" hasCustomPrompt="1"/>
          </p:nvPr>
        </p:nvSpPr>
        <p:spPr>
          <a:xfrm>
            <a:off x="3416308" y="2073399"/>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2712528"/>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490664"/>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1" y="1493043"/>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82148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413183"/>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524273" y="935075"/>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3" name="Text Placeholder 12"/>
          <p:cNvSpPr>
            <a:spLocks noGrp="1"/>
          </p:cNvSpPr>
          <p:nvPr>
            <p:ph type="body" sz="quarter" idx="12" hasCustomPrompt="1"/>
          </p:nvPr>
        </p:nvSpPr>
        <p:spPr>
          <a:xfrm>
            <a:off x="3416308" y="993538"/>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1632667"/>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410803"/>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1" y="413182"/>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8" name="Picture Placeholder 8"/>
          <p:cNvSpPr>
            <a:spLocks noGrp="1"/>
          </p:cNvSpPr>
          <p:nvPr>
            <p:ph type="pic" sz="quarter" idx="16"/>
          </p:nvPr>
        </p:nvSpPr>
        <p:spPr>
          <a:xfrm>
            <a:off x="882651" y="2696332"/>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11" name="Rectangle 10"/>
          <p:cNvSpPr/>
          <p:nvPr userDrawn="1"/>
        </p:nvSpPr>
        <p:spPr>
          <a:xfrm rot="5400000">
            <a:off x="-524273" y="3218224"/>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2" name="Text Placeholder 12"/>
          <p:cNvSpPr>
            <a:spLocks noGrp="1"/>
          </p:cNvSpPr>
          <p:nvPr>
            <p:ph type="body" sz="quarter" idx="17" hasCustomPrompt="1"/>
          </p:nvPr>
        </p:nvSpPr>
        <p:spPr>
          <a:xfrm>
            <a:off x="3416308" y="3276687"/>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3416300" y="3915816"/>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3416300" y="2693952"/>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6" name="Text Placeholder 14"/>
          <p:cNvSpPr>
            <a:spLocks noGrp="1"/>
          </p:cNvSpPr>
          <p:nvPr>
            <p:ph type="body" sz="quarter" idx="19" hasCustomPrompt="1"/>
          </p:nvPr>
        </p:nvSpPr>
        <p:spPr>
          <a:xfrm>
            <a:off x="882651" y="2696331"/>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55565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Text Placeholder 8"/>
          <p:cNvSpPr>
            <a:spLocks noGrp="1"/>
          </p:cNvSpPr>
          <p:nvPr>
            <p:ph type="body" sz="quarter" idx="10" hasCustomPrompt="1"/>
          </p:nvPr>
        </p:nvSpPr>
        <p:spPr>
          <a:xfrm>
            <a:off x="315259" y="831061"/>
            <a:ext cx="8174038" cy="646331"/>
          </a:xfrm>
          <a:prstGeom prst="rect">
            <a:avLst/>
          </a:prstGeom>
          <a:ln w="28575" cmpd="sng">
            <a:solidFill>
              <a:srgbClr val="FFFFFF"/>
            </a:solidFill>
          </a:ln>
        </p:spPr>
        <p:txBody>
          <a:bodyPr vert="horz" lIns="274320" tIns="45720" rIns="274320" bIns="4572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a:solidFill>
                  <a:schemeClr val="bg1"/>
                </a:solidFill>
                <a:cs typeface="Arial" charset="0"/>
              </a:rPr>
              <a:t>NEW SECTION TITLE</a:t>
            </a:r>
          </a:p>
        </p:txBody>
      </p:sp>
      <p:sp>
        <p:nvSpPr>
          <p:cNvPr id="4" name="Text Placeholder 3"/>
          <p:cNvSpPr>
            <a:spLocks noGrp="1"/>
          </p:cNvSpPr>
          <p:nvPr>
            <p:ph type="body" sz="quarter" idx="11" hasCustomPrompt="1"/>
          </p:nvPr>
        </p:nvSpPr>
        <p:spPr>
          <a:xfrm>
            <a:off x="176213" y="638175"/>
            <a:ext cx="265112" cy="4505325"/>
          </a:xfrm>
          <a:prstGeom prst="rect">
            <a:avLst/>
          </a:prstGeom>
          <a:solidFill>
            <a:srgbClr val="00AFD7"/>
          </a:solidFill>
        </p:spPr>
        <p:txBody>
          <a:bodyPr vert="horz"/>
          <a:lstStyle>
            <a:lvl1pPr marL="0" indent="0">
              <a:buNone/>
              <a:defRPr baseline="0"/>
            </a:lvl1pPr>
          </a:lstStyle>
          <a:p>
            <a:pPr lvl="0"/>
            <a:r>
              <a:rPr lang="en-US" dirty="0"/>
              <a:t>     </a:t>
            </a:r>
          </a:p>
        </p:txBody>
      </p:sp>
      <p:sp>
        <p:nvSpPr>
          <p:cNvPr id="12" name="Text Placeholder 3"/>
          <p:cNvSpPr>
            <a:spLocks noGrp="1"/>
          </p:cNvSpPr>
          <p:nvPr>
            <p:ph type="body" sz="quarter" idx="12" hasCustomPrompt="1"/>
          </p:nvPr>
        </p:nvSpPr>
        <p:spPr>
          <a:xfrm>
            <a:off x="8411956" y="638176"/>
            <a:ext cx="265112" cy="4074629"/>
          </a:xfrm>
          <a:prstGeom prst="rect">
            <a:avLst/>
          </a:prstGeom>
          <a:solidFill>
            <a:srgbClr val="00AFD7"/>
          </a:solidFill>
        </p:spPr>
        <p:txBody>
          <a:bodyPr vert="horz"/>
          <a:lstStyle>
            <a:lvl1pPr marL="0" indent="0">
              <a:buNone/>
              <a:defRPr baseline="0"/>
            </a:lvl1pPr>
          </a:lstStyle>
          <a:p>
            <a:pPr lvl="0"/>
            <a:r>
              <a:rPr lang="en-US" dirty="0"/>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9888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 Placeholder 3"/>
          <p:cNvSpPr>
            <a:spLocks noGrp="1"/>
          </p:cNvSpPr>
          <p:nvPr>
            <p:ph type="body" sz="quarter" idx="12"/>
          </p:nvPr>
        </p:nvSpPr>
        <p:spPr>
          <a:xfrm>
            <a:off x="340786" y="1029747"/>
            <a:ext cx="8439148" cy="3356378"/>
          </a:xfrm>
          <a:prstGeom prst="rect">
            <a:avLst/>
          </a:prstGeom>
        </p:spPr>
        <p:txBody>
          <a:bodyPr vert="horz"/>
          <a:lstStyle>
            <a:lvl1pPr marL="342900" indent="-342900">
              <a:buFont typeface="Arial"/>
              <a:buChar char="•"/>
              <a:defRPr sz="2400" baseline="0"/>
            </a:lvl1pPr>
            <a:lvl2pPr>
              <a:defRPr sz="2000"/>
            </a:lvl2pPr>
            <a:lvl3pPr>
              <a:defRPr sz="1800"/>
            </a:lvl3pPr>
            <a:lvl4pPr>
              <a:buFont typeface="Arial" charset="0"/>
              <a:buChar char="•"/>
              <a:defRPr sz="1600"/>
            </a:lvl4pPr>
            <a:lvl5pPr>
              <a:buFont typeface="Arial" charset="0"/>
              <a:buChar char="•"/>
              <a:defRPr sz="1400"/>
            </a:lvl5pPr>
            <a:lvl6pPr>
              <a:defRPr sz="1400"/>
            </a:lvl6pPr>
            <a:lvl7pPr>
              <a:defRPr sz="1200"/>
            </a:lvl7pPr>
            <a:lvl8pPr>
              <a:defRPr sz="1100"/>
            </a:lvl8pPr>
            <a:lvl9pPr>
              <a:defRPr sz="1100"/>
            </a:lvl9pPr>
          </a:lstStyle>
          <a:p>
            <a:pPr marL="342900" marR="0" lvl="0" indent="-342900" algn="l" defTabSz="457200" rtl="0" eaLnBrk="1" fontAlgn="auto" latinLnBrk="0" hangingPunct="1">
              <a:lnSpc>
                <a:spcPct val="100000"/>
              </a:lnSpc>
              <a:spcBef>
                <a:spcPct val="20000"/>
              </a:spcBef>
              <a:spcAft>
                <a:spcPts val="0"/>
              </a:spcAft>
              <a:buClrTx/>
              <a:buSzTx/>
              <a:tabLst/>
              <a:defRPr/>
            </a:pPr>
            <a:endParaRPr lang="en-US" dirty="0"/>
          </a:p>
        </p:txBody>
      </p:sp>
    </p:spTree>
    <p:extLst>
      <p:ext uri="{BB962C8B-B14F-4D97-AF65-F5344CB8AC3E}">
        <p14:creationId xmlns:p14="http://schemas.microsoft.com/office/powerpoint/2010/main" val="65662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2575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52989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4551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5522313"/>
      </p:ext>
    </p:extLst>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395708"/>
      </p:ext>
    </p:extLst>
  </p:cSld>
  <p:clrMap bg1="lt1" tx1="dk1" bg2="lt2" tx2="dk2" accent1="accent1" accent2="accent2" accent3="accent3" accent4="accent4" accent5="accent5" accent6="accent6" hlink="hlink" folHlink="folHlink"/>
  <p:sldLayoutIdLst>
    <p:sldLayoutId id="2147483658" r:id="rId1"/>
    <p:sldLayoutId id="2147483661" r:id="rId2"/>
    <p:sldLayoutId id="2147483653"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83A242B-0AE3-4209-B25A-F2045C44D6D0}" type="datetime1">
              <a:rPr lang="en-US" smtClean="0"/>
              <a:t>2/12/2020</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742BC49-DB5E-4968-81F1-170C7B81A1AE}" type="slidenum">
              <a:rPr lang="en-US" smtClean="0"/>
              <a:pPr/>
              <a:t>‹#›</a:t>
            </a:fld>
            <a:endParaRPr lang="en-US" dirty="0"/>
          </a:p>
        </p:txBody>
      </p:sp>
    </p:spTree>
    <p:extLst>
      <p:ext uri="{BB962C8B-B14F-4D97-AF65-F5344CB8AC3E}">
        <p14:creationId xmlns:p14="http://schemas.microsoft.com/office/powerpoint/2010/main" val="382222804"/>
      </p:ext>
    </p:extLst>
  </p:cSld>
  <p:clrMap bg1="lt1" tx1="dk1" bg2="lt2" tx2="dk2" accent1="accent1" accent2="accent2" accent3="accent3" accent4="accent4" accent5="accent5" accent6="accent6" hlink="hlink" folHlink="folHlink"/>
  <p:sldLayoutIdLst>
    <p:sldLayoutId id="214748369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5522313"/>
      </p:ext>
    </p:extLst>
  </p:cSld>
  <p:clrMap bg1="lt1" tx1="dk1" bg2="lt2" tx2="dk2" accent1="accent1" accent2="accent2" accent3="accent3" accent4="accent4" accent5="accent5" accent6="accent6" hlink="hlink" folHlink="folHlink"/>
  <p:sldLayoutIdLst>
    <p:sldLayoutId id="2147483696"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hyperlink" Target="https://www.oclc.org/research/publications/2019/context-from-data-reuser-point-of-view.html" TargetMode="External"/><Relationship Id="rId2" Type="http://schemas.openxmlformats.org/officeDocument/2006/relationships/hyperlink" Target="https://doi.org/10.1108/JD-08-2018-0133" TargetMode="External"/><Relationship Id="rId1" Type="http://schemas.openxmlformats.org/officeDocument/2006/relationships/slideLayout" Target="../slideLayouts/slideLayout7.xml"/><Relationship Id="rId6" Type="http://schemas.openxmlformats.org/officeDocument/2006/relationships/hyperlink" Target="https://www.oclc.org/research/publications/2017/practices-do-not-make-perfect.html" TargetMode="External"/><Relationship Id="rId5" Type="http://schemas.openxmlformats.org/officeDocument/2006/relationships/hyperlink" Target="https://www.oclc.org/research/publications/2015/social-scientists-satisfaction-with-data-reuse.html" TargetMode="External"/><Relationship Id="rId4" Type="http://schemas.openxmlformats.org/officeDocument/2006/relationships/hyperlink" Target="https://doi.org/10.1002/asi.2348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fanieli@oclc.org"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www.oclc.org/research/themes/user-studies/dipir.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2B71E4-3F45-40C2-BF6E-7A52B740212C}"/>
              </a:ext>
            </a:extLst>
          </p:cNvPr>
          <p:cNvSpPr>
            <a:spLocks noGrp="1"/>
          </p:cNvSpPr>
          <p:nvPr>
            <p:ph type="body" sz="quarter" idx="12"/>
          </p:nvPr>
        </p:nvSpPr>
        <p:spPr>
          <a:xfrm>
            <a:off x="2" y="1329876"/>
            <a:ext cx="8582093" cy="569387"/>
          </a:xfrm>
        </p:spPr>
        <p:txBody>
          <a:bodyPr lIns="274320"/>
          <a:lstStyle/>
          <a:p>
            <a:r>
              <a:rPr lang="en-US" dirty="0"/>
              <a:t>NIH Workshop, Session 3: Enabling Data Reuse • Bethesda, MD • February 11-12, 2020</a:t>
            </a:r>
          </a:p>
        </p:txBody>
      </p:sp>
      <p:sp>
        <p:nvSpPr>
          <p:cNvPr id="3" name="Text Placeholder 2">
            <a:extLst>
              <a:ext uri="{FF2B5EF4-FFF2-40B4-BE49-F238E27FC236}">
                <a16:creationId xmlns:a16="http://schemas.microsoft.com/office/drawing/2014/main" id="{A42FB735-162D-4E89-8E61-600454F6D751}"/>
              </a:ext>
            </a:extLst>
          </p:cNvPr>
          <p:cNvSpPr>
            <a:spLocks noGrp="1"/>
          </p:cNvSpPr>
          <p:nvPr>
            <p:ph type="body" sz="quarter" idx="16"/>
          </p:nvPr>
        </p:nvSpPr>
        <p:spPr>
          <a:xfrm>
            <a:off x="469127" y="1852402"/>
            <a:ext cx="8444285" cy="1234773"/>
          </a:xfrm>
        </p:spPr>
        <p:txBody>
          <a:bodyPr lIns="274320" tIns="137160" rIns="274320">
            <a:noAutofit/>
          </a:bodyPr>
          <a:lstStyle/>
          <a:p>
            <a:r>
              <a:rPr lang="en-US" sz="2400" dirty="0"/>
              <a:t>What researchers need when deciding whether to reuse data: Experiences from three disciplines</a:t>
            </a:r>
          </a:p>
        </p:txBody>
      </p:sp>
      <p:sp>
        <p:nvSpPr>
          <p:cNvPr id="4" name="Text Placeholder 3">
            <a:extLst>
              <a:ext uri="{FF2B5EF4-FFF2-40B4-BE49-F238E27FC236}">
                <a16:creationId xmlns:a16="http://schemas.microsoft.com/office/drawing/2014/main" id="{A7D73B19-079F-4681-B08D-015207F00F2C}"/>
              </a:ext>
            </a:extLst>
          </p:cNvPr>
          <p:cNvSpPr>
            <a:spLocks noGrp="1"/>
          </p:cNvSpPr>
          <p:nvPr>
            <p:ph type="body" sz="quarter" idx="17"/>
          </p:nvPr>
        </p:nvSpPr>
        <p:spPr>
          <a:xfrm>
            <a:off x="728694" y="3206972"/>
            <a:ext cx="2639505" cy="400110"/>
          </a:xfrm>
        </p:spPr>
        <p:txBody>
          <a:bodyPr/>
          <a:lstStyle/>
          <a:p>
            <a:r>
              <a:rPr lang="en-US" dirty="0"/>
              <a:t>Ixchel M. Faniel, PhD</a:t>
            </a:r>
          </a:p>
        </p:txBody>
      </p:sp>
      <p:sp>
        <p:nvSpPr>
          <p:cNvPr id="5" name="Text Placeholder 4">
            <a:extLst>
              <a:ext uri="{FF2B5EF4-FFF2-40B4-BE49-F238E27FC236}">
                <a16:creationId xmlns:a16="http://schemas.microsoft.com/office/drawing/2014/main" id="{454871B7-699B-4016-80D0-E38705206121}"/>
              </a:ext>
            </a:extLst>
          </p:cNvPr>
          <p:cNvSpPr>
            <a:spLocks noGrp="1"/>
          </p:cNvSpPr>
          <p:nvPr>
            <p:ph type="body" sz="quarter" idx="18"/>
          </p:nvPr>
        </p:nvSpPr>
        <p:spPr>
          <a:xfrm>
            <a:off x="728695" y="3613838"/>
            <a:ext cx="2605842" cy="307777"/>
          </a:xfrm>
        </p:spPr>
        <p:txBody>
          <a:bodyPr/>
          <a:lstStyle/>
          <a:p>
            <a:r>
              <a:rPr lang="en-US" dirty="0"/>
              <a:t>Senior Research Scientist</a:t>
            </a:r>
          </a:p>
        </p:txBody>
      </p:sp>
      <p:sp>
        <p:nvSpPr>
          <p:cNvPr id="6" name="Text Placeholder 37">
            <a:extLst>
              <a:ext uri="{FF2B5EF4-FFF2-40B4-BE49-F238E27FC236}">
                <a16:creationId xmlns:a16="http://schemas.microsoft.com/office/drawing/2014/main" id="{75A611A9-D9A3-415C-86BA-DDE9A309779B}"/>
              </a:ext>
            </a:extLst>
          </p:cNvPr>
          <p:cNvSpPr txBox="1">
            <a:spLocks/>
          </p:cNvSpPr>
          <p:nvPr/>
        </p:nvSpPr>
        <p:spPr>
          <a:xfrm>
            <a:off x="728694" y="3919417"/>
            <a:ext cx="1709763" cy="621709"/>
          </a:xfrm>
          <a:prstGeom prst="rect">
            <a:avLst/>
          </a:prstGeom>
        </p:spPr>
        <p:txBody>
          <a:bodyPr vert="horz" wrap="none" lIns="0" tIns="0">
            <a:spAutoFit/>
          </a:bodyPr>
          <a:lstStyle>
            <a:lvl1pPr marL="0" indent="0" algn="l" defTabSz="457200" rtl="0" eaLnBrk="1" latinLnBrk="0" hangingPunct="1">
              <a:spcBef>
                <a:spcPct val="20000"/>
              </a:spcBef>
              <a:buFont typeface="Arial"/>
              <a:buNone/>
              <a:defRPr sz="1700" b="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fanieli@oclc.org </a:t>
            </a:r>
          </a:p>
          <a:p>
            <a:r>
              <a:rPr lang="en-US" dirty="0"/>
              <a:t>@imfaniel</a:t>
            </a:r>
          </a:p>
        </p:txBody>
      </p:sp>
    </p:spTree>
    <p:extLst>
      <p:ext uri="{BB962C8B-B14F-4D97-AF65-F5344CB8AC3E}">
        <p14:creationId xmlns:p14="http://schemas.microsoft.com/office/powerpoint/2010/main" val="1561052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Shape 133"/>
        <p:cNvGrpSpPr/>
        <p:nvPr/>
      </p:nvGrpSpPr>
      <p:grpSpPr>
        <a:xfrm>
          <a:off x="0" y="0"/>
          <a:ext cx="0" cy="0"/>
          <a:chOff x="0" y="0"/>
          <a:chExt cx="0" cy="0"/>
        </a:xfrm>
      </p:grpSpPr>
      <p:sp>
        <p:nvSpPr>
          <p:cNvPr id="3" name="Text Placeholder 2">
            <a:extLst>
              <a:ext uri="{FF2B5EF4-FFF2-40B4-BE49-F238E27FC236}">
                <a16:creationId xmlns:a16="http://schemas.microsoft.com/office/drawing/2014/main" id="{5759C0C0-AD83-4FAE-8C3B-5172A3E7B511}"/>
              </a:ext>
            </a:extLst>
          </p:cNvPr>
          <p:cNvSpPr>
            <a:spLocks noGrp="1"/>
          </p:cNvSpPr>
          <p:nvPr>
            <p:ph type="body" sz="quarter" idx="13"/>
          </p:nvPr>
        </p:nvSpPr>
        <p:spPr>
          <a:xfrm>
            <a:off x="0" y="83"/>
            <a:ext cx="8439148" cy="686442"/>
          </a:xfrm>
        </p:spPr>
        <p:txBody>
          <a:bodyPr/>
          <a:lstStyle/>
          <a:p>
            <a:r>
              <a:rPr lang="en" sz="3200" dirty="0">
                <a:solidFill>
                  <a:schemeClr val="bg1"/>
                </a:solidFill>
              </a:rPr>
              <a:t>Data Collection </a:t>
            </a:r>
            <a:r>
              <a:rPr lang="en-US" sz="3200" dirty="0">
                <a:solidFill>
                  <a:schemeClr val="bg1"/>
                </a:solidFill>
              </a:rPr>
              <a:t>Information for Relevance</a:t>
            </a:r>
          </a:p>
        </p:txBody>
      </p:sp>
      <p:sp>
        <p:nvSpPr>
          <p:cNvPr id="2" name="Text Placeholder 1">
            <a:extLst>
              <a:ext uri="{FF2B5EF4-FFF2-40B4-BE49-F238E27FC236}">
                <a16:creationId xmlns:a16="http://schemas.microsoft.com/office/drawing/2014/main" id="{E98DDEF6-1B00-42E2-AC4B-15798921097B}"/>
              </a:ext>
            </a:extLst>
          </p:cNvPr>
          <p:cNvSpPr>
            <a:spLocks noGrp="1"/>
          </p:cNvSpPr>
          <p:nvPr>
            <p:ph type="body" sz="quarter" idx="12"/>
          </p:nvPr>
        </p:nvSpPr>
        <p:spPr/>
        <p:txBody>
          <a:bodyPr/>
          <a:lstStyle/>
          <a:p>
            <a:pPr marL="0" indent="0">
              <a:buNone/>
            </a:pPr>
            <a:r>
              <a:rPr lang="en-US" dirty="0">
                <a:solidFill>
                  <a:schemeClr val="bg1"/>
                </a:solidFill>
              </a:rPr>
              <a:t>“So, they're walking huge tracts of land, </a:t>
            </a:r>
            <a:r>
              <a:rPr lang="en-US" b="1" u="sng" dirty="0">
                <a:solidFill>
                  <a:schemeClr val="bg1"/>
                </a:solidFill>
              </a:rPr>
              <a:t>but they’re only hitting big things</a:t>
            </a:r>
            <a:r>
              <a:rPr lang="en-US" dirty="0">
                <a:solidFill>
                  <a:schemeClr val="bg1"/>
                </a:solidFill>
              </a:rPr>
              <a:t>. They'll hit a site, but they’ll walk by little tiny sherd scattered things. So </a:t>
            </a:r>
            <a:r>
              <a:rPr lang="en-US" b="1" u="sng" dirty="0">
                <a:solidFill>
                  <a:schemeClr val="bg1"/>
                </a:solidFill>
              </a:rPr>
              <a:t>you kind of need to know that</a:t>
            </a:r>
            <a:r>
              <a:rPr lang="en-US" dirty="0">
                <a:solidFill>
                  <a:schemeClr val="bg1"/>
                </a:solidFill>
              </a:rPr>
              <a:t>.” </a:t>
            </a:r>
          </a:p>
          <a:p>
            <a:pPr marL="0" indent="0" algn="r">
              <a:buNone/>
            </a:pPr>
            <a:r>
              <a:rPr lang="en-US" dirty="0">
                <a:solidFill>
                  <a:schemeClr val="bg1"/>
                </a:solidFill>
              </a:rPr>
              <a:t>– Archaeologist 01</a:t>
            </a:r>
            <a:endParaRPr lang="en-US" sz="2800" dirty="0">
              <a:solidFill>
                <a:schemeClr val="bg1"/>
              </a:solidFill>
            </a:endParaRPr>
          </a:p>
        </p:txBody>
      </p:sp>
      <p:sp>
        <p:nvSpPr>
          <p:cNvPr id="4" name="TextBox 3">
            <a:extLst>
              <a:ext uri="{FF2B5EF4-FFF2-40B4-BE49-F238E27FC236}">
                <a16:creationId xmlns:a16="http://schemas.microsoft.com/office/drawing/2014/main" id="{95FB830F-F1BC-48EA-9403-85679B4D55CA}"/>
              </a:ext>
            </a:extLst>
          </p:cNvPr>
          <p:cNvSpPr txBox="1"/>
          <p:nvPr/>
        </p:nvSpPr>
        <p:spPr>
          <a:xfrm>
            <a:off x="0" y="4383130"/>
            <a:ext cx="2253343" cy="276999"/>
          </a:xfrm>
          <a:prstGeom prst="rect">
            <a:avLst/>
          </a:prstGeom>
          <a:noFill/>
        </p:spPr>
        <p:txBody>
          <a:bodyPr wrap="square" rtlCol="0">
            <a:spAutoFit/>
          </a:bodyPr>
          <a:lstStyle/>
          <a:p>
            <a:r>
              <a:rPr lang="en-US" sz="1200" dirty="0">
                <a:solidFill>
                  <a:schemeClr val="bg1"/>
                </a:solidFill>
              </a:rPr>
              <a:t>(Faniel, Frank, &amp; Yakel, 2019)</a:t>
            </a:r>
          </a:p>
        </p:txBody>
      </p:sp>
    </p:spTree>
    <p:extLst>
      <p:ext uri="{BB962C8B-B14F-4D97-AF65-F5344CB8AC3E}">
        <p14:creationId xmlns:p14="http://schemas.microsoft.com/office/powerpoint/2010/main" val="2717058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F6D17"/>
        </a:solidFill>
        <a:effectLst/>
      </p:bgPr>
    </p:bg>
    <p:spTree>
      <p:nvGrpSpPr>
        <p:cNvPr id="1" name="Shape 157"/>
        <p:cNvGrpSpPr/>
        <p:nvPr/>
      </p:nvGrpSpPr>
      <p:grpSpPr>
        <a:xfrm>
          <a:off x="0" y="0"/>
          <a:ext cx="0" cy="0"/>
          <a:chOff x="0" y="0"/>
          <a:chExt cx="0" cy="0"/>
        </a:xfrm>
      </p:grpSpPr>
      <p:sp>
        <p:nvSpPr>
          <p:cNvPr id="3" name="Text Placeholder 2">
            <a:extLst>
              <a:ext uri="{FF2B5EF4-FFF2-40B4-BE49-F238E27FC236}">
                <a16:creationId xmlns:a16="http://schemas.microsoft.com/office/drawing/2014/main" id="{A845CB72-3B42-4641-B22C-9E35E297E70D}"/>
              </a:ext>
            </a:extLst>
          </p:cNvPr>
          <p:cNvSpPr>
            <a:spLocks noGrp="1"/>
          </p:cNvSpPr>
          <p:nvPr>
            <p:ph type="body" sz="quarter" idx="13"/>
          </p:nvPr>
        </p:nvSpPr>
        <p:spPr>
          <a:xfrm>
            <a:off x="0" y="17301"/>
            <a:ext cx="8439148" cy="686442"/>
          </a:xfrm>
        </p:spPr>
        <p:txBody>
          <a:bodyPr/>
          <a:lstStyle/>
          <a:p>
            <a:r>
              <a:rPr lang="en" sz="3200" dirty="0">
                <a:solidFill>
                  <a:schemeClr val="bg1"/>
                </a:solidFill>
              </a:rPr>
              <a:t>Provenance </a:t>
            </a:r>
            <a:r>
              <a:rPr lang="en-US" sz="3200" dirty="0">
                <a:solidFill>
                  <a:schemeClr val="bg1"/>
                </a:solidFill>
              </a:rPr>
              <a:t>Information for Credibility </a:t>
            </a:r>
            <a:endParaRPr lang="en-US" sz="2400" dirty="0">
              <a:solidFill>
                <a:schemeClr val="bg1"/>
              </a:solidFill>
            </a:endParaRPr>
          </a:p>
        </p:txBody>
      </p:sp>
      <p:sp>
        <p:nvSpPr>
          <p:cNvPr id="2" name="Text Placeholder 1">
            <a:extLst>
              <a:ext uri="{FF2B5EF4-FFF2-40B4-BE49-F238E27FC236}">
                <a16:creationId xmlns:a16="http://schemas.microsoft.com/office/drawing/2014/main" id="{9D7A26FC-6473-44E2-A822-E637466F4C0E}"/>
              </a:ext>
            </a:extLst>
          </p:cNvPr>
          <p:cNvSpPr>
            <a:spLocks noGrp="1"/>
          </p:cNvSpPr>
          <p:nvPr>
            <p:ph type="body" sz="quarter" idx="12"/>
          </p:nvPr>
        </p:nvSpPr>
        <p:spPr/>
        <p:txBody>
          <a:bodyPr/>
          <a:lstStyle/>
          <a:p>
            <a:pPr marL="0" indent="0">
              <a:spcBef>
                <a:spcPts val="24"/>
              </a:spcBef>
              <a:buNone/>
            </a:pPr>
            <a:r>
              <a:rPr lang="en-US" dirty="0">
                <a:solidFill>
                  <a:schemeClr val="bg1"/>
                </a:solidFill>
              </a:rPr>
              <a:t>“…it [the sequence data] was uploaded to GenBank as a particular species. </a:t>
            </a:r>
            <a:r>
              <a:rPr lang="en-US" b="1" u="sng" dirty="0">
                <a:solidFill>
                  <a:schemeClr val="bg1"/>
                </a:solidFill>
              </a:rPr>
              <a:t>It turns out it is not that species</a:t>
            </a:r>
            <a:r>
              <a:rPr lang="en-US" dirty="0">
                <a:solidFill>
                  <a:schemeClr val="bg1"/>
                </a:solidFill>
              </a:rPr>
              <a:t>. So, </a:t>
            </a:r>
            <a:r>
              <a:rPr lang="en-US" b="1" u="sng" dirty="0">
                <a:solidFill>
                  <a:schemeClr val="bg1"/>
                </a:solidFill>
              </a:rPr>
              <a:t>we encounter problems</a:t>
            </a:r>
            <a:r>
              <a:rPr lang="en-US" dirty="0">
                <a:solidFill>
                  <a:schemeClr val="bg1"/>
                </a:solidFill>
              </a:rPr>
              <a:t> of misidentifications, </a:t>
            </a:r>
            <a:r>
              <a:rPr lang="en-US" b="1" u="sng" dirty="0">
                <a:solidFill>
                  <a:schemeClr val="bg1"/>
                </a:solidFill>
              </a:rPr>
              <a:t>lack of voucher specimens for which someone could go back and assess or assure that that is what species they're saying it is</a:t>
            </a:r>
            <a:r>
              <a:rPr lang="en-US" dirty="0">
                <a:solidFill>
                  <a:schemeClr val="bg1"/>
                </a:solidFill>
              </a:rPr>
              <a:t>.”</a:t>
            </a:r>
          </a:p>
          <a:p>
            <a:pPr marL="0" indent="0" algn="r">
              <a:spcBef>
                <a:spcPts val="24"/>
              </a:spcBef>
              <a:buNone/>
            </a:pPr>
            <a:r>
              <a:rPr lang="en-US" dirty="0">
                <a:solidFill>
                  <a:schemeClr val="bg1"/>
                </a:solidFill>
              </a:rPr>
              <a:t>- Zoologist 20</a:t>
            </a:r>
          </a:p>
        </p:txBody>
      </p:sp>
      <p:sp>
        <p:nvSpPr>
          <p:cNvPr id="4" name="TextBox 3">
            <a:extLst>
              <a:ext uri="{FF2B5EF4-FFF2-40B4-BE49-F238E27FC236}">
                <a16:creationId xmlns:a16="http://schemas.microsoft.com/office/drawing/2014/main" id="{1EB34B42-E4AE-4A47-9589-4254CB91B3BC}"/>
              </a:ext>
            </a:extLst>
          </p:cNvPr>
          <p:cNvSpPr txBox="1"/>
          <p:nvPr/>
        </p:nvSpPr>
        <p:spPr>
          <a:xfrm>
            <a:off x="0" y="4377376"/>
            <a:ext cx="2253343" cy="276999"/>
          </a:xfrm>
          <a:prstGeom prst="rect">
            <a:avLst/>
          </a:prstGeom>
          <a:noFill/>
        </p:spPr>
        <p:txBody>
          <a:bodyPr wrap="square" rtlCol="0">
            <a:spAutoFit/>
          </a:bodyPr>
          <a:lstStyle/>
          <a:p>
            <a:r>
              <a:rPr lang="en-US" sz="1200" dirty="0">
                <a:solidFill>
                  <a:schemeClr val="bg1"/>
                </a:solidFill>
              </a:rPr>
              <a:t>(Faniel, Frank, &amp; Yakel, 2019)</a:t>
            </a:r>
          </a:p>
        </p:txBody>
      </p:sp>
    </p:spTree>
    <p:extLst>
      <p:ext uri="{BB962C8B-B14F-4D97-AF65-F5344CB8AC3E}">
        <p14:creationId xmlns:p14="http://schemas.microsoft.com/office/powerpoint/2010/main" val="1877094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Shape 175"/>
        <p:cNvGrpSpPr/>
        <p:nvPr/>
      </p:nvGrpSpPr>
      <p:grpSpPr>
        <a:xfrm>
          <a:off x="0" y="0"/>
          <a:ext cx="0" cy="0"/>
          <a:chOff x="0" y="0"/>
          <a:chExt cx="0" cy="0"/>
        </a:xfrm>
      </p:grpSpPr>
      <p:sp>
        <p:nvSpPr>
          <p:cNvPr id="3" name="Text Placeholder 2">
            <a:extLst>
              <a:ext uri="{FF2B5EF4-FFF2-40B4-BE49-F238E27FC236}">
                <a16:creationId xmlns:a16="http://schemas.microsoft.com/office/drawing/2014/main" id="{848BD58C-6514-4C00-A2AD-A1B0131398F5}"/>
              </a:ext>
            </a:extLst>
          </p:cNvPr>
          <p:cNvSpPr>
            <a:spLocks noGrp="1"/>
          </p:cNvSpPr>
          <p:nvPr>
            <p:ph type="body" sz="quarter" idx="13"/>
          </p:nvPr>
        </p:nvSpPr>
        <p:spPr>
          <a:xfrm>
            <a:off x="0" y="83"/>
            <a:ext cx="8439148" cy="686442"/>
          </a:xfrm>
        </p:spPr>
        <p:txBody>
          <a:bodyPr/>
          <a:lstStyle/>
          <a:p>
            <a:r>
              <a:rPr lang="en" sz="3200" dirty="0">
                <a:solidFill>
                  <a:schemeClr val="bg1"/>
                </a:solidFill>
              </a:rPr>
              <a:t>Prior Reuse </a:t>
            </a:r>
            <a:r>
              <a:rPr lang="en-US" sz="3200" dirty="0">
                <a:solidFill>
                  <a:schemeClr val="bg1"/>
                </a:solidFill>
              </a:rPr>
              <a:t>Information</a:t>
            </a:r>
            <a:r>
              <a:rPr lang="en" sz="3200" dirty="0">
                <a:solidFill>
                  <a:schemeClr val="bg1"/>
                </a:solidFill>
              </a:rPr>
              <a:t> </a:t>
            </a:r>
            <a:r>
              <a:rPr lang="en-US" sz="3200" dirty="0">
                <a:solidFill>
                  <a:schemeClr val="bg1"/>
                </a:solidFill>
              </a:rPr>
              <a:t>for Trust</a:t>
            </a:r>
          </a:p>
        </p:txBody>
      </p:sp>
      <p:sp>
        <p:nvSpPr>
          <p:cNvPr id="2" name="Text Placeholder 1">
            <a:extLst>
              <a:ext uri="{FF2B5EF4-FFF2-40B4-BE49-F238E27FC236}">
                <a16:creationId xmlns:a16="http://schemas.microsoft.com/office/drawing/2014/main" id="{F05298CF-55F5-4D0E-AE73-A68041F4BD22}"/>
              </a:ext>
            </a:extLst>
          </p:cNvPr>
          <p:cNvSpPr>
            <a:spLocks noGrp="1"/>
          </p:cNvSpPr>
          <p:nvPr>
            <p:ph type="body" sz="quarter" idx="12"/>
          </p:nvPr>
        </p:nvSpPr>
        <p:spPr/>
        <p:txBody>
          <a:bodyPr/>
          <a:lstStyle/>
          <a:p>
            <a:pPr marL="0" lvl="0" indent="0" defTabSz="914400">
              <a:spcBef>
                <a:spcPts val="24"/>
              </a:spcBef>
              <a:buClr>
                <a:srgbClr val="000000"/>
              </a:buClr>
              <a:buNone/>
              <a:defRPr/>
            </a:pPr>
            <a:r>
              <a:rPr lang="en-US" kern="0" dirty="0">
                <a:solidFill>
                  <a:schemeClr val="bg1"/>
                </a:solidFill>
                <a:cs typeface="Arial"/>
                <a:sym typeface="Arial"/>
              </a:rPr>
              <a:t>“…</a:t>
            </a:r>
            <a:r>
              <a:rPr lang="en-US" b="1" u="sng" kern="0" dirty="0">
                <a:solidFill>
                  <a:schemeClr val="bg1"/>
                </a:solidFill>
                <a:cs typeface="Arial"/>
                <a:sym typeface="Arial"/>
              </a:rPr>
              <a:t>all of the secondary data that I used</a:t>
            </a:r>
            <a:r>
              <a:rPr lang="en-US" kern="0" dirty="0">
                <a:solidFill>
                  <a:schemeClr val="bg1"/>
                </a:solidFill>
                <a:cs typeface="Arial"/>
                <a:sym typeface="Arial"/>
              </a:rPr>
              <a:t> is federally funded, is nationally representative, and </a:t>
            </a:r>
            <a:r>
              <a:rPr lang="en-US" b="1" u="sng" kern="0" dirty="0">
                <a:solidFill>
                  <a:schemeClr val="bg1"/>
                </a:solidFill>
                <a:cs typeface="Arial"/>
                <a:sym typeface="Arial"/>
              </a:rPr>
              <a:t>is very widely used among the fields that I'm working in</a:t>
            </a:r>
            <a:r>
              <a:rPr lang="en-US" kern="0" dirty="0">
                <a:solidFill>
                  <a:schemeClr val="bg1"/>
                </a:solidFill>
                <a:cs typeface="Arial"/>
                <a:sym typeface="Arial"/>
              </a:rPr>
              <a:t> so I've never had to make like an independent judgment of, ‘Do I trust this survey or not?’...</a:t>
            </a:r>
            <a:r>
              <a:rPr lang="en-US" b="1" u="sng" kern="0" dirty="0">
                <a:solidFill>
                  <a:schemeClr val="bg1"/>
                </a:solidFill>
                <a:cs typeface="Arial"/>
                <a:sym typeface="Arial"/>
              </a:rPr>
              <a:t>I just rely on the collective judgment to say that this a trustworthy survey</a:t>
            </a:r>
            <a:r>
              <a:rPr lang="en-US" kern="0" dirty="0">
                <a:solidFill>
                  <a:schemeClr val="bg1"/>
                </a:solidFill>
                <a:cs typeface="Arial"/>
                <a:sym typeface="Arial"/>
              </a:rPr>
              <a:t>.”</a:t>
            </a:r>
          </a:p>
          <a:p>
            <a:pPr marL="0" lvl="0" indent="0" algn="r" defTabSz="914400">
              <a:spcBef>
                <a:spcPts val="24"/>
              </a:spcBef>
              <a:buClr>
                <a:srgbClr val="000000"/>
              </a:buClr>
              <a:buNone/>
              <a:defRPr/>
            </a:pPr>
            <a:r>
              <a:rPr lang="en-US" kern="0" dirty="0">
                <a:solidFill>
                  <a:schemeClr val="bg1"/>
                </a:solidFill>
                <a:cs typeface="Arial"/>
                <a:sym typeface="Arial"/>
              </a:rPr>
              <a:t>- Social Scientist 37</a:t>
            </a:r>
          </a:p>
        </p:txBody>
      </p:sp>
      <p:sp>
        <p:nvSpPr>
          <p:cNvPr id="4" name="TextBox 3">
            <a:extLst>
              <a:ext uri="{FF2B5EF4-FFF2-40B4-BE49-F238E27FC236}">
                <a16:creationId xmlns:a16="http://schemas.microsoft.com/office/drawing/2014/main" id="{9CCCC5EB-68E9-4BFE-AF6E-78061B9B9476}"/>
              </a:ext>
            </a:extLst>
          </p:cNvPr>
          <p:cNvSpPr txBox="1"/>
          <p:nvPr/>
        </p:nvSpPr>
        <p:spPr>
          <a:xfrm>
            <a:off x="0" y="4374381"/>
            <a:ext cx="2253343" cy="276999"/>
          </a:xfrm>
          <a:prstGeom prst="rect">
            <a:avLst/>
          </a:prstGeom>
          <a:noFill/>
        </p:spPr>
        <p:txBody>
          <a:bodyPr wrap="square" rtlCol="0">
            <a:spAutoFit/>
          </a:bodyPr>
          <a:lstStyle/>
          <a:p>
            <a:r>
              <a:rPr lang="en-US" sz="1200" dirty="0">
                <a:solidFill>
                  <a:schemeClr val="bg1"/>
                </a:solidFill>
              </a:rPr>
              <a:t>(Faniel, Frank, &amp; Yakel, 2019)</a:t>
            </a:r>
          </a:p>
        </p:txBody>
      </p:sp>
    </p:spTree>
    <p:extLst>
      <p:ext uri="{BB962C8B-B14F-4D97-AF65-F5344CB8AC3E}">
        <p14:creationId xmlns:p14="http://schemas.microsoft.com/office/powerpoint/2010/main" val="2621449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0"/>
            <a:ext cx="9144000" cy="686442"/>
          </a:xfrm>
          <a:prstGeom prst="rect">
            <a:avLst/>
          </a:prstGeom>
        </p:spPr>
        <p:txBody>
          <a:bodyPr>
            <a:noAutofit/>
          </a:bodyPr>
          <a:lstStyle/>
          <a:p>
            <a:r>
              <a:rPr lang="en-US" sz="3200" dirty="0">
                <a:solidFill>
                  <a:schemeClr val="bg1"/>
                </a:solidFill>
              </a:rPr>
              <a:t>Data Analysis Information for Interpretability</a:t>
            </a:r>
          </a:p>
        </p:txBody>
      </p:sp>
      <p:sp>
        <p:nvSpPr>
          <p:cNvPr id="3" name="Text Placeholder 2"/>
          <p:cNvSpPr>
            <a:spLocks noGrp="1"/>
          </p:cNvSpPr>
          <p:nvPr>
            <p:ph type="body" sz="quarter" idx="12"/>
          </p:nvPr>
        </p:nvSpPr>
        <p:spPr>
          <a:prstGeom prst="rect">
            <a:avLst/>
          </a:prstGeom>
        </p:spPr>
        <p:txBody>
          <a:bodyPr>
            <a:normAutofit lnSpcReduction="10000"/>
          </a:bodyPr>
          <a:lstStyle/>
          <a:p>
            <a:pPr marL="0" indent="0">
              <a:buNone/>
            </a:pPr>
            <a:r>
              <a:rPr lang="en-US" dirty="0">
                <a:solidFill>
                  <a:schemeClr val="bg1"/>
                </a:solidFill>
              </a:rPr>
              <a:t>“</a:t>
            </a:r>
            <a:r>
              <a:rPr lang="en-US" b="1" u="sng" dirty="0">
                <a:solidFill>
                  <a:schemeClr val="bg1"/>
                </a:solidFill>
              </a:rPr>
              <a:t>There was the issue of a transformation</a:t>
            </a:r>
            <a:r>
              <a:rPr lang="en-US" dirty="0">
                <a:solidFill>
                  <a:schemeClr val="bg1"/>
                </a:solidFill>
              </a:rPr>
              <a:t>...It was a series of polygons of different soil types, but </a:t>
            </a:r>
            <a:r>
              <a:rPr lang="en-US" b="1" u="sng" dirty="0">
                <a:solidFill>
                  <a:schemeClr val="bg1"/>
                </a:solidFill>
              </a:rPr>
              <a:t>the classification of the soil types wasn't really documented</a:t>
            </a:r>
            <a:r>
              <a:rPr lang="en-US" dirty="0">
                <a:solidFill>
                  <a:schemeClr val="bg1"/>
                </a:solidFill>
              </a:rPr>
              <a:t> either...trying to find out, A, what those alpha-numeric classifications meant, and then, B, what that actually was…but then it was also describing soil types based on, sort of, strictly chemical terms or whatever or geological terms, which didn't really have any explanations about them either…”</a:t>
            </a:r>
          </a:p>
          <a:p>
            <a:pPr marL="0" indent="0" algn="r">
              <a:buNone/>
            </a:pPr>
            <a:r>
              <a:rPr lang="en-US" sz="2400" dirty="0">
                <a:solidFill>
                  <a:schemeClr val="bg1"/>
                </a:solidFill>
              </a:rPr>
              <a:t>- Archaeologist 17 </a:t>
            </a:r>
          </a:p>
          <a:p>
            <a:endParaRPr lang="en-US" dirty="0"/>
          </a:p>
        </p:txBody>
      </p:sp>
      <p:sp>
        <p:nvSpPr>
          <p:cNvPr id="4" name="TextBox 3">
            <a:extLst>
              <a:ext uri="{FF2B5EF4-FFF2-40B4-BE49-F238E27FC236}">
                <a16:creationId xmlns:a16="http://schemas.microsoft.com/office/drawing/2014/main" id="{D975F498-1CF6-496B-BCC9-EBA65C9CF62C}"/>
              </a:ext>
            </a:extLst>
          </p:cNvPr>
          <p:cNvSpPr txBox="1"/>
          <p:nvPr/>
        </p:nvSpPr>
        <p:spPr>
          <a:xfrm>
            <a:off x="0" y="4374381"/>
            <a:ext cx="2253343" cy="276999"/>
          </a:xfrm>
          <a:prstGeom prst="rect">
            <a:avLst/>
          </a:prstGeom>
          <a:noFill/>
        </p:spPr>
        <p:txBody>
          <a:bodyPr wrap="square" rtlCol="0">
            <a:spAutoFit/>
          </a:bodyPr>
          <a:lstStyle/>
          <a:p>
            <a:r>
              <a:rPr lang="en-US" sz="1200" dirty="0">
                <a:solidFill>
                  <a:schemeClr val="bg1"/>
                </a:solidFill>
              </a:rPr>
              <a:t>(Faniel, Frank, &amp; Yakel, 2019)</a:t>
            </a:r>
          </a:p>
        </p:txBody>
      </p:sp>
    </p:spTree>
    <p:extLst>
      <p:ext uri="{BB962C8B-B14F-4D97-AF65-F5344CB8AC3E}">
        <p14:creationId xmlns:p14="http://schemas.microsoft.com/office/powerpoint/2010/main" val="3443871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4202"/>
            <a:ext cx="8439148" cy="1043797"/>
          </a:xfrm>
          <a:prstGeom prst="rect">
            <a:avLst/>
          </a:prstGeom>
        </p:spPr>
        <p:txBody>
          <a:bodyPr>
            <a:noAutofit/>
          </a:bodyPr>
          <a:lstStyle/>
          <a:p>
            <a:r>
              <a:rPr lang="en-US" sz="3200" dirty="0">
                <a:solidFill>
                  <a:schemeClr val="bg1"/>
                </a:solidFill>
              </a:rPr>
              <a:t>Data Collection Information for Ease of Operation</a:t>
            </a:r>
          </a:p>
        </p:txBody>
      </p:sp>
      <p:sp>
        <p:nvSpPr>
          <p:cNvPr id="3" name="Text Placeholder 2"/>
          <p:cNvSpPr>
            <a:spLocks noGrp="1"/>
          </p:cNvSpPr>
          <p:nvPr>
            <p:ph type="body" sz="quarter" idx="12"/>
          </p:nvPr>
        </p:nvSpPr>
        <p:spPr>
          <a:xfrm>
            <a:off x="262393" y="1129086"/>
            <a:ext cx="8651019" cy="3387122"/>
          </a:xfrm>
          <a:prstGeom prst="rect">
            <a:avLst/>
          </a:prstGeom>
        </p:spPr>
        <p:txBody>
          <a:bodyPr>
            <a:noAutofit/>
          </a:bodyPr>
          <a:lstStyle/>
          <a:p>
            <a:pPr marL="0" lvl="1" indent="0">
              <a:buNone/>
            </a:pPr>
            <a:r>
              <a:rPr lang="en-US" sz="2400" dirty="0">
                <a:solidFill>
                  <a:schemeClr val="bg1"/>
                </a:solidFill>
              </a:rPr>
              <a:t>“Are the variable the variables that you need? </a:t>
            </a:r>
            <a:r>
              <a:rPr lang="en-US" sz="2400" b="1" u="sng" dirty="0">
                <a:solidFill>
                  <a:schemeClr val="bg1"/>
                </a:solidFill>
              </a:rPr>
              <a:t>Does the geography of one dataset match the geography of the other dataset</a:t>
            </a:r>
            <a:r>
              <a:rPr lang="en-US" sz="2400" dirty="0">
                <a:solidFill>
                  <a:schemeClr val="bg1"/>
                </a:solidFill>
              </a:rPr>
              <a:t> which can get tainted. For instance, sometimes link county or state or metropolitan data to another data file and in that particular metropolitan areas, the </a:t>
            </a:r>
            <a:r>
              <a:rPr lang="en-US" sz="2400" b="1" u="sng" dirty="0">
                <a:solidFill>
                  <a:schemeClr val="bg1"/>
                </a:solidFill>
              </a:rPr>
              <a:t>boundaries change from time to time</a:t>
            </a:r>
            <a:r>
              <a:rPr lang="en-US" sz="2400" dirty="0">
                <a:solidFill>
                  <a:schemeClr val="bg1"/>
                </a:solidFill>
              </a:rPr>
              <a:t>, so you have to be careful about that…</a:t>
            </a:r>
            <a:r>
              <a:rPr lang="en-US" sz="2400" b="1" u="sng" dirty="0">
                <a:solidFill>
                  <a:schemeClr val="bg1"/>
                </a:solidFill>
              </a:rPr>
              <a:t>We rely on the documentation in order to understand what we're looking at or what we're getting</a:t>
            </a:r>
            <a:r>
              <a:rPr lang="en-US" sz="2400" dirty="0">
                <a:solidFill>
                  <a:schemeClr val="bg1"/>
                </a:solidFill>
              </a:rPr>
              <a:t>.” </a:t>
            </a:r>
          </a:p>
          <a:p>
            <a:pPr marL="0" lvl="1" indent="0" algn="r">
              <a:buNone/>
            </a:pPr>
            <a:r>
              <a:rPr lang="en-US" sz="2400" dirty="0">
                <a:solidFill>
                  <a:schemeClr val="bg1"/>
                </a:solidFill>
              </a:rPr>
              <a:t>- Social Scientist 38</a:t>
            </a:r>
          </a:p>
        </p:txBody>
      </p:sp>
      <p:sp>
        <p:nvSpPr>
          <p:cNvPr id="5" name="TextBox 4">
            <a:extLst>
              <a:ext uri="{FF2B5EF4-FFF2-40B4-BE49-F238E27FC236}">
                <a16:creationId xmlns:a16="http://schemas.microsoft.com/office/drawing/2014/main" id="{631E659C-5DD2-41DB-B0CC-906F977B829B}"/>
              </a:ext>
            </a:extLst>
          </p:cNvPr>
          <p:cNvSpPr txBox="1"/>
          <p:nvPr/>
        </p:nvSpPr>
        <p:spPr>
          <a:xfrm>
            <a:off x="172720" y="4377708"/>
            <a:ext cx="3058160" cy="276999"/>
          </a:xfrm>
          <a:prstGeom prst="rect">
            <a:avLst/>
          </a:prstGeom>
          <a:noFill/>
        </p:spPr>
        <p:txBody>
          <a:bodyPr wrap="square" rtlCol="0">
            <a:spAutoFit/>
          </a:bodyPr>
          <a:lstStyle/>
          <a:p>
            <a:r>
              <a:rPr lang="en-US" sz="1200" dirty="0">
                <a:solidFill>
                  <a:schemeClr val="bg1"/>
                </a:solidFill>
              </a:rPr>
              <a:t>(Yakel, Faniel &amp; Frank, unpublished mss.)</a:t>
            </a:r>
          </a:p>
        </p:txBody>
      </p:sp>
    </p:spTree>
    <p:extLst>
      <p:ext uri="{BB962C8B-B14F-4D97-AF65-F5344CB8AC3E}">
        <p14:creationId xmlns:p14="http://schemas.microsoft.com/office/powerpoint/2010/main" val="1606471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B8AAA2-C7A6-4624-BC66-9A255EE52A0B}"/>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Lst>
          </a:blip>
          <a:srcRect t="8888"/>
          <a:stretch/>
        </p:blipFill>
        <p:spPr>
          <a:xfrm>
            <a:off x="0" y="0"/>
            <a:ext cx="9144000" cy="4686300"/>
          </a:xfrm>
          <a:prstGeom prst="rect">
            <a:avLst/>
          </a:prstGeom>
        </p:spPr>
      </p:pic>
      <p:sp>
        <p:nvSpPr>
          <p:cNvPr id="2" name="Text Placeholder 1">
            <a:extLst>
              <a:ext uri="{FF2B5EF4-FFF2-40B4-BE49-F238E27FC236}">
                <a16:creationId xmlns:a16="http://schemas.microsoft.com/office/drawing/2014/main" id="{429FFAEC-1AAE-450B-8D30-917FADBCF6BB}"/>
              </a:ext>
            </a:extLst>
          </p:cNvPr>
          <p:cNvSpPr>
            <a:spLocks noGrp="1"/>
          </p:cNvSpPr>
          <p:nvPr>
            <p:ph type="body" sz="quarter" idx="13"/>
          </p:nvPr>
        </p:nvSpPr>
        <p:spPr>
          <a:xfrm>
            <a:off x="3299791" y="578889"/>
            <a:ext cx="5878979" cy="686442"/>
          </a:xfrm>
          <a:solidFill>
            <a:schemeClr val="tx2">
              <a:alpha val="85000"/>
            </a:schemeClr>
          </a:solidFill>
          <a:effectLst>
            <a:softEdge rad="31750"/>
          </a:effectLst>
        </p:spPr>
        <p:txBody>
          <a:bodyPr/>
          <a:lstStyle/>
          <a:p>
            <a:r>
              <a:rPr lang="en-US" dirty="0">
                <a:solidFill>
                  <a:schemeClr val="bg1"/>
                </a:solidFill>
              </a:rPr>
              <a:t>Implications for pre-work</a:t>
            </a:r>
          </a:p>
        </p:txBody>
      </p:sp>
      <p:sp>
        <p:nvSpPr>
          <p:cNvPr id="3" name="Text Placeholder 2">
            <a:extLst>
              <a:ext uri="{FF2B5EF4-FFF2-40B4-BE49-F238E27FC236}">
                <a16:creationId xmlns:a16="http://schemas.microsoft.com/office/drawing/2014/main" id="{59142A37-4F46-4DFE-B6D6-34716A404F41}"/>
              </a:ext>
            </a:extLst>
          </p:cNvPr>
          <p:cNvSpPr>
            <a:spLocks noGrp="1"/>
          </p:cNvSpPr>
          <p:nvPr>
            <p:ph type="body" sz="quarter" idx="12"/>
          </p:nvPr>
        </p:nvSpPr>
        <p:spPr>
          <a:xfrm>
            <a:off x="2059389" y="1427953"/>
            <a:ext cx="7119382" cy="2672788"/>
          </a:xfrm>
          <a:solidFill>
            <a:schemeClr val="tx2">
              <a:alpha val="85000"/>
            </a:schemeClr>
          </a:solidFill>
          <a:effectLst>
            <a:softEdge rad="31750"/>
          </a:effectLst>
        </p:spPr>
        <p:txBody>
          <a:bodyPr/>
          <a:lstStyle/>
          <a:p>
            <a:r>
              <a:rPr lang="en-US" b="1" dirty="0">
                <a:solidFill>
                  <a:schemeClr val="bg1"/>
                </a:solidFill>
              </a:rPr>
              <a:t>Evaluate data deposit requirements against reuse needs </a:t>
            </a:r>
          </a:p>
          <a:p>
            <a:r>
              <a:rPr lang="en-US" b="1" dirty="0">
                <a:solidFill>
                  <a:schemeClr val="bg1"/>
                </a:solidFill>
              </a:rPr>
              <a:t>Guide data management and documentation to facilitate use, curation, and reuse</a:t>
            </a:r>
          </a:p>
          <a:p>
            <a:r>
              <a:rPr lang="en-US" b="1" dirty="0">
                <a:solidFill>
                  <a:schemeClr val="bg1"/>
                </a:solidFill>
              </a:rPr>
              <a:t>Align the needs of those required to enable smooth flow of data through the lifecycle.</a:t>
            </a:r>
          </a:p>
        </p:txBody>
      </p:sp>
      <p:sp>
        <p:nvSpPr>
          <p:cNvPr id="7" name="Rectangle 6">
            <a:extLst>
              <a:ext uri="{FF2B5EF4-FFF2-40B4-BE49-F238E27FC236}">
                <a16:creationId xmlns:a16="http://schemas.microsoft.com/office/drawing/2014/main" id="{6B4C874E-3F69-423D-A468-C50F35CF815A}"/>
              </a:ext>
            </a:extLst>
          </p:cNvPr>
          <p:cNvSpPr/>
          <p:nvPr/>
        </p:nvSpPr>
        <p:spPr>
          <a:xfrm>
            <a:off x="4560360" y="4486980"/>
            <a:ext cx="4572000" cy="215444"/>
          </a:xfrm>
          <a:prstGeom prst="rect">
            <a:avLst/>
          </a:prstGeom>
        </p:spPr>
        <p:txBody>
          <a:bodyPr>
            <a:spAutoFit/>
          </a:bodyPr>
          <a:lstStyle/>
          <a:p>
            <a:pPr algn="r"/>
            <a:r>
              <a:rPr lang="en-US" sz="800" dirty="0">
                <a:solidFill>
                  <a:schemeClr val="bg1"/>
                </a:solidFill>
              </a:rPr>
              <a:t>Image: https://www.flickr.com/photos/waferboard/19151455538 by waferboard / CC BY 2.0</a:t>
            </a:r>
          </a:p>
        </p:txBody>
      </p:sp>
    </p:spTree>
    <p:extLst>
      <p:ext uri="{BB962C8B-B14F-4D97-AF65-F5344CB8AC3E}">
        <p14:creationId xmlns:p14="http://schemas.microsoft.com/office/powerpoint/2010/main" val="219918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21BACA-79F6-43CB-9DDE-62441427FCA1}"/>
              </a:ext>
            </a:extLst>
          </p:cNvPr>
          <p:cNvSpPr>
            <a:spLocks noGrp="1"/>
          </p:cNvSpPr>
          <p:nvPr>
            <p:ph type="body" sz="quarter" idx="13"/>
          </p:nvPr>
        </p:nvSpPr>
        <p:spPr>
          <a:xfrm>
            <a:off x="0" y="76806"/>
            <a:ext cx="8439148" cy="532996"/>
          </a:xfrm>
        </p:spPr>
        <p:txBody>
          <a:bodyPr/>
          <a:lstStyle/>
          <a:p>
            <a:r>
              <a:rPr lang="en-US" sz="2800" dirty="0"/>
              <a:t>References</a:t>
            </a:r>
          </a:p>
        </p:txBody>
      </p:sp>
      <p:sp>
        <p:nvSpPr>
          <p:cNvPr id="3" name="TextBox 2">
            <a:extLst>
              <a:ext uri="{FF2B5EF4-FFF2-40B4-BE49-F238E27FC236}">
                <a16:creationId xmlns:a16="http://schemas.microsoft.com/office/drawing/2014/main" id="{CE4C6065-C1AC-4FEB-B393-547039A26EA8}"/>
              </a:ext>
            </a:extLst>
          </p:cNvPr>
          <p:cNvSpPr txBox="1"/>
          <p:nvPr/>
        </p:nvSpPr>
        <p:spPr>
          <a:xfrm>
            <a:off x="139700" y="602871"/>
            <a:ext cx="8851900" cy="3554819"/>
          </a:xfrm>
          <a:prstGeom prst="rect">
            <a:avLst/>
          </a:prstGeom>
          <a:noFill/>
        </p:spPr>
        <p:txBody>
          <a:bodyPr wrap="square" rtlCol="0">
            <a:spAutoFit/>
          </a:bodyPr>
          <a:lstStyle/>
          <a:p>
            <a:pPr>
              <a:spcAft>
                <a:spcPts val="1200"/>
              </a:spcAft>
            </a:pPr>
            <a:r>
              <a:rPr lang="en-US" sz="1500" dirty="0"/>
              <a:t>Faniel, I. M., Frank, R. D., &amp; Yakel, E. (2019). Context from the data reuser’s point of view. </a:t>
            </a:r>
            <a:r>
              <a:rPr lang="en-US" sz="1500" i="1" dirty="0"/>
              <a:t>Journal of Documentation</a:t>
            </a:r>
            <a:r>
              <a:rPr lang="en-US" sz="1500" dirty="0"/>
              <a:t>. </a:t>
            </a:r>
            <a:r>
              <a:rPr lang="en-US" sz="1500" dirty="0">
                <a:hlinkClick r:id="rId2"/>
              </a:rPr>
              <a:t>https://doi.org/10.1108/JD-08-2018-0133</a:t>
            </a:r>
            <a:r>
              <a:rPr lang="en-US" sz="1500" dirty="0"/>
              <a:t>. Post-print at </a:t>
            </a:r>
            <a:r>
              <a:rPr lang="en-US" sz="1500" dirty="0">
                <a:hlinkClick r:id="rId3"/>
              </a:rPr>
              <a:t>https://www.oclc.org/research/publications/2019/context-from-data-reuser-point-of-view.html</a:t>
            </a:r>
            <a:r>
              <a:rPr lang="en-US" sz="1500" dirty="0"/>
              <a:t>. </a:t>
            </a:r>
          </a:p>
          <a:p>
            <a:pPr>
              <a:spcAft>
                <a:spcPts val="1200"/>
              </a:spcAft>
            </a:pPr>
            <a:r>
              <a:rPr lang="en-US" sz="1500" dirty="0"/>
              <a:t>Faniel, I. M., Kriesberg, A., &amp; Yakel, E. (2016). Social scientists’ satisfaction with data reuse. </a:t>
            </a:r>
            <a:r>
              <a:rPr lang="en-US" sz="1500" i="1" dirty="0"/>
              <a:t>Journal of the Association for Information Science and Technology</a:t>
            </a:r>
            <a:r>
              <a:rPr lang="en-US" sz="1500" dirty="0"/>
              <a:t>, </a:t>
            </a:r>
            <a:r>
              <a:rPr lang="en-US" sz="1500" i="1" dirty="0"/>
              <a:t>67</a:t>
            </a:r>
            <a:r>
              <a:rPr lang="en-US" sz="1500" dirty="0"/>
              <a:t>(6), 1404–1416. </a:t>
            </a:r>
            <a:r>
              <a:rPr lang="en-US" sz="1500" dirty="0" err="1">
                <a:hlinkClick r:id="rId4"/>
              </a:rPr>
              <a:t>doi</a:t>
            </a:r>
            <a:r>
              <a:rPr lang="en-US" sz="1500" dirty="0">
                <a:hlinkClick r:id="rId4"/>
              </a:rPr>
              <a:t>: 10.1002/asi.23480</a:t>
            </a:r>
            <a:r>
              <a:rPr lang="en-US" sz="1500" dirty="0"/>
              <a:t>. Preprint at </a:t>
            </a:r>
            <a:r>
              <a:rPr lang="en-US" sz="1500" dirty="0">
                <a:hlinkClick r:id="rId5"/>
              </a:rPr>
              <a:t>https://www.oclc.org/research/publications/2015/social-scientists-satisfaction-with-data-reuse.html</a:t>
            </a:r>
            <a:r>
              <a:rPr lang="en-US" sz="1500" dirty="0"/>
              <a:t>. </a:t>
            </a:r>
            <a:endParaRPr lang="en-US" sz="1500" u="sng" dirty="0"/>
          </a:p>
          <a:p>
            <a:pPr>
              <a:spcAft>
                <a:spcPts val="1200"/>
              </a:spcAft>
            </a:pPr>
            <a:r>
              <a:rPr lang="en-US" sz="1500" dirty="0"/>
              <a:t>Faniel, I.M., &amp; Yakel, E. (2017). Practices do not make perfect: Disciplinary data sharing and reuse practices and their implications for repository data curation. In L.R. Johnston (Ed.), </a:t>
            </a:r>
            <a:r>
              <a:rPr lang="en-US" sz="1500" i="1" dirty="0"/>
              <a:t>Curating research data volume 1: Practical strategies for your digital repository</a:t>
            </a:r>
            <a:r>
              <a:rPr lang="en-US" sz="1500" dirty="0"/>
              <a:t> (pp. 103-125)</a:t>
            </a:r>
            <a:r>
              <a:rPr lang="en-US" sz="1500" i="1" dirty="0"/>
              <a:t>.</a:t>
            </a:r>
            <a:r>
              <a:rPr lang="en-US" sz="1500" dirty="0"/>
              <a:t> Chicago: Association of College and Research Libraries Press. </a:t>
            </a:r>
            <a:r>
              <a:rPr lang="en-US" sz="1500"/>
              <a:t>Retrieved from  </a:t>
            </a:r>
            <a:r>
              <a:rPr lang="en-US" sz="1500" dirty="0">
                <a:hlinkClick r:id="rId6"/>
              </a:rPr>
              <a:t>https://www.oclc.org/research/publications/2017/practices-do-not-make-perfect.html</a:t>
            </a:r>
            <a:r>
              <a:rPr lang="en-US" sz="1500" dirty="0"/>
              <a:t>. </a:t>
            </a:r>
          </a:p>
          <a:p>
            <a:pPr>
              <a:spcAft>
                <a:spcPts val="1200"/>
              </a:spcAft>
            </a:pPr>
            <a:r>
              <a:rPr lang="en-US" sz="1500" dirty="0"/>
              <a:t>Yakel, E., Faniel, I. M., &amp; Frank, R. D. (n.d.). Unpublished manuscript. </a:t>
            </a:r>
          </a:p>
        </p:txBody>
      </p:sp>
    </p:spTree>
    <p:extLst>
      <p:ext uri="{BB962C8B-B14F-4D97-AF65-F5344CB8AC3E}">
        <p14:creationId xmlns:p14="http://schemas.microsoft.com/office/powerpoint/2010/main" val="1069694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50C133-CCED-46D7-A39E-EDA10474E9A5}"/>
              </a:ext>
            </a:extLst>
          </p:cNvPr>
          <p:cNvSpPr>
            <a:spLocks noGrp="1"/>
          </p:cNvSpPr>
          <p:nvPr>
            <p:ph type="body" sz="quarter" idx="10"/>
          </p:nvPr>
        </p:nvSpPr>
        <p:spPr/>
        <p:txBody>
          <a:bodyPr/>
          <a:lstStyle/>
          <a:p>
            <a:r>
              <a:rPr lang="en-US" dirty="0"/>
              <a:t>Thank You</a:t>
            </a:r>
          </a:p>
        </p:txBody>
      </p:sp>
      <p:sp>
        <p:nvSpPr>
          <p:cNvPr id="3" name="Text Placeholder 2">
            <a:extLst>
              <a:ext uri="{FF2B5EF4-FFF2-40B4-BE49-F238E27FC236}">
                <a16:creationId xmlns:a16="http://schemas.microsoft.com/office/drawing/2014/main" id="{DD6DE2B4-B952-415C-ACFF-1680BB36FE44}"/>
              </a:ext>
            </a:extLst>
          </p:cNvPr>
          <p:cNvSpPr>
            <a:spLocks noGrp="1"/>
          </p:cNvSpPr>
          <p:nvPr>
            <p:ph type="body" sz="quarter" idx="11"/>
          </p:nvPr>
        </p:nvSpPr>
        <p:spPr/>
        <p:txBody>
          <a:bodyPr>
            <a:normAutofit fontScale="92500" lnSpcReduction="20000"/>
          </a:bodyPr>
          <a:lstStyle/>
          <a:p>
            <a:r>
              <a:rPr lang="en-US" dirty="0"/>
              <a:t>Ixchel M. Faniel, PhD</a:t>
            </a:r>
          </a:p>
        </p:txBody>
      </p:sp>
      <p:sp>
        <p:nvSpPr>
          <p:cNvPr id="4" name="Text Placeholder 3">
            <a:extLst>
              <a:ext uri="{FF2B5EF4-FFF2-40B4-BE49-F238E27FC236}">
                <a16:creationId xmlns:a16="http://schemas.microsoft.com/office/drawing/2014/main" id="{7E4BCA28-21FD-44E0-9622-586D161FFBBB}"/>
              </a:ext>
            </a:extLst>
          </p:cNvPr>
          <p:cNvSpPr>
            <a:spLocks noGrp="1"/>
          </p:cNvSpPr>
          <p:nvPr>
            <p:ph type="body" sz="quarter" idx="12"/>
          </p:nvPr>
        </p:nvSpPr>
        <p:spPr/>
        <p:txBody>
          <a:bodyPr>
            <a:normAutofit fontScale="92500" lnSpcReduction="20000"/>
          </a:bodyPr>
          <a:lstStyle/>
          <a:p>
            <a:r>
              <a:rPr lang="en-US" dirty="0"/>
              <a:t>Senior Research Scientist	</a:t>
            </a:r>
          </a:p>
        </p:txBody>
      </p:sp>
      <p:sp>
        <p:nvSpPr>
          <p:cNvPr id="5" name="Text Placeholder 4">
            <a:extLst>
              <a:ext uri="{FF2B5EF4-FFF2-40B4-BE49-F238E27FC236}">
                <a16:creationId xmlns:a16="http://schemas.microsoft.com/office/drawing/2014/main" id="{6F3C8AA6-D551-4C24-A449-3BE07CB98A4B}"/>
              </a:ext>
            </a:extLst>
          </p:cNvPr>
          <p:cNvSpPr>
            <a:spLocks noGrp="1"/>
          </p:cNvSpPr>
          <p:nvPr>
            <p:ph type="body" sz="quarter" idx="13"/>
          </p:nvPr>
        </p:nvSpPr>
        <p:spPr>
          <a:xfrm>
            <a:off x="240428" y="1426315"/>
            <a:ext cx="3887788" cy="638618"/>
          </a:xfrm>
        </p:spPr>
        <p:txBody>
          <a:bodyPr>
            <a:noAutofit/>
          </a:bodyPr>
          <a:lstStyle/>
          <a:p>
            <a:r>
              <a:rPr lang="en-US" sz="1300" b="0" dirty="0">
                <a:hlinkClick r:id="rId3"/>
              </a:rPr>
              <a:t>fanieli@oclc.org</a:t>
            </a:r>
            <a:endParaRPr lang="en-US" sz="1300" b="0" dirty="0"/>
          </a:p>
          <a:p>
            <a:r>
              <a:rPr lang="en-US" sz="1300" b="0" dirty="0">
                <a:solidFill>
                  <a:schemeClr val="tx1"/>
                </a:solidFill>
              </a:rPr>
              <a:t>@imfaniel</a:t>
            </a:r>
          </a:p>
        </p:txBody>
      </p:sp>
    </p:spTree>
    <p:extLst>
      <p:ext uri="{BB962C8B-B14F-4D97-AF65-F5344CB8AC3E}">
        <p14:creationId xmlns:p14="http://schemas.microsoft.com/office/powerpoint/2010/main" val="1687442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574" y="22071"/>
            <a:ext cx="8439148" cy="686442"/>
          </a:xfrm>
        </p:spPr>
        <p:txBody>
          <a:bodyPr/>
          <a:lstStyle/>
          <a:p>
            <a:r>
              <a:rPr lang="en-US" sz="3200" dirty="0"/>
              <a:t>DIPIR Project Members</a:t>
            </a:r>
          </a:p>
        </p:txBody>
      </p:sp>
      <p:sp>
        <p:nvSpPr>
          <p:cNvPr id="3" name="Text Placeholder 2"/>
          <p:cNvSpPr>
            <a:spLocks noGrp="1"/>
          </p:cNvSpPr>
          <p:nvPr>
            <p:ph type="body" sz="quarter" idx="14"/>
          </p:nvPr>
        </p:nvSpPr>
        <p:spPr>
          <a:xfrm>
            <a:off x="390160" y="665226"/>
            <a:ext cx="8439150" cy="3813048"/>
          </a:xfrm>
        </p:spPr>
        <p:txBody>
          <a:bodyPr/>
          <a:lstStyle/>
          <a:p>
            <a:pPr marL="0" indent="0">
              <a:spcBef>
                <a:spcPts val="0"/>
              </a:spcBef>
              <a:spcAft>
                <a:spcPts val="600"/>
              </a:spcAft>
              <a:buNone/>
            </a:pPr>
            <a:r>
              <a:rPr lang="en-US" sz="1600" dirty="0"/>
              <a:t>PI:				Ixchel Faniel (OCLC)</a:t>
            </a:r>
          </a:p>
          <a:p>
            <a:pPr marL="0" indent="0">
              <a:spcBef>
                <a:spcPts val="0"/>
              </a:spcBef>
              <a:spcAft>
                <a:spcPts val="600"/>
              </a:spcAft>
              <a:buNone/>
            </a:pPr>
            <a:r>
              <a:rPr lang="en-US" sz="1600" dirty="0"/>
              <a:t>Co-PI:			Elizabeth Yakel (University of Michigan)</a:t>
            </a:r>
          </a:p>
          <a:p>
            <a:pPr marL="1828800" indent="-1828800">
              <a:spcBef>
                <a:spcPts val="0"/>
              </a:spcBef>
              <a:spcAft>
                <a:spcPts val="600"/>
              </a:spcAft>
              <a:buNone/>
              <a:tabLst>
                <a:tab pos="1828800" algn="l"/>
              </a:tabLst>
            </a:pPr>
            <a:r>
              <a:rPr lang="en-US" sz="1600" dirty="0"/>
              <a:t>Partners:	Nancy McGovern, Ph.D. (MIT), Eric Kansa, Ph.D. (Open Context), William Fink, Ph.D. (University of Michigan Museum of Zoology)</a:t>
            </a:r>
          </a:p>
          <a:p>
            <a:pPr marL="0" indent="0">
              <a:spcBef>
                <a:spcPts val="0"/>
              </a:spcBef>
              <a:spcAft>
                <a:spcPts val="600"/>
              </a:spcAft>
              <a:buNone/>
            </a:pPr>
            <a:r>
              <a:rPr lang="en-US" sz="1600" dirty="0"/>
              <a:t>Faculty:			Ji-Hyun Kim (Ewha Womans University)</a:t>
            </a:r>
          </a:p>
          <a:p>
            <a:pPr marL="0" indent="0">
              <a:spcBef>
                <a:spcPts val="0"/>
              </a:spcBef>
              <a:spcAft>
                <a:spcPts val="600"/>
              </a:spcAft>
              <a:buNone/>
            </a:pPr>
            <a:r>
              <a:rPr lang="en-US" sz="1600" dirty="0"/>
              <a:t>Researcher:		Christopher Cyr (OCLC)</a:t>
            </a:r>
          </a:p>
          <a:p>
            <a:pPr marL="0" indent="0">
              <a:spcBef>
                <a:spcPts val="0"/>
              </a:spcBef>
              <a:spcAft>
                <a:spcPts val="600"/>
              </a:spcAft>
              <a:buNone/>
            </a:pPr>
            <a:r>
              <a:rPr lang="en-US" sz="1600" dirty="0"/>
              <a:t>OCLC Fellow:		Julianna Barrera-Gomez</a:t>
            </a:r>
          </a:p>
          <a:p>
            <a:pPr marL="1828800" indent="-1828800">
              <a:spcBef>
                <a:spcPts val="0"/>
              </a:spcBef>
              <a:spcAft>
                <a:spcPts val="600"/>
              </a:spcAft>
              <a:buNone/>
            </a:pPr>
            <a:r>
              <a:rPr lang="en-US" sz="1600" dirty="0"/>
              <a:t>Doctoral Students:	Rebecca Frank, Adam Kriesberg, Morgan Daniels, Ayoung Yoon, Anthea Josias</a:t>
            </a:r>
          </a:p>
          <a:p>
            <a:pPr marL="1828800" indent="-1828800">
              <a:spcBef>
                <a:spcPts val="0"/>
              </a:spcBef>
              <a:spcAft>
                <a:spcPts val="600"/>
              </a:spcAft>
              <a:buNone/>
            </a:pPr>
            <a:r>
              <a:rPr lang="en-US" sz="1600" dirty="0"/>
              <a:t>Master’s Students:	Alexa Hagen, Jessica Schaengold, Gavin Strassel, Michele DeLia, Kathleen Fear, Mallory Hood, Annelise Doll, Monique Lowe, Pearl Ko, Daniel Delmanaco</a:t>
            </a:r>
          </a:p>
          <a:p>
            <a:pPr marL="0" indent="0">
              <a:spcBef>
                <a:spcPts val="0"/>
              </a:spcBef>
              <a:spcAft>
                <a:spcPts val="600"/>
              </a:spcAft>
              <a:buNone/>
            </a:pPr>
            <a:r>
              <a:rPr lang="en-US" sz="1600" dirty="0"/>
              <a:t>Undergraduates:	Molly Haig</a:t>
            </a:r>
            <a:endParaRPr lang="en-US" sz="1800" dirty="0"/>
          </a:p>
        </p:txBody>
      </p:sp>
      <p:pic>
        <p:nvPicPr>
          <p:cNvPr id="4"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5688" y="82607"/>
            <a:ext cx="1752600" cy="7949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 name="Rectangle 4">
            <a:extLst>
              <a:ext uri="{FF2B5EF4-FFF2-40B4-BE49-F238E27FC236}">
                <a16:creationId xmlns:a16="http://schemas.microsoft.com/office/drawing/2014/main" id="{AB3A7D6E-BADA-447B-AA3B-DA6B0AB380CE}"/>
              </a:ext>
            </a:extLst>
          </p:cNvPr>
          <p:cNvSpPr/>
          <p:nvPr/>
        </p:nvSpPr>
        <p:spPr>
          <a:xfrm>
            <a:off x="12574" y="4663440"/>
            <a:ext cx="6775704" cy="467726"/>
          </a:xfrm>
          <a:prstGeom prst="rect">
            <a:avLst/>
          </a:prstGeom>
        </p:spPr>
        <p:txBody>
          <a:bodyPr wrap="square" anchor="ctr">
            <a:noAutofit/>
          </a:bodyPr>
          <a:lstStyle/>
          <a:p>
            <a:r>
              <a:rPr lang="en-US" b="1" dirty="0">
                <a:solidFill>
                  <a:schemeClr val="bg1"/>
                </a:solidFill>
              </a:rPr>
              <a:t>Institute of Museum and Library Services (LG-06-10-0140-10)</a:t>
            </a:r>
          </a:p>
        </p:txBody>
      </p:sp>
    </p:spTree>
    <p:extLst>
      <p:ext uri="{BB962C8B-B14F-4D97-AF65-F5344CB8AC3E}">
        <p14:creationId xmlns:p14="http://schemas.microsoft.com/office/powerpoint/2010/main" val="980344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5" name="Text Placeholder 4">
            <a:extLst>
              <a:ext uri="{FF2B5EF4-FFF2-40B4-BE49-F238E27FC236}">
                <a16:creationId xmlns:a16="http://schemas.microsoft.com/office/drawing/2014/main" id="{08449DFA-CE61-4450-9D2A-CEE4DF979BE3}"/>
              </a:ext>
            </a:extLst>
          </p:cNvPr>
          <p:cNvSpPr>
            <a:spLocks noGrp="1"/>
          </p:cNvSpPr>
          <p:nvPr>
            <p:ph type="body" sz="quarter" idx="13"/>
          </p:nvPr>
        </p:nvSpPr>
        <p:spPr>
          <a:xfrm>
            <a:off x="30433" y="31999"/>
            <a:ext cx="8439148" cy="686442"/>
          </a:xfrm>
        </p:spPr>
        <p:txBody>
          <a:bodyPr/>
          <a:lstStyle/>
          <a:p>
            <a:r>
              <a:rPr lang="en-US" sz="3200" dirty="0"/>
              <a:t>The Study</a:t>
            </a:r>
          </a:p>
        </p:txBody>
      </p:sp>
      <p:sp>
        <p:nvSpPr>
          <p:cNvPr id="2" name="Text Placeholder 1">
            <a:extLst>
              <a:ext uri="{FF2B5EF4-FFF2-40B4-BE49-F238E27FC236}">
                <a16:creationId xmlns:a16="http://schemas.microsoft.com/office/drawing/2014/main" id="{6339B26D-DC38-4687-89E0-792E5BAE8834}"/>
              </a:ext>
            </a:extLst>
          </p:cNvPr>
          <p:cNvSpPr>
            <a:spLocks noGrp="1"/>
          </p:cNvSpPr>
          <p:nvPr>
            <p:ph type="body" sz="quarter" idx="12"/>
          </p:nvPr>
        </p:nvSpPr>
        <p:spPr/>
        <p:txBody>
          <a:bodyPr/>
          <a:lstStyle/>
          <a:p>
            <a:r>
              <a:rPr lang="en" dirty="0"/>
              <a:t>The Study</a:t>
            </a:r>
            <a:endParaRPr lang="en-US" dirty="0"/>
          </a:p>
        </p:txBody>
      </p:sp>
      <p:graphicFrame>
        <p:nvGraphicFramePr>
          <p:cNvPr id="7" name="Chart 6">
            <a:extLst>
              <a:ext uri="{FF2B5EF4-FFF2-40B4-BE49-F238E27FC236}">
                <a16:creationId xmlns:a16="http://schemas.microsoft.com/office/drawing/2014/main" id="{9749AB93-A156-4B9F-863A-45FA5D137C24}"/>
              </a:ext>
            </a:extLst>
          </p:cNvPr>
          <p:cNvGraphicFramePr/>
          <p:nvPr>
            <p:extLst>
              <p:ext uri="{D42A27DB-BD31-4B8C-83A1-F6EECF244321}">
                <p14:modId xmlns:p14="http://schemas.microsoft.com/office/powerpoint/2010/main" val="3780054294"/>
              </p:ext>
            </p:extLst>
          </p:nvPr>
        </p:nvGraphicFramePr>
        <p:xfrm>
          <a:off x="3837214" y="0"/>
          <a:ext cx="5276353" cy="46863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5664CCF2-39AF-4E70-990D-31ACE54721CD}"/>
              </a:ext>
            </a:extLst>
          </p:cNvPr>
          <p:cNvSpPr txBox="1"/>
          <p:nvPr/>
        </p:nvSpPr>
        <p:spPr>
          <a:xfrm>
            <a:off x="7900061" y="3085945"/>
            <a:ext cx="904008" cy="276999"/>
          </a:xfrm>
          <a:prstGeom prst="rect">
            <a:avLst/>
          </a:prstGeom>
          <a:noFill/>
        </p:spPr>
        <p:txBody>
          <a:bodyPr wrap="square" rtlCol="0">
            <a:spAutoFit/>
          </a:bodyPr>
          <a:lstStyle/>
          <a:p>
            <a:pPr algn="ctr"/>
            <a:r>
              <a:rPr lang="en-US" sz="1200" dirty="0"/>
              <a:t>n=105</a:t>
            </a:r>
          </a:p>
        </p:txBody>
      </p:sp>
      <p:sp>
        <p:nvSpPr>
          <p:cNvPr id="3" name="TextBox 2">
            <a:extLst>
              <a:ext uri="{FF2B5EF4-FFF2-40B4-BE49-F238E27FC236}">
                <a16:creationId xmlns:a16="http://schemas.microsoft.com/office/drawing/2014/main" id="{6D8DA5A8-56BF-4F4E-B4B8-23A7D8D73B97}"/>
              </a:ext>
            </a:extLst>
          </p:cNvPr>
          <p:cNvSpPr txBox="1"/>
          <p:nvPr/>
        </p:nvSpPr>
        <p:spPr>
          <a:xfrm>
            <a:off x="0" y="815659"/>
            <a:ext cx="3633107" cy="2908104"/>
          </a:xfrm>
          <a:prstGeom prst="rect">
            <a:avLst/>
          </a:prstGeom>
          <a:solidFill>
            <a:schemeClr val="tx2"/>
          </a:solidFill>
        </p:spPr>
        <p:txBody>
          <a:bodyPr wrap="square" rtlCol="0">
            <a:spAutoFit/>
          </a:bodyPr>
          <a:lstStyle/>
          <a:p>
            <a:pPr marL="285750" indent="-285750">
              <a:lnSpc>
                <a:spcPct val="114000"/>
              </a:lnSpc>
              <a:buFont typeface="Arial" panose="020B0604020202020204" pitchFamily="34" charset="0"/>
              <a:buChar char="•"/>
            </a:pPr>
            <a:r>
              <a:rPr lang="en-US" b="1" dirty="0">
                <a:solidFill>
                  <a:schemeClr val="bg1"/>
                </a:solidFill>
              </a:rPr>
              <a:t>What types of context information do researchers need when deciding whether to reuse data?</a:t>
            </a:r>
          </a:p>
          <a:p>
            <a:pPr marL="285750" indent="-285750">
              <a:lnSpc>
                <a:spcPct val="114000"/>
              </a:lnSpc>
              <a:buFont typeface="Arial" panose="020B0604020202020204" pitchFamily="34" charset="0"/>
              <a:buChar char="•"/>
            </a:pPr>
            <a:endParaRPr lang="en-US" b="1" dirty="0">
              <a:solidFill>
                <a:schemeClr val="bg1"/>
              </a:solidFill>
            </a:endParaRPr>
          </a:p>
          <a:p>
            <a:pPr marL="285750" indent="-285750">
              <a:lnSpc>
                <a:spcPct val="114000"/>
              </a:lnSpc>
              <a:buFont typeface="Arial" panose="020B0604020202020204" pitchFamily="34" charset="0"/>
              <a:buChar char="•"/>
            </a:pPr>
            <a:r>
              <a:rPr lang="en-US" b="1" dirty="0">
                <a:solidFill>
                  <a:schemeClr val="bg1"/>
                </a:solidFill>
              </a:rPr>
              <a:t>How do researchers’ need for different types of context information vary across disciplinary communities?</a:t>
            </a:r>
          </a:p>
        </p:txBody>
      </p:sp>
      <p:sp>
        <p:nvSpPr>
          <p:cNvPr id="6" name="TextBox 5">
            <a:extLst>
              <a:ext uri="{FF2B5EF4-FFF2-40B4-BE49-F238E27FC236}">
                <a16:creationId xmlns:a16="http://schemas.microsoft.com/office/drawing/2014/main" id="{47154A35-4A45-414B-82E2-B66AD19CAB90}"/>
              </a:ext>
            </a:extLst>
          </p:cNvPr>
          <p:cNvSpPr txBox="1"/>
          <p:nvPr/>
        </p:nvSpPr>
        <p:spPr>
          <a:xfrm>
            <a:off x="6841671" y="4409301"/>
            <a:ext cx="2302329" cy="276999"/>
          </a:xfrm>
          <a:prstGeom prst="rect">
            <a:avLst/>
          </a:prstGeom>
          <a:noFill/>
        </p:spPr>
        <p:txBody>
          <a:bodyPr wrap="square" rtlCol="0">
            <a:spAutoFit/>
          </a:bodyPr>
          <a:lstStyle/>
          <a:p>
            <a:pPr algn="r"/>
            <a:r>
              <a:rPr lang="en-US" sz="1200" dirty="0"/>
              <a:t>(Faniel, Frank, &amp; Yakel, 2019)</a:t>
            </a:r>
          </a:p>
        </p:txBody>
      </p:sp>
      <p:sp>
        <p:nvSpPr>
          <p:cNvPr id="4" name="Rectangle 3">
            <a:extLst>
              <a:ext uri="{FF2B5EF4-FFF2-40B4-BE49-F238E27FC236}">
                <a16:creationId xmlns:a16="http://schemas.microsoft.com/office/drawing/2014/main" id="{6436EF62-0C73-46A6-9F16-0112A8637578}"/>
              </a:ext>
            </a:extLst>
          </p:cNvPr>
          <p:cNvSpPr/>
          <p:nvPr/>
        </p:nvSpPr>
        <p:spPr>
          <a:xfrm>
            <a:off x="0" y="3888829"/>
            <a:ext cx="5679440" cy="830997"/>
          </a:xfrm>
          <a:prstGeom prst="rect">
            <a:avLst/>
          </a:prstGeom>
        </p:spPr>
        <p:txBody>
          <a:bodyPr wrap="square">
            <a:spAutoFit/>
          </a:bodyPr>
          <a:lstStyle/>
          <a:p>
            <a:r>
              <a:rPr lang="en-US" sz="1600" dirty="0">
                <a:ea typeface="Calibri" panose="020F0502020204030204" pitchFamily="34" charset="0"/>
              </a:rPr>
              <a:t>This study is from the Dissemination Information Packages for Information Reuse (DIPIR) Project: </a:t>
            </a:r>
            <a:r>
              <a:rPr lang="en-US" sz="1600" u="sng" dirty="0">
                <a:solidFill>
                  <a:srgbClr val="0563C1"/>
                </a:solidFill>
                <a:ea typeface="Calibri" panose="020F0502020204030204" pitchFamily="34" charset="0"/>
                <a:hlinkClick r:id="rId4"/>
              </a:rPr>
              <a:t>https://www.oclc.org/research/themes/user-studies/dipir.html</a:t>
            </a:r>
            <a:r>
              <a:rPr lang="en-US" sz="1600" dirty="0">
                <a:ea typeface="Calibri" panose="020F0502020204030204" pitchFamily="34" charset="0"/>
              </a:rPr>
              <a:t>.</a:t>
            </a:r>
            <a:endParaRPr lang="en-US" sz="1600" dirty="0"/>
          </a:p>
        </p:txBody>
      </p:sp>
    </p:spTree>
    <p:extLst>
      <p:ext uri="{BB962C8B-B14F-4D97-AF65-F5344CB8AC3E}">
        <p14:creationId xmlns:p14="http://schemas.microsoft.com/office/powerpoint/2010/main" val="1584838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1DCB3DB-1B2F-4ED1-A540-6D67CC9C8F1C}"/>
              </a:ext>
            </a:extLst>
          </p:cNvPr>
          <p:cNvSpPr txBox="1"/>
          <p:nvPr/>
        </p:nvSpPr>
        <p:spPr>
          <a:xfrm>
            <a:off x="1311965" y="3229144"/>
            <a:ext cx="7832035" cy="1477328"/>
          </a:xfrm>
          <a:prstGeom prst="rect">
            <a:avLst/>
          </a:prstGeom>
          <a:noFill/>
          <a:effectLst>
            <a:softEdge rad="31750"/>
          </a:effectLst>
        </p:spPr>
        <p:txBody>
          <a:bodyPr wrap="square" rtlCol="0">
            <a:spAutoFit/>
          </a:bodyPr>
          <a:lstStyle/>
          <a:p>
            <a:r>
              <a:rPr lang="en-US" b="1" dirty="0"/>
              <a:t>“it’s around questions of society, economy, religion in the bronze and iron ages in the ancient Middle East…recently I’ve been mostly working with the museum collection…that was excavated in the 1920s and ’30s from one site.”</a:t>
            </a:r>
          </a:p>
          <a:p>
            <a:pPr algn="r"/>
            <a:r>
              <a:rPr lang="en-US" b="1" dirty="0"/>
              <a:t>- Archaeologist 21</a:t>
            </a:r>
          </a:p>
        </p:txBody>
      </p:sp>
      <p:sp>
        <p:nvSpPr>
          <p:cNvPr id="11" name="Text Placeholder 3">
            <a:extLst>
              <a:ext uri="{FF2B5EF4-FFF2-40B4-BE49-F238E27FC236}">
                <a16:creationId xmlns:a16="http://schemas.microsoft.com/office/drawing/2014/main" id="{F380799B-1A39-4B85-83FC-ED4C474ACA2D}"/>
              </a:ext>
            </a:extLst>
          </p:cNvPr>
          <p:cNvSpPr>
            <a:spLocks noGrp="1"/>
          </p:cNvSpPr>
          <p:nvPr>
            <p:ph type="body" sz="quarter" idx="13"/>
          </p:nvPr>
        </p:nvSpPr>
        <p:spPr>
          <a:xfrm>
            <a:off x="0" y="19469"/>
            <a:ext cx="7315200" cy="596263"/>
          </a:xfrm>
          <a:solidFill>
            <a:schemeClr val="bg1">
              <a:alpha val="85000"/>
            </a:schemeClr>
          </a:solidFill>
          <a:effectLst>
            <a:softEdge rad="31750"/>
          </a:effectLst>
        </p:spPr>
        <p:txBody>
          <a:bodyPr/>
          <a:lstStyle/>
          <a:p>
            <a:r>
              <a:rPr lang="en-US" sz="3200" dirty="0"/>
              <a:t>Data Reuse for Research</a:t>
            </a:r>
          </a:p>
        </p:txBody>
      </p:sp>
      <p:sp>
        <p:nvSpPr>
          <p:cNvPr id="2" name="Rectangle 1">
            <a:extLst>
              <a:ext uri="{FF2B5EF4-FFF2-40B4-BE49-F238E27FC236}">
                <a16:creationId xmlns:a16="http://schemas.microsoft.com/office/drawing/2014/main" id="{C2B9A729-A9AB-4FEC-9B2F-54990142E488}"/>
              </a:ext>
            </a:extLst>
          </p:cNvPr>
          <p:cNvSpPr/>
          <p:nvPr/>
        </p:nvSpPr>
        <p:spPr>
          <a:xfrm>
            <a:off x="1089329" y="653018"/>
            <a:ext cx="8054671" cy="923330"/>
          </a:xfrm>
          <a:prstGeom prst="rect">
            <a:avLst/>
          </a:prstGeom>
        </p:spPr>
        <p:txBody>
          <a:bodyPr wrap="square">
            <a:spAutoFit/>
          </a:bodyPr>
          <a:lstStyle/>
          <a:p>
            <a:pPr algn="r"/>
            <a:r>
              <a:rPr lang="en-US" b="1" dirty="0"/>
              <a:t>“I was interested in…how imprisonment rates co-occur with other larger social and economic processes, particularly the labor market.”</a:t>
            </a:r>
          </a:p>
          <a:p>
            <a:pPr algn="r"/>
            <a:r>
              <a:rPr lang="en-US" b="1" dirty="0"/>
              <a:t>- Social Scientist 15</a:t>
            </a:r>
          </a:p>
        </p:txBody>
      </p:sp>
      <p:sp>
        <p:nvSpPr>
          <p:cNvPr id="3" name="Rectangle 2">
            <a:extLst>
              <a:ext uri="{FF2B5EF4-FFF2-40B4-BE49-F238E27FC236}">
                <a16:creationId xmlns:a16="http://schemas.microsoft.com/office/drawing/2014/main" id="{16CF3102-6D9A-4F24-A8E5-925B03A23206}"/>
              </a:ext>
            </a:extLst>
          </p:cNvPr>
          <p:cNvSpPr/>
          <p:nvPr/>
        </p:nvSpPr>
        <p:spPr>
          <a:xfrm>
            <a:off x="0" y="1902630"/>
            <a:ext cx="7164125" cy="923330"/>
          </a:xfrm>
          <a:prstGeom prst="rect">
            <a:avLst/>
          </a:prstGeom>
        </p:spPr>
        <p:txBody>
          <a:bodyPr wrap="square">
            <a:spAutoFit/>
          </a:bodyPr>
          <a:lstStyle/>
          <a:p>
            <a:r>
              <a:rPr lang="en-US" b="1" dirty="0"/>
              <a:t>“We are analyzing…Phylogeographic information from more than 20 different species…in the light of the climatic data.” </a:t>
            </a:r>
          </a:p>
          <a:p>
            <a:pPr algn="r"/>
            <a:r>
              <a:rPr lang="en-US" b="1" dirty="0"/>
              <a:t>- Zoologist 09</a:t>
            </a:r>
          </a:p>
        </p:txBody>
      </p:sp>
    </p:spTree>
    <p:extLst>
      <p:ext uri="{BB962C8B-B14F-4D97-AF65-F5344CB8AC3E}">
        <p14:creationId xmlns:p14="http://schemas.microsoft.com/office/powerpoint/2010/main" val="1438982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4E2CFE-840B-4B7A-A907-4E2F1360E410}"/>
              </a:ext>
            </a:extLst>
          </p:cNvPr>
          <p:cNvPicPr>
            <a:picLocks noChangeAspect="1"/>
          </p:cNvPicPr>
          <p:nvPr/>
        </p:nvPicPr>
        <p:blipFill rotWithShape="1">
          <a:blip r:embed="rId3"/>
          <a:srcRect b="10000"/>
          <a:stretch/>
        </p:blipFill>
        <p:spPr>
          <a:xfrm>
            <a:off x="0" y="0"/>
            <a:ext cx="9144000" cy="5143500"/>
          </a:xfrm>
          <a:prstGeom prst="rect">
            <a:avLst/>
          </a:prstGeom>
        </p:spPr>
      </p:pic>
      <p:sp>
        <p:nvSpPr>
          <p:cNvPr id="3" name="TextBox 2">
            <a:extLst>
              <a:ext uri="{FF2B5EF4-FFF2-40B4-BE49-F238E27FC236}">
                <a16:creationId xmlns:a16="http://schemas.microsoft.com/office/drawing/2014/main" id="{4A04CA97-49CC-4015-92F8-053BA510FBB2}"/>
              </a:ext>
            </a:extLst>
          </p:cNvPr>
          <p:cNvSpPr txBox="1"/>
          <p:nvPr/>
        </p:nvSpPr>
        <p:spPr>
          <a:xfrm>
            <a:off x="1399289" y="0"/>
            <a:ext cx="7744711" cy="1569660"/>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Successful data reuse from a researcher’s perspective requires information about the data, from a variety of sources, such that data’s quality can be evaluated.</a:t>
            </a:r>
          </a:p>
        </p:txBody>
      </p:sp>
      <p:sp>
        <p:nvSpPr>
          <p:cNvPr id="4" name="TextBox 3">
            <a:extLst>
              <a:ext uri="{FF2B5EF4-FFF2-40B4-BE49-F238E27FC236}">
                <a16:creationId xmlns:a16="http://schemas.microsoft.com/office/drawing/2014/main" id="{ED3D04D0-FEE1-480B-978E-22242D8C9669}"/>
              </a:ext>
            </a:extLst>
          </p:cNvPr>
          <p:cNvSpPr txBox="1"/>
          <p:nvPr/>
        </p:nvSpPr>
        <p:spPr>
          <a:xfrm>
            <a:off x="6172200" y="1942135"/>
            <a:ext cx="2971800" cy="646331"/>
          </a:xfrm>
          <a:prstGeom prst="rect">
            <a:avLst/>
          </a:prstGeom>
          <a:noFill/>
        </p:spPr>
        <p:txBody>
          <a:bodyPr wrap="square" rtlCol="0">
            <a:spAutoFit/>
          </a:bodyPr>
          <a:lstStyle/>
          <a:p>
            <a:pPr algn="r"/>
            <a:r>
              <a:rPr lang="en-US" sz="1200" b="1" dirty="0">
                <a:solidFill>
                  <a:schemeClr val="bg1"/>
                </a:solidFill>
                <a:latin typeface="Arial" panose="020B0604020202020204" pitchFamily="34" charset="0"/>
                <a:cs typeface="Arial" panose="020B0604020202020204" pitchFamily="34" charset="0"/>
              </a:rPr>
              <a:t>(e.g., Faniel, Frank, &amp; Yakel, 2019; </a:t>
            </a:r>
          </a:p>
          <a:p>
            <a:pPr algn="r"/>
            <a:r>
              <a:rPr lang="en-US" sz="1200" b="1" dirty="0">
                <a:solidFill>
                  <a:schemeClr val="bg1"/>
                </a:solidFill>
                <a:latin typeface="Arial" panose="020B0604020202020204" pitchFamily="34" charset="0"/>
                <a:cs typeface="Arial" panose="020B0604020202020204" pitchFamily="34" charset="0"/>
              </a:rPr>
              <a:t>Faniel &amp; Yakel, 2017; </a:t>
            </a:r>
          </a:p>
          <a:p>
            <a:pPr algn="r"/>
            <a:r>
              <a:rPr lang="en-US" sz="1200" b="1" dirty="0">
                <a:solidFill>
                  <a:schemeClr val="bg1"/>
                </a:solidFill>
                <a:latin typeface="Arial" panose="020B0604020202020204" pitchFamily="34" charset="0"/>
                <a:cs typeface="Arial" panose="020B0604020202020204" pitchFamily="34" charset="0"/>
              </a:rPr>
              <a:t>Faniel, Kriesberg, &amp; Yakel, 2016)</a:t>
            </a:r>
          </a:p>
        </p:txBody>
      </p:sp>
      <p:sp>
        <p:nvSpPr>
          <p:cNvPr id="6" name="Rectangle 5">
            <a:extLst>
              <a:ext uri="{FF2B5EF4-FFF2-40B4-BE49-F238E27FC236}">
                <a16:creationId xmlns:a16="http://schemas.microsoft.com/office/drawing/2014/main" id="{D64683E0-FCAF-49F6-A0DA-BAF820885686}"/>
              </a:ext>
            </a:extLst>
          </p:cNvPr>
          <p:cNvSpPr/>
          <p:nvPr/>
        </p:nvSpPr>
        <p:spPr>
          <a:xfrm>
            <a:off x="4279392" y="4928056"/>
            <a:ext cx="4864608" cy="215444"/>
          </a:xfrm>
          <a:prstGeom prst="rect">
            <a:avLst/>
          </a:prstGeom>
        </p:spPr>
        <p:txBody>
          <a:bodyPr wrap="square">
            <a:spAutoFit/>
          </a:bodyPr>
          <a:lstStyle/>
          <a:p>
            <a:pPr algn="r"/>
            <a:r>
              <a:rPr lang="en-US" sz="800" dirty="0">
                <a:solidFill>
                  <a:schemeClr val="bg1"/>
                </a:solidFill>
                <a:latin typeface="Arial" panose="020B0604020202020204" pitchFamily="34" charset="0"/>
                <a:cs typeface="Arial" panose="020B0604020202020204" pitchFamily="34" charset="0"/>
              </a:rPr>
              <a:t>Image: https://www.flickr.com/photos/117317408@N03/12658873675 by Billy Woodford / CC BY 2.0</a:t>
            </a:r>
          </a:p>
        </p:txBody>
      </p:sp>
    </p:spTree>
    <p:extLst>
      <p:ext uri="{BB962C8B-B14F-4D97-AF65-F5344CB8AC3E}">
        <p14:creationId xmlns:p14="http://schemas.microsoft.com/office/powerpoint/2010/main" val="782652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EFCA48-40BC-4796-AB09-BBB946AD71BE}"/>
              </a:ext>
            </a:extLst>
          </p:cNvPr>
          <p:cNvSpPr>
            <a:spLocks noGrp="1"/>
          </p:cNvSpPr>
          <p:nvPr>
            <p:ph type="body" sz="quarter" idx="13"/>
          </p:nvPr>
        </p:nvSpPr>
        <p:spPr>
          <a:xfrm>
            <a:off x="0" y="29366"/>
            <a:ext cx="8439148" cy="686442"/>
          </a:xfrm>
        </p:spPr>
        <p:txBody>
          <a:bodyPr/>
          <a:lstStyle/>
          <a:p>
            <a:r>
              <a:rPr lang="en-US" sz="3200" dirty="0"/>
              <a:t>Types of Context Information</a:t>
            </a:r>
          </a:p>
        </p:txBody>
      </p:sp>
      <p:sp>
        <p:nvSpPr>
          <p:cNvPr id="3" name="TextBox 2">
            <a:extLst>
              <a:ext uri="{FF2B5EF4-FFF2-40B4-BE49-F238E27FC236}">
                <a16:creationId xmlns:a16="http://schemas.microsoft.com/office/drawing/2014/main" id="{7A1B960C-A433-4D3D-8D4E-2ABF0E505E00}"/>
              </a:ext>
            </a:extLst>
          </p:cNvPr>
          <p:cNvSpPr txBox="1"/>
          <p:nvPr/>
        </p:nvSpPr>
        <p:spPr>
          <a:xfrm>
            <a:off x="176641" y="791621"/>
            <a:ext cx="3568606" cy="1384995"/>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pPr algn="ctr"/>
            <a:r>
              <a:rPr lang="en-US" sz="2400" b="1" dirty="0">
                <a:solidFill>
                  <a:schemeClr val="accent5"/>
                </a:solidFill>
              </a:rPr>
              <a:t>Repository Information</a:t>
            </a:r>
          </a:p>
          <a:p>
            <a:pPr algn="ctr"/>
            <a:r>
              <a:rPr lang="en-US" sz="2000" b="1" dirty="0"/>
              <a:t>Provenance</a:t>
            </a:r>
          </a:p>
          <a:p>
            <a:pPr algn="ctr"/>
            <a:r>
              <a:rPr lang="en-US" sz="2000" b="1" dirty="0"/>
              <a:t>Reputation and History</a:t>
            </a:r>
          </a:p>
          <a:p>
            <a:pPr algn="ctr"/>
            <a:r>
              <a:rPr lang="en-US" sz="2000" b="1" dirty="0"/>
              <a:t>Curation and Digitization</a:t>
            </a:r>
          </a:p>
        </p:txBody>
      </p:sp>
      <p:sp>
        <p:nvSpPr>
          <p:cNvPr id="4" name="TextBox 3">
            <a:extLst>
              <a:ext uri="{FF2B5EF4-FFF2-40B4-BE49-F238E27FC236}">
                <a16:creationId xmlns:a16="http://schemas.microsoft.com/office/drawing/2014/main" id="{7130F36A-CE65-4DEE-82BD-6F8A9D5901A0}"/>
              </a:ext>
            </a:extLst>
          </p:cNvPr>
          <p:cNvSpPr txBox="1"/>
          <p:nvPr/>
        </p:nvSpPr>
        <p:spPr>
          <a:xfrm>
            <a:off x="2361298" y="2310238"/>
            <a:ext cx="4421403" cy="2308324"/>
          </a:xfrm>
          <a:prstGeom prst="rect">
            <a:avLst/>
          </a:prstGeom>
          <a:ln>
            <a:solidFill>
              <a:schemeClr val="accent4">
                <a:lumMod val="75000"/>
              </a:schemeClr>
            </a:solidFill>
          </a:ln>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en-US" sz="2400" b="1" dirty="0">
                <a:solidFill>
                  <a:schemeClr val="accent4">
                    <a:lumMod val="75000"/>
                  </a:schemeClr>
                </a:solidFill>
              </a:rPr>
              <a:t>Data Production Information </a:t>
            </a:r>
          </a:p>
          <a:p>
            <a:pPr algn="ctr"/>
            <a:r>
              <a:rPr lang="en-US" sz="2000" b="1" dirty="0">
                <a:solidFill>
                  <a:schemeClr val="tx1"/>
                </a:solidFill>
              </a:rPr>
              <a:t>Data Collection</a:t>
            </a:r>
          </a:p>
          <a:p>
            <a:pPr algn="ctr"/>
            <a:r>
              <a:rPr lang="en-US" sz="2000" b="1" dirty="0">
                <a:solidFill>
                  <a:schemeClr val="tx1"/>
                </a:solidFill>
              </a:rPr>
              <a:t>Specimen and Artifact</a:t>
            </a:r>
          </a:p>
          <a:p>
            <a:pPr algn="ctr"/>
            <a:r>
              <a:rPr lang="en-US" sz="2000" b="1" dirty="0">
                <a:solidFill>
                  <a:schemeClr val="tx1"/>
                </a:solidFill>
              </a:rPr>
              <a:t>Data Producer</a:t>
            </a:r>
          </a:p>
          <a:p>
            <a:pPr algn="ctr"/>
            <a:r>
              <a:rPr lang="en-US" sz="2000" b="1" dirty="0">
                <a:solidFill>
                  <a:schemeClr val="tx1"/>
                </a:solidFill>
              </a:rPr>
              <a:t>Data Analysis</a:t>
            </a:r>
          </a:p>
          <a:p>
            <a:pPr algn="ctr"/>
            <a:r>
              <a:rPr lang="en-US" sz="2000" b="1" dirty="0">
                <a:solidFill>
                  <a:schemeClr val="tx1"/>
                </a:solidFill>
              </a:rPr>
              <a:t>Missing Data </a:t>
            </a:r>
          </a:p>
          <a:p>
            <a:pPr algn="ctr"/>
            <a:r>
              <a:rPr lang="en-US" sz="2000" b="1" dirty="0">
                <a:solidFill>
                  <a:schemeClr val="tx1"/>
                </a:solidFill>
              </a:rPr>
              <a:t>Research Objectives</a:t>
            </a:r>
            <a:endParaRPr lang="en-US" b="1" dirty="0">
              <a:solidFill>
                <a:schemeClr val="tx1"/>
              </a:solidFill>
            </a:endParaRPr>
          </a:p>
        </p:txBody>
      </p:sp>
      <p:sp>
        <p:nvSpPr>
          <p:cNvPr id="5" name="TextBox 4">
            <a:extLst>
              <a:ext uri="{FF2B5EF4-FFF2-40B4-BE49-F238E27FC236}">
                <a16:creationId xmlns:a16="http://schemas.microsoft.com/office/drawing/2014/main" id="{1C23351B-9814-4124-9F2E-FA9D61F8094B}"/>
              </a:ext>
            </a:extLst>
          </p:cNvPr>
          <p:cNvSpPr txBox="1"/>
          <p:nvPr/>
        </p:nvSpPr>
        <p:spPr>
          <a:xfrm>
            <a:off x="5299368" y="773617"/>
            <a:ext cx="3639138" cy="1384995"/>
          </a:xfrm>
          <a:prstGeom prst="rect">
            <a:avLst/>
          </a:prstGeom>
          <a:ln>
            <a:solidFill>
              <a:schemeClr val="accent6">
                <a:lumMod val="75000"/>
              </a:schemeClr>
            </a:solidFill>
          </a:ln>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en-US" sz="2400" b="1" dirty="0">
                <a:solidFill>
                  <a:schemeClr val="accent6">
                    <a:lumMod val="75000"/>
                  </a:schemeClr>
                </a:solidFill>
              </a:rPr>
              <a:t>Data Reuse Information</a:t>
            </a:r>
          </a:p>
          <a:p>
            <a:pPr algn="ctr"/>
            <a:r>
              <a:rPr lang="en-US" sz="2000" b="1" dirty="0"/>
              <a:t>Prior reuse</a:t>
            </a:r>
          </a:p>
          <a:p>
            <a:pPr algn="ctr"/>
            <a:r>
              <a:rPr lang="en-US" sz="2000" b="1" dirty="0"/>
              <a:t>Terms of Use</a:t>
            </a:r>
          </a:p>
          <a:p>
            <a:pPr algn="ctr"/>
            <a:r>
              <a:rPr lang="en-US" sz="2000" b="1" dirty="0"/>
              <a:t>Advice on reuse</a:t>
            </a:r>
            <a:endParaRPr lang="en-US" sz="1600" b="1" dirty="0"/>
          </a:p>
        </p:txBody>
      </p:sp>
      <p:sp>
        <p:nvSpPr>
          <p:cNvPr id="6" name="TextBox 5">
            <a:extLst>
              <a:ext uri="{FF2B5EF4-FFF2-40B4-BE49-F238E27FC236}">
                <a16:creationId xmlns:a16="http://schemas.microsoft.com/office/drawing/2014/main" id="{C4A3493C-3948-4EF4-97C1-201A73DA638E}"/>
              </a:ext>
            </a:extLst>
          </p:cNvPr>
          <p:cNvSpPr txBox="1"/>
          <p:nvPr/>
        </p:nvSpPr>
        <p:spPr>
          <a:xfrm>
            <a:off x="0" y="4383229"/>
            <a:ext cx="2274073" cy="276999"/>
          </a:xfrm>
          <a:prstGeom prst="rect">
            <a:avLst/>
          </a:prstGeom>
          <a:noFill/>
        </p:spPr>
        <p:txBody>
          <a:bodyPr wrap="square" rtlCol="0">
            <a:spAutoFit/>
          </a:bodyPr>
          <a:lstStyle/>
          <a:p>
            <a:r>
              <a:rPr lang="en-US" sz="1200" dirty="0"/>
              <a:t>(Faniel, Frank, &amp; Yakel, 2019)</a:t>
            </a:r>
          </a:p>
        </p:txBody>
      </p:sp>
    </p:spTree>
    <p:extLst>
      <p:ext uri="{BB962C8B-B14F-4D97-AF65-F5344CB8AC3E}">
        <p14:creationId xmlns:p14="http://schemas.microsoft.com/office/powerpoint/2010/main" val="1691290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2C4EC97-A9D3-4C75-BEC3-C02E920B50C1}"/>
              </a:ext>
            </a:extLst>
          </p:cNvPr>
          <p:cNvGraphicFramePr/>
          <p:nvPr>
            <p:extLst>
              <p:ext uri="{D42A27DB-BD31-4B8C-83A1-F6EECF244321}">
                <p14:modId xmlns:p14="http://schemas.microsoft.com/office/powerpoint/2010/main" val="1089329265"/>
              </p:ext>
            </p:extLst>
          </p:nvPr>
        </p:nvGraphicFramePr>
        <p:xfrm>
          <a:off x="161925" y="660400"/>
          <a:ext cx="8877300" cy="445135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1">
            <a:extLst>
              <a:ext uri="{FF2B5EF4-FFF2-40B4-BE49-F238E27FC236}">
                <a16:creationId xmlns:a16="http://schemas.microsoft.com/office/drawing/2014/main" id="{1A9CAB06-A47D-48D2-8C69-6B5EA7183535}"/>
              </a:ext>
            </a:extLst>
          </p:cNvPr>
          <p:cNvSpPr txBox="1">
            <a:spLocks/>
          </p:cNvSpPr>
          <p:nvPr/>
        </p:nvSpPr>
        <p:spPr>
          <a:xfrm>
            <a:off x="0" y="23568"/>
            <a:ext cx="8439148" cy="6864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solidFill>
                  <a:schemeClr val="tx2"/>
                </a:solidFill>
              </a:rPr>
              <a:t>Role of Context Information</a:t>
            </a:r>
          </a:p>
        </p:txBody>
      </p:sp>
      <p:sp>
        <p:nvSpPr>
          <p:cNvPr id="6" name="TextBox 5">
            <a:extLst>
              <a:ext uri="{FF2B5EF4-FFF2-40B4-BE49-F238E27FC236}">
                <a16:creationId xmlns:a16="http://schemas.microsoft.com/office/drawing/2014/main" id="{CB8C6AE2-841E-438D-A67A-B3AEA1E53B63}"/>
              </a:ext>
            </a:extLst>
          </p:cNvPr>
          <p:cNvSpPr txBox="1"/>
          <p:nvPr/>
        </p:nvSpPr>
        <p:spPr>
          <a:xfrm>
            <a:off x="0" y="4453545"/>
            <a:ext cx="2258170" cy="276999"/>
          </a:xfrm>
          <a:prstGeom prst="rect">
            <a:avLst/>
          </a:prstGeom>
          <a:noFill/>
        </p:spPr>
        <p:txBody>
          <a:bodyPr wrap="square" rtlCol="0">
            <a:spAutoFit/>
          </a:bodyPr>
          <a:lstStyle/>
          <a:p>
            <a:r>
              <a:rPr lang="en-US" sz="1200" dirty="0"/>
              <a:t>(Faniel, Frank, &amp; Yakel, 2019)</a:t>
            </a:r>
          </a:p>
        </p:txBody>
      </p:sp>
    </p:spTree>
    <p:extLst>
      <p:ext uri="{BB962C8B-B14F-4D97-AF65-F5344CB8AC3E}">
        <p14:creationId xmlns:p14="http://schemas.microsoft.com/office/powerpoint/2010/main" val="790230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7C003D33-669E-4D67-AAB1-57A58179D5C0}"/>
              </a:ext>
            </a:extLst>
          </p:cNvPr>
          <p:cNvGraphicFramePr/>
          <p:nvPr>
            <p:extLst>
              <p:ext uri="{D42A27DB-BD31-4B8C-83A1-F6EECF244321}">
                <p14:modId xmlns:p14="http://schemas.microsoft.com/office/powerpoint/2010/main" val="1837900018"/>
              </p:ext>
            </p:extLst>
          </p:nvPr>
        </p:nvGraphicFramePr>
        <p:xfrm>
          <a:off x="76200" y="539750"/>
          <a:ext cx="8991600" cy="46037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42D9E3F2-2C5F-4173-99D0-C271EE61D4F5}"/>
              </a:ext>
            </a:extLst>
          </p:cNvPr>
          <p:cNvSpPr txBox="1"/>
          <p:nvPr/>
        </p:nvSpPr>
        <p:spPr>
          <a:xfrm>
            <a:off x="0" y="23052"/>
            <a:ext cx="6468437" cy="584775"/>
          </a:xfrm>
          <a:prstGeom prst="rect">
            <a:avLst/>
          </a:prstGeom>
          <a:noFill/>
        </p:spPr>
        <p:txBody>
          <a:bodyPr wrap="none" rtlCol="0">
            <a:spAutoFit/>
          </a:bodyPr>
          <a:lstStyle/>
          <a:p>
            <a:r>
              <a:rPr lang="en-US" sz="3200" b="1" dirty="0">
                <a:solidFill>
                  <a:schemeClr val="tx2"/>
                </a:solidFill>
              </a:rPr>
              <a:t>Sources for Context Information</a:t>
            </a:r>
          </a:p>
        </p:txBody>
      </p:sp>
      <p:sp>
        <p:nvSpPr>
          <p:cNvPr id="6" name="TextBox 5">
            <a:extLst>
              <a:ext uri="{FF2B5EF4-FFF2-40B4-BE49-F238E27FC236}">
                <a16:creationId xmlns:a16="http://schemas.microsoft.com/office/drawing/2014/main" id="{97D8A8AB-6BA0-4AF0-B757-02D82E591D34}"/>
              </a:ext>
            </a:extLst>
          </p:cNvPr>
          <p:cNvSpPr txBox="1"/>
          <p:nvPr/>
        </p:nvSpPr>
        <p:spPr>
          <a:xfrm>
            <a:off x="0" y="4465250"/>
            <a:ext cx="1688990" cy="276999"/>
          </a:xfrm>
          <a:prstGeom prst="rect">
            <a:avLst/>
          </a:prstGeom>
          <a:noFill/>
        </p:spPr>
        <p:txBody>
          <a:bodyPr wrap="square" rtlCol="0">
            <a:spAutoFit/>
          </a:bodyPr>
          <a:lstStyle/>
          <a:p>
            <a:r>
              <a:rPr lang="en-US" sz="1200" dirty="0"/>
              <a:t>(Faniel &amp; Yakel, 2017)</a:t>
            </a:r>
          </a:p>
        </p:txBody>
      </p:sp>
    </p:spTree>
    <p:extLst>
      <p:ext uri="{BB962C8B-B14F-4D97-AF65-F5344CB8AC3E}">
        <p14:creationId xmlns:p14="http://schemas.microsoft.com/office/powerpoint/2010/main" val="714693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7C003D33-669E-4D67-AAB1-57A58179D5C0}"/>
              </a:ext>
            </a:extLst>
          </p:cNvPr>
          <p:cNvGraphicFramePr/>
          <p:nvPr>
            <p:extLst>
              <p:ext uri="{D42A27DB-BD31-4B8C-83A1-F6EECF244321}">
                <p14:modId xmlns:p14="http://schemas.microsoft.com/office/powerpoint/2010/main" val="965696134"/>
              </p:ext>
            </p:extLst>
          </p:nvPr>
        </p:nvGraphicFramePr>
        <p:xfrm>
          <a:off x="0" y="539750"/>
          <a:ext cx="9067799" cy="46037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42D9E3F2-2C5F-4173-99D0-C271EE61D4F5}"/>
              </a:ext>
            </a:extLst>
          </p:cNvPr>
          <p:cNvSpPr txBox="1"/>
          <p:nvPr/>
        </p:nvSpPr>
        <p:spPr>
          <a:xfrm>
            <a:off x="0" y="17390"/>
            <a:ext cx="6627135" cy="584775"/>
          </a:xfrm>
          <a:prstGeom prst="rect">
            <a:avLst/>
          </a:prstGeom>
          <a:noFill/>
        </p:spPr>
        <p:txBody>
          <a:bodyPr wrap="none" rtlCol="0">
            <a:spAutoFit/>
          </a:bodyPr>
          <a:lstStyle/>
          <a:p>
            <a:r>
              <a:rPr lang="en-US" sz="3200" b="1" dirty="0">
                <a:solidFill>
                  <a:schemeClr val="tx2"/>
                </a:solidFill>
              </a:rPr>
              <a:t>Reasons Reuser Needed Context</a:t>
            </a:r>
          </a:p>
        </p:txBody>
      </p:sp>
      <p:sp>
        <p:nvSpPr>
          <p:cNvPr id="6" name="TextBox 5">
            <a:extLst>
              <a:ext uri="{FF2B5EF4-FFF2-40B4-BE49-F238E27FC236}">
                <a16:creationId xmlns:a16="http://schemas.microsoft.com/office/drawing/2014/main" id="{97D8A8AB-6BA0-4AF0-B757-02D82E591D34}"/>
              </a:ext>
            </a:extLst>
          </p:cNvPr>
          <p:cNvSpPr txBox="1"/>
          <p:nvPr/>
        </p:nvSpPr>
        <p:spPr>
          <a:xfrm>
            <a:off x="0" y="4468974"/>
            <a:ext cx="2014992" cy="461665"/>
          </a:xfrm>
          <a:prstGeom prst="rect">
            <a:avLst/>
          </a:prstGeom>
          <a:noFill/>
        </p:spPr>
        <p:txBody>
          <a:bodyPr wrap="square" rtlCol="0">
            <a:spAutoFit/>
          </a:bodyPr>
          <a:lstStyle/>
          <a:p>
            <a:r>
              <a:rPr lang="en-US" sz="1200" dirty="0"/>
              <a:t>(Yakel, Faniel &amp; Frank, unpublished mss.)</a:t>
            </a:r>
          </a:p>
        </p:txBody>
      </p:sp>
    </p:spTree>
    <p:extLst>
      <p:ext uri="{BB962C8B-B14F-4D97-AF65-F5344CB8AC3E}">
        <p14:creationId xmlns:p14="http://schemas.microsoft.com/office/powerpoint/2010/main" val="1317773249"/>
      </p:ext>
    </p:extLst>
  </p:cSld>
  <p:clrMapOvr>
    <a:masterClrMapping/>
  </p:clrMapOvr>
</p:sld>
</file>

<file path=ppt/theme/theme1.xml><?xml version="1.0" encoding="utf-8"?>
<a:theme xmlns:a="http://schemas.openxmlformats.org/drawingml/2006/main" name="Non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aster_Slides_V2">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CLC Non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CLC PowerPoint Template 16x9 V3" id="{8AE900A0-BDAB-4100-8E6E-0D1DF52823E0}" vid="{2E02DCCF-65A5-4E57-9CAC-E8931BD3666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0BF0AE2D1389649808D9472CB064CCE" ma:contentTypeVersion="5" ma:contentTypeDescription="Create a new document." ma:contentTypeScope="" ma:versionID="71b5f4facd498cbc3a3df13ecc85d613">
  <xsd:schema xmlns:xsd="http://www.w3.org/2001/XMLSchema" xmlns:xs="http://www.w3.org/2001/XMLSchema" xmlns:p="http://schemas.microsoft.com/office/2006/metadata/properties" xmlns:ns1="http://schemas.microsoft.com/sharepoint/v3" xmlns:ns2="6d6d3201-fbff-4ac4-a4b7-e0a0217f93fc" xmlns:ns3="cbe0efe5-0ef0-41ce-a9ab-fad89b5ef4cb" targetNamespace="http://schemas.microsoft.com/office/2006/metadata/properties" ma:root="true" ma:fieldsID="65c677518e38937a1a4f6f645bcd4b79" ns1:_="" ns2:_="" ns3:_="">
    <xsd:import namespace="http://schemas.microsoft.com/sharepoint/v3"/>
    <xsd:import namespace="6d6d3201-fbff-4ac4-a4b7-e0a0217f93fc"/>
    <xsd:import namespace="cbe0efe5-0ef0-41ce-a9ab-fad89b5ef4cb"/>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6d3201-fbff-4ac4-a4b7-e0a0217f93f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e0efe5-0ef0-41ce-a9ab-fad89b5ef4c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95F8081-E4B0-4ACB-86C3-2F58A415E77B}">
  <ds:schemaRefs>
    <ds:schemaRef ds:uri="http://schemas.microsoft.com/sharepoint/v3/contenttype/forms"/>
  </ds:schemaRefs>
</ds:datastoreItem>
</file>

<file path=customXml/itemProps2.xml><?xml version="1.0" encoding="utf-8"?>
<ds:datastoreItem xmlns:ds="http://schemas.openxmlformats.org/officeDocument/2006/customXml" ds:itemID="{DACF713D-0081-4503-945B-D24318CCC5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6d3201-fbff-4ac4-a4b7-e0a0217f93fc"/>
    <ds:schemaRef ds:uri="cbe0efe5-0ef0-41ce-a9ab-fad89b5ef4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E988F0-95B4-4FCA-A550-26E1636850FD}">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cbe0efe5-0ef0-41ce-a9ab-fad89b5ef4cb"/>
    <ds:schemaRef ds:uri="http://schemas.microsoft.com/sharepoint/v3"/>
    <ds:schemaRef ds:uri="http://purl.org/dc/terms/"/>
    <ds:schemaRef ds:uri="http://schemas.openxmlformats.org/package/2006/metadata/core-properties"/>
    <ds:schemaRef ds:uri="6d6d3201-fbff-4ac4-a4b7-e0a0217f93f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12003</TotalTime>
  <Words>1223</Words>
  <Application>Microsoft Office PowerPoint</Application>
  <PresentationFormat>On-screen Show (16:9)</PresentationFormat>
  <Paragraphs>108</Paragraphs>
  <Slides>17</Slides>
  <Notes>14</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17</vt:i4>
      </vt:variant>
    </vt:vector>
  </HeadingPairs>
  <TitlesOfParts>
    <vt:vector size="24" baseType="lpstr">
      <vt:lpstr>Arial</vt:lpstr>
      <vt:lpstr>Calibri</vt:lpstr>
      <vt:lpstr>Calibri Light</vt:lpstr>
      <vt:lpstr>Nonconfidential</vt:lpstr>
      <vt:lpstr>Master_Slides_V2</vt:lpstr>
      <vt:lpstr>Office Theme</vt:lpstr>
      <vt:lpstr>OCLC Nonconfidential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Blake,Clint</dc:creator>
  <cp:lastModifiedBy>Brannon,Brittany</cp:lastModifiedBy>
  <cp:revision>282</cp:revision>
  <dcterms:created xsi:type="dcterms:W3CDTF">2015-04-17T19:58:50Z</dcterms:created>
  <dcterms:modified xsi:type="dcterms:W3CDTF">2020-02-12T19:24:07Z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0x01010030BF0AE2D1389649808D9472CB064CCE</vt:lpwstr>
  </property>
</Properties>
</file>