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87" r:id="rId6"/>
    <p:sldMasterId id="2147483695" r:id="rId7"/>
  </p:sldMasterIdLst>
  <p:notesMasterIdLst>
    <p:notesMasterId r:id="rId25"/>
  </p:notesMasterIdLst>
  <p:handoutMasterIdLst>
    <p:handoutMasterId r:id="rId26"/>
  </p:handoutMasterIdLst>
  <p:sldIdLst>
    <p:sldId id="322" r:id="rId8"/>
    <p:sldId id="278" r:id="rId9"/>
    <p:sldId id="306" r:id="rId10"/>
    <p:sldId id="289" r:id="rId11"/>
    <p:sldId id="299" r:id="rId12"/>
    <p:sldId id="285" r:id="rId13"/>
    <p:sldId id="286" r:id="rId14"/>
    <p:sldId id="319" r:id="rId15"/>
    <p:sldId id="320" r:id="rId16"/>
    <p:sldId id="318" r:id="rId17"/>
    <p:sldId id="316" r:id="rId18"/>
    <p:sldId id="317" r:id="rId19"/>
    <p:sldId id="313" r:id="rId20"/>
    <p:sldId id="314" r:id="rId21"/>
    <p:sldId id="304" r:id="rId22"/>
    <p:sldId id="295" r:id="rId23"/>
    <p:sldId id="280" r:id="rId2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iel,Ixchel" initials="F" lastIdx="17" clrIdx="0">
    <p:extLst>
      <p:ext uri="{19B8F6BF-5375-455C-9EA6-DF929625EA0E}">
        <p15:presenceInfo xmlns:p15="http://schemas.microsoft.com/office/powerpoint/2012/main" userId="S::fanielI@oclc.org::faa4caba-7609-4fed-a42f-e3dc4cb6d3c5" providerId="AD"/>
      </p:ext>
    </p:extLst>
  </p:cmAuthor>
  <p:cmAuthor id="2" name="Brannon,Brittany" initials="B" lastIdx="3" clrIdx="1">
    <p:extLst>
      <p:ext uri="{19B8F6BF-5375-455C-9EA6-DF929625EA0E}">
        <p15:presenceInfo xmlns:p15="http://schemas.microsoft.com/office/powerpoint/2012/main" userId="S::brannonb@oclc.org::9f666ec5-3d9e-4451-98c9-e40436b2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autoAdjust="0"/>
    <p:restoredTop sz="84959" autoAdjust="0"/>
  </p:normalViewPr>
  <p:slideViewPr>
    <p:cSldViewPr snapToGrid="0" snapToObjects="1">
      <p:cViewPr varScale="1">
        <p:scale>
          <a:sx n="128" d="100"/>
          <a:sy n="128" d="100"/>
        </p:scale>
        <p:origin x="906" y="114"/>
      </p:cViewPr>
      <p:guideLst>
        <p:guide orient="horz" pos="1808"/>
        <p:guide pos="55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208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mn-lt"/>
                <a:ea typeface="+mn-ea"/>
                <a:cs typeface="+mn-cs"/>
              </a:defRPr>
            </a:pPr>
            <a:r>
              <a:rPr lang="en-US" sz="2200" b="1" dirty="0">
                <a:solidFill>
                  <a:schemeClr val="tx2"/>
                </a:solidFill>
              </a:rPr>
              <a:t>Data Reusers</a:t>
            </a:r>
          </a:p>
        </c:rich>
      </c:tx>
      <c:layout>
        <c:manualLayout>
          <c:xMode val="edge"/>
          <c:yMode val="edge"/>
          <c:x val="0.28523518375870999"/>
          <c:y val="0.14588908093805347"/>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8830852203899821"/>
          <c:y val="0.25154343511939059"/>
          <c:w val="0.49711011238953229"/>
          <c:h val="0.54064827262445858"/>
        </c:manualLayout>
      </c:layout>
      <c:pieChart>
        <c:varyColors val="1"/>
        <c:ser>
          <c:idx val="0"/>
          <c:order val="0"/>
          <c:tx>
            <c:strRef>
              <c:f>Sheet1!$B$1</c:f>
              <c:strCache>
                <c:ptCount val="1"/>
                <c:pt idx="0">
                  <c:v>Data Reusers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DE-4AD1-B7DE-4C0529723913}"/>
              </c:ext>
            </c:extLst>
          </c:dPt>
          <c:dPt>
            <c:idx val="1"/>
            <c:bubble3D val="0"/>
            <c:spPr>
              <a:solidFill>
                <a:srgbClr val="FFCC00"/>
              </a:solidFill>
              <a:ln w="19050">
                <a:solidFill>
                  <a:schemeClr val="lt1"/>
                </a:solidFill>
              </a:ln>
              <a:effectLst/>
            </c:spPr>
            <c:extLst>
              <c:ext xmlns:c16="http://schemas.microsoft.com/office/drawing/2014/chart" uri="{C3380CC4-5D6E-409C-BE32-E72D297353CC}">
                <c16:uniqueId val="{00000000-FE97-4282-A791-F13DB86BDAA8}"/>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FE97-4282-A791-F13DB86BDAA8}"/>
              </c:ext>
            </c:extLst>
          </c:dPt>
          <c:dLbls>
            <c:dLbl>
              <c:idx val="0"/>
              <c:layout>
                <c:manualLayout>
                  <c:x val="-1.6848664219395491E-2"/>
                  <c:y val="0"/>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lumMod val="7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836084177762324"/>
                      <c:h val="0.18443953652134948"/>
                    </c:manualLayout>
                  </c15:layout>
                </c:ext>
                <c:ext xmlns:c16="http://schemas.microsoft.com/office/drawing/2014/chart" uri="{C3380CC4-5D6E-409C-BE32-E72D297353CC}">
                  <c16:uniqueId val="{00000001-DFDE-4AD1-B7DE-4C0529723913}"/>
                </c:ext>
              </c:extLst>
            </c:dLbl>
            <c:dLbl>
              <c:idx val="1"/>
              <c:layout>
                <c:manualLayout>
                  <c:x val="9.47624238814838E-8"/>
                  <c:y val="-1.3550135501355039E-2"/>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lumMod val="7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091668828179909"/>
                      <c:h val="9.6324605765742699E-2"/>
                    </c:manualLayout>
                  </c15:layout>
                </c:ext>
                <c:ext xmlns:c16="http://schemas.microsoft.com/office/drawing/2014/chart" uri="{C3380CC4-5D6E-409C-BE32-E72D297353CC}">
                  <c16:uniqueId val="{00000000-FE97-4282-A791-F13DB86BDAA8}"/>
                </c:ext>
              </c:extLst>
            </c:dLbl>
            <c:dLbl>
              <c:idx val="2"/>
              <c:layout>
                <c:manualLayout>
                  <c:x val="0"/>
                  <c:y val="1.3550135501355014E-2"/>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E97-4282-A791-F13DB86BDAA8}"/>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Quantitative Social Scientists</c:v>
                </c:pt>
                <c:pt idx="1">
                  <c:v>Archaeologists</c:v>
                </c:pt>
                <c:pt idx="2">
                  <c:v>Zoologists</c:v>
                </c:pt>
              </c:strCache>
            </c:strRef>
          </c:cat>
          <c:val>
            <c:numRef>
              <c:f>Sheet1!$B$2:$B$4</c:f>
              <c:numCache>
                <c:formatCode>General</c:formatCode>
                <c:ptCount val="3"/>
                <c:pt idx="0">
                  <c:v>43</c:v>
                </c:pt>
                <c:pt idx="1">
                  <c:v>22</c:v>
                </c:pt>
                <c:pt idx="2">
                  <c:v>40</c:v>
                </c:pt>
              </c:numCache>
            </c:numRef>
          </c:val>
          <c:extLst>
            <c:ext xmlns:c16="http://schemas.microsoft.com/office/drawing/2014/chart" uri="{C3380CC4-5D6E-409C-BE32-E72D297353CC}">
              <c16:uniqueId val="{00000000-DFDE-4AD1-B7DE-4C0529723913}"/>
            </c:ext>
          </c:extLst>
        </c:ser>
        <c:dLbls>
          <c:showLegendKey val="0"/>
          <c:showVal val="0"/>
          <c:showCatName val="0"/>
          <c:showSerName val="0"/>
          <c:showPercent val="0"/>
          <c:showBubbleSize val="0"/>
          <c:showLeaderLines val="0"/>
        </c:dLbls>
        <c:firstSliceAng val="21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c:v>
                </c:pt>
              </c:strCache>
            </c:strRef>
          </c:tx>
          <c:spPr>
            <a:solidFill>
              <a:srgbClr val="FFCC00"/>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Sheet1!$B$2:$B$13</c:f>
              <c:numCache>
                <c:formatCode>0.00%</c:formatCode>
                <c:ptCount val="12"/>
                <c:pt idx="0">
                  <c:v>0</c:v>
                </c:pt>
                <c:pt idx="1">
                  <c:v>7.3300000000000004E-2</c:v>
                </c:pt>
                <c:pt idx="2">
                  <c:v>4.4999999999999998E-2</c:v>
                </c:pt>
                <c:pt idx="3">
                  <c:v>0</c:v>
                </c:pt>
                <c:pt idx="4">
                  <c:v>0.13639999999999999</c:v>
                </c:pt>
                <c:pt idx="5">
                  <c:v>0</c:v>
                </c:pt>
                <c:pt idx="6">
                  <c:v>0.18179999999999999</c:v>
                </c:pt>
                <c:pt idx="7">
                  <c:v>0.13639999999999999</c:v>
                </c:pt>
                <c:pt idx="8">
                  <c:v>0.13639999999999999</c:v>
                </c:pt>
                <c:pt idx="9">
                  <c:v>0.5</c:v>
                </c:pt>
                <c:pt idx="10">
                  <c:v>0.5</c:v>
                </c:pt>
                <c:pt idx="11">
                  <c:v>0.77270000000000005</c:v>
                </c:pt>
              </c:numCache>
            </c:numRef>
          </c:val>
          <c:extLst>
            <c:ext xmlns:c16="http://schemas.microsoft.com/office/drawing/2014/chart" uri="{C3380CC4-5D6E-409C-BE32-E72D297353CC}">
              <c16:uniqueId val="{00000000-3919-414A-ABDB-80A2F84E2DB2}"/>
            </c:ext>
          </c:extLst>
        </c:ser>
        <c:ser>
          <c:idx val="1"/>
          <c:order val="1"/>
          <c:tx>
            <c:strRef>
              <c:f>Sheet1!$C$1</c:f>
              <c:strCache>
                <c:ptCount val="1"/>
                <c:pt idx="0">
                  <c:v>% of zoologists (n=40)</c:v>
                </c:pt>
              </c:strCache>
            </c:strRef>
          </c:tx>
          <c:spPr>
            <a:solidFill>
              <a:schemeClr val="tx2"/>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Sheet1!$C$2:$C$13</c:f>
              <c:numCache>
                <c:formatCode>0.00%</c:formatCode>
                <c:ptCount val="12"/>
                <c:pt idx="0">
                  <c:v>0.1</c:v>
                </c:pt>
                <c:pt idx="1">
                  <c:v>0</c:v>
                </c:pt>
                <c:pt idx="2">
                  <c:v>0.05</c:v>
                </c:pt>
                <c:pt idx="3">
                  <c:v>7.4999999999999997E-2</c:v>
                </c:pt>
                <c:pt idx="4">
                  <c:v>0.42499999999999999</c:v>
                </c:pt>
                <c:pt idx="5">
                  <c:v>0.22500000000000001</c:v>
                </c:pt>
                <c:pt idx="6">
                  <c:v>0.32500000000000001</c:v>
                </c:pt>
                <c:pt idx="7">
                  <c:v>0.25</c:v>
                </c:pt>
                <c:pt idx="8">
                  <c:v>0.55000000000000004</c:v>
                </c:pt>
                <c:pt idx="9">
                  <c:v>0.97499999999999998</c:v>
                </c:pt>
                <c:pt idx="10">
                  <c:v>0.55000000000000004</c:v>
                </c:pt>
                <c:pt idx="11">
                  <c:v>0.75</c:v>
                </c:pt>
              </c:numCache>
            </c:numRef>
          </c:val>
          <c:extLst>
            <c:ext xmlns:c16="http://schemas.microsoft.com/office/drawing/2014/chart" uri="{C3380CC4-5D6E-409C-BE32-E72D297353CC}">
              <c16:uniqueId val="{00000001-3919-414A-ABDB-80A2F84E2DB2}"/>
            </c:ext>
          </c:extLst>
        </c:ser>
        <c:ser>
          <c:idx val="2"/>
          <c:order val="2"/>
          <c:tx>
            <c:strRef>
              <c:f>Sheet1!$D$1</c:f>
              <c:strCache>
                <c:ptCount val="1"/>
                <c:pt idx="0">
                  <c:v>% of social scientists (n=43)</c:v>
                </c:pt>
              </c:strCache>
            </c:strRef>
          </c:tx>
          <c:spPr>
            <a:solidFill>
              <a:schemeClr val="accent1"/>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Sheet1!$D$2:$D$13</c:f>
              <c:numCache>
                <c:formatCode>0.00%</c:formatCode>
                <c:ptCount val="12"/>
                <c:pt idx="0">
                  <c:v>0.1163</c:v>
                </c:pt>
                <c:pt idx="1">
                  <c:v>0.2326</c:v>
                </c:pt>
                <c:pt idx="2">
                  <c:v>0.39500000000000002</c:v>
                </c:pt>
                <c:pt idx="3">
                  <c:v>0.41860000000000003</c:v>
                </c:pt>
                <c:pt idx="4">
                  <c:v>9.2999999999999999E-2</c:v>
                </c:pt>
                <c:pt idx="5">
                  <c:v>0.58140000000000003</c:v>
                </c:pt>
                <c:pt idx="6">
                  <c:v>0.41860000000000003</c:v>
                </c:pt>
                <c:pt idx="7">
                  <c:v>0.6512</c:v>
                </c:pt>
                <c:pt idx="8">
                  <c:v>0.62790000000000001</c:v>
                </c:pt>
                <c:pt idx="9">
                  <c:v>0</c:v>
                </c:pt>
                <c:pt idx="10">
                  <c:v>0.44190000000000002</c:v>
                </c:pt>
                <c:pt idx="11">
                  <c:v>1</c:v>
                </c:pt>
              </c:numCache>
            </c:numRef>
          </c:val>
          <c:extLst>
            <c:ext xmlns:c16="http://schemas.microsoft.com/office/drawing/2014/chart" uri="{C3380CC4-5D6E-409C-BE32-E72D297353CC}">
              <c16:uniqueId val="{00000002-3919-414A-ABDB-80A2F84E2DB2}"/>
            </c:ext>
          </c:extLst>
        </c:ser>
        <c:dLbls>
          <c:showLegendKey val="0"/>
          <c:showVal val="0"/>
          <c:showCatName val="0"/>
          <c:showSerName val="0"/>
          <c:showPercent val="0"/>
          <c:showBubbleSize val="0"/>
        </c:dLbls>
        <c:gapWidth val="100"/>
        <c:axId val="378189376"/>
        <c:axId val="378184784"/>
      </c:barChart>
      <c:catAx>
        <c:axId val="3781893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78184784"/>
        <c:crosses val="autoZero"/>
        <c:auto val="1"/>
        <c:lblAlgn val="ctr"/>
        <c:lblOffset val="100"/>
        <c:noMultiLvlLbl val="0"/>
      </c:catAx>
      <c:valAx>
        <c:axId val="378184784"/>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781893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 </c:v>
                </c:pt>
              </c:strCache>
            </c:strRef>
          </c:tx>
          <c:spPr>
            <a:solidFill>
              <a:srgbClr val="FFCC00"/>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Sheet1!$B$2:$B$8</c:f>
              <c:numCache>
                <c:formatCode>0.00%</c:formatCode>
                <c:ptCount val="7"/>
                <c:pt idx="0">
                  <c:v>4.5499999999999999E-2</c:v>
                </c:pt>
                <c:pt idx="1">
                  <c:v>0</c:v>
                </c:pt>
                <c:pt idx="2">
                  <c:v>4.5499999999999999E-2</c:v>
                </c:pt>
                <c:pt idx="3">
                  <c:v>0.2727</c:v>
                </c:pt>
                <c:pt idx="4">
                  <c:v>0.63639999999999997</c:v>
                </c:pt>
                <c:pt idx="5">
                  <c:v>0.36359999999999998</c:v>
                </c:pt>
                <c:pt idx="6">
                  <c:v>0.45450000000000002</c:v>
                </c:pt>
              </c:numCache>
            </c:numRef>
          </c:val>
          <c:extLst>
            <c:ext xmlns:c16="http://schemas.microsoft.com/office/drawing/2014/chart" uri="{C3380CC4-5D6E-409C-BE32-E72D297353CC}">
              <c16:uniqueId val="{00000000-9E0B-4545-851F-84AA2DDFF0B5}"/>
            </c:ext>
          </c:extLst>
        </c:ser>
        <c:ser>
          <c:idx val="1"/>
          <c:order val="1"/>
          <c:tx>
            <c:strRef>
              <c:f>Sheet1!$C$1</c:f>
              <c:strCache>
                <c:ptCount val="1"/>
                <c:pt idx="0">
                  <c:v>% of zoologists (n=40)</c:v>
                </c:pt>
              </c:strCache>
            </c:strRef>
          </c:tx>
          <c:spPr>
            <a:solidFill>
              <a:schemeClr val="accent2"/>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Sheet1!$C$2:$C$8</c:f>
              <c:numCache>
                <c:formatCode>0.00%</c:formatCode>
                <c:ptCount val="7"/>
                <c:pt idx="0">
                  <c:v>0.55000000000000004</c:v>
                </c:pt>
                <c:pt idx="1">
                  <c:v>0</c:v>
                </c:pt>
                <c:pt idx="2">
                  <c:v>0.15</c:v>
                </c:pt>
                <c:pt idx="3">
                  <c:v>0.35</c:v>
                </c:pt>
                <c:pt idx="4">
                  <c:v>0.5</c:v>
                </c:pt>
                <c:pt idx="5">
                  <c:v>0.9</c:v>
                </c:pt>
                <c:pt idx="6">
                  <c:v>0.75</c:v>
                </c:pt>
              </c:numCache>
            </c:numRef>
          </c:val>
          <c:extLst>
            <c:ext xmlns:c16="http://schemas.microsoft.com/office/drawing/2014/chart" uri="{C3380CC4-5D6E-409C-BE32-E72D297353CC}">
              <c16:uniqueId val="{00000001-9E0B-4545-851F-84AA2DDFF0B5}"/>
            </c:ext>
          </c:extLst>
        </c:ser>
        <c:ser>
          <c:idx val="2"/>
          <c:order val="2"/>
          <c:tx>
            <c:strRef>
              <c:f>Sheet1!$D$1</c:f>
              <c:strCache>
                <c:ptCount val="1"/>
                <c:pt idx="0">
                  <c:v>% of social scientists (n=43)</c:v>
                </c:pt>
              </c:strCache>
            </c:strRef>
          </c:tx>
          <c:spPr>
            <a:solidFill>
              <a:schemeClr val="accent1"/>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Sheet1!$D$2:$D$8</c:f>
              <c:numCache>
                <c:formatCode>0.00%</c:formatCode>
                <c:ptCount val="7"/>
                <c:pt idx="0">
                  <c:v>0</c:v>
                </c:pt>
                <c:pt idx="1">
                  <c:v>0.62790000000000001</c:v>
                </c:pt>
                <c:pt idx="2">
                  <c:v>0.62790000000000001</c:v>
                </c:pt>
                <c:pt idx="3">
                  <c:v>0.39529999999999998</c:v>
                </c:pt>
                <c:pt idx="4">
                  <c:v>0.3256</c:v>
                </c:pt>
                <c:pt idx="5">
                  <c:v>0.3256</c:v>
                </c:pt>
                <c:pt idx="6">
                  <c:v>0.62790000000000001</c:v>
                </c:pt>
              </c:numCache>
            </c:numRef>
          </c:val>
          <c:extLst>
            <c:ext xmlns:c16="http://schemas.microsoft.com/office/drawing/2014/chart" uri="{C3380CC4-5D6E-409C-BE32-E72D297353CC}">
              <c16:uniqueId val="{00000002-9E0B-4545-851F-84AA2DDFF0B5}"/>
            </c:ext>
          </c:extLst>
        </c:ser>
        <c:dLbls>
          <c:showLegendKey val="0"/>
          <c:showVal val="0"/>
          <c:showCatName val="0"/>
          <c:showSerName val="0"/>
          <c:showPercent val="0"/>
          <c:showBubbleSize val="0"/>
        </c:dLbls>
        <c:gapWidth val="182"/>
        <c:axId val="369239576"/>
        <c:axId val="369242528"/>
      </c:barChart>
      <c:catAx>
        <c:axId val="36923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69242528"/>
        <c:crosses val="autoZero"/>
        <c:auto val="1"/>
        <c:lblAlgn val="ctr"/>
        <c:lblOffset val="100"/>
        <c:noMultiLvlLbl val="0"/>
      </c:catAx>
      <c:valAx>
        <c:axId val="36924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23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 </c:v>
                </c:pt>
              </c:strCache>
            </c:strRef>
          </c:tx>
          <c:spPr>
            <a:solidFill>
              <a:srgbClr val="FFCC00"/>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Sheet1!$B$2:$B$10</c:f>
              <c:numCache>
                <c:formatCode>0.00%</c:formatCode>
                <c:ptCount val="9"/>
                <c:pt idx="0">
                  <c:v>0.13636363636363635</c:v>
                </c:pt>
                <c:pt idx="1">
                  <c:v>9.0909090909090912E-2</c:v>
                </c:pt>
                <c:pt idx="2">
                  <c:v>0.22727272727272727</c:v>
                </c:pt>
                <c:pt idx="3">
                  <c:v>0.13636363636363635</c:v>
                </c:pt>
                <c:pt idx="4">
                  <c:v>0.13636363636363635</c:v>
                </c:pt>
                <c:pt idx="5">
                  <c:v>0.5</c:v>
                </c:pt>
                <c:pt idx="6">
                  <c:v>0.54545454545454541</c:v>
                </c:pt>
                <c:pt idx="7">
                  <c:v>0.40909090909090912</c:v>
                </c:pt>
                <c:pt idx="8">
                  <c:v>0.36363636363636365</c:v>
                </c:pt>
              </c:numCache>
            </c:numRef>
          </c:val>
          <c:extLst>
            <c:ext xmlns:c16="http://schemas.microsoft.com/office/drawing/2014/chart" uri="{C3380CC4-5D6E-409C-BE32-E72D297353CC}">
              <c16:uniqueId val="{00000000-9E0B-4545-851F-84AA2DDFF0B5}"/>
            </c:ext>
          </c:extLst>
        </c:ser>
        <c:ser>
          <c:idx val="1"/>
          <c:order val="1"/>
          <c:tx>
            <c:strRef>
              <c:f>Sheet1!$C$1</c:f>
              <c:strCache>
                <c:ptCount val="1"/>
                <c:pt idx="0">
                  <c:v>% of zoologists (n=40)</c:v>
                </c:pt>
              </c:strCache>
            </c:strRef>
          </c:tx>
          <c:spPr>
            <a:solidFill>
              <a:schemeClr val="accent2"/>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Sheet1!$C$2:$C$10</c:f>
              <c:numCache>
                <c:formatCode>0.00%</c:formatCode>
                <c:ptCount val="9"/>
                <c:pt idx="0">
                  <c:v>0.05</c:v>
                </c:pt>
                <c:pt idx="1">
                  <c:v>0.2</c:v>
                </c:pt>
                <c:pt idx="2">
                  <c:v>0.375</c:v>
                </c:pt>
                <c:pt idx="3">
                  <c:v>0.5</c:v>
                </c:pt>
                <c:pt idx="4">
                  <c:v>0.6</c:v>
                </c:pt>
                <c:pt idx="5">
                  <c:v>0.47499999999999998</c:v>
                </c:pt>
                <c:pt idx="6">
                  <c:v>0.72499999999999998</c:v>
                </c:pt>
                <c:pt idx="7">
                  <c:v>0.7</c:v>
                </c:pt>
                <c:pt idx="8">
                  <c:v>0.77500000000000002</c:v>
                </c:pt>
              </c:numCache>
            </c:numRef>
          </c:val>
          <c:extLst>
            <c:ext xmlns:c16="http://schemas.microsoft.com/office/drawing/2014/chart" uri="{C3380CC4-5D6E-409C-BE32-E72D297353CC}">
              <c16:uniqueId val="{00000001-9E0B-4545-851F-84AA2DDFF0B5}"/>
            </c:ext>
          </c:extLst>
        </c:ser>
        <c:ser>
          <c:idx val="2"/>
          <c:order val="2"/>
          <c:tx>
            <c:strRef>
              <c:f>Sheet1!$D$1</c:f>
              <c:strCache>
                <c:ptCount val="1"/>
                <c:pt idx="0">
                  <c:v>% of social scientists (n=43)</c:v>
                </c:pt>
              </c:strCache>
            </c:strRef>
          </c:tx>
          <c:spPr>
            <a:solidFill>
              <a:schemeClr val="accent1"/>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Sheet1!$D$2:$D$10</c:f>
              <c:numCache>
                <c:formatCode>0.00%</c:formatCode>
                <c:ptCount val="9"/>
                <c:pt idx="0">
                  <c:v>0.11627906976744186</c:v>
                </c:pt>
                <c:pt idx="1">
                  <c:v>0.11627906976744186</c:v>
                </c:pt>
                <c:pt idx="2">
                  <c:v>0.20930232558139536</c:v>
                </c:pt>
                <c:pt idx="3">
                  <c:v>0.2558139534883721</c:v>
                </c:pt>
                <c:pt idx="4">
                  <c:v>0.51162790697674421</c:v>
                </c:pt>
                <c:pt idx="5">
                  <c:v>0.60465116279069764</c:v>
                </c:pt>
                <c:pt idx="6">
                  <c:v>0.37209302325581395</c:v>
                </c:pt>
                <c:pt idx="7">
                  <c:v>0.67441860465116277</c:v>
                </c:pt>
                <c:pt idx="8">
                  <c:v>0.81395348837209303</c:v>
                </c:pt>
              </c:numCache>
            </c:numRef>
          </c:val>
          <c:extLst>
            <c:ext xmlns:c16="http://schemas.microsoft.com/office/drawing/2014/chart" uri="{C3380CC4-5D6E-409C-BE32-E72D297353CC}">
              <c16:uniqueId val="{00000002-9E0B-4545-851F-84AA2DDFF0B5}"/>
            </c:ext>
          </c:extLst>
        </c:ser>
        <c:dLbls>
          <c:showLegendKey val="0"/>
          <c:showVal val="0"/>
          <c:showCatName val="0"/>
          <c:showSerName val="0"/>
          <c:showPercent val="0"/>
          <c:showBubbleSize val="0"/>
        </c:dLbls>
        <c:gapWidth val="182"/>
        <c:axId val="369239576"/>
        <c:axId val="369242528"/>
      </c:barChart>
      <c:catAx>
        <c:axId val="36923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69242528"/>
        <c:crosses val="autoZero"/>
        <c:auto val="1"/>
        <c:lblAlgn val="ctr"/>
        <c:lblOffset val="100"/>
        <c:noMultiLvlLbl val="0"/>
      </c:catAx>
      <c:valAx>
        <c:axId val="36924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23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11/11/2020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A44D8CE-B919-404B-AF0B-3ED9A074D621}" type="datetimeFigureOut">
              <a:rPr lang="en-US" smtClean="0"/>
              <a:t>11/11/2020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9FCD3AC-7E9B-4D5D-A5A3-762D0E9F6717}" type="slidenum">
              <a:rPr lang="en-US" smtClean="0"/>
              <a:t>‹#›</a:t>
            </a:fld>
            <a:endParaRPr lang="en-US" dirty="0"/>
          </a:p>
        </p:txBody>
      </p:sp>
    </p:spTree>
    <p:extLst>
      <p:ext uri="{BB962C8B-B14F-4D97-AF65-F5344CB8AC3E}">
        <p14:creationId xmlns:p14="http://schemas.microsoft.com/office/powerpoint/2010/main" val="197749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CD3AC-7E9B-4D5D-A5A3-762D0E9F6717}" type="slidenum">
              <a:rPr lang="en-US" smtClean="0"/>
              <a:t>1</a:t>
            </a:fld>
            <a:endParaRPr lang="en-US" dirty="0"/>
          </a:p>
        </p:txBody>
      </p:sp>
    </p:spTree>
    <p:extLst>
      <p:ext uri="{BB962C8B-B14F-4D97-AF65-F5344CB8AC3E}">
        <p14:creationId xmlns:p14="http://schemas.microsoft.com/office/powerpoint/2010/main" val="249647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3b473bb3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3b473bb39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13</a:t>
            </a:fld>
            <a:endParaRPr lang="en-US" dirty="0"/>
          </a:p>
        </p:txBody>
      </p:sp>
    </p:spTree>
    <p:extLst>
      <p:ext uri="{BB962C8B-B14F-4D97-AF65-F5344CB8AC3E}">
        <p14:creationId xmlns:p14="http://schemas.microsoft.com/office/powerpoint/2010/main" val="373531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14</a:t>
            </a:fld>
            <a:endParaRPr lang="en-US" dirty="0"/>
          </a:p>
        </p:txBody>
      </p:sp>
    </p:spTree>
    <p:extLst>
      <p:ext uri="{BB962C8B-B14F-4D97-AF65-F5344CB8AC3E}">
        <p14:creationId xmlns:p14="http://schemas.microsoft.com/office/powerpoint/2010/main" val="120873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https://www.flickr.com/photos/waferboard/19151455538 by waferboard / CC BY 2.0</a:t>
            </a:r>
          </a:p>
        </p:txBody>
      </p:sp>
      <p:sp>
        <p:nvSpPr>
          <p:cNvPr id="4" name="Slide Number Placeholder 3"/>
          <p:cNvSpPr>
            <a:spLocks noGrp="1"/>
          </p:cNvSpPr>
          <p:nvPr>
            <p:ph type="sldNum" sz="quarter" idx="5"/>
          </p:nvPr>
        </p:nvSpPr>
        <p:spPr/>
        <p:txBody>
          <a:bodyPr/>
          <a:lstStyle/>
          <a:p>
            <a:fld id="{10529C47-3139-4187-AB05-38E54F336BF2}" type="slidenum">
              <a:rPr lang="en-US" smtClean="0"/>
              <a:t>15</a:t>
            </a:fld>
            <a:endParaRPr lang="en-US" dirty="0"/>
          </a:p>
        </p:txBody>
      </p:sp>
    </p:spTree>
    <p:extLst>
      <p:ext uri="{BB962C8B-B14F-4D97-AF65-F5344CB8AC3E}">
        <p14:creationId xmlns:p14="http://schemas.microsoft.com/office/powerpoint/2010/main" val="115270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CD3AC-7E9B-4D5D-A5A3-762D0E9F6717}" type="slidenum">
              <a:rPr lang="en-US" smtClean="0"/>
              <a:t>17</a:t>
            </a:fld>
            <a:endParaRPr lang="en-US" dirty="0"/>
          </a:p>
        </p:txBody>
      </p:sp>
    </p:spTree>
    <p:extLst>
      <p:ext uri="{BB962C8B-B14F-4D97-AF65-F5344CB8AC3E}">
        <p14:creationId xmlns:p14="http://schemas.microsoft.com/office/powerpoint/2010/main" val="331107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dirty="0"/>
          </a:p>
        </p:txBody>
      </p:sp>
    </p:spTree>
    <p:extLst>
      <p:ext uri="{BB962C8B-B14F-4D97-AF65-F5344CB8AC3E}">
        <p14:creationId xmlns:p14="http://schemas.microsoft.com/office/powerpoint/2010/main" val="26189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2a7f511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2a7f511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0"/>
              </a:spcBef>
              <a:spcAft>
                <a:spcPts val="1200"/>
              </a:spcAft>
              <a:buNone/>
            </a:pPr>
            <a:endParaRPr dirty="0"/>
          </a:p>
        </p:txBody>
      </p:sp>
    </p:spTree>
    <p:extLst>
      <p:ext uri="{BB962C8B-B14F-4D97-AF65-F5344CB8AC3E}">
        <p14:creationId xmlns:p14="http://schemas.microsoft.com/office/powerpoint/2010/main" val="20313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29C47-3139-4187-AB05-38E54F336BF2}" type="slidenum">
              <a:rPr lang="en-US" smtClean="0"/>
              <a:t>4</a:t>
            </a:fld>
            <a:endParaRPr lang="en-US" dirty="0"/>
          </a:p>
        </p:txBody>
      </p:sp>
    </p:spTree>
    <p:extLst>
      <p:ext uri="{BB962C8B-B14F-4D97-AF65-F5344CB8AC3E}">
        <p14:creationId xmlns:p14="http://schemas.microsoft.com/office/powerpoint/2010/main" val="107080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https://www.flickr.com/photos/117317408@N03/12658873675 by Billy Woodford / CC BY 2.0</a:t>
            </a:r>
          </a:p>
        </p:txBody>
      </p:sp>
      <p:sp>
        <p:nvSpPr>
          <p:cNvPr id="4" name="Slide Number Placeholder 3"/>
          <p:cNvSpPr>
            <a:spLocks noGrp="1"/>
          </p:cNvSpPr>
          <p:nvPr>
            <p:ph type="sldNum" sz="quarter" idx="5"/>
          </p:nvPr>
        </p:nvSpPr>
        <p:spPr/>
        <p:txBody>
          <a:bodyPr/>
          <a:lstStyle/>
          <a:p>
            <a:fld id="{39FCD3AC-7E9B-4D5D-A5A3-762D0E9F6717}" type="slidenum">
              <a:rPr lang="en-US" smtClean="0"/>
              <a:t>5</a:t>
            </a:fld>
            <a:endParaRPr lang="en-US" dirty="0"/>
          </a:p>
        </p:txBody>
      </p:sp>
    </p:spTree>
    <p:extLst>
      <p:ext uri="{BB962C8B-B14F-4D97-AF65-F5344CB8AC3E}">
        <p14:creationId xmlns:p14="http://schemas.microsoft.com/office/powerpoint/2010/main" val="7499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8</a:t>
            </a:fld>
            <a:endParaRPr lang="en-US" dirty="0"/>
          </a:p>
        </p:txBody>
      </p:sp>
    </p:spTree>
    <p:extLst>
      <p:ext uri="{BB962C8B-B14F-4D97-AF65-F5344CB8AC3E}">
        <p14:creationId xmlns:p14="http://schemas.microsoft.com/office/powerpoint/2010/main" val="239497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9</a:t>
            </a:fld>
            <a:endParaRPr lang="en-US" dirty="0"/>
          </a:p>
        </p:txBody>
      </p:sp>
    </p:spTree>
    <p:extLst>
      <p:ext uri="{BB962C8B-B14F-4D97-AF65-F5344CB8AC3E}">
        <p14:creationId xmlns:p14="http://schemas.microsoft.com/office/powerpoint/2010/main" val="169577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3a90456b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3a90456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b473bb39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b473bb3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B0AC12-92BA-404A-8FB2-BD9B2B68A631}"/>
              </a:ext>
            </a:extLst>
          </p:cNvPr>
          <p:cNvSpPr>
            <a:spLocks noGrp="1"/>
          </p:cNvSpPr>
          <p:nvPr>
            <p:ph type="dt" sz="half" idx="10"/>
          </p:nvPr>
        </p:nvSpPr>
        <p:spPr/>
        <p:txBody>
          <a:bodyPr/>
          <a:lstStyle>
            <a:lvl1pPr>
              <a:defRPr/>
            </a:lvl1pPr>
          </a:lstStyle>
          <a:p>
            <a:pPr>
              <a:defRPr/>
            </a:pPr>
            <a:fld id="{A917B173-37EF-479F-886B-CE56CFBE9B08}" type="datetimeFigureOut">
              <a:rPr lang="en-US"/>
              <a:pPr>
                <a:defRPr/>
              </a:pPr>
              <a:t>11/11/2020</a:t>
            </a:fld>
            <a:endParaRPr lang="en-US" dirty="0"/>
          </a:p>
        </p:txBody>
      </p:sp>
      <p:sp>
        <p:nvSpPr>
          <p:cNvPr id="3" name="Footer Placeholder 4">
            <a:extLst>
              <a:ext uri="{FF2B5EF4-FFF2-40B4-BE49-F238E27FC236}">
                <a16:creationId xmlns:a16="http://schemas.microsoft.com/office/drawing/2014/main" id="{B3A1B4D1-9618-4DF8-AF73-D8DE8FE33EE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A7113EA7-E07B-4979-A35A-0153B0B120B7}"/>
              </a:ext>
            </a:extLst>
          </p:cNvPr>
          <p:cNvSpPr>
            <a:spLocks noGrp="1"/>
          </p:cNvSpPr>
          <p:nvPr>
            <p:ph type="sldNum" sz="quarter" idx="12"/>
          </p:nvPr>
        </p:nvSpPr>
        <p:spPr/>
        <p:txBody>
          <a:bodyPr/>
          <a:lstStyle>
            <a:lvl1pPr>
              <a:defRPr/>
            </a:lvl1pPr>
          </a:lstStyle>
          <a:p>
            <a:pPr>
              <a:defRPr/>
            </a:pPr>
            <a:fld id="{1078D6B7-3732-4003-BB65-6BC628710975}" type="slidenum">
              <a:rPr lang="en-US"/>
              <a:pPr>
                <a:defRPr/>
              </a:pPr>
              <a:t>‹#›</a:t>
            </a:fld>
            <a:endParaRPr lang="en-US" dirty="0"/>
          </a:p>
        </p:txBody>
      </p:sp>
    </p:spTree>
    <p:extLst>
      <p:ext uri="{BB962C8B-B14F-4D97-AF65-F5344CB8AC3E}">
        <p14:creationId xmlns:p14="http://schemas.microsoft.com/office/powerpoint/2010/main" val="132277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0CB7F-83FC-4257-8229-43D0153C447A}" type="datetime1">
              <a:rPr lang="en-US" smtClean="0"/>
              <a:t>11/11/2020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42BC49-DB5E-4968-81F1-170C7B81A1AE}" type="slidenum">
              <a:rPr lang="en-US" smtClean="0"/>
              <a:t>‹#›</a:t>
            </a:fld>
            <a:endParaRPr lang="en-US" dirty="0"/>
          </a:p>
        </p:txBody>
      </p:sp>
    </p:spTree>
    <p:extLst>
      <p:ext uri="{BB962C8B-B14F-4D97-AF65-F5344CB8AC3E}">
        <p14:creationId xmlns:p14="http://schemas.microsoft.com/office/powerpoint/2010/main" val="13110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a:t>Click to edit Master text styles</a:t>
            </a:r>
          </a:p>
        </p:txBody>
      </p:sp>
      <p:pic>
        <p:nvPicPr>
          <p:cNvPr id="9" name="Graphic 8">
            <a:extLst>
              <a:ext uri="{FF2B5EF4-FFF2-40B4-BE49-F238E27FC236}">
                <a16:creationId xmlns:a16="http://schemas.microsoft.com/office/drawing/2014/main" id="{48C42042-C40A-4B03-BE6E-016BB568CF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2433" y="4833387"/>
            <a:ext cx="687170" cy="186731"/>
          </a:xfrm>
          <a:prstGeom prst="rect">
            <a:avLst/>
          </a:prstGeom>
        </p:spPr>
      </p:pic>
      <p:pic>
        <p:nvPicPr>
          <p:cNvPr id="15" name="Picture 2">
            <a:extLst>
              <a:ext uri="{FF2B5EF4-FFF2-40B4-BE49-F238E27FC236}">
                <a16:creationId xmlns:a16="http://schemas.microsoft.com/office/drawing/2014/main" id="{04F9693F-8D10-473B-9D0A-92E5364B07DD}"/>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33333"/>
          <a:stretch/>
        </p:blipFill>
        <p:spPr bwMode="auto">
          <a:xfrm>
            <a:off x="6770757" y="4768417"/>
            <a:ext cx="1468143" cy="32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74DE8BCE-3663-4EA8-9D7B-56A7E1BC5A7D}"/>
              </a:ext>
            </a:extLst>
          </p:cNvPr>
          <p:cNvPicPr>
            <a:picLocks noChangeAspect="1"/>
          </p:cNvPicPr>
          <p:nvPr userDrawn="1"/>
        </p:nvPicPr>
        <p:blipFill>
          <a:blip r:embed="rId6"/>
          <a:stretch>
            <a:fillRect/>
          </a:stretch>
        </p:blipFill>
        <p:spPr>
          <a:xfrm>
            <a:off x="4484604" y="4840330"/>
            <a:ext cx="1381053" cy="172545"/>
          </a:xfrm>
          <a:prstGeom prst="rect">
            <a:avLst/>
          </a:prstGeom>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5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3A242B-0AE3-4209-B25A-F2045C44D6D0}" type="datetime1">
              <a:rPr lang="en-US" smtClean="0"/>
              <a:t>11/11/2020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742BC49-DB5E-4968-81F1-170C7B81A1AE}" type="slidenum">
              <a:rPr lang="en-US" smtClean="0"/>
              <a:pPr/>
              <a:t>‹#›</a:t>
            </a:fld>
            <a:endParaRPr lang="en-US" dirty="0"/>
          </a:p>
        </p:txBody>
      </p:sp>
    </p:spTree>
    <p:extLst>
      <p:ext uri="{BB962C8B-B14F-4D97-AF65-F5344CB8AC3E}">
        <p14:creationId xmlns:p14="http://schemas.microsoft.com/office/powerpoint/2010/main" val="382222804"/>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oclc.org/research/publications/2019/context-from-data-reuser-point-of-view.html" TargetMode="External"/><Relationship Id="rId2" Type="http://schemas.openxmlformats.org/officeDocument/2006/relationships/hyperlink" Target="https://doi.org/10.1108/JD-08-2018-0133" TargetMode="External"/><Relationship Id="rId1" Type="http://schemas.openxmlformats.org/officeDocument/2006/relationships/slideLayout" Target="../slideLayouts/slideLayout7.xml"/><Relationship Id="rId6" Type="http://schemas.openxmlformats.org/officeDocument/2006/relationships/hyperlink" Target="https://www.oclc.org/research/publications/2017/practices-do-not-make-perfect.html" TargetMode="External"/><Relationship Id="rId5" Type="http://schemas.openxmlformats.org/officeDocument/2006/relationships/hyperlink" Target="https://www.oclc.org/research/publications/2015/social-scientists-satisfaction-with-data-reuse.html" TargetMode="External"/><Relationship Id="rId4" Type="http://schemas.openxmlformats.org/officeDocument/2006/relationships/hyperlink" Target="https://doi.org/10.1002/asi.2348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fanieli@oclc.or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oclc.org/research/themes/user-studies/dipi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B71E4-3F45-40C2-BF6E-7A52B740212C}"/>
              </a:ext>
            </a:extLst>
          </p:cNvPr>
          <p:cNvSpPr>
            <a:spLocks noGrp="1"/>
          </p:cNvSpPr>
          <p:nvPr>
            <p:ph type="body" sz="quarter" idx="12"/>
          </p:nvPr>
        </p:nvSpPr>
        <p:spPr>
          <a:xfrm>
            <a:off x="0" y="1031015"/>
            <a:ext cx="7730129" cy="815608"/>
          </a:xfrm>
        </p:spPr>
        <p:txBody>
          <a:bodyPr lIns="274320"/>
          <a:lstStyle/>
          <a:p>
            <a:r>
              <a:rPr lang="en-US" dirty="0"/>
              <a:t>RDA 16</a:t>
            </a:r>
            <a:r>
              <a:rPr lang="en-US" baseline="30000" dirty="0"/>
              <a:t>th</a:t>
            </a:r>
            <a:r>
              <a:rPr lang="en-US" dirty="0"/>
              <a:t> Plenary Meeting • Costa Rica (Virtual) • 9-12 November 2020</a:t>
            </a:r>
          </a:p>
          <a:p>
            <a:r>
              <a:rPr lang="en-US" dirty="0"/>
              <a:t>Generalist Repositories – The Challenges of Well-documented, Reusable Data</a:t>
            </a:r>
          </a:p>
        </p:txBody>
      </p:sp>
      <p:sp>
        <p:nvSpPr>
          <p:cNvPr id="3" name="Text Placeholder 2">
            <a:extLst>
              <a:ext uri="{FF2B5EF4-FFF2-40B4-BE49-F238E27FC236}">
                <a16:creationId xmlns:a16="http://schemas.microsoft.com/office/drawing/2014/main" id="{A42FB735-162D-4E89-8E61-600454F6D751}"/>
              </a:ext>
            </a:extLst>
          </p:cNvPr>
          <p:cNvSpPr>
            <a:spLocks noGrp="1"/>
          </p:cNvSpPr>
          <p:nvPr>
            <p:ph type="body" sz="quarter" idx="16"/>
          </p:nvPr>
        </p:nvSpPr>
        <p:spPr>
          <a:xfrm>
            <a:off x="469127" y="1852402"/>
            <a:ext cx="8444285" cy="1234773"/>
          </a:xfrm>
        </p:spPr>
        <p:txBody>
          <a:bodyPr lIns="274320" tIns="137160" rIns="274320">
            <a:noAutofit/>
          </a:bodyPr>
          <a:lstStyle/>
          <a:p>
            <a:r>
              <a:rPr lang="en-US" sz="2400" dirty="0"/>
              <a:t>What researchers need when deciding whether to reuse data: Experiences from three disciplines</a:t>
            </a:r>
          </a:p>
        </p:txBody>
      </p:sp>
      <p:sp>
        <p:nvSpPr>
          <p:cNvPr id="4" name="Text Placeholder 3">
            <a:extLst>
              <a:ext uri="{FF2B5EF4-FFF2-40B4-BE49-F238E27FC236}">
                <a16:creationId xmlns:a16="http://schemas.microsoft.com/office/drawing/2014/main" id="{A7D73B19-079F-4681-B08D-015207F00F2C}"/>
              </a:ext>
            </a:extLst>
          </p:cNvPr>
          <p:cNvSpPr>
            <a:spLocks noGrp="1"/>
          </p:cNvSpPr>
          <p:nvPr>
            <p:ph type="body" sz="quarter" idx="17"/>
          </p:nvPr>
        </p:nvSpPr>
        <p:spPr>
          <a:xfrm>
            <a:off x="728694" y="3206972"/>
            <a:ext cx="2639505" cy="400110"/>
          </a:xfrm>
        </p:spPr>
        <p:txBody>
          <a:bodyPr/>
          <a:lstStyle/>
          <a:p>
            <a:r>
              <a:rPr lang="en-US" dirty="0"/>
              <a:t>Ixchel M. Faniel, PhD</a:t>
            </a:r>
          </a:p>
        </p:txBody>
      </p:sp>
      <p:sp>
        <p:nvSpPr>
          <p:cNvPr id="5" name="Text Placeholder 4">
            <a:extLst>
              <a:ext uri="{FF2B5EF4-FFF2-40B4-BE49-F238E27FC236}">
                <a16:creationId xmlns:a16="http://schemas.microsoft.com/office/drawing/2014/main" id="{454871B7-699B-4016-80D0-E38705206121}"/>
              </a:ext>
            </a:extLst>
          </p:cNvPr>
          <p:cNvSpPr>
            <a:spLocks noGrp="1"/>
          </p:cNvSpPr>
          <p:nvPr>
            <p:ph type="body" sz="quarter" idx="18"/>
          </p:nvPr>
        </p:nvSpPr>
        <p:spPr>
          <a:xfrm>
            <a:off x="728695" y="3613838"/>
            <a:ext cx="2605842" cy="307777"/>
          </a:xfrm>
        </p:spPr>
        <p:txBody>
          <a:bodyPr/>
          <a:lstStyle/>
          <a:p>
            <a:r>
              <a:rPr lang="en-US" dirty="0"/>
              <a:t>Senior Research Scientist</a:t>
            </a:r>
          </a:p>
        </p:txBody>
      </p:sp>
      <p:sp>
        <p:nvSpPr>
          <p:cNvPr id="6" name="Text Placeholder 37">
            <a:extLst>
              <a:ext uri="{FF2B5EF4-FFF2-40B4-BE49-F238E27FC236}">
                <a16:creationId xmlns:a16="http://schemas.microsoft.com/office/drawing/2014/main" id="{75A611A9-D9A3-415C-86BA-DDE9A309779B}"/>
              </a:ext>
            </a:extLst>
          </p:cNvPr>
          <p:cNvSpPr txBox="1">
            <a:spLocks/>
          </p:cNvSpPr>
          <p:nvPr/>
        </p:nvSpPr>
        <p:spPr>
          <a:xfrm>
            <a:off x="728694" y="3919417"/>
            <a:ext cx="1709763" cy="621709"/>
          </a:xfrm>
          <a:prstGeom prst="rect">
            <a:avLst/>
          </a:prstGeom>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fanieli@oclc.org </a:t>
            </a:r>
          </a:p>
          <a:p>
            <a:r>
              <a:rPr lang="en-US" dirty="0"/>
              <a:t>@imfaniel</a:t>
            </a:r>
          </a:p>
        </p:txBody>
      </p:sp>
    </p:spTree>
    <p:extLst>
      <p:ext uri="{BB962C8B-B14F-4D97-AF65-F5344CB8AC3E}">
        <p14:creationId xmlns:p14="http://schemas.microsoft.com/office/powerpoint/2010/main" val="1561052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33"/>
        <p:cNvGrpSpPr/>
        <p:nvPr/>
      </p:nvGrpSpPr>
      <p:grpSpPr>
        <a:xfrm>
          <a:off x="0" y="0"/>
          <a:ext cx="0" cy="0"/>
          <a:chOff x="0" y="0"/>
          <a:chExt cx="0" cy="0"/>
        </a:xfrm>
      </p:grpSpPr>
      <p:sp>
        <p:nvSpPr>
          <p:cNvPr id="3" name="Text Placeholder 2">
            <a:extLst>
              <a:ext uri="{FF2B5EF4-FFF2-40B4-BE49-F238E27FC236}">
                <a16:creationId xmlns:a16="http://schemas.microsoft.com/office/drawing/2014/main" id="{5759C0C0-AD83-4FAE-8C3B-5172A3E7B511}"/>
              </a:ext>
            </a:extLst>
          </p:cNvPr>
          <p:cNvSpPr>
            <a:spLocks noGrp="1"/>
          </p:cNvSpPr>
          <p:nvPr>
            <p:ph type="body" sz="quarter" idx="13"/>
          </p:nvPr>
        </p:nvSpPr>
        <p:spPr>
          <a:xfrm>
            <a:off x="0" y="83"/>
            <a:ext cx="8439148" cy="686442"/>
          </a:xfrm>
        </p:spPr>
        <p:txBody>
          <a:bodyPr/>
          <a:lstStyle/>
          <a:p>
            <a:r>
              <a:rPr lang="en" sz="3200" dirty="0">
                <a:solidFill>
                  <a:schemeClr val="bg1"/>
                </a:solidFill>
              </a:rPr>
              <a:t>Data Collection </a:t>
            </a:r>
            <a:r>
              <a:rPr lang="en-US" sz="3200" dirty="0">
                <a:solidFill>
                  <a:schemeClr val="bg1"/>
                </a:solidFill>
              </a:rPr>
              <a:t>Information for Relevance</a:t>
            </a:r>
          </a:p>
        </p:txBody>
      </p:sp>
      <p:sp>
        <p:nvSpPr>
          <p:cNvPr id="2" name="Text Placeholder 1">
            <a:extLst>
              <a:ext uri="{FF2B5EF4-FFF2-40B4-BE49-F238E27FC236}">
                <a16:creationId xmlns:a16="http://schemas.microsoft.com/office/drawing/2014/main" id="{E98DDEF6-1B00-42E2-AC4B-15798921097B}"/>
              </a:ext>
            </a:extLst>
          </p:cNvPr>
          <p:cNvSpPr>
            <a:spLocks noGrp="1"/>
          </p:cNvSpPr>
          <p:nvPr>
            <p:ph type="body" sz="quarter" idx="12"/>
          </p:nvPr>
        </p:nvSpPr>
        <p:spPr/>
        <p:txBody>
          <a:bodyPr/>
          <a:lstStyle/>
          <a:p>
            <a:pPr marL="0" indent="0">
              <a:buNone/>
            </a:pPr>
            <a:r>
              <a:rPr lang="en-US" dirty="0">
                <a:solidFill>
                  <a:schemeClr val="bg1"/>
                </a:solidFill>
              </a:rPr>
              <a:t>“So, they're walking huge tracts of land, </a:t>
            </a:r>
            <a:r>
              <a:rPr lang="en-US" b="1" u="sng" dirty="0">
                <a:solidFill>
                  <a:schemeClr val="bg1"/>
                </a:solidFill>
              </a:rPr>
              <a:t>but they’re only hitting big things</a:t>
            </a:r>
            <a:r>
              <a:rPr lang="en-US" dirty="0">
                <a:solidFill>
                  <a:schemeClr val="bg1"/>
                </a:solidFill>
              </a:rPr>
              <a:t>. They'll hit a site, but they’ll walk by little tiny sherd scattered things. So </a:t>
            </a:r>
            <a:r>
              <a:rPr lang="en-US" b="1" u="sng" dirty="0">
                <a:solidFill>
                  <a:schemeClr val="bg1"/>
                </a:solidFill>
              </a:rPr>
              <a:t>you kind of need to know that</a:t>
            </a:r>
            <a:r>
              <a:rPr lang="en-US" dirty="0">
                <a:solidFill>
                  <a:schemeClr val="bg1"/>
                </a:solidFill>
              </a:rPr>
              <a:t>.” </a:t>
            </a:r>
          </a:p>
          <a:p>
            <a:pPr marL="0" indent="0" algn="r">
              <a:buNone/>
            </a:pPr>
            <a:r>
              <a:rPr lang="en-US" dirty="0">
                <a:solidFill>
                  <a:schemeClr val="bg1"/>
                </a:solidFill>
              </a:rPr>
              <a:t>– Archaeologist 01</a:t>
            </a:r>
            <a:endParaRPr lang="en-US" sz="2800" dirty="0">
              <a:solidFill>
                <a:schemeClr val="bg1"/>
              </a:solidFill>
            </a:endParaRPr>
          </a:p>
        </p:txBody>
      </p:sp>
      <p:sp>
        <p:nvSpPr>
          <p:cNvPr id="4" name="TextBox 3">
            <a:extLst>
              <a:ext uri="{FF2B5EF4-FFF2-40B4-BE49-F238E27FC236}">
                <a16:creationId xmlns:a16="http://schemas.microsoft.com/office/drawing/2014/main" id="{95FB830F-F1BC-48EA-9403-85679B4D55CA}"/>
              </a:ext>
            </a:extLst>
          </p:cNvPr>
          <p:cNvSpPr txBox="1"/>
          <p:nvPr/>
        </p:nvSpPr>
        <p:spPr>
          <a:xfrm>
            <a:off x="0" y="4383130"/>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271705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6D17"/>
        </a:solidFill>
        <a:effectLst/>
      </p:bgPr>
    </p:bg>
    <p:spTree>
      <p:nvGrpSpPr>
        <p:cNvPr id="1" name="Shape 157"/>
        <p:cNvGrpSpPr/>
        <p:nvPr/>
      </p:nvGrpSpPr>
      <p:grpSpPr>
        <a:xfrm>
          <a:off x="0" y="0"/>
          <a:ext cx="0" cy="0"/>
          <a:chOff x="0" y="0"/>
          <a:chExt cx="0" cy="0"/>
        </a:xfrm>
      </p:grpSpPr>
      <p:sp>
        <p:nvSpPr>
          <p:cNvPr id="3" name="Text Placeholder 2">
            <a:extLst>
              <a:ext uri="{FF2B5EF4-FFF2-40B4-BE49-F238E27FC236}">
                <a16:creationId xmlns:a16="http://schemas.microsoft.com/office/drawing/2014/main" id="{A845CB72-3B42-4641-B22C-9E35E297E70D}"/>
              </a:ext>
            </a:extLst>
          </p:cNvPr>
          <p:cNvSpPr>
            <a:spLocks noGrp="1"/>
          </p:cNvSpPr>
          <p:nvPr>
            <p:ph type="body" sz="quarter" idx="13"/>
          </p:nvPr>
        </p:nvSpPr>
        <p:spPr>
          <a:xfrm>
            <a:off x="0" y="17301"/>
            <a:ext cx="8439148" cy="686442"/>
          </a:xfrm>
        </p:spPr>
        <p:txBody>
          <a:bodyPr/>
          <a:lstStyle/>
          <a:p>
            <a:r>
              <a:rPr lang="en" sz="3200" dirty="0">
                <a:solidFill>
                  <a:schemeClr val="bg1"/>
                </a:solidFill>
              </a:rPr>
              <a:t>Provenance </a:t>
            </a:r>
            <a:r>
              <a:rPr lang="en-US" sz="3200" dirty="0">
                <a:solidFill>
                  <a:schemeClr val="bg1"/>
                </a:solidFill>
              </a:rPr>
              <a:t>Information for Credibility </a:t>
            </a:r>
            <a:endParaRPr lang="en-US" sz="2400" dirty="0">
              <a:solidFill>
                <a:schemeClr val="bg1"/>
              </a:solidFill>
            </a:endParaRPr>
          </a:p>
        </p:txBody>
      </p:sp>
      <p:sp>
        <p:nvSpPr>
          <p:cNvPr id="2" name="Text Placeholder 1">
            <a:extLst>
              <a:ext uri="{FF2B5EF4-FFF2-40B4-BE49-F238E27FC236}">
                <a16:creationId xmlns:a16="http://schemas.microsoft.com/office/drawing/2014/main" id="{9D7A26FC-6473-44E2-A822-E637466F4C0E}"/>
              </a:ext>
            </a:extLst>
          </p:cNvPr>
          <p:cNvSpPr>
            <a:spLocks noGrp="1"/>
          </p:cNvSpPr>
          <p:nvPr>
            <p:ph type="body" sz="quarter" idx="12"/>
          </p:nvPr>
        </p:nvSpPr>
        <p:spPr/>
        <p:txBody>
          <a:bodyPr/>
          <a:lstStyle/>
          <a:p>
            <a:pPr marL="0" indent="0">
              <a:spcBef>
                <a:spcPts val="24"/>
              </a:spcBef>
              <a:buNone/>
            </a:pPr>
            <a:r>
              <a:rPr lang="en-US" dirty="0">
                <a:solidFill>
                  <a:schemeClr val="bg1"/>
                </a:solidFill>
              </a:rPr>
              <a:t>“…it [the sequence data] was uploaded to GenBank as a particular species. </a:t>
            </a:r>
            <a:r>
              <a:rPr lang="en-US" b="1" u="sng" dirty="0">
                <a:solidFill>
                  <a:schemeClr val="bg1"/>
                </a:solidFill>
              </a:rPr>
              <a:t>It turns out it is not that species</a:t>
            </a:r>
            <a:r>
              <a:rPr lang="en-US" dirty="0">
                <a:solidFill>
                  <a:schemeClr val="bg1"/>
                </a:solidFill>
              </a:rPr>
              <a:t>. So, </a:t>
            </a:r>
            <a:r>
              <a:rPr lang="en-US" b="1" u="sng" dirty="0">
                <a:solidFill>
                  <a:schemeClr val="bg1"/>
                </a:solidFill>
              </a:rPr>
              <a:t>we encounter problems</a:t>
            </a:r>
            <a:r>
              <a:rPr lang="en-US" dirty="0">
                <a:solidFill>
                  <a:schemeClr val="bg1"/>
                </a:solidFill>
              </a:rPr>
              <a:t> of misidentifications, </a:t>
            </a:r>
            <a:r>
              <a:rPr lang="en-US" b="1" u="sng" dirty="0">
                <a:solidFill>
                  <a:schemeClr val="bg1"/>
                </a:solidFill>
              </a:rPr>
              <a:t>lack of voucher specimens for which someone could go back and assess or assure that that is what species they're saying it is</a:t>
            </a:r>
            <a:r>
              <a:rPr lang="en-US" dirty="0">
                <a:solidFill>
                  <a:schemeClr val="bg1"/>
                </a:solidFill>
              </a:rPr>
              <a:t>.”</a:t>
            </a:r>
          </a:p>
          <a:p>
            <a:pPr marL="0" indent="0" algn="r">
              <a:spcBef>
                <a:spcPts val="24"/>
              </a:spcBef>
              <a:buNone/>
            </a:pPr>
            <a:r>
              <a:rPr lang="en-US" dirty="0">
                <a:solidFill>
                  <a:schemeClr val="bg1"/>
                </a:solidFill>
              </a:rPr>
              <a:t>- Zoologist 20</a:t>
            </a:r>
          </a:p>
        </p:txBody>
      </p:sp>
      <p:sp>
        <p:nvSpPr>
          <p:cNvPr id="4" name="TextBox 3">
            <a:extLst>
              <a:ext uri="{FF2B5EF4-FFF2-40B4-BE49-F238E27FC236}">
                <a16:creationId xmlns:a16="http://schemas.microsoft.com/office/drawing/2014/main" id="{1EB34B42-E4AE-4A47-9589-4254CB91B3BC}"/>
              </a:ext>
            </a:extLst>
          </p:cNvPr>
          <p:cNvSpPr txBox="1"/>
          <p:nvPr/>
        </p:nvSpPr>
        <p:spPr>
          <a:xfrm>
            <a:off x="0" y="4377376"/>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1877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75"/>
        <p:cNvGrpSpPr/>
        <p:nvPr/>
      </p:nvGrpSpPr>
      <p:grpSpPr>
        <a:xfrm>
          <a:off x="0" y="0"/>
          <a:ext cx="0" cy="0"/>
          <a:chOff x="0" y="0"/>
          <a:chExt cx="0" cy="0"/>
        </a:xfrm>
      </p:grpSpPr>
      <p:sp>
        <p:nvSpPr>
          <p:cNvPr id="3" name="Text Placeholder 2">
            <a:extLst>
              <a:ext uri="{FF2B5EF4-FFF2-40B4-BE49-F238E27FC236}">
                <a16:creationId xmlns:a16="http://schemas.microsoft.com/office/drawing/2014/main" id="{848BD58C-6514-4C00-A2AD-A1B0131398F5}"/>
              </a:ext>
            </a:extLst>
          </p:cNvPr>
          <p:cNvSpPr>
            <a:spLocks noGrp="1"/>
          </p:cNvSpPr>
          <p:nvPr>
            <p:ph type="body" sz="quarter" idx="13"/>
          </p:nvPr>
        </p:nvSpPr>
        <p:spPr>
          <a:xfrm>
            <a:off x="0" y="83"/>
            <a:ext cx="8439148" cy="686442"/>
          </a:xfrm>
        </p:spPr>
        <p:txBody>
          <a:bodyPr/>
          <a:lstStyle/>
          <a:p>
            <a:r>
              <a:rPr lang="en" sz="3200" dirty="0">
                <a:solidFill>
                  <a:schemeClr val="bg1"/>
                </a:solidFill>
              </a:rPr>
              <a:t>Prior Reuse </a:t>
            </a:r>
            <a:r>
              <a:rPr lang="en-US" sz="3200" dirty="0">
                <a:solidFill>
                  <a:schemeClr val="bg1"/>
                </a:solidFill>
              </a:rPr>
              <a:t>Information</a:t>
            </a:r>
            <a:r>
              <a:rPr lang="en" sz="3200" dirty="0">
                <a:solidFill>
                  <a:schemeClr val="bg1"/>
                </a:solidFill>
              </a:rPr>
              <a:t> </a:t>
            </a:r>
            <a:r>
              <a:rPr lang="en-US" sz="3200" dirty="0">
                <a:solidFill>
                  <a:schemeClr val="bg1"/>
                </a:solidFill>
              </a:rPr>
              <a:t>for Trust</a:t>
            </a:r>
          </a:p>
        </p:txBody>
      </p:sp>
      <p:sp>
        <p:nvSpPr>
          <p:cNvPr id="2" name="Text Placeholder 1">
            <a:extLst>
              <a:ext uri="{FF2B5EF4-FFF2-40B4-BE49-F238E27FC236}">
                <a16:creationId xmlns:a16="http://schemas.microsoft.com/office/drawing/2014/main" id="{F05298CF-55F5-4D0E-AE73-A68041F4BD22}"/>
              </a:ext>
            </a:extLst>
          </p:cNvPr>
          <p:cNvSpPr>
            <a:spLocks noGrp="1"/>
          </p:cNvSpPr>
          <p:nvPr>
            <p:ph type="body" sz="quarter" idx="12"/>
          </p:nvPr>
        </p:nvSpPr>
        <p:spPr/>
        <p:txBody>
          <a:bodyPr/>
          <a:lstStyle/>
          <a:p>
            <a:pPr marL="0" lvl="0" indent="0" defTabSz="914400">
              <a:spcBef>
                <a:spcPts val="24"/>
              </a:spcBef>
              <a:buClr>
                <a:srgbClr val="000000"/>
              </a:buClr>
              <a:buNone/>
              <a:defRPr/>
            </a:pPr>
            <a:r>
              <a:rPr lang="en-US" kern="0" dirty="0">
                <a:solidFill>
                  <a:schemeClr val="bg1"/>
                </a:solidFill>
                <a:cs typeface="Arial"/>
                <a:sym typeface="Arial"/>
              </a:rPr>
              <a:t>“…</a:t>
            </a:r>
            <a:r>
              <a:rPr lang="en-US" b="1" u="sng" kern="0" dirty="0">
                <a:solidFill>
                  <a:schemeClr val="bg1"/>
                </a:solidFill>
                <a:cs typeface="Arial"/>
                <a:sym typeface="Arial"/>
              </a:rPr>
              <a:t>all of the secondary data that I used</a:t>
            </a:r>
            <a:r>
              <a:rPr lang="en-US" kern="0" dirty="0">
                <a:solidFill>
                  <a:schemeClr val="bg1"/>
                </a:solidFill>
                <a:cs typeface="Arial"/>
                <a:sym typeface="Arial"/>
              </a:rPr>
              <a:t> is federally funded, is nationally representative, and </a:t>
            </a:r>
            <a:r>
              <a:rPr lang="en-US" b="1" u="sng" kern="0" dirty="0">
                <a:solidFill>
                  <a:schemeClr val="bg1"/>
                </a:solidFill>
                <a:cs typeface="Arial"/>
                <a:sym typeface="Arial"/>
              </a:rPr>
              <a:t>is very widely used among the fields that I'm working in</a:t>
            </a:r>
            <a:r>
              <a:rPr lang="en-US" kern="0" dirty="0">
                <a:solidFill>
                  <a:schemeClr val="bg1"/>
                </a:solidFill>
                <a:cs typeface="Arial"/>
                <a:sym typeface="Arial"/>
              </a:rPr>
              <a:t> so I've never had to make like an independent judgment of, ‘Do I trust this survey or not?’...</a:t>
            </a:r>
            <a:r>
              <a:rPr lang="en-US" b="1" u="sng" kern="0" dirty="0">
                <a:solidFill>
                  <a:schemeClr val="bg1"/>
                </a:solidFill>
                <a:cs typeface="Arial"/>
                <a:sym typeface="Arial"/>
              </a:rPr>
              <a:t>I just rely on the collective judgment to say that this a trustworthy survey</a:t>
            </a:r>
            <a:r>
              <a:rPr lang="en-US" kern="0" dirty="0">
                <a:solidFill>
                  <a:schemeClr val="bg1"/>
                </a:solidFill>
                <a:cs typeface="Arial"/>
                <a:sym typeface="Arial"/>
              </a:rPr>
              <a:t>.”</a:t>
            </a:r>
          </a:p>
          <a:p>
            <a:pPr marL="0" lvl="0" indent="0" algn="r" defTabSz="914400">
              <a:spcBef>
                <a:spcPts val="24"/>
              </a:spcBef>
              <a:buClr>
                <a:srgbClr val="000000"/>
              </a:buClr>
              <a:buNone/>
              <a:defRPr/>
            </a:pPr>
            <a:r>
              <a:rPr lang="en-US" kern="0" dirty="0">
                <a:solidFill>
                  <a:schemeClr val="bg1"/>
                </a:solidFill>
                <a:cs typeface="Arial"/>
                <a:sym typeface="Arial"/>
              </a:rPr>
              <a:t>- Social Scientist 37</a:t>
            </a:r>
          </a:p>
        </p:txBody>
      </p:sp>
      <p:sp>
        <p:nvSpPr>
          <p:cNvPr id="4" name="TextBox 3">
            <a:extLst>
              <a:ext uri="{FF2B5EF4-FFF2-40B4-BE49-F238E27FC236}">
                <a16:creationId xmlns:a16="http://schemas.microsoft.com/office/drawing/2014/main" id="{9CCCC5EB-68E9-4BFE-AF6E-78061B9B9476}"/>
              </a:ext>
            </a:extLst>
          </p:cNvPr>
          <p:cNvSpPr txBox="1"/>
          <p:nvPr/>
        </p:nvSpPr>
        <p:spPr>
          <a:xfrm>
            <a:off x="0" y="4374381"/>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262144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686442"/>
          </a:xfrm>
          <a:prstGeom prst="rect">
            <a:avLst/>
          </a:prstGeom>
        </p:spPr>
        <p:txBody>
          <a:bodyPr>
            <a:noAutofit/>
          </a:bodyPr>
          <a:lstStyle/>
          <a:p>
            <a:r>
              <a:rPr lang="en-US" sz="3200" dirty="0">
                <a:solidFill>
                  <a:schemeClr val="bg1"/>
                </a:solidFill>
              </a:rPr>
              <a:t>Data Analysis Information for Interpretability</a:t>
            </a:r>
          </a:p>
        </p:txBody>
      </p:sp>
      <p:sp>
        <p:nvSpPr>
          <p:cNvPr id="3" name="Text Placeholder 2"/>
          <p:cNvSpPr>
            <a:spLocks noGrp="1"/>
          </p:cNvSpPr>
          <p:nvPr>
            <p:ph type="body" sz="quarter" idx="12"/>
          </p:nvPr>
        </p:nvSpPr>
        <p:spPr>
          <a:prstGeom prst="rect">
            <a:avLst/>
          </a:prstGeom>
        </p:spPr>
        <p:txBody>
          <a:bodyPr>
            <a:normAutofit lnSpcReduction="10000"/>
          </a:bodyPr>
          <a:lstStyle/>
          <a:p>
            <a:pPr marL="0" indent="0">
              <a:buNone/>
            </a:pPr>
            <a:r>
              <a:rPr lang="en-US" dirty="0">
                <a:solidFill>
                  <a:schemeClr val="bg1"/>
                </a:solidFill>
              </a:rPr>
              <a:t>“</a:t>
            </a:r>
            <a:r>
              <a:rPr lang="en-US" b="1" u="sng" dirty="0">
                <a:solidFill>
                  <a:schemeClr val="bg1"/>
                </a:solidFill>
              </a:rPr>
              <a:t>There was the issue of a transformation</a:t>
            </a:r>
            <a:r>
              <a:rPr lang="en-US" dirty="0">
                <a:solidFill>
                  <a:schemeClr val="bg1"/>
                </a:solidFill>
              </a:rPr>
              <a:t>...It was a series of polygons of different soil types, but </a:t>
            </a:r>
            <a:r>
              <a:rPr lang="en-US" b="1" u="sng" dirty="0">
                <a:solidFill>
                  <a:schemeClr val="bg1"/>
                </a:solidFill>
              </a:rPr>
              <a:t>the classification of the soil types wasn't really documented</a:t>
            </a:r>
            <a:r>
              <a:rPr lang="en-US" dirty="0">
                <a:solidFill>
                  <a:schemeClr val="bg1"/>
                </a:solidFill>
              </a:rPr>
              <a:t> either...trying to find out, A, what those alpha-numeric classifications meant, and then, B, what that actually was…but then it was also describing soil types based on, sort of, strictly chemical terms or whatever or geological terms, which didn't really have any explanations about them either…”</a:t>
            </a:r>
          </a:p>
          <a:p>
            <a:pPr marL="0" indent="0" algn="r">
              <a:buNone/>
            </a:pPr>
            <a:r>
              <a:rPr lang="en-US" sz="2400" dirty="0">
                <a:solidFill>
                  <a:schemeClr val="bg1"/>
                </a:solidFill>
              </a:rPr>
              <a:t>- Archaeologist 17 </a:t>
            </a:r>
          </a:p>
          <a:p>
            <a:endParaRPr lang="en-US" dirty="0"/>
          </a:p>
        </p:txBody>
      </p:sp>
      <p:sp>
        <p:nvSpPr>
          <p:cNvPr id="4" name="TextBox 3">
            <a:extLst>
              <a:ext uri="{FF2B5EF4-FFF2-40B4-BE49-F238E27FC236}">
                <a16:creationId xmlns:a16="http://schemas.microsoft.com/office/drawing/2014/main" id="{D975F498-1CF6-496B-BCC9-EBA65C9CF62C}"/>
              </a:ext>
            </a:extLst>
          </p:cNvPr>
          <p:cNvSpPr txBox="1"/>
          <p:nvPr/>
        </p:nvSpPr>
        <p:spPr>
          <a:xfrm>
            <a:off x="0" y="4374381"/>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344387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02"/>
            <a:ext cx="8439148" cy="1043797"/>
          </a:xfrm>
          <a:prstGeom prst="rect">
            <a:avLst/>
          </a:prstGeom>
        </p:spPr>
        <p:txBody>
          <a:bodyPr>
            <a:noAutofit/>
          </a:bodyPr>
          <a:lstStyle/>
          <a:p>
            <a:r>
              <a:rPr lang="en-US" sz="3200" dirty="0">
                <a:solidFill>
                  <a:schemeClr val="bg1"/>
                </a:solidFill>
              </a:rPr>
              <a:t>Data Collection Information for Ease of Operation</a:t>
            </a:r>
          </a:p>
        </p:txBody>
      </p:sp>
      <p:sp>
        <p:nvSpPr>
          <p:cNvPr id="3" name="Text Placeholder 2"/>
          <p:cNvSpPr>
            <a:spLocks noGrp="1"/>
          </p:cNvSpPr>
          <p:nvPr>
            <p:ph type="body" sz="quarter" idx="12"/>
          </p:nvPr>
        </p:nvSpPr>
        <p:spPr>
          <a:xfrm>
            <a:off x="262393" y="1129086"/>
            <a:ext cx="8651019" cy="3387122"/>
          </a:xfrm>
          <a:prstGeom prst="rect">
            <a:avLst/>
          </a:prstGeom>
        </p:spPr>
        <p:txBody>
          <a:bodyPr>
            <a:noAutofit/>
          </a:bodyPr>
          <a:lstStyle/>
          <a:p>
            <a:pPr marL="0" lvl="1" indent="0">
              <a:buNone/>
            </a:pPr>
            <a:r>
              <a:rPr lang="en-US" sz="2400" dirty="0">
                <a:solidFill>
                  <a:schemeClr val="bg1"/>
                </a:solidFill>
              </a:rPr>
              <a:t>“Are the variables the variables that you need? </a:t>
            </a:r>
            <a:r>
              <a:rPr lang="en-US" sz="2400" b="1" u="sng" dirty="0">
                <a:solidFill>
                  <a:schemeClr val="bg1"/>
                </a:solidFill>
              </a:rPr>
              <a:t>Does the geography of one dataset match the geography of the other dataset</a:t>
            </a:r>
            <a:r>
              <a:rPr lang="en-US" sz="2400" dirty="0">
                <a:solidFill>
                  <a:schemeClr val="bg1"/>
                </a:solidFill>
              </a:rPr>
              <a:t> which can get tainted. For instance, sometimes link county or state or metropolitan data to another data file and in that particular metropolitan areas, the </a:t>
            </a:r>
            <a:r>
              <a:rPr lang="en-US" sz="2400" b="1" u="sng" dirty="0">
                <a:solidFill>
                  <a:schemeClr val="bg1"/>
                </a:solidFill>
              </a:rPr>
              <a:t>boundaries change from time to time</a:t>
            </a:r>
            <a:r>
              <a:rPr lang="en-US" sz="2400" dirty="0">
                <a:solidFill>
                  <a:schemeClr val="bg1"/>
                </a:solidFill>
              </a:rPr>
              <a:t>, so you have to be careful about that…</a:t>
            </a:r>
            <a:r>
              <a:rPr lang="en-US" sz="2400" b="1" u="sng" dirty="0">
                <a:solidFill>
                  <a:schemeClr val="bg1"/>
                </a:solidFill>
              </a:rPr>
              <a:t>We rely on the documentation in order to understand what we're looking at or what we're getting</a:t>
            </a:r>
            <a:r>
              <a:rPr lang="en-US" sz="2400" dirty="0">
                <a:solidFill>
                  <a:schemeClr val="bg1"/>
                </a:solidFill>
              </a:rPr>
              <a:t>.” </a:t>
            </a:r>
          </a:p>
          <a:p>
            <a:pPr marL="0" lvl="1" indent="0" algn="r">
              <a:buNone/>
            </a:pPr>
            <a:r>
              <a:rPr lang="en-US" sz="2400" dirty="0">
                <a:solidFill>
                  <a:schemeClr val="bg1"/>
                </a:solidFill>
              </a:rPr>
              <a:t>- Social Scientist 38</a:t>
            </a:r>
          </a:p>
        </p:txBody>
      </p:sp>
      <p:sp>
        <p:nvSpPr>
          <p:cNvPr id="5" name="TextBox 4">
            <a:extLst>
              <a:ext uri="{FF2B5EF4-FFF2-40B4-BE49-F238E27FC236}">
                <a16:creationId xmlns:a16="http://schemas.microsoft.com/office/drawing/2014/main" id="{631E659C-5DD2-41DB-B0CC-906F977B829B}"/>
              </a:ext>
            </a:extLst>
          </p:cNvPr>
          <p:cNvSpPr txBox="1"/>
          <p:nvPr/>
        </p:nvSpPr>
        <p:spPr>
          <a:xfrm>
            <a:off x="172720" y="4377708"/>
            <a:ext cx="3058160" cy="276999"/>
          </a:xfrm>
          <a:prstGeom prst="rect">
            <a:avLst/>
          </a:prstGeom>
          <a:noFill/>
        </p:spPr>
        <p:txBody>
          <a:bodyPr wrap="square" rtlCol="0">
            <a:spAutoFit/>
          </a:bodyPr>
          <a:lstStyle/>
          <a:p>
            <a:r>
              <a:rPr lang="en-US" sz="1200" dirty="0">
                <a:solidFill>
                  <a:schemeClr val="bg1"/>
                </a:solidFill>
              </a:rPr>
              <a:t>(Yakel, Faniel &amp; Frank, unpublished mss.)</a:t>
            </a:r>
          </a:p>
        </p:txBody>
      </p:sp>
    </p:spTree>
    <p:extLst>
      <p:ext uri="{BB962C8B-B14F-4D97-AF65-F5344CB8AC3E}">
        <p14:creationId xmlns:p14="http://schemas.microsoft.com/office/powerpoint/2010/main" val="160647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B8AAA2-C7A6-4624-BC66-9A255EE52A0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t="8888"/>
          <a:stretch/>
        </p:blipFill>
        <p:spPr>
          <a:xfrm>
            <a:off x="0" y="0"/>
            <a:ext cx="9144000" cy="4686300"/>
          </a:xfrm>
          <a:prstGeom prst="rect">
            <a:avLst/>
          </a:prstGeom>
        </p:spPr>
      </p:pic>
      <p:sp>
        <p:nvSpPr>
          <p:cNvPr id="2" name="Text Placeholder 1">
            <a:extLst>
              <a:ext uri="{FF2B5EF4-FFF2-40B4-BE49-F238E27FC236}">
                <a16:creationId xmlns:a16="http://schemas.microsoft.com/office/drawing/2014/main" id="{429FFAEC-1AAE-450B-8D30-917FADBCF6BB}"/>
              </a:ext>
            </a:extLst>
          </p:cNvPr>
          <p:cNvSpPr>
            <a:spLocks noGrp="1"/>
          </p:cNvSpPr>
          <p:nvPr>
            <p:ph type="body" sz="quarter" idx="13"/>
          </p:nvPr>
        </p:nvSpPr>
        <p:spPr>
          <a:xfrm>
            <a:off x="1" y="578889"/>
            <a:ext cx="9178770" cy="686442"/>
          </a:xfrm>
          <a:solidFill>
            <a:schemeClr val="tx2">
              <a:alpha val="85000"/>
            </a:schemeClr>
          </a:solidFill>
          <a:effectLst>
            <a:softEdge rad="31750"/>
          </a:effectLst>
        </p:spPr>
        <p:txBody>
          <a:bodyPr/>
          <a:lstStyle/>
          <a:p>
            <a:r>
              <a:rPr lang="en-US" dirty="0">
                <a:solidFill>
                  <a:schemeClr val="bg1"/>
                </a:solidFill>
              </a:rPr>
              <a:t>Implications for Generalist Repositories</a:t>
            </a:r>
          </a:p>
        </p:txBody>
      </p:sp>
      <p:sp>
        <p:nvSpPr>
          <p:cNvPr id="3" name="Text Placeholder 2">
            <a:extLst>
              <a:ext uri="{FF2B5EF4-FFF2-40B4-BE49-F238E27FC236}">
                <a16:creationId xmlns:a16="http://schemas.microsoft.com/office/drawing/2014/main" id="{59142A37-4F46-4DFE-B6D6-34716A404F41}"/>
              </a:ext>
            </a:extLst>
          </p:cNvPr>
          <p:cNvSpPr>
            <a:spLocks noGrp="1"/>
          </p:cNvSpPr>
          <p:nvPr>
            <p:ph type="body" sz="quarter" idx="12"/>
          </p:nvPr>
        </p:nvSpPr>
        <p:spPr>
          <a:xfrm>
            <a:off x="2059389" y="1427953"/>
            <a:ext cx="7119382" cy="2672788"/>
          </a:xfrm>
          <a:solidFill>
            <a:schemeClr val="tx2">
              <a:alpha val="85000"/>
            </a:schemeClr>
          </a:solidFill>
          <a:effectLst>
            <a:softEdge rad="31750"/>
          </a:effectLst>
        </p:spPr>
        <p:txBody>
          <a:bodyPr/>
          <a:lstStyle/>
          <a:p>
            <a:r>
              <a:rPr lang="en-US" b="1" dirty="0">
                <a:solidFill>
                  <a:schemeClr val="bg1"/>
                </a:solidFill>
              </a:rPr>
              <a:t>Capitalize on what is common, while still mindfully monitoring for what is unique</a:t>
            </a:r>
          </a:p>
          <a:p>
            <a:r>
              <a:rPr lang="en-US" b="1" dirty="0">
                <a:solidFill>
                  <a:schemeClr val="bg1"/>
                </a:solidFill>
              </a:rPr>
              <a:t>Align data management needs with data deposit requirements and data reuse needs</a:t>
            </a:r>
          </a:p>
          <a:p>
            <a:r>
              <a:rPr lang="en-US" b="1" dirty="0">
                <a:solidFill>
                  <a:schemeClr val="bg1"/>
                </a:solidFill>
              </a:rPr>
              <a:t>Consider specialist partnerships across generalist repositories </a:t>
            </a:r>
          </a:p>
        </p:txBody>
      </p:sp>
      <p:sp>
        <p:nvSpPr>
          <p:cNvPr id="7" name="Rectangle 6">
            <a:extLst>
              <a:ext uri="{FF2B5EF4-FFF2-40B4-BE49-F238E27FC236}">
                <a16:creationId xmlns:a16="http://schemas.microsoft.com/office/drawing/2014/main" id="{6B4C874E-3F69-423D-A468-C50F35CF815A}"/>
              </a:ext>
            </a:extLst>
          </p:cNvPr>
          <p:cNvSpPr/>
          <p:nvPr/>
        </p:nvSpPr>
        <p:spPr>
          <a:xfrm>
            <a:off x="4560360" y="4486980"/>
            <a:ext cx="4572000" cy="215444"/>
          </a:xfrm>
          <a:prstGeom prst="rect">
            <a:avLst/>
          </a:prstGeom>
        </p:spPr>
        <p:txBody>
          <a:bodyPr>
            <a:spAutoFit/>
          </a:bodyPr>
          <a:lstStyle/>
          <a:p>
            <a:pPr algn="r"/>
            <a:r>
              <a:rPr lang="en-US" sz="800" dirty="0">
                <a:solidFill>
                  <a:schemeClr val="bg1"/>
                </a:solidFill>
              </a:rPr>
              <a:t>Image: https://www.flickr.com/photos/waferboard/19151455538 by waferboard / CC BY 2.0</a:t>
            </a:r>
          </a:p>
        </p:txBody>
      </p:sp>
    </p:spTree>
    <p:extLst>
      <p:ext uri="{BB962C8B-B14F-4D97-AF65-F5344CB8AC3E}">
        <p14:creationId xmlns:p14="http://schemas.microsoft.com/office/powerpoint/2010/main" val="21991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1BACA-79F6-43CB-9DDE-62441427FCA1}"/>
              </a:ext>
            </a:extLst>
          </p:cNvPr>
          <p:cNvSpPr>
            <a:spLocks noGrp="1"/>
          </p:cNvSpPr>
          <p:nvPr>
            <p:ph type="body" sz="quarter" idx="13"/>
          </p:nvPr>
        </p:nvSpPr>
        <p:spPr>
          <a:xfrm>
            <a:off x="0" y="76806"/>
            <a:ext cx="8439148" cy="532996"/>
          </a:xfrm>
        </p:spPr>
        <p:txBody>
          <a:bodyPr/>
          <a:lstStyle/>
          <a:p>
            <a:r>
              <a:rPr lang="en-US" sz="2800" dirty="0"/>
              <a:t>References</a:t>
            </a:r>
          </a:p>
        </p:txBody>
      </p:sp>
      <p:sp>
        <p:nvSpPr>
          <p:cNvPr id="3" name="TextBox 2">
            <a:extLst>
              <a:ext uri="{FF2B5EF4-FFF2-40B4-BE49-F238E27FC236}">
                <a16:creationId xmlns:a16="http://schemas.microsoft.com/office/drawing/2014/main" id="{CE4C6065-C1AC-4FEB-B393-547039A26EA8}"/>
              </a:ext>
            </a:extLst>
          </p:cNvPr>
          <p:cNvSpPr txBox="1"/>
          <p:nvPr/>
        </p:nvSpPr>
        <p:spPr>
          <a:xfrm>
            <a:off x="139700" y="602871"/>
            <a:ext cx="8851900" cy="3554819"/>
          </a:xfrm>
          <a:prstGeom prst="rect">
            <a:avLst/>
          </a:prstGeom>
          <a:noFill/>
        </p:spPr>
        <p:txBody>
          <a:bodyPr wrap="square" rtlCol="0">
            <a:spAutoFit/>
          </a:bodyPr>
          <a:lstStyle/>
          <a:p>
            <a:pPr>
              <a:spcAft>
                <a:spcPts val="1200"/>
              </a:spcAft>
            </a:pPr>
            <a:r>
              <a:rPr lang="en-US" sz="1500" dirty="0"/>
              <a:t>Faniel, I. M., Frank, R. D., &amp; Yakel, E. (2019). Context from the data reuser’s point of view. </a:t>
            </a:r>
            <a:r>
              <a:rPr lang="en-US" sz="1500" i="1" dirty="0"/>
              <a:t>Journal of Documentation</a:t>
            </a:r>
            <a:r>
              <a:rPr lang="en-US" sz="1500" dirty="0"/>
              <a:t>. </a:t>
            </a:r>
            <a:r>
              <a:rPr lang="en-US" sz="1500" dirty="0">
                <a:hlinkClick r:id="rId2"/>
              </a:rPr>
              <a:t>https://doi.org/10.1108/JD-08-2018-0133</a:t>
            </a:r>
            <a:r>
              <a:rPr lang="en-US" sz="1500" dirty="0"/>
              <a:t>. Post-print at </a:t>
            </a:r>
            <a:r>
              <a:rPr lang="en-US" sz="1500" dirty="0">
                <a:hlinkClick r:id="rId3"/>
              </a:rPr>
              <a:t>https://www.oclc.org/research/publications/2019/context-from-data-reuser-point-of-view.html</a:t>
            </a:r>
            <a:r>
              <a:rPr lang="en-US" sz="1500" dirty="0"/>
              <a:t>. </a:t>
            </a:r>
          </a:p>
          <a:p>
            <a:pPr>
              <a:spcAft>
                <a:spcPts val="1200"/>
              </a:spcAft>
            </a:pPr>
            <a:r>
              <a:rPr lang="en-US" sz="1500" dirty="0"/>
              <a:t>Faniel, I. M., Kriesberg, A., &amp; Yakel, E. (2016). Social scientists’ satisfaction with data reuse. </a:t>
            </a:r>
            <a:r>
              <a:rPr lang="en-US" sz="1500" i="1" dirty="0"/>
              <a:t>Journal of the Association for Information Science and Technology</a:t>
            </a:r>
            <a:r>
              <a:rPr lang="en-US" sz="1500" dirty="0"/>
              <a:t>, </a:t>
            </a:r>
            <a:r>
              <a:rPr lang="en-US" sz="1500" i="1" dirty="0"/>
              <a:t>67</a:t>
            </a:r>
            <a:r>
              <a:rPr lang="en-US" sz="1500" dirty="0"/>
              <a:t>(6), 1404–1416. </a:t>
            </a:r>
            <a:r>
              <a:rPr lang="en-US" sz="1500" dirty="0">
                <a:hlinkClick r:id="rId4"/>
              </a:rPr>
              <a:t>doi: 10.1002/asi.23480</a:t>
            </a:r>
            <a:r>
              <a:rPr lang="en-US" sz="1500" dirty="0"/>
              <a:t>. Preprint at </a:t>
            </a:r>
            <a:r>
              <a:rPr lang="en-US" sz="1500" dirty="0">
                <a:hlinkClick r:id="rId5"/>
              </a:rPr>
              <a:t>https://www.oclc.org/research/publications/2015/social-scientists-satisfaction-with-data-reuse.html</a:t>
            </a:r>
            <a:r>
              <a:rPr lang="en-US" sz="1500" dirty="0"/>
              <a:t>. </a:t>
            </a:r>
            <a:endParaRPr lang="en-US" sz="1500" u="sng" dirty="0"/>
          </a:p>
          <a:p>
            <a:pPr>
              <a:spcAft>
                <a:spcPts val="1200"/>
              </a:spcAft>
            </a:pPr>
            <a:r>
              <a:rPr lang="en-US" sz="1500" dirty="0"/>
              <a:t>Faniel, I.M., &amp; Yakel, E. (2017). Practices do not make perfect: Disciplinary data sharing and reuse practices and their implications for repository data curation. In L.R. Johnston (Ed.), </a:t>
            </a:r>
            <a:r>
              <a:rPr lang="en-US" sz="1500" i="1" dirty="0"/>
              <a:t>Curating research data volume 1: Practical strategies for your digital repository</a:t>
            </a:r>
            <a:r>
              <a:rPr lang="en-US" sz="1500" dirty="0"/>
              <a:t> (pp. 103-125)</a:t>
            </a:r>
            <a:r>
              <a:rPr lang="en-US" sz="1500" i="1" dirty="0"/>
              <a:t>.</a:t>
            </a:r>
            <a:r>
              <a:rPr lang="en-US" sz="1500" dirty="0"/>
              <a:t> Chicago: Association of College and Research Libraries Press. Retrieved from  </a:t>
            </a:r>
            <a:r>
              <a:rPr lang="en-US" sz="1500" dirty="0">
                <a:hlinkClick r:id="rId6"/>
              </a:rPr>
              <a:t>https://www.oclc.org/research/publications/2017/practices-do-not-make-perfect.html</a:t>
            </a:r>
            <a:r>
              <a:rPr lang="en-US" sz="1500" dirty="0"/>
              <a:t>. </a:t>
            </a:r>
          </a:p>
          <a:p>
            <a:pPr>
              <a:spcAft>
                <a:spcPts val="1200"/>
              </a:spcAft>
            </a:pPr>
            <a:r>
              <a:rPr lang="en-US" sz="1500" dirty="0"/>
              <a:t>Yakel, E., Faniel, I. M., &amp; Frank, R. D. (n.d.). Unpublished manuscript. </a:t>
            </a:r>
          </a:p>
        </p:txBody>
      </p:sp>
    </p:spTree>
    <p:extLst>
      <p:ext uri="{BB962C8B-B14F-4D97-AF65-F5344CB8AC3E}">
        <p14:creationId xmlns:p14="http://schemas.microsoft.com/office/powerpoint/2010/main" val="106969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0C133-CCED-46D7-A39E-EDA10474E9A5}"/>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DD6DE2B4-B952-415C-ACFF-1680BB36FE44}"/>
              </a:ext>
            </a:extLst>
          </p:cNvPr>
          <p:cNvSpPr>
            <a:spLocks noGrp="1"/>
          </p:cNvSpPr>
          <p:nvPr>
            <p:ph type="body" sz="quarter" idx="11"/>
          </p:nvPr>
        </p:nvSpPr>
        <p:spPr/>
        <p:txBody>
          <a:bodyPr>
            <a:normAutofit fontScale="92500" lnSpcReduction="20000"/>
          </a:bodyPr>
          <a:lstStyle/>
          <a:p>
            <a:r>
              <a:rPr lang="en-US" dirty="0"/>
              <a:t>Ixchel M. Faniel, PhD</a:t>
            </a:r>
          </a:p>
        </p:txBody>
      </p:sp>
      <p:sp>
        <p:nvSpPr>
          <p:cNvPr id="4" name="Text Placeholder 3">
            <a:extLst>
              <a:ext uri="{FF2B5EF4-FFF2-40B4-BE49-F238E27FC236}">
                <a16:creationId xmlns:a16="http://schemas.microsoft.com/office/drawing/2014/main" id="{7E4BCA28-21FD-44E0-9622-586D161FFBBB}"/>
              </a:ext>
            </a:extLst>
          </p:cNvPr>
          <p:cNvSpPr>
            <a:spLocks noGrp="1"/>
          </p:cNvSpPr>
          <p:nvPr>
            <p:ph type="body" sz="quarter" idx="12"/>
          </p:nvPr>
        </p:nvSpPr>
        <p:spPr/>
        <p:txBody>
          <a:bodyPr>
            <a:normAutofit fontScale="92500" lnSpcReduction="20000"/>
          </a:bodyPr>
          <a:lstStyle/>
          <a:p>
            <a:r>
              <a:rPr lang="en-US" dirty="0"/>
              <a:t>Senior Research Scientist	</a:t>
            </a:r>
          </a:p>
        </p:txBody>
      </p:sp>
      <p:sp>
        <p:nvSpPr>
          <p:cNvPr id="5" name="Text Placeholder 4">
            <a:extLst>
              <a:ext uri="{FF2B5EF4-FFF2-40B4-BE49-F238E27FC236}">
                <a16:creationId xmlns:a16="http://schemas.microsoft.com/office/drawing/2014/main" id="{6F3C8AA6-D551-4C24-A449-3BE07CB98A4B}"/>
              </a:ext>
            </a:extLst>
          </p:cNvPr>
          <p:cNvSpPr>
            <a:spLocks noGrp="1"/>
          </p:cNvSpPr>
          <p:nvPr>
            <p:ph type="body" sz="quarter" idx="13"/>
          </p:nvPr>
        </p:nvSpPr>
        <p:spPr>
          <a:xfrm>
            <a:off x="240428" y="1426315"/>
            <a:ext cx="3887788" cy="638618"/>
          </a:xfrm>
        </p:spPr>
        <p:txBody>
          <a:bodyPr>
            <a:noAutofit/>
          </a:bodyPr>
          <a:lstStyle/>
          <a:p>
            <a:r>
              <a:rPr lang="en-US" sz="1300" b="0" dirty="0">
                <a:hlinkClick r:id="rId3"/>
              </a:rPr>
              <a:t>fanieli@oclc.org</a:t>
            </a:r>
            <a:endParaRPr lang="en-US" sz="1300" b="0" dirty="0"/>
          </a:p>
          <a:p>
            <a:r>
              <a:rPr lang="en-US" sz="1300" b="0" dirty="0">
                <a:solidFill>
                  <a:schemeClr val="tx1"/>
                </a:solidFill>
              </a:rPr>
              <a:t>@imfaniel</a:t>
            </a:r>
          </a:p>
        </p:txBody>
      </p:sp>
    </p:spTree>
    <p:extLst>
      <p:ext uri="{BB962C8B-B14F-4D97-AF65-F5344CB8AC3E}">
        <p14:creationId xmlns:p14="http://schemas.microsoft.com/office/powerpoint/2010/main" val="168744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74" y="22071"/>
            <a:ext cx="8439148" cy="686442"/>
          </a:xfrm>
        </p:spPr>
        <p:txBody>
          <a:bodyPr/>
          <a:lstStyle/>
          <a:p>
            <a:r>
              <a:rPr lang="en-US" sz="3200" dirty="0"/>
              <a:t>DIPIR Project Members</a:t>
            </a:r>
          </a:p>
        </p:txBody>
      </p:sp>
      <p:sp>
        <p:nvSpPr>
          <p:cNvPr id="3" name="Text Placeholder 2"/>
          <p:cNvSpPr>
            <a:spLocks noGrp="1"/>
          </p:cNvSpPr>
          <p:nvPr>
            <p:ph type="body" sz="quarter" idx="14"/>
          </p:nvPr>
        </p:nvSpPr>
        <p:spPr>
          <a:xfrm>
            <a:off x="390160" y="665226"/>
            <a:ext cx="8439150" cy="3813048"/>
          </a:xfrm>
        </p:spPr>
        <p:txBody>
          <a:bodyPr/>
          <a:lstStyle/>
          <a:p>
            <a:pPr marL="0" indent="0">
              <a:spcBef>
                <a:spcPts val="0"/>
              </a:spcBef>
              <a:spcAft>
                <a:spcPts val="600"/>
              </a:spcAft>
              <a:buNone/>
            </a:pPr>
            <a:r>
              <a:rPr lang="en-US" sz="1600" dirty="0"/>
              <a:t>PI:				Ixchel Faniel (OCLC)</a:t>
            </a:r>
          </a:p>
          <a:p>
            <a:pPr marL="0" indent="0">
              <a:spcBef>
                <a:spcPts val="0"/>
              </a:spcBef>
              <a:spcAft>
                <a:spcPts val="600"/>
              </a:spcAft>
              <a:buNone/>
            </a:pPr>
            <a:r>
              <a:rPr lang="en-US" sz="1600" dirty="0"/>
              <a:t>Co-PI:			Elizabeth Yakel (University of Michigan)</a:t>
            </a:r>
          </a:p>
          <a:p>
            <a:pPr marL="1828800" indent="-1828800">
              <a:spcBef>
                <a:spcPts val="0"/>
              </a:spcBef>
              <a:spcAft>
                <a:spcPts val="600"/>
              </a:spcAft>
              <a:buNone/>
              <a:tabLst>
                <a:tab pos="1828800" algn="l"/>
              </a:tabLst>
            </a:pPr>
            <a:r>
              <a:rPr lang="en-US" sz="1600" dirty="0"/>
              <a:t>Partners:	Nancy McGovern, Ph.D. (MIT), Eric Kansa, Ph.D. (Open Context), William Fink, Ph.D. (University of Michigan Museum of Zoology)</a:t>
            </a:r>
          </a:p>
          <a:p>
            <a:pPr marL="0" indent="0">
              <a:spcBef>
                <a:spcPts val="0"/>
              </a:spcBef>
              <a:spcAft>
                <a:spcPts val="600"/>
              </a:spcAft>
              <a:buNone/>
            </a:pPr>
            <a:r>
              <a:rPr lang="en-US" sz="1600" dirty="0"/>
              <a:t>Faculty:			Ji-Hyun Kim (Ewha Womans University)</a:t>
            </a:r>
          </a:p>
          <a:p>
            <a:pPr marL="0" indent="0">
              <a:spcBef>
                <a:spcPts val="0"/>
              </a:spcBef>
              <a:spcAft>
                <a:spcPts val="600"/>
              </a:spcAft>
              <a:buNone/>
            </a:pPr>
            <a:r>
              <a:rPr lang="en-US" sz="1600" dirty="0"/>
              <a:t>Researcher:		Christopher Cyr (OCLC)</a:t>
            </a:r>
          </a:p>
          <a:p>
            <a:pPr marL="0" indent="0">
              <a:spcBef>
                <a:spcPts val="0"/>
              </a:spcBef>
              <a:spcAft>
                <a:spcPts val="600"/>
              </a:spcAft>
              <a:buNone/>
            </a:pPr>
            <a:r>
              <a:rPr lang="en-US" sz="1600" dirty="0"/>
              <a:t>OCLC Fellow:		Julianna Barrera-Gomez</a:t>
            </a:r>
          </a:p>
          <a:p>
            <a:pPr marL="1828800" indent="-1828800">
              <a:spcBef>
                <a:spcPts val="0"/>
              </a:spcBef>
              <a:spcAft>
                <a:spcPts val="600"/>
              </a:spcAft>
              <a:buNone/>
            </a:pPr>
            <a:r>
              <a:rPr lang="en-US" sz="1600" dirty="0"/>
              <a:t>Doctoral Students:	Rebecca Frank, Adam Kriesberg, Morgan Daniels, Ayoung Yoon, Anthea Josias</a:t>
            </a:r>
          </a:p>
          <a:p>
            <a:pPr marL="1828800" indent="-1828800">
              <a:spcBef>
                <a:spcPts val="0"/>
              </a:spcBef>
              <a:spcAft>
                <a:spcPts val="600"/>
              </a:spcAft>
              <a:buNone/>
            </a:pPr>
            <a:r>
              <a:rPr lang="en-US" sz="1600" dirty="0"/>
              <a:t>Master’s Students:	Alexa Hagen, Jessica Schaengold, Gavin Strassel, Michele DeLia, Kathleen Fear, Mallory Hood, Annelise Doll, Monique Lowe, Pearl Ko, Daniel Delmanaco</a:t>
            </a:r>
          </a:p>
          <a:p>
            <a:pPr marL="0" indent="0">
              <a:spcBef>
                <a:spcPts val="0"/>
              </a:spcBef>
              <a:spcAft>
                <a:spcPts val="600"/>
              </a:spcAft>
              <a:buNone/>
            </a:pPr>
            <a:r>
              <a:rPr lang="en-US" sz="1600" dirty="0"/>
              <a:t>Undergraduates:	Molly Haig</a:t>
            </a:r>
            <a:endParaRPr lang="en-US" sz="1800" dirty="0"/>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688" y="82607"/>
            <a:ext cx="1752600" cy="794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a:extLst>
              <a:ext uri="{FF2B5EF4-FFF2-40B4-BE49-F238E27FC236}">
                <a16:creationId xmlns:a16="http://schemas.microsoft.com/office/drawing/2014/main" id="{AB3A7D6E-BADA-447B-AA3B-DA6B0AB380CE}"/>
              </a:ext>
            </a:extLst>
          </p:cNvPr>
          <p:cNvSpPr/>
          <p:nvPr/>
        </p:nvSpPr>
        <p:spPr>
          <a:xfrm>
            <a:off x="12574" y="4663440"/>
            <a:ext cx="6775704" cy="467726"/>
          </a:xfrm>
          <a:prstGeom prst="rect">
            <a:avLst/>
          </a:prstGeom>
        </p:spPr>
        <p:txBody>
          <a:bodyPr wrap="square" anchor="ctr">
            <a:noAutofit/>
          </a:bodyPr>
          <a:lstStyle/>
          <a:p>
            <a:r>
              <a:rPr lang="en-US" b="1" dirty="0">
                <a:solidFill>
                  <a:schemeClr val="bg1"/>
                </a:solidFill>
              </a:rPr>
              <a:t>Institute of Museum and Library Services (LG-06-10-0140-10)</a:t>
            </a:r>
          </a:p>
        </p:txBody>
      </p:sp>
    </p:spTree>
    <p:extLst>
      <p:ext uri="{BB962C8B-B14F-4D97-AF65-F5344CB8AC3E}">
        <p14:creationId xmlns:p14="http://schemas.microsoft.com/office/powerpoint/2010/main" val="98034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Text Placeholder 4">
            <a:extLst>
              <a:ext uri="{FF2B5EF4-FFF2-40B4-BE49-F238E27FC236}">
                <a16:creationId xmlns:a16="http://schemas.microsoft.com/office/drawing/2014/main" id="{08449DFA-CE61-4450-9D2A-CEE4DF979BE3}"/>
              </a:ext>
            </a:extLst>
          </p:cNvPr>
          <p:cNvSpPr>
            <a:spLocks noGrp="1"/>
          </p:cNvSpPr>
          <p:nvPr>
            <p:ph type="body" sz="quarter" idx="13"/>
          </p:nvPr>
        </p:nvSpPr>
        <p:spPr>
          <a:xfrm>
            <a:off x="30433" y="31999"/>
            <a:ext cx="8439148" cy="686442"/>
          </a:xfrm>
        </p:spPr>
        <p:txBody>
          <a:bodyPr/>
          <a:lstStyle/>
          <a:p>
            <a:r>
              <a:rPr lang="en-US" sz="3200" dirty="0"/>
              <a:t>The Study</a:t>
            </a:r>
          </a:p>
        </p:txBody>
      </p:sp>
      <p:sp>
        <p:nvSpPr>
          <p:cNvPr id="2" name="Text Placeholder 1">
            <a:extLst>
              <a:ext uri="{FF2B5EF4-FFF2-40B4-BE49-F238E27FC236}">
                <a16:creationId xmlns:a16="http://schemas.microsoft.com/office/drawing/2014/main" id="{6339B26D-DC38-4687-89E0-792E5BAE8834}"/>
              </a:ext>
            </a:extLst>
          </p:cNvPr>
          <p:cNvSpPr>
            <a:spLocks noGrp="1"/>
          </p:cNvSpPr>
          <p:nvPr>
            <p:ph type="body" sz="quarter" idx="12"/>
          </p:nvPr>
        </p:nvSpPr>
        <p:spPr/>
        <p:txBody>
          <a:bodyPr/>
          <a:lstStyle/>
          <a:p>
            <a:r>
              <a:rPr lang="en" dirty="0"/>
              <a:t>The Study</a:t>
            </a:r>
            <a:endParaRPr lang="en-US" dirty="0"/>
          </a:p>
        </p:txBody>
      </p:sp>
      <p:graphicFrame>
        <p:nvGraphicFramePr>
          <p:cNvPr id="7" name="Chart 6">
            <a:extLst>
              <a:ext uri="{FF2B5EF4-FFF2-40B4-BE49-F238E27FC236}">
                <a16:creationId xmlns:a16="http://schemas.microsoft.com/office/drawing/2014/main" id="{9749AB93-A156-4B9F-863A-45FA5D137C24}"/>
              </a:ext>
            </a:extLst>
          </p:cNvPr>
          <p:cNvGraphicFramePr/>
          <p:nvPr>
            <p:extLst>
              <p:ext uri="{D42A27DB-BD31-4B8C-83A1-F6EECF244321}">
                <p14:modId xmlns:p14="http://schemas.microsoft.com/office/powerpoint/2010/main" val="3780054294"/>
              </p:ext>
            </p:extLst>
          </p:nvPr>
        </p:nvGraphicFramePr>
        <p:xfrm>
          <a:off x="3837214" y="0"/>
          <a:ext cx="5276353"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664CCF2-39AF-4E70-990D-31ACE54721CD}"/>
              </a:ext>
            </a:extLst>
          </p:cNvPr>
          <p:cNvSpPr txBox="1"/>
          <p:nvPr/>
        </p:nvSpPr>
        <p:spPr>
          <a:xfrm>
            <a:off x="7900061" y="3085945"/>
            <a:ext cx="904008" cy="276999"/>
          </a:xfrm>
          <a:prstGeom prst="rect">
            <a:avLst/>
          </a:prstGeom>
          <a:noFill/>
        </p:spPr>
        <p:txBody>
          <a:bodyPr wrap="square" rtlCol="0">
            <a:spAutoFit/>
          </a:bodyPr>
          <a:lstStyle/>
          <a:p>
            <a:pPr algn="ctr"/>
            <a:r>
              <a:rPr lang="en-US" sz="1200" dirty="0"/>
              <a:t>n=105</a:t>
            </a:r>
          </a:p>
        </p:txBody>
      </p:sp>
      <p:sp>
        <p:nvSpPr>
          <p:cNvPr id="3" name="TextBox 2">
            <a:extLst>
              <a:ext uri="{FF2B5EF4-FFF2-40B4-BE49-F238E27FC236}">
                <a16:creationId xmlns:a16="http://schemas.microsoft.com/office/drawing/2014/main" id="{6D8DA5A8-56BF-4F4E-B4B8-23A7D8D73B97}"/>
              </a:ext>
            </a:extLst>
          </p:cNvPr>
          <p:cNvSpPr txBox="1"/>
          <p:nvPr/>
        </p:nvSpPr>
        <p:spPr>
          <a:xfrm>
            <a:off x="0" y="815659"/>
            <a:ext cx="3633107" cy="2908104"/>
          </a:xfrm>
          <a:prstGeom prst="rect">
            <a:avLst/>
          </a:prstGeom>
          <a:solidFill>
            <a:schemeClr val="tx2"/>
          </a:solidFill>
        </p:spPr>
        <p:txBody>
          <a:bodyPr wrap="square" rtlCol="0">
            <a:spAutoFit/>
          </a:bodyPr>
          <a:lstStyle/>
          <a:p>
            <a:pPr marL="285750" indent="-285750">
              <a:lnSpc>
                <a:spcPct val="114000"/>
              </a:lnSpc>
              <a:buFont typeface="Arial" panose="020B0604020202020204" pitchFamily="34" charset="0"/>
              <a:buChar char="•"/>
            </a:pPr>
            <a:r>
              <a:rPr lang="en-US" b="1" dirty="0">
                <a:solidFill>
                  <a:schemeClr val="bg1"/>
                </a:solidFill>
              </a:rPr>
              <a:t>What types of context information do researchers need when deciding whether to reuse data?</a:t>
            </a:r>
          </a:p>
          <a:p>
            <a:pPr marL="285750" indent="-285750">
              <a:lnSpc>
                <a:spcPct val="114000"/>
              </a:lnSpc>
              <a:buFont typeface="Arial" panose="020B0604020202020204" pitchFamily="34" charset="0"/>
              <a:buChar char="•"/>
            </a:pPr>
            <a:endParaRPr lang="en-US" b="1" dirty="0">
              <a:solidFill>
                <a:schemeClr val="bg1"/>
              </a:solidFill>
            </a:endParaRPr>
          </a:p>
          <a:p>
            <a:pPr marL="285750" indent="-285750">
              <a:lnSpc>
                <a:spcPct val="114000"/>
              </a:lnSpc>
              <a:buFont typeface="Arial" panose="020B0604020202020204" pitchFamily="34" charset="0"/>
              <a:buChar char="•"/>
            </a:pPr>
            <a:r>
              <a:rPr lang="en-US" b="1" dirty="0">
                <a:solidFill>
                  <a:schemeClr val="bg1"/>
                </a:solidFill>
              </a:rPr>
              <a:t>How do researchers’ need for different types of context information vary across disciplinary communities?</a:t>
            </a:r>
          </a:p>
        </p:txBody>
      </p:sp>
      <p:sp>
        <p:nvSpPr>
          <p:cNvPr id="6" name="TextBox 5">
            <a:extLst>
              <a:ext uri="{FF2B5EF4-FFF2-40B4-BE49-F238E27FC236}">
                <a16:creationId xmlns:a16="http://schemas.microsoft.com/office/drawing/2014/main" id="{47154A35-4A45-414B-82E2-B66AD19CAB90}"/>
              </a:ext>
            </a:extLst>
          </p:cNvPr>
          <p:cNvSpPr txBox="1"/>
          <p:nvPr/>
        </p:nvSpPr>
        <p:spPr>
          <a:xfrm>
            <a:off x="6841671" y="4409301"/>
            <a:ext cx="2302329" cy="276999"/>
          </a:xfrm>
          <a:prstGeom prst="rect">
            <a:avLst/>
          </a:prstGeom>
          <a:noFill/>
        </p:spPr>
        <p:txBody>
          <a:bodyPr wrap="square" rtlCol="0">
            <a:spAutoFit/>
          </a:bodyPr>
          <a:lstStyle/>
          <a:p>
            <a:pPr algn="r"/>
            <a:r>
              <a:rPr lang="en-US" sz="1200" dirty="0"/>
              <a:t>(Faniel, Frank, &amp; Yakel, 2019)</a:t>
            </a:r>
          </a:p>
        </p:txBody>
      </p:sp>
      <p:sp>
        <p:nvSpPr>
          <p:cNvPr id="4" name="Rectangle 3">
            <a:extLst>
              <a:ext uri="{FF2B5EF4-FFF2-40B4-BE49-F238E27FC236}">
                <a16:creationId xmlns:a16="http://schemas.microsoft.com/office/drawing/2014/main" id="{6436EF62-0C73-46A6-9F16-0112A8637578}"/>
              </a:ext>
            </a:extLst>
          </p:cNvPr>
          <p:cNvSpPr/>
          <p:nvPr/>
        </p:nvSpPr>
        <p:spPr>
          <a:xfrm>
            <a:off x="0" y="3888829"/>
            <a:ext cx="5679440" cy="830997"/>
          </a:xfrm>
          <a:prstGeom prst="rect">
            <a:avLst/>
          </a:prstGeom>
        </p:spPr>
        <p:txBody>
          <a:bodyPr wrap="square">
            <a:spAutoFit/>
          </a:bodyPr>
          <a:lstStyle/>
          <a:p>
            <a:r>
              <a:rPr lang="en-US" sz="1600" dirty="0">
                <a:ea typeface="Calibri" panose="020F0502020204030204" pitchFamily="34" charset="0"/>
              </a:rPr>
              <a:t>This study is from the Dissemination Information Packages for Information Reuse (DIPIR) Project: </a:t>
            </a:r>
            <a:r>
              <a:rPr lang="en-US" sz="1600" u="sng" dirty="0">
                <a:solidFill>
                  <a:srgbClr val="0563C1"/>
                </a:solidFill>
                <a:ea typeface="Calibri" panose="020F0502020204030204" pitchFamily="34" charset="0"/>
                <a:hlinkClick r:id="rId4"/>
              </a:rPr>
              <a:t>https://www.oclc.org/research/themes/user-studies/dipir.html</a:t>
            </a:r>
            <a:r>
              <a:rPr lang="en-US" sz="1600" dirty="0">
                <a:ea typeface="Calibri" panose="020F0502020204030204" pitchFamily="34" charset="0"/>
              </a:rPr>
              <a:t>.</a:t>
            </a:r>
            <a:endParaRPr lang="en-US" sz="1600" dirty="0"/>
          </a:p>
        </p:txBody>
      </p:sp>
    </p:spTree>
    <p:extLst>
      <p:ext uri="{BB962C8B-B14F-4D97-AF65-F5344CB8AC3E}">
        <p14:creationId xmlns:p14="http://schemas.microsoft.com/office/powerpoint/2010/main" val="158483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DCB3DB-1B2F-4ED1-A540-6D67CC9C8F1C}"/>
              </a:ext>
            </a:extLst>
          </p:cNvPr>
          <p:cNvSpPr txBox="1"/>
          <p:nvPr/>
        </p:nvSpPr>
        <p:spPr>
          <a:xfrm>
            <a:off x="1311965" y="3229144"/>
            <a:ext cx="7832035" cy="1477328"/>
          </a:xfrm>
          <a:prstGeom prst="rect">
            <a:avLst/>
          </a:prstGeom>
          <a:noFill/>
          <a:effectLst>
            <a:softEdge rad="31750"/>
          </a:effectLst>
        </p:spPr>
        <p:txBody>
          <a:bodyPr wrap="square" rtlCol="0">
            <a:spAutoFit/>
          </a:bodyPr>
          <a:lstStyle/>
          <a:p>
            <a:r>
              <a:rPr lang="en-US" b="1" dirty="0"/>
              <a:t>“it’s around questions of society, economy, religion in the bronze and iron ages in the ancient Middle East…recently I’ve been mostly working with the museum collection…that was excavated in the 1920s and ’30s from one site.”</a:t>
            </a:r>
          </a:p>
          <a:p>
            <a:pPr algn="r"/>
            <a:r>
              <a:rPr lang="en-US" b="1" dirty="0"/>
              <a:t>- Archaeologist 21</a:t>
            </a:r>
          </a:p>
        </p:txBody>
      </p:sp>
      <p:sp>
        <p:nvSpPr>
          <p:cNvPr id="11" name="Text Placeholder 3">
            <a:extLst>
              <a:ext uri="{FF2B5EF4-FFF2-40B4-BE49-F238E27FC236}">
                <a16:creationId xmlns:a16="http://schemas.microsoft.com/office/drawing/2014/main" id="{F380799B-1A39-4B85-83FC-ED4C474ACA2D}"/>
              </a:ext>
            </a:extLst>
          </p:cNvPr>
          <p:cNvSpPr>
            <a:spLocks noGrp="1"/>
          </p:cNvSpPr>
          <p:nvPr>
            <p:ph type="body" sz="quarter" idx="13"/>
          </p:nvPr>
        </p:nvSpPr>
        <p:spPr>
          <a:xfrm>
            <a:off x="0" y="19469"/>
            <a:ext cx="7315200" cy="596263"/>
          </a:xfrm>
          <a:solidFill>
            <a:schemeClr val="bg1">
              <a:alpha val="85000"/>
            </a:schemeClr>
          </a:solidFill>
          <a:effectLst>
            <a:softEdge rad="31750"/>
          </a:effectLst>
        </p:spPr>
        <p:txBody>
          <a:bodyPr/>
          <a:lstStyle/>
          <a:p>
            <a:r>
              <a:rPr lang="en-US" sz="3200" dirty="0"/>
              <a:t>Data Reuse for Research</a:t>
            </a:r>
          </a:p>
        </p:txBody>
      </p:sp>
      <p:sp>
        <p:nvSpPr>
          <p:cNvPr id="2" name="Rectangle 1">
            <a:extLst>
              <a:ext uri="{FF2B5EF4-FFF2-40B4-BE49-F238E27FC236}">
                <a16:creationId xmlns:a16="http://schemas.microsoft.com/office/drawing/2014/main" id="{C2B9A729-A9AB-4FEC-9B2F-54990142E488}"/>
              </a:ext>
            </a:extLst>
          </p:cNvPr>
          <p:cNvSpPr/>
          <p:nvPr/>
        </p:nvSpPr>
        <p:spPr>
          <a:xfrm>
            <a:off x="1089329" y="653018"/>
            <a:ext cx="8054671" cy="923330"/>
          </a:xfrm>
          <a:prstGeom prst="rect">
            <a:avLst/>
          </a:prstGeom>
        </p:spPr>
        <p:txBody>
          <a:bodyPr wrap="square">
            <a:spAutoFit/>
          </a:bodyPr>
          <a:lstStyle/>
          <a:p>
            <a:pPr algn="r"/>
            <a:r>
              <a:rPr lang="en-US" b="1" dirty="0"/>
              <a:t>“I was interested in…how imprisonment rates co-occur with other larger social and economic processes, particularly the labor market.”</a:t>
            </a:r>
          </a:p>
          <a:p>
            <a:pPr algn="r"/>
            <a:r>
              <a:rPr lang="en-US" b="1" dirty="0"/>
              <a:t>- Social Scientist 15</a:t>
            </a:r>
          </a:p>
        </p:txBody>
      </p:sp>
      <p:sp>
        <p:nvSpPr>
          <p:cNvPr id="3" name="Rectangle 2">
            <a:extLst>
              <a:ext uri="{FF2B5EF4-FFF2-40B4-BE49-F238E27FC236}">
                <a16:creationId xmlns:a16="http://schemas.microsoft.com/office/drawing/2014/main" id="{16CF3102-6D9A-4F24-A8E5-925B03A23206}"/>
              </a:ext>
            </a:extLst>
          </p:cNvPr>
          <p:cNvSpPr/>
          <p:nvPr/>
        </p:nvSpPr>
        <p:spPr>
          <a:xfrm>
            <a:off x="0" y="1902630"/>
            <a:ext cx="7164125" cy="923330"/>
          </a:xfrm>
          <a:prstGeom prst="rect">
            <a:avLst/>
          </a:prstGeom>
        </p:spPr>
        <p:txBody>
          <a:bodyPr wrap="square">
            <a:spAutoFit/>
          </a:bodyPr>
          <a:lstStyle/>
          <a:p>
            <a:r>
              <a:rPr lang="en-US" b="1" dirty="0"/>
              <a:t>“We are analyzing…Phylogeographic information from more than 20 different species…in the light of the climatic data.” </a:t>
            </a:r>
          </a:p>
          <a:p>
            <a:pPr algn="r"/>
            <a:r>
              <a:rPr lang="en-US" b="1" dirty="0"/>
              <a:t>- Zoologist 09</a:t>
            </a:r>
          </a:p>
        </p:txBody>
      </p:sp>
    </p:spTree>
    <p:extLst>
      <p:ext uri="{BB962C8B-B14F-4D97-AF65-F5344CB8AC3E}">
        <p14:creationId xmlns:p14="http://schemas.microsoft.com/office/powerpoint/2010/main" val="143898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E2CFE-840B-4B7A-A907-4E2F1360E410}"/>
              </a:ext>
            </a:extLst>
          </p:cNvPr>
          <p:cNvPicPr>
            <a:picLocks noChangeAspect="1"/>
          </p:cNvPicPr>
          <p:nvPr/>
        </p:nvPicPr>
        <p:blipFill rotWithShape="1">
          <a:blip r:embed="rId3"/>
          <a:srcRect b="10000"/>
          <a:stretch/>
        </p:blipFill>
        <p:spPr>
          <a:xfrm>
            <a:off x="0" y="0"/>
            <a:ext cx="9144000" cy="5143500"/>
          </a:xfrm>
          <a:prstGeom prst="rect">
            <a:avLst/>
          </a:prstGeom>
        </p:spPr>
      </p:pic>
      <p:sp>
        <p:nvSpPr>
          <p:cNvPr id="3" name="TextBox 2">
            <a:extLst>
              <a:ext uri="{FF2B5EF4-FFF2-40B4-BE49-F238E27FC236}">
                <a16:creationId xmlns:a16="http://schemas.microsoft.com/office/drawing/2014/main" id="{4A04CA97-49CC-4015-92F8-053BA510FBB2}"/>
              </a:ext>
            </a:extLst>
          </p:cNvPr>
          <p:cNvSpPr txBox="1"/>
          <p:nvPr/>
        </p:nvSpPr>
        <p:spPr>
          <a:xfrm>
            <a:off x="1399289" y="0"/>
            <a:ext cx="7744711" cy="1569660"/>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Successful data reuse from a researcher’s perspective requires information about the data, from a variety of sources, such that data’s quality can be evaluated.</a:t>
            </a:r>
          </a:p>
        </p:txBody>
      </p:sp>
      <p:sp>
        <p:nvSpPr>
          <p:cNvPr id="4" name="TextBox 3">
            <a:extLst>
              <a:ext uri="{FF2B5EF4-FFF2-40B4-BE49-F238E27FC236}">
                <a16:creationId xmlns:a16="http://schemas.microsoft.com/office/drawing/2014/main" id="{ED3D04D0-FEE1-480B-978E-22242D8C9669}"/>
              </a:ext>
            </a:extLst>
          </p:cNvPr>
          <p:cNvSpPr txBox="1"/>
          <p:nvPr/>
        </p:nvSpPr>
        <p:spPr>
          <a:xfrm>
            <a:off x="6172200" y="1942135"/>
            <a:ext cx="2971800" cy="646331"/>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(e.g., Faniel, Frank, &amp; Yakel, 2019; </a:t>
            </a:r>
          </a:p>
          <a:p>
            <a:pPr algn="r"/>
            <a:r>
              <a:rPr lang="en-US" sz="1200" b="1" dirty="0">
                <a:solidFill>
                  <a:schemeClr val="bg1"/>
                </a:solidFill>
                <a:latin typeface="Arial" panose="020B0604020202020204" pitchFamily="34" charset="0"/>
                <a:cs typeface="Arial" panose="020B0604020202020204" pitchFamily="34" charset="0"/>
              </a:rPr>
              <a:t>Faniel &amp; Yakel, 2017; </a:t>
            </a:r>
          </a:p>
          <a:p>
            <a:pPr algn="r"/>
            <a:r>
              <a:rPr lang="en-US" sz="1200" b="1" dirty="0">
                <a:solidFill>
                  <a:schemeClr val="bg1"/>
                </a:solidFill>
                <a:latin typeface="Arial" panose="020B0604020202020204" pitchFamily="34" charset="0"/>
                <a:cs typeface="Arial" panose="020B0604020202020204" pitchFamily="34" charset="0"/>
              </a:rPr>
              <a:t>Faniel, Kriesberg, &amp; Yakel, 2016)</a:t>
            </a:r>
          </a:p>
        </p:txBody>
      </p:sp>
      <p:sp>
        <p:nvSpPr>
          <p:cNvPr id="6" name="Rectangle 5">
            <a:extLst>
              <a:ext uri="{FF2B5EF4-FFF2-40B4-BE49-F238E27FC236}">
                <a16:creationId xmlns:a16="http://schemas.microsoft.com/office/drawing/2014/main" id="{D64683E0-FCAF-49F6-A0DA-BAF820885686}"/>
              </a:ext>
            </a:extLst>
          </p:cNvPr>
          <p:cNvSpPr/>
          <p:nvPr/>
        </p:nvSpPr>
        <p:spPr>
          <a:xfrm>
            <a:off x="4279392" y="4928056"/>
            <a:ext cx="4864608" cy="215444"/>
          </a:xfrm>
          <a:prstGeom prst="rect">
            <a:avLst/>
          </a:prstGeom>
        </p:spPr>
        <p:txBody>
          <a:bodyPr wrap="square">
            <a:spAutoFit/>
          </a:bodyPr>
          <a:lstStyle/>
          <a:p>
            <a:pPr algn="r"/>
            <a:r>
              <a:rPr lang="en-US" sz="800" dirty="0">
                <a:solidFill>
                  <a:schemeClr val="bg1"/>
                </a:solidFill>
                <a:latin typeface="Arial" panose="020B0604020202020204" pitchFamily="34" charset="0"/>
                <a:cs typeface="Arial" panose="020B0604020202020204" pitchFamily="34" charset="0"/>
              </a:rPr>
              <a:t>Image: https://www.flickr.com/photos/117317408@N03/12658873675 by Billy Woodford / CC BY 2.0</a:t>
            </a:r>
          </a:p>
        </p:txBody>
      </p:sp>
    </p:spTree>
    <p:extLst>
      <p:ext uri="{BB962C8B-B14F-4D97-AF65-F5344CB8AC3E}">
        <p14:creationId xmlns:p14="http://schemas.microsoft.com/office/powerpoint/2010/main" val="78265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FCA48-40BC-4796-AB09-BBB946AD71BE}"/>
              </a:ext>
            </a:extLst>
          </p:cNvPr>
          <p:cNvSpPr>
            <a:spLocks noGrp="1"/>
          </p:cNvSpPr>
          <p:nvPr>
            <p:ph type="body" sz="quarter" idx="13"/>
          </p:nvPr>
        </p:nvSpPr>
        <p:spPr>
          <a:xfrm>
            <a:off x="0" y="29366"/>
            <a:ext cx="8439148" cy="686442"/>
          </a:xfrm>
        </p:spPr>
        <p:txBody>
          <a:bodyPr/>
          <a:lstStyle/>
          <a:p>
            <a:r>
              <a:rPr lang="en-US" sz="3200" dirty="0"/>
              <a:t>Types of Context Information</a:t>
            </a:r>
          </a:p>
        </p:txBody>
      </p:sp>
      <p:sp>
        <p:nvSpPr>
          <p:cNvPr id="3" name="TextBox 2">
            <a:extLst>
              <a:ext uri="{FF2B5EF4-FFF2-40B4-BE49-F238E27FC236}">
                <a16:creationId xmlns:a16="http://schemas.microsoft.com/office/drawing/2014/main" id="{7A1B960C-A433-4D3D-8D4E-2ABF0E505E00}"/>
              </a:ext>
            </a:extLst>
          </p:cNvPr>
          <p:cNvSpPr txBox="1"/>
          <p:nvPr/>
        </p:nvSpPr>
        <p:spPr>
          <a:xfrm>
            <a:off x="176641" y="791621"/>
            <a:ext cx="3568606" cy="138499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b="1" dirty="0">
                <a:solidFill>
                  <a:schemeClr val="accent5"/>
                </a:solidFill>
              </a:rPr>
              <a:t>Repository Information</a:t>
            </a:r>
          </a:p>
          <a:p>
            <a:pPr algn="ctr"/>
            <a:r>
              <a:rPr lang="en-US" sz="2000" b="1" dirty="0"/>
              <a:t>Provenance</a:t>
            </a:r>
          </a:p>
          <a:p>
            <a:pPr algn="ctr"/>
            <a:r>
              <a:rPr lang="en-US" sz="2000" b="1" dirty="0"/>
              <a:t>Reputation and History</a:t>
            </a:r>
          </a:p>
          <a:p>
            <a:pPr algn="ctr"/>
            <a:r>
              <a:rPr lang="en-US" sz="2000" b="1" dirty="0"/>
              <a:t>Curation and Digitization</a:t>
            </a:r>
          </a:p>
        </p:txBody>
      </p:sp>
      <p:sp>
        <p:nvSpPr>
          <p:cNvPr id="4" name="TextBox 3">
            <a:extLst>
              <a:ext uri="{FF2B5EF4-FFF2-40B4-BE49-F238E27FC236}">
                <a16:creationId xmlns:a16="http://schemas.microsoft.com/office/drawing/2014/main" id="{7130F36A-CE65-4DEE-82BD-6F8A9D5901A0}"/>
              </a:ext>
            </a:extLst>
          </p:cNvPr>
          <p:cNvSpPr txBox="1"/>
          <p:nvPr/>
        </p:nvSpPr>
        <p:spPr>
          <a:xfrm>
            <a:off x="2361298" y="2310238"/>
            <a:ext cx="4421403" cy="2308324"/>
          </a:xfrm>
          <a:prstGeom prst="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400" b="1" dirty="0">
                <a:solidFill>
                  <a:schemeClr val="accent4">
                    <a:lumMod val="75000"/>
                  </a:schemeClr>
                </a:solidFill>
              </a:rPr>
              <a:t>Data Production Information </a:t>
            </a:r>
          </a:p>
          <a:p>
            <a:pPr algn="ctr"/>
            <a:r>
              <a:rPr lang="en-US" sz="2000" b="1" dirty="0">
                <a:solidFill>
                  <a:schemeClr val="tx1"/>
                </a:solidFill>
              </a:rPr>
              <a:t>Data Collection</a:t>
            </a:r>
          </a:p>
          <a:p>
            <a:pPr algn="ctr"/>
            <a:r>
              <a:rPr lang="en-US" sz="2000" b="1" dirty="0">
                <a:solidFill>
                  <a:schemeClr val="tx1"/>
                </a:solidFill>
              </a:rPr>
              <a:t>Specimen and Artifact</a:t>
            </a:r>
          </a:p>
          <a:p>
            <a:pPr algn="ctr"/>
            <a:r>
              <a:rPr lang="en-US" sz="2000" b="1" dirty="0">
                <a:solidFill>
                  <a:schemeClr val="tx1"/>
                </a:solidFill>
              </a:rPr>
              <a:t>Data Producer</a:t>
            </a:r>
          </a:p>
          <a:p>
            <a:pPr algn="ctr"/>
            <a:r>
              <a:rPr lang="en-US" sz="2000" b="1" dirty="0">
                <a:solidFill>
                  <a:schemeClr val="tx1"/>
                </a:solidFill>
              </a:rPr>
              <a:t>Data Analysis</a:t>
            </a:r>
          </a:p>
          <a:p>
            <a:pPr algn="ctr"/>
            <a:r>
              <a:rPr lang="en-US" sz="2000" b="1" dirty="0">
                <a:solidFill>
                  <a:schemeClr val="tx1"/>
                </a:solidFill>
              </a:rPr>
              <a:t>Missing Data </a:t>
            </a:r>
          </a:p>
          <a:p>
            <a:pPr algn="ctr"/>
            <a:r>
              <a:rPr lang="en-US" sz="2000" b="1" dirty="0">
                <a:solidFill>
                  <a:schemeClr val="tx1"/>
                </a:solidFill>
              </a:rPr>
              <a:t>Research Objectives</a:t>
            </a:r>
            <a:endParaRPr lang="en-US" b="1" dirty="0">
              <a:solidFill>
                <a:schemeClr val="tx1"/>
              </a:solidFill>
            </a:endParaRPr>
          </a:p>
        </p:txBody>
      </p:sp>
      <p:sp>
        <p:nvSpPr>
          <p:cNvPr id="5" name="TextBox 4">
            <a:extLst>
              <a:ext uri="{FF2B5EF4-FFF2-40B4-BE49-F238E27FC236}">
                <a16:creationId xmlns:a16="http://schemas.microsoft.com/office/drawing/2014/main" id="{1C23351B-9814-4124-9F2E-FA9D61F8094B}"/>
              </a:ext>
            </a:extLst>
          </p:cNvPr>
          <p:cNvSpPr txBox="1"/>
          <p:nvPr/>
        </p:nvSpPr>
        <p:spPr>
          <a:xfrm>
            <a:off x="5299368" y="773617"/>
            <a:ext cx="3639138" cy="1384995"/>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400" b="1" dirty="0">
                <a:solidFill>
                  <a:schemeClr val="accent6">
                    <a:lumMod val="75000"/>
                  </a:schemeClr>
                </a:solidFill>
              </a:rPr>
              <a:t>Data Reuse Information</a:t>
            </a:r>
          </a:p>
          <a:p>
            <a:pPr algn="ctr"/>
            <a:r>
              <a:rPr lang="en-US" sz="2000" b="1" dirty="0"/>
              <a:t>Prior reuse</a:t>
            </a:r>
          </a:p>
          <a:p>
            <a:pPr algn="ctr"/>
            <a:r>
              <a:rPr lang="en-US" sz="2000" b="1" dirty="0"/>
              <a:t>Terms of Use</a:t>
            </a:r>
          </a:p>
          <a:p>
            <a:pPr algn="ctr"/>
            <a:r>
              <a:rPr lang="en-US" sz="2000" b="1" dirty="0"/>
              <a:t>Advice on reuse</a:t>
            </a:r>
            <a:endParaRPr lang="en-US" sz="1600" b="1" dirty="0"/>
          </a:p>
        </p:txBody>
      </p:sp>
      <p:sp>
        <p:nvSpPr>
          <p:cNvPr id="6" name="TextBox 5">
            <a:extLst>
              <a:ext uri="{FF2B5EF4-FFF2-40B4-BE49-F238E27FC236}">
                <a16:creationId xmlns:a16="http://schemas.microsoft.com/office/drawing/2014/main" id="{C4A3493C-3948-4EF4-97C1-201A73DA638E}"/>
              </a:ext>
            </a:extLst>
          </p:cNvPr>
          <p:cNvSpPr txBox="1"/>
          <p:nvPr/>
        </p:nvSpPr>
        <p:spPr>
          <a:xfrm>
            <a:off x="0" y="4383229"/>
            <a:ext cx="2274073" cy="276999"/>
          </a:xfrm>
          <a:prstGeom prst="rect">
            <a:avLst/>
          </a:prstGeom>
          <a:noFill/>
        </p:spPr>
        <p:txBody>
          <a:bodyPr wrap="square" rtlCol="0">
            <a:spAutoFit/>
          </a:bodyPr>
          <a:lstStyle/>
          <a:p>
            <a:r>
              <a:rPr lang="en-US" sz="1200" dirty="0"/>
              <a:t>(Faniel, Frank, &amp; Yakel, 2019)</a:t>
            </a:r>
          </a:p>
        </p:txBody>
      </p:sp>
    </p:spTree>
    <p:extLst>
      <p:ext uri="{BB962C8B-B14F-4D97-AF65-F5344CB8AC3E}">
        <p14:creationId xmlns:p14="http://schemas.microsoft.com/office/powerpoint/2010/main" val="169129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2C4EC97-A9D3-4C75-BEC3-C02E920B50C1}"/>
              </a:ext>
            </a:extLst>
          </p:cNvPr>
          <p:cNvGraphicFramePr/>
          <p:nvPr>
            <p:extLst>
              <p:ext uri="{D42A27DB-BD31-4B8C-83A1-F6EECF244321}">
                <p14:modId xmlns:p14="http://schemas.microsoft.com/office/powerpoint/2010/main" val="1089329265"/>
              </p:ext>
            </p:extLst>
          </p:nvPr>
        </p:nvGraphicFramePr>
        <p:xfrm>
          <a:off x="161925" y="660400"/>
          <a:ext cx="8877300" cy="4451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
            <a:extLst>
              <a:ext uri="{FF2B5EF4-FFF2-40B4-BE49-F238E27FC236}">
                <a16:creationId xmlns:a16="http://schemas.microsoft.com/office/drawing/2014/main" id="{1A9CAB06-A47D-48D2-8C69-6B5EA7183535}"/>
              </a:ext>
            </a:extLst>
          </p:cNvPr>
          <p:cNvSpPr txBox="1">
            <a:spLocks/>
          </p:cNvSpPr>
          <p:nvPr/>
        </p:nvSpPr>
        <p:spPr>
          <a:xfrm>
            <a:off x="0" y="23568"/>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2"/>
                </a:solidFill>
              </a:rPr>
              <a:t>Role of Context Information</a:t>
            </a:r>
          </a:p>
        </p:txBody>
      </p:sp>
      <p:sp>
        <p:nvSpPr>
          <p:cNvPr id="6" name="TextBox 5">
            <a:extLst>
              <a:ext uri="{FF2B5EF4-FFF2-40B4-BE49-F238E27FC236}">
                <a16:creationId xmlns:a16="http://schemas.microsoft.com/office/drawing/2014/main" id="{CB8C6AE2-841E-438D-A67A-B3AEA1E53B63}"/>
              </a:ext>
            </a:extLst>
          </p:cNvPr>
          <p:cNvSpPr txBox="1"/>
          <p:nvPr/>
        </p:nvSpPr>
        <p:spPr>
          <a:xfrm>
            <a:off x="0" y="4453545"/>
            <a:ext cx="2258170" cy="276999"/>
          </a:xfrm>
          <a:prstGeom prst="rect">
            <a:avLst/>
          </a:prstGeom>
          <a:noFill/>
        </p:spPr>
        <p:txBody>
          <a:bodyPr wrap="square" rtlCol="0">
            <a:spAutoFit/>
          </a:bodyPr>
          <a:lstStyle/>
          <a:p>
            <a:r>
              <a:rPr lang="en-US" sz="1200" dirty="0"/>
              <a:t>(Faniel, Frank, &amp; Yakel, 2019)</a:t>
            </a:r>
          </a:p>
        </p:txBody>
      </p:sp>
    </p:spTree>
    <p:extLst>
      <p:ext uri="{BB962C8B-B14F-4D97-AF65-F5344CB8AC3E}">
        <p14:creationId xmlns:p14="http://schemas.microsoft.com/office/powerpoint/2010/main" val="79023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003D33-669E-4D67-AAB1-57A58179D5C0}"/>
              </a:ext>
            </a:extLst>
          </p:cNvPr>
          <p:cNvGraphicFramePr/>
          <p:nvPr>
            <p:extLst>
              <p:ext uri="{D42A27DB-BD31-4B8C-83A1-F6EECF244321}">
                <p14:modId xmlns:p14="http://schemas.microsoft.com/office/powerpoint/2010/main" val="1837900018"/>
              </p:ext>
            </p:extLst>
          </p:nvPr>
        </p:nvGraphicFramePr>
        <p:xfrm>
          <a:off x="76200" y="539750"/>
          <a:ext cx="8991600"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2D9E3F2-2C5F-4173-99D0-C271EE61D4F5}"/>
              </a:ext>
            </a:extLst>
          </p:cNvPr>
          <p:cNvSpPr txBox="1"/>
          <p:nvPr/>
        </p:nvSpPr>
        <p:spPr>
          <a:xfrm>
            <a:off x="0" y="23052"/>
            <a:ext cx="6468437" cy="584775"/>
          </a:xfrm>
          <a:prstGeom prst="rect">
            <a:avLst/>
          </a:prstGeom>
          <a:noFill/>
        </p:spPr>
        <p:txBody>
          <a:bodyPr wrap="none" rtlCol="0">
            <a:spAutoFit/>
          </a:bodyPr>
          <a:lstStyle/>
          <a:p>
            <a:r>
              <a:rPr lang="en-US" sz="3200" b="1" dirty="0">
                <a:solidFill>
                  <a:schemeClr val="tx2"/>
                </a:solidFill>
              </a:rPr>
              <a:t>Sources for Context Information</a:t>
            </a:r>
          </a:p>
        </p:txBody>
      </p:sp>
      <p:sp>
        <p:nvSpPr>
          <p:cNvPr id="6" name="TextBox 5">
            <a:extLst>
              <a:ext uri="{FF2B5EF4-FFF2-40B4-BE49-F238E27FC236}">
                <a16:creationId xmlns:a16="http://schemas.microsoft.com/office/drawing/2014/main" id="{97D8A8AB-6BA0-4AF0-B757-02D82E591D34}"/>
              </a:ext>
            </a:extLst>
          </p:cNvPr>
          <p:cNvSpPr txBox="1"/>
          <p:nvPr/>
        </p:nvSpPr>
        <p:spPr>
          <a:xfrm>
            <a:off x="0" y="4465250"/>
            <a:ext cx="1688990" cy="276999"/>
          </a:xfrm>
          <a:prstGeom prst="rect">
            <a:avLst/>
          </a:prstGeom>
          <a:noFill/>
        </p:spPr>
        <p:txBody>
          <a:bodyPr wrap="square" rtlCol="0">
            <a:spAutoFit/>
          </a:bodyPr>
          <a:lstStyle/>
          <a:p>
            <a:r>
              <a:rPr lang="en-US" sz="1200" dirty="0"/>
              <a:t>(Faniel &amp; Yakel, 2017)</a:t>
            </a:r>
          </a:p>
        </p:txBody>
      </p:sp>
    </p:spTree>
    <p:extLst>
      <p:ext uri="{BB962C8B-B14F-4D97-AF65-F5344CB8AC3E}">
        <p14:creationId xmlns:p14="http://schemas.microsoft.com/office/powerpoint/2010/main" val="71469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003D33-669E-4D67-AAB1-57A58179D5C0}"/>
              </a:ext>
            </a:extLst>
          </p:cNvPr>
          <p:cNvGraphicFramePr/>
          <p:nvPr>
            <p:extLst>
              <p:ext uri="{D42A27DB-BD31-4B8C-83A1-F6EECF244321}">
                <p14:modId xmlns:p14="http://schemas.microsoft.com/office/powerpoint/2010/main" val="965696134"/>
              </p:ext>
            </p:extLst>
          </p:nvPr>
        </p:nvGraphicFramePr>
        <p:xfrm>
          <a:off x="0" y="539750"/>
          <a:ext cx="906779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2D9E3F2-2C5F-4173-99D0-C271EE61D4F5}"/>
              </a:ext>
            </a:extLst>
          </p:cNvPr>
          <p:cNvSpPr txBox="1"/>
          <p:nvPr/>
        </p:nvSpPr>
        <p:spPr>
          <a:xfrm>
            <a:off x="0" y="17390"/>
            <a:ext cx="6627135" cy="584775"/>
          </a:xfrm>
          <a:prstGeom prst="rect">
            <a:avLst/>
          </a:prstGeom>
          <a:noFill/>
        </p:spPr>
        <p:txBody>
          <a:bodyPr wrap="none" rtlCol="0">
            <a:spAutoFit/>
          </a:bodyPr>
          <a:lstStyle/>
          <a:p>
            <a:r>
              <a:rPr lang="en-US" sz="3200" b="1" dirty="0">
                <a:solidFill>
                  <a:schemeClr val="tx2"/>
                </a:solidFill>
              </a:rPr>
              <a:t>Reasons Reuser Needed Context</a:t>
            </a:r>
          </a:p>
        </p:txBody>
      </p:sp>
      <p:sp>
        <p:nvSpPr>
          <p:cNvPr id="6" name="TextBox 5">
            <a:extLst>
              <a:ext uri="{FF2B5EF4-FFF2-40B4-BE49-F238E27FC236}">
                <a16:creationId xmlns:a16="http://schemas.microsoft.com/office/drawing/2014/main" id="{97D8A8AB-6BA0-4AF0-B757-02D82E591D34}"/>
              </a:ext>
            </a:extLst>
          </p:cNvPr>
          <p:cNvSpPr txBox="1"/>
          <p:nvPr/>
        </p:nvSpPr>
        <p:spPr>
          <a:xfrm>
            <a:off x="0" y="4468974"/>
            <a:ext cx="2014992" cy="461665"/>
          </a:xfrm>
          <a:prstGeom prst="rect">
            <a:avLst/>
          </a:prstGeom>
          <a:noFill/>
        </p:spPr>
        <p:txBody>
          <a:bodyPr wrap="square" rtlCol="0">
            <a:spAutoFit/>
          </a:bodyPr>
          <a:lstStyle/>
          <a:p>
            <a:r>
              <a:rPr lang="en-US" sz="1200" dirty="0"/>
              <a:t>(Yakel, Faniel &amp; Frank, unpublished mss.)</a:t>
            </a:r>
          </a:p>
        </p:txBody>
      </p:sp>
    </p:spTree>
    <p:extLst>
      <p:ext uri="{BB962C8B-B14F-4D97-AF65-F5344CB8AC3E}">
        <p14:creationId xmlns:p14="http://schemas.microsoft.com/office/powerpoint/2010/main" val="1317773249"/>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CLC 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8AE900A0-BDAB-4100-8E6E-0D1DF52823E0}" vid="{2E02DCCF-65A5-4E57-9CAC-E8931BD366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BF0AE2D1389649808D9472CB064CCE" ma:contentTypeVersion="5" ma:contentTypeDescription="Create a new document." ma:contentTypeScope="" ma:versionID="71b5f4facd498cbc3a3df13ecc85d613">
  <xsd:schema xmlns:xsd="http://www.w3.org/2001/XMLSchema" xmlns:xs="http://www.w3.org/2001/XMLSchema" xmlns:p="http://schemas.microsoft.com/office/2006/metadata/properties" xmlns:ns1="http://schemas.microsoft.com/sharepoint/v3" xmlns:ns2="6d6d3201-fbff-4ac4-a4b7-e0a0217f93fc" xmlns:ns3="cbe0efe5-0ef0-41ce-a9ab-fad89b5ef4cb" targetNamespace="http://schemas.microsoft.com/office/2006/metadata/properties" ma:root="true" ma:fieldsID="65c677518e38937a1a4f6f645bcd4b79" ns1:_="" ns2:_="" ns3:_="">
    <xsd:import namespace="http://schemas.microsoft.com/sharepoint/v3"/>
    <xsd:import namespace="6d6d3201-fbff-4ac4-a4b7-e0a0217f93fc"/>
    <xsd:import namespace="cbe0efe5-0ef0-41ce-a9ab-fad89b5ef4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d3201-fbff-4ac4-a4b7-e0a0217f93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0efe5-0ef0-41ce-a9ab-fad89b5ef4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988F0-95B4-4FCA-A550-26E1636850F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be0efe5-0ef0-41ce-a9ab-fad89b5ef4cb"/>
    <ds:schemaRef ds:uri="http://schemas.microsoft.com/sharepoint/v3"/>
    <ds:schemaRef ds:uri="http://purl.org/dc/terms/"/>
    <ds:schemaRef ds:uri="http://schemas.openxmlformats.org/package/2006/metadata/core-properties"/>
    <ds:schemaRef ds:uri="6d6d3201-fbff-4ac4-a4b7-e0a0217f93fc"/>
    <ds:schemaRef ds:uri="http://www.w3.org/XML/1998/namespace"/>
    <ds:schemaRef ds:uri="http://purl.org/dc/dcmitype/"/>
  </ds:schemaRefs>
</ds:datastoreItem>
</file>

<file path=customXml/itemProps2.xml><?xml version="1.0" encoding="utf-8"?>
<ds:datastoreItem xmlns:ds="http://schemas.openxmlformats.org/officeDocument/2006/customXml" ds:itemID="{DACF713D-0081-4503-945B-D24318CCC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6d3201-fbff-4ac4-a4b7-e0a0217f93fc"/>
    <ds:schemaRef ds:uri="cbe0efe5-0ef0-41ce-a9ab-fad89b5ef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12363</TotalTime>
  <Words>1380</Words>
  <Application>Microsoft Office PowerPoint</Application>
  <PresentationFormat>On-screen Show (16:9)</PresentationFormat>
  <Paragraphs>112</Paragraphs>
  <Slides>17</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Calibri Light</vt:lpstr>
      <vt:lpstr>Nonconfidential</vt:lpstr>
      <vt:lpstr>Master_Slides_V2</vt:lpstr>
      <vt:lpstr>Office Theme</vt:lpstr>
      <vt:lpstr>OCLC 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Faniel,Ixchel</cp:lastModifiedBy>
  <cp:revision>296</cp:revision>
  <dcterms:created xsi:type="dcterms:W3CDTF">2015-04-17T19:58:50Z</dcterms:created>
  <dcterms:modified xsi:type="dcterms:W3CDTF">2020-11-11T14:35:35Z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0x01010030BF0AE2D1389649808D9472CB064CCE</vt:lpwstr>
  </property>
</Properties>
</file>