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26"/>
  </p:notesMasterIdLst>
  <p:handoutMasterIdLst>
    <p:handoutMasterId r:id="rId27"/>
  </p:handoutMasterIdLst>
  <p:sldIdLst>
    <p:sldId id="265" r:id="rId6"/>
    <p:sldId id="267" r:id="rId7"/>
    <p:sldId id="258" r:id="rId8"/>
    <p:sldId id="278" r:id="rId9"/>
    <p:sldId id="269" r:id="rId10"/>
    <p:sldId id="261" r:id="rId11"/>
    <p:sldId id="259" r:id="rId12"/>
    <p:sldId id="282" r:id="rId13"/>
    <p:sldId id="283" r:id="rId14"/>
    <p:sldId id="284" r:id="rId15"/>
    <p:sldId id="285" r:id="rId16"/>
    <p:sldId id="286" r:id="rId17"/>
    <p:sldId id="287" r:id="rId18"/>
    <p:sldId id="290" r:id="rId19"/>
    <p:sldId id="289" r:id="rId20"/>
    <p:sldId id="273" r:id="rId21"/>
    <p:sldId id="275" r:id="rId22"/>
    <p:sldId id="276" r:id="rId23"/>
    <p:sldId id="277" r:id="rId24"/>
    <p:sldId id="263" r:id="rId25"/>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56830" autoAdjust="0"/>
  </p:normalViewPr>
  <p:slideViewPr>
    <p:cSldViewPr snapToGrid="0" snapToObjects="1">
      <p:cViewPr varScale="1">
        <p:scale>
          <a:sx n="40" d="100"/>
          <a:sy n="40" d="100"/>
        </p:scale>
        <p:origin x="1164" y="32"/>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11/23/2020</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F7E5D555-F7C2-4ACC-97A0-58EF8462E1B4}" type="datetimeFigureOut">
              <a:rPr lang="en-US" smtClean="0"/>
              <a:t>11/23/2020</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047459C-CB53-41AE-9B75-6F43B095DC09}" type="slidenum">
              <a:rPr lang="en-US" smtClean="0"/>
              <a:t>‹#›</a:t>
            </a:fld>
            <a:endParaRPr lang="en-US" dirty="0"/>
          </a:p>
        </p:txBody>
      </p:sp>
    </p:spTree>
    <p:extLst>
      <p:ext uri="{BB962C8B-B14F-4D97-AF65-F5344CB8AC3E}">
        <p14:creationId xmlns:p14="http://schemas.microsoft.com/office/powerpoint/2010/main" val="1747726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Thank you for inviting us to speak today.  Millions of bibliographic records in OCLC’s WorldCat database were created before it was possible to add non-Latin scripts, or they were created in local library systems that don’t have that capability.  Thus, these collections remain hidden to researchers searching in those scripts.  We plan to talk about a project to add Cyrillic to WorldCat to help uncover those collections.  </a:t>
            </a:r>
          </a:p>
        </p:txBody>
      </p:sp>
      <p:sp>
        <p:nvSpPr>
          <p:cNvPr id="4" name="Slide Number Placeholder 3"/>
          <p:cNvSpPr>
            <a:spLocks noGrp="1"/>
          </p:cNvSpPr>
          <p:nvPr>
            <p:ph type="sldNum" sz="quarter" idx="5"/>
          </p:nvPr>
        </p:nvSpPr>
        <p:spPr/>
        <p:txBody>
          <a:bodyPr/>
          <a:lstStyle/>
          <a:p>
            <a:fld id="{B047459C-CB53-41AE-9B75-6F43B095DC09}" type="slidenum">
              <a:rPr lang="en-US" smtClean="0"/>
              <a:t>1</a:t>
            </a:fld>
            <a:endParaRPr lang="en-US" dirty="0"/>
          </a:p>
        </p:txBody>
      </p:sp>
    </p:spTree>
    <p:extLst>
      <p:ext uri="{BB962C8B-B14F-4D97-AF65-F5344CB8AC3E}">
        <p14:creationId xmlns:p14="http://schemas.microsoft.com/office/powerpoint/2010/main" val="248334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High probability means we are confident in the transliteration</a:t>
            </a:r>
          </a:p>
          <a:p>
            <a:endParaRPr lang="en-US" dirty="0"/>
          </a:p>
          <a:p>
            <a:r>
              <a:rPr lang="en-US" dirty="0"/>
              <a:t>Review cycles lasted about a month and consisted of a set of transliterated data sent to reviewers. Then the results were analyzed by Jenny, code changes made, data mining and questions back and forth to clarify as needed and then we would be ready for the next round of reviews.</a:t>
            </a:r>
          </a:p>
          <a:p>
            <a:endParaRPr lang="en-US" dirty="0"/>
          </a:p>
          <a:p>
            <a:r>
              <a:rPr lang="en-US" dirty="0"/>
              <a:t>This is a stretch assignment for both myself and the reviewers so we are working outside the usual project pathways inside OCLC – but we are working hand in hand with bib quality.</a:t>
            </a:r>
          </a:p>
        </p:txBody>
      </p:sp>
      <p:sp>
        <p:nvSpPr>
          <p:cNvPr id="4" name="Slide Number Placeholder 3"/>
          <p:cNvSpPr>
            <a:spLocks noGrp="1"/>
          </p:cNvSpPr>
          <p:nvPr>
            <p:ph type="sldNum" sz="quarter" idx="5"/>
          </p:nvPr>
        </p:nvSpPr>
        <p:spPr/>
        <p:txBody>
          <a:bodyPr/>
          <a:lstStyle/>
          <a:p>
            <a:fld id="{B047459C-CB53-41AE-9B75-6F43B095DC09}" type="slidenum">
              <a:rPr lang="en-US" smtClean="0"/>
              <a:t>10</a:t>
            </a:fld>
            <a:endParaRPr lang="en-US" dirty="0"/>
          </a:p>
        </p:txBody>
      </p:sp>
    </p:spTree>
    <p:extLst>
      <p:ext uri="{BB962C8B-B14F-4D97-AF65-F5344CB8AC3E}">
        <p14:creationId xmlns:p14="http://schemas.microsoft.com/office/powerpoint/2010/main" val="374731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a:t>
            </a:r>
          </a:p>
          <a:p>
            <a:endParaRPr lang="en-US" dirty="0"/>
          </a:p>
          <a:p>
            <a:r>
              <a:rPr lang="en-US" dirty="0"/>
              <a:t>English cataloging so we know the transliteration that was likely used</a:t>
            </a:r>
          </a:p>
          <a:p>
            <a:r>
              <a:rPr lang="en-US" dirty="0"/>
              <a:t>Try to avoid titles that are more likely to have bits in other languages – bi-lingual texts, translations, parallel titles</a:t>
            </a:r>
          </a:p>
          <a:p>
            <a:r>
              <a:rPr lang="en-US" dirty="0"/>
              <a:t>Works published in Russian but published in the US were deemed more likely to have non-Russian words in the title.</a:t>
            </a:r>
          </a:p>
          <a:p>
            <a:endParaRPr lang="en-US" dirty="0"/>
          </a:p>
          <a:p>
            <a:r>
              <a:rPr lang="en-US" dirty="0"/>
              <a:t>A lot of the contentDM records have Cyrillic in the 245 – instead of a linked 880 – so they threw things off.</a:t>
            </a:r>
          </a:p>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11</a:t>
            </a:fld>
            <a:endParaRPr lang="en-US" dirty="0"/>
          </a:p>
        </p:txBody>
      </p:sp>
    </p:spTree>
    <p:extLst>
      <p:ext uri="{BB962C8B-B14F-4D97-AF65-F5344CB8AC3E}">
        <p14:creationId xmlns:p14="http://schemas.microsoft.com/office/powerpoint/2010/main" val="34776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What is a pattern? 3 vowels in a row; adjective and adverb endings that have common misspellings – usually missing marks.</a:t>
            </a:r>
          </a:p>
        </p:txBody>
      </p:sp>
      <p:sp>
        <p:nvSpPr>
          <p:cNvPr id="4" name="Slide Number Placeholder 3"/>
          <p:cNvSpPr>
            <a:spLocks noGrp="1"/>
          </p:cNvSpPr>
          <p:nvPr>
            <p:ph type="sldNum" sz="quarter" idx="5"/>
          </p:nvPr>
        </p:nvSpPr>
        <p:spPr/>
        <p:txBody>
          <a:bodyPr/>
          <a:lstStyle/>
          <a:p>
            <a:fld id="{B047459C-CB53-41AE-9B75-6F43B095DC09}" type="slidenum">
              <a:rPr lang="en-US" smtClean="0"/>
              <a:t>12</a:t>
            </a:fld>
            <a:endParaRPr lang="en-US" dirty="0"/>
          </a:p>
        </p:txBody>
      </p:sp>
    </p:spTree>
    <p:extLst>
      <p:ext uri="{BB962C8B-B14F-4D97-AF65-F5344CB8AC3E}">
        <p14:creationId xmlns:p14="http://schemas.microsoft.com/office/powerpoint/2010/main" val="228652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13</a:t>
            </a:fld>
            <a:endParaRPr lang="en-US" dirty="0"/>
          </a:p>
        </p:txBody>
      </p:sp>
    </p:spTree>
    <p:extLst>
      <p:ext uri="{BB962C8B-B14F-4D97-AF65-F5344CB8AC3E}">
        <p14:creationId xmlns:p14="http://schemas.microsoft.com/office/powerpoint/2010/main" val="2145831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Jenny: Add Cyrillic to 128k Russian records in 62 seconds.</a:t>
            </a:r>
          </a:p>
          <a:p>
            <a:r>
              <a:rPr lang="en-US" dirty="0"/>
              <a:t>About 5 nights to add those records to production – use a single-threaded process overnight to avoid overloading the API.</a:t>
            </a:r>
          </a:p>
          <a:p>
            <a:r>
              <a:rPr lang="en-US" dirty="0"/>
              <a:t>My autho + metadata API cannot touch PCC records so those are handed to Robert Bremer to work his magic with a Connexion macro</a:t>
            </a:r>
          </a:p>
          <a:p>
            <a:endParaRPr lang="en-US" dirty="0"/>
          </a:p>
          <a:p>
            <a:r>
              <a:rPr lang="en-US" dirty="0"/>
              <a:t>Review cycle – write code, run data, send emails, gather results, make a to do list, repeat – last Russian load was 4 cycles at 4 days effort each (1 MH, 3 JT) so we corrected about 1000 records for each hour of our effort – pretty good win. MH estimates about 20-30/hr could be done manually so our efforts to review and code paid off at 33:1 </a:t>
            </a:r>
            <a:r>
              <a:rPr lang="en-US" dirty="0">
                <a:sym typeface="Wingdings" panose="05000000000000000000" pitchFamily="2" charset="2"/>
              </a:rPr>
              <a:t></a:t>
            </a:r>
            <a:endParaRPr lang="en-US" dirty="0"/>
          </a:p>
          <a:p>
            <a:endParaRPr lang="en-US" dirty="0"/>
          </a:p>
          <a:p>
            <a:r>
              <a:rPr lang="en-US" dirty="0"/>
              <a:t>16x8x30 = 3840 so as long as we do batches of greater than 4000 and in no more than 16 days of effort then it is a win.</a:t>
            </a:r>
          </a:p>
        </p:txBody>
      </p:sp>
      <p:sp>
        <p:nvSpPr>
          <p:cNvPr id="4" name="Slide Number Placeholder 3"/>
          <p:cNvSpPr>
            <a:spLocks noGrp="1"/>
          </p:cNvSpPr>
          <p:nvPr>
            <p:ph type="sldNum" sz="quarter" idx="5"/>
          </p:nvPr>
        </p:nvSpPr>
        <p:spPr/>
        <p:txBody>
          <a:bodyPr/>
          <a:lstStyle/>
          <a:p>
            <a:fld id="{B047459C-CB53-41AE-9B75-6F43B095DC09}" type="slidenum">
              <a:rPr lang="en-US" smtClean="0"/>
              <a:t>14</a:t>
            </a:fld>
            <a:endParaRPr lang="en-US" dirty="0"/>
          </a:p>
        </p:txBody>
      </p:sp>
    </p:spTree>
    <p:extLst>
      <p:ext uri="{BB962C8B-B14F-4D97-AF65-F5344CB8AC3E}">
        <p14:creationId xmlns:p14="http://schemas.microsoft.com/office/powerpoint/2010/main" val="779850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possibly other languages that have ‘Cyrillic’ in the 546</a:t>
            </a:r>
          </a:p>
          <a:p>
            <a:endParaRPr lang="en-US" dirty="0"/>
          </a:p>
          <a:p>
            <a:r>
              <a:rPr lang="en-US" sz="1200" dirty="0"/>
              <a:t>142K Ukrainian language records without Cyrillic in WorldCat</a:t>
            </a:r>
          </a:p>
          <a:p>
            <a:r>
              <a:rPr lang="en-US" sz="1200" dirty="0"/>
              <a:t>Categories eliminated (AACR1, pre-1933, illegal characters for Ukrainian, records with uncommon vowel patterns, etc.</a:t>
            </a:r>
          </a:p>
          <a:p>
            <a:r>
              <a:rPr lang="en-US" sz="1200" dirty="0"/>
              <a:t>29K were candidates</a:t>
            </a:r>
          </a:p>
          <a:p>
            <a:r>
              <a:rPr lang="en-US" sz="1200" dirty="0"/>
              <a:t>OCLC worked with Ukrainian catalogers at many libraries to review test samples</a:t>
            </a:r>
          </a:p>
          <a:p>
            <a:r>
              <a:rPr lang="en-US" sz="1200" dirty="0"/>
              <a:t>28,445 were updated over Labor Day weekend in early September 2020 with Cyrillic fields added</a:t>
            </a:r>
          </a:p>
          <a:p>
            <a:r>
              <a:rPr lang="en-US" sz="1200" dirty="0"/>
              <a:t>Manual follow-up is happening with the remaining candidates</a:t>
            </a:r>
          </a:p>
          <a:p>
            <a:endParaRPr lang="en-US" sz="1200" dirty="0"/>
          </a:p>
          <a:p>
            <a:r>
              <a:rPr lang="en-US" dirty="0"/>
              <a:t>Cynthia: Following the success of adding Cyrillic to Russian language titles published in Russia, OCLC decided to move forward with additional languages that use Cyrillic. Jenny Toves of OCLC Research again led this effort.  Metadata Quality staff put her in touch with Cyrillic catalogers, and she took it from there.  Librarians at many libraries helped with this, mainly 2 people from University of Toronto , but also folks from universities of Chicago, Harvard, Washington, Wisconsin and more. </a:t>
            </a:r>
          </a:p>
          <a:p>
            <a:endParaRPr lang="en-US" dirty="0"/>
          </a:p>
          <a:p>
            <a:r>
              <a:rPr lang="en-US" dirty="0"/>
              <a:t>The initial run was completed earlier this month, as you can see on the slide, with over 28K records for Ukrainian language materials updated with Cyrillic script.</a:t>
            </a:r>
          </a:p>
          <a:p>
            <a:endParaRPr lang="en-US" dirty="0"/>
          </a:p>
          <a:p>
            <a:r>
              <a:rPr lang="en-US" dirty="0"/>
              <a:t>Note that when we do these projects in WorldCat, we are only looking at records with English language of cataloging, since we cannot assume the same transliteration for other languages of cataloging.  It would be nice to eventually explore the other languages of cataloging – if we can identify the transliteration scheme used then those are tractable as well.</a:t>
            </a:r>
            <a:endParaRPr lang="en-US" sz="1200" dirty="0"/>
          </a:p>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15</a:t>
            </a:fld>
            <a:endParaRPr lang="en-US" dirty="0"/>
          </a:p>
        </p:txBody>
      </p:sp>
    </p:spTree>
    <p:extLst>
      <p:ext uri="{BB962C8B-B14F-4D97-AF65-F5344CB8AC3E}">
        <p14:creationId xmlns:p14="http://schemas.microsoft.com/office/powerpoint/2010/main" val="309522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Note the huge increase in statistics of records in WorldCat with Cyrillic over the year in which this project took place.  Cyrillic is now in second place in WorldCat for non-Latin scripts behind CJK or Chinese/Japanese/Korean, which we must count as one statistic due to the way CJK scripts were initially implemented in WorldCat.  Cyrillic is followed very closely by Hebrew and Arabic script records in terms of numbers with over 2.8 million records for each of those scripts.  </a:t>
            </a:r>
          </a:p>
        </p:txBody>
      </p:sp>
      <p:sp>
        <p:nvSpPr>
          <p:cNvPr id="4" name="Slide Number Placeholder 3"/>
          <p:cNvSpPr>
            <a:spLocks noGrp="1"/>
          </p:cNvSpPr>
          <p:nvPr>
            <p:ph type="sldNum" sz="quarter" idx="5"/>
          </p:nvPr>
        </p:nvSpPr>
        <p:spPr/>
        <p:txBody>
          <a:bodyPr/>
          <a:lstStyle/>
          <a:p>
            <a:fld id="{B047459C-CB53-41AE-9B75-6F43B095DC09}" type="slidenum">
              <a:rPr lang="en-US" smtClean="0"/>
              <a:t>16</a:t>
            </a:fld>
            <a:endParaRPr lang="en-US" dirty="0"/>
          </a:p>
        </p:txBody>
      </p:sp>
    </p:spTree>
    <p:extLst>
      <p:ext uri="{BB962C8B-B14F-4D97-AF65-F5344CB8AC3E}">
        <p14:creationId xmlns:p14="http://schemas.microsoft.com/office/powerpoint/2010/main" val="251614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In addition to the follow-up projects with other Cyrillic languages besides Russian that Jenny mentioned. UCLA decided to tackle another script altogether. Armenian is another language and script with a one-for-one character mapping.</a:t>
            </a:r>
          </a:p>
          <a:p>
            <a:endParaRPr lang="en-US" dirty="0"/>
          </a:p>
          <a:p>
            <a:r>
              <a:rPr lang="en-US" dirty="0"/>
              <a:t>UCLA obtained a set of record numbers for Armenian language titles in WorldCat and recently added script to 43,000 records.  </a:t>
            </a:r>
          </a:p>
        </p:txBody>
      </p:sp>
      <p:sp>
        <p:nvSpPr>
          <p:cNvPr id="4" name="Slide Number Placeholder 3"/>
          <p:cNvSpPr>
            <a:spLocks noGrp="1"/>
          </p:cNvSpPr>
          <p:nvPr>
            <p:ph type="sldNum" sz="quarter" idx="5"/>
          </p:nvPr>
        </p:nvSpPr>
        <p:spPr/>
        <p:txBody>
          <a:bodyPr/>
          <a:lstStyle/>
          <a:p>
            <a:fld id="{B047459C-CB53-41AE-9B75-6F43B095DC09}" type="slidenum">
              <a:rPr lang="en-US" smtClean="0"/>
              <a:t>17</a:t>
            </a:fld>
            <a:endParaRPr lang="en-US" dirty="0"/>
          </a:p>
        </p:txBody>
      </p:sp>
    </p:spTree>
    <p:extLst>
      <p:ext uri="{BB962C8B-B14F-4D97-AF65-F5344CB8AC3E}">
        <p14:creationId xmlns:p14="http://schemas.microsoft.com/office/powerpoint/2010/main" val="3470297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Cynthia:  </a:t>
            </a:r>
          </a:p>
          <a:p>
            <a:r>
              <a:rPr lang="en-US" sz="1200" kern="1200" dirty="0">
                <a:solidFill>
                  <a:schemeClr val="tx1"/>
                </a:solidFill>
                <a:effectLst/>
                <a:latin typeface="+mn-lt"/>
                <a:ea typeface="+mn-ea"/>
                <a:cs typeface="+mn-cs"/>
              </a:rPr>
              <a:t>We definitely hope we can move on to attempt this enrichment of the discovery experience with other languages.  Every language probably warrants an assessment of the unique wrinkles that might exist for that language, as well as a consultation of the relevant metadata community.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of the highlights of this project is the cooperative work done with catalogers at UCLA and elsewhere in the Slavic cataloging community.  That cooperation in managing and improving WorldCat is definitely something OCLC aspires to continue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18</a:t>
            </a:fld>
            <a:endParaRPr lang="en-US" dirty="0"/>
          </a:p>
        </p:txBody>
      </p:sp>
    </p:spTree>
    <p:extLst>
      <p:ext uri="{BB962C8B-B14F-4D97-AF65-F5344CB8AC3E}">
        <p14:creationId xmlns:p14="http://schemas.microsoft.com/office/powerpoint/2010/main" val="232441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If you wish to read a bit more about the Russian/Cyrillic project, here are 2 blog posts on the OCLC Research blog, Hanging Together.  I believe you’ll have access to the slides after this presentation, so that you have the links.  </a:t>
            </a:r>
          </a:p>
        </p:txBody>
      </p:sp>
      <p:sp>
        <p:nvSpPr>
          <p:cNvPr id="4" name="Slide Number Placeholder 3"/>
          <p:cNvSpPr>
            <a:spLocks noGrp="1"/>
          </p:cNvSpPr>
          <p:nvPr>
            <p:ph type="sldNum" sz="quarter" idx="5"/>
          </p:nvPr>
        </p:nvSpPr>
        <p:spPr/>
        <p:txBody>
          <a:bodyPr/>
          <a:lstStyle/>
          <a:p>
            <a:fld id="{B047459C-CB53-41AE-9B75-6F43B095DC09}" type="slidenum">
              <a:rPr lang="en-US" smtClean="0"/>
              <a:t>19</a:t>
            </a:fld>
            <a:endParaRPr lang="en-US" dirty="0"/>
          </a:p>
        </p:txBody>
      </p:sp>
    </p:spTree>
    <p:extLst>
      <p:ext uri="{BB962C8B-B14F-4D97-AF65-F5344CB8AC3E}">
        <p14:creationId xmlns:p14="http://schemas.microsoft.com/office/powerpoint/2010/main" val="603458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I’m Cynthia Whitacre, and I’d like to introduce my colleague Jenny Toves.  We included our photos, so you can remember us in the future if you look back at these slides.</a:t>
            </a:r>
          </a:p>
        </p:txBody>
      </p:sp>
      <p:sp>
        <p:nvSpPr>
          <p:cNvPr id="4" name="Slide Number Placeholder 3"/>
          <p:cNvSpPr>
            <a:spLocks noGrp="1"/>
          </p:cNvSpPr>
          <p:nvPr>
            <p:ph type="sldNum" sz="quarter" idx="5"/>
          </p:nvPr>
        </p:nvSpPr>
        <p:spPr/>
        <p:txBody>
          <a:bodyPr/>
          <a:lstStyle/>
          <a:p>
            <a:fld id="{B047459C-CB53-41AE-9B75-6F43B095DC09}" type="slidenum">
              <a:rPr lang="en-US" smtClean="0"/>
              <a:t>2</a:t>
            </a:fld>
            <a:endParaRPr lang="en-US" dirty="0"/>
          </a:p>
        </p:txBody>
      </p:sp>
    </p:spTree>
    <p:extLst>
      <p:ext uri="{BB962C8B-B14F-4D97-AF65-F5344CB8AC3E}">
        <p14:creationId xmlns:p14="http://schemas.microsoft.com/office/powerpoint/2010/main" val="692575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our contact information for </a:t>
            </a:r>
            <a:r>
              <a:rPr lang="en-US"/>
              <a:t>any follow-up questions.  </a:t>
            </a:r>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20</a:t>
            </a:fld>
            <a:endParaRPr lang="en-US" dirty="0"/>
          </a:p>
        </p:txBody>
      </p:sp>
    </p:spTree>
    <p:extLst>
      <p:ext uri="{BB962C8B-B14F-4D97-AF65-F5344CB8AC3E}">
        <p14:creationId xmlns:p14="http://schemas.microsoft.com/office/powerpoint/2010/main" val="4091257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Cynthia: With OCLC’s implementation of Unicode in late 2016, it became possible add any number of scripts to WorldCat records.  Concern about the lack of script in many older records  in OCLC and its effect on the access to these materials has led to the discussion, especially among catalog librarians who work directly with non-Latin languages, on the possibility of some kind of automated, mass-transliteration that could be applied to certain languages.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3</a:t>
            </a:fld>
            <a:endParaRPr lang="en-US" dirty="0"/>
          </a:p>
        </p:txBody>
      </p:sp>
    </p:spTree>
    <p:extLst>
      <p:ext uri="{BB962C8B-B14F-4D97-AF65-F5344CB8AC3E}">
        <p14:creationId xmlns:p14="http://schemas.microsoft.com/office/powerpoint/2010/main" val="326286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Cynthia: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ALA Annual 2018 in New Orleans, ALCTS held a program "New Directions in Non-Latin Script Access", and the idea of doing this type of automated enhancement, especially for Russian, was given new impetus. John Riemer from UCLA and I talked about the possibility.  I encouraged UCLA to investigate, this being something libraries could potentially do to enhance WorldCat.  UCLA took that and formed a project team, consisting of catalogers of non-Roman titles and an IT expert.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Simultaneously, Karen Smith-Yoshimura of OCLC who had spoken at this ALA meeting was pursuing this idea with her OCLC Research colleagues including Jenny </a:t>
            </a:r>
            <a:r>
              <a:rPr lang="en-US" sz="1200" kern="1200" dirty="0" err="1">
                <a:solidFill>
                  <a:schemeClr val="tx1"/>
                </a:solidFill>
                <a:effectLst/>
                <a:latin typeface="+mn-lt"/>
                <a:ea typeface="+mn-ea"/>
                <a:cs typeface="+mn-cs"/>
              </a:rPr>
              <a:t>Toves</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4</a:t>
            </a:fld>
            <a:endParaRPr lang="en-US" dirty="0"/>
          </a:p>
        </p:txBody>
      </p:sp>
    </p:spTree>
    <p:extLst>
      <p:ext uri="{BB962C8B-B14F-4D97-AF65-F5344CB8AC3E}">
        <p14:creationId xmlns:p14="http://schemas.microsoft.com/office/powerpoint/2010/main" val="188210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UCLA chose Russian as a starting point since it was a language with a (mostly) one-to-one relationship between transliteration and Cyrillic characters, as well as language that a number of UCLA’s original catalogers were familiar with.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Russian is the 9th most common language among the resources described in WorldCat. If Russian worked well, there was the desire to move on to other languages following the initial project.   Note that only English language of cataloging records (those marked eng in 040 $b) were included, since we could be reasonably sure that the same Romanization rules were followed for the transliterated Russian fields.  </a:t>
            </a:r>
          </a:p>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5</a:t>
            </a:fld>
            <a:endParaRPr lang="en-US" dirty="0"/>
          </a:p>
        </p:txBody>
      </p:sp>
    </p:spTree>
    <p:extLst>
      <p:ext uri="{BB962C8B-B14F-4D97-AF65-F5344CB8AC3E}">
        <p14:creationId xmlns:p14="http://schemas.microsoft.com/office/powerpoint/2010/main" val="1660862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For this slide we are just showing Cyrillic characters, which you are all likely familiar with to some extent, so you can clearly see differences from the Latin Script.  </a:t>
            </a:r>
          </a:p>
        </p:txBody>
      </p:sp>
      <p:sp>
        <p:nvSpPr>
          <p:cNvPr id="4" name="Slide Number Placeholder 3"/>
          <p:cNvSpPr>
            <a:spLocks noGrp="1"/>
          </p:cNvSpPr>
          <p:nvPr>
            <p:ph type="sldNum" sz="quarter" idx="5"/>
          </p:nvPr>
        </p:nvSpPr>
        <p:spPr/>
        <p:txBody>
          <a:bodyPr/>
          <a:lstStyle/>
          <a:p>
            <a:fld id="{B047459C-CB53-41AE-9B75-6F43B095DC09}" type="slidenum">
              <a:rPr lang="en-US" smtClean="0"/>
              <a:t>6</a:t>
            </a:fld>
            <a:endParaRPr lang="en-US" dirty="0"/>
          </a:p>
        </p:txBody>
      </p:sp>
    </p:spTree>
    <p:extLst>
      <p:ext uri="{BB962C8B-B14F-4D97-AF65-F5344CB8AC3E}">
        <p14:creationId xmlns:p14="http://schemas.microsoft.com/office/powerpoint/2010/main" val="403956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In August/September 2019 we realized these 2 projects from UCLA and OCLC were both in the works and decided to join forces and work together.  Peter Fletcher at UCLA became a major advisor for the OCLC work in terms of project design and review of test sets of records.  </a:t>
            </a:r>
          </a:p>
        </p:txBody>
      </p:sp>
      <p:sp>
        <p:nvSpPr>
          <p:cNvPr id="4" name="Slide Number Placeholder 3"/>
          <p:cNvSpPr>
            <a:spLocks noGrp="1"/>
          </p:cNvSpPr>
          <p:nvPr>
            <p:ph type="sldNum" sz="quarter" idx="5"/>
          </p:nvPr>
        </p:nvSpPr>
        <p:spPr/>
        <p:txBody>
          <a:bodyPr/>
          <a:lstStyle/>
          <a:p>
            <a:fld id="{B047459C-CB53-41AE-9B75-6F43B095DC09}" type="slidenum">
              <a:rPr lang="en-US" smtClean="0"/>
              <a:t>7</a:t>
            </a:fld>
            <a:endParaRPr lang="en-US" dirty="0"/>
          </a:p>
        </p:txBody>
      </p:sp>
    </p:spTree>
    <p:extLst>
      <p:ext uri="{BB962C8B-B14F-4D97-AF65-F5344CB8AC3E}">
        <p14:creationId xmlns:p14="http://schemas.microsoft.com/office/powerpoint/2010/main" val="399339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Cynthia: While Jenny will cover the bulk of how the project was done, I’ll give you a foretaste of the type of problems encountered.  One challenge was the use of Roman numerals in titles, often for numbered conferences and centuries, where the characters should be left alone during mapping to Cyrillic.  We developed a fairly comprehensive stop-list of Roman Numerals, but “I” and “V” could not be included, and case sensitivity would not be helpful, since they can appear either way in a bibliographic record, especially since “I”s and “V”s appear very commonly as part of authors’ names (Example: V. I. Lenin = В. И. Ленин).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enabled ultimate success with Roman Numerals, was help from David Bucknum from the Library of Congress. He was able to provide a configuration file that fixed the problem—it involved reordering the Roman Numerals so that they were handled in groups, based on letter combinations.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only 4000 possible Roman numbers and a limited number of characters that could usually come after them.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A string of 2 or more uppercase letters that could be Roman and the combination is a valid roman numeral – usually are roman – especially when they are surrounded by only whitespace or punctuation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A string of a single uppercase letter must not be followed by a period (likely an initial) and should be followed by something that means century, or the Russian version of ‘th’, ‘st’, etc.</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Regarding the third example, the latest batch of 128k Russian records OCLC processed has 19k fields with ‘and others’ like the example above as well as 3400 instances of ‘et al’. There is a small list of English phrases/words that are part of the metadata not part of the actual title / bib data that Jenny knows to look for and leave alone.</a:t>
            </a:r>
          </a:p>
          <a:p>
            <a:endParaRPr lang="en-US" dirty="0"/>
          </a:p>
        </p:txBody>
      </p:sp>
      <p:sp>
        <p:nvSpPr>
          <p:cNvPr id="4" name="Slide Number Placeholder 3"/>
          <p:cNvSpPr>
            <a:spLocks noGrp="1"/>
          </p:cNvSpPr>
          <p:nvPr>
            <p:ph type="sldNum" sz="quarter" idx="5"/>
          </p:nvPr>
        </p:nvSpPr>
        <p:spPr/>
        <p:txBody>
          <a:bodyPr/>
          <a:lstStyle/>
          <a:p>
            <a:fld id="{B047459C-CB53-41AE-9B75-6F43B095DC09}" type="slidenum">
              <a:rPr lang="en-US" smtClean="0"/>
              <a:t>8</a:t>
            </a:fld>
            <a:endParaRPr lang="en-US" dirty="0"/>
          </a:p>
        </p:txBody>
      </p:sp>
    </p:spTree>
    <p:extLst>
      <p:ext uri="{BB962C8B-B14F-4D97-AF65-F5344CB8AC3E}">
        <p14:creationId xmlns:p14="http://schemas.microsoft.com/office/powerpoint/2010/main" val="28412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Cynthia: And with that I’ll turn things over to my colleague Jenny to discuss the details of how the project was accomplished.  </a:t>
            </a:r>
          </a:p>
        </p:txBody>
      </p:sp>
      <p:sp>
        <p:nvSpPr>
          <p:cNvPr id="4" name="Slide Number Placeholder 3"/>
          <p:cNvSpPr>
            <a:spLocks noGrp="1"/>
          </p:cNvSpPr>
          <p:nvPr>
            <p:ph type="sldNum" sz="quarter" idx="5"/>
          </p:nvPr>
        </p:nvSpPr>
        <p:spPr/>
        <p:txBody>
          <a:bodyPr/>
          <a:lstStyle/>
          <a:p>
            <a:fld id="{B047459C-CB53-41AE-9B75-6F43B095DC09}" type="slidenum">
              <a:rPr lang="en-US" smtClean="0"/>
              <a:t>9</a:t>
            </a:fld>
            <a:endParaRPr lang="en-US" dirty="0"/>
          </a:p>
        </p:txBody>
      </p:sp>
    </p:spTree>
    <p:extLst>
      <p:ext uri="{BB962C8B-B14F-4D97-AF65-F5344CB8AC3E}">
        <p14:creationId xmlns:p14="http://schemas.microsoft.com/office/powerpoint/2010/main" val="3720934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21"/>
          <p:cNvPicPr>
            <a:picLocks noChangeAspect="1"/>
          </p:cNvPicPr>
          <p:nvPr userDrawn="1"/>
        </p:nvPicPr>
        <p:blipFill rotWithShape="1">
          <a:blip r:embed="rId4"/>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hangingtogether.org/?p=765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hangingtogether.org/?p=786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mailto:tovesj@oclc.org"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mailto:whitacrc@ocl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connect.ala.org/alcts/communities/community-home/digestviewer/viewthread?GroupId=99700&amp;MessageKey=15b41b95-2a3d-4f72-b07d-e937538faad5&amp;CommunityKey=93495b2b-4f9f-477f-a2c7-5a459f4cabf4&amp;tab=digestviewer&amp;ReturnUrl=%2Falcts%2Fcommunities%2Fcommunity-home%2Fdigestviewer%3Ftab%3Ddigestviewer%26CommunityKey%3D93495b2b-4f9f-477f-a2c7-5a459f4cabf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connect.ala.org/HigherLogic/System/DownloadDocumentFile.ashx?DocumentFileKey=5f5b53e3-6d55-4a4e-b1cd-adc5a898ab51" TargetMode="External"/><Relationship Id="rId5" Type="http://schemas.openxmlformats.org/officeDocument/2006/relationships/hyperlink" Target="https://connect.ala.org/HigherLogic/System/DownloadDocumentFile.ashx?DocumentFileKey=d106cf8a-1366-4e77-a525-657958f2ebc0" TargetMode="External"/><Relationship Id="rId4" Type="http://schemas.openxmlformats.org/officeDocument/2006/relationships/hyperlink" Target="https://connect.ala.org/HigherLogic/System/DownloadDocumentFile.ashx?DocumentFileKey=5103fd75-d232-4390-bd93-a7a099c3d257"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Russian_alphabet"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E31FAD-69FB-48EC-A88D-1E0A0536B1B3}"/>
              </a:ext>
            </a:extLst>
          </p:cNvPr>
          <p:cNvSpPr>
            <a:spLocks noGrp="1"/>
          </p:cNvSpPr>
          <p:nvPr>
            <p:ph type="body" sz="quarter" idx="12"/>
          </p:nvPr>
        </p:nvSpPr>
        <p:spPr>
          <a:xfrm>
            <a:off x="2" y="1329876"/>
            <a:ext cx="2540439" cy="569387"/>
          </a:xfrm>
        </p:spPr>
        <p:txBody>
          <a:bodyPr/>
          <a:lstStyle/>
          <a:p>
            <a:r>
              <a:rPr lang="en-US" dirty="0"/>
              <a:t>November 30, 2020</a:t>
            </a:r>
          </a:p>
        </p:txBody>
      </p:sp>
      <p:sp>
        <p:nvSpPr>
          <p:cNvPr id="3" name="Text Placeholder 2">
            <a:extLst>
              <a:ext uri="{FF2B5EF4-FFF2-40B4-BE49-F238E27FC236}">
                <a16:creationId xmlns:a16="http://schemas.microsoft.com/office/drawing/2014/main" id="{C39EE9E5-22A0-4269-AD70-40A2DC552646}"/>
              </a:ext>
            </a:extLst>
          </p:cNvPr>
          <p:cNvSpPr>
            <a:spLocks noGrp="1"/>
          </p:cNvSpPr>
          <p:nvPr>
            <p:ph type="body" sz="quarter" idx="16"/>
          </p:nvPr>
        </p:nvSpPr>
        <p:spPr/>
        <p:txBody>
          <a:bodyPr>
            <a:normAutofit fontScale="70000" lnSpcReduction="20000"/>
          </a:bodyPr>
          <a:lstStyle/>
          <a:p>
            <a:r>
              <a:rPr lang="en-US" dirty="0"/>
              <a:t>Adding Cyrillic Script to WorldCat</a:t>
            </a:r>
          </a:p>
        </p:txBody>
      </p:sp>
      <p:sp>
        <p:nvSpPr>
          <p:cNvPr id="4" name="Text Placeholder 3">
            <a:extLst>
              <a:ext uri="{FF2B5EF4-FFF2-40B4-BE49-F238E27FC236}">
                <a16:creationId xmlns:a16="http://schemas.microsoft.com/office/drawing/2014/main" id="{25040E06-0D8E-4F41-BFAA-5317321EEEDE}"/>
              </a:ext>
            </a:extLst>
          </p:cNvPr>
          <p:cNvSpPr>
            <a:spLocks noGrp="1"/>
          </p:cNvSpPr>
          <p:nvPr>
            <p:ph type="body" sz="quarter" idx="17"/>
          </p:nvPr>
        </p:nvSpPr>
        <p:spPr>
          <a:xfrm>
            <a:off x="728694" y="3206972"/>
            <a:ext cx="3054682" cy="769441"/>
          </a:xfrm>
        </p:spPr>
        <p:txBody>
          <a:bodyPr/>
          <a:lstStyle/>
          <a:p>
            <a:r>
              <a:rPr lang="en-US" dirty="0"/>
              <a:t>Jenny Toves, OCLC</a:t>
            </a:r>
          </a:p>
          <a:p>
            <a:r>
              <a:rPr lang="en-US" dirty="0"/>
              <a:t>Cynthia Whitacre, OCLC</a:t>
            </a:r>
          </a:p>
        </p:txBody>
      </p:sp>
      <p:sp>
        <p:nvSpPr>
          <p:cNvPr id="5" name="Text Placeholder 4">
            <a:extLst>
              <a:ext uri="{FF2B5EF4-FFF2-40B4-BE49-F238E27FC236}">
                <a16:creationId xmlns:a16="http://schemas.microsoft.com/office/drawing/2014/main" id="{0B1D96AF-4A83-480F-84F4-E3F7D35AC8EA}"/>
              </a:ext>
            </a:extLst>
          </p:cNvPr>
          <p:cNvSpPr>
            <a:spLocks noGrp="1"/>
          </p:cNvSpPr>
          <p:nvPr>
            <p:ph type="body" sz="quarter" idx="18"/>
          </p:nvPr>
        </p:nvSpPr>
        <p:spPr>
          <a:xfrm>
            <a:off x="728695" y="4096210"/>
            <a:ext cx="275075" cy="307777"/>
          </a:xfrm>
        </p:spPr>
        <p:txBody>
          <a:bodyPr/>
          <a:lstStyle/>
          <a:p>
            <a:r>
              <a:rPr lang="en-US" dirty="0"/>
              <a:t>   </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99EFB4-0428-4D35-AACD-004C73822830}"/>
              </a:ext>
            </a:extLst>
          </p:cNvPr>
          <p:cNvSpPr>
            <a:spLocks noGrp="1"/>
          </p:cNvSpPr>
          <p:nvPr>
            <p:ph type="body" sz="quarter" idx="13"/>
          </p:nvPr>
        </p:nvSpPr>
        <p:spPr/>
        <p:txBody>
          <a:bodyPr/>
          <a:lstStyle/>
          <a:p>
            <a:r>
              <a:rPr lang="en-US" dirty="0"/>
              <a:t>Overview of process</a:t>
            </a:r>
          </a:p>
        </p:txBody>
      </p:sp>
      <p:sp>
        <p:nvSpPr>
          <p:cNvPr id="3" name="Text Placeholder 2">
            <a:extLst>
              <a:ext uri="{FF2B5EF4-FFF2-40B4-BE49-F238E27FC236}">
                <a16:creationId xmlns:a16="http://schemas.microsoft.com/office/drawing/2014/main" id="{BED7F21B-42FD-4C57-A165-41DA90645C80}"/>
              </a:ext>
            </a:extLst>
          </p:cNvPr>
          <p:cNvSpPr>
            <a:spLocks noGrp="1"/>
          </p:cNvSpPr>
          <p:nvPr>
            <p:ph type="body" sz="quarter" idx="12"/>
          </p:nvPr>
        </p:nvSpPr>
        <p:spPr/>
        <p:txBody>
          <a:bodyPr/>
          <a:lstStyle/>
          <a:p>
            <a:r>
              <a:rPr lang="en-US" dirty="0"/>
              <a:t>Select a set of records with high probability of good transliterated text</a:t>
            </a:r>
          </a:p>
          <a:p>
            <a:r>
              <a:rPr lang="en-US" dirty="0"/>
              <a:t>Review and correct until satisfied</a:t>
            </a:r>
          </a:p>
          <a:p>
            <a:r>
              <a:rPr lang="en-US" dirty="0"/>
              <a:t>Add Cyrillic data to OCLC Research copy of WorldCat records</a:t>
            </a:r>
          </a:p>
          <a:p>
            <a:r>
              <a:rPr lang="en-US" dirty="0"/>
              <a:t>Add enhanced records to production WorldCat</a:t>
            </a:r>
          </a:p>
        </p:txBody>
      </p:sp>
    </p:spTree>
    <p:extLst>
      <p:ext uri="{BB962C8B-B14F-4D97-AF65-F5344CB8AC3E}">
        <p14:creationId xmlns:p14="http://schemas.microsoft.com/office/powerpoint/2010/main" val="101717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CCDA0D-1D46-4907-A389-27035EEABF8B}"/>
              </a:ext>
            </a:extLst>
          </p:cNvPr>
          <p:cNvSpPr>
            <a:spLocks noGrp="1"/>
          </p:cNvSpPr>
          <p:nvPr>
            <p:ph type="body" sz="quarter" idx="13"/>
          </p:nvPr>
        </p:nvSpPr>
        <p:spPr/>
        <p:txBody>
          <a:bodyPr/>
          <a:lstStyle/>
          <a:p>
            <a:r>
              <a:rPr lang="en-US" dirty="0"/>
              <a:t>Selected Records</a:t>
            </a:r>
          </a:p>
        </p:txBody>
      </p:sp>
      <p:sp>
        <p:nvSpPr>
          <p:cNvPr id="3" name="Text Placeholder 2">
            <a:extLst>
              <a:ext uri="{FF2B5EF4-FFF2-40B4-BE49-F238E27FC236}">
                <a16:creationId xmlns:a16="http://schemas.microsoft.com/office/drawing/2014/main" id="{4925568D-9386-4BF1-9CF1-BE91218850E7}"/>
              </a:ext>
            </a:extLst>
          </p:cNvPr>
          <p:cNvSpPr>
            <a:spLocks noGrp="1"/>
          </p:cNvSpPr>
          <p:nvPr>
            <p:ph type="body" sz="quarter" idx="12"/>
          </p:nvPr>
        </p:nvSpPr>
        <p:spPr/>
        <p:txBody>
          <a:bodyPr/>
          <a:lstStyle/>
          <a:p>
            <a:r>
              <a:rPr lang="en-US" dirty="0"/>
              <a:t>Language of cataloging is English</a:t>
            </a:r>
          </a:p>
          <a:p>
            <a:r>
              <a:rPr lang="en-US" dirty="0"/>
              <a:t>Single language present in the record (no parallel titles or translations)</a:t>
            </a:r>
          </a:p>
          <a:p>
            <a:r>
              <a:rPr lang="en-US" dirty="0"/>
              <a:t>Published in the native country</a:t>
            </a:r>
          </a:p>
          <a:p>
            <a:r>
              <a:rPr lang="en-US" dirty="0"/>
              <a:t>Skipped ContentDM records </a:t>
            </a:r>
          </a:p>
          <a:p>
            <a:r>
              <a:rPr lang="en-US" dirty="0"/>
              <a:t>Discovered some new criteria along the way</a:t>
            </a:r>
          </a:p>
          <a:p>
            <a:pPr lvl="1"/>
            <a:r>
              <a:rPr lang="en-US" sz="2400" dirty="0"/>
              <a:t>AACR2/RDA records only</a:t>
            </a:r>
          </a:p>
          <a:p>
            <a:pPr lvl="1"/>
            <a:r>
              <a:rPr lang="en-US" sz="2400" dirty="0"/>
              <a:t>Cognizant of reform dates</a:t>
            </a:r>
          </a:p>
        </p:txBody>
      </p:sp>
    </p:spTree>
    <p:extLst>
      <p:ext uri="{BB962C8B-B14F-4D97-AF65-F5344CB8AC3E}">
        <p14:creationId xmlns:p14="http://schemas.microsoft.com/office/powerpoint/2010/main" val="328866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1820FC-310A-40CB-A3F9-2AF805338321}"/>
              </a:ext>
            </a:extLst>
          </p:cNvPr>
          <p:cNvSpPr>
            <a:spLocks noGrp="1"/>
          </p:cNvSpPr>
          <p:nvPr>
            <p:ph type="body" sz="quarter" idx="13"/>
          </p:nvPr>
        </p:nvSpPr>
        <p:spPr/>
        <p:txBody>
          <a:bodyPr/>
          <a:lstStyle/>
          <a:p>
            <a:r>
              <a:rPr lang="en-US" dirty="0"/>
              <a:t>To correct or ….</a:t>
            </a:r>
          </a:p>
        </p:txBody>
      </p:sp>
      <p:sp>
        <p:nvSpPr>
          <p:cNvPr id="3" name="Text Placeholder 2">
            <a:extLst>
              <a:ext uri="{FF2B5EF4-FFF2-40B4-BE49-F238E27FC236}">
                <a16:creationId xmlns:a16="http://schemas.microsoft.com/office/drawing/2014/main" id="{DF1496FC-05F2-42E3-8CEC-8FEB68F6842A}"/>
              </a:ext>
            </a:extLst>
          </p:cNvPr>
          <p:cNvSpPr>
            <a:spLocks noGrp="1"/>
          </p:cNvSpPr>
          <p:nvPr>
            <p:ph type="body" sz="quarter" idx="12"/>
          </p:nvPr>
        </p:nvSpPr>
        <p:spPr/>
        <p:txBody>
          <a:bodyPr/>
          <a:lstStyle/>
          <a:p>
            <a:pPr marL="0" lvl="0" indent="0">
              <a:buNone/>
            </a:pPr>
            <a:r>
              <a:rPr lang="en-US" dirty="0"/>
              <a:t>Starting with fixing errors in data</a:t>
            </a:r>
          </a:p>
          <a:p>
            <a:pPr lvl="1"/>
            <a:r>
              <a:rPr lang="en-US" sz="2400" dirty="0"/>
              <a:t>Lots of review time and lots of code trying to implement rules for specific words or word fragments</a:t>
            </a:r>
          </a:p>
          <a:p>
            <a:pPr lvl="1"/>
            <a:r>
              <a:rPr lang="en-US" sz="2400" b="1" dirty="0"/>
              <a:t>Less than half of corrected records end up being usable</a:t>
            </a:r>
            <a:r>
              <a:rPr lang="en-US" sz="2400" dirty="0"/>
              <a:t> because errors rarely occur one at a time</a:t>
            </a:r>
          </a:p>
          <a:p>
            <a:pPr lvl="1"/>
            <a:r>
              <a:rPr lang="en-US" sz="2400" dirty="0"/>
              <a:t>Brittle solution because it relies on what we know today</a:t>
            </a:r>
          </a:p>
          <a:p>
            <a:pPr lvl="1"/>
            <a:r>
              <a:rPr lang="en-US" sz="2400" dirty="0"/>
              <a:t>If a pattern is wrong 80% of the time - trying to fix the 80% without breaking the 20% - arggh!</a:t>
            </a:r>
          </a:p>
          <a:p>
            <a:endParaRPr lang="en-US" dirty="0"/>
          </a:p>
        </p:txBody>
      </p:sp>
    </p:spTree>
    <p:extLst>
      <p:ext uri="{BB962C8B-B14F-4D97-AF65-F5344CB8AC3E}">
        <p14:creationId xmlns:p14="http://schemas.microsoft.com/office/powerpoint/2010/main" val="35380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770026-9BBE-458A-9B57-C6DDB15BC6E6}"/>
              </a:ext>
            </a:extLst>
          </p:cNvPr>
          <p:cNvSpPr>
            <a:spLocks noGrp="1"/>
          </p:cNvSpPr>
          <p:nvPr>
            <p:ph type="body" sz="quarter" idx="13"/>
          </p:nvPr>
        </p:nvSpPr>
        <p:spPr/>
        <p:txBody>
          <a:bodyPr/>
          <a:lstStyle/>
          <a:p>
            <a:r>
              <a:rPr lang="en-US" dirty="0"/>
              <a:t>… not to correct</a:t>
            </a:r>
          </a:p>
        </p:txBody>
      </p:sp>
      <p:sp>
        <p:nvSpPr>
          <p:cNvPr id="3" name="Text Placeholder 2">
            <a:extLst>
              <a:ext uri="{FF2B5EF4-FFF2-40B4-BE49-F238E27FC236}">
                <a16:creationId xmlns:a16="http://schemas.microsoft.com/office/drawing/2014/main" id="{6148DCF7-3124-4DA0-9396-F2B81607CE80}"/>
              </a:ext>
            </a:extLst>
          </p:cNvPr>
          <p:cNvSpPr>
            <a:spLocks noGrp="1"/>
          </p:cNvSpPr>
          <p:nvPr>
            <p:ph type="body" sz="quarter" idx="12"/>
          </p:nvPr>
        </p:nvSpPr>
        <p:spPr/>
        <p:txBody>
          <a:bodyPr/>
          <a:lstStyle/>
          <a:p>
            <a:pPr marL="0" lvl="0" indent="0">
              <a:buNone/>
            </a:pPr>
            <a:r>
              <a:rPr lang="en-US" dirty="0"/>
              <a:t>Slowly realized that corrections might be counter productive</a:t>
            </a:r>
          </a:p>
          <a:p>
            <a:pPr lvl="1"/>
            <a:r>
              <a:rPr lang="en-US" dirty="0"/>
              <a:t>Skip all records containing a questionable pattern – such as 3 vowels in a row with no marks</a:t>
            </a:r>
          </a:p>
          <a:p>
            <a:pPr lvl="1"/>
            <a:r>
              <a:rPr lang="en-US" dirty="0"/>
              <a:t>Errors rarely occur alone so better to notice the common errors</a:t>
            </a:r>
          </a:p>
          <a:p>
            <a:pPr lvl="1"/>
            <a:r>
              <a:rPr lang="en-US" dirty="0"/>
              <a:t>Yes: we avoid a few good records</a:t>
            </a:r>
          </a:p>
          <a:p>
            <a:pPr lvl="1"/>
            <a:r>
              <a:rPr lang="en-US" dirty="0"/>
              <a:t>But we save reviewer time and coder time</a:t>
            </a:r>
          </a:p>
          <a:p>
            <a:pPr lvl="1"/>
            <a:r>
              <a:rPr lang="en-US" dirty="0"/>
              <a:t>And we avoid doing bad things</a:t>
            </a:r>
          </a:p>
          <a:p>
            <a:pPr lvl="1"/>
            <a:r>
              <a:rPr lang="en-US" dirty="0"/>
              <a:t>And can always re-visit those records later</a:t>
            </a:r>
          </a:p>
          <a:p>
            <a:endParaRPr lang="en-US" dirty="0"/>
          </a:p>
        </p:txBody>
      </p:sp>
    </p:spTree>
    <p:extLst>
      <p:ext uri="{BB962C8B-B14F-4D97-AF65-F5344CB8AC3E}">
        <p14:creationId xmlns:p14="http://schemas.microsoft.com/office/powerpoint/2010/main" val="37792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208E32-AD08-401A-BE03-3094AACE6D4B}"/>
              </a:ext>
            </a:extLst>
          </p:cNvPr>
          <p:cNvSpPr>
            <a:spLocks noGrp="1"/>
          </p:cNvSpPr>
          <p:nvPr>
            <p:ph type="body" sz="quarter" idx="13"/>
          </p:nvPr>
        </p:nvSpPr>
        <p:spPr/>
        <p:txBody>
          <a:bodyPr/>
          <a:lstStyle/>
          <a:p>
            <a:r>
              <a:rPr lang="en-US" dirty="0"/>
              <a:t>Technology Used	</a:t>
            </a:r>
          </a:p>
        </p:txBody>
      </p:sp>
      <p:sp>
        <p:nvSpPr>
          <p:cNvPr id="3" name="Text Placeholder 2">
            <a:extLst>
              <a:ext uri="{FF2B5EF4-FFF2-40B4-BE49-F238E27FC236}">
                <a16:creationId xmlns:a16="http://schemas.microsoft.com/office/drawing/2014/main" id="{E37C12A0-F741-497D-B073-45D7472ED92D}"/>
              </a:ext>
            </a:extLst>
          </p:cNvPr>
          <p:cNvSpPr>
            <a:spLocks noGrp="1"/>
          </p:cNvSpPr>
          <p:nvPr>
            <p:ph type="body" sz="quarter" idx="12"/>
          </p:nvPr>
        </p:nvSpPr>
        <p:spPr/>
        <p:txBody>
          <a:bodyPr/>
          <a:lstStyle/>
          <a:p>
            <a:r>
              <a:rPr lang="en-US" dirty="0"/>
              <a:t>OCLC Research Hadoop Cluster</a:t>
            </a:r>
          </a:p>
          <a:p>
            <a:r>
              <a:rPr lang="en-US" dirty="0"/>
              <a:t>WorldCat Metadata API</a:t>
            </a:r>
          </a:p>
          <a:p>
            <a:r>
              <a:rPr lang="en-US" dirty="0"/>
              <a:t>Connexion client macros</a:t>
            </a:r>
          </a:p>
        </p:txBody>
      </p:sp>
    </p:spTree>
    <p:extLst>
      <p:ext uri="{BB962C8B-B14F-4D97-AF65-F5344CB8AC3E}">
        <p14:creationId xmlns:p14="http://schemas.microsoft.com/office/powerpoint/2010/main" val="34267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6C3B8-4882-4AB0-B549-1B3ECC920875}"/>
              </a:ext>
            </a:extLst>
          </p:cNvPr>
          <p:cNvSpPr>
            <a:spLocks noGrp="1"/>
          </p:cNvSpPr>
          <p:nvPr>
            <p:ph type="body" sz="quarter" idx="13"/>
          </p:nvPr>
        </p:nvSpPr>
        <p:spPr/>
        <p:txBody>
          <a:bodyPr/>
          <a:lstStyle/>
          <a:p>
            <a:r>
              <a:rPr lang="en-US" dirty="0"/>
              <a:t>Progress and next steps</a:t>
            </a:r>
          </a:p>
        </p:txBody>
      </p:sp>
      <p:sp>
        <p:nvSpPr>
          <p:cNvPr id="3" name="Text Placeholder 2">
            <a:extLst>
              <a:ext uri="{FF2B5EF4-FFF2-40B4-BE49-F238E27FC236}">
                <a16:creationId xmlns:a16="http://schemas.microsoft.com/office/drawing/2014/main" id="{2104BD4C-FC26-459C-8C4D-78FF6E4CA4EC}"/>
              </a:ext>
            </a:extLst>
          </p:cNvPr>
          <p:cNvSpPr>
            <a:spLocks noGrp="1"/>
          </p:cNvSpPr>
          <p:nvPr>
            <p:ph type="body" sz="quarter" idx="12"/>
          </p:nvPr>
        </p:nvSpPr>
        <p:spPr/>
        <p:txBody>
          <a:bodyPr/>
          <a:lstStyle/>
          <a:p>
            <a:r>
              <a:rPr lang="en-US" dirty="0"/>
              <a:t>Russian – 1.1M records</a:t>
            </a:r>
          </a:p>
          <a:p>
            <a:r>
              <a:rPr lang="en-US" dirty="0"/>
              <a:t>Ukrainian – 28k</a:t>
            </a:r>
          </a:p>
          <a:p>
            <a:r>
              <a:rPr lang="en-US" dirty="0"/>
              <a:t>Bulgarian – reviewing 25k</a:t>
            </a:r>
          </a:p>
          <a:p>
            <a:r>
              <a:rPr lang="en-US" dirty="0"/>
              <a:t>Future Cyrillic work: Serbian (35k), Belarusian (10k), Macedonian (12k), Uzbek (10k)</a:t>
            </a:r>
          </a:p>
          <a:p>
            <a:endParaRPr lang="en-US" dirty="0"/>
          </a:p>
          <a:p>
            <a:endParaRPr lang="en-US" dirty="0"/>
          </a:p>
        </p:txBody>
      </p:sp>
    </p:spTree>
    <p:extLst>
      <p:ext uri="{BB962C8B-B14F-4D97-AF65-F5344CB8AC3E}">
        <p14:creationId xmlns:p14="http://schemas.microsoft.com/office/powerpoint/2010/main" val="416341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72756-4389-4598-ABDC-C95549472D7A}"/>
              </a:ext>
            </a:extLst>
          </p:cNvPr>
          <p:cNvSpPr>
            <a:spLocks noGrp="1"/>
          </p:cNvSpPr>
          <p:nvPr>
            <p:ph type="body" sz="quarter" idx="13"/>
          </p:nvPr>
        </p:nvSpPr>
        <p:spPr/>
        <p:txBody>
          <a:bodyPr/>
          <a:lstStyle/>
          <a:p>
            <a:r>
              <a:rPr lang="en-US" dirty="0"/>
              <a:t>Statistics for WorldCat</a:t>
            </a:r>
          </a:p>
        </p:txBody>
      </p:sp>
      <p:sp>
        <p:nvSpPr>
          <p:cNvPr id="3" name="Text Placeholder 2">
            <a:extLst>
              <a:ext uri="{FF2B5EF4-FFF2-40B4-BE49-F238E27FC236}">
                <a16:creationId xmlns:a16="http://schemas.microsoft.com/office/drawing/2014/main" id="{A7B2C3A4-176E-4214-827F-1B27CC6022E5}"/>
              </a:ext>
            </a:extLst>
          </p:cNvPr>
          <p:cNvSpPr>
            <a:spLocks noGrp="1"/>
          </p:cNvSpPr>
          <p:nvPr>
            <p:ph type="body" sz="quarter" idx="12"/>
          </p:nvPr>
        </p:nvSpPr>
        <p:spPr/>
        <p:txBody>
          <a:bodyPr/>
          <a:lstStyle/>
          <a:p>
            <a:r>
              <a:rPr lang="en-US" dirty="0"/>
              <a:t>June 2019: 1,632,293 WorldCat Records had Cyrillic characters</a:t>
            </a:r>
          </a:p>
          <a:p>
            <a:r>
              <a:rPr lang="en-US" dirty="0"/>
              <a:t>November 2020: 3,085,920 WorldCat records had Cyrillic characters</a:t>
            </a:r>
          </a:p>
          <a:p>
            <a:r>
              <a:rPr lang="en-US" dirty="0"/>
              <a:t>89% increase over that time span, mainly due to this project</a:t>
            </a:r>
          </a:p>
          <a:p>
            <a:endParaRPr lang="en-US" dirty="0"/>
          </a:p>
        </p:txBody>
      </p:sp>
    </p:spTree>
    <p:extLst>
      <p:ext uri="{BB962C8B-B14F-4D97-AF65-F5344CB8AC3E}">
        <p14:creationId xmlns:p14="http://schemas.microsoft.com/office/powerpoint/2010/main" val="3767236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2B23B2-BAAA-4EDF-A281-849FD71676DC}"/>
              </a:ext>
            </a:extLst>
          </p:cNvPr>
          <p:cNvSpPr>
            <a:spLocks noGrp="1"/>
          </p:cNvSpPr>
          <p:nvPr>
            <p:ph type="body" sz="quarter" idx="13"/>
          </p:nvPr>
        </p:nvSpPr>
        <p:spPr/>
        <p:txBody>
          <a:bodyPr/>
          <a:lstStyle/>
          <a:p>
            <a:r>
              <a:rPr lang="en-US" dirty="0"/>
              <a:t>Follow-up projects: UCLA - Armenian</a:t>
            </a:r>
          </a:p>
        </p:txBody>
      </p:sp>
      <p:sp>
        <p:nvSpPr>
          <p:cNvPr id="3" name="Text Placeholder 2">
            <a:extLst>
              <a:ext uri="{FF2B5EF4-FFF2-40B4-BE49-F238E27FC236}">
                <a16:creationId xmlns:a16="http://schemas.microsoft.com/office/drawing/2014/main" id="{36A7B9C6-6350-4230-BE7C-293B251D502E}"/>
              </a:ext>
            </a:extLst>
          </p:cNvPr>
          <p:cNvSpPr>
            <a:spLocks noGrp="1"/>
          </p:cNvSpPr>
          <p:nvPr>
            <p:ph type="body" sz="quarter" idx="12"/>
          </p:nvPr>
        </p:nvSpPr>
        <p:spPr/>
        <p:txBody>
          <a:bodyPr/>
          <a:lstStyle/>
          <a:p>
            <a:r>
              <a:rPr lang="en-US" dirty="0"/>
              <a:t>43,000 Armenian titles.</a:t>
            </a:r>
          </a:p>
          <a:p>
            <a:pPr marL="0" indent="0">
              <a:buNone/>
            </a:pPr>
            <a:endParaRPr lang="en-US" dirty="0"/>
          </a:p>
          <a:p>
            <a:pPr marL="400050" lvl="1" indent="0">
              <a:buNone/>
            </a:pPr>
            <a:r>
              <a:rPr lang="en-US" b="1" dirty="0"/>
              <a:t>Uniform title: Bible</a:t>
            </a:r>
            <a:r>
              <a:rPr lang="en-US" dirty="0"/>
              <a:t>. Psalms. Armenian. 1913.</a:t>
            </a:r>
            <a:br>
              <a:rPr lang="en-US" dirty="0"/>
            </a:br>
            <a:r>
              <a:rPr lang="en-US" b="1" dirty="0"/>
              <a:t>Title: </a:t>
            </a:r>
            <a:r>
              <a:rPr lang="en-US" dirty="0"/>
              <a:t>Girkʻ Saghmosatsʻ Dawtʻi.</a:t>
            </a:r>
            <a:br>
              <a:rPr lang="en-US" dirty="0"/>
            </a:br>
            <a:r>
              <a:rPr lang="hy-AM" dirty="0"/>
              <a:t>Գիրք Սաղմոսաց Դաւթի.</a:t>
            </a:r>
            <a:br>
              <a:rPr lang="hy-AM" dirty="0"/>
            </a:br>
            <a:r>
              <a:rPr lang="en-US" b="1" dirty="0"/>
              <a:t>Published/Distributed: </a:t>
            </a:r>
            <a:r>
              <a:rPr lang="en-US" dirty="0"/>
              <a:t>Konstandnupolis : A.B.S., 1913 (Kostandnupolis : Tpagr. A.H. Pōyachean)</a:t>
            </a:r>
            <a:br>
              <a:rPr lang="en-US" dirty="0"/>
            </a:br>
            <a:r>
              <a:rPr lang="hy-AM" dirty="0"/>
              <a:t>Կոնստանդնուպոլիս : Ա.Բ.Ս., 1913 (</a:t>
            </a:r>
            <a:r>
              <a:rPr lang="en-US" dirty="0"/>
              <a:t>Kostandnupolis : Tpagr. A.H. Pōyachean)</a:t>
            </a:r>
          </a:p>
          <a:p>
            <a:endParaRPr lang="en-US" dirty="0"/>
          </a:p>
        </p:txBody>
      </p:sp>
    </p:spTree>
    <p:extLst>
      <p:ext uri="{BB962C8B-B14F-4D97-AF65-F5344CB8AC3E}">
        <p14:creationId xmlns:p14="http://schemas.microsoft.com/office/powerpoint/2010/main" val="239932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80AE4F-6D38-47D4-A80C-2DE63A541110}"/>
              </a:ext>
            </a:extLst>
          </p:cNvPr>
          <p:cNvSpPr>
            <a:spLocks noGrp="1"/>
          </p:cNvSpPr>
          <p:nvPr>
            <p:ph type="body" sz="quarter" idx="13"/>
          </p:nvPr>
        </p:nvSpPr>
        <p:spPr/>
        <p:txBody>
          <a:bodyPr/>
          <a:lstStyle/>
          <a:p>
            <a:r>
              <a:rPr lang="en-US" dirty="0"/>
              <a:t>Model for future projects	</a:t>
            </a:r>
          </a:p>
        </p:txBody>
      </p:sp>
      <p:sp>
        <p:nvSpPr>
          <p:cNvPr id="3" name="Text Placeholder 2">
            <a:extLst>
              <a:ext uri="{FF2B5EF4-FFF2-40B4-BE49-F238E27FC236}">
                <a16:creationId xmlns:a16="http://schemas.microsoft.com/office/drawing/2014/main" id="{7E18B609-9D7A-4EA7-A95E-B6B243ADEB87}"/>
              </a:ext>
            </a:extLst>
          </p:cNvPr>
          <p:cNvSpPr>
            <a:spLocks noGrp="1"/>
          </p:cNvSpPr>
          <p:nvPr>
            <p:ph type="body" sz="quarter" idx="12"/>
          </p:nvPr>
        </p:nvSpPr>
        <p:spPr/>
        <p:txBody>
          <a:bodyPr/>
          <a:lstStyle/>
          <a:p>
            <a:r>
              <a:rPr lang="en-US" dirty="0"/>
              <a:t>Any alphabetic script is a candidate for this  </a:t>
            </a:r>
          </a:p>
          <a:p>
            <a:r>
              <a:rPr lang="en-US" dirty="0"/>
              <a:t>Assumption is that the Latin transliterated script in the record has been Romanized consistently</a:t>
            </a:r>
          </a:p>
          <a:p>
            <a:r>
              <a:rPr lang="en-US" dirty="0"/>
              <a:t>Where do we go next?</a:t>
            </a:r>
          </a:p>
        </p:txBody>
      </p:sp>
    </p:spTree>
    <p:extLst>
      <p:ext uri="{BB962C8B-B14F-4D97-AF65-F5344CB8AC3E}">
        <p14:creationId xmlns:p14="http://schemas.microsoft.com/office/powerpoint/2010/main" val="337292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3563D5-F88F-426D-A94F-EB4CDB4DC393}"/>
              </a:ext>
            </a:extLst>
          </p:cNvPr>
          <p:cNvSpPr>
            <a:spLocks noGrp="1"/>
          </p:cNvSpPr>
          <p:nvPr>
            <p:ph type="body" sz="quarter" idx="13"/>
          </p:nvPr>
        </p:nvSpPr>
        <p:spPr/>
        <p:txBody>
          <a:bodyPr/>
          <a:lstStyle/>
          <a:p>
            <a:r>
              <a:rPr lang="en-US" dirty="0"/>
              <a:t>References</a:t>
            </a:r>
          </a:p>
        </p:txBody>
      </p:sp>
      <p:sp>
        <p:nvSpPr>
          <p:cNvPr id="3" name="Text Placeholder 2">
            <a:extLst>
              <a:ext uri="{FF2B5EF4-FFF2-40B4-BE49-F238E27FC236}">
                <a16:creationId xmlns:a16="http://schemas.microsoft.com/office/drawing/2014/main" id="{51A9388F-9948-490B-A242-B97D6D9F11EC}"/>
              </a:ext>
            </a:extLst>
          </p:cNvPr>
          <p:cNvSpPr>
            <a:spLocks noGrp="1"/>
          </p:cNvSpPr>
          <p:nvPr>
            <p:ph type="body" sz="quarter" idx="12"/>
          </p:nvPr>
        </p:nvSpPr>
        <p:spPr/>
        <p:txBody>
          <a:bodyPr/>
          <a:lstStyle/>
          <a:p>
            <a:r>
              <a:rPr lang="en-US" dirty="0"/>
              <a:t>Hanging Together Blog postings earlier this year</a:t>
            </a:r>
          </a:p>
          <a:p>
            <a:pPr lvl="1"/>
            <a:r>
              <a:rPr lang="en-US" u="sng" dirty="0">
                <a:hlinkClick r:id="rId3"/>
              </a:rPr>
              <a:t>Cyrillicizing WorldCat Russian Records</a:t>
            </a:r>
            <a:r>
              <a:rPr lang="en-US" dirty="0"/>
              <a:t>  (https://hangingtogether.org/?p=7658 by Karen Smith-Yoshimura)</a:t>
            </a:r>
          </a:p>
          <a:p>
            <a:pPr lvl="1"/>
            <a:r>
              <a:rPr lang="az-Cyrl-AZ" dirty="0">
                <a:hlinkClick r:id="rId4"/>
              </a:rPr>
              <a:t>Кириллица в </a:t>
            </a:r>
            <a:r>
              <a:rPr lang="en-US" dirty="0">
                <a:hlinkClick r:id="rId4"/>
              </a:rPr>
              <a:t>WorldCat</a:t>
            </a:r>
            <a:r>
              <a:rPr lang="en-US" dirty="0"/>
              <a:t> (https://hangingtogether.org/?p=7868 by Jenny Toves, Mary Haessig, Bryan Baldus)</a:t>
            </a:r>
          </a:p>
          <a:p>
            <a:endParaRPr lang="en-US" dirty="0"/>
          </a:p>
          <a:p>
            <a:endParaRPr lang="en-US" dirty="0"/>
          </a:p>
        </p:txBody>
      </p:sp>
    </p:spTree>
    <p:extLst>
      <p:ext uri="{BB962C8B-B14F-4D97-AF65-F5344CB8AC3E}">
        <p14:creationId xmlns:p14="http://schemas.microsoft.com/office/powerpoint/2010/main" val="188956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B040446-D240-4B5A-A1D5-B369C048B0CC}"/>
              </a:ext>
            </a:extLst>
          </p:cNvPr>
          <p:cNvSpPr>
            <a:spLocks noGrp="1"/>
          </p:cNvSpPr>
          <p:nvPr>
            <p:ph type="body" sz="quarter" idx="12"/>
          </p:nvPr>
        </p:nvSpPr>
        <p:spPr/>
        <p:txBody>
          <a:bodyPr>
            <a:normAutofit fontScale="92500" lnSpcReduction="20000"/>
          </a:bodyPr>
          <a:lstStyle/>
          <a:p>
            <a:r>
              <a:rPr lang="en-US" dirty="0"/>
              <a:t>Software Architect Manager,</a:t>
            </a:r>
          </a:p>
          <a:p>
            <a:r>
              <a:rPr lang="en-US" dirty="0"/>
              <a:t>OCLC</a:t>
            </a:r>
          </a:p>
        </p:txBody>
      </p:sp>
      <p:sp>
        <p:nvSpPr>
          <p:cNvPr id="12" name="Text Placeholder 11">
            <a:extLst>
              <a:ext uri="{FF2B5EF4-FFF2-40B4-BE49-F238E27FC236}">
                <a16:creationId xmlns:a16="http://schemas.microsoft.com/office/drawing/2014/main" id="{11EA8F47-3BD9-43F1-8B05-3E5F4C1A7A2F}"/>
              </a:ext>
            </a:extLst>
          </p:cNvPr>
          <p:cNvSpPr>
            <a:spLocks noGrp="1"/>
          </p:cNvSpPr>
          <p:nvPr>
            <p:ph type="body" sz="quarter" idx="13"/>
          </p:nvPr>
        </p:nvSpPr>
        <p:spPr/>
        <p:txBody>
          <a:bodyPr/>
          <a:lstStyle/>
          <a:p>
            <a:r>
              <a:rPr lang="en-US" dirty="0"/>
              <a:t>Jenny Toves</a:t>
            </a:r>
          </a:p>
        </p:txBody>
      </p:sp>
      <p:sp>
        <p:nvSpPr>
          <p:cNvPr id="13" name="Text Placeholder 12">
            <a:extLst>
              <a:ext uri="{FF2B5EF4-FFF2-40B4-BE49-F238E27FC236}">
                <a16:creationId xmlns:a16="http://schemas.microsoft.com/office/drawing/2014/main" id="{BC5B7241-2440-4D5E-809B-65CFB7470B14}"/>
              </a:ext>
            </a:extLst>
          </p:cNvPr>
          <p:cNvSpPr>
            <a:spLocks noGrp="1"/>
          </p:cNvSpPr>
          <p:nvPr>
            <p:ph type="body" sz="quarter" idx="15"/>
          </p:nvPr>
        </p:nvSpPr>
        <p:spPr/>
        <p:txBody>
          <a:bodyPr/>
          <a:lstStyle/>
          <a:p>
            <a:endParaRPr lang="en-US" dirty="0"/>
          </a:p>
        </p:txBody>
      </p:sp>
      <p:sp>
        <p:nvSpPr>
          <p:cNvPr id="15" name="Text Placeholder 14">
            <a:extLst>
              <a:ext uri="{FF2B5EF4-FFF2-40B4-BE49-F238E27FC236}">
                <a16:creationId xmlns:a16="http://schemas.microsoft.com/office/drawing/2014/main" id="{62580FE9-44EE-4502-AD47-3B00E2E947F0}"/>
              </a:ext>
            </a:extLst>
          </p:cNvPr>
          <p:cNvSpPr>
            <a:spLocks noGrp="1"/>
          </p:cNvSpPr>
          <p:nvPr>
            <p:ph type="body" sz="quarter" idx="17"/>
          </p:nvPr>
        </p:nvSpPr>
        <p:spPr/>
        <p:txBody>
          <a:bodyPr>
            <a:normAutofit fontScale="92500" lnSpcReduction="20000"/>
          </a:bodyPr>
          <a:lstStyle/>
          <a:p>
            <a:r>
              <a:rPr lang="en-US" dirty="0"/>
              <a:t>Senior Metadata Operations Manager, OCLC</a:t>
            </a:r>
          </a:p>
        </p:txBody>
      </p:sp>
      <p:sp>
        <p:nvSpPr>
          <p:cNvPr id="16" name="Text Placeholder 15">
            <a:extLst>
              <a:ext uri="{FF2B5EF4-FFF2-40B4-BE49-F238E27FC236}">
                <a16:creationId xmlns:a16="http://schemas.microsoft.com/office/drawing/2014/main" id="{2EAE8D53-12BD-4E40-83BC-FC15033ADF9A}"/>
              </a:ext>
            </a:extLst>
          </p:cNvPr>
          <p:cNvSpPr>
            <a:spLocks noGrp="1"/>
          </p:cNvSpPr>
          <p:nvPr>
            <p:ph type="body" sz="quarter" idx="18"/>
          </p:nvPr>
        </p:nvSpPr>
        <p:spPr/>
        <p:txBody>
          <a:bodyPr/>
          <a:lstStyle/>
          <a:p>
            <a:r>
              <a:rPr lang="en-US" dirty="0"/>
              <a:t>Cynthia Whitacre</a:t>
            </a:r>
          </a:p>
        </p:txBody>
      </p:sp>
      <p:sp>
        <p:nvSpPr>
          <p:cNvPr id="17" name="Text Placeholder 16">
            <a:extLst>
              <a:ext uri="{FF2B5EF4-FFF2-40B4-BE49-F238E27FC236}">
                <a16:creationId xmlns:a16="http://schemas.microsoft.com/office/drawing/2014/main" id="{AA83771E-497F-4601-9D82-55044FBBC28E}"/>
              </a:ext>
            </a:extLst>
          </p:cNvPr>
          <p:cNvSpPr>
            <a:spLocks noGrp="1"/>
          </p:cNvSpPr>
          <p:nvPr>
            <p:ph type="body" sz="quarter" idx="19"/>
          </p:nvPr>
        </p:nvSpPr>
        <p:spPr/>
        <p:txBody>
          <a:bodyPr/>
          <a:lstStyle/>
          <a:p>
            <a:endParaRPr lang="en-US" dirty="0"/>
          </a:p>
        </p:txBody>
      </p:sp>
      <p:pic>
        <p:nvPicPr>
          <p:cNvPr id="18" name="Picture Placeholder 6" descr="A person standing in front of a book shelf&#10;&#10;Description automatically generated">
            <a:extLst>
              <a:ext uri="{FF2B5EF4-FFF2-40B4-BE49-F238E27FC236}">
                <a16:creationId xmlns:a16="http://schemas.microsoft.com/office/drawing/2014/main" id="{3CFE01D4-6489-450D-B8DD-5592133BA90B}"/>
              </a:ext>
            </a:extLst>
          </p:cNvPr>
          <p:cNvPicPr>
            <a:picLocks noGrp="1" noChangeAspect="1"/>
          </p:cNvPicPr>
          <p:nvPr>
            <p:ph type="pic" sz="quarter" idx="16"/>
          </p:nvPr>
        </p:nvPicPr>
        <p:blipFill>
          <a:blip r:embed="rId3"/>
          <a:srcRect l="8520" r="8520"/>
          <a:stretch>
            <a:fillRect/>
          </a:stretch>
        </p:blipFill>
        <p:spPr>
          <a:xfrm>
            <a:off x="882650" y="2695575"/>
            <a:ext cx="2016125" cy="1928813"/>
          </a:xfrm>
        </p:spPr>
      </p:pic>
      <p:pic>
        <p:nvPicPr>
          <p:cNvPr id="7" name="Picture Placeholder 6" descr="A person smiling for the camera&#10;&#10;Description automatically generated">
            <a:extLst>
              <a:ext uri="{FF2B5EF4-FFF2-40B4-BE49-F238E27FC236}">
                <a16:creationId xmlns:a16="http://schemas.microsoft.com/office/drawing/2014/main" id="{F9C13C92-3E73-4864-802B-B9F06CD3B1DD}"/>
              </a:ext>
            </a:extLst>
          </p:cNvPr>
          <p:cNvPicPr>
            <a:picLocks noGrp="1" noChangeAspect="1"/>
          </p:cNvPicPr>
          <p:nvPr>
            <p:ph type="pic" sz="quarter" idx="10"/>
          </p:nvPr>
        </p:nvPicPr>
        <p:blipFill>
          <a:blip r:embed="rId4"/>
          <a:srcRect t="13801" b="13801"/>
          <a:stretch>
            <a:fillRect/>
          </a:stretch>
        </p:blipFill>
        <p:spPr>
          <a:xfrm>
            <a:off x="1044576" y="410803"/>
            <a:ext cx="2016125" cy="1928813"/>
          </a:xfrm>
        </p:spPr>
      </p:pic>
    </p:spTree>
    <p:extLst>
      <p:ext uri="{BB962C8B-B14F-4D97-AF65-F5344CB8AC3E}">
        <p14:creationId xmlns:p14="http://schemas.microsoft.com/office/powerpoint/2010/main" val="24501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A8E56E-2C92-4B23-8BA2-23995340C6DE}"/>
              </a:ext>
            </a:extLst>
          </p:cNvPr>
          <p:cNvSpPr>
            <a:spLocks noGrp="1"/>
          </p:cNvSpPr>
          <p:nvPr>
            <p:ph type="body" sz="quarter" idx="10"/>
          </p:nvPr>
        </p:nvSpPr>
        <p:spPr/>
        <p:txBody>
          <a:bodyPr/>
          <a:lstStyle/>
          <a:p>
            <a:r>
              <a:rPr lang="en-US" dirty="0">
                <a:solidFill>
                  <a:srgbClr val="FF0000"/>
                </a:solidFill>
              </a:rPr>
              <a:t>Jenny Toves</a:t>
            </a:r>
          </a:p>
          <a:p>
            <a:r>
              <a:rPr lang="en-US" dirty="0">
                <a:solidFill>
                  <a:srgbClr val="FF0000"/>
                </a:solidFill>
                <a:hlinkClick r:id="rId3">
                  <a:extLst>
                    <a:ext uri="{A12FA001-AC4F-418D-AE19-62706E023703}">
                      <ahyp:hlinkClr xmlns:ahyp="http://schemas.microsoft.com/office/drawing/2018/hyperlinkcolor" val="tx"/>
                    </a:ext>
                  </a:extLst>
                </a:hlinkClick>
              </a:rPr>
              <a:t>tovesj@oclc.org</a:t>
            </a:r>
            <a:r>
              <a:rPr lang="en-US" dirty="0">
                <a:solidFill>
                  <a:srgbClr val="FF0000"/>
                </a:solidFill>
              </a:rPr>
              <a:t> </a:t>
            </a:r>
          </a:p>
          <a:p>
            <a:endParaRPr lang="en-US" dirty="0">
              <a:solidFill>
                <a:srgbClr val="FF0000"/>
              </a:solidFill>
            </a:endParaRPr>
          </a:p>
          <a:p>
            <a:r>
              <a:rPr lang="en-US" dirty="0">
                <a:solidFill>
                  <a:srgbClr val="FF0000"/>
                </a:solidFill>
              </a:rPr>
              <a:t>Cynthia Whitacre</a:t>
            </a:r>
          </a:p>
          <a:p>
            <a:r>
              <a:rPr lang="en-US" dirty="0">
                <a:solidFill>
                  <a:srgbClr val="FF0000"/>
                </a:solidFill>
                <a:hlinkClick r:id="rId4">
                  <a:extLst>
                    <a:ext uri="{A12FA001-AC4F-418D-AE19-62706E023703}">
                      <ahyp:hlinkClr xmlns:ahyp="http://schemas.microsoft.com/office/drawing/2018/hyperlinkcolor" val="tx"/>
                    </a:ext>
                  </a:extLst>
                </a:hlinkClick>
              </a:rPr>
              <a:t>whitacrc@oclc.org</a:t>
            </a:r>
            <a:r>
              <a:rPr lang="en-US" dirty="0">
                <a:solidFill>
                  <a:srgbClr val="FF0000"/>
                </a:solidFill>
              </a:rPr>
              <a:t> </a:t>
            </a:r>
          </a:p>
        </p:txBody>
      </p:sp>
      <p:sp>
        <p:nvSpPr>
          <p:cNvPr id="7" name="Text Placeholder 6">
            <a:extLst>
              <a:ext uri="{FF2B5EF4-FFF2-40B4-BE49-F238E27FC236}">
                <a16:creationId xmlns:a16="http://schemas.microsoft.com/office/drawing/2014/main" id="{776AED07-2389-4F17-AD7B-BF4D19628EB5}"/>
              </a:ext>
            </a:extLst>
          </p:cNvPr>
          <p:cNvSpPr>
            <a:spLocks noGrp="1"/>
          </p:cNvSpPr>
          <p:nvPr>
            <p:ph type="body" sz="quarter" idx="11"/>
          </p:nvPr>
        </p:nvSpPr>
        <p:spPr>
          <a:xfrm>
            <a:off x="240615" y="990753"/>
            <a:ext cx="3887788" cy="1399750"/>
          </a:xfrm>
        </p:spPr>
        <p:txBody>
          <a:bodyPr>
            <a:normAutofit/>
          </a:bodyPr>
          <a:lstStyle/>
          <a:p>
            <a:r>
              <a:rPr lang="en-US" dirty="0"/>
              <a:t> </a:t>
            </a:r>
          </a:p>
        </p:txBody>
      </p:sp>
      <p:sp>
        <p:nvSpPr>
          <p:cNvPr id="8" name="Text Placeholder 7">
            <a:extLst>
              <a:ext uri="{FF2B5EF4-FFF2-40B4-BE49-F238E27FC236}">
                <a16:creationId xmlns:a16="http://schemas.microsoft.com/office/drawing/2014/main" id="{9C2A1788-4A33-4E26-B45F-7973156D601A}"/>
              </a:ext>
            </a:extLst>
          </p:cNvPr>
          <p:cNvSpPr>
            <a:spLocks noGrp="1"/>
          </p:cNvSpPr>
          <p:nvPr>
            <p:ph type="body" sz="quarter" idx="12"/>
          </p:nvPr>
        </p:nvSpPr>
        <p:spPr>
          <a:xfrm>
            <a:off x="240428" y="1267826"/>
            <a:ext cx="3887788" cy="269270"/>
          </a:xfrm>
        </p:spPr>
        <p:txBody>
          <a:bodyPr>
            <a:normAutofit fontScale="92500" lnSpcReduction="20000"/>
          </a:bodyPr>
          <a:lstStyle/>
          <a:p>
            <a:r>
              <a:rPr lang="en-US" dirty="0"/>
              <a:t> </a:t>
            </a:r>
          </a:p>
        </p:txBody>
      </p:sp>
      <p:sp>
        <p:nvSpPr>
          <p:cNvPr id="9" name="Text Placeholder 8">
            <a:extLst>
              <a:ext uri="{FF2B5EF4-FFF2-40B4-BE49-F238E27FC236}">
                <a16:creationId xmlns:a16="http://schemas.microsoft.com/office/drawing/2014/main" id="{EE3B25AA-3767-40E4-A694-15B311BB8066}"/>
              </a:ext>
            </a:extLst>
          </p:cNvPr>
          <p:cNvSpPr>
            <a:spLocks noGrp="1"/>
          </p:cNvSpPr>
          <p:nvPr>
            <p:ph type="body" sz="quarter" idx="13"/>
          </p:nvPr>
        </p:nvSpPr>
        <p:spPr>
          <a:xfrm>
            <a:off x="240428" y="1508234"/>
            <a:ext cx="3887788" cy="229121"/>
          </a:xfrm>
        </p:spPr>
        <p:txBody>
          <a:bodyPr>
            <a:normAutofit fontScale="77500" lnSpcReduction="20000"/>
          </a:bodyPr>
          <a:lstStyle/>
          <a:p>
            <a:r>
              <a:rPr lang="en-US" dirty="0"/>
              <a:t> </a:t>
            </a:r>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083C176-C6EF-4E44-A3F3-E0D8445AB3B7}"/>
              </a:ext>
            </a:extLst>
          </p:cNvPr>
          <p:cNvSpPr>
            <a:spLocks noGrp="1"/>
          </p:cNvSpPr>
          <p:nvPr>
            <p:ph type="body" sz="quarter" idx="10"/>
          </p:nvPr>
        </p:nvSpPr>
        <p:spPr/>
        <p:txBody>
          <a:bodyPr/>
          <a:lstStyle/>
          <a:p>
            <a:r>
              <a:rPr lang="en-US" dirty="0"/>
              <a:t>THE idea</a:t>
            </a:r>
          </a:p>
        </p:txBody>
      </p:sp>
      <p:sp>
        <p:nvSpPr>
          <p:cNvPr id="6" name="Text Placeholder 5">
            <a:extLst>
              <a:ext uri="{FF2B5EF4-FFF2-40B4-BE49-F238E27FC236}">
                <a16:creationId xmlns:a16="http://schemas.microsoft.com/office/drawing/2014/main" id="{52521CBD-2CC6-4074-82EE-3A187E524960}"/>
              </a:ext>
            </a:extLst>
          </p:cNvPr>
          <p:cNvSpPr>
            <a:spLocks noGrp="1"/>
          </p:cNvSpPr>
          <p:nvPr>
            <p:ph type="body" sz="quarter" idx="11"/>
          </p:nvPr>
        </p:nvSpPr>
        <p:spPr/>
        <p:txBody>
          <a:bodyPr/>
          <a:lstStyle/>
          <a:p>
            <a:endParaRPr lang="en-US" dirty="0"/>
          </a:p>
        </p:txBody>
      </p:sp>
      <p:sp>
        <p:nvSpPr>
          <p:cNvPr id="7" name="Text Placeholder 6">
            <a:extLst>
              <a:ext uri="{FF2B5EF4-FFF2-40B4-BE49-F238E27FC236}">
                <a16:creationId xmlns:a16="http://schemas.microsoft.com/office/drawing/2014/main" id="{5A57A3F8-98BE-4E0F-95BD-D709C76D620C}"/>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0433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166C4-6CC3-4192-8EFB-B7868BA661AD}"/>
              </a:ext>
            </a:extLst>
          </p:cNvPr>
          <p:cNvSpPr>
            <a:spLocks noGrp="1"/>
          </p:cNvSpPr>
          <p:nvPr>
            <p:ph type="body" sz="quarter" idx="13"/>
          </p:nvPr>
        </p:nvSpPr>
        <p:spPr/>
        <p:txBody>
          <a:bodyPr/>
          <a:lstStyle/>
          <a:p>
            <a:r>
              <a:rPr lang="en-US" sz="3200" dirty="0">
                <a:hlinkClick r:id="rId3"/>
              </a:rPr>
              <a:t>New Directions in Non-Latin Script Access</a:t>
            </a:r>
            <a:endParaRPr lang="en-US" sz="3200" dirty="0"/>
          </a:p>
          <a:p>
            <a:endParaRPr lang="en-US" sz="2400" dirty="0"/>
          </a:p>
        </p:txBody>
      </p:sp>
      <p:sp>
        <p:nvSpPr>
          <p:cNvPr id="3" name="Text Placeholder 2">
            <a:extLst>
              <a:ext uri="{FF2B5EF4-FFF2-40B4-BE49-F238E27FC236}">
                <a16:creationId xmlns:a16="http://schemas.microsoft.com/office/drawing/2014/main" id="{0DA3A2F7-66F4-43A2-82B2-2F51DBD1A330}"/>
              </a:ext>
            </a:extLst>
          </p:cNvPr>
          <p:cNvSpPr>
            <a:spLocks noGrp="1"/>
          </p:cNvSpPr>
          <p:nvPr>
            <p:ph type="body" sz="quarter" idx="12"/>
          </p:nvPr>
        </p:nvSpPr>
        <p:spPr/>
        <p:txBody>
          <a:bodyPr/>
          <a:lstStyle/>
          <a:p>
            <a:r>
              <a:rPr lang="en-US" dirty="0"/>
              <a:t>ALCTS CaMMS Committee on Cataloging: Asian &amp; African Materials     June 23, 2018    presentations</a:t>
            </a:r>
          </a:p>
          <a:p>
            <a:r>
              <a:rPr lang="en-US" dirty="0">
                <a:hlinkClick r:id="rId4" tooltip="Barry - The Past, Present, and Future of Original Script Cataloging.pptx"/>
              </a:rPr>
              <a:t>Barry - The Past, Present, and Future of Original Script  </a:t>
            </a:r>
            <a:endParaRPr lang="en-US" dirty="0"/>
          </a:p>
          <a:p>
            <a:r>
              <a:rPr lang="en-US" u="sng" dirty="0">
                <a:hlinkClick r:id="rId5" tooltip="Riley - Extending Access - Supporting Improved Discovery of Non-Latin Materials in the Catalog.pptx"/>
              </a:rPr>
              <a:t>Riley - Extending Access - Supporting Improved Discovery  </a:t>
            </a:r>
            <a:endParaRPr lang="en-US" u="sng" dirty="0"/>
          </a:p>
          <a:p>
            <a:r>
              <a:rPr lang="en-US" dirty="0">
                <a:hlinkClick r:id="rId6" tooltip="Smith-Yoshimura - Non-Latin Script Access - Past, Now, Future.pptx"/>
              </a:rPr>
              <a:t>Smith-Yoshimura - Non-Latin Script Access - Past, Now, Future</a:t>
            </a:r>
            <a:endParaRPr lang="en-US" dirty="0"/>
          </a:p>
        </p:txBody>
      </p:sp>
    </p:spTree>
    <p:extLst>
      <p:ext uri="{BB962C8B-B14F-4D97-AF65-F5344CB8AC3E}">
        <p14:creationId xmlns:p14="http://schemas.microsoft.com/office/powerpoint/2010/main" val="35271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14E486-5404-4587-81AF-73E6B78B6EA1}"/>
              </a:ext>
            </a:extLst>
          </p:cNvPr>
          <p:cNvSpPr>
            <a:spLocks noGrp="1"/>
          </p:cNvSpPr>
          <p:nvPr>
            <p:ph type="body" sz="quarter" idx="13"/>
          </p:nvPr>
        </p:nvSpPr>
        <p:spPr/>
        <p:txBody>
          <a:bodyPr/>
          <a:lstStyle/>
          <a:p>
            <a:r>
              <a:rPr lang="en-US" dirty="0"/>
              <a:t>The Project</a:t>
            </a:r>
          </a:p>
        </p:txBody>
      </p:sp>
      <p:sp>
        <p:nvSpPr>
          <p:cNvPr id="2" name="Text Placeholder 1">
            <a:extLst>
              <a:ext uri="{FF2B5EF4-FFF2-40B4-BE49-F238E27FC236}">
                <a16:creationId xmlns:a16="http://schemas.microsoft.com/office/drawing/2014/main" id="{2D4C9721-EC47-443B-9278-438DFC6B7497}"/>
              </a:ext>
            </a:extLst>
          </p:cNvPr>
          <p:cNvSpPr>
            <a:spLocks noGrp="1"/>
          </p:cNvSpPr>
          <p:nvPr>
            <p:ph type="body" sz="quarter" idx="12"/>
          </p:nvPr>
        </p:nvSpPr>
        <p:spPr/>
        <p:txBody>
          <a:bodyPr/>
          <a:lstStyle/>
          <a:p>
            <a:r>
              <a:rPr lang="en-US" dirty="0"/>
              <a:t>Adding Cyrillic script to WorldCat records is possible by automation</a:t>
            </a:r>
          </a:p>
          <a:p>
            <a:r>
              <a:rPr lang="en-US" dirty="0"/>
              <a:t>One-to-one correspondence between Latin script alphabet and Cyrillic script alphabet</a:t>
            </a:r>
          </a:p>
          <a:p>
            <a:r>
              <a:rPr lang="en-US" dirty="0"/>
              <a:t>Automated addition is possible for many languages that use Cyrillic script</a:t>
            </a:r>
          </a:p>
          <a:p>
            <a:r>
              <a:rPr lang="en-US" dirty="0"/>
              <a:t>Russian selected first</a:t>
            </a:r>
          </a:p>
          <a:p>
            <a:r>
              <a:rPr lang="en-US" dirty="0"/>
              <a:t>English language of cataloging only</a:t>
            </a:r>
          </a:p>
          <a:p>
            <a:endParaRPr lang="en-US" dirty="0"/>
          </a:p>
        </p:txBody>
      </p:sp>
    </p:spTree>
    <p:extLst>
      <p:ext uri="{BB962C8B-B14F-4D97-AF65-F5344CB8AC3E}">
        <p14:creationId xmlns:p14="http://schemas.microsoft.com/office/powerpoint/2010/main" val="68832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0EEB627-EB0F-4D43-B158-D4791FAB5F2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21738" y="457200"/>
            <a:ext cx="4016523" cy="3581400"/>
          </a:xfrm>
          <a:prstGeom prst="rect">
            <a:avLst/>
          </a:prstGeom>
        </p:spPr>
      </p:pic>
      <p:sp>
        <p:nvSpPr>
          <p:cNvPr id="4" name="TextBox 3">
            <a:extLst>
              <a:ext uri="{FF2B5EF4-FFF2-40B4-BE49-F238E27FC236}">
                <a16:creationId xmlns:a16="http://schemas.microsoft.com/office/drawing/2014/main" id="{34821485-CD75-492B-8403-074145BE08B4}"/>
              </a:ext>
            </a:extLst>
          </p:cNvPr>
          <p:cNvSpPr txBox="1"/>
          <p:nvPr/>
        </p:nvSpPr>
        <p:spPr>
          <a:xfrm>
            <a:off x="1121739" y="4441371"/>
            <a:ext cx="5525930" cy="230832"/>
          </a:xfrm>
          <a:prstGeom prst="rect">
            <a:avLst/>
          </a:prstGeom>
          <a:noFill/>
        </p:spPr>
        <p:txBody>
          <a:bodyPr wrap="square" rtlCol="0">
            <a:spAutoFit/>
          </a:bodyPr>
          <a:lstStyle/>
          <a:p>
            <a:r>
              <a:rPr lang="en-US" sz="900" dirty="0">
                <a:hlinkClick r:id="rId4" tooltip="https://en.wikipedia.org/wiki/Russian_alphabet"/>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9227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14E486-5404-4587-81AF-73E6B78B6EA1}"/>
              </a:ext>
            </a:extLst>
          </p:cNvPr>
          <p:cNvSpPr>
            <a:spLocks noGrp="1"/>
          </p:cNvSpPr>
          <p:nvPr>
            <p:ph type="body" sz="quarter" idx="13"/>
          </p:nvPr>
        </p:nvSpPr>
        <p:spPr/>
        <p:txBody>
          <a:bodyPr/>
          <a:lstStyle/>
          <a:p>
            <a:r>
              <a:rPr lang="en-US" dirty="0"/>
              <a:t>Connecting the two projects</a:t>
            </a:r>
          </a:p>
        </p:txBody>
      </p:sp>
      <p:sp>
        <p:nvSpPr>
          <p:cNvPr id="2" name="Text Placeholder 1">
            <a:extLst>
              <a:ext uri="{FF2B5EF4-FFF2-40B4-BE49-F238E27FC236}">
                <a16:creationId xmlns:a16="http://schemas.microsoft.com/office/drawing/2014/main" id="{2D4C9721-EC47-443B-9278-438DFC6B7497}"/>
              </a:ext>
            </a:extLst>
          </p:cNvPr>
          <p:cNvSpPr>
            <a:spLocks noGrp="1"/>
          </p:cNvSpPr>
          <p:nvPr>
            <p:ph type="body" sz="quarter" idx="12"/>
          </p:nvPr>
        </p:nvSpPr>
        <p:spPr/>
        <p:txBody>
          <a:bodyPr/>
          <a:lstStyle/>
          <a:p>
            <a:r>
              <a:rPr lang="en-US" dirty="0"/>
              <a:t>OCLC supplied UCLA with OCNs for all the records for Russian language titles lacking Cyrillic with UCLA holdings set	</a:t>
            </a:r>
          </a:p>
          <a:p>
            <a:r>
              <a:rPr lang="en-US" dirty="0"/>
              <a:t>Internally I realized that OCLC Research was undertaking a similar project for all of WorldCat.  </a:t>
            </a:r>
          </a:p>
          <a:p>
            <a:r>
              <a:rPr lang="en-US" dirty="0"/>
              <a:t>Proposing that we work together</a:t>
            </a:r>
          </a:p>
          <a:p>
            <a:r>
              <a:rPr lang="en-US" dirty="0"/>
              <a:t>Shared ideas, strategies, and review of the project design</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28892E-4960-4F2F-998A-EB63D3946FC5}"/>
              </a:ext>
            </a:extLst>
          </p:cNvPr>
          <p:cNvSpPr>
            <a:spLocks noGrp="1"/>
          </p:cNvSpPr>
          <p:nvPr>
            <p:ph type="body" sz="quarter" idx="13"/>
          </p:nvPr>
        </p:nvSpPr>
        <p:spPr>
          <a:xfrm>
            <a:off x="340786" y="343303"/>
            <a:ext cx="8439148" cy="1109715"/>
          </a:xfrm>
        </p:spPr>
        <p:txBody>
          <a:bodyPr/>
          <a:lstStyle/>
          <a:p>
            <a:r>
              <a:rPr lang="en-US" sz="3200" dirty="0"/>
              <a:t>Wrinkles: Roman Numerals and English phrases</a:t>
            </a:r>
          </a:p>
          <a:p>
            <a:endParaRPr lang="en-US" dirty="0"/>
          </a:p>
        </p:txBody>
      </p:sp>
      <p:sp>
        <p:nvSpPr>
          <p:cNvPr id="3" name="Text Placeholder 2">
            <a:extLst>
              <a:ext uri="{FF2B5EF4-FFF2-40B4-BE49-F238E27FC236}">
                <a16:creationId xmlns:a16="http://schemas.microsoft.com/office/drawing/2014/main" id="{C47AB076-BB4D-41E3-9D68-BE1CB779A57B}"/>
              </a:ext>
            </a:extLst>
          </p:cNvPr>
          <p:cNvSpPr>
            <a:spLocks noGrp="1"/>
          </p:cNvSpPr>
          <p:nvPr>
            <p:ph type="body" sz="quarter" idx="12"/>
          </p:nvPr>
        </p:nvSpPr>
        <p:spPr>
          <a:xfrm>
            <a:off x="340786" y="1443819"/>
            <a:ext cx="8439148" cy="3356378"/>
          </a:xfrm>
        </p:spPr>
        <p:txBody>
          <a:bodyPr/>
          <a:lstStyle/>
          <a:p>
            <a:r>
              <a:rPr lang="en-US" b="1" dirty="0">
                <a:solidFill>
                  <a:srgbClr val="FF0000"/>
                </a:solidFill>
              </a:rPr>
              <a:t>V. I. </a:t>
            </a:r>
            <a:r>
              <a:rPr lang="en-US" dirty="0"/>
              <a:t>Lenin = В. И. Ленин</a:t>
            </a:r>
          </a:p>
          <a:p>
            <a:r>
              <a:rPr lang="en-US" dirty="0"/>
              <a:t>Slavi︠a︡nskie sʺezdy </a:t>
            </a:r>
            <a:r>
              <a:rPr lang="en-US" b="1" dirty="0">
                <a:solidFill>
                  <a:srgbClr val="FF0000"/>
                </a:solidFill>
              </a:rPr>
              <a:t>XIX-XX</a:t>
            </a:r>
            <a:r>
              <a:rPr lang="en-US" dirty="0"/>
              <a:t> vv. / [redkollegii︠a︡ E.P. Aksenova, A.N. Gori︠a︡inov, M.I︠U︡. Dostalʹ (otv. redaktor)].</a:t>
            </a:r>
            <a:br>
              <a:rPr lang="en-US" dirty="0"/>
            </a:br>
            <a:r>
              <a:rPr lang="az-Cyrl-AZ" dirty="0"/>
              <a:t>Славянские съезды </a:t>
            </a:r>
            <a:r>
              <a:rPr lang="en-US" b="1" dirty="0">
                <a:solidFill>
                  <a:srgbClr val="FF0000"/>
                </a:solidFill>
              </a:rPr>
              <a:t>XIX-XX</a:t>
            </a:r>
            <a:r>
              <a:rPr lang="en-US" dirty="0"/>
              <a:t> </a:t>
            </a:r>
            <a:r>
              <a:rPr lang="az-Cyrl-AZ" dirty="0"/>
              <a:t>вв. / [редколлегия Е.П. Аксенова, А.Н. Горяинов, М.Ю. Досталь (отв. редактор)].</a:t>
            </a:r>
            <a:endParaRPr lang="en-US" dirty="0"/>
          </a:p>
          <a:p>
            <a:r>
              <a:rPr lang="ru-RU" dirty="0"/>
              <a:t>Великая Победа, 1941-1945 гг. :юбилейный сборник статей /</a:t>
            </a:r>
            <a:r>
              <a:rPr lang="en-US" dirty="0"/>
              <a:t> </a:t>
            </a:r>
            <a:r>
              <a:rPr lang="ru-RU" dirty="0"/>
              <a:t>[авторы, В.И. Приписнов </a:t>
            </a:r>
            <a:r>
              <a:rPr lang="ru-RU" b="1" dirty="0">
                <a:solidFill>
                  <a:srgbClr val="FF0000"/>
                </a:solidFill>
              </a:rPr>
              <a:t>and others</a:t>
            </a:r>
            <a:r>
              <a:rPr lang="ru-RU" dirty="0"/>
              <a:t>].</a:t>
            </a:r>
          </a:p>
          <a:p>
            <a:endParaRPr lang="en-US" dirty="0"/>
          </a:p>
        </p:txBody>
      </p:sp>
    </p:spTree>
    <p:extLst>
      <p:ext uri="{BB962C8B-B14F-4D97-AF65-F5344CB8AC3E}">
        <p14:creationId xmlns:p14="http://schemas.microsoft.com/office/powerpoint/2010/main" val="30325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B92A77-4B36-45F1-B319-B11B22C43613}"/>
              </a:ext>
            </a:extLst>
          </p:cNvPr>
          <p:cNvSpPr>
            <a:spLocks noGrp="1"/>
          </p:cNvSpPr>
          <p:nvPr>
            <p:ph type="body" sz="quarter" idx="10"/>
          </p:nvPr>
        </p:nvSpPr>
        <p:spPr/>
        <p:txBody>
          <a:bodyPr/>
          <a:lstStyle/>
          <a:p>
            <a:r>
              <a:rPr lang="en-US" dirty="0"/>
              <a:t>How we did it</a:t>
            </a:r>
          </a:p>
        </p:txBody>
      </p:sp>
      <p:sp>
        <p:nvSpPr>
          <p:cNvPr id="3" name="Text Placeholder 2">
            <a:extLst>
              <a:ext uri="{FF2B5EF4-FFF2-40B4-BE49-F238E27FC236}">
                <a16:creationId xmlns:a16="http://schemas.microsoft.com/office/drawing/2014/main" id="{9909FC00-6E33-4D8E-90C4-3E54A7227C3A}"/>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F2733814-CCA2-499D-91AA-3B06041913C2}"/>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02673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DC58C5D770495419D8806674CA4F34A" ma:contentTypeVersion="66" ma:contentTypeDescription="Create a new document." ma:contentTypeScope="" ma:versionID="d5ec4d138f972f9095905c5db515eb13">
  <xsd:schema xmlns:xsd="http://www.w3.org/2001/XMLSchema" xmlns:xs="http://www.w3.org/2001/XMLSchema" xmlns:p="http://schemas.microsoft.com/office/2006/metadata/properties" xmlns:ns3="74be53c0-3b99-4744-b4f7-e5ae85cf9439" xmlns:ns4="4d4bb4bd-53ef-4ee1-bd10-d0237643b107" targetNamespace="http://schemas.microsoft.com/office/2006/metadata/properties" ma:root="true" ma:fieldsID="1e0ee983ee5843384444ec756d5a3c3e" ns3:_="" ns4:_="">
    <xsd:import namespace="74be53c0-3b99-4744-b4f7-e5ae85cf9439"/>
    <xsd:import namespace="4d4bb4bd-53ef-4ee1-bd10-d0237643b1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be53c0-3b99-4744-b4f7-e5ae85cf94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4bb4bd-53ef-4ee1-bd10-d0237643b10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E7E988F0-95B4-4FCA-A550-26E1636850FD}">
  <ds:schemaRefs>
    <ds:schemaRef ds:uri="74be53c0-3b99-4744-b4f7-e5ae85cf9439"/>
    <ds:schemaRef ds:uri="4d4bb4bd-53ef-4ee1-bd10-d0237643b10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3.xml><?xml version="1.0" encoding="utf-8"?>
<ds:datastoreItem xmlns:ds="http://schemas.openxmlformats.org/officeDocument/2006/customXml" ds:itemID="{956513EA-DE6D-4AB7-A274-A2F00146B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be53c0-3b99-4744-b4f7-e5ae85cf9439"/>
    <ds:schemaRef ds:uri="4d4bb4bd-53ef-4ee1-bd10-d0237643b1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81BBA39-7F0A-4E76-8ACD-E7D4F148EFB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19538</TotalTime>
  <Words>2439</Words>
  <Application>Microsoft Office PowerPoint</Application>
  <PresentationFormat>On-screen Show (16:9)</PresentationFormat>
  <Paragraphs>182</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Whitacre,Cynthia</cp:lastModifiedBy>
  <cp:revision>224</cp:revision>
  <dcterms:created xsi:type="dcterms:W3CDTF">2015-04-17T19:58:50Z</dcterms:created>
  <dcterms:modified xsi:type="dcterms:W3CDTF">2020-11-23T15:49:50Z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0x0101007DC58C5D770495419D8806674CA4F34A</vt:lpwstr>
  </property>
</Properties>
</file>