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2" r:id="rId5"/>
  </p:sldMasterIdLst>
  <p:notesMasterIdLst>
    <p:notesMasterId r:id="rId41"/>
  </p:notesMasterIdLst>
  <p:handoutMasterIdLst>
    <p:handoutMasterId r:id="rId42"/>
  </p:handoutMasterIdLst>
  <p:sldIdLst>
    <p:sldId id="1930" r:id="rId6"/>
    <p:sldId id="1973" r:id="rId7"/>
    <p:sldId id="1925" r:id="rId8"/>
    <p:sldId id="1976" r:id="rId9"/>
    <p:sldId id="1979" r:id="rId10"/>
    <p:sldId id="1923" r:id="rId11"/>
    <p:sldId id="1954" r:id="rId12"/>
    <p:sldId id="1955" r:id="rId13"/>
    <p:sldId id="1937" r:id="rId14"/>
    <p:sldId id="1951" r:id="rId15"/>
    <p:sldId id="590" r:id="rId16"/>
    <p:sldId id="575" r:id="rId17"/>
    <p:sldId id="606" r:id="rId18"/>
    <p:sldId id="579" r:id="rId19"/>
    <p:sldId id="599" r:id="rId20"/>
    <p:sldId id="1978" r:id="rId21"/>
    <p:sldId id="571" r:id="rId22"/>
    <p:sldId id="585" r:id="rId23"/>
    <p:sldId id="256" r:id="rId24"/>
    <p:sldId id="1934" r:id="rId25"/>
    <p:sldId id="1949" r:id="rId26"/>
    <p:sldId id="490" r:id="rId27"/>
    <p:sldId id="367" r:id="rId28"/>
    <p:sldId id="1956" r:id="rId29"/>
    <p:sldId id="1974" r:id="rId30"/>
    <p:sldId id="1977" r:id="rId31"/>
    <p:sldId id="1975" r:id="rId32"/>
    <p:sldId id="259" r:id="rId33"/>
    <p:sldId id="261" r:id="rId34"/>
    <p:sldId id="263" r:id="rId35"/>
    <p:sldId id="621" r:id="rId36"/>
    <p:sldId id="1946" r:id="rId37"/>
    <p:sldId id="1961" r:id="rId38"/>
    <p:sldId id="1980" r:id="rId39"/>
    <p:sldId id="1953" r:id="rId4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 userDrawn="1">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assie,Dennis" initials="Ma" lastIdx="5" clrIdx="6">
    <p:extLst>
      <p:ext uri="{19B8F6BF-5375-455C-9EA6-DF929625EA0E}">
        <p15:presenceInfo xmlns:p15="http://schemas.microsoft.com/office/powerpoint/2012/main" userId="S::massied@oclc.org::6797fb21-a2ac-4e66-9a92-7e01196bbc7c" providerId="AD"/>
      </p:ext>
    </p:extLst>
  </p:cmAuthor>
  <p:cmAuthor id="1" name="Bryant,Rebecca" initials="B" lastIdx="10" clrIdx="0">
    <p:extLst>
      <p:ext uri="{19B8F6BF-5375-455C-9EA6-DF929625EA0E}">
        <p15:presenceInfo xmlns:p15="http://schemas.microsoft.com/office/powerpoint/2012/main" userId="S::bryantr@oclc.org::e70365a6-d2a2-4acc-921b-724f2843cf21" providerId="AD"/>
      </p:ext>
    </p:extLst>
  </p:cmAuthor>
  <p:cmAuthor id="8" name="Procaccini,Mercy" initials="Pr" lastIdx="23" clrIdx="7">
    <p:extLst>
      <p:ext uri="{19B8F6BF-5375-455C-9EA6-DF929625EA0E}">
        <p15:presenceInfo xmlns:p15="http://schemas.microsoft.com/office/powerpoint/2012/main" userId="S::procaccm@oclc.org::697e3a93-9001-4a7c-b31b-20c7ff55e346" providerId="AD"/>
      </p:ext>
    </p:extLst>
  </p:cmAuthor>
  <p:cmAuthor id="2" name="Dortmund,Annette" initials="AD" lastIdx="3" clrIdx="1">
    <p:extLst>
      <p:ext uri="{19B8F6BF-5375-455C-9EA6-DF929625EA0E}">
        <p15:presenceInfo xmlns:p15="http://schemas.microsoft.com/office/powerpoint/2012/main" userId="Dortmund,Annette" providerId="None"/>
      </p:ext>
    </p:extLst>
  </p:cmAuthor>
  <p:cmAuthor id="3" name="Dortmund,Annette" initials="Do" lastIdx="5" clrIdx="2">
    <p:extLst>
      <p:ext uri="{19B8F6BF-5375-455C-9EA6-DF929625EA0E}">
        <p15:presenceInfo xmlns:p15="http://schemas.microsoft.com/office/powerpoint/2012/main" userId="S::dortmuna@oclc.org::1e32f5a3-f660-4ace-8ea3-3e142fcecca0" providerId="AD"/>
      </p:ext>
    </p:extLst>
  </p:cmAuthor>
  <p:cmAuthor id="4" name="van der Werf,Titia" initials="vW" lastIdx="1" clrIdx="3">
    <p:extLst>
      <p:ext uri="{19B8F6BF-5375-455C-9EA6-DF929625EA0E}">
        <p15:presenceInfo xmlns:p15="http://schemas.microsoft.com/office/powerpoint/2012/main" userId="S::vanderwt@oclc.org::247ddf6f-9d35-42c2-8342-b76cb78f708c" providerId="AD"/>
      </p:ext>
    </p:extLst>
  </p:cmAuthor>
  <p:cmAuthor id="5" name="Proffitt,Merrilee" initials="P" lastIdx="8" clrIdx="4">
    <p:extLst>
      <p:ext uri="{19B8F6BF-5375-455C-9EA6-DF929625EA0E}">
        <p15:presenceInfo xmlns:p15="http://schemas.microsoft.com/office/powerpoint/2012/main" userId="S::proffitm@oclc.org::d3236574-f16a-46ac-a987-82bf64e6de1e" providerId="AD"/>
      </p:ext>
    </p:extLst>
  </p:cmAuthor>
  <p:cmAuthor id="6" name="Weber,Chela" initials="W" lastIdx="1" clrIdx="5">
    <p:extLst>
      <p:ext uri="{19B8F6BF-5375-455C-9EA6-DF929625EA0E}">
        <p15:presenceInfo xmlns:p15="http://schemas.microsoft.com/office/powerpoint/2012/main" userId="S::weberc@oclc.org::1796caba-cad1-401f-b5a3-9035620383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1F1"/>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45" autoAdjust="0"/>
  </p:normalViewPr>
  <p:slideViewPr>
    <p:cSldViewPr snapToGrid="0">
      <p:cViewPr varScale="1">
        <p:scale>
          <a:sx n="94" d="100"/>
          <a:sy n="94" d="100"/>
        </p:scale>
        <p:origin x="1098" y="84"/>
      </p:cViewPr>
      <p:guideLst>
        <p:guide pos="288"/>
        <p:guide orient="horz" pos="16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s>
</file>

<file path=ppt/diagrams/_rels/data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34.png"/></Relationships>
</file>

<file path=ppt/diagrams/_rels/data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_rels/drawing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3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B95252-4DF8-6548-9528-90C50B13B76F}"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7B8065BD-828E-C042-AA22-C7E551027CDE}">
      <dgm:prSet/>
      <dgm:spPr>
        <a:solidFill>
          <a:schemeClr val="bg1"/>
        </a:solidFill>
      </dgm:spPr>
      <dgm:t>
        <a:bodyPr/>
        <a:lstStyle/>
        <a:p>
          <a:r>
            <a:rPr lang="en-US" b="1"/>
            <a:t>Learning Together</a:t>
          </a:r>
        </a:p>
      </dgm:t>
    </dgm:pt>
    <dgm:pt modelId="{DA720785-0F8F-BB40-AB4E-88FDCD0CDA04}" type="parTrans" cxnId="{20A5CE3C-5F06-A944-8A99-CBAA875E573E}">
      <dgm:prSet/>
      <dgm:spPr/>
      <dgm:t>
        <a:bodyPr/>
        <a:lstStyle/>
        <a:p>
          <a:endParaRPr lang="en-US"/>
        </a:p>
      </dgm:t>
    </dgm:pt>
    <dgm:pt modelId="{20D6BF64-4FDA-9C4A-B01B-490CFDDC9CBC}" type="sibTrans" cxnId="{20A5CE3C-5F06-A944-8A99-CBAA875E573E}">
      <dgm:prSet/>
      <dgm:spPr/>
      <dgm:t>
        <a:bodyPr/>
        <a:lstStyle/>
        <a:p>
          <a:endParaRPr lang="en-US"/>
        </a:p>
      </dgm:t>
    </dgm:pt>
    <dgm:pt modelId="{6720A55F-1CA5-7E4D-9B4E-19FEBB9626FB}">
      <dgm:prSet/>
      <dgm:spPr>
        <a:solidFill>
          <a:schemeClr val="tx2"/>
        </a:solidFill>
      </dgm:spPr>
      <dgm:t>
        <a:bodyPr/>
        <a:lstStyle/>
        <a:p>
          <a:r>
            <a:rPr lang="en-US"/>
            <a:t>Research support</a:t>
          </a:r>
        </a:p>
      </dgm:t>
    </dgm:pt>
    <dgm:pt modelId="{84061753-C141-8544-8E9A-8E403FD7FC9C}" type="parTrans" cxnId="{188E5C5D-3302-9C43-9A4D-1EDA4DBD09AF}">
      <dgm:prSet/>
      <dgm:spPr/>
      <dgm:t>
        <a:bodyPr/>
        <a:lstStyle/>
        <a:p>
          <a:endParaRPr lang="en-US"/>
        </a:p>
      </dgm:t>
    </dgm:pt>
    <dgm:pt modelId="{5F0DE648-D26D-7F49-9D3F-EF7603343988}" type="sibTrans" cxnId="{188E5C5D-3302-9C43-9A4D-1EDA4DBD09AF}">
      <dgm:prSet/>
      <dgm:spPr/>
      <dgm:t>
        <a:bodyPr/>
        <a:lstStyle/>
        <a:p>
          <a:endParaRPr lang="en-US"/>
        </a:p>
      </dgm:t>
    </dgm:pt>
    <dgm:pt modelId="{5D1601EC-B4CE-D34F-BD7B-70BDBD183D06}">
      <dgm:prSet/>
      <dgm:spPr>
        <a:solidFill>
          <a:schemeClr val="tx2"/>
        </a:solidFill>
      </dgm:spPr>
      <dgm:t>
        <a:bodyPr/>
        <a:lstStyle/>
        <a:p>
          <a:r>
            <a:rPr lang="en-US">
              <a:solidFill>
                <a:srgbClr val="FFC000"/>
              </a:solidFill>
            </a:rPr>
            <a:t>Unique and distinctive collections</a:t>
          </a:r>
        </a:p>
      </dgm:t>
    </dgm:pt>
    <dgm:pt modelId="{9AE8A660-9D97-8846-B6D2-CD695856BD0B}" type="parTrans" cxnId="{351FAD80-DF5E-024A-957A-6DB0BE991B6E}">
      <dgm:prSet/>
      <dgm:spPr/>
      <dgm:t>
        <a:bodyPr/>
        <a:lstStyle/>
        <a:p>
          <a:endParaRPr lang="en-US"/>
        </a:p>
      </dgm:t>
    </dgm:pt>
    <dgm:pt modelId="{BDE17B22-60E7-D145-943E-0FFB4D3A9E1A}" type="sibTrans" cxnId="{351FAD80-DF5E-024A-957A-6DB0BE991B6E}">
      <dgm:prSet/>
      <dgm:spPr/>
      <dgm:t>
        <a:bodyPr/>
        <a:lstStyle/>
        <a:p>
          <a:endParaRPr lang="en-US"/>
        </a:p>
      </dgm:t>
    </dgm:pt>
    <dgm:pt modelId="{F12122A8-ED04-5049-B30F-5F642D04F7C9}">
      <dgm:prSet/>
      <dgm:spPr>
        <a:solidFill>
          <a:schemeClr val="tx2"/>
        </a:solidFill>
      </dgm:spPr>
      <dgm:t>
        <a:bodyPr/>
        <a:lstStyle/>
        <a:p>
          <a:r>
            <a:rPr lang="en-US"/>
            <a:t>Resource sharing / Collective collections</a:t>
          </a:r>
        </a:p>
      </dgm:t>
    </dgm:pt>
    <dgm:pt modelId="{C9F46940-19F9-924D-8863-4BB9D0920B9D}" type="parTrans" cxnId="{B9A2B565-B93B-A24F-B03A-0E2E5BE2AE38}">
      <dgm:prSet/>
      <dgm:spPr/>
      <dgm:t>
        <a:bodyPr/>
        <a:lstStyle/>
        <a:p>
          <a:endParaRPr lang="en-US"/>
        </a:p>
      </dgm:t>
    </dgm:pt>
    <dgm:pt modelId="{81E551E9-3FAB-5B46-88D8-EDC6A909FA79}" type="sibTrans" cxnId="{B9A2B565-B93B-A24F-B03A-0E2E5BE2AE38}">
      <dgm:prSet/>
      <dgm:spPr/>
      <dgm:t>
        <a:bodyPr/>
        <a:lstStyle/>
        <a:p>
          <a:endParaRPr lang="en-US"/>
        </a:p>
      </dgm:t>
    </dgm:pt>
    <dgm:pt modelId="{59D2C5CE-31BF-48CB-AC48-21537830A3E2}">
      <dgm:prSet/>
      <dgm:spPr>
        <a:solidFill>
          <a:schemeClr val="tx2"/>
        </a:solidFill>
      </dgm:spPr>
      <dgm:t>
        <a:bodyPr/>
        <a:lstStyle/>
        <a:p>
          <a:r>
            <a:rPr lang="en-US"/>
            <a:t>Next generation metadata</a:t>
          </a:r>
        </a:p>
      </dgm:t>
    </dgm:pt>
    <dgm:pt modelId="{015B99C3-05D4-42FE-A736-FCD92F262104}" type="parTrans" cxnId="{C3616E7B-2EB7-424B-8040-E263615C032C}">
      <dgm:prSet/>
      <dgm:spPr/>
      <dgm:t>
        <a:bodyPr/>
        <a:lstStyle/>
        <a:p>
          <a:endParaRPr lang="en-US"/>
        </a:p>
      </dgm:t>
    </dgm:pt>
    <dgm:pt modelId="{74BF4910-2299-465F-961C-33960F427E98}" type="sibTrans" cxnId="{C3616E7B-2EB7-424B-8040-E263615C032C}">
      <dgm:prSet/>
      <dgm:spPr/>
      <dgm:t>
        <a:bodyPr/>
        <a:lstStyle/>
        <a:p>
          <a:endParaRPr lang="en-US"/>
        </a:p>
      </dgm:t>
    </dgm:pt>
    <dgm:pt modelId="{72C66D3D-F4BD-4FCE-8AEC-B54F222686ED}">
      <dgm:prSet/>
      <dgm:spPr/>
      <dgm:t>
        <a:bodyPr/>
        <a:lstStyle/>
        <a:p>
          <a:endParaRPr lang="en-US"/>
        </a:p>
      </dgm:t>
    </dgm:pt>
    <dgm:pt modelId="{39B83E4C-E661-4925-9E2D-2488396131E4}" type="parTrans" cxnId="{57ED1FB3-1A17-42A5-9AEA-E3AA77FD8C29}">
      <dgm:prSet/>
      <dgm:spPr/>
      <dgm:t>
        <a:bodyPr/>
        <a:lstStyle/>
        <a:p>
          <a:endParaRPr lang="en-US"/>
        </a:p>
      </dgm:t>
    </dgm:pt>
    <dgm:pt modelId="{8D5BE1F5-C6F9-4D20-B848-E80D22986C3E}" type="sibTrans" cxnId="{57ED1FB3-1A17-42A5-9AEA-E3AA77FD8C29}">
      <dgm:prSet/>
      <dgm:spPr/>
      <dgm:t>
        <a:bodyPr/>
        <a:lstStyle/>
        <a:p>
          <a:endParaRPr lang="en-US"/>
        </a:p>
      </dgm:t>
    </dgm:pt>
    <dgm:pt modelId="{027A53E4-FCC3-41E6-8E43-D3468C213F0B}" type="pres">
      <dgm:prSet presAssocID="{A9B95252-4DF8-6548-9528-90C50B13B76F}" presName="diagram" presStyleCnt="0">
        <dgm:presLayoutVars>
          <dgm:chMax val="1"/>
          <dgm:dir/>
          <dgm:animLvl val="ctr"/>
          <dgm:resizeHandles val="exact"/>
        </dgm:presLayoutVars>
      </dgm:prSet>
      <dgm:spPr/>
    </dgm:pt>
    <dgm:pt modelId="{FBB4DDDC-5D28-462A-9089-EE05F59936A1}" type="pres">
      <dgm:prSet presAssocID="{A9B95252-4DF8-6548-9528-90C50B13B76F}" presName="matrix" presStyleCnt="0"/>
      <dgm:spPr/>
    </dgm:pt>
    <dgm:pt modelId="{73503059-22F5-4D45-9FC0-B551890F2095}" type="pres">
      <dgm:prSet presAssocID="{A9B95252-4DF8-6548-9528-90C50B13B76F}" presName="tile1" presStyleLbl="node1" presStyleIdx="0" presStyleCnt="4" custLinFactNeighborX="295" custLinFactNeighborY="448"/>
      <dgm:spPr>
        <a:prstGeom prst="rect">
          <a:avLst/>
        </a:prstGeom>
      </dgm:spPr>
    </dgm:pt>
    <dgm:pt modelId="{A499F7C9-35B5-4928-8349-5BD37E78CE5F}" type="pres">
      <dgm:prSet presAssocID="{A9B95252-4DF8-6548-9528-90C50B13B76F}" presName="tile1text" presStyleLbl="node1" presStyleIdx="0" presStyleCnt="4">
        <dgm:presLayoutVars>
          <dgm:chMax val="0"/>
          <dgm:chPref val="0"/>
          <dgm:bulletEnabled val="1"/>
        </dgm:presLayoutVars>
      </dgm:prSet>
      <dgm:spPr/>
    </dgm:pt>
    <dgm:pt modelId="{B07F38B7-5C13-44F7-AEEC-C330C738AB24}" type="pres">
      <dgm:prSet presAssocID="{A9B95252-4DF8-6548-9528-90C50B13B76F}" presName="tile2" presStyleLbl="node1" presStyleIdx="1" presStyleCnt="4"/>
      <dgm:spPr>
        <a:prstGeom prst="rect">
          <a:avLst/>
        </a:prstGeom>
      </dgm:spPr>
    </dgm:pt>
    <dgm:pt modelId="{2BC7A0E6-C6C8-4FF8-AF30-970BF24490FE}" type="pres">
      <dgm:prSet presAssocID="{A9B95252-4DF8-6548-9528-90C50B13B76F}" presName="tile2text" presStyleLbl="node1" presStyleIdx="1" presStyleCnt="4">
        <dgm:presLayoutVars>
          <dgm:chMax val="0"/>
          <dgm:chPref val="0"/>
          <dgm:bulletEnabled val="1"/>
        </dgm:presLayoutVars>
      </dgm:prSet>
      <dgm:spPr/>
    </dgm:pt>
    <dgm:pt modelId="{9AA50AF3-8563-4244-97A7-EAA8B159AD1C}" type="pres">
      <dgm:prSet presAssocID="{A9B95252-4DF8-6548-9528-90C50B13B76F}" presName="tile3" presStyleLbl="node1" presStyleIdx="2" presStyleCnt="4"/>
      <dgm:spPr>
        <a:prstGeom prst="rect">
          <a:avLst/>
        </a:prstGeom>
      </dgm:spPr>
    </dgm:pt>
    <dgm:pt modelId="{97CF08C0-A020-4567-9042-D6C16C3292D9}" type="pres">
      <dgm:prSet presAssocID="{A9B95252-4DF8-6548-9528-90C50B13B76F}" presName="tile3text" presStyleLbl="node1" presStyleIdx="2" presStyleCnt="4">
        <dgm:presLayoutVars>
          <dgm:chMax val="0"/>
          <dgm:chPref val="0"/>
          <dgm:bulletEnabled val="1"/>
        </dgm:presLayoutVars>
      </dgm:prSet>
      <dgm:spPr/>
    </dgm:pt>
    <dgm:pt modelId="{AC4175CE-DD2A-4500-82A8-F043D8F28068}" type="pres">
      <dgm:prSet presAssocID="{A9B95252-4DF8-6548-9528-90C50B13B76F}" presName="tile4" presStyleLbl="node1" presStyleIdx="3" presStyleCnt="4"/>
      <dgm:spPr>
        <a:prstGeom prst="rect">
          <a:avLst/>
        </a:prstGeom>
      </dgm:spPr>
    </dgm:pt>
    <dgm:pt modelId="{0D80173C-9CBB-4ECA-8560-D35BC13755E4}" type="pres">
      <dgm:prSet presAssocID="{A9B95252-4DF8-6548-9528-90C50B13B76F}" presName="tile4text" presStyleLbl="node1" presStyleIdx="3" presStyleCnt="4">
        <dgm:presLayoutVars>
          <dgm:chMax val="0"/>
          <dgm:chPref val="0"/>
          <dgm:bulletEnabled val="1"/>
        </dgm:presLayoutVars>
      </dgm:prSet>
      <dgm:spPr/>
    </dgm:pt>
    <dgm:pt modelId="{07A8493F-8727-4062-B5FE-A889BDAE5297}" type="pres">
      <dgm:prSet presAssocID="{A9B95252-4DF8-6548-9528-90C50B13B76F}" presName="centerTile" presStyleLbl="fgShp" presStyleIdx="0" presStyleCnt="1" custScaleX="150454">
        <dgm:presLayoutVars>
          <dgm:chMax val="0"/>
          <dgm:chPref val="0"/>
        </dgm:presLayoutVars>
      </dgm:prSet>
      <dgm:spPr>
        <a:prstGeom prst="rect">
          <a:avLst/>
        </a:prstGeom>
      </dgm:spPr>
    </dgm:pt>
  </dgm:ptLst>
  <dgm:cxnLst>
    <dgm:cxn modelId="{2B889605-50E1-4C67-8B96-2BBE6AD799A7}" type="presOf" srcId="{6720A55F-1CA5-7E4D-9B4E-19FEBB9626FB}" destId="{73503059-22F5-4D45-9FC0-B551890F2095}" srcOrd="0" destOrd="0" presId="urn:microsoft.com/office/officeart/2005/8/layout/matrix1"/>
    <dgm:cxn modelId="{20A5CE3C-5F06-A944-8A99-CBAA875E573E}" srcId="{A9B95252-4DF8-6548-9528-90C50B13B76F}" destId="{7B8065BD-828E-C042-AA22-C7E551027CDE}" srcOrd="0" destOrd="0" parTransId="{DA720785-0F8F-BB40-AB4E-88FDCD0CDA04}" sibTransId="{20D6BF64-4FDA-9C4A-B01B-490CFDDC9CBC}"/>
    <dgm:cxn modelId="{A5AFFB5B-A2C8-43FA-92A6-0ABCA48E7185}" type="presOf" srcId="{F12122A8-ED04-5049-B30F-5F642D04F7C9}" destId="{97CF08C0-A020-4567-9042-D6C16C3292D9}" srcOrd="1" destOrd="0" presId="urn:microsoft.com/office/officeart/2005/8/layout/matrix1"/>
    <dgm:cxn modelId="{188E5C5D-3302-9C43-9A4D-1EDA4DBD09AF}" srcId="{7B8065BD-828E-C042-AA22-C7E551027CDE}" destId="{6720A55F-1CA5-7E4D-9B4E-19FEBB9626FB}" srcOrd="0" destOrd="0" parTransId="{84061753-C141-8544-8E9A-8E403FD7FC9C}" sibTransId="{5F0DE648-D26D-7F49-9D3F-EF7603343988}"/>
    <dgm:cxn modelId="{B9A2B565-B93B-A24F-B03A-0E2E5BE2AE38}" srcId="{7B8065BD-828E-C042-AA22-C7E551027CDE}" destId="{F12122A8-ED04-5049-B30F-5F642D04F7C9}" srcOrd="2" destOrd="0" parTransId="{C9F46940-19F9-924D-8863-4BB9D0920B9D}" sibTransId="{81E551E9-3FAB-5B46-88D8-EDC6A909FA79}"/>
    <dgm:cxn modelId="{B9AD0E4A-DA50-47C9-B4BD-E5AD4C6D10D9}" type="presOf" srcId="{6720A55F-1CA5-7E4D-9B4E-19FEBB9626FB}" destId="{A499F7C9-35B5-4928-8349-5BD37E78CE5F}" srcOrd="1" destOrd="0" presId="urn:microsoft.com/office/officeart/2005/8/layout/matrix1"/>
    <dgm:cxn modelId="{4585926C-053C-4C0D-888F-6A96C8C09B86}" type="presOf" srcId="{7B8065BD-828E-C042-AA22-C7E551027CDE}" destId="{07A8493F-8727-4062-B5FE-A889BDAE5297}" srcOrd="0" destOrd="0" presId="urn:microsoft.com/office/officeart/2005/8/layout/matrix1"/>
    <dgm:cxn modelId="{C3616E7B-2EB7-424B-8040-E263615C032C}" srcId="{7B8065BD-828E-C042-AA22-C7E551027CDE}" destId="{59D2C5CE-31BF-48CB-AC48-21537830A3E2}" srcOrd="3" destOrd="0" parTransId="{015B99C3-05D4-42FE-A736-FCD92F262104}" sibTransId="{74BF4910-2299-465F-961C-33960F427E98}"/>
    <dgm:cxn modelId="{351FAD80-DF5E-024A-957A-6DB0BE991B6E}" srcId="{7B8065BD-828E-C042-AA22-C7E551027CDE}" destId="{5D1601EC-B4CE-D34F-BD7B-70BDBD183D06}" srcOrd="1" destOrd="0" parTransId="{9AE8A660-9D97-8846-B6D2-CD695856BD0B}" sibTransId="{BDE17B22-60E7-D145-943E-0FFB4D3A9E1A}"/>
    <dgm:cxn modelId="{0DE61183-5864-4503-8065-95B4CFD5C08B}" type="presOf" srcId="{F12122A8-ED04-5049-B30F-5F642D04F7C9}" destId="{9AA50AF3-8563-4244-97A7-EAA8B159AD1C}" srcOrd="0" destOrd="0" presId="urn:microsoft.com/office/officeart/2005/8/layout/matrix1"/>
    <dgm:cxn modelId="{B5B35285-AA08-4AD6-9399-2D5DDE7CDE3D}" type="presOf" srcId="{A9B95252-4DF8-6548-9528-90C50B13B76F}" destId="{027A53E4-FCC3-41E6-8E43-D3468C213F0B}" srcOrd="0" destOrd="0" presId="urn:microsoft.com/office/officeart/2005/8/layout/matrix1"/>
    <dgm:cxn modelId="{E1028EA5-B00F-4814-BEB7-10E81E1B2D7C}" type="presOf" srcId="{59D2C5CE-31BF-48CB-AC48-21537830A3E2}" destId="{AC4175CE-DD2A-4500-82A8-F043D8F28068}" srcOrd="0" destOrd="0" presId="urn:microsoft.com/office/officeart/2005/8/layout/matrix1"/>
    <dgm:cxn modelId="{57ED1FB3-1A17-42A5-9AEA-E3AA77FD8C29}" srcId="{7B8065BD-828E-C042-AA22-C7E551027CDE}" destId="{72C66D3D-F4BD-4FCE-8AEC-B54F222686ED}" srcOrd="4" destOrd="0" parTransId="{39B83E4C-E661-4925-9E2D-2488396131E4}" sibTransId="{8D5BE1F5-C6F9-4D20-B848-E80D22986C3E}"/>
    <dgm:cxn modelId="{A56013D1-6797-4B8A-8D70-E3F2F321F348}" type="presOf" srcId="{5D1601EC-B4CE-D34F-BD7B-70BDBD183D06}" destId="{2BC7A0E6-C6C8-4FF8-AF30-970BF24490FE}" srcOrd="1" destOrd="0" presId="urn:microsoft.com/office/officeart/2005/8/layout/matrix1"/>
    <dgm:cxn modelId="{A86082D8-E72D-4C1B-B148-192BFE6696F7}" type="presOf" srcId="{5D1601EC-B4CE-D34F-BD7B-70BDBD183D06}" destId="{B07F38B7-5C13-44F7-AEEC-C330C738AB24}" srcOrd="0" destOrd="0" presId="urn:microsoft.com/office/officeart/2005/8/layout/matrix1"/>
    <dgm:cxn modelId="{A4CDDDEC-51EA-4DAA-A0D5-FE129F05A33C}" type="presOf" srcId="{59D2C5CE-31BF-48CB-AC48-21537830A3E2}" destId="{0D80173C-9CBB-4ECA-8560-D35BC13755E4}" srcOrd="1" destOrd="0" presId="urn:microsoft.com/office/officeart/2005/8/layout/matrix1"/>
    <dgm:cxn modelId="{CEA03B86-1FD2-41BD-9385-EF8EE21A0AF6}" type="presParOf" srcId="{027A53E4-FCC3-41E6-8E43-D3468C213F0B}" destId="{FBB4DDDC-5D28-462A-9089-EE05F59936A1}" srcOrd="0" destOrd="0" presId="urn:microsoft.com/office/officeart/2005/8/layout/matrix1"/>
    <dgm:cxn modelId="{65306A78-0564-4A49-B945-973FA585661E}" type="presParOf" srcId="{FBB4DDDC-5D28-462A-9089-EE05F59936A1}" destId="{73503059-22F5-4D45-9FC0-B551890F2095}" srcOrd="0" destOrd="0" presId="urn:microsoft.com/office/officeart/2005/8/layout/matrix1"/>
    <dgm:cxn modelId="{4F8BAB86-8C35-4AC3-A6DC-B338694E1468}" type="presParOf" srcId="{FBB4DDDC-5D28-462A-9089-EE05F59936A1}" destId="{A499F7C9-35B5-4928-8349-5BD37E78CE5F}" srcOrd="1" destOrd="0" presId="urn:microsoft.com/office/officeart/2005/8/layout/matrix1"/>
    <dgm:cxn modelId="{4C8A7FDA-744F-4391-91AA-9E392C40869F}" type="presParOf" srcId="{FBB4DDDC-5D28-462A-9089-EE05F59936A1}" destId="{B07F38B7-5C13-44F7-AEEC-C330C738AB24}" srcOrd="2" destOrd="0" presId="urn:microsoft.com/office/officeart/2005/8/layout/matrix1"/>
    <dgm:cxn modelId="{969D95E2-B455-4CDD-84F7-EC7D52A8534C}" type="presParOf" srcId="{FBB4DDDC-5D28-462A-9089-EE05F59936A1}" destId="{2BC7A0E6-C6C8-4FF8-AF30-970BF24490FE}" srcOrd="3" destOrd="0" presId="urn:microsoft.com/office/officeart/2005/8/layout/matrix1"/>
    <dgm:cxn modelId="{394C2EB0-ECDE-4AB7-8601-67FCBB55927F}" type="presParOf" srcId="{FBB4DDDC-5D28-462A-9089-EE05F59936A1}" destId="{9AA50AF3-8563-4244-97A7-EAA8B159AD1C}" srcOrd="4" destOrd="0" presId="urn:microsoft.com/office/officeart/2005/8/layout/matrix1"/>
    <dgm:cxn modelId="{16EED814-E7CF-48E1-A81D-0A93F98BB1FB}" type="presParOf" srcId="{FBB4DDDC-5D28-462A-9089-EE05F59936A1}" destId="{97CF08C0-A020-4567-9042-D6C16C3292D9}" srcOrd="5" destOrd="0" presId="urn:microsoft.com/office/officeart/2005/8/layout/matrix1"/>
    <dgm:cxn modelId="{23CAC23D-7181-4387-87DF-285E4607759C}" type="presParOf" srcId="{FBB4DDDC-5D28-462A-9089-EE05F59936A1}" destId="{AC4175CE-DD2A-4500-82A8-F043D8F28068}" srcOrd="6" destOrd="0" presId="urn:microsoft.com/office/officeart/2005/8/layout/matrix1"/>
    <dgm:cxn modelId="{047C5DCD-E1CE-4AE7-A735-63D716568C14}" type="presParOf" srcId="{FBB4DDDC-5D28-462A-9089-EE05F59936A1}" destId="{0D80173C-9CBB-4ECA-8560-D35BC13755E4}" srcOrd="7" destOrd="0" presId="urn:microsoft.com/office/officeart/2005/8/layout/matrix1"/>
    <dgm:cxn modelId="{A6345210-4E87-426D-91FE-A0D28DE2A01D}" type="presParOf" srcId="{027A53E4-FCC3-41E6-8E43-D3468C213F0B}" destId="{07A8493F-8727-4062-B5FE-A889BDAE529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E2D637-A9E2-4AFC-9E5E-EBBB1E327C80}"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AB8BFF9-D187-45B1-B9E5-13C56DCC31E7}">
      <dgm:prSet custT="1"/>
      <dgm:spPr/>
      <dgm:t>
        <a:bodyPr/>
        <a:lstStyle/>
        <a:p>
          <a:pPr>
            <a:lnSpc>
              <a:spcPct val="100000"/>
            </a:lnSpc>
          </a:pPr>
          <a:r>
            <a:rPr lang="en-US" sz="2400" b="0" i="0" baseline="0"/>
            <a:t>Communication Tools</a:t>
          </a:r>
          <a:endParaRPr lang="en-US" sz="2400"/>
        </a:p>
      </dgm:t>
    </dgm:pt>
    <dgm:pt modelId="{A49F34C7-D17E-46AB-B5AF-213E6A4EC090}" type="parTrans" cxnId="{A26B00EE-1C2A-43D5-A714-0F1041550628}">
      <dgm:prSet/>
      <dgm:spPr/>
      <dgm:t>
        <a:bodyPr/>
        <a:lstStyle/>
        <a:p>
          <a:endParaRPr lang="en-US"/>
        </a:p>
      </dgm:t>
    </dgm:pt>
    <dgm:pt modelId="{617874FB-7A96-4ECE-B731-DFAD22C1276D}" type="sibTrans" cxnId="{A26B00EE-1C2A-43D5-A714-0F1041550628}">
      <dgm:prSet/>
      <dgm:spPr/>
      <dgm:t>
        <a:bodyPr/>
        <a:lstStyle/>
        <a:p>
          <a:endParaRPr lang="en-US"/>
        </a:p>
      </dgm:t>
    </dgm:pt>
    <dgm:pt modelId="{70E86D22-01DB-4F25-9330-EA8AFA5F07B1}">
      <dgm:prSet/>
      <dgm:spPr/>
      <dgm:t>
        <a:bodyPr/>
        <a:lstStyle/>
        <a:p>
          <a:pPr>
            <a:lnSpc>
              <a:spcPct val="100000"/>
            </a:lnSpc>
          </a:pPr>
          <a:r>
            <a:rPr lang="en-US"/>
            <a:t>Resource Estimation Tools</a:t>
          </a:r>
        </a:p>
      </dgm:t>
    </dgm:pt>
    <dgm:pt modelId="{5F0B891F-C166-4A86-911F-847E3F8D4CD9}" type="parTrans" cxnId="{AA5162E5-6B20-45F4-BE76-2D9387043CED}">
      <dgm:prSet/>
      <dgm:spPr/>
      <dgm:t>
        <a:bodyPr/>
        <a:lstStyle/>
        <a:p>
          <a:endParaRPr lang="en-US"/>
        </a:p>
      </dgm:t>
    </dgm:pt>
    <dgm:pt modelId="{E0FC5CCA-4DD1-40B9-B34C-A491B7C6D6C2}" type="sibTrans" cxnId="{AA5162E5-6B20-45F4-BE76-2D9387043CED}">
      <dgm:prSet/>
      <dgm:spPr/>
      <dgm:t>
        <a:bodyPr/>
        <a:lstStyle/>
        <a:p>
          <a:endParaRPr lang="en-US"/>
        </a:p>
      </dgm:t>
    </dgm:pt>
    <dgm:pt modelId="{415BD2F8-11B9-4C4E-A536-892DB8279407}" type="pres">
      <dgm:prSet presAssocID="{D6E2D637-A9E2-4AFC-9E5E-EBBB1E327C80}" presName="root" presStyleCnt="0">
        <dgm:presLayoutVars>
          <dgm:dir/>
          <dgm:resizeHandles val="exact"/>
        </dgm:presLayoutVars>
      </dgm:prSet>
      <dgm:spPr/>
    </dgm:pt>
    <dgm:pt modelId="{F3ABABCD-93CD-4B1F-87C1-D5DB3B60A94F}" type="pres">
      <dgm:prSet presAssocID="{70E86D22-01DB-4F25-9330-EA8AFA5F07B1}" presName="compNode" presStyleCnt="0"/>
      <dgm:spPr/>
    </dgm:pt>
    <dgm:pt modelId="{154A1FFB-E17D-437D-A77F-1ECB5F8C5135}" type="pres">
      <dgm:prSet presAssocID="{70E86D22-01DB-4F25-9330-EA8AFA5F07B1}" presName="iconRect" presStyleLbl="node1" presStyleIdx="0" presStyleCnt="2" custScaleX="174541" custScaleY="170264" custLinFactNeighborX="-2423" custLinFactNeighborY="0"/>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a:noFill/>
        </a:ln>
      </dgm:spPr>
    </dgm:pt>
    <dgm:pt modelId="{A41FA156-5ACA-4D38-A6E7-64546DF01391}" type="pres">
      <dgm:prSet presAssocID="{70E86D22-01DB-4F25-9330-EA8AFA5F07B1}" presName="spaceRect" presStyleCnt="0"/>
      <dgm:spPr/>
    </dgm:pt>
    <dgm:pt modelId="{4F493500-B209-4A73-86F5-C85E88AF0975}" type="pres">
      <dgm:prSet presAssocID="{70E86D22-01DB-4F25-9330-EA8AFA5F07B1}" presName="textRect" presStyleLbl="revTx" presStyleIdx="0" presStyleCnt="2">
        <dgm:presLayoutVars>
          <dgm:chMax val="1"/>
          <dgm:chPref val="1"/>
        </dgm:presLayoutVars>
      </dgm:prSet>
      <dgm:spPr/>
    </dgm:pt>
    <dgm:pt modelId="{C60E0B23-5F36-264E-A20C-F54C5DB3AF30}" type="pres">
      <dgm:prSet presAssocID="{E0FC5CCA-4DD1-40B9-B34C-A491B7C6D6C2}" presName="sibTrans" presStyleCnt="0"/>
      <dgm:spPr/>
    </dgm:pt>
    <dgm:pt modelId="{A2B590A0-1010-4109-9A47-4A817F260731}" type="pres">
      <dgm:prSet presAssocID="{3AB8BFF9-D187-45B1-B9E5-13C56DCC31E7}" presName="compNode" presStyleCnt="0"/>
      <dgm:spPr/>
    </dgm:pt>
    <dgm:pt modelId="{AC065473-3B42-45A9-8CC5-8AA2EBD99AEE}" type="pres">
      <dgm:prSet presAssocID="{3AB8BFF9-D187-45B1-B9E5-13C56DCC31E7}" presName="iconRect" presStyleLbl="node1" presStyleIdx="1" presStyleCnt="2" custScaleX="176838" custScaleY="167065" custLinFactNeighborX="-7972" custLinFactNeighborY="2768"/>
      <dgm:spPr>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a:noFill/>
        </a:ln>
      </dgm:spPr>
    </dgm:pt>
    <dgm:pt modelId="{B8C45AED-84D3-4FF8-A3F5-8FA9DDC3F137}" type="pres">
      <dgm:prSet presAssocID="{3AB8BFF9-D187-45B1-B9E5-13C56DCC31E7}" presName="spaceRect" presStyleCnt="0"/>
      <dgm:spPr/>
    </dgm:pt>
    <dgm:pt modelId="{DBA2DAEE-0EA8-4E29-8FAC-CE97F1005B41}" type="pres">
      <dgm:prSet presAssocID="{3AB8BFF9-D187-45B1-B9E5-13C56DCC31E7}" presName="textRect" presStyleLbl="revTx" presStyleIdx="1" presStyleCnt="2">
        <dgm:presLayoutVars>
          <dgm:chMax val="1"/>
          <dgm:chPref val="1"/>
        </dgm:presLayoutVars>
      </dgm:prSet>
      <dgm:spPr/>
    </dgm:pt>
  </dgm:ptLst>
  <dgm:cxnLst>
    <dgm:cxn modelId="{9168D738-9818-4F42-8CA8-50DD1E0C3015}" type="presOf" srcId="{D6E2D637-A9E2-4AFC-9E5E-EBBB1E327C80}" destId="{415BD2F8-11B9-4C4E-A536-892DB8279407}" srcOrd="0" destOrd="0" presId="urn:microsoft.com/office/officeart/2018/2/layout/IconLabelList"/>
    <dgm:cxn modelId="{4B526B5D-3A25-B04F-8515-78DEB3CB332C}" type="presOf" srcId="{70E86D22-01DB-4F25-9330-EA8AFA5F07B1}" destId="{4F493500-B209-4A73-86F5-C85E88AF0975}" srcOrd="0" destOrd="0" presId="urn:microsoft.com/office/officeart/2018/2/layout/IconLabelList"/>
    <dgm:cxn modelId="{AA5162E5-6B20-45F4-BE76-2D9387043CED}" srcId="{D6E2D637-A9E2-4AFC-9E5E-EBBB1E327C80}" destId="{70E86D22-01DB-4F25-9330-EA8AFA5F07B1}" srcOrd="0" destOrd="0" parTransId="{5F0B891F-C166-4A86-911F-847E3F8D4CD9}" sibTransId="{E0FC5CCA-4DD1-40B9-B34C-A491B7C6D6C2}"/>
    <dgm:cxn modelId="{A26B00EE-1C2A-43D5-A714-0F1041550628}" srcId="{D6E2D637-A9E2-4AFC-9E5E-EBBB1E327C80}" destId="{3AB8BFF9-D187-45B1-B9E5-13C56DCC31E7}" srcOrd="1" destOrd="0" parTransId="{A49F34C7-D17E-46AB-B5AF-213E6A4EC090}" sibTransId="{617874FB-7A96-4ECE-B731-DFAD22C1276D}"/>
    <dgm:cxn modelId="{6EE309F7-E3A9-8D4D-B913-5AAAFB378EC3}" type="presOf" srcId="{3AB8BFF9-D187-45B1-B9E5-13C56DCC31E7}" destId="{DBA2DAEE-0EA8-4E29-8FAC-CE97F1005B41}" srcOrd="0" destOrd="0" presId="urn:microsoft.com/office/officeart/2018/2/layout/IconLabelList"/>
    <dgm:cxn modelId="{5216CA1A-045D-0945-9E3B-4F8D230C33E1}" type="presParOf" srcId="{415BD2F8-11B9-4C4E-A536-892DB8279407}" destId="{F3ABABCD-93CD-4B1F-87C1-D5DB3B60A94F}" srcOrd="0" destOrd="0" presId="urn:microsoft.com/office/officeart/2018/2/layout/IconLabelList"/>
    <dgm:cxn modelId="{9BD93434-9521-6641-BABD-805E274B1E87}" type="presParOf" srcId="{F3ABABCD-93CD-4B1F-87C1-D5DB3B60A94F}" destId="{154A1FFB-E17D-437D-A77F-1ECB5F8C5135}" srcOrd="0" destOrd="0" presId="urn:microsoft.com/office/officeart/2018/2/layout/IconLabelList"/>
    <dgm:cxn modelId="{448255E8-2D1D-C044-BB69-68326A3CC533}" type="presParOf" srcId="{F3ABABCD-93CD-4B1F-87C1-D5DB3B60A94F}" destId="{A41FA156-5ACA-4D38-A6E7-64546DF01391}" srcOrd="1" destOrd="0" presId="urn:microsoft.com/office/officeart/2018/2/layout/IconLabelList"/>
    <dgm:cxn modelId="{ACEC4893-FE4C-7342-B05B-FEBA2BB3FA9E}" type="presParOf" srcId="{F3ABABCD-93CD-4B1F-87C1-D5DB3B60A94F}" destId="{4F493500-B209-4A73-86F5-C85E88AF0975}" srcOrd="2" destOrd="0" presId="urn:microsoft.com/office/officeart/2018/2/layout/IconLabelList"/>
    <dgm:cxn modelId="{7DD68108-3FF4-234E-9217-F933BE17BA39}" type="presParOf" srcId="{415BD2F8-11B9-4C4E-A536-892DB8279407}" destId="{C60E0B23-5F36-264E-A20C-F54C5DB3AF30}" srcOrd="1" destOrd="0" presId="urn:microsoft.com/office/officeart/2018/2/layout/IconLabelList"/>
    <dgm:cxn modelId="{B00CA1B8-A453-2C4E-B9A2-614D6B23A60A}" type="presParOf" srcId="{415BD2F8-11B9-4C4E-A536-892DB8279407}" destId="{A2B590A0-1010-4109-9A47-4A817F260731}" srcOrd="2" destOrd="0" presId="urn:microsoft.com/office/officeart/2018/2/layout/IconLabelList"/>
    <dgm:cxn modelId="{0A2A3066-316E-674D-B861-92D0A55FAAD5}" type="presParOf" srcId="{A2B590A0-1010-4109-9A47-4A817F260731}" destId="{AC065473-3B42-45A9-8CC5-8AA2EBD99AEE}" srcOrd="0" destOrd="0" presId="urn:microsoft.com/office/officeart/2018/2/layout/IconLabelList"/>
    <dgm:cxn modelId="{E6BFCD8D-1CFC-254F-9AB7-13C675A327D8}" type="presParOf" srcId="{A2B590A0-1010-4109-9A47-4A817F260731}" destId="{B8C45AED-84D3-4FF8-A3F5-8FA9DDC3F137}" srcOrd="1" destOrd="0" presId="urn:microsoft.com/office/officeart/2018/2/layout/IconLabelList"/>
    <dgm:cxn modelId="{94F017FE-4D93-DA47-8735-DBBA23118BE4}" type="presParOf" srcId="{A2B590A0-1010-4109-9A47-4A817F260731}" destId="{DBA2DAEE-0EA8-4E29-8FAC-CE97F1005B41}"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55107A-BBD5-42F7-AC18-F1DC229C06B0}" type="doc">
      <dgm:prSet loTypeId="urn:microsoft.com/office/officeart/2018/2/layout/IconLabelList" loCatId="icon" qsTypeId="urn:microsoft.com/office/officeart/2005/8/quickstyle/simple1" qsCatId="simple" csTypeId="urn:microsoft.com/office/officeart/2005/8/colors/colorful3" csCatId="colorful" phldr="1"/>
      <dgm:spPr/>
      <dgm:t>
        <a:bodyPr/>
        <a:lstStyle/>
        <a:p>
          <a:endParaRPr lang="en-US"/>
        </a:p>
      </dgm:t>
    </dgm:pt>
    <dgm:pt modelId="{A06758D1-BA36-4016-A245-1BA68E09CC12}">
      <dgm:prSet/>
      <dgm:spPr/>
      <dgm:t>
        <a:bodyPr/>
        <a:lstStyle/>
        <a:p>
          <a:pPr>
            <a:lnSpc>
              <a:spcPct val="100000"/>
            </a:lnSpc>
          </a:pPr>
          <a:r>
            <a:rPr lang="en-US"/>
            <a:t>End Users Needs</a:t>
          </a:r>
        </a:p>
        <a:p>
          <a:pPr>
            <a:lnSpc>
              <a:spcPct val="100000"/>
            </a:lnSpc>
          </a:pPr>
          <a:endParaRPr lang="en-US"/>
        </a:p>
      </dgm:t>
    </dgm:pt>
    <dgm:pt modelId="{C759A206-8404-4EE6-A623-DF40E7413369}" type="parTrans" cxnId="{11CB6E86-E86E-4FD8-9DEC-D47C29B03D30}">
      <dgm:prSet/>
      <dgm:spPr/>
      <dgm:t>
        <a:bodyPr/>
        <a:lstStyle/>
        <a:p>
          <a:endParaRPr lang="en-US"/>
        </a:p>
      </dgm:t>
    </dgm:pt>
    <dgm:pt modelId="{2C999DA9-D8EC-48D1-8FC4-D727DDDD8816}" type="sibTrans" cxnId="{11CB6E86-E86E-4FD8-9DEC-D47C29B03D30}">
      <dgm:prSet/>
      <dgm:spPr/>
      <dgm:t>
        <a:bodyPr/>
        <a:lstStyle/>
        <a:p>
          <a:endParaRPr lang="en-US"/>
        </a:p>
      </dgm:t>
    </dgm:pt>
    <dgm:pt modelId="{9CA9CDDE-6615-40FB-BBFF-44CF4AEDDF8A}">
      <dgm:prSet/>
      <dgm:spPr/>
      <dgm:t>
        <a:bodyPr/>
        <a:lstStyle/>
        <a:p>
          <a:pPr>
            <a:lnSpc>
              <a:spcPct val="100000"/>
            </a:lnSpc>
          </a:pPr>
          <a:r>
            <a:rPr lang="en-US"/>
            <a:t>Cultural Heritage Institution Needs</a:t>
          </a:r>
        </a:p>
      </dgm:t>
    </dgm:pt>
    <dgm:pt modelId="{B21ED93C-7D96-4860-8A0C-9A79D0F05405}" type="parTrans" cxnId="{BC23D4E3-CC06-415F-903E-F213D907F64C}">
      <dgm:prSet/>
      <dgm:spPr/>
      <dgm:t>
        <a:bodyPr/>
        <a:lstStyle/>
        <a:p>
          <a:endParaRPr lang="en-US"/>
        </a:p>
      </dgm:t>
    </dgm:pt>
    <dgm:pt modelId="{1BBD50B6-E845-4637-BB82-45A473C85DB9}" type="sibTrans" cxnId="{BC23D4E3-CC06-415F-903E-F213D907F64C}">
      <dgm:prSet/>
      <dgm:spPr/>
      <dgm:t>
        <a:bodyPr/>
        <a:lstStyle/>
        <a:p>
          <a:endParaRPr lang="en-US"/>
        </a:p>
      </dgm:t>
    </dgm:pt>
    <dgm:pt modelId="{BFEB5626-CB79-474A-872E-58EB0B5F62AE}">
      <dgm:prSet/>
      <dgm:spPr/>
      <dgm:t>
        <a:bodyPr/>
        <a:lstStyle/>
        <a:p>
          <a:pPr>
            <a:lnSpc>
              <a:spcPct val="100000"/>
            </a:lnSpc>
          </a:pPr>
          <a:r>
            <a:rPr lang="en-US"/>
            <a:t>Finding Aid Data Quality</a:t>
          </a:r>
        </a:p>
      </dgm:t>
    </dgm:pt>
    <dgm:pt modelId="{27BD3ED5-4644-446D-9195-8295A452A393}" type="parTrans" cxnId="{DAB79FDC-5B5B-4647-9247-BB0E8EA877BA}">
      <dgm:prSet/>
      <dgm:spPr/>
      <dgm:t>
        <a:bodyPr/>
        <a:lstStyle/>
        <a:p>
          <a:endParaRPr lang="en-US"/>
        </a:p>
      </dgm:t>
    </dgm:pt>
    <dgm:pt modelId="{6AE23C3D-9A9D-4FF9-880A-DD121C0EAAA0}" type="sibTrans" cxnId="{DAB79FDC-5B5B-4647-9247-BB0E8EA877BA}">
      <dgm:prSet/>
      <dgm:spPr/>
      <dgm:t>
        <a:bodyPr/>
        <a:lstStyle/>
        <a:p>
          <a:endParaRPr lang="en-US"/>
        </a:p>
      </dgm:t>
    </dgm:pt>
    <dgm:pt modelId="{DA5C3CEB-B109-4B0F-AFFA-4A1E9D35CB4D}" type="pres">
      <dgm:prSet presAssocID="{6155107A-BBD5-42F7-AC18-F1DC229C06B0}" presName="root" presStyleCnt="0">
        <dgm:presLayoutVars>
          <dgm:dir/>
          <dgm:resizeHandles val="exact"/>
        </dgm:presLayoutVars>
      </dgm:prSet>
      <dgm:spPr/>
    </dgm:pt>
    <dgm:pt modelId="{7352CE7C-0F00-4FE3-AE3A-65362F0CA5D5}" type="pres">
      <dgm:prSet presAssocID="{A06758D1-BA36-4016-A245-1BA68E09CC12}" presName="compNode" presStyleCnt="0"/>
      <dgm:spPr/>
    </dgm:pt>
    <dgm:pt modelId="{827EED26-9350-45FD-B451-A35B37C07BA7}" type="pres">
      <dgm:prSet presAssocID="{A06758D1-BA36-4016-A245-1BA68E09CC1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dgm:spPr>
    </dgm:pt>
    <dgm:pt modelId="{A4ACF82E-2F48-4C75-8898-A1838F8B0416}" type="pres">
      <dgm:prSet presAssocID="{A06758D1-BA36-4016-A245-1BA68E09CC12}" presName="spaceRect" presStyleCnt="0"/>
      <dgm:spPr/>
    </dgm:pt>
    <dgm:pt modelId="{EB9FDB48-96D2-4E87-8E9A-F2D3EE75E7AA}" type="pres">
      <dgm:prSet presAssocID="{A06758D1-BA36-4016-A245-1BA68E09CC12}" presName="textRect" presStyleLbl="revTx" presStyleIdx="0" presStyleCnt="3">
        <dgm:presLayoutVars>
          <dgm:chMax val="1"/>
          <dgm:chPref val="1"/>
        </dgm:presLayoutVars>
      </dgm:prSet>
      <dgm:spPr/>
    </dgm:pt>
    <dgm:pt modelId="{76516B32-F9F9-42AF-8E3C-3F97A0B355D0}" type="pres">
      <dgm:prSet presAssocID="{2C999DA9-D8EC-48D1-8FC4-D727DDDD8816}" presName="sibTrans" presStyleCnt="0"/>
      <dgm:spPr/>
    </dgm:pt>
    <dgm:pt modelId="{7C611D6D-83B4-49FB-AC61-EAD6EA969C5A}" type="pres">
      <dgm:prSet presAssocID="{9CA9CDDE-6615-40FB-BBFF-44CF4AEDDF8A}" presName="compNode" presStyleCnt="0"/>
      <dgm:spPr/>
    </dgm:pt>
    <dgm:pt modelId="{47D1FE48-9E07-4D3A-A7C0-D028EE63DD2F}" type="pres">
      <dgm:prSet presAssocID="{9CA9CDDE-6615-40FB-BBFF-44CF4AEDDF8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a:ext>
      </dgm:extLst>
    </dgm:pt>
    <dgm:pt modelId="{1E5D5E09-A9EC-4144-BF4A-DDB2B7F93C9A}" type="pres">
      <dgm:prSet presAssocID="{9CA9CDDE-6615-40FB-BBFF-44CF4AEDDF8A}" presName="spaceRect" presStyleCnt="0"/>
      <dgm:spPr/>
    </dgm:pt>
    <dgm:pt modelId="{B231E996-B686-434B-BAFE-3971E7383F4D}" type="pres">
      <dgm:prSet presAssocID="{9CA9CDDE-6615-40FB-BBFF-44CF4AEDDF8A}" presName="textRect" presStyleLbl="revTx" presStyleIdx="1" presStyleCnt="3">
        <dgm:presLayoutVars>
          <dgm:chMax val="1"/>
          <dgm:chPref val="1"/>
        </dgm:presLayoutVars>
      </dgm:prSet>
      <dgm:spPr/>
    </dgm:pt>
    <dgm:pt modelId="{46B4F16B-4105-4F3D-8AA3-4B71A1D87FA5}" type="pres">
      <dgm:prSet presAssocID="{1BBD50B6-E845-4637-BB82-45A473C85DB9}" presName="sibTrans" presStyleCnt="0"/>
      <dgm:spPr/>
    </dgm:pt>
    <dgm:pt modelId="{A746DC77-2695-43BA-AE45-1C59D7158F16}" type="pres">
      <dgm:prSet presAssocID="{BFEB5626-CB79-474A-872E-58EB0B5F62AE}" presName="compNode" presStyleCnt="0"/>
      <dgm:spPr/>
    </dgm:pt>
    <dgm:pt modelId="{E4F5FC50-ECF2-4A52-A279-AC888690B328}" type="pres">
      <dgm:prSet presAssocID="{BFEB5626-CB79-474A-872E-58EB0B5F62A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agnifying glass"/>
        </a:ext>
      </dgm:extLst>
    </dgm:pt>
    <dgm:pt modelId="{5B884618-DD56-45A2-90DC-E6880B9C7401}" type="pres">
      <dgm:prSet presAssocID="{BFEB5626-CB79-474A-872E-58EB0B5F62AE}" presName="spaceRect" presStyleCnt="0"/>
      <dgm:spPr/>
    </dgm:pt>
    <dgm:pt modelId="{CB94AB9A-579A-4FFD-8E08-E3A44111EB05}" type="pres">
      <dgm:prSet presAssocID="{BFEB5626-CB79-474A-872E-58EB0B5F62AE}" presName="textRect" presStyleLbl="revTx" presStyleIdx="2" presStyleCnt="3">
        <dgm:presLayoutVars>
          <dgm:chMax val="1"/>
          <dgm:chPref val="1"/>
        </dgm:presLayoutVars>
      </dgm:prSet>
      <dgm:spPr/>
    </dgm:pt>
  </dgm:ptLst>
  <dgm:cxnLst>
    <dgm:cxn modelId="{E199F815-0B25-47F9-BF73-8E1B9B98A359}" type="presOf" srcId="{BFEB5626-CB79-474A-872E-58EB0B5F62AE}" destId="{CB94AB9A-579A-4FFD-8E08-E3A44111EB05}" srcOrd="0" destOrd="0" presId="urn:microsoft.com/office/officeart/2018/2/layout/IconLabelList"/>
    <dgm:cxn modelId="{B255332B-208A-4947-9533-D289DDE7F7FA}" type="presOf" srcId="{9CA9CDDE-6615-40FB-BBFF-44CF4AEDDF8A}" destId="{B231E996-B686-434B-BAFE-3971E7383F4D}" srcOrd="0" destOrd="0" presId="urn:microsoft.com/office/officeart/2018/2/layout/IconLabelList"/>
    <dgm:cxn modelId="{E33DAF64-34DE-41BA-8D96-50D793F699D9}" type="presOf" srcId="{A06758D1-BA36-4016-A245-1BA68E09CC12}" destId="{EB9FDB48-96D2-4E87-8E9A-F2D3EE75E7AA}" srcOrd="0" destOrd="0" presId="urn:microsoft.com/office/officeart/2018/2/layout/IconLabelList"/>
    <dgm:cxn modelId="{11CB6E86-E86E-4FD8-9DEC-D47C29B03D30}" srcId="{6155107A-BBD5-42F7-AC18-F1DC229C06B0}" destId="{A06758D1-BA36-4016-A245-1BA68E09CC12}" srcOrd="0" destOrd="0" parTransId="{C759A206-8404-4EE6-A623-DF40E7413369}" sibTransId="{2C999DA9-D8EC-48D1-8FC4-D727DDDD8816}"/>
    <dgm:cxn modelId="{DAB79FDC-5B5B-4647-9247-BB0E8EA877BA}" srcId="{6155107A-BBD5-42F7-AC18-F1DC229C06B0}" destId="{BFEB5626-CB79-474A-872E-58EB0B5F62AE}" srcOrd="2" destOrd="0" parTransId="{27BD3ED5-4644-446D-9195-8295A452A393}" sibTransId="{6AE23C3D-9A9D-4FF9-880A-DD121C0EAAA0}"/>
    <dgm:cxn modelId="{BC23D4E3-CC06-415F-903E-F213D907F64C}" srcId="{6155107A-BBD5-42F7-AC18-F1DC229C06B0}" destId="{9CA9CDDE-6615-40FB-BBFF-44CF4AEDDF8A}" srcOrd="1" destOrd="0" parTransId="{B21ED93C-7D96-4860-8A0C-9A79D0F05405}" sibTransId="{1BBD50B6-E845-4637-BB82-45A473C85DB9}"/>
    <dgm:cxn modelId="{38865FF3-2A6A-44FD-A8C1-2F864FDC70D8}" type="presOf" srcId="{6155107A-BBD5-42F7-AC18-F1DC229C06B0}" destId="{DA5C3CEB-B109-4B0F-AFFA-4A1E9D35CB4D}" srcOrd="0" destOrd="0" presId="urn:microsoft.com/office/officeart/2018/2/layout/IconLabelList"/>
    <dgm:cxn modelId="{68335B96-B5D0-48FF-9A16-2A9D82B02DFD}" type="presParOf" srcId="{DA5C3CEB-B109-4B0F-AFFA-4A1E9D35CB4D}" destId="{7352CE7C-0F00-4FE3-AE3A-65362F0CA5D5}" srcOrd="0" destOrd="0" presId="urn:microsoft.com/office/officeart/2018/2/layout/IconLabelList"/>
    <dgm:cxn modelId="{1C4B9DF3-0F64-4BEF-8C61-0B3B3E752B88}" type="presParOf" srcId="{7352CE7C-0F00-4FE3-AE3A-65362F0CA5D5}" destId="{827EED26-9350-45FD-B451-A35B37C07BA7}" srcOrd="0" destOrd="0" presId="urn:microsoft.com/office/officeart/2018/2/layout/IconLabelList"/>
    <dgm:cxn modelId="{A3B774E4-A1CE-4EB8-AA60-45FCEC510CF0}" type="presParOf" srcId="{7352CE7C-0F00-4FE3-AE3A-65362F0CA5D5}" destId="{A4ACF82E-2F48-4C75-8898-A1838F8B0416}" srcOrd="1" destOrd="0" presId="urn:microsoft.com/office/officeart/2018/2/layout/IconLabelList"/>
    <dgm:cxn modelId="{9B9B280B-83CD-4E67-907C-EF70F12D1C85}" type="presParOf" srcId="{7352CE7C-0F00-4FE3-AE3A-65362F0CA5D5}" destId="{EB9FDB48-96D2-4E87-8E9A-F2D3EE75E7AA}" srcOrd="2" destOrd="0" presId="urn:microsoft.com/office/officeart/2018/2/layout/IconLabelList"/>
    <dgm:cxn modelId="{96D4FADC-25F1-43E1-96FE-032C199C0B6B}" type="presParOf" srcId="{DA5C3CEB-B109-4B0F-AFFA-4A1E9D35CB4D}" destId="{76516B32-F9F9-42AF-8E3C-3F97A0B355D0}" srcOrd="1" destOrd="0" presId="urn:microsoft.com/office/officeart/2018/2/layout/IconLabelList"/>
    <dgm:cxn modelId="{E8361796-8C47-4FFB-8706-021D1A6400C2}" type="presParOf" srcId="{DA5C3CEB-B109-4B0F-AFFA-4A1E9D35CB4D}" destId="{7C611D6D-83B4-49FB-AC61-EAD6EA969C5A}" srcOrd="2" destOrd="0" presId="urn:microsoft.com/office/officeart/2018/2/layout/IconLabelList"/>
    <dgm:cxn modelId="{BA646AC8-AFC3-49E4-8D52-811E748EC365}" type="presParOf" srcId="{7C611D6D-83B4-49FB-AC61-EAD6EA969C5A}" destId="{47D1FE48-9E07-4D3A-A7C0-D028EE63DD2F}" srcOrd="0" destOrd="0" presId="urn:microsoft.com/office/officeart/2018/2/layout/IconLabelList"/>
    <dgm:cxn modelId="{F14ADFAF-329D-4419-B6B2-B0C6EBFFB158}" type="presParOf" srcId="{7C611D6D-83B4-49FB-AC61-EAD6EA969C5A}" destId="{1E5D5E09-A9EC-4144-BF4A-DDB2B7F93C9A}" srcOrd="1" destOrd="0" presId="urn:microsoft.com/office/officeart/2018/2/layout/IconLabelList"/>
    <dgm:cxn modelId="{2C5A122D-B588-475C-BD36-D7417F8D9226}" type="presParOf" srcId="{7C611D6D-83B4-49FB-AC61-EAD6EA969C5A}" destId="{B231E996-B686-434B-BAFE-3971E7383F4D}" srcOrd="2" destOrd="0" presId="urn:microsoft.com/office/officeart/2018/2/layout/IconLabelList"/>
    <dgm:cxn modelId="{FAC64660-854C-4930-BD93-37C944E95E76}" type="presParOf" srcId="{DA5C3CEB-B109-4B0F-AFFA-4A1E9D35CB4D}" destId="{46B4F16B-4105-4F3D-8AA3-4B71A1D87FA5}" srcOrd="3" destOrd="0" presId="urn:microsoft.com/office/officeart/2018/2/layout/IconLabelList"/>
    <dgm:cxn modelId="{445DE938-C88B-4261-9754-0D9A4146F62A}" type="presParOf" srcId="{DA5C3CEB-B109-4B0F-AFFA-4A1E9D35CB4D}" destId="{A746DC77-2695-43BA-AE45-1C59D7158F16}" srcOrd="4" destOrd="0" presId="urn:microsoft.com/office/officeart/2018/2/layout/IconLabelList"/>
    <dgm:cxn modelId="{D45CD98C-1546-4A7A-94D9-2CBA1A529160}" type="presParOf" srcId="{A746DC77-2695-43BA-AE45-1C59D7158F16}" destId="{E4F5FC50-ECF2-4A52-A279-AC888690B328}" srcOrd="0" destOrd="0" presId="urn:microsoft.com/office/officeart/2018/2/layout/IconLabelList"/>
    <dgm:cxn modelId="{D0A8940E-E40E-4220-8AA5-C24119AB8307}" type="presParOf" srcId="{A746DC77-2695-43BA-AE45-1C59D7158F16}" destId="{5B884618-DD56-45A2-90DC-E6880B9C7401}" srcOrd="1" destOrd="0" presId="urn:microsoft.com/office/officeart/2018/2/layout/IconLabelList"/>
    <dgm:cxn modelId="{0F5F0774-705F-499A-8B36-599C84F48C87}" type="presParOf" srcId="{A746DC77-2695-43BA-AE45-1C59D7158F16}" destId="{CB94AB9A-579A-4FFD-8E08-E3A44111EB0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03059-22F5-4D45-9FC0-B551890F2095}">
      <dsp:nvSpPr>
        <dsp:cNvPr id="0" name=""/>
        <dsp:cNvSpPr/>
      </dsp:nvSpPr>
      <dsp:spPr>
        <a:xfrm rot="16200000">
          <a:off x="1213760" y="-1195188"/>
          <a:ext cx="1544992" cy="3949213"/>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Research support</a:t>
          </a:r>
        </a:p>
      </dsp:txBody>
      <dsp:txXfrm rot="5400000">
        <a:off x="11650" y="6922"/>
        <a:ext cx="3949213" cy="1158744"/>
      </dsp:txXfrm>
    </dsp:sp>
    <dsp:sp modelId="{B07F38B7-5C13-44F7-AEEC-C330C738AB24}">
      <dsp:nvSpPr>
        <dsp:cNvPr id="0" name=""/>
        <dsp:cNvSpPr/>
      </dsp:nvSpPr>
      <dsp:spPr>
        <a:xfrm>
          <a:off x="3949213" y="0"/>
          <a:ext cx="3949213" cy="1544992"/>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solidFill>
                <a:srgbClr val="FFC000"/>
              </a:solidFill>
            </a:rPr>
            <a:t>Unique and distinctive collections</a:t>
          </a:r>
        </a:p>
      </dsp:txBody>
      <dsp:txXfrm>
        <a:off x="3949213" y="0"/>
        <a:ext cx="3949213" cy="1158744"/>
      </dsp:txXfrm>
    </dsp:sp>
    <dsp:sp modelId="{9AA50AF3-8563-4244-97A7-EAA8B159AD1C}">
      <dsp:nvSpPr>
        <dsp:cNvPr id="0" name=""/>
        <dsp:cNvSpPr/>
      </dsp:nvSpPr>
      <dsp:spPr>
        <a:xfrm rot="10800000">
          <a:off x="0" y="1544992"/>
          <a:ext cx="3949213" cy="1544992"/>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Resource sharing / Collective collections</a:t>
          </a:r>
        </a:p>
      </dsp:txBody>
      <dsp:txXfrm rot="10800000">
        <a:off x="0" y="1931240"/>
        <a:ext cx="3949213" cy="1158744"/>
      </dsp:txXfrm>
    </dsp:sp>
    <dsp:sp modelId="{AC4175CE-DD2A-4500-82A8-F043D8F28068}">
      <dsp:nvSpPr>
        <dsp:cNvPr id="0" name=""/>
        <dsp:cNvSpPr/>
      </dsp:nvSpPr>
      <dsp:spPr>
        <a:xfrm rot="5400000">
          <a:off x="5151324" y="342881"/>
          <a:ext cx="1544992" cy="3949213"/>
        </a:xfrm>
        <a:prstGeom prst="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a:t>Next generation metadata</a:t>
          </a:r>
        </a:p>
      </dsp:txBody>
      <dsp:txXfrm rot="-5400000">
        <a:off x="3949214" y="1931240"/>
        <a:ext cx="3949213" cy="1158744"/>
      </dsp:txXfrm>
    </dsp:sp>
    <dsp:sp modelId="{07A8493F-8727-4062-B5FE-A889BDAE5297}">
      <dsp:nvSpPr>
        <dsp:cNvPr id="0" name=""/>
        <dsp:cNvSpPr/>
      </dsp:nvSpPr>
      <dsp:spPr>
        <a:xfrm>
          <a:off x="2166688" y="1158744"/>
          <a:ext cx="3565049" cy="772496"/>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b="1" kern="1200"/>
            <a:t>Learning Together</a:t>
          </a:r>
        </a:p>
      </dsp:txBody>
      <dsp:txXfrm>
        <a:off x="2166688" y="1158744"/>
        <a:ext cx="3565049" cy="7724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A1FFB-E17D-437D-A77F-1ECB5F8C5135}">
      <dsp:nvSpPr>
        <dsp:cNvPr id="0" name=""/>
        <dsp:cNvSpPr/>
      </dsp:nvSpPr>
      <dsp:spPr>
        <a:xfrm>
          <a:off x="598317" y="47870"/>
          <a:ext cx="2650841" cy="2585884"/>
        </a:xfrm>
        <a:prstGeom prst="rect">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493500-B209-4A73-86F5-C85E88AF0975}">
      <dsp:nvSpPr>
        <dsp:cNvPr id="0" name=""/>
        <dsp:cNvSpPr/>
      </dsp:nvSpPr>
      <dsp:spPr>
        <a:xfrm>
          <a:off x="273037" y="2495633"/>
          <a:ext cx="33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t>Resource Estimation Tools</a:t>
          </a:r>
        </a:p>
      </dsp:txBody>
      <dsp:txXfrm>
        <a:off x="273037" y="2495633"/>
        <a:ext cx="3375000" cy="720000"/>
      </dsp:txXfrm>
    </dsp:sp>
    <dsp:sp modelId="{AC065473-3B42-45A9-8CC5-8AA2EBD99AEE}">
      <dsp:nvSpPr>
        <dsp:cNvPr id="0" name=""/>
        <dsp:cNvSpPr/>
      </dsp:nvSpPr>
      <dsp:spPr>
        <a:xfrm>
          <a:off x="4462224" y="102056"/>
          <a:ext cx="2685727" cy="2537299"/>
        </a:xfrm>
        <a:prstGeom prst="rect">
          <a:avLst/>
        </a:prstGeom>
        <a:blipFill>
          <a:blip xmlns:r="http://schemas.openxmlformats.org/officeDocument/2006/relationships" r:embed="rId2" cstate="print">
            <a:extLst>
              <a:ext uri="{28A0092B-C50C-407E-A947-70E740481C1C}">
                <a14:useLocalDpi xmlns:a14="http://schemas.microsoft.com/office/drawing/2010/main"/>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A2DAEE-0EA8-4E29-8FAC-CE97F1005B41}">
      <dsp:nvSpPr>
        <dsp:cNvPr id="0" name=""/>
        <dsp:cNvSpPr/>
      </dsp:nvSpPr>
      <dsp:spPr>
        <a:xfrm>
          <a:off x="4238662" y="2483486"/>
          <a:ext cx="33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b="0" i="0" kern="1200" baseline="0"/>
            <a:t>Communication Tools</a:t>
          </a:r>
          <a:endParaRPr lang="en-US" sz="2400" kern="1200"/>
        </a:p>
      </dsp:txBody>
      <dsp:txXfrm>
        <a:off x="4238662" y="2483486"/>
        <a:ext cx="3375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7EED26-9350-45FD-B451-A35B37C07BA7}">
      <dsp:nvSpPr>
        <dsp:cNvPr id="0" name=""/>
        <dsp:cNvSpPr/>
      </dsp:nvSpPr>
      <dsp:spPr>
        <a:xfrm>
          <a:off x="890763" y="631049"/>
          <a:ext cx="981188" cy="981188"/>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9FDB48-96D2-4E87-8E9A-F2D3EE75E7AA}">
      <dsp:nvSpPr>
        <dsp:cNvPr id="0" name=""/>
        <dsp:cNvSpPr/>
      </dsp:nvSpPr>
      <dsp:spPr>
        <a:xfrm>
          <a:off x="291148" y="1912454"/>
          <a:ext cx="218041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End Users Needs</a:t>
          </a:r>
        </a:p>
        <a:p>
          <a:pPr marL="0" lvl="0" indent="0" algn="ctr" defTabSz="889000">
            <a:lnSpc>
              <a:spcPct val="100000"/>
            </a:lnSpc>
            <a:spcBef>
              <a:spcPct val="0"/>
            </a:spcBef>
            <a:spcAft>
              <a:spcPct val="35000"/>
            </a:spcAft>
            <a:buNone/>
          </a:pPr>
          <a:endParaRPr lang="en-US" sz="2000" kern="1200"/>
        </a:p>
      </dsp:txBody>
      <dsp:txXfrm>
        <a:off x="291148" y="1912454"/>
        <a:ext cx="2180418" cy="720000"/>
      </dsp:txXfrm>
    </dsp:sp>
    <dsp:sp modelId="{47D1FE48-9E07-4D3A-A7C0-D028EE63DD2F}">
      <dsp:nvSpPr>
        <dsp:cNvPr id="0" name=""/>
        <dsp:cNvSpPr/>
      </dsp:nvSpPr>
      <dsp:spPr>
        <a:xfrm>
          <a:off x="3452755" y="631049"/>
          <a:ext cx="981188" cy="981188"/>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31E996-B686-434B-BAFE-3971E7383F4D}">
      <dsp:nvSpPr>
        <dsp:cNvPr id="0" name=""/>
        <dsp:cNvSpPr/>
      </dsp:nvSpPr>
      <dsp:spPr>
        <a:xfrm>
          <a:off x="2853140" y="1912454"/>
          <a:ext cx="218041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Cultural Heritage Institution Needs</a:t>
          </a:r>
        </a:p>
      </dsp:txBody>
      <dsp:txXfrm>
        <a:off x="2853140" y="1912454"/>
        <a:ext cx="2180418" cy="720000"/>
      </dsp:txXfrm>
    </dsp:sp>
    <dsp:sp modelId="{E4F5FC50-ECF2-4A52-A279-AC888690B328}">
      <dsp:nvSpPr>
        <dsp:cNvPr id="0" name=""/>
        <dsp:cNvSpPr/>
      </dsp:nvSpPr>
      <dsp:spPr>
        <a:xfrm>
          <a:off x="6014747" y="631049"/>
          <a:ext cx="981188" cy="981188"/>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94AB9A-579A-4FFD-8E08-E3A44111EB05}">
      <dsp:nvSpPr>
        <dsp:cNvPr id="0" name=""/>
        <dsp:cNvSpPr/>
      </dsp:nvSpPr>
      <dsp:spPr>
        <a:xfrm>
          <a:off x="5415132" y="1912454"/>
          <a:ext cx="218041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US" sz="2000" kern="1200"/>
            <a:t>Finding Aid Data Quality</a:t>
          </a:r>
        </a:p>
      </dsp:txBody>
      <dsp:txXfrm>
        <a:off x="5415132" y="1912454"/>
        <a:ext cx="2180418"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4"/>
            <a:ext cx="4103653" cy="2288130"/>
          </a:xfrm>
          <a:prstGeom prst="rect">
            <a:avLst/>
          </a:prstGeom>
        </p:spPr>
        <p:txBody>
          <a:bodyPr vert="horz" lIns="188866" tIns="94433" rIns="188866" bIns="94433" rtlCol="0"/>
          <a:lstStyle>
            <a:lvl1pPr algn="l">
              <a:defRPr sz="2500"/>
            </a:lvl1pPr>
          </a:lstStyle>
          <a:p>
            <a:endParaRPr lang="en-US">
              <a:latin typeface="Arial" panose="020B0604020202020204" pitchFamily="34" charset="0"/>
            </a:endParaRPr>
          </a:p>
        </p:txBody>
      </p:sp>
      <p:sp>
        <p:nvSpPr>
          <p:cNvPr id="3" name="Date Placeholder 2"/>
          <p:cNvSpPr>
            <a:spLocks noGrp="1"/>
          </p:cNvSpPr>
          <p:nvPr>
            <p:ph type="dt" sz="quarter" idx="1"/>
          </p:nvPr>
        </p:nvSpPr>
        <p:spPr>
          <a:xfrm>
            <a:off x="5364127" y="4"/>
            <a:ext cx="4103653" cy="2288130"/>
          </a:xfrm>
          <a:prstGeom prst="rect">
            <a:avLst/>
          </a:prstGeom>
        </p:spPr>
        <p:txBody>
          <a:bodyPr vert="horz" lIns="188866" tIns="94433" rIns="188866" bIns="94433" rtlCol="0"/>
          <a:lstStyle>
            <a:lvl1pPr algn="r">
              <a:defRPr sz="2500"/>
            </a:lvl1pPr>
          </a:lstStyle>
          <a:p>
            <a:fld id="{1EA7726C-ACAE-124E-B040-09E55DEF4DA0}" type="datetimeFigureOut">
              <a:rPr lang="en-US" smtClean="0">
                <a:latin typeface="Arial" panose="020B0604020202020204" pitchFamily="34" charset="0"/>
              </a:rPr>
              <a:t>12/2/2020</a:t>
            </a:fld>
            <a:endParaRPr lang="en-US">
              <a:latin typeface="Arial" panose="020B0604020202020204" pitchFamily="34" charset="0"/>
            </a:endParaRPr>
          </a:p>
        </p:txBody>
      </p:sp>
      <p:sp>
        <p:nvSpPr>
          <p:cNvPr id="4" name="Footer Placeholder 3"/>
          <p:cNvSpPr>
            <a:spLocks noGrp="1"/>
          </p:cNvSpPr>
          <p:nvPr>
            <p:ph type="ftr" sz="quarter" idx="2"/>
          </p:nvPr>
        </p:nvSpPr>
        <p:spPr>
          <a:xfrm>
            <a:off x="5" y="43466530"/>
            <a:ext cx="4103653" cy="2288130"/>
          </a:xfrm>
          <a:prstGeom prst="rect">
            <a:avLst/>
          </a:prstGeom>
        </p:spPr>
        <p:txBody>
          <a:bodyPr vert="horz" lIns="188866" tIns="94433" rIns="188866" bIns="94433" rtlCol="0" anchor="b"/>
          <a:lstStyle>
            <a:lvl1pPr algn="l">
              <a:defRPr sz="2500"/>
            </a:lvl1pPr>
          </a:lstStyle>
          <a:p>
            <a:endParaRPr lang="en-US">
              <a:latin typeface="Arial" panose="020B0604020202020204" pitchFamily="34" charset="0"/>
            </a:endParaRPr>
          </a:p>
        </p:txBody>
      </p:sp>
      <p:sp>
        <p:nvSpPr>
          <p:cNvPr id="5" name="Slide Number Placeholder 4"/>
          <p:cNvSpPr>
            <a:spLocks noGrp="1"/>
          </p:cNvSpPr>
          <p:nvPr>
            <p:ph type="sldNum" sz="quarter" idx="3"/>
          </p:nvPr>
        </p:nvSpPr>
        <p:spPr>
          <a:xfrm>
            <a:off x="5364127" y="43466530"/>
            <a:ext cx="4103653" cy="2288130"/>
          </a:xfrm>
          <a:prstGeom prst="rect">
            <a:avLst/>
          </a:prstGeom>
        </p:spPr>
        <p:txBody>
          <a:bodyPr vert="horz" lIns="188866" tIns="94433" rIns="188866" bIns="94433" rtlCol="0" anchor="b"/>
          <a:lstStyle>
            <a:lvl1pPr algn="r">
              <a:defRPr sz="2500"/>
            </a:lvl1pPr>
          </a:lstStyle>
          <a:p>
            <a:fld id="{681C18C3-2E63-8349-A502-4ACA2BEDD3E4}"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Datumsplatzhalter 14">
            <a:extLst>
              <a:ext uri="{FF2B5EF4-FFF2-40B4-BE49-F238E27FC236}">
                <a16:creationId xmlns:a16="http://schemas.microsoft.com/office/drawing/2014/main" id="{45CE43C2-D1A4-473D-A8E6-6636D3A79C5D}"/>
              </a:ext>
            </a:extLst>
          </p:cNvPr>
          <p:cNvSpPr>
            <a:spLocks noGrp="1"/>
          </p:cNvSpPr>
          <p:nvPr>
            <p:ph type="dt" idx="1"/>
          </p:nvPr>
        </p:nvSpPr>
        <p:spPr>
          <a:xfrm>
            <a:off x="4022304" y="1"/>
            <a:ext cx="3078513" cy="513778"/>
          </a:xfrm>
          <a:prstGeom prst="rect">
            <a:avLst/>
          </a:prstGeom>
        </p:spPr>
        <p:txBody>
          <a:bodyPr vert="horz" lIns="94768" tIns="47384" rIns="94768" bIns="47384" rtlCol="0"/>
          <a:lstStyle>
            <a:lvl1pPr algn="r">
              <a:defRPr sz="1200" b="0" i="0">
                <a:latin typeface="Arial" panose="020B0604020202020204" pitchFamily="34" charset="0"/>
              </a:defRPr>
            </a:lvl1pPr>
          </a:lstStyle>
          <a:p>
            <a:fld id="{48F1A956-A973-40E1-831E-66F99633F927}" type="datetimeFigureOut">
              <a:rPr lang="de-DE" smtClean="0"/>
              <a:pPr/>
              <a:t>02.12.2020</a:t>
            </a:fld>
            <a:endParaRPr lang="de-DE"/>
          </a:p>
        </p:txBody>
      </p:sp>
      <p:sp>
        <p:nvSpPr>
          <p:cNvPr id="16" name="Notizenplatzhalter 15">
            <a:extLst>
              <a:ext uri="{FF2B5EF4-FFF2-40B4-BE49-F238E27FC236}">
                <a16:creationId xmlns:a16="http://schemas.microsoft.com/office/drawing/2014/main" id="{72C62C60-96E1-4027-9770-F27EFB5D87BC}"/>
              </a:ext>
            </a:extLst>
          </p:cNvPr>
          <p:cNvSpPr>
            <a:spLocks noGrp="1"/>
          </p:cNvSpPr>
          <p:nvPr>
            <p:ph type="body" sz="quarter" idx="3"/>
          </p:nvPr>
        </p:nvSpPr>
        <p:spPr>
          <a:xfrm>
            <a:off x="709917" y="4925073"/>
            <a:ext cx="5682643" cy="4028415"/>
          </a:xfrm>
          <a:prstGeom prst="rect">
            <a:avLst/>
          </a:prstGeom>
        </p:spPr>
        <p:txBody>
          <a:bodyPr vert="horz" lIns="94768" tIns="47384" rIns="94768" bIns="47384"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Foliennummernplatzhalter 16">
            <a:extLst>
              <a:ext uri="{FF2B5EF4-FFF2-40B4-BE49-F238E27FC236}">
                <a16:creationId xmlns:a16="http://schemas.microsoft.com/office/drawing/2014/main" id="{F80A579D-2D8B-4382-A56D-26629B3BD7A0}"/>
              </a:ext>
            </a:extLst>
          </p:cNvPr>
          <p:cNvSpPr>
            <a:spLocks noGrp="1"/>
          </p:cNvSpPr>
          <p:nvPr>
            <p:ph type="sldNum" sz="quarter" idx="5"/>
          </p:nvPr>
        </p:nvSpPr>
        <p:spPr>
          <a:xfrm>
            <a:off x="4022304" y="9719247"/>
            <a:ext cx="3078513" cy="513778"/>
          </a:xfrm>
          <a:prstGeom prst="rect">
            <a:avLst/>
          </a:prstGeom>
        </p:spPr>
        <p:txBody>
          <a:bodyPr vert="horz" lIns="94768" tIns="47384" rIns="94768" bIns="47384" rtlCol="0" anchor="b"/>
          <a:lstStyle>
            <a:lvl1pPr algn="r">
              <a:defRPr sz="1200" b="0" i="0">
                <a:latin typeface="Arial" panose="020B0604020202020204" pitchFamily="34" charset="0"/>
              </a:defRPr>
            </a:lvl1pPr>
          </a:lstStyle>
          <a:p>
            <a:fld id="{C7E911E4-7CD8-4F9C-B647-4242FE4D1061}" type="slidenum">
              <a:rPr lang="de-DE" smtClean="0"/>
              <a:pPr/>
              <a:t>‹#›</a:t>
            </a:fld>
            <a:endParaRPr lang="de-DE"/>
          </a:p>
        </p:txBody>
      </p:sp>
      <p:sp>
        <p:nvSpPr>
          <p:cNvPr id="18" name="Fußzeilenplatzhalter 17">
            <a:extLst>
              <a:ext uri="{FF2B5EF4-FFF2-40B4-BE49-F238E27FC236}">
                <a16:creationId xmlns:a16="http://schemas.microsoft.com/office/drawing/2014/main" id="{CCC8BCA5-7435-4F07-B1FA-03FDFF264C3A}"/>
              </a:ext>
            </a:extLst>
          </p:cNvPr>
          <p:cNvSpPr>
            <a:spLocks noGrp="1"/>
          </p:cNvSpPr>
          <p:nvPr>
            <p:ph type="ftr" sz="quarter" idx="4"/>
          </p:nvPr>
        </p:nvSpPr>
        <p:spPr>
          <a:xfrm>
            <a:off x="0" y="9719247"/>
            <a:ext cx="3078513" cy="513778"/>
          </a:xfrm>
          <a:prstGeom prst="rect">
            <a:avLst/>
          </a:prstGeom>
        </p:spPr>
        <p:txBody>
          <a:bodyPr vert="horz" lIns="94768" tIns="47384" rIns="94768" bIns="47384" rtlCol="0" anchor="b"/>
          <a:lstStyle>
            <a:lvl1pPr algn="l">
              <a:defRPr sz="1200" b="0" i="0">
                <a:latin typeface="Arial" panose="020B0604020202020204" pitchFamily="34" charset="0"/>
              </a:defRPr>
            </a:lvl1pPr>
          </a:lstStyle>
          <a:p>
            <a:endParaRPr lang="de-DE"/>
          </a:p>
        </p:txBody>
      </p:sp>
      <p:sp>
        <p:nvSpPr>
          <p:cNvPr id="19" name="Folienbildplatzhalter 18">
            <a:extLst>
              <a:ext uri="{FF2B5EF4-FFF2-40B4-BE49-F238E27FC236}">
                <a16:creationId xmlns:a16="http://schemas.microsoft.com/office/drawing/2014/main" id="{447F0FB2-193A-421B-8823-22504695A5BE}"/>
              </a:ext>
            </a:extLst>
          </p:cNvPr>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4768" tIns="47384" rIns="94768" bIns="47384" rtlCol="0" anchor="ctr"/>
          <a:lstStyle/>
          <a:p>
            <a:endParaRPr lang="de-DE"/>
          </a:p>
        </p:txBody>
      </p:sp>
      <p:sp>
        <p:nvSpPr>
          <p:cNvPr id="20" name="Kopfzeilenplatzhalter 19">
            <a:extLst>
              <a:ext uri="{FF2B5EF4-FFF2-40B4-BE49-F238E27FC236}">
                <a16:creationId xmlns:a16="http://schemas.microsoft.com/office/drawing/2014/main" id="{7BE7D53C-A2CF-486C-981C-05F8BFA1F402}"/>
              </a:ext>
            </a:extLst>
          </p:cNvPr>
          <p:cNvSpPr>
            <a:spLocks noGrp="1"/>
          </p:cNvSpPr>
          <p:nvPr>
            <p:ph type="hdr" sz="quarter"/>
          </p:nvPr>
        </p:nvSpPr>
        <p:spPr>
          <a:xfrm>
            <a:off x="0" y="1"/>
            <a:ext cx="3078513" cy="513778"/>
          </a:xfrm>
          <a:prstGeom prst="rect">
            <a:avLst/>
          </a:prstGeom>
        </p:spPr>
        <p:txBody>
          <a:bodyPr vert="horz" lIns="94768" tIns="47384" rIns="94768" bIns="47384" rtlCol="0"/>
          <a:lstStyle>
            <a:lvl1pPr algn="l">
              <a:defRPr sz="1200" b="0" i="0">
                <a:latin typeface="Arial" panose="020B0604020202020204" pitchFamily="34" charset="0"/>
              </a:defRPr>
            </a:lvl1pPr>
          </a:lstStyle>
          <a:p>
            <a:endParaRPr lang="de-DE"/>
          </a:p>
        </p:txBody>
      </p:sp>
    </p:spTree>
    <p:extLst>
      <p:ext uri="{BB962C8B-B14F-4D97-AF65-F5344CB8AC3E}">
        <p14:creationId xmlns:p14="http://schemas.microsoft.com/office/powerpoint/2010/main" val="2895837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clc.org/research/areas/research-collections/stewarding-audiovisual-materials.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oclc.org/research/people/proffitt-merrilee.html"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oclc.org/research/people/weber-chela-scott.html"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protect-us.mimecast.com/s/qasICM8XmJFqwxjAhRsmoe?domain=oclc.org"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protect-us.mimecast.com/s/i74OCNkGnYt0OVoGI96XXN?domain=hangingtogether.org" TargetMode="External"/><Relationship Id="rId4" Type="http://schemas.openxmlformats.org/officeDocument/2006/relationships/hyperlink" Target="http://www.oclc.org/blog/main/too-much-metadata/"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protect-us.mimecast.com/s/FL5kCQWXq6HkMGposARQpg?domain=oclc.org" TargetMode="External"/><Relationship Id="rId3" Type="http://schemas.openxmlformats.org/officeDocument/2006/relationships/hyperlink" Target="https://protect-us.mimecast.com/s/bMqrCL9GlvFRyxrQhBb_XJ?domain=oclc.org" TargetMode="External"/><Relationship Id="rId7" Type="http://schemas.openxmlformats.org/officeDocument/2006/relationships/hyperlink" Target="https://protect-us.mimecast.com/s/IMJkCPNGpzIK8YR3c6LrR2?domain=oclc.org"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protect-us.mimecast.com/s/ok3LCOYGoPupzVjvirX2If?domain=oclc.org" TargetMode="External"/><Relationship Id="rId5" Type="http://schemas.openxmlformats.org/officeDocument/2006/relationships/hyperlink" Target="https://protect-us.mimecast.com/s/HWPXCNkGnYt0DK8jcjxY2q?domain=oclc.org" TargetMode="External"/><Relationship Id="rId4" Type="http://schemas.openxmlformats.org/officeDocument/2006/relationships/hyperlink" Target="https://protect-us.mimecast.com/s/q5OzCM8XmJFqMK1zskC2hS?domain=oclc.org" TargetMode="External"/><Relationship Id="rId9" Type="http://schemas.openxmlformats.org/officeDocument/2006/relationships/hyperlink" Target="https://protect-us.mimecast.com/s/ET7YCR6XrPhvj915CQ5HJ-?domain=oclc.or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7E058186-BDE4-EB4F-BA50-64F9ACD24ACF}" type="slidenum">
              <a:rPr lang="en-US"/>
              <a:pPr/>
              <a:t>1</a:t>
            </a:fld>
            <a:endParaRPr lang="en-US"/>
          </a:p>
        </p:txBody>
      </p:sp>
      <p:sp>
        <p:nvSpPr>
          <p:cNvPr id="7" name="Folienbildplatzhalter 6">
            <a:extLst>
              <a:ext uri="{FF2B5EF4-FFF2-40B4-BE49-F238E27FC236}">
                <a16:creationId xmlns:a16="http://schemas.microsoft.com/office/drawing/2014/main" id="{18E013D6-5C8E-4023-A89E-8B809FA1C78B}"/>
              </a:ext>
            </a:extLst>
          </p:cNvPr>
          <p:cNvSpPr>
            <a:spLocks noGrp="1" noRot="1" noChangeAspect="1"/>
          </p:cNvSpPr>
          <p:nvPr>
            <p:ph type="sldImg"/>
          </p:nvPr>
        </p:nvSpPr>
        <p:spPr/>
      </p:sp>
    </p:spTree>
    <p:extLst>
      <p:ext uri="{BB962C8B-B14F-4D97-AF65-F5344CB8AC3E}">
        <p14:creationId xmlns:p14="http://schemas.microsoft.com/office/powerpoint/2010/main" val="3420349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OCLC Research has a long history of work in the area of archives, special, and distinctive collections in research libraries. We work in special collections because they are an important sight of knowledge creation, made possible by library’s commitment to the stewardship of their distinctive collections. The unique nature of material in special collections can make scaling a challenge, and we work to identify areas of common need and patterns of innovation to help libraries scale learning and expertise with these collections.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kern="1200">
                <a:solidFill>
                  <a:schemeClr val="tx1"/>
                </a:solidFill>
                <a:effectLst/>
                <a:latin typeface="Arial" panose="020B0604020202020204" pitchFamily="34" charset="0"/>
                <a:ea typeface="+mn-ea"/>
                <a:cs typeface="+mn-cs"/>
              </a:rPr>
              <a:t>Work in the past decade has focused on digitization, managing born-digital collections, and broadly making special collections more accessible.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Making Special Collections More Accessible https://</a:t>
            </a:r>
            <a:r>
              <a:rPr lang="en-US" err="1"/>
              <a:t>www.oclc.org</a:t>
            </a:r>
            <a:r>
              <a:rPr lang="en-US"/>
              <a:t>/research/publications/2015/oclcresearch-making-special-collections-accessible-2015.html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Recent https://</a:t>
            </a:r>
            <a:r>
              <a:rPr lang="en-US" dirty="0" err="1"/>
              <a:t>hangingtogether.org</a:t>
            </a:r>
            <a:r>
              <a:rPr lang="en-US" dirty="0"/>
              <a:t>/?p=7911 and past work on born-digital collections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More details on other work in special collections here https://</a:t>
            </a:r>
            <a:r>
              <a:rPr lang="en-US" err="1"/>
              <a:t>www.oclc.org</a:t>
            </a:r>
            <a:r>
              <a:rPr lang="en-US"/>
              <a:t>/research/areas/research-</a:t>
            </a:r>
            <a:r>
              <a:rPr lang="en-US" err="1"/>
              <a:t>collections.html</a:t>
            </a:r>
            <a:endParaRPr lang="en-US"/>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77705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Arial" panose="020B0604020202020204" pitchFamily="34" charset="0"/>
                <a:ea typeface="+mn-ea"/>
                <a:cs typeface="+mn-cs"/>
              </a:rPr>
              <a:t>In 2017, we put out the Research and Learning Agenda. </a:t>
            </a:r>
          </a:p>
          <a:p>
            <a:pPr lvl="0"/>
            <a:r>
              <a:rPr lang="en-US" sz="1200" b="0" i="0" kern="1200">
                <a:solidFill>
                  <a:schemeClr val="tx1"/>
                </a:solidFill>
                <a:effectLst/>
                <a:latin typeface="Arial" panose="020B0604020202020204" pitchFamily="34" charset="0"/>
                <a:ea typeface="+mn-ea"/>
                <a:cs typeface="+mn-cs"/>
              </a:rPr>
              <a:t>It was created via a participatory process – advisory board, interviews with practitioners, workshopped at RBMS and SAA, open comment period</a:t>
            </a:r>
          </a:p>
          <a:p>
            <a:pPr lvl="0"/>
            <a:endParaRPr lang="en-US" sz="1200" b="0" i="0" kern="1200">
              <a:solidFill>
                <a:schemeClr val="tx1"/>
              </a:solidFill>
              <a:effectLst/>
              <a:latin typeface="Arial" panose="020B0604020202020204" pitchFamily="34" charset="0"/>
              <a:ea typeface="+mn-ea"/>
              <a:cs typeface="+mn-cs"/>
            </a:endParaRPr>
          </a:p>
          <a:p>
            <a:pPr lvl="0"/>
            <a:r>
              <a:rPr lang="en-US" sz="1200" b="0" i="0" kern="1200">
                <a:solidFill>
                  <a:schemeClr val="tx1"/>
                </a:solidFill>
                <a:effectLst/>
                <a:latin typeface="Arial" panose="020B0604020202020204" pitchFamily="34" charset="0"/>
                <a:ea typeface="+mn-ea"/>
                <a:cs typeface="+mn-cs"/>
              </a:rPr>
              <a:t>Result is a document that really lays out key challenges and areas where we can work together, and suggests potential next steps</a:t>
            </a:r>
          </a:p>
          <a:p>
            <a:pPr lvl="0"/>
            <a:endParaRPr lang="en-US" sz="1200" b="0" i="0" kern="120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rial" panose="020B0604020202020204" pitchFamily="34" charset="0"/>
                <a:ea typeface="+mn-ea"/>
                <a:cs typeface="+mn-cs"/>
              </a:rPr>
              <a:t>Guiding our work in this area over the past three years, and will continue to shape our priorities going forward, </a:t>
            </a:r>
            <a:r>
              <a:rPr lang="en-US" sz="1200" kern="1200">
                <a:solidFill>
                  <a:schemeClr val="tx1"/>
                </a:solidFill>
                <a:effectLst/>
                <a:ea typeface="+mn-ea"/>
                <a:cs typeface="+mn-cs"/>
              </a:rPr>
              <a:t>and we hope it will also serve to frame larger conversations and spur action across the field. </a:t>
            </a:r>
          </a:p>
          <a:p>
            <a:pPr lvl="0"/>
            <a:endParaRPr lang="en-US" sz="1200" b="0" i="0" kern="1200">
              <a:solidFill>
                <a:schemeClr val="tx1"/>
              </a:solidFill>
              <a:effectLst/>
              <a:latin typeface="Arial" panose="020B0604020202020204" pitchFamily="34" charset="0"/>
              <a:ea typeface="+mn-ea"/>
              <a:cs typeface="+mn-cs"/>
            </a:endParaRPr>
          </a:p>
          <a:p>
            <a:r>
              <a:rPr lang="en-US" sz="1200" kern="1200">
                <a:solidFill>
                  <a:schemeClr val="tx1"/>
                </a:solidFill>
                <a:effectLst/>
                <a:ea typeface="+mn-ea"/>
                <a:cs typeface="+mn-cs"/>
              </a:rPr>
              <a:t>https://</a:t>
            </a:r>
            <a:r>
              <a:rPr lang="en-US" sz="1200" kern="1200" err="1">
                <a:solidFill>
                  <a:schemeClr val="tx1"/>
                </a:solidFill>
                <a:effectLst/>
                <a:ea typeface="+mn-ea"/>
                <a:cs typeface="+mn-cs"/>
              </a:rPr>
              <a:t>www.oclc.org</a:t>
            </a:r>
            <a:r>
              <a:rPr lang="en-US" sz="1200" kern="1200">
                <a:solidFill>
                  <a:schemeClr val="tx1"/>
                </a:solidFill>
                <a:effectLst/>
                <a:ea typeface="+mn-ea"/>
                <a:cs typeface="+mn-cs"/>
              </a:rPr>
              <a:t>/research/publications/2017/</a:t>
            </a:r>
            <a:r>
              <a:rPr lang="en-US" sz="1200" kern="1200" err="1">
                <a:solidFill>
                  <a:schemeClr val="tx1"/>
                </a:solidFill>
                <a:effectLst/>
                <a:ea typeface="+mn-ea"/>
                <a:cs typeface="+mn-cs"/>
              </a:rPr>
              <a:t>oclcresearch</a:t>
            </a:r>
            <a:r>
              <a:rPr lang="en-US" sz="1200" kern="1200">
                <a:solidFill>
                  <a:schemeClr val="tx1"/>
                </a:solidFill>
                <a:effectLst/>
                <a:ea typeface="+mn-ea"/>
                <a:cs typeface="+mn-cs"/>
              </a:rPr>
              <a:t>-research-and-learning-</a:t>
            </a:r>
            <a:r>
              <a:rPr lang="en-US" sz="1200" kern="1200" err="1">
                <a:solidFill>
                  <a:schemeClr val="tx1"/>
                </a:solidFill>
                <a:effectLst/>
                <a:ea typeface="+mn-ea"/>
                <a:cs typeface="+mn-cs"/>
              </a:rPr>
              <a:t>agenda.html</a:t>
            </a:r>
            <a:r>
              <a:rPr lang="en-US" sz="1200" kern="1200">
                <a:solidFill>
                  <a:schemeClr val="tx1"/>
                </a:solidFill>
                <a:effectLst/>
                <a:ea typeface="+mn-ea"/>
                <a:cs typeface="+mn-cs"/>
              </a:rPr>
              <a:t> </a:t>
            </a:r>
          </a:p>
          <a:p>
            <a:pPr marL="228600" indent="0">
              <a:buFont typeface="Arial" panose="020B0604020202020204" pitchFamily="34" charset="0"/>
              <a:buNone/>
            </a:pPr>
            <a:endParaRPr lang="en-US" sz="1200" u="none" strike="noStrike" cap="none">
              <a:solidFill>
                <a:schemeClr val="dk1"/>
              </a:solidFill>
              <a:effectLst/>
              <a:ea typeface="Calibri"/>
              <a:cs typeface="Arial" panose="020B0604020202020204" pitchFamily="34" charset="0"/>
              <a:sym typeface="Calibri"/>
            </a:endParaRPr>
          </a:p>
          <a:p>
            <a:pPr marL="228600" indent="0">
              <a:buFont typeface="Arial" panose="020B0604020202020204" pitchFamily="34" charset="0"/>
              <a:buNone/>
            </a:pPr>
            <a:endParaRPr lang="en-US" sz="1200" u="none" strike="noStrike" cap="none">
              <a:solidFill>
                <a:schemeClr val="dk1"/>
              </a:solidFill>
              <a:effectLst/>
              <a:ea typeface="Calibri"/>
              <a:cs typeface="Arial" panose="020B0604020202020204" pitchFamily="34" charset="0"/>
              <a:sym typeface="Calibri"/>
            </a:endParaRP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u="none" strike="noStrike" cap="none" smtClean="0">
                <a:solidFill>
                  <a:schemeClr val="dk1"/>
                </a:solidFill>
                <a:ea typeface="Calibri"/>
                <a:cs typeface="Arial" panose="020B0604020202020204" pitchFamily="34" charset="0"/>
                <a:sym typeface="Calibri"/>
              </a:rPr>
              <a:t>12</a:t>
            </a:fld>
            <a:endParaRPr lang="en-US" sz="1200" u="none" strike="noStrike" cap="none">
              <a:solidFill>
                <a:schemeClr val="dk1"/>
              </a:solidFill>
              <a:ea typeface="Calibri"/>
              <a:cs typeface="Arial" panose="020B0604020202020204" pitchFamily="34" charset="0"/>
              <a:sym typeface="Calibri"/>
            </a:endParaRPr>
          </a:p>
        </p:txBody>
      </p:sp>
    </p:spTree>
    <p:extLst>
      <p:ext uri="{BB962C8B-B14F-4D97-AF65-F5344CB8AC3E}">
        <p14:creationId xmlns:p14="http://schemas.microsoft.com/office/powerpoint/2010/main" val="3584465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n-US" sz="1200" u="none" strike="noStrike" cap="none">
                <a:solidFill>
                  <a:schemeClr val="dk1"/>
                </a:solidFill>
                <a:effectLst/>
                <a:ea typeface="Calibri"/>
                <a:cs typeface="Arial" panose="020B0604020202020204" pitchFamily="34" charset="0"/>
                <a:sym typeface="Calibri"/>
              </a:rPr>
              <a:t>The agenda called out seven major areas for investigation, and suggested potential actions to address issues in each area. </a:t>
            </a:r>
          </a:p>
          <a:p>
            <a:pPr marL="228600" indent="0">
              <a:buFont typeface="Arial" panose="020B0604020202020204" pitchFamily="34" charset="0"/>
              <a:buNone/>
            </a:pPr>
            <a:endParaRPr lang="en-US" sz="1200" u="none" strike="noStrike" cap="none">
              <a:solidFill>
                <a:schemeClr val="dk1"/>
              </a:solidFill>
              <a:effectLst/>
              <a:ea typeface="Calibri"/>
              <a:cs typeface="Arial" panose="020B0604020202020204" pitchFamily="34" charset="0"/>
              <a:sym typeface="Calibri"/>
            </a:endParaRPr>
          </a:p>
          <a:p>
            <a:pPr marL="228600" indent="0">
              <a:buFont typeface="Arial" panose="020B0604020202020204" pitchFamily="34" charset="0"/>
              <a:buNone/>
            </a:pPr>
            <a:r>
              <a:rPr lang="en-US" sz="1200" u="none" strike="noStrike" cap="none">
                <a:solidFill>
                  <a:schemeClr val="dk1"/>
                </a:solidFill>
                <a:effectLst/>
                <a:ea typeface="Calibri"/>
                <a:cs typeface="Arial" panose="020B0604020202020204" pitchFamily="34" charset="0"/>
                <a:sym typeface="Calibri"/>
              </a:rPr>
              <a:t>Today I’ll highlight a few of our major initiatives we’ve undertaken in response to the agenda, and talk a little bit about how they relate to these areas of investigation. </a:t>
            </a:r>
          </a:p>
          <a:p>
            <a:pPr marL="228600" indent="0">
              <a:buFont typeface="Arial" panose="020B0604020202020204" pitchFamily="34" charset="0"/>
              <a:buNone/>
            </a:pPr>
            <a:endParaRPr lang="en-US" sz="1200" u="none" strike="noStrike" cap="none">
              <a:solidFill>
                <a:schemeClr val="dk1"/>
              </a:solidFill>
              <a:effectLst/>
              <a:ea typeface="Calibri"/>
              <a:cs typeface="Arial" panose="020B0604020202020204" pitchFamily="34" charset="0"/>
              <a:sym typeface="Calibri"/>
            </a:endParaRPr>
          </a:p>
          <a:p>
            <a:pPr marL="400050" indent="-171450">
              <a:buFont typeface="Arial" panose="020B0604020202020204" pitchFamily="34" charset="0"/>
              <a:buChar char="•"/>
            </a:pPr>
            <a:r>
              <a:rPr lang="en-US"/>
              <a:t>Convergence of Special Collections and the Research Library</a:t>
            </a:r>
          </a:p>
          <a:p>
            <a:pPr marL="400050" indent="-171450">
              <a:buFont typeface="Arial" panose="020B0604020202020204" pitchFamily="34" charset="0"/>
              <a:buChar char="•"/>
            </a:pPr>
            <a:r>
              <a:rPr lang="en-US"/>
              <a:t>Advocating for Archives and Special Collections</a:t>
            </a:r>
          </a:p>
          <a:p>
            <a:pPr marL="400050" indent="-171450">
              <a:buFont typeface="Arial" panose="020B0604020202020204" pitchFamily="34" charset="0"/>
              <a:buChar char="•"/>
            </a:pPr>
            <a:r>
              <a:rPr lang="en-US"/>
              <a:t>Next Steps for Born Digital</a:t>
            </a:r>
          </a:p>
          <a:p>
            <a:pPr marL="400050" indent="-171450">
              <a:buFont typeface="Arial" panose="020B0604020202020204" pitchFamily="34" charset="0"/>
              <a:buChar char="•"/>
            </a:pPr>
            <a:r>
              <a:rPr lang="en-US"/>
              <a:t>Addressing Audiovisual Collections </a:t>
            </a:r>
          </a:p>
          <a:p>
            <a:pPr marL="400050" indent="-171450">
              <a:buFont typeface="Arial" panose="020B0604020202020204" pitchFamily="34" charset="0"/>
              <a:buChar char="•"/>
            </a:pPr>
            <a:r>
              <a:rPr lang="en-US"/>
              <a:t>Evolving Systems Environments</a:t>
            </a:r>
          </a:p>
          <a:p>
            <a:pPr marL="400050" indent="-171450">
              <a:buFont typeface="Arial" panose="020B0604020202020204" pitchFamily="34" charset="0"/>
              <a:buChar char="•"/>
            </a:pPr>
            <a:r>
              <a:rPr lang="en-US"/>
              <a:t>Stewardship Responsibility and Collection Management</a:t>
            </a:r>
          </a:p>
          <a:p>
            <a:pPr marL="400050" indent="-171450">
              <a:buFont typeface="Arial" panose="020B0604020202020204" pitchFamily="34" charset="0"/>
              <a:buChar char="•"/>
            </a:pPr>
            <a:r>
              <a:rPr lang="en-US"/>
              <a:t>Engaging the Challenge of Diversifying Collections</a:t>
            </a:r>
          </a:p>
          <a:p>
            <a:endParaRPr lang="en-US"/>
          </a:p>
        </p:txBody>
      </p:sp>
      <p:sp>
        <p:nvSpPr>
          <p:cNvPr id="4" name="Slide Number Placeholder 3"/>
          <p:cNvSpPr>
            <a:spLocks noGrp="1"/>
          </p:cNvSpPr>
          <p:nvPr>
            <p:ph type="sldNum" sz="quarter" idx="5"/>
          </p:nvPr>
        </p:nvSpPr>
        <p:spPr/>
        <p:txBody>
          <a:bodyPr/>
          <a:lstStyle/>
          <a:p>
            <a:fld id="{B1FD13A9-095E-FD48-A75A-053D90DBC244}" type="slidenum">
              <a:rPr lang="en-US" smtClean="0"/>
              <a:t>13</a:t>
            </a:fld>
            <a:endParaRPr lang="en-US"/>
          </a:p>
        </p:txBody>
      </p:sp>
    </p:spTree>
    <p:extLst>
      <p:ext uri="{BB962C8B-B14F-4D97-AF65-F5344CB8AC3E}">
        <p14:creationId xmlns:p14="http://schemas.microsoft.com/office/powerpoint/2010/main" val="3209088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a:solidFill>
                  <a:schemeClr val="tx1"/>
                </a:solidFill>
                <a:effectLst/>
                <a:ea typeface="+mn-ea"/>
                <a:cs typeface="+mn-cs"/>
              </a:rPr>
              <a:t>A/V holdings continue to be a top concern in archival repositories, both because of evolving modes of scholarship in which these are increasingly valuable and sought-after sources, and because of preservation concern that many a/v formats are at or near end of life. </a:t>
            </a:r>
          </a:p>
          <a:p>
            <a:pPr lvl="0"/>
            <a:endParaRPr lang="en-US" sz="1200" kern="1200">
              <a:solidFill>
                <a:schemeClr val="tx1"/>
              </a:solidFill>
              <a:effectLst/>
              <a:ea typeface="+mn-ea"/>
              <a:cs typeface="+mn-cs"/>
            </a:endParaRPr>
          </a:p>
          <a:p>
            <a:pPr lvl="0"/>
            <a:r>
              <a:rPr lang="en-US" sz="1200" kern="1200">
                <a:solidFill>
                  <a:schemeClr val="tx1"/>
                </a:solidFill>
                <a:effectLst/>
                <a:ea typeface="+mn-ea"/>
                <a:cs typeface="+mn-cs"/>
              </a:rPr>
              <a:t>The volume of A/V holdings is staggering, and exceeds the ability to do preservation reformatting in many institutions. Additionally, legacy poor practice in collections management for these formats means that many a/v collections are not well enough managed or understood to make informed decisions about their care. </a:t>
            </a:r>
          </a:p>
          <a:p>
            <a:pPr lvl="1"/>
            <a:endParaRPr lang="en-US" sz="1200" kern="1200">
              <a:solidFill>
                <a:schemeClr val="tx1"/>
              </a:solidFill>
              <a:effectLst/>
              <a:ea typeface="+mn-ea"/>
              <a:cs typeface="+mn-cs"/>
            </a:endParaRPr>
          </a:p>
          <a:p>
            <a:endParaRPr lang="en-US"/>
          </a:p>
        </p:txBody>
      </p:sp>
      <p:sp>
        <p:nvSpPr>
          <p:cNvPr id="4" name="Slide Number Placeholder 3"/>
          <p:cNvSpPr>
            <a:spLocks noGrp="1"/>
          </p:cNvSpPr>
          <p:nvPr>
            <p:ph type="sldNum" sz="quarter" idx="5"/>
          </p:nvPr>
        </p:nvSpPr>
        <p:spPr/>
        <p:txBody>
          <a:bodyPr/>
          <a:lstStyle/>
          <a:p>
            <a:fld id="{B1FD13A9-095E-FD48-A75A-053D90DBC244}" type="slidenum">
              <a:rPr lang="en-US" smtClean="0"/>
              <a:t>14</a:t>
            </a:fld>
            <a:endParaRPr lang="en-US"/>
          </a:p>
        </p:txBody>
      </p:sp>
    </p:spTree>
    <p:extLst>
      <p:ext uri="{BB962C8B-B14F-4D97-AF65-F5344CB8AC3E}">
        <p14:creationId xmlns:p14="http://schemas.microsoft.com/office/powerpoint/2010/main" val="3711114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ea typeface="+mn-ea"/>
                <a:cs typeface="+mn-cs"/>
              </a:rPr>
              <a:t> </a:t>
            </a:r>
          </a:p>
          <a:p>
            <a:r>
              <a:rPr lang="en-US" sz="1200" kern="1200">
                <a:solidFill>
                  <a:schemeClr val="tx1"/>
                </a:solidFill>
                <a:effectLst/>
                <a:ea typeface="+mn-ea"/>
                <a:cs typeface="+mn-cs"/>
              </a:rPr>
              <a:t>In March 2019, we distributed a survey to RLP membership and got feedback from 137 different institutions. </a:t>
            </a:r>
          </a:p>
          <a:p>
            <a:r>
              <a:rPr lang="en-US" sz="1200" kern="1200">
                <a:solidFill>
                  <a:schemeClr val="tx1"/>
                </a:solidFill>
                <a:effectLst/>
                <a:ea typeface="+mn-ea"/>
                <a:cs typeface="+mn-cs"/>
              </a:rPr>
              <a:t>https://</a:t>
            </a:r>
            <a:r>
              <a:rPr lang="en-US" sz="1200" kern="1200" err="1">
                <a:solidFill>
                  <a:schemeClr val="tx1"/>
                </a:solidFill>
                <a:effectLst/>
                <a:ea typeface="+mn-ea"/>
                <a:cs typeface="+mn-cs"/>
              </a:rPr>
              <a:t>hangingtogether.org</a:t>
            </a:r>
            <a:r>
              <a:rPr lang="en-US" sz="1200" kern="1200">
                <a:solidFill>
                  <a:schemeClr val="tx1"/>
                </a:solidFill>
                <a:effectLst/>
                <a:ea typeface="+mn-ea"/>
                <a:cs typeface="+mn-cs"/>
              </a:rPr>
              <a:t>/?p=7405</a:t>
            </a:r>
          </a:p>
          <a:p>
            <a:endParaRPr lang="en-US" sz="1200" kern="1200">
              <a:solidFill>
                <a:schemeClr val="tx1"/>
              </a:solidFill>
              <a:effectLst/>
              <a:ea typeface="+mn-ea"/>
              <a:cs typeface="+mn-cs"/>
            </a:endParaRPr>
          </a:p>
          <a:p>
            <a:r>
              <a:rPr lang="en-US" sz="1200" kern="1200">
                <a:solidFill>
                  <a:schemeClr val="tx1"/>
                </a:solidFill>
                <a:effectLst/>
                <a:ea typeface="+mn-ea"/>
                <a:cs typeface="+mn-cs"/>
              </a:rPr>
              <a:t>In May, we held a series of follow up conversations to further understand and prioritize needs in this area.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ea typeface="+mn-ea"/>
                <a:cs typeface="+mn-cs"/>
              </a:rPr>
              <a:t>https://</a:t>
            </a:r>
            <a:r>
              <a:rPr lang="en-US" sz="1200" kern="1200" err="1">
                <a:solidFill>
                  <a:schemeClr val="tx1"/>
                </a:solidFill>
                <a:effectLst/>
                <a:ea typeface="+mn-ea"/>
                <a:cs typeface="+mn-cs"/>
              </a:rPr>
              <a:t>hangingtogether.org</a:t>
            </a:r>
            <a:r>
              <a:rPr lang="en-US" sz="1200" kern="1200">
                <a:solidFill>
                  <a:schemeClr val="tx1"/>
                </a:solidFill>
                <a:effectLst/>
                <a:ea typeface="+mn-ea"/>
                <a:cs typeface="+mn-cs"/>
              </a:rPr>
              <a:t>/?p=7479 </a:t>
            </a:r>
          </a:p>
          <a:p>
            <a:endParaRPr lang="en-US" sz="1200" kern="1200">
              <a:solidFill>
                <a:schemeClr val="tx1"/>
              </a:solidFill>
              <a:effectLst/>
              <a:ea typeface="+mn-ea"/>
              <a:cs typeface="+mn-cs"/>
            </a:endParaRPr>
          </a:p>
          <a:p>
            <a:r>
              <a:rPr lang="en-US" sz="1200" b="0" i="0" kern="1200">
                <a:solidFill>
                  <a:schemeClr val="tx1"/>
                </a:solidFill>
                <a:effectLst/>
                <a:latin typeface="Arial" panose="020B0604020202020204" pitchFamily="34" charset="0"/>
                <a:ea typeface="+mn-ea"/>
                <a:cs typeface="+mn-cs"/>
              </a:rPr>
              <a:t>Both of these emphasized to us that this is a multi-faceted concern, tightly tied to issues of collection stewardship, advocacy, born-digital, and evolving user needs and expectations for discovery and access, and our evolving systems environment. </a:t>
            </a:r>
          </a:p>
          <a:p>
            <a:r>
              <a:rPr lang="en-US" sz="1200" kern="1200">
                <a:solidFill>
                  <a:schemeClr val="tx1"/>
                </a:solidFill>
                <a:effectLst/>
                <a:ea typeface="+mn-ea"/>
                <a:cs typeface="+mn-cs"/>
              </a:rPr>
              <a:t> </a:t>
            </a:r>
          </a:p>
          <a:p>
            <a:endParaRPr lang="en-US"/>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uk-UA" sz="1200" u="none" strike="noStrike" kern="0" cap="none" spc="0" normalizeH="0" baseline="0" noProof="0" smtClean="0">
                <a:ln>
                  <a:noFill/>
                </a:ln>
                <a:solidFill>
                  <a:srgbClr val="000000"/>
                </a:solidFill>
                <a:effectLst/>
                <a:uLnTx/>
                <a:uFillTx/>
                <a:ea typeface="Calibri"/>
                <a:cs typeface="Arial" panose="020B0604020202020204"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uk-UA" sz="1200" u="none" strike="noStrike" kern="0" cap="none" spc="0" normalizeH="0" baseline="0" noProof="0">
              <a:ln>
                <a:noFill/>
              </a:ln>
              <a:solidFill>
                <a:srgbClr val="000000"/>
              </a:solidFill>
              <a:effectLst/>
              <a:uLnTx/>
              <a:uFillTx/>
              <a:ea typeface="Calibri"/>
              <a:cs typeface="Arial" panose="020B0604020202020204" pitchFamily="34" charset="0"/>
              <a:sym typeface="Calibri"/>
            </a:endParaRPr>
          </a:p>
        </p:txBody>
      </p:sp>
    </p:spTree>
    <p:extLst>
      <p:ext uri="{BB962C8B-B14F-4D97-AF65-F5344CB8AC3E}">
        <p14:creationId xmlns:p14="http://schemas.microsoft.com/office/powerpoint/2010/main" val="2632424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Arial" panose="020B0604020202020204" pitchFamily="34" charset="0"/>
                <a:ea typeface="+mn-ea"/>
                <a:cs typeface="+mn-cs"/>
              </a:rPr>
              <a:t>We’ve responded with a body of research and programming designed to support work on the issues RLP members identified as most pressing:  </a:t>
            </a:r>
          </a:p>
          <a:p>
            <a:pPr lvl="0"/>
            <a:r>
              <a:rPr lang="en-US" sz="1200" b="0" i="0" kern="1200">
                <a:solidFill>
                  <a:schemeClr val="tx1"/>
                </a:solidFill>
                <a:effectLst/>
                <a:latin typeface="Arial" panose="020B0604020202020204" pitchFamily="34" charset="0"/>
                <a:ea typeface="+mn-ea"/>
                <a:cs typeface="+mn-cs"/>
              </a:rPr>
              <a:t>Blog posts summarizing knowledge from the survey and conversations, in fall 2019</a:t>
            </a:r>
          </a:p>
          <a:p>
            <a:pPr lvl="0"/>
            <a:r>
              <a:rPr lang="en-US" sz="1200" b="0" i="0" kern="1200">
                <a:solidFill>
                  <a:schemeClr val="tx1"/>
                </a:solidFill>
                <a:effectLst/>
                <a:latin typeface="Arial" panose="020B0604020202020204" pitchFamily="34" charset="0"/>
                <a:ea typeface="+mn-ea"/>
                <a:cs typeface="+mn-cs"/>
              </a:rPr>
              <a:t>Series of webinars throughout this year addressing different aspects of work with AV, and sharing approaches to trying to scale up work with AV. Surveys, providing access, building capacity for transcription creation, and planning and prioritization.</a:t>
            </a:r>
          </a:p>
          <a:p>
            <a:r>
              <a:rPr lang="en-US" sz="1200" b="0" i="0" kern="1200">
                <a:solidFill>
                  <a:schemeClr val="tx1"/>
                </a:solidFill>
                <a:effectLst/>
                <a:latin typeface="Arial" panose="020B0604020202020204" pitchFamily="34" charset="0"/>
                <a:ea typeface="+mn-ea"/>
                <a:cs typeface="+mn-cs"/>
              </a:rPr>
              <a:t> </a:t>
            </a:r>
          </a:p>
          <a:p>
            <a:r>
              <a:rPr lang="en-US" sz="1200" b="0" i="0" kern="1200">
                <a:solidFill>
                  <a:schemeClr val="tx1"/>
                </a:solidFill>
                <a:effectLst/>
                <a:latin typeface="Arial" panose="020B0604020202020204" pitchFamily="34" charset="0"/>
                <a:ea typeface="+mn-ea"/>
                <a:cs typeface="+mn-cs"/>
              </a:rPr>
              <a:t>I invite you to take a look at the page summarizing our work and linking out to further resources, which I’ll drop in chat</a:t>
            </a:r>
          </a:p>
          <a:p>
            <a:r>
              <a:rPr lang="en-US" sz="1200" b="0" i="0" kern="1200">
                <a:solidFill>
                  <a:schemeClr val="tx1"/>
                </a:solidFill>
                <a:effectLst/>
                <a:latin typeface="Arial" panose="020B0604020202020204" pitchFamily="34" charset="0"/>
                <a:ea typeface="+mn-ea"/>
                <a:cs typeface="+mn-cs"/>
              </a:rPr>
              <a:t> </a:t>
            </a:r>
          </a:p>
          <a:p>
            <a:r>
              <a:rPr lang="en-US" sz="1200" b="0" i="0" u="sng" kern="1200">
                <a:solidFill>
                  <a:schemeClr val="tx1"/>
                </a:solidFill>
                <a:effectLst/>
                <a:latin typeface="Arial" panose="020B0604020202020204" pitchFamily="34" charset="0"/>
                <a:ea typeface="+mn-ea"/>
                <a:cs typeface="+mn-cs"/>
                <a:hlinkClick r:id="rId3"/>
              </a:rPr>
              <a:t>https://www.oclc.org/research/areas/research-collections/stewarding-audiovisual-materials.html</a:t>
            </a:r>
            <a:r>
              <a:rPr lang="en-US" sz="1200" b="0" i="0" kern="1200">
                <a:solidFill>
                  <a:schemeClr val="tx1"/>
                </a:solidFill>
                <a:effectLst/>
                <a:latin typeface="Arial" panose="020B0604020202020204" pitchFamily="34" charset="0"/>
                <a:ea typeface="+mn-ea"/>
                <a:cs typeface="+mn-cs"/>
              </a:rPr>
              <a:t> </a:t>
            </a:r>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uk-UA"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uk-UA"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80144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Arial" panose="020B0604020202020204" pitchFamily="34" charset="0"/>
                <a:ea typeface="+mn-ea"/>
                <a:cs typeface="+mn-cs"/>
              </a:rPr>
              <a:t>Another key undertaking over the past two years responds to the </a:t>
            </a:r>
          </a:p>
          <a:p>
            <a:r>
              <a:rPr lang="en-US" sz="1200" b="0" i="0" kern="1200">
                <a:solidFill>
                  <a:schemeClr val="tx1"/>
                </a:solidFill>
                <a:effectLst/>
                <a:latin typeface="Arial" panose="020B0604020202020204" pitchFamily="34" charset="0"/>
                <a:ea typeface="+mn-ea"/>
                <a:cs typeface="+mn-cs"/>
              </a:rPr>
              <a:t>to multiple needs laid out in the agenda: </a:t>
            </a:r>
          </a:p>
          <a:p>
            <a:r>
              <a:rPr lang="en-US" sz="1200" b="0" i="0" kern="1200">
                <a:solidFill>
                  <a:schemeClr val="tx1"/>
                </a:solidFill>
                <a:effectLst/>
                <a:latin typeface="Arial" panose="020B0604020202020204" pitchFamily="34" charset="0"/>
                <a:ea typeface="+mn-ea"/>
                <a:cs typeface="+mn-cs"/>
              </a:rPr>
              <a:t> </a:t>
            </a:r>
          </a:p>
          <a:p>
            <a:pPr lvl="0"/>
            <a:r>
              <a:rPr lang="en-US" sz="1200" b="0" i="0" kern="1200">
                <a:solidFill>
                  <a:schemeClr val="tx1"/>
                </a:solidFill>
                <a:effectLst/>
                <a:latin typeface="Arial" panose="020B0604020202020204" pitchFamily="34" charset="0"/>
                <a:ea typeface="+mn-ea"/>
                <a:cs typeface="+mn-cs"/>
              </a:rPr>
              <a:t>Appraisal – The agenda calls out appraisal as being a key skill and activity, and urges a renewed emphasis on and engagement with appraisal in our practice</a:t>
            </a:r>
          </a:p>
          <a:p>
            <a:r>
              <a:rPr lang="en-US" sz="1200" b="0" i="0" kern="1200">
                <a:solidFill>
                  <a:schemeClr val="tx1"/>
                </a:solidFill>
                <a:effectLst/>
                <a:latin typeface="Arial" panose="020B0604020202020204" pitchFamily="34" charset="0"/>
                <a:ea typeface="+mn-ea"/>
                <a:cs typeface="+mn-cs"/>
              </a:rPr>
              <a:t> </a:t>
            </a:r>
          </a:p>
          <a:p>
            <a:pPr lvl="0"/>
            <a:r>
              <a:rPr lang="en-US" sz="1200" b="0" i="0" kern="1200">
                <a:solidFill>
                  <a:schemeClr val="tx1"/>
                </a:solidFill>
                <a:effectLst/>
                <a:latin typeface="Arial" panose="020B0604020202020204" pitchFamily="34" charset="0"/>
                <a:ea typeface="+mn-ea"/>
                <a:cs typeface="+mn-cs"/>
              </a:rPr>
              <a:t>Stewardship Responsibilities and Collection Management – It also calls attention to our continued struggle with backlogs and living up to our collection management responsibilities, and identifies appraisal as an important part of a comprehensive approach to dealing with these responsibilities. </a:t>
            </a:r>
          </a:p>
          <a:p>
            <a:r>
              <a:rPr lang="en-US" sz="1200" b="0" i="0" kern="1200">
                <a:solidFill>
                  <a:schemeClr val="tx1"/>
                </a:solidFill>
                <a:effectLst/>
                <a:latin typeface="Arial" panose="020B0604020202020204" pitchFamily="34" charset="0"/>
                <a:ea typeface="+mn-ea"/>
                <a:cs typeface="+mn-cs"/>
              </a:rPr>
              <a:t> </a:t>
            </a:r>
          </a:p>
          <a:p>
            <a:r>
              <a:rPr lang="en-US" sz="1200" b="0" i="0" kern="1200">
                <a:solidFill>
                  <a:schemeClr val="tx1"/>
                </a:solidFill>
                <a:effectLst/>
                <a:latin typeface="Arial" panose="020B0604020202020204" pitchFamily="34" charset="0"/>
                <a:ea typeface="+mn-ea"/>
                <a:cs typeface="+mn-cs"/>
              </a:rPr>
              <a:t>Beyond appraisal, we think this work also addresses other issues raised in the agenda:</a:t>
            </a:r>
          </a:p>
          <a:p>
            <a:r>
              <a:rPr lang="en-US" sz="1200" b="0" i="0" kern="1200">
                <a:solidFill>
                  <a:schemeClr val="tx1"/>
                </a:solidFill>
                <a:effectLst/>
                <a:latin typeface="Arial" panose="020B0604020202020204" pitchFamily="34" charset="0"/>
                <a:ea typeface="+mn-ea"/>
                <a:cs typeface="+mn-cs"/>
              </a:rPr>
              <a:t>A desire for better tools and approaches to advocacy, a need to engage in data collection in support of reporting, assessment; and valuing the labor that goes into the responsible stewardship and care of collections.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1090A4-B448-094A-92D2-AD4CB7DF3C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963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Arial" panose="020B0604020202020204" pitchFamily="34" charset="0"/>
                <a:ea typeface="+mn-ea"/>
                <a:cs typeface="+mn-cs"/>
              </a:rPr>
              <a:t>To address needs articulated we assembled the Collection Building and Operational Impact working group. Great representation from across the RLP membership – representing different kinds of institutions and curatorial, tech services, and administrative roles.</a:t>
            </a:r>
          </a:p>
          <a:p>
            <a:r>
              <a:rPr lang="en-US" sz="1200" b="0" i="0" kern="1200">
                <a:solidFill>
                  <a:schemeClr val="tx1"/>
                </a:solidFill>
                <a:effectLst/>
                <a:latin typeface="Arial" panose="020B0604020202020204" pitchFamily="34" charset="0"/>
                <a:ea typeface="+mn-ea"/>
                <a:cs typeface="+mn-cs"/>
              </a:rPr>
              <a:t> </a:t>
            </a:r>
          </a:p>
          <a:p>
            <a:r>
              <a:rPr lang="en-US" sz="1200" b="0" i="0" kern="1200">
                <a:solidFill>
                  <a:schemeClr val="tx1"/>
                </a:solidFill>
                <a:effectLst/>
                <a:latin typeface="Arial" panose="020B0604020202020204" pitchFamily="34" charset="0"/>
                <a:ea typeface="+mn-ea"/>
                <a:cs typeface="+mn-cs"/>
              </a:rPr>
              <a:t>The group has been focused on how special collections repositories can approach maintaining a balance between collection stewardship and collection building. We’ve working to develop a framework for thinking about the full range of resources necessary to responsibly acquire and steward archives, special, and rare book collections, and the impact that collection acquisitions have on operational capacities. </a:t>
            </a:r>
          </a:p>
          <a:p>
            <a:r>
              <a:rPr lang="en-US" sz="1200" b="0" i="0" kern="1200">
                <a:solidFill>
                  <a:schemeClr val="tx1"/>
                </a:solidFill>
                <a:effectLst/>
                <a:latin typeface="Arial" panose="020B0604020202020204" pitchFamily="34" charset="0"/>
                <a:ea typeface="+mn-ea"/>
                <a:cs typeface="+mn-cs"/>
              </a:rPr>
              <a:t> </a:t>
            </a:r>
          </a:p>
          <a:p>
            <a:r>
              <a:rPr lang="en-US" sz="1200" b="0" i="0" kern="1200">
                <a:solidFill>
                  <a:schemeClr val="tx1"/>
                </a:solidFill>
                <a:effectLst/>
                <a:latin typeface="Arial" panose="020B0604020202020204" pitchFamily="34" charset="0"/>
                <a:ea typeface="+mn-ea"/>
                <a:cs typeface="+mn-cs"/>
              </a:rPr>
              <a:t>Our goals in this work have been to:</a:t>
            </a:r>
          </a:p>
          <a:p>
            <a:pPr marL="171450" lvl="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mn-cs"/>
              </a:rPr>
              <a:t>explore the intersections between current collecting and collection management practices </a:t>
            </a:r>
          </a:p>
          <a:p>
            <a:pPr marL="171450" lvl="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mn-cs"/>
              </a:rPr>
              <a:t>seek ways to better integrate collection management considerations and the collection development process </a:t>
            </a:r>
          </a:p>
          <a:p>
            <a:pPr marL="171450" lvl="0" indent="-171450">
              <a:buFont typeface="Arial" panose="020B0604020202020204" pitchFamily="34" charset="0"/>
              <a:buChar char="•"/>
            </a:pPr>
            <a:r>
              <a:rPr lang="en-US" sz="1200" b="0" i="0" kern="1200">
                <a:solidFill>
                  <a:schemeClr val="tx1"/>
                </a:solidFill>
                <a:effectLst/>
                <a:latin typeface="Arial" panose="020B0604020202020204" pitchFamily="34" charset="0"/>
                <a:ea typeface="+mn-ea"/>
                <a:cs typeface="+mn-cs"/>
              </a:rPr>
              <a:t>bring together colleagues across these important, interdependent functions </a:t>
            </a:r>
          </a:p>
          <a:p>
            <a:pPr rtl="0"/>
            <a:endParaRPr lang="en-US" b="0">
              <a:effectLst/>
            </a:endParaRPr>
          </a:p>
          <a:p>
            <a:pPr rtl="0"/>
            <a:r>
              <a:rPr lang="en-US" b="0">
                <a:effectLst/>
              </a:rPr>
              <a:t>https://</a:t>
            </a:r>
            <a:r>
              <a:rPr lang="en-US" b="0" err="1">
                <a:effectLst/>
              </a:rPr>
              <a:t>www.oclc.org</a:t>
            </a:r>
            <a:r>
              <a:rPr lang="en-US" b="0">
                <a:effectLst/>
              </a:rPr>
              <a:t>/research/partnership/working-groups/collection-building-operational-</a:t>
            </a:r>
            <a:r>
              <a:rPr lang="en-US" b="0" err="1">
                <a:effectLst/>
              </a:rPr>
              <a:t>impacts.html</a:t>
            </a:r>
            <a:r>
              <a:rPr lang="en-US" b="0">
                <a:effectLst/>
              </a:rPr>
              <a:t> </a:t>
            </a:r>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uk-UA" sz="1200" u="none" strike="noStrike" kern="0" cap="none" spc="0" normalizeH="0" baseline="0" noProof="0" smtClean="0">
                <a:ln>
                  <a:noFill/>
                </a:ln>
                <a:solidFill>
                  <a:srgbClr val="000000"/>
                </a:solidFill>
                <a:effectLst/>
                <a:uLnTx/>
                <a:uFillTx/>
                <a:ea typeface="Calibri"/>
                <a:cs typeface="Arial" panose="020B0604020202020204" pitchFamily="34" charset="0"/>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uk-UA" sz="1200" u="none" strike="noStrike" kern="0" cap="none" spc="0" normalizeH="0" baseline="0" noProof="0">
              <a:ln>
                <a:noFill/>
              </a:ln>
              <a:solidFill>
                <a:srgbClr val="000000"/>
              </a:solidFill>
              <a:effectLst/>
              <a:uLnTx/>
              <a:uFillTx/>
              <a:ea typeface="Calibri"/>
              <a:cs typeface="Arial" panose="020B0604020202020204" pitchFamily="34" charset="0"/>
              <a:sym typeface="Calibri"/>
            </a:endParaRPr>
          </a:p>
        </p:txBody>
      </p:sp>
    </p:spTree>
    <p:extLst>
      <p:ext uri="{BB962C8B-B14F-4D97-AF65-F5344CB8AC3E}">
        <p14:creationId xmlns:p14="http://schemas.microsoft.com/office/powerpoint/2010/main" val="1013802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Arial" panose="020B0604020202020204" pitchFamily="34" charset="0"/>
                <a:ea typeface="+mn-ea"/>
                <a:cs typeface="+mn-cs"/>
              </a:rPr>
              <a:t>We will be releasing the outputs from this group in February, so I’ll briefly share a bit about what those will look like. </a:t>
            </a:r>
          </a:p>
          <a:p>
            <a:endParaRPr lang="en-US" sz="1200" kern="1200">
              <a:solidFill>
                <a:schemeClr val="tx1"/>
              </a:solidFill>
              <a:effectLst/>
              <a:latin typeface="+mn-lt"/>
              <a:ea typeface="+mn-ea"/>
              <a:cs typeface="+mn-cs"/>
            </a:endParaRPr>
          </a:p>
          <a:p>
            <a:r>
              <a:rPr lang="en-US" sz="1200" b="0" i="0" kern="1200" dirty="0">
                <a:solidFill>
                  <a:schemeClr val="tx1"/>
                </a:solidFill>
                <a:effectLst/>
                <a:latin typeface="Arial" panose="020B0604020202020204" pitchFamily="34" charset="0"/>
                <a:ea typeface="+mn-ea"/>
                <a:cs typeface="+mn-cs"/>
              </a:rPr>
              <a:t>The major deliverables will be a white paper that lays out the ethical imperatives around collection stewardship, as well as practical strategies for enacting responsible collecting and a toolkit to help institutions implement these strategies. </a:t>
            </a:r>
          </a:p>
          <a:p>
            <a:r>
              <a:rPr lang="en-US" sz="1200" b="0" i="0" kern="1200" dirty="0">
                <a:solidFill>
                  <a:schemeClr val="tx1"/>
                </a:solidFill>
                <a:effectLst/>
                <a:latin typeface="Arial" panose="020B0604020202020204" pitchFamily="34" charset="0"/>
                <a:ea typeface="+mn-ea"/>
                <a:cs typeface="+mn-cs"/>
              </a:rPr>
              <a:t> </a:t>
            </a:r>
          </a:p>
          <a:p>
            <a:r>
              <a:rPr lang="en-US" sz="1200" b="0" i="0" kern="1200" dirty="0">
                <a:solidFill>
                  <a:schemeClr val="tx1"/>
                </a:solidFill>
                <a:effectLst/>
                <a:latin typeface="Arial" panose="020B0604020202020204" pitchFamily="34" charset="0"/>
                <a:ea typeface="+mn-ea"/>
                <a:cs typeface="+mn-cs"/>
              </a:rPr>
              <a:t>In the paper, we offer the concept of </a:t>
            </a:r>
            <a:r>
              <a:rPr lang="en-US" sz="1200" b="1" i="0" kern="1200" dirty="0">
                <a:solidFill>
                  <a:schemeClr val="tx1"/>
                </a:solidFill>
                <a:effectLst/>
                <a:latin typeface="Arial" panose="020B0604020202020204" pitchFamily="34" charset="0"/>
                <a:ea typeface="+mn-ea"/>
                <a:cs typeface="+mn-cs"/>
              </a:rPr>
              <a:t>total cost of stewardship</a:t>
            </a:r>
            <a:r>
              <a:rPr lang="en-US" sz="1200" b="0" i="0" kern="1200" dirty="0">
                <a:solidFill>
                  <a:schemeClr val="tx1"/>
                </a:solidFill>
                <a:effectLst/>
                <a:latin typeface="Arial" panose="020B0604020202020204" pitchFamily="34" charset="0"/>
                <a:ea typeface="+mn-ea"/>
                <a:cs typeface="+mn-cs"/>
              </a:rPr>
              <a:t> to consider the full and true resources required to bring in and responsibly care for a collection acquisition. This borrows from the idea of total cost of ownership, defined as the initial cost to purchase something, plus the costs of ongoing operation, and those of necessary upgrades and maintenance. It is a generally useful construct to help buyers and owners determine the direct and indirect costs of a product or system. However, its focus purely on ownership leaves out an important ethical dimension that is central to the values of the library and archives profession. </a:t>
            </a:r>
          </a:p>
          <a:p>
            <a:r>
              <a:rPr lang="en-US" sz="1200" b="0" i="0" kern="1200" dirty="0">
                <a:solidFill>
                  <a:schemeClr val="tx1"/>
                </a:solidFill>
                <a:effectLst/>
                <a:latin typeface="Arial" panose="020B0604020202020204" pitchFamily="34" charset="0"/>
                <a:ea typeface="+mn-ea"/>
                <a:cs typeface="+mn-cs"/>
              </a:rPr>
              <a:t>Total cost of stewardship adds an ethical layer to cost considerations, asking “what are the costs of performing the work that our professional values outline in relation to this acquisition?”</a:t>
            </a:r>
          </a:p>
          <a:p>
            <a:r>
              <a:rPr lang="en-US" sz="1200" b="0" i="0" kern="1200" dirty="0">
                <a:solidFill>
                  <a:schemeClr val="tx1"/>
                </a:solidFill>
                <a:effectLst/>
                <a:latin typeface="Arial" panose="020B0604020202020204" pitchFamily="34" charset="0"/>
                <a:ea typeface="+mn-ea"/>
                <a:cs typeface="+mn-cs"/>
              </a:rPr>
              <a:t> </a:t>
            </a:r>
          </a:p>
          <a:p>
            <a:r>
              <a:rPr lang="en-US" sz="1200" b="0" i="0" kern="1200" dirty="0">
                <a:solidFill>
                  <a:schemeClr val="tx1"/>
                </a:solidFill>
                <a:effectLst/>
                <a:latin typeface="Arial" panose="020B0604020202020204" pitchFamily="34" charset="0"/>
                <a:ea typeface="+mn-ea"/>
                <a:cs typeface="+mn-cs"/>
              </a:rPr>
              <a:t>We offer a framework in the paper to consider the total cost of stewardship of a potential acquisition, alongside the potential types of value that a collection acquisition might bring</a:t>
            </a:r>
          </a:p>
          <a:p>
            <a:r>
              <a:rPr lang="en-US" sz="1200" kern="120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E59C53F9-D7F1-E446-B3A3-D574A315F784}" type="slidenum">
              <a:rPr lang="en-US" smtClean="0"/>
              <a:t>19</a:t>
            </a:fld>
            <a:endParaRPr lang="en-US"/>
          </a:p>
        </p:txBody>
      </p:sp>
    </p:spTree>
    <p:extLst>
      <p:ext uri="{BB962C8B-B14F-4D97-AF65-F5344CB8AC3E}">
        <p14:creationId xmlns:p14="http://schemas.microsoft.com/office/powerpoint/2010/main" val="393328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anose="020B0604020202020204" pitchFamily="34" charset="0"/>
                <a:ea typeface="+mn-ea"/>
                <a:cs typeface="+mn-cs"/>
              </a:rPr>
              <a:t>And in addition to the paper, we have created a suite of tools to support communication across all the people involved in collecting and caring for collections.  </a:t>
            </a:r>
          </a:p>
          <a:p>
            <a:r>
              <a:rPr lang="en-US" sz="1200" b="0" i="0" kern="1200" dirty="0">
                <a:solidFill>
                  <a:schemeClr val="tx1"/>
                </a:solidFill>
                <a:effectLst/>
                <a:latin typeface="Arial" panose="020B0604020202020204" pitchFamily="34" charset="0"/>
                <a:ea typeface="+mn-ea"/>
                <a:cs typeface="+mn-cs"/>
              </a:rPr>
              <a:t> </a:t>
            </a:r>
          </a:p>
          <a:p>
            <a:r>
              <a:rPr lang="en-US" sz="1200" b="0" i="0" kern="1200" dirty="0">
                <a:solidFill>
                  <a:schemeClr val="tx1"/>
                </a:solidFill>
                <a:effectLst/>
                <a:latin typeface="Arial" panose="020B0604020202020204" pitchFamily="34" charset="0"/>
                <a:ea typeface="+mn-ea"/>
                <a:cs typeface="+mn-cs"/>
              </a:rPr>
              <a:t>We have produced two kinds of tools: </a:t>
            </a:r>
          </a:p>
          <a:p>
            <a:pPr lvl="0"/>
            <a:r>
              <a:rPr lang="en-US" sz="1200" b="1" i="0" kern="1200" dirty="0">
                <a:solidFill>
                  <a:schemeClr val="tx1"/>
                </a:solidFill>
                <a:effectLst/>
                <a:latin typeface="Arial" panose="020B0604020202020204" pitchFamily="34" charset="0"/>
                <a:ea typeface="+mn-ea"/>
                <a:cs typeface="+mn-cs"/>
              </a:rPr>
              <a:t>Cost Estimation tools</a:t>
            </a:r>
            <a:r>
              <a:rPr lang="en-US" sz="1200" b="0" i="0" kern="1200" dirty="0">
                <a:solidFill>
                  <a:schemeClr val="tx1"/>
                </a:solidFill>
                <a:effectLst/>
                <a:latin typeface="Arial" panose="020B0604020202020204" pitchFamily="34" charset="0"/>
                <a:ea typeface="+mn-ea"/>
                <a:cs typeface="+mn-cs"/>
              </a:rPr>
              <a:t>, to estimate the labor necessary to address collection needs, and determine operational impact of collections</a:t>
            </a:r>
          </a:p>
          <a:p>
            <a:r>
              <a:rPr lang="en-US" sz="1200" b="0" i="0" kern="1200" dirty="0">
                <a:solidFill>
                  <a:schemeClr val="tx1"/>
                </a:solidFill>
                <a:effectLst/>
                <a:latin typeface="Arial" panose="020B0604020202020204" pitchFamily="34" charset="0"/>
                <a:ea typeface="+mn-ea"/>
                <a:cs typeface="+mn-cs"/>
              </a:rPr>
              <a:t> </a:t>
            </a:r>
          </a:p>
          <a:p>
            <a:pPr lvl="0"/>
            <a:r>
              <a:rPr lang="en-US" sz="1200" b="1" i="0" kern="1200" dirty="0">
                <a:solidFill>
                  <a:schemeClr val="tx1"/>
                </a:solidFill>
                <a:effectLst/>
                <a:latin typeface="Arial" panose="020B0604020202020204" pitchFamily="34" charset="0"/>
                <a:ea typeface="+mn-ea"/>
                <a:cs typeface="+mn-cs"/>
              </a:rPr>
              <a:t>Communication tools,</a:t>
            </a:r>
            <a:r>
              <a:rPr lang="en-US" sz="1200" b="0" i="0" kern="1200" dirty="0">
                <a:solidFill>
                  <a:schemeClr val="tx1"/>
                </a:solidFill>
                <a:effectLst/>
                <a:latin typeface="Arial" panose="020B0604020202020204" pitchFamily="34" charset="0"/>
                <a:ea typeface="+mn-ea"/>
                <a:cs typeface="+mn-cs"/>
              </a:rPr>
              <a:t> to facilitate discussion of both tangible (labor, supply, and other costs) and intangible (research value, community and other relationships, </a:t>
            </a:r>
            <a:r>
              <a:rPr lang="en-US" sz="1200" b="0" i="0" kern="1200" dirty="0" err="1">
                <a:solidFill>
                  <a:schemeClr val="tx1"/>
                </a:solidFill>
                <a:effectLst/>
                <a:latin typeface="Arial" panose="020B0604020202020204" pitchFamily="34" charset="0"/>
                <a:ea typeface="+mn-ea"/>
                <a:cs typeface="+mn-cs"/>
              </a:rPr>
              <a:t>etc</a:t>
            </a:r>
            <a:r>
              <a:rPr lang="en-US" sz="1200" b="0" i="0" kern="1200" dirty="0">
                <a:solidFill>
                  <a:schemeClr val="tx1"/>
                </a:solidFill>
                <a:effectLst/>
                <a:latin typeface="Arial" panose="020B0604020202020204" pitchFamily="34" charset="0"/>
                <a:ea typeface="+mn-ea"/>
                <a:cs typeface="+mn-cs"/>
              </a:rPr>
              <a:t>) factors that are weighed in collection decisions, to facilitate better communication amongst peers across different functions, and support informed decision-making, as well as advocacy for the necessary resources for the ongoing stewardship of collections.</a:t>
            </a:r>
          </a:p>
          <a:p>
            <a:r>
              <a:rPr lang="en-US" sz="1200" b="0" i="0" kern="1200" dirty="0">
                <a:solidFill>
                  <a:schemeClr val="tx1"/>
                </a:solidFill>
                <a:effectLst/>
                <a:latin typeface="Arial" panose="020B0604020202020204" pitchFamily="34" charset="0"/>
                <a:ea typeface="+mn-ea"/>
                <a:cs typeface="+mn-cs"/>
              </a:rPr>
              <a:t> </a:t>
            </a:r>
          </a:p>
          <a:p>
            <a:r>
              <a:rPr lang="en-US" sz="1200" b="0" i="0" kern="1200" dirty="0">
                <a:solidFill>
                  <a:schemeClr val="tx1"/>
                </a:solidFill>
                <a:effectLst/>
                <a:latin typeface="Arial" panose="020B0604020202020204" pitchFamily="34" charset="0"/>
                <a:ea typeface="+mn-ea"/>
                <a:cs typeface="+mn-cs"/>
              </a:rPr>
              <a:t>The group is at the tail end of its work now, and will be releasing these reports in February. So please keep an eye out for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effectLst/>
              </a:rPr>
              <a:t>https://</a:t>
            </a:r>
            <a:r>
              <a:rPr lang="en-US" b="0" dirty="0" err="1">
                <a:effectLst/>
              </a:rPr>
              <a:t>www.oclc.org</a:t>
            </a:r>
            <a:r>
              <a:rPr lang="en-US" b="0" dirty="0">
                <a:effectLst/>
              </a:rPr>
              <a:t>/research/partnership/working-groups/collection-building-operational-</a:t>
            </a:r>
            <a:r>
              <a:rPr lang="en-US" b="0" dirty="0" err="1">
                <a:effectLst/>
              </a:rPr>
              <a:t>impacts.html</a:t>
            </a:r>
            <a:r>
              <a:rPr lang="en-US" b="0" dirty="0">
                <a:effectLst/>
              </a:rPr>
              <a:t> </a:t>
            </a:r>
          </a:p>
          <a:p>
            <a:r>
              <a:rPr lang="en-US" sz="1200" kern="1200" dirty="0">
                <a:solidFill>
                  <a:schemeClr val="tx1"/>
                </a:solidFill>
                <a:effectLst/>
                <a:latin typeface="+mn-lt"/>
                <a:ea typeface="+mn-ea"/>
                <a:cs typeface="+mn-cs"/>
              </a:rPr>
              <a:t> </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D13A9-095E-FD48-A75A-053D90DBC2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5695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Arial" panose="020B0604020202020204" pitchFamily="34" charset="0"/>
                <a:ea typeface="+mn-ea"/>
                <a:cs typeface="+mn-cs"/>
              </a:rPr>
              <a:t>Merrilee </a:t>
            </a:r>
            <a:r>
              <a:rPr lang="en-US" sz="1200" b="0" i="0" u="sng" strike="noStrike" kern="1200">
                <a:solidFill>
                  <a:schemeClr val="tx1"/>
                </a:solidFill>
                <a:effectLst/>
                <a:latin typeface="Arial" panose="020B0604020202020204" pitchFamily="34" charset="0"/>
                <a:ea typeface="+mn-ea"/>
                <a:cs typeface="+mn-cs"/>
                <a:hlinkClick r:id="rId3"/>
              </a:rPr>
              <a:t>https://www.oclc.org/research/people/proffitt-merrilee.html</a:t>
            </a:r>
            <a:endParaRPr lang="en-US" sz="1200" b="0" i="0" u="none" strike="noStrike" kern="1200">
              <a:solidFill>
                <a:schemeClr val="tx1"/>
              </a:solidFill>
              <a:effectLst/>
              <a:latin typeface="Arial" panose="020B0604020202020204" pitchFamily="34" charset="0"/>
              <a:ea typeface="+mn-ea"/>
              <a:cs typeface="+mn-cs"/>
            </a:endParaRPr>
          </a:p>
          <a:p>
            <a:r>
              <a:rPr lang="en-US" sz="1200" b="0" i="0" u="none" strike="noStrike" kern="1200">
                <a:solidFill>
                  <a:schemeClr val="tx1"/>
                </a:solidFill>
                <a:effectLst/>
                <a:latin typeface="Arial" panose="020B0604020202020204" pitchFamily="34" charset="0"/>
                <a:ea typeface="+mn-ea"/>
                <a:cs typeface="+mn-cs"/>
              </a:rPr>
              <a:t>Chela </a:t>
            </a:r>
            <a:r>
              <a:rPr lang="en-US" sz="1200" b="0" i="0" u="sng" strike="noStrike" kern="1200">
                <a:solidFill>
                  <a:schemeClr val="tx1"/>
                </a:solidFill>
                <a:effectLst/>
                <a:latin typeface="Arial" panose="020B0604020202020204" pitchFamily="34" charset="0"/>
                <a:ea typeface="+mn-ea"/>
                <a:cs typeface="+mn-cs"/>
                <a:hlinkClick r:id="rId4"/>
              </a:rPr>
              <a:t>https://www.oclc.org/research/people/weber-chela-scott.html</a:t>
            </a:r>
            <a:endParaRPr lang="en-US" sz="1200" b="0" i="0" u="none" strike="noStrike" kern="1200">
              <a:solidFill>
                <a:schemeClr val="tx1"/>
              </a:solidFill>
              <a:effectLst/>
              <a:latin typeface="Arial" panose="020B0604020202020204" pitchFamily="34" charset="0"/>
              <a:ea typeface="+mn-ea"/>
              <a:cs typeface="+mn-cs"/>
            </a:endParaRPr>
          </a:p>
          <a:p>
            <a:endParaRPr lang="en-US"/>
          </a:p>
        </p:txBody>
      </p:sp>
      <p:sp>
        <p:nvSpPr>
          <p:cNvPr id="4" name="Slide Number Placeholder 3"/>
          <p:cNvSpPr>
            <a:spLocks noGrp="1"/>
          </p:cNvSpPr>
          <p:nvPr>
            <p:ph type="sldNum" sz="quarter" idx="5"/>
          </p:nvPr>
        </p:nvSpPr>
        <p:spPr/>
        <p:txBody>
          <a:bodyPr/>
          <a:lstStyle/>
          <a:p>
            <a:fld id="{C7E911E4-7CD8-4F9C-B647-4242FE4D1061}" type="slidenum">
              <a:rPr lang="de-DE" smtClean="0"/>
              <a:pPr/>
              <a:t>2</a:t>
            </a:fld>
            <a:endParaRPr lang="de-DE"/>
          </a:p>
        </p:txBody>
      </p:sp>
    </p:spTree>
    <p:extLst>
      <p:ext uri="{BB962C8B-B14F-4D97-AF65-F5344CB8AC3E}">
        <p14:creationId xmlns:p14="http://schemas.microsoft.com/office/powerpoint/2010/main" val="2448517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ea typeface="+mn-ea"/>
                <a:cs typeface="+mn-cs"/>
              </a:rPr>
              <a:t>A commitment to metadata is part of OCLC’s DNA. The OCLC RLP </a:t>
            </a:r>
            <a:r>
              <a:rPr lang="en-US" sz="1200" u="sng" kern="1200">
                <a:solidFill>
                  <a:schemeClr val="tx1"/>
                </a:solidFill>
                <a:effectLst/>
                <a:ea typeface="+mn-ea"/>
                <a:cs typeface="+mn-cs"/>
                <a:hlinkClick r:id="rId3"/>
              </a:rPr>
              <a:t>Metadata Managers Focus Group</a:t>
            </a:r>
            <a:r>
              <a:rPr lang="en-US" sz="1200" kern="1200">
                <a:solidFill>
                  <a:schemeClr val="tx1"/>
                </a:solidFill>
                <a:effectLst/>
                <a:ea typeface="+mn-ea"/>
                <a:cs typeface="+mn-cs"/>
              </a:rPr>
              <a:t> explores strategies on how metadata can work harder and smarter. Over the last year, the focus group held fourteen in-depth conversations on topics ranging from measuring the value of cataloging to creating metadata for equity, diversity, and inclusion, to serving needs of audio-visual collections. </a:t>
            </a:r>
          </a:p>
          <a:p>
            <a:r>
              <a:rPr lang="en-US" sz="1200" kern="1200">
                <a:solidFill>
                  <a:schemeClr val="tx1"/>
                </a:solidFill>
                <a:effectLst/>
                <a:ea typeface="+mn-ea"/>
                <a:cs typeface="+mn-cs"/>
              </a:rPr>
              <a:t> </a:t>
            </a:r>
          </a:p>
          <a:p>
            <a:r>
              <a:rPr lang="en-US" sz="1200" kern="1200">
                <a:solidFill>
                  <a:schemeClr val="tx1"/>
                </a:solidFill>
                <a:effectLst/>
                <a:ea typeface="+mn-ea"/>
                <a:cs typeface="+mn-cs"/>
              </a:rPr>
              <a:t>“I get a chance to meet with others excited by metadata challenges and really dive deep into the issues that are at the forefront of our daily working lives.” </a:t>
            </a:r>
          </a:p>
          <a:p>
            <a:r>
              <a:rPr lang="en-US" sz="1200" kern="1200">
                <a:solidFill>
                  <a:schemeClr val="tx1"/>
                </a:solidFill>
                <a:effectLst/>
                <a:ea typeface="+mn-ea"/>
                <a:cs typeface="+mn-cs"/>
              </a:rPr>
              <a:t>Stephen Hearn, Metadata Strategist, University of Minnesota</a:t>
            </a:r>
            <a:br>
              <a:rPr lang="en-US" sz="1200" kern="1200">
                <a:solidFill>
                  <a:schemeClr val="tx1"/>
                </a:solidFill>
                <a:effectLst/>
                <a:ea typeface="+mn-ea"/>
                <a:cs typeface="+mn-cs"/>
              </a:rPr>
            </a:br>
            <a:r>
              <a:rPr lang="en-US" sz="1200" kern="1200">
                <a:solidFill>
                  <a:schemeClr val="tx1"/>
                </a:solidFill>
                <a:effectLst/>
                <a:ea typeface="+mn-ea"/>
                <a:cs typeface="+mn-cs"/>
              </a:rPr>
              <a:t>[read more, </a:t>
            </a:r>
            <a:r>
              <a:rPr lang="en-US" sz="1200" u="sng" kern="1200">
                <a:solidFill>
                  <a:schemeClr val="tx1"/>
                </a:solidFill>
                <a:effectLst/>
                <a:ea typeface="+mn-ea"/>
                <a:cs typeface="+mn-cs"/>
                <a:hlinkClick r:id="rId4"/>
              </a:rPr>
              <a:t>Too much metadata?</a:t>
            </a:r>
            <a:r>
              <a:rPr lang="en-US" sz="1200" kern="1200">
                <a:solidFill>
                  <a:schemeClr val="tx1"/>
                </a:solidFill>
                <a:effectLst/>
                <a:ea typeface="+mn-ea"/>
                <a:cs typeface="+mn-cs"/>
              </a:rPr>
              <a:t>]</a:t>
            </a:r>
          </a:p>
          <a:p>
            <a:br>
              <a:rPr lang="en-US">
                <a:effectLst/>
              </a:rPr>
            </a:br>
            <a:r>
              <a:rPr lang="en-US" sz="1200" kern="1200">
                <a:solidFill>
                  <a:schemeClr val="tx1"/>
                </a:solidFill>
                <a:effectLst/>
                <a:ea typeface="+mn-ea"/>
                <a:cs typeface="+mn-cs"/>
              </a:rPr>
              <a:t>This group is a locus point that connects our community both to influence OCLC’s data research and to new pilot programs. </a:t>
            </a:r>
            <a:r>
              <a:rPr lang="en-US" sz="1200" u="sng" kern="1200">
                <a:solidFill>
                  <a:schemeClr val="tx1"/>
                </a:solidFill>
                <a:effectLst/>
                <a:ea typeface="+mn-ea"/>
                <a:cs typeface="+mn-cs"/>
                <a:hlinkClick r:id="rId5"/>
              </a:rPr>
              <a:t>Read more about this group's work</a:t>
            </a:r>
            <a:endParaRPr lang="en-US"/>
          </a:p>
        </p:txBody>
      </p:sp>
      <p:sp>
        <p:nvSpPr>
          <p:cNvPr id="4" name="Slide Number Placeholder 3"/>
          <p:cNvSpPr>
            <a:spLocks noGrp="1"/>
          </p:cNvSpPr>
          <p:nvPr>
            <p:ph type="sldNum" sz="quarter" idx="5"/>
          </p:nvPr>
        </p:nvSpPr>
        <p:spPr/>
        <p:txBody>
          <a:bodyPr/>
          <a:lstStyle/>
          <a:p>
            <a:fld id="{C7E911E4-7CD8-4F9C-B647-4242FE4D1061}" type="slidenum">
              <a:rPr lang="de-DE" smtClean="0"/>
              <a:t>21</a:t>
            </a:fld>
            <a:endParaRPr lang="de-DE"/>
          </a:p>
        </p:txBody>
      </p:sp>
    </p:spTree>
    <p:extLst>
      <p:ext uri="{BB962C8B-B14F-4D97-AF65-F5344CB8AC3E}">
        <p14:creationId xmlns:p14="http://schemas.microsoft.com/office/powerpoint/2010/main" val="4271961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r>
              <a:rPr lang="en-US" dirty="0"/>
              <a:t>https://www.oclc.org/research/areas/data-science/linkeddata.html</a:t>
            </a:r>
          </a:p>
        </p:txBody>
      </p:sp>
      <p:sp>
        <p:nvSpPr>
          <p:cNvPr id="4" name="Slide Number Placeholder 3"/>
          <p:cNvSpPr>
            <a:spLocks noGrp="1"/>
          </p:cNvSpPr>
          <p:nvPr>
            <p:ph type="sldNum" sz="quarter" idx="5"/>
          </p:nvPr>
        </p:nvSpPr>
        <p:spPr/>
        <p:txBody>
          <a:bodyPr/>
          <a:lstStyle/>
          <a:p>
            <a:fld id="{03765B22-0904-49DE-9904-7A1A6A8C704F}" type="slidenum">
              <a:rPr lang="en-US" smtClean="0"/>
              <a:t>22</a:t>
            </a:fld>
            <a:endParaRPr lang="en-US"/>
          </a:p>
        </p:txBody>
      </p:sp>
    </p:spTree>
    <p:extLst>
      <p:ext uri="{BB962C8B-B14F-4D97-AF65-F5344CB8AC3E}">
        <p14:creationId xmlns:p14="http://schemas.microsoft.com/office/powerpoint/2010/main" val="114962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a:p>
            <a:r>
              <a:rPr lang="en-US" dirty="0"/>
              <a:t>https://www.oclc.org/research/publications/2019/oclcresearch-creating-library-linked-data-with-wikibase-project-passage.html</a:t>
            </a:r>
          </a:p>
        </p:txBody>
      </p:sp>
      <p:sp>
        <p:nvSpPr>
          <p:cNvPr id="4" name="Slide Number Placeholder 3"/>
          <p:cNvSpPr>
            <a:spLocks noGrp="1"/>
          </p:cNvSpPr>
          <p:nvPr>
            <p:ph type="sldNum" sz="quarter" idx="10"/>
          </p:nvPr>
        </p:nvSpPr>
        <p:spPr/>
        <p:txBody>
          <a:bodyPr/>
          <a:lstStyle/>
          <a:p>
            <a:fld id="{299D7421-AD5D-46DA-91F4-10FFFF42BEC0}" type="slidenum">
              <a:rPr lang="en-US"/>
              <a:pPr/>
              <a:t>23</a:t>
            </a:fld>
            <a:endParaRPr lang="en-US"/>
          </a:p>
        </p:txBody>
      </p:sp>
      <p:sp>
        <p:nvSpPr>
          <p:cNvPr id="7" name="Folienbildplatzhalter 6">
            <a:extLst>
              <a:ext uri="{FF2B5EF4-FFF2-40B4-BE49-F238E27FC236}">
                <a16:creationId xmlns:a16="http://schemas.microsoft.com/office/drawing/2014/main" id="{C00E6689-19C1-4F7A-A4A7-4B15FCDD3EEC}"/>
              </a:ext>
            </a:extLst>
          </p:cNvPr>
          <p:cNvSpPr>
            <a:spLocks noGrp="1" noRot="1" noChangeAspect="1"/>
          </p:cNvSpPr>
          <p:nvPr>
            <p:ph type="sldImg"/>
          </p:nvPr>
        </p:nvSpPr>
        <p:spPr/>
      </p:sp>
    </p:spTree>
    <p:extLst>
      <p:ext uri="{BB962C8B-B14F-4D97-AF65-F5344CB8AC3E}">
        <p14:creationId xmlns:p14="http://schemas.microsoft.com/office/powerpoint/2010/main" val="4224987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https://www.oclc.org/research/publications/2020/oclcresearch-archives-special-collections-linked-data.html</a:t>
            </a:r>
          </a:p>
        </p:txBody>
      </p:sp>
      <p:sp>
        <p:nvSpPr>
          <p:cNvPr id="4" name="Slide Number Placeholder 3"/>
          <p:cNvSpPr>
            <a:spLocks noGrp="1"/>
          </p:cNvSpPr>
          <p:nvPr>
            <p:ph type="sldNum" sz="quarter" idx="5"/>
          </p:nvPr>
        </p:nvSpPr>
        <p:spPr/>
        <p:txBody>
          <a:bodyPr/>
          <a:lstStyle/>
          <a:p>
            <a:fld id="{C7E911E4-7CD8-4F9C-B647-4242FE4D1061}" type="slidenum">
              <a:rPr lang="de-DE" smtClean="0"/>
              <a:pPr/>
              <a:t>25</a:t>
            </a:fld>
            <a:endParaRPr lang="de-DE"/>
          </a:p>
        </p:txBody>
      </p:sp>
    </p:spTree>
    <p:extLst>
      <p:ext uri="{BB962C8B-B14F-4D97-AF65-F5344CB8AC3E}">
        <p14:creationId xmlns:p14="http://schemas.microsoft.com/office/powerpoint/2010/main" val="2724774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anose="020B0604020202020204" pitchFamily="34" charset="0"/>
                <a:ea typeface="+mn-ea"/>
                <a:cs typeface="+mn-cs"/>
              </a:rPr>
              <a:t>Now I’m going to share a little bit with you about a project which we are just getting off the ground, and which we are very excited to be a part of – the Building a National Archival Finding Aid Network project, led by the California Digital Library and supported by IMLS. </a:t>
            </a:r>
          </a:p>
          <a:p>
            <a:r>
              <a:rPr lang="en-US" sz="1200" b="0" i="0" kern="1200" dirty="0">
                <a:solidFill>
                  <a:schemeClr val="tx1"/>
                </a:solidFill>
                <a:effectLst/>
                <a:latin typeface="Arial" panose="020B0604020202020204" pitchFamily="34" charset="0"/>
                <a:ea typeface="+mn-ea"/>
                <a:cs typeface="+mn-cs"/>
              </a:rPr>
              <a:t> </a:t>
            </a:r>
          </a:p>
          <a:p>
            <a:r>
              <a:rPr lang="en-US" sz="1200" b="0" i="0" kern="1200" dirty="0">
                <a:solidFill>
                  <a:schemeClr val="tx1"/>
                </a:solidFill>
                <a:effectLst/>
                <a:latin typeface="Arial" panose="020B0604020202020204" pitchFamily="34" charset="0"/>
                <a:ea typeface="+mn-ea"/>
                <a:cs typeface="+mn-cs"/>
              </a:rPr>
              <a:t>For a bit of background: </a:t>
            </a:r>
          </a:p>
          <a:p>
            <a:pPr lvl="0" fontAlgn="base"/>
            <a:r>
              <a:rPr lang="en-US" sz="1200" b="0" i="0" kern="1200" dirty="0">
                <a:solidFill>
                  <a:schemeClr val="tx1"/>
                </a:solidFill>
                <a:effectLst/>
                <a:latin typeface="Arial" panose="020B0604020202020204" pitchFamily="34" charset="0"/>
                <a:ea typeface="+mn-ea"/>
                <a:cs typeface="+mn-cs"/>
              </a:rPr>
              <a:t>There are 15 extant aggregators in the US, which share very similar characteristics: within a given state or region, they are ingesting and providing persistent of hosting of finding aids -- primarily EAD, in but in a few cases, also in other formats such as MARC records and PDFs</a:t>
            </a:r>
          </a:p>
          <a:p>
            <a:pPr lvl="0" fontAlgn="base"/>
            <a:r>
              <a:rPr lang="en-US" sz="1200" b="0" i="0" kern="1200" dirty="0">
                <a:solidFill>
                  <a:schemeClr val="tx1"/>
                </a:solidFill>
                <a:effectLst/>
                <a:latin typeface="Arial" panose="020B0604020202020204" pitchFamily="34" charset="0"/>
                <a:ea typeface="+mn-ea"/>
                <a:cs typeface="+mn-cs"/>
              </a:rPr>
              <a:t>In many cases, they are the primary, de facto finding aid interface for their contributors</a:t>
            </a:r>
          </a:p>
          <a:p>
            <a:pPr lvl="0" fontAlgn="base"/>
            <a:r>
              <a:rPr lang="en-US" sz="1200" b="0" i="0" kern="1200" dirty="0">
                <a:solidFill>
                  <a:schemeClr val="tx1"/>
                </a:solidFill>
                <a:effectLst/>
                <a:latin typeface="Arial" panose="020B0604020202020204" pitchFamily="34" charset="0"/>
                <a:ea typeface="+mn-ea"/>
                <a:cs typeface="+mn-cs"/>
              </a:rPr>
              <a:t>There are 3 meta-aggregators, which we define as programs or organizations that harvest and index finding aid data --- or descriptions of archival context -- from aggregators and individual institutions. </a:t>
            </a:r>
          </a:p>
          <a:p>
            <a:pPr lvl="0" fontAlgn="base"/>
            <a:r>
              <a:rPr lang="en-US" sz="1200" b="0" i="0" kern="1200" dirty="0">
                <a:solidFill>
                  <a:schemeClr val="tx1"/>
                </a:solidFill>
                <a:effectLst/>
                <a:latin typeface="Arial" panose="020B0604020202020204" pitchFamily="34" charset="0"/>
                <a:ea typeface="+mn-ea"/>
                <a:cs typeface="+mn-cs"/>
              </a:rPr>
              <a:t>Within the US, the primary meta-aggregators are </a:t>
            </a:r>
            <a:r>
              <a:rPr lang="en-US" sz="1200" b="0" i="0" kern="1200" dirty="0" err="1">
                <a:solidFill>
                  <a:schemeClr val="tx1"/>
                </a:solidFill>
                <a:effectLst/>
                <a:latin typeface="Arial" panose="020B0604020202020204" pitchFamily="34" charset="0"/>
                <a:ea typeface="+mn-ea"/>
                <a:cs typeface="+mn-cs"/>
              </a:rPr>
              <a:t>ArchiveGrid</a:t>
            </a:r>
            <a:r>
              <a:rPr lang="en-US" sz="1200" b="0" i="0" kern="1200" dirty="0">
                <a:solidFill>
                  <a:schemeClr val="tx1"/>
                </a:solidFill>
                <a:effectLst/>
                <a:latin typeface="Arial" panose="020B0604020202020204" pitchFamily="34" charset="0"/>
                <a:ea typeface="+mn-ea"/>
                <a:cs typeface="+mn-cs"/>
              </a:rPr>
              <a:t>, the History of Medicine Finding Aid Consortium, and the Social Networks and Archival Context program -- or "SNAC"</a:t>
            </a:r>
          </a:p>
          <a:p>
            <a:pPr lvl="0" fontAlgn="base"/>
            <a:r>
              <a:rPr lang="en-US" sz="1200" b="0" i="0" kern="1200" dirty="0">
                <a:solidFill>
                  <a:schemeClr val="tx1"/>
                </a:solidFill>
                <a:effectLst/>
                <a:latin typeface="Arial" panose="020B0604020202020204" pitchFamily="34" charset="0"/>
                <a:ea typeface="+mn-ea"/>
                <a:cs typeface="+mn-cs"/>
              </a:rPr>
              <a:t>There is not comprehensive coverage for discovery of archival collections nationally</a:t>
            </a:r>
          </a:p>
          <a:p>
            <a:endParaRPr lang="en-US" dirty="0"/>
          </a:p>
        </p:txBody>
      </p:sp>
      <p:sp>
        <p:nvSpPr>
          <p:cNvPr id="4" name="Slide Number Placeholder 3"/>
          <p:cNvSpPr>
            <a:spLocks noGrp="1"/>
          </p:cNvSpPr>
          <p:nvPr>
            <p:ph type="sldNum" sz="quarter" idx="5"/>
          </p:nvPr>
        </p:nvSpPr>
        <p:spPr/>
        <p:txBody>
          <a:bodyPr/>
          <a:lstStyle/>
          <a:p>
            <a:fld id="{C7E911E4-7CD8-4F9C-B647-4242FE4D1061}" type="slidenum">
              <a:rPr lang="de-DE" smtClean="0"/>
              <a:pPr/>
              <a:t>26</a:t>
            </a:fld>
            <a:endParaRPr lang="de-DE"/>
          </a:p>
        </p:txBody>
      </p:sp>
    </p:spTree>
    <p:extLst>
      <p:ext uri="{BB962C8B-B14F-4D97-AF65-F5344CB8AC3E}">
        <p14:creationId xmlns:p14="http://schemas.microsoft.com/office/powerpoint/2010/main" val="1717248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b="0" i="0" kern="1200" dirty="0">
                <a:solidFill>
                  <a:schemeClr val="tx1"/>
                </a:solidFill>
                <a:effectLst/>
                <a:latin typeface="Arial" panose="020B0604020202020204" pitchFamily="34" charset="0"/>
                <a:ea typeface="+mn-ea"/>
                <a:cs typeface="+mn-cs"/>
              </a:rPr>
              <a:t>The CDL maintains the Online Archive of California -- or OAC -- which brings together finding aids across that state. </a:t>
            </a:r>
          </a:p>
          <a:p>
            <a:pPr lvl="0" fontAlgn="base"/>
            <a:endParaRPr lang="en-US" sz="1200" b="0" i="0" kern="1200" dirty="0">
              <a:solidFill>
                <a:schemeClr val="tx1"/>
              </a:solidFill>
              <a:effectLst/>
              <a:latin typeface="Arial" panose="020B0604020202020204" pitchFamily="34" charset="0"/>
              <a:ea typeface="+mn-ea"/>
              <a:cs typeface="+mn-cs"/>
            </a:endParaRPr>
          </a:p>
          <a:p>
            <a:pPr lvl="0" fontAlgn="base"/>
            <a:r>
              <a:rPr lang="en-US" sz="1200" b="0" i="0" kern="1200" dirty="0">
                <a:solidFill>
                  <a:schemeClr val="tx1"/>
                </a:solidFill>
                <a:effectLst/>
                <a:latin typeface="Arial" panose="020B0604020202020204" pitchFamily="34" charset="0"/>
                <a:ea typeface="+mn-ea"/>
                <a:cs typeface="+mn-cs"/>
              </a:rPr>
              <a:t>They have been reevaluating the scope and sustainability of the OAC, and believed it was a timely opportunity to convene a broader conversation with other aggregators to explore a more shared infrastructure and service model.</a:t>
            </a:r>
          </a:p>
          <a:p>
            <a:pPr lvl="0" fontAlgn="base"/>
            <a:endParaRPr lang="en-US" sz="1200" b="0" i="0" kern="1200" dirty="0">
              <a:solidFill>
                <a:schemeClr val="tx1"/>
              </a:solidFill>
              <a:effectLst/>
              <a:latin typeface="Arial" panose="020B0604020202020204" pitchFamily="34" charset="0"/>
              <a:ea typeface="+mn-ea"/>
              <a:cs typeface="+mn-cs"/>
            </a:endParaRPr>
          </a:p>
          <a:p>
            <a:pPr lvl="0" fontAlgn="base"/>
            <a:r>
              <a:rPr lang="en-US" sz="1200" b="0" i="0" kern="1200" dirty="0">
                <a:solidFill>
                  <a:schemeClr val="tx1"/>
                </a:solidFill>
                <a:effectLst/>
                <a:latin typeface="Arial" panose="020B0604020202020204" pitchFamily="34" charset="0"/>
                <a:ea typeface="+mn-ea"/>
                <a:cs typeface="+mn-cs"/>
              </a:rPr>
              <a:t>In late 2018, the California Digital Library received 1 year of LSTA funding from the California State Library to initially explore -- with other regional and statewide finding aid aggregators -- the idea of a national finding aid network</a:t>
            </a:r>
          </a:p>
          <a:p>
            <a:endParaRPr lang="en-US" dirty="0"/>
          </a:p>
          <a:p>
            <a:r>
              <a:rPr lang="en-US" dirty="0"/>
              <a:t>Findings from that grant indicated that this is an idea worth pursuing, which lead to the current phase of work.</a:t>
            </a:r>
          </a:p>
        </p:txBody>
      </p:sp>
      <p:sp>
        <p:nvSpPr>
          <p:cNvPr id="4" name="Slide Number Placeholder 3"/>
          <p:cNvSpPr>
            <a:spLocks noGrp="1"/>
          </p:cNvSpPr>
          <p:nvPr>
            <p:ph type="sldNum" sz="quarter" idx="5"/>
          </p:nvPr>
        </p:nvSpPr>
        <p:spPr/>
        <p:txBody>
          <a:bodyPr/>
          <a:lstStyle/>
          <a:p>
            <a:fld id="{C7E911E4-7CD8-4F9C-B647-4242FE4D1061}" type="slidenum">
              <a:rPr lang="de-DE" smtClean="0"/>
              <a:pPr/>
              <a:t>27</a:t>
            </a:fld>
            <a:endParaRPr lang="de-DE"/>
          </a:p>
        </p:txBody>
      </p:sp>
    </p:spTree>
    <p:extLst>
      <p:ext uri="{BB962C8B-B14F-4D97-AF65-F5344CB8AC3E}">
        <p14:creationId xmlns:p14="http://schemas.microsoft.com/office/powerpoint/2010/main" val="1290041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a104be881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a104be881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solidFill>
                  <a:schemeClr val="dk1"/>
                </a:solidFill>
              </a:rPr>
              <a:t>This is a 2-year R&amp;D phase, from September 2020 through August 2022</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Builds directly on 2018-19 LSTA planning phase -- which most of you collaborated with us on, culminating in an action plan that serves as the roadmap for this R&amp;D phase</a:t>
            </a:r>
            <a:endParaRPr>
              <a:solidFill>
                <a:schemeClr val="dk1"/>
              </a:solidFill>
            </a:endParaRPr>
          </a:p>
          <a:p>
            <a:pPr marL="457200" lvl="0" indent="-298450" algn="l" rtl="0">
              <a:spcBef>
                <a:spcPts val="0"/>
              </a:spcBef>
              <a:spcAft>
                <a:spcPts val="0"/>
              </a:spcAft>
              <a:buSzPts val="1100"/>
              <a:buChar char="●"/>
            </a:pPr>
            <a:r>
              <a:rPr lang="en"/>
              <a:t>Over the next two years, we want to explore and create the blueprint for implementing a national finding aid network that is community-driven, -sustained, and -governed</a:t>
            </a:r>
            <a:endParaRPr/>
          </a:p>
          <a:p>
            <a:pPr marL="457200" lvl="0" indent="-298450" algn="l" rtl="0">
              <a:spcBef>
                <a:spcPts val="0"/>
              </a:spcBef>
              <a:spcAft>
                <a:spcPts val="0"/>
              </a:spcAft>
              <a:buSzPts val="1100"/>
              <a:buChar char="●"/>
            </a:pPr>
            <a:r>
              <a:rPr lang="en"/>
              <a:t>The blueprint will embellish what we've </a:t>
            </a:r>
            <a:r>
              <a:rPr lang="en" err="1"/>
              <a:t>spec'ed</a:t>
            </a:r>
            <a:r>
              <a:rPr lang="en"/>
              <a:t> out from the 2018-19 planning initiative -- test, elaborate, and validate the functions [link to diagram]</a:t>
            </a:r>
            <a:endParaRPr/>
          </a:p>
          <a:p>
            <a:pPr marL="457200" lvl="0" indent="-298450" algn="l" rtl="0">
              <a:spcBef>
                <a:spcPts val="0"/>
              </a:spcBef>
              <a:spcAft>
                <a:spcPts val="0"/>
              </a:spcAft>
              <a:buSzPts val="1100"/>
              <a:buChar char="●"/>
            </a:pPr>
            <a:r>
              <a:rPr lang="en"/>
              <a:t>Before the end of this project, we want to have a pretty clear idea of what the buildout would look like, for a post-2022 development phase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546055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a104be8814_0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a104be8814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For this 2-year R&amp;D project, we have 4 activity streams -- work will be happening in parallel across these areas:</a:t>
            </a:r>
            <a:endParaRPr/>
          </a:p>
          <a:p>
            <a:pPr marL="914400" lvl="1" indent="-298450" algn="l" rtl="0">
              <a:spcBef>
                <a:spcPts val="0"/>
              </a:spcBef>
              <a:spcAft>
                <a:spcPts val="0"/>
              </a:spcAft>
              <a:buSzPts val="1100"/>
              <a:buChar char="○"/>
            </a:pPr>
            <a:r>
              <a:rPr lang="en" b="1"/>
              <a:t>Research:</a:t>
            </a:r>
            <a:r>
              <a:rPr lang="en"/>
              <a:t> Initiate research to gain a current understanding of the needs of both researchers and cultural heritage institutions in regard to finding aid aggregation. Evaluate the quality of existing finding aid data at scale in order to scope the network's initial functionality to the specific existing characteristics of the data, and lay the groundwork for iterative data remediation and expanded network features in subsequent phases.</a:t>
            </a:r>
            <a:endParaRPr/>
          </a:p>
          <a:p>
            <a:pPr marL="914400" lvl="1" indent="-298450" algn="l" rtl="0">
              <a:spcBef>
                <a:spcPts val="0"/>
              </a:spcBef>
              <a:spcAft>
                <a:spcPts val="0"/>
              </a:spcAft>
              <a:buSzPts val="1100"/>
              <a:buChar char="○"/>
            </a:pPr>
            <a:r>
              <a:rPr lang="en" b="1"/>
              <a:t>Technical assessment and prototyping: </a:t>
            </a:r>
            <a:r>
              <a:rPr lang="en"/>
              <a:t>Conduct technical assessment of existing aggregation systems, develop prototypes to support research activities and demonstrate key network functions, and formulate specific system requirements for a minimum viable instantiation of the network (targeted for a post-2022 implementation phase). Key assessment dimensions will include: open source status and license; adaptability of the code base; size and engagement of the developer community; programming language adoption levels; and compliance with accessibility, standards and universal design principles.</a:t>
            </a:r>
            <a:endParaRPr/>
          </a:p>
          <a:p>
            <a:pPr marL="914400" lvl="1" indent="-298450" algn="l" rtl="0">
              <a:spcBef>
                <a:spcPts val="0"/>
              </a:spcBef>
              <a:spcAft>
                <a:spcPts val="0"/>
              </a:spcAft>
              <a:buSzPts val="1100"/>
              <a:buChar char="○"/>
            </a:pPr>
            <a:r>
              <a:rPr lang="en" b="1"/>
              <a:t>Community engagement:</a:t>
            </a:r>
            <a:r>
              <a:rPr lang="en"/>
              <a:t> Cultivate community engagement and broad participation by aggregators, individual cultural heritage institutions, and other stakeholders to support the development and implementation of the network.</a:t>
            </a:r>
            <a:endParaRPr/>
          </a:p>
          <a:p>
            <a:pPr marL="914400" lvl="1" indent="-298450" algn="l" rtl="0">
              <a:spcBef>
                <a:spcPts val="0"/>
              </a:spcBef>
              <a:spcAft>
                <a:spcPts val="0"/>
              </a:spcAft>
              <a:buSzPts val="1100"/>
              <a:buChar char="○"/>
            </a:pPr>
            <a:r>
              <a:rPr lang="en" b="1"/>
              <a:t>Sustainability and governance: </a:t>
            </a:r>
            <a:r>
              <a:rPr lang="en"/>
              <a:t>Engage in market research activities to identify viable sustainability and governance models for the network in subsequent phases.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755663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a104be8814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a104be8814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0" i="0" kern="1200" dirty="0">
                <a:solidFill>
                  <a:schemeClr val="tx1"/>
                </a:solidFill>
                <a:effectLst/>
                <a:latin typeface="Arial" panose="020B0604020202020204" pitchFamily="34" charset="0"/>
                <a:ea typeface="+mn-ea"/>
                <a:cs typeface="+mn-cs"/>
              </a:rPr>
              <a:t>CDL has assembled a broad team to coordinate and lead the different activity streams: </a:t>
            </a:r>
          </a:p>
          <a:p>
            <a:pPr lvl="0"/>
            <a:r>
              <a:rPr lang="en-US" sz="1200" b="0" i="0" kern="1200" dirty="0">
                <a:solidFill>
                  <a:schemeClr val="tx1"/>
                </a:solidFill>
                <a:effectLst/>
                <a:latin typeface="Arial" panose="020B0604020202020204" pitchFamily="34" charset="0"/>
                <a:ea typeface="+mn-ea"/>
                <a:cs typeface="+mn-cs"/>
              </a:rPr>
              <a:t>CDL: leading the project, coordination and admin</a:t>
            </a:r>
          </a:p>
          <a:p>
            <a:pPr lvl="0"/>
            <a:r>
              <a:rPr lang="en-US" sz="1200" b="0" i="0" kern="1200" dirty="0">
                <a:solidFill>
                  <a:schemeClr val="tx1"/>
                </a:solidFill>
                <a:effectLst/>
                <a:latin typeface="Arial" panose="020B0604020202020204" pitchFamily="34" charset="0"/>
                <a:ea typeface="+mn-ea"/>
                <a:cs typeface="+mn-cs"/>
              </a:rPr>
              <a:t>Chain Bridge Group: sustainability and governance models</a:t>
            </a:r>
          </a:p>
          <a:p>
            <a:pPr lvl="0"/>
            <a:r>
              <a:rPr lang="en-US" sz="1200" b="0" i="0" kern="1200" dirty="0">
                <a:solidFill>
                  <a:schemeClr val="tx1"/>
                </a:solidFill>
                <a:effectLst/>
                <a:latin typeface="Arial" panose="020B0604020202020204" pitchFamily="34" charset="0"/>
                <a:ea typeface="+mn-ea"/>
                <a:cs typeface="+mn-cs"/>
              </a:rPr>
              <a:t>OCLC: end user and contributor research</a:t>
            </a:r>
          </a:p>
          <a:p>
            <a:pPr lvl="0"/>
            <a:r>
              <a:rPr lang="en-US" sz="1200" b="0" i="0" kern="1200" dirty="0">
                <a:solidFill>
                  <a:schemeClr val="tx1"/>
                </a:solidFill>
                <a:effectLst/>
                <a:latin typeface="Arial" panose="020B0604020202020204" pitchFamily="34" charset="0"/>
                <a:ea typeface="+mn-ea"/>
                <a:cs typeface="+mn-cs"/>
              </a:rPr>
              <a:t>Shift Collective: project management and community support</a:t>
            </a:r>
          </a:p>
          <a:p>
            <a:pPr lvl="0"/>
            <a:r>
              <a:rPr lang="en-US" sz="1200" b="0" i="0" kern="1200" dirty="0">
                <a:solidFill>
                  <a:schemeClr val="tx1"/>
                </a:solidFill>
                <a:effectLst/>
                <a:latin typeface="Arial" panose="020B0604020202020204" pitchFamily="34" charset="0"/>
                <a:ea typeface="+mn-ea"/>
                <a:cs typeface="+mn-cs"/>
              </a:rPr>
              <a:t>UVA: technical assessment and prototyping </a:t>
            </a:r>
          </a:p>
        </p:txBody>
      </p:sp>
    </p:spTree>
    <p:extLst>
      <p:ext uri="{BB962C8B-B14F-4D97-AF65-F5344CB8AC3E}">
        <p14:creationId xmlns:p14="http://schemas.microsoft.com/office/powerpoint/2010/main" val="13174484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OCLC will be leading </a:t>
            </a:r>
            <a:r>
              <a:rPr lang="en-US"/>
              <a:t>research to gain a current understanding of the needs of both researchers and cultural heritage institutions regarding finding aid aggregation. </a:t>
            </a:r>
          </a:p>
          <a:p>
            <a:endParaRPr lang="en-US" dirty="0"/>
          </a:p>
          <a:p>
            <a:r>
              <a:rPr lang="en-US" sz="1200" b="0" i="0" kern="1200" dirty="0">
                <a:solidFill>
                  <a:schemeClr val="tx1"/>
                </a:solidFill>
                <a:effectLst/>
                <a:latin typeface="Arial" panose="020B0604020202020204" pitchFamily="34" charset="0"/>
                <a:ea typeface="+mn-ea"/>
                <a:cs typeface="+mn-cs"/>
              </a:rPr>
              <a:t>End User Needs</a:t>
            </a:r>
          </a:p>
          <a:p>
            <a:pPr lvl="0"/>
            <a:r>
              <a:rPr lang="en-US" sz="1200" b="0" i="0" kern="1200" dirty="0">
                <a:solidFill>
                  <a:schemeClr val="tx1"/>
                </a:solidFill>
                <a:effectLst/>
                <a:latin typeface="Arial" panose="020B0604020202020204" pitchFamily="34" charset="0"/>
                <a:ea typeface="+mn-ea"/>
                <a:cs typeface="+mn-cs"/>
              </a:rPr>
              <a:t>Who are the current users of finding aid aggregations? Do they align with the persona types and needs identified in recent archival persona work?</a:t>
            </a:r>
          </a:p>
          <a:p>
            <a:pPr lvl="0"/>
            <a:r>
              <a:rPr lang="en-US" sz="1200" b="0" i="0" kern="1200" dirty="0">
                <a:solidFill>
                  <a:schemeClr val="tx1"/>
                </a:solidFill>
                <a:effectLst/>
                <a:latin typeface="Arial" panose="020B0604020202020204" pitchFamily="34" charset="0"/>
                <a:ea typeface="+mn-ea"/>
                <a:cs typeface="+mn-cs"/>
              </a:rPr>
              <a:t>What are the benefits and challenges users face when searching for descriptions of archival materials within finding aid aggregations?</a:t>
            </a:r>
          </a:p>
          <a:p>
            <a:r>
              <a:rPr lang="en-US" sz="1200" b="0" i="0" kern="1200" dirty="0">
                <a:solidFill>
                  <a:schemeClr val="tx1"/>
                </a:solidFill>
                <a:effectLst/>
                <a:latin typeface="Arial" panose="020B0604020202020204" pitchFamily="34" charset="0"/>
                <a:ea typeface="+mn-ea"/>
                <a:cs typeface="+mn-cs"/>
              </a:rPr>
              <a:t> </a:t>
            </a:r>
          </a:p>
          <a:p>
            <a:r>
              <a:rPr lang="en-US" sz="1200" b="0" i="0" kern="1200" dirty="0">
                <a:solidFill>
                  <a:schemeClr val="tx1"/>
                </a:solidFill>
                <a:effectLst/>
                <a:latin typeface="Arial" panose="020B0604020202020204" pitchFamily="34" charset="0"/>
                <a:ea typeface="+mn-ea"/>
                <a:cs typeface="+mn-cs"/>
              </a:rPr>
              <a:t>Cultural Heritage Institution Needs</a:t>
            </a:r>
          </a:p>
          <a:p>
            <a:pPr lvl="0"/>
            <a:r>
              <a:rPr lang="en-US" sz="1200" b="0" i="0" kern="1200" dirty="0">
                <a:solidFill>
                  <a:schemeClr val="tx1"/>
                </a:solidFill>
                <a:effectLst/>
                <a:latin typeface="Arial" panose="020B0604020202020204" pitchFamily="34" charset="0"/>
                <a:ea typeface="+mn-ea"/>
                <a:cs typeface="+mn-cs"/>
              </a:rPr>
              <a:t>What are the enabling and constraining factors that influence whether and how institutions describe the archival collections in their care?</a:t>
            </a:r>
          </a:p>
          <a:p>
            <a:pPr lvl="0"/>
            <a:r>
              <a:rPr lang="en-US" sz="1200" b="0" i="0" kern="1200" dirty="0">
                <a:solidFill>
                  <a:schemeClr val="tx1"/>
                </a:solidFill>
                <a:effectLst/>
                <a:latin typeface="Arial" panose="020B0604020202020204" pitchFamily="34" charset="0"/>
                <a:ea typeface="+mn-ea"/>
                <a:cs typeface="+mn-cs"/>
              </a:rPr>
              <a:t>What are the enabling or constraining factors that influence whether institutions contribute to an aggregation?</a:t>
            </a:r>
          </a:p>
          <a:p>
            <a:pPr lvl="0"/>
            <a:r>
              <a:rPr lang="en-US" sz="1200" b="0" i="0" kern="1200" dirty="0">
                <a:solidFill>
                  <a:schemeClr val="tx1"/>
                </a:solidFill>
                <a:effectLst/>
                <a:latin typeface="Arial" panose="020B0604020202020204" pitchFamily="34" charset="0"/>
                <a:ea typeface="+mn-ea"/>
                <a:cs typeface="+mn-cs"/>
              </a:rPr>
              <a:t>What value does participation in an aggregation service bring to institutions?</a:t>
            </a:r>
          </a:p>
          <a:p>
            <a:r>
              <a:rPr lang="en-US" sz="1200" b="0" i="0" kern="1200" dirty="0">
                <a:solidFill>
                  <a:schemeClr val="tx1"/>
                </a:solidFill>
                <a:effectLst/>
                <a:latin typeface="Arial" panose="020B0604020202020204" pitchFamily="34" charset="0"/>
                <a:ea typeface="+mn-ea"/>
                <a:cs typeface="+mn-cs"/>
              </a:rPr>
              <a:t> </a:t>
            </a:r>
          </a:p>
          <a:p>
            <a:r>
              <a:rPr lang="en-US" sz="1200" b="0" i="0" kern="1200" dirty="0">
                <a:solidFill>
                  <a:schemeClr val="tx1"/>
                </a:solidFill>
                <a:effectLst/>
                <a:latin typeface="Arial" panose="020B0604020202020204" pitchFamily="34" charset="0"/>
                <a:ea typeface="+mn-ea"/>
                <a:cs typeface="+mn-cs"/>
              </a:rPr>
              <a:t>Finding Aid Data Quality</a:t>
            </a:r>
          </a:p>
          <a:p>
            <a:pPr lvl="0"/>
            <a:r>
              <a:rPr lang="en-US" sz="1200" b="0" i="0" kern="1200" dirty="0">
                <a:solidFill>
                  <a:schemeClr val="tx1"/>
                </a:solidFill>
                <a:effectLst/>
                <a:latin typeface="Arial" panose="020B0604020202020204" pitchFamily="34" charset="0"/>
                <a:ea typeface="+mn-ea"/>
                <a:cs typeface="+mn-cs"/>
              </a:rPr>
              <a:t>What is the structure and extent of consistency across finding aid data in current aggregations?</a:t>
            </a:r>
          </a:p>
          <a:p>
            <a:pPr lvl="0"/>
            <a:r>
              <a:rPr lang="en-US" sz="1200" b="0" i="0" kern="1200" dirty="0">
                <a:solidFill>
                  <a:schemeClr val="tx1"/>
                </a:solidFill>
                <a:effectLst/>
                <a:latin typeface="Arial" panose="020B0604020202020204" pitchFamily="34" charset="0"/>
                <a:ea typeface="+mn-ea"/>
                <a:cs typeface="+mn-cs"/>
              </a:rPr>
              <a:t>Can that data support the needs to be identified in the user research phase of the study? If so, how? If not, what are the gaps?</a:t>
            </a:r>
          </a:p>
          <a:p>
            <a:endParaRPr lang="en-US" dirty="0"/>
          </a:p>
          <a:p>
            <a:r>
              <a:rPr lang="en-US" dirty="0"/>
              <a:t>An overview of our planned work is here https://</a:t>
            </a:r>
            <a:r>
              <a:rPr lang="en-US" dirty="0" err="1"/>
              <a:t>hangingtogether.org</a:t>
            </a:r>
            <a:r>
              <a:rPr lang="en-US" dirty="0"/>
              <a:t>/?p=8643 </a:t>
            </a:r>
            <a:endParaRPr lang="en-US"/>
          </a:p>
        </p:txBody>
      </p:sp>
      <p:sp>
        <p:nvSpPr>
          <p:cNvPr id="4" name="Slide Number Placeholder 3"/>
          <p:cNvSpPr>
            <a:spLocks noGrp="1"/>
          </p:cNvSpPr>
          <p:nvPr>
            <p:ph type="sldNum" sz="quarter" idx="5"/>
          </p:nvPr>
        </p:nvSpPr>
        <p:spPr/>
        <p:txBody>
          <a:bodyPr/>
          <a:lstStyle/>
          <a:p>
            <a:fld id="{C04E8577-06AA-9B40-8B76-E3410D6B9AA8}" type="slidenum">
              <a:rPr lang="en-US" smtClean="0"/>
              <a:t>31</a:t>
            </a:fld>
            <a:endParaRPr lang="en-US"/>
          </a:p>
        </p:txBody>
      </p:sp>
    </p:spTree>
    <p:extLst>
      <p:ext uri="{BB962C8B-B14F-4D97-AF65-F5344CB8AC3E}">
        <p14:creationId xmlns:p14="http://schemas.microsoft.com/office/powerpoint/2010/main" val="1078723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2675" y="1476375"/>
            <a:ext cx="7088188" cy="3987800"/>
          </a:xfrm>
          <a:prstGeom prst="rect">
            <a:avLst/>
          </a:prstGeom>
        </p:spPr>
      </p:sp>
      <p:sp>
        <p:nvSpPr>
          <p:cNvPr id="3" name="Notes Placeholder 2"/>
          <p:cNvSpPr>
            <a:spLocks noGrp="1"/>
          </p:cNvSpPr>
          <p:nvPr>
            <p:ph type="body" idx="1"/>
          </p:nvPr>
        </p:nvSpPr>
        <p:spPr>
          <a:xfrm>
            <a:off x="1240789" y="5683193"/>
            <a:ext cx="9926320" cy="4649879"/>
          </a:xfrm>
          <a:prstGeom prst="rect">
            <a:avLst/>
          </a:prstGeom>
        </p:spPr>
        <p:txBody>
          <a:bodyPr/>
          <a:lstStyle/>
          <a:p>
            <a:r>
              <a:rPr lang="en-US"/>
              <a:t>The founders of OCLC created the concept of a Global Council and made it part of the governance structure to ensure that they heard directly from the members and to have a way of considering new ideas, initiatives, and participation.</a:t>
            </a:r>
          </a:p>
          <a:p>
            <a:endParaRPr lang="en-US">
              <a:cs typeface="Calibri"/>
            </a:endParaRPr>
          </a:p>
          <a:p>
            <a:r>
              <a:rPr lang="en-US"/>
              <a:t>So, the OCLC cooperative is member-governed. Its 16,000 member libraries worldwide elect 48 member representatives – delegates – to OCLC's Global Council, who in turn elect six members of the 15-member OCLC Board of Trustees. </a:t>
            </a:r>
            <a:endParaRPr lang="en-US">
              <a:cs typeface="Calibri"/>
            </a:endParaRPr>
          </a:p>
          <a:p>
            <a:endParaRPr lang="en-US">
              <a:cs typeface="Calibri"/>
            </a:endParaRPr>
          </a:p>
          <a:p>
            <a:r>
              <a:rPr lang="en-US" i="1">
                <a:cs typeface="Calibri"/>
              </a:rPr>
              <a:t>[</a:t>
            </a:r>
            <a:r>
              <a:rPr lang="en-US" i="1"/>
              <a:t>Notes current as of 11/9/20</a:t>
            </a:r>
            <a:r>
              <a:rPr lang="en-US" i="1">
                <a:cs typeface="Calibri"/>
              </a:rPr>
              <a:t>]</a:t>
            </a:r>
            <a:endParaRPr lang="en-US">
              <a:cs typeface="Calibri"/>
            </a:endParaRPr>
          </a:p>
        </p:txBody>
      </p:sp>
      <p:sp>
        <p:nvSpPr>
          <p:cNvPr id="4" name="Slide Number Placeholder 3"/>
          <p:cNvSpPr>
            <a:spLocks noGrp="1"/>
          </p:cNvSpPr>
          <p:nvPr>
            <p:ph type="sldNum" sz="quarter" idx="10"/>
          </p:nvPr>
        </p:nvSpPr>
        <p:spPr>
          <a:xfrm>
            <a:off x="7029000" y="11216029"/>
            <a:ext cx="5376756" cy="593194"/>
          </a:xfrm>
          <a:prstGeom prst="rect">
            <a:avLst/>
          </a:prstGeom>
        </p:spPr>
        <p:txBody>
          <a:bodyPr/>
          <a:lstStyle/>
          <a:p>
            <a:fld id="{C1E2F63F-4F53-43AD-BF4E-943A34CC6B7C}" type="slidenum">
              <a:rPr lang="en-US" smtClean="0"/>
              <a:t>3</a:t>
            </a:fld>
            <a:endParaRPr lang="en-US"/>
          </a:p>
        </p:txBody>
      </p:sp>
    </p:spTree>
    <p:extLst>
      <p:ext uri="{BB962C8B-B14F-4D97-AF65-F5344CB8AC3E}">
        <p14:creationId xmlns:p14="http://schemas.microsoft.com/office/powerpoint/2010/main" val="21519740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Organize viewing sessions to develop a learning cohort at your institution</a:t>
            </a:r>
          </a:p>
          <a:p>
            <a:r>
              <a:rPr lang="en-US"/>
              <a:t>Meet colleagues from around the globe</a:t>
            </a:r>
          </a:p>
        </p:txBody>
      </p:sp>
      <p:sp>
        <p:nvSpPr>
          <p:cNvPr id="4" name="Slide Number Placeholder 3"/>
          <p:cNvSpPr>
            <a:spLocks noGrp="1"/>
          </p:cNvSpPr>
          <p:nvPr>
            <p:ph type="sldNum" sz="quarter" idx="5"/>
          </p:nvPr>
        </p:nvSpPr>
        <p:spPr/>
        <p:txBody>
          <a:bodyPr/>
          <a:lstStyle/>
          <a:p>
            <a:fld id="{C7E911E4-7CD8-4F9C-B647-4242FE4D1061}" type="slidenum">
              <a:rPr lang="de-DE" smtClean="0"/>
              <a:t>32</a:t>
            </a:fld>
            <a:endParaRPr lang="de-DE"/>
          </a:p>
        </p:txBody>
      </p:sp>
    </p:spTree>
    <p:extLst>
      <p:ext uri="{BB962C8B-B14F-4D97-AF65-F5344CB8AC3E}">
        <p14:creationId xmlns:p14="http://schemas.microsoft.com/office/powerpoint/2010/main" val="12711561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Upcoming and past webinars here: </a:t>
            </a:r>
          </a:p>
          <a:p>
            <a:r>
              <a:rPr lang="en-US" dirty="0"/>
              <a:t>https://www.oclc.org/research/events/works-in-progress-webinar-series.html </a:t>
            </a:r>
          </a:p>
        </p:txBody>
      </p:sp>
      <p:sp>
        <p:nvSpPr>
          <p:cNvPr id="4" name="Slide Number Placeholder 3"/>
          <p:cNvSpPr>
            <a:spLocks noGrp="1"/>
          </p:cNvSpPr>
          <p:nvPr>
            <p:ph type="sldNum" sz="quarter" idx="5"/>
          </p:nvPr>
        </p:nvSpPr>
        <p:spPr/>
        <p:txBody>
          <a:bodyPr/>
          <a:lstStyle/>
          <a:p>
            <a:fld id="{C7E911E4-7CD8-4F9C-B647-4242FE4D1061}" type="slidenum">
              <a:rPr lang="de-DE" smtClean="0"/>
              <a:pPr/>
              <a:t>33</a:t>
            </a:fld>
            <a:endParaRPr lang="de-DE"/>
          </a:p>
        </p:txBody>
      </p:sp>
    </p:spTree>
    <p:extLst>
      <p:ext uri="{BB962C8B-B14F-4D97-AF65-F5344CB8AC3E}">
        <p14:creationId xmlns:p14="http://schemas.microsoft.com/office/powerpoint/2010/main" val="2470517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Upcoming and past webinars here: </a:t>
            </a:r>
          </a:p>
          <a:p>
            <a:r>
              <a:rPr lang="en-US" dirty="0"/>
              <a:t>https://www.oclc.org/research/events/works-in-progress-webinar-series.html </a:t>
            </a:r>
          </a:p>
          <a:p>
            <a:endParaRPr lang="en-US" dirty="0"/>
          </a:p>
        </p:txBody>
      </p:sp>
      <p:sp>
        <p:nvSpPr>
          <p:cNvPr id="4" name="Slide Number Placeholder 3"/>
          <p:cNvSpPr>
            <a:spLocks noGrp="1"/>
          </p:cNvSpPr>
          <p:nvPr>
            <p:ph type="sldNum" sz="quarter" idx="5"/>
          </p:nvPr>
        </p:nvSpPr>
        <p:spPr/>
        <p:txBody>
          <a:bodyPr/>
          <a:lstStyle/>
          <a:p>
            <a:fld id="{C7E911E4-7CD8-4F9C-B647-4242FE4D1061}" type="slidenum">
              <a:rPr lang="de-DE" smtClean="0"/>
              <a:pPr/>
              <a:t>34</a:t>
            </a:fld>
            <a:endParaRPr lang="de-DE"/>
          </a:p>
        </p:txBody>
      </p:sp>
    </p:spTree>
    <p:extLst>
      <p:ext uri="{BB962C8B-B14F-4D97-AF65-F5344CB8AC3E}">
        <p14:creationId xmlns:p14="http://schemas.microsoft.com/office/powerpoint/2010/main" val="1907284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E911E4-7CD8-4F9C-B647-4242FE4D1061}" type="slidenum">
              <a:rPr lang="de-DE" smtClean="0"/>
              <a:t>35</a:t>
            </a:fld>
            <a:endParaRPr lang="de-DE"/>
          </a:p>
        </p:txBody>
      </p:sp>
    </p:spTree>
    <p:extLst>
      <p:ext uri="{BB962C8B-B14F-4D97-AF65-F5344CB8AC3E}">
        <p14:creationId xmlns:p14="http://schemas.microsoft.com/office/powerpoint/2010/main" val="1205525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be accessed at: https://researchworks.oclc.org/archivegrid/ </a:t>
            </a:r>
          </a:p>
          <a:p>
            <a:endParaRPr lang="en-US" dirty="0"/>
          </a:p>
        </p:txBody>
      </p:sp>
      <p:sp>
        <p:nvSpPr>
          <p:cNvPr id="4" name="Slide Number Placeholder 3"/>
          <p:cNvSpPr>
            <a:spLocks noGrp="1"/>
          </p:cNvSpPr>
          <p:nvPr>
            <p:ph type="sldNum" sz="quarter" idx="5"/>
          </p:nvPr>
        </p:nvSpPr>
        <p:spPr/>
        <p:txBody>
          <a:bodyPr/>
          <a:lstStyle/>
          <a:p>
            <a:fld id="{C7E911E4-7CD8-4F9C-B647-4242FE4D1061}" type="slidenum">
              <a:rPr lang="de-DE" smtClean="0"/>
              <a:pPr/>
              <a:t>5</a:t>
            </a:fld>
            <a:endParaRPr lang="de-DE"/>
          </a:p>
        </p:txBody>
      </p:sp>
    </p:spTree>
    <p:extLst>
      <p:ext uri="{BB962C8B-B14F-4D97-AF65-F5344CB8AC3E}">
        <p14:creationId xmlns:p14="http://schemas.microsoft.com/office/powerpoint/2010/main" val="9593854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Arial" panose="020B0604020202020204" pitchFamily="34" charset="0"/>
              </a:rPr>
              <a:t>OCLC's Membership and Research Division serves the OCLC global network of 16,000+ member libraries and beyond in several key ways:</a:t>
            </a:r>
          </a:p>
          <a:p>
            <a:endParaRPr lang="en-US">
              <a:cs typeface="Arial" panose="020B0604020202020204" pitchFamily="34" charset="0"/>
            </a:endParaRPr>
          </a:p>
          <a:p>
            <a:pPr marL="177691" indent="-177691">
              <a:buFont typeface="Arial"/>
              <a:buChar char="•"/>
            </a:pPr>
            <a:r>
              <a:rPr lang="en-US">
                <a:cs typeface="Arial" panose="020B0604020202020204" pitchFamily="34" charset="0"/>
              </a:rPr>
              <a:t>OCLC Research concentrates its efforts on research devoted exclusively to the challenges that libraries and archives face.</a:t>
            </a:r>
          </a:p>
          <a:p>
            <a:pPr marL="177691" indent="-177691">
              <a:buFont typeface="Arial"/>
              <a:buChar char="•"/>
            </a:pPr>
            <a:r>
              <a:rPr lang="en-US">
                <a:cs typeface="Arial" panose="020B0604020202020204" pitchFamily="34" charset="0"/>
              </a:rPr>
              <a:t>The OCLC Research Library Partnership includes some 130 research library partners who collaborate with other libraries and each other on research and related issues through working groups.</a:t>
            </a:r>
          </a:p>
          <a:p>
            <a:r>
              <a:rPr lang="en-US" i="1"/>
              <a:t>[Notes added 8/27/18]</a:t>
            </a:r>
            <a:endParaRPr lang="en-US"/>
          </a:p>
        </p:txBody>
      </p:sp>
      <p:sp>
        <p:nvSpPr>
          <p:cNvPr id="4" name="Slide Number Placeholder 3"/>
          <p:cNvSpPr>
            <a:spLocks noGrp="1"/>
          </p:cNvSpPr>
          <p:nvPr>
            <p:ph type="sldNum" sz="quarter" idx="10"/>
          </p:nvPr>
        </p:nvSpPr>
        <p:spPr/>
        <p:txBody>
          <a:bodyPr/>
          <a:lstStyle/>
          <a:p>
            <a:fld id="{C1E2F63F-4F53-43AD-BF4E-943A34CC6B7C}" type="slidenum">
              <a:rPr lang="en-US" smtClean="0"/>
              <a:t>6</a:t>
            </a:fld>
            <a:endParaRPr lang="en-US"/>
          </a:p>
        </p:txBody>
      </p:sp>
    </p:spTree>
    <p:extLst>
      <p:ext uri="{BB962C8B-B14F-4D97-AF65-F5344CB8AC3E}">
        <p14:creationId xmlns:p14="http://schemas.microsoft.com/office/powerpoint/2010/main" val="144339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https://www.oclc.org/research/partnership.html</a:t>
            </a:r>
          </a:p>
        </p:txBody>
      </p:sp>
      <p:sp>
        <p:nvSpPr>
          <p:cNvPr id="4" name="Slide Number Placeholder 3"/>
          <p:cNvSpPr>
            <a:spLocks noGrp="1"/>
          </p:cNvSpPr>
          <p:nvPr>
            <p:ph type="sldNum" sz="quarter" idx="5"/>
          </p:nvPr>
        </p:nvSpPr>
        <p:spPr/>
        <p:txBody>
          <a:bodyPr/>
          <a:lstStyle/>
          <a:p>
            <a:fld id="{C7E911E4-7CD8-4F9C-B647-4242FE4D1061}" type="slidenum">
              <a:rPr lang="de-DE" smtClean="0"/>
              <a:pPr/>
              <a:t>7</a:t>
            </a:fld>
            <a:endParaRPr lang="de-DE"/>
          </a:p>
        </p:txBody>
      </p:sp>
    </p:spTree>
    <p:extLst>
      <p:ext uri="{BB962C8B-B14F-4D97-AF65-F5344CB8AC3E}">
        <p14:creationId xmlns:p14="http://schemas.microsoft.com/office/powerpoint/2010/main" val="126438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E911E4-7CD8-4F9C-B647-4242FE4D1061}" type="slidenum">
              <a:rPr lang="de-DE" smtClean="0"/>
              <a:t>8</a:t>
            </a:fld>
            <a:endParaRPr lang="de-DE"/>
          </a:p>
        </p:txBody>
      </p:sp>
    </p:spTree>
    <p:extLst>
      <p:ext uri="{BB962C8B-B14F-4D97-AF65-F5344CB8AC3E}">
        <p14:creationId xmlns:p14="http://schemas.microsoft.com/office/powerpoint/2010/main" val="4085221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dirty="0"/>
              <a:t>https://www.oclc.org/research/partnership/work.html</a:t>
            </a:r>
          </a:p>
          <a:p>
            <a:pPr lvl="0"/>
            <a:endParaRPr lang="en-US" sz="1200" b="1" dirty="0"/>
          </a:p>
          <a:p>
            <a:pPr lvl="0"/>
            <a:r>
              <a:rPr lang="en-US" sz="1200" b="1" dirty="0"/>
              <a:t>Research support activities</a:t>
            </a:r>
            <a:r>
              <a:rPr lang="en-US" sz="1200" dirty="0"/>
              <a:t>: </a:t>
            </a:r>
            <a:r>
              <a:rPr lang="en-US" sz="1200" u="sng" dirty="0">
                <a:hlinkClick r:id="rId3"/>
              </a:rPr>
              <a:t>Research Data Management</a:t>
            </a:r>
            <a:r>
              <a:rPr lang="en-US" sz="1200" dirty="0"/>
              <a:t> and </a:t>
            </a:r>
            <a:r>
              <a:rPr lang="en-US" sz="1200" u="sng" dirty="0">
                <a:hlinkClick r:id="rId4"/>
              </a:rPr>
              <a:t>Research Information Management</a:t>
            </a:r>
            <a:r>
              <a:rPr lang="en-US" sz="1200" dirty="0"/>
              <a:t> have emerged as areas of focus where RLP institutions can learn and evolve best practices with one another. </a:t>
            </a:r>
          </a:p>
          <a:p>
            <a:pPr lvl="0"/>
            <a:r>
              <a:rPr lang="en-US" sz="1200" b="1" dirty="0"/>
              <a:t>Unique and distinctive collection</a:t>
            </a:r>
            <a:r>
              <a:rPr lang="en-US" sz="1200" dirty="0"/>
              <a:t>: Our </a:t>
            </a:r>
            <a:r>
              <a:rPr lang="en-US" sz="1200" u="sng" dirty="0">
                <a:hlinkClick r:id="rId5"/>
              </a:rPr>
              <a:t>Research and Learning Agenda</a:t>
            </a:r>
            <a:r>
              <a:rPr lang="en-US" sz="1200" dirty="0"/>
              <a:t> outlines additional challenges for the profession. As an example of the new work we are leading, we have a new working group on </a:t>
            </a:r>
            <a:r>
              <a:rPr lang="en-US" sz="1200" u="sng" dirty="0">
                <a:hlinkClick r:id="rId6"/>
              </a:rPr>
              <a:t>Collection Building and Operational Impacts</a:t>
            </a:r>
            <a:r>
              <a:rPr lang="en-US" sz="1200" dirty="0"/>
              <a:t>.  Gearing up to perhaps redo the survey we did in the US / Canada, UK / Ireland</a:t>
            </a:r>
          </a:p>
          <a:p>
            <a:pPr lvl="0"/>
            <a:r>
              <a:rPr lang="en-US" sz="1200" b="1" dirty="0"/>
              <a:t>Resource sharing</a:t>
            </a:r>
            <a:r>
              <a:rPr lang="en-US" sz="1200" dirty="0"/>
              <a:t>: </a:t>
            </a:r>
            <a:r>
              <a:rPr lang="en-US" sz="1200" u="sng" dirty="0">
                <a:hlinkClick r:id="rId7"/>
              </a:rPr>
              <a:t>SHARES</a:t>
            </a:r>
            <a:r>
              <a:rPr lang="en-US" sz="1200" dirty="0"/>
              <a:t>, the resource sharing arm of the RLP, is a generous resource sharing program, which provides access to libraries’ strong, rich, diverse, and unique collections. SHARES also supports active collaboration to innovate and support best practices for resource sharing. </a:t>
            </a:r>
          </a:p>
          <a:p>
            <a:pPr lvl="0"/>
            <a:r>
              <a:rPr lang="en-US" sz="1200" b="1" dirty="0"/>
              <a:t>Making metadata work harder and smarter</a:t>
            </a:r>
            <a:r>
              <a:rPr lang="en-US" sz="1200" dirty="0"/>
              <a:t>: OCLC and institutions in the RLP lead by developing innovative approaches to </a:t>
            </a:r>
            <a:r>
              <a:rPr lang="en-US" sz="1200" u="sng" dirty="0">
                <a:hlinkClick r:id="rId8"/>
              </a:rPr>
              <a:t>linked data</a:t>
            </a:r>
            <a:r>
              <a:rPr lang="en-US" sz="1200" dirty="0"/>
              <a:t> and collaborating around other topics related to </a:t>
            </a:r>
            <a:r>
              <a:rPr lang="en-US" sz="1200" u="sng" dirty="0">
                <a:hlinkClick r:id="rId9"/>
              </a:rPr>
              <a:t>metadata management</a:t>
            </a:r>
            <a:r>
              <a:rPr lang="en-US" sz="1200" dirty="0"/>
              <a:t>. </a:t>
            </a:r>
          </a:p>
          <a:p>
            <a:r>
              <a:rPr lang="en-US" sz="1200" dirty="0"/>
              <a:t>Nascent initiatives around Wikipedia and Wikidata, as well as investigations for priorities in “open” materials</a:t>
            </a:r>
          </a:p>
          <a:p>
            <a:endParaRPr lang="en-US" dirty="0"/>
          </a:p>
        </p:txBody>
      </p:sp>
      <p:sp>
        <p:nvSpPr>
          <p:cNvPr id="4" name="Slide Number Placeholder 3"/>
          <p:cNvSpPr>
            <a:spLocks noGrp="1"/>
          </p:cNvSpPr>
          <p:nvPr>
            <p:ph type="sldNum" sz="quarter" idx="10"/>
          </p:nvPr>
        </p:nvSpPr>
        <p:spPr/>
        <p:txBody>
          <a:bodyPr/>
          <a:lstStyle/>
          <a:p>
            <a:fld id="{C7E911E4-7CD8-4F9C-B647-4242FE4D1061}" type="slidenum">
              <a:rPr lang="de-DE" smtClean="0"/>
              <a:t>9</a:t>
            </a:fld>
            <a:endParaRPr lang="de-DE"/>
          </a:p>
        </p:txBody>
      </p:sp>
    </p:spTree>
    <p:extLst>
      <p:ext uri="{BB962C8B-B14F-4D97-AF65-F5344CB8AC3E}">
        <p14:creationId xmlns:p14="http://schemas.microsoft.com/office/powerpoint/2010/main" val="3394048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a:p>
            <a:endParaRPr lang="en-US">
              <a:cs typeface="Arial" panose="020B0604020202020204" pitchFamily="34" charset="0"/>
            </a:endParaRPr>
          </a:p>
        </p:txBody>
      </p:sp>
      <p:sp>
        <p:nvSpPr>
          <p:cNvPr id="4" name="Slide Number Placeholder 3"/>
          <p:cNvSpPr>
            <a:spLocks noGrp="1"/>
          </p:cNvSpPr>
          <p:nvPr>
            <p:ph type="sldNum" sz="quarter" idx="5"/>
          </p:nvPr>
        </p:nvSpPr>
        <p:spPr/>
        <p:txBody>
          <a:bodyPr/>
          <a:lstStyle/>
          <a:p>
            <a:fld id="{C7E911E4-7CD8-4F9C-B647-4242FE4D1061}" type="slidenum">
              <a:rPr lang="de-DE" smtClean="0"/>
              <a:t>10</a:t>
            </a:fld>
            <a:endParaRPr lang="de-DE"/>
          </a:p>
        </p:txBody>
      </p:sp>
    </p:spTree>
    <p:extLst>
      <p:ext uri="{BB962C8B-B14F-4D97-AF65-F5344CB8AC3E}">
        <p14:creationId xmlns:p14="http://schemas.microsoft.com/office/powerpoint/2010/main" val="28253808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a:t>Place title here</a:t>
            </a:r>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a:t>Speaker Name</a:t>
            </a:r>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a:t>Speaker Title</a:t>
            </a:r>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4" name="Foliennummernplatzhalter 16">
            <a:extLst>
              <a:ext uri="{FF2B5EF4-FFF2-40B4-BE49-F238E27FC236}">
                <a16:creationId xmlns:a16="http://schemas.microsoft.com/office/drawing/2014/main" id="{059A3CA2-A9FB-4E09-9557-94A4DEE2A6EE}"/>
              </a:ext>
            </a:extLst>
          </p:cNvPr>
          <p:cNvSpPr>
            <a:spLocks noGrp="1"/>
          </p:cNvSpPr>
          <p:nvPr>
            <p:ph type="sldNum" sz="quarter" idx="4"/>
          </p:nvPr>
        </p:nvSpPr>
        <p:spPr>
          <a:xfrm>
            <a:off x="0" y="4657386"/>
            <a:ext cx="8021781" cy="430695"/>
          </a:xfrm>
          <a:prstGeom prst="rect">
            <a:avLst/>
          </a:prstGeom>
        </p:spPr>
        <p:txBody>
          <a:bodyPr vert="horz" lIns="94768" tIns="47384" rIns="94768" bIns="47384" rtlCol="0" anchor="b"/>
          <a:lstStyle>
            <a:lvl1pPr algn="l">
              <a:defRPr sz="1200">
                <a:solidFill>
                  <a:schemeClr val="bg1"/>
                </a:solidFill>
              </a:defRPr>
            </a:lvl1pPr>
          </a:lstStyle>
          <a:p>
            <a:fld id="{C7E911E4-7CD8-4F9C-B647-4242FE4D1061}" type="slidenum">
              <a:rPr lang="de-DE" smtClean="0"/>
              <a:pPr/>
              <a:t>‹#›</a:t>
            </a:fld>
            <a:endParaRPr lang="de-DE"/>
          </a:p>
        </p:txBody>
      </p:sp>
    </p:spTree>
    <p:extLst>
      <p:ext uri="{BB962C8B-B14F-4D97-AF65-F5344CB8AC3E}">
        <p14:creationId xmlns:p14="http://schemas.microsoft.com/office/powerpoint/2010/main" val="196173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Text Placeholder 3"/>
          <p:cNvSpPr>
            <a:spLocks noGrp="1"/>
          </p:cNvSpPr>
          <p:nvPr>
            <p:ph type="body" sz="quarter" idx="12"/>
          </p:nvPr>
        </p:nvSpPr>
        <p:spPr>
          <a:xfrm>
            <a:off x="340786" y="1029747"/>
            <a:ext cx="8439148" cy="3356378"/>
          </a:xfrm>
          <a:prstGeom prst="rect">
            <a:avLst/>
          </a:prstGeom>
        </p:spPr>
        <p:txBody>
          <a:bodyPr vert="horz"/>
          <a:lstStyle>
            <a:lvl1pPr marL="342900" indent="-342900">
              <a:buFont typeface="Arial"/>
              <a:buChar char="•"/>
              <a:defRPr sz="2400" baseline="0"/>
            </a:lvl1pPr>
            <a:lvl2pPr>
              <a:defRPr sz="2000"/>
            </a:lvl2pPr>
            <a:lvl3pPr>
              <a:defRPr sz="1800"/>
            </a:lvl3pPr>
            <a:lvl4pPr>
              <a:buFont typeface="Arial" charset="0"/>
              <a:buChar char="•"/>
              <a:defRPr sz="1600"/>
            </a:lvl4pPr>
            <a:lvl5pPr>
              <a:buFont typeface="Arial" charset="0"/>
              <a:buChar char="•"/>
              <a:defRPr sz="1400"/>
            </a:lvl5pPr>
            <a:lvl6pPr>
              <a:defRPr sz="1400"/>
            </a:lvl6pPr>
            <a:lvl7pPr>
              <a:defRPr sz="1200"/>
            </a:lvl7pPr>
            <a:lvl8pPr>
              <a:defRPr sz="1100"/>
            </a:lvl8pPr>
            <a:lvl9pPr>
              <a:defRPr sz="1100"/>
            </a:lvl9pPr>
          </a:lstStyle>
          <a:p>
            <a:pPr marL="342900" marR="0" lvl="0" indent="-342900" algn="l" defTabSz="457200" rtl="0" eaLnBrk="1" fontAlgn="auto" latinLnBrk="0" hangingPunct="1">
              <a:lnSpc>
                <a:spcPct val="100000"/>
              </a:lnSpc>
              <a:spcBef>
                <a:spcPct val="20000"/>
              </a:spcBef>
              <a:spcAft>
                <a:spcPts val="0"/>
              </a:spcAft>
              <a:buClrTx/>
              <a:buSzTx/>
              <a:tabLst/>
              <a:defRPr/>
            </a:pPr>
            <a:endParaRPr lang="en-US"/>
          </a:p>
        </p:txBody>
      </p:sp>
      <p:sp>
        <p:nvSpPr>
          <p:cNvPr id="9" name="Foliennummernplatzhalter 16">
            <a:extLst>
              <a:ext uri="{FF2B5EF4-FFF2-40B4-BE49-F238E27FC236}">
                <a16:creationId xmlns:a16="http://schemas.microsoft.com/office/drawing/2014/main" id="{8E23DA73-5E91-45B9-88E0-8C9187267DF7}"/>
              </a:ext>
            </a:extLst>
          </p:cNvPr>
          <p:cNvSpPr>
            <a:spLocks noGrp="1"/>
          </p:cNvSpPr>
          <p:nvPr>
            <p:ph type="sldNum" sz="quarter" idx="4"/>
          </p:nvPr>
        </p:nvSpPr>
        <p:spPr>
          <a:xfrm>
            <a:off x="0" y="4657386"/>
            <a:ext cx="8021781" cy="430695"/>
          </a:xfrm>
          <a:prstGeom prst="rect">
            <a:avLst/>
          </a:prstGeom>
        </p:spPr>
        <p:txBody>
          <a:bodyPr vert="horz" lIns="94768" tIns="47384" rIns="94768" bIns="47384" rtlCol="0" anchor="b"/>
          <a:lstStyle>
            <a:lvl1pPr algn="l">
              <a:defRPr sz="1200">
                <a:solidFill>
                  <a:schemeClr val="bg1"/>
                </a:solidFill>
              </a:defRPr>
            </a:lvl1pPr>
          </a:lstStyle>
          <a:p>
            <a:fld id="{C7E911E4-7CD8-4F9C-B647-4242FE4D1061}" type="slidenum">
              <a:rPr lang="de-DE" smtClean="0"/>
              <a:pPr/>
              <a:t>‹#›</a:t>
            </a:fld>
            <a:endParaRPr lang="de-DE"/>
          </a:p>
        </p:txBody>
      </p:sp>
    </p:spTree>
    <p:extLst>
      <p:ext uri="{BB962C8B-B14F-4D97-AF65-F5344CB8AC3E}">
        <p14:creationId xmlns:p14="http://schemas.microsoft.com/office/powerpoint/2010/main" val="65662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liennummernplatzhalter 16">
            <a:extLst>
              <a:ext uri="{FF2B5EF4-FFF2-40B4-BE49-F238E27FC236}">
                <a16:creationId xmlns:a16="http://schemas.microsoft.com/office/drawing/2014/main" id="{3A3A1155-829A-493B-A8F8-A75F21FF4BDE}"/>
              </a:ext>
            </a:extLst>
          </p:cNvPr>
          <p:cNvSpPr>
            <a:spLocks noGrp="1"/>
          </p:cNvSpPr>
          <p:nvPr>
            <p:ph type="sldNum" sz="quarter" idx="4"/>
          </p:nvPr>
        </p:nvSpPr>
        <p:spPr>
          <a:xfrm>
            <a:off x="0" y="4664313"/>
            <a:ext cx="8021781" cy="430695"/>
          </a:xfrm>
          <a:prstGeom prst="rect">
            <a:avLst/>
          </a:prstGeom>
        </p:spPr>
        <p:txBody>
          <a:bodyPr vert="horz" lIns="94768" tIns="47384" rIns="94768" bIns="47384" rtlCol="0" anchor="b"/>
          <a:lstStyle>
            <a:lvl1pPr algn="l">
              <a:defRPr sz="1200">
                <a:solidFill>
                  <a:schemeClr val="bg1"/>
                </a:solidFill>
              </a:defRPr>
            </a:lvl1pPr>
          </a:lstStyle>
          <a:p>
            <a:fld id="{C7E911E4-7CD8-4F9C-B647-4242FE4D1061}" type="slidenum">
              <a:rPr lang="de-DE" smtClean="0"/>
              <a:pPr/>
              <a:t>‹#›</a:t>
            </a:fld>
            <a:endParaRPr lang="de-DE"/>
          </a:p>
        </p:txBody>
      </p:sp>
    </p:spTree>
    <p:extLst>
      <p:ext uri="{BB962C8B-B14F-4D97-AF65-F5344CB8AC3E}">
        <p14:creationId xmlns:p14="http://schemas.microsoft.com/office/powerpoint/2010/main" val="105298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Foliennummernplatzhalter 16">
            <a:extLst>
              <a:ext uri="{FF2B5EF4-FFF2-40B4-BE49-F238E27FC236}">
                <a16:creationId xmlns:a16="http://schemas.microsoft.com/office/drawing/2014/main" id="{F9AB8280-DF79-44D0-9DBE-80C2AF274544}"/>
              </a:ext>
            </a:extLst>
          </p:cNvPr>
          <p:cNvSpPr>
            <a:spLocks noGrp="1"/>
          </p:cNvSpPr>
          <p:nvPr>
            <p:ph type="sldNum" sz="quarter" idx="4"/>
          </p:nvPr>
        </p:nvSpPr>
        <p:spPr>
          <a:xfrm>
            <a:off x="0" y="4657386"/>
            <a:ext cx="8021781" cy="430695"/>
          </a:xfrm>
          <a:prstGeom prst="rect">
            <a:avLst/>
          </a:prstGeom>
        </p:spPr>
        <p:txBody>
          <a:bodyPr vert="horz" lIns="94768" tIns="47384" rIns="94768" bIns="47384" rtlCol="0" anchor="b"/>
          <a:lstStyle>
            <a:lvl1pPr algn="l">
              <a:defRPr sz="1200">
                <a:solidFill>
                  <a:schemeClr val="bg1"/>
                </a:solidFill>
              </a:defRPr>
            </a:lvl1pPr>
          </a:lstStyle>
          <a:p>
            <a:fld id="{C7E911E4-7CD8-4F9C-B647-4242FE4D1061}" type="slidenum">
              <a:rPr lang="de-DE" smtClean="0"/>
              <a:pPr/>
              <a:t>‹#›</a:t>
            </a:fld>
            <a:endParaRPr lang="de-DE"/>
          </a:p>
        </p:txBody>
      </p:sp>
    </p:spTree>
    <p:extLst>
      <p:ext uri="{BB962C8B-B14F-4D97-AF65-F5344CB8AC3E}">
        <p14:creationId xmlns:p14="http://schemas.microsoft.com/office/powerpoint/2010/main" val="214551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solidFill>
                <a:srgbClr val="3D527F"/>
              </a:solidFill>
            </a:endParaRPr>
          </a:p>
        </p:txBody>
      </p:sp>
      <p:sp>
        <p:nvSpPr>
          <p:cNvPr id="6" name="Text Placeholder 5"/>
          <p:cNvSpPr>
            <a:spLocks noGrp="1"/>
          </p:cNvSpPr>
          <p:nvPr>
            <p:ph type="body" sz="quarter" idx="13" hasCustomPrompt="1"/>
          </p:nvPr>
        </p:nvSpPr>
        <p:spPr>
          <a:xfrm>
            <a:off x="340787" y="343304"/>
            <a:ext cx="8439148" cy="686442"/>
          </a:xfrm>
          <a:prstGeom prst="rect">
            <a:avLst/>
          </a:prstGeom>
        </p:spPr>
        <p:txBody>
          <a:bodyPr vert="horz"/>
          <a:lstStyle>
            <a:lvl1pPr marL="0" indent="0">
              <a:buNone/>
              <a:defRPr sz="3600" b="1" baseline="0">
                <a:solidFill>
                  <a:schemeClr val="tx2"/>
                </a:solidFill>
              </a:defRPr>
            </a:lvl1pPr>
          </a:lstStyle>
          <a:p>
            <a:pPr lvl="0"/>
            <a:r>
              <a:rPr lang="en-US"/>
              <a:t>Title of slide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5"/>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liennummernplatzhalter 16">
            <a:extLst>
              <a:ext uri="{FF2B5EF4-FFF2-40B4-BE49-F238E27FC236}">
                <a16:creationId xmlns:a16="http://schemas.microsoft.com/office/drawing/2014/main" id="{44D07B55-7EFB-4F7E-B8EE-9B7C8C31FC9E}"/>
              </a:ext>
            </a:extLst>
          </p:cNvPr>
          <p:cNvSpPr>
            <a:spLocks noGrp="1"/>
          </p:cNvSpPr>
          <p:nvPr>
            <p:ph type="sldNum" sz="quarter" idx="4"/>
          </p:nvPr>
        </p:nvSpPr>
        <p:spPr>
          <a:xfrm>
            <a:off x="0" y="4657386"/>
            <a:ext cx="8021781" cy="430695"/>
          </a:xfrm>
          <a:prstGeom prst="rect">
            <a:avLst/>
          </a:prstGeom>
        </p:spPr>
        <p:txBody>
          <a:bodyPr vert="horz" lIns="94768" tIns="47384" rIns="94768" bIns="47384" rtlCol="0" anchor="b"/>
          <a:lstStyle>
            <a:lvl1pPr algn="l">
              <a:defRPr sz="1200">
                <a:solidFill>
                  <a:schemeClr val="bg1"/>
                </a:solidFill>
              </a:defRPr>
            </a:lvl1pPr>
          </a:lstStyle>
          <a:p>
            <a:fld id="{C7E911E4-7CD8-4F9C-B647-4242FE4D1061}" type="slidenum">
              <a:rPr lang="de-DE" smtClean="0"/>
              <a:pPr/>
              <a:t>‹#›</a:t>
            </a:fld>
            <a:endParaRPr lang="de-DE"/>
          </a:p>
        </p:txBody>
      </p:sp>
    </p:spTree>
    <p:extLst>
      <p:ext uri="{BB962C8B-B14F-4D97-AF65-F5344CB8AC3E}">
        <p14:creationId xmlns:p14="http://schemas.microsoft.com/office/powerpoint/2010/main" val="348105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ull page image">
  <p:cSld name="1_Full page image">
    <p:spTree>
      <p:nvGrpSpPr>
        <p:cNvPr id="1" name="Shape 152"/>
        <p:cNvGrpSpPr/>
        <p:nvPr/>
      </p:nvGrpSpPr>
      <p:grpSpPr>
        <a:xfrm>
          <a:off x="0" y="0"/>
          <a:ext cx="0" cy="0"/>
          <a:chOff x="0" y="0"/>
          <a:chExt cx="0" cy="0"/>
        </a:xfrm>
      </p:grpSpPr>
      <p:sp>
        <p:nvSpPr>
          <p:cNvPr id="153" name="Shape 153"/>
          <p:cNvSpPr>
            <a:spLocks noGrp="1"/>
          </p:cNvSpPr>
          <p:nvPr>
            <p:ph type="pic" idx="2"/>
          </p:nvPr>
        </p:nvSpPr>
        <p:spPr>
          <a:xfrm>
            <a:off x="0" y="2"/>
            <a:ext cx="9144000" cy="5143499"/>
          </a:xfrm>
          <a:prstGeom prst="rect">
            <a:avLst/>
          </a:prstGeom>
          <a:noFill/>
          <a:ln>
            <a:noFill/>
          </a:ln>
        </p:spPr>
        <p:txBody>
          <a:bodyPr spcFirstLastPara="1" wrap="square" lIns="91425" tIns="91425" rIns="91425" bIns="91425" anchor="ctr" anchorCtr="0"/>
          <a:lstStyle>
            <a:lvl1pPr marR="0" lvl="0" algn="l" rtl="0">
              <a:lnSpc>
                <a:spcPct val="100000"/>
              </a:lnSpc>
              <a:spcBef>
                <a:spcPts val="285"/>
              </a:spcBef>
              <a:spcAft>
                <a:spcPts val="0"/>
              </a:spcAft>
              <a:buClr>
                <a:schemeClr val="dk1"/>
              </a:buClr>
              <a:buSzPts val="1900"/>
              <a:buFont typeface="Arial"/>
              <a:buNone/>
              <a:defRPr sz="1425" b="0" i="0" u="none" strike="noStrike" cap="none">
                <a:solidFill>
                  <a:schemeClr val="dk1"/>
                </a:solidFill>
                <a:latin typeface="Arial"/>
                <a:ea typeface="Arial"/>
                <a:cs typeface="Arial"/>
                <a:sym typeface="Arial"/>
              </a:defRPr>
            </a:lvl1pPr>
            <a:lvl2pPr marR="0" lvl="1" algn="l" rtl="0">
              <a:lnSpc>
                <a:spcPct val="100000"/>
              </a:lnSpc>
              <a:spcBef>
                <a:spcPts val="360"/>
              </a:spcBef>
              <a:spcAft>
                <a:spcPts val="0"/>
              </a:spcAft>
              <a:buClr>
                <a:schemeClr val="dk1"/>
              </a:buClr>
              <a:buSzPts val="2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54" name="Shape 154"/>
          <p:cNvSpPr txBox="1">
            <a:spLocks noGrp="1"/>
          </p:cNvSpPr>
          <p:nvPr>
            <p:ph type="body" idx="1"/>
          </p:nvPr>
        </p:nvSpPr>
        <p:spPr>
          <a:xfrm>
            <a:off x="7583490" y="-15478"/>
            <a:ext cx="433386" cy="5174456"/>
          </a:xfrm>
          <a:prstGeom prst="rect">
            <a:avLst/>
          </a:prstGeom>
          <a:solidFill>
            <a:schemeClr val="accent1">
              <a:alpha val="77254"/>
            </a:schemeClr>
          </a:solidFill>
          <a:ln>
            <a:noFill/>
          </a:ln>
        </p:spPr>
        <p:txBody>
          <a:bodyPr spcFirstLastPara="1" wrap="square" lIns="91425" tIns="91425" rIns="91425" bIns="91425" anchor="t" anchorCtr="0"/>
          <a:lstStyle>
            <a:lvl1pPr marL="342900" marR="0" lvl="0" indent="-171450" algn="l" rtl="0">
              <a:lnSpc>
                <a:spcPct val="100000"/>
              </a:lnSpc>
              <a:spcBef>
                <a:spcPts val="480"/>
              </a:spcBef>
              <a:spcAft>
                <a:spcPts val="0"/>
              </a:spcAft>
              <a:buClr>
                <a:schemeClr val="accent1"/>
              </a:buClr>
              <a:buSzPts val="3200"/>
              <a:buFont typeface="Arial"/>
              <a:buNone/>
              <a:defRPr sz="2400" b="0" i="0" u="none" strike="noStrike" cap="none">
                <a:solidFill>
                  <a:schemeClr val="accent1"/>
                </a:solidFill>
                <a:latin typeface="Arial"/>
                <a:ea typeface="Arial"/>
                <a:cs typeface="Arial"/>
                <a:sym typeface="Arial"/>
              </a:defRPr>
            </a:lvl1pPr>
            <a:lvl2pPr marL="685800" marR="0" lvl="1" indent="-304800" algn="l" rtl="0">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2pPr>
            <a:lvl3pPr marL="1028700" marR="0" lvl="2" indent="-285750"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1714500" marR="0" lvl="4"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5pPr>
            <a:lvl6pPr marL="2057400" marR="0" lvl="5"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55" name="Shape 155"/>
          <p:cNvSpPr txBox="1">
            <a:spLocks noGrp="1"/>
          </p:cNvSpPr>
          <p:nvPr>
            <p:ph type="body" idx="3"/>
          </p:nvPr>
        </p:nvSpPr>
        <p:spPr>
          <a:xfrm>
            <a:off x="8016880" y="-15478"/>
            <a:ext cx="1127125" cy="5174456"/>
          </a:xfrm>
          <a:prstGeom prst="rect">
            <a:avLst/>
          </a:prstGeom>
          <a:solidFill>
            <a:schemeClr val="accent1"/>
          </a:solidFill>
          <a:ln>
            <a:noFill/>
          </a:ln>
        </p:spPr>
        <p:txBody>
          <a:bodyPr spcFirstLastPara="1" wrap="square" lIns="91425" tIns="91425" rIns="91425" bIns="91425" anchor="t" anchorCtr="0"/>
          <a:lstStyle>
            <a:lvl1pPr marL="342900" marR="0" lvl="0" indent="-171450" algn="l" rtl="0">
              <a:lnSpc>
                <a:spcPct val="100000"/>
              </a:lnSpc>
              <a:spcBef>
                <a:spcPts val="480"/>
              </a:spcBef>
              <a:spcAft>
                <a:spcPts val="0"/>
              </a:spcAft>
              <a:buClr>
                <a:schemeClr val="accent1"/>
              </a:buClr>
              <a:buSzPts val="3200"/>
              <a:buFont typeface="Arial"/>
              <a:buNone/>
              <a:defRPr sz="2400" b="0" i="0" u="none" strike="noStrike" cap="none">
                <a:solidFill>
                  <a:schemeClr val="accent1"/>
                </a:solidFill>
                <a:latin typeface="Arial"/>
                <a:ea typeface="Arial"/>
                <a:cs typeface="Arial"/>
                <a:sym typeface="Arial"/>
              </a:defRPr>
            </a:lvl1pPr>
            <a:lvl2pPr marL="685800" marR="0" lvl="1" indent="-304800" algn="l" rtl="0">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2pPr>
            <a:lvl3pPr marL="1028700" marR="0" lvl="2" indent="-285750"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1714500" marR="0" lvl="4"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5pPr>
            <a:lvl6pPr marL="2057400" marR="0" lvl="5"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56" name="Shape 156"/>
          <p:cNvSpPr txBox="1">
            <a:spLocks noGrp="1"/>
          </p:cNvSpPr>
          <p:nvPr>
            <p:ph type="body" idx="4"/>
          </p:nvPr>
        </p:nvSpPr>
        <p:spPr>
          <a:xfrm>
            <a:off x="-14110" y="3748283"/>
            <a:ext cx="6153149" cy="715580"/>
          </a:xfrm>
          <a:prstGeom prst="rect">
            <a:avLst/>
          </a:prstGeom>
          <a:solidFill>
            <a:schemeClr val="lt1"/>
          </a:solidFill>
          <a:ln>
            <a:noFill/>
          </a:ln>
        </p:spPr>
        <p:txBody>
          <a:bodyPr spcFirstLastPara="1" wrap="square" lIns="91425" tIns="91425" rIns="91425" bIns="91425" anchor="t" anchorCtr="0"/>
          <a:lstStyle>
            <a:lvl1pPr marL="342900" marR="0" lvl="0" indent="-171450" algn="l" rtl="0">
              <a:lnSpc>
                <a:spcPct val="100000"/>
              </a:lnSpc>
              <a:spcBef>
                <a:spcPts val="360"/>
              </a:spcBef>
              <a:spcAft>
                <a:spcPts val="0"/>
              </a:spcAft>
              <a:buClr>
                <a:srgbClr val="236192"/>
              </a:buClr>
              <a:buSzPts val="2400"/>
              <a:buFont typeface="Arial"/>
              <a:buNone/>
              <a:defRPr sz="1800" b="1" i="0" u="none" strike="noStrike" cap="none">
                <a:solidFill>
                  <a:srgbClr val="236192"/>
                </a:solidFill>
                <a:latin typeface="Arial"/>
                <a:ea typeface="Arial"/>
                <a:cs typeface="Arial"/>
                <a:sym typeface="Arial"/>
              </a:defRPr>
            </a:lvl1pPr>
            <a:lvl2pPr marL="685800" marR="0" lvl="1" indent="-304800" algn="l" rtl="0">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2pPr>
            <a:lvl3pPr marL="1028700" marR="0" lvl="2" indent="-285750"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1714500" marR="0" lvl="4"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5pPr>
            <a:lvl6pPr marL="2057400" marR="0" lvl="5"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57" name="Shape 157"/>
          <p:cNvSpPr txBox="1">
            <a:spLocks noGrp="1"/>
          </p:cNvSpPr>
          <p:nvPr>
            <p:ph type="body" idx="5"/>
          </p:nvPr>
        </p:nvSpPr>
        <p:spPr>
          <a:xfrm>
            <a:off x="534916" y="4085466"/>
            <a:ext cx="5610224" cy="264319"/>
          </a:xfrm>
          <a:prstGeom prst="rect">
            <a:avLst/>
          </a:prstGeom>
          <a:noFill/>
          <a:ln>
            <a:noFill/>
          </a:ln>
        </p:spPr>
        <p:txBody>
          <a:bodyPr spcFirstLastPara="1" wrap="square" lIns="91425" tIns="91425" rIns="91425" bIns="91425" anchor="t" anchorCtr="0"/>
          <a:lstStyle>
            <a:lvl1pPr marL="342900" marR="0" lvl="0" indent="-171450" algn="l" rtl="0">
              <a:lnSpc>
                <a:spcPct val="100000"/>
              </a:lnSpc>
              <a:spcBef>
                <a:spcPts val="270"/>
              </a:spcBef>
              <a:spcAft>
                <a:spcPts val="0"/>
              </a:spcAft>
              <a:buClr>
                <a:schemeClr val="dk1"/>
              </a:buClr>
              <a:buSzPts val="1800"/>
              <a:buFont typeface="Arial"/>
              <a:buNone/>
              <a:defRPr sz="1350" b="0" i="0" u="none" strike="noStrike" cap="none">
                <a:solidFill>
                  <a:schemeClr val="dk1"/>
                </a:solidFill>
                <a:latin typeface="Arial"/>
                <a:ea typeface="Arial"/>
                <a:cs typeface="Arial"/>
                <a:sym typeface="Arial"/>
              </a:defRPr>
            </a:lvl1pPr>
            <a:lvl2pPr marL="685800" marR="0" lvl="1" indent="-304800" algn="l" rtl="0">
              <a:lnSpc>
                <a:spcPct val="100000"/>
              </a:lnSpc>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2pPr>
            <a:lvl3pPr marL="1028700" marR="0" lvl="2" indent="-285750" algn="l" rtl="0">
              <a:lnSpc>
                <a:spcPct val="100000"/>
              </a:lnSpc>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1714500" marR="0" lvl="4"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5pPr>
            <a:lvl6pPr marL="2057400" marR="0" lvl="5"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158" name="Shape 158"/>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8310054" y="4817244"/>
            <a:ext cx="687170" cy="218718"/>
          </a:xfrm>
          <a:prstGeom prst="rect">
            <a:avLst/>
          </a:prstGeom>
          <a:noFill/>
          <a:ln>
            <a:noFill/>
          </a:ln>
        </p:spPr>
      </p:pic>
    </p:spTree>
    <p:extLst>
      <p:ext uri="{BB962C8B-B14F-4D97-AF65-F5344CB8AC3E}">
        <p14:creationId xmlns:p14="http://schemas.microsoft.com/office/powerpoint/2010/main" val="157643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178" indent="0">
              <a:buNone/>
              <a:defRPr sz="2400"/>
            </a:lvl2pPr>
          </a:lstStyle>
          <a:p>
            <a:pPr lvl="1"/>
            <a:r>
              <a:rPr lang="en-US"/>
              <a:t>Drag and drop photo here</a:t>
            </a:r>
          </a:p>
        </p:txBody>
      </p:sp>
      <p:sp>
        <p:nvSpPr>
          <p:cNvPr id="15" name="Text Placeholder 14"/>
          <p:cNvSpPr>
            <a:spLocks noGrp="1"/>
          </p:cNvSpPr>
          <p:nvPr>
            <p:ph type="body" sz="quarter" idx="13" hasCustomPrompt="1"/>
          </p:nvPr>
        </p:nvSpPr>
        <p:spPr>
          <a:xfrm>
            <a:off x="7583496"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a:t>     </a:t>
            </a:r>
          </a:p>
          <a:p>
            <a:pPr lvl="0"/>
            <a:endParaRPr lang="en-US"/>
          </a:p>
          <a:p>
            <a:pPr lvl="0"/>
            <a:r>
              <a:rPr lang="en-US"/>
              <a:t> </a:t>
            </a:r>
          </a:p>
          <a:p>
            <a:pPr lvl="0"/>
            <a:r>
              <a:rPr lang="en-US"/>
              <a:t> </a:t>
            </a:r>
          </a:p>
          <a:p>
            <a:pPr lvl="0"/>
            <a:r>
              <a:rPr lang="en-US"/>
              <a:t> </a:t>
            </a:r>
          </a:p>
          <a:p>
            <a:pPr lvl="0"/>
            <a:endParaRPr lang="en-US"/>
          </a:p>
        </p:txBody>
      </p:sp>
      <p:sp>
        <p:nvSpPr>
          <p:cNvPr id="16" name="Text Placeholder 14"/>
          <p:cNvSpPr>
            <a:spLocks noGrp="1"/>
          </p:cNvSpPr>
          <p:nvPr>
            <p:ph type="body" sz="quarter" idx="14" hasCustomPrompt="1"/>
          </p:nvPr>
        </p:nvSpPr>
        <p:spPr>
          <a:xfrm>
            <a:off x="8016884"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a:t> </a:t>
            </a:r>
          </a:p>
          <a:p>
            <a:pPr lvl="0"/>
            <a:r>
              <a:rPr lang="en-US"/>
              <a:t> </a:t>
            </a:r>
          </a:p>
          <a:p>
            <a:pPr lvl="0"/>
            <a:r>
              <a:rPr lang="en-US"/>
              <a:t> </a:t>
            </a:r>
          </a:p>
          <a:p>
            <a:pPr lvl="0"/>
            <a:r>
              <a:rPr lang="en-US"/>
              <a:t> </a:t>
            </a:r>
          </a:p>
          <a:p>
            <a:pPr lvl="0"/>
            <a:r>
              <a:rPr lang="en-US"/>
              <a:t> </a:t>
            </a:r>
          </a:p>
        </p:txBody>
      </p:sp>
      <p:sp>
        <p:nvSpPr>
          <p:cNvPr id="11" name="Text Placeholder 10"/>
          <p:cNvSpPr>
            <a:spLocks noGrp="1"/>
          </p:cNvSpPr>
          <p:nvPr>
            <p:ph type="body" sz="quarter" idx="11" hasCustomPrompt="1"/>
          </p:nvPr>
        </p:nvSpPr>
        <p:spPr>
          <a:xfrm>
            <a:off x="-14108" y="3748285"/>
            <a:ext cx="6153151"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a:t>Persons Name</a:t>
            </a:r>
          </a:p>
        </p:txBody>
      </p:sp>
      <p:sp>
        <p:nvSpPr>
          <p:cNvPr id="12" name="Text Placeholder 10"/>
          <p:cNvSpPr>
            <a:spLocks noGrp="1"/>
          </p:cNvSpPr>
          <p:nvPr>
            <p:ph type="body" sz="quarter" idx="12" hasCustomPrompt="1"/>
          </p:nvPr>
        </p:nvSpPr>
        <p:spPr>
          <a:xfrm>
            <a:off x="534920" y="4085468"/>
            <a:ext cx="5610225" cy="264319"/>
          </a:xfrm>
          <a:prstGeom prst="rect">
            <a:avLst/>
          </a:prstGeom>
        </p:spPr>
        <p:txBody>
          <a:bodyPr vert="horz"/>
          <a:lstStyle>
            <a:lvl1pPr marL="0" indent="0">
              <a:buNone/>
              <a:defRPr sz="1800" b="0" baseline="0">
                <a:solidFill>
                  <a:schemeClr val="tx1"/>
                </a:solidFill>
              </a:defRPr>
            </a:lvl1pPr>
          </a:lstStyle>
          <a:p>
            <a:pPr lvl="0"/>
            <a:r>
              <a:rPr lang="en-US"/>
              <a:t>Persons Title</a:t>
            </a:r>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5" y="4817249"/>
            <a:ext cx="687170" cy="21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9059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Bullet">
  <p:cSld name="1_Content- Bullet">
    <p:spTree>
      <p:nvGrpSpPr>
        <p:cNvPr id="1" name="Shape 22"/>
        <p:cNvGrpSpPr/>
        <p:nvPr/>
      </p:nvGrpSpPr>
      <p:grpSpPr>
        <a:xfrm>
          <a:off x="0" y="0"/>
          <a:ext cx="0" cy="0"/>
          <a:chOff x="0" y="0"/>
          <a:chExt cx="0" cy="0"/>
        </a:xfrm>
      </p:grpSpPr>
      <p:sp>
        <p:nvSpPr>
          <p:cNvPr id="23" name="Shape 23"/>
          <p:cNvSpPr/>
          <p:nvPr/>
        </p:nvSpPr>
        <p:spPr>
          <a:xfrm>
            <a:off x="0" y="4686300"/>
            <a:ext cx="2209800" cy="457200"/>
          </a:xfrm>
          <a:prstGeom prst="rect">
            <a:avLst/>
          </a:prstGeom>
          <a:solidFill>
            <a:srgbClr val="23619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rgbClr val="3D527F"/>
              </a:solidFill>
              <a:latin typeface="Arial"/>
              <a:ea typeface="Arial"/>
              <a:cs typeface="Arial"/>
              <a:sym typeface="Arial"/>
            </a:endParaRPr>
          </a:p>
        </p:txBody>
      </p:sp>
      <p:sp>
        <p:nvSpPr>
          <p:cNvPr id="24" name="Shape 24"/>
          <p:cNvSpPr/>
          <p:nvPr/>
        </p:nvSpPr>
        <p:spPr>
          <a:xfrm>
            <a:off x="2209800" y="4686300"/>
            <a:ext cx="1060450" cy="457200"/>
          </a:xfrm>
          <a:prstGeom prst="rect">
            <a:avLst/>
          </a:prstGeom>
          <a:solidFill>
            <a:srgbClr val="007DBA"/>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rgbClr val="3D527F"/>
              </a:solidFill>
              <a:latin typeface="Arial"/>
              <a:ea typeface="Arial"/>
              <a:cs typeface="Arial"/>
              <a:sym typeface="Arial"/>
            </a:endParaRPr>
          </a:p>
        </p:txBody>
      </p:sp>
      <p:sp>
        <p:nvSpPr>
          <p:cNvPr id="25" name="Shape 25"/>
          <p:cNvSpPr/>
          <p:nvPr/>
        </p:nvSpPr>
        <p:spPr>
          <a:xfrm>
            <a:off x="3270250" y="4686300"/>
            <a:ext cx="5873750" cy="457200"/>
          </a:xfrm>
          <a:prstGeom prst="rect">
            <a:avLst/>
          </a:prstGeom>
          <a:solidFill>
            <a:srgbClr val="00AFD7"/>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rgbClr val="3D527F"/>
              </a:solidFill>
              <a:latin typeface="Arial"/>
              <a:ea typeface="Arial"/>
              <a:cs typeface="Arial"/>
              <a:sym typeface="Arial"/>
            </a:endParaRPr>
          </a:p>
        </p:txBody>
      </p:sp>
      <p:sp>
        <p:nvSpPr>
          <p:cNvPr id="26" name="Shape 26"/>
          <p:cNvSpPr txBox="1">
            <a:spLocks noGrp="1"/>
          </p:cNvSpPr>
          <p:nvPr>
            <p:ph type="body" idx="1"/>
          </p:nvPr>
        </p:nvSpPr>
        <p:spPr>
          <a:xfrm>
            <a:off x="340787" y="343304"/>
            <a:ext cx="8439148" cy="686442"/>
          </a:xfrm>
          <a:prstGeom prst="rect">
            <a:avLst/>
          </a:prstGeom>
          <a:noFill/>
          <a:ln>
            <a:noFill/>
          </a:ln>
        </p:spPr>
        <p:txBody>
          <a:bodyPr spcFirstLastPara="1" wrap="square" lIns="91425" tIns="91425" rIns="91425" bIns="91425" anchor="t" anchorCtr="0"/>
          <a:lstStyle>
            <a:lvl1pPr marL="342900" marR="0" lvl="0" indent="-171450" algn="l" rtl="0">
              <a:spcBef>
                <a:spcPts val="540"/>
              </a:spcBef>
              <a:spcAft>
                <a:spcPts val="0"/>
              </a:spcAft>
              <a:buClr>
                <a:schemeClr val="dk2"/>
              </a:buClr>
              <a:buSzPts val="3600"/>
              <a:buFont typeface="Arial"/>
              <a:buNone/>
              <a:defRPr sz="2700" b="1" i="0" u="none" strike="noStrike" cap="none">
                <a:solidFill>
                  <a:schemeClr val="dk2"/>
                </a:solidFill>
                <a:latin typeface="Arial"/>
                <a:ea typeface="Arial"/>
                <a:cs typeface="Arial"/>
                <a:sym typeface="Arial"/>
              </a:defRPr>
            </a:lvl1pPr>
            <a:lvl2pPr marL="685800" marR="0" lvl="1" indent="-304800" algn="l" rtl="0">
              <a:spcBef>
                <a:spcPts val="420"/>
              </a:spcBef>
              <a:spcAft>
                <a:spcPts val="0"/>
              </a:spcAft>
              <a:buClr>
                <a:schemeClr val="dk1"/>
              </a:buClr>
              <a:buSzPts val="2800"/>
              <a:buFont typeface="Arial"/>
              <a:buChar char="–"/>
              <a:defRPr sz="2100" b="0" i="0" u="none" strike="noStrike" cap="none">
                <a:solidFill>
                  <a:schemeClr val="dk1"/>
                </a:solidFill>
                <a:latin typeface="Arial"/>
                <a:ea typeface="Arial"/>
                <a:cs typeface="Arial"/>
                <a:sym typeface="Arial"/>
              </a:defRPr>
            </a:lvl2pPr>
            <a:lvl3pPr marL="1028700" marR="0" lvl="2" indent="-285750" algn="l" rtl="0">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3pPr>
            <a:lvl4pPr marL="1371600" marR="0" lvl="3"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4pPr>
            <a:lvl5pPr marL="1714500" marR="0" lvl="4"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27" name="Shape 27"/>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8310055" y="4817246"/>
            <a:ext cx="687170" cy="218719"/>
          </a:xfrm>
          <a:prstGeom prst="rect">
            <a:avLst/>
          </a:prstGeom>
          <a:noFill/>
          <a:ln>
            <a:noFill/>
          </a:ln>
        </p:spPr>
      </p:pic>
      <p:sp>
        <p:nvSpPr>
          <p:cNvPr id="28" name="Shape 28"/>
          <p:cNvSpPr txBox="1">
            <a:spLocks noGrp="1"/>
          </p:cNvSpPr>
          <p:nvPr>
            <p:ph type="body" idx="2"/>
          </p:nvPr>
        </p:nvSpPr>
        <p:spPr>
          <a:xfrm>
            <a:off x="340787" y="1029748"/>
            <a:ext cx="8439148" cy="3356378"/>
          </a:xfrm>
          <a:prstGeom prst="rect">
            <a:avLst/>
          </a:prstGeom>
          <a:noFill/>
          <a:ln>
            <a:noFill/>
          </a:ln>
        </p:spPr>
        <p:txBody>
          <a:bodyPr spcFirstLastPara="1" wrap="square" lIns="91425" tIns="91425" rIns="91425" bIns="91425" anchor="t" anchorCtr="0"/>
          <a:lstStyle>
            <a:lvl1pPr marL="342900" marR="0" lvl="0" indent="-285750" algn="l" rtl="0">
              <a:spcBef>
                <a:spcPts val="360"/>
              </a:spcBef>
              <a:spcAft>
                <a:spcPts val="0"/>
              </a:spcAft>
              <a:buClr>
                <a:schemeClr val="dk1"/>
              </a:buClr>
              <a:buSzPts val="2400"/>
              <a:buFont typeface="Arial"/>
              <a:buChar char="•"/>
              <a:defRPr sz="1800" b="0" i="0" u="none" strike="noStrike" cap="none">
                <a:solidFill>
                  <a:schemeClr val="dk1"/>
                </a:solidFill>
                <a:latin typeface="Arial"/>
                <a:ea typeface="Arial"/>
                <a:cs typeface="Arial"/>
                <a:sym typeface="Arial"/>
              </a:defRPr>
            </a:lvl1pPr>
            <a:lvl2pPr marL="685800" marR="0" lvl="1" indent="-266700" algn="l" rtl="0">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2pPr>
            <a:lvl3pPr marL="1028700" marR="0" lvl="2" indent="-257175" algn="l" rtl="0">
              <a:spcBef>
                <a:spcPts val="27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3pPr>
            <a:lvl4pPr marL="1371600" marR="0" lvl="3" indent="-247650" algn="l" rtl="0">
              <a:spcBef>
                <a:spcPts val="24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4pPr>
            <a:lvl5pPr marL="1714500" marR="0" lvl="4" indent="-238125" algn="l" rtl="0">
              <a:spcBef>
                <a:spcPts val="210"/>
              </a:spcBef>
              <a:spcAft>
                <a:spcPts val="0"/>
              </a:spcAft>
              <a:buClr>
                <a:schemeClr val="dk1"/>
              </a:buClr>
              <a:buSzPts val="1400"/>
              <a:buFont typeface="Arial"/>
              <a:buChar char="•"/>
              <a:defRPr sz="1050" b="0" i="0" u="none" strike="noStrike" cap="none">
                <a:solidFill>
                  <a:schemeClr val="dk1"/>
                </a:solidFill>
                <a:latin typeface="Arial"/>
                <a:ea typeface="Arial"/>
                <a:cs typeface="Arial"/>
                <a:sym typeface="Arial"/>
              </a:defRPr>
            </a:lvl5pPr>
            <a:lvl6pPr marL="2057400" marR="0" lvl="5" indent="-238125" algn="l" rtl="0">
              <a:spcBef>
                <a:spcPts val="210"/>
              </a:spcBef>
              <a:spcAft>
                <a:spcPts val="0"/>
              </a:spcAft>
              <a:buClr>
                <a:schemeClr val="dk1"/>
              </a:buClr>
              <a:buSzPts val="1400"/>
              <a:buFont typeface="Arial"/>
              <a:buChar char="•"/>
              <a:defRPr sz="1050" b="0" i="0" u="none" strike="noStrike" cap="none">
                <a:solidFill>
                  <a:schemeClr val="dk1"/>
                </a:solidFill>
                <a:latin typeface="Arial"/>
                <a:ea typeface="Arial"/>
                <a:cs typeface="Arial"/>
                <a:sym typeface="Arial"/>
              </a:defRPr>
            </a:lvl6pPr>
            <a:lvl7pPr marL="2400300" marR="0" lvl="6" indent="-228600" algn="l" rtl="0">
              <a:spcBef>
                <a:spcPts val="180"/>
              </a:spcBef>
              <a:spcAft>
                <a:spcPts val="0"/>
              </a:spcAft>
              <a:buClr>
                <a:schemeClr val="dk1"/>
              </a:buClr>
              <a:buSzPts val="1200"/>
              <a:buFont typeface="Arial"/>
              <a:buChar char="•"/>
              <a:defRPr sz="900" b="0" i="0" u="none" strike="noStrike" cap="none">
                <a:solidFill>
                  <a:schemeClr val="dk1"/>
                </a:solidFill>
                <a:latin typeface="Arial"/>
                <a:ea typeface="Arial"/>
                <a:cs typeface="Arial"/>
                <a:sym typeface="Arial"/>
              </a:defRPr>
            </a:lvl7pPr>
            <a:lvl8pPr marL="2743200" marR="0" lvl="7" indent="-223838" algn="l" rtl="0">
              <a:spcBef>
                <a:spcPts val="165"/>
              </a:spcBef>
              <a:spcAft>
                <a:spcPts val="0"/>
              </a:spcAft>
              <a:buClr>
                <a:schemeClr val="dk1"/>
              </a:buClr>
              <a:buSzPts val="1100"/>
              <a:buFont typeface="Arial"/>
              <a:buChar char="•"/>
              <a:defRPr sz="825" b="0" i="0" u="none" strike="noStrike" cap="none">
                <a:solidFill>
                  <a:schemeClr val="dk1"/>
                </a:solidFill>
                <a:latin typeface="Arial"/>
                <a:ea typeface="Arial"/>
                <a:cs typeface="Arial"/>
                <a:sym typeface="Arial"/>
              </a:defRPr>
            </a:lvl8pPr>
            <a:lvl9pPr marL="3086100" marR="0" lvl="8" indent="-223838" algn="l" rtl="0">
              <a:spcBef>
                <a:spcPts val="165"/>
              </a:spcBef>
              <a:spcAft>
                <a:spcPts val="0"/>
              </a:spcAft>
              <a:buClr>
                <a:schemeClr val="dk1"/>
              </a:buClr>
              <a:buSzPts val="1100"/>
              <a:buFont typeface="Arial"/>
              <a:buChar char="•"/>
              <a:defRPr sz="825"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91614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649488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Foliennummernplatzhalter 16">
            <a:extLst>
              <a:ext uri="{FF2B5EF4-FFF2-40B4-BE49-F238E27FC236}">
                <a16:creationId xmlns:a16="http://schemas.microsoft.com/office/drawing/2014/main" id="{40323D0C-FF44-4100-9730-CF967AB55160}"/>
              </a:ext>
            </a:extLst>
          </p:cNvPr>
          <p:cNvSpPr>
            <a:spLocks noGrp="1"/>
          </p:cNvSpPr>
          <p:nvPr>
            <p:ph type="sldNum" sz="quarter" idx="4"/>
          </p:nvPr>
        </p:nvSpPr>
        <p:spPr>
          <a:xfrm>
            <a:off x="0" y="4657386"/>
            <a:ext cx="8021781" cy="430695"/>
          </a:xfrm>
          <a:prstGeom prst="rect">
            <a:avLst/>
          </a:prstGeom>
        </p:spPr>
        <p:txBody>
          <a:bodyPr vert="horz" lIns="94768" tIns="47384" rIns="94768" bIns="47384" rtlCol="0" anchor="b"/>
          <a:lstStyle>
            <a:lvl1pPr algn="l">
              <a:defRPr sz="1200">
                <a:solidFill>
                  <a:schemeClr val="bg1"/>
                </a:solidFill>
              </a:defRPr>
            </a:lvl1pPr>
          </a:lstStyle>
          <a:p>
            <a:fld id="{C7E911E4-7CD8-4F9C-B647-4242FE4D1061}" type="slidenum">
              <a:rPr lang="de-DE" smtClean="0"/>
              <a:pPr/>
              <a:t>‹#›</a:t>
            </a:fld>
            <a:endParaRPr lang="de-DE"/>
          </a:p>
        </p:txBody>
      </p:sp>
    </p:spTree>
    <p:extLst>
      <p:ext uri="{BB962C8B-B14F-4D97-AF65-F5344CB8AC3E}">
        <p14:creationId xmlns:p14="http://schemas.microsoft.com/office/powerpoint/2010/main" val="1095522313"/>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669" r:id="rId3"/>
    <p:sldLayoutId id="2147483670" r:id="rId4"/>
    <p:sldLayoutId id="2147483673" r:id="rId5"/>
    <p:sldLayoutId id="2147483693" r:id="rId6"/>
    <p:sldLayoutId id="2147483694" r:id="rId7"/>
    <p:sldLayoutId id="2147483695" r:id="rId8"/>
    <p:sldLayoutId id="2147483696"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9.sv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9.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tiff"/><Relationship Id="rId4" Type="http://schemas.microsoft.com/office/2007/relationships/hdphoto" Target="../media/hdphoto1.wdp"/><Relationship Id="rId9"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oclc.org/research/events/2020/112420-supporting-reopening-libraries-archives-museums.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www.oclc.org/research/events/2021/031621-holistic-approaches-born-digital-appraisal-accessioning.html" TargetMode="External"/><Relationship Id="rId4" Type="http://schemas.openxmlformats.org/officeDocument/2006/relationships/hyperlink" Target="https://www.oclc.org/research/events/2021/011221-data-workflows-collaboration-large-scale-collection-survey.html"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oclc.org/research/events/2020/111020-conducting-efficient-av-survey.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oclc.org/research/events/2020/061820-better-design-tools-for-creating-user-personas.html" TargetMode="External"/><Relationship Id="rId5" Type="http://schemas.openxmlformats.org/officeDocument/2006/relationships/hyperlink" Target="https://www.oclc.org/research/events/2020/062220-continuing-conversation-library-naming-finding-relationship-building-indigenous-peoples.html" TargetMode="External"/><Relationship Id="rId4" Type="http://schemas.openxmlformats.org/officeDocument/2006/relationships/hyperlink" Target="https://www.oclc.org/research/events/2020/100120-digitization-policy-counteract-histories-of-exclusion.html"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oclc.org/research/partnership/lists.html" TargetMode="External"/><Relationship Id="rId7" Type="http://schemas.openxmlformats.org/officeDocument/2006/relationships/hyperlink" Target="mailto:weberc@oclc.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oclc.org/research/events/works-in-progress-webinar-series.html" TargetMode="External"/><Relationship Id="rId5" Type="http://schemas.openxmlformats.org/officeDocument/2006/relationships/hyperlink" Target="http://hangingtogether.org/" TargetMode="External"/><Relationship Id="rId4" Type="http://schemas.openxmlformats.org/officeDocument/2006/relationships/hyperlink" Target="http://listserv.oclclists.org/archives/oclcrlp-announce-l.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tiff"/><Relationship Id="rId7" Type="http://schemas.openxmlformats.org/officeDocument/2006/relationships/image" Target="../media/image19.tif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C182F509-2717-4C18-B649-DE12C7DB3C11}"/>
              </a:ext>
            </a:extLst>
          </p:cNvPr>
          <p:cNvSpPr>
            <a:spLocks noGrp="1"/>
          </p:cNvSpPr>
          <p:nvPr>
            <p:ph type="body" sz="quarter" idx="12"/>
          </p:nvPr>
        </p:nvSpPr>
        <p:spPr>
          <a:xfrm>
            <a:off x="1" y="1329876"/>
            <a:ext cx="2482731" cy="569387"/>
          </a:xfrm>
        </p:spPr>
        <p:txBody>
          <a:bodyPr/>
          <a:lstStyle/>
          <a:p>
            <a:r>
              <a:rPr lang="en-US" dirty="0"/>
              <a:t>19 November 2020</a:t>
            </a:r>
          </a:p>
        </p:txBody>
      </p:sp>
      <p:sp>
        <p:nvSpPr>
          <p:cNvPr id="16" name="Textplatzhalter 15">
            <a:extLst>
              <a:ext uri="{FF2B5EF4-FFF2-40B4-BE49-F238E27FC236}">
                <a16:creationId xmlns:a16="http://schemas.microsoft.com/office/drawing/2014/main" id="{98F10A37-E9EA-417B-BB99-736333E13E4F}"/>
              </a:ext>
            </a:extLst>
          </p:cNvPr>
          <p:cNvSpPr>
            <a:spLocks noGrp="1"/>
          </p:cNvSpPr>
          <p:nvPr>
            <p:ph type="body" sz="quarter" idx="16"/>
          </p:nvPr>
        </p:nvSpPr>
        <p:spPr>
          <a:xfrm>
            <a:off x="779470" y="1846992"/>
            <a:ext cx="7022689" cy="1331978"/>
          </a:xfrm>
        </p:spPr>
        <p:txBody>
          <a:bodyPr>
            <a:noAutofit/>
          </a:bodyPr>
          <a:lstStyle/>
          <a:p>
            <a:r>
              <a:rPr lang="en-US" sz="2800">
                <a:latin typeface="Calibri" panose="020F0502020204030204" pitchFamily="34" charset="0"/>
                <a:ea typeface="Calibri" panose="020F0502020204030204" pitchFamily="34" charset="0"/>
              </a:rPr>
              <a:t>OCLC, Archives, the Research Library Partnership, and You!</a:t>
            </a:r>
            <a:endParaRPr lang="en-US" sz="2500" b="0"/>
          </a:p>
        </p:txBody>
      </p:sp>
    </p:spTree>
    <p:extLst>
      <p:ext uri="{BB962C8B-B14F-4D97-AF65-F5344CB8AC3E}">
        <p14:creationId xmlns:p14="http://schemas.microsoft.com/office/powerpoint/2010/main" val="3786410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erson posing for the camera&#10;&#10;Description generated with very high confidence">
            <a:extLst>
              <a:ext uri="{FF2B5EF4-FFF2-40B4-BE49-F238E27FC236}">
                <a16:creationId xmlns:a16="http://schemas.microsoft.com/office/drawing/2014/main" id="{D1C0522C-956C-4318-9C76-E3FABAB2D19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1"/>
          <a:stretch/>
        </p:blipFill>
        <p:spPr>
          <a:xfrm>
            <a:off x="475873" y="438151"/>
            <a:ext cx="1021007" cy="1039680"/>
          </a:xfrm>
          <a:prstGeom prst="rect">
            <a:avLst/>
          </a:prstGeom>
        </p:spPr>
      </p:pic>
      <p:sp>
        <p:nvSpPr>
          <p:cNvPr id="6" name="Rectangle 5">
            <a:extLst>
              <a:ext uri="{FF2B5EF4-FFF2-40B4-BE49-F238E27FC236}">
                <a16:creationId xmlns:a16="http://schemas.microsoft.com/office/drawing/2014/main" id="{E49CB9B1-32EC-E841-BD5D-833D86309B26}"/>
              </a:ext>
            </a:extLst>
          </p:cNvPr>
          <p:cNvSpPr/>
          <p:nvPr/>
        </p:nvSpPr>
        <p:spPr>
          <a:xfrm>
            <a:off x="371073" y="1627628"/>
            <a:ext cx="8437073" cy="2062039"/>
          </a:xfrm>
          <a:prstGeom prst="rect">
            <a:avLst/>
          </a:prstGeom>
        </p:spPr>
        <p:txBody>
          <a:bodyPr wrap="square">
            <a:spAutoFit/>
          </a:bodyPr>
          <a:lstStyle/>
          <a:p>
            <a:pPr>
              <a:lnSpc>
                <a:spcPts val="2600"/>
              </a:lnSpc>
            </a:pPr>
            <a:r>
              <a:rPr lang="en-US">
                <a:solidFill>
                  <a:srgbClr val="000000"/>
                </a:solidFill>
              </a:rPr>
              <a:t>“We work in special and distinctive collections because they are an important site of scholarly knowledge creation, made possible by libraries’ significant investment in the stewardship of these collections. The unique nature of material in special collections can make scaling a challenge, so we work to identify areas of common need and patterns of innovation to help libraries scale learning and expertise with these collections.” </a:t>
            </a:r>
          </a:p>
        </p:txBody>
      </p:sp>
      <p:sp>
        <p:nvSpPr>
          <p:cNvPr id="7" name="TextBox 6">
            <a:extLst>
              <a:ext uri="{FF2B5EF4-FFF2-40B4-BE49-F238E27FC236}">
                <a16:creationId xmlns:a16="http://schemas.microsoft.com/office/drawing/2014/main" id="{6D3C531C-1BF7-D040-BDBE-5D446BA4C226}"/>
              </a:ext>
            </a:extLst>
          </p:cNvPr>
          <p:cNvSpPr txBox="1"/>
          <p:nvPr/>
        </p:nvSpPr>
        <p:spPr>
          <a:xfrm>
            <a:off x="1496880" y="438150"/>
            <a:ext cx="7189920" cy="1039680"/>
          </a:xfrm>
          <a:prstGeom prst="rect">
            <a:avLst/>
          </a:prstGeom>
          <a:solidFill>
            <a:schemeClr val="accent1"/>
          </a:solidFill>
        </p:spPr>
        <p:txBody>
          <a:bodyPr wrap="square" lIns="274320" rtlCol="0" anchor="ctr" anchorCtr="0">
            <a:noAutofit/>
          </a:bodyPr>
          <a:lstStyle/>
          <a:p>
            <a:endParaRPr lang="en-US" sz="3000" b="1">
              <a:solidFill>
                <a:prstClr val="white"/>
              </a:solidFill>
            </a:endParaRPr>
          </a:p>
        </p:txBody>
      </p:sp>
      <p:sp>
        <p:nvSpPr>
          <p:cNvPr id="8" name="TextBox 7">
            <a:extLst>
              <a:ext uri="{FF2B5EF4-FFF2-40B4-BE49-F238E27FC236}">
                <a16:creationId xmlns:a16="http://schemas.microsoft.com/office/drawing/2014/main" id="{5C6894D7-D886-E744-A546-A4EDB8E066A4}"/>
              </a:ext>
            </a:extLst>
          </p:cNvPr>
          <p:cNvSpPr txBox="1"/>
          <p:nvPr/>
        </p:nvSpPr>
        <p:spPr>
          <a:xfrm>
            <a:off x="475873" y="3911829"/>
            <a:ext cx="3493577" cy="584775"/>
          </a:xfrm>
          <a:prstGeom prst="rect">
            <a:avLst/>
          </a:prstGeom>
          <a:noFill/>
        </p:spPr>
        <p:txBody>
          <a:bodyPr wrap="square" lIns="0" rtlCol="0" anchor="t">
            <a:spAutoFit/>
          </a:bodyPr>
          <a:lstStyle/>
          <a:p>
            <a:r>
              <a:rPr lang="en-US" sz="1600"/>
              <a:t>Chela Scott Weber</a:t>
            </a:r>
            <a:br>
              <a:rPr lang="en-US" sz="1600"/>
            </a:br>
            <a:r>
              <a:rPr lang="en-US" sz="1600" err="1">
                <a:solidFill>
                  <a:srgbClr val="000000">
                    <a:lumMod val="50000"/>
                    <a:lumOff val="50000"/>
                  </a:srgbClr>
                </a:solidFill>
              </a:rPr>
              <a:t>weberc@oclc.org</a:t>
            </a:r>
            <a:endParaRPr lang="en-US" sz="1600">
              <a:solidFill>
                <a:srgbClr val="000000">
                  <a:lumMod val="50000"/>
                  <a:lumOff val="50000"/>
                </a:srgbClr>
              </a:solidFill>
              <a:cs typeface="Arial"/>
            </a:endParaRPr>
          </a:p>
        </p:txBody>
      </p:sp>
      <p:cxnSp>
        <p:nvCxnSpPr>
          <p:cNvPr id="9" name="Straight Connector 8">
            <a:extLst>
              <a:ext uri="{FF2B5EF4-FFF2-40B4-BE49-F238E27FC236}">
                <a16:creationId xmlns:a16="http://schemas.microsoft.com/office/drawing/2014/main" id="{9328C3A7-AF11-4148-9A72-83CFDE9238E9}"/>
              </a:ext>
            </a:extLst>
          </p:cNvPr>
          <p:cNvCxnSpPr/>
          <p:nvPr/>
        </p:nvCxnSpPr>
        <p:spPr>
          <a:xfrm>
            <a:off x="475874" y="3812456"/>
            <a:ext cx="8221441"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ED6EBE71-AE78-D74B-8A8F-A074CAFC4FEB}"/>
              </a:ext>
            </a:extLst>
          </p:cNvPr>
          <p:cNvSpPr/>
          <p:nvPr/>
        </p:nvSpPr>
        <p:spPr>
          <a:xfrm>
            <a:off x="1697549" y="675598"/>
            <a:ext cx="6409127" cy="553998"/>
          </a:xfrm>
          <a:prstGeom prst="rect">
            <a:avLst/>
          </a:prstGeom>
        </p:spPr>
        <p:txBody>
          <a:bodyPr wrap="none">
            <a:spAutoFit/>
          </a:bodyPr>
          <a:lstStyle/>
          <a:p>
            <a:r>
              <a:rPr lang="en-US" sz="3000" b="1">
                <a:solidFill>
                  <a:prstClr val="white"/>
                </a:solidFill>
              </a:rPr>
              <a:t>Unique and distinctive collections</a:t>
            </a:r>
          </a:p>
        </p:txBody>
      </p:sp>
      <p:sp>
        <p:nvSpPr>
          <p:cNvPr id="11" name="Rectangle 10">
            <a:extLst>
              <a:ext uri="{FF2B5EF4-FFF2-40B4-BE49-F238E27FC236}">
                <a16:creationId xmlns:a16="http://schemas.microsoft.com/office/drawing/2014/main" id="{EF65A2BC-BA9C-034B-9030-18F304983D0B}"/>
              </a:ext>
            </a:extLst>
          </p:cNvPr>
          <p:cNvSpPr/>
          <p:nvPr/>
        </p:nvSpPr>
        <p:spPr>
          <a:xfrm>
            <a:off x="1363437" y="438150"/>
            <a:ext cx="133447" cy="1039680"/>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spTree>
    <p:extLst>
      <p:ext uri="{BB962C8B-B14F-4D97-AF65-F5344CB8AC3E}">
        <p14:creationId xmlns:p14="http://schemas.microsoft.com/office/powerpoint/2010/main" val="32091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E35013-3125-EE47-9C28-7CF8E13F318F}"/>
              </a:ext>
            </a:extLst>
          </p:cNvPr>
          <p:cNvSpPr>
            <a:spLocks noGrp="1"/>
          </p:cNvSpPr>
          <p:nvPr>
            <p:ph type="body" idx="1"/>
          </p:nvPr>
        </p:nvSpPr>
        <p:spPr>
          <a:xfrm>
            <a:off x="254000" y="114301"/>
            <a:ext cx="8425656" cy="698500"/>
          </a:xfrm>
          <a:solidFill>
            <a:schemeClr val="accent6"/>
          </a:solidFill>
        </p:spPr>
        <p:txBody>
          <a:bodyPr anchor="ctr"/>
          <a:lstStyle/>
          <a:p>
            <a:pPr algn="ctr"/>
            <a:r>
              <a:rPr lang="en-US" sz="2250">
                <a:solidFill>
                  <a:schemeClr val="bg1"/>
                </a:solidFill>
              </a:rPr>
              <a:t>Archives, Special, and Distinctive Collections</a:t>
            </a:r>
          </a:p>
        </p:txBody>
      </p:sp>
      <p:pic>
        <p:nvPicPr>
          <p:cNvPr id="4" name="Picture 3">
            <a:extLst>
              <a:ext uri="{FF2B5EF4-FFF2-40B4-BE49-F238E27FC236}">
                <a16:creationId xmlns:a16="http://schemas.microsoft.com/office/drawing/2014/main" id="{5B6883AF-E356-1C4A-A608-68703D028175}"/>
              </a:ext>
            </a:extLst>
          </p:cNvPr>
          <p:cNvPicPr>
            <a:picLocks noChangeAspect="1"/>
          </p:cNvPicPr>
          <p:nvPr/>
        </p:nvPicPr>
        <p:blipFill>
          <a:blip r:embed="rId3"/>
          <a:stretch>
            <a:fillRect/>
          </a:stretch>
        </p:blipFill>
        <p:spPr>
          <a:xfrm>
            <a:off x="723299" y="1454930"/>
            <a:ext cx="2266293" cy="2931332"/>
          </a:xfrm>
          <a:prstGeom prst="rect">
            <a:avLst/>
          </a:prstGeom>
          <a:ln>
            <a:solidFill>
              <a:schemeClr val="accent3"/>
            </a:solidFill>
          </a:ln>
        </p:spPr>
      </p:pic>
      <p:pic>
        <p:nvPicPr>
          <p:cNvPr id="6" name="Picture 5">
            <a:extLst>
              <a:ext uri="{FF2B5EF4-FFF2-40B4-BE49-F238E27FC236}">
                <a16:creationId xmlns:a16="http://schemas.microsoft.com/office/drawing/2014/main" id="{657D3DDD-4541-8B44-9AF5-A32E914586AC}"/>
              </a:ext>
            </a:extLst>
          </p:cNvPr>
          <p:cNvPicPr>
            <a:picLocks noChangeAspect="1"/>
          </p:cNvPicPr>
          <p:nvPr/>
        </p:nvPicPr>
        <p:blipFill>
          <a:blip r:embed="rId4"/>
          <a:stretch>
            <a:fillRect/>
          </a:stretch>
        </p:blipFill>
        <p:spPr>
          <a:xfrm>
            <a:off x="6154409" y="1083751"/>
            <a:ext cx="2291862" cy="2975999"/>
          </a:xfrm>
          <a:prstGeom prst="rect">
            <a:avLst/>
          </a:prstGeom>
          <a:ln>
            <a:solidFill>
              <a:schemeClr val="accent3"/>
            </a:solidFill>
          </a:ln>
        </p:spPr>
      </p:pic>
      <p:pic>
        <p:nvPicPr>
          <p:cNvPr id="9" name="Picture 8">
            <a:extLst>
              <a:ext uri="{FF2B5EF4-FFF2-40B4-BE49-F238E27FC236}">
                <a16:creationId xmlns:a16="http://schemas.microsoft.com/office/drawing/2014/main" id="{FCFB15D3-C091-8545-AE63-BD615AB35E3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424075" y="1257649"/>
            <a:ext cx="2299844" cy="2975999"/>
          </a:xfrm>
          <a:prstGeom prst="rect">
            <a:avLst/>
          </a:prstGeom>
          <a:ln>
            <a:solidFill>
              <a:schemeClr val="accent3"/>
            </a:solidFill>
          </a:ln>
        </p:spPr>
      </p:pic>
    </p:spTree>
    <p:extLst>
      <p:ext uri="{BB962C8B-B14F-4D97-AF65-F5344CB8AC3E}">
        <p14:creationId xmlns:p14="http://schemas.microsoft.com/office/powerpoint/2010/main" val="3456595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E0792E2-5DD5-2241-902D-ECB5CB83BA6C}"/>
              </a:ext>
            </a:extLst>
          </p:cNvPr>
          <p:cNvSpPr>
            <a:spLocks noGrp="1"/>
          </p:cNvSpPr>
          <p:nvPr>
            <p:ph type="body" idx="4294967295"/>
          </p:nvPr>
        </p:nvSpPr>
        <p:spPr>
          <a:xfrm>
            <a:off x="0" y="1030288"/>
            <a:ext cx="3578225" cy="3671887"/>
          </a:xfrm>
          <a:prstGeom prst="rect">
            <a:avLst/>
          </a:prstGeom>
        </p:spPr>
        <p:txBody>
          <a:bodyPr>
            <a:normAutofit/>
          </a:bodyPr>
          <a:lstStyle/>
          <a:p>
            <a:pPr marL="57150" indent="0">
              <a:buNone/>
            </a:pPr>
            <a:endParaRPr lang="en-US"/>
          </a:p>
          <a:p>
            <a:endParaRPr lang="en-US"/>
          </a:p>
        </p:txBody>
      </p:sp>
      <p:pic>
        <p:nvPicPr>
          <p:cNvPr id="2" name="Picture 1" descr="research-and-learning-cover-500.png"/>
          <p:cNvPicPr>
            <a:picLocks noChangeAspect="1"/>
          </p:cNvPicPr>
          <p:nvPr/>
        </p:nvPicPr>
        <p:blipFill rotWithShape="1">
          <a:blip r:embed="rId3" cstate="print">
            <a:extLst>
              <a:ext uri="{28A0092B-C50C-407E-A947-70E740481C1C}">
                <a14:useLocalDpi xmlns:a14="http://schemas.microsoft.com/office/drawing/2010/main"/>
              </a:ext>
            </a:extLst>
          </a:blip>
          <a:srcRect t="-1" b="-3658"/>
          <a:stretch/>
        </p:blipFill>
        <p:spPr>
          <a:xfrm>
            <a:off x="495300" y="460791"/>
            <a:ext cx="3089976" cy="3952503"/>
          </a:xfrm>
          <a:prstGeom prst="rect">
            <a:avLst/>
          </a:prstGeom>
          <a:solidFill>
            <a:schemeClr val="bg1"/>
          </a:solidFill>
          <a:ln>
            <a:solidFill>
              <a:schemeClr val="accent3"/>
            </a:solidFill>
          </a:ln>
        </p:spPr>
      </p:pic>
      <p:sp>
        <p:nvSpPr>
          <p:cNvPr id="7" name="Shape 734">
            <a:extLst>
              <a:ext uri="{FF2B5EF4-FFF2-40B4-BE49-F238E27FC236}">
                <a16:creationId xmlns:a16="http://schemas.microsoft.com/office/drawing/2014/main" id="{63074A96-D416-9C43-87E5-EA54005D24F2}"/>
              </a:ext>
            </a:extLst>
          </p:cNvPr>
          <p:cNvSpPr/>
          <p:nvPr/>
        </p:nvSpPr>
        <p:spPr>
          <a:xfrm>
            <a:off x="6358758" y="3985958"/>
            <a:ext cx="2392326" cy="427336"/>
          </a:xfrm>
          <a:prstGeom prst="rect">
            <a:avLst/>
          </a:prstGeom>
          <a:solidFill>
            <a:srgbClr val="A9306F"/>
          </a:solidFill>
          <a:ln>
            <a:noFill/>
          </a:ln>
        </p:spPr>
        <p:txBody>
          <a:bodyPr spcFirstLastPara="1" wrap="square" lIns="68569" tIns="34275" rIns="68569" bIns="34275" anchor="t" anchorCtr="0">
            <a:noAutofit/>
          </a:bodyPr>
          <a:lstStyle/>
          <a:p>
            <a:pPr algn="ctr" defTabSz="685800">
              <a:buClr>
                <a:srgbClr val="000000"/>
              </a:buClr>
              <a:defRPr/>
            </a:pPr>
            <a:r>
              <a:rPr lang="en-US" sz="2100" kern="0" err="1">
                <a:solidFill>
                  <a:srgbClr val="FFFFFF"/>
                </a:solidFill>
                <a:latin typeface="Arial" panose="020B0604020202020204" pitchFamily="34" charset="0"/>
                <a:ea typeface="Calibri"/>
                <a:cs typeface="Arial" panose="020B0604020202020204" pitchFamily="34" charset="0"/>
                <a:sym typeface="Calibri"/>
              </a:rPr>
              <a:t>oc.lc</a:t>
            </a:r>
            <a:r>
              <a:rPr lang="en-US" sz="2100" kern="0">
                <a:solidFill>
                  <a:srgbClr val="FFFFFF"/>
                </a:solidFill>
                <a:latin typeface="Arial" panose="020B0604020202020204" pitchFamily="34" charset="0"/>
                <a:ea typeface="Calibri"/>
                <a:cs typeface="Arial" panose="020B0604020202020204" pitchFamily="34" charset="0"/>
                <a:sym typeface="Calibri"/>
              </a:rPr>
              <a:t>/</a:t>
            </a:r>
            <a:r>
              <a:rPr lang="en-US" sz="2100" kern="0" err="1">
                <a:solidFill>
                  <a:srgbClr val="FFFFFF"/>
                </a:solidFill>
                <a:latin typeface="Arial" panose="020B0604020202020204" pitchFamily="34" charset="0"/>
                <a:ea typeface="Calibri"/>
                <a:cs typeface="Arial" panose="020B0604020202020204" pitchFamily="34" charset="0"/>
                <a:sym typeface="Calibri"/>
              </a:rPr>
              <a:t>rlp</a:t>
            </a:r>
            <a:r>
              <a:rPr lang="en-US" sz="2100" kern="0">
                <a:solidFill>
                  <a:srgbClr val="FFFFFF"/>
                </a:solidFill>
                <a:latin typeface="Arial" panose="020B0604020202020204" pitchFamily="34" charset="0"/>
                <a:ea typeface="Calibri"/>
                <a:cs typeface="Arial" panose="020B0604020202020204" pitchFamily="34" charset="0"/>
                <a:sym typeface="Calibri"/>
              </a:rPr>
              <a:t>-agenda</a:t>
            </a:r>
            <a:endParaRPr lang="en-US" sz="2100" kern="0">
              <a:solidFill>
                <a:srgbClr val="000000"/>
              </a:solidFill>
              <a:cs typeface="Arial"/>
              <a:sym typeface="Arial"/>
            </a:endParaRPr>
          </a:p>
        </p:txBody>
      </p:sp>
      <p:sp>
        <p:nvSpPr>
          <p:cNvPr id="3" name="Rectangle 2">
            <a:extLst>
              <a:ext uri="{FF2B5EF4-FFF2-40B4-BE49-F238E27FC236}">
                <a16:creationId xmlns:a16="http://schemas.microsoft.com/office/drawing/2014/main" id="{704913BA-CB01-3E45-8F1C-DF597280B648}"/>
              </a:ext>
            </a:extLst>
          </p:cNvPr>
          <p:cNvSpPr/>
          <p:nvPr/>
        </p:nvSpPr>
        <p:spPr>
          <a:xfrm>
            <a:off x="4484115" y="2456334"/>
            <a:ext cx="232756" cy="300082"/>
          </a:xfrm>
          <a:prstGeom prst="rect">
            <a:avLst/>
          </a:prstGeom>
        </p:spPr>
        <p:txBody>
          <a:bodyPr wrap="none">
            <a:spAutoFit/>
          </a:bodyPr>
          <a:lstStyle/>
          <a:p>
            <a:r>
              <a:rPr lang="en-US" sz="1350"/>
              <a:t> </a:t>
            </a:r>
          </a:p>
        </p:txBody>
      </p:sp>
      <p:sp>
        <p:nvSpPr>
          <p:cNvPr id="5" name="TextBox 4">
            <a:extLst>
              <a:ext uri="{FF2B5EF4-FFF2-40B4-BE49-F238E27FC236}">
                <a16:creationId xmlns:a16="http://schemas.microsoft.com/office/drawing/2014/main" id="{F71ECD95-7FBA-CB42-9C81-14A9E475796E}"/>
              </a:ext>
            </a:extLst>
          </p:cNvPr>
          <p:cNvSpPr txBox="1"/>
          <p:nvPr/>
        </p:nvSpPr>
        <p:spPr>
          <a:xfrm>
            <a:off x="3825767" y="460791"/>
            <a:ext cx="4822934" cy="3200876"/>
          </a:xfrm>
          <a:prstGeom prst="rect">
            <a:avLst/>
          </a:prstGeom>
          <a:solidFill>
            <a:schemeClr val="bg1"/>
          </a:solidFill>
        </p:spPr>
        <p:txBody>
          <a:bodyPr wrap="square" rtlCol="0" anchor="ctr">
            <a:spAutoFit/>
          </a:bodyPr>
          <a:lstStyle/>
          <a:p>
            <a:pPr marL="285750" indent="-285750">
              <a:spcBef>
                <a:spcPts val="600"/>
              </a:spcBef>
              <a:spcAft>
                <a:spcPts val="600"/>
              </a:spcAft>
              <a:buFont typeface="Arial" panose="020B0604020202020204" pitchFamily="34" charset="0"/>
              <a:buChar char="•"/>
            </a:pPr>
            <a:r>
              <a:rPr lang="en-US" sz="2400"/>
              <a:t>Created via a participatory, iterative process with the community</a:t>
            </a:r>
          </a:p>
          <a:p>
            <a:pPr marL="285750" indent="-285750">
              <a:spcAft>
                <a:spcPts val="600"/>
              </a:spcAft>
              <a:buFont typeface="Arial" panose="020B0604020202020204" pitchFamily="34" charset="0"/>
              <a:buChar char="•"/>
            </a:pPr>
            <a:r>
              <a:rPr lang="en-US" sz="2400"/>
              <a:t>Articulates shared challenges and opportunities for research libraries</a:t>
            </a:r>
          </a:p>
          <a:p>
            <a:pPr marL="285750" indent="-285750">
              <a:buFont typeface="Arial" panose="020B0604020202020204" pitchFamily="34" charset="0"/>
              <a:buChar char="•"/>
            </a:pPr>
            <a:r>
              <a:rPr lang="en-US" sz="2400"/>
              <a:t>Suggests approaches for working on them together. </a:t>
            </a:r>
          </a:p>
        </p:txBody>
      </p:sp>
    </p:spTree>
    <p:extLst>
      <p:ext uri="{BB962C8B-B14F-4D97-AF65-F5344CB8AC3E}">
        <p14:creationId xmlns:p14="http://schemas.microsoft.com/office/powerpoint/2010/main" val="405128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3A2EC6-5BBF-6648-9A01-FA377A7E81D1}"/>
              </a:ext>
            </a:extLst>
          </p:cNvPr>
          <p:cNvSpPr txBox="1"/>
          <p:nvPr/>
        </p:nvSpPr>
        <p:spPr>
          <a:xfrm>
            <a:off x="430924" y="429595"/>
            <a:ext cx="5286703" cy="726542"/>
          </a:xfrm>
          <a:prstGeom prst="rect">
            <a:avLst/>
          </a:prstGeom>
        </p:spPr>
        <p:txBody>
          <a:bodyPr vert="horz" lIns="68580" tIns="34290" rIns="68580" bIns="34290" rtlCol="0" anchor="t">
            <a:normAutofit/>
          </a:bodyPr>
          <a:lstStyle/>
          <a:p>
            <a:pPr defTabSz="685800">
              <a:lnSpc>
                <a:spcPct val="90000"/>
              </a:lnSpc>
              <a:spcBef>
                <a:spcPct val="0"/>
              </a:spcBef>
              <a:spcAft>
                <a:spcPts val="450"/>
              </a:spcAft>
              <a:defRPr/>
            </a:pPr>
            <a:r>
              <a:rPr lang="en-US" sz="3600" b="1">
                <a:solidFill>
                  <a:schemeClr val="tx2"/>
                </a:solidFill>
                <a:latin typeface="Arial" panose="020B0604020202020204" pitchFamily="34" charset="0"/>
                <a:cs typeface="Arial" panose="020B0604020202020204" pitchFamily="34" charset="0"/>
              </a:rPr>
              <a:t>Areas of Investigation</a:t>
            </a:r>
          </a:p>
        </p:txBody>
      </p:sp>
      <p:sp>
        <p:nvSpPr>
          <p:cNvPr id="3" name="TextBox 2">
            <a:extLst>
              <a:ext uri="{FF2B5EF4-FFF2-40B4-BE49-F238E27FC236}">
                <a16:creationId xmlns:a16="http://schemas.microsoft.com/office/drawing/2014/main" id="{0A6D8D2D-B1A9-6D4C-8777-6DFA14F19A30}"/>
              </a:ext>
            </a:extLst>
          </p:cNvPr>
          <p:cNvSpPr txBox="1"/>
          <p:nvPr/>
        </p:nvSpPr>
        <p:spPr>
          <a:xfrm>
            <a:off x="199696" y="1114093"/>
            <a:ext cx="8702566" cy="3531478"/>
          </a:xfrm>
          <a:prstGeom prst="rect">
            <a:avLst/>
          </a:prstGeom>
        </p:spPr>
        <p:txBody>
          <a:bodyPr vert="horz" lIns="68580" tIns="34290" rIns="68580" bIns="34290" rtlCol="0" anchor="t">
            <a:normAutofit/>
          </a:bodyPr>
          <a:lstStyle/>
          <a:p>
            <a:pPr marL="400050" indent="-171450">
              <a:lnSpc>
                <a:spcPct val="150000"/>
              </a:lnSpc>
              <a:buFont typeface="Arial" panose="020B0604020202020204" pitchFamily="34" charset="0"/>
              <a:buChar char="•"/>
            </a:pPr>
            <a:r>
              <a:rPr lang="en-US" sz="2000"/>
              <a:t>Convergence of Special Collections and the Research Library</a:t>
            </a:r>
          </a:p>
          <a:p>
            <a:pPr marL="400050" indent="-171450">
              <a:lnSpc>
                <a:spcPct val="150000"/>
              </a:lnSpc>
              <a:buFont typeface="Arial" panose="020B0604020202020204" pitchFamily="34" charset="0"/>
              <a:buChar char="•"/>
            </a:pPr>
            <a:r>
              <a:rPr lang="en-US" sz="2000"/>
              <a:t>Advocating for Archives and Special Collections</a:t>
            </a:r>
          </a:p>
          <a:p>
            <a:pPr marL="400050" indent="-171450">
              <a:lnSpc>
                <a:spcPct val="150000"/>
              </a:lnSpc>
              <a:buFont typeface="Arial" panose="020B0604020202020204" pitchFamily="34" charset="0"/>
              <a:buChar char="•"/>
            </a:pPr>
            <a:r>
              <a:rPr lang="en-US" sz="2000"/>
              <a:t>Next Steps for Born Digital</a:t>
            </a:r>
          </a:p>
          <a:p>
            <a:pPr marL="400050" indent="-171450">
              <a:lnSpc>
                <a:spcPct val="150000"/>
              </a:lnSpc>
              <a:buFont typeface="Arial" panose="020B0604020202020204" pitchFamily="34" charset="0"/>
              <a:buChar char="•"/>
            </a:pPr>
            <a:r>
              <a:rPr lang="en-US" sz="2000"/>
              <a:t>Addressing Audiovisual Collections </a:t>
            </a:r>
          </a:p>
          <a:p>
            <a:pPr marL="400050" indent="-171450">
              <a:lnSpc>
                <a:spcPct val="150000"/>
              </a:lnSpc>
              <a:buFont typeface="Arial" panose="020B0604020202020204" pitchFamily="34" charset="0"/>
              <a:buChar char="•"/>
            </a:pPr>
            <a:r>
              <a:rPr lang="en-US" sz="2000"/>
              <a:t>Evolving Systems Environments</a:t>
            </a:r>
          </a:p>
          <a:p>
            <a:pPr marL="400050" indent="-171450">
              <a:lnSpc>
                <a:spcPct val="150000"/>
              </a:lnSpc>
              <a:buFont typeface="Arial" panose="020B0604020202020204" pitchFamily="34" charset="0"/>
              <a:buChar char="•"/>
            </a:pPr>
            <a:r>
              <a:rPr lang="en-US" sz="2000"/>
              <a:t>Stewardship Responsibility &amp; Collection Management</a:t>
            </a:r>
          </a:p>
          <a:p>
            <a:pPr marL="400050" indent="-171450">
              <a:lnSpc>
                <a:spcPct val="150000"/>
              </a:lnSpc>
              <a:buFont typeface="Arial" panose="020B0604020202020204" pitchFamily="34" charset="0"/>
              <a:buChar char="•"/>
            </a:pPr>
            <a:r>
              <a:rPr lang="en-US" sz="2000"/>
              <a:t>Engaging the Challenge of Diversifying Collections</a:t>
            </a:r>
          </a:p>
        </p:txBody>
      </p:sp>
    </p:spTree>
    <p:extLst>
      <p:ext uri="{BB962C8B-B14F-4D97-AF65-F5344CB8AC3E}">
        <p14:creationId xmlns:p14="http://schemas.microsoft.com/office/powerpoint/2010/main" val="313712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734">
            <a:extLst>
              <a:ext uri="{FF2B5EF4-FFF2-40B4-BE49-F238E27FC236}">
                <a16:creationId xmlns:a16="http://schemas.microsoft.com/office/drawing/2014/main" id="{63074A96-D416-9C43-87E5-EA54005D24F2}"/>
              </a:ext>
            </a:extLst>
          </p:cNvPr>
          <p:cNvSpPr/>
          <p:nvPr/>
        </p:nvSpPr>
        <p:spPr>
          <a:xfrm>
            <a:off x="3550003" y="1651928"/>
            <a:ext cx="5320625" cy="2814969"/>
          </a:xfrm>
          <a:prstGeom prst="rect">
            <a:avLst/>
          </a:prstGeom>
          <a:noFill/>
          <a:ln>
            <a:noFill/>
          </a:ln>
        </p:spPr>
        <p:txBody>
          <a:bodyPr spcFirstLastPara="1" wrap="square" lIns="68569" tIns="34275" rIns="68569" bIns="34275" anchor="t" anchorCtr="0">
            <a:noAutofit/>
          </a:bodyPr>
          <a:lstStyle/>
          <a:p>
            <a:pPr marL="342900" indent="-342900">
              <a:buFont typeface="Arial" panose="020B0604020202020204" pitchFamily="34" charset="0"/>
              <a:buChar char="•"/>
            </a:pPr>
            <a:r>
              <a:rPr lang="en-US"/>
              <a:t>Identified as a key area in </a:t>
            </a:r>
            <a:r>
              <a:rPr lang="en-US" i="1"/>
              <a:t>Research and Learning Agenda for Archives, Special, and Distinctive Collections</a:t>
            </a:r>
          </a:p>
          <a:p>
            <a:endParaRPr lang="en-US" i="1"/>
          </a:p>
          <a:p>
            <a:pPr marL="342900" indent="-342900">
              <a:buFont typeface="Arial" panose="020B0604020202020204" pitchFamily="34" charset="0"/>
              <a:buChar char="•"/>
            </a:pPr>
            <a:r>
              <a:rPr lang="en-US"/>
              <a:t>Concern echoed in one-on-one interviews with heads of special collections</a:t>
            </a:r>
          </a:p>
          <a:p>
            <a:endParaRPr lang="en-US"/>
          </a:p>
          <a:p>
            <a:pPr marL="342900" indent="-342900">
              <a:buFont typeface="Arial" panose="020B0604020202020204" pitchFamily="34" charset="0"/>
              <a:buChar char="•"/>
            </a:pPr>
            <a:r>
              <a:rPr lang="en-US"/>
              <a:t>Work throughout 2019-2020 to understand needs and support A/V work in the RLP</a:t>
            </a:r>
            <a:endParaRPr lang="en-US" sz="2100" kern="0">
              <a:latin typeface="Arial" panose="020B0604020202020204" pitchFamily="34" charset="0"/>
              <a:ea typeface="Calibri"/>
              <a:cs typeface="Arial" panose="020B0604020202020204" pitchFamily="34" charset="0"/>
              <a:sym typeface="Calibri"/>
            </a:endParaRPr>
          </a:p>
        </p:txBody>
      </p:sp>
      <p:pic>
        <p:nvPicPr>
          <p:cNvPr id="9" name="Graphic 8">
            <a:extLst>
              <a:ext uri="{FF2B5EF4-FFF2-40B4-BE49-F238E27FC236}">
                <a16:creationId xmlns:a16="http://schemas.microsoft.com/office/drawing/2014/main" id="{67105748-4994-1E46-A4AB-6EC0EAE1B4C7}"/>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47175" t="9734" r="4158" b="12484"/>
          <a:stretch/>
        </p:blipFill>
        <p:spPr>
          <a:xfrm>
            <a:off x="73363" y="1325364"/>
            <a:ext cx="3578322" cy="3214519"/>
          </a:xfrm>
          <a:prstGeom prst="rect">
            <a:avLst/>
          </a:prstGeom>
        </p:spPr>
      </p:pic>
      <p:sp>
        <p:nvSpPr>
          <p:cNvPr id="5" name="Text Placeholder 2">
            <a:extLst>
              <a:ext uri="{FF2B5EF4-FFF2-40B4-BE49-F238E27FC236}">
                <a16:creationId xmlns:a16="http://schemas.microsoft.com/office/drawing/2014/main" id="{EE543ED8-7109-FA43-9B2E-6E4A22CB2163}"/>
              </a:ext>
            </a:extLst>
          </p:cNvPr>
          <p:cNvSpPr txBox="1">
            <a:spLocks/>
          </p:cNvSpPr>
          <p:nvPr/>
        </p:nvSpPr>
        <p:spPr>
          <a:xfrm>
            <a:off x="73363" y="392820"/>
            <a:ext cx="7609114" cy="932544"/>
          </a:xfrm>
          <a:prstGeom prst="rect">
            <a:avLst/>
          </a:prstGeom>
          <a:solidFill>
            <a:srgbClr val="236192"/>
          </a:solidFill>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700" b="1">
                <a:solidFill>
                  <a:schemeClr val="bg1"/>
                </a:solidFill>
                <a:latin typeface="+mj-lt"/>
              </a:rPr>
              <a:t>Responding to the Agenda: </a:t>
            </a:r>
          </a:p>
          <a:p>
            <a:pPr marL="0" indent="0" algn="ctr">
              <a:buNone/>
            </a:pPr>
            <a:r>
              <a:rPr lang="en-US" sz="2700" b="1">
                <a:solidFill>
                  <a:schemeClr val="bg1"/>
                </a:solidFill>
                <a:latin typeface="+mj-lt"/>
              </a:rPr>
              <a:t>Addressing Audiovisual Collections</a:t>
            </a:r>
          </a:p>
        </p:txBody>
      </p:sp>
    </p:spTree>
    <p:extLst>
      <p:ext uri="{BB962C8B-B14F-4D97-AF65-F5344CB8AC3E}">
        <p14:creationId xmlns:p14="http://schemas.microsoft.com/office/powerpoint/2010/main" val="84939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4073F27-475E-3046-BC3E-8F9FB4A01F57}"/>
              </a:ext>
            </a:extLst>
          </p:cNvPr>
          <p:cNvSpPr txBox="1">
            <a:spLocks noGrp="1"/>
          </p:cNvSpPr>
          <p:nvPr>
            <p:ph type="body" idx="4294967295"/>
          </p:nvPr>
        </p:nvSpPr>
        <p:spPr>
          <a:xfrm>
            <a:off x="764025" y="1460544"/>
            <a:ext cx="3355975" cy="2554545"/>
          </a:xfrm>
          <a:prstGeom prst="rect">
            <a:avLst/>
          </a:prstGeom>
          <a:noFill/>
        </p:spPr>
        <p:txBody>
          <a:bodyPr wrap="square" rtlCol="0">
            <a:spAutoFit/>
          </a:bodyPr>
          <a:lstStyle/>
          <a:p>
            <a:pPr marL="0" indent="0" algn="r">
              <a:buNone/>
            </a:pPr>
            <a:r>
              <a:rPr lang="en-US" sz="1000"/>
              <a:t>Selection, Appraisal, Collection Development</a:t>
            </a:r>
          </a:p>
          <a:p>
            <a:pPr marL="0" indent="0" algn="r">
              <a:buNone/>
            </a:pPr>
            <a:endParaRPr lang="en-US" sz="1000"/>
          </a:p>
          <a:p>
            <a:pPr marL="0" indent="0" algn="r">
              <a:buNone/>
            </a:pPr>
            <a:r>
              <a:rPr lang="en-US" sz="1000"/>
              <a:t>Incorporating into Archival Workflows</a:t>
            </a:r>
          </a:p>
          <a:p>
            <a:pPr marL="0" indent="0" algn="r">
              <a:buNone/>
            </a:pPr>
            <a:endParaRPr lang="en-US" sz="1200"/>
          </a:p>
          <a:p>
            <a:pPr marL="0" indent="0" algn="r">
              <a:buNone/>
            </a:pPr>
            <a:r>
              <a:rPr lang="en-US" sz="1000"/>
              <a:t>Incorporating into Digital Collection Workflows</a:t>
            </a:r>
          </a:p>
          <a:p>
            <a:pPr marL="0" indent="0" algn="r">
              <a:buNone/>
            </a:pPr>
            <a:endParaRPr lang="en-US" sz="1200"/>
          </a:p>
          <a:p>
            <a:pPr marL="0" indent="0" algn="r">
              <a:buNone/>
            </a:pPr>
            <a:r>
              <a:rPr lang="en-US" sz="1000"/>
              <a:t>Digitization &amp; Preservation Reformatting</a:t>
            </a:r>
          </a:p>
          <a:p>
            <a:pPr marL="0" indent="0" algn="r">
              <a:buNone/>
            </a:pPr>
            <a:endParaRPr lang="en-US" sz="1050"/>
          </a:p>
          <a:p>
            <a:pPr marL="0" indent="0" algn="r">
              <a:buNone/>
            </a:pPr>
            <a:r>
              <a:rPr lang="en-US" sz="1000"/>
              <a:t>Physical Collection Management</a:t>
            </a:r>
          </a:p>
          <a:p>
            <a:pPr marL="0" indent="0" algn="r">
              <a:buNone/>
            </a:pPr>
            <a:endParaRPr lang="en-US" sz="1050"/>
          </a:p>
          <a:p>
            <a:pPr marL="0" indent="0" algn="r">
              <a:buNone/>
            </a:pPr>
            <a:r>
              <a:rPr lang="en-US" sz="1000"/>
              <a:t>Digital Asset Management &amp; Preservation</a:t>
            </a:r>
          </a:p>
          <a:p>
            <a:pPr marL="0" indent="0" algn="r">
              <a:buNone/>
            </a:pPr>
            <a:endParaRPr lang="en-US" sz="1000"/>
          </a:p>
          <a:p>
            <a:pPr marL="0" indent="0" algn="r">
              <a:buNone/>
            </a:pPr>
            <a:r>
              <a:rPr lang="en-US" sz="1000"/>
              <a:t>Resource Allocation, Assessment, &amp; Prioritization</a:t>
            </a:r>
          </a:p>
        </p:txBody>
      </p:sp>
      <p:pic>
        <p:nvPicPr>
          <p:cNvPr id="11" name="Picture 10" descr="chart2214362480.png">
            <a:extLst>
              <a:ext uri="{FF2B5EF4-FFF2-40B4-BE49-F238E27FC236}">
                <a16:creationId xmlns:a16="http://schemas.microsoft.com/office/drawing/2014/main" id="{CF0C1D72-9DBA-E948-83FB-FEAFC1BB498A}"/>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4254500" y="1378166"/>
            <a:ext cx="3937683" cy="2939677"/>
          </a:xfrm>
          <a:prstGeom prst="rect">
            <a:avLst/>
          </a:prstGeom>
        </p:spPr>
      </p:pic>
      <p:sp>
        <p:nvSpPr>
          <p:cNvPr id="14" name="Content Placeholder 2">
            <a:extLst>
              <a:ext uri="{FF2B5EF4-FFF2-40B4-BE49-F238E27FC236}">
                <a16:creationId xmlns:a16="http://schemas.microsoft.com/office/drawing/2014/main" id="{C7D898E6-CD1F-1646-809A-64CF2C639AD3}"/>
              </a:ext>
            </a:extLst>
          </p:cNvPr>
          <p:cNvSpPr txBox="1">
            <a:spLocks/>
          </p:cNvSpPr>
          <p:nvPr/>
        </p:nvSpPr>
        <p:spPr>
          <a:xfrm>
            <a:off x="423911" y="887097"/>
            <a:ext cx="8129689" cy="677331"/>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640"/>
              </a:spcBef>
              <a:spcAft>
                <a:spcPts val="0"/>
              </a:spcAft>
              <a:buClr>
                <a:schemeClr val="accent1"/>
              </a:buClr>
              <a:buSzPts val="3200"/>
              <a:buFont typeface="Arial"/>
              <a:buNone/>
              <a:defRPr sz="3200" b="0" i="0" u="none" strike="noStrike" cap="none">
                <a:solidFill>
                  <a:schemeClr val="accen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marL="0" indent="0"/>
            <a:r>
              <a:rPr lang="en-US" sz="1400" kern="0">
                <a:solidFill>
                  <a:schemeClr val="tx1"/>
                </a:solidFill>
              </a:rPr>
              <a:t>What challenges related to managing A/V collections would you be interested in the RLP addressing?</a:t>
            </a:r>
          </a:p>
        </p:txBody>
      </p:sp>
      <p:sp>
        <p:nvSpPr>
          <p:cNvPr id="8" name="Text Placeholder 2">
            <a:extLst>
              <a:ext uri="{FF2B5EF4-FFF2-40B4-BE49-F238E27FC236}">
                <a16:creationId xmlns:a16="http://schemas.microsoft.com/office/drawing/2014/main" id="{9D146643-DB8C-0948-B25B-C223E93E2F59}"/>
              </a:ext>
            </a:extLst>
          </p:cNvPr>
          <p:cNvSpPr txBox="1">
            <a:spLocks/>
          </p:cNvSpPr>
          <p:nvPr/>
        </p:nvSpPr>
        <p:spPr>
          <a:xfrm>
            <a:off x="355557" y="338666"/>
            <a:ext cx="8046720" cy="685800"/>
          </a:xfrm>
          <a:prstGeom prst="rect">
            <a:avLst/>
          </a:prstGeom>
          <a:solidFill>
            <a:schemeClr val="bg1"/>
          </a:solidFill>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buNone/>
            </a:pPr>
            <a:r>
              <a:rPr lang="en-US" b="1">
                <a:solidFill>
                  <a:schemeClr val="tx2"/>
                </a:solidFill>
              </a:rPr>
              <a:t>Action: Assessing A/V Needs in the RLP</a:t>
            </a:r>
          </a:p>
        </p:txBody>
      </p:sp>
      <p:pic>
        <p:nvPicPr>
          <p:cNvPr id="9" name="Picture 8" descr="chart2214362480.png">
            <a:extLst>
              <a:ext uri="{FF2B5EF4-FFF2-40B4-BE49-F238E27FC236}">
                <a16:creationId xmlns:a16="http://schemas.microsoft.com/office/drawing/2014/main" id="{7EBF9440-33C2-6B45-9414-6974BE3AF4A8}"/>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4197600" y="4299603"/>
            <a:ext cx="3994583" cy="273600"/>
          </a:xfrm>
          <a:prstGeom prst="rect">
            <a:avLst/>
          </a:prstGeom>
        </p:spPr>
      </p:pic>
    </p:spTree>
    <p:extLst>
      <p:ext uri="{BB962C8B-B14F-4D97-AF65-F5344CB8AC3E}">
        <p14:creationId xmlns:p14="http://schemas.microsoft.com/office/powerpoint/2010/main" val="132975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ell phone&#10;&#10;Description automatically generated">
            <a:extLst>
              <a:ext uri="{FF2B5EF4-FFF2-40B4-BE49-F238E27FC236}">
                <a16:creationId xmlns:a16="http://schemas.microsoft.com/office/drawing/2014/main" id="{11294215-4C4E-2E4C-ADBE-52116F127523}"/>
              </a:ext>
            </a:extLst>
          </p:cNvPr>
          <p:cNvPicPr>
            <a:picLocks noChangeAspect="1"/>
          </p:cNvPicPr>
          <p:nvPr/>
        </p:nvPicPr>
        <p:blipFill>
          <a:blip r:embed="rId3"/>
          <a:stretch>
            <a:fillRect/>
          </a:stretch>
        </p:blipFill>
        <p:spPr>
          <a:xfrm>
            <a:off x="232609" y="217198"/>
            <a:ext cx="4926933" cy="42018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Text Placeholder 18">
            <a:extLst>
              <a:ext uri="{FF2B5EF4-FFF2-40B4-BE49-F238E27FC236}">
                <a16:creationId xmlns:a16="http://schemas.microsoft.com/office/drawing/2014/main" id="{63EDA63C-87E1-C94C-848E-BEE8F96035A2}"/>
              </a:ext>
            </a:extLst>
          </p:cNvPr>
          <p:cNvSpPr>
            <a:spLocks noGrp="1"/>
          </p:cNvSpPr>
          <p:nvPr>
            <p:ph type="body" sz="quarter" idx="13"/>
          </p:nvPr>
        </p:nvSpPr>
        <p:spPr/>
        <p:txBody>
          <a:bodyPr/>
          <a:lstStyle/>
          <a:p>
            <a:endParaRPr lang="en-US"/>
          </a:p>
        </p:txBody>
      </p:sp>
      <p:sp>
        <p:nvSpPr>
          <p:cNvPr id="20" name="Text Placeholder 19">
            <a:extLst>
              <a:ext uri="{FF2B5EF4-FFF2-40B4-BE49-F238E27FC236}">
                <a16:creationId xmlns:a16="http://schemas.microsoft.com/office/drawing/2014/main" id="{264BF12B-FAA4-8644-8DE8-0BAF845241EA}"/>
              </a:ext>
            </a:extLst>
          </p:cNvPr>
          <p:cNvSpPr>
            <a:spLocks noGrp="1"/>
          </p:cNvSpPr>
          <p:nvPr>
            <p:ph type="body" sz="quarter" idx="14"/>
          </p:nvPr>
        </p:nvSpPr>
        <p:spPr/>
        <p:txBody>
          <a:bodyPr/>
          <a:lstStyle/>
          <a:p>
            <a:endParaRPr lang="en-US"/>
          </a:p>
        </p:txBody>
      </p:sp>
      <p:pic>
        <p:nvPicPr>
          <p:cNvPr id="10" name="Picture 9" descr="A screenshot of a social media post&#10;&#10;Description automatically generated">
            <a:extLst>
              <a:ext uri="{FF2B5EF4-FFF2-40B4-BE49-F238E27FC236}">
                <a16:creationId xmlns:a16="http://schemas.microsoft.com/office/drawing/2014/main" id="{4F392194-7E20-8A4E-A458-7401F9F8C615}"/>
              </a:ext>
            </a:extLst>
          </p:cNvPr>
          <p:cNvPicPr>
            <a:picLocks noChangeAspect="1"/>
          </p:cNvPicPr>
          <p:nvPr/>
        </p:nvPicPr>
        <p:blipFill>
          <a:blip r:embed="rId4"/>
          <a:stretch>
            <a:fillRect/>
          </a:stretch>
        </p:blipFill>
        <p:spPr>
          <a:xfrm>
            <a:off x="3196249" y="2318128"/>
            <a:ext cx="5816743" cy="24498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3534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E35013-3125-EE47-9C28-7CF8E13F318F}"/>
              </a:ext>
            </a:extLst>
          </p:cNvPr>
          <p:cNvSpPr>
            <a:spLocks noGrp="1"/>
          </p:cNvSpPr>
          <p:nvPr>
            <p:ph type="body" idx="1"/>
          </p:nvPr>
        </p:nvSpPr>
        <p:spPr>
          <a:xfrm>
            <a:off x="0" y="330199"/>
            <a:ext cx="7957980" cy="932544"/>
          </a:xfrm>
          <a:solidFill>
            <a:srgbClr val="236192"/>
          </a:solidFill>
        </p:spPr>
        <p:txBody>
          <a:bodyPr anchor="ctr"/>
          <a:lstStyle/>
          <a:p>
            <a:pPr algn="ctr"/>
            <a:r>
              <a:rPr lang="en-US">
                <a:solidFill>
                  <a:schemeClr val="bg1"/>
                </a:solidFill>
              </a:rPr>
              <a:t>Responding to the Agenda: Appraisal, Advocacy, and Collection Management</a:t>
            </a:r>
          </a:p>
        </p:txBody>
      </p:sp>
      <p:sp>
        <p:nvSpPr>
          <p:cNvPr id="7" name="Shape 734">
            <a:extLst>
              <a:ext uri="{FF2B5EF4-FFF2-40B4-BE49-F238E27FC236}">
                <a16:creationId xmlns:a16="http://schemas.microsoft.com/office/drawing/2014/main" id="{63074A96-D416-9C43-87E5-EA54005D24F2}"/>
              </a:ext>
            </a:extLst>
          </p:cNvPr>
          <p:cNvSpPr/>
          <p:nvPr/>
        </p:nvSpPr>
        <p:spPr>
          <a:xfrm>
            <a:off x="659423" y="1178169"/>
            <a:ext cx="7825154" cy="3183648"/>
          </a:xfrm>
          <a:prstGeom prst="rect">
            <a:avLst/>
          </a:prstGeom>
          <a:noFill/>
          <a:ln>
            <a:noFill/>
          </a:ln>
        </p:spPr>
        <p:txBody>
          <a:bodyPr spcFirstLastPara="1" wrap="square" lIns="68569" tIns="34275" rIns="68569" bIns="34275" anchor="t" anchorCtr="0">
            <a:noAutofit/>
          </a:bodyPr>
          <a:lstStyle/>
          <a:p>
            <a:pPr algn="ctr" defTabSz="685800">
              <a:buClr>
                <a:srgbClr val="000000"/>
              </a:buClr>
              <a:defRPr/>
            </a:pPr>
            <a:endParaRPr lang="en-US" sz="2100">
              <a:solidFill>
                <a:prstClr val="black"/>
              </a:solidFill>
              <a:latin typeface="Calibri" panose="020F0502020204030204"/>
            </a:endParaRPr>
          </a:p>
        </p:txBody>
      </p:sp>
      <p:sp>
        <p:nvSpPr>
          <p:cNvPr id="2" name="TextBox 1">
            <a:extLst>
              <a:ext uri="{FF2B5EF4-FFF2-40B4-BE49-F238E27FC236}">
                <a16:creationId xmlns:a16="http://schemas.microsoft.com/office/drawing/2014/main" id="{DED94446-4336-5D48-9284-B28F4A5BF79B}"/>
              </a:ext>
            </a:extLst>
          </p:cNvPr>
          <p:cNvSpPr txBox="1"/>
          <p:nvPr/>
        </p:nvSpPr>
        <p:spPr>
          <a:xfrm>
            <a:off x="659423" y="1396018"/>
            <a:ext cx="7957980" cy="2954655"/>
          </a:xfrm>
          <a:prstGeom prst="rect">
            <a:avLst/>
          </a:prstGeom>
          <a:noFill/>
        </p:spPr>
        <p:txBody>
          <a:bodyPr wrap="square" rtlCol="0">
            <a:spAutoFit/>
          </a:bodyPr>
          <a:lstStyle/>
          <a:p>
            <a:pPr algn="ctr" defTabSz="685800">
              <a:defRPr/>
            </a:pPr>
            <a:r>
              <a:rPr lang="en-US" sz="2250" i="1">
                <a:solidFill>
                  <a:prstClr val="black"/>
                </a:solidFill>
                <a:latin typeface="Arial" panose="020B0604020202020204" pitchFamily="34" charset="0"/>
                <a:cs typeface="Arial" panose="020B0604020202020204" pitchFamily="34" charset="0"/>
              </a:rPr>
              <a:t>“With an ever-expanding universe of information to steward and sizable existing backlogs, it is time to </a:t>
            </a:r>
            <a:r>
              <a:rPr lang="en-US" sz="2250" b="1" i="1">
                <a:solidFill>
                  <a:prstClr val="black"/>
                </a:solidFill>
                <a:latin typeface="Arial" panose="020B0604020202020204" pitchFamily="34" charset="0"/>
                <a:cs typeface="Arial" panose="020B0604020202020204" pitchFamily="34" charset="0"/>
              </a:rPr>
              <a:t>re-emphasize the importance of appraisal.”</a:t>
            </a:r>
          </a:p>
          <a:p>
            <a:pPr algn="ctr" defTabSz="685800">
              <a:defRPr/>
            </a:pPr>
            <a:r>
              <a:rPr lang="en-US" sz="2250" b="1" i="1">
                <a:solidFill>
                  <a:prstClr val="black"/>
                </a:solidFill>
                <a:latin typeface="Arial" panose="020B0604020202020204" pitchFamily="34" charset="0"/>
                <a:cs typeface="Arial" panose="020B0604020202020204" pitchFamily="34" charset="0"/>
              </a:rPr>
              <a:t>…</a:t>
            </a:r>
          </a:p>
          <a:p>
            <a:pPr algn="ctr" defTabSz="685800">
              <a:defRPr/>
            </a:pPr>
            <a:endParaRPr lang="en-US" sz="600" i="1">
              <a:solidFill>
                <a:prstClr val="black"/>
              </a:solidFill>
              <a:latin typeface="Arial" panose="020B0604020202020204" pitchFamily="34" charset="0"/>
              <a:cs typeface="Arial" panose="020B0604020202020204" pitchFamily="34" charset="0"/>
            </a:endParaRPr>
          </a:p>
          <a:p>
            <a:pPr algn="ctr" defTabSz="685800">
              <a:defRPr/>
            </a:pPr>
            <a:r>
              <a:rPr lang="en-US" sz="2250" i="1">
                <a:solidFill>
                  <a:prstClr val="black"/>
                </a:solidFill>
                <a:latin typeface="Arial" panose="020B0604020202020204" pitchFamily="34" charset="0"/>
                <a:cs typeface="Arial" panose="020B0604020202020204" pitchFamily="34" charset="0"/>
              </a:rPr>
              <a:t>“Our continued backlogs and resource challenges require a renewed energy be put toward </a:t>
            </a:r>
            <a:r>
              <a:rPr lang="en-US" sz="2250" b="1" i="1">
                <a:solidFill>
                  <a:prstClr val="black"/>
                </a:solidFill>
                <a:latin typeface="Arial" panose="020B0604020202020204" pitchFamily="34" charset="0"/>
                <a:cs typeface="Arial" panose="020B0604020202020204" pitchFamily="34" charset="0"/>
              </a:rPr>
              <a:t>appraisal and reappraisal as part of</a:t>
            </a:r>
            <a:r>
              <a:rPr lang="en-US" sz="2250" i="1">
                <a:solidFill>
                  <a:prstClr val="black"/>
                </a:solidFill>
                <a:latin typeface="Arial" panose="020B0604020202020204" pitchFamily="34" charset="0"/>
                <a:cs typeface="Arial" panose="020B0604020202020204" pitchFamily="34" charset="0"/>
              </a:rPr>
              <a:t> </a:t>
            </a:r>
            <a:r>
              <a:rPr lang="en-US" sz="2250" b="1" i="1">
                <a:solidFill>
                  <a:prstClr val="black"/>
                </a:solidFill>
                <a:latin typeface="Arial" panose="020B0604020202020204" pitchFamily="34" charset="0"/>
                <a:cs typeface="Arial" panose="020B0604020202020204" pitchFamily="34" charset="0"/>
              </a:rPr>
              <a:t>comprehensive strategies to fulfill our stewardship obligations</a:t>
            </a:r>
            <a:r>
              <a:rPr lang="en-US" sz="2250" i="1">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19580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4294967295"/>
          </p:nvPr>
        </p:nvSpPr>
        <p:spPr>
          <a:xfrm>
            <a:off x="0" y="1331913"/>
            <a:ext cx="2860675" cy="1814512"/>
          </a:xfrm>
          <a:prstGeom prst="rect">
            <a:avLst/>
          </a:prstGeom>
        </p:spPr>
        <p:txBody>
          <a:bodyPr/>
          <a:lstStyle/>
          <a:p>
            <a:pPr marL="171450" indent="0"/>
            <a:endParaRPr lang="en-US" sz="2400"/>
          </a:p>
          <a:p>
            <a:pPr marL="171450" indent="0">
              <a:lnSpc>
                <a:spcPct val="80000"/>
              </a:lnSpc>
            </a:pPr>
            <a:endParaRPr lang="en-US"/>
          </a:p>
        </p:txBody>
      </p:sp>
      <p:sp>
        <p:nvSpPr>
          <p:cNvPr id="11" name="Text Placeholder 2">
            <a:extLst>
              <a:ext uri="{FF2B5EF4-FFF2-40B4-BE49-F238E27FC236}">
                <a16:creationId xmlns:a16="http://schemas.microsoft.com/office/drawing/2014/main" id="{74EA0379-CF95-C84D-B6D7-B652A15AC6E6}"/>
              </a:ext>
            </a:extLst>
          </p:cNvPr>
          <p:cNvSpPr txBox="1">
            <a:spLocks/>
          </p:cNvSpPr>
          <p:nvPr/>
        </p:nvSpPr>
        <p:spPr>
          <a:xfrm>
            <a:off x="325821" y="530445"/>
            <a:ext cx="8263008" cy="685800"/>
          </a:xfrm>
          <a:prstGeom prst="rect">
            <a:avLst/>
          </a:prstGeom>
          <a:solidFill>
            <a:schemeClr val="bg1"/>
          </a:solidFill>
        </p:spPr>
        <p:txBody>
          <a:bodyPr anchor="ct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buFont typeface="Arial"/>
              <a:buNone/>
            </a:pPr>
            <a:r>
              <a:rPr lang="en-US" b="1">
                <a:solidFill>
                  <a:schemeClr val="tx2"/>
                </a:solidFill>
              </a:rPr>
              <a:t>Action: Collection Building &amp; Operational </a:t>
            </a:r>
            <a:br>
              <a:rPr lang="en-US" b="1">
                <a:solidFill>
                  <a:schemeClr val="tx2"/>
                </a:solidFill>
              </a:rPr>
            </a:br>
            <a:r>
              <a:rPr lang="en-US" b="1">
                <a:solidFill>
                  <a:schemeClr val="tx2"/>
                </a:solidFill>
              </a:rPr>
              <a:t>Impacts Working Group</a:t>
            </a:r>
          </a:p>
        </p:txBody>
      </p:sp>
      <p:sp>
        <p:nvSpPr>
          <p:cNvPr id="2" name="TextBox 1">
            <a:extLst>
              <a:ext uri="{FF2B5EF4-FFF2-40B4-BE49-F238E27FC236}">
                <a16:creationId xmlns:a16="http://schemas.microsoft.com/office/drawing/2014/main" id="{A12A9D6E-BB1A-B249-B27B-03DB3DDD6A8E}"/>
              </a:ext>
            </a:extLst>
          </p:cNvPr>
          <p:cNvSpPr txBox="1"/>
          <p:nvPr/>
        </p:nvSpPr>
        <p:spPr>
          <a:xfrm>
            <a:off x="2947663" y="1719792"/>
            <a:ext cx="6047654" cy="2585323"/>
          </a:xfrm>
          <a:prstGeom prst="rect">
            <a:avLst/>
          </a:prstGeom>
          <a:noFill/>
        </p:spPr>
        <p:txBody>
          <a:bodyPr wrap="square" rtlCol="0">
            <a:spAutoFit/>
          </a:bodyPr>
          <a:lstStyle/>
          <a:p>
            <a:pPr marL="342900" indent="-342900">
              <a:buFont typeface="Arial" panose="020B0604020202020204" pitchFamily="34" charset="0"/>
              <a:buChar char="•"/>
            </a:pPr>
            <a:r>
              <a:rPr lang="en-US"/>
              <a:t>Acknowledges mismatch between desire to build distinctive collections and resources allocated to them</a:t>
            </a:r>
          </a:p>
          <a:p>
            <a:endParaRPr lang="en-US"/>
          </a:p>
          <a:p>
            <a:pPr marL="285750" indent="-285750">
              <a:buFont typeface="Arial" panose="020B0604020202020204" pitchFamily="34" charset="0"/>
              <a:buChar char="•"/>
            </a:pPr>
            <a:r>
              <a:rPr lang="en-US"/>
              <a:t>Deliverable: White paper on ethical imperatives around collection stewardship, as well as practical strategies for enacting responsible collecting </a:t>
            </a:r>
          </a:p>
          <a:p>
            <a:endParaRPr lang="en-US"/>
          </a:p>
          <a:p>
            <a:pPr marL="285750" indent="-285750">
              <a:buFont typeface="Arial" panose="020B0604020202020204" pitchFamily="34" charset="0"/>
              <a:buChar char="•"/>
            </a:pPr>
            <a:r>
              <a:rPr lang="en-US"/>
              <a:t>Deliverable: Toolkit to help institutions implement these strategies. Focus on </a:t>
            </a:r>
            <a:r>
              <a:rPr lang="en-US" i="1"/>
              <a:t>communications</a:t>
            </a:r>
            <a:r>
              <a:rPr lang="en-US"/>
              <a:t> and </a:t>
            </a:r>
            <a:r>
              <a:rPr lang="en-US" i="1"/>
              <a:t>advocacy</a:t>
            </a:r>
            <a:r>
              <a:rPr lang="en-US"/>
              <a:t>. </a:t>
            </a:r>
          </a:p>
        </p:txBody>
      </p:sp>
      <p:pic>
        <p:nvPicPr>
          <p:cNvPr id="4" name="Graphic 3">
            <a:extLst>
              <a:ext uri="{FF2B5EF4-FFF2-40B4-BE49-F238E27FC236}">
                <a16:creationId xmlns:a16="http://schemas.microsoft.com/office/drawing/2014/main" id="{DB7B4FD0-E422-0547-9D60-DCF5919F9281}"/>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44622" r="65350"/>
          <a:stretch/>
        </p:blipFill>
        <p:spPr>
          <a:xfrm>
            <a:off x="148683" y="1804895"/>
            <a:ext cx="2688446" cy="2415115"/>
          </a:xfrm>
          <a:prstGeom prst="rect">
            <a:avLst/>
          </a:prstGeom>
        </p:spPr>
      </p:pic>
    </p:spTree>
    <p:extLst>
      <p:ext uri="{BB962C8B-B14F-4D97-AF65-F5344CB8AC3E}">
        <p14:creationId xmlns:p14="http://schemas.microsoft.com/office/powerpoint/2010/main" val="226361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F5900-917B-CD49-A2A9-EAC6005F6C95}"/>
              </a:ext>
            </a:extLst>
          </p:cNvPr>
          <p:cNvSpPr>
            <a:spLocks noGrp="1"/>
          </p:cNvSpPr>
          <p:nvPr>
            <p:ph type="ctrTitle" idx="4294967295"/>
          </p:nvPr>
        </p:nvSpPr>
        <p:spPr>
          <a:xfrm>
            <a:off x="883403" y="1528137"/>
            <a:ext cx="6858000" cy="1790700"/>
          </a:xfrm>
          <a:prstGeom prst="rect">
            <a:avLst/>
          </a:prstGeom>
        </p:spPr>
        <p:txBody>
          <a:bodyPr/>
          <a:lstStyle/>
          <a:p>
            <a:r>
              <a:rPr lang="en-US">
                <a:latin typeface="+mn-lt"/>
              </a:rPr>
              <a:t>Total cost of ownership</a:t>
            </a:r>
            <a:br>
              <a:rPr lang="en-US">
                <a:latin typeface="+mn-lt"/>
              </a:rPr>
            </a:br>
            <a:r>
              <a:rPr lang="en-US">
                <a:latin typeface="+mn-lt"/>
              </a:rPr>
              <a:t>				           stewardship</a:t>
            </a:r>
          </a:p>
        </p:txBody>
      </p:sp>
      <p:sp>
        <p:nvSpPr>
          <p:cNvPr id="17" name="Minus 16">
            <a:extLst>
              <a:ext uri="{FF2B5EF4-FFF2-40B4-BE49-F238E27FC236}">
                <a16:creationId xmlns:a16="http://schemas.microsoft.com/office/drawing/2014/main" id="{4EC0F2D1-60C7-0C44-9083-A680D8149C49}"/>
              </a:ext>
            </a:extLst>
          </p:cNvPr>
          <p:cNvSpPr/>
          <p:nvPr/>
        </p:nvSpPr>
        <p:spPr>
          <a:xfrm rot="20721670">
            <a:off x="3877835" y="1783155"/>
            <a:ext cx="3952068" cy="255829"/>
          </a:xfrm>
          <a:prstGeom prst="mathMinus">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8" name="Minus 17">
            <a:extLst>
              <a:ext uri="{FF2B5EF4-FFF2-40B4-BE49-F238E27FC236}">
                <a16:creationId xmlns:a16="http://schemas.microsoft.com/office/drawing/2014/main" id="{A677C4ED-6540-A645-98B7-99C9A957F092}"/>
              </a:ext>
            </a:extLst>
          </p:cNvPr>
          <p:cNvSpPr/>
          <p:nvPr/>
        </p:nvSpPr>
        <p:spPr>
          <a:xfrm rot="840451">
            <a:off x="3885907" y="1790137"/>
            <a:ext cx="3941510" cy="241864"/>
          </a:xfrm>
          <a:prstGeom prst="mathMinus">
            <a:avLst/>
          </a:prstGeom>
          <a:solidFill>
            <a:schemeClr val="accent6"/>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0600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rrilee Proffitt">
            <a:extLst>
              <a:ext uri="{FF2B5EF4-FFF2-40B4-BE49-F238E27FC236}">
                <a16:creationId xmlns:a16="http://schemas.microsoft.com/office/drawing/2014/main" id="{C29FF593-5D68-481D-8B61-29ED305C740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96647" y="452671"/>
            <a:ext cx="1891412" cy="24993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ela Scott Weber">
            <a:extLst>
              <a:ext uri="{FF2B5EF4-FFF2-40B4-BE49-F238E27FC236}">
                <a16:creationId xmlns:a16="http://schemas.microsoft.com/office/drawing/2014/main" id="{654FC519-BC2A-49FA-9EAE-CE93607DEEA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24935" y="452671"/>
            <a:ext cx="1935903" cy="2558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E35C42A-F6CE-426D-B906-B5E2B4C1B6F1}"/>
              </a:ext>
            </a:extLst>
          </p:cNvPr>
          <p:cNvSpPr txBox="1"/>
          <p:nvPr/>
        </p:nvSpPr>
        <p:spPr>
          <a:xfrm>
            <a:off x="1996647" y="3217159"/>
            <a:ext cx="1826141" cy="646331"/>
          </a:xfrm>
          <a:prstGeom prst="rect">
            <a:avLst/>
          </a:prstGeom>
          <a:noFill/>
        </p:spPr>
        <p:txBody>
          <a:bodyPr wrap="none" rtlCol="0">
            <a:spAutoFit/>
          </a:bodyPr>
          <a:lstStyle/>
          <a:p>
            <a:r>
              <a:rPr lang="en-US"/>
              <a:t>Merrilee Proffitt</a:t>
            </a:r>
            <a:br>
              <a:rPr lang="en-US"/>
            </a:br>
            <a:r>
              <a:rPr lang="en-US"/>
              <a:t>Senior Manager</a:t>
            </a:r>
          </a:p>
        </p:txBody>
      </p:sp>
      <p:sp>
        <p:nvSpPr>
          <p:cNvPr id="9" name="TextBox 8">
            <a:extLst>
              <a:ext uri="{FF2B5EF4-FFF2-40B4-BE49-F238E27FC236}">
                <a16:creationId xmlns:a16="http://schemas.microsoft.com/office/drawing/2014/main" id="{8E4D62AE-35DC-4D06-BC4D-9E66475BEC8F}"/>
              </a:ext>
            </a:extLst>
          </p:cNvPr>
          <p:cNvSpPr txBox="1"/>
          <p:nvPr/>
        </p:nvSpPr>
        <p:spPr>
          <a:xfrm>
            <a:off x="5255943" y="3217160"/>
            <a:ext cx="2540119" cy="646331"/>
          </a:xfrm>
          <a:prstGeom prst="rect">
            <a:avLst/>
          </a:prstGeom>
          <a:noFill/>
        </p:spPr>
        <p:txBody>
          <a:bodyPr wrap="none" rtlCol="0">
            <a:spAutoFit/>
          </a:bodyPr>
          <a:lstStyle/>
          <a:p>
            <a:r>
              <a:rPr lang="en-US"/>
              <a:t>Chela Scott Weber</a:t>
            </a:r>
            <a:br>
              <a:rPr lang="en-US"/>
            </a:br>
            <a:r>
              <a:rPr lang="en-US"/>
              <a:t>Senior Program Officer</a:t>
            </a:r>
          </a:p>
        </p:txBody>
      </p:sp>
    </p:spTree>
    <p:extLst>
      <p:ext uri="{BB962C8B-B14F-4D97-AF65-F5344CB8AC3E}">
        <p14:creationId xmlns:p14="http://schemas.microsoft.com/office/powerpoint/2010/main" val="186542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extBox 2">
            <a:extLst>
              <a:ext uri="{FF2B5EF4-FFF2-40B4-BE49-F238E27FC236}">
                <a16:creationId xmlns:a16="http://schemas.microsoft.com/office/drawing/2014/main" id="{2E4BB2A5-735E-471E-B465-53BD43A7E2EF}"/>
              </a:ext>
            </a:extLst>
          </p:cNvPr>
          <p:cNvGraphicFramePr/>
          <p:nvPr>
            <p:extLst>
              <p:ext uri="{D42A27DB-BD31-4B8C-83A1-F6EECF244321}">
                <p14:modId xmlns:p14="http://schemas.microsoft.com/office/powerpoint/2010/main" val="445766041"/>
              </p:ext>
            </p:extLst>
          </p:nvPr>
        </p:nvGraphicFramePr>
        <p:xfrm>
          <a:off x="628650" y="136921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 Placeholder 2">
            <a:extLst>
              <a:ext uri="{FF2B5EF4-FFF2-40B4-BE49-F238E27FC236}">
                <a16:creationId xmlns:a16="http://schemas.microsoft.com/office/drawing/2014/main" id="{B4F9DEC6-8A3E-3B42-9809-4DFD291836C9}"/>
              </a:ext>
            </a:extLst>
          </p:cNvPr>
          <p:cNvSpPr txBox="1">
            <a:spLocks/>
          </p:cNvSpPr>
          <p:nvPr/>
        </p:nvSpPr>
        <p:spPr>
          <a:xfrm>
            <a:off x="1407320" y="418028"/>
            <a:ext cx="6329361" cy="705804"/>
          </a:xfrm>
          <a:prstGeom prst="rect">
            <a:avLst/>
          </a:prstGeom>
          <a:solidFill>
            <a:srgbClr val="236192"/>
          </a:solidFill>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685800">
              <a:spcBef>
                <a:spcPts val="750"/>
              </a:spcBef>
              <a:buNone/>
              <a:defRPr/>
            </a:pPr>
            <a:r>
              <a:rPr lang="en-US" sz="2700" b="1">
                <a:solidFill>
                  <a:prstClr val="white"/>
                </a:solidFill>
                <a:latin typeface="Arial" panose="020B0604020202020204" pitchFamily="34" charset="0"/>
                <a:cs typeface="Arial" panose="020B0604020202020204" pitchFamily="34" charset="0"/>
              </a:rPr>
              <a:t>Tool Suite</a:t>
            </a:r>
          </a:p>
        </p:txBody>
      </p:sp>
    </p:spTree>
    <p:extLst>
      <p:ext uri="{BB962C8B-B14F-4D97-AF65-F5344CB8AC3E}">
        <p14:creationId xmlns:p14="http://schemas.microsoft.com/office/powerpoint/2010/main" val="3480830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Karen Smith-Yoshimura">
            <a:extLst>
              <a:ext uri="{FF2B5EF4-FFF2-40B4-BE49-F238E27FC236}">
                <a16:creationId xmlns:a16="http://schemas.microsoft.com/office/drawing/2014/main" id="{57B2E360-8B27-4CEF-B879-9D18E726B2FB}"/>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b="22410"/>
          <a:stretch/>
        </p:blipFill>
        <p:spPr bwMode="auto">
          <a:xfrm flipH="1">
            <a:off x="495297" y="438149"/>
            <a:ext cx="1014021" cy="10396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4537493-5322-5A49-9D5C-5DCF6734E52B}"/>
              </a:ext>
            </a:extLst>
          </p:cNvPr>
          <p:cNvSpPr/>
          <p:nvPr/>
        </p:nvSpPr>
        <p:spPr>
          <a:xfrm>
            <a:off x="371073" y="1627628"/>
            <a:ext cx="8437073" cy="2062039"/>
          </a:xfrm>
          <a:prstGeom prst="rect">
            <a:avLst/>
          </a:prstGeom>
        </p:spPr>
        <p:txBody>
          <a:bodyPr wrap="square">
            <a:spAutoFit/>
          </a:bodyPr>
          <a:lstStyle/>
          <a:p>
            <a:pPr>
              <a:lnSpc>
                <a:spcPts val="2600"/>
              </a:lnSpc>
            </a:pPr>
            <a:r>
              <a:rPr lang="en-US">
                <a:solidFill>
                  <a:srgbClr val="000000"/>
                </a:solidFill>
              </a:rPr>
              <a:t>“A commitment to metadata is part of OCLC’s DNA. The OCLC RLP Metadata Managers Focus Group explores strategies on how metadata can work harder and smarter. Over the last year, the focus group held fourteen in-depth conversations on topics ranging from measuring the value of cataloging to creating metadata for equity, diversity, and inclusion, to serving needs of audio-visual collections.” </a:t>
            </a:r>
          </a:p>
        </p:txBody>
      </p:sp>
      <p:sp>
        <p:nvSpPr>
          <p:cNvPr id="7" name="TextBox 6">
            <a:extLst>
              <a:ext uri="{FF2B5EF4-FFF2-40B4-BE49-F238E27FC236}">
                <a16:creationId xmlns:a16="http://schemas.microsoft.com/office/drawing/2014/main" id="{22441FFE-962F-B54B-B729-2EE0C569E872}"/>
              </a:ext>
            </a:extLst>
          </p:cNvPr>
          <p:cNvSpPr txBox="1"/>
          <p:nvPr/>
        </p:nvSpPr>
        <p:spPr>
          <a:xfrm>
            <a:off x="1496880" y="438150"/>
            <a:ext cx="7189920" cy="1039680"/>
          </a:xfrm>
          <a:prstGeom prst="rect">
            <a:avLst/>
          </a:prstGeom>
          <a:solidFill>
            <a:schemeClr val="accent1"/>
          </a:solidFill>
        </p:spPr>
        <p:txBody>
          <a:bodyPr wrap="square" lIns="274320" rtlCol="0" anchor="ctr" anchorCtr="0">
            <a:noAutofit/>
          </a:bodyPr>
          <a:lstStyle/>
          <a:p>
            <a:endParaRPr lang="en-US" sz="3000" b="1">
              <a:solidFill>
                <a:prstClr val="white"/>
              </a:solidFill>
            </a:endParaRPr>
          </a:p>
        </p:txBody>
      </p:sp>
      <p:sp>
        <p:nvSpPr>
          <p:cNvPr id="8" name="TextBox 7">
            <a:extLst>
              <a:ext uri="{FF2B5EF4-FFF2-40B4-BE49-F238E27FC236}">
                <a16:creationId xmlns:a16="http://schemas.microsoft.com/office/drawing/2014/main" id="{95375E53-384C-C244-8117-6753D162EA59}"/>
              </a:ext>
            </a:extLst>
          </p:cNvPr>
          <p:cNvSpPr txBox="1"/>
          <p:nvPr/>
        </p:nvSpPr>
        <p:spPr>
          <a:xfrm>
            <a:off x="475873" y="3974353"/>
            <a:ext cx="3493577" cy="830997"/>
          </a:xfrm>
          <a:prstGeom prst="rect">
            <a:avLst/>
          </a:prstGeom>
          <a:noFill/>
        </p:spPr>
        <p:txBody>
          <a:bodyPr wrap="square" lIns="0" rtlCol="0" anchor="t">
            <a:spAutoFit/>
          </a:bodyPr>
          <a:lstStyle/>
          <a:p>
            <a:r>
              <a:rPr lang="en-US" sz="1600"/>
              <a:t>Karen Smith-Yoshimura</a:t>
            </a:r>
            <a:br>
              <a:rPr lang="en-US" sz="1600"/>
            </a:br>
            <a:r>
              <a:rPr lang="en-US" sz="1600" err="1">
                <a:solidFill>
                  <a:srgbClr val="000000">
                    <a:lumMod val="50000"/>
                    <a:lumOff val="50000"/>
                  </a:srgbClr>
                </a:solidFill>
              </a:rPr>
              <a:t>smithyok@oclc.org</a:t>
            </a:r>
            <a:r>
              <a:rPr lang="en-US" sz="1600">
                <a:solidFill>
                  <a:srgbClr val="000000">
                    <a:lumMod val="50000"/>
                    <a:lumOff val="50000"/>
                  </a:srgbClr>
                </a:solidFill>
              </a:rPr>
              <a:t> </a:t>
            </a:r>
          </a:p>
          <a:p>
            <a:endParaRPr lang="en-US" sz="1600">
              <a:solidFill>
                <a:srgbClr val="000000">
                  <a:lumMod val="50000"/>
                  <a:lumOff val="50000"/>
                </a:srgbClr>
              </a:solidFill>
              <a:cs typeface="Arial"/>
            </a:endParaRPr>
          </a:p>
        </p:txBody>
      </p:sp>
      <p:cxnSp>
        <p:nvCxnSpPr>
          <p:cNvPr id="9" name="Straight Connector 8">
            <a:extLst>
              <a:ext uri="{FF2B5EF4-FFF2-40B4-BE49-F238E27FC236}">
                <a16:creationId xmlns:a16="http://schemas.microsoft.com/office/drawing/2014/main" id="{3D4D6A13-2547-BA47-971F-2F567B80062D}"/>
              </a:ext>
            </a:extLst>
          </p:cNvPr>
          <p:cNvCxnSpPr/>
          <p:nvPr/>
        </p:nvCxnSpPr>
        <p:spPr>
          <a:xfrm>
            <a:off x="475874" y="3812456"/>
            <a:ext cx="8221441"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6ABC6049-8572-1D49-825C-E217B5504942}"/>
              </a:ext>
            </a:extLst>
          </p:cNvPr>
          <p:cNvSpPr/>
          <p:nvPr/>
        </p:nvSpPr>
        <p:spPr>
          <a:xfrm>
            <a:off x="1697549" y="675598"/>
            <a:ext cx="4884671" cy="553998"/>
          </a:xfrm>
          <a:prstGeom prst="rect">
            <a:avLst/>
          </a:prstGeom>
        </p:spPr>
        <p:txBody>
          <a:bodyPr wrap="none">
            <a:spAutoFit/>
          </a:bodyPr>
          <a:lstStyle/>
          <a:p>
            <a:r>
              <a:rPr lang="en-US" sz="3000" b="1">
                <a:solidFill>
                  <a:prstClr val="white"/>
                </a:solidFill>
              </a:rPr>
              <a:t>Next generation metadata</a:t>
            </a:r>
          </a:p>
        </p:txBody>
      </p:sp>
      <p:sp>
        <p:nvSpPr>
          <p:cNvPr id="11" name="Rectangle 10">
            <a:extLst>
              <a:ext uri="{FF2B5EF4-FFF2-40B4-BE49-F238E27FC236}">
                <a16:creationId xmlns:a16="http://schemas.microsoft.com/office/drawing/2014/main" id="{7DE4C3F1-440A-584B-BB92-1CFD477890EE}"/>
              </a:ext>
            </a:extLst>
          </p:cNvPr>
          <p:cNvSpPr/>
          <p:nvPr/>
        </p:nvSpPr>
        <p:spPr>
          <a:xfrm>
            <a:off x="1363437" y="438150"/>
            <a:ext cx="133447" cy="1039680"/>
          </a:xfrm>
          <a:prstGeom prst="rect">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spTree>
    <p:extLst>
      <p:ext uri="{BB962C8B-B14F-4D97-AF65-F5344CB8AC3E}">
        <p14:creationId xmlns:p14="http://schemas.microsoft.com/office/powerpoint/2010/main" val="244080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88D981ED-EBD8-4FB3-8710-7169B56F582A}"/>
              </a:ext>
            </a:extLst>
          </p:cNvPr>
          <p:cNvSpPr>
            <a:spLocks noGrp="1"/>
          </p:cNvSpPr>
          <p:nvPr>
            <p:ph type="body" sz="quarter" idx="13"/>
          </p:nvPr>
        </p:nvSpPr>
        <p:spPr>
          <a:xfrm>
            <a:off x="340787" y="346364"/>
            <a:ext cx="8439148" cy="683382"/>
          </a:xfrm>
        </p:spPr>
        <p:txBody>
          <a:bodyPr/>
          <a:lstStyle/>
          <a:p>
            <a:r>
              <a:rPr lang="de-DE"/>
              <a:t>OCLC &amp; </a:t>
            </a:r>
            <a:r>
              <a:rPr lang="de-DE" err="1"/>
              <a:t>Linked</a:t>
            </a:r>
            <a:r>
              <a:rPr lang="de-DE"/>
              <a:t> Data</a:t>
            </a:r>
          </a:p>
        </p:txBody>
      </p:sp>
      <p:sp>
        <p:nvSpPr>
          <p:cNvPr id="18" name="Freeform 17">
            <a:extLst>
              <a:ext uri="{FF2B5EF4-FFF2-40B4-BE49-F238E27FC236}">
                <a16:creationId xmlns:a16="http://schemas.microsoft.com/office/drawing/2014/main" id="{1A558F8A-21B1-DC49-A442-D2E8A3EB8C90}"/>
              </a:ext>
            </a:extLst>
          </p:cNvPr>
          <p:cNvSpPr/>
          <p:nvPr/>
        </p:nvSpPr>
        <p:spPr>
          <a:xfrm>
            <a:off x="7005767" y="1171577"/>
            <a:ext cx="939677" cy="2697041"/>
          </a:xfrm>
          <a:custGeom>
            <a:avLst/>
            <a:gdLst>
              <a:gd name="connsiteX0" fmla="*/ 0 w 1252903"/>
              <a:gd name="connsiteY0" fmla="*/ 0 h 3596054"/>
              <a:gd name="connsiteX1" fmla="*/ 1252903 w 1252903"/>
              <a:gd name="connsiteY1" fmla="*/ 0 h 3596054"/>
              <a:gd name="connsiteX2" fmla="*/ 1252903 w 1252903"/>
              <a:gd name="connsiteY2" fmla="*/ 3596054 h 3596054"/>
              <a:gd name="connsiteX3" fmla="*/ 0 w 1252903"/>
              <a:gd name="connsiteY3" fmla="*/ 3596054 h 3596054"/>
              <a:gd name="connsiteX4" fmla="*/ 0 w 1252903"/>
              <a:gd name="connsiteY4" fmla="*/ 0 h 3596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903" h="3596054">
                <a:moveTo>
                  <a:pt x="0" y="0"/>
                </a:moveTo>
                <a:lnTo>
                  <a:pt x="1252903" y="0"/>
                </a:lnTo>
                <a:lnTo>
                  <a:pt x="1252903" y="3596054"/>
                </a:lnTo>
                <a:lnTo>
                  <a:pt x="0" y="3596054"/>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9342" tIns="1148158" rIns="69342" bIns="608751" numCol="1" spcCol="1270" anchor="ctr" anchorCtr="0">
            <a:noAutofit/>
          </a:bodyPr>
          <a:lstStyle/>
          <a:p>
            <a:pPr algn="ctr" defTabSz="433365">
              <a:lnSpc>
                <a:spcPct val="90000"/>
              </a:lnSpc>
              <a:spcBef>
                <a:spcPct val="0"/>
              </a:spcBef>
              <a:spcAft>
                <a:spcPct val="35000"/>
              </a:spcAft>
            </a:pPr>
            <a:r>
              <a:rPr lang="en-US" sz="975"/>
              <a:t>Entity Management Infrastructure (2020-21)</a:t>
            </a:r>
          </a:p>
        </p:txBody>
      </p:sp>
      <p:sp>
        <p:nvSpPr>
          <p:cNvPr id="4" name="Oval 3">
            <a:extLst>
              <a:ext uri="{FF2B5EF4-FFF2-40B4-BE49-F238E27FC236}">
                <a16:creationId xmlns:a16="http://schemas.microsoft.com/office/drawing/2014/main" id="{AACE4537-1F71-7141-AEE1-30AB63ED4B0D}"/>
              </a:ext>
            </a:extLst>
          </p:cNvPr>
          <p:cNvSpPr/>
          <p:nvPr/>
        </p:nvSpPr>
        <p:spPr>
          <a:xfrm>
            <a:off x="7096027" y="1385299"/>
            <a:ext cx="791852" cy="791852"/>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Freeform 5">
            <a:extLst>
              <a:ext uri="{FF2B5EF4-FFF2-40B4-BE49-F238E27FC236}">
                <a16:creationId xmlns:a16="http://schemas.microsoft.com/office/drawing/2014/main" id="{5A74BB1D-7D61-1D48-B0DB-3BCB5EE1A29E}"/>
              </a:ext>
            </a:extLst>
          </p:cNvPr>
          <p:cNvSpPr/>
          <p:nvPr/>
        </p:nvSpPr>
        <p:spPr>
          <a:xfrm>
            <a:off x="1198558" y="1171577"/>
            <a:ext cx="939677" cy="2697041"/>
          </a:xfrm>
          <a:custGeom>
            <a:avLst/>
            <a:gdLst>
              <a:gd name="connsiteX0" fmla="*/ 0 w 1252903"/>
              <a:gd name="connsiteY0" fmla="*/ 0 h 3596054"/>
              <a:gd name="connsiteX1" fmla="*/ 1252903 w 1252903"/>
              <a:gd name="connsiteY1" fmla="*/ 0 h 3596054"/>
              <a:gd name="connsiteX2" fmla="*/ 1252903 w 1252903"/>
              <a:gd name="connsiteY2" fmla="*/ 3596054 h 3596054"/>
              <a:gd name="connsiteX3" fmla="*/ 0 w 1252903"/>
              <a:gd name="connsiteY3" fmla="*/ 3596054 h 3596054"/>
              <a:gd name="connsiteX4" fmla="*/ 0 w 1252903"/>
              <a:gd name="connsiteY4" fmla="*/ 0 h 3596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903" h="3596054">
                <a:moveTo>
                  <a:pt x="0" y="0"/>
                </a:moveTo>
                <a:lnTo>
                  <a:pt x="1252903" y="0"/>
                </a:lnTo>
                <a:lnTo>
                  <a:pt x="1252903" y="3596054"/>
                </a:lnTo>
                <a:lnTo>
                  <a:pt x="0" y="3596054"/>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9342" tIns="1148158" rIns="69342" bIns="608751" numCol="1" spcCol="1270" anchor="ctr" anchorCtr="0">
            <a:noAutofit/>
          </a:bodyPr>
          <a:lstStyle/>
          <a:p>
            <a:pPr algn="ctr" defTabSz="433365">
              <a:lnSpc>
                <a:spcPct val="90000"/>
              </a:lnSpc>
              <a:spcBef>
                <a:spcPct val="0"/>
              </a:spcBef>
              <a:spcAft>
                <a:spcPct val="35000"/>
              </a:spcAft>
            </a:pPr>
            <a:r>
              <a:rPr lang="en-US" sz="975">
                <a:solidFill>
                  <a:schemeClr val="bg1"/>
                </a:solidFill>
                <a:latin typeface="Arial"/>
              </a:rPr>
              <a:t> Publish</a:t>
            </a:r>
            <a:r>
              <a:rPr lang="en-US" sz="975">
                <a:solidFill>
                  <a:schemeClr val="bg1"/>
                </a:solidFill>
                <a:latin typeface="Arial"/>
                <a:cs typeface="Arial"/>
              </a:rPr>
              <a:t> </a:t>
            </a:r>
            <a:r>
              <a:rPr lang="en-US" sz="975">
                <a:solidFill>
                  <a:schemeClr val="bg1"/>
                </a:solidFill>
                <a:latin typeface="Arial"/>
              </a:rPr>
              <a:t>linked data</a:t>
            </a:r>
            <a:r>
              <a:rPr lang="en-US" sz="975">
                <a:solidFill>
                  <a:schemeClr val="bg1"/>
                </a:solidFill>
                <a:latin typeface="Arial"/>
                <a:cs typeface="Arial"/>
              </a:rPr>
              <a:t> - FAST, VIAF, </a:t>
            </a:r>
            <a:r>
              <a:rPr lang="en-US" sz="975" err="1">
                <a:solidFill>
                  <a:schemeClr val="bg1"/>
                </a:solidFill>
                <a:latin typeface="Arial"/>
                <a:cs typeface="Arial"/>
              </a:rPr>
              <a:t>WorldCat</a:t>
            </a:r>
            <a:r>
              <a:rPr lang="en-US" sz="975">
                <a:solidFill>
                  <a:schemeClr val="bg1"/>
                </a:solidFill>
                <a:latin typeface="Arial"/>
                <a:cs typeface="Arial"/>
              </a:rPr>
              <a:t> (2009 - )</a:t>
            </a:r>
          </a:p>
        </p:txBody>
      </p:sp>
      <p:sp>
        <p:nvSpPr>
          <p:cNvPr id="7" name="Oval 6">
            <a:extLst>
              <a:ext uri="{FF2B5EF4-FFF2-40B4-BE49-F238E27FC236}">
                <a16:creationId xmlns:a16="http://schemas.microsoft.com/office/drawing/2014/main" id="{BB47647F-4294-8947-B57D-D3BB547B64EC}"/>
              </a:ext>
            </a:extLst>
          </p:cNvPr>
          <p:cNvSpPr/>
          <p:nvPr/>
        </p:nvSpPr>
        <p:spPr>
          <a:xfrm>
            <a:off x="1366741" y="1475740"/>
            <a:ext cx="603309" cy="613430"/>
          </a:xfrm>
          <a:prstGeom prst="ellipse">
            <a:avLst/>
          </a:prstGeom>
          <a:blipFill dpi="0" rotWithShape="1">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a:fillRect/>
            </a:stretch>
          </a:blipFill>
          <a:ln>
            <a:noFill/>
          </a:ln>
        </p:spPr>
        <p:style>
          <a:lnRef idx="2">
            <a:scrgbClr r="0" g="0" b="0"/>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8" name="Freeform 7">
            <a:extLst>
              <a:ext uri="{FF2B5EF4-FFF2-40B4-BE49-F238E27FC236}">
                <a16:creationId xmlns:a16="http://schemas.microsoft.com/office/drawing/2014/main" id="{1CCEED25-AF7E-D34D-9530-0116F906E524}"/>
              </a:ext>
            </a:extLst>
          </p:cNvPr>
          <p:cNvSpPr/>
          <p:nvPr/>
        </p:nvSpPr>
        <p:spPr>
          <a:xfrm>
            <a:off x="2166426" y="1171577"/>
            <a:ext cx="939677" cy="2697041"/>
          </a:xfrm>
          <a:custGeom>
            <a:avLst/>
            <a:gdLst>
              <a:gd name="connsiteX0" fmla="*/ 0 w 1252903"/>
              <a:gd name="connsiteY0" fmla="*/ 0 h 3596054"/>
              <a:gd name="connsiteX1" fmla="*/ 1252903 w 1252903"/>
              <a:gd name="connsiteY1" fmla="*/ 0 h 3596054"/>
              <a:gd name="connsiteX2" fmla="*/ 1252903 w 1252903"/>
              <a:gd name="connsiteY2" fmla="*/ 3596054 h 3596054"/>
              <a:gd name="connsiteX3" fmla="*/ 0 w 1252903"/>
              <a:gd name="connsiteY3" fmla="*/ 3596054 h 3596054"/>
              <a:gd name="connsiteX4" fmla="*/ 0 w 1252903"/>
              <a:gd name="connsiteY4" fmla="*/ 0 h 3596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903" h="3596054">
                <a:moveTo>
                  <a:pt x="0" y="0"/>
                </a:moveTo>
                <a:lnTo>
                  <a:pt x="1252903" y="0"/>
                </a:lnTo>
                <a:lnTo>
                  <a:pt x="1252903" y="3596054"/>
                </a:lnTo>
                <a:lnTo>
                  <a:pt x="0" y="3596054"/>
                </a:lnTo>
                <a:lnTo>
                  <a:pt x="0" y="0"/>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69342" tIns="1148158" rIns="69342" bIns="608751" numCol="1" spcCol="1270" anchor="ctr" anchorCtr="0">
            <a:noAutofit/>
          </a:bodyPr>
          <a:lstStyle/>
          <a:p>
            <a:pPr algn="ctr" defTabSz="433365">
              <a:lnSpc>
                <a:spcPct val="90000"/>
              </a:lnSpc>
              <a:spcBef>
                <a:spcPct val="0"/>
              </a:spcBef>
              <a:spcAft>
                <a:spcPct val="35000"/>
              </a:spcAft>
            </a:pPr>
            <a:r>
              <a:rPr lang="en-US" sz="975"/>
              <a:t>EntityJS Research Project </a:t>
            </a:r>
            <a:br>
              <a:rPr lang="en-US" sz="975"/>
            </a:br>
            <a:r>
              <a:rPr lang="en-US" sz="975"/>
              <a:t>(2013)</a:t>
            </a:r>
          </a:p>
        </p:txBody>
      </p:sp>
      <p:sp>
        <p:nvSpPr>
          <p:cNvPr id="9" name="Oval 8">
            <a:extLst>
              <a:ext uri="{FF2B5EF4-FFF2-40B4-BE49-F238E27FC236}">
                <a16:creationId xmlns:a16="http://schemas.microsoft.com/office/drawing/2014/main" id="{A4C6AD1F-A233-E44A-A6AA-3F8D7A406DE1}"/>
              </a:ext>
            </a:extLst>
          </p:cNvPr>
          <p:cNvSpPr/>
          <p:nvPr/>
        </p:nvSpPr>
        <p:spPr>
          <a:xfrm>
            <a:off x="2194616" y="1333398"/>
            <a:ext cx="883297" cy="898114"/>
          </a:xfrm>
          <a:prstGeom prst="ellipse">
            <a:avLst/>
          </a:prstGeom>
          <a:blipFill>
            <a:blip r:embed="rId5"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10" name="Freeform 9">
            <a:extLst>
              <a:ext uri="{FF2B5EF4-FFF2-40B4-BE49-F238E27FC236}">
                <a16:creationId xmlns:a16="http://schemas.microsoft.com/office/drawing/2014/main" id="{D651CD52-4939-4A4F-8D6C-7D241C71AA54}"/>
              </a:ext>
            </a:extLst>
          </p:cNvPr>
          <p:cNvSpPr/>
          <p:nvPr/>
        </p:nvSpPr>
        <p:spPr>
          <a:xfrm>
            <a:off x="3134294" y="1171577"/>
            <a:ext cx="939677" cy="2697041"/>
          </a:xfrm>
          <a:custGeom>
            <a:avLst/>
            <a:gdLst>
              <a:gd name="connsiteX0" fmla="*/ 0 w 1252903"/>
              <a:gd name="connsiteY0" fmla="*/ 0 h 3596054"/>
              <a:gd name="connsiteX1" fmla="*/ 1252903 w 1252903"/>
              <a:gd name="connsiteY1" fmla="*/ 0 h 3596054"/>
              <a:gd name="connsiteX2" fmla="*/ 1252903 w 1252903"/>
              <a:gd name="connsiteY2" fmla="*/ 3596054 h 3596054"/>
              <a:gd name="connsiteX3" fmla="*/ 0 w 1252903"/>
              <a:gd name="connsiteY3" fmla="*/ 3596054 h 3596054"/>
              <a:gd name="connsiteX4" fmla="*/ 0 w 1252903"/>
              <a:gd name="connsiteY4" fmla="*/ 0 h 3596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903" h="3596054">
                <a:moveTo>
                  <a:pt x="0" y="0"/>
                </a:moveTo>
                <a:lnTo>
                  <a:pt x="1252903" y="0"/>
                </a:lnTo>
                <a:lnTo>
                  <a:pt x="1252903" y="3596054"/>
                </a:lnTo>
                <a:lnTo>
                  <a:pt x="0" y="3596054"/>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69342" tIns="1148158" rIns="69342" bIns="608751" numCol="1" spcCol="1270" anchor="ctr" anchorCtr="0">
            <a:noAutofit/>
          </a:bodyPr>
          <a:lstStyle/>
          <a:p>
            <a:pPr algn="ctr" defTabSz="433365">
              <a:lnSpc>
                <a:spcPct val="90000"/>
              </a:lnSpc>
              <a:spcBef>
                <a:spcPct val="0"/>
              </a:spcBef>
              <a:spcAft>
                <a:spcPct val="35000"/>
              </a:spcAft>
            </a:pPr>
            <a:r>
              <a:rPr lang="en-US" sz="975"/>
              <a:t>Person Entity Lookup Pilot (2014)</a:t>
            </a:r>
          </a:p>
        </p:txBody>
      </p:sp>
      <p:sp>
        <p:nvSpPr>
          <p:cNvPr id="11" name="Oval 10">
            <a:extLst>
              <a:ext uri="{FF2B5EF4-FFF2-40B4-BE49-F238E27FC236}">
                <a16:creationId xmlns:a16="http://schemas.microsoft.com/office/drawing/2014/main" id="{0ED543DF-A490-3241-A7B8-174E54C6CB53}"/>
              </a:ext>
            </a:extLst>
          </p:cNvPr>
          <p:cNvSpPr/>
          <p:nvPr/>
        </p:nvSpPr>
        <p:spPr>
          <a:xfrm>
            <a:off x="3162484" y="1333398"/>
            <a:ext cx="883297" cy="898114"/>
          </a:xfrm>
          <a:prstGeom prst="ellipse">
            <a:avLst/>
          </a:prstGeom>
          <a:blipFill>
            <a:blip r:embed="rId6"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
        <p:nvSpPr>
          <p:cNvPr id="12" name="Freeform 11">
            <a:extLst>
              <a:ext uri="{FF2B5EF4-FFF2-40B4-BE49-F238E27FC236}">
                <a16:creationId xmlns:a16="http://schemas.microsoft.com/office/drawing/2014/main" id="{34F6F5C1-29BC-DA4E-B64D-EDDB7774EA20}"/>
              </a:ext>
            </a:extLst>
          </p:cNvPr>
          <p:cNvSpPr/>
          <p:nvPr/>
        </p:nvSpPr>
        <p:spPr>
          <a:xfrm>
            <a:off x="4102163" y="1171577"/>
            <a:ext cx="939677" cy="2697041"/>
          </a:xfrm>
          <a:custGeom>
            <a:avLst/>
            <a:gdLst>
              <a:gd name="connsiteX0" fmla="*/ 0 w 1252903"/>
              <a:gd name="connsiteY0" fmla="*/ 0 h 3596054"/>
              <a:gd name="connsiteX1" fmla="*/ 1252903 w 1252903"/>
              <a:gd name="connsiteY1" fmla="*/ 0 h 3596054"/>
              <a:gd name="connsiteX2" fmla="*/ 1252903 w 1252903"/>
              <a:gd name="connsiteY2" fmla="*/ 3596054 h 3596054"/>
              <a:gd name="connsiteX3" fmla="*/ 0 w 1252903"/>
              <a:gd name="connsiteY3" fmla="*/ 3596054 h 3596054"/>
              <a:gd name="connsiteX4" fmla="*/ 0 w 1252903"/>
              <a:gd name="connsiteY4" fmla="*/ 0 h 3596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903" h="3596054">
                <a:moveTo>
                  <a:pt x="0" y="0"/>
                </a:moveTo>
                <a:lnTo>
                  <a:pt x="1252903" y="0"/>
                </a:lnTo>
                <a:lnTo>
                  <a:pt x="1252903" y="3596054"/>
                </a:lnTo>
                <a:lnTo>
                  <a:pt x="0" y="3596054"/>
                </a:lnTo>
                <a:lnTo>
                  <a:pt x="0"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69342" tIns="1148158" rIns="69342" bIns="608751" numCol="1" spcCol="1270" anchor="ctr" anchorCtr="0">
            <a:noAutofit/>
          </a:bodyPr>
          <a:lstStyle/>
          <a:p>
            <a:pPr algn="ctr" defTabSz="433365">
              <a:lnSpc>
                <a:spcPct val="90000"/>
              </a:lnSpc>
              <a:spcBef>
                <a:spcPct val="0"/>
              </a:spcBef>
              <a:spcAft>
                <a:spcPct val="35000"/>
              </a:spcAft>
            </a:pPr>
            <a:r>
              <a:rPr lang="en-US" sz="975"/>
              <a:t>CONTENTdm Metadata Refinery (2015-16)</a:t>
            </a:r>
          </a:p>
        </p:txBody>
      </p:sp>
      <p:sp>
        <p:nvSpPr>
          <p:cNvPr id="13" name="Oval 12">
            <a:extLst>
              <a:ext uri="{FF2B5EF4-FFF2-40B4-BE49-F238E27FC236}">
                <a16:creationId xmlns:a16="http://schemas.microsoft.com/office/drawing/2014/main" id="{F0B69132-2319-814A-9E9B-695131FBBB8B}"/>
              </a:ext>
            </a:extLst>
          </p:cNvPr>
          <p:cNvSpPr/>
          <p:nvPr/>
        </p:nvSpPr>
        <p:spPr>
          <a:xfrm>
            <a:off x="4130353" y="1333398"/>
            <a:ext cx="883297" cy="898114"/>
          </a:xfrm>
          <a:prstGeom prst="ellipse">
            <a:avLst/>
          </a:prstGeom>
          <a:blipFill>
            <a:blip r:embed="rId7"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5">
              <a:tint val="50000"/>
              <a:hueOff val="0"/>
              <a:satOff val="0"/>
              <a:lumOff val="0"/>
              <a:alphaOff val="0"/>
            </a:schemeClr>
          </a:effectRef>
          <a:fontRef idx="minor">
            <a:schemeClr val="lt1">
              <a:hueOff val="0"/>
              <a:satOff val="0"/>
              <a:lumOff val="0"/>
              <a:alphaOff val="0"/>
            </a:schemeClr>
          </a:fontRef>
        </p:style>
      </p:sp>
      <p:sp>
        <p:nvSpPr>
          <p:cNvPr id="14" name="Freeform 13">
            <a:extLst>
              <a:ext uri="{FF2B5EF4-FFF2-40B4-BE49-F238E27FC236}">
                <a16:creationId xmlns:a16="http://schemas.microsoft.com/office/drawing/2014/main" id="{40CA1519-3A8C-F849-BA2E-BCA7259F8504}"/>
              </a:ext>
            </a:extLst>
          </p:cNvPr>
          <p:cNvSpPr/>
          <p:nvPr/>
        </p:nvSpPr>
        <p:spPr>
          <a:xfrm>
            <a:off x="5070031" y="1171577"/>
            <a:ext cx="939677" cy="2697041"/>
          </a:xfrm>
          <a:custGeom>
            <a:avLst/>
            <a:gdLst>
              <a:gd name="connsiteX0" fmla="*/ 0 w 1252903"/>
              <a:gd name="connsiteY0" fmla="*/ 0 h 3596054"/>
              <a:gd name="connsiteX1" fmla="*/ 1252903 w 1252903"/>
              <a:gd name="connsiteY1" fmla="*/ 0 h 3596054"/>
              <a:gd name="connsiteX2" fmla="*/ 1252903 w 1252903"/>
              <a:gd name="connsiteY2" fmla="*/ 3596054 h 3596054"/>
              <a:gd name="connsiteX3" fmla="*/ 0 w 1252903"/>
              <a:gd name="connsiteY3" fmla="*/ 3596054 h 3596054"/>
              <a:gd name="connsiteX4" fmla="*/ 0 w 1252903"/>
              <a:gd name="connsiteY4" fmla="*/ 0 h 3596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903" h="3596054">
                <a:moveTo>
                  <a:pt x="0" y="0"/>
                </a:moveTo>
                <a:lnTo>
                  <a:pt x="1252903" y="0"/>
                </a:lnTo>
                <a:lnTo>
                  <a:pt x="1252903" y="3596054"/>
                </a:lnTo>
                <a:lnTo>
                  <a:pt x="0" y="3596054"/>
                </a:lnTo>
                <a:lnTo>
                  <a:pt x="0" y="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69342" tIns="1148158" rIns="69342" bIns="608751" numCol="1" spcCol="1270" anchor="ctr" anchorCtr="0">
            <a:noAutofit/>
          </a:bodyPr>
          <a:lstStyle/>
          <a:p>
            <a:pPr algn="ctr" defTabSz="433365">
              <a:lnSpc>
                <a:spcPct val="90000"/>
              </a:lnSpc>
              <a:spcBef>
                <a:spcPct val="0"/>
              </a:spcBef>
              <a:spcAft>
                <a:spcPct val="35000"/>
              </a:spcAft>
            </a:pPr>
            <a:r>
              <a:rPr lang="en-US" sz="975"/>
              <a:t>Project Passage (2017-18)</a:t>
            </a:r>
          </a:p>
        </p:txBody>
      </p:sp>
      <p:sp>
        <p:nvSpPr>
          <p:cNvPr id="15" name="Oval 14">
            <a:extLst>
              <a:ext uri="{FF2B5EF4-FFF2-40B4-BE49-F238E27FC236}">
                <a16:creationId xmlns:a16="http://schemas.microsoft.com/office/drawing/2014/main" id="{62DF0D7F-2DFE-AC45-AF7B-C3B14A71431F}"/>
              </a:ext>
            </a:extLst>
          </p:cNvPr>
          <p:cNvSpPr/>
          <p:nvPr/>
        </p:nvSpPr>
        <p:spPr>
          <a:xfrm>
            <a:off x="5098221" y="1333398"/>
            <a:ext cx="883297" cy="898114"/>
          </a:xfrm>
          <a:prstGeom prst="ellipse">
            <a:avLst/>
          </a:prstGeom>
          <a:blipFill>
            <a:blip r:embed="rId8"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6">
              <a:tint val="50000"/>
              <a:hueOff val="0"/>
              <a:satOff val="0"/>
              <a:lumOff val="0"/>
              <a:alphaOff val="0"/>
            </a:schemeClr>
          </a:effectRef>
          <a:fontRef idx="minor">
            <a:schemeClr val="lt1">
              <a:hueOff val="0"/>
              <a:satOff val="0"/>
              <a:lumOff val="0"/>
              <a:alphaOff val="0"/>
            </a:schemeClr>
          </a:fontRef>
        </p:style>
      </p:sp>
      <p:sp>
        <p:nvSpPr>
          <p:cNvPr id="16" name="Freeform 15">
            <a:extLst>
              <a:ext uri="{FF2B5EF4-FFF2-40B4-BE49-F238E27FC236}">
                <a16:creationId xmlns:a16="http://schemas.microsoft.com/office/drawing/2014/main" id="{E2D3500E-9FD3-084E-B5D3-13AD4BD6DAA6}"/>
              </a:ext>
            </a:extLst>
          </p:cNvPr>
          <p:cNvSpPr/>
          <p:nvPr/>
        </p:nvSpPr>
        <p:spPr>
          <a:xfrm>
            <a:off x="6037899" y="1171577"/>
            <a:ext cx="939677" cy="2697041"/>
          </a:xfrm>
          <a:custGeom>
            <a:avLst/>
            <a:gdLst>
              <a:gd name="connsiteX0" fmla="*/ 0 w 1252903"/>
              <a:gd name="connsiteY0" fmla="*/ 0 h 3596054"/>
              <a:gd name="connsiteX1" fmla="*/ 1252903 w 1252903"/>
              <a:gd name="connsiteY1" fmla="*/ 0 h 3596054"/>
              <a:gd name="connsiteX2" fmla="*/ 1252903 w 1252903"/>
              <a:gd name="connsiteY2" fmla="*/ 3596054 h 3596054"/>
              <a:gd name="connsiteX3" fmla="*/ 0 w 1252903"/>
              <a:gd name="connsiteY3" fmla="*/ 3596054 h 3596054"/>
              <a:gd name="connsiteX4" fmla="*/ 0 w 1252903"/>
              <a:gd name="connsiteY4" fmla="*/ 0 h 3596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903" h="3596054">
                <a:moveTo>
                  <a:pt x="0" y="0"/>
                </a:moveTo>
                <a:lnTo>
                  <a:pt x="1252903" y="0"/>
                </a:lnTo>
                <a:lnTo>
                  <a:pt x="1252903" y="3596054"/>
                </a:lnTo>
                <a:lnTo>
                  <a:pt x="0" y="3596054"/>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9342" tIns="1148158" rIns="69342" bIns="608751" numCol="1" spcCol="1270" anchor="ctr" anchorCtr="0">
            <a:noAutofit/>
          </a:bodyPr>
          <a:lstStyle/>
          <a:p>
            <a:pPr algn="ctr" defTabSz="433365">
              <a:lnSpc>
                <a:spcPct val="90000"/>
              </a:lnSpc>
              <a:spcBef>
                <a:spcPct val="0"/>
              </a:spcBef>
              <a:spcAft>
                <a:spcPct val="35000"/>
              </a:spcAft>
            </a:pPr>
            <a:r>
              <a:rPr lang="en-US" sz="975"/>
              <a:t>CONTENTdm Linked Data Pilot </a:t>
            </a:r>
            <a:br>
              <a:rPr lang="en-US" sz="975"/>
            </a:br>
            <a:r>
              <a:rPr lang="en-US" sz="975"/>
              <a:t>(2019-20)</a:t>
            </a:r>
          </a:p>
        </p:txBody>
      </p:sp>
      <p:sp>
        <p:nvSpPr>
          <p:cNvPr id="17" name="Oval 16">
            <a:extLst>
              <a:ext uri="{FF2B5EF4-FFF2-40B4-BE49-F238E27FC236}">
                <a16:creationId xmlns:a16="http://schemas.microsoft.com/office/drawing/2014/main" id="{D29BCBAC-7327-8142-B630-3ABF3AC91710}"/>
              </a:ext>
            </a:extLst>
          </p:cNvPr>
          <p:cNvSpPr/>
          <p:nvPr/>
        </p:nvSpPr>
        <p:spPr>
          <a:xfrm>
            <a:off x="6066089" y="1333398"/>
            <a:ext cx="883297" cy="898114"/>
          </a:xfrm>
          <a:prstGeom prst="ellipse">
            <a:avLst/>
          </a:prstGeom>
          <a:blipFill>
            <a:blip r:embed="rId9"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9" name="Oval 18">
            <a:extLst>
              <a:ext uri="{FF2B5EF4-FFF2-40B4-BE49-F238E27FC236}">
                <a16:creationId xmlns:a16="http://schemas.microsoft.com/office/drawing/2014/main" id="{180E672A-3CF3-7F42-9010-BFA1E54D78D5}"/>
              </a:ext>
            </a:extLst>
          </p:cNvPr>
          <p:cNvSpPr/>
          <p:nvPr/>
        </p:nvSpPr>
        <p:spPr>
          <a:xfrm>
            <a:off x="7195940" y="1483720"/>
            <a:ext cx="587613" cy="597470"/>
          </a:xfrm>
          <a:prstGeom prst="ellipse">
            <a:avLst/>
          </a:prstGeom>
          <a:blipFill dpi="0" rotWithShape="1">
            <a:blip r:embed="rId10" cstate="screen">
              <a:extLst>
                <a:ext uri="{28A0092B-C50C-407E-A947-70E740481C1C}">
                  <a14:useLocalDpi xmlns:a14="http://schemas.microsoft.com/office/drawing/2010/main"/>
                </a:ext>
              </a:extLst>
            </a:blip>
            <a:srcRect/>
            <a:stretch>
              <a:fillRect/>
            </a:stretch>
          </a:blipFill>
          <a:ln>
            <a:noFill/>
          </a:ln>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sp>
        <p:nvSpPr>
          <p:cNvPr id="21" name="Left-Right Arrow 20">
            <a:extLst>
              <a:ext uri="{FF2B5EF4-FFF2-40B4-BE49-F238E27FC236}">
                <a16:creationId xmlns:a16="http://schemas.microsoft.com/office/drawing/2014/main" id="{9231BA99-EA00-9643-8758-5F5C3F1321B0}"/>
              </a:ext>
            </a:extLst>
          </p:cNvPr>
          <p:cNvSpPr/>
          <p:nvPr/>
        </p:nvSpPr>
        <p:spPr>
          <a:xfrm>
            <a:off x="1465855" y="3311318"/>
            <a:ext cx="6212293" cy="404556"/>
          </a:xfrm>
          <a:prstGeom prst="leftRightArrow">
            <a:avLst/>
          </a:prstGeom>
          <a:solidFill>
            <a:schemeClr val="bg1"/>
          </a:solidFill>
        </p:spPr>
        <p:style>
          <a:lnRef idx="2">
            <a:schemeClr val="lt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 name="TextBox 1">
            <a:extLst>
              <a:ext uri="{FF2B5EF4-FFF2-40B4-BE49-F238E27FC236}">
                <a16:creationId xmlns:a16="http://schemas.microsoft.com/office/drawing/2014/main" id="{7443ABBA-097A-433F-AB30-DEEC9FD5AF53}"/>
              </a:ext>
            </a:extLst>
          </p:cNvPr>
          <p:cNvSpPr txBox="1"/>
          <p:nvPr/>
        </p:nvSpPr>
        <p:spPr>
          <a:xfrm>
            <a:off x="1932468" y="4030440"/>
            <a:ext cx="5328703" cy="584775"/>
          </a:xfrm>
          <a:prstGeom prst="rect">
            <a:avLst/>
          </a:prstGeom>
          <a:noFill/>
        </p:spPr>
        <p:txBody>
          <a:bodyPr wrap="none" rtlCol="0">
            <a:spAutoFit/>
          </a:bodyPr>
          <a:lstStyle/>
          <a:p>
            <a:pPr algn="ctr"/>
            <a:r>
              <a:rPr lang="en-US" sz="3200" i="1">
                <a:solidFill>
                  <a:srgbClr val="002060"/>
                </a:solidFill>
              </a:rPr>
              <a:t>From research to production</a:t>
            </a:r>
          </a:p>
        </p:txBody>
      </p:sp>
    </p:spTree>
    <p:extLst>
      <p:ext uri="{BB962C8B-B14F-4D97-AF65-F5344CB8AC3E}">
        <p14:creationId xmlns:p14="http://schemas.microsoft.com/office/powerpoint/2010/main" val="191215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325931" y="307656"/>
            <a:ext cx="6492138" cy="984885"/>
          </a:xfrm>
          <a:prstGeom prst="rect">
            <a:avLst/>
          </a:prstGeom>
          <a:ln>
            <a:noFill/>
          </a:ln>
        </p:spPr>
        <p:txBody>
          <a:bodyP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342900"/>
            <a:r>
              <a:rPr lang="en-US" sz="3200" b="1">
                <a:solidFill>
                  <a:srgbClr val="1F497D"/>
                </a:solidFill>
                <a:latin typeface="Arial"/>
              </a:rPr>
              <a:t>International Linked Data Surveys for Implementers </a:t>
            </a: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5300" y="2055413"/>
            <a:ext cx="2410796" cy="1920407"/>
          </a:xfrm>
          <a:prstGeom prst="rect">
            <a:avLst/>
          </a:prstGeom>
        </p:spPr>
      </p:pic>
      <p:pic>
        <p:nvPicPr>
          <p:cNvPr id="2" name="Picture 1">
            <a:extLst>
              <a:ext uri="{FF2B5EF4-FFF2-40B4-BE49-F238E27FC236}">
                <a16:creationId xmlns:a16="http://schemas.microsoft.com/office/drawing/2014/main" id="{84C1A812-FF6B-4AB7-A60F-A0675F692C5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5300" y="1344989"/>
            <a:ext cx="2301059" cy="651566"/>
          </a:xfrm>
          <a:prstGeom prst="rect">
            <a:avLst/>
          </a:prstGeom>
        </p:spPr>
      </p:pic>
      <p:sp>
        <p:nvSpPr>
          <p:cNvPr id="11" name="TextBox 10">
            <a:extLst>
              <a:ext uri="{FF2B5EF4-FFF2-40B4-BE49-F238E27FC236}">
                <a16:creationId xmlns:a16="http://schemas.microsoft.com/office/drawing/2014/main" id="{7E31D803-B934-4047-B8A2-6C2E71BB157F}"/>
              </a:ext>
            </a:extLst>
          </p:cNvPr>
          <p:cNvSpPr txBox="1"/>
          <p:nvPr/>
        </p:nvSpPr>
        <p:spPr>
          <a:xfrm>
            <a:off x="1051788" y="4028268"/>
            <a:ext cx="1210588" cy="646331"/>
          </a:xfrm>
          <a:prstGeom prst="rect">
            <a:avLst/>
          </a:prstGeom>
          <a:noFill/>
        </p:spPr>
        <p:txBody>
          <a:bodyPr wrap="none" rtlCol="0">
            <a:spAutoFit/>
          </a:bodyPr>
          <a:lstStyle/>
          <a:p>
            <a:pPr defTabSz="342900"/>
            <a:r>
              <a:rPr lang="en-US" sz="3600" b="1">
                <a:solidFill>
                  <a:srgbClr val="236192"/>
                </a:solidFill>
                <a:latin typeface="Arial"/>
              </a:rPr>
              <a:t>2014</a:t>
            </a:r>
          </a:p>
        </p:txBody>
      </p:sp>
      <p:pic>
        <p:nvPicPr>
          <p:cNvPr id="12" name="Picture 11">
            <a:extLst>
              <a:ext uri="{FF2B5EF4-FFF2-40B4-BE49-F238E27FC236}">
                <a16:creationId xmlns:a16="http://schemas.microsoft.com/office/drawing/2014/main" id="{8375EF09-8C09-418F-B9ED-552858994EA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130900" y="1344989"/>
            <a:ext cx="2663993" cy="2566201"/>
          </a:xfrm>
          <a:prstGeom prst="rect">
            <a:avLst/>
          </a:prstGeom>
        </p:spPr>
      </p:pic>
      <p:sp>
        <p:nvSpPr>
          <p:cNvPr id="13" name="TextBox 12">
            <a:extLst>
              <a:ext uri="{FF2B5EF4-FFF2-40B4-BE49-F238E27FC236}">
                <a16:creationId xmlns:a16="http://schemas.microsoft.com/office/drawing/2014/main" id="{139EF4CE-F642-410E-9F9A-80A1F28C92F1}"/>
              </a:ext>
            </a:extLst>
          </p:cNvPr>
          <p:cNvSpPr txBox="1"/>
          <p:nvPr/>
        </p:nvSpPr>
        <p:spPr>
          <a:xfrm>
            <a:off x="4005132" y="4028268"/>
            <a:ext cx="1210588" cy="646331"/>
          </a:xfrm>
          <a:prstGeom prst="rect">
            <a:avLst/>
          </a:prstGeom>
          <a:noFill/>
        </p:spPr>
        <p:txBody>
          <a:bodyPr wrap="none" rtlCol="0">
            <a:spAutoFit/>
          </a:bodyPr>
          <a:lstStyle/>
          <a:p>
            <a:pPr defTabSz="342900"/>
            <a:r>
              <a:rPr lang="en-US" sz="3600" b="1">
                <a:solidFill>
                  <a:srgbClr val="236192"/>
                </a:solidFill>
                <a:latin typeface="Arial"/>
              </a:rPr>
              <a:t>2015</a:t>
            </a:r>
          </a:p>
        </p:txBody>
      </p:sp>
      <p:pic>
        <p:nvPicPr>
          <p:cNvPr id="8" name="Picture 7">
            <a:extLst>
              <a:ext uri="{FF2B5EF4-FFF2-40B4-BE49-F238E27FC236}">
                <a16:creationId xmlns:a16="http://schemas.microsoft.com/office/drawing/2014/main" id="{E661B791-0F48-4A94-AF9E-123207F4360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29434" y="1344989"/>
            <a:ext cx="2678282" cy="1837075"/>
          </a:xfrm>
          <a:prstGeom prst="rect">
            <a:avLst/>
          </a:prstGeom>
        </p:spPr>
      </p:pic>
      <p:sp>
        <p:nvSpPr>
          <p:cNvPr id="9" name="TextBox 8">
            <a:extLst>
              <a:ext uri="{FF2B5EF4-FFF2-40B4-BE49-F238E27FC236}">
                <a16:creationId xmlns:a16="http://schemas.microsoft.com/office/drawing/2014/main" id="{AD1B4573-6C04-4BDE-B2F8-8BC7525998BE}"/>
              </a:ext>
            </a:extLst>
          </p:cNvPr>
          <p:cNvSpPr txBox="1"/>
          <p:nvPr/>
        </p:nvSpPr>
        <p:spPr>
          <a:xfrm>
            <a:off x="6958476" y="4028268"/>
            <a:ext cx="1210588" cy="646331"/>
          </a:xfrm>
          <a:prstGeom prst="rect">
            <a:avLst/>
          </a:prstGeom>
          <a:noFill/>
        </p:spPr>
        <p:txBody>
          <a:bodyPr wrap="none" rtlCol="0">
            <a:spAutoFit/>
          </a:bodyPr>
          <a:lstStyle/>
          <a:p>
            <a:pPr defTabSz="342900"/>
            <a:r>
              <a:rPr lang="en-US" sz="3600" b="1">
                <a:solidFill>
                  <a:srgbClr val="236192"/>
                </a:solidFill>
                <a:latin typeface="Arial"/>
              </a:rPr>
              <a:t>2018</a:t>
            </a:r>
          </a:p>
        </p:txBody>
      </p:sp>
      <p:pic>
        <p:nvPicPr>
          <p:cNvPr id="3074" name="Picture 2">
            <a:extLst>
              <a:ext uri="{FF2B5EF4-FFF2-40B4-BE49-F238E27FC236}">
                <a16:creationId xmlns:a16="http://schemas.microsoft.com/office/drawing/2014/main" id="{534FFB6C-941C-42A0-9C0E-9731B74FC0CB}"/>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52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FA092B-1C66-4128-BD83-BA8743523429}"/>
              </a:ext>
            </a:extLst>
          </p:cNvPr>
          <p:cNvSpPr>
            <a:spLocks noGrp="1"/>
          </p:cNvSpPr>
          <p:nvPr>
            <p:ph type="body" sz="quarter" idx="12"/>
          </p:nvPr>
        </p:nvSpPr>
        <p:spPr>
          <a:xfrm>
            <a:off x="398386" y="1497747"/>
            <a:ext cx="8439148" cy="3356378"/>
          </a:xfrm>
        </p:spPr>
        <p:txBody>
          <a:bodyPr vert="horz" anchor="t"/>
          <a:lstStyle/>
          <a:p>
            <a:r>
              <a:rPr lang="en-US"/>
              <a:t>Recognition of the promise and challenges of moving to a linked data environment</a:t>
            </a:r>
          </a:p>
          <a:p>
            <a:r>
              <a:rPr lang="en-US"/>
              <a:t>Explores opportunities and challenges for description and discovery</a:t>
            </a:r>
          </a:p>
          <a:p>
            <a:r>
              <a:rPr lang="en-US"/>
              <a:t>Focus on special collections and archives community</a:t>
            </a:r>
            <a:endParaRPr lang="en-US">
              <a:cs typeface="Arial"/>
            </a:endParaRPr>
          </a:p>
        </p:txBody>
      </p:sp>
      <p:sp>
        <p:nvSpPr>
          <p:cNvPr id="3" name="Text Placeholder 2">
            <a:extLst>
              <a:ext uri="{FF2B5EF4-FFF2-40B4-BE49-F238E27FC236}">
                <a16:creationId xmlns:a16="http://schemas.microsoft.com/office/drawing/2014/main" id="{92E45998-C087-42FA-B8FC-4E70C122B506}"/>
              </a:ext>
            </a:extLst>
          </p:cNvPr>
          <p:cNvSpPr>
            <a:spLocks noGrp="1"/>
          </p:cNvSpPr>
          <p:nvPr>
            <p:ph type="body" sz="quarter" idx="13"/>
          </p:nvPr>
        </p:nvSpPr>
        <p:spPr>
          <a:xfrm>
            <a:off x="340786" y="343304"/>
            <a:ext cx="7248014" cy="686442"/>
          </a:xfrm>
        </p:spPr>
        <p:txBody>
          <a:bodyPr/>
          <a:lstStyle/>
          <a:p>
            <a:r>
              <a:rPr lang="en-US" sz="3200"/>
              <a:t>Linked data for special collections and archives</a:t>
            </a:r>
          </a:p>
        </p:txBody>
      </p:sp>
    </p:spTree>
    <p:extLst>
      <p:ext uri="{BB962C8B-B14F-4D97-AF65-F5344CB8AC3E}">
        <p14:creationId xmlns:p14="http://schemas.microsoft.com/office/powerpoint/2010/main" val="35996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1930D6D-2A78-4A0B-8C15-2CDBFA3A88DC}"/>
              </a:ext>
            </a:extLst>
          </p:cNvPr>
          <p:cNvSpPr>
            <a:spLocks noGrp="1"/>
          </p:cNvSpPr>
          <p:nvPr>
            <p:ph type="body" sz="quarter" idx="12"/>
          </p:nvPr>
        </p:nvSpPr>
        <p:spPr>
          <a:xfrm>
            <a:off x="340786" y="1029747"/>
            <a:ext cx="4149438" cy="3356378"/>
          </a:xfrm>
        </p:spPr>
        <p:txBody>
          <a:bodyPr/>
          <a:lstStyle/>
          <a:p>
            <a:pPr fontAlgn="base"/>
            <a:r>
              <a:rPr lang="en-US" sz="1800"/>
              <a:t>Descriptive data models for special collections in linked data environments</a:t>
            </a:r>
          </a:p>
          <a:p>
            <a:pPr fontAlgn="base"/>
            <a:r>
              <a:rPr lang="en-US" sz="1800"/>
              <a:t>Challenges around </a:t>
            </a:r>
            <a:r>
              <a:rPr lang="en-US" sz="1800" err="1"/>
              <a:t>multilinguality</a:t>
            </a:r>
            <a:endParaRPr lang="en-US" sz="1800"/>
          </a:p>
          <a:p>
            <a:pPr fontAlgn="base"/>
            <a:r>
              <a:rPr lang="en-US" sz="1800"/>
              <a:t>Ethical issues, community engagement</a:t>
            </a:r>
          </a:p>
          <a:p>
            <a:pPr fontAlgn="base"/>
            <a:r>
              <a:rPr lang="en-US" sz="1800"/>
              <a:t>Expressing relationships and change over time</a:t>
            </a:r>
          </a:p>
          <a:p>
            <a:pPr fontAlgn="base"/>
            <a:r>
              <a:rPr lang="en-US" sz="1800"/>
              <a:t>The long tail of authorities and identifiers in special collections</a:t>
            </a:r>
          </a:p>
          <a:p>
            <a:pPr fontAlgn="base"/>
            <a:r>
              <a:rPr lang="en-US" sz="1800"/>
              <a:t>Sustainability</a:t>
            </a:r>
          </a:p>
          <a:p>
            <a:endParaRPr lang="en-US" sz="1800"/>
          </a:p>
        </p:txBody>
      </p:sp>
      <p:pic>
        <p:nvPicPr>
          <p:cNvPr id="1026" name="Picture 2">
            <a:extLst>
              <a:ext uri="{FF2B5EF4-FFF2-40B4-BE49-F238E27FC236}">
                <a16:creationId xmlns:a16="http://schemas.microsoft.com/office/drawing/2014/main" id="{1D472B52-8912-4B02-A877-5576D6597B0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53778" y="127288"/>
            <a:ext cx="3363042" cy="43480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710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C4C69C-CA15-4907-895A-3453D4F8831A}"/>
              </a:ext>
            </a:extLst>
          </p:cNvPr>
          <p:cNvSpPr>
            <a:spLocks noGrp="1"/>
          </p:cNvSpPr>
          <p:nvPr>
            <p:ph type="body" sz="quarter" idx="13"/>
          </p:nvPr>
        </p:nvSpPr>
        <p:spPr>
          <a:xfrm>
            <a:off x="340785" y="343304"/>
            <a:ext cx="8614955" cy="686442"/>
          </a:xfrm>
        </p:spPr>
        <p:txBody>
          <a:bodyPr/>
          <a:lstStyle/>
          <a:p>
            <a:pPr algn="r"/>
            <a:r>
              <a:rPr lang="en-US" sz="2800"/>
              <a:t>Building a National Archival Finding Aid Network (NAFAN)</a:t>
            </a:r>
          </a:p>
        </p:txBody>
      </p:sp>
      <p:pic>
        <p:nvPicPr>
          <p:cNvPr id="1028" name="Picture 4">
            <a:extLst>
              <a:ext uri="{FF2B5EF4-FFF2-40B4-BE49-F238E27FC236}">
                <a16:creationId xmlns:a16="http://schemas.microsoft.com/office/drawing/2014/main" id="{23D3FF7E-E19D-8E4B-976E-F5529F83468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1170" y="887906"/>
            <a:ext cx="6698688" cy="35209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DBACFDF-E552-CF47-A390-69A05CCBED78}"/>
              </a:ext>
            </a:extLst>
          </p:cNvPr>
          <p:cNvSpPr/>
          <p:nvPr/>
        </p:nvSpPr>
        <p:spPr>
          <a:xfrm>
            <a:off x="6368703" y="3577873"/>
            <a:ext cx="2448550" cy="830997"/>
          </a:xfrm>
          <a:prstGeom prst="rect">
            <a:avLst/>
          </a:prstGeom>
        </p:spPr>
        <p:txBody>
          <a:bodyPr wrap="square">
            <a:spAutoFit/>
          </a:bodyPr>
          <a:lstStyle/>
          <a:p>
            <a:r>
              <a:rPr lang="en-US" sz="1200">
                <a:solidFill>
                  <a:srgbClr val="CCFF99"/>
                </a:solidFill>
                <a:latin typeface="Arial" panose="020B0604020202020204" pitchFamily="34" charset="0"/>
              </a:rPr>
              <a:t>▇ </a:t>
            </a:r>
            <a:r>
              <a:rPr lang="en-US" sz="1200">
                <a:solidFill>
                  <a:srgbClr val="595959"/>
                </a:solidFill>
                <a:latin typeface="Calibri" panose="020F0502020204030204" pitchFamily="34" charset="0"/>
              </a:rPr>
              <a:t>= Statewide/regional coverage</a:t>
            </a:r>
            <a:endParaRPr lang="en-US" sz="1200"/>
          </a:p>
          <a:p>
            <a:r>
              <a:rPr lang="en-US" sz="1200">
                <a:solidFill>
                  <a:srgbClr val="FFFF99"/>
                </a:solidFill>
                <a:latin typeface="Arial" panose="020B0604020202020204" pitchFamily="34" charset="0"/>
              </a:rPr>
              <a:t>▇</a:t>
            </a:r>
            <a:r>
              <a:rPr lang="en-US" sz="1200">
                <a:solidFill>
                  <a:srgbClr val="92D050"/>
                </a:solidFill>
                <a:latin typeface="Arial" panose="020B0604020202020204" pitchFamily="34" charset="0"/>
              </a:rPr>
              <a:t> </a:t>
            </a:r>
            <a:r>
              <a:rPr lang="en-US" sz="1200">
                <a:solidFill>
                  <a:srgbClr val="595959"/>
                </a:solidFill>
                <a:latin typeface="Calibri" panose="020F0502020204030204" pitchFamily="34" charset="0"/>
              </a:rPr>
              <a:t>= Partial coverage</a:t>
            </a:r>
            <a:endParaRPr lang="en-US" sz="1200"/>
          </a:p>
          <a:p>
            <a:r>
              <a:rPr lang="en-US" sz="1200">
                <a:solidFill>
                  <a:srgbClr val="CCECFF"/>
                </a:solidFill>
                <a:latin typeface="Arial" panose="020B0604020202020204" pitchFamily="34" charset="0"/>
              </a:rPr>
              <a:t>▇</a:t>
            </a:r>
            <a:r>
              <a:rPr lang="en-US" sz="1200">
                <a:solidFill>
                  <a:srgbClr val="595959"/>
                </a:solidFill>
                <a:latin typeface="Calibri" panose="020F0502020204030204" pitchFamily="34" charset="0"/>
              </a:rPr>
              <a:t> = Defunct aggregation</a:t>
            </a:r>
            <a:endParaRPr lang="en-US" sz="1200"/>
          </a:p>
          <a:p>
            <a:r>
              <a:rPr lang="en-US" sz="1200">
                <a:solidFill>
                  <a:srgbClr val="FF9966"/>
                </a:solidFill>
                <a:latin typeface="Arial" panose="020B0604020202020204" pitchFamily="34" charset="0"/>
              </a:rPr>
              <a:t>▇</a:t>
            </a:r>
            <a:r>
              <a:rPr lang="en-US" sz="1200">
                <a:solidFill>
                  <a:srgbClr val="CCECFF"/>
                </a:solidFill>
                <a:latin typeface="Arial" panose="020B0604020202020204" pitchFamily="34" charset="0"/>
              </a:rPr>
              <a:t> </a:t>
            </a:r>
            <a:r>
              <a:rPr lang="en-US" sz="1200">
                <a:solidFill>
                  <a:srgbClr val="595959"/>
                </a:solidFill>
                <a:latin typeface="Calibri" panose="020F0502020204030204" pitchFamily="34" charset="0"/>
              </a:rPr>
              <a:t>= No coverage</a:t>
            </a:r>
            <a:endParaRPr lang="en-US" sz="1200"/>
          </a:p>
        </p:txBody>
      </p:sp>
      <p:pic>
        <p:nvPicPr>
          <p:cNvPr id="1030" name="Picture 6">
            <a:extLst>
              <a:ext uri="{FF2B5EF4-FFF2-40B4-BE49-F238E27FC236}">
                <a16:creationId xmlns:a16="http://schemas.microsoft.com/office/drawing/2014/main" id="{4ED95703-C57C-BB40-9B32-32594A92BF8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77111" y="3654783"/>
            <a:ext cx="1071655" cy="6944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7A0836A-6F74-124F-8BBF-23337F3E3FC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3319389"/>
            <a:ext cx="1485236" cy="10010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EC7BA5A-EC61-0647-A42E-75B3B59A4DD6}"/>
              </a:ext>
            </a:extLst>
          </p:cNvPr>
          <p:cNvSpPr txBox="1"/>
          <p:nvPr/>
        </p:nvSpPr>
        <p:spPr>
          <a:xfrm>
            <a:off x="1361552" y="4315587"/>
            <a:ext cx="885179" cy="246221"/>
          </a:xfrm>
          <a:prstGeom prst="rect">
            <a:avLst/>
          </a:prstGeom>
          <a:noFill/>
        </p:spPr>
        <p:txBody>
          <a:bodyPr wrap="none" rtlCol="0">
            <a:spAutoFit/>
          </a:bodyPr>
          <a:lstStyle/>
          <a:p>
            <a:r>
              <a:rPr lang="en-US" sz="1000"/>
              <a:t>*not to scale</a:t>
            </a:r>
          </a:p>
        </p:txBody>
      </p:sp>
    </p:spTree>
    <p:extLst>
      <p:ext uri="{BB962C8B-B14F-4D97-AF65-F5344CB8AC3E}">
        <p14:creationId xmlns:p14="http://schemas.microsoft.com/office/powerpoint/2010/main" val="221366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C4C69C-CA15-4907-895A-3453D4F8831A}"/>
              </a:ext>
            </a:extLst>
          </p:cNvPr>
          <p:cNvSpPr>
            <a:spLocks noGrp="1"/>
          </p:cNvSpPr>
          <p:nvPr>
            <p:ph type="body" sz="quarter" idx="13"/>
          </p:nvPr>
        </p:nvSpPr>
        <p:spPr>
          <a:xfrm>
            <a:off x="340785" y="343304"/>
            <a:ext cx="8614955" cy="686442"/>
          </a:xfrm>
        </p:spPr>
        <p:txBody>
          <a:bodyPr/>
          <a:lstStyle/>
          <a:p>
            <a:pPr algn="r"/>
            <a:r>
              <a:rPr lang="en-US" sz="2800"/>
              <a:t>Building a National Archival Finding Aid Network (NAFAN)</a:t>
            </a:r>
          </a:p>
        </p:txBody>
      </p:sp>
      <p:pic>
        <p:nvPicPr>
          <p:cNvPr id="1034" name="Picture 10">
            <a:extLst>
              <a:ext uri="{FF2B5EF4-FFF2-40B4-BE49-F238E27FC236}">
                <a16:creationId xmlns:a16="http://schemas.microsoft.com/office/drawing/2014/main" id="{57E16C35-AB98-3E46-A51F-6E1FAF89F69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9044" y="1251782"/>
            <a:ext cx="8614956" cy="25231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3D3FF7E-E19D-8E4B-976E-F5529F83468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5032" y="1345683"/>
            <a:ext cx="3962287" cy="20826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DBACFDF-E552-CF47-A390-69A05CCBED78}"/>
              </a:ext>
            </a:extLst>
          </p:cNvPr>
          <p:cNvSpPr/>
          <p:nvPr/>
        </p:nvSpPr>
        <p:spPr>
          <a:xfrm>
            <a:off x="2775299" y="3532754"/>
            <a:ext cx="2448550" cy="830997"/>
          </a:xfrm>
          <a:prstGeom prst="rect">
            <a:avLst/>
          </a:prstGeom>
        </p:spPr>
        <p:txBody>
          <a:bodyPr wrap="square">
            <a:spAutoFit/>
          </a:bodyPr>
          <a:lstStyle/>
          <a:p>
            <a:r>
              <a:rPr lang="en-US" sz="1200">
                <a:solidFill>
                  <a:srgbClr val="CCFF99"/>
                </a:solidFill>
                <a:latin typeface="Arial" panose="020B0604020202020204" pitchFamily="34" charset="0"/>
              </a:rPr>
              <a:t>▇ </a:t>
            </a:r>
            <a:r>
              <a:rPr lang="en-US" sz="1200">
                <a:solidFill>
                  <a:srgbClr val="595959"/>
                </a:solidFill>
                <a:latin typeface="Calibri" panose="020F0502020204030204" pitchFamily="34" charset="0"/>
              </a:rPr>
              <a:t>= Statewide/regional coverage</a:t>
            </a:r>
            <a:endParaRPr lang="en-US" sz="1200"/>
          </a:p>
          <a:p>
            <a:r>
              <a:rPr lang="en-US" sz="1200">
                <a:solidFill>
                  <a:srgbClr val="FFFF99"/>
                </a:solidFill>
                <a:latin typeface="Arial" panose="020B0604020202020204" pitchFamily="34" charset="0"/>
              </a:rPr>
              <a:t>▇</a:t>
            </a:r>
            <a:r>
              <a:rPr lang="en-US" sz="1200">
                <a:solidFill>
                  <a:srgbClr val="92D050"/>
                </a:solidFill>
                <a:latin typeface="Arial" panose="020B0604020202020204" pitchFamily="34" charset="0"/>
              </a:rPr>
              <a:t> </a:t>
            </a:r>
            <a:r>
              <a:rPr lang="en-US" sz="1200">
                <a:solidFill>
                  <a:srgbClr val="595959"/>
                </a:solidFill>
                <a:latin typeface="Calibri" panose="020F0502020204030204" pitchFamily="34" charset="0"/>
              </a:rPr>
              <a:t>= Partial coverage</a:t>
            </a:r>
            <a:endParaRPr lang="en-US" sz="1200"/>
          </a:p>
          <a:p>
            <a:r>
              <a:rPr lang="en-US" sz="1200">
                <a:solidFill>
                  <a:srgbClr val="CCECFF"/>
                </a:solidFill>
                <a:latin typeface="Arial" panose="020B0604020202020204" pitchFamily="34" charset="0"/>
              </a:rPr>
              <a:t>▇</a:t>
            </a:r>
            <a:r>
              <a:rPr lang="en-US" sz="1200">
                <a:solidFill>
                  <a:srgbClr val="595959"/>
                </a:solidFill>
                <a:latin typeface="Calibri" panose="020F0502020204030204" pitchFamily="34" charset="0"/>
              </a:rPr>
              <a:t> = Defunct aggregation</a:t>
            </a:r>
            <a:endParaRPr lang="en-US" sz="1200"/>
          </a:p>
          <a:p>
            <a:r>
              <a:rPr lang="en-US" sz="1200">
                <a:solidFill>
                  <a:srgbClr val="FF9966"/>
                </a:solidFill>
                <a:latin typeface="Arial" panose="020B0604020202020204" pitchFamily="34" charset="0"/>
              </a:rPr>
              <a:t>▇</a:t>
            </a:r>
            <a:r>
              <a:rPr lang="en-US" sz="1200">
                <a:solidFill>
                  <a:srgbClr val="CCECFF"/>
                </a:solidFill>
                <a:latin typeface="Arial" panose="020B0604020202020204" pitchFamily="34" charset="0"/>
              </a:rPr>
              <a:t> </a:t>
            </a:r>
            <a:r>
              <a:rPr lang="en-US" sz="1200">
                <a:solidFill>
                  <a:srgbClr val="595959"/>
                </a:solidFill>
                <a:latin typeface="Calibri" panose="020F0502020204030204" pitchFamily="34" charset="0"/>
              </a:rPr>
              <a:t>= No coverage</a:t>
            </a:r>
            <a:endParaRPr lang="en-US" sz="1200"/>
          </a:p>
        </p:txBody>
      </p:sp>
      <p:pic>
        <p:nvPicPr>
          <p:cNvPr id="1030" name="Picture 6">
            <a:extLst>
              <a:ext uri="{FF2B5EF4-FFF2-40B4-BE49-F238E27FC236}">
                <a16:creationId xmlns:a16="http://schemas.microsoft.com/office/drawing/2014/main" id="{4ED95703-C57C-BB40-9B32-32594A92BF8F}"/>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03644" y="3383972"/>
            <a:ext cx="1071655" cy="6944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7A0836A-6F74-124F-8BBF-23337F3E3FC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18408" y="3077342"/>
            <a:ext cx="1485236" cy="10010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EC7BA5A-EC61-0647-A42E-75B3B59A4DD6}"/>
              </a:ext>
            </a:extLst>
          </p:cNvPr>
          <p:cNvSpPr txBox="1"/>
          <p:nvPr/>
        </p:nvSpPr>
        <p:spPr>
          <a:xfrm>
            <a:off x="1763587" y="4469988"/>
            <a:ext cx="885179" cy="246221"/>
          </a:xfrm>
          <a:prstGeom prst="rect">
            <a:avLst/>
          </a:prstGeom>
          <a:noFill/>
        </p:spPr>
        <p:txBody>
          <a:bodyPr wrap="none" rtlCol="0">
            <a:spAutoFit/>
          </a:bodyPr>
          <a:lstStyle/>
          <a:p>
            <a:r>
              <a:rPr lang="en-US" sz="1000"/>
              <a:t>*not to scale</a:t>
            </a:r>
          </a:p>
        </p:txBody>
      </p:sp>
    </p:spTree>
    <p:extLst>
      <p:ext uri="{BB962C8B-B14F-4D97-AF65-F5344CB8AC3E}">
        <p14:creationId xmlns:p14="http://schemas.microsoft.com/office/powerpoint/2010/main" val="1239477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idx="4294967295"/>
          </p:nvPr>
        </p:nvSpPr>
        <p:spPr>
          <a:xfrm>
            <a:off x="413657" y="167387"/>
            <a:ext cx="6901543" cy="7080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chemeClr val="accent2"/>
                </a:solidFill>
              </a:rPr>
              <a:t>NAFAN: Goals and Objectives</a:t>
            </a:r>
          </a:p>
        </p:txBody>
      </p:sp>
      <p:pic>
        <p:nvPicPr>
          <p:cNvPr id="96" name="Google Shape;96;p16"/>
          <p:cNvPicPr preferRelativeResize="0"/>
          <p:nvPr/>
        </p:nvPicPr>
        <p:blipFill>
          <a:blip r:embed="rId3">
            <a:alphaModFix/>
          </a:blip>
          <a:stretch>
            <a:fillRect/>
          </a:stretch>
        </p:blipFill>
        <p:spPr>
          <a:xfrm>
            <a:off x="202471" y="771525"/>
            <a:ext cx="3502954" cy="3385800"/>
          </a:xfrm>
          <a:prstGeom prst="rect">
            <a:avLst/>
          </a:prstGeom>
          <a:noFill/>
          <a:ln w="114300" cap="flat" cmpd="sng">
            <a:solidFill>
              <a:schemeClr val="lt1"/>
            </a:solidFill>
            <a:prstDash val="solid"/>
            <a:round/>
            <a:headEnd type="none" w="sm" len="sm"/>
            <a:tailEnd type="none" w="sm" len="sm"/>
          </a:ln>
        </p:spPr>
      </p:pic>
      <p:sp>
        <p:nvSpPr>
          <p:cNvPr id="97" name="Google Shape;97;p16"/>
          <p:cNvSpPr txBox="1"/>
          <p:nvPr/>
        </p:nvSpPr>
        <p:spPr>
          <a:xfrm>
            <a:off x="3705425" y="1021650"/>
            <a:ext cx="5481000" cy="33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Calibri"/>
                <a:ea typeface="Calibri"/>
                <a:cs typeface="Calibri"/>
                <a:sym typeface="Calibri"/>
              </a:rPr>
              <a:t>Explore and create the blueprint for implementing a national finding aid network that is community-driven, -sustained, and -governed</a:t>
            </a:r>
            <a:endParaRPr sz="2600">
              <a:latin typeface="Proxima Nova"/>
              <a:ea typeface="Proxima Nova"/>
              <a:cs typeface="Proxima Nova"/>
              <a:sym typeface="Proxima Nova"/>
            </a:endParaRPr>
          </a:p>
          <a:p>
            <a:pPr marL="457200" lvl="0" indent="0" algn="l" rtl="0">
              <a:spcBef>
                <a:spcPts val="0"/>
              </a:spcBef>
              <a:spcAft>
                <a:spcPts val="0"/>
              </a:spcAft>
              <a:buNone/>
            </a:pPr>
            <a:endParaRPr sz="1800">
              <a:latin typeface="Proxima Nova"/>
              <a:ea typeface="Proxima Nova"/>
              <a:cs typeface="Proxima Nova"/>
              <a:sym typeface="Proxima Nova"/>
            </a:endParaRPr>
          </a:p>
          <a:p>
            <a:pPr marL="457200" lvl="0" indent="-342900" algn="l" rtl="0">
              <a:spcBef>
                <a:spcPts val="0"/>
              </a:spcBef>
              <a:spcAft>
                <a:spcPts val="0"/>
              </a:spcAft>
              <a:buSzPts val="1800"/>
              <a:buFont typeface="Proxima Nova"/>
              <a:buChar char="●"/>
            </a:pPr>
            <a:r>
              <a:rPr lang="en" sz="1800">
                <a:latin typeface="Proxima Nova"/>
                <a:ea typeface="Proxima Nova"/>
                <a:cs typeface="Proxima Nova"/>
                <a:sym typeface="Proxima Nova"/>
              </a:rPr>
              <a:t>Action plan (from 2018-19 planning phase): </a:t>
            </a:r>
            <a:r>
              <a:rPr lang="en" sz="1800" b="1">
                <a:solidFill>
                  <a:schemeClr val="accent1"/>
                </a:solidFill>
                <a:latin typeface="Proxima Nova"/>
                <a:ea typeface="Proxima Nova"/>
                <a:cs typeface="Proxima Nova"/>
                <a:sym typeface="Proxima Nova"/>
              </a:rPr>
              <a:t>https://confluence.ucop.edu/display/NAFAN/</a:t>
            </a:r>
            <a:endParaRPr sz="1800">
              <a:latin typeface="Proxima Nova"/>
              <a:ea typeface="Proxima Nova"/>
              <a:cs typeface="Proxima Nova"/>
              <a:sym typeface="Proxima Nova"/>
            </a:endParaRPr>
          </a:p>
          <a:p>
            <a:pPr marL="457200" lvl="0" indent="-342900" algn="l" rtl="0">
              <a:spcBef>
                <a:spcPts val="0"/>
              </a:spcBef>
              <a:spcAft>
                <a:spcPts val="0"/>
              </a:spcAft>
              <a:buSzPts val="1800"/>
              <a:buFont typeface="Proxima Nova"/>
              <a:buChar char="●"/>
            </a:pPr>
            <a:r>
              <a:rPr lang="en" sz="1800">
                <a:latin typeface="Proxima Nova"/>
                <a:ea typeface="Proxima Nova"/>
                <a:cs typeface="Proxima Nova"/>
                <a:sym typeface="Proxima Nova"/>
              </a:rPr>
              <a:t>Narrative: </a:t>
            </a:r>
            <a:r>
              <a:rPr lang="en" sz="1800" b="1">
                <a:solidFill>
                  <a:schemeClr val="accent1"/>
                </a:solidFill>
                <a:latin typeface="Proxima Nova"/>
                <a:ea typeface="Proxima Nova"/>
                <a:cs typeface="Proxima Nova"/>
                <a:sym typeface="Proxima Nova"/>
              </a:rPr>
              <a:t>https://bit.ly/nafan_2020-22_narrative</a:t>
            </a:r>
            <a:endParaRPr sz="1800" b="1">
              <a:solidFill>
                <a:schemeClr val="accent1"/>
              </a:solidFill>
              <a:latin typeface="Proxima Nova"/>
              <a:ea typeface="Proxima Nova"/>
              <a:cs typeface="Proxima Nova"/>
              <a:sym typeface="Proxima Nova"/>
            </a:endParaRPr>
          </a:p>
          <a:p>
            <a:pPr marL="457200" lvl="0" indent="-342900" algn="l" rtl="0">
              <a:spcBef>
                <a:spcPts val="0"/>
              </a:spcBef>
              <a:spcAft>
                <a:spcPts val="0"/>
              </a:spcAft>
              <a:buSzPts val="1800"/>
              <a:buFont typeface="Proxima Nova"/>
              <a:buChar char="●"/>
            </a:pPr>
            <a:r>
              <a:rPr lang="en" sz="1800">
                <a:latin typeface="Proxima Nova"/>
                <a:ea typeface="Proxima Nova"/>
                <a:cs typeface="Proxima Nova"/>
                <a:sym typeface="Proxima Nova"/>
              </a:rPr>
              <a:t>Schedule of completion: </a:t>
            </a:r>
            <a:r>
              <a:rPr lang="en" sz="1800" b="1">
                <a:solidFill>
                  <a:schemeClr val="accent1"/>
                </a:solidFill>
                <a:latin typeface="Proxima Nova"/>
                <a:ea typeface="Proxima Nova"/>
                <a:cs typeface="Proxima Nova"/>
                <a:sym typeface="Proxima Nova"/>
              </a:rPr>
              <a:t>https://bit.ly/nafan_2020-22_timeline</a:t>
            </a:r>
            <a:endParaRPr sz="1800" b="1">
              <a:solidFill>
                <a:schemeClr val="accent1"/>
              </a:solidFill>
              <a:latin typeface="Proxima Nova"/>
              <a:ea typeface="Proxima Nova"/>
              <a:cs typeface="Proxima Nova"/>
              <a:sym typeface="Proxima Nova"/>
            </a:endParaRPr>
          </a:p>
        </p:txBody>
      </p:sp>
    </p:spTree>
    <p:extLst>
      <p:ext uri="{BB962C8B-B14F-4D97-AF65-F5344CB8AC3E}">
        <p14:creationId xmlns:p14="http://schemas.microsoft.com/office/powerpoint/2010/main" val="182743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grpSp>
        <p:nvGrpSpPr>
          <p:cNvPr id="107" name="Google Shape;107;p18"/>
          <p:cNvGrpSpPr/>
          <p:nvPr/>
        </p:nvGrpSpPr>
        <p:grpSpPr>
          <a:xfrm>
            <a:off x="3430342" y="197831"/>
            <a:ext cx="4929885" cy="4376496"/>
            <a:chOff x="1583225" y="160125"/>
            <a:chExt cx="4901975" cy="4330625"/>
          </a:xfrm>
        </p:grpSpPr>
        <p:sp>
          <p:nvSpPr>
            <p:cNvPr id="108" name="Google Shape;108;p18"/>
            <p:cNvSpPr/>
            <p:nvPr/>
          </p:nvSpPr>
          <p:spPr>
            <a:xfrm>
              <a:off x="1583225" y="160125"/>
              <a:ext cx="2757000" cy="2625900"/>
            </a:xfrm>
            <a:prstGeom prst="ellipse">
              <a:avLst/>
            </a:prstGeom>
            <a:solidFill>
              <a:srgbClr val="F4CCCC">
                <a:alpha val="486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Research</a:t>
              </a:r>
              <a:endParaRPr/>
            </a:p>
          </p:txBody>
        </p:sp>
        <p:sp>
          <p:nvSpPr>
            <p:cNvPr id="109" name="Google Shape;109;p18"/>
            <p:cNvSpPr/>
            <p:nvPr/>
          </p:nvSpPr>
          <p:spPr>
            <a:xfrm>
              <a:off x="3627775" y="160125"/>
              <a:ext cx="2757000" cy="2625900"/>
            </a:xfrm>
            <a:prstGeom prst="ellipse">
              <a:avLst/>
            </a:prstGeom>
            <a:solidFill>
              <a:srgbClr val="D9EAD3">
                <a:alpha val="497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Technical assessment and prototyping</a:t>
              </a:r>
              <a:endParaRPr/>
            </a:p>
          </p:txBody>
        </p:sp>
        <p:sp>
          <p:nvSpPr>
            <p:cNvPr id="110" name="Google Shape;110;p18"/>
            <p:cNvSpPr/>
            <p:nvPr/>
          </p:nvSpPr>
          <p:spPr>
            <a:xfrm>
              <a:off x="1583225" y="1864850"/>
              <a:ext cx="2757000" cy="2625900"/>
            </a:xfrm>
            <a:prstGeom prst="ellipse">
              <a:avLst/>
            </a:prstGeom>
            <a:solidFill>
              <a:srgbClr val="CFE2F3">
                <a:alpha val="491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Community engagement</a:t>
              </a:r>
              <a:endParaRPr/>
            </a:p>
          </p:txBody>
        </p:sp>
        <p:sp>
          <p:nvSpPr>
            <p:cNvPr id="111" name="Google Shape;111;p18"/>
            <p:cNvSpPr/>
            <p:nvPr/>
          </p:nvSpPr>
          <p:spPr>
            <a:xfrm>
              <a:off x="3728200" y="1756750"/>
              <a:ext cx="2757000" cy="2625900"/>
            </a:xfrm>
            <a:prstGeom prst="ellipse">
              <a:avLst/>
            </a:prstGeom>
            <a:solidFill>
              <a:srgbClr val="FFF2CC">
                <a:alpha val="514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t>Sustainability and governance planning</a:t>
              </a:r>
              <a:endParaRPr/>
            </a:p>
          </p:txBody>
        </p:sp>
      </p:grpSp>
      <p:sp>
        <p:nvSpPr>
          <p:cNvPr id="112" name="Google Shape;112;p18"/>
          <p:cNvSpPr txBox="1">
            <a:spLocks noGrp="1"/>
          </p:cNvSpPr>
          <p:nvPr>
            <p:ph type="title" idx="4294967295"/>
          </p:nvPr>
        </p:nvSpPr>
        <p:spPr>
          <a:xfrm>
            <a:off x="225707" y="99493"/>
            <a:ext cx="4778829" cy="242932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a:solidFill>
                  <a:schemeClr val="accent2"/>
                </a:solidFill>
              </a:rPr>
              <a:t>NAFAN:</a:t>
            </a:r>
            <a:br>
              <a:rPr lang="en" sz="2800" b="1">
                <a:solidFill>
                  <a:schemeClr val="accent2"/>
                </a:solidFill>
              </a:rPr>
            </a:br>
            <a:r>
              <a:rPr lang="en" sz="2800" b="1">
                <a:solidFill>
                  <a:schemeClr val="accent2"/>
                </a:solidFill>
              </a:rPr>
              <a:t>Activity Streams</a:t>
            </a:r>
            <a:endParaRPr sz="2800" b="1">
              <a:solidFill>
                <a:schemeClr val="accent2"/>
              </a:solidFill>
            </a:endParaRPr>
          </a:p>
        </p:txBody>
      </p:sp>
    </p:spTree>
    <p:extLst>
      <p:ext uri="{BB962C8B-B14F-4D97-AF65-F5344CB8AC3E}">
        <p14:creationId xmlns:p14="http://schemas.microsoft.com/office/powerpoint/2010/main" val="128711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C13FDFD-9285-E044-BBE7-F41E10EC334A}"/>
              </a:ext>
            </a:extLst>
          </p:cNvPr>
          <p:cNvGrpSpPr/>
          <p:nvPr/>
        </p:nvGrpSpPr>
        <p:grpSpPr>
          <a:xfrm>
            <a:off x="341516" y="197308"/>
            <a:ext cx="2833099" cy="4274093"/>
            <a:chOff x="214890" y="139953"/>
            <a:chExt cx="2833099" cy="4274096"/>
          </a:xfrm>
        </p:grpSpPr>
        <p:sp>
          <p:nvSpPr>
            <p:cNvPr id="16" name="TextBox 15">
              <a:extLst>
                <a:ext uri="{FF2B5EF4-FFF2-40B4-BE49-F238E27FC236}">
                  <a16:creationId xmlns:a16="http://schemas.microsoft.com/office/drawing/2014/main" id="{74ECAE46-DA72-1442-B9A2-65A97268ADFF}"/>
                </a:ext>
              </a:extLst>
            </p:cNvPr>
            <p:cNvSpPr txBox="1"/>
            <p:nvPr/>
          </p:nvSpPr>
          <p:spPr>
            <a:xfrm>
              <a:off x="214890" y="139953"/>
              <a:ext cx="2537874" cy="1015664"/>
            </a:xfrm>
            <a:prstGeom prst="rect">
              <a:avLst/>
            </a:prstGeom>
            <a:noFill/>
          </p:spPr>
          <p:txBody>
            <a:bodyPr wrap="none" rtlCol="0">
              <a:spAutoFit/>
            </a:bodyPr>
            <a:lstStyle/>
            <a:p>
              <a:r>
                <a:rPr lang="en-US" sz="6000" b="1">
                  <a:solidFill>
                    <a:schemeClr val="tx2"/>
                  </a:solidFill>
                </a:rPr>
                <a:t>16,000</a:t>
              </a:r>
              <a:endParaRPr lang="en-US" sz="6000">
                <a:solidFill>
                  <a:schemeClr val="tx2"/>
                </a:solidFill>
              </a:endParaRPr>
            </a:p>
          </p:txBody>
        </p:sp>
        <p:sp>
          <p:nvSpPr>
            <p:cNvPr id="17" name="TextBox 16">
              <a:extLst>
                <a:ext uri="{FF2B5EF4-FFF2-40B4-BE49-F238E27FC236}">
                  <a16:creationId xmlns:a16="http://schemas.microsoft.com/office/drawing/2014/main" id="{446E28E0-9D8A-4F43-A58D-D805DC931DDB}"/>
                </a:ext>
              </a:extLst>
            </p:cNvPr>
            <p:cNvSpPr txBox="1"/>
            <p:nvPr/>
          </p:nvSpPr>
          <p:spPr>
            <a:xfrm>
              <a:off x="248554" y="1040340"/>
              <a:ext cx="2016899" cy="584775"/>
            </a:xfrm>
            <a:prstGeom prst="rect">
              <a:avLst/>
            </a:prstGeom>
            <a:noFill/>
          </p:spPr>
          <p:txBody>
            <a:bodyPr wrap="none" rtlCol="0">
              <a:spAutoFit/>
            </a:bodyPr>
            <a:lstStyle/>
            <a:p>
              <a:r>
                <a:rPr lang="en-US" sz="1600"/>
                <a:t>member libraries </a:t>
              </a:r>
              <a:br>
                <a:rPr lang="en-US" sz="1600"/>
              </a:br>
              <a:r>
                <a:rPr lang="en-US" sz="1600"/>
                <a:t>worldwide who elect</a:t>
              </a:r>
            </a:p>
          </p:txBody>
        </p:sp>
        <p:sp>
          <p:nvSpPr>
            <p:cNvPr id="18" name="TextBox 17">
              <a:extLst>
                <a:ext uri="{FF2B5EF4-FFF2-40B4-BE49-F238E27FC236}">
                  <a16:creationId xmlns:a16="http://schemas.microsoft.com/office/drawing/2014/main" id="{8774D91E-1BE9-164F-A641-9932CF866D51}"/>
                </a:ext>
              </a:extLst>
            </p:cNvPr>
            <p:cNvSpPr txBox="1"/>
            <p:nvPr/>
          </p:nvSpPr>
          <p:spPr>
            <a:xfrm>
              <a:off x="273560" y="1649501"/>
              <a:ext cx="1040670" cy="1015664"/>
            </a:xfrm>
            <a:prstGeom prst="rect">
              <a:avLst/>
            </a:prstGeom>
            <a:noFill/>
          </p:spPr>
          <p:txBody>
            <a:bodyPr wrap="none" rtlCol="0">
              <a:spAutoFit/>
            </a:bodyPr>
            <a:lstStyle/>
            <a:p>
              <a:r>
                <a:rPr lang="en-US" sz="6000" b="1">
                  <a:solidFill>
                    <a:schemeClr val="tx2"/>
                  </a:solidFill>
                </a:rPr>
                <a:t>48</a:t>
              </a:r>
              <a:endParaRPr lang="en-US" sz="6000">
                <a:solidFill>
                  <a:schemeClr val="tx2"/>
                </a:solidFill>
              </a:endParaRPr>
            </a:p>
          </p:txBody>
        </p:sp>
        <p:sp>
          <p:nvSpPr>
            <p:cNvPr id="19" name="TextBox 18">
              <a:extLst>
                <a:ext uri="{FF2B5EF4-FFF2-40B4-BE49-F238E27FC236}">
                  <a16:creationId xmlns:a16="http://schemas.microsoft.com/office/drawing/2014/main" id="{60799836-0286-4240-89FB-ACC6F4CD7C50}"/>
                </a:ext>
              </a:extLst>
            </p:cNvPr>
            <p:cNvSpPr txBox="1"/>
            <p:nvPr/>
          </p:nvSpPr>
          <p:spPr>
            <a:xfrm>
              <a:off x="273560" y="2497564"/>
              <a:ext cx="2008883" cy="584775"/>
            </a:xfrm>
            <a:prstGeom prst="rect">
              <a:avLst/>
            </a:prstGeom>
            <a:noFill/>
          </p:spPr>
          <p:txBody>
            <a:bodyPr wrap="none" rtlCol="0">
              <a:spAutoFit/>
            </a:bodyPr>
            <a:lstStyle/>
            <a:p>
              <a:r>
                <a:rPr lang="en-US" sz="1600"/>
                <a:t>delegates to Global </a:t>
              </a:r>
              <a:br>
                <a:rPr lang="en-US" sz="1600"/>
              </a:br>
              <a:r>
                <a:rPr lang="en-US" sz="1600"/>
                <a:t>Council, who elect</a:t>
              </a:r>
            </a:p>
          </p:txBody>
        </p:sp>
        <p:sp>
          <p:nvSpPr>
            <p:cNvPr id="20" name="TextBox 19">
              <a:extLst>
                <a:ext uri="{FF2B5EF4-FFF2-40B4-BE49-F238E27FC236}">
                  <a16:creationId xmlns:a16="http://schemas.microsoft.com/office/drawing/2014/main" id="{C37C2365-FC1E-F148-81B3-05AC37F72616}"/>
                </a:ext>
              </a:extLst>
            </p:cNvPr>
            <p:cNvSpPr txBox="1"/>
            <p:nvPr/>
          </p:nvSpPr>
          <p:spPr>
            <a:xfrm>
              <a:off x="248554" y="3067387"/>
              <a:ext cx="612668" cy="1015664"/>
            </a:xfrm>
            <a:prstGeom prst="rect">
              <a:avLst/>
            </a:prstGeom>
            <a:noFill/>
          </p:spPr>
          <p:txBody>
            <a:bodyPr wrap="none" rtlCol="0">
              <a:spAutoFit/>
            </a:bodyPr>
            <a:lstStyle/>
            <a:p>
              <a:r>
                <a:rPr lang="en-US" sz="6000" b="1">
                  <a:solidFill>
                    <a:schemeClr val="tx2"/>
                  </a:solidFill>
                </a:rPr>
                <a:t>6</a:t>
              </a:r>
              <a:endParaRPr lang="en-US" sz="6000">
                <a:solidFill>
                  <a:schemeClr val="tx2"/>
                </a:solidFill>
              </a:endParaRPr>
            </a:p>
          </p:txBody>
        </p:sp>
        <p:sp>
          <p:nvSpPr>
            <p:cNvPr id="21" name="TextBox 20">
              <a:extLst>
                <a:ext uri="{FF2B5EF4-FFF2-40B4-BE49-F238E27FC236}">
                  <a16:creationId xmlns:a16="http://schemas.microsoft.com/office/drawing/2014/main" id="{547AAF71-B99F-B44F-8588-0349053A13E5}"/>
                </a:ext>
              </a:extLst>
            </p:cNvPr>
            <p:cNvSpPr txBox="1"/>
            <p:nvPr/>
          </p:nvSpPr>
          <p:spPr>
            <a:xfrm>
              <a:off x="269664" y="3829274"/>
              <a:ext cx="2778325" cy="584775"/>
            </a:xfrm>
            <a:prstGeom prst="rect">
              <a:avLst/>
            </a:prstGeom>
            <a:noFill/>
          </p:spPr>
          <p:txBody>
            <a:bodyPr wrap="none" rtlCol="0">
              <a:spAutoFit/>
            </a:bodyPr>
            <a:lstStyle/>
            <a:p>
              <a:r>
                <a:rPr lang="en-US" sz="1600"/>
                <a:t>members of the 15-member </a:t>
              </a:r>
            </a:p>
            <a:p>
              <a:r>
                <a:rPr lang="en-US" sz="1600"/>
                <a:t>OCLC Board of Trustees</a:t>
              </a:r>
            </a:p>
          </p:txBody>
        </p:sp>
      </p:grpSp>
      <p:grpSp>
        <p:nvGrpSpPr>
          <p:cNvPr id="22" name="Group 21">
            <a:extLst>
              <a:ext uri="{FF2B5EF4-FFF2-40B4-BE49-F238E27FC236}">
                <a16:creationId xmlns:a16="http://schemas.microsoft.com/office/drawing/2014/main" id="{0285DFBB-E187-E141-B8A6-62AEB84ED946}"/>
              </a:ext>
            </a:extLst>
          </p:cNvPr>
          <p:cNvGrpSpPr/>
          <p:nvPr/>
        </p:nvGrpSpPr>
        <p:grpSpPr>
          <a:xfrm>
            <a:off x="3619499" y="49496"/>
            <a:ext cx="5455033" cy="4572764"/>
            <a:chOff x="3973510" y="332228"/>
            <a:chExt cx="4825369" cy="4044940"/>
          </a:xfrm>
        </p:grpSpPr>
        <p:pic>
          <p:nvPicPr>
            <p:cNvPr id="23" name="Picture 22">
              <a:extLst>
                <a:ext uri="{FF2B5EF4-FFF2-40B4-BE49-F238E27FC236}">
                  <a16:creationId xmlns:a16="http://schemas.microsoft.com/office/drawing/2014/main" id="{9274156B-5A08-A844-9207-05250C3A051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08616" y="347083"/>
              <a:ext cx="1966943" cy="1311845"/>
            </a:xfrm>
            <a:prstGeom prst="rect">
              <a:avLst/>
            </a:prstGeom>
          </p:spPr>
        </p:pic>
        <p:grpSp>
          <p:nvGrpSpPr>
            <p:cNvPr id="24" name="Group 23">
              <a:extLst>
                <a:ext uri="{FF2B5EF4-FFF2-40B4-BE49-F238E27FC236}">
                  <a16:creationId xmlns:a16="http://schemas.microsoft.com/office/drawing/2014/main" id="{191B9FC0-DF56-6D42-9461-50939D1971B6}"/>
                </a:ext>
              </a:extLst>
            </p:cNvPr>
            <p:cNvGrpSpPr/>
            <p:nvPr/>
          </p:nvGrpSpPr>
          <p:grpSpPr>
            <a:xfrm>
              <a:off x="3973510" y="332228"/>
              <a:ext cx="4825369" cy="4044940"/>
              <a:chOff x="6224496" y="687172"/>
              <a:chExt cx="6489504" cy="5439929"/>
            </a:xfrm>
          </p:grpSpPr>
          <p:sp>
            <p:nvSpPr>
              <p:cNvPr id="25" name="Rectangle 24">
                <a:extLst>
                  <a:ext uri="{FF2B5EF4-FFF2-40B4-BE49-F238E27FC236}">
                    <a16:creationId xmlns:a16="http://schemas.microsoft.com/office/drawing/2014/main" id="{AC715FA6-C628-3440-8632-8EB0E72DAC55}"/>
                  </a:ext>
                </a:extLst>
              </p:cNvPr>
              <p:cNvSpPr/>
              <p:nvPr/>
            </p:nvSpPr>
            <p:spPr>
              <a:xfrm>
                <a:off x="6236604" y="687172"/>
                <a:ext cx="2609974" cy="1784241"/>
              </a:xfrm>
              <a:prstGeom prst="rect">
                <a:avLst/>
              </a:prstGeom>
              <a:solidFill>
                <a:srgbClr val="02B5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sp>
            <p:nvSpPr>
              <p:cNvPr id="26" name="Rectangle 25">
                <a:extLst>
                  <a:ext uri="{FF2B5EF4-FFF2-40B4-BE49-F238E27FC236}">
                    <a16:creationId xmlns:a16="http://schemas.microsoft.com/office/drawing/2014/main" id="{E7687B14-1A35-294B-9E03-82434FF08EA2}"/>
                  </a:ext>
                </a:extLst>
              </p:cNvPr>
              <p:cNvSpPr/>
              <p:nvPr/>
            </p:nvSpPr>
            <p:spPr>
              <a:xfrm>
                <a:off x="6224496" y="4408197"/>
                <a:ext cx="2681737" cy="171890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sp>
            <p:nvSpPr>
              <p:cNvPr id="27" name="Rectangle 26">
                <a:extLst>
                  <a:ext uri="{FF2B5EF4-FFF2-40B4-BE49-F238E27FC236}">
                    <a16:creationId xmlns:a16="http://schemas.microsoft.com/office/drawing/2014/main" id="{D1CB39FB-D417-8846-960A-5E5F438B683B}"/>
                  </a:ext>
                </a:extLst>
              </p:cNvPr>
              <p:cNvSpPr/>
              <p:nvPr/>
            </p:nvSpPr>
            <p:spPr>
              <a:xfrm>
                <a:off x="10058241" y="2582745"/>
                <a:ext cx="2655759" cy="1736315"/>
              </a:xfrm>
              <a:prstGeom prst="rect">
                <a:avLst/>
              </a:prstGeom>
              <a:solidFill>
                <a:srgbClr val="62BB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pic>
            <p:nvPicPr>
              <p:cNvPr id="28" name="Picture 27">
                <a:extLst>
                  <a:ext uri="{FF2B5EF4-FFF2-40B4-BE49-F238E27FC236}">
                    <a16:creationId xmlns:a16="http://schemas.microsoft.com/office/drawing/2014/main" id="{0974CEE0-A50A-9E40-8041-6E15912796F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342143" y="2577429"/>
                <a:ext cx="2609974" cy="1741375"/>
              </a:xfrm>
              <a:prstGeom prst="rect">
                <a:avLst/>
              </a:prstGeom>
            </p:spPr>
          </p:pic>
          <p:pic>
            <p:nvPicPr>
              <p:cNvPr id="29" name="Picture 28">
                <a:extLst>
                  <a:ext uri="{FF2B5EF4-FFF2-40B4-BE49-F238E27FC236}">
                    <a16:creationId xmlns:a16="http://schemas.microsoft.com/office/drawing/2014/main" id="{63012DE4-3703-1A4A-A293-98B20EB5A77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986379" y="4408196"/>
                <a:ext cx="2576297" cy="1718905"/>
              </a:xfrm>
              <a:prstGeom prst="rect">
                <a:avLst/>
              </a:prstGeom>
            </p:spPr>
          </p:pic>
          <p:sp>
            <p:nvSpPr>
              <p:cNvPr id="30" name="Rectangle 29">
                <a:extLst>
                  <a:ext uri="{FF2B5EF4-FFF2-40B4-BE49-F238E27FC236}">
                    <a16:creationId xmlns:a16="http://schemas.microsoft.com/office/drawing/2014/main" id="{E2E75D83-1965-EF41-B8E6-A8E1542CE6D9}"/>
                  </a:ext>
                </a:extLst>
              </p:cNvPr>
              <p:cNvSpPr/>
              <p:nvPr/>
            </p:nvSpPr>
            <p:spPr>
              <a:xfrm>
                <a:off x="11642823" y="4408110"/>
                <a:ext cx="1071177" cy="17141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sp>
            <p:nvSpPr>
              <p:cNvPr id="31" name="Rectangle 30">
                <a:extLst>
                  <a:ext uri="{FF2B5EF4-FFF2-40B4-BE49-F238E27FC236}">
                    <a16:creationId xmlns:a16="http://schemas.microsoft.com/office/drawing/2014/main" id="{0A9E78DC-A008-2F45-A59B-248E620FB1B4}"/>
                  </a:ext>
                </a:extLst>
              </p:cNvPr>
              <p:cNvSpPr/>
              <p:nvPr/>
            </p:nvSpPr>
            <p:spPr>
              <a:xfrm>
                <a:off x="11714585" y="707152"/>
                <a:ext cx="999415" cy="17642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sp>
            <p:nvSpPr>
              <p:cNvPr id="32" name="Rectangle 31">
                <a:extLst>
                  <a:ext uri="{FF2B5EF4-FFF2-40B4-BE49-F238E27FC236}">
                    <a16:creationId xmlns:a16="http://schemas.microsoft.com/office/drawing/2014/main" id="{86C04BF9-2C41-0441-ACDF-6057C01AB5C8}"/>
                  </a:ext>
                </a:extLst>
              </p:cNvPr>
              <p:cNvSpPr/>
              <p:nvPr/>
            </p:nvSpPr>
            <p:spPr>
              <a:xfrm>
                <a:off x="6236604" y="2577429"/>
                <a:ext cx="999415" cy="174163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prstClr val="white"/>
                  </a:solidFill>
                </a:endParaRPr>
              </a:p>
            </p:txBody>
          </p:sp>
        </p:grpSp>
      </p:grpSp>
    </p:spTree>
    <p:extLst>
      <p:ext uri="{BB962C8B-B14F-4D97-AF65-F5344CB8AC3E}">
        <p14:creationId xmlns:p14="http://schemas.microsoft.com/office/powerpoint/2010/main" val="273229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0"/>
          <p:cNvSpPr txBox="1">
            <a:spLocks noGrp="1"/>
          </p:cNvSpPr>
          <p:nvPr>
            <p:ph type="body" idx="4294967295"/>
          </p:nvPr>
        </p:nvSpPr>
        <p:spPr>
          <a:xfrm>
            <a:off x="0" y="809625"/>
            <a:ext cx="6018213" cy="36988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Proxima Nova"/>
                <a:ea typeface="Proxima Nova"/>
                <a:cs typeface="Proxima Nova"/>
                <a:sym typeface="Proxima Nova"/>
              </a:rPr>
              <a:t>CDL: </a:t>
            </a:r>
            <a:r>
              <a:rPr lang="en-US" sz="1600">
                <a:latin typeface="Proxima Nova"/>
                <a:ea typeface="Proxima Nova"/>
                <a:cs typeface="Proxima Nova"/>
                <a:sym typeface="Proxima Nova"/>
              </a:rPr>
              <a:t>Project coordination and administration</a:t>
            </a:r>
          </a:p>
          <a:p>
            <a:pPr marL="0" lvl="0" indent="0" algn="l" rtl="0">
              <a:spcBef>
                <a:spcPts val="1600"/>
              </a:spcBef>
              <a:spcAft>
                <a:spcPts val="0"/>
              </a:spcAft>
              <a:buNone/>
            </a:pPr>
            <a:r>
              <a:rPr lang="en-US" sz="1600" b="1">
                <a:latin typeface="Proxima Nova"/>
                <a:ea typeface="Proxima Nova"/>
                <a:cs typeface="Proxima Nova"/>
                <a:sym typeface="Proxima Nova"/>
              </a:rPr>
              <a:t>Chain Bridge Group:</a:t>
            </a:r>
            <a:r>
              <a:rPr lang="en-US" sz="1600">
                <a:latin typeface="Proxima Nova"/>
                <a:ea typeface="Proxima Nova"/>
                <a:cs typeface="Proxima Nova"/>
                <a:sym typeface="Proxima Nova"/>
              </a:rPr>
              <a:t> Business and market research, sustainability and governance model recommendations</a:t>
            </a:r>
          </a:p>
          <a:p>
            <a:pPr marL="0" lvl="0" indent="0" algn="l" rtl="0">
              <a:spcBef>
                <a:spcPts val="1600"/>
              </a:spcBef>
              <a:spcAft>
                <a:spcPts val="0"/>
              </a:spcAft>
              <a:buNone/>
            </a:pPr>
            <a:r>
              <a:rPr lang="en-US" sz="1600" b="1">
                <a:latin typeface="Proxima Nova"/>
                <a:ea typeface="Proxima Nova"/>
                <a:cs typeface="Proxima Nova"/>
                <a:sym typeface="Proxima Nova"/>
              </a:rPr>
              <a:t>OCLC:</a:t>
            </a:r>
            <a:r>
              <a:rPr lang="en-US" sz="1600">
                <a:latin typeface="Proxima Nova"/>
                <a:ea typeface="Proxima Nova"/>
                <a:cs typeface="Proxima Nova"/>
                <a:sym typeface="Proxima Nova"/>
              </a:rPr>
              <a:t> Research to gain a current understanding of researcher and contributor needs; assess finding aid data quality</a:t>
            </a:r>
          </a:p>
          <a:p>
            <a:pPr marL="0" lvl="0" indent="0" algn="l" rtl="0">
              <a:spcBef>
                <a:spcPts val="1600"/>
              </a:spcBef>
              <a:spcAft>
                <a:spcPts val="0"/>
              </a:spcAft>
              <a:buNone/>
            </a:pPr>
            <a:r>
              <a:rPr lang="en-US" sz="1600" b="1">
                <a:latin typeface="Proxima Nova"/>
                <a:ea typeface="Proxima Nova"/>
                <a:cs typeface="Proxima Nova"/>
                <a:sym typeface="Proxima Nova"/>
              </a:rPr>
              <a:t>Shift Collective:</a:t>
            </a:r>
            <a:r>
              <a:rPr lang="en-US" sz="1600">
                <a:latin typeface="Proxima Nova"/>
                <a:ea typeface="Proxima Nova"/>
                <a:cs typeface="Proxima Nova"/>
                <a:sym typeface="Proxima Nova"/>
              </a:rPr>
              <a:t> Project management support and community engagement activities</a:t>
            </a:r>
          </a:p>
          <a:p>
            <a:pPr marL="0" lvl="0" indent="0" algn="l" rtl="0">
              <a:spcBef>
                <a:spcPts val="1600"/>
              </a:spcBef>
              <a:spcAft>
                <a:spcPts val="0"/>
              </a:spcAft>
              <a:buNone/>
            </a:pPr>
            <a:r>
              <a:rPr lang="en-US" sz="1600" b="1">
                <a:latin typeface="Proxima Nova"/>
                <a:ea typeface="Proxima Nova"/>
                <a:cs typeface="Proxima Nova"/>
                <a:sym typeface="Proxima Nova"/>
              </a:rPr>
              <a:t>University of Virginia Library (UVA):</a:t>
            </a:r>
            <a:r>
              <a:rPr lang="en-US" sz="1600">
                <a:latin typeface="Proxima Nova"/>
                <a:ea typeface="Proxima Nova"/>
                <a:cs typeface="Proxima Nova"/>
                <a:sym typeface="Proxima Nova"/>
              </a:rPr>
              <a:t> technical assessment and prototyping; support development of specs/requirements for a minimum-viable instantiation of the system post-2022</a:t>
            </a:r>
          </a:p>
          <a:p>
            <a:pPr marL="0" lvl="0" indent="0" algn="l" rtl="0">
              <a:spcBef>
                <a:spcPts val="1600"/>
              </a:spcBef>
              <a:spcAft>
                <a:spcPts val="1600"/>
              </a:spcAft>
              <a:buNone/>
            </a:pPr>
            <a:endParaRPr sz="1600">
              <a:solidFill>
                <a:srgbClr val="595959"/>
              </a:solidFill>
            </a:endParaRPr>
          </a:p>
        </p:txBody>
      </p:sp>
      <p:sp>
        <p:nvSpPr>
          <p:cNvPr id="123" name="Google Shape;123;p20"/>
          <p:cNvSpPr txBox="1">
            <a:spLocks noGrp="1"/>
          </p:cNvSpPr>
          <p:nvPr>
            <p:ph type="title" idx="4294967295"/>
          </p:nvPr>
        </p:nvSpPr>
        <p:spPr>
          <a:xfrm>
            <a:off x="0" y="63500"/>
            <a:ext cx="8521700" cy="7080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b="1">
                <a:solidFill>
                  <a:schemeClr val="accent2"/>
                </a:solidFill>
              </a:rPr>
              <a:t>NAFAN: Project Team</a:t>
            </a:r>
            <a:endParaRPr sz="2800" b="1">
              <a:solidFill>
                <a:schemeClr val="accent2"/>
              </a:solidFill>
            </a:endParaRPr>
          </a:p>
        </p:txBody>
      </p:sp>
      <p:pic>
        <p:nvPicPr>
          <p:cNvPr id="124" name="Google Shape;124;p20"/>
          <p:cNvPicPr preferRelativeResize="0"/>
          <p:nvPr/>
        </p:nvPicPr>
        <p:blipFill>
          <a:blip r:embed="rId3">
            <a:alphaModFix/>
          </a:blip>
          <a:stretch>
            <a:fillRect/>
          </a:stretch>
        </p:blipFill>
        <p:spPr>
          <a:xfrm>
            <a:off x="5833156" y="1132114"/>
            <a:ext cx="2973387" cy="2677885"/>
          </a:xfrm>
          <a:prstGeom prst="rect">
            <a:avLst/>
          </a:prstGeom>
          <a:noFill/>
          <a:ln>
            <a:noFill/>
          </a:ln>
        </p:spPr>
      </p:pic>
    </p:spTree>
    <p:extLst>
      <p:ext uri="{BB962C8B-B14F-4D97-AF65-F5344CB8AC3E}">
        <p14:creationId xmlns:p14="http://schemas.microsoft.com/office/powerpoint/2010/main" val="175139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D0474-2907-B346-BC1A-B60A202B8031}"/>
              </a:ext>
            </a:extLst>
          </p:cNvPr>
          <p:cNvSpPr>
            <a:spLocks noGrp="1"/>
          </p:cNvSpPr>
          <p:nvPr>
            <p:ph type="title" idx="4294967295"/>
          </p:nvPr>
        </p:nvSpPr>
        <p:spPr>
          <a:xfrm>
            <a:off x="628650" y="342631"/>
            <a:ext cx="7886700" cy="994172"/>
          </a:xfrm>
          <a:prstGeom prst="rect">
            <a:avLst/>
          </a:prstGeom>
        </p:spPr>
        <p:txBody>
          <a:bodyPr/>
          <a:lstStyle/>
          <a:p>
            <a:r>
              <a:rPr lang="en-US" sz="3600" b="1">
                <a:solidFill>
                  <a:schemeClr val="accent2"/>
                </a:solidFill>
              </a:rPr>
              <a:t>NAFAN: </a:t>
            </a:r>
            <a:br>
              <a:rPr lang="en-US" sz="3600" b="1">
                <a:solidFill>
                  <a:schemeClr val="accent2"/>
                </a:solidFill>
              </a:rPr>
            </a:br>
            <a:r>
              <a:rPr lang="en-US" sz="3600" b="1">
                <a:solidFill>
                  <a:schemeClr val="accent2"/>
                </a:solidFill>
              </a:rPr>
              <a:t>OCLC Research Activities</a:t>
            </a:r>
          </a:p>
        </p:txBody>
      </p:sp>
      <p:graphicFrame>
        <p:nvGraphicFramePr>
          <p:cNvPr id="5" name="Content Placeholder 2">
            <a:extLst>
              <a:ext uri="{FF2B5EF4-FFF2-40B4-BE49-F238E27FC236}">
                <a16:creationId xmlns:a16="http://schemas.microsoft.com/office/drawing/2014/main" id="{BFDA8B8C-E98F-4A6D-82CA-CFC6A9A1CA1A}"/>
              </a:ext>
            </a:extLst>
          </p:cNvPr>
          <p:cNvGraphicFramePr>
            <a:graphicFrameLocks noGrp="1"/>
          </p:cNvGraphicFramePr>
          <p:nvPr>
            <p:ph idx="4294967295"/>
            <p:extLst>
              <p:ext uri="{D42A27DB-BD31-4B8C-83A1-F6EECF244321}">
                <p14:modId xmlns:p14="http://schemas.microsoft.com/office/powerpoint/2010/main" val="2884878969"/>
              </p:ext>
            </p:extLst>
          </p:nvPr>
        </p:nvGraphicFramePr>
        <p:xfrm>
          <a:off x="628650" y="1210957"/>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4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897274-C98E-4C1F-A615-294D07E542C1}"/>
              </a:ext>
            </a:extLst>
          </p:cNvPr>
          <p:cNvSpPr>
            <a:spLocks noGrp="1"/>
          </p:cNvSpPr>
          <p:nvPr>
            <p:ph type="body" sz="quarter" idx="13"/>
          </p:nvPr>
        </p:nvSpPr>
        <p:spPr>
          <a:xfrm>
            <a:off x="410061" y="343304"/>
            <a:ext cx="8439148" cy="686442"/>
          </a:xfrm>
        </p:spPr>
        <p:txBody>
          <a:bodyPr/>
          <a:lstStyle/>
          <a:p>
            <a:r>
              <a:rPr lang="en-US"/>
              <a:t>Professional development</a:t>
            </a:r>
          </a:p>
        </p:txBody>
      </p:sp>
      <p:sp>
        <p:nvSpPr>
          <p:cNvPr id="3" name="Text Placeholder 2">
            <a:extLst>
              <a:ext uri="{FF2B5EF4-FFF2-40B4-BE49-F238E27FC236}">
                <a16:creationId xmlns:a16="http://schemas.microsoft.com/office/drawing/2014/main" id="{10DBD923-E51D-43F3-B8A3-F46D8D04F292}"/>
              </a:ext>
            </a:extLst>
          </p:cNvPr>
          <p:cNvSpPr>
            <a:spLocks noGrp="1"/>
          </p:cNvSpPr>
          <p:nvPr>
            <p:ph type="body" sz="quarter" idx="12"/>
          </p:nvPr>
        </p:nvSpPr>
        <p:spPr>
          <a:xfrm>
            <a:off x="410061" y="1029747"/>
            <a:ext cx="8439148" cy="3356378"/>
          </a:xfrm>
        </p:spPr>
        <p:txBody>
          <a:bodyPr vert="horz" anchor="t"/>
          <a:lstStyle/>
          <a:p>
            <a:pPr marL="0" indent="0">
              <a:buNone/>
            </a:pPr>
            <a:r>
              <a:rPr lang="en-US"/>
              <a:t>Stay up to date</a:t>
            </a:r>
          </a:p>
          <a:p>
            <a:pPr marL="0" indent="0">
              <a:buNone/>
            </a:pPr>
            <a:r>
              <a:rPr lang="en-US"/>
              <a:t>Engage around emerging issues</a:t>
            </a:r>
          </a:p>
          <a:p>
            <a:pPr marL="0" indent="0">
              <a:buNone/>
            </a:pPr>
            <a:r>
              <a:rPr lang="en-US"/>
              <a:t>Learn alongside colleagues</a:t>
            </a:r>
          </a:p>
          <a:p>
            <a:pPr marL="0" indent="0">
              <a:buNone/>
            </a:pPr>
            <a:r>
              <a:rPr lang="en-US"/>
              <a:t>Virtual engagement is affordable</a:t>
            </a:r>
          </a:p>
          <a:p>
            <a:pPr marL="0" indent="0">
              <a:buNone/>
            </a:pPr>
            <a:r>
              <a:rPr lang="en-US" i="1"/>
              <a:t>Share your work!</a:t>
            </a:r>
          </a:p>
          <a:p>
            <a:pPr marL="0" indent="0">
              <a:buNone/>
            </a:pPr>
            <a:endParaRPr lang="en-US" sz="1400"/>
          </a:p>
          <a:p>
            <a:pPr marL="0" indent="0">
              <a:buNone/>
            </a:pPr>
            <a:r>
              <a:rPr lang="en-US" sz="2000"/>
              <a:t>“…being able to </a:t>
            </a:r>
            <a:r>
              <a:rPr lang="en-US" sz="2000" b="1" i="1"/>
              <a:t>engage with colleagues at other universities from my desk has been an absolute lifeline for me</a:t>
            </a:r>
            <a:r>
              <a:rPr lang="en-US" sz="2000"/>
              <a:t>. Thank you!”</a:t>
            </a:r>
            <a:endParaRPr lang="en-US" sz="1100">
              <a:solidFill>
                <a:prstClr val="black"/>
              </a:solidFill>
            </a:endParaRPr>
          </a:p>
          <a:p>
            <a:pPr marL="0" lvl="0" indent="0" defTabSz="914400">
              <a:spcBef>
                <a:spcPts val="0"/>
              </a:spcBef>
              <a:buNone/>
            </a:pPr>
            <a:endParaRPr lang="en-US" sz="1100">
              <a:solidFill>
                <a:prstClr val="black"/>
              </a:solidFill>
            </a:endParaRPr>
          </a:p>
          <a:p>
            <a:pPr marL="0" lvl="0" indent="0" defTabSz="914400">
              <a:spcBef>
                <a:spcPts val="0"/>
              </a:spcBef>
              <a:buNone/>
            </a:pPr>
            <a:endParaRPr lang="en-US" sz="1100">
              <a:solidFill>
                <a:prstClr val="black"/>
              </a:solidFill>
            </a:endParaRPr>
          </a:p>
          <a:p>
            <a:pPr marL="0" indent="0" defTabSz="914400">
              <a:spcBef>
                <a:spcPts val="0"/>
              </a:spcBef>
              <a:buNone/>
            </a:pPr>
            <a:r>
              <a:rPr lang="en-US" sz="1100">
                <a:solidFill>
                  <a:schemeClr val="tx1">
                    <a:lumMod val="50000"/>
                    <a:lumOff val="50000"/>
                  </a:schemeClr>
                </a:solidFill>
              </a:rPr>
              <a:t>Dr. Cathy Pink, Senior Data Librarian, University of Bath</a:t>
            </a:r>
            <a:endParaRPr lang="en-US" sz="1100">
              <a:solidFill>
                <a:schemeClr val="tx1">
                  <a:lumMod val="50000"/>
                  <a:lumOff val="50000"/>
                </a:schemeClr>
              </a:solidFill>
              <a:cs typeface="Arial"/>
            </a:endParaRPr>
          </a:p>
          <a:p>
            <a:pPr marL="0" indent="0">
              <a:buNone/>
            </a:pPr>
            <a:br>
              <a:rPr lang="en-US"/>
            </a:br>
            <a:endParaRPr lang="en-US"/>
          </a:p>
        </p:txBody>
      </p:sp>
    </p:spTree>
    <p:extLst>
      <p:ext uri="{BB962C8B-B14F-4D97-AF65-F5344CB8AC3E}">
        <p14:creationId xmlns:p14="http://schemas.microsoft.com/office/powerpoint/2010/main" val="99058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BDD715-3728-42C0-B730-118BA76465DD}"/>
              </a:ext>
            </a:extLst>
          </p:cNvPr>
          <p:cNvSpPr>
            <a:spLocks noGrp="1"/>
          </p:cNvSpPr>
          <p:nvPr>
            <p:ph type="body" sz="quarter" idx="13"/>
          </p:nvPr>
        </p:nvSpPr>
        <p:spPr/>
        <p:txBody>
          <a:bodyPr/>
          <a:lstStyle/>
          <a:p>
            <a:r>
              <a:rPr lang="en-US"/>
              <a:t>Upcoming webinars	</a:t>
            </a:r>
          </a:p>
        </p:txBody>
      </p:sp>
      <p:sp>
        <p:nvSpPr>
          <p:cNvPr id="2" name="Text Placeholder 1">
            <a:extLst>
              <a:ext uri="{FF2B5EF4-FFF2-40B4-BE49-F238E27FC236}">
                <a16:creationId xmlns:a16="http://schemas.microsoft.com/office/drawing/2014/main" id="{66E3CABF-533E-4F49-B1B1-C44C91D17FAD}"/>
              </a:ext>
            </a:extLst>
          </p:cNvPr>
          <p:cNvSpPr>
            <a:spLocks noGrp="1"/>
          </p:cNvSpPr>
          <p:nvPr>
            <p:ph type="body" sz="quarter" idx="12"/>
          </p:nvPr>
        </p:nvSpPr>
        <p:spPr/>
        <p:txBody>
          <a:bodyPr/>
          <a:lstStyle/>
          <a:p>
            <a:pPr marL="0" lvl="0" indent="0" fontAlgn="base">
              <a:buNone/>
            </a:pPr>
            <a:r>
              <a:rPr lang="en-US" sz="1200">
                <a:solidFill>
                  <a:srgbClr val="3F4D57"/>
                </a:solidFill>
                <a:latin typeface="Helvetica" panose="020B0604020202020204" pitchFamily="34" charset="0"/>
              </a:rPr>
              <a:t>24 November 2020 </a:t>
            </a:r>
            <a:r>
              <a:rPr lang="en-US" sz="1200" b="1" u="sng">
                <a:solidFill>
                  <a:srgbClr val="5A458D"/>
                </a:solidFill>
                <a:latin typeface="Helvetica" panose="020B0604020202020204" pitchFamily="34" charset="0"/>
                <a:hlinkClick r:id="rId3" tooltip="View the full event details">
                  <a:extLst>
                    <a:ext uri="{A12FA001-AC4F-418D-AE19-62706E023703}">
                      <ahyp:hlinkClr xmlns:ahyp="http://schemas.microsoft.com/office/drawing/2018/hyperlinkcolor" val="tx"/>
                    </a:ext>
                  </a:extLst>
                </a:hlinkClick>
              </a:rPr>
              <a:t>REALM project: Supporting the reopening of libraries, archives, and museums</a:t>
            </a:r>
            <a:endParaRPr lang="en-US" sz="1200" b="1">
              <a:solidFill>
                <a:srgbClr val="000000"/>
              </a:solidFill>
              <a:latin typeface="Helvetica" panose="020B0604020202020204" pitchFamily="34" charset="0"/>
            </a:endParaRPr>
          </a:p>
          <a:p>
            <a:pPr marL="0" lvl="0" indent="0" fontAlgn="base">
              <a:buNone/>
            </a:pPr>
            <a:r>
              <a:rPr lang="en-US" sz="1200">
                <a:solidFill>
                  <a:srgbClr val="000000"/>
                </a:solidFill>
                <a:latin typeface="Helvetica" panose="020B0604020202020204" pitchFamily="34" charset="0"/>
              </a:rPr>
              <a:t>Join this webinar to learn about the latest research from the REALM project and how to incorporate this information into local decision making.</a:t>
            </a:r>
          </a:p>
          <a:p>
            <a:pPr marL="0" lvl="0" indent="0" fontAlgn="base">
              <a:buNone/>
            </a:pPr>
            <a:endParaRPr lang="en-US" sz="1200">
              <a:solidFill>
                <a:srgbClr val="3F4D57"/>
              </a:solidFill>
              <a:latin typeface="Helvetica" panose="020B0604020202020204" pitchFamily="34" charset="0"/>
            </a:endParaRPr>
          </a:p>
          <a:p>
            <a:pPr marL="0" lvl="0" indent="0" fontAlgn="base">
              <a:buNone/>
            </a:pPr>
            <a:r>
              <a:rPr lang="en-US" sz="1200">
                <a:solidFill>
                  <a:srgbClr val="3F4D57"/>
                </a:solidFill>
                <a:latin typeface="Helvetica" panose="020B0604020202020204" pitchFamily="34" charset="0"/>
              </a:rPr>
              <a:t>12 January 2021 </a:t>
            </a:r>
            <a:r>
              <a:rPr lang="en-US" sz="1200" b="1" u="sng">
                <a:solidFill>
                  <a:srgbClr val="5A458D"/>
                </a:solidFill>
                <a:latin typeface="Helvetica" panose="020B0604020202020204" pitchFamily="34" charset="0"/>
                <a:hlinkClick r:id="rId4" tooltip="View the full event details">
                  <a:extLst>
                    <a:ext uri="{A12FA001-AC4F-418D-AE19-62706E023703}">
                      <ahyp:hlinkClr xmlns:ahyp="http://schemas.microsoft.com/office/drawing/2018/hyperlinkcolor" val="tx"/>
                    </a:ext>
                  </a:extLst>
                </a:hlinkClick>
              </a:rPr>
              <a:t>Works in Progress Webinar: What comes next? Grappling with data, reconsidering workflows, and expanding collaboration following a large-scale collection survey</a:t>
            </a:r>
            <a:endParaRPr lang="en-US" sz="1200" b="1">
              <a:solidFill>
                <a:srgbClr val="000000"/>
              </a:solidFill>
              <a:latin typeface="Helvetica" panose="020B0604020202020204" pitchFamily="34" charset="0"/>
            </a:endParaRPr>
          </a:p>
          <a:p>
            <a:pPr marL="0" lvl="0" indent="0" fontAlgn="base">
              <a:buNone/>
            </a:pPr>
            <a:r>
              <a:rPr lang="en-US" sz="1200">
                <a:solidFill>
                  <a:srgbClr val="000000"/>
                </a:solidFill>
                <a:latin typeface="Helvetica" panose="020B0604020202020204" pitchFamily="34" charset="0"/>
              </a:rPr>
              <a:t>Learn how assessment data can inform future collection development decisions, collection management activities, and preservation priorities.</a:t>
            </a:r>
          </a:p>
          <a:p>
            <a:pPr marL="0" lvl="0" indent="0" fontAlgn="base">
              <a:buNone/>
            </a:pPr>
            <a:endParaRPr lang="en-US" sz="1200">
              <a:solidFill>
                <a:srgbClr val="000000"/>
              </a:solidFill>
            </a:endParaRPr>
          </a:p>
          <a:p>
            <a:pPr marL="0" lvl="0" indent="0" fontAlgn="base">
              <a:buNone/>
            </a:pPr>
            <a:r>
              <a:rPr lang="en-US" sz="1200">
                <a:solidFill>
                  <a:srgbClr val="3F4D57"/>
                </a:solidFill>
                <a:latin typeface="Helvetica" panose="020B0604020202020204" pitchFamily="34" charset="0"/>
              </a:rPr>
              <a:t>16 March 2021 </a:t>
            </a:r>
            <a:r>
              <a:rPr lang="en-US" sz="1200" b="1" u="sng">
                <a:solidFill>
                  <a:srgbClr val="5A458D"/>
                </a:solidFill>
                <a:latin typeface="Helvetica" panose="020B0604020202020204" pitchFamily="34" charset="0"/>
                <a:hlinkClick r:id="rId5" tooltip="View the full event details">
                  <a:extLst>
                    <a:ext uri="{A12FA001-AC4F-418D-AE19-62706E023703}">
                      <ahyp:hlinkClr xmlns:ahyp="http://schemas.microsoft.com/office/drawing/2018/hyperlinkcolor" val="tx"/>
                    </a:ext>
                  </a:extLst>
                </a:hlinkClick>
              </a:rPr>
              <a:t>Works in Progress Webinar: Holistic approaches to born-digital appraisal and accessioning -- revising the UC Guidelines for Efficient Archival Processing</a:t>
            </a:r>
            <a:endParaRPr lang="en-US" sz="1200" b="1">
              <a:solidFill>
                <a:srgbClr val="000000"/>
              </a:solidFill>
              <a:latin typeface="Helvetica" panose="020B0604020202020204" pitchFamily="34" charset="0"/>
            </a:endParaRPr>
          </a:p>
          <a:p>
            <a:pPr marL="0" lvl="0" indent="0" fontAlgn="base">
              <a:buNone/>
            </a:pPr>
            <a:r>
              <a:rPr lang="en-US" sz="1200">
                <a:solidFill>
                  <a:srgbClr val="000000"/>
                </a:solidFill>
                <a:latin typeface="Helvetica" panose="020B0604020202020204" pitchFamily="34" charset="0"/>
              </a:rPr>
              <a:t>Viewers will learn about the revisions to the “Guidelines for Efficient Archival Processing in the University of California Libraries” and about new recommendations for accessioning and appraising born-digital materials.</a:t>
            </a:r>
          </a:p>
          <a:p>
            <a:pPr marL="0" indent="0">
              <a:buNone/>
            </a:pPr>
            <a:endParaRPr lang="en-US"/>
          </a:p>
        </p:txBody>
      </p:sp>
    </p:spTree>
    <p:extLst>
      <p:ext uri="{BB962C8B-B14F-4D97-AF65-F5344CB8AC3E}">
        <p14:creationId xmlns:p14="http://schemas.microsoft.com/office/powerpoint/2010/main" val="269749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3E3AEE-FA1A-476F-AD92-E8C2EA519B9C}"/>
              </a:ext>
            </a:extLst>
          </p:cNvPr>
          <p:cNvSpPr>
            <a:spLocks noGrp="1"/>
          </p:cNvSpPr>
          <p:nvPr>
            <p:ph type="body" sz="quarter" idx="13"/>
          </p:nvPr>
        </p:nvSpPr>
        <p:spPr/>
        <p:txBody>
          <a:bodyPr/>
          <a:lstStyle/>
          <a:p>
            <a:r>
              <a:rPr lang="en-US"/>
              <a:t>On demand webinars</a:t>
            </a:r>
          </a:p>
        </p:txBody>
      </p:sp>
      <p:sp>
        <p:nvSpPr>
          <p:cNvPr id="3" name="Text Placeholder 2">
            <a:extLst>
              <a:ext uri="{FF2B5EF4-FFF2-40B4-BE49-F238E27FC236}">
                <a16:creationId xmlns:a16="http://schemas.microsoft.com/office/drawing/2014/main" id="{024F58A9-1D40-48FF-A61D-E2EAC054C4C4}"/>
              </a:ext>
            </a:extLst>
          </p:cNvPr>
          <p:cNvSpPr>
            <a:spLocks noGrp="1"/>
          </p:cNvSpPr>
          <p:nvPr>
            <p:ph type="body" sz="quarter" idx="12"/>
          </p:nvPr>
        </p:nvSpPr>
        <p:spPr/>
        <p:txBody>
          <a:bodyPr/>
          <a:lstStyle/>
          <a:p>
            <a:pPr marL="0" indent="0" fontAlgn="base">
              <a:buNone/>
            </a:pPr>
            <a:r>
              <a:rPr lang="en-US" sz="1500" b="1" u="sng">
                <a:solidFill>
                  <a:srgbClr val="5A458D"/>
                </a:solidFill>
                <a:latin typeface="Helvetica" panose="020B0604020202020204" pitchFamily="34" charset="0"/>
                <a:hlinkClick r:id="rId3" tooltip="View the full event details">
                  <a:extLst>
                    <a:ext uri="{A12FA001-AC4F-418D-AE19-62706E023703}">
                      <ahyp:hlinkClr xmlns:ahyp="http://schemas.microsoft.com/office/drawing/2018/hyperlinkcolor" val="tx"/>
                    </a:ext>
                  </a:extLst>
                </a:hlinkClick>
              </a:rPr>
              <a:t>Works in Progress Webinar: The nuts and bolts of conducting an efficient AV </a:t>
            </a:r>
            <a:r>
              <a:rPr lang="en-US" sz="1500" b="1">
                <a:solidFill>
                  <a:srgbClr val="5A458D"/>
                </a:solidFill>
                <a:latin typeface="Helvetica" panose="020B0604020202020204" pitchFamily="34" charset="0"/>
                <a:hlinkClick r:id="rId3" tooltip="View the full event details">
                  <a:extLst>
                    <a:ext uri="{A12FA001-AC4F-418D-AE19-62706E023703}">
                      <ahyp:hlinkClr xmlns:ahyp="http://schemas.microsoft.com/office/drawing/2018/hyperlinkcolor" val="tx"/>
                    </a:ext>
                  </a:extLst>
                </a:hlinkClick>
              </a:rPr>
              <a:t>survey</a:t>
            </a:r>
            <a:r>
              <a:rPr lang="en-US" sz="1500" b="1">
                <a:solidFill>
                  <a:srgbClr val="333333"/>
                </a:solidFill>
                <a:latin typeface="Helvetica" panose="020B0604020202020204" pitchFamily="34" charset="0"/>
              </a:rPr>
              <a:t> </a:t>
            </a:r>
            <a:r>
              <a:rPr lang="en-US" sz="1500">
                <a:solidFill>
                  <a:srgbClr val="333333"/>
                </a:solidFill>
                <a:latin typeface="Helvetica" panose="020B0604020202020204" pitchFamily="34" charset="0"/>
              </a:rPr>
              <a:t>Demystification of the process of an AV assessment: how to get started, how to determine the essential elements, and how to retool midstream to fit your institution’s needs.</a:t>
            </a:r>
          </a:p>
          <a:p>
            <a:pPr marL="0" indent="0" fontAlgn="base">
              <a:buNone/>
            </a:pPr>
            <a:r>
              <a:rPr lang="en-US" sz="1500" b="1" u="sng">
                <a:solidFill>
                  <a:srgbClr val="5A458D"/>
                </a:solidFill>
                <a:latin typeface="Helvetica" panose="020B0604020202020204" pitchFamily="34" charset="0"/>
                <a:hlinkClick r:id="rId4" tooltip="View the full event details">
                  <a:extLst>
                    <a:ext uri="{A12FA001-AC4F-418D-AE19-62706E023703}">
                      <ahyp:hlinkClr xmlns:ahyp="http://schemas.microsoft.com/office/drawing/2018/hyperlinkcolor" val="tx"/>
                    </a:ext>
                  </a:extLst>
                </a:hlinkClick>
              </a:rPr>
              <a:t>Works in Progress Webinar: This wasn’t for you yesterday, but it will be tomorrow—Digitization policy to counteract histories of </a:t>
            </a:r>
            <a:r>
              <a:rPr lang="en-US" sz="1500" b="1">
                <a:solidFill>
                  <a:srgbClr val="5A458D"/>
                </a:solidFill>
                <a:latin typeface="Helvetica" panose="020B0604020202020204" pitchFamily="34" charset="0"/>
                <a:hlinkClick r:id="rId4" tooltip="View the full event details">
                  <a:extLst>
                    <a:ext uri="{A12FA001-AC4F-418D-AE19-62706E023703}">
                      <ahyp:hlinkClr xmlns:ahyp="http://schemas.microsoft.com/office/drawing/2018/hyperlinkcolor" val="tx"/>
                    </a:ext>
                  </a:extLst>
                </a:hlinkClick>
              </a:rPr>
              <a:t>exclusion</a:t>
            </a:r>
            <a:r>
              <a:rPr lang="en-US" sz="1500" b="1">
                <a:solidFill>
                  <a:srgbClr val="333333"/>
                </a:solidFill>
                <a:latin typeface="Helvetica" panose="020B0604020202020204" pitchFamily="34" charset="0"/>
              </a:rPr>
              <a:t> </a:t>
            </a:r>
            <a:r>
              <a:rPr lang="en-US" sz="1500">
                <a:solidFill>
                  <a:srgbClr val="333333"/>
                </a:solidFill>
                <a:latin typeface="Helvetica" panose="020B0604020202020204" pitchFamily="34" charset="0"/>
              </a:rPr>
              <a:t>An explorations of</a:t>
            </a:r>
            <a:r>
              <a:rPr lang="en-US" sz="1500" b="1">
                <a:solidFill>
                  <a:srgbClr val="333333"/>
                </a:solidFill>
                <a:latin typeface="Helvetica" panose="020B0604020202020204" pitchFamily="34" charset="0"/>
              </a:rPr>
              <a:t> </a:t>
            </a:r>
            <a:r>
              <a:rPr lang="en-US" sz="1500">
                <a:solidFill>
                  <a:srgbClr val="333333"/>
                </a:solidFill>
                <a:latin typeface="Helvetica" panose="020B0604020202020204" pitchFamily="34" charset="0"/>
              </a:rPr>
              <a:t>the intersection of digitization policy and anti-racist action, using LSU Libraries’ experience as a lens to explore the state of the field.</a:t>
            </a:r>
          </a:p>
          <a:p>
            <a:pPr marL="0" indent="0" fontAlgn="base">
              <a:buNone/>
            </a:pPr>
            <a:r>
              <a:rPr lang="en-US" sz="1500" b="1" u="sng">
                <a:solidFill>
                  <a:srgbClr val="5A458D"/>
                </a:solidFill>
                <a:latin typeface="Helvetica" panose="020B0604020202020204" pitchFamily="34" charset="0"/>
                <a:hlinkClick r:id="rId5" tooltip="View the full event details">
                  <a:extLst>
                    <a:ext uri="{A12FA001-AC4F-418D-AE19-62706E023703}">
                      <ahyp:hlinkClr xmlns:ahyp="http://schemas.microsoft.com/office/drawing/2018/hyperlinkcolor" val="tx"/>
                    </a:ext>
                  </a:extLst>
                </a:hlinkClick>
              </a:rPr>
              <a:t>Works in Progress Webinar: Dynamics of change—continuing the conversation on library naming, finding, and relationship-building with Indigenous peoples</a:t>
            </a:r>
            <a:endParaRPr lang="en-US" sz="1500" b="1">
              <a:latin typeface="Helvetica" panose="020B0604020202020204" pitchFamily="34" charset="0"/>
            </a:endParaRPr>
          </a:p>
          <a:p>
            <a:pPr marL="0" indent="0" fontAlgn="base">
              <a:buNone/>
            </a:pPr>
            <a:r>
              <a:rPr lang="en-US" sz="1500">
                <a:latin typeface="Helvetica" panose="020B0604020202020204" pitchFamily="34" charset="0"/>
              </a:rPr>
              <a:t>Participants will learn about how the University of Toronto Libraries is reckoning with both cultural change and the development of culturally appropriate metadata on a system-wide scale.</a:t>
            </a:r>
          </a:p>
          <a:p>
            <a:pPr marL="0" indent="0" fontAlgn="base">
              <a:buNone/>
            </a:pPr>
            <a:r>
              <a:rPr lang="en-US" sz="1500" b="1" u="sng">
                <a:solidFill>
                  <a:srgbClr val="5A458D"/>
                </a:solidFill>
                <a:latin typeface="Helvetica" panose="020B0604020202020204" pitchFamily="34" charset="0"/>
                <a:hlinkClick r:id="rId6" tooltip="View the full event details">
                  <a:extLst>
                    <a:ext uri="{A12FA001-AC4F-418D-AE19-62706E023703}">
                      <ahyp:hlinkClr xmlns:ahyp="http://schemas.microsoft.com/office/drawing/2018/hyperlinkcolor" val="tx"/>
                    </a:ext>
                  </a:extLst>
                </a:hlinkClick>
              </a:rPr>
              <a:t>Works in Progress Webinar: Better design -- tools for creating user personas</a:t>
            </a:r>
            <a:endParaRPr lang="en-US" sz="1500" b="1">
              <a:latin typeface="Helvetica" panose="020B0604020202020204" pitchFamily="34" charset="0"/>
            </a:endParaRPr>
          </a:p>
          <a:p>
            <a:pPr marL="0" indent="0" fontAlgn="base">
              <a:buNone/>
            </a:pPr>
            <a:r>
              <a:rPr lang="en-US" sz="1500">
                <a:latin typeface="Helvetica" panose="020B0604020202020204" pitchFamily="34" charset="0"/>
              </a:rPr>
              <a:t>Learn about tools, questions, and methodologies for building user personas–which can help you better understand user needs and behaviors to create better design.</a:t>
            </a:r>
          </a:p>
          <a:p>
            <a:pPr marL="0" indent="0">
              <a:buNone/>
            </a:pPr>
            <a:endParaRPr lang="en-US"/>
          </a:p>
        </p:txBody>
      </p:sp>
    </p:spTree>
    <p:extLst>
      <p:ext uri="{BB962C8B-B14F-4D97-AF65-F5344CB8AC3E}">
        <p14:creationId xmlns:p14="http://schemas.microsoft.com/office/powerpoint/2010/main" val="127509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8A3373-455F-4D59-A468-55D1B6C3C85E}"/>
              </a:ext>
            </a:extLst>
          </p:cNvPr>
          <p:cNvSpPr>
            <a:spLocks noGrp="1"/>
          </p:cNvSpPr>
          <p:nvPr>
            <p:ph type="body" sz="quarter" idx="12"/>
          </p:nvPr>
        </p:nvSpPr>
        <p:spPr/>
        <p:txBody>
          <a:bodyPr/>
          <a:lstStyle/>
          <a:p>
            <a:r>
              <a:rPr lang="en-US"/>
              <a:t>Join our </a:t>
            </a:r>
            <a:r>
              <a:rPr lang="en-US">
                <a:hlinkClick r:id="rId3"/>
              </a:rPr>
              <a:t>lists</a:t>
            </a:r>
            <a:r>
              <a:rPr lang="en-US"/>
              <a:t> (especially </a:t>
            </a:r>
            <a:r>
              <a:rPr lang="en-US">
                <a:hlinkClick r:id="rId4"/>
              </a:rPr>
              <a:t>OCLC RLP Announce</a:t>
            </a:r>
            <a:r>
              <a:rPr lang="en-US"/>
              <a:t>) to learn about our work and new opportunities.</a:t>
            </a:r>
          </a:p>
          <a:p>
            <a:r>
              <a:rPr lang="en-US"/>
              <a:t>Read our group blog at </a:t>
            </a:r>
            <a:r>
              <a:rPr lang="en-US">
                <a:hlinkClick r:id="rId5"/>
              </a:rPr>
              <a:t>HangingTogether.org</a:t>
            </a:r>
            <a:endParaRPr lang="en-US"/>
          </a:p>
          <a:p>
            <a:r>
              <a:rPr lang="en-US"/>
              <a:t>Attend </a:t>
            </a:r>
            <a:r>
              <a:rPr lang="en-US">
                <a:hlinkClick r:id="rId6"/>
              </a:rPr>
              <a:t>webinars</a:t>
            </a:r>
            <a:r>
              <a:rPr lang="en-US"/>
              <a:t> (over 25 last year)</a:t>
            </a:r>
          </a:p>
          <a:p>
            <a:r>
              <a:rPr lang="en-US"/>
              <a:t>Share your knowledge / expertise in a webinar</a:t>
            </a:r>
          </a:p>
          <a:p>
            <a:r>
              <a:rPr lang="en-US"/>
              <a:t>Call on us for informal consulting</a:t>
            </a:r>
          </a:p>
          <a:p>
            <a:r>
              <a:rPr lang="en-US"/>
              <a:t>Email your liaison, Chela Weber </a:t>
            </a:r>
            <a:r>
              <a:rPr lang="en-US">
                <a:hlinkClick r:id="rId7"/>
              </a:rPr>
              <a:t>weberc@oclc.org</a:t>
            </a:r>
            <a:r>
              <a:rPr lang="en-US"/>
              <a:t> or anyone on our team. </a:t>
            </a:r>
            <a:endParaRPr lang="en-US" sz="1600"/>
          </a:p>
        </p:txBody>
      </p:sp>
      <p:sp>
        <p:nvSpPr>
          <p:cNvPr id="3" name="Text Placeholder 2">
            <a:extLst>
              <a:ext uri="{FF2B5EF4-FFF2-40B4-BE49-F238E27FC236}">
                <a16:creationId xmlns:a16="http://schemas.microsoft.com/office/drawing/2014/main" id="{5A0C527C-8E93-4478-8742-B30D79E330BA}"/>
              </a:ext>
            </a:extLst>
          </p:cNvPr>
          <p:cNvSpPr>
            <a:spLocks noGrp="1"/>
          </p:cNvSpPr>
          <p:nvPr>
            <p:ph type="body" sz="quarter" idx="13"/>
          </p:nvPr>
        </p:nvSpPr>
        <p:spPr/>
        <p:txBody>
          <a:bodyPr/>
          <a:lstStyle/>
          <a:p>
            <a:r>
              <a:rPr lang="en-US"/>
              <a:t>Engage with the OCLC RLP</a:t>
            </a:r>
          </a:p>
        </p:txBody>
      </p:sp>
    </p:spTree>
    <p:extLst>
      <p:ext uri="{BB962C8B-B14F-4D97-AF65-F5344CB8AC3E}">
        <p14:creationId xmlns:p14="http://schemas.microsoft.com/office/powerpoint/2010/main" val="51719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5EEBC2-C4B6-468A-98C7-2CD48D90F360}"/>
              </a:ext>
            </a:extLst>
          </p:cNvPr>
          <p:cNvSpPr>
            <a:spLocks noGrp="1"/>
          </p:cNvSpPr>
          <p:nvPr>
            <p:ph type="body" sz="quarter" idx="13"/>
          </p:nvPr>
        </p:nvSpPr>
        <p:spPr/>
        <p:txBody>
          <a:bodyPr/>
          <a:lstStyle/>
          <a:p>
            <a:r>
              <a:rPr lang="en-US"/>
              <a:t>WorldCat and archives</a:t>
            </a:r>
          </a:p>
          <a:p>
            <a:endParaRPr lang="en-US"/>
          </a:p>
        </p:txBody>
      </p:sp>
      <p:sp>
        <p:nvSpPr>
          <p:cNvPr id="2" name="Text Placeholder 1">
            <a:extLst>
              <a:ext uri="{FF2B5EF4-FFF2-40B4-BE49-F238E27FC236}">
                <a16:creationId xmlns:a16="http://schemas.microsoft.com/office/drawing/2014/main" id="{6B46A7C2-EFEF-4F7C-BB4D-7BBD8C4FFD59}"/>
              </a:ext>
            </a:extLst>
          </p:cNvPr>
          <p:cNvSpPr>
            <a:spLocks noGrp="1"/>
          </p:cNvSpPr>
          <p:nvPr>
            <p:ph type="body" sz="quarter" idx="12"/>
          </p:nvPr>
        </p:nvSpPr>
        <p:spPr/>
        <p:txBody>
          <a:bodyPr/>
          <a:lstStyle/>
          <a:p>
            <a:r>
              <a:rPr lang="en-US"/>
              <a:t>Over 498M records / 3B holdings </a:t>
            </a:r>
          </a:p>
          <a:p>
            <a:r>
              <a:rPr lang="en-US"/>
              <a:t>Archival records an important subset!</a:t>
            </a:r>
          </a:p>
          <a:p>
            <a:r>
              <a:rPr lang="en-US"/>
              <a:t>Over 5 million records: historical documents, personal papers, family histories, records. </a:t>
            </a:r>
          </a:p>
          <a:p>
            <a:r>
              <a:rPr lang="en-US"/>
              <a:t>Over 1,000 different institutions: archives, libraries, museums and historical societies.</a:t>
            </a:r>
          </a:p>
        </p:txBody>
      </p:sp>
    </p:spTree>
    <p:extLst>
      <p:ext uri="{BB962C8B-B14F-4D97-AF65-F5344CB8AC3E}">
        <p14:creationId xmlns:p14="http://schemas.microsoft.com/office/powerpoint/2010/main" val="3133929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459BA3-DB61-4A62-8637-4A2E56B792F4}"/>
              </a:ext>
            </a:extLst>
          </p:cNvPr>
          <p:cNvPicPr>
            <a:picLocks noChangeAspect="1"/>
          </p:cNvPicPr>
          <p:nvPr/>
        </p:nvPicPr>
        <p:blipFill>
          <a:blip r:embed="rId3"/>
          <a:stretch>
            <a:fillRect/>
          </a:stretch>
        </p:blipFill>
        <p:spPr>
          <a:xfrm>
            <a:off x="57830" y="0"/>
            <a:ext cx="9028339" cy="5143500"/>
          </a:xfrm>
          <a:prstGeom prst="rect">
            <a:avLst/>
          </a:prstGeom>
        </p:spPr>
      </p:pic>
    </p:spTree>
    <p:extLst>
      <p:ext uri="{BB962C8B-B14F-4D97-AF65-F5344CB8AC3E}">
        <p14:creationId xmlns:p14="http://schemas.microsoft.com/office/powerpoint/2010/main" val="68322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7D76348-4A68-4472-AA7D-7C94D7F5AC22}"/>
              </a:ext>
            </a:extLst>
          </p:cNvPr>
          <p:cNvSpPr txBox="1"/>
          <p:nvPr/>
        </p:nvSpPr>
        <p:spPr>
          <a:xfrm>
            <a:off x="398105" y="303132"/>
            <a:ext cx="7699829" cy="984885"/>
          </a:xfrm>
          <a:prstGeom prst="rect">
            <a:avLst/>
          </a:prstGeom>
          <a:noFill/>
        </p:spPr>
        <p:txBody>
          <a:bodyPr wrap="square" rtlCol="0">
            <a:spAutoFit/>
          </a:bodyPr>
          <a:lstStyle/>
          <a:p>
            <a:pPr defTabSz="685783"/>
            <a:r>
              <a:rPr lang="en-US" sz="2900" b="1">
                <a:solidFill>
                  <a:schemeClr val="tx2"/>
                </a:solidFill>
                <a:latin typeface="Arial" panose="020B0604020202020204" pitchFamily="34" charset="0"/>
                <a:cs typeface="Arial" panose="020B0604020202020204" pitchFamily="34" charset="0"/>
              </a:rPr>
              <a:t>OCLC’s Membership </a:t>
            </a:r>
            <a:br>
              <a:rPr lang="en-US" sz="2900" b="1">
                <a:solidFill>
                  <a:schemeClr val="tx2"/>
                </a:solidFill>
                <a:latin typeface="Arial" panose="020B0604020202020204" pitchFamily="34" charset="0"/>
                <a:cs typeface="Arial" panose="020B0604020202020204" pitchFamily="34" charset="0"/>
              </a:rPr>
            </a:br>
            <a:r>
              <a:rPr lang="en-US" sz="2900" b="1">
                <a:solidFill>
                  <a:schemeClr val="tx2"/>
                </a:solidFill>
                <a:latin typeface="Arial" panose="020B0604020202020204" pitchFamily="34" charset="0"/>
                <a:cs typeface="Arial" panose="020B0604020202020204" pitchFamily="34" charset="0"/>
              </a:rPr>
              <a:t>and Research Division</a:t>
            </a:r>
          </a:p>
        </p:txBody>
      </p:sp>
      <p:sp>
        <p:nvSpPr>
          <p:cNvPr id="11" name="TextBox 10">
            <a:extLst>
              <a:ext uri="{FF2B5EF4-FFF2-40B4-BE49-F238E27FC236}">
                <a16:creationId xmlns:a16="http://schemas.microsoft.com/office/drawing/2014/main" id="{503A138A-802A-4179-9060-23ABB882C761}"/>
              </a:ext>
            </a:extLst>
          </p:cNvPr>
          <p:cNvSpPr txBox="1"/>
          <p:nvPr/>
        </p:nvSpPr>
        <p:spPr>
          <a:xfrm>
            <a:off x="398105" y="1257239"/>
            <a:ext cx="4460407" cy="4216539"/>
          </a:xfrm>
          <a:prstGeom prst="rect">
            <a:avLst/>
          </a:prstGeom>
          <a:noFill/>
        </p:spPr>
        <p:txBody>
          <a:bodyPr wrap="square" rtlCol="0">
            <a:spAutoFit/>
          </a:bodyPr>
          <a:lstStyle/>
          <a:p>
            <a:pPr defTabSz="685783"/>
            <a:r>
              <a:rPr lang="en-US" sz="2000" b="1">
                <a:solidFill>
                  <a:prstClr val="black"/>
                </a:solidFill>
                <a:latin typeface="Arial" panose="020B0604020202020204" pitchFamily="34" charset="0"/>
                <a:cs typeface="Arial" panose="020B0604020202020204" pitchFamily="34" charset="0"/>
              </a:rPr>
              <a:t>Research</a:t>
            </a:r>
            <a:r>
              <a:rPr lang="en-US" sz="1600">
                <a:solidFill>
                  <a:prstClr val="black"/>
                </a:solidFill>
                <a:latin typeface="Arial" panose="020B0604020202020204" pitchFamily="34" charset="0"/>
                <a:cs typeface="Arial" panose="020B0604020202020204" pitchFamily="34" charset="0"/>
              </a:rPr>
              <a:t> </a:t>
            </a:r>
            <a:br>
              <a:rPr lang="en-US" sz="1600">
                <a:solidFill>
                  <a:prstClr val="black"/>
                </a:solidFill>
                <a:latin typeface="Arial" panose="020B0604020202020204" pitchFamily="34" charset="0"/>
                <a:cs typeface="Arial" panose="020B0604020202020204" pitchFamily="34" charset="0"/>
              </a:rPr>
            </a:br>
            <a:r>
              <a:rPr lang="en-US" sz="1600">
                <a:solidFill>
                  <a:prstClr val="black"/>
                </a:solidFill>
                <a:latin typeface="Arial" panose="020B0604020202020204" pitchFamily="34" charset="0"/>
                <a:cs typeface="Arial" panose="020B0604020202020204" pitchFamily="34" charset="0"/>
              </a:rPr>
              <a:t>devoted exclusively to the challenges facing libraries</a:t>
            </a:r>
          </a:p>
          <a:p>
            <a:pPr defTabSz="685783"/>
            <a:endParaRPr lang="en-US" sz="1100">
              <a:solidFill>
                <a:prstClr val="black"/>
              </a:solidFill>
              <a:latin typeface="Arial" panose="020B0604020202020204" pitchFamily="34" charset="0"/>
              <a:cs typeface="Arial" panose="020B0604020202020204" pitchFamily="34" charset="0"/>
            </a:endParaRPr>
          </a:p>
          <a:p>
            <a:pPr defTabSz="685783"/>
            <a:r>
              <a:rPr lang="en-US" sz="2000" b="1">
                <a:solidFill>
                  <a:prstClr val="black"/>
                </a:solidFill>
                <a:latin typeface="Arial" panose="020B0604020202020204" pitchFamily="34" charset="0"/>
                <a:cs typeface="Arial" panose="020B0604020202020204" pitchFamily="34" charset="0"/>
              </a:rPr>
              <a:t>Support</a:t>
            </a:r>
            <a:r>
              <a:rPr lang="en-US" sz="2000">
                <a:solidFill>
                  <a:prstClr val="black"/>
                </a:solidFill>
                <a:latin typeface="Arial" panose="020B0604020202020204" pitchFamily="34" charset="0"/>
                <a:cs typeface="Arial" panose="020B0604020202020204" pitchFamily="34" charset="0"/>
              </a:rPr>
              <a:t> </a:t>
            </a:r>
            <a:br>
              <a:rPr lang="en-US" sz="1600">
                <a:solidFill>
                  <a:prstClr val="black"/>
                </a:solidFill>
                <a:latin typeface="Arial" panose="020B0604020202020204" pitchFamily="34" charset="0"/>
                <a:cs typeface="Arial" panose="020B0604020202020204" pitchFamily="34" charset="0"/>
              </a:rPr>
            </a:br>
            <a:r>
              <a:rPr lang="en-US" sz="1600">
                <a:solidFill>
                  <a:prstClr val="black"/>
                </a:solidFill>
                <a:latin typeface="Arial" panose="020B0604020202020204" pitchFamily="34" charset="0"/>
                <a:cs typeface="Arial" panose="020B0604020202020204" pitchFamily="34" charset="0"/>
              </a:rPr>
              <a:t>for elected delegates to OCLC Regional and Global Council; a venue for local and regional views on the issues facing libraries today</a:t>
            </a:r>
            <a:endParaRPr lang="en-US">
              <a:latin typeface="Arial" panose="020B0604020202020204" pitchFamily="34" charset="0"/>
              <a:cs typeface="Arial" panose="020B0604020202020204" pitchFamily="34" charset="0"/>
            </a:endParaRPr>
          </a:p>
          <a:p>
            <a:pPr defTabSz="685783"/>
            <a:endParaRPr lang="en-US" sz="1600">
              <a:solidFill>
                <a:prstClr val="black"/>
              </a:solidFill>
              <a:latin typeface="Arial" panose="020B0604020202020204" pitchFamily="34" charset="0"/>
              <a:cs typeface="Arial" panose="020B0604020202020204" pitchFamily="34" charset="0"/>
            </a:endParaRPr>
          </a:p>
          <a:p>
            <a:pPr defTabSz="685783"/>
            <a:r>
              <a:rPr lang="en-US" sz="1600">
                <a:solidFill>
                  <a:prstClr val="black"/>
                </a:solidFill>
                <a:latin typeface="Arial" panose="020B0604020202020204" pitchFamily="34" charset="0"/>
                <a:cs typeface="Arial" panose="020B0604020202020204" pitchFamily="34" charset="0"/>
              </a:rPr>
              <a:t>The OCLC RLP is embedded in the Membership and Research Division, and helps you </a:t>
            </a:r>
            <a:r>
              <a:rPr lang="en-US" sz="1600" b="1">
                <a:solidFill>
                  <a:prstClr val="black"/>
                </a:solidFill>
                <a:latin typeface="Arial" panose="020B0604020202020204" pitchFamily="34" charset="0"/>
                <a:cs typeface="Arial" panose="020B0604020202020204" pitchFamily="34" charset="0"/>
              </a:rPr>
              <a:t>connect, contribute,  and participate </a:t>
            </a:r>
            <a:r>
              <a:rPr lang="en-US" sz="1600">
                <a:solidFill>
                  <a:prstClr val="black"/>
                </a:solidFill>
                <a:latin typeface="Arial" panose="020B0604020202020204" pitchFamily="34" charset="0"/>
                <a:cs typeface="Arial" panose="020B0604020202020204" pitchFamily="34" charset="0"/>
              </a:rPr>
              <a:t>in discussions about challenges and solutions </a:t>
            </a:r>
          </a:p>
          <a:p>
            <a:pPr defTabSz="685783"/>
            <a:endParaRPr lang="en-US" sz="1600">
              <a:solidFill>
                <a:prstClr val="black"/>
              </a:solidFill>
              <a:latin typeface="Arial" panose="020B0604020202020204" pitchFamily="34" charset="0"/>
              <a:cs typeface="Arial" panose="020B0604020202020204" pitchFamily="34" charset="0"/>
            </a:endParaRPr>
          </a:p>
          <a:p>
            <a:pPr defTabSz="685783"/>
            <a:endParaRPr lang="en-US" sz="1600">
              <a:solidFill>
                <a:prstClr val="black"/>
              </a:solidFill>
              <a:latin typeface="Arial" panose="020B0604020202020204" pitchFamily="34" charset="0"/>
              <a:cs typeface="Arial" panose="020B0604020202020204" pitchFamily="34" charset="0"/>
            </a:endParaRPr>
          </a:p>
          <a:p>
            <a:pPr defTabSz="685783"/>
            <a:endParaRPr lang="en-US" sz="1600">
              <a:solidFill>
                <a:prstClr val="black"/>
              </a:solidFill>
              <a:latin typeface="Arial" panose="020B0604020202020204" pitchFamily="34" charset="0"/>
              <a:cs typeface="Arial" panose="020B0604020202020204" pitchFamily="34" charset="0"/>
            </a:endParaRPr>
          </a:p>
        </p:txBody>
      </p:sp>
      <p:pic>
        <p:nvPicPr>
          <p:cNvPr id="2050" name="Picture 2" descr="Transitioning to the Next Generation of Metadata">
            <a:extLst>
              <a:ext uri="{FF2B5EF4-FFF2-40B4-BE49-F238E27FC236}">
                <a16:creationId xmlns:a16="http://schemas.microsoft.com/office/drawing/2014/main" id="{419E1E0F-7E15-42B0-8730-7789B7EA467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927722" y="82642"/>
            <a:ext cx="1863866" cy="24107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Open Content Activities in Libraries: Same Direction, Different Trajectories — Findings from the 2018 OCLC Global Council Survey">
            <a:extLst>
              <a:ext uri="{FF2B5EF4-FFF2-40B4-BE49-F238E27FC236}">
                <a16:creationId xmlns:a16="http://schemas.microsoft.com/office/drawing/2014/main" id="{38610006-048E-4065-BCBE-BA50984C450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887241" y="82642"/>
            <a:ext cx="1863866" cy="24021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group of people looking at the camera&#10;&#10;Description automatically generated">
            <a:extLst>
              <a:ext uri="{FF2B5EF4-FFF2-40B4-BE49-F238E27FC236}">
                <a16:creationId xmlns:a16="http://schemas.microsoft.com/office/drawing/2014/main" id="{DBC6D9F8-B17E-4FCE-964A-5FA28678DC9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902388" y="2571750"/>
            <a:ext cx="1969706" cy="2433955"/>
          </a:xfrm>
          <a:prstGeom prst="rect">
            <a:avLst/>
          </a:prstGeom>
        </p:spPr>
      </p:pic>
    </p:spTree>
    <p:extLst>
      <p:ext uri="{BB962C8B-B14F-4D97-AF65-F5344CB8AC3E}">
        <p14:creationId xmlns:p14="http://schemas.microsoft.com/office/powerpoint/2010/main" val="411210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91389C-5A2F-4603-B1C3-E6F70DDDB985}"/>
              </a:ext>
            </a:extLst>
          </p:cNvPr>
          <p:cNvSpPr>
            <a:spLocks noGrp="1"/>
          </p:cNvSpPr>
          <p:nvPr>
            <p:ph type="body" sz="quarter" idx="13"/>
          </p:nvPr>
        </p:nvSpPr>
        <p:spPr>
          <a:xfrm>
            <a:off x="395650" y="288440"/>
            <a:ext cx="8439148" cy="686442"/>
          </a:xfrm>
        </p:spPr>
        <p:txBody>
          <a:bodyPr/>
          <a:lstStyle/>
          <a:p>
            <a:r>
              <a:rPr lang="en-US"/>
              <a:t>OCLC Research Library Partnership	</a:t>
            </a:r>
          </a:p>
          <a:p>
            <a:endParaRPr lang="en-US"/>
          </a:p>
        </p:txBody>
      </p:sp>
      <p:sp>
        <p:nvSpPr>
          <p:cNvPr id="2" name="Text Placeholder 1">
            <a:extLst>
              <a:ext uri="{FF2B5EF4-FFF2-40B4-BE49-F238E27FC236}">
                <a16:creationId xmlns:a16="http://schemas.microsoft.com/office/drawing/2014/main" id="{7297D786-F093-4161-9E8D-FD3D7CE07050}"/>
              </a:ext>
            </a:extLst>
          </p:cNvPr>
          <p:cNvSpPr>
            <a:spLocks noGrp="1"/>
          </p:cNvSpPr>
          <p:nvPr>
            <p:ph type="body" sz="quarter" idx="12"/>
          </p:nvPr>
        </p:nvSpPr>
        <p:spPr>
          <a:xfrm>
            <a:off x="395650" y="1029747"/>
            <a:ext cx="8439148" cy="3356378"/>
          </a:xfrm>
        </p:spPr>
        <p:txBody>
          <a:bodyPr/>
          <a:lstStyle/>
          <a:p>
            <a:r>
              <a:rPr lang="en-US"/>
              <a:t>Transnational network of research libraries (130+)</a:t>
            </a:r>
          </a:p>
          <a:p>
            <a:r>
              <a:rPr lang="en-US"/>
              <a:t>Supported by partnership dues and co-investment from OCLC</a:t>
            </a:r>
          </a:p>
          <a:p>
            <a:r>
              <a:rPr lang="en-US"/>
              <a:t>The RLP supports organizations as they evolve to meet 21st century challenges, providing the </a:t>
            </a:r>
            <a:r>
              <a:rPr lang="en-US" i="1"/>
              <a:t>connections</a:t>
            </a:r>
            <a:r>
              <a:rPr lang="en-US"/>
              <a:t>, </a:t>
            </a:r>
            <a:r>
              <a:rPr lang="en-US" i="1"/>
              <a:t>knowledge</a:t>
            </a:r>
            <a:r>
              <a:rPr lang="en-US"/>
              <a:t>, and </a:t>
            </a:r>
            <a:r>
              <a:rPr lang="en-US" i="1"/>
              <a:t>resources</a:t>
            </a:r>
            <a:r>
              <a:rPr lang="en-US"/>
              <a:t> to </a:t>
            </a:r>
            <a:r>
              <a:rPr lang="en-US" i="1"/>
              <a:t>plan with confidence </a:t>
            </a:r>
            <a:r>
              <a:rPr lang="en-US"/>
              <a:t>in a complex, rapidly changing ecosystem</a:t>
            </a:r>
          </a:p>
        </p:txBody>
      </p:sp>
    </p:spTree>
    <p:extLst>
      <p:ext uri="{BB962C8B-B14F-4D97-AF65-F5344CB8AC3E}">
        <p14:creationId xmlns:p14="http://schemas.microsoft.com/office/powerpoint/2010/main" val="100067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19E56E-75A3-4721-9798-5B03DC8A58D5}"/>
              </a:ext>
            </a:extLst>
          </p:cNvPr>
          <p:cNvSpPr>
            <a:spLocks noGrp="1"/>
          </p:cNvSpPr>
          <p:nvPr>
            <p:ph type="body" sz="quarter" idx="13"/>
          </p:nvPr>
        </p:nvSpPr>
        <p:spPr>
          <a:xfrm>
            <a:off x="95474" y="405649"/>
            <a:ext cx="8932334" cy="686442"/>
          </a:xfrm>
        </p:spPr>
        <p:txBody>
          <a:bodyPr/>
          <a:lstStyle/>
          <a:p>
            <a:pPr algn="ctr"/>
            <a:r>
              <a:rPr lang="en-US" sz="3800"/>
              <a:t>OCLC Research Library Partnership</a:t>
            </a:r>
          </a:p>
        </p:txBody>
      </p:sp>
      <p:sp>
        <p:nvSpPr>
          <p:cNvPr id="3" name="Text Placeholder 2">
            <a:extLst>
              <a:ext uri="{FF2B5EF4-FFF2-40B4-BE49-F238E27FC236}">
                <a16:creationId xmlns:a16="http://schemas.microsoft.com/office/drawing/2014/main" id="{1E26444A-6242-4A62-A53D-8B30428A8F3D}"/>
              </a:ext>
            </a:extLst>
          </p:cNvPr>
          <p:cNvSpPr>
            <a:spLocks noGrp="1"/>
          </p:cNvSpPr>
          <p:nvPr>
            <p:ph type="body" sz="quarter" idx="12"/>
          </p:nvPr>
        </p:nvSpPr>
        <p:spPr>
          <a:xfrm>
            <a:off x="352426" y="1265797"/>
            <a:ext cx="8439148" cy="3356378"/>
          </a:xfrm>
        </p:spPr>
        <p:txBody>
          <a:bodyPr/>
          <a:lstStyle/>
          <a:p>
            <a:pPr marL="0" indent="0" algn="ctr">
              <a:buNone/>
            </a:pPr>
            <a:r>
              <a:rPr lang="en-US" sz="2800"/>
              <a:t>Activities are led by an energetic team who work with member institutions to develop an array of programming for both senior library leaders and staff</a:t>
            </a:r>
          </a:p>
        </p:txBody>
      </p:sp>
      <p:pic>
        <p:nvPicPr>
          <p:cNvPr id="6" name="Picture 5">
            <a:extLst>
              <a:ext uri="{FF2B5EF4-FFF2-40B4-BE49-F238E27FC236}">
                <a16:creationId xmlns:a16="http://schemas.microsoft.com/office/drawing/2014/main" id="{FD2AB399-9CBA-2047-8E44-6BC2CC860C7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2423" y="3394559"/>
            <a:ext cx="903764" cy="1194259"/>
          </a:xfrm>
          <a:prstGeom prst="rect">
            <a:avLst/>
          </a:prstGeom>
        </p:spPr>
      </p:pic>
      <p:pic>
        <p:nvPicPr>
          <p:cNvPr id="7" name="Picture 2" descr="Dennis Massie">
            <a:extLst>
              <a:ext uri="{FF2B5EF4-FFF2-40B4-BE49-F238E27FC236}">
                <a16:creationId xmlns:a16="http://schemas.microsoft.com/office/drawing/2014/main" id="{731E4C03-C868-43EC-9F55-CB44F007931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56041" y="3422435"/>
            <a:ext cx="928427" cy="12268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itia van der Werf">
            <a:extLst>
              <a:ext uri="{FF2B5EF4-FFF2-40B4-BE49-F238E27FC236}">
                <a16:creationId xmlns:a16="http://schemas.microsoft.com/office/drawing/2014/main" id="{E90EDA4F-DC69-4EF8-AC3A-59FE8FF0190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72559" y="3432314"/>
            <a:ext cx="935948" cy="12367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rcy Procaccini">
            <a:extLst>
              <a:ext uri="{FF2B5EF4-FFF2-40B4-BE49-F238E27FC236}">
                <a16:creationId xmlns:a16="http://schemas.microsoft.com/office/drawing/2014/main" id="{81AE46E2-F85E-4D2C-9A96-0E81176FD06A}"/>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887205" y="3409727"/>
            <a:ext cx="964101" cy="123955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4564E283-C389-4C15-A5F8-C6651776202B}"/>
              </a:ext>
            </a:extLst>
          </p:cNvPr>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3856608" y="3451402"/>
            <a:ext cx="835839" cy="1156208"/>
          </a:xfrm>
          <a:prstGeom prst="rect">
            <a:avLst/>
          </a:prstGeom>
        </p:spPr>
      </p:pic>
      <p:pic>
        <p:nvPicPr>
          <p:cNvPr id="15" name="Picture 2">
            <a:extLst>
              <a:ext uri="{FF2B5EF4-FFF2-40B4-BE49-F238E27FC236}">
                <a16:creationId xmlns:a16="http://schemas.microsoft.com/office/drawing/2014/main" id="{2DC59BCB-3ABD-4F02-8403-D6AF6EC48698}"/>
              </a:ext>
            </a:extLst>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t="-1" b="-1"/>
          <a:stretch/>
        </p:blipFill>
        <p:spPr bwMode="auto">
          <a:xfrm>
            <a:off x="1655651" y="3408035"/>
            <a:ext cx="958104" cy="12141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Karen Smith-Yoshimura">
            <a:extLst>
              <a:ext uri="{FF2B5EF4-FFF2-40B4-BE49-F238E27FC236}">
                <a16:creationId xmlns:a16="http://schemas.microsoft.com/office/drawing/2014/main" id="{D40F2B94-A6C0-46BB-A048-95F5206F8AA1}"/>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782222" y="3408035"/>
            <a:ext cx="928427" cy="12268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A person posing for the camera&#10;&#10;Description generated with very high confidence">
            <a:extLst>
              <a:ext uri="{FF2B5EF4-FFF2-40B4-BE49-F238E27FC236}">
                <a16:creationId xmlns:a16="http://schemas.microsoft.com/office/drawing/2014/main" id="{30C128D6-8FF4-4A5C-B613-502A363C37A4}"/>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t="-490"/>
          <a:stretch/>
        </p:blipFill>
        <p:spPr>
          <a:xfrm>
            <a:off x="4852715" y="3432452"/>
            <a:ext cx="932502" cy="1216833"/>
          </a:xfrm>
          <a:prstGeom prst="rect">
            <a:avLst/>
          </a:prstGeom>
        </p:spPr>
      </p:pic>
    </p:spTree>
    <p:extLst>
      <p:ext uri="{BB962C8B-B14F-4D97-AF65-F5344CB8AC3E}">
        <p14:creationId xmlns:p14="http://schemas.microsoft.com/office/powerpoint/2010/main" val="402193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6BF679F8-39F5-6342-91AE-EE7022D17E35}"/>
              </a:ext>
            </a:extLst>
          </p:cNvPr>
          <p:cNvGraphicFramePr/>
          <p:nvPr>
            <p:extLst>
              <p:ext uri="{D42A27DB-BD31-4B8C-83A1-F6EECF244321}">
                <p14:modId xmlns:p14="http://schemas.microsoft.com/office/powerpoint/2010/main" val="1981180594"/>
              </p:ext>
            </p:extLst>
          </p:nvPr>
        </p:nvGraphicFramePr>
        <p:xfrm>
          <a:off x="495300" y="1180326"/>
          <a:ext cx="7898427" cy="3089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1F0D9E7D-DADD-1E41-AACC-8BE77374EB06}"/>
              </a:ext>
            </a:extLst>
          </p:cNvPr>
          <p:cNvSpPr/>
          <p:nvPr/>
        </p:nvSpPr>
        <p:spPr>
          <a:xfrm>
            <a:off x="4481110" y="2433250"/>
            <a:ext cx="232756" cy="300082"/>
          </a:xfrm>
          <a:prstGeom prst="rect">
            <a:avLst/>
          </a:prstGeom>
        </p:spPr>
        <p:txBody>
          <a:bodyPr wrap="none">
            <a:spAutoFit/>
          </a:bodyPr>
          <a:lstStyle/>
          <a:p>
            <a:r>
              <a:rPr lang="en-US" sz="1350">
                <a:solidFill>
                  <a:srgbClr val="000000"/>
                </a:solidFill>
                <a:latin typeface="Arial" panose="020B0604020202020204" pitchFamily="34" charset="0"/>
              </a:rPr>
              <a:t> </a:t>
            </a:r>
            <a:endParaRPr lang="en-US" sz="1350"/>
          </a:p>
        </p:txBody>
      </p:sp>
      <p:sp>
        <p:nvSpPr>
          <p:cNvPr id="3" name="Rectangle 2">
            <a:extLst>
              <a:ext uri="{FF2B5EF4-FFF2-40B4-BE49-F238E27FC236}">
                <a16:creationId xmlns:a16="http://schemas.microsoft.com/office/drawing/2014/main" id="{92481B24-D370-8A46-9710-CA1B0268AFE2}"/>
              </a:ext>
            </a:extLst>
          </p:cNvPr>
          <p:cNvSpPr/>
          <p:nvPr/>
        </p:nvSpPr>
        <p:spPr>
          <a:xfrm>
            <a:off x="4481110" y="2433250"/>
            <a:ext cx="232756" cy="300082"/>
          </a:xfrm>
          <a:prstGeom prst="rect">
            <a:avLst/>
          </a:prstGeom>
        </p:spPr>
        <p:txBody>
          <a:bodyPr wrap="none">
            <a:spAutoFit/>
          </a:bodyPr>
          <a:lstStyle/>
          <a:p>
            <a:r>
              <a:rPr lang="en-US" sz="1350">
                <a:solidFill>
                  <a:srgbClr val="000000"/>
                </a:solidFill>
                <a:latin typeface="Arial" panose="020B0604020202020204" pitchFamily="34" charset="0"/>
              </a:rPr>
              <a:t> </a:t>
            </a:r>
            <a:endParaRPr lang="en-US" sz="1350"/>
          </a:p>
        </p:txBody>
      </p:sp>
      <p:sp>
        <p:nvSpPr>
          <p:cNvPr id="7" name="Text Placeholder 6">
            <a:extLst>
              <a:ext uri="{FF2B5EF4-FFF2-40B4-BE49-F238E27FC236}">
                <a16:creationId xmlns:a16="http://schemas.microsoft.com/office/drawing/2014/main" id="{53351FC3-9348-4BB4-8C27-8006045B0ABE}"/>
              </a:ext>
            </a:extLst>
          </p:cNvPr>
          <p:cNvSpPr>
            <a:spLocks noGrp="1"/>
          </p:cNvSpPr>
          <p:nvPr>
            <p:ph type="body" sz="quarter" idx="13"/>
          </p:nvPr>
        </p:nvSpPr>
        <p:spPr>
          <a:xfrm>
            <a:off x="396291" y="343304"/>
            <a:ext cx="8439148" cy="686442"/>
          </a:xfrm>
        </p:spPr>
        <p:txBody>
          <a:bodyPr/>
          <a:lstStyle/>
          <a:p>
            <a:r>
              <a:rPr lang="en-US"/>
              <a:t>OCLC RLP Activities</a:t>
            </a:r>
          </a:p>
        </p:txBody>
      </p:sp>
    </p:spTree>
    <p:extLst>
      <p:ext uri="{BB962C8B-B14F-4D97-AF65-F5344CB8AC3E}">
        <p14:creationId xmlns:p14="http://schemas.microsoft.com/office/powerpoint/2010/main" val="130276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e1e867eb-0ccf-46b3-a8be-678a344b5681"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D558B41578E32443A4499727F4AC6C96" ma:contentTypeVersion="64" ma:contentTypeDescription="Create a new document." ma:contentTypeScope="" ma:versionID="9958933afd586ea6c160e18f9524ae50">
  <xsd:schema xmlns:xsd="http://www.w3.org/2001/XMLSchema" xmlns:xs="http://www.w3.org/2001/XMLSchema" xmlns:p="http://schemas.microsoft.com/office/2006/metadata/properties" xmlns:ns3="9942c77b-88fc-458a-a4b4-fd36b10033ff" xmlns:ns4="26f03f9f-de55-4e56-a206-1812454f4e56" targetNamespace="http://schemas.microsoft.com/office/2006/metadata/properties" ma:root="true" ma:fieldsID="e2bce5a65f3a8cfc72bdead052a4a2c7" ns3:_="" ns4:_="">
    <xsd:import namespace="9942c77b-88fc-458a-a4b4-fd36b10033ff"/>
    <xsd:import namespace="26f03f9f-de55-4e56-a206-1812454f4e5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42c77b-88fc-458a-a4b4-fd36b10033f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f03f9f-de55-4e56-a206-1812454f4e5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DE01AE-1F85-4781-94CF-875548415DE1}">
  <ds:schemaRefs>
    <ds:schemaRef ds:uri="Microsoft.SharePoint.Taxonomy.ContentTypeSync"/>
  </ds:schemaRefs>
</ds:datastoreItem>
</file>

<file path=customXml/itemProps2.xml><?xml version="1.0" encoding="utf-8"?>
<ds:datastoreItem xmlns:ds="http://schemas.openxmlformats.org/officeDocument/2006/customXml" ds:itemID="{6372A7BF-AF5B-4145-A5FC-0A2B529F27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42c77b-88fc-458a-a4b4-fd36b10033ff"/>
    <ds:schemaRef ds:uri="26f03f9f-de55-4e56-a206-1812454f4e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5F8081-E4B0-4ACB-86C3-2F58A415E77B}">
  <ds:schemaRefs>
    <ds:schemaRef ds:uri="http://schemas.microsoft.com/sharepoint/v3/contenttype/forms"/>
  </ds:schemaRefs>
</ds:datastoreItem>
</file>

<file path=customXml/itemProps4.xml><?xml version="1.0" encoding="utf-8"?>
<ds:datastoreItem xmlns:ds="http://schemas.openxmlformats.org/officeDocument/2006/customXml" ds:itemID="{E7E988F0-95B4-4FCA-A550-26E1636850FD}">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6f03f9f-de55-4e56-a206-1812454f4e56"/>
    <ds:schemaRef ds:uri="http://purl.org/dc/elements/1.1/"/>
    <ds:schemaRef ds:uri="9942c77b-88fc-458a-a4b4-fd36b10033f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14</TotalTime>
  <Words>4717</Words>
  <Application>Microsoft Office PowerPoint</Application>
  <PresentationFormat>On-screen Show (16:9)</PresentationFormat>
  <Paragraphs>383</Paragraphs>
  <Slides>35</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Helvetica</vt:lpstr>
      <vt:lpstr>Proxima Nova</vt:lpstr>
      <vt:lpstr>Nonconfidential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Total cost of ownership                stewardship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NAFAN: Goals and Objectives</vt:lpstr>
      <vt:lpstr>NAFAN: Activity Streams</vt:lpstr>
      <vt:lpstr>NAFAN: Project Team</vt:lpstr>
      <vt:lpstr>NAFAN:  OCLC Research Activities</vt:lpstr>
      <vt:lpstr>PowerPoint Presentation</vt:lpstr>
      <vt:lpstr>PowerPoint Presentation</vt:lpstr>
      <vt:lpstr>PowerPoint Presentation</vt:lpstr>
      <vt:lpstr>PowerPoint Presentation</vt:lpstr>
    </vt:vector>
  </TitlesOfParts>
  <Company>oclc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OCLC, Archives, the Research Library Partnership, and You!</dc:title>
  <dc:creator>Merrilee Proffitt, Chela Scott Weber</dc:creator>
  <cp:keywords>archives, research library partnership</cp:keywords>
  <dc:description>Presented at the National Archives and Records Administration (NARA) Assembly 19 November 2020.</dc:description>
  <cp:lastModifiedBy>McNicol,Jeanette</cp:lastModifiedBy>
  <cp:revision>3</cp:revision>
  <cp:lastPrinted>2019-02-28T06:40:46Z</cp:lastPrinted>
  <dcterms:created xsi:type="dcterms:W3CDTF">2015-04-17T19:58:50Z</dcterms:created>
  <dcterms:modified xsi:type="dcterms:W3CDTF">2020-12-03T00:57:02Z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0x010100D558B41578E32443A4499727F4AC6C96</vt:lpwstr>
  </property>
</Properties>
</file>