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8"/>
  </p:notesMasterIdLst>
  <p:sldIdLst>
    <p:sldId id="256" r:id="rId5"/>
    <p:sldId id="350" r:id="rId6"/>
    <p:sldId id="351" r:id="rId7"/>
    <p:sldId id="349" r:id="rId8"/>
    <p:sldId id="295" r:id="rId9"/>
    <p:sldId id="296" r:id="rId10"/>
    <p:sldId id="280" r:id="rId11"/>
    <p:sldId id="352" r:id="rId12"/>
    <p:sldId id="357" r:id="rId13"/>
    <p:sldId id="356" r:id="rId14"/>
    <p:sldId id="353" r:id="rId15"/>
    <p:sldId id="334" r:id="rId16"/>
    <p:sldId id="365" r:id="rId17"/>
    <p:sldId id="359" r:id="rId18"/>
    <p:sldId id="322" r:id="rId19"/>
    <p:sldId id="360" r:id="rId20"/>
    <p:sldId id="316" r:id="rId21"/>
    <p:sldId id="364" r:id="rId22"/>
    <p:sldId id="300" r:id="rId23"/>
    <p:sldId id="370" r:id="rId24"/>
    <p:sldId id="371" r:id="rId25"/>
    <p:sldId id="372" r:id="rId26"/>
    <p:sldId id="373" r:id="rId27"/>
    <p:sldId id="374" r:id="rId28"/>
    <p:sldId id="375" r:id="rId29"/>
    <p:sldId id="376" r:id="rId30"/>
    <p:sldId id="377" r:id="rId31"/>
    <p:sldId id="378" r:id="rId32"/>
    <p:sldId id="379" r:id="rId33"/>
    <p:sldId id="262" r:id="rId34"/>
    <p:sldId id="361" r:id="rId35"/>
    <p:sldId id="271" r:id="rId36"/>
    <p:sldId id="265"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Helvetica" panose="020B0604020202020204" pitchFamily="34"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3D3F"/>
    <a:srgbClr val="005C9D"/>
    <a:srgbClr val="83B7E5"/>
    <a:srgbClr val="84B7E6"/>
    <a:srgbClr val="85B8E7"/>
    <a:srgbClr val="8AB9E5"/>
    <a:srgbClr val="D6D7DA"/>
    <a:srgbClr val="005A7E"/>
    <a:srgbClr val="0078A8"/>
    <a:srgbClr val="83D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4888" autoAdjust="0"/>
    <p:restoredTop sz="60705" autoAdjust="0"/>
  </p:normalViewPr>
  <p:slideViewPr>
    <p:cSldViewPr snapToGrid="0">
      <p:cViewPr varScale="1">
        <p:scale>
          <a:sx n="52" d="100"/>
          <a:sy n="52" d="100"/>
        </p:scale>
        <p:origin x="1877" y="34"/>
      </p:cViewPr>
      <p:guideLst>
        <p:guide orient="horz" pos="2160"/>
        <p:guide pos="3840"/>
      </p:guideLst>
    </p:cSldViewPr>
  </p:slideViewPr>
  <p:notesTextViewPr>
    <p:cViewPr>
      <p:scale>
        <a:sx n="3" d="2"/>
        <a:sy n="3" d="2"/>
      </p:scale>
      <p:origin x="0" y="0"/>
    </p:cViewPr>
  </p:notesTextViewPr>
  <p:notesViewPr>
    <p:cSldViewPr snapToGrid="0">
      <p:cViewPr varScale="1">
        <p:scale>
          <a:sx n="70" d="100"/>
          <a:sy n="70" d="100"/>
        </p:scale>
        <p:origin x="3021" y="45"/>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4E0C7-8025-4A0F-A12F-D869748B1696}" type="datetimeFigureOut">
              <a:rPr lang="en-US" smtClean="0"/>
              <a:t>12/8/2020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B8448E-3DDF-4E0E-80EE-4FEC9FA3FA44}" type="slidenum">
              <a:rPr lang="en-US" smtClean="0"/>
              <a:t>‹#›</a:t>
            </a:fld>
            <a:endParaRPr lang="en-US"/>
          </a:p>
        </p:txBody>
      </p:sp>
    </p:spTree>
    <p:extLst>
      <p:ext uri="{BB962C8B-B14F-4D97-AF65-F5344CB8AC3E}">
        <p14:creationId xmlns:p14="http://schemas.microsoft.com/office/powerpoint/2010/main" val="3808952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lineplus.gov/advancedirectives.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allnet.org/lispsis/resources-publications/public-library-toolki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americanbar.org/about_the_aba/aba_public_resources/" TargetMode="External"/><Relationship Id="rId5" Type="http://schemas.openxmlformats.org/officeDocument/2006/relationships/hyperlink" Target="http://www.findlaw.com/" TargetMode="External"/><Relationship Id="rId4" Type="http://schemas.openxmlformats.org/officeDocument/2006/relationships/hyperlink" Target="http://www.nolo.com/"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lincolnlegal.org/"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ixabay.com/photos/books-man-person-businessman-3071110/"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webjunction.org/news/webjunction/cyber-legal-clinics-create-acces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WJ has been partnering with LSC for more than a year on a national training initiative for PL to be better equipped to serve as access point for civil legal info. </a:t>
            </a:r>
          </a:p>
          <a:p>
            <a:endParaRPr lang="en-US" dirty="0"/>
          </a:p>
          <a:p>
            <a:r>
              <a:rPr lang="en-US" dirty="0"/>
              <a:t>I hope my talk with be informative and empowering. Lib are so well positioned to play a role in patrons accessing civil legal justice and I hope I can inspire some of that work. </a:t>
            </a:r>
          </a:p>
          <a:p>
            <a:endParaRPr lang="en-US" dirty="0"/>
          </a:p>
          <a:p>
            <a:r>
              <a:rPr lang="en-US" dirty="0"/>
              <a:t>Interactivity, Handout available</a:t>
            </a:r>
          </a:p>
          <a:p>
            <a:endParaRPr lang="en-US" dirty="0"/>
          </a:p>
        </p:txBody>
      </p:sp>
      <p:sp>
        <p:nvSpPr>
          <p:cNvPr id="4" name="Slide Number Placeholder 3"/>
          <p:cNvSpPr>
            <a:spLocks noGrp="1"/>
          </p:cNvSpPr>
          <p:nvPr>
            <p:ph type="sldNum" sz="quarter" idx="5"/>
          </p:nvPr>
        </p:nvSpPr>
        <p:spPr/>
        <p:txBody>
          <a:bodyPr/>
          <a:lstStyle/>
          <a:p>
            <a:fld id="{34B8448E-3DDF-4E0E-80EE-4FEC9FA3FA44}" type="slidenum">
              <a:rPr lang="en-US" smtClean="0"/>
              <a:t>1</a:t>
            </a:fld>
            <a:endParaRPr lang="en-US"/>
          </a:p>
        </p:txBody>
      </p:sp>
    </p:spTree>
    <p:extLst>
      <p:ext uri="{BB962C8B-B14F-4D97-AF65-F5344CB8AC3E}">
        <p14:creationId xmlns:p14="http://schemas.microsoft.com/office/powerpoint/2010/main" val="3242825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1825" y="182563"/>
            <a:ext cx="5175250" cy="2911475"/>
          </a:xfrm>
        </p:spPr>
      </p:sp>
      <p:sp>
        <p:nvSpPr>
          <p:cNvPr id="3" name="Notes Placeholder 2"/>
          <p:cNvSpPr>
            <a:spLocks noGrp="1"/>
          </p:cNvSpPr>
          <p:nvPr>
            <p:ph type="body" idx="1"/>
          </p:nvPr>
        </p:nvSpPr>
        <p:spPr>
          <a:xfrm>
            <a:off x="270510" y="3150870"/>
            <a:ext cx="6316980" cy="3600450"/>
          </a:xfrm>
        </p:spPr>
        <p:txBody>
          <a:bodyPr/>
          <a:lstStyle/>
          <a:p>
            <a:r>
              <a:rPr lang="en-US" sz="1000" kern="1200" dirty="0">
                <a:solidFill>
                  <a:schemeClr val="tx1"/>
                </a:solidFill>
                <a:effectLst/>
                <a:latin typeface="+mn-lt"/>
                <a:ea typeface="+mn-ea"/>
                <a:cs typeface="+mn-cs"/>
              </a:rPr>
              <a:t>It is helpful to recognize the broad categories of civil legal issues that are on the rise because of the unique circumstances resulting from the COVID-19 pandemic.  CHAT</a:t>
            </a:r>
          </a:p>
          <a:p>
            <a:r>
              <a:rPr lang="en-US" sz="1000" b="1" dirty="0"/>
              <a:t>Finances</a:t>
            </a:r>
          </a:p>
          <a:p>
            <a:r>
              <a:rPr lang="en-US" sz="1000" b="1" dirty="0"/>
              <a:t>Unemployment</a:t>
            </a:r>
            <a:r>
              <a:rPr lang="en-US" sz="1000" dirty="0"/>
              <a:t>—In addition to the increased number of people filing unemployment claims, other issues can arise such as what steps to take if your unemployment claim has been denied or if health insurance coverage is lost due to unemployment.</a:t>
            </a:r>
          </a:p>
          <a:p>
            <a:r>
              <a:rPr lang="en-US" sz="1000" b="1" dirty="0"/>
              <a:t>Consumer debt</a:t>
            </a:r>
            <a:r>
              <a:rPr lang="en-US" sz="1000" dirty="0"/>
              <a:t> issues can be compounded as unemployment rises and emergency household reserves are quickly depleted.</a:t>
            </a:r>
            <a:br>
              <a:rPr lang="en-US" sz="1000" dirty="0"/>
            </a:br>
            <a:endParaRPr lang="en-US" sz="1000" dirty="0"/>
          </a:p>
          <a:p>
            <a:r>
              <a:rPr lang="en-US" sz="1000" b="1" dirty="0"/>
              <a:t>Housing—evictions and foreclosures</a:t>
            </a:r>
          </a:p>
          <a:p>
            <a:r>
              <a:rPr lang="en-US" sz="1000" dirty="0"/>
              <a:t>With rising unemployment and healthcare costs as a result of the pandemic, many people are experiencing housing insecurity. Some jurisdictions have issued a stay on evictions and/or foreclosures, but this may vary depending on your location. Some other potential issues to be aware of related to housing:</a:t>
            </a:r>
          </a:p>
          <a:p>
            <a:r>
              <a:rPr lang="en-US" sz="1000" b="1" dirty="0"/>
              <a:t>Illegal lockouts</a:t>
            </a:r>
            <a:r>
              <a:rPr lang="en-US" sz="1000" dirty="0"/>
              <a:t>—This is when a landlord makes changes that prevent a tenant from entering their residence with no prior notice, including changing locks, security codes, access gates, and other similar measures.</a:t>
            </a:r>
          </a:p>
          <a:p>
            <a:r>
              <a:rPr lang="en-US" sz="1000" b="1" dirty="0"/>
              <a:t>Illegal utility shut-offs</a:t>
            </a:r>
            <a:r>
              <a:rPr lang="en-US" sz="1000" dirty="0"/>
              <a:t>—Similar to lockouts, this occurs when someone cuts off essential services with no prior notice in an attempt force a tenant out, including water, electricity, gas, and possibly internet depending on the area.</a:t>
            </a:r>
          </a:p>
          <a:p>
            <a:r>
              <a:rPr lang="en-US" sz="1000" b="1" dirty="0"/>
              <a:t>Family issues</a:t>
            </a:r>
          </a:p>
          <a:p>
            <a:r>
              <a:rPr lang="en-US" sz="1000" b="1" dirty="0"/>
              <a:t>Custody</a:t>
            </a:r>
            <a:r>
              <a:rPr lang="en-US" sz="1000" dirty="0"/>
              <a:t>—A parent could potentially struggle to pay child support due to unemployment or other financial barriers caused by the pandemic.</a:t>
            </a:r>
          </a:p>
          <a:p>
            <a:r>
              <a:rPr lang="en-US" sz="1000" b="1" dirty="0"/>
              <a:t>Visitation orders</a:t>
            </a:r>
            <a:r>
              <a:rPr lang="en-US" sz="1000" dirty="0"/>
              <a:t>—A safety or health issue could interfere with visitation schedules during lockdowns. Or, what if one parent won’t comply with current visitation orders? Issues with finances, travel, health, and more could all be impacted by the pandemic that could interfere with pre-pandemic custody or visitation agreements.</a:t>
            </a:r>
          </a:p>
          <a:p>
            <a:r>
              <a:rPr lang="en-US" sz="1000" b="1" dirty="0"/>
              <a:t>Divorce</a:t>
            </a:r>
            <a:r>
              <a:rPr lang="en-US" sz="1000" dirty="0"/>
              <a:t>—Court proceedings were put on hold during early lockdown periods creating significant caseload backlog and delays. Although some courts have tried virtual hearings, this requires a stable internet connection or significant data plan that many low-income people do not have access to.</a:t>
            </a:r>
          </a:p>
          <a:p>
            <a:r>
              <a:rPr lang="en-US" sz="1000" b="1" dirty="0"/>
              <a:t>Safety</a:t>
            </a:r>
          </a:p>
          <a:p>
            <a:r>
              <a:rPr lang="en-US" sz="1000" dirty="0"/>
              <a:t>Stay-at-home orders made living conditions much more dangerous for people experiencing </a:t>
            </a:r>
            <a:r>
              <a:rPr lang="en-US" sz="1000" b="1" dirty="0"/>
              <a:t>domestic violence</a:t>
            </a:r>
            <a:r>
              <a:rPr lang="en-US" sz="1000" dirty="0"/>
              <a:t>.</a:t>
            </a:r>
          </a:p>
          <a:p>
            <a:r>
              <a:rPr lang="en-US" sz="1000" dirty="0"/>
              <a:t>Emergency services are continuing regardless of stay-at-home orders, including emergency hearings in courts.</a:t>
            </a:r>
          </a:p>
          <a:p>
            <a:r>
              <a:rPr lang="en-US" sz="1000" dirty="0"/>
              <a:t>It can be valuable to have a list readily available of resources in your community to support people experiencing domestic violence, especially in the heightened situation created by the pandemic.</a:t>
            </a:r>
          </a:p>
          <a:p>
            <a:r>
              <a:rPr lang="en-US" sz="1000" b="1" dirty="0"/>
              <a:t>Health</a:t>
            </a:r>
          </a:p>
          <a:p>
            <a:r>
              <a:rPr lang="en-US" sz="1000" b="1" dirty="0"/>
              <a:t>Medical debt</a:t>
            </a:r>
            <a:r>
              <a:rPr lang="en-US" sz="1000" dirty="0"/>
              <a:t>—Medical debt is often considered different from many other types of consumer debt as it is often resulting from sudden, unexpected injury or illness. With unemployment rising amid a global health crisis, civil legal issues involving medical debt are on the rise.</a:t>
            </a:r>
          </a:p>
          <a:p>
            <a:r>
              <a:rPr lang="en-US" sz="1000" b="1" dirty="0">
                <a:hlinkClick r:id="rId3"/>
              </a:rPr>
              <a:t>Advanced directives</a:t>
            </a:r>
            <a:r>
              <a:rPr lang="en-US" sz="1000" b="1" dirty="0"/>
              <a:t> and estate planning</a:t>
            </a:r>
            <a:r>
              <a:rPr lang="en-US" sz="1000" dirty="0"/>
              <a:t>—These are legal documents that spell out decisions about end-of-life care ahead of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8FC9D32-0A46-4AD1-98CF-71CB4560CAC8}" type="slidenum">
              <a:rPr lang="en-US" smtClean="0"/>
              <a:t>10</a:t>
            </a:fld>
            <a:endParaRPr lang="en-US"/>
          </a:p>
        </p:txBody>
      </p:sp>
    </p:spTree>
    <p:extLst>
      <p:ext uri="{BB962C8B-B14F-4D97-AF65-F5344CB8AC3E}">
        <p14:creationId xmlns:p14="http://schemas.microsoft.com/office/powerpoint/2010/main" val="2450697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8448E-3DDF-4E0E-80EE-4FEC9FA3FA44}" type="slidenum">
              <a:rPr lang="en-US" smtClean="0"/>
              <a:t>11</a:t>
            </a:fld>
            <a:endParaRPr lang="en-US"/>
          </a:p>
        </p:txBody>
      </p:sp>
    </p:spTree>
    <p:extLst>
      <p:ext uri="{BB962C8B-B14F-4D97-AF65-F5344CB8AC3E}">
        <p14:creationId xmlns:p14="http://schemas.microsoft.com/office/powerpoint/2010/main" val="3597982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1863" y="790575"/>
            <a:ext cx="5486400" cy="3086100"/>
          </a:xfrm>
        </p:spPr>
      </p:sp>
      <p:sp>
        <p:nvSpPr>
          <p:cNvPr id="3" name="Notes Placeholder 2"/>
          <p:cNvSpPr>
            <a:spLocks noGrp="1"/>
          </p:cNvSpPr>
          <p:nvPr>
            <p:ph type="body" idx="1"/>
          </p:nvPr>
        </p:nvSpPr>
        <p:spPr>
          <a:xfrm>
            <a:off x="931863" y="4140750"/>
            <a:ext cx="5586168" cy="4088850"/>
          </a:xfrm>
        </p:spPr>
        <p:txBody>
          <a:bodyPr/>
          <a:lstStyle/>
          <a:p>
            <a:r>
              <a:rPr lang="en-US" dirty="0"/>
              <a:t>You want </a:t>
            </a:r>
            <a:r>
              <a:rPr lang="en-US" b="1" dirty="0">
                <a:effectLst/>
              </a:rPr>
              <a:t>authoritative</a:t>
            </a:r>
            <a:r>
              <a:rPr lang="en-US" dirty="0">
                <a:effectLst/>
              </a:rPr>
              <a:t>, </a:t>
            </a:r>
            <a:r>
              <a:rPr lang="en-US" b="1" dirty="0">
                <a:effectLst/>
              </a:rPr>
              <a:t>relevant</a:t>
            </a:r>
            <a:r>
              <a:rPr lang="en-US" dirty="0">
                <a:effectLst/>
              </a:rPr>
              <a:t>, and </a:t>
            </a:r>
            <a:r>
              <a:rPr lang="en-US" b="1" dirty="0">
                <a:effectLst/>
              </a:rPr>
              <a:t>current </a:t>
            </a:r>
            <a:r>
              <a:rPr lang="en-US" dirty="0">
                <a:effectLst/>
              </a:rPr>
              <a:t>collection of resources.</a:t>
            </a:r>
          </a:p>
          <a:p>
            <a:r>
              <a:rPr lang="en-US" dirty="0"/>
              <a:t>Why focus on collecting online resources? </a:t>
            </a:r>
          </a:p>
          <a:p>
            <a:pPr marL="171450" indent="-171450">
              <a:buFont typeface="Wingdings" panose="05000000000000000000" pitchFamily="2" charset="2"/>
              <a:buChar char="§"/>
            </a:pPr>
            <a:r>
              <a:rPr lang="en-US" dirty="0"/>
              <a:t>The law is constantly evolving so print references go out of date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Many states make their statutes and rules available online for free</a:t>
            </a:r>
          </a:p>
          <a:p>
            <a:r>
              <a:rPr lang="en-US" dirty="0">
                <a:effectLst/>
              </a:rPr>
              <a:t>With the combined considerations of currency, cost, and availability of resources written for the general public, it is the shared opinion of our advisors that </a:t>
            </a:r>
            <a:r>
              <a:rPr lang="en-US" b="1" dirty="0">
                <a:effectLst/>
              </a:rPr>
              <a:t>most libraries </a:t>
            </a:r>
            <a:r>
              <a:rPr lang="en-US" dirty="0">
                <a:effectLst/>
              </a:rPr>
              <a:t>are better advised to </a:t>
            </a:r>
            <a:r>
              <a:rPr lang="en-US" b="1" dirty="0">
                <a:effectLst/>
              </a:rPr>
              <a:t>use primarily online resources</a:t>
            </a:r>
            <a:r>
              <a:rPr lang="en-US" dirty="0">
                <a:effectLst/>
              </a:rPr>
              <a:t> with just a few possible exceptions. Most small public libraries are likely to be able to serve their communities well using only online legal resources.</a:t>
            </a:r>
          </a:p>
          <a:p>
            <a:endParaRPr lang="en-US" dirty="0"/>
          </a:p>
          <a:p>
            <a:pPr>
              <a:defRPr/>
            </a:pPr>
            <a:r>
              <a:rPr lang="en-US" dirty="0"/>
              <a:t>Civil law is specific to each state and local jurisdiction. State specific is going to be better than general; looking at another state’s info not helpful – sometimes general will be helpful in background info. Secondary better than primary – start here and refine issue and it will guide you. </a:t>
            </a:r>
          </a:p>
          <a:p>
            <a:endParaRPr lang="en-US" dirty="0">
              <a:cs typeface="Calibri"/>
            </a:endParaRPr>
          </a:p>
          <a:p>
            <a:r>
              <a:rPr lang="en-US" dirty="0">
                <a:cs typeface="Calibri"/>
              </a:rPr>
              <a:t>Fact sheets – cover the basics of the court system, working with a lawyer, getting an interpreter, etc. </a:t>
            </a:r>
          </a:p>
          <a:p>
            <a:r>
              <a:rPr lang="en-US" dirty="0">
                <a:cs typeface="Calibri"/>
              </a:rPr>
              <a:t>Subject-specific resources available at the state sites </a:t>
            </a:r>
          </a:p>
          <a:p>
            <a:endParaRPr lang="en-US" dirty="0">
              <a:cs typeface="Calibri"/>
            </a:endParaRP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C9D32-0A46-4AD1-98CF-71CB4560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952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Ilao</a:t>
            </a:r>
            <a:r>
              <a:rPr lang="en-US" dirty="0"/>
              <a:t> is a fabulous resource – very comprehensive, very well organized. </a:t>
            </a:r>
          </a:p>
          <a:p>
            <a:endParaRPr lang="en-US" dirty="0"/>
          </a:p>
          <a:p>
            <a:r>
              <a:rPr lang="en-US" dirty="0"/>
              <a:t>Love the slogan – we simplify the law so you can get justice.</a:t>
            </a:r>
          </a:p>
          <a:p>
            <a:r>
              <a:rPr lang="en-US" dirty="0"/>
              <a:t>I have a screenshot here so you can see the many categories they have listed and then the subcategories. </a:t>
            </a:r>
          </a:p>
          <a:p>
            <a:endParaRPr lang="en-US" dirty="0"/>
          </a:p>
          <a:p>
            <a:r>
              <a:rPr lang="en-US" dirty="0"/>
              <a:t>So – they have done much of the work for you! Might tailor to a specific population or problem your population faces – make sure you’re well equipped for that. And you will want to become very familiar with their site, but again – so much legwork done for you!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4B8448E-3DDF-4E0E-80EE-4FEC9FA3FA44}" type="slidenum">
              <a:rPr lang="en-US" smtClean="0"/>
              <a:t>13</a:t>
            </a:fld>
            <a:endParaRPr lang="en-US"/>
          </a:p>
        </p:txBody>
      </p:sp>
    </p:spTree>
    <p:extLst>
      <p:ext uri="{BB962C8B-B14F-4D97-AF65-F5344CB8AC3E}">
        <p14:creationId xmlns:p14="http://schemas.microsoft.com/office/powerpoint/2010/main" val="14583057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prepared a handout with some good sites to start with in preparing your own online legal collection. Shout out to Teresa </a:t>
            </a:r>
            <a:r>
              <a:rPr lang="en-US" dirty="0" err="1"/>
              <a:t>pennington</a:t>
            </a:r>
            <a:r>
              <a:rPr lang="en-US" dirty="0"/>
              <a:t> from Paris PL</a:t>
            </a:r>
          </a:p>
          <a:p>
            <a:endParaRPr lang="en-US" dirty="0"/>
          </a:p>
          <a:p>
            <a:r>
              <a:rPr lang="en-US" dirty="0"/>
              <a:t>Law libraries are often great resources, but they vary significantly across the country. As I understand it here, almost every court house has a space they refer to as a law library but it may be a room with a computer, no staff; may even be locked. </a:t>
            </a:r>
          </a:p>
          <a:p>
            <a:r>
              <a:rPr lang="en-US" dirty="0"/>
              <a:t>I know a handful that do have staff – Madison co has law lib and self help center – good, helpful. Appt system. Multiple staff.</a:t>
            </a:r>
          </a:p>
          <a:p>
            <a:endParaRPr lang="en-US" dirty="0"/>
          </a:p>
          <a:p>
            <a:r>
              <a:rPr lang="en-US" dirty="0"/>
              <a:t>SIU Law Library open to public </a:t>
            </a:r>
          </a:p>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14</a:t>
            </a:fld>
            <a:endParaRPr lang="en-US"/>
          </a:p>
        </p:txBody>
      </p:sp>
    </p:spTree>
    <p:extLst>
      <p:ext uri="{BB962C8B-B14F-4D97-AF65-F5344CB8AC3E}">
        <p14:creationId xmlns:p14="http://schemas.microsoft.com/office/powerpoint/2010/main" val="416834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sources for national or general resources</a:t>
            </a:r>
          </a:p>
          <a:p>
            <a:pPr marL="171450" indent="-171450">
              <a:buFont typeface="Wingdings" panose="05000000000000000000" pitchFamily="2" charset="2"/>
              <a:buChar char="Ø"/>
            </a:pPr>
            <a:r>
              <a:rPr lang="en-US" dirty="0"/>
              <a:t>Good for general overviews</a:t>
            </a:r>
            <a:r>
              <a:rPr lang="en-US" baseline="0" dirty="0"/>
              <a:t> and definitions/terminology</a:t>
            </a:r>
          </a:p>
          <a:p>
            <a:pPr marL="171450" indent="-171450">
              <a:buFont typeface="Wingdings" panose="05000000000000000000" pitchFamily="2" charset="2"/>
              <a:buChar char="Ø"/>
            </a:pPr>
            <a:r>
              <a:rPr lang="en-US" dirty="0"/>
              <a:t>Can help you know what to look for in order to find state-specific materials – terminology, general principles </a:t>
            </a:r>
          </a:p>
          <a:p>
            <a:pPr marL="171450" indent="-171450">
              <a:buFont typeface="Wingdings" panose="05000000000000000000" pitchFamily="2" charset="2"/>
              <a:buChar char="Ø"/>
            </a:pPr>
            <a:r>
              <a:rPr lang="en-US" dirty="0"/>
              <a:t>Excellent for things like immigration,</a:t>
            </a:r>
            <a:r>
              <a:rPr lang="en-US" baseline="0" dirty="0"/>
              <a:t> bankruptcy </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AALL Public Library Toolkits: </a:t>
            </a:r>
            <a:r>
              <a:rPr lang="en-US" sz="1200" u="sng" kern="1200" dirty="0">
                <a:solidFill>
                  <a:schemeClr val="tx1"/>
                </a:solidFill>
                <a:effectLst/>
                <a:latin typeface="+mn-lt"/>
                <a:ea typeface="+mn-ea"/>
                <a:cs typeface="+mn-cs"/>
                <a:hlinkClick r:id="rId3"/>
              </a:rPr>
              <a:t>https://www.aallnet.org/lispsis/resources-publications/public-library-toolkit/</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Nolo:</a:t>
            </a:r>
            <a:r>
              <a:rPr lang="en-US" baseline="0" dirty="0"/>
              <a:t> </a:t>
            </a:r>
            <a:r>
              <a:rPr lang="en-US" sz="1200" u="sng" kern="1200" dirty="0">
                <a:solidFill>
                  <a:schemeClr val="tx1"/>
                </a:solidFill>
                <a:effectLst/>
                <a:latin typeface="+mn-lt"/>
                <a:ea typeface="+mn-ea"/>
                <a:cs typeface="+mn-cs"/>
                <a:hlinkClick r:id="rId4"/>
              </a:rPr>
              <a:t>http://www.nolo.com/</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FindLaw: </a:t>
            </a:r>
            <a:r>
              <a:rPr lang="en-US" sz="1200" u="sng" kern="1200" dirty="0">
                <a:solidFill>
                  <a:schemeClr val="tx1"/>
                </a:solidFill>
                <a:effectLst/>
                <a:latin typeface="+mn-lt"/>
                <a:ea typeface="+mn-ea"/>
                <a:cs typeface="+mn-cs"/>
                <a:hlinkClick r:id="rId5"/>
              </a:rPr>
              <a:t>http://www.findlaw.com/</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American Bar Association: </a:t>
            </a:r>
            <a:r>
              <a:rPr lang="en-US" sz="1200" u="sng" kern="1200" dirty="0">
                <a:solidFill>
                  <a:schemeClr val="tx1"/>
                </a:solidFill>
                <a:effectLst/>
                <a:latin typeface="+mn-lt"/>
                <a:ea typeface="+mn-ea"/>
                <a:cs typeface="+mn-cs"/>
                <a:hlinkClick r:id="rId6"/>
              </a:rPr>
              <a:t>https://www.americanbar.org/about_the_aba/aba_public_resources/</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10"/>
          </p:nvPr>
        </p:nvSpPr>
        <p:spPr/>
        <p:txBody>
          <a:bodyPr/>
          <a:lstStyle/>
          <a:p>
            <a:fld id="{E8FC9D32-0A46-4AD1-98CF-71CB4560CAC8}" type="slidenum">
              <a:rPr lang="en-US" smtClean="0"/>
              <a:t>15</a:t>
            </a:fld>
            <a:endParaRPr lang="en-US"/>
          </a:p>
        </p:txBody>
      </p:sp>
    </p:spTree>
    <p:extLst>
      <p:ext uri="{BB962C8B-B14F-4D97-AF65-F5344CB8AC3E}">
        <p14:creationId xmlns:p14="http://schemas.microsoft.com/office/powerpoint/2010/main" val="725686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a:t>
            </a:r>
            <a:r>
              <a:rPr lang="en-US" baseline="0" dirty="0"/>
              <a:t> legal aid providers will assist with pretty much any civil legal issue </a:t>
            </a:r>
          </a:p>
          <a:p>
            <a:r>
              <a:rPr lang="en-US" baseline="0" dirty="0"/>
              <a:t>Also likely to have specialized programs – for veterans, housing, family, immigration, etc. </a:t>
            </a:r>
            <a:r>
              <a:rPr lang="en-US" dirty="0"/>
              <a:t>On the handout, I have listed many that serve specific populations. </a:t>
            </a:r>
            <a:endParaRPr lang="en-US" baseline="0" dirty="0"/>
          </a:p>
          <a:p>
            <a:endParaRPr lang="en-US" baseline="0" dirty="0"/>
          </a:p>
          <a:p>
            <a:r>
              <a:rPr lang="en-US" baseline="0" dirty="0"/>
              <a:t>Some legal aid may also offer a variety of levels of service – full representation, clinics, etc. </a:t>
            </a:r>
          </a:p>
          <a:p>
            <a:r>
              <a:rPr lang="en-US" baseline="0" dirty="0"/>
              <a:t>SIU clinics – Elderly, </a:t>
            </a:r>
            <a:r>
              <a:rPr lang="en-US" dirty="0"/>
              <a:t>Juvenile, domestic violence, veterans</a:t>
            </a:r>
            <a:endParaRPr lang="en-US" baseline="0" dirty="0"/>
          </a:p>
          <a:p>
            <a:endParaRPr lang="en-US" baseline="0" dirty="0"/>
          </a:p>
          <a:p>
            <a:r>
              <a:rPr lang="en-US" baseline="0" dirty="0"/>
              <a:t>BUT: you should not guarantee that an organization will help someone – there is not enough capacity to serve everyone and even people meeting all eligibility requirements may be turned away</a:t>
            </a:r>
            <a:endParaRPr lang="en-US" dirty="0"/>
          </a:p>
          <a:p>
            <a:endParaRPr lang="en-US" dirty="0"/>
          </a:p>
          <a:p>
            <a:r>
              <a:rPr lang="en-US" dirty="0"/>
              <a:t>Land of Lincoln Legal Aid (southern half of the state, 4 offices)  </a:t>
            </a:r>
            <a:r>
              <a:rPr lang="en-US" u="sng" dirty="0">
                <a:hlinkClick r:id="rId3"/>
              </a:rPr>
              <a:t>https://lincolnlegal.org/</a:t>
            </a:r>
            <a:r>
              <a:rPr lang="en-US" dirty="0"/>
              <a:t>  </a:t>
            </a:r>
          </a:p>
          <a:p>
            <a:endParaRPr lang="en-US" dirty="0"/>
          </a:p>
          <a:p>
            <a:r>
              <a:rPr lang="en-US" dirty="0"/>
              <a:t>Image: by </a:t>
            </a:r>
            <a:r>
              <a:rPr lang="en-US" dirty="0" err="1"/>
              <a:t>geralt</a:t>
            </a:r>
            <a:r>
              <a:rPr lang="en-US" dirty="0"/>
              <a:t> on Pixabay: </a:t>
            </a:r>
            <a:r>
              <a:rPr lang="en-US" dirty="0">
                <a:hlinkClick r:id="rId4"/>
              </a:rPr>
              <a:t>https://pixabay.com/photos/books-man-person-businessman-3071110/</a:t>
            </a:r>
            <a:endParaRPr lang="en-US" dirty="0"/>
          </a:p>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16</a:t>
            </a:fld>
            <a:endParaRPr lang="en-US"/>
          </a:p>
        </p:txBody>
      </p:sp>
    </p:spTree>
    <p:extLst>
      <p:ext uri="{BB962C8B-B14F-4D97-AF65-F5344CB8AC3E}">
        <p14:creationId xmlns:p14="http://schemas.microsoft.com/office/powerpoint/2010/main" val="685897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5225"/>
            <a:ext cx="5486400" cy="3086100"/>
          </a:xfrm>
        </p:spPr>
      </p:sp>
      <p:sp>
        <p:nvSpPr>
          <p:cNvPr id="3" name="Notes Placeholder 2"/>
          <p:cNvSpPr>
            <a:spLocks noGrp="1"/>
          </p:cNvSpPr>
          <p:nvPr>
            <p:ph type="body" idx="1"/>
          </p:nvPr>
        </p:nvSpPr>
        <p:spPr>
          <a:xfrm>
            <a:off x="685800" y="4400550"/>
            <a:ext cx="5152292" cy="1695450"/>
          </a:xfrm>
        </p:spPr>
        <p:txBody>
          <a:bodyPr/>
          <a:lstStyle/>
          <a:p>
            <a:r>
              <a:rPr lang="en-US" dirty="0"/>
              <a:t>Local bar association – lawyer in library</a:t>
            </a:r>
          </a:p>
          <a:p>
            <a:r>
              <a:rPr lang="en-US" dirty="0"/>
              <a:t>Court navigator</a:t>
            </a:r>
          </a:p>
          <a:p>
            <a:r>
              <a:rPr lang="en-US" dirty="0"/>
              <a:t>Law libraries</a:t>
            </a:r>
          </a:p>
        </p:txBody>
      </p:sp>
      <p:sp>
        <p:nvSpPr>
          <p:cNvPr id="4" name="Slide Number Placeholder 3"/>
          <p:cNvSpPr>
            <a:spLocks noGrp="1"/>
          </p:cNvSpPr>
          <p:nvPr>
            <p:ph type="sldNum" sz="quarter" idx="5"/>
          </p:nvPr>
        </p:nvSpPr>
        <p:spPr/>
        <p:txBody>
          <a:bodyPr/>
          <a:lstStyle/>
          <a:p>
            <a:fld id="{E8FC9D32-0A46-4AD1-98CF-71CB4560CAC8}" type="slidenum">
              <a:rPr lang="en-US" smtClean="0"/>
              <a:t>17</a:t>
            </a:fld>
            <a:endParaRPr lang="en-US"/>
          </a:p>
        </p:txBody>
      </p:sp>
    </p:spTree>
    <p:extLst>
      <p:ext uri="{BB962C8B-B14F-4D97-AF65-F5344CB8AC3E}">
        <p14:creationId xmlns:p14="http://schemas.microsoft.com/office/powerpoint/2010/main" val="2225800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started out by defining the civil legal justice gap broadly. The gap is even more prevalent in rural areas referred to as “legal deserts” where there are no attorneys, regardless of cost.</a:t>
            </a:r>
          </a:p>
          <a:p>
            <a:endParaRPr lang="en-US" dirty="0"/>
          </a:p>
          <a:p>
            <a:r>
              <a:rPr lang="en-US" dirty="0"/>
              <a:t>Legal Aid offices</a:t>
            </a:r>
          </a:p>
          <a:p>
            <a:pPr marL="171450" indent="-171450">
              <a:buFont typeface="Wingdings" panose="05000000000000000000" pitchFamily="2" charset="2"/>
              <a:buChar char="§"/>
            </a:pPr>
            <a:r>
              <a:rPr lang="en-US" dirty="0"/>
              <a:t>LSC has funded legal aid agencies in every state to achieve 100% coverage of the country</a:t>
            </a:r>
          </a:p>
          <a:p>
            <a:pPr marL="171450" indent="-171450">
              <a:buFont typeface="Wingdings" panose="05000000000000000000" pitchFamily="2" charset="2"/>
              <a:buChar char="§"/>
            </a:pPr>
            <a:r>
              <a:rPr lang="en-US" dirty="0"/>
              <a:t>In remote areas, the agencies look for partners who can help them establish virtual services for clients in need</a:t>
            </a:r>
          </a:p>
          <a:p>
            <a:endParaRPr lang="en-US" dirty="0"/>
          </a:p>
          <a:p>
            <a:r>
              <a:rPr lang="en-US" dirty="0"/>
              <a:t>Public libraries are particularly good partners for legal aid clinics because they provide:</a:t>
            </a:r>
          </a:p>
          <a:p>
            <a:pPr>
              <a:buFont typeface="Arial" panose="020B0604020202020204" pitchFamily="34" charset="0"/>
              <a:buChar char="•"/>
            </a:pPr>
            <a:r>
              <a:rPr lang="en-US" dirty="0"/>
              <a:t>Reliable technology and internet connection</a:t>
            </a:r>
          </a:p>
          <a:p>
            <a:pPr>
              <a:buFont typeface="Arial" panose="020B0604020202020204" pitchFamily="34" charset="0"/>
              <a:buChar char="•"/>
            </a:pPr>
            <a:r>
              <a:rPr lang="en-US" dirty="0"/>
              <a:t>Public space that is familiar and is not associated with legal services</a:t>
            </a:r>
          </a:p>
          <a:p>
            <a:pPr>
              <a:buFont typeface="Arial" panose="020B0604020202020204" pitchFamily="34" charset="0"/>
              <a:buChar char="•"/>
            </a:pPr>
            <a:r>
              <a:rPr lang="en-US" dirty="0"/>
              <a:t>An established and trusted relationship with the community</a:t>
            </a:r>
          </a:p>
          <a:p>
            <a:pPr>
              <a:buFont typeface="Arial" panose="020B0604020202020204" pitchFamily="34" charset="0"/>
              <a:buChar char="•"/>
            </a:pPr>
            <a:r>
              <a:rPr lang="en-US" dirty="0"/>
              <a:t>A shared goal to provide resources to their community</a:t>
            </a:r>
          </a:p>
          <a:p>
            <a:endParaRPr lang="en-US" dirty="0"/>
          </a:p>
          <a:p>
            <a:r>
              <a:rPr lang="en-US" dirty="0"/>
              <a:t>Can use tech to connect remotely to legal aid attorneys in more urban areas. Lib can provide just the space or the space plus minimal assistance – zoom connection, printer. </a:t>
            </a:r>
          </a:p>
          <a:p>
            <a:r>
              <a:rPr lang="en-US" dirty="0"/>
              <a:t>Photo: High Desert Autumn by Barry Dale </a:t>
            </a:r>
            <a:r>
              <a:rPr lang="en-US" dirty="0" err="1"/>
              <a:t>Gilfry</a:t>
            </a:r>
            <a:r>
              <a:rPr lang="en-US" dirty="0"/>
              <a:t> on Flickr CC BY-SA 2.0</a:t>
            </a:r>
          </a:p>
          <a:p>
            <a:r>
              <a:rPr lang="en-US" dirty="0"/>
              <a:t>https://www.flickr.com/photos/websterwebfoot/</a:t>
            </a:r>
          </a:p>
          <a:p>
            <a:r>
              <a:rPr lang="en-US" dirty="0"/>
              <a:t>https://www.flickr.com/photos/websterwebfoot/48842487617/</a:t>
            </a:r>
          </a:p>
          <a:p>
            <a:r>
              <a:rPr lang="en-US" dirty="0"/>
              <a:t>https://creativecommons.org/licenses/by-sa/2.0/</a:t>
            </a:r>
          </a:p>
        </p:txBody>
      </p:sp>
      <p:sp>
        <p:nvSpPr>
          <p:cNvPr id="4" name="Slide Number Placeholder 3"/>
          <p:cNvSpPr>
            <a:spLocks noGrp="1"/>
          </p:cNvSpPr>
          <p:nvPr>
            <p:ph type="sldNum" sz="quarter" idx="5"/>
          </p:nvPr>
        </p:nvSpPr>
        <p:spPr/>
        <p:txBody>
          <a:bodyPr/>
          <a:lstStyle/>
          <a:p>
            <a:fld id="{E8FC9D32-0A46-4AD1-98CF-71CB4560CAC8}" type="slidenum">
              <a:rPr lang="en-US" smtClean="0"/>
              <a:t>18</a:t>
            </a:fld>
            <a:endParaRPr lang="en-US"/>
          </a:p>
        </p:txBody>
      </p:sp>
    </p:spTree>
    <p:extLst>
      <p:ext uri="{BB962C8B-B14F-4D97-AF65-F5344CB8AC3E}">
        <p14:creationId xmlns:p14="http://schemas.microsoft.com/office/powerpoint/2010/main" val="1991494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example of rural library partnership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Wicomico Public Library in rural, low-income Maryland, library staff recognized a recurring issue in their Job Search Center with patrons who couldn’t land jobs due to their criminal records. This was the trigger to partner with the Maryland Volunteer Lawyer’s Service to offer cyber legal clinics, where volunteer lawyers provide </a:t>
            </a:r>
            <a:r>
              <a:rPr lang="en-US" sz="1200" i="1" kern="1200" dirty="0">
                <a:solidFill>
                  <a:schemeClr val="tx1"/>
                </a:solidFill>
                <a:effectLst/>
                <a:latin typeface="+mn-lt"/>
                <a:ea typeface="+mn-ea"/>
                <a:cs typeface="+mn-cs"/>
              </a:rPr>
              <a:t>remote</a:t>
            </a:r>
            <a:r>
              <a:rPr lang="en-US" sz="1200" kern="1200" dirty="0">
                <a:solidFill>
                  <a:schemeClr val="tx1"/>
                </a:solidFill>
                <a:effectLst/>
                <a:latin typeface="+mn-lt"/>
                <a:ea typeface="+mn-ea"/>
                <a:cs typeface="+mn-cs"/>
              </a:rPr>
              <a:t> help with the expungement process. Great example of partnership, use of tech, assessing community needs.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more of the story on WebJunction</a:t>
            </a:r>
          </a:p>
          <a:p>
            <a:r>
              <a:rPr lang="en-US" sz="1200" u="sng" kern="1200" dirty="0">
                <a:solidFill>
                  <a:schemeClr val="tx1"/>
                </a:solidFill>
                <a:effectLst/>
                <a:latin typeface="+mn-lt"/>
                <a:ea typeface="+mn-ea"/>
                <a:cs typeface="+mn-cs"/>
                <a:hlinkClick r:id="rId3"/>
              </a:rPr>
              <a:t>https://www.webjunction.org/news/webjunction/cyber-legal-clinics-create-access.html</a:t>
            </a:r>
            <a:r>
              <a:rPr lang="en-US" sz="1200" kern="1200" dirty="0">
                <a:solidFill>
                  <a:schemeClr val="tx1"/>
                </a:solidFill>
                <a:effectLst/>
                <a:latin typeface="+mn-lt"/>
                <a:ea typeface="+mn-ea"/>
                <a:cs typeface="+mn-cs"/>
              </a:rPr>
              <a:t>  </a:t>
            </a:r>
          </a:p>
          <a:p>
            <a:endParaRPr lang="en-US" dirty="0"/>
          </a:p>
          <a:p>
            <a:r>
              <a:rPr lang="en-US" dirty="0"/>
              <a:t>Photo: Advocacy Clinic by GSK https://www.flickr.com/photos/glaxosmithkline/ on Flickr https://www.flickr.com/photos/glaxosmithkline/49028229482/</a:t>
            </a:r>
          </a:p>
          <a:p>
            <a:r>
              <a:rPr lang="en-US" dirty="0"/>
              <a:t>CC BY-NC 2.0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A910-3CFF-4799-AA23-7900C48B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930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2</a:t>
            </a:fld>
            <a:endParaRPr lang="en-US"/>
          </a:p>
        </p:txBody>
      </p:sp>
    </p:spTree>
    <p:extLst>
      <p:ext uri="{BB962C8B-B14F-4D97-AF65-F5344CB8AC3E}">
        <p14:creationId xmlns:p14="http://schemas.microsoft.com/office/powerpoint/2010/main" val="32022394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8448E-3DDF-4E0E-80EE-4FEC9FA3FA44}" type="slidenum">
              <a:rPr lang="en-US" smtClean="0"/>
              <a:t>20</a:t>
            </a:fld>
            <a:endParaRPr lang="en-US"/>
          </a:p>
        </p:txBody>
      </p:sp>
    </p:spTree>
    <p:extLst>
      <p:ext uri="{BB962C8B-B14F-4D97-AF65-F5344CB8AC3E}">
        <p14:creationId xmlns:p14="http://schemas.microsoft.com/office/powerpoint/2010/main" val="95005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Prohibited examples: </a:t>
            </a:r>
          </a:p>
          <a:p>
            <a:r>
              <a:rPr lang="en-US" dirty="0"/>
              <a:t>Recommend whether a case should be brought to court or comment on the merits of a pending case;</a:t>
            </a:r>
          </a:p>
          <a:p>
            <a:r>
              <a:rPr lang="en-US" dirty="0"/>
              <a:t>Give an opinion about what will happen if a case is brought to court; </a:t>
            </a:r>
          </a:p>
          <a:p>
            <a:r>
              <a:rPr lang="en-US" dirty="0"/>
              <a:t>Refer a litigant to a specific lawyer or law firm for fee-based representation;</a:t>
            </a:r>
          </a:p>
          <a:p>
            <a:endParaRPr lang="en-US" dirty="0"/>
          </a:p>
          <a:p>
            <a:r>
              <a:rPr lang="en-US" dirty="0"/>
              <a:t>Permitted examples: </a:t>
            </a:r>
          </a:p>
          <a:p>
            <a:r>
              <a:rPr lang="en-US" dirty="0"/>
              <a:t>Provide information about electronic filing (e-filing) including, but not limited to…</a:t>
            </a:r>
          </a:p>
          <a:p>
            <a:r>
              <a:rPr lang="en-US" dirty="0"/>
              <a:t>Approved Forms (7)Assist court patrons in identifying approved forms and related instructions based on the court patron's description of what he or she wants to request from the court. When necessary, explain the nature of the information required to fill out the approved forms. When appropriate, share information about approved and translated forms and instructions. Where no approved form exists to accomplish the court patron's request, inform the litigant of that fact and direct him or her to other legal resources; (8)Record verbatim information provided by the </a:t>
            </a:r>
            <a:r>
              <a:rPr lang="en-US" dirty="0" err="1"/>
              <a:t>self-represented</a:t>
            </a:r>
            <a:r>
              <a:rPr lang="en-US" dirty="0"/>
              <a:t> litigant on approved forms if that person is unable to complete the forms due to disability or literacy barriers; (9)Review finished forms and documents to determine whether forms are complete, including checking for signature, notarization, correct county name and case number;</a:t>
            </a:r>
          </a:p>
          <a:p>
            <a:endParaRPr lang="en-US" dirty="0"/>
          </a:p>
          <a:p>
            <a:r>
              <a:rPr lang="en-US" b="1" dirty="0"/>
              <a:t>https://courts.illinois.gov/SupremeCourt/Policies/Pdf/Safe_Harbor_Policy.pdf</a:t>
            </a:r>
          </a:p>
          <a:p>
            <a:endParaRPr lang="en-US" dirty="0"/>
          </a:p>
        </p:txBody>
      </p:sp>
      <p:sp>
        <p:nvSpPr>
          <p:cNvPr id="4" name="Slide Number Placeholder 3"/>
          <p:cNvSpPr>
            <a:spLocks noGrp="1"/>
          </p:cNvSpPr>
          <p:nvPr>
            <p:ph type="sldNum" sz="quarter" idx="5"/>
          </p:nvPr>
        </p:nvSpPr>
        <p:spPr/>
        <p:txBody>
          <a:bodyPr/>
          <a:lstStyle/>
          <a:p>
            <a:fld id="{34B8448E-3DDF-4E0E-80EE-4FEC9FA3FA44}" type="slidenum">
              <a:rPr lang="en-US" smtClean="0"/>
              <a:t>21</a:t>
            </a:fld>
            <a:endParaRPr lang="en-US"/>
          </a:p>
        </p:txBody>
      </p:sp>
    </p:spTree>
    <p:extLst>
      <p:ext uri="{BB962C8B-B14F-4D97-AF65-F5344CB8AC3E}">
        <p14:creationId xmlns:p14="http://schemas.microsoft.com/office/powerpoint/2010/main" val="1225316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981450"/>
          </a:xfrm>
        </p:spPr>
        <p:txBody>
          <a:bodyPr/>
          <a:lstStyle/>
          <a:p>
            <a:pPr marL="171450" indent="-171450">
              <a:buFont typeface="Wingdings" panose="05000000000000000000" pitchFamily="2" charset="2"/>
              <a:buChar char="§"/>
            </a:pPr>
            <a:r>
              <a:rPr lang="en-US" dirty="0"/>
              <a:t>In this scenario, is the library staff providing information or advice?</a:t>
            </a:r>
          </a:p>
          <a:p>
            <a:pPr marL="171450" indent="-171450">
              <a:buFont typeface="Wingdings" panose="05000000000000000000" pitchFamily="2" charset="2"/>
              <a:buChar char="§"/>
            </a:pPr>
            <a:r>
              <a:rPr lang="en-US" dirty="0"/>
              <a:t>Enter in chat why you think it’s one or the other</a:t>
            </a:r>
          </a:p>
          <a:p>
            <a:pPr marL="0" indent="0">
              <a:buFont typeface="Wingdings" panose="05000000000000000000" pitchFamily="2" charset="2"/>
              <a:buNone/>
            </a:pPr>
            <a:endParaRPr lang="en-US" dirty="0"/>
          </a:p>
          <a:p>
            <a:pPr marL="0" indent="0">
              <a:buFont typeface="Wingdings" panose="05000000000000000000" pitchFamily="2" charset="2"/>
              <a:buNone/>
            </a:pPr>
            <a:r>
              <a:rPr lang="en-US" dirty="0"/>
              <a:t>In this</a:t>
            </a:r>
            <a:r>
              <a:rPr lang="en-US" baseline="0" dirty="0"/>
              <a:t> scenario, the librarian crossed the line from information to advice by choosing </a:t>
            </a:r>
          </a:p>
          <a:p>
            <a:r>
              <a:rPr lang="en-US" baseline="0" dirty="0"/>
              <a:t>a course of action (“I’ll find the form”) without clarifying that is in fact what the patron wants to do. It’s important that we let the patron guide us to what they need – not decide for ourselves what actions they should take.</a:t>
            </a:r>
          </a:p>
          <a:p>
            <a:r>
              <a:rPr lang="en-US" baseline="0" dirty="0"/>
              <a:t>Coul</a:t>
            </a:r>
            <a:r>
              <a:rPr lang="en-US" dirty="0"/>
              <a:t>d vs should: patrons may ask, “What should I do?” You can respond with info: I can’t tell you what to do but I can explain your options. There are 3 approved forms relating to what you are describing…</a:t>
            </a:r>
          </a:p>
          <a:p>
            <a:r>
              <a:rPr lang="en-US" baseline="0" dirty="0"/>
              <a:t>But you can give someone approved forms for the issue they are asking about if any exist. </a:t>
            </a:r>
          </a:p>
          <a:p>
            <a:r>
              <a:rPr lang="en-US" dirty="0"/>
              <a:t>2</a:t>
            </a:r>
            <a:r>
              <a:rPr lang="en-US" baseline="0" dirty="0"/>
              <a:t>. The good part: the librarian expressed empathy for the patron’s situation without making any judgement on the wrong or right of the issue. CONSIDER MAKING REFERRALS TO ILLINOIS LEGAL AID ONLINE FOR MORE INFORMATION AND INFORMATION ABOUT LEGAL SERVICES.</a:t>
            </a:r>
          </a:p>
          <a:p>
            <a:pPr marL="228600" indent="-228600">
              <a:buFont typeface="+mj-lt"/>
              <a:buAutoNum type="arabicPeriod"/>
            </a:pPr>
            <a:endParaRPr lang="en-US" dirty="0"/>
          </a:p>
          <a:p>
            <a:r>
              <a:rPr lang="en-US" dirty="0"/>
              <a:t>Better answer would be to still express empathy. Explain court process for evictions; ask questions to understand situation more, explain some possible courses of action. Based on patron’s answer – you could guide to the appropriate form. </a:t>
            </a:r>
          </a:p>
        </p:txBody>
      </p:sp>
      <p:sp>
        <p:nvSpPr>
          <p:cNvPr id="4" name="Slide Number Placeholder 3"/>
          <p:cNvSpPr>
            <a:spLocks noGrp="1"/>
          </p:cNvSpPr>
          <p:nvPr>
            <p:ph type="sldNum" sz="quarter" idx="5"/>
          </p:nvPr>
        </p:nvSpPr>
        <p:spPr/>
        <p:txBody>
          <a:bodyPr/>
          <a:lstStyle/>
          <a:p>
            <a:fld id="{E8FC9D32-0A46-4AD1-98CF-71CB4560CAC8}" type="slidenum">
              <a:rPr lang="en-US" smtClean="0"/>
              <a:t>22</a:t>
            </a:fld>
            <a:endParaRPr lang="en-US"/>
          </a:p>
        </p:txBody>
      </p:sp>
    </p:spTree>
    <p:extLst>
      <p:ext uri="{BB962C8B-B14F-4D97-AF65-F5344CB8AC3E}">
        <p14:creationId xmlns:p14="http://schemas.microsoft.com/office/powerpoint/2010/main" val="2403533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dirty="0"/>
              <a:t>In this scenario, is the library staff providing information or advice?</a:t>
            </a:r>
          </a:p>
          <a:p>
            <a:pPr marL="171450" indent="-171450">
              <a:buFont typeface="Wingdings" panose="05000000000000000000" pitchFamily="2" charset="2"/>
              <a:buChar char="§"/>
            </a:pPr>
            <a:r>
              <a:rPr lang="en-US" dirty="0"/>
              <a:t>Enter in chat why you think it’s one or the other</a:t>
            </a:r>
          </a:p>
          <a:p>
            <a:pPr marL="171450" indent="-171450">
              <a:buFont typeface="Wingdings" panose="05000000000000000000" pitchFamily="2" charset="2"/>
              <a:buChar char="§"/>
            </a:pPr>
            <a:endParaRPr lang="en-US" dirty="0"/>
          </a:p>
          <a:p>
            <a:pPr marL="0" indent="0">
              <a:buFont typeface="Wingdings" panose="05000000000000000000" pitchFamily="2" charset="2"/>
              <a:buNone/>
            </a:pPr>
            <a:r>
              <a:rPr lang="en-US" dirty="0"/>
              <a:t>In</a:t>
            </a:r>
            <a:r>
              <a:rPr lang="en-US" baseline="0" dirty="0"/>
              <a:t> this scenario: </a:t>
            </a:r>
          </a:p>
          <a:p>
            <a:pPr marL="228600" indent="-228600">
              <a:buFont typeface="+mj-lt"/>
              <a:buAutoNum type="arabicPeriod"/>
            </a:pPr>
            <a:r>
              <a:rPr lang="en-US" baseline="0" dirty="0"/>
              <a:t>the library staff expressed appropriate empathy without expressing a judgment as to whether the situation is “right or wrong.” </a:t>
            </a:r>
          </a:p>
          <a:p>
            <a:pPr marL="228600" indent="-228600">
              <a:buFont typeface="+mj-lt"/>
              <a:buAutoNum type="arabicPeriod"/>
            </a:pPr>
            <a:r>
              <a:rPr lang="en-US" baseline="0" dirty="0"/>
              <a:t>It’s always allowable to connect a patron to an attorney, including as a first step. Going to court by yourself is difficult. If the patron can connect with an attorney, even just for a consultation, they are likely to be better off. This is where is helps for the library staff to be prepared with referrals to legal aid and local attorney options </a:t>
            </a:r>
            <a:endParaRPr lang="en-US" dirty="0"/>
          </a:p>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23</a:t>
            </a:fld>
            <a:endParaRPr lang="en-US"/>
          </a:p>
        </p:txBody>
      </p:sp>
    </p:spTree>
    <p:extLst>
      <p:ext uri="{BB962C8B-B14F-4D97-AF65-F5344CB8AC3E}">
        <p14:creationId xmlns:p14="http://schemas.microsoft.com/office/powerpoint/2010/main" val="2072543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C9D32-0A46-4AD1-98CF-71CB4560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F740CD1-319F-4C69-85CD-F6A91AE52C83}"/>
              </a:ext>
            </a:extLst>
          </p:cNvPr>
          <p:cNvPicPr>
            <a:picLocks noChangeAspect="1"/>
          </p:cNvPicPr>
          <p:nvPr/>
        </p:nvPicPr>
        <p:blipFill>
          <a:blip r:embed="rId3"/>
          <a:stretch>
            <a:fillRect/>
          </a:stretch>
        </p:blipFill>
        <p:spPr>
          <a:xfrm>
            <a:off x="1089660" y="4400550"/>
            <a:ext cx="4015740" cy="3389343"/>
          </a:xfrm>
          <a:prstGeom prst="rect">
            <a:avLst/>
          </a:prstGeom>
        </p:spPr>
      </p:pic>
    </p:spTree>
    <p:extLst>
      <p:ext uri="{BB962C8B-B14F-4D97-AF65-F5344CB8AC3E}">
        <p14:creationId xmlns:p14="http://schemas.microsoft.com/office/powerpoint/2010/main" val="195304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According to D10, you could refer to a specific pro bono lawyer or other free legal services</a:t>
            </a:r>
          </a:p>
          <a:p>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C9D32-0A46-4AD1-98CF-71CB4560C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078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B8448E-3DDF-4E0E-80EE-4FEC9FA3FA44}" type="slidenum">
              <a:rPr lang="en-US" smtClean="0"/>
              <a:t>26</a:t>
            </a:fld>
            <a:endParaRPr lang="en-US"/>
          </a:p>
        </p:txBody>
      </p:sp>
    </p:spTree>
    <p:extLst>
      <p:ext uri="{BB962C8B-B14F-4D97-AF65-F5344CB8AC3E}">
        <p14:creationId xmlns:p14="http://schemas.microsoft.com/office/powerpoint/2010/main" val="2654695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library staff who provides civil legal reference had to start at the beginning, including law librarians. Some law librarians were lawyers first but many started as librarians without legal expertise.</a:t>
            </a:r>
          </a:p>
        </p:txBody>
      </p:sp>
      <p:sp>
        <p:nvSpPr>
          <p:cNvPr id="4" name="Slide Number Placeholder 3"/>
          <p:cNvSpPr>
            <a:spLocks noGrp="1"/>
          </p:cNvSpPr>
          <p:nvPr>
            <p:ph type="sldNum" sz="quarter" idx="5"/>
          </p:nvPr>
        </p:nvSpPr>
        <p:spPr/>
        <p:txBody>
          <a:bodyPr/>
          <a:lstStyle/>
          <a:p>
            <a:fld id="{E8FC9D32-0A46-4AD1-98CF-71CB4560CAC8}" type="slidenum">
              <a:rPr lang="en-US" smtClean="0"/>
              <a:t>27</a:t>
            </a:fld>
            <a:endParaRPr lang="en-US"/>
          </a:p>
        </p:txBody>
      </p:sp>
    </p:spTree>
    <p:extLst>
      <p:ext uri="{BB962C8B-B14F-4D97-AF65-F5344CB8AC3E}">
        <p14:creationId xmlns:p14="http://schemas.microsoft.com/office/powerpoint/2010/main" val="2774901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First recognize that you already have relevant skills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have Research, reference and organizational skillsets</a:t>
            </a:r>
          </a:p>
          <a:p>
            <a:pPr marL="342900" marR="0" lvl="0" indent="-342900">
              <a:spcBef>
                <a:spcPts val="0"/>
              </a:spcBef>
              <a:spcAft>
                <a:spcPts val="0"/>
              </a:spcAft>
              <a:buClr>
                <a:srgbClr val="2F5496"/>
              </a:buClr>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Apply your reference interview skills to listen with empathy and understand the real issues behind the patron’s questions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2F5496"/>
              </a:buClr>
              <a:buFont typeface="Wingdings" panose="05000000000000000000" pitchFamily="2"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Apply all the search skills you’ve honed over the years to finding civil legal information</a:t>
            </a:r>
          </a:p>
          <a:p>
            <a:pPr marL="342900" marR="0" lvl="0" indent="-342900">
              <a:spcBef>
                <a:spcPts val="0"/>
              </a:spcBef>
              <a:spcAft>
                <a:spcPts val="0"/>
              </a:spcAft>
              <a:buClr>
                <a:srgbClr val="2F5496"/>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We get asked reference questions all the time about things we don’t know about – think of it the same way.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Clr>
                <a:srgbClr val="2F5496"/>
              </a:buClr>
              <a:buFontTx/>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Clr>
                <a:srgbClr val="2F5496"/>
              </a:buClr>
              <a:buFontTx/>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You may not have had any formal training in basic reference interview techniques. There are good courses online, such as the ABLE course series at learn.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WebJunction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RUSA (</a:t>
            </a:r>
            <a:r>
              <a:rPr lang="en-US" dirty="0"/>
              <a:t>Reference and User Services Association – part of ALA) </a:t>
            </a:r>
            <a:r>
              <a:rPr lang="en-US" sz="1200" dirty="0">
                <a:effectLst/>
                <a:latin typeface="Calibri" panose="020F0502020204030204" pitchFamily="34" charset="0"/>
                <a:ea typeface="Calibri" panose="020F0502020204030204" pitchFamily="34" charset="0"/>
                <a:cs typeface="Times New Roman" panose="02020603050405020304" pitchFamily="18" charset="0"/>
              </a:rPr>
              <a:t>regularly offers webinars and online instruction in reference strategies</a:t>
            </a:r>
          </a:p>
          <a:p>
            <a:pPr marL="0" marR="0" lvl="0" indent="0">
              <a:spcBef>
                <a:spcPts val="0"/>
              </a:spcBef>
              <a:spcAft>
                <a:spcPts val="0"/>
              </a:spcAft>
              <a:buClr>
                <a:srgbClr val="2F5496"/>
              </a:buClr>
              <a:buFontTx/>
              <a:buNone/>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marR="0" lvl="0" indent="0">
              <a:spcBef>
                <a:spcPts val="0"/>
              </a:spcBef>
              <a:spcAft>
                <a:spcPts val="0"/>
              </a:spcAft>
              <a:buClr>
                <a:srgbClr val="2F5496"/>
              </a:buClr>
              <a:buFontTx/>
              <a:buNone/>
            </a:pP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A910-3CFF-4799-AA23-7900C48B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0145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effectLst/>
                <a:latin typeface="Calibri" panose="020F0502020204030204" pitchFamily="34" charset="0"/>
                <a:ea typeface="Calibri" panose="020F0502020204030204" pitchFamily="34" charset="0"/>
                <a:cs typeface="Times New Roman" panose="02020603050405020304" pitchFamily="18" charset="0"/>
              </a:rPr>
              <a:t>**Jill Roberts at Illinois State Courts – director of the Court Navigator Network, a </a:t>
            </a:r>
            <a:r>
              <a:rPr lang="en-US" sz="1100" dirty="0">
                <a:latin typeface="Calibri" panose="020F0502020204030204" pitchFamily="34" charset="0"/>
                <a:ea typeface="Calibri" panose="020F0502020204030204" pitchFamily="34" charset="0"/>
                <a:cs typeface="Times New Roman" panose="02020603050405020304" pitchFamily="18" charset="0"/>
              </a:rPr>
              <a:t>statewide program for court staff helping</a:t>
            </a:r>
            <a:r>
              <a:rPr lang="en-US" dirty="0"/>
              <a:t> SRLs. She is offering free remote training and is encouraging you to email her to learn more. She can provide training on </a:t>
            </a:r>
            <a:r>
              <a:rPr lang="en-US" dirty="0" err="1"/>
              <a:t>efiling</a:t>
            </a:r>
            <a:r>
              <a:rPr lang="en-US" dirty="0"/>
              <a:t> and advice vs info for your staff, and can partner with Illinois Legal Aid Online for training on their new site, too. Contact her! Jill Roberts &lt;jroberts@IllinoisCourts.gov&gt;</a:t>
            </a:r>
          </a:p>
          <a:p>
            <a:endParaRPr lang="en-US" dirty="0"/>
          </a:p>
        </p:txBody>
      </p:sp>
      <p:sp>
        <p:nvSpPr>
          <p:cNvPr id="4" name="Slide Number Placeholder 3"/>
          <p:cNvSpPr>
            <a:spLocks noGrp="1"/>
          </p:cNvSpPr>
          <p:nvPr>
            <p:ph type="sldNum" sz="quarter" idx="5"/>
          </p:nvPr>
        </p:nvSpPr>
        <p:spPr/>
        <p:txBody>
          <a:bodyPr/>
          <a:lstStyle/>
          <a:p>
            <a:fld id="{34B8448E-3DDF-4E0E-80EE-4FEC9FA3FA44}" type="slidenum">
              <a:rPr lang="en-US" smtClean="0"/>
              <a:t>29</a:t>
            </a:fld>
            <a:endParaRPr lang="en-US"/>
          </a:p>
        </p:txBody>
      </p:sp>
    </p:spTree>
    <p:extLst>
      <p:ext uri="{BB962C8B-B14F-4D97-AF65-F5344CB8AC3E}">
        <p14:creationId xmlns:p14="http://schemas.microsoft.com/office/powerpoint/2010/main" val="12598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8448E-3DDF-4E0E-80EE-4FEC9FA3FA44}" type="slidenum">
              <a:rPr lang="en-US" smtClean="0"/>
              <a:t>3</a:t>
            </a:fld>
            <a:endParaRPr lang="en-US"/>
          </a:p>
        </p:txBody>
      </p:sp>
    </p:spTree>
    <p:extLst>
      <p:ext uri="{BB962C8B-B14F-4D97-AF65-F5344CB8AC3E}">
        <p14:creationId xmlns:p14="http://schemas.microsoft.com/office/powerpoint/2010/main" val="3123823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180975"/>
            <a:ext cx="1490663" cy="838200"/>
          </a:xfrm>
        </p:spPr>
      </p:sp>
      <p:sp>
        <p:nvSpPr>
          <p:cNvPr id="3" name="Notes Placeholder 2"/>
          <p:cNvSpPr>
            <a:spLocks noGrp="1"/>
          </p:cNvSpPr>
          <p:nvPr>
            <p:ph type="body" idx="1"/>
          </p:nvPr>
        </p:nvSpPr>
        <p:spPr>
          <a:xfrm>
            <a:off x="199292" y="1100504"/>
            <a:ext cx="6459416" cy="8383465"/>
          </a:xfrm>
        </p:spPr>
        <p:txBody>
          <a:bodyPr/>
          <a:lstStyle/>
          <a:p>
            <a:r>
              <a:rPr lang="en-US" sz="1300" dirty="0"/>
              <a:t>In his LIS program at Louisiana State University’s School of Library &amp; Information Science, Luis completed two reference courses, which provided general preparation and only touched on general legal reference online. Over the past 10 years, learned on job. At first intimidating; challenging </a:t>
            </a:r>
            <a:r>
              <a:rPr lang="en-US" sz="1300" dirty="0" err="1"/>
              <a:t>bc</a:t>
            </a:r>
            <a:r>
              <a:rPr lang="en-US" sz="1300" dirty="0"/>
              <a:t> doesn’t get Qs that frequently, rusty.  Most don’t return so never know your impact. This case stood out for him. A young patron asked for help forms for custody of her young child. I first searched the Gale US Legal Forms database and found 67 forms relating to child custody. As I expected, she asked me which one she should use. At this point, I gave her my standard disclaimer—I could not advise her on which one was correct for her case because then I would be practicing law without a license.</a:t>
            </a:r>
          </a:p>
          <a:p>
            <a:r>
              <a:rPr lang="en-US" sz="1300" dirty="0"/>
              <a:t>As I showed her examples on-screen, she offered some details of her case: she was not married to the father of the child, a two-year-old girl, but they had been living together for two years and had been engaged to be married. For various reasons</a:t>
            </a:r>
            <a:r>
              <a:rPr lang="en-US" sz="1300" b="1" dirty="0"/>
              <a:t>, she broke the engagement and asked the father to move out</a:t>
            </a:r>
            <a:r>
              <a:rPr lang="en-US" sz="1300" dirty="0"/>
              <a:t>. At first, visitations were amicable, but when she tried to create a set schedule for visitations rather than weekly discussions about custody, the father, who had some experience in the courtroom and had an attorney due to his prior legal problems, threatened to seek full custody of the child and have her raised at his parents’ home in another town. My patron was very afraid because she had no experience inside a courtroom. I felt pressure—not from the patron but from the importance of the situation—to try to find some information that might help her. Ask general questions so as not to pry.</a:t>
            </a:r>
          </a:p>
          <a:p>
            <a:r>
              <a:rPr lang="en-US" sz="1300" dirty="0"/>
              <a:t>The patron said she had no knowledge to use in choosing from among the 67 results, so I advised that she speak to an attorney about how to proceed. She said she had no funds for a lawyer, so I gave her two contacts that I have bookmarked bar and legal aid:</a:t>
            </a:r>
          </a:p>
          <a:p>
            <a:r>
              <a:rPr lang="en-US" sz="1300" dirty="0"/>
              <a:t>I printed three custody form packets for her and stressed that </a:t>
            </a:r>
            <a:r>
              <a:rPr lang="en-US" sz="1300" b="1" dirty="0"/>
              <a:t>these were only examples</a:t>
            </a:r>
            <a:r>
              <a:rPr lang="en-US" sz="1300" dirty="0"/>
              <a:t> that might be useful for her to familiarize herself with the information and format required by the courts, and that </a:t>
            </a:r>
            <a:r>
              <a:rPr lang="en-US" sz="1300" b="1" dirty="0"/>
              <a:t>under no circumstances was I recommending</a:t>
            </a:r>
            <a:r>
              <a:rPr lang="en-US" sz="1300" dirty="0"/>
              <a:t> that she use these forms. Only an attorney could advise her on that.</a:t>
            </a:r>
          </a:p>
          <a:p>
            <a:r>
              <a:rPr lang="en-US" sz="1300" dirty="0"/>
              <a:t>She had informed the father of the child that:</a:t>
            </a:r>
          </a:p>
          <a:p>
            <a:r>
              <a:rPr lang="en-US" sz="1300" dirty="0"/>
              <a:t>Her local library offers free and unlimited access to a database that shows all Louisiana legal forms with unlimited search and inexpensive printing</a:t>
            </a:r>
          </a:p>
          <a:p>
            <a:r>
              <a:rPr lang="en-US" sz="1300" dirty="0"/>
              <a:t>She had obtained three printed examples of child custody forms</a:t>
            </a:r>
          </a:p>
          <a:p>
            <a:r>
              <a:rPr lang="en-US" sz="1300" dirty="0"/>
              <a:t>She had obtained the contact information of two pro-bono organizations and had visited one to obtain more information on what her next steps should be</a:t>
            </a:r>
          </a:p>
          <a:p>
            <a:r>
              <a:rPr lang="en-US" sz="1300" dirty="0"/>
              <a:t>She was going to attend the monthly legal assistance informational program at her local library</a:t>
            </a:r>
          </a:p>
          <a:p>
            <a:r>
              <a:rPr lang="en-US" sz="1300" dirty="0"/>
              <a:t>After she had informed the father of the child of the actions she had taken, he became much more amicable about arranging visitations and ceased to threaten to get full custody of the child. </a:t>
            </a:r>
          </a:p>
          <a:p>
            <a:endParaRPr lang="en-US" dirty="0">
              <a:highlight>
                <a:srgbClr val="FFFF00"/>
              </a:highlight>
            </a:endParaRPr>
          </a:p>
        </p:txBody>
      </p:sp>
      <p:sp>
        <p:nvSpPr>
          <p:cNvPr id="4" name="Slide Number Placeholder 3"/>
          <p:cNvSpPr>
            <a:spLocks noGrp="1"/>
          </p:cNvSpPr>
          <p:nvPr>
            <p:ph type="sldNum" sz="quarter" idx="5"/>
          </p:nvPr>
        </p:nvSpPr>
        <p:spPr/>
        <p:txBody>
          <a:bodyPr/>
          <a:lstStyle/>
          <a:p>
            <a:fld id="{34B8448E-3DDF-4E0E-80EE-4FEC9FA3FA44}" type="slidenum">
              <a:rPr lang="en-US" smtClean="0"/>
              <a:t>30</a:t>
            </a:fld>
            <a:endParaRPr lang="en-US" dirty="0"/>
          </a:p>
        </p:txBody>
      </p:sp>
    </p:spTree>
    <p:extLst>
      <p:ext uri="{BB962C8B-B14F-4D97-AF65-F5344CB8AC3E}">
        <p14:creationId xmlns:p14="http://schemas.microsoft.com/office/powerpoint/2010/main" val="12965249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 have just skimmed the surface of the knowledge and skills involved in gaining comfort and confidence with civil legal reference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WebJunction is offering a 4-course series of self-paced training that will strengthen public library staff’s knowledge and ability to help identify when there is a civil legal issue at play and to direct library users to relevant, helpful information and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courses: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i="1" kern="1200" dirty="0">
                <a:solidFill>
                  <a:schemeClr val="tx1"/>
                </a:solidFill>
                <a:effectLst/>
                <a:latin typeface="+mn-lt"/>
                <a:ea typeface="+mn-ea"/>
                <a:cs typeface="+mn-cs"/>
              </a:rPr>
              <a:t>Course 1: </a:t>
            </a:r>
            <a:r>
              <a:rPr lang="en-US" sz="1200" kern="1200" dirty="0">
                <a:solidFill>
                  <a:schemeClr val="tx1"/>
                </a:solidFill>
                <a:effectLst/>
                <a:latin typeface="+mn-lt"/>
                <a:ea typeface="+mn-ea"/>
                <a:cs typeface="+mn-cs"/>
              </a:rPr>
              <a:t>The Justice Gap and the US Legal System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i="1" kern="1200" dirty="0">
                <a:solidFill>
                  <a:schemeClr val="tx1"/>
                </a:solidFill>
                <a:effectLst/>
                <a:latin typeface="+mn-lt"/>
                <a:ea typeface="+mn-ea"/>
                <a:cs typeface="+mn-cs"/>
              </a:rPr>
              <a:t>Course 2: </a:t>
            </a:r>
            <a:r>
              <a:rPr lang="en-US" sz="1200" kern="1200" dirty="0">
                <a:solidFill>
                  <a:schemeClr val="tx1"/>
                </a:solidFill>
                <a:effectLst/>
                <a:latin typeface="+mn-lt"/>
                <a:ea typeface="+mn-ea"/>
                <a:cs typeface="+mn-cs"/>
              </a:rPr>
              <a:t>Civil Legal Issues and Resources to Address Them</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i="1" kern="1200" dirty="0">
                <a:solidFill>
                  <a:schemeClr val="tx1"/>
                </a:solidFill>
                <a:effectLst/>
                <a:latin typeface="+mn-lt"/>
                <a:ea typeface="+mn-ea"/>
                <a:cs typeface="+mn-cs"/>
              </a:rPr>
              <a:t>Course 3: </a:t>
            </a:r>
            <a:r>
              <a:rPr lang="en-US" sz="1200" kern="1200" dirty="0">
                <a:solidFill>
                  <a:schemeClr val="tx1"/>
                </a:solidFill>
                <a:effectLst/>
                <a:latin typeface="+mn-lt"/>
                <a:ea typeface="+mn-ea"/>
                <a:cs typeface="+mn-cs"/>
              </a:rPr>
              <a:t>Finding and Partnering with Legal Service Providers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i="1" kern="1200" dirty="0">
                <a:solidFill>
                  <a:schemeClr val="tx1"/>
                </a:solidFill>
                <a:effectLst/>
                <a:latin typeface="+mn-lt"/>
                <a:ea typeface="+mn-ea"/>
                <a:cs typeface="+mn-cs"/>
              </a:rPr>
              <a:t>Course 4: </a:t>
            </a:r>
            <a:r>
              <a:rPr lang="en-US" sz="1200" kern="1200" dirty="0">
                <a:solidFill>
                  <a:schemeClr val="tx1"/>
                </a:solidFill>
                <a:effectLst/>
                <a:latin typeface="+mn-lt"/>
                <a:ea typeface="+mn-ea"/>
                <a:cs typeface="+mn-cs"/>
              </a:rPr>
              <a:t>Conducting a Legal Reference Interview</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training…</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31</a:t>
            </a:fld>
            <a:endParaRPr lang="en-US"/>
          </a:p>
        </p:txBody>
      </p:sp>
    </p:spTree>
    <p:extLst>
      <p:ext uri="{BB962C8B-B14F-4D97-AF65-F5344CB8AC3E}">
        <p14:creationId xmlns:p14="http://schemas.microsoft.com/office/powerpoint/2010/main" val="3621209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B8448E-3DDF-4E0E-80EE-4FEC9FA3FA44}" type="slidenum">
              <a:rPr lang="en-US" smtClean="0"/>
              <a:t>32</a:t>
            </a:fld>
            <a:endParaRPr lang="en-US"/>
          </a:p>
        </p:txBody>
      </p:sp>
    </p:spTree>
    <p:extLst>
      <p:ext uri="{BB962C8B-B14F-4D97-AF65-F5344CB8AC3E}">
        <p14:creationId xmlns:p14="http://schemas.microsoft.com/office/powerpoint/2010/main" val="1922054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hope it’s been informative and inspiring. I hope you will help strengthen library’s role in closing </a:t>
            </a:r>
            <a:r>
              <a:rPr lang="en-US"/>
              <a:t>the justice gap. </a:t>
            </a:r>
          </a:p>
        </p:txBody>
      </p:sp>
      <p:sp>
        <p:nvSpPr>
          <p:cNvPr id="4" name="Slide Number Placeholder 3"/>
          <p:cNvSpPr>
            <a:spLocks noGrp="1"/>
          </p:cNvSpPr>
          <p:nvPr>
            <p:ph type="sldNum" sz="quarter" idx="5"/>
          </p:nvPr>
        </p:nvSpPr>
        <p:spPr/>
        <p:txBody>
          <a:bodyPr/>
          <a:lstStyle/>
          <a:p>
            <a:fld id="{34B8448E-3DDF-4E0E-80EE-4FEC9FA3FA44}" type="slidenum">
              <a:rPr lang="en-US" smtClean="0"/>
              <a:t>33</a:t>
            </a:fld>
            <a:endParaRPr lang="en-US"/>
          </a:p>
        </p:txBody>
      </p:sp>
    </p:spTree>
    <p:extLst>
      <p:ext uri="{BB962C8B-B14F-4D97-AF65-F5344CB8AC3E}">
        <p14:creationId xmlns:p14="http://schemas.microsoft.com/office/powerpoint/2010/main" val="3551870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the difference between civil law and criminal law?</a:t>
            </a:r>
          </a:p>
          <a:p>
            <a:r>
              <a:rPr lang="en-US" dirty="0"/>
              <a:t>The key difference for our understanding the civil legal justice gap is the lack of a guaranteed attorney</a:t>
            </a:r>
          </a:p>
          <a:p>
            <a:endParaRPr lang="en-US" dirty="0"/>
          </a:p>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4</a:t>
            </a:fld>
            <a:endParaRPr lang="en-US"/>
          </a:p>
        </p:txBody>
      </p:sp>
      <p:pic>
        <p:nvPicPr>
          <p:cNvPr id="5" name="Picture 4">
            <a:extLst>
              <a:ext uri="{FF2B5EF4-FFF2-40B4-BE49-F238E27FC236}">
                <a16:creationId xmlns:a16="http://schemas.microsoft.com/office/drawing/2014/main" id="{B1FA48EF-D87A-4223-AD71-4BF393DC3F77}"/>
              </a:ext>
            </a:extLst>
          </p:cNvPr>
          <p:cNvPicPr>
            <a:picLocks noChangeAspect="1"/>
          </p:cNvPicPr>
          <p:nvPr/>
        </p:nvPicPr>
        <p:blipFill>
          <a:blip r:embed="rId3"/>
          <a:stretch>
            <a:fillRect/>
          </a:stretch>
        </p:blipFill>
        <p:spPr>
          <a:xfrm>
            <a:off x="117230" y="5360168"/>
            <a:ext cx="6399213" cy="2640832"/>
          </a:xfrm>
          <a:prstGeom prst="rect">
            <a:avLst/>
          </a:prstGeom>
        </p:spPr>
      </p:pic>
    </p:spTree>
    <p:extLst>
      <p:ext uri="{BB962C8B-B14F-4D97-AF65-F5344CB8AC3E}">
        <p14:creationId xmlns:p14="http://schemas.microsoft.com/office/powerpoint/2010/main" val="342748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lack of guaranteed representation in addition to other barriers to civil legal justice disproportionately affect low-income people in the U.S, creating the justice gap – the divide between the civil legal needs of low-income people and access to the resources to meet those needs. </a:t>
            </a:r>
            <a:endParaRPr lang="en-US" dirty="0"/>
          </a:p>
          <a:p>
            <a:endParaRPr lang="en-US" dirty="0"/>
          </a:p>
          <a:p>
            <a:r>
              <a:rPr lang="en-US" dirty="0"/>
              <a:t>The statistics are startling.</a:t>
            </a:r>
          </a:p>
          <a:p>
            <a:r>
              <a:rPr lang="en-US" dirty="0"/>
              <a:t>In 2017;</a:t>
            </a:r>
          </a:p>
          <a:p>
            <a:pPr marL="171450" indent="-171450">
              <a:buFont typeface="Wingdings" panose="05000000000000000000" pitchFamily="2" charset="2"/>
              <a:buChar char="§"/>
            </a:pPr>
            <a:r>
              <a:rPr lang="en-US" sz="1200" kern="1200" dirty="0">
                <a:solidFill>
                  <a:schemeClr val="tx1"/>
                </a:solidFill>
                <a:effectLst/>
                <a:latin typeface="+mn-lt"/>
                <a:ea typeface="+mn-ea"/>
                <a:cs typeface="+mn-cs"/>
              </a:rPr>
              <a:t>Almost 3/4 of low-income households experienced at least one civil legal problem</a:t>
            </a:r>
          </a:p>
          <a:p>
            <a:pPr marL="171450" indent="-171450">
              <a:buFont typeface="Wingdings" panose="05000000000000000000" pitchFamily="2" charset="2"/>
              <a:buChar char="§"/>
            </a:pPr>
            <a:r>
              <a:rPr lang="en-US" sz="1200" kern="1200" dirty="0">
                <a:solidFill>
                  <a:schemeClr val="tx1"/>
                </a:solidFill>
                <a:effectLst/>
                <a:latin typeface="+mn-lt"/>
                <a:ea typeface="+mn-ea"/>
                <a:cs typeface="+mn-cs"/>
              </a:rPr>
              <a:t>1 in 4 have experienced more than 6 civil legal problems in the last year </a:t>
            </a:r>
          </a:p>
          <a:p>
            <a:pPr marL="628650" lvl="1" indent="-171450">
              <a:buFont typeface="Wingdings" panose="05000000000000000000" pitchFamily="2" charset="2"/>
              <a:buChar char="§"/>
            </a:pPr>
            <a:r>
              <a:rPr lang="en-US" sz="1200" kern="1200" dirty="0">
                <a:solidFill>
                  <a:schemeClr val="tx1"/>
                </a:solidFill>
                <a:effectLst/>
                <a:latin typeface="+mn-lt"/>
                <a:ea typeface="+mn-ea"/>
                <a:cs typeface="+mn-cs"/>
              </a:rPr>
              <a:t>Percentages can be even higher for groups like seniors, veterans, people with disabilities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tx1"/>
                </a:solidFill>
                <a:effectLst/>
                <a:latin typeface="+mn-lt"/>
                <a:ea typeface="+mn-ea"/>
                <a:cs typeface="+mn-cs"/>
              </a:rPr>
              <a:t>86% of the civil legal problems reported by low-income Americans received inadequate or no legal help.</a:t>
            </a:r>
          </a:p>
          <a:p>
            <a:pPr marL="171450" indent="-171450">
              <a:buFont typeface="Wingdings" panose="05000000000000000000" pitchFamily="2" charset="2"/>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The problem is both broad and deep</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kern="1200" dirty="0">
                <a:solidFill>
                  <a:schemeClr val="tx1"/>
                </a:solidFill>
                <a:effectLst/>
                <a:latin typeface="+mn-lt"/>
                <a:ea typeface="+mn-ea"/>
                <a:cs typeface="+mn-cs"/>
              </a:rPr>
              <a:t>ALSO: Asset Limited, Income Constrained, Employed (ALICE) and justice gap</a:t>
            </a:r>
          </a:p>
          <a:p>
            <a:pPr marL="171450" indent="-171450">
              <a:buFont typeface="Wingdings" panose="05000000000000000000" pitchFamily="2" charset="2"/>
              <a:buChar cha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LSC report: </a:t>
            </a:r>
            <a:r>
              <a:rPr lang="en-US" b="1" dirty="0"/>
              <a:t>Justice Gap Report: Measuring the Unmet Civil Legal Needs of Low-Income Americans</a:t>
            </a:r>
            <a:r>
              <a:rPr lang="en-US" dirty="0"/>
              <a:t>, LSC, June 2017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https://www.lsc.gov/media-center/publications/2017-justice-gap-report</a:t>
            </a:r>
          </a:p>
          <a:p>
            <a:pPr marL="0" indent="0">
              <a:buFont typeface="Wingdings" panose="05000000000000000000" pitchFamily="2" charset="2"/>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A910-3CFF-4799-AA23-7900C48B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9237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Structural and emotional</a:t>
            </a:r>
            <a:r>
              <a:rPr lang="en-US" baseline="0" dirty="0"/>
              <a:t> barriers</a:t>
            </a:r>
          </a:p>
          <a:p>
            <a:endParaRPr lang="en-US" baseline="0" dirty="0"/>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Legal issues can be about intensely personal and often traumatic life events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Many people experience fear and alienation when dealing with the legal system </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Language barriers are common</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Many people experience anxiety and fear with unfamiliar legal technology </a:t>
            </a:r>
          </a:p>
          <a:p>
            <a:endParaRPr lang="en-US" dirty="0"/>
          </a:p>
        </p:txBody>
      </p:sp>
      <p:sp>
        <p:nvSpPr>
          <p:cNvPr id="4" name="Slide Number Placeholder 3"/>
          <p:cNvSpPr>
            <a:spLocks noGrp="1"/>
          </p:cNvSpPr>
          <p:nvPr>
            <p:ph type="sldNum" sz="quarter" idx="10"/>
          </p:nvPr>
        </p:nvSpPr>
        <p:spPr/>
        <p:txBody>
          <a:bodyPr/>
          <a:lstStyle/>
          <a:p>
            <a:fld id="{E8FC9D32-0A46-4AD1-98CF-71CB4560CAC8}" type="slidenum">
              <a:rPr lang="en-US" smtClean="0"/>
              <a:t>6</a:t>
            </a:fld>
            <a:endParaRPr lang="en-US"/>
          </a:p>
        </p:txBody>
      </p:sp>
    </p:spTree>
    <p:extLst>
      <p:ext uri="{BB962C8B-B14F-4D97-AF65-F5344CB8AC3E}">
        <p14:creationId xmlns:p14="http://schemas.microsoft.com/office/powerpoint/2010/main" val="208334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2545"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Public libraries are well-positioned to help reduce the civil legal justice gap by increasing access to information and resources.</a:t>
            </a:r>
          </a:p>
          <a:p>
            <a:pPr marL="42545"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42545" marR="0">
              <a:spcBef>
                <a:spcPts val="0"/>
              </a:spcBef>
              <a:spcAft>
                <a:spcPts val="0"/>
              </a:spcAft>
            </a:pPr>
            <a:r>
              <a:rPr lang="en-US" sz="1200" dirty="0">
                <a:effectLst/>
                <a:latin typeface="Times New Roman" panose="02020603050405020304" pitchFamily="18" charset="0"/>
                <a:ea typeface="Times New Roman" panose="02020603050405020304" pitchFamily="18" charset="0"/>
              </a:rPr>
              <a:t>Why libraries?</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Primary and trusted provider of free access to information and the Internet</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Research, reference and organizational skillsets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Public service and community anchor role in connecting patrons to information and services.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Times New Roman" panose="02020603050405020304" pitchFamily="18" charset="0"/>
              </a:rPr>
              <a:t>understand the importance of neutrality required to provide legal information</a:t>
            </a:r>
            <a:endParaRPr lang="en-US" sz="1200" dirty="0">
              <a:effectLst/>
              <a:latin typeface="Times New Roman" panose="02020603050405020304" pitchFamily="18" charset="0"/>
              <a:ea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endParaRPr lang="en-US" dirty="0"/>
          </a:p>
          <a:p>
            <a:r>
              <a:rPr lang="en-US" dirty="0"/>
              <a:t>Photo: NYPL Steps by Zack Lee https://www.flickr.com/photos/riacale/ on Flickr https://www.flickr.com/photos/riacale/1288680596/</a:t>
            </a:r>
          </a:p>
          <a:p>
            <a:r>
              <a:rPr lang="en-US" dirty="0"/>
              <a:t>CC BY-NC-ND 2.0 https://creativecommons.org/licenses/by-nc-nd/2.0/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EA910-3CFF-4799-AA23-7900C48BA4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341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FC9D32-0A46-4AD1-98CF-71CB4560CAC8}" type="slidenum">
              <a:rPr lang="en-US" smtClean="0"/>
              <a:t>8</a:t>
            </a:fld>
            <a:endParaRPr lang="en-US"/>
          </a:p>
        </p:txBody>
      </p:sp>
    </p:spTree>
    <p:extLst>
      <p:ext uri="{BB962C8B-B14F-4D97-AF65-F5344CB8AC3E}">
        <p14:creationId xmlns:p14="http://schemas.microsoft.com/office/powerpoint/2010/main" val="3934831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8950" y="955675"/>
            <a:ext cx="7346950" cy="4132263"/>
          </a:xfrm>
        </p:spPr>
      </p:sp>
      <p:sp>
        <p:nvSpPr>
          <p:cNvPr id="3" name="Notes Placeholder 2"/>
          <p:cNvSpPr>
            <a:spLocks noGrp="1"/>
          </p:cNvSpPr>
          <p:nvPr>
            <p:ph type="body" idx="1"/>
          </p:nvPr>
        </p:nvSpPr>
        <p:spPr>
          <a:xfrm>
            <a:off x="685800" y="5643196"/>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COVID-19 pandemic has </a:t>
            </a:r>
            <a:r>
              <a:rPr lang="en-US" sz="1200" kern="1200" dirty="0">
                <a:solidFill>
                  <a:schemeClr val="tx1"/>
                </a:solidFill>
                <a:effectLst/>
                <a:latin typeface="+mn-lt"/>
                <a:ea typeface="+mn-ea"/>
                <a:cs typeface="+mn-cs"/>
              </a:rPr>
              <a:t>created a surge in civil legal issues for many people with rising unemployment, housing insecurity, medical debt, concerns of safety and domestic violence,  and more</a:t>
            </a:r>
            <a:r>
              <a:rPr lang="en-US" dirty="0">
                <a:effectLst/>
              </a:rPr>
              <a:t> </a:t>
            </a:r>
            <a:r>
              <a:rPr lang="en-US" sz="1200" kern="1200" dirty="0">
                <a:solidFill>
                  <a:schemeClr val="tx1"/>
                </a:solidFill>
                <a:effectLst/>
                <a:latin typeface="+mn-lt"/>
                <a:ea typeface="+mn-ea"/>
                <a:cs typeface="+mn-cs"/>
              </a:rPr>
              <a:t> </a:t>
            </a:r>
          </a:p>
          <a:p>
            <a:endParaRPr lang="en-US" dirty="0"/>
          </a:p>
          <a:p>
            <a:r>
              <a:rPr lang="en-US" dirty="0"/>
              <a:t>When you hear these phrases, there is possibly a civil legal issue that the patron needs to resolve</a:t>
            </a:r>
          </a:p>
        </p:txBody>
      </p:sp>
      <p:sp>
        <p:nvSpPr>
          <p:cNvPr id="4" name="Slide Number Placeholder 3"/>
          <p:cNvSpPr>
            <a:spLocks noGrp="1"/>
          </p:cNvSpPr>
          <p:nvPr>
            <p:ph type="sldNum" sz="quarter" idx="5"/>
          </p:nvPr>
        </p:nvSpPr>
        <p:spPr/>
        <p:txBody>
          <a:bodyPr/>
          <a:lstStyle/>
          <a:p>
            <a:fld id="{E8FC9D32-0A46-4AD1-98CF-71CB4560CAC8}" type="slidenum">
              <a:rPr lang="en-US" smtClean="0"/>
              <a:t>9</a:t>
            </a:fld>
            <a:endParaRPr lang="en-US"/>
          </a:p>
        </p:txBody>
      </p:sp>
    </p:spTree>
    <p:extLst>
      <p:ext uri="{BB962C8B-B14F-4D97-AF65-F5344CB8AC3E}">
        <p14:creationId xmlns:p14="http://schemas.microsoft.com/office/powerpoint/2010/main" val="17981549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3C29C6-22BF-40DC-8CE2-CC7F0E999BEB}"/>
              </a:ext>
            </a:extLst>
          </p:cNvPr>
          <p:cNvSpPr/>
          <p:nvPr userDrawn="1"/>
        </p:nvSpPr>
        <p:spPr>
          <a:xfrm>
            <a:off x="-1" y="6082651"/>
            <a:ext cx="12192002" cy="780274"/>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1524730" y="2197361"/>
            <a:ext cx="7696200" cy="2040018"/>
          </a:xfrm>
        </p:spPr>
        <p:txBody>
          <a:bodyPr anchor="b">
            <a:normAutofit/>
          </a:bodyPr>
          <a:lstStyle>
            <a:lvl1pPr algn="l">
              <a:defRPr lang="en-US" sz="5400" b="1" kern="1200" dirty="0">
                <a:solidFill>
                  <a:srgbClr val="133064"/>
                </a:solidFill>
                <a:latin typeface="Helvetica" pitchFamily="2" charset="0"/>
                <a:ea typeface="+mn-ea"/>
                <a:cs typeface="+mn-cs"/>
              </a:defRPr>
            </a:lvl1pPr>
          </a:lstStyle>
          <a:p>
            <a:r>
              <a:rPr lang="en-US" dirty="0"/>
              <a:t>Title of Presentation</a:t>
            </a:r>
          </a:p>
        </p:txBody>
      </p:sp>
      <p:sp>
        <p:nvSpPr>
          <p:cNvPr id="3" name="Subtitle 2"/>
          <p:cNvSpPr>
            <a:spLocks noGrp="1"/>
          </p:cNvSpPr>
          <p:nvPr>
            <p:ph type="subTitle" idx="1" hasCustomPrompt="1"/>
          </p:nvPr>
        </p:nvSpPr>
        <p:spPr>
          <a:xfrm>
            <a:off x="1524000" y="4376152"/>
            <a:ext cx="9144000" cy="972468"/>
          </a:xfrm>
        </p:spPr>
        <p:txBody>
          <a:bodyPr>
            <a:normAutofit/>
          </a:bodyPr>
          <a:lstStyle>
            <a:lvl1pPr marL="0" indent="0" algn="l" defTabSz="914400" rtl="0" eaLnBrk="1" latinLnBrk="0" hangingPunct="1">
              <a:lnSpc>
                <a:spcPct val="100000"/>
              </a:lnSpc>
              <a:buNone/>
              <a:defRPr lang="en-US" sz="2800" i="1" kern="1200" dirty="0">
                <a:solidFill>
                  <a:srgbClr val="646060"/>
                </a:solidFill>
                <a:latin typeface="Helvetica"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p>
        </p:txBody>
      </p:sp>
      <p:sp>
        <p:nvSpPr>
          <p:cNvPr id="9" name="Text Placeholder 8">
            <a:extLst>
              <a:ext uri="{FF2B5EF4-FFF2-40B4-BE49-F238E27FC236}">
                <a16:creationId xmlns:a16="http://schemas.microsoft.com/office/drawing/2014/main" id="{DABFB468-F3BE-427A-A5A1-8FBA838E52AD}"/>
              </a:ext>
            </a:extLst>
          </p:cNvPr>
          <p:cNvSpPr>
            <a:spLocks noGrp="1"/>
          </p:cNvSpPr>
          <p:nvPr>
            <p:ph type="body" sz="quarter" idx="10" hasCustomPrompt="1"/>
          </p:nvPr>
        </p:nvSpPr>
        <p:spPr>
          <a:xfrm>
            <a:off x="1524000" y="5348620"/>
            <a:ext cx="9144000" cy="561032"/>
          </a:xfrm>
        </p:spPr>
        <p:txBody>
          <a:bodyPr>
            <a:normAutofit/>
          </a:bodyPr>
          <a:lstStyle>
            <a:lvl1pPr marL="0" indent="0">
              <a:buNone/>
              <a:defRPr sz="2400">
                <a:solidFill>
                  <a:srgbClr val="646060"/>
                </a:solidFill>
              </a:defRPr>
            </a:lvl1pPr>
          </a:lstStyle>
          <a:p>
            <a:pPr lvl="0"/>
            <a:r>
              <a:rPr lang="en-US" dirty="0"/>
              <a:t>Date</a:t>
            </a:r>
          </a:p>
        </p:txBody>
      </p:sp>
      <p:grpSp>
        <p:nvGrpSpPr>
          <p:cNvPr id="82" name="Group 81">
            <a:extLst>
              <a:ext uri="{FF2B5EF4-FFF2-40B4-BE49-F238E27FC236}">
                <a16:creationId xmlns:a16="http://schemas.microsoft.com/office/drawing/2014/main" id="{5BF30BA0-F990-4645-9971-1AC9769ACF94}"/>
              </a:ext>
            </a:extLst>
          </p:cNvPr>
          <p:cNvGrpSpPr/>
          <p:nvPr userDrawn="1"/>
        </p:nvGrpSpPr>
        <p:grpSpPr>
          <a:xfrm>
            <a:off x="9709875" y="-49584"/>
            <a:ext cx="2491802" cy="6964070"/>
            <a:chOff x="9709875" y="-49584"/>
            <a:chExt cx="2491802" cy="6964070"/>
          </a:xfrm>
        </p:grpSpPr>
        <p:sp>
          <p:nvSpPr>
            <p:cNvPr id="69" name="Rectangle 68">
              <a:extLst>
                <a:ext uri="{FF2B5EF4-FFF2-40B4-BE49-F238E27FC236}">
                  <a16:creationId xmlns:a16="http://schemas.microsoft.com/office/drawing/2014/main" id="{CD8E9567-3874-4E7C-9ED9-A36AC6A29892}"/>
                </a:ext>
              </a:extLst>
            </p:cNvPr>
            <p:cNvSpPr/>
            <p:nvPr userDrawn="1"/>
          </p:nvSpPr>
          <p:spPr>
            <a:xfrm>
              <a:off x="10730049" y="-24358"/>
              <a:ext cx="1456316" cy="6882357"/>
            </a:xfrm>
            <a:prstGeom prst="rect">
              <a:avLst/>
            </a:prstGeom>
            <a:blipFill dpi="0" rotWithShape="1">
              <a:blip r:embed="rId2">
                <a:alphaModFix amt="37000"/>
              </a:blip>
              <a:srcRect/>
              <a:stretch>
                <a:fillRect l="-765366" t="-234635" r="-179460" b="-911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Triangle 67">
              <a:extLst>
                <a:ext uri="{FF2B5EF4-FFF2-40B4-BE49-F238E27FC236}">
                  <a16:creationId xmlns:a16="http://schemas.microsoft.com/office/drawing/2014/main" id="{C49AFDEE-1E3C-4497-A519-78507CB3E21A}"/>
                </a:ext>
              </a:extLst>
            </p:cNvPr>
            <p:cNvSpPr/>
            <p:nvPr userDrawn="1"/>
          </p:nvSpPr>
          <p:spPr>
            <a:xfrm rot="16200000">
              <a:off x="9357514" y="4035183"/>
              <a:ext cx="3811610" cy="1863658"/>
            </a:xfrm>
            <a:prstGeom prst="rtTriangle">
              <a:avLst/>
            </a:prstGeom>
            <a:blipFill>
              <a:blip r:embed="rId2"/>
              <a:stretch>
                <a:fillRect l="-723497" t="-206583" r="-161871" b="-94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25">
              <a:extLst>
                <a:ext uri="{FF2B5EF4-FFF2-40B4-BE49-F238E27FC236}">
                  <a16:creationId xmlns:a16="http://schemas.microsoft.com/office/drawing/2014/main" id="{EA8F002C-41BC-4179-82AF-E7455B831211}"/>
                </a:ext>
              </a:extLst>
            </p:cNvPr>
            <p:cNvSpPr/>
            <p:nvPr userDrawn="1"/>
          </p:nvSpPr>
          <p:spPr>
            <a:xfrm>
              <a:off x="9709875" y="-39178"/>
              <a:ext cx="2449882" cy="6911996"/>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ight Triangle 66">
              <a:extLst>
                <a:ext uri="{FF2B5EF4-FFF2-40B4-BE49-F238E27FC236}">
                  <a16:creationId xmlns:a16="http://schemas.microsoft.com/office/drawing/2014/main" id="{4325CDC8-FD8B-4ADD-989B-8EFACC6085D8}"/>
                </a:ext>
              </a:extLst>
            </p:cNvPr>
            <p:cNvSpPr/>
            <p:nvPr userDrawn="1"/>
          </p:nvSpPr>
          <p:spPr>
            <a:xfrm rot="10800000">
              <a:off x="10336445" y="-12701"/>
              <a:ext cx="1863659" cy="3438251"/>
            </a:xfrm>
            <a:prstGeom prst="rtTriangle">
              <a:avLst/>
            </a:prstGeom>
            <a:blipFill>
              <a:blip r:embed="rId2"/>
              <a:stretch>
                <a:fillRect l="-705908" t="-234635" r="-179460" b="-668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25">
              <a:extLst>
                <a:ext uri="{FF2B5EF4-FFF2-40B4-BE49-F238E27FC236}">
                  <a16:creationId xmlns:a16="http://schemas.microsoft.com/office/drawing/2014/main" id="{FBFF361F-4374-428E-818A-203B676D13E0}"/>
                </a:ext>
              </a:extLst>
            </p:cNvPr>
            <p:cNvSpPr/>
            <p:nvPr userDrawn="1"/>
          </p:nvSpPr>
          <p:spPr>
            <a:xfrm rot="10800000" flipH="1">
              <a:off x="11156944" y="-49584"/>
              <a:ext cx="1044733" cy="696407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bg1">
                <a:alpha val="31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Parallelogram 16">
            <a:extLst>
              <a:ext uri="{FF2B5EF4-FFF2-40B4-BE49-F238E27FC236}">
                <a16:creationId xmlns:a16="http://schemas.microsoft.com/office/drawing/2014/main" id="{2DC9DB81-03C1-49B5-A5C5-3EAEEE5822B9}"/>
              </a:ext>
            </a:extLst>
          </p:cNvPr>
          <p:cNvSpPr/>
          <p:nvPr userDrawn="1"/>
        </p:nvSpPr>
        <p:spPr>
          <a:xfrm>
            <a:off x="-2" y="6452931"/>
            <a:ext cx="12192001" cy="422694"/>
          </a:xfrm>
          <a:prstGeom prst="parallelogram">
            <a:avLst>
              <a:gd name="adj" fmla="val 0"/>
            </a:avLst>
          </a:pr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7" name="Picture 76" descr="A picture containing dark, sitting, computer, computer&#10;&#10;Description automatically generated">
            <a:extLst>
              <a:ext uri="{FF2B5EF4-FFF2-40B4-BE49-F238E27FC236}">
                <a16:creationId xmlns:a16="http://schemas.microsoft.com/office/drawing/2014/main" id="{C3F230B5-EC8C-4D8D-8B10-F2C7B655A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1015" y="466021"/>
            <a:ext cx="4315005" cy="561204"/>
          </a:xfrm>
          <a:prstGeom prst="rect">
            <a:avLst/>
          </a:prstGeom>
        </p:spPr>
      </p:pic>
      <p:grpSp>
        <p:nvGrpSpPr>
          <p:cNvPr id="78" name="Group 77">
            <a:extLst>
              <a:ext uri="{FF2B5EF4-FFF2-40B4-BE49-F238E27FC236}">
                <a16:creationId xmlns:a16="http://schemas.microsoft.com/office/drawing/2014/main" id="{4E08120E-3677-4603-9F20-74C74043936B}"/>
              </a:ext>
            </a:extLst>
          </p:cNvPr>
          <p:cNvGrpSpPr/>
          <p:nvPr userDrawn="1"/>
        </p:nvGrpSpPr>
        <p:grpSpPr>
          <a:xfrm>
            <a:off x="6366139" y="1089525"/>
            <a:ext cx="2849881" cy="307777"/>
            <a:chOff x="8910319" y="6283356"/>
            <a:chExt cx="2849881" cy="307777"/>
          </a:xfrm>
        </p:grpSpPr>
        <p:pic>
          <p:nvPicPr>
            <p:cNvPr id="79" name="Picture 78" descr="A picture containing drawing&#10;&#10;Description automatically generated">
              <a:extLst>
                <a:ext uri="{FF2B5EF4-FFF2-40B4-BE49-F238E27FC236}">
                  <a16:creationId xmlns:a16="http://schemas.microsoft.com/office/drawing/2014/main" id="{5B19FFF0-8896-4CCD-B969-4AB31C5048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80" name="TextBox 79">
              <a:extLst>
                <a:ext uri="{FF2B5EF4-FFF2-40B4-BE49-F238E27FC236}">
                  <a16:creationId xmlns:a16="http://schemas.microsoft.com/office/drawing/2014/main" id="{E047C373-528A-4DB1-921A-18B642FC1801}"/>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spTree>
    <p:extLst>
      <p:ext uri="{BB962C8B-B14F-4D97-AF65-F5344CB8AC3E}">
        <p14:creationId xmlns:p14="http://schemas.microsoft.com/office/powerpoint/2010/main" val="227445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2 Content B">
    <p:spTree>
      <p:nvGrpSpPr>
        <p:cNvPr id="1" name=""/>
        <p:cNvGrpSpPr/>
        <p:nvPr/>
      </p:nvGrpSpPr>
      <p:grpSpPr>
        <a:xfrm>
          <a:off x="0" y="0"/>
          <a:ext cx="0" cy="0"/>
          <a:chOff x="0" y="0"/>
          <a:chExt cx="0" cy="0"/>
        </a:xfrm>
      </p:grpSpPr>
      <p:sp>
        <p:nvSpPr>
          <p:cNvPr id="5" name="Parallelogram 1">
            <a:extLst>
              <a:ext uri="{FF2B5EF4-FFF2-40B4-BE49-F238E27FC236}">
                <a16:creationId xmlns:a16="http://schemas.microsoft.com/office/drawing/2014/main" id="{DC494E36-50C7-4F37-A74A-C13F936C4F61}"/>
              </a:ext>
            </a:extLst>
          </p:cNvPr>
          <p:cNvSpPr/>
          <p:nvPr userDrawn="1"/>
        </p:nvSpPr>
        <p:spPr>
          <a:xfrm>
            <a:off x="0" y="697744"/>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solidFill>
              <a:srgbClr val="0080B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Subject Heading</a:t>
            </a:r>
          </a:p>
        </p:txBody>
      </p:sp>
      <p:sp>
        <p:nvSpPr>
          <p:cNvPr id="7" name="Content Placeholder 2">
            <a:extLst>
              <a:ext uri="{FF2B5EF4-FFF2-40B4-BE49-F238E27FC236}">
                <a16:creationId xmlns:a16="http://schemas.microsoft.com/office/drawing/2014/main" id="{5F27C98E-BA48-402F-90BA-207B7F9EC3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C0EF267C-2C26-443B-9DE1-570FB4315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9291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itle and 2 Content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pitchFamily="2" charset="0"/>
              </a:defRPr>
            </a:lvl1pPr>
          </a:lstStyle>
          <a:p>
            <a:r>
              <a:rPr lang="en-US" dirty="0"/>
              <a:t>Heading</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77647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itle and 2 Content 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a:t>Click to edit Master title style</a:t>
            </a:r>
            <a:endParaRPr lang="en-US" dirty="0"/>
          </a:p>
        </p:txBody>
      </p:sp>
      <p:sp>
        <p:nvSpPr>
          <p:cNvPr id="5" name="Parallelogram 4">
            <a:extLst>
              <a:ext uri="{FF2B5EF4-FFF2-40B4-BE49-F238E27FC236}">
                <a16:creationId xmlns:a16="http://schemas.microsoft.com/office/drawing/2014/main" id="{60A193C1-9719-4A6E-9407-DA6291B7B502}"/>
              </a:ext>
            </a:extLst>
          </p:cNvPr>
          <p:cNvSpPr/>
          <p:nvPr userDrawn="1"/>
        </p:nvSpPr>
        <p:spPr>
          <a:xfrm>
            <a:off x="0" y="6559716"/>
            <a:ext cx="12192000" cy="314325"/>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C142A0-57C5-4163-8844-DE13638A329D}"/>
              </a:ext>
            </a:extLst>
          </p:cNvPr>
          <p:cNvSpPr/>
          <p:nvPr userDrawn="1"/>
        </p:nvSpPr>
        <p:spPr>
          <a:xfrm>
            <a:off x="0" y="5917427"/>
            <a:ext cx="12192001"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Content Placeholder 2"/>
          <p:cNvSpPr>
            <a:spLocks noGrp="1"/>
          </p:cNvSpPr>
          <p:nvPr>
            <p:ph sz="half" idx="1"/>
          </p:nvPr>
        </p:nvSpPr>
        <p:spPr>
          <a:xfrm>
            <a:off x="838200" y="1825625"/>
            <a:ext cx="5181600" cy="3956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568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7" name="Picture 16" descr="A picture containing dark, sitting, computer, computer&#10;&#10;Description automatically generated">
            <a:extLst>
              <a:ext uri="{FF2B5EF4-FFF2-40B4-BE49-F238E27FC236}">
                <a16:creationId xmlns:a16="http://schemas.microsoft.com/office/drawing/2014/main" id="{D76B373D-1F37-4E43-B586-AB0717CF50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9922" y="6176963"/>
            <a:ext cx="3119120" cy="405669"/>
          </a:xfrm>
          <a:prstGeom prst="rect">
            <a:avLst/>
          </a:prstGeom>
        </p:spPr>
      </p:pic>
      <p:grpSp>
        <p:nvGrpSpPr>
          <p:cNvPr id="18" name="Group 17">
            <a:extLst>
              <a:ext uri="{FF2B5EF4-FFF2-40B4-BE49-F238E27FC236}">
                <a16:creationId xmlns:a16="http://schemas.microsoft.com/office/drawing/2014/main" id="{43CE42F9-7D3D-4B94-B18D-02E98C3639D3}"/>
              </a:ext>
            </a:extLst>
          </p:cNvPr>
          <p:cNvGrpSpPr/>
          <p:nvPr userDrawn="1"/>
        </p:nvGrpSpPr>
        <p:grpSpPr>
          <a:xfrm>
            <a:off x="568959" y="6274855"/>
            <a:ext cx="2849881" cy="307777"/>
            <a:chOff x="8910319" y="6283356"/>
            <a:chExt cx="2849881" cy="307777"/>
          </a:xfrm>
        </p:grpSpPr>
        <p:pic>
          <p:nvPicPr>
            <p:cNvPr id="19" name="Picture 18" descr="A picture containing drawing&#10;&#10;Description automatically generated">
              <a:extLst>
                <a:ext uri="{FF2B5EF4-FFF2-40B4-BE49-F238E27FC236}">
                  <a16:creationId xmlns:a16="http://schemas.microsoft.com/office/drawing/2014/main" id="{AB8095DD-501E-44EC-A210-73F7D6BCAE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20" name="TextBox 19">
              <a:extLst>
                <a:ext uri="{FF2B5EF4-FFF2-40B4-BE49-F238E27FC236}">
                  <a16:creationId xmlns:a16="http://schemas.microsoft.com/office/drawing/2014/main" id="{0A2A4C04-BF91-4125-A3F7-45363352E4A9}"/>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21" name="Picture 20" descr="A group of clouds in the sky&#10;&#10;Description automatically generated">
            <a:extLst>
              <a:ext uri="{FF2B5EF4-FFF2-40B4-BE49-F238E27FC236}">
                <a16:creationId xmlns:a16="http://schemas.microsoft.com/office/drawing/2014/main" id="{C6BB7173-15E3-401F-A832-8BCF9337F8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269" t="-6" r="39153" b="6"/>
          <a:stretch/>
        </p:blipFill>
        <p:spPr>
          <a:xfrm>
            <a:off x="11876912" y="428"/>
            <a:ext cx="314326" cy="6857143"/>
          </a:xfrm>
          <a:prstGeom prst="rect">
            <a:avLst/>
          </a:prstGeom>
        </p:spPr>
      </p:pic>
      <p:pic>
        <p:nvPicPr>
          <p:cNvPr id="22" name="Picture 21" descr="A group of clouds in the sky&#10;&#10;Description automatically generated">
            <a:extLst>
              <a:ext uri="{FF2B5EF4-FFF2-40B4-BE49-F238E27FC236}">
                <a16:creationId xmlns:a16="http://schemas.microsoft.com/office/drawing/2014/main" id="{F8463A73-75FD-4533-9698-C2DC9DD225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2443450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mparison">
    <p:spTree>
      <p:nvGrpSpPr>
        <p:cNvPr id="1" name=""/>
        <p:cNvGrpSpPr/>
        <p:nvPr/>
      </p:nvGrpSpPr>
      <p:grpSpPr>
        <a:xfrm>
          <a:off x="0" y="0"/>
          <a:ext cx="0" cy="0"/>
          <a:chOff x="0" y="0"/>
          <a:chExt cx="0" cy="0"/>
        </a:xfrm>
      </p:grpSpPr>
      <p:sp>
        <p:nvSpPr>
          <p:cNvPr id="7" name="Parallelogram 1">
            <a:extLst>
              <a:ext uri="{FF2B5EF4-FFF2-40B4-BE49-F238E27FC236}">
                <a16:creationId xmlns:a16="http://schemas.microsoft.com/office/drawing/2014/main" id="{823E4EA7-5F97-40B7-A412-165F4E389D3D}"/>
              </a:ext>
            </a:extLst>
          </p:cNvPr>
          <p:cNvSpPr/>
          <p:nvPr userDrawn="1"/>
        </p:nvSpPr>
        <p:spPr>
          <a:xfrm>
            <a:off x="0" y="682936"/>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100000">
                <a:srgbClr val="0F2A5E"/>
              </a:gs>
              <a:gs pos="0">
                <a:srgbClr val="03163B"/>
              </a:gs>
              <a:gs pos="19000">
                <a:srgbClr val="092558"/>
              </a:gs>
            </a:gsLst>
            <a:lin ang="16200000" scaled="1"/>
            <a:tileRect/>
          </a:gradFill>
          <a:ln>
            <a:solidFill>
              <a:srgbClr val="0F3D8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Heading</a:t>
            </a:r>
          </a:p>
        </p:txBody>
      </p:sp>
      <p:sp>
        <p:nvSpPr>
          <p:cNvPr id="8" name="Text Placeholder 2">
            <a:extLst>
              <a:ext uri="{FF2B5EF4-FFF2-40B4-BE49-F238E27FC236}">
                <a16:creationId xmlns:a16="http://schemas.microsoft.com/office/drawing/2014/main" id="{5DBAA6D1-D5F8-4D3E-8CDC-9D69C2EB7F74}"/>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3">
            <a:extLst>
              <a:ext uri="{FF2B5EF4-FFF2-40B4-BE49-F238E27FC236}">
                <a16:creationId xmlns:a16="http://schemas.microsoft.com/office/drawing/2014/main" id="{53C94E4E-0ECD-4080-AFB0-D7ACD48AD3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9D820C03-62AA-4C04-BBF4-AF4AC0D51E0F}"/>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4305311A-31FC-42A6-A1BA-4C77B131C4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711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mparison B">
    <p:spTree>
      <p:nvGrpSpPr>
        <p:cNvPr id="1" name=""/>
        <p:cNvGrpSpPr/>
        <p:nvPr/>
      </p:nvGrpSpPr>
      <p:grpSpPr>
        <a:xfrm>
          <a:off x="0" y="0"/>
          <a:ext cx="0" cy="0"/>
          <a:chOff x="0" y="0"/>
          <a:chExt cx="0" cy="0"/>
        </a:xfrm>
      </p:grpSpPr>
      <p:sp>
        <p:nvSpPr>
          <p:cNvPr id="5" name="Parallelogram 1">
            <a:extLst>
              <a:ext uri="{FF2B5EF4-FFF2-40B4-BE49-F238E27FC236}">
                <a16:creationId xmlns:a16="http://schemas.microsoft.com/office/drawing/2014/main" id="{DC494E36-50C7-4F37-A74A-C13F936C4F61}"/>
              </a:ext>
            </a:extLst>
          </p:cNvPr>
          <p:cNvSpPr/>
          <p:nvPr userDrawn="1"/>
        </p:nvSpPr>
        <p:spPr>
          <a:xfrm>
            <a:off x="0" y="697744"/>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solidFill>
              <a:srgbClr val="0080B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Heading</a:t>
            </a:r>
          </a:p>
        </p:txBody>
      </p:sp>
      <p:sp>
        <p:nvSpPr>
          <p:cNvPr id="9" name="Text Placeholder 2">
            <a:extLst>
              <a:ext uri="{FF2B5EF4-FFF2-40B4-BE49-F238E27FC236}">
                <a16:creationId xmlns:a16="http://schemas.microsoft.com/office/drawing/2014/main" id="{40C80C6C-6C88-4AAB-84AE-D911F15013F6}"/>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654FC71B-4A3D-4C14-AF75-74A7455FCB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16874B87-1E88-4B5A-B800-ED40E62F248E}"/>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56F0D56E-A0FE-46DA-A5EA-AACC3BEDE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908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Title and Comparison 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latin typeface="Helvetica" pitchFamily="2" charset="0"/>
              </a:defRPr>
            </a:lvl1pPr>
          </a:lstStyle>
          <a:p>
            <a:r>
              <a:rPr lang="en-US" dirty="0"/>
              <a:t>Heading</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8243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60A193C1-9719-4A6E-9407-DA6291B7B502}"/>
              </a:ext>
            </a:extLst>
          </p:cNvPr>
          <p:cNvSpPr/>
          <p:nvPr userDrawn="1"/>
        </p:nvSpPr>
        <p:spPr>
          <a:xfrm>
            <a:off x="0" y="6559716"/>
            <a:ext cx="12192000" cy="314325"/>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C142A0-57C5-4163-8844-DE13638A329D}"/>
              </a:ext>
            </a:extLst>
          </p:cNvPr>
          <p:cNvSpPr/>
          <p:nvPr userDrawn="1"/>
        </p:nvSpPr>
        <p:spPr>
          <a:xfrm>
            <a:off x="0" y="5917427"/>
            <a:ext cx="12192001"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C20B0097-2313-4589-8F0B-F1A1E42F3E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742" y="608521"/>
            <a:ext cx="1191643" cy="1191643"/>
          </a:xfrm>
          <a:prstGeom prst="rect">
            <a:avLst/>
          </a:prstGeom>
        </p:spPr>
      </p:pic>
      <p:pic>
        <p:nvPicPr>
          <p:cNvPr id="14" name="Picture 13">
            <a:extLst>
              <a:ext uri="{FF2B5EF4-FFF2-40B4-BE49-F238E27FC236}">
                <a16:creationId xmlns:a16="http://schemas.microsoft.com/office/drawing/2014/main" id="{5DF69E12-48EC-43E1-B40D-F38BA3AC8F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027010" y="3804546"/>
            <a:ext cx="1191643" cy="1191643"/>
          </a:xfrm>
          <a:prstGeom prst="rect">
            <a:avLst/>
          </a:prstGeom>
        </p:spPr>
      </p:pic>
      <p:sp>
        <p:nvSpPr>
          <p:cNvPr id="16" name="Text Placeholder 15">
            <a:extLst>
              <a:ext uri="{FF2B5EF4-FFF2-40B4-BE49-F238E27FC236}">
                <a16:creationId xmlns:a16="http://schemas.microsoft.com/office/drawing/2014/main" id="{F7AA46F1-0F62-4AD6-950A-ECC49F97B0FD}"/>
              </a:ext>
            </a:extLst>
          </p:cNvPr>
          <p:cNvSpPr>
            <a:spLocks noGrp="1"/>
          </p:cNvSpPr>
          <p:nvPr>
            <p:ph type="body" sz="quarter" idx="10"/>
          </p:nvPr>
        </p:nvSpPr>
        <p:spPr>
          <a:xfrm>
            <a:off x="2527300" y="1204913"/>
            <a:ext cx="7048500" cy="3417887"/>
          </a:xfrm>
        </p:spPr>
        <p:txBody>
          <a:bodyPr/>
          <a:lstStyle>
            <a:lvl1pPr marL="0" indent="0">
              <a:buNone/>
              <a:defRPr/>
            </a:lvl1pPr>
            <a:lvl2pPr marL="457200" indent="0">
              <a:buNone/>
              <a:defRPr/>
            </a:lvl2pPr>
          </a:lstStyle>
          <a:p>
            <a:pPr lvl="0"/>
            <a:r>
              <a:rPr lang="en-US"/>
              <a:t>Click to edit Master text styles</a:t>
            </a:r>
          </a:p>
        </p:txBody>
      </p:sp>
      <p:pic>
        <p:nvPicPr>
          <p:cNvPr id="13" name="Picture 12" descr="A picture containing dark, sitting, computer, computer&#10;&#10;Description automatically generated">
            <a:extLst>
              <a:ext uri="{FF2B5EF4-FFF2-40B4-BE49-F238E27FC236}">
                <a16:creationId xmlns:a16="http://schemas.microsoft.com/office/drawing/2014/main" id="{4BE661B2-EBB8-4AAA-ACA7-85AED347FA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9922" y="6176963"/>
            <a:ext cx="3119120" cy="405669"/>
          </a:xfrm>
          <a:prstGeom prst="rect">
            <a:avLst/>
          </a:prstGeom>
        </p:spPr>
      </p:pic>
      <p:grpSp>
        <p:nvGrpSpPr>
          <p:cNvPr id="15" name="Group 14">
            <a:extLst>
              <a:ext uri="{FF2B5EF4-FFF2-40B4-BE49-F238E27FC236}">
                <a16:creationId xmlns:a16="http://schemas.microsoft.com/office/drawing/2014/main" id="{23EFC390-0E2F-41C0-A47F-5FA497EE50AA}"/>
              </a:ext>
            </a:extLst>
          </p:cNvPr>
          <p:cNvGrpSpPr/>
          <p:nvPr userDrawn="1"/>
        </p:nvGrpSpPr>
        <p:grpSpPr>
          <a:xfrm>
            <a:off x="568959" y="6274855"/>
            <a:ext cx="2849881" cy="307777"/>
            <a:chOff x="8910319" y="6283356"/>
            <a:chExt cx="2849881" cy="307777"/>
          </a:xfrm>
        </p:grpSpPr>
        <p:pic>
          <p:nvPicPr>
            <p:cNvPr id="17" name="Picture 16" descr="A picture containing drawing&#10;&#10;Description automatically generated">
              <a:extLst>
                <a:ext uri="{FF2B5EF4-FFF2-40B4-BE49-F238E27FC236}">
                  <a16:creationId xmlns:a16="http://schemas.microsoft.com/office/drawing/2014/main" id="{6BD4EDED-4402-4548-B843-9968F9C2B8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9" name="TextBox 18">
              <a:extLst>
                <a:ext uri="{FF2B5EF4-FFF2-40B4-BE49-F238E27FC236}">
                  <a16:creationId xmlns:a16="http://schemas.microsoft.com/office/drawing/2014/main" id="{9CE268EF-63CB-4F02-B6CA-1E570DA46885}"/>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3" name="Picture 2" descr="A group of clouds in the sky&#10;&#10;Description automatically generated">
            <a:extLst>
              <a:ext uri="{FF2B5EF4-FFF2-40B4-BE49-F238E27FC236}">
                <a16:creationId xmlns:a16="http://schemas.microsoft.com/office/drawing/2014/main" id="{87F57C05-89A0-4E49-A4F5-7947BB9448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8269" t="-6" r="39153" b="6"/>
          <a:stretch/>
        </p:blipFill>
        <p:spPr>
          <a:xfrm>
            <a:off x="11876912" y="428"/>
            <a:ext cx="314326" cy="6857143"/>
          </a:xfrm>
          <a:prstGeom prst="rect">
            <a:avLst/>
          </a:prstGeom>
        </p:spPr>
      </p:pic>
      <p:pic>
        <p:nvPicPr>
          <p:cNvPr id="4" name="Picture 3" descr="A group of clouds in the sky&#10;&#10;Description automatically generated">
            <a:extLst>
              <a:ext uri="{FF2B5EF4-FFF2-40B4-BE49-F238E27FC236}">
                <a16:creationId xmlns:a16="http://schemas.microsoft.com/office/drawing/2014/main" id="{2FD320CA-561B-401C-AAF2-973E8C4772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1883411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60A193C1-9719-4A6E-9407-DA6291B7B502}"/>
              </a:ext>
            </a:extLst>
          </p:cNvPr>
          <p:cNvSpPr/>
          <p:nvPr userDrawn="1"/>
        </p:nvSpPr>
        <p:spPr>
          <a:xfrm>
            <a:off x="0" y="6559716"/>
            <a:ext cx="12192000" cy="314325"/>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C142A0-57C5-4163-8844-DE13638A329D}"/>
              </a:ext>
            </a:extLst>
          </p:cNvPr>
          <p:cNvSpPr/>
          <p:nvPr userDrawn="1"/>
        </p:nvSpPr>
        <p:spPr>
          <a:xfrm>
            <a:off x="0" y="5917427"/>
            <a:ext cx="12192001"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C20B0097-2313-4589-8F0B-F1A1E42F3E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0159" y="327536"/>
            <a:ext cx="751658" cy="751658"/>
          </a:xfrm>
          <a:prstGeom prst="rect">
            <a:avLst/>
          </a:prstGeom>
        </p:spPr>
      </p:pic>
      <p:sp>
        <p:nvSpPr>
          <p:cNvPr id="16" name="Text Placeholder 15">
            <a:extLst>
              <a:ext uri="{FF2B5EF4-FFF2-40B4-BE49-F238E27FC236}">
                <a16:creationId xmlns:a16="http://schemas.microsoft.com/office/drawing/2014/main" id="{F7AA46F1-0F62-4AD6-950A-ECC49F97B0FD}"/>
              </a:ext>
            </a:extLst>
          </p:cNvPr>
          <p:cNvSpPr>
            <a:spLocks noGrp="1"/>
          </p:cNvSpPr>
          <p:nvPr>
            <p:ph type="body" sz="quarter" idx="10"/>
          </p:nvPr>
        </p:nvSpPr>
        <p:spPr>
          <a:xfrm>
            <a:off x="1700417" y="703365"/>
            <a:ext cx="8159342" cy="1100036"/>
          </a:xfrm>
        </p:spPr>
        <p:txBody>
          <a:bodyPr/>
          <a:lstStyle>
            <a:lvl1pPr marL="0" indent="0">
              <a:buNone/>
              <a:defRPr/>
            </a:lvl1pPr>
          </a:lstStyle>
          <a:p>
            <a:pPr lvl="0"/>
            <a:r>
              <a:rPr lang="en-US"/>
              <a:t>Click to edit Master text styles</a:t>
            </a:r>
          </a:p>
        </p:txBody>
      </p:sp>
      <p:sp>
        <p:nvSpPr>
          <p:cNvPr id="15" name="Parallelogram 14">
            <a:extLst>
              <a:ext uri="{FF2B5EF4-FFF2-40B4-BE49-F238E27FC236}">
                <a16:creationId xmlns:a16="http://schemas.microsoft.com/office/drawing/2014/main" id="{1A109A1E-D4A6-4B0E-8552-0143C6D73DB6}"/>
              </a:ext>
            </a:extLst>
          </p:cNvPr>
          <p:cNvSpPr/>
          <p:nvPr userDrawn="1"/>
        </p:nvSpPr>
        <p:spPr>
          <a:xfrm rot="16200000" flipV="1">
            <a:off x="8605836" y="3271838"/>
            <a:ext cx="6858002" cy="314325"/>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E94F829F-D78F-4571-AAAB-05EA35FFD6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259241" y="1427572"/>
            <a:ext cx="751658" cy="751658"/>
          </a:xfrm>
          <a:prstGeom prst="rect">
            <a:avLst/>
          </a:prstGeom>
        </p:spPr>
      </p:pic>
      <p:sp>
        <p:nvSpPr>
          <p:cNvPr id="4" name="Picture Placeholder 3">
            <a:extLst>
              <a:ext uri="{FF2B5EF4-FFF2-40B4-BE49-F238E27FC236}">
                <a16:creationId xmlns:a16="http://schemas.microsoft.com/office/drawing/2014/main" id="{661FB9B7-157B-492F-951E-67484263F25E}"/>
              </a:ext>
            </a:extLst>
          </p:cNvPr>
          <p:cNvSpPr>
            <a:spLocks noGrp="1"/>
          </p:cNvSpPr>
          <p:nvPr>
            <p:ph type="pic" sz="quarter" idx="11"/>
          </p:nvPr>
        </p:nvSpPr>
        <p:spPr>
          <a:xfrm>
            <a:off x="1700417" y="2137245"/>
            <a:ext cx="8159342" cy="2794000"/>
          </a:xfrm>
        </p:spPr>
        <p:txBody>
          <a:bodyPr/>
          <a:lstStyle>
            <a:lvl1pPr marL="0" indent="0">
              <a:buNone/>
              <a:defRPr/>
            </a:lvl1pPr>
          </a:lstStyle>
          <a:p>
            <a:r>
              <a:rPr lang="en-US"/>
              <a:t>Click icon to add picture</a:t>
            </a:r>
            <a:endParaRPr lang="en-US" dirty="0"/>
          </a:p>
        </p:txBody>
      </p:sp>
      <p:pic>
        <p:nvPicPr>
          <p:cNvPr id="11" name="Picture 10" descr="A picture containing dark, sitting, computer, computer&#10;&#10;Description automatically generated">
            <a:extLst>
              <a:ext uri="{FF2B5EF4-FFF2-40B4-BE49-F238E27FC236}">
                <a16:creationId xmlns:a16="http://schemas.microsoft.com/office/drawing/2014/main" id="{65FFE4DB-9167-4C7E-A9C7-8B31A9C38B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9922" y="6176963"/>
            <a:ext cx="3119120" cy="405669"/>
          </a:xfrm>
          <a:prstGeom prst="rect">
            <a:avLst/>
          </a:prstGeom>
        </p:spPr>
      </p:pic>
      <p:grpSp>
        <p:nvGrpSpPr>
          <p:cNvPr id="13" name="Group 12">
            <a:extLst>
              <a:ext uri="{FF2B5EF4-FFF2-40B4-BE49-F238E27FC236}">
                <a16:creationId xmlns:a16="http://schemas.microsoft.com/office/drawing/2014/main" id="{123FE8A7-54CE-4BBB-838C-B71536901457}"/>
              </a:ext>
            </a:extLst>
          </p:cNvPr>
          <p:cNvGrpSpPr/>
          <p:nvPr userDrawn="1"/>
        </p:nvGrpSpPr>
        <p:grpSpPr>
          <a:xfrm>
            <a:off x="568959" y="6274855"/>
            <a:ext cx="2849881" cy="307777"/>
            <a:chOff x="8910319" y="6283356"/>
            <a:chExt cx="2849881" cy="307777"/>
          </a:xfrm>
        </p:grpSpPr>
        <p:pic>
          <p:nvPicPr>
            <p:cNvPr id="14" name="Picture 13" descr="A picture containing drawing&#10;&#10;Description automatically generated">
              <a:extLst>
                <a:ext uri="{FF2B5EF4-FFF2-40B4-BE49-F238E27FC236}">
                  <a16:creationId xmlns:a16="http://schemas.microsoft.com/office/drawing/2014/main" id="{EEE1F416-141A-4F7E-952E-F53F4C85807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7" name="TextBox 16">
              <a:extLst>
                <a:ext uri="{FF2B5EF4-FFF2-40B4-BE49-F238E27FC236}">
                  <a16:creationId xmlns:a16="http://schemas.microsoft.com/office/drawing/2014/main" id="{95596AAA-A2D3-44EC-BCA8-F021946326D9}"/>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7" name="Picture 6" descr="A group of clouds in the sky&#10;&#10;Description automatically generated">
            <a:extLst>
              <a:ext uri="{FF2B5EF4-FFF2-40B4-BE49-F238E27FC236}">
                <a16:creationId xmlns:a16="http://schemas.microsoft.com/office/drawing/2014/main" id="{C1DFE00E-F101-49F4-9A29-497304E3767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8269" t="-6" r="39153" b="6"/>
          <a:stretch/>
        </p:blipFill>
        <p:spPr>
          <a:xfrm>
            <a:off x="11876912" y="428"/>
            <a:ext cx="314326" cy="6857143"/>
          </a:xfrm>
          <a:prstGeom prst="rect">
            <a:avLst/>
          </a:prstGeom>
        </p:spPr>
      </p:pic>
    </p:spTree>
    <p:extLst>
      <p:ext uri="{BB962C8B-B14F-4D97-AF65-F5344CB8AC3E}">
        <p14:creationId xmlns:p14="http://schemas.microsoft.com/office/powerpoint/2010/main" val="235507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atin typeface="Helvetica" pitchFamily="2" charset="0"/>
              </a:defRPr>
            </a:lvl1pPr>
          </a:lstStyle>
          <a:p>
            <a:r>
              <a:rPr lang="en-US" dirty="0"/>
              <a:t>Heading</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30153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20788" y="457200"/>
            <a:ext cx="3932237" cy="1600200"/>
          </a:xfrm>
        </p:spPr>
        <p:txBody>
          <a:bodyPr anchor="b"/>
          <a:lstStyle>
            <a:lvl1pPr>
              <a:defRPr sz="3200">
                <a:latin typeface="Helvetica" pitchFamily="2" charset="0"/>
              </a:defRPr>
            </a:lvl1pPr>
          </a:lstStyle>
          <a:p>
            <a:r>
              <a:rPr lang="en-US" dirty="0"/>
              <a:t>Heading</a:t>
            </a:r>
          </a:p>
        </p:txBody>
      </p:sp>
      <p:sp>
        <p:nvSpPr>
          <p:cNvPr id="3" name="Content Placeholder 2"/>
          <p:cNvSpPr>
            <a:spLocks noGrp="1"/>
          </p:cNvSpPr>
          <p:nvPr>
            <p:ph idx="1"/>
          </p:nvPr>
        </p:nvSpPr>
        <p:spPr>
          <a:xfrm>
            <a:off x="5564188" y="987425"/>
            <a:ext cx="57007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20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AB9638AC-CD4D-46CF-A7E8-2B46EE1EE71E}"/>
              </a:ext>
            </a:extLst>
          </p:cNvPr>
          <p:cNvSpPr/>
          <p:nvPr userDrawn="1"/>
        </p:nvSpPr>
        <p:spPr>
          <a:xfrm>
            <a:off x="-1" y="5922352"/>
            <a:ext cx="12192002"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10" descr="A picture containing dark, sitting, computer, computer&#10;&#10;Description automatically generated">
            <a:extLst>
              <a:ext uri="{FF2B5EF4-FFF2-40B4-BE49-F238E27FC236}">
                <a16:creationId xmlns:a16="http://schemas.microsoft.com/office/drawing/2014/main" id="{B8109E0A-7A95-4307-8F36-9D13D1D4E6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56322" y="6176963"/>
            <a:ext cx="3119120" cy="405669"/>
          </a:xfrm>
          <a:prstGeom prst="rect">
            <a:avLst/>
          </a:prstGeom>
        </p:spPr>
      </p:pic>
      <p:grpSp>
        <p:nvGrpSpPr>
          <p:cNvPr id="13" name="Group 12">
            <a:extLst>
              <a:ext uri="{FF2B5EF4-FFF2-40B4-BE49-F238E27FC236}">
                <a16:creationId xmlns:a16="http://schemas.microsoft.com/office/drawing/2014/main" id="{C0CBDFFD-5B54-4A1D-9A3C-F2343E7B4B52}"/>
              </a:ext>
            </a:extLst>
          </p:cNvPr>
          <p:cNvGrpSpPr/>
          <p:nvPr userDrawn="1"/>
        </p:nvGrpSpPr>
        <p:grpSpPr>
          <a:xfrm>
            <a:off x="568959" y="6274855"/>
            <a:ext cx="2849881" cy="307777"/>
            <a:chOff x="8910319" y="6283356"/>
            <a:chExt cx="2849881" cy="307777"/>
          </a:xfrm>
        </p:grpSpPr>
        <p:pic>
          <p:nvPicPr>
            <p:cNvPr id="14" name="Picture 13" descr="A picture containing drawing&#10;&#10;Description automatically generated">
              <a:extLst>
                <a:ext uri="{FF2B5EF4-FFF2-40B4-BE49-F238E27FC236}">
                  <a16:creationId xmlns:a16="http://schemas.microsoft.com/office/drawing/2014/main" id="{9AC7C0E0-9176-4BD5-80F5-F802E1B9C6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5" name="TextBox 14">
              <a:extLst>
                <a:ext uri="{FF2B5EF4-FFF2-40B4-BE49-F238E27FC236}">
                  <a16:creationId xmlns:a16="http://schemas.microsoft.com/office/drawing/2014/main" id="{DCDB8B83-F560-4D4A-A018-E0731EDFB214}"/>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20" name="Picture 19" descr="A group of clouds in the sky&#10;&#10;Description automatically generated">
            <a:extLst>
              <a:ext uri="{FF2B5EF4-FFF2-40B4-BE49-F238E27FC236}">
                <a16:creationId xmlns:a16="http://schemas.microsoft.com/office/drawing/2014/main" id="{AFCE18D2-5949-4EFD-8A5E-BF96A90AD57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4199332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Title Slide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800">
                <a:latin typeface="Helvetica" pitchFamily="2" charset="0"/>
              </a:defRPr>
            </a:lvl1pPr>
          </a:lstStyle>
          <a:p>
            <a:r>
              <a:rPr lang="en-US" dirty="0"/>
              <a:t>Section Title</a:t>
            </a:r>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grpSp>
        <p:nvGrpSpPr>
          <p:cNvPr id="24" name="Group 23">
            <a:extLst>
              <a:ext uri="{FF2B5EF4-FFF2-40B4-BE49-F238E27FC236}">
                <a16:creationId xmlns:a16="http://schemas.microsoft.com/office/drawing/2014/main" id="{36921E5A-CC2C-4A3B-8531-E85C0FD09E47}"/>
              </a:ext>
            </a:extLst>
          </p:cNvPr>
          <p:cNvGrpSpPr/>
          <p:nvPr userDrawn="1"/>
        </p:nvGrpSpPr>
        <p:grpSpPr>
          <a:xfrm>
            <a:off x="-48604" y="-36512"/>
            <a:ext cx="12258555" cy="3465512"/>
            <a:chOff x="-48604" y="-36512"/>
            <a:chExt cx="12258555" cy="3465512"/>
          </a:xfrm>
        </p:grpSpPr>
        <p:pic>
          <p:nvPicPr>
            <p:cNvPr id="9" name="Picture 8" descr="A group of clouds in the sky&#10;&#10;Description automatically generated">
              <a:extLst>
                <a:ext uri="{FF2B5EF4-FFF2-40B4-BE49-F238E27FC236}">
                  <a16:creationId xmlns:a16="http://schemas.microsoft.com/office/drawing/2014/main" id="{D2B6B051-B01B-4C3B-B0A5-1A2E9BF84F84}"/>
                </a:ext>
              </a:extLst>
            </p:cNvPr>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l="14348" t="41117" b="15979"/>
            <a:stretch/>
          </p:blipFill>
          <p:spPr>
            <a:xfrm flipH="1" flipV="1">
              <a:off x="-48603" y="0"/>
              <a:ext cx="12240603" cy="3429000"/>
            </a:xfrm>
            <a:prstGeom prst="rtTriangle">
              <a:avLst/>
            </a:prstGeom>
            <a:blipFill dpi="0" rotWithShape="1">
              <a:blip r:embed="rId3"/>
              <a:srcRect/>
              <a:stretch>
                <a:fillRect l="-723497" t="-206583" r="-161871" b="-94947"/>
              </a:stretch>
            </a:blipFill>
          </p:spPr>
        </p:pic>
        <p:sp>
          <p:nvSpPr>
            <p:cNvPr id="21" name="Isosceles Triangle 20">
              <a:extLst>
                <a:ext uri="{FF2B5EF4-FFF2-40B4-BE49-F238E27FC236}">
                  <a16:creationId xmlns:a16="http://schemas.microsoft.com/office/drawing/2014/main" id="{95181ED4-9DA8-45CD-B158-E7966EF16A67}"/>
                </a:ext>
              </a:extLst>
            </p:cNvPr>
            <p:cNvSpPr/>
            <p:nvPr userDrawn="1"/>
          </p:nvSpPr>
          <p:spPr>
            <a:xfrm rot="10800000" flipH="1">
              <a:off x="-48604" y="-4212"/>
              <a:ext cx="12240603" cy="2766462"/>
            </a:xfrm>
            <a:prstGeom prst="triangle">
              <a:avLst>
                <a:gd name="adj" fmla="val 100000"/>
              </a:avLst>
            </a:pr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3" name="Isosceles Triangle 22">
              <a:extLst>
                <a:ext uri="{FF2B5EF4-FFF2-40B4-BE49-F238E27FC236}">
                  <a16:creationId xmlns:a16="http://schemas.microsoft.com/office/drawing/2014/main" id="{98ED7E3C-6890-46B3-944B-51C114D63811}"/>
                </a:ext>
              </a:extLst>
            </p:cNvPr>
            <p:cNvSpPr/>
            <p:nvPr userDrawn="1"/>
          </p:nvSpPr>
          <p:spPr>
            <a:xfrm rot="10800000" flipH="1">
              <a:off x="-30652" y="-36512"/>
              <a:ext cx="12240603" cy="1469697"/>
            </a:xfrm>
            <a:prstGeom prst="triangle">
              <a:avLst>
                <a:gd name="adj" fmla="val 100000"/>
              </a:avLst>
            </a:prstGeom>
            <a:solidFill>
              <a:schemeClr val="bg1">
                <a:alpha val="4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a:p>
          </p:txBody>
        </p:sp>
      </p:grpSp>
    </p:spTree>
    <p:extLst>
      <p:ext uri="{BB962C8B-B14F-4D97-AF65-F5344CB8AC3E}">
        <p14:creationId xmlns:p14="http://schemas.microsoft.com/office/powerpoint/2010/main" val="426110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2583694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or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F2E7E1-736A-4F85-A4E5-E12830018C81}"/>
              </a:ext>
            </a:extLst>
          </p:cNvPr>
          <p:cNvSpPr/>
          <p:nvPr userDrawn="1"/>
        </p:nvSpPr>
        <p:spPr>
          <a:xfrm>
            <a:off x="0" y="5917427"/>
            <a:ext cx="12192001"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Media Placeholder 8">
            <a:extLst>
              <a:ext uri="{FF2B5EF4-FFF2-40B4-BE49-F238E27FC236}">
                <a16:creationId xmlns:a16="http://schemas.microsoft.com/office/drawing/2014/main" id="{C6245A48-3FE6-4C2A-A4AC-2A778CE0EA85}"/>
              </a:ext>
            </a:extLst>
          </p:cNvPr>
          <p:cNvSpPr>
            <a:spLocks noGrp="1"/>
          </p:cNvSpPr>
          <p:nvPr>
            <p:ph type="media" sz="quarter" idx="10"/>
          </p:nvPr>
        </p:nvSpPr>
        <p:spPr>
          <a:xfrm>
            <a:off x="1871479" y="596901"/>
            <a:ext cx="8449042" cy="4655488"/>
          </a:xfrm>
        </p:spPr>
        <p:txBody>
          <a:bodyPr/>
          <a:lstStyle>
            <a:lvl1pPr marL="0" indent="0">
              <a:buNone/>
              <a:defRPr/>
            </a:lvl1pPr>
          </a:lstStyle>
          <a:p>
            <a:r>
              <a:rPr lang="en-US"/>
              <a:t>Click icon to add media</a:t>
            </a:r>
            <a:endParaRPr lang="en-US" dirty="0"/>
          </a:p>
        </p:txBody>
      </p:sp>
      <p:sp>
        <p:nvSpPr>
          <p:cNvPr id="11" name="Title 1">
            <a:extLst>
              <a:ext uri="{FF2B5EF4-FFF2-40B4-BE49-F238E27FC236}">
                <a16:creationId xmlns:a16="http://schemas.microsoft.com/office/drawing/2014/main" id="{2783D5A9-E8C6-48BE-A72F-38764E95D3E2}"/>
              </a:ext>
            </a:extLst>
          </p:cNvPr>
          <p:cNvSpPr>
            <a:spLocks noGrp="1"/>
          </p:cNvSpPr>
          <p:nvPr>
            <p:ph type="title" hasCustomPrompt="1"/>
          </p:nvPr>
        </p:nvSpPr>
        <p:spPr>
          <a:xfrm>
            <a:off x="1871480" y="5511800"/>
            <a:ext cx="8449041" cy="665163"/>
          </a:xfrm>
        </p:spPr>
        <p:txBody>
          <a:bodyPr/>
          <a:lstStyle>
            <a:lvl1pPr algn="ctr">
              <a:defRPr>
                <a:latin typeface="Helvetica" pitchFamily="2" charset="0"/>
              </a:defRPr>
            </a:lvl1pPr>
          </a:lstStyle>
          <a:p>
            <a:r>
              <a:rPr lang="en-US" dirty="0"/>
              <a:t>Video Heading</a:t>
            </a:r>
          </a:p>
        </p:txBody>
      </p:sp>
      <p:pic>
        <p:nvPicPr>
          <p:cNvPr id="12" name="Picture 11" descr="A picture containing dark, sitting, computer, computer&#10;&#10;Description automatically generated">
            <a:extLst>
              <a:ext uri="{FF2B5EF4-FFF2-40B4-BE49-F238E27FC236}">
                <a16:creationId xmlns:a16="http://schemas.microsoft.com/office/drawing/2014/main" id="{A4A62DF0-1D86-4C19-9994-E74388F402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9922" y="6176963"/>
            <a:ext cx="3119120" cy="405669"/>
          </a:xfrm>
          <a:prstGeom prst="rect">
            <a:avLst/>
          </a:prstGeom>
        </p:spPr>
      </p:pic>
      <p:grpSp>
        <p:nvGrpSpPr>
          <p:cNvPr id="13" name="Group 12">
            <a:extLst>
              <a:ext uri="{FF2B5EF4-FFF2-40B4-BE49-F238E27FC236}">
                <a16:creationId xmlns:a16="http://schemas.microsoft.com/office/drawing/2014/main" id="{B58CBBCA-5758-41BE-9781-0982C5610F37}"/>
              </a:ext>
            </a:extLst>
          </p:cNvPr>
          <p:cNvGrpSpPr/>
          <p:nvPr userDrawn="1"/>
        </p:nvGrpSpPr>
        <p:grpSpPr>
          <a:xfrm>
            <a:off x="568959" y="6274855"/>
            <a:ext cx="2849881" cy="307777"/>
            <a:chOff x="8910319" y="6283356"/>
            <a:chExt cx="2849881" cy="307777"/>
          </a:xfrm>
        </p:grpSpPr>
        <p:pic>
          <p:nvPicPr>
            <p:cNvPr id="14" name="Picture 13" descr="A picture containing drawing&#10;&#10;Description automatically generated">
              <a:extLst>
                <a:ext uri="{FF2B5EF4-FFF2-40B4-BE49-F238E27FC236}">
                  <a16:creationId xmlns:a16="http://schemas.microsoft.com/office/drawing/2014/main" id="{6C68EE90-DB75-4BC4-8D5C-A1A30331C5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5" name="TextBox 14">
              <a:extLst>
                <a:ext uri="{FF2B5EF4-FFF2-40B4-BE49-F238E27FC236}">
                  <a16:creationId xmlns:a16="http://schemas.microsoft.com/office/drawing/2014/main" id="{392B13D1-ECC6-4E4C-9DA7-91D5D3298DF3}"/>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3" name="Picture 2" descr="A group of clouds in the sky&#10;&#10;Description automatically generated">
            <a:extLst>
              <a:ext uri="{FF2B5EF4-FFF2-40B4-BE49-F238E27FC236}">
                <a16:creationId xmlns:a16="http://schemas.microsoft.com/office/drawing/2014/main" id="{E8CAD5DC-DD89-483C-A721-38E9231C138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269" t="-6" r="39153" b="6"/>
          <a:stretch/>
        </p:blipFill>
        <p:spPr>
          <a:xfrm>
            <a:off x="11876912" y="428"/>
            <a:ext cx="314326" cy="6857143"/>
          </a:xfrm>
          <a:prstGeom prst="rect">
            <a:avLst/>
          </a:prstGeom>
        </p:spPr>
      </p:pic>
      <p:pic>
        <p:nvPicPr>
          <p:cNvPr id="8" name="Picture 7" descr="A group of clouds in the sky&#10;&#10;Description automatically generated">
            <a:extLst>
              <a:ext uri="{FF2B5EF4-FFF2-40B4-BE49-F238E27FC236}">
                <a16:creationId xmlns:a16="http://schemas.microsoft.com/office/drawing/2014/main" id="{6A7E7631-4CAD-4121-B089-4C939A68934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3068188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99506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B">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857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F2E7E1-736A-4F85-A4E5-E12830018C81}"/>
              </a:ext>
            </a:extLst>
          </p:cNvPr>
          <p:cNvSpPr/>
          <p:nvPr userDrawn="1"/>
        </p:nvSpPr>
        <p:spPr>
          <a:xfrm>
            <a:off x="0" y="5917427"/>
            <a:ext cx="12192001"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A picture containing dark, sitting, computer, computer&#10;&#10;Description automatically generated">
            <a:extLst>
              <a:ext uri="{FF2B5EF4-FFF2-40B4-BE49-F238E27FC236}">
                <a16:creationId xmlns:a16="http://schemas.microsoft.com/office/drawing/2014/main" id="{9DCCEE30-3551-40A5-8400-8BF49C9402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49922" y="6176963"/>
            <a:ext cx="3119120" cy="405669"/>
          </a:xfrm>
          <a:prstGeom prst="rect">
            <a:avLst/>
          </a:prstGeom>
        </p:spPr>
      </p:pic>
      <p:grpSp>
        <p:nvGrpSpPr>
          <p:cNvPr id="10" name="Group 9">
            <a:extLst>
              <a:ext uri="{FF2B5EF4-FFF2-40B4-BE49-F238E27FC236}">
                <a16:creationId xmlns:a16="http://schemas.microsoft.com/office/drawing/2014/main" id="{56E66055-04C4-42A4-81FA-4AB0B57A060B}"/>
              </a:ext>
            </a:extLst>
          </p:cNvPr>
          <p:cNvGrpSpPr/>
          <p:nvPr userDrawn="1"/>
        </p:nvGrpSpPr>
        <p:grpSpPr>
          <a:xfrm>
            <a:off x="568959" y="6274855"/>
            <a:ext cx="2849881" cy="307777"/>
            <a:chOff x="8910319" y="6283356"/>
            <a:chExt cx="2849881" cy="307777"/>
          </a:xfrm>
        </p:grpSpPr>
        <p:pic>
          <p:nvPicPr>
            <p:cNvPr id="11" name="Picture 10" descr="A picture containing drawing&#10;&#10;Description automatically generated">
              <a:extLst>
                <a:ext uri="{FF2B5EF4-FFF2-40B4-BE49-F238E27FC236}">
                  <a16:creationId xmlns:a16="http://schemas.microsoft.com/office/drawing/2014/main" id="{D839C014-C373-4660-83F4-2D977E1EA1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2" name="TextBox 11">
              <a:extLst>
                <a:ext uri="{FF2B5EF4-FFF2-40B4-BE49-F238E27FC236}">
                  <a16:creationId xmlns:a16="http://schemas.microsoft.com/office/drawing/2014/main" id="{189A2B25-344A-4DCA-910E-61A073B73CC9}"/>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3" name="Picture 2" descr="A group of clouds in the sky&#10;&#10;Description automatically generated">
            <a:extLst>
              <a:ext uri="{FF2B5EF4-FFF2-40B4-BE49-F238E27FC236}">
                <a16:creationId xmlns:a16="http://schemas.microsoft.com/office/drawing/2014/main" id="{54CA2E9D-49FF-42C5-8DD2-DA181EC5A21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58269" t="-6" r="39153" b="6"/>
          <a:stretch/>
        </p:blipFill>
        <p:spPr>
          <a:xfrm>
            <a:off x="11876912" y="428"/>
            <a:ext cx="314326" cy="6857143"/>
          </a:xfrm>
          <a:prstGeom prst="rect">
            <a:avLst/>
          </a:prstGeom>
        </p:spPr>
      </p:pic>
      <p:pic>
        <p:nvPicPr>
          <p:cNvPr id="15" name="Picture 14" descr="A group of clouds in the sky&#10;&#10;Description automatically generated">
            <a:extLst>
              <a:ext uri="{FF2B5EF4-FFF2-40B4-BE49-F238E27FC236}">
                <a16:creationId xmlns:a16="http://schemas.microsoft.com/office/drawing/2014/main" id="{B4DF7BE2-7836-4C02-8901-0CFB7381076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2181173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urce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6F6D6FC-0512-4EBF-B3C1-DD1F3387880D}"/>
              </a:ext>
            </a:extLst>
          </p:cNvPr>
          <p:cNvSpPr>
            <a:spLocks noGrp="1"/>
          </p:cNvSpPr>
          <p:nvPr>
            <p:ph type="body" sz="quarter" idx="10" hasCustomPrompt="1"/>
          </p:nvPr>
        </p:nvSpPr>
        <p:spPr>
          <a:xfrm>
            <a:off x="836612" y="1726097"/>
            <a:ext cx="5183187" cy="4176547"/>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vl1pPr>
          </a:lstStyle>
          <a:p>
            <a:pPr lvl="0"/>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p:txBody>
      </p:sp>
      <p:sp>
        <p:nvSpPr>
          <p:cNvPr id="10" name="Text Placeholder 8">
            <a:extLst>
              <a:ext uri="{FF2B5EF4-FFF2-40B4-BE49-F238E27FC236}">
                <a16:creationId xmlns:a16="http://schemas.microsoft.com/office/drawing/2014/main" id="{D1575748-7A5C-423C-BE57-91A8F2DA6DB9}"/>
              </a:ext>
            </a:extLst>
          </p:cNvPr>
          <p:cNvSpPr>
            <a:spLocks noGrp="1"/>
          </p:cNvSpPr>
          <p:nvPr>
            <p:ph type="body" sz="quarter" idx="11" hasCustomPrompt="1"/>
          </p:nvPr>
        </p:nvSpPr>
        <p:spPr>
          <a:xfrm>
            <a:off x="6172203" y="1726097"/>
            <a:ext cx="5183187" cy="4176547"/>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vl1pPr>
          </a:lstStyle>
          <a:p>
            <a:pPr lvl="0"/>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p:txBody>
      </p:sp>
      <p:sp>
        <p:nvSpPr>
          <p:cNvPr id="11" name="Parallelogram 10">
            <a:extLst>
              <a:ext uri="{FF2B5EF4-FFF2-40B4-BE49-F238E27FC236}">
                <a16:creationId xmlns:a16="http://schemas.microsoft.com/office/drawing/2014/main" id="{A641D458-3C82-4B7C-BCF5-1F5D073EEB8C}"/>
              </a:ext>
            </a:extLst>
          </p:cNvPr>
          <p:cNvSpPr/>
          <p:nvPr userDrawn="1"/>
        </p:nvSpPr>
        <p:spPr>
          <a:xfrm flipV="1">
            <a:off x="836612" y="1356043"/>
            <a:ext cx="10518776" cy="53656"/>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10EA2C-7002-4EBF-9563-6E16B4AE94E1}"/>
              </a:ext>
            </a:extLst>
          </p:cNvPr>
          <p:cNvSpPr txBox="1"/>
          <p:nvPr userDrawn="1"/>
        </p:nvSpPr>
        <p:spPr>
          <a:xfrm>
            <a:off x="836612" y="533857"/>
            <a:ext cx="4963065" cy="707886"/>
          </a:xfrm>
          <a:prstGeom prst="rect">
            <a:avLst/>
          </a:prstGeom>
        </p:spPr>
        <p:txBody>
          <a:bodyPr vert="horz" lIns="91440" tIns="45720" rIns="91440" bIns="45720" rtlCol="0" anchor="b">
            <a:normAutofit/>
          </a:bodyPr>
          <a:lstStyle>
            <a:lvl1pPr>
              <a:lnSpc>
                <a:spcPct val="100000"/>
              </a:lnSpc>
              <a:spcBef>
                <a:spcPct val="0"/>
              </a:spcBef>
              <a:buNone/>
              <a:defRPr sz="4000" b="1">
                <a:solidFill>
                  <a:srgbClr val="133064"/>
                </a:solidFill>
                <a:latin typeface="Helvetica CE" panose="04000500000000000000" pitchFamily="82" charset="0"/>
              </a:defRPr>
            </a:lvl1pPr>
          </a:lstStyle>
          <a:p>
            <a:pPr lvl="0"/>
            <a:r>
              <a:rPr lang="en-US" sz="3600" dirty="0">
                <a:latin typeface="Helvetica" pitchFamily="2" charset="0"/>
              </a:rPr>
              <a:t>Sources</a:t>
            </a:r>
          </a:p>
        </p:txBody>
      </p:sp>
    </p:spTree>
    <p:extLst>
      <p:ext uri="{BB962C8B-B14F-4D97-AF65-F5344CB8AC3E}">
        <p14:creationId xmlns:p14="http://schemas.microsoft.com/office/powerpoint/2010/main" val="38759639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982453"/>
            <a:ext cx="9144000" cy="1390682"/>
          </a:xfrm>
        </p:spPr>
        <p:txBody>
          <a:bodyPr>
            <a:normAutofit/>
          </a:bodyPr>
          <a:lstStyle>
            <a:lvl1pPr marL="0" indent="0" algn="l" defTabSz="914400" rtl="0" eaLnBrk="1" latinLnBrk="0" hangingPunct="1">
              <a:lnSpc>
                <a:spcPct val="100000"/>
              </a:lnSpc>
              <a:buNone/>
              <a:defRPr lang="en-US" sz="2400" i="0" kern="1200" dirty="0">
                <a:solidFill>
                  <a:srgbClr val="646060"/>
                </a:solidFill>
                <a:latin typeface="Helvetica"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br>
              <a:rPr lang="en-US" dirty="0"/>
            </a:br>
            <a:r>
              <a:rPr lang="en-US" dirty="0"/>
              <a:t>Presenter Contact Information</a:t>
            </a:r>
          </a:p>
        </p:txBody>
      </p:sp>
      <p:sp>
        <p:nvSpPr>
          <p:cNvPr id="16" name="Rectangle 15">
            <a:extLst>
              <a:ext uri="{FF2B5EF4-FFF2-40B4-BE49-F238E27FC236}">
                <a16:creationId xmlns:a16="http://schemas.microsoft.com/office/drawing/2014/main" id="{D23C29C6-22BF-40DC-8CE2-CC7F0E999BEB}"/>
              </a:ext>
            </a:extLst>
          </p:cNvPr>
          <p:cNvSpPr/>
          <p:nvPr userDrawn="1"/>
        </p:nvSpPr>
        <p:spPr>
          <a:xfrm>
            <a:off x="-1" y="5922352"/>
            <a:ext cx="12192002"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FC10719-DB28-4F7F-9E10-D980C13B9D30}"/>
              </a:ext>
            </a:extLst>
          </p:cNvPr>
          <p:cNvSpPr txBox="1"/>
          <p:nvPr userDrawn="1"/>
        </p:nvSpPr>
        <p:spPr>
          <a:xfrm>
            <a:off x="1524000" y="2867877"/>
            <a:ext cx="4963065" cy="707886"/>
          </a:xfrm>
          <a:prstGeom prst="rect">
            <a:avLst/>
          </a:prstGeom>
        </p:spPr>
        <p:txBody>
          <a:bodyPr vert="horz" lIns="91440" tIns="45720" rIns="91440" bIns="45720" rtlCol="0" anchor="b">
            <a:normAutofit/>
          </a:bodyPr>
          <a:lstStyle>
            <a:lvl1pPr>
              <a:lnSpc>
                <a:spcPct val="100000"/>
              </a:lnSpc>
              <a:spcBef>
                <a:spcPct val="0"/>
              </a:spcBef>
              <a:buNone/>
              <a:defRPr sz="4000" b="1">
                <a:solidFill>
                  <a:srgbClr val="133064"/>
                </a:solidFill>
                <a:latin typeface="Helvetica CE" panose="04000500000000000000" pitchFamily="82" charset="0"/>
              </a:defRPr>
            </a:lvl1pPr>
          </a:lstStyle>
          <a:p>
            <a:pPr lvl="0"/>
            <a:r>
              <a:rPr lang="en-US" dirty="0">
                <a:latin typeface="Helvetica" pitchFamily="2" charset="0"/>
              </a:rPr>
              <a:t>Thank you!</a:t>
            </a:r>
          </a:p>
        </p:txBody>
      </p:sp>
      <p:sp>
        <p:nvSpPr>
          <p:cNvPr id="5" name="Text Placeholder 4">
            <a:extLst>
              <a:ext uri="{FF2B5EF4-FFF2-40B4-BE49-F238E27FC236}">
                <a16:creationId xmlns:a16="http://schemas.microsoft.com/office/drawing/2014/main" id="{DCA17DAB-B83A-4947-A5CE-ABD9C2C4CD29}"/>
              </a:ext>
            </a:extLst>
          </p:cNvPr>
          <p:cNvSpPr>
            <a:spLocks noGrp="1"/>
          </p:cNvSpPr>
          <p:nvPr>
            <p:ph type="body" sz="quarter" idx="11"/>
          </p:nvPr>
        </p:nvSpPr>
        <p:spPr>
          <a:xfrm>
            <a:off x="1524000" y="5509156"/>
            <a:ext cx="9144000" cy="541338"/>
          </a:xfrm>
        </p:spPr>
        <p:txBody>
          <a:bodyPr/>
          <a:lstStyle>
            <a:lvl1pPr>
              <a:buNone/>
              <a:defRPr sz="2400" i="1">
                <a:solidFill>
                  <a:srgbClr val="0080B3"/>
                </a:solidFill>
              </a:defRPr>
            </a:lvl1pPr>
            <a:lvl2pPr>
              <a:buNone/>
              <a:defRPr/>
            </a:lvl2pPr>
            <a:lvl3pPr>
              <a:buNone/>
              <a:defRPr/>
            </a:lvl3pPr>
          </a:lstStyle>
          <a:p>
            <a:pPr lvl="0"/>
            <a:r>
              <a:rPr lang="en-US"/>
              <a:t>Click to edit Master text styles</a:t>
            </a:r>
          </a:p>
        </p:txBody>
      </p:sp>
      <p:pic>
        <p:nvPicPr>
          <p:cNvPr id="7" name="Picture 6" descr="A group of clouds in the sky&#10;&#10;Description automatically generated">
            <a:extLst>
              <a:ext uri="{FF2B5EF4-FFF2-40B4-BE49-F238E27FC236}">
                <a16:creationId xmlns:a16="http://schemas.microsoft.com/office/drawing/2014/main" id="{96C4F72C-9A4B-4B59-8D6A-E0BAE199DA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t="35042" r="13" b="59034"/>
          <a:stretch/>
        </p:blipFill>
        <p:spPr>
          <a:xfrm>
            <a:off x="-4" y="6451412"/>
            <a:ext cx="12190476" cy="430708"/>
          </a:xfrm>
          <a:prstGeom prst="rect">
            <a:avLst/>
          </a:prstGeom>
        </p:spPr>
      </p:pic>
      <p:grpSp>
        <p:nvGrpSpPr>
          <p:cNvPr id="20" name="Group 19">
            <a:extLst>
              <a:ext uri="{FF2B5EF4-FFF2-40B4-BE49-F238E27FC236}">
                <a16:creationId xmlns:a16="http://schemas.microsoft.com/office/drawing/2014/main" id="{54E68B7A-9542-4643-9C77-649147A4CFEA}"/>
              </a:ext>
            </a:extLst>
          </p:cNvPr>
          <p:cNvGrpSpPr/>
          <p:nvPr userDrawn="1"/>
        </p:nvGrpSpPr>
        <p:grpSpPr>
          <a:xfrm>
            <a:off x="9709875" y="-49584"/>
            <a:ext cx="2491802" cy="6964070"/>
            <a:chOff x="9709875" y="-49584"/>
            <a:chExt cx="2491802" cy="6964070"/>
          </a:xfrm>
        </p:grpSpPr>
        <p:sp>
          <p:nvSpPr>
            <p:cNvPr id="21" name="Rectangle 20">
              <a:extLst>
                <a:ext uri="{FF2B5EF4-FFF2-40B4-BE49-F238E27FC236}">
                  <a16:creationId xmlns:a16="http://schemas.microsoft.com/office/drawing/2014/main" id="{7D4251FA-812B-42C7-A51D-A012C08ABB38}"/>
                </a:ext>
              </a:extLst>
            </p:cNvPr>
            <p:cNvSpPr/>
            <p:nvPr userDrawn="1"/>
          </p:nvSpPr>
          <p:spPr>
            <a:xfrm>
              <a:off x="10730049" y="-24358"/>
              <a:ext cx="1456316" cy="6882357"/>
            </a:xfrm>
            <a:prstGeom prst="rect">
              <a:avLst/>
            </a:prstGeom>
            <a:blipFill dpi="0" rotWithShape="1">
              <a:blip r:embed="rId3">
                <a:alphaModFix amt="37000"/>
              </a:blip>
              <a:srcRect/>
              <a:stretch>
                <a:fillRect l="-765366" t="-234635" r="-179460" b="-911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5AD0F945-ABA0-4C6B-A911-C1A36E20FE36}"/>
                </a:ext>
              </a:extLst>
            </p:cNvPr>
            <p:cNvSpPr/>
            <p:nvPr userDrawn="1"/>
          </p:nvSpPr>
          <p:spPr>
            <a:xfrm rot="16200000">
              <a:off x="9357514" y="4035183"/>
              <a:ext cx="3811610" cy="1863658"/>
            </a:xfrm>
            <a:prstGeom prst="rtTriangle">
              <a:avLst/>
            </a:prstGeom>
            <a:blipFill>
              <a:blip r:embed="rId3"/>
              <a:stretch>
                <a:fillRect l="-723497" t="-206583" r="-161871" b="-94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5">
              <a:extLst>
                <a:ext uri="{FF2B5EF4-FFF2-40B4-BE49-F238E27FC236}">
                  <a16:creationId xmlns:a16="http://schemas.microsoft.com/office/drawing/2014/main" id="{94A118F9-970C-46ED-A92E-82C4A7403327}"/>
                </a:ext>
              </a:extLst>
            </p:cNvPr>
            <p:cNvSpPr/>
            <p:nvPr userDrawn="1"/>
          </p:nvSpPr>
          <p:spPr>
            <a:xfrm>
              <a:off x="9709875" y="-39178"/>
              <a:ext cx="2449882" cy="6911996"/>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ight Triangle 23">
              <a:extLst>
                <a:ext uri="{FF2B5EF4-FFF2-40B4-BE49-F238E27FC236}">
                  <a16:creationId xmlns:a16="http://schemas.microsoft.com/office/drawing/2014/main" id="{503F8D95-CDAE-4A33-850B-4872D2870DBD}"/>
                </a:ext>
              </a:extLst>
            </p:cNvPr>
            <p:cNvSpPr/>
            <p:nvPr userDrawn="1"/>
          </p:nvSpPr>
          <p:spPr>
            <a:xfrm rot="10800000">
              <a:off x="10336445" y="-12701"/>
              <a:ext cx="1863659" cy="3438251"/>
            </a:xfrm>
            <a:prstGeom prst="rtTriangle">
              <a:avLst/>
            </a:prstGeom>
            <a:blipFill>
              <a:blip r:embed="rId3"/>
              <a:stretch>
                <a:fillRect l="-705908" t="-234635" r="-179460" b="-668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5">
              <a:extLst>
                <a:ext uri="{FF2B5EF4-FFF2-40B4-BE49-F238E27FC236}">
                  <a16:creationId xmlns:a16="http://schemas.microsoft.com/office/drawing/2014/main" id="{24B8915E-5777-402B-8D70-8AEA7160C421}"/>
                </a:ext>
              </a:extLst>
            </p:cNvPr>
            <p:cNvSpPr/>
            <p:nvPr userDrawn="1"/>
          </p:nvSpPr>
          <p:spPr>
            <a:xfrm rot="10800000" flipH="1">
              <a:off x="11156944" y="-49584"/>
              <a:ext cx="1044733" cy="696407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bg1">
                <a:alpha val="31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Parallelogram 25">
            <a:extLst>
              <a:ext uri="{FF2B5EF4-FFF2-40B4-BE49-F238E27FC236}">
                <a16:creationId xmlns:a16="http://schemas.microsoft.com/office/drawing/2014/main" id="{E86179B8-AC55-4007-9C97-D90B16CCD8B8}"/>
              </a:ext>
            </a:extLst>
          </p:cNvPr>
          <p:cNvSpPr/>
          <p:nvPr userDrawn="1"/>
        </p:nvSpPr>
        <p:spPr>
          <a:xfrm>
            <a:off x="-2" y="6452931"/>
            <a:ext cx="12192001" cy="422694"/>
          </a:xfrm>
          <a:prstGeom prst="parallelogram">
            <a:avLst>
              <a:gd name="adj" fmla="val 0"/>
            </a:avLst>
          </a:pr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7" name="Picture 26" descr="A picture containing dark, sitting, computer, computer&#10;&#10;Description automatically generated">
            <a:extLst>
              <a:ext uri="{FF2B5EF4-FFF2-40B4-BE49-F238E27FC236}">
                <a16:creationId xmlns:a16="http://schemas.microsoft.com/office/drawing/2014/main" id="{8B443FF4-7F1F-4042-B7AF-0D3E7973EF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01015" y="466021"/>
            <a:ext cx="4315005" cy="561204"/>
          </a:xfrm>
          <a:prstGeom prst="rect">
            <a:avLst/>
          </a:prstGeom>
        </p:spPr>
      </p:pic>
      <p:grpSp>
        <p:nvGrpSpPr>
          <p:cNvPr id="28" name="Group 27">
            <a:extLst>
              <a:ext uri="{FF2B5EF4-FFF2-40B4-BE49-F238E27FC236}">
                <a16:creationId xmlns:a16="http://schemas.microsoft.com/office/drawing/2014/main" id="{EE164CF9-172D-4F41-A8B7-35812A6098A6}"/>
              </a:ext>
            </a:extLst>
          </p:cNvPr>
          <p:cNvGrpSpPr/>
          <p:nvPr userDrawn="1"/>
        </p:nvGrpSpPr>
        <p:grpSpPr>
          <a:xfrm>
            <a:off x="6366139" y="1089525"/>
            <a:ext cx="2849881" cy="307777"/>
            <a:chOff x="8910319" y="6283356"/>
            <a:chExt cx="2849881" cy="307777"/>
          </a:xfrm>
        </p:grpSpPr>
        <p:pic>
          <p:nvPicPr>
            <p:cNvPr id="29" name="Picture 28" descr="A picture containing drawing&#10;&#10;Description automatically generated">
              <a:extLst>
                <a:ext uri="{FF2B5EF4-FFF2-40B4-BE49-F238E27FC236}">
                  <a16:creationId xmlns:a16="http://schemas.microsoft.com/office/drawing/2014/main" id="{39E3A1FE-4C9C-4FB6-8B84-CEE293C9593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30" name="TextBox 29">
              <a:extLst>
                <a:ext uri="{FF2B5EF4-FFF2-40B4-BE49-F238E27FC236}">
                  <a16:creationId xmlns:a16="http://schemas.microsoft.com/office/drawing/2014/main" id="{6990DC2E-C772-445C-ACE6-E1FE2CC85390}"/>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spTree>
    <p:extLst>
      <p:ext uri="{BB962C8B-B14F-4D97-AF65-F5344CB8AC3E}">
        <p14:creationId xmlns:p14="http://schemas.microsoft.com/office/powerpoint/2010/main" val="1829134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23C29C6-22BF-40DC-8CE2-CC7F0E999BEB}"/>
              </a:ext>
            </a:extLst>
          </p:cNvPr>
          <p:cNvSpPr/>
          <p:nvPr userDrawn="1"/>
        </p:nvSpPr>
        <p:spPr>
          <a:xfrm>
            <a:off x="-1" y="6082651"/>
            <a:ext cx="12192002" cy="780274"/>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hasCustomPrompt="1"/>
          </p:nvPr>
        </p:nvSpPr>
        <p:spPr>
          <a:xfrm>
            <a:off x="1524730" y="2197361"/>
            <a:ext cx="7696200" cy="2040018"/>
          </a:xfrm>
        </p:spPr>
        <p:txBody>
          <a:bodyPr anchor="b">
            <a:normAutofit/>
          </a:bodyPr>
          <a:lstStyle>
            <a:lvl1pPr algn="l">
              <a:defRPr lang="en-US" sz="5400" b="1" kern="1200" dirty="0">
                <a:solidFill>
                  <a:srgbClr val="133064"/>
                </a:solidFill>
                <a:latin typeface="Helvetica" pitchFamily="2" charset="0"/>
                <a:ea typeface="+mn-ea"/>
                <a:cs typeface="+mn-cs"/>
              </a:defRPr>
            </a:lvl1pPr>
          </a:lstStyle>
          <a:p>
            <a:r>
              <a:rPr lang="en-US" dirty="0"/>
              <a:t>Title of Presentation</a:t>
            </a:r>
          </a:p>
        </p:txBody>
      </p:sp>
      <p:sp>
        <p:nvSpPr>
          <p:cNvPr id="3" name="Subtitle 2"/>
          <p:cNvSpPr>
            <a:spLocks noGrp="1"/>
          </p:cNvSpPr>
          <p:nvPr>
            <p:ph type="subTitle" idx="1" hasCustomPrompt="1"/>
          </p:nvPr>
        </p:nvSpPr>
        <p:spPr>
          <a:xfrm>
            <a:off x="1524000" y="4376152"/>
            <a:ext cx="9144000" cy="972468"/>
          </a:xfrm>
        </p:spPr>
        <p:txBody>
          <a:bodyPr>
            <a:normAutofit/>
          </a:bodyPr>
          <a:lstStyle>
            <a:lvl1pPr marL="0" indent="0" algn="l" defTabSz="914400" rtl="0" eaLnBrk="1" latinLnBrk="0" hangingPunct="1">
              <a:lnSpc>
                <a:spcPct val="100000"/>
              </a:lnSpc>
              <a:buNone/>
              <a:defRPr lang="en-US" sz="2800" i="1" kern="1200" dirty="0">
                <a:solidFill>
                  <a:srgbClr val="646060"/>
                </a:solidFill>
                <a:latin typeface="Helvetica"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p>
        </p:txBody>
      </p:sp>
      <p:sp>
        <p:nvSpPr>
          <p:cNvPr id="9" name="Text Placeholder 8">
            <a:extLst>
              <a:ext uri="{FF2B5EF4-FFF2-40B4-BE49-F238E27FC236}">
                <a16:creationId xmlns:a16="http://schemas.microsoft.com/office/drawing/2014/main" id="{DABFB468-F3BE-427A-A5A1-8FBA838E52AD}"/>
              </a:ext>
            </a:extLst>
          </p:cNvPr>
          <p:cNvSpPr>
            <a:spLocks noGrp="1"/>
          </p:cNvSpPr>
          <p:nvPr>
            <p:ph type="body" sz="quarter" idx="10" hasCustomPrompt="1"/>
          </p:nvPr>
        </p:nvSpPr>
        <p:spPr>
          <a:xfrm>
            <a:off x="1524000" y="5348620"/>
            <a:ext cx="9144000" cy="561032"/>
          </a:xfrm>
        </p:spPr>
        <p:txBody>
          <a:bodyPr>
            <a:normAutofit/>
          </a:bodyPr>
          <a:lstStyle>
            <a:lvl1pPr marL="0" indent="0">
              <a:buNone/>
              <a:defRPr sz="2400">
                <a:solidFill>
                  <a:srgbClr val="646060"/>
                </a:solidFill>
              </a:defRPr>
            </a:lvl1pPr>
          </a:lstStyle>
          <a:p>
            <a:pPr lvl="0"/>
            <a:r>
              <a:rPr lang="en-US" dirty="0"/>
              <a:t>Date</a:t>
            </a:r>
          </a:p>
        </p:txBody>
      </p:sp>
      <p:grpSp>
        <p:nvGrpSpPr>
          <p:cNvPr id="82" name="Group 81">
            <a:extLst>
              <a:ext uri="{FF2B5EF4-FFF2-40B4-BE49-F238E27FC236}">
                <a16:creationId xmlns:a16="http://schemas.microsoft.com/office/drawing/2014/main" id="{5BF30BA0-F990-4645-9971-1AC9769ACF94}"/>
              </a:ext>
            </a:extLst>
          </p:cNvPr>
          <p:cNvGrpSpPr/>
          <p:nvPr userDrawn="1"/>
        </p:nvGrpSpPr>
        <p:grpSpPr>
          <a:xfrm>
            <a:off x="9709875" y="-49584"/>
            <a:ext cx="2491802" cy="6964070"/>
            <a:chOff x="9709875" y="-49584"/>
            <a:chExt cx="2491802" cy="6964070"/>
          </a:xfrm>
        </p:grpSpPr>
        <p:sp>
          <p:nvSpPr>
            <p:cNvPr id="69" name="Rectangle 68">
              <a:extLst>
                <a:ext uri="{FF2B5EF4-FFF2-40B4-BE49-F238E27FC236}">
                  <a16:creationId xmlns:a16="http://schemas.microsoft.com/office/drawing/2014/main" id="{CD8E9567-3874-4E7C-9ED9-A36AC6A29892}"/>
                </a:ext>
              </a:extLst>
            </p:cNvPr>
            <p:cNvSpPr/>
            <p:nvPr userDrawn="1"/>
          </p:nvSpPr>
          <p:spPr>
            <a:xfrm>
              <a:off x="10730049" y="-24358"/>
              <a:ext cx="1456316" cy="6882357"/>
            </a:xfrm>
            <a:prstGeom prst="rect">
              <a:avLst/>
            </a:prstGeom>
            <a:blipFill dpi="0" rotWithShape="1">
              <a:blip r:embed="rId2">
                <a:alphaModFix amt="37000"/>
              </a:blip>
              <a:srcRect/>
              <a:stretch>
                <a:fillRect l="-765366" t="-234635" r="-179460" b="-911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ight Triangle 67">
              <a:extLst>
                <a:ext uri="{FF2B5EF4-FFF2-40B4-BE49-F238E27FC236}">
                  <a16:creationId xmlns:a16="http://schemas.microsoft.com/office/drawing/2014/main" id="{C49AFDEE-1E3C-4497-A519-78507CB3E21A}"/>
                </a:ext>
              </a:extLst>
            </p:cNvPr>
            <p:cNvSpPr/>
            <p:nvPr userDrawn="1"/>
          </p:nvSpPr>
          <p:spPr>
            <a:xfrm rot="16200000">
              <a:off x="9357514" y="4035183"/>
              <a:ext cx="3811610" cy="1863658"/>
            </a:xfrm>
            <a:prstGeom prst="rtTriangle">
              <a:avLst/>
            </a:prstGeom>
            <a:blipFill>
              <a:blip r:embed="rId2"/>
              <a:stretch>
                <a:fillRect l="-723497" t="-206583" r="-161871" b="-94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25">
              <a:extLst>
                <a:ext uri="{FF2B5EF4-FFF2-40B4-BE49-F238E27FC236}">
                  <a16:creationId xmlns:a16="http://schemas.microsoft.com/office/drawing/2014/main" id="{EA8F002C-41BC-4179-82AF-E7455B831211}"/>
                </a:ext>
              </a:extLst>
            </p:cNvPr>
            <p:cNvSpPr/>
            <p:nvPr userDrawn="1"/>
          </p:nvSpPr>
          <p:spPr>
            <a:xfrm>
              <a:off x="9709875" y="-39178"/>
              <a:ext cx="2449882" cy="6911996"/>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7" name="Right Triangle 66">
              <a:extLst>
                <a:ext uri="{FF2B5EF4-FFF2-40B4-BE49-F238E27FC236}">
                  <a16:creationId xmlns:a16="http://schemas.microsoft.com/office/drawing/2014/main" id="{4325CDC8-FD8B-4ADD-989B-8EFACC6085D8}"/>
                </a:ext>
              </a:extLst>
            </p:cNvPr>
            <p:cNvSpPr/>
            <p:nvPr userDrawn="1"/>
          </p:nvSpPr>
          <p:spPr>
            <a:xfrm rot="10800000">
              <a:off x="10336445" y="-12701"/>
              <a:ext cx="1863659" cy="3438251"/>
            </a:xfrm>
            <a:prstGeom prst="rtTriangle">
              <a:avLst/>
            </a:prstGeom>
            <a:blipFill>
              <a:blip r:embed="rId2"/>
              <a:stretch>
                <a:fillRect l="-705908" t="-234635" r="-179460" b="-668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25">
              <a:extLst>
                <a:ext uri="{FF2B5EF4-FFF2-40B4-BE49-F238E27FC236}">
                  <a16:creationId xmlns:a16="http://schemas.microsoft.com/office/drawing/2014/main" id="{FBFF361F-4374-428E-818A-203B676D13E0}"/>
                </a:ext>
              </a:extLst>
            </p:cNvPr>
            <p:cNvSpPr/>
            <p:nvPr userDrawn="1"/>
          </p:nvSpPr>
          <p:spPr>
            <a:xfrm rot="10800000" flipH="1">
              <a:off x="11156944" y="-49584"/>
              <a:ext cx="1044733" cy="696407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bg1">
                <a:alpha val="31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7" name="Parallelogram 16">
            <a:extLst>
              <a:ext uri="{FF2B5EF4-FFF2-40B4-BE49-F238E27FC236}">
                <a16:creationId xmlns:a16="http://schemas.microsoft.com/office/drawing/2014/main" id="{2DC9DB81-03C1-49B5-A5C5-3EAEEE5822B9}"/>
              </a:ext>
            </a:extLst>
          </p:cNvPr>
          <p:cNvSpPr/>
          <p:nvPr userDrawn="1"/>
        </p:nvSpPr>
        <p:spPr>
          <a:xfrm>
            <a:off x="-2" y="6452931"/>
            <a:ext cx="12192001" cy="422694"/>
          </a:xfrm>
          <a:prstGeom prst="parallelogram">
            <a:avLst>
              <a:gd name="adj" fmla="val 0"/>
            </a:avLst>
          </a:pr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77" name="Picture 76" descr="A picture containing dark, sitting, computer, computer&#10;&#10;Description automatically generated">
            <a:extLst>
              <a:ext uri="{FF2B5EF4-FFF2-40B4-BE49-F238E27FC236}">
                <a16:creationId xmlns:a16="http://schemas.microsoft.com/office/drawing/2014/main" id="{C3F230B5-EC8C-4D8D-8B10-F2C7B655A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01015" y="466021"/>
            <a:ext cx="4315005" cy="561204"/>
          </a:xfrm>
          <a:prstGeom prst="rect">
            <a:avLst/>
          </a:prstGeom>
        </p:spPr>
      </p:pic>
      <p:grpSp>
        <p:nvGrpSpPr>
          <p:cNvPr id="78" name="Group 77">
            <a:extLst>
              <a:ext uri="{FF2B5EF4-FFF2-40B4-BE49-F238E27FC236}">
                <a16:creationId xmlns:a16="http://schemas.microsoft.com/office/drawing/2014/main" id="{4E08120E-3677-4603-9F20-74C74043936B}"/>
              </a:ext>
            </a:extLst>
          </p:cNvPr>
          <p:cNvGrpSpPr/>
          <p:nvPr userDrawn="1"/>
        </p:nvGrpSpPr>
        <p:grpSpPr>
          <a:xfrm>
            <a:off x="6366139" y="1089525"/>
            <a:ext cx="2849881" cy="307777"/>
            <a:chOff x="8910319" y="6283356"/>
            <a:chExt cx="2849881" cy="307777"/>
          </a:xfrm>
        </p:grpSpPr>
        <p:pic>
          <p:nvPicPr>
            <p:cNvPr id="79" name="Picture 78" descr="A picture containing drawing&#10;&#10;Description automatically generated">
              <a:extLst>
                <a:ext uri="{FF2B5EF4-FFF2-40B4-BE49-F238E27FC236}">
                  <a16:creationId xmlns:a16="http://schemas.microsoft.com/office/drawing/2014/main" id="{5B19FFF0-8896-4CCD-B969-4AB31C50489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80" name="TextBox 79">
              <a:extLst>
                <a:ext uri="{FF2B5EF4-FFF2-40B4-BE49-F238E27FC236}">
                  <a16:creationId xmlns:a16="http://schemas.microsoft.com/office/drawing/2014/main" id="{E047C373-528A-4DB1-921A-18B642FC1801}"/>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spTree>
    <p:extLst>
      <p:ext uri="{BB962C8B-B14F-4D97-AF65-F5344CB8AC3E}">
        <p14:creationId xmlns:p14="http://schemas.microsoft.com/office/powerpoint/2010/main" val="1530475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mparison B">
    <p:spTree>
      <p:nvGrpSpPr>
        <p:cNvPr id="1" name=""/>
        <p:cNvGrpSpPr/>
        <p:nvPr/>
      </p:nvGrpSpPr>
      <p:grpSpPr>
        <a:xfrm>
          <a:off x="0" y="0"/>
          <a:ext cx="0" cy="0"/>
          <a:chOff x="0" y="0"/>
          <a:chExt cx="0" cy="0"/>
        </a:xfrm>
      </p:grpSpPr>
      <p:sp>
        <p:nvSpPr>
          <p:cNvPr id="5" name="Parallelogram 1">
            <a:extLst>
              <a:ext uri="{FF2B5EF4-FFF2-40B4-BE49-F238E27FC236}">
                <a16:creationId xmlns:a16="http://schemas.microsoft.com/office/drawing/2014/main" id="{DC494E36-50C7-4F37-A74A-C13F936C4F61}"/>
              </a:ext>
            </a:extLst>
          </p:cNvPr>
          <p:cNvSpPr/>
          <p:nvPr userDrawn="1"/>
        </p:nvSpPr>
        <p:spPr>
          <a:xfrm>
            <a:off x="0" y="697744"/>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solidFill>
              <a:srgbClr val="0080B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Heading</a:t>
            </a:r>
          </a:p>
        </p:txBody>
      </p:sp>
      <p:sp>
        <p:nvSpPr>
          <p:cNvPr id="9" name="Text Placeholder 2">
            <a:extLst>
              <a:ext uri="{FF2B5EF4-FFF2-40B4-BE49-F238E27FC236}">
                <a16:creationId xmlns:a16="http://schemas.microsoft.com/office/drawing/2014/main" id="{40C80C6C-6C88-4AAB-84AE-D911F15013F6}"/>
              </a:ext>
            </a:extLst>
          </p:cNvPr>
          <p:cNvSpPr>
            <a:spLocks noGrp="1"/>
          </p:cNvSpPr>
          <p:nvPr>
            <p:ph type="body" idx="1"/>
          </p:nvPr>
        </p:nvSpPr>
        <p:spPr>
          <a:xfrm>
            <a:off x="839788" y="1681163"/>
            <a:ext cx="5157787"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Content Placeholder 3">
            <a:extLst>
              <a:ext uri="{FF2B5EF4-FFF2-40B4-BE49-F238E27FC236}">
                <a16:creationId xmlns:a16="http://schemas.microsoft.com/office/drawing/2014/main" id="{654FC71B-4A3D-4C14-AF75-74A7455FCB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16874B87-1E88-4B5A-B800-ED40E62F248E}"/>
              </a:ext>
            </a:extLst>
          </p:cNvPr>
          <p:cNvSpPr>
            <a:spLocks noGrp="1"/>
          </p:cNvSpPr>
          <p:nvPr>
            <p:ph type="body" sz="quarter" idx="3"/>
          </p:nvPr>
        </p:nvSpPr>
        <p:spPr>
          <a:xfrm>
            <a:off x="6172200" y="1681163"/>
            <a:ext cx="5183188" cy="823912"/>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56F0D56E-A0FE-46DA-A5EA-AACC3BEDE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9354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60A193C1-9719-4A6E-9407-DA6291B7B502}"/>
              </a:ext>
            </a:extLst>
          </p:cNvPr>
          <p:cNvSpPr/>
          <p:nvPr userDrawn="1"/>
        </p:nvSpPr>
        <p:spPr>
          <a:xfrm>
            <a:off x="0" y="6559716"/>
            <a:ext cx="12192000" cy="314325"/>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AC142A0-57C5-4163-8844-DE13638A329D}"/>
              </a:ext>
            </a:extLst>
          </p:cNvPr>
          <p:cNvSpPr/>
          <p:nvPr userDrawn="1"/>
        </p:nvSpPr>
        <p:spPr>
          <a:xfrm>
            <a:off x="0" y="5917427"/>
            <a:ext cx="12192001"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2" name="Picture 11">
            <a:extLst>
              <a:ext uri="{FF2B5EF4-FFF2-40B4-BE49-F238E27FC236}">
                <a16:creationId xmlns:a16="http://schemas.microsoft.com/office/drawing/2014/main" id="{C20B0097-2313-4589-8F0B-F1A1E42F3E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1742" y="608521"/>
            <a:ext cx="1191643" cy="1191643"/>
          </a:xfrm>
          <a:prstGeom prst="rect">
            <a:avLst/>
          </a:prstGeom>
        </p:spPr>
      </p:pic>
      <p:pic>
        <p:nvPicPr>
          <p:cNvPr id="14" name="Picture 13">
            <a:extLst>
              <a:ext uri="{FF2B5EF4-FFF2-40B4-BE49-F238E27FC236}">
                <a16:creationId xmlns:a16="http://schemas.microsoft.com/office/drawing/2014/main" id="{5DF69E12-48EC-43E1-B40D-F38BA3AC8F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027010" y="3804546"/>
            <a:ext cx="1191643" cy="1191643"/>
          </a:xfrm>
          <a:prstGeom prst="rect">
            <a:avLst/>
          </a:prstGeom>
        </p:spPr>
      </p:pic>
      <p:sp>
        <p:nvSpPr>
          <p:cNvPr id="16" name="Text Placeholder 15">
            <a:extLst>
              <a:ext uri="{FF2B5EF4-FFF2-40B4-BE49-F238E27FC236}">
                <a16:creationId xmlns:a16="http://schemas.microsoft.com/office/drawing/2014/main" id="{F7AA46F1-0F62-4AD6-950A-ECC49F97B0FD}"/>
              </a:ext>
            </a:extLst>
          </p:cNvPr>
          <p:cNvSpPr>
            <a:spLocks noGrp="1"/>
          </p:cNvSpPr>
          <p:nvPr>
            <p:ph type="body" sz="quarter" idx="10"/>
          </p:nvPr>
        </p:nvSpPr>
        <p:spPr>
          <a:xfrm>
            <a:off x="2527300" y="1204913"/>
            <a:ext cx="7048500" cy="3417887"/>
          </a:xfrm>
        </p:spPr>
        <p:txBody>
          <a:bodyPr/>
          <a:lstStyle>
            <a:lvl1pPr marL="0" indent="0">
              <a:buNone/>
              <a:defRPr/>
            </a:lvl1pPr>
            <a:lvl2pPr marL="457200" indent="0">
              <a:buNone/>
              <a:defRPr/>
            </a:lvl2pPr>
          </a:lstStyle>
          <a:p>
            <a:pPr lvl="0"/>
            <a:r>
              <a:rPr lang="en-US"/>
              <a:t>Click to edit Master text styles</a:t>
            </a:r>
          </a:p>
        </p:txBody>
      </p:sp>
      <p:pic>
        <p:nvPicPr>
          <p:cNvPr id="13" name="Picture 12" descr="A picture containing dark, sitting, computer, computer&#10;&#10;Description automatically generated">
            <a:extLst>
              <a:ext uri="{FF2B5EF4-FFF2-40B4-BE49-F238E27FC236}">
                <a16:creationId xmlns:a16="http://schemas.microsoft.com/office/drawing/2014/main" id="{4BE661B2-EBB8-4AAA-ACA7-85AED347FA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49922" y="6176963"/>
            <a:ext cx="3119120" cy="405669"/>
          </a:xfrm>
          <a:prstGeom prst="rect">
            <a:avLst/>
          </a:prstGeom>
        </p:spPr>
      </p:pic>
      <p:grpSp>
        <p:nvGrpSpPr>
          <p:cNvPr id="15" name="Group 14">
            <a:extLst>
              <a:ext uri="{FF2B5EF4-FFF2-40B4-BE49-F238E27FC236}">
                <a16:creationId xmlns:a16="http://schemas.microsoft.com/office/drawing/2014/main" id="{23EFC390-0E2F-41C0-A47F-5FA497EE50AA}"/>
              </a:ext>
            </a:extLst>
          </p:cNvPr>
          <p:cNvGrpSpPr/>
          <p:nvPr userDrawn="1"/>
        </p:nvGrpSpPr>
        <p:grpSpPr>
          <a:xfrm>
            <a:off x="568959" y="6274855"/>
            <a:ext cx="2849881" cy="307777"/>
            <a:chOff x="8910319" y="6283356"/>
            <a:chExt cx="2849881" cy="307777"/>
          </a:xfrm>
        </p:grpSpPr>
        <p:pic>
          <p:nvPicPr>
            <p:cNvPr id="17" name="Picture 16" descr="A picture containing drawing&#10;&#10;Description automatically generated">
              <a:extLst>
                <a:ext uri="{FF2B5EF4-FFF2-40B4-BE49-F238E27FC236}">
                  <a16:creationId xmlns:a16="http://schemas.microsoft.com/office/drawing/2014/main" id="{6BD4EDED-4402-4548-B843-9968F9C2B80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9" name="TextBox 18">
              <a:extLst>
                <a:ext uri="{FF2B5EF4-FFF2-40B4-BE49-F238E27FC236}">
                  <a16:creationId xmlns:a16="http://schemas.microsoft.com/office/drawing/2014/main" id="{9CE268EF-63CB-4F02-B6CA-1E570DA46885}"/>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3" name="Picture 2" descr="A group of clouds in the sky&#10;&#10;Description automatically generated">
            <a:extLst>
              <a:ext uri="{FF2B5EF4-FFF2-40B4-BE49-F238E27FC236}">
                <a16:creationId xmlns:a16="http://schemas.microsoft.com/office/drawing/2014/main" id="{87F57C05-89A0-4E49-A4F5-7947BB9448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58269" t="-6" r="39153" b="6"/>
          <a:stretch/>
        </p:blipFill>
        <p:spPr>
          <a:xfrm>
            <a:off x="11876912" y="428"/>
            <a:ext cx="314326" cy="6857143"/>
          </a:xfrm>
          <a:prstGeom prst="rect">
            <a:avLst/>
          </a:prstGeom>
        </p:spPr>
      </p:pic>
      <p:pic>
        <p:nvPicPr>
          <p:cNvPr id="4" name="Picture 3" descr="A group of clouds in the sky&#10;&#10;Description automatically generated">
            <a:extLst>
              <a:ext uri="{FF2B5EF4-FFF2-40B4-BE49-F238E27FC236}">
                <a16:creationId xmlns:a16="http://schemas.microsoft.com/office/drawing/2014/main" id="{2FD320CA-561B-401C-AAF2-973E8C47721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2532908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Title Slide 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990212"/>
            <a:ext cx="10515600" cy="2852737"/>
          </a:xfrm>
        </p:spPr>
        <p:txBody>
          <a:bodyPr anchor="b">
            <a:normAutofit/>
          </a:bodyPr>
          <a:lstStyle>
            <a:lvl1pPr algn="l">
              <a:defRPr sz="8000">
                <a:latin typeface="Helvetica" pitchFamily="2" charset="0"/>
              </a:defRPr>
            </a:lvl1pPr>
          </a:lstStyle>
          <a:p>
            <a:r>
              <a:rPr kumimoji="0" lang="en-US" sz="3600" b="1" i="0" u="none" strike="noStrike" kern="1200" cap="none" spc="0" normalizeH="0" baseline="0" noProof="0" dirty="0">
                <a:ln>
                  <a:noFill/>
                </a:ln>
                <a:solidFill>
                  <a:srgbClr val="133064"/>
                </a:solidFill>
                <a:effectLst/>
                <a:uLnTx/>
                <a:uFillTx/>
                <a:latin typeface="Helvetica CE" panose="04000500000000000000" pitchFamily="82" charset="0"/>
                <a:ea typeface="+mj-ea"/>
                <a:cs typeface="+mj-cs"/>
              </a:rPr>
              <a:t>Section Title</a:t>
            </a:r>
            <a:endParaRPr lang="en-US" dirty="0"/>
          </a:p>
        </p:txBody>
      </p:sp>
      <p:sp>
        <p:nvSpPr>
          <p:cNvPr id="3" name="Text Placeholder 2"/>
          <p:cNvSpPr>
            <a:spLocks noGrp="1"/>
          </p:cNvSpPr>
          <p:nvPr>
            <p:ph type="body" idx="1" hasCustomPrompt="1"/>
          </p:nvPr>
        </p:nvSpPr>
        <p:spPr>
          <a:xfrm>
            <a:off x="831850" y="3869937"/>
            <a:ext cx="10515600" cy="1500187"/>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a:t>
            </a:r>
          </a:p>
        </p:txBody>
      </p:sp>
      <p:sp>
        <p:nvSpPr>
          <p:cNvPr id="7" name="Rectangle 6">
            <a:extLst>
              <a:ext uri="{FF2B5EF4-FFF2-40B4-BE49-F238E27FC236}">
                <a16:creationId xmlns:a16="http://schemas.microsoft.com/office/drawing/2014/main" id="{DC4EBE54-3481-4CCF-8CFE-E662E73FF8D1}"/>
              </a:ext>
            </a:extLst>
          </p:cNvPr>
          <p:cNvSpPr/>
          <p:nvPr userDrawn="1"/>
        </p:nvSpPr>
        <p:spPr>
          <a:xfrm>
            <a:off x="-1" y="6532881"/>
            <a:ext cx="12192001" cy="339672"/>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6" name="Group 15">
            <a:extLst>
              <a:ext uri="{FF2B5EF4-FFF2-40B4-BE49-F238E27FC236}">
                <a16:creationId xmlns:a16="http://schemas.microsoft.com/office/drawing/2014/main" id="{0090B32A-DF12-4FFE-85DD-B04848F0BA90}"/>
              </a:ext>
            </a:extLst>
          </p:cNvPr>
          <p:cNvGrpSpPr/>
          <p:nvPr userDrawn="1"/>
        </p:nvGrpSpPr>
        <p:grpSpPr>
          <a:xfrm>
            <a:off x="-2" y="5303976"/>
            <a:ext cx="7633064" cy="1568068"/>
            <a:chOff x="-2" y="5303976"/>
            <a:chExt cx="7633064" cy="1568068"/>
          </a:xfrm>
        </p:grpSpPr>
        <p:pic>
          <p:nvPicPr>
            <p:cNvPr id="5" name="Picture 4" descr="A group of clouds in the sky&#10;&#10;Description automatically generated">
              <a:extLst>
                <a:ext uri="{FF2B5EF4-FFF2-40B4-BE49-F238E27FC236}">
                  <a16:creationId xmlns:a16="http://schemas.microsoft.com/office/drawing/2014/main" id="{78726F70-A7F4-4B0D-B288-0EAF3A54BD4E}"/>
                </a:ext>
              </a:extLst>
            </p:cNvPr>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l="14348" t="41117" b="15979"/>
            <a:stretch/>
          </p:blipFill>
          <p:spPr>
            <a:xfrm rot="10800000" flipH="1" flipV="1">
              <a:off x="-2" y="5303976"/>
              <a:ext cx="7633062" cy="1568068"/>
            </a:xfrm>
            <a:prstGeom prst="rtTriangle">
              <a:avLst/>
            </a:prstGeom>
            <a:blipFill dpi="0" rotWithShape="1">
              <a:blip r:embed="rId3"/>
              <a:srcRect/>
              <a:stretch>
                <a:fillRect l="-723497" t="-206583" r="-161871" b="-94947"/>
              </a:stretch>
            </a:blipFill>
          </p:spPr>
        </p:pic>
        <p:sp>
          <p:nvSpPr>
            <p:cNvPr id="12" name="Isosceles Triangle 11">
              <a:extLst>
                <a:ext uri="{FF2B5EF4-FFF2-40B4-BE49-F238E27FC236}">
                  <a16:creationId xmlns:a16="http://schemas.microsoft.com/office/drawing/2014/main" id="{99795146-11B9-4699-9AA7-D0F2BCA02D63}"/>
                </a:ext>
              </a:extLst>
            </p:cNvPr>
            <p:cNvSpPr/>
            <p:nvPr userDrawn="1"/>
          </p:nvSpPr>
          <p:spPr>
            <a:xfrm flipH="1">
              <a:off x="0" y="5303976"/>
              <a:ext cx="7633062" cy="1555223"/>
            </a:xfrm>
            <a:prstGeom prst="triangle">
              <a:avLst>
                <a:gd name="adj" fmla="val 100000"/>
              </a:avLst>
            </a:prstGeom>
            <a:gradFill flip="none" rotWithShape="1">
              <a:gsLst>
                <a:gs pos="100000">
                  <a:srgbClr val="0080B3">
                    <a:shade val="30000"/>
                    <a:satMod val="115000"/>
                  </a:srgbClr>
                </a:gs>
                <a:gs pos="50000">
                  <a:srgbClr val="0080B3">
                    <a:shade val="67500"/>
                    <a:satMod val="115000"/>
                    <a:alpha val="47000"/>
                  </a:srgbClr>
                </a:gs>
                <a:gs pos="0">
                  <a:srgbClr val="0080B3">
                    <a:shade val="100000"/>
                    <a:satMod val="115000"/>
                    <a:alpha val="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grpSp>
      <p:grpSp>
        <p:nvGrpSpPr>
          <p:cNvPr id="6" name="Group 5">
            <a:extLst>
              <a:ext uri="{FF2B5EF4-FFF2-40B4-BE49-F238E27FC236}">
                <a16:creationId xmlns:a16="http://schemas.microsoft.com/office/drawing/2014/main" id="{43707504-34CF-4417-869A-507A804488DC}"/>
              </a:ext>
            </a:extLst>
          </p:cNvPr>
          <p:cNvGrpSpPr/>
          <p:nvPr userDrawn="1"/>
        </p:nvGrpSpPr>
        <p:grpSpPr>
          <a:xfrm>
            <a:off x="4324350" y="0"/>
            <a:ext cx="7867650" cy="1541080"/>
            <a:chOff x="4324350" y="0"/>
            <a:chExt cx="7867650" cy="1541080"/>
          </a:xfrm>
        </p:grpSpPr>
        <p:pic>
          <p:nvPicPr>
            <p:cNvPr id="4" name="Picture 3" descr="A group of clouds in the sky&#10;&#10;Description automatically generated">
              <a:extLst>
                <a:ext uri="{FF2B5EF4-FFF2-40B4-BE49-F238E27FC236}">
                  <a16:creationId xmlns:a16="http://schemas.microsoft.com/office/drawing/2014/main" id="{BB88156B-DEDB-4AEB-9D07-CA1368F3CCE5}"/>
                </a:ext>
              </a:extLst>
            </p:cNvPr>
            <p:cNvPicPr preferRelativeResize="0">
              <a:picLocks noChangeAspect="1"/>
            </p:cNvPicPr>
            <p:nvPr userDrawn="1"/>
          </p:nvPicPr>
          <p:blipFill rotWithShape="1">
            <a:blip r:embed="rId2">
              <a:extLst>
                <a:ext uri="{28A0092B-C50C-407E-A947-70E740481C1C}">
                  <a14:useLocalDpi xmlns:a14="http://schemas.microsoft.com/office/drawing/2010/main" val="0"/>
                </a:ext>
              </a:extLst>
            </a:blip>
            <a:srcRect l="14348" t="41117" b="15979"/>
            <a:stretch/>
          </p:blipFill>
          <p:spPr>
            <a:xfrm flipH="1" flipV="1">
              <a:off x="4324350" y="0"/>
              <a:ext cx="7867650" cy="1541080"/>
            </a:xfrm>
            <a:prstGeom prst="rtTriangle">
              <a:avLst/>
            </a:prstGeom>
            <a:blipFill dpi="0" rotWithShape="1">
              <a:blip r:embed="rId3"/>
              <a:srcRect/>
              <a:stretch>
                <a:fillRect l="-723497" t="-206583" r="-161871" b="-94947"/>
              </a:stretch>
            </a:blipFill>
          </p:spPr>
        </p:pic>
        <p:sp>
          <p:nvSpPr>
            <p:cNvPr id="10" name="Isosceles Triangle 9">
              <a:extLst>
                <a:ext uri="{FF2B5EF4-FFF2-40B4-BE49-F238E27FC236}">
                  <a16:creationId xmlns:a16="http://schemas.microsoft.com/office/drawing/2014/main" id="{9CEC9B47-725E-4B13-AEFA-F6E41FAE6C95}"/>
                </a:ext>
              </a:extLst>
            </p:cNvPr>
            <p:cNvSpPr/>
            <p:nvPr userDrawn="1"/>
          </p:nvSpPr>
          <p:spPr>
            <a:xfrm rot="10800000" flipH="1">
              <a:off x="4558938" y="20446"/>
              <a:ext cx="7633062" cy="1500188"/>
            </a:xfrm>
            <a:prstGeom prst="triangle">
              <a:avLst>
                <a:gd name="adj" fmla="val 100000"/>
              </a:avLst>
            </a:prstGeom>
            <a:gradFill flip="none" rotWithShape="0">
              <a:gsLst>
                <a:gs pos="0">
                  <a:srgbClr val="133064">
                    <a:shade val="30000"/>
                    <a:satMod val="115000"/>
                    <a:alpha val="0"/>
                  </a:srgbClr>
                </a:gs>
                <a:gs pos="54000">
                  <a:srgbClr val="133064">
                    <a:shade val="67500"/>
                    <a:satMod val="115000"/>
                    <a:alpha val="47000"/>
                  </a:srgbClr>
                </a:gs>
                <a:gs pos="100000">
                  <a:srgbClr val="133064">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8" name="Group 7">
            <a:extLst>
              <a:ext uri="{FF2B5EF4-FFF2-40B4-BE49-F238E27FC236}">
                <a16:creationId xmlns:a16="http://schemas.microsoft.com/office/drawing/2014/main" id="{EE59D910-0C9F-48E8-8200-BCAF8A863AE5}"/>
              </a:ext>
            </a:extLst>
          </p:cNvPr>
          <p:cNvGrpSpPr/>
          <p:nvPr userDrawn="1"/>
        </p:nvGrpSpPr>
        <p:grpSpPr>
          <a:xfrm>
            <a:off x="162559" y="6274855"/>
            <a:ext cx="2849881" cy="307777"/>
            <a:chOff x="8910319" y="6283356"/>
            <a:chExt cx="2849881" cy="307777"/>
          </a:xfrm>
        </p:grpSpPr>
        <p:pic>
          <p:nvPicPr>
            <p:cNvPr id="9" name="Picture 8" descr="A picture containing drawing&#10;&#10;Description automatically generated">
              <a:extLst>
                <a:ext uri="{FF2B5EF4-FFF2-40B4-BE49-F238E27FC236}">
                  <a16:creationId xmlns:a16="http://schemas.microsoft.com/office/drawing/2014/main" id="{1C432379-30FD-409E-A8F9-34DB3F44BD7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1" name="TextBox 10">
              <a:extLst>
                <a:ext uri="{FF2B5EF4-FFF2-40B4-BE49-F238E27FC236}">
                  <a16:creationId xmlns:a16="http://schemas.microsoft.com/office/drawing/2014/main" id="{59321D0C-8B92-4250-8AEB-92804ED15ACF}"/>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spTree>
    <p:extLst>
      <p:ext uri="{BB962C8B-B14F-4D97-AF65-F5344CB8AC3E}">
        <p14:creationId xmlns:p14="http://schemas.microsoft.com/office/powerpoint/2010/main" val="1620915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Sources">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6F6D6FC-0512-4EBF-B3C1-DD1F3387880D}"/>
              </a:ext>
            </a:extLst>
          </p:cNvPr>
          <p:cNvSpPr>
            <a:spLocks noGrp="1"/>
          </p:cNvSpPr>
          <p:nvPr>
            <p:ph type="body" sz="quarter" idx="10" hasCustomPrompt="1"/>
          </p:nvPr>
        </p:nvSpPr>
        <p:spPr>
          <a:xfrm>
            <a:off x="836612" y="1726097"/>
            <a:ext cx="5183187" cy="4176547"/>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vl1pPr>
          </a:lstStyle>
          <a:p>
            <a:pPr lvl="0"/>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p:txBody>
      </p:sp>
      <p:sp>
        <p:nvSpPr>
          <p:cNvPr id="10" name="Text Placeholder 8">
            <a:extLst>
              <a:ext uri="{FF2B5EF4-FFF2-40B4-BE49-F238E27FC236}">
                <a16:creationId xmlns:a16="http://schemas.microsoft.com/office/drawing/2014/main" id="{D1575748-7A5C-423C-BE57-91A8F2DA6DB9}"/>
              </a:ext>
            </a:extLst>
          </p:cNvPr>
          <p:cNvSpPr>
            <a:spLocks noGrp="1"/>
          </p:cNvSpPr>
          <p:nvPr>
            <p:ph type="body" sz="quarter" idx="11" hasCustomPrompt="1"/>
          </p:nvPr>
        </p:nvSpPr>
        <p:spPr>
          <a:xfrm>
            <a:off x="6172203" y="1726097"/>
            <a:ext cx="5183187" cy="4176547"/>
          </a:xfrm>
        </p:spPr>
        <p:txBody>
          <a:bodyPr>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400"/>
            </a:lvl1pPr>
          </a:lstStyle>
          <a:p>
            <a:pPr lvl="0"/>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Source with link</a:t>
            </a:r>
          </a:p>
        </p:txBody>
      </p:sp>
      <p:sp>
        <p:nvSpPr>
          <p:cNvPr id="11" name="Parallelogram 10">
            <a:extLst>
              <a:ext uri="{FF2B5EF4-FFF2-40B4-BE49-F238E27FC236}">
                <a16:creationId xmlns:a16="http://schemas.microsoft.com/office/drawing/2014/main" id="{A641D458-3C82-4B7C-BCF5-1F5D073EEB8C}"/>
              </a:ext>
            </a:extLst>
          </p:cNvPr>
          <p:cNvSpPr/>
          <p:nvPr userDrawn="1"/>
        </p:nvSpPr>
        <p:spPr>
          <a:xfrm flipV="1">
            <a:off x="836612" y="1356043"/>
            <a:ext cx="10518776" cy="53656"/>
          </a:xfrm>
          <a:prstGeom prst="parallelogram">
            <a:avLst>
              <a:gd name="adj" fmla="val 2423"/>
            </a:avLst>
          </a:prstGeom>
          <a:gradFill flip="none" rotWithShape="1">
            <a:gsLst>
              <a:gs pos="0">
                <a:srgbClr val="133064">
                  <a:shade val="30000"/>
                  <a:satMod val="115000"/>
                </a:srgbClr>
              </a:gs>
              <a:gs pos="50000">
                <a:srgbClr val="133064">
                  <a:shade val="67500"/>
                  <a:satMod val="115000"/>
                </a:srgbClr>
              </a:gs>
              <a:gs pos="100000">
                <a:srgbClr val="133064">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910EA2C-7002-4EBF-9563-6E16B4AE94E1}"/>
              </a:ext>
            </a:extLst>
          </p:cNvPr>
          <p:cNvSpPr txBox="1"/>
          <p:nvPr userDrawn="1"/>
        </p:nvSpPr>
        <p:spPr>
          <a:xfrm>
            <a:off x="836612" y="533857"/>
            <a:ext cx="4963065" cy="707886"/>
          </a:xfrm>
          <a:prstGeom prst="rect">
            <a:avLst/>
          </a:prstGeom>
        </p:spPr>
        <p:txBody>
          <a:bodyPr vert="horz" lIns="91440" tIns="45720" rIns="91440" bIns="45720" rtlCol="0" anchor="b">
            <a:normAutofit/>
          </a:bodyPr>
          <a:lstStyle>
            <a:lvl1pPr>
              <a:lnSpc>
                <a:spcPct val="100000"/>
              </a:lnSpc>
              <a:spcBef>
                <a:spcPct val="0"/>
              </a:spcBef>
              <a:buNone/>
              <a:defRPr sz="4000" b="1">
                <a:solidFill>
                  <a:srgbClr val="133064"/>
                </a:solidFill>
                <a:latin typeface="Helvetica CE" panose="04000500000000000000" pitchFamily="82" charset="0"/>
              </a:defRPr>
            </a:lvl1pPr>
          </a:lstStyle>
          <a:p>
            <a:pPr lvl="0"/>
            <a:r>
              <a:rPr lang="en-US" sz="3600" dirty="0">
                <a:latin typeface="Helvetica" pitchFamily="2" charset="0"/>
              </a:rPr>
              <a:t>Sources</a:t>
            </a:r>
          </a:p>
        </p:txBody>
      </p:sp>
    </p:spTree>
    <p:extLst>
      <p:ext uri="{BB962C8B-B14F-4D97-AF65-F5344CB8AC3E}">
        <p14:creationId xmlns:p14="http://schemas.microsoft.com/office/powerpoint/2010/main" val="692946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3982453"/>
            <a:ext cx="9144000" cy="1390682"/>
          </a:xfrm>
        </p:spPr>
        <p:txBody>
          <a:bodyPr>
            <a:normAutofit/>
          </a:bodyPr>
          <a:lstStyle>
            <a:lvl1pPr marL="0" indent="0" algn="l" defTabSz="914400" rtl="0" eaLnBrk="1" latinLnBrk="0" hangingPunct="1">
              <a:lnSpc>
                <a:spcPct val="100000"/>
              </a:lnSpc>
              <a:buNone/>
              <a:defRPr lang="en-US" sz="2400" i="0" kern="1200" dirty="0">
                <a:solidFill>
                  <a:srgbClr val="646060"/>
                </a:solidFill>
                <a:latin typeface="Helvetica" pitchFamily="2" charset="0"/>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Name, Title</a:t>
            </a:r>
            <a:br>
              <a:rPr lang="en-US" dirty="0"/>
            </a:br>
            <a:r>
              <a:rPr lang="en-US" dirty="0"/>
              <a:t>Presenter Contact Information</a:t>
            </a:r>
          </a:p>
        </p:txBody>
      </p:sp>
      <p:sp>
        <p:nvSpPr>
          <p:cNvPr id="16" name="Rectangle 15">
            <a:extLst>
              <a:ext uri="{FF2B5EF4-FFF2-40B4-BE49-F238E27FC236}">
                <a16:creationId xmlns:a16="http://schemas.microsoft.com/office/drawing/2014/main" id="{D23C29C6-22BF-40DC-8CE2-CC7F0E999BEB}"/>
              </a:ext>
            </a:extLst>
          </p:cNvPr>
          <p:cNvSpPr/>
          <p:nvPr userDrawn="1"/>
        </p:nvSpPr>
        <p:spPr>
          <a:xfrm>
            <a:off x="-1" y="5922352"/>
            <a:ext cx="12192002" cy="953273"/>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3FC10719-DB28-4F7F-9E10-D980C13B9D30}"/>
              </a:ext>
            </a:extLst>
          </p:cNvPr>
          <p:cNvSpPr txBox="1"/>
          <p:nvPr userDrawn="1"/>
        </p:nvSpPr>
        <p:spPr>
          <a:xfrm>
            <a:off x="1524000" y="2867877"/>
            <a:ext cx="4963065" cy="707886"/>
          </a:xfrm>
          <a:prstGeom prst="rect">
            <a:avLst/>
          </a:prstGeom>
        </p:spPr>
        <p:txBody>
          <a:bodyPr vert="horz" lIns="91440" tIns="45720" rIns="91440" bIns="45720" rtlCol="0" anchor="b">
            <a:normAutofit/>
          </a:bodyPr>
          <a:lstStyle>
            <a:lvl1pPr>
              <a:lnSpc>
                <a:spcPct val="100000"/>
              </a:lnSpc>
              <a:spcBef>
                <a:spcPct val="0"/>
              </a:spcBef>
              <a:buNone/>
              <a:defRPr sz="4000" b="1">
                <a:solidFill>
                  <a:srgbClr val="133064"/>
                </a:solidFill>
                <a:latin typeface="Helvetica CE" panose="04000500000000000000" pitchFamily="82" charset="0"/>
              </a:defRPr>
            </a:lvl1pPr>
          </a:lstStyle>
          <a:p>
            <a:pPr lvl="0"/>
            <a:r>
              <a:rPr lang="en-US" dirty="0">
                <a:latin typeface="Helvetica" pitchFamily="2" charset="0"/>
              </a:rPr>
              <a:t>Thank you!</a:t>
            </a:r>
          </a:p>
        </p:txBody>
      </p:sp>
      <p:sp>
        <p:nvSpPr>
          <p:cNvPr id="5" name="Text Placeholder 4">
            <a:extLst>
              <a:ext uri="{FF2B5EF4-FFF2-40B4-BE49-F238E27FC236}">
                <a16:creationId xmlns:a16="http://schemas.microsoft.com/office/drawing/2014/main" id="{DCA17DAB-B83A-4947-A5CE-ABD9C2C4CD29}"/>
              </a:ext>
            </a:extLst>
          </p:cNvPr>
          <p:cNvSpPr>
            <a:spLocks noGrp="1"/>
          </p:cNvSpPr>
          <p:nvPr>
            <p:ph type="body" sz="quarter" idx="11"/>
          </p:nvPr>
        </p:nvSpPr>
        <p:spPr>
          <a:xfrm>
            <a:off x="1524000" y="5509156"/>
            <a:ext cx="9144000" cy="541338"/>
          </a:xfrm>
        </p:spPr>
        <p:txBody>
          <a:bodyPr/>
          <a:lstStyle>
            <a:lvl1pPr>
              <a:buNone/>
              <a:defRPr sz="2400" i="1">
                <a:solidFill>
                  <a:srgbClr val="0080B3"/>
                </a:solidFill>
              </a:defRPr>
            </a:lvl1pPr>
            <a:lvl2pPr>
              <a:buNone/>
              <a:defRPr/>
            </a:lvl2pPr>
            <a:lvl3pPr>
              <a:buNone/>
              <a:defRPr/>
            </a:lvl3pPr>
          </a:lstStyle>
          <a:p>
            <a:pPr lvl="0"/>
            <a:r>
              <a:rPr lang="en-US"/>
              <a:t>Click to edit Master text styles</a:t>
            </a:r>
          </a:p>
        </p:txBody>
      </p:sp>
      <p:pic>
        <p:nvPicPr>
          <p:cNvPr id="7" name="Picture 6" descr="A group of clouds in the sky&#10;&#10;Description automatically generated">
            <a:extLst>
              <a:ext uri="{FF2B5EF4-FFF2-40B4-BE49-F238E27FC236}">
                <a16:creationId xmlns:a16="http://schemas.microsoft.com/office/drawing/2014/main" id="{96C4F72C-9A4B-4B59-8D6A-E0BAE199DA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 t="35042" r="13" b="59034"/>
          <a:stretch/>
        </p:blipFill>
        <p:spPr>
          <a:xfrm>
            <a:off x="-4" y="6451412"/>
            <a:ext cx="12190476" cy="430708"/>
          </a:xfrm>
          <a:prstGeom prst="rect">
            <a:avLst/>
          </a:prstGeom>
        </p:spPr>
      </p:pic>
      <p:grpSp>
        <p:nvGrpSpPr>
          <p:cNvPr id="20" name="Group 19">
            <a:extLst>
              <a:ext uri="{FF2B5EF4-FFF2-40B4-BE49-F238E27FC236}">
                <a16:creationId xmlns:a16="http://schemas.microsoft.com/office/drawing/2014/main" id="{54E68B7A-9542-4643-9C77-649147A4CFEA}"/>
              </a:ext>
            </a:extLst>
          </p:cNvPr>
          <p:cNvGrpSpPr/>
          <p:nvPr userDrawn="1"/>
        </p:nvGrpSpPr>
        <p:grpSpPr>
          <a:xfrm>
            <a:off x="9709875" y="-49584"/>
            <a:ext cx="2491802" cy="6964070"/>
            <a:chOff x="9709875" y="-49584"/>
            <a:chExt cx="2491802" cy="6964070"/>
          </a:xfrm>
        </p:grpSpPr>
        <p:sp>
          <p:nvSpPr>
            <p:cNvPr id="21" name="Rectangle 20">
              <a:extLst>
                <a:ext uri="{FF2B5EF4-FFF2-40B4-BE49-F238E27FC236}">
                  <a16:creationId xmlns:a16="http://schemas.microsoft.com/office/drawing/2014/main" id="{7D4251FA-812B-42C7-A51D-A012C08ABB38}"/>
                </a:ext>
              </a:extLst>
            </p:cNvPr>
            <p:cNvSpPr/>
            <p:nvPr userDrawn="1"/>
          </p:nvSpPr>
          <p:spPr>
            <a:xfrm>
              <a:off x="10730049" y="-24358"/>
              <a:ext cx="1456316" cy="6882357"/>
            </a:xfrm>
            <a:prstGeom prst="rect">
              <a:avLst/>
            </a:prstGeom>
            <a:blipFill dpi="0" rotWithShape="1">
              <a:blip r:embed="rId3">
                <a:alphaModFix amt="37000"/>
              </a:blip>
              <a:srcRect/>
              <a:stretch>
                <a:fillRect l="-765366" t="-234635" r="-179460" b="-9112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Triangle 21">
              <a:extLst>
                <a:ext uri="{FF2B5EF4-FFF2-40B4-BE49-F238E27FC236}">
                  <a16:creationId xmlns:a16="http://schemas.microsoft.com/office/drawing/2014/main" id="{5AD0F945-ABA0-4C6B-A911-C1A36E20FE36}"/>
                </a:ext>
              </a:extLst>
            </p:cNvPr>
            <p:cNvSpPr/>
            <p:nvPr userDrawn="1"/>
          </p:nvSpPr>
          <p:spPr>
            <a:xfrm rot="16200000">
              <a:off x="9357514" y="4035183"/>
              <a:ext cx="3811610" cy="1863658"/>
            </a:xfrm>
            <a:prstGeom prst="rtTriangle">
              <a:avLst/>
            </a:prstGeom>
            <a:blipFill>
              <a:blip r:embed="rId3"/>
              <a:stretch>
                <a:fillRect l="-723497" t="-206583" r="-161871" b="-9494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5">
              <a:extLst>
                <a:ext uri="{FF2B5EF4-FFF2-40B4-BE49-F238E27FC236}">
                  <a16:creationId xmlns:a16="http://schemas.microsoft.com/office/drawing/2014/main" id="{94A118F9-970C-46ED-A92E-82C4A7403327}"/>
                </a:ext>
              </a:extLst>
            </p:cNvPr>
            <p:cNvSpPr/>
            <p:nvPr userDrawn="1"/>
          </p:nvSpPr>
          <p:spPr>
            <a:xfrm>
              <a:off x="9709875" y="-39178"/>
              <a:ext cx="2449882" cy="6911996"/>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ight Triangle 23">
              <a:extLst>
                <a:ext uri="{FF2B5EF4-FFF2-40B4-BE49-F238E27FC236}">
                  <a16:creationId xmlns:a16="http://schemas.microsoft.com/office/drawing/2014/main" id="{503F8D95-CDAE-4A33-850B-4872D2870DBD}"/>
                </a:ext>
              </a:extLst>
            </p:cNvPr>
            <p:cNvSpPr/>
            <p:nvPr userDrawn="1"/>
          </p:nvSpPr>
          <p:spPr>
            <a:xfrm rot="10800000">
              <a:off x="10336445" y="-12701"/>
              <a:ext cx="1863659" cy="3438251"/>
            </a:xfrm>
            <a:prstGeom prst="rtTriangle">
              <a:avLst/>
            </a:prstGeom>
            <a:blipFill>
              <a:blip r:embed="rId3"/>
              <a:stretch>
                <a:fillRect l="-705908" t="-234635" r="-179460" b="-668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5">
              <a:extLst>
                <a:ext uri="{FF2B5EF4-FFF2-40B4-BE49-F238E27FC236}">
                  <a16:creationId xmlns:a16="http://schemas.microsoft.com/office/drawing/2014/main" id="{24B8915E-5777-402B-8D70-8AEA7160C421}"/>
                </a:ext>
              </a:extLst>
            </p:cNvPr>
            <p:cNvSpPr/>
            <p:nvPr userDrawn="1"/>
          </p:nvSpPr>
          <p:spPr>
            <a:xfrm rot="10800000" flipH="1">
              <a:off x="11156944" y="-49584"/>
              <a:ext cx="1044733" cy="6964070"/>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bg1">
                <a:alpha val="31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6" name="Parallelogram 25">
            <a:extLst>
              <a:ext uri="{FF2B5EF4-FFF2-40B4-BE49-F238E27FC236}">
                <a16:creationId xmlns:a16="http://schemas.microsoft.com/office/drawing/2014/main" id="{E86179B8-AC55-4007-9C97-D90B16CCD8B8}"/>
              </a:ext>
            </a:extLst>
          </p:cNvPr>
          <p:cNvSpPr/>
          <p:nvPr userDrawn="1"/>
        </p:nvSpPr>
        <p:spPr>
          <a:xfrm>
            <a:off x="-2" y="6452931"/>
            <a:ext cx="12192001" cy="422694"/>
          </a:xfrm>
          <a:prstGeom prst="parallelogram">
            <a:avLst>
              <a:gd name="adj" fmla="val 0"/>
            </a:avLst>
          </a:pr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27" name="Picture 26" descr="A picture containing dark, sitting, computer, computer&#10;&#10;Description automatically generated">
            <a:extLst>
              <a:ext uri="{FF2B5EF4-FFF2-40B4-BE49-F238E27FC236}">
                <a16:creationId xmlns:a16="http://schemas.microsoft.com/office/drawing/2014/main" id="{8B443FF4-7F1F-4042-B7AF-0D3E7973EF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01015" y="466021"/>
            <a:ext cx="4315005" cy="561204"/>
          </a:xfrm>
          <a:prstGeom prst="rect">
            <a:avLst/>
          </a:prstGeom>
        </p:spPr>
      </p:pic>
      <p:grpSp>
        <p:nvGrpSpPr>
          <p:cNvPr id="28" name="Group 27">
            <a:extLst>
              <a:ext uri="{FF2B5EF4-FFF2-40B4-BE49-F238E27FC236}">
                <a16:creationId xmlns:a16="http://schemas.microsoft.com/office/drawing/2014/main" id="{EE164CF9-172D-4F41-A8B7-35812A6098A6}"/>
              </a:ext>
            </a:extLst>
          </p:cNvPr>
          <p:cNvGrpSpPr/>
          <p:nvPr userDrawn="1"/>
        </p:nvGrpSpPr>
        <p:grpSpPr>
          <a:xfrm>
            <a:off x="6366139" y="1089525"/>
            <a:ext cx="2849881" cy="307777"/>
            <a:chOff x="8910319" y="6283356"/>
            <a:chExt cx="2849881" cy="307777"/>
          </a:xfrm>
        </p:grpSpPr>
        <p:pic>
          <p:nvPicPr>
            <p:cNvPr id="29" name="Picture 28" descr="A picture containing drawing&#10;&#10;Description automatically generated">
              <a:extLst>
                <a:ext uri="{FF2B5EF4-FFF2-40B4-BE49-F238E27FC236}">
                  <a16:creationId xmlns:a16="http://schemas.microsoft.com/office/drawing/2014/main" id="{39E3A1FE-4C9C-4FB6-8B84-CEE293C9593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30" name="TextBox 29">
              <a:extLst>
                <a:ext uri="{FF2B5EF4-FFF2-40B4-BE49-F238E27FC236}">
                  <a16:creationId xmlns:a16="http://schemas.microsoft.com/office/drawing/2014/main" id="{6990DC2E-C772-445C-ACE6-E1FE2CC85390}"/>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spTree>
    <p:extLst>
      <p:ext uri="{BB962C8B-B14F-4D97-AF65-F5344CB8AC3E}">
        <p14:creationId xmlns:p14="http://schemas.microsoft.com/office/powerpoint/2010/main" val="616464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F3EE6F-86F1-4199-A4EE-2509AC24F027}"/>
              </a:ext>
            </a:extLst>
          </p:cNvPr>
          <p:cNvSpPr>
            <a:spLocks noGrp="1"/>
          </p:cNvSpPr>
          <p:nvPr>
            <p:ph type="title"/>
          </p:nvPr>
        </p:nvSpPr>
        <p:spPr>
          <a:xfrm>
            <a:off x="838200" y="365125"/>
            <a:ext cx="10515600" cy="1325563"/>
          </a:xfrm>
        </p:spPr>
        <p:txBody>
          <a:bodyPr/>
          <a:lstStyle>
            <a:lvl1pPr>
              <a:defRPr>
                <a:solidFill>
                  <a:schemeClr val="tx1"/>
                </a:solidFill>
              </a:defRPr>
            </a:lvl1pPr>
          </a:lstStyle>
          <a:p>
            <a:endParaRPr lang="en-US" dirty="0">
              <a:solidFill>
                <a:schemeClr val="bg1"/>
              </a:solidFill>
            </a:endParaRPr>
          </a:p>
        </p:txBody>
      </p:sp>
      <p:grpSp>
        <p:nvGrpSpPr>
          <p:cNvPr id="9" name="Group 8">
            <a:extLst>
              <a:ext uri="{FF2B5EF4-FFF2-40B4-BE49-F238E27FC236}">
                <a16:creationId xmlns:a16="http://schemas.microsoft.com/office/drawing/2014/main" id="{40A9D983-2ACB-4A29-B978-3DAAB7255604}"/>
              </a:ext>
            </a:extLst>
          </p:cNvPr>
          <p:cNvGrpSpPr/>
          <p:nvPr userDrawn="1"/>
        </p:nvGrpSpPr>
        <p:grpSpPr>
          <a:xfrm>
            <a:off x="0" y="4277322"/>
            <a:ext cx="6096000" cy="2580677"/>
            <a:chOff x="0" y="4277322"/>
            <a:chExt cx="6096000" cy="2580677"/>
          </a:xfrm>
        </p:grpSpPr>
        <p:cxnSp>
          <p:nvCxnSpPr>
            <p:cNvPr id="10" name="Straight Connector 9">
              <a:extLst>
                <a:ext uri="{FF2B5EF4-FFF2-40B4-BE49-F238E27FC236}">
                  <a16:creationId xmlns:a16="http://schemas.microsoft.com/office/drawing/2014/main" id="{500C0B0A-DD5D-40B2-B282-4C1C92627F47}"/>
                </a:ext>
              </a:extLst>
            </p:cNvPr>
            <p:cNvCxnSpPr>
              <a:cxnSpLocks/>
            </p:cNvCxnSpPr>
            <p:nvPr/>
          </p:nvCxnSpPr>
          <p:spPr>
            <a:xfrm flipH="1">
              <a:off x="0" y="4277710"/>
              <a:ext cx="6096000" cy="14241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410FCF-F25B-4FAA-8B98-AF18A9D8FBA4}"/>
                </a:ext>
              </a:extLst>
            </p:cNvPr>
            <p:cNvCxnSpPr>
              <a:cxnSpLocks/>
            </p:cNvCxnSpPr>
            <p:nvPr/>
          </p:nvCxnSpPr>
          <p:spPr>
            <a:xfrm flipH="1">
              <a:off x="0" y="4277709"/>
              <a:ext cx="6096000" cy="22492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EF7895-79A4-43E2-90A0-6281C7940022}"/>
                </a:ext>
              </a:extLst>
            </p:cNvPr>
            <p:cNvCxnSpPr>
              <a:cxnSpLocks/>
            </p:cNvCxnSpPr>
            <p:nvPr/>
          </p:nvCxnSpPr>
          <p:spPr>
            <a:xfrm flipH="1">
              <a:off x="1095703" y="4277707"/>
              <a:ext cx="5000296" cy="25802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40CF70-369B-4C2B-90DA-EF39D7F1852D}"/>
                </a:ext>
              </a:extLst>
            </p:cNvPr>
            <p:cNvCxnSpPr>
              <a:cxnSpLocks/>
            </p:cNvCxnSpPr>
            <p:nvPr/>
          </p:nvCxnSpPr>
          <p:spPr>
            <a:xfrm flipH="1">
              <a:off x="0" y="4277323"/>
              <a:ext cx="6096000" cy="78340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92FBA-4ED5-4639-A0E0-EA9426963783}"/>
                </a:ext>
              </a:extLst>
            </p:cNvPr>
            <p:cNvCxnSpPr>
              <a:cxnSpLocks/>
            </p:cNvCxnSpPr>
            <p:nvPr/>
          </p:nvCxnSpPr>
          <p:spPr>
            <a:xfrm flipH="1">
              <a:off x="0" y="4277322"/>
              <a:ext cx="6096000" cy="3048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E0FB4BA-0BA8-4C9B-A220-26B74DE76E1F}"/>
              </a:ext>
            </a:extLst>
          </p:cNvPr>
          <p:cNvGrpSpPr/>
          <p:nvPr userDrawn="1"/>
        </p:nvGrpSpPr>
        <p:grpSpPr>
          <a:xfrm flipH="1">
            <a:off x="6096000" y="4277322"/>
            <a:ext cx="6096000" cy="2580677"/>
            <a:chOff x="0" y="4277322"/>
            <a:chExt cx="6096000" cy="2580677"/>
          </a:xfrm>
        </p:grpSpPr>
        <p:cxnSp>
          <p:nvCxnSpPr>
            <p:cNvPr id="16" name="Straight Connector 15">
              <a:extLst>
                <a:ext uri="{FF2B5EF4-FFF2-40B4-BE49-F238E27FC236}">
                  <a16:creationId xmlns:a16="http://schemas.microsoft.com/office/drawing/2014/main" id="{19CE34DD-00B7-48F5-B343-2441B89DB1B0}"/>
                </a:ext>
              </a:extLst>
            </p:cNvPr>
            <p:cNvCxnSpPr>
              <a:cxnSpLocks/>
            </p:cNvCxnSpPr>
            <p:nvPr/>
          </p:nvCxnSpPr>
          <p:spPr>
            <a:xfrm flipH="1">
              <a:off x="0" y="4277710"/>
              <a:ext cx="6096000" cy="14241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346F50-DC42-4A3D-A44E-5D55E35CB7B5}"/>
                </a:ext>
              </a:extLst>
            </p:cNvPr>
            <p:cNvCxnSpPr>
              <a:cxnSpLocks/>
            </p:cNvCxnSpPr>
            <p:nvPr/>
          </p:nvCxnSpPr>
          <p:spPr>
            <a:xfrm flipH="1">
              <a:off x="0" y="4277709"/>
              <a:ext cx="6096000" cy="22492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EB5958-F054-4204-A198-AD8092D69133}"/>
                </a:ext>
              </a:extLst>
            </p:cNvPr>
            <p:cNvCxnSpPr>
              <a:cxnSpLocks/>
            </p:cNvCxnSpPr>
            <p:nvPr/>
          </p:nvCxnSpPr>
          <p:spPr>
            <a:xfrm flipH="1">
              <a:off x="1095703" y="4277707"/>
              <a:ext cx="5000296" cy="25802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A864EB-46AA-4F0B-89FA-5D58D9220609}"/>
                </a:ext>
              </a:extLst>
            </p:cNvPr>
            <p:cNvCxnSpPr>
              <a:cxnSpLocks/>
            </p:cNvCxnSpPr>
            <p:nvPr/>
          </p:nvCxnSpPr>
          <p:spPr>
            <a:xfrm flipH="1">
              <a:off x="0" y="4277323"/>
              <a:ext cx="6096000" cy="78340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2F464E-6070-4566-A8EA-87D379A09DF1}"/>
                </a:ext>
              </a:extLst>
            </p:cNvPr>
            <p:cNvCxnSpPr>
              <a:cxnSpLocks/>
            </p:cNvCxnSpPr>
            <p:nvPr/>
          </p:nvCxnSpPr>
          <p:spPr>
            <a:xfrm flipH="1">
              <a:off x="0" y="4277322"/>
              <a:ext cx="6096000" cy="3048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1" name="Content Placeholder 2">
            <a:extLst>
              <a:ext uri="{FF2B5EF4-FFF2-40B4-BE49-F238E27FC236}">
                <a16:creationId xmlns:a16="http://schemas.microsoft.com/office/drawing/2014/main" id="{FF09A490-E121-4077-B128-32F38D809838}"/>
              </a:ext>
            </a:extLst>
          </p:cNvPr>
          <p:cNvSpPr>
            <a:spLocks noGrp="1"/>
          </p:cNvSpPr>
          <p:nvPr>
            <p:ph idx="1"/>
          </p:nvPr>
        </p:nvSpPr>
        <p:spPr>
          <a:xfrm>
            <a:off x="838200" y="1825625"/>
            <a:ext cx="10515600" cy="4351338"/>
          </a:xfrm>
          <a:solidFill>
            <a:schemeClr val="bg1">
              <a:alpha val="82000"/>
            </a:schemeClr>
          </a:solidFill>
        </p:spPr>
        <p:txBody>
          <a:bodyPr/>
          <a:lstStyle/>
          <a:p>
            <a:endParaRPr lang="en-US" dirty="0"/>
          </a:p>
        </p:txBody>
      </p:sp>
    </p:spTree>
    <p:extLst>
      <p:ext uri="{BB962C8B-B14F-4D97-AF65-F5344CB8AC3E}">
        <p14:creationId xmlns:p14="http://schemas.microsoft.com/office/powerpoint/2010/main" val="1236860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F3EE6F-86F1-4199-A4EE-2509AC24F027}"/>
              </a:ext>
            </a:extLst>
          </p:cNvPr>
          <p:cNvSpPr>
            <a:spLocks noGrp="1"/>
          </p:cNvSpPr>
          <p:nvPr>
            <p:ph type="title"/>
          </p:nvPr>
        </p:nvSpPr>
        <p:spPr>
          <a:xfrm>
            <a:off x="0" y="1"/>
            <a:ext cx="12192000" cy="4277320"/>
          </a:xfrm>
          <a:gradFill flip="none" rotWithShape="1">
            <a:gsLst>
              <a:gs pos="0">
                <a:srgbClr val="E1C37F"/>
              </a:gs>
              <a:gs pos="100000">
                <a:srgbClr val="F9F3E7"/>
              </a:gs>
            </a:gsLst>
            <a:lin ang="16200000" scaled="1"/>
            <a:tileRect/>
          </a:gradFill>
          <a:ln>
            <a:noFill/>
          </a:ln>
        </p:spPr>
        <p:txBody>
          <a:bodyPr anchor="b" anchorCtr="0">
            <a:noAutofit/>
          </a:bodyPr>
          <a:lstStyle>
            <a:lvl1pPr algn="ctr">
              <a:spcAft>
                <a:spcPts val="1800"/>
              </a:spcAft>
              <a:defRPr>
                <a:solidFill>
                  <a:schemeClr val="tx1"/>
                </a:solidFill>
              </a:defRPr>
            </a:lvl1pPr>
          </a:lstStyle>
          <a:p>
            <a:endParaRPr lang="en-US" dirty="0">
              <a:solidFill>
                <a:schemeClr val="bg1"/>
              </a:solidFill>
            </a:endParaRPr>
          </a:p>
        </p:txBody>
      </p:sp>
      <p:grpSp>
        <p:nvGrpSpPr>
          <p:cNvPr id="9" name="Group 8">
            <a:extLst>
              <a:ext uri="{FF2B5EF4-FFF2-40B4-BE49-F238E27FC236}">
                <a16:creationId xmlns:a16="http://schemas.microsoft.com/office/drawing/2014/main" id="{40A9D983-2ACB-4A29-B978-3DAAB7255604}"/>
              </a:ext>
            </a:extLst>
          </p:cNvPr>
          <p:cNvGrpSpPr/>
          <p:nvPr userDrawn="1"/>
        </p:nvGrpSpPr>
        <p:grpSpPr>
          <a:xfrm>
            <a:off x="0" y="4277322"/>
            <a:ext cx="6096000" cy="2580677"/>
            <a:chOff x="0" y="4277322"/>
            <a:chExt cx="6096000" cy="2580677"/>
          </a:xfrm>
        </p:grpSpPr>
        <p:cxnSp>
          <p:nvCxnSpPr>
            <p:cNvPr id="10" name="Straight Connector 9">
              <a:extLst>
                <a:ext uri="{FF2B5EF4-FFF2-40B4-BE49-F238E27FC236}">
                  <a16:creationId xmlns:a16="http://schemas.microsoft.com/office/drawing/2014/main" id="{500C0B0A-DD5D-40B2-B282-4C1C92627F47}"/>
                </a:ext>
              </a:extLst>
            </p:cNvPr>
            <p:cNvCxnSpPr>
              <a:cxnSpLocks/>
            </p:cNvCxnSpPr>
            <p:nvPr/>
          </p:nvCxnSpPr>
          <p:spPr>
            <a:xfrm flipH="1">
              <a:off x="0" y="4277710"/>
              <a:ext cx="6096000" cy="14241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410FCF-F25B-4FAA-8B98-AF18A9D8FBA4}"/>
                </a:ext>
              </a:extLst>
            </p:cNvPr>
            <p:cNvCxnSpPr>
              <a:cxnSpLocks/>
            </p:cNvCxnSpPr>
            <p:nvPr/>
          </p:nvCxnSpPr>
          <p:spPr>
            <a:xfrm flipH="1">
              <a:off x="0" y="4277709"/>
              <a:ext cx="6096000" cy="22492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1EF7895-79A4-43E2-90A0-6281C7940022}"/>
                </a:ext>
              </a:extLst>
            </p:cNvPr>
            <p:cNvCxnSpPr>
              <a:cxnSpLocks/>
            </p:cNvCxnSpPr>
            <p:nvPr/>
          </p:nvCxnSpPr>
          <p:spPr>
            <a:xfrm flipH="1">
              <a:off x="1095703" y="4277707"/>
              <a:ext cx="5000296" cy="25802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40CF70-369B-4C2B-90DA-EF39D7F1852D}"/>
                </a:ext>
              </a:extLst>
            </p:cNvPr>
            <p:cNvCxnSpPr>
              <a:cxnSpLocks/>
            </p:cNvCxnSpPr>
            <p:nvPr/>
          </p:nvCxnSpPr>
          <p:spPr>
            <a:xfrm flipH="1">
              <a:off x="0" y="4277323"/>
              <a:ext cx="6096000" cy="78340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292FBA-4ED5-4639-A0E0-EA9426963783}"/>
                </a:ext>
              </a:extLst>
            </p:cNvPr>
            <p:cNvCxnSpPr>
              <a:cxnSpLocks/>
            </p:cNvCxnSpPr>
            <p:nvPr/>
          </p:nvCxnSpPr>
          <p:spPr>
            <a:xfrm flipH="1">
              <a:off x="0" y="4277322"/>
              <a:ext cx="6096000" cy="3048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8E0FB4BA-0BA8-4C9B-A220-26B74DE76E1F}"/>
              </a:ext>
            </a:extLst>
          </p:cNvPr>
          <p:cNvGrpSpPr/>
          <p:nvPr userDrawn="1"/>
        </p:nvGrpSpPr>
        <p:grpSpPr>
          <a:xfrm flipH="1">
            <a:off x="6096000" y="4277322"/>
            <a:ext cx="6096000" cy="2580677"/>
            <a:chOff x="0" y="4277322"/>
            <a:chExt cx="6096000" cy="2580677"/>
          </a:xfrm>
        </p:grpSpPr>
        <p:cxnSp>
          <p:nvCxnSpPr>
            <p:cNvPr id="16" name="Straight Connector 15">
              <a:extLst>
                <a:ext uri="{FF2B5EF4-FFF2-40B4-BE49-F238E27FC236}">
                  <a16:creationId xmlns:a16="http://schemas.microsoft.com/office/drawing/2014/main" id="{19CE34DD-00B7-48F5-B343-2441B89DB1B0}"/>
                </a:ext>
              </a:extLst>
            </p:cNvPr>
            <p:cNvCxnSpPr>
              <a:cxnSpLocks/>
            </p:cNvCxnSpPr>
            <p:nvPr/>
          </p:nvCxnSpPr>
          <p:spPr>
            <a:xfrm flipH="1">
              <a:off x="0" y="4277710"/>
              <a:ext cx="6096000" cy="14241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346F50-DC42-4A3D-A44E-5D55E35CB7B5}"/>
                </a:ext>
              </a:extLst>
            </p:cNvPr>
            <p:cNvCxnSpPr>
              <a:cxnSpLocks/>
            </p:cNvCxnSpPr>
            <p:nvPr/>
          </p:nvCxnSpPr>
          <p:spPr>
            <a:xfrm flipH="1">
              <a:off x="0" y="4277709"/>
              <a:ext cx="6096000" cy="22492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EB5958-F054-4204-A198-AD8092D69133}"/>
                </a:ext>
              </a:extLst>
            </p:cNvPr>
            <p:cNvCxnSpPr>
              <a:cxnSpLocks/>
            </p:cNvCxnSpPr>
            <p:nvPr/>
          </p:nvCxnSpPr>
          <p:spPr>
            <a:xfrm flipH="1">
              <a:off x="1095703" y="4277707"/>
              <a:ext cx="5000296" cy="25802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A864EB-46AA-4F0B-89FA-5D58D9220609}"/>
                </a:ext>
              </a:extLst>
            </p:cNvPr>
            <p:cNvCxnSpPr>
              <a:cxnSpLocks/>
            </p:cNvCxnSpPr>
            <p:nvPr/>
          </p:nvCxnSpPr>
          <p:spPr>
            <a:xfrm flipH="1">
              <a:off x="0" y="4277323"/>
              <a:ext cx="6096000" cy="78340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2F464E-6070-4566-A8EA-87D379A09DF1}"/>
                </a:ext>
              </a:extLst>
            </p:cNvPr>
            <p:cNvCxnSpPr>
              <a:cxnSpLocks/>
            </p:cNvCxnSpPr>
            <p:nvPr/>
          </p:nvCxnSpPr>
          <p:spPr>
            <a:xfrm flipH="1">
              <a:off x="0" y="4277322"/>
              <a:ext cx="6096000" cy="3048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9103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3F3EE6F-86F1-4199-A4EE-2509AC24F027}"/>
              </a:ext>
            </a:extLst>
          </p:cNvPr>
          <p:cNvSpPr>
            <a:spLocks noGrp="1"/>
          </p:cNvSpPr>
          <p:nvPr>
            <p:ph type="title"/>
          </p:nvPr>
        </p:nvSpPr>
        <p:spPr>
          <a:xfrm>
            <a:off x="3033486" y="365125"/>
            <a:ext cx="8320314" cy="1325563"/>
          </a:xfrm>
        </p:spPr>
        <p:txBody>
          <a:bodyPr/>
          <a:lstStyle>
            <a:lvl1pPr>
              <a:defRPr>
                <a:solidFill>
                  <a:schemeClr val="tx1"/>
                </a:solidFill>
              </a:defRPr>
            </a:lvl1pPr>
          </a:lstStyle>
          <a:p>
            <a:endParaRPr lang="en-US" dirty="0">
              <a:solidFill>
                <a:schemeClr val="bg1"/>
              </a:solidFill>
            </a:endParaRPr>
          </a:p>
        </p:txBody>
      </p:sp>
      <p:grpSp>
        <p:nvGrpSpPr>
          <p:cNvPr id="15" name="Group 14">
            <a:extLst>
              <a:ext uri="{FF2B5EF4-FFF2-40B4-BE49-F238E27FC236}">
                <a16:creationId xmlns:a16="http://schemas.microsoft.com/office/drawing/2014/main" id="{8E0FB4BA-0BA8-4C9B-A220-26B74DE76E1F}"/>
              </a:ext>
            </a:extLst>
          </p:cNvPr>
          <p:cNvGrpSpPr/>
          <p:nvPr userDrawn="1"/>
        </p:nvGrpSpPr>
        <p:grpSpPr>
          <a:xfrm flipH="1">
            <a:off x="6096000" y="4277322"/>
            <a:ext cx="6096000" cy="2580677"/>
            <a:chOff x="0" y="4277322"/>
            <a:chExt cx="6096000" cy="2580677"/>
          </a:xfrm>
        </p:grpSpPr>
        <p:cxnSp>
          <p:nvCxnSpPr>
            <p:cNvPr id="16" name="Straight Connector 15">
              <a:extLst>
                <a:ext uri="{FF2B5EF4-FFF2-40B4-BE49-F238E27FC236}">
                  <a16:creationId xmlns:a16="http://schemas.microsoft.com/office/drawing/2014/main" id="{19CE34DD-00B7-48F5-B343-2441B89DB1B0}"/>
                </a:ext>
              </a:extLst>
            </p:cNvPr>
            <p:cNvCxnSpPr>
              <a:cxnSpLocks/>
            </p:cNvCxnSpPr>
            <p:nvPr/>
          </p:nvCxnSpPr>
          <p:spPr>
            <a:xfrm flipH="1">
              <a:off x="0" y="4277710"/>
              <a:ext cx="6096000" cy="1424151"/>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346F50-DC42-4A3D-A44E-5D55E35CB7B5}"/>
                </a:ext>
              </a:extLst>
            </p:cNvPr>
            <p:cNvCxnSpPr>
              <a:cxnSpLocks/>
            </p:cNvCxnSpPr>
            <p:nvPr/>
          </p:nvCxnSpPr>
          <p:spPr>
            <a:xfrm flipH="1">
              <a:off x="0" y="4277709"/>
              <a:ext cx="6096000" cy="2249215"/>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AEB5958-F054-4204-A198-AD8092D69133}"/>
                </a:ext>
              </a:extLst>
            </p:cNvPr>
            <p:cNvCxnSpPr>
              <a:cxnSpLocks/>
            </p:cNvCxnSpPr>
            <p:nvPr/>
          </p:nvCxnSpPr>
          <p:spPr>
            <a:xfrm flipH="1">
              <a:off x="1095703" y="4277707"/>
              <a:ext cx="5000296" cy="2580292"/>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DA864EB-46AA-4F0B-89FA-5D58D9220609}"/>
                </a:ext>
              </a:extLst>
            </p:cNvPr>
            <p:cNvCxnSpPr>
              <a:cxnSpLocks/>
            </p:cNvCxnSpPr>
            <p:nvPr/>
          </p:nvCxnSpPr>
          <p:spPr>
            <a:xfrm flipH="1">
              <a:off x="0" y="4277323"/>
              <a:ext cx="6096000" cy="783408"/>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2F464E-6070-4566-A8EA-87D379A09DF1}"/>
                </a:ext>
              </a:extLst>
            </p:cNvPr>
            <p:cNvCxnSpPr>
              <a:cxnSpLocks/>
            </p:cNvCxnSpPr>
            <p:nvPr/>
          </p:nvCxnSpPr>
          <p:spPr>
            <a:xfrm flipH="1">
              <a:off x="0" y="4277322"/>
              <a:ext cx="6096000" cy="30480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1" name="Content Placeholder 2">
            <a:extLst>
              <a:ext uri="{FF2B5EF4-FFF2-40B4-BE49-F238E27FC236}">
                <a16:creationId xmlns:a16="http://schemas.microsoft.com/office/drawing/2014/main" id="{FF09A490-E121-4077-B128-32F38D809838}"/>
              </a:ext>
            </a:extLst>
          </p:cNvPr>
          <p:cNvSpPr>
            <a:spLocks noGrp="1"/>
          </p:cNvSpPr>
          <p:nvPr>
            <p:ph idx="1"/>
          </p:nvPr>
        </p:nvSpPr>
        <p:spPr>
          <a:xfrm>
            <a:off x="3033486" y="1825625"/>
            <a:ext cx="8320314" cy="4351338"/>
          </a:xfrm>
          <a:solidFill>
            <a:schemeClr val="bg1">
              <a:alpha val="82000"/>
            </a:schemeClr>
          </a:solidFill>
        </p:spPr>
        <p:txBody>
          <a:bodyPr/>
          <a:lstStyle/>
          <a:p>
            <a:endParaRPr lang="en-US" dirty="0"/>
          </a:p>
        </p:txBody>
      </p:sp>
      <p:sp>
        <p:nvSpPr>
          <p:cNvPr id="2" name="Rectangle 1">
            <a:extLst>
              <a:ext uri="{FF2B5EF4-FFF2-40B4-BE49-F238E27FC236}">
                <a16:creationId xmlns:a16="http://schemas.microsoft.com/office/drawing/2014/main" id="{026D5D6D-6C83-4CEF-AF32-81ADEB46865A}"/>
              </a:ext>
            </a:extLst>
          </p:cNvPr>
          <p:cNvSpPr/>
          <p:nvPr userDrawn="1"/>
        </p:nvSpPr>
        <p:spPr>
          <a:xfrm>
            <a:off x="-174169" y="0"/>
            <a:ext cx="3063240" cy="6857999"/>
          </a:xfrm>
          <a:prstGeom prst="rect">
            <a:avLst/>
          </a:prstGeom>
          <a:blipFill>
            <a:blip r:embed="rId2"/>
            <a:stretch>
              <a:fillRect/>
            </a:stretch>
          </a:bli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0FEC893-7588-480B-BFE9-722F23E9A82D}"/>
              </a:ext>
            </a:extLst>
          </p:cNvPr>
          <p:cNvSpPr/>
          <p:nvPr userDrawn="1"/>
        </p:nvSpPr>
        <p:spPr>
          <a:xfrm>
            <a:off x="-174169" y="0"/>
            <a:ext cx="3063240" cy="1689215"/>
          </a:xfrm>
          <a:prstGeom prst="rect">
            <a:avLst/>
          </a:prstGeom>
          <a:gradFill flip="none" rotWithShape="1">
            <a:gsLst>
              <a:gs pos="0">
                <a:srgbClr val="DCE7F0"/>
              </a:gs>
              <a:gs pos="67000">
                <a:schemeClr val="accent1"/>
              </a:gs>
            </a:gsLst>
            <a:lin ang="5400000" scaled="1"/>
            <a:tileRect/>
          </a:gra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cxnSp>
        <p:nvCxnSpPr>
          <p:cNvPr id="25" name="Straight Connector 24">
            <a:extLst>
              <a:ext uri="{FF2B5EF4-FFF2-40B4-BE49-F238E27FC236}">
                <a16:creationId xmlns:a16="http://schemas.microsoft.com/office/drawing/2014/main" id="{B55C2E16-86C6-43A4-B609-0319BD893FD5}"/>
              </a:ext>
            </a:extLst>
          </p:cNvPr>
          <p:cNvCxnSpPr>
            <a:cxnSpLocks/>
          </p:cNvCxnSpPr>
          <p:nvPr userDrawn="1"/>
        </p:nvCxnSpPr>
        <p:spPr>
          <a:xfrm>
            <a:off x="-174169" y="1690688"/>
            <a:ext cx="11553369" cy="1473"/>
          </a:xfrm>
          <a:prstGeom prst="line">
            <a:avLst/>
          </a:prstGeom>
          <a:ln w="4127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426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1 Content">
    <p:spTree>
      <p:nvGrpSpPr>
        <p:cNvPr id="1" name=""/>
        <p:cNvGrpSpPr/>
        <p:nvPr/>
      </p:nvGrpSpPr>
      <p:grpSpPr>
        <a:xfrm>
          <a:off x="0" y="0"/>
          <a:ext cx="0" cy="0"/>
          <a:chOff x="0" y="0"/>
          <a:chExt cx="0" cy="0"/>
        </a:xfrm>
      </p:grpSpPr>
      <p:sp>
        <p:nvSpPr>
          <p:cNvPr id="7" name="Parallelogram 1">
            <a:extLst>
              <a:ext uri="{FF2B5EF4-FFF2-40B4-BE49-F238E27FC236}">
                <a16:creationId xmlns:a16="http://schemas.microsoft.com/office/drawing/2014/main" id="{823E4EA7-5F97-40B7-A412-165F4E389D3D}"/>
              </a:ext>
            </a:extLst>
          </p:cNvPr>
          <p:cNvSpPr/>
          <p:nvPr userDrawn="1"/>
        </p:nvSpPr>
        <p:spPr>
          <a:xfrm>
            <a:off x="0" y="682936"/>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100000">
                <a:srgbClr val="0F2A5E"/>
              </a:gs>
              <a:gs pos="0">
                <a:srgbClr val="03163B"/>
              </a:gs>
              <a:gs pos="19000">
                <a:srgbClr val="092558"/>
              </a:gs>
            </a:gsLst>
            <a:lin ang="16200000" scaled="1"/>
            <a:tileRect/>
          </a:gradFill>
          <a:ln>
            <a:solidFill>
              <a:srgbClr val="0F3D8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Heading</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31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1 Content B">
    <p:spTree>
      <p:nvGrpSpPr>
        <p:cNvPr id="1" name=""/>
        <p:cNvGrpSpPr/>
        <p:nvPr/>
      </p:nvGrpSpPr>
      <p:grpSpPr>
        <a:xfrm>
          <a:off x="0" y="0"/>
          <a:ext cx="0" cy="0"/>
          <a:chOff x="0" y="0"/>
          <a:chExt cx="0" cy="0"/>
        </a:xfrm>
      </p:grpSpPr>
      <p:sp>
        <p:nvSpPr>
          <p:cNvPr id="5" name="Parallelogram 1">
            <a:extLst>
              <a:ext uri="{FF2B5EF4-FFF2-40B4-BE49-F238E27FC236}">
                <a16:creationId xmlns:a16="http://schemas.microsoft.com/office/drawing/2014/main" id="{DC494E36-50C7-4F37-A74A-C13F936C4F61}"/>
              </a:ext>
            </a:extLst>
          </p:cNvPr>
          <p:cNvSpPr/>
          <p:nvPr userDrawn="1"/>
        </p:nvSpPr>
        <p:spPr>
          <a:xfrm>
            <a:off x="0" y="697744"/>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0">
                <a:srgbClr val="0080B3">
                  <a:shade val="30000"/>
                  <a:satMod val="115000"/>
                </a:srgbClr>
              </a:gs>
              <a:gs pos="50000">
                <a:srgbClr val="0080B3">
                  <a:shade val="67500"/>
                  <a:satMod val="115000"/>
                </a:srgbClr>
              </a:gs>
              <a:gs pos="100000">
                <a:srgbClr val="0080B3">
                  <a:shade val="100000"/>
                  <a:satMod val="115000"/>
                </a:srgbClr>
              </a:gs>
            </a:gsLst>
            <a:lin ang="18900000" scaled="1"/>
            <a:tileRect/>
          </a:gradFill>
          <a:ln>
            <a:solidFill>
              <a:srgbClr val="0080B3"/>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Heading</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32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1 Content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Helvetica" pitchFamily="2" charset="0"/>
              </a:defRPr>
            </a:lvl1pPr>
          </a:lstStyle>
          <a:p>
            <a:r>
              <a:rPr lang="en-US" dirty="0"/>
              <a:t>Heading</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4199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mart Ar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2946400" cy="5794375"/>
          </a:xfrm>
        </p:spPr>
        <p:txBody>
          <a:bodyPr/>
          <a:lstStyle>
            <a:lvl1pPr>
              <a:defRPr>
                <a:latin typeface="Helvetica" pitchFamily="2" charset="0"/>
              </a:defRPr>
            </a:lvl1pPr>
          </a:lstStyle>
          <a:p>
            <a:r>
              <a:rPr lang="en-US" dirty="0"/>
              <a:t>Smart Art Heading</a:t>
            </a:r>
          </a:p>
        </p:txBody>
      </p:sp>
      <p:sp>
        <p:nvSpPr>
          <p:cNvPr id="6" name="SmartArt Placeholder 5">
            <a:extLst>
              <a:ext uri="{FF2B5EF4-FFF2-40B4-BE49-F238E27FC236}">
                <a16:creationId xmlns:a16="http://schemas.microsoft.com/office/drawing/2014/main" id="{B60A0EC1-4AB5-449D-822E-F283E703B167}"/>
              </a:ext>
            </a:extLst>
          </p:cNvPr>
          <p:cNvSpPr>
            <a:spLocks noGrp="1"/>
          </p:cNvSpPr>
          <p:nvPr>
            <p:ph type="dgm" sz="quarter" idx="10"/>
          </p:nvPr>
        </p:nvSpPr>
        <p:spPr>
          <a:xfrm>
            <a:off x="3784600" y="365125"/>
            <a:ext cx="7475538" cy="5794375"/>
          </a:xfrm>
        </p:spPr>
        <p:txBody>
          <a:bodyPr/>
          <a:lstStyle/>
          <a:p>
            <a:r>
              <a:rPr lang="en-US"/>
              <a:t>Click icon to add SmartArt graphic</a:t>
            </a:r>
            <a:endParaRPr lang="en-US" dirty="0"/>
          </a:p>
        </p:txBody>
      </p:sp>
    </p:spTree>
    <p:extLst>
      <p:ext uri="{BB962C8B-B14F-4D97-AF65-F5344CB8AC3E}">
        <p14:creationId xmlns:p14="http://schemas.microsoft.com/office/powerpoint/2010/main" val="2681207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Image,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ctr">
              <a:defRPr>
                <a:latin typeface="Helvetica" pitchFamily="2" charset="0"/>
              </a:defRPr>
            </a:lvl1pPr>
          </a:lstStyle>
          <a:p>
            <a:r>
              <a:rPr lang="en-US" dirty="0"/>
              <a:t>Heading</a:t>
            </a:r>
          </a:p>
        </p:txBody>
      </p:sp>
      <p:sp>
        <p:nvSpPr>
          <p:cNvPr id="5" name="Rectangle 4">
            <a:extLst>
              <a:ext uri="{FF2B5EF4-FFF2-40B4-BE49-F238E27FC236}">
                <a16:creationId xmlns:a16="http://schemas.microsoft.com/office/drawing/2014/main" id="{8901B4EB-CD9A-4772-9241-F6A6EDF5E398}"/>
              </a:ext>
            </a:extLst>
          </p:cNvPr>
          <p:cNvSpPr/>
          <p:nvPr userDrawn="1"/>
        </p:nvSpPr>
        <p:spPr>
          <a:xfrm>
            <a:off x="-1" y="6085518"/>
            <a:ext cx="12192001" cy="772482"/>
          </a:xfrm>
          <a:prstGeom prst="rect">
            <a:avLst/>
          </a:prstGeom>
          <a:solidFill>
            <a:srgbClr val="FDFDF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 Placeholder 9">
            <a:extLst>
              <a:ext uri="{FF2B5EF4-FFF2-40B4-BE49-F238E27FC236}">
                <a16:creationId xmlns:a16="http://schemas.microsoft.com/office/drawing/2014/main" id="{B3EF1234-8BA9-4112-8EAE-C30CA83D6269}"/>
              </a:ext>
            </a:extLst>
          </p:cNvPr>
          <p:cNvSpPr>
            <a:spLocks noGrp="1"/>
          </p:cNvSpPr>
          <p:nvPr>
            <p:ph type="body" sz="quarter" idx="10"/>
          </p:nvPr>
        </p:nvSpPr>
        <p:spPr>
          <a:xfrm>
            <a:off x="1739901" y="1918658"/>
            <a:ext cx="8610600" cy="1333500"/>
          </a:xfrm>
        </p:spPr>
        <p:txBody>
          <a:bodyPr/>
          <a:lstStyle>
            <a:lvl1pPr marL="0" indent="0">
              <a:buNone/>
              <a:defRPr/>
            </a:lvl1pPr>
          </a:lstStyle>
          <a:p>
            <a:pPr lvl="0"/>
            <a:r>
              <a:rPr lang="en-US"/>
              <a:t>Click to edit Master text styles</a:t>
            </a:r>
          </a:p>
        </p:txBody>
      </p:sp>
      <p:sp>
        <p:nvSpPr>
          <p:cNvPr id="12" name="Picture Placeholder 11">
            <a:extLst>
              <a:ext uri="{FF2B5EF4-FFF2-40B4-BE49-F238E27FC236}">
                <a16:creationId xmlns:a16="http://schemas.microsoft.com/office/drawing/2014/main" id="{5C7E2A5C-946D-4717-8A69-2BBCC5188614}"/>
              </a:ext>
            </a:extLst>
          </p:cNvPr>
          <p:cNvSpPr>
            <a:spLocks noGrp="1"/>
          </p:cNvSpPr>
          <p:nvPr>
            <p:ph type="pic" sz="quarter" idx="11"/>
          </p:nvPr>
        </p:nvSpPr>
        <p:spPr>
          <a:xfrm>
            <a:off x="3467100" y="3575681"/>
            <a:ext cx="5257800" cy="2509837"/>
          </a:xfr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FA0012E3-89AE-4314-B3B9-245CA3A82583}"/>
              </a:ext>
            </a:extLst>
          </p:cNvPr>
          <p:cNvSpPr>
            <a:spLocks noGrp="1"/>
          </p:cNvSpPr>
          <p:nvPr>
            <p:ph type="body" sz="quarter" idx="12" hasCustomPrompt="1"/>
          </p:nvPr>
        </p:nvSpPr>
        <p:spPr>
          <a:xfrm>
            <a:off x="8864600" y="4165600"/>
            <a:ext cx="2489200" cy="1350963"/>
          </a:xfrm>
        </p:spPr>
        <p:txBody>
          <a:bodyPr>
            <a:normAutofit/>
          </a:bodyPr>
          <a:lstStyle>
            <a:lvl1pPr marL="0" indent="0">
              <a:buNone/>
              <a:defRPr lang="en-US" sz="1800" i="1" kern="1200" dirty="0">
                <a:solidFill>
                  <a:srgbClr val="0080B3"/>
                </a:solidFill>
                <a:latin typeface="+mn-lt"/>
                <a:ea typeface="+mn-ea"/>
                <a:cs typeface="+mn-cs"/>
              </a:defRPr>
            </a:lvl1pPr>
            <a:lvl5pPr marL="1828800" indent="0">
              <a:buNone/>
              <a:defRPr/>
            </a:lvl5pPr>
          </a:lstStyle>
          <a:p>
            <a:pPr lvl="0"/>
            <a:r>
              <a:rPr lang="en-US" dirty="0"/>
              <a:t>Caption</a:t>
            </a:r>
          </a:p>
        </p:txBody>
      </p:sp>
      <p:pic>
        <p:nvPicPr>
          <p:cNvPr id="23" name="Picture 22" descr="A picture containing dark, sitting, computer, computer&#10;&#10;Description automatically generated">
            <a:extLst>
              <a:ext uri="{FF2B5EF4-FFF2-40B4-BE49-F238E27FC236}">
                <a16:creationId xmlns:a16="http://schemas.microsoft.com/office/drawing/2014/main" id="{B008EC9D-E549-4F26-879E-871FA3DC24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6162" y="6176963"/>
            <a:ext cx="3119120" cy="405669"/>
          </a:xfrm>
          <a:prstGeom prst="rect">
            <a:avLst/>
          </a:prstGeom>
        </p:spPr>
      </p:pic>
      <p:grpSp>
        <p:nvGrpSpPr>
          <p:cNvPr id="24" name="Group 23">
            <a:extLst>
              <a:ext uri="{FF2B5EF4-FFF2-40B4-BE49-F238E27FC236}">
                <a16:creationId xmlns:a16="http://schemas.microsoft.com/office/drawing/2014/main" id="{96B284FD-D9FD-4A4C-8280-255A19DF139D}"/>
              </a:ext>
            </a:extLst>
          </p:cNvPr>
          <p:cNvGrpSpPr/>
          <p:nvPr userDrawn="1"/>
        </p:nvGrpSpPr>
        <p:grpSpPr>
          <a:xfrm>
            <a:off x="568959" y="6274855"/>
            <a:ext cx="2849881" cy="307777"/>
            <a:chOff x="8910319" y="6283356"/>
            <a:chExt cx="2849881" cy="307777"/>
          </a:xfrm>
        </p:grpSpPr>
        <p:pic>
          <p:nvPicPr>
            <p:cNvPr id="25" name="Picture 24" descr="A picture containing drawing&#10;&#10;Description automatically generated">
              <a:extLst>
                <a:ext uri="{FF2B5EF4-FFF2-40B4-BE49-F238E27FC236}">
                  <a16:creationId xmlns:a16="http://schemas.microsoft.com/office/drawing/2014/main" id="{A830DA8E-1BF8-41AB-B4F2-D5190124C09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26" name="TextBox 25">
              <a:extLst>
                <a:ext uri="{FF2B5EF4-FFF2-40B4-BE49-F238E27FC236}">
                  <a16:creationId xmlns:a16="http://schemas.microsoft.com/office/drawing/2014/main" id="{663DEDD7-F532-4006-AE74-804D447526A9}"/>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3" name="Picture 2" descr="A group of clouds in the sky&#10;&#10;Description automatically generated">
            <a:extLst>
              <a:ext uri="{FF2B5EF4-FFF2-40B4-BE49-F238E27FC236}">
                <a16:creationId xmlns:a16="http://schemas.microsoft.com/office/drawing/2014/main" id="{59F58721-29A0-4378-A9AB-95AC6738BC3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9" t="-198" r="97393" b="198"/>
          <a:stretch/>
        </p:blipFill>
        <p:spPr>
          <a:xfrm>
            <a:off x="-763" y="0"/>
            <a:ext cx="314326" cy="6857143"/>
          </a:xfrm>
          <a:prstGeom prst="rect">
            <a:avLst/>
          </a:prstGeom>
        </p:spPr>
      </p:pic>
    </p:spTree>
    <p:extLst>
      <p:ext uri="{BB962C8B-B14F-4D97-AF65-F5344CB8AC3E}">
        <p14:creationId xmlns:p14="http://schemas.microsoft.com/office/powerpoint/2010/main" val="1054924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Content">
    <p:spTree>
      <p:nvGrpSpPr>
        <p:cNvPr id="1" name=""/>
        <p:cNvGrpSpPr/>
        <p:nvPr/>
      </p:nvGrpSpPr>
      <p:grpSpPr>
        <a:xfrm>
          <a:off x="0" y="0"/>
          <a:ext cx="0" cy="0"/>
          <a:chOff x="0" y="0"/>
          <a:chExt cx="0" cy="0"/>
        </a:xfrm>
      </p:grpSpPr>
      <p:sp>
        <p:nvSpPr>
          <p:cNvPr id="7" name="Parallelogram 1">
            <a:extLst>
              <a:ext uri="{FF2B5EF4-FFF2-40B4-BE49-F238E27FC236}">
                <a16:creationId xmlns:a16="http://schemas.microsoft.com/office/drawing/2014/main" id="{823E4EA7-5F97-40B7-A412-165F4E389D3D}"/>
              </a:ext>
            </a:extLst>
          </p:cNvPr>
          <p:cNvSpPr/>
          <p:nvPr userDrawn="1"/>
        </p:nvSpPr>
        <p:spPr>
          <a:xfrm>
            <a:off x="0" y="682936"/>
            <a:ext cx="11544300" cy="640080"/>
          </a:xfrm>
          <a:custGeom>
            <a:avLst/>
            <a:gdLst>
              <a:gd name="connsiteX0" fmla="*/ 0 w 6297284"/>
              <a:gd name="connsiteY0" fmla="*/ 422694 h 422694"/>
              <a:gd name="connsiteX1" fmla="*/ 381718 w 6297284"/>
              <a:gd name="connsiteY1" fmla="*/ 0 h 422694"/>
              <a:gd name="connsiteX2" fmla="*/ 6297284 w 6297284"/>
              <a:gd name="connsiteY2" fmla="*/ 0 h 422694"/>
              <a:gd name="connsiteX3" fmla="*/ 5915566 w 6297284"/>
              <a:gd name="connsiteY3" fmla="*/ 422694 h 422694"/>
              <a:gd name="connsiteX4" fmla="*/ 0 w 6297284"/>
              <a:gd name="connsiteY4" fmla="*/ 422694 h 422694"/>
              <a:gd name="connsiteX0" fmla="*/ 0 w 6297284"/>
              <a:gd name="connsiteY0" fmla="*/ 451269 h 451269"/>
              <a:gd name="connsiteX1" fmla="*/ 718 w 6297284"/>
              <a:gd name="connsiteY1" fmla="*/ 0 h 451269"/>
              <a:gd name="connsiteX2" fmla="*/ 6297284 w 6297284"/>
              <a:gd name="connsiteY2" fmla="*/ 28575 h 451269"/>
              <a:gd name="connsiteX3" fmla="*/ 5915566 w 6297284"/>
              <a:gd name="connsiteY3" fmla="*/ 451269 h 451269"/>
              <a:gd name="connsiteX4" fmla="*/ 0 w 6297284"/>
              <a:gd name="connsiteY4" fmla="*/ 451269 h 45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97284" h="451269">
                <a:moveTo>
                  <a:pt x="0" y="451269"/>
                </a:moveTo>
                <a:cubicBezTo>
                  <a:pt x="239" y="300846"/>
                  <a:pt x="479" y="150423"/>
                  <a:pt x="718" y="0"/>
                </a:cubicBezTo>
                <a:lnTo>
                  <a:pt x="6297284" y="28575"/>
                </a:lnTo>
                <a:lnTo>
                  <a:pt x="5915566" y="451269"/>
                </a:lnTo>
                <a:lnTo>
                  <a:pt x="0" y="451269"/>
                </a:lnTo>
                <a:close/>
              </a:path>
            </a:pathLst>
          </a:custGeom>
          <a:gradFill flip="none" rotWithShape="1">
            <a:gsLst>
              <a:gs pos="100000">
                <a:srgbClr val="0F2A5E"/>
              </a:gs>
              <a:gs pos="0">
                <a:srgbClr val="03163B"/>
              </a:gs>
              <a:gs pos="19000">
                <a:srgbClr val="092558"/>
              </a:gs>
            </a:gsLst>
            <a:lin ang="16200000" scaled="1"/>
            <a:tileRect/>
          </a:gradFill>
          <a:ln>
            <a:solidFill>
              <a:srgbClr val="0F3D8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p>
        </p:txBody>
      </p:sp>
      <p:sp>
        <p:nvSpPr>
          <p:cNvPr id="2" name="Title 1"/>
          <p:cNvSpPr>
            <a:spLocks noGrp="1"/>
          </p:cNvSpPr>
          <p:nvPr>
            <p:ph type="title" hasCustomPrompt="1"/>
          </p:nvPr>
        </p:nvSpPr>
        <p:spPr/>
        <p:txBody>
          <a:bodyPr/>
          <a:lstStyle>
            <a:lvl1pPr>
              <a:defRPr>
                <a:solidFill>
                  <a:schemeClr val="bg1"/>
                </a:solidFill>
                <a:latin typeface="Helvetica" pitchFamily="2" charset="0"/>
              </a:defRPr>
            </a:lvl1pPr>
          </a:lstStyle>
          <a:p>
            <a:r>
              <a:rPr lang="en-US" dirty="0"/>
              <a:t>Subject Heading</a:t>
            </a:r>
          </a:p>
        </p:txBody>
      </p:sp>
      <p:sp>
        <p:nvSpPr>
          <p:cNvPr id="5" name="Content Placeholder 2">
            <a:extLst>
              <a:ext uri="{FF2B5EF4-FFF2-40B4-BE49-F238E27FC236}">
                <a16:creationId xmlns:a16="http://schemas.microsoft.com/office/drawing/2014/main" id="{E5A5CA06-18AA-41E7-B708-7D6B5D5E20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82777DC6-6441-422D-A7DD-A965AA23B1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465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DFDF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pic>
        <p:nvPicPr>
          <p:cNvPr id="11" name="Picture 10" descr="A picture containing dark, sitting, computer, computer&#10;&#10;Description automatically generated">
            <a:extLst>
              <a:ext uri="{FF2B5EF4-FFF2-40B4-BE49-F238E27FC236}">
                <a16:creationId xmlns:a16="http://schemas.microsoft.com/office/drawing/2014/main" id="{6F258D3B-C138-4C60-8CEF-9558D96CDB85}"/>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646162" y="6176963"/>
            <a:ext cx="3119120" cy="405669"/>
          </a:xfrm>
          <a:prstGeom prst="rect">
            <a:avLst/>
          </a:prstGeom>
        </p:spPr>
      </p:pic>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4" name="Group 13">
            <a:extLst>
              <a:ext uri="{FF2B5EF4-FFF2-40B4-BE49-F238E27FC236}">
                <a16:creationId xmlns:a16="http://schemas.microsoft.com/office/drawing/2014/main" id="{09DBCAAC-E966-4FF7-9161-9DE627C720FF}"/>
              </a:ext>
            </a:extLst>
          </p:cNvPr>
          <p:cNvGrpSpPr/>
          <p:nvPr userDrawn="1"/>
        </p:nvGrpSpPr>
        <p:grpSpPr>
          <a:xfrm>
            <a:off x="162559" y="6274855"/>
            <a:ext cx="2849881" cy="307777"/>
            <a:chOff x="8910319" y="6283356"/>
            <a:chExt cx="2849881" cy="307777"/>
          </a:xfrm>
        </p:grpSpPr>
        <p:pic>
          <p:nvPicPr>
            <p:cNvPr id="15" name="Picture 14" descr="A picture containing drawing&#10;&#10;Description automatically generated">
              <a:extLst>
                <a:ext uri="{FF2B5EF4-FFF2-40B4-BE49-F238E27FC236}">
                  <a16:creationId xmlns:a16="http://schemas.microsoft.com/office/drawing/2014/main" id="{88CFA92E-39E3-45FF-8D46-6DAE20EEE3E6}"/>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10257433" y="6283936"/>
              <a:ext cx="1502767" cy="220406"/>
            </a:xfrm>
            <a:prstGeom prst="rect">
              <a:avLst/>
            </a:prstGeom>
          </p:spPr>
        </p:pic>
        <p:sp>
          <p:nvSpPr>
            <p:cNvPr id="16" name="TextBox 15">
              <a:extLst>
                <a:ext uri="{FF2B5EF4-FFF2-40B4-BE49-F238E27FC236}">
                  <a16:creationId xmlns:a16="http://schemas.microsoft.com/office/drawing/2014/main" id="{8176206B-8657-42EA-8981-0D6ADB0B91BC}"/>
                </a:ext>
              </a:extLst>
            </p:cNvPr>
            <p:cNvSpPr txBox="1"/>
            <p:nvPr userDrawn="1"/>
          </p:nvSpPr>
          <p:spPr>
            <a:xfrm>
              <a:off x="8910319" y="6283356"/>
              <a:ext cx="1347113" cy="307777"/>
            </a:xfrm>
            <a:prstGeom prst="rect">
              <a:avLst/>
            </a:prstGeom>
            <a:noFill/>
          </p:spPr>
          <p:txBody>
            <a:bodyPr wrap="square" rtlCol="0">
              <a:spAutoFit/>
            </a:bodyPr>
            <a:lstStyle/>
            <a:p>
              <a:pPr algn="r"/>
              <a:r>
                <a:rPr lang="en-US" sz="1400" dirty="0"/>
                <a:t>sponsored by</a:t>
              </a:r>
            </a:p>
          </p:txBody>
        </p:sp>
      </p:grpSp>
      <p:pic>
        <p:nvPicPr>
          <p:cNvPr id="13" name="Picture 12" descr="A group of clouds in the sky&#10;&#10;Description automatically generated">
            <a:extLst>
              <a:ext uri="{FF2B5EF4-FFF2-40B4-BE49-F238E27FC236}">
                <a16:creationId xmlns:a16="http://schemas.microsoft.com/office/drawing/2014/main" id="{5D63909A-60A0-4D51-91FE-B24AF3AD8C1F}"/>
              </a:ext>
            </a:extLst>
          </p:cNvPr>
          <p:cNvPicPr>
            <a:picLocks noChangeAspect="1"/>
          </p:cNvPicPr>
          <p:nvPr userDrawn="1"/>
        </p:nvPicPr>
        <p:blipFill rotWithShape="1">
          <a:blip r:embed="rId38">
            <a:extLst>
              <a:ext uri="{28A0092B-C50C-407E-A947-70E740481C1C}">
                <a14:useLocalDpi xmlns:a14="http://schemas.microsoft.com/office/drawing/2010/main" val="0"/>
              </a:ext>
            </a:extLst>
          </a:blip>
          <a:srcRect l="-13" t="35042" r="13" b="59034"/>
          <a:stretch/>
        </p:blipFill>
        <p:spPr>
          <a:xfrm>
            <a:off x="0" y="6605280"/>
            <a:ext cx="12190476" cy="252720"/>
          </a:xfrm>
          <a:prstGeom prst="rect">
            <a:avLst/>
          </a:prstGeom>
        </p:spPr>
      </p:pic>
    </p:spTree>
    <p:extLst>
      <p:ext uri="{BB962C8B-B14F-4D97-AF65-F5344CB8AC3E}">
        <p14:creationId xmlns:p14="http://schemas.microsoft.com/office/powerpoint/2010/main" val="2821836927"/>
      </p:ext>
    </p:extLst>
  </p:cSld>
  <p:clrMap bg1="lt1" tx1="dk1" bg2="lt2" tx2="dk2" accent1="accent1" accent2="accent2" accent3="accent3" accent4="accent4" accent5="accent5" accent6="accent6" hlink="hlink" folHlink="folHlink"/>
  <p:sldLayoutIdLst>
    <p:sldLayoutId id="2147483661" r:id="rId1"/>
    <p:sldLayoutId id="2147483671" r:id="rId2"/>
    <p:sldLayoutId id="2147483690" r:id="rId3"/>
    <p:sldLayoutId id="2147483662" r:id="rId4"/>
    <p:sldLayoutId id="2147483673" r:id="rId5"/>
    <p:sldLayoutId id="2147483670" r:id="rId6"/>
    <p:sldLayoutId id="2147483695" r:id="rId7"/>
    <p:sldLayoutId id="2147483692" r:id="rId8"/>
    <p:sldLayoutId id="2147483674" r:id="rId9"/>
    <p:sldLayoutId id="2147483675" r:id="rId10"/>
    <p:sldLayoutId id="2147483664" r:id="rId11"/>
    <p:sldLayoutId id="2147483687" r:id="rId12"/>
    <p:sldLayoutId id="2147483676" r:id="rId13"/>
    <p:sldLayoutId id="2147483677" r:id="rId14"/>
    <p:sldLayoutId id="2147483665" r:id="rId15"/>
    <p:sldLayoutId id="2147483688" r:id="rId16"/>
    <p:sldLayoutId id="2147483691" r:id="rId17"/>
    <p:sldLayoutId id="2147483668" r:id="rId18"/>
    <p:sldLayoutId id="2147483685" r:id="rId19"/>
    <p:sldLayoutId id="2147483666" r:id="rId20"/>
    <p:sldLayoutId id="2147483693" r:id="rId21"/>
    <p:sldLayoutId id="2147483667" r:id="rId22"/>
    <p:sldLayoutId id="2147483682" r:id="rId23"/>
    <p:sldLayoutId id="2147483689" r:id="rId24"/>
    <p:sldLayoutId id="2147483697" r:id="rId25"/>
    <p:sldLayoutId id="2147483684" r:id="rId26"/>
    <p:sldLayoutId id="2147483715" r:id="rId27"/>
    <p:sldLayoutId id="2147483716" r:id="rId28"/>
    <p:sldLayoutId id="2147483717" r:id="rId29"/>
    <p:sldLayoutId id="2147483718" r:id="rId30"/>
    <p:sldLayoutId id="2147483719" r:id="rId31"/>
    <p:sldLayoutId id="2147483721" r:id="rId32"/>
    <p:sldLayoutId id="2147483722" r:id="rId33"/>
    <p:sldLayoutId id="2147483723" r:id="rId34"/>
  </p:sldLayoutIdLst>
  <p:txStyles>
    <p:titleStyle>
      <a:lvl1pPr algn="l" defTabSz="914400" rtl="0" eaLnBrk="1" latinLnBrk="0" hangingPunct="1">
        <a:lnSpc>
          <a:spcPct val="100000"/>
        </a:lnSpc>
        <a:spcBef>
          <a:spcPct val="0"/>
        </a:spcBef>
        <a:buNone/>
        <a:defRPr sz="3600" b="1" kern="1200">
          <a:solidFill>
            <a:srgbClr val="133064"/>
          </a:solidFill>
          <a:latin typeface="Helvetica" pitchFamily="2" charset="0"/>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rgbClr val="646060"/>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rgbClr val="646060"/>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rgbClr val="646060"/>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rgbClr val="646060"/>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rgbClr val="646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hyperlink" Target="https://lincolnlegal.org/" TargetMode="External"/><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hyperlink" Target="https://pixabay.com/photos/books-man-person-businessman-3071110/" TargetMode="External"/><Relationship Id="rId5" Type="http://schemas.microsoft.com/office/2007/relationships/hdphoto" Target="../media/hdphoto1.wdp"/><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hyperlink" Target="https://www.pexels.com/photo/photo-of-people-doing-handshakes-318442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jpg"/><Relationship Id="rId7" Type="http://schemas.openxmlformats.org/officeDocument/2006/relationships/hyperlink" Target="https://creativecommons.org/licenses/by-sa/2.0/" TargetMode="Externa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hyperlink" Target="https://www.flickr.com/photos/websterwebfoot/48842487617/" TargetMode="External"/><Relationship Id="rId5" Type="http://schemas.openxmlformats.org/officeDocument/2006/relationships/hyperlink" Target="https://www.flickr.com/photos/websterwebfoot/" TargetMode="External"/><Relationship Id="rId4" Type="http://schemas.openxmlformats.org/officeDocument/2006/relationships/image" Target="../media/image28.png"/><Relationship Id="rId9" Type="http://schemas.openxmlformats.org/officeDocument/2006/relationships/image" Target="../media/image30.svg"/></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glaxosmithkline/"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hyperlink" Target="https://www.webjunction.org/news/webjunction/cyber-legal-clinics-create-access.html" TargetMode="External"/><Relationship Id="rId4" Type="http://schemas.openxmlformats.org/officeDocument/2006/relationships/hyperlink" Target="https://www.flickr.com/photos/glaxosmithkline/4902822948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pixabay.com/users/cqf-avocat-6428802/?utm_source=link-attribution&amp;amp;utm_medium=referral&amp;amp;utm_campaign=image&amp;amp;utm_content=2755765" TargetMode="External"/><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image" Target="../media/image9.jpeg"/><Relationship Id="rId4" Type="http://schemas.openxmlformats.org/officeDocument/2006/relationships/hyperlink" Target="https://pixabay.com/?utm_source=link-attribution&amp;amp;utm_medium=referral&amp;amp;utm_campaign=image&amp;amp;utm_content=2755765"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hyperlink" Target="https://pixabay.com/photos/bulletin-board-laptop-computer-323365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s://oc.lc/civil-legal-course"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hyperlink" Target="https://www.lsc.gov/media-center/publications/2017-justice-gap-report" TargetMode="External"/><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hyperlink" Target="https://creativecommons.org/licenses/by-nc-nd/2.0/" TargetMode="External"/><Relationship Id="rId3" Type="http://schemas.openxmlformats.org/officeDocument/2006/relationships/image" Target="../media/image11.png"/><Relationship Id="rId7" Type="http://schemas.openxmlformats.org/officeDocument/2006/relationships/hyperlink" Target="https://www.flickr.com/photos/riacale/1288680596/" TargetMode="External"/><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hyperlink" Target="https://www.flickr.com/photos/riacale/" TargetMode="External"/><Relationship Id="rId5" Type="http://schemas.openxmlformats.org/officeDocument/2006/relationships/image" Target="../media/image13.jp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3F24-3FED-49FB-8DA4-5C9790FA6B17}"/>
              </a:ext>
            </a:extLst>
          </p:cNvPr>
          <p:cNvSpPr>
            <a:spLocks noGrp="1"/>
          </p:cNvSpPr>
          <p:nvPr>
            <p:ph type="ctrTitle"/>
          </p:nvPr>
        </p:nvSpPr>
        <p:spPr>
          <a:xfrm>
            <a:off x="1524730" y="2197362"/>
            <a:ext cx="8675072" cy="1686482"/>
          </a:xfrm>
        </p:spPr>
        <p:txBody>
          <a:bodyPr>
            <a:normAutofit fontScale="90000"/>
          </a:bodyPr>
          <a:lstStyle/>
          <a:p>
            <a:r>
              <a:rPr lang="en-US" dirty="0"/>
              <a:t>Libraries Create Pathways to Civil Legal Justice</a:t>
            </a:r>
          </a:p>
        </p:txBody>
      </p:sp>
      <p:sp>
        <p:nvSpPr>
          <p:cNvPr id="3" name="Subtitle 2">
            <a:extLst>
              <a:ext uri="{FF2B5EF4-FFF2-40B4-BE49-F238E27FC236}">
                <a16:creationId xmlns:a16="http://schemas.microsoft.com/office/drawing/2014/main" id="{1B1081F7-88C9-440D-AB9C-DF0982A10F37}"/>
              </a:ext>
            </a:extLst>
          </p:cNvPr>
          <p:cNvSpPr>
            <a:spLocks noGrp="1"/>
          </p:cNvSpPr>
          <p:nvPr>
            <p:ph type="subTitle" idx="1"/>
          </p:nvPr>
        </p:nvSpPr>
        <p:spPr/>
        <p:txBody>
          <a:bodyPr/>
          <a:lstStyle/>
          <a:p>
            <a:r>
              <a:rPr lang="en-US" dirty="0"/>
              <a:t>Brooke Doyle, </a:t>
            </a:r>
            <a:r>
              <a:rPr lang="en-US" dirty="0" err="1"/>
              <a:t>WebJunction</a:t>
            </a:r>
            <a:r>
              <a:rPr lang="en-US" dirty="0"/>
              <a:t>, Project Coordinator</a:t>
            </a:r>
          </a:p>
        </p:txBody>
      </p:sp>
      <p:sp>
        <p:nvSpPr>
          <p:cNvPr id="4" name="Text Placeholder 3">
            <a:extLst>
              <a:ext uri="{FF2B5EF4-FFF2-40B4-BE49-F238E27FC236}">
                <a16:creationId xmlns:a16="http://schemas.microsoft.com/office/drawing/2014/main" id="{36695778-B96E-4048-8F81-7F3239BF86E7}"/>
              </a:ext>
            </a:extLst>
          </p:cNvPr>
          <p:cNvSpPr>
            <a:spLocks noGrp="1"/>
          </p:cNvSpPr>
          <p:nvPr>
            <p:ph type="body" sz="quarter" idx="10"/>
          </p:nvPr>
        </p:nvSpPr>
        <p:spPr/>
        <p:txBody>
          <a:bodyPr>
            <a:normAutofit lnSpcReduction="10000"/>
          </a:bodyPr>
          <a:lstStyle/>
          <a:p>
            <a:r>
              <a:rPr lang="en-US" dirty="0"/>
              <a:t>November 10, 2020</a:t>
            </a:r>
          </a:p>
        </p:txBody>
      </p:sp>
    </p:spTree>
    <p:extLst>
      <p:ext uri="{BB962C8B-B14F-4D97-AF65-F5344CB8AC3E}">
        <p14:creationId xmlns:p14="http://schemas.microsoft.com/office/powerpoint/2010/main" val="374206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A5D734-1725-46C2-9E9F-C934B9AAED87}"/>
              </a:ext>
            </a:extLst>
          </p:cNvPr>
          <p:cNvSpPr>
            <a:spLocks noGrp="1"/>
          </p:cNvSpPr>
          <p:nvPr>
            <p:ph type="title" idx="4294967295"/>
          </p:nvPr>
        </p:nvSpPr>
        <p:spPr>
          <a:xfrm>
            <a:off x="390525" y="-58737"/>
            <a:ext cx="10515600" cy="1325563"/>
          </a:xfrm>
        </p:spPr>
        <p:txBody>
          <a:bodyPr/>
          <a:lstStyle/>
          <a:p>
            <a:r>
              <a:rPr lang="en-US" dirty="0"/>
              <a:t>Civil legal issues on the rise due to COVID</a:t>
            </a:r>
          </a:p>
        </p:txBody>
      </p:sp>
      <p:sp>
        <p:nvSpPr>
          <p:cNvPr id="4" name="Content Placeholder 3">
            <a:extLst>
              <a:ext uri="{FF2B5EF4-FFF2-40B4-BE49-F238E27FC236}">
                <a16:creationId xmlns:a16="http://schemas.microsoft.com/office/drawing/2014/main" id="{EC83CD16-D105-41AD-90EE-5E952BE445B5}"/>
              </a:ext>
            </a:extLst>
          </p:cNvPr>
          <p:cNvSpPr>
            <a:spLocks noGrp="1"/>
          </p:cNvSpPr>
          <p:nvPr>
            <p:ph idx="4294967295"/>
          </p:nvPr>
        </p:nvSpPr>
        <p:spPr>
          <a:xfrm>
            <a:off x="571500" y="1401763"/>
            <a:ext cx="5257800" cy="4351337"/>
          </a:xfrm>
        </p:spPr>
        <p:txBody>
          <a:bodyPr>
            <a:noAutofit/>
          </a:bodyPr>
          <a:lstStyle/>
          <a:p>
            <a:pPr>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Family Issues</a:t>
            </a:r>
          </a:p>
          <a:p>
            <a:pPr lvl="1">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Custody</a:t>
            </a:r>
          </a:p>
          <a:p>
            <a:pPr lvl="1">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Visitation orders</a:t>
            </a:r>
          </a:p>
          <a:p>
            <a:pPr lvl="1">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Divorce</a:t>
            </a:r>
          </a:p>
          <a:p>
            <a:pPr>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Finances</a:t>
            </a:r>
          </a:p>
          <a:p>
            <a:pPr lvl="1">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Unemployment</a:t>
            </a:r>
          </a:p>
          <a:p>
            <a:pPr lvl="1">
              <a:buFont typeface="Wingdings" panose="05000000000000000000" pitchFamily="2" charset="2"/>
              <a:buChar char="§"/>
            </a:pPr>
            <a:r>
              <a:rPr lang="en-US" sz="2000" dirty="0">
                <a:solidFill>
                  <a:schemeClr val="tx1"/>
                </a:solidFill>
                <a:latin typeface="Helvetica" panose="020B0604020202020204" pitchFamily="34" charset="0"/>
                <a:cs typeface="Helvetica" panose="020B0604020202020204" pitchFamily="34" charset="0"/>
              </a:rPr>
              <a:t>Consumer debt</a:t>
            </a:r>
          </a:p>
          <a:p>
            <a:endParaRPr lang="en-US" dirty="0"/>
          </a:p>
          <a:p>
            <a:endParaRPr lang="en-US" dirty="0"/>
          </a:p>
        </p:txBody>
      </p:sp>
      <p:sp>
        <p:nvSpPr>
          <p:cNvPr id="5" name="Content Placeholder 3">
            <a:extLst>
              <a:ext uri="{FF2B5EF4-FFF2-40B4-BE49-F238E27FC236}">
                <a16:creationId xmlns:a16="http://schemas.microsoft.com/office/drawing/2014/main" id="{8382EE2F-A787-4249-A8E0-109EA3D4358F}"/>
              </a:ext>
            </a:extLst>
          </p:cNvPr>
          <p:cNvSpPr txBox="1">
            <a:spLocks/>
          </p:cNvSpPr>
          <p:nvPr/>
        </p:nvSpPr>
        <p:spPr>
          <a:xfrm>
            <a:off x="5726630" y="1401762"/>
            <a:ext cx="5374757" cy="4351338"/>
          </a:xfrm>
          <a:prstGeom prst="rect">
            <a:avLst/>
          </a:prstGeom>
          <a:solidFill>
            <a:schemeClr val="bg1">
              <a:alpha val="82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2000" dirty="0">
                <a:latin typeface="Helvetica" panose="020B0604020202020204" pitchFamily="34" charset="0"/>
                <a:cs typeface="Helvetica" panose="020B0604020202020204" pitchFamily="34" charset="0"/>
              </a:rPr>
              <a:t>Health</a:t>
            </a:r>
          </a:p>
          <a:p>
            <a:pPr lvl="1">
              <a:lnSpc>
                <a:spcPct val="150000"/>
              </a:lnSpc>
            </a:pPr>
            <a:r>
              <a:rPr lang="en-US" sz="2000" dirty="0">
                <a:latin typeface="Helvetica" panose="020B0604020202020204" pitchFamily="34" charset="0"/>
                <a:cs typeface="Helvetica" panose="020B0604020202020204" pitchFamily="34" charset="0"/>
              </a:rPr>
              <a:t>Medical debt</a:t>
            </a:r>
          </a:p>
          <a:p>
            <a:pPr lvl="1">
              <a:lnSpc>
                <a:spcPct val="150000"/>
              </a:lnSpc>
            </a:pPr>
            <a:r>
              <a:rPr lang="en-US" sz="2000" dirty="0">
                <a:latin typeface="Helvetica" panose="020B0604020202020204" pitchFamily="34" charset="0"/>
                <a:cs typeface="Helvetica" panose="020B0604020202020204" pitchFamily="34" charset="0"/>
              </a:rPr>
              <a:t>Advanced directives, estate planning</a:t>
            </a:r>
          </a:p>
          <a:p>
            <a:pPr>
              <a:lnSpc>
                <a:spcPct val="150000"/>
              </a:lnSpc>
            </a:pPr>
            <a:r>
              <a:rPr lang="en-US" sz="2000" dirty="0">
                <a:latin typeface="Helvetica" panose="020B0604020202020204" pitchFamily="34" charset="0"/>
                <a:cs typeface="Helvetica" panose="020B0604020202020204" pitchFamily="34" charset="0"/>
              </a:rPr>
              <a:t>Housing</a:t>
            </a:r>
          </a:p>
          <a:p>
            <a:pPr lvl="1">
              <a:lnSpc>
                <a:spcPct val="150000"/>
              </a:lnSpc>
            </a:pPr>
            <a:r>
              <a:rPr lang="en-US" sz="2000" dirty="0">
                <a:latin typeface="Helvetica" panose="020B0604020202020204" pitchFamily="34" charset="0"/>
                <a:cs typeface="Helvetica" panose="020B0604020202020204" pitchFamily="34" charset="0"/>
              </a:rPr>
              <a:t>Evictions</a:t>
            </a:r>
          </a:p>
          <a:p>
            <a:pPr lvl="1">
              <a:lnSpc>
                <a:spcPct val="150000"/>
              </a:lnSpc>
            </a:pPr>
            <a:r>
              <a:rPr lang="en-US" sz="2000" dirty="0">
                <a:latin typeface="Helvetica" panose="020B0604020202020204" pitchFamily="34" charset="0"/>
                <a:cs typeface="Helvetica" panose="020B0604020202020204" pitchFamily="34" charset="0"/>
              </a:rPr>
              <a:t>Illegal lock-outs</a:t>
            </a:r>
          </a:p>
          <a:p>
            <a:pPr lvl="1">
              <a:lnSpc>
                <a:spcPct val="150000"/>
              </a:lnSpc>
            </a:pPr>
            <a:r>
              <a:rPr lang="en-US" sz="2000" dirty="0">
                <a:latin typeface="Helvetica" panose="020B0604020202020204" pitchFamily="34" charset="0"/>
                <a:cs typeface="Helvetica" panose="020B0604020202020204" pitchFamily="34" charset="0"/>
              </a:rPr>
              <a:t>Illegal utility shut-offs</a:t>
            </a:r>
          </a:p>
          <a:p>
            <a:pPr>
              <a:lnSpc>
                <a:spcPct val="150000"/>
              </a:lnSpc>
            </a:pPr>
            <a:r>
              <a:rPr lang="en-US" sz="2000" dirty="0">
                <a:latin typeface="Helvetica" panose="020B0604020202020204" pitchFamily="34" charset="0"/>
                <a:cs typeface="Helvetica" panose="020B0604020202020204" pitchFamily="34" charset="0"/>
              </a:rPr>
              <a:t>Safety</a:t>
            </a:r>
          </a:p>
          <a:p>
            <a:pPr lvl="1">
              <a:lnSpc>
                <a:spcPct val="150000"/>
              </a:lnSpc>
            </a:pPr>
            <a:r>
              <a:rPr lang="en-US" sz="2000" dirty="0">
                <a:latin typeface="Helvetica" panose="020B0604020202020204" pitchFamily="34" charset="0"/>
                <a:cs typeface="Helvetica" panose="020B0604020202020204" pitchFamily="34" charset="0"/>
              </a:rPr>
              <a:t>Domestic violence</a:t>
            </a:r>
          </a:p>
        </p:txBody>
      </p:sp>
      <p:cxnSp>
        <p:nvCxnSpPr>
          <p:cNvPr id="6" name="Straight Connector 5">
            <a:extLst>
              <a:ext uri="{FF2B5EF4-FFF2-40B4-BE49-F238E27FC236}">
                <a16:creationId xmlns:a16="http://schemas.microsoft.com/office/drawing/2014/main" id="{F2FA065A-62D0-4B74-8A0D-324A82F8DC45}"/>
              </a:ext>
            </a:extLst>
          </p:cNvPr>
          <p:cNvCxnSpPr/>
          <p:nvPr/>
        </p:nvCxnSpPr>
        <p:spPr>
          <a:xfrm>
            <a:off x="390525" y="1104900"/>
            <a:ext cx="1122045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6903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366786-BB58-472A-87A5-2D962A93701C}"/>
              </a:ext>
            </a:extLst>
          </p:cNvPr>
          <p:cNvSpPr>
            <a:spLocks noGrp="1"/>
          </p:cNvSpPr>
          <p:nvPr>
            <p:ph type="title"/>
          </p:nvPr>
        </p:nvSpPr>
        <p:spPr>
          <a:xfrm>
            <a:off x="831850" y="2747706"/>
            <a:ext cx="10515600" cy="2852737"/>
          </a:xfrm>
          <a:noFill/>
        </p:spPr>
        <p:txBody>
          <a:bodyPr/>
          <a:lstStyle/>
          <a:p>
            <a:r>
              <a:rPr lang="en-US" sz="5400" dirty="0"/>
              <a:t>What libraries can do:</a:t>
            </a:r>
            <a:br>
              <a:rPr lang="en-US" sz="5400" dirty="0"/>
            </a:br>
            <a:r>
              <a:rPr lang="en-US" sz="5400" dirty="0"/>
              <a:t>prepare and partner</a:t>
            </a:r>
            <a:br>
              <a:rPr lang="en-US" sz="5400" dirty="0"/>
            </a:br>
            <a:endParaRPr lang="en-US" sz="5400" dirty="0"/>
          </a:p>
        </p:txBody>
      </p:sp>
      <p:sp>
        <p:nvSpPr>
          <p:cNvPr id="2" name="Text Placeholder 1">
            <a:extLst>
              <a:ext uri="{FF2B5EF4-FFF2-40B4-BE49-F238E27FC236}">
                <a16:creationId xmlns:a16="http://schemas.microsoft.com/office/drawing/2014/main" id="{E4AD538F-C28F-4DB8-8E56-9A8BF66959B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4947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B6F46-2C9A-434C-A9F5-D810423A27D6}"/>
              </a:ext>
            </a:extLst>
          </p:cNvPr>
          <p:cNvSpPr>
            <a:spLocks noGrp="1"/>
          </p:cNvSpPr>
          <p:nvPr>
            <p:ph type="title" idx="4294967295"/>
          </p:nvPr>
        </p:nvSpPr>
        <p:spPr>
          <a:xfrm>
            <a:off x="276225" y="440059"/>
            <a:ext cx="10515600" cy="1325563"/>
          </a:xfrm>
        </p:spPr>
        <p:txBody>
          <a:bodyPr/>
          <a:lstStyle/>
          <a:p>
            <a:r>
              <a:rPr lang="en-US" dirty="0"/>
              <a:t>Prepare a legal reference collection</a:t>
            </a:r>
          </a:p>
        </p:txBody>
      </p:sp>
      <p:sp>
        <p:nvSpPr>
          <p:cNvPr id="8" name="Content Placeholder 7">
            <a:extLst>
              <a:ext uri="{FF2B5EF4-FFF2-40B4-BE49-F238E27FC236}">
                <a16:creationId xmlns:a16="http://schemas.microsoft.com/office/drawing/2014/main" id="{EF422E50-52E5-40DB-B7FE-AAB3940E7E60}"/>
              </a:ext>
            </a:extLst>
          </p:cNvPr>
          <p:cNvSpPr>
            <a:spLocks noGrp="1"/>
          </p:cNvSpPr>
          <p:nvPr>
            <p:ph idx="4294967295"/>
          </p:nvPr>
        </p:nvSpPr>
        <p:spPr>
          <a:xfrm>
            <a:off x="495300" y="1690688"/>
            <a:ext cx="3314700" cy="4351338"/>
          </a:xfrm>
        </p:spPr>
        <p:txBody>
          <a:bodyPr vert="horz" lIns="91440" tIns="45720" rIns="91440" bIns="45720" rtlCol="0" anchor="t">
            <a:normAutofit fontScale="70000" lnSpcReduction="20000"/>
          </a:bodyPr>
          <a:lstStyle/>
          <a:p>
            <a:pPr marL="0" indent="0">
              <a:buNone/>
            </a:pPr>
            <a:r>
              <a:rPr lang="en-US" sz="3200" dirty="0">
                <a:solidFill>
                  <a:schemeClr val="tx1"/>
                </a:solidFill>
                <a:latin typeface="Helvetica" panose="020B0604020202020204" pitchFamily="34" charset="0"/>
                <a:cs typeface="Helvetica" panose="020B0604020202020204" pitchFamily="34" charset="0"/>
              </a:rPr>
              <a:t>Find:</a:t>
            </a:r>
          </a:p>
          <a:p>
            <a:r>
              <a:rPr lang="en-US" sz="3200" dirty="0">
                <a:solidFill>
                  <a:schemeClr val="tx1"/>
                </a:solidFill>
                <a:latin typeface="Helvetica" panose="020B0604020202020204" pitchFamily="34" charset="0"/>
                <a:cs typeface="Helvetica" panose="020B0604020202020204" pitchFamily="34" charset="0"/>
              </a:rPr>
              <a:t>Fact sheets</a:t>
            </a:r>
          </a:p>
          <a:p>
            <a:r>
              <a:rPr lang="en-US" sz="3200" dirty="0">
                <a:solidFill>
                  <a:schemeClr val="tx1"/>
                </a:solidFill>
                <a:latin typeface="Helvetica" panose="020B0604020202020204" pitchFamily="34" charset="0"/>
                <a:cs typeface="Helvetica" panose="020B0604020202020204" pitchFamily="34" charset="0"/>
              </a:rPr>
              <a:t>State sites</a:t>
            </a:r>
            <a:endParaRPr lang="en-US" dirty="0">
              <a:solidFill>
                <a:schemeClr val="tx1"/>
              </a:solidFill>
              <a:latin typeface="Helvetica" panose="020B0604020202020204" pitchFamily="34" charset="0"/>
              <a:cs typeface="Helvetica" panose="020B0604020202020204" pitchFamily="34" charset="0"/>
            </a:endParaRPr>
          </a:p>
          <a:p>
            <a:r>
              <a:rPr lang="en-US" sz="3200" dirty="0">
                <a:solidFill>
                  <a:schemeClr val="tx1"/>
                </a:solidFill>
                <a:latin typeface="Helvetica" panose="020B0604020202020204" pitchFamily="34" charset="0"/>
                <a:cs typeface="Helvetica" panose="020B0604020202020204" pitchFamily="34" charset="0"/>
              </a:rPr>
              <a:t>Interactive forms</a:t>
            </a:r>
          </a:p>
          <a:p>
            <a:r>
              <a:rPr lang="en-US" sz="3200" dirty="0">
                <a:solidFill>
                  <a:schemeClr val="tx1"/>
                </a:solidFill>
                <a:latin typeface="Helvetica" panose="020B0604020202020204" pitchFamily="34" charset="0"/>
                <a:cs typeface="Helvetica" panose="020B0604020202020204" pitchFamily="34" charset="0"/>
              </a:rPr>
              <a:t>Legal aid directory</a:t>
            </a:r>
          </a:p>
          <a:p>
            <a:r>
              <a:rPr lang="en-US" sz="3200" dirty="0">
                <a:solidFill>
                  <a:schemeClr val="tx1"/>
                </a:solidFill>
                <a:latin typeface="Helvetica" panose="020B0604020202020204" pitchFamily="34" charset="0"/>
                <a:cs typeface="Helvetica" panose="020B0604020202020204" pitchFamily="34" charset="0"/>
              </a:rPr>
              <a:t>Resources in languages other than English</a:t>
            </a:r>
          </a:p>
        </p:txBody>
      </p:sp>
      <p:sp>
        <p:nvSpPr>
          <p:cNvPr id="5" name="Speech Bubble: Oval 4">
            <a:extLst>
              <a:ext uri="{FF2B5EF4-FFF2-40B4-BE49-F238E27FC236}">
                <a16:creationId xmlns:a16="http://schemas.microsoft.com/office/drawing/2014/main" id="{38AA3E32-FD90-4FF0-ACF4-A24305ED31A4}"/>
              </a:ext>
            </a:extLst>
          </p:cNvPr>
          <p:cNvSpPr/>
          <p:nvPr/>
        </p:nvSpPr>
        <p:spPr>
          <a:xfrm>
            <a:off x="1931972" y="123430"/>
            <a:ext cx="1947054" cy="643976"/>
          </a:xfrm>
          <a:prstGeom prst="wedgeEllipseCallout">
            <a:avLst>
              <a:gd name="adj1" fmla="val 9747"/>
              <a:gd name="adj2" fmla="val 75708"/>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600" b="1" dirty="0">
                <a:latin typeface="+mj-lt"/>
              </a:rPr>
              <a:t>online</a:t>
            </a:r>
          </a:p>
        </p:txBody>
      </p:sp>
      <p:cxnSp>
        <p:nvCxnSpPr>
          <p:cNvPr id="4" name="Straight Connector 3">
            <a:extLst>
              <a:ext uri="{FF2B5EF4-FFF2-40B4-BE49-F238E27FC236}">
                <a16:creationId xmlns:a16="http://schemas.microsoft.com/office/drawing/2014/main" id="{473A6206-411C-43EB-BC55-B4B97F2D2049}"/>
              </a:ext>
            </a:extLst>
          </p:cNvPr>
          <p:cNvCxnSpPr/>
          <p:nvPr/>
        </p:nvCxnSpPr>
        <p:spPr>
          <a:xfrm>
            <a:off x="276225" y="1438275"/>
            <a:ext cx="1085850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9" name="Picture 8" descr="A picture containing book, sitting, table, desk&#10;&#10;Description automatically generated">
            <a:extLst>
              <a:ext uri="{FF2B5EF4-FFF2-40B4-BE49-F238E27FC236}">
                <a16:creationId xmlns:a16="http://schemas.microsoft.com/office/drawing/2014/main" id="{8DE2F7FB-340C-4076-89F6-A5E9CBBC6C0F}"/>
              </a:ext>
            </a:extLst>
          </p:cNvPr>
          <p:cNvPicPr>
            <a:picLocks noChangeAspect="1"/>
          </p:cNvPicPr>
          <p:nvPr/>
        </p:nvPicPr>
        <p:blipFill>
          <a:blip r:embed="rId3"/>
          <a:stretch>
            <a:fillRect/>
          </a:stretch>
        </p:blipFill>
        <p:spPr>
          <a:xfrm>
            <a:off x="5960942" y="2082251"/>
            <a:ext cx="5173783" cy="2910253"/>
          </a:xfrm>
          <a:prstGeom prst="rect">
            <a:avLst/>
          </a:prstGeom>
        </p:spPr>
      </p:pic>
      <p:sp>
        <p:nvSpPr>
          <p:cNvPr id="7" name="Rectangle 6">
            <a:extLst>
              <a:ext uri="{FF2B5EF4-FFF2-40B4-BE49-F238E27FC236}">
                <a16:creationId xmlns:a16="http://schemas.microsoft.com/office/drawing/2014/main" id="{1331A449-21F5-4F06-A976-DB03495C06E4}"/>
              </a:ext>
            </a:extLst>
          </p:cNvPr>
          <p:cNvSpPr/>
          <p:nvPr/>
        </p:nvSpPr>
        <p:spPr>
          <a:xfrm>
            <a:off x="4890253" y="4988802"/>
            <a:ext cx="6096000" cy="246221"/>
          </a:xfrm>
          <a:prstGeom prst="rect">
            <a:avLst/>
          </a:prstGeom>
        </p:spPr>
        <p:txBody>
          <a:bodyPr>
            <a:spAutoFit/>
          </a:bodyPr>
          <a:lstStyle/>
          <a:p>
            <a:pPr algn="ctr"/>
            <a:r>
              <a:rPr lang="en-US" sz="1000" dirty="0">
                <a:latin typeface="Helvetica" panose="020B0604020202020204" pitchFamily="34" charset="0"/>
                <a:cs typeface="Helvetica" panose="020B0604020202020204" pitchFamily="34" charset="0"/>
              </a:rPr>
              <a:t>Photo: West Baton Rouge Library reference, courtesy of Luis Interiano</a:t>
            </a:r>
          </a:p>
        </p:txBody>
      </p:sp>
    </p:spTree>
    <p:extLst>
      <p:ext uri="{BB962C8B-B14F-4D97-AF65-F5344CB8AC3E}">
        <p14:creationId xmlns:p14="http://schemas.microsoft.com/office/powerpoint/2010/main" val="3440326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0978A2-A730-41B9-BECC-24E47774B78C}"/>
              </a:ext>
            </a:extLst>
          </p:cNvPr>
          <p:cNvPicPr>
            <a:picLocks noChangeAspect="1"/>
          </p:cNvPicPr>
          <p:nvPr/>
        </p:nvPicPr>
        <p:blipFill>
          <a:blip r:embed="rId3"/>
          <a:stretch>
            <a:fillRect/>
          </a:stretch>
        </p:blipFill>
        <p:spPr>
          <a:xfrm>
            <a:off x="4092585" y="2057400"/>
            <a:ext cx="7650967" cy="4051351"/>
          </a:xfrm>
          <a:prstGeom prst="rect">
            <a:avLst/>
          </a:prstGeom>
        </p:spPr>
      </p:pic>
      <p:pic>
        <p:nvPicPr>
          <p:cNvPr id="3" name="Picture 2">
            <a:extLst>
              <a:ext uri="{FF2B5EF4-FFF2-40B4-BE49-F238E27FC236}">
                <a16:creationId xmlns:a16="http://schemas.microsoft.com/office/drawing/2014/main" id="{7BF31BE4-F230-4DAE-814B-BB02AC47F3A9}"/>
              </a:ext>
            </a:extLst>
          </p:cNvPr>
          <p:cNvPicPr>
            <a:picLocks noChangeAspect="1"/>
          </p:cNvPicPr>
          <p:nvPr/>
        </p:nvPicPr>
        <p:blipFill>
          <a:blip r:embed="rId4"/>
          <a:stretch>
            <a:fillRect/>
          </a:stretch>
        </p:blipFill>
        <p:spPr>
          <a:xfrm>
            <a:off x="238124" y="92718"/>
            <a:ext cx="9324975" cy="3598742"/>
          </a:xfrm>
          <a:prstGeom prst="rect">
            <a:avLst/>
          </a:prstGeom>
        </p:spPr>
      </p:pic>
      <p:sp>
        <p:nvSpPr>
          <p:cNvPr id="4" name="TextBox 3">
            <a:extLst>
              <a:ext uri="{FF2B5EF4-FFF2-40B4-BE49-F238E27FC236}">
                <a16:creationId xmlns:a16="http://schemas.microsoft.com/office/drawing/2014/main" id="{A690CC41-8B40-4581-A11B-29DCE5CFAB6F}"/>
              </a:ext>
            </a:extLst>
          </p:cNvPr>
          <p:cNvSpPr txBox="1"/>
          <p:nvPr/>
        </p:nvSpPr>
        <p:spPr>
          <a:xfrm>
            <a:off x="238124" y="4467225"/>
            <a:ext cx="3714751" cy="400110"/>
          </a:xfrm>
          <a:prstGeom prst="rect">
            <a:avLst/>
          </a:prstGeom>
          <a:noFill/>
        </p:spPr>
        <p:txBody>
          <a:bodyPr wrap="square" rtlCol="0">
            <a:spAutoFit/>
          </a:bodyPr>
          <a:lstStyle/>
          <a:p>
            <a:r>
              <a:rPr lang="en-US" sz="2000" b="1" dirty="0">
                <a:solidFill>
                  <a:srgbClr val="005C9D"/>
                </a:solidFill>
              </a:rPr>
              <a:t>https://www.illinoislegalaid.org/</a:t>
            </a:r>
          </a:p>
        </p:txBody>
      </p:sp>
    </p:spTree>
    <p:extLst>
      <p:ext uri="{BB962C8B-B14F-4D97-AF65-F5344CB8AC3E}">
        <p14:creationId xmlns:p14="http://schemas.microsoft.com/office/powerpoint/2010/main" val="248200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729A897-4F02-4F29-A146-A1F95DAEFA74}"/>
              </a:ext>
            </a:extLst>
          </p:cNvPr>
          <p:cNvSpPr>
            <a:spLocks noGrp="1"/>
          </p:cNvSpPr>
          <p:nvPr>
            <p:ph type="title" idx="4294967295"/>
          </p:nvPr>
        </p:nvSpPr>
        <p:spPr>
          <a:xfrm>
            <a:off x="552450" y="269762"/>
            <a:ext cx="10515600" cy="1325563"/>
          </a:xfrm>
        </p:spPr>
        <p:txBody>
          <a:bodyPr/>
          <a:lstStyle/>
          <a:p>
            <a:r>
              <a:rPr lang="en-US" dirty="0"/>
              <a:t>Other sources of local civil law</a:t>
            </a:r>
          </a:p>
        </p:txBody>
      </p:sp>
      <p:sp>
        <p:nvSpPr>
          <p:cNvPr id="4" name="Content Placeholder 3">
            <a:extLst>
              <a:ext uri="{FF2B5EF4-FFF2-40B4-BE49-F238E27FC236}">
                <a16:creationId xmlns:a16="http://schemas.microsoft.com/office/drawing/2014/main" id="{1233B3BF-7A28-4A4B-B5A7-2F8648D7C6A3}"/>
              </a:ext>
            </a:extLst>
          </p:cNvPr>
          <p:cNvSpPr>
            <a:spLocks noGrp="1"/>
          </p:cNvSpPr>
          <p:nvPr>
            <p:ph idx="4294967295"/>
          </p:nvPr>
        </p:nvSpPr>
        <p:spPr>
          <a:xfrm>
            <a:off x="478971" y="1426841"/>
            <a:ext cx="10515600" cy="4351338"/>
          </a:xfrm>
        </p:spPr>
        <p:txBody>
          <a:bodyPr>
            <a:normAutofit lnSpcReduction="10000"/>
          </a:bodyPr>
          <a:lstStyle/>
          <a:p>
            <a:pPr marL="0" indent="0">
              <a:buNone/>
            </a:pPr>
            <a:endParaRPr lang="en-US" sz="3200" dirty="0"/>
          </a:p>
          <a:p>
            <a:pPr>
              <a:spcAft>
                <a:spcPts val="1200"/>
              </a:spcAft>
            </a:pPr>
            <a:r>
              <a:rPr lang="en-US" dirty="0">
                <a:solidFill>
                  <a:schemeClr val="tx1"/>
                </a:solidFill>
                <a:latin typeface="Helvetica" panose="020B0604020202020204" pitchFamily="34" charset="0"/>
                <a:cs typeface="Helvetica" panose="020B0604020202020204" pitchFamily="34" charset="0"/>
              </a:rPr>
              <a:t>State Bar Associations </a:t>
            </a:r>
          </a:p>
          <a:p>
            <a:pPr>
              <a:spcAft>
                <a:spcPts val="1200"/>
              </a:spcAft>
            </a:pPr>
            <a:r>
              <a:rPr lang="en-US" dirty="0">
                <a:solidFill>
                  <a:schemeClr val="tx1"/>
                </a:solidFill>
                <a:latin typeface="Helvetica" panose="020B0604020202020204" pitchFamily="34" charset="0"/>
                <a:cs typeface="Helvetica" panose="020B0604020202020204" pitchFamily="34" charset="0"/>
              </a:rPr>
              <a:t>Local Legal Aid </a:t>
            </a:r>
          </a:p>
          <a:p>
            <a:pPr>
              <a:spcAft>
                <a:spcPts val="1200"/>
              </a:spcAft>
            </a:pPr>
            <a:r>
              <a:rPr lang="en-US" dirty="0">
                <a:solidFill>
                  <a:schemeClr val="tx1"/>
                </a:solidFill>
                <a:latin typeface="Helvetica" panose="020B0604020202020204" pitchFamily="34" charset="0"/>
                <a:cs typeface="Helvetica" panose="020B0604020202020204" pitchFamily="34" charset="0"/>
              </a:rPr>
              <a:t>State Court System </a:t>
            </a:r>
          </a:p>
          <a:p>
            <a:pPr>
              <a:spcAft>
                <a:spcPts val="1200"/>
              </a:spcAft>
            </a:pPr>
            <a:r>
              <a:rPr lang="en-US" dirty="0">
                <a:solidFill>
                  <a:schemeClr val="tx1"/>
                </a:solidFill>
                <a:latin typeface="Helvetica" panose="020B0604020202020204" pitchFamily="34" charset="0"/>
                <a:cs typeface="Helvetica" panose="020B0604020202020204" pitchFamily="34" charset="0"/>
              </a:rPr>
              <a:t>Law libraries – SIU Law Library</a:t>
            </a:r>
          </a:p>
          <a:p>
            <a:pPr marL="0" indent="0">
              <a:buNone/>
            </a:pPr>
            <a:endParaRPr lang="en-US" dirty="0"/>
          </a:p>
        </p:txBody>
      </p:sp>
      <p:pic>
        <p:nvPicPr>
          <p:cNvPr id="7" name="Picture 6">
            <a:extLst>
              <a:ext uri="{FF2B5EF4-FFF2-40B4-BE49-F238E27FC236}">
                <a16:creationId xmlns:a16="http://schemas.microsoft.com/office/drawing/2014/main" id="{EB87CF66-0A32-4FBD-985D-355D49B5A475}"/>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9714" t="20208" r="8080"/>
          <a:stretch/>
        </p:blipFill>
        <p:spPr>
          <a:xfrm>
            <a:off x="5736771" y="2932123"/>
            <a:ext cx="4383314" cy="3136307"/>
          </a:xfrm>
          <a:prstGeom prst="rect">
            <a:avLst/>
          </a:prstGeom>
          <a:ln w="22225">
            <a:noFill/>
          </a:ln>
        </p:spPr>
      </p:pic>
      <p:sp>
        <p:nvSpPr>
          <p:cNvPr id="6" name="Speech Bubble: Rectangle with Corners Rounded 5">
            <a:extLst>
              <a:ext uri="{FF2B5EF4-FFF2-40B4-BE49-F238E27FC236}">
                <a16:creationId xmlns:a16="http://schemas.microsoft.com/office/drawing/2014/main" id="{2F43E0C6-544D-46F8-A339-41AD7E782886}"/>
              </a:ext>
            </a:extLst>
          </p:cNvPr>
          <p:cNvSpPr/>
          <p:nvPr/>
        </p:nvSpPr>
        <p:spPr>
          <a:xfrm>
            <a:off x="7126514" y="1384679"/>
            <a:ext cx="4586515" cy="1581359"/>
          </a:xfrm>
          <a:prstGeom prst="wedgeRoundRectCallout">
            <a:avLst>
              <a:gd name="adj1" fmla="val 2070"/>
              <a:gd name="adj2" fmla="val 83374"/>
              <a:gd name="adj3" fmla="val 16667"/>
            </a:avLst>
          </a:prstGeom>
          <a:solidFill>
            <a:srgbClr val="84B7E6"/>
          </a:solidFill>
          <a:ln>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1" algn="ctr">
              <a:spcAft>
                <a:spcPts val="1200"/>
              </a:spcAft>
            </a:pPr>
            <a:r>
              <a:rPr lang="en-US" sz="2800" dirty="0">
                <a:solidFill>
                  <a:schemeClr val="tx1"/>
                </a:solidFill>
                <a:latin typeface="Helvetica" panose="020B0604020202020204" pitchFamily="34" charset="0"/>
                <a:cs typeface="Helvetica" panose="020B0604020202020204" pitchFamily="34" charset="0"/>
              </a:rPr>
              <a:t>Most civil legal issues are covered at the </a:t>
            </a:r>
            <a:r>
              <a:rPr lang="en-US" sz="2800" b="1" dirty="0">
                <a:solidFill>
                  <a:schemeClr val="bg1"/>
                </a:solidFill>
                <a:latin typeface="Helvetica" panose="020B0604020202020204" pitchFamily="34" charset="0"/>
                <a:cs typeface="Helvetica" panose="020B0604020202020204" pitchFamily="34" charset="0"/>
              </a:rPr>
              <a:t>state</a:t>
            </a:r>
            <a:r>
              <a:rPr lang="en-US" sz="2800" dirty="0">
                <a:solidFill>
                  <a:schemeClr val="tx1"/>
                </a:solidFill>
                <a:latin typeface="Helvetica" panose="020B0604020202020204" pitchFamily="34" charset="0"/>
                <a:cs typeface="Helvetica" panose="020B0604020202020204" pitchFamily="34" charset="0"/>
              </a:rPr>
              <a:t> or </a:t>
            </a:r>
            <a:r>
              <a:rPr lang="en-US" sz="2800" b="1" dirty="0">
                <a:solidFill>
                  <a:schemeClr val="bg1"/>
                </a:solidFill>
                <a:latin typeface="Helvetica" panose="020B0604020202020204" pitchFamily="34" charset="0"/>
                <a:cs typeface="Helvetica" panose="020B0604020202020204" pitchFamily="34" charset="0"/>
              </a:rPr>
              <a:t>local</a:t>
            </a:r>
            <a:r>
              <a:rPr lang="en-US" sz="2800" dirty="0">
                <a:solidFill>
                  <a:schemeClr val="tx1"/>
                </a:solidFill>
                <a:latin typeface="Helvetica" panose="020B0604020202020204" pitchFamily="34" charset="0"/>
                <a:cs typeface="Helvetica" panose="020B0604020202020204" pitchFamily="34" charset="0"/>
              </a:rPr>
              <a:t> level</a:t>
            </a:r>
            <a:r>
              <a:rPr lang="en-US" sz="3200" dirty="0">
                <a:solidFill>
                  <a:schemeClr val="tx1"/>
                </a:solidFill>
                <a:latin typeface="+mj-lt"/>
              </a:rPr>
              <a:t>.</a:t>
            </a:r>
          </a:p>
        </p:txBody>
      </p:sp>
      <p:cxnSp>
        <p:nvCxnSpPr>
          <p:cNvPr id="5" name="Straight Connector 4">
            <a:extLst>
              <a:ext uri="{FF2B5EF4-FFF2-40B4-BE49-F238E27FC236}">
                <a16:creationId xmlns:a16="http://schemas.microsoft.com/office/drawing/2014/main" id="{F5F859A5-1DDB-41E0-8906-67D5E9D18E10}"/>
              </a:ext>
            </a:extLst>
          </p:cNvPr>
          <p:cNvCxnSpPr>
            <a:cxnSpLocks/>
          </p:cNvCxnSpPr>
          <p:nvPr/>
        </p:nvCxnSpPr>
        <p:spPr>
          <a:xfrm flipV="1">
            <a:off x="552450" y="1308492"/>
            <a:ext cx="10963275" cy="1"/>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2914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1DCA0E-1B12-4D7D-A8FA-C5EE941E6A88}"/>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14286"/>
          <a:stretch/>
        </p:blipFill>
        <p:spPr>
          <a:xfrm>
            <a:off x="-177925" y="0"/>
            <a:ext cx="12427075" cy="3728129"/>
          </a:xfrm>
          <a:prstGeom prst="rect">
            <a:avLst/>
          </a:prstGeom>
        </p:spPr>
      </p:pic>
      <p:sp>
        <p:nvSpPr>
          <p:cNvPr id="3" name="Content Placeholder 2"/>
          <p:cNvSpPr>
            <a:spLocks noGrp="1"/>
          </p:cNvSpPr>
          <p:nvPr>
            <p:ph idx="4294967295"/>
          </p:nvPr>
        </p:nvSpPr>
        <p:spPr>
          <a:xfrm>
            <a:off x="6899275" y="3495676"/>
            <a:ext cx="5692775" cy="2614612"/>
          </a:xfrm>
        </p:spPr>
        <p:txBody>
          <a:bodyPr vert="horz" lIns="91440" tIns="45720" rIns="91440" bIns="45720" rtlCol="0" anchor="ctr">
            <a:noAutofit/>
          </a:bodyPr>
          <a:lstStyle/>
          <a:p>
            <a:r>
              <a:rPr lang="en-US" sz="2200" dirty="0">
                <a:solidFill>
                  <a:schemeClr val="tx1"/>
                </a:solidFill>
                <a:latin typeface="Helvetica" panose="020B0604020202020204" pitchFamily="34" charset="0"/>
                <a:cs typeface="Helvetica" panose="020B0604020202020204" pitchFamily="34" charset="0"/>
              </a:rPr>
              <a:t>AALL Public Library Toolkits </a:t>
            </a:r>
          </a:p>
          <a:p>
            <a:r>
              <a:rPr lang="en-US" sz="2200" dirty="0">
                <a:solidFill>
                  <a:schemeClr val="tx1"/>
                </a:solidFill>
                <a:latin typeface="Helvetica" panose="020B0604020202020204" pitchFamily="34" charset="0"/>
                <a:cs typeface="Helvetica" panose="020B0604020202020204" pitchFamily="34" charset="0"/>
              </a:rPr>
              <a:t>Nolo publications </a:t>
            </a:r>
          </a:p>
          <a:p>
            <a:r>
              <a:rPr lang="en-US" sz="2200" dirty="0">
                <a:solidFill>
                  <a:schemeClr val="tx1"/>
                </a:solidFill>
                <a:latin typeface="Helvetica" panose="020B0604020202020204" pitchFamily="34" charset="0"/>
                <a:cs typeface="Helvetica" panose="020B0604020202020204" pitchFamily="34" charset="0"/>
              </a:rPr>
              <a:t>FindLaw</a:t>
            </a:r>
          </a:p>
          <a:p>
            <a:r>
              <a:rPr lang="en-US" sz="2200" dirty="0">
                <a:solidFill>
                  <a:schemeClr val="tx1"/>
                </a:solidFill>
                <a:latin typeface="Helvetica" panose="020B0604020202020204" pitchFamily="34" charset="0"/>
                <a:cs typeface="Helvetica" panose="020B0604020202020204" pitchFamily="34" charset="0"/>
              </a:rPr>
              <a:t>American Bar Association </a:t>
            </a:r>
          </a:p>
        </p:txBody>
      </p:sp>
      <p:sp>
        <p:nvSpPr>
          <p:cNvPr id="2" name="Title 1"/>
          <p:cNvSpPr>
            <a:spLocks noGrp="1"/>
          </p:cNvSpPr>
          <p:nvPr>
            <p:ph type="title" idx="4294967295"/>
          </p:nvPr>
        </p:nvSpPr>
        <p:spPr>
          <a:xfrm>
            <a:off x="0" y="3789363"/>
            <a:ext cx="5807075" cy="2263775"/>
          </a:xfrm>
        </p:spPr>
        <p:txBody>
          <a:bodyPr vert="horz" lIns="91440" tIns="45720" rIns="91440" bIns="45720" rtlCol="0" anchor="ctr">
            <a:normAutofit/>
          </a:bodyPr>
          <a:lstStyle/>
          <a:p>
            <a:r>
              <a:rPr lang="en-US" dirty="0"/>
              <a:t>Online self-help resources: national/general </a:t>
            </a:r>
          </a:p>
        </p:txBody>
      </p:sp>
      <p:sp>
        <p:nvSpPr>
          <p:cNvPr id="9" name="TextBox 8">
            <a:extLst>
              <a:ext uri="{FF2B5EF4-FFF2-40B4-BE49-F238E27FC236}">
                <a16:creationId xmlns:a16="http://schemas.microsoft.com/office/drawing/2014/main" id="{ADFB8CA4-BD27-41F4-A192-EE8420785D8C}"/>
              </a:ext>
            </a:extLst>
          </p:cNvPr>
          <p:cNvSpPr txBox="1"/>
          <p:nvPr/>
        </p:nvSpPr>
        <p:spPr>
          <a:xfrm>
            <a:off x="5576280" y="6536293"/>
            <a:ext cx="4862479" cy="369332"/>
          </a:xfrm>
          <a:prstGeom prst="rect">
            <a:avLst/>
          </a:prstGeom>
          <a:noFill/>
        </p:spPr>
        <p:txBody>
          <a:bodyPr wrap="square" rtlCol="0">
            <a:spAutoFit/>
          </a:bodyPr>
          <a:lstStyle/>
          <a:p>
            <a:pPr algn="r"/>
            <a:r>
              <a:rPr lang="en-US" dirty="0">
                <a:solidFill>
                  <a:schemeClr val="bg1"/>
                </a:solidFill>
                <a:latin typeface="+mj-lt"/>
              </a:rPr>
              <a:t>Graphic: www.findlaw.com</a:t>
            </a:r>
          </a:p>
        </p:txBody>
      </p:sp>
    </p:spTree>
    <p:extLst>
      <p:ext uri="{BB962C8B-B14F-4D97-AF65-F5344CB8AC3E}">
        <p14:creationId xmlns:p14="http://schemas.microsoft.com/office/powerpoint/2010/main" val="417442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7808-4C0B-489B-ABD8-EEFB97332AE7}"/>
              </a:ext>
            </a:extLst>
          </p:cNvPr>
          <p:cNvSpPr>
            <a:spLocks noGrp="1"/>
          </p:cNvSpPr>
          <p:nvPr>
            <p:ph type="title" idx="4294967295"/>
          </p:nvPr>
        </p:nvSpPr>
        <p:spPr>
          <a:xfrm>
            <a:off x="323850" y="22225"/>
            <a:ext cx="4860925" cy="1692275"/>
          </a:xfrm>
        </p:spPr>
        <p:txBody>
          <a:bodyPr vert="horz" lIns="91440" tIns="45720" rIns="91440" bIns="45720" rtlCol="0" anchor="ctr">
            <a:normAutofit/>
          </a:bodyPr>
          <a:lstStyle/>
          <a:p>
            <a:r>
              <a:rPr lang="en-US" dirty="0"/>
              <a:t>Identifying legal aid providers</a:t>
            </a:r>
          </a:p>
        </p:txBody>
      </p:sp>
      <p:sp>
        <p:nvSpPr>
          <p:cNvPr id="3" name="Content Placeholder 2" descr="Where to find legal aid providers">
            <a:extLst>
              <a:ext uri="{FF2B5EF4-FFF2-40B4-BE49-F238E27FC236}">
                <a16:creationId xmlns:a16="http://schemas.microsoft.com/office/drawing/2014/main" id="{A6A566A3-7C42-4148-B0D9-B88390B4E924}"/>
              </a:ext>
            </a:extLst>
          </p:cNvPr>
          <p:cNvSpPr>
            <a:spLocks noGrp="1"/>
          </p:cNvSpPr>
          <p:nvPr>
            <p:ph idx="4294967295"/>
          </p:nvPr>
        </p:nvSpPr>
        <p:spPr>
          <a:xfrm>
            <a:off x="771524" y="2212975"/>
            <a:ext cx="6313149" cy="3207421"/>
          </a:xfrm>
        </p:spPr>
        <p:txBody>
          <a:bodyPr vert="horz" lIns="91440" tIns="45720" rIns="91440" bIns="45720" rtlCol="0">
            <a:normAutofit fontScale="70000" lnSpcReduction="20000"/>
          </a:bodyPr>
          <a:lstStyle/>
          <a:p>
            <a:pPr>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Legal Services Corporation (LSC) </a:t>
            </a:r>
          </a:p>
          <a:p>
            <a:pPr>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Statewide Legal Aid Organizations </a:t>
            </a:r>
          </a:p>
          <a:p>
            <a:pPr>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Local or National Bar Associations </a:t>
            </a:r>
          </a:p>
          <a:p>
            <a:pPr>
              <a:buFont typeface="Arial" panose="020B0604020202020204" pitchFamily="34" charset="0"/>
              <a:buChar char="•"/>
            </a:pPr>
            <a:r>
              <a:rPr lang="en-US" dirty="0">
                <a:solidFill>
                  <a:schemeClr val="tx1"/>
                </a:solidFill>
                <a:latin typeface="Helvetica" panose="020B0604020202020204" pitchFamily="34" charset="0"/>
                <a:cs typeface="Helvetica" panose="020B0604020202020204" pitchFamily="34" charset="0"/>
              </a:rPr>
              <a:t>Law School Clinics</a:t>
            </a:r>
          </a:p>
          <a:p>
            <a:r>
              <a:rPr lang="en-US" dirty="0">
                <a:solidFill>
                  <a:schemeClr val="tx1"/>
                </a:solidFill>
                <a:latin typeface="Helvetica" panose="020B0604020202020204" pitchFamily="34" charset="0"/>
                <a:cs typeface="Helvetica" panose="020B0604020202020204" pitchFamily="34" charset="0"/>
              </a:rPr>
              <a:t>Land of Lincoln Legal Aid</a:t>
            </a:r>
            <a:br>
              <a:rPr lang="en-US" dirty="0">
                <a:solidFill>
                  <a:schemeClr val="tx1"/>
                </a:solidFill>
                <a:latin typeface="Helvetica" panose="020B0604020202020204" pitchFamily="34" charset="0"/>
                <a:cs typeface="Helvetica" panose="020B0604020202020204" pitchFamily="34" charset="0"/>
              </a:rPr>
            </a:br>
            <a:r>
              <a:rPr lang="en-US" u="sng" dirty="0">
                <a:latin typeface="Helvetica" panose="020B0604020202020204" pitchFamily="34" charset="0"/>
                <a:cs typeface="Helvetica" panose="020B0604020202020204" pitchFamily="34" charset="0"/>
                <a:hlinkClick r:id="rId3"/>
              </a:rPr>
              <a:t>https://lincolnlegal.org/</a:t>
            </a:r>
            <a:r>
              <a:rPr lang="en-US" dirty="0">
                <a:latin typeface="Helvetica" panose="020B0604020202020204" pitchFamily="34" charset="0"/>
                <a:cs typeface="Helvetica" panose="020B0604020202020204" pitchFamily="34" charset="0"/>
              </a:rPr>
              <a:t>  </a:t>
            </a:r>
          </a:p>
          <a:p>
            <a:pPr>
              <a:buFont typeface="Arial" panose="020B0604020202020204" pitchFamily="34" charset="0"/>
              <a:buChar char="•"/>
            </a:pPr>
            <a:endParaRPr lang="en-US" dirty="0">
              <a:solidFill>
                <a:schemeClr val="tx1"/>
              </a:solidFill>
              <a:latin typeface="Helvetica" panose="020B0604020202020204" pitchFamily="34" charset="0"/>
              <a:cs typeface="Helvetica" panose="020B0604020202020204" pitchFamily="34" charset="0"/>
            </a:endParaRPr>
          </a:p>
        </p:txBody>
      </p:sp>
      <p:pic>
        <p:nvPicPr>
          <p:cNvPr id="5" name="Picture 4">
            <a:extLst>
              <a:ext uri="{FF2B5EF4-FFF2-40B4-BE49-F238E27FC236}">
                <a16:creationId xmlns:a16="http://schemas.microsoft.com/office/drawing/2014/main" id="{05B14603-6FA5-4B93-B72B-145FA125E2F7}"/>
              </a:ext>
              <a:ext uri="{C183D7F6-B498-43B3-948B-1728B52AA6E4}">
                <adec:decorative xmlns:adec="http://schemas.microsoft.com/office/drawing/2017/decorative" val="1"/>
              </a:ext>
            </a:extLst>
          </p:cNvPr>
          <p:cNvPicPr>
            <a:picLocks noChangeAspect="1"/>
          </p:cNvPicPr>
          <p:nvPr/>
        </p:nvPicPr>
        <p:blipFill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8375" r="20177"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7" name="TextBox 6">
            <a:extLst>
              <a:ext uri="{FF2B5EF4-FFF2-40B4-BE49-F238E27FC236}">
                <a16:creationId xmlns:a16="http://schemas.microsoft.com/office/drawing/2014/main" id="{57ADB7E5-3526-49CD-841C-AA64BC6D4873}"/>
              </a:ext>
            </a:extLst>
          </p:cNvPr>
          <p:cNvSpPr txBox="1"/>
          <p:nvPr/>
        </p:nvSpPr>
        <p:spPr>
          <a:xfrm>
            <a:off x="6228747" y="6536283"/>
            <a:ext cx="2978305" cy="369332"/>
          </a:xfrm>
          <a:prstGeom prst="rect">
            <a:avLst/>
          </a:prstGeom>
          <a:noFill/>
        </p:spPr>
        <p:txBody>
          <a:bodyPr wrap="square" rtlCol="0">
            <a:spAutoFit/>
          </a:bodyPr>
          <a:lstStyle/>
          <a:p>
            <a:r>
              <a:rPr lang="en-US" dirty="0">
                <a:solidFill>
                  <a:schemeClr val="bg1"/>
                </a:solidFill>
                <a:latin typeface="+mj-lt"/>
              </a:rPr>
              <a:t>Image by </a:t>
            </a:r>
            <a:r>
              <a:rPr lang="en-US" dirty="0" err="1">
                <a:solidFill>
                  <a:schemeClr val="bg1"/>
                </a:solidFill>
                <a:latin typeface="+mj-lt"/>
              </a:rPr>
              <a:t>geralt</a:t>
            </a:r>
            <a:r>
              <a:rPr lang="en-US" dirty="0">
                <a:solidFill>
                  <a:schemeClr val="bg1"/>
                </a:solidFill>
                <a:latin typeface="+mj-lt"/>
              </a:rPr>
              <a:t> on </a:t>
            </a:r>
            <a:r>
              <a:rPr lang="en-US" dirty="0">
                <a:solidFill>
                  <a:schemeClr val="bg1"/>
                </a:solidFill>
                <a:latin typeface="+mj-lt"/>
                <a:hlinkClick r:id="rId6">
                  <a:extLst>
                    <a:ext uri="{A12FA001-AC4F-418D-AE19-62706E023703}">
                      <ahyp:hlinkClr xmlns:ahyp="http://schemas.microsoft.com/office/drawing/2018/hyperlinkcolor" val="tx"/>
                    </a:ext>
                  </a:extLst>
                </a:hlinkClick>
              </a:rPr>
              <a:t>Pixabay</a:t>
            </a:r>
            <a:endParaRPr lang="en-US" dirty="0">
              <a:solidFill>
                <a:schemeClr val="bg1"/>
              </a:solidFill>
              <a:latin typeface="+mj-lt"/>
            </a:endParaRPr>
          </a:p>
        </p:txBody>
      </p:sp>
      <p:cxnSp>
        <p:nvCxnSpPr>
          <p:cNvPr id="6" name="Straight Connector 5">
            <a:extLst>
              <a:ext uri="{FF2B5EF4-FFF2-40B4-BE49-F238E27FC236}">
                <a16:creationId xmlns:a16="http://schemas.microsoft.com/office/drawing/2014/main" id="{A9686055-56AC-45A8-BC87-9A22E2C9BA98}"/>
              </a:ext>
            </a:extLst>
          </p:cNvPr>
          <p:cNvCxnSpPr/>
          <p:nvPr/>
        </p:nvCxnSpPr>
        <p:spPr>
          <a:xfrm>
            <a:off x="142875" y="1714500"/>
            <a:ext cx="5793124"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3893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9B99-DD82-47FE-AE75-0CCB83BDECC8}"/>
              </a:ext>
            </a:extLst>
          </p:cNvPr>
          <p:cNvSpPr>
            <a:spLocks noGrp="1"/>
          </p:cNvSpPr>
          <p:nvPr>
            <p:ph type="title" idx="4294967295"/>
          </p:nvPr>
        </p:nvSpPr>
        <p:spPr>
          <a:xfrm>
            <a:off x="314325" y="55563"/>
            <a:ext cx="10515600" cy="1325563"/>
          </a:xfrm>
        </p:spPr>
        <p:txBody>
          <a:bodyPr/>
          <a:lstStyle/>
          <a:p>
            <a:r>
              <a:rPr lang="en-US" dirty="0">
                <a:cs typeface="Calibri Light"/>
              </a:rPr>
              <a:t>Identifying partners</a:t>
            </a:r>
            <a:endParaRPr lang="en-US" dirty="0"/>
          </a:p>
        </p:txBody>
      </p:sp>
      <p:sp>
        <p:nvSpPr>
          <p:cNvPr id="3" name="Content Placeholder 2">
            <a:extLst>
              <a:ext uri="{FF2B5EF4-FFF2-40B4-BE49-F238E27FC236}">
                <a16:creationId xmlns:a16="http://schemas.microsoft.com/office/drawing/2014/main" id="{63E03796-0EFD-4C9F-9555-FF3FA8E1FD7A}"/>
              </a:ext>
            </a:extLst>
          </p:cNvPr>
          <p:cNvSpPr>
            <a:spLocks noGrp="1"/>
          </p:cNvSpPr>
          <p:nvPr>
            <p:ph idx="4294967295"/>
          </p:nvPr>
        </p:nvSpPr>
        <p:spPr>
          <a:xfrm>
            <a:off x="383214" y="1800225"/>
            <a:ext cx="5562600" cy="4367213"/>
          </a:xfrm>
        </p:spPr>
        <p:txBody>
          <a:bodyPr vert="horz" lIns="91440" tIns="45720" rIns="91440" bIns="45720" rtlCol="0" anchor="t">
            <a:normAutofit/>
          </a:bodyPr>
          <a:lstStyle/>
          <a:p>
            <a:pPr>
              <a:spcAft>
                <a:spcPts val="1200"/>
              </a:spcAft>
            </a:pPr>
            <a:r>
              <a:rPr lang="en-US" dirty="0">
                <a:solidFill>
                  <a:srgbClr val="3D3D3F"/>
                </a:solidFill>
                <a:latin typeface="Helvetica" panose="020B0604020202020204" pitchFamily="34" charset="0"/>
                <a:cs typeface="Helvetica" panose="020B0604020202020204" pitchFamily="34" charset="0"/>
              </a:rPr>
              <a:t>Government agencies (local, state, federal)</a:t>
            </a:r>
          </a:p>
          <a:p>
            <a:pPr>
              <a:spcAft>
                <a:spcPts val="1200"/>
              </a:spcAft>
            </a:pPr>
            <a:r>
              <a:rPr lang="en-US" dirty="0">
                <a:solidFill>
                  <a:srgbClr val="3D3D3F"/>
                </a:solidFill>
                <a:latin typeface="Helvetica" panose="020B0604020202020204" pitchFamily="34" charset="0"/>
                <a:cs typeface="Helvetica" panose="020B0604020202020204" pitchFamily="34" charset="0"/>
              </a:rPr>
              <a:t>Private law firms – pro bono hours </a:t>
            </a:r>
          </a:p>
        </p:txBody>
      </p:sp>
      <p:pic>
        <p:nvPicPr>
          <p:cNvPr id="4" name="Picture 3" descr="A group of people with two shaking hands across the table&#10;&#10;Description automatically generated">
            <a:extLst>
              <a:ext uri="{FF2B5EF4-FFF2-40B4-BE49-F238E27FC236}">
                <a16:creationId xmlns:a16="http://schemas.microsoft.com/office/drawing/2014/main" id="{C4F3E9F2-0F02-45CB-9D2E-826D6B06CE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26" r="17259" b="-1"/>
          <a:stretch/>
        </p:blipFill>
        <p:spPr>
          <a:xfrm>
            <a:off x="6329027" y="855178"/>
            <a:ext cx="5669280" cy="5147644"/>
          </a:xfrm>
          <a:prstGeom prst="rect">
            <a:avLst/>
          </a:prstGeom>
          <a:solidFill>
            <a:schemeClr val="accent1"/>
          </a:solidFill>
          <a:effectLst/>
        </p:spPr>
      </p:pic>
      <p:sp>
        <p:nvSpPr>
          <p:cNvPr id="5" name="TextBox 4">
            <a:extLst>
              <a:ext uri="{FF2B5EF4-FFF2-40B4-BE49-F238E27FC236}">
                <a16:creationId xmlns:a16="http://schemas.microsoft.com/office/drawing/2014/main" id="{A39A4323-1AD9-46EF-9AF3-1DC213975ABB}"/>
              </a:ext>
            </a:extLst>
          </p:cNvPr>
          <p:cNvSpPr txBox="1"/>
          <p:nvPr/>
        </p:nvSpPr>
        <p:spPr>
          <a:xfrm>
            <a:off x="8590416" y="6506965"/>
            <a:ext cx="3407891" cy="37070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Image by </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rPr>
              <a:t>fauxels</a:t>
            </a:r>
            <a:r>
              <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rPr>
              <a:t> on </a:t>
            </a:r>
            <a:r>
              <a:rPr kumimoji="0" lang="en-US" sz="1200" b="0" i="0" u="none" strike="noStrike" kern="1200" cap="none" spc="0" normalizeH="0" baseline="0" noProof="0" dirty="0" err="1">
                <a:ln>
                  <a:noFill/>
                </a:ln>
                <a:solidFill>
                  <a:prstClr val="black"/>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Pexels</a:t>
            </a:r>
            <a:endParaRPr kumimoji="0" lang="en-US" sz="12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7" name="Straight Connector 6">
            <a:extLst>
              <a:ext uri="{FF2B5EF4-FFF2-40B4-BE49-F238E27FC236}">
                <a16:creationId xmlns:a16="http://schemas.microsoft.com/office/drawing/2014/main" id="{11472E7A-8E4C-445F-BA27-12CAED495BC3}"/>
              </a:ext>
            </a:extLst>
          </p:cNvPr>
          <p:cNvCxnSpPr>
            <a:cxnSpLocks/>
          </p:cNvCxnSpPr>
          <p:nvPr/>
        </p:nvCxnSpPr>
        <p:spPr>
          <a:xfrm>
            <a:off x="383214" y="1152525"/>
            <a:ext cx="5945813"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8470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building, field&#10;&#10;Description automatically generated">
            <a:extLst>
              <a:ext uri="{FF2B5EF4-FFF2-40B4-BE49-F238E27FC236}">
                <a16:creationId xmlns:a16="http://schemas.microsoft.com/office/drawing/2014/main" id="{CCD2C17E-ADE0-43F4-B93B-D5C6C11E2F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784E052-CCDD-43D2-B114-B7572DEBA0E7}"/>
              </a:ext>
            </a:extLst>
          </p:cNvPr>
          <p:cNvSpPr>
            <a:spLocks noGrp="1"/>
          </p:cNvSpPr>
          <p:nvPr>
            <p:ph type="title"/>
          </p:nvPr>
        </p:nvSpPr>
        <p:spPr/>
        <p:txBody>
          <a:bodyPr/>
          <a:lstStyle/>
          <a:p>
            <a:pPr algn="r"/>
            <a:r>
              <a:rPr lang="en-US" dirty="0">
                <a:solidFill>
                  <a:schemeClr val="bg1"/>
                </a:solidFill>
              </a:rPr>
              <a:t>Partnering in the legal desert</a:t>
            </a:r>
          </a:p>
        </p:txBody>
      </p:sp>
      <p:pic>
        <p:nvPicPr>
          <p:cNvPr id="4" name="Picture 3" descr="Libraries provide reliable technology, public space, a trusted face to the community, and a shared goal to provide resources">
            <a:extLst>
              <a:ext uri="{FF2B5EF4-FFF2-40B4-BE49-F238E27FC236}">
                <a16:creationId xmlns:a16="http://schemas.microsoft.com/office/drawing/2014/main" id="{2693B09A-AB5A-4197-B974-339329394185}"/>
              </a:ext>
            </a:extLst>
          </p:cNvPr>
          <p:cNvPicPr>
            <a:picLocks noChangeAspect="1"/>
          </p:cNvPicPr>
          <p:nvPr/>
        </p:nvPicPr>
        <p:blipFill rotWithShape="1">
          <a:blip r:embed="rId4"/>
          <a:srcRect l="4869" t="6763" r="3717" b="5335"/>
          <a:stretch/>
        </p:blipFill>
        <p:spPr>
          <a:xfrm>
            <a:off x="1866900" y="3490594"/>
            <a:ext cx="8458200" cy="2194561"/>
          </a:xfrm>
          <a:prstGeom prst="rect">
            <a:avLst/>
          </a:prstGeom>
        </p:spPr>
      </p:pic>
      <p:sp>
        <p:nvSpPr>
          <p:cNvPr id="8" name="TextBox 7">
            <a:extLst>
              <a:ext uri="{FF2B5EF4-FFF2-40B4-BE49-F238E27FC236}">
                <a16:creationId xmlns:a16="http://schemas.microsoft.com/office/drawing/2014/main" id="{35575C2A-AF41-4B9C-BBAA-245C08D8B849}"/>
              </a:ext>
            </a:extLst>
          </p:cNvPr>
          <p:cNvSpPr txBox="1"/>
          <p:nvPr/>
        </p:nvSpPr>
        <p:spPr>
          <a:xfrm>
            <a:off x="5190490" y="6492875"/>
            <a:ext cx="6795557" cy="365125"/>
          </a:xfrm>
          <a:prstGeom prst="rect">
            <a:avLst/>
          </a:prstGeom>
          <a:noFill/>
        </p:spPr>
        <p:txBody>
          <a:bodyPr wrap="square" rtlCol="0">
            <a:noAutofit/>
          </a:bodyPr>
          <a:lstStyle/>
          <a:p>
            <a:pPr lvl="0" algn="r">
              <a:defRPr/>
            </a:pPr>
            <a:r>
              <a:rPr lang="en-US" sz="1400" dirty="0">
                <a:solidFill>
                  <a:schemeClr val="bg1"/>
                </a:solidFill>
                <a:latin typeface="Calibri Light" panose="020F0302020204030204"/>
              </a:rPr>
              <a:t>High Desert Autumn by </a:t>
            </a:r>
            <a:r>
              <a:rPr lang="en-US" sz="1400" dirty="0">
                <a:solidFill>
                  <a:schemeClr val="bg1"/>
                </a:solidFill>
                <a:latin typeface="Calibri Light" panose="020F0302020204030204"/>
                <a:hlinkClick r:id="rId5">
                  <a:extLst>
                    <a:ext uri="{A12FA001-AC4F-418D-AE19-62706E023703}">
                      <ahyp:hlinkClr xmlns:ahyp="http://schemas.microsoft.com/office/drawing/2018/hyperlinkcolor" val="tx"/>
                    </a:ext>
                  </a:extLst>
                </a:hlinkClick>
              </a:rPr>
              <a:t>Barry Dale </a:t>
            </a:r>
            <a:r>
              <a:rPr lang="en-US" sz="1400" dirty="0" err="1">
                <a:solidFill>
                  <a:schemeClr val="bg1"/>
                </a:solidFill>
                <a:latin typeface="Calibri Light" panose="020F0302020204030204"/>
                <a:hlinkClick r:id="rId5">
                  <a:extLst>
                    <a:ext uri="{A12FA001-AC4F-418D-AE19-62706E023703}">
                      <ahyp:hlinkClr xmlns:ahyp="http://schemas.microsoft.com/office/drawing/2018/hyperlinkcolor" val="tx"/>
                    </a:ext>
                  </a:extLst>
                </a:hlinkClick>
              </a:rPr>
              <a:t>Gilfry</a:t>
            </a:r>
            <a:r>
              <a:rPr lang="en-US" sz="1400" dirty="0">
                <a:solidFill>
                  <a:schemeClr val="bg1"/>
                </a:solidFill>
                <a:latin typeface="Calibri Light" panose="020F0302020204030204"/>
              </a:rPr>
              <a:t> on </a:t>
            </a:r>
            <a:r>
              <a:rPr lang="en-US" sz="1400" dirty="0">
                <a:solidFill>
                  <a:schemeClr val="bg1"/>
                </a:solidFill>
                <a:latin typeface="Calibri Light" panose="020F0302020204030204"/>
                <a:hlinkClick r:id="rId6">
                  <a:extLst>
                    <a:ext uri="{A12FA001-AC4F-418D-AE19-62706E023703}">
                      <ahyp:hlinkClr xmlns:ahyp="http://schemas.microsoft.com/office/drawing/2018/hyperlinkcolor" val="tx"/>
                    </a:ext>
                  </a:extLst>
                </a:hlinkClick>
              </a:rPr>
              <a:t>Flickr</a:t>
            </a:r>
            <a:r>
              <a:rPr lang="en-US" sz="1400" dirty="0">
                <a:solidFill>
                  <a:schemeClr val="bg1"/>
                </a:solidFill>
                <a:latin typeface="Calibri Light" panose="020F0302020204030204"/>
              </a:rPr>
              <a:t> </a:t>
            </a:r>
            <a:r>
              <a:rPr lang="en-US" sz="1400" dirty="0">
                <a:solidFill>
                  <a:schemeClr val="bg1"/>
                </a:solidFill>
                <a:latin typeface="Calibri Light" panose="020F0302020204030204"/>
                <a:hlinkClick r:id="rId7">
                  <a:extLst>
                    <a:ext uri="{A12FA001-AC4F-418D-AE19-62706E023703}">
                      <ahyp:hlinkClr xmlns:ahyp="http://schemas.microsoft.com/office/drawing/2018/hyperlinkcolor" val="tx"/>
                    </a:ext>
                  </a:extLst>
                </a:hlinkClick>
              </a:rPr>
              <a:t>CC BY-SA 2.0</a:t>
            </a:r>
            <a:endParaRPr kumimoji="0" lang="en-US" sz="1400" b="0" i="0" u="none" strike="noStrike" kern="1200" cap="none" spc="0" normalizeH="0" baseline="0" noProof="0" dirty="0">
              <a:ln>
                <a:noFill/>
              </a:ln>
              <a:solidFill>
                <a:schemeClr val="bg1"/>
              </a:solidFill>
              <a:effectLst/>
              <a:uLnTx/>
              <a:uFillTx/>
              <a:latin typeface="Calibri Light" panose="020F0302020204030204"/>
            </a:endParaRPr>
          </a:p>
        </p:txBody>
      </p:sp>
      <p:sp>
        <p:nvSpPr>
          <p:cNvPr id="17" name="Rectangle 16" descr="Bank">
            <a:extLst>
              <a:ext uri="{FF2B5EF4-FFF2-40B4-BE49-F238E27FC236}">
                <a16:creationId xmlns:a16="http://schemas.microsoft.com/office/drawing/2014/main" id="{32AAFFA8-2F0C-404B-8F4B-4D58EE906A6C}"/>
              </a:ext>
            </a:extLst>
          </p:cNvPr>
          <p:cNvSpPr/>
          <p:nvPr/>
        </p:nvSpPr>
        <p:spPr>
          <a:xfrm>
            <a:off x="-66675" y="227251"/>
            <a:ext cx="2834640" cy="2926874"/>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36600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4BE3665-3399-474A-815E-A8B0BE6D3AF3}"/>
              </a:ext>
            </a:extLst>
          </p:cNvPr>
          <p:cNvSpPr>
            <a:spLocks noGrp="1"/>
          </p:cNvSpPr>
          <p:nvPr>
            <p:ph type="body" sz="quarter" idx="10"/>
          </p:nvPr>
        </p:nvSpPr>
        <p:spPr>
          <a:xfrm>
            <a:off x="2432050" y="2120534"/>
            <a:ext cx="7048500" cy="3417887"/>
          </a:xfrm>
        </p:spPr>
        <p:txBody>
          <a:bodyPr/>
          <a:lstStyle/>
          <a:p>
            <a:pPr lvl="0" algn="ctr">
              <a:defRPr/>
            </a:pPr>
            <a:r>
              <a:rPr lang="en-US" sz="3200" dirty="0">
                <a:solidFill>
                  <a:prstClr val="black"/>
                </a:solidFill>
                <a:latin typeface="Helvetica" panose="020B0604020202020204" pitchFamily="34" charset="0"/>
                <a:cs typeface="Helvetica" panose="020B0604020202020204" pitchFamily="34" charset="0"/>
              </a:rPr>
              <a:t>…</a:t>
            </a:r>
            <a:r>
              <a:rPr lang="en-US" sz="3200" i="1" dirty="0">
                <a:solidFill>
                  <a:prstClr val="black"/>
                </a:solidFill>
                <a:latin typeface="Helvetica" panose="020B0604020202020204" pitchFamily="34" charset="0"/>
                <a:cs typeface="Helvetica" panose="020B0604020202020204" pitchFamily="34" charset="0"/>
              </a:rPr>
              <a:t>the more we can do to remove those barriers, the better odds they have to stabilize their lives</a:t>
            </a:r>
            <a:r>
              <a:rPr lang="en-US" sz="3200" dirty="0">
                <a:solidFill>
                  <a:prstClr val="black"/>
                </a:solidFill>
                <a:latin typeface="Helvetica" panose="020B0604020202020204" pitchFamily="34" charset="0"/>
                <a:cs typeface="Helvetica" panose="020B0604020202020204" pitchFamily="34" charset="0"/>
              </a:rPr>
              <a:t>.</a:t>
            </a:r>
          </a:p>
          <a:p>
            <a:pPr lvl="0" algn="r">
              <a:lnSpc>
                <a:spcPct val="90000"/>
              </a:lnSpc>
              <a:defRPr/>
            </a:pPr>
            <a:r>
              <a:rPr lang="en-US" sz="1800" dirty="0">
                <a:solidFill>
                  <a:prstClr val="black"/>
                </a:solidFill>
                <a:latin typeface="Helvetica" panose="020B0604020202020204" pitchFamily="34" charset="0"/>
                <a:cs typeface="Helvetica" panose="020B0604020202020204" pitchFamily="34" charset="0"/>
                <a:sym typeface="Symbol" panose="05050102010706020507" pitchFamily="18" charset="2"/>
              </a:rPr>
              <a:t> Susan Francis, Executive Director of MVLS</a:t>
            </a:r>
            <a:endParaRPr lang="en-US" sz="1200" dirty="0">
              <a:solidFill>
                <a:prstClr val="black"/>
              </a:solidFill>
              <a:latin typeface="Helvetica" panose="020B0604020202020204" pitchFamily="34" charset="0"/>
              <a:cs typeface="Helvetica" panose="020B0604020202020204" pitchFamily="34" charset="0"/>
            </a:endParaRPr>
          </a:p>
          <a:p>
            <a:endParaRPr lang="en-US" dirty="0"/>
          </a:p>
        </p:txBody>
      </p:sp>
      <p:sp>
        <p:nvSpPr>
          <p:cNvPr id="2" name="Title 1">
            <a:extLst>
              <a:ext uri="{FF2B5EF4-FFF2-40B4-BE49-F238E27FC236}">
                <a16:creationId xmlns:a16="http://schemas.microsoft.com/office/drawing/2014/main" id="{701945FA-E708-44AE-9BAF-A6495F6C98AD}"/>
              </a:ext>
            </a:extLst>
          </p:cNvPr>
          <p:cNvSpPr>
            <a:spLocks noGrp="1"/>
          </p:cNvSpPr>
          <p:nvPr>
            <p:ph type="title" idx="4294967295"/>
          </p:nvPr>
        </p:nvSpPr>
        <p:spPr>
          <a:xfrm>
            <a:off x="3257550" y="360362"/>
            <a:ext cx="10515600" cy="1325563"/>
          </a:xfrm>
        </p:spPr>
        <p:txBody>
          <a:bodyPr/>
          <a:lstStyle/>
          <a:p>
            <a:r>
              <a:rPr lang="en-US" dirty="0"/>
              <a:t>Wicomico Library Legal Clinics</a:t>
            </a:r>
          </a:p>
        </p:txBody>
      </p:sp>
      <p:sp>
        <p:nvSpPr>
          <p:cNvPr id="7" name="TextBox 6">
            <a:extLst>
              <a:ext uri="{FF2B5EF4-FFF2-40B4-BE49-F238E27FC236}">
                <a16:creationId xmlns:a16="http://schemas.microsoft.com/office/drawing/2014/main" id="{A128AFFE-E4C1-4D3C-B8B1-F5C8461B9F75}"/>
              </a:ext>
            </a:extLst>
          </p:cNvPr>
          <p:cNvSpPr txBox="1"/>
          <p:nvPr/>
        </p:nvSpPr>
        <p:spPr>
          <a:xfrm>
            <a:off x="1222375" y="6583876"/>
            <a:ext cx="6795557" cy="36512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Advocacy Clinic by </a:t>
            </a: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GSK</a:t>
            </a: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 on </a:t>
            </a: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Flickr</a:t>
            </a:r>
            <a:r>
              <a:rPr kumimoji="0" lang="en-US" sz="1400" b="0" i="0" u="none" strike="noStrike" kern="1200" cap="none" spc="0" normalizeH="0" baseline="0" noProof="0" dirty="0">
                <a:ln>
                  <a:noFill/>
                </a:ln>
                <a:solidFill>
                  <a:prstClr val="white"/>
                </a:solidFill>
                <a:effectLst/>
                <a:uLnTx/>
                <a:uFillTx/>
                <a:latin typeface="Calibri Light" panose="020F0302020204030204"/>
                <a:ea typeface="+mn-ea"/>
                <a:cs typeface="+mn-cs"/>
              </a:rPr>
              <a:t> CC BY-NC 2.0 </a:t>
            </a:r>
          </a:p>
        </p:txBody>
      </p:sp>
      <p:sp>
        <p:nvSpPr>
          <p:cNvPr id="8" name="TextBox 7">
            <a:extLst>
              <a:ext uri="{FF2B5EF4-FFF2-40B4-BE49-F238E27FC236}">
                <a16:creationId xmlns:a16="http://schemas.microsoft.com/office/drawing/2014/main" id="{5C4ADABF-096A-4C93-A9C2-426212EE15BB}"/>
              </a:ext>
            </a:extLst>
          </p:cNvPr>
          <p:cNvSpPr txBox="1"/>
          <p:nvPr/>
        </p:nvSpPr>
        <p:spPr>
          <a:xfrm flipH="1">
            <a:off x="1581150" y="5695447"/>
            <a:ext cx="8785412" cy="369332"/>
          </a:xfrm>
          <a:prstGeom prst="rect">
            <a:avLst/>
          </a:prstGeom>
          <a:solidFill>
            <a:schemeClr val="bg1">
              <a:alpha val="79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effectLst/>
                <a:uLnTx/>
                <a:uFillTx/>
                <a:latin typeface="Calibri Light" panose="020F0302020204030204"/>
                <a:ea typeface="+mn-ea"/>
                <a:cs typeface="+mn-cs"/>
                <a:hlinkClick r:id="rId5">
                  <a:extLst>
                    <a:ext uri="{A12FA001-AC4F-418D-AE19-62706E023703}">
                      <ahyp:hlinkClr xmlns:ahyp="http://schemas.microsoft.com/office/drawing/2018/hyperlinkcolor" val="tx"/>
                    </a:ext>
                  </a:extLst>
                </a:hlinkClick>
              </a:rPr>
              <a:t>www.webjunction.org/news/webjunction/cyber-legal-clinics-create-access.html</a:t>
            </a:r>
            <a:r>
              <a:rPr kumimoji="0" lang="en-US" b="1" i="0" u="none" strike="noStrike" kern="1200" cap="none" spc="0" normalizeH="0" baseline="0" noProof="0" dirty="0">
                <a:ln>
                  <a:noFill/>
                </a:ln>
                <a:effectLst/>
                <a:uLnTx/>
                <a:uFillTx/>
                <a:latin typeface="Calibri Light" panose="020F0302020204030204"/>
                <a:ea typeface="+mn-ea"/>
                <a:cs typeface="+mn-cs"/>
              </a:rPr>
              <a:t> </a:t>
            </a:r>
          </a:p>
        </p:txBody>
      </p:sp>
      <p:cxnSp>
        <p:nvCxnSpPr>
          <p:cNvPr id="5" name="Straight Connector 4">
            <a:extLst>
              <a:ext uri="{FF2B5EF4-FFF2-40B4-BE49-F238E27FC236}">
                <a16:creationId xmlns:a16="http://schemas.microsoft.com/office/drawing/2014/main" id="{4269D5D0-F424-4C32-B593-F5EB44187A93}"/>
              </a:ext>
            </a:extLst>
          </p:cNvPr>
          <p:cNvCxnSpPr/>
          <p:nvPr/>
        </p:nvCxnSpPr>
        <p:spPr>
          <a:xfrm>
            <a:off x="419100" y="1685925"/>
            <a:ext cx="1131570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2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36731D-D6D2-41B8-AAD0-74D2150B76C4}"/>
              </a:ext>
            </a:extLst>
          </p:cNvPr>
          <p:cNvSpPr>
            <a:spLocks noGrp="1"/>
          </p:cNvSpPr>
          <p:nvPr>
            <p:ph type="title" idx="4294967295"/>
          </p:nvPr>
        </p:nvSpPr>
        <p:spPr>
          <a:xfrm>
            <a:off x="742950" y="181392"/>
            <a:ext cx="10515600" cy="1325563"/>
          </a:xfrm>
        </p:spPr>
        <p:txBody>
          <a:bodyPr/>
          <a:lstStyle/>
          <a:p>
            <a:r>
              <a:rPr lang="en-US" dirty="0"/>
              <a:t>Topics for today</a:t>
            </a:r>
          </a:p>
        </p:txBody>
      </p:sp>
      <p:sp>
        <p:nvSpPr>
          <p:cNvPr id="4" name="Content Placeholder 3">
            <a:extLst>
              <a:ext uri="{FF2B5EF4-FFF2-40B4-BE49-F238E27FC236}">
                <a16:creationId xmlns:a16="http://schemas.microsoft.com/office/drawing/2014/main" id="{B4F336FE-BC9C-41F2-BF1A-3912E957FB7D}"/>
              </a:ext>
            </a:extLst>
          </p:cNvPr>
          <p:cNvSpPr>
            <a:spLocks noGrp="1"/>
          </p:cNvSpPr>
          <p:nvPr>
            <p:ph idx="4294967295"/>
          </p:nvPr>
        </p:nvSpPr>
        <p:spPr>
          <a:xfrm>
            <a:off x="838200" y="1506955"/>
            <a:ext cx="10515600" cy="4351337"/>
          </a:xfrm>
        </p:spPr>
        <p:txBody>
          <a:bodyPr>
            <a:normAutofit fontScale="85000" lnSpcReduction="20000"/>
          </a:bodyPr>
          <a:lstStyle/>
          <a:p>
            <a:pPr>
              <a:spcAft>
                <a:spcPts val="600"/>
              </a:spcAft>
            </a:pPr>
            <a:r>
              <a:rPr lang="en-US" dirty="0">
                <a:solidFill>
                  <a:schemeClr val="tx1"/>
                </a:solidFill>
                <a:latin typeface="Helvetica" panose="020B0604020202020204" pitchFamily="34" charset="0"/>
                <a:cs typeface="Helvetica" panose="020B0604020202020204" pitchFamily="34" charset="0"/>
              </a:rPr>
              <a:t>The civil legal justice gap and libraries</a:t>
            </a:r>
          </a:p>
          <a:p>
            <a:pPr>
              <a:spcAft>
                <a:spcPts val="600"/>
              </a:spcAft>
            </a:pPr>
            <a:r>
              <a:rPr lang="en-US" dirty="0">
                <a:solidFill>
                  <a:schemeClr val="tx1"/>
                </a:solidFill>
                <a:latin typeface="Helvetica" panose="020B0604020202020204" pitchFamily="34" charset="0"/>
                <a:cs typeface="Helvetica" panose="020B0604020202020204" pitchFamily="34" charset="0"/>
              </a:rPr>
              <a:t>Civil legal issues on the rise</a:t>
            </a:r>
          </a:p>
          <a:p>
            <a:pPr>
              <a:spcAft>
                <a:spcPts val="600"/>
              </a:spcAft>
            </a:pPr>
            <a:r>
              <a:rPr lang="en-US" dirty="0">
                <a:solidFill>
                  <a:schemeClr val="tx1"/>
                </a:solidFill>
                <a:latin typeface="Helvetica" panose="020B0604020202020204" pitchFamily="34" charset="0"/>
                <a:cs typeface="Helvetica" panose="020B0604020202020204" pitchFamily="34" charset="0"/>
              </a:rPr>
              <a:t>What libraries can do</a:t>
            </a:r>
          </a:p>
          <a:p>
            <a:pPr lvl="1">
              <a:spcAft>
                <a:spcPts val="600"/>
              </a:spcAft>
            </a:pPr>
            <a:r>
              <a:rPr lang="en-US" dirty="0">
                <a:solidFill>
                  <a:schemeClr val="tx1"/>
                </a:solidFill>
                <a:latin typeface="Helvetica" panose="020B0604020202020204" pitchFamily="34" charset="0"/>
                <a:cs typeface="Helvetica" panose="020B0604020202020204" pitchFamily="34" charset="0"/>
              </a:rPr>
              <a:t>Finding local resources and referrals</a:t>
            </a:r>
          </a:p>
          <a:p>
            <a:pPr lvl="1">
              <a:spcAft>
                <a:spcPts val="600"/>
              </a:spcAft>
            </a:pPr>
            <a:r>
              <a:rPr lang="en-US" dirty="0">
                <a:solidFill>
                  <a:schemeClr val="tx1"/>
                </a:solidFill>
                <a:latin typeface="Helvetica" panose="020B0604020202020204" pitchFamily="34" charset="0"/>
                <a:cs typeface="Helvetica" panose="020B0604020202020204" pitchFamily="34" charset="0"/>
              </a:rPr>
              <a:t>Connecting with partners</a:t>
            </a:r>
          </a:p>
          <a:p>
            <a:pPr>
              <a:spcAft>
                <a:spcPts val="600"/>
              </a:spcAft>
            </a:pPr>
            <a:r>
              <a:rPr lang="en-US" dirty="0">
                <a:solidFill>
                  <a:schemeClr val="tx1"/>
                </a:solidFill>
                <a:latin typeface="Helvetica" panose="020B0604020202020204" pitchFamily="34" charset="0"/>
                <a:cs typeface="Helvetica" panose="020B0604020202020204" pitchFamily="34" charset="0"/>
              </a:rPr>
              <a:t>Understanding legal information vs legal advice</a:t>
            </a:r>
          </a:p>
          <a:p>
            <a:pPr>
              <a:spcAft>
                <a:spcPts val="600"/>
              </a:spcAft>
            </a:pPr>
            <a:r>
              <a:rPr lang="en-US" dirty="0">
                <a:solidFill>
                  <a:schemeClr val="tx1"/>
                </a:solidFill>
                <a:latin typeface="Helvetica" panose="020B0604020202020204" pitchFamily="34" charset="0"/>
                <a:cs typeface="Helvetica" panose="020B0604020202020204" pitchFamily="34" charset="0"/>
              </a:rPr>
              <a:t>Build your skills</a:t>
            </a:r>
          </a:p>
        </p:txBody>
      </p:sp>
      <p:cxnSp>
        <p:nvCxnSpPr>
          <p:cNvPr id="5" name="Straight Connector 4">
            <a:extLst>
              <a:ext uri="{FF2B5EF4-FFF2-40B4-BE49-F238E27FC236}">
                <a16:creationId xmlns:a16="http://schemas.microsoft.com/office/drawing/2014/main" id="{E92F1CA3-2F72-4042-8F5E-17FC07EA26F7}"/>
              </a:ext>
            </a:extLst>
          </p:cNvPr>
          <p:cNvCxnSpPr>
            <a:cxnSpLocks/>
          </p:cNvCxnSpPr>
          <p:nvPr/>
        </p:nvCxnSpPr>
        <p:spPr>
          <a:xfrm>
            <a:off x="742950" y="1273592"/>
            <a:ext cx="1061085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18E9BF1-22D0-41AE-B1EE-01D24551A2B2}"/>
              </a:ext>
            </a:extLst>
          </p:cNvPr>
          <p:cNvSpPr txBox="1"/>
          <p:nvPr/>
        </p:nvSpPr>
        <p:spPr>
          <a:xfrm>
            <a:off x="8299938" y="4532923"/>
            <a:ext cx="3454400"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B709504B-05E3-4D02-898A-0AC098EFB91F}"/>
              </a:ext>
            </a:extLst>
          </p:cNvPr>
          <p:cNvSpPr txBox="1"/>
          <p:nvPr/>
        </p:nvSpPr>
        <p:spPr>
          <a:xfrm>
            <a:off x="7945970" y="4717589"/>
            <a:ext cx="5537200" cy="523220"/>
          </a:xfrm>
          <a:prstGeom prst="rect">
            <a:avLst/>
          </a:prstGeom>
          <a:noFill/>
        </p:spPr>
        <p:txBody>
          <a:bodyPr wrap="square" rtlCol="0">
            <a:spAutoFit/>
          </a:bodyPr>
          <a:lstStyle/>
          <a:p>
            <a:r>
              <a:rPr lang="en-US" sz="1000" dirty="0">
                <a:latin typeface="Helvetica" panose="020B0604020202020204" pitchFamily="34" charset="0"/>
                <a:cs typeface="Helvetica" panose="020B0604020202020204" pitchFamily="34" charset="0"/>
              </a:rPr>
              <a:t>Image by </a:t>
            </a:r>
            <a:r>
              <a:rPr lang="en-US" sz="1000" u="sng" dirty="0">
                <a:latin typeface="Helvetica" panose="020B0604020202020204" pitchFamily="34" charset="0"/>
                <a:cs typeface="Helvetica" panose="020B0604020202020204" pitchFamily="34" charset="0"/>
                <a:hlinkClick r:id="rId3"/>
              </a:rPr>
              <a:t>CQF-avocat</a:t>
            </a:r>
            <a:r>
              <a:rPr lang="en-US" sz="1000" dirty="0">
                <a:latin typeface="Helvetica" panose="020B0604020202020204" pitchFamily="34" charset="0"/>
                <a:cs typeface="Helvetica" panose="020B0604020202020204" pitchFamily="34" charset="0"/>
              </a:rPr>
              <a:t> from </a:t>
            </a:r>
            <a:r>
              <a:rPr lang="en-US" sz="1000" u="sng" dirty="0" err="1">
                <a:latin typeface="Helvetica" panose="020B0604020202020204" pitchFamily="34" charset="0"/>
                <a:cs typeface="Helvetica" panose="020B0604020202020204" pitchFamily="34" charset="0"/>
                <a:hlinkClick r:id="rId4"/>
              </a:rPr>
              <a:t>Pixabay</a:t>
            </a:r>
            <a:r>
              <a:rPr lang="en-US" sz="1000" dirty="0">
                <a:latin typeface="Helvetica" panose="020B0604020202020204" pitchFamily="34" charset="0"/>
                <a:cs typeface="Helvetica" panose="020B0604020202020204" pitchFamily="34" charset="0"/>
              </a:rPr>
              <a:t>  </a:t>
            </a:r>
          </a:p>
          <a:p>
            <a:endParaRPr lang="en-US" dirty="0"/>
          </a:p>
        </p:txBody>
      </p:sp>
      <p:sp>
        <p:nvSpPr>
          <p:cNvPr id="7" name="TextBox 6">
            <a:extLst>
              <a:ext uri="{FF2B5EF4-FFF2-40B4-BE49-F238E27FC236}">
                <a16:creationId xmlns:a16="http://schemas.microsoft.com/office/drawing/2014/main" id="{ABF7919A-EE7C-4758-8F4A-BEC850D11F45}"/>
              </a:ext>
            </a:extLst>
          </p:cNvPr>
          <p:cNvSpPr txBox="1"/>
          <p:nvPr/>
        </p:nvSpPr>
        <p:spPr>
          <a:xfrm>
            <a:off x="6549292" y="4775200"/>
            <a:ext cx="184731" cy="369332"/>
          </a:xfrm>
          <a:prstGeom prst="rect">
            <a:avLst/>
          </a:prstGeom>
          <a:noFill/>
        </p:spPr>
        <p:txBody>
          <a:bodyPr wrap="none" rtlCol="0">
            <a:spAutoFit/>
          </a:bodyPr>
          <a:lstStyle/>
          <a:p>
            <a:endParaRPr lang="en-US" dirty="0"/>
          </a:p>
        </p:txBody>
      </p:sp>
      <p:pic>
        <p:nvPicPr>
          <p:cNvPr id="9" name="Picture 8" descr="A picture containing graphical user interface&#10;&#10;Description automatically generated">
            <a:extLst>
              <a:ext uri="{FF2B5EF4-FFF2-40B4-BE49-F238E27FC236}">
                <a16:creationId xmlns:a16="http://schemas.microsoft.com/office/drawing/2014/main" id="{D04BCB96-4E01-4A83-8931-0F7C52C94E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2451" y="2306663"/>
            <a:ext cx="3384605" cy="2379800"/>
          </a:xfrm>
          <a:prstGeom prst="rect">
            <a:avLst/>
          </a:prstGeom>
        </p:spPr>
      </p:pic>
    </p:spTree>
    <p:extLst>
      <p:ext uri="{BB962C8B-B14F-4D97-AF65-F5344CB8AC3E}">
        <p14:creationId xmlns:p14="http://schemas.microsoft.com/office/powerpoint/2010/main" val="9824805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366786-BB58-472A-87A5-2D962A93701C}"/>
              </a:ext>
            </a:extLst>
          </p:cNvPr>
          <p:cNvSpPr>
            <a:spLocks noGrp="1"/>
          </p:cNvSpPr>
          <p:nvPr>
            <p:ph type="title"/>
          </p:nvPr>
        </p:nvSpPr>
        <p:spPr>
          <a:xfrm>
            <a:off x="765175" y="2700338"/>
            <a:ext cx="10515600" cy="2852737"/>
          </a:xfrm>
          <a:noFill/>
        </p:spPr>
        <p:txBody>
          <a:bodyPr>
            <a:normAutofit fontScale="90000"/>
          </a:bodyPr>
          <a:lstStyle/>
          <a:p>
            <a:pPr>
              <a:spcAft>
                <a:spcPts val="600"/>
              </a:spcAft>
            </a:pPr>
            <a:r>
              <a:rPr lang="en-US" sz="5400" dirty="0"/>
              <a:t>Understanding legal information </a:t>
            </a:r>
            <a:br>
              <a:rPr lang="en-US" sz="5400" dirty="0"/>
            </a:br>
            <a:r>
              <a:rPr lang="en-US" sz="5400" dirty="0"/>
              <a:t>vs legal advice</a:t>
            </a:r>
            <a:br>
              <a:rPr lang="en-US" sz="5400" dirty="0"/>
            </a:br>
            <a:endParaRPr lang="en-US" sz="5400" dirty="0"/>
          </a:p>
        </p:txBody>
      </p:sp>
      <p:sp>
        <p:nvSpPr>
          <p:cNvPr id="2" name="Text Placeholder 1">
            <a:extLst>
              <a:ext uri="{FF2B5EF4-FFF2-40B4-BE49-F238E27FC236}">
                <a16:creationId xmlns:a16="http://schemas.microsoft.com/office/drawing/2014/main" id="{D8BB7F71-679A-42AA-9E65-46693CADC2A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923645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84DB6-3EB0-45D8-B784-BB984283A0A8}"/>
              </a:ext>
            </a:extLst>
          </p:cNvPr>
          <p:cNvSpPr>
            <a:spLocks noGrp="1"/>
          </p:cNvSpPr>
          <p:nvPr>
            <p:ph type="title"/>
          </p:nvPr>
        </p:nvSpPr>
        <p:spPr/>
        <p:txBody>
          <a:bodyPr/>
          <a:lstStyle/>
          <a:p>
            <a:r>
              <a:rPr lang="en-US" dirty="0"/>
              <a:t>Safe Harbor Policy</a:t>
            </a:r>
          </a:p>
        </p:txBody>
      </p:sp>
      <p:sp>
        <p:nvSpPr>
          <p:cNvPr id="3" name="Content Placeholder 2">
            <a:extLst>
              <a:ext uri="{FF2B5EF4-FFF2-40B4-BE49-F238E27FC236}">
                <a16:creationId xmlns:a16="http://schemas.microsoft.com/office/drawing/2014/main" id="{6AB38FA7-7E97-41C6-BAB8-CD752CEADCE4}"/>
              </a:ext>
            </a:extLst>
          </p:cNvPr>
          <p:cNvSpPr>
            <a:spLocks noGrp="1"/>
          </p:cNvSpPr>
          <p:nvPr>
            <p:ph idx="1"/>
          </p:nvPr>
        </p:nvSpPr>
        <p:spPr/>
        <p:txBody>
          <a:bodyPr>
            <a:normAutofit/>
          </a:bodyPr>
          <a:lstStyle/>
          <a:p>
            <a:r>
              <a:rPr lang="en-US" sz="2400" dirty="0">
                <a:solidFill>
                  <a:schemeClr val="tx1"/>
                </a:solidFill>
                <a:latin typeface="Helvetica" panose="020B0604020202020204" pitchFamily="34" charset="0"/>
                <a:cs typeface="Helvetica" panose="020B0604020202020204" pitchFamily="34" charset="0"/>
              </a:rPr>
              <a:t>Supreme Court Policy offering guidance to certain people acting in a non-lawyer capacity around what may and may not be offered to court patrons</a:t>
            </a:r>
          </a:p>
          <a:p>
            <a:r>
              <a:rPr lang="en-US" sz="2400" dirty="0">
                <a:solidFill>
                  <a:schemeClr val="tx1"/>
                </a:solidFill>
                <a:latin typeface="Helvetica" panose="020B0604020202020204" pitchFamily="34" charset="0"/>
                <a:cs typeface="Helvetica" panose="020B0604020202020204" pitchFamily="34" charset="0"/>
              </a:rPr>
              <a:t>Protection against UPL – unauthorized practice of law</a:t>
            </a:r>
          </a:p>
          <a:p>
            <a:r>
              <a:rPr lang="en-US" sz="2400" dirty="0">
                <a:solidFill>
                  <a:schemeClr val="tx1"/>
                </a:solidFill>
                <a:latin typeface="Helvetica" panose="020B0604020202020204" pitchFamily="34" charset="0"/>
                <a:cs typeface="Helvetica" panose="020B0604020202020204" pitchFamily="34" charset="0"/>
              </a:rPr>
              <a:t>Section c – 9 things prohibited</a:t>
            </a:r>
          </a:p>
          <a:p>
            <a:r>
              <a:rPr lang="en-US" sz="2400" dirty="0">
                <a:solidFill>
                  <a:schemeClr val="tx1"/>
                </a:solidFill>
                <a:latin typeface="Helvetica" panose="020B0604020202020204" pitchFamily="34" charset="0"/>
                <a:cs typeface="Helvetica" panose="020B0604020202020204" pitchFamily="34" charset="0"/>
              </a:rPr>
              <a:t>Section d – 19 things permitted</a:t>
            </a:r>
          </a:p>
          <a:p>
            <a:pPr marL="0" indent="0">
              <a:buNone/>
            </a:pPr>
            <a:r>
              <a:rPr lang="en-US" sz="2400" b="1" dirty="0"/>
              <a:t>https://courts.illinois.gov/SupremeCourt/Policies/Pdf/Safe_Harbor_Policy.pdf</a:t>
            </a:r>
          </a:p>
          <a:p>
            <a:pPr marL="0" indent="0">
              <a:buNone/>
            </a:pPr>
            <a:endParaRPr lang="en-US" dirty="0"/>
          </a:p>
          <a:p>
            <a:endParaRPr lang="en-US" dirty="0"/>
          </a:p>
        </p:txBody>
      </p:sp>
      <p:cxnSp>
        <p:nvCxnSpPr>
          <p:cNvPr id="5" name="Straight Connector 4">
            <a:extLst>
              <a:ext uri="{FF2B5EF4-FFF2-40B4-BE49-F238E27FC236}">
                <a16:creationId xmlns:a16="http://schemas.microsoft.com/office/drawing/2014/main" id="{BC74596D-8387-477C-9B7A-70E7317559AE}"/>
              </a:ext>
            </a:extLst>
          </p:cNvPr>
          <p:cNvCxnSpPr/>
          <p:nvPr/>
        </p:nvCxnSpPr>
        <p:spPr>
          <a:xfrm>
            <a:off x="838200" y="1366887"/>
            <a:ext cx="1051560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9679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EB452-3A2A-4A95-A666-A82F31432745}"/>
              </a:ext>
            </a:extLst>
          </p:cNvPr>
          <p:cNvSpPr>
            <a:spLocks noGrp="1"/>
          </p:cNvSpPr>
          <p:nvPr>
            <p:ph type="title" idx="4294967295"/>
          </p:nvPr>
        </p:nvSpPr>
        <p:spPr>
          <a:xfrm>
            <a:off x="590550" y="115571"/>
            <a:ext cx="10515600" cy="1325562"/>
          </a:xfrm>
        </p:spPr>
        <p:txBody>
          <a:bodyPr/>
          <a:lstStyle/>
          <a:p>
            <a:r>
              <a:rPr lang="en-US" dirty="0"/>
              <a:t>Is it information or is it advice?</a:t>
            </a:r>
          </a:p>
        </p:txBody>
      </p:sp>
      <p:sp>
        <p:nvSpPr>
          <p:cNvPr id="3" name="Content Placeholder 2">
            <a:extLst>
              <a:ext uri="{FF2B5EF4-FFF2-40B4-BE49-F238E27FC236}">
                <a16:creationId xmlns:a16="http://schemas.microsoft.com/office/drawing/2014/main" id="{7EF88057-C9DC-4C32-A44F-CCE8346E8186}"/>
              </a:ext>
            </a:extLst>
          </p:cNvPr>
          <p:cNvSpPr>
            <a:spLocks noGrp="1"/>
          </p:cNvSpPr>
          <p:nvPr>
            <p:ph idx="4294967295"/>
          </p:nvPr>
        </p:nvSpPr>
        <p:spPr>
          <a:xfrm>
            <a:off x="502920" y="1607819"/>
            <a:ext cx="6496050" cy="4594225"/>
          </a:xfrm>
        </p:spPr>
        <p:txBody>
          <a:bodyPr>
            <a:noAutofit/>
          </a:bodyPr>
          <a:lstStyle/>
          <a:p>
            <a:pPr marL="0" indent="0">
              <a:buNone/>
            </a:pPr>
            <a:r>
              <a:rPr lang="en-US" sz="2200" b="1" dirty="0">
                <a:solidFill>
                  <a:schemeClr val="tx1"/>
                </a:solidFill>
                <a:latin typeface="Helvetica" panose="020B0604020202020204" pitchFamily="34" charset="0"/>
                <a:cs typeface="Helvetica" panose="020B0604020202020204" pitchFamily="34" charset="0"/>
              </a:rPr>
              <a:t>Patron</a:t>
            </a:r>
            <a:r>
              <a:rPr lang="en-US" sz="2200" dirty="0">
                <a:solidFill>
                  <a:schemeClr val="tx1"/>
                </a:solidFill>
                <a:latin typeface="Helvetica" panose="020B0604020202020204" pitchFamily="34" charset="0"/>
                <a:cs typeface="Helvetica" panose="020B0604020202020204" pitchFamily="34" charset="0"/>
              </a:rPr>
              <a:t> Mr. Jones says:</a:t>
            </a:r>
          </a:p>
          <a:p>
            <a:pPr marL="0" indent="0">
              <a:buNone/>
            </a:pPr>
            <a:r>
              <a:rPr lang="en-US" sz="2200" dirty="0">
                <a:solidFill>
                  <a:schemeClr val="tx1"/>
                </a:solidFill>
                <a:latin typeface="Helvetica" panose="020B0604020202020204" pitchFamily="34" charset="0"/>
                <a:cs typeface="Helvetica" panose="020B0604020202020204" pitchFamily="34" charset="0"/>
              </a:rPr>
              <a:t>I stopped paying rent because my landlord hasn’t fixed any of the problems in my apartment. Now I’m being wrongfully evicted.</a:t>
            </a:r>
          </a:p>
          <a:p>
            <a:pPr marL="0" indent="0">
              <a:buNone/>
            </a:pPr>
            <a:r>
              <a:rPr lang="en-US" sz="2200" b="1" dirty="0">
                <a:solidFill>
                  <a:schemeClr val="tx1"/>
                </a:solidFill>
                <a:latin typeface="Helvetica" panose="020B0604020202020204" pitchFamily="34" charset="0"/>
                <a:cs typeface="Helvetica" panose="020B0604020202020204" pitchFamily="34" charset="0"/>
              </a:rPr>
              <a:t>Library staff </a:t>
            </a:r>
            <a:r>
              <a:rPr lang="en-US" sz="2200" dirty="0">
                <a:solidFill>
                  <a:schemeClr val="tx1"/>
                </a:solidFill>
                <a:latin typeface="Helvetica" panose="020B0604020202020204" pitchFamily="34" charset="0"/>
                <a:cs typeface="Helvetica" panose="020B0604020202020204" pitchFamily="34" charset="0"/>
              </a:rPr>
              <a:t>says:</a:t>
            </a:r>
          </a:p>
          <a:p>
            <a:pPr marL="0" indent="0">
              <a:buNone/>
            </a:pPr>
            <a:r>
              <a:rPr lang="en-US" sz="2200" dirty="0">
                <a:solidFill>
                  <a:schemeClr val="tx1"/>
                </a:solidFill>
                <a:latin typeface="Helvetica" panose="020B0604020202020204" pitchFamily="34" charset="0"/>
                <a:cs typeface="Helvetica" panose="020B0604020202020204" pitchFamily="34" charset="0"/>
              </a:rPr>
              <a:t>I’m sorry to hear you’re being threatened with eviction! I’ll find the form you need.</a:t>
            </a:r>
          </a:p>
        </p:txBody>
      </p:sp>
      <p:sp>
        <p:nvSpPr>
          <p:cNvPr id="4" name="Rectangle 3">
            <a:extLst>
              <a:ext uri="{FF2B5EF4-FFF2-40B4-BE49-F238E27FC236}">
                <a16:creationId xmlns:a16="http://schemas.microsoft.com/office/drawing/2014/main" id="{F7342031-3A7E-4B31-B8FD-56480D74DEA4}"/>
              </a:ext>
              <a:ext uri="{C183D7F6-B498-43B3-948B-1728B52AA6E4}">
                <adec:decorative xmlns:adec="http://schemas.microsoft.com/office/drawing/2017/decorative" val="1"/>
              </a:ext>
            </a:extLst>
          </p:cNvPr>
          <p:cNvSpPr>
            <a:spLocks noChangeAspect="1"/>
          </p:cNvSpPr>
          <p:nvPr/>
        </p:nvSpPr>
        <p:spPr>
          <a:xfrm>
            <a:off x="7635240" y="2234089"/>
            <a:ext cx="822960" cy="822960"/>
          </a:xfrm>
          <a:prstGeom prst="rect">
            <a:avLst/>
          </a:prstGeom>
          <a:solidFill>
            <a:schemeClr val="bg1"/>
          </a:solidFill>
          <a:ln w="38100">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6638C0-BCAA-49E7-825B-9E6A740B65B9}"/>
              </a:ext>
              <a:ext uri="{C183D7F6-B498-43B3-948B-1728B52AA6E4}">
                <adec:decorative xmlns:adec="http://schemas.microsoft.com/office/drawing/2017/decorative" val="1"/>
              </a:ext>
            </a:extLst>
          </p:cNvPr>
          <p:cNvSpPr>
            <a:spLocks noChangeAspect="1"/>
          </p:cNvSpPr>
          <p:nvPr/>
        </p:nvSpPr>
        <p:spPr>
          <a:xfrm>
            <a:off x="7635240" y="3850005"/>
            <a:ext cx="822960" cy="822960"/>
          </a:xfrm>
          <a:prstGeom prst="rect">
            <a:avLst/>
          </a:prstGeom>
          <a:solidFill>
            <a:schemeClr val="bg1"/>
          </a:solidFill>
          <a:ln w="38100">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C76C78-C17D-423A-9541-F87EEB6F114E}"/>
              </a:ext>
            </a:extLst>
          </p:cNvPr>
          <p:cNvSpPr txBox="1"/>
          <p:nvPr/>
        </p:nvSpPr>
        <p:spPr>
          <a:xfrm>
            <a:off x="8768715" y="2419985"/>
            <a:ext cx="3048000" cy="615633"/>
          </a:xfrm>
          <a:prstGeom prst="rect">
            <a:avLst/>
          </a:prstGeom>
          <a:noFill/>
        </p:spPr>
        <p:txBody>
          <a:bodyPr wrap="square" rtlCol="0">
            <a:noAutofit/>
          </a:bodyPr>
          <a:lstStyle/>
          <a:p>
            <a:r>
              <a:rPr lang="en-US" sz="3200" b="1" dirty="0">
                <a:latin typeface="Helvetica" panose="020B0604020202020204" pitchFamily="34" charset="0"/>
                <a:cs typeface="Helvetica" panose="020B0604020202020204" pitchFamily="34" charset="0"/>
              </a:rPr>
              <a:t>Information</a:t>
            </a:r>
          </a:p>
        </p:txBody>
      </p:sp>
      <p:sp>
        <p:nvSpPr>
          <p:cNvPr id="7" name="TextBox 6">
            <a:extLst>
              <a:ext uri="{FF2B5EF4-FFF2-40B4-BE49-F238E27FC236}">
                <a16:creationId xmlns:a16="http://schemas.microsoft.com/office/drawing/2014/main" id="{FF86E5B5-D21A-4453-987A-6815DC4740F4}"/>
              </a:ext>
            </a:extLst>
          </p:cNvPr>
          <p:cNvSpPr txBox="1"/>
          <p:nvPr/>
        </p:nvSpPr>
        <p:spPr>
          <a:xfrm>
            <a:off x="8797290" y="3904932"/>
            <a:ext cx="3048000" cy="615633"/>
          </a:xfrm>
          <a:prstGeom prst="rect">
            <a:avLst/>
          </a:prstGeom>
          <a:noFill/>
        </p:spPr>
        <p:txBody>
          <a:bodyPr wrap="square" rtlCol="0">
            <a:noAutofit/>
          </a:bodyPr>
          <a:lstStyle/>
          <a:p>
            <a:r>
              <a:rPr lang="en-US" sz="3200" b="1" dirty="0">
                <a:latin typeface="Helvetica" panose="020B0604020202020204" pitchFamily="34" charset="0"/>
                <a:cs typeface="Helvetica" panose="020B0604020202020204" pitchFamily="34" charset="0"/>
              </a:rPr>
              <a:t>Advice</a:t>
            </a:r>
          </a:p>
        </p:txBody>
      </p:sp>
      <p:cxnSp>
        <p:nvCxnSpPr>
          <p:cNvPr id="9" name="Straight Connector 8">
            <a:extLst>
              <a:ext uri="{FF2B5EF4-FFF2-40B4-BE49-F238E27FC236}">
                <a16:creationId xmlns:a16="http://schemas.microsoft.com/office/drawing/2014/main" id="{9AA97D42-F413-4C30-8B02-5CA3C629968A}"/>
              </a:ext>
            </a:extLst>
          </p:cNvPr>
          <p:cNvCxnSpPr/>
          <p:nvPr/>
        </p:nvCxnSpPr>
        <p:spPr>
          <a:xfrm>
            <a:off x="590550" y="1219200"/>
            <a:ext cx="1109853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67742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est 2">
            <a:extLst>
              <a:ext uri="{FF2B5EF4-FFF2-40B4-BE49-F238E27FC236}">
                <a16:creationId xmlns:a16="http://schemas.microsoft.com/office/drawing/2014/main" id="{C0BEB452-3A2A-4A95-A666-A82F31432745}"/>
              </a:ext>
            </a:extLst>
          </p:cNvPr>
          <p:cNvSpPr>
            <a:spLocks noGrp="1"/>
          </p:cNvSpPr>
          <p:nvPr>
            <p:ph type="title" idx="4294967295"/>
          </p:nvPr>
        </p:nvSpPr>
        <p:spPr>
          <a:xfrm>
            <a:off x="326231" y="246062"/>
            <a:ext cx="10515600" cy="1325563"/>
          </a:xfrm>
        </p:spPr>
        <p:txBody>
          <a:bodyPr/>
          <a:lstStyle/>
          <a:p>
            <a:r>
              <a:rPr lang="en-US" dirty="0"/>
              <a:t>Is it information or is it advice?</a:t>
            </a:r>
          </a:p>
        </p:txBody>
      </p:sp>
      <p:sp>
        <p:nvSpPr>
          <p:cNvPr id="3" name="Content Placeholder 2">
            <a:extLst>
              <a:ext uri="{FF2B5EF4-FFF2-40B4-BE49-F238E27FC236}">
                <a16:creationId xmlns:a16="http://schemas.microsoft.com/office/drawing/2014/main" id="{7EF88057-C9DC-4C32-A44F-CCE8346E8186}"/>
              </a:ext>
            </a:extLst>
          </p:cNvPr>
          <p:cNvSpPr>
            <a:spLocks noGrp="1"/>
          </p:cNvSpPr>
          <p:nvPr>
            <p:ph idx="4294967295"/>
          </p:nvPr>
        </p:nvSpPr>
        <p:spPr>
          <a:xfrm>
            <a:off x="438150" y="1571625"/>
            <a:ext cx="6977063" cy="4351337"/>
          </a:xfrm>
        </p:spPr>
        <p:txBody>
          <a:bodyPr>
            <a:noAutofit/>
          </a:bodyPr>
          <a:lstStyle/>
          <a:p>
            <a:pPr marL="0" indent="0">
              <a:buNone/>
            </a:pPr>
            <a:r>
              <a:rPr lang="en-US" sz="2200" b="1" dirty="0">
                <a:solidFill>
                  <a:schemeClr val="tx1"/>
                </a:solidFill>
                <a:latin typeface="Helvetica" panose="020B0604020202020204" pitchFamily="34" charset="0"/>
                <a:cs typeface="Helvetica" panose="020B0604020202020204" pitchFamily="34" charset="0"/>
              </a:rPr>
              <a:t>Patron</a:t>
            </a:r>
            <a:r>
              <a:rPr lang="en-US" sz="2200" dirty="0">
                <a:solidFill>
                  <a:schemeClr val="tx1"/>
                </a:solidFill>
                <a:latin typeface="Helvetica" panose="020B0604020202020204" pitchFamily="34" charset="0"/>
                <a:cs typeface="Helvetica" panose="020B0604020202020204" pitchFamily="34" charset="0"/>
              </a:rPr>
              <a:t> Jane Doe (visibly upset) says:</a:t>
            </a:r>
          </a:p>
          <a:p>
            <a:pPr marL="0" indent="0">
              <a:buNone/>
            </a:pPr>
            <a:r>
              <a:rPr lang="en-US" sz="2200" dirty="0">
                <a:solidFill>
                  <a:schemeClr val="tx1"/>
                </a:solidFill>
                <a:latin typeface="Helvetica" panose="020B0604020202020204" pitchFamily="34" charset="0"/>
                <a:cs typeface="Helvetica" panose="020B0604020202020204" pitchFamily="34" charset="0"/>
              </a:rPr>
              <a:t>My abusive ex-husband is using dirty tricks to get custody of our two boys. What can I do to be sure the judge gives </a:t>
            </a:r>
            <a:r>
              <a:rPr lang="en-US" sz="2200" i="1" dirty="0">
                <a:solidFill>
                  <a:schemeClr val="tx1"/>
                </a:solidFill>
                <a:latin typeface="Helvetica" panose="020B0604020202020204" pitchFamily="34" charset="0"/>
                <a:cs typeface="Helvetica" panose="020B0604020202020204" pitchFamily="34" charset="0"/>
              </a:rPr>
              <a:t>me</a:t>
            </a:r>
            <a:r>
              <a:rPr lang="en-US" sz="2200" dirty="0">
                <a:solidFill>
                  <a:schemeClr val="tx1"/>
                </a:solidFill>
                <a:latin typeface="Helvetica" panose="020B0604020202020204" pitchFamily="34" charset="0"/>
                <a:cs typeface="Helvetica" panose="020B0604020202020204" pitchFamily="34" charset="0"/>
              </a:rPr>
              <a:t> sole custody?</a:t>
            </a:r>
          </a:p>
          <a:p>
            <a:pPr marL="0" indent="0">
              <a:buNone/>
            </a:pPr>
            <a:r>
              <a:rPr lang="en-US" sz="2200" b="1" dirty="0">
                <a:solidFill>
                  <a:schemeClr val="tx1"/>
                </a:solidFill>
                <a:latin typeface="Helvetica" panose="020B0604020202020204" pitchFamily="34" charset="0"/>
                <a:cs typeface="Helvetica" panose="020B0604020202020204" pitchFamily="34" charset="0"/>
              </a:rPr>
              <a:t>Library staff </a:t>
            </a:r>
            <a:r>
              <a:rPr lang="en-US" sz="2200" dirty="0">
                <a:solidFill>
                  <a:schemeClr val="tx1"/>
                </a:solidFill>
                <a:latin typeface="Helvetica" panose="020B0604020202020204" pitchFamily="34" charset="0"/>
                <a:cs typeface="Helvetica" panose="020B0604020202020204" pitchFamily="34" charset="0"/>
              </a:rPr>
              <a:t>says:</a:t>
            </a:r>
          </a:p>
          <a:p>
            <a:pPr marL="0" indent="0">
              <a:buNone/>
            </a:pPr>
            <a:r>
              <a:rPr lang="en-US" sz="2200" dirty="0">
                <a:solidFill>
                  <a:schemeClr val="tx1"/>
                </a:solidFill>
                <a:latin typeface="Helvetica" panose="020B0604020202020204" pitchFamily="34" charset="0"/>
                <a:cs typeface="Helvetica" panose="020B0604020202020204" pitchFamily="34" charset="0"/>
              </a:rPr>
              <a:t>I can see that this is very distressing for you! Family law can be quite complex, so I suggest you seek legal advice for this.</a:t>
            </a:r>
          </a:p>
          <a:p>
            <a:pPr marL="0" indent="0">
              <a:buNone/>
            </a:pPr>
            <a:endParaRPr lang="en-US" dirty="0"/>
          </a:p>
        </p:txBody>
      </p:sp>
      <p:sp>
        <p:nvSpPr>
          <p:cNvPr id="4" name="Rectangle 3">
            <a:extLst>
              <a:ext uri="{FF2B5EF4-FFF2-40B4-BE49-F238E27FC236}">
                <a16:creationId xmlns:a16="http://schemas.microsoft.com/office/drawing/2014/main" id="{F7342031-3A7E-4B31-B8FD-56480D74DEA4}"/>
              </a:ext>
              <a:ext uri="{C183D7F6-B498-43B3-948B-1728B52AA6E4}">
                <adec:decorative xmlns:adec="http://schemas.microsoft.com/office/drawing/2017/decorative" val="1"/>
              </a:ext>
            </a:extLst>
          </p:cNvPr>
          <p:cNvSpPr>
            <a:spLocks noChangeAspect="1"/>
          </p:cNvSpPr>
          <p:nvPr/>
        </p:nvSpPr>
        <p:spPr>
          <a:xfrm>
            <a:off x="7635240" y="2118678"/>
            <a:ext cx="822960" cy="822960"/>
          </a:xfrm>
          <a:prstGeom prst="rect">
            <a:avLst/>
          </a:prstGeom>
          <a:solidFill>
            <a:schemeClr val="bg1"/>
          </a:solidFill>
          <a:ln w="38100">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46638C0-BCAA-49E7-825B-9E6A740B65B9}"/>
              </a:ext>
              <a:ext uri="{C183D7F6-B498-43B3-948B-1728B52AA6E4}">
                <adec:decorative xmlns:adec="http://schemas.microsoft.com/office/drawing/2017/decorative" val="1"/>
              </a:ext>
            </a:extLst>
          </p:cNvPr>
          <p:cNvSpPr>
            <a:spLocks noChangeAspect="1"/>
          </p:cNvSpPr>
          <p:nvPr/>
        </p:nvSpPr>
        <p:spPr>
          <a:xfrm>
            <a:off x="7663815" y="3458369"/>
            <a:ext cx="822960" cy="822960"/>
          </a:xfrm>
          <a:prstGeom prst="rect">
            <a:avLst/>
          </a:prstGeom>
          <a:solidFill>
            <a:schemeClr val="bg1"/>
          </a:solidFill>
          <a:ln w="38100">
            <a:solidFill>
              <a:schemeClr val="accent3">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C76C78-C17D-423A-9541-F87EEB6F114E}"/>
              </a:ext>
            </a:extLst>
          </p:cNvPr>
          <p:cNvSpPr txBox="1"/>
          <p:nvPr/>
        </p:nvSpPr>
        <p:spPr>
          <a:xfrm>
            <a:off x="8641080" y="2193766"/>
            <a:ext cx="3048000" cy="615633"/>
          </a:xfrm>
          <a:prstGeom prst="rect">
            <a:avLst/>
          </a:prstGeom>
          <a:noFill/>
        </p:spPr>
        <p:txBody>
          <a:bodyPr wrap="square" rtlCol="0">
            <a:noAutofit/>
          </a:bodyPr>
          <a:lstStyle/>
          <a:p>
            <a:r>
              <a:rPr lang="en-US" sz="3200" b="1" dirty="0">
                <a:latin typeface="Helvetica" panose="020B0604020202020204" pitchFamily="34" charset="0"/>
                <a:cs typeface="Helvetica" panose="020B0604020202020204" pitchFamily="34" charset="0"/>
              </a:rPr>
              <a:t>Information</a:t>
            </a:r>
          </a:p>
        </p:txBody>
      </p:sp>
      <p:sp>
        <p:nvSpPr>
          <p:cNvPr id="7" name="TextBox 6">
            <a:extLst>
              <a:ext uri="{FF2B5EF4-FFF2-40B4-BE49-F238E27FC236}">
                <a16:creationId xmlns:a16="http://schemas.microsoft.com/office/drawing/2014/main" id="{FF86E5B5-D21A-4453-987A-6815DC4740F4}"/>
              </a:ext>
            </a:extLst>
          </p:cNvPr>
          <p:cNvSpPr txBox="1"/>
          <p:nvPr/>
        </p:nvSpPr>
        <p:spPr>
          <a:xfrm>
            <a:off x="8688705" y="3594735"/>
            <a:ext cx="3048000" cy="615633"/>
          </a:xfrm>
          <a:prstGeom prst="rect">
            <a:avLst/>
          </a:prstGeom>
          <a:noFill/>
        </p:spPr>
        <p:txBody>
          <a:bodyPr wrap="square" rtlCol="0">
            <a:noAutofit/>
          </a:bodyPr>
          <a:lstStyle/>
          <a:p>
            <a:r>
              <a:rPr lang="en-US" sz="3200" b="1" dirty="0">
                <a:latin typeface="Helvetica" panose="020B0604020202020204" pitchFamily="34" charset="0"/>
                <a:cs typeface="Helvetica" panose="020B0604020202020204" pitchFamily="34" charset="0"/>
              </a:rPr>
              <a:t>Advice</a:t>
            </a:r>
          </a:p>
        </p:txBody>
      </p:sp>
      <p:cxnSp>
        <p:nvCxnSpPr>
          <p:cNvPr id="9" name="Straight Connector 8">
            <a:extLst>
              <a:ext uri="{FF2B5EF4-FFF2-40B4-BE49-F238E27FC236}">
                <a16:creationId xmlns:a16="http://schemas.microsoft.com/office/drawing/2014/main" id="{535E083D-014B-4E68-8D6B-5C678D624FB0}"/>
              </a:ext>
            </a:extLst>
          </p:cNvPr>
          <p:cNvCxnSpPr>
            <a:cxnSpLocks/>
          </p:cNvCxnSpPr>
          <p:nvPr/>
        </p:nvCxnSpPr>
        <p:spPr>
          <a:xfrm>
            <a:off x="438150" y="1367234"/>
            <a:ext cx="1104900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6963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A8C6B6-07D3-4193-A865-BF4DF87A620E}"/>
              </a:ext>
            </a:extLst>
          </p:cNvPr>
          <p:cNvSpPr>
            <a:spLocks noGrp="1"/>
          </p:cNvSpPr>
          <p:nvPr>
            <p:ph type="title" idx="4294967295"/>
          </p:nvPr>
        </p:nvSpPr>
        <p:spPr>
          <a:xfrm>
            <a:off x="400050" y="69850"/>
            <a:ext cx="10515600" cy="1325563"/>
          </a:xfrm>
        </p:spPr>
        <p:txBody>
          <a:bodyPr/>
          <a:lstStyle/>
          <a:p>
            <a:r>
              <a:rPr lang="en-US" dirty="0"/>
              <a:t>Helpful “DO!” tips</a:t>
            </a:r>
          </a:p>
        </p:txBody>
      </p:sp>
      <p:sp>
        <p:nvSpPr>
          <p:cNvPr id="5" name="Rectangle 4"/>
          <p:cNvSpPr/>
          <p:nvPr/>
        </p:nvSpPr>
        <p:spPr>
          <a:xfrm>
            <a:off x="289560" y="1579642"/>
            <a:ext cx="9143999" cy="5009833"/>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Promote open access to legal information, </a:t>
            </a:r>
            <a:b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b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including legal forms and instructions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Provide resources on court procedures, court rules, and other law</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Direct patrons to legal treatises, legal dictionaries, or legal encyclopedias for explanations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Provide options, resources, and referrals </a:t>
            </a:r>
          </a:p>
          <a:p>
            <a:pPr marL="457200" indent="-457200">
              <a:lnSpc>
                <a:spcPct val="150000"/>
              </a:lnSpc>
              <a:buFont typeface="Wingdings" panose="05000000000000000000" pitchFamily="2" charset="2"/>
              <a:buChar char="§"/>
              <a:defRPr/>
            </a:pPr>
            <a:r>
              <a:rPr lang="en-US" sz="2400" dirty="0">
                <a:latin typeface="Helvetica" panose="020B0604020202020204" pitchFamily="34" charset="0"/>
                <a:cs typeface="Helvetica" panose="020B0604020202020204" pitchFamily="34" charset="0"/>
              </a:rPr>
              <a:t>Refer to a specific pro bono lawyer or other free legal services</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sp>
        <p:nvSpPr>
          <p:cNvPr id="3" name="Speech Bubble: Oval 2">
            <a:extLst>
              <a:ext uri="{FF2B5EF4-FFF2-40B4-BE49-F238E27FC236}">
                <a16:creationId xmlns:a16="http://schemas.microsoft.com/office/drawing/2014/main" id="{8B4672ED-D7CC-4D5A-A9E8-78FD86B101C8}"/>
              </a:ext>
            </a:extLst>
          </p:cNvPr>
          <p:cNvSpPr/>
          <p:nvPr/>
        </p:nvSpPr>
        <p:spPr>
          <a:xfrm>
            <a:off x="7269480" y="182880"/>
            <a:ext cx="4632960" cy="2301240"/>
          </a:xfrm>
          <a:prstGeom prst="wedgeEllipseCallout">
            <a:avLst/>
          </a:prstGeom>
          <a:solidFill>
            <a:schemeClr val="accent3">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Suggesting someone should </a:t>
            </a:r>
            <a:r>
              <a:rPr kumimoji="0" lang="en-US" sz="2600" b="1" i="1"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seek</a:t>
            </a: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legal advice is </a:t>
            </a:r>
            <a:r>
              <a:rPr kumimoji="0" lang="en-US" sz="2600" b="1" i="1"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not</a:t>
            </a:r>
            <a:r>
              <a:rPr kumimoji="0" lang="en-US" sz="26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a:t>
            </a:r>
            <a:r>
              <a:rPr kumimoji="0" lang="en-US" sz="2600" b="1" i="1"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giving</a:t>
            </a:r>
            <a:r>
              <a:rPr kumimoji="0" lang="en-US" sz="2600" b="1"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 </a:t>
            </a:r>
            <a:r>
              <a:rPr kumimoji="0" lang="en-US" sz="2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rPr>
              <a:t>legal advice</a:t>
            </a:r>
          </a:p>
        </p:txBody>
      </p:sp>
      <p:cxnSp>
        <p:nvCxnSpPr>
          <p:cNvPr id="8" name="Straight Connector 7">
            <a:extLst>
              <a:ext uri="{FF2B5EF4-FFF2-40B4-BE49-F238E27FC236}">
                <a16:creationId xmlns:a16="http://schemas.microsoft.com/office/drawing/2014/main" id="{2200DCD3-83C9-4DBC-ADB4-DA922A3BECC4}"/>
              </a:ext>
            </a:extLst>
          </p:cNvPr>
          <p:cNvCxnSpPr>
            <a:cxnSpLocks/>
          </p:cNvCxnSpPr>
          <p:nvPr/>
        </p:nvCxnSpPr>
        <p:spPr>
          <a:xfrm>
            <a:off x="161925" y="1295400"/>
            <a:ext cx="7229475"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20833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A8C6B6-07D3-4193-A865-BF4DF87A620E}"/>
              </a:ext>
            </a:extLst>
          </p:cNvPr>
          <p:cNvSpPr>
            <a:spLocks noGrp="1"/>
          </p:cNvSpPr>
          <p:nvPr>
            <p:ph type="title" idx="4294967295"/>
          </p:nvPr>
        </p:nvSpPr>
        <p:spPr>
          <a:xfrm>
            <a:off x="323850" y="346075"/>
            <a:ext cx="10515600" cy="1325563"/>
          </a:xfrm>
        </p:spPr>
        <p:txBody>
          <a:bodyPr/>
          <a:lstStyle/>
          <a:p>
            <a:r>
              <a:rPr lang="en-US" dirty="0"/>
              <a:t>Helpful “DON’T!” tips</a:t>
            </a:r>
          </a:p>
        </p:txBody>
      </p:sp>
      <p:sp>
        <p:nvSpPr>
          <p:cNvPr id="6" name="Rectangle 5"/>
          <p:cNvSpPr/>
          <p:nvPr/>
        </p:nvSpPr>
        <p:spPr>
          <a:xfrm>
            <a:off x="398526" y="1609989"/>
            <a:ext cx="11035382" cy="4455835"/>
          </a:xfrm>
          <a:prstGeom prst="rect">
            <a:avLst/>
          </a:prstGeom>
        </p:spPr>
        <p:txBody>
          <a:bodyPr wrap="square">
            <a:spAutoFit/>
          </a:bodyPr>
          <a:lstStyle/>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be invested in the case outcome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guess how a judge will rule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fill out legal forms or give advice on filling them out* </a:t>
            </a:r>
            <a:r>
              <a:rPr kumimoji="0" lang="en-US" sz="20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(certain exceptions)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interpret or explain the law </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identify a specific law for the patron’s problem </a:t>
            </a:r>
            <a:b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b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for them</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advise a patron about a legal course of action</a:t>
            </a:r>
          </a:p>
          <a:p>
            <a:pPr marL="457200" marR="0" lvl="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rPr>
              <a:t>Don’t recommend a specific lawyer </a:t>
            </a:r>
            <a:r>
              <a:rPr lang="en-US" sz="2400" dirty="0">
                <a:solidFill>
                  <a:prstClr val="black"/>
                </a:solidFill>
                <a:latin typeface="Helvetica" panose="020B0604020202020204" pitchFamily="34" charset="0"/>
                <a:cs typeface="Helvetica" panose="020B0604020202020204" pitchFamily="34" charset="0"/>
              </a:rPr>
              <a:t>for fee-based representation</a:t>
            </a:r>
            <a:endParaRPr kumimoji="0" lang="en-US" sz="2400" b="0" i="0" u="none" strike="noStrike" kern="1200" cap="none" spc="0" normalizeH="0" baseline="0" noProof="0" dirty="0">
              <a:ln>
                <a:noFill/>
              </a:ln>
              <a:solidFill>
                <a:prstClr val="black"/>
              </a:solidFill>
              <a:effectLst/>
              <a:uLnTx/>
              <a:uFillTx/>
              <a:latin typeface="Helvetica" panose="020B0604020202020204" pitchFamily="34" charset="0"/>
              <a:cs typeface="Helvetica" panose="020B0604020202020204" pitchFamily="34" charset="0"/>
            </a:endParaRPr>
          </a:p>
        </p:txBody>
      </p:sp>
      <p:cxnSp>
        <p:nvCxnSpPr>
          <p:cNvPr id="3" name="Straight Connector 2">
            <a:extLst>
              <a:ext uri="{FF2B5EF4-FFF2-40B4-BE49-F238E27FC236}">
                <a16:creationId xmlns:a16="http://schemas.microsoft.com/office/drawing/2014/main" id="{82DA603D-7E17-4332-89A7-2E4F84ABA619}"/>
              </a:ext>
            </a:extLst>
          </p:cNvPr>
          <p:cNvCxnSpPr/>
          <p:nvPr/>
        </p:nvCxnSpPr>
        <p:spPr>
          <a:xfrm>
            <a:off x="321276" y="1495168"/>
            <a:ext cx="11244648"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566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4C6C42-0277-4BA1-84B1-406E167A3857}"/>
              </a:ext>
            </a:extLst>
          </p:cNvPr>
          <p:cNvSpPr/>
          <p:nvPr/>
        </p:nvSpPr>
        <p:spPr>
          <a:xfrm>
            <a:off x="412383" y="6104249"/>
            <a:ext cx="11367233" cy="733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C6146F0-AC38-4094-AFC2-AC70A86833FF}"/>
              </a:ext>
            </a:extLst>
          </p:cNvPr>
          <p:cNvSpPr/>
          <p:nvPr/>
        </p:nvSpPr>
        <p:spPr>
          <a:xfrm>
            <a:off x="1341071" y="6201016"/>
            <a:ext cx="10079404" cy="369332"/>
          </a:xfrm>
          <a:prstGeom prst="rect">
            <a:avLst/>
          </a:prstGeom>
        </p:spPr>
        <p:txBody>
          <a:bodyPr wrap="square">
            <a:spAutoFit/>
          </a:bodyPr>
          <a:lstStyle/>
          <a:p>
            <a:r>
              <a:rPr lang="en-US" b="1" dirty="0"/>
              <a:t>https://courts.illinois.gov/CivilJustice/Training_Education/Legal_Info_Reference_Card.pdf</a:t>
            </a:r>
          </a:p>
        </p:txBody>
      </p:sp>
      <p:pic>
        <p:nvPicPr>
          <p:cNvPr id="3" name="Picture 2">
            <a:extLst>
              <a:ext uri="{FF2B5EF4-FFF2-40B4-BE49-F238E27FC236}">
                <a16:creationId xmlns:a16="http://schemas.microsoft.com/office/drawing/2014/main" id="{9061F828-3D96-4CE1-A392-DAEA0C11149A}"/>
              </a:ext>
            </a:extLst>
          </p:cNvPr>
          <p:cNvPicPr>
            <a:picLocks noChangeAspect="1"/>
          </p:cNvPicPr>
          <p:nvPr/>
        </p:nvPicPr>
        <p:blipFill>
          <a:blip r:embed="rId3"/>
          <a:stretch>
            <a:fillRect/>
          </a:stretch>
        </p:blipFill>
        <p:spPr>
          <a:xfrm>
            <a:off x="2832490" y="727319"/>
            <a:ext cx="6233356" cy="5261043"/>
          </a:xfrm>
          <a:prstGeom prst="rect">
            <a:avLst/>
          </a:prstGeom>
        </p:spPr>
      </p:pic>
      <p:sp>
        <p:nvSpPr>
          <p:cNvPr id="4" name="TextBox 3">
            <a:extLst>
              <a:ext uri="{FF2B5EF4-FFF2-40B4-BE49-F238E27FC236}">
                <a16:creationId xmlns:a16="http://schemas.microsoft.com/office/drawing/2014/main" id="{0D7B513B-CC31-4942-B467-685EC6987ECF}"/>
              </a:ext>
            </a:extLst>
          </p:cNvPr>
          <p:cNvSpPr txBox="1"/>
          <p:nvPr/>
        </p:nvSpPr>
        <p:spPr>
          <a:xfrm>
            <a:off x="656492" y="112542"/>
            <a:ext cx="8675077" cy="492443"/>
          </a:xfrm>
          <a:prstGeom prst="rect">
            <a:avLst/>
          </a:prstGeom>
          <a:noFill/>
        </p:spPr>
        <p:txBody>
          <a:bodyPr wrap="square" rtlCol="0">
            <a:spAutoFit/>
          </a:bodyPr>
          <a:lstStyle/>
          <a:p>
            <a:r>
              <a:rPr lang="en-US" sz="2600" b="1" dirty="0">
                <a:latin typeface="Helvetica" panose="020B0604020202020204" pitchFamily="34" charset="0"/>
                <a:cs typeface="Helvetica" panose="020B0604020202020204" pitchFamily="34" charset="0"/>
              </a:rPr>
              <a:t>Reference Card</a:t>
            </a:r>
          </a:p>
        </p:txBody>
      </p:sp>
      <p:cxnSp>
        <p:nvCxnSpPr>
          <p:cNvPr id="6" name="Straight Connector 5">
            <a:extLst>
              <a:ext uri="{FF2B5EF4-FFF2-40B4-BE49-F238E27FC236}">
                <a16:creationId xmlns:a16="http://schemas.microsoft.com/office/drawing/2014/main" id="{BC69073E-8E8C-4ADB-8254-33C486CCFB96}"/>
              </a:ext>
            </a:extLst>
          </p:cNvPr>
          <p:cNvCxnSpPr/>
          <p:nvPr/>
        </p:nvCxnSpPr>
        <p:spPr>
          <a:xfrm>
            <a:off x="586154" y="656984"/>
            <a:ext cx="11011877"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285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366786-BB58-472A-87A5-2D962A93701C}"/>
              </a:ext>
            </a:extLst>
          </p:cNvPr>
          <p:cNvSpPr>
            <a:spLocks noGrp="1"/>
          </p:cNvSpPr>
          <p:nvPr>
            <p:ph type="title"/>
          </p:nvPr>
        </p:nvSpPr>
        <p:spPr>
          <a:xfrm>
            <a:off x="831850" y="2413001"/>
            <a:ext cx="10515600" cy="2852737"/>
          </a:xfrm>
          <a:noFill/>
        </p:spPr>
        <p:txBody>
          <a:bodyPr/>
          <a:lstStyle/>
          <a:p>
            <a:r>
              <a:rPr lang="en-US" sz="5400" dirty="0"/>
              <a:t>Build your skills </a:t>
            </a:r>
            <a:br>
              <a:rPr lang="en-US" sz="5400" dirty="0"/>
            </a:br>
            <a:endParaRPr lang="en-US" sz="5400" dirty="0"/>
          </a:p>
        </p:txBody>
      </p:sp>
      <p:sp>
        <p:nvSpPr>
          <p:cNvPr id="2" name="Text Placeholder 1">
            <a:extLst>
              <a:ext uri="{FF2B5EF4-FFF2-40B4-BE49-F238E27FC236}">
                <a16:creationId xmlns:a16="http://schemas.microsoft.com/office/drawing/2014/main" id="{0D8FD025-3755-4E14-A281-487EE02DA7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2717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4D63-09C1-4500-8186-CFD2106EE9B1}"/>
              </a:ext>
            </a:extLst>
          </p:cNvPr>
          <p:cNvSpPr>
            <a:spLocks noGrp="1"/>
          </p:cNvSpPr>
          <p:nvPr>
            <p:ph type="title" idx="4294967295"/>
          </p:nvPr>
        </p:nvSpPr>
        <p:spPr>
          <a:xfrm>
            <a:off x="476250" y="127004"/>
            <a:ext cx="10515600" cy="1325563"/>
          </a:xfrm>
        </p:spPr>
        <p:txBody>
          <a:bodyPr/>
          <a:lstStyle/>
          <a:p>
            <a:r>
              <a:rPr lang="en-US" dirty="0">
                <a:cs typeface="Calibri Light"/>
              </a:rPr>
              <a:t>Reference and search skills</a:t>
            </a:r>
            <a:endParaRPr lang="en-US" dirty="0"/>
          </a:p>
        </p:txBody>
      </p:sp>
      <p:sp>
        <p:nvSpPr>
          <p:cNvPr id="3" name="Content Placeholder 2">
            <a:extLst>
              <a:ext uri="{FF2B5EF4-FFF2-40B4-BE49-F238E27FC236}">
                <a16:creationId xmlns:a16="http://schemas.microsoft.com/office/drawing/2014/main" id="{A1FB78E6-7350-481D-9942-729B4723CA2C}"/>
              </a:ext>
            </a:extLst>
          </p:cNvPr>
          <p:cNvSpPr>
            <a:spLocks noGrp="1"/>
          </p:cNvSpPr>
          <p:nvPr>
            <p:ph idx="4294967295"/>
          </p:nvPr>
        </p:nvSpPr>
        <p:spPr>
          <a:xfrm>
            <a:off x="6831374" y="1533533"/>
            <a:ext cx="5198701" cy="5938830"/>
          </a:xfrm>
          <a:ln>
            <a:noFill/>
          </a:ln>
        </p:spPr>
        <p:txBody>
          <a:bodyPr vert="horz" lIns="91440" tIns="45720" rIns="91440" bIns="45720" rtlCol="0" anchor="t">
            <a:noAutofit/>
          </a:bodyPr>
          <a:lstStyle/>
          <a:p>
            <a:pPr marL="0" indent="0">
              <a:lnSpc>
                <a:spcPct val="100000"/>
              </a:lnSpc>
              <a:buNone/>
            </a:pPr>
            <a:r>
              <a:rPr lang="en-US" sz="2400" b="1" dirty="0">
                <a:solidFill>
                  <a:schemeClr val="tx1"/>
                </a:solidFill>
                <a:latin typeface="Helvetica" panose="020B0604020202020204" pitchFamily="34" charset="0"/>
                <a:cs typeface="Helvetica" panose="020B0604020202020204" pitchFamily="34" charset="0"/>
              </a:rPr>
              <a:t>Play to your strengths</a:t>
            </a:r>
          </a:p>
          <a:p>
            <a:pPr>
              <a:lnSpc>
                <a:spcPct val="100000"/>
              </a:lnSpc>
            </a:pPr>
            <a:r>
              <a:rPr lang="en-US" sz="2400" dirty="0">
                <a:solidFill>
                  <a:schemeClr val="tx1"/>
                </a:solidFill>
                <a:latin typeface="Helvetica" panose="020B0604020202020204" pitchFamily="34" charset="0"/>
                <a:cs typeface="Helvetica" panose="020B0604020202020204" pitchFamily="34" charset="0"/>
              </a:rPr>
              <a:t>Reference and research</a:t>
            </a:r>
          </a:p>
          <a:p>
            <a:pPr lvl="1">
              <a:lnSpc>
                <a:spcPct val="100000"/>
              </a:lnSpc>
            </a:pPr>
            <a:r>
              <a:rPr lang="en-US" dirty="0">
                <a:solidFill>
                  <a:schemeClr val="tx1"/>
                </a:solidFill>
                <a:latin typeface="Helvetica" panose="020B0604020202020204" pitchFamily="34" charset="0"/>
                <a:cs typeface="Helvetica" panose="020B0604020202020204" pitchFamily="34" charset="0"/>
              </a:rPr>
              <a:t>Find the underlying issue</a:t>
            </a:r>
          </a:p>
          <a:p>
            <a:pPr lvl="1">
              <a:lnSpc>
                <a:spcPct val="100000"/>
              </a:lnSpc>
            </a:pPr>
            <a:r>
              <a:rPr lang="en-US" dirty="0">
                <a:solidFill>
                  <a:schemeClr val="tx1"/>
                </a:solidFill>
                <a:latin typeface="Helvetica" panose="020B0604020202020204" pitchFamily="34" charset="0"/>
                <a:cs typeface="Helvetica" panose="020B0604020202020204" pitchFamily="34" charset="0"/>
              </a:rPr>
              <a:t>Know your resources</a:t>
            </a:r>
            <a:br>
              <a:rPr lang="en-US" dirty="0">
                <a:solidFill>
                  <a:schemeClr val="tx1"/>
                </a:solidFill>
                <a:latin typeface="Helvetica" panose="020B0604020202020204" pitchFamily="34" charset="0"/>
                <a:cs typeface="Helvetica" panose="020B0604020202020204" pitchFamily="34" charset="0"/>
              </a:rPr>
            </a:br>
            <a:endParaRPr lang="en-US" dirty="0">
              <a:solidFill>
                <a:schemeClr val="tx1"/>
              </a:solidFill>
              <a:latin typeface="Helvetica" panose="020B0604020202020204" pitchFamily="34" charset="0"/>
              <a:cs typeface="Helvetica" panose="020B0604020202020204" pitchFamily="34" charset="0"/>
            </a:endParaRPr>
          </a:p>
          <a:p>
            <a:pPr>
              <a:lnSpc>
                <a:spcPct val="100000"/>
              </a:lnSpc>
            </a:pPr>
            <a:r>
              <a:rPr lang="en-US" sz="2400" dirty="0">
                <a:solidFill>
                  <a:schemeClr val="tx1"/>
                </a:solidFill>
                <a:latin typeface="Helvetica" panose="020B0604020202020204" pitchFamily="34" charset="0"/>
                <a:cs typeface="Helvetica" panose="020B0604020202020204" pitchFamily="34" charset="0"/>
              </a:rPr>
              <a:t>Apply your search skills</a:t>
            </a:r>
            <a:endParaRPr lang="en-US" sz="2400" dirty="0">
              <a:solidFill>
                <a:schemeClr val="tx1"/>
              </a:solidFill>
              <a:latin typeface="Helvetica" panose="020B0604020202020204" pitchFamily="34" charset="0"/>
              <a:ea typeface="+mn-lt"/>
              <a:cs typeface="Helvetica" panose="020B0604020202020204" pitchFamily="34" charset="0"/>
            </a:endParaRPr>
          </a:p>
          <a:p>
            <a:pPr lvl="1">
              <a:lnSpc>
                <a:spcPct val="100000"/>
              </a:lnSpc>
            </a:pPr>
            <a:r>
              <a:rPr lang="en-US" dirty="0">
                <a:solidFill>
                  <a:schemeClr val="tx1"/>
                </a:solidFill>
                <a:latin typeface="Helvetica" panose="020B0604020202020204" pitchFamily="34" charset="0"/>
                <a:cs typeface="Helvetica" panose="020B0604020202020204" pitchFamily="34" charset="0"/>
              </a:rPr>
              <a:t>Term selection</a:t>
            </a:r>
          </a:p>
          <a:p>
            <a:pPr lvl="1">
              <a:lnSpc>
                <a:spcPct val="100000"/>
              </a:lnSpc>
            </a:pPr>
            <a:r>
              <a:rPr lang="en-US" dirty="0">
                <a:solidFill>
                  <a:schemeClr val="tx1"/>
                </a:solidFill>
                <a:latin typeface="Helvetica" panose="020B0604020202020204" pitchFamily="34" charset="0"/>
                <a:cs typeface="Helvetica" panose="020B0604020202020204" pitchFamily="34" charset="0"/>
              </a:rPr>
              <a:t>Google Advance search</a:t>
            </a:r>
          </a:p>
          <a:p>
            <a:pPr lvl="1">
              <a:lnSpc>
                <a:spcPct val="100000"/>
              </a:lnSpc>
            </a:pPr>
            <a:r>
              <a:rPr lang="en-US" dirty="0">
                <a:solidFill>
                  <a:schemeClr val="tx1"/>
                </a:solidFill>
                <a:latin typeface="Helvetica" panose="020B0604020202020204" pitchFamily="34" charset="0"/>
                <a:ea typeface="+mn-lt"/>
                <a:cs typeface="Helvetica" panose="020B0604020202020204" pitchFamily="34" charset="0"/>
              </a:rPr>
              <a:t>Use </a:t>
            </a:r>
            <a:r>
              <a:rPr lang="en-US" b="1" dirty="0">
                <a:solidFill>
                  <a:schemeClr val="tx1"/>
                </a:solidFill>
                <a:latin typeface="Helvetica" panose="020B0604020202020204" pitchFamily="34" charset="0"/>
                <a:ea typeface="+mn-lt"/>
                <a:cs typeface="Helvetica" panose="020B0604020202020204" pitchFamily="34" charset="0"/>
              </a:rPr>
              <a:t>LawHelp.org</a:t>
            </a:r>
          </a:p>
        </p:txBody>
      </p:sp>
      <p:pic>
        <p:nvPicPr>
          <p:cNvPr id="5" name="Picture 4" descr="A laptop computer with sticky notes covering the screen&#10;&#10;Description automatically generated">
            <a:extLst>
              <a:ext uri="{FF2B5EF4-FFF2-40B4-BE49-F238E27FC236}">
                <a16:creationId xmlns:a16="http://schemas.microsoft.com/office/drawing/2014/main" id="{641042D6-11C0-42BB-AD4A-4DA4AFA344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210" r="12873" b="7541"/>
          <a:stretch/>
        </p:blipFill>
        <p:spPr>
          <a:xfrm>
            <a:off x="1123947" y="1873751"/>
            <a:ext cx="5198701" cy="4078814"/>
          </a:xfrm>
          <a:prstGeom prst="rect">
            <a:avLst/>
          </a:prstGeom>
        </p:spPr>
      </p:pic>
      <p:sp>
        <p:nvSpPr>
          <p:cNvPr id="6" name="TextBox 5">
            <a:extLst>
              <a:ext uri="{FF2B5EF4-FFF2-40B4-BE49-F238E27FC236}">
                <a16:creationId xmlns:a16="http://schemas.microsoft.com/office/drawing/2014/main" id="{546D9534-9B81-4287-B96E-36E8BC0BDB05}"/>
              </a:ext>
            </a:extLst>
          </p:cNvPr>
          <p:cNvSpPr txBox="1"/>
          <p:nvPr/>
        </p:nvSpPr>
        <p:spPr>
          <a:xfrm>
            <a:off x="1075144" y="5985155"/>
            <a:ext cx="5247504" cy="36512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Search skills by </a:t>
            </a:r>
            <a:r>
              <a:rPr kumimoji="0" lang="en-US" sz="1400" b="0" i="0" u="none" strike="noStrike" kern="1200" cap="none" spc="0" normalizeH="0" baseline="0" noProof="0" dirty="0" err="1">
                <a:ln>
                  <a:noFill/>
                </a:ln>
                <a:solidFill>
                  <a:prstClr val="black">
                    <a:lumMod val="75000"/>
                    <a:lumOff val="25000"/>
                  </a:prstClr>
                </a:solidFill>
                <a:effectLst/>
                <a:uLnTx/>
                <a:uFillTx/>
                <a:latin typeface="Calibri Light" panose="020F0302020204030204"/>
                <a:ea typeface="+mn-ea"/>
                <a:cs typeface="+mn-cs"/>
              </a:rPr>
              <a:t>geralt</a:t>
            </a: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rPr>
              <a:t> on </a:t>
            </a: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hlinkClick r:id="rId4">
                  <a:extLst>
                    <a:ext uri="{A12FA001-AC4F-418D-AE19-62706E023703}">
                      <ahyp:hlinkClr xmlns:ahyp="http://schemas.microsoft.com/office/drawing/2018/hyperlinkcolor" val="tx"/>
                    </a:ext>
                  </a:extLst>
                </a:hlinkClick>
              </a:rPr>
              <a:t>Pixabay</a:t>
            </a:r>
            <a:endPar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a:ea typeface="+mn-ea"/>
              <a:cs typeface="+mn-cs"/>
            </a:endParaRPr>
          </a:p>
        </p:txBody>
      </p:sp>
      <p:cxnSp>
        <p:nvCxnSpPr>
          <p:cNvPr id="7" name="Straight Connector 6">
            <a:extLst>
              <a:ext uri="{FF2B5EF4-FFF2-40B4-BE49-F238E27FC236}">
                <a16:creationId xmlns:a16="http://schemas.microsoft.com/office/drawing/2014/main" id="{5274B912-9D23-4250-A663-9CE1F82B9DC8}"/>
              </a:ext>
            </a:extLst>
          </p:cNvPr>
          <p:cNvCxnSpPr/>
          <p:nvPr/>
        </p:nvCxnSpPr>
        <p:spPr>
          <a:xfrm>
            <a:off x="676275" y="1371600"/>
            <a:ext cx="1083945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7905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F584-104B-4ED1-9585-10733E00A90C}"/>
              </a:ext>
            </a:extLst>
          </p:cNvPr>
          <p:cNvSpPr>
            <a:spLocks noGrp="1"/>
          </p:cNvSpPr>
          <p:nvPr>
            <p:ph type="title"/>
          </p:nvPr>
        </p:nvSpPr>
        <p:spPr/>
        <p:txBody>
          <a:bodyPr/>
          <a:lstStyle/>
          <a:p>
            <a:r>
              <a:rPr lang="en-US" dirty="0"/>
              <a:t>Free Training</a:t>
            </a:r>
          </a:p>
        </p:txBody>
      </p:sp>
      <p:sp>
        <p:nvSpPr>
          <p:cNvPr id="3" name="Content Placeholder 2">
            <a:extLst>
              <a:ext uri="{FF2B5EF4-FFF2-40B4-BE49-F238E27FC236}">
                <a16:creationId xmlns:a16="http://schemas.microsoft.com/office/drawing/2014/main" id="{CE6B1499-D82C-47FE-9DF0-C0BD66BFF933}"/>
              </a:ext>
            </a:extLst>
          </p:cNvPr>
          <p:cNvSpPr>
            <a:spLocks noGrp="1"/>
          </p:cNvSpPr>
          <p:nvPr>
            <p:ph sz="half" idx="1"/>
          </p:nvPr>
        </p:nvSpPr>
        <p:spPr/>
        <p:txBody>
          <a:bodyPr>
            <a:normAutofit/>
          </a:bodyPr>
          <a:lstStyle/>
          <a:p>
            <a:r>
              <a:rPr lang="en-US" sz="2600" dirty="0">
                <a:solidFill>
                  <a:schemeClr val="tx1"/>
                </a:solidFill>
                <a:latin typeface="Helvetica" panose="020B0604020202020204" pitchFamily="34" charset="0"/>
                <a:cs typeface="Helvetica" panose="020B0604020202020204" pitchFamily="34" charset="0"/>
              </a:rPr>
              <a:t>Jill Roberts, Access to Justice Division, Administrative Office of the Illinois Courts</a:t>
            </a:r>
          </a:p>
          <a:p>
            <a:r>
              <a:rPr lang="en-US" sz="2600" dirty="0">
                <a:solidFill>
                  <a:schemeClr val="tx1"/>
                </a:solidFill>
                <a:latin typeface="Helvetica" panose="020B0604020202020204" pitchFamily="34" charset="0"/>
                <a:cs typeface="Helvetica" panose="020B0604020202020204" pitchFamily="34" charset="0"/>
              </a:rPr>
              <a:t>Free training:</a:t>
            </a:r>
          </a:p>
          <a:p>
            <a:pPr marL="0" indent="0">
              <a:buNone/>
            </a:pPr>
            <a:r>
              <a:rPr lang="en-US" sz="2600" dirty="0">
                <a:solidFill>
                  <a:schemeClr val="tx1"/>
                </a:solidFill>
                <a:latin typeface="Helvetica" panose="020B0604020202020204" pitchFamily="34" charset="0"/>
                <a:cs typeface="Helvetica" panose="020B0604020202020204" pitchFamily="34" charset="0"/>
              </a:rPr>
              <a:t>jroberts@IllinoisCourts.gov</a:t>
            </a:r>
          </a:p>
        </p:txBody>
      </p:sp>
      <p:pic>
        <p:nvPicPr>
          <p:cNvPr id="6" name="Content Placeholder 5" descr="Graphical user interface, text, application&#10;&#10;Description automatically generated">
            <a:extLst>
              <a:ext uri="{FF2B5EF4-FFF2-40B4-BE49-F238E27FC236}">
                <a16:creationId xmlns:a16="http://schemas.microsoft.com/office/drawing/2014/main" id="{304905CF-BC7C-414C-A64E-E4EC035B3DC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75400" y="1948122"/>
            <a:ext cx="4584700" cy="2961756"/>
          </a:xfrm>
        </p:spPr>
      </p:pic>
    </p:spTree>
    <p:extLst>
      <p:ext uri="{BB962C8B-B14F-4D97-AF65-F5344CB8AC3E}">
        <p14:creationId xmlns:p14="http://schemas.microsoft.com/office/powerpoint/2010/main" val="1758048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366786-BB58-472A-87A5-2D962A93701C}"/>
              </a:ext>
            </a:extLst>
          </p:cNvPr>
          <p:cNvSpPr>
            <a:spLocks noGrp="1"/>
          </p:cNvSpPr>
          <p:nvPr>
            <p:ph type="title"/>
          </p:nvPr>
        </p:nvSpPr>
        <p:spPr>
          <a:xfrm>
            <a:off x="831850" y="2268537"/>
            <a:ext cx="10515600" cy="2852737"/>
          </a:xfrm>
          <a:noFill/>
        </p:spPr>
        <p:txBody>
          <a:bodyPr/>
          <a:lstStyle/>
          <a:p>
            <a:r>
              <a:rPr lang="en-US" sz="5400" dirty="0"/>
              <a:t>The civil legal justice gap</a:t>
            </a:r>
            <a:br>
              <a:rPr lang="en-US" sz="5400" dirty="0"/>
            </a:br>
            <a:r>
              <a:rPr lang="en-US" sz="5400" dirty="0"/>
              <a:t>and libraries</a:t>
            </a:r>
            <a:br>
              <a:rPr lang="en-US" sz="5400" dirty="0"/>
            </a:br>
            <a:endParaRPr lang="en-US" sz="5400" dirty="0"/>
          </a:p>
        </p:txBody>
      </p:sp>
      <p:sp>
        <p:nvSpPr>
          <p:cNvPr id="2" name="Text Placeholder 1">
            <a:extLst>
              <a:ext uri="{FF2B5EF4-FFF2-40B4-BE49-F238E27FC236}">
                <a16:creationId xmlns:a16="http://schemas.microsoft.com/office/drawing/2014/main" id="{C61F13C7-4C38-4C6C-9ADD-3A598FC1648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4555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A06979-1237-439E-8204-C727865D8FB3}"/>
              </a:ext>
            </a:extLst>
          </p:cNvPr>
          <p:cNvSpPr>
            <a:spLocks noGrp="1"/>
          </p:cNvSpPr>
          <p:nvPr>
            <p:ph type="body" sz="quarter" idx="10"/>
          </p:nvPr>
        </p:nvSpPr>
        <p:spPr>
          <a:xfrm>
            <a:off x="3146425" y="1720056"/>
            <a:ext cx="7048500" cy="3417887"/>
          </a:xfrm>
        </p:spPr>
        <p:txBody>
          <a:bodyPr/>
          <a:lstStyle/>
          <a:p>
            <a:endParaRPr lang="en-US" dirty="0"/>
          </a:p>
        </p:txBody>
      </p:sp>
      <p:sp>
        <p:nvSpPr>
          <p:cNvPr id="3" name="Rectangle 2">
            <a:extLst>
              <a:ext uri="{FF2B5EF4-FFF2-40B4-BE49-F238E27FC236}">
                <a16:creationId xmlns:a16="http://schemas.microsoft.com/office/drawing/2014/main" id="{2046BA23-C468-45D1-B048-B914696A0EE7}"/>
              </a:ext>
            </a:extLst>
          </p:cNvPr>
          <p:cNvSpPr/>
          <p:nvPr/>
        </p:nvSpPr>
        <p:spPr>
          <a:xfrm>
            <a:off x="2959100" y="1506152"/>
            <a:ext cx="6616700" cy="3359894"/>
          </a:xfrm>
          <a:prstGeom prst="rect">
            <a:avLst/>
          </a:prstGeom>
        </p:spPr>
        <p:txBody>
          <a:bodyPr wrap="square">
            <a:spAutoFit/>
          </a:bodyPr>
          <a:lstStyle/>
          <a:p>
            <a:pPr lvl="0" algn="ctr">
              <a:lnSpc>
                <a:spcPct val="150000"/>
              </a:lnSpc>
              <a:spcBef>
                <a:spcPts val="1000"/>
              </a:spcBef>
              <a:defRPr/>
            </a:pPr>
            <a:r>
              <a:rPr lang="en-US" sz="2600" i="1" dirty="0">
                <a:solidFill>
                  <a:prstClr val="black"/>
                </a:solidFill>
                <a:latin typeface="Helvetica" panose="020B0604020202020204" pitchFamily="34" charset="0"/>
                <a:cs typeface="Helvetica" panose="020B0604020202020204" pitchFamily="34" charset="0"/>
              </a:rPr>
              <a:t>This experience confirmed for me the strong impact that everyday library service can have on individual lives and on the communities we serve</a:t>
            </a:r>
            <a:r>
              <a:rPr lang="en-US" sz="2600" dirty="0">
                <a:solidFill>
                  <a:prstClr val="black"/>
                </a:solidFill>
                <a:latin typeface="Helvetica" panose="020B0604020202020204" pitchFamily="34" charset="0"/>
                <a:cs typeface="Helvetica" panose="020B0604020202020204" pitchFamily="34" charset="0"/>
              </a:rPr>
              <a:t>.</a:t>
            </a:r>
          </a:p>
          <a:p>
            <a:pPr lvl="0" algn="r">
              <a:spcBef>
                <a:spcPts val="1000"/>
              </a:spcBef>
              <a:defRPr/>
            </a:pPr>
            <a:r>
              <a:rPr lang="en-US" sz="1200" dirty="0">
                <a:solidFill>
                  <a:prstClr val="black"/>
                </a:solidFill>
                <a:latin typeface="Helvetica" panose="020B0604020202020204" pitchFamily="34" charset="0"/>
                <a:cs typeface="Helvetica" panose="020B0604020202020204" pitchFamily="34" charset="0"/>
                <a:sym typeface="Symbol" panose="05050102010706020507" pitchFamily="18" charset="2"/>
              </a:rPr>
              <a:t></a:t>
            </a:r>
            <a:r>
              <a:rPr lang="en-US" sz="2200" dirty="0">
                <a:solidFill>
                  <a:prstClr val="black"/>
                </a:solidFill>
                <a:latin typeface="Helvetica" panose="020B0604020202020204" pitchFamily="34" charset="0"/>
                <a:cs typeface="Helvetica" panose="020B0604020202020204" pitchFamily="34" charset="0"/>
                <a:sym typeface="Symbol" panose="05050102010706020507" pitchFamily="18" charset="2"/>
              </a:rPr>
              <a:t>Luis Interiano, Reference Librarian,</a:t>
            </a:r>
            <a:br>
              <a:rPr lang="en-US" sz="2200" dirty="0">
                <a:solidFill>
                  <a:prstClr val="black"/>
                </a:solidFill>
                <a:latin typeface="Helvetica" panose="020B0604020202020204" pitchFamily="34" charset="0"/>
                <a:cs typeface="Helvetica" panose="020B0604020202020204" pitchFamily="34" charset="0"/>
                <a:sym typeface="Symbol" panose="05050102010706020507" pitchFamily="18" charset="2"/>
              </a:rPr>
            </a:br>
            <a:r>
              <a:rPr lang="en-US" sz="2200" dirty="0">
                <a:solidFill>
                  <a:prstClr val="black"/>
                </a:solidFill>
                <a:latin typeface="Helvetica" panose="020B0604020202020204" pitchFamily="34" charset="0"/>
                <a:cs typeface="Helvetica" panose="020B0604020202020204" pitchFamily="34" charset="0"/>
                <a:sym typeface="Symbol" panose="05050102010706020507" pitchFamily="18" charset="2"/>
              </a:rPr>
              <a:t>West Baton Rouge Library</a:t>
            </a:r>
            <a:endParaRPr lang="en-US" sz="2200" dirty="0">
              <a:solidFill>
                <a:prstClr val="black"/>
              </a:solidFill>
              <a:latin typeface="Helvetica" panose="020B0604020202020204" pitchFamily="34" charset="0"/>
              <a:cs typeface="Helvetica" panose="020B0604020202020204" pitchFamily="34" charset="0"/>
            </a:endParaRPr>
          </a:p>
        </p:txBody>
      </p:sp>
      <p:sp>
        <p:nvSpPr>
          <p:cNvPr id="4" name="TextBox 3">
            <a:extLst>
              <a:ext uri="{FF2B5EF4-FFF2-40B4-BE49-F238E27FC236}">
                <a16:creationId xmlns:a16="http://schemas.microsoft.com/office/drawing/2014/main" id="{FC6785C8-A75E-4871-A9FB-80A150BCCE75}"/>
              </a:ext>
            </a:extLst>
          </p:cNvPr>
          <p:cNvSpPr txBox="1"/>
          <p:nvPr/>
        </p:nvSpPr>
        <p:spPr>
          <a:xfrm>
            <a:off x="3003550" y="298207"/>
            <a:ext cx="8991600" cy="646331"/>
          </a:xfrm>
          <a:prstGeom prst="rect">
            <a:avLst/>
          </a:prstGeom>
          <a:noFill/>
        </p:spPr>
        <p:txBody>
          <a:bodyPr wrap="square" rtlCol="0">
            <a:spAutoFit/>
          </a:bodyPr>
          <a:lstStyle/>
          <a:p>
            <a:r>
              <a:rPr lang="en-US" sz="3600" b="1" dirty="0">
                <a:latin typeface="Helvetica" panose="020B0604020202020204" pitchFamily="34" charset="0"/>
                <a:cs typeface="Helvetica" panose="020B0604020202020204" pitchFamily="34" charset="0"/>
              </a:rPr>
              <a:t>Applying basic reference skills</a:t>
            </a:r>
          </a:p>
        </p:txBody>
      </p:sp>
      <p:pic>
        <p:nvPicPr>
          <p:cNvPr id="5" name="Content Placeholder 6" descr="silhouette of mother holding hands with boy&#10;&#10;Description automatically generated">
            <a:extLst>
              <a:ext uri="{FF2B5EF4-FFF2-40B4-BE49-F238E27FC236}">
                <a16:creationId xmlns:a16="http://schemas.microsoft.com/office/drawing/2014/main" id="{56CCB8EC-C8B5-4566-9940-2E3213747928}"/>
              </a:ext>
            </a:extLst>
          </p:cNvPr>
          <p:cNvPicPr>
            <a:picLocks noChangeAspect="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82281" y="2281670"/>
            <a:ext cx="3426438" cy="3915930"/>
          </a:xfrm>
          <a:prstGeom prst="rect">
            <a:avLst/>
          </a:prstGeom>
          <a:noFill/>
        </p:spPr>
      </p:pic>
      <p:sp>
        <p:nvSpPr>
          <p:cNvPr id="6" name="TextBox 5">
            <a:extLst>
              <a:ext uri="{FF2B5EF4-FFF2-40B4-BE49-F238E27FC236}">
                <a16:creationId xmlns:a16="http://schemas.microsoft.com/office/drawing/2014/main" id="{591B354E-41F9-49BF-A596-BCA8208407B7}"/>
              </a:ext>
            </a:extLst>
          </p:cNvPr>
          <p:cNvSpPr txBox="1"/>
          <p:nvPr/>
        </p:nvSpPr>
        <p:spPr>
          <a:xfrm>
            <a:off x="3421626" y="5574890"/>
            <a:ext cx="7374193" cy="307777"/>
          </a:xfrm>
          <a:prstGeom prst="rect">
            <a:avLst/>
          </a:prstGeom>
          <a:noFill/>
        </p:spPr>
        <p:txBody>
          <a:bodyPr wrap="square" rtlCol="0">
            <a:spAutoFit/>
          </a:bodyPr>
          <a:lstStyle/>
          <a:p>
            <a:r>
              <a:rPr lang="en-US" sz="1400" dirty="0"/>
              <a:t>Full story at: https://www.webjunction.org/news/webjunction/legal-reference-at-the-library.html</a:t>
            </a:r>
          </a:p>
        </p:txBody>
      </p:sp>
    </p:spTree>
    <p:extLst>
      <p:ext uri="{BB962C8B-B14F-4D97-AF65-F5344CB8AC3E}">
        <p14:creationId xmlns:p14="http://schemas.microsoft.com/office/powerpoint/2010/main" val="2309448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8271-5E1C-4701-A39B-BFDD13154641}"/>
              </a:ext>
            </a:extLst>
          </p:cNvPr>
          <p:cNvSpPr>
            <a:spLocks noGrp="1"/>
          </p:cNvSpPr>
          <p:nvPr>
            <p:ph type="title" idx="4294967295"/>
          </p:nvPr>
        </p:nvSpPr>
        <p:spPr>
          <a:xfrm>
            <a:off x="295275" y="355684"/>
            <a:ext cx="10515600" cy="1325563"/>
          </a:xfrm>
        </p:spPr>
        <p:txBody>
          <a:bodyPr/>
          <a:lstStyle/>
          <a:p>
            <a:r>
              <a:rPr lang="en-US" dirty="0"/>
              <a:t>WebJunction’s self-paced courses</a:t>
            </a:r>
          </a:p>
        </p:txBody>
      </p:sp>
      <p:sp>
        <p:nvSpPr>
          <p:cNvPr id="3" name="Content Placeholder 2">
            <a:extLst>
              <a:ext uri="{FF2B5EF4-FFF2-40B4-BE49-F238E27FC236}">
                <a16:creationId xmlns:a16="http://schemas.microsoft.com/office/drawing/2014/main" id="{1F98DF02-187E-4B7C-A6BC-7701F6857C60}"/>
              </a:ext>
            </a:extLst>
          </p:cNvPr>
          <p:cNvSpPr>
            <a:spLocks noGrp="1"/>
          </p:cNvSpPr>
          <p:nvPr>
            <p:ph idx="4294967295"/>
          </p:nvPr>
        </p:nvSpPr>
        <p:spPr>
          <a:xfrm>
            <a:off x="838200" y="1494175"/>
            <a:ext cx="10515600" cy="2690813"/>
          </a:xfrm>
        </p:spPr>
        <p:txBody>
          <a:bodyPr>
            <a:normAutofit fontScale="70000" lnSpcReduction="20000"/>
          </a:bodyPr>
          <a:lstStyle/>
          <a:p>
            <a:pPr marL="0" indent="0">
              <a:lnSpc>
                <a:spcPct val="160000"/>
              </a:lnSpc>
              <a:buNone/>
            </a:pPr>
            <a:r>
              <a:rPr lang="en-US" sz="3200" dirty="0">
                <a:solidFill>
                  <a:schemeClr val="tx1"/>
                </a:solidFill>
                <a:latin typeface="Helvetica" panose="020B0604020202020204" pitchFamily="34" charset="0"/>
                <a:cs typeface="Helvetica" panose="020B0604020202020204" pitchFamily="34" charset="0"/>
              </a:rPr>
              <a:t>Training in four courses:</a:t>
            </a:r>
          </a:p>
          <a:p>
            <a:pPr marL="350838" lvl="0" indent="-350838">
              <a:lnSpc>
                <a:spcPct val="160000"/>
              </a:lnSpc>
              <a:spcBef>
                <a:spcPts val="0"/>
              </a:spcBef>
              <a:defRPr/>
            </a:pPr>
            <a:r>
              <a:rPr lang="en-US" sz="3200" i="1" dirty="0">
                <a:solidFill>
                  <a:schemeClr val="tx1"/>
                </a:solidFill>
                <a:latin typeface="Helvetica" panose="020B0604020202020204" pitchFamily="34" charset="0"/>
                <a:cs typeface="Helvetica" panose="020B0604020202020204" pitchFamily="34" charset="0"/>
              </a:rPr>
              <a:t>Course 1: </a:t>
            </a:r>
            <a:r>
              <a:rPr lang="en-US" sz="3200" dirty="0">
                <a:solidFill>
                  <a:schemeClr val="tx1"/>
                </a:solidFill>
                <a:latin typeface="Helvetica" panose="020B0604020202020204" pitchFamily="34" charset="0"/>
                <a:cs typeface="Helvetica" panose="020B0604020202020204" pitchFamily="34" charset="0"/>
              </a:rPr>
              <a:t>The Justice Gap and the US Legal System</a:t>
            </a:r>
          </a:p>
          <a:p>
            <a:pPr marL="350838" lvl="0" indent="-350838">
              <a:lnSpc>
                <a:spcPct val="160000"/>
              </a:lnSpc>
              <a:spcBef>
                <a:spcPts val="0"/>
              </a:spcBef>
              <a:defRPr/>
            </a:pPr>
            <a:r>
              <a:rPr lang="en-US" sz="3200" i="1" dirty="0">
                <a:solidFill>
                  <a:schemeClr val="tx1"/>
                </a:solidFill>
                <a:latin typeface="Helvetica" panose="020B0604020202020204" pitchFamily="34" charset="0"/>
                <a:cs typeface="Helvetica" panose="020B0604020202020204" pitchFamily="34" charset="0"/>
              </a:rPr>
              <a:t>Course 2: </a:t>
            </a:r>
            <a:r>
              <a:rPr lang="en-US" sz="3200" dirty="0">
                <a:solidFill>
                  <a:schemeClr val="tx1"/>
                </a:solidFill>
                <a:latin typeface="Helvetica" panose="020B0604020202020204" pitchFamily="34" charset="0"/>
                <a:cs typeface="Helvetica" panose="020B0604020202020204" pitchFamily="34" charset="0"/>
              </a:rPr>
              <a:t>Civil Legal Issues and Resources to Address Them</a:t>
            </a:r>
          </a:p>
          <a:p>
            <a:pPr marL="350838" lvl="0" indent="-350838">
              <a:lnSpc>
                <a:spcPct val="160000"/>
              </a:lnSpc>
              <a:spcBef>
                <a:spcPts val="0"/>
              </a:spcBef>
              <a:defRPr/>
            </a:pPr>
            <a:r>
              <a:rPr lang="en-US" sz="3200" i="1" dirty="0">
                <a:solidFill>
                  <a:schemeClr val="tx1"/>
                </a:solidFill>
                <a:latin typeface="Helvetica" panose="020B0604020202020204" pitchFamily="34" charset="0"/>
                <a:cs typeface="Helvetica" panose="020B0604020202020204" pitchFamily="34" charset="0"/>
              </a:rPr>
              <a:t>Course 3: </a:t>
            </a:r>
            <a:r>
              <a:rPr lang="en-US" sz="3200" dirty="0">
                <a:solidFill>
                  <a:schemeClr val="tx1"/>
                </a:solidFill>
                <a:latin typeface="Helvetica" panose="020B0604020202020204" pitchFamily="34" charset="0"/>
                <a:cs typeface="Helvetica" panose="020B0604020202020204" pitchFamily="34" charset="0"/>
              </a:rPr>
              <a:t>Finding and Partnering with Legal Service Providers</a:t>
            </a:r>
          </a:p>
          <a:p>
            <a:pPr marL="350838" lvl="0" indent="-350838">
              <a:lnSpc>
                <a:spcPct val="160000"/>
              </a:lnSpc>
              <a:spcBef>
                <a:spcPts val="0"/>
              </a:spcBef>
              <a:defRPr/>
            </a:pPr>
            <a:r>
              <a:rPr lang="en-US" sz="3200" i="1" dirty="0">
                <a:solidFill>
                  <a:schemeClr val="tx1"/>
                </a:solidFill>
                <a:latin typeface="Helvetica" panose="020B0604020202020204" pitchFamily="34" charset="0"/>
                <a:cs typeface="Helvetica" panose="020B0604020202020204" pitchFamily="34" charset="0"/>
              </a:rPr>
              <a:t>Course 4: </a:t>
            </a:r>
            <a:r>
              <a:rPr lang="en-US" sz="3200" dirty="0">
                <a:solidFill>
                  <a:schemeClr val="tx1"/>
                </a:solidFill>
                <a:latin typeface="Helvetica" panose="020B0604020202020204" pitchFamily="34" charset="0"/>
                <a:cs typeface="Helvetica" panose="020B0604020202020204" pitchFamily="34" charset="0"/>
              </a:rPr>
              <a:t>Conducting a Legal Reference Interview</a:t>
            </a:r>
          </a:p>
          <a:p>
            <a:endParaRPr lang="en-US" sz="3200" dirty="0"/>
          </a:p>
          <a:p>
            <a:endParaRPr lang="en-US" sz="3200" dirty="0"/>
          </a:p>
        </p:txBody>
      </p:sp>
      <p:sp>
        <p:nvSpPr>
          <p:cNvPr id="5" name="Rectangle 4">
            <a:extLst>
              <a:ext uri="{FF2B5EF4-FFF2-40B4-BE49-F238E27FC236}">
                <a16:creationId xmlns:a16="http://schemas.microsoft.com/office/drawing/2014/main" id="{A260DE89-8BC2-4452-823C-372D2A379914}"/>
              </a:ext>
            </a:extLst>
          </p:cNvPr>
          <p:cNvSpPr/>
          <p:nvPr/>
        </p:nvSpPr>
        <p:spPr>
          <a:xfrm>
            <a:off x="216568" y="6545179"/>
            <a:ext cx="11975432" cy="376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F7656A-978F-4584-9288-09EF81C4785B}"/>
              </a:ext>
            </a:extLst>
          </p:cNvPr>
          <p:cNvSpPr/>
          <p:nvPr/>
        </p:nvSpPr>
        <p:spPr>
          <a:xfrm>
            <a:off x="0" y="5702968"/>
            <a:ext cx="12079706" cy="1155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7137599-52AA-487D-AAE0-7C0D403AA5E3}"/>
              </a:ext>
            </a:extLst>
          </p:cNvPr>
          <p:cNvSpPr txBox="1"/>
          <p:nvPr/>
        </p:nvSpPr>
        <p:spPr>
          <a:xfrm>
            <a:off x="3241431" y="4651710"/>
            <a:ext cx="6482862" cy="957782"/>
          </a:xfrm>
          <a:prstGeom prst="rect">
            <a:avLst/>
          </a:prstGeom>
          <a:noFill/>
        </p:spPr>
        <p:txBody>
          <a:bodyPr wrap="square" rtlCol="0" anchor="ctr">
            <a:noAutofit/>
          </a:bodyPr>
          <a:lstStyle/>
          <a:p>
            <a:pPr algn="ctr"/>
            <a:r>
              <a:rPr lang="en-US" sz="3200" b="1" u="sng" dirty="0">
                <a:hlinkClick r:id="rId3">
                  <a:extLst>
                    <a:ext uri="{A12FA001-AC4F-418D-AE19-62706E023703}">
                      <ahyp:hlinkClr xmlns:ahyp="http://schemas.microsoft.com/office/drawing/2018/hyperlinkcolor" val="tx"/>
                    </a:ext>
                  </a:extLst>
                </a:hlinkClick>
              </a:rPr>
              <a:t>https://oc.lc/civil-legal-course</a:t>
            </a:r>
            <a:r>
              <a:rPr lang="en-US" sz="3200" b="1" dirty="0"/>
              <a:t> </a:t>
            </a:r>
            <a:endParaRPr lang="en-US" sz="3200" dirty="0"/>
          </a:p>
          <a:p>
            <a:pPr algn="ctr"/>
            <a:endParaRPr lang="en-US" sz="3600" b="1" dirty="0">
              <a:solidFill>
                <a:srgbClr val="E97824"/>
              </a:solidFill>
              <a:latin typeface="+mj-lt"/>
            </a:endParaRPr>
          </a:p>
        </p:txBody>
      </p:sp>
      <p:pic>
        <p:nvPicPr>
          <p:cNvPr id="4" name="Picture 3" descr="Logo: Creating Pathways to Civil Legal Justice">
            <a:extLst>
              <a:ext uri="{FF2B5EF4-FFF2-40B4-BE49-F238E27FC236}">
                <a16:creationId xmlns:a16="http://schemas.microsoft.com/office/drawing/2014/main" id="{13CD6295-D9C1-498B-AD2A-D43F364BF76E}"/>
              </a:ext>
            </a:extLst>
          </p:cNvPr>
          <p:cNvPicPr>
            <a:picLocks noChangeAspect="1"/>
          </p:cNvPicPr>
          <p:nvPr/>
        </p:nvPicPr>
        <p:blipFill>
          <a:blip r:embed="rId4"/>
          <a:stretch>
            <a:fillRect/>
          </a:stretch>
        </p:blipFill>
        <p:spPr>
          <a:xfrm>
            <a:off x="1098884" y="4278465"/>
            <a:ext cx="10526467" cy="2388358"/>
          </a:xfrm>
          <a:prstGeom prst="rect">
            <a:avLst/>
          </a:prstGeom>
        </p:spPr>
      </p:pic>
      <p:sp>
        <p:nvSpPr>
          <p:cNvPr id="9" name="Rectangle 8">
            <a:extLst>
              <a:ext uri="{FF2B5EF4-FFF2-40B4-BE49-F238E27FC236}">
                <a16:creationId xmlns:a16="http://schemas.microsoft.com/office/drawing/2014/main" id="{AAC3BFA6-8CB9-450D-B87A-9052C8C8F201}"/>
              </a:ext>
            </a:extLst>
          </p:cNvPr>
          <p:cNvSpPr/>
          <p:nvPr/>
        </p:nvSpPr>
        <p:spPr>
          <a:xfrm>
            <a:off x="3945737" y="4486610"/>
            <a:ext cx="5874538" cy="461665"/>
          </a:xfrm>
          <a:prstGeom prst="rect">
            <a:avLst/>
          </a:prstGeom>
        </p:spPr>
        <p:txBody>
          <a:bodyPr wrap="square">
            <a:spAutoFit/>
          </a:bodyPr>
          <a:lstStyle/>
          <a:p>
            <a:r>
              <a:rPr lang="en-US" sz="2400" b="1" u="sng" dirty="0">
                <a:solidFill>
                  <a:srgbClr val="4472C4"/>
                </a:solidFill>
                <a:latin typeface="Helvetica" panose="020B0604020202020204" pitchFamily="34" charset="0"/>
                <a:ea typeface="Calibri" panose="020F0502020204030204" pitchFamily="34" charset="0"/>
                <a:cs typeface="Helvetica" panose="020B0604020202020204" pitchFamily="34" charset="0"/>
                <a:hlinkClick r:id="rId3"/>
              </a:rPr>
              <a:t>https://oc.lc/civil-legal-course</a:t>
            </a:r>
            <a:r>
              <a:rPr lang="en-US" sz="2400" b="1" dirty="0">
                <a:solidFill>
                  <a:srgbClr val="4472C4"/>
                </a:solidFill>
                <a:latin typeface="Helvetica" panose="020B0604020202020204" pitchFamily="34" charset="0"/>
                <a:ea typeface="Calibri" panose="020F0502020204030204" pitchFamily="34" charset="0"/>
                <a:cs typeface="Helvetica" panose="020B0604020202020204" pitchFamily="34" charset="0"/>
              </a:rPr>
              <a:t> </a:t>
            </a:r>
            <a:endParaRPr lang="en-US" sz="24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151382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04268D-5621-43A9-96E2-CFCC6A8B44FE}"/>
              </a:ext>
            </a:extLst>
          </p:cNvPr>
          <p:cNvSpPr>
            <a:spLocks noGrp="1"/>
          </p:cNvSpPr>
          <p:nvPr>
            <p:ph type="title" idx="4294967295"/>
          </p:nvPr>
        </p:nvSpPr>
        <p:spPr>
          <a:xfrm>
            <a:off x="747173" y="312535"/>
            <a:ext cx="10515600" cy="1325563"/>
          </a:xfrm>
        </p:spPr>
        <p:txBody>
          <a:bodyPr/>
          <a:lstStyle/>
          <a:p>
            <a:pPr algn="ctr"/>
            <a:r>
              <a:rPr lang="en-US" dirty="0"/>
              <a:t>Thank you to our Funders and Partners!</a:t>
            </a:r>
          </a:p>
        </p:txBody>
      </p:sp>
      <p:sp>
        <p:nvSpPr>
          <p:cNvPr id="6" name="Content Placeholder 4" descr="Icons for Mellon Foundation and Susan Crowne Exchange">
            <a:extLst>
              <a:ext uri="{FF2B5EF4-FFF2-40B4-BE49-F238E27FC236}">
                <a16:creationId xmlns:a16="http://schemas.microsoft.com/office/drawing/2014/main" id="{B998CA62-5FFB-4C4E-BCFF-2262AF24195E}"/>
              </a:ext>
            </a:extLst>
          </p:cNvPr>
          <p:cNvSpPr>
            <a:spLocks noGrp="1"/>
          </p:cNvSpPr>
          <p:nvPr>
            <p:ph idx="4294967295"/>
          </p:nvPr>
        </p:nvSpPr>
        <p:spPr>
          <a:xfrm>
            <a:off x="1663200" y="1536843"/>
            <a:ext cx="3657600" cy="4351338"/>
          </a:xfrm>
          <a:ln w="3175">
            <a:solidFill>
              <a:schemeClr val="accent1"/>
            </a:solidFill>
          </a:ln>
        </p:spPr>
        <p:txBody>
          <a:bodyPr>
            <a:normAutofit/>
          </a:bodyPr>
          <a:lstStyle/>
          <a:p>
            <a:pPr marL="0" indent="0" algn="ctr">
              <a:buNone/>
            </a:pPr>
            <a:r>
              <a:rPr lang="en-US" sz="4000" b="1" dirty="0">
                <a:solidFill>
                  <a:srgbClr val="C25347"/>
                </a:solidFill>
              </a:rPr>
              <a:t>Funders</a:t>
            </a:r>
          </a:p>
        </p:txBody>
      </p:sp>
      <p:sp>
        <p:nvSpPr>
          <p:cNvPr id="5" name="Content Placeholder 4" descr="icons for Legal Services Corporation, OCLC, and WebJunction">
            <a:extLst>
              <a:ext uri="{FF2B5EF4-FFF2-40B4-BE49-F238E27FC236}">
                <a16:creationId xmlns:a16="http://schemas.microsoft.com/office/drawing/2014/main" id="{4ED7F560-F30E-4F93-B51A-7D0A40E59974}"/>
              </a:ext>
            </a:extLst>
          </p:cNvPr>
          <p:cNvSpPr txBox="1">
            <a:spLocks/>
          </p:cNvSpPr>
          <p:nvPr/>
        </p:nvSpPr>
        <p:spPr>
          <a:xfrm>
            <a:off x="6886611" y="1536843"/>
            <a:ext cx="3657600" cy="4351338"/>
          </a:xfrm>
          <a:prstGeom prst="rect">
            <a:avLst/>
          </a:prstGeom>
          <a:solidFill>
            <a:schemeClr val="bg1">
              <a:alpha val="82000"/>
            </a:schemeClr>
          </a:solidFill>
          <a:ln w="3175">
            <a:solidFill>
              <a:schemeClr val="accent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Wingdings" panose="05000000000000000000" pitchFamily="2" charset="2"/>
              <a:buNone/>
              <a:tabLst/>
              <a:defRPr/>
            </a:pPr>
            <a:r>
              <a:rPr kumimoji="0" lang="en-US" sz="4000" b="1" i="0" u="none" strike="noStrike" kern="1200" cap="none" spc="0" normalizeH="0" baseline="0" noProof="0" dirty="0">
                <a:ln>
                  <a:noFill/>
                </a:ln>
                <a:solidFill>
                  <a:srgbClr val="C25347"/>
                </a:solidFill>
                <a:effectLst/>
                <a:uLnTx/>
                <a:uFillTx/>
                <a:latin typeface="Calibri" panose="020F0502020204030204" pitchFamily="34" charset="0"/>
                <a:cs typeface="Calibri" panose="020F0502020204030204" pitchFamily="34" charset="0"/>
              </a:rPr>
              <a:t>Partners</a:t>
            </a:r>
          </a:p>
        </p:txBody>
      </p:sp>
      <p:pic>
        <p:nvPicPr>
          <p:cNvPr id="7" name="Picture 6">
            <a:extLst>
              <a:ext uri="{FF2B5EF4-FFF2-40B4-BE49-F238E27FC236}">
                <a16:creationId xmlns:a16="http://schemas.microsoft.com/office/drawing/2014/main" id="{ACFB25A6-1C56-429B-BAE0-34ACA75095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93327" y="2791717"/>
            <a:ext cx="2444168" cy="655528"/>
          </a:xfrm>
          <a:prstGeom prst="rect">
            <a:avLst/>
          </a:prstGeom>
        </p:spPr>
      </p:pic>
      <p:pic>
        <p:nvPicPr>
          <p:cNvPr id="8" name="Picture 7" descr="Mellon Foundation logo&#10;&#10;Description automatically generated">
            <a:extLst>
              <a:ext uri="{FF2B5EF4-FFF2-40B4-BE49-F238E27FC236}">
                <a16:creationId xmlns:a16="http://schemas.microsoft.com/office/drawing/2014/main" id="{48DDB5F3-A94F-4877-9352-BF977BEA01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7190" y="2604939"/>
            <a:ext cx="2218228" cy="1247753"/>
          </a:xfrm>
          <a:prstGeom prst="rect">
            <a:avLst/>
          </a:prstGeom>
        </p:spPr>
      </p:pic>
      <p:pic>
        <p:nvPicPr>
          <p:cNvPr id="9" name="Picture 8" descr="Susan Crown Exchange lgog&#10;&#10;Description automatically generated">
            <a:extLst>
              <a:ext uri="{FF2B5EF4-FFF2-40B4-BE49-F238E27FC236}">
                <a16:creationId xmlns:a16="http://schemas.microsoft.com/office/drawing/2014/main" id="{388E6593-E0CC-4965-8F78-E4E80E27D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6028" y="3987628"/>
            <a:ext cx="1900553" cy="1900553"/>
          </a:xfrm>
          <a:prstGeom prst="rect">
            <a:avLst/>
          </a:prstGeom>
        </p:spPr>
      </p:pic>
      <p:pic>
        <p:nvPicPr>
          <p:cNvPr id="10" name="Picture 9" descr="WebJunction logo&#10;&#10;Description automatically generated">
            <a:extLst>
              <a:ext uri="{FF2B5EF4-FFF2-40B4-BE49-F238E27FC236}">
                <a16:creationId xmlns:a16="http://schemas.microsoft.com/office/drawing/2014/main" id="{E7AB4E1F-D497-4ABB-A619-D89A82CF1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8182" y="4910341"/>
            <a:ext cx="3094458" cy="604574"/>
          </a:xfrm>
          <a:prstGeom prst="rect">
            <a:avLst/>
          </a:prstGeom>
        </p:spPr>
      </p:pic>
      <p:pic>
        <p:nvPicPr>
          <p:cNvPr id="11" name="Picture 10" descr="OCLC logo&#10;&#10;Description automatically generated">
            <a:extLst>
              <a:ext uri="{FF2B5EF4-FFF2-40B4-BE49-F238E27FC236}">
                <a16:creationId xmlns:a16="http://schemas.microsoft.com/office/drawing/2014/main" id="{F794B03C-6580-49C1-9B6A-A804FEEB4E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08098" y="3852692"/>
            <a:ext cx="2414626" cy="1057648"/>
          </a:xfrm>
          <a:prstGeom prst="rect">
            <a:avLst/>
          </a:prstGeom>
        </p:spPr>
      </p:pic>
    </p:spTree>
    <p:extLst>
      <p:ext uri="{BB962C8B-B14F-4D97-AF65-F5344CB8AC3E}">
        <p14:creationId xmlns:p14="http://schemas.microsoft.com/office/powerpoint/2010/main" val="44755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C759026-4E7C-487E-BD7E-ACB3D96565BE}"/>
              </a:ext>
            </a:extLst>
          </p:cNvPr>
          <p:cNvSpPr>
            <a:spLocks noGrp="1"/>
          </p:cNvSpPr>
          <p:nvPr>
            <p:ph type="subTitle" idx="1"/>
          </p:nvPr>
        </p:nvSpPr>
        <p:spPr/>
        <p:txBody>
          <a:bodyPr/>
          <a:lstStyle/>
          <a:p>
            <a:r>
              <a:rPr lang="en-US" dirty="0">
                <a:solidFill>
                  <a:schemeClr val="tx1"/>
                </a:solidFill>
              </a:rPr>
              <a:t>Brooke Doyle, </a:t>
            </a:r>
            <a:r>
              <a:rPr lang="en-US" dirty="0" err="1">
                <a:solidFill>
                  <a:schemeClr val="tx1"/>
                </a:solidFill>
              </a:rPr>
              <a:t>WebJunction</a:t>
            </a:r>
            <a:endParaRPr lang="en-US" dirty="0">
              <a:solidFill>
                <a:schemeClr val="tx1"/>
              </a:solidFill>
            </a:endParaRPr>
          </a:p>
          <a:p>
            <a:r>
              <a:rPr lang="en-US" dirty="0">
                <a:solidFill>
                  <a:schemeClr val="tx1"/>
                </a:solidFill>
              </a:rPr>
              <a:t>doyleb@oclc.org</a:t>
            </a:r>
          </a:p>
        </p:txBody>
      </p:sp>
      <p:sp>
        <p:nvSpPr>
          <p:cNvPr id="3" name="Text Placeholder 2">
            <a:extLst>
              <a:ext uri="{FF2B5EF4-FFF2-40B4-BE49-F238E27FC236}">
                <a16:creationId xmlns:a16="http://schemas.microsoft.com/office/drawing/2014/main" id="{FC3EE451-E2AB-4FA4-863C-87328A028E50}"/>
              </a:ext>
            </a:extLst>
          </p:cNvPr>
          <p:cNvSpPr>
            <a:spLocks noGrp="1"/>
          </p:cNvSpPr>
          <p:nvPr>
            <p:ph type="body" sz="quarter" idx="11"/>
          </p:nvPr>
        </p:nvSpPr>
        <p:spPr/>
        <p:txBody>
          <a:bodyPr>
            <a:normAutofit fontScale="92500" lnSpcReduction="10000"/>
          </a:bodyPr>
          <a:lstStyle/>
          <a:p>
            <a:endParaRPr lang="en-US" dirty="0"/>
          </a:p>
        </p:txBody>
      </p:sp>
    </p:spTree>
    <p:extLst>
      <p:ext uri="{BB962C8B-B14F-4D97-AF65-F5344CB8AC3E}">
        <p14:creationId xmlns:p14="http://schemas.microsoft.com/office/powerpoint/2010/main" val="1143547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340A5-5957-4AB7-BDAE-B08F83C870AA}"/>
              </a:ext>
            </a:extLst>
          </p:cNvPr>
          <p:cNvSpPr>
            <a:spLocks noGrp="1"/>
          </p:cNvSpPr>
          <p:nvPr>
            <p:ph type="title" idx="4294967295"/>
          </p:nvPr>
        </p:nvSpPr>
        <p:spPr>
          <a:xfrm>
            <a:off x="371475" y="219078"/>
            <a:ext cx="10515600" cy="1325562"/>
          </a:xfrm>
        </p:spPr>
        <p:txBody>
          <a:bodyPr/>
          <a:lstStyle/>
          <a:p>
            <a:r>
              <a:rPr lang="en-US" dirty="0"/>
              <a:t>Civil vs Criminal Law</a:t>
            </a:r>
          </a:p>
        </p:txBody>
      </p:sp>
      <p:sp>
        <p:nvSpPr>
          <p:cNvPr id="3" name="Content Placeholder 2">
            <a:extLst>
              <a:ext uri="{FF2B5EF4-FFF2-40B4-BE49-F238E27FC236}">
                <a16:creationId xmlns:a16="http://schemas.microsoft.com/office/drawing/2014/main" id="{2F36E745-601D-4E0B-A334-988C73A88317}"/>
              </a:ext>
            </a:extLst>
          </p:cNvPr>
          <p:cNvSpPr>
            <a:spLocks noGrp="1"/>
          </p:cNvSpPr>
          <p:nvPr>
            <p:ph idx="4294967295"/>
          </p:nvPr>
        </p:nvSpPr>
        <p:spPr>
          <a:xfrm>
            <a:off x="6238875" y="1717678"/>
            <a:ext cx="6096000" cy="4776786"/>
          </a:xfrm>
        </p:spPr>
        <p:txBody>
          <a:bodyPr>
            <a:normAutofit fontScale="55000" lnSpcReduction="20000"/>
          </a:bodyPr>
          <a:lstStyle/>
          <a:p>
            <a:pPr marL="0" indent="0">
              <a:buNone/>
            </a:pPr>
            <a:r>
              <a:rPr lang="en-US" sz="5100" b="1" dirty="0">
                <a:solidFill>
                  <a:schemeClr val="tx1"/>
                </a:solidFill>
                <a:latin typeface="Helvetica" panose="020B0604020202020204" pitchFamily="34" charset="0"/>
                <a:cs typeface="Helvetica" panose="020B0604020202020204" pitchFamily="34" charset="0"/>
              </a:rPr>
              <a:t>CIVIL Law</a:t>
            </a:r>
          </a:p>
          <a:p>
            <a:pPr>
              <a:lnSpc>
                <a:spcPct val="120000"/>
              </a:lnSpc>
            </a:pPr>
            <a:r>
              <a:rPr lang="en-US" sz="5100" dirty="0">
                <a:solidFill>
                  <a:schemeClr val="tx1"/>
                </a:solidFill>
                <a:latin typeface="Helvetica" panose="020B0604020202020204" pitchFamily="34" charset="0"/>
                <a:cs typeface="Helvetica" panose="020B0604020202020204" pitchFamily="34" charset="0"/>
              </a:rPr>
              <a:t>deals with disputes between individuals, organizations, or between the two, in which compensation is awarded to the victim</a:t>
            </a:r>
            <a:br>
              <a:rPr lang="en-US" sz="5100" dirty="0">
                <a:latin typeface="Helvetica" panose="020B0604020202020204" pitchFamily="34" charset="0"/>
                <a:cs typeface="Helvetica" panose="020B0604020202020204" pitchFamily="34" charset="0"/>
              </a:rPr>
            </a:br>
            <a:endParaRPr lang="en-US" sz="5100" dirty="0">
              <a:latin typeface="Helvetica" panose="020B0604020202020204" pitchFamily="34" charset="0"/>
              <a:cs typeface="Helvetica" panose="020B0604020202020204" pitchFamily="34" charset="0"/>
            </a:endParaRPr>
          </a:p>
          <a:p>
            <a:pPr>
              <a:lnSpc>
                <a:spcPct val="120000"/>
              </a:lnSpc>
            </a:pPr>
            <a:r>
              <a:rPr lang="en-US" sz="5100" dirty="0">
                <a:solidFill>
                  <a:schemeClr val="tx1"/>
                </a:solidFill>
                <a:latin typeface="Helvetica" panose="020B0604020202020204" pitchFamily="34" charset="0"/>
                <a:cs typeface="Helvetica" panose="020B0604020202020204" pitchFamily="34" charset="0"/>
              </a:rPr>
              <a:t>There is </a:t>
            </a:r>
            <a:r>
              <a:rPr lang="en-US" sz="5100" b="1" i="1" dirty="0">
                <a:solidFill>
                  <a:srgbClr val="005C9D"/>
                </a:solidFill>
                <a:latin typeface="Helvetica" panose="020B0604020202020204" pitchFamily="34" charset="0"/>
                <a:cs typeface="Helvetica" panose="020B0604020202020204" pitchFamily="34" charset="0"/>
              </a:rPr>
              <a:t>NO guarantee </a:t>
            </a:r>
            <a:r>
              <a:rPr lang="en-US" sz="5100" dirty="0">
                <a:solidFill>
                  <a:schemeClr val="tx1"/>
                </a:solidFill>
                <a:latin typeface="Helvetica" panose="020B0604020202020204" pitchFamily="34" charset="0"/>
                <a:cs typeface="Helvetica" panose="020B0604020202020204" pitchFamily="34" charset="0"/>
              </a:rPr>
              <a:t>of an attorney provided by the state</a:t>
            </a:r>
          </a:p>
          <a:p>
            <a:endParaRPr lang="en-US" dirty="0"/>
          </a:p>
        </p:txBody>
      </p:sp>
      <p:sp>
        <p:nvSpPr>
          <p:cNvPr id="4" name="Content Placeholder 2">
            <a:extLst>
              <a:ext uri="{FF2B5EF4-FFF2-40B4-BE49-F238E27FC236}">
                <a16:creationId xmlns:a16="http://schemas.microsoft.com/office/drawing/2014/main" id="{AFC4C067-F9DB-4F12-80E2-1B4626CEA011}"/>
              </a:ext>
            </a:extLst>
          </p:cNvPr>
          <p:cNvSpPr txBox="1">
            <a:spLocks/>
          </p:cNvSpPr>
          <p:nvPr/>
        </p:nvSpPr>
        <p:spPr>
          <a:xfrm>
            <a:off x="1002632" y="1825625"/>
            <a:ext cx="5093368" cy="4351338"/>
          </a:xfrm>
          <a:prstGeom prst="rect">
            <a:avLst/>
          </a:prstGeom>
          <a:solidFill>
            <a:schemeClr val="bg1">
              <a:alpha val="82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b="1" dirty="0">
                <a:latin typeface="Helvetica" panose="020B0604020202020204" pitchFamily="34" charset="0"/>
                <a:cs typeface="Helvetica" panose="020B0604020202020204" pitchFamily="34" charset="0"/>
              </a:rPr>
              <a:t>CRIMINAL Law</a:t>
            </a:r>
          </a:p>
          <a:p>
            <a:r>
              <a:rPr lang="en-US" dirty="0">
                <a:latin typeface="Helvetica" panose="020B0604020202020204" pitchFamily="34" charset="0"/>
                <a:cs typeface="Helvetica" panose="020B0604020202020204" pitchFamily="34" charset="0"/>
              </a:rPr>
              <a:t>the body of law that deals with crime and the legal  punishment of criminal offenses</a:t>
            </a:r>
            <a:br>
              <a:rPr lang="en-US" dirty="0">
                <a:latin typeface="Helvetica" panose="020B0604020202020204" pitchFamily="34" charset="0"/>
                <a:cs typeface="Helvetica" panose="020B0604020202020204" pitchFamily="34" charset="0"/>
              </a:rPr>
            </a:br>
            <a:br>
              <a:rPr lang="en-US" dirty="0">
                <a:latin typeface="Helvetica" panose="020B0604020202020204" pitchFamily="34" charset="0"/>
                <a:cs typeface="Helvetica" panose="020B0604020202020204" pitchFamily="34" charset="0"/>
              </a:rPr>
            </a:br>
            <a:endParaRPr lang="en-US" dirty="0">
              <a:latin typeface="Helvetica" panose="020B0604020202020204" pitchFamily="34" charset="0"/>
              <a:cs typeface="Helvetica" panose="020B0604020202020204" pitchFamily="34" charset="0"/>
            </a:endParaRPr>
          </a:p>
          <a:p>
            <a:r>
              <a:rPr lang="en-US" dirty="0">
                <a:latin typeface="Helvetica" panose="020B0604020202020204" pitchFamily="34" charset="0"/>
                <a:cs typeface="Helvetica" panose="020B0604020202020204" pitchFamily="34" charset="0"/>
              </a:rPr>
              <a:t>The Sixth Amendment </a:t>
            </a:r>
            <a:r>
              <a:rPr lang="en-US" i="1" dirty="0">
                <a:latin typeface="Helvetica" panose="020B0604020202020204" pitchFamily="34" charset="0"/>
                <a:cs typeface="Helvetica" panose="020B0604020202020204" pitchFamily="34" charset="0"/>
              </a:rPr>
              <a:t>guarantees the right to be defended by an attorney</a:t>
            </a:r>
          </a:p>
        </p:txBody>
      </p:sp>
      <p:cxnSp>
        <p:nvCxnSpPr>
          <p:cNvPr id="6" name="Straight Connector 5">
            <a:extLst>
              <a:ext uri="{FF2B5EF4-FFF2-40B4-BE49-F238E27FC236}">
                <a16:creationId xmlns:a16="http://schemas.microsoft.com/office/drawing/2014/main" id="{66F9B9FD-F32B-4E7A-9139-A2FDFD584523}"/>
              </a:ext>
            </a:extLst>
          </p:cNvPr>
          <p:cNvCxnSpPr/>
          <p:nvPr/>
        </p:nvCxnSpPr>
        <p:spPr>
          <a:xfrm>
            <a:off x="371475" y="1371600"/>
            <a:ext cx="11572875"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0362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43C1C-91FB-4B1F-A119-39F17E909ADD}"/>
              </a:ext>
            </a:extLst>
          </p:cNvPr>
          <p:cNvSpPr>
            <a:spLocks noGrp="1"/>
          </p:cNvSpPr>
          <p:nvPr>
            <p:ph type="title" idx="4294967295"/>
          </p:nvPr>
        </p:nvSpPr>
        <p:spPr>
          <a:xfrm>
            <a:off x="476250" y="365125"/>
            <a:ext cx="10515600" cy="1325563"/>
          </a:xfrm>
        </p:spPr>
        <p:txBody>
          <a:bodyPr/>
          <a:lstStyle/>
          <a:p>
            <a:r>
              <a:rPr lang="en-US" dirty="0"/>
              <a:t>The Justice Gap</a:t>
            </a:r>
          </a:p>
        </p:txBody>
      </p:sp>
      <p:sp>
        <p:nvSpPr>
          <p:cNvPr id="3" name="Content Placeholder 2">
            <a:extLst>
              <a:ext uri="{FF2B5EF4-FFF2-40B4-BE49-F238E27FC236}">
                <a16:creationId xmlns:a16="http://schemas.microsoft.com/office/drawing/2014/main" id="{BFBA4160-FA12-40F9-8E7C-B9B5F30A6E15}"/>
              </a:ext>
            </a:extLst>
          </p:cNvPr>
          <p:cNvSpPr>
            <a:spLocks noGrp="1"/>
          </p:cNvSpPr>
          <p:nvPr>
            <p:ph idx="4294967295"/>
          </p:nvPr>
        </p:nvSpPr>
        <p:spPr>
          <a:xfrm>
            <a:off x="2171700" y="4503737"/>
            <a:ext cx="7734300" cy="1736725"/>
          </a:xfrm>
        </p:spPr>
        <p:txBody>
          <a:bodyPr>
            <a:normAutofit/>
          </a:bodyPr>
          <a:lstStyle/>
          <a:p>
            <a:pPr marL="0" lvl="0" indent="0" algn="ctr">
              <a:buNone/>
            </a:pPr>
            <a:endParaRPr lang="en-US" sz="1800" dirty="0">
              <a:solidFill>
                <a:prstClr val="black"/>
              </a:solidFill>
              <a:latin typeface="Helvetica" panose="020B0604020202020204" pitchFamily="34" charset="0"/>
              <a:cs typeface="Helvetica" panose="020B0604020202020204" pitchFamily="34" charset="0"/>
            </a:endParaRPr>
          </a:p>
          <a:p>
            <a:pPr marL="0" lvl="0" indent="0" algn="ctr">
              <a:buNone/>
            </a:pPr>
            <a:r>
              <a:rPr lang="en-US" sz="1500" dirty="0">
                <a:solidFill>
                  <a:prstClr val="black"/>
                </a:solidFill>
                <a:latin typeface="Helvetica" panose="020B0604020202020204" pitchFamily="34" charset="0"/>
                <a:cs typeface="Helvetica" panose="020B0604020202020204" pitchFamily="34" charset="0"/>
              </a:rPr>
              <a:t>Data source: Legal Services Corporation, Justice Gap Report, June 2017</a:t>
            </a:r>
          </a:p>
          <a:p>
            <a:pPr marL="0" lvl="0" indent="0" algn="ctr">
              <a:buNone/>
            </a:pPr>
            <a:r>
              <a:rPr lang="en-US" sz="1500" b="1" dirty="0">
                <a:solidFill>
                  <a:srgbClr val="005C9D"/>
                </a:solidFill>
                <a:latin typeface="Helvetica" panose="020B0604020202020204" pitchFamily="34" charset="0"/>
                <a:cs typeface="Helvetica" panose="020B0604020202020204" pitchFamily="34" charset="0"/>
                <a:hlinkClick r:id="rId3">
                  <a:extLst>
                    <a:ext uri="{A12FA001-AC4F-418D-AE19-62706E023703}">
                      <ahyp:hlinkClr xmlns:ahyp="http://schemas.microsoft.com/office/drawing/2018/hyperlinkcolor" val="tx"/>
                    </a:ext>
                  </a:extLst>
                </a:hlinkClick>
              </a:rPr>
              <a:t>https://www.lsc.gov/media-center/publications/2017-justice-gap-report</a:t>
            </a:r>
            <a:r>
              <a:rPr lang="en-US" sz="1500" b="1" dirty="0">
                <a:solidFill>
                  <a:srgbClr val="005C9D"/>
                </a:solidFill>
                <a:latin typeface="Helvetica" panose="020B0604020202020204" pitchFamily="34" charset="0"/>
                <a:cs typeface="Helvetica" panose="020B0604020202020204" pitchFamily="34" charset="0"/>
              </a:rPr>
              <a:t> </a:t>
            </a:r>
          </a:p>
        </p:txBody>
      </p:sp>
      <p:cxnSp>
        <p:nvCxnSpPr>
          <p:cNvPr id="5" name="Straight Connector 4">
            <a:extLst>
              <a:ext uri="{FF2B5EF4-FFF2-40B4-BE49-F238E27FC236}">
                <a16:creationId xmlns:a16="http://schemas.microsoft.com/office/drawing/2014/main" id="{3BF297F9-24E2-4794-913D-59C87B2832E6}"/>
              </a:ext>
            </a:extLst>
          </p:cNvPr>
          <p:cNvCxnSpPr/>
          <p:nvPr/>
        </p:nvCxnSpPr>
        <p:spPr>
          <a:xfrm>
            <a:off x="476250" y="1485900"/>
            <a:ext cx="111252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4985C72-B81E-4A1D-9071-9F7EE0EE46D9}"/>
              </a:ext>
            </a:extLst>
          </p:cNvPr>
          <p:cNvSpPr/>
          <p:nvPr/>
        </p:nvSpPr>
        <p:spPr>
          <a:xfrm>
            <a:off x="2043967" y="2170097"/>
            <a:ext cx="7989766" cy="2333640"/>
          </a:xfrm>
          <a:prstGeom prst="roundRect">
            <a:avLst/>
          </a:prstGeom>
          <a:solidFill>
            <a:srgbClr val="83B7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936C602-12E1-4DD6-9B6C-BA37C0CA0369}"/>
              </a:ext>
            </a:extLst>
          </p:cNvPr>
          <p:cNvSpPr txBox="1"/>
          <p:nvPr/>
        </p:nvSpPr>
        <p:spPr>
          <a:xfrm>
            <a:off x="2088210" y="2521059"/>
            <a:ext cx="7901279" cy="1815882"/>
          </a:xfrm>
          <a:prstGeom prst="rect">
            <a:avLst/>
          </a:prstGeom>
          <a:noFill/>
        </p:spPr>
        <p:txBody>
          <a:bodyPr wrap="square" rtlCol="0">
            <a:spAutoFit/>
          </a:bodyPr>
          <a:lstStyle/>
          <a:p>
            <a:pPr lvl="0" algn="ctr"/>
            <a:r>
              <a:rPr lang="en-US" sz="2800" b="1" dirty="0">
                <a:solidFill>
                  <a:srgbClr val="005C9D"/>
                </a:solidFill>
                <a:latin typeface="Helvetica" panose="020B0604020202020204" pitchFamily="34" charset="0"/>
                <a:cs typeface="Helvetica" panose="020B0604020202020204" pitchFamily="34" charset="0"/>
              </a:rPr>
              <a:t>86%</a:t>
            </a:r>
            <a:r>
              <a:rPr lang="en-US" sz="2800" dirty="0">
                <a:solidFill>
                  <a:srgbClr val="005C9D"/>
                </a:solidFill>
                <a:latin typeface="Helvetica" panose="020B0604020202020204" pitchFamily="34" charset="0"/>
                <a:cs typeface="Helvetica" panose="020B0604020202020204" pitchFamily="34" charset="0"/>
              </a:rPr>
              <a:t> </a:t>
            </a:r>
            <a:r>
              <a:rPr lang="en-US" sz="2800" dirty="0">
                <a:solidFill>
                  <a:schemeClr val="bg1"/>
                </a:solidFill>
                <a:latin typeface="Helvetica" panose="020B0604020202020204" pitchFamily="34" charset="0"/>
                <a:cs typeface="Helvetica" panose="020B0604020202020204" pitchFamily="34" charset="0"/>
              </a:rPr>
              <a:t>of the civil legal problems </a:t>
            </a:r>
            <a:br>
              <a:rPr lang="en-US" sz="2800" dirty="0">
                <a:solidFill>
                  <a:schemeClr val="bg1"/>
                </a:solidFill>
                <a:latin typeface="Helvetica" panose="020B0604020202020204" pitchFamily="34" charset="0"/>
                <a:cs typeface="Helvetica" panose="020B0604020202020204" pitchFamily="34" charset="0"/>
              </a:rPr>
            </a:br>
            <a:r>
              <a:rPr lang="en-US" sz="2800" dirty="0">
                <a:solidFill>
                  <a:schemeClr val="bg1"/>
                </a:solidFill>
                <a:latin typeface="Helvetica" panose="020B0604020202020204" pitchFamily="34" charset="0"/>
                <a:cs typeface="Helvetica" panose="020B0604020202020204" pitchFamily="34" charset="0"/>
              </a:rPr>
              <a:t>reported by low-income Americans </a:t>
            </a:r>
            <a:br>
              <a:rPr lang="en-US" sz="2800" dirty="0">
                <a:solidFill>
                  <a:schemeClr val="bg1"/>
                </a:solidFill>
                <a:latin typeface="Helvetica" panose="020B0604020202020204" pitchFamily="34" charset="0"/>
                <a:cs typeface="Helvetica" panose="020B0604020202020204" pitchFamily="34" charset="0"/>
              </a:rPr>
            </a:br>
            <a:r>
              <a:rPr lang="en-US" sz="2800" dirty="0">
                <a:solidFill>
                  <a:schemeClr val="bg1"/>
                </a:solidFill>
                <a:latin typeface="Helvetica" panose="020B0604020202020204" pitchFamily="34" charset="0"/>
                <a:cs typeface="Helvetica" panose="020B0604020202020204" pitchFamily="34" charset="0"/>
              </a:rPr>
              <a:t>in the past year (2017) received</a:t>
            </a:r>
            <a:r>
              <a:rPr lang="en-US" sz="2800" dirty="0">
                <a:solidFill>
                  <a:schemeClr val="bg1">
                    <a:lumMod val="75000"/>
                  </a:schemeClr>
                </a:solidFill>
                <a:latin typeface="Helvetica" panose="020B0604020202020204" pitchFamily="34" charset="0"/>
                <a:cs typeface="Helvetica" panose="020B0604020202020204" pitchFamily="34" charset="0"/>
              </a:rPr>
              <a:t> </a:t>
            </a:r>
            <a:r>
              <a:rPr lang="en-US" sz="2800" b="1" dirty="0">
                <a:solidFill>
                  <a:srgbClr val="005C9D"/>
                </a:solidFill>
                <a:latin typeface="Helvetica" panose="020B0604020202020204" pitchFamily="34" charset="0"/>
                <a:cs typeface="Helvetica" panose="020B0604020202020204" pitchFamily="34" charset="0"/>
              </a:rPr>
              <a:t>inadequate or no legal help</a:t>
            </a:r>
            <a:r>
              <a:rPr lang="en-US" sz="2800" dirty="0">
                <a:solidFill>
                  <a:srgbClr val="005C9D"/>
                </a:solidFill>
                <a:latin typeface="Helvetica" panose="020B0604020202020204" pitchFamily="34" charset="0"/>
                <a:cs typeface="Helvetica" panose="020B0604020202020204" pitchFamily="34" charset="0"/>
              </a:rPr>
              <a:t>.</a:t>
            </a:r>
          </a:p>
        </p:txBody>
      </p:sp>
    </p:spTree>
    <p:extLst>
      <p:ext uri="{BB962C8B-B14F-4D97-AF65-F5344CB8AC3E}">
        <p14:creationId xmlns:p14="http://schemas.microsoft.com/office/powerpoint/2010/main" val="22055947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517FEE-42A9-49C3-990C-1B60FEFFCB58}"/>
              </a:ext>
            </a:extLst>
          </p:cNvPr>
          <p:cNvSpPr>
            <a:spLocks noGrp="1"/>
          </p:cNvSpPr>
          <p:nvPr>
            <p:ph type="title" idx="4294967295"/>
          </p:nvPr>
        </p:nvSpPr>
        <p:spPr>
          <a:xfrm>
            <a:off x="552450" y="58739"/>
            <a:ext cx="10515600" cy="1325562"/>
          </a:xfrm>
        </p:spPr>
        <p:txBody>
          <a:bodyPr/>
          <a:lstStyle/>
          <a:p>
            <a:r>
              <a:rPr lang="en-US" dirty="0"/>
              <a:t>Why aren’t these needs being met?</a:t>
            </a:r>
          </a:p>
        </p:txBody>
      </p:sp>
      <p:sp>
        <p:nvSpPr>
          <p:cNvPr id="5" name="Content Placeholder 4">
            <a:extLst>
              <a:ext uri="{FF2B5EF4-FFF2-40B4-BE49-F238E27FC236}">
                <a16:creationId xmlns:a16="http://schemas.microsoft.com/office/drawing/2014/main" id="{FF44DCDF-F5B7-49F8-B30C-493BD028F50D}"/>
              </a:ext>
            </a:extLst>
          </p:cNvPr>
          <p:cNvSpPr>
            <a:spLocks noGrp="1"/>
          </p:cNvSpPr>
          <p:nvPr>
            <p:ph idx="4294967295"/>
          </p:nvPr>
        </p:nvSpPr>
        <p:spPr>
          <a:xfrm>
            <a:off x="619168" y="1463466"/>
            <a:ext cx="6999288" cy="4351338"/>
          </a:xfrm>
        </p:spPr>
        <p:txBody>
          <a:bodyPr>
            <a:normAutofit fontScale="85000" lnSpcReduction="20000"/>
          </a:bodyPr>
          <a:lstStyle/>
          <a:p>
            <a:pPr>
              <a:spcAft>
                <a:spcPts val="1200"/>
              </a:spcAft>
            </a:pPr>
            <a:r>
              <a:rPr lang="en-US" sz="3200" dirty="0">
                <a:solidFill>
                  <a:schemeClr val="tx1"/>
                </a:solidFill>
                <a:latin typeface="Helvetica" panose="020B0604020202020204" pitchFamily="34" charset="0"/>
                <a:cs typeface="Helvetica" panose="020B0604020202020204" pitchFamily="34" charset="0"/>
              </a:rPr>
              <a:t>There are </a:t>
            </a:r>
            <a:r>
              <a:rPr lang="en-US" sz="3200" b="1" dirty="0">
                <a:solidFill>
                  <a:schemeClr val="tx1"/>
                </a:solidFill>
                <a:latin typeface="Helvetica" panose="020B0604020202020204" pitchFamily="34" charset="0"/>
                <a:cs typeface="Helvetica" panose="020B0604020202020204" pitchFamily="34" charset="0"/>
              </a:rPr>
              <a:t>not enough legal aid attorneys </a:t>
            </a:r>
            <a:r>
              <a:rPr lang="en-US" sz="3200" dirty="0">
                <a:solidFill>
                  <a:schemeClr val="tx1"/>
                </a:solidFill>
                <a:latin typeface="Helvetica" panose="020B0604020202020204" pitchFamily="34" charset="0"/>
                <a:cs typeface="Helvetica" panose="020B0604020202020204" pitchFamily="34" charset="0"/>
              </a:rPr>
              <a:t>to help everyone</a:t>
            </a:r>
          </a:p>
          <a:p>
            <a:pPr>
              <a:spcAft>
                <a:spcPts val="1200"/>
              </a:spcAft>
            </a:pPr>
            <a:r>
              <a:rPr lang="en-US" sz="3200" dirty="0">
                <a:solidFill>
                  <a:schemeClr val="tx1"/>
                </a:solidFill>
                <a:latin typeface="Helvetica" panose="020B0604020202020204" pitchFamily="34" charset="0"/>
                <a:cs typeface="Helvetica" panose="020B0604020202020204" pitchFamily="34" charset="0"/>
              </a:rPr>
              <a:t>People may not realize they have a </a:t>
            </a:r>
            <a:br>
              <a:rPr lang="en-US" sz="3200" dirty="0">
                <a:solidFill>
                  <a:schemeClr val="tx1"/>
                </a:solidFill>
                <a:latin typeface="Helvetica" panose="020B0604020202020204" pitchFamily="34" charset="0"/>
                <a:cs typeface="Helvetica" panose="020B0604020202020204" pitchFamily="34" charset="0"/>
              </a:rPr>
            </a:br>
            <a:r>
              <a:rPr lang="en-US" sz="3200" dirty="0">
                <a:solidFill>
                  <a:schemeClr val="tx1"/>
                </a:solidFill>
                <a:latin typeface="Helvetica" panose="020B0604020202020204" pitchFamily="34" charset="0"/>
                <a:cs typeface="Helvetica" panose="020B0604020202020204" pitchFamily="34" charset="0"/>
              </a:rPr>
              <a:t>legal issue and not be aware of available resources</a:t>
            </a:r>
          </a:p>
          <a:p>
            <a:pPr>
              <a:spcAft>
                <a:spcPts val="1200"/>
              </a:spcAft>
            </a:pPr>
            <a:r>
              <a:rPr lang="en-US" sz="3200" dirty="0">
                <a:solidFill>
                  <a:schemeClr val="tx1"/>
                </a:solidFill>
                <a:latin typeface="Helvetica" panose="020B0604020202020204" pitchFamily="34" charset="0"/>
                <a:cs typeface="Helvetica" panose="020B0604020202020204" pitchFamily="34" charset="0"/>
              </a:rPr>
              <a:t>Legal issues may be intensely personal and emotional</a:t>
            </a:r>
          </a:p>
        </p:txBody>
      </p:sp>
      <p:sp>
        <p:nvSpPr>
          <p:cNvPr id="2" name="Speech Bubble: Rectangle with Corners Rounded 1">
            <a:extLst>
              <a:ext uri="{FF2B5EF4-FFF2-40B4-BE49-F238E27FC236}">
                <a16:creationId xmlns:a16="http://schemas.microsoft.com/office/drawing/2014/main" id="{31C4AE75-2628-48D7-9D45-7217D03ACC59}"/>
              </a:ext>
            </a:extLst>
          </p:cNvPr>
          <p:cNvSpPr/>
          <p:nvPr/>
        </p:nvSpPr>
        <p:spPr>
          <a:xfrm>
            <a:off x="8073189" y="1847641"/>
            <a:ext cx="3838074" cy="2567947"/>
          </a:xfrm>
          <a:prstGeom prst="wedgeRoundRectCallout">
            <a:avLst>
              <a:gd name="adj1" fmla="val -66601"/>
              <a:gd name="adj2" fmla="val -18506"/>
              <a:gd name="adj3" fmla="val 16667"/>
            </a:avLst>
          </a:prstGeom>
          <a:solidFill>
            <a:srgbClr val="85B8E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lvl="1" algn="ctr">
              <a:spcAft>
                <a:spcPts val="1200"/>
              </a:spcAft>
            </a:pPr>
            <a:r>
              <a:rPr lang="en-US" sz="2800" dirty="0">
                <a:solidFill>
                  <a:schemeClr val="tx1"/>
                </a:solidFill>
                <a:latin typeface="Helvetica" panose="020B0604020202020204" pitchFamily="34" charset="0"/>
                <a:cs typeface="Helvetica" panose="020B0604020202020204" pitchFamily="34" charset="0"/>
              </a:rPr>
              <a:t>It is estimated there is just </a:t>
            </a:r>
            <a:r>
              <a:rPr lang="en-US" sz="3200" b="1" dirty="0">
                <a:solidFill>
                  <a:schemeClr val="bg1"/>
                </a:solidFill>
                <a:latin typeface="Helvetica" panose="020B0604020202020204" pitchFamily="34" charset="0"/>
                <a:cs typeface="Helvetica" panose="020B0604020202020204" pitchFamily="34" charset="0"/>
              </a:rPr>
              <a:t>1</a:t>
            </a:r>
            <a:r>
              <a:rPr lang="en-US" sz="2800" dirty="0">
                <a:solidFill>
                  <a:schemeClr val="tx1"/>
                </a:solidFill>
                <a:latin typeface="Helvetica" panose="020B0604020202020204" pitchFamily="34" charset="0"/>
                <a:cs typeface="Helvetica" panose="020B0604020202020204" pitchFamily="34" charset="0"/>
              </a:rPr>
              <a:t> legal aid attorney for every </a:t>
            </a:r>
            <a:r>
              <a:rPr lang="en-US" sz="3200" b="1" dirty="0">
                <a:solidFill>
                  <a:schemeClr val="bg1"/>
                </a:solidFill>
                <a:latin typeface="Helvetica" panose="020B0604020202020204" pitchFamily="34" charset="0"/>
                <a:cs typeface="Helvetica" panose="020B0604020202020204" pitchFamily="34" charset="0"/>
              </a:rPr>
              <a:t>10,000</a:t>
            </a:r>
            <a:r>
              <a:rPr lang="en-US" sz="2800" dirty="0">
                <a:solidFill>
                  <a:schemeClr val="tx1"/>
                </a:solidFill>
                <a:latin typeface="Helvetica" panose="020B0604020202020204" pitchFamily="34" charset="0"/>
                <a:cs typeface="Helvetica" panose="020B0604020202020204" pitchFamily="34" charset="0"/>
              </a:rPr>
              <a:t> low income Americans </a:t>
            </a:r>
          </a:p>
        </p:txBody>
      </p:sp>
      <p:cxnSp>
        <p:nvCxnSpPr>
          <p:cNvPr id="6" name="Straight Connector 5">
            <a:extLst>
              <a:ext uri="{FF2B5EF4-FFF2-40B4-BE49-F238E27FC236}">
                <a16:creationId xmlns:a16="http://schemas.microsoft.com/office/drawing/2014/main" id="{E7EF3F44-D7B7-4F69-BA6B-29A0686F0501}"/>
              </a:ext>
            </a:extLst>
          </p:cNvPr>
          <p:cNvCxnSpPr/>
          <p:nvPr/>
        </p:nvCxnSpPr>
        <p:spPr>
          <a:xfrm>
            <a:off x="695325" y="1238250"/>
            <a:ext cx="10801350"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422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87808-4C0B-489B-ABD8-EEFB97332AE7}"/>
              </a:ext>
            </a:extLst>
          </p:cNvPr>
          <p:cNvSpPr>
            <a:spLocks noGrp="1"/>
          </p:cNvSpPr>
          <p:nvPr>
            <p:ph type="title"/>
          </p:nvPr>
        </p:nvSpPr>
        <p:spPr>
          <a:xfrm>
            <a:off x="523875" y="-133250"/>
            <a:ext cx="10713721" cy="1286160"/>
          </a:xfrm>
        </p:spPr>
        <p:txBody>
          <a:bodyPr vert="horz" lIns="91440" tIns="45720" rIns="91440" bIns="45720" rtlCol="0" anchor="b">
            <a:normAutofit/>
          </a:bodyPr>
          <a:lstStyle/>
          <a:p>
            <a:r>
              <a:rPr lang="en-US" dirty="0"/>
              <a:t>The role of libraries</a:t>
            </a:r>
          </a:p>
        </p:txBody>
      </p:sp>
      <p:sp>
        <p:nvSpPr>
          <p:cNvPr id="4" name="Content Placeholder 3">
            <a:extLst>
              <a:ext uri="{FF2B5EF4-FFF2-40B4-BE49-F238E27FC236}">
                <a16:creationId xmlns:a16="http://schemas.microsoft.com/office/drawing/2014/main" id="{3962B51E-B446-437E-B145-52461C195164}"/>
              </a:ext>
            </a:extLst>
          </p:cNvPr>
          <p:cNvSpPr>
            <a:spLocks noGrp="1"/>
          </p:cNvSpPr>
          <p:nvPr>
            <p:ph idx="1"/>
          </p:nvPr>
        </p:nvSpPr>
        <p:spPr>
          <a:xfrm>
            <a:off x="838200" y="2014307"/>
            <a:ext cx="10515600" cy="696691"/>
          </a:xfrm>
        </p:spPr>
        <p:txBody>
          <a:bodyPr>
            <a:normAutofit lnSpcReduction="10000"/>
          </a:bodyPr>
          <a:lstStyle/>
          <a:p>
            <a:r>
              <a:rPr lang="en-US" sz="3200" dirty="0">
                <a:solidFill>
                  <a:schemeClr val="tx1"/>
                </a:solidFill>
                <a:latin typeface="Helvetica" panose="020B0604020202020204" pitchFamily="34" charset="0"/>
                <a:cs typeface="Helvetica" panose="020B0604020202020204" pitchFamily="34" charset="0"/>
              </a:rPr>
              <a:t>People feel comfortable walking into a library</a:t>
            </a:r>
          </a:p>
        </p:txBody>
      </p:sp>
      <p:grpSp>
        <p:nvGrpSpPr>
          <p:cNvPr id="3" name="Group 2">
            <a:extLst>
              <a:ext uri="{FF2B5EF4-FFF2-40B4-BE49-F238E27FC236}">
                <a16:creationId xmlns:a16="http://schemas.microsoft.com/office/drawing/2014/main" id="{68262691-F5A4-4E0B-953F-EDD292355977}"/>
              </a:ext>
              <a:ext uri="{C183D7F6-B498-43B3-948B-1728B52AA6E4}">
                <adec:decorative xmlns:adec="http://schemas.microsoft.com/office/drawing/2017/decorative" val="1"/>
              </a:ext>
            </a:extLst>
          </p:cNvPr>
          <p:cNvGrpSpPr>
            <a:grpSpLocks noChangeAspect="1"/>
          </p:cNvGrpSpPr>
          <p:nvPr/>
        </p:nvGrpSpPr>
        <p:grpSpPr>
          <a:xfrm>
            <a:off x="9015984" y="419200"/>
            <a:ext cx="2103120" cy="2103120"/>
            <a:chOff x="10153932" y="164020"/>
            <a:chExt cx="1235250" cy="1235250"/>
          </a:xfrm>
        </p:grpSpPr>
        <p:sp>
          <p:nvSpPr>
            <p:cNvPr id="11" name="Oval 10">
              <a:extLst>
                <a:ext uri="{FF2B5EF4-FFF2-40B4-BE49-F238E27FC236}">
                  <a16:creationId xmlns:a16="http://schemas.microsoft.com/office/drawing/2014/main" id="{6128632E-BB4C-4981-B0F7-F971E01C432F}"/>
                </a:ext>
              </a:extLst>
            </p:cNvPr>
            <p:cNvSpPr/>
            <p:nvPr/>
          </p:nvSpPr>
          <p:spPr>
            <a:xfrm>
              <a:off x="10153932" y="164020"/>
              <a:ext cx="1235250" cy="123525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12" name="Rectangle 11" descr="Bank">
              <a:extLst>
                <a:ext uri="{FF2B5EF4-FFF2-40B4-BE49-F238E27FC236}">
                  <a16:creationId xmlns:a16="http://schemas.microsoft.com/office/drawing/2014/main" id="{B803B397-F725-4D72-A63F-0233D73886F2}"/>
                </a:ext>
              </a:extLst>
            </p:cNvPr>
            <p:cNvSpPr/>
            <p:nvPr/>
          </p:nvSpPr>
          <p:spPr>
            <a:xfrm>
              <a:off x="10417182" y="427270"/>
              <a:ext cx="708750" cy="70875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grpSp>
      <p:pic>
        <p:nvPicPr>
          <p:cNvPr id="7" name="Picture 6" descr="people sitting on the steps of the New York Public Library&#10;&#10;Description automatically generated">
            <a:extLst>
              <a:ext uri="{FF2B5EF4-FFF2-40B4-BE49-F238E27FC236}">
                <a16:creationId xmlns:a16="http://schemas.microsoft.com/office/drawing/2014/main" id="{ADF3AD33-F68C-4AEC-8972-A4DF299355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24" y="2970526"/>
            <a:ext cx="12192000" cy="4267200"/>
          </a:xfrm>
          <a:prstGeom prst="rect">
            <a:avLst/>
          </a:prstGeom>
        </p:spPr>
      </p:pic>
      <p:sp>
        <p:nvSpPr>
          <p:cNvPr id="14" name="TextBox 13">
            <a:extLst>
              <a:ext uri="{FF2B5EF4-FFF2-40B4-BE49-F238E27FC236}">
                <a16:creationId xmlns:a16="http://schemas.microsoft.com/office/drawing/2014/main" id="{FA69E9B7-5A95-4601-BE08-306CEE7028B7}"/>
              </a:ext>
            </a:extLst>
          </p:cNvPr>
          <p:cNvSpPr txBox="1"/>
          <p:nvPr/>
        </p:nvSpPr>
        <p:spPr>
          <a:xfrm>
            <a:off x="22272" y="6872601"/>
            <a:ext cx="5247504" cy="36512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New York Public Library Steps by </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hlinkClick r:id="rId6">
                  <a:extLst>
                    <a:ext uri="{A12FA001-AC4F-418D-AE19-62706E023703}">
                      <ahyp:hlinkClr xmlns:ahyp="http://schemas.microsoft.com/office/drawing/2018/hyperlinkcolor" val="tx"/>
                    </a:ext>
                  </a:extLst>
                </a:hlinkClick>
              </a:rPr>
              <a:t>Zack Lee </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on </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hlinkClick r:id="rId7">
                  <a:extLst>
                    <a:ext uri="{A12FA001-AC4F-418D-AE19-62706E023703}">
                      <ahyp:hlinkClr xmlns:ahyp="http://schemas.microsoft.com/office/drawing/2018/hyperlinkcolor" val="tx"/>
                    </a:ext>
                  </a:extLst>
                </a:hlinkClick>
              </a:rPr>
              <a:t>Flickr</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hlinkClick r:id="rId8">
                  <a:extLst>
                    <a:ext uri="{A12FA001-AC4F-418D-AE19-62706E023703}">
                      <ahyp:hlinkClr xmlns:ahyp="http://schemas.microsoft.com/office/drawing/2018/hyperlinkcolor" val="tx"/>
                    </a:ext>
                  </a:extLst>
                </a:hlinkClick>
              </a:rPr>
              <a:t>CC BY-NC-ND 2.0 </a:t>
            </a:r>
            <a:endParaRPr kumimoji="0" lang="en-US" sz="14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cxnSp>
        <p:nvCxnSpPr>
          <p:cNvPr id="6" name="Straight Connector 5">
            <a:extLst>
              <a:ext uri="{FF2B5EF4-FFF2-40B4-BE49-F238E27FC236}">
                <a16:creationId xmlns:a16="http://schemas.microsoft.com/office/drawing/2014/main" id="{0928DEF6-B49C-4CEC-8402-B0EB7FBA28AD}"/>
              </a:ext>
            </a:extLst>
          </p:cNvPr>
          <p:cNvCxnSpPr/>
          <p:nvPr/>
        </p:nvCxnSpPr>
        <p:spPr>
          <a:xfrm>
            <a:off x="200025" y="1609725"/>
            <a:ext cx="8696325" cy="0"/>
          </a:xfrm>
          <a:prstGeom prst="line">
            <a:avLst/>
          </a:prstGeom>
          <a:ln w="158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1236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E366786-BB58-472A-87A5-2D962A93701C}"/>
              </a:ext>
            </a:extLst>
          </p:cNvPr>
          <p:cNvSpPr>
            <a:spLocks noGrp="1"/>
          </p:cNvSpPr>
          <p:nvPr>
            <p:ph type="title"/>
          </p:nvPr>
        </p:nvSpPr>
        <p:spPr>
          <a:noFill/>
        </p:spPr>
        <p:txBody>
          <a:bodyPr/>
          <a:lstStyle/>
          <a:p>
            <a:pPr>
              <a:spcAft>
                <a:spcPts val="600"/>
              </a:spcAft>
            </a:pPr>
            <a:r>
              <a:rPr lang="en-US" sz="5400" dirty="0"/>
              <a:t>Civil legal issues on the rise</a:t>
            </a:r>
            <a:br>
              <a:rPr lang="en-US" sz="5400" dirty="0"/>
            </a:br>
            <a:endParaRPr lang="en-US" sz="5400" dirty="0"/>
          </a:p>
        </p:txBody>
      </p:sp>
      <p:sp>
        <p:nvSpPr>
          <p:cNvPr id="2" name="Text Placeholder 1">
            <a:extLst>
              <a:ext uri="{FF2B5EF4-FFF2-40B4-BE49-F238E27FC236}">
                <a16:creationId xmlns:a16="http://schemas.microsoft.com/office/drawing/2014/main" id="{8249BA17-BDF2-4F64-9E2A-73933EC79FF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5138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A1DA2F-07AA-4A6F-BBA6-CA62D59525C8}"/>
              </a:ext>
            </a:extLst>
          </p:cNvPr>
          <p:cNvSpPr/>
          <p:nvPr/>
        </p:nvSpPr>
        <p:spPr>
          <a:xfrm>
            <a:off x="-9525" y="6164258"/>
            <a:ext cx="12325350" cy="932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374EEF7-6378-4056-9B9C-064F92D928AC}"/>
              </a:ext>
              <a:ext uri="{C183D7F6-B498-43B3-948B-1728B52AA6E4}">
                <adec:decorative xmlns:adec="http://schemas.microsoft.com/office/drawing/2017/decorative" val="1"/>
              </a:ext>
            </a:extLst>
          </p:cNvPr>
          <p:cNvGrpSpPr/>
          <p:nvPr/>
        </p:nvGrpSpPr>
        <p:grpSpPr>
          <a:xfrm>
            <a:off x="1599791" y="3295354"/>
            <a:ext cx="9403479" cy="3019402"/>
            <a:chOff x="171376" y="3249116"/>
            <a:chExt cx="11239323" cy="3608881"/>
          </a:xfrm>
        </p:grpSpPr>
        <p:pic>
          <p:nvPicPr>
            <p:cNvPr id="13" name="Picture 12" descr="A picture containing shape&#10;&#10;Description automatically generated">
              <a:extLst>
                <a:ext uri="{FF2B5EF4-FFF2-40B4-BE49-F238E27FC236}">
                  <a16:creationId xmlns:a16="http://schemas.microsoft.com/office/drawing/2014/main" id="{33309B88-4848-4119-8541-F8B96B841E68}"/>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5865526" y="3314700"/>
              <a:ext cx="1714500" cy="3429000"/>
            </a:xfrm>
            <a:prstGeom prst="rect">
              <a:avLst/>
            </a:prstGeom>
          </p:spPr>
        </p:pic>
        <p:pic>
          <p:nvPicPr>
            <p:cNvPr id="14" name="Picture 13" descr="A picture containing shape&#10;&#10;Description automatically generated">
              <a:extLst>
                <a:ext uri="{FF2B5EF4-FFF2-40B4-BE49-F238E27FC236}">
                  <a16:creationId xmlns:a16="http://schemas.microsoft.com/office/drawing/2014/main" id="{34AF2F72-AD99-46F2-9F46-BDD5F8752A94}"/>
                </a:ext>
              </a:extLst>
            </p:cNvPr>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981962" y="3543299"/>
              <a:ext cx="1600200" cy="3200400"/>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BB7137F8-CF5A-46F9-8A14-68753AF54B0E}"/>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r="46470"/>
            <a:stretch/>
          </p:blipFill>
          <p:spPr>
            <a:xfrm flipH="1">
              <a:off x="4080994" y="3314700"/>
              <a:ext cx="940710" cy="3428999"/>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834CBA8E-70DC-4A3F-B0E5-194A0B6CB88A}"/>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r="54841"/>
            <a:stretch/>
          </p:blipFill>
          <p:spPr>
            <a:xfrm>
              <a:off x="8462601" y="4187540"/>
              <a:ext cx="1335452" cy="2490577"/>
            </a:xfrm>
            <a:prstGeom prst="rect">
              <a:avLst/>
            </a:prstGeom>
          </p:spPr>
        </p:pic>
        <p:pic>
          <p:nvPicPr>
            <p:cNvPr id="17" name="Picture 16" descr="A picture containing shape&#10;&#10;Description automatically generated">
              <a:extLst>
                <a:ext uri="{FF2B5EF4-FFF2-40B4-BE49-F238E27FC236}">
                  <a16:creationId xmlns:a16="http://schemas.microsoft.com/office/drawing/2014/main" id="{2BE60391-7158-4C13-9250-E7153C26F1E6}"/>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9696198" y="3325938"/>
              <a:ext cx="1714501" cy="3429002"/>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EF276C05-F2E8-44A7-98D0-70215D71F8AD}"/>
                </a:ext>
              </a:extLst>
            </p:cNvPr>
            <p:cNvPicPr>
              <a:picLocks noChangeAspect="1"/>
            </p:cNvPicPr>
            <p:nvPr/>
          </p:nvPicPr>
          <p:blipFill>
            <a:blip r:embed="rId8" cstate="print">
              <a:lum bright="70000" contrast="-70000"/>
              <a:extLst>
                <a:ext uri="{28A0092B-C50C-407E-A947-70E740481C1C}">
                  <a14:useLocalDpi xmlns:a14="http://schemas.microsoft.com/office/drawing/2010/main" val="0"/>
                </a:ext>
              </a:extLst>
            </a:blip>
            <a:stretch>
              <a:fillRect/>
            </a:stretch>
          </p:blipFill>
          <p:spPr>
            <a:xfrm>
              <a:off x="1671980" y="3249116"/>
              <a:ext cx="2357438" cy="3429001"/>
            </a:xfrm>
            <a:prstGeom prst="rect">
              <a:avLst/>
            </a:prstGeom>
          </p:spPr>
        </p:pic>
        <p:pic>
          <p:nvPicPr>
            <p:cNvPr id="19" name="Picture 18" descr="A picture containing shape&#10;&#10;Description automatically generated">
              <a:extLst>
                <a:ext uri="{FF2B5EF4-FFF2-40B4-BE49-F238E27FC236}">
                  <a16:creationId xmlns:a16="http://schemas.microsoft.com/office/drawing/2014/main" id="{12F94E7A-58F2-411B-84A8-E42DFA081670}"/>
                </a:ext>
              </a:extLst>
            </p:cNvPr>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l="53998"/>
            <a:stretch/>
          </p:blipFill>
          <p:spPr>
            <a:xfrm flipH="1">
              <a:off x="5298528" y="3428998"/>
              <a:ext cx="808414" cy="3428999"/>
            </a:xfrm>
            <a:prstGeom prst="rect">
              <a:avLst/>
            </a:prstGeom>
          </p:spPr>
        </p:pic>
        <p:pic>
          <p:nvPicPr>
            <p:cNvPr id="20" name="Picture 19" descr="A picture containing shape&#10;&#10;Description automatically generated">
              <a:extLst>
                <a:ext uri="{FF2B5EF4-FFF2-40B4-BE49-F238E27FC236}">
                  <a16:creationId xmlns:a16="http://schemas.microsoft.com/office/drawing/2014/main" id="{B9CEF541-55DC-4EAE-A1A9-1BA0A82D7CF3}"/>
                </a:ext>
              </a:extLst>
            </p:cNvPr>
            <p:cNvPicPr>
              <a:picLocks noChangeAspect="1"/>
            </p:cNvPicPr>
            <p:nvPr/>
          </p:nvPicPr>
          <p:blipFill rotWithShape="1">
            <a:blip r:embed="rId6" cstate="print">
              <a:lum bright="70000" contrast="-70000"/>
              <a:extLst>
                <a:ext uri="{28A0092B-C50C-407E-A947-70E740481C1C}">
                  <a14:useLocalDpi xmlns:a14="http://schemas.microsoft.com/office/drawing/2010/main" val="0"/>
                </a:ext>
              </a:extLst>
            </a:blip>
            <a:srcRect l="46550"/>
            <a:stretch/>
          </p:blipFill>
          <p:spPr>
            <a:xfrm>
              <a:off x="171376" y="4187540"/>
              <a:ext cx="1580674" cy="2490577"/>
            </a:xfrm>
            <a:prstGeom prst="rect">
              <a:avLst/>
            </a:prstGeom>
          </p:spPr>
        </p:pic>
      </p:grpSp>
      <p:sp>
        <p:nvSpPr>
          <p:cNvPr id="2" name="Title 1">
            <a:extLst>
              <a:ext uri="{FF2B5EF4-FFF2-40B4-BE49-F238E27FC236}">
                <a16:creationId xmlns:a16="http://schemas.microsoft.com/office/drawing/2014/main" id="{F77D5C2B-D3EB-42FE-B5A7-E4E664B563C9}"/>
              </a:ext>
            </a:extLst>
          </p:cNvPr>
          <p:cNvSpPr>
            <a:spLocks noGrp="1"/>
          </p:cNvSpPr>
          <p:nvPr>
            <p:ph type="title"/>
          </p:nvPr>
        </p:nvSpPr>
        <p:spPr>
          <a:xfrm>
            <a:off x="838200" y="12700"/>
            <a:ext cx="10515600" cy="1325563"/>
          </a:xfrm>
        </p:spPr>
        <p:txBody>
          <a:bodyPr/>
          <a:lstStyle/>
          <a:p>
            <a:r>
              <a:rPr lang="en-US" dirty="0"/>
              <a:t>What are you hearing?</a:t>
            </a:r>
          </a:p>
        </p:txBody>
      </p:sp>
      <p:sp>
        <p:nvSpPr>
          <p:cNvPr id="3" name="Content Placeholder 2">
            <a:extLst>
              <a:ext uri="{FF2B5EF4-FFF2-40B4-BE49-F238E27FC236}">
                <a16:creationId xmlns:a16="http://schemas.microsoft.com/office/drawing/2014/main" id="{55A1DD63-B528-4B7E-973D-9F1110152DA7}"/>
              </a:ext>
            </a:extLst>
          </p:cNvPr>
          <p:cNvSpPr>
            <a:spLocks noGrp="1"/>
          </p:cNvSpPr>
          <p:nvPr>
            <p:ph idx="1"/>
          </p:nvPr>
        </p:nvSpPr>
        <p:spPr>
          <a:xfrm>
            <a:off x="2273504" y="6381479"/>
            <a:ext cx="7644991" cy="459376"/>
          </a:xfrm>
        </p:spPr>
        <p:txBody>
          <a:bodyPr anchor="ctr">
            <a:normAutofit fontScale="85000" lnSpcReduction="20000"/>
          </a:bodyPr>
          <a:lstStyle/>
          <a:p>
            <a:pPr marL="0" indent="0" algn="ctr">
              <a:buNone/>
            </a:pPr>
            <a:r>
              <a:rPr lang="en-US" sz="2400" dirty="0"/>
              <a:t>All of these phrases indicate a possible civil legal issue</a:t>
            </a:r>
          </a:p>
        </p:txBody>
      </p:sp>
      <p:sp>
        <p:nvSpPr>
          <p:cNvPr id="4" name="Speech Bubble: Oval 3">
            <a:extLst>
              <a:ext uri="{FF2B5EF4-FFF2-40B4-BE49-F238E27FC236}">
                <a16:creationId xmlns:a16="http://schemas.microsoft.com/office/drawing/2014/main" id="{8A16D331-DC38-4059-9164-C24CFFEE61F1}"/>
              </a:ext>
            </a:extLst>
          </p:cNvPr>
          <p:cNvSpPr/>
          <p:nvPr/>
        </p:nvSpPr>
        <p:spPr>
          <a:xfrm>
            <a:off x="6770153" y="618288"/>
            <a:ext cx="2542478" cy="907546"/>
          </a:xfrm>
          <a:prstGeom prst="wedgeEllipseCallout">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I’ve been locked out of my home</a:t>
            </a:r>
          </a:p>
        </p:txBody>
      </p:sp>
      <p:sp>
        <p:nvSpPr>
          <p:cNvPr id="5" name="Speech Bubble: Oval 4">
            <a:extLst>
              <a:ext uri="{FF2B5EF4-FFF2-40B4-BE49-F238E27FC236}">
                <a16:creationId xmlns:a16="http://schemas.microsoft.com/office/drawing/2014/main" id="{378A4721-1629-4F09-B271-6AF1502D0E0E}"/>
              </a:ext>
            </a:extLst>
          </p:cNvPr>
          <p:cNvSpPr/>
          <p:nvPr/>
        </p:nvSpPr>
        <p:spPr>
          <a:xfrm>
            <a:off x="8785716" y="1972808"/>
            <a:ext cx="2542479" cy="1325563"/>
          </a:xfrm>
          <a:prstGeom prst="wedgeEllipseCallout">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My spouse is making me feel unsafe at home</a:t>
            </a:r>
          </a:p>
        </p:txBody>
      </p:sp>
      <p:sp>
        <p:nvSpPr>
          <p:cNvPr id="6" name="Speech Bubble: Oval 5">
            <a:extLst>
              <a:ext uri="{FF2B5EF4-FFF2-40B4-BE49-F238E27FC236}">
                <a16:creationId xmlns:a16="http://schemas.microsoft.com/office/drawing/2014/main" id="{3DA39C5A-376E-4ADC-8429-F3D31A299E5B}"/>
              </a:ext>
            </a:extLst>
          </p:cNvPr>
          <p:cNvSpPr/>
          <p:nvPr/>
        </p:nvSpPr>
        <p:spPr>
          <a:xfrm>
            <a:off x="1245609" y="1213920"/>
            <a:ext cx="2668468" cy="818147"/>
          </a:xfrm>
          <a:prstGeom prst="wedgeEllipseCallout">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I was denied unemployment</a:t>
            </a:r>
          </a:p>
        </p:txBody>
      </p:sp>
      <p:sp>
        <p:nvSpPr>
          <p:cNvPr id="7" name="Speech Bubble: Oval 6">
            <a:extLst>
              <a:ext uri="{FF2B5EF4-FFF2-40B4-BE49-F238E27FC236}">
                <a16:creationId xmlns:a16="http://schemas.microsoft.com/office/drawing/2014/main" id="{D36E0E81-737D-41C0-BC28-13B05D0AEA1C}"/>
              </a:ext>
            </a:extLst>
          </p:cNvPr>
          <p:cNvSpPr/>
          <p:nvPr/>
        </p:nvSpPr>
        <p:spPr>
          <a:xfrm>
            <a:off x="679827" y="2308169"/>
            <a:ext cx="2919663" cy="1256004"/>
          </a:xfrm>
          <a:prstGeom prst="wedgeEllipseCallout">
            <a:avLst>
              <a:gd name="adj1" fmla="val 8576"/>
              <a:gd name="adj2" fmla="val 68715"/>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I lost my health insurance when I lost my job</a:t>
            </a:r>
          </a:p>
        </p:txBody>
      </p:sp>
      <p:sp>
        <p:nvSpPr>
          <p:cNvPr id="8" name="Speech Bubble: Oval 7">
            <a:extLst>
              <a:ext uri="{FF2B5EF4-FFF2-40B4-BE49-F238E27FC236}">
                <a16:creationId xmlns:a16="http://schemas.microsoft.com/office/drawing/2014/main" id="{564CBFE4-9AAC-4BAE-97B0-576889B8B389}"/>
              </a:ext>
            </a:extLst>
          </p:cNvPr>
          <p:cNvSpPr/>
          <p:nvPr/>
        </p:nvSpPr>
        <p:spPr>
          <a:xfrm>
            <a:off x="4083484" y="1230666"/>
            <a:ext cx="2602946" cy="818147"/>
          </a:xfrm>
          <a:prstGeom prst="wedgeEllipseCallout">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I’m falling behind on paying my bills</a:t>
            </a:r>
          </a:p>
        </p:txBody>
      </p:sp>
      <p:sp>
        <p:nvSpPr>
          <p:cNvPr id="9" name="Speech Bubble: Oval 8">
            <a:extLst>
              <a:ext uri="{FF2B5EF4-FFF2-40B4-BE49-F238E27FC236}">
                <a16:creationId xmlns:a16="http://schemas.microsoft.com/office/drawing/2014/main" id="{BCF9D265-C5A8-43B7-B2B8-76E35D49B6DA}"/>
              </a:ext>
            </a:extLst>
          </p:cNvPr>
          <p:cNvSpPr/>
          <p:nvPr/>
        </p:nvSpPr>
        <p:spPr>
          <a:xfrm>
            <a:off x="5684668" y="2206158"/>
            <a:ext cx="2266437" cy="907546"/>
          </a:xfrm>
          <a:prstGeom prst="wedgeEllipseCallout">
            <a:avLst>
              <a:gd name="adj1" fmla="val -10074"/>
              <a:gd name="adj2" fmla="val 75934"/>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I can’t stand it – I need a divorce</a:t>
            </a:r>
          </a:p>
        </p:txBody>
      </p:sp>
      <p:sp>
        <p:nvSpPr>
          <p:cNvPr id="10" name="Speech Bubble: Oval 9">
            <a:extLst>
              <a:ext uri="{FF2B5EF4-FFF2-40B4-BE49-F238E27FC236}">
                <a16:creationId xmlns:a16="http://schemas.microsoft.com/office/drawing/2014/main" id="{EAD283D9-4236-4215-9B90-CD36D1239FA8}"/>
              </a:ext>
            </a:extLst>
          </p:cNvPr>
          <p:cNvSpPr/>
          <p:nvPr/>
        </p:nvSpPr>
        <p:spPr>
          <a:xfrm>
            <a:off x="9446281" y="870352"/>
            <a:ext cx="2542479" cy="818147"/>
          </a:xfrm>
          <a:prstGeom prst="wedgeEllipseCallout">
            <a:avLst>
              <a:gd name="adj1" fmla="val -9429"/>
              <a:gd name="adj2" fmla="val 77493"/>
            </a:avLst>
          </a:prstGeom>
          <a:solidFill>
            <a:srgbClr val="84B7E6"/>
          </a:solidFill>
          <a:ln w="19050">
            <a:solidFill>
              <a:srgbClr val="005C9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000" b="1" dirty="0">
                <a:latin typeface="+mj-lt"/>
              </a:rPr>
              <a:t>My medical bills are out of control</a:t>
            </a:r>
          </a:p>
        </p:txBody>
      </p:sp>
    </p:spTree>
    <p:extLst>
      <p:ext uri="{BB962C8B-B14F-4D97-AF65-F5344CB8AC3E}">
        <p14:creationId xmlns:p14="http://schemas.microsoft.com/office/powerpoint/2010/main" val="3821908750"/>
      </p:ext>
    </p:extLst>
  </p:cSld>
  <p:clrMapOvr>
    <a:masterClrMapping/>
  </p:clrMapOvr>
</p:sld>
</file>

<file path=ppt/theme/theme1.xml><?xml version="1.0" encoding="utf-8"?>
<a:theme xmlns:a="http://schemas.openxmlformats.org/drawingml/2006/main" name="1_Office Theme">
  <a:themeElements>
    <a:clrScheme name="IHLS Color Scheme">
      <a:dk1>
        <a:srgbClr val="000000"/>
      </a:dk1>
      <a:lt1>
        <a:sysClr val="window" lastClr="FFFFFF"/>
      </a:lt1>
      <a:dk2>
        <a:srgbClr val="133064"/>
      </a:dk2>
      <a:lt2>
        <a:srgbClr val="D5D7D9"/>
      </a:lt2>
      <a:accent1>
        <a:srgbClr val="0080B3"/>
      </a:accent1>
      <a:accent2>
        <a:srgbClr val="133064"/>
      </a:accent2>
      <a:accent3>
        <a:srgbClr val="B9BCC1"/>
      </a:accent3>
      <a:accent4>
        <a:srgbClr val="F96B0C"/>
      </a:accent4>
      <a:accent5>
        <a:srgbClr val="375623"/>
      </a:accent5>
      <a:accent6>
        <a:srgbClr val="70AD47"/>
      </a:accent6>
      <a:hlink>
        <a:srgbClr val="067DF4"/>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HLSMemberDay2020_MasterSlides" id="{20C2D876-2022-455A-918B-9E1B43482D51}" vid="{66D0470F-42A9-4952-A5D0-1588ACBC98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41EA703A52FB4087BADFF8E47AD6DB" ma:contentTypeVersion="13" ma:contentTypeDescription="Create a new document." ma:contentTypeScope="" ma:versionID="215756c4eaa0cf425ff4539caaab46e5">
  <xsd:schema xmlns:xsd="http://www.w3.org/2001/XMLSchema" xmlns:xs="http://www.w3.org/2001/XMLSchema" xmlns:p="http://schemas.microsoft.com/office/2006/metadata/properties" xmlns:ns3="62415a89-1ade-44cc-8485-b4f9f558bc4b" xmlns:ns4="03c3c8a7-01ac-44dc-8920-fce42217cae2" targetNamespace="http://schemas.microsoft.com/office/2006/metadata/properties" ma:root="true" ma:fieldsID="22aae9ce10a02b0c4112d60be0232f75" ns3:_="" ns4:_="">
    <xsd:import namespace="62415a89-1ade-44cc-8485-b4f9f558bc4b"/>
    <xsd:import namespace="03c3c8a7-01ac-44dc-8920-fce42217cae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415a89-1ade-44cc-8485-b4f9f558bc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c3c8a7-01ac-44dc-8920-fce42217cae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2A7CB0-ABD1-478D-B302-87EA9B623B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415a89-1ade-44cc-8485-b4f9f558bc4b"/>
    <ds:schemaRef ds:uri="03c3c8a7-01ac-44dc-8920-fce42217ca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DF5C3D0-BF02-4358-B3D5-12B09B02ACF7}">
  <ds:schemaRefs>
    <ds:schemaRef ds:uri="http://schemas.microsoft.com/sharepoint/v3/contenttype/forms"/>
  </ds:schemaRefs>
</ds:datastoreItem>
</file>

<file path=customXml/itemProps3.xml><?xml version="1.0" encoding="utf-8"?>
<ds:datastoreItem xmlns:ds="http://schemas.openxmlformats.org/officeDocument/2006/customXml" ds:itemID="{06E54E17-3B07-4E97-B5FC-BE2AD04521DD}">
  <ds:schemaRefs>
    <ds:schemaRef ds:uri="http://purl.org/dc/elements/1.1/"/>
    <ds:schemaRef ds:uri="http://purl.org/dc/dcmitype/"/>
    <ds:schemaRef ds:uri="03c3c8a7-01ac-44dc-8920-fce42217cae2"/>
    <ds:schemaRef ds:uri="http://schemas.microsoft.com/office/2006/documentManagement/types"/>
    <ds:schemaRef ds:uri="http://purl.org/dc/terms/"/>
    <ds:schemaRef ds:uri="http://www.w3.org/XML/1998/namespace"/>
    <ds:schemaRef ds:uri="http://schemas.openxmlformats.org/package/2006/metadata/core-properties"/>
    <ds:schemaRef ds:uri="http://schemas.microsoft.com/office/infopath/2007/PartnerControls"/>
    <ds:schemaRef ds:uri="62415a89-1ade-44cc-8485-b4f9f558bc4b"/>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IHLSMemberDay2020_MasterSlides - Click to start a new blank Member Day presentation</Template>
  <TotalTime>13442</TotalTime>
  <Words>4804</Words>
  <Application>Microsoft Office PowerPoint</Application>
  <PresentationFormat>Widescreen</PresentationFormat>
  <Paragraphs>399</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Helvetica</vt:lpstr>
      <vt:lpstr>Times New Roman</vt:lpstr>
      <vt:lpstr>Arial</vt:lpstr>
      <vt:lpstr>Calibri Light</vt:lpstr>
      <vt:lpstr>Wingdings</vt:lpstr>
      <vt:lpstr>Calibri</vt:lpstr>
      <vt:lpstr>Helvetica CE</vt:lpstr>
      <vt:lpstr>Symbol</vt:lpstr>
      <vt:lpstr>1_Office Theme</vt:lpstr>
      <vt:lpstr>Libraries Create Pathways to Civil Legal Justice</vt:lpstr>
      <vt:lpstr>Topics for today</vt:lpstr>
      <vt:lpstr>The civil legal justice gap and libraries </vt:lpstr>
      <vt:lpstr>Civil vs Criminal Law</vt:lpstr>
      <vt:lpstr>The Justice Gap</vt:lpstr>
      <vt:lpstr>Why aren’t these needs being met?</vt:lpstr>
      <vt:lpstr>The role of libraries</vt:lpstr>
      <vt:lpstr>Civil legal issues on the rise </vt:lpstr>
      <vt:lpstr>What are you hearing?</vt:lpstr>
      <vt:lpstr>Civil legal issues on the rise due to COVID</vt:lpstr>
      <vt:lpstr>What libraries can do: prepare and partner </vt:lpstr>
      <vt:lpstr>Prepare a legal reference collection</vt:lpstr>
      <vt:lpstr>PowerPoint Presentation</vt:lpstr>
      <vt:lpstr>Other sources of local civil law</vt:lpstr>
      <vt:lpstr>Online self-help resources: national/general </vt:lpstr>
      <vt:lpstr>Identifying legal aid providers</vt:lpstr>
      <vt:lpstr>Identifying partners</vt:lpstr>
      <vt:lpstr>Partnering in the legal desert</vt:lpstr>
      <vt:lpstr>Wicomico Library Legal Clinics</vt:lpstr>
      <vt:lpstr>Understanding legal information  vs legal advice </vt:lpstr>
      <vt:lpstr>Safe Harbor Policy</vt:lpstr>
      <vt:lpstr>Is it information or is it advice?</vt:lpstr>
      <vt:lpstr>Is it information or is it advice?</vt:lpstr>
      <vt:lpstr>Helpful “DO!” tips</vt:lpstr>
      <vt:lpstr>Helpful “DON’T!” tips</vt:lpstr>
      <vt:lpstr>PowerPoint Presentation</vt:lpstr>
      <vt:lpstr>Build your skills  </vt:lpstr>
      <vt:lpstr>Reference and search skills</vt:lpstr>
      <vt:lpstr>Free Training</vt:lpstr>
      <vt:lpstr>PowerPoint Presentation</vt:lpstr>
      <vt:lpstr>WebJunction’s self-paced courses</vt:lpstr>
      <vt:lpstr>Thank you to our Funders and Partners!</vt:lpstr>
      <vt:lpstr>PowerPoint Presentation</vt:lpstr>
    </vt:vector>
  </TitlesOfParts>
  <Company>Illinois Heartland Library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Rural Libraries Create Pathways to Civil Legal Justice</dc:title>
  <dc:creator>Doyle,Brooke</dc:creator>
  <cp:lastModifiedBy>McNicol,Jeanette</cp:lastModifiedBy>
  <cp:revision>70</cp:revision>
  <dcterms:created xsi:type="dcterms:W3CDTF">2020-10-29T21:34:49Z</dcterms:created>
  <dcterms:modified xsi:type="dcterms:W3CDTF">2020-12-08T18:27:29Z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0x0101004D41EA703A52FB4087BADFF8E47AD6DB</vt:lpwstr>
  </property>
</Properties>
</file>