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6" r:id="rId3"/>
  </p:sldMasterIdLst>
  <p:notesMasterIdLst>
    <p:notesMasterId r:id="rId46"/>
  </p:notesMasterIdLst>
  <p:sldIdLst>
    <p:sldId id="256" r:id="rId4"/>
    <p:sldId id="2033" r:id="rId5"/>
    <p:sldId id="2066" r:id="rId6"/>
    <p:sldId id="2067" r:id="rId7"/>
    <p:sldId id="2068" r:id="rId8"/>
    <p:sldId id="257" r:id="rId9"/>
    <p:sldId id="259" r:id="rId10"/>
    <p:sldId id="2034" r:id="rId11"/>
    <p:sldId id="2069" r:id="rId12"/>
    <p:sldId id="2070" r:id="rId13"/>
    <p:sldId id="2071" r:id="rId14"/>
    <p:sldId id="2072" r:id="rId15"/>
    <p:sldId id="2073" r:id="rId16"/>
    <p:sldId id="2074" r:id="rId17"/>
    <p:sldId id="2037" r:id="rId18"/>
    <p:sldId id="2065" r:id="rId19"/>
    <p:sldId id="2043" r:id="rId20"/>
    <p:sldId id="261" r:id="rId21"/>
    <p:sldId id="2075" r:id="rId22"/>
    <p:sldId id="2046" r:id="rId23"/>
    <p:sldId id="2010" r:id="rId24"/>
    <p:sldId id="2050" r:id="rId25"/>
    <p:sldId id="2078" r:id="rId26"/>
    <p:sldId id="2085" r:id="rId27"/>
    <p:sldId id="2013" r:id="rId28"/>
    <p:sldId id="2014" r:id="rId29"/>
    <p:sldId id="2028" r:id="rId30"/>
    <p:sldId id="2015" r:id="rId31"/>
    <p:sldId id="2054" r:id="rId32"/>
    <p:sldId id="263" r:id="rId33"/>
    <p:sldId id="2084" r:id="rId34"/>
    <p:sldId id="2079" r:id="rId35"/>
    <p:sldId id="2058" r:id="rId36"/>
    <p:sldId id="2051" r:id="rId37"/>
    <p:sldId id="2082" r:id="rId38"/>
    <p:sldId id="2052" r:id="rId39"/>
    <p:sldId id="2055" r:id="rId40"/>
    <p:sldId id="670" r:id="rId41"/>
    <p:sldId id="2056" r:id="rId42"/>
    <p:sldId id="2083" r:id="rId43"/>
    <p:sldId id="2086" r:id="rId44"/>
    <p:sldId id="2059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CBAD"/>
    <a:srgbClr val="7F7F7F"/>
    <a:srgbClr val="F2F2F2"/>
    <a:srgbClr val="FFFFFF"/>
    <a:srgbClr val="E7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14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viewProps" Target="view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E4FA39-5AB3-456D-9847-FC99521CADCE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CD0F90-A1D1-4A9D-A0E2-5C8F44D8D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444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libraryguides.missouri.edu/canvas/readinglist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libcal.mst.edu/reserve/rooms" TargetMode="External"/><Relationship Id="rId4" Type="http://schemas.openxmlformats.org/officeDocument/2006/relationships/hyperlink" Target="https://libguides.nwmissouri.edu/faculty/menu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NB: because Mobius is a III-based consortium, they are not a market for Leganto</a:t>
            </a:r>
          </a:p>
          <a:p>
            <a:endParaRPr lang="en-US" dirty="0"/>
          </a:p>
          <a:p>
            <a:r>
              <a:rPr lang="en-US" dirty="0"/>
              <a:t>Screenshot sources: </a:t>
            </a:r>
          </a:p>
          <a:p>
            <a:r>
              <a:rPr lang="en-US" dirty="0">
                <a:hlinkClick r:id="rId3"/>
              </a:rPr>
              <a:t>https://libraryguides.missouri.edu/canvas/readinglist</a:t>
            </a:r>
            <a:r>
              <a:rPr lang="en-US" dirty="0"/>
              <a:t> -- Mizzou has implemented EDS Curriculum Builder in Canvas</a:t>
            </a:r>
          </a:p>
          <a:p>
            <a:r>
              <a:rPr lang="en-US" dirty="0">
                <a:hlinkClick r:id="rId4"/>
              </a:rPr>
              <a:t>https://libguides.nwmissouri.edu/faculty/menu</a:t>
            </a:r>
            <a:r>
              <a:rPr lang="en-US" dirty="0"/>
              <a:t> -- Northwest Missouri State has embedded library instruction modules within Canvas course pages</a:t>
            </a:r>
          </a:p>
          <a:p>
            <a:r>
              <a:rPr lang="en-US" dirty="0">
                <a:hlinkClick r:id="rId5"/>
              </a:rPr>
              <a:t>http://libcal.mst.edu/reserve/rooms</a:t>
            </a:r>
            <a:r>
              <a:rPr lang="en-US" dirty="0"/>
              <a:t>  -- although it doesn’t appear that Missouri Science &amp; Technology University has integrated LibCal within their Canvas LMS, this integration is possible.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582D3B-A01B-42FB-8666-52F2B436614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311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4BA4DE-AAD2-4D95-A61C-F22C5C55813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432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504097d78a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g504097d78a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172121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E8577-7E78-41DF-96AC-A776B0057BBB}" type="slidenum">
              <a:rPr kumimoji="0" lang="en-US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261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4BE18785-F698-4DF6-9FEC-7CC8FD6809B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EBFB055A-9643-4C74-85A4-A02F711FDA5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5E6BF674-0A5C-476F-AA34-E7FC5AFBEF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4638B74-92D0-4C96-8372-A796DC407CE8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.emf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D7B0F-C6FE-4E39-86EF-2801AA185D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D1AC93-9020-4197-A0D5-5ACB22696B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B8A1C-AA58-43F8-B44D-3539095DB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BCB3A-ACA4-485B-8F8E-6FB1D0AD9661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AEC30D-2A11-4371-A625-81E4B9940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ACA40-B2DE-46C8-AC2B-DB5963CA9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0AAA-BBA7-4EBF-8FBF-B29406621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258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5DBAB-2ECC-425E-AD74-E622E7E28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3CB220-8591-43FA-818D-CA09C3D0A3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CB516-3D7F-49B7-8AA1-9CECF3D4F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BCB3A-ACA4-485B-8F8E-6FB1D0AD9661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2FA8F1-CC7B-466C-89B1-8F65495CF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8DB092-5134-49B6-A648-D49BDA0BF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0AAA-BBA7-4EBF-8FBF-B29406621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760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5F6FF6-BD77-44BF-9AD7-5D6EE74E30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025CEF-2795-4340-9738-BD386EF590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CF2B6A-2FC4-4DC9-9523-B71611138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BCB3A-ACA4-485B-8F8E-6FB1D0AD9661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80C54B-38C0-4E16-900A-60C6D52D0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A353B-6BCB-4383-A736-450B2EE04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0AAA-BBA7-4EBF-8FBF-B29406621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8532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20346" y="1108082"/>
            <a:ext cx="10898717" cy="830997"/>
          </a:xfrm>
          <a:prstGeom prst="rect">
            <a:avLst/>
          </a:prstGeom>
          <a:ln w="28575" cmpd="sng">
            <a:solidFill>
              <a:srgbClr val="FFFFFF"/>
            </a:solidFill>
          </a:ln>
        </p:spPr>
        <p:txBody>
          <a:bodyPr vert="horz" lIns="274320" tIns="45720" rIns="274320" bIns="45720">
            <a:sp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800" b="1" i="0" cap="all" baseline="0">
                <a:solidFill>
                  <a:schemeClr val="tx2"/>
                </a:solidFill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4800" b="1">
                <a:solidFill>
                  <a:schemeClr val="bg1"/>
                </a:solidFill>
                <a:cs typeface="Arial" charset="0"/>
              </a:rPr>
              <a:t>NEW SECTION TITLE</a:t>
            </a:r>
          </a:p>
        </p:txBody>
      </p:sp>
      <p:pic>
        <p:nvPicPr>
          <p:cNvPr id="7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008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169FBE5-5AE1-994B-80B4-41E82E7039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95313"/>
            <a:ext cx="12192000" cy="1975104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415725" y="5312042"/>
            <a:ext cx="1977464" cy="420564"/>
          </a:xfrm>
          <a:prstGeom prst="rect">
            <a:avLst/>
          </a:prstGeom>
        </p:spPr>
        <p:txBody>
          <a:bodyPr vert="horz" wrap="none" lIns="0">
            <a:spAutoFit/>
          </a:bodyPr>
          <a:lstStyle>
            <a:lvl1pPr marL="0" indent="0">
              <a:buNone/>
              <a:defRPr sz="2133" b="1" i="0" cap="none" baseline="0"/>
            </a:lvl1pPr>
            <a:lvl2pPr marL="609585" indent="0">
              <a:buNone/>
              <a:defRPr/>
            </a:lvl2pPr>
            <a:lvl5pPr marL="2438339" indent="0">
              <a:buNone/>
              <a:defRPr/>
            </a:lvl5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415726" y="5789368"/>
            <a:ext cx="1488164" cy="333489"/>
          </a:xfrm>
          <a:prstGeom prst="rect">
            <a:avLst/>
          </a:prstGeom>
        </p:spPr>
        <p:txBody>
          <a:bodyPr vert="horz" wrap="none" lIns="0" tIns="0">
            <a:spAutoFit/>
          </a:bodyPr>
          <a:lstStyle>
            <a:lvl1pPr marL="0" indent="0">
              <a:buNone/>
              <a:defRPr sz="18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85" indent="0">
              <a:buNone/>
              <a:defRPr/>
            </a:lvl2pPr>
            <a:lvl5pPr marL="2438339" indent="0">
              <a:buNone/>
              <a:defRPr/>
            </a:lvl5pPr>
          </a:lstStyle>
          <a:p>
            <a:pPr lvl="0"/>
            <a:r>
              <a:rPr lang="en-US"/>
              <a:t>Speaker Title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2"/>
            <a:ext cx="896112" cy="291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 userDrawn="1"/>
        </p:nvGrpSpPr>
        <p:grpSpPr>
          <a:xfrm>
            <a:off x="0" y="0"/>
            <a:ext cx="12192000" cy="148261"/>
            <a:chOff x="0" y="1659943"/>
            <a:chExt cx="9144000" cy="111196"/>
          </a:xfrm>
        </p:grpSpPr>
        <p:sp>
          <p:nvSpPr>
            <p:cNvPr id="30" name="Rectangle 29"/>
            <p:cNvSpPr/>
            <p:nvPr userDrawn="1"/>
          </p:nvSpPr>
          <p:spPr>
            <a:xfrm>
              <a:off x="2209800" y="1659943"/>
              <a:ext cx="6934200" cy="111196"/>
            </a:xfrm>
            <a:prstGeom prst="rect">
              <a:avLst/>
            </a:prstGeom>
            <a:solidFill>
              <a:srgbClr val="78BF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srgbClr val="3D527F"/>
                </a:solidFill>
              </a:endParaRPr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0" y="1659943"/>
              <a:ext cx="2209800" cy="111196"/>
            </a:xfrm>
            <a:prstGeom prst="rect">
              <a:avLst/>
            </a:prstGeom>
            <a:solidFill>
              <a:srgbClr val="01AFD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srgbClr val="3D527F"/>
                </a:solidFill>
              </a:endParaRPr>
            </a:p>
          </p:txBody>
        </p:sp>
        <p:sp>
          <p:nvSpPr>
            <p:cNvPr id="32" name="Rectangle 31"/>
            <p:cNvSpPr/>
            <p:nvPr userDrawn="1"/>
          </p:nvSpPr>
          <p:spPr>
            <a:xfrm>
              <a:off x="2209800" y="1659943"/>
              <a:ext cx="1060450" cy="111196"/>
            </a:xfrm>
            <a:prstGeom prst="rect">
              <a:avLst/>
            </a:prstGeom>
            <a:solidFill>
              <a:srgbClr val="3EB68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srgbClr val="3D527F"/>
                </a:solidFill>
              </a:endParaRPr>
            </a:p>
          </p:txBody>
        </p:sp>
      </p:grpSp>
      <p:pic>
        <p:nvPicPr>
          <p:cNvPr id="33" name="Picture 26" descr="OCLC_H_PMS.eps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2"/>
            <a:ext cx="896336" cy="298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Footer Placeholder 4"/>
          <p:cNvSpPr txBox="1">
            <a:spLocks/>
          </p:cNvSpPr>
          <p:nvPr userDrawn="1"/>
        </p:nvSpPr>
        <p:spPr>
          <a:xfrm>
            <a:off x="7039" y="6384425"/>
            <a:ext cx="2908648" cy="3924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chemeClr val="tx1">
                    <a:alpha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rPr>
              <a:t>Confidential. Not for distribution.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E72AC43A-84A1-6240-BA7F-91D7510E0DD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3919" y="2957318"/>
            <a:ext cx="11376404" cy="2326777"/>
          </a:xfrm>
          <a:prstGeom prst="rect">
            <a:avLst/>
          </a:prstGeom>
        </p:spPr>
        <p:txBody>
          <a:bodyPr lIns="0"/>
          <a:lstStyle>
            <a:lvl1pPr marL="0" indent="0">
              <a:buFont typeface="Arial" charset="0"/>
              <a:buNone/>
              <a:defRPr sz="6000" b="1" baseline="0">
                <a:solidFill>
                  <a:schemeClr val="accent1"/>
                </a:solidFill>
              </a:defRPr>
            </a:lvl1pPr>
          </a:lstStyle>
          <a:p>
            <a:pPr marL="457178" marR="0" lvl="0" indent="-457178" algn="l" defTabSz="6095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Title goes here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6386BB1-B17D-6A4A-9762-138A3940095B}"/>
              </a:ext>
            </a:extLst>
          </p:cNvPr>
          <p:cNvCxnSpPr>
            <a:cxnSpLocks/>
          </p:cNvCxnSpPr>
          <p:nvPr userDrawn="1"/>
        </p:nvCxnSpPr>
        <p:spPr>
          <a:xfrm>
            <a:off x="415725" y="2835967"/>
            <a:ext cx="11377033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C3D11D7-EBE0-5542-B8D1-74B21E0553E3}"/>
              </a:ext>
            </a:extLst>
          </p:cNvPr>
          <p:cNvSpPr txBox="1"/>
          <p:nvPr userDrawn="1"/>
        </p:nvSpPr>
        <p:spPr>
          <a:xfrm>
            <a:off x="403918" y="2370029"/>
            <a:ext cx="5742147" cy="37965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867" b="1"/>
              <a:t>SEPTEMBER 1</a:t>
            </a:r>
            <a:r>
              <a:rPr lang="en-US" sz="1867" b="1" spc="400"/>
              <a:t>0</a:t>
            </a:r>
            <a:r>
              <a:rPr lang="en-US" sz="1867" b="1" spc="0"/>
              <a:t>–</a:t>
            </a:r>
            <a:r>
              <a:rPr lang="en-US" sz="1867" b="1"/>
              <a:t>12, 2019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F455B61D-1278-3A4C-A0D5-F98C180030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5724" y="408281"/>
            <a:ext cx="4014451" cy="151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37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176869" y="1990726"/>
            <a:ext cx="2688167" cy="2571751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spcBef>
                <a:spcPts val="0"/>
              </a:spcBef>
              <a:buNone/>
              <a:defRPr sz="1867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Place Speaker </a:t>
            </a:r>
            <a:br>
              <a:rPr lang="en-US"/>
            </a:br>
            <a:r>
              <a:rPr lang="en-US"/>
              <a:t>Photo Here</a:t>
            </a:r>
          </a:p>
        </p:txBody>
      </p:sp>
      <p:sp>
        <p:nvSpPr>
          <p:cNvPr id="5" name="Rectangle 4"/>
          <p:cNvSpPr/>
          <p:nvPr userDrawn="1"/>
        </p:nvSpPr>
        <p:spPr>
          <a:xfrm rot="5400000">
            <a:off x="-699030" y="2686581"/>
            <a:ext cx="2574927" cy="117686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4555078" y="2764533"/>
            <a:ext cx="7636932" cy="85217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/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+mn-lt"/>
                <a:ea typeface="ＭＳ Ｐゴシック" charset="0"/>
                <a:cs typeface="Arial"/>
              </a:rPr>
              <a:t>Speaker Position, Speaker Title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555067" y="3616704"/>
            <a:ext cx="7636933" cy="0"/>
          </a:xfrm>
          <a:prstGeom prst="line">
            <a:avLst/>
          </a:prstGeom>
          <a:ln w="190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555067" y="1987552"/>
            <a:ext cx="7636933" cy="6508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rgbClr val="01AFD7"/>
                </a:solidFill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1176869" y="1990724"/>
            <a:ext cx="215900" cy="2571752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>
                <a:ln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     </a:t>
            </a:r>
          </a:p>
          <a:p>
            <a:pPr lvl="0"/>
            <a:endParaRPr lang="en-US"/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endParaRPr lang="en-US"/>
          </a:p>
        </p:txBody>
      </p:sp>
      <p:pic>
        <p:nvPicPr>
          <p:cNvPr id="8" name="Picture 26" descr="OCLC_H_PMS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2"/>
            <a:ext cx="896336" cy="298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7039" y="6384425"/>
            <a:ext cx="2908648" cy="3924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chemeClr val="tx1">
                    <a:alpha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rPr>
              <a:t>Confidential. Not for distribution.</a:t>
            </a:r>
          </a:p>
        </p:txBody>
      </p:sp>
    </p:spTree>
    <p:extLst>
      <p:ext uri="{BB962C8B-B14F-4D97-AF65-F5344CB8AC3E}">
        <p14:creationId xmlns:p14="http://schemas.microsoft.com/office/powerpoint/2010/main" val="143593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Intro: 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176869" y="550911"/>
            <a:ext cx="2688167" cy="2571751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spcBef>
                <a:spcPts val="0"/>
              </a:spcBef>
              <a:buNone/>
              <a:defRPr sz="1867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Place Speaker </a:t>
            </a:r>
            <a:br>
              <a:rPr lang="en-US"/>
            </a:br>
            <a:r>
              <a:rPr lang="en-US"/>
              <a:t>Photo Here</a:t>
            </a:r>
          </a:p>
        </p:txBody>
      </p:sp>
      <p:sp>
        <p:nvSpPr>
          <p:cNvPr id="5" name="Rectangle 4"/>
          <p:cNvSpPr/>
          <p:nvPr userDrawn="1"/>
        </p:nvSpPr>
        <p:spPr>
          <a:xfrm rot="5400000">
            <a:off x="-699030" y="1246767"/>
            <a:ext cx="2574927" cy="117686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4555078" y="1324718"/>
            <a:ext cx="7636932" cy="85217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/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+mn-lt"/>
                <a:ea typeface="ＭＳ Ｐゴシック" charset="0"/>
                <a:cs typeface="Arial"/>
              </a:rPr>
              <a:t>Speaker Position, Speaker Title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555067" y="2176889"/>
            <a:ext cx="7636933" cy="0"/>
          </a:xfrm>
          <a:prstGeom prst="line">
            <a:avLst/>
          </a:prstGeom>
          <a:ln w="190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555067" y="547737"/>
            <a:ext cx="7636933" cy="6508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rgbClr val="01AFD7"/>
                </a:solidFill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1176869" y="550909"/>
            <a:ext cx="215900" cy="2571752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>
                <a:ln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     </a:t>
            </a:r>
          </a:p>
          <a:p>
            <a:pPr lvl="0"/>
            <a:endParaRPr lang="en-US"/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1176869" y="3595110"/>
            <a:ext cx="2688167" cy="2571751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spcBef>
                <a:spcPts val="0"/>
              </a:spcBef>
              <a:buNone/>
              <a:defRPr sz="1867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Place Speaker </a:t>
            </a:r>
            <a:br>
              <a:rPr lang="en-US"/>
            </a:br>
            <a:r>
              <a:rPr lang="en-US"/>
              <a:t>Photo Here</a:t>
            </a:r>
          </a:p>
        </p:txBody>
      </p:sp>
      <p:sp>
        <p:nvSpPr>
          <p:cNvPr id="11" name="Rectangle 10"/>
          <p:cNvSpPr/>
          <p:nvPr userDrawn="1"/>
        </p:nvSpPr>
        <p:spPr>
          <a:xfrm rot="5400000">
            <a:off x="-699030" y="4290965"/>
            <a:ext cx="2574927" cy="117686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4555078" y="4368917"/>
            <a:ext cx="7636932" cy="85217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/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+mn-lt"/>
                <a:ea typeface="ＭＳ Ｐゴシック" charset="0"/>
                <a:cs typeface="Arial"/>
              </a:rPr>
              <a:t>Speaker Position, Speaker Title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555067" y="5221088"/>
            <a:ext cx="7636933" cy="0"/>
          </a:xfrm>
          <a:prstGeom prst="line">
            <a:avLst/>
          </a:prstGeom>
          <a:ln w="190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4555067" y="3591936"/>
            <a:ext cx="7636933" cy="6508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rgbClr val="01AFD7"/>
                </a:solidFill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9" hasCustomPrompt="1"/>
          </p:nvPr>
        </p:nvSpPr>
        <p:spPr>
          <a:xfrm>
            <a:off x="1176869" y="3595108"/>
            <a:ext cx="215900" cy="2571752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>
                <a:ln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     </a:t>
            </a:r>
          </a:p>
          <a:p>
            <a:pPr lvl="0"/>
            <a:endParaRPr lang="en-US"/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endParaRPr lang="en-US"/>
          </a:p>
        </p:txBody>
      </p:sp>
      <p:pic>
        <p:nvPicPr>
          <p:cNvPr id="18" name="Picture 26" descr="OCLC_H_PMS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2"/>
            <a:ext cx="896336" cy="298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Footer Placeholder 4"/>
          <p:cNvSpPr txBox="1">
            <a:spLocks/>
          </p:cNvSpPr>
          <p:nvPr userDrawn="1"/>
        </p:nvSpPr>
        <p:spPr>
          <a:xfrm>
            <a:off x="7039" y="6384425"/>
            <a:ext cx="2908648" cy="3924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chemeClr val="tx1">
                    <a:alpha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rPr>
              <a:t>Confidential. Not for distribution.</a:t>
            </a:r>
          </a:p>
        </p:txBody>
      </p:sp>
    </p:spTree>
    <p:extLst>
      <p:ext uri="{BB962C8B-B14F-4D97-AF65-F5344CB8AC3E}">
        <p14:creationId xmlns:p14="http://schemas.microsoft.com/office/powerpoint/2010/main" val="143615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3925B5-76D5-584B-AF41-CF910972B7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2"/>
            <a:ext cx="896112" cy="291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7039" y="6384425"/>
            <a:ext cx="2908648" cy="3924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chemeClr val="bg1">
                    <a:alpha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rPr>
              <a:t>Confidential. Not for distribution.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EB3B3D0-6FDF-434D-8CFE-CC12D58BE2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2133"/>
          <a:stretch/>
        </p:blipFill>
        <p:spPr>
          <a:xfrm>
            <a:off x="10742139" y="252513"/>
            <a:ext cx="1234044" cy="1226451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6BE6E87-C11C-B948-8297-24ED40FCB9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478965"/>
            <a:ext cx="12192000" cy="4015672"/>
          </a:xfrm>
          <a:prstGeom prst="rect">
            <a:avLst/>
          </a:prstGeom>
        </p:spPr>
        <p:txBody>
          <a:bodyPr lIns="457200" tIns="182880" rIns="457200" bIns="548640" anchor="ctr" anchorCtr="0"/>
          <a:lstStyle>
            <a:lvl1pPr marL="0" indent="0" algn="ctr">
              <a:buNone/>
              <a:defRPr sz="5333" b="1" i="0" baseline="0">
                <a:solidFill>
                  <a:schemeClr val="bg1"/>
                </a:solidFill>
                <a:effectLst>
                  <a:outerShdw blurRad="101600" algn="ctr" rotWithShape="0">
                    <a:prstClr val="black">
                      <a:alpha val="50000"/>
                    </a:prstClr>
                  </a:outerShdw>
                </a:effectLst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Section title goes</a:t>
            </a:r>
          </a:p>
        </p:txBody>
      </p:sp>
    </p:spTree>
    <p:extLst>
      <p:ext uri="{BB962C8B-B14F-4D97-AF65-F5344CB8AC3E}">
        <p14:creationId xmlns:p14="http://schemas.microsoft.com/office/powerpoint/2010/main" val="337116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26181" y="1668887"/>
            <a:ext cx="11107555" cy="4179279"/>
          </a:xfrm>
          <a:prstGeom prst="rect">
            <a:avLst/>
          </a:prstGeom>
        </p:spPr>
        <p:txBody>
          <a:bodyPr vert="horz" lIns="0" rIns="0"/>
          <a:lstStyle>
            <a:lvl1pPr marL="457189" indent="-457189">
              <a:buFont typeface="Arial"/>
              <a:buChar char="•"/>
              <a:defRPr sz="2667" baseline="0"/>
            </a:lvl1pPr>
            <a:lvl2pPr>
              <a:defRPr sz="2667"/>
            </a:lvl2pPr>
            <a:lvl3pPr>
              <a:defRPr sz="2400"/>
            </a:lvl3pPr>
            <a:lvl4pPr>
              <a:buFont typeface="Arial" charset="0"/>
              <a:buChar char="•"/>
              <a:defRPr sz="2133"/>
            </a:lvl4pPr>
            <a:lvl5pPr>
              <a:buFont typeface="Arial" charset="0"/>
              <a:buChar char="•"/>
              <a:defRPr sz="1867"/>
            </a:lvl5pPr>
            <a:lvl6pPr>
              <a:defRPr sz="1867"/>
            </a:lvl6pPr>
            <a:lvl7pPr>
              <a:defRPr sz="1600"/>
            </a:lvl7pPr>
            <a:lvl8pPr>
              <a:defRPr sz="1467"/>
            </a:lvl8pPr>
            <a:lvl9pPr>
              <a:defRPr sz="1467"/>
            </a:lvl9pPr>
          </a:lstStyle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26181" y="782848"/>
            <a:ext cx="11107555" cy="711449"/>
          </a:xfrm>
          <a:prstGeom prst="rect">
            <a:avLst/>
          </a:prstGeom>
        </p:spPr>
        <p:txBody>
          <a:bodyPr vert="horz" lIns="0"/>
          <a:lstStyle>
            <a:lvl1pPr marL="0" indent="0">
              <a:buNone/>
              <a:defRPr sz="3733" b="1" i="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 of slide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D3C245B-B9B5-4C4E-8F88-5834162EFCF0}"/>
              </a:ext>
            </a:extLst>
          </p:cNvPr>
          <p:cNvGrpSpPr/>
          <p:nvPr userDrawn="1"/>
        </p:nvGrpSpPr>
        <p:grpSpPr>
          <a:xfrm>
            <a:off x="0" y="0"/>
            <a:ext cx="12192000" cy="148261"/>
            <a:chOff x="0" y="1659943"/>
            <a:chExt cx="9144000" cy="11119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549BDAB-EE07-8A46-84B8-C6F8BDE44AFD}"/>
                </a:ext>
              </a:extLst>
            </p:cNvPr>
            <p:cNvSpPr/>
            <p:nvPr userDrawn="1"/>
          </p:nvSpPr>
          <p:spPr>
            <a:xfrm>
              <a:off x="2209800" y="1659943"/>
              <a:ext cx="6934200" cy="111196"/>
            </a:xfrm>
            <a:prstGeom prst="rect">
              <a:avLst/>
            </a:prstGeom>
            <a:solidFill>
              <a:srgbClr val="78BF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srgbClr val="3D527F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605FD66-4895-F349-81E3-4E486C236815}"/>
                </a:ext>
              </a:extLst>
            </p:cNvPr>
            <p:cNvSpPr/>
            <p:nvPr userDrawn="1"/>
          </p:nvSpPr>
          <p:spPr>
            <a:xfrm>
              <a:off x="0" y="1659943"/>
              <a:ext cx="2209800" cy="111196"/>
            </a:xfrm>
            <a:prstGeom prst="rect">
              <a:avLst/>
            </a:prstGeom>
            <a:solidFill>
              <a:srgbClr val="01AFD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srgbClr val="3D527F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568ACC3-0CC6-2247-B823-B22DDC94653B}"/>
                </a:ext>
              </a:extLst>
            </p:cNvPr>
            <p:cNvSpPr/>
            <p:nvPr userDrawn="1"/>
          </p:nvSpPr>
          <p:spPr>
            <a:xfrm>
              <a:off x="2209800" y="1659943"/>
              <a:ext cx="1060450" cy="111196"/>
            </a:xfrm>
            <a:prstGeom prst="rect">
              <a:avLst/>
            </a:prstGeom>
            <a:solidFill>
              <a:srgbClr val="3EB68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srgbClr val="3D527F"/>
                </a:solidFill>
              </a:endParaRPr>
            </a:p>
          </p:txBody>
        </p:sp>
      </p:grpSp>
      <p:pic>
        <p:nvPicPr>
          <p:cNvPr id="31" name="Picture 26" descr="OCLC_H_PMS.eps">
            <a:extLst>
              <a:ext uri="{FF2B5EF4-FFF2-40B4-BE49-F238E27FC236}">
                <a16:creationId xmlns:a16="http://schemas.microsoft.com/office/drawing/2014/main" id="{ACEAB89D-9CD3-C146-96A4-8287EA9ECA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2"/>
            <a:ext cx="896336" cy="298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CE24612D-44F0-6B4A-AB9C-C637482F927A}"/>
              </a:ext>
            </a:extLst>
          </p:cNvPr>
          <p:cNvSpPr txBox="1">
            <a:spLocks/>
          </p:cNvSpPr>
          <p:nvPr userDrawn="1"/>
        </p:nvSpPr>
        <p:spPr>
          <a:xfrm>
            <a:off x="7039" y="6384425"/>
            <a:ext cx="2908648" cy="3924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chemeClr val="tx1">
                    <a:alpha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rPr>
              <a:t>Confidential. Not for distribution.</a:t>
            </a:r>
          </a:p>
        </p:txBody>
      </p:sp>
    </p:spTree>
    <p:extLst>
      <p:ext uri="{BB962C8B-B14F-4D97-AF65-F5344CB8AC3E}">
        <p14:creationId xmlns:p14="http://schemas.microsoft.com/office/powerpoint/2010/main" val="36268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44">
          <p15:clr>
            <a:srgbClr val="FBAE40"/>
          </p15:clr>
        </p15:guide>
        <p15:guide id="2" pos="2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26181" y="782848"/>
            <a:ext cx="11107555" cy="711449"/>
          </a:xfrm>
          <a:prstGeom prst="rect">
            <a:avLst/>
          </a:prstGeom>
        </p:spPr>
        <p:txBody>
          <a:bodyPr vert="horz" lIns="0"/>
          <a:lstStyle>
            <a:lvl1pPr marL="0" indent="0">
              <a:buNone/>
              <a:defRPr sz="3733" b="1" i="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 of slide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10A2317-3D16-A94E-85BB-A404D670D704}"/>
              </a:ext>
            </a:extLst>
          </p:cNvPr>
          <p:cNvGrpSpPr/>
          <p:nvPr userDrawn="1"/>
        </p:nvGrpSpPr>
        <p:grpSpPr>
          <a:xfrm>
            <a:off x="0" y="0"/>
            <a:ext cx="12192000" cy="148261"/>
            <a:chOff x="0" y="1659943"/>
            <a:chExt cx="9144000" cy="11119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1D47BF4-7825-844A-8B8F-7BEC5E341BA2}"/>
                </a:ext>
              </a:extLst>
            </p:cNvPr>
            <p:cNvSpPr/>
            <p:nvPr userDrawn="1"/>
          </p:nvSpPr>
          <p:spPr>
            <a:xfrm>
              <a:off x="2209800" y="1659943"/>
              <a:ext cx="6934200" cy="111196"/>
            </a:xfrm>
            <a:prstGeom prst="rect">
              <a:avLst/>
            </a:prstGeom>
            <a:solidFill>
              <a:srgbClr val="78BF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srgbClr val="3D527F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5D623F2-07D5-B946-911D-DA246A07B478}"/>
                </a:ext>
              </a:extLst>
            </p:cNvPr>
            <p:cNvSpPr/>
            <p:nvPr userDrawn="1"/>
          </p:nvSpPr>
          <p:spPr>
            <a:xfrm>
              <a:off x="0" y="1659943"/>
              <a:ext cx="2209800" cy="111196"/>
            </a:xfrm>
            <a:prstGeom prst="rect">
              <a:avLst/>
            </a:prstGeom>
            <a:solidFill>
              <a:srgbClr val="01AFD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srgbClr val="3D527F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5F155C3-8E8B-374E-BDEF-0929D4E48BB2}"/>
                </a:ext>
              </a:extLst>
            </p:cNvPr>
            <p:cNvSpPr/>
            <p:nvPr userDrawn="1"/>
          </p:nvSpPr>
          <p:spPr>
            <a:xfrm>
              <a:off x="2209800" y="1659943"/>
              <a:ext cx="1060450" cy="111196"/>
            </a:xfrm>
            <a:prstGeom prst="rect">
              <a:avLst/>
            </a:prstGeom>
            <a:solidFill>
              <a:srgbClr val="3EB68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srgbClr val="3D527F"/>
                </a:solidFill>
              </a:endParaRPr>
            </a:p>
          </p:txBody>
        </p:sp>
      </p:grpSp>
      <p:pic>
        <p:nvPicPr>
          <p:cNvPr id="20" name="Picture 26" descr="OCLC_H_PMS.eps">
            <a:extLst>
              <a:ext uri="{FF2B5EF4-FFF2-40B4-BE49-F238E27FC236}">
                <a16:creationId xmlns:a16="http://schemas.microsoft.com/office/drawing/2014/main" id="{8264AE62-C08C-3141-A7AB-6098A06A9E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2"/>
            <a:ext cx="896336" cy="298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8B562954-E482-ED4F-B5A5-9D0708A1D186}"/>
              </a:ext>
            </a:extLst>
          </p:cNvPr>
          <p:cNvSpPr txBox="1">
            <a:spLocks/>
          </p:cNvSpPr>
          <p:nvPr userDrawn="1"/>
        </p:nvSpPr>
        <p:spPr>
          <a:xfrm>
            <a:off x="7039" y="6384425"/>
            <a:ext cx="2908648" cy="3924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chemeClr val="tx1">
                    <a:alpha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rPr>
              <a:t>Confidential. Not for distribution.</a:t>
            </a:r>
          </a:p>
        </p:txBody>
      </p:sp>
    </p:spTree>
    <p:extLst>
      <p:ext uri="{BB962C8B-B14F-4D97-AF65-F5344CB8AC3E}">
        <p14:creationId xmlns:p14="http://schemas.microsoft.com/office/powerpoint/2010/main" val="186432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A776E0F-AC95-B441-A5AE-F65DB54C36D9}"/>
              </a:ext>
            </a:extLst>
          </p:cNvPr>
          <p:cNvGrpSpPr/>
          <p:nvPr userDrawn="1"/>
        </p:nvGrpSpPr>
        <p:grpSpPr>
          <a:xfrm>
            <a:off x="0" y="0"/>
            <a:ext cx="12192000" cy="148261"/>
            <a:chOff x="0" y="1659943"/>
            <a:chExt cx="9144000" cy="11119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7B86D9E-CDA5-694D-843A-8DE18753CDCF}"/>
                </a:ext>
              </a:extLst>
            </p:cNvPr>
            <p:cNvSpPr/>
            <p:nvPr userDrawn="1"/>
          </p:nvSpPr>
          <p:spPr>
            <a:xfrm>
              <a:off x="2209800" y="1659943"/>
              <a:ext cx="6934200" cy="111196"/>
            </a:xfrm>
            <a:prstGeom prst="rect">
              <a:avLst/>
            </a:prstGeom>
            <a:solidFill>
              <a:srgbClr val="78BF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srgbClr val="3D527F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541A957-7A4B-3740-A1D6-39BD0575E547}"/>
                </a:ext>
              </a:extLst>
            </p:cNvPr>
            <p:cNvSpPr/>
            <p:nvPr userDrawn="1"/>
          </p:nvSpPr>
          <p:spPr>
            <a:xfrm>
              <a:off x="0" y="1659943"/>
              <a:ext cx="2209800" cy="111196"/>
            </a:xfrm>
            <a:prstGeom prst="rect">
              <a:avLst/>
            </a:prstGeom>
            <a:solidFill>
              <a:srgbClr val="01AFD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srgbClr val="3D527F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D637C6A-EE0F-EE45-BF8C-58EE0B307A31}"/>
                </a:ext>
              </a:extLst>
            </p:cNvPr>
            <p:cNvSpPr/>
            <p:nvPr userDrawn="1"/>
          </p:nvSpPr>
          <p:spPr>
            <a:xfrm>
              <a:off x="2209800" y="1659943"/>
              <a:ext cx="1060450" cy="111196"/>
            </a:xfrm>
            <a:prstGeom prst="rect">
              <a:avLst/>
            </a:prstGeom>
            <a:solidFill>
              <a:srgbClr val="3EB68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srgbClr val="3D527F"/>
                </a:solidFill>
              </a:endParaRPr>
            </a:p>
          </p:txBody>
        </p:sp>
      </p:grpSp>
      <p:pic>
        <p:nvPicPr>
          <p:cNvPr id="17" name="Picture 26" descr="OCLC_H_PMS.eps">
            <a:extLst>
              <a:ext uri="{FF2B5EF4-FFF2-40B4-BE49-F238E27FC236}">
                <a16:creationId xmlns:a16="http://schemas.microsoft.com/office/drawing/2014/main" id="{CFD01236-43A5-034D-9756-D6E834497D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2"/>
            <a:ext cx="896336" cy="298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3D65ACB5-E89A-184A-943A-7EB4EA303922}"/>
              </a:ext>
            </a:extLst>
          </p:cNvPr>
          <p:cNvSpPr txBox="1">
            <a:spLocks/>
          </p:cNvSpPr>
          <p:nvPr userDrawn="1"/>
        </p:nvSpPr>
        <p:spPr>
          <a:xfrm>
            <a:off x="7039" y="6384425"/>
            <a:ext cx="2908648" cy="3924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chemeClr val="tx1">
                    <a:alpha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rPr>
              <a:t>Confidential. Not for distribution.</a:t>
            </a:r>
          </a:p>
        </p:txBody>
      </p:sp>
    </p:spTree>
    <p:extLst>
      <p:ext uri="{BB962C8B-B14F-4D97-AF65-F5344CB8AC3E}">
        <p14:creationId xmlns:p14="http://schemas.microsoft.com/office/powerpoint/2010/main" val="382778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5018F-DC7B-48C7-93CA-2D3D189F0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8B49C8-A296-4DE9-A480-8BFBF46BDA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B16AC-6A2F-4F75-81B2-83B00094A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BCB3A-ACA4-485B-8F8E-6FB1D0AD9661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9F33D8-3D94-4695-94EB-AF3AF48F7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1C741A-8677-4039-A965-502B02B52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0AAA-BBA7-4EBF-8FBF-B29406621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3914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527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5651991A-DD3D-7947-ACD1-19CF66C604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95313"/>
            <a:ext cx="12192000" cy="1975104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2ED916BB-5578-0244-9C32-28A2DB1DC510}"/>
              </a:ext>
            </a:extLst>
          </p:cNvPr>
          <p:cNvGrpSpPr/>
          <p:nvPr userDrawn="1"/>
        </p:nvGrpSpPr>
        <p:grpSpPr>
          <a:xfrm>
            <a:off x="0" y="0"/>
            <a:ext cx="12192000" cy="148261"/>
            <a:chOff x="0" y="1659943"/>
            <a:chExt cx="9144000" cy="111196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499B999-06B8-A442-B522-C91EE0B5EFB2}"/>
                </a:ext>
              </a:extLst>
            </p:cNvPr>
            <p:cNvSpPr/>
            <p:nvPr userDrawn="1"/>
          </p:nvSpPr>
          <p:spPr>
            <a:xfrm>
              <a:off x="2209800" y="1659943"/>
              <a:ext cx="6934200" cy="111196"/>
            </a:xfrm>
            <a:prstGeom prst="rect">
              <a:avLst/>
            </a:prstGeom>
            <a:solidFill>
              <a:srgbClr val="78BF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srgbClr val="3D527F"/>
                </a:solidFill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EBDDE92-6551-0B44-98ED-674D5BCED57B}"/>
                </a:ext>
              </a:extLst>
            </p:cNvPr>
            <p:cNvSpPr/>
            <p:nvPr userDrawn="1"/>
          </p:nvSpPr>
          <p:spPr>
            <a:xfrm>
              <a:off x="0" y="1659943"/>
              <a:ext cx="2209800" cy="111196"/>
            </a:xfrm>
            <a:prstGeom prst="rect">
              <a:avLst/>
            </a:prstGeom>
            <a:solidFill>
              <a:srgbClr val="01AFD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srgbClr val="3D527F"/>
                </a:solidFill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CB89997-9647-4240-A711-2AAD6F3EEE1C}"/>
                </a:ext>
              </a:extLst>
            </p:cNvPr>
            <p:cNvSpPr/>
            <p:nvPr userDrawn="1"/>
          </p:nvSpPr>
          <p:spPr>
            <a:xfrm>
              <a:off x="2209800" y="1659943"/>
              <a:ext cx="1060450" cy="111196"/>
            </a:xfrm>
            <a:prstGeom prst="rect">
              <a:avLst/>
            </a:prstGeom>
            <a:solidFill>
              <a:srgbClr val="3EB68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srgbClr val="3D527F"/>
                </a:solidFill>
              </a:endParaRPr>
            </a:p>
          </p:txBody>
        </p:sp>
      </p:grpSp>
      <p:sp>
        <p:nvSpPr>
          <p:cNvPr id="25" name="Rectangle 24"/>
          <p:cNvSpPr/>
          <p:nvPr userDrawn="1"/>
        </p:nvSpPr>
        <p:spPr>
          <a:xfrm rot="10800000">
            <a:off x="6370520" y="196141"/>
            <a:ext cx="5821480" cy="197816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56000"/>
                </a:scheme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2"/>
            <a:ext cx="896112" cy="291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6" descr="OCLC_H_PMS.eps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2"/>
            <a:ext cx="896336" cy="298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Footer Placeholder 4"/>
          <p:cNvSpPr txBox="1">
            <a:spLocks/>
          </p:cNvSpPr>
          <p:nvPr userDrawn="1"/>
        </p:nvSpPr>
        <p:spPr>
          <a:xfrm>
            <a:off x="7039" y="6384425"/>
            <a:ext cx="2908648" cy="3924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chemeClr val="tx1">
                    <a:alpha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rPr>
              <a:t>Confidential. Not for distribution.</a:t>
            </a: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97919" y="3010569"/>
            <a:ext cx="4701116" cy="617884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3733" b="1">
                <a:solidFill>
                  <a:srgbClr val="01AFD7"/>
                </a:solidFill>
              </a:defRPr>
            </a:lvl1pPr>
          </a:lstStyle>
          <a:p>
            <a:pPr lvl="0"/>
            <a:r>
              <a:rPr lang="en-US"/>
              <a:t>Jane Smith</a:t>
            </a:r>
          </a:p>
        </p:txBody>
      </p:sp>
      <p:sp>
        <p:nvSpPr>
          <p:cNvPr id="20" name="Text Placeholder 40"/>
          <p:cNvSpPr>
            <a:spLocks noGrp="1"/>
          </p:cNvSpPr>
          <p:nvPr>
            <p:ph type="body" sz="quarter" idx="16" hasCustomPrompt="1"/>
          </p:nvPr>
        </p:nvSpPr>
        <p:spPr>
          <a:xfrm>
            <a:off x="397919" y="3649119"/>
            <a:ext cx="4701116" cy="537275"/>
          </a:xfrm>
          <a:prstGeom prst="rect">
            <a:avLst/>
          </a:prstGeom>
        </p:spPr>
        <p:txBody>
          <a:bodyPr lIns="0"/>
          <a:lstStyle>
            <a:lvl1pPr marL="0" indent="0">
              <a:spcBef>
                <a:spcPts val="0"/>
              </a:spcBef>
              <a:buNone/>
              <a:defRPr sz="1867" b="1" cap="all" spc="27" baseline="0"/>
            </a:lvl1pPr>
          </a:lstStyle>
          <a:p>
            <a:pPr lvl="0"/>
            <a:r>
              <a:rPr lang="en-US"/>
              <a:t>NAME OF ORGANIZATION</a:t>
            </a:r>
          </a:p>
        </p:txBody>
      </p:sp>
      <p:sp>
        <p:nvSpPr>
          <p:cNvPr id="21" name="Text Placeholder 43"/>
          <p:cNvSpPr>
            <a:spLocks noGrp="1"/>
          </p:cNvSpPr>
          <p:nvPr>
            <p:ph type="body" sz="quarter" idx="17" hasCustomPrompt="1"/>
          </p:nvPr>
        </p:nvSpPr>
        <p:spPr>
          <a:xfrm>
            <a:off x="397918" y="4207057"/>
            <a:ext cx="4701116" cy="1081616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8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err="1"/>
              <a:t>email@address.org</a:t>
            </a:r>
            <a:endParaRPr lang="en-US"/>
          </a:p>
          <a:p>
            <a:pPr lvl="0"/>
            <a:r>
              <a:rPr lang="en-US"/>
              <a:t>@</a:t>
            </a:r>
            <a:r>
              <a:rPr lang="en-US" err="1"/>
              <a:t>twitteraccount</a:t>
            </a:r>
            <a:endParaRPr lang="en-US"/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5821481" y="3010569"/>
            <a:ext cx="4701116" cy="617884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3733" b="1">
                <a:solidFill>
                  <a:srgbClr val="01AFD7"/>
                </a:solidFill>
              </a:defRPr>
            </a:lvl1pPr>
          </a:lstStyle>
          <a:p>
            <a:pPr lvl="0"/>
            <a:r>
              <a:rPr lang="en-US"/>
              <a:t>Jane Smith</a:t>
            </a:r>
          </a:p>
        </p:txBody>
      </p:sp>
      <p:sp>
        <p:nvSpPr>
          <p:cNvPr id="23" name="Text Placeholder 40"/>
          <p:cNvSpPr>
            <a:spLocks noGrp="1"/>
          </p:cNvSpPr>
          <p:nvPr>
            <p:ph type="body" sz="quarter" idx="19" hasCustomPrompt="1"/>
          </p:nvPr>
        </p:nvSpPr>
        <p:spPr>
          <a:xfrm>
            <a:off x="5821481" y="3649119"/>
            <a:ext cx="4701116" cy="537275"/>
          </a:xfrm>
          <a:prstGeom prst="rect">
            <a:avLst/>
          </a:prstGeom>
        </p:spPr>
        <p:txBody>
          <a:bodyPr lIns="0"/>
          <a:lstStyle>
            <a:lvl1pPr marL="0" indent="0">
              <a:spcBef>
                <a:spcPts val="0"/>
              </a:spcBef>
              <a:buNone/>
              <a:defRPr sz="1867" b="1" cap="all" spc="27" baseline="0"/>
            </a:lvl1pPr>
          </a:lstStyle>
          <a:p>
            <a:pPr lvl="0"/>
            <a:r>
              <a:rPr lang="en-US"/>
              <a:t>NAME OF ORGANIZATION</a:t>
            </a:r>
          </a:p>
        </p:txBody>
      </p:sp>
      <p:sp>
        <p:nvSpPr>
          <p:cNvPr id="24" name="Text Placeholder 43"/>
          <p:cNvSpPr>
            <a:spLocks noGrp="1"/>
          </p:cNvSpPr>
          <p:nvPr>
            <p:ph type="body" sz="quarter" idx="20" hasCustomPrompt="1"/>
          </p:nvPr>
        </p:nvSpPr>
        <p:spPr>
          <a:xfrm>
            <a:off x="5821479" y="4207057"/>
            <a:ext cx="4701116" cy="1081616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8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err="1"/>
              <a:t>email@address.org</a:t>
            </a:r>
            <a:endParaRPr lang="en-US"/>
          </a:p>
          <a:p>
            <a:pPr lvl="0"/>
            <a:r>
              <a:rPr lang="en-US"/>
              <a:t>@</a:t>
            </a:r>
            <a:r>
              <a:rPr lang="en-US" err="1"/>
              <a:t>twitteraccount</a:t>
            </a:r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9CF1CA37-E3CF-724E-9E90-6DD1D8749BF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5724" y="408281"/>
            <a:ext cx="4014451" cy="151081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D2D2DF2-6DE2-9E4D-B109-E124040245D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842898" y="892651"/>
            <a:ext cx="3023287" cy="629852"/>
          </a:xfrm>
          <a:prstGeom prst="rect">
            <a:avLst/>
          </a:prstGeom>
          <a:effectLst>
            <a:outerShdw blurRad="88900" algn="ctr" rotWithShape="0">
              <a:prstClr val="black">
                <a:alpha val="7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803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 txBox="1">
            <a:spLocks/>
          </p:cNvSpPr>
          <p:nvPr userDrawn="1"/>
        </p:nvSpPr>
        <p:spPr>
          <a:xfrm>
            <a:off x="7039" y="6384425"/>
            <a:ext cx="2908648" cy="3924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ysClr val="windowText" lastClr="000000">
                    <a:alpha val="50000"/>
                  </a:sysClr>
                </a:solidFill>
                <a:effectLst/>
                <a:latin typeface="Arial" charset="0"/>
                <a:ea typeface="Arial" charset="0"/>
                <a:cs typeface="Arial" charset="0"/>
              </a:rPr>
              <a:t>Confidential. Not for distribution.</a:t>
            </a:r>
          </a:p>
        </p:txBody>
      </p:sp>
      <p:pic>
        <p:nvPicPr>
          <p:cNvPr id="3" name="Picture 26" descr="OCLC_H_PMS.eps">
            <a:extLst>
              <a:ext uri="{FF2B5EF4-FFF2-40B4-BE49-F238E27FC236}">
                <a16:creationId xmlns:a16="http://schemas.microsoft.com/office/drawing/2014/main" id="{8C327F74-129F-2547-8BC1-B468D38DE4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2566" y="6347609"/>
            <a:ext cx="964583" cy="3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985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AFD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20346" y="1108082"/>
            <a:ext cx="10898717" cy="830997"/>
          </a:xfrm>
          <a:prstGeom prst="rect">
            <a:avLst/>
          </a:prstGeom>
          <a:ln w="28575" cmpd="sng">
            <a:solidFill>
              <a:srgbClr val="FFFFFF"/>
            </a:solidFill>
          </a:ln>
        </p:spPr>
        <p:txBody>
          <a:bodyPr vert="horz" lIns="274320" tIns="45720" rIns="274320" bIns="45720">
            <a:sp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800" b="1" i="0" cap="all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4800" b="1">
                <a:solidFill>
                  <a:schemeClr val="bg1"/>
                </a:solidFill>
                <a:cs typeface="Arial" charset="0"/>
              </a:rPr>
              <a:t>NEW SECTION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34951" y="850901"/>
            <a:ext cx="353483" cy="5432840"/>
          </a:xfrm>
          <a:prstGeom prst="rect">
            <a:avLst/>
          </a:prstGeom>
          <a:solidFill>
            <a:srgbClr val="00AFD7"/>
          </a:solidFill>
        </p:spPr>
        <p:txBody>
          <a:bodyPr vert="horz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     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1215941" y="850902"/>
            <a:ext cx="353483" cy="5432839"/>
          </a:xfrm>
          <a:prstGeom prst="rect">
            <a:avLst/>
          </a:prstGeom>
          <a:solidFill>
            <a:srgbClr val="00AFD7"/>
          </a:solidFill>
        </p:spPr>
        <p:txBody>
          <a:bodyPr vert="horz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     </a:t>
            </a:r>
          </a:p>
        </p:txBody>
      </p:sp>
      <p:pic>
        <p:nvPicPr>
          <p:cNvPr id="7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7039" y="6384425"/>
            <a:ext cx="2908648" cy="3924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chemeClr val="bg1">
                    <a:alpha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rPr>
              <a:t>Confidential. Not for distribution.</a:t>
            </a:r>
          </a:p>
        </p:txBody>
      </p:sp>
    </p:spTree>
    <p:extLst>
      <p:ext uri="{BB962C8B-B14F-4D97-AF65-F5344CB8AC3E}">
        <p14:creationId xmlns:p14="http://schemas.microsoft.com/office/powerpoint/2010/main" val="62605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189"/>
            <a:fld id="{B4622E77-E22A-4745-9D24-576861774773}" type="datetimeFigureOut">
              <a:rPr lang="en-US" smtClean="0">
                <a:solidFill>
                  <a:prstClr val="white"/>
                </a:solidFill>
              </a:rPr>
              <a:pPr defTabSz="457189"/>
              <a:t>10/26/2020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189"/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189"/>
            <a:fld id="{31B87300-A223-4A93-98F2-FBC58850BE2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7345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D7B0F-C6FE-4E39-86EF-2801AA185D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D1AC93-9020-4197-A0D5-5ACB22696B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B8A1C-AA58-43F8-B44D-3539095DB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BCB3A-ACA4-485B-8F8E-6FB1D0AD9661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AEC30D-2A11-4371-A625-81E4B9940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ACA40-B2DE-46C8-AC2B-DB5963CA9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0AAA-BBA7-4EBF-8FBF-B29406621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4861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5018F-DC7B-48C7-93CA-2D3D189F0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8B49C8-A296-4DE9-A480-8BFBF46BDA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B16AC-6A2F-4F75-81B2-83B00094A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BCB3A-ACA4-485B-8F8E-6FB1D0AD9661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9F33D8-3D94-4695-94EB-AF3AF48F7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1C741A-8677-4039-A965-502B02B52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0AAA-BBA7-4EBF-8FBF-B29406621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3255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FF4E4-D3CB-466F-8587-417C5B686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9CEC0-D6A7-4B0C-82B6-91148D3EA6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FFC155-395F-425F-B27E-A53992C638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7B36DA-4DD6-482F-A4D1-55A3754DE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BCB3A-ACA4-485B-8F8E-6FB1D0AD9661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7FD80C-BB8E-44AB-A4F5-FCA0FF205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2386B1-5615-4DC2-8A7A-178BDFA0C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0AAA-BBA7-4EBF-8FBF-B29406621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9167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76FAE-19B4-4F07-B100-3EFC7FC62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B8BC73-D309-4B06-8F2B-361B5C9306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F6D2DE-7533-474D-8974-EB43B0FCB5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0D93F8-7FAB-4AC0-B336-11B26A147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3838AD-9696-4226-A4BD-63779D964D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292B5C-B924-4BE4-8DEF-010AFCB7D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BCB3A-ACA4-485B-8F8E-6FB1D0AD9661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A4BAA5-A507-4F2E-8C98-B04150C0B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EE9998-D592-4184-9CAF-5DAAF0DC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0AAA-BBA7-4EBF-8FBF-B29406621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724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9041F-C926-441F-A5D2-7BC079E57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5B0689-6F4B-43C2-BF98-26794159D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BCB3A-ACA4-485B-8F8E-6FB1D0AD9661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14DD0B-E010-479B-A215-8FE272024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6C5E24-136E-4D98-AA09-30EE8C188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0AAA-BBA7-4EBF-8FBF-B29406621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24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767B9-1996-49F9-A908-069A7EA6F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EDD636-D0CC-43FC-8E22-C8C453C318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B0077A-78A5-4AB5-8DCA-84DB0B058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BCB3A-ACA4-485B-8F8E-6FB1D0AD9661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EBEF2F-4701-4ABF-BE17-CC4121398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801228-D281-4269-B1B8-C8073F9F5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0AAA-BBA7-4EBF-8FBF-B29406621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8656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A53A6A-40A5-47DF-9226-C6389C1A7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BCB3A-ACA4-485B-8F8E-6FB1D0AD9661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70ADF2-41BF-44E6-8F86-6B131A98A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E0F29C-5DAF-48A2-A596-9131FA64B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0AAA-BBA7-4EBF-8FBF-B29406621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6592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87FD5-FF3E-42C6-9E3F-E4BE4B7D2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928179-EC54-4FEC-B075-EC1077B556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F521F0-1814-47AB-9981-0288662354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16C5A9-F1D8-4D6F-86F3-4F0E6A331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BCB3A-ACA4-485B-8F8E-6FB1D0AD9661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9DC1D3-7127-439E-90F2-31F52E299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146CF8-04FA-43EE-BFF1-93E69EED6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0AAA-BBA7-4EBF-8FBF-B29406621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5423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20346" y="1108082"/>
            <a:ext cx="10898717" cy="830997"/>
          </a:xfrm>
          <a:prstGeom prst="rect">
            <a:avLst/>
          </a:prstGeom>
          <a:ln w="28575" cmpd="sng">
            <a:solidFill>
              <a:srgbClr val="FFFFFF"/>
            </a:solidFill>
          </a:ln>
        </p:spPr>
        <p:txBody>
          <a:bodyPr vert="horz" lIns="274320" tIns="45720" rIns="274320" bIns="45720">
            <a:sp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800" b="1" i="0" cap="all" baseline="0">
                <a:solidFill>
                  <a:schemeClr val="tx2"/>
                </a:solidFill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4800" b="1">
                <a:solidFill>
                  <a:schemeClr val="bg1"/>
                </a:solidFill>
                <a:cs typeface="Arial" charset="0"/>
              </a:rPr>
              <a:t>NEW SECTION TITLE</a:t>
            </a:r>
          </a:p>
        </p:txBody>
      </p:sp>
    </p:spTree>
    <p:extLst>
      <p:ext uri="{BB962C8B-B14F-4D97-AF65-F5344CB8AC3E}">
        <p14:creationId xmlns:p14="http://schemas.microsoft.com/office/powerpoint/2010/main" val="58938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- Blank">
  <p:cSld name="Content- Blank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386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7619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-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228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FF4E4-D3CB-466F-8587-417C5B686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9CEC0-D6A7-4B0C-82B6-91148D3EA6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FFC155-395F-425F-B27E-A53992C638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7B36DA-4DD6-482F-A4D1-55A3754DE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BCB3A-ACA4-485B-8F8E-6FB1D0AD9661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7FD80C-BB8E-44AB-A4F5-FCA0FF205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2386B1-5615-4DC2-8A7A-178BDFA0C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0AAA-BBA7-4EBF-8FBF-B29406621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852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76FAE-19B4-4F07-B100-3EFC7FC62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B8BC73-D309-4B06-8F2B-361B5C9306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F6D2DE-7533-474D-8974-EB43B0FCB5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0D93F8-7FAB-4AC0-B336-11B26A147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3838AD-9696-4226-A4BD-63779D964D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292B5C-B924-4BE4-8DEF-010AFCB7D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BCB3A-ACA4-485B-8F8E-6FB1D0AD9661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A4BAA5-A507-4F2E-8C98-B04150C0B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EE9998-D592-4184-9CAF-5DAAF0DC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0AAA-BBA7-4EBF-8FBF-B29406621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776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9041F-C926-441F-A5D2-7BC079E57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5B0689-6F4B-43C2-BF98-26794159D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BCB3A-ACA4-485B-8F8E-6FB1D0AD9661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14DD0B-E010-479B-A215-8FE272024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6C5E24-136E-4D98-AA09-30EE8C188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0AAA-BBA7-4EBF-8FBF-B29406621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805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A53A6A-40A5-47DF-9226-C6389C1A7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BCB3A-ACA4-485B-8F8E-6FB1D0AD9661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70ADF2-41BF-44E6-8F86-6B131A98A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E0F29C-5DAF-48A2-A596-9131FA64B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0AAA-BBA7-4EBF-8FBF-B29406621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922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87FD5-FF3E-42C6-9E3F-E4BE4B7D2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928179-EC54-4FEC-B075-EC1077B556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F521F0-1814-47AB-9981-0288662354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16C5A9-F1D8-4D6F-86F3-4F0E6A331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BCB3A-ACA4-485B-8F8E-6FB1D0AD9661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9DC1D3-7127-439E-90F2-31F52E299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146CF8-04FA-43EE-BFF1-93E69EED6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0AAA-BBA7-4EBF-8FBF-B29406621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304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8AEDD-6700-4B5E-896F-CE5DFBD53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4CA3EF-CFE4-4300-978D-62436D7E7A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725971-6B57-4FCE-8AEC-75158FD022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27D52F-20C3-4F46-9520-31B4C06AB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BCB3A-ACA4-485B-8F8E-6FB1D0AD9661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56AE38-F9A8-4E90-B756-60C9613DD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78FF7A-FCFB-4E46-85F0-5141CD37B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0AAA-BBA7-4EBF-8FBF-B29406621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294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F6392D-5333-479B-BAF8-A33460221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5C1F3-956C-4FFF-B6AE-21C90600C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44E637-0A21-4A24-8308-EBC804D50C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BCB3A-ACA4-485B-8F8E-6FB1D0AD9661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2294A0-EF4D-43C9-8892-0ED5A9A613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21A366-2AD1-4422-8F4C-C0ABF2F81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1D0AAA-BBA7-4EBF-8FBF-B29406621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665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1938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F6392D-5333-479B-BAF8-A33460221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5C1F3-956C-4FFF-B6AE-21C90600C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44E637-0A21-4A24-8308-EBC804D50C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BCB3A-ACA4-485B-8F8E-6FB1D0AD9661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2294A0-EF4D-43C9-8892-0ED5A9A613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21A366-2AD1-4422-8F4C-C0ABF2F81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1D0AAA-BBA7-4EBF-8FBF-B29406621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592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creativecommons.org/licenses/by/4.0/" TargetMode="External"/><Relationship Id="rId5" Type="http://schemas.openxmlformats.org/officeDocument/2006/relationships/hyperlink" Target="https://doi.org/10.25333/wyrd-n586" TargetMode="External"/><Relationship Id="rId4" Type="http://schemas.openxmlformats.org/officeDocument/2006/relationships/hyperlink" Target="https://www.oclc.org/research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library.unc.edu/2020/06/the-university-libraries-role-in-reckoning-with-systemic-racism-and-oppression/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3922238B-8156-418D-A941-0117B3418FB1}"/>
              </a:ext>
            </a:extLst>
          </p:cNvPr>
          <p:cNvSpPr/>
          <p:nvPr/>
        </p:nvSpPr>
        <p:spPr>
          <a:xfrm>
            <a:off x="180975" y="3752849"/>
            <a:ext cx="3557457" cy="3477222"/>
          </a:xfrm>
          <a:prstGeom prst="ellipse">
            <a:avLst/>
          </a:prstGeom>
          <a:solidFill>
            <a:srgbClr val="7F7F7F">
              <a:alpha val="60000"/>
            </a:srgbClr>
          </a:solidFill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Lorcan Dempsey</a:t>
            </a:r>
          </a:p>
          <a:p>
            <a:pPr algn="ctr"/>
            <a:r>
              <a:rPr 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OCLC</a:t>
            </a:r>
          </a:p>
          <a:p>
            <a:pPr algn="ctr"/>
            <a:endParaRPr lang="en-US" sz="2400" b="1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algn="ctr"/>
            <a:r>
              <a:rPr 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@</a:t>
            </a:r>
            <a:r>
              <a:rPr lang="en-US" sz="24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LorcanD</a:t>
            </a:r>
            <a:endParaRPr lang="en-US" sz="2400" b="1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6F13FDA-5C17-433C-8108-4A6A5EBA2476}"/>
              </a:ext>
            </a:extLst>
          </p:cNvPr>
          <p:cNvSpPr/>
          <p:nvPr/>
        </p:nvSpPr>
        <p:spPr>
          <a:xfrm>
            <a:off x="8286751" y="-349366"/>
            <a:ext cx="4248366" cy="3949816"/>
          </a:xfrm>
          <a:prstGeom prst="ellipse">
            <a:avLst/>
          </a:prstGeom>
          <a:solidFill>
            <a:srgbClr val="7F7F7F">
              <a:alpha val="60000"/>
            </a:srgbClr>
          </a:solidFill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Pandemic effects and collection reflections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F891FE4-6E02-46E3-867B-789B0252DAA1}"/>
              </a:ext>
            </a:extLst>
          </p:cNvPr>
          <p:cNvSpPr/>
          <p:nvPr/>
        </p:nvSpPr>
        <p:spPr>
          <a:xfrm>
            <a:off x="8648701" y="4102215"/>
            <a:ext cx="2552699" cy="2343233"/>
          </a:xfrm>
          <a:prstGeom prst="ellipse">
            <a:avLst/>
          </a:prstGeom>
          <a:solidFill>
            <a:srgbClr val="7F7F7F">
              <a:alpha val="60000"/>
            </a:srgbClr>
          </a:solidFill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RLUK</a:t>
            </a:r>
          </a:p>
          <a:p>
            <a:pPr algn="ctr"/>
            <a:r>
              <a:rPr lang="en-US" sz="20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Digital Shift Forum</a:t>
            </a:r>
          </a:p>
          <a:p>
            <a:pPr algn="ctr"/>
            <a:r>
              <a:rPr lang="en-US" sz="20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28 October 2020</a:t>
            </a:r>
          </a:p>
        </p:txBody>
      </p:sp>
    </p:spTree>
    <p:extLst>
      <p:ext uri="{BB962C8B-B14F-4D97-AF65-F5344CB8AC3E}">
        <p14:creationId xmlns:p14="http://schemas.microsoft.com/office/powerpoint/2010/main" val="16027476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3C9DD3-F74C-4136-B037-B113022E7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0983"/>
            <a:ext cx="12192000" cy="62760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FEE3F6-6FF8-4D76-8106-96F32B1C59B1}"/>
              </a:ext>
            </a:extLst>
          </p:cNvPr>
          <p:cNvSpPr txBox="1"/>
          <p:nvPr/>
        </p:nvSpPr>
        <p:spPr>
          <a:xfrm rot="2495402">
            <a:off x="-547369" y="4771103"/>
            <a:ext cx="5315238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Hybrid library website &gt;&gt;&gt;&gt;&gt; full library experience </a:t>
            </a:r>
          </a:p>
        </p:txBody>
      </p:sp>
    </p:spTree>
    <p:extLst>
      <p:ext uri="{BB962C8B-B14F-4D97-AF65-F5344CB8AC3E}">
        <p14:creationId xmlns:p14="http://schemas.microsoft.com/office/powerpoint/2010/main" val="461878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5B58C2-3B50-44CD-B571-0FFFCF2A8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43" y="2895312"/>
            <a:ext cx="8931212" cy="33153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95728E4-0E76-4425-AEC5-4E02F57FE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6683" y="-246868"/>
            <a:ext cx="8591739" cy="36555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789829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054EAE-D66C-4B3C-A025-E89F9E557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" y="104775"/>
            <a:ext cx="8267700" cy="34495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A15D4C-ED4D-45BF-B8EB-1DE95B1E3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3300" y="3343275"/>
            <a:ext cx="8189808" cy="32040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857324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004D04-5264-4309-9EE3-C5D11034F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75" y="1057163"/>
            <a:ext cx="10629900" cy="45782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86057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C638AC-B002-4713-8F4E-653110586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" y="0"/>
            <a:ext cx="5561342" cy="683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B6AA49-4358-47FE-8977-CE1569F358DC}"/>
              </a:ext>
            </a:extLst>
          </p:cNvPr>
          <p:cNvSpPr txBox="1"/>
          <p:nvPr/>
        </p:nvSpPr>
        <p:spPr>
          <a:xfrm>
            <a:off x="6391274" y="136608"/>
            <a:ext cx="469582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from hybrid …..</a:t>
            </a:r>
          </a:p>
          <a:p>
            <a:endParaRPr lang="en-US" sz="4800" dirty="0">
              <a:solidFill>
                <a:schemeClr val="bg1"/>
              </a:solidFill>
            </a:endParaRPr>
          </a:p>
          <a:p>
            <a:endParaRPr lang="en-US" sz="4800" dirty="0">
              <a:solidFill>
                <a:schemeClr val="bg1"/>
              </a:solidFill>
            </a:endParaRPr>
          </a:p>
          <a:p>
            <a:r>
              <a:rPr lang="en-US" sz="4800" dirty="0">
                <a:solidFill>
                  <a:schemeClr val="bg1"/>
                </a:solidFill>
              </a:rPr>
              <a:t>                           </a:t>
            </a:r>
            <a:r>
              <a:rPr lang="en-US" sz="4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… to holistic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EE0CB5-B20D-46C3-81CA-C79E27DE21AB}"/>
              </a:ext>
            </a:extLst>
          </p:cNvPr>
          <p:cNvSpPr txBox="1"/>
          <p:nvPr/>
        </p:nvSpPr>
        <p:spPr>
          <a:xfrm>
            <a:off x="8620125" y="5829300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(Digital?)</a:t>
            </a:r>
          </a:p>
        </p:txBody>
      </p:sp>
    </p:spTree>
    <p:extLst>
      <p:ext uri="{BB962C8B-B14F-4D97-AF65-F5344CB8AC3E}">
        <p14:creationId xmlns:p14="http://schemas.microsoft.com/office/powerpoint/2010/main" val="854693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>
            <a:extLst>
              <a:ext uri="{FF2B5EF4-FFF2-40B4-BE49-F238E27FC236}">
                <a16:creationId xmlns:a16="http://schemas.microsoft.com/office/drawing/2014/main" id="{20535C55-615A-4D80-AFCA-A9AC0F228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2. On mission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70FDE4C-E89D-4189-85DE-D0DB0B938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836" y="1690688"/>
            <a:ext cx="8440328" cy="478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2443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43ECDF29-8089-4218-B2CD-D36E54BB0AAF}"/>
              </a:ext>
            </a:extLst>
          </p:cNvPr>
          <p:cNvSpPr txBox="1"/>
          <p:nvPr/>
        </p:nvSpPr>
        <p:spPr>
          <a:xfrm>
            <a:off x="4693823" y="4681675"/>
            <a:ext cx="3063752" cy="1169551"/>
          </a:xfrm>
          <a:prstGeom prst="rect">
            <a:avLst/>
          </a:prstGeom>
          <a:solidFill>
            <a:schemeClr val="bg1">
              <a:lumMod val="65000"/>
            </a:schemeClr>
          </a:solidFill>
          <a:ln w="19050">
            <a:noFill/>
            <a:prstDash val="dash"/>
          </a:ln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Research data management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Digital scholarship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Text and data analysis services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Reputation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D1D89B4-E17B-46BF-AE8F-7AF24C597BDD}"/>
              </a:ext>
            </a:extLst>
          </p:cNvPr>
          <p:cNvSpPr txBox="1"/>
          <p:nvPr/>
        </p:nvSpPr>
        <p:spPr>
          <a:xfrm>
            <a:off x="8753331" y="1296111"/>
            <a:ext cx="2861954" cy="1384995"/>
          </a:xfrm>
          <a:prstGeom prst="rect">
            <a:avLst/>
          </a:prstGeom>
          <a:solidFill>
            <a:schemeClr val="bg1">
              <a:lumMod val="65000"/>
            </a:schemeClr>
          </a:solidFill>
          <a:ln w="19050">
            <a:noFill/>
            <a:prstDash val="dash"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Presence in LMS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Critical research and media discrimination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Instructional design services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Collaboration spaces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B2E0F1-582E-4F44-B061-8E2A83C52CED}"/>
              </a:ext>
            </a:extLst>
          </p:cNvPr>
          <p:cNvSpPr txBox="1"/>
          <p:nvPr/>
        </p:nvSpPr>
        <p:spPr>
          <a:xfrm>
            <a:off x="8536655" y="769438"/>
            <a:ext cx="3226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Student success and retention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A6A55C7-3A15-4D90-B4A3-BC340269FA53}"/>
              </a:ext>
            </a:extLst>
          </p:cNvPr>
          <p:cNvSpPr txBox="1"/>
          <p:nvPr/>
        </p:nvSpPr>
        <p:spPr>
          <a:xfrm>
            <a:off x="4568555" y="3909942"/>
            <a:ext cx="3500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Advancing research productivity </a:t>
            </a: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and dissemination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02935EF-B9C4-413E-9C6B-7BD112DF9976}"/>
              </a:ext>
            </a:extLst>
          </p:cNvPr>
          <p:cNvSpPr txBox="1"/>
          <p:nvPr/>
        </p:nvSpPr>
        <p:spPr>
          <a:xfrm>
            <a:off x="9490548" y="115289"/>
            <a:ext cx="1140056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Education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A8E3B42-8083-4C83-BC57-F8C16A48E8A5}"/>
              </a:ext>
            </a:extLst>
          </p:cNvPr>
          <p:cNvSpPr txBox="1"/>
          <p:nvPr/>
        </p:nvSpPr>
        <p:spPr>
          <a:xfrm>
            <a:off x="5464050" y="3146615"/>
            <a:ext cx="1048877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Research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DD3FC3-D707-4483-A704-87E78564705F}"/>
              </a:ext>
            </a:extLst>
          </p:cNvPr>
          <p:cNvSpPr txBox="1"/>
          <p:nvPr/>
        </p:nvSpPr>
        <p:spPr>
          <a:xfrm>
            <a:off x="4651037" y="5889281"/>
            <a:ext cx="31493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Research infrastructure:</a:t>
            </a: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workflow is the new content.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F941DA-2067-4F9E-923B-5AA47D32CD13}"/>
              </a:ext>
            </a:extLst>
          </p:cNvPr>
          <p:cNvSpPr/>
          <p:nvPr/>
        </p:nvSpPr>
        <p:spPr>
          <a:xfrm>
            <a:off x="4295775" y="-1"/>
            <a:ext cx="3859849" cy="282892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768DC44-EF5D-4D32-91B7-3E876DCFBB0F}"/>
              </a:ext>
            </a:extLst>
          </p:cNvPr>
          <p:cNvSpPr/>
          <p:nvPr/>
        </p:nvSpPr>
        <p:spPr>
          <a:xfrm>
            <a:off x="8155624" y="2828925"/>
            <a:ext cx="4057369" cy="40957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637BF5D-A8E1-4CCC-AA9F-7D85AACD510F}"/>
              </a:ext>
            </a:extLst>
          </p:cNvPr>
          <p:cNvSpPr/>
          <p:nvPr/>
        </p:nvSpPr>
        <p:spPr>
          <a:xfrm>
            <a:off x="1" y="2828924"/>
            <a:ext cx="4295774" cy="402907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Ins="914400" rtlCol="0" anchor="ctr"/>
          <a:lstStyle/>
          <a:p>
            <a:pPr algn="ctr"/>
            <a:r>
              <a:rPr lang="en-US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Complete transition from the collection-based library. </a:t>
            </a:r>
          </a:p>
          <a:p>
            <a:pPr algn="ctr"/>
            <a:endParaRPr lang="en-US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Collections as service. </a:t>
            </a:r>
          </a:p>
          <a:p>
            <a:pPr algn="ctr"/>
            <a:endParaRPr lang="en-US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Supporting research, learning and engagement.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2343A8A-150C-4647-A1FA-F4FA1875094F}"/>
              </a:ext>
            </a:extLst>
          </p:cNvPr>
          <p:cNvSpPr txBox="1"/>
          <p:nvPr/>
        </p:nvSpPr>
        <p:spPr>
          <a:xfrm>
            <a:off x="1035324" y="222440"/>
            <a:ext cx="1412566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Engagement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AFB7D26-3662-4921-9C1B-65EB903C6544}"/>
              </a:ext>
            </a:extLst>
          </p:cNvPr>
          <p:cNvSpPr txBox="1"/>
          <p:nvPr/>
        </p:nvSpPr>
        <p:spPr>
          <a:xfrm>
            <a:off x="567110" y="1664051"/>
            <a:ext cx="2861954" cy="738664"/>
          </a:xfrm>
          <a:prstGeom prst="rect">
            <a:avLst/>
          </a:prstGeom>
          <a:solidFill>
            <a:schemeClr val="bg1">
              <a:lumMod val="65000"/>
            </a:schemeClr>
          </a:solidFill>
          <a:ln w="19050">
            <a:noFill/>
            <a:prstDash val="dash"/>
          </a:ln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Cultural services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Promotion of expertise and scholarship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2E489B6-48DE-48DD-99CC-26C6BB3C1287}"/>
              </a:ext>
            </a:extLst>
          </p:cNvPr>
          <p:cNvSpPr txBox="1"/>
          <p:nvPr/>
        </p:nvSpPr>
        <p:spPr>
          <a:xfrm>
            <a:off x="519037" y="716295"/>
            <a:ext cx="29100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Supporting social and civic</a:t>
            </a: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engagement</a:t>
            </a:r>
          </a:p>
        </p:txBody>
      </p:sp>
    </p:spTree>
    <p:extLst>
      <p:ext uri="{BB962C8B-B14F-4D97-AF65-F5344CB8AC3E}">
        <p14:creationId xmlns:p14="http://schemas.microsoft.com/office/powerpoint/2010/main" val="39445723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D9524B8-7076-43DE-AC8C-CD89A28A3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3. Optimize …  Strategic choices to meet particular goals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6CD9688-C034-4D6A-A83A-5DF008F32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927600"/>
          </a:xfrm>
        </p:spPr>
        <p:txBody>
          <a:bodyPr>
            <a:normAutofit lnSpcReduction="10000"/>
          </a:bodyPr>
          <a:lstStyle/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dirty="0">
                <a:solidFill>
                  <a:schemeClr val="bg1"/>
                </a:solidFill>
              </a:rPr>
              <a:t>Increase visibility of library resources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in LMS</a:t>
            </a:r>
          </a:p>
          <a:p>
            <a:pPr lvl="1"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dirty="0">
                <a:solidFill>
                  <a:schemeClr val="bg1"/>
                </a:solidFill>
              </a:rPr>
              <a:t>Course reserves/reading lists</a:t>
            </a:r>
          </a:p>
          <a:p>
            <a:pPr lvl="1"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dirty="0">
                <a:solidFill>
                  <a:schemeClr val="bg1"/>
                </a:solidFill>
              </a:rPr>
              <a:t>Resource guides</a:t>
            </a:r>
          </a:p>
          <a:p>
            <a:pPr lvl="1"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dirty="0">
                <a:solidFill>
                  <a:schemeClr val="bg1"/>
                </a:solidFill>
              </a:rPr>
              <a:t>Interactive (LTI)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dirty="0">
                <a:solidFill>
                  <a:schemeClr val="bg1"/>
                </a:solidFill>
              </a:rPr>
              <a:t>Embed library expertise in LMS</a:t>
            </a:r>
          </a:p>
          <a:p>
            <a:pPr lvl="1"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dirty="0" err="1">
                <a:solidFill>
                  <a:schemeClr val="bg1"/>
                </a:solidFill>
              </a:rPr>
              <a:t>LibAnswers</a:t>
            </a:r>
            <a:endParaRPr lang="en-US" dirty="0">
              <a:solidFill>
                <a:schemeClr val="bg1"/>
              </a:solidFill>
            </a:endParaRPr>
          </a:p>
          <a:p>
            <a:pPr lvl="1"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dirty="0">
                <a:solidFill>
                  <a:schemeClr val="bg1"/>
                </a:solidFill>
              </a:rPr>
              <a:t>Library instruction tailored to specific courses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dirty="0">
                <a:solidFill>
                  <a:schemeClr val="bg1"/>
                </a:solidFill>
              </a:rPr>
              <a:t>Space as a service in LMS</a:t>
            </a:r>
          </a:p>
          <a:p>
            <a:pPr lvl="1"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dirty="0">
                <a:solidFill>
                  <a:schemeClr val="bg1"/>
                </a:solidFill>
              </a:rPr>
              <a:t>Space – responsible management in pandemic</a:t>
            </a:r>
          </a:p>
          <a:p>
            <a:pPr lvl="1"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dirty="0">
                <a:solidFill>
                  <a:schemeClr val="bg1"/>
                </a:solidFill>
              </a:rPr>
              <a:t>Calendar of events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dirty="0">
                <a:solidFill>
                  <a:schemeClr val="bg1"/>
                </a:solidFill>
              </a:rPr>
              <a:t>The future of shared space?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234A98-B855-4FB1-8DF7-A26A01AF0291}"/>
              </a:ext>
            </a:extLst>
          </p:cNvPr>
          <p:cNvSpPr txBox="1"/>
          <p:nvPr/>
        </p:nvSpPr>
        <p:spPr>
          <a:xfrm>
            <a:off x="7985760" y="1296491"/>
            <a:ext cx="346992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Example: Online learning </a:t>
            </a:r>
          </a:p>
        </p:txBody>
      </p:sp>
    </p:spTree>
    <p:extLst>
      <p:ext uri="{BB962C8B-B14F-4D97-AF65-F5344CB8AC3E}">
        <p14:creationId xmlns:p14="http://schemas.microsoft.com/office/powerpoint/2010/main" val="2008036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0B87E-0234-4DA4-97F3-C5D32673E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Strategic choices to meet particular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65327E-8BD9-4B7C-ACE6-184310887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17954"/>
            <a:ext cx="10515600" cy="4721225"/>
          </a:xfrm>
        </p:spPr>
        <p:txBody>
          <a:bodyPr>
            <a:normAutofit/>
          </a:bodyPr>
          <a:lstStyle/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sz="3600" dirty="0">
                <a:solidFill>
                  <a:schemeClr val="bg1"/>
                </a:solidFill>
              </a:rPr>
              <a:t>Value </a:t>
            </a:r>
            <a:r>
              <a:rPr lang="en-US" sz="3200" dirty="0">
                <a:solidFill>
                  <a:schemeClr val="bg1"/>
                </a:solidFill>
              </a:rPr>
              <a:t>(acquire what is needed, use what is acquired)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sz="3600" dirty="0">
                <a:solidFill>
                  <a:schemeClr val="bg1"/>
                </a:solidFill>
              </a:rPr>
              <a:t>Open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sz="3600" dirty="0">
                <a:solidFill>
                  <a:schemeClr val="bg1"/>
                </a:solidFill>
              </a:rPr>
              <a:t>Curricular support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sz="3600" dirty="0">
                <a:solidFill>
                  <a:schemeClr val="bg1"/>
                </a:solidFill>
              </a:rPr>
              <a:t>Regional/local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sz="3600" dirty="0">
                <a:solidFill>
                  <a:schemeClr val="bg1"/>
                </a:solidFill>
              </a:rPr>
              <a:t>Collaboration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sz="3600" dirty="0">
                <a:solidFill>
                  <a:schemeClr val="bg1"/>
                </a:solidFill>
              </a:rPr>
              <a:t>Plural (respect/represent communities of interest)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3529D0-FC2A-44DA-9E94-121653787BD8}"/>
              </a:ext>
            </a:extLst>
          </p:cNvPr>
          <p:cNvSpPr txBox="1"/>
          <p:nvPr/>
        </p:nvSpPr>
        <p:spPr>
          <a:xfrm>
            <a:off x="6187762" y="5691124"/>
            <a:ext cx="31053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60000"/>
                  <a:lumOff val="40000"/>
                </a:scheme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Decision support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60000"/>
                  <a:lumOff val="40000"/>
                </a:scheme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Tradeoffs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phic 5" descr="Right pointing backhand index">
            <a:extLst>
              <a:ext uri="{FF2B5EF4-FFF2-40B4-BE49-F238E27FC236}">
                <a16:creationId xmlns:a16="http://schemas.microsoft.com/office/drawing/2014/main" id="{1F18B913-BECD-4C4B-9227-23FF3411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73362" y="5727805"/>
            <a:ext cx="914400" cy="914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06676D-4EC0-47AD-AB4A-D62ECB700CB5}"/>
              </a:ext>
            </a:extLst>
          </p:cNvPr>
          <p:cNvSpPr txBox="1"/>
          <p:nvPr/>
        </p:nvSpPr>
        <p:spPr>
          <a:xfrm>
            <a:off x="7985760" y="1296491"/>
            <a:ext cx="281198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Example: Collections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1C3583DD-FC5C-4160-9EE7-A97FA3CC9D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4314" y="5859536"/>
            <a:ext cx="986020" cy="77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3218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 descr="Right pointing backhand index">
            <a:extLst>
              <a:ext uri="{FF2B5EF4-FFF2-40B4-BE49-F238E27FC236}">
                <a16:creationId xmlns:a16="http://schemas.microsoft.com/office/drawing/2014/main" id="{8A4A8BEB-BA71-436B-B888-0005F608F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7146007" y="5529830"/>
            <a:ext cx="914400" cy="91440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4E7CAE-2D4A-4E57-8C81-65C7E28C4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Divided into four parts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535C02B-1F39-4A06-BECC-35A607EF45D6}"/>
              </a:ext>
            </a:extLst>
          </p:cNvPr>
          <p:cNvSpPr/>
          <p:nvPr/>
        </p:nvSpPr>
        <p:spPr>
          <a:xfrm>
            <a:off x="3107655" y="1949449"/>
            <a:ext cx="2962275" cy="362902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ea typeface="+mn-ea"/>
                <a:cs typeface="Segoe UI Semibold" panose="020B0702040204020203" pitchFamily="34" charset="0"/>
              </a:rPr>
              <a:t>pandemic effects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AA048F-F49A-4F72-8677-6E52DA3AC1A4}"/>
              </a:ext>
            </a:extLst>
          </p:cNvPr>
          <p:cNvSpPr/>
          <p:nvPr/>
        </p:nvSpPr>
        <p:spPr>
          <a:xfrm>
            <a:off x="6122070" y="1949449"/>
            <a:ext cx="2962275" cy="362902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lawik Semibold" panose="020B0604020202020204" pitchFamily="34" charset="0"/>
              </a:rPr>
              <a:t>collection directions accelerated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982A52-AF0E-4CCB-B20F-D42D910DAE48}"/>
              </a:ext>
            </a:extLst>
          </p:cNvPr>
          <p:cNvSpPr/>
          <p:nvPr/>
        </p:nvSpPr>
        <p:spPr>
          <a:xfrm>
            <a:off x="9136485" y="1949449"/>
            <a:ext cx="2962275" cy="362902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emerging collection imperatives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96DFF5-1454-4534-BAE5-304803590139}"/>
              </a:ext>
            </a:extLst>
          </p:cNvPr>
          <p:cNvSpPr/>
          <p:nvPr/>
        </p:nvSpPr>
        <p:spPr>
          <a:xfrm>
            <a:off x="93240" y="1949449"/>
            <a:ext cx="2962275" cy="362902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contrasts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UK &lt;&gt; US</a:t>
            </a:r>
          </a:p>
        </p:txBody>
      </p:sp>
    </p:spTree>
    <p:extLst>
      <p:ext uri="{BB962C8B-B14F-4D97-AF65-F5344CB8AC3E}">
        <p14:creationId xmlns:p14="http://schemas.microsoft.com/office/powerpoint/2010/main" val="3958792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E7CAE-2D4A-4E57-8C81-65C7E28C4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Divided into four parts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535C02B-1F39-4A06-BECC-35A607EF45D6}"/>
              </a:ext>
            </a:extLst>
          </p:cNvPr>
          <p:cNvSpPr/>
          <p:nvPr/>
        </p:nvSpPr>
        <p:spPr>
          <a:xfrm>
            <a:off x="3107655" y="1949449"/>
            <a:ext cx="2962275" cy="362902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r>
              <a:rPr lang="en-US" sz="3200" b="1" dirty="0">
                <a:solidFill>
                  <a:schemeClr val="bg1">
                    <a:lumMod val="65000"/>
                  </a:schemeClr>
                </a:solidFill>
              </a:rPr>
              <a:t>pandemic effects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AA048F-F49A-4F72-8677-6E52DA3AC1A4}"/>
              </a:ext>
            </a:extLst>
          </p:cNvPr>
          <p:cNvSpPr/>
          <p:nvPr/>
        </p:nvSpPr>
        <p:spPr>
          <a:xfrm>
            <a:off x="6122070" y="1949449"/>
            <a:ext cx="2962275" cy="362902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pPr algn="ctr"/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collection directions accelerated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982A52-AF0E-4CCB-B20F-D42D910DAE48}"/>
              </a:ext>
            </a:extLst>
          </p:cNvPr>
          <p:cNvSpPr/>
          <p:nvPr/>
        </p:nvSpPr>
        <p:spPr>
          <a:xfrm>
            <a:off x="9136485" y="1949449"/>
            <a:ext cx="2962275" cy="362902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pPr algn="ctr"/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emerging collection imperatives</a:t>
            </a:r>
          </a:p>
        </p:txBody>
      </p:sp>
      <p:pic>
        <p:nvPicPr>
          <p:cNvPr id="6" name="Graphic 5" descr="Right pointing backhand index">
            <a:extLst>
              <a:ext uri="{FF2B5EF4-FFF2-40B4-BE49-F238E27FC236}">
                <a16:creationId xmlns:a16="http://schemas.microsoft.com/office/drawing/2014/main" id="{8A4A8BEB-BA71-436B-B888-0005F608F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117177" y="5527558"/>
            <a:ext cx="914400" cy="91440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F96DFF5-1454-4534-BAE5-304803590139}"/>
              </a:ext>
            </a:extLst>
          </p:cNvPr>
          <p:cNvSpPr/>
          <p:nvPr/>
        </p:nvSpPr>
        <p:spPr>
          <a:xfrm>
            <a:off x="93240" y="1949449"/>
            <a:ext cx="2962275" cy="362902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>
                    <a:lumMod val="6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some</a:t>
            </a:r>
          </a:p>
          <a:p>
            <a:pPr algn="ctr"/>
            <a:r>
              <a:rPr lang="en-US" sz="3200" b="1" dirty="0">
                <a:solidFill>
                  <a:schemeClr val="bg1">
                    <a:lumMod val="6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contrasts</a:t>
            </a:r>
            <a:br>
              <a:rPr lang="en-US" sz="3200" b="1" dirty="0">
                <a:solidFill>
                  <a:schemeClr val="bg1">
                    <a:lumMod val="6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en-US" sz="3200" b="1" dirty="0">
                <a:solidFill>
                  <a:schemeClr val="bg1">
                    <a:lumMod val="6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UK &lt;&gt; US</a:t>
            </a:r>
          </a:p>
        </p:txBody>
      </p:sp>
    </p:spTree>
    <p:extLst>
      <p:ext uri="{BB962C8B-B14F-4D97-AF65-F5344CB8AC3E}">
        <p14:creationId xmlns:p14="http://schemas.microsoft.com/office/powerpoint/2010/main" val="4752777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EC816-B69C-4FB3-83CE-5F82A1D76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3 collection directions … accelerated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506BA-C9EE-4465-AB75-496E8670C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9934575" cy="4351338"/>
          </a:xfrm>
        </p:spPr>
        <p:txBody>
          <a:bodyPr>
            <a:normAutofit/>
          </a:bodyPr>
          <a:lstStyle/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sz="3200" b="1" dirty="0">
                <a:solidFill>
                  <a:schemeClr val="bg1"/>
                </a:solidFill>
              </a:rPr>
              <a:t>Collective collections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               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sz="3200" b="1" dirty="0">
                <a:solidFill>
                  <a:schemeClr val="bg1"/>
                </a:solidFill>
              </a:rPr>
              <a:t>Facilitated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                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sz="3200" b="1" dirty="0">
                <a:solidFill>
                  <a:schemeClr val="bg1"/>
                </a:solidFill>
              </a:rPr>
              <a:t>Inside out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542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uilding, warehouse, outdoor&#10;&#10;Description automatically generated">
            <a:extLst>
              <a:ext uri="{FF2B5EF4-FFF2-40B4-BE49-F238E27FC236}">
                <a16:creationId xmlns:a16="http://schemas.microsoft.com/office/drawing/2014/main" id="{68951DCF-EEE3-496C-9B61-5E439836B0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3827" y="-3"/>
            <a:ext cx="5143500" cy="6858000"/>
          </a:xfrm>
          <a:prstGeom prst="rect">
            <a:avLst/>
          </a:prstGeom>
        </p:spPr>
      </p:pic>
      <p:pic>
        <p:nvPicPr>
          <p:cNvPr id="5" name="Picture 4" descr="A picture containing indoor, fence, metal, train&#10;&#10;Description automatically generated">
            <a:extLst>
              <a:ext uri="{FF2B5EF4-FFF2-40B4-BE49-F238E27FC236}">
                <a16:creationId xmlns:a16="http://schemas.microsoft.com/office/drawing/2014/main" id="{B888C8CC-922E-4DCA-89EE-51C9D99BC3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500188" y="1500186"/>
            <a:ext cx="6858000" cy="38576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A5137EA-0223-4043-B135-46B5E740E5A1}"/>
              </a:ext>
            </a:extLst>
          </p:cNvPr>
          <p:cNvSpPr/>
          <p:nvPr/>
        </p:nvSpPr>
        <p:spPr>
          <a:xfrm>
            <a:off x="3857623" y="4301892"/>
            <a:ext cx="3216203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Increasingly organize collections at the network or systemwide level.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5613422-ED3B-4D2D-BE2B-ECE5BD9B5E1D}"/>
              </a:ext>
            </a:extLst>
          </p:cNvPr>
          <p:cNvSpPr/>
          <p:nvPr/>
        </p:nvSpPr>
        <p:spPr>
          <a:xfrm>
            <a:off x="3913464" y="484169"/>
            <a:ext cx="3094609" cy="3240695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chemeClr val="bg1">
                <a:lumMod val="65000"/>
              </a:schemeClr>
            </a:solidFill>
            <a:prstDash val="soli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3200" kern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The rise of the  collective collection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358E23-98B8-4F38-BD4C-8757C81FBF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r="37685" b="-1226"/>
          <a:stretch/>
        </p:blipFill>
        <p:spPr>
          <a:xfrm>
            <a:off x="10707600" y="4795372"/>
            <a:ext cx="1086359" cy="18129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3855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Google Shape;94;p19">
            <a:extLst>
              <a:ext uri="{FF2B5EF4-FFF2-40B4-BE49-F238E27FC236}">
                <a16:creationId xmlns:a16="http://schemas.microsoft.com/office/drawing/2014/main" id="{CFB1AAA1-0987-4A5B-9075-011869B56906}"/>
              </a:ext>
            </a:extLst>
          </p:cNvPr>
          <p:cNvSpPr txBox="1"/>
          <p:nvPr/>
        </p:nvSpPr>
        <p:spPr>
          <a:xfrm>
            <a:off x="1173558" y="4491597"/>
            <a:ext cx="4603439" cy="856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-US" sz="2400" b="1" kern="0" dirty="0">
                <a:solidFill>
                  <a:schemeClr val="bg1">
                    <a:lumMod val="50000"/>
                  </a:schemeClr>
                </a:solidFill>
                <a:latin typeface="Roboto Slab"/>
                <a:ea typeface="Roboto Slab"/>
                <a:cs typeface="Roboto Slab"/>
                <a:sym typeface="Roboto Slab"/>
              </a:rPr>
              <a:t>Degrees of coordination: </a:t>
            </a:r>
            <a:br>
              <a:rPr lang="en-US" sz="2400" b="1" kern="0" dirty="0">
                <a:solidFill>
                  <a:schemeClr val="bg1">
                    <a:lumMod val="50000"/>
                  </a:schemeClr>
                </a:solidFill>
                <a:latin typeface="Roboto Slab"/>
                <a:ea typeface="Roboto Slab"/>
                <a:cs typeface="Roboto Slab"/>
                <a:sym typeface="Roboto Slab"/>
              </a:rPr>
            </a:br>
            <a:r>
              <a:rPr lang="en-US" sz="2400" b="1" kern="0" dirty="0">
                <a:solidFill>
                  <a:schemeClr val="bg1">
                    <a:lumMod val="50000"/>
                  </a:schemeClr>
                </a:solidFill>
                <a:latin typeface="Roboto Slab"/>
                <a:ea typeface="Roboto Slab"/>
                <a:cs typeface="Roboto Slab"/>
                <a:sym typeface="Roboto Slab"/>
              </a:rPr>
              <a:t>tradeoff between autonomy </a:t>
            </a:r>
            <a:br>
              <a:rPr lang="en-US" sz="2400" b="1" kern="0" dirty="0">
                <a:solidFill>
                  <a:schemeClr val="bg1">
                    <a:lumMod val="50000"/>
                  </a:schemeClr>
                </a:solidFill>
                <a:latin typeface="Roboto Slab"/>
                <a:ea typeface="Roboto Slab"/>
                <a:cs typeface="Roboto Slab"/>
                <a:sym typeface="Roboto Slab"/>
              </a:rPr>
            </a:br>
            <a:r>
              <a:rPr lang="en-US" sz="2400" b="1" kern="0" dirty="0">
                <a:solidFill>
                  <a:schemeClr val="bg1">
                    <a:lumMod val="50000"/>
                  </a:schemeClr>
                </a:solidFill>
                <a:latin typeface="Roboto Slab"/>
                <a:ea typeface="Roboto Slab"/>
                <a:cs typeface="Roboto Slab"/>
                <a:sym typeface="Roboto Slab"/>
              </a:rPr>
              <a:t>and consolidation</a:t>
            </a:r>
            <a:endParaRPr sz="2400" b="1" kern="0" dirty="0">
              <a:solidFill>
                <a:schemeClr val="bg1">
                  <a:lumMod val="50000"/>
                </a:schemeClr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7C9AC04-4280-401D-B630-C3ACFA8A8D8F}"/>
              </a:ext>
            </a:extLst>
          </p:cNvPr>
          <p:cNvGrpSpPr/>
          <p:nvPr/>
        </p:nvGrpSpPr>
        <p:grpSpPr>
          <a:xfrm rot="803439">
            <a:off x="2875486" y="1503019"/>
            <a:ext cx="7999394" cy="4112150"/>
            <a:chOff x="-8586" y="1933837"/>
            <a:chExt cx="7999394" cy="4112150"/>
          </a:xfrm>
        </p:grpSpPr>
        <p:sp>
          <p:nvSpPr>
            <p:cNvPr id="223" name="Google Shape;223;p24"/>
            <p:cNvSpPr/>
            <p:nvPr/>
          </p:nvSpPr>
          <p:spPr>
            <a:xfrm>
              <a:off x="3348805" y="3678990"/>
              <a:ext cx="762000" cy="571500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24"/>
            <p:cNvSpPr/>
            <p:nvPr/>
          </p:nvSpPr>
          <p:spPr>
            <a:xfrm>
              <a:off x="5509250" y="4755779"/>
              <a:ext cx="762000" cy="571500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24"/>
            <p:cNvSpPr/>
            <p:nvPr/>
          </p:nvSpPr>
          <p:spPr>
            <a:xfrm>
              <a:off x="1336136" y="2762807"/>
              <a:ext cx="762000" cy="571500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26" name="Google Shape;226;p24" descr="A close up of a logo&#10;&#10;Description generated with very high confidenc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488535" y="2877106"/>
              <a:ext cx="342900" cy="3429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34" name="Google Shape;234;p24"/>
            <p:cNvCxnSpPr>
              <a:cxnSpLocks/>
            </p:cNvCxnSpPr>
            <p:nvPr/>
          </p:nvCxnSpPr>
          <p:spPr>
            <a:xfrm>
              <a:off x="933799" y="2429050"/>
              <a:ext cx="5857642" cy="3103177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triangle" w="lg" len="lg"/>
              <a:tailEnd type="triangle" w="lg" len="lg"/>
            </a:ln>
          </p:spPr>
        </p:cxnSp>
        <p:grpSp>
          <p:nvGrpSpPr>
            <p:cNvPr id="235" name="Google Shape;235;p24"/>
            <p:cNvGrpSpPr/>
            <p:nvPr/>
          </p:nvGrpSpPr>
          <p:grpSpPr>
            <a:xfrm>
              <a:off x="5568978" y="4743177"/>
              <a:ext cx="554700" cy="478500"/>
              <a:chOff x="3422075" y="983675"/>
              <a:chExt cx="554700" cy="478500"/>
            </a:xfrm>
          </p:grpSpPr>
          <p:sp>
            <p:nvSpPr>
              <p:cNvPr id="236" name="Google Shape;236;p24"/>
              <p:cNvSpPr/>
              <p:nvPr/>
            </p:nvSpPr>
            <p:spPr>
              <a:xfrm>
                <a:off x="3422075" y="983675"/>
                <a:ext cx="265200" cy="265200"/>
              </a:xfrm>
              <a:prstGeom prst="ellipse">
                <a:avLst/>
              </a:prstGeom>
              <a:solidFill>
                <a:schemeClr val="accent1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237;p24"/>
              <p:cNvSpPr/>
              <p:nvPr/>
            </p:nvSpPr>
            <p:spPr>
              <a:xfrm>
                <a:off x="3803075" y="1288475"/>
                <a:ext cx="173700" cy="173700"/>
              </a:xfrm>
              <a:prstGeom prst="ellipse">
                <a:avLst/>
              </a:prstGeom>
              <a:solidFill>
                <a:schemeClr val="l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238;p24"/>
              <p:cNvSpPr/>
              <p:nvPr/>
            </p:nvSpPr>
            <p:spPr>
              <a:xfrm>
                <a:off x="3422075" y="1288475"/>
                <a:ext cx="173700" cy="173700"/>
              </a:xfrm>
              <a:prstGeom prst="ellipse">
                <a:avLst/>
              </a:prstGeom>
              <a:solidFill>
                <a:schemeClr val="accent1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239;p24"/>
              <p:cNvSpPr/>
              <p:nvPr/>
            </p:nvSpPr>
            <p:spPr>
              <a:xfrm>
                <a:off x="3803075" y="1059875"/>
                <a:ext cx="82200" cy="82200"/>
              </a:xfrm>
              <a:prstGeom prst="ellipse">
                <a:avLst/>
              </a:prstGeom>
              <a:solidFill>
                <a:schemeClr val="accent1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" name="Google Shape;240;p24"/>
              <p:cNvSpPr/>
              <p:nvPr/>
            </p:nvSpPr>
            <p:spPr>
              <a:xfrm>
                <a:off x="3422075" y="1136075"/>
                <a:ext cx="82200" cy="82200"/>
              </a:xfrm>
              <a:prstGeom prst="ellipse">
                <a:avLst/>
              </a:prstGeom>
              <a:solidFill>
                <a:schemeClr val="l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241;p24"/>
              <p:cNvSpPr/>
              <p:nvPr/>
            </p:nvSpPr>
            <p:spPr>
              <a:xfrm>
                <a:off x="3574475" y="1136075"/>
                <a:ext cx="265200" cy="265200"/>
              </a:xfrm>
              <a:prstGeom prst="ellipse">
                <a:avLst/>
              </a:prstGeom>
              <a:solidFill>
                <a:schemeClr val="l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242" name="Google Shape;242;p24"/>
            <p:cNvCxnSpPr>
              <a:stCxn id="243" idx="5"/>
              <a:endCxn id="244" idx="1"/>
            </p:cNvCxnSpPr>
            <p:nvPr/>
          </p:nvCxnSpPr>
          <p:spPr>
            <a:xfrm flipV="1">
              <a:off x="3364154" y="3879552"/>
              <a:ext cx="125888" cy="132712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245" name="Google Shape;245;p24"/>
            <p:cNvGrpSpPr/>
            <p:nvPr/>
          </p:nvGrpSpPr>
          <p:grpSpPr>
            <a:xfrm>
              <a:off x="3215892" y="3406802"/>
              <a:ext cx="1181888" cy="1164300"/>
              <a:chOff x="1890888" y="800100"/>
              <a:chExt cx="1181888" cy="1164300"/>
            </a:xfrm>
          </p:grpSpPr>
          <p:grpSp>
            <p:nvGrpSpPr>
              <p:cNvPr id="246" name="Google Shape;246;p24"/>
              <p:cNvGrpSpPr/>
              <p:nvPr/>
            </p:nvGrpSpPr>
            <p:grpSpPr>
              <a:xfrm>
                <a:off x="1890888" y="800100"/>
                <a:ext cx="1104575" cy="1164300"/>
                <a:chOff x="3193475" y="526475"/>
                <a:chExt cx="1104575" cy="1164300"/>
              </a:xfrm>
            </p:grpSpPr>
            <p:grpSp>
              <p:nvGrpSpPr>
                <p:cNvPr id="247" name="Google Shape;247;p24"/>
                <p:cNvGrpSpPr/>
                <p:nvPr/>
              </p:nvGrpSpPr>
              <p:grpSpPr>
                <a:xfrm>
                  <a:off x="3193475" y="526475"/>
                  <a:ext cx="1104575" cy="1164300"/>
                  <a:chOff x="3193475" y="526475"/>
                  <a:chExt cx="1104575" cy="1164300"/>
                </a:xfrm>
              </p:grpSpPr>
              <p:sp>
                <p:nvSpPr>
                  <p:cNvPr id="248" name="Google Shape;248;p24"/>
                  <p:cNvSpPr/>
                  <p:nvPr/>
                </p:nvSpPr>
                <p:spPr>
                  <a:xfrm>
                    <a:off x="3293925" y="592275"/>
                    <a:ext cx="997500" cy="997500"/>
                  </a:xfrm>
                  <a:prstGeom prst="ellipse">
                    <a:avLst/>
                  </a:pr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9" name="Google Shape;249;p24"/>
                  <p:cNvSpPr/>
                  <p:nvPr/>
                </p:nvSpPr>
                <p:spPr>
                  <a:xfrm>
                    <a:off x="3726875" y="526475"/>
                    <a:ext cx="173700" cy="17370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0" name="Google Shape;250;p24"/>
                  <p:cNvSpPr/>
                  <p:nvPr/>
                </p:nvSpPr>
                <p:spPr>
                  <a:xfrm>
                    <a:off x="4124350" y="668425"/>
                    <a:ext cx="173700" cy="17370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1" name="Google Shape;251;p24"/>
                  <p:cNvSpPr/>
                  <p:nvPr/>
                </p:nvSpPr>
                <p:spPr>
                  <a:xfrm>
                    <a:off x="4124338" y="1364675"/>
                    <a:ext cx="173700" cy="17370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" name="Google Shape;252;p24"/>
                  <p:cNvSpPr/>
                  <p:nvPr/>
                </p:nvSpPr>
                <p:spPr>
                  <a:xfrm>
                    <a:off x="3726875" y="1517075"/>
                    <a:ext cx="173700" cy="17370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" name="Google Shape;253;p24"/>
                  <p:cNvSpPr/>
                  <p:nvPr/>
                </p:nvSpPr>
                <p:spPr>
                  <a:xfrm>
                    <a:off x="3345875" y="1364675"/>
                    <a:ext cx="173700" cy="17370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3" name="Google Shape;243;p24"/>
                  <p:cNvSpPr/>
                  <p:nvPr/>
                </p:nvSpPr>
                <p:spPr>
                  <a:xfrm>
                    <a:off x="3193475" y="983675"/>
                    <a:ext cx="173700" cy="17370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4" name="Google Shape;254;p24"/>
                  <p:cNvSpPr/>
                  <p:nvPr/>
                </p:nvSpPr>
                <p:spPr>
                  <a:xfrm>
                    <a:off x="3393300" y="618175"/>
                    <a:ext cx="173700" cy="17370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44" name="Google Shape;244;p24"/>
                <p:cNvSpPr/>
                <p:nvPr/>
              </p:nvSpPr>
              <p:spPr>
                <a:xfrm>
                  <a:off x="3467625" y="938625"/>
                  <a:ext cx="210300" cy="121200"/>
                </a:xfrm>
                <a:prstGeom prst="rect">
                  <a:avLst/>
                </a:prstGeom>
                <a:solidFill>
                  <a:schemeClr val="accent6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" name="Google Shape;255;p24"/>
                <p:cNvSpPr/>
                <p:nvPr/>
              </p:nvSpPr>
              <p:spPr>
                <a:xfrm>
                  <a:off x="3772425" y="1167225"/>
                  <a:ext cx="210300" cy="121200"/>
                </a:xfrm>
                <a:prstGeom prst="rect">
                  <a:avLst/>
                </a:prstGeom>
                <a:solidFill>
                  <a:schemeClr val="accent6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" name="Google Shape;256;p24"/>
                <p:cNvSpPr/>
                <p:nvPr/>
              </p:nvSpPr>
              <p:spPr>
                <a:xfrm>
                  <a:off x="3772425" y="862425"/>
                  <a:ext cx="210300" cy="121200"/>
                </a:xfrm>
                <a:prstGeom prst="rect">
                  <a:avLst/>
                </a:prstGeom>
                <a:solidFill>
                  <a:schemeClr val="accent6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257" name="Google Shape;257;p24"/>
                <p:cNvCxnSpPr>
                  <a:stCxn id="249" idx="4"/>
                  <a:endCxn id="256" idx="0"/>
                </p:cNvCxnSpPr>
                <p:nvPr/>
              </p:nvCxnSpPr>
              <p:spPr>
                <a:xfrm>
                  <a:off x="3813725" y="700175"/>
                  <a:ext cx="63900" cy="1623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8" name="Google Shape;258;p24"/>
                <p:cNvCxnSpPr>
                  <a:endCxn id="250" idx="3"/>
                </p:cNvCxnSpPr>
                <p:nvPr/>
              </p:nvCxnSpPr>
              <p:spPr>
                <a:xfrm rot="10800000" flipH="1">
                  <a:off x="3966188" y="816687"/>
                  <a:ext cx="183600" cy="36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9" name="Google Shape;259;p24"/>
                <p:cNvCxnSpPr>
                  <a:stCxn id="255" idx="3"/>
                  <a:endCxn id="260" idx="2"/>
                </p:cNvCxnSpPr>
                <p:nvPr/>
              </p:nvCxnSpPr>
              <p:spPr>
                <a:xfrm rot="10800000" flipH="1">
                  <a:off x="3982725" y="1052625"/>
                  <a:ext cx="219000" cy="1752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1" name="Google Shape;261;p24"/>
                <p:cNvCxnSpPr>
                  <a:stCxn id="256" idx="2"/>
                  <a:endCxn id="253" idx="7"/>
                </p:cNvCxnSpPr>
                <p:nvPr/>
              </p:nvCxnSpPr>
              <p:spPr>
                <a:xfrm flipH="1">
                  <a:off x="3494175" y="983625"/>
                  <a:ext cx="383400" cy="406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2" name="Google Shape;262;p24"/>
                <p:cNvCxnSpPr>
                  <a:stCxn id="254" idx="6"/>
                  <a:endCxn id="256" idx="2"/>
                </p:cNvCxnSpPr>
                <p:nvPr/>
              </p:nvCxnSpPr>
              <p:spPr>
                <a:xfrm>
                  <a:off x="3567000" y="705025"/>
                  <a:ext cx="310500" cy="278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3" name="Google Shape;263;p24"/>
                <p:cNvCxnSpPr>
                  <a:stCxn id="255" idx="2"/>
                  <a:endCxn id="252" idx="0"/>
                </p:cNvCxnSpPr>
                <p:nvPr/>
              </p:nvCxnSpPr>
              <p:spPr>
                <a:xfrm flipH="1">
                  <a:off x="3813675" y="1288425"/>
                  <a:ext cx="63900" cy="228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4" name="Google Shape;264;p24"/>
                <p:cNvCxnSpPr>
                  <a:endCxn id="251" idx="0"/>
                </p:cNvCxnSpPr>
                <p:nvPr/>
              </p:nvCxnSpPr>
              <p:spPr>
                <a:xfrm>
                  <a:off x="3677788" y="1008875"/>
                  <a:ext cx="533400" cy="3558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sp>
            <p:nvSpPr>
              <p:cNvPr id="260" name="Google Shape;260;p24"/>
              <p:cNvSpPr/>
              <p:nvPr/>
            </p:nvSpPr>
            <p:spPr>
              <a:xfrm>
                <a:off x="2899075" y="1239250"/>
                <a:ext cx="173700" cy="173700"/>
              </a:xfrm>
              <a:prstGeom prst="ellipse">
                <a:avLst/>
              </a:prstGeom>
              <a:solidFill>
                <a:schemeClr val="accent1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265" name="Google Shape;265;p24"/>
            <p:cNvCxnSpPr>
              <a:stCxn id="244" idx="1"/>
              <a:endCxn id="244" idx="1"/>
            </p:cNvCxnSpPr>
            <p:nvPr/>
          </p:nvCxnSpPr>
          <p:spPr>
            <a:xfrm>
              <a:off x="3490042" y="3879552"/>
              <a:ext cx="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24"/>
            <p:cNvCxnSpPr>
              <a:stCxn id="250" idx="3"/>
              <a:endCxn id="255" idx="2"/>
            </p:cNvCxnSpPr>
            <p:nvPr/>
          </p:nvCxnSpPr>
          <p:spPr>
            <a:xfrm flipH="1">
              <a:off x="3899992" y="3697014"/>
              <a:ext cx="272213" cy="471738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267" name="Google Shape;267;p24"/>
            <p:cNvGrpSpPr/>
            <p:nvPr/>
          </p:nvGrpSpPr>
          <p:grpSpPr>
            <a:xfrm>
              <a:off x="1361221" y="2545611"/>
              <a:ext cx="1018639" cy="1035412"/>
              <a:chOff x="3193475" y="526475"/>
              <a:chExt cx="1104575" cy="1164300"/>
            </a:xfrm>
          </p:grpSpPr>
          <p:grpSp>
            <p:nvGrpSpPr>
              <p:cNvPr id="268" name="Google Shape;268;p24"/>
              <p:cNvGrpSpPr/>
              <p:nvPr/>
            </p:nvGrpSpPr>
            <p:grpSpPr>
              <a:xfrm>
                <a:off x="3193475" y="526475"/>
                <a:ext cx="1104575" cy="1164300"/>
                <a:chOff x="3193475" y="526475"/>
                <a:chExt cx="1104575" cy="1164300"/>
              </a:xfrm>
            </p:grpSpPr>
            <p:sp>
              <p:nvSpPr>
                <p:cNvPr id="269" name="Google Shape;269;p24"/>
                <p:cNvSpPr/>
                <p:nvPr/>
              </p:nvSpPr>
              <p:spPr>
                <a:xfrm>
                  <a:off x="3293925" y="592275"/>
                  <a:ext cx="997500" cy="9975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270;p24"/>
                <p:cNvSpPr/>
                <p:nvPr/>
              </p:nvSpPr>
              <p:spPr>
                <a:xfrm>
                  <a:off x="3726875" y="526475"/>
                  <a:ext cx="173700" cy="173700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271;p24"/>
                <p:cNvSpPr/>
                <p:nvPr/>
              </p:nvSpPr>
              <p:spPr>
                <a:xfrm>
                  <a:off x="4124350" y="668425"/>
                  <a:ext cx="173700" cy="173700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272;p24"/>
                <p:cNvSpPr/>
                <p:nvPr/>
              </p:nvSpPr>
              <p:spPr>
                <a:xfrm>
                  <a:off x="4124338" y="1364675"/>
                  <a:ext cx="173700" cy="173700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273;p24"/>
                <p:cNvSpPr/>
                <p:nvPr/>
              </p:nvSpPr>
              <p:spPr>
                <a:xfrm>
                  <a:off x="3726875" y="1517075"/>
                  <a:ext cx="173700" cy="173700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274;p24"/>
                <p:cNvSpPr/>
                <p:nvPr/>
              </p:nvSpPr>
              <p:spPr>
                <a:xfrm>
                  <a:off x="3345875" y="1364675"/>
                  <a:ext cx="173700" cy="173700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275;p24"/>
                <p:cNvSpPr/>
                <p:nvPr/>
              </p:nvSpPr>
              <p:spPr>
                <a:xfrm>
                  <a:off x="3193475" y="983675"/>
                  <a:ext cx="173700" cy="173700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276;p24"/>
                <p:cNvSpPr/>
                <p:nvPr/>
              </p:nvSpPr>
              <p:spPr>
                <a:xfrm>
                  <a:off x="3293925" y="668425"/>
                  <a:ext cx="173700" cy="173700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77" name="Google Shape;277;p24"/>
              <p:cNvSpPr/>
              <p:nvPr/>
            </p:nvSpPr>
            <p:spPr>
              <a:xfrm>
                <a:off x="3668750" y="1009925"/>
                <a:ext cx="210300" cy="121200"/>
              </a:xfrm>
              <a:prstGeom prst="rect">
                <a:avLst/>
              </a:prstGeom>
              <a:solidFill>
                <a:schemeClr val="accent6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cxnSp>
            <p:nvCxnSpPr>
              <p:cNvPr id="278" name="Google Shape;278;p24"/>
              <p:cNvCxnSpPr>
                <a:stCxn id="270" idx="4"/>
              </p:cNvCxnSpPr>
              <p:nvPr/>
            </p:nvCxnSpPr>
            <p:spPr>
              <a:xfrm flipH="1">
                <a:off x="3810125" y="700175"/>
                <a:ext cx="3600" cy="331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9" name="Google Shape;279;p24"/>
              <p:cNvCxnSpPr>
                <a:stCxn id="277" idx="3"/>
                <a:endCxn id="271" idx="3"/>
              </p:cNvCxnSpPr>
              <p:nvPr/>
            </p:nvCxnSpPr>
            <p:spPr>
              <a:xfrm rot="10800000" flipH="1">
                <a:off x="3879050" y="816725"/>
                <a:ext cx="270600" cy="253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0" name="Google Shape;280;p24"/>
              <p:cNvCxnSpPr>
                <a:cxnSpLocks/>
                <a:stCxn id="277" idx="3"/>
                <a:endCxn id="281" idx="2"/>
              </p:cNvCxnSpPr>
              <p:nvPr/>
            </p:nvCxnSpPr>
            <p:spPr>
              <a:xfrm>
                <a:off x="3879051" y="1070525"/>
                <a:ext cx="320078" cy="12378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2" name="Google Shape;282;p24"/>
              <p:cNvCxnSpPr>
                <a:stCxn id="277" idx="2"/>
                <a:endCxn id="274" idx="7"/>
              </p:cNvCxnSpPr>
              <p:nvPr/>
            </p:nvCxnSpPr>
            <p:spPr>
              <a:xfrm flipH="1">
                <a:off x="3494000" y="1131125"/>
                <a:ext cx="279900" cy="2592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3" name="Google Shape;283;p24"/>
              <p:cNvCxnSpPr>
                <a:stCxn id="276" idx="5"/>
                <a:endCxn id="277" idx="2"/>
              </p:cNvCxnSpPr>
              <p:nvPr/>
            </p:nvCxnSpPr>
            <p:spPr>
              <a:xfrm>
                <a:off x="3442187" y="816687"/>
                <a:ext cx="331800" cy="314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4" name="Google Shape;284;p24"/>
              <p:cNvCxnSpPr>
                <a:stCxn id="277" idx="2"/>
                <a:endCxn id="273" idx="0"/>
              </p:cNvCxnSpPr>
              <p:nvPr/>
            </p:nvCxnSpPr>
            <p:spPr>
              <a:xfrm>
                <a:off x="3773900" y="1131125"/>
                <a:ext cx="39600" cy="38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5" name="Google Shape;285;p24"/>
              <p:cNvCxnSpPr>
                <a:endCxn id="272" idx="0"/>
              </p:cNvCxnSpPr>
              <p:nvPr/>
            </p:nvCxnSpPr>
            <p:spPr>
              <a:xfrm>
                <a:off x="3677788" y="1008875"/>
                <a:ext cx="533400" cy="35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281" name="Google Shape;281;p24"/>
            <p:cNvSpPr/>
            <p:nvPr/>
          </p:nvSpPr>
          <p:spPr>
            <a:xfrm>
              <a:off x="2288635" y="3061819"/>
              <a:ext cx="155400" cy="155400"/>
            </a:xfrm>
            <a:prstGeom prst="ellipse">
              <a:avLst/>
            </a:pr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286" name="Google Shape;286;p24"/>
            <p:cNvCxnSpPr>
              <a:stCxn id="277" idx="1"/>
              <a:endCxn id="275" idx="6"/>
            </p:cNvCxnSpPr>
            <p:nvPr/>
          </p:nvCxnSpPr>
          <p:spPr>
            <a:xfrm flipH="1">
              <a:off x="1521407" y="3029435"/>
              <a:ext cx="278113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24"/>
            <p:cNvCxnSpPr>
              <a:stCxn id="244" idx="2"/>
              <a:endCxn id="253" idx="0"/>
            </p:cNvCxnSpPr>
            <p:nvPr/>
          </p:nvCxnSpPr>
          <p:spPr>
            <a:xfrm flipH="1">
              <a:off x="3455142" y="3940152"/>
              <a:ext cx="140050" cy="30485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24"/>
            <p:cNvCxnSpPr>
              <a:stCxn id="244" idx="2"/>
              <a:endCxn id="252" idx="0"/>
            </p:cNvCxnSpPr>
            <p:nvPr/>
          </p:nvCxnSpPr>
          <p:spPr>
            <a:xfrm>
              <a:off x="3595192" y="3940152"/>
              <a:ext cx="240950" cy="45725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24"/>
            <p:cNvCxnSpPr>
              <a:stCxn id="256" idx="3"/>
              <a:endCxn id="251" idx="1"/>
            </p:cNvCxnSpPr>
            <p:nvPr/>
          </p:nvCxnSpPr>
          <p:spPr>
            <a:xfrm>
              <a:off x="4005142" y="3803352"/>
              <a:ext cx="167051" cy="467088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24"/>
            <p:cNvCxnSpPr>
              <a:stCxn id="254" idx="5"/>
              <a:endCxn id="244" idx="1"/>
            </p:cNvCxnSpPr>
            <p:nvPr/>
          </p:nvCxnSpPr>
          <p:spPr>
            <a:xfrm flipH="1">
              <a:off x="3490042" y="3646764"/>
              <a:ext cx="73937" cy="232788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24"/>
            <p:cNvCxnSpPr>
              <a:stCxn id="249" idx="5"/>
              <a:endCxn id="244" idx="2"/>
            </p:cNvCxnSpPr>
            <p:nvPr/>
          </p:nvCxnSpPr>
          <p:spPr>
            <a:xfrm flipH="1">
              <a:off x="3595192" y="3555064"/>
              <a:ext cx="302362" cy="385088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2" name="Google Shape;292;p24"/>
            <p:cNvCxnSpPr>
              <a:stCxn id="243" idx="6"/>
              <a:endCxn id="244" idx="1"/>
            </p:cNvCxnSpPr>
            <p:nvPr/>
          </p:nvCxnSpPr>
          <p:spPr>
            <a:xfrm flipV="1">
              <a:off x="3389592" y="3879552"/>
              <a:ext cx="100450" cy="713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A8A9A21-BFFE-46D9-8484-610560703933}"/>
                </a:ext>
              </a:extLst>
            </p:cNvPr>
            <p:cNvSpPr txBox="1"/>
            <p:nvPr/>
          </p:nvSpPr>
          <p:spPr>
            <a:xfrm>
              <a:off x="-8586" y="1933837"/>
              <a:ext cx="15103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</a:rPr>
                <a:t>Consolidation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73145273-C92D-4816-A3CA-352C1BE1082B}"/>
                </a:ext>
              </a:extLst>
            </p:cNvPr>
            <p:cNvSpPr txBox="1"/>
            <p:nvPr/>
          </p:nvSpPr>
          <p:spPr>
            <a:xfrm>
              <a:off x="6791441" y="5676655"/>
              <a:ext cx="11993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</a:rPr>
                <a:t>Autonomy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45225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1A04E-78FC-4335-8F60-2A021EECB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88" y="-158169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Some collective collection questions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7E752C-B783-4AF8-8E1F-1F0AB7FADD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0543" y="823148"/>
            <a:ext cx="3250857" cy="823912"/>
          </a:xfrm>
        </p:spPr>
        <p:txBody>
          <a:bodyPr>
            <a:normAutofit fontScale="77500" lnSpcReduction="20000"/>
          </a:bodyPr>
          <a:lstStyle/>
          <a:p>
            <a:r>
              <a:rPr lang="en-US" sz="2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Pivotal moment in </a:t>
            </a:r>
            <a:r>
              <a:rPr lang="en-US" sz="2800" dirty="0" err="1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ScholCom</a:t>
            </a:r>
            <a:r>
              <a:rPr lang="en-US" sz="2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.. licensing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7B92FB-E426-4C06-BF48-018B1FE7DA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068662" y="823148"/>
            <a:ext cx="4170464" cy="823912"/>
          </a:xfrm>
        </p:spPr>
        <p:txBody>
          <a:bodyPr>
            <a:normAutofit fontScale="77500" lnSpcReduction="20000"/>
          </a:bodyPr>
          <a:lstStyle/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sz="28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Operationalize the monograph collective collection?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A6B494-F2EC-404A-8263-93D87050A5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69119" y="1909106"/>
            <a:ext cx="4070006" cy="4838701"/>
          </a:xfrm>
        </p:spPr>
        <p:txBody>
          <a:bodyPr>
            <a:normAutofit fontScale="92500" lnSpcReduction="10000"/>
          </a:bodyPr>
          <a:lstStyle/>
          <a:p>
            <a:pPr lvl="1"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dirty="0">
                <a:solidFill>
                  <a:schemeClr val="bg1"/>
                </a:solidFill>
              </a:rPr>
              <a:t>Shared print – optimal distribution?</a:t>
            </a:r>
          </a:p>
          <a:p>
            <a:pPr lvl="1"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dirty="0">
                <a:solidFill>
                  <a:schemeClr val="bg1"/>
                </a:solidFill>
              </a:rPr>
              <a:t>Coordinate digitization plans?</a:t>
            </a:r>
          </a:p>
          <a:p>
            <a:pPr lvl="1"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dirty="0">
                <a:solidFill>
                  <a:schemeClr val="bg1"/>
                </a:solidFill>
              </a:rPr>
              <a:t>Prospective collection coordination?</a:t>
            </a:r>
          </a:p>
          <a:p>
            <a:pPr lvl="1">
              <a:buClr>
                <a:schemeClr val="accent2">
                  <a:lumMod val="60000"/>
                  <a:lumOff val="40000"/>
                </a:schemeClr>
              </a:buClr>
            </a:pPr>
            <a:endParaRPr lang="en-US" dirty="0">
              <a:solidFill>
                <a:schemeClr val="bg1"/>
              </a:solidFill>
            </a:endParaRPr>
          </a:p>
          <a:p>
            <a:pPr lvl="1"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dirty="0">
                <a:solidFill>
                  <a:schemeClr val="bg1"/>
                </a:solidFill>
              </a:rPr>
              <a:t>Group licenses to permit sharing of </a:t>
            </a:r>
            <a:r>
              <a:rPr lang="en-US" dirty="0" err="1">
                <a:solidFill>
                  <a:schemeClr val="bg1"/>
                </a:solidFill>
              </a:rPr>
              <a:t>ebooks</a:t>
            </a:r>
            <a:r>
              <a:rPr lang="en-US" dirty="0">
                <a:solidFill>
                  <a:schemeClr val="bg1"/>
                </a:solidFill>
              </a:rPr>
              <a:t>?</a:t>
            </a:r>
          </a:p>
          <a:p>
            <a:pPr lvl="1"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dirty="0">
                <a:solidFill>
                  <a:schemeClr val="bg1"/>
                </a:solidFill>
              </a:rPr>
              <a:t>Stronger interest in EBA/DDA</a:t>
            </a:r>
          </a:p>
          <a:p>
            <a:pPr lvl="1">
              <a:buClr>
                <a:schemeClr val="accent2">
                  <a:lumMod val="60000"/>
                  <a:lumOff val="40000"/>
                </a:schemeClr>
              </a:buClr>
            </a:pPr>
            <a:endParaRPr lang="en-US" dirty="0">
              <a:solidFill>
                <a:schemeClr val="bg1"/>
              </a:solidFill>
            </a:endParaRPr>
          </a:p>
          <a:p>
            <a:pPr lvl="1"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dirty="0">
                <a:solidFill>
                  <a:schemeClr val="bg1"/>
                </a:solidFill>
              </a:rPr>
              <a:t>Relationship between print stores, sharing, digitization, </a:t>
            </a:r>
            <a:r>
              <a:rPr lang="en-US" dirty="0" err="1">
                <a:solidFill>
                  <a:schemeClr val="bg1"/>
                </a:solidFill>
              </a:rPr>
              <a:t>ebooks</a:t>
            </a:r>
            <a:r>
              <a:rPr lang="en-US" dirty="0">
                <a:solidFill>
                  <a:schemeClr val="bg1"/>
                </a:solidFill>
              </a:rPr>
              <a:t>, acquisitions &gt; decision support. </a:t>
            </a:r>
          </a:p>
          <a:p>
            <a:pPr lvl="1">
              <a:buClr>
                <a:schemeClr val="accent2">
                  <a:lumMod val="60000"/>
                  <a:lumOff val="40000"/>
                </a:schemeClr>
              </a:buClr>
            </a:pPr>
            <a:endParaRPr lang="en-US" dirty="0">
              <a:solidFill>
                <a:schemeClr val="bg1"/>
              </a:solidFill>
            </a:endParaRPr>
          </a:p>
          <a:p>
            <a:pPr lvl="1">
              <a:buClr>
                <a:schemeClr val="accent2">
                  <a:lumMod val="60000"/>
                  <a:lumOff val="40000"/>
                </a:schemeClr>
              </a:buClr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B134BB6-36A7-42B0-9DBA-93871621A71B}"/>
              </a:ext>
            </a:extLst>
          </p:cNvPr>
          <p:cNvSpPr txBox="1">
            <a:spLocks/>
          </p:cNvSpPr>
          <p:nvPr/>
        </p:nvSpPr>
        <p:spPr>
          <a:xfrm>
            <a:off x="257176" y="1909106"/>
            <a:ext cx="3695700" cy="48387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dirty="0">
                <a:solidFill>
                  <a:schemeClr val="bg1"/>
                </a:solidFill>
              </a:rPr>
              <a:t>Multiple paths to future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dirty="0">
                <a:solidFill>
                  <a:schemeClr val="bg1"/>
                </a:solidFill>
              </a:rPr>
              <a:t>Academy outsourced reputation management to increasingly consolidated commercial pub. sector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dirty="0">
                <a:solidFill>
                  <a:schemeClr val="bg1"/>
                </a:solidFill>
              </a:rPr>
              <a:t>Publishers diversifying – analytics/workflow.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dirty="0">
                <a:solidFill>
                  <a:schemeClr val="bg1"/>
                </a:solidFill>
              </a:rPr>
              <a:t>Multiple competing viewpoints – e.g. rational top down design of system vs market forces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dirty="0">
                <a:solidFill>
                  <a:schemeClr val="bg1"/>
                </a:solidFill>
              </a:rPr>
              <a:t>Institutional, national, international funding/policy agents at play 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dirty="0">
                <a:solidFill>
                  <a:schemeClr val="bg1"/>
                </a:solidFill>
              </a:rPr>
              <a:t>Pandemic push for open science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77324B1-CF09-4946-A45A-FB72C61F1346}"/>
              </a:ext>
            </a:extLst>
          </p:cNvPr>
          <p:cNvSpPr txBox="1">
            <a:spLocks/>
          </p:cNvSpPr>
          <p:nvPr/>
        </p:nvSpPr>
        <p:spPr>
          <a:xfrm>
            <a:off x="8591547" y="1073179"/>
            <a:ext cx="3035593" cy="57388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Some policy questions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3A99373-4A32-42AE-B8BF-B73547BBF8ED}"/>
              </a:ext>
            </a:extLst>
          </p:cNvPr>
          <p:cNvSpPr/>
          <p:nvPr/>
        </p:nvSpPr>
        <p:spPr>
          <a:xfrm>
            <a:off x="8120542" y="1909106"/>
            <a:ext cx="395121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>
                  <a:lumMod val="60000"/>
                  <a:lumOff val="4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What responsibility do RLUK members collectively take for print scholarly record?</a:t>
            </a:r>
          </a:p>
          <a:p>
            <a:pPr marL="742950" lvl="1" indent="-285750">
              <a:buClr>
                <a:srgbClr val="ED7D31">
                  <a:lumMod val="60000"/>
                  <a:lumOff val="40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prstClr val="white"/>
                </a:solidFill>
                <a:cs typeface="Segoe UI" panose="020B0502040204020203" pitchFamily="34" charset="0"/>
              </a:rPr>
              <a:t>For the (published) digital scholarly record?</a:t>
            </a:r>
          </a:p>
          <a:p>
            <a:pPr marL="742950" lvl="1" indent="-285750">
              <a:buClr>
                <a:srgbClr val="ED7D31">
                  <a:lumMod val="60000"/>
                  <a:lumOff val="40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prstClr val="white"/>
                </a:solidFill>
                <a:cs typeface="Segoe UI" panose="020B0502040204020203" pitchFamily="34" charset="0"/>
              </a:rPr>
              <a:t>Reevaluating rights (controlled digital lending, course materials)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>
                  <a:lumMod val="60000"/>
                  <a:lumOff val="4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 dirty="0">
                <a:solidFill>
                  <a:prstClr val="white"/>
                </a:solidFill>
                <a:cs typeface="Segoe UI" panose="020B0502040204020203" pitchFamily="34" charset="0"/>
              </a:rPr>
              <a:t>Scalar question – consolidation at what level (agency, budget, service, …)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>
                  <a:lumMod val="60000"/>
                  <a:lumOff val="4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Jisc and/or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 collective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A7AC1F9-D267-478C-9AE3-3D52281D32AA}"/>
              </a:ext>
            </a:extLst>
          </p:cNvPr>
          <p:cNvCxnSpPr/>
          <p:nvPr/>
        </p:nvCxnSpPr>
        <p:spPr>
          <a:xfrm>
            <a:off x="8274393" y="1709082"/>
            <a:ext cx="76200" cy="4638674"/>
          </a:xfrm>
          <a:prstGeom prst="line">
            <a:avLst/>
          </a:prstGeom>
          <a:ln w="9525" cap="flat" cmpd="sng" algn="ctr">
            <a:solidFill>
              <a:srgbClr val="FFFFFF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2E8EBDD-A1B2-4A55-B57D-92C513122415}"/>
              </a:ext>
            </a:extLst>
          </p:cNvPr>
          <p:cNvCxnSpPr/>
          <p:nvPr/>
        </p:nvCxnSpPr>
        <p:spPr>
          <a:xfrm>
            <a:off x="3914775" y="1753533"/>
            <a:ext cx="76200" cy="4638674"/>
          </a:xfrm>
          <a:prstGeom prst="line">
            <a:avLst/>
          </a:prstGeom>
          <a:ln w="9525" cap="flat" cmpd="sng" algn="ctr">
            <a:solidFill>
              <a:srgbClr val="FFFFFF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97E2F7C-5A16-4FBB-BA4C-4B2DE6BD4B06}"/>
              </a:ext>
            </a:extLst>
          </p:cNvPr>
          <p:cNvCxnSpPr>
            <a:cxnSpLocks/>
          </p:cNvCxnSpPr>
          <p:nvPr/>
        </p:nvCxnSpPr>
        <p:spPr>
          <a:xfrm>
            <a:off x="990600" y="1567943"/>
            <a:ext cx="1438275" cy="0"/>
          </a:xfrm>
          <a:prstGeom prst="line">
            <a:avLst/>
          </a:prstGeom>
          <a:ln w="9525" cap="flat" cmpd="sng" algn="ctr">
            <a:solidFill>
              <a:srgbClr val="FFFFFF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2734906-F05E-46CC-A8E9-9A2C61653D19}"/>
              </a:ext>
            </a:extLst>
          </p:cNvPr>
          <p:cNvCxnSpPr>
            <a:cxnSpLocks/>
          </p:cNvCxnSpPr>
          <p:nvPr/>
        </p:nvCxnSpPr>
        <p:spPr>
          <a:xfrm>
            <a:off x="5164138" y="1567943"/>
            <a:ext cx="1438275" cy="0"/>
          </a:xfrm>
          <a:prstGeom prst="line">
            <a:avLst/>
          </a:prstGeom>
          <a:ln w="9525" cap="flat" cmpd="sng" algn="ctr">
            <a:solidFill>
              <a:srgbClr val="FFFFFF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D145B4-F9C8-46E6-9DF6-DDA68D6E168B}"/>
              </a:ext>
            </a:extLst>
          </p:cNvPr>
          <p:cNvCxnSpPr>
            <a:cxnSpLocks/>
          </p:cNvCxnSpPr>
          <p:nvPr/>
        </p:nvCxnSpPr>
        <p:spPr>
          <a:xfrm>
            <a:off x="9029700" y="1591636"/>
            <a:ext cx="1438275" cy="0"/>
          </a:xfrm>
          <a:prstGeom prst="line">
            <a:avLst/>
          </a:prstGeom>
          <a:ln w="9525" cap="flat" cmpd="sng" algn="ctr">
            <a:solidFill>
              <a:srgbClr val="FFFFFF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2794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08199D-52C2-4A31-883A-3FB6C0938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947" y="1236374"/>
            <a:ext cx="5937976" cy="40761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B99F46-E030-40BD-BBDF-593D723D6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6256" y="2305861"/>
            <a:ext cx="3779797" cy="3402737"/>
          </a:xfrm>
          <a:prstGeom prst="rect">
            <a:avLst/>
          </a:prstGeom>
        </p:spPr>
      </p:pic>
      <p:pic>
        <p:nvPicPr>
          <p:cNvPr id="7" name="Picture 2" descr="Big Ten Academic Alliance logo">
            <a:extLst>
              <a:ext uri="{FF2B5EF4-FFF2-40B4-BE49-F238E27FC236}">
                <a16:creationId xmlns:a16="http://schemas.microsoft.com/office/drawing/2014/main" id="{8789A21D-F7C2-4DFB-9CDC-568D7A56F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836" y="1319047"/>
            <a:ext cx="1619250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43857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751819" y="2095500"/>
            <a:ext cx="7087235" cy="2667000"/>
          </a:xfrm>
          <a:prstGeom prst="rect">
            <a:avLst/>
          </a:prstGeom>
          <a:solidFill>
            <a:srgbClr val="FFFFF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Assemble a coordinated mix of local, external and collaborative services around user needs.</a:t>
            </a:r>
          </a:p>
          <a:p>
            <a:pPr algn="ctr"/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Move online accelerates need to provide targeted, relevant resources. </a:t>
            </a:r>
          </a:p>
        </p:txBody>
      </p:sp>
      <p:sp>
        <p:nvSpPr>
          <p:cNvPr id="3" name="Oval 2"/>
          <p:cNvSpPr/>
          <p:nvPr/>
        </p:nvSpPr>
        <p:spPr>
          <a:xfrm>
            <a:off x="519448" y="1676400"/>
            <a:ext cx="3581400" cy="35052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The facilitated </a:t>
            </a:r>
          </a:p>
          <a:p>
            <a:pPr algn="ctr" defTabSz="914377">
              <a:defRPr/>
            </a:pP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collection</a:t>
            </a:r>
          </a:p>
        </p:txBody>
      </p:sp>
    </p:spTree>
    <p:extLst>
      <p:ext uri="{BB962C8B-B14F-4D97-AF65-F5344CB8AC3E}">
        <p14:creationId xmlns:p14="http://schemas.microsoft.com/office/powerpoint/2010/main" val="3539880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ular Callout 26"/>
          <p:cNvSpPr/>
          <p:nvPr/>
        </p:nvSpPr>
        <p:spPr>
          <a:xfrm>
            <a:off x="2099695" y="622729"/>
            <a:ext cx="7000303" cy="1367153"/>
          </a:xfrm>
          <a:prstGeom prst="wedgeRectCallout">
            <a:avLst>
              <a:gd name="adj1" fmla="val 42017"/>
              <a:gd name="adj2" fmla="val 173181"/>
            </a:avLst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The ‘external’ collection: </a:t>
            </a:r>
          </a:p>
          <a:p>
            <a:pPr defTabSz="914377">
              <a:defRPr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Pointing researchers at Google Scholar; </a:t>
            </a:r>
          </a:p>
          <a:p>
            <a:pPr defTabSz="914377">
              <a:defRPr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Including freely available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ebooks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 in the catalog; </a:t>
            </a:r>
          </a:p>
          <a:p>
            <a:pPr defTabSz="914377">
              <a:defRPr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Providing access to Open Access and Open Educational resources</a:t>
            </a:r>
          </a:p>
          <a:p>
            <a:pPr defTabSz="914377">
              <a:defRPr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Creating resource guides for web resources.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965F176-592F-4BD7-9A49-43BDABB8911B}"/>
              </a:ext>
            </a:extLst>
          </p:cNvPr>
          <p:cNvGrpSpPr/>
          <p:nvPr/>
        </p:nvGrpSpPr>
        <p:grpSpPr>
          <a:xfrm>
            <a:off x="3324298" y="2474630"/>
            <a:ext cx="8315245" cy="830997"/>
            <a:chOff x="2672713" y="1808331"/>
            <a:chExt cx="6236434" cy="623248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C9D62FEC-BDB8-4EAA-BD4A-620F13345277}"/>
                </a:ext>
              </a:extLst>
            </p:cNvPr>
            <p:cNvCxnSpPr>
              <a:stCxn id="11" idx="3"/>
            </p:cNvCxnSpPr>
            <p:nvPr/>
          </p:nvCxnSpPr>
          <p:spPr>
            <a:xfrm flipV="1">
              <a:off x="2672713" y="2203417"/>
              <a:ext cx="4569377" cy="7493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979B2A7-917F-4EE6-BE28-313098761478}"/>
                </a:ext>
              </a:extLst>
            </p:cNvPr>
            <p:cNvSpPr txBox="1"/>
            <p:nvPr/>
          </p:nvSpPr>
          <p:spPr>
            <a:xfrm>
              <a:off x="7565991" y="1808331"/>
              <a:ext cx="1343156" cy="6232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chemeClr val="bg1"/>
                  </a:solidFill>
                  <a:latin typeface="Arial" panose="020B0604020202020204" pitchFamily="34" charset="0"/>
                </a:rPr>
                <a:t>Collective</a:t>
              </a:r>
              <a:br>
                <a:rPr lang="en-US" sz="2400" b="1">
                  <a:solidFill>
                    <a:schemeClr val="bg1"/>
                  </a:solidFill>
                  <a:latin typeface="Arial" panose="020B0604020202020204" pitchFamily="34" charset="0"/>
                </a:rPr>
              </a:br>
              <a:r>
                <a:rPr lang="en-US" sz="2400" b="1">
                  <a:solidFill>
                    <a:schemeClr val="bg1"/>
                  </a:solidFill>
                  <a:latin typeface="Arial" panose="020B0604020202020204" pitchFamily="34" charset="0"/>
                </a:rPr>
                <a:t>collections</a:t>
              </a:r>
            </a:p>
          </p:txBody>
        </p:sp>
      </p:grpSp>
      <p:cxnSp>
        <p:nvCxnSpPr>
          <p:cNvPr id="17" name="Straight Arrow Connector 16"/>
          <p:cNvCxnSpPr/>
          <p:nvPr/>
        </p:nvCxnSpPr>
        <p:spPr>
          <a:xfrm>
            <a:off x="1632397" y="4207136"/>
            <a:ext cx="0" cy="423841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8892180" y="4172268"/>
            <a:ext cx="0" cy="446809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endCxn id="6" idx="2"/>
          </p:cNvCxnSpPr>
          <p:nvPr/>
        </p:nvCxnSpPr>
        <p:spPr>
          <a:xfrm>
            <a:off x="1860997" y="3992161"/>
            <a:ext cx="67818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8642797" y="3763561"/>
            <a:ext cx="457200" cy="45720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403797" y="3763561"/>
            <a:ext cx="457200" cy="45720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981480" y="4693321"/>
            <a:ext cx="1981200" cy="1295400"/>
          </a:xfrm>
          <a:prstGeom prst="wedgeRectCallout">
            <a:avLst>
              <a:gd name="adj1" fmla="val -19784"/>
              <a:gd name="adj2" fmla="val 68850"/>
            </a:avLst>
          </a:pr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The ‘owned’ collection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7795108" y="4682931"/>
            <a:ext cx="1981200" cy="1295400"/>
          </a:xfrm>
          <a:prstGeom prst="wedgeRectCallout">
            <a:avLst>
              <a:gd name="adj1" fmla="val 19241"/>
              <a:gd name="adj2" fmla="val 64375"/>
            </a:avLst>
          </a:pr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The ‘facilitated’ collection</a:t>
            </a:r>
          </a:p>
        </p:txBody>
      </p:sp>
      <p:sp>
        <p:nvSpPr>
          <p:cNvPr id="11" name="Rectangular Callout 10"/>
          <p:cNvSpPr/>
          <p:nvPr/>
        </p:nvSpPr>
        <p:spPr>
          <a:xfrm>
            <a:off x="2099695" y="2490680"/>
            <a:ext cx="1463923" cy="914400"/>
          </a:xfrm>
          <a:prstGeom prst="wedgeRectCallout">
            <a:avLst>
              <a:gd name="adj1" fmla="val 4827"/>
              <a:gd name="adj2" fmla="val 100908"/>
            </a:avLst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The ‘borrowed’ collection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99696" y="3992162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</a:rPr>
              <a:t>A collections spectrum</a:t>
            </a:r>
          </a:p>
        </p:txBody>
      </p:sp>
      <p:sp>
        <p:nvSpPr>
          <p:cNvPr id="21" name="Rectangular Callout 20"/>
          <p:cNvSpPr/>
          <p:nvPr/>
        </p:nvSpPr>
        <p:spPr>
          <a:xfrm>
            <a:off x="3722947" y="2490904"/>
            <a:ext cx="1412915" cy="800099"/>
          </a:xfrm>
          <a:prstGeom prst="wedgeRectCallout">
            <a:avLst>
              <a:gd name="adj1" fmla="val -23626"/>
              <a:gd name="adj2" fmla="val 117598"/>
            </a:avLst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The shared print collection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5363699" y="2490681"/>
            <a:ext cx="1412915" cy="800099"/>
          </a:xfrm>
          <a:prstGeom prst="wedgeRectCallout">
            <a:avLst>
              <a:gd name="adj1" fmla="val -33186"/>
              <a:gd name="adj2" fmla="val 117598"/>
            </a:avLst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The shared digital collection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7126813" y="2490680"/>
            <a:ext cx="1412915" cy="914400"/>
          </a:xfrm>
          <a:prstGeom prst="wedgeRectCallout">
            <a:avLst>
              <a:gd name="adj1" fmla="val -35008"/>
              <a:gd name="adj2" fmla="val 100558"/>
            </a:avLst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Shared</a:t>
            </a:r>
            <a:b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</a:b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s</a:t>
            </a:r>
            <a:r>
              <a:rPr lang="en-US" sz="160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cholarly</a:t>
            </a: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 outputs</a:t>
            </a:r>
          </a:p>
        </p:txBody>
      </p:sp>
      <p:sp>
        <p:nvSpPr>
          <p:cNvPr id="24" name="Rectangular Callout 23"/>
          <p:cNvSpPr/>
          <p:nvPr/>
        </p:nvSpPr>
        <p:spPr>
          <a:xfrm>
            <a:off x="3514395" y="4687672"/>
            <a:ext cx="1412915" cy="800099"/>
          </a:xfrm>
          <a:prstGeom prst="wedgeRectCallout">
            <a:avLst>
              <a:gd name="adj1" fmla="val -12851"/>
              <a:gd name="adj2" fmla="val -90790"/>
            </a:avLst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The ‘licensed’ collection</a:t>
            </a:r>
          </a:p>
        </p:txBody>
      </p:sp>
      <p:sp>
        <p:nvSpPr>
          <p:cNvPr id="25" name="Rectangular Callout 24"/>
          <p:cNvSpPr/>
          <p:nvPr/>
        </p:nvSpPr>
        <p:spPr>
          <a:xfrm>
            <a:off x="5334278" y="4682931"/>
            <a:ext cx="1767197" cy="914400"/>
          </a:xfrm>
          <a:prstGeom prst="wedgeRectCallout">
            <a:avLst>
              <a:gd name="adj1" fmla="val -28389"/>
              <a:gd name="adj2" fmla="val -92624"/>
            </a:avLst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The ‘demand/data-driven’ collection</a:t>
            </a:r>
          </a:p>
        </p:txBody>
      </p:sp>
    </p:spTree>
    <p:extLst>
      <p:ext uri="{BB962C8B-B14F-4D97-AF65-F5344CB8AC3E}">
        <p14:creationId xmlns:p14="http://schemas.microsoft.com/office/powerpoint/2010/main" val="180363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1" grpId="0" animBg="1"/>
      <p:bldP spid="21" grpId="0" animBg="1"/>
      <p:bldP spid="16" grpId="0" animBg="1"/>
      <p:bldP spid="18" grpId="0" animBg="1"/>
      <p:bldP spid="24" grpId="0" animBg="1"/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CD340-7838-407A-A47B-736AAF75B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35" y="119252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 new relationship to collections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EB4CFC-AB77-4BD1-8D6E-49FF3FEBFE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74122" y="2223103"/>
            <a:ext cx="5181600" cy="3852863"/>
          </a:xfrm>
        </p:spPr>
        <p:txBody>
          <a:bodyPr>
            <a:normAutofit/>
          </a:bodyPr>
          <a:lstStyle/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dirty="0">
                <a:solidFill>
                  <a:schemeClr val="bg1"/>
                </a:solidFill>
              </a:rPr>
              <a:t>Open access, OER, …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endParaRPr lang="en-US" dirty="0">
              <a:solidFill>
                <a:schemeClr val="bg1"/>
              </a:solidFill>
            </a:endParaRP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dirty="0">
                <a:solidFill>
                  <a:schemeClr val="bg1"/>
                </a:solidFill>
              </a:rPr>
              <a:t>Demand driven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endParaRPr lang="en-US" dirty="0">
              <a:solidFill>
                <a:schemeClr val="bg1"/>
              </a:solidFill>
            </a:endParaRP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dirty="0">
                <a:solidFill>
                  <a:schemeClr val="bg1"/>
                </a:solidFill>
              </a:rPr>
              <a:t>Guided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endParaRPr lang="en-US" dirty="0">
              <a:solidFill>
                <a:schemeClr val="bg1"/>
              </a:solidFill>
            </a:endParaRP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dirty="0">
                <a:solidFill>
                  <a:schemeClr val="bg1"/>
                </a:solidFill>
              </a:rPr>
              <a:t>Collaborative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endParaRPr lang="en-US" dirty="0">
              <a:solidFill>
                <a:schemeClr val="bg1"/>
              </a:solidFill>
            </a:endParaRP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endParaRPr lang="en-US" dirty="0">
              <a:solidFill>
                <a:schemeClr val="bg1"/>
              </a:solidFill>
            </a:endParaRP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4AFE42-9A8A-4A00-B630-391D1568ACAA}"/>
              </a:ext>
            </a:extLst>
          </p:cNvPr>
          <p:cNvSpPr txBox="1"/>
          <p:nvPr/>
        </p:nvSpPr>
        <p:spPr>
          <a:xfrm>
            <a:off x="0" y="2223103"/>
            <a:ext cx="3663462" cy="378565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Then: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 careful construction of a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locally acquired collection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Now: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optimally satisfy research and learning needs from a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facilitated network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 of resources (local, collaborative, open, commercial, etc.).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2D965A-245A-486E-90C6-C1D66D851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4691" y="2223103"/>
            <a:ext cx="4257309" cy="385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2129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8B84A29-D352-4CAD-958C-CDB7B86C5800}"/>
              </a:ext>
            </a:extLst>
          </p:cNvPr>
          <p:cNvSpPr/>
          <p:nvPr/>
        </p:nvSpPr>
        <p:spPr>
          <a:xfrm>
            <a:off x="4006613" y="2080546"/>
            <a:ext cx="7358128" cy="2696909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Create, manage and </a:t>
            </a:r>
            <a:b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discoverable </a:t>
            </a:r>
            <a:b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evidence, community, memory..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F279041-AFDB-4BD1-BA90-15BC43CC587C}"/>
              </a:ext>
            </a:extLst>
          </p:cNvPr>
          <p:cNvSpPr/>
          <p:nvPr/>
        </p:nvSpPr>
        <p:spPr>
          <a:xfrm>
            <a:off x="698247" y="2052739"/>
            <a:ext cx="2752523" cy="2752523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bg1">
                <a:lumMod val="65000"/>
              </a:schemeClr>
            </a:solidFill>
            <a:prstDash val="soli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2667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The inside out collection</a:t>
            </a:r>
          </a:p>
        </p:txBody>
      </p:sp>
    </p:spTree>
    <p:extLst>
      <p:ext uri="{BB962C8B-B14F-4D97-AF65-F5344CB8AC3E}">
        <p14:creationId xmlns:p14="http://schemas.microsoft.com/office/powerpoint/2010/main" val="94034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5137F2-DBAA-476F-9C8A-6BC184F91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8850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EBDCDC7-E4DB-4411-A256-F55E9D1EDFE2}"/>
              </a:ext>
            </a:extLst>
          </p:cNvPr>
          <p:cNvSpPr/>
          <p:nvPr/>
        </p:nvSpPr>
        <p:spPr>
          <a:xfrm>
            <a:off x="6339840" y="219234"/>
            <a:ext cx="5681472" cy="55092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Research libraries will more purposefully partner to curate, manage and make more discoverable research outputs like preprints  and research data. </a:t>
            </a:r>
          </a:p>
        </p:txBody>
      </p:sp>
    </p:spTree>
    <p:extLst>
      <p:ext uri="{BB962C8B-B14F-4D97-AF65-F5344CB8AC3E}">
        <p14:creationId xmlns:p14="http://schemas.microsoft.com/office/powerpoint/2010/main" val="2500694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227B1459-876B-4FF0-A4BD-B19224264D85}"/>
              </a:ext>
            </a:extLst>
          </p:cNvPr>
          <p:cNvSpPr/>
          <p:nvPr/>
        </p:nvSpPr>
        <p:spPr>
          <a:xfrm>
            <a:off x="605969" y="1761689"/>
            <a:ext cx="4209312" cy="402671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736EEA4-5546-46DA-8D2F-30B2B7B8ED32}"/>
              </a:ext>
            </a:extLst>
          </p:cNvPr>
          <p:cNvSpPr/>
          <p:nvPr/>
        </p:nvSpPr>
        <p:spPr>
          <a:xfrm>
            <a:off x="6590001" y="1690688"/>
            <a:ext cx="4283530" cy="4097715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00" b="1" dirty="0">
              <a:solidFill>
                <a:prstClr val="white">
                  <a:lumMod val="50000"/>
                </a:prstClr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5CE1285-F503-4026-B5ED-3D6D05837DF1}"/>
              </a:ext>
            </a:extLst>
          </p:cNvPr>
          <p:cNvCxnSpPr>
            <a:cxnSpLocks/>
          </p:cNvCxnSpPr>
          <p:nvPr/>
        </p:nvCxnSpPr>
        <p:spPr>
          <a:xfrm>
            <a:off x="5704514" y="2030136"/>
            <a:ext cx="134224" cy="447133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B1951C6C-7A5F-4F59-900F-472BA460E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Similarities ….       …. and differences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D1FED216-E505-4EE5-9E07-6C8E94EBFE83}"/>
              </a:ext>
            </a:extLst>
          </p:cNvPr>
          <p:cNvSpPr/>
          <p:nvPr/>
        </p:nvSpPr>
        <p:spPr>
          <a:xfrm rot="5400000">
            <a:off x="2084136" y="4138453"/>
            <a:ext cx="1202078" cy="479834"/>
          </a:xfrm>
          <a:prstGeom prst="rightArrow">
            <a:avLst/>
          </a:prstGeom>
          <a:solidFill>
            <a:srgbClr val="F8CBAD">
              <a:alpha val="3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740D8BB-56B2-480F-8F8E-9ECF752417F5}"/>
              </a:ext>
            </a:extLst>
          </p:cNvPr>
          <p:cNvSpPr/>
          <p:nvPr/>
        </p:nvSpPr>
        <p:spPr>
          <a:xfrm>
            <a:off x="1175856" y="2608976"/>
            <a:ext cx="3018639" cy="22650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>
                    <a:lumMod val="50000"/>
                  </a:schemeClr>
                </a:solidFill>
              </a:rPr>
              <a:t>Stratification</a:t>
            </a:r>
          </a:p>
          <a:p>
            <a:pPr algn="ctr"/>
            <a:endParaRPr lang="en-US" sz="2800" b="1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Prestige, research funding </a:t>
            </a:r>
          </a:p>
          <a:p>
            <a:pPr algn="ctr"/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social equity?</a:t>
            </a:r>
            <a:br>
              <a:rPr lang="en-US" b="1" dirty="0">
                <a:solidFill>
                  <a:schemeClr val="bg1">
                    <a:lumMod val="50000"/>
                  </a:schemeClr>
                </a:solidFill>
              </a:rPr>
            </a:b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specialization (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</a:rPr>
              <a:t>e.g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 research support)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07E8D87-34AF-426B-AD5B-7ACAF1CF9A5B}"/>
              </a:ext>
            </a:extLst>
          </p:cNvPr>
          <p:cNvSpPr/>
          <p:nvPr/>
        </p:nvSpPr>
        <p:spPr>
          <a:xfrm>
            <a:off x="7234112" y="2593596"/>
            <a:ext cx="3018639" cy="22650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>
                    <a:lumMod val="50000"/>
                  </a:schemeClr>
                </a:solidFill>
              </a:rPr>
              <a:t>National context</a:t>
            </a:r>
          </a:p>
          <a:p>
            <a:pPr algn="ctr"/>
            <a:endParaRPr lang="en-US" sz="2800" b="1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n-US" b="1" dirty="0" err="1">
                <a:solidFill>
                  <a:schemeClr val="bg1">
                    <a:lumMod val="50000"/>
                  </a:schemeClr>
                </a:solidFill>
              </a:rPr>
              <a:t>Centralised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 (REF, Jisc, … )</a:t>
            </a:r>
          </a:p>
          <a:p>
            <a:pPr algn="ctr"/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br>
              <a:rPr lang="en-US" b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b="1" dirty="0" err="1">
                <a:solidFill>
                  <a:schemeClr val="bg1">
                    <a:lumMod val="50000"/>
                  </a:schemeClr>
                </a:solidFill>
              </a:rPr>
              <a:t>Decentralised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, consortia, …</a:t>
            </a:r>
          </a:p>
        </p:txBody>
      </p:sp>
      <p:sp>
        <p:nvSpPr>
          <p:cNvPr id="2" name="Arrow: Left-Right 1">
            <a:extLst>
              <a:ext uri="{FF2B5EF4-FFF2-40B4-BE49-F238E27FC236}">
                <a16:creationId xmlns:a16="http://schemas.microsoft.com/office/drawing/2014/main" id="{9390BBA4-A3B8-4CDE-95F0-3D15E0D179EC}"/>
              </a:ext>
            </a:extLst>
          </p:cNvPr>
          <p:cNvSpPr/>
          <p:nvPr/>
        </p:nvSpPr>
        <p:spPr>
          <a:xfrm rot="5400000">
            <a:off x="8478268" y="4338230"/>
            <a:ext cx="506994" cy="362139"/>
          </a:xfrm>
          <a:prstGeom prst="leftRightArrow">
            <a:avLst/>
          </a:prstGeom>
          <a:solidFill>
            <a:srgbClr val="F8CBAD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9498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2C98396-6D98-478C-B137-5A31B5CAD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9569" y="585902"/>
            <a:ext cx="6567241" cy="31358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568366-0813-4FB6-A1AC-4B87A3A8D4E2}"/>
              </a:ext>
            </a:extLst>
          </p:cNvPr>
          <p:cNvSpPr txBox="1"/>
          <p:nvPr/>
        </p:nvSpPr>
        <p:spPr>
          <a:xfrm>
            <a:off x="7992357" y="3918724"/>
            <a:ext cx="384118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Discoverability of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university research outputs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and expertise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Inside out library/collections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94913E-3E42-47CE-A764-DCE761A75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440" y="2089011"/>
            <a:ext cx="7052866" cy="4323596"/>
          </a:xfrm>
          <a:prstGeom prst="rect">
            <a:avLst/>
          </a:prstGeom>
        </p:spPr>
      </p:pic>
      <p:pic>
        <p:nvPicPr>
          <p:cNvPr id="7" name="Graphic 6" descr="Right pointing backhand index">
            <a:extLst>
              <a:ext uri="{FF2B5EF4-FFF2-40B4-BE49-F238E27FC236}">
                <a16:creationId xmlns:a16="http://schemas.microsoft.com/office/drawing/2014/main" id="{5C01B521-4D1D-471A-A5CC-6E14353027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98236" y="515628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1559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3E7B50E-4EE7-8545-AE25-AF75EA8D9F14}"/>
              </a:ext>
            </a:extLst>
          </p:cNvPr>
          <p:cNvCxnSpPr/>
          <p:nvPr/>
        </p:nvCxnSpPr>
        <p:spPr>
          <a:xfrm>
            <a:off x="1524000" y="6481763"/>
            <a:ext cx="91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410" name="Picture 3">
            <a:extLst>
              <a:ext uri="{FF2B5EF4-FFF2-40B4-BE49-F238E27FC236}">
                <a16:creationId xmlns:a16="http://schemas.microsoft.com/office/drawing/2014/main" id="{C9653B12-61B2-43C2-B84D-D3EA449F5A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176" y="6538914"/>
            <a:ext cx="817563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7" descr="Stakeholder interest in research support areas" title="Stakeholder interest in research support areas">
            <a:extLst>
              <a:ext uri="{FF2B5EF4-FFF2-40B4-BE49-F238E27FC236}">
                <a16:creationId xmlns:a16="http://schemas.microsoft.com/office/drawing/2014/main" id="{6354B5FF-0C54-3447-A201-282DCD6A9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5076" y="6454776"/>
            <a:ext cx="80803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900" dirty="0"/>
              <a:t>“Stakeholder interest in research support areas” by </a:t>
            </a:r>
            <a:r>
              <a:rPr lang="en-US" altLang="en-US" sz="900" dirty="0">
                <a:hlinkClick r:id="rId4"/>
              </a:rPr>
              <a:t>OCLC Research</a:t>
            </a:r>
            <a:r>
              <a:rPr lang="en-US" altLang="en-US" sz="900" i="1" dirty="0"/>
              <a:t>, </a:t>
            </a:r>
            <a:r>
              <a:rPr lang="en-US" altLang="en-US" sz="900" dirty="0"/>
              <a:t>from </a:t>
            </a:r>
            <a:r>
              <a:rPr lang="en-US" altLang="en-US" sz="900" b="1" dirty="0"/>
              <a:t>Social Interoperability in Research Support: Cross-campus Partnerships and the University Research Enterprise</a:t>
            </a:r>
            <a:r>
              <a:rPr lang="en-US" altLang="en-US" sz="900" dirty="0"/>
              <a:t> </a:t>
            </a:r>
            <a:r>
              <a:rPr lang="en-US" altLang="en-US" sz="900" dirty="0">
                <a:hlinkClick r:id="rId5"/>
              </a:rPr>
              <a:t>(https://doi.org/10.25333/wyrd-n586)</a:t>
            </a:r>
            <a:r>
              <a:rPr lang="en-US" altLang="en-US" sz="900" dirty="0"/>
              <a:t>,</a:t>
            </a:r>
            <a:r>
              <a:rPr lang="en-US" altLang="en-US" sz="900" i="1" dirty="0"/>
              <a:t> </a:t>
            </a:r>
            <a:r>
              <a:rPr lang="en-US" altLang="en-US" sz="900" dirty="0">
                <a:hlinkClick r:id="rId6"/>
              </a:rPr>
              <a:t>CC BY 4.0</a:t>
            </a:r>
            <a:br>
              <a:rPr lang="en-US" altLang="en-US" sz="1100" dirty="0"/>
            </a:br>
            <a:endParaRPr lang="en-US" altLang="en-US" sz="1100" dirty="0"/>
          </a:p>
        </p:txBody>
      </p:sp>
      <p:pic>
        <p:nvPicPr>
          <p:cNvPr id="17412" name="Picture 4">
            <a:extLst>
              <a:ext uri="{FF2B5EF4-FFF2-40B4-BE49-F238E27FC236}">
                <a16:creationId xmlns:a16="http://schemas.microsoft.com/office/drawing/2014/main" id="{F3F0AC9F-4D5B-4C97-8EEC-099DFF4BA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54050"/>
            <a:ext cx="9144000" cy="554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 descr="Right pointing backhand index">
            <a:extLst>
              <a:ext uri="{FF2B5EF4-FFF2-40B4-BE49-F238E27FC236}">
                <a16:creationId xmlns:a16="http://schemas.microsoft.com/office/drawing/2014/main" id="{8A4A8BEB-BA71-436B-B888-0005F608F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0160422" y="5510780"/>
            <a:ext cx="914400" cy="91440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4E7CAE-2D4A-4E57-8C81-65C7E28C4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Divided into four parts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535C02B-1F39-4A06-BECC-35A607EF45D6}"/>
              </a:ext>
            </a:extLst>
          </p:cNvPr>
          <p:cNvSpPr/>
          <p:nvPr/>
        </p:nvSpPr>
        <p:spPr>
          <a:xfrm>
            <a:off x="3107655" y="1949449"/>
            <a:ext cx="2962275" cy="362902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Light"/>
                <a:ea typeface="+mn-ea"/>
                <a:cs typeface="Segoe UI Semibold" panose="020B0702040204020203" pitchFamily="34" charset="0"/>
              </a:rPr>
              <a:t>pandemic effects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AA048F-F49A-4F72-8677-6E52DA3AC1A4}"/>
              </a:ext>
            </a:extLst>
          </p:cNvPr>
          <p:cNvSpPr/>
          <p:nvPr/>
        </p:nvSpPr>
        <p:spPr>
          <a:xfrm>
            <a:off x="6122070" y="1949449"/>
            <a:ext cx="2962275" cy="362902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t>collection directions accelerated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982A52-AF0E-4CCB-B20F-D42D910DAE48}"/>
              </a:ext>
            </a:extLst>
          </p:cNvPr>
          <p:cNvSpPr/>
          <p:nvPr/>
        </p:nvSpPr>
        <p:spPr>
          <a:xfrm>
            <a:off x="9136485" y="1949449"/>
            <a:ext cx="2962275" cy="362902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emerging collection imperatives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96DFF5-1454-4534-BAE5-304803590139}"/>
              </a:ext>
            </a:extLst>
          </p:cNvPr>
          <p:cNvSpPr/>
          <p:nvPr/>
        </p:nvSpPr>
        <p:spPr>
          <a:xfrm>
            <a:off x="93240" y="1949449"/>
            <a:ext cx="2962275" cy="362902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contrasts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UK &lt;&gt; US</a:t>
            </a:r>
          </a:p>
        </p:txBody>
      </p:sp>
    </p:spTree>
    <p:extLst>
      <p:ext uri="{BB962C8B-B14F-4D97-AF65-F5344CB8AC3E}">
        <p14:creationId xmlns:p14="http://schemas.microsoft.com/office/powerpoint/2010/main" val="21508396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8B84A29-D352-4CAD-958C-CDB7B86C5800}"/>
              </a:ext>
            </a:extLst>
          </p:cNvPr>
          <p:cNvSpPr/>
          <p:nvPr/>
        </p:nvSpPr>
        <p:spPr>
          <a:xfrm>
            <a:off x="4006612" y="2052739"/>
            <a:ext cx="7892779" cy="2577703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Libraries have focused on building, managing and sharing collections. Greater attention is now turning to optimizing collections, locally and across groups.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F279041-AFDB-4BD1-BA90-15BC43CC587C}"/>
              </a:ext>
            </a:extLst>
          </p:cNvPr>
          <p:cNvSpPr/>
          <p:nvPr/>
        </p:nvSpPr>
        <p:spPr>
          <a:xfrm>
            <a:off x="698247" y="2052739"/>
            <a:ext cx="2752523" cy="2752523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Optimizing</a:t>
            </a:r>
          </a:p>
        </p:txBody>
      </p:sp>
    </p:spTree>
    <p:extLst>
      <p:ext uri="{BB962C8B-B14F-4D97-AF65-F5344CB8AC3E}">
        <p14:creationId xmlns:p14="http://schemas.microsoft.com/office/powerpoint/2010/main" val="278559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0B87E-0234-4DA4-97F3-C5D32673E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Optimize … strategic choices to meet particular goals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D75949-EFFB-4DB7-AF66-06AFAD2D4BA1}"/>
              </a:ext>
            </a:extLst>
          </p:cNvPr>
          <p:cNvSpPr txBox="1"/>
          <p:nvPr/>
        </p:nvSpPr>
        <p:spPr>
          <a:xfrm>
            <a:off x="1847410" y="2252980"/>
            <a:ext cx="31053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60000"/>
                  <a:lumOff val="40000"/>
                </a:scheme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Decision support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60000"/>
                  <a:lumOff val="40000"/>
                </a:scheme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Tradeoffs</a:t>
            </a:r>
          </a:p>
        </p:txBody>
      </p:sp>
      <p:pic>
        <p:nvPicPr>
          <p:cNvPr id="8" name="Graphic 7" descr="Right pointing backhand index">
            <a:extLst>
              <a:ext uri="{FF2B5EF4-FFF2-40B4-BE49-F238E27FC236}">
                <a16:creationId xmlns:a16="http://schemas.microsoft.com/office/drawing/2014/main" id="{6C904226-A373-4362-B172-BAB95B7968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3010" y="2289661"/>
            <a:ext cx="914400" cy="914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1E4BEE-56BF-462B-91CC-2F29149AF005}"/>
              </a:ext>
            </a:extLst>
          </p:cNvPr>
          <p:cNvSpPr txBox="1"/>
          <p:nvPr/>
        </p:nvSpPr>
        <p:spPr>
          <a:xfrm>
            <a:off x="5644895" y="4584192"/>
            <a:ext cx="5604129" cy="184665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Rush online &lt;&gt; open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Inside out &lt;&gt; acquired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9620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A826BA2-5647-4365-B76F-0528C7B85C82}"/>
              </a:ext>
            </a:extLst>
          </p:cNvPr>
          <p:cNvSpPr/>
          <p:nvPr/>
        </p:nvSpPr>
        <p:spPr>
          <a:xfrm>
            <a:off x="632847" y="414580"/>
            <a:ext cx="10926306" cy="6278642"/>
          </a:xfrm>
          <a:prstGeom prst="rect">
            <a:avLst/>
          </a:prstGeom>
          <a:solidFill>
            <a:schemeClr val="bg1">
              <a:lumMod val="50000"/>
              <a:alpha val="85882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are Penn State University Libraries’ collection priorities for fiscal year 2020-21?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Budget administrators and subject-specialist and location-based selectors will prioritize the following considerations in collection development activities: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Resources essential for Penn State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coursework and research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Electronic resources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onsite and offsite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access. Print resources will be ordered if no electronic option exists and once building access resumes; 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Less duplication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 titles across Penn State, applying a “One Penn State” shared collections approach;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Reviews of resources’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usage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 guide purchasing and licensing decisions;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Diversity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collections;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More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negotiation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 vendors and publishers;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Consideration for collection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space savings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Collection fund consolidation to support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interdisciplinary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research; and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Open Access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content promotion and exploration.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860EFF-C7F1-4B6A-A890-FB5CB9C45A47}"/>
              </a:ext>
            </a:extLst>
          </p:cNvPr>
          <p:cNvSpPr txBox="1"/>
          <p:nvPr/>
        </p:nvSpPr>
        <p:spPr>
          <a:xfrm>
            <a:off x="-123825" y="-361950"/>
            <a:ext cx="944489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“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A4D418-3E13-4EE1-83FD-E8C6503CC148}"/>
              </a:ext>
            </a:extLst>
          </p:cNvPr>
          <p:cNvSpPr txBox="1"/>
          <p:nvPr/>
        </p:nvSpPr>
        <p:spPr>
          <a:xfrm>
            <a:off x="10782300" y="5585226"/>
            <a:ext cx="944489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07901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onsortiaManager logo">
            <a:extLst>
              <a:ext uri="{FF2B5EF4-FFF2-40B4-BE49-F238E27FC236}">
                <a16:creationId xmlns:a16="http://schemas.microsoft.com/office/drawing/2014/main" id="{FE9D14BE-064E-4505-A5DD-C1529DABC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18" y="1261798"/>
            <a:ext cx="3061818" cy="1224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C39F9C4A-F867-4368-BA70-CC4CC050A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18" y="2903968"/>
            <a:ext cx="2743958" cy="90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629F81-1CA0-4767-9C92-646051EE5E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7741" y="1435100"/>
            <a:ext cx="3467688" cy="8554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6361BF-0ADC-4FBD-8312-74DF22E758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818" y="5299321"/>
            <a:ext cx="2596487" cy="10520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E3E01A-A5DB-4956-83CE-2D9E71930E29}"/>
              </a:ext>
            </a:extLst>
          </p:cNvPr>
          <p:cNvSpPr txBox="1"/>
          <p:nvPr/>
        </p:nvSpPr>
        <p:spPr>
          <a:xfrm>
            <a:off x="7275269" y="5103663"/>
            <a:ext cx="4916731" cy="86177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Data driven optimization …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BE2409-1843-479C-9F1F-2B0E3CB773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4638" y="2903968"/>
            <a:ext cx="3691328" cy="60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8443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8B84A29-D352-4CAD-958C-CDB7B86C5800}"/>
              </a:ext>
            </a:extLst>
          </p:cNvPr>
          <p:cNvSpPr/>
          <p:nvPr/>
        </p:nvSpPr>
        <p:spPr>
          <a:xfrm>
            <a:off x="4006612" y="1835801"/>
            <a:ext cx="7892779" cy="3186398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fontAlgn="base"/>
            <a:r>
              <a:rPr lang="en-US" sz="2400" dirty="0"/>
              <a:t>Libraries are pluralizing their collections, services and perspectives  – so that all the communities they serve recognize their own knowledges, experiences, voices and memories in library services. </a:t>
            </a:r>
          </a:p>
          <a:p>
            <a:pPr fontAlgn="base"/>
            <a:endParaRPr lang="en-US" sz="2400" dirty="0"/>
          </a:p>
          <a:p>
            <a:pPr fontAlgn="base"/>
            <a:r>
              <a:rPr lang="en-US" sz="2400" dirty="0"/>
              <a:t>They aim to decenter dominant perspectives and to help give a voice and name to all they serve. 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F279041-AFDB-4BD1-BA90-15BC43CC587C}"/>
              </a:ext>
            </a:extLst>
          </p:cNvPr>
          <p:cNvSpPr/>
          <p:nvPr/>
        </p:nvSpPr>
        <p:spPr>
          <a:xfrm>
            <a:off x="698247" y="2052739"/>
            <a:ext cx="2752523" cy="2752523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67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Pluralizing</a:t>
            </a:r>
            <a:endParaRPr kumimoji="0" lang="en-US" sz="2667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78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0F8A1C2-D50F-1E40-B82B-8D89CB792A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455" y="231093"/>
            <a:ext cx="6208428" cy="310421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0CD90C7-84CD-1E4E-B6AF-AF9B61F18C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4242" y="3667967"/>
            <a:ext cx="6208428" cy="2762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210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84D170-9560-44ED-96FB-2B6AE1304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46" y="561648"/>
            <a:ext cx="6858957" cy="46869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ABEAA1-7B44-413A-875F-A103749B2278}"/>
              </a:ext>
            </a:extLst>
          </p:cNvPr>
          <p:cNvSpPr txBox="1"/>
          <p:nvPr/>
        </p:nvSpPr>
        <p:spPr>
          <a:xfrm>
            <a:off x="7675927" y="561648"/>
            <a:ext cx="2144946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“reckoning”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186EA1-7ED4-408D-A213-61C7C0BB39A6}"/>
              </a:ext>
            </a:extLst>
          </p:cNvPr>
          <p:cNvSpPr/>
          <p:nvPr/>
        </p:nvSpPr>
        <p:spPr>
          <a:xfrm>
            <a:off x="6529432" y="6519038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https://library.unc.edu/2020/06/the-university-libraries-role-in-reckoning-with-systemic-racism-and-oppression/</a:t>
            </a:r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1026" name="Picture 2" descr="Portrait of Elaine Westbrooks in the Fearrington Reading Room">
            <a:extLst>
              <a:ext uri="{FF2B5EF4-FFF2-40B4-BE49-F238E27FC236}">
                <a16:creationId xmlns:a16="http://schemas.microsoft.com/office/drawing/2014/main" id="{06C29F9D-A4F1-472B-99A2-CD9CCB345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927" y="1325897"/>
            <a:ext cx="21145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943C475-CF26-49D6-B498-8FF6F56C4E0C}"/>
              </a:ext>
            </a:extLst>
          </p:cNvPr>
          <p:cNvSpPr/>
          <p:nvPr/>
        </p:nvSpPr>
        <p:spPr>
          <a:xfrm>
            <a:off x="7675927" y="4362871"/>
            <a:ext cx="21145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</a:rPr>
              <a:t>The University Libraries’ Role in Reckoning with Systemic Racism and Oppression</a:t>
            </a:r>
            <a:endParaRPr lang="en-US" b="1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447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 descr="Right pointing backhand index">
            <a:extLst>
              <a:ext uri="{FF2B5EF4-FFF2-40B4-BE49-F238E27FC236}">
                <a16:creationId xmlns:a16="http://schemas.microsoft.com/office/drawing/2014/main" id="{8A4A8BEB-BA71-436B-B888-0005F608F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4131592" y="5520305"/>
            <a:ext cx="914400" cy="91440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4E7CAE-2D4A-4E57-8C81-65C7E28C4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Divided into four parts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535C02B-1F39-4A06-BECC-35A607EF45D6}"/>
              </a:ext>
            </a:extLst>
          </p:cNvPr>
          <p:cNvSpPr/>
          <p:nvPr/>
        </p:nvSpPr>
        <p:spPr>
          <a:xfrm>
            <a:off x="3107655" y="1949449"/>
            <a:ext cx="2962275" cy="362902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pandemic effects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AA048F-F49A-4F72-8677-6E52DA3AC1A4}"/>
              </a:ext>
            </a:extLst>
          </p:cNvPr>
          <p:cNvSpPr/>
          <p:nvPr/>
        </p:nvSpPr>
        <p:spPr>
          <a:xfrm>
            <a:off x="6122070" y="1949449"/>
            <a:ext cx="2962275" cy="362902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collection directions accelerated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982A52-AF0E-4CCB-B20F-D42D910DAE48}"/>
              </a:ext>
            </a:extLst>
          </p:cNvPr>
          <p:cNvSpPr/>
          <p:nvPr/>
        </p:nvSpPr>
        <p:spPr>
          <a:xfrm>
            <a:off x="9136485" y="1949449"/>
            <a:ext cx="2962275" cy="362902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emerging collection imperatives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96DFF5-1454-4534-BAE5-304803590139}"/>
              </a:ext>
            </a:extLst>
          </p:cNvPr>
          <p:cNvSpPr/>
          <p:nvPr/>
        </p:nvSpPr>
        <p:spPr>
          <a:xfrm>
            <a:off x="93240" y="1949449"/>
            <a:ext cx="2962275" cy="362902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contrasts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UK &lt;&gt; US</a:t>
            </a:r>
          </a:p>
        </p:txBody>
      </p:sp>
    </p:spTree>
    <p:extLst>
      <p:ext uri="{BB962C8B-B14F-4D97-AF65-F5344CB8AC3E}">
        <p14:creationId xmlns:p14="http://schemas.microsoft.com/office/powerpoint/2010/main" val="20833981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073833-4D79-4355-93AD-83BA5D13B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6696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AF3264-422D-41F7-AC56-132F64486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4550" y="0"/>
            <a:ext cx="5618636" cy="681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4203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99085E4B-FEFE-46D0-B445-38B9B60F67C7}"/>
              </a:ext>
            </a:extLst>
          </p:cNvPr>
          <p:cNvSpPr/>
          <p:nvPr/>
        </p:nvSpPr>
        <p:spPr>
          <a:xfrm>
            <a:off x="5468739" y="3584522"/>
            <a:ext cx="2384035" cy="2468521"/>
          </a:xfrm>
          <a:prstGeom prst="ellipse">
            <a:avLst/>
          </a:prstGeom>
          <a:solidFill>
            <a:schemeClr val="bg1">
              <a:lumMod val="75000"/>
            </a:schemeClr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Optimizing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C1FF356-84F0-4B01-993D-8EC965348E56}"/>
              </a:ext>
            </a:extLst>
          </p:cNvPr>
          <p:cNvSpPr/>
          <p:nvPr/>
        </p:nvSpPr>
        <p:spPr>
          <a:xfrm>
            <a:off x="7850374" y="3584522"/>
            <a:ext cx="2384035" cy="2468521"/>
          </a:xfrm>
          <a:prstGeom prst="ellipse">
            <a:avLst/>
          </a:prstGeom>
          <a:solidFill>
            <a:schemeClr val="bg1">
              <a:lumMod val="75000"/>
            </a:schemeClr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Pluralizing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DEC8744-3268-45E1-B849-D2F04CE00958}"/>
              </a:ext>
            </a:extLst>
          </p:cNvPr>
          <p:cNvSpPr/>
          <p:nvPr/>
        </p:nvSpPr>
        <p:spPr>
          <a:xfrm>
            <a:off x="-2400" y="4475941"/>
            <a:ext cx="2384035" cy="2468521"/>
          </a:xfrm>
          <a:prstGeom prst="ellipse">
            <a:avLst/>
          </a:prstGeom>
          <a:solidFill>
            <a:schemeClr val="bg1">
              <a:lumMod val="75000"/>
            </a:schemeClr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Optimized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98A3E2A-75BF-4D66-B1FB-26CAE3990290}"/>
              </a:ext>
            </a:extLst>
          </p:cNvPr>
          <p:cNvSpPr/>
          <p:nvPr/>
        </p:nvSpPr>
        <p:spPr>
          <a:xfrm>
            <a:off x="-1200" y="2220900"/>
            <a:ext cx="2384035" cy="2468521"/>
          </a:xfrm>
          <a:prstGeom prst="ellipse">
            <a:avLst/>
          </a:prstGeom>
          <a:solidFill>
            <a:schemeClr val="bg1">
              <a:lumMod val="75000"/>
            </a:schemeClr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On mission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4ACD9E4-0D05-48D6-8721-06809C808DAF}"/>
              </a:ext>
            </a:extLst>
          </p:cNvPr>
          <p:cNvSpPr/>
          <p:nvPr/>
        </p:nvSpPr>
        <p:spPr>
          <a:xfrm>
            <a:off x="0" y="-72241"/>
            <a:ext cx="2384035" cy="2468521"/>
          </a:xfrm>
          <a:prstGeom prst="ellipse">
            <a:avLst/>
          </a:prstGeom>
          <a:solidFill>
            <a:schemeClr val="bg1">
              <a:lumMod val="75000"/>
            </a:schemeClr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Online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98CFB62-C7A2-4F50-B479-FB231AD54F04}"/>
              </a:ext>
            </a:extLst>
          </p:cNvPr>
          <p:cNvSpPr/>
          <p:nvPr/>
        </p:nvSpPr>
        <p:spPr>
          <a:xfrm>
            <a:off x="9042392" y="1449376"/>
            <a:ext cx="2384035" cy="2468521"/>
          </a:xfrm>
          <a:prstGeom prst="ellipse">
            <a:avLst/>
          </a:prstGeom>
          <a:solidFill>
            <a:schemeClr val="bg1">
              <a:lumMod val="75000"/>
            </a:schemeClr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Inside out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8E83FF2-8696-479F-BE58-A5C0C3D1091E}"/>
              </a:ext>
            </a:extLst>
          </p:cNvPr>
          <p:cNvSpPr/>
          <p:nvPr/>
        </p:nvSpPr>
        <p:spPr>
          <a:xfrm>
            <a:off x="6660757" y="1449376"/>
            <a:ext cx="2384035" cy="2468521"/>
          </a:xfrm>
          <a:prstGeom prst="ellipse">
            <a:avLst/>
          </a:prstGeom>
          <a:solidFill>
            <a:schemeClr val="bg1">
              <a:lumMod val="75000"/>
            </a:schemeClr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Facilitated 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99BD34E-BAD5-4B8E-ABA8-3BD50C7C5DD9}"/>
              </a:ext>
            </a:extLst>
          </p:cNvPr>
          <p:cNvSpPr/>
          <p:nvPr/>
        </p:nvSpPr>
        <p:spPr>
          <a:xfrm>
            <a:off x="4276723" y="1449376"/>
            <a:ext cx="2384035" cy="2468521"/>
          </a:xfrm>
          <a:prstGeom prst="ellipse">
            <a:avLst/>
          </a:prstGeom>
          <a:solidFill>
            <a:schemeClr val="bg1">
              <a:lumMod val="75000"/>
            </a:schemeClr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Collective</a:t>
            </a:r>
          </a:p>
        </p:txBody>
      </p:sp>
    </p:spTree>
    <p:extLst>
      <p:ext uri="{BB962C8B-B14F-4D97-AF65-F5344CB8AC3E}">
        <p14:creationId xmlns:p14="http://schemas.microsoft.com/office/powerpoint/2010/main" val="373011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68C4B426-C9DC-4652-B418-F1DC28248B40}"/>
              </a:ext>
            </a:extLst>
          </p:cNvPr>
          <p:cNvSpPr/>
          <p:nvPr/>
        </p:nvSpPr>
        <p:spPr>
          <a:xfrm>
            <a:off x="901245" y="1831465"/>
            <a:ext cx="3041022" cy="2940559"/>
          </a:xfrm>
          <a:prstGeom prst="ellipse">
            <a:avLst/>
          </a:prstGeom>
          <a:solidFill>
            <a:srgbClr val="E7E6E6">
              <a:alpha val="4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Lorcan Dempsey</a:t>
            </a:r>
          </a:p>
          <a:p>
            <a:pPr algn="ctr"/>
            <a:r>
              <a:rPr lang="en-US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OCLC</a:t>
            </a:r>
          </a:p>
          <a:p>
            <a:pPr algn="ctr"/>
            <a:endParaRPr lang="en-US" b="1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algn="ctr"/>
            <a:r>
              <a:rPr lang="en-US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@</a:t>
            </a:r>
            <a:r>
              <a:rPr lang="en-US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LorcanD</a:t>
            </a:r>
            <a:endParaRPr lang="en-US" b="1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DBD01F4-F7B2-4E28-B79B-630D29D4590F}"/>
              </a:ext>
            </a:extLst>
          </p:cNvPr>
          <p:cNvSpPr/>
          <p:nvPr/>
        </p:nvSpPr>
        <p:spPr>
          <a:xfrm>
            <a:off x="7810500" y="1831465"/>
            <a:ext cx="3041022" cy="2940559"/>
          </a:xfrm>
          <a:prstGeom prst="ellipse">
            <a:avLst/>
          </a:prstGeom>
          <a:solidFill>
            <a:srgbClr val="E7E6E6">
              <a:alpha val="4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DempseyL@OCLC.org</a:t>
            </a:r>
            <a:endParaRPr lang="en-US" b="1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9D580C6-46C8-4DE4-AFE6-78A80F49427D}"/>
              </a:ext>
            </a:extLst>
          </p:cNvPr>
          <p:cNvSpPr/>
          <p:nvPr/>
        </p:nvSpPr>
        <p:spPr>
          <a:xfrm>
            <a:off x="4355873" y="1831465"/>
            <a:ext cx="3041022" cy="2940559"/>
          </a:xfrm>
          <a:prstGeom prst="ellipse">
            <a:avLst/>
          </a:prstGeom>
          <a:solidFill>
            <a:srgbClr val="E7E6E6">
              <a:alpha val="4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Thank</a:t>
            </a:r>
          </a:p>
          <a:p>
            <a:pPr algn="ctr"/>
            <a:r>
              <a:rPr 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you</a:t>
            </a:r>
            <a:endParaRPr lang="en-US" b="1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502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E1DB8B1-6236-4765-BDE2-FCA6ADF30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675" y="0"/>
            <a:ext cx="51403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E22C7A-80D1-428B-AE33-146D32D07F43}"/>
              </a:ext>
            </a:extLst>
          </p:cNvPr>
          <p:cNvSpPr txBox="1"/>
          <p:nvPr/>
        </p:nvSpPr>
        <p:spPr>
          <a:xfrm>
            <a:off x="247912" y="1771978"/>
            <a:ext cx="644567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Beyond the </a:t>
            </a:r>
          </a:p>
          <a:p>
            <a:r>
              <a:rPr lang="en-US" sz="6000" dirty="0">
                <a:solidFill>
                  <a:schemeClr val="bg1"/>
                </a:solidFill>
              </a:rPr>
              <a:t>current emergency </a:t>
            </a:r>
          </a:p>
          <a:p>
            <a:r>
              <a:rPr lang="en-US" sz="6000" dirty="0">
                <a:solidFill>
                  <a:schemeClr val="bg1"/>
                </a:solidFill>
              </a:rPr>
              <a:t>horizon ….</a:t>
            </a:r>
          </a:p>
        </p:txBody>
      </p:sp>
    </p:spTree>
    <p:extLst>
      <p:ext uri="{BB962C8B-B14F-4D97-AF65-F5344CB8AC3E}">
        <p14:creationId xmlns:p14="http://schemas.microsoft.com/office/powerpoint/2010/main" val="3646071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EC816-B69C-4FB3-83CE-5F82A1D76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3 pandemic effects …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506BA-C9EE-4465-AB75-496E8670C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220451" cy="4351338"/>
          </a:xfrm>
        </p:spPr>
        <p:txBody>
          <a:bodyPr>
            <a:normAutofit lnSpcReduction="10000"/>
          </a:bodyPr>
          <a:lstStyle/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sz="3200" b="1" dirty="0">
                <a:solidFill>
                  <a:schemeClr val="bg1"/>
                </a:solidFill>
              </a:rPr>
              <a:t>Online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                   a </a:t>
            </a:r>
            <a:r>
              <a:rPr lang="en-US" sz="3200" b="1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holistic</a:t>
            </a:r>
            <a:r>
              <a:rPr lang="en-US" sz="3200" dirty="0">
                <a:solidFill>
                  <a:schemeClr val="bg1"/>
                </a:solidFill>
              </a:rPr>
              <a:t> online library experience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sz="3200" b="1" dirty="0">
                <a:solidFill>
                  <a:schemeClr val="bg1"/>
                </a:solidFill>
              </a:rPr>
              <a:t>On mission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                   a sharp focus on </a:t>
            </a:r>
            <a:r>
              <a:rPr lang="en-US" sz="3200" b="1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alignment</a:t>
            </a:r>
            <a:r>
              <a:rPr lang="en-US" sz="3200" dirty="0">
                <a:solidFill>
                  <a:schemeClr val="bg1"/>
                </a:solidFill>
              </a:rPr>
              <a:t> with evolving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                     institutional priorities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sz="3200" b="1" dirty="0">
                <a:solidFill>
                  <a:schemeClr val="bg1"/>
                </a:solidFill>
              </a:rPr>
              <a:t>Optimize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                   an imperative to optimize against </a:t>
            </a:r>
            <a:r>
              <a:rPr lang="en-US" sz="3200" b="1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particular goals</a:t>
            </a:r>
          </a:p>
          <a:p>
            <a:pPr lvl="6"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sz="2200" dirty="0">
                <a:solidFill>
                  <a:schemeClr val="bg1"/>
                </a:solidFill>
              </a:rPr>
              <a:t>Downward pressure on budget</a:t>
            </a:r>
          </a:p>
          <a:p>
            <a:pPr lvl="6"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sz="2200" dirty="0">
                <a:solidFill>
                  <a:schemeClr val="bg1"/>
                </a:solidFill>
              </a:rPr>
              <a:t>Rolling strategy (see above)</a:t>
            </a:r>
          </a:p>
          <a:p>
            <a:pPr lvl="6"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sz="2200" dirty="0">
                <a:solidFill>
                  <a:schemeClr val="bg1"/>
                </a:solidFill>
              </a:rPr>
              <a:t>Pluralization</a:t>
            </a:r>
            <a:br>
              <a:rPr lang="en-US" sz="2200" dirty="0">
                <a:solidFill>
                  <a:schemeClr val="bg1"/>
                </a:solidFill>
              </a:rPr>
            </a:br>
            <a:endParaRPr lang="en-US" sz="2200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987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CD340-7838-407A-A47B-736AAF75B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2117" y="2388765"/>
            <a:ext cx="6458331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 holistic library experience?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The new target?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D386CC-2BEC-41B4-B889-0FD93A9A07F6}"/>
              </a:ext>
            </a:extLst>
          </p:cNvPr>
          <p:cNvSpPr/>
          <p:nvPr/>
        </p:nvSpPr>
        <p:spPr>
          <a:xfrm>
            <a:off x="161925" y="1690688"/>
            <a:ext cx="3829050" cy="49006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AA8E246-B3AF-4756-9F57-F1D709FFFB97}"/>
              </a:ext>
            </a:extLst>
          </p:cNvPr>
          <p:cNvSpPr/>
          <p:nvPr/>
        </p:nvSpPr>
        <p:spPr>
          <a:xfrm>
            <a:off x="6002117" y="4469235"/>
            <a:ext cx="38481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Final recognition of library (as a service) separate from the library (as a building)?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CEF8BB-11C2-4FB1-962F-770827CEF511}"/>
              </a:ext>
            </a:extLst>
          </p:cNvPr>
          <p:cNvSpPr/>
          <p:nvPr/>
        </p:nvSpPr>
        <p:spPr>
          <a:xfrm>
            <a:off x="6002117" y="264300"/>
            <a:ext cx="448094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Hybrid confusion: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Value, Identity, Workflow</a:t>
            </a:r>
          </a:p>
        </p:txBody>
      </p:sp>
      <p:pic>
        <p:nvPicPr>
          <p:cNvPr id="17" name="Picture 16" descr="A building with people in the background&#10;&#10;Description generated with very high confidence">
            <a:extLst>
              <a:ext uri="{FF2B5EF4-FFF2-40B4-BE49-F238E27FC236}">
                <a16:creationId xmlns:a16="http://schemas.microsoft.com/office/drawing/2014/main" id="{9D96DCA6-B3EC-4154-BB54-465F0A476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143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072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1A04E-78FC-4335-8F60-2A021EECB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Deliver full library experience online?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7E752C-B783-4AF8-8E1F-1F0AB7FADD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7363" y="1147763"/>
            <a:ext cx="3094037" cy="82391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General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7B92FB-E426-4C06-BF48-018B1FE7DA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24375" y="1147763"/>
            <a:ext cx="1752600" cy="82391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Academic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A6B494-F2EC-404A-8263-93D87050A5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38625" y="2095499"/>
            <a:ext cx="4000500" cy="4838701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sz="3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Deliver efficiently into the </a:t>
            </a:r>
            <a:r>
              <a:rPr lang="en-US" sz="3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learning process </a:t>
            </a:r>
            <a:r>
              <a:rPr lang="en-US" sz="3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(LMS/VLE)?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sz="3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How to recreate the </a:t>
            </a:r>
            <a:r>
              <a:rPr lang="en-US" sz="3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relational</a:t>
            </a:r>
            <a:r>
              <a:rPr lang="en-US" sz="3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element  - vital for developing good working relationships? 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sz="3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Integrate and present </a:t>
            </a:r>
            <a:r>
              <a:rPr lang="en-US" sz="3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information services </a:t>
            </a:r>
            <a:r>
              <a:rPr lang="en-US" sz="3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which go beyond the locally acquired collection (facilitated, collective)?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B134BB6-36A7-42B0-9DBA-93871621A71B}"/>
              </a:ext>
            </a:extLst>
          </p:cNvPr>
          <p:cNvSpPr txBox="1">
            <a:spLocks/>
          </p:cNvSpPr>
          <p:nvPr/>
        </p:nvSpPr>
        <p:spPr>
          <a:xfrm>
            <a:off x="484187" y="2095500"/>
            <a:ext cx="3497263" cy="3684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Consultation and expertise?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Richer interaction and programming?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 the flow and social …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77324B1-CF09-4946-A45A-FB72C61F1346}"/>
              </a:ext>
            </a:extLst>
          </p:cNvPr>
          <p:cNvSpPr txBox="1">
            <a:spLocks/>
          </p:cNvSpPr>
          <p:nvPr/>
        </p:nvSpPr>
        <p:spPr>
          <a:xfrm>
            <a:off x="8734425" y="1147763"/>
            <a:ext cx="1752600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Public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3A99373-4A32-42AE-B8BF-B73547BBF8ED}"/>
              </a:ext>
            </a:extLst>
          </p:cNvPr>
          <p:cNvSpPr/>
          <p:nvPr/>
        </p:nvSpPr>
        <p:spPr>
          <a:xfrm>
            <a:off x="8239125" y="2217133"/>
            <a:ext cx="36957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Personal </a:t>
            </a:r>
            <a:r>
              <a:rPr lang="en-US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connection</a:t>
            </a:r>
            <a:r>
              <a:rPr 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(CRM, profile, …)?</a:t>
            </a:r>
          </a:p>
          <a:p>
            <a:pPr marL="742950" lvl="1" indent="-285750"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Increased </a:t>
            </a:r>
            <a:r>
              <a:rPr lang="en-US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digital</a:t>
            </a:r>
            <a:r>
              <a:rPr 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offering – </a:t>
            </a:r>
            <a:r>
              <a:rPr lang="en-US" sz="2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ebooks</a:t>
            </a:r>
            <a:r>
              <a:rPr 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audio, streaming, learning, …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A7AC1F9-D267-478C-9AE3-3D52281D32AA}"/>
              </a:ext>
            </a:extLst>
          </p:cNvPr>
          <p:cNvCxnSpPr/>
          <p:nvPr/>
        </p:nvCxnSpPr>
        <p:spPr>
          <a:xfrm>
            <a:off x="8274393" y="1809750"/>
            <a:ext cx="76200" cy="4638674"/>
          </a:xfrm>
          <a:prstGeom prst="line">
            <a:avLst/>
          </a:prstGeom>
          <a:ln w="9525" cap="flat" cmpd="sng" algn="ctr">
            <a:solidFill>
              <a:srgbClr val="FFFFFF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2E8EBDD-A1B2-4A55-B57D-92C513122415}"/>
              </a:ext>
            </a:extLst>
          </p:cNvPr>
          <p:cNvCxnSpPr/>
          <p:nvPr/>
        </p:nvCxnSpPr>
        <p:spPr>
          <a:xfrm>
            <a:off x="3914775" y="1854201"/>
            <a:ext cx="76200" cy="4638674"/>
          </a:xfrm>
          <a:prstGeom prst="line">
            <a:avLst/>
          </a:prstGeom>
          <a:ln w="9525" cap="flat" cmpd="sng" algn="ctr">
            <a:solidFill>
              <a:srgbClr val="FFFFFF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15646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39B1AF2-A3BB-4F20-8249-CC61594B3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689103"/>
            <a:ext cx="10905066" cy="54797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893D38-31D8-4668-AFCB-4C06D4FA926F}"/>
              </a:ext>
            </a:extLst>
          </p:cNvPr>
          <p:cNvSpPr txBox="1"/>
          <p:nvPr/>
        </p:nvSpPr>
        <p:spPr>
          <a:xfrm rot="2075222">
            <a:off x="275512" y="4562476"/>
            <a:ext cx="5350183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Full collection discovery &gt;&gt;&gt;&gt;&gt; full library discovery </a:t>
            </a:r>
          </a:p>
        </p:txBody>
      </p:sp>
    </p:spTree>
    <p:extLst>
      <p:ext uri="{BB962C8B-B14F-4D97-AF65-F5344CB8AC3E}">
        <p14:creationId xmlns:p14="http://schemas.microsoft.com/office/powerpoint/2010/main" val="3384035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Segoe UI Black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onconfidential">
  <a:themeElements>
    <a:clrScheme name="Accent 7">
      <a:dk1>
        <a:srgbClr val="000000"/>
      </a:dk1>
      <a:lt1>
        <a:srgbClr val="FFFFFF"/>
      </a:lt1>
      <a:dk2>
        <a:srgbClr val="1F497D"/>
      </a:dk2>
      <a:lt2>
        <a:srgbClr val="78BE20"/>
      </a:lt2>
      <a:accent1>
        <a:srgbClr val="00AFD7"/>
      </a:accent1>
      <a:accent2>
        <a:srgbClr val="236192"/>
      </a:accent2>
      <a:accent3>
        <a:srgbClr val="8A1B61"/>
      </a:accent3>
      <a:accent4>
        <a:srgbClr val="007749"/>
      </a:accent4>
      <a:accent5>
        <a:srgbClr val="E87722"/>
      </a:accent5>
      <a:accent6>
        <a:srgbClr val="AE2573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7822</TotalTime>
  <Words>1371</Words>
  <Application>Microsoft Office PowerPoint</Application>
  <PresentationFormat>Widescreen</PresentationFormat>
  <Paragraphs>262</Paragraphs>
  <Slides>42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42</vt:i4>
      </vt:variant>
    </vt:vector>
  </HeadingPairs>
  <TitlesOfParts>
    <vt:vector size="53" baseType="lpstr">
      <vt:lpstr>Arial</vt:lpstr>
      <vt:lpstr>Calibri</vt:lpstr>
      <vt:lpstr>Roboto Slab</vt:lpstr>
      <vt:lpstr>Segoe UI</vt:lpstr>
      <vt:lpstr>Segoe UI Black</vt:lpstr>
      <vt:lpstr>Segoe UI Light</vt:lpstr>
      <vt:lpstr>Segoe UI Semibold</vt:lpstr>
      <vt:lpstr>Selawik Semibold</vt:lpstr>
      <vt:lpstr>Office Theme</vt:lpstr>
      <vt:lpstr>Nonconfidential</vt:lpstr>
      <vt:lpstr>1_Office Theme</vt:lpstr>
      <vt:lpstr>PowerPoint Presentation</vt:lpstr>
      <vt:lpstr>Divided into four parts</vt:lpstr>
      <vt:lpstr>Similarities ….       …. and differences</vt:lpstr>
      <vt:lpstr>Divided into four parts</vt:lpstr>
      <vt:lpstr>PowerPoint Presentation</vt:lpstr>
      <vt:lpstr>3 pandemic effects … </vt:lpstr>
      <vt:lpstr>A holistic library experience?  The new target?</vt:lpstr>
      <vt:lpstr>Deliver full library experience online?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On mission</vt:lpstr>
      <vt:lpstr>PowerPoint Presentation</vt:lpstr>
      <vt:lpstr>3. Optimize …  Strategic choices to meet particular goals </vt:lpstr>
      <vt:lpstr>Strategic choices to meet particular goals</vt:lpstr>
      <vt:lpstr>Divided into four parts</vt:lpstr>
      <vt:lpstr>3 collection directions … accelerated</vt:lpstr>
      <vt:lpstr>PowerPoint Presentation</vt:lpstr>
      <vt:lpstr>PowerPoint Presentation</vt:lpstr>
      <vt:lpstr>Some collective collection questions</vt:lpstr>
      <vt:lpstr>PowerPoint Presentation</vt:lpstr>
      <vt:lpstr>PowerPoint Presentation</vt:lpstr>
      <vt:lpstr>PowerPoint Presentation</vt:lpstr>
      <vt:lpstr>A new relationship to collections</vt:lpstr>
      <vt:lpstr>PowerPoint Presentation</vt:lpstr>
      <vt:lpstr>PowerPoint Presentation</vt:lpstr>
      <vt:lpstr>PowerPoint Presentation</vt:lpstr>
      <vt:lpstr>PowerPoint Presentation</vt:lpstr>
      <vt:lpstr>Divided into four parts</vt:lpstr>
      <vt:lpstr>PowerPoint Presentation</vt:lpstr>
      <vt:lpstr>Optimize … strategic choices to meet particular goals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Dempsey,Lorcan</dc:creator>
  <cp:lastModifiedBy>Dempsey,Lorcan</cp:lastModifiedBy>
  <cp:revision>52</cp:revision>
  <dcterms:created xsi:type="dcterms:W3CDTF">2020-10-18T02:31:44Z</dcterms:created>
  <dcterms:modified xsi:type="dcterms:W3CDTF">2020-10-28T02:48:42Z</dcterms:modified>
</cp:coreProperties>
</file>