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9" r:id="rId6"/>
    <p:sldId id="287" r:id="rId7"/>
    <p:sldId id="262" r:id="rId8"/>
    <p:sldId id="261" r:id="rId9"/>
    <p:sldId id="263" r:id="rId10"/>
    <p:sldId id="260" r:id="rId11"/>
    <p:sldId id="268" r:id="rId12"/>
    <p:sldId id="269" r:id="rId13"/>
    <p:sldId id="264" r:id="rId14"/>
    <p:sldId id="271" r:id="rId15"/>
    <p:sldId id="272" r:id="rId16"/>
    <p:sldId id="273" r:id="rId17"/>
    <p:sldId id="274" r:id="rId18"/>
    <p:sldId id="270" r:id="rId19"/>
    <p:sldId id="275" r:id="rId20"/>
    <p:sldId id="276" r:id="rId21"/>
    <p:sldId id="286" r:id="rId22"/>
    <p:sldId id="288" r:id="rId23"/>
    <p:sldId id="265" r:id="rId24"/>
    <p:sldId id="277" r:id="rId25"/>
    <p:sldId id="266" r:id="rId26"/>
    <p:sldId id="285" r:id="rId27"/>
    <p:sldId id="278" r:id="rId28"/>
    <p:sldId id="279" r:id="rId29"/>
    <p:sldId id="280" r:id="rId30"/>
    <p:sldId id="283" r:id="rId31"/>
    <p:sldId id="284" r:id="rId32"/>
    <p:sldId id="281" r:id="rId33"/>
    <p:sldId id="282" r:id="rId3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0026"/>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31685F-25B1-0402-49CB-2888D45BA258}" v="440" dt="2020-07-08T20:42:35.883"/>
    <p1510:client id="{9FD69866-BC3E-044C-8098-3A723EC2C2DF}" v="157" dt="2020-07-08T20:06:27.6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8" autoAdjust="0"/>
    <p:restoredTop sz="94660"/>
  </p:normalViewPr>
  <p:slideViewPr>
    <p:cSldViewPr snapToGrid="0">
      <p:cViewPr varScale="1">
        <p:scale>
          <a:sx n="108" d="100"/>
          <a:sy n="108" d="100"/>
        </p:scale>
        <p:origin x="122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svg"/><Relationship Id="rId1" Type="http://schemas.openxmlformats.org/officeDocument/2006/relationships/image" Target="../media/image9.png"/><Relationship Id="rId6" Type="http://schemas.openxmlformats.org/officeDocument/2006/relationships/image" Target="../media/image8.svg"/><Relationship Id="rId5" Type="http://schemas.openxmlformats.org/officeDocument/2006/relationships/image" Target="../media/image11.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4F900E-A339-4249-A3EE-65FA689C384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44E89CE-2EF2-4537-9449-5A99926B8F45}">
      <dgm:prSet/>
      <dgm:spPr/>
      <dgm:t>
        <a:bodyPr/>
        <a:lstStyle/>
        <a:p>
          <a:r>
            <a:rPr lang="en-US"/>
            <a:t>Rutgers | R1 research university, member of AAU and Big10</a:t>
          </a:r>
        </a:p>
      </dgm:t>
    </dgm:pt>
    <dgm:pt modelId="{D7DF4823-4078-4615-925F-D658709E00DF}" type="parTrans" cxnId="{F0D5E011-5BCA-47E6-9BBC-4258C7EF2E34}">
      <dgm:prSet/>
      <dgm:spPr/>
      <dgm:t>
        <a:bodyPr/>
        <a:lstStyle/>
        <a:p>
          <a:endParaRPr lang="en-US"/>
        </a:p>
      </dgm:t>
    </dgm:pt>
    <dgm:pt modelId="{F999BC8B-0D7A-42D5-9BA7-CD2962D8992B}" type="sibTrans" cxnId="{F0D5E011-5BCA-47E6-9BBC-4258C7EF2E34}">
      <dgm:prSet/>
      <dgm:spPr/>
      <dgm:t>
        <a:bodyPr/>
        <a:lstStyle/>
        <a:p>
          <a:endParaRPr lang="en-US"/>
        </a:p>
      </dgm:t>
    </dgm:pt>
    <dgm:pt modelId="{7B955DD3-2EC7-48CA-9C34-24F2EE223BB4}">
      <dgm:prSet/>
      <dgm:spPr/>
      <dgm:t>
        <a:bodyPr/>
        <a:lstStyle/>
        <a:p>
          <a:r>
            <a:rPr lang="en-US"/>
            <a:t>New Brunswick Libraries, Fall 2017 | Foundation of strong R, DH, and data management workshops </a:t>
          </a:r>
        </a:p>
      </dgm:t>
    </dgm:pt>
    <dgm:pt modelId="{A059D735-971D-42DE-AF41-C4BC0866EA2C}" type="parTrans" cxnId="{8D45AD05-1543-4D7F-8543-F380C09E1291}">
      <dgm:prSet/>
      <dgm:spPr/>
      <dgm:t>
        <a:bodyPr/>
        <a:lstStyle/>
        <a:p>
          <a:endParaRPr lang="en-US"/>
        </a:p>
      </dgm:t>
    </dgm:pt>
    <dgm:pt modelId="{782E0EBE-56C9-456E-9E68-6C0C2AFE3F56}" type="sibTrans" cxnId="{8D45AD05-1543-4D7F-8543-F380C09E1291}">
      <dgm:prSet/>
      <dgm:spPr/>
      <dgm:t>
        <a:bodyPr/>
        <a:lstStyle/>
        <a:p>
          <a:endParaRPr lang="en-US"/>
        </a:p>
      </dgm:t>
    </dgm:pt>
    <dgm:pt modelId="{42A0CA82-3506-41FA-8575-F4F78B7D89E4}">
      <dgm:prSet/>
      <dgm:spPr/>
      <dgm:t>
        <a:bodyPr/>
        <a:lstStyle/>
        <a:p>
          <a:r>
            <a:rPr lang="en-US"/>
            <a:t>Need to expand advanced research services and partnerships</a:t>
          </a:r>
        </a:p>
      </dgm:t>
    </dgm:pt>
    <dgm:pt modelId="{6238C3EB-CF92-4269-A180-BB2F5DC623DB}" type="parTrans" cxnId="{D34B6D2A-2843-4CDE-8BF5-D7851B6C7044}">
      <dgm:prSet/>
      <dgm:spPr/>
      <dgm:t>
        <a:bodyPr/>
        <a:lstStyle/>
        <a:p>
          <a:endParaRPr lang="en-US"/>
        </a:p>
      </dgm:t>
    </dgm:pt>
    <dgm:pt modelId="{B958B113-CDE0-4A8B-81C2-9DE0F3B605C9}" type="sibTrans" cxnId="{D34B6D2A-2843-4CDE-8BF5-D7851B6C7044}">
      <dgm:prSet/>
      <dgm:spPr/>
      <dgm:t>
        <a:bodyPr/>
        <a:lstStyle/>
        <a:p>
          <a:endParaRPr lang="en-US"/>
        </a:p>
      </dgm:t>
    </dgm:pt>
    <dgm:pt modelId="{6A8E3EEA-F153-415E-A992-C96D9AF3C99E}">
      <dgm:prSet/>
      <dgm:spPr/>
      <dgm:t>
        <a:bodyPr/>
        <a:lstStyle/>
        <a:p>
          <a:r>
            <a:rPr lang="en-US"/>
            <a:t>Approached late fall 2017 with a pilot proposal that would: </a:t>
          </a:r>
        </a:p>
      </dgm:t>
    </dgm:pt>
    <dgm:pt modelId="{E76D37B4-F37A-403D-B0F4-0EE6FEAA1B9C}" type="parTrans" cxnId="{C160C48A-057D-4ACB-9563-389CC51540FB}">
      <dgm:prSet/>
      <dgm:spPr/>
      <dgm:t>
        <a:bodyPr/>
        <a:lstStyle/>
        <a:p>
          <a:endParaRPr lang="en-US"/>
        </a:p>
      </dgm:t>
    </dgm:pt>
    <dgm:pt modelId="{6FE1A3D3-4D20-47DC-83AA-419167D4E62D}" type="sibTrans" cxnId="{C160C48A-057D-4ACB-9563-389CC51540FB}">
      <dgm:prSet/>
      <dgm:spPr/>
      <dgm:t>
        <a:bodyPr/>
        <a:lstStyle/>
        <a:p>
          <a:endParaRPr lang="en-US"/>
        </a:p>
      </dgm:t>
    </dgm:pt>
    <dgm:pt modelId="{E184FAD0-DBAE-407C-9225-DAEB129405B8}">
      <dgm:prSet/>
      <dgm:spPr/>
      <dgm:t>
        <a:bodyPr/>
        <a:lstStyle/>
        <a:p>
          <a:r>
            <a:rPr lang="en-US"/>
            <a:t>Address need for advanced research workshops and provide opportunities to PhD and advanced graduate students</a:t>
          </a:r>
        </a:p>
      </dgm:t>
    </dgm:pt>
    <dgm:pt modelId="{B3FDD201-64D1-4E0B-8430-F9A767457627}" type="parTrans" cxnId="{4A6E56E4-A6E2-4CDC-9505-D8D5D0C2C171}">
      <dgm:prSet/>
      <dgm:spPr/>
      <dgm:t>
        <a:bodyPr/>
        <a:lstStyle/>
        <a:p>
          <a:endParaRPr lang="en-US"/>
        </a:p>
      </dgm:t>
    </dgm:pt>
    <dgm:pt modelId="{484EDD90-E98B-4F1E-B9E1-5AAFE63151AC}" type="sibTrans" cxnId="{4A6E56E4-A6E2-4CDC-9505-D8D5D0C2C171}">
      <dgm:prSet/>
      <dgm:spPr/>
      <dgm:t>
        <a:bodyPr/>
        <a:lstStyle/>
        <a:p>
          <a:endParaRPr lang="en-US"/>
        </a:p>
      </dgm:t>
    </dgm:pt>
    <dgm:pt modelId="{C1A0E61B-6D02-4E12-BAD9-4DC368583989}">
      <dgm:prSet/>
      <dgm:spPr/>
      <dgm:t>
        <a:bodyPr/>
        <a:lstStyle/>
        <a:p>
          <a:r>
            <a:rPr lang="en-US"/>
            <a:t>Deliver augmented and new areas of expertise</a:t>
          </a:r>
        </a:p>
      </dgm:t>
    </dgm:pt>
    <dgm:pt modelId="{86A68E04-EF8F-49FE-B45E-287748D25916}" type="parTrans" cxnId="{C1B36C98-BA9C-4C05-A802-A8794C602391}">
      <dgm:prSet/>
      <dgm:spPr/>
      <dgm:t>
        <a:bodyPr/>
        <a:lstStyle/>
        <a:p>
          <a:endParaRPr lang="en-US"/>
        </a:p>
      </dgm:t>
    </dgm:pt>
    <dgm:pt modelId="{3FA7C413-1021-479B-97A4-F11D098C5F87}" type="sibTrans" cxnId="{C1B36C98-BA9C-4C05-A802-A8794C602391}">
      <dgm:prSet/>
      <dgm:spPr/>
      <dgm:t>
        <a:bodyPr/>
        <a:lstStyle/>
        <a:p>
          <a:endParaRPr lang="en-US"/>
        </a:p>
      </dgm:t>
    </dgm:pt>
    <dgm:pt modelId="{AF5A126D-D93C-4916-A3F6-281B0CAD1D0C}" type="pres">
      <dgm:prSet presAssocID="{7D4F900E-A339-4249-A3EE-65FA689C3843}" presName="root" presStyleCnt="0">
        <dgm:presLayoutVars>
          <dgm:dir/>
          <dgm:resizeHandles val="exact"/>
        </dgm:presLayoutVars>
      </dgm:prSet>
      <dgm:spPr/>
    </dgm:pt>
    <dgm:pt modelId="{5034084A-59AB-453F-98C8-D6945EA2EBA0}" type="pres">
      <dgm:prSet presAssocID="{D44E89CE-2EF2-4537-9449-5A99926B8F45}" presName="compNode" presStyleCnt="0"/>
      <dgm:spPr/>
    </dgm:pt>
    <dgm:pt modelId="{86ADDFAB-60D3-4DC0-B52F-DDF2ED645E79}" type="pres">
      <dgm:prSet presAssocID="{D44E89CE-2EF2-4537-9449-5A99926B8F45}" presName="bgRect" presStyleLbl="bgShp" presStyleIdx="0" presStyleCnt="3"/>
      <dgm:spPr/>
    </dgm:pt>
    <dgm:pt modelId="{BBBA55A3-493C-4EBD-920E-8E3276447D02}" type="pres">
      <dgm:prSet presAssocID="{D44E89CE-2EF2-4537-9449-5A99926B8F4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F12DE230-8DF4-4213-9B08-2B66DDEBB42E}" type="pres">
      <dgm:prSet presAssocID="{D44E89CE-2EF2-4537-9449-5A99926B8F45}" presName="spaceRect" presStyleCnt="0"/>
      <dgm:spPr/>
    </dgm:pt>
    <dgm:pt modelId="{B0D7A2D9-5952-46BA-ACE9-818CE3C6C1DF}" type="pres">
      <dgm:prSet presAssocID="{D44E89CE-2EF2-4537-9449-5A99926B8F45}" presName="parTx" presStyleLbl="revTx" presStyleIdx="0" presStyleCnt="5">
        <dgm:presLayoutVars>
          <dgm:chMax val="0"/>
          <dgm:chPref val="0"/>
        </dgm:presLayoutVars>
      </dgm:prSet>
      <dgm:spPr/>
    </dgm:pt>
    <dgm:pt modelId="{6D83076D-60AC-4DE8-B5C5-8E3EB2C3686D}" type="pres">
      <dgm:prSet presAssocID="{F999BC8B-0D7A-42D5-9BA7-CD2962D8992B}" presName="sibTrans" presStyleCnt="0"/>
      <dgm:spPr/>
    </dgm:pt>
    <dgm:pt modelId="{84249FC3-AD23-4AFB-A0A8-6E9654910290}" type="pres">
      <dgm:prSet presAssocID="{7B955DD3-2EC7-48CA-9C34-24F2EE223BB4}" presName="compNode" presStyleCnt="0"/>
      <dgm:spPr/>
    </dgm:pt>
    <dgm:pt modelId="{3F62783D-9E04-4AB5-917A-A1CEA44DD30D}" type="pres">
      <dgm:prSet presAssocID="{7B955DD3-2EC7-48CA-9C34-24F2EE223BB4}" presName="bgRect" presStyleLbl="bgShp" presStyleIdx="1" presStyleCnt="3"/>
      <dgm:spPr/>
    </dgm:pt>
    <dgm:pt modelId="{02002E54-2D1A-4264-8C16-8B3AE4AA0B63}" type="pres">
      <dgm:prSet presAssocID="{7B955DD3-2EC7-48CA-9C34-24F2EE223BB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223613FF-636D-475C-B52F-EC2F68ACBDFA}" type="pres">
      <dgm:prSet presAssocID="{7B955DD3-2EC7-48CA-9C34-24F2EE223BB4}" presName="spaceRect" presStyleCnt="0"/>
      <dgm:spPr/>
    </dgm:pt>
    <dgm:pt modelId="{8CCF79CE-99F8-4B7F-A55F-656C36B08376}" type="pres">
      <dgm:prSet presAssocID="{7B955DD3-2EC7-48CA-9C34-24F2EE223BB4}" presName="parTx" presStyleLbl="revTx" presStyleIdx="1" presStyleCnt="5">
        <dgm:presLayoutVars>
          <dgm:chMax val="0"/>
          <dgm:chPref val="0"/>
        </dgm:presLayoutVars>
      </dgm:prSet>
      <dgm:spPr/>
    </dgm:pt>
    <dgm:pt modelId="{14DB58A6-A86E-4F79-A2AC-3786830F41E2}" type="pres">
      <dgm:prSet presAssocID="{7B955DD3-2EC7-48CA-9C34-24F2EE223BB4}" presName="desTx" presStyleLbl="revTx" presStyleIdx="2" presStyleCnt="5">
        <dgm:presLayoutVars/>
      </dgm:prSet>
      <dgm:spPr/>
    </dgm:pt>
    <dgm:pt modelId="{2CDFE0B7-86D5-4DB5-B68C-28DB9892ED17}" type="pres">
      <dgm:prSet presAssocID="{782E0EBE-56C9-456E-9E68-6C0C2AFE3F56}" presName="sibTrans" presStyleCnt="0"/>
      <dgm:spPr/>
    </dgm:pt>
    <dgm:pt modelId="{9F683889-1A4D-409E-9FA7-126279D7ED6F}" type="pres">
      <dgm:prSet presAssocID="{6A8E3EEA-F153-415E-A992-C96D9AF3C99E}" presName="compNode" presStyleCnt="0"/>
      <dgm:spPr/>
    </dgm:pt>
    <dgm:pt modelId="{277E1BBB-68A4-43DF-9BCA-A87EE3844470}" type="pres">
      <dgm:prSet presAssocID="{6A8E3EEA-F153-415E-A992-C96D9AF3C99E}" presName="bgRect" presStyleLbl="bgShp" presStyleIdx="2" presStyleCnt="3"/>
      <dgm:spPr/>
    </dgm:pt>
    <dgm:pt modelId="{CB83492B-146C-44C8-BD32-14190DC41AE8}" type="pres">
      <dgm:prSet presAssocID="{6A8E3EEA-F153-415E-A992-C96D9AF3C99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7AC02323-F150-4903-8F40-BE8CE110AC03}" type="pres">
      <dgm:prSet presAssocID="{6A8E3EEA-F153-415E-A992-C96D9AF3C99E}" presName="spaceRect" presStyleCnt="0"/>
      <dgm:spPr/>
    </dgm:pt>
    <dgm:pt modelId="{944E069E-1E75-4CE0-9BEB-28D7F0C5C98B}" type="pres">
      <dgm:prSet presAssocID="{6A8E3EEA-F153-415E-A992-C96D9AF3C99E}" presName="parTx" presStyleLbl="revTx" presStyleIdx="3" presStyleCnt="5">
        <dgm:presLayoutVars>
          <dgm:chMax val="0"/>
          <dgm:chPref val="0"/>
        </dgm:presLayoutVars>
      </dgm:prSet>
      <dgm:spPr/>
    </dgm:pt>
    <dgm:pt modelId="{458892B4-D3BC-4ABF-A28B-62289B366EE3}" type="pres">
      <dgm:prSet presAssocID="{6A8E3EEA-F153-415E-A992-C96D9AF3C99E}" presName="desTx" presStyleLbl="revTx" presStyleIdx="4" presStyleCnt="5">
        <dgm:presLayoutVars/>
      </dgm:prSet>
      <dgm:spPr/>
    </dgm:pt>
  </dgm:ptLst>
  <dgm:cxnLst>
    <dgm:cxn modelId="{8D45AD05-1543-4D7F-8543-F380C09E1291}" srcId="{7D4F900E-A339-4249-A3EE-65FA689C3843}" destId="{7B955DD3-2EC7-48CA-9C34-24F2EE223BB4}" srcOrd="1" destOrd="0" parTransId="{A059D735-971D-42DE-AF41-C4BC0866EA2C}" sibTransId="{782E0EBE-56C9-456E-9E68-6C0C2AFE3F56}"/>
    <dgm:cxn modelId="{F0D5E011-5BCA-47E6-9BBC-4258C7EF2E34}" srcId="{7D4F900E-A339-4249-A3EE-65FA689C3843}" destId="{D44E89CE-2EF2-4537-9449-5A99926B8F45}" srcOrd="0" destOrd="0" parTransId="{D7DF4823-4078-4615-925F-D658709E00DF}" sibTransId="{F999BC8B-0D7A-42D5-9BA7-CD2962D8992B}"/>
    <dgm:cxn modelId="{772F4721-FFA5-41F9-902F-79C633DAA4CF}" type="presOf" srcId="{D44E89CE-2EF2-4537-9449-5A99926B8F45}" destId="{B0D7A2D9-5952-46BA-ACE9-818CE3C6C1DF}" srcOrd="0" destOrd="0" presId="urn:microsoft.com/office/officeart/2018/2/layout/IconVerticalSolidList"/>
    <dgm:cxn modelId="{D34B6D2A-2843-4CDE-8BF5-D7851B6C7044}" srcId="{7B955DD3-2EC7-48CA-9C34-24F2EE223BB4}" destId="{42A0CA82-3506-41FA-8575-F4F78B7D89E4}" srcOrd="0" destOrd="0" parTransId="{6238C3EB-CF92-4269-A180-BB2F5DC623DB}" sibTransId="{B958B113-CDE0-4A8B-81C2-9DE0F3B605C9}"/>
    <dgm:cxn modelId="{7692155E-6EFB-49D7-A1B3-D5FBEB59283A}" type="presOf" srcId="{6A8E3EEA-F153-415E-A992-C96D9AF3C99E}" destId="{944E069E-1E75-4CE0-9BEB-28D7F0C5C98B}" srcOrd="0" destOrd="0" presId="urn:microsoft.com/office/officeart/2018/2/layout/IconVerticalSolidList"/>
    <dgm:cxn modelId="{9C6F9079-6C8D-4479-88CC-D7227BDF8D9B}" type="presOf" srcId="{C1A0E61B-6D02-4E12-BAD9-4DC368583989}" destId="{458892B4-D3BC-4ABF-A28B-62289B366EE3}" srcOrd="0" destOrd="1" presId="urn:microsoft.com/office/officeart/2018/2/layout/IconVerticalSolidList"/>
    <dgm:cxn modelId="{B47B3888-D03C-4F21-A086-267B9F426B5D}" type="presOf" srcId="{7B955DD3-2EC7-48CA-9C34-24F2EE223BB4}" destId="{8CCF79CE-99F8-4B7F-A55F-656C36B08376}" srcOrd="0" destOrd="0" presId="urn:microsoft.com/office/officeart/2018/2/layout/IconVerticalSolidList"/>
    <dgm:cxn modelId="{C160C48A-057D-4ACB-9563-389CC51540FB}" srcId="{7D4F900E-A339-4249-A3EE-65FA689C3843}" destId="{6A8E3EEA-F153-415E-A992-C96D9AF3C99E}" srcOrd="2" destOrd="0" parTransId="{E76D37B4-F37A-403D-B0F4-0EE6FEAA1B9C}" sibTransId="{6FE1A3D3-4D20-47DC-83AA-419167D4E62D}"/>
    <dgm:cxn modelId="{CE49038D-5ECA-4C26-B53B-6A43D4FD3772}" type="presOf" srcId="{E184FAD0-DBAE-407C-9225-DAEB129405B8}" destId="{458892B4-D3BC-4ABF-A28B-62289B366EE3}" srcOrd="0" destOrd="0" presId="urn:microsoft.com/office/officeart/2018/2/layout/IconVerticalSolidList"/>
    <dgm:cxn modelId="{C1B36C98-BA9C-4C05-A802-A8794C602391}" srcId="{6A8E3EEA-F153-415E-A992-C96D9AF3C99E}" destId="{C1A0E61B-6D02-4E12-BAD9-4DC368583989}" srcOrd="1" destOrd="0" parTransId="{86A68E04-EF8F-49FE-B45E-287748D25916}" sibTransId="{3FA7C413-1021-479B-97A4-F11D098C5F87}"/>
    <dgm:cxn modelId="{2A0D35D7-CA0D-4EE1-B470-C4790961013A}" type="presOf" srcId="{42A0CA82-3506-41FA-8575-F4F78B7D89E4}" destId="{14DB58A6-A86E-4F79-A2AC-3786830F41E2}" srcOrd="0" destOrd="0" presId="urn:microsoft.com/office/officeart/2018/2/layout/IconVerticalSolidList"/>
    <dgm:cxn modelId="{4A6E56E4-A6E2-4CDC-9505-D8D5D0C2C171}" srcId="{6A8E3EEA-F153-415E-A992-C96D9AF3C99E}" destId="{E184FAD0-DBAE-407C-9225-DAEB129405B8}" srcOrd="0" destOrd="0" parTransId="{B3FDD201-64D1-4E0B-8430-F9A767457627}" sibTransId="{484EDD90-E98B-4F1E-B9E1-5AAFE63151AC}"/>
    <dgm:cxn modelId="{D77C39F6-558D-4F89-B521-93A24B634DD5}" type="presOf" srcId="{7D4F900E-A339-4249-A3EE-65FA689C3843}" destId="{AF5A126D-D93C-4916-A3F6-281B0CAD1D0C}" srcOrd="0" destOrd="0" presId="urn:microsoft.com/office/officeart/2018/2/layout/IconVerticalSolidList"/>
    <dgm:cxn modelId="{DBB058A3-6D95-4D22-87F0-5CDEBEFAAA0A}" type="presParOf" srcId="{AF5A126D-D93C-4916-A3F6-281B0CAD1D0C}" destId="{5034084A-59AB-453F-98C8-D6945EA2EBA0}" srcOrd="0" destOrd="0" presId="urn:microsoft.com/office/officeart/2018/2/layout/IconVerticalSolidList"/>
    <dgm:cxn modelId="{FC3A134F-17A7-45CE-B21D-D2E09D91ECF2}" type="presParOf" srcId="{5034084A-59AB-453F-98C8-D6945EA2EBA0}" destId="{86ADDFAB-60D3-4DC0-B52F-DDF2ED645E79}" srcOrd="0" destOrd="0" presId="urn:microsoft.com/office/officeart/2018/2/layout/IconVerticalSolidList"/>
    <dgm:cxn modelId="{51D6D0C2-07DC-4F26-A47E-3E2E371630BA}" type="presParOf" srcId="{5034084A-59AB-453F-98C8-D6945EA2EBA0}" destId="{BBBA55A3-493C-4EBD-920E-8E3276447D02}" srcOrd="1" destOrd="0" presId="urn:microsoft.com/office/officeart/2018/2/layout/IconVerticalSolidList"/>
    <dgm:cxn modelId="{D999125B-2B5F-4764-B759-7F4C0F531C80}" type="presParOf" srcId="{5034084A-59AB-453F-98C8-D6945EA2EBA0}" destId="{F12DE230-8DF4-4213-9B08-2B66DDEBB42E}" srcOrd="2" destOrd="0" presId="urn:microsoft.com/office/officeart/2018/2/layout/IconVerticalSolidList"/>
    <dgm:cxn modelId="{3B798E60-1061-46EA-8766-39F697E88B41}" type="presParOf" srcId="{5034084A-59AB-453F-98C8-D6945EA2EBA0}" destId="{B0D7A2D9-5952-46BA-ACE9-818CE3C6C1DF}" srcOrd="3" destOrd="0" presId="urn:microsoft.com/office/officeart/2018/2/layout/IconVerticalSolidList"/>
    <dgm:cxn modelId="{53B8F15D-F4A8-4A47-98DF-66DEF9C0EA90}" type="presParOf" srcId="{AF5A126D-D93C-4916-A3F6-281B0CAD1D0C}" destId="{6D83076D-60AC-4DE8-B5C5-8E3EB2C3686D}" srcOrd="1" destOrd="0" presId="urn:microsoft.com/office/officeart/2018/2/layout/IconVerticalSolidList"/>
    <dgm:cxn modelId="{E4AF9EA4-0B6E-48C2-ADD6-D48B3F1667FE}" type="presParOf" srcId="{AF5A126D-D93C-4916-A3F6-281B0CAD1D0C}" destId="{84249FC3-AD23-4AFB-A0A8-6E9654910290}" srcOrd="2" destOrd="0" presId="urn:microsoft.com/office/officeart/2018/2/layout/IconVerticalSolidList"/>
    <dgm:cxn modelId="{D6A67A45-C363-49D5-832C-43A2DB31FEAB}" type="presParOf" srcId="{84249FC3-AD23-4AFB-A0A8-6E9654910290}" destId="{3F62783D-9E04-4AB5-917A-A1CEA44DD30D}" srcOrd="0" destOrd="0" presId="urn:microsoft.com/office/officeart/2018/2/layout/IconVerticalSolidList"/>
    <dgm:cxn modelId="{B159508C-0E4A-4DD6-9E44-1DE0755913CE}" type="presParOf" srcId="{84249FC3-AD23-4AFB-A0A8-6E9654910290}" destId="{02002E54-2D1A-4264-8C16-8B3AE4AA0B63}" srcOrd="1" destOrd="0" presId="urn:microsoft.com/office/officeart/2018/2/layout/IconVerticalSolidList"/>
    <dgm:cxn modelId="{1159A53E-865B-4067-BE85-9AFD4419CF41}" type="presParOf" srcId="{84249FC3-AD23-4AFB-A0A8-6E9654910290}" destId="{223613FF-636D-475C-B52F-EC2F68ACBDFA}" srcOrd="2" destOrd="0" presId="urn:microsoft.com/office/officeart/2018/2/layout/IconVerticalSolidList"/>
    <dgm:cxn modelId="{049E16CC-5E57-4863-823A-B7C6B4A7ECB5}" type="presParOf" srcId="{84249FC3-AD23-4AFB-A0A8-6E9654910290}" destId="{8CCF79CE-99F8-4B7F-A55F-656C36B08376}" srcOrd="3" destOrd="0" presId="urn:microsoft.com/office/officeart/2018/2/layout/IconVerticalSolidList"/>
    <dgm:cxn modelId="{990C4CA7-C2DA-4B0C-8409-0FEDF0A2A0E6}" type="presParOf" srcId="{84249FC3-AD23-4AFB-A0A8-6E9654910290}" destId="{14DB58A6-A86E-4F79-A2AC-3786830F41E2}" srcOrd="4" destOrd="0" presId="urn:microsoft.com/office/officeart/2018/2/layout/IconVerticalSolidList"/>
    <dgm:cxn modelId="{1B02CA91-D69C-4FE6-9046-FA02376C7B6A}" type="presParOf" srcId="{AF5A126D-D93C-4916-A3F6-281B0CAD1D0C}" destId="{2CDFE0B7-86D5-4DB5-B68C-28DB9892ED17}" srcOrd="3" destOrd="0" presId="urn:microsoft.com/office/officeart/2018/2/layout/IconVerticalSolidList"/>
    <dgm:cxn modelId="{9A5AFEC0-5FB2-45D5-9040-935A432B04EA}" type="presParOf" srcId="{AF5A126D-D93C-4916-A3F6-281B0CAD1D0C}" destId="{9F683889-1A4D-409E-9FA7-126279D7ED6F}" srcOrd="4" destOrd="0" presId="urn:microsoft.com/office/officeart/2018/2/layout/IconVerticalSolidList"/>
    <dgm:cxn modelId="{9AC725F2-7CC7-491B-90C0-21C04A4B9ED0}" type="presParOf" srcId="{9F683889-1A4D-409E-9FA7-126279D7ED6F}" destId="{277E1BBB-68A4-43DF-9BCA-A87EE3844470}" srcOrd="0" destOrd="0" presId="urn:microsoft.com/office/officeart/2018/2/layout/IconVerticalSolidList"/>
    <dgm:cxn modelId="{DB31A529-B517-443D-A3C2-19633034DBC6}" type="presParOf" srcId="{9F683889-1A4D-409E-9FA7-126279D7ED6F}" destId="{CB83492B-146C-44C8-BD32-14190DC41AE8}" srcOrd="1" destOrd="0" presId="urn:microsoft.com/office/officeart/2018/2/layout/IconVerticalSolidList"/>
    <dgm:cxn modelId="{A2B269FD-715E-44AC-8AA0-3DF21C888C5C}" type="presParOf" srcId="{9F683889-1A4D-409E-9FA7-126279D7ED6F}" destId="{7AC02323-F150-4903-8F40-BE8CE110AC03}" srcOrd="2" destOrd="0" presId="urn:microsoft.com/office/officeart/2018/2/layout/IconVerticalSolidList"/>
    <dgm:cxn modelId="{CB42FF0E-713B-4D20-9BB1-9F5964263FDA}" type="presParOf" srcId="{9F683889-1A4D-409E-9FA7-126279D7ED6F}" destId="{944E069E-1E75-4CE0-9BEB-28D7F0C5C98B}" srcOrd="3" destOrd="0" presId="urn:microsoft.com/office/officeart/2018/2/layout/IconVerticalSolidList"/>
    <dgm:cxn modelId="{FB0DB51B-5743-4595-977E-AE111F144EDE}" type="presParOf" srcId="{9F683889-1A4D-409E-9FA7-126279D7ED6F}" destId="{458892B4-D3BC-4ABF-A28B-62289B366EE3}"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DDFAB-60D3-4DC0-B52F-DDF2ED645E79}">
      <dsp:nvSpPr>
        <dsp:cNvPr id="0" name=""/>
        <dsp:cNvSpPr/>
      </dsp:nvSpPr>
      <dsp:spPr>
        <a:xfrm>
          <a:off x="0" y="553"/>
          <a:ext cx="8229600" cy="129508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BA55A3-493C-4EBD-920E-8E3276447D02}">
      <dsp:nvSpPr>
        <dsp:cNvPr id="0" name=""/>
        <dsp:cNvSpPr/>
      </dsp:nvSpPr>
      <dsp:spPr>
        <a:xfrm>
          <a:off x="391762" y="291947"/>
          <a:ext cx="712296" cy="7122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D7A2D9-5952-46BA-ACE9-818CE3C6C1DF}">
      <dsp:nvSpPr>
        <dsp:cNvPr id="0" name=""/>
        <dsp:cNvSpPr/>
      </dsp:nvSpPr>
      <dsp:spPr>
        <a:xfrm>
          <a:off x="1495821" y="553"/>
          <a:ext cx="6733778" cy="1295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063" tIns="137063" rIns="137063" bIns="137063" numCol="1" spcCol="1270" anchor="ctr" anchorCtr="0">
          <a:noAutofit/>
        </a:bodyPr>
        <a:lstStyle/>
        <a:p>
          <a:pPr marL="0" lvl="0" indent="0" algn="l" defTabSz="844550">
            <a:lnSpc>
              <a:spcPct val="90000"/>
            </a:lnSpc>
            <a:spcBef>
              <a:spcPct val="0"/>
            </a:spcBef>
            <a:spcAft>
              <a:spcPct val="35000"/>
            </a:spcAft>
            <a:buNone/>
          </a:pPr>
          <a:r>
            <a:rPr lang="en-US" sz="1900" kern="1200"/>
            <a:t>Rutgers | R1 research university, member of AAU and Big10</a:t>
          </a:r>
        </a:p>
      </dsp:txBody>
      <dsp:txXfrm>
        <a:off x="1495821" y="553"/>
        <a:ext cx="6733778" cy="1295083"/>
      </dsp:txXfrm>
    </dsp:sp>
    <dsp:sp modelId="{3F62783D-9E04-4AB5-917A-A1CEA44DD30D}">
      <dsp:nvSpPr>
        <dsp:cNvPr id="0" name=""/>
        <dsp:cNvSpPr/>
      </dsp:nvSpPr>
      <dsp:spPr>
        <a:xfrm>
          <a:off x="0" y="1619408"/>
          <a:ext cx="8229600" cy="129508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002E54-2D1A-4264-8C16-8B3AE4AA0B63}">
      <dsp:nvSpPr>
        <dsp:cNvPr id="0" name=""/>
        <dsp:cNvSpPr/>
      </dsp:nvSpPr>
      <dsp:spPr>
        <a:xfrm>
          <a:off x="391762" y="1910801"/>
          <a:ext cx="712296" cy="7122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CF79CE-99F8-4B7F-A55F-656C36B08376}">
      <dsp:nvSpPr>
        <dsp:cNvPr id="0" name=""/>
        <dsp:cNvSpPr/>
      </dsp:nvSpPr>
      <dsp:spPr>
        <a:xfrm>
          <a:off x="1495821" y="1619408"/>
          <a:ext cx="3703320" cy="1295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063" tIns="137063" rIns="137063" bIns="137063" numCol="1" spcCol="1270" anchor="ctr" anchorCtr="0">
          <a:noAutofit/>
        </a:bodyPr>
        <a:lstStyle/>
        <a:p>
          <a:pPr marL="0" lvl="0" indent="0" algn="l" defTabSz="844550">
            <a:lnSpc>
              <a:spcPct val="90000"/>
            </a:lnSpc>
            <a:spcBef>
              <a:spcPct val="0"/>
            </a:spcBef>
            <a:spcAft>
              <a:spcPct val="35000"/>
            </a:spcAft>
            <a:buNone/>
          </a:pPr>
          <a:r>
            <a:rPr lang="en-US" sz="1900" kern="1200"/>
            <a:t>New Brunswick Libraries, Fall 2017 | Foundation of strong R, DH, and data management workshops </a:t>
          </a:r>
        </a:p>
      </dsp:txBody>
      <dsp:txXfrm>
        <a:off x="1495821" y="1619408"/>
        <a:ext cx="3703320" cy="1295083"/>
      </dsp:txXfrm>
    </dsp:sp>
    <dsp:sp modelId="{14DB58A6-A86E-4F79-A2AC-3786830F41E2}">
      <dsp:nvSpPr>
        <dsp:cNvPr id="0" name=""/>
        <dsp:cNvSpPr/>
      </dsp:nvSpPr>
      <dsp:spPr>
        <a:xfrm>
          <a:off x="5199141" y="1619408"/>
          <a:ext cx="3030458" cy="1295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063" tIns="137063" rIns="137063" bIns="137063" numCol="1" spcCol="1270" anchor="ctr" anchorCtr="0">
          <a:noAutofit/>
        </a:bodyPr>
        <a:lstStyle/>
        <a:p>
          <a:pPr marL="0" lvl="0" indent="0" algn="l" defTabSz="533400">
            <a:lnSpc>
              <a:spcPct val="90000"/>
            </a:lnSpc>
            <a:spcBef>
              <a:spcPct val="0"/>
            </a:spcBef>
            <a:spcAft>
              <a:spcPct val="35000"/>
            </a:spcAft>
            <a:buNone/>
          </a:pPr>
          <a:r>
            <a:rPr lang="en-US" sz="1200" kern="1200"/>
            <a:t>Need to expand advanced research services and partnerships</a:t>
          </a:r>
        </a:p>
      </dsp:txBody>
      <dsp:txXfrm>
        <a:off x="5199141" y="1619408"/>
        <a:ext cx="3030458" cy="1295083"/>
      </dsp:txXfrm>
    </dsp:sp>
    <dsp:sp modelId="{277E1BBB-68A4-43DF-9BCA-A87EE3844470}">
      <dsp:nvSpPr>
        <dsp:cNvPr id="0" name=""/>
        <dsp:cNvSpPr/>
      </dsp:nvSpPr>
      <dsp:spPr>
        <a:xfrm>
          <a:off x="0" y="3238262"/>
          <a:ext cx="8229600" cy="129508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83492B-146C-44C8-BD32-14190DC41AE8}">
      <dsp:nvSpPr>
        <dsp:cNvPr id="0" name=""/>
        <dsp:cNvSpPr/>
      </dsp:nvSpPr>
      <dsp:spPr>
        <a:xfrm>
          <a:off x="391762" y="3529656"/>
          <a:ext cx="712296" cy="7122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4E069E-1E75-4CE0-9BEB-28D7F0C5C98B}">
      <dsp:nvSpPr>
        <dsp:cNvPr id="0" name=""/>
        <dsp:cNvSpPr/>
      </dsp:nvSpPr>
      <dsp:spPr>
        <a:xfrm>
          <a:off x="1495821" y="3238262"/>
          <a:ext cx="3703320" cy="1295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063" tIns="137063" rIns="137063" bIns="137063" numCol="1" spcCol="1270" anchor="ctr" anchorCtr="0">
          <a:noAutofit/>
        </a:bodyPr>
        <a:lstStyle/>
        <a:p>
          <a:pPr marL="0" lvl="0" indent="0" algn="l" defTabSz="844550">
            <a:lnSpc>
              <a:spcPct val="90000"/>
            </a:lnSpc>
            <a:spcBef>
              <a:spcPct val="0"/>
            </a:spcBef>
            <a:spcAft>
              <a:spcPct val="35000"/>
            </a:spcAft>
            <a:buNone/>
          </a:pPr>
          <a:r>
            <a:rPr lang="en-US" sz="1900" kern="1200"/>
            <a:t>Approached late fall 2017 with a pilot proposal that would: </a:t>
          </a:r>
        </a:p>
      </dsp:txBody>
      <dsp:txXfrm>
        <a:off x="1495821" y="3238262"/>
        <a:ext cx="3703320" cy="1295083"/>
      </dsp:txXfrm>
    </dsp:sp>
    <dsp:sp modelId="{458892B4-D3BC-4ABF-A28B-62289B366EE3}">
      <dsp:nvSpPr>
        <dsp:cNvPr id="0" name=""/>
        <dsp:cNvSpPr/>
      </dsp:nvSpPr>
      <dsp:spPr>
        <a:xfrm>
          <a:off x="5199141" y="3238262"/>
          <a:ext cx="3030458" cy="1295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063" tIns="137063" rIns="137063" bIns="137063" numCol="1" spcCol="1270" anchor="ctr" anchorCtr="0">
          <a:noAutofit/>
        </a:bodyPr>
        <a:lstStyle/>
        <a:p>
          <a:pPr marL="0" lvl="0" indent="0" algn="l" defTabSz="533400">
            <a:lnSpc>
              <a:spcPct val="90000"/>
            </a:lnSpc>
            <a:spcBef>
              <a:spcPct val="0"/>
            </a:spcBef>
            <a:spcAft>
              <a:spcPct val="35000"/>
            </a:spcAft>
            <a:buNone/>
          </a:pPr>
          <a:r>
            <a:rPr lang="en-US" sz="1200" kern="1200"/>
            <a:t>Address need for advanced research workshops and provide opportunities to PhD and advanced graduate students</a:t>
          </a:r>
        </a:p>
        <a:p>
          <a:pPr marL="0" lvl="0" indent="0" algn="l" defTabSz="533400">
            <a:lnSpc>
              <a:spcPct val="90000"/>
            </a:lnSpc>
            <a:spcBef>
              <a:spcPct val="0"/>
            </a:spcBef>
            <a:spcAft>
              <a:spcPct val="35000"/>
            </a:spcAft>
            <a:buNone/>
          </a:pPr>
          <a:r>
            <a:rPr lang="en-US" sz="1200" kern="1200"/>
            <a:t>Deliver augmented and new areas of expertise</a:t>
          </a:r>
        </a:p>
      </dsp:txBody>
      <dsp:txXfrm>
        <a:off x="5199141" y="3238262"/>
        <a:ext cx="3030458" cy="129508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tx1"/>
                </a:solidFill>
              </a:defRPr>
            </a:lvl1pPr>
          </a:lstStyle>
          <a:p>
            <a:r>
              <a:rPr lang="en-US"/>
              <a:t>Click to edit Master subtitle style</a:t>
            </a:r>
          </a:p>
        </p:txBody>
      </p:sp>
      <p:sp>
        <p:nvSpPr>
          <p:cNvPr id="4098" name="Rectangle 2"/>
          <p:cNvSpPr>
            <a:spLocks noGrp="1" noChangeArrowheads="1"/>
          </p:cNvSpPr>
          <p:nvPr>
            <p:ph type="ctrTitle"/>
          </p:nvPr>
        </p:nvSpPr>
        <p:spPr>
          <a:xfrm>
            <a:off x="685800" y="2130425"/>
            <a:ext cx="7772400" cy="1470025"/>
          </a:xfrm>
        </p:spPr>
        <p:txBody>
          <a:bodyPr/>
          <a:lstStyle>
            <a:lvl1pPr algn="ctr">
              <a:defRPr>
                <a:solidFill>
                  <a:schemeClr val="tx1"/>
                </a:solidFill>
              </a:defRPr>
            </a:lvl1pPr>
          </a:lstStyle>
          <a:p>
            <a:r>
              <a:rPr lang="en-US"/>
              <a:t>Click to edit Master title style</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03759" y="298036"/>
            <a:ext cx="3862523" cy="1169228"/>
          </a:xfrm>
          <a:prstGeom prst="rect">
            <a:avLst/>
          </a:prstGeom>
        </p:spPr>
      </p:pic>
    </p:spTree>
    <p:extLst>
      <p:ext uri="{BB962C8B-B14F-4D97-AF65-F5344CB8AC3E}">
        <p14:creationId xmlns:p14="http://schemas.microsoft.com/office/powerpoint/2010/main" val="725857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3E23BF7-9F5A-9E42-B502-689AC6A1E537}" type="slidenum">
              <a:rPr lang="en-US"/>
              <a:pPr>
                <a:defRPr/>
              </a:pPr>
              <a:t>‹#›</a:t>
            </a:fld>
            <a:endParaRPr lang="en-US"/>
          </a:p>
        </p:txBody>
      </p:sp>
    </p:spTree>
    <p:extLst>
      <p:ext uri="{BB962C8B-B14F-4D97-AF65-F5344CB8AC3E}">
        <p14:creationId xmlns:p14="http://schemas.microsoft.com/office/powerpoint/2010/main" val="1962987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448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6019800" cy="54483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A2FA2D79-D5B9-9E44-BC26-5C4012EF6E34}" type="slidenum">
              <a:rPr lang="en-US"/>
              <a:pPr>
                <a:defRPr/>
              </a:pPr>
              <a:t>‹#›</a:t>
            </a:fld>
            <a:endParaRPr lang="en-US"/>
          </a:p>
        </p:txBody>
      </p:sp>
    </p:spTree>
    <p:extLst>
      <p:ext uri="{BB962C8B-B14F-4D97-AF65-F5344CB8AC3E}">
        <p14:creationId xmlns:p14="http://schemas.microsoft.com/office/powerpoint/2010/main" val="2471527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45488343-B159-074D-B355-B61FD1A20D53}" type="slidenum">
              <a:rPr lang="en-US"/>
              <a:pPr>
                <a:defRPr/>
              </a:pPr>
              <a:t>‹#›</a:t>
            </a:fld>
            <a:endParaRPr lang="en-US"/>
          </a:p>
        </p:txBody>
      </p:sp>
    </p:spTree>
    <p:extLst>
      <p:ext uri="{BB962C8B-B14F-4D97-AF65-F5344CB8AC3E}">
        <p14:creationId xmlns:p14="http://schemas.microsoft.com/office/powerpoint/2010/main" val="2686422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5424AE8-78F8-144E-A4FE-553D35E590AD}" type="slidenum">
              <a:rPr lang="en-US"/>
              <a:pPr>
                <a:defRPr/>
              </a:pPr>
              <a:t>‹#›</a:t>
            </a:fld>
            <a:endParaRPr lang="en-US"/>
          </a:p>
        </p:txBody>
      </p:sp>
    </p:spTree>
    <p:extLst>
      <p:ext uri="{BB962C8B-B14F-4D97-AF65-F5344CB8AC3E}">
        <p14:creationId xmlns:p14="http://schemas.microsoft.com/office/powerpoint/2010/main" val="3996783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10EDA8B8-D04C-214E-83CE-5B60915F9360}" type="slidenum">
              <a:rPr lang="en-US"/>
              <a:pPr>
                <a:defRPr/>
              </a:pPr>
              <a:t>‹#›</a:t>
            </a:fld>
            <a:endParaRPr lang="en-US"/>
          </a:p>
        </p:txBody>
      </p:sp>
    </p:spTree>
    <p:extLst>
      <p:ext uri="{BB962C8B-B14F-4D97-AF65-F5344CB8AC3E}">
        <p14:creationId xmlns:p14="http://schemas.microsoft.com/office/powerpoint/2010/main" val="371366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815261A5-F588-D34E-A84B-E514DA90C9A0}" type="slidenum">
              <a:rPr lang="en-US"/>
              <a:pPr>
                <a:defRPr/>
              </a:pPr>
              <a:t>‹#›</a:t>
            </a:fld>
            <a:endParaRPr lang="en-US"/>
          </a:p>
        </p:txBody>
      </p:sp>
    </p:spTree>
    <p:extLst>
      <p:ext uri="{BB962C8B-B14F-4D97-AF65-F5344CB8AC3E}">
        <p14:creationId xmlns:p14="http://schemas.microsoft.com/office/powerpoint/2010/main" val="1361049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47CC725B-9C86-6E43-AAF9-1A329DDB234C}" type="slidenum">
              <a:rPr lang="en-US"/>
              <a:pPr>
                <a:defRPr/>
              </a:pPr>
              <a:t>‹#›</a:t>
            </a:fld>
            <a:endParaRPr lang="en-US"/>
          </a:p>
        </p:txBody>
      </p:sp>
    </p:spTree>
    <p:extLst>
      <p:ext uri="{BB962C8B-B14F-4D97-AF65-F5344CB8AC3E}">
        <p14:creationId xmlns:p14="http://schemas.microsoft.com/office/powerpoint/2010/main" val="1188428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B9A03EE-8AFD-D547-9E71-0BD0BE6F934E}" type="slidenum">
              <a:rPr lang="en-US"/>
              <a:pPr>
                <a:defRPr/>
              </a:pPr>
              <a:t>‹#›</a:t>
            </a:fld>
            <a:endParaRPr lang="en-US"/>
          </a:p>
        </p:txBody>
      </p:sp>
    </p:spTree>
    <p:extLst>
      <p:ext uri="{BB962C8B-B14F-4D97-AF65-F5344CB8AC3E}">
        <p14:creationId xmlns:p14="http://schemas.microsoft.com/office/powerpoint/2010/main" val="3355547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41F1C61-654F-EF4C-B7CF-635108DFC60F}" type="slidenum">
              <a:rPr lang="en-US"/>
              <a:pPr>
                <a:defRPr/>
              </a:pPr>
              <a:t>‹#›</a:t>
            </a:fld>
            <a:endParaRPr lang="en-US"/>
          </a:p>
        </p:txBody>
      </p:sp>
    </p:spTree>
    <p:extLst>
      <p:ext uri="{BB962C8B-B14F-4D97-AF65-F5344CB8AC3E}">
        <p14:creationId xmlns:p14="http://schemas.microsoft.com/office/powerpoint/2010/main" val="2873978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7A5825F-7512-8045-B403-CF218AA2013E}" type="slidenum">
              <a:rPr lang="en-US"/>
              <a:pPr>
                <a:defRPr/>
              </a:pPr>
              <a:t>‹#›</a:t>
            </a:fld>
            <a:endParaRPr lang="en-US"/>
          </a:p>
        </p:txBody>
      </p:sp>
    </p:spTree>
    <p:extLst>
      <p:ext uri="{BB962C8B-B14F-4D97-AF65-F5344CB8AC3E}">
        <p14:creationId xmlns:p14="http://schemas.microsoft.com/office/powerpoint/2010/main" val="224958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457200" y="609600"/>
            <a:ext cx="8229600" cy="808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457200" y="1524000"/>
            <a:ext cx="8229600" cy="4533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5F5F5F"/>
                </a:solidFill>
                <a:cs typeface="Geneva" charset="0"/>
              </a:defRPr>
            </a:lvl1pPr>
          </a:lstStyle>
          <a:p>
            <a:pPr>
              <a:defRPr/>
            </a:pPr>
            <a:fld id="{94F06B10-230A-2842-997C-D8605B527737}" type="slidenum">
              <a:rPr lang="en-US"/>
              <a:pPr>
                <a:defRPr/>
              </a:pPr>
              <a:t>‹#›</a:t>
            </a:fld>
            <a:endParaRPr lang="en-US"/>
          </a:p>
        </p:txBody>
      </p:sp>
      <p:cxnSp>
        <p:nvCxnSpPr>
          <p:cNvPr id="5" name="Straight Connector 4"/>
          <p:cNvCxnSpPr/>
          <p:nvPr userDrawn="1"/>
        </p:nvCxnSpPr>
        <p:spPr>
          <a:xfrm>
            <a:off x="0" y="558800"/>
            <a:ext cx="9144000" cy="6350"/>
          </a:xfrm>
          <a:prstGeom prst="line">
            <a:avLst/>
          </a:prstGeom>
          <a:ln w="31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6" name="Picture 5" descr="RU_SHIELD_LOGOTYPE_CMYK_K.eps"/>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113069" y="76200"/>
            <a:ext cx="1589962" cy="431800"/>
          </a:xfrm>
          <a:prstGeom prst="rect">
            <a:avLst/>
          </a:prstGeom>
        </p:spPr>
      </p:pic>
      <p:sp>
        <p:nvSpPr>
          <p:cNvPr id="3" name="TextBox 2">
            <a:extLst>
              <a:ext uri="{FF2B5EF4-FFF2-40B4-BE49-F238E27FC236}">
                <a16:creationId xmlns:a16="http://schemas.microsoft.com/office/drawing/2014/main" id="{9EC5A5FA-E02D-1D41-8D62-1F38D888259A}"/>
              </a:ext>
            </a:extLst>
          </p:cNvPr>
          <p:cNvSpPr txBox="1"/>
          <p:nvPr userDrawn="1"/>
        </p:nvSpPr>
        <p:spPr>
          <a:xfrm>
            <a:off x="4180114" y="76200"/>
            <a:ext cx="4728755" cy="338554"/>
          </a:xfrm>
          <a:prstGeom prst="rect">
            <a:avLst/>
          </a:prstGeom>
          <a:noFill/>
        </p:spPr>
        <p:txBody>
          <a:bodyPr wrap="square" rtlCol="0">
            <a:spAutoFit/>
          </a:bodyPr>
          <a:lstStyle/>
          <a:p>
            <a:r>
              <a:rPr lang="en-US" sz="1600" i="1"/>
              <a:t>Graduate Specialists at New Brunswick Libraries</a:t>
            </a:r>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rtl="0" eaLnBrk="1" fontAlgn="base" hangingPunct="1">
        <a:spcBef>
          <a:spcPct val="0"/>
        </a:spcBef>
        <a:spcAft>
          <a:spcPct val="0"/>
        </a:spcAft>
        <a:defRPr sz="3000">
          <a:solidFill>
            <a:schemeClr val="tx2"/>
          </a:solidFill>
          <a:latin typeface="+mj-lt"/>
          <a:ea typeface="ヒラギノ角ゴ Pro W3" charset="0"/>
          <a:cs typeface="Geneva" charset="0"/>
        </a:defRPr>
      </a:lvl1pPr>
      <a:lvl2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p:titleStyle>
    <p:bodyStyle>
      <a:lvl1pPr marL="342900" indent="-342900" algn="l" rtl="0" eaLnBrk="1" fontAlgn="base" hangingPunct="1">
        <a:spcBef>
          <a:spcPct val="20000"/>
        </a:spcBef>
        <a:spcAft>
          <a:spcPct val="0"/>
        </a:spcAft>
        <a:buChar char="•"/>
        <a:defRPr sz="2200">
          <a:solidFill>
            <a:schemeClr val="tx2"/>
          </a:solidFill>
          <a:latin typeface="+mn-lt"/>
          <a:ea typeface="ヒラギノ角ゴ Pro W3" charset="0"/>
          <a:cs typeface="Geneva" charset="0"/>
        </a:defRPr>
      </a:lvl1pPr>
      <a:lvl2pPr marL="742950" indent="-285750" algn="l" rtl="0" eaLnBrk="1" fontAlgn="base" hangingPunct="1">
        <a:spcBef>
          <a:spcPct val="20000"/>
        </a:spcBef>
        <a:spcAft>
          <a:spcPct val="0"/>
        </a:spcAft>
        <a:buChar char="–"/>
        <a:defRPr>
          <a:solidFill>
            <a:schemeClr val="tx2"/>
          </a:solidFill>
          <a:latin typeface="+mn-lt"/>
          <a:ea typeface="Geneva" charset="0"/>
          <a:cs typeface="Geneva" charset="0"/>
        </a:defRPr>
      </a:lvl2pPr>
      <a:lvl3pPr marL="1143000" indent="-228600" algn="l" rtl="0" eaLnBrk="1" fontAlgn="base" hangingPunct="1">
        <a:spcBef>
          <a:spcPct val="20000"/>
        </a:spcBef>
        <a:spcAft>
          <a:spcPct val="0"/>
        </a:spcAft>
        <a:buChar char="•"/>
        <a:defRPr sz="1600">
          <a:solidFill>
            <a:schemeClr val="tx2"/>
          </a:solidFill>
          <a:latin typeface="+mn-lt"/>
          <a:ea typeface="Geneva" charset="0"/>
          <a:cs typeface="Geneva" charset="0"/>
        </a:defRPr>
      </a:lvl3pPr>
      <a:lvl4pPr marL="16002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4pPr>
      <a:lvl5pPr marL="20574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ithub.com/RUgraduatespecialist" TargetMode="External"/><Relationship Id="rId2" Type="http://schemas.openxmlformats.org/officeDocument/2006/relationships/hyperlink" Target="https://libguides.rutgers.edu/graduatespecialist" TargetMode="External"/><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presurfer.blogspot.com/2007/11/baseball-pitches-illustrated.html" TargetMode="Externa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dtech4beginners.com/2017/02/03/a-webinar-for-scientix-10-top-tech-tools-for-teachers/"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presurfer.blogspot.com/2007/11/baseball-pitches-illustrated.html"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File:Poll_everywhere_logo.svg"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e-caremanagement.com/" TargetMode="Externa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libguides.rutgers.edu/nbl_spaces/Jetstream"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hyperlink" Target="http://presurfer.blogspot.com/2007/11/baseball-pitches-illustrated.html" TargetMode="External"/><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hyperlink" Target="https://edtech4beginners.com/2017/02/03/a-webinar-for-scientix-10-top-tech-tools-for-teachers/" TargetMode="Externa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File:Poll_everywhere_logo.svg"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en.wikipedia.org/wiki/Poll_Merino" TargetMode="Externa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pngall.com/umbrella-png" TargetMode="External"/><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myedmondsnews.com/2018/04/live-in-edmonds-what-do-you-call-yourself/" TargetMode="External"/><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flickr.com/photos/info_grrl/8217011627" TargetMode="External"/><Relationship Id="rId2" Type="http://schemas.openxmlformats.org/officeDocument/2006/relationships/image" Target="../media/image35.jpeg"/><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File:Poll_everywhere_logo.svg"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myedmondsnews.com/2018/04/live-in-edmonds-what-do-you-call-yourself/" TargetMode="External"/><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brary.duke.edu/data/" TargetMode="External"/><Relationship Id="rId2" Type="http://schemas.openxmlformats.org/officeDocument/2006/relationships/hyperlink" Target="https://guides.nyu.edu/dataservices" TargetMode="External"/><Relationship Id="rId1" Type="http://schemas.openxmlformats.org/officeDocument/2006/relationships/slideLayout" Target="../slideLayouts/slideLayout2.xml"/><Relationship Id="rId4" Type="http://schemas.openxmlformats.org/officeDocument/2006/relationships/hyperlink" Target="https://dss.princeton.edu/consultant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ctrTitle"/>
          </p:nvPr>
        </p:nvSpPr>
        <p:spPr/>
        <p:txBody>
          <a:bodyPr/>
          <a:lstStyle/>
          <a:p>
            <a:r>
              <a:rPr lang="ru-RU" sz="2800" err="1"/>
              <a:t>Scaling</a:t>
            </a:r>
            <a:r>
              <a:rPr lang="ru-RU" sz="2800"/>
              <a:t> </a:t>
            </a:r>
            <a:r>
              <a:rPr lang="ru-RU" sz="2800" err="1"/>
              <a:t>research</a:t>
            </a:r>
            <a:r>
              <a:rPr lang="ru-RU" sz="2800"/>
              <a:t> </a:t>
            </a:r>
            <a:r>
              <a:rPr lang="ru-RU" sz="2800" err="1"/>
              <a:t>support</a:t>
            </a:r>
            <a:r>
              <a:rPr lang="ru-RU" sz="2800"/>
              <a:t> </a:t>
            </a:r>
            <a:r>
              <a:rPr lang="ru-RU" sz="2800" err="1"/>
              <a:t>services</a:t>
            </a:r>
            <a:r>
              <a:rPr lang="ru-RU" sz="2800"/>
              <a:t> </a:t>
            </a:r>
            <a:r>
              <a:rPr lang="ru-RU" sz="2800" err="1"/>
              <a:t>through</a:t>
            </a:r>
            <a:r>
              <a:rPr lang="ru-RU" sz="2800"/>
              <a:t> </a:t>
            </a:r>
            <a:r>
              <a:rPr lang="ru-RU" sz="2800" err="1"/>
              <a:t>a</a:t>
            </a:r>
            <a:r>
              <a:rPr lang="ru-RU" sz="2800"/>
              <a:t> </a:t>
            </a:r>
            <a:r>
              <a:rPr lang="ru-RU" sz="2800" err="1"/>
              <a:t>graduate</a:t>
            </a:r>
            <a:r>
              <a:rPr lang="ru-RU" sz="2800"/>
              <a:t> </a:t>
            </a:r>
            <a:r>
              <a:rPr lang="ru-RU" sz="2800" err="1"/>
              <a:t>specialist</a:t>
            </a:r>
            <a:r>
              <a:rPr lang="ru-RU" sz="2800"/>
              <a:t> </a:t>
            </a:r>
            <a:r>
              <a:rPr lang="ru-RU" sz="2800" err="1"/>
              <a:t>program</a:t>
            </a:r>
            <a:r>
              <a:rPr lang="ru-RU" sz="2800"/>
              <a:t> </a:t>
            </a:r>
            <a:r>
              <a:rPr lang="ru-RU" sz="2800" err="1"/>
              <a:t>at</a:t>
            </a:r>
            <a:r>
              <a:rPr lang="ru-RU" sz="2800"/>
              <a:t> </a:t>
            </a:r>
            <a:r>
              <a:rPr lang="ru-RU" sz="2800" err="1"/>
              <a:t>Rutgers</a:t>
            </a:r>
            <a:r>
              <a:rPr lang="ru-RU" sz="2800"/>
              <a:t> </a:t>
            </a:r>
            <a:r>
              <a:rPr lang="ru-RU" sz="2800" err="1"/>
              <a:t>University</a:t>
            </a:r>
            <a:endParaRPr lang="en-US">
              <a:latin typeface="Arial" charset="0"/>
            </a:endParaRPr>
          </a:p>
        </p:txBody>
      </p:sp>
      <p:sp>
        <p:nvSpPr>
          <p:cNvPr id="13314" name="Rectangle 3"/>
          <p:cNvSpPr>
            <a:spLocks noGrp="1" noChangeArrowheads="1"/>
          </p:cNvSpPr>
          <p:nvPr>
            <p:ph type="subTitle" idx="1"/>
          </p:nvPr>
        </p:nvSpPr>
        <p:spPr/>
        <p:txBody>
          <a:bodyPr/>
          <a:lstStyle/>
          <a:p>
            <a:r>
              <a:rPr lang="ru-RU" err="1">
                <a:cs typeface="Calibri"/>
              </a:rPr>
              <a:t>Dee</a:t>
            </a:r>
            <a:r>
              <a:rPr lang="ru-RU">
                <a:cs typeface="Calibri"/>
              </a:rPr>
              <a:t> </a:t>
            </a:r>
            <a:r>
              <a:rPr lang="ru-RU" err="1">
                <a:cs typeface="Calibri"/>
              </a:rPr>
              <a:t>Magnoni</a:t>
            </a:r>
            <a:r>
              <a:rPr lang="ru-RU">
                <a:cs typeface="Calibri"/>
              </a:rPr>
              <a:t> </a:t>
            </a:r>
            <a:r>
              <a:rPr lang="ru-RU" err="1">
                <a:cs typeface="Calibri"/>
              </a:rPr>
              <a:t>and</a:t>
            </a:r>
            <a:r>
              <a:rPr lang="ru-RU">
                <a:cs typeface="Calibri"/>
              </a:rPr>
              <a:t> </a:t>
            </a:r>
            <a:r>
              <a:rPr lang="ru-RU" err="1">
                <a:cs typeface="Calibri"/>
              </a:rPr>
              <a:t>Ryan</a:t>
            </a:r>
            <a:r>
              <a:rPr lang="ru-RU">
                <a:cs typeface="Calibri"/>
              </a:rPr>
              <a:t> </a:t>
            </a:r>
            <a:r>
              <a:rPr lang="ru-RU" err="1">
                <a:cs typeface="Calibri"/>
              </a:rPr>
              <a:t>Womack</a:t>
            </a:r>
            <a:endParaRPr lang="ru-RU">
              <a:cs typeface="Calibri"/>
            </a:endParaRPr>
          </a:p>
          <a:p>
            <a:r>
              <a:rPr lang="ru-RU" err="1">
                <a:cs typeface="Calibri"/>
              </a:rPr>
              <a:t>Rutgers</a:t>
            </a:r>
            <a:r>
              <a:rPr lang="ru-RU">
                <a:cs typeface="Calibri"/>
              </a:rPr>
              <a:t> </a:t>
            </a:r>
            <a:r>
              <a:rPr lang="ru-RU" err="1">
                <a:cs typeface="Calibri"/>
              </a:rPr>
              <a:t>University</a:t>
            </a:r>
            <a:endParaRPr lang="ru-RU">
              <a:cs typeface="Calibri"/>
            </a:endParaRPr>
          </a:p>
          <a:p>
            <a:r>
              <a:rPr lang="ru-RU" err="1">
                <a:cs typeface="Calibri"/>
              </a:rPr>
              <a:t>July</a:t>
            </a:r>
            <a:r>
              <a:rPr lang="ru-RU">
                <a:cs typeface="Calibri"/>
              </a:rPr>
              <a:t> 9, 2020</a:t>
            </a:r>
            <a:endParaRPr lang="en-US">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Spring 2018</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a:t>Posting, Interviewing, Onboarding</a:t>
            </a:r>
          </a:p>
          <a:p>
            <a:pPr>
              <a:buFont typeface="Arial" panose="020B0604020202020204" pitchFamily="34" charset="0"/>
              <a:buChar char="•"/>
            </a:pPr>
            <a:r>
              <a:rPr lang="en-US"/>
              <a:t>Marketing to Departments and Schools</a:t>
            </a:r>
          </a:p>
          <a:p>
            <a:pPr>
              <a:buFont typeface="Arial" panose="020B0604020202020204" pitchFamily="34" charset="0"/>
              <a:buChar char="•"/>
            </a:pPr>
            <a:r>
              <a:rPr lang="en-US"/>
              <a:t>Each Specialist has mentor/supervisor (Ryan and Francesca)</a:t>
            </a:r>
          </a:p>
          <a:p>
            <a:pPr>
              <a:buFont typeface="Arial" panose="020B0604020202020204" pitchFamily="34" charset="0"/>
              <a:buChar char="•"/>
            </a:pPr>
            <a:r>
              <a:rPr lang="en-US"/>
              <a:t>                                       Curveball: family emergency</a:t>
            </a:r>
          </a:p>
          <a:p>
            <a:pPr>
              <a:buFont typeface="Arial" panose="020B0604020202020204" pitchFamily="34" charset="0"/>
              <a:buChar char="•"/>
            </a:pPr>
            <a:endParaRPr lang="en-US"/>
          </a:p>
          <a:p>
            <a:pPr>
              <a:buFont typeface="Arial" panose="020B0604020202020204" pitchFamily="34" charset="0"/>
              <a:buChar char="•"/>
            </a:pPr>
            <a:endParaRPr lang="en-US"/>
          </a:p>
          <a:p>
            <a:pPr>
              <a:buFont typeface="Arial" panose="020B0604020202020204" pitchFamily="34" charset="0"/>
              <a:buChar char="•"/>
            </a:pPr>
            <a:r>
              <a:rPr lang="en-US"/>
              <a:t>Getting used to spaces:</a:t>
            </a:r>
          </a:p>
          <a:p>
            <a:pPr marL="800100" lvl="1" indent="-342900">
              <a:buFont typeface="Arial" panose="020B0604020202020204" pitchFamily="34" charset="0"/>
              <a:buChar char="•"/>
            </a:pPr>
            <a:r>
              <a:rPr lang="en-US"/>
              <a:t>physical (DH lab and Library Classrooms)</a:t>
            </a:r>
          </a:p>
          <a:p>
            <a:pPr marL="800100" lvl="1" indent="-342900">
              <a:buFont typeface="Arial" panose="020B0604020202020204" pitchFamily="34" charset="0"/>
              <a:buChar char="•"/>
            </a:pPr>
            <a:r>
              <a:rPr lang="en-US"/>
              <a:t>virtual (creating </a:t>
            </a:r>
            <a:r>
              <a:rPr lang="en-US" err="1"/>
              <a:t>LibGuides</a:t>
            </a:r>
            <a:r>
              <a:rPr lang="en-US"/>
              <a:t>, </a:t>
            </a:r>
            <a:r>
              <a:rPr lang="en-US" err="1"/>
              <a:t>Github</a:t>
            </a:r>
            <a:r>
              <a:rPr lang="en-US"/>
              <a:t> repositories)</a:t>
            </a:r>
          </a:p>
          <a:p>
            <a:pPr marL="1257300" lvl="2" indent="-342900">
              <a:buFont typeface="Arial" panose="020B0604020202020204" pitchFamily="34" charset="0"/>
              <a:buChar char="•"/>
            </a:pPr>
            <a:r>
              <a:rPr lang="en-US">
                <a:hlinkClick r:id="rId2"/>
              </a:rPr>
              <a:t>https://libguides.rutgers.edu/graduatespecialist</a:t>
            </a:r>
            <a:endParaRPr lang="en-US"/>
          </a:p>
          <a:p>
            <a:pPr marL="1257300" lvl="2" indent="-342900">
              <a:buFont typeface="Arial" panose="020B0604020202020204" pitchFamily="34" charset="0"/>
              <a:buChar char="•"/>
            </a:pPr>
            <a:r>
              <a:rPr lang="en-US">
                <a:hlinkClick r:id="rId3"/>
              </a:rPr>
              <a:t>https://github.com/RUgraduatespecialist</a:t>
            </a:r>
            <a:endParaRPr lang="en-US"/>
          </a:p>
          <a:p>
            <a:pPr marL="0" indent="0">
              <a:buNone/>
            </a:pPr>
            <a:r>
              <a:rPr lang="en-US"/>
              <a:t>. </a:t>
            </a:r>
          </a:p>
        </p:txBody>
      </p:sp>
      <p:pic>
        <p:nvPicPr>
          <p:cNvPr id="8" name="Picture 7" descr="A picture containing water, kitchen, standing, person&#10;&#10;Description automatically generated">
            <a:extLst>
              <a:ext uri="{FF2B5EF4-FFF2-40B4-BE49-F238E27FC236}">
                <a16:creationId xmlns:a16="http://schemas.microsoft.com/office/drawing/2014/main" id="{1EBCF0F3-603E-704B-8E03-098F1995BA6A}"/>
              </a:ext>
            </a:extLst>
          </p:cNvPr>
          <p:cNvPicPr>
            <a:picLocks noChangeAspect="1"/>
          </p:cNvPicPr>
          <p:nvPr/>
        </p:nvPicPr>
        <p:blipFill>
          <a:blip r:embed="rId4" cstate="email">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69145" y="2792500"/>
            <a:ext cx="2138289" cy="919464"/>
          </a:xfrm>
          <a:prstGeom prst="rect">
            <a:avLst/>
          </a:prstGeom>
        </p:spPr>
      </p:pic>
      <p:sp>
        <p:nvSpPr>
          <p:cNvPr id="9" name="TextBox 8">
            <a:extLst>
              <a:ext uri="{FF2B5EF4-FFF2-40B4-BE49-F238E27FC236}">
                <a16:creationId xmlns:a16="http://schemas.microsoft.com/office/drawing/2014/main" id="{6710ADF3-B199-8442-AE9D-D6DE61F9DB23}"/>
              </a:ext>
            </a:extLst>
          </p:cNvPr>
          <p:cNvSpPr txBox="1"/>
          <p:nvPr/>
        </p:nvSpPr>
        <p:spPr>
          <a:xfrm>
            <a:off x="3573195" y="3305908"/>
            <a:ext cx="2363374" cy="369332"/>
          </a:xfrm>
          <a:prstGeom prst="rect">
            <a:avLst/>
          </a:prstGeom>
          <a:noFill/>
        </p:spPr>
        <p:txBody>
          <a:bodyPr wrap="square" rtlCol="0">
            <a:spAutoFit/>
          </a:bodyPr>
          <a:lstStyle/>
          <a:p>
            <a:r>
              <a:rPr lang="en-US" sz="900">
                <a:hlinkClick r:id="rId5" tooltip="http://presurfer.blogspot.com/2007/11/baseball-pitches-illustrated.html"/>
              </a:rPr>
              <a:t>This Photo</a:t>
            </a:r>
            <a:r>
              <a:rPr lang="en-US" sz="900"/>
              <a:t> by Unknown Author is licensed under </a:t>
            </a:r>
            <a:r>
              <a:rPr lang="en-US" sz="900">
                <a:hlinkClick r:id="rId6" tooltip="https://creativecommons.org/licenses/by-nc-nd/3.0/"/>
              </a:rPr>
              <a:t>CC BY-NC-ND</a:t>
            </a:r>
            <a:endParaRPr lang="en-US" sz="900"/>
          </a:p>
        </p:txBody>
      </p:sp>
    </p:spTree>
    <p:extLst>
      <p:ext uri="{BB962C8B-B14F-4D97-AF65-F5344CB8AC3E}">
        <p14:creationId xmlns:p14="http://schemas.microsoft.com/office/powerpoint/2010/main" val="150460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a:t>. </a:t>
            </a:r>
          </a:p>
        </p:txBody>
      </p:sp>
      <p:pic>
        <p:nvPicPr>
          <p:cNvPr id="5" name="Picture 4" descr="A screenshot of a cell phone&#10;&#10;Description automatically generated">
            <a:extLst>
              <a:ext uri="{FF2B5EF4-FFF2-40B4-BE49-F238E27FC236}">
                <a16:creationId xmlns:a16="http://schemas.microsoft.com/office/drawing/2014/main" id="{A08291B2-062F-0647-BFEB-61827E35EB9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620912"/>
            <a:ext cx="9144000" cy="4713088"/>
          </a:xfrm>
          <a:prstGeom prst="rect">
            <a:avLst/>
          </a:prstGeom>
        </p:spPr>
      </p:pic>
    </p:spTree>
    <p:extLst>
      <p:ext uri="{BB962C8B-B14F-4D97-AF65-F5344CB8AC3E}">
        <p14:creationId xmlns:p14="http://schemas.microsoft.com/office/powerpoint/2010/main" val="337070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a:t>. </a:t>
            </a:r>
          </a:p>
        </p:txBody>
      </p:sp>
      <p:pic>
        <p:nvPicPr>
          <p:cNvPr id="6" name="Picture 5" descr="A screenshot of a cell phone&#10;&#10;Description automatically generated">
            <a:extLst>
              <a:ext uri="{FF2B5EF4-FFF2-40B4-BE49-F238E27FC236}">
                <a16:creationId xmlns:a16="http://schemas.microsoft.com/office/drawing/2014/main" id="{2E70F689-3C69-9A4D-AA44-597AC08C8FC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609600"/>
            <a:ext cx="9144000" cy="4790060"/>
          </a:xfrm>
          <a:prstGeom prst="rect">
            <a:avLst/>
          </a:prstGeom>
        </p:spPr>
      </p:pic>
    </p:spTree>
    <p:extLst>
      <p:ext uri="{BB962C8B-B14F-4D97-AF65-F5344CB8AC3E}">
        <p14:creationId xmlns:p14="http://schemas.microsoft.com/office/powerpoint/2010/main" val="2471046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Spring 2018 - Results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a:t>Data workshops were developed on </a:t>
            </a:r>
            <a:r>
              <a:rPr lang="en-US" i="1"/>
              <a:t>Python Basics and Data Exploration</a:t>
            </a:r>
            <a:r>
              <a:rPr lang="en-US"/>
              <a:t>, </a:t>
            </a:r>
            <a:r>
              <a:rPr lang="en-US" i="1"/>
              <a:t>Data Manipulation and Analysis with Python</a:t>
            </a:r>
            <a:r>
              <a:rPr lang="en-US"/>
              <a:t>, and </a:t>
            </a:r>
            <a:r>
              <a:rPr lang="en-US" i="1"/>
              <a:t>Data Visualization and Machine Learning with Python</a:t>
            </a:r>
            <a:r>
              <a:rPr lang="en-US"/>
              <a:t>. Consulting on Python, Data Cleaning, and Data Analytics. </a:t>
            </a:r>
          </a:p>
          <a:p>
            <a:pPr>
              <a:buFont typeface="Arial" panose="020B0604020202020204" pitchFamily="34" charset="0"/>
              <a:buChar char="•"/>
            </a:pPr>
            <a:r>
              <a:rPr lang="en-US"/>
              <a:t>DH workshops created on </a:t>
            </a:r>
            <a:r>
              <a:rPr lang="en-US" i="1"/>
              <a:t>Using Historical Newspapers in the Classroom</a:t>
            </a:r>
            <a:r>
              <a:rPr lang="en-US"/>
              <a:t>, </a:t>
            </a:r>
            <a:r>
              <a:rPr lang="en-US" i="1"/>
              <a:t>Chronicling America in R (2 part series)</a:t>
            </a:r>
            <a:r>
              <a:rPr lang="en-US"/>
              <a:t>, and </a:t>
            </a:r>
            <a:r>
              <a:rPr lang="en-US" i="1"/>
              <a:t>Using </a:t>
            </a:r>
            <a:r>
              <a:rPr lang="en-US" i="1" err="1"/>
              <a:t>Tropy</a:t>
            </a:r>
            <a:r>
              <a:rPr lang="en-US" i="1"/>
              <a:t> to Organize Research Materials</a:t>
            </a:r>
            <a:r>
              <a:rPr lang="en-US"/>
              <a:t>.  Consulting on R for textual analysis, topic modeling, and geospatial analysis.</a:t>
            </a:r>
          </a:p>
          <a:p>
            <a:pPr>
              <a:buFont typeface="Arial" panose="020B0604020202020204" pitchFamily="34" charset="0"/>
              <a:buChar char="•"/>
            </a:pPr>
            <a:r>
              <a:rPr lang="en-US"/>
              <a:t>50 Python registrants, 29 DH registrants</a:t>
            </a:r>
          </a:p>
        </p:txBody>
      </p:sp>
    </p:spTree>
    <p:extLst>
      <p:ext uri="{BB962C8B-B14F-4D97-AF65-F5344CB8AC3E}">
        <p14:creationId xmlns:p14="http://schemas.microsoft.com/office/powerpoint/2010/main" val="2120807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Spring 2018 - Feedback</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a:t>Candidate pool was good.</a:t>
            </a:r>
          </a:p>
          <a:p>
            <a:pPr>
              <a:buFont typeface="Arial" panose="020B0604020202020204" pitchFamily="34" charset="0"/>
              <a:buChar char="•"/>
            </a:pPr>
            <a:r>
              <a:rPr lang="en-US"/>
              <a:t>In spite of limited advertising, workshops had good attendance.  The feedback was uniformly positive.  For both instructors, almost all participants were "Extremely Satisfied"</a:t>
            </a:r>
          </a:p>
          <a:p>
            <a:pPr>
              <a:buFont typeface="Arial" panose="020B0604020202020204" pitchFamily="34" charset="0"/>
              <a:buChar char="•"/>
            </a:pPr>
            <a:r>
              <a:rPr lang="en-US"/>
              <a:t>"The instructor was super helpful and the material presented was easy to understand."</a:t>
            </a:r>
          </a:p>
          <a:p>
            <a:pPr>
              <a:buFont typeface="Arial" panose="020B0604020202020204" pitchFamily="34" charset="0"/>
              <a:buChar char="•"/>
            </a:pPr>
            <a:r>
              <a:rPr lang="en-US"/>
              <a:t>"I liked that the material is on </a:t>
            </a:r>
            <a:r>
              <a:rPr lang="en-US" err="1"/>
              <a:t>github</a:t>
            </a:r>
            <a:r>
              <a:rPr lang="en-US"/>
              <a:t>, and that the instructor provided us with practice examples and places to continue learning python."</a:t>
            </a:r>
          </a:p>
        </p:txBody>
      </p:sp>
    </p:spTree>
    <p:extLst>
      <p:ext uri="{BB962C8B-B14F-4D97-AF65-F5344CB8AC3E}">
        <p14:creationId xmlns:p14="http://schemas.microsoft.com/office/powerpoint/2010/main" val="875010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Spring 2018 – Feedback, continued</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a:t>The "consulting hours" on the other hand, were sparsely attended. The location of the DH Lab and lack of advertising/signage/marketing were a challenge.</a:t>
            </a:r>
          </a:p>
          <a:p>
            <a:pPr>
              <a:buFont typeface="Arial" panose="020B0604020202020204" pitchFamily="34" charset="0"/>
              <a:buChar char="•"/>
            </a:pPr>
            <a:r>
              <a:rPr lang="en-US"/>
              <a:t>Commenters asked for more workshops and a wider range of topics covered, rather than more hours for individual help.  Since the workshops also produce reusable and accessible learning materials, this seemed to be the most beneficial area of focus.</a:t>
            </a:r>
          </a:p>
          <a:p>
            <a:pPr>
              <a:buFont typeface="Arial" panose="020B0604020202020204" pitchFamily="34" charset="0"/>
              <a:buChar char="•"/>
            </a:pPr>
            <a:r>
              <a:rPr lang="en-US"/>
              <a:t>Webinars – already in Spring 2018 these were being requested.</a:t>
            </a:r>
          </a:p>
          <a:p>
            <a:pPr>
              <a:buFont typeface="Arial" panose="020B0604020202020204" pitchFamily="34" charset="0"/>
              <a:buChar char="•"/>
            </a:pPr>
            <a:endParaRPr lang="en-US"/>
          </a:p>
        </p:txBody>
      </p:sp>
      <p:pic>
        <p:nvPicPr>
          <p:cNvPr id="5" name="Picture 4" descr="A blue room&#10;&#10;Description automatically generated">
            <a:extLst>
              <a:ext uri="{FF2B5EF4-FFF2-40B4-BE49-F238E27FC236}">
                <a16:creationId xmlns:a16="http://schemas.microsoft.com/office/drawing/2014/main" id="{EB72FD1C-4EA0-D241-B5F2-5D3A62814E2A}"/>
              </a:ext>
            </a:extLst>
          </p:cNvPr>
          <p:cNvPicPr>
            <a:picLocks noChangeAspect="1"/>
          </p:cNvPicPr>
          <p:nvPr/>
        </p:nvPicPr>
        <p:blipFill>
          <a:blip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36688" y="4800600"/>
            <a:ext cx="2819400" cy="1257300"/>
          </a:xfrm>
          <a:prstGeom prst="rect">
            <a:avLst/>
          </a:prstGeom>
        </p:spPr>
      </p:pic>
      <p:sp>
        <p:nvSpPr>
          <p:cNvPr id="6" name="TextBox 5">
            <a:extLst>
              <a:ext uri="{FF2B5EF4-FFF2-40B4-BE49-F238E27FC236}">
                <a16:creationId xmlns:a16="http://schemas.microsoft.com/office/drawing/2014/main" id="{7A81B20E-E947-4949-A4E9-908AAAAFE165}"/>
              </a:ext>
            </a:extLst>
          </p:cNvPr>
          <p:cNvSpPr txBox="1"/>
          <p:nvPr/>
        </p:nvSpPr>
        <p:spPr>
          <a:xfrm>
            <a:off x="5736688" y="6057900"/>
            <a:ext cx="2819400" cy="369332"/>
          </a:xfrm>
          <a:prstGeom prst="rect">
            <a:avLst/>
          </a:prstGeom>
          <a:noFill/>
        </p:spPr>
        <p:txBody>
          <a:bodyPr wrap="square" rtlCol="0">
            <a:spAutoFit/>
          </a:bodyPr>
          <a:lstStyle/>
          <a:p>
            <a:r>
              <a:rPr lang="en-US" sz="900">
                <a:hlinkClick r:id="rId3" tooltip="https://edtech4beginners.com/2017/02/03/a-webinar-for-scientix-10-top-tech-tools-for-teachers/"/>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1447244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ater, kitchen, standing, person&#10;&#10;Description automatically generated">
            <a:extLst>
              <a:ext uri="{FF2B5EF4-FFF2-40B4-BE49-F238E27FC236}">
                <a16:creationId xmlns:a16="http://schemas.microsoft.com/office/drawing/2014/main" id="{9350E539-8562-6F42-BF9B-6E2A34D80715}"/>
              </a:ext>
            </a:extLst>
          </p:cNvPr>
          <p:cNvPicPr>
            <a:picLocks noChangeAspect="1"/>
          </p:cNvPicPr>
          <p:nvPr/>
        </p:nvPicPr>
        <p:blipFill>
          <a:blip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0154" y="4022383"/>
            <a:ext cx="2043723" cy="878801"/>
          </a:xfrm>
          <a:prstGeom prst="rect">
            <a:avLst/>
          </a:prstGeom>
        </p:spPr>
      </p:pic>
      <p:sp>
        <p:nvSpPr>
          <p:cNvPr id="2" name="Title 1"/>
          <p:cNvSpPr>
            <a:spLocks noGrp="1"/>
          </p:cNvSpPr>
          <p:nvPr>
            <p:ph type="title"/>
          </p:nvPr>
        </p:nvSpPr>
        <p:spPr/>
        <p:txBody>
          <a:bodyPr/>
          <a:lstStyle/>
          <a:p>
            <a:r>
              <a:rPr lang="en-US"/>
              <a:t>AY 2019 - Expansion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a:t>Moved to 4 specialists (PhD students in English, Public Policy, Economics, and Masters in Data Science)</a:t>
            </a:r>
          </a:p>
          <a:p>
            <a:pPr>
              <a:buFont typeface="Arial" panose="020B0604020202020204" pitchFamily="34" charset="0"/>
              <a:buChar char="•"/>
            </a:pPr>
            <a:r>
              <a:rPr lang="en-US"/>
              <a:t>Added Qualitative Specialist and Open Science specialist with new library faculty mentors (Karen Hartman and Laura Palumbo)</a:t>
            </a:r>
          </a:p>
          <a:p>
            <a:pPr>
              <a:buFont typeface="Arial" panose="020B0604020202020204" pitchFamily="34" charset="0"/>
              <a:buChar char="•"/>
            </a:pPr>
            <a:r>
              <a:rPr lang="en-US"/>
              <a:t>Built on existing workshop content, plus new content on </a:t>
            </a:r>
            <a:r>
              <a:rPr lang="en-US" err="1"/>
              <a:t>Nvivo</a:t>
            </a:r>
            <a:r>
              <a:rPr lang="en-US"/>
              <a:t>, </a:t>
            </a:r>
            <a:r>
              <a:rPr lang="en-US" err="1"/>
              <a:t>Github</a:t>
            </a:r>
            <a:endParaRPr lang="en-US"/>
          </a:p>
          <a:p>
            <a:pPr>
              <a:buFont typeface="Arial" panose="020B0604020202020204" pitchFamily="34" charset="0"/>
              <a:buChar char="•"/>
            </a:pPr>
            <a:r>
              <a:rPr lang="en-US"/>
              <a:t>                           Curveball: international student eligibility</a:t>
            </a:r>
          </a:p>
          <a:p>
            <a:pPr>
              <a:buFont typeface="Arial" panose="020B0604020202020204" pitchFamily="34" charset="0"/>
              <a:buChar char="•"/>
            </a:pPr>
            <a:endParaRPr lang="en-US"/>
          </a:p>
          <a:p>
            <a:pPr>
              <a:buFont typeface="Arial" panose="020B0604020202020204" pitchFamily="34" charset="0"/>
              <a:buChar char="•"/>
            </a:pPr>
            <a:r>
              <a:rPr lang="en-US"/>
              <a:t>Increasing registrations and attendance:  104 Python, 73 DH, 21 </a:t>
            </a:r>
            <a:r>
              <a:rPr lang="en-US" err="1"/>
              <a:t>Nvivo</a:t>
            </a:r>
            <a:r>
              <a:rPr lang="en-US"/>
              <a:t> in Spring 2019</a:t>
            </a:r>
          </a:p>
          <a:p>
            <a:pPr>
              <a:buFont typeface="Arial" panose="020B0604020202020204" pitchFamily="34" charset="0"/>
              <a:buChar char="•"/>
            </a:pPr>
            <a:r>
              <a:rPr lang="en-US"/>
              <a:t>We did not succeed in implementing webinars! Always seemed to run out of time.</a:t>
            </a:r>
          </a:p>
        </p:txBody>
      </p:sp>
    </p:spTree>
    <p:extLst>
      <p:ext uri="{BB962C8B-B14F-4D97-AF65-F5344CB8AC3E}">
        <p14:creationId xmlns:p14="http://schemas.microsoft.com/office/powerpoint/2010/main" val="3553465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AY 2020</a:t>
            </a:r>
          </a:p>
        </p:txBody>
      </p:sp>
      <p:sp>
        <p:nvSpPr>
          <p:cNvPr id="3" name="Content Placeholder 2"/>
          <p:cNvSpPr>
            <a:spLocks noGrp="1"/>
          </p:cNvSpPr>
          <p:nvPr>
            <p:ph idx="1"/>
          </p:nvPr>
        </p:nvSpPr>
        <p:spPr/>
        <p:txBody>
          <a:bodyPr/>
          <a:lstStyle/>
          <a:p>
            <a:r>
              <a:rPr lang="en-US"/>
              <a:t>Continuing demand for more Python led to reconfiguration:</a:t>
            </a:r>
          </a:p>
          <a:p>
            <a:r>
              <a:rPr lang="en-US"/>
              <a:t>Two Quantitative Data Specialists, DH, Qualitative, and new GIS Specialist</a:t>
            </a:r>
          </a:p>
          <a:p>
            <a:r>
              <a:rPr lang="en-US"/>
              <a:t>New topics: Scalar, Hugo, Cryptocurrency, Neural Networks, QGIS, Palladio, Tableau, and many more!</a:t>
            </a:r>
          </a:p>
          <a:p>
            <a:r>
              <a:rPr lang="en-US"/>
              <a:t>Spring 2020: 108 Python, 48 DH, 69 </a:t>
            </a:r>
            <a:r>
              <a:rPr lang="en-US" err="1"/>
              <a:t>Nvivo</a:t>
            </a:r>
            <a:r>
              <a:rPr lang="en-US"/>
              <a:t>, 18 GIS</a:t>
            </a:r>
          </a:p>
        </p:txBody>
      </p:sp>
    </p:spTree>
    <p:extLst>
      <p:ext uri="{BB962C8B-B14F-4D97-AF65-F5344CB8AC3E}">
        <p14:creationId xmlns:p14="http://schemas.microsoft.com/office/powerpoint/2010/main" val="2290786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a:t> </a:t>
            </a:r>
          </a:p>
        </p:txBody>
      </p:sp>
      <p:pic>
        <p:nvPicPr>
          <p:cNvPr id="18" name="Picture 17" descr="A screenshot of a social media post&#10;&#10;Description automatically generated">
            <a:extLst>
              <a:ext uri="{FF2B5EF4-FFF2-40B4-BE49-F238E27FC236}">
                <a16:creationId xmlns:a16="http://schemas.microsoft.com/office/drawing/2014/main" id="{E994B852-F238-DE4C-88E3-A42E86A4EAAB}"/>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r="6164" b="33090"/>
          <a:stretch/>
        </p:blipFill>
        <p:spPr>
          <a:xfrm>
            <a:off x="3575012" y="607842"/>
            <a:ext cx="2456194" cy="3053895"/>
          </a:xfrm>
          <a:prstGeom prst="rect">
            <a:avLst/>
          </a:prstGeom>
        </p:spPr>
      </p:pic>
      <p:pic>
        <p:nvPicPr>
          <p:cNvPr id="20" name="Picture 19" descr="A screenshot of a person&#10;&#10;Description automatically generated">
            <a:extLst>
              <a:ext uri="{FF2B5EF4-FFF2-40B4-BE49-F238E27FC236}">
                <a16:creationId xmlns:a16="http://schemas.microsoft.com/office/drawing/2014/main" id="{08B92FCF-B78C-6142-8629-6762FC0A5ADD}"/>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r="9035" b="17768"/>
          <a:stretch/>
        </p:blipFill>
        <p:spPr>
          <a:xfrm>
            <a:off x="6447714" y="563880"/>
            <a:ext cx="2078607" cy="2999633"/>
          </a:xfrm>
          <a:prstGeom prst="rect">
            <a:avLst/>
          </a:prstGeom>
        </p:spPr>
      </p:pic>
      <p:pic>
        <p:nvPicPr>
          <p:cNvPr id="22" name="Picture 21" descr="A screenshot of a social media post&#10;&#10;Description automatically generated">
            <a:extLst>
              <a:ext uri="{FF2B5EF4-FFF2-40B4-BE49-F238E27FC236}">
                <a16:creationId xmlns:a16="http://schemas.microsoft.com/office/drawing/2014/main" id="{21D606B7-9538-E348-919D-C28B5BF6D723}"/>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r="6407" b="22101"/>
          <a:stretch/>
        </p:blipFill>
        <p:spPr>
          <a:xfrm>
            <a:off x="617679" y="585861"/>
            <a:ext cx="2543382" cy="2843140"/>
          </a:xfrm>
          <a:prstGeom prst="rect">
            <a:avLst/>
          </a:prstGeom>
        </p:spPr>
      </p:pic>
      <p:pic>
        <p:nvPicPr>
          <p:cNvPr id="24" name="Picture 23" descr="A screenshot of a social media post&#10;&#10;Description automatically generated">
            <a:extLst>
              <a:ext uri="{FF2B5EF4-FFF2-40B4-BE49-F238E27FC236}">
                <a16:creationId xmlns:a16="http://schemas.microsoft.com/office/drawing/2014/main" id="{EAE203D4-9660-3A42-BDF5-0A297D66103C}"/>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r="7213" b="34227"/>
          <a:stretch/>
        </p:blipFill>
        <p:spPr>
          <a:xfrm>
            <a:off x="790364" y="3601328"/>
            <a:ext cx="2208735" cy="2843141"/>
          </a:xfrm>
          <a:prstGeom prst="rect">
            <a:avLst/>
          </a:prstGeom>
        </p:spPr>
      </p:pic>
      <p:sp>
        <p:nvSpPr>
          <p:cNvPr id="25" name="TextBox 24">
            <a:extLst>
              <a:ext uri="{FF2B5EF4-FFF2-40B4-BE49-F238E27FC236}">
                <a16:creationId xmlns:a16="http://schemas.microsoft.com/office/drawing/2014/main" id="{D69E2D94-CC95-8D40-BB70-BDA5A2905482}"/>
              </a:ext>
            </a:extLst>
          </p:cNvPr>
          <p:cNvSpPr txBox="1"/>
          <p:nvPr/>
        </p:nvSpPr>
        <p:spPr>
          <a:xfrm>
            <a:off x="-2335237" y="-1617785"/>
            <a:ext cx="184731" cy="461665"/>
          </a:xfrm>
          <a:prstGeom prst="rect">
            <a:avLst/>
          </a:prstGeom>
          <a:noFill/>
        </p:spPr>
        <p:txBody>
          <a:bodyPr wrap="none" rtlCol="0">
            <a:spAutoFit/>
          </a:bodyPr>
          <a:lstStyle/>
          <a:p>
            <a:endParaRPr lang="en-US"/>
          </a:p>
        </p:txBody>
      </p:sp>
      <p:pic>
        <p:nvPicPr>
          <p:cNvPr id="27" name="Picture 26" descr="A screenshot of a social media post&#10;&#10;Description automatically generated">
            <a:extLst>
              <a:ext uri="{FF2B5EF4-FFF2-40B4-BE49-F238E27FC236}">
                <a16:creationId xmlns:a16="http://schemas.microsoft.com/office/drawing/2014/main" id="{0302BAB7-36F2-0644-8E5B-DF7887B3F115}"/>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r="4361" b="45480"/>
          <a:stretch/>
        </p:blipFill>
        <p:spPr>
          <a:xfrm>
            <a:off x="3409965" y="3628781"/>
            <a:ext cx="2543383" cy="2757951"/>
          </a:xfrm>
          <a:prstGeom prst="rect">
            <a:avLst/>
          </a:prstGeom>
        </p:spPr>
      </p:pic>
      <p:pic>
        <p:nvPicPr>
          <p:cNvPr id="31" name="Picture 30" descr="A screenshot of a cell phone&#10;&#10;Description automatically generated">
            <a:extLst>
              <a:ext uri="{FF2B5EF4-FFF2-40B4-BE49-F238E27FC236}">
                <a16:creationId xmlns:a16="http://schemas.microsoft.com/office/drawing/2014/main" id="{A067E1DD-C0FF-C143-869E-96273357F7AA}"/>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r="6047" b="32970"/>
          <a:stretch/>
        </p:blipFill>
        <p:spPr>
          <a:xfrm>
            <a:off x="6364214" y="3554904"/>
            <a:ext cx="2322586" cy="3085047"/>
          </a:xfrm>
          <a:prstGeom prst="rect">
            <a:avLst/>
          </a:prstGeom>
        </p:spPr>
      </p:pic>
    </p:spTree>
    <p:extLst>
      <p:ext uri="{BB962C8B-B14F-4D97-AF65-F5344CB8AC3E}">
        <p14:creationId xmlns:p14="http://schemas.microsoft.com/office/powerpoint/2010/main" val="1205481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a:t> </a:t>
            </a:r>
          </a:p>
        </p:txBody>
      </p:sp>
      <p:sp>
        <p:nvSpPr>
          <p:cNvPr id="25" name="TextBox 24">
            <a:extLst>
              <a:ext uri="{FF2B5EF4-FFF2-40B4-BE49-F238E27FC236}">
                <a16:creationId xmlns:a16="http://schemas.microsoft.com/office/drawing/2014/main" id="{D69E2D94-CC95-8D40-BB70-BDA5A2905482}"/>
              </a:ext>
            </a:extLst>
          </p:cNvPr>
          <p:cNvSpPr txBox="1"/>
          <p:nvPr/>
        </p:nvSpPr>
        <p:spPr>
          <a:xfrm>
            <a:off x="-2335237" y="-1617785"/>
            <a:ext cx="184731" cy="461665"/>
          </a:xfrm>
          <a:prstGeom prst="rect">
            <a:avLst/>
          </a:prstGeom>
          <a:noFill/>
        </p:spPr>
        <p:txBody>
          <a:bodyPr wrap="none" rtlCol="0">
            <a:spAutoFit/>
          </a:bodyPr>
          <a:lstStyle/>
          <a:p>
            <a:endParaRPr lang="en-US"/>
          </a:p>
        </p:txBody>
      </p:sp>
      <p:pic>
        <p:nvPicPr>
          <p:cNvPr id="5" name="Picture 4" descr="A picture containing food&#10;&#10;Description automatically generated">
            <a:extLst>
              <a:ext uri="{FF2B5EF4-FFF2-40B4-BE49-F238E27FC236}">
                <a16:creationId xmlns:a16="http://schemas.microsoft.com/office/drawing/2014/main" id="{037ED517-1258-4A46-BE11-86E98E6FE82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724228"/>
            <a:ext cx="9144000" cy="5409543"/>
          </a:xfrm>
          <a:prstGeom prst="rect">
            <a:avLst/>
          </a:prstGeom>
        </p:spPr>
      </p:pic>
      <p:sp>
        <p:nvSpPr>
          <p:cNvPr id="6" name="TextBox 5">
            <a:extLst>
              <a:ext uri="{FF2B5EF4-FFF2-40B4-BE49-F238E27FC236}">
                <a16:creationId xmlns:a16="http://schemas.microsoft.com/office/drawing/2014/main" id="{49166967-C566-2C42-BBF8-6B44F574C8E5}"/>
              </a:ext>
            </a:extLst>
          </p:cNvPr>
          <p:cNvSpPr txBox="1"/>
          <p:nvPr/>
        </p:nvSpPr>
        <p:spPr>
          <a:xfrm>
            <a:off x="2616591" y="6248399"/>
            <a:ext cx="4265527" cy="461665"/>
          </a:xfrm>
          <a:prstGeom prst="rect">
            <a:avLst/>
          </a:prstGeom>
          <a:noFill/>
        </p:spPr>
        <p:txBody>
          <a:bodyPr wrap="none" rtlCol="0">
            <a:spAutoFit/>
          </a:bodyPr>
          <a:lstStyle/>
          <a:p>
            <a:r>
              <a:rPr lang="en-US"/>
              <a:t>Spring 2020 Workshop Topics</a:t>
            </a:r>
          </a:p>
        </p:txBody>
      </p:sp>
    </p:spTree>
    <p:extLst>
      <p:ext uri="{BB962C8B-B14F-4D97-AF65-F5344CB8AC3E}">
        <p14:creationId xmlns:p14="http://schemas.microsoft.com/office/powerpoint/2010/main" val="3108127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Outline</a:t>
            </a:r>
          </a:p>
        </p:txBody>
      </p:sp>
      <p:sp>
        <p:nvSpPr>
          <p:cNvPr id="3" name="Content Placeholder 2"/>
          <p:cNvSpPr>
            <a:spLocks noGrp="1"/>
          </p:cNvSpPr>
          <p:nvPr>
            <p:ph idx="1"/>
          </p:nvPr>
        </p:nvSpPr>
        <p:spPr/>
        <p:txBody>
          <a:bodyPr/>
          <a:lstStyle/>
          <a:p>
            <a:r>
              <a:rPr lang="en-US"/>
              <a:t>Background</a:t>
            </a:r>
          </a:p>
          <a:p>
            <a:r>
              <a:rPr lang="en-US"/>
              <a:t>Director’s Perspective</a:t>
            </a:r>
          </a:p>
          <a:p>
            <a:r>
              <a:rPr lang="en-US"/>
              <a:t>Startup</a:t>
            </a:r>
          </a:p>
          <a:p>
            <a:r>
              <a:rPr lang="en-US"/>
              <a:t>Expansion</a:t>
            </a:r>
          </a:p>
          <a:p>
            <a:r>
              <a:rPr lang="en-US"/>
              <a:t>Collaborations</a:t>
            </a:r>
          </a:p>
          <a:p>
            <a:r>
              <a:rPr lang="en-US"/>
              <a:t>Impact</a:t>
            </a:r>
          </a:p>
          <a:p>
            <a:r>
              <a:rPr lang="en-US"/>
              <a:t>Future Goals</a:t>
            </a:r>
          </a:p>
          <a:p>
            <a:r>
              <a:rPr lang="en-US"/>
              <a:t>Discussion</a:t>
            </a:r>
          </a:p>
          <a:p>
            <a:endParaRPr lang="en-US"/>
          </a:p>
        </p:txBody>
      </p:sp>
    </p:spTree>
    <p:extLst>
      <p:ext uri="{BB962C8B-B14F-4D97-AF65-F5344CB8AC3E}">
        <p14:creationId xmlns:p14="http://schemas.microsoft.com/office/powerpoint/2010/main" val="1841463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a:t> </a:t>
            </a:r>
          </a:p>
        </p:txBody>
      </p:sp>
      <p:sp>
        <p:nvSpPr>
          <p:cNvPr id="25" name="TextBox 24">
            <a:extLst>
              <a:ext uri="{FF2B5EF4-FFF2-40B4-BE49-F238E27FC236}">
                <a16:creationId xmlns:a16="http://schemas.microsoft.com/office/drawing/2014/main" id="{D69E2D94-CC95-8D40-BB70-BDA5A2905482}"/>
              </a:ext>
            </a:extLst>
          </p:cNvPr>
          <p:cNvSpPr txBox="1"/>
          <p:nvPr/>
        </p:nvSpPr>
        <p:spPr>
          <a:xfrm>
            <a:off x="-2335237" y="-1617785"/>
            <a:ext cx="184731" cy="461665"/>
          </a:xfrm>
          <a:prstGeom prst="rect">
            <a:avLst/>
          </a:prstGeom>
          <a:noFill/>
        </p:spPr>
        <p:txBody>
          <a:bodyPr wrap="none" rtlCol="0">
            <a:spAutoFit/>
          </a:bodyPr>
          <a:lstStyle/>
          <a:p>
            <a:endParaRPr lang="en-US"/>
          </a:p>
        </p:txBody>
      </p:sp>
      <p:pic>
        <p:nvPicPr>
          <p:cNvPr id="6" name="Picture 5" descr="A close up of text on a white background&#10;&#10;Description automatically generated">
            <a:extLst>
              <a:ext uri="{FF2B5EF4-FFF2-40B4-BE49-F238E27FC236}">
                <a16:creationId xmlns:a16="http://schemas.microsoft.com/office/drawing/2014/main" id="{2482FB49-1E86-654E-A229-7953D34B8CA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09913"/>
            <a:ext cx="9144000" cy="5838174"/>
          </a:xfrm>
          <a:prstGeom prst="rect">
            <a:avLst/>
          </a:prstGeom>
        </p:spPr>
      </p:pic>
      <p:sp>
        <p:nvSpPr>
          <p:cNvPr id="7" name="TextBox 6">
            <a:extLst>
              <a:ext uri="{FF2B5EF4-FFF2-40B4-BE49-F238E27FC236}">
                <a16:creationId xmlns:a16="http://schemas.microsoft.com/office/drawing/2014/main" id="{A98A4900-014D-214F-879A-DB063F4813F5}"/>
              </a:ext>
            </a:extLst>
          </p:cNvPr>
          <p:cNvSpPr txBox="1"/>
          <p:nvPr/>
        </p:nvSpPr>
        <p:spPr>
          <a:xfrm>
            <a:off x="844062" y="6396335"/>
            <a:ext cx="6921305" cy="461665"/>
          </a:xfrm>
          <a:prstGeom prst="rect">
            <a:avLst/>
          </a:prstGeom>
          <a:noFill/>
        </p:spPr>
        <p:txBody>
          <a:bodyPr wrap="square" rtlCol="0">
            <a:spAutoFit/>
          </a:bodyPr>
          <a:lstStyle/>
          <a:p>
            <a:r>
              <a:rPr lang="en-US"/>
              <a:t>Departments attending Python Workshops AY20</a:t>
            </a:r>
          </a:p>
        </p:txBody>
      </p:sp>
    </p:spTree>
    <p:extLst>
      <p:ext uri="{BB962C8B-B14F-4D97-AF65-F5344CB8AC3E}">
        <p14:creationId xmlns:p14="http://schemas.microsoft.com/office/powerpoint/2010/main" val="2749501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E7C3D-FC80-A14C-BECA-BAE9A3B12A44}"/>
              </a:ext>
            </a:extLst>
          </p:cNvPr>
          <p:cNvSpPr>
            <a:spLocks noGrp="1"/>
          </p:cNvSpPr>
          <p:nvPr>
            <p:ph type="title"/>
          </p:nvPr>
        </p:nvSpPr>
        <p:spPr/>
        <p:txBody>
          <a:bodyPr/>
          <a:lstStyle/>
          <a:p>
            <a:r>
              <a:rPr lang="en-US"/>
              <a:t>Poll Question</a:t>
            </a:r>
          </a:p>
        </p:txBody>
      </p:sp>
      <p:sp>
        <p:nvSpPr>
          <p:cNvPr id="3" name="Content Placeholder 2">
            <a:extLst>
              <a:ext uri="{FF2B5EF4-FFF2-40B4-BE49-F238E27FC236}">
                <a16:creationId xmlns:a16="http://schemas.microsoft.com/office/drawing/2014/main" id="{6EAAEA50-779F-CE4D-B402-8B6B632A18FD}"/>
              </a:ext>
            </a:extLst>
          </p:cNvPr>
          <p:cNvSpPr>
            <a:spLocks noGrp="1"/>
          </p:cNvSpPr>
          <p:nvPr>
            <p:ph idx="1"/>
          </p:nvPr>
        </p:nvSpPr>
        <p:spPr/>
        <p:txBody>
          <a:bodyPr/>
          <a:lstStyle/>
          <a:p>
            <a:r>
              <a:rPr lang="en-US" dirty="0"/>
              <a:t>What topics are you currently offering support for?</a:t>
            </a:r>
          </a:p>
          <a:p>
            <a:r>
              <a:rPr lang="en-US" dirty="0"/>
              <a:t>What topics would you most like to offer support for (but are not currently)? </a:t>
            </a:r>
          </a:p>
        </p:txBody>
      </p:sp>
      <p:pic>
        <p:nvPicPr>
          <p:cNvPr id="5" name="Picture 4" descr="A close up of a sign&#10;&#10;Description automatically generated">
            <a:extLst>
              <a:ext uri="{FF2B5EF4-FFF2-40B4-BE49-F238E27FC236}">
                <a16:creationId xmlns:a16="http://schemas.microsoft.com/office/drawing/2014/main" id="{85186A48-1B48-374B-8CCA-4E1F7CCB1A82}"/>
              </a:ext>
            </a:extLst>
          </p:cNvPr>
          <p:cNvPicPr>
            <a:picLocks noChangeAspect="1"/>
          </p:cNvPicPr>
          <p:nvPr/>
        </p:nvPicPr>
        <p:blipFill>
          <a:blip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7200" y="3769668"/>
            <a:ext cx="8128000" cy="1333500"/>
          </a:xfrm>
          <a:prstGeom prst="rect">
            <a:avLst/>
          </a:prstGeom>
        </p:spPr>
      </p:pic>
      <p:sp>
        <p:nvSpPr>
          <p:cNvPr id="6" name="TextBox 5">
            <a:extLst>
              <a:ext uri="{FF2B5EF4-FFF2-40B4-BE49-F238E27FC236}">
                <a16:creationId xmlns:a16="http://schemas.microsoft.com/office/drawing/2014/main" id="{5DA528E3-A93B-0148-91F3-2D3D478B2414}"/>
              </a:ext>
            </a:extLst>
          </p:cNvPr>
          <p:cNvSpPr txBox="1"/>
          <p:nvPr/>
        </p:nvSpPr>
        <p:spPr>
          <a:xfrm>
            <a:off x="457200" y="5103168"/>
            <a:ext cx="8128000" cy="230832"/>
          </a:xfrm>
          <a:prstGeom prst="rect">
            <a:avLst/>
          </a:prstGeom>
          <a:noFill/>
        </p:spPr>
        <p:txBody>
          <a:bodyPr wrap="square" rtlCol="0">
            <a:spAutoFit/>
          </a:bodyPr>
          <a:lstStyle/>
          <a:p>
            <a:r>
              <a:rPr lang="en-US" sz="900">
                <a:hlinkClick r:id="rId3" tooltip="https://en.wikipedia.org/wiki/File:Poll_everywhere_logo.sv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472754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Feedback and Suggestions</a:t>
            </a:r>
          </a:p>
        </p:txBody>
      </p:sp>
      <p:sp>
        <p:nvSpPr>
          <p:cNvPr id="3" name="Content Placeholder 2"/>
          <p:cNvSpPr>
            <a:spLocks noGrp="1"/>
          </p:cNvSpPr>
          <p:nvPr>
            <p:ph idx="1"/>
          </p:nvPr>
        </p:nvSpPr>
        <p:spPr/>
        <p:txBody>
          <a:bodyPr/>
          <a:lstStyle/>
          <a:p>
            <a:r>
              <a:rPr lang="en-US" err="1"/>
              <a:t>Patient,detailed</a:t>
            </a:r>
            <a:r>
              <a:rPr lang="en-US"/>
              <a:t> and clear instruction, approachability is valued</a:t>
            </a:r>
          </a:p>
          <a:p>
            <a:r>
              <a:rPr lang="en-US"/>
              <a:t>More topics: APIs, data wrangling, forecasting, statistical concepts, app development, video editing, software engineering, </a:t>
            </a:r>
            <a:r>
              <a:rPr lang="en-US" err="1"/>
              <a:t>REDCap</a:t>
            </a:r>
            <a:r>
              <a:rPr lang="en-US"/>
              <a:t>, MATLAB</a:t>
            </a:r>
          </a:p>
          <a:p>
            <a:r>
              <a:rPr lang="en-US">
                <a:effectLst/>
              </a:rPr>
              <a:t>General suggestions: Better advertising, materials in advance, snacks!</a:t>
            </a:r>
          </a:p>
          <a:p>
            <a:r>
              <a:rPr lang="en-US"/>
              <a:t>Pace and depth of content is a Goldilocks problem </a:t>
            </a:r>
            <a:endParaRPr lang="en-US">
              <a:effectLst/>
            </a:endParaRPr>
          </a:p>
        </p:txBody>
      </p:sp>
      <p:pic>
        <p:nvPicPr>
          <p:cNvPr id="5" name="Picture 4" descr="A picture containing drawing&#10;&#10;Description automatically generated">
            <a:extLst>
              <a:ext uri="{FF2B5EF4-FFF2-40B4-BE49-F238E27FC236}">
                <a16:creationId xmlns:a16="http://schemas.microsoft.com/office/drawing/2014/main" id="{36017742-4B84-674C-92CD-CFE6A9C3FF9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619163" y="4794766"/>
            <a:ext cx="2857500" cy="1447800"/>
          </a:xfrm>
          <a:prstGeom prst="rect">
            <a:avLst/>
          </a:prstGeom>
        </p:spPr>
      </p:pic>
      <p:sp>
        <p:nvSpPr>
          <p:cNvPr id="6" name="TextBox 5">
            <a:extLst>
              <a:ext uri="{FF2B5EF4-FFF2-40B4-BE49-F238E27FC236}">
                <a16:creationId xmlns:a16="http://schemas.microsoft.com/office/drawing/2014/main" id="{667DE550-2662-D64B-A2B3-A7EF3FE51540}"/>
              </a:ext>
            </a:extLst>
          </p:cNvPr>
          <p:cNvSpPr txBox="1"/>
          <p:nvPr/>
        </p:nvSpPr>
        <p:spPr>
          <a:xfrm>
            <a:off x="5619163" y="6057900"/>
            <a:ext cx="2857500" cy="369332"/>
          </a:xfrm>
          <a:prstGeom prst="rect">
            <a:avLst/>
          </a:prstGeom>
          <a:noFill/>
        </p:spPr>
        <p:txBody>
          <a:bodyPr wrap="square" rtlCol="0">
            <a:spAutoFit/>
          </a:bodyPr>
          <a:lstStyle/>
          <a:p>
            <a:r>
              <a:rPr lang="en-US" sz="900">
                <a:hlinkClick r:id="rId3" tooltip="https://e-caremanagement.com/"/>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396117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JetStream</a:t>
            </a:r>
            <a:endParaRPr lang="en-US"/>
          </a:p>
        </p:txBody>
      </p:sp>
      <p:sp>
        <p:nvSpPr>
          <p:cNvPr id="3" name="Content Placeholder 2"/>
          <p:cNvSpPr>
            <a:spLocks noGrp="1"/>
          </p:cNvSpPr>
          <p:nvPr>
            <p:ph idx="1"/>
          </p:nvPr>
        </p:nvSpPr>
        <p:spPr/>
        <p:txBody>
          <a:bodyPr/>
          <a:lstStyle/>
          <a:p>
            <a:r>
              <a:rPr lang="en-US" sz="1600"/>
              <a:t>One goal has been to provide a more welcoming, flexible, and modern space for interactive teaching. Insights from the hands-on workshops of the Graduate Specialists informed the design of the </a:t>
            </a:r>
            <a:r>
              <a:rPr lang="en-US" sz="1600" err="1"/>
              <a:t>JetStream</a:t>
            </a:r>
            <a:r>
              <a:rPr lang="en-US" sz="1600"/>
              <a:t>.</a:t>
            </a:r>
          </a:p>
          <a:p>
            <a:r>
              <a:rPr lang="en-US" sz="1600">
                <a:hlinkClick r:id="rId2"/>
              </a:rPr>
              <a:t>https://libguides.rutgers.edu/nbl_spaces/Jetstream</a:t>
            </a:r>
            <a:endParaRPr lang="en-US" sz="1600"/>
          </a:p>
          <a:p>
            <a:r>
              <a:rPr lang="en-US" sz="1600"/>
              <a:t>The ideal is to encourage collaborative, innovative learning</a:t>
            </a:r>
          </a:p>
          <a:p>
            <a:r>
              <a:rPr lang="en-US" sz="1600"/>
              <a:t>The funding model (free for events that meet the </a:t>
            </a:r>
            <a:r>
              <a:rPr lang="en-US" sz="1600" err="1"/>
              <a:t>JetStream’s</a:t>
            </a:r>
            <a:r>
              <a:rPr lang="en-US" sz="1600"/>
              <a:t> mission criteria) encourages this.</a:t>
            </a:r>
          </a:p>
          <a:p>
            <a:r>
              <a:rPr lang="en-US" sz="1600" err="1"/>
              <a:t>JetStream</a:t>
            </a:r>
            <a:r>
              <a:rPr lang="en-US" sz="1600"/>
              <a:t> is also linked to other space initiatives (Hatchery - IDEA)</a:t>
            </a:r>
          </a:p>
        </p:txBody>
      </p:sp>
      <p:pic>
        <p:nvPicPr>
          <p:cNvPr id="5" name="Picture 4" descr="A bedroom with a desk and chair in a room&#10;&#10;Description automatically generated">
            <a:extLst>
              <a:ext uri="{FF2B5EF4-FFF2-40B4-BE49-F238E27FC236}">
                <a16:creationId xmlns:a16="http://schemas.microsoft.com/office/drawing/2014/main" id="{343DB0CD-CF68-BB4C-9915-C1CB0207379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7452" y="3790950"/>
            <a:ext cx="3568798" cy="2618963"/>
          </a:xfrm>
          <a:prstGeom prst="rect">
            <a:avLst/>
          </a:prstGeom>
        </p:spPr>
      </p:pic>
      <p:pic>
        <p:nvPicPr>
          <p:cNvPr id="7" name="Picture 6" descr="A room filled with furniture and a large window&#10;&#10;Description automatically generated">
            <a:extLst>
              <a:ext uri="{FF2B5EF4-FFF2-40B4-BE49-F238E27FC236}">
                <a16:creationId xmlns:a16="http://schemas.microsoft.com/office/drawing/2014/main" id="{A461356D-A367-8F40-8433-CEE0321FD4E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02126" y="3790950"/>
            <a:ext cx="3568798" cy="2697030"/>
          </a:xfrm>
          <a:prstGeom prst="rect">
            <a:avLst/>
          </a:prstGeom>
        </p:spPr>
      </p:pic>
    </p:spTree>
    <p:extLst>
      <p:ext uri="{BB962C8B-B14F-4D97-AF65-F5344CB8AC3E}">
        <p14:creationId xmlns:p14="http://schemas.microsoft.com/office/powerpoint/2010/main" val="2406111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COVID-19</a:t>
            </a:r>
          </a:p>
        </p:txBody>
      </p:sp>
      <p:sp>
        <p:nvSpPr>
          <p:cNvPr id="3" name="Content Placeholder 2"/>
          <p:cNvSpPr>
            <a:spLocks noGrp="1"/>
          </p:cNvSpPr>
          <p:nvPr>
            <p:ph idx="1"/>
          </p:nvPr>
        </p:nvSpPr>
        <p:spPr>
          <a:xfrm>
            <a:off x="457200" y="2253410"/>
            <a:ext cx="8229600" cy="3804489"/>
          </a:xfrm>
        </p:spPr>
        <p:txBody>
          <a:bodyPr/>
          <a:lstStyle/>
          <a:p>
            <a:pPr>
              <a:buFont typeface="Arial" panose="020B0604020202020204" pitchFamily="34" charset="0"/>
              <a:buChar char="•"/>
            </a:pPr>
            <a:r>
              <a:rPr lang="en-US"/>
              <a:t>Within a couple of weeks (around Rutgers Spring Break), we rapidly moved from a warning situation to a complete closure of all library buildings [goodbye, </a:t>
            </a:r>
            <a:r>
              <a:rPr lang="en-US" err="1"/>
              <a:t>JetStream</a:t>
            </a:r>
            <a:r>
              <a:rPr lang="en-US"/>
              <a:t>!]</a:t>
            </a:r>
          </a:p>
          <a:p>
            <a:pPr>
              <a:buFont typeface="Arial" panose="020B0604020202020204" pitchFamily="34" charset="0"/>
              <a:buChar char="•"/>
            </a:pPr>
            <a:r>
              <a:rPr lang="en-US"/>
              <a:t>Because of our technologically expert cohort of specialists, and well-developed bank of online materials, all of our specialists were able to offer some of their workshops online.</a:t>
            </a:r>
          </a:p>
          <a:p>
            <a:pPr>
              <a:buFont typeface="Arial" panose="020B0604020202020204" pitchFamily="34" charset="0"/>
              <a:buChar char="•"/>
            </a:pPr>
            <a:r>
              <a:rPr lang="en-US"/>
              <a:t>In many cases, the series were offered in their entirety.</a:t>
            </a:r>
          </a:p>
          <a:p>
            <a:pPr>
              <a:buFont typeface="Arial" panose="020B0604020202020204" pitchFamily="34" charset="0"/>
              <a:buChar char="•"/>
            </a:pPr>
            <a:r>
              <a:rPr lang="en-US"/>
              <a:t>We finally succeeded with webinars! </a:t>
            </a:r>
          </a:p>
          <a:p>
            <a:pPr>
              <a:buFont typeface="Arial" panose="020B0604020202020204" pitchFamily="34" charset="0"/>
              <a:buChar char="•"/>
            </a:pPr>
            <a:r>
              <a:rPr lang="en-US"/>
              <a:t>We are well-prepared for primarily                                     online contact in the Fall.</a:t>
            </a:r>
          </a:p>
        </p:txBody>
      </p:sp>
      <p:pic>
        <p:nvPicPr>
          <p:cNvPr id="6" name="Picture 5" descr="A picture containing water, kitchen, standing, person&#10;&#10;Description automatically generated">
            <a:extLst>
              <a:ext uri="{FF2B5EF4-FFF2-40B4-BE49-F238E27FC236}">
                <a16:creationId xmlns:a16="http://schemas.microsoft.com/office/drawing/2014/main" id="{3EEE9F2C-C3C9-FC4A-9C03-58F7178551B1}"/>
              </a:ext>
            </a:extLst>
          </p:cNvPr>
          <p:cNvPicPr>
            <a:picLocks noChangeAspect="1"/>
          </p:cNvPicPr>
          <p:nvPr/>
        </p:nvPicPr>
        <p:blipFill>
          <a:blip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20646" y="654765"/>
            <a:ext cx="3717778" cy="1598645"/>
          </a:xfrm>
          <a:prstGeom prst="rect">
            <a:avLst/>
          </a:prstGeom>
        </p:spPr>
      </p:pic>
      <p:pic>
        <p:nvPicPr>
          <p:cNvPr id="10" name="Picture 9" descr="A blue room&#10;&#10;Description automatically generated">
            <a:extLst>
              <a:ext uri="{FF2B5EF4-FFF2-40B4-BE49-F238E27FC236}">
                <a16:creationId xmlns:a16="http://schemas.microsoft.com/office/drawing/2014/main" id="{F45F3DD5-6D50-654A-A1CE-DAC75A40336B}"/>
              </a:ext>
            </a:extLst>
          </p:cNvPr>
          <p:cNvPicPr>
            <a:picLocks noChangeAspect="1"/>
          </p:cNvPicPr>
          <p:nvPr/>
        </p:nvPicPr>
        <p:blipFill>
          <a:blip r:embed="rId4" cstate="email">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867400" y="5065305"/>
            <a:ext cx="2819400" cy="1257300"/>
          </a:xfrm>
          <a:prstGeom prst="rect">
            <a:avLst/>
          </a:prstGeom>
        </p:spPr>
      </p:pic>
    </p:spTree>
    <p:extLst>
      <p:ext uri="{BB962C8B-B14F-4D97-AF65-F5344CB8AC3E}">
        <p14:creationId xmlns:p14="http://schemas.microsoft.com/office/powerpoint/2010/main" val="1343509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a:t>In AY 2019, we had several requests to repeat workshop content for specific audiences (departments or specific research methods classes), which we were able to accommodate. An indicator of the relevance of our content.</a:t>
            </a:r>
          </a:p>
          <a:p>
            <a:pPr>
              <a:buFont typeface="Arial" panose="020B0604020202020204" pitchFamily="34" charset="0"/>
              <a:buChar char="•"/>
            </a:pPr>
            <a:r>
              <a:rPr lang="en-US"/>
              <a:t>These continued in AY2020, and also two significant external collaborations developed, primarily due to interest in the Python and R content built up by our specialists.</a:t>
            </a:r>
          </a:p>
          <a:p>
            <a:pPr>
              <a:buFont typeface="Arial" panose="020B0604020202020204" pitchFamily="34" charset="0"/>
              <a:buChar char="•"/>
            </a:pPr>
            <a:r>
              <a:rPr lang="en-US"/>
              <a:t>After cross-posting workshops, the Office of Advanced Research Computing will be working with us in Summer 2020 to develop Python/R workshop that also introduces users to work on OARC’s HPC cluster, with big data examples.</a:t>
            </a:r>
          </a:p>
          <a:p>
            <a:pPr>
              <a:buFont typeface="Arial" panose="020B0604020202020204" pitchFamily="34" charset="0"/>
              <a:buChar char="•"/>
            </a:pPr>
            <a:r>
              <a:rPr lang="en-US"/>
              <a:t>Improved calendar tools via </a:t>
            </a:r>
            <a:r>
              <a:rPr lang="en-US" err="1"/>
              <a:t>LibCal</a:t>
            </a:r>
            <a:r>
              <a:rPr lang="en-US"/>
              <a:t> will enable us to cross-list and market workshops more effectively</a:t>
            </a:r>
          </a:p>
        </p:txBody>
      </p:sp>
    </p:spTree>
    <p:extLst>
      <p:ext uri="{BB962C8B-B14F-4D97-AF65-F5344CB8AC3E}">
        <p14:creationId xmlns:p14="http://schemas.microsoft.com/office/powerpoint/2010/main" val="4145275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E7C3D-FC80-A14C-BECA-BAE9A3B12A44}"/>
              </a:ext>
            </a:extLst>
          </p:cNvPr>
          <p:cNvSpPr>
            <a:spLocks noGrp="1"/>
          </p:cNvSpPr>
          <p:nvPr>
            <p:ph type="title"/>
          </p:nvPr>
        </p:nvSpPr>
        <p:spPr/>
        <p:txBody>
          <a:bodyPr/>
          <a:lstStyle/>
          <a:p>
            <a:r>
              <a:rPr lang="en-US"/>
              <a:t>Poll Question</a:t>
            </a:r>
          </a:p>
        </p:txBody>
      </p:sp>
      <p:sp>
        <p:nvSpPr>
          <p:cNvPr id="3" name="Content Placeholder 2">
            <a:extLst>
              <a:ext uri="{FF2B5EF4-FFF2-40B4-BE49-F238E27FC236}">
                <a16:creationId xmlns:a16="http://schemas.microsoft.com/office/drawing/2014/main" id="{6EAAEA50-779F-CE4D-B402-8B6B632A18FD}"/>
              </a:ext>
            </a:extLst>
          </p:cNvPr>
          <p:cNvSpPr>
            <a:spLocks noGrp="1"/>
          </p:cNvSpPr>
          <p:nvPr>
            <p:ph idx="1"/>
          </p:nvPr>
        </p:nvSpPr>
        <p:spPr/>
        <p:txBody>
          <a:bodyPr/>
          <a:lstStyle/>
          <a:p>
            <a:r>
              <a:rPr lang="en-US" dirty="0"/>
              <a:t>What units/groups on campus are you currently collaborating with?</a:t>
            </a:r>
          </a:p>
          <a:p>
            <a:r>
              <a:rPr lang="en-US" dirty="0"/>
              <a:t>Who would you like to collaborate with?</a:t>
            </a:r>
          </a:p>
        </p:txBody>
      </p:sp>
      <p:pic>
        <p:nvPicPr>
          <p:cNvPr id="5" name="Picture 4" descr="A close up of a sign&#10;&#10;Description automatically generated">
            <a:extLst>
              <a:ext uri="{FF2B5EF4-FFF2-40B4-BE49-F238E27FC236}">
                <a16:creationId xmlns:a16="http://schemas.microsoft.com/office/drawing/2014/main" id="{85186A48-1B48-374B-8CCA-4E1F7CCB1A82}"/>
              </a:ext>
            </a:extLst>
          </p:cNvPr>
          <p:cNvPicPr>
            <a:picLocks noChangeAspect="1"/>
          </p:cNvPicPr>
          <p:nvPr/>
        </p:nvPicPr>
        <p:blipFill>
          <a:blip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7200" y="4218764"/>
            <a:ext cx="8128000" cy="1333500"/>
          </a:xfrm>
          <a:prstGeom prst="rect">
            <a:avLst/>
          </a:prstGeom>
        </p:spPr>
      </p:pic>
      <p:pic>
        <p:nvPicPr>
          <p:cNvPr id="8" name="Picture 7" descr="A herd of sheep standing on top of a grass covered field&#10;&#10;Description automatically generated">
            <a:extLst>
              <a:ext uri="{FF2B5EF4-FFF2-40B4-BE49-F238E27FC236}">
                <a16:creationId xmlns:a16="http://schemas.microsoft.com/office/drawing/2014/main" id="{92905438-3894-6D45-865D-89B0FE1211DB}"/>
              </a:ext>
            </a:extLst>
          </p:cNvPr>
          <p:cNvPicPr>
            <a:picLocks noChangeAspect="1"/>
          </p:cNvPicPr>
          <p:nvPr/>
        </p:nvPicPr>
        <p:blipFill>
          <a:blip r:embed="rId4" cstate="email">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555545" y="2228266"/>
            <a:ext cx="2029655" cy="1720132"/>
          </a:xfrm>
          <a:prstGeom prst="rect">
            <a:avLst/>
          </a:prstGeom>
        </p:spPr>
      </p:pic>
      <p:sp>
        <p:nvSpPr>
          <p:cNvPr id="9" name="TextBox 8">
            <a:extLst>
              <a:ext uri="{FF2B5EF4-FFF2-40B4-BE49-F238E27FC236}">
                <a16:creationId xmlns:a16="http://schemas.microsoft.com/office/drawing/2014/main" id="{54C2324E-DA62-6341-B941-6F6194B868C3}"/>
              </a:ext>
            </a:extLst>
          </p:cNvPr>
          <p:cNvSpPr txBox="1"/>
          <p:nvPr/>
        </p:nvSpPr>
        <p:spPr>
          <a:xfrm>
            <a:off x="6555544" y="3948398"/>
            <a:ext cx="2029655" cy="369332"/>
          </a:xfrm>
          <a:prstGeom prst="rect">
            <a:avLst/>
          </a:prstGeom>
          <a:noFill/>
        </p:spPr>
        <p:txBody>
          <a:bodyPr wrap="square" rtlCol="0">
            <a:spAutoFit/>
          </a:bodyPr>
          <a:lstStyle/>
          <a:p>
            <a:r>
              <a:rPr lang="en-US" sz="900">
                <a:hlinkClick r:id="rId5" tooltip="https://en.wikipedia.org/wiki/Poll_Merino"/>
              </a:rPr>
              <a:t>This Photo</a:t>
            </a:r>
            <a:r>
              <a:rPr lang="en-US" sz="900"/>
              <a:t> by Unknown Author is licensed under </a:t>
            </a:r>
            <a:r>
              <a:rPr lang="en-US" sz="900">
                <a:hlinkClick r:id="rId6" tooltip="https://creativecommons.org/licenses/by-sa/3.0/"/>
              </a:rPr>
              <a:t>CC BY-SA</a:t>
            </a:r>
            <a:endParaRPr lang="en-US" sz="900"/>
          </a:p>
        </p:txBody>
      </p:sp>
    </p:spTree>
    <p:extLst>
      <p:ext uri="{BB962C8B-B14F-4D97-AF65-F5344CB8AC3E}">
        <p14:creationId xmlns:p14="http://schemas.microsoft.com/office/powerpoint/2010/main" val="301916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Colloborations</a:t>
            </a:r>
            <a:r>
              <a:rPr lang="en-US"/>
              <a:t> - </a:t>
            </a:r>
            <a:r>
              <a:rPr lang="en-US" err="1"/>
              <a:t>Erdos</a:t>
            </a:r>
            <a:endParaRPr lang="en-US"/>
          </a:p>
        </p:txBody>
      </p:sp>
      <p:sp>
        <p:nvSpPr>
          <p:cNvPr id="3" name="Content Placeholder 2"/>
          <p:cNvSpPr>
            <a:spLocks noGrp="1"/>
          </p:cNvSpPr>
          <p:nvPr>
            <p:ph idx="1"/>
          </p:nvPr>
        </p:nvSpPr>
        <p:spPr/>
        <p:txBody>
          <a:bodyPr/>
          <a:lstStyle/>
          <a:p>
            <a:pPr>
              <a:buFont typeface="Arial" panose="020B0604020202020204" pitchFamily="34" charset="0"/>
              <a:buChar char="•"/>
            </a:pPr>
            <a:r>
              <a:rPr lang="en-US"/>
              <a:t>The </a:t>
            </a:r>
            <a:r>
              <a:rPr lang="en-US" err="1"/>
              <a:t>Erdos</a:t>
            </a:r>
            <a:r>
              <a:rPr lang="en-US"/>
              <a:t> Institute (https://</a:t>
            </a:r>
            <a:r>
              <a:rPr lang="en-US" err="1"/>
              <a:t>erdosinstitute.org</a:t>
            </a:r>
            <a:r>
              <a:rPr lang="en-US"/>
              <a:t>) is an initiative to train PhD students in Data Science skills, begun at Ohio State, but expanding.</a:t>
            </a:r>
          </a:p>
          <a:p>
            <a:pPr>
              <a:buFont typeface="Arial" panose="020B0604020202020204" pitchFamily="34" charset="0"/>
              <a:buChar char="•"/>
            </a:pPr>
            <a:r>
              <a:rPr lang="en-US"/>
              <a:t>Rutgers-NB’s School of Arts and Sciences approached the Libraries to hold an </a:t>
            </a:r>
            <a:r>
              <a:rPr lang="en-US" err="1"/>
              <a:t>Erdos</a:t>
            </a:r>
            <a:r>
              <a:rPr lang="en-US"/>
              <a:t> Data Science Bootcamp at Rutgers, to be held in our </a:t>
            </a:r>
            <a:r>
              <a:rPr lang="en-US" err="1"/>
              <a:t>JetStream</a:t>
            </a:r>
            <a:r>
              <a:rPr lang="en-US"/>
              <a:t> room in May 2020.</a:t>
            </a:r>
          </a:p>
          <a:p>
            <a:pPr>
              <a:buFont typeface="Arial" panose="020B0604020202020204" pitchFamily="34" charset="0"/>
              <a:buChar char="•"/>
            </a:pPr>
            <a:r>
              <a:rPr lang="en-US"/>
              <a:t>Because of COVID, this went online and became a single nationwide joint event with participants from Ohio State, Rutgers, and other universities.</a:t>
            </a:r>
          </a:p>
          <a:p>
            <a:pPr>
              <a:buFont typeface="Arial" panose="020B0604020202020204" pitchFamily="34" charset="0"/>
              <a:buChar char="•"/>
            </a:pPr>
            <a:r>
              <a:rPr lang="en-US"/>
              <a:t>Our Quantitative Graduate Specialists (and Ryan) provided essential support as Teaching Assistants to the 129 students in this month-long intensive experience.</a:t>
            </a:r>
          </a:p>
          <a:p>
            <a:pPr>
              <a:buFont typeface="Arial" panose="020B0604020202020204" pitchFamily="34" charset="0"/>
              <a:buChar char="•"/>
            </a:pPr>
            <a:r>
              <a:rPr lang="en-US"/>
              <a:t>Rutgers students won the prize for best project!</a:t>
            </a:r>
          </a:p>
        </p:txBody>
      </p:sp>
    </p:spTree>
    <p:extLst>
      <p:ext uri="{BB962C8B-B14F-4D97-AF65-F5344CB8AC3E}">
        <p14:creationId xmlns:p14="http://schemas.microsoft.com/office/powerpoint/2010/main" val="878142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social media post&#10;&#10;Description automatically generated">
            <a:extLst>
              <a:ext uri="{FF2B5EF4-FFF2-40B4-BE49-F238E27FC236}">
                <a16:creationId xmlns:a16="http://schemas.microsoft.com/office/drawing/2014/main" id="{D2DCCA6D-84CD-9E40-9B02-8BDF6A751215}"/>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457200" y="1013619"/>
            <a:ext cx="8229600" cy="4104979"/>
          </a:xfrm>
        </p:spPr>
      </p:pic>
    </p:spTree>
    <p:extLst>
      <p:ext uri="{BB962C8B-B14F-4D97-AF65-F5344CB8AC3E}">
        <p14:creationId xmlns:p14="http://schemas.microsoft.com/office/powerpoint/2010/main" val="905868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Impact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a:t>Hundreds of students learned the use of advanced research tools</a:t>
            </a:r>
          </a:p>
          <a:p>
            <a:pPr>
              <a:buFont typeface="Arial" panose="020B0604020202020204" pitchFamily="34" charset="0"/>
              <a:buChar char="•"/>
            </a:pPr>
            <a:r>
              <a:rPr lang="en-US"/>
              <a:t>Graduate specialists (10 to date) given valuable teaching and instructional development experience</a:t>
            </a:r>
          </a:p>
          <a:p>
            <a:pPr>
              <a:buFont typeface="Arial" panose="020B0604020202020204" pitchFamily="34" charset="0"/>
              <a:buChar char="•"/>
            </a:pPr>
            <a:r>
              <a:rPr lang="en-US"/>
              <a:t>Archive of online material that can be used any time</a:t>
            </a:r>
          </a:p>
          <a:p>
            <a:pPr>
              <a:buFont typeface="Arial" panose="020B0604020202020204" pitchFamily="34" charset="0"/>
              <a:buChar char="•"/>
            </a:pPr>
            <a:r>
              <a:rPr lang="en-US"/>
              <a:t>Improved physical and virtual spaces for technology instruction</a:t>
            </a:r>
          </a:p>
          <a:p>
            <a:pPr>
              <a:buFont typeface="Arial" panose="020B0604020202020204" pitchFamily="34" charset="0"/>
              <a:buChar char="•"/>
            </a:pPr>
            <a:r>
              <a:rPr lang="en-US"/>
              <a:t>Seen as relevant by other units, building opportunities for collaboration</a:t>
            </a:r>
          </a:p>
          <a:p>
            <a:pPr>
              <a:buFont typeface="Arial" panose="020B0604020202020204" pitchFamily="34" charset="0"/>
              <a:buChar char="•"/>
            </a:pPr>
            <a:r>
              <a:rPr lang="en-US"/>
              <a:t>Transformative at a time when library budgets and staffing have otherwise stagnated</a:t>
            </a:r>
          </a:p>
          <a:p>
            <a:pPr marL="0" indent="0">
              <a:buNone/>
            </a:pPr>
            <a:endParaRPr lang="en-US"/>
          </a:p>
        </p:txBody>
      </p:sp>
    </p:spTree>
    <p:extLst>
      <p:ext uri="{BB962C8B-B14F-4D97-AF65-F5344CB8AC3E}">
        <p14:creationId xmlns:p14="http://schemas.microsoft.com/office/powerpoint/2010/main" val="642519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Background</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a:t>Since 2010, Ryan has been involved with R instruction</a:t>
            </a:r>
          </a:p>
          <a:p>
            <a:pPr marL="800100" lvl="1" indent="-342900">
              <a:buFont typeface="Arial" panose="020B0604020202020204" pitchFamily="34" charset="0"/>
              <a:buChar char="•"/>
            </a:pPr>
            <a:r>
              <a:rPr lang="en-US"/>
              <a:t>A constant demand for more and more varied instruction, especially Python</a:t>
            </a:r>
          </a:p>
          <a:p>
            <a:pPr>
              <a:buFont typeface="Arial" panose="020B0604020202020204" pitchFamily="34" charset="0"/>
              <a:buChar char="•"/>
            </a:pPr>
            <a:r>
              <a:rPr lang="en-US"/>
              <a:t>Rutgers has also had an active Digital Humanities program</a:t>
            </a:r>
          </a:p>
          <a:p>
            <a:pPr marL="800100" lvl="1" indent="-342900">
              <a:buFont typeface="Arial" panose="020B0604020202020204" pitchFamily="34" charset="0"/>
              <a:buChar char="•"/>
            </a:pPr>
            <a:r>
              <a:rPr lang="en-US"/>
              <a:t>Francesca </a:t>
            </a:r>
            <a:r>
              <a:rPr lang="en-US" err="1"/>
              <a:t>Giannetti</a:t>
            </a:r>
            <a:r>
              <a:rPr lang="en-US"/>
              <a:t>, Digital Humanities Librarian, hired in 2014.	</a:t>
            </a:r>
          </a:p>
          <a:p>
            <a:pPr>
              <a:buFont typeface="Arial" panose="020B0604020202020204" pitchFamily="34" charset="0"/>
              <a:buChar char="•"/>
            </a:pPr>
            <a:r>
              <a:rPr lang="en-US"/>
              <a:t>Work with Deborah Silver in Professional Master’s Program and Manish Parashar in RDI2 (Rutgers Discovery Informatics Institute) on grant proposals for “Data Science Learning Concierge”, seeding ideas for: </a:t>
            </a:r>
          </a:p>
          <a:p>
            <a:pPr marL="800100" lvl="1" indent="-342900">
              <a:buFont typeface="Arial" panose="020B0604020202020204" pitchFamily="34" charset="0"/>
              <a:buChar char="•"/>
            </a:pPr>
            <a:r>
              <a:rPr lang="en-US"/>
              <a:t>	developing pathways to learning technology outside of coursework</a:t>
            </a:r>
          </a:p>
          <a:p>
            <a:pPr marL="800100" lvl="1" indent="-342900">
              <a:buFont typeface="Arial" panose="020B0604020202020204" pitchFamily="34" charset="0"/>
              <a:buChar char="•"/>
            </a:pPr>
            <a:r>
              <a:rPr lang="en-US"/>
              <a:t>	hiring non-LIS graduate students for teaching and consulting</a:t>
            </a:r>
          </a:p>
          <a:p>
            <a:pPr marL="800100" lvl="1" indent="-342900">
              <a:buFont typeface="Arial" panose="020B0604020202020204" pitchFamily="34" charset="0"/>
              <a:buChar char="•"/>
            </a:pPr>
            <a:r>
              <a:rPr lang="en-US"/>
              <a:t>  building out physical and virtual spaces</a:t>
            </a:r>
          </a:p>
          <a:p>
            <a:pPr marL="800100" lvl="1" indent="-342900">
              <a:buFont typeface="Arial" panose="020B0604020202020204" pitchFamily="34" charset="0"/>
              <a:buChar char="•"/>
            </a:pPr>
            <a:r>
              <a:rPr lang="en-US"/>
              <a:t>	library as a neutral and friendly “third place”</a:t>
            </a:r>
          </a:p>
          <a:p>
            <a:endParaRPr lang="en-US"/>
          </a:p>
        </p:txBody>
      </p:sp>
    </p:spTree>
    <p:extLst>
      <p:ext uri="{BB962C8B-B14F-4D97-AF65-F5344CB8AC3E}">
        <p14:creationId xmlns:p14="http://schemas.microsoft.com/office/powerpoint/2010/main" val="2810471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Other Considerations</a:t>
            </a:r>
          </a:p>
        </p:txBody>
      </p:sp>
      <p:sp>
        <p:nvSpPr>
          <p:cNvPr id="3" name="Content Placeholder 2"/>
          <p:cNvSpPr>
            <a:spLocks noGrp="1"/>
          </p:cNvSpPr>
          <p:nvPr>
            <p:ph idx="1"/>
          </p:nvPr>
        </p:nvSpPr>
        <p:spPr/>
        <p:txBody>
          <a:bodyPr/>
          <a:lstStyle/>
          <a:p>
            <a:r>
              <a:rPr lang="en-US"/>
              <a:t>Specialists need some time to get going. Rushed recruiting and workshop development at the start of Fall semester meant that Fall workshops did not reach full potential. </a:t>
            </a:r>
          </a:p>
          <a:p>
            <a:r>
              <a:rPr lang="en-US"/>
              <a:t>An increasing number of students have already focused on data science even from high school – so “Intro to …” may not be relevant for them.  Finding the “sweet spot” of newish skills that are ready to see wider adoption.</a:t>
            </a:r>
          </a:p>
          <a:p>
            <a:r>
              <a:rPr lang="en-US"/>
              <a:t>A patchwork of tools across multiple platforms – Qualtrics, Google Forms, Microsoft Forms, </a:t>
            </a:r>
            <a:r>
              <a:rPr lang="en-US" err="1"/>
              <a:t>Bit.ly</a:t>
            </a:r>
            <a:r>
              <a:rPr lang="en-US"/>
              <a:t>, Rutgers link resolver, </a:t>
            </a:r>
            <a:r>
              <a:rPr lang="en-US" err="1"/>
              <a:t>Github</a:t>
            </a:r>
            <a:r>
              <a:rPr lang="en-US"/>
              <a:t>, </a:t>
            </a:r>
            <a:r>
              <a:rPr lang="en-US" err="1"/>
              <a:t>Libguides</a:t>
            </a:r>
            <a:r>
              <a:rPr lang="en-US"/>
              <a:t>, Google </a:t>
            </a:r>
            <a:r>
              <a:rPr lang="en-US" err="1"/>
              <a:t>Colab</a:t>
            </a:r>
            <a:endParaRPr lang="en-US"/>
          </a:p>
          <a:p>
            <a:r>
              <a:rPr lang="en-US"/>
              <a:t>Staff resources often not easily accessible to students</a:t>
            </a:r>
          </a:p>
          <a:p>
            <a:pPr marL="0" indent="0">
              <a:buNone/>
            </a:pPr>
            <a:endParaRPr lang="en-US"/>
          </a:p>
        </p:txBody>
      </p:sp>
    </p:spTree>
    <p:extLst>
      <p:ext uri="{BB962C8B-B14F-4D97-AF65-F5344CB8AC3E}">
        <p14:creationId xmlns:p14="http://schemas.microsoft.com/office/powerpoint/2010/main" val="4211378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Future Goals</a:t>
            </a:r>
          </a:p>
        </p:txBody>
      </p:sp>
      <p:sp>
        <p:nvSpPr>
          <p:cNvPr id="3" name="Content Placeholder 2"/>
          <p:cNvSpPr>
            <a:spLocks noGrp="1"/>
          </p:cNvSpPr>
          <p:nvPr>
            <p:ph idx="1"/>
          </p:nvPr>
        </p:nvSpPr>
        <p:spPr/>
        <p:txBody>
          <a:bodyPr/>
          <a:lstStyle/>
          <a:p>
            <a:r>
              <a:rPr lang="en-US"/>
              <a:t>Continue building virtual and (hopefully one day) physical community</a:t>
            </a:r>
          </a:p>
          <a:p>
            <a:r>
              <a:rPr lang="en-US"/>
              <a:t>Junior/Senior specialist model to provide mentoring within the cohort</a:t>
            </a:r>
          </a:p>
          <a:p>
            <a:r>
              <a:rPr lang="en-US"/>
              <a:t>Most relevant skills are a moving target</a:t>
            </a:r>
          </a:p>
          <a:p>
            <a:r>
              <a:rPr lang="en-US"/>
              <a:t>Consistent marketing, registration, feedback under one umbrella</a:t>
            </a:r>
          </a:p>
          <a:p>
            <a:r>
              <a:rPr lang="en-US"/>
              <a:t>Build further collaborations to more units                                on campus</a:t>
            </a:r>
          </a:p>
          <a:p>
            <a:pPr marL="0" indent="0">
              <a:buNone/>
            </a:pPr>
            <a:endParaRPr lang="en-US"/>
          </a:p>
        </p:txBody>
      </p:sp>
      <p:pic>
        <p:nvPicPr>
          <p:cNvPr id="5" name="Picture 4" descr="A close up of an umbrella&#10;&#10;Description automatically generated">
            <a:extLst>
              <a:ext uri="{FF2B5EF4-FFF2-40B4-BE49-F238E27FC236}">
                <a16:creationId xmlns:a16="http://schemas.microsoft.com/office/drawing/2014/main" id="{28ADB27A-8B9B-9343-B23C-C9D5FA21D0F3}"/>
              </a:ext>
            </a:extLst>
          </p:cNvPr>
          <p:cNvPicPr>
            <a:picLocks noChangeAspect="1"/>
          </p:cNvPicPr>
          <p:nvPr/>
        </p:nvPicPr>
        <p:blipFill>
          <a:blip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74189" y="3595089"/>
            <a:ext cx="2010801" cy="2270259"/>
          </a:xfrm>
          <a:prstGeom prst="rect">
            <a:avLst/>
          </a:prstGeom>
        </p:spPr>
      </p:pic>
      <p:sp>
        <p:nvSpPr>
          <p:cNvPr id="6" name="TextBox 5">
            <a:extLst>
              <a:ext uri="{FF2B5EF4-FFF2-40B4-BE49-F238E27FC236}">
                <a16:creationId xmlns:a16="http://schemas.microsoft.com/office/drawing/2014/main" id="{DFE658B9-00D5-A94A-8417-5111A7BF3E68}"/>
              </a:ext>
            </a:extLst>
          </p:cNvPr>
          <p:cNvSpPr txBox="1"/>
          <p:nvPr/>
        </p:nvSpPr>
        <p:spPr>
          <a:xfrm>
            <a:off x="6274189" y="5991519"/>
            <a:ext cx="2010801" cy="369332"/>
          </a:xfrm>
          <a:prstGeom prst="rect">
            <a:avLst/>
          </a:prstGeom>
          <a:noFill/>
        </p:spPr>
        <p:txBody>
          <a:bodyPr wrap="square" rtlCol="0">
            <a:spAutoFit/>
          </a:bodyPr>
          <a:lstStyle/>
          <a:p>
            <a:r>
              <a:rPr lang="en-US" sz="900">
                <a:hlinkClick r:id="rId3" tooltip="http://www.pngall.com/umbrella-png"/>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3698430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wrap="square" anchor="ctr">
            <a:normAutofit/>
          </a:bodyPr>
          <a:lstStyle/>
          <a:p>
            <a:r>
              <a:rPr lang="en-US"/>
              <a:t>Questions?</a:t>
            </a:r>
          </a:p>
        </p:txBody>
      </p:sp>
      <p:pic>
        <p:nvPicPr>
          <p:cNvPr id="5" name="Picture 4">
            <a:extLst>
              <a:ext uri="{FF2B5EF4-FFF2-40B4-BE49-F238E27FC236}">
                <a16:creationId xmlns:a16="http://schemas.microsoft.com/office/drawing/2014/main" id="{76B0FBC5-0E7F-204E-BEE9-F521A77D0F77}"/>
              </a:ext>
            </a:extLst>
          </p:cNvPr>
          <p:cNvPicPr>
            <a:picLocks noChangeAspect="1"/>
          </p:cNvPicPr>
          <p:nvPr/>
        </p:nvPicPr>
        <p:blipFill>
          <a:blip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7200" y="1771650"/>
            <a:ext cx="4038600" cy="4038600"/>
          </a:xfrm>
          <a:prstGeom prst="rect">
            <a:avLst/>
          </a:prstGeom>
          <a:noFill/>
        </p:spPr>
      </p:pic>
      <p:sp>
        <p:nvSpPr>
          <p:cNvPr id="3" name="Content Placeholder 2"/>
          <p:cNvSpPr>
            <a:spLocks noGrp="1"/>
          </p:cNvSpPr>
          <p:nvPr>
            <p:ph sz="half" idx="2"/>
          </p:nvPr>
        </p:nvSpPr>
        <p:spPr>
          <a:xfrm>
            <a:off x="4648200" y="1524000"/>
            <a:ext cx="4038600" cy="4533900"/>
          </a:xfrm>
        </p:spPr>
        <p:txBody>
          <a:bodyPr wrap="square" anchor="t">
            <a:normAutofit/>
          </a:bodyPr>
          <a:lstStyle/>
          <a:p>
            <a:r>
              <a:rPr lang="en-US"/>
              <a:t>Let’s discuss anything on your mind now…</a:t>
            </a:r>
          </a:p>
          <a:p>
            <a:endParaRPr lang="en-US"/>
          </a:p>
          <a:p>
            <a:endParaRPr lang="en-US"/>
          </a:p>
        </p:txBody>
      </p:sp>
      <p:sp>
        <p:nvSpPr>
          <p:cNvPr id="6" name="TextBox 5">
            <a:extLst>
              <a:ext uri="{FF2B5EF4-FFF2-40B4-BE49-F238E27FC236}">
                <a16:creationId xmlns:a16="http://schemas.microsoft.com/office/drawing/2014/main" id="{E6BDD654-26B5-EE41-BBA8-31110F48FA43}"/>
              </a:ext>
            </a:extLst>
          </p:cNvPr>
          <p:cNvSpPr txBox="1"/>
          <p:nvPr/>
        </p:nvSpPr>
        <p:spPr>
          <a:xfrm>
            <a:off x="2079754" y="5610195"/>
            <a:ext cx="2416046" cy="200055"/>
          </a:xfrm>
          <a:prstGeom prst="rect">
            <a:avLst/>
          </a:prstGeom>
          <a:solidFill>
            <a:srgbClr val="000000"/>
          </a:solidFill>
        </p:spPr>
        <p:txBody>
          <a:bodyPr wrap="none" rtlCol="0">
            <a:spAutoFit/>
          </a:bodyPr>
          <a:lstStyle/>
          <a:p>
            <a:pPr algn="r">
              <a:spcAft>
                <a:spcPts val="600"/>
              </a:spcAft>
            </a:pPr>
            <a:r>
              <a:rPr lang="en-US" sz="700">
                <a:solidFill>
                  <a:srgbClr val="FFFFFF"/>
                </a:solidFill>
                <a:latin typeface="+mn-lt"/>
                <a:ea typeface="+mn-ea"/>
                <a:cs typeface="+mn-cs"/>
                <a:hlinkClick r:id="rId3" tooltip="http://myedmondsnews.com/2018/04/live-in-edmonds-what-do-you-call-yourself/">
                  <a:extLst>
                    <a:ext uri="{A12FA001-AC4F-418D-AE19-62706E023703}">
                      <ahyp:hlinkClr xmlns:ahyp="http://schemas.microsoft.com/office/drawing/2018/hyperlinkcolor" val="tx"/>
                    </a:ext>
                  </a:extLst>
                </a:hlinkClick>
              </a:rPr>
              <a:t>This Photo</a:t>
            </a:r>
            <a:r>
              <a:rPr lang="en-US" sz="700">
                <a:solidFill>
                  <a:srgbClr val="FFFFFF"/>
                </a:solidFill>
                <a:latin typeface="+mn-lt"/>
                <a:ea typeface="+mn-ea"/>
                <a:cs typeface="+mn-cs"/>
              </a:rPr>
              <a:t> by Unknown Author is licensed under </a:t>
            </a:r>
            <a:r>
              <a:rPr lang="en-US" sz="700">
                <a:solidFill>
                  <a:srgbClr val="FFFFFF"/>
                </a:solidFill>
                <a:latin typeface="+mn-lt"/>
                <a:ea typeface="+mn-ea"/>
                <a:cs typeface="+mn-cs"/>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latin typeface="+mn-lt"/>
              <a:ea typeface="+mn-ea"/>
              <a:cs typeface="+mn-cs"/>
            </a:endParaRPr>
          </a:p>
        </p:txBody>
      </p:sp>
    </p:spTree>
    <p:extLst>
      <p:ext uri="{BB962C8B-B14F-4D97-AF65-F5344CB8AC3E}">
        <p14:creationId xmlns:p14="http://schemas.microsoft.com/office/powerpoint/2010/main" val="2942132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F1E3-F9AC-2B40-8193-77A304DA1C7D}"/>
              </a:ext>
            </a:extLst>
          </p:cNvPr>
          <p:cNvSpPr>
            <a:spLocks noGrp="1"/>
          </p:cNvSpPr>
          <p:nvPr>
            <p:ph type="title"/>
          </p:nvPr>
        </p:nvSpPr>
        <p:spPr>
          <a:xfrm>
            <a:off x="457200" y="715962"/>
            <a:ext cx="8229600" cy="808038"/>
          </a:xfrm>
        </p:spPr>
        <p:txBody>
          <a:bodyPr/>
          <a:lstStyle/>
          <a:p>
            <a:r>
              <a:rPr lang="en-US">
                <a:latin typeface="Zapfino" panose="03030300040707070C03" pitchFamily="66" charset="77"/>
              </a:rPr>
              <a:t>Thank you!</a:t>
            </a:r>
          </a:p>
        </p:txBody>
      </p:sp>
      <p:sp>
        <p:nvSpPr>
          <p:cNvPr id="3" name="Content Placeholder 2">
            <a:extLst>
              <a:ext uri="{FF2B5EF4-FFF2-40B4-BE49-F238E27FC236}">
                <a16:creationId xmlns:a16="http://schemas.microsoft.com/office/drawing/2014/main" id="{7B3AF05C-6B48-4242-873E-B047A4B8397F}"/>
              </a:ext>
            </a:extLst>
          </p:cNvPr>
          <p:cNvSpPr>
            <a:spLocks noGrp="1"/>
          </p:cNvSpPr>
          <p:nvPr>
            <p:ph sz="half" idx="1"/>
          </p:nvPr>
        </p:nvSpPr>
        <p:spPr>
          <a:xfrm>
            <a:off x="457200" y="2263132"/>
            <a:ext cx="4038600" cy="3794768"/>
          </a:xfrm>
        </p:spPr>
        <p:txBody>
          <a:bodyPr/>
          <a:lstStyle/>
          <a:p>
            <a:r>
              <a:rPr lang="en-US"/>
              <a:t>Thank you for your attention and thanks to OCLC for making this possible!</a:t>
            </a:r>
          </a:p>
        </p:txBody>
      </p:sp>
      <p:pic>
        <p:nvPicPr>
          <p:cNvPr id="6" name="Content Placeholder 5" descr="A screenshot of a cell phone&#10;&#10;Description automatically generated">
            <a:extLst>
              <a:ext uri="{FF2B5EF4-FFF2-40B4-BE49-F238E27FC236}">
                <a16:creationId xmlns:a16="http://schemas.microsoft.com/office/drawing/2014/main" id="{8428DD27-2628-DC4E-93FF-79B430A6B7C0}"/>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590" t="7077" r="6547" b="8172"/>
          <a:stretch/>
        </p:blipFill>
        <p:spPr>
          <a:xfrm>
            <a:off x="4495800" y="2566231"/>
            <a:ext cx="4376225" cy="3575807"/>
          </a:xfrm>
        </p:spPr>
      </p:pic>
      <p:sp>
        <p:nvSpPr>
          <p:cNvPr id="7" name="TextBox 6">
            <a:extLst>
              <a:ext uri="{FF2B5EF4-FFF2-40B4-BE49-F238E27FC236}">
                <a16:creationId xmlns:a16="http://schemas.microsoft.com/office/drawing/2014/main" id="{83D70F6F-3011-2846-8D34-0AD383B596D6}"/>
              </a:ext>
            </a:extLst>
          </p:cNvPr>
          <p:cNvSpPr txBox="1"/>
          <p:nvPr/>
        </p:nvSpPr>
        <p:spPr>
          <a:xfrm>
            <a:off x="4833425" y="6445137"/>
            <a:ext cx="4191000" cy="230832"/>
          </a:xfrm>
          <a:prstGeom prst="rect">
            <a:avLst/>
          </a:prstGeom>
          <a:noFill/>
        </p:spPr>
        <p:txBody>
          <a:bodyPr wrap="square" rtlCol="0">
            <a:spAutoFit/>
          </a:bodyPr>
          <a:lstStyle/>
          <a:p>
            <a:r>
              <a:rPr lang="en-US" sz="900">
                <a:hlinkClick r:id="rId3" tooltip="https://www.flickr.com/photos/info_grrl/8217011627"/>
              </a:rPr>
              <a:t>This Photo</a:t>
            </a:r>
            <a:r>
              <a:rPr lang="en-US" sz="900"/>
              <a:t> by Unknown Author is licensed under </a:t>
            </a:r>
            <a:r>
              <a:rPr lang="en-US" sz="900">
                <a:hlinkClick r:id="rId4" tooltip="https://creativecommons.org/licenses/by-nc-sa/3.0/"/>
              </a:rPr>
              <a:t>CC BY-SA-NC</a:t>
            </a:r>
            <a:endParaRPr lang="en-US" sz="900"/>
          </a:p>
        </p:txBody>
      </p:sp>
      <p:sp>
        <p:nvSpPr>
          <p:cNvPr id="9" name="TextBox 8">
            <a:extLst>
              <a:ext uri="{FF2B5EF4-FFF2-40B4-BE49-F238E27FC236}">
                <a16:creationId xmlns:a16="http://schemas.microsoft.com/office/drawing/2014/main" id="{0342E6F0-A593-E745-9B7D-7CCDDCA0D652}"/>
              </a:ext>
            </a:extLst>
          </p:cNvPr>
          <p:cNvSpPr txBox="1"/>
          <p:nvPr/>
        </p:nvSpPr>
        <p:spPr>
          <a:xfrm rot="20076522">
            <a:off x="6152136" y="1706816"/>
            <a:ext cx="1959191" cy="461665"/>
          </a:xfrm>
          <a:prstGeom prst="rect">
            <a:avLst/>
          </a:prstGeom>
          <a:noFill/>
        </p:spPr>
        <p:txBody>
          <a:bodyPr wrap="none" rtlCol="0">
            <a:spAutoFit/>
          </a:bodyPr>
          <a:lstStyle/>
          <a:p>
            <a:r>
              <a:rPr lang="en-US"/>
              <a:t>  </a:t>
            </a:r>
            <a:r>
              <a:rPr lang="mn-MN" i="1">
                <a:latin typeface="Freestyle Script" panose="020F0502020204030204" pitchFamily="34" charset="0"/>
                <a:cs typeface="Mongolian Baiti" panose="03000500000000000000" pitchFamily="66" charset="0"/>
              </a:rPr>
              <a:t>Баярлалаа</a:t>
            </a:r>
            <a:r>
              <a:rPr lang="en-US" i="1">
                <a:latin typeface="Mongolian Baiti" panose="03000500000000000000" pitchFamily="66" charset="0"/>
                <a:cs typeface="Mongolian Baiti" panose="03000500000000000000" pitchFamily="66" charset="0"/>
              </a:rPr>
              <a:t>!</a:t>
            </a:r>
          </a:p>
        </p:txBody>
      </p:sp>
    </p:spTree>
    <p:extLst>
      <p:ext uri="{BB962C8B-B14F-4D97-AF65-F5344CB8AC3E}">
        <p14:creationId xmlns:p14="http://schemas.microsoft.com/office/powerpoint/2010/main" val="1146305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wrap="square" anchor="ctr">
            <a:normAutofit/>
          </a:bodyPr>
          <a:lstStyle/>
          <a:p>
            <a:r>
              <a:rPr lang="en-US"/>
              <a:t>Director’s Perspective</a:t>
            </a:r>
          </a:p>
        </p:txBody>
      </p:sp>
      <p:graphicFrame>
        <p:nvGraphicFramePr>
          <p:cNvPr id="5" name="Content Placeholder 2">
            <a:extLst>
              <a:ext uri="{FF2B5EF4-FFF2-40B4-BE49-F238E27FC236}">
                <a16:creationId xmlns:a16="http://schemas.microsoft.com/office/drawing/2014/main" id="{1322E5AF-548B-41BB-BF00-E3F027F3A51A}"/>
              </a:ext>
            </a:extLst>
          </p:cNvPr>
          <p:cNvGraphicFramePr>
            <a:graphicFrameLocks noGrp="1"/>
          </p:cNvGraphicFramePr>
          <p:nvPr>
            <p:ph idx="1"/>
            <p:extLst>
              <p:ext uri="{D42A27DB-BD31-4B8C-83A1-F6EECF244321}">
                <p14:modId xmlns:p14="http://schemas.microsoft.com/office/powerpoint/2010/main" val="994808021"/>
              </p:ext>
            </p:extLst>
          </p:nvPr>
        </p:nvGraphicFramePr>
        <p:xfrm>
          <a:off x="457200" y="1524000"/>
          <a:ext cx="8229600" cy="4533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8395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9660E-2A81-470C-B502-D972DD43168D}"/>
              </a:ext>
            </a:extLst>
          </p:cNvPr>
          <p:cNvSpPr>
            <a:spLocks noGrp="1"/>
          </p:cNvSpPr>
          <p:nvPr>
            <p:ph type="title"/>
          </p:nvPr>
        </p:nvSpPr>
        <p:spPr>
          <a:xfrm>
            <a:off x="457200" y="609600"/>
            <a:ext cx="8229600" cy="808038"/>
          </a:xfrm>
        </p:spPr>
        <p:txBody>
          <a:bodyPr wrap="square" anchor="ctr">
            <a:normAutofit/>
          </a:bodyPr>
          <a:lstStyle/>
          <a:p>
            <a:r>
              <a:rPr lang="en-US"/>
              <a:t>Director's Perspective: Strategic Fit</a:t>
            </a:r>
          </a:p>
        </p:txBody>
      </p:sp>
      <p:pic>
        <p:nvPicPr>
          <p:cNvPr id="5" name="Picture 5" descr="A screenshot of a cell phone&#10;&#10;Description automatically generated">
            <a:extLst>
              <a:ext uri="{FF2B5EF4-FFF2-40B4-BE49-F238E27FC236}">
                <a16:creationId xmlns:a16="http://schemas.microsoft.com/office/drawing/2014/main" id="{58F3D791-E469-4549-A195-34D90D792DD5}"/>
              </a:ext>
            </a:extLst>
          </p:cNvPr>
          <p:cNvPicPr>
            <a:picLocks noGrp="1" noChangeAspect="1"/>
          </p:cNvPicPr>
          <p:nvPr>
            <p:ph sz="half" idx="1"/>
          </p:nvPr>
        </p:nvPicPr>
        <p:blipFill>
          <a:blip r:embed="rId2"/>
          <a:stretch>
            <a:fillRect/>
          </a:stretch>
        </p:blipFill>
        <p:spPr>
          <a:xfrm>
            <a:off x="285541" y="1550733"/>
            <a:ext cx="4712676" cy="4631161"/>
          </a:xfrm>
          <a:noFill/>
        </p:spPr>
      </p:pic>
      <p:sp>
        <p:nvSpPr>
          <p:cNvPr id="4" name="Text Placeholder 3">
            <a:extLst>
              <a:ext uri="{FF2B5EF4-FFF2-40B4-BE49-F238E27FC236}">
                <a16:creationId xmlns:a16="http://schemas.microsoft.com/office/drawing/2014/main" id="{00B0DF02-C456-49EA-B958-F3F1C8D59D43}"/>
              </a:ext>
            </a:extLst>
          </p:cNvPr>
          <p:cNvSpPr>
            <a:spLocks noGrp="1"/>
          </p:cNvSpPr>
          <p:nvPr>
            <p:ph sz="half" idx="2"/>
          </p:nvPr>
        </p:nvSpPr>
        <p:spPr>
          <a:xfrm>
            <a:off x="5096189" y="1942681"/>
            <a:ext cx="3762270" cy="4131967"/>
          </a:xfrm>
        </p:spPr>
        <p:txBody>
          <a:bodyPr wrap="square" anchor="t">
            <a:normAutofit fontScale="92500" lnSpcReduction="10000"/>
          </a:bodyPr>
          <a:lstStyle/>
          <a:p>
            <a:pPr marL="285750" indent="-285750">
              <a:buFont typeface="Arial"/>
              <a:buChar char="•"/>
            </a:pPr>
            <a:r>
              <a:rPr lang="en-US"/>
              <a:t>Pilot in parallel with strategic planning data collection</a:t>
            </a:r>
          </a:p>
          <a:p>
            <a:pPr marL="285750" indent="-285750">
              <a:buFont typeface="Arial"/>
              <a:buChar char="•"/>
            </a:pPr>
            <a:r>
              <a:rPr lang="en-US"/>
              <a:t>Identified sandbox funding and drafted initial positons for Spring 2018 semester</a:t>
            </a:r>
          </a:p>
          <a:p>
            <a:pPr marL="285750" indent="-285750">
              <a:buFont typeface="Arial"/>
              <a:buChar char="•"/>
            </a:pPr>
            <a:r>
              <a:rPr lang="en-US"/>
              <a:t>COVID perspective: Pilots in the time of crisis</a:t>
            </a:r>
          </a:p>
        </p:txBody>
      </p:sp>
    </p:spTree>
    <p:extLst>
      <p:ext uri="{BB962C8B-B14F-4D97-AF65-F5344CB8AC3E}">
        <p14:creationId xmlns:p14="http://schemas.microsoft.com/office/powerpoint/2010/main" val="4030996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E7C3D-FC80-A14C-BECA-BAE9A3B12A44}"/>
              </a:ext>
            </a:extLst>
          </p:cNvPr>
          <p:cNvSpPr>
            <a:spLocks noGrp="1"/>
          </p:cNvSpPr>
          <p:nvPr>
            <p:ph type="title"/>
          </p:nvPr>
        </p:nvSpPr>
        <p:spPr/>
        <p:txBody>
          <a:bodyPr/>
          <a:lstStyle/>
          <a:p>
            <a:r>
              <a:rPr lang="en-US"/>
              <a:t>Poll Question</a:t>
            </a:r>
          </a:p>
        </p:txBody>
      </p:sp>
      <p:sp>
        <p:nvSpPr>
          <p:cNvPr id="3" name="Content Placeholder 2">
            <a:extLst>
              <a:ext uri="{FF2B5EF4-FFF2-40B4-BE49-F238E27FC236}">
                <a16:creationId xmlns:a16="http://schemas.microsoft.com/office/drawing/2014/main" id="{6EAAEA50-779F-CE4D-B402-8B6B632A18FD}"/>
              </a:ext>
            </a:extLst>
          </p:cNvPr>
          <p:cNvSpPr>
            <a:spLocks noGrp="1"/>
          </p:cNvSpPr>
          <p:nvPr>
            <p:ph idx="1"/>
          </p:nvPr>
        </p:nvSpPr>
        <p:spPr/>
        <p:txBody>
          <a:bodyPr/>
          <a:lstStyle/>
          <a:p>
            <a:r>
              <a:rPr lang="en-US" dirty="0"/>
              <a:t>Currently, are pilots more challenging? Or are they in the opportunity zone?</a:t>
            </a:r>
          </a:p>
          <a:p>
            <a:r>
              <a:rPr lang="en-US" dirty="0"/>
              <a:t>What factors are driving opportunities?</a:t>
            </a:r>
          </a:p>
        </p:txBody>
      </p:sp>
      <p:pic>
        <p:nvPicPr>
          <p:cNvPr id="5" name="Picture 4" descr="A close up of a sign&#10;&#10;Description automatically generated">
            <a:extLst>
              <a:ext uri="{FF2B5EF4-FFF2-40B4-BE49-F238E27FC236}">
                <a16:creationId xmlns:a16="http://schemas.microsoft.com/office/drawing/2014/main" id="{85186A48-1B48-374B-8CCA-4E1F7CCB1A82}"/>
              </a:ext>
            </a:extLst>
          </p:cNvPr>
          <p:cNvPicPr>
            <a:picLocks noChangeAspect="1"/>
          </p:cNvPicPr>
          <p:nvPr/>
        </p:nvPicPr>
        <p:blipFill>
          <a:blip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7200" y="3769668"/>
            <a:ext cx="8128000" cy="1333500"/>
          </a:xfrm>
          <a:prstGeom prst="rect">
            <a:avLst/>
          </a:prstGeom>
        </p:spPr>
      </p:pic>
      <p:sp>
        <p:nvSpPr>
          <p:cNvPr id="6" name="TextBox 5">
            <a:extLst>
              <a:ext uri="{FF2B5EF4-FFF2-40B4-BE49-F238E27FC236}">
                <a16:creationId xmlns:a16="http://schemas.microsoft.com/office/drawing/2014/main" id="{5DA528E3-A93B-0148-91F3-2D3D478B2414}"/>
              </a:ext>
            </a:extLst>
          </p:cNvPr>
          <p:cNvSpPr txBox="1"/>
          <p:nvPr/>
        </p:nvSpPr>
        <p:spPr>
          <a:xfrm>
            <a:off x="457200" y="5103168"/>
            <a:ext cx="8128000" cy="230832"/>
          </a:xfrm>
          <a:prstGeom prst="rect">
            <a:avLst/>
          </a:prstGeom>
          <a:noFill/>
        </p:spPr>
        <p:txBody>
          <a:bodyPr wrap="square" rtlCol="0">
            <a:spAutoFit/>
          </a:bodyPr>
          <a:lstStyle/>
          <a:p>
            <a:r>
              <a:rPr lang="en-US" sz="900">
                <a:hlinkClick r:id="rId3" tooltip="https://en.wikipedia.org/wiki/File:Poll_everywhere_logo.sv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937549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wrap="square" anchor="ctr">
            <a:normAutofit/>
          </a:bodyPr>
          <a:lstStyle/>
          <a:p>
            <a:r>
              <a:rPr lang="en-US"/>
              <a:t>Questions for the Director?</a:t>
            </a:r>
          </a:p>
        </p:txBody>
      </p:sp>
      <p:pic>
        <p:nvPicPr>
          <p:cNvPr id="5" name="Picture 4">
            <a:extLst>
              <a:ext uri="{FF2B5EF4-FFF2-40B4-BE49-F238E27FC236}">
                <a16:creationId xmlns:a16="http://schemas.microsoft.com/office/drawing/2014/main" id="{76B0FBC5-0E7F-204E-BEE9-F521A77D0F77}"/>
              </a:ext>
            </a:extLst>
          </p:cNvPr>
          <p:cNvPicPr>
            <a:picLocks noChangeAspect="1"/>
          </p:cNvPicPr>
          <p:nvPr/>
        </p:nvPicPr>
        <p:blipFill>
          <a:blip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7200" y="1771650"/>
            <a:ext cx="4038600" cy="4038600"/>
          </a:xfrm>
          <a:prstGeom prst="rect">
            <a:avLst/>
          </a:prstGeom>
          <a:noFill/>
        </p:spPr>
      </p:pic>
      <p:sp>
        <p:nvSpPr>
          <p:cNvPr id="3" name="Content Placeholder 2"/>
          <p:cNvSpPr>
            <a:spLocks noGrp="1"/>
          </p:cNvSpPr>
          <p:nvPr>
            <p:ph sz="half" idx="2"/>
          </p:nvPr>
        </p:nvSpPr>
        <p:spPr>
          <a:xfrm>
            <a:off x="4648200" y="1524000"/>
            <a:ext cx="4038600" cy="4533900"/>
          </a:xfrm>
        </p:spPr>
        <p:txBody>
          <a:bodyPr wrap="square" anchor="t">
            <a:normAutofit/>
          </a:bodyPr>
          <a:lstStyle/>
          <a:p>
            <a:r>
              <a:rPr lang="en-US"/>
              <a:t>Please ask any questions relating to the Director’s perspective now.</a:t>
            </a:r>
          </a:p>
          <a:p>
            <a:endParaRPr lang="en-US"/>
          </a:p>
          <a:p>
            <a:endParaRPr lang="en-US"/>
          </a:p>
        </p:txBody>
      </p:sp>
      <p:sp>
        <p:nvSpPr>
          <p:cNvPr id="6" name="TextBox 5">
            <a:extLst>
              <a:ext uri="{FF2B5EF4-FFF2-40B4-BE49-F238E27FC236}">
                <a16:creationId xmlns:a16="http://schemas.microsoft.com/office/drawing/2014/main" id="{E6BDD654-26B5-EE41-BBA8-31110F48FA43}"/>
              </a:ext>
            </a:extLst>
          </p:cNvPr>
          <p:cNvSpPr txBox="1"/>
          <p:nvPr/>
        </p:nvSpPr>
        <p:spPr>
          <a:xfrm>
            <a:off x="2079754" y="5610195"/>
            <a:ext cx="2416046" cy="200055"/>
          </a:xfrm>
          <a:prstGeom prst="rect">
            <a:avLst/>
          </a:prstGeom>
          <a:solidFill>
            <a:srgbClr val="000000"/>
          </a:solidFill>
        </p:spPr>
        <p:txBody>
          <a:bodyPr wrap="none" rtlCol="0">
            <a:spAutoFit/>
          </a:bodyPr>
          <a:lstStyle/>
          <a:p>
            <a:pPr algn="r">
              <a:spcAft>
                <a:spcPts val="600"/>
              </a:spcAft>
            </a:pPr>
            <a:r>
              <a:rPr lang="en-US" sz="700">
                <a:solidFill>
                  <a:srgbClr val="FFFFFF"/>
                </a:solidFill>
                <a:latin typeface="+mn-lt"/>
                <a:ea typeface="+mn-ea"/>
                <a:cs typeface="+mn-cs"/>
                <a:hlinkClick r:id="rId3" tooltip="http://myedmondsnews.com/2018/04/live-in-edmonds-what-do-you-call-yourself/">
                  <a:extLst>
                    <a:ext uri="{A12FA001-AC4F-418D-AE19-62706E023703}">
                      <ahyp:hlinkClr xmlns:ahyp="http://schemas.microsoft.com/office/drawing/2018/hyperlinkcolor" val="tx"/>
                    </a:ext>
                  </a:extLst>
                </a:hlinkClick>
              </a:rPr>
              <a:t>This Photo</a:t>
            </a:r>
            <a:r>
              <a:rPr lang="en-US" sz="700">
                <a:solidFill>
                  <a:srgbClr val="FFFFFF"/>
                </a:solidFill>
                <a:latin typeface="+mn-lt"/>
                <a:ea typeface="+mn-ea"/>
                <a:cs typeface="+mn-cs"/>
              </a:rPr>
              <a:t> by Unknown Author is licensed under </a:t>
            </a:r>
            <a:r>
              <a:rPr lang="en-US" sz="700">
                <a:solidFill>
                  <a:srgbClr val="FFFFFF"/>
                </a:solidFill>
                <a:latin typeface="+mn-lt"/>
                <a:ea typeface="+mn-ea"/>
                <a:cs typeface="+mn-cs"/>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latin typeface="+mn-lt"/>
              <a:ea typeface="+mn-ea"/>
              <a:cs typeface="+mn-cs"/>
            </a:endParaRPr>
          </a:p>
        </p:txBody>
      </p:sp>
    </p:spTree>
    <p:extLst>
      <p:ext uri="{BB962C8B-B14F-4D97-AF65-F5344CB8AC3E}">
        <p14:creationId xmlns:p14="http://schemas.microsoft.com/office/powerpoint/2010/main" val="326830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Defining the Program</a:t>
            </a:r>
          </a:p>
        </p:txBody>
      </p:sp>
      <p:sp>
        <p:nvSpPr>
          <p:cNvPr id="3" name="Content Placeholder 2"/>
          <p:cNvSpPr>
            <a:spLocks noGrp="1"/>
          </p:cNvSpPr>
          <p:nvPr>
            <p:ph idx="1"/>
          </p:nvPr>
        </p:nvSpPr>
        <p:spPr/>
        <p:txBody>
          <a:bodyPr/>
          <a:lstStyle/>
          <a:p>
            <a:r>
              <a:rPr lang="en-US"/>
              <a:t>Other data services such as </a:t>
            </a:r>
            <a:r>
              <a:rPr lang="en-US">
                <a:hlinkClick r:id="rId2"/>
              </a:rPr>
              <a:t>NYU</a:t>
            </a:r>
            <a:r>
              <a:rPr lang="en-US"/>
              <a:t>, </a:t>
            </a:r>
            <a:r>
              <a:rPr lang="en-US">
                <a:hlinkClick r:id="rId3"/>
              </a:rPr>
              <a:t>Duke</a:t>
            </a:r>
            <a:r>
              <a:rPr lang="en-US"/>
              <a:t>, </a:t>
            </a:r>
            <a:r>
              <a:rPr lang="en-US">
                <a:hlinkClick r:id="rId4"/>
              </a:rPr>
              <a:t>Princeton</a:t>
            </a:r>
            <a:r>
              <a:rPr lang="en-US"/>
              <a:t> have full time staff support</a:t>
            </a:r>
          </a:p>
          <a:p>
            <a:pPr>
              <a:buFont typeface="Arial" panose="020B0604020202020204" pitchFamily="34" charset="0"/>
              <a:buChar char="•"/>
            </a:pPr>
            <a:r>
              <a:rPr lang="en-US"/>
              <a:t>Initial name was Library Fellows, but “Graduate Specialist” was chosen to be more precise and not conflict with other position titles</a:t>
            </a:r>
          </a:p>
          <a:p>
            <a:pPr>
              <a:buFont typeface="Arial" panose="020B0604020202020204" pitchFamily="34" charset="0"/>
              <a:buChar char="•"/>
            </a:pPr>
            <a:r>
              <a:rPr lang="en-US"/>
              <a:t>Learning and skill-building opportunity for the specialists</a:t>
            </a:r>
          </a:p>
          <a:p>
            <a:pPr>
              <a:buFont typeface="Arial" panose="020B0604020202020204" pitchFamily="34" charset="0"/>
              <a:buChar char="•"/>
            </a:pPr>
            <a:r>
              <a:rPr lang="en-US"/>
              <a:t>Drawn from New Brunswick grad school population</a:t>
            </a:r>
          </a:p>
          <a:p>
            <a:pPr>
              <a:buFont typeface="Arial" panose="020B0604020202020204" pitchFamily="34" charset="0"/>
              <a:buChar char="•"/>
            </a:pPr>
            <a:r>
              <a:rPr lang="en-US"/>
              <a:t>Higher wage rate ($25 vs. $15) than the Libraries norm</a:t>
            </a:r>
          </a:p>
          <a:p>
            <a:pPr>
              <a:buFont typeface="Arial" panose="020B0604020202020204" pitchFamily="34" charset="0"/>
              <a:buChar char="•"/>
            </a:pPr>
            <a:r>
              <a:rPr lang="en-US"/>
              <a:t>Initial focus on quantitative data and digital humanities</a:t>
            </a:r>
          </a:p>
          <a:p>
            <a:pPr>
              <a:buFont typeface="Arial" panose="020B0604020202020204" pitchFamily="34" charset="0"/>
              <a:buChar char="•"/>
            </a:pPr>
            <a:r>
              <a:rPr lang="en-US"/>
              <a:t>Open to expansion beyond “data”</a:t>
            </a:r>
          </a:p>
          <a:p>
            <a:pPr>
              <a:buFont typeface="Arial" panose="020B0604020202020204" pitchFamily="34" charset="0"/>
              <a:buChar char="•"/>
            </a:pPr>
            <a:r>
              <a:rPr lang="en-US"/>
              <a:t>Combined teaching and consulting role</a:t>
            </a:r>
          </a:p>
          <a:p>
            <a:endParaRPr lang="en-US"/>
          </a:p>
        </p:txBody>
      </p:sp>
    </p:spTree>
    <p:extLst>
      <p:ext uri="{BB962C8B-B14F-4D97-AF65-F5344CB8AC3E}">
        <p14:creationId xmlns:p14="http://schemas.microsoft.com/office/powerpoint/2010/main" val="120082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Pre-Spring 2018</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a:t>Meeting with Libraries HR to clear the new positions and outline requirements</a:t>
            </a:r>
          </a:p>
          <a:p>
            <a:pPr>
              <a:buFont typeface="Arial" panose="020B0604020202020204" pitchFamily="34" charset="0"/>
              <a:buChar char="•"/>
            </a:pPr>
            <a:r>
              <a:rPr lang="en-US"/>
              <a:t>Developing position descriptions:</a:t>
            </a:r>
          </a:p>
          <a:p>
            <a:pPr marL="800100" lvl="1" indent="-342900">
              <a:buFont typeface="Arial" panose="020B0604020202020204" pitchFamily="34" charset="0"/>
              <a:buChar char="•"/>
            </a:pPr>
            <a:r>
              <a:rPr lang="en-US" sz="1600"/>
              <a:t>Data Services Graduate Specialist: Successful applicants will be highly motivated individuals with a strong interest in data analytics. Knowledge of statistics, data analysis, visualization, and relevant programming techniques is required. Intellectual curiosity and strong interpersonal and communication skills are required qualifications for this position.</a:t>
            </a:r>
          </a:p>
          <a:p>
            <a:pPr marL="800100" lvl="1" indent="-342900">
              <a:buFont typeface="Arial" panose="020B0604020202020204" pitchFamily="34" charset="0"/>
              <a:buChar char="•"/>
            </a:pPr>
            <a:r>
              <a:rPr lang="en-US" sz="1600"/>
              <a:t>Digital Humanities Graduate Specialist: Successful applicants will be highly motivated individuals with a strong interest in digital humanities work within an academic or GLAM (galleries, libraries, archives, and museums) setting. Knowledge of one or more digital humanities research methodologies is required. Intellectual curiosity and strong interpersonal and communication skills are important qualifications for this position.</a:t>
            </a:r>
          </a:p>
          <a:p>
            <a:pPr marL="0" indent="0">
              <a:buNone/>
            </a:pPr>
            <a:endParaRPr lang="en-US" sz="1600"/>
          </a:p>
        </p:txBody>
      </p:sp>
    </p:spTree>
    <p:extLst>
      <p:ext uri="{BB962C8B-B14F-4D97-AF65-F5344CB8AC3E}">
        <p14:creationId xmlns:p14="http://schemas.microsoft.com/office/powerpoint/2010/main" val="1623901522"/>
      </p:ext>
    </p:extLst>
  </p:cSld>
  <p:clrMapOvr>
    <a:masterClrMapping/>
  </p:clrMapOvr>
</p:sld>
</file>

<file path=ppt/theme/theme1.xml><?xml version="1.0" encoding="utf-8"?>
<a:theme xmlns:a="http://schemas.openxmlformats.org/drawingml/2006/main" name="RU_template_ST">
  <a:themeElements>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U_Template_Verdana_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_Template_Verdana_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_Template_Verdana_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_Template_Verdana_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_Template_Verdana_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_Template_Verdana_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_Template_Verdana_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_Template_Verdana_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_Template_Verdana_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_Template_Verdana_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_Template_Verdana_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_Template_Verdana_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395</TotalTime>
  <Words>1788</Words>
  <Application>Microsoft Office PowerPoint</Application>
  <PresentationFormat>On-screen Show (4:3)</PresentationFormat>
  <Paragraphs>166</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Freestyle Script</vt:lpstr>
      <vt:lpstr>Mongolian Baiti</vt:lpstr>
      <vt:lpstr>Zapfino</vt:lpstr>
      <vt:lpstr>RU_template_ST</vt:lpstr>
      <vt:lpstr>Scaling research support services through a graduate specialist program at Rutgers University</vt:lpstr>
      <vt:lpstr>Outline</vt:lpstr>
      <vt:lpstr>Background</vt:lpstr>
      <vt:lpstr>Director’s Perspective</vt:lpstr>
      <vt:lpstr>Director's Perspective: Strategic Fit</vt:lpstr>
      <vt:lpstr>Poll Question</vt:lpstr>
      <vt:lpstr>Questions for the Director?</vt:lpstr>
      <vt:lpstr>Defining the Program</vt:lpstr>
      <vt:lpstr>Pre-Spring 2018</vt:lpstr>
      <vt:lpstr>Spring 2018</vt:lpstr>
      <vt:lpstr>PowerPoint Presentation</vt:lpstr>
      <vt:lpstr>PowerPoint Presentation</vt:lpstr>
      <vt:lpstr>Spring 2018 - Results</vt:lpstr>
      <vt:lpstr>Spring 2018 - Feedback</vt:lpstr>
      <vt:lpstr>Spring 2018 – Feedback, continued</vt:lpstr>
      <vt:lpstr>AY 2019 - Expansion</vt:lpstr>
      <vt:lpstr>AY 2020</vt:lpstr>
      <vt:lpstr>PowerPoint Presentation</vt:lpstr>
      <vt:lpstr>PowerPoint Presentation</vt:lpstr>
      <vt:lpstr>PowerPoint Presentation</vt:lpstr>
      <vt:lpstr>Poll Question</vt:lpstr>
      <vt:lpstr>Feedback and Suggestions</vt:lpstr>
      <vt:lpstr>JetStream</vt:lpstr>
      <vt:lpstr>COVID-19</vt:lpstr>
      <vt:lpstr>Collaborations</vt:lpstr>
      <vt:lpstr>Poll Question</vt:lpstr>
      <vt:lpstr>Colloborations - Erdos</vt:lpstr>
      <vt:lpstr>PowerPoint Presentation</vt:lpstr>
      <vt:lpstr>Impact</vt:lpstr>
      <vt:lpstr>Other Considerations</vt:lpstr>
      <vt:lpstr>Future Goals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Scaling research support services through a graduate specialist program at Rutgers University</dc:title>
  <dc:creator>Ryan Womack</dc:creator>
  <cp:lastModifiedBy>Proffitt,Merrilee</cp:lastModifiedBy>
  <cp:revision>129</cp:revision>
  <dcterms:created xsi:type="dcterms:W3CDTF">2020-07-08T14:19:34Z</dcterms:created>
  <dcterms:modified xsi:type="dcterms:W3CDTF">2020-07-09T21:21:10Z</dcterms:modified>
</cp:coreProperties>
</file>