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57" r:id="rId4"/>
    <p:sldId id="259" r:id="rId5"/>
    <p:sldId id="2028" r:id="rId6"/>
    <p:sldId id="2029" r:id="rId7"/>
    <p:sldId id="2027" r:id="rId8"/>
    <p:sldId id="262" r:id="rId9"/>
    <p:sldId id="263" r:id="rId10"/>
    <p:sldId id="261" r:id="rId11"/>
    <p:sldId id="260" r:id="rId12"/>
    <p:sldId id="2031" r:id="rId13"/>
    <p:sldId id="203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E4FA39-5AB3-456D-9847-FC99521CADCE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CD0F90-A1D1-4A9D-A0E2-5C8F44D8D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444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D7B0F-C6FE-4E39-86EF-2801AA185D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D1AC93-9020-4197-A0D5-5ACB22696B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2B8A1C-AA58-43F8-B44D-3539095DB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BCB3A-ACA4-485B-8F8E-6FB1D0AD9661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AEC30D-2A11-4371-A625-81E4B9940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ACA40-B2DE-46C8-AC2B-DB5963CA9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D0AAA-BBA7-4EBF-8FBF-B29406621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258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5DBAB-2ECC-425E-AD74-E622E7E28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3CB220-8591-43FA-818D-CA09C3D0A3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CB516-3D7F-49B7-8AA1-9CECF3D4F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BCB3A-ACA4-485B-8F8E-6FB1D0AD9661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2FA8F1-CC7B-466C-89B1-8F65495CF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8DB092-5134-49B6-A648-D49BDA0BF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D0AAA-BBA7-4EBF-8FBF-B29406621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760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5F6FF6-BD77-44BF-9AD7-5D6EE74E30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025CEF-2795-4340-9738-BD386EF590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CF2B6A-2FC4-4DC9-9523-B71611138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BCB3A-ACA4-485B-8F8E-6FB1D0AD9661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80C54B-38C0-4E16-900A-60C6D52D0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A353B-6BCB-4383-A736-450B2EE04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D0AAA-BBA7-4EBF-8FBF-B29406621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853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5018F-DC7B-48C7-93CA-2D3D189F0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B49C8-A296-4DE9-A480-8BFBF46BDA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3B16AC-6A2F-4F75-81B2-83B00094A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BCB3A-ACA4-485B-8F8E-6FB1D0AD9661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F33D8-3D94-4695-94EB-AF3AF48F7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1C741A-8677-4039-A965-502B02B52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D0AAA-BBA7-4EBF-8FBF-B29406621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391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767B9-1996-49F9-A908-069A7EA6F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EDD636-D0CC-43FC-8E22-C8C453C318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B0077A-78A5-4AB5-8DCA-84DB0B058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BCB3A-ACA4-485B-8F8E-6FB1D0AD9661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EBEF2F-4701-4ABF-BE17-CC4121398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801228-D281-4269-B1B8-C8073F9F5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D0AAA-BBA7-4EBF-8FBF-B29406621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865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FF4E4-D3CB-466F-8587-417C5B686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A9CEC0-D6A7-4B0C-82B6-91148D3EA6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FFC155-395F-425F-B27E-A53992C638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7B36DA-4DD6-482F-A4D1-55A3754DE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BCB3A-ACA4-485B-8F8E-6FB1D0AD9661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7FD80C-BB8E-44AB-A4F5-FCA0FF205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2386B1-5615-4DC2-8A7A-178BDFA0C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D0AAA-BBA7-4EBF-8FBF-B29406621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52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76FAE-19B4-4F07-B100-3EFC7FC62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B8BC73-D309-4B06-8F2B-361B5C9306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F6D2DE-7533-474D-8974-EB43B0FCB5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0D93F8-7FAB-4AC0-B336-11B26A1471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3838AD-9696-4226-A4BD-63779D964D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292B5C-B924-4BE4-8DEF-010AFCB7D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BCB3A-ACA4-485B-8F8E-6FB1D0AD9661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A4BAA5-A507-4F2E-8C98-B04150C0B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EE9998-D592-4184-9CAF-5DAAF0DC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D0AAA-BBA7-4EBF-8FBF-B29406621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776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9041F-C926-441F-A5D2-7BC079E57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5B0689-6F4B-43C2-BF98-26794159D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BCB3A-ACA4-485B-8F8E-6FB1D0AD9661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14DD0B-E010-479B-A215-8FE272024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6C5E24-136E-4D98-AA09-30EE8C188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D0AAA-BBA7-4EBF-8FBF-B29406621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805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A53A6A-40A5-47DF-9226-C6389C1A7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BCB3A-ACA4-485B-8F8E-6FB1D0AD9661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70ADF2-41BF-44E6-8F86-6B131A98A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E0F29C-5DAF-48A2-A596-9131FA64B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D0AAA-BBA7-4EBF-8FBF-B29406621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922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87FD5-FF3E-42C6-9E3F-E4BE4B7D2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28179-EC54-4FEC-B075-EC1077B55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F521F0-1814-47AB-9981-0288662354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16C5A9-F1D8-4D6F-86F3-4F0E6A331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BCB3A-ACA4-485B-8F8E-6FB1D0AD9661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9DC1D3-7127-439E-90F2-31F52E299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146CF8-04FA-43EE-BFF1-93E69EED6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D0AAA-BBA7-4EBF-8FBF-B29406621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304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8AEDD-6700-4B5E-896F-CE5DFBD53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4CA3EF-CFE4-4300-978D-62436D7E7A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725971-6B57-4FCE-8AEC-75158FD022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27D52F-20C3-4F46-9520-31B4C06AB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BCB3A-ACA4-485B-8F8E-6FB1D0AD9661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56AE38-F9A8-4E90-B756-60C9613DD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8FF7A-FCFB-4E46-85F0-5141CD37B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D0AAA-BBA7-4EBF-8FBF-B29406621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294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F6392D-5333-479B-BAF8-A33460221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5C1F3-956C-4FFF-B6AE-21C90600C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44E637-0A21-4A24-8308-EBC804D50C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BCB3A-ACA4-485B-8F8E-6FB1D0AD9661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2294A0-EF4D-43C9-8892-0ED5A9A613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1A366-2AD1-4422-8F4C-C0ABF2F810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D0AAA-BBA7-4EBF-8FBF-B29406621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665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wooden cutting board&#10;&#10;Description automatically generated">
            <a:extLst>
              <a:ext uri="{FF2B5EF4-FFF2-40B4-BE49-F238E27FC236}">
                <a16:creationId xmlns:a16="http://schemas.microsoft.com/office/drawing/2014/main" id="{C226608C-E2B9-4113-B852-B6599056A4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26" b="1842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3922238B-8156-418D-A941-0117B3418FB1}"/>
              </a:ext>
            </a:extLst>
          </p:cNvPr>
          <p:cNvSpPr/>
          <p:nvPr/>
        </p:nvSpPr>
        <p:spPr>
          <a:xfrm>
            <a:off x="-528507" y="-159391"/>
            <a:ext cx="3238151" cy="3087149"/>
          </a:xfrm>
          <a:prstGeom prst="ellipse">
            <a:avLst/>
          </a:prstGeom>
          <a:solidFill>
            <a:srgbClr val="E7E6E6">
              <a:alpha val="4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Lorcan Dempsey</a:t>
            </a:r>
          </a:p>
          <a:p>
            <a:pPr algn="ctr"/>
            <a:r>
              <a:rPr lang="en-US" sz="2400" b="1" dirty="0"/>
              <a:t>OCLC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/>
              <a:t>@</a:t>
            </a:r>
            <a:r>
              <a:rPr lang="en-US" sz="2400" b="1" dirty="0" err="1"/>
              <a:t>LorcanD</a:t>
            </a:r>
            <a:endParaRPr lang="en-US" sz="2400" b="1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6F13FDA-5C17-433C-8108-4A6A5EBA2476}"/>
              </a:ext>
            </a:extLst>
          </p:cNvPr>
          <p:cNvSpPr/>
          <p:nvPr/>
        </p:nvSpPr>
        <p:spPr>
          <a:xfrm>
            <a:off x="9333450" y="20987"/>
            <a:ext cx="2895600" cy="2890003"/>
          </a:xfrm>
          <a:prstGeom prst="ellipse">
            <a:avLst/>
          </a:prstGeom>
          <a:solidFill>
            <a:srgbClr val="E7E6E6">
              <a:alpha val="4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Rediscovering</a:t>
            </a:r>
          </a:p>
          <a:p>
            <a:pPr algn="ctr"/>
            <a:r>
              <a:rPr lang="en-US" sz="2400" b="1" dirty="0"/>
              <a:t>Discovery: three general examples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F891FE4-6E02-46E3-867B-789B0252DAA1}"/>
              </a:ext>
            </a:extLst>
          </p:cNvPr>
          <p:cNvSpPr/>
          <p:nvPr/>
        </p:nvSpPr>
        <p:spPr>
          <a:xfrm>
            <a:off x="8850385" y="4102215"/>
            <a:ext cx="2653717" cy="2578217"/>
          </a:xfrm>
          <a:prstGeom prst="ellipse">
            <a:avLst/>
          </a:prstGeom>
          <a:solidFill>
            <a:srgbClr val="E7E6E6">
              <a:alpha val="4117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CNI </a:t>
            </a:r>
            <a:br>
              <a:rPr lang="en-US" sz="2400" b="1" dirty="0"/>
            </a:br>
            <a:r>
              <a:rPr lang="en-US" sz="2400" b="1" dirty="0"/>
              <a:t>Virtual Meeting</a:t>
            </a:r>
          </a:p>
          <a:p>
            <a:pPr algn="ctr"/>
            <a:r>
              <a:rPr lang="en-US" sz="2400" b="1" dirty="0"/>
              <a:t>5/21/2020</a:t>
            </a:r>
          </a:p>
        </p:txBody>
      </p:sp>
    </p:spTree>
    <p:extLst>
      <p:ext uri="{BB962C8B-B14F-4D97-AF65-F5344CB8AC3E}">
        <p14:creationId xmlns:p14="http://schemas.microsoft.com/office/powerpoint/2010/main" val="1602747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0B87E-0234-4DA4-97F3-C5D32673E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3. Optimize … against particular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5327E-8BD9-4B7C-ACE6-184310887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1650"/>
            <a:ext cx="10515600" cy="4721225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Collection examples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Value </a:t>
            </a:r>
            <a:r>
              <a:rPr lang="en-US" dirty="0">
                <a:solidFill>
                  <a:schemeClr val="bg1"/>
                </a:solidFill>
              </a:rPr>
              <a:t>(acquire what is needed, use what is acquired)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Open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Curricular support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Regional/local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Collaboration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Plural (respect/represent communities of interest)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3529D0-FC2A-44DA-9E94-121653787BD8}"/>
              </a:ext>
            </a:extLst>
          </p:cNvPr>
          <p:cNvSpPr txBox="1"/>
          <p:nvPr/>
        </p:nvSpPr>
        <p:spPr>
          <a:xfrm>
            <a:off x="4783015" y="5553075"/>
            <a:ext cx="72671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Increased focus on decision support (dashboard)</a:t>
            </a:r>
          </a:p>
        </p:txBody>
      </p:sp>
      <p:pic>
        <p:nvPicPr>
          <p:cNvPr id="6" name="Graphic 5" descr="Right pointing backhand index">
            <a:extLst>
              <a:ext uri="{FF2B5EF4-FFF2-40B4-BE49-F238E27FC236}">
                <a16:creationId xmlns:a16="http://schemas.microsoft.com/office/drawing/2014/main" id="{1F18B913-BECD-4C4B-9227-23FF3411AE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68615" y="548322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321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CD340-7838-407A-A47B-736AAF75B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Optimize: 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discovery to delivery to dashboard: D2D2D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26E6112-266A-40B6-AA24-5024A6016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5025"/>
            <a:ext cx="3797807" cy="4071938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Operationalizing the Collective Collection - BTAA</a:t>
            </a:r>
          </a:p>
          <a:p>
            <a:r>
              <a:rPr lang="en-US" sz="2000" dirty="0">
                <a:solidFill>
                  <a:schemeClr val="bg1"/>
                </a:solidFill>
              </a:rPr>
              <a:t>Discovery is part of a complex ecosystem</a:t>
            </a:r>
          </a:p>
          <a:p>
            <a:r>
              <a:rPr lang="en-US" sz="2000" dirty="0">
                <a:solidFill>
                  <a:schemeClr val="bg1"/>
                </a:solidFill>
              </a:rPr>
              <a:t>Recommend (high level) ..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Optimal distribution of collections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Efficient network fulfilment 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Systemwide awareness </a:t>
            </a:r>
          </a:p>
          <a:p>
            <a:r>
              <a:rPr lang="en-US" sz="2000" dirty="0">
                <a:solidFill>
                  <a:schemeClr val="bg1"/>
                </a:solidFill>
              </a:rPr>
              <a:t>Data driven ..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Discovery/ILL/acquisitions/ ….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Shared print, digitization, specialization</a:t>
            </a:r>
          </a:p>
          <a:p>
            <a:r>
              <a:rPr lang="en-US" sz="2000" dirty="0">
                <a:solidFill>
                  <a:schemeClr val="bg1"/>
                </a:solidFill>
              </a:rPr>
              <a:t>‘Dashboard’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Aggregation of data to drive decisions</a:t>
            </a:r>
          </a:p>
          <a:p>
            <a:pPr lvl="1"/>
            <a:endParaRPr lang="en-US" sz="1600" dirty="0">
              <a:solidFill>
                <a:schemeClr val="bg1"/>
              </a:solidFill>
            </a:endParaRPr>
          </a:p>
          <a:p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92EC37-3D1E-4583-AD7D-E39F6F6F60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5" r="17617" b="2"/>
          <a:stretch/>
        </p:blipFill>
        <p:spPr>
          <a:xfrm>
            <a:off x="5663565" y="2342431"/>
            <a:ext cx="6233160" cy="427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364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onsortiaManager logo">
            <a:extLst>
              <a:ext uri="{FF2B5EF4-FFF2-40B4-BE49-F238E27FC236}">
                <a16:creationId xmlns:a16="http://schemas.microsoft.com/office/drawing/2014/main" id="{FE9D14BE-064E-4505-A5DD-C1529DABC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818" y="1261798"/>
            <a:ext cx="3061818" cy="1224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C39F9C4A-F867-4368-BA70-CC4CC050A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818" y="2903968"/>
            <a:ext cx="2743958" cy="90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629F81-1CA0-4767-9C92-646051EE5E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7741" y="1435100"/>
            <a:ext cx="3467688" cy="8554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6361BF-0ADC-4FBD-8312-74DF22E758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818" y="4482457"/>
            <a:ext cx="2596487" cy="105209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E3E01A-A5DB-4956-83CE-2D9E71930E29}"/>
              </a:ext>
            </a:extLst>
          </p:cNvPr>
          <p:cNvSpPr txBox="1"/>
          <p:nvPr/>
        </p:nvSpPr>
        <p:spPr>
          <a:xfrm>
            <a:off x="7740140" y="4482457"/>
            <a:ext cx="4451860" cy="175432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Discovery choices will be made in data-driven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environment that they help shape and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are shaped by.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Collective, facilitated, fluid, …..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447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2D539-300E-4947-B73C-FFE344F06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Rediscovering discovery: three examples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A3BF5E-A1F2-4CCE-8823-E3FD4787A7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153" y="2078018"/>
            <a:ext cx="2529119" cy="2187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CE002B0-BA86-40B9-895B-D2E9A1A5D5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416" y="2143408"/>
            <a:ext cx="2251145" cy="21222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1BD264-FF80-4659-AD62-87D2E6B3707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5" r="17617" b="2"/>
          <a:stretch/>
        </p:blipFill>
        <p:spPr>
          <a:xfrm>
            <a:off x="7970490" y="2078018"/>
            <a:ext cx="3096094" cy="21222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FEBDF4-6B90-4083-8573-1D5CB5BBD4AC}"/>
              </a:ext>
            </a:extLst>
          </p:cNvPr>
          <p:cNvSpPr txBox="1"/>
          <p:nvPr/>
        </p:nvSpPr>
        <p:spPr>
          <a:xfrm>
            <a:off x="843231" y="4643762"/>
            <a:ext cx="2815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Full library discovery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A02B86-19C6-4C54-990B-D6BDAA93A2A1}"/>
              </a:ext>
            </a:extLst>
          </p:cNvPr>
          <p:cNvSpPr txBox="1"/>
          <p:nvPr/>
        </p:nvSpPr>
        <p:spPr>
          <a:xfrm>
            <a:off x="8979767" y="4643763"/>
            <a:ext cx="10775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D2D2D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FBD6D4-096A-42E6-86E4-12D94E60026D}"/>
              </a:ext>
            </a:extLst>
          </p:cNvPr>
          <p:cNvSpPr txBox="1"/>
          <p:nvPr/>
        </p:nvSpPr>
        <p:spPr>
          <a:xfrm>
            <a:off x="4762337" y="4643762"/>
            <a:ext cx="2065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Discoverability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40C534-7439-43E3-AC0D-89C2788C5F23}"/>
              </a:ext>
            </a:extLst>
          </p:cNvPr>
          <p:cNvSpPr txBox="1"/>
          <p:nvPr/>
        </p:nvSpPr>
        <p:spPr>
          <a:xfrm>
            <a:off x="3118063" y="5846544"/>
            <a:ext cx="51592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Thank you, </a:t>
            </a:r>
            <a:r>
              <a:rPr lang="en-US" sz="3600" b="1" dirty="0" err="1">
                <a:solidFill>
                  <a:schemeClr val="bg1"/>
                </a:solidFill>
              </a:rPr>
              <a:t>LorcanD</a:t>
            </a:r>
            <a:r>
              <a:rPr lang="en-US" sz="3600" b="1" dirty="0">
                <a:solidFill>
                  <a:schemeClr val="bg1"/>
                </a:solidFill>
              </a:rPr>
              <a:t>, OCLC</a:t>
            </a:r>
          </a:p>
        </p:txBody>
      </p:sp>
    </p:spTree>
    <p:extLst>
      <p:ext uri="{BB962C8B-B14F-4D97-AF65-F5344CB8AC3E}">
        <p14:creationId xmlns:p14="http://schemas.microsoft.com/office/powerpoint/2010/main" val="3169709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56827C3C-D52F-46CE-A441-3CD6A1A6A0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37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52A8B51-0A89-497B-B882-6658E029A3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6"/>
            <a:ext cx="3522548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Resource Discovery for the Twenty-First Century Library">
            <a:extLst>
              <a:ext uri="{FF2B5EF4-FFF2-40B4-BE49-F238E27FC236}">
                <a16:creationId xmlns:a16="http://schemas.microsoft.com/office/drawing/2014/main" id="{29B4D1A6-0499-49D7-99DE-67DBB7A7F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5200" y="1162005"/>
            <a:ext cx="2879083" cy="4533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EB1CEFBF-6F09-4052-862B-E219DA157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26882" y="643466"/>
            <a:ext cx="3522548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C6937B03-5263-4B3A-9FF4-40847D8053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976" y="1565196"/>
            <a:ext cx="2880360" cy="3728621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BCB5D417-2A71-445D-B4C7-9E814D633D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22847" y="643466"/>
            <a:ext cx="3522548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570566F-A44B-4C4E-A2F1-CB7FD1AADA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0524" y="1968697"/>
            <a:ext cx="3187469" cy="288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302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EC816-B69C-4FB3-83CE-5F82A1D76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Three pandemic effects …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506BA-C9EE-4465-AB75-496E8670C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201150" cy="4351338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Online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               a holistic online experience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On mission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                sharp focus on alignment with evolving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                institutional priorities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Optimize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                optimizing services and collections against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                particular goals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2A2691-6D2E-4980-A956-EE541BD2DC79}"/>
              </a:ext>
            </a:extLst>
          </p:cNvPr>
          <p:cNvSpPr txBox="1"/>
          <p:nvPr/>
        </p:nvSpPr>
        <p:spPr>
          <a:xfrm>
            <a:off x="10972657" y="2142564"/>
            <a:ext cx="1223027" cy="64633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Full library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discovery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3DA7DC-E50F-46A1-BE6C-22C7E8683FC1}"/>
              </a:ext>
            </a:extLst>
          </p:cNvPr>
          <p:cNvSpPr txBox="1"/>
          <p:nvPr/>
        </p:nvSpPr>
        <p:spPr>
          <a:xfrm>
            <a:off x="11345293" y="4797979"/>
            <a:ext cx="846707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D2D2D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7ACD14-2FB5-4B62-B61F-8754F220E812}"/>
              </a:ext>
            </a:extLst>
          </p:cNvPr>
          <p:cNvSpPr txBox="1"/>
          <p:nvPr/>
        </p:nvSpPr>
        <p:spPr>
          <a:xfrm>
            <a:off x="10583150" y="3331772"/>
            <a:ext cx="1610377" cy="92333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Discoverability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of institutional </a:t>
            </a:r>
          </a:p>
          <a:p>
            <a:r>
              <a:rPr lang="en-US" dirty="0">
                <a:solidFill>
                  <a:schemeClr val="bg1"/>
                </a:solidFill>
              </a:rPr>
              <a:t>assets</a:t>
            </a:r>
          </a:p>
        </p:txBody>
      </p:sp>
      <p:pic>
        <p:nvPicPr>
          <p:cNvPr id="7" name="Graphic 6" descr="Right pointing backhand index">
            <a:extLst>
              <a:ext uri="{FF2B5EF4-FFF2-40B4-BE49-F238E27FC236}">
                <a16:creationId xmlns:a16="http://schemas.microsoft.com/office/drawing/2014/main" id="{371B87BE-8B34-4BBA-96F2-2AA5AC1F37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0931138" y="84375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987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CD340-7838-407A-A47B-736AAF75B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1. A holistic online experience? 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    The new target.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EB4CFC-AB77-4BD1-8D6E-49FF3FEBFE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Final recognition of library (as a service) separate from the library (as a building)?</a:t>
            </a:r>
          </a:p>
          <a:p>
            <a:r>
              <a:rPr lang="en-US" dirty="0">
                <a:solidFill>
                  <a:schemeClr val="bg1"/>
                </a:solidFill>
              </a:rPr>
              <a:t>Deliver full library experience online?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consultation and expertise?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Substitute for face to face interactions that now support good working relationships?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integrate and present information services which go beyond the locally acquired collection (facilitated, collective)?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deliver efficiently into the learning process (LMS)?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richer interaction and programming?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personal interactions (CRM, profile, …)?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in the flow and social …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45803C-ECCA-4CE0-96E0-2DA1CB4F90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222523" y="4789574"/>
            <a:ext cx="1042286" cy="170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072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CD340-7838-407A-A47B-736AAF75B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 new relationship to collections: facilitated, collective, delivered ….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EB4CFC-AB77-4BD1-8D6E-49FF3FEBFE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86754" y="2023940"/>
            <a:ext cx="5181600" cy="38528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Literature search (some locally owned)</a:t>
            </a:r>
          </a:p>
          <a:p>
            <a:r>
              <a:rPr lang="en-US" dirty="0">
                <a:solidFill>
                  <a:schemeClr val="bg1"/>
                </a:solidFill>
              </a:rPr>
              <a:t>Resource guides</a:t>
            </a:r>
          </a:p>
          <a:p>
            <a:r>
              <a:rPr lang="en-US" dirty="0">
                <a:solidFill>
                  <a:schemeClr val="bg1"/>
                </a:solidFill>
              </a:rPr>
              <a:t>Open access, OER, …</a:t>
            </a:r>
          </a:p>
          <a:p>
            <a:r>
              <a:rPr lang="en-US" dirty="0">
                <a:solidFill>
                  <a:schemeClr val="bg1"/>
                </a:solidFill>
              </a:rPr>
              <a:t>Google Scholar, Meta, ….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Demand driven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56B6A8-BBB9-48D6-8C99-63E87F9805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05037" y="5473699"/>
            <a:ext cx="5181600" cy="2038351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chemeClr val="bg1"/>
                </a:solidFill>
              </a:rPr>
              <a:t>Spot acquisitions</a:t>
            </a:r>
          </a:p>
          <a:p>
            <a:r>
              <a:rPr lang="en-US" sz="3000" dirty="0">
                <a:solidFill>
                  <a:schemeClr val="bg1"/>
                </a:solidFill>
              </a:rPr>
              <a:t>Smart fulfilment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4AFE42-9A8A-4A00-B630-391D1568ACAA}"/>
              </a:ext>
            </a:extLst>
          </p:cNvPr>
          <p:cNvSpPr txBox="1"/>
          <p:nvPr/>
        </p:nvSpPr>
        <p:spPr>
          <a:xfrm>
            <a:off x="0" y="2223103"/>
            <a:ext cx="3663462" cy="378565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Then:</a:t>
            </a:r>
            <a:r>
              <a:rPr lang="en-US" sz="2400" dirty="0">
                <a:solidFill>
                  <a:schemeClr val="bg1"/>
                </a:solidFill>
              </a:rPr>
              <a:t> careful construction of a </a:t>
            </a:r>
            <a:r>
              <a:rPr lang="en-US" sz="2400" b="1" dirty="0">
                <a:solidFill>
                  <a:schemeClr val="bg1"/>
                </a:solidFill>
              </a:rPr>
              <a:t>locally acquired collection</a:t>
            </a:r>
            <a:r>
              <a:rPr lang="en-US" sz="2400" dirty="0">
                <a:solidFill>
                  <a:schemeClr val="bg1"/>
                </a:solidFill>
              </a:rPr>
              <a:t>. 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Now: </a:t>
            </a:r>
            <a:r>
              <a:rPr lang="en-US" sz="2400" dirty="0">
                <a:solidFill>
                  <a:schemeClr val="bg1"/>
                </a:solidFill>
              </a:rPr>
              <a:t>optimally satisfy research and learning needs from a </a:t>
            </a:r>
            <a:r>
              <a:rPr lang="en-US" sz="2400" b="1" dirty="0">
                <a:solidFill>
                  <a:schemeClr val="bg1"/>
                </a:solidFill>
              </a:rPr>
              <a:t>facilitated network</a:t>
            </a:r>
            <a:r>
              <a:rPr lang="en-US" sz="2400" dirty="0">
                <a:solidFill>
                  <a:schemeClr val="bg1"/>
                </a:solidFill>
              </a:rPr>
              <a:t> of resources (local, collaborative, open, commercial, etc.).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2D965A-245A-486E-90C6-C1D66D851B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6722" y="4286124"/>
            <a:ext cx="2438400" cy="220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898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CD340-7838-407A-A47B-736AAF75B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384175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Full library 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discovery …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DB20662-9013-4AD0-B8FF-A3A8ABB3B2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645" y="0"/>
            <a:ext cx="7274355" cy="6858000"/>
          </a:xfrm>
          <a:prstGeom prst="rect">
            <a:avLst/>
          </a:prstGeom>
        </p:spPr>
      </p:pic>
      <p:pic>
        <p:nvPicPr>
          <p:cNvPr id="14" name="Graphic 13" descr="Right pointing backhand index">
            <a:extLst>
              <a:ext uri="{FF2B5EF4-FFF2-40B4-BE49-F238E27FC236}">
                <a16:creationId xmlns:a16="http://schemas.microsoft.com/office/drawing/2014/main" id="{8CA1C434-CAF4-435F-9B63-D09820426D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46255" y="2817346"/>
            <a:ext cx="914400" cy="914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122AD59-4B31-4DE4-817F-24518AC426ED}"/>
              </a:ext>
            </a:extLst>
          </p:cNvPr>
          <p:cNvSpPr txBox="1"/>
          <p:nvPr/>
        </p:nvSpPr>
        <p:spPr>
          <a:xfrm>
            <a:off x="841102" y="2305050"/>
            <a:ext cx="297966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The library experience</a:t>
            </a:r>
          </a:p>
          <a:p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Website (events, …)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Expertise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Facilitated collection</a:t>
            </a:r>
          </a:p>
          <a:p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Acquired library collection</a:t>
            </a: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66B40465-48AA-4B1C-9E33-7332FCEA60DB}"/>
              </a:ext>
            </a:extLst>
          </p:cNvPr>
          <p:cNvSpPr/>
          <p:nvPr/>
        </p:nvSpPr>
        <p:spPr>
          <a:xfrm rot="10800000">
            <a:off x="338045" y="2422058"/>
            <a:ext cx="341223" cy="2016592"/>
          </a:xfrm>
          <a:prstGeom prst="downArrow">
            <a:avLst/>
          </a:prstGeom>
          <a:solidFill>
            <a:srgbClr val="FFFFFF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298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B3AC91D-1947-4130-B830-FDAA0D046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290879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2. On mission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0422FD-86FE-481C-AB0D-5E5AEEC25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3840" y="1447379"/>
            <a:ext cx="8755335" cy="4932172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F033EC0B-91A0-4430-BA22-5C7A6D1C4957}"/>
              </a:ext>
            </a:extLst>
          </p:cNvPr>
          <p:cNvSpPr/>
          <p:nvPr/>
        </p:nvSpPr>
        <p:spPr>
          <a:xfrm rot="7678360">
            <a:off x="5719018" y="729453"/>
            <a:ext cx="3184888" cy="597877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16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EC816-B69C-4FB3-83CE-5F82A1D76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On mission: supporting research enterprise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506BA-C9EE-4465-AB75-496E8670C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7641"/>
            <a:ext cx="10515600" cy="370010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Pandemic will have long lasting impact on research culture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Short circuiting processes and practices to respond urgently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Collaboration across disciplines, organizations, countries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Urgency around reporting results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Greater use of open channels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Concern about assessing validity and relevance</a:t>
            </a:r>
          </a:p>
          <a:p>
            <a:r>
              <a:rPr lang="en-US" dirty="0">
                <a:solidFill>
                  <a:schemeClr val="bg1"/>
                </a:solidFill>
              </a:rPr>
              <a:t>Stronger desire to showcase expertise and potential contributions – research profiles, etc.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493631-B763-44AD-9FC9-9A50A58B817A}"/>
              </a:ext>
            </a:extLst>
          </p:cNvPr>
          <p:cNvSpPr/>
          <p:nvPr/>
        </p:nvSpPr>
        <p:spPr>
          <a:xfrm>
            <a:off x="3480621" y="5291106"/>
            <a:ext cx="8711379" cy="138499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Research libraries will more purposefully partner to curate, manage and make more discoverable research outputs like preprints  and research data. </a:t>
            </a:r>
          </a:p>
        </p:txBody>
      </p:sp>
    </p:spTree>
    <p:extLst>
      <p:ext uri="{BB962C8B-B14F-4D97-AF65-F5344CB8AC3E}">
        <p14:creationId xmlns:p14="http://schemas.microsoft.com/office/powerpoint/2010/main" val="597319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2C98396-6D98-478C-B137-5A31B5CAD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4000" y="1207202"/>
            <a:ext cx="6567241" cy="31358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7F8FB6B-9206-483D-81B0-BA8BD3A887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742" y="689250"/>
            <a:ext cx="6067346" cy="5248253"/>
          </a:xfrm>
          <a:prstGeom prst="rect">
            <a:avLst/>
          </a:prstGeom>
        </p:spPr>
      </p:pic>
      <p:pic>
        <p:nvPicPr>
          <p:cNvPr id="7" name="Graphic 6" descr="Right pointing backhand index">
            <a:extLst>
              <a:ext uri="{FF2B5EF4-FFF2-40B4-BE49-F238E27FC236}">
                <a16:creationId xmlns:a16="http://schemas.microsoft.com/office/drawing/2014/main" id="{5C01B521-4D1D-471A-A5CC-6E14353027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246" y="4498164"/>
            <a:ext cx="914400" cy="914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B568366-0813-4FB6-A1AC-4B87A3A8D4E2}"/>
              </a:ext>
            </a:extLst>
          </p:cNvPr>
          <p:cNvSpPr txBox="1"/>
          <p:nvPr/>
        </p:nvSpPr>
        <p:spPr>
          <a:xfrm>
            <a:off x="7534656" y="4704170"/>
            <a:ext cx="384118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Discoverability of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university research outputs 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and expertise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Inside out library/collections</a:t>
            </a:r>
          </a:p>
        </p:txBody>
      </p:sp>
    </p:spTree>
    <p:extLst>
      <p:ext uri="{BB962C8B-B14F-4D97-AF65-F5344CB8AC3E}">
        <p14:creationId xmlns:p14="http://schemas.microsoft.com/office/powerpoint/2010/main" val="1669950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810</TotalTime>
  <Words>504</Words>
  <Application>Microsoft Office PowerPoint</Application>
  <PresentationFormat>Widescreen</PresentationFormat>
  <Paragraphs>90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Three pandemic effects … </vt:lpstr>
      <vt:lpstr>1. A holistic online experience?      The new target. </vt:lpstr>
      <vt:lpstr>A new relationship to collections: facilitated, collective, delivered …. </vt:lpstr>
      <vt:lpstr>Full library  discovery … </vt:lpstr>
      <vt:lpstr>2. On mission</vt:lpstr>
      <vt:lpstr>On mission: supporting research enterprise</vt:lpstr>
      <vt:lpstr>PowerPoint Presentation</vt:lpstr>
      <vt:lpstr>3. Optimize … against particular goals</vt:lpstr>
      <vt:lpstr>Optimize:  discovery to delivery to dashboard: D2D2D</vt:lpstr>
      <vt:lpstr>PowerPoint Presentation</vt:lpstr>
      <vt:lpstr>Rediscovering discovery: three examples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Lorcan Dempsey</dc:creator>
  <cp:lastModifiedBy>Dempsey,Lorcan</cp:lastModifiedBy>
  <cp:revision>15</cp:revision>
  <dcterms:created xsi:type="dcterms:W3CDTF">2020-05-21T03:18:48Z</dcterms:created>
  <dcterms:modified xsi:type="dcterms:W3CDTF">2020-05-21T19:15:35Z</dcterms:modified>
</cp:coreProperties>
</file>