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689" r:id="rId4"/>
    <p:sldMasterId id="2147483706" r:id="rId5"/>
    <p:sldMasterId id="2147483718" r:id="rId6"/>
    <p:sldMasterId id="2147483733" r:id="rId7"/>
  </p:sldMasterIdLst>
  <p:notesMasterIdLst>
    <p:notesMasterId r:id="rId29"/>
  </p:notesMasterIdLst>
  <p:sldIdLst>
    <p:sldId id="588" r:id="rId8"/>
    <p:sldId id="353" r:id="rId9"/>
    <p:sldId id="571" r:id="rId10"/>
    <p:sldId id="275" r:id="rId11"/>
    <p:sldId id="575" r:id="rId12"/>
    <p:sldId id="574" r:id="rId13"/>
    <p:sldId id="586" r:id="rId14"/>
    <p:sldId id="587" r:id="rId15"/>
    <p:sldId id="266" r:id="rId16"/>
    <p:sldId id="256" r:id="rId17"/>
    <p:sldId id="1934" r:id="rId18"/>
    <p:sldId id="1933" r:id="rId19"/>
    <p:sldId id="394" r:id="rId20"/>
    <p:sldId id="1943" r:id="rId21"/>
    <p:sldId id="1939" r:id="rId22"/>
    <p:sldId id="1940" r:id="rId23"/>
    <p:sldId id="1941" r:id="rId24"/>
    <p:sldId id="1944" r:id="rId25"/>
    <p:sldId id="577" r:id="rId26"/>
    <p:sldId id="1942" r:id="rId27"/>
    <p:sldId id="6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3475"/>
  </p:normalViewPr>
  <p:slideViewPr>
    <p:cSldViewPr snapToGrid="0" snapToObjects="1">
      <p:cViewPr varScale="1">
        <p:scale>
          <a:sx n="82" d="100"/>
          <a:sy n="82" d="100"/>
        </p:scale>
        <p:origin x="10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2D637-A9E2-4AFC-9E5E-EBBB1E327C80}"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AB8BFF9-D187-45B1-B9E5-13C56DCC31E7}">
      <dgm:prSet custT="1"/>
      <dgm:spPr/>
      <dgm:t>
        <a:bodyPr/>
        <a:lstStyle/>
        <a:p>
          <a:pPr>
            <a:lnSpc>
              <a:spcPct val="100000"/>
            </a:lnSpc>
          </a:pPr>
          <a:r>
            <a:rPr lang="en-US" sz="3200" b="0" i="0" baseline="0" dirty="0"/>
            <a:t>Communication Tools</a:t>
          </a:r>
          <a:endParaRPr lang="en-US" sz="3200" dirty="0"/>
        </a:p>
      </dgm:t>
    </dgm:pt>
    <dgm:pt modelId="{A49F34C7-D17E-46AB-B5AF-213E6A4EC090}" type="parTrans" cxnId="{A26B00EE-1C2A-43D5-A714-0F1041550628}">
      <dgm:prSet/>
      <dgm:spPr/>
      <dgm:t>
        <a:bodyPr/>
        <a:lstStyle/>
        <a:p>
          <a:endParaRPr lang="en-US"/>
        </a:p>
      </dgm:t>
    </dgm:pt>
    <dgm:pt modelId="{617874FB-7A96-4ECE-B731-DFAD22C1276D}" type="sibTrans" cxnId="{A26B00EE-1C2A-43D5-A714-0F1041550628}">
      <dgm:prSet/>
      <dgm:spPr/>
      <dgm:t>
        <a:bodyPr/>
        <a:lstStyle/>
        <a:p>
          <a:endParaRPr lang="en-US"/>
        </a:p>
      </dgm:t>
    </dgm:pt>
    <dgm:pt modelId="{70E86D22-01DB-4F25-9330-EA8AFA5F07B1}">
      <dgm:prSet/>
      <dgm:spPr/>
      <dgm:t>
        <a:bodyPr/>
        <a:lstStyle/>
        <a:p>
          <a:pPr>
            <a:lnSpc>
              <a:spcPct val="100000"/>
            </a:lnSpc>
          </a:pPr>
          <a:r>
            <a:rPr lang="en-US" dirty="0"/>
            <a:t>Resource Estimation Tools</a:t>
          </a:r>
        </a:p>
      </dgm:t>
    </dgm:pt>
    <dgm:pt modelId="{5F0B891F-C166-4A86-911F-847E3F8D4CD9}" type="parTrans" cxnId="{AA5162E5-6B20-45F4-BE76-2D9387043CED}">
      <dgm:prSet/>
      <dgm:spPr/>
      <dgm:t>
        <a:bodyPr/>
        <a:lstStyle/>
        <a:p>
          <a:endParaRPr lang="en-US"/>
        </a:p>
      </dgm:t>
    </dgm:pt>
    <dgm:pt modelId="{E0FC5CCA-4DD1-40B9-B34C-A491B7C6D6C2}" type="sibTrans" cxnId="{AA5162E5-6B20-45F4-BE76-2D9387043CED}">
      <dgm:prSet/>
      <dgm:spPr/>
      <dgm:t>
        <a:bodyPr/>
        <a:lstStyle/>
        <a:p>
          <a:endParaRPr lang="en-US"/>
        </a:p>
      </dgm:t>
    </dgm:pt>
    <dgm:pt modelId="{415BD2F8-11B9-4C4E-A536-892DB8279407}" type="pres">
      <dgm:prSet presAssocID="{D6E2D637-A9E2-4AFC-9E5E-EBBB1E327C80}" presName="root" presStyleCnt="0">
        <dgm:presLayoutVars>
          <dgm:dir/>
          <dgm:resizeHandles val="exact"/>
        </dgm:presLayoutVars>
      </dgm:prSet>
      <dgm:spPr/>
    </dgm:pt>
    <dgm:pt modelId="{F3ABABCD-93CD-4B1F-87C1-D5DB3B60A94F}" type="pres">
      <dgm:prSet presAssocID="{70E86D22-01DB-4F25-9330-EA8AFA5F07B1}" presName="compNode" presStyleCnt="0"/>
      <dgm:spPr/>
    </dgm:pt>
    <dgm:pt modelId="{154A1FFB-E17D-437D-A77F-1ECB5F8C5135}" type="pres">
      <dgm:prSet presAssocID="{70E86D22-01DB-4F25-9330-EA8AFA5F07B1}" presName="iconRect" presStyleLbl="node1" presStyleIdx="0" presStyleCnt="2" custScaleX="174541" custScaleY="170264" custLinFactNeighborX="-2423" custLinFactNeighborY="0"/>
      <dgm:spPr>
        <a:blipFill rotWithShape="1">
          <a:blip xmlns:r="http://schemas.openxmlformats.org/officeDocument/2006/relationships" r:embed="rId1"/>
          <a:srcRect/>
          <a:stretch>
            <a:fillRect t="-7000" b="-7000"/>
          </a:stretch>
        </a:blipFill>
        <a:ln>
          <a:noFill/>
        </a:ln>
      </dgm:spPr>
    </dgm:pt>
    <dgm:pt modelId="{A41FA156-5ACA-4D38-A6E7-64546DF01391}" type="pres">
      <dgm:prSet presAssocID="{70E86D22-01DB-4F25-9330-EA8AFA5F07B1}" presName="spaceRect" presStyleCnt="0"/>
      <dgm:spPr/>
    </dgm:pt>
    <dgm:pt modelId="{4F493500-B209-4A73-86F5-C85E88AF0975}" type="pres">
      <dgm:prSet presAssocID="{70E86D22-01DB-4F25-9330-EA8AFA5F07B1}" presName="textRect" presStyleLbl="revTx" presStyleIdx="0" presStyleCnt="2">
        <dgm:presLayoutVars>
          <dgm:chMax val="1"/>
          <dgm:chPref val="1"/>
        </dgm:presLayoutVars>
      </dgm:prSet>
      <dgm:spPr/>
    </dgm:pt>
    <dgm:pt modelId="{C60E0B23-5F36-264E-A20C-F54C5DB3AF30}" type="pres">
      <dgm:prSet presAssocID="{E0FC5CCA-4DD1-40B9-B34C-A491B7C6D6C2}" presName="sibTrans" presStyleCnt="0"/>
      <dgm:spPr/>
    </dgm:pt>
    <dgm:pt modelId="{A2B590A0-1010-4109-9A47-4A817F260731}" type="pres">
      <dgm:prSet presAssocID="{3AB8BFF9-D187-45B1-B9E5-13C56DCC31E7}" presName="compNode" presStyleCnt="0"/>
      <dgm:spPr/>
    </dgm:pt>
    <dgm:pt modelId="{AC065473-3B42-45A9-8CC5-8AA2EBD99AEE}" type="pres">
      <dgm:prSet presAssocID="{3AB8BFF9-D187-45B1-B9E5-13C56DCC31E7}" presName="iconRect" presStyleLbl="node1" presStyleIdx="1" presStyleCnt="2" custScaleX="176838" custScaleY="167065" custLinFactNeighborX="-7972" custLinFactNeighborY="2768"/>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noFill/>
        </a:ln>
      </dgm:spPr>
    </dgm:pt>
    <dgm:pt modelId="{B8C45AED-84D3-4FF8-A3F5-8FA9DDC3F137}" type="pres">
      <dgm:prSet presAssocID="{3AB8BFF9-D187-45B1-B9E5-13C56DCC31E7}" presName="spaceRect" presStyleCnt="0"/>
      <dgm:spPr/>
    </dgm:pt>
    <dgm:pt modelId="{DBA2DAEE-0EA8-4E29-8FAC-CE97F1005B41}" type="pres">
      <dgm:prSet presAssocID="{3AB8BFF9-D187-45B1-B9E5-13C56DCC31E7}" presName="textRect" presStyleLbl="revTx" presStyleIdx="1" presStyleCnt="2">
        <dgm:presLayoutVars>
          <dgm:chMax val="1"/>
          <dgm:chPref val="1"/>
        </dgm:presLayoutVars>
      </dgm:prSet>
      <dgm:spPr/>
    </dgm:pt>
  </dgm:ptLst>
  <dgm:cxnLst>
    <dgm:cxn modelId="{9168D738-9818-4F42-8CA8-50DD1E0C3015}" type="presOf" srcId="{D6E2D637-A9E2-4AFC-9E5E-EBBB1E327C80}" destId="{415BD2F8-11B9-4C4E-A536-892DB8279407}" srcOrd="0" destOrd="0" presId="urn:microsoft.com/office/officeart/2018/2/layout/IconLabelList"/>
    <dgm:cxn modelId="{4B526B5D-3A25-B04F-8515-78DEB3CB332C}" type="presOf" srcId="{70E86D22-01DB-4F25-9330-EA8AFA5F07B1}" destId="{4F493500-B209-4A73-86F5-C85E88AF0975}" srcOrd="0" destOrd="0" presId="urn:microsoft.com/office/officeart/2018/2/layout/IconLabelList"/>
    <dgm:cxn modelId="{AA5162E5-6B20-45F4-BE76-2D9387043CED}" srcId="{D6E2D637-A9E2-4AFC-9E5E-EBBB1E327C80}" destId="{70E86D22-01DB-4F25-9330-EA8AFA5F07B1}" srcOrd="0" destOrd="0" parTransId="{5F0B891F-C166-4A86-911F-847E3F8D4CD9}" sibTransId="{E0FC5CCA-4DD1-40B9-B34C-A491B7C6D6C2}"/>
    <dgm:cxn modelId="{A26B00EE-1C2A-43D5-A714-0F1041550628}" srcId="{D6E2D637-A9E2-4AFC-9E5E-EBBB1E327C80}" destId="{3AB8BFF9-D187-45B1-B9E5-13C56DCC31E7}" srcOrd="1" destOrd="0" parTransId="{A49F34C7-D17E-46AB-B5AF-213E6A4EC090}" sibTransId="{617874FB-7A96-4ECE-B731-DFAD22C1276D}"/>
    <dgm:cxn modelId="{6EE309F7-E3A9-8D4D-B913-5AAAFB378EC3}" type="presOf" srcId="{3AB8BFF9-D187-45B1-B9E5-13C56DCC31E7}" destId="{DBA2DAEE-0EA8-4E29-8FAC-CE97F1005B41}" srcOrd="0" destOrd="0" presId="urn:microsoft.com/office/officeart/2018/2/layout/IconLabelList"/>
    <dgm:cxn modelId="{5216CA1A-045D-0945-9E3B-4F8D230C33E1}" type="presParOf" srcId="{415BD2F8-11B9-4C4E-A536-892DB8279407}" destId="{F3ABABCD-93CD-4B1F-87C1-D5DB3B60A94F}" srcOrd="0" destOrd="0" presId="urn:microsoft.com/office/officeart/2018/2/layout/IconLabelList"/>
    <dgm:cxn modelId="{9BD93434-9521-6641-BABD-805E274B1E87}" type="presParOf" srcId="{F3ABABCD-93CD-4B1F-87C1-D5DB3B60A94F}" destId="{154A1FFB-E17D-437D-A77F-1ECB5F8C5135}" srcOrd="0" destOrd="0" presId="urn:microsoft.com/office/officeart/2018/2/layout/IconLabelList"/>
    <dgm:cxn modelId="{448255E8-2D1D-C044-BB69-68326A3CC533}" type="presParOf" srcId="{F3ABABCD-93CD-4B1F-87C1-D5DB3B60A94F}" destId="{A41FA156-5ACA-4D38-A6E7-64546DF01391}" srcOrd="1" destOrd="0" presId="urn:microsoft.com/office/officeart/2018/2/layout/IconLabelList"/>
    <dgm:cxn modelId="{ACEC4893-FE4C-7342-B05B-FEBA2BB3FA9E}" type="presParOf" srcId="{F3ABABCD-93CD-4B1F-87C1-D5DB3B60A94F}" destId="{4F493500-B209-4A73-86F5-C85E88AF0975}" srcOrd="2" destOrd="0" presId="urn:microsoft.com/office/officeart/2018/2/layout/IconLabelList"/>
    <dgm:cxn modelId="{7DD68108-3FF4-234E-9217-F933BE17BA39}" type="presParOf" srcId="{415BD2F8-11B9-4C4E-A536-892DB8279407}" destId="{C60E0B23-5F36-264E-A20C-F54C5DB3AF30}" srcOrd="1" destOrd="0" presId="urn:microsoft.com/office/officeart/2018/2/layout/IconLabelList"/>
    <dgm:cxn modelId="{B00CA1B8-A453-2C4E-B9A2-614D6B23A60A}" type="presParOf" srcId="{415BD2F8-11B9-4C4E-A536-892DB8279407}" destId="{A2B590A0-1010-4109-9A47-4A817F260731}" srcOrd="2" destOrd="0" presId="urn:microsoft.com/office/officeart/2018/2/layout/IconLabelList"/>
    <dgm:cxn modelId="{0A2A3066-316E-674D-B861-92D0A55FAAD5}" type="presParOf" srcId="{A2B590A0-1010-4109-9A47-4A817F260731}" destId="{AC065473-3B42-45A9-8CC5-8AA2EBD99AEE}" srcOrd="0" destOrd="0" presId="urn:microsoft.com/office/officeart/2018/2/layout/IconLabelList"/>
    <dgm:cxn modelId="{E6BFCD8D-1CFC-254F-9AB7-13C675A327D8}" type="presParOf" srcId="{A2B590A0-1010-4109-9A47-4A817F260731}" destId="{B8C45AED-84D3-4FF8-A3F5-8FA9DDC3F137}" srcOrd="1" destOrd="0" presId="urn:microsoft.com/office/officeart/2018/2/layout/IconLabelList"/>
    <dgm:cxn modelId="{94F017FE-4D93-DA47-8735-DBBA23118BE4}" type="presParOf" srcId="{A2B590A0-1010-4109-9A47-4A817F260731}" destId="{DBA2DAEE-0EA8-4E29-8FAC-CE97F1005B4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A1FFB-E17D-437D-A77F-1ECB5F8C5135}">
      <dsp:nvSpPr>
        <dsp:cNvPr id="0" name=""/>
        <dsp:cNvSpPr/>
      </dsp:nvSpPr>
      <dsp:spPr>
        <a:xfrm>
          <a:off x="976158" y="267111"/>
          <a:ext cx="3393077" cy="3309932"/>
        </a:xfrm>
        <a:prstGeom prst="rect">
          <a:avLst/>
        </a:prstGeom>
        <a:blipFill rotWithShape="1">
          <a:blip xmlns:r="http://schemas.openxmlformats.org/officeDocument/2006/relationships" r:embed="rId1"/>
          <a:srcRect/>
          <a:stretch>
            <a:fillRect t="-7000" b="-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493500-B209-4A73-86F5-C85E88AF0975}">
      <dsp:nvSpPr>
        <dsp:cNvPr id="0" name=""/>
        <dsp:cNvSpPr/>
      </dsp:nvSpPr>
      <dsp:spPr>
        <a:xfrm>
          <a:off x="559800" y="336422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dirty="0"/>
            <a:t>Resource Estimation Tools</a:t>
          </a:r>
        </a:p>
      </dsp:txBody>
      <dsp:txXfrm>
        <a:off x="559800" y="3364226"/>
        <a:ext cx="4320000" cy="720000"/>
      </dsp:txXfrm>
    </dsp:sp>
    <dsp:sp modelId="{AC065473-3B42-45A9-8CC5-8AA2EBD99AEE}">
      <dsp:nvSpPr>
        <dsp:cNvPr id="0" name=""/>
        <dsp:cNvSpPr/>
      </dsp:nvSpPr>
      <dsp:spPr>
        <a:xfrm>
          <a:off x="5921958" y="336468"/>
          <a:ext cx="3437730" cy="324774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A2DAEE-0EA8-4E29-8FAC-CE97F1005B41}">
      <dsp:nvSpPr>
        <dsp:cNvPr id="0" name=""/>
        <dsp:cNvSpPr/>
      </dsp:nvSpPr>
      <dsp:spPr>
        <a:xfrm>
          <a:off x="5635800" y="334867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b="0" i="0" kern="1200" baseline="0" dirty="0"/>
            <a:t>Communication Tools</a:t>
          </a:r>
          <a:endParaRPr lang="en-US" sz="3200" kern="1200" dirty="0"/>
        </a:p>
      </dsp:txBody>
      <dsp:txXfrm>
        <a:off x="5635800" y="3348679"/>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71011-5659-DD4D-BA7A-3FA32E62DFEE}" type="datetimeFigureOut">
              <a:rPr lang="en-US" smtClean="0"/>
              <a:t>5/15/2020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C53F9-D7F1-E446-B3A3-D574A315F784}" type="slidenum">
              <a:rPr lang="en-US" smtClean="0"/>
              <a:t>‹#›</a:t>
            </a:fld>
            <a:endParaRPr lang="en-US"/>
          </a:p>
        </p:txBody>
      </p:sp>
    </p:spTree>
    <p:extLst>
      <p:ext uri="{BB962C8B-B14F-4D97-AF65-F5344CB8AC3E}">
        <p14:creationId xmlns:p14="http://schemas.microsoft.com/office/powerpoint/2010/main" val="366301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I’m Chela Scott Weber, and I’m a senior program officer with the OCLC Research Library Partnership, where I focus on work with archives, special, and distinctive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excited to be here today, talking about work we’ve been doing with colleagues across OCLC Research Library Partnership institutions in our Collection Building and Operational Impacts working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I’ll start by providing a little bit of background about how the group came to be and the issues we’re trying to address, and then share some details about the tools we’ve created.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42323-5C0F-6149-881E-3E671F009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895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began to think about these issues and especially where they intersect, we started to see a need for a more wholistic approach to understanding the resources necessary for Cost of purchase plus the costs of living up to our responsibilities to donors, creators, and researchers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have likely heard and perhaps used the term “total cost of ownership” – it’s used especially in talking about the true costs of open source software, but it a useful construct to help buyers and owners determine the direct and indirect costs of a product or system. Total cost of ownership is basically the initial cost to purchase something, plus the costs of ongoing operation, and those of necessary upgrades and maintenance. Though those costs might take specialized knowledge to estimate, it’s still a straightforward equation.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things are a little less clear cut when thinking about acquiring archival and special collections. And we’d like to propose a total cost of stewardship approach – that takes into account the direct costs like purchase price, the ongoing operational costs of stewardship like cataloging, processing, and digitization, but also weighs the less tangible values like value to research, teaching, and knowledge creation, the value of community relationships or institutional prestige bringing in a collection can build.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9C53F9-D7F1-E446-B3A3-D574A315F784}" type="slidenum">
              <a:rPr lang="en-US" smtClean="0"/>
              <a:t>10</a:t>
            </a:fld>
            <a:endParaRPr lang="en-US"/>
          </a:p>
        </p:txBody>
      </p:sp>
    </p:spTree>
    <p:extLst>
      <p:ext uri="{BB962C8B-B14F-4D97-AF65-F5344CB8AC3E}">
        <p14:creationId xmlns:p14="http://schemas.microsoft.com/office/powerpoint/2010/main" val="129693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so when we talked about what we wanted to create, it was clear that we needed to produce not just a white paper or report as we often do, but also a suite of tools that would help to support communication across all those people and factoring in all those different points in the lifecycle where decisions, communication, and resource allocation are key.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have produced two kinds of tools: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Cost Estimation tools, to facilitate estimation of the tangible costs of addressing collection needs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Communication tools, to facilitate discussion of both tangible (labor, supply, and other costs) and intangible (research value, community and other relationships,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factors that are weighed in collection decisions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Tools – are an expression and operationalization of this total cost of stewardship approach.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9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Interactive Cost Estimation – customizable to your context</a:t>
            </a:r>
          </a:p>
          <a:p>
            <a:r>
              <a:rPr lang="en-US" sz="1200" kern="1200" dirty="0">
                <a:solidFill>
                  <a:schemeClr val="tx1"/>
                </a:solidFill>
                <a:effectLst/>
                <a:latin typeface="+mn-lt"/>
                <a:ea typeface="+mn-ea"/>
                <a:cs typeface="+mn-cs"/>
              </a:rPr>
              <a:t>Estimate your annual resources available for collection management activities, and assess a specific collection or potential acquisition in relationship to those resources, and be able to more clearly see its collection management needs and impacts.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309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indent="-255905">
              <a:buFont typeface="Arial" panose="020B0604020202020204" pitchFamily="34" charset="0"/>
              <a:buChar char="•"/>
              <a:defRPr/>
            </a:pPr>
            <a:r>
              <a:rPr lang="en-US" dirty="0">
                <a:latin typeface="Arial" panose="020B0604020202020204" pitchFamily="34" charset="0"/>
                <a:cs typeface="Arial" panose="020B0604020202020204" pitchFamily="34" charset="0"/>
              </a:rPr>
              <a:t>Take existing time estimation frameworks like University of Florida’s cataloging Levels Reference or UC Libraries Levels of Archival Processing and turn them into actionable spreadsheets. This gives the ability to get a quick sense of the work that might be necessary to process or catalog a collection, and what different levels of effort and detail might mean in terms of hours. </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255905" indent="-255905">
              <a:buFont typeface="Arial" panose="020B0604020202020204" pitchFamily="34" charset="0"/>
              <a:buChar char="•"/>
              <a:defRPr/>
            </a:pPr>
            <a:r>
              <a:rPr lang="en-US" dirty="0">
                <a:latin typeface="Arial" panose="020B0604020202020204" pitchFamily="34" charset="0"/>
                <a:cs typeface="Arial" panose="020B0604020202020204" pitchFamily="34" charset="0"/>
              </a:rPr>
              <a:t>These are useful communication tools as well.</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255905" indent="-255905">
              <a:buFont typeface="Arial" panose="020B0604020202020204" pitchFamily="34" charset="0"/>
              <a:buChar char="•"/>
              <a:defRPr/>
            </a:pPr>
            <a:r>
              <a:rPr lang="en-US" dirty="0">
                <a:latin typeface="Arial" panose="020B0604020202020204" pitchFamily="34" charset="0"/>
                <a:cs typeface="Arial" panose="020B0604020202020204" pitchFamily="34" charset="0"/>
              </a:rPr>
              <a:t>The general sense of time necessary that you get here can then be used in the other major Resource Estimation Tool we’ve built, something we’re calling the Operational Impact Estimator. </a:t>
            </a: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45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marR="0" lvl="0" indent="-255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Allows you to lay out the staff roles and associated salaries for everyone who works on collection management activities </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610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marR="0" lvl="0" indent="-255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then define the percentage of time those positions allocate to collection management activities</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75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marR="0" lvl="0" indent="-255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Then walk through the collection lifecycle from pre-acquisition through to ongoing stewardship, to estimate likely necessary activities and the time they will take</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43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marR="0" lvl="0" indent="-255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the tool then takes all of that data and shows you how that potential acquisition would impact your annual capacity to do this kind of work</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657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Communication Tools – Factors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Tangible costs: purchase price, estimation of cataloging and processing resources, transportation, supplies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Hidden costs: try to identify factors that might cause extra work like the need for extensive FERPA, HIIPA, or legal review; condition issues that might impact conservation treatment needs; promises to donors that would be administratively difficult to operationalize; AV or born digital formats that would require specialized equipment the institution doesn’t have.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Intangible value: Alignment with collecting scope, institutional mission and goals; </a:t>
            </a:r>
            <a:r>
              <a:rPr lang="en-US" sz="1200" kern="1200" dirty="0" err="1">
                <a:solidFill>
                  <a:schemeClr val="tx1"/>
                </a:solidFill>
                <a:effectLst/>
                <a:latin typeface="+mn-lt"/>
                <a:ea typeface="+mn-ea"/>
                <a:cs typeface="+mn-cs"/>
              </a:rPr>
              <a:t>potentional</a:t>
            </a:r>
            <a:r>
              <a:rPr lang="en-US" sz="1200" kern="1200" dirty="0">
                <a:solidFill>
                  <a:schemeClr val="tx1"/>
                </a:solidFill>
                <a:effectLst/>
                <a:latin typeface="+mn-lt"/>
                <a:ea typeface="+mn-ea"/>
                <a:cs typeface="+mn-cs"/>
              </a:rPr>
              <a:t> research value of collection;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494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Communication Tools – outputs</a:t>
            </a:r>
          </a:p>
          <a:p>
            <a:r>
              <a:rPr lang="en-US" sz="1200" kern="1200" dirty="0">
                <a:solidFill>
                  <a:schemeClr val="tx1"/>
                </a:solidFill>
                <a:effectLst/>
                <a:latin typeface="+mn-lt"/>
                <a:ea typeface="+mn-ea"/>
                <a:cs typeface="+mn-cs"/>
              </a:rPr>
              <a:t>We surveyed the landscape and ended up creating four templates to aid in bringing this kind of knowledge together and support shared, informed decision-making conversations.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Communicate Potential Value </a:t>
            </a:r>
          </a:p>
          <a:p>
            <a:pPr lvl="1"/>
            <a:r>
              <a:rPr lang="en-US" sz="1200" kern="1200" dirty="0">
                <a:solidFill>
                  <a:schemeClr val="tx1"/>
                </a:solidFill>
                <a:effectLst/>
                <a:latin typeface="+mn-lt"/>
                <a:ea typeface="+mn-ea"/>
                <a:cs typeface="+mn-cs"/>
              </a:rPr>
              <a:t>Potential Acquisition Proposal</a:t>
            </a:r>
          </a:p>
          <a:p>
            <a:pPr lvl="1"/>
            <a:r>
              <a:rPr lang="en-US" sz="1200" kern="1200" dirty="0">
                <a:solidFill>
                  <a:schemeClr val="tx1"/>
                </a:solidFill>
                <a:effectLst/>
                <a:latin typeface="+mn-lt"/>
                <a:ea typeface="+mn-ea"/>
                <a:cs typeface="+mn-cs"/>
              </a:rPr>
              <a:t>Digitization Project Proposal</a:t>
            </a:r>
          </a:p>
          <a:p>
            <a:r>
              <a:rPr lang="en-US" sz="1200" kern="1200" dirty="0">
                <a:solidFill>
                  <a:schemeClr val="tx1"/>
                </a:solidFill>
                <a:effectLst/>
                <a:latin typeface="+mn-lt"/>
                <a:ea typeface="+mn-ea"/>
                <a:cs typeface="+mn-cs"/>
              </a:rPr>
              <a:t>To Communicate Necessary Resources:</a:t>
            </a:r>
          </a:p>
          <a:p>
            <a:pPr lvl="1"/>
            <a:r>
              <a:rPr lang="en-US" sz="1200" kern="1200" dirty="0">
                <a:solidFill>
                  <a:schemeClr val="tx1"/>
                </a:solidFill>
                <a:effectLst/>
                <a:latin typeface="+mn-lt"/>
                <a:ea typeface="+mn-ea"/>
                <a:cs typeface="+mn-cs"/>
              </a:rPr>
              <a:t>Archival Processing Plan</a:t>
            </a:r>
          </a:p>
          <a:p>
            <a:pPr lvl="1"/>
            <a:r>
              <a:rPr lang="en-US" sz="1200" kern="1200" dirty="0">
                <a:solidFill>
                  <a:schemeClr val="tx1"/>
                </a:solidFill>
                <a:effectLst/>
                <a:latin typeface="+mn-lt"/>
                <a:ea typeface="+mn-ea"/>
                <a:cs typeface="+mn-cs"/>
              </a:rPr>
              <a:t>Operational Impact Report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47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for background – </a:t>
            </a: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OCLC Research has a long history of work in the area of archives, special, and distinctive collections in research libraries. We work in special collections because they are an important sight of knowledge creation, made possible by library’s commitment to the stewardship of their distinctive collections. The unique nature of material in special collections can make scaling a challenge, and we work to identify areas of common need and patterns of innovation to help libraries scale learning and expertise with these collections. </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In October, we released the Research &amp; Learning Agenda for Archives, Special, and Distinctive Collections. </a:t>
            </a:r>
          </a:p>
          <a:p>
            <a:pPr marL="400050" indent="-171450">
              <a:buFont typeface="Arial" panose="020B0604020202020204" pitchFamily="34" charset="0"/>
              <a:buChar char="•"/>
            </a:pPr>
            <a:r>
              <a:rPr lang="en-US" dirty="0"/>
              <a:t>articulates the shared challenges and opportunities research libraries are are facing in this sphere, and suggests approaches for working on them together. </a:t>
            </a:r>
          </a:p>
          <a:p>
            <a:pPr marL="400050" indent="-171450">
              <a:buFont typeface="Arial" panose="020B0604020202020204" pitchFamily="34" charset="0"/>
              <a:buChar char="•"/>
            </a:pPr>
            <a:r>
              <a:rPr lang="en-US" dirty="0"/>
              <a:t>The agenda is guiding OCLC Research work in this area, and the working group is a part of that</a:t>
            </a:r>
            <a:endParaRPr lang="en-US" sz="1200" b="0" i="0" u="none" strike="noStrike" cap="none" dirty="0">
              <a:solidFill>
                <a:schemeClr val="dk1"/>
              </a:solidFill>
              <a:effectLst/>
              <a:latin typeface="+mn-lt"/>
              <a:ea typeface="Calibri"/>
              <a:cs typeface="Calibri"/>
              <a:sym typeface="Calibri"/>
            </a:endParaRPr>
          </a:p>
          <a:p>
            <a:pPr marL="228600" indent="0">
              <a:buFont typeface="Arial" panose="020B0604020202020204" pitchFamily="34" charset="0"/>
              <a:buNone/>
            </a:pPr>
            <a:endParaRPr lang="en-US" sz="1200" b="0" i="0" u="none" strike="noStrike" cap="none" dirty="0">
              <a:solidFill>
                <a:schemeClr val="dk1"/>
              </a:solidFill>
              <a:effectLst/>
              <a:latin typeface="+mn-lt"/>
              <a:ea typeface="Calibri"/>
              <a:cs typeface="Calibri"/>
              <a:sym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AD2DB-6206-6849-8A28-45575CC17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277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you may be wondering, how can I get my hands on these tools so my team will be high fiving each other for all their good, informed decision making? </a:t>
            </a:r>
          </a:p>
          <a:p>
            <a:r>
              <a:rPr lang="en-US" sz="1200" kern="1200" dirty="0">
                <a:solidFill>
                  <a:schemeClr val="tx1"/>
                </a:solidFill>
                <a:effectLst/>
                <a:latin typeface="+mn-lt"/>
                <a:ea typeface="+mn-ea"/>
                <a:cs typeface="+mn-cs"/>
              </a:rPr>
              <a:t>Now: reviewing tester comments and revising the tool suite</a:t>
            </a:r>
          </a:p>
          <a:p>
            <a:r>
              <a:rPr lang="en-US" sz="1200" kern="1200" dirty="0">
                <a:solidFill>
                  <a:schemeClr val="tx1"/>
                </a:solidFill>
                <a:effectLst/>
                <a:latin typeface="+mn-lt"/>
                <a:ea typeface="+mn-ea"/>
                <a:cs typeface="+mn-cs"/>
              </a:rPr>
              <a:t>Fall: release to the public tools, date is a little tentative given all the disruption from the pandemic, stay tuned.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182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my works cited, thanks so much, and we’ll answer questions at the end of all of the presentations.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42323-5C0F-6149-881E-3E671F009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01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this working group as responding to multiple needs laid out in the agenda: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Appraisal – The agenda calls out </a:t>
            </a:r>
            <a:r>
              <a:rPr lang="en-US" sz="1200" kern="1200" dirty="0">
                <a:solidFill>
                  <a:schemeClr val="tx1"/>
                </a:solidFill>
                <a:effectLst/>
                <a:latin typeface="+mn-lt"/>
                <a:ea typeface="+mn-ea"/>
                <a:cs typeface="+mn-cs"/>
              </a:rPr>
              <a:t>appraisal as being a key skill and activity, and urges a renewed emphasis on and engagement with appraisal in our practice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Stewardship Responsibilities and Collection Management – It also calls attention to our continued struggle with backlogs and living up to our collection management responsibilities, and identifies appraisal as an important part of a comprehensive approach to dealing with these responsibilities. </a:t>
            </a:r>
          </a:p>
          <a:p>
            <a:endParaRPr lang="en-US" dirty="0"/>
          </a:p>
          <a:p>
            <a:r>
              <a:rPr lang="en-US" dirty="0"/>
              <a:t>Beyond appraisal, we think this work also addresses other issues raised in the agenda:</a:t>
            </a:r>
          </a:p>
          <a:p>
            <a:r>
              <a:rPr lang="en-US" dirty="0"/>
              <a:t>A desire for better tools and approaches to advocacy, a need to engage in data collection in support of reporting, assessment, and advocacy; and valuing the labor that goes into the responsible stewardship and care of collections.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90A4-B448-094A-92D2-AD4CB7DF3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91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desire to think a bit differently about what we bring into our collections is happening against a backdrop of a shift </a:t>
            </a:r>
            <a:r>
              <a:rPr lang="en-US" sz="1200" kern="1200" dirty="0">
                <a:solidFill>
                  <a:schemeClr val="tx1"/>
                </a:solidFill>
                <a:effectLst/>
                <a:latin typeface="+mn-lt"/>
                <a:ea typeface="+mn-ea"/>
                <a:cs typeface="+mn-cs"/>
              </a:rPr>
              <a:t>of re-conceptualizing the value of archives and special collections in the research library.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don’t need you to read every word on this slide – in fact, please don’t try! But it is illustrative of the way that we talk about our special collections, and the way we have traditionally used growth as a metric of value. These are the descriptions of collections at five different ARL libraries, and I promise you that I could have used any of a few dozen more that look very similar. – nearly all of us speak about our collections in this way, using size and growth as shorthand for value and prestige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Gordon is going to talk in a little bit about trying to create other metrics of value for special collections, but for now I’m going to keep talking about collection size.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2009 </a:t>
            </a:r>
            <a:r>
              <a:rPr lang="en-US" sz="1200" dirty="0">
                <a:effectLst/>
                <a:latin typeface="Calibri" panose="020F0502020204030204" pitchFamily="34" charset="0"/>
                <a:ea typeface="Calibri" panose="020F0502020204030204" pitchFamily="34" charset="0"/>
                <a:cs typeface="Times New Roman" panose="02020603050405020304" pitchFamily="18" charset="0"/>
              </a:rPr>
              <a:t>OCLC </a:t>
            </a:r>
            <a:r>
              <a:rPr lang="en-US" sz="1200" kern="1200" dirty="0">
                <a:solidFill>
                  <a:schemeClr val="tx1"/>
                </a:solidFill>
                <a:effectLst/>
                <a:latin typeface="+mn-lt"/>
                <a:ea typeface="+mn-ea"/>
                <a:cs typeface="+mn-cs"/>
              </a:rPr>
              <a:t>survey of special collections in research libraries indicated a 50% growth of special collections in ARL libraries between 1998-2009.</a:t>
            </a:r>
          </a:p>
          <a:p>
            <a:pPr marL="800100" marR="0" lvl="1"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2015 survey by McCann and Priddle indicated that 81% of respondents ARL libraries are using offsite for special collections </a:t>
            </a:r>
          </a:p>
          <a:p>
            <a:pPr marL="800100" marR="0" lvl="1"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That same 2009 OCLC report indicated that 50% of archival holdings, 68% of map, 75% of visual materials, and 15% of printed materials in our special collections did not have online catalog records. Certainly this has changed in the ensuing decade. We don’t have more current data, but I feel reasonably confident that many institutions may have better baseline control of their backlogs, but they still have backlogs of un- and under- described collections. </a:t>
            </a:r>
          </a:p>
          <a:p>
            <a:pPr marL="342900" marR="0" lvl="0"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Even with significant growth in collections, we recognize that our collections are not at all diverse, equitable, or representative</a:t>
            </a:r>
          </a:p>
          <a:p>
            <a:pPr marL="342900" marR="0" lvl="0"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there is increasing interest in trying to remedy that, through approaches like post-custodial collecting, working with community archives, and creating oral history projects. All of which require sustained relationship building and trust, which of course requires considerable time and resources. </a:t>
            </a:r>
          </a:p>
          <a:p>
            <a:pPr marL="342900" marR="0" lvl="0" indent="-342900">
              <a:spcBef>
                <a:spcPts val="0"/>
              </a:spcBef>
              <a:spcAft>
                <a:spcPts val="0"/>
              </a:spcAft>
              <a:buFont typeface="Symbol" pitchFamily="2"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so, to do the kind of collecting and relationship building we want to do, to live up to the expectations and promises we make to donors, and to make the rare and unique collections we hold in trust, we have to understand the resources available to not just collect, but to steward.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42323-5C0F-6149-881E-3E671F009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87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the people tasked with making collection development decisions, and the people tasked with collection management responsibilities, are often not sharing information with each other at points in the process that would support this kind of shared, wholistic approach to collection building decision making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Wanted to bring together people across a range of responsibilities to think about how to address this issue.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90A4-B448-094A-92D2-AD4CB7DF3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75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put out a call to the RLP and were fortunate that these folks responded.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It’s a great group, who hold a wide range of curatorial, collection management, and admin roles in both academic and independent research libraries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work I’m sharing today is due to the efforts of everyone on this slide, and I’m grateful to everyone for the time and work they are putting in.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3FD2D-386B-B945-B879-20EDCDEED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116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Working Group Goals</a:t>
            </a:r>
          </a:p>
          <a:p>
            <a:pPr lvl="0"/>
            <a:r>
              <a:rPr lang="en-US" sz="1200" kern="1200" dirty="0">
                <a:solidFill>
                  <a:schemeClr val="tx1"/>
                </a:solidFill>
                <a:effectLst/>
                <a:latin typeface="+mn-lt"/>
                <a:ea typeface="+mn-ea"/>
                <a:cs typeface="+mn-cs"/>
              </a:rPr>
              <a:t>explore the intersections between current collecting and collection management practices </a:t>
            </a:r>
          </a:p>
          <a:p>
            <a:pPr lvl="0"/>
            <a:r>
              <a:rPr lang="en-US" sz="1200" kern="1200" dirty="0">
                <a:solidFill>
                  <a:schemeClr val="tx1"/>
                </a:solidFill>
                <a:effectLst/>
                <a:latin typeface="+mn-lt"/>
                <a:ea typeface="+mn-ea"/>
                <a:cs typeface="+mn-cs"/>
              </a:rPr>
              <a:t>seek ways to better integrate collection management considerations into the collection development process </a:t>
            </a:r>
          </a:p>
          <a:p>
            <a:pPr lvl="0"/>
            <a:r>
              <a:rPr lang="en-US" sz="1200" kern="1200" dirty="0">
                <a:solidFill>
                  <a:schemeClr val="tx1"/>
                </a:solidFill>
                <a:effectLst/>
                <a:latin typeface="+mn-lt"/>
                <a:ea typeface="+mn-ea"/>
                <a:cs typeface="+mn-cs"/>
              </a:rPr>
              <a:t>bring together colleagues across these important, interdependent functions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06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assess total cost of </a:t>
            </a:r>
            <a:r>
              <a:rPr lang="en-US" sz="1200" dirty="0">
                <a:solidFill>
                  <a:prstClr val="black"/>
                </a:solidFill>
                <a:latin typeface="+mn-lt"/>
              </a:rPr>
              <a:t>ownership</a:t>
            </a:r>
            <a:r>
              <a:rPr kumimoji="0" lang="en-US" sz="1200" b="0" i="0" u="none" strike="noStrike" kern="1200" cap="none" spc="0" normalizeH="0" baseline="0" noProof="0" dirty="0">
                <a:ln>
                  <a:noFill/>
                </a:ln>
                <a:solidFill>
                  <a:prstClr val="black"/>
                </a:solidFill>
                <a:effectLst/>
                <a:uLnTx/>
                <a:uFillTx/>
                <a:latin typeface="+mn-lt"/>
                <a:ea typeface="+mn-ea"/>
                <a:cs typeface="+mn-cs"/>
              </a:rPr>
              <a:t> of collections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determine operational impact of collections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facilitate better communication across our orgs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enable informed decision-making in collection building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advocate for the necessary resources to steward our collections.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64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things the group did together was a workflow analysis, </a:t>
            </a:r>
          </a:p>
          <a:p>
            <a:endParaRPr lang="en-US" dirty="0"/>
          </a:p>
          <a:p>
            <a:r>
              <a:rPr lang="en-US" dirty="0"/>
              <a:t>In it, we laid out the collection lifecycle –  and identified points of decision making, communication, appraisal, and places where we think about labor and cost. </a:t>
            </a:r>
          </a:p>
          <a:p>
            <a:endParaRPr lang="en-US" dirty="0"/>
          </a:p>
          <a:p>
            <a:r>
              <a:rPr lang="en-US" dirty="0"/>
              <a:t>This work basically make us realize that these decision happen everywhere - all across the lifecycle of acquisition and stewardship, as work happens iteratively over time.</a:t>
            </a:r>
          </a:p>
          <a:p>
            <a:endParaRPr lang="en-US" dirty="0"/>
          </a:p>
          <a:p>
            <a:r>
              <a:rPr lang="en-US" dirty="0"/>
              <a:t>It also helped to bring into relief the many factors and people involved in these processes, as well as all the potential for communication breakdowns.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53787-02A0-48A9-A589-095B8D426A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2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8.tiff"/><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 Id="rId5" Type="http://schemas.openxmlformats.org/officeDocument/2006/relationships/image" Target="../media/image14.tiff"/><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g"/><Relationship Id="rId1" Type="http://schemas.openxmlformats.org/officeDocument/2006/relationships/slideMaster" Target="../slideMasters/slideMaster7.xml"/><Relationship Id="rId6" Type="http://schemas.openxmlformats.org/officeDocument/2006/relationships/image" Target="../media/image14.tiff"/><Relationship Id="rId5" Type="http://schemas.openxmlformats.org/officeDocument/2006/relationships/image" Target="../media/image17.tiff"/><Relationship Id="rId4" Type="http://schemas.openxmlformats.org/officeDocument/2006/relationships/image" Target="../media/image1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1BC3C-BE2B-2B49-84EB-9E42ABCEF2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E96324-0D92-C144-9E2F-12F192209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BAD564-18CE-744C-B075-0EDF157CD42A}"/>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5" name="Footer Placeholder 4">
            <a:extLst>
              <a:ext uri="{FF2B5EF4-FFF2-40B4-BE49-F238E27FC236}">
                <a16:creationId xmlns:a16="http://schemas.microsoft.com/office/drawing/2014/main" id="{5FBF8B00-EA45-2A46-A3D2-8F213DA28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8B4AA-982A-DA43-95C2-6F4BE7244967}"/>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221643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EC0B-D2AC-0242-A01F-EF2EE00112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43003C-F55A-DA4F-B4B3-80217A0865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5F36A-1A66-2F4C-9DE7-C4CD360CA975}"/>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5" name="Footer Placeholder 4">
            <a:extLst>
              <a:ext uri="{FF2B5EF4-FFF2-40B4-BE49-F238E27FC236}">
                <a16:creationId xmlns:a16="http://schemas.microsoft.com/office/drawing/2014/main" id="{409C9E0F-71DC-4B41-BED5-CE55587ED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0B6E4-87B1-BE41-B0BE-4DD12B9D46AE}"/>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253304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1967CE-A1CC-9947-99ED-F1347D95F9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280403-036D-A749-ADF3-B03F4F705B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A78FE-B195-7944-8673-2B96796989BE}"/>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5" name="Footer Placeholder 4">
            <a:extLst>
              <a:ext uri="{FF2B5EF4-FFF2-40B4-BE49-F238E27FC236}">
                <a16:creationId xmlns:a16="http://schemas.microsoft.com/office/drawing/2014/main" id="{C4B94734-9FDD-F645-A1CD-BF16D4C49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EA8AC-65ED-F141-A38F-0A6448EB769A}"/>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2183138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7D8D-EB22-6544-BD05-05B2C3268B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072643-B188-4143-8729-378B3F068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A197CD-DA73-DC4B-B346-9678C72A81C8}"/>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5" name="Footer Placeholder 4">
            <a:extLst>
              <a:ext uri="{FF2B5EF4-FFF2-40B4-BE49-F238E27FC236}">
                <a16:creationId xmlns:a16="http://schemas.microsoft.com/office/drawing/2014/main" id="{706E5BD6-E0CB-B747-8831-B11473F4C1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5CE6F8-84FA-264C-BB00-8A4EC343FF80}"/>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862211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3A05-55C3-874D-9CF3-228F45016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9B3D5-8A0B-F141-8A42-8EFB509D96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2611E-FDD6-2D4C-BC66-5FE56DE34ADD}"/>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5" name="Footer Placeholder 4">
            <a:extLst>
              <a:ext uri="{FF2B5EF4-FFF2-40B4-BE49-F238E27FC236}">
                <a16:creationId xmlns:a16="http://schemas.microsoft.com/office/drawing/2014/main" id="{0BD73643-5C9C-534C-8E7F-8ACADB573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443B33-C939-4E49-9DA8-52846237FAE9}"/>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419253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661A-2D77-C649-85BC-A456D2BA2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A7D096-2472-7048-9E80-8BE0FE958E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0639C5-F5B5-774F-807F-18C1B0CBF602}"/>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5" name="Footer Placeholder 4">
            <a:extLst>
              <a:ext uri="{FF2B5EF4-FFF2-40B4-BE49-F238E27FC236}">
                <a16:creationId xmlns:a16="http://schemas.microsoft.com/office/drawing/2014/main" id="{DA2ECC1D-518B-3140-BBDD-87A091AA12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245539-AF49-B641-AE96-FB5AEA6D4F62}"/>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998545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C211-B572-9549-A1B6-F3D5A68935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4F4A5F-81BD-304F-8423-989642BA20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F23700-475E-5645-8DDF-14027C2E62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471530-29E3-BE43-8666-8F0680775F6C}"/>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6" name="Footer Placeholder 5">
            <a:extLst>
              <a:ext uri="{FF2B5EF4-FFF2-40B4-BE49-F238E27FC236}">
                <a16:creationId xmlns:a16="http://schemas.microsoft.com/office/drawing/2014/main" id="{25F7E171-B967-A24D-AEE3-34CCF21D72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136077-A362-7A45-8E0C-5074321D8D5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571637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7947-4495-F642-9E32-DBC571F67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27C91E-9F03-6A44-8FD1-F182592B1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F248F4-0E3C-8A44-A085-B5C575CB62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E74CA9-9A16-C441-9E34-285B3D74B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EC7862-A413-1B40-9169-BE920F9E8C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E857-DC07-C54A-A624-378410792439}"/>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8" name="Footer Placeholder 7">
            <a:extLst>
              <a:ext uri="{FF2B5EF4-FFF2-40B4-BE49-F238E27FC236}">
                <a16:creationId xmlns:a16="http://schemas.microsoft.com/office/drawing/2014/main" id="{39CB7E9A-BF9B-784E-AB10-13A7A7BCD00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26A17B9-60B7-E348-B13F-58DD9B6072C3}"/>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4279711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617C-E346-BF47-9812-7FFE8CA46C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07D7E2-A597-804F-BDE4-1F5CD9122CEC}"/>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4" name="Footer Placeholder 3">
            <a:extLst>
              <a:ext uri="{FF2B5EF4-FFF2-40B4-BE49-F238E27FC236}">
                <a16:creationId xmlns:a16="http://schemas.microsoft.com/office/drawing/2014/main" id="{02EC7BD2-F336-B245-85D9-A38F9286BF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1A28C5-3924-D44D-9B5D-2FCE2DF8524A}"/>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271101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078A4-8C28-7D4D-86F8-E24525C93F37}"/>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3" name="Footer Placeholder 2">
            <a:extLst>
              <a:ext uri="{FF2B5EF4-FFF2-40B4-BE49-F238E27FC236}">
                <a16:creationId xmlns:a16="http://schemas.microsoft.com/office/drawing/2014/main" id="{0DC7FDEF-CAF7-F941-B8F4-D1DA529418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A930BAB-8E99-B243-9550-645DCA19A18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625289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B344-AD5A-B545-BBC5-959D701AEF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7420F2-2EAA-0544-824A-A79981CE65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26C3A9-965F-644B-A9F6-CD21F916D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300C2D-A8B4-9E4C-BBD8-6557657AEE88}"/>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6" name="Footer Placeholder 5">
            <a:extLst>
              <a:ext uri="{FF2B5EF4-FFF2-40B4-BE49-F238E27FC236}">
                <a16:creationId xmlns:a16="http://schemas.microsoft.com/office/drawing/2014/main" id="{55792B61-D4C2-384E-B4DC-7ED41707FD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A5CF4E-8F53-084A-BF79-4566715958E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59757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66532-BE50-B340-A16B-24F1BBD9F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73A9D9-4645-D24A-B41D-AA4C38A161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BE6F8-66C7-944F-BEC3-3649464977DC}"/>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5" name="Footer Placeholder 4">
            <a:extLst>
              <a:ext uri="{FF2B5EF4-FFF2-40B4-BE49-F238E27FC236}">
                <a16:creationId xmlns:a16="http://schemas.microsoft.com/office/drawing/2014/main" id="{01721147-9390-734F-A729-D91E69C66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E8CD4-0E0D-E74F-92E8-1F2DB008677E}"/>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868147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EDBE-6384-9E44-AA0E-552175A6A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9D06A2-B0C2-C048-8DC1-B77A0AF10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3617B0C-2559-5C44-A19B-ADAB2D177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3ED095-D4AE-BC49-8520-10ADE6BC4690}"/>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6" name="Footer Placeholder 5">
            <a:extLst>
              <a:ext uri="{FF2B5EF4-FFF2-40B4-BE49-F238E27FC236}">
                <a16:creationId xmlns:a16="http://schemas.microsoft.com/office/drawing/2014/main" id="{FE20BF0E-9C9B-2E45-86BE-82263670E3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1334D7-1947-624B-8AF2-362F9E63B63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453775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DFF5-A58A-6847-B184-E88A3CA06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C8B83B-FD55-1644-910F-BB2AC0E1B9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5E609-080B-7C4E-8725-68EF3F6CC3E8}"/>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5" name="Footer Placeholder 4">
            <a:extLst>
              <a:ext uri="{FF2B5EF4-FFF2-40B4-BE49-F238E27FC236}">
                <a16:creationId xmlns:a16="http://schemas.microsoft.com/office/drawing/2014/main" id="{F873969A-192D-6449-A286-322112B74A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C1E067-1EE4-A74C-B39D-2B0743738F07}"/>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719861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59D410-E5C1-F644-A687-D7ECCBECE5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E4F0B-C9CB-764C-845D-0D2750C513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9370F-DD6D-A74E-B9C5-5382D2B0C4EA}"/>
              </a:ext>
            </a:extLst>
          </p:cNvPr>
          <p:cNvSpPr>
            <a:spLocks noGrp="1"/>
          </p:cNvSpPr>
          <p:nvPr>
            <p:ph type="dt" sz="half" idx="10"/>
          </p:nvPr>
        </p:nvSpPr>
        <p:spPr/>
        <p:txBody>
          <a:bodyPr/>
          <a:lstStyle/>
          <a:p>
            <a:fld id="{C4556E1A-61B5-8040-A1A5-164DBCFA834B}" type="datetimeFigureOut">
              <a:rPr lang="en-US" smtClean="0"/>
              <a:t>5/15/2020</a:t>
            </a:fld>
            <a:endParaRPr lang="en-US" dirty="0"/>
          </a:p>
        </p:txBody>
      </p:sp>
      <p:sp>
        <p:nvSpPr>
          <p:cNvPr id="5" name="Footer Placeholder 4">
            <a:extLst>
              <a:ext uri="{FF2B5EF4-FFF2-40B4-BE49-F238E27FC236}">
                <a16:creationId xmlns:a16="http://schemas.microsoft.com/office/drawing/2014/main" id="{C927EE93-496D-5242-9CD4-7E5B6C4EAF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3E78D7-67C0-FC49-892C-A79AB851A163}"/>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796394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9236"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9" name="Rectangle 18"/>
          <p:cNvSpPr/>
          <p:nvPr userDrawn="1"/>
        </p:nvSpPr>
        <p:spPr>
          <a:xfrm>
            <a:off x="2955636"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20" name="Rectangle 19"/>
          <p:cNvSpPr/>
          <p:nvPr userDrawn="1"/>
        </p:nvSpPr>
        <p:spPr>
          <a:xfrm>
            <a:off x="4360329"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5" name="Picture 4">
            <a:extLst>
              <a:ext uri="{FF2B5EF4-FFF2-40B4-BE49-F238E27FC236}">
                <a16:creationId xmlns:a16="http://schemas.microsoft.com/office/drawing/2014/main" id="{91A9483E-5FE2-4298-8430-AB0A107D157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147631" y="6407387"/>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441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56388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9" name="Rectangle 18"/>
          <p:cNvSpPr/>
          <p:nvPr userDrawn="1"/>
        </p:nvSpPr>
        <p:spPr>
          <a:xfrm>
            <a:off x="2946400" y="56388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20" name="Rectangle 19"/>
          <p:cNvSpPr/>
          <p:nvPr userDrawn="1"/>
        </p:nvSpPr>
        <p:spPr>
          <a:xfrm>
            <a:off x="4351093" y="56388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5" name="Picture 5">
            <a:extLst>
              <a:ext uri="{FF2B5EF4-FFF2-40B4-BE49-F238E27FC236}">
                <a16:creationId xmlns:a16="http://schemas.microsoft.com/office/drawing/2014/main" id="{AAFE1985-1056-4231-96F8-B7076DB7E26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701A6733-70DD-4449-8C03-80A8F13C842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147631" y="5797787"/>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425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23295" b="48278"/>
          <a:stretch/>
        </p:blipFill>
        <p:spPr>
          <a:xfrm>
            <a:off x="4218519" y="5"/>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36" name="Text Placeholder 35"/>
          <p:cNvSpPr>
            <a:spLocks noGrp="1"/>
          </p:cNvSpPr>
          <p:nvPr>
            <p:ph type="body" sz="quarter" idx="12" hasCustomPrompt="1"/>
          </p:nvPr>
        </p:nvSpPr>
        <p:spPr>
          <a:xfrm>
            <a:off x="4" y="1773170"/>
            <a:ext cx="4218334" cy="651397"/>
          </a:xfrm>
          <a:prstGeom prst="rect">
            <a:avLst/>
          </a:prstGeom>
          <a:solidFill>
            <a:schemeClr val="accent2"/>
          </a:solidFill>
          <a:ln>
            <a:noFill/>
          </a:ln>
        </p:spPr>
        <p:txBody>
          <a:bodyPr vert="horz" wrap="none" lIns="457200" tIns="137160" rIns="274320" bIns="182880">
            <a:spAutoFit/>
          </a:bodyPr>
          <a:lstStyle>
            <a:lvl1pPr marL="0" marR="0" indent="0" algn="l" defTabSz="609570"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1"/>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146037" cy="461729"/>
          </a:xfrm>
          <a:prstGeom prst="rect">
            <a:avLst/>
          </a:prstGeom>
        </p:spPr>
        <p:txBody>
          <a:bodyPr vert="horz" wrap="none" lIns="0">
            <a:spAutoFit/>
          </a:bodyPr>
          <a:lstStyle>
            <a:lvl1pPr marL="0" indent="0">
              <a:buNone/>
              <a:defRPr sz="2667" b="1"/>
            </a:lvl1pPr>
            <a:lvl2pPr marL="609570" indent="0">
              <a:buNone/>
              <a:defRPr/>
            </a:lvl2pPr>
            <a:lvl5pPr marL="2438278"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5" y="4818453"/>
            <a:ext cx="1612236" cy="360163"/>
          </a:xfrm>
          <a:prstGeom prst="rect">
            <a:avLst/>
          </a:prstGeom>
        </p:spPr>
        <p:txBody>
          <a:bodyPr vert="horz" wrap="none" lIns="0" tIns="0">
            <a:spAutoFit/>
          </a:bodyPr>
          <a:lstStyle>
            <a:lvl1pPr marL="0" indent="0">
              <a:buNone/>
              <a:defRPr sz="2267" b="0"/>
            </a:lvl1pPr>
            <a:lvl2pPr marL="609570" indent="0">
              <a:buNone/>
              <a:defRPr/>
            </a:lvl2pPr>
            <a:lvl5pPr marL="2438278" indent="0">
              <a:buNone/>
              <a:defRPr/>
            </a:lvl5pPr>
          </a:lstStyle>
          <a:p>
            <a:pPr lvl="0"/>
            <a:r>
              <a:rPr lang="en-US" dirty="0"/>
              <a:t>Speaker Title</a:t>
            </a:r>
          </a:p>
        </p:txBody>
      </p:sp>
      <p:sp>
        <p:nvSpPr>
          <p:cNvPr id="15" name="Rectangle 14"/>
          <p:cNvSpPr/>
          <p:nvPr userDrawn="1"/>
        </p:nvSpPr>
        <p:spPr>
          <a:xfrm>
            <a:off x="4182536" y="2"/>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155205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5D7C-01CF-DB40-9DF9-24BA12C89E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6B027-D526-F24E-B8DB-4400983C1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4F88-F9C7-F641-89ED-CFA3ECF61DCA}"/>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5" name="Footer Placeholder 4">
            <a:extLst>
              <a:ext uri="{FF2B5EF4-FFF2-40B4-BE49-F238E27FC236}">
                <a16:creationId xmlns:a16="http://schemas.microsoft.com/office/drawing/2014/main" id="{FDEF442F-832A-6649-A393-C1866E55A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8E6EDC-B09D-864A-9AF6-1DDED90E32AD}"/>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2241550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40F0-F625-104A-99BD-08CDFD67A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207F8-5852-0E40-84E0-B57D91D53C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F43FF-2EF6-4342-B3B3-C8E0D9CC232A}"/>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5" name="Footer Placeholder 4">
            <a:extLst>
              <a:ext uri="{FF2B5EF4-FFF2-40B4-BE49-F238E27FC236}">
                <a16:creationId xmlns:a16="http://schemas.microsoft.com/office/drawing/2014/main" id="{91EE8D27-0EB2-2E42-B898-78441E247E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EA4AA1-9EFE-6D4C-AF9D-6815B5C052AF}"/>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2311331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699F-3411-B84A-A76D-43CD821043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A16446-8B5A-AC45-B556-96BA60846D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4B87B9-7CCC-9B4B-8F12-3735D4F2A041}"/>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5" name="Footer Placeholder 4">
            <a:extLst>
              <a:ext uri="{FF2B5EF4-FFF2-40B4-BE49-F238E27FC236}">
                <a16:creationId xmlns:a16="http://schemas.microsoft.com/office/drawing/2014/main" id="{EE1F8096-EB89-9441-B98C-2ABF6EAB66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7DF922-AD2E-104F-B78A-35DD3CB99BF4}"/>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4293360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27ED-049E-1C42-8862-CE1430DED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EA98C2-4A79-C647-B424-84F49D0B64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60A4E4-21D3-8046-9B97-0768C74B43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3B571-F555-9343-9914-EFA92E8EC080}"/>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6" name="Footer Placeholder 5">
            <a:extLst>
              <a:ext uri="{FF2B5EF4-FFF2-40B4-BE49-F238E27FC236}">
                <a16:creationId xmlns:a16="http://schemas.microsoft.com/office/drawing/2014/main" id="{369B4298-FDEF-4944-A62F-CCCE572B2C5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18D4C-13B4-F34D-B73F-820C3F3A892E}"/>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2646844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A2E88-F1EC-9C46-BC65-C46499293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58B99-9E70-1847-A12E-54287D937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E54F7E-0CD5-AD40-A5F4-6A987CE59DBC}"/>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5" name="Footer Placeholder 4">
            <a:extLst>
              <a:ext uri="{FF2B5EF4-FFF2-40B4-BE49-F238E27FC236}">
                <a16:creationId xmlns:a16="http://schemas.microsoft.com/office/drawing/2014/main" id="{80556524-D9A9-3440-BC0A-41F2FE6F4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342E0-424B-6A4C-B7C1-EA4A2D431726}"/>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1698510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20D3-72A1-D548-A95B-1DDD31FC3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C5DCA1-326C-AD41-AF73-48457BA898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73399-72DD-1F45-B00A-3D631DC3E6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134B90-1E36-394B-B31E-21E1CA203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F2654-EAE1-704B-99A1-6921FFB89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B3EC2-5410-CF42-9A2C-34DE15A96519}"/>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8" name="Footer Placeholder 7">
            <a:extLst>
              <a:ext uri="{FF2B5EF4-FFF2-40B4-BE49-F238E27FC236}">
                <a16:creationId xmlns:a16="http://schemas.microsoft.com/office/drawing/2014/main" id="{B08695FD-6E22-D241-A8F9-0341A747D5E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5DFDE1-33E0-4743-A0F0-84CD11EB34FC}"/>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3445106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898A-DE55-CE47-8D49-3A5DF3D6CD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05E645-FA21-C94D-8173-E3360AAE2EE5}"/>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4" name="Footer Placeholder 3">
            <a:extLst>
              <a:ext uri="{FF2B5EF4-FFF2-40B4-BE49-F238E27FC236}">
                <a16:creationId xmlns:a16="http://schemas.microsoft.com/office/drawing/2014/main" id="{549DB3CE-DFAB-284E-B098-87915E0D9B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66ABCB-C8BC-2C42-AEEB-68512F5FA64D}"/>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3132587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76B86-FEA4-1449-A879-ED940B77FD15}"/>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3" name="Footer Placeholder 2">
            <a:extLst>
              <a:ext uri="{FF2B5EF4-FFF2-40B4-BE49-F238E27FC236}">
                <a16:creationId xmlns:a16="http://schemas.microsoft.com/office/drawing/2014/main" id="{ED70972F-0741-C842-8919-BC41FE541AD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57D151D-426F-9B40-8CA7-CB8B174A7373}"/>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939941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4DA8-E1C0-E844-BD50-2C31C02C4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ABC30-1185-B741-A261-095790CCEE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5586BB-AA21-7D41-9AF8-484D2B43D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8A4E0-D5E1-DA43-A0A9-1EC5DFF8E442}"/>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6" name="Footer Placeholder 5">
            <a:extLst>
              <a:ext uri="{FF2B5EF4-FFF2-40B4-BE49-F238E27FC236}">
                <a16:creationId xmlns:a16="http://schemas.microsoft.com/office/drawing/2014/main" id="{305A26CB-169A-964B-AC68-97AD431F3F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400686-ED91-AF45-8336-246BD41D7778}"/>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4036920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5B96F-5047-2544-84B2-823A1B3EF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37CE9-84CB-FC42-9CAD-D9A6449CD5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D9666D7-46D0-E846-8CC8-CA3883434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977B7-F82F-FA49-9AB5-E48A4F982654}"/>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6" name="Footer Placeholder 5">
            <a:extLst>
              <a:ext uri="{FF2B5EF4-FFF2-40B4-BE49-F238E27FC236}">
                <a16:creationId xmlns:a16="http://schemas.microsoft.com/office/drawing/2014/main" id="{DA686379-74E3-3F45-8ACA-88E9D51FB4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21031C-FD6F-0B4B-A3ED-943BD54ABDA3}"/>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2014912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4185-2211-1F4F-B088-7274C3E5B1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CF1AF5-1DFE-354B-9BBC-D1A31D629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93051-42FB-304A-A972-089A5F4BE4C8}"/>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5" name="Footer Placeholder 4">
            <a:extLst>
              <a:ext uri="{FF2B5EF4-FFF2-40B4-BE49-F238E27FC236}">
                <a16:creationId xmlns:a16="http://schemas.microsoft.com/office/drawing/2014/main" id="{01CBD94B-1CA5-2642-86D5-25096F8A63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CC75B3-B749-AA41-AA29-7451E5397ED4}"/>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539144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084144-DD2C-744B-AADB-8CC3162363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541CA6-CFF2-2049-BB6A-8648A09C78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0AFC5-BCE6-7A49-9D7D-9B36B51B8579}"/>
              </a:ext>
            </a:extLst>
          </p:cNvPr>
          <p:cNvSpPr>
            <a:spLocks noGrp="1"/>
          </p:cNvSpPr>
          <p:nvPr>
            <p:ph type="dt" sz="half" idx="10"/>
          </p:nvPr>
        </p:nvSpPr>
        <p:spPr/>
        <p:txBody>
          <a:bodyPr/>
          <a:lstStyle/>
          <a:p>
            <a:fld id="{D475EF07-7385-324F-8C82-928D4CB83AA9}" type="datetimeFigureOut">
              <a:rPr lang="en-US" smtClean="0"/>
              <a:t>5/15/2020</a:t>
            </a:fld>
            <a:endParaRPr lang="en-US" dirty="0"/>
          </a:p>
        </p:txBody>
      </p:sp>
      <p:sp>
        <p:nvSpPr>
          <p:cNvPr id="5" name="Footer Placeholder 4">
            <a:extLst>
              <a:ext uri="{FF2B5EF4-FFF2-40B4-BE49-F238E27FC236}">
                <a16:creationId xmlns:a16="http://schemas.microsoft.com/office/drawing/2014/main" id="{1BF791E1-2A50-BD4C-95FF-D7F7B9C6FD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093CF0-7E6D-9949-9834-6965BE5FFB34}"/>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3032502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9236"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9" name="Rectangle 18"/>
          <p:cNvSpPr/>
          <p:nvPr userDrawn="1"/>
        </p:nvSpPr>
        <p:spPr>
          <a:xfrm>
            <a:off x="2955636"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20" name="Rectangle 19"/>
          <p:cNvSpPr/>
          <p:nvPr userDrawn="1"/>
        </p:nvSpPr>
        <p:spPr>
          <a:xfrm>
            <a:off x="4360329"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5" name="Picture 4">
            <a:extLst>
              <a:ext uri="{FF2B5EF4-FFF2-40B4-BE49-F238E27FC236}">
                <a16:creationId xmlns:a16="http://schemas.microsoft.com/office/drawing/2014/main" id="{91A9483E-5FE2-4298-8430-AB0A107D157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147631" y="6407387"/>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23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2" y="6422994"/>
            <a:ext cx="916227" cy="291625"/>
          </a:xfrm>
          <a:prstGeom prst="rect">
            <a:avLst/>
          </a:prstGeom>
          <a:noFill/>
          <a:ln>
            <a:noFill/>
          </a:ln>
        </p:spPr>
      </p:pic>
      <p:sp>
        <p:nvSpPr>
          <p:cNvPr id="28" name="Shape 28"/>
          <p:cNvSpPr txBox="1">
            <a:spLocks noGrp="1"/>
          </p:cNvSpPr>
          <p:nvPr>
            <p:ph type="body" idx="2"/>
          </p:nvPr>
        </p:nvSpPr>
        <p:spPr>
          <a:xfrm>
            <a:off x="454382" y="1372997"/>
            <a:ext cx="11252197" cy="447517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2483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247005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95E8-B4A0-2643-B733-2FEA8EEA4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52858-6366-194C-A90E-7B125CBB95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D4F1D2-527F-CB4B-A96E-9EA3201257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6A381-E89B-8946-B0BA-4FEC4E3C4426}"/>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6" name="Footer Placeholder 5">
            <a:extLst>
              <a:ext uri="{FF2B5EF4-FFF2-40B4-BE49-F238E27FC236}">
                <a16:creationId xmlns:a16="http://schemas.microsoft.com/office/drawing/2014/main" id="{9DC5AA2D-7EA4-D94D-B060-75F51B0AF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042CC-6EB7-D941-B452-8A619120CCEA}"/>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1443607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64531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418097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33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35662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480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40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5055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555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Tree>
    <p:extLst>
      <p:ext uri="{BB962C8B-B14F-4D97-AF65-F5344CB8AC3E}">
        <p14:creationId xmlns:p14="http://schemas.microsoft.com/office/powerpoint/2010/main" val="146661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110888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56CF-410B-3C42-85F2-5BB9A62BEE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A16681-4A8C-744D-9165-88DE0F150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0DEB7E-E106-5144-B072-747F7B2FE7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2FE12C-9AA8-1C41-8239-F4969F4B94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4D9D19-0A66-9245-A833-9E84711C43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AD79EF-76BF-AE4B-8265-EF7E9A8D82F3}"/>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8" name="Footer Placeholder 7">
            <a:extLst>
              <a:ext uri="{FF2B5EF4-FFF2-40B4-BE49-F238E27FC236}">
                <a16:creationId xmlns:a16="http://schemas.microsoft.com/office/drawing/2014/main" id="{36E5EACC-32A1-7A4C-9F33-E8AF325D4F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078D0E-7C4F-6048-8ADF-7A79089D1885}"/>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3991868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169358389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12192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203200" y="0"/>
            <a:ext cx="11379200" cy="609600"/>
          </a:xfrm>
        </p:spPr>
        <p:txBody>
          <a:bodyPr wrap="none" lIns="0" rIns="0">
            <a:noAutofit/>
          </a:bodyPr>
          <a:lstStyle>
            <a:lvl1pPr algn="l">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3240167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8293552" y="3375593"/>
            <a:ext cx="3898449" cy="257245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7" name="Picture Placeholder 3"/>
          <p:cNvSpPr>
            <a:spLocks noGrp="1"/>
          </p:cNvSpPr>
          <p:nvPr>
            <p:ph type="pic" sz="quarter" idx="16"/>
          </p:nvPr>
        </p:nvSpPr>
        <p:spPr>
          <a:xfrm>
            <a:off x="4997754" y="4691887"/>
            <a:ext cx="3296765" cy="2166112"/>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6" name="Picture Placeholder 3"/>
          <p:cNvSpPr>
            <a:spLocks noGrp="1"/>
          </p:cNvSpPr>
          <p:nvPr>
            <p:ph type="pic" sz="quarter" idx="15"/>
          </p:nvPr>
        </p:nvSpPr>
        <p:spPr>
          <a:xfrm>
            <a:off x="4202975" y="2357097"/>
            <a:ext cx="4091544" cy="230054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5" name="Picture Placeholder 3"/>
          <p:cNvSpPr>
            <a:spLocks noGrp="1"/>
          </p:cNvSpPr>
          <p:nvPr>
            <p:ph type="pic" sz="quarter" idx="14"/>
          </p:nvPr>
        </p:nvSpPr>
        <p:spPr>
          <a:xfrm>
            <a:off x="1" y="4657642"/>
            <a:ext cx="3284075" cy="220892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4" name="Picture Placeholder 3"/>
          <p:cNvSpPr>
            <a:spLocks noGrp="1"/>
          </p:cNvSpPr>
          <p:nvPr>
            <p:ph type="pic" sz="quarter" idx="13"/>
          </p:nvPr>
        </p:nvSpPr>
        <p:spPr>
          <a:xfrm>
            <a:off x="1" y="1852918"/>
            <a:ext cx="4202975" cy="280472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3" name="Rectangle 42"/>
          <p:cNvSpPr/>
          <p:nvPr userDrawn="1"/>
        </p:nvSpPr>
        <p:spPr>
          <a:xfrm>
            <a:off x="8294519" y="2562443"/>
            <a:ext cx="3897480" cy="81336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Picture Placeholder 3"/>
          <p:cNvSpPr>
            <a:spLocks noGrp="1"/>
          </p:cNvSpPr>
          <p:nvPr>
            <p:ph type="pic" sz="quarter" idx="11"/>
          </p:nvPr>
        </p:nvSpPr>
        <p:spPr>
          <a:xfrm>
            <a:off x="4200332" y="-27347"/>
            <a:ext cx="4095152" cy="238444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7" name="Picture Placeholder 3"/>
          <p:cNvSpPr>
            <a:spLocks noGrp="1"/>
          </p:cNvSpPr>
          <p:nvPr>
            <p:ph type="pic" sz="quarter" idx="12"/>
          </p:nvPr>
        </p:nvSpPr>
        <p:spPr>
          <a:xfrm>
            <a:off x="8295484" y="-27346"/>
            <a:ext cx="3896515" cy="260815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5" name="Picture Placeholder 3"/>
          <p:cNvSpPr>
            <a:spLocks noGrp="1"/>
          </p:cNvSpPr>
          <p:nvPr>
            <p:ph type="pic" sz="quarter" idx="10"/>
          </p:nvPr>
        </p:nvSpPr>
        <p:spPr>
          <a:xfrm>
            <a:off x="878123" y="-27347"/>
            <a:ext cx="3315956" cy="1880267"/>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17" name="Rectangle 16"/>
          <p:cNvSpPr/>
          <p:nvPr userDrawn="1"/>
        </p:nvSpPr>
        <p:spPr>
          <a:xfrm>
            <a:off x="-1" y="1755"/>
            <a:ext cx="884377" cy="18692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8" name="Rectangle 17"/>
          <p:cNvSpPr/>
          <p:nvPr userDrawn="1"/>
        </p:nvSpPr>
        <p:spPr>
          <a:xfrm>
            <a:off x="3286721" y="4674779"/>
            <a:ext cx="1711033" cy="21832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3" name="Rectangle 22"/>
          <p:cNvSpPr/>
          <p:nvPr userDrawn="1"/>
        </p:nvSpPr>
        <p:spPr>
          <a:xfrm>
            <a:off x="8294519" y="5938249"/>
            <a:ext cx="3897483" cy="919751"/>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751" y="6421967"/>
            <a:ext cx="91651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1" y="4666211"/>
            <a:ext cx="829548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8295488" y="2580807"/>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8295488" y="337580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8295488" y="595661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295487" y="1"/>
            <a:ext cx="0" cy="68579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998720"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3287687"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 y="1857049"/>
            <a:ext cx="420297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202977" y="0"/>
            <a:ext cx="0" cy="466621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202977" y="2357096"/>
            <a:ext cx="4092507" cy="105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889507" y="1"/>
            <a:ext cx="0" cy="185704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42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2" y="6422994"/>
            <a:ext cx="916227" cy="291625"/>
          </a:xfrm>
          <a:prstGeom prst="rect">
            <a:avLst/>
          </a:prstGeom>
          <a:noFill/>
          <a:ln>
            <a:noFill/>
          </a:ln>
        </p:spPr>
      </p:pic>
      <p:sp>
        <p:nvSpPr>
          <p:cNvPr id="28" name="Shape 28"/>
          <p:cNvSpPr txBox="1">
            <a:spLocks noGrp="1"/>
          </p:cNvSpPr>
          <p:nvPr>
            <p:ph type="body" idx="2"/>
          </p:nvPr>
        </p:nvSpPr>
        <p:spPr>
          <a:xfrm>
            <a:off x="454382" y="1372997"/>
            <a:ext cx="11252197" cy="447517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7410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428866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00183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8"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06439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4328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33444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194BE0-7023-9848-938E-9084688D33C1}"/>
              </a:ext>
            </a:extLst>
          </p:cNvPr>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a:extLst>
              <a:ext uri="{FF2B5EF4-FFF2-40B4-BE49-F238E27FC236}">
                <a16:creationId xmlns:a16="http://schemas.microsoft.com/office/drawing/2014/main" id="{9AF262E3-438F-3943-850A-6B8C015887E7}"/>
              </a:ext>
            </a:extLst>
          </p:cNvPr>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AB8B566-C3F6-B442-BCAA-FD0E36AEC2E4}"/>
              </a:ext>
            </a:extLst>
          </p:cNvPr>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9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6F5721-6F1A-6B47-98E4-9F2CC70DF0A9}"/>
              </a:ext>
            </a:extLst>
          </p:cNvPr>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437FBC13-DD79-C04F-86CB-1BFE6B96DF06}"/>
              </a:ext>
            </a:extLst>
          </p:cNvPr>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a:extLst>
              <a:ext uri="{FF2B5EF4-FFF2-40B4-BE49-F238E27FC236}">
                <a16:creationId xmlns:a16="http://schemas.microsoft.com/office/drawing/2014/main" id="{E51BDD97-DCBC-CF47-BF53-E6DCC7CACCA7}"/>
              </a:ext>
            </a:extLst>
          </p:cNvPr>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1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EA6E4-B032-0448-9C35-CD2B09146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B4B80B-5C36-CF41-B5E3-F95AF429B726}"/>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4" name="Footer Placeholder 3">
            <a:extLst>
              <a:ext uri="{FF2B5EF4-FFF2-40B4-BE49-F238E27FC236}">
                <a16:creationId xmlns:a16="http://schemas.microsoft.com/office/drawing/2014/main" id="{0C33EF1C-88E9-1341-BC74-3C879C6312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48E040-F55E-B842-84F5-D717C3DB6FC2}"/>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13186239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D926B7-D290-6243-B385-4E4FF944AC9E}"/>
              </a:ext>
            </a:extLst>
          </p:cNvPr>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56AA96C0-53D8-BD4D-A603-A511FF620E25}"/>
              </a:ext>
            </a:extLst>
          </p:cNvPr>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DBCC50CF-40F0-C84F-987A-DE0AFD506120}"/>
              </a:ext>
            </a:extLst>
          </p:cNvPr>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16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88969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35394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62439" y="2"/>
            <a:ext cx="6129563" cy="5850665"/>
          </a:xfrm>
          <a:prstGeom prst="rect">
            <a:avLst/>
          </a:prstGeom>
        </p:spPr>
      </p:pic>
      <p:sp>
        <p:nvSpPr>
          <p:cNvPr id="12"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89273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17"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91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4" y="1915553"/>
            <a:ext cx="4069063"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Title • June 25, 2015 </a:t>
            </a:r>
          </a:p>
        </p:txBody>
      </p:sp>
      <p:sp>
        <p:nvSpPr>
          <p:cNvPr id="16" name="Text Placeholder 18"/>
          <p:cNvSpPr>
            <a:spLocks noGrp="1"/>
          </p:cNvSpPr>
          <p:nvPr>
            <p:ph type="body" sz="quarter" idx="16" hasCustomPrompt="1"/>
          </p:nvPr>
        </p:nvSpPr>
        <p:spPr>
          <a:xfrm>
            <a:off x="1039293" y="2612255"/>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710084"/>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5252573"/>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11879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0333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40924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3920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0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2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9F8E24-E872-3248-8992-9B3995B01945}"/>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3" name="Footer Placeholder 2">
            <a:extLst>
              <a:ext uri="{FF2B5EF4-FFF2-40B4-BE49-F238E27FC236}">
                <a16:creationId xmlns:a16="http://schemas.microsoft.com/office/drawing/2014/main" id="{D654DE47-A4C4-A84E-BFA9-ADFC73B7F6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1AF3EC-7C6D-254B-8C1F-26509D3E2A11}"/>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36399738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66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15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56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93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87533" y="-2848"/>
            <a:ext cx="6119584" cy="5853515"/>
          </a:xfrm>
          <a:prstGeom prst="rect">
            <a:avLst/>
          </a:prstGeom>
        </p:spPr>
      </p:pic>
    </p:spTree>
    <p:extLst>
      <p:ext uri="{BB962C8B-B14F-4D97-AF65-F5344CB8AC3E}">
        <p14:creationId xmlns:p14="http://schemas.microsoft.com/office/powerpoint/2010/main" val="81372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ppt-because-tag.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649459" y="5037667"/>
            <a:ext cx="1812100" cy="296333"/>
          </a:xfrm>
          <a:prstGeom prst="rect">
            <a:avLst/>
          </a:prstGeom>
        </p:spPr>
      </p:pic>
      <p:sp>
        <p:nvSpPr>
          <p:cNvPr id="20" name="TextBox 19"/>
          <p:cNvSpPr txBox="1"/>
          <p:nvPr userDrawn="1"/>
        </p:nvSpPr>
        <p:spPr>
          <a:xfrm>
            <a:off x="7581900" y="5107625"/>
            <a:ext cx="260008" cy="215444"/>
          </a:xfrm>
          <a:prstGeom prst="rect">
            <a:avLst/>
          </a:prstGeom>
          <a:noFill/>
        </p:spPr>
        <p:txBody>
          <a:bodyPr wrap="none" rtlCol="0">
            <a:spAutoFit/>
          </a:bodyPr>
          <a:lstStyle/>
          <a:p>
            <a:r>
              <a:rPr lang="en-US" sz="800">
                <a:solidFill>
                  <a:schemeClr val="bg1"/>
                </a:solidFill>
              </a:rPr>
              <a:t>®</a:t>
            </a:r>
          </a:p>
        </p:txBody>
      </p:sp>
    </p:spTree>
    <p:extLst>
      <p:ext uri="{BB962C8B-B14F-4D97-AF65-F5344CB8AC3E}">
        <p14:creationId xmlns:p14="http://schemas.microsoft.com/office/powerpoint/2010/main" val="12242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2382830"/>
            <a:ext cx="11252197" cy="3471124"/>
          </a:xfrm>
          <a:prstGeom prst="rect">
            <a:avLst/>
          </a:prstGeom>
        </p:spPr>
        <p:txBody>
          <a:bodyPr vert="horz"/>
          <a:lstStyle>
            <a:lvl1pPr marL="457189" indent="-457189">
              <a:buFont typeface="Arial"/>
              <a:buChar char="•"/>
              <a:defRPr sz="3200" baseline="0"/>
            </a:lvl1pPr>
          </a:lstStyle>
          <a:p>
            <a:pPr lvl="0"/>
            <a:r>
              <a:rPr lang="en-US"/>
              <a:t>Click to add copy</a:t>
            </a:r>
          </a:p>
        </p:txBody>
      </p:sp>
      <p:sp>
        <p:nvSpPr>
          <p:cNvPr id="6" name="Text Placeholder 5"/>
          <p:cNvSpPr>
            <a:spLocks noGrp="1"/>
          </p:cNvSpPr>
          <p:nvPr>
            <p:ph type="body" sz="quarter" idx="13" hasCustomPrompt="1"/>
          </p:nvPr>
        </p:nvSpPr>
        <p:spPr>
          <a:xfrm>
            <a:off x="454382" y="1467572"/>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userDrawn="1"/>
        </p:nvSpPr>
        <p:spPr>
          <a:xfrm>
            <a:off x="0" y="0"/>
            <a:ext cx="12192000" cy="1076325"/>
          </a:xfrm>
          <a:prstGeom prst="rect">
            <a:avLst/>
          </a:prstGeom>
          <a:gradFill>
            <a:gsLst>
              <a:gs pos="21000">
                <a:schemeClr val="accent2"/>
              </a:gs>
              <a:gs pos="100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41120" tIns="121920" rtlCol="0" anchor="ctr"/>
          <a:lstStyle/>
          <a:p>
            <a:endParaRPr lang="en-US" sz="3200">
              <a:solidFill>
                <a:prstClr val="white"/>
              </a:solidFill>
            </a:endParaRPr>
          </a:p>
        </p:txBody>
      </p:sp>
      <p:sp>
        <p:nvSpPr>
          <p:cNvPr id="13" name="Text Placeholder 14"/>
          <p:cNvSpPr>
            <a:spLocks noGrp="1"/>
          </p:cNvSpPr>
          <p:nvPr>
            <p:ph type="body" sz="quarter" idx="17" hasCustomPrompt="1"/>
          </p:nvPr>
        </p:nvSpPr>
        <p:spPr>
          <a:xfrm>
            <a:off x="476070" y="272418"/>
            <a:ext cx="7628709" cy="803908"/>
          </a:xfrm>
          <a:prstGeom prst="rect">
            <a:avLst/>
          </a:prstGeom>
        </p:spPr>
        <p:txBody>
          <a:bodyPr/>
          <a:lstStyle>
            <a:lvl1pPr marL="0" indent="0">
              <a:buNone/>
              <a:defRPr sz="3200" b="1" baseline="0">
                <a:solidFill>
                  <a:schemeClr val="bg1"/>
                </a:solidFill>
              </a:defRPr>
            </a:lvl1pPr>
          </a:lstStyle>
          <a:p>
            <a:pPr lvl="0"/>
            <a:r>
              <a:rPr lang="en-US"/>
              <a:t>WorldCat Discovery and FirstSearch</a:t>
            </a:r>
          </a:p>
        </p:txBody>
      </p:sp>
      <p:sp>
        <p:nvSpPr>
          <p:cNvPr id="14" name="Text Placeholder 14"/>
          <p:cNvSpPr>
            <a:spLocks noGrp="1"/>
          </p:cNvSpPr>
          <p:nvPr>
            <p:ph type="body" sz="quarter" idx="19" hasCustomPrompt="1"/>
          </p:nvPr>
        </p:nvSpPr>
        <p:spPr>
          <a:xfrm>
            <a:off x="8104779" y="272417"/>
            <a:ext cx="3486584" cy="803908"/>
          </a:xfrm>
          <a:prstGeom prst="rect">
            <a:avLst/>
          </a:prstGeom>
        </p:spPr>
        <p:txBody>
          <a:bodyPr/>
          <a:lstStyle>
            <a:lvl1pPr marL="0" indent="0" algn="r">
              <a:buNone/>
              <a:defRPr sz="3200" b="0" baseline="0">
                <a:solidFill>
                  <a:schemeClr val="bg1"/>
                </a:solidFill>
              </a:defRPr>
            </a:lvl1pPr>
          </a:lstStyle>
          <a:p>
            <a:pPr lvl="0"/>
            <a:r>
              <a:rPr lang="en-US"/>
              <a:t>Cathy King</a:t>
            </a:r>
          </a:p>
        </p:txBody>
      </p:sp>
    </p:spTree>
    <p:extLst>
      <p:ext uri="{BB962C8B-B14F-4D97-AF65-F5344CB8AC3E}">
        <p14:creationId xmlns:p14="http://schemas.microsoft.com/office/powerpoint/2010/main" val="625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613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67B2-4380-416B-9960-84BC1F525B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83C7C-ACAF-44E2-A66D-057E0B008F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8F6B6-1AA9-4D16-B0BE-C6D8EB9C5587}"/>
              </a:ext>
            </a:extLst>
          </p:cNvPr>
          <p:cNvSpPr>
            <a:spLocks noGrp="1"/>
          </p:cNvSpPr>
          <p:nvPr>
            <p:ph type="dt" sz="half" idx="10"/>
          </p:nvPr>
        </p:nvSpPr>
        <p:spPr/>
        <p:txBody>
          <a:bodyPr/>
          <a:lstStyle/>
          <a:p>
            <a:fld id="{80C906AB-AD26-4015-A53C-771D7CA2D05A}" type="datetimeFigureOut">
              <a:rPr lang="en-US" smtClean="0"/>
              <a:t>5/15/2020</a:t>
            </a:fld>
            <a:endParaRPr lang="en-US"/>
          </a:p>
        </p:txBody>
      </p:sp>
      <p:sp>
        <p:nvSpPr>
          <p:cNvPr id="5" name="Footer Placeholder 4">
            <a:extLst>
              <a:ext uri="{FF2B5EF4-FFF2-40B4-BE49-F238E27FC236}">
                <a16:creationId xmlns:a16="http://schemas.microsoft.com/office/drawing/2014/main" id="{41DA8BF7-C283-4CAB-B4A4-6E70CA411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C0216-A579-42E1-9562-D054C18E7E81}"/>
              </a:ext>
            </a:extLst>
          </p:cNvPr>
          <p:cNvSpPr>
            <a:spLocks noGrp="1"/>
          </p:cNvSpPr>
          <p:nvPr>
            <p:ph type="sldNum" sz="quarter" idx="12"/>
          </p:nvPr>
        </p:nvSpPr>
        <p:spPr/>
        <p:txBody>
          <a:bodyPr/>
          <a:lstStyle/>
          <a:p>
            <a:fld id="{B9DF0E1D-8BDE-4D33-B4CC-34D10ECC8573}" type="slidenum">
              <a:rPr lang="en-US" smtClean="0"/>
              <a:t>‹#›</a:t>
            </a:fld>
            <a:endParaRPr lang="en-US"/>
          </a:p>
        </p:txBody>
      </p:sp>
    </p:spTree>
    <p:extLst>
      <p:ext uri="{BB962C8B-B14F-4D97-AF65-F5344CB8AC3E}">
        <p14:creationId xmlns:p14="http://schemas.microsoft.com/office/powerpoint/2010/main" val="1439729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0E87235-7673-FF40-A4EF-CABE92A723D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125" t="7055" r="6657" b="17694"/>
          <a:stretch/>
        </p:blipFill>
        <p:spPr>
          <a:xfrm>
            <a:off x="3567950" y="-11085"/>
            <a:ext cx="8624049" cy="1426135"/>
          </a:xfrm>
          <a:prstGeom prst="rect">
            <a:avLst/>
          </a:prstGeom>
        </p:spPr>
      </p:pic>
      <p:sp>
        <p:nvSpPr>
          <p:cNvPr id="16" name="Rectangle 15"/>
          <p:cNvSpPr/>
          <p:nvPr userDrawn="1"/>
        </p:nvSpPr>
        <p:spPr>
          <a:xfrm>
            <a:off x="-12658" y="-11085"/>
            <a:ext cx="3580611" cy="14245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7" name="Rectangle 16"/>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8" name="Rectangle 17"/>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2" name="Rectangle 21"/>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27" name="Picture 5"/>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29"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34" name="Rectangle 33"/>
          <p:cNvSpPr/>
          <p:nvPr userDrawn="1"/>
        </p:nvSpPr>
        <p:spPr>
          <a:xfrm>
            <a:off x="3567953" y="1"/>
            <a:ext cx="558272" cy="1413420"/>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 name="TextBox 2"/>
          <p:cNvSpPr txBox="1"/>
          <p:nvPr userDrawn="1"/>
        </p:nvSpPr>
        <p:spPr>
          <a:xfrm>
            <a:off x="-12658" y="1773169"/>
            <a:ext cx="3580611" cy="759183"/>
          </a:xfrm>
          <a:prstGeom prst="rect">
            <a:avLst/>
          </a:prstGeom>
          <a:solidFill>
            <a:srgbClr val="226092"/>
          </a:solidFill>
        </p:spPr>
        <p:txBody>
          <a:bodyPr wrap="none" rtlCol="0" anchor="ctr">
            <a:noAutofit/>
          </a:bodyPr>
          <a:lstStyle/>
          <a:p>
            <a:pPr algn="ctr"/>
            <a:r>
              <a:rPr lang="en-US" sz="2400" dirty="0">
                <a:solidFill>
                  <a:schemeClr val="bg1"/>
                </a:solidFill>
              </a:rPr>
              <a:t>June 20–25, 2019</a:t>
            </a:r>
          </a:p>
        </p:txBody>
      </p:sp>
      <p:sp>
        <p:nvSpPr>
          <p:cNvPr id="21" name="TextBox 20">
            <a:extLst>
              <a:ext uri="{FF2B5EF4-FFF2-40B4-BE49-F238E27FC236}">
                <a16:creationId xmlns:a16="http://schemas.microsoft.com/office/drawing/2014/main" id="{FAD61F4C-FFD2-E34A-B7A8-D18156BD8945}"/>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pic>
        <p:nvPicPr>
          <p:cNvPr id="4" name="Picture 3">
            <a:extLst>
              <a:ext uri="{FF2B5EF4-FFF2-40B4-BE49-F238E27FC236}">
                <a16:creationId xmlns:a16="http://schemas.microsoft.com/office/drawing/2014/main" id="{02F37FE3-D4CA-3744-8C3A-5DED2B341696}"/>
              </a:ext>
            </a:extLst>
          </p:cNvPr>
          <p:cNvPicPr>
            <a:picLocks noChangeAspect="1"/>
          </p:cNvPicPr>
          <p:nvPr userDrawn="1"/>
        </p:nvPicPr>
        <p:blipFill rotWithShape="1">
          <a:blip r:embed="rId5"/>
          <a:srcRect l="1" r="1313"/>
          <a:stretch/>
        </p:blipFill>
        <p:spPr>
          <a:xfrm>
            <a:off x="756585" y="276055"/>
            <a:ext cx="2042123" cy="777635"/>
          </a:xfrm>
          <a:prstGeom prst="rect">
            <a:avLst/>
          </a:prstGeom>
        </p:spPr>
      </p:pic>
    </p:spTree>
    <p:extLst>
      <p:ext uri="{BB962C8B-B14F-4D97-AF65-F5344CB8AC3E}">
        <p14:creationId xmlns:p14="http://schemas.microsoft.com/office/powerpoint/2010/main" val="111309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1071-F229-174D-A951-3C82BC481A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307050-FEEE-7045-A46E-E39435A4C8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71384-5CFF-5A4D-AD64-AB536723D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C10710-CB72-4248-AADC-98891422BF58}"/>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6" name="Footer Placeholder 5">
            <a:extLst>
              <a:ext uri="{FF2B5EF4-FFF2-40B4-BE49-F238E27FC236}">
                <a16:creationId xmlns:a16="http://schemas.microsoft.com/office/drawing/2014/main" id="{4458FA8C-A643-A641-837D-782EF6656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77085A-12E3-6B47-93B1-E5FA771215CA}"/>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26621925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89030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527748"/>
          </a:xfrm>
          <a:prstGeom prst="rect">
            <a:avLst/>
          </a:prstGeom>
          <a:solidFill>
            <a:schemeClr val="accent1"/>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chemeClr val="accent1"/>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BAB32E3-35EF-3248-B485-9A9B853D7BF6}"/>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6116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
        <p:nvSpPr>
          <p:cNvPr id="13" name="Rectangle 12"/>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280BC75-1D4D-5147-B843-75A9725BC127}"/>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29133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Rectangle 10"/>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34C33CF-8F79-004D-87D4-A1ED1D8D0E3A}"/>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373372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0" name="Rectangle 9"/>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3176F2-D48F-6F46-A1C9-AC3EB379B7E4}"/>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101149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18708"/>
            <a:ext cx="916227" cy="3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92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6080481" y="1365865"/>
            <a:ext cx="0" cy="4562819"/>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6327711" y="1377257"/>
            <a:ext cx="5374637" cy="4551427"/>
          </a:xfrm>
          <a:prstGeom prst="rect">
            <a:avLst/>
          </a:prstGeom>
        </p:spPr>
        <p:txBody>
          <a:bodyPr/>
          <a:lstStyle>
            <a:lvl1pPr marL="457189" indent="-457189">
              <a:buFont typeface="Arial" charset="0"/>
              <a:buChar char="•"/>
              <a:defRPr sz="3200"/>
            </a:lvl1pPr>
            <a:lvl2pPr marL="990550" indent="-380981">
              <a:buFont typeface="Arial" charset="0"/>
              <a:buChar char="•"/>
              <a:defRPr sz="2667"/>
            </a:lvl2pPr>
            <a:lvl3pPr>
              <a:defRPr sz="2400"/>
            </a:lvl3pPr>
            <a:lvl4pPr marL="2133493" indent="-304784">
              <a:buFont typeface="Arial" charset="0"/>
              <a:buChar char="•"/>
              <a:defRPr sz="2133"/>
            </a:lvl4pPr>
            <a:lvl5pPr marL="2743062" indent="-304784">
              <a:buFont typeface="Arial" charset="0"/>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
          <p:cNvSpPr>
            <a:spLocks noGrp="1"/>
          </p:cNvSpPr>
          <p:nvPr userDrawn="1">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5" name="Text Placeholder 16"/>
          <p:cNvSpPr>
            <a:spLocks noGrp="1"/>
          </p:cNvSpPr>
          <p:nvPr>
            <p:ph type="body" sz="quarter" idx="16"/>
          </p:nvPr>
        </p:nvSpPr>
        <p:spPr>
          <a:xfrm>
            <a:off x="454383" y="1377257"/>
            <a:ext cx="5374639" cy="4551427"/>
          </a:xfrm>
          <a:prstGeom prst="rect">
            <a:avLst/>
          </a:prstGeom>
        </p:spPr>
        <p:txBody>
          <a:bodyPr/>
          <a:lstStyle>
            <a:lvl1pPr marL="457189" indent="-457189">
              <a:buFont typeface="Arial" charset="0"/>
              <a:buChar char="•"/>
              <a:defRPr sz="3200"/>
            </a:lvl1pPr>
            <a:lvl2pPr marL="990550" indent="-380981">
              <a:buFont typeface="Arial" charset="0"/>
              <a:buChar char="•"/>
              <a:defRPr sz="2667"/>
            </a:lvl2pPr>
            <a:lvl3pPr>
              <a:defRPr sz="2400"/>
            </a:lvl3pPr>
            <a:lvl4pPr marL="2133493" indent="-304784">
              <a:buFont typeface="Arial" charset="0"/>
              <a:buChar char="•"/>
              <a:defRPr sz="2133"/>
            </a:lvl4pPr>
            <a:lvl5pPr marL="2743062" indent="-304784">
              <a:buFont typeface="Arial" charset="0"/>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1" name="Rectangle 20"/>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A6EE7052-0D40-ED4B-80D7-B60EDABE5A3F}"/>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36384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61"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62" name="Rectangle 6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3" name="Rectangle 6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4" name="Rectangle 6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65"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Picture Placeholder 3"/>
          <p:cNvSpPr>
            <a:spLocks noGrp="1"/>
          </p:cNvSpPr>
          <p:nvPr>
            <p:ph type="pic" sz="quarter" idx="10"/>
          </p:nvPr>
        </p:nvSpPr>
        <p:spPr>
          <a:xfrm>
            <a:off x="463114" y="1547593"/>
            <a:ext cx="3661257" cy="2905919"/>
          </a:xfrm>
          <a:prstGeom prst="rect">
            <a:avLst/>
          </a:prstGeo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26" name="Picture Placeholder 3"/>
          <p:cNvSpPr>
            <a:spLocks noGrp="1"/>
          </p:cNvSpPr>
          <p:nvPr>
            <p:ph type="pic" sz="quarter" idx="11"/>
          </p:nvPr>
        </p:nvSpPr>
        <p:spPr>
          <a:xfrm>
            <a:off x="4265373" y="1547591"/>
            <a:ext cx="3661257" cy="2905919"/>
          </a:xfrm>
          <a:prstGeom prst="rect">
            <a:avLst/>
          </a:prstGeo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27" name="Picture Placeholder 3"/>
          <p:cNvSpPr>
            <a:spLocks noGrp="1"/>
          </p:cNvSpPr>
          <p:nvPr>
            <p:ph type="pic" sz="quarter" idx="12"/>
          </p:nvPr>
        </p:nvSpPr>
        <p:spPr>
          <a:xfrm>
            <a:off x="8067632" y="1547589"/>
            <a:ext cx="3661257" cy="2905919"/>
          </a:xfrm>
          <a:prstGeom prst="rect">
            <a:avLst/>
          </a:prstGeo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Text Placeholder 9"/>
          <p:cNvSpPr>
            <a:spLocks noGrp="1"/>
          </p:cNvSpPr>
          <p:nvPr>
            <p:ph type="body" sz="quarter" idx="14"/>
          </p:nvPr>
        </p:nvSpPr>
        <p:spPr>
          <a:xfrm>
            <a:off x="456987" y="4549426"/>
            <a:ext cx="3667676" cy="1278468"/>
          </a:xfrm>
          <a:prstGeom prst="rect">
            <a:avLst/>
          </a:prstGeom>
        </p:spPr>
        <p:txBody>
          <a:bodyPr>
            <a:noAutofit/>
          </a:bodyPr>
          <a:lstStyle>
            <a:lvl1pPr marL="0" indent="0">
              <a:buNone/>
              <a:defRPr sz="1600"/>
            </a:lvl1pPr>
            <a:lvl2pPr marL="203190" indent="-203190">
              <a:buFont typeface="Arial" panose="020B0604020202020204" pitchFamily="34" charset="0"/>
              <a:buChar char="•"/>
              <a:defRPr sz="1600"/>
            </a:lvl2pPr>
            <a:lvl3pPr marL="406379" indent="-203190">
              <a:defRPr sz="1600"/>
            </a:lvl3pPr>
            <a:lvl4pPr marL="711165" indent="-304784">
              <a:defRPr sz="1600"/>
            </a:lvl4pPr>
            <a:lvl5pPr marL="1015949" indent="-304784">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4265081" y="4549426"/>
            <a:ext cx="3667676" cy="1278468"/>
          </a:xfrm>
          <a:prstGeom prst="rect">
            <a:avLst/>
          </a:prstGeom>
        </p:spPr>
        <p:txBody>
          <a:bodyPr>
            <a:noAutofit/>
          </a:bodyPr>
          <a:lstStyle>
            <a:lvl1pPr marL="0" indent="0">
              <a:buNone/>
              <a:defRPr sz="1600"/>
            </a:lvl1pPr>
            <a:lvl2pPr marL="203190" indent="-203190">
              <a:buClr>
                <a:schemeClr val="accent4"/>
              </a:buClr>
              <a:buFont typeface="Arial" panose="020B0604020202020204" pitchFamily="34" charset="0"/>
              <a:buChar char="•"/>
              <a:defRPr sz="1600"/>
            </a:lvl2pPr>
            <a:lvl3pPr marL="406379" indent="-203190">
              <a:buClr>
                <a:schemeClr val="accent4"/>
              </a:buClr>
              <a:defRPr sz="1600"/>
            </a:lvl3pPr>
            <a:lvl4pPr marL="711165" indent="-304784">
              <a:buClr>
                <a:schemeClr val="accent4"/>
              </a:buClr>
              <a:defRPr sz="1600"/>
            </a:lvl4pPr>
            <a:lvl5pPr marL="1015949" indent="-304784">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6"/>
          </p:nvPr>
        </p:nvSpPr>
        <p:spPr>
          <a:xfrm>
            <a:off x="8067339" y="4549426"/>
            <a:ext cx="3667676" cy="1278468"/>
          </a:xfrm>
          <a:prstGeom prst="rect">
            <a:avLst/>
          </a:prstGeom>
        </p:spPr>
        <p:txBody>
          <a:bodyPr>
            <a:noAutofit/>
          </a:bodyPr>
          <a:lstStyle>
            <a:lvl1pPr marL="0" indent="0">
              <a:buNone/>
              <a:defRPr sz="1600"/>
            </a:lvl1pPr>
            <a:lvl2pPr marL="203190" indent="-203190">
              <a:buClr>
                <a:schemeClr val="accent2"/>
              </a:buClr>
              <a:buFont typeface="Arial" panose="020B0604020202020204" pitchFamily="34" charset="0"/>
              <a:buChar char="•"/>
              <a:defRPr sz="1600"/>
            </a:lvl2pPr>
            <a:lvl3pPr marL="406379" indent="-203190">
              <a:buClr>
                <a:schemeClr val="accent2"/>
              </a:buClr>
              <a:defRPr sz="1600"/>
            </a:lvl3pPr>
            <a:lvl4pPr marL="711165" indent="-304784">
              <a:buClr>
                <a:schemeClr val="accent2"/>
              </a:buClr>
              <a:defRPr sz="1600"/>
            </a:lvl4pPr>
            <a:lvl5pPr marL="1015949" indent="-304784">
              <a:buClr>
                <a:schemeClr val="accent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a:extLst>
              <a:ext uri="{FF2B5EF4-FFF2-40B4-BE49-F238E27FC236}">
                <a16:creationId xmlns:a16="http://schemas.microsoft.com/office/drawing/2014/main" id="{8627952F-50C1-C94B-8429-8C87DD0B47A6}"/>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393739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8293552" y="3375593"/>
            <a:ext cx="3898449" cy="257245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7" name="Picture Placeholder 3"/>
          <p:cNvSpPr>
            <a:spLocks noGrp="1"/>
          </p:cNvSpPr>
          <p:nvPr>
            <p:ph type="pic" sz="quarter" idx="16"/>
          </p:nvPr>
        </p:nvSpPr>
        <p:spPr>
          <a:xfrm>
            <a:off x="4997754" y="4691887"/>
            <a:ext cx="3296765" cy="2166112"/>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6" name="Picture Placeholder 3"/>
          <p:cNvSpPr>
            <a:spLocks noGrp="1"/>
          </p:cNvSpPr>
          <p:nvPr>
            <p:ph type="pic" sz="quarter" idx="15"/>
          </p:nvPr>
        </p:nvSpPr>
        <p:spPr>
          <a:xfrm>
            <a:off x="4202975" y="2357097"/>
            <a:ext cx="4091544" cy="230054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5" name="Picture Placeholder 3"/>
          <p:cNvSpPr>
            <a:spLocks noGrp="1"/>
          </p:cNvSpPr>
          <p:nvPr>
            <p:ph type="pic" sz="quarter" idx="14"/>
          </p:nvPr>
        </p:nvSpPr>
        <p:spPr>
          <a:xfrm>
            <a:off x="1" y="4657642"/>
            <a:ext cx="3284075" cy="220892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4" name="Picture Placeholder 3"/>
          <p:cNvSpPr>
            <a:spLocks noGrp="1"/>
          </p:cNvSpPr>
          <p:nvPr>
            <p:ph type="pic" sz="quarter" idx="13"/>
          </p:nvPr>
        </p:nvSpPr>
        <p:spPr>
          <a:xfrm>
            <a:off x="1" y="1852918"/>
            <a:ext cx="4202975" cy="280472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3" name="Rectangle 42"/>
          <p:cNvSpPr/>
          <p:nvPr userDrawn="1"/>
        </p:nvSpPr>
        <p:spPr>
          <a:xfrm>
            <a:off x="8294519" y="2562443"/>
            <a:ext cx="3897480" cy="81336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Picture Placeholder 3"/>
          <p:cNvSpPr>
            <a:spLocks noGrp="1"/>
          </p:cNvSpPr>
          <p:nvPr>
            <p:ph type="pic" sz="quarter" idx="11"/>
          </p:nvPr>
        </p:nvSpPr>
        <p:spPr>
          <a:xfrm>
            <a:off x="4200332" y="-27347"/>
            <a:ext cx="4095152" cy="238444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7" name="Picture Placeholder 3"/>
          <p:cNvSpPr>
            <a:spLocks noGrp="1"/>
          </p:cNvSpPr>
          <p:nvPr>
            <p:ph type="pic" sz="quarter" idx="12"/>
          </p:nvPr>
        </p:nvSpPr>
        <p:spPr>
          <a:xfrm>
            <a:off x="8295484" y="-27346"/>
            <a:ext cx="3896515" cy="260815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5" name="Picture Placeholder 3"/>
          <p:cNvSpPr>
            <a:spLocks noGrp="1"/>
          </p:cNvSpPr>
          <p:nvPr>
            <p:ph type="pic" sz="quarter" idx="10"/>
          </p:nvPr>
        </p:nvSpPr>
        <p:spPr>
          <a:xfrm>
            <a:off x="878123" y="-27347"/>
            <a:ext cx="3315956" cy="1880267"/>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17" name="Rectangle 16"/>
          <p:cNvSpPr/>
          <p:nvPr userDrawn="1"/>
        </p:nvSpPr>
        <p:spPr>
          <a:xfrm>
            <a:off x="-1" y="1755"/>
            <a:ext cx="884377" cy="18692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8" name="Rectangle 17"/>
          <p:cNvSpPr/>
          <p:nvPr userDrawn="1"/>
        </p:nvSpPr>
        <p:spPr>
          <a:xfrm>
            <a:off x="3286721" y="4674779"/>
            <a:ext cx="1711033" cy="21832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3" name="Rectangle 22"/>
          <p:cNvSpPr/>
          <p:nvPr userDrawn="1"/>
        </p:nvSpPr>
        <p:spPr>
          <a:xfrm>
            <a:off x="8294519" y="5938249"/>
            <a:ext cx="3897483" cy="919751"/>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751" y="6421967"/>
            <a:ext cx="91651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1" y="4666211"/>
            <a:ext cx="829548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8295488" y="2580807"/>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8295488" y="337580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8295488" y="595661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295487" y="1"/>
            <a:ext cx="0" cy="68579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998720"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3287687"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 y="1857049"/>
            <a:ext cx="420297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202977" y="0"/>
            <a:ext cx="0" cy="466621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202977" y="2357096"/>
            <a:ext cx="4092507" cy="105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889507" y="1"/>
            <a:ext cx="0" cy="185704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73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losing Slide -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20669" b="20669"/>
          <a:stretch/>
        </p:blipFill>
        <p:spPr>
          <a:xfrm>
            <a:off x="-17437" y="0"/>
            <a:ext cx="12209437" cy="6858000"/>
          </a:xfrm>
          <a:prstGeom prst="rect">
            <a:avLst/>
          </a:prstGeom>
        </p:spPr>
      </p:pic>
      <p:sp>
        <p:nvSpPr>
          <p:cNvPr id="19" name="Rectangle 18"/>
          <p:cNvSpPr/>
          <p:nvPr userDrawn="1"/>
        </p:nvSpPr>
        <p:spPr>
          <a:xfrm>
            <a:off x="-17437" y="5679688"/>
            <a:ext cx="12209437" cy="117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Box 9"/>
          <p:cNvSpPr txBox="1"/>
          <p:nvPr userDrawn="1"/>
        </p:nvSpPr>
        <p:spPr>
          <a:xfrm>
            <a:off x="247161" y="6063660"/>
            <a:ext cx="1422184" cy="379656"/>
          </a:xfrm>
          <a:prstGeom prst="rect">
            <a:avLst/>
          </a:prstGeom>
          <a:noFill/>
        </p:spPr>
        <p:txBody>
          <a:bodyPr wrap="none" rtlCol="0">
            <a:spAutoFit/>
          </a:bodyPr>
          <a:lstStyle/>
          <a:p>
            <a:pPr algn="ctr"/>
            <a:r>
              <a:rPr lang="en-US" sz="1867" b="1" dirty="0">
                <a:solidFill>
                  <a:schemeClr val="bg1"/>
                </a:solidFill>
                <a:latin typeface="Arial" charset="0"/>
                <a:ea typeface="Arial" charset="0"/>
                <a:cs typeface="Arial" charset="0"/>
              </a:rPr>
              <a:t>#ALAAC19</a:t>
            </a:r>
          </a:p>
        </p:txBody>
      </p:sp>
      <p:pic>
        <p:nvPicPr>
          <p:cNvPr id="11"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75504" y="6036551"/>
            <a:ext cx="1459635" cy="46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rotWithShape="1">
          <a:blip r:embed="rId4"/>
          <a:srcRect l="8889" t="20420" r="7949" b="21490"/>
          <a:stretch/>
        </p:blipFill>
        <p:spPr>
          <a:xfrm>
            <a:off x="2311764" y="1629969"/>
            <a:ext cx="7510181" cy="1977043"/>
          </a:xfrm>
          <a:prstGeom prst="rect">
            <a:avLst/>
          </a:prstGeom>
        </p:spPr>
      </p:pic>
      <p:sp>
        <p:nvSpPr>
          <p:cNvPr id="32" name="Text Placeholder 20"/>
          <p:cNvSpPr>
            <a:spLocks noGrp="1"/>
          </p:cNvSpPr>
          <p:nvPr>
            <p:ph type="body" sz="quarter" idx="11" hasCustomPrompt="1"/>
          </p:nvPr>
        </p:nvSpPr>
        <p:spPr>
          <a:xfrm>
            <a:off x="466631"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3" name="Text Placeholder 20"/>
          <p:cNvSpPr>
            <a:spLocks noGrp="1"/>
          </p:cNvSpPr>
          <p:nvPr>
            <p:ph type="body" sz="quarter" idx="12" hasCustomPrompt="1"/>
          </p:nvPr>
        </p:nvSpPr>
        <p:spPr>
          <a:xfrm>
            <a:off x="466383"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dirty="0"/>
              <a:t>Speaker Title</a:t>
            </a:r>
          </a:p>
        </p:txBody>
      </p:sp>
      <p:sp>
        <p:nvSpPr>
          <p:cNvPr id="34" name="Text Placeholder 20"/>
          <p:cNvSpPr>
            <a:spLocks noGrp="1"/>
          </p:cNvSpPr>
          <p:nvPr>
            <p:ph type="body" sz="quarter" idx="13" hasCustomPrompt="1"/>
          </p:nvPr>
        </p:nvSpPr>
        <p:spPr>
          <a:xfrm>
            <a:off x="466383"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dirty="0"/>
              <a:t>Speaker Contact</a:t>
            </a:r>
          </a:p>
        </p:txBody>
      </p:sp>
      <p:sp>
        <p:nvSpPr>
          <p:cNvPr id="35" name="Text Placeholder 20"/>
          <p:cNvSpPr>
            <a:spLocks noGrp="1"/>
          </p:cNvSpPr>
          <p:nvPr>
            <p:ph type="body" sz="quarter" idx="14" hasCustomPrompt="1"/>
          </p:nvPr>
        </p:nvSpPr>
        <p:spPr>
          <a:xfrm>
            <a:off x="4278869"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6" name="Text Placeholder 20"/>
          <p:cNvSpPr>
            <a:spLocks noGrp="1"/>
          </p:cNvSpPr>
          <p:nvPr>
            <p:ph type="body" sz="quarter" idx="15" hasCustomPrompt="1"/>
          </p:nvPr>
        </p:nvSpPr>
        <p:spPr>
          <a:xfrm>
            <a:off x="4278621"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dirty="0"/>
              <a:t>Speaker Title</a:t>
            </a:r>
          </a:p>
        </p:txBody>
      </p:sp>
      <p:sp>
        <p:nvSpPr>
          <p:cNvPr id="37" name="Text Placeholder 20"/>
          <p:cNvSpPr>
            <a:spLocks noGrp="1"/>
          </p:cNvSpPr>
          <p:nvPr>
            <p:ph type="body" sz="quarter" idx="16" hasCustomPrompt="1"/>
          </p:nvPr>
        </p:nvSpPr>
        <p:spPr>
          <a:xfrm>
            <a:off x="4278621"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dirty="0"/>
              <a:t>Speaker Contact</a:t>
            </a:r>
          </a:p>
        </p:txBody>
      </p:sp>
      <p:sp>
        <p:nvSpPr>
          <p:cNvPr id="38" name="Text Placeholder 20"/>
          <p:cNvSpPr>
            <a:spLocks noGrp="1"/>
          </p:cNvSpPr>
          <p:nvPr>
            <p:ph type="body" sz="quarter" idx="17" hasCustomPrompt="1"/>
          </p:nvPr>
        </p:nvSpPr>
        <p:spPr>
          <a:xfrm>
            <a:off x="8090610"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9" name="Text Placeholder 20"/>
          <p:cNvSpPr>
            <a:spLocks noGrp="1"/>
          </p:cNvSpPr>
          <p:nvPr>
            <p:ph type="body" sz="quarter" idx="18" hasCustomPrompt="1"/>
          </p:nvPr>
        </p:nvSpPr>
        <p:spPr>
          <a:xfrm>
            <a:off x="8090362"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dirty="0"/>
              <a:t>Speaker Title</a:t>
            </a:r>
          </a:p>
        </p:txBody>
      </p:sp>
      <p:sp>
        <p:nvSpPr>
          <p:cNvPr id="40" name="Text Placeholder 20"/>
          <p:cNvSpPr>
            <a:spLocks noGrp="1"/>
          </p:cNvSpPr>
          <p:nvPr>
            <p:ph type="body" sz="quarter" idx="19" hasCustomPrompt="1"/>
          </p:nvPr>
        </p:nvSpPr>
        <p:spPr>
          <a:xfrm>
            <a:off x="8090362"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dirty="0"/>
              <a:t>Speaker Contact</a:t>
            </a:r>
          </a:p>
        </p:txBody>
      </p:sp>
      <p:pic>
        <p:nvPicPr>
          <p:cNvPr id="42" name="Picture 41"/>
          <p:cNvPicPr>
            <a:picLocks noChangeAspect="1"/>
          </p:cNvPicPr>
          <p:nvPr userDrawn="1"/>
        </p:nvPicPr>
        <p:blipFill rotWithShape="1">
          <a:blip r:embed="rId5"/>
          <a:srcRect t="37217"/>
          <a:stretch/>
        </p:blipFill>
        <p:spPr>
          <a:xfrm>
            <a:off x="4802987" y="6218077"/>
            <a:ext cx="2568588" cy="421107"/>
          </a:xfrm>
          <a:prstGeom prst="rect">
            <a:avLst/>
          </a:prstGeom>
        </p:spPr>
      </p:pic>
      <p:sp>
        <p:nvSpPr>
          <p:cNvPr id="4" name="TextBox 3"/>
          <p:cNvSpPr txBox="1"/>
          <p:nvPr userDrawn="1"/>
        </p:nvSpPr>
        <p:spPr>
          <a:xfrm>
            <a:off x="5263297" y="5832887"/>
            <a:ext cx="1647967" cy="338554"/>
          </a:xfrm>
          <a:prstGeom prst="rect">
            <a:avLst/>
          </a:prstGeom>
          <a:noFill/>
        </p:spPr>
        <p:txBody>
          <a:bodyPr wrap="square" rtlCol="0">
            <a:spAutoFit/>
          </a:bodyPr>
          <a:lstStyle/>
          <a:p>
            <a:r>
              <a:rPr lang="en-US" sz="1600" dirty="0">
                <a:solidFill>
                  <a:schemeClr val="bg1"/>
                </a:solidFill>
              </a:rPr>
              <a:t>Stay connected</a:t>
            </a:r>
          </a:p>
        </p:txBody>
      </p:sp>
      <p:pic>
        <p:nvPicPr>
          <p:cNvPr id="20" name="Picture 19">
            <a:extLst>
              <a:ext uri="{FF2B5EF4-FFF2-40B4-BE49-F238E27FC236}">
                <a16:creationId xmlns:a16="http://schemas.microsoft.com/office/drawing/2014/main" id="{40168C16-FB02-D149-A23A-63DA5A17141C}"/>
              </a:ext>
            </a:extLst>
          </p:cNvPr>
          <p:cNvPicPr>
            <a:picLocks noChangeAspect="1"/>
          </p:cNvPicPr>
          <p:nvPr userDrawn="1"/>
        </p:nvPicPr>
        <p:blipFill rotWithShape="1">
          <a:blip r:embed="rId6"/>
          <a:srcRect l="1" r="1313"/>
          <a:stretch/>
        </p:blipFill>
        <p:spPr>
          <a:xfrm>
            <a:off x="4943687" y="667167"/>
            <a:ext cx="2246335" cy="855399"/>
          </a:xfrm>
          <a:prstGeom prst="rect">
            <a:avLst/>
          </a:prstGeom>
        </p:spPr>
      </p:pic>
    </p:spTree>
    <p:extLst>
      <p:ext uri="{BB962C8B-B14F-4D97-AF65-F5344CB8AC3E}">
        <p14:creationId xmlns:p14="http://schemas.microsoft.com/office/powerpoint/2010/main" val="351948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F1F0-4A10-074E-B7FA-D45C82FE7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70B565-4D9A-1648-9B06-906AEB83A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FEEA97-0EF0-504D-A191-381D24C9D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546C93-76D3-FD4E-98A8-3D50EEF3EBF6}"/>
              </a:ext>
            </a:extLst>
          </p:cNvPr>
          <p:cNvSpPr>
            <a:spLocks noGrp="1"/>
          </p:cNvSpPr>
          <p:nvPr>
            <p:ph type="dt" sz="half" idx="10"/>
          </p:nvPr>
        </p:nvSpPr>
        <p:spPr/>
        <p:txBody>
          <a:bodyPr/>
          <a:lstStyle/>
          <a:p>
            <a:fld id="{B3F6AE2D-9B6B-B247-88FD-947D6D3C838B}" type="datetimeFigureOut">
              <a:rPr lang="en-US" smtClean="0"/>
              <a:t>5/15/2020</a:t>
            </a:fld>
            <a:endParaRPr lang="en-US"/>
          </a:p>
        </p:txBody>
      </p:sp>
      <p:sp>
        <p:nvSpPr>
          <p:cNvPr id="6" name="Footer Placeholder 5">
            <a:extLst>
              <a:ext uri="{FF2B5EF4-FFF2-40B4-BE49-F238E27FC236}">
                <a16:creationId xmlns:a16="http://schemas.microsoft.com/office/drawing/2014/main" id="{1277F13E-778C-4A4C-9152-E6036D035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23247-517E-B94B-B2B9-DAF8162AA169}"/>
              </a:ext>
            </a:extLst>
          </p:cNvPr>
          <p:cNvSpPr>
            <a:spLocks noGrp="1"/>
          </p:cNvSpPr>
          <p:nvPr>
            <p:ph type="sldNum" sz="quarter" idx="12"/>
          </p:nvPr>
        </p:nvSpPr>
        <p:spPr/>
        <p:txBody>
          <a:bodyPr/>
          <a:lstStyle/>
          <a:p>
            <a:fld id="{B06D74F0-BAC6-9D4F-B9AB-D1D4C0D4DC72}" type="slidenum">
              <a:rPr lang="en-US" smtClean="0"/>
              <a:t>‹#›</a:t>
            </a:fld>
            <a:endParaRPr lang="en-US"/>
          </a:p>
        </p:txBody>
      </p:sp>
    </p:spTree>
    <p:extLst>
      <p:ext uri="{BB962C8B-B14F-4D97-AF65-F5344CB8AC3E}">
        <p14:creationId xmlns:p14="http://schemas.microsoft.com/office/powerpoint/2010/main" val="14091137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Content- Header">
  <p:cSld name="2_Content- Header">
    <p:spTree>
      <p:nvGrpSpPr>
        <p:cNvPr id="1" name="Shape 55"/>
        <p:cNvGrpSpPr/>
        <p:nvPr/>
      </p:nvGrpSpPr>
      <p:grpSpPr>
        <a:xfrm>
          <a:off x="0" y="0"/>
          <a:ext cx="0" cy="0"/>
          <a:chOff x="0" y="0"/>
          <a:chExt cx="0" cy="0"/>
        </a:xfrm>
      </p:grpSpPr>
      <p:sp>
        <p:nvSpPr>
          <p:cNvPr id="56" name="Shape 56"/>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D527F"/>
              </a:solidFill>
              <a:latin typeface="Arial"/>
              <a:ea typeface="Arial"/>
              <a:cs typeface="Arial"/>
              <a:sym typeface="Arial"/>
            </a:endParaRPr>
          </a:p>
        </p:txBody>
      </p:sp>
      <p:sp>
        <p:nvSpPr>
          <p:cNvPr id="57" name="Shape 57"/>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D527F"/>
              </a:solidFill>
              <a:latin typeface="Arial"/>
              <a:ea typeface="Arial"/>
              <a:cs typeface="Arial"/>
              <a:sym typeface="Arial"/>
            </a:endParaRPr>
          </a:p>
        </p:txBody>
      </p:sp>
      <p:sp>
        <p:nvSpPr>
          <p:cNvPr id="58" name="Shape 58"/>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D527F"/>
              </a:solidFill>
              <a:latin typeface="Arial"/>
              <a:ea typeface="Arial"/>
              <a:cs typeface="Arial"/>
              <a:sym typeface="Arial"/>
            </a:endParaRPr>
          </a:p>
        </p:txBody>
      </p:sp>
      <p:sp>
        <p:nvSpPr>
          <p:cNvPr id="59" name="Shape 59"/>
          <p:cNvSpPr txBox="1">
            <a:spLocks noGrp="1"/>
          </p:cNvSpPr>
          <p:nvPr>
            <p:ph type="body" idx="1"/>
          </p:nvPr>
        </p:nvSpPr>
        <p:spPr>
          <a:xfrm>
            <a:off x="454383" y="457739"/>
            <a:ext cx="11252197" cy="915256"/>
          </a:xfrm>
          <a:prstGeom prst="rect">
            <a:avLst/>
          </a:prstGeom>
          <a:noFill/>
          <a:ln>
            <a:noFill/>
          </a:ln>
        </p:spPr>
        <p:txBody>
          <a:bodyPr spcFirstLastPara="1" wrap="square" lIns="91425" tIns="91425" rIns="91425" bIns="91425" anchor="t" anchorCtr="0"/>
          <a:lstStyle>
            <a:lvl1pPr marL="457189" marR="0" lvl="0" indent="-228594"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377" marR="0" lvl="1" indent="-40639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2">
            <a:alphaModFix/>
          </a:blip>
          <a:srcRect/>
          <a:stretch/>
        </p:blipFill>
        <p:spPr>
          <a:xfrm>
            <a:off x="11080073" y="6422996"/>
            <a:ext cx="916227" cy="291625"/>
          </a:xfrm>
          <a:prstGeom prst="rect">
            <a:avLst/>
          </a:prstGeom>
          <a:noFill/>
          <a:ln>
            <a:noFill/>
          </a:ln>
        </p:spPr>
      </p:pic>
    </p:spTree>
    <p:extLst>
      <p:ext uri="{BB962C8B-B14F-4D97-AF65-F5344CB8AC3E}">
        <p14:creationId xmlns:p14="http://schemas.microsoft.com/office/powerpoint/2010/main" val="161851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3" y="457739"/>
            <a:ext cx="11252197" cy="915256"/>
          </a:xfrm>
          <a:prstGeom prst="rect">
            <a:avLst/>
          </a:prstGeom>
          <a:noFill/>
          <a:ln>
            <a:noFill/>
          </a:ln>
        </p:spPr>
        <p:txBody>
          <a:bodyPr spcFirstLastPara="1" wrap="square" lIns="91425" tIns="91425" rIns="91425" bIns="91425" anchor="t" anchorCtr="0"/>
          <a:lstStyle>
            <a:lvl1pPr marL="457189" marR="0" lvl="0" indent="-228594"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377" marR="0" lvl="1" indent="-40639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3" y="6422996"/>
            <a:ext cx="916227" cy="291625"/>
          </a:xfrm>
          <a:prstGeom prst="rect">
            <a:avLst/>
          </a:prstGeom>
          <a:noFill/>
          <a:ln>
            <a:noFill/>
          </a:ln>
        </p:spPr>
      </p:pic>
      <p:sp>
        <p:nvSpPr>
          <p:cNvPr id="28" name="Shape 28"/>
          <p:cNvSpPr txBox="1">
            <a:spLocks noGrp="1"/>
          </p:cNvSpPr>
          <p:nvPr>
            <p:ph type="body" idx="2"/>
          </p:nvPr>
        </p:nvSpPr>
        <p:spPr>
          <a:xfrm>
            <a:off x="454383" y="1372997"/>
            <a:ext cx="11252197" cy="4475171"/>
          </a:xfrm>
          <a:prstGeom prst="rect">
            <a:avLst/>
          </a:prstGeom>
          <a:noFill/>
          <a:ln>
            <a:noFill/>
          </a:ln>
        </p:spPr>
        <p:txBody>
          <a:bodyPr spcFirstLastPara="1" wrap="square" lIns="91425" tIns="91425" rIns="91425" bIns="91425" anchor="t" anchorCtr="0"/>
          <a:lstStyle>
            <a:lvl1pPr marL="457189" marR="0" lvl="0"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377" marR="0" lvl="1"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566" marR="0" lvl="2" indent="-342891"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754" marR="0" lvl="3" indent="-33019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943" marR="0" lvl="4"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131" marR="0" lvl="5"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320" marR="0" lvl="6" indent="-304792"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509" marR="0" lvl="7"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697" marR="0" lvl="8"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0953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52"/>
        <p:cNvGrpSpPr/>
        <p:nvPr/>
      </p:nvGrpSpPr>
      <p:grpSpPr>
        <a:xfrm>
          <a:off x="0" y="0"/>
          <a:ext cx="0" cy="0"/>
          <a:chOff x="0" y="0"/>
          <a:chExt cx="0" cy="0"/>
        </a:xfrm>
      </p:grpSpPr>
      <p:sp>
        <p:nvSpPr>
          <p:cNvPr id="153" name="Shape 153"/>
          <p:cNvSpPr>
            <a:spLocks noGrp="1"/>
          </p:cNvSpPr>
          <p:nvPr>
            <p:ph type="pic" idx="2"/>
          </p:nvPr>
        </p:nvSpPr>
        <p:spPr>
          <a:xfrm>
            <a:off x="0" y="3"/>
            <a:ext cx="12192000" cy="6857999"/>
          </a:xfrm>
          <a:prstGeom prst="rect">
            <a:avLst/>
          </a:prstGeom>
          <a:noFill/>
          <a:ln>
            <a:noFill/>
          </a:ln>
        </p:spPr>
        <p:txBody>
          <a:bodyPr spcFirstLastPara="1" wrap="square" lIns="91425" tIns="91425" rIns="91425" bIns="91425" anchor="ctr" anchorCtr="0"/>
          <a:lstStyle>
            <a:lvl1pPr marR="0" lvl="0" algn="l" rtl="0">
              <a:lnSpc>
                <a:spcPct val="100000"/>
              </a:lnSpc>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54" name="Shape 154"/>
          <p:cNvSpPr txBox="1">
            <a:spLocks noGrp="1"/>
          </p:cNvSpPr>
          <p:nvPr>
            <p:ph type="body" idx="1"/>
          </p:nvPr>
        </p:nvSpPr>
        <p:spPr>
          <a:xfrm>
            <a:off x="10111320" y="-20638"/>
            <a:ext cx="577848" cy="6899275"/>
          </a:xfrm>
          <a:prstGeom prst="rect">
            <a:avLst/>
          </a:prstGeom>
          <a:solidFill>
            <a:schemeClr val="accent1">
              <a:alpha val="77254"/>
            </a:schemeClr>
          </a:solidFill>
          <a:ln>
            <a:noFill/>
          </a:ln>
        </p:spPr>
        <p:txBody>
          <a:bodyPr spcFirstLastPara="1" wrap="square" lIns="91425" tIns="91425" rIns="91425" bIns="91425" anchor="t" anchorCtr="0"/>
          <a:lstStyle>
            <a:lvl1pPr marL="457189" marR="0" lvl="0" indent="-228594"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3"/>
          </p:nvPr>
        </p:nvSpPr>
        <p:spPr>
          <a:xfrm>
            <a:off x="10689174" y="-20638"/>
            <a:ext cx="1502833" cy="6899275"/>
          </a:xfrm>
          <a:prstGeom prst="rect">
            <a:avLst/>
          </a:prstGeom>
          <a:solidFill>
            <a:schemeClr val="accent1"/>
          </a:solidFill>
          <a:ln>
            <a:noFill/>
          </a:ln>
        </p:spPr>
        <p:txBody>
          <a:bodyPr spcFirstLastPara="1" wrap="square" lIns="91425" tIns="91425" rIns="91425" bIns="91425" anchor="t" anchorCtr="0"/>
          <a:lstStyle>
            <a:lvl1pPr marL="457189" marR="0" lvl="0" indent="-228594"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body" idx="4"/>
          </p:nvPr>
        </p:nvSpPr>
        <p:spPr>
          <a:xfrm>
            <a:off x="-18813" y="4997711"/>
            <a:ext cx="8204199" cy="954107"/>
          </a:xfrm>
          <a:prstGeom prst="rect">
            <a:avLst/>
          </a:prstGeom>
          <a:solidFill>
            <a:schemeClr val="lt1"/>
          </a:solidFill>
          <a:ln>
            <a:noFill/>
          </a:ln>
        </p:spPr>
        <p:txBody>
          <a:bodyPr spcFirstLastPara="1" wrap="square" lIns="91425" tIns="91425" rIns="91425" bIns="91425" anchor="t" anchorCtr="0"/>
          <a:lstStyle>
            <a:lvl1pPr marL="457189" marR="0" lvl="0" indent="-228594" algn="l" rtl="0">
              <a:lnSpc>
                <a:spcPct val="100000"/>
              </a:lnSpc>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5"/>
          </p:nvPr>
        </p:nvSpPr>
        <p:spPr>
          <a:xfrm>
            <a:off x="713221" y="5447289"/>
            <a:ext cx="7480299" cy="352425"/>
          </a:xfrm>
          <a:prstGeom prst="rect">
            <a:avLst/>
          </a:prstGeom>
          <a:noFill/>
          <a:ln>
            <a:noFill/>
          </a:ln>
        </p:spPr>
        <p:txBody>
          <a:bodyPr spcFirstLastPara="1" wrap="square" lIns="91425" tIns="91425" rIns="91425" bIns="91425" anchor="t" anchorCtr="0"/>
          <a:lstStyle>
            <a:lvl1pPr marL="457189" marR="0" lvl="0" indent="-228594"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58" name="Shape 158"/>
          <p:cNvPicPr preferRelativeResize="0"/>
          <p:nvPr/>
        </p:nvPicPr>
        <p:blipFill rotWithShape="1">
          <a:blip r:embed="rId2">
            <a:alphaModFix/>
          </a:blip>
          <a:srcRect/>
          <a:stretch/>
        </p:blipFill>
        <p:spPr>
          <a:xfrm>
            <a:off x="11080072" y="6422992"/>
            <a:ext cx="916227" cy="291624"/>
          </a:xfrm>
          <a:prstGeom prst="rect">
            <a:avLst/>
          </a:prstGeom>
          <a:noFill/>
          <a:ln>
            <a:noFill/>
          </a:ln>
        </p:spPr>
      </p:pic>
    </p:spTree>
    <p:extLst>
      <p:ext uri="{BB962C8B-B14F-4D97-AF65-F5344CB8AC3E}">
        <p14:creationId xmlns:p14="http://schemas.microsoft.com/office/powerpoint/2010/main" val="41631893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Content- Header">
  <p:cSld name="2_Content- Header">
    <p:spTree>
      <p:nvGrpSpPr>
        <p:cNvPr id="1" name="Shape 96"/>
        <p:cNvGrpSpPr/>
        <p:nvPr/>
      </p:nvGrpSpPr>
      <p:grpSpPr>
        <a:xfrm>
          <a:off x="0" y="0"/>
          <a:ext cx="0" cy="0"/>
          <a:chOff x="0" y="0"/>
          <a:chExt cx="0" cy="0"/>
        </a:xfrm>
      </p:grpSpPr>
      <p:sp>
        <p:nvSpPr>
          <p:cNvPr id="97" name="Shape 97"/>
          <p:cNvSpPr/>
          <p:nvPr/>
        </p:nvSpPr>
        <p:spPr>
          <a:xfrm>
            <a:off x="3"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rgbClr val="3D527F"/>
              </a:solidFill>
              <a:latin typeface="Arial"/>
              <a:ea typeface="Arial"/>
              <a:cs typeface="Arial"/>
              <a:sym typeface="Arial"/>
            </a:endParaRPr>
          </a:p>
        </p:txBody>
      </p:sp>
      <p:sp>
        <p:nvSpPr>
          <p:cNvPr id="98" name="Shape 98"/>
          <p:cNvSpPr/>
          <p:nvPr/>
        </p:nvSpPr>
        <p:spPr>
          <a:xfrm>
            <a:off x="2946403"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rgbClr val="3D527F"/>
              </a:solidFill>
              <a:latin typeface="Arial"/>
              <a:ea typeface="Arial"/>
              <a:cs typeface="Arial"/>
              <a:sym typeface="Arial"/>
            </a:endParaRPr>
          </a:p>
        </p:txBody>
      </p:sp>
      <p:sp>
        <p:nvSpPr>
          <p:cNvPr id="99" name="Shape 99"/>
          <p:cNvSpPr/>
          <p:nvPr/>
        </p:nvSpPr>
        <p:spPr>
          <a:xfrm>
            <a:off x="4360337"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rgbClr val="3D527F"/>
              </a:solidFill>
              <a:latin typeface="Arial"/>
              <a:ea typeface="Arial"/>
              <a:cs typeface="Arial"/>
              <a:sym typeface="Arial"/>
            </a:endParaRPr>
          </a:p>
        </p:txBody>
      </p:sp>
      <p:sp>
        <p:nvSpPr>
          <p:cNvPr id="100" name="Shape 100"/>
          <p:cNvSpPr txBox="1">
            <a:spLocks noGrp="1"/>
          </p:cNvSpPr>
          <p:nvPr>
            <p:ph type="body" idx="1"/>
          </p:nvPr>
        </p:nvSpPr>
        <p:spPr>
          <a:xfrm>
            <a:off x="454383" y="457739"/>
            <a:ext cx="11252196" cy="915256"/>
          </a:xfrm>
          <a:prstGeom prst="rect">
            <a:avLst/>
          </a:prstGeom>
          <a:noFill/>
          <a:ln>
            <a:noFill/>
          </a:ln>
        </p:spPr>
        <p:txBody>
          <a:bodyPr spcFirstLastPara="1" wrap="square" lIns="91425" tIns="91425" rIns="91425" bIns="91425" anchor="t" anchorCtr="0"/>
          <a:lstStyle>
            <a:lvl1pPr marL="457189" marR="0" lvl="0" indent="-228594"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1" name="Shape 101"/>
          <p:cNvPicPr preferRelativeResize="0"/>
          <p:nvPr/>
        </p:nvPicPr>
        <p:blipFill rotWithShape="1">
          <a:blip r:embed="rId2">
            <a:alphaModFix/>
          </a:blip>
          <a:srcRect/>
          <a:stretch/>
        </p:blipFill>
        <p:spPr>
          <a:xfrm>
            <a:off x="11080072" y="6422992"/>
            <a:ext cx="916227" cy="291624"/>
          </a:xfrm>
          <a:prstGeom prst="rect">
            <a:avLst/>
          </a:prstGeom>
          <a:noFill/>
          <a:ln>
            <a:noFill/>
          </a:ln>
        </p:spPr>
      </p:pic>
      <p:sp>
        <p:nvSpPr>
          <p:cNvPr id="102" name="Shape 102"/>
          <p:cNvSpPr txBox="1">
            <a:spLocks noGrp="1"/>
          </p:cNvSpPr>
          <p:nvPr>
            <p:ph type="dt" idx="10"/>
          </p:nvPr>
        </p:nvSpPr>
        <p:spPr>
          <a:xfrm>
            <a:off x="838200" y="6356351"/>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9pPr>
          </a:lstStyle>
          <a:p>
            <a:endParaRPr dirty="0"/>
          </a:p>
        </p:txBody>
      </p:sp>
      <p:sp>
        <p:nvSpPr>
          <p:cNvPr id="103" name="Shape 103"/>
          <p:cNvSpPr txBox="1">
            <a:spLocks noGrp="1"/>
          </p:cNvSpPr>
          <p:nvPr>
            <p:ph type="ftr" idx="11"/>
          </p:nvPr>
        </p:nvSpPr>
        <p:spPr>
          <a:xfrm>
            <a:off x="4038603" y="6356351"/>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9pPr>
          </a:lstStyle>
          <a:p>
            <a:endParaRPr dirty="0"/>
          </a:p>
        </p:txBody>
      </p:sp>
      <p:sp>
        <p:nvSpPr>
          <p:cNvPr id="104" name="Shape 104"/>
          <p:cNvSpPr txBox="1">
            <a:spLocks noGrp="1"/>
          </p:cNvSpPr>
          <p:nvPr>
            <p:ph type="sldNum" idx="12"/>
          </p:nvPr>
        </p:nvSpPr>
        <p:spPr>
          <a:xfrm>
            <a:off x="8610603" y="6356351"/>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1825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theme" Target="../theme/theme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B259F5-017A-384A-AEF6-A4A2B2BD28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726EE-11F6-3F44-9938-BB5AAF6252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E6D1D-31D7-F84E-8A7A-7201A6A65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6AE2D-9B6B-B247-88FD-947D6D3C838B}" type="datetimeFigureOut">
              <a:rPr lang="en-US" smtClean="0"/>
              <a:t>5/15/2020</a:t>
            </a:fld>
            <a:endParaRPr lang="en-US"/>
          </a:p>
        </p:txBody>
      </p:sp>
      <p:sp>
        <p:nvSpPr>
          <p:cNvPr id="5" name="Footer Placeholder 4">
            <a:extLst>
              <a:ext uri="{FF2B5EF4-FFF2-40B4-BE49-F238E27FC236}">
                <a16:creationId xmlns:a16="http://schemas.microsoft.com/office/drawing/2014/main" id="{7D512F82-7CB1-4A45-835D-D9C75C460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B75A9D-50FB-0A4A-9058-19924338E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D74F0-BAC6-9D4F-B9AB-D1D4C0D4DC72}" type="slidenum">
              <a:rPr lang="en-US" smtClean="0"/>
              <a:t>‹#›</a:t>
            </a:fld>
            <a:endParaRPr lang="en-US"/>
          </a:p>
        </p:txBody>
      </p:sp>
    </p:spTree>
    <p:extLst>
      <p:ext uri="{BB962C8B-B14F-4D97-AF65-F5344CB8AC3E}">
        <p14:creationId xmlns:p14="http://schemas.microsoft.com/office/powerpoint/2010/main" val="493406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2B966-3137-364B-85A8-FAB146EA3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AC8D1-6493-A244-9733-4250F5F6FA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C2064-5C9C-304C-BC4D-985D19581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56E1A-61B5-8040-A1A5-164DBCFA834B}" type="datetimeFigureOut">
              <a:rPr lang="en-US" smtClean="0"/>
              <a:t>5/15/2020</a:t>
            </a:fld>
            <a:endParaRPr lang="en-US" dirty="0"/>
          </a:p>
        </p:txBody>
      </p:sp>
      <p:sp>
        <p:nvSpPr>
          <p:cNvPr id="5" name="Footer Placeholder 4">
            <a:extLst>
              <a:ext uri="{FF2B5EF4-FFF2-40B4-BE49-F238E27FC236}">
                <a16:creationId xmlns:a16="http://schemas.microsoft.com/office/drawing/2014/main" id="{86963934-AFB0-D14A-9DC7-E97B7A211F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67343F-BA39-CE4E-8005-C12A8D35A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0AC6A-8F67-D84A-8BC1-3EC98026FBCF}" type="slidenum">
              <a:rPr lang="en-US" smtClean="0"/>
              <a:t>‹#›</a:t>
            </a:fld>
            <a:endParaRPr lang="en-US" dirty="0"/>
          </a:p>
        </p:txBody>
      </p:sp>
    </p:spTree>
    <p:extLst>
      <p:ext uri="{BB962C8B-B14F-4D97-AF65-F5344CB8AC3E}">
        <p14:creationId xmlns:p14="http://schemas.microsoft.com/office/powerpoint/2010/main" val="4131663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5CF70D-97BF-4C4C-93C0-62A88A389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311680-3DAE-3C4C-96CD-93F4052E4A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1DEA0-57F0-9A43-BCD9-AF230ACC3D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5EF07-7385-324F-8C82-928D4CB83AA9}" type="datetimeFigureOut">
              <a:rPr lang="en-US" smtClean="0"/>
              <a:t>5/15/2020</a:t>
            </a:fld>
            <a:endParaRPr lang="en-US" dirty="0"/>
          </a:p>
        </p:txBody>
      </p:sp>
      <p:sp>
        <p:nvSpPr>
          <p:cNvPr id="5" name="Footer Placeholder 4">
            <a:extLst>
              <a:ext uri="{FF2B5EF4-FFF2-40B4-BE49-F238E27FC236}">
                <a16:creationId xmlns:a16="http://schemas.microsoft.com/office/drawing/2014/main" id="{9B8F930C-0A59-BF42-A72B-AB624C2311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0222D8D-DE63-5040-9811-74A0076C0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F1F50-5555-4C46-9A16-72E8E64108B3}" type="slidenum">
              <a:rPr lang="en-US" smtClean="0"/>
              <a:t>‹#›</a:t>
            </a:fld>
            <a:endParaRPr lang="en-US" dirty="0"/>
          </a:p>
        </p:txBody>
      </p:sp>
    </p:spTree>
    <p:extLst>
      <p:ext uri="{BB962C8B-B14F-4D97-AF65-F5344CB8AC3E}">
        <p14:creationId xmlns:p14="http://schemas.microsoft.com/office/powerpoint/2010/main" val="21723926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1344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14699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64079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3526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3" Type="http://schemas.openxmlformats.org/officeDocument/2006/relationships/image" Target="../media/image19.(null)"/><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image" Target="../media/image21.png"/><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hyperlink" Target="http://www.oclc.org/content/dam/research/publications/library/2010/2010-11.pdf" TargetMode="External"/><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hyperlink" Target="https://doi.org/10.25333/C3C34F" TargetMode="External"/><Relationship Id="rId4" Type="http://schemas.openxmlformats.org/officeDocument/2006/relationships/hyperlink" Target="https://doi.org/10.5860/crl.76.5.652"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44AAE-7D7B-2441-AB74-5DABFCF2D6F5}"/>
              </a:ext>
            </a:extLst>
          </p:cNvPr>
          <p:cNvSpPr>
            <a:spLocks noGrp="1"/>
          </p:cNvSpPr>
          <p:nvPr>
            <p:ph type="body" sz="quarter" idx="12"/>
          </p:nvPr>
        </p:nvSpPr>
        <p:spPr>
          <a:xfrm>
            <a:off x="0" y="1818473"/>
            <a:ext cx="3010119" cy="651397"/>
          </a:xfrm>
        </p:spPr>
        <p:txBody>
          <a:bodyPr/>
          <a:lstStyle/>
          <a:p>
            <a:r>
              <a:rPr lang="en-US" dirty="0"/>
              <a:t>CNI | 13 May 2020</a:t>
            </a:r>
          </a:p>
        </p:txBody>
      </p:sp>
      <p:sp>
        <p:nvSpPr>
          <p:cNvPr id="3" name="Text Placeholder 2">
            <a:extLst>
              <a:ext uri="{FF2B5EF4-FFF2-40B4-BE49-F238E27FC236}">
                <a16:creationId xmlns:a16="http://schemas.microsoft.com/office/drawing/2014/main" id="{F9EA3DFA-7504-974F-B7AE-A5D966CAB008}"/>
              </a:ext>
            </a:extLst>
          </p:cNvPr>
          <p:cNvSpPr>
            <a:spLocks noGrp="1"/>
          </p:cNvSpPr>
          <p:nvPr>
            <p:ph type="body" sz="quarter" idx="16"/>
          </p:nvPr>
        </p:nvSpPr>
        <p:spPr/>
        <p:txBody>
          <a:bodyPr anchor="ctr">
            <a:normAutofit fontScale="47500" lnSpcReduction="20000"/>
          </a:bodyPr>
          <a:lstStyle/>
          <a:p>
            <a:pPr algn="ctr"/>
            <a:r>
              <a:rPr lang="en-US" sz="6700" dirty="0"/>
              <a:t>Total Cost of Stewardship: </a:t>
            </a:r>
          </a:p>
          <a:p>
            <a:pPr algn="ctr"/>
            <a:r>
              <a:rPr lang="en-US" b="0" dirty="0"/>
              <a:t>Tools from the OCLC Research Collection Building &amp; Operational Impacts Working Group</a:t>
            </a:r>
            <a:endParaRPr lang="en-US" dirty="0"/>
          </a:p>
        </p:txBody>
      </p:sp>
      <p:sp>
        <p:nvSpPr>
          <p:cNvPr id="4" name="Text Placeholder 3">
            <a:extLst>
              <a:ext uri="{FF2B5EF4-FFF2-40B4-BE49-F238E27FC236}">
                <a16:creationId xmlns:a16="http://schemas.microsoft.com/office/drawing/2014/main" id="{D41CFA2E-011C-D241-AAE5-BF8D8E2834F6}"/>
              </a:ext>
            </a:extLst>
          </p:cNvPr>
          <p:cNvSpPr>
            <a:spLocks noGrp="1"/>
          </p:cNvSpPr>
          <p:nvPr>
            <p:ph type="body" sz="quarter" idx="17"/>
          </p:nvPr>
        </p:nvSpPr>
        <p:spPr>
          <a:xfrm>
            <a:off x="971592" y="4275963"/>
            <a:ext cx="3106235" cy="502766"/>
          </a:xfrm>
        </p:spPr>
        <p:txBody>
          <a:bodyPr/>
          <a:lstStyle/>
          <a:p>
            <a:r>
              <a:rPr lang="en-US" dirty="0"/>
              <a:t>Chela Scott Weber</a:t>
            </a:r>
          </a:p>
        </p:txBody>
      </p:sp>
      <p:sp>
        <p:nvSpPr>
          <p:cNvPr id="5" name="Text Placeholder 4">
            <a:extLst>
              <a:ext uri="{FF2B5EF4-FFF2-40B4-BE49-F238E27FC236}">
                <a16:creationId xmlns:a16="http://schemas.microsoft.com/office/drawing/2014/main" id="{9107BEFA-81D4-3E43-8D7C-877A9F20A95B}"/>
              </a:ext>
            </a:extLst>
          </p:cNvPr>
          <p:cNvSpPr>
            <a:spLocks noGrp="1"/>
          </p:cNvSpPr>
          <p:nvPr>
            <p:ph type="body" sz="quarter" idx="18"/>
          </p:nvPr>
        </p:nvSpPr>
        <p:spPr>
          <a:xfrm>
            <a:off x="971593" y="4809443"/>
            <a:ext cx="4484561" cy="768287"/>
          </a:xfrm>
        </p:spPr>
        <p:txBody>
          <a:bodyPr/>
          <a:lstStyle/>
          <a:p>
            <a:r>
              <a:rPr lang="en-US" sz="2133" dirty="0"/>
              <a:t>Sr. Program Officer</a:t>
            </a:r>
          </a:p>
          <a:p>
            <a:r>
              <a:rPr lang="en-US" sz="2133" dirty="0"/>
              <a:t>OCLC Research Library Partnership</a:t>
            </a:r>
          </a:p>
        </p:txBody>
      </p:sp>
    </p:spTree>
    <p:extLst>
      <p:ext uri="{BB962C8B-B14F-4D97-AF65-F5344CB8AC3E}">
        <p14:creationId xmlns:p14="http://schemas.microsoft.com/office/powerpoint/2010/main" val="253443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5900-917B-CD49-A2A9-EAC6005F6C95}"/>
              </a:ext>
            </a:extLst>
          </p:cNvPr>
          <p:cNvSpPr>
            <a:spLocks noGrp="1"/>
          </p:cNvSpPr>
          <p:nvPr>
            <p:ph type="ctrTitle" idx="4294967295"/>
          </p:nvPr>
        </p:nvSpPr>
        <p:spPr>
          <a:xfrm>
            <a:off x="1177871" y="2037516"/>
            <a:ext cx="9144000" cy="2387600"/>
          </a:xfrm>
          <a:prstGeom prst="rect">
            <a:avLst/>
          </a:prstGeom>
        </p:spPr>
        <p:txBody>
          <a:bodyPr/>
          <a:lstStyle/>
          <a:p>
            <a:r>
              <a:rPr lang="en-US" dirty="0">
                <a:latin typeface="+mn-lt"/>
              </a:rPr>
              <a:t>Total cost of ownership</a:t>
            </a:r>
            <a:br>
              <a:rPr lang="en-US" dirty="0">
                <a:latin typeface="+mn-lt"/>
              </a:rPr>
            </a:br>
            <a:r>
              <a:rPr lang="en-US" dirty="0">
                <a:latin typeface="+mn-lt"/>
              </a:rPr>
              <a:t>				           stewardship</a:t>
            </a:r>
          </a:p>
        </p:txBody>
      </p:sp>
      <p:sp>
        <p:nvSpPr>
          <p:cNvPr id="17" name="Minus 16">
            <a:extLst>
              <a:ext uri="{FF2B5EF4-FFF2-40B4-BE49-F238E27FC236}">
                <a16:creationId xmlns:a16="http://schemas.microsoft.com/office/drawing/2014/main" id="{4EC0F2D1-60C7-0C44-9083-A680D8149C49}"/>
              </a:ext>
            </a:extLst>
          </p:cNvPr>
          <p:cNvSpPr/>
          <p:nvPr/>
        </p:nvSpPr>
        <p:spPr>
          <a:xfrm rot="20721670">
            <a:off x="5170447" y="2377539"/>
            <a:ext cx="5269424" cy="341105"/>
          </a:xfrm>
          <a:prstGeom prst="mathMinus">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inus 17">
            <a:extLst>
              <a:ext uri="{FF2B5EF4-FFF2-40B4-BE49-F238E27FC236}">
                <a16:creationId xmlns:a16="http://schemas.microsoft.com/office/drawing/2014/main" id="{A677C4ED-6540-A645-98B7-99C9A957F092}"/>
              </a:ext>
            </a:extLst>
          </p:cNvPr>
          <p:cNvSpPr/>
          <p:nvPr/>
        </p:nvSpPr>
        <p:spPr>
          <a:xfrm rot="840451">
            <a:off x="5181209" y="2386849"/>
            <a:ext cx="5255346" cy="322485"/>
          </a:xfrm>
          <a:prstGeom prst="mathMinus">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66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5" name="TextBox 2">
            <a:extLst>
              <a:ext uri="{FF2B5EF4-FFF2-40B4-BE49-F238E27FC236}">
                <a16:creationId xmlns:a16="http://schemas.microsoft.com/office/drawing/2014/main" id="{2E4BB2A5-735E-471E-B465-53BD43A7E2EF}"/>
              </a:ext>
            </a:extLst>
          </p:cNvPr>
          <p:cNvGraphicFramePr/>
          <p:nvPr>
            <p:extLst>
              <p:ext uri="{D42A27DB-BD31-4B8C-83A1-F6EECF244321}">
                <p14:modId xmlns:p14="http://schemas.microsoft.com/office/powerpoint/2010/main" val="15780504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2">
            <a:extLst>
              <a:ext uri="{FF2B5EF4-FFF2-40B4-BE49-F238E27FC236}">
                <a16:creationId xmlns:a16="http://schemas.microsoft.com/office/drawing/2014/main" id="{B4F9DEC6-8A3E-3B42-9809-4DFD291836C9}"/>
              </a:ext>
            </a:extLst>
          </p:cNvPr>
          <p:cNvSpPr txBox="1">
            <a:spLocks/>
          </p:cNvSpPr>
          <p:nvPr/>
        </p:nvSpPr>
        <p:spPr>
          <a:xfrm>
            <a:off x="1876426" y="557370"/>
            <a:ext cx="8439148" cy="941072"/>
          </a:xfrm>
          <a:prstGeom prst="rect">
            <a:avLst/>
          </a:prstGeom>
          <a:solidFill>
            <a:srgbClr val="236192"/>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 Suite</a:t>
            </a:r>
          </a:p>
        </p:txBody>
      </p:sp>
    </p:spTree>
    <p:extLst>
      <p:ext uri="{BB962C8B-B14F-4D97-AF65-F5344CB8AC3E}">
        <p14:creationId xmlns:p14="http://schemas.microsoft.com/office/powerpoint/2010/main" val="393764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prstGeom prst="rect">
            <a:avLst/>
          </a:prstGeom>
          <a:solidFill>
            <a:schemeClr val="tx2"/>
          </a:solidFill>
        </p:spPr>
        <p:txBody>
          <a:bodyPr anchor="ctr"/>
          <a:lstStyle/>
          <a:p>
            <a:pPr marL="76198" indent="0" algn="ctr">
              <a:buNone/>
            </a:pPr>
            <a:r>
              <a:rPr lang="en-US" sz="3200" dirty="0">
                <a:solidFill>
                  <a:schemeClr val="bg1"/>
                </a:solidFill>
              </a:rPr>
              <a:t>Resource Estimation Tools</a:t>
            </a:r>
          </a:p>
        </p:txBody>
      </p:sp>
      <p:sp>
        <p:nvSpPr>
          <p:cNvPr id="7" name="Shape 734">
            <a:extLst>
              <a:ext uri="{FF2B5EF4-FFF2-40B4-BE49-F238E27FC236}">
                <a16:creationId xmlns:a16="http://schemas.microsoft.com/office/drawing/2014/main" id="{63074A96-D416-9C43-87E5-EA54005D24F2}"/>
              </a:ext>
            </a:extLst>
          </p:cNvPr>
          <p:cNvSpPr/>
          <p:nvPr/>
        </p:nvSpPr>
        <p:spPr>
          <a:xfrm>
            <a:off x="4499345" y="1919028"/>
            <a:ext cx="7449848" cy="3802608"/>
          </a:xfrm>
          <a:prstGeom prst="rect">
            <a:avLst/>
          </a:prstGeom>
          <a:noFill/>
          <a:ln>
            <a:noFill/>
          </a:ln>
        </p:spPr>
        <p:txBody>
          <a:bodyPr spcFirstLastPara="1" wrap="square" lIns="91425" tIns="45700" rIns="91425" bIns="45700" anchor="t" anchorCtr="0">
            <a:noAutofit/>
          </a:bodyPr>
          <a:lstStyle/>
          <a:p>
            <a:pPr marL="914400" lvl="1" indent="-457200" defTabSz="609585">
              <a:lnSpc>
                <a:spcPct val="150000"/>
              </a:lnSpc>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Interactive and Customizable</a:t>
            </a:r>
          </a:p>
          <a:p>
            <a:pPr marL="914400" lvl="1" indent="-457200" defTabSz="609585">
              <a:lnSpc>
                <a:spcPct val="150000"/>
              </a:lnSpc>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Time Estimation Worksheets for cataloging and processing</a:t>
            </a:r>
          </a:p>
          <a:p>
            <a:pPr marL="914400" lvl="1" indent="-457200" defTabSz="609585">
              <a:lnSpc>
                <a:spcPct val="150000"/>
              </a:lnSpc>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Operational Impact Estimator for estimating costs and capacity impact</a:t>
            </a:r>
          </a:p>
          <a:p>
            <a:pPr marL="457200" marR="0" lvl="0" indent="-457200" defTabSz="60958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 name="Picture 4" descr="A close up of a logo&#10;&#10;Description automatically generated">
            <a:extLst>
              <a:ext uri="{FF2B5EF4-FFF2-40B4-BE49-F238E27FC236}">
                <a16:creationId xmlns:a16="http://schemas.microsoft.com/office/drawing/2014/main" id="{0C91622C-91E4-1F47-A0D0-0BD14517C863}"/>
              </a:ext>
            </a:extLst>
          </p:cNvPr>
          <p:cNvPicPr>
            <a:picLocks noChangeAspect="1"/>
          </p:cNvPicPr>
          <p:nvPr/>
        </p:nvPicPr>
        <p:blipFill>
          <a:blip r:embed="rId3"/>
          <a:stretch>
            <a:fillRect/>
          </a:stretch>
        </p:blipFill>
        <p:spPr>
          <a:xfrm>
            <a:off x="0" y="1614585"/>
            <a:ext cx="4107051" cy="4107051"/>
          </a:xfrm>
          <a:prstGeom prst="rect">
            <a:avLst/>
          </a:prstGeom>
        </p:spPr>
      </p:pic>
    </p:spTree>
    <p:extLst>
      <p:ext uri="{BB962C8B-B14F-4D97-AF65-F5344CB8AC3E}">
        <p14:creationId xmlns:p14="http://schemas.microsoft.com/office/powerpoint/2010/main" val="59441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ell phone&#10;&#10;Description automatically generated">
            <a:extLst>
              <a:ext uri="{FF2B5EF4-FFF2-40B4-BE49-F238E27FC236}">
                <a16:creationId xmlns:a16="http://schemas.microsoft.com/office/drawing/2014/main" id="{579839B1-6587-9D47-85AF-75A93DF54CFD}"/>
              </a:ext>
            </a:extLst>
          </p:cNvPr>
          <p:cNvPicPr>
            <a:picLocks noChangeAspect="1"/>
          </p:cNvPicPr>
          <p:nvPr/>
        </p:nvPicPr>
        <p:blipFill>
          <a:blip r:embed="rId3"/>
          <a:stretch>
            <a:fillRect/>
          </a:stretch>
        </p:blipFill>
        <p:spPr>
          <a:xfrm>
            <a:off x="0" y="0"/>
            <a:ext cx="11148365" cy="6858000"/>
          </a:xfrm>
          <a:prstGeom prst="rect">
            <a:avLst/>
          </a:prstGeom>
        </p:spPr>
      </p:pic>
      <p:sp>
        <p:nvSpPr>
          <p:cNvPr id="6" name="Rectangle 5"/>
          <p:cNvSpPr/>
          <p:nvPr/>
        </p:nvSpPr>
        <p:spPr>
          <a:xfrm>
            <a:off x="7662091" y="1"/>
            <a:ext cx="4355868" cy="6858000"/>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795461" y="0"/>
            <a:ext cx="1396539"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5" y="1625624"/>
            <a:ext cx="4527664" cy="1507336"/>
          </a:xfrm>
          <a:prstGeom prst="rect">
            <a:avLst/>
          </a:prstGeom>
          <a:noFill/>
        </p:spPr>
        <p:txBody>
          <a:bodyPr wrap="square" rtlCol="0" anchor="t">
            <a:spAutoFit/>
          </a:bodyPr>
          <a:lstStyle/>
          <a:p>
            <a:pPr defTabSz="609585">
              <a:lnSpc>
                <a:spcPct val="70000"/>
              </a:lnSpc>
              <a:defRPr/>
            </a:pPr>
            <a:r>
              <a:rPr lang="en-US" sz="6500" b="1" dirty="0">
                <a:solidFill>
                  <a:prstClr val="white"/>
                </a:solidFill>
                <a:latin typeface="Arial"/>
                <a:cs typeface="Mangal" panose="02040503050203030202" pitchFamily="18" charset="0"/>
              </a:rPr>
              <a:t>Time Estimation</a:t>
            </a:r>
            <a:endParaRPr lang="en-US" sz="65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949459" y="1061452"/>
            <a:ext cx="4023313" cy="369332"/>
          </a:xfrm>
          <a:prstGeom prst="rect">
            <a:avLst/>
          </a:prstGeom>
          <a:noFill/>
        </p:spPr>
        <p:txBody>
          <a:bodyPr wrap="square" rtlCol="0">
            <a:spAutoFit/>
          </a:bodyPr>
          <a:lstStyle/>
          <a:p>
            <a:r>
              <a:rPr lang="en-US" dirty="0">
                <a:solidFill>
                  <a:schemeClr val="bg1"/>
                </a:solidFill>
              </a:rPr>
              <a:t>Collection Management Worksheets:</a:t>
            </a:r>
          </a:p>
        </p:txBody>
      </p:sp>
    </p:spTree>
    <p:extLst>
      <p:ext uri="{BB962C8B-B14F-4D97-AF65-F5344CB8AC3E}">
        <p14:creationId xmlns:p14="http://schemas.microsoft.com/office/powerpoint/2010/main" val="354840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11B03162-148C-AE41-BF3A-2B8175A11A18}"/>
              </a:ext>
            </a:extLst>
          </p:cNvPr>
          <p:cNvPicPr>
            <a:picLocks noChangeAspect="1"/>
          </p:cNvPicPr>
          <p:nvPr/>
        </p:nvPicPr>
        <p:blipFill>
          <a:blip r:embed="rId3"/>
          <a:stretch>
            <a:fillRect/>
          </a:stretch>
        </p:blipFill>
        <p:spPr>
          <a:xfrm>
            <a:off x="0" y="-79487"/>
            <a:ext cx="11615036" cy="6937487"/>
          </a:xfrm>
          <a:prstGeom prst="rect">
            <a:avLst/>
          </a:prstGeom>
        </p:spPr>
      </p:pic>
      <p:sp>
        <p:nvSpPr>
          <p:cNvPr id="6" name="Rectangle 5"/>
          <p:cNvSpPr/>
          <p:nvPr/>
        </p:nvSpPr>
        <p:spPr>
          <a:xfrm>
            <a:off x="7808141" y="-79486"/>
            <a:ext cx="4355868" cy="6953167"/>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807107" y="-59139"/>
            <a:ext cx="1396539" cy="69328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6" y="1625624"/>
            <a:ext cx="4148286" cy="1659750"/>
          </a:xfrm>
          <a:prstGeom prst="rect">
            <a:avLst/>
          </a:prstGeom>
          <a:noFill/>
        </p:spPr>
        <p:txBody>
          <a:bodyPr wrap="square" rtlCol="0" anchor="t">
            <a:spAutoFit/>
          </a:bodyPr>
          <a:lstStyle/>
          <a:p>
            <a:pPr defTabSz="609585">
              <a:lnSpc>
                <a:spcPct val="70000"/>
              </a:lnSpc>
              <a:defRPr/>
            </a:pPr>
            <a:r>
              <a:rPr lang="en-US" sz="7200" b="1" dirty="0">
                <a:solidFill>
                  <a:prstClr val="white"/>
                </a:solidFill>
                <a:latin typeface="Arial"/>
                <a:cs typeface="Mangal" panose="02040503050203030202" pitchFamily="18" charset="0"/>
              </a:rPr>
              <a:t>Define</a:t>
            </a:r>
          </a:p>
          <a:p>
            <a:pPr defTabSz="609585">
              <a:lnSpc>
                <a:spcPct val="70000"/>
              </a:lnSpc>
              <a:defRPr/>
            </a:pPr>
            <a:r>
              <a:rPr lang="en-US" sz="7200" b="1" dirty="0">
                <a:solidFill>
                  <a:prstClr val="white"/>
                </a:solidFill>
                <a:latin typeface="Arial"/>
                <a:cs typeface="Mangal" panose="02040503050203030202" pitchFamily="18" charset="0"/>
              </a:rPr>
              <a:t>Staffing</a:t>
            </a:r>
            <a:endParaRPr lang="en-US" sz="72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949459" y="1061452"/>
            <a:ext cx="3555917" cy="369332"/>
          </a:xfrm>
          <a:prstGeom prst="rect">
            <a:avLst/>
          </a:prstGeom>
          <a:noFill/>
        </p:spPr>
        <p:txBody>
          <a:bodyPr wrap="square" rtlCol="0">
            <a:spAutoFit/>
          </a:bodyPr>
          <a:lstStyle/>
          <a:p>
            <a:r>
              <a:rPr lang="en-US" dirty="0">
                <a:solidFill>
                  <a:schemeClr val="bg1"/>
                </a:solidFill>
              </a:rPr>
              <a:t>Operational Impact Estimator:</a:t>
            </a:r>
          </a:p>
        </p:txBody>
      </p:sp>
    </p:spTree>
    <p:extLst>
      <p:ext uri="{BB962C8B-B14F-4D97-AF65-F5344CB8AC3E}">
        <p14:creationId xmlns:p14="http://schemas.microsoft.com/office/powerpoint/2010/main" val="21117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633E2CD1-5A2D-1845-AC16-8909285C20E8}"/>
              </a:ext>
            </a:extLst>
          </p:cNvPr>
          <p:cNvPicPr>
            <a:picLocks noChangeAspect="1"/>
          </p:cNvPicPr>
          <p:nvPr/>
        </p:nvPicPr>
        <p:blipFill>
          <a:blip r:embed="rId3"/>
          <a:stretch>
            <a:fillRect/>
          </a:stretch>
        </p:blipFill>
        <p:spPr>
          <a:xfrm>
            <a:off x="0" y="-14155"/>
            <a:ext cx="11391985" cy="6908183"/>
          </a:xfrm>
          <a:prstGeom prst="rect">
            <a:avLst/>
          </a:prstGeom>
        </p:spPr>
      </p:pic>
      <p:sp>
        <p:nvSpPr>
          <p:cNvPr id="6" name="Rectangle 5"/>
          <p:cNvSpPr/>
          <p:nvPr/>
        </p:nvSpPr>
        <p:spPr>
          <a:xfrm>
            <a:off x="7808141" y="-14155"/>
            <a:ext cx="4355868" cy="6887836"/>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807107" y="-1"/>
            <a:ext cx="1396539" cy="687368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6" y="1625624"/>
            <a:ext cx="4148286" cy="2435347"/>
          </a:xfrm>
          <a:prstGeom prst="rect">
            <a:avLst/>
          </a:prstGeom>
          <a:noFill/>
        </p:spPr>
        <p:txBody>
          <a:bodyPr wrap="square" rtlCol="0" anchor="t">
            <a:spAutoFit/>
          </a:bodyPr>
          <a:lstStyle/>
          <a:p>
            <a:pPr defTabSz="609585">
              <a:lnSpc>
                <a:spcPct val="70000"/>
              </a:lnSpc>
              <a:defRPr/>
            </a:pPr>
            <a:r>
              <a:rPr lang="en-US" sz="7200" b="1" dirty="0">
                <a:solidFill>
                  <a:prstClr val="white"/>
                </a:solidFill>
                <a:latin typeface="Arial"/>
                <a:cs typeface="Mangal" panose="02040503050203030202" pitchFamily="18" charset="0"/>
              </a:rPr>
              <a:t>Define</a:t>
            </a:r>
          </a:p>
          <a:p>
            <a:pPr defTabSz="609585">
              <a:lnSpc>
                <a:spcPct val="70000"/>
              </a:lnSpc>
              <a:defRPr/>
            </a:pPr>
            <a:r>
              <a:rPr lang="en-US" sz="7200" b="1" dirty="0">
                <a:solidFill>
                  <a:prstClr val="white"/>
                </a:solidFill>
                <a:latin typeface="Arial"/>
                <a:cs typeface="Mangal" panose="02040503050203030202" pitchFamily="18" charset="0"/>
              </a:rPr>
              <a:t>Staff Capacity</a:t>
            </a:r>
            <a:endParaRPr lang="en-US" sz="72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949459" y="1061452"/>
            <a:ext cx="3555917" cy="369332"/>
          </a:xfrm>
          <a:prstGeom prst="rect">
            <a:avLst/>
          </a:prstGeom>
          <a:noFill/>
        </p:spPr>
        <p:txBody>
          <a:bodyPr wrap="square" rtlCol="0">
            <a:spAutoFit/>
          </a:bodyPr>
          <a:lstStyle/>
          <a:p>
            <a:r>
              <a:rPr lang="en-US" dirty="0">
                <a:solidFill>
                  <a:schemeClr val="bg1"/>
                </a:solidFill>
              </a:rPr>
              <a:t>Operational Impact Estimator:</a:t>
            </a:r>
          </a:p>
        </p:txBody>
      </p:sp>
    </p:spTree>
    <p:extLst>
      <p:ext uri="{BB962C8B-B14F-4D97-AF65-F5344CB8AC3E}">
        <p14:creationId xmlns:p14="http://schemas.microsoft.com/office/powerpoint/2010/main" val="245092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8E5876A1-FEB1-ED4D-8B35-C2DCC59ED4A2}"/>
              </a:ext>
            </a:extLst>
          </p:cNvPr>
          <p:cNvPicPr>
            <a:picLocks noChangeAspect="1"/>
          </p:cNvPicPr>
          <p:nvPr/>
        </p:nvPicPr>
        <p:blipFill>
          <a:blip r:embed="rId3"/>
          <a:stretch>
            <a:fillRect/>
          </a:stretch>
        </p:blipFill>
        <p:spPr>
          <a:xfrm>
            <a:off x="-1" y="0"/>
            <a:ext cx="11472703" cy="6894028"/>
          </a:xfrm>
          <a:prstGeom prst="rect">
            <a:avLst/>
          </a:prstGeom>
        </p:spPr>
      </p:pic>
      <p:sp>
        <p:nvSpPr>
          <p:cNvPr id="6" name="Rectangle 5"/>
          <p:cNvSpPr/>
          <p:nvPr/>
        </p:nvSpPr>
        <p:spPr>
          <a:xfrm>
            <a:off x="7824486" y="0"/>
            <a:ext cx="4355868" cy="6894028"/>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807106" y="0"/>
            <a:ext cx="1396539" cy="68940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6" y="1625624"/>
            <a:ext cx="4148286" cy="1659750"/>
          </a:xfrm>
          <a:prstGeom prst="rect">
            <a:avLst/>
          </a:prstGeom>
          <a:noFill/>
        </p:spPr>
        <p:txBody>
          <a:bodyPr wrap="square" rtlCol="0" anchor="t">
            <a:spAutoFit/>
          </a:bodyPr>
          <a:lstStyle/>
          <a:p>
            <a:pPr defTabSz="609585">
              <a:lnSpc>
                <a:spcPct val="70000"/>
              </a:lnSpc>
              <a:defRPr/>
            </a:pPr>
            <a:r>
              <a:rPr lang="en-US" sz="7200" b="1" dirty="0">
                <a:solidFill>
                  <a:prstClr val="white"/>
                </a:solidFill>
                <a:latin typeface="Arial"/>
                <a:cs typeface="Mangal" panose="02040503050203030202" pitchFamily="18" charset="0"/>
              </a:rPr>
              <a:t>Estimate </a:t>
            </a:r>
          </a:p>
          <a:p>
            <a:pPr defTabSz="609585">
              <a:lnSpc>
                <a:spcPct val="70000"/>
              </a:lnSpc>
              <a:defRPr/>
            </a:pPr>
            <a:r>
              <a:rPr lang="en-US" sz="7200" b="1" dirty="0">
                <a:solidFill>
                  <a:prstClr val="white"/>
                </a:solidFill>
                <a:latin typeface="Arial"/>
                <a:cs typeface="Mangal" panose="02040503050203030202" pitchFamily="18" charset="0"/>
              </a:rPr>
              <a:t>Costs</a:t>
            </a:r>
            <a:endParaRPr lang="en-US" sz="72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949459" y="1061452"/>
            <a:ext cx="3555917" cy="369332"/>
          </a:xfrm>
          <a:prstGeom prst="rect">
            <a:avLst/>
          </a:prstGeom>
          <a:noFill/>
        </p:spPr>
        <p:txBody>
          <a:bodyPr wrap="square" rtlCol="0">
            <a:spAutoFit/>
          </a:bodyPr>
          <a:lstStyle/>
          <a:p>
            <a:r>
              <a:rPr lang="en-US" dirty="0">
                <a:solidFill>
                  <a:schemeClr val="bg1"/>
                </a:solidFill>
              </a:rPr>
              <a:t>Operational Impact Estimator:</a:t>
            </a:r>
          </a:p>
        </p:txBody>
      </p:sp>
    </p:spTree>
    <p:extLst>
      <p:ext uri="{BB962C8B-B14F-4D97-AF65-F5344CB8AC3E}">
        <p14:creationId xmlns:p14="http://schemas.microsoft.com/office/powerpoint/2010/main" val="170190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721C4AC-CA0C-B047-9901-FEF0AC57E26F}"/>
              </a:ext>
            </a:extLst>
          </p:cNvPr>
          <p:cNvPicPr>
            <a:picLocks noChangeAspect="1"/>
          </p:cNvPicPr>
          <p:nvPr/>
        </p:nvPicPr>
        <p:blipFill>
          <a:blip r:embed="rId3"/>
          <a:stretch>
            <a:fillRect/>
          </a:stretch>
        </p:blipFill>
        <p:spPr>
          <a:xfrm>
            <a:off x="0" y="-95166"/>
            <a:ext cx="12170233" cy="6953166"/>
          </a:xfrm>
          <a:prstGeom prst="rect">
            <a:avLst/>
          </a:prstGeom>
        </p:spPr>
      </p:pic>
      <p:sp>
        <p:nvSpPr>
          <p:cNvPr id="6" name="Rectangle 5"/>
          <p:cNvSpPr/>
          <p:nvPr/>
        </p:nvSpPr>
        <p:spPr>
          <a:xfrm>
            <a:off x="7824486" y="-79486"/>
            <a:ext cx="4355868" cy="6953167"/>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807107" y="-59139"/>
            <a:ext cx="1396539" cy="69328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6" y="1625624"/>
            <a:ext cx="4148286" cy="2435347"/>
          </a:xfrm>
          <a:prstGeom prst="rect">
            <a:avLst/>
          </a:prstGeom>
          <a:noFill/>
        </p:spPr>
        <p:txBody>
          <a:bodyPr wrap="square" rtlCol="0" anchor="t">
            <a:spAutoFit/>
          </a:bodyPr>
          <a:lstStyle/>
          <a:p>
            <a:pPr defTabSz="609585">
              <a:lnSpc>
                <a:spcPct val="70000"/>
              </a:lnSpc>
              <a:defRPr/>
            </a:pPr>
            <a:r>
              <a:rPr lang="en-US" sz="7200" b="1" dirty="0">
                <a:solidFill>
                  <a:prstClr val="white"/>
                </a:solidFill>
                <a:latin typeface="Arial"/>
                <a:cs typeface="Mangal" panose="02040503050203030202" pitchFamily="18" charset="0"/>
              </a:rPr>
              <a:t>Estimate </a:t>
            </a:r>
          </a:p>
          <a:p>
            <a:pPr defTabSz="609585">
              <a:lnSpc>
                <a:spcPct val="70000"/>
              </a:lnSpc>
              <a:defRPr/>
            </a:pPr>
            <a:r>
              <a:rPr lang="en-US" sz="7200" b="1" dirty="0">
                <a:solidFill>
                  <a:prstClr val="white"/>
                </a:solidFill>
                <a:latin typeface="Arial"/>
                <a:cs typeface="Mangal" panose="02040503050203030202" pitchFamily="18" charset="0"/>
              </a:rPr>
              <a:t>Capacity</a:t>
            </a:r>
          </a:p>
          <a:p>
            <a:pPr defTabSz="609585">
              <a:lnSpc>
                <a:spcPct val="70000"/>
              </a:lnSpc>
              <a:defRPr/>
            </a:pPr>
            <a:r>
              <a:rPr lang="en-US" sz="7200" b="1" dirty="0">
                <a:solidFill>
                  <a:prstClr val="white"/>
                </a:solidFill>
                <a:latin typeface="Arial"/>
                <a:cs typeface="Mangal" panose="02040503050203030202" pitchFamily="18" charset="0"/>
              </a:rPr>
              <a:t>Impact</a:t>
            </a:r>
          </a:p>
        </p:txBody>
      </p:sp>
      <p:sp>
        <p:nvSpPr>
          <p:cNvPr id="13" name="TextBox 12">
            <a:extLst>
              <a:ext uri="{FF2B5EF4-FFF2-40B4-BE49-F238E27FC236}">
                <a16:creationId xmlns:a16="http://schemas.microsoft.com/office/drawing/2014/main" id="{B36F7502-C847-2446-A0B6-AC5BE41DC4AB}"/>
              </a:ext>
            </a:extLst>
          </p:cNvPr>
          <p:cNvSpPr txBox="1"/>
          <p:nvPr/>
        </p:nvSpPr>
        <p:spPr>
          <a:xfrm>
            <a:off x="7949459" y="1071626"/>
            <a:ext cx="3555917" cy="369332"/>
          </a:xfrm>
          <a:prstGeom prst="rect">
            <a:avLst/>
          </a:prstGeom>
          <a:noFill/>
        </p:spPr>
        <p:txBody>
          <a:bodyPr wrap="square" rtlCol="0">
            <a:spAutoFit/>
          </a:bodyPr>
          <a:lstStyle/>
          <a:p>
            <a:r>
              <a:rPr lang="en-US" dirty="0">
                <a:solidFill>
                  <a:schemeClr val="bg1"/>
                </a:solidFill>
              </a:rPr>
              <a:t>Operational Impact Estimator:</a:t>
            </a:r>
          </a:p>
        </p:txBody>
      </p:sp>
    </p:spTree>
    <p:extLst>
      <p:ext uri="{BB962C8B-B14F-4D97-AF65-F5344CB8AC3E}">
        <p14:creationId xmlns:p14="http://schemas.microsoft.com/office/powerpoint/2010/main" val="329831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prstGeom prst="rect">
            <a:avLst/>
          </a:prstGeom>
          <a:solidFill>
            <a:schemeClr val="tx2"/>
          </a:solidFill>
        </p:spPr>
        <p:txBody>
          <a:bodyPr anchor="ctr"/>
          <a:lstStyle/>
          <a:p>
            <a:pPr marL="76198" indent="0" algn="ctr">
              <a:buNone/>
            </a:pPr>
            <a:r>
              <a:rPr lang="en-US" sz="3200" dirty="0">
                <a:solidFill>
                  <a:schemeClr val="bg1"/>
                </a:solidFill>
              </a:rPr>
              <a:t>Communication Tools</a:t>
            </a:r>
          </a:p>
        </p:txBody>
      </p:sp>
      <p:sp>
        <p:nvSpPr>
          <p:cNvPr id="7" name="Shape 734">
            <a:extLst>
              <a:ext uri="{FF2B5EF4-FFF2-40B4-BE49-F238E27FC236}">
                <a16:creationId xmlns:a16="http://schemas.microsoft.com/office/drawing/2014/main" id="{63074A96-D416-9C43-87E5-EA54005D24F2}"/>
              </a:ext>
            </a:extLst>
          </p:cNvPr>
          <p:cNvSpPr/>
          <p:nvPr/>
        </p:nvSpPr>
        <p:spPr>
          <a:xfrm>
            <a:off x="4572484" y="1764044"/>
            <a:ext cx="7134096" cy="4107050"/>
          </a:xfrm>
          <a:prstGeom prst="rect">
            <a:avLst/>
          </a:prstGeom>
          <a:noFill/>
          <a:ln>
            <a:noFill/>
          </a:ln>
        </p:spPr>
        <p:txBody>
          <a:bodyPr spcFirstLastPara="1" wrap="square" lIns="91425" tIns="45700" rIns="91425" bIns="45700" anchor="t" anchorCtr="0">
            <a:noAutofit/>
          </a:bodyPr>
          <a:lstStyle/>
          <a:p>
            <a:pPr marR="0" lvl="0" defTabSz="609585" rtl="0" eaLnBrk="1" fontAlgn="auto" latinLnBrk="0" hangingPunct="1">
              <a:lnSpc>
                <a:spcPct val="150000"/>
              </a:lnSpc>
              <a:spcBef>
                <a:spcPts val="0"/>
              </a:spcBef>
              <a:spcAft>
                <a:spcPts val="0"/>
              </a:spcAft>
              <a:buClr>
                <a:srgbClr val="000000"/>
              </a:buClr>
              <a:buSzTx/>
              <a:tabLst/>
              <a:defRPr/>
            </a:pPr>
            <a:r>
              <a:rPr lang="en-US" sz="3200" kern="0" dirty="0">
                <a:solidFill>
                  <a:srgbClr val="000000"/>
                </a:solidFill>
                <a:latin typeface="Calibri"/>
                <a:ea typeface="Calibri"/>
                <a:cs typeface="Calibri"/>
                <a:sym typeface="Calibri"/>
              </a:rPr>
              <a:t>Record and Share Information About:</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lvl="1" indent="-457200" defTabSz="609585">
              <a:lnSpc>
                <a:spcPct val="150000"/>
              </a:lnSpc>
              <a:buClr>
                <a:srgbClr val="000000"/>
              </a:buClr>
              <a:buFont typeface="Arial" panose="020B0604020202020204" pitchFamily="34" charset="0"/>
              <a:buChar char="•"/>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Tangible Costs</a:t>
            </a:r>
          </a:p>
          <a:p>
            <a:pPr marL="914400" lvl="1" indent="-457200" defTabSz="609585">
              <a:lnSpc>
                <a:spcPct val="150000"/>
              </a:lnSpc>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Hidden Costs </a:t>
            </a:r>
          </a:p>
          <a:p>
            <a:pPr marL="914400" lvl="1" indent="-457200" defTabSz="609585">
              <a:lnSpc>
                <a:spcPct val="150000"/>
              </a:lnSpc>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Intangible Value</a:t>
            </a:r>
          </a:p>
        </p:txBody>
      </p:sp>
      <p:pic>
        <p:nvPicPr>
          <p:cNvPr id="5" name="Picture 4" descr="A close up of a logo&#10;&#10;Description automatically generated">
            <a:extLst>
              <a:ext uri="{FF2B5EF4-FFF2-40B4-BE49-F238E27FC236}">
                <a16:creationId xmlns:a16="http://schemas.microsoft.com/office/drawing/2014/main" id="{69C950B8-D94E-1B4B-96E8-C53A011BA421}"/>
              </a:ext>
            </a:extLst>
          </p:cNvPr>
          <p:cNvPicPr>
            <a:picLocks noChangeAspect="1"/>
          </p:cNvPicPr>
          <p:nvPr/>
        </p:nvPicPr>
        <p:blipFill rotWithShape="1">
          <a:blip r:embed="rId3"/>
          <a:srcRect l="10829" t="14391" r="8494" b="12090"/>
          <a:stretch/>
        </p:blipFill>
        <p:spPr>
          <a:xfrm>
            <a:off x="0" y="1764044"/>
            <a:ext cx="4572483" cy="4166744"/>
          </a:xfrm>
          <a:prstGeom prst="rect">
            <a:avLst/>
          </a:prstGeom>
        </p:spPr>
      </p:pic>
    </p:spTree>
    <p:extLst>
      <p:ext uri="{BB962C8B-B14F-4D97-AF65-F5344CB8AC3E}">
        <p14:creationId xmlns:p14="http://schemas.microsoft.com/office/powerpoint/2010/main" val="131135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prstGeom prst="rect">
            <a:avLst/>
          </a:prstGeom>
          <a:solidFill>
            <a:schemeClr val="tx2"/>
          </a:solidFill>
        </p:spPr>
        <p:txBody>
          <a:bodyPr anchor="ctr"/>
          <a:lstStyle/>
          <a:p>
            <a:pPr marL="76198" indent="0" algn="ctr">
              <a:buNone/>
            </a:pPr>
            <a:r>
              <a:rPr lang="en-US" sz="3200" dirty="0">
                <a:solidFill>
                  <a:schemeClr val="bg1"/>
                </a:solidFill>
              </a:rPr>
              <a:t>Communication Tools</a:t>
            </a:r>
          </a:p>
        </p:txBody>
      </p:sp>
      <p:pic>
        <p:nvPicPr>
          <p:cNvPr id="4" name="Picture 3" descr="A picture containing drawing&#10;&#10;Description automatically generated">
            <a:extLst>
              <a:ext uri="{FF2B5EF4-FFF2-40B4-BE49-F238E27FC236}">
                <a16:creationId xmlns:a16="http://schemas.microsoft.com/office/drawing/2014/main" id="{753F15E9-65D4-2244-A493-0AE7255299D8}"/>
              </a:ext>
            </a:extLst>
          </p:cNvPr>
          <p:cNvPicPr>
            <a:picLocks noChangeAspect="1"/>
          </p:cNvPicPr>
          <p:nvPr/>
        </p:nvPicPr>
        <p:blipFill>
          <a:blip r:embed="rId3"/>
          <a:stretch>
            <a:fillRect/>
          </a:stretch>
        </p:blipFill>
        <p:spPr>
          <a:xfrm>
            <a:off x="92506" y="1766807"/>
            <a:ext cx="4107051" cy="4107051"/>
          </a:xfrm>
          <a:prstGeom prst="rect">
            <a:avLst/>
          </a:prstGeom>
        </p:spPr>
      </p:pic>
      <p:sp>
        <p:nvSpPr>
          <p:cNvPr id="7" name="Shape 734">
            <a:extLst>
              <a:ext uri="{FF2B5EF4-FFF2-40B4-BE49-F238E27FC236}">
                <a16:creationId xmlns:a16="http://schemas.microsoft.com/office/drawing/2014/main" id="{63074A96-D416-9C43-87E5-EA54005D24F2}"/>
              </a:ext>
            </a:extLst>
          </p:cNvPr>
          <p:cNvSpPr/>
          <p:nvPr/>
        </p:nvSpPr>
        <p:spPr>
          <a:xfrm>
            <a:off x="4499345" y="1919028"/>
            <a:ext cx="7207234" cy="3802608"/>
          </a:xfrm>
          <a:prstGeom prst="rect">
            <a:avLst/>
          </a:prstGeom>
          <a:noFill/>
          <a:ln>
            <a:noFill/>
          </a:ln>
        </p:spPr>
        <p:txBody>
          <a:bodyPr spcFirstLastPara="1" wrap="square" lIns="91425" tIns="45700" rIns="91425" bIns="45700" anchor="t" anchorCtr="0">
            <a:noAutofit/>
          </a:bodyPr>
          <a:lstStyle/>
          <a:p>
            <a:pPr marR="0" lvl="0" defTabSz="609585" rtl="0" eaLnBrk="1" fontAlgn="auto" latinLnBrk="0" hangingPunct="1">
              <a:lnSpc>
                <a:spcPct val="100000"/>
              </a:lnSpc>
              <a:spcBef>
                <a:spcPts val="0"/>
              </a:spcBef>
              <a:spcAft>
                <a:spcPts val="0"/>
              </a:spcAft>
              <a:buClr>
                <a:srgbClr val="000000"/>
              </a:buClr>
              <a:buSzTx/>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To Communicate Potential Value </a:t>
            </a:r>
          </a:p>
          <a:p>
            <a:pPr marL="914400" lvl="1" indent="-457200" defTabSz="609585">
              <a:buClr>
                <a:srgbClr val="000000"/>
              </a:buClr>
              <a:buFont typeface="Arial" panose="020B0604020202020204" pitchFamily="34" charset="0"/>
              <a:buChar char="•"/>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Potential Acquisition Proposal</a:t>
            </a:r>
          </a:p>
          <a:p>
            <a:pPr marL="914400" lvl="1" indent="-457200" defTabSz="609585">
              <a:buClr>
                <a:srgbClr val="000000"/>
              </a:buClr>
              <a:buFont typeface="Arial" panose="020B0604020202020204" pitchFamily="34" charset="0"/>
              <a:buChar char="•"/>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Digitization Project Proposal</a:t>
            </a:r>
          </a:p>
          <a:p>
            <a:pPr marR="0" lvl="0" defTabSz="609585" rtl="0" eaLnBrk="1" fontAlgn="auto" latinLnBrk="0" hangingPunct="1">
              <a:lnSpc>
                <a:spcPct val="100000"/>
              </a:lnSpc>
              <a:spcBef>
                <a:spcPts val="0"/>
              </a:spcBef>
              <a:spcAft>
                <a:spcPts val="0"/>
              </a:spcAft>
              <a:buClr>
                <a:srgbClr val="000000"/>
              </a:buClr>
              <a:buSzTx/>
              <a:tabLst/>
              <a:defRPr/>
            </a:pPr>
            <a:endParaRPr lang="en-US" sz="3200" kern="0" dirty="0">
              <a:solidFill>
                <a:srgbClr val="000000"/>
              </a:solidFill>
              <a:latin typeface="Calibri"/>
              <a:ea typeface="Calibri"/>
              <a:cs typeface="Calibri"/>
              <a:sym typeface="Calibri"/>
            </a:endParaRPr>
          </a:p>
          <a:p>
            <a:pPr marR="0" lvl="0" defTabSz="609585" rtl="0" eaLnBrk="1" fontAlgn="auto" latinLnBrk="0" hangingPunct="1">
              <a:lnSpc>
                <a:spcPct val="100000"/>
              </a:lnSpc>
              <a:spcBef>
                <a:spcPts val="0"/>
              </a:spcBef>
              <a:spcAft>
                <a:spcPts val="0"/>
              </a:spcAft>
              <a:buClr>
                <a:srgbClr val="000000"/>
              </a:buClr>
              <a:buSzTx/>
              <a:tabLst/>
              <a:defRPr/>
            </a:pPr>
            <a:r>
              <a:rPr lang="en-US" sz="3200" kern="0" dirty="0">
                <a:solidFill>
                  <a:srgbClr val="000000"/>
                </a:solidFill>
                <a:latin typeface="Calibri"/>
                <a:ea typeface="Calibri"/>
                <a:cs typeface="Calibri"/>
                <a:sym typeface="Calibri"/>
              </a:rPr>
              <a:t>To Communicate Necessary Resources:</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lvl="1" indent="-457200" defTabSz="609585">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Archival Processing Plan</a:t>
            </a:r>
          </a:p>
          <a:p>
            <a:pPr marL="914400" lvl="1" indent="-457200" defTabSz="609585">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Operational Impact Report</a:t>
            </a:r>
          </a:p>
          <a:p>
            <a:pPr marL="457200" marR="0" lvl="0" indent="-457200" defTabSz="60958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29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8CDE2F-AE3D-6A4E-9FFA-8C81B8BD9AD7}"/>
              </a:ext>
            </a:extLst>
          </p:cNvPr>
          <p:cNvSpPr txBox="1"/>
          <p:nvPr/>
        </p:nvSpPr>
        <p:spPr>
          <a:xfrm>
            <a:off x="381000" y="279433"/>
            <a:ext cx="10912642"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Our Work in Archives, Special,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Distinctive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6DA831-FDE9-E046-9DB6-10C95F2EBAA5}"/>
              </a:ext>
            </a:extLst>
          </p:cNvPr>
          <p:cNvPicPr>
            <a:picLocks noChangeAspect="1"/>
          </p:cNvPicPr>
          <p:nvPr/>
        </p:nvPicPr>
        <p:blipFill>
          <a:blip r:embed="rId3"/>
          <a:stretch>
            <a:fillRect/>
          </a:stretch>
        </p:blipFill>
        <p:spPr>
          <a:xfrm>
            <a:off x="1028701" y="1675090"/>
            <a:ext cx="6937867" cy="4306362"/>
          </a:xfrm>
          <a:prstGeom prst="rect">
            <a:avLst/>
          </a:prstGeom>
        </p:spPr>
      </p:pic>
      <p:pic>
        <p:nvPicPr>
          <p:cNvPr id="5" name="Picture 4">
            <a:extLst>
              <a:ext uri="{FF2B5EF4-FFF2-40B4-BE49-F238E27FC236}">
                <a16:creationId xmlns:a16="http://schemas.microsoft.com/office/drawing/2014/main" id="{D34AE21D-53D0-FE41-9366-D400ACF04519}"/>
              </a:ext>
            </a:extLst>
          </p:cNvPr>
          <p:cNvPicPr>
            <a:picLocks noChangeAspect="1"/>
          </p:cNvPicPr>
          <p:nvPr/>
        </p:nvPicPr>
        <p:blipFill>
          <a:blip r:embed="rId4"/>
          <a:stretch>
            <a:fillRect/>
          </a:stretch>
        </p:blipFill>
        <p:spPr>
          <a:xfrm>
            <a:off x="8699551" y="1141208"/>
            <a:ext cx="2898891" cy="38364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Shape 734">
            <a:extLst>
              <a:ext uri="{FF2B5EF4-FFF2-40B4-BE49-F238E27FC236}">
                <a16:creationId xmlns:a16="http://schemas.microsoft.com/office/drawing/2014/main" id="{C8EF3114-7FE6-5745-B62D-7CA691ADD797}"/>
              </a:ext>
            </a:extLst>
          </p:cNvPr>
          <p:cNvSpPr/>
          <p:nvPr/>
        </p:nvSpPr>
        <p:spPr>
          <a:xfrm>
            <a:off x="8472490" y="5147011"/>
            <a:ext cx="3492449" cy="569781"/>
          </a:xfrm>
          <a:prstGeom prst="rect">
            <a:avLst/>
          </a:prstGeom>
          <a:solidFill>
            <a:srgbClr val="A9306F"/>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t>oc.lc/rlp-agenda</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Picture 6" descr="research-and-learning-cover-500.png">
            <a:extLst>
              <a:ext uri="{FF2B5EF4-FFF2-40B4-BE49-F238E27FC236}">
                <a16:creationId xmlns:a16="http://schemas.microsoft.com/office/drawing/2014/main" id="{13D6A589-407C-E749-914F-A99489CEC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9299" y="1065007"/>
            <a:ext cx="3231497" cy="3987667"/>
          </a:xfrm>
          <a:prstGeom prst="rect">
            <a:avLst/>
          </a:prstGeom>
          <a:solidFill>
            <a:schemeClr val="bg1"/>
          </a:solidFill>
          <a:ln>
            <a:solidFill>
              <a:schemeClr val="accent3"/>
            </a:solidFill>
          </a:ln>
        </p:spPr>
      </p:pic>
    </p:spTree>
    <p:extLst>
      <p:ext uri="{BB962C8B-B14F-4D97-AF65-F5344CB8AC3E}">
        <p14:creationId xmlns:p14="http://schemas.microsoft.com/office/powerpoint/2010/main" val="115523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prstGeom prst="rect">
            <a:avLst/>
          </a:prstGeom>
          <a:solidFill>
            <a:schemeClr val="tx2"/>
          </a:solidFill>
        </p:spPr>
        <p:txBody>
          <a:bodyPr anchor="ctr"/>
          <a:lstStyle/>
          <a:p>
            <a:pPr marL="76198" indent="0" algn="ctr">
              <a:buNone/>
            </a:pPr>
            <a:r>
              <a:rPr lang="en-US" sz="3200" dirty="0">
                <a:solidFill>
                  <a:schemeClr val="bg1"/>
                </a:solidFill>
              </a:rPr>
              <a:t>What’s Next</a:t>
            </a:r>
          </a:p>
        </p:txBody>
      </p:sp>
      <p:sp>
        <p:nvSpPr>
          <p:cNvPr id="7" name="Shape 734">
            <a:extLst>
              <a:ext uri="{FF2B5EF4-FFF2-40B4-BE49-F238E27FC236}">
                <a16:creationId xmlns:a16="http://schemas.microsoft.com/office/drawing/2014/main" id="{63074A96-D416-9C43-87E5-EA54005D24F2}"/>
              </a:ext>
            </a:extLst>
          </p:cNvPr>
          <p:cNvSpPr/>
          <p:nvPr/>
        </p:nvSpPr>
        <p:spPr>
          <a:xfrm>
            <a:off x="4499345" y="1919028"/>
            <a:ext cx="7542838" cy="3802608"/>
          </a:xfrm>
          <a:prstGeom prst="rect">
            <a:avLst/>
          </a:prstGeom>
          <a:noFill/>
          <a:ln>
            <a:noFill/>
          </a:ln>
        </p:spPr>
        <p:txBody>
          <a:bodyPr spcFirstLastPara="1" wrap="square" lIns="91425" tIns="45700" rIns="91425" bIns="45700" anchor="t" anchorCtr="0">
            <a:noAutofit/>
          </a:bodyPr>
          <a:lstStyle/>
          <a:p>
            <a:pPr marR="0" lvl="0" defTabSz="609585" rtl="0" eaLnBrk="1" fontAlgn="auto" latinLnBrk="0" hangingPunct="1">
              <a:lnSpc>
                <a:spcPct val="100000"/>
              </a:lnSpc>
              <a:spcBef>
                <a:spcPts val="0"/>
              </a:spcBef>
              <a:spcAft>
                <a:spcPts val="0"/>
              </a:spcAft>
              <a:buClr>
                <a:srgbClr val="000000"/>
              </a:buClr>
              <a:buSzTx/>
              <a:tabLst/>
              <a:defRPr/>
            </a:pPr>
            <a:r>
              <a:rPr lang="en-US" sz="3200" kern="0" dirty="0">
                <a:solidFill>
                  <a:srgbClr val="000000"/>
                </a:solidFill>
                <a:latin typeface="Calibri"/>
                <a:ea typeface="Calibri"/>
                <a:cs typeface="Calibri"/>
                <a:sym typeface="Calibri"/>
              </a:rPr>
              <a:t>Now: </a:t>
            </a:r>
          </a:p>
          <a:p>
            <a:pPr marL="914400" lvl="1" indent="-457200" defTabSz="609585">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Working on revising the tool suite in response to community feedback</a:t>
            </a:r>
          </a:p>
          <a:p>
            <a:pPr marR="0" lvl="0" defTabSz="609585" rtl="0" eaLnBrk="1" fontAlgn="auto" latinLnBrk="0" hangingPunct="1">
              <a:lnSpc>
                <a:spcPct val="100000"/>
              </a:lnSpc>
              <a:spcBef>
                <a:spcPts val="0"/>
              </a:spcBef>
              <a:spcAft>
                <a:spcPts val="0"/>
              </a:spcAft>
              <a:buClr>
                <a:srgbClr val="000000"/>
              </a:buClr>
              <a:buSzTx/>
              <a:tabLst/>
              <a:defRPr/>
            </a:pPr>
            <a:endParaRPr lang="en-US" sz="3200" kern="0" dirty="0">
              <a:solidFill>
                <a:srgbClr val="000000"/>
              </a:solidFill>
              <a:latin typeface="Calibri"/>
              <a:ea typeface="Calibri"/>
              <a:cs typeface="Calibri"/>
              <a:sym typeface="Calibri"/>
            </a:endParaRPr>
          </a:p>
          <a:p>
            <a:pPr marR="0" lvl="0" defTabSz="609585" rtl="0" eaLnBrk="1" fontAlgn="auto" latinLnBrk="0" hangingPunct="1">
              <a:lnSpc>
                <a:spcPct val="100000"/>
              </a:lnSpc>
              <a:spcBef>
                <a:spcPts val="0"/>
              </a:spcBef>
              <a:spcAft>
                <a:spcPts val="0"/>
              </a:spcAft>
              <a:buClr>
                <a:srgbClr val="000000"/>
              </a:buClr>
              <a:buSzTx/>
              <a:tabLst/>
              <a:defRPr/>
            </a:pPr>
            <a:r>
              <a:rPr lang="en-US" sz="3200" kern="0" dirty="0">
                <a:solidFill>
                  <a:srgbClr val="000000"/>
                </a:solidFill>
                <a:latin typeface="Calibri"/>
                <a:ea typeface="Calibri"/>
                <a:cs typeface="Calibri"/>
                <a:sym typeface="Calibri"/>
              </a:rPr>
              <a:t>Fall 2020:</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lvl="1" indent="-457200" defTabSz="609585">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Report and Tool Suite released</a:t>
            </a:r>
          </a:p>
          <a:p>
            <a:pPr marL="914400" lvl="1" indent="-457200" defTabSz="609585">
              <a:buClr>
                <a:srgbClr val="000000"/>
              </a:buClr>
              <a:buFont typeface="Arial" panose="020B0604020202020204" pitchFamily="34" charset="0"/>
              <a:buChar char="•"/>
              <a:defRPr/>
            </a:pPr>
            <a:r>
              <a:rPr lang="en-US" sz="3200" kern="0" dirty="0">
                <a:solidFill>
                  <a:srgbClr val="000000"/>
                </a:solidFill>
                <a:latin typeface="Calibri"/>
                <a:ea typeface="Calibri"/>
                <a:cs typeface="Calibri"/>
                <a:sym typeface="Calibri"/>
              </a:rPr>
              <a:t>Webinars and other communications</a:t>
            </a:r>
          </a:p>
          <a:p>
            <a:pPr marL="457200" marR="0" lvl="0" indent="-457200" defTabSz="60958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 name="Picture Placeholder 7" descr="A close up of a logo&#10;&#10;Description automatically generated">
            <a:extLst>
              <a:ext uri="{FF2B5EF4-FFF2-40B4-BE49-F238E27FC236}">
                <a16:creationId xmlns:a16="http://schemas.microsoft.com/office/drawing/2014/main" id="{38C44682-23D0-E14B-BFD2-1ECC1726AB8E}"/>
              </a:ext>
            </a:extLst>
          </p:cNvPr>
          <p:cNvPicPr>
            <a:picLocks noChangeAspect="1"/>
          </p:cNvPicPr>
          <p:nvPr/>
        </p:nvPicPr>
        <p:blipFill rotWithShape="1">
          <a:blip r:embed="rId3"/>
          <a:srcRect l="18992" t="21875" r="17546" b="21875"/>
          <a:stretch/>
        </p:blipFill>
        <p:spPr>
          <a:xfrm>
            <a:off x="454383" y="2169716"/>
            <a:ext cx="3724527" cy="3301232"/>
          </a:xfrm>
          <a:prstGeom prst="rect">
            <a:avLst/>
          </a:prstGeom>
          <a:noFill/>
          <a:ln>
            <a:noFill/>
          </a:ln>
        </p:spPr>
      </p:pic>
    </p:spTree>
    <p:extLst>
      <p:ext uri="{BB962C8B-B14F-4D97-AF65-F5344CB8AC3E}">
        <p14:creationId xmlns:p14="http://schemas.microsoft.com/office/powerpoint/2010/main" val="33068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EFFB3D-3785-154F-ACBD-C5BAABD19F40}"/>
              </a:ext>
            </a:extLst>
          </p:cNvPr>
          <p:cNvSpPr>
            <a:spLocks noGrp="1"/>
          </p:cNvSpPr>
          <p:nvPr>
            <p:ph type="body" sz="quarter" idx="13"/>
          </p:nvPr>
        </p:nvSpPr>
        <p:spPr>
          <a:xfrm>
            <a:off x="469903" y="312053"/>
            <a:ext cx="11252197" cy="915256"/>
          </a:xfrm>
        </p:spPr>
        <p:txBody>
          <a:bodyPr/>
          <a:lstStyle/>
          <a:p>
            <a:r>
              <a:rPr lang="en-US" sz="4000" dirty="0"/>
              <a:t>Works Cited</a:t>
            </a:r>
          </a:p>
        </p:txBody>
      </p:sp>
      <p:sp>
        <p:nvSpPr>
          <p:cNvPr id="3" name="Text Placeholder 2">
            <a:extLst>
              <a:ext uri="{FF2B5EF4-FFF2-40B4-BE49-F238E27FC236}">
                <a16:creationId xmlns:a16="http://schemas.microsoft.com/office/drawing/2014/main" id="{9B4DD8BB-2585-C24F-BD1C-47E0E9777686}"/>
              </a:ext>
            </a:extLst>
          </p:cNvPr>
          <p:cNvSpPr>
            <a:spLocks noGrp="1"/>
          </p:cNvSpPr>
          <p:nvPr>
            <p:ph type="body" sz="quarter" idx="12"/>
          </p:nvPr>
        </p:nvSpPr>
        <p:spPr>
          <a:xfrm>
            <a:off x="469900" y="910804"/>
            <a:ext cx="11442012" cy="5036391"/>
          </a:xfrm>
        </p:spPr>
        <p:txBody>
          <a:bodyPr/>
          <a:lstStyle/>
          <a:p>
            <a:pPr marL="0" indent="0">
              <a:buNone/>
            </a:pPr>
            <a:endParaRPr lang="en-US" sz="1200" dirty="0"/>
          </a:p>
          <a:p>
            <a:pPr marL="0" indent="0">
              <a:buNone/>
            </a:pPr>
            <a:r>
              <a:rPr lang="en-US" sz="2400" dirty="0"/>
              <a:t>Dooley, Jackie, and Katherine Luce. “Taking Our Pulse: The OCLC Research Survey of Special Collections and Archives.” Dublin, OH: OCLC Research, 2010. </a:t>
            </a:r>
            <a:r>
              <a:rPr lang="en-US" sz="2400" dirty="0">
                <a:hlinkClick r:id="rId3"/>
              </a:rPr>
              <a:t>http://www.oclc.org/content/dam/research/publications/library/2010/2010-11.pdf</a:t>
            </a:r>
            <a:r>
              <a:rPr lang="en-US" sz="2400" dirty="0"/>
              <a:t>.</a:t>
            </a:r>
          </a:p>
          <a:p>
            <a:pPr marL="0" indent="0">
              <a:buNone/>
            </a:pPr>
            <a:endParaRPr lang="en-US" sz="2400" dirty="0"/>
          </a:p>
          <a:p>
            <a:pPr marL="0" indent="0">
              <a:buNone/>
            </a:pPr>
            <a:r>
              <a:rPr lang="en-US" sz="2400" dirty="0"/>
              <a:t>Priddle, Charlotte, and Laura McCann. “Off-Site Storage and Special Collections: A Study in Use and Impact in ARL Libraries in the United States.” </a:t>
            </a:r>
            <a:r>
              <a:rPr lang="en-US" sz="2400" i="1" dirty="0"/>
              <a:t>College &amp; Research Libraries</a:t>
            </a:r>
            <a:r>
              <a:rPr lang="en-US" sz="2400" dirty="0"/>
              <a:t> 76, no. 5 (2015): 652–70. </a:t>
            </a:r>
            <a:r>
              <a:rPr lang="en-US" sz="2400" dirty="0">
                <a:hlinkClick r:id="rId4"/>
              </a:rPr>
              <a:t>https://doi.org/10.5860/crl.76.5.652</a:t>
            </a:r>
            <a:r>
              <a:rPr lang="en-US" sz="2400" dirty="0"/>
              <a:t>.</a:t>
            </a:r>
          </a:p>
          <a:p>
            <a:pPr marL="0" indent="0">
              <a:buNone/>
            </a:pPr>
            <a:endParaRPr lang="en-US" sz="2400" dirty="0"/>
          </a:p>
          <a:p>
            <a:pPr marL="0" indent="0">
              <a:buNone/>
            </a:pPr>
            <a:r>
              <a:rPr lang="en-US" sz="2400" dirty="0"/>
              <a:t>Weber, Chela Scott. “Research and Learning Agenda for Archives, Special, and Distinctive Collections.” Dublin, OH: OCLC Research, 2017. </a:t>
            </a:r>
            <a:r>
              <a:rPr lang="en-US" sz="2400" u="sng" dirty="0">
                <a:hlinkClick r:id="rId5"/>
              </a:rPr>
              <a:t>https://doi.org/10.25333/C3C34F</a:t>
            </a:r>
            <a:endParaRPr lang="en-US" sz="2400" dirty="0"/>
          </a:p>
          <a:p>
            <a:pPr marL="0" indent="0">
              <a:buNone/>
            </a:pPr>
            <a:endParaRPr lang="en-US" sz="1200" dirty="0"/>
          </a:p>
          <a:p>
            <a:pPr marL="0" indent="0">
              <a:buNone/>
            </a:pPr>
            <a:endParaRPr lang="en-US" sz="1867" dirty="0"/>
          </a:p>
          <a:p>
            <a:endParaRPr lang="en-US" dirty="0"/>
          </a:p>
        </p:txBody>
      </p:sp>
    </p:spTree>
    <p:extLst>
      <p:ext uri="{BB962C8B-B14F-4D97-AF65-F5344CB8AC3E}">
        <p14:creationId xmlns:p14="http://schemas.microsoft.com/office/powerpoint/2010/main" val="271110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0" y="440267"/>
            <a:ext cx="8439148" cy="941072"/>
          </a:xfrm>
          <a:solidFill>
            <a:srgbClr val="236192"/>
          </a:solidFill>
        </p:spPr>
        <p:txBody>
          <a:bodyPr anchor="ctr"/>
          <a:lstStyle/>
          <a:p>
            <a:pPr algn="ctr"/>
            <a:r>
              <a:rPr lang="en-US" dirty="0">
                <a:solidFill>
                  <a:schemeClr val="bg1"/>
                </a:solidFill>
              </a:rPr>
              <a:t>Responding to the Agenda</a:t>
            </a:r>
          </a:p>
        </p:txBody>
      </p:sp>
      <p:sp>
        <p:nvSpPr>
          <p:cNvPr id="7" name="Shape 734">
            <a:extLst>
              <a:ext uri="{FF2B5EF4-FFF2-40B4-BE49-F238E27FC236}">
                <a16:creationId xmlns:a16="http://schemas.microsoft.com/office/drawing/2014/main" id="{63074A96-D416-9C43-87E5-EA54005D24F2}"/>
              </a:ext>
            </a:extLst>
          </p:cNvPr>
          <p:cNvSpPr/>
          <p:nvPr/>
        </p:nvSpPr>
        <p:spPr>
          <a:xfrm>
            <a:off x="879231" y="1570892"/>
            <a:ext cx="10433538" cy="424486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ED94446-4336-5D48-9284-B28F4A5BF79B}"/>
              </a:ext>
            </a:extLst>
          </p:cNvPr>
          <p:cNvSpPr txBox="1"/>
          <p:nvPr/>
        </p:nvSpPr>
        <p:spPr>
          <a:xfrm>
            <a:off x="879231" y="1861357"/>
            <a:ext cx="10610640" cy="3908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an ever-expanding universe of information to steward and sizable existing backlogs, it is time to </a:t>
            </a:r>
            <a:r>
              <a:rPr kumimoji="0" lang="en-US" sz="3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re-emphasize the importance of appraisal.”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continued backlogs and resource challenges require a renewed energy be put toward </a:t>
            </a:r>
            <a:r>
              <a:rPr kumimoji="0" lang="en-US" sz="3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appraisal and reappraisal as part of</a:t>
            </a: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comprehensive strategies to fulfill our stewardship obligations</a:t>
            </a:r>
            <a:r>
              <a:rPr kumimoji="0" lang="en-US" sz="3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865973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368B1EC-F40D-0B4B-ABC9-4BD20E974CFE}"/>
              </a:ext>
            </a:extLst>
          </p:cNvPr>
          <p:cNvSpPr txBox="1"/>
          <p:nvPr/>
        </p:nvSpPr>
        <p:spPr>
          <a:xfrm>
            <a:off x="7031666" y="4445832"/>
            <a:ext cx="5160335" cy="140525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defTabSz="609585"/>
            <a:r>
              <a:rPr lang="en-US" sz="2133" i="1" dirty="0">
                <a:solidFill>
                  <a:srgbClr val="000000"/>
                </a:solidFill>
                <a:latin typeface="Avenir Book" panose="02000503020000020003" pitchFamily="2" charset="0"/>
                <a:ea typeface="Baskerville" panose="02020502070401020303" pitchFamily="18" charset="0"/>
                <a:cs typeface="Bangla Sangam MN" panose="02000000000000000000" pitchFamily="2" charset="0"/>
              </a:rPr>
              <a:t>“over 33,000 books, 1600 archival collections, 1200 oral history interviews, 50,000 photographs, 8,000 artifacts, 300 paintings, and 2,000 maps …”</a:t>
            </a:r>
            <a:r>
              <a:rPr lang="en-US" sz="2133" i="1" dirty="0">
                <a:solidFill>
                  <a:srgbClr val="000000"/>
                </a:solidFill>
                <a:latin typeface="Avenir Book" panose="02000503020000020003" pitchFamily="2" charset="0"/>
              </a:rPr>
              <a:t> </a:t>
            </a:r>
          </a:p>
        </p:txBody>
      </p:sp>
      <p:sp>
        <p:nvSpPr>
          <p:cNvPr id="23" name="TextBox 22">
            <a:extLst>
              <a:ext uri="{FF2B5EF4-FFF2-40B4-BE49-F238E27FC236}">
                <a16:creationId xmlns:a16="http://schemas.microsoft.com/office/drawing/2014/main" id="{3469C3A8-A849-C640-B8DD-D77D333C5DDF}"/>
              </a:ext>
            </a:extLst>
          </p:cNvPr>
          <p:cNvSpPr txBox="1"/>
          <p:nvPr/>
        </p:nvSpPr>
        <p:spPr>
          <a:xfrm>
            <a:off x="8832112" y="154964"/>
            <a:ext cx="3359888" cy="2061718"/>
          </a:xfrm>
          <a:prstGeom prst="rect">
            <a:avLst/>
          </a:prstGeom>
          <a:noFill/>
        </p:spPr>
        <p:txBody>
          <a:bodyPr wrap="square" rtlCol="0" anchor="ctr">
            <a:spAutoFit/>
          </a:bodyPr>
          <a:lstStyle/>
          <a:p>
            <a:pPr defTabSz="609585"/>
            <a:r>
              <a:rPr lang="en-US" sz="2133" i="1" dirty="0">
                <a:solidFill>
                  <a:srgbClr val="000000"/>
                </a:solidFill>
                <a:latin typeface="Avenir Book" panose="02000503020000020003" pitchFamily="2" charset="0"/>
              </a:rPr>
              <a:t>“over thirteen million manuscripts, 350,000 volumes and bound periodicals, 250,000 images, and thousands of hours of audio tape...”</a:t>
            </a:r>
          </a:p>
        </p:txBody>
      </p:sp>
      <p:sp>
        <p:nvSpPr>
          <p:cNvPr id="29" name="Rectangle 28">
            <a:extLst>
              <a:ext uri="{FF2B5EF4-FFF2-40B4-BE49-F238E27FC236}">
                <a16:creationId xmlns:a16="http://schemas.microsoft.com/office/drawing/2014/main" id="{302E6CDE-14C8-EB48-BF4D-3BC4EADF549C}"/>
              </a:ext>
            </a:extLst>
          </p:cNvPr>
          <p:cNvSpPr/>
          <p:nvPr/>
        </p:nvSpPr>
        <p:spPr>
          <a:xfrm>
            <a:off x="3260651" y="4566648"/>
            <a:ext cx="354420" cy="2291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24" name="TextBox 23">
            <a:extLst>
              <a:ext uri="{FF2B5EF4-FFF2-40B4-BE49-F238E27FC236}">
                <a16:creationId xmlns:a16="http://schemas.microsoft.com/office/drawing/2014/main" id="{596720B8-030E-8D4F-BE21-25A0D5000D5B}"/>
              </a:ext>
            </a:extLst>
          </p:cNvPr>
          <p:cNvSpPr txBox="1"/>
          <p:nvPr/>
        </p:nvSpPr>
        <p:spPr>
          <a:xfrm>
            <a:off x="0" y="4665884"/>
            <a:ext cx="3799368" cy="2061718"/>
          </a:xfrm>
          <a:prstGeom prst="rect">
            <a:avLst/>
          </a:prstGeom>
          <a:noFill/>
        </p:spPr>
        <p:txBody>
          <a:bodyPr wrap="square" rtlCol="0">
            <a:spAutoFit/>
          </a:bodyPr>
          <a:lstStyle/>
          <a:p>
            <a:pPr defTabSz="609585"/>
            <a:r>
              <a:rPr lang="en-US" sz="2133" i="1" dirty="0">
                <a:solidFill>
                  <a:srgbClr val="000000"/>
                </a:solidFill>
                <a:latin typeface="Avenir Book" panose="02000503020000020003" pitchFamily="2" charset="0"/>
              </a:rPr>
              <a:t>“over 350,000 volumes of books and other printed materials; more than 11,000 linear feet of archives, and over 100,000 individual and unique media elements”</a:t>
            </a:r>
          </a:p>
        </p:txBody>
      </p:sp>
      <p:sp>
        <p:nvSpPr>
          <p:cNvPr id="25" name="TextBox 24">
            <a:extLst>
              <a:ext uri="{FF2B5EF4-FFF2-40B4-BE49-F238E27FC236}">
                <a16:creationId xmlns:a16="http://schemas.microsoft.com/office/drawing/2014/main" id="{0E8DCEB7-D0FB-B140-8EFD-93C6C78196EA}"/>
              </a:ext>
            </a:extLst>
          </p:cNvPr>
          <p:cNvSpPr txBox="1"/>
          <p:nvPr/>
        </p:nvSpPr>
        <p:spPr>
          <a:xfrm>
            <a:off x="542536" y="2417134"/>
            <a:ext cx="8429164" cy="1200329"/>
          </a:xfrm>
          <a:prstGeom prst="rect">
            <a:avLst/>
          </a:prstGeom>
          <a:solidFill>
            <a:schemeClr val="bg1"/>
          </a:solidFill>
        </p:spPr>
        <p:txBody>
          <a:bodyPr wrap="square" rtlCol="0">
            <a:spAutoFit/>
          </a:bodyPr>
          <a:lstStyle/>
          <a:p>
            <a:pPr defTabSz="609585"/>
            <a:r>
              <a:rPr lang="en-US" sz="2400" b="1" i="1" dirty="0">
                <a:solidFill>
                  <a:srgbClr val="000000"/>
                </a:solidFill>
                <a:latin typeface="Arial"/>
              </a:rPr>
              <a:t>“On average, the library adds between 10,000 and 15,000 books, 1,200 feet of archival material, and ore than 3,000 discrete manuscripts to its holdings each year.”</a:t>
            </a:r>
          </a:p>
        </p:txBody>
      </p:sp>
      <p:sp>
        <p:nvSpPr>
          <p:cNvPr id="27" name="Rectangle 26">
            <a:extLst>
              <a:ext uri="{FF2B5EF4-FFF2-40B4-BE49-F238E27FC236}">
                <a16:creationId xmlns:a16="http://schemas.microsoft.com/office/drawing/2014/main" id="{E6A98578-A036-9D4C-A016-BCC36ABAC1E5}"/>
              </a:ext>
            </a:extLst>
          </p:cNvPr>
          <p:cNvSpPr/>
          <p:nvPr/>
        </p:nvSpPr>
        <p:spPr>
          <a:xfrm>
            <a:off x="8973880" y="2278736"/>
            <a:ext cx="3218121" cy="137886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28" name="Rectangle 27">
            <a:extLst>
              <a:ext uri="{FF2B5EF4-FFF2-40B4-BE49-F238E27FC236}">
                <a16:creationId xmlns:a16="http://schemas.microsoft.com/office/drawing/2014/main" id="{B812961B-4732-364C-A803-27CE880B48F2}"/>
              </a:ext>
            </a:extLst>
          </p:cNvPr>
          <p:cNvSpPr/>
          <p:nvPr/>
        </p:nvSpPr>
        <p:spPr>
          <a:xfrm>
            <a:off x="7031665" y="5979253"/>
            <a:ext cx="1304259" cy="88594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30" name="TextBox 29">
            <a:extLst>
              <a:ext uri="{FF2B5EF4-FFF2-40B4-BE49-F238E27FC236}">
                <a16:creationId xmlns:a16="http://schemas.microsoft.com/office/drawing/2014/main" id="{065DD60A-899D-6040-B542-21DDCFCEDAE3}"/>
              </a:ext>
            </a:extLst>
          </p:cNvPr>
          <p:cNvSpPr txBox="1"/>
          <p:nvPr/>
        </p:nvSpPr>
        <p:spPr>
          <a:xfrm>
            <a:off x="836428" y="66117"/>
            <a:ext cx="5854995" cy="1733488"/>
          </a:xfrm>
          <a:prstGeom prst="rect">
            <a:avLst/>
          </a:prstGeom>
          <a:noFill/>
        </p:spPr>
        <p:txBody>
          <a:bodyPr wrap="square" rtlCol="0">
            <a:spAutoFit/>
          </a:bodyPr>
          <a:lstStyle/>
          <a:p>
            <a:pPr defTabSz="609585"/>
            <a:r>
              <a:rPr lang="en-US" sz="2133" i="1" dirty="0">
                <a:solidFill>
                  <a:srgbClr val="000000"/>
                </a:solidFill>
                <a:latin typeface="Avenir Book" panose="02000503020000020003" pitchFamily="2" charset="0"/>
              </a:rPr>
              <a:t>“over 29,000 linear feet of manuscripts and archives in over 5,500 collections…Among the [institution’s] treasures are approximately 700 cuneiform tablets; 160 medieval and renaissance illuminated manuscripts…”</a:t>
            </a:r>
          </a:p>
        </p:txBody>
      </p:sp>
    </p:spTree>
    <p:extLst>
      <p:ext uri="{BB962C8B-B14F-4D97-AF65-F5344CB8AC3E}">
        <p14:creationId xmlns:p14="http://schemas.microsoft.com/office/powerpoint/2010/main" val="15655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734">
            <a:extLst>
              <a:ext uri="{FF2B5EF4-FFF2-40B4-BE49-F238E27FC236}">
                <a16:creationId xmlns:a16="http://schemas.microsoft.com/office/drawing/2014/main" id="{63074A96-D416-9C43-87E5-EA54005D24F2}"/>
              </a:ext>
            </a:extLst>
          </p:cNvPr>
          <p:cNvSpPr/>
          <p:nvPr/>
        </p:nvSpPr>
        <p:spPr>
          <a:xfrm>
            <a:off x="879231" y="1570892"/>
            <a:ext cx="10433538" cy="424486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EA803F6C-CAA7-6C40-A338-F1DE08D4E72A}"/>
              </a:ext>
            </a:extLst>
          </p:cNvPr>
          <p:cNvPicPr>
            <a:picLocks noChangeAspect="1"/>
          </p:cNvPicPr>
          <p:nvPr/>
        </p:nvPicPr>
        <p:blipFill>
          <a:blip r:embed="rId3"/>
          <a:stretch>
            <a:fillRect/>
          </a:stretch>
        </p:blipFill>
        <p:spPr>
          <a:xfrm>
            <a:off x="6096000" y="278969"/>
            <a:ext cx="5951349" cy="5951349"/>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B789173A-36F8-044E-AFEC-FFF98DBA9254}"/>
              </a:ext>
            </a:extLst>
          </p:cNvPr>
          <p:cNvPicPr>
            <a:picLocks noChangeAspect="1"/>
          </p:cNvPicPr>
          <p:nvPr/>
        </p:nvPicPr>
        <p:blipFill>
          <a:blip r:embed="rId4"/>
          <a:stretch>
            <a:fillRect/>
          </a:stretch>
        </p:blipFill>
        <p:spPr>
          <a:xfrm>
            <a:off x="0" y="278969"/>
            <a:ext cx="5951348" cy="5951348"/>
          </a:xfrm>
          <a:prstGeom prst="rect">
            <a:avLst/>
          </a:prstGeom>
        </p:spPr>
      </p:pic>
      <p:cxnSp>
        <p:nvCxnSpPr>
          <p:cNvPr id="10" name="Straight Connector 9">
            <a:extLst>
              <a:ext uri="{FF2B5EF4-FFF2-40B4-BE49-F238E27FC236}">
                <a16:creationId xmlns:a16="http://schemas.microsoft.com/office/drawing/2014/main" id="{C910ED94-9487-6040-8321-42C24542CC5A}"/>
              </a:ext>
            </a:extLst>
          </p:cNvPr>
          <p:cNvCxnSpPr/>
          <p:nvPr/>
        </p:nvCxnSpPr>
        <p:spPr>
          <a:xfrm>
            <a:off x="5951348" y="480447"/>
            <a:ext cx="0" cy="5335309"/>
          </a:xfrm>
          <a:prstGeom prst="line">
            <a:avLst/>
          </a:prstGeom>
          <a:ln w="1143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01474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EBCD0-54B1-6343-851F-15D820972FB0}"/>
              </a:ext>
            </a:extLst>
          </p:cNvPr>
          <p:cNvSpPr>
            <a:spLocks noGrp="1"/>
          </p:cNvSpPr>
          <p:nvPr>
            <p:ph type="body" idx="1"/>
          </p:nvPr>
        </p:nvSpPr>
        <p:spPr>
          <a:xfrm>
            <a:off x="485421" y="307427"/>
            <a:ext cx="11252197" cy="1194802"/>
          </a:xfrm>
          <a:solidFill>
            <a:srgbClr val="A9306F"/>
          </a:solidFill>
        </p:spPr>
        <p:txBody>
          <a:bodyPr>
            <a:noAutofit/>
          </a:bodyPr>
          <a:lstStyle/>
          <a:p>
            <a:pPr algn="ctr"/>
            <a:r>
              <a:rPr lang="en-US" sz="2800" dirty="0">
                <a:solidFill>
                  <a:schemeClr val="bg1"/>
                </a:solidFill>
              </a:rPr>
              <a:t>Collection Building &amp; Operational Impact</a:t>
            </a:r>
          </a:p>
          <a:p>
            <a:pPr algn="ctr"/>
            <a:r>
              <a:rPr lang="en-US" sz="2800" dirty="0">
                <a:solidFill>
                  <a:schemeClr val="bg1"/>
                </a:solidFill>
              </a:rPr>
              <a:t>Working Group Members</a:t>
            </a:r>
          </a:p>
        </p:txBody>
      </p:sp>
      <p:sp>
        <p:nvSpPr>
          <p:cNvPr id="3" name="Text Placeholder 2">
            <a:extLst>
              <a:ext uri="{FF2B5EF4-FFF2-40B4-BE49-F238E27FC236}">
                <a16:creationId xmlns:a16="http://schemas.microsoft.com/office/drawing/2014/main" id="{58330053-FE39-0C4A-8F59-05AAEFF5A5FD}"/>
              </a:ext>
            </a:extLst>
          </p:cNvPr>
          <p:cNvSpPr>
            <a:spLocks noGrp="1"/>
          </p:cNvSpPr>
          <p:nvPr>
            <p:ph type="body" idx="2"/>
          </p:nvPr>
        </p:nvSpPr>
        <p:spPr>
          <a:xfrm>
            <a:off x="454382" y="1502229"/>
            <a:ext cx="11252197" cy="4637314"/>
          </a:xfrm>
        </p:spPr>
        <p:txBody>
          <a:bodyPr numCol="3">
            <a:noAutofit/>
          </a:bodyPr>
          <a:lstStyle/>
          <a:p>
            <a:pPr marL="76200" indent="0" algn="ctr" fontAlgn="base">
              <a:buNone/>
            </a:pPr>
            <a:r>
              <a:rPr lang="en-US" sz="1800" b="1" dirty="0"/>
              <a:t>Matthew Beacom</a:t>
            </a:r>
            <a:br>
              <a:rPr lang="en-US" sz="1800" dirty="0"/>
            </a:br>
            <a:r>
              <a:rPr lang="en-US" sz="1800" dirty="0"/>
              <a:t>Yale University</a:t>
            </a:r>
          </a:p>
          <a:p>
            <a:pPr marL="76200" indent="0" algn="ctr" fontAlgn="base">
              <a:buNone/>
            </a:pPr>
            <a:endParaRPr lang="en-US" sz="800" dirty="0"/>
          </a:p>
          <a:p>
            <a:pPr marL="76200" indent="0" algn="ctr" fontAlgn="base">
              <a:buNone/>
            </a:pPr>
            <a:r>
              <a:rPr lang="en-US" sz="1800" b="1" dirty="0"/>
              <a:t>Heather Briston</a:t>
            </a:r>
            <a:br>
              <a:rPr lang="en-US" sz="1800" dirty="0"/>
            </a:br>
            <a:r>
              <a:rPr lang="en-US" sz="1800" dirty="0"/>
              <a:t>UCLA</a:t>
            </a:r>
          </a:p>
          <a:p>
            <a:pPr marL="76200" indent="0" algn="ctr" fontAlgn="base">
              <a:buNone/>
            </a:pPr>
            <a:endParaRPr lang="en-US" sz="800" dirty="0"/>
          </a:p>
          <a:p>
            <a:pPr marL="76200" indent="0" algn="ctr" fontAlgn="base">
              <a:buNone/>
            </a:pPr>
            <a:r>
              <a:rPr lang="en-US" sz="1800" b="1" dirty="0"/>
              <a:t>Martha Conway</a:t>
            </a:r>
            <a:br>
              <a:rPr lang="en-US" sz="1800" dirty="0"/>
            </a:br>
            <a:r>
              <a:rPr lang="en-US" sz="1800" dirty="0"/>
              <a:t>University of Michigan</a:t>
            </a:r>
          </a:p>
          <a:p>
            <a:pPr marL="76200" indent="0" algn="ctr" fontAlgn="base">
              <a:buNone/>
            </a:pPr>
            <a:endParaRPr lang="en-US" sz="800" dirty="0"/>
          </a:p>
          <a:p>
            <a:pPr marL="76200" indent="0" algn="ctr" fontAlgn="base">
              <a:buNone/>
            </a:pPr>
            <a:r>
              <a:rPr lang="en-US" sz="1800" b="1" dirty="0"/>
              <a:t>Gordon Daines</a:t>
            </a:r>
            <a:br>
              <a:rPr lang="en-US" sz="1800" dirty="0"/>
            </a:br>
            <a:r>
              <a:rPr lang="en-US" sz="1800" dirty="0"/>
              <a:t>Brigham Young University</a:t>
            </a:r>
          </a:p>
          <a:p>
            <a:pPr marL="76200" indent="0" algn="ctr" fontAlgn="base">
              <a:buNone/>
            </a:pPr>
            <a:endParaRPr lang="en-US" sz="800" dirty="0"/>
          </a:p>
          <a:p>
            <a:pPr marL="76200" indent="0" algn="ctr" fontAlgn="base">
              <a:buNone/>
            </a:pPr>
            <a:r>
              <a:rPr lang="en-US" sz="1800" b="1" dirty="0"/>
              <a:t>Andra Darlington</a:t>
            </a:r>
            <a:br>
              <a:rPr lang="en-US" sz="1800" dirty="0"/>
            </a:br>
            <a:r>
              <a:rPr lang="en-US" sz="1800" dirty="0"/>
              <a:t>Getty Research Institute</a:t>
            </a:r>
          </a:p>
          <a:p>
            <a:pPr marL="76200" indent="0" algn="ctr" fontAlgn="base">
              <a:buNone/>
            </a:pPr>
            <a:endParaRPr lang="en-US" sz="800" dirty="0"/>
          </a:p>
          <a:p>
            <a:pPr marL="76200" indent="0" algn="ctr" fontAlgn="base">
              <a:buNone/>
            </a:pPr>
            <a:r>
              <a:rPr lang="en-US" sz="1800" b="1" dirty="0"/>
              <a:t>Audra Eagle Yun</a:t>
            </a:r>
            <a:br>
              <a:rPr lang="en-US" sz="1800" dirty="0"/>
            </a:br>
            <a:r>
              <a:rPr lang="en-US" sz="1800" dirty="0"/>
              <a:t>University of California Irvine</a:t>
            </a:r>
          </a:p>
          <a:p>
            <a:pPr marL="76200" indent="0" algn="ctr" fontAlgn="base">
              <a:buNone/>
            </a:pPr>
            <a:endParaRPr lang="en-US" sz="800" b="1" dirty="0"/>
          </a:p>
          <a:p>
            <a:pPr marL="76200" indent="0" algn="ctr" fontAlgn="base">
              <a:buNone/>
            </a:pPr>
            <a:endParaRPr lang="en-US" sz="1800" b="1" dirty="0"/>
          </a:p>
          <a:p>
            <a:pPr marL="76200" indent="0" algn="ctr" fontAlgn="base">
              <a:buNone/>
            </a:pPr>
            <a:endParaRPr lang="en-US" sz="1800" b="1" dirty="0"/>
          </a:p>
          <a:p>
            <a:pPr marL="76200" indent="0" algn="ctr" fontAlgn="base">
              <a:buNone/>
            </a:pPr>
            <a:r>
              <a:rPr lang="en-US" sz="1800" b="1" dirty="0"/>
              <a:t>Ed Galloway</a:t>
            </a:r>
            <a:br>
              <a:rPr lang="en-US" sz="1800" dirty="0"/>
            </a:br>
            <a:r>
              <a:rPr lang="en-US" sz="1800" dirty="0"/>
              <a:t>University of Pittsburgh</a:t>
            </a:r>
          </a:p>
          <a:p>
            <a:pPr marL="76200" indent="0" algn="ctr" fontAlgn="base">
              <a:buNone/>
            </a:pPr>
            <a:endParaRPr lang="en-US" sz="800" b="1" dirty="0"/>
          </a:p>
          <a:p>
            <a:pPr marL="76200" indent="0" algn="ctr" fontAlgn="base">
              <a:buNone/>
            </a:pPr>
            <a:r>
              <a:rPr lang="en-US" sz="1800" b="1" dirty="0"/>
              <a:t>Carrie Hintz</a:t>
            </a:r>
            <a:br>
              <a:rPr lang="en-US" sz="1800" dirty="0"/>
            </a:br>
            <a:r>
              <a:rPr lang="en-US" sz="1800" dirty="0"/>
              <a:t>Emory University</a:t>
            </a:r>
          </a:p>
          <a:p>
            <a:pPr marL="76200" indent="0" algn="ctr" fontAlgn="base">
              <a:buNone/>
            </a:pPr>
            <a:endParaRPr lang="en-US" sz="800" dirty="0"/>
          </a:p>
          <a:p>
            <a:pPr marL="76200" indent="0" algn="ctr" fontAlgn="base">
              <a:buNone/>
            </a:pPr>
            <a:r>
              <a:rPr lang="en-US" sz="1800" b="1" dirty="0"/>
              <a:t>Jasmine Jones</a:t>
            </a:r>
            <a:br>
              <a:rPr lang="en-US" sz="1800" dirty="0"/>
            </a:br>
            <a:r>
              <a:rPr lang="en-US" sz="1800" dirty="0"/>
              <a:t>UCLA</a:t>
            </a:r>
          </a:p>
          <a:p>
            <a:pPr marL="76200" indent="0" algn="ctr" fontAlgn="base">
              <a:buNone/>
            </a:pPr>
            <a:endParaRPr lang="en-US" sz="800" dirty="0"/>
          </a:p>
          <a:p>
            <a:pPr marL="76200" indent="0" algn="ctr" fontAlgn="base">
              <a:buNone/>
            </a:pPr>
            <a:r>
              <a:rPr lang="en-US" sz="1800" b="1" dirty="0"/>
              <a:t>Brigette Kamsler</a:t>
            </a:r>
            <a:br>
              <a:rPr lang="en-US" sz="1800" dirty="0"/>
            </a:br>
            <a:r>
              <a:rPr lang="en-US" sz="1800" dirty="0"/>
              <a:t>George Washington University</a:t>
            </a:r>
          </a:p>
          <a:p>
            <a:pPr marL="76200" indent="0" algn="ctr" fontAlgn="base">
              <a:buNone/>
            </a:pPr>
            <a:endParaRPr lang="en-US" sz="800" dirty="0"/>
          </a:p>
          <a:p>
            <a:pPr marL="76200" indent="0" algn="ctr" fontAlgn="base">
              <a:buNone/>
            </a:pPr>
            <a:r>
              <a:rPr lang="en-US" sz="1800" b="1" dirty="0"/>
              <a:t>Mary Kidd</a:t>
            </a:r>
            <a:br>
              <a:rPr lang="en-US" sz="1800" dirty="0"/>
            </a:br>
            <a:r>
              <a:rPr lang="en-US" sz="1800" dirty="0"/>
              <a:t>New York Public Library  </a:t>
            </a:r>
          </a:p>
          <a:p>
            <a:pPr marL="76200" indent="0" algn="ctr" fontAlgn="base">
              <a:buNone/>
            </a:pPr>
            <a:endParaRPr lang="en-US" sz="800" dirty="0"/>
          </a:p>
          <a:p>
            <a:pPr marL="76200" indent="0" algn="ctr" fontAlgn="base">
              <a:buNone/>
            </a:pPr>
            <a:r>
              <a:rPr lang="en-US" sz="1800" b="1" dirty="0"/>
              <a:t>Sue </a:t>
            </a:r>
            <a:r>
              <a:rPr lang="en-US" sz="1800" b="1" dirty="0" err="1"/>
              <a:t>Luftschein</a:t>
            </a:r>
            <a:br>
              <a:rPr lang="en-US" sz="1800" dirty="0"/>
            </a:br>
            <a:r>
              <a:rPr lang="en-US" sz="1800" dirty="0"/>
              <a:t>University of Southern California</a:t>
            </a:r>
          </a:p>
          <a:p>
            <a:pPr marL="76200" indent="0" algn="ctr" fontAlgn="base">
              <a:buNone/>
            </a:pPr>
            <a:endParaRPr lang="en-US" sz="1800" b="1" dirty="0"/>
          </a:p>
          <a:p>
            <a:pPr marL="76200" indent="0" algn="ctr" fontAlgn="base">
              <a:buNone/>
            </a:pPr>
            <a:endParaRPr lang="en-US" sz="1800" b="1" dirty="0"/>
          </a:p>
          <a:p>
            <a:pPr marL="76200" indent="0" algn="ctr" fontAlgn="base">
              <a:buNone/>
            </a:pPr>
            <a:endParaRPr lang="en-US" sz="1800" b="1" dirty="0"/>
          </a:p>
          <a:p>
            <a:pPr marL="76200" indent="0" algn="ctr" fontAlgn="base">
              <a:buNone/>
            </a:pPr>
            <a:r>
              <a:rPr lang="en-US" sz="1800" b="1" dirty="0"/>
              <a:t>Nicholas Martin</a:t>
            </a:r>
            <a:br>
              <a:rPr lang="en-US" sz="1800" dirty="0"/>
            </a:br>
            <a:r>
              <a:rPr lang="en-US" sz="1800" dirty="0"/>
              <a:t>New York University</a:t>
            </a:r>
          </a:p>
          <a:p>
            <a:pPr marL="76200" indent="0" algn="ctr" fontAlgn="base">
              <a:buNone/>
            </a:pPr>
            <a:endParaRPr lang="en-US" sz="800" dirty="0"/>
          </a:p>
          <a:p>
            <a:pPr marL="76200" indent="0" algn="ctr" fontAlgn="base">
              <a:buNone/>
            </a:pPr>
            <a:r>
              <a:rPr lang="en-US" sz="1800" b="1" dirty="0"/>
              <a:t>Erik Moore</a:t>
            </a:r>
            <a:br>
              <a:rPr lang="en-US" sz="1800" dirty="0"/>
            </a:br>
            <a:r>
              <a:rPr lang="en-US" sz="1800" dirty="0"/>
              <a:t>University of Minnesota</a:t>
            </a:r>
          </a:p>
          <a:p>
            <a:pPr marL="76200" indent="0" algn="ctr" fontAlgn="base">
              <a:buNone/>
            </a:pPr>
            <a:endParaRPr lang="en-US" sz="800" dirty="0"/>
          </a:p>
          <a:p>
            <a:pPr marL="76200" indent="0" algn="ctr" fontAlgn="base">
              <a:buNone/>
            </a:pPr>
            <a:r>
              <a:rPr lang="en-US" sz="1800" b="1" dirty="0"/>
              <a:t>Susan Pyzynski</a:t>
            </a:r>
            <a:br>
              <a:rPr lang="en-US" sz="1800" dirty="0"/>
            </a:br>
            <a:r>
              <a:rPr lang="en-US" sz="1800" dirty="0"/>
              <a:t>Harvard University</a:t>
            </a:r>
          </a:p>
          <a:p>
            <a:pPr marL="76200" indent="0" algn="ctr" fontAlgn="base">
              <a:buNone/>
            </a:pPr>
            <a:endParaRPr lang="en-US" sz="800" dirty="0"/>
          </a:p>
          <a:p>
            <a:pPr marL="76200" indent="0" algn="ctr" fontAlgn="base">
              <a:buNone/>
            </a:pPr>
            <a:r>
              <a:rPr lang="en-US" sz="1800" b="1" dirty="0"/>
              <a:t>Andrea Riley</a:t>
            </a:r>
            <a:br>
              <a:rPr lang="en-US" sz="1800" dirty="0"/>
            </a:br>
            <a:r>
              <a:rPr lang="en-US" sz="1800" dirty="0"/>
              <a:t>NARA</a:t>
            </a:r>
          </a:p>
          <a:p>
            <a:pPr marL="76200" indent="0" algn="ctr" fontAlgn="base">
              <a:buNone/>
            </a:pPr>
            <a:endParaRPr lang="en-US" sz="800" dirty="0"/>
          </a:p>
          <a:p>
            <a:pPr marL="76200" indent="0" algn="ctr" fontAlgn="base">
              <a:buNone/>
            </a:pPr>
            <a:r>
              <a:rPr lang="en-US" sz="1800" b="1" dirty="0"/>
              <a:t>Gioia Stevens</a:t>
            </a:r>
            <a:br>
              <a:rPr lang="en-US" sz="1800" dirty="0"/>
            </a:br>
            <a:r>
              <a:rPr lang="en-US" sz="1800" dirty="0"/>
              <a:t>New York University</a:t>
            </a:r>
          </a:p>
          <a:p>
            <a:pPr marL="76200" indent="0" algn="ctr" fontAlgn="base">
              <a:buNone/>
            </a:pPr>
            <a:endParaRPr lang="en-US" sz="800" dirty="0"/>
          </a:p>
          <a:p>
            <a:pPr marL="76200" indent="0" algn="ctr" fontAlgn="base">
              <a:buNone/>
            </a:pPr>
            <a:r>
              <a:rPr lang="en-US" sz="1800" b="1" dirty="0"/>
              <a:t>Chela Scott Weber</a:t>
            </a:r>
          </a:p>
          <a:p>
            <a:pPr marL="76200" indent="0" algn="ctr" fontAlgn="base">
              <a:buNone/>
            </a:pPr>
            <a:r>
              <a:rPr lang="en-US" sz="1800" dirty="0"/>
              <a:t>OCLC</a:t>
            </a:r>
          </a:p>
          <a:p>
            <a:pPr marL="76200" indent="0" algn="ctr" fontAlgn="base">
              <a:buNone/>
            </a:pPr>
            <a:endParaRPr lang="en-US" sz="800" b="1" dirty="0"/>
          </a:p>
          <a:p>
            <a:pPr marL="76200" indent="0" algn="ctr" fontAlgn="base">
              <a:buNone/>
            </a:pPr>
            <a:endParaRPr lang="en-US" sz="1800" dirty="0"/>
          </a:p>
        </p:txBody>
      </p:sp>
    </p:spTree>
    <p:extLst>
      <p:ext uri="{BB962C8B-B14F-4D97-AF65-F5344CB8AC3E}">
        <p14:creationId xmlns:p14="http://schemas.microsoft.com/office/powerpoint/2010/main" val="135562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3A2EC6-5BBF-6648-9A01-FA377A7E81D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Working Group Goals</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D8D2D-B1A9-6D4C-8777-6DFA14F19A30}"/>
              </a:ext>
            </a:extLst>
          </p:cNvPr>
          <p:cNvSpPr txBox="1"/>
          <p:nvPr/>
        </p:nvSpPr>
        <p:spPr>
          <a:xfrm>
            <a:off x="4849198" y="963877"/>
            <a:ext cx="7021235" cy="4930246"/>
          </a:xfrm>
          <a:prstGeom prst="rect">
            <a:avLst/>
          </a:prstGeom>
        </p:spPr>
        <p:txBody>
          <a:bodyPr vert="horz" lIns="91440" tIns="45720" rIns="91440" bIns="45720" rtlCol="0" anchor="ctr">
            <a:norm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explore the intersections between current collecting and collection management practices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seek ways to better integrate collection management considerations and the collection development process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bring together colleagues across these important, interdependent functions </a:t>
            </a:r>
          </a:p>
        </p:txBody>
      </p:sp>
    </p:spTree>
    <p:extLst>
      <p:ext uri="{BB962C8B-B14F-4D97-AF65-F5344CB8AC3E}">
        <p14:creationId xmlns:p14="http://schemas.microsoft.com/office/powerpoint/2010/main" val="237783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3A2EC6-5BBF-6648-9A01-FA377A7E81D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To Help Us All</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D8D2D-B1A9-6D4C-8777-6DFA14F19A30}"/>
              </a:ext>
            </a:extLst>
          </p:cNvPr>
          <p:cNvSpPr txBox="1"/>
          <p:nvPr/>
        </p:nvSpPr>
        <p:spPr>
          <a:xfrm>
            <a:off x="4849198" y="963877"/>
            <a:ext cx="7021235" cy="4930246"/>
          </a:xfrm>
          <a:prstGeom prst="rect">
            <a:avLst/>
          </a:prstGeom>
        </p:spPr>
        <p:txBody>
          <a:bodyPr vert="horz" lIns="91440" tIns="45720" rIns="91440" bIns="45720" rtlCol="0" anchor="ctr">
            <a:norm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assess total cost of </a:t>
            </a:r>
            <a:r>
              <a:rPr lang="en-US" sz="2400" dirty="0">
                <a:solidFill>
                  <a:prstClr val="black"/>
                </a:solidFill>
                <a:latin typeface="Calibri" panose="020F0502020204030204"/>
              </a:rPr>
              <a:t>ownership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collections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determine operational impact of collections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facilitate better communication across our orgs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enable informed decision-making in collection building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advocate for the necessary resources to steward our collections.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969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0CEBED-F551-9045-B406-8AAF463AE8BB}"/>
              </a:ext>
            </a:extLst>
          </p:cNvPr>
          <p:cNvPicPr>
            <a:picLocks noGrp="1" noChangeAspect="1"/>
          </p:cNvPicPr>
          <p:nvPr>
            <p:ph idx="1"/>
          </p:nvPr>
        </p:nvPicPr>
        <p:blipFill>
          <a:blip r:embed="rId3"/>
          <a:stretch>
            <a:fillRect/>
          </a:stretch>
        </p:blipFill>
        <p:spPr>
          <a:xfrm>
            <a:off x="947753" y="365125"/>
            <a:ext cx="10515599" cy="6400313"/>
          </a:xfrm>
        </p:spPr>
      </p:pic>
    </p:spTree>
    <p:extLst>
      <p:ext uri="{BB962C8B-B14F-4D97-AF65-F5344CB8AC3E}">
        <p14:creationId xmlns:p14="http://schemas.microsoft.com/office/powerpoint/2010/main" val="1956713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DBA"/>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10008</TotalTime>
  <Words>2742</Words>
  <Application>Microsoft Office PowerPoint</Application>
  <PresentationFormat>Widescreen</PresentationFormat>
  <Paragraphs>256</Paragraphs>
  <Slides>21</Slides>
  <Notes>21</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21</vt:i4>
      </vt:variant>
    </vt:vector>
  </HeadingPairs>
  <TitlesOfParts>
    <vt:vector size="33" baseType="lpstr">
      <vt:lpstr>Arial</vt:lpstr>
      <vt:lpstr>Avenir Book</vt:lpstr>
      <vt:lpstr>Calibri</vt:lpstr>
      <vt:lpstr>Calibri Light</vt:lpstr>
      <vt:lpstr>Symbol</vt:lpstr>
      <vt:lpstr>Office Theme</vt:lpstr>
      <vt:lpstr>2_Office Theme</vt:lpstr>
      <vt:lpstr>1_Office Theme</vt:lpstr>
      <vt:lpstr>Nonconfidential</vt:lpstr>
      <vt:lpstr>1_Confidential</vt:lpstr>
      <vt:lpstr>1_Nonconfidential</vt:lpstr>
      <vt:lpstr>3_Nonconfidential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Total cost of ownership                stewardship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Total Cost of Stewardship: Tools from the OCLC Research Collection Building &amp; Operational Impacts Working Group</dc:title>
  <dc:creator>Weber,Chela</dc:creator>
  <cp:keywords>archives and special collectioins</cp:keywords>
  <cp:lastModifiedBy>McNicol,Jeanette</cp:lastModifiedBy>
  <cp:revision>9</cp:revision>
  <dcterms:created xsi:type="dcterms:W3CDTF">2020-05-07T20:29:31Z</dcterms:created>
  <dcterms:modified xsi:type="dcterms:W3CDTF">2020-05-16T02:18:44Z</dcterms:modified>
</cp:coreProperties>
</file>