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53"/>
  </p:notesMasterIdLst>
  <p:sldIdLst>
    <p:sldId id="256" r:id="rId2"/>
    <p:sldId id="293" r:id="rId3"/>
    <p:sldId id="260" r:id="rId4"/>
    <p:sldId id="300" r:id="rId5"/>
    <p:sldId id="261" r:id="rId6"/>
    <p:sldId id="308" r:id="rId7"/>
    <p:sldId id="263" r:id="rId8"/>
    <p:sldId id="301" r:id="rId9"/>
    <p:sldId id="318" r:id="rId10"/>
    <p:sldId id="319" r:id="rId11"/>
    <p:sldId id="321" r:id="rId12"/>
    <p:sldId id="322" r:id="rId13"/>
    <p:sldId id="317" r:id="rId14"/>
    <p:sldId id="306" r:id="rId15"/>
    <p:sldId id="307" r:id="rId16"/>
    <p:sldId id="259" r:id="rId17"/>
    <p:sldId id="265" r:id="rId18"/>
    <p:sldId id="266" r:id="rId19"/>
    <p:sldId id="258" r:id="rId20"/>
    <p:sldId id="267" r:id="rId21"/>
    <p:sldId id="270" r:id="rId22"/>
    <p:sldId id="272" r:id="rId23"/>
    <p:sldId id="273" r:id="rId24"/>
    <p:sldId id="274" r:id="rId25"/>
    <p:sldId id="271" r:id="rId26"/>
    <p:sldId id="276" r:id="rId27"/>
    <p:sldId id="275" r:id="rId28"/>
    <p:sldId id="279" r:id="rId29"/>
    <p:sldId id="280" r:id="rId30"/>
    <p:sldId id="334" r:id="rId31"/>
    <p:sldId id="282" r:id="rId32"/>
    <p:sldId id="294" r:id="rId33"/>
    <p:sldId id="295" r:id="rId34"/>
    <p:sldId id="296" r:id="rId35"/>
    <p:sldId id="297" r:id="rId36"/>
    <p:sldId id="323" r:id="rId37"/>
    <p:sldId id="324" r:id="rId38"/>
    <p:sldId id="283" r:id="rId39"/>
    <p:sldId id="327" r:id="rId40"/>
    <p:sldId id="326" r:id="rId41"/>
    <p:sldId id="313" r:id="rId42"/>
    <p:sldId id="337" r:id="rId43"/>
    <p:sldId id="314" r:id="rId44"/>
    <p:sldId id="335" r:id="rId45"/>
    <p:sldId id="338" r:id="rId46"/>
    <p:sldId id="339" r:id="rId47"/>
    <p:sldId id="340" r:id="rId48"/>
    <p:sldId id="315" r:id="rId49"/>
    <p:sldId id="316" r:id="rId50"/>
    <p:sldId id="284" r:id="rId51"/>
    <p:sldId id="292" r:id="rId5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45843C8C-29A2-40B6-93A9-7641EFF1D6A3}" v="70" dt="2020-05-12T14:43:08.235"/>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23983"/>
    <p:restoredTop sz="63587" autoAdjust="0"/>
  </p:normalViewPr>
  <p:slideViewPr>
    <p:cSldViewPr snapToGrid="0" snapToObjects="1">
      <p:cViewPr varScale="1">
        <p:scale>
          <a:sx n="42" d="100"/>
          <a:sy n="42" d="100"/>
        </p:scale>
        <p:origin x="1260" y="36"/>
      </p:cViewPr>
      <p:guideLst/>
    </p:cSldViewPr>
  </p:slideViewPr>
  <p:notesTextViewPr>
    <p:cViewPr>
      <p:scale>
        <a:sx n="1" d="1"/>
        <a:sy n="1" d="1"/>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54"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notesMaster" Target="notesMasters/notesMaster1.xml"/><Relationship Id="rId58" Type="http://schemas.microsoft.com/office/2015/10/relationships/revisionInfo" Target="revisionInfo.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theme" Target="theme/theme1.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0E0B476B-4653-7448-A717-C0419065788C}" type="datetimeFigureOut">
              <a:rPr lang="en-US" smtClean="0"/>
              <a:t>5/13/2020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30F64A01-F985-C245-BC64-0916C1F8374B}" type="slidenum">
              <a:rPr lang="en-US" smtClean="0"/>
              <a:t>‹#›</a:t>
            </a:fld>
            <a:endParaRPr lang="en-US"/>
          </a:p>
        </p:txBody>
      </p:sp>
    </p:spTree>
    <p:extLst>
      <p:ext uri="{BB962C8B-B14F-4D97-AF65-F5344CB8AC3E}">
        <p14:creationId xmlns:p14="http://schemas.microsoft.com/office/powerpoint/2010/main" val="284242667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solidFill>
                <a:srgbClr val="FF0000"/>
              </a:solidFill>
            </a:endParaRPr>
          </a:p>
        </p:txBody>
      </p:sp>
      <p:sp>
        <p:nvSpPr>
          <p:cNvPr id="4" name="Slide Number Placeholder 3"/>
          <p:cNvSpPr>
            <a:spLocks noGrp="1"/>
          </p:cNvSpPr>
          <p:nvPr>
            <p:ph type="sldNum" sz="quarter" idx="5"/>
          </p:nvPr>
        </p:nvSpPr>
        <p:spPr/>
        <p:txBody>
          <a:bodyPr/>
          <a:lstStyle/>
          <a:p>
            <a:fld id="{30F64A01-F985-C245-BC64-0916C1F8374B}" type="slidenum">
              <a:rPr lang="en-US" smtClean="0"/>
              <a:t>1</a:t>
            </a:fld>
            <a:endParaRPr lang="en-US"/>
          </a:p>
        </p:txBody>
      </p:sp>
    </p:spTree>
    <p:extLst>
      <p:ext uri="{BB962C8B-B14F-4D97-AF65-F5344CB8AC3E}">
        <p14:creationId xmlns:p14="http://schemas.microsoft.com/office/powerpoint/2010/main" val="85216718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2</a:t>
            </a:fld>
            <a:endParaRPr lang="en-US"/>
          </a:p>
        </p:txBody>
      </p:sp>
    </p:spTree>
    <p:extLst>
      <p:ext uri="{BB962C8B-B14F-4D97-AF65-F5344CB8AC3E}">
        <p14:creationId xmlns:p14="http://schemas.microsoft.com/office/powerpoint/2010/main" val="112021780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solidFill>
                <a:srgbClr val="FF0000"/>
              </a:solidFill>
            </a:endParaRPr>
          </a:p>
        </p:txBody>
      </p:sp>
      <p:sp>
        <p:nvSpPr>
          <p:cNvPr id="4" name="Slide Number Placeholder 3"/>
          <p:cNvSpPr>
            <a:spLocks noGrp="1"/>
          </p:cNvSpPr>
          <p:nvPr>
            <p:ph type="sldNum" sz="quarter" idx="5"/>
          </p:nvPr>
        </p:nvSpPr>
        <p:spPr/>
        <p:txBody>
          <a:bodyPr/>
          <a:lstStyle/>
          <a:p>
            <a:fld id="{30F64A01-F985-C245-BC64-0916C1F8374B}" type="slidenum">
              <a:rPr lang="en-US" smtClean="0"/>
              <a:t>6</a:t>
            </a:fld>
            <a:endParaRPr lang="en-US"/>
          </a:p>
        </p:txBody>
      </p:sp>
    </p:spTree>
    <p:extLst>
      <p:ext uri="{BB962C8B-B14F-4D97-AF65-F5344CB8AC3E}">
        <p14:creationId xmlns:p14="http://schemas.microsoft.com/office/powerpoint/2010/main" val="113234686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16</a:t>
            </a:fld>
            <a:endParaRPr lang="en-US"/>
          </a:p>
        </p:txBody>
      </p:sp>
    </p:spTree>
    <p:extLst>
      <p:ext uri="{BB962C8B-B14F-4D97-AF65-F5344CB8AC3E}">
        <p14:creationId xmlns:p14="http://schemas.microsoft.com/office/powerpoint/2010/main" val="114501553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17</a:t>
            </a:fld>
            <a:endParaRPr lang="en-US"/>
          </a:p>
        </p:txBody>
      </p:sp>
    </p:spTree>
    <p:extLst>
      <p:ext uri="{BB962C8B-B14F-4D97-AF65-F5344CB8AC3E}">
        <p14:creationId xmlns:p14="http://schemas.microsoft.com/office/powerpoint/2010/main" val="172405479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18</a:t>
            </a:fld>
            <a:endParaRPr lang="en-US"/>
          </a:p>
        </p:txBody>
      </p:sp>
    </p:spTree>
    <p:extLst>
      <p:ext uri="{BB962C8B-B14F-4D97-AF65-F5344CB8AC3E}">
        <p14:creationId xmlns:p14="http://schemas.microsoft.com/office/powerpoint/2010/main" val="291216030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19</a:t>
            </a:fld>
            <a:endParaRPr lang="en-US"/>
          </a:p>
        </p:txBody>
      </p:sp>
    </p:spTree>
    <p:extLst>
      <p:ext uri="{BB962C8B-B14F-4D97-AF65-F5344CB8AC3E}">
        <p14:creationId xmlns:p14="http://schemas.microsoft.com/office/powerpoint/2010/main" val="375754400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22</a:t>
            </a:fld>
            <a:endParaRPr lang="en-US"/>
          </a:p>
        </p:txBody>
      </p:sp>
    </p:spTree>
    <p:extLst>
      <p:ext uri="{BB962C8B-B14F-4D97-AF65-F5344CB8AC3E}">
        <p14:creationId xmlns:p14="http://schemas.microsoft.com/office/powerpoint/2010/main" val="177057315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27</a:t>
            </a:fld>
            <a:endParaRPr lang="en-US"/>
          </a:p>
        </p:txBody>
      </p:sp>
    </p:spTree>
    <p:extLst>
      <p:ext uri="{BB962C8B-B14F-4D97-AF65-F5344CB8AC3E}">
        <p14:creationId xmlns:p14="http://schemas.microsoft.com/office/powerpoint/2010/main" val="237097903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29</a:t>
            </a:fld>
            <a:endParaRPr lang="en-US"/>
          </a:p>
        </p:txBody>
      </p:sp>
    </p:spTree>
    <p:extLst>
      <p:ext uri="{BB962C8B-B14F-4D97-AF65-F5344CB8AC3E}">
        <p14:creationId xmlns:p14="http://schemas.microsoft.com/office/powerpoint/2010/main" val="193261207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31</a:t>
            </a:fld>
            <a:endParaRPr lang="en-US"/>
          </a:p>
        </p:txBody>
      </p:sp>
    </p:spTree>
    <p:extLst>
      <p:ext uri="{BB962C8B-B14F-4D97-AF65-F5344CB8AC3E}">
        <p14:creationId xmlns:p14="http://schemas.microsoft.com/office/powerpoint/2010/main" val="352115172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32</a:t>
            </a:fld>
            <a:endParaRPr lang="en-US"/>
          </a:p>
        </p:txBody>
      </p:sp>
    </p:spTree>
    <p:extLst>
      <p:ext uri="{BB962C8B-B14F-4D97-AF65-F5344CB8AC3E}">
        <p14:creationId xmlns:p14="http://schemas.microsoft.com/office/powerpoint/2010/main" val="3459851689"/>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33</a:t>
            </a:fld>
            <a:endParaRPr lang="en-US"/>
          </a:p>
        </p:txBody>
      </p:sp>
    </p:spTree>
    <p:extLst>
      <p:ext uri="{BB962C8B-B14F-4D97-AF65-F5344CB8AC3E}">
        <p14:creationId xmlns:p14="http://schemas.microsoft.com/office/powerpoint/2010/main" val="3547622275"/>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34</a:t>
            </a:fld>
            <a:endParaRPr lang="en-US"/>
          </a:p>
        </p:txBody>
      </p:sp>
    </p:spTree>
    <p:extLst>
      <p:ext uri="{BB962C8B-B14F-4D97-AF65-F5344CB8AC3E}">
        <p14:creationId xmlns:p14="http://schemas.microsoft.com/office/powerpoint/2010/main" val="414318242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35</a:t>
            </a:fld>
            <a:endParaRPr lang="en-US"/>
          </a:p>
        </p:txBody>
      </p:sp>
    </p:spTree>
    <p:extLst>
      <p:ext uri="{BB962C8B-B14F-4D97-AF65-F5344CB8AC3E}">
        <p14:creationId xmlns:p14="http://schemas.microsoft.com/office/powerpoint/2010/main" val="3053841644"/>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36</a:t>
            </a:fld>
            <a:endParaRPr lang="en-US"/>
          </a:p>
        </p:txBody>
      </p:sp>
    </p:spTree>
    <p:extLst>
      <p:ext uri="{BB962C8B-B14F-4D97-AF65-F5344CB8AC3E}">
        <p14:creationId xmlns:p14="http://schemas.microsoft.com/office/powerpoint/2010/main" val="69003857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37</a:t>
            </a:fld>
            <a:endParaRPr lang="en-US"/>
          </a:p>
        </p:txBody>
      </p:sp>
    </p:spTree>
    <p:extLst>
      <p:ext uri="{BB962C8B-B14F-4D97-AF65-F5344CB8AC3E}">
        <p14:creationId xmlns:p14="http://schemas.microsoft.com/office/powerpoint/2010/main" val="98239584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38</a:t>
            </a:fld>
            <a:endParaRPr lang="en-US"/>
          </a:p>
        </p:txBody>
      </p:sp>
    </p:spTree>
    <p:extLst>
      <p:ext uri="{BB962C8B-B14F-4D97-AF65-F5344CB8AC3E}">
        <p14:creationId xmlns:p14="http://schemas.microsoft.com/office/powerpoint/2010/main" val="372057295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48</a:t>
            </a:fld>
            <a:endParaRPr lang="en-US"/>
          </a:p>
        </p:txBody>
      </p:sp>
    </p:spTree>
    <p:extLst>
      <p:ext uri="{BB962C8B-B14F-4D97-AF65-F5344CB8AC3E}">
        <p14:creationId xmlns:p14="http://schemas.microsoft.com/office/powerpoint/2010/main" val="246832354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0F64A01-F985-C245-BC64-0916C1F8374B}" type="slidenum">
              <a:rPr lang="en-US" smtClean="0"/>
              <a:t>49</a:t>
            </a:fld>
            <a:endParaRPr lang="en-US"/>
          </a:p>
        </p:txBody>
      </p:sp>
    </p:spTree>
    <p:extLst>
      <p:ext uri="{BB962C8B-B14F-4D97-AF65-F5344CB8AC3E}">
        <p14:creationId xmlns:p14="http://schemas.microsoft.com/office/powerpoint/2010/main" val="344512539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82EE8DD-231D-D046-83E2-4D04CD72A1B5}"/>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5225E11F-BC37-0C4F-ABC7-96856E316C6B}"/>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BAF927E7-7A3A-5E48-81F8-99CD4F9DFB8A}"/>
              </a:ext>
            </a:extLst>
          </p:cNvPr>
          <p:cNvSpPr>
            <a:spLocks noGrp="1"/>
          </p:cNvSpPr>
          <p:nvPr>
            <p:ph type="dt" sz="half" idx="10"/>
          </p:nvPr>
        </p:nvSpPr>
        <p:spPr/>
        <p:txBody>
          <a:bodyPr/>
          <a:lstStyle/>
          <a:p>
            <a:fld id="{D9632B0F-CC4D-0F49-8888-BC9C39C874CF}" type="datetimeFigureOut">
              <a:rPr lang="en-US" smtClean="0"/>
              <a:t>5/13/2020</a:t>
            </a:fld>
            <a:endParaRPr lang="en-US"/>
          </a:p>
        </p:txBody>
      </p:sp>
      <p:sp>
        <p:nvSpPr>
          <p:cNvPr id="5" name="Footer Placeholder 4">
            <a:extLst>
              <a:ext uri="{FF2B5EF4-FFF2-40B4-BE49-F238E27FC236}">
                <a16:creationId xmlns:a16="http://schemas.microsoft.com/office/drawing/2014/main" id="{E0CA65BF-0F9A-494B-B945-104170588AA6}"/>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A2A4778-6223-DA4C-98A4-8F117D672325}"/>
              </a:ext>
            </a:extLst>
          </p:cNvPr>
          <p:cNvSpPr>
            <a:spLocks noGrp="1"/>
          </p:cNvSpPr>
          <p:nvPr>
            <p:ph type="sldNum" sz="quarter" idx="12"/>
          </p:nvPr>
        </p:nvSpPr>
        <p:spPr/>
        <p:txBody>
          <a:bodyPr/>
          <a:lstStyle/>
          <a:p>
            <a:fld id="{590961BC-AB0D-CA46-B15B-B59A27D00CA5}" type="slidenum">
              <a:rPr lang="en-US" smtClean="0"/>
              <a:t>‹#›</a:t>
            </a:fld>
            <a:endParaRPr lang="en-US"/>
          </a:p>
        </p:txBody>
      </p:sp>
    </p:spTree>
    <p:extLst>
      <p:ext uri="{BB962C8B-B14F-4D97-AF65-F5344CB8AC3E}">
        <p14:creationId xmlns:p14="http://schemas.microsoft.com/office/powerpoint/2010/main" val="167477007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F29D92-CE7E-BF4F-8B8C-47EE4BA7A3D9}"/>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95AC0AC0-8559-3949-8A55-4415CDE456D2}"/>
              </a:ext>
            </a:extLst>
          </p:cNvPr>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12ABC2F-0C50-B541-9A64-59B9C57E1FFF}"/>
              </a:ext>
            </a:extLst>
          </p:cNvPr>
          <p:cNvSpPr>
            <a:spLocks noGrp="1"/>
          </p:cNvSpPr>
          <p:nvPr>
            <p:ph type="dt" sz="half" idx="10"/>
          </p:nvPr>
        </p:nvSpPr>
        <p:spPr/>
        <p:txBody>
          <a:bodyPr/>
          <a:lstStyle/>
          <a:p>
            <a:fld id="{D9632B0F-CC4D-0F49-8888-BC9C39C874CF}" type="datetimeFigureOut">
              <a:rPr lang="en-US" smtClean="0"/>
              <a:t>5/13/2020</a:t>
            </a:fld>
            <a:endParaRPr lang="en-US"/>
          </a:p>
        </p:txBody>
      </p:sp>
      <p:sp>
        <p:nvSpPr>
          <p:cNvPr id="5" name="Footer Placeholder 4">
            <a:extLst>
              <a:ext uri="{FF2B5EF4-FFF2-40B4-BE49-F238E27FC236}">
                <a16:creationId xmlns:a16="http://schemas.microsoft.com/office/drawing/2014/main" id="{A7F284F8-E3A4-3246-B826-5A4489CA693D}"/>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8961236D-DC73-464A-B417-D4C4C6823DC1}"/>
              </a:ext>
            </a:extLst>
          </p:cNvPr>
          <p:cNvSpPr>
            <a:spLocks noGrp="1"/>
          </p:cNvSpPr>
          <p:nvPr>
            <p:ph type="sldNum" sz="quarter" idx="12"/>
          </p:nvPr>
        </p:nvSpPr>
        <p:spPr/>
        <p:txBody>
          <a:bodyPr/>
          <a:lstStyle/>
          <a:p>
            <a:fld id="{590961BC-AB0D-CA46-B15B-B59A27D00CA5}" type="slidenum">
              <a:rPr lang="en-US" smtClean="0"/>
              <a:t>‹#›</a:t>
            </a:fld>
            <a:endParaRPr lang="en-US"/>
          </a:p>
        </p:txBody>
      </p:sp>
    </p:spTree>
    <p:extLst>
      <p:ext uri="{BB962C8B-B14F-4D97-AF65-F5344CB8AC3E}">
        <p14:creationId xmlns:p14="http://schemas.microsoft.com/office/powerpoint/2010/main" val="338204172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547C17F-C4AE-F542-B716-B7D8641CC202}"/>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CB2AA44E-A2C1-9043-A309-B8B3A4DB1536}"/>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A31722D9-A665-824E-ABB5-2D1822FFB69D}"/>
              </a:ext>
            </a:extLst>
          </p:cNvPr>
          <p:cNvSpPr>
            <a:spLocks noGrp="1"/>
          </p:cNvSpPr>
          <p:nvPr>
            <p:ph type="dt" sz="half" idx="10"/>
          </p:nvPr>
        </p:nvSpPr>
        <p:spPr/>
        <p:txBody>
          <a:bodyPr/>
          <a:lstStyle/>
          <a:p>
            <a:fld id="{D9632B0F-CC4D-0F49-8888-BC9C39C874CF}" type="datetimeFigureOut">
              <a:rPr lang="en-US" smtClean="0"/>
              <a:t>5/13/2020</a:t>
            </a:fld>
            <a:endParaRPr lang="en-US"/>
          </a:p>
        </p:txBody>
      </p:sp>
      <p:sp>
        <p:nvSpPr>
          <p:cNvPr id="5" name="Footer Placeholder 4">
            <a:extLst>
              <a:ext uri="{FF2B5EF4-FFF2-40B4-BE49-F238E27FC236}">
                <a16:creationId xmlns:a16="http://schemas.microsoft.com/office/drawing/2014/main" id="{686C5EA5-5DAB-F649-84A4-B829CF9DFFB0}"/>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052A301-B264-1B4C-BA4C-345A966D2249}"/>
              </a:ext>
            </a:extLst>
          </p:cNvPr>
          <p:cNvSpPr>
            <a:spLocks noGrp="1"/>
          </p:cNvSpPr>
          <p:nvPr>
            <p:ph type="sldNum" sz="quarter" idx="12"/>
          </p:nvPr>
        </p:nvSpPr>
        <p:spPr/>
        <p:txBody>
          <a:bodyPr/>
          <a:lstStyle/>
          <a:p>
            <a:fld id="{590961BC-AB0D-CA46-B15B-B59A27D00CA5}" type="slidenum">
              <a:rPr lang="en-US" smtClean="0"/>
              <a:t>‹#›</a:t>
            </a:fld>
            <a:endParaRPr lang="en-US"/>
          </a:p>
        </p:txBody>
      </p:sp>
    </p:spTree>
    <p:extLst>
      <p:ext uri="{BB962C8B-B14F-4D97-AF65-F5344CB8AC3E}">
        <p14:creationId xmlns:p14="http://schemas.microsoft.com/office/powerpoint/2010/main" val="87245514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FF0604-5555-0546-B3C1-CC3C5808E7A0}"/>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73BED5FC-ABFF-F44C-B31A-A6720AD5AA3D}"/>
              </a:ext>
            </a:extLst>
          </p:cNvPr>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61FFD4F1-8585-4442-9FB3-B2144013C5F5}"/>
              </a:ext>
            </a:extLst>
          </p:cNvPr>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B9FBC607-B596-754C-BC01-D7BFE90F41CD}"/>
              </a:ext>
            </a:extLst>
          </p:cNvPr>
          <p:cNvSpPr>
            <a:spLocks noGrp="1"/>
          </p:cNvSpPr>
          <p:nvPr>
            <p:ph type="dt" sz="half" idx="10"/>
          </p:nvPr>
        </p:nvSpPr>
        <p:spPr/>
        <p:txBody>
          <a:bodyPr/>
          <a:lstStyle/>
          <a:p>
            <a:fld id="{D9632B0F-CC4D-0F49-8888-BC9C39C874CF}" type="datetimeFigureOut">
              <a:rPr lang="en-US" smtClean="0"/>
              <a:t>5/13/2020</a:t>
            </a:fld>
            <a:endParaRPr lang="en-US"/>
          </a:p>
        </p:txBody>
      </p:sp>
      <p:sp>
        <p:nvSpPr>
          <p:cNvPr id="6" name="Footer Placeholder 5">
            <a:extLst>
              <a:ext uri="{FF2B5EF4-FFF2-40B4-BE49-F238E27FC236}">
                <a16:creationId xmlns:a16="http://schemas.microsoft.com/office/drawing/2014/main" id="{1D7F85A6-E420-3545-A4B3-92DDB5372B3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6B3AE74E-9010-0644-A6B3-0E07DDD88F51}"/>
              </a:ext>
            </a:extLst>
          </p:cNvPr>
          <p:cNvSpPr>
            <a:spLocks noGrp="1"/>
          </p:cNvSpPr>
          <p:nvPr>
            <p:ph type="sldNum" sz="quarter" idx="12"/>
          </p:nvPr>
        </p:nvSpPr>
        <p:spPr/>
        <p:txBody>
          <a:bodyPr/>
          <a:lstStyle/>
          <a:p>
            <a:fld id="{590961BC-AB0D-CA46-B15B-B59A27D00CA5}" type="slidenum">
              <a:rPr lang="en-US" smtClean="0"/>
              <a:t>‹#›</a:t>
            </a:fld>
            <a:endParaRPr lang="en-US"/>
          </a:p>
        </p:txBody>
      </p:sp>
    </p:spTree>
    <p:extLst>
      <p:ext uri="{BB962C8B-B14F-4D97-AF65-F5344CB8AC3E}">
        <p14:creationId xmlns:p14="http://schemas.microsoft.com/office/powerpoint/2010/main" val="363422358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B9BDD0D-E8CC-4D47-AA7D-B0AA91ACCB65}"/>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6F7223E5-C754-A74F-ABEA-30A704887401}"/>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a:extLst>
              <a:ext uri="{FF2B5EF4-FFF2-40B4-BE49-F238E27FC236}">
                <a16:creationId xmlns:a16="http://schemas.microsoft.com/office/drawing/2014/main" id="{AE55F5B2-B907-1446-8B79-63614E58574C}"/>
              </a:ext>
            </a:extLst>
          </p:cNvPr>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CFD3659B-730F-8144-9FFC-4F641CF3ABE9}"/>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a:extLst>
              <a:ext uri="{FF2B5EF4-FFF2-40B4-BE49-F238E27FC236}">
                <a16:creationId xmlns:a16="http://schemas.microsoft.com/office/drawing/2014/main" id="{229423D6-7158-A441-ABAF-6DC9C331B526}"/>
              </a:ext>
            </a:extLst>
          </p:cNvPr>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0626FF47-EEB4-5448-9265-0B55B714D4B7}"/>
              </a:ext>
            </a:extLst>
          </p:cNvPr>
          <p:cNvSpPr>
            <a:spLocks noGrp="1"/>
          </p:cNvSpPr>
          <p:nvPr>
            <p:ph type="dt" sz="half" idx="10"/>
          </p:nvPr>
        </p:nvSpPr>
        <p:spPr/>
        <p:txBody>
          <a:bodyPr/>
          <a:lstStyle/>
          <a:p>
            <a:fld id="{D9632B0F-CC4D-0F49-8888-BC9C39C874CF}" type="datetimeFigureOut">
              <a:rPr lang="en-US" smtClean="0"/>
              <a:t>5/13/2020</a:t>
            </a:fld>
            <a:endParaRPr lang="en-US"/>
          </a:p>
        </p:txBody>
      </p:sp>
      <p:sp>
        <p:nvSpPr>
          <p:cNvPr id="8" name="Footer Placeholder 7">
            <a:extLst>
              <a:ext uri="{FF2B5EF4-FFF2-40B4-BE49-F238E27FC236}">
                <a16:creationId xmlns:a16="http://schemas.microsoft.com/office/drawing/2014/main" id="{2C28BCD4-234F-084D-ABAE-506B80C095C4}"/>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427F655E-728F-4541-A6DB-FD4E4101D616}"/>
              </a:ext>
            </a:extLst>
          </p:cNvPr>
          <p:cNvSpPr>
            <a:spLocks noGrp="1"/>
          </p:cNvSpPr>
          <p:nvPr>
            <p:ph type="sldNum" sz="quarter" idx="12"/>
          </p:nvPr>
        </p:nvSpPr>
        <p:spPr/>
        <p:txBody>
          <a:bodyPr/>
          <a:lstStyle/>
          <a:p>
            <a:fld id="{590961BC-AB0D-CA46-B15B-B59A27D00CA5}" type="slidenum">
              <a:rPr lang="en-US" smtClean="0"/>
              <a:t>‹#›</a:t>
            </a:fld>
            <a:endParaRPr lang="en-US"/>
          </a:p>
        </p:txBody>
      </p:sp>
    </p:spTree>
    <p:extLst>
      <p:ext uri="{BB962C8B-B14F-4D97-AF65-F5344CB8AC3E}">
        <p14:creationId xmlns:p14="http://schemas.microsoft.com/office/powerpoint/2010/main" val="82776239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2585D9-5D2D-8746-9341-BE175B0F1D2E}"/>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43F15F48-5228-4D4F-87C8-9EF0F289932F}"/>
              </a:ext>
            </a:extLst>
          </p:cNvPr>
          <p:cNvSpPr>
            <a:spLocks noGrp="1"/>
          </p:cNvSpPr>
          <p:nvPr>
            <p:ph type="dt" sz="half" idx="10"/>
          </p:nvPr>
        </p:nvSpPr>
        <p:spPr/>
        <p:txBody>
          <a:bodyPr/>
          <a:lstStyle/>
          <a:p>
            <a:fld id="{D9632B0F-CC4D-0F49-8888-BC9C39C874CF}" type="datetimeFigureOut">
              <a:rPr lang="en-US" smtClean="0"/>
              <a:t>5/13/2020</a:t>
            </a:fld>
            <a:endParaRPr lang="en-US"/>
          </a:p>
        </p:txBody>
      </p:sp>
      <p:sp>
        <p:nvSpPr>
          <p:cNvPr id="4" name="Footer Placeholder 3">
            <a:extLst>
              <a:ext uri="{FF2B5EF4-FFF2-40B4-BE49-F238E27FC236}">
                <a16:creationId xmlns:a16="http://schemas.microsoft.com/office/drawing/2014/main" id="{A5F585E2-C59F-E24C-A6E7-B495DF34FB3C}"/>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38A43885-4924-6A43-BD0E-EA1BB4309F97}"/>
              </a:ext>
            </a:extLst>
          </p:cNvPr>
          <p:cNvSpPr>
            <a:spLocks noGrp="1"/>
          </p:cNvSpPr>
          <p:nvPr>
            <p:ph type="sldNum" sz="quarter" idx="12"/>
          </p:nvPr>
        </p:nvSpPr>
        <p:spPr/>
        <p:txBody>
          <a:bodyPr/>
          <a:lstStyle/>
          <a:p>
            <a:fld id="{590961BC-AB0D-CA46-B15B-B59A27D00CA5}" type="slidenum">
              <a:rPr lang="en-US" smtClean="0"/>
              <a:t>‹#›</a:t>
            </a:fld>
            <a:endParaRPr lang="en-US"/>
          </a:p>
        </p:txBody>
      </p:sp>
    </p:spTree>
    <p:extLst>
      <p:ext uri="{BB962C8B-B14F-4D97-AF65-F5344CB8AC3E}">
        <p14:creationId xmlns:p14="http://schemas.microsoft.com/office/powerpoint/2010/main" val="383095392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65BE02BC-39AE-404F-A3F8-4825C38DA7A8}"/>
              </a:ext>
            </a:extLst>
          </p:cNvPr>
          <p:cNvSpPr>
            <a:spLocks noGrp="1"/>
          </p:cNvSpPr>
          <p:nvPr>
            <p:ph type="dt" sz="half" idx="10"/>
          </p:nvPr>
        </p:nvSpPr>
        <p:spPr/>
        <p:txBody>
          <a:bodyPr/>
          <a:lstStyle/>
          <a:p>
            <a:fld id="{D9632B0F-CC4D-0F49-8888-BC9C39C874CF}" type="datetimeFigureOut">
              <a:rPr lang="en-US" smtClean="0"/>
              <a:t>5/13/2020</a:t>
            </a:fld>
            <a:endParaRPr lang="en-US"/>
          </a:p>
        </p:txBody>
      </p:sp>
      <p:sp>
        <p:nvSpPr>
          <p:cNvPr id="3" name="Footer Placeholder 2">
            <a:extLst>
              <a:ext uri="{FF2B5EF4-FFF2-40B4-BE49-F238E27FC236}">
                <a16:creationId xmlns:a16="http://schemas.microsoft.com/office/drawing/2014/main" id="{FE612EA4-59DC-7B49-9844-A5975151E751}"/>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F1735C6A-9133-364C-8F7D-99285E18515D}"/>
              </a:ext>
            </a:extLst>
          </p:cNvPr>
          <p:cNvSpPr>
            <a:spLocks noGrp="1"/>
          </p:cNvSpPr>
          <p:nvPr>
            <p:ph type="sldNum" sz="quarter" idx="12"/>
          </p:nvPr>
        </p:nvSpPr>
        <p:spPr/>
        <p:txBody>
          <a:bodyPr/>
          <a:lstStyle/>
          <a:p>
            <a:fld id="{590961BC-AB0D-CA46-B15B-B59A27D00CA5}" type="slidenum">
              <a:rPr lang="en-US" smtClean="0"/>
              <a:t>‹#›</a:t>
            </a:fld>
            <a:endParaRPr lang="en-US"/>
          </a:p>
        </p:txBody>
      </p:sp>
    </p:spTree>
    <p:extLst>
      <p:ext uri="{BB962C8B-B14F-4D97-AF65-F5344CB8AC3E}">
        <p14:creationId xmlns:p14="http://schemas.microsoft.com/office/powerpoint/2010/main" val="35706247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1A9422D-35B3-7B47-9F3E-58F654276E64}"/>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0BA62F22-F316-9544-A7FD-81387D3D522A}"/>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DE9D5E6B-1368-2D48-BF03-DC6D2FED6C0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06CEFA5E-71D0-8344-A420-B44F57F63F6D}"/>
              </a:ext>
            </a:extLst>
          </p:cNvPr>
          <p:cNvSpPr>
            <a:spLocks noGrp="1"/>
          </p:cNvSpPr>
          <p:nvPr>
            <p:ph type="dt" sz="half" idx="10"/>
          </p:nvPr>
        </p:nvSpPr>
        <p:spPr/>
        <p:txBody>
          <a:bodyPr/>
          <a:lstStyle/>
          <a:p>
            <a:fld id="{D9632B0F-CC4D-0F49-8888-BC9C39C874CF}" type="datetimeFigureOut">
              <a:rPr lang="en-US" smtClean="0"/>
              <a:t>5/13/2020</a:t>
            </a:fld>
            <a:endParaRPr lang="en-US"/>
          </a:p>
        </p:txBody>
      </p:sp>
      <p:sp>
        <p:nvSpPr>
          <p:cNvPr id="6" name="Footer Placeholder 5">
            <a:extLst>
              <a:ext uri="{FF2B5EF4-FFF2-40B4-BE49-F238E27FC236}">
                <a16:creationId xmlns:a16="http://schemas.microsoft.com/office/drawing/2014/main" id="{B1F31DCF-7F5F-8146-83A2-E1A1A5CE0DB3}"/>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CEC7AFA8-9255-474D-BA4B-5A871B6C41DA}"/>
              </a:ext>
            </a:extLst>
          </p:cNvPr>
          <p:cNvSpPr>
            <a:spLocks noGrp="1"/>
          </p:cNvSpPr>
          <p:nvPr>
            <p:ph type="sldNum" sz="quarter" idx="12"/>
          </p:nvPr>
        </p:nvSpPr>
        <p:spPr/>
        <p:txBody>
          <a:bodyPr/>
          <a:lstStyle/>
          <a:p>
            <a:fld id="{590961BC-AB0D-CA46-B15B-B59A27D00CA5}" type="slidenum">
              <a:rPr lang="en-US" smtClean="0"/>
              <a:t>‹#›</a:t>
            </a:fld>
            <a:endParaRPr lang="en-US"/>
          </a:p>
        </p:txBody>
      </p:sp>
    </p:spTree>
    <p:extLst>
      <p:ext uri="{BB962C8B-B14F-4D97-AF65-F5344CB8AC3E}">
        <p14:creationId xmlns:p14="http://schemas.microsoft.com/office/powerpoint/2010/main" val="7765665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1AE6BDD-D2E1-374B-8B1C-5DD9115EA466}"/>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214FA064-7650-9F40-AADF-E59EA070FC1B}"/>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01BDD656-FF1F-7B49-A915-675FD0AEBBBF}"/>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1B050FFB-B1E8-3D44-88CD-DE0D44AAF9E7}"/>
              </a:ext>
            </a:extLst>
          </p:cNvPr>
          <p:cNvSpPr>
            <a:spLocks noGrp="1"/>
          </p:cNvSpPr>
          <p:nvPr>
            <p:ph type="dt" sz="half" idx="10"/>
          </p:nvPr>
        </p:nvSpPr>
        <p:spPr/>
        <p:txBody>
          <a:bodyPr/>
          <a:lstStyle/>
          <a:p>
            <a:fld id="{D9632B0F-CC4D-0F49-8888-BC9C39C874CF}" type="datetimeFigureOut">
              <a:rPr lang="en-US" smtClean="0"/>
              <a:t>5/13/2020</a:t>
            </a:fld>
            <a:endParaRPr lang="en-US"/>
          </a:p>
        </p:txBody>
      </p:sp>
      <p:sp>
        <p:nvSpPr>
          <p:cNvPr id="6" name="Footer Placeholder 5">
            <a:extLst>
              <a:ext uri="{FF2B5EF4-FFF2-40B4-BE49-F238E27FC236}">
                <a16:creationId xmlns:a16="http://schemas.microsoft.com/office/drawing/2014/main" id="{B8497767-87B9-1748-99BA-13AA17131CA2}"/>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F94A55D2-5CD4-4F47-864A-0C67371CCD94}"/>
              </a:ext>
            </a:extLst>
          </p:cNvPr>
          <p:cNvSpPr>
            <a:spLocks noGrp="1"/>
          </p:cNvSpPr>
          <p:nvPr>
            <p:ph type="sldNum" sz="quarter" idx="12"/>
          </p:nvPr>
        </p:nvSpPr>
        <p:spPr/>
        <p:txBody>
          <a:bodyPr/>
          <a:lstStyle/>
          <a:p>
            <a:fld id="{590961BC-AB0D-CA46-B15B-B59A27D00CA5}" type="slidenum">
              <a:rPr lang="en-US" smtClean="0"/>
              <a:t>‹#›</a:t>
            </a:fld>
            <a:endParaRPr lang="en-US"/>
          </a:p>
        </p:txBody>
      </p:sp>
    </p:spTree>
    <p:extLst>
      <p:ext uri="{BB962C8B-B14F-4D97-AF65-F5344CB8AC3E}">
        <p14:creationId xmlns:p14="http://schemas.microsoft.com/office/powerpoint/2010/main" val="327652228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8062B7B-AEC8-EC41-972C-C2E229655EF2}"/>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A21E3F45-EF76-884E-9400-70D599E704E5}"/>
              </a:ext>
            </a:extLst>
          </p:cNvPr>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F35980D4-FF87-354B-9F02-C2212E719B89}"/>
              </a:ext>
            </a:extLst>
          </p:cNvPr>
          <p:cNvSpPr>
            <a:spLocks noGrp="1"/>
          </p:cNvSpPr>
          <p:nvPr>
            <p:ph type="dt" sz="half" idx="10"/>
          </p:nvPr>
        </p:nvSpPr>
        <p:spPr/>
        <p:txBody>
          <a:bodyPr/>
          <a:lstStyle/>
          <a:p>
            <a:fld id="{D9632B0F-CC4D-0F49-8888-BC9C39C874CF}" type="datetimeFigureOut">
              <a:rPr lang="en-US" smtClean="0"/>
              <a:t>5/13/2020</a:t>
            </a:fld>
            <a:endParaRPr lang="en-US"/>
          </a:p>
        </p:txBody>
      </p:sp>
      <p:sp>
        <p:nvSpPr>
          <p:cNvPr id="5" name="Footer Placeholder 4">
            <a:extLst>
              <a:ext uri="{FF2B5EF4-FFF2-40B4-BE49-F238E27FC236}">
                <a16:creationId xmlns:a16="http://schemas.microsoft.com/office/drawing/2014/main" id="{43683880-B974-6C42-BDBA-DF2A947891DD}"/>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4490340-060A-2C49-9443-CC13C7F0A352}"/>
              </a:ext>
            </a:extLst>
          </p:cNvPr>
          <p:cNvSpPr>
            <a:spLocks noGrp="1"/>
          </p:cNvSpPr>
          <p:nvPr>
            <p:ph type="sldNum" sz="quarter" idx="12"/>
          </p:nvPr>
        </p:nvSpPr>
        <p:spPr/>
        <p:txBody>
          <a:bodyPr/>
          <a:lstStyle/>
          <a:p>
            <a:fld id="{590961BC-AB0D-CA46-B15B-B59A27D00CA5}" type="slidenum">
              <a:rPr lang="en-US" smtClean="0"/>
              <a:t>‹#›</a:t>
            </a:fld>
            <a:endParaRPr lang="en-US"/>
          </a:p>
        </p:txBody>
      </p:sp>
    </p:spTree>
    <p:extLst>
      <p:ext uri="{BB962C8B-B14F-4D97-AF65-F5344CB8AC3E}">
        <p14:creationId xmlns:p14="http://schemas.microsoft.com/office/powerpoint/2010/main" val="422602042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5CE8DA3E-F683-B145-B449-350916BEBF8B}"/>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A2284CC3-F988-9441-A697-8138FC01097E}"/>
              </a:ext>
            </a:extLst>
          </p:cNvPr>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F36A031-8778-AA43-A8A8-B0CDB051B222}"/>
              </a:ext>
            </a:extLst>
          </p:cNvPr>
          <p:cNvSpPr>
            <a:spLocks noGrp="1"/>
          </p:cNvSpPr>
          <p:nvPr>
            <p:ph type="dt" sz="half" idx="10"/>
          </p:nvPr>
        </p:nvSpPr>
        <p:spPr/>
        <p:txBody>
          <a:bodyPr/>
          <a:lstStyle/>
          <a:p>
            <a:fld id="{D9632B0F-CC4D-0F49-8888-BC9C39C874CF}" type="datetimeFigureOut">
              <a:rPr lang="en-US" smtClean="0"/>
              <a:t>5/13/2020</a:t>
            </a:fld>
            <a:endParaRPr lang="en-US"/>
          </a:p>
        </p:txBody>
      </p:sp>
      <p:sp>
        <p:nvSpPr>
          <p:cNvPr id="5" name="Footer Placeholder 4">
            <a:extLst>
              <a:ext uri="{FF2B5EF4-FFF2-40B4-BE49-F238E27FC236}">
                <a16:creationId xmlns:a16="http://schemas.microsoft.com/office/drawing/2014/main" id="{B76E0CBD-8058-DC45-A02E-9D182EA690D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4D84D98-C59A-1C49-A754-58677162F3D9}"/>
              </a:ext>
            </a:extLst>
          </p:cNvPr>
          <p:cNvSpPr>
            <a:spLocks noGrp="1"/>
          </p:cNvSpPr>
          <p:nvPr>
            <p:ph type="sldNum" sz="quarter" idx="12"/>
          </p:nvPr>
        </p:nvSpPr>
        <p:spPr/>
        <p:txBody>
          <a:bodyPr/>
          <a:lstStyle/>
          <a:p>
            <a:fld id="{590961BC-AB0D-CA46-B15B-B59A27D00CA5}" type="slidenum">
              <a:rPr lang="en-US" smtClean="0"/>
              <a:t>‹#›</a:t>
            </a:fld>
            <a:endParaRPr lang="en-US"/>
          </a:p>
        </p:txBody>
      </p:sp>
    </p:spTree>
    <p:extLst>
      <p:ext uri="{BB962C8B-B14F-4D97-AF65-F5344CB8AC3E}">
        <p14:creationId xmlns:p14="http://schemas.microsoft.com/office/powerpoint/2010/main" val="125871126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4E651399-99C0-B148-A69A-5C02A1B5355A}"/>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BA8066BA-DD9F-A843-B968-F74147409607}"/>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83CC645-661E-2D4B-B97F-29D748027AB7}"/>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9632B0F-CC4D-0F49-8888-BC9C39C874CF}" type="datetimeFigureOut">
              <a:rPr lang="en-US" smtClean="0"/>
              <a:t>5/13/2020</a:t>
            </a:fld>
            <a:endParaRPr lang="en-US"/>
          </a:p>
        </p:txBody>
      </p:sp>
      <p:sp>
        <p:nvSpPr>
          <p:cNvPr id="5" name="Footer Placeholder 4">
            <a:extLst>
              <a:ext uri="{FF2B5EF4-FFF2-40B4-BE49-F238E27FC236}">
                <a16:creationId xmlns:a16="http://schemas.microsoft.com/office/drawing/2014/main" id="{B7721D97-F6B7-B245-9AE4-834ED5B374D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6E744096-BF15-A843-8771-403D6AA57325}"/>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90961BC-AB0D-CA46-B15B-B59A27D00CA5}" type="slidenum">
              <a:rPr lang="en-US" smtClean="0"/>
              <a:t>‹#›</a:t>
            </a:fld>
            <a:endParaRPr lang="en-US"/>
          </a:p>
        </p:txBody>
      </p:sp>
    </p:spTree>
    <p:extLst>
      <p:ext uri="{BB962C8B-B14F-4D97-AF65-F5344CB8AC3E}">
        <p14:creationId xmlns:p14="http://schemas.microsoft.com/office/powerpoint/2010/main" val="416239665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5.xml"/><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1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6.xml"/><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19.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tiff"/><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12.jp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0.xml"/><Relationship Id="rId1" Type="http://schemas.openxmlformats.org/officeDocument/2006/relationships/slideLayout" Target="../slideLayouts/slideLayout2.xml"/><Relationship Id="rId4" Type="http://schemas.openxmlformats.org/officeDocument/2006/relationships/image" Target="../media/image14.tiff"/></Relationships>
</file>

<file path=ppt/slides/_rels/slide30.xml.rels><?xml version="1.0" encoding="UTF-8" standalone="yes"?>
<Relationships xmlns="http://schemas.openxmlformats.org/package/2006/relationships"><Relationship Id="rId2" Type="http://schemas.openxmlformats.org/officeDocument/2006/relationships/image" Target="../media/image15.jp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AEB484A-C8F0-6E4B-AC75-039090EBF1A5}"/>
              </a:ext>
            </a:extLst>
          </p:cNvPr>
          <p:cNvSpPr>
            <a:spLocks noGrp="1"/>
          </p:cNvSpPr>
          <p:nvPr>
            <p:ph type="ctrTitle"/>
          </p:nvPr>
        </p:nvSpPr>
        <p:spPr>
          <a:xfrm>
            <a:off x="1172685" y="1022350"/>
            <a:ext cx="9846625" cy="3606799"/>
          </a:xfrm>
        </p:spPr>
        <p:txBody>
          <a:bodyPr anchor="ctr">
            <a:normAutofit fontScale="90000"/>
          </a:bodyPr>
          <a:lstStyle/>
          <a:p>
            <a:pPr>
              <a:lnSpc>
                <a:spcPct val="100000"/>
              </a:lnSpc>
            </a:pPr>
            <a:r>
              <a:rPr lang="en-US" b="1" dirty="0">
                <a:latin typeface="Andale Mono" panose="020B0509000000000004" pitchFamily="49" charset="0"/>
              </a:rPr>
              <a:t>Lost in Transcription: </a:t>
            </a:r>
            <a:br>
              <a:rPr lang="en-US" b="1" dirty="0">
                <a:latin typeface="Andale Mono" panose="020B0509000000000004" pitchFamily="49" charset="0"/>
              </a:rPr>
            </a:br>
            <a:r>
              <a:rPr lang="en-US" b="1" dirty="0">
                <a:latin typeface="Andale Mono" panose="020B0509000000000004" pitchFamily="49" charset="0"/>
              </a:rPr>
              <a:t>Developing workflows for captioning video</a:t>
            </a:r>
            <a:endParaRPr lang="en-US" dirty="0">
              <a:latin typeface="Andale Mono" panose="020B0509000000000004" pitchFamily="49" charset="0"/>
            </a:endParaRPr>
          </a:p>
        </p:txBody>
      </p:sp>
      <p:sp>
        <p:nvSpPr>
          <p:cNvPr id="3" name="Subtitle 2">
            <a:extLst>
              <a:ext uri="{FF2B5EF4-FFF2-40B4-BE49-F238E27FC236}">
                <a16:creationId xmlns:a16="http://schemas.microsoft.com/office/drawing/2014/main" id="{2BB71FA7-EBB9-CB45-A6E4-AE7E8C445885}"/>
              </a:ext>
            </a:extLst>
          </p:cNvPr>
          <p:cNvSpPr>
            <a:spLocks noGrp="1"/>
          </p:cNvSpPr>
          <p:nvPr>
            <p:ph type="subTitle" idx="1"/>
          </p:nvPr>
        </p:nvSpPr>
        <p:spPr>
          <a:xfrm>
            <a:off x="821375" y="5319773"/>
            <a:ext cx="10549247" cy="709551"/>
          </a:xfrm>
        </p:spPr>
        <p:txBody>
          <a:bodyPr>
            <a:normAutofit/>
          </a:bodyPr>
          <a:lstStyle/>
          <a:p>
            <a:r>
              <a:rPr lang="en-US" sz="1600" dirty="0">
                <a:latin typeface="Andale Mono" panose="020B0509000000000004" pitchFamily="49" charset="0"/>
              </a:rPr>
              <a:t>Desiree Alexander</a:t>
            </a:r>
          </a:p>
          <a:p>
            <a:r>
              <a:rPr lang="en-US" sz="1600" dirty="0">
                <a:latin typeface="Andale Mono" panose="020B0509000000000004" pitchFamily="49" charset="0"/>
              </a:rPr>
              <a:t>Chloe McLaren</a:t>
            </a:r>
          </a:p>
        </p:txBody>
      </p:sp>
      <p:sp>
        <p:nvSpPr>
          <p:cNvPr id="5" name="TextBox 4">
            <a:extLst>
              <a:ext uri="{FF2B5EF4-FFF2-40B4-BE49-F238E27FC236}">
                <a16:creationId xmlns:a16="http://schemas.microsoft.com/office/drawing/2014/main" id="{13146785-C14A-3843-98E3-20FB9CF6ED74}"/>
              </a:ext>
            </a:extLst>
          </p:cNvPr>
          <p:cNvSpPr txBox="1"/>
          <p:nvPr/>
        </p:nvSpPr>
        <p:spPr>
          <a:xfrm>
            <a:off x="3039716" y="6296084"/>
            <a:ext cx="6112571" cy="369332"/>
          </a:xfrm>
          <a:prstGeom prst="rect">
            <a:avLst/>
          </a:prstGeom>
          <a:noFill/>
        </p:spPr>
        <p:txBody>
          <a:bodyPr wrap="none" rtlCol="0">
            <a:spAutoFit/>
          </a:bodyPr>
          <a:lstStyle/>
          <a:p>
            <a:pPr algn="ctr"/>
            <a:r>
              <a:rPr lang="en-US" dirty="0">
                <a:latin typeface="Andale Mono" panose="020B0509000000000004" pitchFamily="49" charset="0"/>
              </a:rPr>
              <a:t>OCLC Works in Progress webinar May 13, 2020</a:t>
            </a:r>
          </a:p>
        </p:txBody>
      </p:sp>
    </p:spTree>
    <p:extLst>
      <p:ext uri="{BB962C8B-B14F-4D97-AF65-F5344CB8AC3E}">
        <p14:creationId xmlns:p14="http://schemas.microsoft.com/office/powerpoint/2010/main" val="98694074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14D760-093B-B847-AFCA-5642658B2283}"/>
              </a:ext>
            </a:extLst>
          </p:cNvPr>
          <p:cNvSpPr>
            <a:spLocks noGrp="1"/>
          </p:cNvSpPr>
          <p:nvPr>
            <p:ph type="title"/>
          </p:nvPr>
        </p:nvSpPr>
        <p:spPr/>
        <p:txBody>
          <a:bodyPr/>
          <a:lstStyle/>
          <a:p>
            <a:r>
              <a:rPr lang="en-US" dirty="0">
                <a:latin typeface="Andale Mono" panose="020B0509000000000004" pitchFamily="49" charset="0"/>
              </a:rPr>
              <a:t>What this presentation is, </a:t>
            </a:r>
            <a:br>
              <a:rPr lang="en-US" dirty="0">
                <a:latin typeface="Andale Mono" panose="020B0509000000000004" pitchFamily="49" charset="0"/>
              </a:rPr>
            </a:br>
            <a:r>
              <a:rPr lang="en-US" dirty="0">
                <a:latin typeface="Andale Mono" panose="020B0509000000000004" pitchFamily="49" charset="0"/>
              </a:rPr>
              <a:t>and what it is not</a:t>
            </a:r>
          </a:p>
        </p:txBody>
      </p:sp>
      <p:sp>
        <p:nvSpPr>
          <p:cNvPr id="3" name="Content Placeholder 2">
            <a:extLst>
              <a:ext uri="{FF2B5EF4-FFF2-40B4-BE49-F238E27FC236}">
                <a16:creationId xmlns:a16="http://schemas.microsoft.com/office/drawing/2014/main" id="{C7CA7486-601B-0E4F-A001-48CBB50CC2C9}"/>
              </a:ext>
            </a:extLst>
          </p:cNvPr>
          <p:cNvSpPr>
            <a:spLocks noGrp="1"/>
          </p:cNvSpPr>
          <p:nvPr>
            <p:ph idx="1"/>
          </p:nvPr>
        </p:nvSpPr>
        <p:spPr/>
        <p:txBody>
          <a:bodyPr/>
          <a:lstStyle/>
          <a:p>
            <a:pPr marL="457200" lvl="1" indent="0">
              <a:buNone/>
            </a:pPr>
            <a:endParaRPr lang="en-US" dirty="0"/>
          </a:p>
          <a:p>
            <a:pPr marL="457200" lvl="1" indent="0">
              <a:buNone/>
            </a:pPr>
            <a:endParaRPr lang="en-US" dirty="0"/>
          </a:p>
          <a:p>
            <a:pPr lvl="1">
              <a:buFont typeface="Wingdings" pitchFamily="2" charset="2"/>
              <a:buChar char="Ø"/>
            </a:pPr>
            <a:r>
              <a:rPr lang="en-US" dirty="0">
                <a:latin typeface="Andale Mono" panose="020B0509000000000004" pitchFamily="49" charset="0"/>
              </a:rPr>
              <a:t>Yes! is an airing of processes</a:t>
            </a:r>
          </a:p>
          <a:p>
            <a:pPr lvl="1">
              <a:buFont typeface="Wingdings" pitchFamily="2" charset="2"/>
              <a:buChar char="Ø"/>
            </a:pPr>
            <a:endParaRPr lang="en-US" dirty="0">
              <a:latin typeface="Andale Mono" panose="020B0509000000000004" pitchFamily="49" charset="0"/>
            </a:endParaRPr>
          </a:p>
          <a:p>
            <a:pPr marL="457200" lvl="1" indent="0">
              <a:buNone/>
            </a:pPr>
            <a:endParaRPr lang="en-US" dirty="0">
              <a:latin typeface="Andale Mono" panose="020B0509000000000004" pitchFamily="49" charset="0"/>
            </a:endParaRPr>
          </a:p>
          <a:p>
            <a:pPr marL="457200" lvl="1" indent="0">
              <a:buNone/>
            </a:pPr>
            <a:endParaRPr lang="en-US" sz="2000" dirty="0">
              <a:latin typeface="Andale Mono" panose="020B0509000000000004" pitchFamily="49" charset="0"/>
            </a:endParaRPr>
          </a:p>
          <a:p>
            <a:pPr lvl="1">
              <a:buFont typeface="Wingdings" pitchFamily="2" charset="2"/>
              <a:buChar char="Ø"/>
            </a:pPr>
            <a:r>
              <a:rPr lang="en-US" dirty="0">
                <a:latin typeface="Andale Mono" panose="020B0509000000000004" pitchFamily="49" charset="0"/>
              </a:rPr>
              <a:t>No! is not a technical solution</a:t>
            </a:r>
            <a:endParaRPr lang="en-US" sz="2000" dirty="0">
              <a:latin typeface="Andale Mono" panose="020B0509000000000004" pitchFamily="49" charset="0"/>
            </a:endParaRPr>
          </a:p>
          <a:p>
            <a:pPr marL="0" indent="0">
              <a:buNone/>
            </a:pPr>
            <a:endParaRPr lang="en-US" dirty="0">
              <a:latin typeface="Andale Mono" panose="020B0509000000000004" pitchFamily="49" charset="0"/>
            </a:endParaRPr>
          </a:p>
        </p:txBody>
      </p:sp>
    </p:spTree>
    <p:extLst>
      <p:ext uri="{BB962C8B-B14F-4D97-AF65-F5344CB8AC3E}">
        <p14:creationId xmlns:p14="http://schemas.microsoft.com/office/powerpoint/2010/main" val="221879433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r>
              <a:rPr lang="en-US" dirty="0">
                <a:latin typeface="Andale Mono" panose="020B0509000000000004" pitchFamily="49" charset="0"/>
              </a:rPr>
              <a:t>Where are we</a:t>
            </a:r>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p:txBody>
          <a:bodyPr/>
          <a:lstStyle/>
          <a:p>
            <a:pPr marL="457200" lvl="1" indent="0">
              <a:buNone/>
            </a:pPr>
            <a:endParaRPr lang="en-US" dirty="0">
              <a:latin typeface="Andale Mono" panose="020B0509000000000004" pitchFamily="49" charset="0"/>
            </a:endParaRPr>
          </a:p>
          <a:p>
            <a:pPr marL="0" indent="0">
              <a:buNone/>
            </a:pPr>
            <a:r>
              <a:rPr lang="en-US" dirty="0">
                <a:latin typeface="Andale Mono" panose="020B0509000000000004" pitchFamily="49" charset="0"/>
              </a:rPr>
              <a:t>Cornell University</a:t>
            </a:r>
          </a:p>
          <a:p>
            <a:pPr marL="0" indent="0">
              <a:buNone/>
            </a:pPr>
            <a:endParaRPr lang="en-US" dirty="0">
              <a:latin typeface="Andale Mono" panose="020B0509000000000004" pitchFamily="49" charset="0"/>
            </a:endParaRPr>
          </a:p>
          <a:p>
            <a:pPr marL="0" indent="0">
              <a:buNone/>
            </a:pPr>
            <a:endParaRPr lang="en-US" dirty="0">
              <a:latin typeface="Andale Mono" panose="020B0509000000000004" pitchFamily="49" charset="0"/>
            </a:endParaRPr>
          </a:p>
          <a:p>
            <a:pPr lvl="1">
              <a:buFont typeface="Wingdings" pitchFamily="2" charset="2"/>
              <a:buChar char="Ø"/>
            </a:pPr>
            <a:r>
              <a:rPr lang="en-US" dirty="0">
                <a:latin typeface="Andale Mono" panose="020B0509000000000004" pitchFamily="49" charset="0"/>
              </a:rPr>
              <a:t>Big school (15 colleges, 23,600 students)</a:t>
            </a:r>
          </a:p>
          <a:p>
            <a:pPr marL="457200" lvl="1" indent="0">
              <a:buNone/>
            </a:pPr>
            <a:endParaRPr lang="en-US" dirty="0">
              <a:latin typeface="Andale Mono" panose="020B0509000000000004" pitchFamily="49" charset="0"/>
            </a:endParaRPr>
          </a:p>
          <a:p>
            <a:pPr lvl="1">
              <a:buFont typeface="Wingdings" pitchFamily="2" charset="2"/>
              <a:buChar char="Ø"/>
            </a:pPr>
            <a:endParaRPr lang="en-US" dirty="0">
              <a:latin typeface="Andale Mono" panose="020B0509000000000004" pitchFamily="49" charset="0"/>
            </a:endParaRPr>
          </a:p>
          <a:p>
            <a:pPr lvl="1">
              <a:buFont typeface="Wingdings" pitchFamily="2" charset="2"/>
              <a:buChar char="Ø"/>
            </a:pPr>
            <a:r>
              <a:rPr lang="en-US" dirty="0">
                <a:latin typeface="Andale Mono" panose="020B0509000000000004" pitchFamily="49" charset="0"/>
              </a:rPr>
              <a:t>big bureaucracy, small units</a:t>
            </a:r>
          </a:p>
        </p:txBody>
      </p:sp>
    </p:spTree>
    <p:extLst>
      <p:ext uri="{BB962C8B-B14F-4D97-AF65-F5344CB8AC3E}">
        <p14:creationId xmlns:p14="http://schemas.microsoft.com/office/powerpoint/2010/main" val="331779033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8041D2-4C8E-5A4F-81AF-C86BE7338B26}"/>
              </a:ext>
            </a:extLst>
          </p:cNvPr>
          <p:cNvSpPr>
            <a:spLocks noGrp="1"/>
          </p:cNvSpPr>
          <p:nvPr>
            <p:ph type="title"/>
          </p:nvPr>
        </p:nvSpPr>
        <p:spPr/>
        <p:txBody>
          <a:bodyPr>
            <a:normAutofit/>
          </a:bodyPr>
          <a:lstStyle/>
          <a:p>
            <a:r>
              <a:rPr lang="en-US" sz="3600" dirty="0">
                <a:latin typeface="Andale Mono" panose="020B0509000000000004" pitchFamily="49" charset="0"/>
              </a:rPr>
              <a:t>A Call to Arms: University Mandate</a:t>
            </a:r>
          </a:p>
        </p:txBody>
      </p:sp>
      <p:sp>
        <p:nvSpPr>
          <p:cNvPr id="3" name="Content Placeholder 2">
            <a:extLst>
              <a:ext uri="{FF2B5EF4-FFF2-40B4-BE49-F238E27FC236}">
                <a16:creationId xmlns:a16="http://schemas.microsoft.com/office/drawing/2014/main" id="{D8663F10-AB82-4E48-863C-DC5BB0A0718F}"/>
              </a:ext>
            </a:extLst>
          </p:cNvPr>
          <p:cNvSpPr>
            <a:spLocks noGrp="1"/>
          </p:cNvSpPr>
          <p:nvPr>
            <p:ph idx="1"/>
          </p:nvPr>
        </p:nvSpPr>
        <p:spPr/>
        <p:txBody>
          <a:bodyPr/>
          <a:lstStyle/>
          <a:p>
            <a:pPr>
              <a:buFont typeface="Wingdings" pitchFamily="2" charset="2"/>
              <a:buChar char="Ø"/>
            </a:pPr>
            <a:r>
              <a:rPr lang="en-US" sz="2000" dirty="0">
                <a:latin typeface="Andale Mono" panose="020B0509000000000004" pitchFamily="49" charset="0"/>
              </a:rPr>
              <a:t>Web Content Accessibility Guidelines (WCAG) 2.0 Level AA</a:t>
            </a:r>
          </a:p>
          <a:p>
            <a:pPr>
              <a:buFont typeface="Wingdings" pitchFamily="2" charset="2"/>
              <a:buChar char="Ø"/>
            </a:pPr>
            <a:endParaRPr lang="en-US" sz="2000" dirty="0">
              <a:latin typeface="Andale Mono" panose="020B0509000000000004" pitchFamily="49" charset="0"/>
            </a:endParaRPr>
          </a:p>
          <a:p>
            <a:pPr>
              <a:buFont typeface="Wingdings" pitchFamily="2" charset="2"/>
              <a:buChar char="Ø"/>
            </a:pPr>
            <a:r>
              <a:rPr lang="en-US" sz="2000" dirty="0">
                <a:latin typeface="Andale Mono" panose="020B0509000000000004" pitchFamily="49" charset="0"/>
              </a:rPr>
              <a:t>Americans with Disabilities Act (ADA)</a:t>
            </a:r>
          </a:p>
          <a:p>
            <a:pPr marL="0" indent="0">
              <a:buNone/>
            </a:pPr>
            <a:endParaRPr lang="en-US" dirty="0"/>
          </a:p>
          <a:p>
            <a:pPr>
              <a:buFont typeface="Wingdings" pitchFamily="2" charset="2"/>
              <a:buChar char="Ø"/>
            </a:pPr>
            <a:r>
              <a:rPr lang="en-US" sz="2000" dirty="0">
                <a:latin typeface="Andale Mono" panose="020B0509000000000004" pitchFamily="49" charset="0"/>
              </a:rPr>
              <a:t>Section 504 of the Rehabilitation Act of 1973</a:t>
            </a:r>
          </a:p>
          <a:p>
            <a:pPr>
              <a:buFont typeface="Wingdings" pitchFamily="2" charset="2"/>
              <a:buChar char="Ø"/>
            </a:pPr>
            <a:endParaRPr lang="en-US" dirty="0"/>
          </a:p>
          <a:p>
            <a:pPr>
              <a:buFont typeface="Wingdings" pitchFamily="2" charset="2"/>
              <a:buChar char="Ø"/>
            </a:pPr>
            <a:r>
              <a:rPr lang="en-US" sz="2000" dirty="0">
                <a:latin typeface="Andale Mono" panose="020B0509000000000004" pitchFamily="49" charset="0"/>
              </a:rPr>
              <a:t>New York State Human Rights Law</a:t>
            </a:r>
          </a:p>
          <a:p>
            <a:pPr>
              <a:buFont typeface="Wingdings" pitchFamily="2" charset="2"/>
              <a:buChar char="Ø"/>
            </a:pPr>
            <a:endParaRPr lang="en-US" dirty="0"/>
          </a:p>
          <a:p>
            <a:pPr>
              <a:buFont typeface="Wingdings" pitchFamily="2" charset="2"/>
              <a:buChar char="Ø"/>
            </a:pPr>
            <a:r>
              <a:rPr lang="en-US" sz="2000" dirty="0">
                <a:latin typeface="Andale Mono" panose="020B0509000000000004" pitchFamily="49" charset="0"/>
              </a:rPr>
              <a:t>Section 1557 of the Affordable Care Act</a:t>
            </a:r>
          </a:p>
          <a:p>
            <a:pPr marL="0" indent="0">
              <a:buNone/>
            </a:pPr>
            <a:endParaRPr lang="en-US" dirty="0"/>
          </a:p>
        </p:txBody>
      </p:sp>
    </p:spTree>
    <p:extLst>
      <p:ext uri="{BB962C8B-B14F-4D97-AF65-F5344CB8AC3E}">
        <p14:creationId xmlns:p14="http://schemas.microsoft.com/office/powerpoint/2010/main" val="358008046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r>
              <a:rPr lang="en-US" dirty="0">
                <a:latin typeface="Andale Mono" panose="020B0509000000000004" pitchFamily="49" charset="0"/>
              </a:rPr>
              <a:t>Ethics</a:t>
            </a:r>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p:txBody>
          <a:bodyPr>
            <a:normAutofit lnSpcReduction="10000"/>
          </a:bodyPr>
          <a:lstStyle/>
          <a:p>
            <a:pPr>
              <a:spcAft>
                <a:spcPts val="1200"/>
              </a:spcAft>
              <a:buFont typeface="Wingdings" pitchFamily="2" charset="2"/>
              <a:buChar char="Ø"/>
            </a:pPr>
            <a:r>
              <a:rPr lang="en-US" dirty="0">
                <a:latin typeface="Andale Mono" panose="020B0509000000000004" pitchFamily="49" charset="0"/>
              </a:rPr>
              <a:t> Cornell University is committed to diversity and inclusiveness with the goal of providing an accessible, usable and welcoming environment for faculty, staff, students and visitors with disabilities.</a:t>
            </a:r>
          </a:p>
          <a:p>
            <a:pPr>
              <a:buFont typeface="Wingdings" pitchFamily="2" charset="2"/>
              <a:buChar char="Ø"/>
            </a:pPr>
            <a:r>
              <a:rPr lang="en-US" dirty="0">
                <a:latin typeface="Andale Mono" panose="020B0509000000000004" pitchFamily="49" charset="0"/>
              </a:rPr>
              <a:t> Cornell University has an inclusive approach to all aspects of accessibility on campus and strives to have all members of the Cornell community engaged in shared responsibility for accessibility of our programs, services, and activities.</a:t>
            </a:r>
          </a:p>
        </p:txBody>
      </p:sp>
    </p:spTree>
    <p:extLst>
      <p:ext uri="{BB962C8B-B14F-4D97-AF65-F5344CB8AC3E}">
        <p14:creationId xmlns:p14="http://schemas.microsoft.com/office/powerpoint/2010/main" val="310976422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a:xfrm>
            <a:off x="838200" y="365125"/>
            <a:ext cx="10515600" cy="1325563"/>
          </a:xfrm>
        </p:spPr>
        <p:txBody>
          <a:bodyPr/>
          <a:lstStyle/>
          <a:p>
            <a:r>
              <a:rPr lang="en-US" dirty="0">
                <a:latin typeface="Andale Mono" panose="020B0509000000000004" pitchFamily="49" charset="0"/>
              </a:rPr>
              <a:t>Ethics</a:t>
            </a:r>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a:xfrm>
            <a:off x="838200" y="1825625"/>
            <a:ext cx="10515600" cy="4351338"/>
          </a:xfrm>
        </p:spPr>
        <p:txBody>
          <a:bodyPr>
            <a:normAutofit lnSpcReduction="10000"/>
          </a:bodyPr>
          <a:lstStyle/>
          <a:p>
            <a:pPr>
              <a:spcAft>
                <a:spcPts val="1200"/>
              </a:spcAft>
              <a:buFont typeface="Wingdings" pitchFamily="2" charset="2"/>
              <a:buChar char="Ø"/>
            </a:pPr>
            <a:r>
              <a:rPr lang="en-US" dirty="0">
                <a:latin typeface="Andale Mono" panose="020B0509000000000004" pitchFamily="49" charset="0"/>
              </a:rPr>
              <a:t> Cornell University is committed to diversity and inclusiveness with the goal of providing an accessible, usable and welcoming environment for faculty, staff, students and visitors with disabilities.</a:t>
            </a:r>
          </a:p>
          <a:p>
            <a:pPr>
              <a:buFont typeface="Wingdings" pitchFamily="2" charset="2"/>
              <a:buChar char="Ø"/>
            </a:pPr>
            <a:r>
              <a:rPr lang="en-US" dirty="0">
                <a:latin typeface="Andale Mono" panose="020B0509000000000004" pitchFamily="49" charset="0"/>
              </a:rPr>
              <a:t> Cornell University has an inclusive approach to all aspects of accessibility on campus and strives to have all members of the Cornell community engaged in shared responsibility for accessibility of our programs, services, and activities.</a:t>
            </a:r>
          </a:p>
        </p:txBody>
      </p:sp>
      <p:sp>
        <p:nvSpPr>
          <p:cNvPr id="4" name="TextBox 3">
            <a:extLst>
              <a:ext uri="{FF2B5EF4-FFF2-40B4-BE49-F238E27FC236}">
                <a16:creationId xmlns:a16="http://schemas.microsoft.com/office/drawing/2014/main" id="{3E33C677-4AA1-214C-84A5-CE0B9B867C98}"/>
              </a:ext>
            </a:extLst>
          </p:cNvPr>
          <p:cNvSpPr txBox="1"/>
          <p:nvPr/>
        </p:nvSpPr>
        <p:spPr>
          <a:xfrm rot="796696">
            <a:off x="1331846" y="1393422"/>
            <a:ext cx="5804757" cy="3170099"/>
          </a:xfrm>
          <a:prstGeom prst="rect">
            <a:avLst/>
          </a:prstGeom>
          <a:noFill/>
        </p:spPr>
        <p:txBody>
          <a:bodyPr wrap="square" rtlCol="0">
            <a:spAutoFit/>
          </a:bodyPr>
          <a:lstStyle/>
          <a:p>
            <a:r>
              <a:rPr lang="en-US" sz="20000" b="1" dirty="0">
                <a:solidFill>
                  <a:srgbClr val="00B050"/>
                </a:solidFill>
              </a:rPr>
              <a:t>$$$</a:t>
            </a:r>
          </a:p>
        </p:txBody>
      </p:sp>
      <p:sp>
        <p:nvSpPr>
          <p:cNvPr id="5" name="TextBox 4">
            <a:extLst>
              <a:ext uri="{FF2B5EF4-FFF2-40B4-BE49-F238E27FC236}">
                <a16:creationId xmlns:a16="http://schemas.microsoft.com/office/drawing/2014/main" id="{76EE5E1E-1E19-504F-A3C3-FA2A45573B5F}"/>
              </a:ext>
            </a:extLst>
          </p:cNvPr>
          <p:cNvSpPr txBox="1"/>
          <p:nvPr/>
        </p:nvSpPr>
        <p:spPr>
          <a:xfrm rot="20553660">
            <a:off x="6610038" y="2449870"/>
            <a:ext cx="5804757" cy="3170099"/>
          </a:xfrm>
          <a:prstGeom prst="rect">
            <a:avLst/>
          </a:prstGeom>
          <a:noFill/>
        </p:spPr>
        <p:txBody>
          <a:bodyPr wrap="square" rtlCol="0">
            <a:spAutoFit/>
          </a:bodyPr>
          <a:lstStyle/>
          <a:p>
            <a:r>
              <a:rPr lang="en-US" sz="20000" b="1" dirty="0">
                <a:solidFill>
                  <a:srgbClr val="00B050"/>
                </a:solidFill>
              </a:rPr>
              <a:t>$$$</a:t>
            </a:r>
          </a:p>
        </p:txBody>
      </p:sp>
    </p:spTree>
    <p:extLst>
      <p:ext uri="{BB962C8B-B14F-4D97-AF65-F5344CB8AC3E}">
        <p14:creationId xmlns:p14="http://schemas.microsoft.com/office/powerpoint/2010/main" val="265672230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a:xfrm>
            <a:off x="838200" y="2503018"/>
            <a:ext cx="10515600" cy="1325563"/>
          </a:xfrm>
        </p:spPr>
        <p:txBody>
          <a:bodyPr/>
          <a:lstStyle/>
          <a:p>
            <a:pPr algn="ctr"/>
            <a:r>
              <a:rPr lang="en-US" dirty="0">
                <a:latin typeface="Andale Mono" panose="020B0509000000000004" pitchFamily="49" charset="0"/>
              </a:rPr>
              <a:t>Why present?</a:t>
            </a:r>
          </a:p>
        </p:txBody>
      </p:sp>
    </p:spTree>
    <p:extLst>
      <p:ext uri="{BB962C8B-B14F-4D97-AF65-F5344CB8AC3E}">
        <p14:creationId xmlns:p14="http://schemas.microsoft.com/office/powerpoint/2010/main" val="363360257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a:xfrm>
            <a:off x="742950" y="1128713"/>
            <a:ext cx="10639425" cy="5548313"/>
          </a:xfrm>
        </p:spPr>
        <p:txBody>
          <a:bodyPr anchor="t"/>
          <a:lstStyle/>
          <a:p>
            <a:pPr lvl="1">
              <a:buFont typeface="Wingdings" pitchFamily="2" charset="2"/>
              <a:buChar char="Ø"/>
            </a:pPr>
            <a:r>
              <a:rPr lang="en-US" sz="2600" dirty="0">
                <a:latin typeface="Andale Mono" panose="020B0509000000000004" pitchFamily="49" charset="0"/>
              </a:rPr>
              <a:t>Doing our due diligence</a:t>
            </a:r>
          </a:p>
          <a:p>
            <a:pPr marL="457200" lvl="1" indent="0">
              <a:buNone/>
            </a:pPr>
            <a:endParaRPr lang="en-US" sz="2600" dirty="0">
              <a:latin typeface="Andale Mono" panose="020B0509000000000004" pitchFamily="49" charset="0"/>
            </a:endParaRPr>
          </a:p>
          <a:p>
            <a:pPr marL="457200" lvl="1" indent="0">
              <a:buNone/>
            </a:pPr>
            <a:endParaRPr lang="en-US" sz="2600" dirty="0">
              <a:latin typeface="Andale Mono" panose="020B0509000000000004" pitchFamily="49" charset="0"/>
            </a:endParaRPr>
          </a:p>
          <a:p>
            <a:pPr marL="0" indent="0">
              <a:buNone/>
            </a:pPr>
            <a:endParaRPr lang="en-US" dirty="0"/>
          </a:p>
        </p:txBody>
      </p:sp>
    </p:spTree>
    <p:extLst>
      <p:ext uri="{BB962C8B-B14F-4D97-AF65-F5344CB8AC3E}">
        <p14:creationId xmlns:p14="http://schemas.microsoft.com/office/powerpoint/2010/main" val="214824105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a:xfrm>
            <a:off x="742950" y="1128713"/>
            <a:ext cx="10639425" cy="5548313"/>
          </a:xfrm>
        </p:spPr>
        <p:txBody>
          <a:bodyPr anchor="t"/>
          <a:lstStyle/>
          <a:p>
            <a:pPr lvl="1">
              <a:buFont typeface="Wingdings" pitchFamily="2" charset="2"/>
              <a:buChar char="Ø"/>
            </a:pPr>
            <a:r>
              <a:rPr lang="en-US" sz="2600" dirty="0">
                <a:latin typeface="Andale Mono" panose="020B0509000000000004" pitchFamily="49" charset="0"/>
              </a:rPr>
              <a:t>Doing our due diligence</a:t>
            </a:r>
          </a:p>
          <a:p>
            <a:pPr lvl="1">
              <a:buFont typeface="Wingdings" pitchFamily="2" charset="2"/>
              <a:buChar char="Ø"/>
            </a:pPr>
            <a:endParaRPr lang="en-US" sz="2600" dirty="0">
              <a:latin typeface="Andale Mono" panose="020B0509000000000004" pitchFamily="49" charset="0"/>
            </a:endParaRPr>
          </a:p>
          <a:p>
            <a:pPr lvl="1">
              <a:buFont typeface="Wingdings" pitchFamily="2" charset="2"/>
              <a:buChar char="Ø"/>
            </a:pPr>
            <a:r>
              <a:rPr lang="en-US" sz="2600" dirty="0">
                <a:latin typeface="Andale Mono" panose="020B0509000000000004" pitchFamily="49" charset="0"/>
              </a:rPr>
              <a:t>Nothing to lose</a:t>
            </a:r>
          </a:p>
          <a:p>
            <a:pPr marL="457200" lvl="1" indent="0">
              <a:buNone/>
            </a:pPr>
            <a:endParaRPr lang="en-US" sz="2600" dirty="0">
              <a:latin typeface="Andale Mono" panose="020B0509000000000004" pitchFamily="49" charset="0"/>
            </a:endParaRPr>
          </a:p>
          <a:p>
            <a:pPr lvl="1">
              <a:buFont typeface="Wingdings" pitchFamily="2" charset="2"/>
              <a:buChar char="Ø"/>
            </a:pPr>
            <a:endParaRPr lang="en-US" sz="2600" dirty="0">
              <a:latin typeface="Andale Mono" panose="020B0509000000000004" pitchFamily="49" charset="0"/>
            </a:endParaRPr>
          </a:p>
          <a:p>
            <a:pPr marL="457200" lvl="1" indent="0">
              <a:buNone/>
            </a:pPr>
            <a:endParaRPr lang="en-US" sz="2600" dirty="0">
              <a:latin typeface="Andale Mono" panose="020B0509000000000004" pitchFamily="49" charset="0"/>
            </a:endParaRPr>
          </a:p>
          <a:p>
            <a:pPr marL="457200" lvl="1" indent="0">
              <a:buNone/>
            </a:pPr>
            <a:endParaRPr lang="en-US" sz="2600" dirty="0">
              <a:latin typeface="Andale Mono" panose="020B0509000000000004" pitchFamily="49" charset="0"/>
            </a:endParaRPr>
          </a:p>
          <a:p>
            <a:pPr marL="0" indent="0">
              <a:buNone/>
            </a:pPr>
            <a:endParaRPr lang="en-US" dirty="0"/>
          </a:p>
        </p:txBody>
      </p:sp>
    </p:spTree>
    <p:extLst>
      <p:ext uri="{BB962C8B-B14F-4D97-AF65-F5344CB8AC3E}">
        <p14:creationId xmlns:p14="http://schemas.microsoft.com/office/powerpoint/2010/main" val="255796910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a:xfrm>
            <a:off x="742950" y="1128713"/>
            <a:ext cx="10639425" cy="5548313"/>
          </a:xfrm>
        </p:spPr>
        <p:txBody>
          <a:bodyPr anchor="t"/>
          <a:lstStyle/>
          <a:p>
            <a:pPr lvl="1">
              <a:buFont typeface="Wingdings" pitchFamily="2" charset="2"/>
              <a:buChar char="Ø"/>
            </a:pPr>
            <a:r>
              <a:rPr lang="en-US" sz="2600" dirty="0">
                <a:latin typeface="Andale Mono" panose="020B0509000000000004" pitchFamily="49" charset="0"/>
              </a:rPr>
              <a:t>Doing our due diligence</a:t>
            </a:r>
          </a:p>
          <a:p>
            <a:pPr lvl="1">
              <a:buFont typeface="Wingdings" pitchFamily="2" charset="2"/>
              <a:buChar char="Ø"/>
            </a:pPr>
            <a:endParaRPr lang="en-US" sz="2600" dirty="0">
              <a:latin typeface="Andale Mono" panose="020B0509000000000004" pitchFamily="49" charset="0"/>
            </a:endParaRPr>
          </a:p>
          <a:p>
            <a:pPr lvl="1">
              <a:buFont typeface="Wingdings" pitchFamily="2" charset="2"/>
              <a:buChar char="Ø"/>
            </a:pPr>
            <a:r>
              <a:rPr lang="en-US" sz="2600" dirty="0">
                <a:latin typeface="Andale Mono" panose="020B0509000000000004" pitchFamily="49" charset="0"/>
              </a:rPr>
              <a:t>Nothing to lose</a:t>
            </a:r>
          </a:p>
          <a:p>
            <a:pPr lvl="1">
              <a:buFont typeface="Wingdings" pitchFamily="2" charset="2"/>
              <a:buChar char="Ø"/>
            </a:pPr>
            <a:endParaRPr lang="en-US" sz="2600" dirty="0">
              <a:latin typeface="Andale Mono" panose="020B0509000000000004" pitchFamily="49" charset="0"/>
            </a:endParaRPr>
          </a:p>
          <a:p>
            <a:pPr lvl="1">
              <a:buFont typeface="Wingdings" pitchFamily="2" charset="2"/>
              <a:buChar char="Ø"/>
            </a:pPr>
            <a:r>
              <a:rPr lang="en-US" sz="2600" dirty="0">
                <a:latin typeface="Andale Mono" panose="020B0509000000000004" pitchFamily="49" charset="0"/>
              </a:rPr>
              <a:t>Build a community of support and expertise</a:t>
            </a:r>
          </a:p>
          <a:p>
            <a:pPr lvl="1">
              <a:buFont typeface="Wingdings" pitchFamily="2" charset="2"/>
              <a:buChar char="Ø"/>
            </a:pPr>
            <a:endParaRPr lang="en-US" sz="2600" dirty="0">
              <a:latin typeface="Andale Mono" panose="020B0509000000000004" pitchFamily="49" charset="0"/>
            </a:endParaRPr>
          </a:p>
          <a:p>
            <a:pPr lvl="1">
              <a:buFont typeface="Wingdings" pitchFamily="2" charset="2"/>
              <a:buChar char="Ø"/>
            </a:pPr>
            <a:endParaRPr lang="en-US" sz="2600" dirty="0">
              <a:latin typeface="Andale Mono" panose="020B0509000000000004" pitchFamily="49" charset="0"/>
            </a:endParaRPr>
          </a:p>
          <a:p>
            <a:pPr marL="457200" lvl="1" indent="0">
              <a:buNone/>
            </a:pPr>
            <a:endParaRPr lang="en-US" sz="2600" dirty="0">
              <a:latin typeface="Andale Mono" panose="020B0509000000000004" pitchFamily="49" charset="0"/>
            </a:endParaRPr>
          </a:p>
          <a:p>
            <a:pPr marL="457200" lvl="1" indent="0">
              <a:buNone/>
            </a:pPr>
            <a:endParaRPr lang="en-US" sz="2600" dirty="0">
              <a:latin typeface="Andale Mono" panose="020B0509000000000004" pitchFamily="49" charset="0"/>
            </a:endParaRPr>
          </a:p>
          <a:p>
            <a:pPr marL="0" indent="0">
              <a:buNone/>
            </a:pPr>
            <a:endParaRPr lang="en-US" dirty="0"/>
          </a:p>
        </p:txBody>
      </p:sp>
    </p:spTree>
    <p:extLst>
      <p:ext uri="{BB962C8B-B14F-4D97-AF65-F5344CB8AC3E}">
        <p14:creationId xmlns:p14="http://schemas.microsoft.com/office/powerpoint/2010/main" val="414355339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a:xfrm>
            <a:off x="742950" y="1128713"/>
            <a:ext cx="10639425" cy="5548313"/>
          </a:xfrm>
        </p:spPr>
        <p:txBody>
          <a:bodyPr anchor="t"/>
          <a:lstStyle/>
          <a:p>
            <a:pPr lvl="1">
              <a:buFont typeface="Wingdings" pitchFamily="2" charset="2"/>
              <a:buChar char="Ø"/>
            </a:pPr>
            <a:r>
              <a:rPr lang="en-US" sz="2600" dirty="0">
                <a:latin typeface="Andale Mono" panose="020B0509000000000004" pitchFamily="49" charset="0"/>
              </a:rPr>
              <a:t>Doing our due diligence</a:t>
            </a:r>
          </a:p>
          <a:p>
            <a:pPr lvl="1">
              <a:buFont typeface="Wingdings" pitchFamily="2" charset="2"/>
              <a:buChar char="Ø"/>
            </a:pPr>
            <a:endParaRPr lang="en-US" sz="2600" dirty="0">
              <a:latin typeface="Andale Mono" panose="020B0509000000000004" pitchFamily="49" charset="0"/>
            </a:endParaRPr>
          </a:p>
          <a:p>
            <a:pPr lvl="1">
              <a:buFont typeface="Wingdings" pitchFamily="2" charset="2"/>
              <a:buChar char="Ø"/>
            </a:pPr>
            <a:r>
              <a:rPr lang="en-US" sz="2600" dirty="0">
                <a:latin typeface="Andale Mono" panose="020B0509000000000004" pitchFamily="49" charset="0"/>
              </a:rPr>
              <a:t>Nothing to lose</a:t>
            </a:r>
          </a:p>
          <a:p>
            <a:pPr lvl="1">
              <a:buFont typeface="Wingdings" pitchFamily="2" charset="2"/>
              <a:buChar char="Ø"/>
            </a:pPr>
            <a:endParaRPr lang="en-US" sz="2600" dirty="0">
              <a:latin typeface="Andale Mono" panose="020B0509000000000004" pitchFamily="49" charset="0"/>
            </a:endParaRPr>
          </a:p>
          <a:p>
            <a:pPr lvl="1">
              <a:buFont typeface="Wingdings" pitchFamily="2" charset="2"/>
              <a:buChar char="Ø"/>
            </a:pPr>
            <a:r>
              <a:rPr lang="en-US" sz="2600" dirty="0">
                <a:latin typeface="Andale Mono" panose="020B0509000000000004" pitchFamily="49" charset="0"/>
              </a:rPr>
              <a:t>Build a community of support and expertise</a:t>
            </a:r>
          </a:p>
          <a:p>
            <a:pPr lvl="1">
              <a:buFont typeface="Wingdings" pitchFamily="2" charset="2"/>
              <a:buChar char="Ø"/>
            </a:pPr>
            <a:endParaRPr lang="en-US" sz="2600" dirty="0">
              <a:latin typeface="Andale Mono" panose="020B0509000000000004" pitchFamily="49" charset="0"/>
            </a:endParaRPr>
          </a:p>
          <a:p>
            <a:pPr lvl="1">
              <a:buFont typeface="Wingdings" pitchFamily="2" charset="2"/>
              <a:buChar char="Ø"/>
            </a:pPr>
            <a:r>
              <a:rPr lang="en-US" sz="2600" dirty="0">
                <a:latin typeface="Andale Mono"/>
              </a:rPr>
              <a:t>Because this issue is very real, and effects those in need of such services and the institutions charged with providing them </a:t>
            </a:r>
          </a:p>
          <a:p>
            <a:pPr marL="457200" lvl="1" indent="0">
              <a:buNone/>
            </a:pPr>
            <a:endParaRPr lang="en-US" sz="2600" dirty="0">
              <a:latin typeface="Andale Mono" panose="020B0509000000000004" pitchFamily="49" charset="0"/>
            </a:endParaRPr>
          </a:p>
          <a:p>
            <a:pPr lvl="1">
              <a:buFont typeface="Wingdings" pitchFamily="2" charset="2"/>
              <a:buChar char="Ø"/>
            </a:pPr>
            <a:endParaRPr lang="en-US" sz="2600" dirty="0">
              <a:latin typeface="Andale Mono" panose="020B0509000000000004" pitchFamily="49" charset="0"/>
            </a:endParaRPr>
          </a:p>
          <a:p>
            <a:pPr lvl="1">
              <a:buFont typeface="Wingdings" pitchFamily="2" charset="2"/>
              <a:buChar char="Ø"/>
            </a:pPr>
            <a:endParaRPr lang="en-US" sz="2600" dirty="0">
              <a:latin typeface="Andale Mono" panose="020B0509000000000004" pitchFamily="49" charset="0"/>
            </a:endParaRPr>
          </a:p>
          <a:p>
            <a:pPr marL="457200" lvl="1" indent="0">
              <a:buNone/>
            </a:pPr>
            <a:endParaRPr lang="en-US" sz="2600" dirty="0">
              <a:latin typeface="Andale Mono" panose="020B0509000000000004" pitchFamily="49" charset="0"/>
            </a:endParaRPr>
          </a:p>
          <a:p>
            <a:pPr marL="457200" lvl="1" indent="0">
              <a:buNone/>
            </a:pPr>
            <a:endParaRPr lang="en-US" sz="2600" dirty="0">
              <a:latin typeface="Andale Mono" panose="020B0509000000000004" pitchFamily="49" charset="0"/>
            </a:endParaRPr>
          </a:p>
          <a:p>
            <a:pPr marL="0" indent="0">
              <a:buNone/>
            </a:pPr>
            <a:endParaRPr lang="en-US" dirty="0"/>
          </a:p>
        </p:txBody>
      </p:sp>
    </p:spTree>
    <p:extLst>
      <p:ext uri="{BB962C8B-B14F-4D97-AF65-F5344CB8AC3E}">
        <p14:creationId xmlns:p14="http://schemas.microsoft.com/office/powerpoint/2010/main" val="312459602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a:xfrm>
            <a:off x="742950" y="1128713"/>
            <a:ext cx="10639425" cy="5548313"/>
          </a:xfrm>
        </p:spPr>
        <p:txBody>
          <a:bodyPr anchor="t"/>
          <a:lstStyle/>
          <a:p>
            <a:pPr lvl="1">
              <a:buFont typeface="Wingdings" pitchFamily="2" charset="2"/>
              <a:buChar char="Ø"/>
            </a:pPr>
            <a:r>
              <a:rPr lang="en-US" sz="2600" dirty="0">
                <a:latin typeface="Andale Mono" panose="020B0509000000000004" pitchFamily="49" charset="0"/>
              </a:rPr>
              <a:t>Doing our due diligence</a:t>
            </a:r>
          </a:p>
          <a:p>
            <a:pPr lvl="1">
              <a:buFont typeface="Wingdings" pitchFamily="2" charset="2"/>
              <a:buChar char="Ø"/>
            </a:pPr>
            <a:endParaRPr lang="en-US" sz="2600" dirty="0">
              <a:latin typeface="Andale Mono" panose="020B0509000000000004" pitchFamily="49" charset="0"/>
            </a:endParaRPr>
          </a:p>
          <a:p>
            <a:pPr lvl="1">
              <a:buFont typeface="Wingdings" pitchFamily="2" charset="2"/>
              <a:buChar char="Ø"/>
            </a:pPr>
            <a:r>
              <a:rPr lang="en-US" sz="2600" dirty="0">
                <a:latin typeface="Andale Mono" panose="020B0509000000000004" pitchFamily="49" charset="0"/>
              </a:rPr>
              <a:t>Nothing to lose</a:t>
            </a:r>
          </a:p>
          <a:p>
            <a:pPr lvl="1">
              <a:buFont typeface="Wingdings" pitchFamily="2" charset="2"/>
              <a:buChar char="Ø"/>
            </a:pPr>
            <a:endParaRPr lang="en-US" sz="2600" dirty="0">
              <a:latin typeface="Andale Mono" panose="020B0509000000000004" pitchFamily="49" charset="0"/>
            </a:endParaRPr>
          </a:p>
          <a:p>
            <a:pPr lvl="1">
              <a:buFont typeface="Wingdings" pitchFamily="2" charset="2"/>
              <a:buChar char="Ø"/>
            </a:pPr>
            <a:r>
              <a:rPr lang="en-US" sz="2600" dirty="0">
                <a:latin typeface="Andale Mono" panose="020B0509000000000004" pitchFamily="49" charset="0"/>
              </a:rPr>
              <a:t>Build a community of support and expertise</a:t>
            </a:r>
          </a:p>
          <a:p>
            <a:pPr lvl="1">
              <a:buFont typeface="Wingdings" pitchFamily="2" charset="2"/>
              <a:buChar char="Ø"/>
            </a:pPr>
            <a:endParaRPr lang="en-US" sz="2600" dirty="0">
              <a:latin typeface="Andale Mono" panose="020B0509000000000004" pitchFamily="49" charset="0"/>
            </a:endParaRPr>
          </a:p>
          <a:p>
            <a:pPr lvl="1">
              <a:buFont typeface="Wingdings" pitchFamily="2" charset="2"/>
              <a:buChar char="Ø"/>
            </a:pPr>
            <a:r>
              <a:rPr lang="en-US" sz="2600" dirty="0">
                <a:latin typeface="Andale Mono"/>
              </a:rPr>
              <a:t>Because this issue is very real, and effects those in need of such services and the institutions charged with providing them</a:t>
            </a:r>
          </a:p>
          <a:p>
            <a:pPr lvl="1">
              <a:buFont typeface="Wingdings" pitchFamily="2" charset="2"/>
              <a:buChar char="Ø"/>
            </a:pPr>
            <a:endParaRPr lang="en-US" sz="2600" dirty="0">
              <a:latin typeface="Andale Mono" panose="020B0509000000000004" pitchFamily="49" charset="0"/>
            </a:endParaRPr>
          </a:p>
          <a:p>
            <a:pPr lvl="1">
              <a:buFont typeface="Wingdings" pitchFamily="2" charset="2"/>
              <a:buChar char="Ø"/>
            </a:pPr>
            <a:r>
              <a:rPr lang="en-US" sz="2600" dirty="0">
                <a:latin typeface="Andale Mono" panose="020B0509000000000004" pitchFamily="49" charset="0"/>
              </a:rPr>
              <a:t>All of the above </a:t>
            </a:r>
          </a:p>
          <a:p>
            <a:pPr marL="457200" lvl="1" indent="0">
              <a:buNone/>
            </a:pPr>
            <a:endParaRPr lang="en-US" sz="2600" dirty="0">
              <a:latin typeface="Andale Mono" panose="020B0509000000000004" pitchFamily="49" charset="0"/>
            </a:endParaRPr>
          </a:p>
          <a:p>
            <a:pPr lvl="1">
              <a:buFont typeface="Wingdings" pitchFamily="2" charset="2"/>
              <a:buChar char="Ø"/>
            </a:pPr>
            <a:endParaRPr lang="en-US" sz="2600" dirty="0">
              <a:latin typeface="Andale Mono" panose="020B0509000000000004" pitchFamily="49" charset="0"/>
            </a:endParaRPr>
          </a:p>
          <a:p>
            <a:pPr lvl="1">
              <a:buFont typeface="Wingdings" pitchFamily="2" charset="2"/>
              <a:buChar char="Ø"/>
            </a:pPr>
            <a:endParaRPr lang="en-US" sz="2600" dirty="0">
              <a:latin typeface="Andale Mono" panose="020B0509000000000004" pitchFamily="49" charset="0"/>
            </a:endParaRPr>
          </a:p>
          <a:p>
            <a:pPr marL="457200" lvl="1" indent="0">
              <a:buNone/>
            </a:pPr>
            <a:endParaRPr lang="en-US" sz="2600" dirty="0">
              <a:latin typeface="Andale Mono" panose="020B0509000000000004" pitchFamily="49" charset="0"/>
            </a:endParaRPr>
          </a:p>
          <a:p>
            <a:pPr marL="457200" lvl="1" indent="0">
              <a:buNone/>
            </a:pPr>
            <a:endParaRPr lang="en-US" sz="2600" dirty="0">
              <a:latin typeface="Andale Mono" panose="020B0509000000000004" pitchFamily="49" charset="0"/>
            </a:endParaRPr>
          </a:p>
          <a:p>
            <a:pPr marL="0" indent="0">
              <a:buNone/>
            </a:pPr>
            <a:endParaRPr lang="en-US" dirty="0"/>
          </a:p>
        </p:txBody>
      </p:sp>
    </p:spTree>
    <p:extLst>
      <p:ext uri="{BB962C8B-B14F-4D97-AF65-F5344CB8AC3E}">
        <p14:creationId xmlns:p14="http://schemas.microsoft.com/office/powerpoint/2010/main" val="224513354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31475CF6-1EDB-3144-8A5F-D8D4BDDD82AD}"/>
              </a:ext>
            </a:extLst>
          </p:cNvPr>
          <p:cNvSpPr/>
          <p:nvPr/>
        </p:nvSpPr>
        <p:spPr>
          <a:xfrm>
            <a:off x="2232297" y="1694934"/>
            <a:ext cx="7625806" cy="3046988"/>
          </a:xfrm>
          <a:prstGeom prst="rect">
            <a:avLst/>
          </a:prstGeom>
        </p:spPr>
        <p:txBody>
          <a:bodyPr wrap="none">
            <a:spAutoFit/>
          </a:bodyPr>
          <a:lstStyle/>
          <a:p>
            <a:pPr algn="ctr"/>
            <a:r>
              <a:rPr lang="en-US" sz="4400" dirty="0">
                <a:latin typeface="Andale Mono" panose="020B0509000000000004" pitchFamily="49" charset="0"/>
              </a:rPr>
              <a:t>“Start where you are, </a:t>
            </a:r>
          </a:p>
          <a:p>
            <a:pPr algn="ctr"/>
            <a:r>
              <a:rPr lang="en-US" sz="4400" dirty="0">
                <a:latin typeface="Andale Mono" panose="020B0509000000000004" pitchFamily="49" charset="0"/>
              </a:rPr>
              <a:t>use what you have, </a:t>
            </a:r>
          </a:p>
          <a:p>
            <a:pPr algn="ctr"/>
            <a:r>
              <a:rPr lang="en-US" sz="4400" dirty="0">
                <a:latin typeface="Andale Mono" panose="020B0509000000000004" pitchFamily="49" charset="0"/>
              </a:rPr>
              <a:t>do what you can”</a:t>
            </a:r>
          </a:p>
          <a:p>
            <a:pPr algn="r"/>
            <a:r>
              <a:rPr lang="en-US" sz="1600" dirty="0">
                <a:latin typeface="Andale Mono" panose="020B0509000000000004" pitchFamily="49" charset="0"/>
              </a:rPr>
              <a:t>-Arthur Ashe</a:t>
            </a:r>
          </a:p>
          <a:p>
            <a:pPr algn="ctr"/>
            <a:endParaRPr lang="en-US" sz="4400" dirty="0">
              <a:latin typeface="Andale Mono" panose="020B0509000000000004" pitchFamily="49" charset="0"/>
            </a:endParaRPr>
          </a:p>
        </p:txBody>
      </p:sp>
    </p:spTree>
    <p:extLst>
      <p:ext uri="{BB962C8B-B14F-4D97-AF65-F5344CB8AC3E}">
        <p14:creationId xmlns:p14="http://schemas.microsoft.com/office/powerpoint/2010/main" val="33796162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1CAC9B3E-3A40-554C-8EFD-84FEC9C046BC}"/>
              </a:ext>
            </a:extLst>
          </p:cNvPr>
          <p:cNvSpPr txBox="1"/>
          <p:nvPr/>
        </p:nvSpPr>
        <p:spPr>
          <a:xfrm>
            <a:off x="1344613" y="2822575"/>
            <a:ext cx="9144000" cy="769441"/>
          </a:xfrm>
          <a:prstGeom prst="rect">
            <a:avLst/>
          </a:prstGeom>
          <a:noFill/>
        </p:spPr>
        <p:txBody>
          <a:bodyPr wrap="square" rtlCol="0" anchor="ctr">
            <a:spAutoFit/>
          </a:bodyPr>
          <a:lstStyle/>
          <a:p>
            <a:pPr algn="ctr"/>
            <a:r>
              <a:rPr lang="en-US" sz="4400" dirty="0">
                <a:latin typeface="Andale Mono" panose="020B0509000000000004" pitchFamily="49" charset="0"/>
              </a:rPr>
              <a:t>Here is what we do know…</a:t>
            </a:r>
          </a:p>
        </p:txBody>
      </p:sp>
    </p:spTree>
    <p:extLst>
      <p:ext uri="{BB962C8B-B14F-4D97-AF65-F5344CB8AC3E}">
        <p14:creationId xmlns:p14="http://schemas.microsoft.com/office/powerpoint/2010/main" val="53980659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1D3FC1F2-C41E-404A-9D93-D0AE78C345EB}"/>
              </a:ext>
            </a:extLst>
          </p:cNvPr>
          <p:cNvSpPr txBox="1"/>
          <p:nvPr/>
        </p:nvSpPr>
        <p:spPr>
          <a:xfrm>
            <a:off x="185738" y="2614613"/>
            <a:ext cx="11515725" cy="523220"/>
          </a:xfrm>
          <a:prstGeom prst="rect">
            <a:avLst/>
          </a:prstGeom>
          <a:noFill/>
        </p:spPr>
        <p:txBody>
          <a:bodyPr wrap="square" rtlCol="0">
            <a:spAutoFit/>
          </a:bodyPr>
          <a:lstStyle/>
          <a:p>
            <a:pPr algn="ctr"/>
            <a:r>
              <a:rPr lang="en-US" sz="2800" dirty="0">
                <a:latin typeface="Andale Mono" panose="020B0509000000000004" pitchFamily="49" charset="0"/>
              </a:rPr>
              <a:t>Something is not necessarily better than nothing </a:t>
            </a:r>
          </a:p>
        </p:txBody>
      </p:sp>
    </p:spTree>
    <p:extLst>
      <p:ext uri="{BB962C8B-B14F-4D97-AF65-F5344CB8AC3E}">
        <p14:creationId xmlns:p14="http://schemas.microsoft.com/office/powerpoint/2010/main" val="205855343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DC7178DA-CAC1-CC4D-B3AC-53C1C0AB16A0}"/>
              </a:ext>
            </a:extLst>
          </p:cNvPr>
          <p:cNvPicPr>
            <a:picLocks noGrp="1" noChangeAspect="1"/>
          </p:cNvPicPr>
          <p:nvPr>
            <p:ph idx="1"/>
          </p:nvPr>
        </p:nvPicPr>
        <p:blipFill>
          <a:blip r:embed="rId3"/>
          <a:stretch>
            <a:fillRect/>
          </a:stretch>
        </p:blipFill>
        <p:spPr>
          <a:xfrm>
            <a:off x="2134548" y="393892"/>
            <a:ext cx="7930385" cy="5985163"/>
          </a:xfrm>
        </p:spPr>
      </p:pic>
    </p:spTree>
    <p:extLst>
      <p:ext uri="{BB962C8B-B14F-4D97-AF65-F5344CB8AC3E}">
        <p14:creationId xmlns:p14="http://schemas.microsoft.com/office/powerpoint/2010/main" val="2390443650"/>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endParaRPr lang="en-US" dirty="0"/>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p:txBody>
          <a:bodyPr/>
          <a:lstStyle/>
          <a:p>
            <a:r>
              <a:rPr lang="en-US" dirty="0"/>
              <a:t>Fine ASR</a:t>
            </a:r>
          </a:p>
          <a:p>
            <a:endParaRPr lang="en-US" dirty="0"/>
          </a:p>
        </p:txBody>
      </p:sp>
      <p:pic>
        <p:nvPicPr>
          <p:cNvPr id="4" name="Picture 3">
            <a:extLst>
              <a:ext uri="{FF2B5EF4-FFF2-40B4-BE49-F238E27FC236}">
                <a16:creationId xmlns:a16="http://schemas.microsoft.com/office/drawing/2014/main" id="{87D411B5-4925-7542-93F6-8E08FDA734B2}"/>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178285" y="1027906"/>
            <a:ext cx="5917715" cy="4504530"/>
          </a:xfrm>
          <a:prstGeom prst="rect">
            <a:avLst/>
          </a:prstGeom>
        </p:spPr>
      </p:pic>
      <p:pic>
        <p:nvPicPr>
          <p:cNvPr id="5" name="Picture 4">
            <a:extLst>
              <a:ext uri="{FF2B5EF4-FFF2-40B4-BE49-F238E27FC236}">
                <a16:creationId xmlns:a16="http://schemas.microsoft.com/office/drawing/2014/main" id="{7FD4F163-B4AD-B74D-A80F-82B3F53909A9}"/>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6322957" y="1027906"/>
            <a:ext cx="5690758" cy="4504530"/>
          </a:xfrm>
          <a:prstGeom prst="rect">
            <a:avLst/>
          </a:prstGeom>
        </p:spPr>
      </p:pic>
    </p:spTree>
    <p:extLst>
      <p:ext uri="{BB962C8B-B14F-4D97-AF65-F5344CB8AC3E}">
        <p14:creationId xmlns:p14="http://schemas.microsoft.com/office/powerpoint/2010/main" val="69826739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p:txBody>
          <a:bodyPr/>
          <a:lstStyle/>
          <a:p>
            <a:r>
              <a:rPr lang="en-US" dirty="0"/>
              <a:t>Weirdly Wrong ASR</a:t>
            </a:r>
          </a:p>
          <a:p>
            <a:endParaRPr lang="en-US" dirty="0"/>
          </a:p>
        </p:txBody>
      </p:sp>
      <p:pic>
        <p:nvPicPr>
          <p:cNvPr id="4" name="Picture 3">
            <a:extLst>
              <a:ext uri="{FF2B5EF4-FFF2-40B4-BE49-F238E27FC236}">
                <a16:creationId xmlns:a16="http://schemas.microsoft.com/office/drawing/2014/main" id="{ABB74A5F-2A8E-2440-A879-4BB66446277D}"/>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208517" y="1027906"/>
            <a:ext cx="5852288" cy="4508544"/>
          </a:xfrm>
          <a:prstGeom prst="rect">
            <a:avLst/>
          </a:prstGeom>
        </p:spPr>
      </p:pic>
      <p:pic>
        <p:nvPicPr>
          <p:cNvPr id="6" name="Picture 5">
            <a:extLst>
              <a:ext uri="{FF2B5EF4-FFF2-40B4-BE49-F238E27FC236}">
                <a16:creationId xmlns:a16="http://schemas.microsoft.com/office/drawing/2014/main" id="{35E8D69C-5CA9-E04C-81D5-13C091839B93}"/>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6091706" y="1026440"/>
            <a:ext cx="5891777" cy="4510010"/>
          </a:xfrm>
          <a:prstGeom prst="rect">
            <a:avLst/>
          </a:prstGeom>
        </p:spPr>
      </p:pic>
    </p:spTree>
    <p:extLst>
      <p:ext uri="{BB962C8B-B14F-4D97-AF65-F5344CB8AC3E}">
        <p14:creationId xmlns:p14="http://schemas.microsoft.com/office/powerpoint/2010/main" val="307951940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88EB5E6F-E55B-2841-8871-DB65256422CE}"/>
              </a:ext>
            </a:extLst>
          </p:cNvPr>
          <p:cNvPicPr>
            <a:picLocks noGrp="1" noChangeAspect="1"/>
          </p:cNvPicPr>
          <p:nvPr>
            <p:ph idx="1"/>
          </p:nvPr>
        </p:nvPicPr>
        <p:blipFill>
          <a:blip r:embed="rId3"/>
          <a:stretch>
            <a:fillRect/>
          </a:stretch>
        </p:blipFill>
        <p:spPr>
          <a:xfrm>
            <a:off x="2532957" y="291478"/>
            <a:ext cx="6717612" cy="6300286"/>
          </a:xfrm>
        </p:spPr>
      </p:pic>
    </p:spTree>
    <p:extLst>
      <p:ext uri="{BB962C8B-B14F-4D97-AF65-F5344CB8AC3E}">
        <p14:creationId xmlns:p14="http://schemas.microsoft.com/office/powerpoint/2010/main" val="116820746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p:txBody>
          <a:bodyPr/>
          <a:lstStyle/>
          <a:p>
            <a:r>
              <a:rPr lang="en-US" dirty="0"/>
              <a:t>Offensively wrong ASR</a:t>
            </a:r>
          </a:p>
        </p:txBody>
      </p:sp>
      <p:pic>
        <p:nvPicPr>
          <p:cNvPr id="4" name="Picture 3">
            <a:extLst>
              <a:ext uri="{FF2B5EF4-FFF2-40B4-BE49-F238E27FC236}">
                <a16:creationId xmlns:a16="http://schemas.microsoft.com/office/drawing/2014/main" id="{7D3AC1EB-54C1-2545-83D0-E2F537138855}"/>
              </a:ext>
            </a:extLst>
          </p:cNvPr>
          <p:cNvPicPr>
            <a:picLocks noChangeAspect="1"/>
          </p:cNvPicPr>
          <p:nvPr/>
        </p:nvPicPr>
        <p:blipFill>
          <a:blip r:embed="rId2"/>
          <a:stretch>
            <a:fillRect/>
          </a:stretch>
        </p:blipFill>
        <p:spPr>
          <a:xfrm>
            <a:off x="88676" y="821921"/>
            <a:ext cx="6131082" cy="5044405"/>
          </a:xfrm>
          <a:prstGeom prst="rect">
            <a:avLst/>
          </a:prstGeom>
        </p:spPr>
      </p:pic>
      <p:pic>
        <p:nvPicPr>
          <p:cNvPr id="5" name="Picture 4">
            <a:extLst>
              <a:ext uri="{FF2B5EF4-FFF2-40B4-BE49-F238E27FC236}">
                <a16:creationId xmlns:a16="http://schemas.microsoft.com/office/drawing/2014/main" id="{7F4D9943-D6CC-6D49-BFB0-0BCACD978535}"/>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6219758" y="931156"/>
            <a:ext cx="5783352" cy="4501636"/>
          </a:xfrm>
          <a:prstGeom prst="rect">
            <a:avLst/>
          </a:prstGeom>
        </p:spPr>
      </p:pic>
    </p:spTree>
    <p:extLst>
      <p:ext uri="{BB962C8B-B14F-4D97-AF65-F5344CB8AC3E}">
        <p14:creationId xmlns:p14="http://schemas.microsoft.com/office/powerpoint/2010/main" val="2871089042"/>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r>
              <a:rPr lang="en-US" dirty="0">
                <a:latin typeface="Andale Mono" panose="020B0509000000000004" pitchFamily="49" charset="0"/>
              </a:rPr>
              <a:t>GOALS</a:t>
            </a:r>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p:txBody>
          <a:bodyPr>
            <a:normAutofit lnSpcReduction="10000"/>
          </a:bodyPr>
          <a:lstStyle/>
          <a:p>
            <a:pPr>
              <a:buFont typeface="Wingdings" pitchFamily="2" charset="2"/>
              <a:buChar char="Ø"/>
            </a:pPr>
            <a:r>
              <a:rPr lang="en-US" dirty="0">
                <a:latin typeface="Andale Mono" panose="020B0509000000000004" pitchFamily="49" charset="0"/>
              </a:rPr>
              <a:t>Accuracy</a:t>
            </a:r>
          </a:p>
          <a:p>
            <a:pPr marL="0" indent="0">
              <a:buNone/>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Cheap</a:t>
            </a:r>
          </a:p>
          <a:p>
            <a:pPr marL="0" indent="0">
              <a:buNone/>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Scalable</a:t>
            </a:r>
          </a:p>
          <a:p>
            <a:pPr marL="0" indent="0">
              <a:buNone/>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Well-documented</a:t>
            </a:r>
          </a:p>
          <a:p>
            <a:pPr marL="0" indent="0">
              <a:buNone/>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Institutional interoperability </a:t>
            </a:r>
          </a:p>
        </p:txBody>
      </p:sp>
    </p:spTree>
    <p:extLst>
      <p:ext uri="{BB962C8B-B14F-4D97-AF65-F5344CB8AC3E}">
        <p14:creationId xmlns:p14="http://schemas.microsoft.com/office/powerpoint/2010/main" val="4841113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normAutofit/>
          </a:bodyPr>
          <a:lstStyle/>
          <a:p>
            <a:r>
              <a:rPr lang="en-US" sz="3200" dirty="0">
                <a:latin typeface="Andale Mono"/>
                <a:cs typeface="Calibri Light"/>
              </a:rPr>
              <a:t>Cornell's current video holdings (accessible online)</a:t>
            </a:r>
            <a:endParaRPr lang="en-US" sz="3200">
              <a:latin typeface="Andale Mono"/>
            </a:endParaRPr>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a:xfrm>
            <a:off x="302741" y="1825625"/>
            <a:ext cx="11552194" cy="4351338"/>
          </a:xfrm>
        </p:spPr>
        <p:txBody>
          <a:bodyPr vert="horz" lIns="91440" tIns="45720" rIns="91440" bIns="45720" rtlCol="0" anchor="t">
            <a:normAutofit lnSpcReduction="10000"/>
          </a:bodyPr>
          <a:lstStyle/>
          <a:p>
            <a:pPr lvl="1">
              <a:buFont typeface="Wingdings" panose="020B0604020202020204" pitchFamily="34" charset="0"/>
              <a:buChar char="Ø"/>
            </a:pPr>
            <a:r>
              <a:rPr lang="en-US" dirty="0">
                <a:latin typeface="Andale Mono"/>
              </a:rPr>
              <a:t> ~7900 items of online video content in our Kaltura instance alone, not counting vended or subscription material</a:t>
            </a:r>
          </a:p>
          <a:p>
            <a:pPr marL="457200" lvl="1" indent="0">
              <a:buNone/>
            </a:pPr>
            <a:endParaRPr lang="en-US" dirty="0">
              <a:latin typeface="Andale Mono"/>
            </a:endParaRPr>
          </a:p>
          <a:p>
            <a:pPr lvl="2">
              <a:buFont typeface="Wingdings" panose="020B0604020202020204" pitchFamily="34" charset="0"/>
              <a:buChar char="Ø"/>
            </a:pPr>
            <a:r>
              <a:rPr lang="en-US" sz="2400" dirty="0">
                <a:latin typeface="Andale Mono"/>
              </a:rPr>
              <a:t>~3000 available for students in a specific course only</a:t>
            </a:r>
          </a:p>
          <a:p>
            <a:pPr marL="914400" lvl="2" indent="0">
              <a:buNone/>
            </a:pPr>
            <a:endParaRPr lang="en-US" sz="2400" dirty="0">
              <a:latin typeface="Andale Mono"/>
            </a:endParaRPr>
          </a:p>
          <a:p>
            <a:pPr lvl="2">
              <a:buFont typeface="Wingdings" panose="020B0604020202020204" pitchFamily="34" charset="0"/>
              <a:buChar char="Ø"/>
            </a:pPr>
            <a:r>
              <a:rPr lang="en-US" sz="2400" dirty="0">
                <a:latin typeface="Andale Mono"/>
              </a:rPr>
              <a:t>~1300 are available only to the Cornell community</a:t>
            </a:r>
          </a:p>
          <a:p>
            <a:pPr marL="914400" lvl="2" indent="0">
              <a:buNone/>
            </a:pPr>
            <a:endParaRPr lang="en-US" sz="2400" dirty="0">
              <a:latin typeface="Andale Mono"/>
            </a:endParaRPr>
          </a:p>
          <a:p>
            <a:pPr lvl="2">
              <a:buFont typeface="Wingdings" panose="020B0604020202020204" pitchFamily="34" charset="0"/>
              <a:buChar char="Ø"/>
            </a:pPr>
            <a:r>
              <a:rPr lang="en-US" sz="2400" dirty="0">
                <a:latin typeface="Andale Mono"/>
              </a:rPr>
              <a:t>~3700 are public</a:t>
            </a:r>
          </a:p>
          <a:p>
            <a:pPr marL="914400" lvl="2" indent="0">
              <a:buNone/>
            </a:pPr>
            <a:endParaRPr lang="en-US" sz="2400" dirty="0">
              <a:latin typeface="Andale Mono"/>
            </a:endParaRPr>
          </a:p>
          <a:p>
            <a:pPr lvl="2">
              <a:buFont typeface="Wingdings" panose="020B0604020202020204" pitchFamily="34" charset="0"/>
              <a:buChar char="Ø"/>
            </a:pPr>
            <a:r>
              <a:rPr lang="en-US" sz="2400" dirty="0">
                <a:latin typeface="Andale Mono"/>
              </a:rPr>
              <a:t>??? Privately owned, but library related, content on other external platforms </a:t>
            </a:r>
          </a:p>
        </p:txBody>
      </p:sp>
    </p:spTree>
    <p:extLst>
      <p:ext uri="{BB962C8B-B14F-4D97-AF65-F5344CB8AC3E}">
        <p14:creationId xmlns:p14="http://schemas.microsoft.com/office/powerpoint/2010/main" val="381413835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r>
              <a:rPr lang="en-US" dirty="0">
                <a:latin typeface="Andale Mono"/>
              </a:rPr>
              <a:t>Future Backlog</a:t>
            </a:r>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a:xfrm>
            <a:off x="426309" y="1825625"/>
            <a:ext cx="11414896" cy="4351338"/>
          </a:xfrm>
        </p:spPr>
        <p:txBody>
          <a:bodyPr vert="horz" lIns="91440" tIns="45720" rIns="91440" bIns="45720" rtlCol="0" anchor="t">
            <a:normAutofit/>
          </a:bodyPr>
          <a:lstStyle/>
          <a:p>
            <a:pPr marL="0" indent="0">
              <a:buNone/>
            </a:pPr>
            <a:r>
              <a:rPr lang="en-US" dirty="0">
                <a:latin typeface="Andale Mono"/>
              </a:rPr>
              <a:t>Multi-year initiative to digitize at-risk library content</a:t>
            </a:r>
          </a:p>
          <a:p>
            <a:pPr marL="0" indent="0">
              <a:buNone/>
            </a:pPr>
            <a:endParaRPr lang="en-US" dirty="0">
              <a:latin typeface="Andale Mono"/>
            </a:endParaRPr>
          </a:p>
          <a:p>
            <a:pPr marL="800100" lvl="1" indent="-342900">
              <a:buFont typeface="Wingdings" panose="020B0604020202020204" pitchFamily="34" charset="0"/>
              <a:buChar char="Ø"/>
            </a:pPr>
            <a:r>
              <a:rPr lang="en-US" dirty="0">
                <a:latin typeface="Andale Mono"/>
              </a:rPr>
              <a:t>~220,000 items identified by survey</a:t>
            </a:r>
          </a:p>
          <a:p>
            <a:pPr marL="457200" lvl="1" indent="0">
              <a:buNone/>
            </a:pPr>
            <a:endParaRPr lang="en-US" dirty="0">
              <a:latin typeface="Andale Mono"/>
            </a:endParaRPr>
          </a:p>
          <a:p>
            <a:pPr marL="800100" lvl="1" indent="-342900">
              <a:buFont typeface="Wingdings" panose="020B0604020202020204" pitchFamily="34" charset="0"/>
              <a:buChar char="Ø"/>
            </a:pPr>
            <a:r>
              <a:rPr lang="en-US" dirty="0">
                <a:latin typeface="Andale Mono"/>
              </a:rPr>
              <a:t>~78,000 magnetic media</a:t>
            </a:r>
            <a:endParaRPr lang="en-US" dirty="0">
              <a:latin typeface="Andale Mono"/>
              <a:cs typeface="Calibri"/>
            </a:endParaRPr>
          </a:p>
          <a:p>
            <a:pPr marL="800100" lvl="1" indent="-342900">
              <a:buFont typeface="Wingdings" panose="020B0604020202020204" pitchFamily="34" charset="0"/>
              <a:buChar char="Ø"/>
            </a:pPr>
            <a:endParaRPr lang="en-US" dirty="0">
              <a:latin typeface="Andale Mono"/>
              <a:cs typeface="Calibri"/>
            </a:endParaRPr>
          </a:p>
          <a:p>
            <a:pPr marL="800100" lvl="1" indent="-342900">
              <a:buFont typeface="Wingdings" panose="020B0604020202020204" pitchFamily="34" charset="0"/>
              <a:buChar char="Ø"/>
            </a:pPr>
            <a:r>
              <a:rPr lang="en-US" dirty="0">
                <a:latin typeface="Andale Mono"/>
                <a:cs typeface="Calibri"/>
              </a:rPr>
              <a:t>~1,000-2,000 items digitized per year at current rate</a:t>
            </a:r>
          </a:p>
        </p:txBody>
      </p:sp>
    </p:spTree>
    <p:extLst>
      <p:ext uri="{BB962C8B-B14F-4D97-AF65-F5344CB8AC3E}">
        <p14:creationId xmlns:p14="http://schemas.microsoft.com/office/powerpoint/2010/main" val="3776502798"/>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r>
              <a:rPr lang="en-US" dirty="0">
                <a:latin typeface="Andale Mono" panose="020B0509000000000004" pitchFamily="49" charset="0"/>
              </a:rPr>
              <a:t>Captioning Challenges</a:t>
            </a:r>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p:txBody>
          <a:bodyPr/>
          <a:lstStyle/>
          <a:p>
            <a:pPr>
              <a:buFont typeface="Wingdings" pitchFamily="2" charset="2"/>
              <a:buChar char="Ø"/>
            </a:pPr>
            <a:r>
              <a:rPr lang="en-US" dirty="0">
                <a:latin typeface="Andale Mono" panose="020B0509000000000004" pitchFamily="49" charset="0"/>
              </a:rPr>
              <a:t>Sound quality</a:t>
            </a:r>
          </a:p>
          <a:p>
            <a:pPr>
              <a:buFont typeface="Wingdings" pitchFamily="2" charset="2"/>
              <a:buChar char="Ø"/>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Technical jargon</a:t>
            </a:r>
          </a:p>
          <a:p>
            <a:pPr marL="0" indent="0">
              <a:buNone/>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Curatorial decisions</a:t>
            </a:r>
          </a:p>
          <a:p>
            <a:pPr marL="0" indent="0">
              <a:buNone/>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Workflow questions</a:t>
            </a:r>
          </a:p>
        </p:txBody>
      </p:sp>
    </p:spTree>
    <p:extLst>
      <p:ext uri="{BB962C8B-B14F-4D97-AF65-F5344CB8AC3E}">
        <p14:creationId xmlns:p14="http://schemas.microsoft.com/office/powerpoint/2010/main" val="858028917"/>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r>
              <a:rPr lang="en-US" dirty="0">
                <a:latin typeface="Andale Mono" panose="020B0509000000000004" pitchFamily="49" charset="0"/>
              </a:rPr>
              <a:t>Kaldi?</a:t>
            </a:r>
          </a:p>
        </p:txBody>
      </p:sp>
      <p:pic>
        <p:nvPicPr>
          <p:cNvPr id="5" name="Content Placeholder 4">
            <a:extLst>
              <a:ext uri="{FF2B5EF4-FFF2-40B4-BE49-F238E27FC236}">
                <a16:creationId xmlns:a16="http://schemas.microsoft.com/office/drawing/2014/main" id="{97421F09-AE1E-E642-8CB5-087A58F6654F}"/>
              </a:ext>
            </a:extLst>
          </p:cNvPr>
          <p:cNvPicPr>
            <a:picLocks noGrp="1" noChangeAspect="1"/>
          </p:cNvPicPr>
          <p:nvPr>
            <p:ph idx="1"/>
          </p:nvPr>
        </p:nvPicPr>
        <p:blipFill>
          <a:blip r:embed="rId2"/>
          <a:stretch>
            <a:fillRect/>
          </a:stretch>
        </p:blipFill>
        <p:spPr>
          <a:xfrm>
            <a:off x="1959110" y="1558344"/>
            <a:ext cx="8273779" cy="4683014"/>
          </a:xfrm>
        </p:spPr>
      </p:pic>
    </p:spTree>
    <p:extLst>
      <p:ext uri="{BB962C8B-B14F-4D97-AF65-F5344CB8AC3E}">
        <p14:creationId xmlns:p14="http://schemas.microsoft.com/office/powerpoint/2010/main" val="902357535"/>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A322E12E-DEB7-B743-9176-178524298C32}"/>
              </a:ext>
            </a:extLst>
          </p:cNvPr>
          <p:cNvPicPr>
            <a:picLocks noGrp="1" noChangeAspect="1"/>
          </p:cNvPicPr>
          <p:nvPr>
            <p:ph idx="1"/>
          </p:nvPr>
        </p:nvPicPr>
        <p:blipFill>
          <a:blip r:embed="rId2"/>
          <a:stretch>
            <a:fillRect/>
          </a:stretch>
        </p:blipFill>
        <p:spPr>
          <a:xfrm>
            <a:off x="825092" y="528034"/>
            <a:ext cx="8715423" cy="5674687"/>
          </a:xfrm>
        </p:spPr>
      </p:pic>
      <p:sp>
        <p:nvSpPr>
          <p:cNvPr id="6" name="TextBox 5">
            <a:extLst>
              <a:ext uri="{FF2B5EF4-FFF2-40B4-BE49-F238E27FC236}">
                <a16:creationId xmlns:a16="http://schemas.microsoft.com/office/drawing/2014/main" id="{C18A5D8C-15A1-2746-BCBD-7D6DB81D9494}"/>
              </a:ext>
            </a:extLst>
          </p:cNvPr>
          <p:cNvSpPr txBox="1"/>
          <p:nvPr/>
        </p:nvSpPr>
        <p:spPr>
          <a:xfrm>
            <a:off x="3721994" y="3477296"/>
            <a:ext cx="8318303" cy="646331"/>
          </a:xfrm>
          <a:prstGeom prst="rect">
            <a:avLst/>
          </a:prstGeom>
          <a:solidFill>
            <a:schemeClr val="bg1"/>
          </a:solidFill>
        </p:spPr>
        <p:txBody>
          <a:bodyPr wrap="none" rtlCol="0">
            <a:spAutoFit/>
          </a:bodyPr>
          <a:lstStyle/>
          <a:p>
            <a:r>
              <a:rPr lang="en-US" dirty="0">
                <a:latin typeface="Andale Mono" panose="020B0509000000000004" pitchFamily="49" charset="0"/>
              </a:rPr>
              <a:t>The transcription here is fine (not perfect), </a:t>
            </a:r>
          </a:p>
          <a:p>
            <a:r>
              <a:rPr lang="en-US" dirty="0">
                <a:latin typeface="Andale Mono" panose="020B0509000000000004" pitchFamily="49" charset="0"/>
              </a:rPr>
              <a:t>but this 4 minute audio file took about 6 hours to process.</a:t>
            </a:r>
          </a:p>
        </p:txBody>
      </p:sp>
    </p:spTree>
    <p:extLst>
      <p:ext uri="{BB962C8B-B14F-4D97-AF65-F5344CB8AC3E}">
        <p14:creationId xmlns:p14="http://schemas.microsoft.com/office/powerpoint/2010/main" val="2057418687"/>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a:xfrm>
            <a:off x="653603" y="94669"/>
            <a:ext cx="10515600" cy="1325563"/>
          </a:xfrm>
        </p:spPr>
        <p:txBody>
          <a:bodyPr/>
          <a:lstStyle/>
          <a:p>
            <a:r>
              <a:rPr lang="en-US" dirty="0">
                <a:latin typeface="Andale Mono" panose="020B0509000000000004" pitchFamily="49" charset="0"/>
              </a:rPr>
              <a:t>Kaldi PUA?</a:t>
            </a:r>
          </a:p>
        </p:txBody>
      </p:sp>
      <p:pic>
        <p:nvPicPr>
          <p:cNvPr id="5" name="Content Placeholder 4">
            <a:extLst>
              <a:ext uri="{FF2B5EF4-FFF2-40B4-BE49-F238E27FC236}">
                <a16:creationId xmlns:a16="http://schemas.microsoft.com/office/drawing/2014/main" id="{1EBBE8BD-0A21-034D-98CD-A0393A803BFA}"/>
              </a:ext>
            </a:extLst>
          </p:cNvPr>
          <p:cNvPicPr>
            <a:picLocks noGrp="1" noChangeAspect="1"/>
          </p:cNvPicPr>
          <p:nvPr>
            <p:ph idx="1"/>
          </p:nvPr>
        </p:nvPicPr>
        <p:blipFill>
          <a:blip r:embed="rId3"/>
          <a:stretch>
            <a:fillRect/>
          </a:stretch>
        </p:blipFill>
        <p:spPr>
          <a:xfrm>
            <a:off x="1635617" y="1238904"/>
            <a:ext cx="8551572" cy="5467776"/>
          </a:xfrm>
        </p:spPr>
      </p:pic>
    </p:spTree>
    <p:extLst>
      <p:ext uri="{BB962C8B-B14F-4D97-AF65-F5344CB8AC3E}">
        <p14:creationId xmlns:p14="http://schemas.microsoft.com/office/powerpoint/2010/main" val="2917491493"/>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endParaRPr lang="en-US" dirty="0"/>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p:txBody>
          <a:bodyPr/>
          <a:lstStyle/>
          <a:p>
            <a:r>
              <a:rPr lang="en-US" dirty="0"/>
              <a:t>EAP &amp; SDS</a:t>
            </a:r>
          </a:p>
        </p:txBody>
      </p:sp>
      <p:pic>
        <p:nvPicPr>
          <p:cNvPr id="7" name="Picture 6">
            <a:extLst>
              <a:ext uri="{FF2B5EF4-FFF2-40B4-BE49-F238E27FC236}">
                <a16:creationId xmlns:a16="http://schemas.microsoft.com/office/drawing/2014/main" id="{D90967E8-D6E5-6C41-A0BA-5C758EC7F6A6}"/>
              </a:ext>
            </a:extLst>
          </p:cNvPr>
          <p:cNvPicPr>
            <a:picLocks noChangeAspect="1"/>
          </p:cNvPicPr>
          <p:nvPr/>
        </p:nvPicPr>
        <p:blipFill>
          <a:blip r:embed="rId2"/>
          <a:stretch>
            <a:fillRect/>
          </a:stretch>
        </p:blipFill>
        <p:spPr>
          <a:xfrm>
            <a:off x="0" y="1027906"/>
            <a:ext cx="12192000" cy="3619500"/>
          </a:xfrm>
          <a:prstGeom prst="rect">
            <a:avLst/>
          </a:prstGeom>
        </p:spPr>
      </p:pic>
      <p:sp>
        <p:nvSpPr>
          <p:cNvPr id="8" name="TextBox 7">
            <a:extLst>
              <a:ext uri="{FF2B5EF4-FFF2-40B4-BE49-F238E27FC236}">
                <a16:creationId xmlns:a16="http://schemas.microsoft.com/office/drawing/2014/main" id="{3B20D370-232F-0549-8A5D-1D2EFB6F57A3}"/>
              </a:ext>
            </a:extLst>
          </p:cNvPr>
          <p:cNvSpPr txBox="1"/>
          <p:nvPr/>
        </p:nvSpPr>
        <p:spPr>
          <a:xfrm rot="16200000">
            <a:off x="10096619" y="4762617"/>
            <a:ext cx="3821431" cy="369332"/>
          </a:xfrm>
          <a:prstGeom prst="rect">
            <a:avLst/>
          </a:prstGeom>
          <a:noFill/>
        </p:spPr>
        <p:txBody>
          <a:bodyPr wrap="none" rtlCol="0">
            <a:spAutoFit/>
          </a:bodyPr>
          <a:lstStyle/>
          <a:p>
            <a:r>
              <a:rPr lang="en-US" dirty="0"/>
              <a:t>Eggs from “Let’s Cook” by Alma S. </a:t>
            </a:r>
            <a:r>
              <a:rPr lang="en-US" dirty="0" err="1"/>
              <a:t>Lach</a:t>
            </a:r>
            <a:endParaRPr lang="en-US" dirty="0"/>
          </a:p>
        </p:txBody>
      </p:sp>
    </p:spTree>
    <p:extLst>
      <p:ext uri="{BB962C8B-B14F-4D97-AF65-F5344CB8AC3E}">
        <p14:creationId xmlns:p14="http://schemas.microsoft.com/office/powerpoint/2010/main" val="242011311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endParaRPr lang="en-US" dirty="0"/>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a:xfrm rot="16200000">
            <a:off x="10534677" y="4057761"/>
            <a:ext cx="3012583" cy="582724"/>
          </a:xfrm>
        </p:spPr>
        <p:txBody>
          <a:bodyPr>
            <a:normAutofit/>
          </a:bodyPr>
          <a:lstStyle/>
          <a:p>
            <a:pPr marL="0" indent="0">
              <a:buNone/>
            </a:pPr>
            <a:r>
              <a:rPr lang="en-US" sz="1800" dirty="0"/>
              <a:t>User: Fibonacci</a:t>
            </a:r>
          </a:p>
        </p:txBody>
      </p:sp>
      <p:pic>
        <p:nvPicPr>
          <p:cNvPr id="8" name="Picture 7">
            <a:extLst>
              <a:ext uri="{FF2B5EF4-FFF2-40B4-BE49-F238E27FC236}">
                <a16:creationId xmlns:a16="http://schemas.microsoft.com/office/drawing/2014/main" id="{EE261657-1813-F843-B84A-C0C09BD54F1D}"/>
              </a:ext>
            </a:extLst>
          </p:cNvPr>
          <p:cNvPicPr>
            <a:picLocks noChangeAspect="1"/>
          </p:cNvPicPr>
          <p:nvPr/>
        </p:nvPicPr>
        <p:blipFill>
          <a:blip r:embed="rId3"/>
          <a:stretch>
            <a:fillRect/>
          </a:stretch>
        </p:blipFill>
        <p:spPr>
          <a:xfrm>
            <a:off x="2127250" y="177800"/>
            <a:ext cx="7937500" cy="6502400"/>
          </a:xfrm>
          <a:prstGeom prst="rect">
            <a:avLst/>
          </a:prstGeom>
        </p:spPr>
      </p:pic>
      <p:pic>
        <p:nvPicPr>
          <p:cNvPr id="9" name="Picture 8">
            <a:extLst>
              <a:ext uri="{FF2B5EF4-FFF2-40B4-BE49-F238E27FC236}">
                <a16:creationId xmlns:a16="http://schemas.microsoft.com/office/drawing/2014/main" id="{8BB0EEBC-071B-4E47-B76B-AFA497C5B1E3}"/>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rot="16200000">
            <a:off x="11483414" y="6122646"/>
            <a:ext cx="824784" cy="290324"/>
          </a:xfrm>
          <a:prstGeom prst="rect">
            <a:avLst/>
          </a:prstGeom>
        </p:spPr>
      </p:pic>
    </p:spTree>
    <p:extLst>
      <p:ext uri="{BB962C8B-B14F-4D97-AF65-F5344CB8AC3E}">
        <p14:creationId xmlns:p14="http://schemas.microsoft.com/office/powerpoint/2010/main" val="1002706032"/>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a:xfrm rot="16200000">
            <a:off x="10168966" y="4594583"/>
            <a:ext cx="3605011" cy="441057"/>
          </a:xfrm>
        </p:spPr>
        <p:txBody>
          <a:bodyPr>
            <a:normAutofit/>
          </a:bodyPr>
          <a:lstStyle/>
          <a:p>
            <a:pPr marL="0" indent="0">
              <a:buNone/>
            </a:pPr>
            <a:r>
              <a:rPr lang="en-US" sz="1800" dirty="0"/>
              <a:t>Gif by GIPHY Studio Originals</a:t>
            </a:r>
          </a:p>
        </p:txBody>
      </p:sp>
      <p:pic>
        <p:nvPicPr>
          <p:cNvPr id="5" name="Picture 4">
            <a:extLst>
              <a:ext uri="{FF2B5EF4-FFF2-40B4-BE49-F238E27FC236}">
                <a16:creationId xmlns:a16="http://schemas.microsoft.com/office/drawing/2014/main" id="{F4059CD5-2745-7B49-BB08-7B02BF6A672D}"/>
              </a:ext>
            </a:extLst>
          </p:cNvPr>
          <p:cNvPicPr>
            <a:picLocks noChangeAspect="1"/>
          </p:cNvPicPr>
          <p:nvPr/>
        </p:nvPicPr>
        <p:blipFill>
          <a:blip r:embed="rId2"/>
          <a:stretch>
            <a:fillRect/>
          </a:stretch>
        </p:blipFill>
        <p:spPr>
          <a:xfrm>
            <a:off x="2712720" y="45720"/>
            <a:ext cx="6858000" cy="6858000"/>
          </a:xfrm>
          <a:prstGeom prst="rect">
            <a:avLst/>
          </a:prstGeom>
        </p:spPr>
      </p:pic>
    </p:spTree>
    <p:extLst>
      <p:ext uri="{BB962C8B-B14F-4D97-AF65-F5344CB8AC3E}">
        <p14:creationId xmlns:p14="http://schemas.microsoft.com/office/powerpoint/2010/main" val="1541920159"/>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r>
              <a:rPr lang="en-US" dirty="0">
                <a:latin typeface="Andale Mono" panose="020B0509000000000004" pitchFamily="49" charset="0"/>
              </a:rPr>
              <a:t>Workflow</a:t>
            </a:r>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p:txBody>
          <a:bodyPr/>
          <a:lstStyle/>
          <a:p>
            <a:pPr>
              <a:buFont typeface="Wingdings" pitchFamily="2" charset="2"/>
              <a:buChar char="Ø"/>
            </a:pPr>
            <a:r>
              <a:rPr lang="en-US" dirty="0">
                <a:latin typeface="Andale Mono" panose="020B0509000000000004" pitchFamily="49" charset="0"/>
              </a:rPr>
              <a:t>Selection of materials</a:t>
            </a:r>
          </a:p>
          <a:p>
            <a:endParaRPr lang="en-US" dirty="0"/>
          </a:p>
          <a:p>
            <a:endParaRPr lang="en-US" dirty="0"/>
          </a:p>
        </p:txBody>
      </p:sp>
    </p:spTree>
    <p:extLst>
      <p:ext uri="{BB962C8B-B14F-4D97-AF65-F5344CB8AC3E}">
        <p14:creationId xmlns:p14="http://schemas.microsoft.com/office/powerpoint/2010/main" val="368757729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r>
              <a:rPr lang="en-US" dirty="0">
                <a:latin typeface="Andale Mono" panose="020B0509000000000004" pitchFamily="49" charset="0"/>
              </a:rPr>
              <a:t>Workflow</a:t>
            </a:r>
            <a:endParaRPr lang="en-US" dirty="0"/>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a:xfrm>
            <a:off x="838200" y="1825625"/>
            <a:ext cx="10515600" cy="4351338"/>
          </a:xfrm>
        </p:spPr>
        <p:txBody>
          <a:bodyPr/>
          <a:lstStyle/>
          <a:p>
            <a:pPr>
              <a:buFont typeface="Wingdings" pitchFamily="2" charset="2"/>
              <a:buChar char="Ø"/>
            </a:pPr>
            <a:r>
              <a:rPr lang="en-US" dirty="0">
                <a:latin typeface="Andale Mono" panose="020B0509000000000004" pitchFamily="49" charset="0"/>
              </a:rPr>
              <a:t>Selection of materials</a:t>
            </a:r>
          </a:p>
          <a:p>
            <a:pPr>
              <a:buFont typeface="Wingdings" pitchFamily="2" charset="2"/>
              <a:buChar char="Ø"/>
            </a:pPr>
            <a:r>
              <a:rPr lang="en-US" dirty="0">
                <a:latin typeface="Andale Mono" panose="020B0509000000000004" pitchFamily="49" charset="0"/>
              </a:rPr>
              <a:t>Budgeting &amp; Scoping, Copyright, Timeline, Destination (out of our purview)</a:t>
            </a:r>
          </a:p>
          <a:p>
            <a:endParaRPr lang="en-US" dirty="0"/>
          </a:p>
          <a:p>
            <a:endParaRPr lang="en-US" dirty="0"/>
          </a:p>
          <a:p>
            <a:endParaRPr lang="en-US" dirty="0"/>
          </a:p>
          <a:p>
            <a:endParaRPr lang="en-US" dirty="0"/>
          </a:p>
        </p:txBody>
      </p:sp>
    </p:spTree>
    <p:extLst>
      <p:ext uri="{BB962C8B-B14F-4D97-AF65-F5344CB8AC3E}">
        <p14:creationId xmlns:p14="http://schemas.microsoft.com/office/powerpoint/2010/main" val="2309057144"/>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r>
              <a:rPr lang="en-US" dirty="0">
                <a:latin typeface="Andale Mono" panose="020B0509000000000004" pitchFamily="49" charset="0"/>
              </a:rPr>
              <a:t>Workflow</a:t>
            </a:r>
            <a:endParaRPr lang="en-US" dirty="0"/>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p:txBody>
          <a:bodyPr/>
          <a:lstStyle/>
          <a:p>
            <a:pPr>
              <a:buFont typeface="Wingdings" pitchFamily="2" charset="2"/>
              <a:buChar char="Ø"/>
            </a:pPr>
            <a:r>
              <a:rPr lang="en-US" dirty="0">
                <a:latin typeface="Andale Mono" panose="020B0509000000000004" pitchFamily="49" charset="0"/>
              </a:rPr>
              <a:t>Selection of materials</a:t>
            </a:r>
          </a:p>
          <a:p>
            <a:pPr>
              <a:buFont typeface="Wingdings" pitchFamily="2" charset="2"/>
              <a:buChar char="Ø"/>
            </a:pPr>
            <a:r>
              <a:rPr lang="en-US" dirty="0">
                <a:latin typeface="Andale Mono" panose="020B0509000000000004" pitchFamily="49" charset="0"/>
              </a:rPr>
              <a:t>Budgeting &amp; Scoping, Copyright, Timeline, Destination (out of our purview)</a:t>
            </a:r>
          </a:p>
          <a:p>
            <a:pPr>
              <a:buFont typeface="Wingdings" pitchFamily="2" charset="2"/>
              <a:buChar char="Ø"/>
            </a:pPr>
            <a:r>
              <a:rPr lang="en-US" dirty="0">
                <a:latin typeface="Andale Mono" panose="020B0509000000000004" pitchFamily="49" charset="0"/>
              </a:rPr>
              <a:t>Handover of material, identifiers &amp; metadata to Desi</a:t>
            </a:r>
          </a:p>
          <a:p>
            <a:endParaRPr lang="en-US" dirty="0"/>
          </a:p>
          <a:p>
            <a:endParaRPr lang="en-US" dirty="0"/>
          </a:p>
        </p:txBody>
      </p:sp>
    </p:spTree>
    <p:extLst>
      <p:ext uri="{BB962C8B-B14F-4D97-AF65-F5344CB8AC3E}">
        <p14:creationId xmlns:p14="http://schemas.microsoft.com/office/powerpoint/2010/main" val="2154799405"/>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r>
              <a:rPr lang="en-US" dirty="0">
                <a:latin typeface="Andale Mono" panose="020B0509000000000004" pitchFamily="49" charset="0"/>
              </a:rPr>
              <a:t>Workflow</a:t>
            </a:r>
            <a:endParaRPr lang="en-US" dirty="0"/>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p:txBody>
          <a:bodyPr/>
          <a:lstStyle/>
          <a:p>
            <a:pPr>
              <a:buFont typeface="Wingdings" pitchFamily="2" charset="2"/>
              <a:buChar char="Ø"/>
            </a:pPr>
            <a:r>
              <a:rPr lang="en-US" dirty="0">
                <a:latin typeface="Andale Mono" panose="020B0509000000000004" pitchFamily="49" charset="0"/>
              </a:rPr>
              <a:t>Selection of materials</a:t>
            </a:r>
          </a:p>
          <a:p>
            <a:pPr>
              <a:buFont typeface="Wingdings" pitchFamily="2" charset="2"/>
              <a:buChar char="Ø"/>
            </a:pPr>
            <a:r>
              <a:rPr lang="en-US" dirty="0">
                <a:latin typeface="Andale Mono" panose="020B0509000000000004" pitchFamily="49" charset="0"/>
              </a:rPr>
              <a:t>Budgeting &amp; Scoping, Copyright, Timeline, Destination (out of our purview)</a:t>
            </a:r>
          </a:p>
          <a:p>
            <a:pPr>
              <a:buFont typeface="Wingdings" pitchFamily="2" charset="2"/>
              <a:buChar char="Ø"/>
            </a:pPr>
            <a:r>
              <a:rPr lang="en-US" dirty="0">
                <a:latin typeface="Andale Mono" panose="020B0509000000000004" pitchFamily="49" charset="0"/>
              </a:rPr>
              <a:t>Handover of material, identifiers &amp; metadata to Desi</a:t>
            </a:r>
          </a:p>
          <a:p>
            <a:pPr>
              <a:buFont typeface="Wingdings" pitchFamily="2" charset="2"/>
              <a:buChar char="Ø"/>
            </a:pPr>
            <a:r>
              <a:rPr lang="en-US" dirty="0">
                <a:latin typeface="Andale Mono" panose="020B0509000000000004" pitchFamily="49" charset="0"/>
              </a:rPr>
              <a:t>Digitization &amp; preservation planning </a:t>
            </a:r>
          </a:p>
          <a:p>
            <a:endParaRPr lang="en-US" dirty="0"/>
          </a:p>
          <a:p>
            <a:endParaRPr lang="en-US" dirty="0"/>
          </a:p>
          <a:p>
            <a:endParaRPr lang="en-US" dirty="0"/>
          </a:p>
        </p:txBody>
      </p:sp>
    </p:spTree>
    <p:extLst>
      <p:ext uri="{BB962C8B-B14F-4D97-AF65-F5344CB8AC3E}">
        <p14:creationId xmlns:p14="http://schemas.microsoft.com/office/powerpoint/2010/main" val="4076843918"/>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r>
              <a:rPr lang="en-US" dirty="0">
                <a:latin typeface="Andale Mono" panose="020B0509000000000004" pitchFamily="49" charset="0"/>
              </a:rPr>
              <a:t>Workflow</a:t>
            </a:r>
            <a:endParaRPr lang="en-US" dirty="0"/>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p:txBody>
          <a:bodyPr>
            <a:normAutofit/>
          </a:bodyPr>
          <a:lstStyle/>
          <a:p>
            <a:pPr>
              <a:buFont typeface="Wingdings" pitchFamily="2" charset="2"/>
              <a:buChar char="Ø"/>
            </a:pPr>
            <a:r>
              <a:rPr lang="en-US" dirty="0">
                <a:latin typeface="Andale Mono" panose="020B0509000000000004" pitchFamily="49" charset="0"/>
              </a:rPr>
              <a:t>Selection of materials</a:t>
            </a:r>
          </a:p>
          <a:p>
            <a:pPr>
              <a:buFont typeface="Wingdings" pitchFamily="2" charset="2"/>
              <a:buChar char="Ø"/>
            </a:pPr>
            <a:r>
              <a:rPr lang="en-US" dirty="0">
                <a:latin typeface="Andale Mono" panose="020B0509000000000004" pitchFamily="49" charset="0"/>
              </a:rPr>
              <a:t>Budgeting &amp; Scoping, Copyright, Timeline, Destination (out of our purview)</a:t>
            </a:r>
          </a:p>
          <a:p>
            <a:pPr>
              <a:buFont typeface="Wingdings" pitchFamily="2" charset="2"/>
              <a:buChar char="Ø"/>
            </a:pPr>
            <a:r>
              <a:rPr lang="en-US" dirty="0">
                <a:latin typeface="Andale Mono" panose="020B0509000000000004" pitchFamily="49" charset="0"/>
              </a:rPr>
              <a:t>Handover of material, identifiers &amp; metadata to Desi</a:t>
            </a:r>
          </a:p>
          <a:p>
            <a:pPr>
              <a:buFont typeface="Wingdings" pitchFamily="2" charset="2"/>
              <a:buChar char="Ø"/>
            </a:pPr>
            <a:r>
              <a:rPr lang="en-US" dirty="0">
                <a:latin typeface="Andale Mono" panose="020B0509000000000004" pitchFamily="49" charset="0"/>
              </a:rPr>
              <a:t>Digitization &amp; preservation planning </a:t>
            </a:r>
          </a:p>
          <a:p>
            <a:pPr>
              <a:buFont typeface="Wingdings" pitchFamily="2" charset="2"/>
              <a:buChar char="Ø"/>
            </a:pPr>
            <a:r>
              <a:rPr lang="en-US" dirty="0">
                <a:latin typeface="Andale Mono" panose="020B0509000000000004" pitchFamily="49" charset="0"/>
              </a:rPr>
              <a:t>Handover of delivery assets &amp; metadata to Chloe, and master files to Digital Curation Services</a:t>
            </a:r>
          </a:p>
          <a:p>
            <a:endParaRPr lang="en-US" dirty="0"/>
          </a:p>
          <a:p>
            <a:endParaRPr lang="en-US" dirty="0"/>
          </a:p>
          <a:p>
            <a:endParaRPr lang="en-US" dirty="0"/>
          </a:p>
          <a:p>
            <a:endParaRPr lang="en-US" dirty="0"/>
          </a:p>
        </p:txBody>
      </p:sp>
    </p:spTree>
    <p:extLst>
      <p:ext uri="{BB962C8B-B14F-4D97-AF65-F5344CB8AC3E}">
        <p14:creationId xmlns:p14="http://schemas.microsoft.com/office/powerpoint/2010/main" val="779289815"/>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r>
              <a:rPr lang="en-US" dirty="0">
                <a:latin typeface="Andale Mono" panose="020B0509000000000004" pitchFamily="49" charset="0"/>
              </a:rPr>
              <a:t>Workflow</a:t>
            </a:r>
            <a:endParaRPr lang="en-US" dirty="0"/>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a:xfrm>
            <a:off x="838200" y="1825624"/>
            <a:ext cx="10515600" cy="4854575"/>
          </a:xfrm>
        </p:spPr>
        <p:txBody>
          <a:bodyPr>
            <a:normAutofit/>
          </a:bodyPr>
          <a:lstStyle/>
          <a:p>
            <a:pPr>
              <a:buFont typeface="Wingdings" pitchFamily="2" charset="2"/>
              <a:buChar char="Ø"/>
            </a:pPr>
            <a:r>
              <a:rPr lang="en-US" dirty="0">
                <a:latin typeface="Andale Mono" panose="020B0509000000000004" pitchFamily="49" charset="0"/>
              </a:rPr>
              <a:t>Selection of materials</a:t>
            </a:r>
          </a:p>
          <a:p>
            <a:pPr>
              <a:buFont typeface="Wingdings" pitchFamily="2" charset="2"/>
              <a:buChar char="Ø"/>
            </a:pPr>
            <a:r>
              <a:rPr lang="en-US" dirty="0">
                <a:latin typeface="Andale Mono" panose="020B0509000000000004" pitchFamily="49" charset="0"/>
              </a:rPr>
              <a:t>Budgeting &amp; Scoping, Copyright, Timeline, Destination (out of our purview)</a:t>
            </a:r>
          </a:p>
          <a:p>
            <a:pPr>
              <a:buFont typeface="Wingdings" pitchFamily="2" charset="2"/>
              <a:buChar char="Ø"/>
            </a:pPr>
            <a:r>
              <a:rPr lang="en-US" dirty="0">
                <a:latin typeface="Andale Mono" panose="020B0509000000000004" pitchFamily="49" charset="0"/>
              </a:rPr>
              <a:t>Handover of material, identifiers &amp; metadata to Desi</a:t>
            </a:r>
          </a:p>
          <a:p>
            <a:pPr>
              <a:buFont typeface="Wingdings" pitchFamily="2" charset="2"/>
              <a:buChar char="Ø"/>
            </a:pPr>
            <a:r>
              <a:rPr lang="en-US" dirty="0">
                <a:latin typeface="Andale Mono" panose="020B0509000000000004" pitchFamily="49" charset="0"/>
              </a:rPr>
              <a:t>Digitization &amp; preservation planning </a:t>
            </a:r>
          </a:p>
          <a:p>
            <a:pPr>
              <a:buFont typeface="Wingdings" pitchFamily="2" charset="2"/>
              <a:buChar char="Ø"/>
            </a:pPr>
            <a:r>
              <a:rPr lang="en-US" dirty="0">
                <a:latin typeface="Andale Mono" panose="020B0509000000000004" pitchFamily="49" charset="0"/>
              </a:rPr>
              <a:t>Handover of delivery assets &amp; metadata to Chloe, and master files to Digital Curation Services</a:t>
            </a:r>
          </a:p>
          <a:p>
            <a:pPr>
              <a:buFont typeface="Wingdings" pitchFamily="2" charset="2"/>
              <a:buChar char="Ø"/>
            </a:pPr>
            <a:r>
              <a:rPr lang="en-US" dirty="0">
                <a:latin typeface="Andale Mono" panose="020B0509000000000004" pitchFamily="49" charset="0"/>
              </a:rPr>
              <a:t>Stakeholders notified, catalog records updated</a:t>
            </a:r>
          </a:p>
          <a:p>
            <a:pPr>
              <a:buFont typeface="Wingdings" pitchFamily="2" charset="2"/>
              <a:buChar char="Ø"/>
            </a:pPr>
            <a:endParaRPr lang="en-US" dirty="0">
              <a:latin typeface="Andale Mono" panose="020B0509000000000004" pitchFamily="49" charset="0"/>
            </a:endParaRPr>
          </a:p>
          <a:p>
            <a:endParaRPr lang="en-US" dirty="0"/>
          </a:p>
          <a:p>
            <a:endParaRPr lang="en-US" dirty="0"/>
          </a:p>
          <a:p>
            <a:endParaRPr lang="en-US" dirty="0"/>
          </a:p>
          <a:p>
            <a:endParaRPr lang="en-US" dirty="0"/>
          </a:p>
        </p:txBody>
      </p:sp>
    </p:spTree>
    <p:extLst>
      <p:ext uri="{BB962C8B-B14F-4D97-AF65-F5344CB8AC3E}">
        <p14:creationId xmlns:p14="http://schemas.microsoft.com/office/powerpoint/2010/main" val="3911920630"/>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r>
              <a:rPr lang="en-US" dirty="0">
                <a:latin typeface="Andale Mono" panose="020B0509000000000004" pitchFamily="49" charset="0"/>
              </a:rPr>
              <a:t>Workflow</a:t>
            </a:r>
            <a:endParaRPr lang="en-US" dirty="0"/>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a:xfrm>
            <a:off x="838200" y="1825624"/>
            <a:ext cx="10515600" cy="4854575"/>
          </a:xfrm>
        </p:spPr>
        <p:txBody>
          <a:bodyPr>
            <a:normAutofit lnSpcReduction="10000"/>
          </a:bodyPr>
          <a:lstStyle/>
          <a:p>
            <a:pPr>
              <a:buFont typeface="Wingdings" pitchFamily="2" charset="2"/>
              <a:buChar char="Ø"/>
            </a:pPr>
            <a:r>
              <a:rPr lang="en-US" dirty="0">
                <a:latin typeface="Andale Mono" panose="020B0509000000000004" pitchFamily="49" charset="0"/>
              </a:rPr>
              <a:t>Selection of materials</a:t>
            </a:r>
          </a:p>
          <a:p>
            <a:pPr>
              <a:buFont typeface="Wingdings" pitchFamily="2" charset="2"/>
              <a:buChar char="Ø"/>
            </a:pPr>
            <a:r>
              <a:rPr lang="en-US" dirty="0">
                <a:latin typeface="Andale Mono" panose="020B0509000000000004" pitchFamily="49" charset="0"/>
              </a:rPr>
              <a:t>Budgeting &amp; Scoping, Copyright, Timeline, Destination (out of our purview)</a:t>
            </a:r>
          </a:p>
          <a:p>
            <a:pPr>
              <a:buFont typeface="Wingdings" pitchFamily="2" charset="2"/>
              <a:buChar char="Ø"/>
            </a:pPr>
            <a:r>
              <a:rPr lang="en-US" dirty="0">
                <a:latin typeface="Andale Mono" panose="020B0509000000000004" pitchFamily="49" charset="0"/>
              </a:rPr>
              <a:t>Handover of material, identifiers &amp; metadata to Desi</a:t>
            </a:r>
          </a:p>
          <a:p>
            <a:pPr>
              <a:buFont typeface="Wingdings" pitchFamily="2" charset="2"/>
              <a:buChar char="Ø"/>
            </a:pPr>
            <a:r>
              <a:rPr lang="en-US" dirty="0">
                <a:latin typeface="Andale Mono" panose="020B0509000000000004" pitchFamily="49" charset="0"/>
              </a:rPr>
              <a:t>Digitization &amp; preservation planning </a:t>
            </a:r>
          </a:p>
          <a:p>
            <a:pPr>
              <a:buFont typeface="Wingdings" pitchFamily="2" charset="2"/>
              <a:buChar char="Ø"/>
            </a:pPr>
            <a:r>
              <a:rPr lang="en-US" dirty="0">
                <a:latin typeface="Andale Mono" panose="020B0509000000000004" pitchFamily="49" charset="0"/>
              </a:rPr>
              <a:t>Handover of delivery assets &amp; metadata to Chloe, and master files to Digital Curation Services</a:t>
            </a:r>
          </a:p>
          <a:p>
            <a:pPr>
              <a:buFont typeface="Wingdings" pitchFamily="2" charset="2"/>
              <a:buChar char="Ø"/>
            </a:pPr>
            <a:r>
              <a:rPr lang="en-US" dirty="0">
                <a:solidFill>
                  <a:srgbClr val="FF0000"/>
                </a:solidFill>
                <a:latin typeface="Andale Mono" panose="020B0509000000000004" pitchFamily="49" charset="0"/>
              </a:rPr>
              <a:t>Captioning process! </a:t>
            </a: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Stakeholders notified, catalog records updated</a:t>
            </a:r>
          </a:p>
          <a:p>
            <a:pPr>
              <a:buFont typeface="Wingdings" pitchFamily="2" charset="2"/>
              <a:buChar char="Ø"/>
            </a:pPr>
            <a:endParaRPr lang="en-US" dirty="0">
              <a:latin typeface="Andale Mono" panose="020B0509000000000004" pitchFamily="49" charset="0"/>
            </a:endParaRPr>
          </a:p>
          <a:p>
            <a:endParaRPr lang="en-US" dirty="0"/>
          </a:p>
          <a:p>
            <a:endParaRPr lang="en-US" dirty="0"/>
          </a:p>
          <a:p>
            <a:endParaRPr lang="en-US" dirty="0"/>
          </a:p>
          <a:p>
            <a:endParaRPr lang="en-US" dirty="0"/>
          </a:p>
        </p:txBody>
      </p:sp>
    </p:spTree>
    <p:extLst>
      <p:ext uri="{BB962C8B-B14F-4D97-AF65-F5344CB8AC3E}">
        <p14:creationId xmlns:p14="http://schemas.microsoft.com/office/powerpoint/2010/main" val="363489607"/>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p:txBody>
          <a:bodyPr/>
          <a:lstStyle/>
          <a:p>
            <a:r>
              <a:rPr lang="en-US" dirty="0">
                <a:latin typeface="Andale Mono" panose="020B0509000000000004" pitchFamily="49" charset="0"/>
              </a:rPr>
              <a:t>Known Pain Points</a:t>
            </a:r>
          </a:p>
        </p:txBody>
      </p:sp>
      <p:sp>
        <p:nvSpPr>
          <p:cNvPr id="3" name="Content Placeholder 2">
            <a:extLst>
              <a:ext uri="{FF2B5EF4-FFF2-40B4-BE49-F238E27FC236}">
                <a16:creationId xmlns:a16="http://schemas.microsoft.com/office/drawing/2014/main" id="{363BC344-AA78-1E45-AD33-8969F2BD1F02}"/>
              </a:ext>
            </a:extLst>
          </p:cNvPr>
          <p:cNvSpPr>
            <a:spLocks noGrp="1"/>
          </p:cNvSpPr>
          <p:nvPr>
            <p:ph idx="1"/>
          </p:nvPr>
        </p:nvSpPr>
        <p:spPr/>
        <p:txBody>
          <a:bodyPr>
            <a:normAutofit lnSpcReduction="10000"/>
          </a:bodyPr>
          <a:lstStyle/>
          <a:p>
            <a:pPr>
              <a:buFont typeface="Wingdings" pitchFamily="2" charset="2"/>
              <a:buChar char="Ø"/>
            </a:pPr>
            <a:r>
              <a:rPr lang="en-US" dirty="0">
                <a:latin typeface="Andale Mono" panose="020B0509000000000004" pitchFamily="49" charset="0"/>
              </a:rPr>
              <a:t>Captioning takes forever!</a:t>
            </a:r>
          </a:p>
          <a:p>
            <a:pPr>
              <a:buFont typeface="Wingdings" pitchFamily="2" charset="2"/>
              <a:buChar char="Ø"/>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MARC!</a:t>
            </a:r>
          </a:p>
          <a:p>
            <a:pPr>
              <a:buFont typeface="Wingdings" pitchFamily="2" charset="2"/>
              <a:buChar char="Ø"/>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Tooling!</a:t>
            </a:r>
          </a:p>
          <a:p>
            <a:pPr marL="0" indent="0">
              <a:buNone/>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Institutional silo-</a:t>
            </a:r>
            <a:r>
              <a:rPr lang="en-US" dirty="0" err="1">
                <a:latin typeface="Andale Mono" panose="020B0509000000000004" pitchFamily="49" charset="0"/>
              </a:rPr>
              <a:t>ing</a:t>
            </a:r>
            <a:endParaRPr lang="en-US" dirty="0">
              <a:latin typeface="Andale Mono" panose="020B0509000000000004" pitchFamily="49" charset="0"/>
            </a:endParaRPr>
          </a:p>
          <a:p>
            <a:pPr>
              <a:buFont typeface="Wingdings" pitchFamily="2" charset="2"/>
              <a:buChar char="Ø"/>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Hiring &amp; managing students!</a:t>
            </a:r>
          </a:p>
          <a:p>
            <a:pPr marL="0" indent="0">
              <a:buNone/>
            </a:pPr>
            <a:endParaRPr lang="en-US" dirty="0">
              <a:latin typeface="Andale Mono" panose="020B0509000000000004" pitchFamily="49" charset="0"/>
            </a:endParaRPr>
          </a:p>
          <a:p>
            <a:pPr>
              <a:buFont typeface="Wingdings" pitchFamily="2" charset="2"/>
              <a:buChar char="Ø"/>
            </a:pPr>
            <a:endParaRPr lang="en-US" dirty="0">
              <a:latin typeface="Andale Mono" panose="020B0509000000000004" pitchFamily="49" charset="0"/>
            </a:endParaRPr>
          </a:p>
        </p:txBody>
      </p:sp>
    </p:spTree>
    <p:extLst>
      <p:ext uri="{BB962C8B-B14F-4D97-AF65-F5344CB8AC3E}">
        <p14:creationId xmlns:p14="http://schemas.microsoft.com/office/powerpoint/2010/main" val="2155436957"/>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7ECD99-3D6D-0140-87BA-91804400A470}"/>
              </a:ext>
            </a:extLst>
          </p:cNvPr>
          <p:cNvSpPr>
            <a:spLocks noGrp="1"/>
          </p:cNvSpPr>
          <p:nvPr>
            <p:ph type="title"/>
          </p:nvPr>
        </p:nvSpPr>
        <p:spPr/>
        <p:txBody>
          <a:bodyPr>
            <a:normAutofit/>
          </a:bodyPr>
          <a:lstStyle/>
          <a:p>
            <a:r>
              <a:rPr lang="en-US" dirty="0">
                <a:latin typeface="Andale Mono" panose="020B0509000000000004" pitchFamily="49" charset="0"/>
              </a:rPr>
              <a:t>Captioning during the Pandemic</a:t>
            </a:r>
          </a:p>
        </p:txBody>
      </p:sp>
      <p:sp>
        <p:nvSpPr>
          <p:cNvPr id="3" name="Content Placeholder 2">
            <a:extLst>
              <a:ext uri="{FF2B5EF4-FFF2-40B4-BE49-F238E27FC236}">
                <a16:creationId xmlns:a16="http://schemas.microsoft.com/office/drawing/2014/main" id="{C05767CD-A48F-D642-8B2C-8F14E5327C7D}"/>
              </a:ext>
            </a:extLst>
          </p:cNvPr>
          <p:cNvSpPr>
            <a:spLocks noGrp="1"/>
          </p:cNvSpPr>
          <p:nvPr>
            <p:ph idx="1"/>
          </p:nvPr>
        </p:nvSpPr>
        <p:spPr>
          <a:xfrm>
            <a:off x="533400" y="1825625"/>
            <a:ext cx="10820400" cy="4351338"/>
          </a:xfrm>
        </p:spPr>
        <p:txBody>
          <a:bodyPr>
            <a:normAutofit/>
          </a:bodyPr>
          <a:lstStyle/>
          <a:p>
            <a:pPr marL="0" indent="0">
              <a:buNone/>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Pros: Abrupt increase in number of people willing and able to work on captioning/transcribing</a:t>
            </a:r>
          </a:p>
          <a:p>
            <a:pPr marL="0" indent="0">
              <a:buNone/>
            </a:pPr>
            <a:endParaRPr lang="en-US" dirty="0">
              <a:latin typeface="Andale Mono" panose="020B0509000000000004" pitchFamily="49" charset="0"/>
            </a:endParaRPr>
          </a:p>
        </p:txBody>
      </p:sp>
    </p:spTree>
    <p:extLst>
      <p:ext uri="{BB962C8B-B14F-4D97-AF65-F5344CB8AC3E}">
        <p14:creationId xmlns:p14="http://schemas.microsoft.com/office/powerpoint/2010/main" val="2143567378"/>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7ECD99-3D6D-0140-87BA-91804400A470}"/>
              </a:ext>
            </a:extLst>
          </p:cNvPr>
          <p:cNvSpPr>
            <a:spLocks noGrp="1"/>
          </p:cNvSpPr>
          <p:nvPr>
            <p:ph type="title"/>
          </p:nvPr>
        </p:nvSpPr>
        <p:spPr/>
        <p:txBody>
          <a:bodyPr>
            <a:normAutofit/>
          </a:bodyPr>
          <a:lstStyle/>
          <a:p>
            <a:r>
              <a:rPr lang="en-US" dirty="0">
                <a:latin typeface="Andale Mono" panose="020B0509000000000004" pitchFamily="49" charset="0"/>
              </a:rPr>
              <a:t>Captioning during the Pandemic</a:t>
            </a:r>
          </a:p>
        </p:txBody>
      </p:sp>
      <p:sp>
        <p:nvSpPr>
          <p:cNvPr id="3" name="Content Placeholder 2">
            <a:extLst>
              <a:ext uri="{FF2B5EF4-FFF2-40B4-BE49-F238E27FC236}">
                <a16:creationId xmlns:a16="http://schemas.microsoft.com/office/drawing/2014/main" id="{C05767CD-A48F-D642-8B2C-8F14E5327C7D}"/>
              </a:ext>
            </a:extLst>
          </p:cNvPr>
          <p:cNvSpPr>
            <a:spLocks noGrp="1"/>
          </p:cNvSpPr>
          <p:nvPr>
            <p:ph idx="1"/>
          </p:nvPr>
        </p:nvSpPr>
        <p:spPr>
          <a:xfrm>
            <a:off x="533400" y="1825625"/>
            <a:ext cx="10820400" cy="4351338"/>
          </a:xfrm>
        </p:spPr>
        <p:txBody>
          <a:bodyPr>
            <a:normAutofit/>
          </a:bodyPr>
          <a:lstStyle/>
          <a:p>
            <a:pPr marL="0" indent="0">
              <a:buNone/>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Pros: Abrupt increase in number of people willing and able to work on captioning/transcribing</a:t>
            </a:r>
          </a:p>
          <a:p>
            <a:pPr>
              <a:buFont typeface="Wingdings" pitchFamily="2" charset="2"/>
              <a:buChar char="Ø"/>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Cons: Abrupt increase in number of people willing and able to work on captioning/transcribing</a:t>
            </a:r>
          </a:p>
          <a:p>
            <a:pPr>
              <a:buFont typeface="Wingdings" pitchFamily="2" charset="2"/>
              <a:buChar char="Ø"/>
            </a:pPr>
            <a:endParaRPr lang="en-US" dirty="0">
              <a:latin typeface="Andale Mono" panose="020B0509000000000004" pitchFamily="49" charset="0"/>
            </a:endParaRPr>
          </a:p>
        </p:txBody>
      </p:sp>
    </p:spTree>
    <p:extLst>
      <p:ext uri="{BB962C8B-B14F-4D97-AF65-F5344CB8AC3E}">
        <p14:creationId xmlns:p14="http://schemas.microsoft.com/office/powerpoint/2010/main" val="3560736979"/>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F3CC020-D0FE-2D44-87E6-C9C72B61B74D}"/>
              </a:ext>
            </a:extLst>
          </p:cNvPr>
          <p:cNvSpPr>
            <a:spLocks noGrp="1"/>
          </p:cNvSpPr>
          <p:nvPr>
            <p:ph type="title"/>
          </p:nvPr>
        </p:nvSpPr>
        <p:spPr/>
        <p:txBody>
          <a:bodyPr>
            <a:normAutofit/>
          </a:bodyPr>
          <a:lstStyle/>
          <a:p>
            <a:r>
              <a:rPr lang="en-US" dirty="0">
                <a:latin typeface="Andale Mono"/>
              </a:rPr>
              <a:t>Definitions:</a:t>
            </a:r>
            <a:endParaRPr lang="en-US" dirty="0">
              <a:latin typeface="Andale Mono" panose="020B0509000000000004" pitchFamily="49" charset="0"/>
            </a:endParaRPr>
          </a:p>
        </p:txBody>
      </p:sp>
      <p:sp>
        <p:nvSpPr>
          <p:cNvPr id="3" name="Content Placeholder 2">
            <a:extLst>
              <a:ext uri="{FF2B5EF4-FFF2-40B4-BE49-F238E27FC236}">
                <a16:creationId xmlns:a16="http://schemas.microsoft.com/office/drawing/2014/main" id="{06D757D3-D0CD-D347-AF4D-6746ABED6BAC}"/>
              </a:ext>
            </a:extLst>
          </p:cNvPr>
          <p:cNvSpPr>
            <a:spLocks noGrp="1"/>
          </p:cNvSpPr>
          <p:nvPr>
            <p:ph idx="1"/>
          </p:nvPr>
        </p:nvSpPr>
        <p:spPr/>
        <p:txBody>
          <a:bodyPr>
            <a:normAutofit/>
          </a:bodyPr>
          <a:lstStyle/>
          <a:p>
            <a:pPr>
              <a:buFont typeface="Wingdings" pitchFamily="2" charset="2"/>
              <a:buChar char="Ø"/>
            </a:pPr>
            <a:r>
              <a:rPr lang="en-US" dirty="0">
                <a:latin typeface="Andale Mono" panose="020B0509000000000004" pitchFamily="49" charset="0"/>
              </a:rPr>
              <a:t>Transcript: text file containing all the spoken content in a piece of media</a:t>
            </a:r>
          </a:p>
          <a:p>
            <a:pPr>
              <a:buFont typeface="Wingdings" pitchFamily="2" charset="2"/>
              <a:buChar char="Ø"/>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Caption: specially formatted text file displayed in sync with media, containing all speech and important sounds &amp; cues in a piece of media</a:t>
            </a:r>
          </a:p>
        </p:txBody>
      </p:sp>
    </p:spTree>
    <p:extLst>
      <p:ext uri="{BB962C8B-B14F-4D97-AF65-F5344CB8AC3E}">
        <p14:creationId xmlns:p14="http://schemas.microsoft.com/office/powerpoint/2010/main" val="1112262097"/>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F3CC020-D0FE-2D44-87E6-C9C72B61B74D}"/>
              </a:ext>
            </a:extLst>
          </p:cNvPr>
          <p:cNvSpPr>
            <a:spLocks noGrp="1"/>
          </p:cNvSpPr>
          <p:nvPr>
            <p:ph type="title"/>
          </p:nvPr>
        </p:nvSpPr>
        <p:spPr/>
        <p:txBody>
          <a:bodyPr>
            <a:normAutofit/>
          </a:bodyPr>
          <a:lstStyle/>
          <a:p>
            <a:r>
              <a:rPr lang="en-US" dirty="0">
                <a:latin typeface="Andale Mono" panose="020B0509000000000004" pitchFamily="49" charset="0"/>
              </a:rPr>
              <a:t>Possible Workflows</a:t>
            </a:r>
          </a:p>
        </p:txBody>
      </p:sp>
      <p:sp>
        <p:nvSpPr>
          <p:cNvPr id="3" name="Content Placeholder 2">
            <a:extLst>
              <a:ext uri="{FF2B5EF4-FFF2-40B4-BE49-F238E27FC236}">
                <a16:creationId xmlns:a16="http://schemas.microsoft.com/office/drawing/2014/main" id="{06D757D3-D0CD-D347-AF4D-6746ABED6BAC}"/>
              </a:ext>
            </a:extLst>
          </p:cNvPr>
          <p:cNvSpPr>
            <a:spLocks noGrp="1"/>
          </p:cNvSpPr>
          <p:nvPr>
            <p:ph idx="1"/>
          </p:nvPr>
        </p:nvSpPr>
        <p:spPr/>
        <p:txBody>
          <a:bodyPr/>
          <a:lstStyle/>
          <a:p>
            <a:pPr>
              <a:buFont typeface="Wingdings" pitchFamily="2" charset="2"/>
              <a:buChar char="Ø"/>
            </a:pPr>
            <a:r>
              <a:rPr lang="en-US" dirty="0">
                <a:latin typeface="Andale Mono" panose="020B0509000000000004" pitchFamily="49" charset="0"/>
              </a:rPr>
              <a:t>Edit captions directly in vendor system</a:t>
            </a:r>
          </a:p>
          <a:p>
            <a:pPr marL="0" indent="0">
              <a:buNone/>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Correct a transcript and then edit captions to match </a:t>
            </a:r>
            <a:endParaRPr lang="en-US" dirty="0">
              <a:latin typeface="Andale Mono" panose="020B0509000000000004" pitchFamily="49" charset="0"/>
              <a:sym typeface="Wingdings" pitchFamily="2" charset="2"/>
            </a:endParaRPr>
          </a:p>
          <a:p>
            <a:pPr marL="0" indent="0">
              <a:buNone/>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Export captions and edit them in an outside system (</a:t>
            </a:r>
            <a:r>
              <a:rPr lang="en-US" dirty="0" err="1">
                <a:latin typeface="Andale Mono" panose="020B0509000000000004" pitchFamily="49" charset="0"/>
              </a:rPr>
              <a:t>Aegisub</a:t>
            </a:r>
            <a:r>
              <a:rPr lang="en-US" dirty="0">
                <a:latin typeface="Andale Mono" panose="020B0509000000000004" pitchFamily="49" charset="0"/>
              </a:rPr>
              <a:t>)</a:t>
            </a:r>
          </a:p>
        </p:txBody>
      </p:sp>
    </p:spTree>
    <p:extLst>
      <p:ext uri="{BB962C8B-B14F-4D97-AF65-F5344CB8AC3E}">
        <p14:creationId xmlns:p14="http://schemas.microsoft.com/office/powerpoint/2010/main" val="1519469581"/>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F3CC020-D0FE-2D44-87E6-C9C72B61B74D}"/>
              </a:ext>
            </a:extLst>
          </p:cNvPr>
          <p:cNvSpPr>
            <a:spLocks noGrp="1"/>
          </p:cNvSpPr>
          <p:nvPr>
            <p:ph type="title"/>
          </p:nvPr>
        </p:nvSpPr>
        <p:spPr/>
        <p:txBody>
          <a:bodyPr>
            <a:normAutofit/>
          </a:bodyPr>
          <a:lstStyle/>
          <a:p>
            <a:r>
              <a:rPr lang="en-US" dirty="0">
                <a:latin typeface="Andale Mono" panose="020B0509000000000004" pitchFamily="49" charset="0"/>
              </a:rPr>
              <a:t>Possible Workflows</a:t>
            </a:r>
          </a:p>
        </p:txBody>
      </p:sp>
      <p:sp>
        <p:nvSpPr>
          <p:cNvPr id="3" name="Content Placeholder 2">
            <a:extLst>
              <a:ext uri="{FF2B5EF4-FFF2-40B4-BE49-F238E27FC236}">
                <a16:creationId xmlns:a16="http://schemas.microsoft.com/office/drawing/2014/main" id="{06D757D3-D0CD-D347-AF4D-6746ABED6BAC}"/>
              </a:ext>
            </a:extLst>
          </p:cNvPr>
          <p:cNvSpPr>
            <a:spLocks noGrp="1"/>
          </p:cNvSpPr>
          <p:nvPr>
            <p:ph idx="1"/>
          </p:nvPr>
        </p:nvSpPr>
        <p:spPr/>
        <p:txBody>
          <a:bodyPr/>
          <a:lstStyle/>
          <a:p>
            <a:pPr>
              <a:buFont typeface="Wingdings" pitchFamily="2" charset="2"/>
              <a:buChar char="Ø"/>
            </a:pPr>
            <a:r>
              <a:rPr lang="en-US" dirty="0">
                <a:latin typeface="Andale Mono" panose="020B0509000000000004" pitchFamily="49" charset="0"/>
              </a:rPr>
              <a:t>Edit captions directly in vendor system</a:t>
            </a:r>
          </a:p>
          <a:p>
            <a:pPr marL="0" indent="0">
              <a:buNone/>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Correct a transcript and then edit captions to match </a:t>
            </a:r>
            <a:r>
              <a:rPr lang="en-US" dirty="0">
                <a:latin typeface="Andale Mono" panose="020B0509000000000004" pitchFamily="49" charset="0"/>
                <a:sym typeface="Wingdings" pitchFamily="2" charset="2"/>
              </a:rPr>
              <a:t></a:t>
            </a:r>
          </a:p>
          <a:p>
            <a:pPr marL="0" indent="0">
              <a:buNone/>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Export captions and edit them in an outside system (</a:t>
            </a:r>
            <a:r>
              <a:rPr lang="en-US" dirty="0" err="1">
                <a:latin typeface="Andale Mono" panose="020B0509000000000004" pitchFamily="49" charset="0"/>
              </a:rPr>
              <a:t>Aegisub</a:t>
            </a:r>
            <a:r>
              <a:rPr lang="en-US" dirty="0">
                <a:latin typeface="Andale Mono" panose="020B0509000000000004" pitchFamily="49" charset="0"/>
              </a:rPr>
              <a:t>)</a:t>
            </a:r>
          </a:p>
        </p:txBody>
      </p:sp>
      <p:sp>
        <p:nvSpPr>
          <p:cNvPr id="4" name="Left Arrow 3">
            <a:extLst>
              <a:ext uri="{FF2B5EF4-FFF2-40B4-BE49-F238E27FC236}">
                <a16:creationId xmlns:a16="http://schemas.microsoft.com/office/drawing/2014/main" id="{118EEF05-88EE-5E4D-8AEB-D0C0B9140816}"/>
              </a:ext>
            </a:extLst>
          </p:cNvPr>
          <p:cNvSpPr/>
          <p:nvPr/>
        </p:nvSpPr>
        <p:spPr>
          <a:xfrm>
            <a:off x="2438400" y="3282463"/>
            <a:ext cx="820615" cy="351692"/>
          </a:xfrm>
          <a:prstGeom prst="leftArrow">
            <a:avLst/>
          </a:prstGeom>
          <a:solidFill>
            <a:schemeClr val="tx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F0000"/>
              </a:solidFill>
            </a:endParaRPr>
          </a:p>
        </p:txBody>
      </p:sp>
    </p:spTree>
    <p:extLst>
      <p:ext uri="{BB962C8B-B14F-4D97-AF65-F5344CB8AC3E}">
        <p14:creationId xmlns:p14="http://schemas.microsoft.com/office/powerpoint/2010/main" val="2601216068"/>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FCEE706-D2EE-0E45-B313-F5511FDD2F03}"/>
              </a:ext>
            </a:extLst>
          </p:cNvPr>
          <p:cNvSpPr>
            <a:spLocks noGrp="1"/>
          </p:cNvSpPr>
          <p:nvPr>
            <p:ph type="title"/>
          </p:nvPr>
        </p:nvSpPr>
        <p:spPr/>
        <p:txBody>
          <a:bodyPr>
            <a:normAutofit/>
          </a:bodyPr>
          <a:lstStyle/>
          <a:p>
            <a:r>
              <a:rPr lang="en-US" dirty="0">
                <a:latin typeface="Andale Mono" panose="020B0509000000000004" pitchFamily="49" charset="0"/>
              </a:rPr>
              <a:t>Captioning Frustrations</a:t>
            </a:r>
          </a:p>
        </p:txBody>
      </p:sp>
      <p:sp>
        <p:nvSpPr>
          <p:cNvPr id="3" name="Content Placeholder 2">
            <a:extLst>
              <a:ext uri="{FF2B5EF4-FFF2-40B4-BE49-F238E27FC236}">
                <a16:creationId xmlns:a16="http://schemas.microsoft.com/office/drawing/2014/main" id="{43F58781-6818-754D-AEEE-0ABEE5D9B3E8}"/>
              </a:ext>
            </a:extLst>
          </p:cNvPr>
          <p:cNvSpPr>
            <a:spLocks noGrp="1"/>
          </p:cNvSpPr>
          <p:nvPr>
            <p:ph idx="1"/>
          </p:nvPr>
        </p:nvSpPr>
        <p:spPr/>
        <p:txBody>
          <a:bodyPr>
            <a:normAutofit/>
          </a:bodyPr>
          <a:lstStyle/>
          <a:p>
            <a:pPr>
              <a:buFont typeface="Wingdings" pitchFamily="2" charset="2"/>
              <a:buChar char="Ø"/>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Bandwidth hiccups</a:t>
            </a:r>
          </a:p>
          <a:p>
            <a:pPr>
              <a:buFont typeface="Wingdings" pitchFamily="2" charset="2"/>
              <a:buChar char="Ø"/>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Non-intuitive tools</a:t>
            </a:r>
          </a:p>
          <a:p>
            <a:pPr marL="0" indent="0">
              <a:buNone/>
            </a:pPr>
            <a:endParaRPr lang="en-US" dirty="0">
              <a:latin typeface="Andale Mono" panose="020B0509000000000004" pitchFamily="49" charset="0"/>
            </a:endParaRPr>
          </a:p>
          <a:p>
            <a:pPr>
              <a:buFont typeface="Wingdings" pitchFamily="2" charset="2"/>
              <a:buChar char="Ø"/>
            </a:pPr>
            <a:r>
              <a:rPr lang="en-US" dirty="0">
                <a:latin typeface="Andale Mono" panose="020B0509000000000004" pitchFamily="49" charset="0"/>
              </a:rPr>
              <a:t>Time-consuming</a:t>
            </a:r>
          </a:p>
          <a:p>
            <a:pPr>
              <a:buFont typeface="Wingdings" pitchFamily="2" charset="2"/>
              <a:buChar char="Ø"/>
            </a:pPr>
            <a:endParaRPr lang="en-US" dirty="0">
              <a:latin typeface="Andale Mono" panose="020B0509000000000004" pitchFamily="49" charset="0"/>
            </a:endParaRPr>
          </a:p>
          <a:p>
            <a:pPr>
              <a:buFont typeface="Wingdings" pitchFamily="2" charset="2"/>
              <a:buChar char="Ø"/>
            </a:pPr>
            <a:endParaRPr lang="en-US" dirty="0">
              <a:latin typeface="Andale Mono" panose="020B0509000000000004" pitchFamily="49" charset="0"/>
            </a:endParaRPr>
          </a:p>
          <a:p>
            <a:pPr>
              <a:buFont typeface="Wingdings" pitchFamily="2" charset="2"/>
              <a:buChar char="Ø"/>
            </a:pPr>
            <a:endParaRPr lang="en-US" dirty="0">
              <a:latin typeface="Andale Mono" panose="020B0509000000000004" pitchFamily="49" charset="0"/>
            </a:endParaRPr>
          </a:p>
          <a:p>
            <a:pPr>
              <a:buFont typeface="Wingdings" pitchFamily="2" charset="2"/>
              <a:buChar char="Ø"/>
            </a:pPr>
            <a:endParaRPr lang="en-US" dirty="0">
              <a:latin typeface="Andale Mono" panose="020B0509000000000004" pitchFamily="49" charset="0"/>
            </a:endParaRPr>
          </a:p>
        </p:txBody>
      </p:sp>
    </p:spTree>
    <p:extLst>
      <p:ext uri="{BB962C8B-B14F-4D97-AF65-F5344CB8AC3E}">
        <p14:creationId xmlns:p14="http://schemas.microsoft.com/office/powerpoint/2010/main" val="1725010524"/>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3F99880-4942-394B-BA3A-54AC1DE45BAE}"/>
              </a:ext>
            </a:extLst>
          </p:cNvPr>
          <p:cNvSpPr>
            <a:spLocks noGrp="1"/>
          </p:cNvSpPr>
          <p:nvPr>
            <p:ph type="title"/>
          </p:nvPr>
        </p:nvSpPr>
        <p:spPr/>
        <p:txBody>
          <a:bodyPr/>
          <a:lstStyle/>
          <a:p>
            <a:endParaRPr lang="en-US"/>
          </a:p>
        </p:txBody>
      </p:sp>
      <p:pic>
        <p:nvPicPr>
          <p:cNvPr id="5" name="Content Placeholder 4">
            <a:extLst>
              <a:ext uri="{FF2B5EF4-FFF2-40B4-BE49-F238E27FC236}">
                <a16:creationId xmlns:a16="http://schemas.microsoft.com/office/drawing/2014/main" id="{1C81F92B-13EF-9742-BF2E-9130BE812D65}"/>
              </a:ext>
            </a:extLst>
          </p:cNvPr>
          <p:cNvPicPr>
            <a:picLocks noGrp="1" noChangeAspect="1"/>
          </p:cNvPicPr>
          <p:nvPr>
            <p:ph idx="1"/>
          </p:nvPr>
        </p:nvPicPr>
        <p:blipFill>
          <a:blip r:embed="rId2"/>
          <a:stretch>
            <a:fillRect/>
          </a:stretch>
        </p:blipFill>
        <p:spPr>
          <a:xfrm>
            <a:off x="1437299" y="365125"/>
            <a:ext cx="8907021" cy="5931636"/>
          </a:xfrm>
        </p:spPr>
      </p:pic>
    </p:spTree>
    <p:extLst>
      <p:ext uri="{BB962C8B-B14F-4D97-AF65-F5344CB8AC3E}">
        <p14:creationId xmlns:p14="http://schemas.microsoft.com/office/powerpoint/2010/main" val="2161304623"/>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741B7A3-9A07-244D-A23C-ECCEE52D1696}"/>
              </a:ext>
            </a:extLst>
          </p:cNvPr>
          <p:cNvSpPr>
            <a:spLocks noGrp="1"/>
          </p:cNvSpPr>
          <p:nvPr>
            <p:ph type="title"/>
          </p:nvPr>
        </p:nvSpPr>
        <p:spPr/>
        <p:txBody>
          <a:bodyPr/>
          <a:lstStyle/>
          <a:p>
            <a:endParaRPr lang="en-US"/>
          </a:p>
        </p:txBody>
      </p:sp>
      <p:pic>
        <p:nvPicPr>
          <p:cNvPr id="12" name="Content Placeholder 11">
            <a:extLst>
              <a:ext uri="{FF2B5EF4-FFF2-40B4-BE49-F238E27FC236}">
                <a16:creationId xmlns:a16="http://schemas.microsoft.com/office/drawing/2014/main" id="{4D1DBD8B-1632-3C45-86D0-7996BCA90677}"/>
              </a:ext>
            </a:extLst>
          </p:cNvPr>
          <p:cNvPicPr>
            <a:picLocks noGrp="1" noChangeAspect="1"/>
          </p:cNvPicPr>
          <p:nvPr>
            <p:ph idx="1"/>
          </p:nvPr>
        </p:nvPicPr>
        <p:blipFill>
          <a:blip r:embed="rId2"/>
          <a:stretch>
            <a:fillRect/>
          </a:stretch>
        </p:blipFill>
        <p:spPr>
          <a:xfrm>
            <a:off x="6897537" y="-111512"/>
            <a:ext cx="4889302" cy="6895636"/>
          </a:xfrm>
        </p:spPr>
      </p:pic>
      <p:pic>
        <p:nvPicPr>
          <p:cNvPr id="14" name="Picture 13">
            <a:extLst>
              <a:ext uri="{FF2B5EF4-FFF2-40B4-BE49-F238E27FC236}">
                <a16:creationId xmlns:a16="http://schemas.microsoft.com/office/drawing/2014/main" id="{EB3DC50B-86B9-7949-8BC8-1955BF271888}"/>
              </a:ext>
            </a:extLst>
          </p:cNvPr>
          <p:cNvPicPr>
            <a:picLocks noChangeAspect="1"/>
          </p:cNvPicPr>
          <p:nvPr/>
        </p:nvPicPr>
        <p:blipFill>
          <a:blip r:embed="rId3"/>
          <a:stretch>
            <a:fillRect/>
          </a:stretch>
        </p:blipFill>
        <p:spPr>
          <a:xfrm>
            <a:off x="200722" y="0"/>
            <a:ext cx="6350342" cy="6858000"/>
          </a:xfrm>
          <a:prstGeom prst="rect">
            <a:avLst/>
          </a:prstGeom>
        </p:spPr>
      </p:pic>
    </p:spTree>
    <p:extLst>
      <p:ext uri="{BB962C8B-B14F-4D97-AF65-F5344CB8AC3E}">
        <p14:creationId xmlns:p14="http://schemas.microsoft.com/office/powerpoint/2010/main" val="3518164136"/>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58D3A1B-3E13-BD40-A9D7-D91ACF5DDD4F}"/>
              </a:ext>
            </a:extLst>
          </p:cNvPr>
          <p:cNvSpPr>
            <a:spLocks noGrp="1"/>
          </p:cNvSpPr>
          <p:nvPr>
            <p:ph type="title"/>
          </p:nvPr>
        </p:nvSpPr>
        <p:spPr/>
        <p:txBody>
          <a:bodyPr/>
          <a:lstStyle/>
          <a:p>
            <a:endParaRPr lang="en-US"/>
          </a:p>
        </p:txBody>
      </p:sp>
      <p:pic>
        <p:nvPicPr>
          <p:cNvPr id="5" name="Content Placeholder 4">
            <a:extLst>
              <a:ext uri="{FF2B5EF4-FFF2-40B4-BE49-F238E27FC236}">
                <a16:creationId xmlns:a16="http://schemas.microsoft.com/office/drawing/2014/main" id="{9DA5795F-E0B2-D343-ABE3-25C01BD8D2BB}"/>
              </a:ext>
            </a:extLst>
          </p:cNvPr>
          <p:cNvPicPr>
            <a:picLocks noGrp="1" noChangeAspect="1"/>
          </p:cNvPicPr>
          <p:nvPr>
            <p:ph idx="1"/>
          </p:nvPr>
        </p:nvPicPr>
        <p:blipFill>
          <a:blip r:embed="rId2"/>
          <a:stretch>
            <a:fillRect/>
          </a:stretch>
        </p:blipFill>
        <p:spPr>
          <a:xfrm>
            <a:off x="2040674" y="365125"/>
            <a:ext cx="6736977" cy="5534872"/>
          </a:xfrm>
        </p:spPr>
      </p:pic>
    </p:spTree>
    <p:extLst>
      <p:ext uri="{BB962C8B-B14F-4D97-AF65-F5344CB8AC3E}">
        <p14:creationId xmlns:p14="http://schemas.microsoft.com/office/powerpoint/2010/main" val="892726259"/>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5EDB65-BD4C-0443-80E1-D42CEBCFA2D6}"/>
              </a:ext>
            </a:extLst>
          </p:cNvPr>
          <p:cNvSpPr>
            <a:spLocks noGrp="1"/>
          </p:cNvSpPr>
          <p:nvPr>
            <p:ph type="title"/>
          </p:nvPr>
        </p:nvSpPr>
        <p:spPr/>
        <p:txBody>
          <a:bodyPr/>
          <a:lstStyle/>
          <a:p>
            <a:endParaRPr lang="en-US" dirty="0"/>
          </a:p>
        </p:txBody>
      </p:sp>
      <p:pic>
        <p:nvPicPr>
          <p:cNvPr id="5" name="Content Placeholder 4">
            <a:extLst>
              <a:ext uri="{FF2B5EF4-FFF2-40B4-BE49-F238E27FC236}">
                <a16:creationId xmlns:a16="http://schemas.microsoft.com/office/drawing/2014/main" id="{7B9CE923-C89B-A54E-BC3D-8D9210E31740}"/>
              </a:ext>
            </a:extLst>
          </p:cNvPr>
          <p:cNvPicPr>
            <a:picLocks noGrp="1" noChangeAspect="1"/>
          </p:cNvPicPr>
          <p:nvPr>
            <p:ph idx="1"/>
          </p:nvPr>
        </p:nvPicPr>
        <p:blipFill>
          <a:blip r:embed="rId3"/>
          <a:stretch>
            <a:fillRect/>
          </a:stretch>
        </p:blipFill>
        <p:spPr>
          <a:xfrm>
            <a:off x="663681" y="365124"/>
            <a:ext cx="10824274" cy="6078117"/>
          </a:xfrm>
        </p:spPr>
      </p:pic>
    </p:spTree>
    <p:extLst>
      <p:ext uri="{BB962C8B-B14F-4D97-AF65-F5344CB8AC3E}">
        <p14:creationId xmlns:p14="http://schemas.microsoft.com/office/powerpoint/2010/main" val="2803292362"/>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5EDB65-BD4C-0443-80E1-D42CEBCFA2D6}"/>
              </a:ext>
            </a:extLst>
          </p:cNvPr>
          <p:cNvSpPr>
            <a:spLocks noGrp="1"/>
          </p:cNvSpPr>
          <p:nvPr>
            <p:ph type="title"/>
          </p:nvPr>
        </p:nvSpPr>
        <p:spPr/>
        <p:txBody>
          <a:bodyPr/>
          <a:lstStyle/>
          <a:p>
            <a:endParaRPr lang="en-US" dirty="0"/>
          </a:p>
        </p:txBody>
      </p:sp>
      <p:pic>
        <p:nvPicPr>
          <p:cNvPr id="5" name="Content Placeholder 4">
            <a:extLst>
              <a:ext uri="{FF2B5EF4-FFF2-40B4-BE49-F238E27FC236}">
                <a16:creationId xmlns:a16="http://schemas.microsoft.com/office/drawing/2014/main" id="{44633CC2-C7D8-C94F-B8DF-D5D747B867A2}"/>
              </a:ext>
            </a:extLst>
          </p:cNvPr>
          <p:cNvPicPr>
            <a:picLocks noGrp="1" noChangeAspect="1"/>
          </p:cNvPicPr>
          <p:nvPr>
            <p:ph idx="1"/>
          </p:nvPr>
        </p:nvPicPr>
        <p:blipFill>
          <a:blip r:embed="rId3"/>
          <a:stretch>
            <a:fillRect/>
          </a:stretch>
        </p:blipFill>
        <p:spPr>
          <a:xfrm>
            <a:off x="2021984" y="0"/>
            <a:ext cx="7469746" cy="6560684"/>
          </a:xfrm>
        </p:spPr>
      </p:pic>
    </p:spTree>
    <p:extLst>
      <p:ext uri="{BB962C8B-B14F-4D97-AF65-F5344CB8AC3E}">
        <p14:creationId xmlns:p14="http://schemas.microsoft.com/office/powerpoint/2010/main" val="62769382"/>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a:xfrm>
            <a:off x="818859" y="3140110"/>
            <a:ext cx="10592720" cy="1068822"/>
          </a:xfrm>
        </p:spPr>
        <p:txBody>
          <a:bodyPr>
            <a:normAutofit/>
          </a:bodyPr>
          <a:lstStyle/>
          <a:p>
            <a:pPr algn="ctr"/>
            <a:r>
              <a:rPr lang="en-US" dirty="0">
                <a:latin typeface="Andale Mono" panose="020B0509000000000004" pitchFamily="49" charset="0"/>
              </a:rPr>
              <a:t>Work in Progress</a:t>
            </a:r>
          </a:p>
        </p:txBody>
      </p:sp>
    </p:spTree>
    <p:extLst>
      <p:ext uri="{BB962C8B-B14F-4D97-AF65-F5344CB8AC3E}">
        <p14:creationId xmlns:p14="http://schemas.microsoft.com/office/powerpoint/2010/main" val="1674128342"/>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E55033-DB40-B945-BC4B-6578D382162D}"/>
              </a:ext>
            </a:extLst>
          </p:cNvPr>
          <p:cNvSpPr>
            <a:spLocks noGrp="1"/>
          </p:cNvSpPr>
          <p:nvPr>
            <p:ph type="title"/>
          </p:nvPr>
        </p:nvSpPr>
        <p:spPr>
          <a:xfrm>
            <a:off x="681038" y="2579688"/>
            <a:ext cx="10515600" cy="1325563"/>
          </a:xfrm>
        </p:spPr>
        <p:txBody>
          <a:bodyPr/>
          <a:lstStyle/>
          <a:p>
            <a:pPr algn="ctr"/>
            <a:r>
              <a:rPr lang="en-US" dirty="0">
                <a:latin typeface="Andale Mono" panose="020B0509000000000004" pitchFamily="49" charset="0"/>
              </a:rPr>
              <a:t>Questions?</a:t>
            </a:r>
          </a:p>
        </p:txBody>
      </p:sp>
    </p:spTree>
    <p:extLst>
      <p:ext uri="{BB962C8B-B14F-4D97-AF65-F5344CB8AC3E}">
        <p14:creationId xmlns:p14="http://schemas.microsoft.com/office/powerpoint/2010/main" val="3580108548"/>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4528</TotalTime>
  <Words>940</Words>
  <Application>Microsoft Office PowerPoint</Application>
  <PresentationFormat>Widescreen</PresentationFormat>
  <Paragraphs>244</Paragraphs>
  <Slides>51</Slides>
  <Notes>20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51</vt:i4>
      </vt:variant>
    </vt:vector>
  </HeadingPairs>
  <TitlesOfParts>
    <vt:vector size="57" baseType="lpstr">
      <vt:lpstr>Andale Mono</vt:lpstr>
      <vt:lpstr>Arial</vt:lpstr>
      <vt:lpstr>Calibri</vt:lpstr>
      <vt:lpstr>Calibri Light</vt:lpstr>
      <vt:lpstr>Wingdings</vt:lpstr>
      <vt:lpstr>Office Theme</vt:lpstr>
      <vt:lpstr>Lost in Transcription:  Developing workflows for captioning video</vt:lpstr>
      <vt:lpstr>What this presentation is,  and what it is not</vt:lpstr>
      <vt:lpstr>Where are we</vt:lpstr>
      <vt:lpstr>A Call to Arms: University Mandate</vt:lpstr>
      <vt:lpstr>Ethics</vt:lpstr>
      <vt:lpstr>Ethics</vt:lpstr>
      <vt:lpstr>Why present?</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GOALS</vt:lpstr>
      <vt:lpstr>Cornell's current video holdings (accessible online)</vt:lpstr>
      <vt:lpstr>Future Backlog</vt:lpstr>
      <vt:lpstr>Captioning Challenges</vt:lpstr>
      <vt:lpstr>Kaldi?</vt:lpstr>
      <vt:lpstr>PowerPoint Presentation</vt:lpstr>
      <vt:lpstr>Kaldi PUA?</vt:lpstr>
      <vt:lpstr>PowerPoint Presentation</vt:lpstr>
      <vt:lpstr>PowerPoint Presentation</vt:lpstr>
      <vt:lpstr>PowerPoint Presentation</vt:lpstr>
      <vt:lpstr>Workflow</vt:lpstr>
      <vt:lpstr>Workflow</vt:lpstr>
      <vt:lpstr>Workflow</vt:lpstr>
      <vt:lpstr>Workflow</vt:lpstr>
      <vt:lpstr>Workflow</vt:lpstr>
      <vt:lpstr>Workflow</vt:lpstr>
      <vt:lpstr>Workflow</vt:lpstr>
      <vt:lpstr>Known Pain Points</vt:lpstr>
      <vt:lpstr>Captioning during the Pandemic</vt:lpstr>
      <vt:lpstr>Captioning during the Pandemic</vt:lpstr>
      <vt:lpstr>Definitions:</vt:lpstr>
      <vt:lpstr>Possible Workflows</vt:lpstr>
      <vt:lpstr>Possible Workflows</vt:lpstr>
      <vt:lpstr>Captioning Frustrations</vt:lpstr>
      <vt:lpstr>PowerPoint Presentation</vt:lpstr>
      <vt:lpstr>PowerPoint Presentation</vt:lpstr>
      <vt:lpstr>PowerPoint Presentation</vt:lpstr>
      <vt:lpstr>PowerPoint Presentation</vt:lpstr>
      <vt:lpstr>PowerPoint Presentation</vt:lpstr>
      <vt:lpstr>Work in Progress</vt:lpstr>
      <vt:lpstr>Questions?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Captioning Problems from the Video Bog</dc:title>
  <dc:creator>Desiree C Alexander</dc:creator>
  <cp:lastModifiedBy>Procaccini,Mercy</cp:lastModifiedBy>
  <cp:revision>150</cp:revision>
  <dcterms:created xsi:type="dcterms:W3CDTF">2019-10-09T21:17:38Z</dcterms:created>
  <dcterms:modified xsi:type="dcterms:W3CDTF">2020-05-13T23:21:30Z</dcterms:modified>
</cp:coreProperties>
</file>