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9" r:id="rId1"/>
    <p:sldMasterId id="2147483690" r:id="rId2"/>
    <p:sldMasterId id="2147483724" r:id="rId3"/>
    <p:sldMasterId id="2147483736" r:id="rId4"/>
    <p:sldMasterId id="2147483816" r:id="rId5"/>
  </p:sldMasterIdLst>
  <p:notesMasterIdLst>
    <p:notesMasterId r:id="rId40"/>
  </p:notesMasterIdLst>
  <p:sldIdLst>
    <p:sldId id="1066" r:id="rId6"/>
    <p:sldId id="1101" r:id="rId7"/>
    <p:sldId id="1067" r:id="rId8"/>
    <p:sldId id="261" r:id="rId9"/>
    <p:sldId id="1095" r:id="rId10"/>
    <p:sldId id="1078" r:id="rId11"/>
    <p:sldId id="1079" r:id="rId12"/>
    <p:sldId id="971" r:id="rId13"/>
    <p:sldId id="280" r:id="rId14"/>
    <p:sldId id="1081" r:id="rId15"/>
    <p:sldId id="1099" r:id="rId16"/>
    <p:sldId id="1080" r:id="rId17"/>
    <p:sldId id="1088" r:id="rId18"/>
    <p:sldId id="257" r:id="rId19"/>
    <p:sldId id="1098" r:id="rId20"/>
    <p:sldId id="294" r:id="rId21"/>
    <p:sldId id="295" r:id="rId22"/>
    <p:sldId id="982" r:id="rId23"/>
    <p:sldId id="1089" r:id="rId24"/>
    <p:sldId id="1090" r:id="rId25"/>
    <p:sldId id="1091" r:id="rId26"/>
    <p:sldId id="1097" r:id="rId27"/>
    <p:sldId id="1094" r:id="rId28"/>
    <p:sldId id="1093" r:id="rId29"/>
    <p:sldId id="1085" r:id="rId30"/>
    <p:sldId id="1071" r:id="rId31"/>
    <p:sldId id="527" r:id="rId32"/>
    <p:sldId id="1087" r:id="rId33"/>
    <p:sldId id="1072" r:id="rId34"/>
    <p:sldId id="1077" r:id="rId35"/>
    <p:sldId id="288" r:id="rId36"/>
    <p:sldId id="1073" r:id="rId37"/>
    <p:sldId id="305" r:id="rId38"/>
    <p:sldId id="1096"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t,Rebecca" initials="B" lastIdx="36" clrIdx="0">
    <p:extLst>
      <p:ext uri="{19B8F6BF-5375-455C-9EA6-DF929625EA0E}">
        <p15:presenceInfo xmlns:p15="http://schemas.microsoft.com/office/powerpoint/2012/main" userId="e70365a6-d2a2-4acc-921b-724f2843cf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EE3862-8DEF-4F1A-91F9-BFC5C1473949}">
  <a:tblStyle styleId="{08EE3862-8DEF-4F1A-91F9-BFC5C147394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2" autoAdjust="0"/>
    <p:restoredTop sz="78245" autoAdjust="0"/>
  </p:normalViewPr>
  <p:slideViewPr>
    <p:cSldViewPr snapToObjects="1">
      <p:cViewPr varScale="1">
        <p:scale>
          <a:sx n="84" d="100"/>
          <a:sy n="84" d="100"/>
        </p:scale>
        <p:origin x="1110" y="78"/>
      </p:cViewPr>
      <p:guideLst>
        <p:guide orient="horz" pos="2160"/>
        <p:guide pos="3840"/>
      </p:guideLst>
    </p:cSldViewPr>
  </p:slideViewPr>
  <p:notesTextViewPr>
    <p:cViewPr>
      <p:scale>
        <a:sx n="1" d="1"/>
        <a:sy n="1" d="1"/>
      </p:scale>
      <p:origin x="0" y="0"/>
    </p:cViewPr>
  </p:notesTextViewPr>
  <p:sorterViewPr>
    <p:cViewPr>
      <p:scale>
        <a:sx n="87" d="100"/>
        <a:sy n="87" d="100"/>
      </p:scale>
      <p:origin x="0" y="0"/>
    </p:cViewPr>
  </p:sorterViewPr>
  <p:notesViewPr>
    <p:cSldViewPr snapToObjects="1">
      <p:cViewPr varScale="1">
        <p:scale>
          <a:sx n="73" d="100"/>
          <a:sy n="73" d="100"/>
        </p:scale>
        <p:origin x="421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insideoclc-my.sharepoint.com/personal/bryantr_oclc_org/Documents/Writings%20and%20reports/RIM%20Survey%20Report/Supporting%20data%20for%20figur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'Fig 31 Stakeholders by Country'!$A$2</c:f>
              <c:strCache>
                <c:ptCount val="1"/>
                <c:pt idx="0">
                  <c:v>Library</c:v>
                </c:pt>
              </c:strCache>
            </c:strRef>
          </c:tx>
          <c:spPr>
            <a:solidFill>
              <a:srgbClr val="00AFD7"/>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Country'!$B$2:$G$2</c:f>
              <c:numCache>
                <c:formatCode>0%</c:formatCode>
                <c:ptCount val="6"/>
                <c:pt idx="0">
                  <c:v>0.5</c:v>
                </c:pt>
                <c:pt idx="1">
                  <c:v>0.39</c:v>
                </c:pt>
                <c:pt idx="2">
                  <c:v>0.28000000000000003</c:v>
                </c:pt>
                <c:pt idx="3">
                  <c:v>0.24</c:v>
                </c:pt>
                <c:pt idx="4">
                  <c:v>0.15</c:v>
                </c:pt>
                <c:pt idx="5">
                  <c:v>0.08</c:v>
                </c:pt>
              </c:numCache>
            </c:numRef>
          </c:val>
          <c:extLst>
            <c:ext xmlns:c16="http://schemas.microsoft.com/office/drawing/2014/chart" uri="{C3380CC4-5D6E-409C-BE32-E72D297353CC}">
              <c16:uniqueId val="{00000000-0DC1-2347-81F0-CF30160F4423}"/>
            </c:ext>
          </c:extLst>
        </c:ser>
        <c:ser>
          <c:idx val="1"/>
          <c:order val="1"/>
          <c:tx>
            <c:strRef>
              <c:f>'Fig 31 Stakeholders by Country'!$A$3</c:f>
              <c:strCache>
                <c:ptCount val="1"/>
                <c:pt idx="0">
                  <c:v>Academic Units</c:v>
                </c:pt>
              </c:strCache>
            </c:strRef>
          </c:tx>
          <c:spPr>
            <a:solidFill>
              <a:srgbClr val="23619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Country'!$B$3:$G$3</c:f>
              <c:numCache>
                <c:formatCode>0%</c:formatCode>
                <c:ptCount val="6"/>
                <c:pt idx="0">
                  <c:v>0.25</c:v>
                </c:pt>
                <c:pt idx="1">
                  <c:v>0.09</c:v>
                </c:pt>
                <c:pt idx="2">
                  <c:v>0.05</c:v>
                </c:pt>
                <c:pt idx="3">
                  <c:v>0.05</c:v>
                </c:pt>
                <c:pt idx="4">
                  <c:v>0.04</c:v>
                </c:pt>
                <c:pt idx="5">
                  <c:v>0.14000000000000001</c:v>
                </c:pt>
              </c:numCache>
            </c:numRef>
          </c:val>
          <c:extLst>
            <c:ext xmlns:c16="http://schemas.microsoft.com/office/drawing/2014/chart" uri="{C3380CC4-5D6E-409C-BE32-E72D297353CC}">
              <c16:uniqueId val="{00000001-0DC1-2347-81F0-CF30160F4423}"/>
            </c:ext>
          </c:extLst>
        </c:ser>
        <c:ser>
          <c:idx val="2"/>
          <c:order val="2"/>
          <c:tx>
            <c:strRef>
              <c:f>'Fig 31 Stakeholders by Country'!$A$4</c:f>
              <c:strCache>
                <c:ptCount val="1"/>
                <c:pt idx="0">
                  <c:v>Research Office</c:v>
                </c:pt>
              </c:strCache>
            </c:strRef>
          </c:tx>
          <c:spPr>
            <a:solidFill>
              <a:srgbClr val="8A1B6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Country'!$B$4:$G$4</c:f>
              <c:numCache>
                <c:formatCode>0%</c:formatCode>
                <c:ptCount val="6"/>
                <c:pt idx="0">
                  <c:v>0.18</c:v>
                </c:pt>
                <c:pt idx="1">
                  <c:v>0.24</c:v>
                </c:pt>
                <c:pt idx="2">
                  <c:v>0.48</c:v>
                </c:pt>
                <c:pt idx="3">
                  <c:v>0.48</c:v>
                </c:pt>
                <c:pt idx="4">
                  <c:v>0.3</c:v>
                </c:pt>
                <c:pt idx="5">
                  <c:v>0.49</c:v>
                </c:pt>
              </c:numCache>
            </c:numRef>
          </c:val>
          <c:extLst>
            <c:ext xmlns:c16="http://schemas.microsoft.com/office/drawing/2014/chart" uri="{C3380CC4-5D6E-409C-BE32-E72D297353CC}">
              <c16:uniqueId val="{00000002-0DC1-2347-81F0-CF30160F4423}"/>
            </c:ext>
          </c:extLst>
        </c:ser>
        <c:ser>
          <c:idx val="3"/>
          <c:order val="3"/>
          <c:tx>
            <c:strRef>
              <c:f>'Fig 31 Stakeholders by Country'!$A$5</c:f>
              <c:strCache>
                <c:ptCount val="1"/>
                <c:pt idx="0">
                  <c:v>IT/Systems</c:v>
                </c:pt>
              </c:strCache>
            </c:strRef>
          </c:tx>
          <c:spPr>
            <a:solidFill>
              <a:srgbClr val="007749"/>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Country'!$B$5:$G$5</c:f>
              <c:numCache>
                <c:formatCode>0%</c:formatCode>
                <c:ptCount val="6"/>
                <c:pt idx="0">
                  <c:v>0.16</c:v>
                </c:pt>
                <c:pt idx="1">
                  <c:v>0.12</c:v>
                </c:pt>
                <c:pt idx="2">
                  <c:v>0.17</c:v>
                </c:pt>
                <c:pt idx="3">
                  <c:v>0.16</c:v>
                </c:pt>
                <c:pt idx="4">
                  <c:v>0.2</c:v>
                </c:pt>
                <c:pt idx="5">
                  <c:v>0.26</c:v>
                </c:pt>
              </c:numCache>
            </c:numRef>
          </c:val>
          <c:extLst>
            <c:ext xmlns:c16="http://schemas.microsoft.com/office/drawing/2014/chart" uri="{C3380CC4-5D6E-409C-BE32-E72D297353CC}">
              <c16:uniqueId val="{00000003-0DC1-2347-81F0-CF30160F4423}"/>
            </c:ext>
          </c:extLst>
        </c:ser>
        <c:ser>
          <c:idx val="4"/>
          <c:order val="4"/>
          <c:tx>
            <c:strRef>
              <c:f>'Fig 31 Stakeholders by Country'!$A$6</c:f>
              <c:strCache>
                <c:ptCount val="1"/>
                <c:pt idx="0">
                  <c:v>Provost/Chancellor</c:v>
                </c:pt>
              </c:strCache>
            </c:strRef>
          </c:tx>
          <c:spPr>
            <a:solidFill>
              <a:srgbClr val="E8772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Country'!$B$6:$G$6</c:f>
              <c:numCache>
                <c:formatCode>0%</c:formatCode>
                <c:ptCount val="6"/>
                <c:pt idx="0">
                  <c:v>0.1</c:v>
                </c:pt>
                <c:pt idx="1">
                  <c:v>0.08</c:v>
                </c:pt>
                <c:pt idx="2">
                  <c:v>0.04</c:v>
                </c:pt>
                <c:pt idx="3">
                  <c:v>0.06</c:v>
                </c:pt>
                <c:pt idx="4">
                  <c:v>0.15</c:v>
                </c:pt>
                <c:pt idx="5">
                  <c:v>0.08</c:v>
                </c:pt>
              </c:numCache>
            </c:numRef>
          </c:val>
          <c:extLst>
            <c:ext xmlns:c16="http://schemas.microsoft.com/office/drawing/2014/chart" uri="{C3380CC4-5D6E-409C-BE32-E72D297353CC}">
              <c16:uniqueId val="{00000004-0DC1-2347-81F0-CF30160F4423}"/>
            </c:ext>
          </c:extLst>
        </c:ser>
        <c:ser>
          <c:idx val="5"/>
          <c:order val="5"/>
          <c:tx>
            <c:strRef>
              <c:f>'Fig 31 Stakeholders by Country'!$A$7</c:f>
              <c:strCache>
                <c:ptCount val="1"/>
                <c:pt idx="0">
                  <c:v>Other</c:v>
                </c:pt>
              </c:strCache>
            </c:strRef>
          </c:tx>
          <c:spPr>
            <a:solidFill>
              <a:schemeClr val="accent6"/>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Country'!$B$7:$G$7</c:f>
              <c:numCache>
                <c:formatCode>0%</c:formatCode>
                <c:ptCount val="6"/>
                <c:pt idx="0">
                  <c:v>0.02</c:v>
                </c:pt>
                <c:pt idx="1">
                  <c:v>0.08</c:v>
                </c:pt>
                <c:pt idx="2">
                  <c:v>0.01</c:v>
                </c:pt>
                <c:pt idx="3">
                  <c:v>0.04</c:v>
                </c:pt>
                <c:pt idx="4">
                  <c:v>7.0000000000000007E-2</c:v>
                </c:pt>
                <c:pt idx="5">
                  <c:v>0.04</c:v>
                </c:pt>
              </c:numCache>
            </c:numRef>
          </c:val>
          <c:extLst>
            <c:ext xmlns:c16="http://schemas.microsoft.com/office/drawing/2014/chart" uri="{C3380CC4-5D6E-409C-BE32-E72D297353CC}">
              <c16:uniqueId val="{00000005-0DC1-2347-81F0-CF30160F4423}"/>
            </c:ext>
          </c:extLst>
        </c:ser>
        <c:ser>
          <c:idx val="6"/>
          <c:order val="6"/>
          <c:tx>
            <c:strRef>
              <c:f>'Fig 31 Stakeholders by Country'!$A$8</c:f>
              <c:strCache>
                <c:ptCount val="1"/>
                <c:pt idx="0">
                  <c:v>Human Resources</c:v>
                </c:pt>
              </c:strCache>
            </c:strRef>
          </c:tx>
          <c:spPr>
            <a:solidFill>
              <a:schemeClr val="accent1">
                <a:lumMod val="60000"/>
              </a:schemeClr>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Country'!$B$8:$G$8</c:f>
              <c:numCache>
                <c:formatCode>0%</c:formatCode>
                <c:ptCount val="6"/>
                <c:pt idx="0">
                  <c:v>0.01</c:v>
                </c:pt>
                <c:pt idx="1">
                  <c:v>0</c:v>
                </c:pt>
                <c:pt idx="2">
                  <c:v>0</c:v>
                </c:pt>
                <c:pt idx="3">
                  <c:v>0.01</c:v>
                </c:pt>
                <c:pt idx="4">
                  <c:v>0.02</c:v>
                </c:pt>
                <c:pt idx="5">
                  <c:v>0.02</c:v>
                </c:pt>
              </c:numCache>
            </c:numRef>
          </c:val>
          <c:extLst>
            <c:ext xmlns:c16="http://schemas.microsoft.com/office/drawing/2014/chart" uri="{C3380CC4-5D6E-409C-BE32-E72D297353CC}">
              <c16:uniqueId val="{00000006-0DC1-2347-81F0-CF30160F4423}"/>
            </c:ext>
          </c:extLst>
        </c:ser>
        <c:ser>
          <c:idx val="7"/>
          <c:order val="7"/>
          <c:tx>
            <c:strRef>
              <c:f>'Fig 31 Stakeholders by Country'!$A$9</c:f>
              <c:strCache>
                <c:ptCount val="1"/>
                <c:pt idx="0">
                  <c:v>Don't know</c:v>
                </c:pt>
              </c:strCache>
            </c:strRef>
          </c:tx>
          <c:spPr>
            <a:solidFill>
              <a:srgbClr val="888B8D"/>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Country'!$B$9:$G$9</c:f>
              <c:numCache>
                <c:formatCode>0%</c:formatCode>
                <c:ptCount val="6"/>
                <c:pt idx="0">
                  <c:v>0.01</c:v>
                </c:pt>
                <c:pt idx="1">
                  <c:v>0.03</c:v>
                </c:pt>
                <c:pt idx="2">
                  <c:v>0.02</c:v>
                </c:pt>
                <c:pt idx="3">
                  <c:v>0.01</c:v>
                </c:pt>
                <c:pt idx="4">
                  <c:v>0.05</c:v>
                </c:pt>
                <c:pt idx="5">
                  <c:v>0.01</c:v>
                </c:pt>
              </c:numCache>
            </c:numRef>
          </c:val>
          <c:extLst>
            <c:ext xmlns:c16="http://schemas.microsoft.com/office/drawing/2014/chart" uri="{C3380CC4-5D6E-409C-BE32-E72D297353CC}">
              <c16:uniqueId val="{00000007-0DC1-2347-81F0-CF30160F4423}"/>
            </c:ext>
          </c:extLst>
        </c:ser>
        <c:dLbls>
          <c:showLegendKey val="0"/>
          <c:showVal val="0"/>
          <c:showCatName val="0"/>
          <c:showSerName val="0"/>
          <c:showPercent val="0"/>
          <c:showBubbleSize val="0"/>
        </c:dLbls>
        <c:gapWidth val="150"/>
        <c:overlap val="100"/>
        <c:axId val="789951336"/>
        <c:axId val="789950352"/>
      </c:barChart>
      <c:catAx>
        <c:axId val="78995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89950352"/>
        <c:crosses val="autoZero"/>
        <c:auto val="1"/>
        <c:lblAlgn val="ctr"/>
        <c:lblOffset val="100"/>
        <c:noMultiLvlLbl val="0"/>
      </c:catAx>
      <c:valAx>
        <c:axId val="789950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9951336"/>
        <c:crosses val="autoZero"/>
        <c:crossBetween val="between"/>
        <c:majorUnit val="0.2"/>
      </c:valAx>
      <c:spPr>
        <a:noFill/>
        <a:ln>
          <a:noFill/>
        </a:ln>
        <a:effectLst/>
      </c:spPr>
    </c:plotArea>
    <c:legend>
      <c:legendPos val="b"/>
      <c:layout>
        <c:manualLayout>
          <c:xMode val="edge"/>
          <c:yMode val="edge"/>
          <c:x val="6.3333333333333339E-2"/>
          <c:y val="0.92632276273684966"/>
          <c:w val="0.9"/>
          <c:h val="5.084618703483982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0966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3688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124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fairly new practice for us here in the US, although CRIS systems in Europe have been around since the late 1990s. Why are we seeing this growth now?</a:t>
            </a:r>
          </a:p>
          <a:p>
            <a:endParaRPr lang="en-US" dirty="0"/>
          </a:p>
          <a:p>
            <a:r>
              <a:rPr lang="en-US" dirty="0"/>
              <a:t>In our RIM position paper, we talked about key drivers. External mandates aren’t a major driver for us here—definitely not like we see in the UK or Australia. But we do see increasing competition in a global environment. But the main thing I want to emphasize here is that we now have a way to capture this information. Before the internet, before massive databases of published content, it wasn’t possible to capture this information at scale. But the scholarly communications community—publishers, libraries, indexers, standards organizations—have worked to build an infrastructure that supports these efforts. </a:t>
            </a:r>
          </a:p>
          <a:p>
            <a:endParaRPr lang="en-US" dirty="0"/>
          </a:p>
          <a:p>
            <a:r>
              <a:rPr lang="en-US" dirty="0"/>
              <a:t>We can now harvest metadata at scale</a:t>
            </a:r>
          </a:p>
          <a:p>
            <a:r>
              <a:rPr lang="en-US" dirty="0"/>
              <a:t>And the adoption of PIDs continues to improve the quality of that effort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86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So for the rest of my talk, I want to focus on two primary use cases that we observe as most important in the US:</a:t>
            </a:r>
          </a:p>
          <a:p>
            <a:pPr eaLnBrk="1" hangingPunct="1">
              <a:spcBef>
                <a:spcPct val="0"/>
              </a:spcBef>
            </a:pPr>
            <a:r>
              <a:rPr lang="en-US" altLang="en-US" dirty="0"/>
              <a:t>Public Profiles</a:t>
            </a:r>
          </a:p>
          <a:p>
            <a:pPr eaLnBrk="1" hangingPunct="1">
              <a:spcBef>
                <a:spcPct val="0"/>
              </a:spcBef>
            </a:pPr>
            <a:r>
              <a:rPr lang="en-US" altLang="en-US" dirty="0"/>
              <a:t>Faculty Activity reporting (here called annual academic progress reviews)</a:t>
            </a:r>
          </a:p>
          <a:p>
            <a:pPr eaLnBrk="1" hangingPunct="1">
              <a:spcBef>
                <a:spcPct val="0"/>
              </a:spcBef>
            </a:pPr>
            <a:endParaRPr lang="en-US" altLang="en-US" dirty="0"/>
          </a:p>
          <a:p>
            <a:pPr eaLnBrk="1" hangingPunct="1">
              <a:spcBef>
                <a:spcPct val="0"/>
              </a:spcBef>
            </a:pPr>
            <a:r>
              <a:rPr lang="en-US" altLang="en-US" dirty="0"/>
              <a:t>I’ll also talk about a third category, internal reporting or “data analytics” that is also super important, and growing. </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035E6FC-CCC7-F34C-83D9-78C7523946F2}"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011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like Florida </a:t>
            </a:r>
            <a:r>
              <a:rPr lang="en-US" dirty="0" err="1"/>
              <a:t>ExpertNet</a:t>
            </a:r>
            <a:r>
              <a:rPr lang="en-US" dirty="0"/>
              <a:t>, at multi-institutional scale, but more often we see local implementations, as you are all well familiar with.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49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Of course the Deans of the academic colleges weren’t thinking that deeply about bibliographic data in 2012 when they asked the Libraries to license and administer SciVal Experts. They wanted that product from Elsevier, and the Libraries were already working with Elsevier.</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Experts@Minnesota is our implementation of Elsevier’s Pure. We currently have about 7,000 profiles include faculty, researchers, and a lot of staff members like me who publish research in our fields of expertise but are not strictly researchers.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9CB5B-E964-4693-81D1-630F9C937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26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cap="none" dirty="0">
                <a:solidFill>
                  <a:schemeClr val="dk1"/>
                </a:solidFill>
                <a:effectLst/>
                <a:latin typeface="Calibri"/>
                <a:ea typeface="Calibri"/>
                <a:cs typeface="Calibri"/>
                <a:sym typeface="Calibri"/>
              </a:rPr>
              <a:t>The VP of research and research development professionals within the office of research are keen to connect researchers, develop strong interdisciplinary scientific research teams, and yield successful grant applications. Sponsored programs and medical center staff within the research enterprise may also use public profile systems to comply with US National Institutes of Health (NIH) Clinical and Translational Science Awards (CTSA) recommendations, which call for participating institutions to support collaboration among clinical and translational investigators through the provision of tools, training, and technology.  </a:t>
            </a:r>
          </a:p>
          <a:p>
            <a:pPr rtl="0" fontAlgn="base"/>
            <a:r>
              <a:rPr lang="en-US" sz="1200" b="0" i="0" u="none" strike="noStrike" cap="none" dirty="0">
                <a:solidFill>
                  <a:schemeClr val="dk1"/>
                </a:solidFill>
                <a:effectLst/>
                <a:latin typeface="Calibri"/>
                <a:ea typeface="Calibri"/>
                <a:cs typeface="Calibri"/>
                <a:sym typeface="Calibri"/>
              </a:rPr>
              <a:t>The library values these systems for registering the institutional record of the institution, a manifestation of the “inside out” library, and offers bibliographic expertise.  </a:t>
            </a:r>
          </a:p>
          <a:p>
            <a:pPr rtl="0" fontAlgn="base"/>
            <a:r>
              <a:rPr lang="en-US" sz="1200" b="0" i="0" u="none" strike="noStrike" cap="none" dirty="0">
                <a:solidFill>
                  <a:schemeClr val="dk1"/>
                </a:solidFill>
                <a:effectLst/>
                <a:latin typeface="Calibri"/>
                <a:ea typeface="Calibri"/>
                <a:cs typeface="Calibri"/>
                <a:sym typeface="Calibri"/>
              </a:rPr>
              <a:t>ITC professionals may be called upon to provide technical support as well as to support system to system interoperability. In one case, we found campus IT as the home for the institutional profile system.  </a:t>
            </a:r>
          </a:p>
          <a:p>
            <a:pPr rtl="0" fontAlgn="base"/>
            <a:r>
              <a:rPr lang="en-US" sz="1200" b="0" i="0" u="none" strike="noStrike" cap="none" dirty="0">
                <a:solidFill>
                  <a:schemeClr val="dk1"/>
                </a:solidFill>
                <a:effectLst/>
                <a:latin typeface="Calibri"/>
                <a:ea typeface="Calibri"/>
                <a:cs typeface="Calibri"/>
                <a:sym typeface="Calibri"/>
              </a:rPr>
              <a:t>Campus communicators value resources that can help support discovery of experts for press requests and public interest stories, values shared across silos—within academic affairs units as well as research units. </a:t>
            </a:r>
          </a:p>
          <a:p>
            <a:pPr rtl="0" fontAlgn="base"/>
            <a:r>
              <a:rPr lang="en-US" sz="1200" b="0" i="0" u="none" strike="noStrike" cap="none" dirty="0">
                <a:solidFill>
                  <a:schemeClr val="dk1"/>
                </a:solidFill>
                <a:effectLst/>
                <a:latin typeface="Calibri"/>
                <a:ea typeface="Calibri"/>
                <a:cs typeface="Calibri"/>
                <a:sym typeface="Calibri"/>
              </a:rPr>
              <a:t>Other stakeholders—in academic affairs and other units in the office of research --are interested in how the aggregated content might inform institutional decision support.  </a:t>
            </a:r>
          </a:p>
          <a:p>
            <a:pPr rtl="0" fontAlgn="base"/>
            <a:r>
              <a:rPr lang="en-US" sz="1200" b="0" i="0" u="none" strike="noStrike" cap="none" dirty="0">
                <a:solidFill>
                  <a:schemeClr val="dk1"/>
                </a:solidFill>
                <a:effectLst/>
                <a:latin typeface="Calibri"/>
                <a:ea typeface="Calibri"/>
                <a:cs typeface="Calibri"/>
                <a:sym typeface="Calibri"/>
              </a:rPr>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9444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5B24C2E3-57A1-2B46-866C-2B3816757D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3500F8AB-62F1-3C47-A119-9C9B59DE2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are GLOBAL figures</a:t>
            </a:r>
          </a:p>
          <a:p>
            <a:endParaRPr lang="en-US" altLang="en-US" dirty="0"/>
          </a:p>
          <a:p>
            <a:endParaRPr lang="en-US" altLang="en-US" dirty="0"/>
          </a:p>
          <a:p>
            <a:r>
              <a:rPr lang="en-US" altLang="en-US" dirty="0"/>
              <a:t>Libraries DO play an important role in RIM activities.</a:t>
            </a:r>
          </a:p>
          <a:p>
            <a:r>
              <a:rPr lang="en-US" altLang="en-US" dirty="0"/>
              <a:t>Libraries are the second most important player in this field, based on their primary responsibility for RIM activities. Only the Research Office has primary responsibility for more RIM activities. </a:t>
            </a:r>
          </a:p>
          <a:p>
            <a:endParaRPr lang="en-US" altLang="en-US" dirty="0"/>
          </a:p>
          <a:p>
            <a:r>
              <a:rPr lang="en-US" altLang="en-US" dirty="0"/>
              <a:t>Libraries were most likely to play a primary role in supporting</a:t>
            </a:r>
          </a:p>
          <a:p>
            <a:pPr>
              <a:buFont typeface="Arial" panose="020B0604020202020204" pitchFamily="34" charset="0"/>
              <a:buChar char="•"/>
            </a:pPr>
            <a:r>
              <a:rPr lang="en-US" altLang="en-US" dirty="0"/>
              <a:t>Open access, copyright, and deposit</a:t>
            </a:r>
          </a:p>
          <a:p>
            <a:pPr>
              <a:buFont typeface="Arial" panose="020B0604020202020204" pitchFamily="34" charset="0"/>
              <a:buChar char="•"/>
            </a:pPr>
            <a:r>
              <a:rPr lang="en-US" altLang="en-US" dirty="0"/>
              <a:t>Metadata validation workflows</a:t>
            </a:r>
          </a:p>
          <a:p>
            <a:pPr>
              <a:buFont typeface="Arial" panose="020B0604020202020204" pitchFamily="34" charset="0"/>
              <a:buChar char="•"/>
            </a:pPr>
            <a:r>
              <a:rPr lang="en-US" altLang="en-US" dirty="0"/>
              <a:t>Research data management activities</a:t>
            </a:r>
          </a:p>
          <a:p>
            <a:pPr>
              <a:buFont typeface="Arial" panose="020B0604020202020204" pitchFamily="34" charset="0"/>
              <a:buChar char="•"/>
            </a:pPr>
            <a:r>
              <a:rPr lang="en-US" altLang="en-US" dirty="0"/>
              <a:t>Metadata entry, and training and support</a:t>
            </a:r>
          </a:p>
          <a:p>
            <a:endParaRPr lang="en-US" altLang="en-US" dirty="0"/>
          </a:p>
          <a:p>
            <a:r>
              <a:rPr lang="en-US" altLang="en-US" dirty="0"/>
              <a:t>but less so project management or finances, which means that RIM activities are often supported but rarely led by libraries.</a:t>
            </a:r>
          </a:p>
          <a:p>
            <a:pPr eaLnBrk="1" hangingPunct="1">
              <a:spcBef>
                <a:spcPct val="0"/>
              </a:spcBef>
            </a:pPr>
            <a:endParaRPr lang="en-US" altLang="en-US" dirty="0"/>
          </a:p>
          <a:p>
            <a:endParaRPr lang="en-US" altLang="en-US" dirty="0"/>
          </a:p>
          <a:p>
            <a:pPr eaLnBrk="1" hangingPunct="1">
              <a:spcBef>
                <a:spcPct val="0"/>
              </a:spcBef>
            </a:pPr>
            <a:endParaRPr lang="en-US" altLang="en-US" dirty="0"/>
          </a:p>
        </p:txBody>
      </p:sp>
      <p:sp>
        <p:nvSpPr>
          <p:cNvPr id="38915" name="Slide Number Placeholder 3">
            <a:extLst>
              <a:ext uri="{FF2B5EF4-FFF2-40B4-BE49-F238E27FC236}">
                <a16:creationId xmlns:a16="http://schemas.microsoft.com/office/drawing/2014/main" id="{6D7FEEAC-01AE-DF42-BF6B-D642628D9B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66F23B4-DC35-2840-938F-9F1A379BCCB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85553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found regional differences in the role played by the library. The light blue box indicates when the library plays the greatest role in RIM responsibility. It’s greatest in the Netherlands where we’ve seen libraries increasingly assume responsibility that was previously held by the research office. We also see strong library engagement in the US. There’s less activity in other countries, and I’ll specifically call out Australia, where the research office maintains the RIM system and the libraries have primary responsibility for the publication and data repositories that increasingly need to intersect with the RIM systems. </a:t>
            </a:r>
          </a:p>
          <a:p>
            <a:endParaRPr lang="en-US" dirty="0"/>
          </a:p>
          <a:p>
            <a:r>
              <a:rPr lang="en-US" dirty="0"/>
              <a:t>But in many cases, we still see an important role for the library. </a:t>
            </a:r>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1935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Notes Placeholder 2">
            <a:extLst>
              <a:ext uri="{FF2B5EF4-FFF2-40B4-BE49-F238E27FC236}">
                <a16:creationId xmlns:a16="http://schemas.microsoft.com/office/drawing/2014/main" id="{EC79556B-8022-4A67-83EC-78BA1A1EE9BE}"/>
              </a:ext>
            </a:extLst>
          </p:cNvPr>
          <p:cNvSpPr>
            <a:spLocks noGrp="1"/>
          </p:cNvSpPr>
          <p:nvPr>
            <p:ph type="body" idx="1"/>
          </p:nvPr>
        </p:nvSpPr>
        <p:spPr/>
        <p:txBody>
          <a:bodyPr/>
          <a:lstStyle/>
          <a:p>
            <a:endParaRPr lang="en-US" altLang="en-US" dirty="0"/>
          </a:p>
        </p:txBody>
      </p:sp>
      <p:sp>
        <p:nvSpPr>
          <p:cNvPr id="13316" name="Slide Number Placeholder 3">
            <a:extLst>
              <a:ext uri="{FF2B5EF4-FFF2-40B4-BE49-F238E27FC236}">
                <a16:creationId xmlns:a16="http://schemas.microsoft.com/office/drawing/2014/main" id="{7A90E333-65F4-4182-BB88-1B6C92FF16E8}"/>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1534537" indent="-590206">
              <a:defRPr>
                <a:solidFill>
                  <a:schemeClr val="tx1"/>
                </a:solidFill>
                <a:latin typeface="Calibri" panose="020F0502020204030204" pitchFamily="34" charset="0"/>
              </a:defRPr>
            </a:lvl2pPr>
            <a:lvl3pPr marL="2360825" indent="-472165">
              <a:defRPr>
                <a:solidFill>
                  <a:schemeClr val="tx1"/>
                </a:solidFill>
                <a:latin typeface="Calibri" panose="020F0502020204030204" pitchFamily="34" charset="0"/>
              </a:defRPr>
            </a:lvl3pPr>
            <a:lvl4pPr marL="3305156" indent="-472165">
              <a:defRPr>
                <a:solidFill>
                  <a:schemeClr val="tx1"/>
                </a:solidFill>
                <a:latin typeface="Calibri" panose="020F0502020204030204" pitchFamily="34" charset="0"/>
              </a:defRPr>
            </a:lvl4pPr>
            <a:lvl5pPr marL="4249487" indent="-472165">
              <a:defRPr>
                <a:solidFill>
                  <a:schemeClr val="tx1"/>
                </a:solidFill>
                <a:latin typeface="Calibri" panose="020F0502020204030204" pitchFamily="34" charset="0"/>
              </a:defRPr>
            </a:lvl5pPr>
            <a:lvl6pPr marL="5193817" indent="-472165" eaLnBrk="0" fontAlgn="base" hangingPunct="0">
              <a:spcBef>
                <a:spcPct val="0"/>
              </a:spcBef>
              <a:spcAft>
                <a:spcPct val="0"/>
              </a:spcAft>
              <a:defRPr>
                <a:solidFill>
                  <a:schemeClr val="tx1"/>
                </a:solidFill>
                <a:latin typeface="Calibri" panose="020F0502020204030204" pitchFamily="34" charset="0"/>
              </a:defRPr>
            </a:lvl6pPr>
            <a:lvl7pPr marL="6138146" indent="-472165" eaLnBrk="0" fontAlgn="base" hangingPunct="0">
              <a:spcBef>
                <a:spcPct val="0"/>
              </a:spcBef>
              <a:spcAft>
                <a:spcPct val="0"/>
              </a:spcAft>
              <a:defRPr>
                <a:solidFill>
                  <a:schemeClr val="tx1"/>
                </a:solidFill>
                <a:latin typeface="Calibri" panose="020F0502020204030204" pitchFamily="34" charset="0"/>
              </a:defRPr>
            </a:lvl7pPr>
            <a:lvl8pPr marL="7082477" indent="-472165" eaLnBrk="0" fontAlgn="base" hangingPunct="0">
              <a:spcBef>
                <a:spcPct val="0"/>
              </a:spcBef>
              <a:spcAft>
                <a:spcPct val="0"/>
              </a:spcAft>
              <a:defRPr>
                <a:solidFill>
                  <a:schemeClr val="tx1"/>
                </a:solidFill>
                <a:latin typeface="Calibri" panose="020F0502020204030204" pitchFamily="34" charset="0"/>
              </a:defRPr>
            </a:lvl8pPr>
            <a:lvl9pPr marL="8026806" indent="-47216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B34F68-E33A-4ADA-88D1-DC12FBD3F9D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Folienbildplatzhalter 3">
            <a:extLst>
              <a:ext uri="{FF2B5EF4-FFF2-40B4-BE49-F238E27FC236}">
                <a16:creationId xmlns:a16="http://schemas.microsoft.com/office/drawing/2014/main" id="{B36CF9EC-1F09-4AA2-9406-1AC6C1259229}"/>
              </a:ext>
            </a:extLst>
          </p:cNvPr>
          <p:cNvSpPr>
            <a:spLocks noGrp="1" noRot="1" noChangeAspect="1"/>
          </p:cNvSpPr>
          <p:nvPr>
            <p:ph type="sldImg"/>
          </p:nvPr>
        </p:nvSpPr>
        <p:spPr/>
      </p:sp>
    </p:spTree>
    <p:extLst>
      <p:ext uri="{BB962C8B-B14F-4D97-AF65-F5344CB8AC3E}">
        <p14:creationId xmlns:p14="http://schemas.microsoft.com/office/powerpoint/2010/main" val="408026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924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1476375"/>
            <a:ext cx="7088188" cy="3987800"/>
          </a:xfrm>
          <a:prstGeom prst="rect">
            <a:avLst/>
          </a:prstGeom>
        </p:spPr>
      </p:sp>
      <p:sp>
        <p:nvSpPr>
          <p:cNvPr id="3" name="Notes Placeholder 2"/>
          <p:cNvSpPr>
            <a:spLocks noGrp="1"/>
          </p:cNvSpPr>
          <p:nvPr>
            <p:ph type="body" idx="1"/>
          </p:nvPr>
        </p:nvSpPr>
        <p:spPr>
          <a:xfrm>
            <a:off x="1240789" y="5683193"/>
            <a:ext cx="9926320" cy="4649879"/>
          </a:xfrm>
          <a:prstGeom prst="rect">
            <a:avLst/>
          </a:prstGeom>
        </p:spPr>
        <p:txBody>
          <a:bodyPr/>
          <a:lstStyle/>
          <a:p>
            <a:r>
              <a:rPr lang="en-US" baseline="0" dirty="0"/>
              <a:t>OCLC libraries are part of an active and engaged global network of libraries with </a:t>
            </a:r>
            <a:r>
              <a:rPr lang="en-US" dirty="0"/>
              <a:t>approximately 18,000</a:t>
            </a:r>
            <a:r>
              <a:rPr lang="en-US" baseline="0" dirty="0"/>
              <a:t> members across </a:t>
            </a:r>
            <a:r>
              <a:rPr lang="en-US" dirty="0"/>
              <a:t>121</a:t>
            </a:r>
            <a:r>
              <a:rPr lang="en-US" baseline="0" dirty="0"/>
              <a:t> countries.</a:t>
            </a:r>
          </a:p>
          <a:p>
            <a:r>
              <a:rPr lang="en-US" baseline="0" dirty="0"/>
              <a:t>Not-for-profit, cooperative structure</a:t>
            </a:r>
          </a:p>
          <a:p>
            <a:br>
              <a:rPr lang="en-US" dirty="0">
                <a:cs typeface="+mn-lt"/>
              </a:rPr>
            </a:br>
            <a:endParaRPr lang="en-US" baseline="0" dirty="0"/>
          </a:p>
          <a:p>
            <a:pPr marL="255905" indent="-255905">
              <a:buFont typeface="Arial" panose="020B0604020202020204" pitchFamily="34" charset="0"/>
              <a:buChar char="•"/>
            </a:pPr>
            <a:r>
              <a:rPr lang="en-US" dirty="0"/>
              <a:t>A global</a:t>
            </a:r>
            <a:r>
              <a:rPr lang="en-US" baseline="0" dirty="0"/>
              <a:t> network provides </a:t>
            </a:r>
            <a:r>
              <a:rPr lang="en-US" dirty="0"/>
              <a:t>unparalleled</a:t>
            </a:r>
            <a:r>
              <a:rPr lang="en-US" baseline="0" dirty="0"/>
              <a:t> access to the world’s collected knowledge in ways that cannot be achieved independently</a:t>
            </a:r>
            <a:endParaRPr lang="en-US" baseline="0" dirty="0">
              <a:cs typeface="Calibri"/>
            </a:endParaRPr>
          </a:p>
          <a:p>
            <a:pPr marL="255905" indent="-255905">
              <a:buFont typeface="Arial" panose="020B0604020202020204" pitchFamily="34" charset="0"/>
              <a:buChar char="•"/>
            </a:pPr>
            <a:r>
              <a:rPr lang="en-US" dirty="0"/>
              <a:t>A global network provided the ability</a:t>
            </a:r>
            <a:r>
              <a:rPr lang="en-US" baseline="0" dirty="0"/>
              <a:t> to address shared challenges at scale</a:t>
            </a:r>
            <a:r>
              <a:rPr lang="en-US" dirty="0"/>
              <a:t> </a:t>
            </a:r>
            <a:endParaRPr lang="en-US" baseline="0" dirty="0">
              <a:cs typeface="Calibri"/>
            </a:endParaRPr>
          </a:p>
          <a:p>
            <a:pPr marL="255905" indent="-255905">
              <a:buFont typeface="Arial" panose="020B0604020202020204" pitchFamily="34" charset="0"/>
              <a:buChar char="•"/>
            </a:pPr>
            <a:r>
              <a:rPr lang="en-US" baseline="0" dirty="0"/>
              <a:t>Together, we connect people to the information they need to achieve their goals</a:t>
            </a:r>
            <a:endParaRPr lang="en-US" baseline="0" dirty="0">
              <a:cs typeface="Calibri"/>
            </a:endParaRPr>
          </a:p>
          <a:p>
            <a:endParaRPr lang="en-US" baseline="0" dirty="0"/>
          </a:p>
          <a:p>
            <a:r>
              <a:rPr lang="en-US" i="1" baseline="0" dirty="0"/>
              <a:t>[Notes</a:t>
            </a:r>
            <a:r>
              <a:rPr lang="en-US" i="1" dirty="0"/>
              <a:t> </a:t>
            </a:r>
            <a:r>
              <a:rPr lang="en-US" i="1" baseline="0" dirty="0"/>
              <a:t>current as of </a:t>
            </a:r>
            <a:r>
              <a:rPr lang="en-US" i="1" dirty="0"/>
              <a:t>3/26/20</a:t>
            </a:r>
            <a:r>
              <a:rPr lang="en-US" i="1" baseline="0" dirty="0"/>
              <a:t>]</a:t>
            </a:r>
          </a:p>
          <a:p>
            <a:endParaRPr lang="en-US" i="1" baseline="0" dirty="0">
              <a:cs typeface="Calibri"/>
            </a:endParaRPr>
          </a:p>
          <a:p>
            <a:endParaRPr lang="en-US" baseline="0" dirty="0"/>
          </a:p>
          <a:p>
            <a:endParaRPr lang="en-US" baseline="0" dirty="0"/>
          </a:p>
          <a:p>
            <a:endParaRPr lang="en-US" i="1" dirty="0">
              <a:cs typeface="Calibri"/>
            </a:endParaRPr>
          </a:p>
        </p:txBody>
      </p:sp>
      <p:sp>
        <p:nvSpPr>
          <p:cNvPr id="4" name="Slide Number Placeholder 3"/>
          <p:cNvSpPr>
            <a:spLocks noGrp="1"/>
          </p:cNvSpPr>
          <p:nvPr>
            <p:ph type="sldNum" sz="quarter" idx="10"/>
          </p:nvPr>
        </p:nvSpPr>
        <p:spPr>
          <a:xfrm>
            <a:off x="7029000" y="11216029"/>
            <a:ext cx="5376756" cy="593194"/>
          </a:xfrm>
          <a:prstGeom prst="rect">
            <a:avLst/>
          </a:prstGeom>
        </p:spPr>
        <p:txBody>
          <a:bodyPr/>
          <a:lstStyle/>
          <a:p>
            <a:fld id="{737125F9-CC46-924D-B58D-85F033EB11FC}" type="slidenum">
              <a:rPr lang="en-US" smtClean="0"/>
              <a:t>2</a:t>
            </a:fld>
            <a:endParaRPr lang="en-US"/>
          </a:p>
        </p:txBody>
      </p:sp>
    </p:spTree>
    <p:extLst>
      <p:ext uri="{BB962C8B-B14F-4D97-AF65-F5344CB8AC3E}">
        <p14:creationId xmlns:p14="http://schemas.microsoft.com/office/powerpoint/2010/main" val="628749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353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cap="none" dirty="0" err="1">
                <a:solidFill>
                  <a:schemeClr val="dk1"/>
                </a:solidFill>
                <a:effectLst/>
                <a:latin typeface="Calibri"/>
                <a:ea typeface="Calibri"/>
                <a:cs typeface="Calibri"/>
                <a:sym typeface="Calibri"/>
              </a:rPr>
              <a:t>cademic</a:t>
            </a:r>
            <a:r>
              <a:rPr lang="en-US" sz="1200" b="0" i="0" u="none" strike="noStrike" cap="none" dirty="0">
                <a:solidFill>
                  <a:schemeClr val="dk1"/>
                </a:solidFill>
                <a:effectLst/>
                <a:latin typeface="Calibri"/>
                <a:ea typeface="Calibri"/>
                <a:cs typeface="Calibri"/>
                <a:sym typeface="Calibri"/>
              </a:rPr>
              <a:t> affairs units, including departments, colleges, and the provost’s office, are interested in faculty activity reporting practices. Colleges and campus level units are particularly interested in not only improved workflows but also the improved aggregated data that can used to for decision support. However, there is often a great deal of unit autonomy, leading to heterogeneous practices and duplication of effort and systems. The data aggregated in FAR workflows can also be reused for academic program reviews and program accreditation. [] </a:t>
            </a:r>
          </a:p>
          <a:p>
            <a:pPr rtl="0" fontAlgn="base"/>
            <a:r>
              <a:rPr lang="en-US" sz="1200" b="0" i="0" u="none" strike="noStrike" cap="none" dirty="0">
                <a:solidFill>
                  <a:schemeClr val="dk1"/>
                </a:solidFill>
                <a:effectLst/>
                <a:latin typeface="Calibri"/>
                <a:ea typeface="Calibri"/>
                <a:cs typeface="Calibri"/>
                <a:sym typeface="Calibri"/>
              </a:rPr>
              <a:t>Faculty Affairs units at some institutions, usually housed in the Office of the Provost, may take a leading role in implementing and managing a single FAR system for the institution.  </a:t>
            </a:r>
          </a:p>
          <a:p>
            <a:pPr rtl="0" fontAlgn="base"/>
            <a:r>
              <a:rPr lang="en-US" sz="1200" b="0" i="0" u="none" strike="noStrike" cap="none" dirty="0">
                <a:solidFill>
                  <a:schemeClr val="dk1"/>
                </a:solidFill>
                <a:effectLst/>
                <a:latin typeface="Calibri"/>
                <a:ea typeface="Calibri"/>
                <a:cs typeface="Calibri"/>
                <a:sym typeface="Calibri"/>
              </a:rPr>
              <a:t>ITC professionals play a role in supporting FAR workflows—at all levels of operation, whether it’s at the departmental or institutional level. And they may also work to provide data from other campus systems to populate the system, such as HR appointment data. </a:t>
            </a:r>
          </a:p>
          <a:p>
            <a:pPr rtl="0" fontAlgn="base"/>
            <a:r>
              <a:rPr lang="en-US" sz="1200" b="0" i="0" u="none" strike="noStrike" cap="none" dirty="0">
                <a:solidFill>
                  <a:schemeClr val="dk1"/>
                </a:solidFill>
                <a:effectLst/>
                <a:latin typeface="Calibri"/>
                <a:ea typeface="Calibri"/>
                <a:cs typeface="Calibri"/>
                <a:sym typeface="Calibri"/>
              </a:rPr>
              <a:t>The library is also a stakeholder, providing expertise related to publications metadata, metadata harvesting workflows, and research impact metrics. The library may also play a role in vendor negotiations. </a:t>
            </a:r>
          </a:p>
          <a:p>
            <a:pPr rtl="0" fontAlgn="base"/>
            <a:r>
              <a:rPr lang="en-US" sz="1200" b="0" i="0" u="none" strike="noStrike" cap="none" dirty="0">
                <a:solidFill>
                  <a:schemeClr val="dk1"/>
                </a:solidFill>
                <a:effectLst/>
                <a:latin typeface="Calibri"/>
                <a:ea typeface="Calibri"/>
                <a:cs typeface="Calibri"/>
                <a:sym typeface="Calibri"/>
              </a:rPr>
              <a:t>There are other stakeholders whose roles are important because their unit or system provides data for the FAR system, such as human resources (for appointment information), the registrar and/or the data warehouse (for course information), and the graduate school (for doctoral mentoring and committee service).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8678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American higher education is decentralized and is characterized by a lot of local control, there’s duplication, as multiple units seek to address their local uses.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0617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1075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2585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implement RIM practices in the US, we are often using systems developed in Europe like Pure (Denmark) and Symplectic Elements (UK), but these are developed in different environments, to fit different purposes. The products are evolving to better fit US needs, but I think it’s useful to take a look at some global data to better understand this landscape.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4890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Shape 50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We built upon that work in collaboration with the </a:t>
            </a: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organization to develop the survey we are talking about today. </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err="1">
                <a:solidFill>
                  <a:schemeClr val="dk1"/>
                </a:solidFill>
                <a:latin typeface="+mn-lt"/>
                <a:ea typeface="Calibri"/>
                <a:cs typeface="Calibri"/>
                <a:sym typeface="Calibri"/>
              </a:rPr>
              <a:t>euroCRIS</a:t>
            </a:r>
            <a:r>
              <a:rPr lang="en-US" sz="1200" b="0" i="0" u="none" strike="noStrike" cap="none" dirty="0">
                <a:solidFill>
                  <a:schemeClr val="dk1"/>
                </a:solidFill>
                <a:latin typeface="+mn-lt"/>
                <a:ea typeface="Calibri"/>
                <a:cs typeface="Calibri"/>
                <a:sym typeface="Calibri"/>
              </a:rPr>
              <a:t>  is an not for profit global association for research information experts, technology and best practice.  Founded in 2002 –  </a:t>
            </a:r>
            <a:r>
              <a:rPr lang="en-US" sz="1200" b="0" i="0" u="none" strike="noStrike" cap="none" dirty="0" err="1">
                <a:solidFill>
                  <a:schemeClr val="dk1"/>
                </a:solidFill>
                <a:latin typeface="+mn-lt"/>
                <a:ea typeface="Calibri"/>
                <a:cs typeface="Calibri"/>
                <a:sym typeface="Calibri"/>
              </a:rPr>
              <a:t>euroCRIS</a:t>
            </a:r>
            <a:r>
              <a:rPr lang="en-US" sz="1200" b="0" i="0" u="none" strike="noStrike" cap="none" dirty="0">
                <a:solidFill>
                  <a:schemeClr val="dk1"/>
                </a:solidFill>
                <a:latin typeface="+mn-lt"/>
                <a:ea typeface="Calibri"/>
                <a:cs typeface="Calibri"/>
                <a:sym typeface="Calibri"/>
              </a:rPr>
              <a:t> now has over 200 institutional and individual members in 45 countries – including Europe of course, but also North and South America,  Australia / NZ,  Middle East,  China, Japan and India.</a:t>
            </a:r>
          </a:p>
          <a:p>
            <a:pPr marL="0" marR="0" lvl="0" indent="0" algn="l" rtl="0">
              <a:spcBef>
                <a:spcPts val="0"/>
              </a:spcBef>
              <a:spcAft>
                <a:spcPts val="0"/>
              </a:spcAft>
              <a:buNone/>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err="1">
                <a:solidFill>
                  <a:schemeClr val="dk1"/>
                </a:solidFill>
                <a:latin typeface="+mn-lt"/>
                <a:ea typeface="Calibri"/>
                <a:cs typeface="Calibri"/>
                <a:sym typeface="Calibri"/>
              </a:rPr>
              <a:t>euroCRIS</a:t>
            </a:r>
            <a:r>
              <a:rPr lang="en-US" sz="1200" b="0" i="0" u="none" strike="noStrike" cap="none" dirty="0">
                <a:solidFill>
                  <a:schemeClr val="dk1"/>
                </a:solidFill>
                <a:latin typeface="+mn-lt"/>
                <a:ea typeface="Calibri"/>
                <a:cs typeface="Calibri"/>
                <a:sym typeface="Calibri"/>
              </a:rPr>
              <a:t> and OCLC entered into a strategic partnership in 2017. One of our goals is to conduct research together on research information management practices, including this survey on research information management practices. </a:t>
            </a:r>
            <a:r>
              <a:rPr lang="en-US" dirty="0">
                <a:sym typeface="Calibri"/>
              </a:rPr>
              <a:t> [which builds upon previous </a:t>
            </a:r>
            <a:r>
              <a:rPr lang="en-US" dirty="0" err="1">
                <a:sym typeface="Calibri"/>
              </a:rPr>
              <a:t>euroCRIS</a:t>
            </a:r>
            <a:r>
              <a:rPr lang="en-US" dirty="0">
                <a:sym typeface="Calibri"/>
              </a:rPr>
              <a:t>/EUNIS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Calibri"/>
            </a:endParaRPr>
          </a:p>
          <a:p>
            <a:r>
              <a:rPr lang="en-US" dirty="0">
                <a:sym typeface="Calibri"/>
              </a:rPr>
              <a:t>Our main goal was to identify some global trends and to lay the foundation for future quantitative research in the field. </a:t>
            </a:r>
          </a:p>
        </p:txBody>
      </p:sp>
      <p:sp>
        <p:nvSpPr>
          <p:cNvPr id="505" name="Shape 50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
                  <a:prstClr val="black"/>
                </a:buClr>
                <a:buSzPts val="300"/>
                <a:buFont typeface="Calibri"/>
                <a:buNone/>
                <a:tabLst/>
                <a:defRPr/>
              </a:pPr>
              <a:t>26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58822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2370BAF-7368-4242-A0E9-10E41AB9B1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6DEDF46-3850-B94F-9908-28C4E207D6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219DBA62-09B6-6E49-B973-3FD3F1D02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16ED2D-B1AC-BA41-9C99-049E30CD66C9}" type="slidenum">
              <a:rPr lang="en-US" altLang="en-US" smtClean="0"/>
              <a:pPr fontAlgn="base">
                <a:spcBef>
                  <a:spcPct val="0"/>
                </a:spcBef>
                <a:spcAft>
                  <a:spcPct val="0"/>
                </a:spcAft>
              </a:pPr>
              <a:t>27</a:t>
            </a:fld>
            <a:endParaRPr lang="en-US" altLang="en-US"/>
          </a:p>
        </p:txBody>
      </p:sp>
    </p:spTree>
    <p:extLst>
      <p:ext uri="{BB962C8B-B14F-4D97-AF65-F5344CB8AC3E}">
        <p14:creationId xmlns:p14="http://schemas.microsoft.com/office/powerpoint/2010/main" val="3615472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2536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 a response to a different question, but illustrates what we think is the reason for the importance of institutional compliance at so many institutions.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In addition to asking why institutions had pursued RIM, we also asked how they were using their current RIM system. One of the options was “Supporting external research assessment workflows,” and we saw some clear regional differences there. In the UK and Australia, countries with national research assessment exercises, this function was extremely important to nearly all respondents. And that use was at least important in most institutions in Italy, the Netherlands, and Peru. But it was far less important in the US and Canada, which don’t have standardized requirements for reporting research outcomes or national assessment exercises.</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Figure 20. Importance of RIM function “External Research Assessment” by country.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88750B-EB82-457F-9D1F-C3DA2E7B4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72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Shape 364"/>
          <p:cNvSpPr txBox="1">
            <a:spLocks noGrp="1"/>
          </p:cNvSpPr>
          <p:nvPr>
            <p:ph type="body" idx="1"/>
          </p:nvPr>
        </p:nvSpPr>
        <p:spPr>
          <a:xfrm>
            <a:off x="685800" y="4400549"/>
            <a:ext cx="5486400" cy="3600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OCLC Research recognizes that libraries are playing a larger role in Research Information Management, and we want to better understand these trends so we can share information with the library community to inform decision making. </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171450" indent="-171450">
              <a:buFont typeface="Arial"/>
              <a:buChar char="•"/>
            </a:pPr>
            <a:r>
              <a:rPr lang="en-US" dirty="0">
                <a:cs typeface="Calibri"/>
              </a:rPr>
              <a:t>OCLC Research concentrates its efforts on research devoted exclusively to the challenges that libraries, archives and museums face.</a:t>
            </a:r>
          </a:p>
          <a:p>
            <a:pPr marL="171450" indent="-171450">
              <a:buFont typeface="Arial"/>
              <a:buChar char="•"/>
            </a:pPr>
            <a:r>
              <a:rPr lang="en-US" dirty="0">
                <a:cs typeface="Calibri"/>
              </a:rPr>
              <a:t>The OCLC Research Library Partnership includes some 130 research library partners who collaborate with other libraries and each other on research and related issues through working groups.</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 joined OCLC Research nearly four years ago to develop a research agenda on this topic. </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5010" y="8684683"/>
            <a:ext cx="2971799" cy="45931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48484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Again, we were interested in regional differences. As with compliance with external mandates, most countries with enough respondents to look at separately considered the RIM an extremely important</a:t>
            </a:r>
            <a:r>
              <a:rPr lang="en-US" sz="1200" i="0" kern="1200" baseline="0" dirty="0">
                <a:solidFill>
                  <a:schemeClr val="tx1"/>
                </a:solidFill>
                <a:effectLst/>
                <a:latin typeface="+mn-lt"/>
                <a:ea typeface="+mn-ea"/>
                <a:cs typeface="+mn-cs"/>
              </a:rPr>
              <a:t> registry of institutional research outputs. The </a:t>
            </a:r>
            <a:r>
              <a:rPr lang="en-US" sz="1200" i="0" kern="1200" dirty="0">
                <a:solidFill>
                  <a:schemeClr val="tx1"/>
                </a:solidFill>
                <a:effectLst/>
                <a:latin typeface="+mn-lt"/>
                <a:ea typeface="+mn-ea"/>
                <a:cs typeface="+mn-cs"/>
              </a:rPr>
              <a:t>US and Canadian</a:t>
            </a:r>
            <a:r>
              <a:rPr lang="en-US" sz="1200" i="0" kern="1200" baseline="0" dirty="0">
                <a:solidFill>
                  <a:schemeClr val="tx1"/>
                </a:solidFill>
                <a:effectLst/>
                <a:latin typeface="+mn-lt"/>
                <a:ea typeface="+mn-ea"/>
                <a:cs typeface="+mn-cs"/>
              </a:rPr>
              <a:t> respondents, however, placed far less importance on this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Figure 24. Importance of RIM function “Registry of Institutional Research Outputs,” grouped by country.</a:t>
            </a:r>
          </a:p>
          <a:p>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30</a:t>
            </a:fld>
            <a:endParaRPr lang="en-US"/>
          </a:p>
        </p:txBody>
      </p:sp>
    </p:spTree>
    <p:extLst>
      <p:ext uri="{BB962C8B-B14F-4D97-AF65-F5344CB8AC3E}">
        <p14:creationId xmlns:p14="http://schemas.microsoft.com/office/powerpoint/2010/main" val="3990761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Spoiler: For the University of Minnesota, supporting expertise discovery was our number one</a:t>
            </a:r>
            <a:r>
              <a:rPr lang="en-US" baseline="0" dirty="0"/>
              <a:t> reason for pursuing RIM. If that’s the case at your institution too, these results might look surprising. Remember, the Blue side is extremely important.</a:t>
            </a:r>
          </a:p>
          <a:p>
            <a:endParaRPr lang="en-US" baseline="0" dirty="0"/>
          </a:p>
          <a:p>
            <a:r>
              <a:rPr lang="en-US" baseline="0" dirty="0"/>
              <a:t>And near the top you see supporting institutional compliance. If you’re asking “compliance with what?” you’re probably not alone.</a:t>
            </a:r>
          </a:p>
          <a:p>
            <a:endParaRPr lang="en-US" baseline="0" dirty="0"/>
          </a:p>
          <a:p>
            <a:r>
              <a:rPr lang="en-US" baseline="0" dirty="0"/>
              <a:t>The group designing the survey came from several different countries, though, so we suspected these bars would look different depending on your institution’s country. Let’s look first at expertise discovery.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9393A4-6788-40F9-93EF-508893478C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05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are the countries where we felt we had enough responses to draw some tentative conclusions from the results.</a:t>
            </a:r>
          </a:p>
          <a:p>
            <a:endParaRPr lang="en-US" baseline="0" dirty="0"/>
          </a:p>
          <a:p>
            <a:r>
              <a:rPr lang="en-US" baseline="0" dirty="0"/>
              <a:t>Expertise discovery wasn’t unimportant to many institutions overall, but if you’re not in Peru or the US or Canada it’s not likely to be a major driver. </a:t>
            </a:r>
          </a:p>
          <a:p>
            <a:endParaRPr lang="en-US" dirty="0"/>
          </a:p>
          <a:p>
            <a:r>
              <a:rPr lang="en-US" baseline="0" dirty="0"/>
              <a:t>By contrast, no institutions in the Netherlands considered Expertise Discovery “extremely important.” This is likely because the Dutch have a nationally aggregated portal, NARCIS, for discovery of expertise and research.</a:t>
            </a:r>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3419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02" name="Shape 8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6675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728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Shape 37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80" name="Shape 38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38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639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developed in conjunction with a working group of RIM </a:t>
            </a:r>
            <a:r>
              <a:rPr lang="en-US" dirty="0" err="1"/>
              <a:t>practioners</a:t>
            </a:r>
            <a:r>
              <a:rPr lang="en-US" dirty="0"/>
              <a:t> from 4 countries.</a:t>
            </a:r>
          </a:p>
          <a:p>
            <a:r>
              <a:rPr lang="en-US" dirty="0"/>
              <a:t>The goal was to have a definition that included all of our practices, while still allowing us to focus on specific uses and practices that varied by region.</a:t>
            </a:r>
          </a:p>
          <a:p>
            <a:endParaRPr lang="en-US" dirty="0"/>
          </a:p>
          <a:p>
            <a:r>
              <a:rPr lang="en-US" dirty="0"/>
              <a:t>I also have (meta)data bracketed here because librarians will talk about publications and other research outputs as metadata, as separate from the full text output. But for most other folks on campus, you’re probably just calling this “data.” We’re talking about the same thing.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471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use the term Research Information Management to be inclusive of a number of terms and practices. And systems—I believe these practices include the services offered by products like Elements, Pure, VIVO, as well as newer offerings by Interfolio. </a:t>
            </a:r>
          </a:p>
          <a:p>
            <a:endParaRPr lang="en-US" dirty="0"/>
          </a:p>
          <a:p>
            <a:r>
              <a:rPr lang="en-US" b="1" dirty="0"/>
              <a:t>A clarification on what RIM is NOT:</a:t>
            </a:r>
          </a:p>
          <a:p>
            <a:endParaRPr lang="en-US" dirty="0"/>
          </a:p>
          <a:p>
            <a:r>
              <a:rPr lang="en-US" dirty="0"/>
              <a:t>It is not RDM, Research Data Management, which is the creation, management, curation, and sharing of the data produced by researchers in the course of scholarly or scientific study.</a:t>
            </a:r>
          </a:p>
          <a:p>
            <a:endParaRPr lang="en-US" dirty="0"/>
          </a:p>
          <a:p>
            <a:r>
              <a:rPr lang="en-US" dirty="0"/>
              <a:t>I also think of this separately from social media platforms like Research Gate, Google scholar, or </a:t>
            </a:r>
            <a:r>
              <a:rPr lang="en-US" dirty="0" err="1"/>
              <a:t>Academia.edu</a:t>
            </a:r>
            <a:r>
              <a:rPr lang="en-US" dirty="0"/>
              <a:t>. These systems DO aggregate a lot of the same content that a RIM system does, but ways that are not extractable or usable. These are largely separate from institutional practices, and that’s why I think it’s best to consider these as a separate product category.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94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Regardless of the use, we define RIM as the collection of metadata, which almost always includes publications, but increasingly includes research data sets, preprints, and other outputs.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At it’s most basic, it’s really just about research outputs, but we also see the aggregation with other content, such as teaching and service information. </a:t>
            </a:r>
          </a:p>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fld id="{2B57DE38-C52F-144D-B58B-3D4F01225B72}" type="slidenum">
              <a:rPr kumimoji="0" lang="en-US" altLang="en-US" sz="1400" b="0" i="0" u="none" strike="noStrike" kern="0" cap="none" spc="0" normalizeH="0" baseline="0" noProof="0">
                <a:ln>
                  <a:noFill/>
                </a:ln>
                <a:solidFill>
                  <a:srgbClr val="000000"/>
                </a:solidFill>
                <a:effectLst/>
                <a:uLnTx/>
                <a:uFillTx/>
                <a:latin typeface="Calibri" charset="0"/>
                <a:ea typeface="+mn-ea"/>
                <a:cs typeface="Arial"/>
                <a:sym typeface="Arial"/>
              </a:rPr>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t>8</a:t>
            </a:fld>
            <a:endParaRPr kumimoji="0" lang="en-US" altLang="en-US" sz="1400" b="0" i="0" u="none" strike="noStrike" kern="0" cap="none" spc="0" normalizeH="0" baseline="0" noProof="0">
              <a:ln>
                <a:noFill/>
              </a:ln>
              <a:solidFill>
                <a:srgbClr val="000000"/>
              </a:solidFill>
              <a:effectLst/>
              <a:uLnTx/>
              <a:uFillTx/>
              <a:latin typeface="Calibri" charset="0"/>
              <a:ea typeface="+mn-ea"/>
              <a:cs typeface="Arial"/>
              <a:sym typeface="Arial"/>
            </a:endParaRPr>
          </a:p>
        </p:txBody>
      </p:sp>
    </p:spTree>
    <p:extLst>
      <p:ext uri="{BB962C8B-B14F-4D97-AF65-F5344CB8AC3E}">
        <p14:creationId xmlns:p14="http://schemas.microsoft.com/office/powerpoint/2010/main" val="227234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We developed a second model that describes RIM uses. In general, if an institution is aggregating research metadata at least one of these uses, we would include it within our RIM model. In this way we unite CRIS type activities, so commonly seen in Europe, with other uses like supporting academic progress review workflows or displaying public profiles for institutional reputation management/public profiles, which are more prominent in the United States.</a:t>
            </a:r>
          </a:p>
          <a:p>
            <a:pPr eaLnBrk="1" hangingPunct="1">
              <a:spcBef>
                <a:spcPct val="0"/>
              </a:spcBef>
            </a:pPr>
            <a:endParaRPr lang="en-US" altLang="en-US" dirty="0"/>
          </a:p>
          <a:p>
            <a:pPr eaLnBrk="1" hangingPunct="1">
              <a:spcBef>
                <a:spcPct val="0"/>
              </a:spcBef>
            </a:pPr>
            <a:r>
              <a:rPr lang="en-US" altLang="en-US" dirty="0"/>
              <a:t>I expect this model to evolve over time, and it should work to represent new, extensible practices in research information management. </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035E6FC-CCC7-F34C-83D9-78C7523946F2}"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6778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3.tiff"/><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55"/>
        <p:cNvGrpSpPr/>
        <p:nvPr/>
      </p:nvGrpSpPr>
      <p:grpSpPr>
        <a:xfrm>
          <a:off x="0" y="0"/>
          <a:ext cx="0" cy="0"/>
          <a:chOff x="0" y="0"/>
          <a:chExt cx="0" cy="0"/>
        </a:xfrm>
      </p:grpSpPr>
      <p:sp>
        <p:nvSpPr>
          <p:cNvPr id="56" name="Shape 5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7" name="Shape 5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8" name="Shape 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9" name="Shape 59"/>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44"/>
        <p:cNvGrpSpPr/>
        <p:nvPr/>
      </p:nvGrpSpPr>
      <p:grpSpPr>
        <a:xfrm>
          <a:off x="0" y="0"/>
          <a:ext cx="0" cy="0"/>
          <a:chOff x="0" y="0"/>
          <a:chExt cx="0" cy="0"/>
        </a:xfrm>
      </p:grpSpPr>
      <p:sp>
        <p:nvSpPr>
          <p:cNvPr id="145" name="Shape 145"/>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6" name="Shape 146"/>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7" name="Shape 147"/>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pic>
        <p:nvPicPr>
          <p:cNvPr id="148" name="Shape 148"/>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149" name="Shape 149"/>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2"/>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3" y="-20638"/>
            <a:ext cx="1502833" cy="6899275"/>
          </a:xfrm>
          <a:prstGeom prst="rect">
            <a:avLst/>
          </a:prstGeom>
          <a:solidFill>
            <a:schemeClr val="accent1"/>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4" y="4997710"/>
            <a:ext cx="8204199"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7"/>
            <a:ext cx="7480299" cy="35242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Shape 160"/>
          <p:cNvSpPr txBox="1">
            <a:spLocks noGrp="1"/>
          </p:cNvSpPr>
          <p:nvPr>
            <p:ph type="dt" idx="10"/>
          </p:nvPr>
        </p:nvSpPr>
        <p:spPr>
          <a:xfrm>
            <a:off x="0" y="0"/>
            <a:ext cx="4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ftr" idx="11"/>
          </p:nvPr>
        </p:nvSpPr>
        <p:spPr>
          <a:xfrm>
            <a:off x="0" y="0"/>
            <a:ext cx="4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63"/>
        <p:cNvGrpSpPr/>
        <p:nvPr/>
      </p:nvGrpSpPr>
      <p:grpSpPr>
        <a:xfrm>
          <a:off x="0" y="0"/>
          <a:ext cx="0" cy="0"/>
          <a:chOff x="0" y="0"/>
          <a:chExt cx="0" cy="0"/>
        </a:xfrm>
      </p:grpSpPr>
      <p:sp>
        <p:nvSpPr>
          <p:cNvPr id="164" name="Shape 164"/>
          <p:cNvSpPr/>
          <p:nvPr/>
        </p:nvSpPr>
        <p:spPr>
          <a:xfrm>
            <a:off x="0" y="2"/>
            <a:ext cx="12192000" cy="6857999"/>
          </a:xfrm>
          <a:prstGeom prst="rect">
            <a:avLst/>
          </a:prstGeom>
          <a:solidFill>
            <a:srgbClr val="00AFD7"/>
          </a:solidFill>
          <a:ln w="9525" cap="flat" cmpd="sng">
            <a:solidFill>
              <a:srgbClr val="00ADD7"/>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65" name="Shape 165"/>
          <p:cNvSpPr txBox="1">
            <a:spLocks noGrp="1"/>
          </p:cNvSpPr>
          <p:nvPr>
            <p:ph type="body" idx="1"/>
          </p:nvPr>
        </p:nvSpPr>
        <p:spPr>
          <a:xfrm>
            <a:off x="420347" y="1108083"/>
            <a:ext cx="10898716" cy="861775"/>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body" idx="2"/>
          </p:nvPr>
        </p:nvSpPr>
        <p:spPr>
          <a:xfrm>
            <a:off x="234953" y="850901"/>
            <a:ext cx="353481"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body" idx="3"/>
          </p:nvPr>
        </p:nvSpPr>
        <p:spPr>
          <a:xfrm>
            <a:off x="11215944" y="850901"/>
            <a:ext cx="353481" cy="5432837"/>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8" name="Shape 16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838200" y="365128"/>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171" name="Shape 171"/>
          <p:cNvSpPr txBox="1">
            <a:spLocks noGrp="1"/>
          </p:cNvSpPr>
          <p:nvPr>
            <p:ph type="body" idx="1"/>
          </p:nvPr>
        </p:nvSpPr>
        <p:spPr>
          <a:xfrm>
            <a:off x="838200" y="1825625"/>
            <a:ext cx="10515600" cy="4351339"/>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838200" y="6356353"/>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ftr" idx="11"/>
          </p:nvPr>
        </p:nvSpPr>
        <p:spPr>
          <a:xfrm>
            <a:off x="4038600" y="6356353"/>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1pPr>
            <a:lvl2pPr marL="0" marR="0" lvl="1"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2pPr>
            <a:lvl3pPr marL="0" marR="0" lvl="2"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3pPr>
            <a:lvl4pPr marL="0" marR="0" lvl="3"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4pPr>
            <a:lvl5pPr marL="0" marR="0" lvl="4"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5pPr>
            <a:lvl6pPr marL="0" marR="0" lvl="5"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6pPr>
            <a:lvl7pPr marL="0" marR="0" lvl="6"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7pPr>
            <a:lvl8pPr marL="0" marR="0" lvl="7"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8pPr>
            <a:lvl9pPr marL="0" marR="0" lvl="8"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Tree>
    <p:extLst>
      <p:ext uri="{BB962C8B-B14F-4D97-AF65-F5344CB8AC3E}">
        <p14:creationId xmlns:p14="http://schemas.microsoft.com/office/powerpoint/2010/main" val="31152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Tree>
    <p:extLst>
      <p:ext uri="{BB962C8B-B14F-4D97-AF65-F5344CB8AC3E}">
        <p14:creationId xmlns:p14="http://schemas.microsoft.com/office/powerpoint/2010/main" val="254585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429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15033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54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61"/>
        <p:cNvGrpSpPr/>
        <p:nvPr/>
      </p:nvGrpSpPr>
      <p:grpSpPr>
        <a:xfrm>
          <a:off x="0" y="0"/>
          <a:ext cx="0" cy="0"/>
          <a:chOff x="0" y="0"/>
          <a:chExt cx="0" cy="0"/>
        </a:xfrm>
      </p:grpSpPr>
      <p:sp>
        <p:nvSpPr>
          <p:cNvPr id="62" name="Shape 62"/>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3" name="Shape 63"/>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4" name="Shape 64"/>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pic>
        <p:nvPicPr>
          <p:cNvPr id="65" name="Shape 65"/>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34201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649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327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639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71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336578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37008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283833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1461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0178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66"/>
        <p:cNvGrpSpPr/>
        <p:nvPr/>
      </p:nvGrpSpPr>
      <p:grpSpPr>
        <a:xfrm>
          <a:off x="0" y="0"/>
          <a:ext cx="0" cy="0"/>
          <a:chOff x="0" y="0"/>
          <a:chExt cx="0" cy="0"/>
        </a:xfrm>
      </p:grpSpPr>
      <p:pic>
        <p:nvPicPr>
          <p:cNvPr id="67" name="Shape 67" descr="OCLC_H_PMS.eps"/>
          <p:cNvPicPr preferRelativeResize="0"/>
          <p:nvPr/>
        </p:nvPicPr>
        <p:blipFill rotWithShape="1">
          <a:blip r:embed="rId2">
            <a:alphaModFix/>
          </a:blip>
          <a:srcRect/>
          <a:stretch/>
        </p:blipFill>
        <p:spPr>
          <a:xfrm>
            <a:off x="10982567" y="6347610"/>
            <a:ext cx="964583" cy="3209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32859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9363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7581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8A4C3EA6-B673-4283-9DD6-799B6AE49A8A}"/>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82869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6219085"/>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82640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419562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liennummernplatzhalter 16">
            <a:extLst>
              <a:ext uri="{FF2B5EF4-FFF2-40B4-BE49-F238E27FC236}">
                <a16:creationId xmlns:a16="http://schemas.microsoft.com/office/drawing/2014/main" id="{EBE7FBBD-2D15-434A-9BBD-E32D1247E962}"/>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6611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
        <p:nvSpPr>
          <p:cNvPr id="11" name="Foliennummernplatzhalter 16">
            <a:extLst>
              <a:ext uri="{FF2B5EF4-FFF2-40B4-BE49-F238E27FC236}">
                <a16:creationId xmlns:a16="http://schemas.microsoft.com/office/drawing/2014/main" id="{7F6932CD-ABBB-4A44-81F3-7BB08D26F40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1318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44D07B55-7EFB-4F7E-B8EE-9B7C8C31FC9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47450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488CA-3328-844C-95BD-C5D2A1D1A81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E886C28-7C2B-4140-9288-B7B8C83E6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CB8C85-3D79-1A4E-8005-69B84CA3C9A0}"/>
              </a:ext>
            </a:extLst>
          </p:cNvPr>
          <p:cNvSpPr>
            <a:spLocks noGrp="1"/>
          </p:cNvSpPr>
          <p:nvPr>
            <p:ph type="sldNum" sz="quarter" idx="12"/>
          </p:nvPr>
        </p:nvSpPr>
        <p:spPr>
          <a:xfrm>
            <a:off x="8087317" y="6172963"/>
            <a:ext cx="4104684" cy="685037"/>
          </a:xfrm>
          <a:prstGeom prst="rect">
            <a:avLst/>
          </a:prstGeom>
        </p:spPr>
        <p:txBody>
          <a:bodyPr/>
          <a:lstStyle/>
          <a:p>
            <a:fld id="{FBF82AE8-B900-9645-9437-C4E98360193C}" type="slidenum">
              <a:rPr lang="en-US" smtClean="0"/>
              <a:t>‹#›</a:t>
            </a:fld>
            <a:endParaRPr lang="en-US"/>
          </a:p>
        </p:txBody>
      </p:sp>
      <p:sp>
        <p:nvSpPr>
          <p:cNvPr id="5" name="Foliennummernplatzhalter 16">
            <a:extLst>
              <a:ext uri="{FF2B5EF4-FFF2-40B4-BE49-F238E27FC236}">
                <a16:creationId xmlns:a16="http://schemas.microsoft.com/office/drawing/2014/main" id="{8BE66258-572E-4356-BF24-8B945A812B0E}"/>
              </a:ext>
            </a:extLst>
          </p:cNvPr>
          <p:cNvSpPr txBox="1">
            <a:spLocks/>
          </p:cNvSpPr>
          <p:nvPr userDrawn="1"/>
        </p:nvSpPr>
        <p:spPr>
          <a:xfrm>
            <a:off x="1" y="6209849"/>
            <a:ext cx="10695708" cy="574260"/>
          </a:xfrm>
          <a:prstGeom prst="rect">
            <a:avLst/>
          </a:prstGeom>
        </p:spPr>
        <p:txBody>
          <a:bodyPr vert="horz" lIns="126357" tIns="63179" rIns="126357" bIns="63179" rtlCol="0" anchor="b"/>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E911E4-7CD8-4F9C-B647-4242FE4D1061}" type="slidenum">
              <a:rPr lang="de-DE" sz="1600" smtClean="0"/>
              <a:pPr/>
              <a:t>‹#›</a:t>
            </a:fld>
            <a:endParaRPr lang="de-DE" sz="1600" dirty="0"/>
          </a:p>
        </p:txBody>
      </p:sp>
    </p:spTree>
    <p:extLst>
      <p:ext uri="{BB962C8B-B14F-4D97-AF65-F5344CB8AC3E}">
        <p14:creationId xmlns:p14="http://schemas.microsoft.com/office/powerpoint/2010/main" val="335347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68"/>
        <p:cNvGrpSpPr/>
        <p:nvPr/>
      </p:nvGrpSpPr>
      <p:grpSpPr>
        <a:xfrm>
          <a:off x="0" y="0"/>
          <a:ext cx="0" cy="0"/>
          <a:chOff x="0" y="0"/>
          <a:chExt cx="0" cy="0"/>
        </a:xfrm>
      </p:grpSpPr>
      <p:sp>
        <p:nvSpPr>
          <p:cNvPr id="69" name="Shape 69"/>
          <p:cNvSpPr>
            <a:spLocks noGrp="1"/>
          </p:cNvSpPr>
          <p:nvPr>
            <p:ph type="pic" idx="2"/>
          </p:nvPr>
        </p:nvSpPr>
        <p:spPr>
          <a:xfrm>
            <a:off x="0" y="-1"/>
            <a:ext cx="12192000" cy="6858000"/>
          </a:xfrm>
          <a:prstGeom prst="rect">
            <a:avLst/>
          </a:prstGeom>
          <a:noFill/>
          <a:ln>
            <a:noFill/>
          </a:ln>
        </p:spPr>
        <p:txBody>
          <a:bodyPr spcFirstLastPara="1" wrap="square" lIns="91425" tIns="91425" rIns="91425" bIns="91425" anchor="ctr" anchorCtr="0"/>
          <a:lstStyle>
            <a:lvl1pPr marR="0" lvl="0" algn="l" rtl="0">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body" idx="1"/>
          </p:nvPr>
        </p:nvSpPr>
        <p:spPr>
          <a:xfrm>
            <a:off x="10111324" y="-20638"/>
            <a:ext cx="577849" cy="6899276"/>
          </a:xfrm>
          <a:prstGeom prst="rect">
            <a:avLst/>
          </a:prstGeom>
          <a:solidFill>
            <a:schemeClr val="accent1">
              <a:alpha val="77647"/>
            </a:scheme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3"/>
          </p:nvPr>
        </p:nvSpPr>
        <p:spPr>
          <a:xfrm>
            <a:off x="10689173" y="-20638"/>
            <a:ext cx="1502833" cy="6899276"/>
          </a:xfrm>
          <a:prstGeom prst="rect">
            <a:avLst/>
          </a:prstGeom>
          <a:solidFill>
            <a:schemeClr val="accent1"/>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body" idx="4"/>
          </p:nvPr>
        </p:nvSpPr>
        <p:spPr>
          <a:xfrm>
            <a:off x="-18815" y="4997710"/>
            <a:ext cx="8204200"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body" idx="5"/>
          </p:nvPr>
        </p:nvSpPr>
        <p:spPr>
          <a:xfrm>
            <a:off x="713225" y="5447287"/>
            <a:ext cx="7480300" cy="35242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4" name="Shape 74"/>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Content- Bullet">
  <p:cSld name="2_Content- Bullet">
    <p:spTree>
      <p:nvGrpSpPr>
        <p:cNvPr id="1" name="Shape 112"/>
        <p:cNvGrpSpPr/>
        <p:nvPr/>
      </p:nvGrpSpPr>
      <p:grpSpPr>
        <a:xfrm>
          <a:off x="0" y="0"/>
          <a:ext cx="0" cy="0"/>
          <a:chOff x="0" y="0"/>
          <a:chExt cx="0" cy="0"/>
        </a:xfrm>
      </p:grpSpPr>
      <p:sp>
        <p:nvSpPr>
          <p:cNvPr id="116" name="Shape 116"/>
          <p:cNvSpPr txBox="1">
            <a:spLocks noGrp="1"/>
          </p:cNvSpPr>
          <p:nvPr>
            <p:ph type="body" idx="1"/>
          </p:nvPr>
        </p:nvSpPr>
        <p:spPr>
          <a:xfrm>
            <a:off x="454384" y="457739"/>
            <a:ext cx="11252197" cy="915256"/>
          </a:xfrm>
          <a:prstGeom prst="rect">
            <a:avLst/>
          </a:prstGeom>
          <a:noFill/>
          <a:ln>
            <a:noFill/>
          </a:ln>
        </p:spPr>
        <p:txBody>
          <a:bodyPr spcFirstLastPara="1" wrap="square" lIns="91425" tIns="91425" rIns="91425" bIns="91425" anchor="t" anchorCtr="0"/>
          <a:lstStyle>
            <a:lvl1pPr marL="342882" marR="0" lvl="0" indent="-171442" algn="l" rtl="0">
              <a:lnSpc>
                <a:spcPct val="100000"/>
              </a:lnSpc>
              <a:spcBef>
                <a:spcPts val="0"/>
              </a:spcBef>
              <a:spcAft>
                <a:spcPts val="0"/>
              </a:spcAft>
              <a:buClr>
                <a:schemeClr val="lt2"/>
              </a:buClr>
              <a:buSzPts val="3600"/>
              <a:buFont typeface="Arial"/>
              <a:buNone/>
              <a:defRPr sz="2700" b="1" i="0" u="none" strike="noStrike" cap="none">
                <a:solidFill>
                  <a:schemeClr val="lt2"/>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body" idx="2"/>
          </p:nvPr>
        </p:nvSpPr>
        <p:spPr>
          <a:xfrm>
            <a:off x="454384" y="1373001"/>
            <a:ext cx="11252197" cy="4475171"/>
          </a:xfrm>
          <a:prstGeom prst="rect">
            <a:avLst/>
          </a:prstGeom>
          <a:noFill/>
          <a:ln>
            <a:noFill/>
          </a:ln>
        </p:spPr>
        <p:txBody>
          <a:bodyPr spcFirstLastPara="1" wrap="square" lIns="91425" tIns="91425" rIns="91425" bIns="91425" anchor="t" anchorCtr="0"/>
          <a:lstStyle>
            <a:lvl1pPr marL="342882" marR="0" lvl="0" indent="-285737" algn="l" rtl="0">
              <a:lnSpc>
                <a:spcPct val="100000"/>
              </a:lnSpc>
              <a:spcBef>
                <a:spcPts val="0"/>
              </a:spcBef>
              <a:spcAft>
                <a:spcPts val="0"/>
              </a:spcAft>
              <a:buClr>
                <a:srgbClr val="000000"/>
              </a:buClr>
              <a:buSzPts val="2400"/>
              <a:buFont typeface="Arial"/>
              <a:buChar char="•"/>
              <a:defRPr sz="1800" b="0" i="0" u="none" strike="noStrike" cap="none">
                <a:solidFill>
                  <a:srgbClr val="000000"/>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2200"/>
              <a:buFont typeface="Arial"/>
              <a:buNone/>
              <a:defRPr sz="16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2300"/>
              <a:buFont typeface="Arial"/>
              <a:buNone/>
              <a:defRPr sz="1725"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4" name="Foliennummernplatzhalter 16">
            <a:extLst>
              <a:ext uri="{FF2B5EF4-FFF2-40B4-BE49-F238E27FC236}">
                <a16:creationId xmlns:a16="http://schemas.microsoft.com/office/drawing/2014/main" id="{2981915E-B57E-465B-8E95-36E734C5DDDD}"/>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5259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chemeClr val="bg2">
                    <a:lumMod val="25000"/>
                  </a:schemeClr>
                </a:solidFill>
              </a:defRPr>
            </a:lvl1pPr>
          </a:lstStyle>
          <a:p>
            <a:r>
              <a:rPr lang="en-US" dirty="0"/>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chemeClr val="bg2">
                    <a:lumMod val="25000"/>
                  </a:schemeClr>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5/22/2020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77206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32430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chemeClr val="bg2">
                    <a:lumMod val="25000"/>
                  </a:schemeClr>
                </a:solidFill>
              </a:defRPr>
            </a:lvl1pPr>
          </a:lstStyle>
          <a:p>
            <a:r>
              <a:rPr lang="en-US" dirty="0"/>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chemeClr val="bg2">
                    <a:lumMod val="2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5/22/2020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38356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chemeClr val="bg2">
                    <a:lumMod val="25000"/>
                  </a:schemeClr>
                </a:solidFill>
              </a:defRPr>
            </a:lvl1pPr>
          </a:lstStyle>
          <a:p>
            <a:r>
              <a:rPr lang="en-US" dirty="0"/>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5/22/2020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84563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chemeClr val="bg2">
                    <a:lumMod val="25000"/>
                  </a:schemeClr>
                </a:solidFill>
              </a:defRPr>
            </a:lvl1pPr>
          </a:lstStyle>
          <a:p>
            <a:r>
              <a:rPr lang="en-US" dirty="0"/>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5/22/2020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751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chemeClr val="bg2">
                    <a:lumMod val="2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5/22/2020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33123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5/22/2020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19372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4389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chemeClr val="bg2">
                    <a:lumMod val="25000"/>
                  </a:schemeClr>
                </a:solidFill>
              </a:defRPr>
            </a:lvl1pPr>
          </a:lstStyle>
          <a:p>
            <a:r>
              <a:rPr lang="en-US" dirty="0"/>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5/22/2020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843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83"/>
        <p:cNvGrpSpPr/>
        <p:nvPr/>
      </p:nvGrpSpPr>
      <p:grpSpPr>
        <a:xfrm>
          <a:off x="0" y="0"/>
          <a:ext cx="0" cy="0"/>
          <a:chOff x="0" y="0"/>
          <a:chExt cx="0" cy="0"/>
        </a:xfrm>
      </p:grpSpPr>
      <p:pic>
        <p:nvPicPr>
          <p:cNvPr id="84" name="Shape 84" descr="ppt-because-tag.psd"/>
          <p:cNvPicPr preferRelativeResize="0"/>
          <p:nvPr/>
        </p:nvPicPr>
        <p:blipFill rotWithShape="1">
          <a:blip r:embed="rId2">
            <a:alphaModFix/>
          </a:blip>
          <a:srcRect/>
          <a:stretch/>
        </p:blipFill>
        <p:spPr>
          <a:xfrm>
            <a:off x="1236133" y="4938918"/>
            <a:ext cx="10955859" cy="810295"/>
          </a:xfrm>
          <a:prstGeom prst="rect">
            <a:avLst/>
          </a:prstGeom>
          <a:noFill/>
          <a:ln>
            <a:noFill/>
          </a:ln>
        </p:spPr>
      </p:pic>
      <p:sp>
        <p:nvSpPr>
          <p:cNvPr id="85" name="Shape 85"/>
          <p:cNvSpPr/>
          <p:nvPr/>
        </p:nvSpPr>
        <p:spPr>
          <a:xfrm rot="-5400000">
            <a:off x="636254" y="5149331"/>
            <a:ext cx="810295" cy="389467"/>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6" name="Shape 86"/>
          <p:cNvSpPr/>
          <p:nvPr/>
        </p:nvSpPr>
        <p:spPr>
          <a:xfrm>
            <a:off x="0" y="4938918"/>
            <a:ext cx="846667" cy="81029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7" name="Shape 87"/>
          <p:cNvSpPr txBox="1">
            <a:spLocks noGrp="1"/>
          </p:cNvSpPr>
          <p:nvPr>
            <p:ph type="body" idx="1"/>
          </p:nvPr>
        </p:nvSpPr>
        <p:spPr>
          <a:xfrm>
            <a:off x="975785" y="1108609"/>
            <a:ext cx="5574091" cy="1400383"/>
          </a:xfrm>
          <a:prstGeom prst="rect">
            <a:avLst/>
          </a:prstGeom>
          <a:noFill/>
          <a:ln w="101600" cap="flat" cmpd="sng">
            <a:solidFill>
              <a:srgbClr val="23619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spcBef>
                <a:spcPts val="0"/>
              </a:spcBef>
              <a:spcAft>
                <a:spcPts val="0"/>
              </a:spcAft>
              <a:buClr>
                <a:srgbClr val="236192"/>
              </a:buClr>
              <a:buSzPts val="5500"/>
              <a:buFont typeface="Arial"/>
              <a:buNone/>
              <a:defRPr sz="55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931002" y="3196724"/>
            <a:ext cx="5183717" cy="405719"/>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3"/>
          </p:nvPr>
        </p:nvSpPr>
        <p:spPr>
          <a:xfrm>
            <a:off x="930752" y="3584169"/>
            <a:ext cx="5183717" cy="35902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body" idx="4"/>
          </p:nvPr>
        </p:nvSpPr>
        <p:spPr>
          <a:xfrm>
            <a:off x="930752" y="3943200"/>
            <a:ext cx="5183717" cy="305495"/>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2"/>
              </a:buClr>
              <a:buSzPts val="1400"/>
              <a:buFont typeface="Arial"/>
              <a:buNone/>
              <a:defRPr sz="1400" b="1"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body" idx="5"/>
          </p:nvPr>
        </p:nvSpPr>
        <p:spPr>
          <a:xfrm>
            <a:off x="4" y="416591"/>
            <a:ext cx="4906433" cy="566309"/>
          </a:xfrm>
          <a:prstGeom prst="rect">
            <a:avLst/>
          </a:prstGeom>
          <a:solidFill>
            <a:srgbClr val="236192"/>
          </a:solid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2" name="Shape 92" descr="OCLC_H_PMS.eps"/>
          <p:cNvPicPr preferRelativeResize="0"/>
          <p:nvPr/>
        </p:nvPicPr>
        <p:blipFill rotWithShape="1">
          <a:blip r:embed="rId3">
            <a:alphaModFix/>
          </a:blip>
          <a:srcRect/>
          <a:stretch/>
        </p:blipFill>
        <p:spPr>
          <a:xfrm>
            <a:off x="10982567" y="6347610"/>
            <a:ext cx="964583" cy="320913"/>
          </a:xfrm>
          <a:prstGeom prst="rect">
            <a:avLst/>
          </a:prstGeom>
          <a:noFill/>
          <a:ln>
            <a:noFill/>
          </a:ln>
        </p:spPr>
      </p:pic>
      <p:pic>
        <p:nvPicPr>
          <p:cNvPr id="93" name="Shape 93"/>
          <p:cNvPicPr preferRelativeResize="0"/>
          <p:nvPr/>
        </p:nvPicPr>
        <p:blipFill rotWithShape="1">
          <a:blip r:embed="rId4">
            <a:alphaModFix/>
          </a:blip>
          <a:srcRect l="67120"/>
          <a:stretch/>
        </p:blipFill>
        <p:spPr>
          <a:xfrm rot="-5400000">
            <a:off x="7769480" y="5051334"/>
            <a:ext cx="116923" cy="423333"/>
          </a:xfrm>
          <a:prstGeom prst="rect">
            <a:avLst/>
          </a:prstGeom>
          <a:noFill/>
          <a:ln>
            <a:noFill/>
          </a:ln>
        </p:spPr>
      </p:pic>
      <p:pic>
        <p:nvPicPr>
          <p:cNvPr id="94" name="Shape 94"/>
          <p:cNvPicPr preferRelativeResize="0"/>
          <p:nvPr/>
        </p:nvPicPr>
        <p:blipFill/>
        <p:spPr>
          <a:xfrm>
            <a:off x="7713135" y="5206656"/>
            <a:ext cx="114807" cy="114807"/>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chemeClr val="bg2">
                    <a:lumMod val="2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74310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chemeClr val="bg2">
                    <a:lumMod val="2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5/22/2020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67894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40590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19"/>
        <p:cNvGrpSpPr/>
        <p:nvPr/>
      </p:nvGrpSpPr>
      <p:grpSpPr>
        <a:xfrm>
          <a:off x="0" y="0"/>
          <a:ext cx="0" cy="0"/>
          <a:chOff x="0" y="0"/>
          <a:chExt cx="0" cy="0"/>
        </a:xfrm>
      </p:grpSpPr>
      <p:pic>
        <p:nvPicPr>
          <p:cNvPr id="120" name="Shape 120" descr="OCLC_H_PMS.eps"/>
          <p:cNvPicPr preferRelativeResize="0"/>
          <p:nvPr/>
        </p:nvPicPr>
        <p:blipFill rotWithShape="1">
          <a:blip r:embed="rId2">
            <a:alphaModFix/>
          </a:blip>
          <a:srcRect/>
          <a:stretch/>
        </p:blipFill>
        <p:spPr>
          <a:xfrm>
            <a:off x="10982567" y="6347609"/>
            <a:ext cx="964583" cy="320913"/>
          </a:xfrm>
          <a:prstGeom prst="rect">
            <a:avLst/>
          </a:prstGeom>
          <a:noFill/>
          <a:ln>
            <a:noFill/>
          </a:ln>
        </p:spPr>
      </p:pic>
      <p:sp>
        <p:nvSpPr>
          <p:cNvPr id="121" name="Shape 121"/>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0184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97"/>
        <p:cNvGrpSpPr/>
        <p:nvPr/>
      </p:nvGrpSpPr>
      <p:grpSpPr>
        <a:xfrm>
          <a:off x="0" y="0"/>
          <a:ext cx="0" cy="0"/>
          <a:chOff x="0" y="0"/>
          <a:chExt cx="0" cy="0"/>
        </a:xfrm>
      </p:grpSpPr>
      <p:sp>
        <p:nvSpPr>
          <p:cNvPr id="198" name="Shape 198"/>
          <p:cNvSpPr/>
          <p:nvPr/>
        </p:nvSpPr>
        <p:spPr>
          <a:xfrm>
            <a:off x="0" y="2"/>
            <a:ext cx="12192000" cy="6857999"/>
          </a:xfrm>
          <a:prstGeom prst="rect">
            <a:avLst/>
          </a:prstGeom>
          <a:solidFill>
            <a:srgbClr val="00AFD7"/>
          </a:solidFill>
          <a:ln w="9525" cap="flat" cmpd="sng">
            <a:solidFill>
              <a:srgbClr val="00ADD7"/>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Arial"/>
              <a:ea typeface="Arial"/>
              <a:cs typeface="Arial"/>
              <a:sym typeface="Arial"/>
            </a:endParaRPr>
          </a:p>
        </p:txBody>
      </p:sp>
      <p:sp>
        <p:nvSpPr>
          <p:cNvPr id="199" name="Shape 199"/>
          <p:cNvSpPr txBox="1">
            <a:spLocks noGrp="1"/>
          </p:cNvSpPr>
          <p:nvPr>
            <p:ph type="body" idx="1"/>
          </p:nvPr>
        </p:nvSpPr>
        <p:spPr>
          <a:xfrm>
            <a:off x="420347" y="1108083"/>
            <a:ext cx="10898716" cy="861775"/>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body" idx="2"/>
          </p:nvPr>
        </p:nvSpPr>
        <p:spPr>
          <a:xfrm>
            <a:off x="234953" y="850901"/>
            <a:ext cx="353481"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1" name="Shape 201"/>
          <p:cNvSpPr txBox="1">
            <a:spLocks noGrp="1"/>
          </p:cNvSpPr>
          <p:nvPr>
            <p:ph type="body" idx="3"/>
          </p:nvPr>
        </p:nvSpPr>
        <p:spPr>
          <a:xfrm>
            <a:off x="11215944" y="850901"/>
            <a:ext cx="353481" cy="5432837"/>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02" name="Shape 202"/>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24940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19"/>
        <p:cNvGrpSpPr/>
        <p:nvPr/>
      </p:nvGrpSpPr>
      <p:grpSpPr>
        <a:xfrm>
          <a:off x="0" y="0"/>
          <a:ext cx="0" cy="0"/>
          <a:chOff x="0" y="0"/>
          <a:chExt cx="0" cy="0"/>
        </a:xfrm>
      </p:grpSpPr>
      <p:pic>
        <p:nvPicPr>
          <p:cNvPr id="120" name="Shape 120" descr="OCLC_H_PMS.eps"/>
          <p:cNvPicPr preferRelativeResize="0"/>
          <p:nvPr/>
        </p:nvPicPr>
        <p:blipFill rotWithShape="1">
          <a:blip r:embed="rId2">
            <a:alphaModFix/>
          </a:blip>
          <a:srcRect/>
          <a:stretch/>
        </p:blipFill>
        <p:spPr>
          <a:xfrm>
            <a:off x="10982567" y="6347609"/>
            <a:ext cx="964583" cy="320913"/>
          </a:xfrm>
          <a:prstGeom prst="rect">
            <a:avLst/>
          </a:prstGeom>
          <a:noFill/>
          <a:ln>
            <a:noFill/>
          </a:ln>
        </p:spPr>
      </p:pic>
      <p:sp>
        <p:nvSpPr>
          <p:cNvPr id="121" name="Shape 121"/>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124"/>
        <p:cNvGrpSpPr/>
        <p:nvPr/>
      </p:nvGrpSpPr>
      <p:grpSpPr>
        <a:xfrm>
          <a:off x="0" y="0"/>
          <a:ext cx="0" cy="0"/>
          <a:chOff x="0" y="0"/>
          <a:chExt cx="0" cy="0"/>
        </a:xfrm>
      </p:grpSpPr>
      <p:sp>
        <p:nvSpPr>
          <p:cNvPr id="125" name="Shape 125"/>
          <p:cNvSpPr>
            <a:spLocks noGrp="1"/>
          </p:cNvSpPr>
          <p:nvPr>
            <p:ph type="pic" idx="2"/>
          </p:nvPr>
        </p:nvSpPr>
        <p:spPr>
          <a:xfrm>
            <a:off x="1176867" y="1990727"/>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 name="Shape 126"/>
          <p:cNvSpPr/>
          <p:nvPr/>
        </p:nvSpPr>
        <p:spPr>
          <a:xfrm rot="5400000">
            <a:off x="-699029" y="2686582"/>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27" name="Shape 127"/>
          <p:cNvSpPr txBox="1">
            <a:spLocks noGrp="1"/>
          </p:cNvSpPr>
          <p:nvPr>
            <p:ph type="body" idx="1"/>
          </p:nvPr>
        </p:nvSpPr>
        <p:spPr>
          <a:xfrm>
            <a:off x="4555076" y="2764533"/>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28" name="Shape 128"/>
          <p:cNvCxnSpPr/>
          <p:nvPr/>
        </p:nvCxnSpPr>
        <p:spPr>
          <a:xfrm>
            <a:off x="4555069" y="3616703"/>
            <a:ext cx="7636932" cy="0"/>
          </a:xfrm>
          <a:prstGeom prst="straightConnector1">
            <a:avLst/>
          </a:prstGeom>
          <a:noFill/>
          <a:ln w="19050" cap="flat" cmpd="sng">
            <a:solidFill>
              <a:srgbClr val="3F3F3F"/>
            </a:solidFill>
            <a:prstDash val="solid"/>
            <a:round/>
            <a:headEnd type="none" w="sm" len="sm"/>
            <a:tailEnd type="none" w="sm" len="sm"/>
          </a:ln>
        </p:spPr>
      </p:cxnSp>
      <p:sp>
        <p:nvSpPr>
          <p:cNvPr id="129" name="Shape 129"/>
          <p:cNvSpPr txBox="1">
            <a:spLocks noGrp="1"/>
          </p:cNvSpPr>
          <p:nvPr>
            <p:ph type="body" idx="3"/>
          </p:nvPr>
        </p:nvSpPr>
        <p:spPr>
          <a:xfrm>
            <a:off x="4555069" y="1987552"/>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body" idx="4"/>
          </p:nvPr>
        </p:nvSpPr>
        <p:spPr>
          <a:xfrm>
            <a:off x="1176869" y="1990723"/>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131"/>
        <p:cNvGrpSpPr/>
        <p:nvPr/>
      </p:nvGrpSpPr>
      <p:grpSpPr>
        <a:xfrm>
          <a:off x="0" y="0"/>
          <a:ext cx="0" cy="0"/>
          <a:chOff x="0" y="0"/>
          <a:chExt cx="0" cy="0"/>
        </a:xfrm>
      </p:grpSpPr>
      <p:sp>
        <p:nvSpPr>
          <p:cNvPr id="132" name="Shape 132"/>
          <p:cNvSpPr>
            <a:spLocks noGrp="1"/>
          </p:cNvSpPr>
          <p:nvPr>
            <p:ph type="pic" idx="2"/>
          </p:nvPr>
        </p:nvSpPr>
        <p:spPr>
          <a:xfrm>
            <a:off x="1176867" y="5509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 name="Shape 133"/>
          <p:cNvSpPr/>
          <p:nvPr/>
        </p:nvSpPr>
        <p:spPr>
          <a:xfrm rot="5400000">
            <a:off x="-699029" y="12467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34" name="Shape 134"/>
          <p:cNvSpPr txBox="1">
            <a:spLocks noGrp="1"/>
          </p:cNvSpPr>
          <p:nvPr>
            <p:ph type="body" idx="1"/>
          </p:nvPr>
        </p:nvSpPr>
        <p:spPr>
          <a:xfrm>
            <a:off x="4555076" y="1324717"/>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35" name="Shape 135"/>
          <p:cNvCxnSpPr/>
          <p:nvPr/>
        </p:nvCxnSpPr>
        <p:spPr>
          <a:xfrm>
            <a:off x="4555069" y="2176888"/>
            <a:ext cx="7636932" cy="0"/>
          </a:xfrm>
          <a:prstGeom prst="straightConnector1">
            <a:avLst/>
          </a:prstGeom>
          <a:noFill/>
          <a:ln w="19050" cap="flat" cmpd="sng">
            <a:solidFill>
              <a:srgbClr val="3F3F3F"/>
            </a:solidFill>
            <a:prstDash val="solid"/>
            <a:round/>
            <a:headEnd type="none" w="sm" len="sm"/>
            <a:tailEnd type="none" w="sm" len="sm"/>
          </a:ln>
        </p:spPr>
      </p:cxnSp>
      <p:sp>
        <p:nvSpPr>
          <p:cNvPr id="136" name="Shape 136"/>
          <p:cNvSpPr txBox="1">
            <a:spLocks noGrp="1"/>
          </p:cNvSpPr>
          <p:nvPr>
            <p:ph type="body" idx="3"/>
          </p:nvPr>
        </p:nvSpPr>
        <p:spPr>
          <a:xfrm>
            <a:off x="4555069" y="547737"/>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body" idx="4"/>
          </p:nvPr>
        </p:nvSpPr>
        <p:spPr>
          <a:xfrm>
            <a:off x="1176869" y="5509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Shape 138"/>
          <p:cNvSpPr>
            <a:spLocks noGrp="1"/>
          </p:cNvSpPr>
          <p:nvPr>
            <p:ph type="pic" idx="5"/>
          </p:nvPr>
        </p:nvSpPr>
        <p:spPr>
          <a:xfrm>
            <a:off x="1176867" y="35951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Shape 139"/>
          <p:cNvSpPr/>
          <p:nvPr/>
        </p:nvSpPr>
        <p:spPr>
          <a:xfrm rot="5400000">
            <a:off x="-699029" y="42909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0" name="Shape 140"/>
          <p:cNvSpPr txBox="1">
            <a:spLocks noGrp="1"/>
          </p:cNvSpPr>
          <p:nvPr>
            <p:ph type="body" idx="6"/>
          </p:nvPr>
        </p:nvSpPr>
        <p:spPr>
          <a:xfrm>
            <a:off x="4555076" y="4368915"/>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41" name="Shape 141"/>
          <p:cNvCxnSpPr/>
          <p:nvPr/>
        </p:nvCxnSpPr>
        <p:spPr>
          <a:xfrm>
            <a:off x="4555069" y="5221088"/>
            <a:ext cx="7636932" cy="0"/>
          </a:xfrm>
          <a:prstGeom prst="straightConnector1">
            <a:avLst/>
          </a:prstGeom>
          <a:noFill/>
          <a:ln w="19050" cap="flat" cmpd="sng">
            <a:solidFill>
              <a:srgbClr val="3F3F3F"/>
            </a:solidFill>
            <a:prstDash val="solid"/>
            <a:round/>
            <a:headEnd type="none" w="sm" len="sm"/>
            <a:tailEnd type="none" w="sm" len="sm"/>
          </a:ln>
        </p:spPr>
      </p:cxnSp>
      <p:sp>
        <p:nvSpPr>
          <p:cNvPr id="142" name="Shape 142"/>
          <p:cNvSpPr txBox="1">
            <a:spLocks noGrp="1"/>
          </p:cNvSpPr>
          <p:nvPr>
            <p:ph type="body" idx="7"/>
          </p:nvPr>
        </p:nvSpPr>
        <p:spPr>
          <a:xfrm>
            <a:off x="4555069" y="3591935"/>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8"/>
          </p:nvPr>
        </p:nvSpPr>
        <p:spPr>
          <a:xfrm>
            <a:off x="1176869" y="35951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8"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83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ttps://www.oclc.org/content/dam/oclc/common/images/logos/new/OCLC/OCLC_Logo_H_BW_NoTag.png">
            <a:extLst>
              <a:ext uri="{FF2B5EF4-FFF2-40B4-BE49-F238E27FC236}">
                <a16:creationId xmlns:a16="http://schemas.microsoft.com/office/drawing/2014/main" id="{D33291E4-F792-49E7-B200-C4FD82A6135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59967" y="6182714"/>
            <a:ext cx="1408351" cy="6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2069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81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16">
            <a:extLst>
              <a:ext uri="{FF2B5EF4-FFF2-40B4-BE49-F238E27FC236}">
                <a16:creationId xmlns:a16="http://schemas.microsoft.com/office/drawing/2014/main" id="{40323D0C-FF44-4100-9730-CF967AB5516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96233722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5/22/2020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06033372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yantr@oclc.or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https://orcid.org/0000-0002-2753-388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C3NK88" TargetMode="External"/><Relationship Id="rId4" Type="http://schemas.openxmlformats.org/officeDocument/2006/relationships/hyperlink" Target="http://www.oclc.org/researc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creativecommons.org/licenses/by/4.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tif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experts.umn.edu/"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eg"/><Relationship Id="rId7" Type="http://schemas.openxmlformats.org/officeDocument/2006/relationships/hyperlink" Target="https://creativecommons.org/licenses/by/4.0/" TargetMode="External"/><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creativecommons.org/licenses/by/4.0/" TargetMode="External"/><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hyperlink" Target="https://www.colorado.edu/fis/" TargetMode="External"/><Relationship Id="rId7" Type="http://schemas.openxmlformats.org/officeDocument/2006/relationships/image" Target="../media/image28.tif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hyperlink" Target="https://hangingtogether.org/?p=7854"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hyperlink" Target="https://unsplash.com/s/photos/us-map?utm_source=unsplash&amp;utm_medium=referral&amp;utm_content=creditCopyTex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unsplash.com/@themorganlane?utm_source=unsplash&amp;utm_medium=referral&amp;utm_content=creditCopyText" TargetMode="External"/><Relationship Id="rId5" Type="http://schemas.openxmlformats.org/officeDocument/2006/relationships/image" Target="../media/image23.tiff"/><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6.xml"/><Relationship Id="rId1" Type="http://schemas.openxmlformats.org/officeDocument/2006/relationships/slideLayout" Target="../slideLayouts/slideLayout54.xml"/><Relationship Id="rId5" Type="http://schemas.openxmlformats.org/officeDocument/2006/relationships/image" Target="../media/image41.tiff"/><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jpeg"/><Relationship Id="rId7" Type="http://schemas.openxmlformats.org/officeDocument/2006/relationships/hyperlink" Target="https://creativecommons.org/licenses/by/4.0/"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creativecommons.org/licenses/by/4.0/" TargetMode="External"/><Relationship Id="rId4" Type="http://schemas.openxmlformats.org/officeDocument/2006/relationships/hyperlink" Target="https://doi.org/10.25333/BGFG-D24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doi.org/10.25333/BGFG-D241" TargetMode="External"/><Relationship Id="rId4" Type="http://schemas.openxmlformats.org/officeDocument/2006/relationships/hyperlink" Target="https://doi.org/10.25333/C32K7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bryantr@oclc.org"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s://orcid.org/0000-0002-2753-388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hyperlink" Target="https://creativecommons.org/licenses/by/4.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creativecommons.org/licenses/by/4.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734BC-A675-FD46-A8DB-14D2A758BB8C}"/>
              </a:ext>
            </a:extLst>
          </p:cNvPr>
          <p:cNvSpPr>
            <a:spLocks noGrp="1"/>
          </p:cNvSpPr>
          <p:nvPr>
            <p:ph type="body" sz="quarter" idx="12"/>
          </p:nvPr>
        </p:nvSpPr>
        <p:spPr>
          <a:xfrm>
            <a:off x="3" y="1773169"/>
            <a:ext cx="10026334" cy="651397"/>
          </a:xfrm>
        </p:spPr>
        <p:txBody>
          <a:bodyPr/>
          <a:lstStyle/>
          <a:p>
            <a:r>
              <a:rPr lang="en-US" dirty="0"/>
              <a:t>Virtual Symposium: Expertise Systems in Florida Universities * May 12, 2020</a:t>
            </a:r>
          </a:p>
        </p:txBody>
      </p:sp>
      <p:sp>
        <p:nvSpPr>
          <p:cNvPr id="3" name="Text Placeholder 2">
            <a:extLst>
              <a:ext uri="{FF2B5EF4-FFF2-40B4-BE49-F238E27FC236}">
                <a16:creationId xmlns:a16="http://schemas.microsoft.com/office/drawing/2014/main" id="{E42B958D-C114-634A-939A-BA8E5AA4A651}"/>
              </a:ext>
            </a:extLst>
          </p:cNvPr>
          <p:cNvSpPr>
            <a:spLocks noGrp="1"/>
          </p:cNvSpPr>
          <p:nvPr>
            <p:ph type="body" sz="quarter" idx="16"/>
          </p:nvPr>
        </p:nvSpPr>
        <p:spPr/>
        <p:txBody>
          <a:bodyPr>
            <a:normAutofit fontScale="77500" lnSpcReduction="20000"/>
          </a:bodyPr>
          <a:lstStyle/>
          <a:p>
            <a:r>
              <a:rPr lang="en-US" dirty="0"/>
              <a:t>Research Information Management in the United States</a:t>
            </a:r>
          </a:p>
        </p:txBody>
      </p:sp>
      <p:sp>
        <p:nvSpPr>
          <p:cNvPr id="4" name="Text Placeholder 3">
            <a:extLst>
              <a:ext uri="{FF2B5EF4-FFF2-40B4-BE49-F238E27FC236}">
                <a16:creationId xmlns:a16="http://schemas.microsoft.com/office/drawing/2014/main" id="{019BB7EB-3070-E447-9BC4-CC122AB04934}"/>
              </a:ext>
            </a:extLst>
          </p:cNvPr>
          <p:cNvSpPr>
            <a:spLocks noGrp="1"/>
          </p:cNvSpPr>
          <p:nvPr>
            <p:ph type="body" sz="quarter" idx="17"/>
          </p:nvPr>
        </p:nvSpPr>
        <p:spPr>
          <a:xfrm>
            <a:off x="971592" y="4275963"/>
            <a:ext cx="3551613" cy="502766"/>
          </a:xfrm>
        </p:spPr>
        <p:txBody>
          <a:bodyPr/>
          <a:lstStyle/>
          <a:p>
            <a:r>
              <a:rPr lang="en-US" dirty="0"/>
              <a:t>Rebecca Bryant, PhD</a:t>
            </a:r>
          </a:p>
        </p:txBody>
      </p:sp>
      <p:sp>
        <p:nvSpPr>
          <p:cNvPr id="5" name="Text Placeholder 4">
            <a:extLst>
              <a:ext uri="{FF2B5EF4-FFF2-40B4-BE49-F238E27FC236}">
                <a16:creationId xmlns:a16="http://schemas.microsoft.com/office/drawing/2014/main" id="{8021253B-2035-1E4E-AFE4-FCDD433F1599}"/>
              </a:ext>
            </a:extLst>
          </p:cNvPr>
          <p:cNvSpPr>
            <a:spLocks noGrp="1"/>
          </p:cNvSpPr>
          <p:nvPr>
            <p:ph type="body" sz="quarter" idx="18"/>
          </p:nvPr>
        </p:nvSpPr>
        <p:spPr>
          <a:xfrm>
            <a:off x="971594" y="4818452"/>
            <a:ext cx="4715843" cy="1929887"/>
          </a:xfrm>
        </p:spPr>
        <p:txBody>
          <a:bodyPr/>
          <a:lstStyle/>
          <a:p>
            <a:r>
              <a:rPr lang="en-US" sz="2000" dirty="0"/>
              <a:t>Senior Program Officer, OCLC Research</a:t>
            </a:r>
          </a:p>
          <a:p>
            <a:r>
              <a:rPr lang="en-US" sz="2000" dirty="0">
                <a:hlinkClick r:id="rId3"/>
              </a:rPr>
              <a:t>bryantr@oclc.org</a:t>
            </a:r>
            <a:r>
              <a:rPr lang="en-US" sz="2000" dirty="0"/>
              <a:t>  @RebeccaBryant18</a:t>
            </a:r>
          </a:p>
          <a:p>
            <a:r>
              <a:rPr lang="en-US" sz="2000" dirty="0">
                <a:solidFill>
                  <a:srgbClr val="000000"/>
                </a:solidFill>
                <a:hlinkClick r:id="rId4"/>
              </a:rPr>
              <a:t>https://orcid.org/0000-0002-2753-3881</a:t>
            </a:r>
            <a:r>
              <a:rPr lang="en-US" sz="2000" dirty="0">
                <a:solidFill>
                  <a:srgbClr val="000000"/>
                </a:solidFill>
              </a:rPr>
              <a:t> </a:t>
            </a:r>
          </a:p>
          <a:p>
            <a:endParaRPr lang="en-US" dirty="0"/>
          </a:p>
          <a:p>
            <a:endParaRPr lang="en-US" dirty="0"/>
          </a:p>
        </p:txBody>
      </p:sp>
    </p:spTree>
    <p:extLst>
      <p:ext uri="{BB962C8B-B14F-4D97-AF65-F5344CB8AC3E}">
        <p14:creationId xmlns:p14="http://schemas.microsoft.com/office/powerpoint/2010/main" val="22694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a:extLst>
              <a:ext uri="{FF2B5EF4-FFF2-40B4-BE49-F238E27FC236}">
                <a16:creationId xmlns:a16="http://schemas.microsoft.com/office/drawing/2014/main" id="{CEA0F8B6-6627-F040-A180-437720826287}"/>
              </a:ext>
            </a:extLst>
          </p:cNvPr>
          <p:cNvPicPr>
            <a:picLocks noChangeAspect="1"/>
          </p:cNvPicPr>
          <p:nvPr/>
        </p:nvPicPr>
        <p:blipFill rotWithShape="1">
          <a:blip r:embed="rId3"/>
          <a:srcRect r="8671" b="9889"/>
          <a:stretch/>
        </p:blipFill>
        <p:spPr>
          <a:xfrm>
            <a:off x="4790867" y="647700"/>
            <a:ext cx="6943933" cy="4953000"/>
          </a:xfrm>
          <a:prstGeom prst="rect">
            <a:avLst/>
          </a:prstGeom>
        </p:spPr>
      </p:pic>
      <p:sp>
        <p:nvSpPr>
          <p:cNvPr id="3" name="Rectangular Callout 2">
            <a:extLst>
              <a:ext uri="{FF2B5EF4-FFF2-40B4-BE49-F238E27FC236}">
                <a16:creationId xmlns:a16="http://schemas.microsoft.com/office/drawing/2014/main" id="{8867131E-426E-0541-A499-6E282D986F1B}"/>
              </a:ext>
            </a:extLst>
          </p:cNvPr>
          <p:cNvSpPr/>
          <p:nvPr/>
        </p:nvSpPr>
        <p:spPr>
          <a:xfrm>
            <a:off x="762000" y="647700"/>
            <a:ext cx="3429000" cy="4533900"/>
          </a:xfrm>
          <a:prstGeom prst="wedgeRectCallout">
            <a:avLst>
              <a:gd name="adj1" fmla="val 74377"/>
              <a:gd name="adj2" fmla="val -3574"/>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Most institutions have more than one use. . . and, in the US, more than one system</a:t>
            </a:r>
          </a:p>
        </p:txBody>
      </p:sp>
    </p:spTree>
    <p:extLst>
      <p:ext uri="{BB962C8B-B14F-4D97-AF65-F5344CB8AC3E}">
        <p14:creationId xmlns:p14="http://schemas.microsoft.com/office/powerpoint/2010/main" val="13881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11817-3750-964B-8983-D03C62D809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38932"/>
            <a:ext cx="9186614" cy="709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DFD85D2A-AB1F-A44A-B91E-57FB4F7D8F0F}"/>
              </a:ext>
            </a:extLst>
          </p:cNvPr>
          <p:cNvSpPr>
            <a:spLocks noGrp="1"/>
          </p:cNvSpPr>
          <p:nvPr>
            <p:ph type="body" idx="1"/>
          </p:nvPr>
        </p:nvSpPr>
        <p:spPr>
          <a:xfrm>
            <a:off x="6260706" y="2663111"/>
            <a:ext cx="5641617" cy="3140129"/>
          </a:xfrm>
        </p:spPr>
        <p:txBody>
          <a:bodyPr/>
          <a:lstStyle/>
          <a:p>
            <a:r>
              <a:rPr lang="en-US" dirty="0"/>
              <a:t>Publication metadata harvesting at scale</a:t>
            </a:r>
          </a:p>
          <a:p>
            <a:pPr lvl="1">
              <a:buFont typeface="Courier New" panose="02070309020205020404" pitchFamily="49" charset="0"/>
              <a:buChar char="o"/>
            </a:pPr>
            <a:r>
              <a:rPr lang="en-US" sz="1800" dirty="0"/>
              <a:t>Scopus</a:t>
            </a:r>
          </a:p>
          <a:p>
            <a:pPr lvl="1">
              <a:buFont typeface="Courier New" panose="02070309020205020404" pitchFamily="49" charset="0"/>
              <a:buChar char="o"/>
            </a:pPr>
            <a:r>
              <a:rPr lang="en-US" sz="1800" dirty="0"/>
              <a:t>Web of Science</a:t>
            </a:r>
          </a:p>
          <a:p>
            <a:pPr lvl="1">
              <a:buFont typeface="Courier New" panose="02070309020205020404" pitchFamily="49" charset="0"/>
              <a:buChar char="o"/>
            </a:pPr>
            <a:r>
              <a:rPr lang="en-US" sz="1800" dirty="0"/>
              <a:t>PubMed</a:t>
            </a:r>
          </a:p>
          <a:p>
            <a:r>
              <a:rPr lang="en-US" dirty="0"/>
              <a:t>Persistent Identifiers (PIDs)</a:t>
            </a:r>
          </a:p>
          <a:p>
            <a:pPr lvl="1">
              <a:buFont typeface="Courier New" panose="02070309020205020404" pitchFamily="49" charset="0"/>
              <a:buChar char="o"/>
            </a:pPr>
            <a:r>
              <a:rPr lang="en-US" sz="1800" dirty="0"/>
              <a:t>DOIs</a:t>
            </a:r>
          </a:p>
          <a:p>
            <a:pPr lvl="1">
              <a:buFont typeface="Courier New" panose="02070309020205020404" pitchFamily="49" charset="0"/>
              <a:buChar char="o"/>
            </a:pPr>
            <a:r>
              <a:rPr lang="en-US" sz="1800" dirty="0"/>
              <a:t>ORCIDs</a:t>
            </a:r>
          </a:p>
          <a:p>
            <a:pPr lvl="1">
              <a:buFont typeface="Courier New" panose="02070309020205020404" pitchFamily="49" charset="0"/>
              <a:buChar char="o"/>
            </a:pPr>
            <a:r>
              <a:rPr lang="en-US" sz="1800" dirty="0"/>
              <a:t>GRID/ROR identifiers for institutions</a:t>
            </a:r>
          </a:p>
          <a:p>
            <a:endParaRPr lang="en-US" dirty="0"/>
          </a:p>
        </p:txBody>
      </p:sp>
      <p:sp>
        <p:nvSpPr>
          <p:cNvPr id="3" name="Text Placeholder 2">
            <a:extLst>
              <a:ext uri="{FF2B5EF4-FFF2-40B4-BE49-F238E27FC236}">
                <a16:creationId xmlns:a16="http://schemas.microsoft.com/office/drawing/2014/main" id="{F1569160-492B-214A-B284-5F50D24E1B89}"/>
              </a:ext>
            </a:extLst>
          </p:cNvPr>
          <p:cNvSpPr>
            <a:spLocks noGrp="1"/>
          </p:cNvSpPr>
          <p:nvPr>
            <p:ph type="body" idx="2"/>
          </p:nvPr>
        </p:nvSpPr>
        <p:spPr>
          <a:xfrm>
            <a:off x="454383" y="457739"/>
            <a:ext cx="5439458" cy="915256"/>
          </a:xfrm>
        </p:spPr>
        <p:txBody>
          <a:bodyPr/>
          <a:lstStyle/>
          <a:p>
            <a:r>
              <a:rPr lang="en-US" sz="3200" dirty="0"/>
              <a:t>Why now? </a:t>
            </a:r>
            <a:r>
              <a:rPr lang="en-US" sz="2400" dirty="0"/>
              <a:t>Because we can.   </a:t>
            </a:r>
          </a:p>
        </p:txBody>
      </p:sp>
      <p:sp>
        <p:nvSpPr>
          <p:cNvPr id="5" name="Rectangle 7">
            <a:extLst>
              <a:ext uri="{FF2B5EF4-FFF2-40B4-BE49-F238E27FC236}">
                <a16:creationId xmlns:a16="http://schemas.microsoft.com/office/drawing/2014/main" id="{58F05ABB-9E54-7F49-B632-20F4D6BC4FC8}"/>
              </a:ext>
            </a:extLst>
          </p:cNvPr>
          <p:cNvSpPr>
            <a:spLocks noChangeArrowheads="1"/>
          </p:cNvSpPr>
          <p:nvPr/>
        </p:nvSpPr>
        <p:spPr bwMode="auto">
          <a:xfrm>
            <a:off x="1371600" y="6256551"/>
            <a:ext cx="94519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dirty="0">
                <a:solidFill>
                  <a:schemeClr val="bg1"/>
                </a:solidFill>
              </a:rPr>
              <a:t>“Drivers of RIM Adoption” by </a:t>
            </a:r>
            <a:r>
              <a:rPr lang="en-US" altLang="en-US" sz="1000" dirty="0">
                <a:solidFill>
                  <a:schemeClr val="bg1"/>
                </a:solidFill>
                <a:hlinkClick r:id="rId4">
                  <a:extLst>
                    <a:ext uri="{A12FA001-AC4F-418D-AE19-62706E023703}">
                      <ahyp:hlinkClr xmlns:ahyp="http://schemas.microsoft.com/office/drawing/2018/hyperlinkcolor" val="tx"/>
                    </a:ext>
                  </a:extLst>
                </a:hlinkClick>
              </a:rPr>
              <a:t>OCLC Research</a:t>
            </a:r>
            <a:r>
              <a:rPr lang="en-US" altLang="en-US" sz="1000" i="1" dirty="0">
                <a:solidFill>
                  <a:schemeClr val="bg1"/>
                </a:solidFill>
              </a:rPr>
              <a:t>, </a:t>
            </a:r>
            <a:r>
              <a:rPr lang="en-US" altLang="en-US" sz="1000" dirty="0">
                <a:solidFill>
                  <a:schemeClr val="bg1"/>
                </a:solidFill>
              </a:rPr>
              <a:t>from </a:t>
            </a:r>
            <a:r>
              <a:rPr lang="en-US" altLang="en-US" sz="1000" i="1" dirty="0">
                <a:solidFill>
                  <a:schemeClr val="bg1"/>
                </a:solidFill>
              </a:rPr>
              <a:t>Research Information Management: Defining RIM and the Library’s Role</a:t>
            </a:r>
            <a:r>
              <a:rPr lang="en-US" altLang="en-US" sz="1000" dirty="0">
                <a:solidFill>
                  <a:schemeClr val="bg1"/>
                </a:solidFill>
              </a:rPr>
              <a:t> (</a:t>
            </a:r>
            <a:r>
              <a:rPr lang="en-US" altLang="en-US" sz="1000" dirty="0">
                <a:solidFill>
                  <a:schemeClr val="bg1"/>
                </a:solidFill>
                <a:hlinkClick r:id="rId5">
                  <a:extLst>
                    <a:ext uri="{A12FA001-AC4F-418D-AE19-62706E023703}">
                      <ahyp:hlinkClr xmlns:ahyp="http://schemas.microsoft.com/office/drawing/2018/hyperlinkcolor" val="tx"/>
                    </a:ext>
                  </a:extLst>
                </a:hlinkClick>
              </a:rPr>
              <a:t>d</a:t>
            </a:r>
            <a:r>
              <a:rPr lang="mr-IN" altLang="en-US" sz="1000" dirty="0">
                <a:solidFill>
                  <a:schemeClr val="bg1"/>
                </a:solidFill>
                <a:hlinkClick r:id="rId5">
                  <a:extLst>
                    <a:ext uri="{A12FA001-AC4F-418D-AE19-62706E023703}">
                      <ahyp:hlinkClr xmlns:ahyp="http://schemas.microsoft.com/office/drawing/2018/hyperlinkcolor" val="tx"/>
                    </a:ext>
                  </a:extLst>
                </a:hlinkClick>
              </a:rPr>
              <a:t>oi.org/10.25333/C3NK88</a:t>
            </a:r>
            <a:r>
              <a:rPr lang="en-US" altLang="en-US" sz="1000" dirty="0">
                <a:solidFill>
                  <a:schemeClr val="bg1"/>
                </a:solidFill>
              </a:rPr>
              <a:t>),</a:t>
            </a:r>
            <a:r>
              <a:rPr lang="en-US" altLang="en-US" sz="1000" i="1" dirty="0">
                <a:solidFill>
                  <a:schemeClr val="bg1"/>
                </a:solidFill>
              </a:rPr>
              <a:t> </a:t>
            </a:r>
            <a:r>
              <a:rPr lang="en-US" altLang="en-US" sz="1000" dirty="0">
                <a:solidFill>
                  <a:schemeClr val="bg1"/>
                </a:solidFill>
                <a:hlinkClick r:id="rId6">
                  <a:extLst>
                    <a:ext uri="{A12FA001-AC4F-418D-AE19-62706E023703}">
                      <ahyp:hlinkClr xmlns:ahyp="http://schemas.microsoft.com/office/drawing/2018/hyperlinkcolor" val="tx"/>
                    </a:ext>
                  </a:extLst>
                </a:hlinkClick>
              </a:rPr>
              <a:t>CC BY 4.0</a:t>
            </a:r>
            <a:br>
              <a:rPr lang="en-US" altLang="en-US" sz="1100" dirty="0">
                <a:solidFill>
                  <a:schemeClr val="bg1"/>
                </a:solidFill>
              </a:rPr>
            </a:br>
            <a:endParaRPr lang="en-US" altLang="en-US" sz="1100" dirty="0">
              <a:solidFill>
                <a:schemeClr val="bg1"/>
              </a:solidFill>
            </a:endParaRPr>
          </a:p>
        </p:txBody>
      </p:sp>
      <p:pic>
        <p:nvPicPr>
          <p:cNvPr id="6" name="Picture 5">
            <a:extLst>
              <a:ext uri="{FF2B5EF4-FFF2-40B4-BE49-F238E27FC236}">
                <a16:creationId xmlns:a16="http://schemas.microsoft.com/office/drawing/2014/main" id="{892F397E-08C8-DA4E-82D3-DDC01D95012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6044" y="6341200"/>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a:extLst>
              <a:ext uri="{FF2B5EF4-FFF2-40B4-BE49-F238E27FC236}">
                <a16:creationId xmlns:a16="http://schemas.microsoft.com/office/drawing/2014/main" id="{37A6BE1E-C327-4E41-A037-AF807A6ECBBD}"/>
              </a:ext>
            </a:extLst>
          </p:cNvPr>
          <p:cNvSpPr/>
          <p:nvPr/>
        </p:nvSpPr>
        <p:spPr>
          <a:xfrm>
            <a:off x="6298160" y="480986"/>
            <a:ext cx="5294122" cy="1799095"/>
          </a:xfrm>
          <a:prstGeom prst="wedgeRectCallout">
            <a:avLst>
              <a:gd name="adj1" fmla="val 6688"/>
              <a:gd name="adj2" fmla="val 7374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Advancing technologies, standards, and networked information </a:t>
            </a:r>
            <a:endParaRPr lang="en-US" sz="3200" b="1" dirty="0">
              <a:solidFill>
                <a:schemeClr val="bg1"/>
              </a:solidFill>
            </a:endParaRPr>
          </a:p>
        </p:txBody>
      </p:sp>
    </p:spTree>
    <p:extLst>
      <p:ext uri="{BB962C8B-B14F-4D97-AF65-F5344CB8AC3E}">
        <p14:creationId xmlns:p14="http://schemas.microsoft.com/office/powerpoint/2010/main" val="385907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7141" y="457200"/>
            <a:ext cx="7714377" cy="5576892"/>
          </a:xfrm>
          <a:prstGeom prst="rect">
            <a:avLst/>
          </a:prstGeom>
        </p:spPr>
      </p:pic>
      <p:pic>
        <p:nvPicPr>
          <p:cNvPr id="4" name="Picture 3">
            <a:extLst>
              <a:ext uri="{FF2B5EF4-FFF2-40B4-BE49-F238E27FC236}">
                <a16:creationId xmlns:a16="http://schemas.microsoft.com/office/drawing/2014/main" id="{941C77F9-A2D9-FC47-8CC6-D2C76A7BCE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076" y="6348239"/>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AC84788E-EF90-444D-AC8B-AE821EBAF0A0}"/>
              </a:ext>
            </a:extLst>
          </p:cNvPr>
          <p:cNvSpPr>
            <a:spLocks noChangeArrowheads="1"/>
          </p:cNvSpPr>
          <p:nvPr/>
        </p:nvSpPr>
        <p:spPr bwMode="auto">
          <a:xfrm>
            <a:off x="1218981" y="6287540"/>
            <a:ext cx="90680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a:lnSpc>
                <a:spcPct val="100000"/>
              </a:lnSpc>
              <a:spcBef>
                <a:spcPct val="0"/>
              </a:spcBef>
              <a:buNone/>
            </a:pPr>
            <a:r>
              <a:rPr lang="en-US" altLang="en-US" sz="1000" dirty="0">
                <a:solidFill>
                  <a:schemeClr val="bg1"/>
                </a:solidFill>
                <a:ea typeface="+mn-ea"/>
              </a:rPr>
              <a:t>“RIM Uses” by </a:t>
            </a:r>
            <a:r>
              <a:rPr lang="en-US" altLang="en-US" sz="1000" dirty="0">
                <a:solidFill>
                  <a:schemeClr val="bg1"/>
                </a:solidFill>
                <a:ea typeface="+mn-ea"/>
                <a:hlinkClick r:id="rId5">
                  <a:extLst>
                    <a:ext uri="{A12FA001-AC4F-418D-AE19-62706E023703}">
                      <ahyp:hlinkClr xmlns:ahyp="http://schemas.microsoft.com/office/drawing/2018/hyperlinkcolor" val="tx"/>
                    </a:ext>
                  </a:extLst>
                </a:hlinkClick>
              </a:rPr>
              <a:t>OCLC Research</a:t>
            </a:r>
            <a:r>
              <a:rPr lang="en-US" altLang="en-US" sz="1000" i="1" dirty="0">
                <a:solidFill>
                  <a:schemeClr val="bg1"/>
                </a:solidFill>
                <a:ea typeface="+mn-ea"/>
              </a:rPr>
              <a:t>, </a:t>
            </a:r>
            <a:r>
              <a:rPr lang="en-US" altLang="en-US" sz="1000" dirty="0">
                <a:solidFill>
                  <a:schemeClr val="bg1"/>
                </a:solidFill>
                <a:ea typeface="+mn-ea"/>
              </a:rPr>
              <a:t>from </a:t>
            </a:r>
            <a:r>
              <a:rPr lang="en-US" altLang="en-US" sz="1000" i="1" dirty="0">
                <a:solidFill>
                  <a:schemeClr val="bg1"/>
                </a:solidFill>
                <a:ea typeface="+mn-ea"/>
              </a:rPr>
              <a:t>Research Information Management: Defining RIM and the Library’s Role</a:t>
            </a:r>
            <a:r>
              <a:rPr lang="en-US" altLang="en-US" sz="1000" dirty="0">
                <a:solidFill>
                  <a:schemeClr val="bg1"/>
                </a:solidFill>
                <a:ea typeface="+mn-ea"/>
              </a:rPr>
              <a:t> (</a:t>
            </a:r>
            <a:r>
              <a:rPr lang="en-US" altLang="en-US" sz="1000" dirty="0">
                <a:solidFill>
                  <a:schemeClr val="bg1"/>
                </a:solidFill>
                <a:ea typeface="+mn-ea"/>
                <a:hlinkClick r:id="rId6">
                  <a:extLst>
                    <a:ext uri="{A12FA001-AC4F-418D-AE19-62706E023703}">
                      <ahyp:hlinkClr xmlns:ahyp="http://schemas.microsoft.com/office/drawing/2018/hyperlinkcolor" val="tx"/>
                    </a:ext>
                  </a:extLst>
                </a:hlinkClick>
              </a:rPr>
              <a:t>d</a:t>
            </a:r>
            <a:r>
              <a:rPr lang="mr-IN" altLang="en-US" sz="1000" dirty="0">
                <a:solidFill>
                  <a:schemeClr val="bg1"/>
                </a:solidFill>
                <a:ea typeface="+mn-ea"/>
                <a:cs typeface="Mangal" panose="02040503050203030202" pitchFamily="18" charset="0"/>
                <a:hlinkClick r:id="rId6">
                  <a:extLst>
                    <a:ext uri="{A12FA001-AC4F-418D-AE19-62706E023703}">
                      <ahyp:hlinkClr xmlns:ahyp="http://schemas.microsoft.com/office/drawing/2018/hyperlinkcolor" val="tx"/>
                    </a:ext>
                  </a:extLst>
                </a:hlinkClick>
              </a:rPr>
              <a:t>oi.org/10.25333/C3NK88</a:t>
            </a:r>
            <a:r>
              <a:rPr lang="en-US" altLang="en-US" sz="1000" dirty="0">
                <a:solidFill>
                  <a:schemeClr val="bg1"/>
                </a:solidFill>
                <a:ea typeface="+mn-ea"/>
              </a:rPr>
              <a:t>),</a:t>
            </a:r>
            <a:r>
              <a:rPr lang="en-US" altLang="en-US" sz="1000" i="1" dirty="0">
                <a:solidFill>
                  <a:schemeClr val="bg1"/>
                </a:solidFill>
                <a:ea typeface="+mn-ea"/>
              </a:rPr>
              <a:t> </a:t>
            </a:r>
            <a:r>
              <a:rPr lang="en-US" altLang="en-US" sz="1000" dirty="0">
                <a:solidFill>
                  <a:schemeClr val="bg1"/>
                </a:solidFill>
                <a:ea typeface="+mn-ea"/>
                <a:hlinkClick r:id="rId7">
                  <a:extLst>
                    <a:ext uri="{A12FA001-AC4F-418D-AE19-62706E023703}">
                      <ahyp:hlinkClr xmlns:ahyp="http://schemas.microsoft.com/office/drawing/2018/hyperlinkcolor" val="tx"/>
                    </a:ext>
                  </a:extLst>
                </a:hlinkClick>
              </a:rPr>
              <a:t>CC BY 4.0</a:t>
            </a:r>
            <a:br>
              <a:rPr lang="en-US" altLang="en-US" sz="1100" dirty="0">
                <a:solidFill>
                  <a:schemeClr val="bg1"/>
                </a:solidFill>
                <a:ea typeface="+mn-ea"/>
              </a:rPr>
            </a:br>
            <a:endParaRPr lang="en-US" altLang="en-US" sz="1100" dirty="0">
              <a:solidFill>
                <a:schemeClr val="bg1"/>
              </a:solidFill>
              <a:ea typeface="+mn-ea"/>
            </a:endParaRPr>
          </a:p>
        </p:txBody>
      </p:sp>
      <p:sp>
        <p:nvSpPr>
          <p:cNvPr id="10" name="Rectangular Callout 9">
            <a:extLst>
              <a:ext uri="{FF2B5EF4-FFF2-40B4-BE49-F238E27FC236}">
                <a16:creationId xmlns:a16="http://schemas.microsoft.com/office/drawing/2014/main" id="{86C68598-5D23-9846-83E9-E87A889CEEDC}"/>
              </a:ext>
            </a:extLst>
          </p:cNvPr>
          <p:cNvSpPr/>
          <p:nvPr/>
        </p:nvSpPr>
        <p:spPr>
          <a:xfrm>
            <a:off x="8396365" y="1295400"/>
            <a:ext cx="3244058" cy="3200400"/>
          </a:xfrm>
          <a:prstGeom prst="wedgeRectCallout">
            <a:avLst>
              <a:gd name="adj1" fmla="val -84158"/>
              <a:gd name="adj2" fmla="val -3170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Two primary uses cases driving practice in the </a:t>
            </a:r>
            <a:r>
              <a:rPr lang="en-US" sz="3200" b="1" dirty="0">
                <a:solidFill>
                  <a:schemeClr val="bg1"/>
                </a:solidFill>
              </a:rPr>
              <a:t>US </a:t>
            </a:r>
          </a:p>
          <a:p>
            <a:pPr algn="ctr"/>
            <a:r>
              <a:rPr lang="en-US" sz="2400" b="1" dirty="0">
                <a:solidFill>
                  <a:schemeClr val="bg1"/>
                </a:solidFill>
              </a:rPr>
              <a:t>(plus kind of a third)</a:t>
            </a:r>
          </a:p>
        </p:txBody>
      </p:sp>
      <p:sp>
        <p:nvSpPr>
          <p:cNvPr id="9" name="Rounded Rectangle 8">
            <a:extLst>
              <a:ext uri="{FF2B5EF4-FFF2-40B4-BE49-F238E27FC236}">
                <a16:creationId xmlns:a16="http://schemas.microsoft.com/office/drawing/2014/main" id="{45FB020A-4FEB-BD4E-ABBE-1EC5596B8BCB}"/>
              </a:ext>
            </a:extLst>
          </p:cNvPr>
          <p:cNvSpPr/>
          <p:nvPr/>
        </p:nvSpPr>
        <p:spPr>
          <a:xfrm>
            <a:off x="551577" y="3116045"/>
            <a:ext cx="2434642" cy="1244086"/>
          </a:xfrm>
          <a:prstGeom prst="roundRect">
            <a:avLst/>
          </a:prstGeom>
          <a:noFill/>
          <a:ln w="133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59ED1882-B339-E046-B58F-6BE695ADF8EF}"/>
              </a:ext>
            </a:extLst>
          </p:cNvPr>
          <p:cNvSpPr/>
          <p:nvPr/>
        </p:nvSpPr>
        <p:spPr>
          <a:xfrm>
            <a:off x="4548696" y="1112046"/>
            <a:ext cx="2434642" cy="1244086"/>
          </a:xfrm>
          <a:prstGeom prst="roundRect">
            <a:avLst/>
          </a:prstGeom>
          <a:noFill/>
          <a:ln w="133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C6334BE-4E4D-624B-8FCE-A4B6380209E6}"/>
              </a:ext>
            </a:extLst>
          </p:cNvPr>
          <p:cNvSpPr/>
          <p:nvPr/>
        </p:nvSpPr>
        <p:spPr>
          <a:xfrm>
            <a:off x="5562600" y="3533939"/>
            <a:ext cx="2434642" cy="1244086"/>
          </a:xfrm>
          <a:prstGeom prst="round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17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028ED4-AE54-B64B-ADFE-747348FE5858}"/>
              </a:ext>
            </a:extLst>
          </p:cNvPr>
          <p:cNvSpPr>
            <a:spLocks noGrp="1"/>
          </p:cNvSpPr>
          <p:nvPr>
            <p:ph type="body" idx="1"/>
          </p:nvPr>
        </p:nvSpPr>
        <p:spPr>
          <a:xfrm>
            <a:off x="454383" y="2244103"/>
            <a:ext cx="5336817" cy="4095564"/>
          </a:xfrm>
        </p:spPr>
        <p:txBody>
          <a:bodyPr/>
          <a:lstStyle/>
          <a:p>
            <a:r>
              <a:rPr lang="en-US" dirty="0"/>
              <a:t>Support expertise discovery</a:t>
            </a:r>
          </a:p>
          <a:p>
            <a:r>
              <a:rPr lang="en-US" dirty="0"/>
              <a:t>Collaboration, particularly internal to campus</a:t>
            </a:r>
          </a:p>
          <a:p>
            <a:r>
              <a:rPr lang="en-US" dirty="0"/>
              <a:t>Catalyze business &amp; university relationships</a:t>
            </a:r>
          </a:p>
          <a:p>
            <a:r>
              <a:rPr lang="en-US" dirty="0"/>
              <a:t>Institutional reputation management &amp; enhance external funding dollars</a:t>
            </a:r>
          </a:p>
        </p:txBody>
      </p:sp>
      <p:sp>
        <p:nvSpPr>
          <p:cNvPr id="3" name="Text Placeholder 2">
            <a:extLst>
              <a:ext uri="{FF2B5EF4-FFF2-40B4-BE49-F238E27FC236}">
                <a16:creationId xmlns:a16="http://schemas.microsoft.com/office/drawing/2014/main" id="{84F26A7C-CB35-1046-B69E-F9A4022665B0}"/>
              </a:ext>
            </a:extLst>
          </p:cNvPr>
          <p:cNvSpPr>
            <a:spLocks noGrp="1"/>
          </p:cNvSpPr>
          <p:nvPr>
            <p:ph type="body" idx="2"/>
          </p:nvPr>
        </p:nvSpPr>
        <p:spPr/>
        <p:txBody>
          <a:bodyPr/>
          <a:lstStyle/>
          <a:p>
            <a:r>
              <a:rPr lang="en-US" sz="3600" dirty="0"/>
              <a:t>Use case #1: Public researcher profiles</a:t>
            </a:r>
          </a:p>
        </p:txBody>
      </p:sp>
      <p:sp>
        <p:nvSpPr>
          <p:cNvPr id="4" name="Text Placeholder 1">
            <a:extLst>
              <a:ext uri="{FF2B5EF4-FFF2-40B4-BE49-F238E27FC236}">
                <a16:creationId xmlns:a16="http://schemas.microsoft.com/office/drawing/2014/main" id="{59CB9C82-B797-D948-9A3B-701DEB6C55F3}"/>
              </a:ext>
            </a:extLst>
          </p:cNvPr>
          <p:cNvSpPr txBox="1">
            <a:spLocks/>
          </p:cNvSpPr>
          <p:nvPr/>
        </p:nvSpPr>
        <p:spPr>
          <a:xfrm>
            <a:off x="6080481" y="2244103"/>
            <a:ext cx="5336817" cy="447516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indent="-457200" defTabSz="914377">
              <a:lnSpc>
                <a:spcPct val="80000"/>
              </a:lnSpc>
              <a:spcBef>
                <a:spcPts val="600"/>
              </a:spcBef>
              <a:spcAft>
                <a:spcPts val="600"/>
              </a:spcAft>
              <a:buSzPct val="100909"/>
            </a:pPr>
            <a:r>
              <a:rPr lang="de-DE" sz="2800" dirty="0"/>
              <a:t>RNS (Research Networking System)</a:t>
            </a:r>
          </a:p>
          <a:p>
            <a:pPr indent="-457200" defTabSz="914377">
              <a:lnSpc>
                <a:spcPct val="80000"/>
              </a:lnSpc>
              <a:spcBef>
                <a:spcPts val="600"/>
              </a:spcBef>
              <a:spcAft>
                <a:spcPts val="600"/>
              </a:spcAft>
              <a:buSzPct val="100909"/>
            </a:pPr>
            <a:r>
              <a:rPr lang="de-DE" sz="2800" dirty="0"/>
              <a:t>RPS (Research </a:t>
            </a:r>
            <a:r>
              <a:rPr lang="de-DE" sz="2800" dirty="0" err="1"/>
              <a:t>Profiling</a:t>
            </a:r>
            <a:r>
              <a:rPr lang="de-DE" sz="2800" dirty="0"/>
              <a:t> System)</a:t>
            </a:r>
          </a:p>
          <a:p>
            <a:pPr indent="-457200" defTabSz="914377">
              <a:lnSpc>
                <a:spcPct val="80000"/>
              </a:lnSpc>
              <a:spcBef>
                <a:spcPts val="600"/>
              </a:spcBef>
              <a:spcAft>
                <a:spcPts val="600"/>
              </a:spcAft>
              <a:buSzPct val="100909"/>
            </a:pPr>
            <a:r>
              <a:rPr lang="de-DE" sz="2800" dirty="0"/>
              <a:t>EFS (Expert Finder System)</a:t>
            </a:r>
          </a:p>
          <a:p>
            <a:endParaRPr lang="en-US" dirty="0"/>
          </a:p>
        </p:txBody>
      </p:sp>
      <p:sp>
        <p:nvSpPr>
          <p:cNvPr id="5" name="TextBox 4">
            <a:extLst>
              <a:ext uri="{FF2B5EF4-FFF2-40B4-BE49-F238E27FC236}">
                <a16:creationId xmlns:a16="http://schemas.microsoft.com/office/drawing/2014/main" id="{6AE0BD2D-B958-444C-B565-BD6906E2B1FE}"/>
              </a:ext>
            </a:extLst>
          </p:cNvPr>
          <p:cNvSpPr txBox="1"/>
          <p:nvPr/>
        </p:nvSpPr>
        <p:spPr>
          <a:xfrm>
            <a:off x="454383" y="1485383"/>
            <a:ext cx="5305778" cy="646331"/>
          </a:xfrm>
          <a:prstGeom prst="rect">
            <a:avLst/>
          </a:prstGeom>
          <a:solidFill>
            <a:schemeClr val="accent1"/>
          </a:solidFill>
        </p:spPr>
        <p:txBody>
          <a:bodyPr wrap="square" rtlCol="0">
            <a:spAutoFit/>
          </a:bodyPr>
          <a:lstStyle/>
          <a:p>
            <a:pPr algn="ctr"/>
            <a:r>
              <a:rPr lang="en-US" sz="3600" dirty="0">
                <a:solidFill>
                  <a:schemeClr val="bg1"/>
                </a:solidFill>
              </a:rPr>
              <a:t>Goals</a:t>
            </a:r>
          </a:p>
        </p:txBody>
      </p:sp>
      <p:sp>
        <p:nvSpPr>
          <p:cNvPr id="6" name="TextBox 5">
            <a:extLst>
              <a:ext uri="{FF2B5EF4-FFF2-40B4-BE49-F238E27FC236}">
                <a16:creationId xmlns:a16="http://schemas.microsoft.com/office/drawing/2014/main" id="{0D54C557-7794-C54B-8E99-9A81952EF622}"/>
              </a:ext>
            </a:extLst>
          </p:cNvPr>
          <p:cNvSpPr txBox="1"/>
          <p:nvPr/>
        </p:nvSpPr>
        <p:spPr>
          <a:xfrm>
            <a:off x="6080481" y="1485383"/>
            <a:ext cx="5305778" cy="646331"/>
          </a:xfrm>
          <a:prstGeom prst="rect">
            <a:avLst/>
          </a:prstGeom>
          <a:solidFill>
            <a:schemeClr val="accent1"/>
          </a:solidFill>
        </p:spPr>
        <p:txBody>
          <a:bodyPr wrap="square" rtlCol="0">
            <a:spAutoFit/>
          </a:bodyPr>
          <a:lstStyle/>
          <a:p>
            <a:pPr algn="ctr"/>
            <a:r>
              <a:rPr lang="en-US" sz="3600" dirty="0">
                <a:solidFill>
                  <a:schemeClr val="bg1"/>
                </a:solidFill>
              </a:rPr>
              <a:t>Nomenclature</a:t>
            </a:r>
          </a:p>
        </p:txBody>
      </p:sp>
      <p:pic>
        <p:nvPicPr>
          <p:cNvPr id="7" name="Picture 11" descr="A screenshot of a cell phone&#10;&#10;Description generated with high confidence">
            <a:extLst>
              <a:ext uri="{FF2B5EF4-FFF2-40B4-BE49-F238E27FC236}">
                <a16:creationId xmlns:a16="http://schemas.microsoft.com/office/drawing/2014/main" id="{6176FDFD-9E38-0D4D-B288-7498105322FE}"/>
              </a:ext>
            </a:extLst>
          </p:cNvPr>
          <p:cNvPicPr>
            <a:picLocks noChangeAspect="1"/>
          </p:cNvPicPr>
          <p:nvPr/>
        </p:nvPicPr>
        <p:blipFill>
          <a:blip r:embed="rId3"/>
          <a:stretch>
            <a:fillRect/>
          </a:stretch>
        </p:blipFill>
        <p:spPr>
          <a:xfrm>
            <a:off x="9880932" y="4515367"/>
            <a:ext cx="2200275" cy="1714500"/>
          </a:xfrm>
          <a:prstGeom prst="rect">
            <a:avLst/>
          </a:prstGeom>
        </p:spPr>
      </p:pic>
      <p:pic>
        <p:nvPicPr>
          <p:cNvPr id="9" name="Picture 8">
            <a:extLst>
              <a:ext uri="{FF2B5EF4-FFF2-40B4-BE49-F238E27FC236}">
                <a16:creationId xmlns:a16="http://schemas.microsoft.com/office/drawing/2014/main" id="{14020A48-9F71-5F43-9B0D-5D836BE89FA7}"/>
              </a:ext>
            </a:extLst>
          </p:cNvPr>
          <p:cNvPicPr>
            <a:picLocks noChangeAspect="1"/>
          </p:cNvPicPr>
          <p:nvPr/>
        </p:nvPicPr>
        <p:blipFill>
          <a:blip r:embed="rId4"/>
          <a:stretch>
            <a:fillRect/>
          </a:stretch>
        </p:blipFill>
        <p:spPr>
          <a:xfrm>
            <a:off x="8275444" y="4886553"/>
            <a:ext cx="1460848" cy="972128"/>
          </a:xfrm>
          <a:prstGeom prst="rect">
            <a:avLst/>
          </a:prstGeom>
        </p:spPr>
      </p:pic>
      <p:pic>
        <p:nvPicPr>
          <p:cNvPr id="10" name="Picture 9">
            <a:extLst>
              <a:ext uri="{FF2B5EF4-FFF2-40B4-BE49-F238E27FC236}">
                <a16:creationId xmlns:a16="http://schemas.microsoft.com/office/drawing/2014/main" id="{2D7042E4-AB4E-9442-A2DB-AD04968AEE70}"/>
              </a:ext>
            </a:extLst>
          </p:cNvPr>
          <p:cNvPicPr>
            <a:picLocks noChangeAspect="1"/>
          </p:cNvPicPr>
          <p:nvPr/>
        </p:nvPicPr>
        <p:blipFill>
          <a:blip r:embed="rId5"/>
          <a:stretch>
            <a:fillRect/>
          </a:stretch>
        </p:blipFill>
        <p:spPr>
          <a:xfrm>
            <a:off x="6192161" y="4886553"/>
            <a:ext cx="1460847" cy="481967"/>
          </a:xfrm>
          <a:prstGeom prst="rect">
            <a:avLst/>
          </a:prstGeom>
        </p:spPr>
      </p:pic>
      <p:sp>
        <p:nvSpPr>
          <p:cNvPr id="12" name="TextBox 11">
            <a:extLst>
              <a:ext uri="{FF2B5EF4-FFF2-40B4-BE49-F238E27FC236}">
                <a16:creationId xmlns:a16="http://schemas.microsoft.com/office/drawing/2014/main" id="{F955770F-5B0F-BF4D-A57F-E233CBEC3A76}"/>
              </a:ext>
            </a:extLst>
          </p:cNvPr>
          <p:cNvSpPr txBox="1"/>
          <p:nvPr/>
        </p:nvSpPr>
        <p:spPr>
          <a:xfrm>
            <a:off x="9880932" y="5534496"/>
            <a:ext cx="2288656" cy="69537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2550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0029" y="-1"/>
            <a:ext cx="11005048" cy="4291969"/>
          </a:xfrm>
          <a:prstGeom prst="rect">
            <a:avLst/>
          </a:prstGeom>
        </p:spPr>
      </p:pic>
      <p:sp>
        <p:nvSpPr>
          <p:cNvPr id="5" name="TextBox 4"/>
          <p:cNvSpPr txBox="1"/>
          <p:nvPr/>
        </p:nvSpPr>
        <p:spPr>
          <a:xfrm>
            <a:off x="1309036" y="4254366"/>
            <a:ext cx="10302935"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4"/>
              </a:rPr>
              <a:t>https://experts.umn.edu</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Based on Elsevier Pure (since 2015)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Originally Elsevier SciVal Experts (2012-15 pilot)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Covers all five University of Minnesota campuses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Faculty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Researchers (including post docs)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Graduate students who are employed in research-related positions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Staff members who are likely to publish research (like librarians)</a:t>
            </a:r>
          </a:p>
        </p:txBody>
      </p:sp>
    </p:spTree>
    <p:extLst>
      <p:ext uri="{BB962C8B-B14F-4D97-AF65-F5344CB8AC3E}">
        <p14:creationId xmlns:p14="http://schemas.microsoft.com/office/powerpoint/2010/main" val="8199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EB02A7-05F4-1B45-8495-F94233606D25}"/>
              </a:ext>
            </a:extLst>
          </p:cNvPr>
          <p:cNvSpPr>
            <a:spLocks noGrp="1"/>
          </p:cNvSpPr>
          <p:nvPr>
            <p:ph type="body" sz="quarter" idx="12"/>
          </p:nvPr>
        </p:nvSpPr>
        <p:spPr>
          <a:xfrm>
            <a:off x="454383" y="1372996"/>
            <a:ext cx="6251218" cy="4475171"/>
          </a:xfrm>
        </p:spPr>
        <p:txBody>
          <a:bodyPr>
            <a:normAutofit fontScale="92500" lnSpcReduction="20000"/>
          </a:bodyPr>
          <a:lstStyle/>
          <a:p>
            <a:r>
              <a:rPr lang="en-US" dirty="0"/>
              <a:t>VP Research &amp; research development staff</a:t>
            </a:r>
          </a:p>
          <a:p>
            <a:pPr lvl="1"/>
            <a:r>
              <a:rPr lang="en-US" dirty="0"/>
              <a:t>CTSA awards holders</a:t>
            </a:r>
          </a:p>
          <a:p>
            <a:r>
              <a:rPr lang="en-US" dirty="0"/>
              <a:t>Library</a:t>
            </a:r>
          </a:p>
          <a:p>
            <a:r>
              <a:rPr lang="en-US" dirty="0"/>
              <a:t>Campus IT</a:t>
            </a:r>
          </a:p>
          <a:p>
            <a:r>
              <a:rPr lang="en-US" dirty="0"/>
              <a:t>Campus communicators</a:t>
            </a:r>
          </a:p>
          <a:p>
            <a:r>
              <a:rPr lang="en-US" dirty="0"/>
              <a:t>Others:</a:t>
            </a:r>
          </a:p>
          <a:p>
            <a:pPr lvl="1"/>
            <a:r>
              <a:rPr lang="en-US" dirty="0"/>
              <a:t>Academic affairs</a:t>
            </a:r>
          </a:p>
          <a:p>
            <a:pPr lvl="1"/>
            <a:r>
              <a:rPr lang="en-US" dirty="0"/>
              <a:t>HR</a:t>
            </a:r>
          </a:p>
          <a:p>
            <a:pPr lvl="1"/>
            <a:r>
              <a:rPr lang="en-US" dirty="0"/>
              <a:t>Graduate school</a:t>
            </a:r>
          </a:p>
        </p:txBody>
      </p:sp>
      <p:sp>
        <p:nvSpPr>
          <p:cNvPr id="3" name="Text Placeholder 2">
            <a:extLst>
              <a:ext uri="{FF2B5EF4-FFF2-40B4-BE49-F238E27FC236}">
                <a16:creationId xmlns:a16="http://schemas.microsoft.com/office/drawing/2014/main" id="{D36F7DAC-B0F5-1B4B-8D20-98EEFFF45CB8}"/>
              </a:ext>
            </a:extLst>
          </p:cNvPr>
          <p:cNvSpPr>
            <a:spLocks noGrp="1"/>
          </p:cNvSpPr>
          <p:nvPr>
            <p:ph type="body" sz="quarter" idx="13"/>
          </p:nvPr>
        </p:nvSpPr>
        <p:spPr/>
        <p:txBody>
          <a:bodyPr/>
          <a:lstStyle/>
          <a:p>
            <a:r>
              <a:rPr lang="en-US" dirty="0"/>
              <a:t>Key institutional stakeholders</a:t>
            </a:r>
          </a:p>
        </p:txBody>
      </p:sp>
      <p:sp>
        <p:nvSpPr>
          <p:cNvPr id="5" name="Rectangular Callout 4">
            <a:extLst>
              <a:ext uri="{FF2B5EF4-FFF2-40B4-BE49-F238E27FC236}">
                <a16:creationId xmlns:a16="http://schemas.microsoft.com/office/drawing/2014/main" id="{CEA00E0D-74AE-9845-B5CD-E6AE02F73FD8}"/>
              </a:ext>
            </a:extLst>
          </p:cNvPr>
          <p:cNvSpPr/>
          <p:nvPr/>
        </p:nvSpPr>
        <p:spPr>
          <a:xfrm>
            <a:off x="6858000" y="1187278"/>
            <a:ext cx="4848579" cy="2743200"/>
          </a:xfrm>
          <a:prstGeom prst="wedgeRectCallout">
            <a:avLst>
              <a:gd name="adj1" fmla="val -68707"/>
              <a:gd name="adj2" fmla="val -33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chemeClr val="bg1"/>
                </a:solidFill>
              </a:rPr>
              <a:t>"I don't think that the campus [RIM system] would have been successful as a library-only initiative. . . . It's been absolutely critical that it was backed by the [office of research] because I think that's also helped keep it to be more of a campus-wide perspective.  </a:t>
            </a:r>
          </a:p>
        </p:txBody>
      </p:sp>
      <p:sp>
        <p:nvSpPr>
          <p:cNvPr id="6" name="Rectangular Callout 5">
            <a:extLst>
              <a:ext uri="{FF2B5EF4-FFF2-40B4-BE49-F238E27FC236}">
                <a16:creationId xmlns:a16="http://schemas.microsoft.com/office/drawing/2014/main" id="{2CF36A7E-7413-AB4F-B427-91567EA5095D}"/>
              </a:ext>
            </a:extLst>
          </p:cNvPr>
          <p:cNvSpPr/>
          <p:nvPr/>
        </p:nvSpPr>
        <p:spPr>
          <a:xfrm>
            <a:off x="6844553" y="4230707"/>
            <a:ext cx="4848579" cy="1617460"/>
          </a:xfrm>
          <a:prstGeom prst="wedgeRectCallout">
            <a:avLst>
              <a:gd name="adj1" fmla="val -72909"/>
              <a:gd name="adj2" fmla="val -6156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dirty="0">
                <a:solidFill>
                  <a:schemeClr val="bg1"/>
                </a:solidFill>
              </a:rPr>
              <a:t>Research development has </a:t>
            </a:r>
            <a:r>
              <a:rPr lang="en-US" sz="1800" i="1" dirty="0">
                <a:solidFill>
                  <a:schemeClr val="bg1"/>
                </a:solidFill>
              </a:rPr>
              <a:t>worked “hand in glove with the library” </a:t>
            </a:r>
            <a:r>
              <a:rPr lang="en-US" sz="1800" dirty="0">
                <a:solidFill>
                  <a:schemeClr val="bg1"/>
                </a:solidFill>
              </a:rPr>
              <a:t>on the public profiles on our campus.</a:t>
            </a:r>
          </a:p>
          <a:p>
            <a:pPr lvl="0" algn="ctr"/>
            <a:endParaRPr lang="en-US" sz="1800" dirty="0">
              <a:solidFill>
                <a:schemeClr val="bg1"/>
              </a:solidFill>
            </a:endParaRPr>
          </a:p>
        </p:txBody>
      </p:sp>
    </p:spTree>
    <p:extLst>
      <p:ext uri="{BB962C8B-B14F-4D97-AF65-F5344CB8AC3E}">
        <p14:creationId xmlns:p14="http://schemas.microsoft.com/office/powerpoint/2010/main" val="251203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324600"/>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7890" name="Picture 3">
            <a:extLst>
              <a:ext uri="{FF2B5EF4-FFF2-40B4-BE49-F238E27FC236}">
                <a16:creationId xmlns:a16="http://schemas.microsoft.com/office/drawing/2014/main" id="{1904E37F-E585-884D-AE0B-92AE9A22D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391275"/>
            <a:ext cx="8016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7">
            <a:extLst>
              <a:ext uri="{FF2B5EF4-FFF2-40B4-BE49-F238E27FC236}">
                <a16:creationId xmlns:a16="http://schemas.microsoft.com/office/drawing/2014/main" id="{1B926610-6ECD-8644-AF5C-D48A25D71700}"/>
              </a:ext>
            </a:extLst>
          </p:cNvPr>
          <p:cNvSpPr>
            <a:spLocks noChangeArrowheads="1"/>
          </p:cNvSpPr>
          <p:nvPr/>
        </p:nvSpPr>
        <p:spPr bwMode="auto">
          <a:xfrm>
            <a:off x="2474914" y="6324601"/>
            <a:ext cx="808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stakeholders based on total number of mentions across all responses for all areas of activity, in aggregate. Note that multiple primary stakeholders could be selected per area of activity” by </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OCLC </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euroCRIS</a:t>
            </a:r>
            <a:r>
              <a:rPr kumimoji="0" lang="en-US" altLang="en-US"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Practices and Patterns in Research Information Management: Findings from a Global Survey </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DOI:10.25333/BGFG-D241</a:t>
            </a:r>
            <a:r>
              <a:rPr kumimoji="0" lang="de-DE"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7"/>
              </a:rPr>
              <a:t>CC BY 4.0</a:t>
            </a:r>
            <a:endPar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7892" name="Picture 3">
            <a:extLst>
              <a:ext uri="{FF2B5EF4-FFF2-40B4-BE49-F238E27FC236}">
                <a16:creationId xmlns:a16="http://schemas.microsoft.com/office/drawing/2014/main" id="{4EDEA3BB-781C-B74D-BE51-9BD2E2AFC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41629"/>
            <a:ext cx="9334500" cy="581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43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470B177-F0F5-A841-ABDC-0CA821EE0B80}"/>
              </a:ext>
            </a:extLst>
          </p:cNvPr>
          <p:cNvGraphicFramePr>
            <a:graphicFrameLocks/>
          </p:cNvGraphicFramePr>
          <p:nvPr>
            <p:extLst>
              <p:ext uri="{D42A27DB-BD31-4B8C-83A1-F6EECF244321}">
                <p14:modId xmlns:p14="http://schemas.microsoft.com/office/powerpoint/2010/main" val="3916530872"/>
              </p:ext>
            </p:extLst>
          </p:nvPr>
        </p:nvGraphicFramePr>
        <p:xfrm>
          <a:off x="228600" y="914400"/>
          <a:ext cx="114300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DAA6C60-4E53-CA4C-96C7-35BF59F26592}"/>
              </a:ext>
            </a:extLst>
          </p:cNvPr>
          <p:cNvSpPr txBox="1"/>
          <p:nvPr/>
        </p:nvSpPr>
        <p:spPr>
          <a:xfrm>
            <a:off x="418452" y="0"/>
            <a:ext cx="11462497" cy="110799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US" sz="2400" b="1" i="0" u="none" strike="noStrike" kern="1200" cap="none" spc="0" normalizeH="0" baseline="0" noProof="0" dirty="0">
                <a:ln>
                  <a:noFill/>
                </a:ln>
                <a:solidFill>
                  <a:srgbClr val="7A0019"/>
                </a:solidFill>
                <a:effectLst/>
                <a:uLnTx/>
                <a:uFillTx/>
                <a:latin typeface="Rockwell" panose="02060603020205020403"/>
                <a:ea typeface="+mn-ea"/>
                <a:cs typeface="+mn-cs"/>
              </a:rPr>
              <a:t>Stakeholders with Primary Responsibility for RIM Activities by Country</a:t>
            </a:r>
          </a:p>
          <a:p>
            <a:pPr marL="0" marR="0" lvl="0" indent="0" algn="ctr" defTabSz="4572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US" sz="1400" b="0" i="0" u="none" strike="noStrike" kern="1200" cap="none" spc="0" normalizeH="0" baseline="0" noProof="0" dirty="0">
                <a:ln>
                  <a:noFill/>
                </a:ln>
                <a:solidFill>
                  <a:srgbClr val="000000">
                    <a:lumMod val="65000"/>
                    <a:lumOff val="35000"/>
                  </a:srgbClr>
                </a:solidFill>
                <a:effectLst/>
                <a:uLnTx/>
                <a:uFillTx/>
                <a:latin typeface="Rockwell" panose="02060603020205020403"/>
                <a:ea typeface="+mn-ea"/>
                <a:cs typeface="+mn-cs"/>
              </a:rPr>
              <a:t>Based on # of Mentions (Decreasing Importance of Library)</a:t>
            </a:r>
          </a:p>
          <a:p>
            <a:pPr marL="0" marR="0" lvl="0" indent="0" algn="ctr" defTabSz="4572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US" sz="1400" b="0" i="0" u="none" strike="noStrike" kern="1200" cap="none" spc="0" normalizeH="0" baseline="0" noProof="0" dirty="0">
                <a:ln>
                  <a:noFill/>
                </a:ln>
                <a:solidFill>
                  <a:srgbClr val="000000">
                    <a:lumMod val="65000"/>
                    <a:lumOff val="35000"/>
                  </a:srgbClr>
                </a:solidFill>
                <a:effectLst/>
                <a:uLnTx/>
                <a:uFillTx/>
                <a:latin typeface="Rockwell" panose="02060603020205020403"/>
                <a:ea typeface="+mn-ea"/>
                <a:cs typeface="+mn-cs"/>
              </a:rPr>
              <a:t>Base: Institution with a Live RIM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pic>
        <p:nvPicPr>
          <p:cNvPr id="11" name="Picture 3">
            <a:extLst>
              <a:ext uri="{FF2B5EF4-FFF2-40B4-BE49-F238E27FC236}">
                <a16:creationId xmlns:a16="http://schemas.microsoft.com/office/drawing/2014/main" id="{6A6D5CDC-4CC7-514E-B46A-FAF3A1DEE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a:extLst>
              <a:ext uri="{FF2B5EF4-FFF2-40B4-BE49-F238E27FC236}">
                <a16:creationId xmlns:a16="http://schemas.microsoft.com/office/drawing/2014/main" id="{6BF848C0-8472-9443-8C6D-05CCDE644684}"/>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Practices and Patterns in Research Information Management: Findings from a Global Survey </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DOI:10.25333/BGFG-D241</a:t>
            </a:r>
            <a:r>
              <a:rPr kumimoji="0" lang="de-DE"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6"/>
              </a:rPr>
              <a:t>CC BY 4.0</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159120A4-D563-3840-9901-6B2520B7BB54}"/>
              </a:ext>
            </a:extLst>
          </p:cNvPr>
          <p:cNvSpPr/>
          <p:nvPr/>
        </p:nvSpPr>
        <p:spPr>
          <a:xfrm flipH="1">
            <a:off x="2438400" y="791369"/>
            <a:ext cx="1905000" cy="5275262"/>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96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9CA155D4-1A97-4309-A1F2-A023D91877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188" y="6367524"/>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a:extLst>
              <a:ext uri="{FF2B5EF4-FFF2-40B4-BE49-F238E27FC236}">
                <a16:creationId xmlns:a16="http://schemas.microsoft.com/office/drawing/2014/main" id="{D5C77B57-E6F4-4E40-B97C-58334A0B67E2}"/>
              </a:ext>
            </a:extLst>
          </p:cNvPr>
          <p:cNvPicPr>
            <a:picLocks noChangeAspect="1"/>
          </p:cNvPicPr>
          <p:nvPr/>
        </p:nvPicPr>
        <p:blipFill rotWithShape="1">
          <a:blip r:embed="rId4">
            <a:extLst>
              <a:ext uri="{28A0092B-C50C-407E-A947-70E740481C1C}">
                <a14:useLocalDpi xmlns:a14="http://schemas.microsoft.com/office/drawing/2010/main" val="0"/>
              </a:ext>
            </a:extLst>
          </a:blip>
          <a:srcRect t="20021" b="17470"/>
          <a:stretch/>
        </p:blipFill>
        <p:spPr bwMode="auto">
          <a:xfrm>
            <a:off x="747995" y="1372994"/>
            <a:ext cx="9778719" cy="472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a:extLst>
              <a:ext uri="{FF2B5EF4-FFF2-40B4-BE49-F238E27FC236}">
                <a16:creationId xmlns:a16="http://schemas.microsoft.com/office/drawing/2014/main" id="{CAFF7C4B-6AC8-4995-9A41-2C6B7BFDE6B2}"/>
              </a:ext>
            </a:extLst>
          </p:cNvPr>
          <p:cNvSpPr>
            <a:spLocks noChangeArrowheads="1"/>
          </p:cNvSpPr>
          <p:nvPr/>
        </p:nvSpPr>
        <p:spPr bwMode="auto">
          <a:xfrm>
            <a:off x="1298040" y="6354779"/>
            <a:ext cx="8080375"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09585">
              <a:lnSpc>
                <a:spcPct val="100000"/>
              </a:lnSpc>
              <a:spcBef>
                <a:spcPct val="0"/>
              </a:spcBef>
              <a:buClrTx/>
              <a:buNone/>
            </a:pPr>
            <a:r>
              <a:rPr lang="en-US" altLang="en-US" sz="1000" kern="1200" dirty="0">
                <a:solidFill>
                  <a:schemeClr val="bg1"/>
                </a:solidFill>
                <a:ea typeface="+mn-ea"/>
                <a:cs typeface="+mn-cs"/>
              </a:rPr>
              <a:t>“Libraries in Research Information Management” by </a:t>
            </a:r>
            <a:r>
              <a:rPr lang="en-US" altLang="en-US" sz="1000" kern="1200" dirty="0">
                <a:solidFill>
                  <a:schemeClr val="bg1"/>
                </a:solidFill>
                <a:ea typeface="+mn-ea"/>
                <a:cs typeface="+mn-cs"/>
                <a:hlinkClick r:id="rId5">
                  <a:extLst>
                    <a:ext uri="{A12FA001-AC4F-418D-AE19-62706E023703}">
                      <ahyp:hlinkClr xmlns:ahyp="http://schemas.microsoft.com/office/drawing/2018/hyperlinkcolor" val="tx"/>
                    </a:ext>
                  </a:extLst>
                </a:hlinkClick>
              </a:rPr>
              <a:t>OCLC Research</a:t>
            </a:r>
            <a:r>
              <a:rPr lang="en-US" altLang="en-US" sz="1000" i="1" kern="1200" dirty="0">
                <a:solidFill>
                  <a:schemeClr val="bg1"/>
                </a:solidFill>
                <a:ea typeface="+mn-ea"/>
                <a:cs typeface="+mn-cs"/>
              </a:rPr>
              <a:t>, </a:t>
            </a:r>
            <a:r>
              <a:rPr lang="en-US" altLang="en-US" sz="1000" kern="1200" dirty="0">
                <a:solidFill>
                  <a:schemeClr val="bg1"/>
                </a:solidFill>
                <a:ea typeface="+mn-ea"/>
                <a:cs typeface="+mn-cs"/>
              </a:rPr>
              <a:t>from </a:t>
            </a:r>
            <a:r>
              <a:rPr lang="en-US" altLang="en-US" sz="1000" i="1" kern="1200" dirty="0">
                <a:solidFill>
                  <a:schemeClr val="bg1"/>
                </a:solidFill>
                <a:ea typeface="+mn-ea"/>
                <a:cs typeface="+mn-cs"/>
              </a:rPr>
              <a:t>Research Information Management: Defining RIM and the Library’s Role</a:t>
            </a:r>
            <a:r>
              <a:rPr lang="en-US" altLang="en-US" sz="1000" kern="1200" dirty="0">
                <a:solidFill>
                  <a:schemeClr val="bg1"/>
                </a:solidFill>
                <a:ea typeface="+mn-ea"/>
                <a:cs typeface="+mn-cs"/>
              </a:rPr>
              <a:t> (</a:t>
            </a:r>
            <a:r>
              <a:rPr lang="en-US" altLang="en-US" sz="1000" kern="1200" dirty="0">
                <a:solidFill>
                  <a:schemeClr val="bg1"/>
                </a:solidFill>
                <a:ea typeface="+mn-ea"/>
                <a:cs typeface="+mn-cs"/>
                <a:hlinkClick r:id="rId6">
                  <a:extLst>
                    <a:ext uri="{A12FA001-AC4F-418D-AE19-62706E023703}">
                      <ahyp:hlinkClr xmlns:ahyp="http://schemas.microsoft.com/office/drawing/2018/hyperlinkcolor" val="tx"/>
                    </a:ext>
                  </a:extLst>
                </a:hlinkClick>
              </a:rPr>
              <a:t>d</a:t>
            </a:r>
            <a:r>
              <a:rPr lang="mr-IN" altLang="en-US" sz="1000" kern="1200" dirty="0">
                <a:solidFill>
                  <a:schemeClr val="bg1"/>
                </a:solidFill>
                <a:ea typeface="+mn-ea"/>
                <a:cs typeface="Mangal" panose="02040503050203030202" pitchFamily="18" charset="0"/>
                <a:hlinkClick r:id="rId6">
                  <a:extLst>
                    <a:ext uri="{A12FA001-AC4F-418D-AE19-62706E023703}">
                      <ahyp:hlinkClr xmlns:ahyp="http://schemas.microsoft.com/office/drawing/2018/hyperlinkcolor" val="tx"/>
                    </a:ext>
                  </a:extLst>
                </a:hlinkClick>
              </a:rPr>
              <a:t>oi.org/10.25333/C3NK88</a:t>
            </a:r>
            <a:r>
              <a:rPr lang="en-US" altLang="en-US" sz="1000" kern="1200" dirty="0">
                <a:solidFill>
                  <a:schemeClr val="bg1"/>
                </a:solidFill>
                <a:ea typeface="+mn-ea"/>
                <a:cs typeface="+mn-cs"/>
              </a:rPr>
              <a:t>),</a:t>
            </a:r>
            <a:r>
              <a:rPr lang="en-US" altLang="en-US" sz="1000" i="1" kern="1200" dirty="0">
                <a:solidFill>
                  <a:schemeClr val="bg1"/>
                </a:solidFill>
                <a:ea typeface="+mn-ea"/>
                <a:cs typeface="+mn-cs"/>
              </a:rPr>
              <a:t> </a:t>
            </a:r>
            <a:r>
              <a:rPr lang="en-US" altLang="en-US" sz="1000" kern="1200" dirty="0">
                <a:solidFill>
                  <a:schemeClr val="bg1"/>
                </a:solidFill>
                <a:ea typeface="+mn-ea"/>
                <a:cs typeface="+mn-cs"/>
                <a:hlinkClick r:id="rId7">
                  <a:extLst>
                    <a:ext uri="{A12FA001-AC4F-418D-AE19-62706E023703}">
                      <ahyp:hlinkClr xmlns:ahyp="http://schemas.microsoft.com/office/drawing/2018/hyperlinkcolor" val="tx"/>
                    </a:ext>
                  </a:extLst>
                </a:hlinkClick>
              </a:rPr>
              <a:t>CC BY 4.0</a:t>
            </a:r>
            <a:br>
              <a:rPr lang="en-US" altLang="en-US" sz="1100" kern="1200" dirty="0">
                <a:solidFill>
                  <a:schemeClr val="bg1"/>
                </a:solidFill>
                <a:ea typeface="+mn-ea"/>
                <a:cs typeface="+mn-cs"/>
              </a:rPr>
            </a:br>
            <a:endParaRPr lang="en-US" altLang="en-US" sz="1100" kern="1200" dirty="0">
              <a:solidFill>
                <a:schemeClr val="bg1"/>
              </a:solidFill>
              <a:ea typeface="+mn-ea"/>
              <a:cs typeface="+mn-cs"/>
            </a:endParaRPr>
          </a:p>
        </p:txBody>
      </p:sp>
      <p:sp>
        <p:nvSpPr>
          <p:cNvPr id="2" name="Textplatzhalter 1">
            <a:extLst>
              <a:ext uri="{FF2B5EF4-FFF2-40B4-BE49-F238E27FC236}">
                <a16:creationId xmlns:a16="http://schemas.microsoft.com/office/drawing/2014/main" id="{73C5F0C2-DE00-4818-A89E-202D62B7E798}"/>
              </a:ext>
            </a:extLst>
          </p:cNvPr>
          <p:cNvSpPr>
            <a:spLocks noGrp="1"/>
          </p:cNvSpPr>
          <p:nvPr>
            <p:ph type="body" sz="quarter" idx="13"/>
          </p:nvPr>
        </p:nvSpPr>
        <p:spPr/>
        <p:txBody>
          <a:bodyPr/>
          <a:lstStyle/>
          <a:p>
            <a:r>
              <a:rPr lang="de-DE"/>
              <a:t>Libraries and RIM</a:t>
            </a:r>
          </a:p>
        </p:txBody>
      </p:sp>
    </p:spTree>
    <p:extLst>
      <p:ext uri="{BB962C8B-B14F-4D97-AF65-F5344CB8AC3E}">
        <p14:creationId xmlns:p14="http://schemas.microsoft.com/office/powerpoint/2010/main" val="4003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028ED4-AE54-B64B-ADFE-747348FE5858}"/>
              </a:ext>
            </a:extLst>
          </p:cNvPr>
          <p:cNvSpPr>
            <a:spLocks noGrp="1"/>
          </p:cNvSpPr>
          <p:nvPr>
            <p:ph type="body" idx="1"/>
          </p:nvPr>
        </p:nvSpPr>
        <p:spPr>
          <a:xfrm>
            <a:off x="454383" y="2244103"/>
            <a:ext cx="5336817" cy="4095564"/>
          </a:xfrm>
        </p:spPr>
        <p:txBody>
          <a:bodyPr/>
          <a:lstStyle/>
          <a:p>
            <a:r>
              <a:rPr lang="en-US" dirty="0"/>
              <a:t>Support workflow for annually collecting research, teaching, and service activities</a:t>
            </a:r>
          </a:p>
          <a:p>
            <a:r>
              <a:rPr lang="en-US" dirty="0"/>
              <a:t>Aggregate information for reuse in decision support, academic review, accreditation, and even P&amp;T</a:t>
            </a:r>
          </a:p>
        </p:txBody>
      </p:sp>
      <p:sp>
        <p:nvSpPr>
          <p:cNvPr id="3" name="Text Placeholder 2">
            <a:extLst>
              <a:ext uri="{FF2B5EF4-FFF2-40B4-BE49-F238E27FC236}">
                <a16:creationId xmlns:a16="http://schemas.microsoft.com/office/drawing/2014/main" id="{84F26A7C-CB35-1046-B69E-F9A4022665B0}"/>
              </a:ext>
            </a:extLst>
          </p:cNvPr>
          <p:cNvSpPr>
            <a:spLocks noGrp="1"/>
          </p:cNvSpPr>
          <p:nvPr>
            <p:ph type="body" idx="2"/>
          </p:nvPr>
        </p:nvSpPr>
        <p:spPr/>
        <p:txBody>
          <a:bodyPr/>
          <a:lstStyle/>
          <a:p>
            <a:r>
              <a:rPr lang="en-US" sz="3600" dirty="0"/>
              <a:t>Use case #2: Faculty Activity Reporting (FAR)</a:t>
            </a:r>
          </a:p>
        </p:txBody>
      </p:sp>
      <p:sp>
        <p:nvSpPr>
          <p:cNvPr id="4" name="Text Placeholder 1">
            <a:extLst>
              <a:ext uri="{FF2B5EF4-FFF2-40B4-BE49-F238E27FC236}">
                <a16:creationId xmlns:a16="http://schemas.microsoft.com/office/drawing/2014/main" id="{59CB9C82-B797-D948-9A3B-701DEB6C55F3}"/>
              </a:ext>
            </a:extLst>
          </p:cNvPr>
          <p:cNvSpPr txBox="1">
            <a:spLocks/>
          </p:cNvSpPr>
          <p:nvPr/>
        </p:nvSpPr>
        <p:spPr>
          <a:xfrm>
            <a:off x="6080481" y="2244103"/>
            <a:ext cx="5336817" cy="447516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indent="-457200" defTabSz="914377">
              <a:lnSpc>
                <a:spcPct val="80000"/>
              </a:lnSpc>
              <a:spcBef>
                <a:spcPts val="600"/>
              </a:spcBef>
              <a:spcAft>
                <a:spcPts val="600"/>
              </a:spcAft>
              <a:buSzPct val="100909"/>
            </a:pPr>
            <a:r>
              <a:rPr lang="de-DE" sz="2800" dirty="0"/>
              <a:t>Faculty Activity Reporting (FAR)</a:t>
            </a:r>
          </a:p>
          <a:p>
            <a:pPr indent="-457200" defTabSz="914377">
              <a:lnSpc>
                <a:spcPct val="80000"/>
              </a:lnSpc>
              <a:spcBef>
                <a:spcPts val="600"/>
              </a:spcBef>
              <a:spcAft>
                <a:spcPts val="600"/>
              </a:spcAft>
              <a:buSzPct val="100909"/>
            </a:pPr>
            <a:r>
              <a:rPr lang="de-DE" sz="2800" dirty="0"/>
              <a:t>Faculty Information System (FIS)</a:t>
            </a:r>
          </a:p>
          <a:p>
            <a:pPr indent="-457200" defTabSz="914377">
              <a:lnSpc>
                <a:spcPct val="80000"/>
              </a:lnSpc>
              <a:spcBef>
                <a:spcPts val="600"/>
              </a:spcBef>
              <a:spcAft>
                <a:spcPts val="600"/>
              </a:spcAft>
              <a:buSzPct val="100909"/>
            </a:pPr>
            <a:r>
              <a:rPr lang="de-DE" sz="2800" dirty="0"/>
              <a:t>Annual academic progress reviews</a:t>
            </a:r>
          </a:p>
          <a:p>
            <a:pPr indent="-457200" defTabSz="914377">
              <a:lnSpc>
                <a:spcPct val="80000"/>
              </a:lnSpc>
              <a:spcBef>
                <a:spcPts val="600"/>
              </a:spcBef>
              <a:spcAft>
                <a:spcPts val="600"/>
              </a:spcAft>
              <a:buSzPct val="100909"/>
            </a:pPr>
            <a:r>
              <a:rPr lang="de-DE" sz="2800" dirty="0"/>
              <a:t>Faculty Report of Professional Activities (FRPA)</a:t>
            </a:r>
          </a:p>
          <a:p>
            <a:endParaRPr lang="en-US" dirty="0"/>
          </a:p>
        </p:txBody>
      </p:sp>
      <p:sp>
        <p:nvSpPr>
          <p:cNvPr id="5" name="TextBox 4">
            <a:extLst>
              <a:ext uri="{FF2B5EF4-FFF2-40B4-BE49-F238E27FC236}">
                <a16:creationId xmlns:a16="http://schemas.microsoft.com/office/drawing/2014/main" id="{6AE0BD2D-B958-444C-B565-BD6906E2B1FE}"/>
              </a:ext>
            </a:extLst>
          </p:cNvPr>
          <p:cNvSpPr txBox="1"/>
          <p:nvPr/>
        </p:nvSpPr>
        <p:spPr>
          <a:xfrm>
            <a:off x="454383" y="1485383"/>
            <a:ext cx="5305778" cy="646331"/>
          </a:xfrm>
          <a:prstGeom prst="rect">
            <a:avLst/>
          </a:prstGeom>
          <a:solidFill>
            <a:schemeClr val="accent1"/>
          </a:solidFill>
        </p:spPr>
        <p:txBody>
          <a:bodyPr wrap="square" rtlCol="0">
            <a:spAutoFit/>
          </a:bodyPr>
          <a:lstStyle/>
          <a:p>
            <a:pPr algn="ctr"/>
            <a:r>
              <a:rPr lang="en-US" sz="3600" dirty="0">
                <a:solidFill>
                  <a:schemeClr val="bg1"/>
                </a:solidFill>
              </a:rPr>
              <a:t>Goals</a:t>
            </a:r>
          </a:p>
        </p:txBody>
      </p:sp>
      <p:sp>
        <p:nvSpPr>
          <p:cNvPr id="6" name="TextBox 5">
            <a:extLst>
              <a:ext uri="{FF2B5EF4-FFF2-40B4-BE49-F238E27FC236}">
                <a16:creationId xmlns:a16="http://schemas.microsoft.com/office/drawing/2014/main" id="{0D54C557-7794-C54B-8E99-9A81952EF622}"/>
              </a:ext>
            </a:extLst>
          </p:cNvPr>
          <p:cNvSpPr txBox="1"/>
          <p:nvPr/>
        </p:nvSpPr>
        <p:spPr>
          <a:xfrm>
            <a:off x="6080481" y="1485383"/>
            <a:ext cx="5305778" cy="646331"/>
          </a:xfrm>
          <a:prstGeom prst="rect">
            <a:avLst/>
          </a:prstGeom>
          <a:solidFill>
            <a:schemeClr val="accent1"/>
          </a:solidFill>
        </p:spPr>
        <p:txBody>
          <a:bodyPr wrap="square" rtlCol="0">
            <a:spAutoFit/>
          </a:bodyPr>
          <a:lstStyle/>
          <a:p>
            <a:pPr algn="ctr"/>
            <a:r>
              <a:rPr lang="en-US" sz="3600" dirty="0">
                <a:solidFill>
                  <a:schemeClr val="bg1"/>
                </a:solidFill>
              </a:rPr>
              <a:t>Nomenclature</a:t>
            </a:r>
          </a:p>
        </p:txBody>
      </p:sp>
    </p:spTree>
    <p:extLst>
      <p:ext uri="{BB962C8B-B14F-4D97-AF65-F5344CB8AC3E}">
        <p14:creationId xmlns:p14="http://schemas.microsoft.com/office/powerpoint/2010/main" val="236454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309F6CF-6D0F-704F-BD0E-BE44CAF8F244}"/>
              </a:ext>
            </a:extLst>
          </p:cNvPr>
          <p:cNvGrpSpPr/>
          <p:nvPr/>
        </p:nvGrpSpPr>
        <p:grpSpPr>
          <a:xfrm>
            <a:off x="744077" y="175983"/>
            <a:ext cx="10787635" cy="6408039"/>
            <a:chOff x="558058" y="131987"/>
            <a:chExt cx="8090726" cy="4806029"/>
          </a:xfrm>
        </p:grpSpPr>
        <p:pic>
          <p:nvPicPr>
            <p:cNvPr id="5" name="Graphic 4">
              <a:extLst>
                <a:ext uri="{FF2B5EF4-FFF2-40B4-BE49-F238E27FC236}">
                  <a16:creationId xmlns:a16="http://schemas.microsoft.com/office/drawing/2014/main" id="{10347317-6CC7-7144-8647-BD068D7044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058" y="131987"/>
              <a:ext cx="8090726" cy="4806029"/>
            </a:xfrm>
            <a:prstGeom prst="rect">
              <a:avLst/>
            </a:prstGeom>
          </p:spPr>
        </p:pic>
        <p:sp>
          <p:nvSpPr>
            <p:cNvPr id="6" name="Freeform 5">
              <a:extLst>
                <a:ext uri="{FF2B5EF4-FFF2-40B4-BE49-F238E27FC236}">
                  <a16:creationId xmlns:a16="http://schemas.microsoft.com/office/drawing/2014/main" id="{901A12AA-D924-B54D-A40E-1784B7F00928}"/>
                </a:ext>
              </a:extLst>
            </p:cNvPr>
            <p:cNvSpPr/>
            <p:nvPr/>
          </p:nvSpPr>
          <p:spPr>
            <a:xfrm>
              <a:off x="5654336" y="2229485"/>
              <a:ext cx="428731" cy="448616"/>
            </a:xfrm>
            <a:custGeom>
              <a:avLst/>
              <a:gdLst>
                <a:gd name="connsiteX0" fmla="*/ 28681 w 428731"/>
                <a:gd name="connsiteY0" fmla="*/ 368894 h 403819"/>
                <a:gd name="connsiteX1" fmla="*/ 35031 w 428731"/>
                <a:gd name="connsiteY1" fmla="*/ 353019 h 403819"/>
                <a:gd name="connsiteX2" fmla="*/ 38206 w 428731"/>
                <a:gd name="connsiteY2" fmla="*/ 343494 h 403819"/>
                <a:gd name="connsiteX3" fmla="*/ 28681 w 428731"/>
                <a:gd name="connsiteY3" fmla="*/ 340319 h 403819"/>
                <a:gd name="connsiteX4" fmla="*/ 35031 w 428731"/>
                <a:gd name="connsiteY4" fmla="*/ 330794 h 403819"/>
                <a:gd name="connsiteX5" fmla="*/ 44556 w 428731"/>
                <a:gd name="connsiteY5" fmla="*/ 327619 h 403819"/>
                <a:gd name="connsiteX6" fmla="*/ 22331 w 428731"/>
                <a:gd name="connsiteY6" fmla="*/ 305394 h 403819"/>
                <a:gd name="connsiteX7" fmla="*/ 12806 w 428731"/>
                <a:gd name="connsiteY7" fmla="*/ 299044 h 403819"/>
                <a:gd name="connsiteX8" fmla="*/ 3281 w 428731"/>
                <a:gd name="connsiteY8" fmla="*/ 270469 h 403819"/>
                <a:gd name="connsiteX9" fmla="*/ 76306 w 428731"/>
                <a:gd name="connsiteY9" fmla="*/ 270469 h 403819"/>
                <a:gd name="connsiteX10" fmla="*/ 85831 w 428731"/>
                <a:gd name="connsiteY10" fmla="*/ 264119 h 403819"/>
                <a:gd name="connsiteX11" fmla="*/ 95356 w 428731"/>
                <a:gd name="connsiteY11" fmla="*/ 260944 h 403819"/>
                <a:gd name="connsiteX12" fmla="*/ 104881 w 428731"/>
                <a:gd name="connsiteY12" fmla="*/ 241894 h 403819"/>
                <a:gd name="connsiteX13" fmla="*/ 123931 w 428731"/>
                <a:gd name="connsiteY13" fmla="*/ 229194 h 403819"/>
                <a:gd name="connsiteX14" fmla="*/ 130281 w 428731"/>
                <a:gd name="connsiteY14" fmla="*/ 219669 h 403819"/>
                <a:gd name="connsiteX15" fmla="*/ 133456 w 428731"/>
                <a:gd name="connsiteY15" fmla="*/ 210144 h 403819"/>
                <a:gd name="connsiteX16" fmla="*/ 142981 w 428731"/>
                <a:gd name="connsiteY16" fmla="*/ 206969 h 403819"/>
                <a:gd name="connsiteX17" fmla="*/ 146156 w 428731"/>
                <a:gd name="connsiteY17" fmla="*/ 197444 h 403819"/>
                <a:gd name="connsiteX18" fmla="*/ 142981 w 428731"/>
                <a:gd name="connsiteY18" fmla="*/ 187919 h 403819"/>
                <a:gd name="connsiteX19" fmla="*/ 158856 w 428731"/>
                <a:gd name="connsiteY19" fmla="*/ 168869 h 403819"/>
                <a:gd name="connsiteX20" fmla="*/ 162031 w 428731"/>
                <a:gd name="connsiteY20" fmla="*/ 159344 h 403819"/>
                <a:gd name="connsiteX21" fmla="*/ 177906 w 428731"/>
                <a:gd name="connsiteY21" fmla="*/ 140294 h 403819"/>
                <a:gd name="connsiteX22" fmla="*/ 171556 w 428731"/>
                <a:gd name="connsiteY22" fmla="*/ 118069 h 403819"/>
                <a:gd name="connsiteX23" fmla="*/ 181081 w 428731"/>
                <a:gd name="connsiteY23" fmla="*/ 111719 h 403819"/>
                <a:gd name="connsiteX24" fmla="*/ 200131 w 428731"/>
                <a:gd name="connsiteY24" fmla="*/ 105369 h 403819"/>
                <a:gd name="connsiteX25" fmla="*/ 225531 w 428731"/>
                <a:gd name="connsiteY25" fmla="*/ 99019 h 403819"/>
                <a:gd name="connsiteX26" fmla="*/ 216006 w 428731"/>
                <a:gd name="connsiteY26" fmla="*/ 64094 h 403819"/>
                <a:gd name="connsiteX27" fmla="*/ 206481 w 428731"/>
                <a:gd name="connsiteY27" fmla="*/ 57744 h 403819"/>
                <a:gd name="connsiteX28" fmla="*/ 219181 w 428731"/>
                <a:gd name="connsiteY28" fmla="*/ 45044 h 403819"/>
                <a:gd name="connsiteX29" fmla="*/ 212831 w 428731"/>
                <a:gd name="connsiteY29" fmla="*/ 25994 h 403819"/>
                <a:gd name="connsiteX30" fmla="*/ 209656 w 428731"/>
                <a:gd name="connsiteY30" fmla="*/ 16469 h 403819"/>
                <a:gd name="connsiteX31" fmla="*/ 212831 w 428731"/>
                <a:gd name="connsiteY31" fmla="*/ 594 h 403819"/>
                <a:gd name="connsiteX32" fmla="*/ 231881 w 428731"/>
                <a:gd name="connsiteY32" fmla="*/ 6944 h 403819"/>
                <a:gd name="connsiteX33" fmla="*/ 241406 w 428731"/>
                <a:gd name="connsiteY33" fmla="*/ 10119 h 403819"/>
                <a:gd name="connsiteX34" fmla="*/ 260456 w 428731"/>
                <a:gd name="connsiteY34" fmla="*/ 22819 h 403819"/>
                <a:gd name="connsiteX35" fmla="*/ 266806 w 428731"/>
                <a:gd name="connsiteY35" fmla="*/ 32344 h 403819"/>
                <a:gd name="connsiteX36" fmla="*/ 276331 w 428731"/>
                <a:gd name="connsiteY36" fmla="*/ 35519 h 403819"/>
                <a:gd name="connsiteX37" fmla="*/ 285856 w 428731"/>
                <a:gd name="connsiteY37" fmla="*/ 41869 h 403819"/>
                <a:gd name="connsiteX38" fmla="*/ 295381 w 428731"/>
                <a:gd name="connsiteY38" fmla="*/ 45044 h 403819"/>
                <a:gd name="connsiteX39" fmla="*/ 314431 w 428731"/>
                <a:gd name="connsiteY39" fmla="*/ 57744 h 403819"/>
                <a:gd name="connsiteX40" fmla="*/ 333481 w 428731"/>
                <a:gd name="connsiteY40" fmla="*/ 64094 h 403819"/>
                <a:gd name="connsiteX41" fmla="*/ 343006 w 428731"/>
                <a:gd name="connsiteY41" fmla="*/ 67269 h 403819"/>
                <a:gd name="connsiteX42" fmla="*/ 365231 w 428731"/>
                <a:gd name="connsiteY42" fmla="*/ 76794 h 403819"/>
                <a:gd name="connsiteX43" fmla="*/ 384281 w 428731"/>
                <a:gd name="connsiteY43" fmla="*/ 89494 h 403819"/>
                <a:gd name="connsiteX44" fmla="*/ 403331 w 428731"/>
                <a:gd name="connsiteY44" fmla="*/ 118069 h 403819"/>
                <a:gd name="connsiteX45" fmla="*/ 409681 w 428731"/>
                <a:gd name="connsiteY45" fmla="*/ 127594 h 403819"/>
                <a:gd name="connsiteX46" fmla="*/ 416031 w 428731"/>
                <a:gd name="connsiteY46" fmla="*/ 137119 h 403819"/>
                <a:gd name="connsiteX47" fmla="*/ 422381 w 428731"/>
                <a:gd name="connsiteY47" fmla="*/ 159344 h 403819"/>
                <a:gd name="connsiteX48" fmla="*/ 428731 w 428731"/>
                <a:gd name="connsiteY48" fmla="*/ 178394 h 403819"/>
                <a:gd name="connsiteX49" fmla="*/ 416031 w 428731"/>
                <a:gd name="connsiteY49" fmla="*/ 197444 h 403819"/>
                <a:gd name="connsiteX50" fmla="*/ 393806 w 428731"/>
                <a:gd name="connsiteY50" fmla="*/ 216494 h 403819"/>
                <a:gd name="connsiteX51" fmla="*/ 381106 w 428731"/>
                <a:gd name="connsiteY51" fmla="*/ 232369 h 403819"/>
                <a:gd name="connsiteX52" fmla="*/ 362056 w 428731"/>
                <a:gd name="connsiteY52" fmla="*/ 260944 h 403819"/>
                <a:gd name="connsiteX53" fmla="*/ 355706 w 428731"/>
                <a:gd name="connsiteY53" fmla="*/ 270469 h 403819"/>
                <a:gd name="connsiteX54" fmla="*/ 327131 w 428731"/>
                <a:gd name="connsiteY54" fmla="*/ 292694 h 403819"/>
                <a:gd name="connsiteX55" fmla="*/ 314431 w 428731"/>
                <a:gd name="connsiteY55" fmla="*/ 302219 h 403819"/>
                <a:gd name="connsiteX56" fmla="*/ 292206 w 428731"/>
                <a:gd name="connsiteY56" fmla="*/ 308569 h 403819"/>
                <a:gd name="connsiteX57" fmla="*/ 282681 w 428731"/>
                <a:gd name="connsiteY57" fmla="*/ 314919 h 403819"/>
                <a:gd name="connsiteX58" fmla="*/ 263631 w 428731"/>
                <a:gd name="connsiteY58" fmla="*/ 321269 h 403819"/>
                <a:gd name="connsiteX59" fmla="*/ 257281 w 428731"/>
                <a:gd name="connsiteY59" fmla="*/ 330794 h 403819"/>
                <a:gd name="connsiteX60" fmla="*/ 254106 w 428731"/>
                <a:gd name="connsiteY60" fmla="*/ 340319 h 403819"/>
                <a:gd name="connsiteX61" fmla="*/ 241406 w 428731"/>
                <a:gd name="connsiteY61" fmla="*/ 359369 h 403819"/>
                <a:gd name="connsiteX62" fmla="*/ 235056 w 428731"/>
                <a:gd name="connsiteY62" fmla="*/ 378419 h 403819"/>
                <a:gd name="connsiteX63" fmla="*/ 228706 w 428731"/>
                <a:gd name="connsiteY63" fmla="*/ 387944 h 403819"/>
                <a:gd name="connsiteX64" fmla="*/ 225531 w 428731"/>
                <a:gd name="connsiteY64" fmla="*/ 397469 h 403819"/>
                <a:gd name="connsiteX65" fmla="*/ 216006 w 428731"/>
                <a:gd name="connsiteY65" fmla="*/ 403819 h 403819"/>
                <a:gd name="connsiteX66" fmla="*/ 187431 w 428731"/>
                <a:gd name="connsiteY66" fmla="*/ 400644 h 403819"/>
                <a:gd name="connsiteX67" fmla="*/ 168381 w 428731"/>
                <a:gd name="connsiteY67" fmla="*/ 394294 h 403819"/>
                <a:gd name="connsiteX68" fmla="*/ 158856 w 428731"/>
                <a:gd name="connsiteY68" fmla="*/ 391119 h 403819"/>
                <a:gd name="connsiteX69" fmla="*/ 152506 w 428731"/>
                <a:gd name="connsiteY69" fmla="*/ 381594 h 403819"/>
                <a:gd name="connsiteX70" fmla="*/ 139806 w 428731"/>
                <a:gd name="connsiteY70" fmla="*/ 353019 h 403819"/>
                <a:gd name="connsiteX71" fmla="*/ 130281 w 428731"/>
                <a:gd name="connsiteY71" fmla="*/ 349844 h 403819"/>
                <a:gd name="connsiteX72" fmla="*/ 111231 w 428731"/>
                <a:gd name="connsiteY72" fmla="*/ 356194 h 403819"/>
                <a:gd name="connsiteX73" fmla="*/ 57256 w 428731"/>
                <a:gd name="connsiteY73" fmla="*/ 362544 h 403819"/>
                <a:gd name="connsiteX74" fmla="*/ 28681 w 428731"/>
                <a:gd name="connsiteY74" fmla="*/ 368894 h 4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8731" h="403819">
                  <a:moveTo>
                    <a:pt x="28681" y="368894"/>
                  </a:moveTo>
                  <a:cubicBezTo>
                    <a:pt x="24977" y="367307"/>
                    <a:pt x="33030" y="358355"/>
                    <a:pt x="35031" y="353019"/>
                  </a:cubicBezTo>
                  <a:cubicBezTo>
                    <a:pt x="36206" y="349885"/>
                    <a:pt x="39703" y="346487"/>
                    <a:pt x="38206" y="343494"/>
                  </a:cubicBezTo>
                  <a:cubicBezTo>
                    <a:pt x="36709" y="340501"/>
                    <a:pt x="31856" y="341377"/>
                    <a:pt x="28681" y="340319"/>
                  </a:cubicBezTo>
                  <a:cubicBezTo>
                    <a:pt x="30798" y="337144"/>
                    <a:pt x="32051" y="333178"/>
                    <a:pt x="35031" y="330794"/>
                  </a:cubicBezTo>
                  <a:cubicBezTo>
                    <a:pt x="37644" y="328703"/>
                    <a:pt x="45029" y="330932"/>
                    <a:pt x="44556" y="327619"/>
                  </a:cubicBezTo>
                  <a:cubicBezTo>
                    <a:pt x="41336" y="305081"/>
                    <a:pt x="34125" y="311291"/>
                    <a:pt x="22331" y="305394"/>
                  </a:cubicBezTo>
                  <a:cubicBezTo>
                    <a:pt x="18918" y="303687"/>
                    <a:pt x="15981" y="301161"/>
                    <a:pt x="12806" y="299044"/>
                  </a:cubicBezTo>
                  <a:cubicBezTo>
                    <a:pt x="-1750" y="277209"/>
                    <a:pt x="-2307" y="287234"/>
                    <a:pt x="3281" y="270469"/>
                  </a:cubicBezTo>
                  <a:cubicBezTo>
                    <a:pt x="33361" y="276485"/>
                    <a:pt x="29692" y="277128"/>
                    <a:pt x="76306" y="270469"/>
                  </a:cubicBezTo>
                  <a:cubicBezTo>
                    <a:pt x="80084" y="269929"/>
                    <a:pt x="82418" y="265826"/>
                    <a:pt x="85831" y="264119"/>
                  </a:cubicBezTo>
                  <a:cubicBezTo>
                    <a:pt x="88824" y="262622"/>
                    <a:pt x="92181" y="262002"/>
                    <a:pt x="95356" y="260944"/>
                  </a:cubicBezTo>
                  <a:cubicBezTo>
                    <a:pt x="97621" y="254150"/>
                    <a:pt x="99088" y="246963"/>
                    <a:pt x="104881" y="241894"/>
                  </a:cubicBezTo>
                  <a:cubicBezTo>
                    <a:pt x="110624" y="236868"/>
                    <a:pt x="123931" y="229194"/>
                    <a:pt x="123931" y="229194"/>
                  </a:cubicBezTo>
                  <a:cubicBezTo>
                    <a:pt x="126048" y="226019"/>
                    <a:pt x="128574" y="223082"/>
                    <a:pt x="130281" y="219669"/>
                  </a:cubicBezTo>
                  <a:cubicBezTo>
                    <a:pt x="131778" y="216676"/>
                    <a:pt x="131089" y="212511"/>
                    <a:pt x="133456" y="210144"/>
                  </a:cubicBezTo>
                  <a:cubicBezTo>
                    <a:pt x="135823" y="207777"/>
                    <a:pt x="139806" y="208027"/>
                    <a:pt x="142981" y="206969"/>
                  </a:cubicBezTo>
                  <a:cubicBezTo>
                    <a:pt x="144039" y="203794"/>
                    <a:pt x="146156" y="200791"/>
                    <a:pt x="146156" y="197444"/>
                  </a:cubicBezTo>
                  <a:cubicBezTo>
                    <a:pt x="146156" y="194097"/>
                    <a:pt x="142431" y="191220"/>
                    <a:pt x="142981" y="187919"/>
                  </a:cubicBezTo>
                  <a:cubicBezTo>
                    <a:pt x="143865" y="182615"/>
                    <a:pt x="155995" y="171730"/>
                    <a:pt x="158856" y="168869"/>
                  </a:cubicBezTo>
                  <a:cubicBezTo>
                    <a:pt x="159914" y="165694"/>
                    <a:pt x="160534" y="162337"/>
                    <a:pt x="162031" y="159344"/>
                  </a:cubicBezTo>
                  <a:cubicBezTo>
                    <a:pt x="166451" y="150503"/>
                    <a:pt x="170884" y="147316"/>
                    <a:pt x="177906" y="140294"/>
                  </a:cubicBezTo>
                  <a:cubicBezTo>
                    <a:pt x="176918" y="137331"/>
                    <a:pt x="170892" y="120062"/>
                    <a:pt x="171556" y="118069"/>
                  </a:cubicBezTo>
                  <a:cubicBezTo>
                    <a:pt x="172763" y="114449"/>
                    <a:pt x="177594" y="113269"/>
                    <a:pt x="181081" y="111719"/>
                  </a:cubicBezTo>
                  <a:cubicBezTo>
                    <a:pt x="187198" y="109001"/>
                    <a:pt x="193781" y="107486"/>
                    <a:pt x="200131" y="105369"/>
                  </a:cubicBezTo>
                  <a:cubicBezTo>
                    <a:pt x="214776" y="100487"/>
                    <a:pt x="206374" y="102850"/>
                    <a:pt x="225531" y="99019"/>
                  </a:cubicBezTo>
                  <a:cubicBezTo>
                    <a:pt x="224541" y="94068"/>
                    <a:pt x="219724" y="66573"/>
                    <a:pt x="216006" y="64094"/>
                  </a:cubicBezTo>
                  <a:lnTo>
                    <a:pt x="206481" y="57744"/>
                  </a:lnTo>
                  <a:cubicBezTo>
                    <a:pt x="213738" y="55325"/>
                    <a:pt x="220391" y="55930"/>
                    <a:pt x="219181" y="45044"/>
                  </a:cubicBezTo>
                  <a:cubicBezTo>
                    <a:pt x="218442" y="38391"/>
                    <a:pt x="214948" y="32344"/>
                    <a:pt x="212831" y="25994"/>
                  </a:cubicBezTo>
                  <a:lnTo>
                    <a:pt x="209656" y="16469"/>
                  </a:lnTo>
                  <a:cubicBezTo>
                    <a:pt x="210714" y="11177"/>
                    <a:pt x="207871" y="2720"/>
                    <a:pt x="212831" y="594"/>
                  </a:cubicBezTo>
                  <a:cubicBezTo>
                    <a:pt x="218983" y="-2043"/>
                    <a:pt x="225531" y="4827"/>
                    <a:pt x="231881" y="6944"/>
                  </a:cubicBezTo>
                  <a:cubicBezTo>
                    <a:pt x="235056" y="8002"/>
                    <a:pt x="238621" y="8263"/>
                    <a:pt x="241406" y="10119"/>
                  </a:cubicBezTo>
                  <a:lnTo>
                    <a:pt x="260456" y="22819"/>
                  </a:lnTo>
                  <a:cubicBezTo>
                    <a:pt x="262573" y="25994"/>
                    <a:pt x="263826" y="29960"/>
                    <a:pt x="266806" y="32344"/>
                  </a:cubicBezTo>
                  <a:cubicBezTo>
                    <a:pt x="269419" y="34435"/>
                    <a:pt x="273338" y="34022"/>
                    <a:pt x="276331" y="35519"/>
                  </a:cubicBezTo>
                  <a:cubicBezTo>
                    <a:pt x="279744" y="37226"/>
                    <a:pt x="282443" y="40162"/>
                    <a:pt x="285856" y="41869"/>
                  </a:cubicBezTo>
                  <a:cubicBezTo>
                    <a:pt x="288849" y="43366"/>
                    <a:pt x="292455" y="43419"/>
                    <a:pt x="295381" y="45044"/>
                  </a:cubicBezTo>
                  <a:cubicBezTo>
                    <a:pt x="302052" y="48750"/>
                    <a:pt x="307191" y="55331"/>
                    <a:pt x="314431" y="57744"/>
                  </a:cubicBezTo>
                  <a:lnTo>
                    <a:pt x="333481" y="64094"/>
                  </a:lnTo>
                  <a:cubicBezTo>
                    <a:pt x="336656" y="65152"/>
                    <a:pt x="340221" y="65413"/>
                    <a:pt x="343006" y="67269"/>
                  </a:cubicBezTo>
                  <a:cubicBezTo>
                    <a:pt x="356162" y="76040"/>
                    <a:pt x="348829" y="72694"/>
                    <a:pt x="365231" y="76794"/>
                  </a:cubicBezTo>
                  <a:cubicBezTo>
                    <a:pt x="371581" y="81027"/>
                    <a:pt x="380048" y="83144"/>
                    <a:pt x="384281" y="89494"/>
                  </a:cubicBezTo>
                  <a:lnTo>
                    <a:pt x="403331" y="118069"/>
                  </a:lnTo>
                  <a:lnTo>
                    <a:pt x="409681" y="127594"/>
                  </a:lnTo>
                  <a:cubicBezTo>
                    <a:pt x="411798" y="130769"/>
                    <a:pt x="414824" y="133499"/>
                    <a:pt x="416031" y="137119"/>
                  </a:cubicBezTo>
                  <a:cubicBezTo>
                    <a:pt x="426701" y="169130"/>
                    <a:pt x="410421" y="119477"/>
                    <a:pt x="422381" y="159344"/>
                  </a:cubicBezTo>
                  <a:cubicBezTo>
                    <a:pt x="424304" y="165755"/>
                    <a:pt x="428731" y="178394"/>
                    <a:pt x="428731" y="178394"/>
                  </a:cubicBezTo>
                  <a:cubicBezTo>
                    <a:pt x="424498" y="184744"/>
                    <a:pt x="422136" y="192865"/>
                    <a:pt x="416031" y="197444"/>
                  </a:cubicBezTo>
                  <a:cubicBezTo>
                    <a:pt x="399739" y="209663"/>
                    <a:pt x="407073" y="203227"/>
                    <a:pt x="393806" y="216494"/>
                  </a:cubicBezTo>
                  <a:cubicBezTo>
                    <a:pt x="386656" y="237944"/>
                    <a:pt x="396572" y="214694"/>
                    <a:pt x="381106" y="232369"/>
                  </a:cubicBezTo>
                  <a:lnTo>
                    <a:pt x="362056" y="260944"/>
                  </a:lnTo>
                  <a:cubicBezTo>
                    <a:pt x="359939" y="264119"/>
                    <a:pt x="358404" y="267771"/>
                    <a:pt x="355706" y="270469"/>
                  </a:cubicBezTo>
                  <a:cubicBezTo>
                    <a:pt x="336316" y="289859"/>
                    <a:pt x="357512" y="269908"/>
                    <a:pt x="327131" y="292694"/>
                  </a:cubicBezTo>
                  <a:cubicBezTo>
                    <a:pt x="322898" y="295869"/>
                    <a:pt x="319025" y="299594"/>
                    <a:pt x="314431" y="302219"/>
                  </a:cubicBezTo>
                  <a:cubicBezTo>
                    <a:pt x="310888" y="304243"/>
                    <a:pt x="294955" y="307882"/>
                    <a:pt x="292206" y="308569"/>
                  </a:cubicBezTo>
                  <a:cubicBezTo>
                    <a:pt x="289031" y="310686"/>
                    <a:pt x="286168" y="313369"/>
                    <a:pt x="282681" y="314919"/>
                  </a:cubicBezTo>
                  <a:cubicBezTo>
                    <a:pt x="276564" y="317637"/>
                    <a:pt x="263631" y="321269"/>
                    <a:pt x="263631" y="321269"/>
                  </a:cubicBezTo>
                  <a:cubicBezTo>
                    <a:pt x="261514" y="324444"/>
                    <a:pt x="258988" y="327381"/>
                    <a:pt x="257281" y="330794"/>
                  </a:cubicBezTo>
                  <a:cubicBezTo>
                    <a:pt x="255784" y="333787"/>
                    <a:pt x="255731" y="337393"/>
                    <a:pt x="254106" y="340319"/>
                  </a:cubicBezTo>
                  <a:cubicBezTo>
                    <a:pt x="250400" y="346990"/>
                    <a:pt x="243819" y="352129"/>
                    <a:pt x="241406" y="359369"/>
                  </a:cubicBezTo>
                  <a:cubicBezTo>
                    <a:pt x="239289" y="365719"/>
                    <a:pt x="238769" y="372850"/>
                    <a:pt x="235056" y="378419"/>
                  </a:cubicBezTo>
                  <a:cubicBezTo>
                    <a:pt x="232939" y="381594"/>
                    <a:pt x="230413" y="384531"/>
                    <a:pt x="228706" y="387944"/>
                  </a:cubicBezTo>
                  <a:cubicBezTo>
                    <a:pt x="227209" y="390937"/>
                    <a:pt x="227622" y="394856"/>
                    <a:pt x="225531" y="397469"/>
                  </a:cubicBezTo>
                  <a:cubicBezTo>
                    <a:pt x="223147" y="400449"/>
                    <a:pt x="219181" y="401702"/>
                    <a:pt x="216006" y="403819"/>
                  </a:cubicBezTo>
                  <a:cubicBezTo>
                    <a:pt x="206481" y="402761"/>
                    <a:pt x="196829" y="402524"/>
                    <a:pt x="187431" y="400644"/>
                  </a:cubicBezTo>
                  <a:cubicBezTo>
                    <a:pt x="180867" y="399331"/>
                    <a:pt x="174731" y="396411"/>
                    <a:pt x="168381" y="394294"/>
                  </a:cubicBezTo>
                  <a:lnTo>
                    <a:pt x="158856" y="391119"/>
                  </a:lnTo>
                  <a:cubicBezTo>
                    <a:pt x="156739" y="387944"/>
                    <a:pt x="154056" y="385081"/>
                    <a:pt x="152506" y="381594"/>
                  </a:cubicBezTo>
                  <a:cubicBezTo>
                    <a:pt x="149562" y="374970"/>
                    <a:pt x="147239" y="358966"/>
                    <a:pt x="139806" y="353019"/>
                  </a:cubicBezTo>
                  <a:cubicBezTo>
                    <a:pt x="137193" y="350928"/>
                    <a:pt x="133456" y="350902"/>
                    <a:pt x="130281" y="349844"/>
                  </a:cubicBezTo>
                  <a:cubicBezTo>
                    <a:pt x="123931" y="351961"/>
                    <a:pt x="117873" y="355364"/>
                    <a:pt x="111231" y="356194"/>
                  </a:cubicBezTo>
                  <a:cubicBezTo>
                    <a:pt x="99782" y="357625"/>
                    <a:pt x="67961" y="361721"/>
                    <a:pt x="57256" y="362544"/>
                  </a:cubicBezTo>
                  <a:cubicBezTo>
                    <a:pt x="53035" y="362869"/>
                    <a:pt x="32385" y="370481"/>
                    <a:pt x="28681" y="368894"/>
                  </a:cubicBezTo>
                  <a:close/>
                </a:path>
              </a:pathLst>
            </a:custGeom>
            <a:solidFill>
              <a:srgbClr val="F4BE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grpSp>
      <p:sp>
        <p:nvSpPr>
          <p:cNvPr id="2" name="TextBox 1"/>
          <p:cNvSpPr txBox="1"/>
          <p:nvPr/>
        </p:nvSpPr>
        <p:spPr>
          <a:xfrm>
            <a:off x="219392" y="5817631"/>
            <a:ext cx="1197764" cy="230832"/>
          </a:xfrm>
          <a:prstGeom prst="rect">
            <a:avLst/>
          </a:prstGeom>
          <a:noFill/>
        </p:spPr>
        <p:txBody>
          <a:bodyPr wrap="none" rtlCol="0" anchor="t">
            <a:spAutoFit/>
          </a:bodyPr>
          <a:lstStyle/>
          <a:p>
            <a:r>
              <a:rPr lang="en-US" sz="900">
                <a:solidFill>
                  <a:schemeClr val="tx1">
                    <a:lumMod val="50000"/>
                    <a:lumOff val="50000"/>
                  </a:schemeClr>
                </a:solidFill>
              </a:rPr>
              <a:t>As of </a:t>
            </a:r>
            <a:r>
              <a:rPr lang="en-US" sz="900" b="1">
                <a:solidFill>
                  <a:schemeClr val="tx1">
                    <a:lumMod val="50000"/>
                    <a:lumOff val="50000"/>
                  </a:schemeClr>
                </a:solidFill>
              </a:rPr>
              <a:t>30 June 2019</a:t>
            </a:r>
            <a:endParaRPr lang="en-US" sz="933" b="1">
              <a:solidFill>
                <a:schemeClr val="tx1">
                  <a:lumMod val="50000"/>
                  <a:lumOff val="50000"/>
                </a:schemeClr>
              </a:solidFill>
            </a:endParaRPr>
          </a:p>
        </p:txBody>
      </p:sp>
      <p:sp>
        <p:nvSpPr>
          <p:cNvPr id="3" name="Text Placeholder 2"/>
          <p:cNvSpPr>
            <a:spLocks noGrp="1"/>
          </p:cNvSpPr>
          <p:nvPr>
            <p:ph type="body" sz="quarter" idx="13"/>
          </p:nvPr>
        </p:nvSpPr>
        <p:spPr>
          <a:xfrm>
            <a:off x="279515" y="27116"/>
            <a:ext cx="11252197" cy="915257"/>
          </a:xfrm>
        </p:spPr>
        <p:txBody>
          <a:bodyPr/>
          <a:lstStyle/>
          <a:p>
            <a:r>
              <a:rPr lang="en-US" sz="3733" dirty="0"/>
              <a:t>OCLC: A global network of libraries</a:t>
            </a:r>
          </a:p>
        </p:txBody>
      </p:sp>
      <p:sp>
        <p:nvSpPr>
          <p:cNvPr id="11" name="TextBox 10">
            <a:extLst>
              <a:ext uri="{FF2B5EF4-FFF2-40B4-BE49-F238E27FC236}">
                <a16:creationId xmlns:a16="http://schemas.microsoft.com/office/drawing/2014/main" id="{5D6E84BC-340A-164E-B34A-FD6598385BD4}"/>
              </a:ext>
            </a:extLst>
          </p:cNvPr>
          <p:cNvSpPr txBox="1"/>
          <p:nvPr/>
        </p:nvSpPr>
        <p:spPr>
          <a:xfrm>
            <a:off x="695600" y="2964179"/>
            <a:ext cx="1900329" cy="523220"/>
          </a:xfrm>
          <a:prstGeom prst="rect">
            <a:avLst/>
          </a:prstGeom>
          <a:solidFill>
            <a:srgbClr val="007DBA"/>
          </a:solidFill>
        </p:spPr>
        <p:txBody>
          <a:bodyPr wrap="square" lIns="243840" tIns="121920" bIns="121920" rtlCol="0" anchor="ctr">
            <a:spAutoFit/>
          </a:bodyPr>
          <a:lstStyle/>
          <a:p>
            <a:pPr defTabSz="609523"/>
            <a:r>
              <a:rPr lang="en-US" sz="1800" b="1">
                <a:solidFill>
                  <a:prstClr val="white"/>
                </a:solidFill>
              </a:rPr>
              <a:t>Americas</a:t>
            </a:r>
          </a:p>
        </p:txBody>
      </p:sp>
      <p:sp>
        <p:nvSpPr>
          <p:cNvPr id="12" name="TextBox 11">
            <a:extLst>
              <a:ext uri="{FF2B5EF4-FFF2-40B4-BE49-F238E27FC236}">
                <a16:creationId xmlns:a16="http://schemas.microsoft.com/office/drawing/2014/main" id="{3A5EA1B0-C098-4846-B8F6-3AF57CC682F8}"/>
              </a:ext>
            </a:extLst>
          </p:cNvPr>
          <p:cNvSpPr txBox="1"/>
          <p:nvPr/>
        </p:nvSpPr>
        <p:spPr>
          <a:xfrm>
            <a:off x="1170670" y="3487874"/>
            <a:ext cx="2871943" cy="800219"/>
          </a:xfrm>
          <a:prstGeom prst="rect">
            <a:avLst/>
          </a:prstGeom>
          <a:solidFill>
            <a:schemeClr val="accent2"/>
          </a:solidFill>
        </p:spPr>
        <p:txBody>
          <a:bodyPr wrap="square" lIns="243840" tIns="121920" bIns="121920" rtlCol="0" anchor="t">
            <a:spAutoFit/>
          </a:bodyPr>
          <a:lstStyle/>
          <a:p>
            <a:pPr defTabSz="609523"/>
            <a:r>
              <a:rPr lang="en-US" sz="1800">
                <a:solidFill>
                  <a:schemeClr val="bg1"/>
                </a:solidFill>
              </a:rPr>
              <a:t>10,099 members in 25 countries</a:t>
            </a:r>
          </a:p>
        </p:txBody>
      </p:sp>
      <p:sp>
        <p:nvSpPr>
          <p:cNvPr id="13" name="TextBox 12">
            <a:extLst>
              <a:ext uri="{FF2B5EF4-FFF2-40B4-BE49-F238E27FC236}">
                <a16:creationId xmlns:a16="http://schemas.microsoft.com/office/drawing/2014/main" id="{AF687F12-F4BB-7A48-A51C-5C5B62B89C32}"/>
              </a:ext>
            </a:extLst>
          </p:cNvPr>
          <p:cNvSpPr txBox="1"/>
          <p:nvPr/>
        </p:nvSpPr>
        <p:spPr>
          <a:xfrm>
            <a:off x="4675145" y="1363742"/>
            <a:ext cx="1381723" cy="523220"/>
          </a:xfrm>
          <a:prstGeom prst="rect">
            <a:avLst/>
          </a:prstGeom>
          <a:solidFill>
            <a:srgbClr val="4C8C2B"/>
          </a:solidFill>
        </p:spPr>
        <p:txBody>
          <a:bodyPr wrap="square" lIns="243840" tIns="121920" bIns="121920" rtlCol="0" anchor="ctr">
            <a:spAutoFit/>
          </a:bodyPr>
          <a:lstStyle/>
          <a:p>
            <a:pPr defTabSz="609523"/>
            <a:r>
              <a:rPr lang="en-US" sz="1800" b="1">
                <a:solidFill>
                  <a:prstClr val="white"/>
                </a:solidFill>
              </a:rPr>
              <a:t>EMEA</a:t>
            </a:r>
          </a:p>
        </p:txBody>
      </p:sp>
      <p:sp>
        <p:nvSpPr>
          <p:cNvPr id="14" name="TextBox 13">
            <a:extLst>
              <a:ext uri="{FF2B5EF4-FFF2-40B4-BE49-F238E27FC236}">
                <a16:creationId xmlns:a16="http://schemas.microsoft.com/office/drawing/2014/main" id="{8F5361AF-4A5B-E542-BCBF-A1EB01D9E339}"/>
              </a:ext>
            </a:extLst>
          </p:cNvPr>
          <p:cNvSpPr txBox="1"/>
          <p:nvPr/>
        </p:nvSpPr>
        <p:spPr>
          <a:xfrm>
            <a:off x="5150209" y="1884380"/>
            <a:ext cx="2723257" cy="800219"/>
          </a:xfrm>
          <a:prstGeom prst="rect">
            <a:avLst/>
          </a:prstGeom>
          <a:solidFill>
            <a:schemeClr val="accent4"/>
          </a:solidFill>
        </p:spPr>
        <p:txBody>
          <a:bodyPr wrap="square" lIns="243840" tIns="121920" bIns="121920" rtlCol="0" anchor="t">
            <a:spAutoFit/>
          </a:bodyPr>
          <a:lstStyle/>
          <a:p>
            <a:pPr defTabSz="609523"/>
            <a:r>
              <a:rPr lang="en-US" sz="1800">
                <a:solidFill>
                  <a:schemeClr val="bg1"/>
                </a:solidFill>
              </a:rPr>
              <a:t>5,897 members in 75 countries</a:t>
            </a:r>
          </a:p>
        </p:txBody>
      </p:sp>
      <p:sp>
        <p:nvSpPr>
          <p:cNvPr id="15" name="TextBox 14">
            <a:extLst>
              <a:ext uri="{FF2B5EF4-FFF2-40B4-BE49-F238E27FC236}">
                <a16:creationId xmlns:a16="http://schemas.microsoft.com/office/drawing/2014/main" id="{7B987C0E-3AAA-C449-81CF-B700841144DE}"/>
              </a:ext>
            </a:extLst>
          </p:cNvPr>
          <p:cNvSpPr txBox="1"/>
          <p:nvPr/>
        </p:nvSpPr>
        <p:spPr>
          <a:xfrm>
            <a:off x="8585765" y="3271955"/>
            <a:ext cx="2316433" cy="523220"/>
          </a:xfrm>
          <a:prstGeom prst="rect">
            <a:avLst/>
          </a:prstGeom>
          <a:solidFill>
            <a:schemeClr val="accent5"/>
          </a:solidFill>
        </p:spPr>
        <p:txBody>
          <a:bodyPr wrap="square" lIns="243840" tIns="121920" bIns="121920" rtlCol="0" anchor="ctr">
            <a:spAutoFit/>
          </a:bodyPr>
          <a:lstStyle/>
          <a:p>
            <a:pPr defTabSz="609523"/>
            <a:r>
              <a:rPr lang="en-US" sz="1800" b="1">
                <a:solidFill>
                  <a:prstClr val="white"/>
                </a:solidFill>
              </a:rPr>
              <a:t>Asia Pacific</a:t>
            </a:r>
          </a:p>
        </p:txBody>
      </p:sp>
      <p:sp>
        <p:nvSpPr>
          <p:cNvPr id="16" name="TextBox 15">
            <a:extLst>
              <a:ext uri="{FF2B5EF4-FFF2-40B4-BE49-F238E27FC236}">
                <a16:creationId xmlns:a16="http://schemas.microsoft.com/office/drawing/2014/main" id="{6EF41BAE-069F-CF41-8F9E-A7C88A0CB2DC}"/>
              </a:ext>
            </a:extLst>
          </p:cNvPr>
          <p:cNvSpPr txBox="1"/>
          <p:nvPr/>
        </p:nvSpPr>
        <p:spPr>
          <a:xfrm>
            <a:off x="9060829" y="3792596"/>
            <a:ext cx="2773513" cy="800219"/>
          </a:xfrm>
          <a:prstGeom prst="rect">
            <a:avLst/>
          </a:prstGeom>
          <a:solidFill>
            <a:srgbClr val="DE6126"/>
          </a:solidFill>
        </p:spPr>
        <p:txBody>
          <a:bodyPr wrap="square" lIns="243840" tIns="121920" bIns="121920" rtlCol="0" anchor="t">
            <a:spAutoFit/>
          </a:bodyPr>
          <a:lstStyle/>
          <a:p>
            <a:pPr defTabSz="609523"/>
            <a:r>
              <a:rPr lang="en-US" sz="1800">
                <a:solidFill>
                  <a:schemeClr val="bg1"/>
                </a:solidFill>
              </a:rPr>
              <a:t>1,438 members in 21 countries</a:t>
            </a:r>
          </a:p>
        </p:txBody>
      </p:sp>
      <p:pic>
        <p:nvPicPr>
          <p:cNvPr id="17" name="Graphic 16">
            <a:extLst>
              <a:ext uri="{FF2B5EF4-FFF2-40B4-BE49-F238E27FC236}">
                <a16:creationId xmlns:a16="http://schemas.microsoft.com/office/drawing/2014/main" id="{B7E662D5-97F9-3347-9551-66DE8085B3FA}"/>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8212" t="59201" r="30218" b="38660"/>
          <a:stretch/>
        </p:blipFill>
        <p:spPr>
          <a:xfrm>
            <a:off x="8100785" y="3968802"/>
            <a:ext cx="169391" cy="137057"/>
          </a:xfrm>
          <a:prstGeom prst="rect">
            <a:avLst/>
          </a:prstGeom>
        </p:spPr>
      </p:pic>
    </p:spTree>
    <p:extLst>
      <p:ext uri="{BB962C8B-B14F-4D97-AF65-F5344CB8AC3E}">
        <p14:creationId xmlns:p14="http://schemas.microsoft.com/office/powerpoint/2010/main" val="389141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1CD87-1754-7345-9FEC-CE6A72539F93}"/>
              </a:ext>
            </a:extLst>
          </p:cNvPr>
          <p:cNvSpPr txBox="1"/>
          <p:nvPr/>
        </p:nvSpPr>
        <p:spPr>
          <a:xfrm>
            <a:off x="7391400" y="609600"/>
            <a:ext cx="4343400" cy="4062651"/>
          </a:xfrm>
          <a:prstGeom prst="rect">
            <a:avLst/>
          </a:prstGeom>
          <a:noFill/>
        </p:spPr>
        <p:txBody>
          <a:bodyPr wrap="square" rtlCol="0">
            <a:spAutoFit/>
          </a:bodyPr>
          <a:lstStyle/>
          <a:p>
            <a:pPr marL="285750" indent="-285750">
              <a:buFont typeface="Arial" panose="020B0604020202020204" pitchFamily="34" charset="0"/>
              <a:buChar char="•"/>
            </a:pPr>
            <a:r>
              <a:rPr lang="en-US" sz="2800" dirty="0">
                <a:hlinkClick r:id="rId3"/>
              </a:rPr>
              <a:t>https://www.colorado.edu/fis/</a:t>
            </a:r>
            <a:endParaRPr lang="en-US" sz="2800" dirty="0"/>
          </a:p>
          <a:p>
            <a:pPr marL="457200" indent="-457200">
              <a:buFont typeface="Arial" panose="020B0604020202020204" pitchFamily="34" charset="0"/>
              <a:buChar char="•"/>
            </a:pPr>
            <a:r>
              <a:rPr lang="en-US" sz="2800" dirty="0"/>
              <a:t>FAR workflow uses Symplectic Elements </a:t>
            </a:r>
          </a:p>
          <a:p>
            <a:pPr marL="457200" indent="-457200">
              <a:buFont typeface="Arial" panose="020B0604020202020204" pitchFamily="34" charset="0"/>
              <a:buChar char="•"/>
            </a:pPr>
            <a:r>
              <a:rPr lang="en-US" sz="2800" dirty="0"/>
              <a:t>Also populates VIVO public profiles</a:t>
            </a:r>
          </a:p>
          <a:p>
            <a:pPr marL="457200" lvl="2" indent="-457200">
              <a:buFont typeface="Courier New" panose="02070309020205020404" pitchFamily="49" charset="0"/>
              <a:buChar char="o"/>
            </a:pPr>
            <a:r>
              <a:rPr lang="en-US" sz="2800" dirty="0"/>
              <a:t>Data used to support</a:t>
            </a:r>
          </a:p>
          <a:p>
            <a:pPr marL="457200" lvl="4" indent="-457200">
              <a:buFont typeface="Courier New" panose="02070309020205020404" pitchFamily="49" charset="0"/>
              <a:buChar char="o"/>
            </a:pPr>
            <a:r>
              <a:rPr lang="en-US" sz="1600" dirty="0"/>
              <a:t>Web pages</a:t>
            </a:r>
          </a:p>
          <a:p>
            <a:pPr marL="457200" lvl="4" indent="-457200">
              <a:buFont typeface="Courier New" panose="02070309020205020404" pitchFamily="49" charset="0"/>
              <a:buChar char="o"/>
            </a:pPr>
            <a:r>
              <a:rPr lang="en-US" sz="1600" dirty="0"/>
              <a:t>Grant reporting</a:t>
            </a:r>
          </a:p>
          <a:p>
            <a:pPr marL="457200" lvl="4" indent="-457200">
              <a:buFont typeface="Courier New" panose="02070309020205020404" pitchFamily="49" charset="0"/>
              <a:buChar char="o"/>
            </a:pPr>
            <a:r>
              <a:rPr lang="en-US" sz="1600" dirty="0"/>
              <a:t>Media requests</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B9CE7015-80E3-154F-9666-2F12832BA0C2}"/>
              </a:ext>
            </a:extLst>
          </p:cNvPr>
          <p:cNvPicPr>
            <a:picLocks noChangeAspect="1"/>
          </p:cNvPicPr>
          <p:nvPr/>
        </p:nvPicPr>
        <p:blipFill>
          <a:blip r:embed="rId4"/>
          <a:stretch>
            <a:fillRect/>
          </a:stretch>
        </p:blipFill>
        <p:spPr>
          <a:xfrm>
            <a:off x="7507394" y="4366812"/>
            <a:ext cx="1465520" cy="975237"/>
          </a:xfrm>
          <a:prstGeom prst="rect">
            <a:avLst/>
          </a:prstGeom>
        </p:spPr>
      </p:pic>
      <p:pic>
        <p:nvPicPr>
          <p:cNvPr id="4" name="Picture 11" descr="A screenshot of a cell phone&#10;&#10;Description generated with high confidence">
            <a:extLst>
              <a:ext uri="{FF2B5EF4-FFF2-40B4-BE49-F238E27FC236}">
                <a16:creationId xmlns:a16="http://schemas.microsoft.com/office/drawing/2014/main" id="{96017F21-D69C-9E44-82A0-479198D2A2B2}"/>
              </a:ext>
            </a:extLst>
          </p:cNvPr>
          <p:cNvPicPr>
            <a:picLocks noChangeAspect="1"/>
          </p:cNvPicPr>
          <p:nvPr/>
        </p:nvPicPr>
        <p:blipFill>
          <a:blip r:embed="rId5"/>
          <a:stretch>
            <a:fillRect/>
          </a:stretch>
        </p:blipFill>
        <p:spPr>
          <a:xfrm>
            <a:off x="9823533" y="4533900"/>
            <a:ext cx="2200275" cy="1714500"/>
          </a:xfrm>
          <a:prstGeom prst="rect">
            <a:avLst/>
          </a:prstGeom>
        </p:spPr>
      </p:pic>
      <p:sp>
        <p:nvSpPr>
          <p:cNvPr id="9" name="Rectangle 8">
            <a:extLst>
              <a:ext uri="{FF2B5EF4-FFF2-40B4-BE49-F238E27FC236}">
                <a16:creationId xmlns:a16="http://schemas.microsoft.com/office/drawing/2014/main" id="{5E622547-902E-D141-8D46-1A1E03C4BBBF}"/>
              </a:ext>
            </a:extLst>
          </p:cNvPr>
          <p:cNvSpPr/>
          <p:nvPr/>
        </p:nvSpPr>
        <p:spPr>
          <a:xfrm>
            <a:off x="9823533" y="4512811"/>
            <a:ext cx="2217016" cy="103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748C98D-2289-7548-A9D5-E99482342675}"/>
              </a:ext>
            </a:extLst>
          </p:cNvPr>
          <p:cNvPicPr>
            <a:picLocks noChangeAspect="1"/>
          </p:cNvPicPr>
          <p:nvPr/>
        </p:nvPicPr>
        <p:blipFill>
          <a:blip r:embed="rId6"/>
          <a:stretch>
            <a:fillRect/>
          </a:stretch>
        </p:blipFill>
        <p:spPr>
          <a:xfrm>
            <a:off x="533400" y="0"/>
            <a:ext cx="6477000" cy="7499308"/>
          </a:xfrm>
          <a:prstGeom prst="rect">
            <a:avLst/>
          </a:prstGeom>
        </p:spPr>
      </p:pic>
      <p:pic>
        <p:nvPicPr>
          <p:cNvPr id="8" name="Picture 7">
            <a:extLst>
              <a:ext uri="{FF2B5EF4-FFF2-40B4-BE49-F238E27FC236}">
                <a16:creationId xmlns:a16="http://schemas.microsoft.com/office/drawing/2014/main" id="{7FC7AFA8-F901-F24F-A80F-784B4EEE1B7B}"/>
              </a:ext>
            </a:extLst>
          </p:cNvPr>
          <p:cNvPicPr>
            <a:picLocks noChangeAspect="1"/>
          </p:cNvPicPr>
          <p:nvPr/>
        </p:nvPicPr>
        <p:blipFill>
          <a:blip r:embed="rId7"/>
          <a:stretch>
            <a:fillRect/>
          </a:stretch>
        </p:blipFill>
        <p:spPr>
          <a:xfrm>
            <a:off x="8028467" y="5415864"/>
            <a:ext cx="1251897" cy="1251897"/>
          </a:xfrm>
          <a:prstGeom prst="rect">
            <a:avLst/>
          </a:prstGeom>
        </p:spPr>
      </p:pic>
      <p:pic>
        <p:nvPicPr>
          <p:cNvPr id="10" name="Picture 9">
            <a:extLst>
              <a:ext uri="{FF2B5EF4-FFF2-40B4-BE49-F238E27FC236}">
                <a16:creationId xmlns:a16="http://schemas.microsoft.com/office/drawing/2014/main" id="{4696269D-E811-414A-8B32-D28F485BA304}"/>
              </a:ext>
            </a:extLst>
          </p:cNvPr>
          <p:cNvPicPr>
            <a:picLocks noChangeAspect="1"/>
          </p:cNvPicPr>
          <p:nvPr/>
        </p:nvPicPr>
        <p:blipFill>
          <a:blip r:embed="rId8"/>
          <a:stretch>
            <a:fillRect/>
          </a:stretch>
        </p:blipFill>
        <p:spPr>
          <a:xfrm>
            <a:off x="9587814" y="4832108"/>
            <a:ext cx="2457450" cy="608029"/>
          </a:xfrm>
          <a:prstGeom prst="rect">
            <a:avLst/>
          </a:prstGeom>
        </p:spPr>
      </p:pic>
    </p:spTree>
    <p:extLst>
      <p:ext uri="{BB962C8B-B14F-4D97-AF65-F5344CB8AC3E}">
        <p14:creationId xmlns:p14="http://schemas.microsoft.com/office/powerpoint/2010/main" val="235067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4CFA0B-8493-7C42-A271-F676E1A149D8}"/>
              </a:ext>
            </a:extLst>
          </p:cNvPr>
          <p:cNvSpPr>
            <a:spLocks noGrp="1"/>
          </p:cNvSpPr>
          <p:nvPr>
            <p:ph type="body" sz="quarter" idx="12"/>
          </p:nvPr>
        </p:nvSpPr>
        <p:spPr>
          <a:xfrm>
            <a:off x="454383" y="1372996"/>
            <a:ext cx="6784618" cy="4475171"/>
          </a:xfrm>
        </p:spPr>
        <p:txBody>
          <a:bodyPr>
            <a:normAutofit fontScale="77500" lnSpcReduction="20000"/>
          </a:bodyPr>
          <a:lstStyle/>
          <a:p>
            <a:pPr fontAlgn="base"/>
            <a:r>
              <a:rPr lang="en-US" dirty="0"/>
              <a:t>Academic affairs units, including departments, colleges, and the provost’s office, </a:t>
            </a:r>
          </a:p>
          <a:p>
            <a:pPr fontAlgn="base"/>
            <a:r>
              <a:rPr lang="en-US" dirty="0"/>
              <a:t>Faculty Affairs units</a:t>
            </a:r>
          </a:p>
          <a:p>
            <a:pPr fontAlgn="base"/>
            <a:r>
              <a:rPr lang="en-US" dirty="0"/>
              <a:t>Campus IT</a:t>
            </a:r>
          </a:p>
          <a:p>
            <a:pPr fontAlgn="base"/>
            <a:r>
              <a:rPr lang="en-US" dirty="0"/>
              <a:t>Library</a:t>
            </a:r>
          </a:p>
          <a:p>
            <a:pPr fontAlgn="base"/>
            <a:r>
              <a:rPr lang="en-US" dirty="0"/>
              <a:t>Others: </a:t>
            </a:r>
          </a:p>
          <a:p>
            <a:pPr lvl="1" fontAlgn="base"/>
            <a:r>
              <a:rPr lang="en-US" dirty="0"/>
              <a:t>VP Research</a:t>
            </a:r>
          </a:p>
          <a:p>
            <a:pPr lvl="1" fontAlgn="base"/>
            <a:r>
              <a:rPr lang="en-US" dirty="0"/>
              <a:t>HR</a:t>
            </a:r>
          </a:p>
          <a:p>
            <a:pPr lvl="1" fontAlgn="base"/>
            <a:r>
              <a:rPr lang="en-US" dirty="0"/>
              <a:t>EDW</a:t>
            </a:r>
          </a:p>
          <a:p>
            <a:pPr lvl="1" fontAlgn="base"/>
            <a:r>
              <a:rPr lang="en-US" dirty="0"/>
              <a:t>Graduate school</a:t>
            </a:r>
          </a:p>
          <a:p>
            <a:pPr lvl="1" fontAlgn="base"/>
            <a:r>
              <a:rPr lang="en-US" dirty="0"/>
              <a:t>Registrar</a:t>
            </a:r>
          </a:p>
          <a:p>
            <a:endParaRPr lang="en-US" dirty="0"/>
          </a:p>
        </p:txBody>
      </p:sp>
      <p:sp>
        <p:nvSpPr>
          <p:cNvPr id="3" name="Text Placeholder 2">
            <a:extLst>
              <a:ext uri="{FF2B5EF4-FFF2-40B4-BE49-F238E27FC236}">
                <a16:creationId xmlns:a16="http://schemas.microsoft.com/office/drawing/2014/main" id="{3705BEB2-5E1E-0C42-8EC2-D891D2FBE22C}"/>
              </a:ext>
            </a:extLst>
          </p:cNvPr>
          <p:cNvSpPr>
            <a:spLocks noGrp="1"/>
          </p:cNvSpPr>
          <p:nvPr>
            <p:ph type="body" sz="quarter" idx="13"/>
          </p:nvPr>
        </p:nvSpPr>
        <p:spPr/>
        <p:txBody>
          <a:bodyPr/>
          <a:lstStyle/>
          <a:p>
            <a:r>
              <a:rPr lang="en-US" dirty="0"/>
              <a:t>Key FAR stakeholders</a:t>
            </a:r>
          </a:p>
        </p:txBody>
      </p:sp>
    </p:spTree>
    <p:extLst>
      <p:ext uri="{BB962C8B-B14F-4D97-AF65-F5344CB8AC3E}">
        <p14:creationId xmlns:p14="http://schemas.microsoft.com/office/powerpoint/2010/main" val="307020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C35E7-6862-D345-9A25-8806DE77A15F}"/>
              </a:ext>
            </a:extLst>
          </p:cNvPr>
          <p:cNvSpPr>
            <a:spLocks noGrp="1"/>
          </p:cNvSpPr>
          <p:nvPr>
            <p:ph type="body" sz="quarter" idx="13"/>
          </p:nvPr>
        </p:nvSpPr>
        <p:spPr/>
        <p:txBody>
          <a:bodyPr/>
          <a:lstStyle/>
          <a:p>
            <a:r>
              <a:rPr lang="en-US" dirty="0"/>
              <a:t>Duplication </a:t>
            </a:r>
          </a:p>
        </p:txBody>
      </p:sp>
      <p:sp>
        <p:nvSpPr>
          <p:cNvPr id="3" name="Text Placeholder 2">
            <a:extLst>
              <a:ext uri="{FF2B5EF4-FFF2-40B4-BE49-F238E27FC236}">
                <a16:creationId xmlns:a16="http://schemas.microsoft.com/office/drawing/2014/main" id="{A9068557-3159-4447-8C23-72A959130989}"/>
              </a:ext>
            </a:extLst>
          </p:cNvPr>
          <p:cNvSpPr>
            <a:spLocks noGrp="1"/>
          </p:cNvSpPr>
          <p:nvPr>
            <p:ph type="body" sz="quarter" idx="12"/>
          </p:nvPr>
        </p:nvSpPr>
        <p:spPr>
          <a:xfrm>
            <a:off x="5715000" y="1191414"/>
            <a:ext cx="6065254" cy="4475171"/>
          </a:xfrm>
        </p:spPr>
        <p:txBody>
          <a:bodyPr>
            <a:normAutofit fontScale="92500" lnSpcReduction="20000"/>
          </a:bodyPr>
          <a:lstStyle/>
          <a:p>
            <a:r>
              <a:rPr lang="en-US" dirty="0"/>
              <a:t>FAR, public profiles, and other workflows are still largely separate</a:t>
            </a:r>
          </a:p>
          <a:p>
            <a:r>
              <a:rPr lang="en-US" dirty="0"/>
              <a:t>Colleges, departments, institutes, still maintain their own processes</a:t>
            </a:r>
          </a:p>
          <a:p>
            <a:r>
              <a:rPr lang="en-US" dirty="0"/>
              <a:t>We have not yet achieved, “enter once, reuse often”</a:t>
            </a:r>
          </a:p>
          <a:p>
            <a:r>
              <a:rPr lang="en-US" dirty="0"/>
              <a:t>The data often can’t be aggregated for a consistent, enterprise-level view</a:t>
            </a:r>
          </a:p>
        </p:txBody>
      </p:sp>
      <p:sp>
        <p:nvSpPr>
          <p:cNvPr id="5" name="Rectangular Callout 4">
            <a:extLst>
              <a:ext uri="{FF2B5EF4-FFF2-40B4-BE49-F238E27FC236}">
                <a16:creationId xmlns:a16="http://schemas.microsoft.com/office/drawing/2014/main" id="{2B39ACC8-F61A-E644-AECF-419F7BFCD55B}"/>
              </a:ext>
            </a:extLst>
          </p:cNvPr>
          <p:cNvSpPr/>
          <p:nvPr/>
        </p:nvSpPr>
        <p:spPr>
          <a:xfrm>
            <a:off x="454382" y="1510804"/>
            <a:ext cx="4419600" cy="4017971"/>
          </a:xfrm>
          <a:prstGeom prst="wedgeRectCallout">
            <a:avLst>
              <a:gd name="adj1" fmla="val 73141"/>
              <a:gd name="adj2" fmla="val -360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chemeClr val="bg1"/>
                </a:solidFill>
              </a:rPr>
              <a:t>“We have six or seven research profiling systems [on our campus]. That is duplication of service, for sure.”</a:t>
            </a:r>
          </a:p>
        </p:txBody>
      </p:sp>
    </p:spTree>
    <p:extLst>
      <p:ext uri="{BB962C8B-B14F-4D97-AF65-F5344CB8AC3E}">
        <p14:creationId xmlns:p14="http://schemas.microsoft.com/office/powerpoint/2010/main" val="159353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3976C8-497B-AD44-A822-8834B41C4C93}"/>
              </a:ext>
            </a:extLst>
          </p:cNvPr>
          <p:cNvPicPr>
            <a:picLocks noChangeAspect="1"/>
          </p:cNvPicPr>
          <p:nvPr/>
        </p:nvPicPr>
        <p:blipFill>
          <a:blip r:embed="rId3"/>
          <a:stretch>
            <a:fillRect/>
          </a:stretch>
        </p:blipFill>
        <p:spPr>
          <a:xfrm>
            <a:off x="6403618" y="518890"/>
            <a:ext cx="7754257" cy="5653310"/>
          </a:xfrm>
          <a:prstGeom prst="rect">
            <a:avLst/>
          </a:prstGeom>
        </p:spPr>
      </p:pic>
      <p:sp>
        <p:nvSpPr>
          <p:cNvPr id="3" name="Text Placeholder 2">
            <a:extLst>
              <a:ext uri="{FF2B5EF4-FFF2-40B4-BE49-F238E27FC236}">
                <a16:creationId xmlns:a16="http://schemas.microsoft.com/office/drawing/2014/main" id="{E7E6DF9E-9097-8945-8FDD-1E56517CB474}"/>
              </a:ext>
            </a:extLst>
          </p:cNvPr>
          <p:cNvSpPr>
            <a:spLocks noGrp="1"/>
          </p:cNvSpPr>
          <p:nvPr>
            <p:ph type="body" sz="quarter" idx="12"/>
          </p:nvPr>
        </p:nvSpPr>
        <p:spPr>
          <a:xfrm>
            <a:off x="454383" y="1372996"/>
            <a:ext cx="5641618" cy="4799204"/>
          </a:xfrm>
        </p:spPr>
        <p:txBody>
          <a:bodyPr>
            <a:normAutofit fontScale="92500"/>
          </a:bodyPr>
          <a:lstStyle/>
          <a:p>
            <a:r>
              <a:rPr lang="en-US" dirty="0"/>
              <a:t>Aggregation of content from internal &amp; external sources</a:t>
            </a:r>
          </a:p>
          <a:p>
            <a:pPr lvl="1">
              <a:buFont typeface="Courier New" panose="02070309020205020404" pitchFamily="49" charset="0"/>
              <a:buChar char="o"/>
            </a:pPr>
            <a:r>
              <a:rPr lang="en-US" sz="1900" dirty="0"/>
              <a:t>More than the RIM system</a:t>
            </a:r>
          </a:p>
          <a:p>
            <a:pPr lvl="1">
              <a:buFont typeface="Courier New" panose="02070309020205020404" pitchFamily="49" charset="0"/>
              <a:buChar char="o"/>
            </a:pPr>
            <a:r>
              <a:rPr lang="en-US" sz="1900" dirty="0"/>
              <a:t>Data analysis &amp; visualizations</a:t>
            </a:r>
          </a:p>
          <a:p>
            <a:pPr lvl="1">
              <a:buFont typeface="Courier New" panose="02070309020205020404" pitchFamily="49" charset="0"/>
              <a:buChar char="o"/>
            </a:pPr>
            <a:r>
              <a:rPr lang="en-US" sz="1900" dirty="0"/>
              <a:t>Competitive analysis, citation maps, altmetrics, co-authorship networks, and more</a:t>
            </a:r>
          </a:p>
          <a:p>
            <a:r>
              <a:rPr lang="en-US" dirty="0"/>
              <a:t>Increasing movement toward</a:t>
            </a:r>
          </a:p>
          <a:p>
            <a:pPr lvl="1">
              <a:buFont typeface="Courier New" panose="02070309020205020404" pitchFamily="49" charset="0"/>
              <a:buChar char="o"/>
            </a:pPr>
            <a:r>
              <a:rPr lang="en-US" sz="1900" dirty="0"/>
              <a:t>Centralized data analytics offices</a:t>
            </a:r>
          </a:p>
          <a:p>
            <a:pPr lvl="1">
              <a:buFont typeface="Courier New" panose="02070309020205020404" pitchFamily="49" charset="0"/>
              <a:buChar char="o"/>
            </a:pPr>
            <a:r>
              <a:rPr lang="en-US" sz="1900" dirty="0"/>
              <a:t>Campus data governance</a:t>
            </a:r>
          </a:p>
          <a:p>
            <a:pPr lvl="1">
              <a:buFont typeface="Courier New" panose="02070309020205020404" pitchFamily="49" charset="0"/>
              <a:buChar char="o"/>
            </a:pPr>
            <a:r>
              <a:rPr lang="en-US" sz="1900" dirty="0"/>
              <a:t>Data lakes</a:t>
            </a:r>
          </a:p>
          <a:p>
            <a:endParaRPr lang="en-US" dirty="0"/>
          </a:p>
          <a:p>
            <a:endParaRPr lang="en-US" dirty="0"/>
          </a:p>
        </p:txBody>
      </p:sp>
      <p:sp>
        <p:nvSpPr>
          <p:cNvPr id="4" name="Text Placeholder 3">
            <a:extLst>
              <a:ext uri="{FF2B5EF4-FFF2-40B4-BE49-F238E27FC236}">
                <a16:creationId xmlns:a16="http://schemas.microsoft.com/office/drawing/2014/main" id="{8D6D3886-65EC-0E45-ADB3-CA8AD3FCC072}"/>
              </a:ext>
            </a:extLst>
          </p:cNvPr>
          <p:cNvSpPr>
            <a:spLocks noGrp="1"/>
          </p:cNvSpPr>
          <p:nvPr>
            <p:ph type="body" sz="quarter" idx="13"/>
          </p:nvPr>
        </p:nvSpPr>
        <p:spPr/>
        <p:txBody>
          <a:bodyPr>
            <a:normAutofit fontScale="92500"/>
          </a:bodyPr>
          <a:lstStyle/>
          <a:p>
            <a:r>
              <a:rPr lang="en-US" dirty="0"/>
              <a:t>Use case #3 (</a:t>
            </a:r>
            <a:r>
              <a:rPr lang="en-US" dirty="0" err="1"/>
              <a:t>sorta</a:t>
            </a:r>
            <a:r>
              <a:rPr lang="en-US" dirty="0"/>
              <a:t>): Research analytics</a:t>
            </a:r>
          </a:p>
        </p:txBody>
      </p:sp>
      <p:sp>
        <p:nvSpPr>
          <p:cNvPr id="5" name="Text Placeholder 2">
            <a:extLst>
              <a:ext uri="{FF2B5EF4-FFF2-40B4-BE49-F238E27FC236}">
                <a16:creationId xmlns:a16="http://schemas.microsoft.com/office/drawing/2014/main" id="{8C1682E9-4BC9-3C42-A739-E12F4D9062CA}"/>
              </a:ext>
            </a:extLst>
          </p:cNvPr>
          <p:cNvSpPr txBox="1">
            <a:spLocks/>
          </p:cNvSpPr>
          <p:nvPr/>
        </p:nvSpPr>
        <p:spPr>
          <a:xfrm>
            <a:off x="6629400" y="1348281"/>
            <a:ext cx="4220444" cy="3636971"/>
          </a:xfrm>
          <a:prstGeom prst="rect">
            <a:avLst/>
          </a:prstGeom>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charset="0"/>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charset="0"/>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18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16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14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1467" kern="1200">
                <a:solidFill>
                  <a:schemeClr val="tx1"/>
                </a:solidFill>
                <a:latin typeface="+mn-lt"/>
                <a:ea typeface="+mn-ea"/>
                <a:cs typeface="+mn-cs"/>
              </a:defRPr>
            </a:lvl9pPr>
          </a:lstStyle>
          <a:p>
            <a:pPr marL="0" indent="0">
              <a:buClrTx/>
              <a:buNone/>
            </a:pPr>
            <a:endParaRPr lang="en-US" sz="2000" dirty="0">
              <a:solidFill>
                <a:schemeClr val="accent2"/>
              </a:solidFill>
            </a:endParaRPr>
          </a:p>
        </p:txBody>
      </p:sp>
      <p:sp>
        <p:nvSpPr>
          <p:cNvPr id="8" name="Rectangular Callout 7">
            <a:extLst>
              <a:ext uri="{FF2B5EF4-FFF2-40B4-BE49-F238E27FC236}">
                <a16:creationId xmlns:a16="http://schemas.microsoft.com/office/drawing/2014/main" id="{BB7F81B0-5B30-0343-9FF3-1D1F9F9CB2D1}"/>
              </a:ext>
            </a:extLst>
          </p:cNvPr>
          <p:cNvSpPr/>
          <p:nvPr/>
        </p:nvSpPr>
        <p:spPr>
          <a:xfrm>
            <a:off x="7026873" y="1777331"/>
            <a:ext cx="4220445" cy="1553181"/>
          </a:xfrm>
          <a:prstGeom prst="wedgeRectCallout">
            <a:avLst>
              <a:gd name="adj1" fmla="val -70343"/>
              <a:gd name="adj2" fmla="val 645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solidFill>
              </a:rPr>
              <a:t>”Data. Data! I’d have data at my fingertips.” </a:t>
            </a:r>
          </a:p>
          <a:p>
            <a:pPr algn="ctr"/>
            <a:endParaRPr lang="en-US" sz="2400" dirty="0">
              <a:solidFill>
                <a:schemeClr val="bg1"/>
              </a:solidFill>
            </a:endParaRPr>
          </a:p>
        </p:txBody>
      </p:sp>
      <p:sp>
        <p:nvSpPr>
          <p:cNvPr id="9" name="Rectangular Callout 8">
            <a:extLst>
              <a:ext uri="{FF2B5EF4-FFF2-40B4-BE49-F238E27FC236}">
                <a16:creationId xmlns:a16="http://schemas.microsoft.com/office/drawing/2014/main" id="{B680EBEC-4B61-9D4F-9170-B3F853349EB4}"/>
              </a:ext>
            </a:extLst>
          </p:cNvPr>
          <p:cNvSpPr/>
          <p:nvPr/>
        </p:nvSpPr>
        <p:spPr>
          <a:xfrm>
            <a:off x="7026874" y="4304078"/>
            <a:ext cx="4220445" cy="1553181"/>
          </a:xfrm>
          <a:prstGeom prst="wedgeRectCallout">
            <a:avLst>
              <a:gd name="adj1" fmla="val -66979"/>
              <a:gd name="adj2" fmla="val -5055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 office of research wants </a:t>
            </a:r>
            <a:r>
              <a:rPr lang="en-US" sz="2400" i="1" dirty="0">
                <a:solidFill>
                  <a:schemeClr val="bg1"/>
                </a:solidFill>
              </a:rPr>
              <a:t>“push button reporting” </a:t>
            </a:r>
            <a:r>
              <a:rPr lang="en-US" sz="2400" dirty="0">
                <a:solidFill>
                  <a:schemeClr val="bg1"/>
                </a:solidFill>
              </a:rPr>
              <a:t>about grants, collaborators. . . . </a:t>
            </a:r>
          </a:p>
          <a:p>
            <a:pPr algn="ctr"/>
            <a:endParaRPr lang="en-US" sz="2400" dirty="0">
              <a:solidFill>
                <a:schemeClr val="bg1"/>
              </a:solidFill>
            </a:endParaRPr>
          </a:p>
        </p:txBody>
      </p:sp>
      <p:sp>
        <p:nvSpPr>
          <p:cNvPr id="10" name="TextBox 9">
            <a:extLst>
              <a:ext uri="{FF2B5EF4-FFF2-40B4-BE49-F238E27FC236}">
                <a16:creationId xmlns:a16="http://schemas.microsoft.com/office/drawing/2014/main" id="{2F5D60C3-DC38-8E4F-A0D9-7BA64BE1BB14}"/>
              </a:ext>
            </a:extLst>
          </p:cNvPr>
          <p:cNvSpPr txBox="1"/>
          <p:nvPr/>
        </p:nvSpPr>
        <p:spPr>
          <a:xfrm>
            <a:off x="762000" y="5525228"/>
            <a:ext cx="5486400" cy="523220"/>
          </a:xfrm>
          <a:prstGeom prst="rect">
            <a:avLst/>
          </a:prstGeom>
          <a:noFill/>
          <a:ln w="15875">
            <a:solidFill>
              <a:schemeClr val="accent1">
                <a:shade val="50000"/>
              </a:schemeClr>
            </a:solidFill>
          </a:ln>
        </p:spPr>
        <p:txBody>
          <a:bodyPr wrap="square" rtlCol="0">
            <a:spAutoFit/>
          </a:bodyPr>
          <a:lstStyle/>
          <a:p>
            <a:r>
              <a:rPr lang="en-US" b="1" dirty="0"/>
              <a:t>Case study: </a:t>
            </a:r>
            <a:r>
              <a:rPr lang="en-US" b="1" i="1" dirty="0"/>
              <a:t>Making Connections: Research Analytics at Virginia Tech.</a:t>
            </a:r>
            <a:r>
              <a:rPr lang="en-US" b="1" dirty="0"/>
              <a:t> </a:t>
            </a:r>
            <a:r>
              <a:rPr lang="en-US" b="1" dirty="0">
                <a:hlinkClick r:id="rId4"/>
              </a:rPr>
              <a:t>https://hangingtogether.org/?p=7854</a:t>
            </a:r>
            <a:endParaRPr lang="en-US" b="1" dirty="0"/>
          </a:p>
        </p:txBody>
      </p:sp>
    </p:spTree>
    <p:extLst>
      <p:ext uri="{BB962C8B-B14F-4D97-AF65-F5344CB8AC3E}">
        <p14:creationId xmlns:p14="http://schemas.microsoft.com/office/powerpoint/2010/main" val="29336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D899F-FFAB-C941-8717-3C8370602603}"/>
              </a:ext>
            </a:extLst>
          </p:cNvPr>
          <p:cNvSpPr>
            <a:spLocks noGrp="1"/>
          </p:cNvSpPr>
          <p:nvPr>
            <p:ph type="body" sz="quarter" idx="13"/>
          </p:nvPr>
        </p:nvSpPr>
        <p:spPr>
          <a:xfrm>
            <a:off x="304800" y="208480"/>
            <a:ext cx="11506200" cy="915256"/>
          </a:xfrm>
        </p:spPr>
        <p:txBody>
          <a:bodyPr/>
          <a:lstStyle/>
          <a:p>
            <a:pPr algn="ctr"/>
            <a:r>
              <a:rPr lang="en-US" sz="3600" dirty="0"/>
              <a:t>We need improved interoperability</a:t>
            </a:r>
          </a:p>
        </p:txBody>
      </p:sp>
      <p:sp>
        <p:nvSpPr>
          <p:cNvPr id="8" name="Text Placeholder 1">
            <a:extLst>
              <a:ext uri="{FF2B5EF4-FFF2-40B4-BE49-F238E27FC236}">
                <a16:creationId xmlns:a16="http://schemas.microsoft.com/office/drawing/2014/main" id="{6F12A58C-F70F-5E40-8440-72E637291AC6}"/>
              </a:ext>
            </a:extLst>
          </p:cNvPr>
          <p:cNvSpPr txBox="1">
            <a:spLocks/>
          </p:cNvSpPr>
          <p:nvPr/>
        </p:nvSpPr>
        <p:spPr>
          <a:xfrm>
            <a:off x="454382" y="2396278"/>
            <a:ext cx="5336817" cy="4095564"/>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n-US" sz="2000" dirty="0"/>
              <a:t>Institutions struggle to aggregate content from various systems like HR, grants</a:t>
            </a:r>
          </a:p>
          <a:p>
            <a:pPr>
              <a:buClrTx/>
            </a:pPr>
            <a:r>
              <a:rPr lang="en-US" sz="2000" dirty="0"/>
              <a:t>Data not “fit for purpose”</a:t>
            </a:r>
          </a:p>
          <a:p>
            <a:pPr>
              <a:buClrTx/>
            </a:pPr>
            <a:r>
              <a:rPr lang="en-US" sz="2000" dirty="0"/>
              <a:t>We need broader PID adoption for disambiguation &amp; data harvesting at scale</a:t>
            </a:r>
          </a:p>
        </p:txBody>
      </p:sp>
      <p:sp>
        <p:nvSpPr>
          <p:cNvPr id="9" name="Text Placeholder 1">
            <a:extLst>
              <a:ext uri="{FF2B5EF4-FFF2-40B4-BE49-F238E27FC236}">
                <a16:creationId xmlns:a16="http://schemas.microsoft.com/office/drawing/2014/main" id="{1C7FFA04-2EA6-5243-9BDC-6E2F567B3A0D}"/>
              </a:ext>
            </a:extLst>
          </p:cNvPr>
          <p:cNvSpPr txBox="1">
            <a:spLocks/>
          </p:cNvSpPr>
          <p:nvPr/>
        </p:nvSpPr>
        <p:spPr>
          <a:xfrm>
            <a:off x="6080480" y="2396278"/>
            <a:ext cx="5336817" cy="447516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dirty="0"/>
              <a:t>Individuals and units don’t know how their knowledge and data can work together</a:t>
            </a:r>
          </a:p>
        </p:txBody>
      </p:sp>
      <p:sp>
        <p:nvSpPr>
          <p:cNvPr id="10" name="TextBox 9">
            <a:extLst>
              <a:ext uri="{FF2B5EF4-FFF2-40B4-BE49-F238E27FC236}">
                <a16:creationId xmlns:a16="http://schemas.microsoft.com/office/drawing/2014/main" id="{2666AF04-BA59-F34D-8A6E-0F13D16734AC}"/>
              </a:ext>
            </a:extLst>
          </p:cNvPr>
          <p:cNvSpPr txBox="1"/>
          <p:nvPr/>
        </p:nvSpPr>
        <p:spPr>
          <a:xfrm>
            <a:off x="485421" y="1637558"/>
            <a:ext cx="5305778" cy="646331"/>
          </a:xfrm>
          <a:prstGeom prst="rect">
            <a:avLst/>
          </a:prstGeom>
          <a:solidFill>
            <a:schemeClr val="accent1"/>
          </a:solidFill>
        </p:spPr>
        <p:txBody>
          <a:bodyPr wrap="square" rtlCol="0">
            <a:spAutoFit/>
          </a:bodyPr>
          <a:lstStyle/>
          <a:p>
            <a:pPr algn="ctr"/>
            <a:r>
              <a:rPr lang="en-US" sz="3600" dirty="0">
                <a:solidFill>
                  <a:schemeClr val="bg1"/>
                </a:solidFill>
              </a:rPr>
              <a:t>Technical</a:t>
            </a:r>
          </a:p>
        </p:txBody>
      </p:sp>
      <p:sp>
        <p:nvSpPr>
          <p:cNvPr id="11" name="TextBox 10">
            <a:extLst>
              <a:ext uri="{FF2B5EF4-FFF2-40B4-BE49-F238E27FC236}">
                <a16:creationId xmlns:a16="http://schemas.microsoft.com/office/drawing/2014/main" id="{BE7757D4-C529-7B4C-B4E6-8FB128EC8C1C}"/>
              </a:ext>
            </a:extLst>
          </p:cNvPr>
          <p:cNvSpPr txBox="1"/>
          <p:nvPr/>
        </p:nvSpPr>
        <p:spPr>
          <a:xfrm>
            <a:off x="6080480" y="1637558"/>
            <a:ext cx="5305778" cy="646331"/>
          </a:xfrm>
          <a:prstGeom prst="rect">
            <a:avLst/>
          </a:prstGeom>
          <a:solidFill>
            <a:schemeClr val="accent2"/>
          </a:solidFill>
        </p:spPr>
        <p:txBody>
          <a:bodyPr wrap="square" rtlCol="0">
            <a:spAutoFit/>
          </a:bodyPr>
          <a:lstStyle/>
          <a:p>
            <a:pPr algn="ctr"/>
            <a:r>
              <a:rPr lang="en-US" sz="3600" dirty="0">
                <a:solidFill>
                  <a:schemeClr val="bg1"/>
                </a:solidFill>
              </a:rPr>
              <a:t>Social</a:t>
            </a:r>
          </a:p>
        </p:txBody>
      </p:sp>
      <p:sp>
        <p:nvSpPr>
          <p:cNvPr id="13" name="Rectangular Callout 12">
            <a:extLst>
              <a:ext uri="{FF2B5EF4-FFF2-40B4-BE49-F238E27FC236}">
                <a16:creationId xmlns:a16="http://schemas.microsoft.com/office/drawing/2014/main" id="{909AE2E7-DE0B-3848-8B24-1679E2506235}"/>
              </a:ext>
            </a:extLst>
          </p:cNvPr>
          <p:cNvSpPr/>
          <p:nvPr/>
        </p:nvSpPr>
        <p:spPr>
          <a:xfrm>
            <a:off x="689359" y="4522436"/>
            <a:ext cx="5150561" cy="1852270"/>
          </a:xfrm>
          <a:prstGeom prst="wedgeRectCallout">
            <a:avLst>
              <a:gd name="adj1" fmla="val 20284"/>
              <a:gd name="adj2" fmla="val -6605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A new university president is “appalled” at the difficulty of understanding institutional research strengths in a data rich way.</a:t>
            </a:r>
          </a:p>
        </p:txBody>
      </p:sp>
      <p:sp>
        <p:nvSpPr>
          <p:cNvPr id="15" name="Rectangular Callout 14">
            <a:extLst>
              <a:ext uri="{FF2B5EF4-FFF2-40B4-BE49-F238E27FC236}">
                <a16:creationId xmlns:a16="http://schemas.microsoft.com/office/drawing/2014/main" id="{0DD1EC3D-999F-8843-A409-283D8BABE189}"/>
              </a:ext>
            </a:extLst>
          </p:cNvPr>
          <p:cNvSpPr/>
          <p:nvPr/>
        </p:nvSpPr>
        <p:spPr>
          <a:xfrm>
            <a:off x="6321041" y="4522436"/>
            <a:ext cx="5336816" cy="1852270"/>
          </a:xfrm>
          <a:prstGeom prst="wedgeRectCallout">
            <a:avLst>
              <a:gd name="adj1" fmla="val -19869"/>
              <a:gd name="adj2" fmla="val -667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chemeClr val="bg1"/>
                </a:solidFill>
              </a:rPr>
              <a:t>“There just needs to be the human touch and coordination behind the scenes to make sure that all the units are working together in the way that they should, that all the efforts are strategically aligned.”</a:t>
            </a:r>
          </a:p>
        </p:txBody>
      </p:sp>
    </p:spTree>
    <p:extLst>
      <p:ext uri="{BB962C8B-B14F-4D97-AF65-F5344CB8AC3E}">
        <p14:creationId xmlns:p14="http://schemas.microsoft.com/office/powerpoint/2010/main" val="112100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ACCF8-6233-EF48-8CB8-3375ED95ECAE}"/>
              </a:ext>
            </a:extLst>
          </p:cNvPr>
          <p:cNvSpPr>
            <a:spLocks noGrp="1"/>
          </p:cNvSpPr>
          <p:nvPr>
            <p:ph type="body" idx="1"/>
          </p:nvPr>
        </p:nvSpPr>
        <p:spPr>
          <a:xfrm>
            <a:off x="285750" y="381000"/>
            <a:ext cx="10991849" cy="1447799"/>
          </a:xfrm>
        </p:spPr>
        <p:txBody>
          <a:bodyPr/>
          <a:lstStyle/>
          <a:p>
            <a:r>
              <a:rPr lang="en-US" dirty="0"/>
              <a:t>Some thoughts on the uniqueness of RIM practices in the United States</a:t>
            </a:r>
          </a:p>
        </p:txBody>
      </p:sp>
      <p:pic>
        <p:nvPicPr>
          <p:cNvPr id="3" name="Shape 388">
            <a:extLst>
              <a:ext uri="{FF2B5EF4-FFF2-40B4-BE49-F238E27FC236}">
                <a16:creationId xmlns:a16="http://schemas.microsoft.com/office/drawing/2014/main" id="{DFFFD326-D278-104D-96CA-74B0E8BC6FA7}"/>
              </a:ext>
            </a:extLst>
          </p:cNvPr>
          <p:cNvPicPr preferRelativeResize="0"/>
          <p:nvPr/>
        </p:nvPicPr>
        <p:blipFill rotWithShape="1">
          <a:blip r:embed="rId4">
            <a:alphaModFix/>
          </a:blip>
          <a:srcRect/>
          <a:stretch/>
        </p:blipFill>
        <p:spPr>
          <a:xfrm>
            <a:off x="4724400" y="2081475"/>
            <a:ext cx="3352800" cy="4395524"/>
          </a:xfrm>
          <a:prstGeom prst="rect">
            <a:avLst/>
          </a:prstGeom>
          <a:noFill/>
          <a:ln w="31750" cap="flat" cmpd="sng">
            <a:solidFill>
              <a:schemeClr val="lt1"/>
            </a:solidFill>
            <a:prstDash val="solid"/>
            <a:round/>
            <a:headEnd type="none" w="sm" len="sm"/>
            <a:tailEnd type="none" w="sm" len="sm"/>
          </a:ln>
        </p:spPr>
      </p:pic>
      <p:pic>
        <p:nvPicPr>
          <p:cNvPr id="4" name="Picture 3">
            <a:extLst>
              <a:ext uri="{FF2B5EF4-FFF2-40B4-BE49-F238E27FC236}">
                <a16:creationId xmlns:a16="http://schemas.microsoft.com/office/drawing/2014/main" id="{8380615E-771E-1C45-B3A7-A2C91471EC73}"/>
              </a:ext>
            </a:extLst>
          </p:cNvPr>
          <p:cNvPicPr>
            <a:picLocks noChangeAspect="1"/>
          </p:cNvPicPr>
          <p:nvPr/>
        </p:nvPicPr>
        <p:blipFill>
          <a:blip r:embed="rId5"/>
          <a:stretch>
            <a:fillRect/>
          </a:stretch>
        </p:blipFill>
        <p:spPr>
          <a:xfrm>
            <a:off x="8382000" y="2081474"/>
            <a:ext cx="3437769" cy="4395525"/>
          </a:xfrm>
          <a:prstGeom prst="rect">
            <a:avLst/>
          </a:prstGeom>
          <a:ln w="28575">
            <a:solidFill>
              <a:schemeClr val="bg1"/>
            </a:solidFill>
          </a:ln>
        </p:spPr>
      </p:pic>
      <p:sp>
        <p:nvSpPr>
          <p:cNvPr id="6" name="TextBox 5">
            <a:extLst>
              <a:ext uri="{FF2B5EF4-FFF2-40B4-BE49-F238E27FC236}">
                <a16:creationId xmlns:a16="http://schemas.microsoft.com/office/drawing/2014/main" id="{52AEB3C3-FC05-804D-A71A-CF714EB5F245}"/>
              </a:ext>
            </a:extLst>
          </p:cNvPr>
          <p:cNvSpPr txBox="1"/>
          <p:nvPr/>
        </p:nvSpPr>
        <p:spPr>
          <a:xfrm>
            <a:off x="372231" y="6248400"/>
            <a:ext cx="3056769" cy="307777"/>
          </a:xfrm>
          <a:prstGeom prst="rect">
            <a:avLst/>
          </a:prstGeom>
          <a:noFill/>
        </p:spPr>
        <p:txBody>
          <a:bodyPr wrap="square" rtlCol="0">
            <a:spAutoFit/>
          </a:bodyPr>
          <a:lstStyle/>
          <a:p>
            <a:r>
              <a:rPr lang="en-US" dirty="0"/>
              <a:t>Photo by </a:t>
            </a:r>
            <a:r>
              <a:rPr lang="en-US" dirty="0">
                <a:hlinkClick r:id="rId6"/>
              </a:rPr>
              <a:t>Morgan Lane</a:t>
            </a:r>
            <a:r>
              <a:rPr lang="en-US" dirty="0"/>
              <a:t> on </a:t>
            </a:r>
            <a:r>
              <a:rPr lang="en-US" dirty="0">
                <a:hlinkClick r:id="rId7"/>
              </a:rPr>
              <a:t>Unsplash</a:t>
            </a:r>
            <a:endParaRPr lang="en-US" dirty="0"/>
          </a:p>
        </p:txBody>
      </p:sp>
    </p:spTree>
    <p:extLst>
      <p:ext uri="{BB962C8B-B14F-4D97-AF65-F5344CB8AC3E}">
        <p14:creationId xmlns:p14="http://schemas.microsoft.com/office/powerpoint/2010/main" val="374983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794702" y="423527"/>
            <a:ext cx="10254298" cy="1331371"/>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indent="0">
              <a:spcBef>
                <a:spcPts val="0"/>
              </a:spcBef>
            </a:pPr>
            <a:r>
              <a:rPr lang="en-US" b="0" dirty="0"/>
              <a:t>Practices and Patterns in Research Information Management: Findings from a Global Survey</a:t>
            </a:r>
            <a:endParaRPr dirty="0"/>
          </a:p>
        </p:txBody>
      </p:sp>
      <p:sp>
        <p:nvSpPr>
          <p:cNvPr id="511" name="Shape 511"/>
          <p:cNvSpPr/>
          <p:nvPr/>
        </p:nvSpPr>
        <p:spPr>
          <a:xfrm>
            <a:off x="0" y="6484205"/>
            <a:ext cx="3298841" cy="415498"/>
          </a:xfrm>
          <a:prstGeom prst="rect">
            <a:avLst/>
          </a:prstGeom>
          <a:solidFill>
            <a:srgbClr val="A9306F"/>
          </a:solid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libri"/>
                <a:ea typeface="Calibri"/>
                <a:cs typeface="Calibri"/>
                <a:sym typeface="Calibri"/>
              </a:rPr>
              <a:t>oc.lc/rim</a:t>
            </a:r>
            <a:endParaRPr kumimoji="0"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 name="Shape 517">
            <a:extLst>
              <a:ext uri="{FF2B5EF4-FFF2-40B4-BE49-F238E27FC236}">
                <a16:creationId xmlns:a16="http://schemas.microsoft.com/office/drawing/2014/main" id="{FD82FD4D-274C-CE46-8440-3E0F0CB52180}"/>
              </a:ext>
            </a:extLst>
          </p:cNvPr>
          <p:cNvSpPr txBox="1">
            <a:spLocks/>
          </p:cNvSpPr>
          <p:nvPr/>
        </p:nvSpPr>
        <p:spPr>
          <a:xfrm>
            <a:off x="5136398" y="1867799"/>
            <a:ext cx="5912602" cy="4574704"/>
          </a:xfrm>
          <a:prstGeom prst="rect">
            <a:avLst/>
          </a:prstGeom>
          <a:noFill/>
          <a:ln>
            <a:noFill/>
          </a:ln>
        </p:spPr>
        <p:txBody>
          <a:bodyPr spcFirstLastPara="1" wrap="square" lIns="0"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marR="0" lvl="0" indent="0" algn="l" defTabSz="457200" rtl="0" eaLnBrk="1" fontAlgn="auto" latinLnBrk="0" hangingPunct="1">
              <a:lnSpc>
                <a:spcPct val="150000"/>
              </a:lnSpc>
              <a:spcBef>
                <a:spcPts val="280"/>
              </a:spcBef>
              <a:spcAft>
                <a:spcPts val="0"/>
              </a:spcAft>
              <a:buClr>
                <a:prstClr val="black"/>
              </a:buClr>
              <a:buSzPts val="1100"/>
              <a:buFont typeface="Arial"/>
              <a:buNone/>
              <a:tabLst/>
              <a:defRPr/>
            </a:pPr>
            <a:r>
              <a:rPr kumimoji="0" lang="en-US" sz="1700" b="1" i="0" u="none" strike="noStrike" kern="1200" cap="none" spc="0" normalizeH="0" baseline="0" noProof="0" dirty="0">
                <a:ln>
                  <a:noFill/>
                </a:ln>
                <a:solidFill>
                  <a:prstClr val="white"/>
                </a:solidFill>
                <a:effectLst/>
                <a:uLnTx/>
                <a:uFillTx/>
                <a:latin typeface="Arial"/>
                <a:cs typeface="Arial"/>
                <a:sym typeface="Arial"/>
              </a:rPr>
              <a:t>Rebecca Bryant</a:t>
            </a:r>
            <a:r>
              <a:rPr kumimoji="0" lang="en-US" sz="1700" b="0" i="0" u="none" strike="noStrike" kern="1200" cap="none" spc="0" normalizeH="0" baseline="0" noProof="0" dirty="0">
                <a:ln>
                  <a:noFill/>
                </a:ln>
                <a:solidFill>
                  <a:prstClr val="white"/>
                </a:solidFill>
                <a:effectLst/>
                <a:uLnTx/>
                <a:uFillTx/>
                <a:latin typeface="Arial"/>
                <a:cs typeface="Arial"/>
                <a:sym typeface="Arial"/>
              </a:rPr>
              <a:t>, PI, OCLC Research</a:t>
            </a:r>
            <a:endParaRPr kumimoji="0" lang="en-US" sz="1700" b="1"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457200" rtl="0" eaLnBrk="1" fontAlgn="auto" latinLnBrk="0" hangingPunct="1">
              <a:lnSpc>
                <a:spcPct val="150000"/>
              </a:lnSpc>
              <a:spcBef>
                <a:spcPts val="280"/>
              </a:spcBef>
              <a:spcAft>
                <a:spcPts val="0"/>
              </a:spcAft>
              <a:buClr>
                <a:prstClr val="black"/>
              </a:buClr>
              <a:buSzPts val="1100"/>
              <a:buFont typeface="Arial"/>
              <a:buNone/>
              <a:tabLst/>
              <a:defRPr/>
            </a:pPr>
            <a:r>
              <a:rPr kumimoji="0" lang="en-US" sz="1700" b="1" i="0" u="none" strike="noStrike" kern="1200" cap="none" spc="0" normalizeH="0" baseline="0" noProof="0" dirty="0">
                <a:ln>
                  <a:noFill/>
                </a:ln>
                <a:solidFill>
                  <a:prstClr val="white"/>
                </a:solidFill>
                <a:effectLst/>
                <a:uLnTx/>
                <a:uFillTx/>
                <a:latin typeface="Arial"/>
                <a:cs typeface="Arial"/>
                <a:sym typeface="Arial"/>
              </a:rPr>
              <a:t>Pablo de Castro</a:t>
            </a:r>
            <a:r>
              <a:rPr kumimoji="0" lang="en-US" sz="1700" b="0" i="0" u="none" strike="noStrike" kern="1200" cap="none" spc="0" normalizeH="0" baseline="0" noProof="0" dirty="0">
                <a:ln>
                  <a:noFill/>
                </a:ln>
                <a:solidFill>
                  <a:prstClr val="white"/>
                </a:solidFill>
                <a:effectLst/>
                <a:uLnTx/>
                <a:uFillTx/>
                <a:latin typeface="Arial"/>
                <a:cs typeface="Arial"/>
                <a:sym typeface="Arial"/>
              </a:rPr>
              <a:t>, Strathclyde University and </a:t>
            </a:r>
            <a:r>
              <a:rPr kumimoji="0" lang="en-US" sz="1700" b="0" i="0" u="none" strike="noStrike" kern="1200" cap="none" spc="0" normalizeH="0" baseline="0" noProof="0" dirty="0" err="1">
                <a:ln>
                  <a:noFill/>
                </a:ln>
                <a:solidFill>
                  <a:prstClr val="white"/>
                </a:solidFill>
                <a:effectLst/>
                <a:uLnTx/>
                <a:uFillTx/>
                <a:latin typeface="Arial"/>
                <a:cs typeface="Arial"/>
                <a:sym typeface="Arial"/>
              </a:rPr>
              <a:t>euroCRIS</a:t>
            </a:r>
            <a:endParaRPr kumimoji="0" lang="en-US" sz="1700" b="0"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457200" rtl="0" eaLnBrk="1" fontAlgn="auto" latinLnBrk="0" hangingPunct="1">
              <a:lnSpc>
                <a:spcPct val="150000"/>
              </a:lnSpc>
              <a:spcBef>
                <a:spcPts val="280"/>
              </a:spcBef>
              <a:spcAft>
                <a:spcPts val="0"/>
              </a:spcAft>
              <a:buClr>
                <a:prstClr val="black"/>
              </a:buClr>
              <a:buSzPts val="1100"/>
              <a:buFont typeface="Arial"/>
              <a:buNone/>
              <a:tabLst/>
              <a:defRPr/>
            </a:pPr>
            <a:r>
              <a:rPr kumimoji="0" lang="en-US" sz="1700" b="1" i="0" u="none" strike="noStrike" kern="1200" cap="none" spc="0" normalizeH="0" baseline="0" noProof="0" dirty="0">
                <a:ln>
                  <a:noFill/>
                </a:ln>
                <a:solidFill>
                  <a:prstClr val="white"/>
                </a:solidFill>
                <a:effectLst/>
                <a:uLnTx/>
                <a:uFillTx/>
                <a:latin typeface="Arial"/>
                <a:cs typeface="Arial"/>
                <a:sym typeface="Arial"/>
              </a:rPr>
              <a:t>Anna Clements</a:t>
            </a:r>
            <a:r>
              <a:rPr kumimoji="0" lang="en-US" sz="1700" b="0" i="0" u="none" strike="noStrike" kern="1200" cap="none" spc="0" normalizeH="0" baseline="0" noProof="0" dirty="0">
                <a:ln>
                  <a:noFill/>
                </a:ln>
                <a:solidFill>
                  <a:prstClr val="white"/>
                </a:solidFill>
                <a:effectLst/>
                <a:uLnTx/>
                <a:uFillTx/>
                <a:latin typeface="Arial"/>
                <a:cs typeface="Arial"/>
                <a:sym typeface="Arial"/>
              </a:rPr>
              <a:t>, University of St. Andrews and </a:t>
            </a:r>
            <a:r>
              <a:rPr kumimoji="0" lang="en-US" sz="1700" b="0" i="0" u="none" strike="noStrike" kern="1200" cap="none" spc="0" normalizeH="0" baseline="0" noProof="0" dirty="0" err="1">
                <a:ln>
                  <a:noFill/>
                </a:ln>
                <a:solidFill>
                  <a:prstClr val="white"/>
                </a:solidFill>
                <a:effectLst/>
                <a:uLnTx/>
                <a:uFillTx/>
                <a:latin typeface="Arial"/>
                <a:cs typeface="Arial"/>
                <a:sym typeface="Arial"/>
              </a:rPr>
              <a:t>euroCRIS</a:t>
            </a:r>
            <a:endParaRPr kumimoji="0" lang="en-US" sz="1700" b="0"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457200" rtl="0" eaLnBrk="1" fontAlgn="auto" latinLnBrk="0" hangingPunct="1">
              <a:lnSpc>
                <a:spcPct val="150000"/>
              </a:lnSpc>
              <a:spcBef>
                <a:spcPts val="280"/>
              </a:spcBef>
              <a:spcAft>
                <a:spcPts val="0"/>
              </a:spcAft>
              <a:buClr>
                <a:prstClr val="black"/>
              </a:buClr>
              <a:buSzPts val="1100"/>
              <a:buFont typeface="Arial"/>
              <a:buNone/>
              <a:tabLst/>
              <a:defRPr/>
            </a:pPr>
            <a:r>
              <a:rPr kumimoji="0" lang="en-US" sz="1700" b="1" i="0" u="none" strike="noStrike" kern="1200" cap="none" spc="0" normalizeH="0" baseline="0" noProof="0" dirty="0">
                <a:ln>
                  <a:noFill/>
                </a:ln>
                <a:solidFill>
                  <a:prstClr val="white"/>
                </a:solidFill>
                <a:effectLst/>
                <a:uLnTx/>
                <a:uFillTx/>
                <a:latin typeface="Arial"/>
                <a:cs typeface="Arial"/>
                <a:sym typeface="Arial"/>
              </a:rPr>
              <a:t>Annette Dortmund, </a:t>
            </a:r>
            <a:r>
              <a:rPr kumimoji="0" lang="en-US" sz="1700" b="0" i="0" u="none" strike="noStrike" kern="1200" cap="none" spc="0" normalizeH="0" baseline="0" noProof="0" dirty="0">
                <a:ln>
                  <a:noFill/>
                </a:ln>
                <a:solidFill>
                  <a:prstClr val="white"/>
                </a:solidFill>
                <a:effectLst/>
                <a:uLnTx/>
                <a:uFillTx/>
                <a:latin typeface="Arial"/>
                <a:cs typeface="Arial"/>
                <a:sym typeface="Arial"/>
              </a:rPr>
              <a:t>OCLC EMEA</a:t>
            </a:r>
          </a:p>
          <a:p>
            <a:pPr marL="0" marR="0" lvl="0" indent="0" algn="l" defTabSz="457200" rtl="0" eaLnBrk="1" fontAlgn="auto" latinLnBrk="0" hangingPunct="1">
              <a:lnSpc>
                <a:spcPct val="150000"/>
              </a:lnSpc>
              <a:spcBef>
                <a:spcPts val="280"/>
              </a:spcBef>
              <a:spcAft>
                <a:spcPts val="0"/>
              </a:spcAft>
              <a:buClr>
                <a:prstClr val="black"/>
              </a:buClr>
              <a:buSzPts val="1100"/>
              <a:buFont typeface="Arial"/>
              <a:buNone/>
              <a:tabLst/>
              <a:defRPr/>
            </a:pPr>
            <a:r>
              <a:rPr kumimoji="0" lang="en-US" sz="1700" b="1" i="0" u="none" strike="noStrike" kern="1200" cap="none" spc="0" normalizeH="0" baseline="0" noProof="0" dirty="0">
                <a:ln>
                  <a:noFill/>
                </a:ln>
                <a:solidFill>
                  <a:prstClr val="white"/>
                </a:solidFill>
                <a:effectLst/>
                <a:uLnTx/>
                <a:uFillTx/>
                <a:latin typeface="Arial"/>
                <a:cs typeface="Arial"/>
                <a:sym typeface="Arial"/>
              </a:rPr>
              <a:t>Jan </a:t>
            </a:r>
            <a:r>
              <a:rPr kumimoji="0" lang="en-US" sz="1700" b="1" i="0" u="none" strike="noStrike" kern="1200" cap="none" spc="0" normalizeH="0" baseline="0" noProof="0" dirty="0" err="1">
                <a:ln>
                  <a:noFill/>
                </a:ln>
                <a:solidFill>
                  <a:prstClr val="white"/>
                </a:solidFill>
                <a:effectLst/>
                <a:uLnTx/>
                <a:uFillTx/>
                <a:latin typeface="Arial"/>
                <a:cs typeface="Arial"/>
                <a:sym typeface="Arial"/>
              </a:rPr>
              <a:t>Fransen</a:t>
            </a:r>
            <a:r>
              <a:rPr kumimoji="0" lang="en-US" sz="1700" b="0" i="0" u="none" strike="noStrike" kern="1200" cap="none" spc="0" normalizeH="0" baseline="0" noProof="0" dirty="0">
                <a:ln>
                  <a:noFill/>
                </a:ln>
                <a:solidFill>
                  <a:prstClr val="white"/>
                </a:solidFill>
                <a:effectLst/>
                <a:uLnTx/>
                <a:uFillTx/>
                <a:latin typeface="Arial"/>
                <a:cs typeface="Arial"/>
                <a:sym typeface="Arial"/>
              </a:rPr>
              <a:t>, University of Minnesota, Twin Cities</a:t>
            </a:r>
          </a:p>
          <a:p>
            <a:pPr marL="0" marR="0" lvl="0" indent="0" algn="l" defTabSz="457200" rtl="0" eaLnBrk="1" fontAlgn="auto" latinLnBrk="0" hangingPunct="1">
              <a:lnSpc>
                <a:spcPct val="150000"/>
              </a:lnSpc>
              <a:spcBef>
                <a:spcPts val="280"/>
              </a:spcBef>
              <a:spcAft>
                <a:spcPts val="0"/>
              </a:spcAft>
              <a:buClr>
                <a:prstClr val="black"/>
              </a:buClr>
              <a:buSzPts val="1100"/>
              <a:buFont typeface="Arial"/>
              <a:buNone/>
              <a:tabLst/>
              <a:defRPr/>
            </a:pPr>
            <a:r>
              <a:rPr kumimoji="0" lang="en-US" sz="1700" b="1" i="0" u="none" strike="noStrike" kern="1200" cap="none" spc="0" normalizeH="0" baseline="0" noProof="0" dirty="0">
                <a:ln>
                  <a:noFill/>
                </a:ln>
                <a:solidFill>
                  <a:prstClr val="white"/>
                </a:solidFill>
                <a:effectLst/>
                <a:uLnTx/>
                <a:uFillTx/>
                <a:latin typeface="Arial"/>
                <a:cs typeface="Arial"/>
                <a:sym typeface="Arial"/>
              </a:rPr>
              <a:t>Michele </a:t>
            </a:r>
            <a:r>
              <a:rPr kumimoji="0" lang="en-US" sz="1700" b="1" i="0" u="none" strike="noStrike" kern="1200" cap="none" spc="0" normalizeH="0" baseline="0" noProof="0" dirty="0" err="1">
                <a:ln>
                  <a:noFill/>
                </a:ln>
                <a:solidFill>
                  <a:prstClr val="white"/>
                </a:solidFill>
                <a:effectLst/>
                <a:uLnTx/>
                <a:uFillTx/>
                <a:latin typeface="Arial"/>
                <a:cs typeface="Arial"/>
                <a:sym typeface="Arial"/>
              </a:rPr>
              <a:t>Mennielli</a:t>
            </a:r>
            <a:r>
              <a:rPr kumimoji="0" lang="en-US" sz="1700" b="0" i="0" u="none" strike="noStrike" kern="1200" cap="none" spc="0" normalizeH="0" baseline="0" noProof="0" dirty="0">
                <a:ln>
                  <a:noFill/>
                </a:ln>
                <a:solidFill>
                  <a:prstClr val="white"/>
                </a:solidFill>
                <a:effectLst/>
                <a:uLnTx/>
                <a:uFillTx/>
                <a:latin typeface="Arial"/>
                <a:cs typeface="Arial"/>
                <a:sym typeface="Arial"/>
              </a:rPr>
              <a:t>, </a:t>
            </a:r>
            <a:r>
              <a:rPr kumimoji="0" lang="en-US" sz="1700" b="0" i="0" u="none" strike="noStrike" kern="1200" cap="none" spc="0" normalizeH="0" baseline="0" noProof="0" dirty="0" err="1">
                <a:ln>
                  <a:noFill/>
                </a:ln>
                <a:solidFill>
                  <a:prstClr val="white"/>
                </a:solidFill>
                <a:effectLst/>
                <a:uLnTx/>
                <a:uFillTx/>
                <a:latin typeface="Arial"/>
                <a:cs typeface="Arial"/>
                <a:sym typeface="Arial"/>
              </a:rPr>
              <a:t>DuraSpace</a:t>
            </a:r>
            <a:r>
              <a:rPr kumimoji="0" lang="en-US" sz="1700" b="0" i="0" u="none" strike="noStrike" kern="1200" cap="none" spc="0" normalizeH="0" baseline="0" noProof="0" dirty="0">
                <a:ln>
                  <a:noFill/>
                </a:ln>
                <a:solidFill>
                  <a:prstClr val="white"/>
                </a:solidFill>
                <a:effectLst/>
                <a:uLnTx/>
                <a:uFillTx/>
                <a:latin typeface="Arial"/>
                <a:cs typeface="Arial"/>
                <a:sym typeface="Arial"/>
              </a:rPr>
              <a:t> and </a:t>
            </a:r>
            <a:r>
              <a:rPr kumimoji="0" lang="en-US" sz="1700" b="0" i="0" u="none" strike="noStrike" kern="1200" cap="none" spc="0" normalizeH="0" baseline="0" noProof="0" dirty="0" err="1">
                <a:ln>
                  <a:noFill/>
                </a:ln>
                <a:solidFill>
                  <a:prstClr val="white"/>
                </a:solidFill>
                <a:effectLst/>
                <a:uLnTx/>
                <a:uFillTx/>
                <a:latin typeface="Arial"/>
                <a:cs typeface="Arial"/>
                <a:sym typeface="Arial"/>
              </a:rPr>
              <a:t>euroCRIS</a:t>
            </a:r>
            <a:endParaRPr kumimoji="0" lang="en-US" sz="1700" b="0"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457200" rtl="0" eaLnBrk="1" fontAlgn="auto" latinLnBrk="0" hangingPunct="1">
              <a:lnSpc>
                <a:spcPct val="90000"/>
              </a:lnSpc>
              <a:spcBef>
                <a:spcPts val="280"/>
              </a:spcBef>
              <a:spcAft>
                <a:spcPts val="0"/>
              </a:spcAft>
              <a:buClr>
                <a:prstClr val="black"/>
              </a:buClr>
              <a:buSzPts val="1100"/>
              <a:buFont typeface="Arial"/>
              <a:buNone/>
              <a:tabLst/>
              <a:defRPr/>
            </a:pPr>
            <a:endParaRPr kumimoji="0" lang="en-US" sz="2000" b="0"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457200" rtl="0" eaLnBrk="1" fontAlgn="auto" latinLnBrk="0" hangingPunct="1">
              <a:lnSpc>
                <a:spcPct val="90000"/>
              </a:lnSpc>
              <a:spcBef>
                <a:spcPts val="280"/>
              </a:spcBef>
              <a:spcAft>
                <a:spcPts val="0"/>
              </a:spcAft>
              <a:buClr>
                <a:prstClr val="black"/>
              </a:buClr>
              <a:buSzPts val="1100"/>
              <a:buFont typeface="Arial"/>
              <a:buNone/>
              <a:tabLst/>
              <a:defRPr/>
            </a:pPr>
            <a:br>
              <a:rPr kumimoji="0" lang="en-US" sz="2000" b="0" i="0" u="none" strike="noStrike" kern="1200" cap="none" spc="0" normalizeH="0" baseline="0" noProof="0" dirty="0">
                <a:ln>
                  <a:noFill/>
                </a:ln>
                <a:solidFill>
                  <a:prstClr val="white"/>
                </a:solidFill>
                <a:effectLst/>
                <a:uLnTx/>
                <a:uFillTx/>
                <a:latin typeface="Arial"/>
                <a:cs typeface="Arial"/>
                <a:sym typeface="Arial"/>
              </a:rPr>
            </a:br>
            <a:r>
              <a:rPr kumimoji="0" lang="en-US" sz="2000" b="0" i="0" u="none" strike="noStrike" kern="1200" cap="none" spc="0" normalizeH="0" baseline="0" noProof="0" dirty="0">
                <a:ln>
                  <a:noFill/>
                </a:ln>
                <a:solidFill>
                  <a:prstClr val="white"/>
                </a:solidFill>
                <a:effectLst/>
                <a:uLnTx/>
                <a:uFillTx/>
                <a:latin typeface="Arial"/>
                <a:cs typeface="Arial"/>
                <a:sym typeface="Arial"/>
              </a:rPr>
              <a:t>Plus a number of valuable collaborators at OCLC</a:t>
            </a:r>
          </a:p>
          <a:p>
            <a:pPr marL="0" marR="0" lvl="0" indent="0" algn="l" defTabSz="457200" rtl="0" eaLnBrk="1" fontAlgn="auto" latinLnBrk="0" hangingPunct="1">
              <a:lnSpc>
                <a:spcPct val="90000"/>
              </a:lnSpc>
              <a:spcBef>
                <a:spcPts val="280"/>
              </a:spcBef>
              <a:spcAft>
                <a:spcPts val="0"/>
              </a:spcAft>
              <a:buClr>
                <a:prstClr val="black"/>
              </a:buClr>
              <a:buSzPts val="1400"/>
              <a:buFont typeface="Arial"/>
              <a:buNone/>
              <a:tabLst/>
              <a:defRPr/>
            </a:pPr>
            <a:endParaRPr kumimoji="0" lang="en-US" sz="2000" b="1" i="0" u="none" strike="noStrike" kern="1200" cap="none" spc="0" normalizeH="0" baseline="0" noProof="0" dirty="0">
              <a:ln>
                <a:noFill/>
              </a:ln>
              <a:solidFill>
                <a:prstClr val="white"/>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C9279750-F490-5E4E-9218-F47194A939EE}"/>
              </a:ext>
            </a:extLst>
          </p:cNvPr>
          <p:cNvPicPr>
            <a:picLocks noChangeAspect="1"/>
          </p:cNvPicPr>
          <p:nvPr/>
        </p:nvPicPr>
        <p:blipFill>
          <a:blip r:embed="rId3"/>
          <a:stretch>
            <a:fillRect/>
          </a:stretch>
        </p:blipFill>
        <p:spPr>
          <a:xfrm>
            <a:off x="1143000" y="1867799"/>
            <a:ext cx="3437769" cy="4395525"/>
          </a:xfrm>
          <a:prstGeom prst="rect">
            <a:avLst/>
          </a:prstGeom>
          <a:ln w="28575">
            <a:solidFill>
              <a:schemeClr val="bg1"/>
            </a:solidFill>
          </a:ln>
        </p:spPr>
      </p:pic>
      <p:sp>
        <p:nvSpPr>
          <p:cNvPr id="8" name="Oval 7"/>
          <p:cNvSpPr/>
          <p:nvPr/>
        </p:nvSpPr>
        <p:spPr>
          <a:xfrm>
            <a:off x="11828521" y="198120"/>
            <a:ext cx="158432"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9" name="Shape 368">
            <a:extLst>
              <a:ext uri="{FF2B5EF4-FFF2-40B4-BE49-F238E27FC236}">
                <a16:creationId xmlns:a16="http://schemas.microsoft.com/office/drawing/2014/main" id="{DE24E535-2988-7448-B509-2A93F4675C67}"/>
              </a:ext>
            </a:extLst>
          </p:cNvPr>
          <p:cNvPicPr preferRelativeResize="0"/>
          <p:nvPr/>
        </p:nvPicPr>
        <p:blipFill rotWithShape="1">
          <a:blip r:embed="rId4">
            <a:alphaModFix/>
          </a:blip>
          <a:srcRect/>
          <a:stretch/>
        </p:blipFill>
        <p:spPr>
          <a:xfrm>
            <a:off x="5958164" y="5916089"/>
            <a:ext cx="2090386" cy="413890"/>
          </a:xfrm>
          <a:prstGeom prst="rect">
            <a:avLst/>
          </a:prstGeom>
          <a:noFill/>
          <a:ln>
            <a:noFill/>
          </a:ln>
        </p:spPr>
      </p:pic>
      <p:pic>
        <p:nvPicPr>
          <p:cNvPr id="11" name="Picture 6">
            <a:extLst>
              <a:ext uri="{FF2B5EF4-FFF2-40B4-BE49-F238E27FC236}">
                <a16:creationId xmlns:a16="http://schemas.microsoft.com/office/drawing/2014/main" id="{BE522AA0-9B65-4E4C-8A2E-87C63908C739}"/>
              </a:ext>
            </a:extLst>
          </p:cNvPr>
          <p:cNvPicPr>
            <a:picLocks noChangeAspect="1"/>
          </p:cNvPicPr>
          <p:nvPr/>
        </p:nvPicPr>
        <p:blipFill>
          <a:blip r:embed="rId5"/>
          <a:stretch>
            <a:fillRect/>
          </a:stretch>
        </p:blipFill>
        <p:spPr>
          <a:xfrm>
            <a:off x="8440973" y="5811596"/>
            <a:ext cx="1410855" cy="622877"/>
          </a:xfrm>
          <a:prstGeom prst="rect">
            <a:avLst/>
          </a:prstGeom>
        </p:spPr>
      </p:pic>
    </p:spTree>
    <p:extLst>
      <p:ext uri="{BB962C8B-B14F-4D97-AF65-F5344CB8AC3E}">
        <p14:creationId xmlns:p14="http://schemas.microsoft.com/office/powerpoint/2010/main" val="18794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a:extLst>
              <a:ext uri="{FF2B5EF4-FFF2-40B4-BE49-F238E27FC236}">
                <a16:creationId xmlns:a16="http://schemas.microsoft.com/office/drawing/2014/main" id="{E89A0CC9-853C-DA40-99E2-AB7A96C5C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538914"/>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a:extLst>
              <a:ext uri="{FF2B5EF4-FFF2-40B4-BE49-F238E27FC236}">
                <a16:creationId xmlns:a16="http://schemas.microsoft.com/office/drawing/2014/main" id="{A589179F-F32D-5741-9C82-4509289F0CA2}"/>
              </a:ext>
            </a:extLst>
          </p:cNvPr>
          <p:cNvSpPr>
            <a:spLocks noChangeArrowheads="1"/>
          </p:cNvSpPr>
          <p:nvPr/>
        </p:nvSpPr>
        <p:spPr bwMode="auto">
          <a:xfrm>
            <a:off x="2474914" y="6472239"/>
            <a:ext cx="80803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dirty="0">
                <a:latin typeface="Arial" panose="020B0604020202020204" pitchFamily="34" charset="0"/>
                <a:cs typeface="Arial" panose="020B0604020202020204" pitchFamily="34" charset="0"/>
              </a:rPr>
              <a:t>“Total number of survey respondents, by broad region” by </a:t>
            </a:r>
            <a:r>
              <a:rPr lang="en-US" altLang="en-US" sz="1000" dirty="0">
                <a:latin typeface="Arial" panose="020B0604020202020204" pitchFamily="34" charset="0"/>
                <a:cs typeface="Arial" panose="020B0604020202020204" pitchFamily="34" charset="0"/>
                <a:hlinkClick r:id="rId4"/>
              </a:rPr>
              <a:t>OCLC </a:t>
            </a:r>
            <a:r>
              <a:rPr lang="en-US" altLang="en-US" sz="1000" dirty="0">
                <a:latin typeface="Arial" panose="020B0604020202020204" pitchFamily="34" charset="0"/>
                <a:cs typeface="Arial" panose="020B0604020202020204" pitchFamily="34" charset="0"/>
              </a:rPr>
              <a:t>and </a:t>
            </a:r>
            <a:r>
              <a:rPr lang="en-US" altLang="en-US" sz="1000" dirty="0">
                <a:latin typeface="Arial" panose="020B0604020202020204" pitchFamily="34" charset="0"/>
                <a:cs typeface="Arial" panose="020B0604020202020204" pitchFamily="34" charset="0"/>
                <a:hlinkClick r:id="rId5"/>
              </a:rPr>
              <a:t>euroCRIS</a:t>
            </a:r>
            <a:r>
              <a:rPr lang="en-US" altLang="en-US" sz="1000" i="1" dirty="0">
                <a:latin typeface="Arial" panose="020B0604020202020204" pitchFamily="34" charset="0"/>
                <a:cs typeface="Arial" panose="020B0604020202020204" pitchFamily="34" charset="0"/>
              </a:rPr>
              <a:t>, 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6"/>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7"/>
              </a:rPr>
              <a:t>CC BY 4.0</a:t>
            </a:r>
            <a:endParaRPr lang="en-US" altLang="en-US" sz="1100" dirty="0">
              <a:latin typeface="Arial" panose="020B0604020202020204" pitchFamily="34" charset="0"/>
              <a:cs typeface="Arial" panose="020B0604020202020204" pitchFamily="34" charset="0"/>
            </a:endParaRPr>
          </a:p>
        </p:txBody>
      </p:sp>
      <p:pic>
        <p:nvPicPr>
          <p:cNvPr id="15364" name="Picture 4">
            <a:extLst>
              <a:ext uri="{FF2B5EF4-FFF2-40B4-BE49-F238E27FC236}">
                <a16:creationId xmlns:a16="http://schemas.microsoft.com/office/drawing/2014/main" id="{BA1E6EE8-DDAD-A147-9567-30A9F3A67E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1134269"/>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536">
            <a:extLst>
              <a:ext uri="{FF2B5EF4-FFF2-40B4-BE49-F238E27FC236}">
                <a16:creationId xmlns:a16="http://schemas.microsoft.com/office/drawing/2014/main" id="{90695348-080F-6549-80CB-E006A2912401}"/>
              </a:ext>
            </a:extLst>
          </p:cNvPr>
          <p:cNvSpPr txBox="1">
            <a:spLocks/>
          </p:cNvSpPr>
          <p:nvPr/>
        </p:nvSpPr>
        <p:spPr>
          <a:xfrm>
            <a:off x="838200" y="0"/>
            <a:ext cx="10820400" cy="10429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800"/>
            </a:pPr>
            <a:r>
              <a:rPr lang="en-US" sz="2800">
                <a:solidFill>
                  <a:srgbClr val="1F497D"/>
                </a:solidFill>
              </a:rPr>
              <a:t>RIM Survey responses: geographic overview</a:t>
            </a:r>
            <a:br>
              <a:rPr lang="en-US" sz="2800">
                <a:solidFill>
                  <a:srgbClr val="1F497D"/>
                </a:solidFill>
              </a:rPr>
            </a:br>
            <a:br>
              <a:rPr lang="en-US" sz="1000">
                <a:solidFill>
                  <a:srgbClr val="1F497D"/>
                </a:solidFill>
              </a:rPr>
            </a:br>
            <a:r>
              <a:rPr lang="en-US" sz="1000">
                <a:solidFill>
                  <a:srgbClr val="1F497D"/>
                </a:solidFill>
              </a:rPr>
              <a:t>	</a:t>
            </a:r>
            <a:r>
              <a:rPr lang="en-US" sz="2400">
                <a:solidFill>
                  <a:srgbClr val="1F497D"/>
                </a:solidFill>
              </a:rPr>
              <a:t>381 survey respondents from 44 countries</a:t>
            </a:r>
          </a:p>
          <a:p>
            <a:endParaRPr lang="en-US" dirty="0"/>
          </a:p>
        </p:txBody>
      </p:sp>
      <p:sp>
        <p:nvSpPr>
          <p:cNvPr id="2" name="TextBox 1">
            <a:extLst>
              <a:ext uri="{FF2B5EF4-FFF2-40B4-BE49-F238E27FC236}">
                <a16:creationId xmlns:a16="http://schemas.microsoft.com/office/drawing/2014/main" id="{C1720705-8430-0745-8438-DC35024D3294}"/>
              </a:ext>
            </a:extLst>
          </p:cNvPr>
          <p:cNvSpPr txBox="1"/>
          <p:nvPr/>
        </p:nvSpPr>
        <p:spPr>
          <a:xfrm>
            <a:off x="5448300" y="4245908"/>
            <a:ext cx="1295400" cy="304800"/>
          </a:xfrm>
          <a:prstGeom prst="rect">
            <a:avLst/>
          </a:prstGeom>
          <a:solidFill>
            <a:srgbClr val="FFC000"/>
          </a:solidFill>
        </p:spPr>
        <p:txBody>
          <a:bodyPr wrap="square" rtlCol="0">
            <a:spAutoFit/>
          </a:bodyPr>
          <a:lstStyle/>
          <a:p>
            <a:pPr algn="ctr"/>
            <a:r>
              <a:rPr lang="en-US" dirty="0"/>
              <a:t>Americas</a:t>
            </a:r>
          </a:p>
        </p:txBody>
      </p:sp>
      <p:sp>
        <p:nvSpPr>
          <p:cNvPr id="9" name="TextBox 8">
            <a:extLst>
              <a:ext uri="{FF2B5EF4-FFF2-40B4-BE49-F238E27FC236}">
                <a16:creationId xmlns:a16="http://schemas.microsoft.com/office/drawing/2014/main" id="{23DD8A99-EC25-2747-82B0-45F76D60EEF3}"/>
              </a:ext>
            </a:extLst>
          </p:cNvPr>
          <p:cNvSpPr txBox="1"/>
          <p:nvPr/>
        </p:nvSpPr>
        <p:spPr>
          <a:xfrm>
            <a:off x="4572000" y="3748881"/>
            <a:ext cx="762000" cy="523220"/>
          </a:xfrm>
          <a:prstGeom prst="rect">
            <a:avLst/>
          </a:prstGeom>
          <a:solidFill>
            <a:srgbClr val="92D050"/>
          </a:solidFill>
        </p:spPr>
        <p:txBody>
          <a:bodyPr wrap="square" rtlCol="0">
            <a:spAutoFit/>
          </a:bodyPr>
          <a:lstStyle/>
          <a:p>
            <a:pPr algn="ctr"/>
            <a:r>
              <a:rPr lang="en-US" dirty="0"/>
              <a:t>Asia-Pacific</a:t>
            </a:r>
          </a:p>
        </p:txBody>
      </p:sp>
      <p:sp>
        <p:nvSpPr>
          <p:cNvPr id="10" name="TextBox 9">
            <a:extLst>
              <a:ext uri="{FF2B5EF4-FFF2-40B4-BE49-F238E27FC236}">
                <a16:creationId xmlns:a16="http://schemas.microsoft.com/office/drawing/2014/main" id="{9FE6022B-A64A-5047-8F2F-E8AD0400FF39}"/>
              </a:ext>
            </a:extLst>
          </p:cNvPr>
          <p:cNvSpPr txBox="1"/>
          <p:nvPr/>
        </p:nvSpPr>
        <p:spPr>
          <a:xfrm>
            <a:off x="6269567" y="2369503"/>
            <a:ext cx="1295400" cy="738664"/>
          </a:xfrm>
          <a:prstGeom prst="rect">
            <a:avLst/>
          </a:prstGeom>
          <a:solidFill>
            <a:srgbClr val="0070C0"/>
          </a:solidFill>
        </p:spPr>
        <p:txBody>
          <a:bodyPr wrap="square" rtlCol="0">
            <a:spAutoFit/>
          </a:bodyPr>
          <a:lstStyle/>
          <a:p>
            <a:pPr algn="ctr"/>
            <a:r>
              <a:rPr lang="en-US" dirty="0">
                <a:solidFill>
                  <a:schemeClr val="bg1"/>
                </a:solidFill>
              </a:rPr>
              <a:t>Europe, Middle East, &amp; Africa</a:t>
            </a:r>
          </a:p>
        </p:txBody>
      </p:sp>
    </p:spTree>
    <p:extLst>
      <p:ext uri="{BB962C8B-B14F-4D97-AF65-F5344CB8AC3E}">
        <p14:creationId xmlns:p14="http://schemas.microsoft.com/office/powerpoint/2010/main" val="115037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a:extLst>
              <a:ext uri="{FF2B5EF4-FFF2-40B4-BE49-F238E27FC236}">
                <a16:creationId xmlns:a16="http://schemas.microsoft.com/office/drawing/2014/main" id="{5C8886C9-B313-7341-A45B-AEC0076DBB25}"/>
              </a:ext>
            </a:extLst>
          </p:cNvPr>
          <p:cNvSpPr/>
          <p:nvPr/>
        </p:nvSpPr>
        <p:spPr>
          <a:xfrm>
            <a:off x="328749" y="1447800"/>
            <a:ext cx="3657600" cy="2786149"/>
          </a:xfrm>
          <a:prstGeom prst="wedgeRectCallout">
            <a:avLst>
              <a:gd name="adj1" fmla="val -7812"/>
              <a:gd name="adj2" fmla="val 74124"/>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Reporting &amp; compliance drive RIM adoption (globally)</a:t>
            </a:r>
          </a:p>
        </p:txBody>
      </p:sp>
      <p:pic>
        <p:nvPicPr>
          <p:cNvPr id="5" name="Picture 3">
            <a:extLst>
              <a:ext uri="{FF2B5EF4-FFF2-40B4-BE49-F238E27FC236}">
                <a16:creationId xmlns:a16="http://schemas.microsoft.com/office/drawing/2014/main" id="{FB5E22B9-EDB5-B149-B3AA-DFC079C8FB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AE371DDF-2406-D144-B164-EB0EC6D78E99}"/>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Practices and Patterns in Research Information Management: Findings from a Global Survey </a:t>
            </a:r>
            <a:r>
              <a:rPr kumimoji="0" lang="en-US" alt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DOI:10.25333/BGFG-D241</a:t>
            </a:r>
            <a:r>
              <a:rPr kumimoji="0" lang="de-DE" alt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altLang="en-US" sz="10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a:ln>
                  <a:noFill/>
                </a:ln>
                <a:solidFill>
                  <a:schemeClr val="bg1"/>
                </a:solidFill>
                <a:effectLst/>
                <a:uLnTx/>
                <a:uFillTx/>
                <a:ea typeface="+mn-ea"/>
                <a:cs typeface="+mn-cs"/>
                <a:hlinkClick r:id="rId5">
                  <a:extLst>
                    <a:ext uri="{A12FA001-AC4F-418D-AE19-62706E023703}">
                      <ahyp:hlinkClr xmlns:ahyp="http://schemas.microsoft.com/office/drawing/2018/hyperlinkcolor" val="tx"/>
                    </a:ext>
                  </a:extLst>
                </a:hlinkClick>
              </a:rPr>
              <a:t>CC BY 4.0</a:t>
            </a:r>
            <a:endParaRPr kumimoji="0" lang="en-US" altLang="en-US" sz="1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8" name="Content Placeholder 5">
            <a:extLst>
              <a:ext uri="{FF2B5EF4-FFF2-40B4-BE49-F238E27FC236}">
                <a16:creationId xmlns:a16="http://schemas.microsoft.com/office/drawing/2014/main" id="{B9DB0535-AD4C-3441-A324-615B59CBC15A}"/>
              </a:ext>
            </a:extLst>
          </p:cNvPr>
          <p:cNvPicPr>
            <a:picLocks noChangeAspect="1"/>
          </p:cNvPicPr>
          <p:nvPr/>
        </p:nvPicPr>
        <p:blipFill>
          <a:blip r:embed="rId6"/>
          <a:stretch>
            <a:fillRect/>
          </a:stretch>
        </p:blipFill>
        <p:spPr>
          <a:xfrm>
            <a:off x="4185744" y="685800"/>
            <a:ext cx="7677507" cy="5203767"/>
          </a:xfrm>
          <a:prstGeom prst="rect">
            <a:avLst/>
          </a:prstGeom>
        </p:spPr>
      </p:pic>
    </p:spTree>
    <p:extLst>
      <p:ext uri="{BB962C8B-B14F-4D97-AF65-F5344CB8AC3E}">
        <p14:creationId xmlns:p14="http://schemas.microsoft.com/office/powerpoint/2010/main" val="106876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B8F5E-670C-FF40-8B05-A9D76A02C2B7}"/>
              </a:ext>
            </a:extLst>
          </p:cNvPr>
          <p:cNvPicPr>
            <a:picLocks noChangeAspect="1"/>
          </p:cNvPicPr>
          <p:nvPr/>
        </p:nvPicPr>
        <p:blipFill>
          <a:blip r:embed="rId3"/>
          <a:stretch>
            <a:fillRect/>
          </a:stretch>
        </p:blipFill>
        <p:spPr>
          <a:xfrm>
            <a:off x="1676400" y="457200"/>
            <a:ext cx="9620250" cy="5557399"/>
          </a:xfrm>
          <a:prstGeom prst="rect">
            <a:avLst/>
          </a:prstGeom>
        </p:spPr>
      </p:pic>
      <p:sp>
        <p:nvSpPr>
          <p:cNvPr id="9" name="Rounded Rectangle 8">
            <a:extLst>
              <a:ext uri="{FF2B5EF4-FFF2-40B4-BE49-F238E27FC236}">
                <a16:creationId xmlns:a16="http://schemas.microsoft.com/office/drawing/2014/main" id="{FDEDABC2-41A9-B846-80A1-64135DF80BD0}"/>
              </a:ext>
            </a:extLst>
          </p:cNvPr>
          <p:cNvSpPr/>
          <p:nvPr/>
        </p:nvSpPr>
        <p:spPr>
          <a:xfrm>
            <a:off x="2057400" y="4800600"/>
            <a:ext cx="9296400" cy="76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Picture 3">
            <a:extLst>
              <a:ext uri="{FF2B5EF4-FFF2-40B4-BE49-F238E27FC236}">
                <a16:creationId xmlns:a16="http://schemas.microsoft.com/office/drawing/2014/main" id="{9136AB47-F3D5-9042-9B72-392C7F417B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DBFCF8DE-AEB2-9444-88E0-39260D0D49C3}"/>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Practices and Patterns in Research Information Management: Findings from a Global Survey </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DOI:10.25333/BGFG-D241</a:t>
            </a:r>
            <a:r>
              <a:rPr kumimoji="0" lang="de-DE"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6"/>
              </a:rPr>
              <a:t>CC BY 4.0</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ular Callout 11">
            <a:extLst>
              <a:ext uri="{FF2B5EF4-FFF2-40B4-BE49-F238E27FC236}">
                <a16:creationId xmlns:a16="http://schemas.microsoft.com/office/drawing/2014/main" id="{C9C54081-0CBD-DD4A-AB08-EAE75071D397}"/>
              </a:ext>
            </a:extLst>
          </p:cNvPr>
          <p:cNvSpPr/>
          <p:nvPr/>
        </p:nvSpPr>
        <p:spPr>
          <a:xfrm>
            <a:off x="322503" y="2071141"/>
            <a:ext cx="1957251" cy="2819400"/>
          </a:xfrm>
          <a:prstGeom prst="wedgeRectCallout">
            <a:avLst>
              <a:gd name="adj1" fmla="val 46566"/>
              <a:gd name="adj2" fmla="val 73060"/>
            </a:avLst>
          </a:prstGeom>
          <a:solidFill>
            <a:srgbClr val="8A1B61"/>
          </a:solidFill>
          <a:ln w="25400" cap="flat" cmpd="sng" algn="ctr">
            <a:solidFill>
              <a:srgbClr val="00AFD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rgbClr val="FFFFFF"/>
                </a:solidFill>
                <a:ea typeface="+mn-ea"/>
                <a:cs typeface="+mn-cs"/>
              </a:rPr>
              <a:t>External research assessment is less important in the US</a:t>
            </a: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4512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417027" y="1295400"/>
            <a:ext cx="3697542" cy="4267200"/>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dirty="0"/>
              <a:t>Devoted to challenges facing </a:t>
            </a:r>
            <a:r>
              <a:rPr lang="en-US" dirty="0">
                <a:solidFill>
                  <a:srgbClr val="0070C0"/>
                </a:solidFill>
              </a:rPr>
              <a:t>libraries and archives since 1978</a:t>
            </a:r>
            <a:endParaRPr dirty="0"/>
          </a:p>
          <a:p>
            <a:pPr marL="342900" indent="-342900">
              <a:spcBef>
                <a:spcPts val="0"/>
              </a:spcBef>
            </a:pPr>
            <a:r>
              <a:rPr lang="en-US" dirty="0"/>
              <a:t>Aims to scale and accelerate library learning, innovation, and collaboration</a:t>
            </a:r>
          </a:p>
          <a:p>
            <a:pPr marL="342900" indent="-342900">
              <a:spcBef>
                <a:spcPts val="0"/>
              </a:spcBef>
            </a:pPr>
            <a:r>
              <a:rPr lang="en-US" dirty="0" err="1">
                <a:solidFill>
                  <a:srgbClr val="0070C0"/>
                </a:solidFill>
              </a:rPr>
              <a:t>oc.lc</a:t>
            </a:r>
            <a:r>
              <a:rPr lang="en-US" dirty="0">
                <a:solidFill>
                  <a:srgbClr val="0070C0"/>
                </a:solidFill>
              </a:rPr>
              <a:t>/research </a:t>
            </a:r>
            <a:endParaRPr dirty="0"/>
          </a:p>
          <a:p>
            <a:pPr marL="342900" indent="-342900">
              <a:buNone/>
            </a:pPr>
            <a:endParaRPr dirty="0"/>
          </a:p>
        </p:txBody>
      </p:sp>
      <p:pic>
        <p:nvPicPr>
          <p:cNvPr id="368" name="Shape 368"/>
          <p:cNvPicPr preferRelativeResize="0"/>
          <p:nvPr/>
        </p:nvPicPr>
        <p:blipFill rotWithShape="1">
          <a:blip r:embed="rId3">
            <a:alphaModFix/>
          </a:blip>
          <a:srcRect/>
          <a:stretch/>
        </p:blipFill>
        <p:spPr>
          <a:xfrm>
            <a:off x="446844" y="275837"/>
            <a:ext cx="3485969" cy="667526"/>
          </a:xfrm>
          <a:prstGeom prst="rect">
            <a:avLst/>
          </a:prstGeom>
          <a:noFill/>
          <a:ln>
            <a:noFill/>
          </a:ln>
        </p:spPr>
      </p:pic>
      <p:pic>
        <p:nvPicPr>
          <p:cNvPr id="2" name="Picture 1">
            <a:extLst>
              <a:ext uri="{FF2B5EF4-FFF2-40B4-BE49-F238E27FC236}">
                <a16:creationId xmlns:a16="http://schemas.microsoft.com/office/drawing/2014/main" id="{385BD0F3-CB80-C94D-85CA-54D5B95C00B9}"/>
              </a:ext>
            </a:extLst>
          </p:cNvPr>
          <p:cNvPicPr>
            <a:picLocks noChangeAspect="1"/>
          </p:cNvPicPr>
          <p:nvPr/>
        </p:nvPicPr>
        <p:blipFill>
          <a:blip r:embed="rId4"/>
          <a:stretch>
            <a:fillRect/>
          </a:stretch>
        </p:blipFill>
        <p:spPr>
          <a:xfrm>
            <a:off x="4267722" y="632791"/>
            <a:ext cx="7619422" cy="5105400"/>
          </a:xfrm>
          <a:prstGeom prst="rect">
            <a:avLst/>
          </a:prstGeom>
          <a:ln w="38100">
            <a:solidFill>
              <a:schemeClr val="accent1"/>
            </a:solidFill>
          </a:ln>
        </p:spPr>
      </p:pic>
    </p:spTree>
    <p:extLst>
      <p:ext uri="{BB962C8B-B14F-4D97-AF65-F5344CB8AC3E}">
        <p14:creationId xmlns:p14="http://schemas.microsoft.com/office/powerpoint/2010/main" val="328355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24BEAF-39CA-614F-9D7F-84C2449FD20C}"/>
              </a:ext>
            </a:extLst>
          </p:cNvPr>
          <p:cNvPicPr>
            <a:picLocks noChangeAspect="1"/>
          </p:cNvPicPr>
          <p:nvPr/>
        </p:nvPicPr>
        <p:blipFill>
          <a:blip r:embed="rId3"/>
          <a:stretch>
            <a:fillRect/>
          </a:stretch>
        </p:blipFill>
        <p:spPr>
          <a:xfrm>
            <a:off x="353733" y="211656"/>
            <a:ext cx="9781194" cy="6007100"/>
          </a:xfrm>
          <a:prstGeom prst="rect">
            <a:avLst/>
          </a:prstGeom>
        </p:spPr>
      </p:pic>
      <p:sp>
        <p:nvSpPr>
          <p:cNvPr id="9" name="Rounded Rectangle 8">
            <a:extLst>
              <a:ext uri="{FF2B5EF4-FFF2-40B4-BE49-F238E27FC236}">
                <a16:creationId xmlns:a16="http://schemas.microsoft.com/office/drawing/2014/main" id="{781F5A9A-D0E9-734A-A043-C3B51A6B2C40}"/>
              </a:ext>
            </a:extLst>
          </p:cNvPr>
          <p:cNvSpPr/>
          <p:nvPr/>
        </p:nvSpPr>
        <p:spPr>
          <a:xfrm>
            <a:off x="596130" y="4925171"/>
            <a:ext cx="9296400" cy="76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651481F4-5A00-EF40-B434-CB4827AE9B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E44BFC2C-C0F5-5B4D-B658-7322A557D5B4}"/>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
        <p:nvSpPr>
          <p:cNvPr id="7" name="Rectangular Callout 6">
            <a:extLst>
              <a:ext uri="{FF2B5EF4-FFF2-40B4-BE49-F238E27FC236}">
                <a16:creationId xmlns:a16="http://schemas.microsoft.com/office/drawing/2014/main" id="{DFF937E0-CFFF-FB40-9BD6-351A1E81B1A9}"/>
              </a:ext>
            </a:extLst>
          </p:cNvPr>
          <p:cNvSpPr/>
          <p:nvPr/>
        </p:nvSpPr>
        <p:spPr>
          <a:xfrm>
            <a:off x="9881016" y="639244"/>
            <a:ext cx="1957251" cy="3170756"/>
          </a:xfrm>
          <a:prstGeom prst="wedgeRectCallout">
            <a:avLst>
              <a:gd name="adj1" fmla="val -46105"/>
              <a:gd name="adj2" fmla="val 98049"/>
            </a:avLst>
          </a:prstGeom>
          <a:solidFill>
            <a:srgbClr val="8A1B61"/>
          </a:solidFill>
          <a:ln w="25400" cap="flat" cmpd="sng" algn="ctr">
            <a:solidFill>
              <a:srgbClr val="00AFD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dirty="0">
                <a:solidFill>
                  <a:srgbClr val="FFFFFF"/>
                </a:solidFill>
                <a:ea typeface="+mn-ea"/>
                <a:cs typeface="+mn-cs"/>
              </a:rPr>
              <a:t>US institutions are also less concerned with maintaining a complete registry of all research outputs</a:t>
            </a: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623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1000" y="4419599"/>
            <a:ext cx="11136416" cy="1079203"/>
          </a:xfrm>
          <a:prstGeom prst="rect">
            <a:avLst/>
          </a:prstGeom>
        </p:spPr>
      </p:pic>
      <p:sp>
        <p:nvSpPr>
          <p:cNvPr id="2" name="Rounded Rectangle 1"/>
          <p:cNvSpPr/>
          <p:nvPr/>
        </p:nvSpPr>
        <p:spPr>
          <a:xfrm>
            <a:off x="674584" y="4191000"/>
            <a:ext cx="11136416" cy="1569962"/>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 name="Rectangular Callout 5">
            <a:extLst>
              <a:ext uri="{FF2B5EF4-FFF2-40B4-BE49-F238E27FC236}">
                <a16:creationId xmlns:a16="http://schemas.microsoft.com/office/drawing/2014/main" id="{987F8AD4-ACC0-294A-8457-CCB0C5A13215}"/>
              </a:ext>
            </a:extLst>
          </p:cNvPr>
          <p:cNvSpPr/>
          <p:nvPr/>
        </p:nvSpPr>
        <p:spPr>
          <a:xfrm>
            <a:off x="533400" y="457200"/>
            <a:ext cx="4648200" cy="2819400"/>
          </a:xfrm>
          <a:prstGeom prst="wedgeRectCallout">
            <a:avLst>
              <a:gd name="adj1" fmla="val 46566"/>
              <a:gd name="adj2" fmla="val 73060"/>
            </a:avLst>
          </a:prstGeom>
          <a:solidFill>
            <a:srgbClr val="8A1B61"/>
          </a:solidFill>
          <a:ln w="25400" cap="flat" cmpd="sng" algn="ctr">
            <a:solidFill>
              <a:srgbClr val="00AFD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rgbClr val="FFFFFF"/>
                </a:solidFill>
                <a:ea typeface="+mn-ea"/>
                <a:cs typeface="+mn-cs"/>
              </a:rPr>
              <a:t>While globally, supporting expertise discovery isn’t a primary use case</a:t>
            </a: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4619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148F5-2B36-D04C-9B28-AE2B62912E73}"/>
              </a:ext>
            </a:extLst>
          </p:cNvPr>
          <p:cNvPicPr>
            <a:picLocks noChangeAspect="1"/>
          </p:cNvPicPr>
          <p:nvPr/>
        </p:nvPicPr>
        <p:blipFill>
          <a:blip r:embed="rId3"/>
          <a:stretch>
            <a:fillRect/>
          </a:stretch>
        </p:blipFill>
        <p:spPr>
          <a:xfrm>
            <a:off x="383641" y="438263"/>
            <a:ext cx="8426017" cy="5916996"/>
          </a:xfrm>
          <a:prstGeom prst="rect">
            <a:avLst/>
          </a:prstGeom>
        </p:spPr>
      </p:pic>
      <p:sp>
        <p:nvSpPr>
          <p:cNvPr id="11" name="Rounded Rectangle 10">
            <a:extLst>
              <a:ext uri="{FF2B5EF4-FFF2-40B4-BE49-F238E27FC236}">
                <a16:creationId xmlns:a16="http://schemas.microsoft.com/office/drawing/2014/main" id="{A8C0BED7-89DE-4A4D-B924-F8CE8764940A}"/>
              </a:ext>
            </a:extLst>
          </p:cNvPr>
          <p:cNvSpPr/>
          <p:nvPr/>
        </p:nvSpPr>
        <p:spPr>
          <a:xfrm>
            <a:off x="366224" y="2212634"/>
            <a:ext cx="8406423" cy="76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2" name="Picture 3">
            <a:extLst>
              <a:ext uri="{FF2B5EF4-FFF2-40B4-BE49-F238E27FC236}">
                <a16:creationId xmlns:a16="http://schemas.microsoft.com/office/drawing/2014/main" id="{69004CBD-9CD0-7142-A761-AF1E89D140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CC62766F-D017-A844-862E-ECA8E902AAAF}"/>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Practices and Patterns in Research Information Management: Findings from a Global Survey </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DOI:10.25333/BGFG-D241</a:t>
            </a:r>
            <a:r>
              <a:rPr kumimoji="0" lang="de-DE"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6"/>
              </a:rPr>
              <a:t>CC BY 4.0</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ular Callout 5">
            <a:extLst>
              <a:ext uri="{FF2B5EF4-FFF2-40B4-BE49-F238E27FC236}">
                <a16:creationId xmlns:a16="http://schemas.microsoft.com/office/drawing/2014/main" id="{8767C97A-9D54-F24A-8A76-6BEA2865C0A3}"/>
              </a:ext>
            </a:extLst>
          </p:cNvPr>
          <p:cNvSpPr/>
          <p:nvPr/>
        </p:nvSpPr>
        <p:spPr>
          <a:xfrm>
            <a:off x="9753601" y="577360"/>
            <a:ext cx="1828800" cy="3689839"/>
          </a:xfrm>
          <a:prstGeom prst="wedgeRectCallout">
            <a:avLst>
              <a:gd name="adj1" fmla="val -101182"/>
              <a:gd name="adj2" fmla="val 4795"/>
            </a:avLst>
          </a:prstGeom>
          <a:solidFill>
            <a:srgbClr val="8A1B61"/>
          </a:solidFill>
          <a:ln w="25400" cap="flat" cmpd="sng" algn="ctr">
            <a:solidFill>
              <a:srgbClr val="00AFD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rgbClr val="FFFFFF"/>
                </a:solidFill>
                <a:ea typeface="+mn-ea"/>
                <a:cs typeface="+mn-cs"/>
              </a:rPr>
              <a:t>In the US, public profiles to support  expertise discovery are quite important</a:t>
            </a: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6502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body" idx="1"/>
          </p:nvPr>
        </p:nvSpPr>
        <p:spPr>
          <a:xfrm>
            <a:off x="685800" y="1135627"/>
            <a:ext cx="11201400" cy="4503173"/>
          </a:xfrm>
          <a:prstGeom prst="rect">
            <a:avLst/>
          </a:prstGeom>
          <a:noFill/>
          <a:ln>
            <a:noFill/>
          </a:ln>
        </p:spPr>
        <p:txBody>
          <a:bodyPr spcFirstLastPara="1" wrap="square" lIns="91425" tIns="91425" rIns="91425" bIns="91425" anchor="t" anchorCtr="0">
            <a:noAutofit/>
          </a:bodyPr>
          <a:lstStyle/>
          <a:p>
            <a:pPr indent="-457200">
              <a:lnSpc>
                <a:spcPct val="80000"/>
              </a:lnSpc>
              <a:spcBef>
                <a:spcPts val="0"/>
              </a:spcBef>
              <a:buSzPts val="1679"/>
              <a:buNone/>
            </a:pPr>
            <a:r>
              <a:rPr lang="en-US" sz="1679" dirty="0"/>
              <a:t>Bryant, Rebecca, Anna Clements, Carol </a:t>
            </a:r>
            <a:r>
              <a:rPr lang="en-US" sz="1679" dirty="0" err="1"/>
              <a:t>Feltes</a:t>
            </a:r>
            <a:r>
              <a:rPr lang="en-US" sz="1679" dirty="0"/>
              <a:t>, David </a:t>
            </a:r>
            <a:r>
              <a:rPr lang="en-US" sz="1679" dirty="0" err="1"/>
              <a:t>Groenewegen</a:t>
            </a:r>
            <a:r>
              <a:rPr lang="en-US" sz="1679" dirty="0"/>
              <a:t>, Simon </a:t>
            </a:r>
            <a:r>
              <a:rPr lang="en-US" sz="1679" dirty="0" err="1"/>
              <a:t>Huggard</a:t>
            </a:r>
            <a:r>
              <a:rPr lang="en-US" sz="1679" dirty="0"/>
              <a:t>, Holly Mercer, Roxanne </a:t>
            </a:r>
            <a:r>
              <a:rPr lang="en-US" sz="1679" dirty="0" err="1"/>
              <a:t>Missingham</a:t>
            </a:r>
            <a:r>
              <a:rPr lang="en-US" sz="1679" dirty="0"/>
              <a:t>, </a:t>
            </a:r>
            <a:r>
              <a:rPr lang="en-US" sz="1679" dirty="0" err="1"/>
              <a:t>Maliaca</a:t>
            </a:r>
            <a:r>
              <a:rPr lang="en-US" sz="1679" dirty="0"/>
              <a:t> </a:t>
            </a:r>
            <a:r>
              <a:rPr lang="en-US" sz="1679" dirty="0" err="1"/>
              <a:t>Oxnam</a:t>
            </a:r>
            <a:r>
              <a:rPr lang="en-US" sz="1679" dirty="0"/>
              <a:t>, Anne </a:t>
            </a:r>
            <a:r>
              <a:rPr lang="en-US" sz="1679" dirty="0" err="1"/>
              <a:t>Rauh</a:t>
            </a:r>
            <a:r>
              <a:rPr lang="en-US" sz="1679" dirty="0"/>
              <a:t> and John Wright. 2017. </a:t>
            </a:r>
            <a:r>
              <a:rPr lang="en-US" sz="1679" i="1" dirty="0"/>
              <a:t>Research Information Management: Defining RIM and the Library’s Role</a:t>
            </a:r>
            <a:r>
              <a:rPr lang="en-US" sz="1679" dirty="0"/>
              <a:t>. Dublin, OH: OCLC Research. doi:</a:t>
            </a:r>
            <a:r>
              <a:rPr lang="en-US" sz="1679" u="sng" dirty="0">
                <a:solidFill>
                  <a:schemeClr val="hlink"/>
                </a:solidFill>
                <a:hlinkClick r:id="rId3"/>
              </a:rPr>
              <a:t>10.25333/C3NK88</a:t>
            </a:r>
            <a:endParaRPr sz="1679" dirty="0"/>
          </a:p>
          <a:p>
            <a:pPr indent="-457200">
              <a:lnSpc>
                <a:spcPct val="80000"/>
              </a:lnSpc>
              <a:buSzPts val="1680"/>
              <a:buNone/>
            </a:pPr>
            <a:endParaRPr sz="1679" dirty="0"/>
          </a:p>
          <a:p>
            <a:pPr indent="-457200">
              <a:lnSpc>
                <a:spcPct val="80000"/>
              </a:lnSpc>
              <a:buSzPts val="1679"/>
              <a:buNone/>
            </a:pPr>
            <a:r>
              <a:rPr lang="en-US" sz="1679" dirty="0"/>
              <a:t>Bryant, Rebecca, Annette Dortmund, and Constance </a:t>
            </a:r>
            <a:r>
              <a:rPr lang="en-US" sz="1679" dirty="0" err="1"/>
              <a:t>Malpas</a:t>
            </a:r>
            <a:r>
              <a:rPr lang="en-US" sz="1679" dirty="0"/>
              <a:t>. 2017. </a:t>
            </a:r>
            <a:br>
              <a:rPr lang="en-US" sz="1679" dirty="0"/>
            </a:br>
            <a:r>
              <a:rPr lang="en-US" sz="1679" i="1" dirty="0"/>
              <a:t>Convenience and Compliance: Case Studies on Persistent Identifiers in European Research Information</a:t>
            </a:r>
            <a:r>
              <a:rPr lang="en-US" sz="1679" dirty="0"/>
              <a:t>. Dublin, Ohio: OCLC Research. doi:</a:t>
            </a:r>
            <a:r>
              <a:rPr lang="en-US" sz="1679" u="sng" dirty="0">
                <a:solidFill>
                  <a:schemeClr val="hlink"/>
                </a:solidFill>
                <a:hlinkClick r:id="rId4"/>
              </a:rPr>
              <a:t>10.25333/C32K7M</a:t>
            </a:r>
            <a:endParaRPr sz="1679" dirty="0"/>
          </a:p>
          <a:p>
            <a:pPr indent="-457200">
              <a:lnSpc>
                <a:spcPct val="80000"/>
              </a:lnSpc>
              <a:buSzPts val="1680"/>
              <a:buNone/>
            </a:pPr>
            <a:endParaRPr sz="1679" dirty="0"/>
          </a:p>
          <a:p>
            <a:pPr indent="-457200">
              <a:lnSpc>
                <a:spcPct val="80000"/>
              </a:lnSpc>
              <a:buSzPts val="1679"/>
              <a:buNone/>
            </a:pPr>
            <a:r>
              <a:rPr lang="en-US" sz="1679" dirty="0"/>
              <a:t>Bryant, Rebecca, Anna Clements, Pablo de Castro, Joanne Cantrell, Annette Dortmund, Jan </a:t>
            </a:r>
            <a:r>
              <a:rPr lang="en-US" sz="1679" dirty="0" err="1"/>
              <a:t>Fransen</a:t>
            </a:r>
            <a:r>
              <a:rPr lang="en-US" sz="1679" dirty="0"/>
              <a:t>, Peggy Gallagher, and Michele </a:t>
            </a:r>
            <a:r>
              <a:rPr lang="en-US" sz="1679" dirty="0" err="1"/>
              <a:t>Mennielli</a:t>
            </a:r>
            <a:r>
              <a:rPr lang="en-US" sz="1679" dirty="0"/>
              <a:t>. 2018. </a:t>
            </a:r>
            <a:r>
              <a:rPr lang="en-US" sz="1679" i="1" dirty="0"/>
              <a:t>Practices and Patterns in Research Information Management: Findings from a Global Survey</a:t>
            </a:r>
            <a:r>
              <a:rPr lang="en-US" sz="1679" dirty="0"/>
              <a:t>. Dublin, OH: OCLC Research.  </a:t>
            </a:r>
            <a:r>
              <a:rPr lang="en-US" sz="1679" dirty="0">
                <a:hlinkClick r:id="rId5"/>
              </a:rPr>
              <a:t>https://</a:t>
            </a:r>
            <a:r>
              <a:rPr lang="en-US" sz="1679" dirty="0" err="1">
                <a:hlinkClick r:id="rId5"/>
              </a:rPr>
              <a:t>doi.org</a:t>
            </a:r>
            <a:r>
              <a:rPr lang="en-US" sz="1679" dirty="0">
                <a:hlinkClick r:id="rId5"/>
              </a:rPr>
              <a:t>/10.25333/BGFG-D241  </a:t>
            </a:r>
            <a:endParaRPr lang="en-US" sz="1679" dirty="0"/>
          </a:p>
          <a:p>
            <a:pPr indent="-457200">
              <a:lnSpc>
                <a:spcPct val="80000"/>
              </a:lnSpc>
              <a:buSzPts val="1679"/>
              <a:buNone/>
            </a:pPr>
            <a:endParaRPr sz="1679" u="sng" dirty="0"/>
          </a:p>
          <a:p>
            <a:pPr indent="-457200">
              <a:lnSpc>
                <a:spcPct val="80000"/>
              </a:lnSpc>
              <a:buSzPts val="1680"/>
              <a:buNone/>
            </a:pPr>
            <a:endParaRPr sz="1679" u="sng" dirty="0"/>
          </a:p>
        </p:txBody>
      </p:sp>
      <p:sp>
        <p:nvSpPr>
          <p:cNvPr id="805" name="Shape 805"/>
          <p:cNvSpPr txBox="1">
            <a:spLocks noGrp="1"/>
          </p:cNvSpPr>
          <p:nvPr>
            <p:ph type="body" idx="2"/>
          </p:nvPr>
        </p:nvSpPr>
        <p:spPr>
          <a:xfrm>
            <a:off x="685800" y="457200"/>
            <a:ext cx="8439147" cy="915256"/>
          </a:xfrm>
          <a:prstGeom prst="rect">
            <a:avLst/>
          </a:prstGeom>
          <a:noFill/>
          <a:ln>
            <a:noFill/>
          </a:ln>
        </p:spPr>
        <p:txBody>
          <a:bodyPr spcFirstLastPara="1" wrap="square" lIns="91425" tIns="91425" rIns="91425" bIns="91425" anchor="t" anchorCtr="0">
            <a:noAutofit/>
          </a:bodyPr>
          <a:lstStyle/>
          <a:p>
            <a:pPr marL="0" indent="0">
              <a:spcBef>
                <a:spcPts val="0"/>
              </a:spcBef>
            </a:pPr>
            <a:r>
              <a:rPr lang="en-US" sz="3200" dirty="0">
                <a:solidFill>
                  <a:schemeClr val="bg2"/>
                </a:solidFill>
              </a:rPr>
              <a:t>References</a:t>
            </a:r>
            <a:endParaRPr sz="3200"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734BC-A675-FD46-A8DB-14D2A758BB8C}"/>
              </a:ext>
            </a:extLst>
          </p:cNvPr>
          <p:cNvSpPr>
            <a:spLocks noGrp="1"/>
          </p:cNvSpPr>
          <p:nvPr>
            <p:ph type="body" sz="quarter" idx="12"/>
          </p:nvPr>
        </p:nvSpPr>
        <p:spPr>
          <a:xfrm>
            <a:off x="3" y="1773169"/>
            <a:ext cx="10026334" cy="651397"/>
          </a:xfrm>
        </p:spPr>
        <p:txBody>
          <a:bodyPr/>
          <a:lstStyle/>
          <a:p>
            <a:r>
              <a:rPr lang="en-US" dirty="0"/>
              <a:t>Virtual Symposium: Expertise Systems in Florida Universities * May 12, 2020</a:t>
            </a:r>
          </a:p>
        </p:txBody>
      </p:sp>
      <p:sp>
        <p:nvSpPr>
          <p:cNvPr id="3" name="Text Placeholder 2">
            <a:extLst>
              <a:ext uri="{FF2B5EF4-FFF2-40B4-BE49-F238E27FC236}">
                <a16:creationId xmlns:a16="http://schemas.microsoft.com/office/drawing/2014/main" id="{E42B958D-C114-634A-939A-BA8E5AA4A651}"/>
              </a:ext>
            </a:extLst>
          </p:cNvPr>
          <p:cNvSpPr>
            <a:spLocks noGrp="1"/>
          </p:cNvSpPr>
          <p:nvPr>
            <p:ph type="body" sz="quarter" idx="16"/>
          </p:nvPr>
        </p:nvSpPr>
        <p:spPr/>
        <p:txBody>
          <a:bodyPr>
            <a:normAutofit fontScale="77500" lnSpcReduction="20000"/>
          </a:bodyPr>
          <a:lstStyle/>
          <a:p>
            <a:r>
              <a:rPr lang="en-US" dirty="0"/>
              <a:t>Research Information Management in the United States</a:t>
            </a:r>
          </a:p>
        </p:txBody>
      </p:sp>
      <p:sp>
        <p:nvSpPr>
          <p:cNvPr id="4" name="Text Placeholder 3">
            <a:extLst>
              <a:ext uri="{FF2B5EF4-FFF2-40B4-BE49-F238E27FC236}">
                <a16:creationId xmlns:a16="http://schemas.microsoft.com/office/drawing/2014/main" id="{019BB7EB-3070-E447-9BC4-CC122AB04934}"/>
              </a:ext>
            </a:extLst>
          </p:cNvPr>
          <p:cNvSpPr>
            <a:spLocks noGrp="1"/>
          </p:cNvSpPr>
          <p:nvPr>
            <p:ph type="body" sz="quarter" idx="17"/>
          </p:nvPr>
        </p:nvSpPr>
        <p:spPr>
          <a:xfrm>
            <a:off x="971592" y="4275963"/>
            <a:ext cx="3551613" cy="502766"/>
          </a:xfrm>
        </p:spPr>
        <p:txBody>
          <a:bodyPr/>
          <a:lstStyle/>
          <a:p>
            <a:r>
              <a:rPr lang="en-US" dirty="0"/>
              <a:t>Rebecca Bryant, PhD</a:t>
            </a:r>
          </a:p>
        </p:txBody>
      </p:sp>
      <p:sp>
        <p:nvSpPr>
          <p:cNvPr id="5" name="Text Placeholder 4">
            <a:extLst>
              <a:ext uri="{FF2B5EF4-FFF2-40B4-BE49-F238E27FC236}">
                <a16:creationId xmlns:a16="http://schemas.microsoft.com/office/drawing/2014/main" id="{8021253B-2035-1E4E-AFE4-FCDD433F1599}"/>
              </a:ext>
            </a:extLst>
          </p:cNvPr>
          <p:cNvSpPr>
            <a:spLocks noGrp="1"/>
          </p:cNvSpPr>
          <p:nvPr>
            <p:ph type="body" sz="quarter" idx="18"/>
          </p:nvPr>
        </p:nvSpPr>
        <p:spPr>
          <a:xfrm>
            <a:off x="971594" y="4818452"/>
            <a:ext cx="4715843" cy="1929887"/>
          </a:xfrm>
        </p:spPr>
        <p:txBody>
          <a:bodyPr/>
          <a:lstStyle/>
          <a:p>
            <a:r>
              <a:rPr lang="en-US" sz="2000" dirty="0"/>
              <a:t>Senior Program Officer, OCLC Research</a:t>
            </a:r>
          </a:p>
          <a:p>
            <a:r>
              <a:rPr lang="en-US" sz="2000" dirty="0">
                <a:hlinkClick r:id="rId3"/>
              </a:rPr>
              <a:t>bryantr@oclc.org</a:t>
            </a:r>
            <a:r>
              <a:rPr lang="en-US" sz="2000" dirty="0"/>
              <a:t>  @RebeccaBryant18</a:t>
            </a:r>
          </a:p>
          <a:p>
            <a:r>
              <a:rPr lang="en-US" sz="2000" dirty="0">
                <a:solidFill>
                  <a:srgbClr val="000000"/>
                </a:solidFill>
                <a:hlinkClick r:id="rId4"/>
              </a:rPr>
              <a:t>https://orcid.org/0000-0002-2753-3881</a:t>
            </a:r>
            <a:r>
              <a:rPr lang="en-US" sz="2000" dirty="0">
                <a:solidFill>
                  <a:srgbClr val="000000"/>
                </a:solidFill>
              </a:rPr>
              <a:t> </a:t>
            </a:r>
          </a:p>
          <a:p>
            <a:endParaRPr lang="en-US" dirty="0"/>
          </a:p>
          <a:p>
            <a:endParaRPr lang="en-US" dirty="0"/>
          </a:p>
        </p:txBody>
      </p:sp>
    </p:spTree>
    <p:extLst>
      <p:ext uri="{BB962C8B-B14F-4D97-AF65-F5344CB8AC3E}">
        <p14:creationId xmlns:p14="http://schemas.microsoft.com/office/powerpoint/2010/main" val="60562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Shape 382"/>
          <p:cNvPicPr preferRelativeResize="0"/>
          <p:nvPr/>
        </p:nvPicPr>
        <p:blipFill rotWithShape="1">
          <a:blip r:embed="rId3">
            <a:alphaModFix/>
          </a:blip>
          <a:srcRect/>
          <a:stretch/>
        </p:blipFill>
        <p:spPr>
          <a:xfrm>
            <a:off x="1" y="0"/>
            <a:ext cx="12192000" cy="6858000"/>
          </a:xfrm>
          <a:prstGeom prst="rect">
            <a:avLst/>
          </a:prstGeom>
          <a:solidFill>
            <a:schemeClr val="lt1"/>
          </a:solidFill>
          <a:ln>
            <a:noFill/>
          </a:ln>
        </p:spPr>
      </p:pic>
      <p:sp>
        <p:nvSpPr>
          <p:cNvPr id="383" name="Shape 383"/>
          <p:cNvSpPr/>
          <p:nvPr/>
        </p:nvSpPr>
        <p:spPr>
          <a:xfrm>
            <a:off x="0" y="6327174"/>
            <a:ext cx="3952644" cy="542841"/>
          </a:xfrm>
          <a:prstGeom prst="rect">
            <a:avLst/>
          </a:prstGeom>
          <a:solidFill>
            <a:srgbClr val="A9306F"/>
          </a:solidFill>
          <a:ln>
            <a:noFill/>
          </a:ln>
        </p:spPr>
        <p:txBody>
          <a:bodyPr spcFirstLastPara="1" wrap="square" lIns="91425" tIns="45700" rIns="91425" bIns="45700" anchor="t" anchorCtr="0">
            <a:noAutofit/>
          </a:bodyPr>
          <a:lstStyle/>
          <a:p>
            <a:pPr algn="ctr"/>
            <a:r>
              <a:rPr lang="en-US" sz="2100" dirty="0" err="1">
                <a:solidFill>
                  <a:schemeClr val="lt1"/>
                </a:solidFill>
              </a:rPr>
              <a:t>oc.lc</a:t>
            </a:r>
            <a:r>
              <a:rPr lang="en-US" sz="2100" dirty="0">
                <a:solidFill>
                  <a:schemeClr val="lt1"/>
                </a:solidFill>
              </a:rPr>
              <a:t>/rim</a:t>
            </a:r>
            <a:endParaRPr dirty="0"/>
          </a:p>
        </p:txBody>
      </p:sp>
      <p:sp>
        <p:nvSpPr>
          <p:cNvPr id="384" name="Shape 384"/>
          <p:cNvSpPr txBox="1"/>
          <p:nvPr/>
        </p:nvSpPr>
        <p:spPr>
          <a:xfrm>
            <a:off x="1045143" y="299505"/>
            <a:ext cx="10101716" cy="522737"/>
          </a:xfrm>
          <a:prstGeom prst="rect">
            <a:avLst/>
          </a:prstGeom>
          <a:noFill/>
          <a:ln>
            <a:noFill/>
          </a:ln>
        </p:spPr>
        <p:txBody>
          <a:bodyPr spcFirstLastPara="1" wrap="square" lIns="91425" tIns="45700" rIns="91425" bIns="45700" anchor="t" anchorCtr="0">
            <a:noAutofit/>
          </a:bodyPr>
          <a:lstStyle/>
          <a:p>
            <a:r>
              <a:rPr lang="en-US" sz="2000" b="1" dirty="0">
                <a:solidFill>
                  <a:schemeClr val="lt1"/>
                </a:solidFill>
              </a:rPr>
              <a:t>OCLC Research publications on Research Information Management</a:t>
            </a:r>
            <a:endParaRPr dirty="0"/>
          </a:p>
        </p:txBody>
      </p:sp>
      <p:pic>
        <p:nvPicPr>
          <p:cNvPr id="387" name="Shape 387"/>
          <p:cNvPicPr preferRelativeResize="0"/>
          <p:nvPr/>
        </p:nvPicPr>
        <p:blipFill rotWithShape="1">
          <a:blip r:embed="rId4">
            <a:alphaModFix/>
          </a:blip>
          <a:srcRect/>
          <a:stretch/>
        </p:blipFill>
        <p:spPr>
          <a:xfrm>
            <a:off x="676849" y="1118652"/>
            <a:ext cx="3437769" cy="4361291"/>
          </a:xfrm>
          <a:prstGeom prst="rect">
            <a:avLst/>
          </a:prstGeom>
          <a:noFill/>
          <a:ln w="31750" cap="flat" cmpd="sng">
            <a:solidFill>
              <a:schemeClr val="lt1"/>
            </a:solidFill>
            <a:prstDash val="solid"/>
            <a:round/>
            <a:headEnd type="none" w="sm" len="sm"/>
            <a:tailEnd type="none" w="sm" len="sm"/>
          </a:ln>
        </p:spPr>
      </p:pic>
      <p:pic>
        <p:nvPicPr>
          <p:cNvPr id="388" name="Shape 388"/>
          <p:cNvPicPr preferRelativeResize="0"/>
          <p:nvPr/>
        </p:nvPicPr>
        <p:blipFill rotWithShape="1">
          <a:blip r:embed="rId5">
            <a:alphaModFix/>
          </a:blip>
          <a:srcRect/>
          <a:stretch/>
        </p:blipFill>
        <p:spPr>
          <a:xfrm>
            <a:off x="4495800" y="1138696"/>
            <a:ext cx="3488143" cy="4358554"/>
          </a:xfrm>
          <a:prstGeom prst="rect">
            <a:avLst/>
          </a:prstGeom>
          <a:noFill/>
          <a:ln w="31750" cap="flat" cmpd="sng">
            <a:solidFill>
              <a:schemeClr val="lt1"/>
            </a:solidFill>
            <a:prstDash val="solid"/>
            <a:round/>
            <a:headEnd type="none" w="sm" len="sm"/>
            <a:tailEnd type="none" w="sm" len="sm"/>
          </a:ln>
        </p:spPr>
      </p:pic>
      <p:pic>
        <p:nvPicPr>
          <p:cNvPr id="2" name="Picture 1">
            <a:extLst>
              <a:ext uri="{FF2B5EF4-FFF2-40B4-BE49-F238E27FC236}">
                <a16:creationId xmlns:a16="http://schemas.microsoft.com/office/drawing/2014/main" id="{6CD5D29A-9F63-D841-A5F3-531F8CF261A6}"/>
              </a:ext>
            </a:extLst>
          </p:cNvPr>
          <p:cNvPicPr>
            <a:picLocks noChangeAspect="1"/>
          </p:cNvPicPr>
          <p:nvPr/>
        </p:nvPicPr>
        <p:blipFill>
          <a:blip r:embed="rId6"/>
          <a:stretch>
            <a:fillRect/>
          </a:stretch>
        </p:blipFill>
        <p:spPr>
          <a:xfrm>
            <a:off x="8362947" y="1118652"/>
            <a:ext cx="3437769" cy="4395525"/>
          </a:xfrm>
          <a:prstGeom prst="rect">
            <a:avLst/>
          </a:prstGeom>
          <a:ln w="28575">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098A50-CF00-9446-9691-4EF67E2B9FD3}"/>
              </a:ext>
            </a:extLst>
          </p:cNvPr>
          <p:cNvSpPr>
            <a:spLocks noGrp="1"/>
          </p:cNvSpPr>
          <p:nvPr>
            <p:ph type="body" idx="1"/>
          </p:nvPr>
        </p:nvSpPr>
        <p:spPr>
          <a:xfrm>
            <a:off x="454383" y="1676400"/>
            <a:ext cx="11252196" cy="4171764"/>
          </a:xfrm>
        </p:spPr>
        <p:txBody>
          <a:bodyPr/>
          <a:lstStyle/>
          <a:p>
            <a:r>
              <a:rPr lang="en-US" dirty="0"/>
              <a:t>Examines the need for siloed campus units to work together to address institutional challenges &amp; support enterprise-wide research support needs</a:t>
            </a:r>
          </a:p>
          <a:p>
            <a:r>
              <a:rPr lang="en-US" dirty="0"/>
              <a:t>Documents the operations, goals, and pain points of research university stakeholders based upon &gt;20 interviews</a:t>
            </a:r>
          </a:p>
          <a:p>
            <a:r>
              <a:rPr lang="en-US" dirty="0"/>
              <a:t>Particularly in areas of:</a:t>
            </a:r>
          </a:p>
          <a:p>
            <a:pPr lvl="1"/>
            <a:r>
              <a:rPr lang="en-US" sz="1400" dirty="0"/>
              <a:t>RIM</a:t>
            </a:r>
          </a:p>
          <a:p>
            <a:pPr lvl="1"/>
            <a:r>
              <a:rPr lang="en-US" sz="1400" dirty="0"/>
              <a:t>Research Analytics</a:t>
            </a:r>
          </a:p>
          <a:p>
            <a:pPr lvl="1"/>
            <a:r>
              <a:rPr lang="en-US" sz="1400" dirty="0"/>
              <a:t>Research Data Management (RDM)</a:t>
            </a:r>
          </a:p>
          <a:p>
            <a:pPr lvl="1"/>
            <a:r>
              <a:rPr lang="en-US" sz="1400" dirty="0"/>
              <a:t>ORCID adoption</a:t>
            </a:r>
            <a:endParaRPr lang="en-US" dirty="0"/>
          </a:p>
          <a:p>
            <a:r>
              <a:rPr lang="en-US" dirty="0"/>
              <a:t>Expected later this summer, </a:t>
            </a:r>
            <a:r>
              <a:rPr lang="en-US" dirty="0" err="1">
                <a:solidFill>
                  <a:schemeClr val="accent2"/>
                </a:solidFill>
              </a:rPr>
              <a:t>oc.lc</a:t>
            </a:r>
            <a:r>
              <a:rPr lang="en-US" dirty="0">
                <a:solidFill>
                  <a:schemeClr val="accent2"/>
                </a:solidFill>
              </a:rPr>
              <a:t>/stakeholders </a:t>
            </a:r>
          </a:p>
          <a:p>
            <a:pPr marL="76200" indent="0">
              <a:buNone/>
            </a:pPr>
            <a:endParaRPr lang="en-US" dirty="0"/>
          </a:p>
        </p:txBody>
      </p:sp>
      <p:sp>
        <p:nvSpPr>
          <p:cNvPr id="5" name="Text Placeholder 4">
            <a:extLst>
              <a:ext uri="{FF2B5EF4-FFF2-40B4-BE49-F238E27FC236}">
                <a16:creationId xmlns:a16="http://schemas.microsoft.com/office/drawing/2014/main" id="{FB2C7626-F14E-8141-883A-89C9177E2E1C}"/>
              </a:ext>
            </a:extLst>
          </p:cNvPr>
          <p:cNvSpPr>
            <a:spLocks noGrp="1"/>
          </p:cNvSpPr>
          <p:nvPr>
            <p:ph type="body" idx="2"/>
          </p:nvPr>
        </p:nvSpPr>
        <p:spPr/>
        <p:txBody>
          <a:bodyPr>
            <a:noAutofit/>
          </a:bodyPr>
          <a:lstStyle/>
          <a:p>
            <a:r>
              <a:rPr lang="en-US" sz="3200" dirty="0"/>
              <a:t>Forthcoming publication on institutional stakeholders in research support</a:t>
            </a:r>
          </a:p>
        </p:txBody>
      </p:sp>
    </p:spTree>
    <p:extLst>
      <p:ext uri="{BB962C8B-B14F-4D97-AF65-F5344CB8AC3E}">
        <p14:creationId xmlns:p14="http://schemas.microsoft.com/office/powerpoint/2010/main" val="30592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86F73618-862D-8B42-A0FA-D2CC30774EC3}"/>
              </a:ext>
            </a:extLst>
          </p:cNvPr>
          <p:cNvPicPr>
            <a:picLocks noChangeAspect="1"/>
          </p:cNvPicPr>
          <p:nvPr/>
        </p:nvPicPr>
        <p:blipFill>
          <a:blip r:embed="rId3"/>
          <a:stretch>
            <a:fillRect/>
          </a:stretch>
        </p:blipFill>
        <p:spPr>
          <a:xfrm>
            <a:off x="7324725" y="685800"/>
            <a:ext cx="3895725" cy="5019675"/>
          </a:xfrm>
          <a:prstGeom prst="rect">
            <a:avLst/>
          </a:prstGeom>
          <a:ln w="25400">
            <a:solidFill>
              <a:srgbClr val="A54179"/>
            </a:solidFill>
          </a:ln>
          <a:effectLst/>
        </p:spPr>
      </p:pic>
      <p:sp>
        <p:nvSpPr>
          <p:cNvPr id="7" name="Rectangular Callout 6">
            <a:extLst>
              <a:ext uri="{FF2B5EF4-FFF2-40B4-BE49-F238E27FC236}">
                <a16:creationId xmlns:a16="http://schemas.microsoft.com/office/drawing/2014/main" id="{5C8886C9-B313-7341-A45B-AEC0076DBB25}"/>
              </a:ext>
            </a:extLst>
          </p:cNvPr>
          <p:cNvSpPr/>
          <p:nvPr/>
        </p:nvSpPr>
        <p:spPr>
          <a:xfrm>
            <a:off x="1295400" y="2057400"/>
            <a:ext cx="4267200" cy="2743200"/>
          </a:xfrm>
          <a:prstGeom prst="wedgeRectCallout">
            <a:avLst>
              <a:gd name="adj1" fmla="val -13244"/>
              <a:gd name="adj2" fmla="val 6597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The aggregation, curation, and utilization of (meta)data about research activities</a:t>
            </a:r>
          </a:p>
        </p:txBody>
      </p:sp>
      <p:sp>
        <p:nvSpPr>
          <p:cNvPr id="8" name="Rectangle 7">
            <a:extLst>
              <a:ext uri="{FF2B5EF4-FFF2-40B4-BE49-F238E27FC236}">
                <a16:creationId xmlns:a16="http://schemas.microsoft.com/office/drawing/2014/main" id="{CCECB9F0-51BA-B447-A66F-FF3F4ADC2D0B}"/>
              </a:ext>
            </a:extLst>
          </p:cNvPr>
          <p:cNvSpPr/>
          <p:nvPr/>
        </p:nvSpPr>
        <p:spPr>
          <a:xfrm>
            <a:off x="1295400" y="1066800"/>
            <a:ext cx="42672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RIM =</a:t>
            </a:r>
          </a:p>
        </p:txBody>
      </p:sp>
    </p:spTree>
    <p:extLst>
      <p:ext uri="{BB962C8B-B14F-4D97-AF65-F5344CB8AC3E}">
        <p14:creationId xmlns:p14="http://schemas.microsoft.com/office/powerpoint/2010/main" val="42202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a:extLst>
              <a:ext uri="{FF2B5EF4-FFF2-40B4-BE49-F238E27FC236}">
                <a16:creationId xmlns:a16="http://schemas.microsoft.com/office/drawing/2014/main" id="{5C8886C9-B313-7341-A45B-AEC0076DBB25}"/>
              </a:ext>
            </a:extLst>
          </p:cNvPr>
          <p:cNvSpPr/>
          <p:nvPr/>
        </p:nvSpPr>
        <p:spPr>
          <a:xfrm>
            <a:off x="1295400" y="2057400"/>
            <a:ext cx="4267200" cy="2743200"/>
          </a:xfrm>
          <a:prstGeom prst="wedgeRectCallout">
            <a:avLst>
              <a:gd name="adj1" fmla="val -15476"/>
              <a:gd name="adj2" fmla="val 6111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The aggregation, curation, and utilization of (meta)data about research activities</a:t>
            </a:r>
          </a:p>
        </p:txBody>
      </p:sp>
      <p:sp>
        <p:nvSpPr>
          <p:cNvPr id="8" name="Rectangle 7">
            <a:extLst>
              <a:ext uri="{FF2B5EF4-FFF2-40B4-BE49-F238E27FC236}">
                <a16:creationId xmlns:a16="http://schemas.microsoft.com/office/drawing/2014/main" id="{CCECB9F0-51BA-B447-A66F-FF3F4ADC2D0B}"/>
              </a:ext>
            </a:extLst>
          </p:cNvPr>
          <p:cNvSpPr/>
          <p:nvPr/>
        </p:nvSpPr>
        <p:spPr>
          <a:xfrm>
            <a:off x="1295400" y="1066800"/>
            <a:ext cx="42672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RIM =</a:t>
            </a:r>
          </a:p>
        </p:txBody>
      </p:sp>
      <p:sp>
        <p:nvSpPr>
          <p:cNvPr id="5" name="Content Placeholder 2">
            <a:extLst>
              <a:ext uri="{FF2B5EF4-FFF2-40B4-BE49-F238E27FC236}">
                <a16:creationId xmlns:a16="http://schemas.microsoft.com/office/drawing/2014/main" id="{FCCE1CBC-50A0-554F-9190-557314C8B839}"/>
              </a:ext>
            </a:extLst>
          </p:cNvPr>
          <p:cNvSpPr txBox="1">
            <a:spLocks/>
          </p:cNvSpPr>
          <p:nvPr/>
        </p:nvSpPr>
        <p:spPr>
          <a:xfrm>
            <a:off x="5910127" y="685800"/>
            <a:ext cx="6281873" cy="575596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lnSpc>
                <a:spcPct val="80000"/>
              </a:lnSpc>
              <a:buSzPct val="25000"/>
            </a:pPr>
            <a:r>
              <a:rPr lang="de-DE" sz="2400" b="1" dirty="0"/>
              <a:t>Overlapping </a:t>
            </a:r>
            <a:r>
              <a:rPr lang="de-DE" sz="2400" b="1" dirty="0" err="1"/>
              <a:t>terms</a:t>
            </a:r>
            <a:r>
              <a:rPr lang="de-DE" sz="2400" b="1" dirty="0"/>
              <a:t>:</a:t>
            </a:r>
          </a:p>
          <a:p>
            <a:pPr defTabSz="914377">
              <a:lnSpc>
                <a:spcPct val="80000"/>
              </a:lnSpc>
              <a:buSzPct val="25000"/>
            </a:pPr>
            <a:endParaRPr lang="de-DE" sz="2000" dirty="0"/>
          </a:p>
          <a:p>
            <a:pPr marL="800080" lvl="1" indent="-342891" defTabSz="914377">
              <a:lnSpc>
                <a:spcPct val="80000"/>
              </a:lnSpc>
              <a:spcBef>
                <a:spcPts val="444"/>
              </a:spcBef>
              <a:buSzPct val="100909"/>
              <a:buFont typeface="Arial" panose="020B0604020202020204" pitchFamily="34" charset="0"/>
              <a:buChar char="•"/>
            </a:pPr>
            <a:r>
              <a:rPr lang="de-DE" sz="2400" dirty="0"/>
              <a:t>CRIS (</a:t>
            </a:r>
            <a:r>
              <a:rPr lang="de-DE" sz="2400" dirty="0" err="1"/>
              <a:t>Current</a:t>
            </a:r>
            <a:r>
              <a:rPr lang="de-DE" sz="2400" dirty="0"/>
              <a:t> Research Information System)</a:t>
            </a:r>
          </a:p>
          <a:p>
            <a:pPr marL="800080" lvl="1" indent="-342891" defTabSz="914377">
              <a:lnSpc>
                <a:spcPct val="80000"/>
              </a:lnSpc>
              <a:spcBef>
                <a:spcPts val="444"/>
              </a:spcBef>
              <a:buSzPct val="100909"/>
              <a:buFont typeface="Arial" panose="020B0604020202020204" pitchFamily="34" charset="0"/>
              <a:buChar char="•"/>
            </a:pPr>
            <a:r>
              <a:rPr lang="de-DE" sz="2400" dirty="0"/>
              <a:t>RIMS (Research Information Management System)</a:t>
            </a:r>
          </a:p>
          <a:p>
            <a:pPr marL="800080" lvl="1" indent="-342891" defTabSz="914377">
              <a:lnSpc>
                <a:spcPct val="80000"/>
              </a:lnSpc>
              <a:spcBef>
                <a:spcPts val="444"/>
              </a:spcBef>
              <a:buSzPct val="100909"/>
              <a:buFont typeface="Arial" panose="020B0604020202020204" pitchFamily="34" charset="0"/>
              <a:buChar char="•"/>
            </a:pPr>
            <a:r>
              <a:rPr lang="de-DE" sz="2400" dirty="0"/>
              <a:t>RIS (Research Information System)</a:t>
            </a:r>
          </a:p>
          <a:p>
            <a:pPr marL="800080" lvl="1" indent="-342891" defTabSz="914377">
              <a:lnSpc>
                <a:spcPct val="80000"/>
              </a:lnSpc>
              <a:spcBef>
                <a:spcPts val="444"/>
              </a:spcBef>
              <a:buSzPct val="100909"/>
              <a:buFont typeface="Arial" panose="020B0604020202020204" pitchFamily="34" charset="0"/>
              <a:buChar char="•"/>
            </a:pPr>
            <a:r>
              <a:rPr lang="de-DE" sz="2400" dirty="0"/>
              <a:t>RNS (Research Networking System)</a:t>
            </a:r>
          </a:p>
          <a:p>
            <a:pPr marL="800080" lvl="1" indent="-342891" defTabSz="914377">
              <a:lnSpc>
                <a:spcPct val="80000"/>
              </a:lnSpc>
              <a:spcBef>
                <a:spcPts val="444"/>
              </a:spcBef>
              <a:buSzPct val="100909"/>
              <a:buFont typeface="Arial" panose="020B0604020202020204" pitchFamily="34" charset="0"/>
              <a:buChar char="•"/>
            </a:pPr>
            <a:r>
              <a:rPr lang="de-DE" sz="2400" dirty="0"/>
              <a:t>RPS (Research </a:t>
            </a:r>
            <a:r>
              <a:rPr lang="de-DE" sz="2400" dirty="0" err="1"/>
              <a:t>Profiling</a:t>
            </a:r>
            <a:r>
              <a:rPr lang="de-DE" sz="2400" dirty="0"/>
              <a:t> System)</a:t>
            </a:r>
          </a:p>
          <a:p>
            <a:pPr marL="800080" lvl="1" indent="-342891" defTabSz="914377">
              <a:lnSpc>
                <a:spcPct val="80000"/>
              </a:lnSpc>
              <a:spcBef>
                <a:spcPts val="444"/>
              </a:spcBef>
              <a:buSzPct val="100909"/>
              <a:buFont typeface="Arial" panose="020B0604020202020204" pitchFamily="34" charset="0"/>
              <a:buChar char="•"/>
            </a:pPr>
            <a:r>
              <a:rPr lang="de-DE" sz="2400" dirty="0"/>
              <a:t>EFS (Expert Finder System)</a:t>
            </a:r>
          </a:p>
          <a:p>
            <a:pPr marL="800080" lvl="1" indent="-342891" defTabSz="914377">
              <a:lnSpc>
                <a:spcPct val="80000"/>
              </a:lnSpc>
              <a:spcBef>
                <a:spcPts val="444"/>
              </a:spcBef>
              <a:buSzPct val="100909"/>
              <a:buFont typeface="Arial" panose="020B0604020202020204" pitchFamily="34" charset="0"/>
              <a:buChar char="•"/>
            </a:pPr>
            <a:r>
              <a:rPr lang="de-DE" sz="2400" dirty="0"/>
              <a:t>FAR (Faculty Activity Reporting)</a:t>
            </a:r>
          </a:p>
          <a:p>
            <a:endParaRPr lang="en-US" dirty="0"/>
          </a:p>
        </p:txBody>
      </p:sp>
      <p:pic>
        <p:nvPicPr>
          <p:cNvPr id="6" name="Picture 11" descr="A screenshot of a cell phone&#10;&#10;Description generated with high confidence">
            <a:extLst>
              <a:ext uri="{FF2B5EF4-FFF2-40B4-BE49-F238E27FC236}">
                <a16:creationId xmlns:a16="http://schemas.microsoft.com/office/drawing/2014/main" id="{26BD25B0-B4E3-EF46-8188-460F687C4B33}"/>
              </a:ext>
            </a:extLst>
          </p:cNvPr>
          <p:cNvPicPr>
            <a:picLocks noChangeAspect="1"/>
          </p:cNvPicPr>
          <p:nvPr/>
        </p:nvPicPr>
        <p:blipFill>
          <a:blip r:embed="rId3"/>
          <a:stretch>
            <a:fillRect/>
          </a:stretch>
        </p:blipFill>
        <p:spPr>
          <a:xfrm>
            <a:off x="8150076" y="4360927"/>
            <a:ext cx="2200275" cy="1714500"/>
          </a:xfrm>
          <a:prstGeom prst="rect">
            <a:avLst/>
          </a:prstGeom>
        </p:spPr>
      </p:pic>
      <p:pic>
        <p:nvPicPr>
          <p:cNvPr id="9" name="Picture 14" descr="A screenshot of a cell phone&#10;&#10;Description generated with very high confidence">
            <a:extLst>
              <a:ext uri="{FF2B5EF4-FFF2-40B4-BE49-F238E27FC236}">
                <a16:creationId xmlns:a16="http://schemas.microsoft.com/office/drawing/2014/main" id="{A5ACE093-422E-8D4B-9B7E-82F91CED09CD}"/>
              </a:ext>
            </a:extLst>
          </p:cNvPr>
          <p:cNvPicPr>
            <a:picLocks noChangeAspect="1"/>
          </p:cNvPicPr>
          <p:nvPr/>
        </p:nvPicPr>
        <p:blipFill>
          <a:blip r:embed="rId4"/>
          <a:stretch>
            <a:fillRect/>
          </a:stretch>
        </p:blipFill>
        <p:spPr>
          <a:xfrm>
            <a:off x="3286570" y="5138033"/>
            <a:ext cx="2410764" cy="937394"/>
          </a:xfrm>
          <a:prstGeom prst="rect">
            <a:avLst/>
          </a:prstGeom>
        </p:spPr>
      </p:pic>
      <p:pic>
        <p:nvPicPr>
          <p:cNvPr id="10" name="Picture 9">
            <a:extLst>
              <a:ext uri="{FF2B5EF4-FFF2-40B4-BE49-F238E27FC236}">
                <a16:creationId xmlns:a16="http://schemas.microsoft.com/office/drawing/2014/main" id="{5B44C131-12F2-CE4A-B5AB-1F8A5913288F}"/>
              </a:ext>
            </a:extLst>
          </p:cNvPr>
          <p:cNvPicPr>
            <a:picLocks noChangeAspect="1"/>
          </p:cNvPicPr>
          <p:nvPr/>
        </p:nvPicPr>
        <p:blipFill>
          <a:blip r:embed="rId5"/>
          <a:stretch>
            <a:fillRect/>
          </a:stretch>
        </p:blipFill>
        <p:spPr>
          <a:xfrm>
            <a:off x="5915972" y="4449813"/>
            <a:ext cx="1564782" cy="1041291"/>
          </a:xfrm>
          <a:prstGeom prst="rect">
            <a:avLst/>
          </a:prstGeom>
        </p:spPr>
      </p:pic>
      <p:pic>
        <p:nvPicPr>
          <p:cNvPr id="11" name="Picture 10">
            <a:extLst>
              <a:ext uri="{FF2B5EF4-FFF2-40B4-BE49-F238E27FC236}">
                <a16:creationId xmlns:a16="http://schemas.microsoft.com/office/drawing/2014/main" id="{BB0B162F-04C4-B842-87DF-3DF9192C9732}"/>
              </a:ext>
            </a:extLst>
          </p:cNvPr>
          <p:cNvPicPr>
            <a:picLocks noChangeAspect="1"/>
          </p:cNvPicPr>
          <p:nvPr/>
        </p:nvPicPr>
        <p:blipFill>
          <a:blip r:embed="rId6"/>
          <a:stretch>
            <a:fillRect/>
          </a:stretch>
        </p:blipFill>
        <p:spPr>
          <a:xfrm>
            <a:off x="940248" y="5491104"/>
            <a:ext cx="1460847" cy="481967"/>
          </a:xfrm>
          <a:prstGeom prst="rect">
            <a:avLst/>
          </a:prstGeom>
        </p:spPr>
      </p:pic>
      <p:pic>
        <p:nvPicPr>
          <p:cNvPr id="12" name="Picture 11">
            <a:extLst>
              <a:ext uri="{FF2B5EF4-FFF2-40B4-BE49-F238E27FC236}">
                <a16:creationId xmlns:a16="http://schemas.microsoft.com/office/drawing/2014/main" id="{6FF6525E-3BC4-4A4F-93BA-304C3E42CC5A}"/>
              </a:ext>
            </a:extLst>
          </p:cNvPr>
          <p:cNvPicPr>
            <a:picLocks noChangeAspect="1"/>
          </p:cNvPicPr>
          <p:nvPr/>
        </p:nvPicPr>
        <p:blipFill>
          <a:blip r:embed="rId7"/>
          <a:stretch>
            <a:fillRect/>
          </a:stretch>
        </p:blipFill>
        <p:spPr>
          <a:xfrm>
            <a:off x="10614274" y="4616797"/>
            <a:ext cx="970265" cy="970265"/>
          </a:xfrm>
          <a:prstGeom prst="rect">
            <a:avLst/>
          </a:prstGeom>
        </p:spPr>
      </p:pic>
    </p:spTree>
    <p:extLst>
      <p:ext uri="{BB962C8B-B14F-4D97-AF65-F5344CB8AC3E}">
        <p14:creationId xmlns:p14="http://schemas.microsoft.com/office/powerpoint/2010/main" val="390871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3"/>
          <p:cNvPicPr>
            <a:picLocks noChangeAspect="1"/>
          </p:cNvPicPr>
          <p:nvPr/>
        </p:nvPicPr>
        <p:blipFill rotWithShape="1">
          <a:blip r:embed="rId3">
            <a:extLst>
              <a:ext uri="{28A0092B-C50C-407E-A947-70E740481C1C}">
                <a14:useLocalDpi xmlns:a14="http://schemas.microsoft.com/office/drawing/2010/main" val="0"/>
              </a:ext>
            </a:extLst>
          </a:blip>
          <a:srcRect b="13296"/>
          <a:stretch/>
        </p:blipFill>
        <p:spPr bwMode="auto">
          <a:xfrm>
            <a:off x="4419600" y="-232597"/>
            <a:ext cx="8592100" cy="575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3">
            <a:extLst>
              <a:ext uri="{FF2B5EF4-FFF2-40B4-BE49-F238E27FC236}">
                <a16:creationId xmlns:a16="http://schemas.microsoft.com/office/drawing/2014/main" id="{5F493221-F353-4E2F-826C-796E6C8E35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315865"/>
            <a:ext cx="793455" cy="2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Rectangle 7">
            <a:extLst>
              <a:ext uri="{FF2B5EF4-FFF2-40B4-BE49-F238E27FC236}">
                <a16:creationId xmlns:a16="http://schemas.microsoft.com/office/drawing/2014/main" id="{6DD20285-DF9F-4298-A42D-C4EEB819CDED}"/>
              </a:ext>
            </a:extLst>
          </p:cNvPr>
          <p:cNvSpPr>
            <a:spLocks noChangeArrowheads="1"/>
          </p:cNvSpPr>
          <p:nvPr/>
        </p:nvSpPr>
        <p:spPr bwMode="auto">
          <a:xfrm>
            <a:off x="1371600" y="6315865"/>
            <a:ext cx="106319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defTabSz="914377">
              <a:lnSpc>
                <a:spcPct val="100000"/>
              </a:lnSpc>
              <a:spcBef>
                <a:spcPct val="0"/>
              </a:spcBef>
              <a:buNone/>
            </a:pPr>
            <a:r>
              <a:rPr lang="en-US" altLang="en-US" sz="1100" dirty="0">
                <a:solidFill>
                  <a:schemeClr val="bg1"/>
                </a:solidFill>
                <a:ea typeface="+mn-ea"/>
              </a:rPr>
              <a:t>“RIM Metadata” by </a:t>
            </a:r>
            <a:r>
              <a:rPr lang="en-US" altLang="en-US" sz="1100" dirty="0">
                <a:solidFill>
                  <a:schemeClr val="bg1"/>
                </a:solidFill>
                <a:ea typeface="+mn-ea"/>
                <a:hlinkClick r:id="rId5">
                  <a:extLst>
                    <a:ext uri="{A12FA001-AC4F-418D-AE19-62706E023703}">
                      <ahyp:hlinkClr xmlns:ahyp="http://schemas.microsoft.com/office/drawing/2018/hyperlinkcolor" val="tx"/>
                    </a:ext>
                  </a:extLst>
                </a:hlinkClick>
              </a:rPr>
              <a:t>OCLC Research</a:t>
            </a:r>
            <a:r>
              <a:rPr lang="en-US" altLang="en-US" sz="1100" i="1" dirty="0">
                <a:solidFill>
                  <a:schemeClr val="bg1"/>
                </a:solidFill>
                <a:ea typeface="+mn-ea"/>
              </a:rPr>
              <a:t>, </a:t>
            </a:r>
            <a:r>
              <a:rPr lang="en-US" altLang="en-US" sz="1100" dirty="0">
                <a:solidFill>
                  <a:schemeClr val="bg1"/>
                </a:solidFill>
                <a:ea typeface="+mn-ea"/>
              </a:rPr>
              <a:t>from </a:t>
            </a:r>
            <a:r>
              <a:rPr lang="en-US" altLang="en-US" sz="1100" i="1" dirty="0">
                <a:solidFill>
                  <a:schemeClr val="bg1"/>
                </a:solidFill>
                <a:ea typeface="+mn-ea"/>
              </a:rPr>
              <a:t>Research Information Management: Defining RIM and the Library’s Role</a:t>
            </a:r>
            <a:r>
              <a:rPr lang="en-US" altLang="en-US" sz="1100" dirty="0">
                <a:solidFill>
                  <a:schemeClr val="bg1"/>
                </a:solidFill>
                <a:ea typeface="+mn-ea"/>
              </a:rPr>
              <a:t> (</a:t>
            </a:r>
            <a:r>
              <a:rPr lang="en-US" altLang="en-US" sz="1100" dirty="0">
                <a:solidFill>
                  <a:schemeClr val="bg1"/>
                </a:solidFill>
                <a:ea typeface="+mn-ea"/>
                <a:hlinkClick r:id="rId6">
                  <a:extLst>
                    <a:ext uri="{A12FA001-AC4F-418D-AE19-62706E023703}">
                      <ahyp:hlinkClr xmlns:ahyp="http://schemas.microsoft.com/office/drawing/2018/hyperlinkcolor" val="tx"/>
                    </a:ext>
                  </a:extLst>
                </a:hlinkClick>
              </a:rPr>
              <a:t>d</a:t>
            </a:r>
            <a:r>
              <a:rPr lang="mr-IN" altLang="en-US" sz="1100" dirty="0">
                <a:solidFill>
                  <a:schemeClr val="bg1"/>
                </a:solidFill>
                <a:ea typeface="Mangal" charset="0"/>
                <a:cs typeface="Mangal" panose="02040503050203030202" pitchFamily="18" charset="0"/>
                <a:hlinkClick r:id="rId6">
                  <a:extLst>
                    <a:ext uri="{A12FA001-AC4F-418D-AE19-62706E023703}">
                      <ahyp:hlinkClr xmlns:ahyp="http://schemas.microsoft.com/office/drawing/2018/hyperlinkcolor" val="tx"/>
                    </a:ext>
                  </a:extLst>
                </a:hlinkClick>
              </a:rPr>
              <a:t>oi.org/10.25333/C3NK88</a:t>
            </a:r>
            <a:r>
              <a:rPr lang="en-US" altLang="en-US" sz="1100" dirty="0">
                <a:solidFill>
                  <a:schemeClr val="bg1"/>
                </a:solidFill>
                <a:ea typeface="+mn-ea"/>
              </a:rPr>
              <a:t>),</a:t>
            </a:r>
            <a:r>
              <a:rPr lang="en-US" altLang="en-US" sz="1100" i="1" dirty="0">
                <a:solidFill>
                  <a:schemeClr val="bg1"/>
                </a:solidFill>
                <a:ea typeface="+mn-ea"/>
              </a:rPr>
              <a:t> </a:t>
            </a:r>
            <a:r>
              <a:rPr lang="en-US" altLang="en-US" sz="1100" dirty="0">
                <a:solidFill>
                  <a:schemeClr val="bg1"/>
                </a:solidFill>
                <a:ea typeface="+mn-ea"/>
                <a:hlinkClick r:id="rId7">
                  <a:extLst>
                    <a:ext uri="{A12FA001-AC4F-418D-AE19-62706E023703}">
                      <ahyp:hlinkClr xmlns:ahyp="http://schemas.microsoft.com/office/drawing/2018/hyperlinkcolor" val="tx"/>
                    </a:ext>
                  </a:extLst>
                </a:hlinkClick>
              </a:rPr>
              <a:t>CC BY 4.0</a:t>
            </a:r>
            <a:br>
              <a:rPr lang="en-US" altLang="en-US" sz="1100" dirty="0">
                <a:solidFill>
                  <a:schemeClr val="bg1"/>
                </a:solidFill>
                <a:ea typeface="+mn-ea"/>
              </a:rPr>
            </a:br>
            <a:endParaRPr lang="en-US" altLang="en-US" sz="1100" dirty="0">
              <a:solidFill>
                <a:schemeClr val="bg1"/>
              </a:solidFill>
              <a:ea typeface="+mn-ea"/>
            </a:endParaRPr>
          </a:p>
        </p:txBody>
      </p:sp>
      <p:sp>
        <p:nvSpPr>
          <p:cNvPr id="7" name="Rectangular Callout 6">
            <a:extLst>
              <a:ext uri="{FF2B5EF4-FFF2-40B4-BE49-F238E27FC236}">
                <a16:creationId xmlns:a16="http://schemas.microsoft.com/office/drawing/2014/main" id="{EAA40F6E-3A8C-E64F-95B0-23C0C7D56FC0}"/>
              </a:ext>
            </a:extLst>
          </p:cNvPr>
          <p:cNvSpPr/>
          <p:nvPr/>
        </p:nvSpPr>
        <p:spPr>
          <a:xfrm>
            <a:off x="533400" y="1325701"/>
            <a:ext cx="4267200" cy="2743200"/>
          </a:xfrm>
          <a:prstGeom prst="wedgeRectCallout">
            <a:avLst>
              <a:gd name="adj1" fmla="val -371"/>
              <a:gd name="adj2" fmla="val 8570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RIM systems collect the scholarly output of an institution. . . and can be combined with other institutional data</a:t>
            </a:r>
          </a:p>
        </p:txBody>
      </p:sp>
    </p:spTree>
    <p:extLst>
      <p:ext uri="{BB962C8B-B14F-4D97-AF65-F5344CB8AC3E}">
        <p14:creationId xmlns:p14="http://schemas.microsoft.com/office/powerpoint/2010/main" val="301032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312" y="153888"/>
            <a:ext cx="8153400" cy="5894271"/>
          </a:xfrm>
          <a:prstGeom prst="rect">
            <a:avLst/>
          </a:prstGeom>
        </p:spPr>
      </p:pic>
      <p:pic>
        <p:nvPicPr>
          <p:cNvPr id="4" name="Picture 3">
            <a:extLst>
              <a:ext uri="{FF2B5EF4-FFF2-40B4-BE49-F238E27FC236}">
                <a16:creationId xmlns:a16="http://schemas.microsoft.com/office/drawing/2014/main" id="{941C77F9-A2D9-FC47-8CC6-D2C76A7BCE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044" y="6341200"/>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AC84788E-EF90-444D-AC8B-AE821EBAF0A0}"/>
              </a:ext>
            </a:extLst>
          </p:cNvPr>
          <p:cNvSpPr>
            <a:spLocks noChangeArrowheads="1"/>
          </p:cNvSpPr>
          <p:nvPr/>
        </p:nvSpPr>
        <p:spPr bwMode="auto">
          <a:xfrm>
            <a:off x="1371600" y="6288614"/>
            <a:ext cx="103406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a:lnSpc>
                <a:spcPct val="100000"/>
              </a:lnSpc>
              <a:spcBef>
                <a:spcPct val="0"/>
              </a:spcBef>
              <a:buNone/>
            </a:pPr>
            <a:r>
              <a:rPr lang="en-US" altLang="en-US" sz="1000" dirty="0">
                <a:solidFill>
                  <a:schemeClr val="bg1"/>
                </a:solidFill>
                <a:ea typeface="+mn-ea"/>
              </a:rPr>
              <a:t>“RIM Uses” by </a:t>
            </a:r>
            <a:r>
              <a:rPr lang="en-US" altLang="en-US" sz="1000" dirty="0">
                <a:solidFill>
                  <a:schemeClr val="bg1"/>
                </a:solidFill>
                <a:ea typeface="+mn-ea"/>
                <a:hlinkClick r:id="rId5">
                  <a:extLst>
                    <a:ext uri="{A12FA001-AC4F-418D-AE19-62706E023703}">
                      <ahyp:hlinkClr xmlns:ahyp="http://schemas.microsoft.com/office/drawing/2018/hyperlinkcolor" val="tx"/>
                    </a:ext>
                  </a:extLst>
                </a:hlinkClick>
              </a:rPr>
              <a:t>OCLC Research</a:t>
            </a:r>
            <a:r>
              <a:rPr lang="en-US" altLang="en-US" sz="1000" i="1" dirty="0">
                <a:solidFill>
                  <a:schemeClr val="bg1"/>
                </a:solidFill>
                <a:ea typeface="+mn-ea"/>
              </a:rPr>
              <a:t>, </a:t>
            </a:r>
            <a:r>
              <a:rPr lang="en-US" altLang="en-US" sz="1000" dirty="0">
                <a:solidFill>
                  <a:schemeClr val="bg1"/>
                </a:solidFill>
                <a:ea typeface="+mn-ea"/>
              </a:rPr>
              <a:t>from </a:t>
            </a:r>
            <a:r>
              <a:rPr lang="en-US" altLang="en-US" sz="1000" i="1" dirty="0">
                <a:solidFill>
                  <a:schemeClr val="bg1"/>
                </a:solidFill>
                <a:ea typeface="+mn-ea"/>
              </a:rPr>
              <a:t>Research Information Management: Defining RIM and the Library’s Role</a:t>
            </a:r>
            <a:r>
              <a:rPr lang="en-US" altLang="en-US" sz="1000" dirty="0">
                <a:solidFill>
                  <a:schemeClr val="bg1"/>
                </a:solidFill>
                <a:ea typeface="+mn-ea"/>
              </a:rPr>
              <a:t> (</a:t>
            </a:r>
            <a:r>
              <a:rPr lang="en-US" altLang="en-US" sz="1000" dirty="0">
                <a:solidFill>
                  <a:schemeClr val="bg1"/>
                </a:solidFill>
                <a:ea typeface="+mn-ea"/>
                <a:hlinkClick r:id="rId6">
                  <a:extLst>
                    <a:ext uri="{A12FA001-AC4F-418D-AE19-62706E023703}">
                      <ahyp:hlinkClr xmlns:ahyp="http://schemas.microsoft.com/office/drawing/2018/hyperlinkcolor" val="tx"/>
                    </a:ext>
                  </a:extLst>
                </a:hlinkClick>
              </a:rPr>
              <a:t>d</a:t>
            </a:r>
            <a:r>
              <a:rPr lang="mr-IN" altLang="en-US" sz="1000" dirty="0">
                <a:solidFill>
                  <a:schemeClr val="bg1"/>
                </a:solidFill>
                <a:ea typeface="+mn-ea"/>
                <a:cs typeface="Mangal" panose="02040503050203030202" pitchFamily="18" charset="0"/>
                <a:hlinkClick r:id="rId6">
                  <a:extLst>
                    <a:ext uri="{A12FA001-AC4F-418D-AE19-62706E023703}">
                      <ahyp:hlinkClr xmlns:ahyp="http://schemas.microsoft.com/office/drawing/2018/hyperlinkcolor" val="tx"/>
                    </a:ext>
                  </a:extLst>
                </a:hlinkClick>
              </a:rPr>
              <a:t>oi.org/10.25333/C3NK88</a:t>
            </a:r>
            <a:r>
              <a:rPr lang="en-US" altLang="en-US" sz="1000" dirty="0">
                <a:solidFill>
                  <a:schemeClr val="bg1"/>
                </a:solidFill>
                <a:ea typeface="+mn-ea"/>
              </a:rPr>
              <a:t>),</a:t>
            </a:r>
            <a:r>
              <a:rPr lang="en-US" altLang="en-US" sz="1000" i="1" dirty="0">
                <a:solidFill>
                  <a:schemeClr val="bg1"/>
                </a:solidFill>
                <a:ea typeface="+mn-ea"/>
              </a:rPr>
              <a:t> </a:t>
            </a:r>
            <a:r>
              <a:rPr lang="en-US" altLang="en-US" sz="1000" dirty="0">
                <a:solidFill>
                  <a:schemeClr val="bg1"/>
                </a:solidFill>
                <a:ea typeface="+mn-ea"/>
                <a:hlinkClick r:id="rId7">
                  <a:extLst>
                    <a:ext uri="{A12FA001-AC4F-418D-AE19-62706E023703}">
                      <ahyp:hlinkClr xmlns:ahyp="http://schemas.microsoft.com/office/drawing/2018/hyperlinkcolor" val="tx"/>
                    </a:ext>
                  </a:extLst>
                </a:hlinkClick>
              </a:rPr>
              <a:t>CC BY 4.0</a:t>
            </a:r>
            <a:br>
              <a:rPr lang="en-US" altLang="en-US" sz="1100" dirty="0">
                <a:solidFill>
                  <a:schemeClr val="bg1"/>
                </a:solidFill>
                <a:ea typeface="+mn-ea"/>
              </a:rPr>
            </a:br>
            <a:endParaRPr lang="en-US" altLang="en-US" sz="1100" dirty="0">
              <a:solidFill>
                <a:schemeClr val="bg1"/>
              </a:solidFill>
              <a:ea typeface="+mn-ea"/>
            </a:endParaRPr>
          </a:p>
        </p:txBody>
      </p:sp>
      <p:sp>
        <p:nvSpPr>
          <p:cNvPr id="7" name="Rectangular Callout 6">
            <a:extLst>
              <a:ext uri="{FF2B5EF4-FFF2-40B4-BE49-F238E27FC236}">
                <a16:creationId xmlns:a16="http://schemas.microsoft.com/office/drawing/2014/main" id="{3DE81CC2-2879-A14A-BDA2-4338549F3A2E}"/>
              </a:ext>
            </a:extLst>
          </p:cNvPr>
          <p:cNvSpPr/>
          <p:nvPr/>
        </p:nvSpPr>
        <p:spPr>
          <a:xfrm>
            <a:off x="8077200" y="1127944"/>
            <a:ext cx="3429000" cy="3352800"/>
          </a:xfrm>
          <a:prstGeom prst="wedgeRectCallout">
            <a:avLst>
              <a:gd name="adj1" fmla="val 3759"/>
              <a:gd name="adj2" fmla="val 66476"/>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There are multiple RIM use cases, varying by institution and region</a:t>
            </a:r>
          </a:p>
        </p:txBody>
      </p:sp>
    </p:spTree>
    <p:extLst>
      <p:ext uri="{BB962C8B-B14F-4D97-AF65-F5344CB8AC3E}">
        <p14:creationId xmlns:p14="http://schemas.microsoft.com/office/powerpoint/2010/main" val="21299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tlas">
  <a:themeElements>
    <a:clrScheme name="Custom 1">
      <a:dk1>
        <a:sysClr val="windowText" lastClr="000000"/>
      </a:dk1>
      <a:lt1>
        <a:sysClr val="window" lastClr="FFFFFF"/>
      </a:lt1>
      <a:dk2>
        <a:srgbClr val="454545"/>
      </a:dk2>
      <a:lt2>
        <a:srgbClr val="E0E0E0"/>
      </a:lt2>
      <a:accent1>
        <a:srgbClr val="FFCC33"/>
      </a:accent1>
      <a:accent2>
        <a:srgbClr val="7A0019"/>
      </a:accent2>
      <a:accent3>
        <a:srgbClr val="00B9E4"/>
      </a:accent3>
      <a:accent4>
        <a:srgbClr val="E98300"/>
      </a:accent4>
      <a:accent5>
        <a:srgbClr val="BED600"/>
      </a:accent5>
      <a:accent6>
        <a:srgbClr val="CCCCCC"/>
      </a:accent6>
      <a:hlink>
        <a:srgbClr val="7A0019"/>
      </a:hlink>
      <a:folHlink>
        <a:srgbClr val="003D4C"/>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5426</TotalTime>
  <Words>4128</Words>
  <Application>Microsoft Office PowerPoint</Application>
  <PresentationFormat>Widescreen</PresentationFormat>
  <Paragraphs>328</Paragraphs>
  <Slides>34</Slides>
  <Notes>34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34</vt:i4>
      </vt:variant>
    </vt:vector>
  </HeadingPairs>
  <TitlesOfParts>
    <vt:vector size="46" baseType="lpstr">
      <vt:lpstr>Arial</vt:lpstr>
      <vt:lpstr>Calibri</vt:lpstr>
      <vt:lpstr>Calibri Light</vt:lpstr>
      <vt:lpstr>Courier New</vt:lpstr>
      <vt:lpstr>Gill Sans MT</vt:lpstr>
      <vt:lpstr>Rockwell</vt:lpstr>
      <vt:lpstr>Wingdings</vt:lpstr>
      <vt:lpstr>1_Nonconfidential</vt:lpstr>
      <vt:lpstr>Nonconfidential</vt:lpstr>
      <vt:lpstr>2_Nonconfidential</vt:lpstr>
      <vt:lpstr>3_Nonconfidential</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Information Management in the United States</dc:title>
  <dc:creator>Rebecca Bryant</dc:creator>
  <cp:lastModifiedBy>McNicol,Jeanette</cp:lastModifiedBy>
  <cp:revision>466</cp:revision>
  <dcterms:modified xsi:type="dcterms:W3CDTF">2020-05-22T18:11:04Z</dcterms:modified>
</cp:coreProperties>
</file>