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96" r:id="rId5"/>
  </p:sldMasterIdLst>
  <p:notesMasterIdLst>
    <p:notesMasterId r:id="rId40"/>
  </p:notesMasterIdLst>
  <p:handoutMasterIdLst>
    <p:handoutMasterId r:id="rId41"/>
  </p:handoutMasterIdLst>
  <p:sldIdLst>
    <p:sldId id="277" r:id="rId6"/>
    <p:sldId id="353" r:id="rId7"/>
    <p:sldId id="339" r:id="rId8"/>
    <p:sldId id="364" r:id="rId9"/>
    <p:sldId id="341" r:id="rId10"/>
    <p:sldId id="342" r:id="rId11"/>
    <p:sldId id="343" r:id="rId12"/>
    <p:sldId id="344" r:id="rId13"/>
    <p:sldId id="355" r:id="rId14"/>
    <p:sldId id="354" r:id="rId15"/>
    <p:sldId id="362" r:id="rId16"/>
    <p:sldId id="367" r:id="rId17"/>
    <p:sldId id="352" r:id="rId18"/>
    <p:sldId id="357" r:id="rId19"/>
    <p:sldId id="363" r:id="rId20"/>
    <p:sldId id="329" r:id="rId21"/>
    <p:sldId id="324" r:id="rId22"/>
    <p:sldId id="315" r:id="rId23"/>
    <p:sldId id="330" r:id="rId24"/>
    <p:sldId id="325" r:id="rId25"/>
    <p:sldId id="316" r:id="rId26"/>
    <p:sldId id="331" r:id="rId27"/>
    <p:sldId id="322" r:id="rId28"/>
    <p:sldId id="318" r:id="rId29"/>
    <p:sldId id="332" r:id="rId30"/>
    <p:sldId id="326" r:id="rId31"/>
    <p:sldId id="317" r:id="rId32"/>
    <p:sldId id="368" r:id="rId33"/>
    <p:sldId id="304" r:id="rId34"/>
    <p:sldId id="365" r:id="rId35"/>
    <p:sldId id="369" r:id="rId36"/>
    <p:sldId id="366" r:id="rId37"/>
    <p:sldId id="335" r:id="rId38"/>
    <p:sldId id="280" r:id="rId3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niel,Ixchel" initials="F" lastIdx="89" clrIdx="0">
    <p:extLst>
      <p:ext uri="{19B8F6BF-5375-455C-9EA6-DF929625EA0E}">
        <p15:presenceInfo xmlns:p15="http://schemas.microsoft.com/office/powerpoint/2012/main" userId="S::fanielI@oclc.org::faa4caba-7609-4fed-a42f-e3dc4cb6d3c5" providerId="AD"/>
      </p:ext>
    </p:extLst>
  </p:cmAuthor>
  <p:cmAuthor id="2" name="Brannon,Brittany" initials="B" lastIdx="16" clrIdx="1">
    <p:extLst>
      <p:ext uri="{19B8F6BF-5375-455C-9EA6-DF929625EA0E}">
        <p15:presenceInfo xmlns:p15="http://schemas.microsoft.com/office/powerpoint/2012/main" userId="S::brannonb@oclc.org::9f666ec5-3d9e-4451-98c9-e40436b25180" providerId="AD"/>
      </p:ext>
    </p:extLst>
  </p:cmAuthor>
  <p:cmAuthor id="3" name="Anne Austin" initials="AA" lastIdx="4" clrIdx="2">
    <p:extLst>
      <p:ext uri="{19B8F6BF-5375-455C-9EA6-DF929625EA0E}">
        <p15:presenceInfo xmlns:p15="http://schemas.microsoft.com/office/powerpoint/2012/main" userId="1cac7d510ccf82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1D23"/>
    <a:srgbClr val="DE6126"/>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3750" autoAdjust="0"/>
  </p:normalViewPr>
  <p:slideViewPr>
    <p:cSldViewPr snapToGrid="0" snapToObjects="1">
      <p:cViewPr varScale="1">
        <p:scale>
          <a:sx n="141" d="100"/>
          <a:sy n="141" d="100"/>
        </p:scale>
        <p:origin x="774" y="120"/>
      </p:cViewPr>
      <p:guideLst>
        <p:guide orient="horz" pos="1808"/>
        <p:guide pos="55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2088"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archaeologists (n=22)</c:v>
                </c:pt>
              </c:strCache>
            </c:strRef>
          </c:tx>
          <c:spPr>
            <a:solidFill>
              <a:srgbClr val="FFCC00"/>
            </a:solidFill>
            <a:ln>
              <a:no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Sheet1!$B$2:$B$13</c:f>
              <c:numCache>
                <c:formatCode>0.00%</c:formatCode>
                <c:ptCount val="12"/>
                <c:pt idx="0">
                  <c:v>0</c:v>
                </c:pt>
                <c:pt idx="1">
                  <c:v>7.3300000000000004E-2</c:v>
                </c:pt>
                <c:pt idx="2">
                  <c:v>4.4999999999999998E-2</c:v>
                </c:pt>
                <c:pt idx="3">
                  <c:v>0</c:v>
                </c:pt>
                <c:pt idx="4">
                  <c:v>0.13639999999999999</c:v>
                </c:pt>
                <c:pt idx="5">
                  <c:v>0</c:v>
                </c:pt>
                <c:pt idx="6">
                  <c:v>0.18179999999999999</c:v>
                </c:pt>
                <c:pt idx="7">
                  <c:v>0.13639999999999999</c:v>
                </c:pt>
                <c:pt idx="8">
                  <c:v>0.13639999999999999</c:v>
                </c:pt>
                <c:pt idx="9">
                  <c:v>0.5</c:v>
                </c:pt>
                <c:pt idx="10">
                  <c:v>0.5</c:v>
                </c:pt>
                <c:pt idx="11">
                  <c:v>0.77270000000000005</c:v>
                </c:pt>
              </c:numCache>
            </c:numRef>
          </c:val>
          <c:extLst>
            <c:ext xmlns:c16="http://schemas.microsoft.com/office/drawing/2014/chart" uri="{C3380CC4-5D6E-409C-BE32-E72D297353CC}">
              <c16:uniqueId val="{00000000-3919-414A-ABDB-80A2F84E2DB2}"/>
            </c:ext>
          </c:extLst>
        </c:ser>
        <c:ser>
          <c:idx val="1"/>
          <c:order val="1"/>
          <c:tx>
            <c:strRef>
              <c:f>Sheet1!$C$1</c:f>
              <c:strCache>
                <c:ptCount val="1"/>
                <c:pt idx="0">
                  <c:v>% of zoologists (n=40)</c:v>
                </c:pt>
              </c:strCache>
            </c:strRef>
          </c:tx>
          <c:spPr>
            <a:solidFill>
              <a:schemeClr val="tx2"/>
            </a:solidFill>
            <a:ln>
              <a:no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Sheet1!$C$2:$C$13</c:f>
              <c:numCache>
                <c:formatCode>0.00%</c:formatCode>
                <c:ptCount val="12"/>
                <c:pt idx="0">
                  <c:v>0.1</c:v>
                </c:pt>
                <c:pt idx="1">
                  <c:v>0</c:v>
                </c:pt>
                <c:pt idx="2">
                  <c:v>0.05</c:v>
                </c:pt>
                <c:pt idx="3">
                  <c:v>7.4999999999999997E-2</c:v>
                </c:pt>
                <c:pt idx="4">
                  <c:v>0.42499999999999999</c:v>
                </c:pt>
                <c:pt idx="5">
                  <c:v>0.22500000000000001</c:v>
                </c:pt>
                <c:pt idx="6">
                  <c:v>0.32500000000000001</c:v>
                </c:pt>
                <c:pt idx="7">
                  <c:v>0.25</c:v>
                </c:pt>
                <c:pt idx="8">
                  <c:v>0.55000000000000004</c:v>
                </c:pt>
                <c:pt idx="9">
                  <c:v>0.97499999999999998</c:v>
                </c:pt>
                <c:pt idx="10">
                  <c:v>0.55000000000000004</c:v>
                </c:pt>
                <c:pt idx="11">
                  <c:v>0.75</c:v>
                </c:pt>
              </c:numCache>
            </c:numRef>
          </c:val>
          <c:extLst>
            <c:ext xmlns:c16="http://schemas.microsoft.com/office/drawing/2014/chart" uri="{C3380CC4-5D6E-409C-BE32-E72D297353CC}">
              <c16:uniqueId val="{00000001-3919-414A-ABDB-80A2F84E2DB2}"/>
            </c:ext>
          </c:extLst>
        </c:ser>
        <c:ser>
          <c:idx val="2"/>
          <c:order val="2"/>
          <c:tx>
            <c:strRef>
              <c:f>Sheet1!$D$1</c:f>
              <c:strCache>
                <c:ptCount val="1"/>
                <c:pt idx="0">
                  <c:v>% of social scientists (n=43)</c:v>
                </c:pt>
              </c:strCache>
            </c:strRef>
          </c:tx>
          <c:spPr>
            <a:solidFill>
              <a:schemeClr val="accent1"/>
            </a:solidFill>
            <a:ln>
              <a:no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Sheet1!$D$2:$D$13</c:f>
              <c:numCache>
                <c:formatCode>0.00%</c:formatCode>
                <c:ptCount val="12"/>
                <c:pt idx="0">
                  <c:v>0.1163</c:v>
                </c:pt>
                <c:pt idx="1">
                  <c:v>0.2326</c:v>
                </c:pt>
                <c:pt idx="2">
                  <c:v>0.39500000000000002</c:v>
                </c:pt>
                <c:pt idx="3">
                  <c:v>0.41860000000000003</c:v>
                </c:pt>
                <c:pt idx="4">
                  <c:v>9.2999999999999999E-2</c:v>
                </c:pt>
                <c:pt idx="5">
                  <c:v>0.58140000000000003</c:v>
                </c:pt>
                <c:pt idx="6">
                  <c:v>0.41860000000000003</c:v>
                </c:pt>
                <c:pt idx="7">
                  <c:v>0.6512</c:v>
                </c:pt>
                <c:pt idx="8">
                  <c:v>0.62790000000000001</c:v>
                </c:pt>
                <c:pt idx="9">
                  <c:v>0</c:v>
                </c:pt>
                <c:pt idx="10">
                  <c:v>0.44190000000000002</c:v>
                </c:pt>
                <c:pt idx="11">
                  <c:v>1</c:v>
                </c:pt>
              </c:numCache>
            </c:numRef>
          </c:val>
          <c:extLst>
            <c:ext xmlns:c16="http://schemas.microsoft.com/office/drawing/2014/chart" uri="{C3380CC4-5D6E-409C-BE32-E72D297353CC}">
              <c16:uniqueId val="{00000002-3919-414A-ABDB-80A2F84E2DB2}"/>
            </c:ext>
          </c:extLst>
        </c:ser>
        <c:dLbls>
          <c:showLegendKey val="0"/>
          <c:showVal val="0"/>
          <c:showCatName val="0"/>
          <c:showSerName val="0"/>
          <c:showPercent val="0"/>
          <c:showBubbleSize val="0"/>
        </c:dLbls>
        <c:gapWidth val="100"/>
        <c:axId val="378189376"/>
        <c:axId val="378184784"/>
      </c:barChart>
      <c:catAx>
        <c:axId val="37818937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378184784"/>
        <c:crosses val="autoZero"/>
        <c:auto val="1"/>
        <c:lblAlgn val="ctr"/>
        <c:lblOffset val="100"/>
        <c:noMultiLvlLbl val="0"/>
      </c:catAx>
      <c:valAx>
        <c:axId val="378184784"/>
        <c:scaling>
          <c:orientation val="minMax"/>
          <c:max val="1"/>
        </c:scaling>
        <c:delete val="0"/>
        <c:axPos val="b"/>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37818937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archaeologists (n=22) </c:v>
                </c:pt>
              </c:strCache>
            </c:strRef>
          </c:tx>
          <c:spPr>
            <a:solidFill>
              <a:srgbClr val="FFCC00"/>
            </a:solidFill>
            <a:ln>
              <a:noFill/>
            </a:ln>
            <a:effectLst>
              <a:outerShdw blurRad="50800" dist="38100" dir="5400000" algn="t" rotWithShape="0">
                <a:prstClr val="black">
                  <a:alpha val="40000"/>
                </a:prstClr>
              </a:outerShdw>
            </a:effectLst>
          </c:spPr>
          <c:invertIfNegative val="0"/>
          <c:cat>
            <c:strRef>
              <c:f>Sheet1!$A$2:$A$8</c:f>
              <c:strCache>
                <c:ptCount val="7"/>
                <c:pt idx="0">
                  <c:v>Specimens or Artifacts</c:v>
                </c:pt>
                <c:pt idx="1">
                  <c:v>Codebooks</c:v>
                </c:pt>
                <c:pt idx="2">
                  <c:v>Documentation</c:v>
                </c:pt>
                <c:pt idx="3">
                  <c:v>People</c:v>
                </c:pt>
                <c:pt idx="4">
                  <c:v>Data Producer Generated Records</c:v>
                </c:pt>
                <c:pt idx="5">
                  <c:v>Repository or Museum Records</c:v>
                </c:pt>
                <c:pt idx="6">
                  <c:v>Peer-reviewed Publications</c:v>
                </c:pt>
              </c:strCache>
            </c:strRef>
          </c:cat>
          <c:val>
            <c:numRef>
              <c:f>Sheet1!$B$2:$B$8</c:f>
              <c:numCache>
                <c:formatCode>0.00%</c:formatCode>
                <c:ptCount val="7"/>
                <c:pt idx="0">
                  <c:v>4.5499999999999999E-2</c:v>
                </c:pt>
                <c:pt idx="1">
                  <c:v>0</c:v>
                </c:pt>
                <c:pt idx="2">
                  <c:v>4.5499999999999999E-2</c:v>
                </c:pt>
                <c:pt idx="3">
                  <c:v>0.2727</c:v>
                </c:pt>
                <c:pt idx="4">
                  <c:v>0.63639999999999997</c:v>
                </c:pt>
                <c:pt idx="5">
                  <c:v>0.36359999999999998</c:v>
                </c:pt>
                <c:pt idx="6">
                  <c:v>0.45450000000000002</c:v>
                </c:pt>
              </c:numCache>
            </c:numRef>
          </c:val>
          <c:extLst>
            <c:ext xmlns:c16="http://schemas.microsoft.com/office/drawing/2014/chart" uri="{C3380CC4-5D6E-409C-BE32-E72D297353CC}">
              <c16:uniqueId val="{00000000-9E0B-4545-851F-84AA2DDFF0B5}"/>
            </c:ext>
          </c:extLst>
        </c:ser>
        <c:ser>
          <c:idx val="1"/>
          <c:order val="1"/>
          <c:tx>
            <c:strRef>
              <c:f>Sheet1!$C$1</c:f>
              <c:strCache>
                <c:ptCount val="1"/>
                <c:pt idx="0">
                  <c:v>% of zoologists (n=40)</c:v>
                </c:pt>
              </c:strCache>
            </c:strRef>
          </c:tx>
          <c:spPr>
            <a:solidFill>
              <a:schemeClr val="accent2"/>
            </a:solidFill>
            <a:ln>
              <a:noFill/>
            </a:ln>
            <a:effectLst>
              <a:outerShdw blurRad="50800" dist="38100" dir="5400000" algn="t" rotWithShape="0">
                <a:prstClr val="black">
                  <a:alpha val="40000"/>
                </a:prstClr>
              </a:outerShdw>
            </a:effectLst>
          </c:spPr>
          <c:invertIfNegative val="0"/>
          <c:cat>
            <c:strRef>
              <c:f>Sheet1!$A$2:$A$8</c:f>
              <c:strCache>
                <c:ptCount val="7"/>
                <c:pt idx="0">
                  <c:v>Specimens or Artifacts</c:v>
                </c:pt>
                <c:pt idx="1">
                  <c:v>Codebooks</c:v>
                </c:pt>
                <c:pt idx="2">
                  <c:v>Documentation</c:v>
                </c:pt>
                <c:pt idx="3">
                  <c:v>People</c:v>
                </c:pt>
                <c:pt idx="4">
                  <c:v>Data Producer Generated Records</c:v>
                </c:pt>
                <c:pt idx="5">
                  <c:v>Repository or Museum Records</c:v>
                </c:pt>
                <c:pt idx="6">
                  <c:v>Peer-reviewed Publications</c:v>
                </c:pt>
              </c:strCache>
            </c:strRef>
          </c:cat>
          <c:val>
            <c:numRef>
              <c:f>Sheet1!$C$2:$C$8</c:f>
              <c:numCache>
                <c:formatCode>0.00%</c:formatCode>
                <c:ptCount val="7"/>
                <c:pt idx="0">
                  <c:v>0.55000000000000004</c:v>
                </c:pt>
                <c:pt idx="1">
                  <c:v>0</c:v>
                </c:pt>
                <c:pt idx="2">
                  <c:v>0.15</c:v>
                </c:pt>
                <c:pt idx="3">
                  <c:v>0.35</c:v>
                </c:pt>
                <c:pt idx="4">
                  <c:v>0.5</c:v>
                </c:pt>
                <c:pt idx="5">
                  <c:v>0.9</c:v>
                </c:pt>
                <c:pt idx="6">
                  <c:v>0.75</c:v>
                </c:pt>
              </c:numCache>
            </c:numRef>
          </c:val>
          <c:extLst>
            <c:ext xmlns:c16="http://schemas.microsoft.com/office/drawing/2014/chart" uri="{C3380CC4-5D6E-409C-BE32-E72D297353CC}">
              <c16:uniqueId val="{00000001-9E0B-4545-851F-84AA2DDFF0B5}"/>
            </c:ext>
          </c:extLst>
        </c:ser>
        <c:ser>
          <c:idx val="2"/>
          <c:order val="2"/>
          <c:tx>
            <c:strRef>
              <c:f>Sheet1!$D$1</c:f>
              <c:strCache>
                <c:ptCount val="1"/>
                <c:pt idx="0">
                  <c:v>% of social scientists (n=43)</c:v>
                </c:pt>
              </c:strCache>
            </c:strRef>
          </c:tx>
          <c:spPr>
            <a:solidFill>
              <a:schemeClr val="accent1"/>
            </a:solidFill>
            <a:ln>
              <a:noFill/>
            </a:ln>
            <a:effectLst>
              <a:outerShdw blurRad="50800" dist="38100" dir="5400000" algn="t" rotWithShape="0">
                <a:prstClr val="black">
                  <a:alpha val="40000"/>
                </a:prstClr>
              </a:outerShdw>
            </a:effectLst>
          </c:spPr>
          <c:invertIfNegative val="0"/>
          <c:cat>
            <c:strRef>
              <c:f>Sheet1!$A$2:$A$8</c:f>
              <c:strCache>
                <c:ptCount val="7"/>
                <c:pt idx="0">
                  <c:v>Specimens or Artifacts</c:v>
                </c:pt>
                <c:pt idx="1">
                  <c:v>Codebooks</c:v>
                </c:pt>
                <c:pt idx="2">
                  <c:v>Documentation</c:v>
                </c:pt>
                <c:pt idx="3">
                  <c:v>People</c:v>
                </c:pt>
                <c:pt idx="4">
                  <c:v>Data Producer Generated Records</c:v>
                </c:pt>
                <c:pt idx="5">
                  <c:v>Repository or Museum Records</c:v>
                </c:pt>
                <c:pt idx="6">
                  <c:v>Peer-reviewed Publications</c:v>
                </c:pt>
              </c:strCache>
            </c:strRef>
          </c:cat>
          <c:val>
            <c:numRef>
              <c:f>Sheet1!$D$2:$D$8</c:f>
              <c:numCache>
                <c:formatCode>0.00%</c:formatCode>
                <c:ptCount val="7"/>
                <c:pt idx="0">
                  <c:v>0</c:v>
                </c:pt>
                <c:pt idx="1">
                  <c:v>0.62790000000000001</c:v>
                </c:pt>
                <c:pt idx="2">
                  <c:v>0.62790000000000001</c:v>
                </c:pt>
                <c:pt idx="3">
                  <c:v>0.39529999999999998</c:v>
                </c:pt>
                <c:pt idx="4">
                  <c:v>0.3256</c:v>
                </c:pt>
                <c:pt idx="5">
                  <c:v>0.3256</c:v>
                </c:pt>
                <c:pt idx="6">
                  <c:v>0.62790000000000001</c:v>
                </c:pt>
              </c:numCache>
            </c:numRef>
          </c:val>
          <c:extLst>
            <c:ext xmlns:c16="http://schemas.microsoft.com/office/drawing/2014/chart" uri="{C3380CC4-5D6E-409C-BE32-E72D297353CC}">
              <c16:uniqueId val="{00000002-9E0B-4545-851F-84AA2DDFF0B5}"/>
            </c:ext>
          </c:extLst>
        </c:ser>
        <c:dLbls>
          <c:showLegendKey val="0"/>
          <c:showVal val="0"/>
          <c:showCatName val="0"/>
          <c:showSerName val="0"/>
          <c:showPercent val="0"/>
          <c:showBubbleSize val="0"/>
        </c:dLbls>
        <c:gapWidth val="182"/>
        <c:axId val="369239576"/>
        <c:axId val="369242528"/>
      </c:barChart>
      <c:catAx>
        <c:axId val="369239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369242528"/>
        <c:crosses val="autoZero"/>
        <c:auto val="1"/>
        <c:lblAlgn val="ctr"/>
        <c:lblOffset val="100"/>
        <c:noMultiLvlLbl val="0"/>
      </c:catAx>
      <c:valAx>
        <c:axId val="3692425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9239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archaeologists (n=22) </c:v>
                </c:pt>
              </c:strCache>
            </c:strRef>
          </c:tx>
          <c:spPr>
            <a:solidFill>
              <a:srgbClr val="FFCC00"/>
            </a:solidFill>
            <a:ln>
              <a:noFill/>
            </a:ln>
            <a:effectLst>
              <a:outerShdw blurRad="50800" dist="38100" dir="5400000" algn="t" rotWithShape="0">
                <a:prstClr val="black">
                  <a:alpha val="40000"/>
                </a:prstClr>
              </a:outerShdw>
            </a:effectLst>
          </c:spPr>
          <c:invertIfNegative val="0"/>
          <c:cat>
            <c:strRef>
              <c:f>Sheet1!$A$2:$A$10</c:f>
              <c:strCache>
                <c:ptCount val="9"/>
                <c:pt idx="0">
                  <c:v>Data Producer Reputation</c:v>
                </c:pt>
                <c:pt idx="1">
                  <c:v>Accessibility</c:v>
                </c:pt>
                <c:pt idx="2">
                  <c:v>Quality</c:v>
                </c:pt>
                <c:pt idx="3">
                  <c:v>Completeness</c:v>
                </c:pt>
                <c:pt idx="4">
                  <c:v>Ease of Operation</c:v>
                </c:pt>
                <c:pt idx="5">
                  <c:v>Interpretability</c:v>
                </c:pt>
                <c:pt idx="6">
                  <c:v>Credibility</c:v>
                </c:pt>
                <c:pt idx="7">
                  <c:v>Trust in the Data</c:v>
                </c:pt>
                <c:pt idx="8">
                  <c:v>Relevance</c:v>
                </c:pt>
              </c:strCache>
            </c:strRef>
          </c:cat>
          <c:val>
            <c:numRef>
              <c:f>Sheet1!$B$2:$B$10</c:f>
              <c:numCache>
                <c:formatCode>0.00%</c:formatCode>
                <c:ptCount val="9"/>
                <c:pt idx="0">
                  <c:v>0.13636363636363635</c:v>
                </c:pt>
                <c:pt idx="1">
                  <c:v>9.0909090909090912E-2</c:v>
                </c:pt>
                <c:pt idx="2">
                  <c:v>0.22727272727272727</c:v>
                </c:pt>
                <c:pt idx="3">
                  <c:v>0.13636363636363635</c:v>
                </c:pt>
                <c:pt idx="4">
                  <c:v>0.13636363636363635</c:v>
                </c:pt>
                <c:pt idx="5">
                  <c:v>0.5</c:v>
                </c:pt>
                <c:pt idx="6">
                  <c:v>0.54545454545454541</c:v>
                </c:pt>
                <c:pt idx="7">
                  <c:v>0.40909090909090912</c:v>
                </c:pt>
                <c:pt idx="8">
                  <c:v>0.36363636363636365</c:v>
                </c:pt>
              </c:numCache>
            </c:numRef>
          </c:val>
          <c:extLst>
            <c:ext xmlns:c16="http://schemas.microsoft.com/office/drawing/2014/chart" uri="{C3380CC4-5D6E-409C-BE32-E72D297353CC}">
              <c16:uniqueId val="{00000000-9E0B-4545-851F-84AA2DDFF0B5}"/>
            </c:ext>
          </c:extLst>
        </c:ser>
        <c:ser>
          <c:idx val="1"/>
          <c:order val="1"/>
          <c:tx>
            <c:strRef>
              <c:f>Sheet1!$C$1</c:f>
              <c:strCache>
                <c:ptCount val="1"/>
                <c:pt idx="0">
                  <c:v>% of zoologists (n=40)</c:v>
                </c:pt>
              </c:strCache>
            </c:strRef>
          </c:tx>
          <c:spPr>
            <a:solidFill>
              <a:schemeClr val="accent2"/>
            </a:solidFill>
            <a:ln>
              <a:noFill/>
            </a:ln>
            <a:effectLst>
              <a:outerShdw blurRad="50800" dist="38100" dir="5400000" algn="t" rotWithShape="0">
                <a:prstClr val="black">
                  <a:alpha val="40000"/>
                </a:prstClr>
              </a:outerShdw>
            </a:effectLst>
          </c:spPr>
          <c:invertIfNegative val="0"/>
          <c:cat>
            <c:strRef>
              <c:f>Sheet1!$A$2:$A$10</c:f>
              <c:strCache>
                <c:ptCount val="9"/>
                <c:pt idx="0">
                  <c:v>Data Producer Reputation</c:v>
                </c:pt>
                <c:pt idx="1">
                  <c:v>Accessibility</c:v>
                </c:pt>
                <c:pt idx="2">
                  <c:v>Quality</c:v>
                </c:pt>
                <c:pt idx="3">
                  <c:v>Completeness</c:v>
                </c:pt>
                <c:pt idx="4">
                  <c:v>Ease of Operation</c:v>
                </c:pt>
                <c:pt idx="5">
                  <c:v>Interpretability</c:v>
                </c:pt>
                <c:pt idx="6">
                  <c:v>Credibility</c:v>
                </c:pt>
                <c:pt idx="7">
                  <c:v>Trust in the Data</c:v>
                </c:pt>
                <c:pt idx="8">
                  <c:v>Relevance</c:v>
                </c:pt>
              </c:strCache>
            </c:strRef>
          </c:cat>
          <c:val>
            <c:numRef>
              <c:f>Sheet1!$C$2:$C$10</c:f>
              <c:numCache>
                <c:formatCode>0.00%</c:formatCode>
                <c:ptCount val="9"/>
                <c:pt idx="0">
                  <c:v>0.05</c:v>
                </c:pt>
                <c:pt idx="1">
                  <c:v>0.2</c:v>
                </c:pt>
                <c:pt idx="2">
                  <c:v>0.375</c:v>
                </c:pt>
                <c:pt idx="3">
                  <c:v>0.5</c:v>
                </c:pt>
                <c:pt idx="4">
                  <c:v>0.6</c:v>
                </c:pt>
                <c:pt idx="5">
                  <c:v>0.47499999999999998</c:v>
                </c:pt>
                <c:pt idx="6">
                  <c:v>0.72499999999999998</c:v>
                </c:pt>
                <c:pt idx="7">
                  <c:v>0.7</c:v>
                </c:pt>
                <c:pt idx="8">
                  <c:v>0.77500000000000002</c:v>
                </c:pt>
              </c:numCache>
            </c:numRef>
          </c:val>
          <c:extLst>
            <c:ext xmlns:c16="http://schemas.microsoft.com/office/drawing/2014/chart" uri="{C3380CC4-5D6E-409C-BE32-E72D297353CC}">
              <c16:uniqueId val="{00000001-9E0B-4545-851F-84AA2DDFF0B5}"/>
            </c:ext>
          </c:extLst>
        </c:ser>
        <c:ser>
          <c:idx val="2"/>
          <c:order val="2"/>
          <c:tx>
            <c:strRef>
              <c:f>Sheet1!$D$1</c:f>
              <c:strCache>
                <c:ptCount val="1"/>
                <c:pt idx="0">
                  <c:v>% of social scientists (n=43)</c:v>
                </c:pt>
              </c:strCache>
            </c:strRef>
          </c:tx>
          <c:spPr>
            <a:solidFill>
              <a:schemeClr val="accent1"/>
            </a:solidFill>
            <a:ln>
              <a:noFill/>
            </a:ln>
            <a:effectLst>
              <a:outerShdw blurRad="50800" dist="38100" dir="5400000" algn="t" rotWithShape="0">
                <a:prstClr val="black">
                  <a:alpha val="40000"/>
                </a:prstClr>
              </a:outerShdw>
            </a:effectLst>
          </c:spPr>
          <c:invertIfNegative val="0"/>
          <c:cat>
            <c:strRef>
              <c:f>Sheet1!$A$2:$A$10</c:f>
              <c:strCache>
                <c:ptCount val="9"/>
                <c:pt idx="0">
                  <c:v>Data Producer Reputation</c:v>
                </c:pt>
                <c:pt idx="1">
                  <c:v>Accessibility</c:v>
                </c:pt>
                <c:pt idx="2">
                  <c:v>Quality</c:v>
                </c:pt>
                <c:pt idx="3">
                  <c:v>Completeness</c:v>
                </c:pt>
                <c:pt idx="4">
                  <c:v>Ease of Operation</c:v>
                </c:pt>
                <c:pt idx="5">
                  <c:v>Interpretability</c:v>
                </c:pt>
                <c:pt idx="6">
                  <c:v>Credibility</c:v>
                </c:pt>
                <c:pt idx="7">
                  <c:v>Trust in the Data</c:v>
                </c:pt>
                <c:pt idx="8">
                  <c:v>Relevance</c:v>
                </c:pt>
              </c:strCache>
            </c:strRef>
          </c:cat>
          <c:val>
            <c:numRef>
              <c:f>Sheet1!$D$2:$D$10</c:f>
              <c:numCache>
                <c:formatCode>0.00%</c:formatCode>
                <c:ptCount val="9"/>
                <c:pt idx="0">
                  <c:v>0.11627906976744186</c:v>
                </c:pt>
                <c:pt idx="1">
                  <c:v>0.11627906976744186</c:v>
                </c:pt>
                <c:pt idx="2">
                  <c:v>0.20930232558139536</c:v>
                </c:pt>
                <c:pt idx="3">
                  <c:v>0.2558139534883721</c:v>
                </c:pt>
                <c:pt idx="4">
                  <c:v>0.51162790697674421</c:v>
                </c:pt>
                <c:pt idx="5">
                  <c:v>0.60465116279069764</c:v>
                </c:pt>
                <c:pt idx="6">
                  <c:v>0.37209302325581395</c:v>
                </c:pt>
                <c:pt idx="7">
                  <c:v>0.67441860465116277</c:v>
                </c:pt>
                <c:pt idx="8">
                  <c:v>0.81395348837209303</c:v>
                </c:pt>
              </c:numCache>
            </c:numRef>
          </c:val>
          <c:extLst>
            <c:ext xmlns:c16="http://schemas.microsoft.com/office/drawing/2014/chart" uri="{C3380CC4-5D6E-409C-BE32-E72D297353CC}">
              <c16:uniqueId val="{00000002-9E0B-4545-851F-84AA2DDFF0B5}"/>
            </c:ext>
          </c:extLst>
        </c:ser>
        <c:dLbls>
          <c:showLegendKey val="0"/>
          <c:showVal val="0"/>
          <c:showCatName val="0"/>
          <c:showSerName val="0"/>
          <c:showPercent val="0"/>
          <c:showBubbleSize val="0"/>
        </c:dLbls>
        <c:gapWidth val="182"/>
        <c:axId val="369239576"/>
        <c:axId val="369242528"/>
      </c:barChart>
      <c:catAx>
        <c:axId val="369239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369242528"/>
        <c:crosses val="autoZero"/>
        <c:auto val="1"/>
        <c:lblAlgn val="ctr"/>
        <c:lblOffset val="100"/>
        <c:noMultiLvlLbl val="0"/>
      </c:catAx>
      <c:valAx>
        <c:axId val="3692425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9239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3/30/2020</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A44D8CE-B919-404B-AF0B-3ED9A074D621}" type="datetimeFigureOut">
              <a:rPr lang="en-US" smtClean="0"/>
              <a:t>3/30/2020</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9FCD3AC-7E9B-4D5D-A5A3-762D0E9F6717}" type="slidenum">
              <a:rPr lang="en-US" smtClean="0"/>
              <a:t>‹#›</a:t>
            </a:fld>
            <a:endParaRPr lang="en-US" dirty="0"/>
          </a:p>
        </p:txBody>
      </p:sp>
    </p:spTree>
    <p:extLst>
      <p:ext uri="{BB962C8B-B14F-4D97-AF65-F5344CB8AC3E}">
        <p14:creationId xmlns:p14="http://schemas.microsoft.com/office/powerpoint/2010/main" val="1977490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1</a:t>
            </a:fld>
            <a:endParaRPr lang="en-US" dirty="0"/>
          </a:p>
        </p:txBody>
      </p:sp>
    </p:spTree>
    <p:extLst>
      <p:ext uri="{BB962C8B-B14F-4D97-AF65-F5344CB8AC3E}">
        <p14:creationId xmlns:p14="http://schemas.microsoft.com/office/powerpoint/2010/main" val="3967629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taken by project staff</a:t>
            </a:r>
          </a:p>
        </p:txBody>
      </p:sp>
      <p:sp>
        <p:nvSpPr>
          <p:cNvPr id="4" name="Slide Number Placeholder 3"/>
          <p:cNvSpPr>
            <a:spLocks noGrp="1"/>
          </p:cNvSpPr>
          <p:nvPr>
            <p:ph type="sldNum" sz="quarter" idx="5"/>
          </p:nvPr>
        </p:nvSpPr>
        <p:spPr/>
        <p:txBody>
          <a:bodyPr/>
          <a:lstStyle/>
          <a:p>
            <a:fld id="{39FCD3AC-7E9B-4D5D-A5A3-762D0E9F6717}" type="slidenum">
              <a:rPr lang="en-US" smtClean="0"/>
              <a:t>19</a:t>
            </a:fld>
            <a:endParaRPr lang="en-US" dirty="0"/>
          </a:p>
        </p:txBody>
      </p:sp>
    </p:spTree>
    <p:extLst>
      <p:ext uri="{BB962C8B-B14F-4D97-AF65-F5344CB8AC3E}">
        <p14:creationId xmlns:p14="http://schemas.microsoft.com/office/powerpoint/2010/main" val="409376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21</a:t>
            </a:fld>
            <a:endParaRPr lang="en-US" dirty="0"/>
          </a:p>
        </p:txBody>
      </p:sp>
    </p:spTree>
    <p:extLst>
      <p:ext uri="{BB962C8B-B14F-4D97-AF65-F5344CB8AC3E}">
        <p14:creationId xmlns:p14="http://schemas.microsoft.com/office/powerpoint/2010/main" val="363710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taken by project staff</a:t>
            </a:r>
          </a:p>
        </p:txBody>
      </p:sp>
      <p:sp>
        <p:nvSpPr>
          <p:cNvPr id="4" name="Slide Number Placeholder 3"/>
          <p:cNvSpPr>
            <a:spLocks noGrp="1"/>
          </p:cNvSpPr>
          <p:nvPr>
            <p:ph type="sldNum" sz="quarter" idx="5"/>
          </p:nvPr>
        </p:nvSpPr>
        <p:spPr/>
        <p:txBody>
          <a:bodyPr/>
          <a:lstStyle/>
          <a:p>
            <a:fld id="{39FCD3AC-7E9B-4D5D-A5A3-762D0E9F6717}" type="slidenum">
              <a:rPr lang="en-US" smtClean="0"/>
              <a:t>22</a:t>
            </a:fld>
            <a:endParaRPr lang="en-US" dirty="0"/>
          </a:p>
        </p:txBody>
      </p:sp>
    </p:spTree>
    <p:extLst>
      <p:ext uri="{BB962C8B-B14F-4D97-AF65-F5344CB8AC3E}">
        <p14:creationId xmlns:p14="http://schemas.microsoft.com/office/powerpoint/2010/main" val="164538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5e5598bb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5e5598bb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24</a:t>
            </a:fld>
            <a:endParaRPr lang="en-US" dirty="0"/>
          </a:p>
        </p:txBody>
      </p:sp>
    </p:spTree>
    <p:extLst>
      <p:ext uri="{BB962C8B-B14F-4D97-AF65-F5344CB8AC3E}">
        <p14:creationId xmlns:p14="http://schemas.microsoft.com/office/powerpoint/2010/main" val="2729157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taken by project staff</a:t>
            </a:r>
          </a:p>
        </p:txBody>
      </p:sp>
      <p:sp>
        <p:nvSpPr>
          <p:cNvPr id="4" name="Slide Number Placeholder 3"/>
          <p:cNvSpPr>
            <a:spLocks noGrp="1"/>
          </p:cNvSpPr>
          <p:nvPr>
            <p:ph type="sldNum" sz="quarter" idx="5"/>
          </p:nvPr>
        </p:nvSpPr>
        <p:spPr/>
        <p:txBody>
          <a:bodyPr/>
          <a:lstStyle/>
          <a:p>
            <a:fld id="{39FCD3AC-7E9B-4D5D-A5A3-762D0E9F6717}" type="slidenum">
              <a:rPr lang="en-US" smtClean="0"/>
              <a:t>25</a:t>
            </a:fld>
            <a:endParaRPr lang="en-US" dirty="0"/>
          </a:p>
        </p:txBody>
      </p:sp>
    </p:spTree>
    <p:extLst>
      <p:ext uri="{BB962C8B-B14F-4D97-AF65-F5344CB8AC3E}">
        <p14:creationId xmlns:p14="http://schemas.microsoft.com/office/powerpoint/2010/main" val="359367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27</a:t>
            </a:fld>
            <a:endParaRPr lang="en-US" dirty="0"/>
          </a:p>
        </p:txBody>
      </p:sp>
    </p:spTree>
    <p:extLst>
      <p:ext uri="{BB962C8B-B14F-4D97-AF65-F5344CB8AC3E}">
        <p14:creationId xmlns:p14="http://schemas.microsoft.com/office/powerpoint/2010/main" val="3393414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taken by project staff</a:t>
            </a:r>
          </a:p>
        </p:txBody>
      </p:sp>
      <p:sp>
        <p:nvSpPr>
          <p:cNvPr id="4" name="Slide Number Placeholder 3"/>
          <p:cNvSpPr>
            <a:spLocks noGrp="1"/>
          </p:cNvSpPr>
          <p:nvPr>
            <p:ph type="sldNum" sz="quarter" idx="5"/>
          </p:nvPr>
        </p:nvSpPr>
        <p:spPr/>
        <p:txBody>
          <a:bodyPr/>
          <a:lstStyle/>
          <a:p>
            <a:fld id="{10529C47-3139-4187-AB05-38E54F336BF2}" type="slidenum">
              <a:rPr lang="en-US" smtClean="0"/>
              <a:t>29</a:t>
            </a:fld>
            <a:endParaRPr lang="en-US" dirty="0"/>
          </a:p>
        </p:txBody>
      </p:sp>
    </p:spTree>
    <p:extLst>
      <p:ext uri="{BB962C8B-B14F-4D97-AF65-F5344CB8AC3E}">
        <p14:creationId xmlns:p14="http://schemas.microsoft.com/office/powerpoint/2010/main" val="1152701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33</a:t>
            </a:fld>
            <a:endParaRPr lang="en-US" dirty="0"/>
          </a:p>
        </p:txBody>
      </p:sp>
    </p:spTree>
    <p:extLst>
      <p:ext uri="{BB962C8B-B14F-4D97-AF65-F5344CB8AC3E}">
        <p14:creationId xmlns:p14="http://schemas.microsoft.com/office/powerpoint/2010/main" val="263182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34</a:t>
            </a:fld>
            <a:endParaRPr lang="en-US" dirty="0"/>
          </a:p>
        </p:txBody>
      </p:sp>
    </p:spTree>
    <p:extLst>
      <p:ext uri="{BB962C8B-B14F-4D97-AF65-F5344CB8AC3E}">
        <p14:creationId xmlns:p14="http://schemas.microsoft.com/office/powerpoint/2010/main" val="331107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29C47-3139-4187-AB05-38E54F336BF2}" type="slidenum">
              <a:rPr lang="en-US" smtClean="0"/>
              <a:t>3</a:t>
            </a:fld>
            <a:endParaRPr lang="en-US" dirty="0"/>
          </a:p>
        </p:txBody>
      </p:sp>
    </p:spTree>
    <p:extLst>
      <p:ext uri="{BB962C8B-B14F-4D97-AF65-F5344CB8AC3E}">
        <p14:creationId xmlns:p14="http://schemas.microsoft.com/office/powerpoint/2010/main" val="107080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4</a:t>
            </a:fld>
            <a:endParaRPr lang="en-US" dirty="0"/>
          </a:p>
        </p:txBody>
      </p:sp>
    </p:spTree>
    <p:extLst>
      <p:ext uri="{BB962C8B-B14F-4D97-AF65-F5344CB8AC3E}">
        <p14:creationId xmlns:p14="http://schemas.microsoft.com/office/powerpoint/2010/main" val="263941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96089F-AA76-418F-967E-03FB7AA23DE9}" type="slidenum">
              <a:rPr lang="en-US" smtClean="0"/>
              <a:t>7</a:t>
            </a:fld>
            <a:endParaRPr lang="en-US" dirty="0"/>
          </a:p>
        </p:txBody>
      </p:sp>
    </p:spTree>
    <p:extLst>
      <p:ext uri="{BB962C8B-B14F-4D97-AF65-F5344CB8AC3E}">
        <p14:creationId xmlns:p14="http://schemas.microsoft.com/office/powerpoint/2010/main" val="2394976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96089F-AA76-418F-967E-03FB7AA23DE9}" type="slidenum">
              <a:rPr lang="en-US" smtClean="0"/>
              <a:t>8</a:t>
            </a:fld>
            <a:endParaRPr lang="en-US" dirty="0"/>
          </a:p>
        </p:txBody>
      </p:sp>
    </p:spTree>
    <p:extLst>
      <p:ext uri="{BB962C8B-B14F-4D97-AF65-F5344CB8AC3E}">
        <p14:creationId xmlns:p14="http://schemas.microsoft.com/office/powerpoint/2010/main" val="1695775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7BA9E-28FA-124E-940A-040A6472BD31}" type="slidenum">
              <a:rPr lang="en-US" smtClean="0"/>
              <a:t>11</a:t>
            </a:fld>
            <a:endParaRPr lang="en-US" dirty="0"/>
          </a:p>
        </p:txBody>
      </p:sp>
    </p:spTree>
    <p:extLst>
      <p:ext uri="{BB962C8B-B14F-4D97-AF65-F5344CB8AC3E}">
        <p14:creationId xmlns:p14="http://schemas.microsoft.com/office/powerpoint/2010/main" val="73740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Public domain (no attribution) via https://pixabay.com/vectors/computer-data-database-diagram-1294359/</a:t>
            </a:r>
          </a:p>
        </p:txBody>
      </p:sp>
      <p:sp>
        <p:nvSpPr>
          <p:cNvPr id="4" name="Slide Number Placeholder 3"/>
          <p:cNvSpPr>
            <a:spLocks noGrp="1"/>
          </p:cNvSpPr>
          <p:nvPr>
            <p:ph type="sldNum" sz="quarter" idx="5"/>
          </p:nvPr>
        </p:nvSpPr>
        <p:spPr/>
        <p:txBody>
          <a:bodyPr/>
          <a:lstStyle/>
          <a:p>
            <a:fld id="{39FCD3AC-7E9B-4D5D-A5A3-762D0E9F6717}" type="slidenum">
              <a:rPr lang="en-US" smtClean="0"/>
              <a:t>15</a:t>
            </a:fld>
            <a:endParaRPr lang="en-US" dirty="0"/>
          </a:p>
        </p:txBody>
      </p:sp>
    </p:spTree>
    <p:extLst>
      <p:ext uri="{BB962C8B-B14F-4D97-AF65-F5344CB8AC3E}">
        <p14:creationId xmlns:p14="http://schemas.microsoft.com/office/powerpoint/2010/main" val="3669578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taken by project staff</a:t>
            </a:r>
          </a:p>
        </p:txBody>
      </p:sp>
      <p:sp>
        <p:nvSpPr>
          <p:cNvPr id="4" name="Slide Number Placeholder 3"/>
          <p:cNvSpPr>
            <a:spLocks noGrp="1"/>
          </p:cNvSpPr>
          <p:nvPr>
            <p:ph type="sldNum" sz="quarter" idx="5"/>
          </p:nvPr>
        </p:nvSpPr>
        <p:spPr/>
        <p:txBody>
          <a:bodyPr/>
          <a:lstStyle/>
          <a:p>
            <a:fld id="{39FCD3AC-7E9B-4D5D-A5A3-762D0E9F6717}" type="slidenum">
              <a:rPr lang="en-US" smtClean="0"/>
              <a:t>16</a:t>
            </a:fld>
            <a:endParaRPr lang="en-US" dirty="0"/>
          </a:p>
        </p:txBody>
      </p:sp>
    </p:spTree>
    <p:extLst>
      <p:ext uri="{BB962C8B-B14F-4D97-AF65-F5344CB8AC3E}">
        <p14:creationId xmlns:p14="http://schemas.microsoft.com/office/powerpoint/2010/main" val="140561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CD3AC-7E9B-4D5D-A5A3-762D0E9F6717}" type="slidenum">
              <a:rPr lang="en-US" smtClean="0"/>
              <a:t>18</a:t>
            </a:fld>
            <a:endParaRPr lang="en-US" dirty="0"/>
          </a:p>
        </p:txBody>
      </p:sp>
    </p:spTree>
    <p:extLst>
      <p:ext uri="{BB962C8B-B14F-4D97-AF65-F5344CB8AC3E}">
        <p14:creationId xmlns:p14="http://schemas.microsoft.com/office/powerpoint/2010/main" val="425099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B0AC12-92BA-404A-8FB2-BD9B2B68A631}"/>
              </a:ext>
            </a:extLst>
          </p:cNvPr>
          <p:cNvSpPr>
            <a:spLocks noGrp="1"/>
          </p:cNvSpPr>
          <p:nvPr>
            <p:ph type="dt" sz="half" idx="10"/>
          </p:nvPr>
        </p:nvSpPr>
        <p:spPr/>
        <p:txBody>
          <a:bodyPr/>
          <a:lstStyle>
            <a:lvl1pPr>
              <a:defRPr/>
            </a:lvl1pPr>
          </a:lstStyle>
          <a:p>
            <a:pPr>
              <a:defRPr/>
            </a:pPr>
            <a:fld id="{A917B173-37EF-479F-886B-CE56CFBE9B08}" type="datetimeFigureOut">
              <a:rPr lang="en-US"/>
              <a:pPr>
                <a:defRPr/>
              </a:pPr>
              <a:t>3/30/2020</a:t>
            </a:fld>
            <a:endParaRPr lang="en-US" dirty="0"/>
          </a:p>
        </p:txBody>
      </p:sp>
      <p:sp>
        <p:nvSpPr>
          <p:cNvPr id="3" name="Footer Placeholder 4">
            <a:extLst>
              <a:ext uri="{FF2B5EF4-FFF2-40B4-BE49-F238E27FC236}">
                <a16:creationId xmlns:a16="http://schemas.microsoft.com/office/drawing/2014/main" id="{B3A1B4D1-9618-4DF8-AF73-D8DE8FE33EE2}"/>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A7113EA7-E07B-4979-A35A-0153B0B120B7}"/>
              </a:ext>
            </a:extLst>
          </p:cNvPr>
          <p:cNvSpPr>
            <a:spLocks noGrp="1"/>
          </p:cNvSpPr>
          <p:nvPr>
            <p:ph type="sldNum" sz="quarter" idx="12"/>
          </p:nvPr>
        </p:nvSpPr>
        <p:spPr/>
        <p:txBody>
          <a:bodyPr/>
          <a:lstStyle>
            <a:lvl1pPr>
              <a:defRPr/>
            </a:lvl1pPr>
          </a:lstStyle>
          <a:p>
            <a:pPr>
              <a:defRPr/>
            </a:pPr>
            <a:fld id="{1078D6B7-3732-4003-BB65-6BC628710975}" type="slidenum">
              <a:rPr lang="en-US"/>
              <a:pPr>
                <a:defRPr/>
              </a:pPr>
              <a:t>‹#›</a:t>
            </a:fld>
            <a:endParaRPr lang="en-US" dirty="0"/>
          </a:p>
        </p:txBody>
      </p:sp>
    </p:spTree>
    <p:extLst>
      <p:ext uri="{BB962C8B-B14F-4D97-AF65-F5344CB8AC3E}">
        <p14:creationId xmlns:p14="http://schemas.microsoft.com/office/powerpoint/2010/main" val="132277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edit Master text styles</a:t>
            </a:r>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97" r:id="rId1"/>
    <p:sldLayoutId id="2147483676" r:id="rId2"/>
    <p:sldLayoutId id="2147483667" r:id="rId3"/>
    <p:sldLayoutId id="2147483663" r:id="rId4"/>
    <p:sldLayoutId id="2147483664" r:id="rId5"/>
    <p:sldLayoutId id="2147483665" r:id="rId6"/>
    <p:sldLayoutId id="2147483666" r:id="rId7"/>
    <p:sldLayoutId id="2147483674" r:id="rId8"/>
    <p:sldLayoutId id="2147483668" r:id="rId9"/>
    <p:sldLayoutId id="2147483669" r:id="rId10"/>
    <p:sldLayoutId id="2147483670" r:id="rId11"/>
    <p:sldLayoutId id="2147483671" r:id="rId12"/>
    <p:sldLayoutId id="2147483672" r:id="rId13"/>
    <p:sldLayoutId id="214748367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70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lexandriaarchive.org/linked-data/" TargetMode="External"/><Relationship Id="rId2" Type="http://schemas.openxmlformats.org/officeDocument/2006/relationships/hyperlink" Target="https://www.oclc.org/research/themes/user-studies/dipir.html" TargetMode="External"/><Relationship Id="rId1" Type="http://schemas.openxmlformats.org/officeDocument/2006/relationships/slideLayout" Target="../slideLayouts/slideLayout3.xml"/><Relationship Id="rId4" Type="http://schemas.openxmlformats.org/officeDocument/2006/relationships/hyperlink" Target="https://www.oclc.org/research/themes/research-collections/slo-data.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informationr.net/ir/24-2/paper821.html" TargetMode="External"/><Relationship Id="rId3" Type="http://schemas.openxmlformats.org/officeDocument/2006/relationships/hyperlink" Target="https://doi.org/10.1108/JD-08-2018-0133" TargetMode="External"/><Relationship Id="rId7" Type="http://schemas.openxmlformats.org/officeDocument/2006/relationships/hyperlink" Target="https://www.oclc.org/research/publications/2017/practices-do-not-make-perfect.html"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oclc.org/research/publications/2015/social-scientists-satisfaction-with-data-reuse.html" TargetMode="External"/><Relationship Id="rId5" Type="http://schemas.openxmlformats.org/officeDocument/2006/relationships/hyperlink" Target="https://doi.org/10.1002/asi.23480" TargetMode="External"/><Relationship Id="rId4" Type="http://schemas.openxmlformats.org/officeDocument/2006/relationships/hyperlink" Target="https://www.oclc.org/research/publications/2019/context-from-data-reuser-point-of-view.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fanieli@oclc.org"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2B71E4-3F45-40C2-BF6E-7A52B740212C}"/>
              </a:ext>
            </a:extLst>
          </p:cNvPr>
          <p:cNvSpPr>
            <a:spLocks noGrp="1"/>
          </p:cNvSpPr>
          <p:nvPr>
            <p:ph type="body" sz="quarter" idx="12"/>
          </p:nvPr>
        </p:nvSpPr>
        <p:spPr>
          <a:xfrm>
            <a:off x="2" y="1329876"/>
            <a:ext cx="8356455" cy="569387"/>
          </a:xfrm>
        </p:spPr>
        <p:txBody>
          <a:bodyPr anchor="ctr" anchorCtr="0"/>
          <a:lstStyle/>
          <a:p>
            <a:r>
              <a:rPr lang="en-US" dirty="0"/>
              <a:t>SEADDA WG4 Exploratory Workshop • Virtual Meeting • 31 March – 2 April 2020</a:t>
            </a:r>
          </a:p>
        </p:txBody>
      </p:sp>
      <p:sp>
        <p:nvSpPr>
          <p:cNvPr id="3" name="Text Placeholder 2">
            <a:extLst>
              <a:ext uri="{FF2B5EF4-FFF2-40B4-BE49-F238E27FC236}">
                <a16:creationId xmlns:a16="http://schemas.microsoft.com/office/drawing/2014/main" id="{A42FB735-162D-4E89-8E61-600454F6D751}"/>
              </a:ext>
            </a:extLst>
          </p:cNvPr>
          <p:cNvSpPr>
            <a:spLocks noGrp="1"/>
          </p:cNvSpPr>
          <p:nvPr>
            <p:ph type="body" sz="quarter" idx="16"/>
          </p:nvPr>
        </p:nvSpPr>
        <p:spPr>
          <a:xfrm>
            <a:off x="374400" y="1852402"/>
            <a:ext cx="8281920" cy="1234773"/>
          </a:xfrm>
        </p:spPr>
        <p:txBody>
          <a:bodyPr tIns="182880">
            <a:noAutofit/>
          </a:bodyPr>
          <a:lstStyle/>
          <a:p>
            <a:r>
              <a:rPr lang="en-US" sz="2400" dirty="0"/>
              <a:t>Archaeological data practices and the implications for successful data sharing and reuse </a:t>
            </a:r>
          </a:p>
        </p:txBody>
      </p:sp>
      <p:sp>
        <p:nvSpPr>
          <p:cNvPr id="4" name="Text Placeholder 3">
            <a:extLst>
              <a:ext uri="{FF2B5EF4-FFF2-40B4-BE49-F238E27FC236}">
                <a16:creationId xmlns:a16="http://schemas.microsoft.com/office/drawing/2014/main" id="{A7D73B19-079F-4681-B08D-015207F00F2C}"/>
              </a:ext>
            </a:extLst>
          </p:cNvPr>
          <p:cNvSpPr>
            <a:spLocks noGrp="1"/>
          </p:cNvSpPr>
          <p:nvPr>
            <p:ph type="body" sz="quarter" idx="17"/>
          </p:nvPr>
        </p:nvSpPr>
        <p:spPr>
          <a:xfrm>
            <a:off x="728694" y="3206972"/>
            <a:ext cx="2639505" cy="400110"/>
          </a:xfrm>
        </p:spPr>
        <p:txBody>
          <a:bodyPr/>
          <a:lstStyle/>
          <a:p>
            <a:r>
              <a:rPr lang="en-US" dirty="0"/>
              <a:t>Ixchel M. Faniel, PhD</a:t>
            </a:r>
          </a:p>
        </p:txBody>
      </p:sp>
      <p:sp>
        <p:nvSpPr>
          <p:cNvPr id="5" name="Text Placeholder 4">
            <a:extLst>
              <a:ext uri="{FF2B5EF4-FFF2-40B4-BE49-F238E27FC236}">
                <a16:creationId xmlns:a16="http://schemas.microsoft.com/office/drawing/2014/main" id="{454871B7-699B-4016-80D0-E38705206121}"/>
              </a:ext>
            </a:extLst>
          </p:cNvPr>
          <p:cNvSpPr>
            <a:spLocks noGrp="1"/>
          </p:cNvSpPr>
          <p:nvPr>
            <p:ph type="body" sz="quarter" idx="18"/>
          </p:nvPr>
        </p:nvSpPr>
        <p:spPr>
          <a:xfrm>
            <a:off x="728695" y="3613838"/>
            <a:ext cx="2605842" cy="307777"/>
          </a:xfrm>
        </p:spPr>
        <p:txBody>
          <a:bodyPr/>
          <a:lstStyle/>
          <a:p>
            <a:r>
              <a:rPr lang="en-US" dirty="0"/>
              <a:t>Senior Research Scientist</a:t>
            </a:r>
          </a:p>
        </p:txBody>
      </p:sp>
      <p:sp>
        <p:nvSpPr>
          <p:cNvPr id="7" name="Text Placeholder 37">
            <a:extLst>
              <a:ext uri="{FF2B5EF4-FFF2-40B4-BE49-F238E27FC236}">
                <a16:creationId xmlns:a16="http://schemas.microsoft.com/office/drawing/2014/main" id="{F11EE3D7-D0C8-4CA7-BB9F-6DD3D31EBA7C}"/>
              </a:ext>
            </a:extLst>
          </p:cNvPr>
          <p:cNvSpPr txBox="1">
            <a:spLocks/>
          </p:cNvSpPr>
          <p:nvPr/>
        </p:nvSpPr>
        <p:spPr>
          <a:xfrm>
            <a:off x="728694" y="3919417"/>
            <a:ext cx="1709763" cy="621709"/>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fanieli@oclc.org </a:t>
            </a:r>
          </a:p>
          <a:p>
            <a:r>
              <a:rPr lang="en-US" dirty="0"/>
              <a:t>@imfaniel</a:t>
            </a:r>
          </a:p>
        </p:txBody>
      </p:sp>
    </p:spTree>
    <p:extLst>
      <p:ext uri="{BB962C8B-B14F-4D97-AF65-F5344CB8AC3E}">
        <p14:creationId xmlns:p14="http://schemas.microsoft.com/office/powerpoint/2010/main" val="370808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CF92FD-90EF-40AE-B9D3-E7A879DB1866}"/>
              </a:ext>
            </a:extLst>
          </p:cNvPr>
          <p:cNvSpPr>
            <a:spLocks noGrp="1"/>
          </p:cNvSpPr>
          <p:nvPr>
            <p:ph type="body" sz="quarter" idx="10"/>
          </p:nvPr>
        </p:nvSpPr>
        <p:spPr>
          <a:xfrm>
            <a:off x="315259" y="831061"/>
            <a:ext cx="8174038" cy="1200329"/>
          </a:xfrm>
        </p:spPr>
        <p:txBody>
          <a:bodyPr/>
          <a:lstStyle/>
          <a:p>
            <a:r>
              <a:rPr lang="en-US" dirty="0"/>
              <a:t>Virtuous and vicious circles in the data lifecycle</a:t>
            </a:r>
          </a:p>
        </p:txBody>
      </p:sp>
      <p:sp>
        <p:nvSpPr>
          <p:cNvPr id="3" name="Text Placeholder 2">
            <a:extLst>
              <a:ext uri="{FF2B5EF4-FFF2-40B4-BE49-F238E27FC236}">
                <a16:creationId xmlns:a16="http://schemas.microsoft.com/office/drawing/2014/main" id="{B45FFDB5-D384-4553-9682-EB35BF1557D9}"/>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8D222E40-DB7F-4132-94DA-774494D00B75}"/>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384685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4CD706-F438-49AC-A836-E9865CA5F60E}"/>
              </a:ext>
            </a:extLst>
          </p:cNvPr>
          <p:cNvGrpSpPr/>
          <p:nvPr/>
        </p:nvGrpSpPr>
        <p:grpSpPr>
          <a:xfrm>
            <a:off x="-1891615" y="-2642293"/>
            <a:ext cx="12270606" cy="10956490"/>
            <a:chOff x="-1885121" y="-3006359"/>
            <a:chExt cx="12270606" cy="10956490"/>
          </a:xfrm>
        </p:grpSpPr>
        <p:sp>
          <p:nvSpPr>
            <p:cNvPr id="4" name="Rounded Rectangle 3"/>
            <p:cNvSpPr/>
            <p:nvPr/>
          </p:nvSpPr>
          <p:spPr>
            <a:xfrm>
              <a:off x="514381" y="1797627"/>
              <a:ext cx="2024084" cy="1351639"/>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b="1" dirty="0">
                  <a:solidFill>
                    <a:schemeClr val="bg1"/>
                  </a:solidFill>
                  <a:latin typeface="Helvetica" charset="0"/>
                  <a:ea typeface="Helvetica" charset="0"/>
                  <a:cs typeface="Helvetica" charset="0"/>
                </a:rPr>
                <a:t>Reuse</a:t>
              </a:r>
            </a:p>
            <a:p>
              <a:pPr marL="214313" indent="-214313">
                <a:buFont typeface="Arial" charset="0"/>
                <a:buChar char="•"/>
              </a:pPr>
              <a:r>
                <a:rPr lang="en-US" sz="1200" dirty="0">
                  <a:solidFill>
                    <a:schemeClr val="bg1"/>
                  </a:solidFill>
                  <a:latin typeface="Helvetica" charset="0"/>
                  <a:ea typeface="Helvetica" charset="0"/>
                  <a:cs typeface="Helvetica" charset="0"/>
                </a:rPr>
                <a:t>Standards</a:t>
              </a:r>
            </a:p>
            <a:p>
              <a:pPr marL="214313" indent="-214313">
                <a:buFont typeface="Arial" charset="0"/>
                <a:buChar char="•"/>
              </a:pPr>
              <a:r>
                <a:rPr lang="en-US" sz="1200" dirty="0">
                  <a:solidFill>
                    <a:schemeClr val="bg1"/>
                  </a:solidFill>
                  <a:latin typeface="Helvetica" charset="0"/>
                  <a:ea typeface="Helvetica" charset="0"/>
                  <a:cs typeface="Helvetica" charset="0"/>
                </a:rPr>
                <a:t>Data Collection</a:t>
              </a:r>
            </a:p>
            <a:p>
              <a:pPr marL="214313" indent="-214313">
                <a:buFont typeface="Arial" charset="0"/>
                <a:buChar char="•"/>
              </a:pPr>
              <a:r>
                <a:rPr lang="en-US" sz="1200" dirty="0">
                  <a:solidFill>
                    <a:schemeClr val="bg1"/>
                  </a:solidFill>
                  <a:latin typeface="Helvetica" charset="0"/>
                  <a:ea typeface="Helvetica" charset="0"/>
                  <a:cs typeface="Helvetica" charset="0"/>
                </a:rPr>
                <a:t>Data Management</a:t>
              </a:r>
            </a:p>
            <a:p>
              <a:pPr marL="214313" indent="-214313">
                <a:buFont typeface="Arial" charset="0"/>
                <a:buChar char="•"/>
              </a:pPr>
              <a:r>
                <a:rPr lang="en-US" sz="1200" dirty="0">
                  <a:solidFill>
                    <a:schemeClr val="bg1"/>
                  </a:solidFill>
                  <a:latin typeface="Helvetica" charset="0"/>
                  <a:ea typeface="Helvetica" charset="0"/>
                  <a:cs typeface="Helvetica" charset="0"/>
                </a:rPr>
                <a:t>Increased sharing culture</a:t>
              </a:r>
            </a:p>
          </p:txBody>
        </p:sp>
        <p:sp>
          <p:nvSpPr>
            <p:cNvPr id="5" name="Rounded Rectangle 4"/>
            <p:cNvSpPr/>
            <p:nvPr/>
          </p:nvSpPr>
          <p:spPr>
            <a:xfrm>
              <a:off x="3639065" y="177421"/>
              <a:ext cx="1624913" cy="114166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b="1" dirty="0">
                  <a:solidFill>
                    <a:schemeClr val="bg1"/>
                  </a:solidFill>
                  <a:latin typeface="Helvetica" charset="0"/>
                  <a:ea typeface="Helvetica" charset="0"/>
                  <a:cs typeface="Helvetica" charset="0"/>
                </a:rPr>
                <a:t>Production</a:t>
              </a:r>
              <a:endParaRPr lang="en-US" sz="1200" b="1" dirty="0">
                <a:solidFill>
                  <a:schemeClr val="bg1"/>
                </a:solidFill>
                <a:latin typeface="Helvetica" charset="0"/>
                <a:ea typeface="Helvetica" charset="0"/>
                <a:cs typeface="Helvetica" charset="0"/>
              </a:endParaRPr>
            </a:p>
            <a:p>
              <a:pPr marL="214313" indent="-214313">
                <a:buFont typeface="Arial" charset="0"/>
                <a:buChar char="•"/>
              </a:pPr>
              <a:r>
                <a:rPr lang="en-US" sz="1050" dirty="0">
                  <a:solidFill>
                    <a:schemeClr val="bg1"/>
                  </a:solidFill>
                  <a:latin typeface="Helvetica" charset="0"/>
                  <a:ea typeface="Helvetica" charset="0"/>
                  <a:cs typeface="Helvetica" charset="0"/>
                </a:rPr>
                <a:t>Data Selection </a:t>
              </a:r>
            </a:p>
            <a:p>
              <a:pPr marL="214313" indent="-214313">
                <a:buFont typeface="Arial" charset="0"/>
                <a:buChar char="•"/>
              </a:pPr>
              <a:r>
                <a:rPr lang="en-US" sz="1050" dirty="0">
                  <a:solidFill>
                    <a:schemeClr val="bg1"/>
                  </a:solidFill>
                  <a:latin typeface="Helvetica" charset="0"/>
                  <a:ea typeface="Helvetica" charset="0"/>
                  <a:cs typeface="Helvetica" charset="0"/>
                </a:rPr>
                <a:t>Data Collection </a:t>
              </a:r>
            </a:p>
            <a:p>
              <a:pPr marL="214313" indent="-214313">
                <a:buFont typeface="Arial" charset="0"/>
                <a:buChar char="•"/>
              </a:pPr>
              <a:r>
                <a:rPr lang="en-US" sz="1050" dirty="0">
                  <a:solidFill>
                    <a:schemeClr val="bg1"/>
                  </a:solidFill>
                  <a:latin typeface="Helvetica" charset="0"/>
                  <a:ea typeface="Helvetica" charset="0"/>
                  <a:cs typeface="Helvetica" charset="0"/>
                </a:rPr>
                <a:t>Data Management </a:t>
              </a:r>
            </a:p>
            <a:p>
              <a:pPr marL="214313" indent="-214313">
                <a:buFont typeface="Arial" charset="0"/>
                <a:buChar char="•"/>
              </a:pPr>
              <a:r>
                <a:rPr lang="en-US" sz="1050" dirty="0">
                  <a:solidFill>
                    <a:schemeClr val="bg1"/>
                  </a:solidFill>
                  <a:latin typeface="Helvetica" charset="0"/>
                  <a:ea typeface="Helvetica" charset="0"/>
                  <a:cs typeface="Helvetica" charset="0"/>
                </a:rPr>
                <a:t>Data Consistency </a:t>
              </a:r>
            </a:p>
            <a:p>
              <a:pPr marL="214313" indent="-214313">
                <a:buFont typeface="Arial" charset="0"/>
                <a:buChar char="•"/>
              </a:pPr>
              <a:r>
                <a:rPr lang="en-US" sz="1050" dirty="0">
                  <a:solidFill>
                    <a:schemeClr val="bg1"/>
                  </a:solidFill>
                  <a:latin typeface="Helvetica" charset="0"/>
                  <a:ea typeface="Helvetica" charset="0"/>
                  <a:cs typeface="Helvetica" charset="0"/>
                </a:rPr>
                <a:t>File format </a:t>
              </a:r>
            </a:p>
          </p:txBody>
        </p:sp>
        <p:sp>
          <p:nvSpPr>
            <p:cNvPr id="6" name="Rounded Rectangle 5"/>
            <p:cNvSpPr/>
            <p:nvPr/>
          </p:nvSpPr>
          <p:spPr>
            <a:xfrm>
              <a:off x="6643949" y="1797627"/>
              <a:ext cx="2020274" cy="135163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b="1" dirty="0">
                  <a:solidFill>
                    <a:schemeClr val="bg1"/>
                  </a:solidFill>
                  <a:latin typeface="Helvetica" charset="0"/>
                  <a:ea typeface="Helvetica" charset="0"/>
                  <a:cs typeface="Helvetica" charset="0"/>
                </a:rPr>
                <a:t>Sharing</a:t>
              </a:r>
            </a:p>
            <a:p>
              <a:pPr marL="214313" indent="-214313">
                <a:buFont typeface="Arial" charset="0"/>
                <a:buChar char="•"/>
              </a:pPr>
              <a:r>
                <a:rPr lang="en-US" sz="1200" dirty="0">
                  <a:solidFill>
                    <a:schemeClr val="bg1"/>
                  </a:solidFill>
                  <a:latin typeface="Helvetica" charset="0"/>
                  <a:ea typeface="Helvetica" charset="0"/>
                  <a:cs typeface="Helvetica" charset="0"/>
                </a:rPr>
                <a:t>Selection</a:t>
              </a:r>
            </a:p>
            <a:p>
              <a:pPr marL="214313" indent="-214313">
                <a:buFont typeface="Arial" charset="0"/>
                <a:buChar char="•"/>
              </a:pPr>
              <a:r>
                <a:rPr lang="en-US" sz="1200" dirty="0">
                  <a:solidFill>
                    <a:schemeClr val="bg1"/>
                  </a:solidFill>
                  <a:latin typeface="Helvetica" charset="0"/>
                  <a:ea typeface="Helvetica" charset="0"/>
                  <a:cs typeface="Helvetica" charset="0"/>
                </a:rPr>
                <a:t>Ownership</a:t>
              </a:r>
            </a:p>
            <a:p>
              <a:pPr marL="214313" indent="-214313">
                <a:buFont typeface="Arial" charset="0"/>
                <a:buChar char="•"/>
              </a:pPr>
              <a:r>
                <a:rPr lang="en-US" sz="1200" dirty="0">
                  <a:solidFill>
                    <a:schemeClr val="bg1"/>
                  </a:solidFill>
                  <a:latin typeface="Helvetica" charset="0"/>
                  <a:ea typeface="Helvetica" charset="0"/>
                  <a:cs typeface="Helvetica" charset="0"/>
                </a:rPr>
                <a:t>Data Management</a:t>
              </a:r>
            </a:p>
            <a:p>
              <a:pPr marL="214313" indent="-214313">
                <a:buFont typeface="Arial" charset="0"/>
                <a:buChar char="•"/>
              </a:pPr>
              <a:r>
                <a:rPr lang="en-US" sz="1200" dirty="0">
                  <a:solidFill>
                    <a:schemeClr val="bg1"/>
                  </a:solidFill>
                  <a:latin typeface="Helvetica" charset="0"/>
                  <a:ea typeface="Helvetica" charset="0"/>
                  <a:cs typeface="Helvetica" charset="0"/>
                </a:rPr>
                <a:t>Decoding</a:t>
              </a:r>
            </a:p>
            <a:p>
              <a:pPr marL="214313" indent="-214313">
                <a:buFont typeface="Arial" charset="0"/>
                <a:buChar char="•"/>
              </a:pPr>
              <a:endParaRPr lang="en-US" sz="1200" dirty="0">
                <a:solidFill>
                  <a:schemeClr val="bg1"/>
                </a:solidFill>
                <a:latin typeface="Helvetica" charset="0"/>
                <a:ea typeface="Helvetica" charset="0"/>
                <a:cs typeface="Helvetica" charset="0"/>
              </a:endParaRPr>
            </a:p>
          </p:txBody>
        </p:sp>
        <p:sp>
          <p:nvSpPr>
            <p:cNvPr id="7" name="Rounded Rectangle 6"/>
            <p:cNvSpPr/>
            <p:nvPr/>
          </p:nvSpPr>
          <p:spPr>
            <a:xfrm>
              <a:off x="3639065" y="3741008"/>
              <a:ext cx="1624913" cy="91007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b="1" dirty="0">
                  <a:solidFill>
                    <a:schemeClr val="bg1"/>
                  </a:solidFill>
                  <a:latin typeface="Helvetica" charset="0"/>
                  <a:ea typeface="Helvetica" charset="0"/>
                  <a:cs typeface="Helvetica" charset="0"/>
                </a:rPr>
                <a:t>Curation</a:t>
              </a:r>
            </a:p>
            <a:p>
              <a:pPr marL="214313" indent="-214313">
                <a:buFont typeface="Arial" charset="0"/>
                <a:buChar char="•"/>
              </a:pPr>
              <a:r>
                <a:rPr lang="en-US" sz="1200" dirty="0">
                  <a:solidFill>
                    <a:schemeClr val="bg1"/>
                  </a:solidFill>
                  <a:latin typeface="Helvetica" charset="0"/>
                  <a:ea typeface="Helvetica" charset="0"/>
                  <a:cs typeface="Helvetica" charset="0"/>
                </a:rPr>
                <a:t>Decoding</a:t>
              </a:r>
            </a:p>
            <a:p>
              <a:pPr marL="214313" indent="-214313">
                <a:buFont typeface="Arial" charset="0"/>
                <a:buChar char="•"/>
              </a:pPr>
              <a:r>
                <a:rPr lang="en-US" sz="1200" dirty="0">
                  <a:solidFill>
                    <a:schemeClr val="bg1"/>
                  </a:solidFill>
                  <a:latin typeface="Helvetica" charset="0"/>
                  <a:ea typeface="Helvetica" charset="0"/>
                  <a:cs typeface="Helvetica" charset="0"/>
                </a:rPr>
                <a:t>File format</a:t>
              </a:r>
            </a:p>
            <a:p>
              <a:pPr marL="214313" indent="-214313">
                <a:buFont typeface="Arial" charset="0"/>
                <a:buChar char="•"/>
              </a:pPr>
              <a:r>
                <a:rPr lang="en-US" sz="1200" dirty="0">
                  <a:solidFill>
                    <a:schemeClr val="bg1"/>
                  </a:solidFill>
                  <a:latin typeface="Helvetica" charset="0"/>
                  <a:ea typeface="Helvetica" charset="0"/>
                  <a:cs typeface="Helvetica" charset="0"/>
                </a:rPr>
                <a:t>Chronology</a:t>
              </a:r>
            </a:p>
          </p:txBody>
        </p:sp>
        <p:sp>
          <p:nvSpPr>
            <p:cNvPr id="36" name="Arc 35"/>
            <p:cNvSpPr/>
            <p:nvPr/>
          </p:nvSpPr>
          <p:spPr>
            <a:xfrm rot="21433676">
              <a:off x="3310749" y="950028"/>
              <a:ext cx="3505496" cy="2898311"/>
            </a:xfrm>
            <a:prstGeom prst="arc">
              <a:avLst>
                <a:gd name="adj1" fmla="val 17291333"/>
                <a:gd name="adj2" fmla="val 20362297"/>
              </a:avLst>
            </a:prstGeom>
            <a:ln>
              <a:tailEnd type="triangle"/>
            </a:ln>
          </p:spPr>
          <p:style>
            <a:lnRef idx="2">
              <a:schemeClr val="accent5"/>
            </a:lnRef>
            <a:fillRef idx="0">
              <a:schemeClr val="accent5"/>
            </a:fillRef>
            <a:effectRef idx="1">
              <a:schemeClr val="accent5"/>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37" name="Arc 36"/>
            <p:cNvSpPr/>
            <p:nvPr/>
          </p:nvSpPr>
          <p:spPr>
            <a:xfrm rot="2509069">
              <a:off x="3060391" y="664267"/>
              <a:ext cx="2810621" cy="3617909"/>
            </a:xfrm>
            <a:prstGeom prst="arc">
              <a:avLst>
                <a:gd name="adj1" fmla="val 15706798"/>
                <a:gd name="adj2" fmla="val 715709"/>
              </a:avLst>
            </a:prstGeom>
            <a:ln>
              <a:tailEnd type="triangle"/>
            </a:ln>
          </p:spPr>
          <p:style>
            <a:lnRef idx="2">
              <a:schemeClr val="accent5"/>
            </a:lnRef>
            <a:fillRef idx="0">
              <a:schemeClr val="accent5"/>
            </a:fillRef>
            <a:effectRef idx="1">
              <a:schemeClr val="accent5"/>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39" name="Arc 38"/>
            <p:cNvSpPr/>
            <p:nvPr/>
          </p:nvSpPr>
          <p:spPr>
            <a:xfrm rot="3760718">
              <a:off x="2664343" y="-75233"/>
              <a:ext cx="2428598" cy="3503393"/>
            </a:xfrm>
            <a:prstGeom prst="arc">
              <a:avLst>
                <a:gd name="adj1" fmla="val 16420457"/>
                <a:gd name="adj2" fmla="val 4409273"/>
              </a:avLst>
            </a:prstGeom>
            <a:ln>
              <a:tailEnd type="triangle"/>
            </a:ln>
          </p:spPr>
          <p:style>
            <a:lnRef idx="2">
              <a:schemeClr val="accent5"/>
            </a:lnRef>
            <a:fillRef idx="0">
              <a:schemeClr val="accent5"/>
            </a:fillRef>
            <a:effectRef idx="1">
              <a:schemeClr val="accent5"/>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44" name="Arc 43"/>
            <p:cNvSpPr/>
            <p:nvPr/>
          </p:nvSpPr>
          <p:spPr>
            <a:xfrm rot="10461300">
              <a:off x="1402154" y="-3006359"/>
              <a:ext cx="8983331" cy="6400441"/>
            </a:xfrm>
            <a:prstGeom prst="arc">
              <a:avLst>
                <a:gd name="adj1" fmla="val 15706798"/>
                <a:gd name="adj2" fmla="val 19678525"/>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46" name="Arc 45"/>
            <p:cNvSpPr/>
            <p:nvPr/>
          </p:nvSpPr>
          <p:spPr>
            <a:xfrm rot="9774081">
              <a:off x="4786084" y="-661847"/>
              <a:ext cx="3424640" cy="3973995"/>
            </a:xfrm>
            <a:prstGeom prst="arc">
              <a:avLst>
                <a:gd name="adj1" fmla="val 16920864"/>
                <a:gd name="adj2" fmla="val 775923"/>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48" name="Arc 47"/>
            <p:cNvSpPr/>
            <p:nvPr/>
          </p:nvSpPr>
          <p:spPr>
            <a:xfrm rot="6367948">
              <a:off x="3502983" y="790644"/>
              <a:ext cx="3685215" cy="3180717"/>
            </a:xfrm>
            <a:prstGeom prst="arc">
              <a:avLst>
                <a:gd name="adj1" fmla="val 17291333"/>
                <a:gd name="adj2" fmla="val 20547224"/>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53" name="Arc 52"/>
            <p:cNvSpPr/>
            <p:nvPr/>
          </p:nvSpPr>
          <p:spPr>
            <a:xfrm rot="21190188">
              <a:off x="-1885121" y="1566720"/>
              <a:ext cx="9862201" cy="6383411"/>
            </a:xfrm>
            <a:prstGeom prst="arc">
              <a:avLst>
                <a:gd name="adj1" fmla="val 15723160"/>
                <a:gd name="adj2" fmla="val 19859648"/>
              </a:avLst>
            </a:prstGeom>
            <a:ln>
              <a:tailEnd type="triangle"/>
            </a:ln>
          </p:spPr>
          <p:style>
            <a:lnRef idx="2">
              <a:schemeClr val="accent3"/>
            </a:lnRef>
            <a:fillRef idx="0">
              <a:schemeClr val="accent3"/>
            </a:fillRef>
            <a:effectRef idx="1">
              <a:schemeClr val="accent3"/>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54" name="Arc 53"/>
            <p:cNvSpPr/>
            <p:nvPr/>
          </p:nvSpPr>
          <p:spPr>
            <a:xfrm rot="21258211">
              <a:off x="-88777" y="1629839"/>
              <a:ext cx="4376920" cy="5873995"/>
            </a:xfrm>
            <a:prstGeom prst="arc">
              <a:avLst>
                <a:gd name="adj1" fmla="val 16689401"/>
                <a:gd name="adj2" fmla="val 20430050"/>
              </a:avLst>
            </a:prstGeom>
            <a:ln>
              <a:tailEnd type="triangle"/>
            </a:ln>
          </p:spPr>
          <p:style>
            <a:lnRef idx="2">
              <a:schemeClr val="accent3"/>
            </a:lnRef>
            <a:fillRef idx="0">
              <a:schemeClr val="accent3"/>
            </a:fillRef>
            <a:effectRef idx="1">
              <a:schemeClr val="accent3"/>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7" name="Arc 16"/>
            <p:cNvSpPr/>
            <p:nvPr/>
          </p:nvSpPr>
          <p:spPr>
            <a:xfrm rot="10800000">
              <a:off x="2079019" y="1331054"/>
              <a:ext cx="3505496" cy="2898311"/>
            </a:xfrm>
            <a:prstGeom prst="arc">
              <a:avLst>
                <a:gd name="adj1" fmla="val 17291333"/>
                <a:gd name="adj2" fmla="val 20362297"/>
              </a:avLst>
            </a:prstGeom>
            <a:ln>
              <a:tailEnd type="triangle"/>
            </a:ln>
          </p:spPr>
          <p:style>
            <a:lnRef idx="2">
              <a:schemeClr val="accent4"/>
            </a:lnRef>
            <a:fillRef idx="0">
              <a:schemeClr val="accent4"/>
            </a:fillRef>
            <a:effectRef idx="1">
              <a:schemeClr val="accent4"/>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8" name="Arc 17"/>
            <p:cNvSpPr/>
            <p:nvPr/>
          </p:nvSpPr>
          <p:spPr>
            <a:xfrm rot="17753615">
              <a:off x="1531934" y="1229446"/>
              <a:ext cx="3505496" cy="2898311"/>
            </a:xfrm>
            <a:prstGeom prst="arc">
              <a:avLst>
                <a:gd name="adj1" fmla="val 17291333"/>
                <a:gd name="adj2" fmla="val 20362297"/>
              </a:avLst>
            </a:prstGeom>
            <a:ln>
              <a:tailEnd type="triangle"/>
            </a:ln>
          </p:spPr>
          <p:style>
            <a:lnRef idx="2">
              <a:schemeClr val="accent3"/>
            </a:lnRef>
            <a:fillRef idx="0">
              <a:schemeClr val="accent3"/>
            </a:fillRef>
            <a:effectRef idx="1">
              <a:schemeClr val="accent3"/>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grpSp>
      <p:sp>
        <p:nvSpPr>
          <p:cNvPr id="2" name="TextBox 1">
            <a:extLst>
              <a:ext uri="{FF2B5EF4-FFF2-40B4-BE49-F238E27FC236}">
                <a16:creationId xmlns:a16="http://schemas.microsoft.com/office/drawing/2014/main" id="{D4F7A1F7-571E-446C-9AE0-0D534142D367}"/>
              </a:ext>
            </a:extLst>
          </p:cNvPr>
          <p:cNvSpPr txBox="1"/>
          <p:nvPr/>
        </p:nvSpPr>
        <p:spPr>
          <a:xfrm>
            <a:off x="42434" y="41939"/>
            <a:ext cx="4553798" cy="830997"/>
          </a:xfrm>
          <a:prstGeom prst="rect">
            <a:avLst/>
          </a:prstGeom>
          <a:noFill/>
        </p:spPr>
        <p:txBody>
          <a:bodyPr wrap="square" rtlCol="0">
            <a:spAutoFit/>
          </a:bodyPr>
          <a:lstStyle/>
          <a:p>
            <a:r>
              <a:rPr lang="en-US" sz="2400" b="1" dirty="0">
                <a:solidFill>
                  <a:schemeClr val="tx2"/>
                </a:solidFill>
              </a:rPr>
              <a:t>Virtuous and Vicious Circles in the Data Lifecycle</a:t>
            </a:r>
          </a:p>
        </p:txBody>
      </p:sp>
      <p:sp>
        <p:nvSpPr>
          <p:cNvPr id="19" name="Rectangle 18">
            <a:extLst>
              <a:ext uri="{FF2B5EF4-FFF2-40B4-BE49-F238E27FC236}">
                <a16:creationId xmlns:a16="http://schemas.microsoft.com/office/drawing/2014/main" id="{8C989648-BA06-4F64-AF08-EF96D346315D}"/>
              </a:ext>
            </a:extLst>
          </p:cNvPr>
          <p:cNvSpPr/>
          <p:nvPr/>
        </p:nvSpPr>
        <p:spPr>
          <a:xfrm>
            <a:off x="2593" y="4810492"/>
            <a:ext cx="2426368" cy="276999"/>
          </a:xfrm>
          <a:prstGeom prst="rect">
            <a:avLst/>
          </a:prstGeom>
        </p:spPr>
        <p:txBody>
          <a:bodyPr wrap="square">
            <a:spAutoFit/>
          </a:bodyPr>
          <a:lstStyle/>
          <a:p>
            <a:r>
              <a:rPr lang="en-US" sz="1200" dirty="0"/>
              <a:t>(Yakel, Faniel &amp; Maiorana, 2019)</a:t>
            </a:r>
          </a:p>
        </p:txBody>
      </p:sp>
    </p:spTree>
    <p:extLst>
      <p:ext uri="{BB962C8B-B14F-4D97-AF65-F5344CB8AC3E}">
        <p14:creationId xmlns:p14="http://schemas.microsoft.com/office/powerpoint/2010/main" val="842202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C7FE8C-1049-4BCD-B2CB-45EC3B7BC7FB}"/>
              </a:ext>
            </a:extLst>
          </p:cNvPr>
          <p:cNvSpPr txBox="1"/>
          <p:nvPr/>
        </p:nvSpPr>
        <p:spPr>
          <a:xfrm>
            <a:off x="2310773" y="868467"/>
            <a:ext cx="6833227" cy="707886"/>
          </a:xfrm>
          <a:prstGeom prst="rect">
            <a:avLst/>
          </a:prstGeom>
          <a:noFill/>
        </p:spPr>
        <p:txBody>
          <a:bodyPr wrap="square" rtlCol="0">
            <a:spAutoFit/>
          </a:bodyPr>
          <a:lstStyle/>
          <a:p>
            <a:pPr algn="r"/>
            <a:r>
              <a:rPr lang="en-US" sz="2000" b="1" dirty="0"/>
              <a:t>All stages influenced one another, except for curation, which only impacted reuse.</a:t>
            </a:r>
          </a:p>
        </p:txBody>
      </p:sp>
      <p:sp>
        <p:nvSpPr>
          <p:cNvPr id="4" name="TextBox 3">
            <a:extLst>
              <a:ext uri="{FF2B5EF4-FFF2-40B4-BE49-F238E27FC236}">
                <a16:creationId xmlns:a16="http://schemas.microsoft.com/office/drawing/2014/main" id="{CF971D01-8FC3-412D-B947-0CB7A474CB41}"/>
              </a:ext>
            </a:extLst>
          </p:cNvPr>
          <p:cNvSpPr txBox="1"/>
          <p:nvPr/>
        </p:nvSpPr>
        <p:spPr>
          <a:xfrm>
            <a:off x="3456150" y="2306049"/>
            <a:ext cx="5687850" cy="707886"/>
          </a:xfrm>
          <a:prstGeom prst="rect">
            <a:avLst/>
          </a:prstGeom>
          <a:noFill/>
        </p:spPr>
        <p:txBody>
          <a:bodyPr wrap="square" rtlCol="0">
            <a:spAutoFit/>
          </a:bodyPr>
          <a:lstStyle/>
          <a:p>
            <a:pPr algn="r"/>
            <a:r>
              <a:rPr lang="en-US" sz="2000" b="1" dirty="0">
                <a:solidFill>
                  <a:srgbClr val="C00000"/>
                </a:solidFill>
              </a:rPr>
              <a:t>Production impacted the other stages most frequently and most impacts were negative.</a:t>
            </a:r>
          </a:p>
        </p:txBody>
      </p:sp>
      <p:sp>
        <p:nvSpPr>
          <p:cNvPr id="5" name="TextBox 4">
            <a:extLst>
              <a:ext uri="{FF2B5EF4-FFF2-40B4-BE49-F238E27FC236}">
                <a16:creationId xmlns:a16="http://schemas.microsoft.com/office/drawing/2014/main" id="{3D4F522A-03A3-4C25-A971-0D025E2BF8C8}"/>
              </a:ext>
            </a:extLst>
          </p:cNvPr>
          <p:cNvSpPr txBox="1"/>
          <p:nvPr/>
        </p:nvSpPr>
        <p:spPr>
          <a:xfrm>
            <a:off x="3777165" y="3760487"/>
            <a:ext cx="5366835" cy="707886"/>
          </a:xfrm>
          <a:prstGeom prst="rect">
            <a:avLst/>
          </a:prstGeom>
          <a:noFill/>
        </p:spPr>
        <p:txBody>
          <a:bodyPr wrap="square" rtlCol="0">
            <a:spAutoFit/>
          </a:bodyPr>
          <a:lstStyle/>
          <a:p>
            <a:pPr algn="r"/>
            <a:r>
              <a:rPr lang="en-US" sz="2000" b="1" dirty="0">
                <a:solidFill>
                  <a:schemeClr val="accent4"/>
                </a:solidFill>
              </a:rPr>
              <a:t>Reuse impacted the other stages the least </a:t>
            </a:r>
            <a:br>
              <a:rPr lang="en-US" sz="2000" b="1" dirty="0">
                <a:solidFill>
                  <a:schemeClr val="accent4"/>
                </a:solidFill>
              </a:rPr>
            </a:br>
            <a:r>
              <a:rPr lang="en-US" sz="2000" b="1" dirty="0">
                <a:solidFill>
                  <a:schemeClr val="accent4"/>
                </a:solidFill>
              </a:rPr>
              <a:t>frequently, but all impacts were positive.</a:t>
            </a:r>
          </a:p>
        </p:txBody>
      </p:sp>
      <p:sp>
        <p:nvSpPr>
          <p:cNvPr id="6" name="TextBox 5">
            <a:extLst>
              <a:ext uri="{FF2B5EF4-FFF2-40B4-BE49-F238E27FC236}">
                <a16:creationId xmlns:a16="http://schemas.microsoft.com/office/drawing/2014/main" id="{1DF330FF-7770-4A7B-80CE-C5DDB3A3C410}"/>
              </a:ext>
            </a:extLst>
          </p:cNvPr>
          <p:cNvSpPr txBox="1"/>
          <p:nvPr/>
        </p:nvSpPr>
        <p:spPr>
          <a:xfrm>
            <a:off x="0" y="3209676"/>
            <a:ext cx="5977131" cy="400110"/>
          </a:xfrm>
          <a:prstGeom prst="rect">
            <a:avLst/>
          </a:prstGeom>
          <a:noFill/>
        </p:spPr>
        <p:txBody>
          <a:bodyPr wrap="square" rtlCol="0">
            <a:spAutoFit/>
          </a:bodyPr>
          <a:lstStyle/>
          <a:p>
            <a:r>
              <a:rPr lang="en-US" sz="2000" b="1" dirty="0">
                <a:solidFill>
                  <a:schemeClr val="accent4"/>
                </a:solidFill>
              </a:rPr>
              <a:t>Most curation impacts on reuse were positive.</a:t>
            </a:r>
          </a:p>
        </p:txBody>
      </p:sp>
      <p:sp>
        <p:nvSpPr>
          <p:cNvPr id="7" name="TextBox 6">
            <a:extLst>
              <a:ext uri="{FF2B5EF4-FFF2-40B4-BE49-F238E27FC236}">
                <a16:creationId xmlns:a16="http://schemas.microsoft.com/office/drawing/2014/main" id="{27E35DBC-136D-44F7-B35B-4A2340C33943}"/>
              </a:ext>
            </a:extLst>
          </p:cNvPr>
          <p:cNvSpPr txBox="1"/>
          <p:nvPr/>
        </p:nvSpPr>
        <p:spPr>
          <a:xfrm>
            <a:off x="0" y="1725927"/>
            <a:ext cx="6982881" cy="400110"/>
          </a:xfrm>
          <a:prstGeom prst="rect">
            <a:avLst/>
          </a:prstGeom>
          <a:noFill/>
        </p:spPr>
        <p:txBody>
          <a:bodyPr wrap="square" rtlCol="0">
            <a:spAutoFit/>
          </a:bodyPr>
          <a:lstStyle/>
          <a:p>
            <a:r>
              <a:rPr lang="en-US" sz="2000" b="1" dirty="0"/>
              <a:t>Sharing impacted curation the most, followed by reuse.</a:t>
            </a:r>
          </a:p>
        </p:txBody>
      </p:sp>
      <p:sp>
        <p:nvSpPr>
          <p:cNvPr id="8" name="Text Placeholder 7">
            <a:extLst>
              <a:ext uri="{FF2B5EF4-FFF2-40B4-BE49-F238E27FC236}">
                <a16:creationId xmlns:a16="http://schemas.microsoft.com/office/drawing/2014/main" id="{AC4F27E5-371D-48B3-ACCA-E0910DC7FA4D}"/>
              </a:ext>
            </a:extLst>
          </p:cNvPr>
          <p:cNvSpPr>
            <a:spLocks noGrp="1"/>
          </p:cNvSpPr>
          <p:nvPr>
            <p:ph type="body" sz="quarter" idx="13"/>
          </p:nvPr>
        </p:nvSpPr>
        <p:spPr>
          <a:xfrm>
            <a:off x="78319" y="65067"/>
            <a:ext cx="8439148" cy="686442"/>
          </a:xfrm>
        </p:spPr>
        <p:txBody>
          <a:bodyPr/>
          <a:lstStyle/>
          <a:p>
            <a:r>
              <a:rPr lang="en-US" dirty="0"/>
              <a:t>Key Findings</a:t>
            </a:r>
            <a:endParaRPr lang="en-US" sz="2800" dirty="0"/>
          </a:p>
        </p:txBody>
      </p:sp>
      <p:sp>
        <p:nvSpPr>
          <p:cNvPr id="10" name="Rectangle 9">
            <a:extLst>
              <a:ext uri="{FF2B5EF4-FFF2-40B4-BE49-F238E27FC236}">
                <a16:creationId xmlns:a16="http://schemas.microsoft.com/office/drawing/2014/main" id="{E046F5E4-0622-49FC-921D-031F640A4FEC}"/>
              </a:ext>
            </a:extLst>
          </p:cNvPr>
          <p:cNvSpPr/>
          <p:nvPr/>
        </p:nvSpPr>
        <p:spPr>
          <a:xfrm>
            <a:off x="0" y="4310984"/>
            <a:ext cx="2426368" cy="276999"/>
          </a:xfrm>
          <a:prstGeom prst="rect">
            <a:avLst/>
          </a:prstGeom>
        </p:spPr>
        <p:txBody>
          <a:bodyPr wrap="square">
            <a:spAutoFit/>
          </a:bodyPr>
          <a:lstStyle/>
          <a:p>
            <a:r>
              <a:rPr lang="en-US" sz="1200" dirty="0"/>
              <a:t>(Yakel, Faniel &amp; Maiorana, 2019)</a:t>
            </a:r>
          </a:p>
        </p:txBody>
      </p:sp>
    </p:spTree>
    <p:extLst>
      <p:ext uri="{BB962C8B-B14F-4D97-AF65-F5344CB8AC3E}">
        <p14:creationId xmlns:p14="http://schemas.microsoft.com/office/powerpoint/2010/main" val="1636781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4D2622-705B-4858-BBDA-24801080D19E}"/>
              </a:ext>
            </a:extLst>
          </p:cNvPr>
          <p:cNvSpPr txBox="1"/>
          <p:nvPr/>
        </p:nvSpPr>
        <p:spPr>
          <a:xfrm>
            <a:off x="306571" y="1602254"/>
            <a:ext cx="8530858" cy="1846659"/>
          </a:xfrm>
          <a:prstGeom prst="rect">
            <a:avLst/>
          </a:prstGeom>
          <a:noFill/>
        </p:spPr>
        <p:txBody>
          <a:bodyPr wrap="square" rtlCol="0">
            <a:spAutoFit/>
          </a:bodyPr>
          <a:lstStyle/>
          <a:p>
            <a:pPr algn="ctr"/>
            <a:r>
              <a:rPr lang="en-US" sz="2400" b="1" dirty="0">
                <a:solidFill>
                  <a:schemeClr val="bg1"/>
                </a:solidFill>
              </a:rPr>
              <a:t>“Until this activity, most were unaware of the undue influence their idiosyncratic data documentation and management practices could have on themselves, data curators and reusers.” </a:t>
            </a:r>
          </a:p>
          <a:p>
            <a:pPr algn="r"/>
            <a:r>
              <a:rPr lang="en-US" b="1" dirty="0">
                <a:solidFill>
                  <a:schemeClr val="bg1"/>
                </a:solidFill>
              </a:rPr>
              <a:t>(Yakel, Faniel, &amp; Maiorana, 2019) </a:t>
            </a:r>
          </a:p>
        </p:txBody>
      </p:sp>
    </p:spTree>
    <p:extLst>
      <p:ext uri="{BB962C8B-B14F-4D97-AF65-F5344CB8AC3E}">
        <p14:creationId xmlns:p14="http://schemas.microsoft.com/office/powerpoint/2010/main" val="1262362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A2F9C-181F-466A-925B-28C357B2E9A2}"/>
              </a:ext>
            </a:extLst>
          </p:cNvPr>
          <p:cNvSpPr>
            <a:spLocks noGrp="1"/>
          </p:cNvSpPr>
          <p:nvPr>
            <p:ph type="body" sz="quarter" idx="10"/>
          </p:nvPr>
        </p:nvSpPr>
        <p:spPr>
          <a:xfrm>
            <a:off x="315259" y="831061"/>
            <a:ext cx="8174038" cy="1754326"/>
          </a:xfrm>
        </p:spPr>
        <p:txBody>
          <a:bodyPr/>
          <a:lstStyle/>
          <a:p>
            <a:r>
              <a:rPr lang="en-US" dirty="0"/>
              <a:t>Aligning data production and sharing practices with  curation and reuse needs</a:t>
            </a:r>
          </a:p>
        </p:txBody>
      </p:sp>
      <p:sp>
        <p:nvSpPr>
          <p:cNvPr id="3" name="Text Placeholder 2">
            <a:extLst>
              <a:ext uri="{FF2B5EF4-FFF2-40B4-BE49-F238E27FC236}">
                <a16:creationId xmlns:a16="http://schemas.microsoft.com/office/drawing/2014/main" id="{15A59AE1-CEB2-49C4-9F1E-917514271DB0}"/>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BFA35BF0-F8BE-407F-81DF-8D6464919D43}"/>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241764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6C48E9-8F11-40A8-B7AB-4C0AD029D189}"/>
              </a:ext>
            </a:extLst>
          </p:cNvPr>
          <p:cNvSpPr>
            <a:spLocks noGrp="1"/>
          </p:cNvSpPr>
          <p:nvPr>
            <p:ph type="body" sz="quarter" idx="13"/>
          </p:nvPr>
        </p:nvSpPr>
        <p:spPr>
          <a:xfrm>
            <a:off x="68719" y="130444"/>
            <a:ext cx="8439148" cy="686442"/>
          </a:xfrm>
        </p:spPr>
        <p:txBody>
          <a:bodyPr/>
          <a:lstStyle/>
          <a:p>
            <a:r>
              <a:rPr lang="en-US" dirty="0"/>
              <a:t>Archaeological Data Practices</a:t>
            </a:r>
          </a:p>
        </p:txBody>
      </p:sp>
      <p:sp>
        <p:nvSpPr>
          <p:cNvPr id="7" name="Freeform: Shape 6">
            <a:extLst>
              <a:ext uri="{FF2B5EF4-FFF2-40B4-BE49-F238E27FC236}">
                <a16:creationId xmlns:a16="http://schemas.microsoft.com/office/drawing/2014/main" id="{0EBACEA7-E7F1-4481-ABC6-F45A1AC0BF0C}"/>
              </a:ext>
            </a:extLst>
          </p:cNvPr>
          <p:cNvSpPr/>
          <p:nvPr/>
        </p:nvSpPr>
        <p:spPr>
          <a:xfrm>
            <a:off x="5580111" y="914400"/>
            <a:ext cx="2778496" cy="551279"/>
          </a:xfrm>
          <a:prstGeom prst="round2SameRect">
            <a:avLst/>
          </a:prstGeom>
        </p:spPr>
        <p:style>
          <a:lnRef idx="3">
            <a:schemeClr val="lt1"/>
          </a:lnRef>
          <a:fillRef idx="1">
            <a:schemeClr val="accent5"/>
          </a:fillRef>
          <a:effectRef idx="1">
            <a:schemeClr val="accent5"/>
          </a:effectRef>
          <a:fontRef idx="minor">
            <a:schemeClr val="lt1"/>
          </a:fontRef>
        </p:style>
        <p:txBody>
          <a:bodyPr spcFirstLastPara="0" vert="horz" wrap="square" lIns="195532" tIns="248871" rIns="120015" bIns="248872" numCol="1" spcCol="1270" anchor="ctr" anchorCtr="1">
            <a:noAutofit/>
          </a:bodyPr>
          <a:lstStyle/>
          <a:p>
            <a:pPr marL="0" lvl="0" indent="0" algn="l" defTabSz="933450">
              <a:lnSpc>
                <a:spcPct val="90000"/>
              </a:lnSpc>
              <a:spcBef>
                <a:spcPct val="0"/>
              </a:spcBef>
              <a:spcAft>
                <a:spcPct val="35000"/>
              </a:spcAft>
              <a:buNone/>
            </a:pPr>
            <a:r>
              <a:rPr lang="en-US" sz="2200" b="1" kern="1200" dirty="0"/>
              <a:t>Excavation Data </a:t>
            </a:r>
          </a:p>
        </p:txBody>
      </p:sp>
      <p:sp>
        <p:nvSpPr>
          <p:cNvPr id="8" name="Freeform: Shape 7">
            <a:extLst>
              <a:ext uri="{FF2B5EF4-FFF2-40B4-BE49-F238E27FC236}">
                <a16:creationId xmlns:a16="http://schemas.microsoft.com/office/drawing/2014/main" id="{1EFC45A7-DCE9-4BCD-870D-E1FED0727DF0}"/>
              </a:ext>
            </a:extLst>
          </p:cNvPr>
          <p:cNvSpPr/>
          <p:nvPr/>
        </p:nvSpPr>
        <p:spPr>
          <a:xfrm rot="10800000">
            <a:off x="5580106" y="4017645"/>
            <a:ext cx="2778497" cy="551279"/>
          </a:xfrm>
          <a:prstGeom prst="round2SameRect">
            <a:avLst/>
          </a:prstGeom>
        </p:spPr>
        <p:style>
          <a:lnRef idx="3">
            <a:schemeClr val="lt1"/>
          </a:lnRef>
          <a:fillRef idx="1">
            <a:schemeClr val="accent3"/>
          </a:fillRef>
          <a:effectRef idx="1">
            <a:schemeClr val="accent3"/>
          </a:effectRef>
          <a:fontRef idx="minor">
            <a:schemeClr val="lt1"/>
          </a:fontRef>
        </p:style>
        <p:txBody>
          <a:bodyPr spcFirstLastPara="0" vert="horz" wrap="square" lIns="114301" tIns="242521" rIns="191721" bIns="242521" numCol="1" spcCol="1270" anchor="t" anchorCtr="0">
            <a:noAutofit/>
          </a:bodyPr>
          <a:lstStyle/>
          <a:p>
            <a:pPr marL="0" lvl="0" indent="0" algn="l" defTabSz="889000">
              <a:lnSpc>
                <a:spcPct val="90000"/>
              </a:lnSpc>
              <a:spcBef>
                <a:spcPct val="0"/>
              </a:spcBef>
              <a:spcAft>
                <a:spcPct val="35000"/>
              </a:spcAft>
              <a:buNone/>
            </a:pPr>
            <a:endParaRPr lang="en-US" sz="2200" b="1" kern="1200" dirty="0"/>
          </a:p>
        </p:txBody>
      </p:sp>
      <p:sp>
        <p:nvSpPr>
          <p:cNvPr id="15" name="Arc 14">
            <a:extLst>
              <a:ext uri="{FF2B5EF4-FFF2-40B4-BE49-F238E27FC236}">
                <a16:creationId xmlns:a16="http://schemas.microsoft.com/office/drawing/2014/main" id="{437B61A2-08F4-486E-96FC-762EC21BE3BC}"/>
              </a:ext>
            </a:extLst>
          </p:cNvPr>
          <p:cNvSpPr/>
          <p:nvPr/>
        </p:nvSpPr>
        <p:spPr>
          <a:xfrm rot="10800000">
            <a:off x="5717320" y="779237"/>
            <a:ext cx="1569478" cy="1562744"/>
          </a:xfrm>
          <a:prstGeom prst="arc">
            <a:avLst>
              <a:gd name="adj1" fmla="val 16251118"/>
              <a:gd name="adj2" fmla="val 0"/>
            </a:avLst>
          </a:prstGeom>
          <a:ln>
            <a:tailEnd type="triangl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7" name="Arc 16">
            <a:extLst>
              <a:ext uri="{FF2B5EF4-FFF2-40B4-BE49-F238E27FC236}">
                <a16:creationId xmlns:a16="http://schemas.microsoft.com/office/drawing/2014/main" id="{6FC24AFD-3C5B-4426-A046-C468E03B2429}"/>
              </a:ext>
            </a:extLst>
          </p:cNvPr>
          <p:cNvSpPr/>
          <p:nvPr/>
        </p:nvSpPr>
        <p:spPr>
          <a:xfrm rot="16200000">
            <a:off x="5657449" y="3165246"/>
            <a:ext cx="1601706" cy="1553901"/>
          </a:xfrm>
          <a:prstGeom prst="arc">
            <a:avLst>
              <a:gd name="adj1" fmla="val 16251118"/>
              <a:gd name="adj2" fmla="val 0"/>
            </a:avLst>
          </a:prstGeom>
          <a:ln>
            <a:tailEnd type="stealth"/>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pic>
        <p:nvPicPr>
          <p:cNvPr id="20" name="Picture 19" descr="A picture containing room&#10;&#10;Description automatically generated">
            <a:extLst>
              <a:ext uri="{FF2B5EF4-FFF2-40B4-BE49-F238E27FC236}">
                <a16:creationId xmlns:a16="http://schemas.microsoft.com/office/drawing/2014/main" id="{44B8DEB4-22F0-41F8-A971-9B51056F8A72}"/>
              </a:ext>
            </a:extLst>
          </p:cNvPr>
          <p:cNvPicPr>
            <a:picLocks noChangeAspect="1"/>
          </p:cNvPicPr>
          <p:nvPr/>
        </p:nvPicPr>
        <p:blipFill rotWithShape="1">
          <a:blip r:embed="rId3"/>
          <a:srcRect l="36703" t="69233" r="37144"/>
          <a:stretch/>
        </p:blipFill>
        <p:spPr>
          <a:xfrm>
            <a:off x="6279844" y="1884576"/>
            <a:ext cx="1345171" cy="1582438"/>
          </a:xfrm>
          <a:prstGeom prst="rect">
            <a:avLst/>
          </a:prstGeom>
        </p:spPr>
      </p:pic>
      <p:sp>
        <p:nvSpPr>
          <p:cNvPr id="12" name="Text Placeholder 2">
            <a:extLst>
              <a:ext uri="{FF2B5EF4-FFF2-40B4-BE49-F238E27FC236}">
                <a16:creationId xmlns:a16="http://schemas.microsoft.com/office/drawing/2014/main" id="{F8F0F772-2EFB-4E6B-ADA9-CEDDE9582008}"/>
              </a:ext>
            </a:extLst>
          </p:cNvPr>
          <p:cNvSpPr txBox="1">
            <a:spLocks/>
          </p:cNvSpPr>
          <p:nvPr/>
        </p:nvSpPr>
        <p:spPr>
          <a:xfrm>
            <a:off x="76063" y="1111004"/>
            <a:ext cx="4893733" cy="1547144"/>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How are specialist data being integrated with excavation data during archaeological excavation projects? </a:t>
            </a:r>
          </a:p>
        </p:txBody>
      </p:sp>
      <p:sp>
        <p:nvSpPr>
          <p:cNvPr id="13" name="Rectangle 12">
            <a:extLst>
              <a:ext uri="{FF2B5EF4-FFF2-40B4-BE49-F238E27FC236}">
                <a16:creationId xmlns:a16="http://schemas.microsoft.com/office/drawing/2014/main" id="{8D198ABB-B838-4980-96F1-6532A01895FB}"/>
              </a:ext>
            </a:extLst>
          </p:cNvPr>
          <p:cNvSpPr/>
          <p:nvPr/>
        </p:nvSpPr>
        <p:spPr>
          <a:xfrm>
            <a:off x="68719" y="2817207"/>
            <a:ext cx="4673600" cy="1446550"/>
          </a:xfrm>
          <a:prstGeom prst="rect">
            <a:avLst/>
          </a:prstGeom>
          <a:noFill/>
        </p:spPr>
        <p:txBody>
          <a:bodyPr wrap="square">
            <a:spAutoFit/>
          </a:bodyPr>
          <a:lstStyle/>
          <a:p>
            <a:r>
              <a:rPr lang="en-US" sz="2200" b="1" dirty="0"/>
              <a:t>What opportunities for collective curation might improve the integration of specialist data with excavation data? </a:t>
            </a:r>
          </a:p>
        </p:txBody>
      </p:sp>
      <p:sp>
        <p:nvSpPr>
          <p:cNvPr id="14" name="Arc 13">
            <a:extLst>
              <a:ext uri="{FF2B5EF4-FFF2-40B4-BE49-F238E27FC236}">
                <a16:creationId xmlns:a16="http://schemas.microsoft.com/office/drawing/2014/main" id="{C35BF7F4-D67A-49C4-B4C1-929AD72792CA}"/>
              </a:ext>
            </a:extLst>
          </p:cNvPr>
          <p:cNvSpPr/>
          <p:nvPr/>
        </p:nvSpPr>
        <p:spPr>
          <a:xfrm rot="5400000">
            <a:off x="6612858" y="779089"/>
            <a:ext cx="1601706" cy="1553901"/>
          </a:xfrm>
          <a:prstGeom prst="arc">
            <a:avLst>
              <a:gd name="adj1" fmla="val 16251118"/>
              <a:gd name="adj2" fmla="val 0"/>
            </a:avLst>
          </a:prstGeom>
          <a:ln>
            <a:headEnd type="triangle"/>
            <a:tailEnd type="none"/>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63A9710D-0649-4BF3-B75C-2BDB5D7B3879}"/>
              </a:ext>
            </a:extLst>
          </p:cNvPr>
          <p:cNvSpPr txBox="1"/>
          <p:nvPr/>
        </p:nvSpPr>
        <p:spPr>
          <a:xfrm>
            <a:off x="5563183" y="4079091"/>
            <a:ext cx="2778492" cy="430887"/>
          </a:xfrm>
          <a:prstGeom prst="rect">
            <a:avLst/>
          </a:prstGeom>
          <a:noFill/>
        </p:spPr>
        <p:txBody>
          <a:bodyPr wrap="square" rtlCol="0" anchor="ctr" anchorCtr="1">
            <a:spAutoFit/>
          </a:bodyPr>
          <a:lstStyle/>
          <a:p>
            <a:r>
              <a:rPr lang="en-US" sz="2200" b="1" dirty="0">
                <a:solidFill>
                  <a:schemeClr val="lt1"/>
                </a:solidFill>
              </a:rPr>
              <a:t>Specialist</a:t>
            </a:r>
            <a:r>
              <a:rPr lang="en-US" dirty="0"/>
              <a:t> </a:t>
            </a:r>
            <a:r>
              <a:rPr lang="en-US" sz="2200" b="1" dirty="0">
                <a:solidFill>
                  <a:schemeClr val="lt1"/>
                </a:solidFill>
              </a:rPr>
              <a:t>Data</a:t>
            </a:r>
          </a:p>
        </p:txBody>
      </p:sp>
      <p:sp>
        <p:nvSpPr>
          <p:cNvPr id="18" name="Arc 17">
            <a:extLst>
              <a:ext uri="{FF2B5EF4-FFF2-40B4-BE49-F238E27FC236}">
                <a16:creationId xmlns:a16="http://schemas.microsoft.com/office/drawing/2014/main" id="{DBD0E63E-BB63-4052-9F8E-C248B2DF337A}"/>
              </a:ext>
            </a:extLst>
          </p:cNvPr>
          <p:cNvSpPr/>
          <p:nvPr/>
        </p:nvSpPr>
        <p:spPr>
          <a:xfrm>
            <a:off x="6634703" y="3156255"/>
            <a:ext cx="1569478" cy="1562744"/>
          </a:xfrm>
          <a:prstGeom prst="arc">
            <a:avLst>
              <a:gd name="adj1" fmla="val 16251118"/>
              <a:gd name="adj2" fmla="val 0"/>
            </a:avLst>
          </a:prstGeom>
          <a:ln>
            <a:headEnd type="triangle"/>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716042C5-CB85-4A38-9796-37F831196CA7}"/>
              </a:ext>
            </a:extLst>
          </p:cNvPr>
          <p:cNvSpPr txBox="1"/>
          <p:nvPr/>
        </p:nvSpPr>
        <p:spPr>
          <a:xfrm>
            <a:off x="-34307" y="4422816"/>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115078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7148F1-3366-4375-A767-5A2F6B3415E9}"/>
              </a:ext>
            </a:extLst>
          </p:cNvPr>
          <p:cNvPicPr>
            <a:picLocks noChangeAspect="1"/>
          </p:cNvPicPr>
          <p:nvPr/>
        </p:nvPicPr>
        <p:blipFill rotWithShape="1">
          <a:blip r:embed="rId3"/>
          <a:srcRect t="2337" b="22663"/>
          <a:stretch/>
        </p:blipFill>
        <p:spPr>
          <a:xfrm>
            <a:off x="0" y="-1"/>
            <a:ext cx="9144000" cy="5143501"/>
          </a:xfrm>
          <a:prstGeom prst="rect">
            <a:avLst/>
          </a:prstGeom>
        </p:spPr>
      </p:pic>
      <p:sp>
        <p:nvSpPr>
          <p:cNvPr id="3" name="Text Placeholder 1">
            <a:extLst>
              <a:ext uri="{FF2B5EF4-FFF2-40B4-BE49-F238E27FC236}">
                <a16:creationId xmlns:a16="http://schemas.microsoft.com/office/drawing/2014/main" id="{1912D762-2938-4356-92E2-E5883A729985}"/>
              </a:ext>
            </a:extLst>
          </p:cNvPr>
          <p:cNvSpPr txBox="1">
            <a:spLocks/>
          </p:cNvSpPr>
          <p:nvPr/>
        </p:nvSpPr>
        <p:spPr>
          <a:xfrm>
            <a:off x="1829580" y="2716668"/>
            <a:ext cx="5484840" cy="744989"/>
          </a:xfrm>
          <a:prstGeom prst="rect">
            <a:avLst/>
          </a:prstGeom>
          <a:solidFill>
            <a:schemeClr val="bg2">
              <a:lumMod val="50000"/>
              <a:alpha val="40000"/>
            </a:schemeClr>
          </a:solidFill>
          <a:effectLst>
            <a:softEdge rad="31750"/>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b="1" dirty="0">
                <a:solidFill>
                  <a:schemeClr val="bg1"/>
                </a:solidFill>
              </a:rPr>
              <a:t>The Americas Project</a:t>
            </a:r>
          </a:p>
        </p:txBody>
      </p:sp>
    </p:spTree>
    <p:extLst>
      <p:ext uri="{BB962C8B-B14F-4D97-AF65-F5344CB8AC3E}">
        <p14:creationId xmlns:p14="http://schemas.microsoft.com/office/powerpoint/2010/main" val="3347978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6B0D47F5-FFA0-4EB2-AE3F-EF6BA35DA1DB}"/>
              </a:ext>
            </a:extLst>
          </p:cNvPr>
          <p:cNvSpPr/>
          <p:nvPr/>
        </p:nvSpPr>
        <p:spPr>
          <a:xfrm>
            <a:off x="352427" y="998141"/>
            <a:ext cx="8439148" cy="1875710"/>
          </a:xfrm>
          <a:prstGeom prst="wedgeRectCallout">
            <a:avLst>
              <a:gd name="adj1" fmla="val -3543"/>
              <a:gd name="adj2" fmla="val 60243"/>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000" b="1" dirty="0">
                <a:solidFill>
                  <a:schemeClr val="bg1"/>
                </a:solidFill>
              </a:rPr>
              <a:t>“So whatever, you know, special data [one trench supervisor] may </a:t>
            </a:r>
            <a:br>
              <a:rPr lang="en-US" sz="2000" b="1" dirty="0">
                <a:solidFill>
                  <a:schemeClr val="bg1"/>
                </a:solidFill>
              </a:rPr>
            </a:br>
            <a:r>
              <a:rPr lang="en-US" sz="2000" b="1" dirty="0">
                <a:solidFill>
                  <a:schemeClr val="bg1"/>
                </a:solidFill>
              </a:rPr>
              <a:t>have people collecting for what she's sampling out or what [another </a:t>
            </a:r>
            <a:br>
              <a:rPr lang="en-US" sz="2000" b="1" dirty="0">
                <a:solidFill>
                  <a:schemeClr val="bg1"/>
                </a:solidFill>
              </a:rPr>
            </a:br>
            <a:r>
              <a:rPr lang="en-US" sz="2000" b="1" dirty="0">
                <a:solidFill>
                  <a:schemeClr val="bg1"/>
                </a:solidFill>
              </a:rPr>
              <a:t>trench supervisor] may be taking...I still have kind of the way we’ve </a:t>
            </a:r>
            <a:br>
              <a:rPr lang="en-US" sz="2000" b="1" dirty="0">
                <a:solidFill>
                  <a:schemeClr val="bg1"/>
                </a:solidFill>
              </a:rPr>
            </a:br>
            <a:r>
              <a:rPr lang="en-US" sz="2000" b="1" dirty="0">
                <a:solidFill>
                  <a:schemeClr val="bg1"/>
                </a:solidFill>
              </a:rPr>
              <a:t>been doing it so that the information that we're taking now can be </a:t>
            </a:r>
            <a:br>
              <a:rPr lang="en-US" sz="2000" b="1" dirty="0">
                <a:solidFill>
                  <a:schemeClr val="bg1"/>
                </a:solidFill>
              </a:rPr>
            </a:br>
            <a:r>
              <a:rPr lang="en-US" sz="2000" b="1" dirty="0">
                <a:solidFill>
                  <a:schemeClr val="bg1"/>
                </a:solidFill>
              </a:rPr>
              <a:t>comparable with at least other chunk of material that's been </a:t>
            </a:r>
            <a:br>
              <a:rPr lang="en-US" sz="2000" b="1" dirty="0">
                <a:solidFill>
                  <a:schemeClr val="bg1"/>
                </a:solidFill>
              </a:rPr>
            </a:br>
            <a:r>
              <a:rPr lang="en-US" sz="2000" b="1" dirty="0">
                <a:solidFill>
                  <a:schemeClr val="bg1"/>
                </a:solidFill>
              </a:rPr>
              <a:t>collected over the last 10 years.” </a:t>
            </a:r>
          </a:p>
        </p:txBody>
      </p:sp>
      <p:sp>
        <p:nvSpPr>
          <p:cNvPr id="2" name="Text Placeholder 1">
            <a:extLst>
              <a:ext uri="{FF2B5EF4-FFF2-40B4-BE49-F238E27FC236}">
                <a16:creationId xmlns:a16="http://schemas.microsoft.com/office/drawing/2014/main" id="{C12D0804-3FB1-4672-907C-5F897B81E50A}"/>
              </a:ext>
            </a:extLst>
          </p:cNvPr>
          <p:cNvSpPr>
            <a:spLocks noGrp="1"/>
          </p:cNvSpPr>
          <p:nvPr>
            <p:ph type="body" sz="quarter" idx="13"/>
          </p:nvPr>
        </p:nvSpPr>
        <p:spPr>
          <a:xfrm>
            <a:off x="352426" y="214565"/>
            <a:ext cx="8439148" cy="686442"/>
          </a:xfrm>
        </p:spPr>
        <p:txBody>
          <a:bodyPr/>
          <a:lstStyle/>
          <a:p>
            <a:r>
              <a:rPr lang="en-US" sz="2400" dirty="0">
                <a:solidFill>
                  <a:schemeClr val="tx1"/>
                </a:solidFill>
              </a:rPr>
              <a:t>Having specialist trench supervisors did not ease data integration. </a:t>
            </a:r>
            <a:endParaRPr lang="en-US" dirty="0"/>
          </a:p>
        </p:txBody>
      </p:sp>
      <p:sp>
        <p:nvSpPr>
          <p:cNvPr id="3" name="TextBox 2">
            <a:extLst>
              <a:ext uri="{FF2B5EF4-FFF2-40B4-BE49-F238E27FC236}">
                <a16:creationId xmlns:a16="http://schemas.microsoft.com/office/drawing/2014/main" id="{99AC7EE3-8397-4106-8CBE-DF7B897F2922}"/>
              </a:ext>
            </a:extLst>
          </p:cNvPr>
          <p:cNvSpPr txBox="1"/>
          <p:nvPr/>
        </p:nvSpPr>
        <p:spPr>
          <a:xfrm>
            <a:off x="352426" y="2983076"/>
            <a:ext cx="8439148" cy="400110"/>
          </a:xfrm>
          <a:prstGeom prst="rect">
            <a:avLst/>
          </a:prstGeom>
          <a:noFill/>
        </p:spPr>
        <p:txBody>
          <a:bodyPr wrap="square" rtlCol="0">
            <a:spAutoFit/>
          </a:bodyPr>
          <a:lstStyle/>
          <a:p>
            <a:pPr algn="r"/>
            <a:r>
              <a:rPr lang="en-US" sz="2000" b="1" dirty="0"/>
              <a:t>- Project director, Americas project</a:t>
            </a:r>
          </a:p>
        </p:txBody>
      </p:sp>
      <p:sp>
        <p:nvSpPr>
          <p:cNvPr id="5" name="Rectangle 4">
            <a:extLst>
              <a:ext uri="{FF2B5EF4-FFF2-40B4-BE49-F238E27FC236}">
                <a16:creationId xmlns:a16="http://schemas.microsoft.com/office/drawing/2014/main" id="{AB28EF25-DC70-42BD-B322-A5E224538DFA}"/>
              </a:ext>
            </a:extLst>
          </p:cNvPr>
          <p:cNvSpPr/>
          <p:nvPr/>
        </p:nvSpPr>
        <p:spPr>
          <a:xfrm>
            <a:off x="0" y="3790375"/>
            <a:ext cx="9144000" cy="523220"/>
          </a:xfrm>
          <a:prstGeom prst="rect">
            <a:avLst/>
          </a:prstGeom>
          <a:noFill/>
        </p:spPr>
        <p:txBody>
          <a:bodyPr wrap="square" lIns="91440" tIns="45720" rIns="91440" bIns="45720">
            <a:spAutoFit/>
          </a:bodyPr>
          <a:lstStyle/>
          <a:p>
            <a:pPr algn="ctr"/>
            <a:r>
              <a:rPr lang="en-US" sz="27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ahnschrift SemiLight" panose="020B0502040204020203" pitchFamily="34" charset="0"/>
              </a:rPr>
              <a:t>Collective curation must start at the point of data creation.</a:t>
            </a:r>
          </a:p>
        </p:txBody>
      </p:sp>
      <p:sp>
        <p:nvSpPr>
          <p:cNvPr id="6" name="TextBox 5">
            <a:extLst>
              <a:ext uri="{FF2B5EF4-FFF2-40B4-BE49-F238E27FC236}">
                <a16:creationId xmlns:a16="http://schemas.microsoft.com/office/drawing/2014/main" id="{D2059EB3-526D-47D5-B291-74EDC1F6FE5C}"/>
              </a:ext>
            </a:extLst>
          </p:cNvPr>
          <p:cNvSpPr txBox="1"/>
          <p:nvPr/>
        </p:nvSpPr>
        <p:spPr>
          <a:xfrm>
            <a:off x="-34307" y="4422816"/>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2958384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B0E1D0-85D9-41D4-8DCC-A6D99E8002B6}"/>
              </a:ext>
            </a:extLst>
          </p:cNvPr>
          <p:cNvSpPr>
            <a:spLocks noGrp="1"/>
          </p:cNvSpPr>
          <p:nvPr>
            <p:ph type="body" sz="quarter" idx="13"/>
          </p:nvPr>
        </p:nvSpPr>
        <p:spPr>
          <a:xfrm>
            <a:off x="340786" y="343304"/>
            <a:ext cx="8509016" cy="686442"/>
          </a:xfrm>
        </p:spPr>
        <p:txBody>
          <a:bodyPr/>
          <a:lstStyle/>
          <a:p>
            <a:r>
              <a:rPr lang="en-US" dirty="0"/>
              <a:t>Recommendations </a:t>
            </a:r>
          </a:p>
        </p:txBody>
      </p:sp>
      <p:sp>
        <p:nvSpPr>
          <p:cNvPr id="6" name="TextBox 5">
            <a:extLst>
              <a:ext uri="{FF2B5EF4-FFF2-40B4-BE49-F238E27FC236}">
                <a16:creationId xmlns:a16="http://schemas.microsoft.com/office/drawing/2014/main" id="{C34E8824-8FE4-4C80-ABA9-EE79E3265B4E}"/>
              </a:ext>
            </a:extLst>
          </p:cNvPr>
          <p:cNvSpPr txBox="1"/>
          <p:nvPr/>
        </p:nvSpPr>
        <p:spPr>
          <a:xfrm>
            <a:off x="604299" y="1124687"/>
            <a:ext cx="4858247" cy="3139321"/>
          </a:xfrm>
          <a:prstGeom prst="rect">
            <a:avLst/>
          </a:prstGeom>
          <a:noFill/>
        </p:spPr>
        <p:txBody>
          <a:bodyPr wrap="square" rtlCol="0">
            <a:spAutoFit/>
          </a:bodyPr>
          <a:lstStyle/>
          <a:p>
            <a:r>
              <a:rPr lang="en-US" sz="2200" b="1" dirty="0"/>
              <a:t>Develop clearly written documentation guidelines for trench teams</a:t>
            </a:r>
          </a:p>
          <a:p>
            <a:endParaRPr lang="en-US" sz="2200" b="1" dirty="0"/>
          </a:p>
          <a:p>
            <a:r>
              <a:rPr lang="en-US" sz="2200" b="1" dirty="0"/>
              <a:t>Appoint bilingual supervisor to evaluate and supervise field work </a:t>
            </a:r>
          </a:p>
          <a:p>
            <a:endParaRPr lang="en-US" sz="2200" dirty="0"/>
          </a:p>
          <a:p>
            <a:r>
              <a:rPr lang="en-US" sz="2200" b="1" dirty="0">
                <a:solidFill>
                  <a:schemeClr val="bg1">
                    <a:lumMod val="65000"/>
                  </a:schemeClr>
                </a:solidFill>
              </a:rPr>
              <a:t>Develop a written specialist agreement  </a:t>
            </a:r>
          </a:p>
        </p:txBody>
      </p:sp>
      <p:sp>
        <p:nvSpPr>
          <p:cNvPr id="3" name="TextBox 2">
            <a:extLst>
              <a:ext uri="{FF2B5EF4-FFF2-40B4-BE49-F238E27FC236}">
                <a16:creationId xmlns:a16="http://schemas.microsoft.com/office/drawing/2014/main" id="{7A2E5261-B42C-47BE-841E-835A07C3C1F6}"/>
              </a:ext>
            </a:extLst>
          </p:cNvPr>
          <p:cNvSpPr txBox="1"/>
          <p:nvPr/>
        </p:nvSpPr>
        <p:spPr>
          <a:xfrm>
            <a:off x="6610968" y="2232682"/>
            <a:ext cx="1928733" cy="923330"/>
          </a:xfrm>
          <a:prstGeom prst="rect">
            <a:avLst/>
          </a:prstGeom>
          <a:noFill/>
        </p:spPr>
        <p:txBody>
          <a:bodyPr wrap="none" rtlCol="0">
            <a:spAutoFit/>
          </a:bodyPr>
          <a:lstStyle/>
          <a:p>
            <a:pPr algn="ctr"/>
            <a:r>
              <a:rPr lang="en-US" b="1" dirty="0">
                <a:solidFill>
                  <a:srgbClr val="00B050"/>
                </a:solidFill>
              </a:rPr>
              <a:t>ACCEPTED</a:t>
            </a:r>
          </a:p>
          <a:p>
            <a:pPr algn="ctr"/>
            <a:r>
              <a:rPr lang="en-US" b="1" dirty="0">
                <a:solidFill>
                  <a:srgbClr val="00B050"/>
                </a:solidFill>
              </a:rPr>
              <a:t>AND </a:t>
            </a:r>
          </a:p>
          <a:p>
            <a:pPr algn="ctr"/>
            <a:r>
              <a:rPr lang="en-US" b="1" dirty="0">
                <a:solidFill>
                  <a:srgbClr val="00B050"/>
                </a:solidFill>
              </a:rPr>
              <a:t>IMPLEMENTED </a:t>
            </a:r>
          </a:p>
        </p:txBody>
      </p:sp>
      <p:sp>
        <p:nvSpPr>
          <p:cNvPr id="5" name="Right Brace 4">
            <a:extLst>
              <a:ext uri="{FF2B5EF4-FFF2-40B4-BE49-F238E27FC236}">
                <a16:creationId xmlns:a16="http://schemas.microsoft.com/office/drawing/2014/main" id="{FCD33A43-26DD-4CBE-B55D-CE0FD82DCE39}"/>
              </a:ext>
            </a:extLst>
          </p:cNvPr>
          <p:cNvSpPr/>
          <p:nvPr/>
        </p:nvSpPr>
        <p:spPr>
          <a:xfrm>
            <a:off x="5740842" y="1296063"/>
            <a:ext cx="429370" cy="2801804"/>
          </a:xfrm>
          <a:prstGeom prst="righ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C000"/>
              </a:solidFill>
            </a:endParaRPr>
          </a:p>
        </p:txBody>
      </p:sp>
      <p:sp>
        <p:nvSpPr>
          <p:cNvPr id="7" name="TextBox 6">
            <a:extLst>
              <a:ext uri="{FF2B5EF4-FFF2-40B4-BE49-F238E27FC236}">
                <a16:creationId xmlns:a16="http://schemas.microsoft.com/office/drawing/2014/main" id="{D2F1A1E1-A258-4685-9957-4D2FAB24C916}"/>
              </a:ext>
            </a:extLst>
          </p:cNvPr>
          <p:cNvSpPr txBox="1"/>
          <p:nvPr/>
        </p:nvSpPr>
        <p:spPr>
          <a:xfrm>
            <a:off x="-34307" y="4422816"/>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2874677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building, sitting&#10;&#10;Description automatically generated">
            <a:extLst>
              <a:ext uri="{FF2B5EF4-FFF2-40B4-BE49-F238E27FC236}">
                <a16:creationId xmlns:a16="http://schemas.microsoft.com/office/drawing/2014/main" id="{EECD57BB-7CA8-4C04-9D3B-E2E2843A4199}"/>
              </a:ext>
            </a:extLst>
          </p:cNvPr>
          <p:cNvPicPr>
            <a:picLocks noChangeAspect="1"/>
          </p:cNvPicPr>
          <p:nvPr/>
        </p:nvPicPr>
        <p:blipFill rotWithShape="1">
          <a:blip r:embed="rId3"/>
          <a:srcRect b="25000"/>
          <a:stretch/>
        </p:blipFill>
        <p:spPr>
          <a:xfrm>
            <a:off x="0" y="0"/>
            <a:ext cx="9144000" cy="5143500"/>
          </a:xfrm>
          <a:prstGeom prst="rect">
            <a:avLst/>
          </a:prstGeom>
        </p:spPr>
      </p:pic>
      <p:sp>
        <p:nvSpPr>
          <p:cNvPr id="3" name="Text Placeholder 1">
            <a:extLst>
              <a:ext uri="{FF2B5EF4-FFF2-40B4-BE49-F238E27FC236}">
                <a16:creationId xmlns:a16="http://schemas.microsoft.com/office/drawing/2014/main" id="{1912D762-2938-4356-92E2-E5883A729985}"/>
              </a:ext>
            </a:extLst>
          </p:cNvPr>
          <p:cNvSpPr txBox="1">
            <a:spLocks/>
          </p:cNvSpPr>
          <p:nvPr/>
        </p:nvSpPr>
        <p:spPr>
          <a:xfrm>
            <a:off x="2411575" y="2858182"/>
            <a:ext cx="4320849" cy="723218"/>
          </a:xfrm>
          <a:prstGeom prst="rect">
            <a:avLst/>
          </a:prstGeom>
          <a:solidFill>
            <a:schemeClr val="bg1">
              <a:lumMod val="50000"/>
              <a:alpha val="78000"/>
            </a:schemeClr>
          </a:solidFill>
          <a:effectLst>
            <a:softEdge rad="31750"/>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b="1" dirty="0">
                <a:solidFill>
                  <a:schemeClr val="bg1"/>
                </a:solidFill>
              </a:rPr>
              <a:t>Europe Project 1</a:t>
            </a:r>
          </a:p>
        </p:txBody>
      </p:sp>
    </p:spTree>
    <p:extLst>
      <p:ext uri="{BB962C8B-B14F-4D97-AF65-F5344CB8AC3E}">
        <p14:creationId xmlns:p14="http://schemas.microsoft.com/office/powerpoint/2010/main" val="25393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20E7EC-7783-449E-A0F8-C3C93E2D99C8}"/>
              </a:ext>
            </a:extLst>
          </p:cNvPr>
          <p:cNvSpPr>
            <a:spLocks noGrp="1"/>
          </p:cNvSpPr>
          <p:nvPr>
            <p:ph type="body" sz="quarter" idx="10"/>
          </p:nvPr>
        </p:nvSpPr>
        <p:spPr>
          <a:xfrm>
            <a:off x="315259" y="831061"/>
            <a:ext cx="8174038" cy="1200329"/>
          </a:xfrm>
        </p:spPr>
        <p:txBody>
          <a:bodyPr/>
          <a:lstStyle/>
          <a:p>
            <a:r>
              <a:rPr lang="en-US" dirty="0"/>
              <a:t>Data Reusability from the researcher’s perspective</a:t>
            </a:r>
          </a:p>
        </p:txBody>
      </p:sp>
      <p:sp>
        <p:nvSpPr>
          <p:cNvPr id="3" name="Text Placeholder 2">
            <a:extLst>
              <a:ext uri="{FF2B5EF4-FFF2-40B4-BE49-F238E27FC236}">
                <a16:creationId xmlns:a16="http://schemas.microsoft.com/office/drawing/2014/main" id="{AE347D28-1DED-4266-927A-8E7A64AA2AE6}"/>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D02CA653-B095-49EA-BCA0-B0BFD02B51BF}"/>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027588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D03A8D96-283B-48E9-B76A-34CF840F6817}"/>
              </a:ext>
            </a:extLst>
          </p:cNvPr>
          <p:cNvSpPr/>
          <p:nvPr/>
        </p:nvSpPr>
        <p:spPr>
          <a:xfrm>
            <a:off x="222521" y="935948"/>
            <a:ext cx="4146279" cy="1934251"/>
          </a:xfrm>
          <a:prstGeom prst="wedgeRectCallout">
            <a:avLst>
              <a:gd name="adj1" fmla="val -4293"/>
              <a:gd name="adj2" fmla="val 65222"/>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000" b="1" dirty="0"/>
              <a:t>“But as far as I know, there is no convention set for…how reports are produced and what format they're produced in…Different specialists use so many different things.”</a:t>
            </a:r>
          </a:p>
        </p:txBody>
      </p:sp>
      <p:sp>
        <p:nvSpPr>
          <p:cNvPr id="2" name="Text Placeholder 1">
            <a:extLst>
              <a:ext uri="{FF2B5EF4-FFF2-40B4-BE49-F238E27FC236}">
                <a16:creationId xmlns:a16="http://schemas.microsoft.com/office/drawing/2014/main" id="{C12D0804-3FB1-4672-907C-5F897B81E50A}"/>
              </a:ext>
            </a:extLst>
          </p:cNvPr>
          <p:cNvSpPr>
            <a:spLocks noGrp="1"/>
          </p:cNvSpPr>
          <p:nvPr>
            <p:ph type="body" sz="quarter" idx="13"/>
          </p:nvPr>
        </p:nvSpPr>
        <p:spPr>
          <a:xfrm>
            <a:off x="222521" y="119175"/>
            <a:ext cx="8439148" cy="758860"/>
          </a:xfrm>
        </p:spPr>
        <p:txBody>
          <a:bodyPr/>
          <a:lstStyle/>
          <a:p>
            <a:r>
              <a:rPr lang="en-US" sz="2400" dirty="0">
                <a:solidFill>
                  <a:schemeClr val="tx1"/>
                </a:solidFill>
              </a:rPr>
              <a:t>Limited project director-specialist communication about data exchange. </a:t>
            </a:r>
            <a:endParaRPr lang="en-US" dirty="0">
              <a:solidFill>
                <a:schemeClr val="tx1"/>
              </a:solidFill>
            </a:endParaRPr>
          </a:p>
        </p:txBody>
      </p:sp>
      <p:sp>
        <p:nvSpPr>
          <p:cNvPr id="3" name="TextBox 2">
            <a:extLst>
              <a:ext uri="{FF2B5EF4-FFF2-40B4-BE49-F238E27FC236}">
                <a16:creationId xmlns:a16="http://schemas.microsoft.com/office/drawing/2014/main" id="{99AC7EE3-8397-4106-8CBE-DF7B897F2922}"/>
              </a:ext>
            </a:extLst>
          </p:cNvPr>
          <p:cNvSpPr txBox="1"/>
          <p:nvPr/>
        </p:nvSpPr>
        <p:spPr>
          <a:xfrm>
            <a:off x="4655159" y="2870199"/>
            <a:ext cx="4150229" cy="707886"/>
          </a:xfrm>
          <a:prstGeom prst="rect">
            <a:avLst/>
          </a:prstGeom>
          <a:noFill/>
        </p:spPr>
        <p:txBody>
          <a:bodyPr wrap="square" rtlCol="0">
            <a:spAutoFit/>
          </a:bodyPr>
          <a:lstStyle/>
          <a:p>
            <a:pPr algn="r"/>
            <a:r>
              <a:rPr lang="en-US" sz="2000" b="1" dirty="0"/>
              <a:t>- Co-director, </a:t>
            </a:r>
          </a:p>
          <a:p>
            <a:pPr algn="r"/>
            <a:r>
              <a:rPr lang="en-US" sz="2000" b="1" dirty="0"/>
              <a:t>Europe project 1</a:t>
            </a:r>
            <a:endParaRPr lang="en-US" sz="2400" b="1" dirty="0"/>
          </a:p>
        </p:txBody>
      </p:sp>
      <p:sp>
        <p:nvSpPr>
          <p:cNvPr id="5" name="TextBox 4">
            <a:extLst>
              <a:ext uri="{FF2B5EF4-FFF2-40B4-BE49-F238E27FC236}">
                <a16:creationId xmlns:a16="http://schemas.microsoft.com/office/drawing/2014/main" id="{BD4DA681-9588-4B60-AF63-64A58742D525}"/>
              </a:ext>
            </a:extLst>
          </p:cNvPr>
          <p:cNvSpPr txBox="1"/>
          <p:nvPr/>
        </p:nvSpPr>
        <p:spPr>
          <a:xfrm>
            <a:off x="106428" y="2870199"/>
            <a:ext cx="4378463" cy="707886"/>
          </a:xfrm>
          <a:prstGeom prst="rect">
            <a:avLst/>
          </a:prstGeom>
          <a:noFill/>
        </p:spPr>
        <p:txBody>
          <a:bodyPr wrap="square" rtlCol="0">
            <a:spAutoFit/>
          </a:bodyPr>
          <a:lstStyle/>
          <a:p>
            <a:pPr algn="r"/>
            <a:r>
              <a:rPr lang="en-US" sz="2000" b="1" dirty="0"/>
              <a:t>- Archaeobotanist, </a:t>
            </a:r>
          </a:p>
          <a:p>
            <a:pPr algn="r"/>
            <a:r>
              <a:rPr lang="en-US" sz="2000" b="1" dirty="0"/>
              <a:t>Europe project 1</a:t>
            </a:r>
            <a:endParaRPr lang="en-US" sz="2400" b="1" dirty="0"/>
          </a:p>
        </p:txBody>
      </p:sp>
      <p:sp>
        <p:nvSpPr>
          <p:cNvPr id="6" name="Rectangle 5">
            <a:extLst>
              <a:ext uri="{FF2B5EF4-FFF2-40B4-BE49-F238E27FC236}">
                <a16:creationId xmlns:a16="http://schemas.microsoft.com/office/drawing/2014/main" id="{B5BAEEF4-86EB-4824-B60A-95EFB12E5D5E}"/>
              </a:ext>
            </a:extLst>
          </p:cNvPr>
          <p:cNvSpPr/>
          <p:nvPr/>
        </p:nvSpPr>
        <p:spPr>
          <a:xfrm>
            <a:off x="1389706" y="3744886"/>
            <a:ext cx="6341307" cy="923330"/>
          </a:xfrm>
          <a:prstGeom prst="rect">
            <a:avLst/>
          </a:prstGeom>
          <a:noFill/>
        </p:spPr>
        <p:txBody>
          <a:bodyPr wrap="square" lIns="91440" tIns="45720" rIns="91440" bIns="45720">
            <a:spAutoFit/>
          </a:bodyPr>
          <a:lstStyle/>
          <a:p>
            <a:pPr algn="ctr"/>
            <a:r>
              <a:rPr lang="en-US" sz="27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ahnschrift SemiLight" panose="020B0502040204020203" pitchFamily="34" charset="0"/>
              </a:rPr>
              <a:t>Collective curation requires negotiation of needs and expectations.</a:t>
            </a:r>
          </a:p>
        </p:txBody>
      </p:sp>
      <p:sp>
        <p:nvSpPr>
          <p:cNvPr id="8" name="Speech Bubble: Rectangle 7">
            <a:extLst>
              <a:ext uri="{FF2B5EF4-FFF2-40B4-BE49-F238E27FC236}">
                <a16:creationId xmlns:a16="http://schemas.microsoft.com/office/drawing/2014/main" id="{DE6150E8-8C75-460F-B13B-2F0E0066C882}"/>
              </a:ext>
            </a:extLst>
          </p:cNvPr>
          <p:cNvSpPr/>
          <p:nvPr/>
        </p:nvSpPr>
        <p:spPr>
          <a:xfrm>
            <a:off x="4655159" y="935948"/>
            <a:ext cx="4146279" cy="1934251"/>
          </a:xfrm>
          <a:prstGeom prst="wedgeRectCallout">
            <a:avLst>
              <a:gd name="adj1" fmla="val -4293"/>
              <a:gd name="adj2" fmla="val 65222"/>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000" b="1" dirty="0"/>
              <a:t>“So, it might just be that some of the specialist information doesn't get into the database, it just remains as a report that's there as part of the project [paper] archive.”</a:t>
            </a:r>
          </a:p>
        </p:txBody>
      </p:sp>
      <p:sp>
        <p:nvSpPr>
          <p:cNvPr id="9" name="TextBox 8">
            <a:extLst>
              <a:ext uri="{FF2B5EF4-FFF2-40B4-BE49-F238E27FC236}">
                <a16:creationId xmlns:a16="http://schemas.microsoft.com/office/drawing/2014/main" id="{ED24DEAD-1587-4CF4-8365-CDBA9ADE3502}"/>
              </a:ext>
            </a:extLst>
          </p:cNvPr>
          <p:cNvSpPr txBox="1"/>
          <p:nvPr/>
        </p:nvSpPr>
        <p:spPr>
          <a:xfrm>
            <a:off x="-34307" y="4422816"/>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308315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B0E1D0-85D9-41D4-8DCC-A6D99E8002B6}"/>
              </a:ext>
            </a:extLst>
          </p:cNvPr>
          <p:cNvSpPr>
            <a:spLocks noGrp="1"/>
          </p:cNvSpPr>
          <p:nvPr>
            <p:ph type="body" sz="quarter" idx="13"/>
          </p:nvPr>
        </p:nvSpPr>
        <p:spPr/>
        <p:txBody>
          <a:bodyPr/>
          <a:lstStyle/>
          <a:p>
            <a:r>
              <a:rPr lang="en-US" dirty="0"/>
              <a:t>Recommendations</a:t>
            </a:r>
          </a:p>
        </p:txBody>
      </p:sp>
      <p:sp>
        <p:nvSpPr>
          <p:cNvPr id="6" name="TextBox 5">
            <a:extLst>
              <a:ext uri="{FF2B5EF4-FFF2-40B4-BE49-F238E27FC236}">
                <a16:creationId xmlns:a16="http://schemas.microsoft.com/office/drawing/2014/main" id="{C34E8824-8FE4-4C80-ABA9-EE79E3265B4E}"/>
              </a:ext>
            </a:extLst>
          </p:cNvPr>
          <p:cNvSpPr txBox="1"/>
          <p:nvPr/>
        </p:nvSpPr>
        <p:spPr>
          <a:xfrm>
            <a:off x="203200" y="1070962"/>
            <a:ext cx="6022671" cy="3385542"/>
          </a:xfrm>
          <a:prstGeom prst="rect">
            <a:avLst/>
          </a:prstGeom>
          <a:noFill/>
        </p:spPr>
        <p:txBody>
          <a:bodyPr wrap="square" rtlCol="0">
            <a:spAutoFit/>
          </a:bodyPr>
          <a:lstStyle/>
          <a:p>
            <a:r>
              <a:rPr lang="en-US" sz="2200" b="1" dirty="0"/>
              <a:t>Track progress of specialist analysis and incorporate into annual reporting </a:t>
            </a:r>
          </a:p>
          <a:p>
            <a:endParaRPr lang="en-US" sz="1400" b="1" dirty="0"/>
          </a:p>
          <a:p>
            <a:r>
              <a:rPr lang="en-US" sz="2200" b="1" dirty="0"/>
              <a:t>Develop a specialist agreement </a:t>
            </a:r>
          </a:p>
          <a:p>
            <a:endParaRPr lang="en-US" sz="3200" b="1" dirty="0"/>
          </a:p>
          <a:p>
            <a:r>
              <a:rPr lang="en-US" sz="2200" b="1" dirty="0"/>
              <a:t>Train specialists in database structure and determine how to best integrate their data </a:t>
            </a:r>
          </a:p>
          <a:p>
            <a:endParaRPr lang="en-US" sz="1400" b="1" dirty="0"/>
          </a:p>
          <a:p>
            <a:r>
              <a:rPr lang="en-US" sz="2200" b="1" dirty="0"/>
              <a:t>Train project director and data manager in options to integrate different data formats</a:t>
            </a:r>
          </a:p>
        </p:txBody>
      </p:sp>
      <p:sp>
        <p:nvSpPr>
          <p:cNvPr id="4" name="TextBox 3">
            <a:extLst>
              <a:ext uri="{FF2B5EF4-FFF2-40B4-BE49-F238E27FC236}">
                <a16:creationId xmlns:a16="http://schemas.microsoft.com/office/drawing/2014/main" id="{E0AD8116-8D66-44FA-99EF-FAC3AA7B0391}"/>
              </a:ext>
            </a:extLst>
          </p:cNvPr>
          <p:cNvSpPr txBox="1"/>
          <p:nvPr/>
        </p:nvSpPr>
        <p:spPr>
          <a:xfrm>
            <a:off x="6841800" y="1277575"/>
            <a:ext cx="1697901" cy="923330"/>
          </a:xfrm>
          <a:prstGeom prst="rect">
            <a:avLst/>
          </a:prstGeom>
          <a:noFill/>
        </p:spPr>
        <p:txBody>
          <a:bodyPr wrap="none" rtlCol="0">
            <a:spAutoFit/>
          </a:bodyPr>
          <a:lstStyle/>
          <a:p>
            <a:pPr algn="ctr"/>
            <a:r>
              <a:rPr lang="en-US" b="1" dirty="0">
                <a:solidFill>
                  <a:srgbClr val="FFC000"/>
                </a:solidFill>
              </a:rPr>
              <a:t>ACCEPTED</a:t>
            </a:r>
          </a:p>
          <a:p>
            <a:pPr algn="ctr"/>
            <a:r>
              <a:rPr lang="en-US" b="1" dirty="0">
                <a:solidFill>
                  <a:srgbClr val="FFC000"/>
                </a:solidFill>
              </a:rPr>
              <a:t>BUT </a:t>
            </a:r>
          </a:p>
          <a:p>
            <a:pPr algn="ctr"/>
            <a:r>
              <a:rPr lang="en-US" b="1" dirty="0">
                <a:solidFill>
                  <a:srgbClr val="FFC000"/>
                </a:solidFill>
              </a:rPr>
              <a:t>POSTPONED </a:t>
            </a:r>
          </a:p>
        </p:txBody>
      </p:sp>
      <p:sp>
        <p:nvSpPr>
          <p:cNvPr id="5" name="TextBox 4">
            <a:extLst>
              <a:ext uri="{FF2B5EF4-FFF2-40B4-BE49-F238E27FC236}">
                <a16:creationId xmlns:a16="http://schemas.microsoft.com/office/drawing/2014/main" id="{9F989671-CD03-4DF8-ABDE-9D6FFD376B76}"/>
              </a:ext>
            </a:extLst>
          </p:cNvPr>
          <p:cNvSpPr txBox="1"/>
          <p:nvPr/>
        </p:nvSpPr>
        <p:spPr>
          <a:xfrm>
            <a:off x="7059809" y="3447729"/>
            <a:ext cx="1479892" cy="369332"/>
          </a:xfrm>
          <a:prstGeom prst="rect">
            <a:avLst/>
          </a:prstGeom>
          <a:noFill/>
        </p:spPr>
        <p:txBody>
          <a:bodyPr wrap="none" rtlCol="0">
            <a:spAutoFit/>
          </a:bodyPr>
          <a:lstStyle/>
          <a:p>
            <a:pPr algn="ctr"/>
            <a:r>
              <a:rPr lang="en-US" b="1" dirty="0">
                <a:solidFill>
                  <a:srgbClr val="FF0000"/>
                </a:solidFill>
              </a:rPr>
              <a:t>REJECTED</a:t>
            </a:r>
            <a:r>
              <a:rPr lang="en-US" b="1" dirty="0">
                <a:solidFill>
                  <a:srgbClr val="00B050"/>
                </a:solidFill>
              </a:rPr>
              <a:t> </a:t>
            </a:r>
          </a:p>
        </p:txBody>
      </p:sp>
      <p:sp>
        <p:nvSpPr>
          <p:cNvPr id="3" name="Right Brace 2">
            <a:extLst>
              <a:ext uri="{FF2B5EF4-FFF2-40B4-BE49-F238E27FC236}">
                <a16:creationId xmlns:a16="http://schemas.microsoft.com/office/drawing/2014/main" id="{FF5543D4-653D-4AA1-91C3-B563B2D205A9}"/>
              </a:ext>
            </a:extLst>
          </p:cNvPr>
          <p:cNvSpPr/>
          <p:nvPr/>
        </p:nvSpPr>
        <p:spPr>
          <a:xfrm>
            <a:off x="6297433" y="1196004"/>
            <a:ext cx="429370" cy="1086473"/>
          </a:xfrm>
          <a:prstGeom prst="rightBrace">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C000"/>
              </a:solidFill>
            </a:endParaRPr>
          </a:p>
        </p:txBody>
      </p:sp>
      <p:sp>
        <p:nvSpPr>
          <p:cNvPr id="7" name="Right Brace 6">
            <a:extLst>
              <a:ext uri="{FF2B5EF4-FFF2-40B4-BE49-F238E27FC236}">
                <a16:creationId xmlns:a16="http://schemas.microsoft.com/office/drawing/2014/main" id="{B9E21285-CF1D-407C-AB79-3206860B3B43}"/>
              </a:ext>
            </a:extLst>
          </p:cNvPr>
          <p:cNvSpPr/>
          <p:nvPr/>
        </p:nvSpPr>
        <p:spPr>
          <a:xfrm>
            <a:off x="6341018" y="2905222"/>
            <a:ext cx="429370" cy="1454345"/>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C000"/>
              </a:solidFill>
            </a:endParaRPr>
          </a:p>
        </p:txBody>
      </p:sp>
      <p:sp>
        <p:nvSpPr>
          <p:cNvPr id="8" name="TextBox 7">
            <a:extLst>
              <a:ext uri="{FF2B5EF4-FFF2-40B4-BE49-F238E27FC236}">
                <a16:creationId xmlns:a16="http://schemas.microsoft.com/office/drawing/2014/main" id="{BF68D778-3D80-48AB-A1E3-BE3B2FC3A1DF}"/>
              </a:ext>
            </a:extLst>
          </p:cNvPr>
          <p:cNvSpPr txBox="1"/>
          <p:nvPr/>
        </p:nvSpPr>
        <p:spPr>
          <a:xfrm>
            <a:off x="7370700" y="4412425"/>
            <a:ext cx="1773300" cy="276999"/>
          </a:xfrm>
          <a:prstGeom prst="rect">
            <a:avLst/>
          </a:prstGeom>
          <a:noFill/>
        </p:spPr>
        <p:txBody>
          <a:bodyPr wrap="square" rtlCol="0">
            <a:spAutoFit/>
          </a:bodyPr>
          <a:lstStyle/>
          <a:p>
            <a:pPr algn="r"/>
            <a:r>
              <a:rPr lang="en-US" sz="1200" dirty="0"/>
              <a:t>(Faniel et al., 2020)</a:t>
            </a:r>
          </a:p>
        </p:txBody>
      </p:sp>
    </p:spTree>
    <p:extLst>
      <p:ext uri="{BB962C8B-B14F-4D97-AF65-F5344CB8AC3E}">
        <p14:creationId xmlns:p14="http://schemas.microsoft.com/office/powerpoint/2010/main" val="244261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th with trees on the side of a dirt field&#10;&#10;Description automatically generated">
            <a:extLst>
              <a:ext uri="{FF2B5EF4-FFF2-40B4-BE49-F238E27FC236}">
                <a16:creationId xmlns:a16="http://schemas.microsoft.com/office/drawing/2014/main" id="{6AAC8097-1DE0-457A-A9B3-2755AC99C57B}"/>
              </a:ext>
            </a:extLst>
          </p:cNvPr>
          <p:cNvPicPr>
            <a:picLocks noChangeAspect="1"/>
          </p:cNvPicPr>
          <p:nvPr/>
        </p:nvPicPr>
        <p:blipFill rotWithShape="1">
          <a:blip r:embed="rId3"/>
          <a:srcRect b="25000"/>
          <a:stretch/>
        </p:blipFill>
        <p:spPr>
          <a:xfrm>
            <a:off x="0" y="0"/>
            <a:ext cx="9144000" cy="5143500"/>
          </a:xfrm>
          <a:prstGeom prst="rect">
            <a:avLst/>
          </a:prstGeom>
        </p:spPr>
      </p:pic>
      <p:sp>
        <p:nvSpPr>
          <p:cNvPr id="3" name="Text Placeholder 1">
            <a:extLst>
              <a:ext uri="{FF2B5EF4-FFF2-40B4-BE49-F238E27FC236}">
                <a16:creationId xmlns:a16="http://schemas.microsoft.com/office/drawing/2014/main" id="{1912D762-2938-4356-92E2-E5883A729985}"/>
              </a:ext>
            </a:extLst>
          </p:cNvPr>
          <p:cNvSpPr txBox="1">
            <a:spLocks/>
          </p:cNvSpPr>
          <p:nvPr/>
        </p:nvSpPr>
        <p:spPr>
          <a:xfrm>
            <a:off x="2411575" y="2858182"/>
            <a:ext cx="4320849" cy="723218"/>
          </a:xfrm>
          <a:prstGeom prst="rect">
            <a:avLst/>
          </a:prstGeom>
          <a:solidFill>
            <a:schemeClr val="bg2">
              <a:lumMod val="25000"/>
              <a:alpha val="40000"/>
            </a:schemeClr>
          </a:solidFill>
          <a:effectLst>
            <a:softEdge rad="31750"/>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b="1" dirty="0">
                <a:solidFill>
                  <a:schemeClr val="bg1"/>
                </a:solidFill>
              </a:rPr>
              <a:t>Europe Project 2</a:t>
            </a:r>
          </a:p>
        </p:txBody>
      </p:sp>
    </p:spTree>
    <p:extLst>
      <p:ext uri="{BB962C8B-B14F-4D97-AF65-F5344CB8AC3E}">
        <p14:creationId xmlns:p14="http://schemas.microsoft.com/office/powerpoint/2010/main" val="3648910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7" name="Picture 6">
            <a:extLst>
              <a:ext uri="{FF2B5EF4-FFF2-40B4-BE49-F238E27FC236}">
                <a16:creationId xmlns:a16="http://schemas.microsoft.com/office/drawing/2014/main" id="{E75E27C4-8476-4311-8D17-54B49AEE02D8}"/>
              </a:ext>
            </a:extLst>
          </p:cNvPr>
          <p:cNvPicPr>
            <a:picLocks noChangeAspect="1"/>
          </p:cNvPicPr>
          <p:nvPr/>
        </p:nvPicPr>
        <p:blipFill rotWithShape="1">
          <a:blip r:embed="rId3"/>
          <a:srcRect l="1699" t="6935" r="10385" b="18892"/>
          <a:stretch/>
        </p:blipFill>
        <p:spPr>
          <a:xfrm>
            <a:off x="675640" y="477768"/>
            <a:ext cx="7792720" cy="3698162"/>
          </a:xfrm>
          <a:prstGeom prst="rect">
            <a:avLst/>
          </a:prstGeom>
        </p:spPr>
      </p:pic>
      <p:sp>
        <p:nvSpPr>
          <p:cNvPr id="2" name="Text Placeholder 1">
            <a:extLst>
              <a:ext uri="{FF2B5EF4-FFF2-40B4-BE49-F238E27FC236}">
                <a16:creationId xmlns:a16="http://schemas.microsoft.com/office/drawing/2014/main" id="{321D4C84-98F2-4A49-AAFF-027FBD148414}"/>
              </a:ext>
            </a:extLst>
          </p:cNvPr>
          <p:cNvSpPr>
            <a:spLocks noGrp="1"/>
          </p:cNvSpPr>
          <p:nvPr>
            <p:ph type="body" sz="quarter" idx="13"/>
          </p:nvPr>
        </p:nvSpPr>
        <p:spPr>
          <a:xfrm>
            <a:off x="352426" y="37888"/>
            <a:ext cx="8439148" cy="686442"/>
          </a:xfrm>
        </p:spPr>
        <p:txBody>
          <a:bodyPr/>
          <a:lstStyle/>
          <a:p>
            <a:r>
              <a:rPr lang="en-US" sz="2400" dirty="0">
                <a:solidFill>
                  <a:schemeClr val="tx1"/>
                </a:solidFill>
              </a:rPr>
              <a:t>Specialists were not part of the project’s data workflow.</a:t>
            </a:r>
          </a:p>
        </p:txBody>
      </p:sp>
      <p:sp>
        <p:nvSpPr>
          <p:cNvPr id="3" name="Rectangle 2">
            <a:extLst>
              <a:ext uri="{FF2B5EF4-FFF2-40B4-BE49-F238E27FC236}">
                <a16:creationId xmlns:a16="http://schemas.microsoft.com/office/drawing/2014/main" id="{3E3228A4-3A6E-4260-807E-A37CA51BF529}"/>
              </a:ext>
            </a:extLst>
          </p:cNvPr>
          <p:cNvSpPr/>
          <p:nvPr/>
        </p:nvSpPr>
        <p:spPr>
          <a:xfrm>
            <a:off x="5080000" y="2483080"/>
            <a:ext cx="3388360" cy="1569288"/>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sp>
        <p:nvSpPr>
          <p:cNvPr id="4" name="TextBox 3">
            <a:extLst>
              <a:ext uri="{FF2B5EF4-FFF2-40B4-BE49-F238E27FC236}">
                <a16:creationId xmlns:a16="http://schemas.microsoft.com/office/drawing/2014/main" id="{B2832260-BC1D-4380-AECA-739BFA48CEC8}"/>
              </a:ext>
            </a:extLst>
          </p:cNvPr>
          <p:cNvSpPr txBox="1"/>
          <p:nvPr/>
        </p:nvSpPr>
        <p:spPr>
          <a:xfrm>
            <a:off x="5309522" y="2190241"/>
            <a:ext cx="2929316" cy="338554"/>
          </a:xfrm>
          <a:prstGeom prst="rect">
            <a:avLst/>
          </a:prstGeom>
          <a:noFill/>
        </p:spPr>
        <p:txBody>
          <a:bodyPr wrap="square" rtlCol="0">
            <a:spAutoFit/>
          </a:bodyPr>
          <a:lstStyle/>
          <a:p>
            <a:pPr algn="ctr"/>
            <a:r>
              <a:rPr lang="en-US" sz="1600" b="1" dirty="0">
                <a:solidFill>
                  <a:schemeClr val="accent5"/>
                </a:solidFill>
              </a:rPr>
              <a:t>Specialist data siloed</a:t>
            </a:r>
          </a:p>
        </p:txBody>
      </p:sp>
      <p:sp>
        <p:nvSpPr>
          <p:cNvPr id="9" name="Rectangle 8">
            <a:extLst>
              <a:ext uri="{FF2B5EF4-FFF2-40B4-BE49-F238E27FC236}">
                <a16:creationId xmlns:a16="http://schemas.microsoft.com/office/drawing/2014/main" id="{017C245E-422E-48D6-8462-1C0472867752}"/>
              </a:ext>
            </a:extLst>
          </p:cNvPr>
          <p:cNvSpPr/>
          <p:nvPr/>
        </p:nvSpPr>
        <p:spPr>
          <a:xfrm>
            <a:off x="0" y="4233848"/>
            <a:ext cx="9144000" cy="430887"/>
          </a:xfrm>
          <a:prstGeom prst="rect">
            <a:avLst/>
          </a:prstGeom>
          <a:noFill/>
        </p:spPr>
        <p:txBody>
          <a:bodyPr wrap="square" lIns="91440" tIns="45720" rIns="91440" bIns="45720">
            <a:spAutoFit/>
          </a:bodyPr>
          <a:lstStyle/>
          <a:p>
            <a:pPr algn="ctr"/>
            <a:r>
              <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ahnschrift SemiLight" panose="020B0502040204020203" pitchFamily="34" charset="0"/>
              </a:rPr>
              <a:t>Collective curation requires redesigned workflows that eliminate silos.</a:t>
            </a:r>
          </a:p>
        </p:txBody>
      </p:sp>
      <p:sp>
        <p:nvSpPr>
          <p:cNvPr id="10" name="TextBox 9">
            <a:extLst>
              <a:ext uri="{FF2B5EF4-FFF2-40B4-BE49-F238E27FC236}">
                <a16:creationId xmlns:a16="http://schemas.microsoft.com/office/drawing/2014/main" id="{B27114C0-28BA-4E60-BA0B-A8C984293832}"/>
              </a:ext>
            </a:extLst>
          </p:cNvPr>
          <p:cNvSpPr txBox="1"/>
          <p:nvPr/>
        </p:nvSpPr>
        <p:spPr>
          <a:xfrm>
            <a:off x="0" y="585830"/>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3260774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B0E1D0-85D9-41D4-8DCC-A6D99E8002B6}"/>
              </a:ext>
            </a:extLst>
          </p:cNvPr>
          <p:cNvSpPr>
            <a:spLocks noGrp="1"/>
          </p:cNvSpPr>
          <p:nvPr>
            <p:ph type="body" sz="quarter" idx="13"/>
          </p:nvPr>
        </p:nvSpPr>
        <p:spPr/>
        <p:txBody>
          <a:bodyPr/>
          <a:lstStyle/>
          <a:p>
            <a:r>
              <a:rPr lang="en-US" dirty="0"/>
              <a:t>Recommendations</a:t>
            </a:r>
          </a:p>
        </p:txBody>
      </p:sp>
      <p:sp>
        <p:nvSpPr>
          <p:cNvPr id="6" name="TextBox 5">
            <a:extLst>
              <a:ext uri="{FF2B5EF4-FFF2-40B4-BE49-F238E27FC236}">
                <a16:creationId xmlns:a16="http://schemas.microsoft.com/office/drawing/2014/main" id="{C34E8824-8FE4-4C80-ABA9-EE79E3265B4E}"/>
              </a:ext>
            </a:extLst>
          </p:cNvPr>
          <p:cNvSpPr txBox="1"/>
          <p:nvPr/>
        </p:nvSpPr>
        <p:spPr>
          <a:xfrm>
            <a:off x="604299" y="1276719"/>
            <a:ext cx="4858247" cy="2123658"/>
          </a:xfrm>
          <a:prstGeom prst="rect">
            <a:avLst/>
          </a:prstGeom>
          <a:noFill/>
        </p:spPr>
        <p:txBody>
          <a:bodyPr wrap="square" rtlCol="0">
            <a:spAutoFit/>
          </a:bodyPr>
          <a:lstStyle/>
          <a:p>
            <a:r>
              <a:rPr lang="en-US" sz="2200" b="1" dirty="0"/>
              <a:t>Develop a written specialist agreement </a:t>
            </a:r>
          </a:p>
          <a:p>
            <a:endParaRPr lang="en-US" sz="2200" b="1" dirty="0"/>
          </a:p>
          <a:p>
            <a:r>
              <a:rPr lang="en-US" sz="2200" b="1" dirty="0">
                <a:solidFill>
                  <a:schemeClr val="bg1">
                    <a:lumMod val="65000"/>
                  </a:schemeClr>
                </a:solidFill>
              </a:rPr>
              <a:t>Train project director and data manager in options for integrating different data formats</a:t>
            </a:r>
          </a:p>
        </p:txBody>
      </p:sp>
      <p:sp>
        <p:nvSpPr>
          <p:cNvPr id="4" name="TextBox 3">
            <a:extLst>
              <a:ext uri="{FF2B5EF4-FFF2-40B4-BE49-F238E27FC236}">
                <a16:creationId xmlns:a16="http://schemas.microsoft.com/office/drawing/2014/main" id="{0AA923C9-5E59-419C-8801-CD1DF582BD71}"/>
              </a:ext>
            </a:extLst>
          </p:cNvPr>
          <p:cNvSpPr txBox="1"/>
          <p:nvPr/>
        </p:nvSpPr>
        <p:spPr>
          <a:xfrm>
            <a:off x="6610968" y="1876883"/>
            <a:ext cx="1928733" cy="923330"/>
          </a:xfrm>
          <a:prstGeom prst="rect">
            <a:avLst/>
          </a:prstGeom>
          <a:noFill/>
        </p:spPr>
        <p:txBody>
          <a:bodyPr wrap="none" rtlCol="0">
            <a:spAutoFit/>
          </a:bodyPr>
          <a:lstStyle/>
          <a:p>
            <a:pPr algn="ctr"/>
            <a:r>
              <a:rPr lang="en-US" b="1" dirty="0">
                <a:solidFill>
                  <a:srgbClr val="00B050"/>
                </a:solidFill>
              </a:rPr>
              <a:t>ACCEPTED</a:t>
            </a:r>
          </a:p>
          <a:p>
            <a:pPr algn="ctr"/>
            <a:r>
              <a:rPr lang="en-US" b="1" dirty="0">
                <a:solidFill>
                  <a:srgbClr val="00B050"/>
                </a:solidFill>
              </a:rPr>
              <a:t>AND </a:t>
            </a:r>
          </a:p>
          <a:p>
            <a:pPr algn="ctr"/>
            <a:r>
              <a:rPr lang="en-US" b="1" dirty="0">
                <a:solidFill>
                  <a:srgbClr val="00B050"/>
                </a:solidFill>
              </a:rPr>
              <a:t>IMPLEMENTED </a:t>
            </a:r>
          </a:p>
        </p:txBody>
      </p:sp>
      <p:sp>
        <p:nvSpPr>
          <p:cNvPr id="5" name="Right Brace 4">
            <a:extLst>
              <a:ext uri="{FF2B5EF4-FFF2-40B4-BE49-F238E27FC236}">
                <a16:creationId xmlns:a16="http://schemas.microsoft.com/office/drawing/2014/main" id="{2108B755-6C43-4F7C-8388-34268DBF2102}"/>
              </a:ext>
            </a:extLst>
          </p:cNvPr>
          <p:cNvSpPr/>
          <p:nvPr/>
        </p:nvSpPr>
        <p:spPr>
          <a:xfrm>
            <a:off x="5740842" y="1368489"/>
            <a:ext cx="429370" cy="1940118"/>
          </a:xfrm>
          <a:prstGeom prst="righ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C000"/>
              </a:solidFill>
            </a:endParaRPr>
          </a:p>
        </p:txBody>
      </p:sp>
      <p:sp>
        <p:nvSpPr>
          <p:cNvPr id="7" name="TextBox 6">
            <a:extLst>
              <a:ext uri="{FF2B5EF4-FFF2-40B4-BE49-F238E27FC236}">
                <a16:creationId xmlns:a16="http://schemas.microsoft.com/office/drawing/2014/main" id="{B658F9C0-F065-431C-8E56-168A45C5CCB3}"/>
              </a:ext>
            </a:extLst>
          </p:cNvPr>
          <p:cNvSpPr txBox="1"/>
          <p:nvPr/>
        </p:nvSpPr>
        <p:spPr>
          <a:xfrm>
            <a:off x="-34307" y="4422816"/>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369423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ry grass field&#10;&#10;Description automatically generated">
            <a:extLst>
              <a:ext uri="{FF2B5EF4-FFF2-40B4-BE49-F238E27FC236}">
                <a16:creationId xmlns:a16="http://schemas.microsoft.com/office/drawing/2014/main" id="{57BFDCD0-52E6-4B9F-9B12-DD09EF904E6B}"/>
              </a:ext>
            </a:extLst>
          </p:cNvPr>
          <p:cNvPicPr>
            <a:picLocks noChangeAspect="1"/>
          </p:cNvPicPr>
          <p:nvPr/>
        </p:nvPicPr>
        <p:blipFill rotWithShape="1">
          <a:blip r:embed="rId3"/>
          <a:srcRect t="6031" b="18968"/>
          <a:stretch/>
        </p:blipFill>
        <p:spPr>
          <a:xfrm>
            <a:off x="0" y="-1"/>
            <a:ext cx="9144000" cy="5143501"/>
          </a:xfrm>
          <a:prstGeom prst="rect">
            <a:avLst/>
          </a:prstGeom>
        </p:spPr>
      </p:pic>
      <p:sp>
        <p:nvSpPr>
          <p:cNvPr id="3" name="Text Placeholder 1">
            <a:extLst>
              <a:ext uri="{FF2B5EF4-FFF2-40B4-BE49-F238E27FC236}">
                <a16:creationId xmlns:a16="http://schemas.microsoft.com/office/drawing/2014/main" id="{1912D762-2938-4356-92E2-E5883A729985}"/>
              </a:ext>
            </a:extLst>
          </p:cNvPr>
          <p:cNvSpPr txBox="1">
            <a:spLocks/>
          </p:cNvSpPr>
          <p:nvPr/>
        </p:nvSpPr>
        <p:spPr>
          <a:xfrm>
            <a:off x="2280947" y="2716668"/>
            <a:ext cx="4582106" cy="744989"/>
          </a:xfrm>
          <a:prstGeom prst="rect">
            <a:avLst/>
          </a:prstGeom>
          <a:solidFill>
            <a:schemeClr val="bg2">
              <a:lumMod val="50000"/>
              <a:alpha val="40000"/>
            </a:schemeClr>
          </a:solidFill>
          <a:effectLst>
            <a:softEdge rad="31750"/>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b="1" dirty="0">
                <a:solidFill>
                  <a:schemeClr val="bg1"/>
                </a:solidFill>
              </a:rPr>
              <a:t>The Africa Project</a:t>
            </a:r>
          </a:p>
        </p:txBody>
      </p:sp>
    </p:spTree>
    <p:extLst>
      <p:ext uri="{BB962C8B-B14F-4D97-AF65-F5344CB8AC3E}">
        <p14:creationId xmlns:p14="http://schemas.microsoft.com/office/powerpoint/2010/main" val="2169318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D0804-3FB1-4672-907C-5F897B81E50A}"/>
              </a:ext>
            </a:extLst>
          </p:cNvPr>
          <p:cNvSpPr>
            <a:spLocks noGrp="1"/>
          </p:cNvSpPr>
          <p:nvPr>
            <p:ph type="body" sz="quarter" idx="13"/>
          </p:nvPr>
        </p:nvSpPr>
        <p:spPr/>
        <p:txBody>
          <a:bodyPr/>
          <a:lstStyle/>
          <a:p>
            <a:r>
              <a:rPr lang="en-US" sz="2400" dirty="0">
                <a:solidFill>
                  <a:schemeClr val="tx1"/>
                </a:solidFill>
              </a:rPr>
              <a:t>Specialist-trench supervisor discussions fuel intellectual data integration. </a:t>
            </a:r>
          </a:p>
          <a:p>
            <a:endParaRPr lang="en-US" dirty="0"/>
          </a:p>
        </p:txBody>
      </p:sp>
      <p:sp>
        <p:nvSpPr>
          <p:cNvPr id="3" name="TextBox 2">
            <a:extLst>
              <a:ext uri="{FF2B5EF4-FFF2-40B4-BE49-F238E27FC236}">
                <a16:creationId xmlns:a16="http://schemas.microsoft.com/office/drawing/2014/main" id="{99AC7EE3-8397-4106-8CBE-DF7B897F2922}"/>
              </a:ext>
            </a:extLst>
          </p:cNvPr>
          <p:cNvSpPr txBox="1"/>
          <p:nvPr/>
        </p:nvSpPr>
        <p:spPr>
          <a:xfrm>
            <a:off x="364066" y="3136392"/>
            <a:ext cx="8439148" cy="400110"/>
          </a:xfrm>
          <a:prstGeom prst="rect">
            <a:avLst/>
          </a:prstGeom>
          <a:noFill/>
        </p:spPr>
        <p:txBody>
          <a:bodyPr wrap="square" rtlCol="0">
            <a:spAutoFit/>
          </a:bodyPr>
          <a:lstStyle/>
          <a:p>
            <a:pPr algn="r"/>
            <a:r>
              <a:rPr lang="en-US" sz="2000" b="1" dirty="0"/>
              <a:t>- Geophysicist, Africa project</a:t>
            </a:r>
          </a:p>
        </p:txBody>
      </p:sp>
      <p:sp>
        <p:nvSpPr>
          <p:cNvPr id="5" name="Speech Bubble: Rectangle 4">
            <a:extLst>
              <a:ext uri="{FF2B5EF4-FFF2-40B4-BE49-F238E27FC236}">
                <a16:creationId xmlns:a16="http://schemas.microsoft.com/office/drawing/2014/main" id="{7C966060-E685-408C-BB59-EDB4B7829DEB}"/>
              </a:ext>
            </a:extLst>
          </p:cNvPr>
          <p:cNvSpPr/>
          <p:nvPr/>
        </p:nvSpPr>
        <p:spPr>
          <a:xfrm>
            <a:off x="468462" y="1161288"/>
            <a:ext cx="8311472" cy="1975104"/>
          </a:xfrm>
          <a:prstGeom prst="wedgeRectCallout">
            <a:avLst>
              <a:gd name="adj1" fmla="val -40"/>
              <a:gd name="adj2" fmla="val 60648"/>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000" b="1" dirty="0"/>
              <a:t>“So there are a lot of these amorphous highs across the site...If one of the excavators was able to say, ‘Absolutely. I see that this amorphous whatever in my trench actually corresponds to this thermal feature or a concentration of metal,’…we could take that signature and look in areas that haven't been… excavated…So I had hoped for that, but it hasn't happened.”</a:t>
            </a:r>
          </a:p>
        </p:txBody>
      </p:sp>
      <p:sp>
        <p:nvSpPr>
          <p:cNvPr id="6" name="Rectangle 5">
            <a:extLst>
              <a:ext uri="{FF2B5EF4-FFF2-40B4-BE49-F238E27FC236}">
                <a16:creationId xmlns:a16="http://schemas.microsoft.com/office/drawing/2014/main" id="{E9A8FDA6-9645-4E11-89E1-45742ACC0308}"/>
              </a:ext>
            </a:extLst>
          </p:cNvPr>
          <p:cNvSpPr/>
          <p:nvPr/>
        </p:nvSpPr>
        <p:spPr>
          <a:xfrm>
            <a:off x="704661" y="3767502"/>
            <a:ext cx="7839074" cy="923330"/>
          </a:xfrm>
          <a:prstGeom prst="rect">
            <a:avLst/>
          </a:prstGeom>
          <a:noFill/>
        </p:spPr>
        <p:txBody>
          <a:bodyPr wrap="square" lIns="91440" tIns="45720" rIns="91440" bIns="45720">
            <a:spAutoFit/>
          </a:bodyPr>
          <a:lstStyle/>
          <a:p>
            <a:pPr algn="ctr"/>
            <a:r>
              <a:rPr lang="en-US" sz="27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ahnschrift SemiLight" panose="020B0502040204020203" pitchFamily="34" charset="0"/>
              </a:rPr>
              <a:t>Collective curation needs intellectual as well as digital data integration.</a:t>
            </a:r>
          </a:p>
        </p:txBody>
      </p:sp>
      <p:sp>
        <p:nvSpPr>
          <p:cNvPr id="7" name="TextBox 6">
            <a:extLst>
              <a:ext uri="{FF2B5EF4-FFF2-40B4-BE49-F238E27FC236}">
                <a16:creationId xmlns:a16="http://schemas.microsoft.com/office/drawing/2014/main" id="{234F206F-40E7-4485-A000-6056BF3BFBE4}"/>
              </a:ext>
            </a:extLst>
          </p:cNvPr>
          <p:cNvSpPr txBox="1"/>
          <p:nvPr/>
        </p:nvSpPr>
        <p:spPr>
          <a:xfrm>
            <a:off x="-34307" y="4422816"/>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411335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B0E1D0-85D9-41D4-8DCC-A6D99E8002B6}"/>
              </a:ext>
            </a:extLst>
          </p:cNvPr>
          <p:cNvSpPr>
            <a:spLocks noGrp="1"/>
          </p:cNvSpPr>
          <p:nvPr>
            <p:ph type="body" sz="quarter" idx="13"/>
          </p:nvPr>
        </p:nvSpPr>
        <p:spPr/>
        <p:txBody>
          <a:bodyPr/>
          <a:lstStyle/>
          <a:p>
            <a:r>
              <a:rPr lang="en-US" dirty="0"/>
              <a:t>Recommendations</a:t>
            </a:r>
          </a:p>
        </p:txBody>
      </p:sp>
      <p:sp>
        <p:nvSpPr>
          <p:cNvPr id="6" name="TextBox 5">
            <a:extLst>
              <a:ext uri="{FF2B5EF4-FFF2-40B4-BE49-F238E27FC236}">
                <a16:creationId xmlns:a16="http://schemas.microsoft.com/office/drawing/2014/main" id="{C34E8824-8FE4-4C80-ABA9-EE79E3265B4E}"/>
              </a:ext>
            </a:extLst>
          </p:cNvPr>
          <p:cNvSpPr txBox="1"/>
          <p:nvPr/>
        </p:nvSpPr>
        <p:spPr>
          <a:xfrm>
            <a:off x="566374" y="1246450"/>
            <a:ext cx="4858247" cy="2431435"/>
          </a:xfrm>
          <a:prstGeom prst="rect">
            <a:avLst/>
          </a:prstGeom>
          <a:noFill/>
        </p:spPr>
        <p:txBody>
          <a:bodyPr wrap="square" rtlCol="0">
            <a:spAutoFit/>
          </a:bodyPr>
          <a:lstStyle/>
          <a:p>
            <a:r>
              <a:rPr lang="en-US" sz="2000" b="1" dirty="0">
                <a:solidFill>
                  <a:schemeClr val="bg1">
                    <a:lumMod val="65000"/>
                  </a:schemeClr>
                </a:solidFill>
              </a:rPr>
              <a:t>Develop written specialist agreement </a:t>
            </a:r>
          </a:p>
          <a:p>
            <a:endParaRPr lang="en-US" sz="3200" b="1" dirty="0"/>
          </a:p>
          <a:p>
            <a:r>
              <a:rPr lang="en-US" sz="2000" b="1" dirty="0"/>
              <a:t>Restructure daily meetings to accommodate discussions about current field season’s excavations among trench supervisors and specialists</a:t>
            </a:r>
          </a:p>
        </p:txBody>
      </p:sp>
      <p:sp>
        <p:nvSpPr>
          <p:cNvPr id="8" name="TextBox 7">
            <a:extLst>
              <a:ext uri="{FF2B5EF4-FFF2-40B4-BE49-F238E27FC236}">
                <a16:creationId xmlns:a16="http://schemas.microsoft.com/office/drawing/2014/main" id="{4B64805B-C3C7-413D-AD96-4379307624F5}"/>
              </a:ext>
            </a:extLst>
          </p:cNvPr>
          <p:cNvSpPr txBox="1"/>
          <p:nvPr/>
        </p:nvSpPr>
        <p:spPr>
          <a:xfrm>
            <a:off x="6441635" y="1029746"/>
            <a:ext cx="1928733" cy="923330"/>
          </a:xfrm>
          <a:prstGeom prst="rect">
            <a:avLst/>
          </a:prstGeom>
          <a:noFill/>
        </p:spPr>
        <p:txBody>
          <a:bodyPr wrap="none" rtlCol="0">
            <a:spAutoFit/>
          </a:bodyPr>
          <a:lstStyle/>
          <a:p>
            <a:pPr algn="ctr"/>
            <a:r>
              <a:rPr lang="en-US" b="1" dirty="0">
                <a:solidFill>
                  <a:srgbClr val="00B050"/>
                </a:solidFill>
              </a:rPr>
              <a:t>ACCEPTED</a:t>
            </a:r>
          </a:p>
          <a:p>
            <a:pPr algn="ctr"/>
            <a:r>
              <a:rPr lang="en-US" b="1" dirty="0">
                <a:solidFill>
                  <a:srgbClr val="00B050"/>
                </a:solidFill>
              </a:rPr>
              <a:t>AND </a:t>
            </a:r>
          </a:p>
          <a:p>
            <a:pPr algn="ctr"/>
            <a:r>
              <a:rPr lang="en-US" b="1" dirty="0">
                <a:solidFill>
                  <a:srgbClr val="00B050"/>
                </a:solidFill>
              </a:rPr>
              <a:t>IMPLEMENTED </a:t>
            </a:r>
          </a:p>
        </p:txBody>
      </p:sp>
      <p:sp>
        <p:nvSpPr>
          <p:cNvPr id="9" name="TextBox 8">
            <a:extLst>
              <a:ext uri="{FF2B5EF4-FFF2-40B4-BE49-F238E27FC236}">
                <a16:creationId xmlns:a16="http://schemas.microsoft.com/office/drawing/2014/main" id="{47EB8BEB-44E1-466C-A763-83BC45A5FF7D}"/>
              </a:ext>
            </a:extLst>
          </p:cNvPr>
          <p:cNvSpPr txBox="1"/>
          <p:nvPr/>
        </p:nvSpPr>
        <p:spPr>
          <a:xfrm>
            <a:off x="6557050" y="2369834"/>
            <a:ext cx="1697901" cy="923330"/>
          </a:xfrm>
          <a:prstGeom prst="rect">
            <a:avLst/>
          </a:prstGeom>
          <a:noFill/>
        </p:spPr>
        <p:txBody>
          <a:bodyPr wrap="none" rtlCol="0">
            <a:spAutoFit/>
          </a:bodyPr>
          <a:lstStyle/>
          <a:p>
            <a:pPr algn="ctr"/>
            <a:r>
              <a:rPr lang="en-US" b="1" dirty="0">
                <a:solidFill>
                  <a:srgbClr val="FFC000"/>
                </a:solidFill>
              </a:rPr>
              <a:t>ACCEPTED</a:t>
            </a:r>
          </a:p>
          <a:p>
            <a:pPr algn="ctr"/>
            <a:r>
              <a:rPr lang="en-US" b="1" dirty="0">
                <a:solidFill>
                  <a:srgbClr val="FFC000"/>
                </a:solidFill>
              </a:rPr>
              <a:t>BUT </a:t>
            </a:r>
          </a:p>
          <a:p>
            <a:pPr algn="ctr"/>
            <a:r>
              <a:rPr lang="en-US" b="1" dirty="0">
                <a:solidFill>
                  <a:srgbClr val="FFC000"/>
                </a:solidFill>
              </a:rPr>
              <a:t>POSTPONED </a:t>
            </a:r>
          </a:p>
        </p:txBody>
      </p:sp>
      <p:sp>
        <p:nvSpPr>
          <p:cNvPr id="10" name="Right Brace 9">
            <a:extLst>
              <a:ext uri="{FF2B5EF4-FFF2-40B4-BE49-F238E27FC236}">
                <a16:creationId xmlns:a16="http://schemas.microsoft.com/office/drawing/2014/main" id="{B2FBE34E-5388-4094-BA8A-9B4F108D685F}"/>
              </a:ext>
            </a:extLst>
          </p:cNvPr>
          <p:cNvSpPr/>
          <p:nvPr/>
        </p:nvSpPr>
        <p:spPr>
          <a:xfrm>
            <a:off x="5955527" y="1320522"/>
            <a:ext cx="429370" cy="324844"/>
          </a:xfrm>
          <a:prstGeom prst="righ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C000"/>
              </a:solidFill>
            </a:endParaRPr>
          </a:p>
        </p:txBody>
      </p:sp>
      <p:sp>
        <p:nvSpPr>
          <p:cNvPr id="11" name="Right Brace 10">
            <a:extLst>
              <a:ext uri="{FF2B5EF4-FFF2-40B4-BE49-F238E27FC236}">
                <a16:creationId xmlns:a16="http://schemas.microsoft.com/office/drawing/2014/main" id="{940CF1C7-70EB-45A3-A4A5-109110EA2A49}"/>
              </a:ext>
            </a:extLst>
          </p:cNvPr>
          <p:cNvSpPr/>
          <p:nvPr/>
        </p:nvSpPr>
        <p:spPr>
          <a:xfrm>
            <a:off x="5955527" y="2176059"/>
            <a:ext cx="429370" cy="1303434"/>
          </a:xfrm>
          <a:prstGeom prst="rightBrace">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C000"/>
              </a:solidFill>
            </a:endParaRPr>
          </a:p>
        </p:txBody>
      </p:sp>
      <p:sp>
        <p:nvSpPr>
          <p:cNvPr id="12" name="TextBox 11">
            <a:extLst>
              <a:ext uri="{FF2B5EF4-FFF2-40B4-BE49-F238E27FC236}">
                <a16:creationId xmlns:a16="http://schemas.microsoft.com/office/drawing/2014/main" id="{39BC1ACD-EF9E-4DB7-9B39-E74F6DB0AD93}"/>
              </a:ext>
            </a:extLst>
          </p:cNvPr>
          <p:cNvSpPr txBox="1"/>
          <p:nvPr/>
        </p:nvSpPr>
        <p:spPr>
          <a:xfrm>
            <a:off x="-34307" y="4422816"/>
            <a:ext cx="1773300" cy="276999"/>
          </a:xfrm>
          <a:prstGeom prst="rect">
            <a:avLst/>
          </a:prstGeom>
          <a:noFill/>
        </p:spPr>
        <p:txBody>
          <a:bodyPr wrap="square" rtlCol="0">
            <a:spAutoFit/>
          </a:bodyPr>
          <a:lstStyle/>
          <a:p>
            <a:r>
              <a:rPr lang="en-US" sz="1200" dirty="0"/>
              <a:t>(Faniel et al., 2020)</a:t>
            </a:r>
          </a:p>
        </p:txBody>
      </p:sp>
    </p:spTree>
    <p:extLst>
      <p:ext uri="{BB962C8B-B14F-4D97-AF65-F5344CB8AC3E}">
        <p14:creationId xmlns:p14="http://schemas.microsoft.com/office/powerpoint/2010/main" val="396120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28CD5-B5C2-42CC-ACF5-79DA7C1F6F94}"/>
              </a:ext>
            </a:extLst>
          </p:cNvPr>
          <p:cNvSpPr>
            <a:spLocks noGrp="1"/>
          </p:cNvSpPr>
          <p:nvPr>
            <p:ph type="body" sz="quarter" idx="10"/>
          </p:nvPr>
        </p:nvSpPr>
        <p:spPr/>
        <p:txBody>
          <a:bodyPr/>
          <a:lstStyle/>
          <a:p>
            <a:r>
              <a:rPr lang="en-US" dirty="0"/>
              <a:t>Implications</a:t>
            </a:r>
          </a:p>
        </p:txBody>
      </p:sp>
      <p:sp>
        <p:nvSpPr>
          <p:cNvPr id="3" name="Text Placeholder 2">
            <a:extLst>
              <a:ext uri="{FF2B5EF4-FFF2-40B4-BE49-F238E27FC236}">
                <a16:creationId xmlns:a16="http://schemas.microsoft.com/office/drawing/2014/main" id="{08498D85-4B3A-463E-B581-82E50E961B3E}"/>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BDA26D4F-67D6-4C9F-83FF-7D46AF15495C}"/>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419472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window&#10;&#10;Description automatically generated">
            <a:extLst>
              <a:ext uri="{FF2B5EF4-FFF2-40B4-BE49-F238E27FC236}">
                <a16:creationId xmlns:a16="http://schemas.microsoft.com/office/drawing/2014/main" id="{10A4988A-1B79-42DC-AA05-5DDADF77CD54}"/>
              </a:ext>
            </a:extLst>
          </p:cNvPr>
          <p:cNvPicPr>
            <a:picLocks noChangeAspect="1"/>
          </p:cNvPicPr>
          <p:nvPr/>
        </p:nvPicPr>
        <p:blipFill>
          <a:blip r:embed="rId3"/>
          <a:stretch>
            <a:fillRect/>
          </a:stretch>
        </p:blipFill>
        <p:spPr>
          <a:xfrm rot="5400000">
            <a:off x="-631298" y="642938"/>
            <a:ext cx="5143500" cy="3857625"/>
          </a:xfrm>
          <a:prstGeom prst="rect">
            <a:avLst/>
          </a:prstGeom>
        </p:spPr>
      </p:pic>
      <p:sp>
        <p:nvSpPr>
          <p:cNvPr id="2" name="Text Placeholder 1">
            <a:extLst>
              <a:ext uri="{FF2B5EF4-FFF2-40B4-BE49-F238E27FC236}">
                <a16:creationId xmlns:a16="http://schemas.microsoft.com/office/drawing/2014/main" id="{429FFAEC-1AAE-450B-8D30-917FADBCF6BB}"/>
              </a:ext>
            </a:extLst>
          </p:cNvPr>
          <p:cNvSpPr>
            <a:spLocks noGrp="1"/>
          </p:cNvSpPr>
          <p:nvPr>
            <p:ph type="body" sz="quarter" idx="13"/>
          </p:nvPr>
        </p:nvSpPr>
        <p:spPr>
          <a:xfrm>
            <a:off x="2472267" y="1"/>
            <a:ext cx="6671734" cy="1235360"/>
          </a:xfrm>
          <a:solidFill>
            <a:schemeClr val="tx2"/>
          </a:solidFill>
          <a:effectLst/>
        </p:spPr>
        <p:txBody>
          <a:bodyPr/>
          <a:lstStyle/>
          <a:p>
            <a:r>
              <a:rPr lang="en-US" dirty="0">
                <a:solidFill>
                  <a:schemeClr val="bg1"/>
                </a:solidFill>
              </a:rPr>
              <a:t>Implications</a:t>
            </a:r>
          </a:p>
        </p:txBody>
      </p:sp>
      <p:sp>
        <p:nvSpPr>
          <p:cNvPr id="3" name="Text Placeholder 2">
            <a:extLst>
              <a:ext uri="{FF2B5EF4-FFF2-40B4-BE49-F238E27FC236}">
                <a16:creationId xmlns:a16="http://schemas.microsoft.com/office/drawing/2014/main" id="{59142A37-4F46-4DFE-B6D6-34716A404F41}"/>
              </a:ext>
            </a:extLst>
          </p:cNvPr>
          <p:cNvSpPr>
            <a:spLocks noGrp="1"/>
          </p:cNvSpPr>
          <p:nvPr>
            <p:ph type="body" sz="quarter" idx="12"/>
          </p:nvPr>
        </p:nvSpPr>
        <p:spPr>
          <a:xfrm>
            <a:off x="2472267" y="1090507"/>
            <a:ext cx="6671733" cy="4052992"/>
          </a:xfrm>
          <a:solidFill>
            <a:schemeClr val="tx2"/>
          </a:solidFill>
          <a:effectLst/>
        </p:spPr>
        <p:txBody>
          <a:bodyPr/>
          <a:lstStyle/>
          <a:p>
            <a:r>
              <a:rPr lang="en-US" b="1" dirty="0">
                <a:solidFill>
                  <a:schemeClr val="bg1"/>
                </a:solidFill>
              </a:rPr>
              <a:t>Begin curation at the point of data creation</a:t>
            </a:r>
          </a:p>
          <a:p>
            <a:pPr marL="0" indent="0">
              <a:buNone/>
            </a:pPr>
            <a:endParaRPr lang="en-US" b="1" dirty="0">
              <a:solidFill>
                <a:schemeClr val="bg1"/>
              </a:solidFill>
            </a:endParaRPr>
          </a:p>
          <a:p>
            <a:r>
              <a:rPr lang="en-US" b="1" dirty="0">
                <a:solidFill>
                  <a:schemeClr val="bg1"/>
                </a:solidFill>
              </a:rPr>
              <a:t>Evolve data practices for smooth data flow throughout the lifecycle</a:t>
            </a:r>
          </a:p>
          <a:p>
            <a:pPr marL="0" indent="0">
              <a:buNone/>
            </a:pPr>
            <a:endParaRPr lang="en-US" b="1" dirty="0">
              <a:solidFill>
                <a:schemeClr val="bg1"/>
              </a:solidFill>
            </a:endParaRPr>
          </a:p>
          <a:p>
            <a:r>
              <a:rPr lang="en-US" b="1" dirty="0">
                <a:solidFill>
                  <a:schemeClr val="bg1"/>
                </a:solidFill>
              </a:rPr>
              <a:t>Aligning data practices and needs through communication and coordination with multiple stakeholders </a:t>
            </a:r>
          </a:p>
        </p:txBody>
      </p:sp>
    </p:spTree>
    <p:extLst>
      <p:ext uri="{BB962C8B-B14F-4D97-AF65-F5344CB8AC3E}">
        <p14:creationId xmlns:p14="http://schemas.microsoft.com/office/powerpoint/2010/main" val="21991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DCB3DB-1B2F-4ED1-A540-6D67CC9C8F1C}"/>
              </a:ext>
            </a:extLst>
          </p:cNvPr>
          <p:cNvSpPr txBox="1"/>
          <p:nvPr/>
        </p:nvSpPr>
        <p:spPr>
          <a:xfrm>
            <a:off x="1064601" y="909999"/>
            <a:ext cx="7832035" cy="1477328"/>
          </a:xfrm>
          <a:prstGeom prst="rect">
            <a:avLst/>
          </a:prstGeom>
          <a:noFill/>
          <a:effectLst>
            <a:softEdge rad="31750"/>
          </a:effectLst>
        </p:spPr>
        <p:txBody>
          <a:bodyPr wrap="square" rtlCol="0">
            <a:spAutoFit/>
          </a:bodyPr>
          <a:lstStyle/>
          <a:p>
            <a:r>
              <a:rPr lang="en-US" b="1" dirty="0">
                <a:solidFill>
                  <a:schemeClr val="bg1"/>
                </a:solidFill>
              </a:rPr>
              <a:t>“it’s around questions of society, economy, religion in the bronze and iron ages in the ancient Middle East…recently I’ve been mostly working with the museum collection…that was excavated in the 1920s and ’30s from one site.”</a:t>
            </a:r>
          </a:p>
          <a:p>
            <a:pPr algn="r"/>
            <a:r>
              <a:rPr lang="en-US" b="1" dirty="0">
                <a:solidFill>
                  <a:schemeClr val="bg1"/>
                </a:solidFill>
              </a:rPr>
              <a:t>- Archaeologist 21</a:t>
            </a:r>
          </a:p>
        </p:txBody>
      </p:sp>
      <p:sp>
        <p:nvSpPr>
          <p:cNvPr id="11" name="Text Placeholder 3">
            <a:extLst>
              <a:ext uri="{FF2B5EF4-FFF2-40B4-BE49-F238E27FC236}">
                <a16:creationId xmlns:a16="http://schemas.microsoft.com/office/drawing/2014/main" id="{F380799B-1A39-4B85-83FC-ED4C474ACA2D}"/>
              </a:ext>
            </a:extLst>
          </p:cNvPr>
          <p:cNvSpPr>
            <a:spLocks noGrp="1"/>
          </p:cNvSpPr>
          <p:nvPr>
            <p:ph type="body" sz="quarter" idx="13"/>
          </p:nvPr>
        </p:nvSpPr>
        <p:spPr>
          <a:xfrm>
            <a:off x="0" y="19469"/>
            <a:ext cx="7315200" cy="596263"/>
          </a:xfrm>
          <a:solidFill>
            <a:schemeClr val="tx2">
              <a:lumMod val="75000"/>
              <a:alpha val="85000"/>
            </a:schemeClr>
          </a:solidFill>
          <a:effectLst>
            <a:softEdge rad="31750"/>
          </a:effectLst>
        </p:spPr>
        <p:txBody>
          <a:bodyPr/>
          <a:lstStyle/>
          <a:p>
            <a:r>
              <a:rPr lang="en-US" sz="3200" dirty="0">
                <a:solidFill>
                  <a:schemeClr val="bg1"/>
                </a:solidFill>
              </a:rPr>
              <a:t>Data Reuse for Research</a:t>
            </a:r>
          </a:p>
        </p:txBody>
      </p:sp>
      <p:sp>
        <p:nvSpPr>
          <p:cNvPr id="2" name="Rectangle 1">
            <a:extLst>
              <a:ext uri="{FF2B5EF4-FFF2-40B4-BE49-F238E27FC236}">
                <a16:creationId xmlns:a16="http://schemas.microsoft.com/office/drawing/2014/main" id="{C2B9A729-A9AB-4FEC-9B2F-54990142E488}"/>
              </a:ext>
            </a:extLst>
          </p:cNvPr>
          <p:cNvSpPr/>
          <p:nvPr/>
        </p:nvSpPr>
        <p:spPr>
          <a:xfrm>
            <a:off x="735526" y="3590310"/>
            <a:ext cx="8054671" cy="923330"/>
          </a:xfrm>
          <a:prstGeom prst="rect">
            <a:avLst/>
          </a:prstGeom>
        </p:spPr>
        <p:txBody>
          <a:bodyPr wrap="square">
            <a:spAutoFit/>
          </a:bodyPr>
          <a:lstStyle/>
          <a:p>
            <a:pPr algn="r"/>
            <a:r>
              <a:rPr lang="en-US" b="1" dirty="0">
                <a:solidFill>
                  <a:schemeClr val="bg1">
                    <a:lumMod val="50000"/>
                  </a:schemeClr>
                </a:solidFill>
              </a:rPr>
              <a:t>“I was interested in…how imprisonment rates co-occur with other larger social and economic processes, particularly the labor market.”</a:t>
            </a:r>
          </a:p>
          <a:p>
            <a:pPr algn="r"/>
            <a:r>
              <a:rPr lang="en-US" b="1" dirty="0">
                <a:solidFill>
                  <a:schemeClr val="bg1">
                    <a:lumMod val="50000"/>
                  </a:schemeClr>
                </a:solidFill>
              </a:rPr>
              <a:t>- Social Scientist 15</a:t>
            </a:r>
          </a:p>
        </p:txBody>
      </p:sp>
      <p:sp>
        <p:nvSpPr>
          <p:cNvPr id="3" name="Rectangle 2">
            <a:extLst>
              <a:ext uri="{FF2B5EF4-FFF2-40B4-BE49-F238E27FC236}">
                <a16:creationId xmlns:a16="http://schemas.microsoft.com/office/drawing/2014/main" id="{16CF3102-6D9A-4F24-A8E5-925B03A23206}"/>
              </a:ext>
            </a:extLst>
          </p:cNvPr>
          <p:cNvSpPr/>
          <p:nvPr/>
        </p:nvSpPr>
        <p:spPr>
          <a:xfrm>
            <a:off x="151075" y="2527153"/>
            <a:ext cx="7164125" cy="923330"/>
          </a:xfrm>
          <a:prstGeom prst="rect">
            <a:avLst/>
          </a:prstGeom>
        </p:spPr>
        <p:txBody>
          <a:bodyPr wrap="square">
            <a:spAutoFit/>
          </a:bodyPr>
          <a:lstStyle/>
          <a:p>
            <a:r>
              <a:rPr lang="en-US" b="1" dirty="0">
                <a:solidFill>
                  <a:schemeClr val="bg1">
                    <a:lumMod val="50000"/>
                  </a:schemeClr>
                </a:solidFill>
              </a:rPr>
              <a:t>“We are analyzing…Phylogeographic information from more than 20 different species…in the light of the climatic data.” </a:t>
            </a:r>
          </a:p>
          <a:p>
            <a:pPr algn="r"/>
            <a:r>
              <a:rPr lang="en-US" b="1" dirty="0">
                <a:solidFill>
                  <a:schemeClr val="bg1">
                    <a:lumMod val="50000"/>
                  </a:schemeClr>
                </a:solidFill>
              </a:rPr>
              <a:t>- Zoologist 09</a:t>
            </a:r>
          </a:p>
        </p:txBody>
      </p:sp>
    </p:spTree>
    <p:extLst>
      <p:ext uri="{BB962C8B-B14F-4D97-AF65-F5344CB8AC3E}">
        <p14:creationId xmlns:p14="http://schemas.microsoft.com/office/powerpoint/2010/main" val="143898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2DAE4-2D8F-4D94-9A12-2DCEF69C9460}"/>
              </a:ext>
            </a:extLst>
          </p:cNvPr>
          <p:cNvSpPr>
            <a:spLocks noGrp="1"/>
          </p:cNvSpPr>
          <p:nvPr>
            <p:ph type="body" sz="quarter" idx="13"/>
          </p:nvPr>
        </p:nvSpPr>
        <p:spPr>
          <a:xfrm>
            <a:off x="0" y="4976"/>
            <a:ext cx="8439148" cy="686442"/>
          </a:xfrm>
        </p:spPr>
        <p:txBody>
          <a:bodyPr/>
          <a:lstStyle/>
          <a:p>
            <a:r>
              <a:rPr lang="en-US" dirty="0"/>
              <a:t>Projects</a:t>
            </a:r>
          </a:p>
        </p:txBody>
      </p:sp>
      <p:sp>
        <p:nvSpPr>
          <p:cNvPr id="7" name="Text Placeholder 6">
            <a:extLst>
              <a:ext uri="{FF2B5EF4-FFF2-40B4-BE49-F238E27FC236}">
                <a16:creationId xmlns:a16="http://schemas.microsoft.com/office/drawing/2014/main" id="{D8DF27E6-7154-487A-87F6-188A305ED275}"/>
              </a:ext>
            </a:extLst>
          </p:cNvPr>
          <p:cNvSpPr>
            <a:spLocks noGrp="1"/>
          </p:cNvSpPr>
          <p:nvPr>
            <p:ph type="body" sz="quarter" idx="12"/>
          </p:nvPr>
        </p:nvSpPr>
        <p:spPr>
          <a:xfrm>
            <a:off x="138793" y="691419"/>
            <a:ext cx="8641141" cy="3366232"/>
          </a:xfrm>
        </p:spPr>
        <p:txBody>
          <a:bodyPr/>
          <a:lstStyle/>
          <a:p>
            <a:pPr marL="0" indent="0">
              <a:buNone/>
            </a:pPr>
            <a:r>
              <a:rPr lang="fr-FR" b="1" dirty="0"/>
              <a:t>Dissemination Information Packages for Information Reuse (DIPIR)</a:t>
            </a:r>
          </a:p>
          <a:p>
            <a:r>
              <a:rPr lang="en-US" sz="2000" dirty="0">
                <a:hlinkClick r:id="rId2"/>
              </a:rPr>
              <a:t>https://www.oclc.org/research/themes/user-studies/dipir.html</a:t>
            </a:r>
            <a:r>
              <a:rPr lang="en-US" sz="2000" dirty="0"/>
              <a:t> </a:t>
            </a:r>
          </a:p>
          <a:p>
            <a:pPr marL="0" indent="0">
              <a:buNone/>
            </a:pPr>
            <a:r>
              <a:rPr lang="en-US" b="1" dirty="0"/>
              <a:t>Exploring Biogeography of Early Domestic Animals Using Linked Open Data</a:t>
            </a:r>
          </a:p>
          <a:p>
            <a:r>
              <a:rPr lang="en-US" sz="2000" dirty="0">
                <a:hlinkClick r:id="rId3"/>
              </a:rPr>
              <a:t>https://alexandriaarchive.org/linked-data/</a:t>
            </a:r>
            <a:r>
              <a:rPr lang="en-US" sz="2000" dirty="0"/>
              <a:t> </a:t>
            </a:r>
          </a:p>
          <a:p>
            <a:pPr marL="0" indent="0">
              <a:buNone/>
            </a:pPr>
            <a:r>
              <a:rPr lang="en-US" b="1" dirty="0"/>
              <a:t>The Secret Life of Data (SLO-data)</a:t>
            </a:r>
          </a:p>
          <a:p>
            <a:r>
              <a:rPr lang="en-US" sz="2000" dirty="0">
                <a:hlinkClick r:id="rId4"/>
              </a:rPr>
              <a:t>https://www.oclc.org/research/themes/research-collections/slo-data.html</a:t>
            </a:r>
            <a:r>
              <a:rPr lang="en-US" sz="2000" dirty="0"/>
              <a:t> </a:t>
            </a:r>
          </a:p>
          <a:p>
            <a:endParaRPr lang="en-US" dirty="0"/>
          </a:p>
        </p:txBody>
      </p:sp>
      <p:sp>
        <p:nvSpPr>
          <p:cNvPr id="8" name="Rectangle 7">
            <a:extLst>
              <a:ext uri="{FF2B5EF4-FFF2-40B4-BE49-F238E27FC236}">
                <a16:creationId xmlns:a16="http://schemas.microsoft.com/office/drawing/2014/main" id="{4FFBCDA1-67F6-4D02-B3BF-42E3B43C6920}"/>
              </a:ext>
            </a:extLst>
          </p:cNvPr>
          <p:cNvSpPr/>
          <p:nvPr/>
        </p:nvSpPr>
        <p:spPr>
          <a:xfrm>
            <a:off x="138793" y="4298192"/>
            <a:ext cx="8580664" cy="307777"/>
          </a:xfrm>
          <a:prstGeom prst="rect">
            <a:avLst/>
          </a:prstGeom>
        </p:spPr>
        <p:txBody>
          <a:bodyPr wrap="square">
            <a:spAutoFit/>
          </a:bodyPr>
          <a:lstStyle/>
          <a:p>
            <a:r>
              <a:rPr lang="en-US" sz="1400" dirty="0"/>
              <a:t>The projects are listed here in the order in which the findings appear in this presentation.</a:t>
            </a:r>
          </a:p>
        </p:txBody>
      </p:sp>
    </p:spTree>
    <p:extLst>
      <p:ext uri="{BB962C8B-B14F-4D97-AF65-F5344CB8AC3E}">
        <p14:creationId xmlns:p14="http://schemas.microsoft.com/office/powerpoint/2010/main" val="4045803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2DAE4-2D8F-4D94-9A12-2DCEF69C9460}"/>
              </a:ext>
            </a:extLst>
          </p:cNvPr>
          <p:cNvSpPr>
            <a:spLocks noGrp="1"/>
          </p:cNvSpPr>
          <p:nvPr>
            <p:ph type="body" sz="quarter" idx="13"/>
          </p:nvPr>
        </p:nvSpPr>
        <p:spPr>
          <a:xfrm>
            <a:off x="0" y="4976"/>
            <a:ext cx="8439148" cy="686442"/>
          </a:xfrm>
        </p:spPr>
        <p:txBody>
          <a:bodyPr/>
          <a:lstStyle/>
          <a:p>
            <a:r>
              <a:rPr lang="en-US" dirty="0"/>
              <a:t>Funding Acknowledgments</a:t>
            </a:r>
          </a:p>
        </p:txBody>
      </p:sp>
      <p:sp>
        <p:nvSpPr>
          <p:cNvPr id="4" name="Text Placeholder 3">
            <a:extLst>
              <a:ext uri="{FF2B5EF4-FFF2-40B4-BE49-F238E27FC236}">
                <a16:creationId xmlns:a16="http://schemas.microsoft.com/office/drawing/2014/main" id="{F1D2E7D0-AE83-47C0-AF1E-ED22B055AFD0}"/>
              </a:ext>
            </a:extLst>
          </p:cNvPr>
          <p:cNvSpPr>
            <a:spLocks noGrp="1"/>
          </p:cNvSpPr>
          <p:nvPr>
            <p:ph type="body" sz="quarter" idx="12"/>
          </p:nvPr>
        </p:nvSpPr>
        <p:spPr>
          <a:xfrm>
            <a:off x="164592" y="608599"/>
            <a:ext cx="8823960" cy="3926302"/>
          </a:xfrm>
          <a:prstGeom prst="rect">
            <a:avLst/>
          </a:prstGeom>
        </p:spPr>
        <p:txBody>
          <a:bodyPr wrap="square" anchor="t" anchorCtr="0">
            <a:noAutofit/>
          </a:bodyPr>
          <a:lstStyle/>
          <a:p>
            <a:pPr marL="0" indent="0">
              <a:buNone/>
            </a:pPr>
            <a:r>
              <a:rPr lang="en-US" sz="1600" b="1" dirty="0"/>
              <a:t>DIPIR</a:t>
            </a:r>
          </a:p>
          <a:p>
            <a:r>
              <a:rPr lang="en-US" sz="1600" dirty="0"/>
              <a:t>Institute of Museum and Library Services (LG-06-10-0140-10)</a:t>
            </a:r>
          </a:p>
          <a:p>
            <a:pPr marL="0" indent="0">
              <a:buNone/>
            </a:pPr>
            <a:r>
              <a:rPr lang="en-US" sz="1600" b="1" dirty="0"/>
              <a:t>Exploring Biogeography of Early Domestic Animals Using Linked Open Data </a:t>
            </a:r>
          </a:p>
          <a:p>
            <a:r>
              <a:rPr lang="en-US" sz="1600" dirty="0"/>
              <a:t>Biogeography of Animal Domestication Using EOL,</a:t>
            </a:r>
            <a:br>
              <a:rPr lang="en-US" sz="1600" dirty="0"/>
            </a:br>
            <a:r>
              <a:rPr lang="en-US" sz="1600" dirty="0"/>
              <a:t>Encyclopedia of Life (http://eol.org/info/323) </a:t>
            </a:r>
            <a:br>
              <a:rPr lang="en-US" sz="1600" dirty="0"/>
            </a:br>
            <a:r>
              <a:rPr lang="en-US" sz="1600" dirty="0"/>
              <a:t>Computable Data Challenge 2012</a:t>
            </a:r>
          </a:p>
          <a:p>
            <a:r>
              <a:rPr lang="en-US" sz="1600" dirty="0"/>
              <a:t>Applying Linked Open Data: Refining a Model of Data</a:t>
            </a:r>
            <a:br>
              <a:rPr lang="en-US" sz="1600" dirty="0"/>
            </a:br>
            <a:r>
              <a:rPr lang="en-US" sz="1600" dirty="0"/>
              <a:t>Sharing as Publication, National Endowment for the </a:t>
            </a:r>
            <a:br>
              <a:rPr lang="en-US" sz="1600" dirty="0"/>
            </a:br>
            <a:r>
              <a:rPr lang="en-US" sz="1600" dirty="0"/>
              <a:t>Humanities (award #HK-50037-12)</a:t>
            </a:r>
          </a:p>
          <a:p>
            <a:r>
              <a:rPr lang="en-US" sz="1600" dirty="0"/>
              <a:t>Research Experience for Masters Students, Institute </a:t>
            </a:r>
            <a:br>
              <a:rPr lang="en-US" sz="1600" dirty="0"/>
            </a:br>
            <a:r>
              <a:rPr lang="en-US" sz="1600" dirty="0"/>
              <a:t>of Museum and Library Services (#RE-01-15-0086-15)</a:t>
            </a:r>
          </a:p>
          <a:p>
            <a:pPr marL="0" indent="0">
              <a:buNone/>
            </a:pPr>
            <a:r>
              <a:rPr lang="en-US" sz="1600" b="1" dirty="0"/>
              <a:t>SLO-data</a:t>
            </a:r>
          </a:p>
          <a:p>
            <a:r>
              <a:rPr lang="en-US" sz="1600" dirty="0"/>
              <a:t>National Endowment for the Humanities (award #PR-234235-16)</a:t>
            </a:r>
            <a:endParaRPr lang="en-US" sz="1400" dirty="0"/>
          </a:p>
        </p:txBody>
      </p:sp>
      <p:pic>
        <p:nvPicPr>
          <p:cNvPr id="5" name="Picture 12">
            <a:extLst>
              <a:ext uri="{FF2B5EF4-FFF2-40B4-BE49-F238E27FC236}">
                <a16:creationId xmlns:a16="http://schemas.microsoft.com/office/drawing/2014/main" id="{2DDED586-7B9A-428B-9ED1-E525F05AE0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1354" y="1725208"/>
            <a:ext cx="2202662" cy="999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a:extLst>
              <a:ext uri="{FF2B5EF4-FFF2-40B4-BE49-F238E27FC236}">
                <a16:creationId xmlns:a16="http://schemas.microsoft.com/office/drawing/2014/main" id="{D61FF3D5-B723-4555-8D46-DEF40469BD5C}"/>
              </a:ext>
            </a:extLst>
          </p:cNvPr>
          <p:cNvPicPr>
            <a:picLocks noChangeAspect="1"/>
          </p:cNvPicPr>
          <p:nvPr/>
        </p:nvPicPr>
        <p:blipFill>
          <a:blip r:embed="rId3"/>
          <a:stretch>
            <a:fillRect/>
          </a:stretch>
        </p:blipFill>
        <p:spPr>
          <a:xfrm>
            <a:off x="6661354" y="3130054"/>
            <a:ext cx="2203754" cy="999035"/>
          </a:xfrm>
          <a:prstGeom prst="rect">
            <a:avLst/>
          </a:prstGeom>
        </p:spPr>
      </p:pic>
    </p:spTree>
    <p:extLst>
      <p:ext uri="{BB962C8B-B14F-4D97-AF65-F5344CB8AC3E}">
        <p14:creationId xmlns:p14="http://schemas.microsoft.com/office/powerpoint/2010/main" val="1490950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2DAE4-2D8F-4D94-9A12-2DCEF69C9460}"/>
              </a:ext>
            </a:extLst>
          </p:cNvPr>
          <p:cNvSpPr>
            <a:spLocks noGrp="1"/>
          </p:cNvSpPr>
          <p:nvPr>
            <p:ph type="body" sz="quarter" idx="13"/>
          </p:nvPr>
        </p:nvSpPr>
        <p:spPr>
          <a:xfrm>
            <a:off x="0" y="4976"/>
            <a:ext cx="8439148" cy="686442"/>
          </a:xfrm>
        </p:spPr>
        <p:txBody>
          <a:bodyPr/>
          <a:lstStyle/>
          <a:p>
            <a:r>
              <a:rPr lang="en-US" dirty="0"/>
              <a:t>Project Members</a:t>
            </a:r>
          </a:p>
        </p:txBody>
      </p:sp>
      <p:sp>
        <p:nvSpPr>
          <p:cNvPr id="4" name="Text Placeholder 3">
            <a:extLst>
              <a:ext uri="{FF2B5EF4-FFF2-40B4-BE49-F238E27FC236}">
                <a16:creationId xmlns:a16="http://schemas.microsoft.com/office/drawing/2014/main" id="{F1D2E7D0-AE83-47C0-AF1E-ED22B055AFD0}"/>
              </a:ext>
            </a:extLst>
          </p:cNvPr>
          <p:cNvSpPr>
            <a:spLocks noGrp="1"/>
          </p:cNvSpPr>
          <p:nvPr>
            <p:ph type="body" sz="quarter" idx="12"/>
          </p:nvPr>
        </p:nvSpPr>
        <p:spPr>
          <a:xfrm>
            <a:off x="160020" y="690417"/>
            <a:ext cx="8823960" cy="3926302"/>
          </a:xfrm>
          <a:prstGeom prst="rect">
            <a:avLst/>
          </a:prstGeom>
        </p:spPr>
        <p:txBody>
          <a:bodyPr wrap="square" anchor="t" anchorCtr="0">
            <a:noAutofit/>
          </a:bodyPr>
          <a:lstStyle/>
          <a:p>
            <a:pPr marL="0" indent="0">
              <a:buNone/>
            </a:pPr>
            <a:r>
              <a:rPr lang="en-US" sz="1800" b="1" dirty="0"/>
              <a:t>DIPIR</a:t>
            </a:r>
          </a:p>
          <a:p>
            <a:r>
              <a:rPr lang="en-US" sz="1800" dirty="0"/>
              <a:t>Ixchel Faniel, Elizabeth Yakel, Nancy McGovern, Eric Kansa, William Fink, Ji-Hyun Kim, Christopher Cyr, Julianna Barrera-Gomez, Rebecca Frank, Adam Kriesberg, Morgan Daniels, Ayoung Yoon, Anthea Josias, Alexa Hagen, Jessica Schaengold, Gavin Strassel, Michele DeLia, Kathleen Fear, Mallory Hood, Annelise Doll, Monique Lowe, Pearl Ko, Daniel Delmonaco, Molly Haig</a:t>
            </a:r>
          </a:p>
          <a:p>
            <a:pPr marL="0" indent="0">
              <a:buNone/>
            </a:pPr>
            <a:r>
              <a:rPr lang="en-US" sz="1800" b="1" dirty="0"/>
              <a:t>Exploring Biogeography of Early Domestic Animals Using Linked Open Data</a:t>
            </a:r>
          </a:p>
          <a:p>
            <a:r>
              <a:rPr lang="en-US" sz="1800" dirty="0"/>
              <a:t>Sarah Whitcher Kansa, Eric Kansa, Benjamin Arbuckle, Elizabeth Yakel, Ixchel Faniel, Zachary Maiorana</a:t>
            </a:r>
          </a:p>
          <a:p>
            <a:pPr marL="0" indent="0">
              <a:buNone/>
            </a:pPr>
            <a:r>
              <a:rPr lang="en-US" sz="1800" b="1" dirty="0"/>
              <a:t>SLO-data</a:t>
            </a:r>
          </a:p>
          <a:p>
            <a:r>
              <a:rPr lang="en-US" sz="1800" dirty="0"/>
              <a:t>Sarah Whitcher Kansa, Eric Kansa, Ixchel Faniel, Anne Austin, Jennifer Jacobs, Phoebe France, Brittany Brannon</a:t>
            </a:r>
          </a:p>
        </p:txBody>
      </p:sp>
    </p:spTree>
    <p:extLst>
      <p:ext uri="{BB962C8B-B14F-4D97-AF65-F5344CB8AC3E}">
        <p14:creationId xmlns:p14="http://schemas.microsoft.com/office/powerpoint/2010/main" val="711956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BACA-79F6-43CB-9DDE-62441427FCA1}"/>
              </a:ext>
            </a:extLst>
          </p:cNvPr>
          <p:cNvSpPr>
            <a:spLocks noGrp="1"/>
          </p:cNvSpPr>
          <p:nvPr>
            <p:ph type="body" sz="quarter" idx="13"/>
          </p:nvPr>
        </p:nvSpPr>
        <p:spPr>
          <a:xfrm>
            <a:off x="0" y="76806"/>
            <a:ext cx="8439148" cy="532996"/>
          </a:xfrm>
        </p:spPr>
        <p:txBody>
          <a:bodyPr/>
          <a:lstStyle/>
          <a:p>
            <a:r>
              <a:rPr lang="en-US" sz="2800" dirty="0"/>
              <a:t>References</a:t>
            </a:r>
          </a:p>
        </p:txBody>
      </p:sp>
      <p:sp>
        <p:nvSpPr>
          <p:cNvPr id="3" name="TextBox 2">
            <a:extLst>
              <a:ext uri="{FF2B5EF4-FFF2-40B4-BE49-F238E27FC236}">
                <a16:creationId xmlns:a16="http://schemas.microsoft.com/office/drawing/2014/main" id="{CE4C6065-C1AC-4FEB-B393-547039A26EA8}"/>
              </a:ext>
            </a:extLst>
          </p:cNvPr>
          <p:cNvSpPr txBox="1"/>
          <p:nvPr/>
        </p:nvSpPr>
        <p:spPr>
          <a:xfrm>
            <a:off x="139700" y="544272"/>
            <a:ext cx="8851900" cy="4316566"/>
          </a:xfrm>
          <a:prstGeom prst="rect">
            <a:avLst/>
          </a:prstGeom>
          <a:noFill/>
        </p:spPr>
        <p:txBody>
          <a:bodyPr wrap="square" rtlCol="0">
            <a:spAutoFit/>
          </a:bodyPr>
          <a:lstStyle/>
          <a:p>
            <a:pPr>
              <a:spcAft>
                <a:spcPts val="900"/>
              </a:spcAft>
            </a:pPr>
            <a:r>
              <a:rPr lang="en-US" sz="1350" dirty="0"/>
              <a:t>Faniel, I. M., Austin, A., Kansa, S. W., Kansa, E., Jacobs, J., and France, P. (2020). Identifying opportunities for collective curation during archaeological excavations. </a:t>
            </a:r>
            <a:r>
              <a:rPr lang="en-US" sz="1350" i="1" dirty="0"/>
              <a:t>International Digital Curation Conference</a:t>
            </a:r>
            <a:r>
              <a:rPr lang="en-US" sz="1350" dirty="0"/>
              <a:t>, 17-20 February, Dublin, Ireland. </a:t>
            </a:r>
          </a:p>
          <a:p>
            <a:pPr>
              <a:spcAft>
                <a:spcPts val="900"/>
              </a:spcAft>
            </a:pPr>
            <a:r>
              <a:rPr lang="en-US" sz="1350" dirty="0"/>
              <a:t>Faniel, I. M., Frank, R. D., &amp; Yakel, E. (2019). Context from the data reuser’s point of view. </a:t>
            </a:r>
            <a:r>
              <a:rPr lang="en-US" sz="1350" i="1" dirty="0"/>
              <a:t>Journal of Documentation</a:t>
            </a:r>
            <a:r>
              <a:rPr lang="en-US" sz="1350" dirty="0"/>
              <a:t>. </a:t>
            </a:r>
            <a:r>
              <a:rPr lang="en-US" sz="1350" dirty="0">
                <a:hlinkClick r:id="rId3"/>
              </a:rPr>
              <a:t>https://doi.org/10.1108/JD-08-2018-0133</a:t>
            </a:r>
            <a:r>
              <a:rPr lang="en-US" sz="1350" dirty="0"/>
              <a:t>. Post-print at </a:t>
            </a:r>
            <a:r>
              <a:rPr lang="en-US" sz="1350" dirty="0">
                <a:hlinkClick r:id="rId4"/>
              </a:rPr>
              <a:t>https://www.oclc.org/research/publications/2019/context-from-data-reuser-point-of-view.html</a:t>
            </a:r>
            <a:r>
              <a:rPr lang="en-US" sz="1350" dirty="0"/>
              <a:t>. </a:t>
            </a:r>
          </a:p>
          <a:p>
            <a:pPr>
              <a:spcAft>
                <a:spcPts val="900"/>
              </a:spcAft>
            </a:pPr>
            <a:r>
              <a:rPr lang="en-US" sz="1350" dirty="0"/>
              <a:t>Faniel, I. M., Kriesberg, A., &amp; Yakel, E. (2016). Social scientists’ satisfaction with data reuse. </a:t>
            </a:r>
            <a:r>
              <a:rPr lang="en-US" sz="1350" i="1" dirty="0"/>
              <a:t>Journal of the Association for Information Science and Technology</a:t>
            </a:r>
            <a:r>
              <a:rPr lang="en-US" sz="1350" dirty="0"/>
              <a:t>, </a:t>
            </a:r>
            <a:r>
              <a:rPr lang="en-US" sz="1350" i="1" dirty="0"/>
              <a:t>67</a:t>
            </a:r>
            <a:r>
              <a:rPr lang="en-US" sz="1350" dirty="0"/>
              <a:t>(6), 1404–1416. </a:t>
            </a:r>
            <a:r>
              <a:rPr lang="en-US" sz="1350" dirty="0">
                <a:hlinkClick r:id="rId5"/>
              </a:rPr>
              <a:t>doi: 10.1002/asi.23480</a:t>
            </a:r>
            <a:r>
              <a:rPr lang="en-US" sz="1350" dirty="0"/>
              <a:t>. Preprint at </a:t>
            </a:r>
            <a:r>
              <a:rPr lang="en-US" sz="1350" dirty="0">
                <a:hlinkClick r:id="rId6"/>
              </a:rPr>
              <a:t>https://www.oclc.org/research/publications/2015/social-scientists-satisfaction-with-data-reuse.html</a:t>
            </a:r>
            <a:r>
              <a:rPr lang="en-US" sz="1350" dirty="0"/>
              <a:t>. </a:t>
            </a:r>
            <a:endParaRPr lang="en-US" sz="1350" u="sng" dirty="0"/>
          </a:p>
          <a:p>
            <a:pPr>
              <a:spcAft>
                <a:spcPts val="900"/>
              </a:spcAft>
            </a:pPr>
            <a:r>
              <a:rPr lang="en-US" sz="1350" dirty="0"/>
              <a:t>Faniel, I.M., &amp; Yakel, E. (2017). Practices do not make perfect: Disciplinary data sharing and reuse practices and their implications for repository data curation. In L.R. Johnston (Ed.), </a:t>
            </a:r>
            <a:r>
              <a:rPr lang="en-US" sz="1350" i="1" dirty="0"/>
              <a:t>Curating research data volume 1: Practical strategies for your digital repository</a:t>
            </a:r>
            <a:r>
              <a:rPr lang="en-US" sz="1350" dirty="0"/>
              <a:t> (pp. 103-125)</a:t>
            </a:r>
            <a:r>
              <a:rPr lang="en-US" sz="1350" i="1" dirty="0"/>
              <a:t>.</a:t>
            </a:r>
            <a:r>
              <a:rPr lang="en-US" sz="1350" dirty="0"/>
              <a:t> Chicago: Association of College and Research Libraries Press. Retrieved from  </a:t>
            </a:r>
            <a:r>
              <a:rPr lang="en-US" sz="1350" dirty="0">
                <a:hlinkClick r:id="rId7"/>
              </a:rPr>
              <a:t>https://www.oclc.org/research/publications/2017/practices-do-not-make-perfect.html</a:t>
            </a:r>
            <a:r>
              <a:rPr lang="en-US" sz="1350" dirty="0"/>
              <a:t>. </a:t>
            </a:r>
          </a:p>
          <a:p>
            <a:pPr>
              <a:spcAft>
                <a:spcPts val="900"/>
              </a:spcAft>
            </a:pPr>
            <a:r>
              <a:rPr lang="en-US" sz="1350" dirty="0"/>
              <a:t>Yakel, E., Faniel, I. M., &amp; Frank, R. D. (n.d.). Unpublished manuscript. </a:t>
            </a:r>
          </a:p>
          <a:p>
            <a:pPr>
              <a:spcAft>
                <a:spcPts val="900"/>
              </a:spcAft>
            </a:pPr>
            <a:r>
              <a:rPr lang="en-US" sz="1350" dirty="0"/>
              <a:t>Yakel, E., Faniel, I.M. &amp; Maiorana, Z.J. (2019). Virtuous and vicious circles in the data life-cycle. </a:t>
            </a:r>
            <a:r>
              <a:rPr lang="en-US" sz="1350" i="1" dirty="0"/>
              <a:t>Information Research, 24</a:t>
            </a:r>
            <a:r>
              <a:rPr lang="en-US" sz="1350" dirty="0"/>
              <a:t>(2), paper 821. Retrieved from </a:t>
            </a:r>
            <a:r>
              <a:rPr lang="en-US" sz="1350" dirty="0">
                <a:hlinkClick r:id="rId8"/>
              </a:rPr>
              <a:t>http://InformationR.net/ir/24-2/paper821.html</a:t>
            </a:r>
            <a:r>
              <a:rPr lang="en-US" sz="1350" dirty="0"/>
              <a:t> (Archived by WebCite® at http://www.webcitation.org/78mo44T8I)</a:t>
            </a:r>
            <a:endParaRPr lang="en-US" sz="1350" dirty="0">
              <a:solidFill>
                <a:schemeClr val="dk1"/>
              </a:solidFill>
            </a:endParaRPr>
          </a:p>
        </p:txBody>
      </p:sp>
      <p:sp>
        <p:nvSpPr>
          <p:cNvPr id="5" name="TextBox 4">
            <a:extLst>
              <a:ext uri="{FF2B5EF4-FFF2-40B4-BE49-F238E27FC236}">
                <a16:creationId xmlns:a16="http://schemas.microsoft.com/office/drawing/2014/main" id="{29FE6D48-CB56-44FA-8111-0F4E037390EC}"/>
              </a:ext>
            </a:extLst>
          </p:cNvPr>
          <p:cNvSpPr txBox="1"/>
          <p:nvPr/>
        </p:nvSpPr>
        <p:spPr>
          <a:xfrm>
            <a:off x="0" y="4758917"/>
            <a:ext cx="5422790" cy="307777"/>
          </a:xfrm>
          <a:prstGeom prst="rect">
            <a:avLst/>
          </a:prstGeom>
          <a:noFill/>
        </p:spPr>
        <p:txBody>
          <a:bodyPr wrap="square" rtlCol="0">
            <a:spAutoFit/>
          </a:bodyPr>
          <a:lstStyle/>
          <a:p>
            <a:r>
              <a:rPr lang="en-US" sz="1400" dirty="0">
                <a:solidFill>
                  <a:schemeClr val="bg1"/>
                </a:solidFill>
              </a:rPr>
              <a:t>All photographs taken by project team members</a:t>
            </a:r>
          </a:p>
        </p:txBody>
      </p:sp>
    </p:spTree>
    <p:extLst>
      <p:ext uri="{BB962C8B-B14F-4D97-AF65-F5344CB8AC3E}">
        <p14:creationId xmlns:p14="http://schemas.microsoft.com/office/powerpoint/2010/main" val="664518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50C133-CCED-46D7-A39E-EDA10474E9A5}"/>
              </a:ext>
            </a:extLst>
          </p:cNvPr>
          <p:cNvSpPr>
            <a:spLocks noGrp="1"/>
          </p:cNvSpPr>
          <p:nvPr>
            <p:ph type="body" sz="quarter" idx="10"/>
          </p:nvPr>
        </p:nvSpPr>
        <p:spPr/>
        <p:txBody>
          <a:bodyPr/>
          <a:lstStyle/>
          <a:p>
            <a:r>
              <a:rPr lang="en-US" dirty="0"/>
              <a:t>Thank you</a:t>
            </a:r>
          </a:p>
        </p:txBody>
      </p:sp>
      <p:sp>
        <p:nvSpPr>
          <p:cNvPr id="3" name="Text Placeholder 2">
            <a:extLst>
              <a:ext uri="{FF2B5EF4-FFF2-40B4-BE49-F238E27FC236}">
                <a16:creationId xmlns:a16="http://schemas.microsoft.com/office/drawing/2014/main" id="{DD6DE2B4-B952-415C-ACFF-1680BB36FE44}"/>
              </a:ext>
            </a:extLst>
          </p:cNvPr>
          <p:cNvSpPr>
            <a:spLocks noGrp="1"/>
          </p:cNvSpPr>
          <p:nvPr>
            <p:ph type="body" sz="quarter" idx="11"/>
          </p:nvPr>
        </p:nvSpPr>
        <p:spPr/>
        <p:txBody>
          <a:bodyPr>
            <a:normAutofit fontScale="92500" lnSpcReduction="20000"/>
          </a:bodyPr>
          <a:lstStyle/>
          <a:p>
            <a:r>
              <a:rPr lang="en-US" dirty="0"/>
              <a:t>Ixchel M. Faniel, PhD</a:t>
            </a:r>
          </a:p>
        </p:txBody>
      </p:sp>
      <p:sp>
        <p:nvSpPr>
          <p:cNvPr id="4" name="Text Placeholder 3">
            <a:extLst>
              <a:ext uri="{FF2B5EF4-FFF2-40B4-BE49-F238E27FC236}">
                <a16:creationId xmlns:a16="http://schemas.microsoft.com/office/drawing/2014/main" id="{7E4BCA28-21FD-44E0-9622-586D161FFBBB}"/>
              </a:ext>
            </a:extLst>
          </p:cNvPr>
          <p:cNvSpPr>
            <a:spLocks noGrp="1"/>
          </p:cNvSpPr>
          <p:nvPr>
            <p:ph type="body" sz="quarter" idx="12"/>
          </p:nvPr>
        </p:nvSpPr>
        <p:spPr/>
        <p:txBody>
          <a:bodyPr>
            <a:normAutofit fontScale="92500" lnSpcReduction="20000"/>
          </a:bodyPr>
          <a:lstStyle/>
          <a:p>
            <a:r>
              <a:rPr lang="en-US" dirty="0"/>
              <a:t>Senior Research Scientist	</a:t>
            </a:r>
          </a:p>
        </p:txBody>
      </p:sp>
      <p:sp>
        <p:nvSpPr>
          <p:cNvPr id="6" name="Text Placeholder 4">
            <a:extLst>
              <a:ext uri="{FF2B5EF4-FFF2-40B4-BE49-F238E27FC236}">
                <a16:creationId xmlns:a16="http://schemas.microsoft.com/office/drawing/2014/main" id="{6D4C2146-B0BB-4D87-89F4-A80A6D49FC31}"/>
              </a:ext>
            </a:extLst>
          </p:cNvPr>
          <p:cNvSpPr txBox="1">
            <a:spLocks/>
          </p:cNvSpPr>
          <p:nvPr/>
        </p:nvSpPr>
        <p:spPr>
          <a:xfrm>
            <a:off x="240428" y="1426315"/>
            <a:ext cx="3887788" cy="638618"/>
          </a:xfrm>
          <a:prstGeom prst="rect">
            <a:avLst/>
          </a:prstGeom>
        </p:spPr>
        <p:txBody>
          <a:bodyPr vert="horz">
            <a:noAutofit/>
          </a:bodyPr>
          <a:lstStyle>
            <a:lvl1pPr marL="0" indent="0" algn="l" defTabSz="457200" rtl="0" eaLnBrk="1" latinLnBrk="0" hangingPunct="1">
              <a:spcBef>
                <a:spcPct val="20000"/>
              </a:spcBef>
              <a:buFont typeface="Arial"/>
              <a:buNone/>
              <a:defRPr sz="1400" b="1" kern="1200" baseline="0">
                <a:solidFill>
                  <a:srgbClr val="23619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00" b="0" dirty="0">
                <a:hlinkClick r:id="rId3"/>
              </a:rPr>
              <a:t>fanieli@oclc.org</a:t>
            </a:r>
            <a:endParaRPr lang="en-US" sz="1300" b="0" dirty="0"/>
          </a:p>
          <a:p>
            <a:r>
              <a:rPr lang="en-US" sz="1300" b="0" dirty="0">
                <a:solidFill>
                  <a:schemeClr val="tx1"/>
                </a:solidFill>
              </a:rPr>
              <a:t>@imfaniel</a:t>
            </a:r>
          </a:p>
        </p:txBody>
      </p:sp>
    </p:spTree>
    <p:extLst>
      <p:ext uri="{BB962C8B-B14F-4D97-AF65-F5344CB8AC3E}">
        <p14:creationId xmlns:p14="http://schemas.microsoft.com/office/powerpoint/2010/main" val="1687442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5F481F-5F39-4746-8816-5D1D239800F7}"/>
              </a:ext>
            </a:extLst>
          </p:cNvPr>
          <p:cNvPicPr>
            <a:picLocks noChangeAspect="1"/>
          </p:cNvPicPr>
          <p:nvPr/>
        </p:nvPicPr>
        <p:blipFill rotWithShape="1">
          <a:blip r:embed="rId3"/>
          <a:srcRect l="10469" r="11886"/>
          <a:stretch/>
        </p:blipFill>
        <p:spPr>
          <a:xfrm>
            <a:off x="0" y="0"/>
            <a:ext cx="4860000" cy="4694400"/>
          </a:xfrm>
          <a:prstGeom prst="rect">
            <a:avLst/>
          </a:prstGeom>
        </p:spPr>
      </p:pic>
      <p:pic>
        <p:nvPicPr>
          <p:cNvPr id="8" name="Picture 7">
            <a:extLst>
              <a:ext uri="{FF2B5EF4-FFF2-40B4-BE49-F238E27FC236}">
                <a16:creationId xmlns:a16="http://schemas.microsoft.com/office/drawing/2014/main" id="{E86115D8-9034-4C82-93CC-263BC7A866DC}"/>
              </a:ext>
            </a:extLst>
          </p:cNvPr>
          <p:cNvPicPr>
            <a:picLocks noChangeAspect="1"/>
          </p:cNvPicPr>
          <p:nvPr/>
        </p:nvPicPr>
        <p:blipFill rotWithShape="1">
          <a:blip r:embed="rId4"/>
          <a:srcRect l="22355" t="3232" r="2510"/>
          <a:stretch/>
        </p:blipFill>
        <p:spPr>
          <a:xfrm>
            <a:off x="4284000" y="0"/>
            <a:ext cx="4860000" cy="4694399"/>
          </a:xfrm>
          <a:prstGeom prst="rect">
            <a:avLst/>
          </a:prstGeom>
        </p:spPr>
      </p:pic>
      <p:sp>
        <p:nvSpPr>
          <p:cNvPr id="3" name="TextBox 2">
            <a:extLst>
              <a:ext uri="{FF2B5EF4-FFF2-40B4-BE49-F238E27FC236}">
                <a16:creationId xmlns:a16="http://schemas.microsoft.com/office/drawing/2014/main" id="{4A04CA97-49CC-4015-92F8-053BA510FBB2}"/>
              </a:ext>
            </a:extLst>
          </p:cNvPr>
          <p:cNvSpPr txBox="1"/>
          <p:nvPr/>
        </p:nvSpPr>
        <p:spPr>
          <a:xfrm>
            <a:off x="0" y="3124740"/>
            <a:ext cx="6464808" cy="1566850"/>
          </a:xfrm>
          <a:prstGeom prst="round1Rect">
            <a:avLst/>
          </a:prstGeom>
          <a:solidFill>
            <a:schemeClr val="tx1">
              <a:alpha val="60000"/>
            </a:schemeClr>
          </a:solidFill>
        </p:spPr>
        <p:txBody>
          <a:bodyPr wrap="square" rtlCol="0">
            <a:noAutofit/>
          </a:bodyPr>
          <a:lstStyle/>
          <a:p>
            <a:r>
              <a:rPr lang="en-US" sz="2400" b="1" dirty="0">
                <a:solidFill>
                  <a:schemeClr val="bg1"/>
                </a:solidFill>
                <a:latin typeface="Arial" panose="020B0604020202020204" pitchFamily="34" charset="0"/>
                <a:cs typeface="Arial" panose="020B0604020202020204" pitchFamily="34" charset="0"/>
              </a:rPr>
              <a:t>Successful data reuse from a researcher’s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perspective requires information about the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data, from a variety of sources, such that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data’s quality can be evaluated.</a:t>
            </a:r>
          </a:p>
        </p:txBody>
      </p:sp>
      <p:sp>
        <p:nvSpPr>
          <p:cNvPr id="4" name="TextBox 3">
            <a:extLst>
              <a:ext uri="{FF2B5EF4-FFF2-40B4-BE49-F238E27FC236}">
                <a16:creationId xmlns:a16="http://schemas.microsoft.com/office/drawing/2014/main" id="{ED3D04D0-FEE1-480B-978E-22242D8C9669}"/>
              </a:ext>
            </a:extLst>
          </p:cNvPr>
          <p:cNvSpPr txBox="1"/>
          <p:nvPr/>
        </p:nvSpPr>
        <p:spPr>
          <a:xfrm>
            <a:off x="6464808" y="4045259"/>
            <a:ext cx="2679192" cy="646331"/>
          </a:xfrm>
          <a:prstGeom prst="rect">
            <a:avLst/>
          </a:prstGeom>
          <a:solidFill>
            <a:schemeClr val="tx1">
              <a:alpha val="60000"/>
            </a:schemeClr>
          </a:solidFill>
        </p:spPr>
        <p:txBody>
          <a:bodyPr wrap="square" rtlCol="0">
            <a:spAutoFit/>
          </a:bodyPr>
          <a:lstStyle/>
          <a:p>
            <a:pPr algn="r"/>
            <a:r>
              <a:rPr lang="en-US" sz="1200" b="1" dirty="0">
                <a:solidFill>
                  <a:schemeClr val="bg1"/>
                </a:solidFill>
                <a:latin typeface="Arial" panose="020B0604020202020204" pitchFamily="34" charset="0"/>
                <a:cs typeface="Arial" panose="020B0604020202020204" pitchFamily="34" charset="0"/>
              </a:rPr>
              <a:t>(e.g., Faniel, Frank, &amp; Yakel, 2019; </a:t>
            </a:r>
          </a:p>
          <a:p>
            <a:pPr algn="r"/>
            <a:r>
              <a:rPr lang="en-US" sz="1200" b="1" dirty="0">
                <a:solidFill>
                  <a:schemeClr val="bg1"/>
                </a:solidFill>
                <a:latin typeface="Arial" panose="020B0604020202020204" pitchFamily="34" charset="0"/>
                <a:cs typeface="Arial" panose="020B0604020202020204" pitchFamily="34" charset="0"/>
              </a:rPr>
              <a:t>Faniel &amp; Yakel, 2017; </a:t>
            </a:r>
          </a:p>
          <a:p>
            <a:pPr algn="r"/>
            <a:r>
              <a:rPr lang="en-US" sz="1200" b="1" dirty="0">
                <a:solidFill>
                  <a:schemeClr val="bg1"/>
                </a:solidFill>
                <a:latin typeface="Arial" panose="020B0604020202020204" pitchFamily="34" charset="0"/>
                <a:cs typeface="Arial" panose="020B0604020202020204" pitchFamily="34" charset="0"/>
              </a:rPr>
              <a:t>Faniel, Kriesberg, &amp; Yakel, 2016)</a:t>
            </a:r>
          </a:p>
        </p:txBody>
      </p:sp>
    </p:spTree>
    <p:extLst>
      <p:ext uri="{BB962C8B-B14F-4D97-AF65-F5344CB8AC3E}">
        <p14:creationId xmlns:p14="http://schemas.microsoft.com/office/powerpoint/2010/main" val="1428067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FCA48-40BC-4796-AB09-BBB946AD71BE}"/>
              </a:ext>
            </a:extLst>
          </p:cNvPr>
          <p:cNvSpPr>
            <a:spLocks noGrp="1"/>
          </p:cNvSpPr>
          <p:nvPr>
            <p:ph type="body" sz="quarter" idx="13"/>
          </p:nvPr>
        </p:nvSpPr>
        <p:spPr>
          <a:xfrm>
            <a:off x="0" y="29366"/>
            <a:ext cx="8439148" cy="686442"/>
          </a:xfrm>
        </p:spPr>
        <p:txBody>
          <a:bodyPr/>
          <a:lstStyle/>
          <a:p>
            <a:r>
              <a:rPr lang="en-US" sz="3200" dirty="0"/>
              <a:t>Types of Context Information</a:t>
            </a:r>
          </a:p>
        </p:txBody>
      </p:sp>
      <p:sp>
        <p:nvSpPr>
          <p:cNvPr id="3" name="TextBox 2">
            <a:extLst>
              <a:ext uri="{FF2B5EF4-FFF2-40B4-BE49-F238E27FC236}">
                <a16:creationId xmlns:a16="http://schemas.microsoft.com/office/drawing/2014/main" id="{7A1B960C-A433-4D3D-8D4E-2ABF0E505E00}"/>
              </a:ext>
            </a:extLst>
          </p:cNvPr>
          <p:cNvSpPr txBox="1"/>
          <p:nvPr/>
        </p:nvSpPr>
        <p:spPr>
          <a:xfrm>
            <a:off x="176641" y="791621"/>
            <a:ext cx="3568606" cy="138499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400" b="1" dirty="0">
                <a:solidFill>
                  <a:schemeClr val="accent5"/>
                </a:solidFill>
              </a:rPr>
              <a:t>Repository Information</a:t>
            </a:r>
          </a:p>
          <a:p>
            <a:pPr algn="ctr"/>
            <a:r>
              <a:rPr lang="en-US" sz="2000" b="1" dirty="0"/>
              <a:t>Provenance</a:t>
            </a:r>
          </a:p>
          <a:p>
            <a:pPr algn="ctr"/>
            <a:r>
              <a:rPr lang="en-US" sz="2000" b="1" dirty="0"/>
              <a:t>Reputation and History</a:t>
            </a:r>
          </a:p>
          <a:p>
            <a:pPr algn="ctr"/>
            <a:r>
              <a:rPr lang="en-US" sz="2000" b="1" dirty="0"/>
              <a:t>Curation and Digitization</a:t>
            </a:r>
          </a:p>
        </p:txBody>
      </p:sp>
      <p:sp>
        <p:nvSpPr>
          <p:cNvPr id="4" name="TextBox 3">
            <a:extLst>
              <a:ext uri="{FF2B5EF4-FFF2-40B4-BE49-F238E27FC236}">
                <a16:creationId xmlns:a16="http://schemas.microsoft.com/office/drawing/2014/main" id="{7130F36A-CE65-4DEE-82BD-6F8A9D5901A0}"/>
              </a:ext>
            </a:extLst>
          </p:cNvPr>
          <p:cNvSpPr txBox="1"/>
          <p:nvPr/>
        </p:nvSpPr>
        <p:spPr>
          <a:xfrm>
            <a:off x="2361298" y="2310238"/>
            <a:ext cx="4421403" cy="2308324"/>
          </a:xfrm>
          <a:prstGeom prst="rect">
            <a:avLst/>
          </a:prstGeom>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sz="2400" b="1" dirty="0">
                <a:solidFill>
                  <a:schemeClr val="accent4">
                    <a:lumMod val="75000"/>
                  </a:schemeClr>
                </a:solidFill>
              </a:rPr>
              <a:t>Data Production Information </a:t>
            </a:r>
          </a:p>
          <a:p>
            <a:pPr algn="ctr"/>
            <a:r>
              <a:rPr lang="en-US" sz="2000" b="1" dirty="0">
                <a:solidFill>
                  <a:schemeClr val="tx1"/>
                </a:solidFill>
              </a:rPr>
              <a:t>Data Collection</a:t>
            </a:r>
          </a:p>
          <a:p>
            <a:pPr algn="ctr"/>
            <a:r>
              <a:rPr lang="en-US" sz="2000" b="1" dirty="0">
                <a:solidFill>
                  <a:schemeClr val="tx1"/>
                </a:solidFill>
              </a:rPr>
              <a:t>Specimen and Artifact</a:t>
            </a:r>
          </a:p>
          <a:p>
            <a:pPr algn="ctr"/>
            <a:r>
              <a:rPr lang="en-US" sz="2000" b="1" dirty="0">
                <a:solidFill>
                  <a:schemeClr val="tx1"/>
                </a:solidFill>
              </a:rPr>
              <a:t>Data Producer</a:t>
            </a:r>
          </a:p>
          <a:p>
            <a:pPr algn="ctr"/>
            <a:r>
              <a:rPr lang="en-US" sz="2000" b="1" dirty="0">
                <a:solidFill>
                  <a:schemeClr val="tx1"/>
                </a:solidFill>
              </a:rPr>
              <a:t>Data Analysis</a:t>
            </a:r>
          </a:p>
          <a:p>
            <a:pPr algn="ctr"/>
            <a:r>
              <a:rPr lang="en-US" sz="2000" b="1" dirty="0">
                <a:solidFill>
                  <a:schemeClr val="tx1"/>
                </a:solidFill>
              </a:rPr>
              <a:t>Missing Data </a:t>
            </a:r>
          </a:p>
          <a:p>
            <a:pPr algn="ctr"/>
            <a:r>
              <a:rPr lang="en-US" sz="2000" b="1" dirty="0">
                <a:solidFill>
                  <a:schemeClr val="tx1"/>
                </a:solidFill>
              </a:rPr>
              <a:t>Research Objectives</a:t>
            </a:r>
            <a:endParaRPr lang="en-US" b="1" dirty="0">
              <a:solidFill>
                <a:schemeClr val="tx1"/>
              </a:solidFill>
            </a:endParaRPr>
          </a:p>
        </p:txBody>
      </p:sp>
      <p:sp>
        <p:nvSpPr>
          <p:cNvPr id="5" name="TextBox 4">
            <a:extLst>
              <a:ext uri="{FF2B5EF4-FFF2-40B4-BE49-F238E27FC236}">
                <a16:creationId xmlns:a16="http://schemas.microsoft.com/office/drawing/2014/main" id="{1C23351B-9814-4124-9F2E-FA9D61F8094B}"/>
              </a:ext>
            </a:extLst>
          </p:cNvPr>
          <p:cNvSpPr txBox="1"/>
          <p:nvPr/>
        </p:nvSpPr>
        <p:spPr>
          <a:xfrm>
            <a:off x="5299368" y="773617"/>
            <a:ext cx="3639138" cy="1384995"/>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sz="2400" b="1" dirty="0">
                <a:solidFill>
                  <a:schemeClr val="accent6">
                    <a:lumMod val="75000"/>
                  </a:schemeClr>
                </a:solidFill>
              </a:rPr>
              <a:t>Data Reuse Information</a:t>
            </a:r>
          </a:p>
          <a:p>
            <a:pPr algn="ctr"/>
            <a:r>
              <a:rPr lang="en-US" sz="2000" b="1" dirty="0"/>
              <a:t>Prior reuse</a:t>
            </a:r>
          </a:p>
          <a:p>
            <a:pPr algn="ctr"/>
            <a:r>
              <a:rPr lang="en-US" sz="2000" b="1" dirty="0"/>
              <a:t>Terms of Use</a:t>
            </a:r>
          </a:p>
          <a:p>
            <a:pPr algn="ctr"/>
            <a:r>
              <a:rPr lang="en-US" sz="2000" b="1" dirty="0"/>
              <a:t>Advice on reuse</a:t>
            </a:r>
            <a:endParaRPr lang="en-US" sz="1600" b="1" dirty="0"/>
          </a:p>
        </p:txBody>
      </p:sp>
      <p:sp>
        <p:nvSpPr>
          <p:cNvPr id="6" name="TextBox 5">
            <a:extLst>
              <a:ext uri="{FF2B5EF4-FFF2-40B4-BE49-F238E27FC236}">
                <a16:creationId xmlns:a16="http://schemas.microsoft.com/office/drawing/2014/main" id="{C4A3493C-3948-4EF4-97C1-201A73DA638E}"/>
              </a:ext>
            </a:extLst>
          </p:cNvPr>
          <p:cNvSpPr txBox="1"/>
          <p:nvPr/>
        </p:nvSpPr>
        <p:spPr>
          <a:xfrm>
            <a:off x="0" y="4383229"/>
            <a:ext cx="2274073" cy="276999"/>
          </a:xfrm>
          <a:prstGeom prst="rect">
            <a:avLst/>
          </a:prstGeom>
          <a:noFill/>
        </p:spPr>
        <p:txBody>
          <a:bodyPr wrap="square" rtlCol="0">
            <a:spAutoFit/>
          </a:bodyPr>
          <a:lstStyle/>
          <a:p>
            <a:r>
              <a:rPr lang="en-US" sz="1200" dirty="0"/>
              <a:t>(Faniel, Frank, &amp; Yakel, 2019)</a:t>
            </a:r>
          </a:p>
        </p:txBody>
      </p:sp>
    </p:spTree>
    <p:extLst>
      <p:ext uri="{BB962C8B-B14F-4D97-AF65-F5344CB8AC3E}">
        <p14:creationId xmlns:p14="http://schemas.microsoft.com/office/powerpoint/2010/main" val="16912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2C4EC97-A9D3-4C75-BEC3-C02E920B50C1}"/>
              </a:ext>
            </a:extLst>
          </p:cNvPr>
          <p:cNvGraphicFramePr/>
          <p:nvPr/>
        </p:nvGraphicFramePr>
        <p:xfrm>
          <a:off x="161925" y="660400"/>
          <a:ext cx="8877300" cy="44513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
            <a:extLst>
              <a:ext uri="{FF2B5EF4-FFF2-40B4-BE49-F238E27FC236}">
                <a16:creationId xmlns:a16="http://schemas.microsoft.com/office/drawing/2014/main" id="{1A9CAB06-A47D-48D2-8C69-6B5EA7183535}"/>
              </a:ext>
            </a:extLst>
          </p:cNvPr>
          <p:cNvSpPr txBox="1">
            <a:spLocks/>
          </p:cNvSpPr>
          <p:nvPr/>
        </p:nvSpPr>
        <p:spPr>
          <a:xfrm>
            <a:off x="0" y="23568"/>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2"/>
                </a:solidFill>
              </a:rPr>
              <a:t>Role of Context Information</a:t>
            </a:r>
          </a:p>
        </p:txBody>
      </p:sp>
      <p:sp>
        <p:nvSpPr>
          <p:cNvPr id="6" name="TextBox 5">
            <a:extLst>
              <a:ext uri="{FF2B5EF4-FFF2-40B4-BE49-F238E27FC236}">
                <a16:creationId xmlns:a16="http://schemas.microsoft.com/office/drawing/2014/main" id="{CB8C6AE2-841E-438D-A67A-B3AEA1E53B63}"/>
              </a:ext>
            </a:extLst>
          </p:cNvPr>
          <p:cNvSpPr txBox="1"/>
          <p:nvPr/>
        </p:nvSpPr>
        <p:spPr>
          <a:xfrm>
            <a:off x="0" y="4453545"/>
            <a:ext cx="2258170" cy="276999"/>
          </a:xfrm>
          <a:prstGeom prst="rect">
            <a:avLst/>
          </a:prstGeom>
          <a:noFill/>
        </p:spPr>
        <p:txBody>
          <a:bodyPr wrap="square" rtlCol="0">
            <a:spAutoFit/>
          </a:bodyPr>
          <a:lstStyle/>
          <a:p>
            <a:r>
              <a:rPr lang="en-US" sz="1200" dirty="0"/>
              <a:t>(Faniel, Frank, &amp; Yakel, 2019)</a:t>
            </a:r>
          </a:p>
        </p:txBody>
      </p:sp>
    </p:spTree>
    <p:extLst>
      <p:ext uri="{BB962C8B-B14F-4D97-AF65-F5344CB8AC3E}">
        <p14:creationId xmlns:p14="http://schemas.microsoft.com/office/powerpoint/2010/main" val="790230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C003D33-669E-4D67-AAB1-57A58179D5C0}"/>
              </a:ext>
            </a:extLst>
          </p:cNvPr>
          <p:cNvGraphicFramePr/>
          <p:nvPr/>
        </p:nvGraphicFramePr>
        <p:xfrm>
          <a:off x="76200" y="539750"/>
          <a:ext cx="8991600" cy="46037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2D9E3F2-2C5F-4173-99D0-C271EE61D4F5}"/>
              </a:ext>
            </a:extLst>
          </p:cNvPr>
          <p:cNvSpPr txBox="1"/>
          <p:nvPr/>
        </p:nvSpPr>
        <p:spPr>
          <a:xfrm>
            <a:off x="0" y="23052"/>
            <a:ext cx="6468437" cy="584775"/>
          </a:xfrm>
          <a:prstGeom prst="rect">
            <a:avLst/>
          </a:prstGeom>
          <a:noFill/>
        </p:spPr>
        <p:txBody>
          <a:bodyPr wrap="none" rtlCol="0">
            <a:spAutoFit/>
          </a:bodyPr>
          <a:lstStyle/>
          <a:p>
            <a:r>
              <a:rPr lang="en-US" sz="3200" b="1" dirty="0">
                <a:solidFill>
                  <a:schemeClr val="tx2"/>
                </a:solidFill>
              </a:rPr>
              <a:t>Sources for Context Information</a:t>
            </a:r>
          </a:p>
        </p:txBody>
      </p:sp>
      <p:sp>
        <p:nvSpPr>
          <p:cNvPr id="6" name="TextBox 5">
            <a:extLst>
              <a:ext uri="{FF2B5EF4-FFF2-40B4-BE49-F238E27FC236}">
                <a16:creationId xmlns:a16="http://schemas.microsoft.com/office/drawing/2014/main" id="{97D8A8AB-6BA0-4AF0-B757-02D82E591D34}"/>
              </a:ext>
            </a:extLst>
          </p:cNvPr>
          <p:cNvSpPr txBox="1"/>
          <p:nvPr/>
        </p:nvSpPr>
        <p:spPr>
          <a:xfrm>
            <a:off x="0" y="4465250"/>
            <a:ext cx="1688990" cy="276999"/>
          </a:xfrm>
          <a:prstGeom prst="rect">
            <a:avLst/>
          </a:prstGeom>
          <a:noFill/>
        </p:spPr>
        <p:txBody>
          <a:bodyPr wrap="square" rtlCol="0">
            <a:spAutoFit/>
          </a:bodyPr>
          <a:lstStyle/>
          <a:p>
            <a:r>
              <a:rPr lang="en-US" sz="1200" dirty="0"/>
              <a:t>(Faniel &amp; Yakel, 2017)</a:t>
            </a:r>
          </a:p>
        </p:txBody>
      </p:sp>
    </p:spTree>
    <p:extLst>
      <p:ext uri="{BB962C8B-B14F-4D97-AF65-F5344CB8AC3E}">
        <p14:creationId xmlns:p14="http://schemas.microsoft.com/office/powerpoint/2010/main" val="714693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C003D33-669E-4D67-AAB1-57A58179D5C0}"/>
              </a:ext>
            </a:extLst>
          </p:cNvPr>
          <p:cNvGraphicFramePr/>
          <p:nvPr/>
        </p:nvGraphicFramePr>
        <p:xfrm>
          <a:off x="0" y="539750"/>
          <a:ext cx="9067799" cy="46037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2D9E3F2-2C5F-4173-99D0-C271EE61D4F5}"/>
              </a:ext>
            </a:extLst>
          </p:cNvPr>
          <p:cNvSpPr txBox="1"/>
          <p:nvPr/>
        </p:nvSpPr>
        <p:spPr>
          <a:xfrm>
            <a:off x="0" y="17390"/>
            <a:ext cx="6627135" cy="584775"/>
          </a:xfrm>
          <a:prstGeom prst="rect">
            <a:avLst/>
          </a:prstGeom>
          <a:noFill/>
        </p:spPr>
        <p:txBody>
          <a:bodyPr wrap="none" rtlCol="0">
            <a:spAutoFit/>
          </a:bodyPr>
          <a:lstStyle/>
          <a:p>
            <a:r>
              <a:rPr lang="en-US" sz="3200" b="1" dirty="0">
                <a:solidFill>
                  <a:schemeClr val="tx2"/>
                </a:solidFill>
              </a:rPr>
              <a:t>Reasons Reuser Needed Context</a:t>
            </a:r>
          </a:p>
        </p:txBody>
      </p:sp>
      <p:sp>
        <p:nvSpPr>
          <p:cNvPr id="6" name="TextBox 5">
            <a:extLst>
              <a:ext uri="{FF2B5EF4-FFF2-40B4-BE49-F238E27FC236}">
                <a16:creationId xmlns:a16="http://schemas.microsoft.com/office/drawing/2014/main" id="{97D8A8AB-6BA0-4AF0-B757-02D82E591D34}"/>
              </a:ext>
            </a:extLst>
          </p:cNvPr>
          <p:cNvSpPr txBox="1"/>
          <p:nvPr/>
        </p:nvSpPr>
        <p:spPr>
          <a:xfrm>
            <a:off x="0" y="4468974"/>
            <a:ext cx="2014992" cy="461665"/>
          </a:xfrm>
          <a:prstGeom prst="rect">
            <a:avLst/>
          </a:prstGeom>
          <a:noFill/>
        </p:spPr>
        <p:txBody>
          <a:bodyPr wrap="square" rtlCol="0">
            <a:spAutoFit/>
          </a:bodyPr>
          <a:lstStyle/>
          <a:p>
            <a:r>
              <a:rPr lang="en-US" sz="1200" dirty="0"/>
              <a:t>(Yakel, Faniel &amp; Frank, unpublished mss.)</a:t>
            </a:r>
          </a:p>
        </p:txBody>
      </p:sp>
    </p:spTree>
    <p:extLst>
      <p:ext uri="{BB962C8B-B14F-4D97-AF65-F5344CB8AC3E}">
        <p14:creationId xmlns:p14="http://schemas.microsoft.com/office/powerpoint/2010/main" val="131777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28DB48-C5B1-4202-BB0E-7E9483A7DF68}"/>
              </a:ext>
            </a:extLst>
          </p:cNvPr>
          <p:cNvSpPr txBox="1"/>
          <p:nvPr/>
        </p:nvSpPr>
        <p:spPr>
          <a:xfrm>
            <a:off x="240477" y="1448365"/>
            <a:ext cx="8663046" cy="2246769"/>
          </a:xfrm>
          <a:prstGeom prst="rect">
            <a:avLst/>
          </a:prstGeom>
          <a:noFill/>
        </p:spPr>
        <p:txBody>
          <a:bodyPr wrap="square" rtlCol="0">
            <a:spAutoFit/>
          </a:bodyPr>
          <a:lstStyle/>
          <a:p>
            <a:pPr algn="ctr"/>
            <a:r>
              <a:rPr lang="en-US" sz="2800" b="1" dirty="0">
                <a:solidFill>
                  <a:schemeClr val="bg1"/>
                </a:solidFill>
              </a:rPr>
              <a:t>When we look at reusability from a researchers’ perspective, the ability of data repositories to provide reusable data is a direct result of what data producers are being asked to share during data deposit.</a:t>
            </a:r>
          </a:p>
        </p:txBody>
      </p:sp>
    </p:spTree>
    <p:extLst>
      <p:ext uri="{BB962C8B-B14F-4D97-AF65-F5344CB8AC3E}">
        <p14:creationId xmlns:p14="http://schemas.microsoft.com/office/powerpoint/2010/main" val="3311263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CLC 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PowerPoint Template 16x9 V3" id="{8AE900A0-BDAB-4100-8E6E-0D1DF52823E0}" vid="{2E02DCCF-65A5-4E57-9CAC-E8931BD366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BF0AE2D1389649808D9472CB064CCE" ma:contentTypeVersion="5" ma:contentTypeDescription="Create a new document." ma:contentTypeScope="" ma:versionID="71b5f4facd498cbc3a3df13ecc85d613">
  <xsd:schema xmlns:xsd="http://www.w3.org/2001/XMLSchema" xmlns:xs="http://www.w3.org/2001/XMLSchema" xmlns:p="http://schemas.microsoft.com/office/2006/metadata/properties" xmlns:ns1="http://schemas.microsoft.com/sharepoint/v3" xmlns:ns2="6d6d3201-fbff-4ac4-a4b7-e0a0217f93fc" xmlns:ns3="cbe0efe5-0ef0-41ce-a9ab-fad89b5ef4cb" targetNamespace="http://schemas.microsoft.com/office/2006/metadata/properties" ma:root="true" ma:fieldsID="65c677518e38937a1a4f6f645bcd4b79" ns1:_="" ns2:_="" ns3:_="">
    <xsd:import namespace="http://schemas.microsoft.com/sharepoint/v3"/>
    <xsd:import namespace="6d6d3201-fbff-4ac4-a4b7-e0a0217f93fc"/>
    <xsd:import namespace="cbe0efe5-0ef0-41ce-a9ab-fad89b5ef4c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d3201-fbff-4ac4-a4b7-e0a0217f93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0efe5-0ef0-41ce-a9ab-fad89b5ef4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E7E988F0-95B4-4FCA-A550-26E1636850FD}">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cbe0efe5-0ef0-41ce-a9ab-fad89b5ef4cb"/>
    <ds:schemaRef ds:uri="http://schemas.microsoft.com/sharepoint/v3"/>
    <ds:schemaRef ds:uri="http://schemas.openxmlformats.org/package/2006/metadata/core-properties"/>
    <ds:schemaRef ds:uri="6d6d3201-fbff-4ac4-a4b7-e0a0217f93fc"/>
    <ds:schemaRef ds:uri="http://www.w3.org/XML/1998/namespace"/>
  </ds:schemaRefs>
</ds:datastoreItem>
</file>

<file path=customXml/itemProps3.xml><?xml version="1.0" encoding="utf-8"?>
<ds:datastoreItem xmlns:ds="http://schemas.openxmlformats.org/officeDocument/2006/customXml" ds:itemID="{DACF713D-0081-4503-945B-D24318CCC5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6d3201-fbff-4ac4-a4b7-e0a0217f93fc"/>
    <ds:schemaRef ds:uri="cbe0efe5-0ef0-41ce-a9ab-fad89b5ef4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13946</TotalTime>
  <Words>1873</Words>
  <Application>Microsoft Office PowerPoint</Application>
  <PresentationFormat>On-screen Show (16:9)</PresentationFormat>
  <Paragraphs>218</Paragraphs>
  <Slides>34</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Bahnschrift SemiLight</vt:lpstr>
      <vt:lpstr>Calibri</vt:lpstr>
      <vt:lpstr>Helvetica</vt:lpstr>
      <vt:lpstr>Nonconfidential</vt:lpstr>
      <vt:lpstr>OCLC 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Faniel,Ixchel</cp:lastModifiedBy>
  <cp:revision>459</cp:revision>
  <dcterms:created xsi:type="dcterms:W3CDTF">2015-04-17T19:58:50Z</dcterms:created>
  <dcterms:modified xsi:type="dcterms:W3CDTF">2020-03-30T20:33:44Z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0x01010030BF0AE2D1389649808D9472CB064CCE</vt:lpwstr>
  </property>
</Properties>
</file>