
<file path=[Content_Types].xml><?xml version="1.0" encoding="utf-8"?>
<Types xmlns="http://schemas.openxmlformats.org/package/2006/content-types">
  <Default Extension="emf" ContentType="image/x-emf"/>
  <Default Extension="jpeg" ContentType="image/jpeg"/>
  <Default Extension="jpg" ContentType="image/jpeg"/>
  <Default Extension="mp4" ContentType="video/mp4"/>
  <Default Extension="png" ContentType="image/png"/>
  <Default Extension="rels" ContentType="application/vnd.openxmlformats-package.relationships+xml"/>
  <Default Extension="svg" ContentType="image/svg+xml"/>
  <Default Extension="tiff" ContentType="image/tiff"/>
  <Default Extension="wdp" ContentType="image/vnd.ms-photo"/>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drawings/drawing1.xml" ContentType="application/vnd.openxmlformats-officedocument.drawingml.chartshapes+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5"/>
  </p:sldMasterIdLst>
  <p:notesMasterIdLst>
    <p:notesMasterId r:id="rId42"/>
  </p:notesMasterIdLst>
  <p:handoutMasterIdLst>
    <p:handoutMasterId r:id="rId43"/>
  </p:handoutMasterIdLst>
  <p:sldIdLst>
    <p:sldId id="256" r:id="rId6"/>
    <p:sldId id="258" r:id="rId7"/>
    <p:sldId id="278" r:id="rId8"/>
    <p:sldId id="523" r:id="rId9"/>
    <p:sldId id="259" r:id="rId10"/>
    <p:sldId id="280" r:id="rId11"/>
    <p:sldId id="2136" r:id="rId12"/>
    <p:sldId id="2137" r:id="rId13"/>
    <p:sldId id="2123" r:id="rId14"/>
    <p:sldId id="2124" r:id="rId15"/>
    <p:sldId id="304" r:id="rId16"/>
    <p:sldId id="2079" r:id="rId17"/>
    <p:sldId id="1938" r:id="rId18"/>
    <p:sldId id="2105" r:id="rId19"/>
    <p:sldId id="1939" r:id="rId20"/>
    <p:sldId id="2141" r:id="rId21"/>
    <p:sldId id="2061" r:id="rId22"/>
    <p:sldId id="2142" r:id="rId23"/>
    <p:sldId id="2138" r:id="rId24"/>
    <p:sldId id="2089" r:id="rId25"/>
    <p:sldId id="2134" r:id="rId26"/>
    <p:sldId id="2133" r:id="rId27"/>
    <p:sldId id="277" r:id="rId28"/>
    <p:sldId id="285" r:id="rId29"/>
    <p:sldId id="284" r:id="rId30"/>
    <p:sldId id="282" r:id="rId31"/>
    <p:sldId id="308" r:id="rId32"/>
    <p:sldId id="310" r:id="rId33"/>
    <p:sldId id="309" r:id="rId34"/>
    <p:sldId id="301" r:id="rId35"/>
    <p:sldId id="298" r:id="rId36"/>
    <p:sldId id="295" r:id="rId37"/>
    <p:sldId id="318" r:id="rId38"/>
    <p:sldId id="300" r:id="rId39"/>
    <p:sldId id="2139" r:id="rId40"/>
    <p:sldId id="257" r:id="rId41"/>
  </p:sldIdLst>
  <p:sldSz cx="9144000" cy="5143500" type="screen16x9"/>
  <p:notesSz cx="7019925" cy="9305925"/>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onnaway,Lynn" initials="C" lastIdx="8" clrIdx="0">
    <p:extLst>
      <p:ext uri="{19B8F6BF-5375-455C-9EA6-DF929625EA0E}">
        <p15:presenceInfo xmlns:p15="http://schemas.microsoft.com/office/powerpoint/2012/main" userId="S::connawal@oclc.org::ad404386-59a2-4484-b61f-878bf79a709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2AFD8"/>
    <a:srgbClr val="78BF20"/>
    <a:srgbClr val="3DB67D"/>
    <a:srgbClr val="F6BE00"/>
    <a:srgbClr val="77C020"/>
    <a:srgbClr val="B7C00E"/>
    <a:srgbClr val="000000"/>
    <a:srgbClr val="4C8C2B"/>
    <a:srgbClr val="AE2573"/>
    <a:srgbClr val="E87722"/>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0397" autoAdjust="0"/>
    <p:restoredTop sz="59814" autoAdjust="0"/>
  </p:normalViewPr>
  <p:slideViewPr>
    <p:cSldViewPr snapToGrid="0" snapToObjects="1">
      <p:cViewPr varScale="1">
        <p:scale>
          <a:sx n="91" d="100"/>
          <a:sy n="91" d="100"/>
        </p:scale>
        <p:origin x="1914" y="78"/>
      </p:cViewPr>
      <p:guideLst/>
    </p:cSldViewPr>
  </p:slideViewPr>
  <p:notesTextViewPr>
    <p:cViewPr>
      <p:scale>
        <a:sx n="100" d="100"/>
        <a:sy n="100" d="100"/>
      </p:scale>
      <p:origin x="0" y="0"/>
    </p:cViewPr>
  </p:notesTextViewPr>
  <p:notesViewPr>
    <p:cSldViewPr snapToGrid="0" snapToObjects="1">
      <p:cViewPr varScale="1">
        <p:scale>
          <a:sx n="118" d="100"/>
          <a:sy n="118" d="100"/>
        </p:scale>
        <p:origin x="7584" y="12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3" Type="http://schemas.openxmlformats.org/officeDocument/2006/relationships/customXml" Target="../customXml/item3.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notesMaster" Target="notesMasters/notesMaster1.xml"/><Relationship Id="rId47" Type="http://schemas.openxmlformats.org/officeDocument/2006/relationships/theme" Target="theme/theme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41" Type="http://schemas.openxmlformats.org/officeDocument/2006/relationships/slide" Target="slides/slide36.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presProps" Target="presProps.xml"/><Relationship Id="rId5" Type="http://schemas.openxmlformats.org/officeDocument/2006/relationships/slideMaster" Target="slideMasters/slideMaster1.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commentAuthors" Target="commentAuthors.xml"/><Relationship Id="rId4" Type="http://schemas.openxmlformats.org/officeDocument/2006/relationships/customXml" Target="../customXml/item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handoutMaster" Target="handoutMasters/handoutMaster1.xml"/><Relationship Id="rId48" Type="http://schemas.openxmlformats.org/officeDocument/2006/relationships/tableStyles" Target="tableStyles.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package" Target="../embeddings/Microsoft_Excel_Worksheet3.xlsx"/><Relationship Id="rId2" Type="http://schemas.microsoft.com/office/2011/relationships/chartColorStyle" Target="colors4.xml"/><Relationship Id="rId1" Type="http://schemas.microsoft.com/office/2011/relationships/chartStyle" Target="style4.xml"/><Relationship Id="rId4" Type="http://schemas.openxmlformats.org/officeDocument/2006/relationships/chartUserShapes" Target="../drawings/drawing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lang="en-US" sz="1800" b="1" i="0" u="none" strike="noStrike" kern="1200" spc="0" baseline="0">
                <a:solidFill>
                  <a:sysClr val="windowText" lastClr="000000">
                    <a:lumMod val="65000"/>
                    <a:lumOff val="35000"/>
                  </a:sysClr>
                </a:solidFill>
                <a:effectLst/>
                <a:latin typeface="+mn-lt"/>
                <a:ea typeface="+mn-ea"/>
                <a:cs typeface="+mn-cs"/>
              </a:defRPr>
            </a:pPr>
            <a:r>
              <a:rPr lang="en-US" sz="1800" b="1" i="0" u="none" strike="noStrike" kern="1200" spc="0" baseline="0" dirty="0">
                <a:solidFill>
                  <a:sysClr val="windowText" lastClr="000000">
                    <a:lumMod val="65000"/>
                    <a:lumOff val="35000"/>
                  </a:sysClr>
                </a:solidFill>
                <a:effectLst/>
                <a:latin typeface="+mn-lt"/>
                <a:ea typeface="+mn-ea"/>
                <a:cs typeface="+mn-cs"/>
              </a:rPr>
              <a:t>University &amp; Research Libraries:</a:t>
            </a:r>
          </a:p>
          <a:p>
            <a:pPr>
              <a:defRPr lang="en-US" sz="1800" b="1">
                <a:solidFill>
                  <a:sysClr val="windowText" lastClr="000000">
                    <a:lumMod val="65000"/>
                    <a:lumOff val="35000"/>
                  </a:sysClr>
                </a:solidFill>
                <a:effectLst/>
              </a:defRPr>
            </a:pPr>
            <a:r>
              <a:rPr lang="en-US" sz="1800" b="1" i="0" u="none" strike="noStrike" kern="1200" spc="0" baseline="0" dirty="0">
                <a:solidFill>
                  <a:sysClr val="windowText" lastClr="000000">
                    <a:lumMod val="65000"/>
                    <a:lumOff val="35000"/>
                  </a:sysClr>
                </a:solidFill>
                <a:effectLst/>
                <a:latin typeface="+mn-lt"/>
                <a:ea typeface="+mn-ea"/>
                <a:cs typeface="+mn-cs"/>
              </a:rPr>
              <a:t>State of open content activities</a:t>
            </a:r>
          </a:p>
        </c:rich>
      </c:tx>
      <c:overlay val="0"/>
      <c:spPr>
        <a:noFill/>
        <a:ln>
          <a:noFill/>
        </a:ln>
        <a:effectLst/>
      </c:spPr>
      <c:txPr>
        <a:bodyPr rot="0" spcFirstLastPara="1" vertOverflow="ellipsis" vert="horz" wrap="square" anchor="ctr" anchorCtr="1"/>
        <a:lstStyle/>
        <a:p>
          <a:pPr>
            <a:defRPr lang="en-US" sz="1800" b="1" i="0" u="none" strike="noStrike" kern="1200" spc="0" baseline="0">
              <a:solidFill>
                <a:sysClr val="windowText" lastClr="000000">
                  <a:lumMod val="65000"/>
                  <a:lumOff val="35000"/>
                </a:sysClr>
              </a:solidFill>
              <a:effectLst/>
              <a:latin typeface="+mn-lt"/>
              <a:ea typeface="+mn-ea"/>
              <a:cs typeface="+mn-cs"/>
            </a:defRPr>
          </a:pPr>
          <a:endParaRPr lang="en-US"/>
        </a:p>
      </c:txPr>
    </c:title>
    <c:autoTitleDeleted val="0"/>
    <c:plotArea>
      <c:layout/>
      <c:barChart>
        <c:barDir val="col"/>
        <c:grouping val="clustered"/>
        <c:varyColors val="0"/>
        <c:ser>
          <c:idx val="0"/>
          <c:order val="0"/>
          <c:tx>
            <c:strRef>
              <c:f>'coll coll-2'!$A$2</c:f>
              <c:strCache>
                <c:ptCount val="1"/>
                <c:pt idx="0">
                  <c:v>Digital Collections Library</c:v>
                </c:pt>
              </c:strCache>
            </c:strRef>
          </c:tx>
          <c:spPr>
            <a:solidFill>
              <a:schemeClr val="accent1"/>
            </a:solidFill>
            <a:ln>
              <a:noFill/>
            </a:ln>
            <a:effectLst/>
          </c:spPr>
          <c:invertIfNegative val="0"/>
          <c:cat>
            <c:strRef>
              <c:f>'coll coll-2'!$B$1:$G$1</c:f>
              <c:strCache>
                <c:ptCount val="6"/>
                <c:pt idx="0">
                  <c:v>Maturity &gt; 3 yrs</c:v>
                </c:pt>
                <c:pt idx="1">
                  <c:v>No source of investment</c:v>
                </c:pt>
                <c:pt idx="2">
                  <c:v>Budget line item</c:v>
                </c:pt>
                <c:pt idx="3">
                  <c:v>FTE</c:v>
                </c:pt>
                <c:pt idx="4">
                  <c:v>Very successful</c:v>
                </c:pt>
                <c:pt idx="5">
                  <c:v>Accelerate impact</c:v>
                </c:pt>
              </c:strCache>
            </c:strRef>
          </c:cat>
          <c:val>
            <c:numRef>
              <c:f>'coll coll-2'!$B$2:$G$2</c:f>
              <c:numCache>
                <c:formatCode>0%</c:formatCode>
                <c:ptCount val="6"/>
                <c:pt idx="0">
                  <c:v>0.74</c:v>
                </c:pt>
                <c:pt idx="1">
                  <c:v>0.11</c:v>
                </c:pt>
                <c:pt idx="2">
                  <c:v>0.47</c:v>
                </c:pt>
                <c:pt idx="3">
                  <c:v>0.41</c:v>
                </c:pt>
                <c:pt idx="4">
                  <c:v>0.3</c:v>
                </c:pt>
                <c:pt idx="5">
                  <c:v>0.52</c:v>
                </c:pt>
              </c:numCache>
            </c:numRef>
          </c:val>
          <c:extLst>
            <c:ext xmlns:c16="http://schemas.microsoft.com/office/drawing/2014/chart" uri="{C3380CC4-5D6E-409C-BE32-E72D297353CC}">
              <c16:uniqueId val="{00000000-9BB7-4F4D-A1B1-5E4FE57E8E03}"/>
            </c:ext>
          </c:extLst>
        </c:ser>
        <c:ser>
          <c:idx val="1"/>
          <c:order val="1"/>
          <c:tx>
            <c:strRef>
              <c:f>'coll coll-2'!$A$3</c:f>
              <c:strCache>
                <c:ptCount val="1"/>
                <c:pt idx="0">
                  <c:v>Digitizing Collections</c:v>
                </c:pt>
              </c:strCache>
            </c:strRef>
          </c:tx>
          <c:spPr>
            <a:solidFill>
              <a:schemeClr val="accent2"/>
            </a:solidFill>
            <a:ln>
              <a:noFill/>
            </a:ln>
            <a:effectLst/>
          </c:spPr>
          <c:invertIfNegative val="0"/>
          <c:cat>
            <c:strRef>
              <c:f>'coll coll-2'!$B$1:$G$1</c:f>
              <c:strCache>
                <c:ptCount val="6"/>
                <c:pt idx="0">
                  <c:v>Maturity &gt; 3 yrs</c:v>
                </c:pt>
                <c:pt idx="1">
                  <c:v>No source of investment</c:v>
                </c:pt>
                <c:pt idx="2">
                  <c:v>Budget line item</c:v>
                </c:pt>
                <c:pt idx="3">
                  <c:v>FTE</c:v>
                </c:pt>
                <c:pt idx="4">
                  <c:v>Very successful</c:v>
                </c:pt>
                <c:pt idx="5">
                  <c:v>Accelerate impact</c:v>
                </c:pt>
              </c:strCache>
            </c:strRef>
          </c:cat>
          <c:val>
            <c:numRef>
              <c:f>'coll coll-2'!$B$3:$G$3</c:f>
              <c:numCache>
                <c:formatCode>0%</c:formatCode>
                <c:ptCount val="6"/>
                <c:pt idx="0">
                  <c:v>0.72</c:v>
                </c:pt>
                <c:pt idx="1">
                  <c:v>0.12</c:v>
                </c:pt>
                <c:pt idx="2">
                  <c:v>0.38</c:v>
                </c:pt>
                <c:pt idx="3">
                  <c:v>0.33</c:v>
                </c:pt>
                <c:pt idx="4">
                  <c:v>0.32</c:v>
                </c:pt>
                <c:pt idx="5">
                  <c:v>0.52</c:v>
                </c:pt>
              </c:numCache>
            </c:numRef>
          </c:val>
          <c:extLst>
            <c:ext xmlns:c16="http://schemas.microsoft.com/office/drawing/2014/chart" uri="{C3380CC4-5D6E-409C-BE32-E72D297353CC}">
              <c16:uniqueId val="{00000001-9BB7-4F4D-A1B1-5E4FE57E8E03}"/>
            </c:ext>
          </c:extLst>
        </c:ser>
        <c:ser>
          <c:idx val="2"/>
          <c:order val="2"/>
          <c:tx>
            <c:strRef>
              <c:f>'coll coll-2'!$A$4</c:f>
              <c:strCache>
                <c:ptCount val="1"/>
                <c:pt idx="0">
                  <c:v>Deep interactions wtih open content</c:v>
                </c:pt>
              </c:strCache>
            </c:strRef>
          </c:tx>
          <c:spPr>
            <a:solidFill>
              <a:schemeClr val="accent3"/>
            </a:solidFill>
            <a:ln>
              <a:noFill/>
            </a:ln>
            <a:effectLst/>
          </c:spPr>
          <c:invertIfNegative val="0"/>
          <c:cat>
            <c:strRef>
              <c:f>'coll coll-2'!$B$1:$G$1</c:f>
              <c:strCache>
                <c:ptCount val="6"/>
                <c:pt idx="0">
                  <c:v>Maturity &gt; 3 yrs</c:v>
                </c:pt>
                <c:pt idx="1">
                  <c:v>No source of investment</c:v>
                </c:pt>
                <c:pt idx="2">
                  <c:v>Budget line item</c:v>
                </c:pt>
                <c:pt idx="3">
                  <c:v>FTE</c:v>
                </c:pt>
                <c:pt idx="4">
                  <c:v>Very successful</c:v>
                </c:pt>
                <c:pt idx="5">
                  <c:v>Accelerate impact</c:v>
                </c:pt>
              </c:strCache>
            </c:strRef>
          </c:cat>
          <c:val>
            <c:numRef>
              <c:f>'coll coll-2'!$B$4:$G$4</c:f>
              <c:numCache>
                <c:formatCode>0%</c:formatCode>
                <c:ptCount val="6"/>
                <c:pt idx="0">
                  <c:v>0.42</c:v>
                </c:pt>
                <c:pt idx="1">
                  <c:v>0.2</c:v>
                </c:pt>
                <c:pt idx="2">
                  <c:v>0.26</c:v>
                </c:pt>
                <c:pt idx="3">
                  <c:v>0.26</c:v>
                </c:pt>
                <c:pt idx="4">
                  <c:v>0.19</c:v>
                </c:pt>
                <c:pt idx="5">
                  <c:v>0.59</c:v>
                </c:pt>
              </c:numCache>
            </c:numRef>
          </c:val>
          <c:extLst>
            <c:ext xmlns:c16="http://schemas.microsoft.com/office/drawing/2014/chart" uri="{C3380CC4-5D6E-409C-BE32-E72D297353CC}">
              <c16:uniqueId val="{00000002-9BB7-4F4D-A1B1-5E4FE57E8E03}"/>
            </c:ext>
          </c:extLst>
        </c:ser>
        <c:dLbls>
          <c:showLegendKey val="0"/>
          <c:showVal val="0"/>
          <c:showCatName val="0"/>
          <c:showSerName val="0"/>
          <c:showPercent val="0"/>
          <c:showBubbleSize val="0"/>
        </c:dLbls>
        <c:gapWidth val="219"/>
        <c:overlap val="-27"/>
        <c:axId val="878033320"/>
        <c:axId val="878036928"/>
      </c:barChart>
      <c:catAx>
        <c:axId val="878033320"/>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878036928"/>
        <c:crosses val="autoZero"/>
        <c:auto val="1"/>
        <c:lblAlgn val="ctr"/>
        <c:lblOffset val="100"/>
        <c:noMultiLvlLbl val="0"/>
      </c:catAx>
      <c:valAx>
        <c:axId val="878036928"/>
        <c:scaling>
          <c:orientation val="minMax"/>
        </c:scaling>
        <c:delete val="0"/>
        <c:axPos val="l"/>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878033320"/>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mn-lt"/>
                <a:ea typeface="+mn-ea"/>
                <a:cs typeface="+mn-cs"/>
              </a:defRPr>
            </a:pPr>
            <a:r>
              <a:rPr lang="en-US" sz="1800" b="1" i="0" baseline="0" dirty="0">
                <a:effectLst/>
              </a:rPr>
              <a:t>University &amp; Research Libraries: </a:t>
            </a:r>
          </a:p>
          <a:p>
            <a:pPr>
              <a:defRPr/>
            </a:pPr>
            <a:r>
              <a:rPr lang="en-US" sz="1800" b="1" i="0" baseline="0" dirty="0">
                <a:effectLst/>
              </a:rPr>
              <a:t>State of open content activities  </a:t>
            </a:r>
            <a:endParaRPr lang="en-US" dirty="0">
              <a:effectLst/>
            </a:endParaRP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barChart>
        <c:barDir val="col"/>
        <c:grouping val="clustered"/>
        <c:varyColors val="0"/>
        <c:ser>
          <c:idx val="0"/>
          <c:order val="0"/>
          <c:tx>
            <c:strRef>
              <c:f>Sheet2!$A$2</c:f>
              <c:strCache>
                <c:ptCount val="1"/>
                <c:pt idx="0">
                  <c:v>Institutional repository</c:v>
                </c:pt>
              </c:strCache>
            </c:strRef>
          </c:tx>
          <c:spPr>
            <a:solidFill>
              <a:schemeClr val="accent1"/>
            </a:solidFill>
            <a:ln>
              <a:noFill/>
            </a:ln>
            <a:effectLst/>
          </c:spPr>
          <c:invertIfNegative val="0"/>
          <c:cat>
            <c:strRef>
              <c:f>Sheet2!$B$1:$G$1</c:f>
              <c:strCache>
                <c:ptCount val="6"/>
                <c:pt idx="0">
                  <c:v>Maturity &gt; 3 yrs</c:v>
                </c:pt>
                <c:pt idx="1">
                  <c:v>No source of investment</c:v>
                </c:pt>
                <c:pt idx="2">
                  <c:v>Budget line item</c:v>
                </c:pt>
                <c:pt idx="3">
                  <c:v>FTE</c:v>
                </c:pt>
                <c:pt idx="4">
                  <c:v>Very successful</c:v>
                </c:pt>
                <c:pt idx="5">
                  <c:v>Accelerate impact</c:v>
                </c:pt>
              </c:strCache>
            </c:strRef>
          </c:cat>
          <c:val>
            <c:numRef>
              <c:f>Sheet2!$B$2:$G$2</c:f>
              <c:numCache>
                <c:formatCode>0%</c:formatCode>
                <c:ptCount val="6"/>
                <c:pt idx="0">
                  <c:v>0.75</c:v>
                </c:pt>
                <c:pt idx="1">
                  <c:v>0.11</c:v>
                </c:pt>
                <c:pt idx="2">
                  <c:v>0.54</c:v>
                </c:pt>
                <c:pt idx="3">
                  <c:v>0.41</c:v>
                </c:pt>
                <c:pt idx="4">
                  <c:v>0.34</c:v>
                </c:pt>
                <c:pt idx="5">
                  <c:v>0.56999999999999995</c:v>
                </c:pt>
              </c:numCache>
            </c:numRef>
          </c:val>
          <c:extLst>
            <c:ext xmlns:c16="http://schemas.microsoft.com/office/drawing/2014/chart" uri="{C3380CC4-5D6E-409C-BE32-E72D297353CC}">
              <c16:uniqueId val="{00000000-F710-4948-A890-DA7216E6D50A}"/>
            </c:ext>
          </c:extLst>
        </c:ser>
        <c:ser>
          <c:idx val="1"/>
          <c:order val="1"/>
          <c:tx>
            <c:strRef>
              <c:f>Sheet2!$A$3</c:f>
              <c:strCache>
                <c:ptCount val="1"/>
                <c:pt idx="0">
                  <c:v>Supporting authors</c:v>
                </c:pt>
              </c:strCache>
            </c:strRef>
          </c:tx>
          <c:spPr>
            <a:solidFill>
              <a:schemeClr val="accent2"/>
            </a:solidFill>
            <a:ln>
              <a:noFill/>
            </a:ln>
            <a:effectLst/>
          </c:spPr>
          <c:invertIfNegative val="0"/>
          <c:cat>
            <c:strRef>
              <c:f>Sheet2!$B$1:$G$1</c:f>
              <c:strCache>
                <c:ptCount val="6"/>
                <c:pt idx="0">
                  <c:v>Maturity &gt; 3 yrs</c:v>
                </c:pt>
                <c:pt idx="1">
                  <c:v>No source of investment</c:v>
                </c:pt>
                <c:pt idx="2">
                  <c:v>Budget line item</c:v>
                </c:pt>
                <c:pt idx="3">
                  <c:v>FTE</c:v>
                </c:pt>
                <c:pt idx="4">
                  <c:v>Very successful</c:v>
                </c:pt>
                <c:pt idx="5">
                  <c:v>Accelerate impact</c:v>
                </c:pt>
              </c:strCache>
            </c:strRef>
          </c:cat>
          <c:val>
            <c:numRef>
              <c:f>Sheet2!$B$3:$G$3</c:f>
              <c:numCache>
                <c:formatCode>0%</c:formatCode>
                <c:ptCount val="6"/>
                <c:pt idx="0">
                  <c:v>0.71</c:v>
                </c:pt>
                <c:pt idx="1">
                  <c:v>0.23</c:v>
                </c:pt>
                <c:pt idx="2">
                  <c:v>0.19</c:v>
                </c:pt>
                <c:pt idx="3">
                  <c:v>0.41</c:v>
                </c:pt>
                <c:pt idx="4">
                  <c:v>0.23</c:v>
                </c:pt>
                <c:pt idx="5">
                  <c:v>0.63</c:v>
                </c:pt>
              </c:numCache>
            </c:numRef>
          </c:val>
          <c:extLst>
            <c:ext xmlns:c16="http://schemas.microsoft.com/office/drawing/2014/chart" uri="{C3380CC4-5D6E-409C-BE32-E72D297353CC}">
              <c16:uniqueId val="{00000001-F710-4948-A890-DA7216E6D50A}"/>
            </c:ext>
          </c:extLst>
        </c:ser>
        <c:ser>
          <c:idx val="2"/>
          <c:order val="2"/>
          <c:tx>
            <c:strRef>
              <c:f>Sheet2!$A$4</c:f>
              <c:strCache>
                <c:ptCount val="1"/>
                <c:pt idx="0">
                  <c:v>Publishing</c:v>
                </c:pt>
              </c:strCache>
            </c:strRef>
          </c:tx>
          <c:spPr>
            <a:solidFill>
              <a:schemeClr val="accent3"/>
            </a:solidFill>
            <a:ln>
              <a:noFill/>
            </a:ln>
            <a:effectLst/>
          </c:spPr>
          <c:invertIfNegative val="0"/>
          <c:cat>
            <c:strRef>
              <c:f>Sheet2!$B$1:$G$1</c:f>
              <c:strCache>
                <c:ptCount val="6"/>
                <c:pt idx="0">
                  <c:v>Maturity &gt; 3 yrs</c:v>
                </c:pt>
                <c:pt idx="1">
                  <c:v>No source of investment</c:v>
                </c:pt>
                <c:pt idx="2">
                  <c:v>Budget line item</c:v>
                </c:pt>
                <c:pt idx="3">
                  <c:v>FTE</c:v>
                </c:pt>
                <c:pt idx="4">
                  <c:v>Very successful</c:v>
                </c:pt>
                <c:pt idx="5">
                  <c:v>Accelerate impact</c:v>
                </c:pt>
              </c:strCache>
            </c:strRef>
          </c:cat>
          <c:val>
            <c:numRef>
              <c:f>Sheet2!$B$4:$G$4</c:f>
              <c:numCache>
                <c:formatCode>0%</c:formatCode>
                <c:ptCount val="6"/>
                <c:pt idx="0">
                  <c:v>0.65</c:v>
                </c:pt>
                <c:pt idx="1">
                  <c:v>0.13</c:v>
                </c:pt>
                <c:pt idx="2">
                  <c:v>0.4</c:v>
                </c:pt>
                <c:pt idx="3">
                  <c:v>0.38</c:v>
                </c:pt>
                <c:pt idx="4">
                  <c:v>0.27</c:v>
                </c:pt>
                <c:pt idx="5">
                  <c:v>0.56999999999999995</c:v>
                </c:pt>
              </c:numCache>
            </c:numRef>
          </c:val>
          <c:extLst>
            <c:ext xmlns:c16="http://schemas.microsoft.com/office/drawing/2014/chart" uri="{C3380CC4-5D6E-409C-BE32-E72D297353CC}">
              <c16:uniqueId val="{00000002-F710-4948-A890-DA7216E6D50A}"/>
            </c:ext>
          </c:extLst>
        </c:ser>
        <c:ser>
          <c:idx val="3"/>
          <c:order val="3"/>
          <c:tx>
            <c:strRef>
              <c:f>Sheet2!$A$5</c:f>
              <c:strCache>
                <c:ptCount val="1"/>
                <c:pt idx="0">
                  <c:v>Bibliometrics</c:v>
                </c:pt>
              </c:strCache>
            </c:strRef>
          </c:tx>
          <c:spPr>
            <a:solidFill>
              <a:schemeClr val="accent4"/>
            </a:solidFill>
            <a:ln>
              <a:noFill/>
            </a:ln>
            <a:effectLst/>
          </c:spPr>
          <c:invertIfNegative val="0"/>
          <c:cat>
            <c:strRef>
              <c:f>Sheet2!$B$1:$G$1</c:f>
              <c:strCache>
                <c:ptCount val="6"/>
                <c:pt idx="0">
                  <c:v>Maturity &gt; 3 yrs</c:v>
                </c:pt>
                <c:pt idx="1">
                  <c:v>No source of investment</c:v>
                </c:pt>
                <c:pt idx="2">
                  <c:v>Budget line item</c:v>
                </c:pt>
                <c:pt idx="3">
                  <c:v>FTE</c:v>
                </c:pt>
                <c:pt idx="4">
                  <c:v>Very successful</c:v>
                </c:pt>
                <c:pt idx="5">
                  <c:v>Accelerate impact</c:v>
                </c:pt>
              </c:strCache>
            </c:strRef>
          </c:cat>
          <c:val>
            <c:numRef>
              <c:f>Sheet2!$B$5:$G$5</c:f>
              <c:numCache>
                <c:formatCode>0%</c:formatCode>
                <c:ptCount val="6"/>
                <c:pt idx="0">
                  <c:v>0.55000000000000004</c:v>
                </c:pt>
                <c:pt idx="1">
                  <c:v>0.16</c:v>
                </c:pt>
                <c:pt idx="2">
                  <c:v>0.28000000000000003</c:v>
                </c:pt>
                <c:pt idx="3">
                  <c:v>0.45</c:v>
                </c:pt>
                <c:pt idx="4">
                  <c:v>0.22</c:v>
                </c:pt>
                <c:pt idx="5">
                  <c:v>0.56000000000000005</c:v>
                </c:pt>
              </c:numCache>
            </c:numRef>
          </c:val>
          <c:extLst>
            <c:ext xmlns:c16="http://schemas.microsoft.com/office/drawing/2014/chart" uri="{C3380CC4-5D6E-409C-BE32-E72D297353CC}">
              <c16:uniqueId val="{00000003-F710-4948-A890-DA7216E6D50A}"/>
            </c:ext>
          </c:extLst>
        </c:ser>
        <c:ser>
          <c:idx val="4"/>
          <c:order val="4"/>
          <c:tx>
            <c:strRef>
              <c:f>Sheet2!$A$6</c:f>
              <c:strCache>
                <c:ptCount val="1"/>
                <c:pt idx="0">
                  <c:v>Data services</c:v>
                </c:pt>
              </c:strCache>
            </c:strRef>
          </c:tx>
          <c:spPr>
            <a:solidFill>
              <a:schemeClr val="accent5"/>
            </a:solidFill>
            <a:ln>
              <a:noFill/>
            </a:ln>
            <a:effectLst/>
          </c:spPr>
          <c:invertIfNegative val="0"/>
          <c:cat>
            <c:strRef>
              <c:f>Sheet2!$B$1:$G$1</c:f>
              <c:strCache>
                <c:ptCount val="6"/>
                <c:pt idx="0">
                  <c:v>Maturity &gt; 3 yrs</c:v>
                </c:pt>
                <c:pt idx="1">
                  <c:v>No source of investment</c:v>
                </c:pt>
                <c:pt idx="2">
                  <c:v>Budget line item</c:v>
                </c:pt>
                <c:pt idx="3">
                  <c:v>FTE</c:v>
                </c:pt>
                <c:pt idx="4">
                  <c:v>Very successful</c:v>
                </c:pt>
                <c:pt idx="5">
                  <c:v>Accelerate impact</c:v>
                </c:pt>
              </c:strCache>
            </c:strRef>
          </c:cat>
          <c:val>
            <c:numRef>
              <c:f>Sheet2!$B$6:$G$6</c:f>
              <c:numCache>
                <c:formatCode>0%</c:formatCode>
                <c:ptCount val="6"/>
                <c:pt idx="0">
                  <c:v>0.5</c:v>
                </c:pt>
                <c:pt idx="1">
                  <c:v>0.09</c:v>
                </c:pt>
                <c:pt idx="2">
                  <c:v>0.34</c:v>
                </c:pt>
                <c:pt idx="3">
                  <c:v>0.5</c:v>
                </c:pt>
                <c:pt idx="4">
                  <c:v>0.15</c:v>
                </c:pt>
                <c:pt idx="5">
                  <c:v>0.77</c:v>
                </c:pt>
              </c:numCache>
            </c:numRef>
          </c:val>
          <c:extLst>
            <c:ext xmlns:c16="http://schemas.microsoft.com/office/drawing/2014/chart" uri="{C3380CC4-5D6E-409C-BE32-E72D297353CC}">
              <c16:uniqueId val="{00000004-F710-4948-A890-DA7216E6D50A}"/>
            </c:ext>
          </c:extLst>
        </c:ser>
        <c:dLbls>
          <c:showLegendKey val="0"/>
          <c:showVal val="0"/>
          <c:showCatName val="0"/>
          <c:showSerName val="0"/>
          <c:showPercent val="0"/>
          <c:showBubbleSize val="0"/>
        </c:dLbls>
        <c:gapWidth val="219"/>
        <c:overlap val="-27"/>
        <c:axId val="879297432"/>
        <c:axId val="879297760"/>
      </c:barChart>
      <c:catAx>
        <c:axId val="879297432"/>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879297760"/>
        <c:crosses val="autoZero"/>
        <c:auto val="1"/>
        <c:lblAlgn val="ctr"/>
        <c:lblOffset val="100"/>
        <c:noMultiLvlLbl val="0"/>
      </c:catAx>
      <c:valAx>
        <c:axId val="879297760"/>
        <c:scaling>
          <c:orientation val="minMax"/>
        </c:scaling>
        <c:delete val="0"/>
        <c:axPos val="l"/>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879297432"/>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400" b="0" i="0" u="none" strike="noStrike" kern="1200" spc="0" baseline="0">
                <a:solidFill>
                  <a:schemeClr val="tx1">
                    <a:lumMod val="65000"/>
                    <a:lumOff val="35000"/>
                  </a:schemeClr>
                </a:solidFill>
                <a:latin typeface="+mn-lt"/>
                <a:ea typeface="+mn-ea"/>
                <a:cs typeface="+mn-cs"/>
              </a:defRPr>
            </a:pPr>
            <a:r>
              <a:rPr lang="en-US" sz="1800" b="1" i="0" baseline="0" dirty="0">
                <a:effectLst/>
              </a:rPr>
              <a:t>University &amp; Research Libraries: </a:t>
            </a:r>
          </a:p>
          <a:p>
            <a:pPr>
              <a:defRPr/>
            </a:pPr>
            <a:r>
              <a:rPr lang="en-US" sz="1800" b="1" i="0" baseline="0" dirty="0">
                <a:effectLst/>
              </a:rPr>
              <a:t>State of open content activities  </a:t>
            </a:r>
            <a:endParaRPr lang="en-US" dirty="0">
              <a:effectLst/>
            </a:endParaRPr>
          </a:p>
        </c:rich>
      </c:tx>
      <c:overlay val="0"/>
      <c:spPr>
        <a:noFill/>
        <a:ln>
          <a:noFill/>
        </a:ln>
        <a:effectLst/>
      </c:spPr>
      <c:txPr>
        <a:bodyPr rot="0" spcFirstLastPara="1" vertOverflow="ellipsis" vert="horz" wrap="square" anchor="ctr" anchorCtr="1"/>
        <a:lstStyle/>
        <a:p>
          <a:pPr>
            <a:defRPr sz="1400"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barChart>
        <c:barDir val="col"/>
        <c:grouping val="clustered"/>
        <c:varyColors val="0"/>
        <c:ser>
          <c:idx val="0"/>
          <c:order val="0"/>
          <c:tx>
            <c:strRef>
              <c:f>'facilitated-2'!$A$2</c:f>
              <c:strCache>
                <c:ptCount val="1"/>
                <c:pt idx="0">
                  <c:v>Supporting users/instructing/digital literacy programs</c:v>
                </c:pt>
              </c:strCache>
            </c:strRef>
          </c:tx>
          <c:spPr>
            <a:solidFill>
              <a:schemeClr val="accent1"/>
            </a:solidFill>
            <a:ln>
              <a:noFill/>
            </a:ln>
            <a:effectLst/>
          </c:spPr>
          <c:invertIfNegative val="0"/>
          <c:cat>
            <c:strRef>
              <c:f>'facilitated-2'!$B$1:$G$1</c:f>
              <c:strCache>
                <c:ptCount val="6"/>
                <c:pt idx="0">
                  <c:v>Maturity &gt; 3 yrs</c:v>
                </c:pt>
                <c:pt idx="1">
                  <c:v>No source of investment</c:v>
                </c:pt>
                <c:pt idx="2">
                  <c:v>Budget line item</c:v>
                </c:pt>
                <c:pt idx="3">
                  <c:v>FTE</c:v>
                </c:pt>
                <c:pt idx="4">
                  <c:v>Very successful</c:v>
                </c:pt>
                <c:pt idx="5">
                  <c:v>Accelerate impact</c:v>
                </c:pt>
              </c:strCache>
            </c:strRef>
          </c:cat>
          <c:val>
            <c:numRef>
              <c:f>'facilitated-2'!$B$2:$G$2</c:f>
              <c:numCache>
                <c:formatCode>0%</c:formatCode>
                <c:ptCount val="6"/>
                <c:pt idx="0">
                  <c:v>0.64</c:v>
                </c:pt>
                <c:pt idx="1">
                  <c:v>0.28999999999999998</c:v>
                </c:pt>
                <c:pt idx="2">
                  <c:v>0.19</c:v>
                </c:pt>
                <c:pt idx="3">
                  <c:v>0.37</c:v>
                </c:pt>
                <c:pt idx="4">
                  <c:v>0.19</c:v>
                </c:pt>
                <c:pt idx="5">
                  <c:v>0.57999999999999996</c:v>
                </c:pt>
              </c:numCache>
            </c:numRef>
          </c:val>
          <c:extLst>
            <c:ext xmlns:c16="http://schemas.microsoft.com/office/drawing/2014/chart" uri="{C3380CC4-5D6E-409C-BE32-E72D297353CC}">
              <c16:uniqueId val="{00000000-5AED-FF44-8042-CBF883360813}"/>
            </c:ext>
          </c:extLst>
        </c:ser>
        <c:ser>
          <c:idx val="1"/>
          <c:order val="1"/>
          <c:tx>
            <c:strRef>
              <c:f>'facilitated-2'!$A$3</c:f>
              <c:strCache>
                <c:ptCount val="1"/>
                <c:pt idx="0">
                  <c:v>Selecting open content NOT managed by my library</c:v>
                </c:pt>
              </c:strCache>
            </c:strRef>
          </c:tx>
          <c:spPr>
            <a:solidFill>
              <a:schemeClr val="accent2"/>
            </a:solidFill>
            <a:ln>
              <a:noFill/>
            </a:ln>
            <a:effectLst/>
          </c:spPr>
          <c:invertIfNegative val="0"/>
          <c:cat>
            <c:strRef>
              <c:f>'facilitated-2'!$B$1:$G$1</c:f>
              <c:strCache>
                <c:ptCount val="6"/>
                <c:pt idx="0">
                  <c:v>Maturity &gt; 3 yrs</c:v>
                </c:pt>
                <c:pt idx="1">
                  <c:v>No source of investment</c:v>
                </c:pt>
                <c:pt idx="2">
                  <c:v>Budget line item</c:v>
                </c:pt>
                <c:pt idx="3">
                  <c:v>FTE</c:v>
                </c:pt>
                <c:pt idx="4">
                  <c:v>Very successful</c:v>
                </c:pt>
                <c:pt idx="5">
                  <c:v>Accelerate impact</c:v>
                </c:pt>
              </c:strCache>
            </c:strRef>
          </c:cat>
          <c:val>
            <c:numRef>
              <c:f>'facilitated-2'!$B$3:$G$3</c:f>
              <c:numCache>
                <c:formatCode>0%</c:formatCode>
                <c:ptCount val="6"/>
                <c:pt idx="0">
                  <c:v>0.56000000000000005</c:v>
                </c:pt>
                <c:pt idx="1">
                  <c:v>0.36</c:v>
                </c:pt>
                <c:pt idx="2">
                  <c:v>0.16</c:v>
                </c:pt>
                <c:pt idx="3">
                  <c:v>0.28000000000000003</c:v>
                </c:pt>
                <c:pt idx="4">
                  <c:v>0.16</c:v>
                </c:pt>
                <c:pt idx="5">
                  <c:v>0.39</c:v>
                </c:pt>
              </c:numCache>
            </c:numRef>
          </c:val>
          <c:extLst>
            <c:ext xmlns:c16="http://schemas.microsoft.com/office/drawing/2014/chart" uri="{C3380CC4-5D6E-409C-BE32-E72D297353CC}">
              <c16:uniqueId val="{00000001-5AED-FF44-8042-CBF883360813}"/>
            </c:ext>
          </c:extLst>
        </c:ser>
        <c:ser>
          <c:idx val="2"/>
          <c:order val="2"/>
          <c:tx>
            <c:strRef>
              <c:f>'facilitated-2'!$A$4</c:f>
              <c:strCache>
                <c:ptCount val="1"/>
                <c:pt idx="0">
                  <c:v>Promoting the discovery of open content</c:v>
                </c:pt>
              </c:strCache>
            </c:strRef>
          </c:tx>
          <c:spPr>
            <a:solidFill>
              <a:schemeClr val="accent3"/>
            </a:solidFill>
            <a:ln>
              <a:noFill/>
            </a:ln>
            <a:effectLst/>
          </c:spPr>
          <c:invertIfNegative val="0"/>
          <c:cat>
            <c:strRef>
              <c:f>'facilitated-2'!$B$1:$G$1</c:f>
              <c:strCache>
                <c:ptCount val="6"/>
                <c:pt idx="0">
                  <c:v>Maturity &gt; 3 yrs</c:v>
                </c:pt>
                <c:pt idx="1">
                  <c:v>No source of investment</c:v>
                </c:pt>
                <c:pt idx="2">
                  <c:v>Budget line item</c:v>
                </c:pt>
                <c:pt idx="3">
                  <c:v>FTE</c:v>
                </c:pt>
                <c:pt idx="4">
                  <c:v>Very successful</c:v>
                </c:pt>
                <c:pt idx="5">
                  <c:v>Accelerate impact</c:v>
                </c:pt>
              </c:strCache>
            </c:strRef>
          </c:cat>
          <c:val>
            <c:numRef>
              <c:f>'facilitated-2'!$B$4:$G$4</c:f>
              <c:numCache>
                <c:formatCode>0%</c:formatCode>
                <c:ptCount val="6"/>
                <c:pt idx="0">
                  <c:v>0.54</c:v>
                </c:pt>
                <c:pt idx="1">
                  <c:v>0.36</c:v>
                </c:pt>
                <c:pt idx="2">
                  <c:v>0.17</c:v>
                </c:pt>
                <c:pt idx="3">
                  <c:v>0.3</c:v>
                </c:pt>
                <c:pt idx="4">
                  <c:v>0.15</c:v>
                </c:pt>
                <c:pt idx="5">
                  <c:v>0.61</c:v>
                </c:pt>
              </c:numCache>
            </c:numRef>
          </c:val>
          <c:extLst>
            <c:ext xmlns:c16="http://schemas.microsoft.com/office/drawing/2014/chart" uri="{C3380CC4-5D6E-409C-BE32-E72D297353CC}">
              <c16:uniqueId val="{00000002-5AED-FF44-8042-CBF883360813}"/>
            </c:ext>
          </c:extLst>
        </c:ser>
        <c:dLbls>
          <c:showLegendKey val="0"/>
          <c:showVal val="0"/>
          <c:showCatName val="0"/>
          <c:showSerName val="0"/>
          <c:showPercent val="0"/>
          <c:showBubbleSize val="0"/>
        </c:dLbls>
        <c:gapWidth val="219"/>
        <c:overlap val="-27"/>
        <c:axId val="551730008"/>
        <c:axId val="551732960"/>
      </c:barChart>
      <c:catAx>
        <c:axId val="551730008"/>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551732960"/>
        <c:crosses val="autoZero"/>
        <c:auto val="1"/>
        <c:lblAlgn val="ctr"/>
        <c:lblOffset val="100"/>
        <c:noMultiLvlLbl val="0"/>
      </c:catAx>
      <c:valAx>
        <c:axId val="551732960"/>
        <c:scaling>
          <c:orientation val="minMax"/>
        </c:scaling>
        <c:delete val="0"/>
        <c:axPos val="l"/>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crossAx val="551730008"/>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9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manualLayout>
          <c:layoutTarget val="inner"/>
          <c:xMode val="edge"/>
          <c:yMode val="edge"/>
          <c:x val="0.37594401710226727"/>
          <c:y val="8.0077987134823905E-2"/>
          <c:w val="0.59481980027971904"/>
          <c:h val="0.79303620041297196"/>
        </c:manualLayout>
      </c:layout>
      <c:barChart>
        <c:barDir val="bar"/>
        <c:grouping val="percentStacked"/>
        <c:varyColors val="0"/>
        <c:ser>
          <c:idx val="0"/>
          <c:order val="0"/>
          <c:tx>
            <c:strRef>
              <c:f>Sheet1!$B$1</c:f>
              <c:strCache>
                <c:ptCount val="1"/>
                <c:pt idx="0">
                  <c:v>OCLC supports my library's efforts</c:v>
                </c:pt>
              </c:strCache>
            </c:strRef>
          </c:tx>
          <c:spPr>
            <a:solidFill>
              <a:srgbClr val="00AFD7"/>
            </a:solidFill>
            <a:ln>
              <a:no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Sheet1!$A$2:$A$6</c:f>
              <c:strCache>
                <c:ptCount val="5"/>
                <c:pt idx="0">
                  <c:v>Assessment (n=176)</c:v>
                </c:pt>
                <c:pt idx="1">
                  <c:v>Selecting open content not managed by the library (n=302)</c:v>
                </c:pt>
                <c:pt idx="2">
                  <c:v>Digital Collections Library (n=294)</c:v>
                </c:pt>
                <c:pt idx="3">
                  <c:v>Deep interactions with open content (n=133)</c:v>
                </c:pt>
                <c:pt idx="4">
                  <c:v>Promoting the discovery of open content (n=355)</c:v>
                </c:pt>
              </c:strCache>
            </c:strRef>
          </c:cat>
          <c:val>
            <c:numRef>
              <c:f>Sheet1!$B$2:$B$6</c:f>
              <c:numCache>
                <c:formatCode>0%</c:formatCode>
                <c:ptCount val="5"/>
                <c:pt idx="0">
                  <c:v>9.6590909090909088E-2</c:v>
                </c:pt>
                <c:pt idx="1">
                  <c:v>0.15894039735099338</c:v>
                </c:pt>
                <c:pt idx="2">
                  <c:v>0.11564625850340136</c:v>
                </c:pt>
                <c:pt idx="3">
                  <c:v>0.10526315789473684</c:v>
                </c:pt>
                <c:pt idx="4">
                  <c:v>0.18591549295774648</c:v>
                </c:pt>
              </c:numCache>
            </c:numRef>
          </c:val>
          <c:extLst>
            <c:ext xmlns:c16="http://schemas.microsoft.com/office/drawing/2014/chart" uri="{C3380CC4-5D6E-409C-BE32-E72D297353CC}">
              <c16:uniqueId val="{00000000-931C-4EB5-99E8-2DA33CE0802F}"/>
            </c:ext>
          </c:extLst>
        </c:ser>
        <c:ser>
          <c:idx val="1"/>
          <c:order val="1"/>
          <c:tx>
            <c:strRef>
              <c:f>Sheet1!$C$1</c:f>
              <c:strCache>
                <c:ptCount val="1"/>
                <c:pt idx="0">
                  <c:v>I see a role for OCLC to support </c:v>
                </c:pt>
              </c:strCache>
            </c:strRef>
          </c:tx>
          <c:spPr>
            <a:solidFill>
              <a:srgbClr val="236192"/>
            </a:solidFill>
            <a:ln>
              <a:no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Sheet1!$A$2:$A$6</c:f>
              <c:strCache>
                <c:ptCount val="5"/>
                <c:pt idx="0">
                  <c:v>Assessment (n=176)</c:v>
                </c:pt>
                <c:pt idx="1">
                  <c:v>Selecting open content not managed by the library (n=302)</c:v>
                </c:pt>
                <c:pt idx="2">
                  <c:v>Digital Collections Library (n=294)</c:v>
                </c:pt>
                <c:pt idx="3">
                  <c:v>Deep interactions with open content (n=133)</c:v>
                </c:pt>
                <c:pt idx="4">
                  <c:v>Promoting the discovery of open content (n=355)</c:v>
                </c:pt>
              </c:strCache>
            </c:strRef>
          </c:cat>
          <c:val>
            <c:numRef>
              <c:f>Sheet1!$C$2:$C$6</c:f>
              <c:numCache>
                <c:formatCode>0%</c:formatCode>
                <c:ptCount val="5"/>
                <c:pt idx="0">
                  <c:v>0.54545454545454541</c:v>
                </c:pt>
                <c:pt idx="1">
                  <c:v>0.50331125827814571</c:v>
                </c:pt>
                <c:pt idx="2">
                  <c:v>0.54761904761904767</c:v>
                </c:pt>
                <c:pt idx="3">
                  <c:v>0.63157894736842102</c:v>
                </c:pt>
                <c:pt idx="4">
                  <c:v>0.57183098591549297</c:v>
                </c:pt>
              </c:numCache>
            </c:numRef>
          </c:val>
          <c:extLst>
            <c:ext xmlns:c16="http://schemas.microsoft.com/office/drawing/2014/chart" uri="{C3380CC4-5D6E-409C-BE32-E72D297353CC}">
              <c16:uniqueId val="{00000001-931C-4EB5-99E8-2DA33CE0802F}"/>
            </c:ext>
          </c:extLst>
        </c:ser>
        <c:ser>
          <c:idx val="2"/>
          <c:order val="2"/>
          <c:tx>
            <c:strRef>
              <c:f>Sheet1!$D$1</c:f>
              <c:strCache>
                <c:ptCount val="1"/>
                <c:pt idx="0">
                  <c:v>I do not see a role for OCLC to support</c:v>
                </c:pt>
              </c:strCache>
            </c:strRef>
          </c:tx>
          <c:spPr>
            <a:solidFill>
              <a:srgbClr val="8A1B61"/>
            </a:solidFill>
            <a:ln>
              <a:noFill/>
            </a:ln>
            <a:effectLst/>
          </c:spPr>
          <c:invertIfNegative val="0"/>
          <c:dLbls>
            <c:spPr>
              <a:noFill/>
              <a:ln>
                <a:noFill/>
              </a:ln>
              <a:effectLst/>
            </c:spPr>
            <c:txPr>
              <a:bodyPr rot="0" spcFirstLastPara="1" vertOverflow="ellipsis" vert="horz" wrap="square" anchor="ctr" anchorCtr="1"/>
              <a:lstStyle/>
              <a:p>
                <a:pPr>
                  <a:defRPr sz="1400" b="0" i="0" u="none" strike="noStrike" kern="1200" baseline="0">
                    <a:solidFill>
                      <a:schemeClr val="bg1"/>
                    </a:solidFill>
                    <a:latin typeface="+mn-lt"/>
                    <a:ea typeface="+mn-ea"/>
                    <a:cs typeface="+mn-cs"/>
                  </a:defRPr>
                </a:pPr>
                <a:endParaRPr lang="en-US"/>
              </a:p>
            </c:txP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Sheet1!$A$2:$A$6</c:f>
              <c:strCache>
                <c:ptCount val="5"/>
                <c:pt idx="0">
                  <c:v>Assessment (n=176)</c:v>
                </c:pt>
                <c:pt idx="1">
                  <c:v>Selecting open content not managed by the library (n=302)</c:v>
                </c:pt>
                <c:pt idx="2">
                  <c:v>Digital Collections Library (n=294)</c:v>
                </c:pt>
                <c:pt idx="3">
                  <c:v>Deep interactions with open content (n=133)</c:v>
                </c:pt>
                <c:pt idx="4">
                  <c:v>Promoting the discovery of open content (n=355)</c:v>
                </c:pt>
              </c:strCache>
            </c:strRef>
          </c:cat>
          <c:val>
            <c:numRef>
              <c:f>Sheet1!$D$2:$D$6</c:f>
              <c:numCache>
                <c:formatCode>0%</c:formatCode>
                <c:ptCount val="5"/>
                <c:pt idx="0">
                  <c:v>0.35795454545454547</c:v>
                </c:pt>
                <c:pt idx="1">
                  <c:v>0.33774834437086093</c:v>
                </c:pt>
                <c:pt idx="2">
                  <c:v>0.33673469387755101</c:v>
                </c:pt>
                <c:pt idx="3">
                  <c:v>0.26315789473684209</c:v>
                </c:pt>
                <c:pt idx="4">
                  <c:v>0.24225352112676057</c:v>
                </c:pt>
              </c:numCache>
            </c:numRef>
          </c:val>
          <c:extLst>
            <c:ext xmlns:c16="http://schemas.microsoft.com/office/drawing/2014/chart" uri="{C3380CC4-5D6E-409C-BE32-E72D297353CC}">
              <c16:uniqueId val="{00000002-931C-4EB5-99E8-2DA33CE0802F}"/>
            </c:ext>
          </c:extLst>
        </c:ser>
        <c:dLbls>
          <c:showLegendKey val="0"/>
          <c:showVal val="0"/>
          <c:showCatName val="0"/>
          <c:showSerName val="0"/>
          <c:showPercent val="0"/>
          <c:showBubbleSize val="0"/>
        </c:dLbls>
        <c:gapWidth val="50"/>
        <c:overlap val="100"/>
        <c:axId val="610451000"/>
        <c:axId val="610451328"/>
      </c:barChart>
      <c:catAx>
        <c:axId val="610451000"/>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200" b="0" i="0" u="none" strike="noStrike" kern="1200" baseline="0">
                <a:solidFill>
                  <a:schemeClr val="tx1">
                    <a:lumMod val="65000"/>
                    <a:lumOff val="35000"/>
                  </a:schemeClr>
                </a:solidFill>
                <a:latin typeface="+mn-lt"/>
                <a:ea typeface="+mn-ea"/>
                <a:cs typeface="+mn-cs"/>
              </a:defRPr>
            </a:pPr>
            <a:endParaRPr lang="en-US"/>
          </a:p>
        </c:txPr>
        <c:crossAx val="610451328"/>
        <c:crosses val="autoZero"/>
        <c:auto val="1"/>
        <c:lblAlgn val="ctr"/>
        <c:lblOffset val="100"/>
        <c:noMultiLvlLbl val="0"/>
      </c:catAx>
      <c:valAx>
        <c:axId val="610451328"/>
        <c:scaling>
          <c:orientation val="minMax"/>
        </c:scaling>
        <c:delete val="1"/>
        <c:axPos val="b"/>
        <c:majorGridlines>
          <c:spPr>
            <a:ln w="9525" cap="flat" cmpd="sng" algn="ctr">
              <a:solidFill>
                <a:schemeClr val="tx1">
                  <a:lumMod val="15000"/>
                  <a:lumOff val="85000"/>
                </a:schemeClr>
              </a:solidFill>
              <a:round/>
            </a:ln>
            <a:effectLst/>
          </c:spPr>
        </c:majorGridlines>
        <c:numFmt formatCode="0%" sourceLinked="1"/>
        <c:majorTickMark val="none"/>
        <c:minorTickMark val="none"/>
        <c:tickLblPos val="nextTo"/>
        <c:crossAx val="610451000"/>
        <c:crosses val="autoZero"/>
        <c:crossBetween val="between"/>
        <c:majorUnit val="0.2"/>
      </c:valAx>
      <c:spPr>
        <a:noFill/>
        <a:ln>
          <a:noFill/>
        </a:ln>
        <a:effectLst/>
      </c:spPr>
    </c:plotArea>
    <c:legend>
      <c:legendPos val="b"/>
      <c:layout>
        <c:manualLayout>
          <c:xMode val="edge"/>
          <c:yMode val="edge"/>
          <c:x val="1.1991698131582721E-2"/>
          <c:y val="0.95203765059059997"/>
          <c:w val="0.98226387400319692"/>
          <c:h val="4.7962257645109321E-2"/>
        </c:manualLayout>
      </c:layout>
      <c:overlay val="0"/>
      <c:spPr>
        <a:noFill/>
        <a:ln>
          <a:noFill/>
        </a:ln>
        <a:effectLst/>
      </c:spPr>
      <c:txPr>
        <a:bodyPr rot="0" spcFirstLastPara="1" vertOverflow="ellipsis" vert="horz" wrap="square" anchor="ctr" anchorCtr="1"/>
        <a:lstStyle/>
        <a:p>
          <a:pPr>
            <a:defRPr sz="1200"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sz="1400"/>
      </a:pPr>
      <a:endParaRPr lang="en-US"/>
    </a:p>
  </c:txPr>
  <c:externalData r:id="rId3">
    <c:autoUpdate val="0"/>
  </c:externalData>
  <c:userShapes r:id="rId4"/>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3.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4.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harts/style4.xml><?xml version="1.0" encoding="utf-8"?>
<cs:chartStyle xmlns:cs="http://schemas.microsoft.com/office/drawing/2012/chartStyle" xmlns:a="http://schemas.openxmlformats.org/drawingml/2006/main" id="297">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drawings/_rels/drawing1.xml.rels><?xml version="1.0" encoding="UTF-8" standalone="yes"?>
<Relationships xmlns="http://schemas.openxmlformats.org/package/2006/relationships"><Relationship Id="rId1" Type="http://schemas.openxmlformats.org/officeDocument/2006/relationships/image" Target="../media/image43.png"/></Relationships>
</file>

<file path=ppt/drawings/drawing1.xml><?xml version="1.0" encoding="utf-8"?>
<c:userShapes xmlns:c="http://schemas.openxmlformats.org/drawingml/2006/chart">
  <cdr:relSizeAnchor xmlns:cdr="http://schemas.openxmlformats.org/drawingml/2006/chartDrawing">
    <cdr:from>
      <cdr:x>0.43472</cdr:x>
      <cdr:y>0.01664</cdr:y>
    </cdr:from>
    <cdr:to>
      <cdr:x>0.9512</cdr:x>
      <cdr:y>0.08781</cdr:y>
    </cdr:to>
    <cdr:pic>
      <cdr:nvPicPr>
        <cdr:cNvPr id="2" name="chart">
          <a:extLst xmlns:a="http://schemas.openxmlformats.org/drawingml/2006/main">
            <a:ext uri="{FF2B5EF4-FFF2-40B4-BE49-F238E27FC236}">
              <a16:creationId xmlns:a16="http://schemas.microsoft.com/office/drawing/2014/main" id="{7BD5E570-4722-475B-BA44-B00A1597ACFD}"/>
            </a:ext>
          </a:extLst>
        </cdr:cNvPr>
        <cdr:cNvPicPr>
          <a:picLocks xmlns:a="http://schemas.openxmlformats.org/drawingml/2006/main" noChangeAspect="1"/>
        </cdr:cNvPicPr>
      </cdr:nvPicPr>
      <cdr:blipFill>
        <a:blip xmlns:a="http://schemas.openxmlformats.org/drawingml/2006/main" xmlns:r="http://schemas.openxmlformats.org/officeDocument/2006/relationships" r:embed="rId1"/>
        <a:stretch xmlns:a="http://schemas.openxmlformats.org/drawingml/2006/main">
          <a:fillRect/>
        </a:stretch>
      </cdr:blipFill>
      <cdr:spPr>
        <a:xfrm xmlns:a="http://schemas.openxmlformats.org/drawingml/2006/main">
          <a:off x="3668661" y="65314"/>
          <a:ext cx="4358651" cy="279288"/>
        </a:xfrm>
        <a:prstGeom xmlns:a="http://schemas.openxmlformats.org/drawingml/2006/main" prst="rect">
          <a:avLst/>
        </a:prstGeom>
      </cdr:spPr>
    </cdr:pic>
  </cdr:relSizeAnchor>
</c:userShape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4055956" cy="870165"/>
          </a:xfrm>
          <a:prstGeom prst="rect">
            <a:avLst/>
          </a:prstGeom>
        </p:spPr>
        <p:txBody>
          <a:bodyPr vert="horz" lIns="141833" tIns="70916" rIns="141833" bIns="70916" rtlCol="0"/>
          <a:lstStyle>
            <a:lvl1pPr algn="l">
              <a:defRPr sz="1900"/>
            </a:lvl1pPr>
          </a:lstStyle>
          <a:p>
            <a:endParaRPr lang="en-US"/>
          </a:p>
        </p:txBody>
      </p:sp>
      <p:sp>
        <p:nvSpPr>
          <p:cNvPr id="3" name="Date Placeholder 2"/>
          <p:cNvSpPr>
            <a:spLocks noGrp="1"/>
          </p:cNvSpPr>
          <p:nvPr>
            <p:ph type="dt" sz="quarter" idx="1"/>
          </p:nvPr>
        </p:nvSpPr>
        <p:spPr>
          <a:xfrm>
            <a:off x="5301778" y="0"/>
            <a:ext cx="4055956" cy="870165"/>
          </a:xfrm>
          <a:prstGeom prst="rect">
            <a:avLst/>
          </a:prstGeom>
        </p:spPr>
        <p:txBody>
          <a:bodyPr vert="horz" lIns="141833" tIns="70916" rIns="141833" bIns="70916" rtlCol="0"/>
          <a:lstStyle>
            <a:lvl1pPr algn="r">
              <a:defRPr sz="1900"/>
            </a:lvl1pPr>
          </a:lstStyle>
          <a:p>
            <a:fld id="{1EA7726C-ACAE-124E-B040-09E55DEF4DA0}" type="datetimeFigureOut">
              <a:rPr lang="en-US" smtClean="0"/>
              <a:t>3/10/2020</a:t>
            </a:fld>
            <a:endParaRPr lang="en-US"/>
          </a:p>
        </p:txBody>
      </p:sp>
      <p:sp>
        <p:nvSpPr>
          <p:cNvPr id="4" name="Footer Placeholder 3"/>
          <p:cNvSpPr>
            <a:spLocks noGrp="1"/>
          </p:cNvSpPr>
          <p:nvPr>
            <p:ph type="ftr" sz="quarter" idx="2"/>
          </p:nvPr>
        </p:nvSpPr>
        <p:spPr>
          <a:xfrm>
            <a:off x="1" y="16530103"/>
            <a:ext cx="4055956" cy="870165"/>
          </a:xfrm>
          <a:prstGeom prst="rect">
            <a:avLst/>
          </a:prstGeom>
        </p:spPr>
        <p:txBody>
          <a:bodyPr vert="horz" lIns="141833" tIns="70916" rIns="141833" bIns="70916" rtlCol="0" anchor="b"/>
          <a:lstStyle>
            <a:lvl1pPr algn="l">
              <a:defRPr sz="1900"/>
            </a:lvl1pPr>
          </a:lstStyle>
          <a:p>
            <a:endParaRPr lang="en-US"/>
          </a:p>
        </p:txBody>
      </p:sp>
      <p:sp>
        <p:nvSpPr>
          <p:cNvPr id="5" name="Slide Number Placeholder 4"/>
          <p:cNvSpPr>
            <a:spLocks noGrp="1"/>
          </p:cNvSpPr>
          <p:nvPr>
            <p:ph type="sldNum" sz="quarter" idx="3"/>
          </p:nvPr>
        </p:nvSpPr>
        <p:spPr>
          <a:xfrm>
            <a:off x="5301778" y="16530103"/>
            <a:ext cx="4055956" cy="870165"/>
          </a:xfrm>
          <a:prstGeom prst="rect">
            <a:avLst/>
          </a:prstGeom>
        </p:spPr>
        <p:txBody>
          <a:bodyPr vert="horz" lIns="141833" tIns="70916" rIns="141833" bIns="70916" rtlCol="0" anchor="b"/>
          <a:lstStyle>
            <a:lvl1pPr algn="r">
              <a:defRPr sz="1900"/>
            </a:lvl1pPr>
          </a:lstStyle>
          <a:p>
            <a:fld id="{681C18C3-2E63-8349-A502-4ACA2BEDD3E4}" type="slidenum">
              <a:rPr lang="en-US" smtClean="0"/>
              <a:t>‹#›</a:t>
            </a:fld>
            <a:endParaRPr lang="en-US"/>
          </a:p>
        </p:txBody>
      </p:sp>
    </p:spTree>
    <p:extLst>
      <p:ext uri="{BB962C8B-B14F-4D97-AF65-F5344CB8AC3E}">
        <p14:creationId xmlns:p14="http://schemas.microsoft.com/office/powerpoint/2010/main" val="861189852"/>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4" name="Slide Image Placeholder 3"/>
          <p:cNvSpPr>
            <a:spLocks noGrp="1" noRot="1" noChangeAspect="1"/>
          </p:cNvSpPr>
          <p:nvPr>
            <p:ph type="sldImg" idx="2"/>
          </p:nvPr>
        </p:nvSpPr>
        <p:spPr>
          <a:xfrm>
            <a:off x="1924050" y="522288"/>
            <a:ext cx="3563938" cy="2005012"/>
          </a:xfrm>
          <a:prstGeom prst="rect">
            <a:avLst/>
          </a:prstGeom>
          <a:noFill/>
          <a:ln w="12700">
            <a:solidFill>
              <a:prstClr val="black"/>
            </a:solidFill>
          </a:ln>
        </p:spPr>
        <p:txBody>
          <a:bodyPr vert="horz" lIns="141833" tIns="70916" rIns="141833" bIns="70916" rtlCol="0" anchor="ctr"/>
          <a:lstStyle/>
          <a:p>
            <a:endParaRPr lang="en-US"/>
          </a:p>
        </p:txBody>
      </p:sp>
      <p:sp>
        <p:nvSpPr>
          <p:cNvPr id="5" name="Notes Placeholder 4"/>
          <p:cNvSpPr>
            <a:spLocks noGrp="1"/>
          </p:cNvSpPr>
          <p:nvPr>
            <p:ph type="body" sz="quarter" idx="3"/>
          </p:nvPr>
        </p:nvSpPr>
        <p:spPr>
          <a:xfrm>
            <a:off x="532934" y="2881572"/>
            <a:ext cx="6065700" cy="5032177"/>
          </a:xfrm>
          <a:prstGeom prst="rect">
            <a:avLst/>
          </a:prstGeom>
        </p:spPr>
        <p:txBody>
          <a:bodyPr vert="horz" lIns="141833" tIns="70916" rIns="141833" bIns="70916"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124459001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3" Type="http://schemas.openxmlformats.org/officeDocument/2006/relationships/hyperlink" Target="https://protect-us.mimecast.com/s/_YqDCo2m9jIXK8zEF1czHL?domain=europeana.eu" TargetMode="External"/><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Tree>
    <p:extLst>
      <p:ext uri="{BB962C8B-B14F-4D97-AF65-F5344CB8AC3E}">
        <p14:creationId xmlns:p14="http://schemas.microsoft.com/office/powerpoint/2010/main" val="210366326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Tree>
    <p:extLst>
      <p:ext uri="{BB962C8B-B14F-4D97-AF65-F5344CB8AC3E}">
        <p14:creationId xmlns:p14="http://schemas.microsoft.com/office/powerpoint/2010/main" val="284701352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927225" y="523875"/>
            <a:ext cx="3560763" cy="2003425"/>
          </a:xfrm>
        </p:spPr>
      </p:sp>
      <p:sp>
        <p:nvSpPr>
          <p:cNvPr id="3" name="Notes Placeholder 2"/>
          <p:cNvSpPr>
            <a:spLocks noGrp="1"/>
          </p:cNvSpPr>
          <p:nvPr>
            <p:ph type="body" idx="1"/>
          </p:nvPr>
        </p:nvSpPr>
        <p:spPr>
          <a:xfrm>
            <a:off x="532934" y="2881572"/>
            <a:ext cx="6065700" cy="5420856"/>
          </a:xfrm>
        </p:spPr>
        <p:txBody>
          <a:bodyPr/>
          <a:lstStyle/>
          <a:p>
            <a:r>
              <a:rPr lang="en-US" dirty="0"/>
              <a:t>We defined Open Content as the full range of freely available, unrestricted, online content (including OA-scientific articles and e-books, pre-prints, open educational resources, governmental and non-governmental publications, grey literature, open datasets, open collections from digitized heritage, web-resources like YouTube videos, news websites, any freely available born-digital materials, etc.).</a:t>
            </a:r>
          </a:p>
          <a:p>
            <a:endParaRPr lang="de-DE" dirty="0"/>
          </a:p>
          <a:p>
            <a:r>
              <a:rPr lang="de-DE" dirty="0"/>
              <a:t>There are several areas in the “Open“ movement:</a:t>
            </a:r>
          </a:p>
          <a:p>
            <a:pPr marL="452180" indent="-452180">
              <a:buClr>
                <a:schemeClr val="bg1"/>
              </a:buClr>
              <a:buSzPct val="100000"/>
              <a:buFont typeface="Arial" panose="020B0604020202020204" pitchFamily="34" charset="0"/>
              <a:buChar char="•"/>
            </a:pPr>
            <a:r>
              <a:rPr lang="en-US" dirty="0"/>
              <a:t>Access </a:t>
            </a:r>
          </a:p>
          <a:p>
            <a:pPr marL="452180" indent="-452180">
              <a:buClr>
                <a:schemeClr val="bg1"/>
              </a:buClr>
              <a:buSzPct val="100000"/>
              <a:buFont typeface="Arial" panose="020B0604020202020204" pitchFamily="34" charset="0"/>
              <a:buChar char="•"/>
            </a:pPr>
            <a:r>
              <a:rPr lang="en-US" dirty="0"/>
              <a:t>Content </a:t>
            </a:r>
          </a:p>
          <a:p>
            <a:pPr marL="452180" indent="-452180">
              <a:buClr>
                <a:schemeClr val="bg1"/>
              </a:buClr>
              <a:buSzPct val="100000"/>
              <a:buFont typeface="Arial" panose="020B0604020202020204" pitchFamily="34" charset="0"/>
              <a:buChar char="•"/>
            </a:pPr>
            <a:r>
              <a:rPr lang="en-US" dirty="0"/>
              <a:t>Data </a:t>
            </a:r>
          </a:p>
          <a:p>
            <a:pPr marL="452180" indent="-452180">
              <a:buClr>
                <a:schemeClr val="bg1"/>
              </a:buClr>
              <a:buSzPct val="100000"/>
              <a:buFont typeface="Arial" panose="020B0604020202020204" pitchFamily="34" charset="0"/>
              <a:buChar char="•"/>
            </a:pPr>
            <a:r>
              <a:rPr lang="en-US" dirty="0"/>
              <a:t>Education</a:t>
            </a:r>
          </a:p>
          <a:p>
            <a:pPr marL="452180" indent="-452180">
              <a:buClr>
                <a:schemeClr val="bg1"/>
              </a:buClr>
              <a:buSzPct val="100000"/>
              <a:buFont typeface="Arial" panose="020B0604020202020204" pitchFamily="34" charset="0"/>
              <a:buChar char="•"/>
            </a:pPr>
            <a:r>
              <a:rPr lang="en-US" dirty="0"/>
              <a:t>Scholarship</a:t>
            </a:r>
          </a:p>
          <a:p>
            <a:pPr marL="452180" indent="-452180">
              <a:buClr>
                <a:schemeClr val="bg1"/>
              </a:buClr>
              <a:buSzPct val="100000"/>
              <a:buFont typeface="Arial" panose="020B0604020202020204" pitchFamily="34" charset="0"/>
              <a:buChar char="•"/>
            </a:pPr>
            <a:r>
              <a:rPr lang="en-US" dirty="0"/>
              <a:t>Science</a:t>
            </a:r>
          </a:p>
          <a:p>
            <a:pPr marL="452180" indent="-452180">
              <a:buClr>
                <a:schemeClr val="bg1"/>
              </a:buClr>
              <a:buSzPct val="100000"/>
              <a:buFont typeface="Arial" panose="020B0604020202020204" pitchFamily="34" charset="0"/>
              <a:buChar char="•"/>
            </a:pPr>
            <a:r>
              <a:rPr lang="en-US" dirty="0"/>
              <a:t>and more</a:t>
            </a:r>
          </a:p>
          <a:p>
            <a:pPr>
              <a:buClr>
                <a:schemeClr val="bg1"/>
              </a:buClr>
            </a:pPr>
            <a:endParaRPr lang="en-US" dirty="0"/>
          </a:p>
          <a:p>
            <a:pPr>
              <a:buClr>
                <a:schemeClr val="bg1"/>
              </a:buClr>
            </a:pPr>
            <a:r>
              <a:rPr lang="en-US" dirty="0"/>
              <a:t>In order to be successful, OCLC needs to pick the strategic areas.</a:t>
            </a:r>
          </a:p>
          <a:p>
            <a:pPr>
              <a:buClr>
                <a:schemeClr val="bg1"/>
              </a:buClr>
            </a:pPr>
            <a:endParaRPr lang="en-US" dirty="0"/>
          </a:p>
          <a:p>
            <a:pPr>
              <a:buClr>
                <a:schemeClr val="bg1"/>
              </a:buClr>
            </a:pPr>
            <a:r>
              <a:rPr lang="en-US" dirty="0"/>
              <a:t>The industry-wide shift to Open is a trend of much broader scope than the move towards Open Access (OA). Whereas OA is exclusively concerned with making current research publications freely available, it is part of a larger trend of making public sector and scholarly information more easily and freely available and re-usable in a digital environment. As such, the shift to Open aims to unlock massive amounts of data, information and knowledge—contained in publications, information systems, databases, collections, etc.—by increasing their digital availability and removing access restrictions. In doing so, it is bound to impact libraries who have a role in managing and providing access to this content. </a:t>
            </a:r>
          </a:p>
          <a:p>
            <a:endParaRPr lang="en-US" dirty="0"/>
          </a:p>
          <a:p>
            <a:endParaRPr lang="en-US" dirty="0"/>
          </a:p>
          <a:p>
            <a:endParaRPr lang="en-US" dirty="0"/>
          </a:p>
          <a:p>
            <a:endParaRPr lang="en-US" dirty="0"/>
          </a:p>
          <a:p>
            <a:endParaRPr lang="en-US" dirty="0"/>
          </a:p>
        </p:txBody>
      </p:sp>
    </p:spTree>
    <p:extLst>
      <p:ext uri="{BB962C8B-B14F-4D97-AF65-F5344CB8AC3E}">
        <p14:creationId xmlns:p14="http://schemas.microsoft.com/office/powerpoint/2010/main" val="421983265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858963" y="796925"/>
            <a:ext cx="3414712" cy="1920875"/>
          </a:xfrm>
        </p:spPr>
      </p:sp>
      <p:sp>
        <p:nvSpPr>
          <p:cNvPr id="3" name="Notes Placeholder 2"/>
          <p:cNvSpPr>
            <a:spLocks noGrp="1"/>
          </p:cNvSpPr>
          <p:nvPr>
            <p:ph type="body" idx="1"/>
          </p:nvPr>
        </p:nvSpPr>
        <p:spPr/>
        <p:txBody>
          <a:bodyPr/>
          <a:lstStyle/>
          <a:p>
            <a:pPr marL="420770"/>
            <a:r>
              <a:rPr lang="en-US" dirty="0">
                <a:cs typeface="Arial"/>
              </a:rPr>
              <a:t>OCLC Research is one of the world's leading centers devoted exclusively to the challenges facing libraries and archives, and our researchers work on a number of projects related to open content. We have hosted speakers as part of our Distinguished Seminar Series, contributed to blogs, and continue to publish work that supports libraries' efforts. What's more: all our publications are available freely under CC licenses.</a:t>
            </a:r>
            <a:endParaRPr lang="en-US" dirty="0"/>
          </a:p>
          <a:p>
            <a:endParaRPr lang="en-US" dirty="0"/>
          </a:p>
          <a:p>
            <a:pPr marL="420770"/>
            <a:r>
              <a:rPr lang="en-US" dirty="0">
                <a:cs typeface="Arial"/>
              </a:rPr>
              <a:t>We collaborate with our Global Council delegates, who work on behalf of the OCLC membership to reflect the needs of member institutions. Last year, they expressed a strong interest in placing additional focus around Open Content. With their guidance, we established a cross-organizational work team to benchmark current OCLC activities and investigate new ways to support the library community throughout the Open Access life cycle. </a:t>
            </a:r>
          </a:p>
          <a:p>
            <a:endParaRPr lang="en-US" b="1" dirty="0">
              <a:cs typeface="Arial" panose="020B0604020202020204" pitchFamily="34" charset="0"/>
            </a:endParaRPr>
          </a:p>
        </p:txBody>
      </p:sp>
    </p:spTree>
    <p:extLst>
      <p:ext uri="{BB962C8B-B14F-4D97-AF65-F5344CB8AC3E}">
        <p14:creationId xmlns:p14="http://schemas.microsoft.com/office/powerpoint/2010/main" val="37081935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532934" y="2881573"/>
            <a:ext cx="6065700" cy="4789678"/>
          </a:xfrm>
        </p:spPr>
        <p:txBody>
          <a:bodyPr/>
          <a:lstStyle/>
          <a:p>
            <a:pPr defTabSz="1446976">
              <a:defRPr/>
            </a:pPr>
            <a:r>
              <a:rPr lang="en-US" dirty="0"/>
              <a:t>We scoped the open content discussion intentionally as a broad and inclusive one. We wanted to hear the voice of all types of libraries across the globe; we wanted to gather all the different perspectives and be inclusive. Open Content is relevant to all libraries and we wanted them to join in the group conversation. We hoped to take a helicopter view of the whole Open Content landscape, bringing together the communities behind the content-silos of OA, the IRs, the digitized heritage collections, the open data movement, etc. We hoped to hear from different libraries and different regions, how important this type of content is to them and their users. </a:t>
            </a:r>
          </a:p>
          <a:p>
            <a:endParaRPr lang="en-US" dirty="0"/>
          </a:p>
          <a:p>
            <a:r>
              <a:rPr lang="en-US" dirty="0"/>
              <a:t>The “WHY” of this effort is an important question, too. What do we want to achieve? Answering this question is essential to having a meaningful conversation. </a:t>
            </a:r>
          </a:p>
          <a:p>
            <a:endParaRPr lang="en-US" dirty="0"/>
          </a:p>
          <a:p>
            <a:r>
              <a:rPr lang="en-US" dirty="0"/>
              <a:t>Our main aim was to engage a global audience of librarians in a joint exercise to map and align their open content activities, to help cultivate a shared understanding of how much they are already invested in this type of content and how they can meaningfully work together to leverage these efforts. With discussion we wanted to build a common foundation for cooperation to widen access to free, online content. Our goal was to elevate the conversation to address high-level, cross-regional, cross-sectoral questions. What are libraries doing now to support Open Content? What can be done to leverage these efforts and create more synergy at the global level? in which areas can scale make a difference? and how can OCLC help?</a:t>
            </a:r>
          </a:p>
          <a:p>
            <a:endParaRPr lang="en-US" dirty="0"/>
          </a:p>
          <a:p>
            <a:r>
              <a:rPr lang="en-US" dirty="0"/>
              <a:t>We wanted to discuss these questions face-to-face in group conversations and so we developed a Discussion Guideline. But we also wanted to scale the conversation by surveying as many libraries as possible.</a:t>
            </a:r>
          </a:p>
          <a:p>
            <a:endParaRPr lang="en-US" dirty="0"/>
          </a:p>
          <a:p>
            <a:r>
              <a:rPr lang="en-US" dirty="0"/>
              <a:t>•Survey data collected November 12, 2018 – January 31, 2019.</a:t>
            </a:r>
            <a:endParaRPr lang="en-US" dirty="0">
              <a:cs typeface="+mn-lt"/>
            </a:endParaRPr>
          </a:p>
          <a:p>
            <a:r>
              <a:rPr lang="en-US" dirty="0"/>
              <a:t>•705 respondents from 82 different countries completed, or partially completed, the survey. </a:t>
            </a:r>
            <a:endParaRPr lang="en-US" dirty="0">
              <a:cs typeface="Calibri"/>
            </a:endParaRPr>
          </a:p>
          <a:p>
            <a:r>
              <a:rPr lang="en-US" dirty="0"/>
              <a:t>•The pool of respondents was self-selected and not representative from a methodological point of view. </a:t>
            </a:r>
            <a:endParaRPr lang="en-US" dirty="0">
              <a:cs typeface="Calibri"/>
            </a:endParaRPr>
          </a:p>
          <a:p>
            <a:endParaRPr lang="en-US" dirty="0">
              <a:cs typeface="Calibri"/>
            </a:endParaRPr>
          </a:p>
          <a:p>
            <a:r>
              <a:rPr lang="en-US" i="1" dirty="0"/>
              <a:t>OCLC would like to thank the 705 library professionals who completed the survey: 49% from 11 countries in the Americas, 36% from 56 countries in EMEA (Europe, Middle East, and Africa), and 15% from 15 countries in Asia Pacific. The majority (72%) of respondents were from university/higher education (66%) and research (6%) libraries. Other categories include vocation and other educational (8%), public (9%), special (8%), national (2%), and other (1%) libraries. </a:t>
            </a:r>
            <a:endParaRPr lang="en-US" i="1" dirty="0">
              <a:cs typeface="Calibri"/>
            </a:endParaRPr>
          </a:p>
          <a:p>
            <a:endParaRPr lang="en-US" dirty="0"/>
          </a:p>
          <a:p>
            <a:endParaRPr lang="en-US" dirty="0">
              <a:cs typeface="Calibri" panose="020F0502020204030204"/>
            </a:endParaRPr>
          </a:p>
        </p:txBody>
      </p:sp>
    </p:spTree>
    <p:extLst>
      <p:ext uri="{BB962C8B-B14F-4D97-AF65-F5344CB8AC3E}">
        <p14:creationId xmlns:p14="http://schemas.microsoft.com/office/powerpoint/2010/main" val="256247899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online survey was circulated as widely as possible, through the networks of the Global Council Delegates, through the OCLC Research Library Partnership and other, relevant networks, and through social media. Responses came in between 12 November 2018 and 31 January 2019.</a:t>
            </a:r>
          </a:p>
          <a:p>
            <a:endParaRPr lang="en-US" dirty="0"/>
          </a:p>
          <a:p>
            <a:r>
              <a:rPr lang="en-US" dirty="0"/>
              <a:t>Within such a short timeframe, we received a record number of 705 responses from 82 different countries. The pool of respondents was self-selected and not representative from a methodological point of view. The responses should be considered as individual voices instead of statistics. However, for analysis purposes, we have tried to group responses together in order to be able to distill some meaningful data. </a:t>
            </a:r>
          </a:p>
          <a:p>
            <a:endParaRPr lang="en-US" dirty="0"/>
          </a:p>
          <a:p>
            <a:r>
              <a:rPr lang="en-US" dirty="0"/>
              <a:t>A Research Report on this survey specifically focusing on the Research &amp; University Libraries segment (72% of the respondents) will be published on March 2 and launched at the EMEARC conference in Vienna on March 3.</a:t>
            </a:r>
          </a:p>
          <a:p>
            <a:endParaRPr lang="en-US" dirty="0"/>
          </a:p>
          <a:p>
            <a:endParaRPr lang="en-US" dirty="0"/>
          </a:p>
          <a:p>
            <a:endParaRPr lang="en-US" dirty="0"/>
          </a:p>
        </p:txBody>
      </p:sp>
    </p:spTree>
    <p:extLst>
      <p:ext uri="{BB962C8B-B14F-4D97-AF65-F5344CB8AC3E}">
        <p14:creationId xmlns:p14="http://schemas.microsoft.com/office/powerpoint/2010/main" val="54417080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3"/>
        <p:cNvGrpSpPr/>
        <p:nvPr/>
      </p:nvGrpSpPr>
      <p:grpSpPr>
        <a:xfrm>
          <a:off x="0" y="0"/>
          <a:ext cx="0" cy="0"/>
          <a:chOff x="0" y="0"/>
          <a:chExt cx="0" cy="0"/>
        </a:xfrm>
      </p:grpSpPr>
      <p:sp>
        <p:nvSpPr>
          <p:cNvPr id="554" name="Google Shape;554;g5bea77f26e_0_44:notes"/>
          <p:cNvSpPr txBox="1">
            <a:spLocks noGrp="1"/>
          </p:cNvSpPr>
          <p:nvPr>
            <p:ph type="body" idx="1"/>
          </p:nvPr>
        </p:nvSpPr>
        <p:spPr>
          <a:xfrm>
            <a:off x="571667" y="3057566"/>
            <a:ext cx="5876589" cy="5424110"/>
          </a:xfrm>
          <a:prstGeom prst="rect">
            <a:avLst/>
          </a:prstGeom>
        </p:spPr>
        <p:txBody>
          <a:bodyPr spcFirstLastPara="1" wrap="square" lIns="242324" tIns="242324" rIns="242324" bIns="242324" anchor="t" anchorCtr="0">
            <a:noAutofit/>
          </a:bodyPr>
          <a:lstStyle/>
          <a:p>
            <a:r>
              <a:rPr lang="en-US" dirty="0"/>
              <a:t>This chart shows you the responses by OCLC Region. </a:t>
            </a:r>
          </a:p>
          <a:p>
            <a:r>
              <a:rPr lang="en-US" dirty="0"/>
              <a:t>This is interesting information for you as Global Council. It gives you an idea of how engaged libraries in your region are with OCLC in talking about open content.</a:t>
            </a:r>
            <a:endParaRPr lang="en-US" dirty="0">
              <a:cs typeface="Calibri"/>
            </a:endParaRPr>
          </a:p>
          <a:p>
            <a:r>
              <a:rPr lang="en-US" dirty="0"/>
              <a:t>The OCLC regions are time zone-based – a pragmatic organizational structure to manage communications and run a global enterprise. However, comparing library data by time zone regions is usually not very purposeful. </a:t>
            </a:r>
            <a:endParaRPr lang="en-US" dirty="0">
              <a:cs typeface="Calibri"/>
            </a:endParaRPr>
          </a:p>
          <a:p>
            <a:endParaRPr lang="en-US" dirty="0">
              <a:cs typeface="Calibri"/>
            </a:endParaRPr>
          </a:p>
          <a:p>
            <a:endParaRPr lang="en-US" dirty="0">
              <a:solidFill>
                <a:schemeClr val="dk1"/>
              </a:solidFill>
              <a:cs typeface="Calibri"/>
            </a:endParaRPr>
          </a:p>
        </p:txBody>
      </p:sp>
      <p:sp>
        <p:nvSpPr>
          <p:cNvPr id="555" name="Google Shape;555;g5bea77f26e_0_44:notes"/>
          <p:cNvSpPr>
            <a:spLocks noGrp="1" noRot="1" noChangeAspect="1"/>
          </p:cNvSpPr>
          <p:nvPr>
            <p:ph type="sldImg" idx="2"/>
          </p:nvPr>
        </p:nvSpPr>
        <p:spPr>
          <a:xfrm>
            <a:off x="1612900" y="658813"/>
            <a:ext cx="3792538" cy="21336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84418655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3"/>
        <p:cNvGrpSpPr/>
        <p:nvPr/>
      </p:nvGrpSpPr>
      <p:grpSpPr>
        <a:xfrm>
          <a:off x="0" y="0"/>
          <a:ext cx="0" cy="0"/>
          <a:chOff x="0" y="0"/>
          <a:chExt cx="0" cy="0"/>
        </a:xfrm>
      </p:grpSpPr>
      <p:sp>
        <p:nvSpPr>
          <p:cNvPr id="554" name="Google Shape;554;g5bea77f26e_0_44:notes"/>
          <p:cNvSpPr txBox="1">
            <a:spLocks noGrp="1"/>
          </p:cNvSpPr>
          <p:nvPr>
            <p:ph type="body" idx="1"/>
          </p:nvPr>
        </p:nvSpPr>
        <p:spPr>
          <a:xfrm>
            <a:off x="362371" y="10322977"/>
            <a:ext cx="6129560" cy="11129897"/>
          </a:xfrm>
          <a:prstGeom prst="rect">
            <a:avLst/>
          </a:prstGeom>
        </p:spPr>
        <p:txBody>
          <a:bodyPr spcFirstLastPara="1" wrap="square" lIns="242324" tIns="242324" rIns="242324" bIns="242324" anchor="t" anchorCtr="0">
            <a:noAutofit/>
          </a:bodyPr>
          <a:lstStyle/>
          <a:p>
            <a:endParaRPr lang="en-US" dirty="0">
              <a:cs typeface="Calibri"/>
            </a:endParaRPr>
          </a:p>
          <a:p>
            <a:endParaRPr lang="en-US" dirty="0">
              <a:solidFill>
                <a:schemeClr val="dk1"/>
              </a:solidFill>
              <a:cs typeface="Calibri"/>
            </a:endParaRPr>
          </a:p>
        </p:txBody>
      </p:sp>
      <p:sp>
        <p:nvSpPr>
          <p:cNvPr id="555" name="Google Shape;555;g5bea77f26e_0_44:notes"/>
          <p:cNvSpPr>
            <a:spLocks noGrp="1" noRot="1" noChangeAspect="1"/>
          </p:cNvSpPr>
          <p:nvPr>
            <p:ph type="sldImg" idx="2"/>
          </p:nvPr>
        </p:nvSpPr>
        <p:spPr>
          <a:xfrm>
            <a:off x="1657350" y="801688"/>
            <a:ext cx="3703638" cy="20828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84806160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617663" y="688975"/>
            <a:ext cx="3897312" cy="2192338"/>
          </a:xfrm>
        </p:spPr>
      </p:sp>
      <p:sp>
        <p:nvSpPr>
          <p:cNvPr id="7" name="Notes Placeholder 2">
            <a:extLst>
              <a:ext uri="{FF2B5EF4-FFF2-40B4-BE49-F238E27FC236}">
                <a16:creationId xmlns:a16="http://schemas.microsoft.com/office/drawing/2014/main" id="{C4925877-3C19-4C3D-98C8-5792E80424D3}"/>
              </a:ext>
            </a:extLst>
          </p:cNvPr>
          <p:cNvSpPr txBox="1">
            <a:spLocks noGrp="1"/>
          </p:cNvSpPr>
          <p:nvPr>
            <p:ph type="body" sz="quarter" idx="3"/>
          </p:nvPr>
        </p:nvSpPr>
        <p:spPr>
          <a:xfrm>
            <a:off x="533400" y="3366287"/>
            <a:ext cx="6065838" cy="4547401"/>
          </a:xfrm>
          <a:prstGeom prst="rect">
            <a:avLst/>
          </a:prstGeom>
        </p:spPr>
        <p:txBody>
          <a:bodyPr vert="horz" lIns="141833" tIns="70916" rIns="141833" bIns="70916" rtlCol="0"/>
          <a:lst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a:lstStyle>
          <a:p>
            <a:pPr defTabSz="2423636">
              <a:defRPr/>
            </a:pPr>
            <a:r>
              <a:rPr lang="en-US"/>
              <a:t>Quotes/responses from Global Council Open Content Survey</a:t>
            </a:r>
          </a:p>
          <a:p>
            <a:endParaRPr lang="en-US" dirty="0"/>
          </a:p>
        </p:txBody>
      </p:sp>
    </p:spTree>
    <p:extLst>
      <p:ext uri="{BB962C8B-B14F-4D97-AF65-F5344CB8AC3E}">
        <p14:creationId xmlns:p14="http://schemas.microsoft.com/office/powerpoint/2010/main" val="364851368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14450" y="595313"/>
            <a:ext cx="4062413" cy="2286000"/>
          </a:xfrm>
        </p:spPr>
      </p:sp>
      <p:sp>
        <p:nvSpPr>
          <p:cNvPr id="3" name="Notes Placeholder 2"/>
          <p:cNvSpPr>
            <a:spLocks noGrp="1"/>
          </p:cNvSpPr>
          <p:nvPr>
            <p:ph type="body" idx="1"/>
          </p:nvPr>
        </p:nvSpPr>
        <p:spPr>
          <a:xfrm>
            <a:off x="532934" y="3706152"/>
            <a:ext cx="6065700" cy="4207597"/>
          </a:xfrm>
        </p:spPr>
        <p:txBody>
          <a:bodyPr/>
          <a:lstStyle/>
          <a:p>
            <a:pPr defTabSz="2423636">
              <a:defRPr/>
            </a:pPr>
            <a:r>
              <a:rPr lang="en-US" kern="1200" dirty="0">
                <a:solidFill>
                  <a:schemeClr val="tx1"/>
                </a:solidFill>
                <a:latin typeface="+mn-lt"/>
                <a:ea typeface="+mn-ea"/>
                <a:cs typeface="+mn-cs"/>
              </a:rPr>
              <a:t>Quotes from Fulfillment Project interview</a:t>
            </a:r>
            <a:endParaRPr lang="en-US" dirty="0"/>
          </a:p>
        </p:txBody>
      </p:sp>
    </p:spTree>
    <p:extLst>
      <p:ext uri="{BB962C8B-B14F-4D97-AF65-F5344CB8AC3E}">
        <p14:creationId xmlns:p14="http://schemas.microsoft.com/office/powerpoint/2010/main" val="257145502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dirty="0"/>
              <a:t>How we work – Collections grid</a:t>
            </a:r>
          </a:p>
          <a:p>
            <a:pPr lvl="0"/>
            <a:r>
              <a:rPr lang="en-US" dirty="0"/>
              <a:t>More than half of recent bibliographic record contributions in WorldCat were added by OCLC member libraries, national libraries contributed over 21% of the records and publishers and content providers over 13%.</a:t>
            </a:r>
          </a:p>
          <a:p>
            <a:pPr lvl="0"/>
            <a:endParaRPr lang="en-US" dirty="0"/>
          </a:p>
          <a:p>
            <a:pPr lvl="1"/>
            <a:r>
              <a:rPr lang="en-US" b="1" dirty="0"/>
              <a:t>Published content</a:t>
            </a:r>
          </a:p>
          <a:p>
            <a:pPr lvl="2"/>
            <a:r>
              <a:rPr lang="en-US" dirty="0"/>
              <a:t>Primary publishers of hybrid journals and books – like Cambridge UP, Springer Nature, PLOS</a:t>
            </a:r>
          </a:p>
          <a:p>
            <a:pPr lvl="2"/>
            <a:r>
              <a:rPr lang="en-US" dirty="0"/>
              <a:t>Aggregators – like JSTOR and CAIRN</a:t>
            </a:r>
          </a:p>
          <a:p>
            <a:pPr lvl="1"/>
            <a:r>
              <a:rPr lang="en-US" b="1" dirty="0"/>
              <a:t>Open Web Resources</a:t>
            </a:r>
          </a:p>
          <a:p>
            <a:pPr lvl="2"/>
            <a:r>
              <a:rPr lang="en-US" dirty="0"/>
              <a:t>Fully OA content, we are focused on peer-reviewed content where provider has undergone an editorial quality review</a:t>
            </a:r>
          </a:p>
          <a:p>
            <a:pPr lvl="2"/>
            <a:r>
              <a:rPr lang="en-US" dirty="0"/>
              <a:t>- Like DOAJ, DOAB</a:t>
            </a:r>
          </a:p>
          <a:p>
            <a:pPr lvl="1"/>
            <a:r>
              <a:rPr lang="en-US" b="1" dirty="0"/>
              <a:t>Research and Learning </a:t>
            </a:r>
          </a:p>
          <a:p>
            <a:pPr lvl="2"/>
            <a:r>
              <a:rPr lang="en-US" dirty="0"/>
              <a:t>Open Research (nothing)</a:t>
            </a:r>
          </a:p>
          <a:p>
            <a:pPr lvl="2"/>
            <a:r>
              <a:rPr lang="en-US" dirty="0"/>
              <a:t>OEM (Open Textbook – just signed) </a:t>
            </a:r>
          </a:p>
          <a:p>
            <a:pPr lvl="1"/>
            <a:r>
              <a:rPr lang="en-US" b="1" dirty="0"/>
              <a:t>Special Collections and Local Digitization</a:t>
            </a:r>
          </a:p>
          <a:p>
            <a:pPr lvl="2"/>
            <a:r>
              <a:rPr lang="en-US" dirty="0" err="1"/>
              <a:t>HathiTrust</a:t>
            </a:r>
            <a:r>
              <a:rPr lang="en-US" dirty="0"/>
              <a:t>/Internet Archives</a:t>
            </a:r>
          </a:p>
          <a:p>
            <a:endParaRPr lang="en-US" dirty="0"/>
          </a:p>
        </p:txBody>
      </p:sp>
    </p:spTree>
    <p:extLst>
      <p:ext uri="{BB962C8B-B14F-4D97-AF65-F5344CB8AC3E}">
        <p14:creationId xmlns:p14="http://schemas.microsoft.com/office/powerpoint/2010/main" val="325597222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532934" y="2881572"/>
            <a:ext cx="6065700" cy="5566513"/>
          </a:xfrm>
        </p:spPr>
        <p:txBody>
          <a:bodyPr/>
          <a:lstStyle/>
          <a:p>
            <a:pPr defTabSz="1446976">
              <a:defRPr/>
            </a:pPr>
            <a:r>
              <a:rPr lang="en-US" dirty="0"/>
              <a:t>How does the shift to open impact library activities in these 3 collection areas?</a:t>
            </a:r>
          </a:p>
          <a:p>
            <a:pPr defTabSz="1446976">
              <a:defRPr/>
            </a:pPr>
            <a:endParaRPr lang="en-US" dirty="0"/>
          </a:p>
          <a:p>
            <a:pPr defTabSz="1446976">
              <a:defRPr/>
            </a:pPr>
            <a:r>
              <a:rPr lang="en-US" dirty="0"/>
              <a:t>The inside-out collection: “Libraries increasingly support </a:t>
            </a:r>
            <a:r>
              <a:rPr lang="en-US" b="1" i="1" dirty="0"/>
              <a:t>the creation, curation and discoverability of institutional creations </a:t>
            </a:r>
            <a:r>
              <a:rPr lang="en-US" dirty="0"/>
              <a:t>(research data, preprints, scholarly profiles, academic profiles, digitized special collections, …). The university wishes to share these materials with the rest of the world.”</a:t>
            </a:r>
          </a:p>
          <a:p>
            <a:pPr marL="271308" indent="-271308">
              <a:buFont typeface="Arial" panose="020B0604020202020204" pitchFamily="34" charset="0"/>
              <a:buChar char="•"/>
            </a:pPr>
            <a:r>
              <a:rPr lang="en-US" dirty="0"/>
              <a:t>Institutional repository</a:t>
            </a:r>
          </a:p>
          <a:p>
            <a:pPr marL="271308" indent="-271308">
              <a:buFont typeface="Arial" panose="020B0604020202020204" pitchFamily="34" charset="0"/>
              <a:buChar char="•"/>
            </a:pPr>
            <a:r>
              <a:rPr lang="en-US" dirty="0"/>
              <a:t>Support authors/producers</a:t>
            </a:r>
          </a:p>
          <a:p>
            <a:pPr marL="271308" indent="-271308">
              <a:buFont typeface="Arial" panose="020B0604020202020204" pitchFamily="34" charset="0"/>
              <a:buChar char="•"/>
            </a:pPr>
            <a:r>
              <a:rPr lang="en-US" dirty="0"/>
              <a:t>Publish open content</a:t>
            </a:r>
          </a:p>
          <a:p>
            <a:pPr marL="271308" indent="-271308">
              <a:buFont typeface="Arial" panose="020B0604020202020204" pitchFamily="34" charset="0"/>
              <a:buChar char="•"/>
            </a:pPr>
            <a:r>
              <a:rPr lang="en-US" dirty="0"/>
              <a:t>RDM/Data services</a:t>
            </a:r>
          </a:p>
          <a:p>
            <a:pPr marL="271308" indent="-271308">
              <a:buFont typeface="Arial" panose="020B0604020202020204" pitchFamily="34" charset="0"/>
              <a:buChar char="•"/>
            </a:pPr>
            <a:endParaRPr lang="en-US" dirty="0"/>
          </a:p>
          <a:p>
            <a:pPr defTabSz="1446976">
              <a:defRPr/>
            </a:pPr>
            <a:r>
              <a:rPr lang="en-US" dirty="0"/>
              <a:t>The facilitated collection: Increasingly, the library does not assemble collections for local use, but facilitates </a:t>
            </a:r>
            <a:r>
              <a:rPr lang="en-US" b="1" i="1" dirty="0"/>
              <a:t>access to a coordinated mix of local, external and collaborative services assembled around user needs and available on the </a:t>
            </a:r>
            <a:r>
              <a:rPr lang="en-US" b="1" i="1" u="sng" dirty="0"/>
              <a:t>network</a:t>
            </a:r>
            <a:r>
              <a:rPr lang="en-US" dirty="0"/>
              <a:t>.</a:t>
            </a:r>
          </a:p>
          <a:p>
            <a:endParaRPr lang="en-US" dirty="0"/>
          </a:p>
          <a:p>
            <a:pPr marL="271308" indent="-271308">
              <a:buFont typeface="Arial" panose="020B0604020202020204" pitchFamily="34" charset="0"/>
              <a:buChar char="•"/>
            </a:pPr>
            <a:r>
              <a:rPr lang="en-US" dirty="0"/>
              <a:t>Supporting users/digital literacy</a:t>
            </a:r>
          </a:p>
          <a:p>
            <a:pPr marL="271308" indent="-271308">
              <a:buFont typeface="Arial" panose="020B0604020202020204" pitchFamily="34" charset="0"/>
              <a:buChar char="•"/>
            </a:pPr>
            <a:r>
              <a:rPr lang="en-US" dirty="0"/>
              <a:t>Select open content NOT managed by my library</a:t>
            </a:r>
          </a:p>
          <a:p>
            <a:pPr marL="271308" indent="-271308">
              <a:buFont typeface="Arial" panose="020B0604020202020204" pitchFamily="34" charset="0"/>
              <a:buChar char="•"/>
            </a:pPr>
            <a:r>
              <a:rPr lang="en-US" dirty="0"/>
              <a:t>Promote the discovery of open content</a:t>
            </a:r>
          </a:p>
          <a:p>
            <a:pPr marL="271308" indent="-271308">
              <a:buFont typeface="Arial" panose="020B0604020202020204" pitchFamily="34" charset="0"/>
              <a:buChar char="•"/>
            </a:pPr>
            <a:endParaRPr lang="en-US" dirty="0"/>
          </a:p>
          <a:p>
            <a:r>
              <a:rPr lang="en-US" dirty="0"/>
              <a:t>The collective collection: “One important trend is that libraries and the organizations that provide services to them will devote </a:t>
            </a:r>
            <a:r>
              <a:rPr lang="en-US" b="1" i="1" dirty="0"/>
              <a:t>more attention to system-wide organization of collections</a:t>
            </a:r>
            <a:r>
              <a:rPr lang="en-US" dirty="0"/>
              <a:t>—whether the “system” is a consortium, a region or a country.</a:t>
            </a:r>
          </a:p>
          <a:p>
            <a:r>
              <a:rPr lang="en-US" dirty="0"/>
              <a:t>….a more systemic perspective is now emerging and we have been using the phrase “collective collection” to evoke this </a:t>
            </a:r>
            <a:r>
              <a:rPr lang="en-US" b="1" i="1" dirty="0"/>
              <a:t>more focused attention on collective development, management and disclosure of collections across groups of libraries</a:t>
            </a:r>
            <a:r>
              <a:rPr lang="en-US" b="1" dirty="0"/>
              <a:t> </a:t>
            </a:r>
            <a:r>
              <a:rPr lang="en-US" dirty="0"/>
              <a:t>at different levels.”</a:t>
            </a:r>
          </a:p>
          <a:p>
            <a:pPr marL="271308" indent="-271308" defTabSz="1446976">
              <a:buFont typeface="Arial" panose="020B0604020202020204" pitchFamily="34" charset="0"/>
              <a:buChar char="•"/>
              <a:defRPr/>
            </a:pPr>
            <a:r>
              <a:rPr lang="en-US" dirty="0"/>
              <a:t>Digitize collections</a:t>
            </a:r>
          </a:p>
          <a:p>
            <a:pPr marL="271308" indent="-271308">
              <a:buFont typeface="Arial" panose="020B0604020202020204" pitchFamily="34" charset="0"/>
              <a:buChar char="•"/>
            </a:pPr>
            <a:r>
              <a:rPr lang="en-US" dirty="0"/>
              <a:t>Digital libraries</a:t>
            </a:r>
          </a:p>
          <a:p>
            <a:pPr marL="271308" indent="-271308">
              <a:buFont typeface="Arial" panose="020B0604020202020204" pitchFamily="34" charset="0"/>
              <a:buChar char="•"/>
            </a:pPr>
            <a:r>
              <a:rPr lang="en-US" dirty="0"/>
              <a:t>Deep interaction with open content</a:t>
            </a:r>
          </a:p>
          <a:p>
            <a:endParaRPr lang="en-US" dirty="0"/>
          </a:p>
        </p:txBody>
      </p:sp>
    </p:spTree>
    <p:extLst>
      <p:ext uri="{BB962C8B-B14F-4D97-AF65-F5344CB8AC3E}">
        <p14:creationId xmlns:p14="http://schemas.microsoft.com/office/powerpoint/2010/main" val="69033152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Collective Collection is emerging from the reconfiguration of library cooperation – where libraries see their collection as part of a system-wide collection – within a consortium, a region, a country – and they collaborate to manage their collections as a Collective Collection. Typically, we have seen these types of collaborations emerge around print collections – with shared cataloguing, shared ILL, shared agreements for retention and preservation of last resort copies. With regards to Open Content, we are seeing increased interest in collaboration around digitized collections: collaboratively deciding what to digitize - based on what others have digitized too avoid duplication of effort – and sharing the effort of maintaining open collections. </a:t>
            </a:r>
            <a:r>
              <a:rPr lang="en-US" dirty="0" err="1"/>
              <a:t>HathiTrust</a:t>
            </a:r>
            <a:r>
              <a:rPr lang="en-US" dirty="0"/>
              <a:t> is a good illustration of this.</a:t>
            </a:r>
          </a:p>
          <a:p>
            <a:endParaRPr lang="en-US" dirty="0"/>
          </a:p>
          <a:p>
            <a:r>
              <a:rPr lang="en-US" dirty="0"/>
              <a:t>“One important trend is that libraries and the organizations that provide services to them will devote </a:t>
            </a:r>
            <a:r>
              <a:rPr lang="en-US" b="1" i="1" dirty="0"/>
              <a:t>more attention to system-wide organization of collections</a:t>
            </a:r>
            <a:r>
              <a:rPr lang="en-US" dirty="0"/>
              <a:t>—whether the “system” is a consortium, a region or a country.</a:t>
            </a:r>
          </a:p>
          <a:p>
            <a:r>
              <a:rPr lang="en-US" dirty="0"/>
              <a:t>….a more systemic perspective is now emerging and we have been using the phrase “collective collection” to evoke this </a:t>
            </a:r>
            <a:r>
              <a:rPr lang="en-US" b="1" i="1" dirty="0"/>
              <a:t>more focused attention on collective development, management and disclosure of collections across groups of libraries</a:t>
            </a:r>
            <a:r>
              <a:rPr lang="en-US" b="1" dirty="0"/>
              <a:t> </a:t>
            </a:r>
            <a:r>
              <a:rPr lang="en-US" dirty="0"/>
              <a:t>at different levels.”</a:t>
            </a:r>
          </a:p>
          <a:p>
            <a:endParaRPr lang="en-US" dirty="0"/>
          </a:p>
        </p:txBody>
      </p:sp>
    </p:spTree>
    <p:extLst>
      <p:ext uri="{BB962C8B-B14F-4D97-AF65-F5344CB8AC3E}">
        <p14:creationId xmlns:p14="http://schemas.microsoft.com/office/powerpoint/2010/main" val="1779933199"/>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532934" y="2881572"/>
            <a:ext cx="6065700" cy="5412764"/>
          </a:xfrm>
        </p:spPr>
        <p:txBody>
          <a:bodyPr/>
          <a:lstStyle/>
          <a:p>
            <a:r>
              <a:rPr lang="en-US" dirty="0"/>
              <a:t>Indeed, activities like Digitizing and Digital Libraries have been around for more than 3 years, whilst deep-interactions with the content is a relative newcomer. As you can see, the more mature services also have more stable sources of income, with budget line items and/or FTE staff allocations and they are considered to be very successful by 30% or more of the respondents – which is a high score and based on measured success indicators.</a:t>
            </a:r>
          </a:p>
          <a:p>
            <a:r>
              <a:rPr lang="en-US" dirty="0"/>
              <a:t>Deep-interactions with Open Content is, unsurprisingly, not yet considered as successful and is less well resourced – but, it is a category that 18% of the respondents plan to invest in – which is relatively high – and 59% want to accelerate the impact, which is also high.</a:t>
            </a:r>
          </a:p>
          <a:p>
            <a:endParaRPr lang="en-US" dirty="0">
              <a:cs typeface="Calibri" panose="020F0502020204030204"/>
            </a:endParaRPr>
          </a:p>
          <a:p>
            <a:r>
              <a:rPr lang="en-US" dirty="0"/>
              <a:t>Digital Collections Library (n=248); Digitizing Collections (n=283) and Deep interactions with OA (n=69) re maturity &gt; 3 </a:t>
            </a:r>
            <a:r>
              <a:rPr lang="en-US" dirty="0" err="1"/>
              <a:t>yrs</a:t>
            </a:r>
            <a:endParaRPr lang="en-US" dirty="0" err="1">
              <a:cs typeface="Calibri"/>
            </a:endParaRPr>
          </a:p>
          <a:p>
            <a:r>
              <a:rPr lang="en-US" dirty="0"/>
              <a:t>Digital Collections Library (n=219); Digitizing Collections (n=245) and Deep interactions with OA (n=61) re no source of investment; budget line item and FTE</a:t>
            </a:r>
            <a:endParaRPr lang="en-US" dirty="0">
              <a:cs typeface="Calibri"/>
            </a:endParaRPr>
          </a:p>
          <a:p>
            <a:r>
              <a:rPr lang="en-US" dirty="0"/>
              <a:t>Digital Collections Library (n=236); Digitizing Collections (n=268) and Deep interactions with OA (n=69) re very successful</a:t>
            </a:r>
            <a:endParaRPr lang="en-US" dirty="0">
              <a:cs typeface="Calibri"/>
            </a:endParaRPr>
          </a:p>
          <a:p>
            <a:r>
              <a:rPr lang="en-US" dirty="0"/>
              <a:t>Digital Collections Library (n=310); Digitizing Collections (n=336) and Deep interactions with OA (n=141) re accelerate impact</a:t>
            </a:r>
            <a:endParaRPr lang="en-US" dirty="0">
              <a:cs typeface="Calibri" panose="020F0502020204030204"/>
            </a:endParaRPr>
          </a:p>
          <a:p>
            <a:endParaRPr lang="en-US" dirty="0">
              <a:cs typeface="Calibri" panose="020F0502020204030204"/>
            </a:endParaRPr>
          </a:p>
          <a:p>
            <a:endParaRPr lang="en-US" dirty="0"/>
          </a:p>
          <a:p>
            <a:pPr marL="354581" indent="-354581">
              <a:spcBef>
                <a:spcPct val="20000"/>
              </a:spcBef>
              <a:buAutoNum type="arabicPeriod"/>
            </a:pPr>
            <a:r>
              <a:rPr lang="en-US" b="1" dirty="0"/>
              <a:t>Digital Libraries</a:t>
            </a:r>
            <a:endParaRPr lang="en-US" dirty="0"/>
          </a:p>
          <a:p>
            <a:pPr marL="841146" indent="-398904">
              <a:spcBef>
                <a:spcPct val="20000"/>
              </a:spcBef>
              <a:buFont typeface="Arial"/>
              <a:buChar char="•"/>
            </a:pPr>
            <a:r>
              <a:rPr lang="en-US" dirty="0"/>
              <a:t>well-resourced, very successful, accelerate</a:t>
            </a:r>
            <a:endParaRPr lang="en-US" dirty="0">
              <a:cs typeface="Calibri"/>
            </a:endParaRPr>
          </a:p>
          <a:p>
            <a:pPr marL="841146" indent="-398904">
              <a:spcBef>
                <a:spcPct val="20000"/>
              </a:spcBef>
              <a:buFont typeface="Arial"/>
              <a:buChar char="•"/>
            </a:pPr>
            <a:r>
              <a:rPr lang="en-US" dirty="0"/>
              <a:t>most suitable for a </a:t>
            </a:r>
            <a:r>
              <a:rPr lang="en-US" dirty="0" err="1"/>
              <a:t>consortial</a:t>
            </a:r>
            <a:r>
              <a:rPr lang="en-US" dirty="0"/>
              <a:t>/national/global scale</a:t>
            </a:r>
            <a:endParaRPr lang="en-US" dirty="0">
              <a:cs typeface="Calibri"/>
            </a:endParaRPr>
          </a:p>
          <a:p>
            <a:pPr marL="16744">
              <a:spcBef>
                <a:spcPct val="20000"/>
              </a:spcBef>
            </a:pPr>
            <a:r>
              <a:rPr lang="en-US" b="1" dirty="0"/>
              <a:t>2. Digitizing collections</a:t>
            </a:r>
            <a:endParaRPr lang="en-US" dirty="0"/>
          </a:p>
          <a:p>
            <a:pPr marL="841146" indent="-398904">
              <a:spcBef>
                <a:spcPct val="20000"/>
              </a:spcBef>
              <a:buFont typeface="Arial"/>
              <a:buChar char="•"/>
            </a:pPr>
            <a:r>
              <a:rPr lang="en-US" dirty="0"/>
              <a:t>well-resourced, very successful, accelerate</a:t>
            </a:r>
            <a:endParaRPr lang="en-US" dirty="0">
              <a:cs typeface="Calibri"/>
            </a:endParaRPr>
          </a:p>
          <a:p>
            <a:pPr>
              <a:spcBef>
                <a:spcPct val="20000"/>
              </a:spcBef>
            </a:pPr>
            <a:r>
              <a:rPr lang="en-US" b="1" dirty="0"/>
              <a:t>3. Deep-interactions with open content</a:t>
            </a:r>
            <a:r>
              <a:rPr lang="en-US" dirty="0"/>
              <a:t> </a:t>
            </a:r>
            <a:endParaRPr lang="en-US" dirty="0">
              <a:cs typeface="Calibri"/>
            </a:endParaRPr>
          </a:p>
          <a:p>
            <a:pPr marL="841146" indent="-398904">
              <a:spcBef>
                <a:spcPct val="20000"/>
              </a:spcBef>
              <a:buFont typeface="Arial"/>
              <a:buChar char="•"/>
            </a:pPr>
            <a:r>
              <a:rPr lang="en-US" dirty="0"/>
              <a:t>least mature, less successful, accelerate, </a:t>
            </a:r>
            <a:endParaRPr lang="en-US" dirty="0">
              <a:cs typeface="Calibri"/>
            </a:endParaRPr>
          </a:p>
          <a:p>
            <a:pPr marL="841146" indent="-398904">
              <a:spcBef>
                <a:spcPct val="20000"/>
              </a:spcBef>
              <a:buFont typeface="Arial"/>
              <a:buChar char="•"/>
            </a:pPr>
            <a:r>
              <a:rPr lang="en-US" dirty="0"/>
              <a:t>most planned (18%), highest score for OCLC role (63%)</a:t>
            </a:r>
            <a:endParaRPr lang="en-US" dirty="0">
              <a:cs typeface="Calibri"/>
            </a:endParaRPr>
          </a:p>
          <a:p>
            <a:pPr marL="442242">
              <a:spcBef>
                <a:spcPct val="20000"/>
              </a:spcBef>
            </a:pPr>
            <a:endParaRPr lang="en-US" dirty="0">
              <a:cs typeface="Calibri"/>
            </a:endParaRPr>
          </a:p>
          <a:p>
            <a:pPr marL="265936" indent="-265936">
              <a:buFont typeface="Arial"/>
              <a:buChar char="•"/>
            </a:pPr>
            <a:r>
              <a:rPr lang="en-US" dirty="0"/>
              <a:t>Digitizing print collections and making them available as open collections in a digital library is a set of activities in which respondents indicate they are deeply-invested: it is well-resourced, mature, very successful and respondents want to accelerate the impact.</a:t>
            </a:r>
            <a:endParaRPr lang="en-US" dirty="0">
              <a:cs typeface="Calibri"/>
            </a:endParaRPr>
          </a:p>
          <a:p>
            <a:pPr marL="265936" indent="-265936">
              <a:buFont typeface="Arial"/>
              <a:buChar char="•"/>
            </a:pPr>
            <a:r>
              <a:rPr lang="en-US" dirty="0"/>
              <a:t>Deep-interactions with the open content of digitized collections is top-op-mind: relatively new, not yet very successful but respondents clearly indicate they see the potential for accelerating impact in this direction.</a:t>
            </a:r>
            <a:endParaRPr lang="en-US" dirty="0">
              <a:cs typeface="Calibri"/>
            </a:endParaRPr>
          </a:p>
          <a:p>
            <a:pPr marL="265936" indent="-265936">
              <a:buFont typeface="Arial"/>
              <a:buChar char="•"/>
            </a:pPr>
            <a:r>
              <a:rPr lang="en-US" dirty="0"/>
              <a:t>The Open Content activities relating to the collective collection also are, according to the respondents, relatively more suitable for collaboration at a scale beyond the institutional and local scale: with Digital Libraries most frequently noted as an activity most suitable for a </a:t>
            </a:r>
            <a:r>
              <a:rPr lang="en-US" dirty="0" err="1"/>
              <a:t>consortial</a:t>
            </a:r>
            <a:r>
              <a:rPr lang="en-US" dirty="0"/>
              <a:t>/national or global scale.</a:t>
            </a:r>
            <a:endParaRPr lang="en-US" dirty="0">
              <a:cs typeface="Calibri"/>
            </a:endParaRPr>
          </a:p>
        </p:txBody>
      </p:sp>
    </p:spTree>
    <p:extLst>
      <p:ext uri="{BB962C8B-B14F-4D97-AF65-F5344CB8AC3E}">
        <p14:creationId xmlns:p14="http://schemas.microsoft.com/office/powerpoint/2010/main" val="36655786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Inside-out Collection is emerging from the reconfiguration of academic research itself – and it is an area where libraries take up new roles to support the creation, curation, and discovery of institutional outputs. These are Research Support activities centered around research outputs such as publications, research data, software, tools, etc. and they also include Research Information Management (RIM) activities centered around the management and analytics of these outputs. With regards to Open Content, we see that libraries’ involvement tends to emphasize support of Open Access practices, with institutional repositories as early examples of library efforts to collect pre-prints of research outputs.</a:t>
            </a:r>
          </a:p>
        </p:txBody>
      </p:sp>
    </p:spTree>
    <p:extLst>
      <p:ext uri="{BB962C8B-B14F-4D97-AF65-F5344CB8AC3E}">
        <p14:creationId xmlns:p14="http://schemas.microsoft.com/office/powerpoint/2010/main" val="88166301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532934" y="2881572"/>
            <a:ext cx="6065700" cy="5412764"/>
          </a:xfrm>
        </p:spPr>
        <p:txBody>
          <a:bodyPr/>
          <a:lstStyle/>
          <a:p>
            <a:r>
              <a:rPr lang="en-US" dirty="0"/>
              <a:t>Indeed, activities like Digitizing and Digital Libraries have been around for more than 3 years, whilst deep-interactions with the content is a relative newcomer. As you can see, the more mature services also have more stable sources of income, with budget line items and/or FTE staff allocations and they are considered to be very successful by 30% or more of the respondents – which is a high score and based on measured success indicators.</a:t>
            </a:r>
          </a:p>
          <a:p>
            <a:r>
              <a:rPr lang="en-US" dirty="0"/>
              <a:t>Deep-interactions with Open Content is, unsurprisingly, not yet considered as successful and is less well resourced – but, it is a category that 18% of the respondents plan to invest in – which is relatively high – and 59% want to accelerate the impact, which is also high.</a:t>
            </a:r>
          </a:p>
          <a:p>
            <a:endParaRPr lang="en-US" dirty="0">
              <a:cs typeface="Calibri" panose="020F0502020204030204"/>
            </a:endParaRPr>
          </a:p>
          <a:p>
            <a:r>
              <a:rPr lang="en-US" dirty="0"/>
              <a:t>Digital Collections Library (n=248); Digitizing Collections (n=283) and Deep interactions with OA (n=69) re maturity &gt; 3 </a:t>
            </a:r>
            <a:r>
              <a:rPr lang="en-US" dirty="0" err="1"/>
              <a:t>yrs</a:t>
            </a:r>
            <a:endParaRPr lang="en-US" dirty="0" err="1">
              <a:cs typeface="Calibri"/>
            </a:endParaRPr>
          </a:p>
          <a:p>
            <a:r>
              <a:rPr lang="en-US" dirty="0"/>
              <a:t>Digital Collections Library (n=219); Digitizing Collections (n=245) and Deep interactions with OA (n=61) re no source of investment; budget line item and FTE</a:t>
            </a:r>
            <a:endParaRPr lang="en-US" dirty="0">
              <a:cs typeface="Calibri"/>
            </a:endParaRPr>
          </a:p>
          <a:p>
            <a:r>
              <a:rPr lang="en-US" dirty="0"/>
              <a:t>Digital Collections Library (n=236); Digitizing Collections (n=268) and Deep interactions with OA (n=69) re very successful</a:t>
            </a:r>
            <a:endParaRPr lang="en-US" dirty="0">
              <a:cs typeface="Calibri"/>
            </a:endParaRPr>
          </a:p>
          <a:p>
            <a:r>
              <a:rPr lang="en-US" dirty="0"/>
              <a:t>Digital Collections Library (n=310); Digitizing Collections (n=336) and Deep interactions with OA (n=141) re accelerate impact</a:t>
            </a:r>
            <a:endParaRPr lang="en-US" dirty="0">
              <a:cs typeface="Calibri" panose="020F0502020204030204"/>
            </a:endParaRPr>
          </a:p>
          <a:p>
            <a:endParaRPr lang="en-US" dirty="0">
              <a:cs typeface="Calibri" panose="020F0502020204030204"/>
            </a:endParaRPr>
          </a:p>
          <a:p>
            <a:endParaRPr lang="en-US" dirty="0"/>
          </a:p>
          <a:p>
            <a:pPr marL="354581" indent="-354581">
              <a:spcBef>
                <a:spcPct val="20000"/>
              </a:spcBef>
              <a:buAutoNum type="arabicPeriod"/>
            </a:pPr>
            <a:r>
              <a:rPr lang="en-US" b="1" dirty="0"/>
              <a:t>Digital Libraries</a:t>
            </a:r>
            <a:endParaRPr lang="en-US" dirty="0"/>
          </a:p>
          <a:p>
            <a:pPr marL="841146" indent="-398904">
              <a:spcBef>
                <a:spcPct val="20000"/>
              </a:spcBef>
              <a:buFont typeface="Arial"/>
              <a:buChar char="•"/>
            </a:pPr>
            <a:r>
              <a:rPr lang="en-US" dirty="0"/>
              <a:t>well-resourced, very successful, accelerate</a:t>
            </a:r>
            <a:endParaRPr lang="en-US" dirty="0">
              <a:cs typeface="Calibri"/>
            </a:endParaRPr>
          </a:p>
          <a:p>
            <a:pPr marL="841146" indent="-398904">
              <a:spcBef>
                <a:spcPct val="20000"/>
              </a:spcBef>
              <a:buFont typeface="Arial"/>
              <a:buChar char="•"/>
            </a:pPr>
            <a:r>
              <a:rPr lang="en-US" dirty="0"/>
              <a:t>most suitable for a </a:t>
            </a:r>
            <a:r>
              <a:rPr lang="en-US" dirty="0" err="1"/>
              <a:t>consortial</a:t>
            </a:r>
            <a:r>
              <a:rPr lang="en-US" dirty="0"/>
              <a:t>/national/global scale</a:t>
            </a:r>
            <a:endParaRPr lang="en-US" dirty="0">
              <a:cs typeface="Calibri"/>
            </a:endParaRPr>
          </a:p>
          <a:p>
            <a:pPr marL="16744">
              <a:spcBef>
                <a:spcPct val="20000"/>
              </a:spcBef>
            </a:pPr>
            <a:r>
              <a:rPr lang="en-US" b="1" dirty="0"/>
              <a:t>2. Digitizing collections</a:t>
            </a:r>
            <a:endParaRPr lang="en-US" dirty="0"/>
          </a:p>
          <a:p>
            <a:pPr marL="841146" indent="-398904">
              <a:spcBef>
                <a:spcPct val="20000"/>
              </a:spcBef>
              <a:buFont typeface="Arial"/>
              <a:buChar char="•"/>
            </a:pPr>
            <a:r>
              <a:rPr lang="en-US" dirty="0"/>
              <a:t>well-resourced, very successful, accelerate</a:t>
            </a:r>
            <a:endParaRPr lang="en-US" dirty="0">
              <a:cs typeface="Calibri"/>
            </a:endParaRPr>
          </a:p>
          <a:p>
            <a:pPr>
              <a:spcBef>
                <a:spcPct val="20000"/>
              </a:spcBef>
            </a:pPr>
            <a:r>
              <a:rPr lang="en-US" b="1" dirty="0"/>
              <a:t>3. Deep-interactions with open content</a:t>
            </a:r>
            <a:r>
              <a:rPr lang="en-US" dirty="0"/>
              <a:t> </a:t>
            </a:r>
            <a:endParaRPr lang="en-US" dirty="0">
              <a:cs typeface="Calibri"/>
            </a:endParaRPr>
          </a:p>
          <a:p>
            <a:pPr marL="841146" indent="-398904">
              <a:spcBef>
                <a:spcPct val="20000"/>
              </a:spcBef>
              <a:buFont typeface="Arial"/>
              <a:buChar char="•"/>
            </a:pPr>
            <a:r>
              <a:rPr lang="en-US" dirty="0"/>
              <a:t>least mature, less successful, accelerate, </a:t>
            </a:r>
            <a:endParaRPr lang="en-US" dirty="0">
              <a:cs typeface="Calibri"/>
            </a:endParaRPr>
          </a:p>
          <a:p>
            <a:pPr marL="841146" indent="-398904">
              <a:spcBef>
                <a:spcPct val="20000"/>
              </a:spcBef>
              <a:buFont typeface="Arial"/>
              <a:buChar char="•"/>
            </a:pPr>
            <a:r>
              <a:rPr lang="en-US" dirty="0"/>
              <a:t>most planned (18%), highest score for OCLC role (63%)</a:t>
            </a:r>
            <a:endParaRPr lang="en-US" dirty="0">
              <a:cs typeface="Calibri"/>
            </a:endParaRPr>
          </a:p>
          <a:p>
            <a:pPr marL="442242">
              <a:spcBef>
                <a:spcPct val="20000"/>
              </a:spcBef>
            </a:pPr>
            <a:endParaRPr lang="en-US" dirty="0">
              <a:cs typeface="Calibri"/>
            </a:endParaRPr>
          </a:p>
          <a:p>
            <a:pPr marL="265936" indent="-265936">
              <a:buFont typeface="Arial"/>
              <a:buChar char="•"/>
            </a:pPr>
            <a:r>
              <a:rPr lang="en-US" dirty="0"/>
              <a:t>Digitizing print collections and making them available as open collections in a digital library is a set of activities in which respondents indicate they are deeply-invested: it is well-resourced, mature, very successful and respondents want to accelerate the impact.</a:t>
            </a:r>
            <a:endParaRPr lang="en-US" dirty="0">
              <a:cs typeface="Calibri"/>
            </a:endParaRPr>
          </a:p>
          <a:p>
            <a:pPr marL="265936" indent="-265936">
              <a:buFont typeface="Arial"/>
              <a:buChar char="•"/>
            </a:pPr>
            <a:r>
              <a:rPr lang="en-US" dirty="0"/>
              <a:t>Deep-interactions with the open content of digitized collections is top-op-mind: relatively new, not yet very successful but respondents clearly indicate they see the potential for accelerating impact in this direction.</a:t>
            </a:r>
            <a:endParaRPr lang="en-US" dirty="0">
              <a:cs typeface="Calibri"/>
            </a:endParaRPr>
          </a:p>
          <a:p>
            <a:pPr marL="265936" indent="-265936">
              <a:buFont typeface="Arial"/>
              <a:buChar char="•"/>
            </a:pPr>
            <a:r>
              <a:rPr lang="en-US" dirty="0"/>
              <a:t>The Open Content activities relating to the collective collection also are, according to the respondents, relatively more suitable for collaboration at a scale beyond the institutional and local scale: with Digital Libraries most frequently noted as an activity most suitable for a </a:t>
            </a:r>
            <a:r>
              <a:rPr lang="en-US" dirty="0" err="1"/>
              <a:t>consortial</a:t>
            </a:r>
            <a:r>
              <a:rPr lang="en-US" dirty="0"/>
              <a:t>/national or global scale.</a:t>
            </a:r>
            <a:endParaRPr lang="en-US" dirty="0">
              <a:cs typeface="Calibri"/>
            </a:endParaRPr>
          </a:p>
        </p:txBody>
      </p:sp>
    </p:spTree>
    <p:extLst>
      <p:ext uri="{BB962C8B-B14F-4D97-AF65-F5344CB8AC3E}">
        <p14:creationId xmlns:p14="http://schemas.microsoft.com/office/powerpoint/2010/main" val="40410900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Finally, we have the Facilitated Collection. This Collection type is emerging from the reconfiguration of the information space, where we see new OA-tools and popular services emerge – like ResearchGate, Academia.eu and </a:t>
            </a:r>
            <a:r>
              <a:rPr lang="en-US" dirty="0" err="1"/>
              <a:t>GoogleScholar</a:t>
            </a:r>
            <a:r>
              <a:rPr lang="en-US" dirty="0"/>
              <a:t> – that facilitate free access to scientific content. In this space, libraries are also players that facilitate access to free external resources and their services are increasingly competing with the ones offered by the new players. As Lorcan Dempsey has pointed out in his LIBER article: Discovery often happens elsewhere, often far beyond the own collection – there is no longer a 1-to-1 relation between the library collection and discovery – and for libraries, making greater investment in discoverability and meeting user needs becomes much more important.</a:t>
            </a:r>
          </a:p>
        </p:txBody>
      </p:sp>
    </p:spTree>
    <p:extLst>
      <p:ext uri="{BB962C8B-B14F-4D97-AF65-F5344CB8AC3E}">
        <p14:creationId xmlns:p14="http://schemas.microsoft.com/office/powerpoint/2010/main" val="47337253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532934" y="2881572"/>
            <a:ext cx="6065700" cy="5412764"/>
          </a:xfrm>
        </p:spPr>
        <p:txBody>
          <a:bodyPr/>
          <a:lstStyle/>
          <a:p>
            <a:r>
              <a:rPr lang="en-US" dirty="0"/>
              <a:t>Indeed, activities like Digitizing and Digital Libraries have been around for more than 3 years, whilst deep-interactions with the content is a relative newcomer. As you can see, the more mature services also have more stable sources of income, with budget line items and/or FTE staff allocations and they are considered to be very successful by 30% or more of the respondents – which is a high score and based on measured success indicators.</a:t>
            </a:r>
          </a:p>
          <a:p>
            <a:r>
              <a:rPr lang="en-US" dirty="0"/>
              <a:t>Deep-interactions with Open Content is, unsurprisingly, not yet considered as successful and is less well resourced – but, it is a category that 18% of the respondents plan to invest in – which is relatively high – and 59% want to accelerate the impact, which is also high.</a:t>
            </a:r>
          </a:p>
          <a:p>
            <a:endParaRPr lang="en-US" dirty="0">
              <a:cs typeface="Calibri" panose="020F0502020204030204"/>
            </a:endParaRPr>
          </a:p>
          <a:p>
            <a:r>
              <a:rPr lang="en-US" dirty="0"/>
              <a:t>Digital Collections Library (n=248); Digitizing Collections (n=283) and Deep interactions with OA (n=69) re maturity &gt; 3 </a:t>
            </a:r>
            <a:r>
              <a:rPr lang="en-US" dirty="0" err="1"/>
              <a:t>yrs</a:t>
            </a:r>
            <a:endParaRPr lang="en-US" dirty="0" err="1">
              <a:cs typeface="Calibri"/>
            </a:endParaRPr>
          </a:p>
          <a:p>
            <a:r>
              <a:rPr lang="en-US" dirty="0"/>
              <a:t>Digital Collections Library (n=219); Digitizing Collections (n=245) and Deep interactions with OA (n=61) re no source of investment; budget line item and FTE</a:t>
            </a:r>
            <a:endParaRPr lang="en-US" dirty="0">
              <a:cs typeface="Calibri"/>
            </a:endParaRPr>
          </a:p>
          <a:p>
            <a:r>
              <a:rPr lang="en-US" dirty="0"/>
              <a:t>Digital Collections Library (n=236); Digitizing Collections (n=268) and Deep interactions with OA (n=69) re very successful</a:t>
            </a:r>
            <a:endParaRPr lang="en-US" dirty="0">
              <a:cs typeface="Calibri"/>
            </a:endParaRPr>
          </a:p>
          <a:p>
            <a:r>
              <a:rPr lang="en-US" dirty="0"/>
              <a:t>Digital Collections Library (n=310); Digitizing Collections (n=336) and Deep interactions with OA (n=141) re accelerate impact</a:t>
            </a:r>
            <a:endParaRPr lang="en-US" dirty="0">
              <a:cs typeface="Calibri" panose="020F0502020204030204"/>
            </a:endParaRPr>
          </a:p>
          <a:p>
            <a:endParaRPr lang="en-US" dirty="0">
              <a:cs typeface="Calibri" panose="020F0502020204030204"/>
            </a:endParaRPr>
          </a:p>
          <a:p>
            <a:endParaRPr lang="en-US" dirty="0"/>
          </a:p>
          <a:p>
            <a:pPr marL="354581" indent="-354581">
              <a:spcBef>
                <a:spcPct val="20000"/>
              </a:spcBef>
              <a:buAutoNum type="arabicPeriod"/>
            </a:pPr>
            <a:r>
              <a:rPr lang="en-US" b="1" dirty="0"/>
              <a:t>Digital Libraries</a:t>
            </a:r>
            <a:endParaRPr lang="en-US" dirty="0"/>
          </a:p>
          <a:p>
            <a:pPr marL="841146" indent="-398904">
              <a:spcBef>
                <a:spcPct val="20000"/>
              </a:spcBef>
              <a:buFont typeface="Arial"/>
              <a:buChar char="•"/>
            </a:pPr>
            <a:r>
              <a:rPr lang="en-US" dirty="0"/>
              <a:t>well-resourced, very successful, accelerate</a:t>
            </a:r>
            <a:endParaRPr lang="en-US" dirty="0">
              <a:cs typeface="Calibri"/>
            </a:endParaRPr>
          </a:p>
          <a:p>
            <a:pPr marL="841146" indent="-398904">
              <a:spcBef>
                <a:spcPct val="20000"/>
              </a:spcBef>
              <a:buFont typeface="Arial"/>
              <a:buChar char="•"/>
            </a:pPr>
            <a:r>
              <a:rPr lang="en-US" dirty="0"/>
              <a:t>most suitable for a </a:t>
            </a:r>
            <a:r>
              <a:rPr lang="en-US" dirty="0" err="1"/>
              <a:t>consortial</a:t>
            </a:r>
            <a:r>
              <a:rPr lang="en-US" dirty="0"/>
              <a:t>/national/global scale</a:t>
            </a:r>
            <a:endParaRPr lang="en-US" dirty="0">
              <a:cs typeface="Calibri"/>
            </a:endParaRPr>
          </a:p>
          <a:p>
            <a:pPr marL="16744">
              <a:spcBef>
                <a:spcPct val="20000"/>
              </a:spcBef>
            </a:pPr>
            <a:r>
              <a:rPr lang="en-US" b="1" dirty="0"/>
              <a:t>2. Digitizing collections</a:t>
            </a:r>
            <a:endParaRPr lang="en-US" dirty="0"/>
          </a:p>
          <a:p>
            <a:pPr marL="841146" indent="-398904">
              <a:spcBef>
                <a:spcPct val="20000"/>
              </a:spcBef>
              <a:buFont typeface="Arial"/>
              <a:buChar char="•"/>
            </a:pPr>
            <a:r>
              <a:rPr lang="en-US" dirty="0"/>
              <a:t>well-resourced, very successful, accelerate</a:t>
            </a:r>
            <a:endParaRPr lang="en-US" dirty="0">
              <a:cs typeface="Calibri"/>
            </a:endParaRPr>
          </a:p>
          <a:p>
            <a:pPr>
              <a:spcBef>
                <a:spcPct val="20000"/>
              </a:spcBef>
            </a:pPr>
            <a:r>
              <a:rPr lang="en-US" b="1" dirty="0"/>
              <a:t>3. Deep-interactions with open content</a:t>
            </a:r>
            <a:r>
              <a:rPr lang="en-US" dirty="0"/>
              <a:t> </a:t>
            </a:r>
            <a:endParaRPr lang="en-US" dirty="0">
              <a:cs typeface="Calibri"/>
            </a:endParaRPr>
          </a:p>
          <a:p>
            <a:pPr marL="841146" indent="-398904">
              <a:spcBef>
                <a:spcPct val="20000"/>
              </a:spcBef>
              <a:buFont typeface="Arial"/>
              <a:buChar char="•"/>
            </a:pPr>
            <a:r>
              <a:rPr lang="en-US" dirty="0"/>
              <a:t>least mature, less successful, accelerate, </a:t>
            </a:r>
            <a:endParaRPr lang="en-US" dirty="0">
              <a:cs typeface="Calibri"/>
            </a:endParaRPr>
          </a:p>
          <a:p>
            <a:pPr marL="841146" indent="-398904">
              <a:spcBef>
                <a:spcPct val="20000"/>
              </a:spcBef>
              <a:buFont typeface="Arial"/>
              <a:buChar char="•"/>
            </a:pPr>
            <a:r>
              <a:rPr lang="en-US" dirty="0"/>
              <a:t>most planned (18%), highest score for OCLC role (63%)</a:t>
            </a:r>
            <a:endParaRPr lang="en-US" dirty="0">
              <a:cs typeface="Calibri"/>
            </a:endParaRPr>
          </a:p>
          <a:p>
            <a:pPr marL="442242">
              <a:spcBef>
                <a:spcPct val="20000"/>
              </a:spcBef>
            </a:pPr>
            <a:endParaRPr lang="en-US" dirty="0">
              <a:cs typeface="Calibri"/>
            </a:endParaRPr>
          </a:p>
          <a:p>
            <a:pPr marL="265936" indent="-265936">
              <a:buFont typeface="Arial"/>
              <a:buChar char="•"/>
            </a:pPr>
            <a:r>
              <a:rPr lang="en-US" dirty="0"/>
              <a:t>Digitizing print collections and making them available as open collections in a digital library is a set of activities in which respondents indicate they are deeply-invested: it is well-resourced, mature, very successful and respondents want to accelerate the impact.</a:t>
            </a:r>
            <a:endParaRPr lang="en-US" dirty="0">
              <a:cs typeface="Calibri"/>
            </a:endParaRPr>
          </a:p>
          <a:p>
            <a:pPr marL="265936" indent="-265936">
              <a:buFont typeface="Arial"/>
              <a:buChar char="•"/>
            </a:pPr>
            <a:r>
              <a:rPr lang="en-US" dirty="0"/>
              <a:t>Deep-interactions with the open content of digitized collections is top-op-mind: relatively new, not yet very successful but respondents clearly indicate they see the potential for accelerating impact in this direction.</a:t>
            </a:r>
            <a:endParaRPr lang="en-US" dirty="0">
              <a:cs typeface="Calibri"/>
            </a:endParaRPr>
          </a:p>
          <a:p>
            <a:pPr marL="265936" indent="-265936">
              <a:buFont typeface="Arial"/>
              <a:buChar char="•"/>
            </a:pPr>
            <a:r>
              <a:rPr lang="en-US" dirty="0"/>
              <a:t>The Open Content activities relating to the collective collection also are, according to the respondents, relatively more suitable for collaboration at a scale beyond the institutional and local scale: with Digital Libraries most frequently noted as an activity most suitable for a </a:t>
            </a:r>
            <a:r>
              <a:rPr lang="en-US" dirty="0" err="1"/>
              <a:t>consortial</a:t>
            </a:r>
            <a:r>
              <a:rPr lang="en-US" dirty="0"/>
              <a:t>/national or global scale.</a:t>
            </a:r>
            <a:endParaRPr lang="en-US" dirty="0">
              <a:cs typeface="Calibri"/>
            </a:endParaRPr>
          </a:p>
        </p:txBody>
      </p:sp>
    </p:spTree>
    <p:extLst>
      <p:ext uri="{BB962C8B-B14F-4D97-AF65-F5344CB8AC3E}">
        <p14:creationId xmlns:p14="http://schemas.microsoft.com/office/powerpoint/2010/main" val="384829520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u="sng"/>
              <a:t>Facilitated access</a:t>
            </a:r>
            <a:r>
              <a:rPr lang="en-US"/>
              <a:t>: Australia, the U.K., Canada, and the U.S. are more involved in the facilitated collection than other countries, with the U.K. leading in supporting users/instructing and Australia scoring highest with both </a:t>
            </a:r>
            <a:r>
              <a:rPr lang="en-US" b="1"/>
              <a:t>Promoting the discovery of open content</a:t>
            </a:r>
            <a:r>
              <a:rPr lang="en-US"/>
              <a:t> and </a:t>
            </a:r>
            <a:r>
              <a:rPr lang="en-US" b="1"/>
              <a:t>Selecting open content not managed by the library</a:t>
            </a:r>
            <a:r>
              <a:rPr lang="en-US"/>
              <a:t>.</a:t>
            </a:r>
          </a:p>
        </p:txBody>
      </p:sp>
    </p:spTree>
    <p:extLst>
      <p:ext uri="{BB962C8B-B14F-4D97-AF65-F5344CB8AC3E}">
        <p14:creationId xmlns:p14="http://schemas.microsoft.com/office/powerpoint/2010/main" val="321275208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while we thought that the Facilitated Collection might be the next trend in research libraries, the survey data does not support this assumption.</a:t>
            </a:r>
          </a:p>
          <a:p>
            <a:r>
              <a:rPr lang="en-US" dirty="0"/>
              <a:t>Although there is nice anecdotal evidence: this slide shows an example highlighted by Lorcan Dempsey in a blog on the Facilitated Collection. He looks at how the University of California, having terminated its contract with Elsevier Science Publisher, is supporting its community for alternate access to content published in Elsevier Journals. The University of California gives guidance by supporting users to find OA resources with the use of OA Button and </a:t>
            </a:r>
            <a:r>
              <a:rPr lang="en-US" dirty="0" err="1"/>
              <a:t>Unpaywall</a:t>
            </a:r>
            <a:r>
              <a:rPr lang="en-US" dirty="0"/>
              <a:t>, pointing them to various pre-print archives or article supply via ILL, or contacting authors directly via scholarly networking sites such as ResearchGate. And this might become a new trend, as more libraries cancel their big deals with publishers…</a:t>
            </a:r>
          </a:p>
          <a:p>
            <a:endParaRPr lang="en-US" dirty="0"/>
          </a:p>
        </p:txBody>
      </p:sp>
    </p:spTree>
    <p:extLst>
      <p:ext uri="{BB962C8B-B14F-4D97-AF65-F5344CB8AC3E}">
        <p14:creationId xmlns:p14="http://schemas.microsoft.com/office/powerpoint/2010/main" val="421808273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dirty="0"/>
              <a:t>Leveraging open content can help meet users' expectation of "now" by providing immediate access to high-quality resources and helping libraries better compete in an on-demand world. At OCLC, we bring the power of the world’s largest library cooperative to support open access initiatives at scale. For libraries and their users, we help prioritize open collections for optimal discovery and access, making open content a sustainable and budget-friendly part of library collections.</a:t>
            </a:r>
            <a:endParaRPr lang="en-US" dirty="0">
              <a:cs typeface="Calibri"/>
            </a:endParaRPr>
          </a:p>
          <a:p>
            <a:endParaRPr lang="en-US" dirty="0">
              <a:cs typeface="Calibri"/>
            </a:endParaRPr>
          </a:p>
        </p:txBody>
      </p:sp>
    </p:spTree>
    <p:extLst>
      <p:ext uri="{BB962C8B-B14F-4D97-AF65-F5344CB8AC3E}">
        <p14:creationId xmlns:p14="http://schemas.microsoft.com/office/powerpoint/2010/main" val="337931292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71308" indent="-271308">
              <a:buFont typeface="Arial" panose="020B0604020202020204" pitchFamily="34" charset="0"/>
              <a:buChar char="•"/>
            </a:pPr>
            <a:r>
              <a:rPr lang="en-US" dirty="0"/>
              <a:t>Delightful Experience: work to simplify the very complex topic of “open” for the user, and compete with illegal convenience</a:t>
            </a:r>
          </a:p>
          <a:p>
            <a:pPr marL="271308" indent="-271308">
              <a:buFont typeface="Arial" panose="020B0604020202020204" pitchFamily="34" charset="0"/>
              <a:buChar char="•"/>
            </a:pPr>
            <a:r>
              <a:rPr lang="en-US" dirty="0"/>
              <a:t>Intuitive Discovery: make finding open materials intuitive and easy </a:t>
            </a:r>
          </a:p>
          <a:p>
            <a:pPr marL="271308" indent="-271308">
              <a:buFont typeface="Arial" panose="020B0604020202020204" pitchFamily="34" charset="0"/>
              <a:buChar char="•"/>
            </a:pPr>
            <a:r>
              <a:rPr lang="en-US" dirty="0"/>
              <a:t>Smart Fulfillment: speed up access by providing open content on-demand</a:t>
            </a:r>
          </a:p>
          <a:p>
            <a:endParaRPr lang="en-US" dirty="0"/>
          </a:p>
        </p:txBody>
      </p:sp>
    </p:spTree>
    <p:extLst>
      <p:ext uri="{BB962C8B-B14F-4D97-AF65-F5344CB8AC3E}">
        <p14:creationId xmlns:p14="http://schemas.microsoft.com/office/powerpoint/2010/main" val="189753051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need to provide a superior user experience to an already great, though highly illegal, user experience provided by sites such as </a:t>
            </a:r>
            <a:r>
              <a:rPr lang="en-US" dirty="0" err="1"/>
              <a:t>SciHub</a:t>
            </a:r>
            <a:r>
              <a:rPr lang="en-US" dirty="0"/>
              <a:t>. This graph was illustrated in Char’s presentation and is esp. illuminating because it shows that even students that have access to institutional licensed content are still going to illegal sites.</a:t>
            </a:r>
          </a:p>
          <a:p>
            <a:pPr>
              <a:buClr>
                <a:schemeClr val="dk1"/>
              </a:buClr>
            </a:pPr>
            <a:endParaRPr lang="en-US" dirty="0"/>
          </a:p>
          <a:p>
            <a:pPr>
              <a:buClr>
                <a:schemeClr val="dk1"/>
              </a:buClr>
            </a:pPr>
            <a:r>
              <a:rPr lang="en-US" dirty="0"/>
              <a:t>For open materials, “now” means free and immediate access. One of the biggest challenges is the convenience with which illegal offerings provide immediate access without any consideration about payment and thus sustainability. This means that any sustainable service needs to at least reach the same convenience to be successful. </a:t>
            </a:r>
          </a:p>
          <a:p>
            <a:endParaRPr lang="en-US" dirty="0"/>
          </a:p>
        </p:txBody>
      </p:sp>
    </p:spTree>
    <p:extLst>
      <p:ext uri="{BB962C8B-B14F-4D97-AF65-F5344CB8AC3E}">
        <p14:creationId xmlns:p14="http://schemas.microsoft.com/office/powerpoint/2010/main" val="3386062610"/>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1228192643"/>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1446976">
              <a:defRPr/>
            </a:pPr>
            <a:r>
              <a:rPr lang="en-US" dirty="0"/>
              <a:t>For each open content activity, less than 20% of the respondents indicate that OCLC currently supports them in carrying out this activity. The most mentioned activities are:</a:t>
            </a:r>
          </a:p>
          <a:p>
            <a:pPr defTabSz="1446976">
              <a:defRPr/>
            </a:pPr>
            <a:endParaRPr lang="en-US" dirty="0"/>
          </a:p>
          <a:p>
            <a:pPr marL="361744" indent="-361744" defTabSz="1446976">
              <a:buFont typeface="+mj-lt"/>
              <a:buAutoNum type="arabicPeriod"/>
              <a:defRPr/>
            </a:pPr>
            <a:r>
              <a:rPr lang="en-US" dirty="0"/>
              <a:t>Promoting the discovery of open content (19%) </a:t>
            </a:r>
          </a:p>
          <a:p>
            <a:pPr marL="361744" indent="-361744" defTabSz="1446976">
              <a:buFont typeface="+mj-lt"/>
              <a:buAutoNum type="arabicPeriod"/>
              <a:defRPr/>
            </a:pPr>
            <a:r>
              <a:rPr lang="en-US" dirty="0"/>
              <a:t>Selecting open content NOT managed by my library (16%)</a:t>
            </a:r>
          </a:p>
          <a:p>
            <a:pPr defTabSz="1446976">
              <a:defRPr/>
            </a:pPr>
            <a:r>
              <a:rPr lang="en-US" dirty="0"/>
              <a:t> </a:t>
            </a:r>
          </a:p>
          <a:p>
            <a:pPr defTabSz="1446976">
              <a:defRPr/>
            </a:pPr>
            <a:r>
              <a:rPr lang="en-US" dirty="0"/>
              <a:t>More than half of the respondents see a role for OCLC to support a variety of open content activities:</a:t>
            </a:r>
          </a:p>
          <a:p>
            <a:pPr defTabSz="1446976">
              <a:defRPr/>
            </a:pPr>
            <a:endParaRPr lang="en-US" dirty="0"/>
          </a:p>
          <a:p>
            <a:pPr marL="361744" indent="-361744" defTabSz="1446976">
              <a:buFontTx/>
              <a:buAutoNum type="arabicPeriod"/>
              <a:defRPr/>
            </a:pPr>
            <a:r>
              <a:rPr lang="en-US" dirty="0"/>
              <a:t>Deep interactions with open content (63%) </a:t>
            </a:r>
          </a:p>
          <a:p>
            <a:pPr marL="361744" indent="-361744" defTabSz="1446976">
              <a:buFontTx/>
              <a:buAutoNum type="arabicPeriod"/>
              <a:defRPr/>
            </a:pPr>
            <a:r>
              <a:rPr lang="en-US" dirty="0"/>
              <a:t>Promoting the discovery of open content (57%)</a:t>
            </a:r>
          </a:p>
          <a:p>
            <a:pPr marL="361744" indent="-361744" defTabSz="1446976">
              <a:buFontTx/>
              <a:buAutoNum type="arabicPeriod"/>
              <a:defRPr/>
            </a:pPr>
            <a:r>
              <a:rPr lang="en-US" dirty="0"/>
              <a:t>Digital Collections Library (55%)</a:t>
            </a:r>
          </a:p>
          <a:p>
            <a:pPr marL="361744" indent="-361744" defTabSz="1446976">
              <a:buFontTx/>
              <a:buAutoNum type="arabicPeriod"/>
              <a:defRPr/>
            </a:pPr>
            <a:r>
              <a:rPr lang="en-US" dirty="0"/>
              <a:t>Assessment - measure usage of open content and discovery services; gathering user feedback (55%)</a:t>
            </a:r>
          </a:p>
        </p:txBody>
      </p:sp>
    </p:spTree>
    <p:extLst>
      <p:ext uri="{BB962C8B-B14F-4D97-AF65-F5344CB8AC3E}">
        <p14:creationId xmlns:p14="http://schemas.microsoft.com/office/powerpoint/2010/main" val="36607456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532934" y="2881572"/>
            <a:ext cx="6065700" cy="5275200"/>
          </a:xfrm>
        </p:spPr>
        <p:txBody>
          <a:bodyPr/>
          <a:lstStyle/>
          <a:p>
            <a:pPr defTabSz="4753884">
              <a:defRPr/>
            </a:pPr>
            <a:r>
              <a:rPr lang="en-US" b="1" dirty="0">
                <a:cs typeface="Arial"/>
              </a:rPr>
              <a:t>What is OCLC Doing?</a:t>
            </a:r>
          </a:p>
          <a:p>
            <a:pPr defTabSz="4753884">
              <a:defRPr/>
            </a:pPr>
            <a:r>
              <a:rPr lang="en-US" dirty="0">
                <a:cs typeface="Arial"/>
              </a:rPr>
              <a:t>Open content is an Integral part of OCLC's product strategy in support of libraries and we are working towards privileging open content.</a:t>
            </a:r>
          </a:p>
          <a:p>
            <a:pPr defTabSz="4753884">
              <a:defRPr/>
            </a:pPr>
            <a:endParaRPr lang="en-US" b="1" u="sng" dirty="0"/>
          </a:p>
          <a:p>
            <a:r>
              <a:rPr lang="en-US" u="none" dirty="0">
                <a:cs typeface="Arial"/>
              </a:rPr>
              <a:t>1) </a:t>
            </a:r>
            <a:r>
              <a:rPr lang="en-US" u="sng" dirty="0">
                <a:cs typeface="Arial"/>
              </a:rPr>
              <a:t>Increasing Open content </a:t>
            </a:r>
          </a:p>
          <a:p>
            <a:r>
              <a:rPr lang="en-US" dirty="0">
                <a:cs typeface="Arial"/>
              </a:rPr>
              <a:t>	</a:t>
            </a:r>
            <a:r>
              <a:rPr lang="en-US" u="none" dirty="0">
                <a:cs typeface="Arial"/>
              </a:rPr>
              <a:t>*** we are increasing open content from </a:t>
            </a:r>
            <a:r>
              <a:rPr lang="en-US" i="1" u="none" dirty="0">
                <a:cs typeface="Arial"/>
              </a:rPr>
              <a:t>library collections, such as Institutional Repositories</a:t>
            </a:r>
          </a:p>
          <a:p>
            <a:pPr defTabSz="2482576">
              <a:defRPr/>
            </a:pPr>
            <a:r>
              <a:rPr lang="en-US" u="none" dirty="0">
                <a:cs typeface="Arial"/>
              </a:rPr>
              <a:t>	*** and through partnerships with leading </a:t>
            </a:r>
            <a:r>
              <a:rPr lang="en-US" i="1" u="none" dirty="0">
                <a:cs typeface="Arial"/>
              </a:rPr>
              <a:t>publishers and aggregators.</a:t>
            </a:r>
          </a:p>
          <a:p>
            <a:pPr defTabSz="2482576">
              <a:defRPr/>
            </a:pPr>
            <a:endParaRPr lang="en-US" i="1" u="none" dirty="0"/>
          </a:p>
          <a:p>
            <a:r>
              <a:rPr lang="en-US" u="none" dirty="0">
                <a:cs typeface="Arial"/>
              </a:rPr>
              <a:t>2) </a:t>
            </a:r>
            <a:r>
              <a:rPr lang="en-US" u="sng" dirty="0">
                <a:cs typeface="Arial"/>
              </a:rPr>
              <a:t>Integration of open content in WorldCat.org and OCLC services</a:t>
            </a:r>
          </a:p>
          <a:p>
            <a:r>
              <a:rPr lang="en-US" dirty="0">
                <a:cs typeface="Arial"/>
              </a:rPr>
              <a:t>	*** open content is included in WorldCat.org, WorldCat Discovery, the WorldCat Knowledgebase and </a:t>
            </a:r>
          </a:p>
          <a:p>
            <a:r>
              <a:rPr lang="en-US" dirty="0">
                <a:cs typeface="Arial"/>
              </a:rPr>
              <a:t>	other products &amp; services</a:t>
            </a:r>
          </a:p>
          <a:p>
            <a:r>
              <a:rPr lang="en-US" dirty="0">
                <a:cs typeface="Arial"/>
              </a:rPr>
              <a:t>	    * WorldCat is the world’s largest database of information about library collections and WorldCat.org </a:t>
            </a:r>
          </a:p>
          <a:p>
            <a:r>
              <a:rPr lang="en-US" dirty="0">
                <a:cs typeface="Arial"/>
              </a:rPr>
              <a:t>	    is a free, publicly available interface for searching WorldCat—the database is accessible to all. </a:t>
            </a:r>
          </a:p>
          <a:p>
            <a:r>
              <a:rPr lang="en-US" dirty="0">
                <a:cs typeface="Arial"/>
              </a:rPr>
              <a:t>	    * One of our core open products is OAISTER, a union catalog of millions of records that represent </a:t>
            </a:r>
          </a:p>
          <a:p>
            <a:r>
              <a:rPr lang="en-US" dirty="0">
                <a:cs typeface="Arial"/>
              </a:rPr>
              <a:t>	    open access resources. This catalog was built through  harvesting from open collections worldwide </a:t>
            </a:r>
          </a:p>
          <a:p>
            <a:r>
              <a:rPr lang="en-US" dirty="0">
                <a:cs typeface="Arial"/>
              </a:rPr>
              <a:t>	    using the Open Archives Initiative Protocol for Metadata Harvesting (OAI-PMH). Today, </a:t>
            </a:r>
            <a:r>
              <a:rPr lang="en-US" dirty="0" err="1">
                <a:cs typeface="Arial"/>
              </a:rPr>
              <a:t>OAIster</a:t>
            </a:r>
            <a:r>
              <a:rPr lang="en-US" dirty="0">
                <a:cs typeface="Arial"/>
              </a:rPr>
              <a:t> </a:t>
            </a:r>
          </a:p>
          <a:p>
            <a:r>
              <a:rPr lang="en-US" dirty="0">
                <a:cs typeface="Arial"/>
              </a:rPr>
              <a:t>	    includes about 50 M records that represent digital resources from more than 2,000 contributors. </a:t>
            </a:r>
          </a:p>
          <a:p>
            <a:r>
              <a:rPr lang="en-US" dirty="0">
                <a:cs typeface="Arial"/>
              </a:rPr>
              <a:t>	    Content synced through OCLC’s Digital Collection Gateway now enhances the </a:t>
            </a:r>
            <a:r>
              <a:rPr lang="en-US" dirty="0" err="1">
                <a:cs typeface="Arial"/>
              </a:rPr>
              <a:t>OAISter</a:t>
            </a:r>
            <a:r>
              <a:rPr lang="en-US" dirty="0">
                <a:cs typeface="Arial"/>
              </a:rPr>
              <a:t> database.</a:t>
            </a:r>
          </a:p>
          <a:p>
            <a:endParaRPr lang="en-US" dirty="0"/>
          </a:p>
          <a:p>
            <a:r>
              <a:rPr lang="en-US" u="none" dirty="0">
                <a:cs typeface="Arial"/>
              </a:rPr>
              <a:t>3) </a:t>
            </a:r>
            <a:r>
              <a:rPr lang="en-US" u="sng" dirty="0">
                <a:cs typeface="Arial"/>
              </a:rPr>
              <a:t>Lead and support industry improvements for open content</a:t>
            </a:r>
          </a:p>
          <a:p>
            <a:pPr marL="2375688" lvl="1" defTabSz="4753884">
              <a:defRPr/>
            </a:pPr>
            <a:r>
              <a:rPr lang="en-US" dirty="0">
                <a:cs typeface="Arial"/>
              </a:rPr>
              <a:t> *** </a:t>
            </a:r>
            <a:r>
              <a:rPr lang="en-US" i="1" u="none" dirty="0">
                <a:cs typeface="Arial"/>
              </a:rPr>
              <a:t>MARC record improvement </a:t>
            </a:r>
            <a:r>
              <a:rPr lang="en-US" dirty="0">
                <a:cs typeface="Arial"/>
              </a:rPr>
              <a:t>– In collaboration with the German National Library, OCLC submitted </a:t>
            </a:r>
          </a:p>
          <a:p>
            <a:pPr marL="2375688" lvl="1" defTabSz="4753884">
              <a:defRPr/>
            </a:pPr>
            <a:r>
              <a:rPr lang="en-US" dirty="0">
                <a:cs typeface="Arial"/>
              </a:rPr>
              <a:t>recommendations for MARC record improvements for indicating open and restricted access, as well </a:t>
            </a:r>
          </a:p>
          <a:p>
            <a:pPr marL="2375688" lvl="1" defTabSz="4753884">
              <a:defRPr/>
            </a:pPr>
            <a:r>
              <a:rPr lang="en-US" dirty="0">
                <a:cs typeface="Arial"/>
              </a:rPr>
              <a:t>as license information, for remote online resources through coordinated changes to MARC fields</a:t>
            </a:r>
          </a:p>
          <a:p>
            <a:pPr marL="2375688" lvl="1"/>
            <a:r>
              <a:rPr lang="en-US" b="0" dirty="0">
                <a:cs typeface="Arial"/>
              </a:rPr>
              <a:t>	*** </a:t>
            </a:r>
            <a:r>
              <a:rPr lang="en-US" b="0" i="1" u="none" dirty="0">
                <a:cs typeface="Arial"/>
              </a:rPr>
              <a:t>Education, Training, Events </a:t>
            </a:r>
            <a:r>
              <a:rPr lang="en-US" b="0" u="none" dirty="0">
                <a:cs typeface="Arial"/>
              </a:rPr>
              <a:t>- OCLC organizes and participates in </a:t>
            </a:r>
            <a:r>
              <a:rPr lang="en-US" b="0" dirty="0">
                <a:cs typeface="Arial"/>
              </a:rPr>
              <a:t>workshops and events, such as ALA, 	</a:t>
            </a:r>
          </a:p>
          <a:p>
            <a:pPr marL="2375688" lvl="1"/>
            <a:r>
              <a:rPr lang="en-US" b="0" dirty="0">
                <a:cs typeface="Arial"/>
              </a:rPr>
              <a:t>ER&amp;L and Charleston; in open content organizations, such as SPARC; and conducts seminars with</a:t>
            </a:r>
            <a:r>
              <a:rPr lang="en-US" dirty="0">
                <a:cs typeface="Arial"/>
              </a:rPr>
              <a:t> </a:t>
            </a:r>
            <a:endParaRPr lang="en-US" b="0" dirty="0">
              <a:cs typeface="Arial"/>
            </a:endParaRPr>
          </a:p>
          <a:p>
            <a:pPr marL="2375688" lvl="1"/>
            <a:r>
              <a:rPr lang="en-US" b="0" dirty="0">
                <a:cs typeface="Arial"/>
              </a:rPr>
              <a:t>stakeholders, such as a meeting with British, Dutch and German OA stakeholders this week in our</a:t>
            </a:r>
            <a:r>
              <a:rPr lang="en-US" dirty="0">
                <a:cs typeface="Arial"/>
              </a:rPr>
              <a:t> </a:t>
            </a:r>
            <a:endParaRPr lang="en-US" b="0" dirty="0">
              <a:cs typeface="Arial"/>
            </a:endParaRPr>
          </a:p>
          <a:p>
            <a:pPr marL="2375688" lvl="1"/>
            <a:r>
              <a:rPr lang="en-US" b="0" dirty="0">
                <a:cs typeface="Arial"/>
              </a:rPr>
              <a:t>office in the Netherlands.</a:t>
            </a:r>
            <a:r>
              <a:rPr lang="en-US" dirty="0">
                <a:cs typeface="Arial"/>
              </a:rPr>
              <a:t> </a:t>
            </a:r>
            <a:endParaRPr lang="en-US" b="0" dirty="0">
              <a:cs typeface="Arial"/>
            </a:endParaRPr>
          </a:p>
          <a:p>
            <a:endParaRPr lang="en-US" dirty="0"/>
          </a:p>
        </p:txBody>
      </p:sp>
    </p:spTree>
    <p:extLst>
      <p:ext uri="{BB962C8B-B14F-4D97-AF65-F5344CB8AC3E}">
        <p14:creationId xmlns:p14="http://schemas.microsoft.com/office/powerpoint/2010/main" val="3015651671"/>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buClr>
                <a:schemeClr val="dk1"/>
              </a:buClr>
            </a:pPr>
            <a:r>
              <a:rPr lang="en-US" dirty="0"/>
              <a:t>In addition to the classic providers, OCLC was already collecting several thousand Institutional Repositories and other library materials through the Digital Collection Gateway.</a:t>
            </a:r>
          </a:p>
          <a:p>
            <a:pPr>
              <a:buClr>
                <a:schemeClr val="dk1"/>
              </a:buClr>
            </a:pPr>
            <a:endParaRPr lang="en-US" b="1" dirty="0">
              <a:solidFill>
                <a:schemeClr val="dk1"/>
              </a:solidFill>
            </a:endParaRPr>
          </a:p>
          <a:p>
            <a:pPr>
              <a:buClr>
                <a:schemeClr val="dk1"/>
              </a:buClr>
            </a:pPr>
            <a:r>
              <a:rPr lang="en-US" b="1" dirty="0">
                <a:solidFill>
                  <a:schemeClr val="dk1"/>
                </a:solidFill>
              </a:rPr>
              <a:t>However, in recent years, special OA directories have emerged which make millions of open content items available. </a:t>
            </a:r>
            <a:endParaRPr lang="en-US" dirty="0">
              <a:solidFill>
                <a:schemeClr val="dk1"/>
              </a:solidFill>
            </a:endParaRPr>
          </a:p>
          <a:p>
            <a:pPr>
              <a:buClr>
                <a:schemeClr val="dk1"/>
              </a:buClr>
            </a:pPr>
            <a:r>
              <a:rPr lang="en-US" dirty="0">
                <a:solidFill>
                  <a:schemeClr val="dk1"/>
                </a:solidFill>
              </a:rPr>
              <a:t>OCLC’s Business development group proactively seeks out partnerships with providers of high quality, freely available content from OA aggregators, digital libraries and publishers. </a:t>
            </a:r>
          </a:p>
          <a:p>
            <a:pPr>
              <a:buClr>
                <a:schemeClr val="dk1"/>
              </a:buClr>
            </a:pPr>
            <a:endParaRPr lang="en-US" dirty="0">
              <a:solidFill>
                <a:schemeClr val="dk1"/>
              </a:solidFill>
            </a:endParaRPr>
          </a:p>
          <a:p>
            <a:pPr>
              <a:buClr>
                <a:schemeClr val="dk1"/>
              </a:buClr>
            </a:pPr>
            <a:r>
              <a:rPr lang="en-US" b="1" dirty="0">
                <a:solidFill>
                  <a:schemeClr val="dk1"/>
                </a:solidFill>
              </a:rPr>
              <a:t>Here are examples of some of our 66 open content partners</a:t>
            </a:r>
          </a:p>
          <a:p>
            <a:pPr>
              <a:buClr>
                <a:schemeClr val="dk1"/>
              </a:buClr>
            </a:pPr>
            <a:endParaRPr lang="en-US" i="1" dirty="0">
              <a:solidFill>
                <a:schemeClr val="dk1"/>
              </a:solidFill>
            </a:endParaRPr>
          </a:p>
          <a:p>
            <a:r>
              <a:rPr lang="en-US" dirty="0">
                <a:solidFill>
                  <a:schemeClr val="dk1"/>
                </a:solidFill>
              </a:rPr>
              <a:t>Learning and exploring open content and what different providers can give you is a bit like learning a new language. It can seem overwhelming at first but then you start to sense the patterns, then remember some names and before you know it you can make small talk.</a:t>
            </a:r>
          </a:p>
          <a:p>
            <a:endParaRPr lang="en-US" dirty="0">
              <a:solidFill>
                <a:schemeClr val="dk1"/>
              </a:solidFill>
            </a:endParaRPr>
          </a:p>
          <a:p>
            <a:pPr marL="931516" indent="-931516">
              <a:buFont typeface="+mj-lt"/>
              <a:buAutoNum type="arabicPeriod"/>
            </a:pPr>
            <a:r>
              <a:rPr lang="en-US" b="1" dirty="0"/>
              <a:t>Open Content ingested through controlled/licensed sources</a:t>
            </a:r>
          </a:p>
          <a:p>
            <a:pPr marL="2167811" lvl="5" indent="-626733">
              <a:buFont typeface="Arial" panose="020B0604020202020204" pitchFamily="34" charset="0"/>
              <a:buChar char="•"/>
            </a:pPr>
            <a:r>
              <a:rPr lang="en-US" dirty="0"/>
              <a:t>Gold Journals</a:t>
            </a:r>
          </a:p>
          <a:p>
            <a:pPr marL="2167811" lvl="5" indent="-626733">
              <a:buFont typeface="Arial" panose="020B0604020202020204" pitchFamily="34" charset="0"/>
              <a:buChar char="•"/>
            </a:pPr>
            <a:r>
              <a:rPr lang="en-US" dirty="0"/>
              <a:t>Open Education Resources (OER)</a:t>
            </a:r>
          </a:p>
          <a:p>
            <a:pPr marL="2167811" lvl="5" indent="-626733">
              <a:buFont typeface="Arial" panose="020B0604020202020204" pitchFamily="34" charset="0"/>
              <a:buChar char="•"/>
            </a:pPr>
            <a:r>
              <a:rPr lang="en-US" dirty="0"/>
              <a:t>Hybrid content published through traditional publishers</a:t>
            </a:r>
          </a:p>
          <a:p>
            <a:pPr marL="2167811" lvl="5" indent="-626733">
              <a:buFont typeface="Arial" panose="020B0604020202020204" pitchFamily="34" charset="0"/>
              <a:buChar char="•"/>
            </a:pPr>
            <a:endParaRPr lang="en-US" dirty="0"/>
          </a:p>
          <a:p>
            <a:pPr marL="931516" indent="-931516">
              <a:buFont typeface="+mj-lt"/>
              <a:buAutoNum type="arabicPeriod"/>
            </a:pPr>
            <a:r>
              <a:rPr lang="en-US" b="1" dirty="0"/>
              <a:t>Open Content ingested through open sources</a:t>
            </a:r>
          </a:p>
          <a:p>
            <a:pPr marL="2167811" lvl="5" indent="-626733">
              <a:buFont typeface="Arial" panose="020B0604020202020204" pitchFamily="34" charset="0"/>
              <a:buChar char="•"/>
            </a:pPr>
            <a:r>
              <a:rPr lang="en-US" dirty="0"/>
              <a:t>E.g. through OCLC - Digital Collection Gateway</a:t>
            </a:r>
          </a:p>
          <a:p>
            <a:pPr marL="2167811" lvl="5" indent="-626733">
              <a:buFont typeface="Arial" panose="020B0604020202020204" pitchFamily="34" charset="0"/>
              <a:buChar char="•"/>
            </a:pPr>
            <a:r>
              <a:rPr lang="en-US" dirty="0"/>
              <a:t>Archives / Special Collections</a:t>
            </a:r>
          </a:p>
          <a:p>
            <a:pPr marL="2167811" lvl="5" indent="-626733">
              <a:buFont typeface="Arial" panose="020B0604020202020204" pitchFamily="34" charset="0"/>
              <a:buChar char="•"/>
            </a:pPr>
            <a:r>
              <a:rPr lang="en-US" dirty="0"/>
              <a:t>Institutional and disciplinary repositories</a:t>
            </a:r>
          </a:p>
          <a:p>
            <a:endParaRPr lang="en-US" dirty="0"/>
          </a:p>
        </p:txBody>
      </p:sp>
    </p:spTree>
    <p:extLst>
      <p:ext uri="{BB962C8B-B14F-4D97-AF65-F5344CB8AC3E}">
        <p14:creationId xmlns:p14="http://schemas.microsoft.com/office/powerpoint/2010/main" val="197767155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r>
              <a:rPr lang="en-US" b="1" dirty="0"/>
              <a:t>Meeting user and library demand for inside out materials</a:t>
            </a:r>
          </a:p>
          <a:p>
            <a:endParaRPr lang="en-US" b="1" dirty="0"/>
          </a:p>
          <a:p>
            <a:r>
              <a:rPr lang="en-US" b="1" dirty="0"/>
              <a:t>New investigation and support of OERs, CH materials and IRs. </a:t>
            </a:r>
          </a:p>
          <a:p>
            <a:endParaRPr lang="en-US" b="1" dirty="0"/>
          </a:p>
          <a:p>
            <a:r>
              <a:rPr lang="en-US" b="1" dirty="0"/>
              <a:t>Open Textbook Network: </a:t>
            </a:r>
            <a:r>
              <a:rPr lang="en-US" b="0" dirty="0"/>
              <a:t>Addressing the need for affordable educational resources, OCLC is just began a partnership with t</a:t>
            </a:r>
            <a:r>
              <a:rPr lang="en-US" dirty="0"/>
              <a:t>he Open Textbook Network (OTN), which promotes student success through the use of open textbooks. These are available in the Open Textbook Library and have been funded, published, and licensed to be freely used, adapted, and distributed. These books have been reviewed by faculty from a variety of colleges and universities for their quality. </a:t>
            </a:r>
          </a:p>
          <a:p>
            <a:endParaRPr lang="en-US" b="1" dirty="0"/>
          </a:p>
          <a:p>
            <a:endParaRPr lang="en-US" b="1" dirty="0"/>
          </a:p>
          <a:p>
            <a:r>
              <a:rPr lang="en-US" b="1" dirty="0"/>
              <a:t>Europeana: </a:t>
            </a:r>
            <a:r>
              <a:rPr lang="en-US" b="0" dirty="0"/>
              <a:t>OCLC just signed a partnership with </a:t>
            </a:r>
            <a:r>
              <a:rPr lang="en-US" u="sng" dirty="0">
                <a:hlinkClick r:id="rId3"/>
              </a:rPr>
              <a:t>Europeana</a:t>
            </a:r>
            <a:r>
              <a:rPr lang="en-US" u="sng" dirty="0"/>
              <a:t>, </a:t>
            </a:r>
            <a:r>
              <a:rPr lang="en-US" dirty="0"/>
              <a:t>the eminent digital platform for European cultural heritage. Europeana works with thousands of European archives, libraries and museums to share cultural heritage for enjoyment, education and research. Funded by the European Commission, Europeana provides free access to almost 60 million records of books, recordings, artwork and more, in a wide range of subject areas. Over 24 million of these are openly licensed and freely available for work, research and learning. We are in the process of loading 24Mrecords of OA digitized items to WorldCat, which will be available in the first quarter of 2020. </a:t>
            </a:r>
          </a:p>
          <a:p>
            <a:endParaRPr lang="en-US" dirty="0"/>
          </a:p>
        </p:txBody>
      </p:sp>
    </p:spTree>
    <p:extLst>
      <p:ext uri="{BB962C8B-B14F-4D97-AF65-F5344CB8AC3E}">
        <p14:creationId xmlns:p14="http://schemas.microsoft.com/office/powerpoint/2010/main" val="40766289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532934" y="2881572"/>
            <a:ext cx="6065700" cy="5469409"/>
          </a:xfrm>
        </p:spPr>
        <p:txBody>
          <a:bodyPr/>
          <a:lstStyle/>
          <a:p>
            <a:pPr defTabSz="4753884">
              <a:defRPr/>
            </a:pPr>
            <a:r>
              <a:rPr lang="en-US" dirty="0"/>
              <a:t>We want to highlight 2 products – WorldCat Discovery and the Knowledgebase</a:t>
            </a:r>
          </a:p>
          <a:p>
            <a:pPr marL="465484" indent="-465484">
              <a:buFont typeface="Arial" panose="020B0604020202020204" pitchFamily="34" charset="0"/>
              <a:buChar char="•"/>
            </a:pPr>
            <a:r>
              <a:rPr lang="en-US" b="1" dirty="0"/>
              <a:t>OCLC launched a major updated to WC Discovery, where we have added the ability to filter open content with roughly 62M items</a:t>
            </a:r>
            <a:r>
              <a:rPr lang="en-US" dirty="0"/>
              <a:t>. This includes providers who are 100% Open Access like DOAJ, DOAB, KU and PLOS or OA collections from providers like JSTOR </a:t>
            </a:r>
          </a:p>
          <a:p>
            <a:pPr marL="1188971" lvl="1" indent="-465484">
              <a:buFont typeface="Arial" panose="020B0604020202020204" pitchFamily="34" charset="0"/>
              <a:buChar char="•"/>
            </a:pPr>
            <a:r>
              <a:rPr lang="en-US" dirty="0"/>
              <a:t>Full list:</a:t>
            </a:r>
          </a:p>
          <a:p>
            <a:pPr lvl="2"/>
            <a:r>
              <a:rPr lang="en-US" dirty="0"/>
              <a:t>BioMed Central</a:t>
            </a:r>
          </a:p>
          <a:p>
            <a:pPr lvl="2"/>
            <a:r>
              <a:rPr lang="en-US" dirty="0"/>
              <a:t>Directory of Open Access Books (DOAB)</a:t>
            </a:r>
          </a:p>
          <a:p>
            <a:pPr lvl="2"/>
            <a:r>
              <a:rPr lang="en-US" dirty="0"/>
              <a:t>DOAJ</a:t>
            </a:r>
          </a:p>
          <a:p>
            <a:pPr lvl="2"/>
            <a:r>
              <a:rPr lang="en-US" dirty="0"/>
              <a:t>HBO </a:t>
            </a:r>
            <a:r>
              <a:rPr lang="en-US" dirty="0" err="1"/>
              <a:t>Kennisbank</a:t>
            </a:r>
            <a:endParaRPr lang="en-US" dirty="0"/>
          </a:p>
          <a:p>
            <a:pPr lvl="2"/>
            <a:r>
              <a:rPr lang="en-US" dirty="0" err="1"/>
              <a:t>Hindawi</a:t>
            </a:r>
            <a:endParaRPr lang="en-US" dirty="0"/>
          </a:p>
          <a:p>
            <a:pPr lvl="2"/>
            <a:r>
              <a:rPr lang="en-US" dirty="0"/>
              <a:t>Knowledge Unlatched</a:t>
            </a:r>
          </a:p>
          <a:p>
            <a:pPr lvl="2"/>
            <a:r>
              <a:rPr lang="en-US" dirty="0" err="1"/>
              <a:t>OAIster</a:t>
            </a:r>
            <a:endParaRPr lang="en-US" dirty="0"/>
          </a:p>
          <a:p>
            <a:pPr lvl="2"/>
            <a:r>
              <a:rPr lang="en-US" dirty="0"/>
              <a:t>Open Edition Revues.org</a:t>
            </a:r>
          </a:p>
          <a:p>
            <a:pPr lvl="2"/>
            <a:r>
              <a:rPr lang="en-US" dirty="0"/>
              <a:t>Open Access Publishing in European Networks (OAPEN)</a:t>
            </a:r>
          </a:p>
          <a:p>
            <a:pPr lvl="2"/>
            <a:r>
              <a:rPr lang="en-US" dirty="0"/>
              <a:t>Opened Hypotheses</a:t>
            </a:r>
          </a:p>
          <a:p>
            <a:pPr lvl="2"/>
            <a:r>
              <a:rPr lang="en-US" dirty="0"/>
              <a:t>Opened Books</a:t>
            </a:r>
          </a:p>
          <a:p>
            <a:pPr lvl="2"/>
            <a:r>
              <a:rPr lang="en-US" dirty="0" err="1"/>
              <a:t>Paperity</a:t>
            </a:r>
            <a:endParaRPr lang="en-US" dirty="0"/>
          </a:p>
          <a:p>
            <a:pPr lvl="2"/>
            <a:r>
              <a:rPr lang="en-US" dirty="0"/>
              <a:t>Project Euclid</a:t>
            </a:r>
          </a:p>
          <a:p>
            <a:pPr lvl="2"/>
            <a:r>
              <a:rPr lang="en-US" dirty="0" err="1"/>
              <a:t>SciELO</a:t>
            </a:r>
            <a:r>
              <a:rPr lang="en-US" dirty="0"/>
              <a:t> Journals</a:t>
            </a:r>
          </a:p>
          <a:p>
            <a:pPr lvl="2"/>
            <a:r>
              <a:rPr lang="en-US" dirty="0" err="1"/>
              <a:t>WorldCat</a:t>
            </a:r>
            <a:r>
              <a:rPr lang="en-US" dirty="0"/>
              <a:t>&gt;506</a:t>
            </a:r>
          </a:p>
          <a:p>
            <a:pPr lvl="2"/>
            <a:r>
              <a:rPr lang="en-US" dirty="0" err="1"/>
              <a:t>Plos</a:t>
            </a:r>
            <a:endParaRPr lang="en-US" dirty="0"/>
          </a:p>
          <a:p>
            <a:pPr lvl="2"/>
            <a:r>
              <a:rPr lang="en-US" dirty="0"/>
              <a:t>JSTOR Open Access Books</a:t>
            </a:r>
          </a:p>
          <a:p>
            <a:pPr lvl="2"/>
            <a:r>
              <a:rPr lang="en-US" dirty="0"/>
              <a:t>JSTOR Open Access Journal Collection</a:t>
            </a:r>
          </a:p>
          <a:p>
            <a:pPr marL="465484" indent="-465484">
              <a:buFont typeface="Arial" panose="020B0604020202020204" pitchFamily="34" charset="0"/>
              <a:buChar char="•"/>
            </a:pPr>
            <a:r>
              <a:rPr lang="en-US" u="sng" dirty="0"/>
              <a:t>The collaboration with </a:t>
            </a:r>
            <a:r>
              <a:rPr lang="en-US" u="sng" dirty="0" err="1"/>
              <a:t>Unpaywall</a:t>
            </a:r>
            <a:r>
              <a:rPr lang="en-US" u="sng" dirty="0"/>
              <a:t> supports OCLC’s </a:t>
            </a:r>
            <a:r>
              <a:rPr lang="en-US" b="1" u="sng" dirty="0"/>
              <a:t>h</a:t>
            </a:r>
            <a:r>
              <a:rPr lang="en-US" b="1" dirty="0"/>
              <a:t>igh quality OA links resulting directly to full text content. [Cathy will talk more about </a:t>
            </a:r>
            <a:r>
              <a:rPr lang="en-US" b="1" dirty="0" err="1"/>
              <a:t>Unpaywall</a:t>
            </a:r>
            <a:r>
              <a:rPr lang="en-US" b="1" dirty="0"/>
              <a:t>]</a:t>
            </a:r>
            <a:endParaRPr lang="en-US" dirty="0"/>
          </a:p>
          <a:p>
            <a:pPr marL="465484" indent="-465484">
              <a:buFont typeface="Arial" panose="020B0604020202020204" pitchFamily="34" charset="0"/>
              <a:buChar char="•"/>
            </a:pPr>
            <a:r>
              <a:rPr lang="en-US" b="0" i="1" dirty="0"/>
              <a:t>Please note </a:t>
            </a:r>
            <a:r>
              <a:rPr lang="en-US" b="0" i="0" dirty="0"/>
              <a:t>that our </a:t>
            </a:r>
            <a:r>
              <a:rPr lang="en-US" dirty="0"/>
              <a:t>OA filter is only surfacing links that we believe lead to open materials. We are  NOT making any promises on usage rights at this time that all content has the rights to use that content fully in a digital environment.</a:t>
            </a:r>
          </a:p>
          <a:p>
            <a:pPr defTabSz="4753884">
              <a:defRPr/>
            </a:pPr>
            <a:endParaRPr lang="en-US" dirty="0"/>
          </a:p>
          <a:p>
            <a:r>
              <a:rPr lang="en-US" b="1" dirty="0"/>
              <a:t>Why this matters to a library using WCD? </a:t>
            </a:r>
          </a:p>
          <a:p>
            <a:pPr marL="465484" indent="-465484">
              <a:buFont typeface="Arial" panose="020B0604020202020204" pitchFamily="34" charset="0"/>
              <a:buChar char="•"/>
            </a:pPr>
            <a:r>
              <a:rPr lang="en-US" dirty="0"/>
              <a:t>A library using WCD can set up access to open access collections in WCD and in the KB</a:t>
            </a:r>
          </a:p>
          <a:p>
            <a:pPr marL="465484" indent="-465484">
              <a:buFont typeface="Arial" panose="020B0604020202020204" pitchFamily="34" charset="0"/>
              <a:buChar char="•"/>
            </a:pPr>
            <a:r>
              <a:rPr lang="en-US" dirty="0"/>
              <a:t>This integration of OA content into WCD enables students and researchers to find and access this content along with other materials</a:t>
            </a:r>
          </a:p>
          <a:p>
            <a:endParaRPr lang="en-US" dirty="0"/>
          </a:p>
          <a:p>
            <a:pPr lvl="0"/>
            <a:r>
              <a:rPr lang="en-US" b="1" dirty="0"/>
              <a:t>There are more than 420 collections of freely available content profiled in the WCKB </a:t>
            </a:r>
          </a:p>
          <a:p>
            <a:pPr marL="2370340" indent="-2370340"/>
            <a:endParaRPr lang="en-US" dirty="0"/>
          </a:p>
          <a:p>
            <a:pPr marL="2370340" indent="-2370340" defTabSz="4753884">
              <a:defRPr/>
            </a:pPr>
            <a:r>
              <a:rPr lang="en-US" b="1" dirty="0"/>
              <a:t>The world’s best OA collections are configurable in the WC KB and accessible through the Central Index for any library. </a:t>
            </a:r>
          </a:p>
          <a:p>
            <a:pPr marL="2370340" indent="-2370340"/>
            <a:r>
              <a:rPr lang="en-US" dirty="0"/>
              <a:t>- The seven providers listed here are responsible for 3.3M records. </a:t>
            </a:r>
          </a:p>
          <a:p>
            <a:pPr marL="2370340" indent="-2370340"/>
            <a:r>
              <a:rPr lang="en-US" dirty="0"/>
              <a:t>	</a:t>
            </a:r>
            <a:endParaRPr lang="en-US" dirty="0">
              <a:cs typeface="Arial" panose="020B0604020202020204" pitchFamily="34" charset="0"/>
            </a:endParaRPr>
          </a:p>
          <a:p>
            <a:pPr marL="2370340" indent="-2370340"/>
            <a:r>
              <a:rPr lang="en-US" b="1" dirty="0"/>
              <a:t>Any library with a cataloging subscription can set up access to any of these KB  collections to surface in WCD</a:t>
            </a:r>
            <a:r>
              <a:rPr lang="en-US" dirty="0"/>
              <a:t>.</a:t>
            </a:r>
          </a:p>
          <a:p>
            <a:pPr marL="2370340" indent="-2370340" defTabSz="4753884">
              <a:defRPr/>
            </a:pPr>
            <a:r>
              <a:rPr lang="en-US" dirty="0"/>
              <a:t>In addition, there is a benefit to cataloging customers, who can download any of these collections for local use</a:t>
            </a:r>
          </a:p>
          <a:p>
            <a:endParaRPr lang="en-US" dirty="0"/>
          </a:p>
        </p:txBody>
      </p:sp>
    </p:spTree>
    <p:extLst>
      <p:ext uri="{BB962C8B-B14F-4D97-AF65-F5344CB8AC3E}">
        <p14:creationId xmlns:p14="http://schemas.microsoft.com/office/powerpoint/2010/main" val="379357871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856 is done/implemented; 506 and 540 will require a new proposal. </a:t>
            </a:r>
          </a:p>
          <a:p>
            <a:endParaRPr lang="en-US" dirty="0"/>
          </a:p>
          <a:p>
            <a:pPr defTabSz="1446976">
              <a:defRPr/>
            </a:pPr>
            <a:r>
              <a:rPr lang="en-US" dirty="0"/>
              <a:t>We have a lot of data – we have data that falls everywhere on this spectrum. We need to prioritize how to surface, when to surface, and what needs to happen to the data to make more OA available to users. </a:t>
            </a:r>
          </a:p>
          <a:p>
            <a:pPr defTabSz="1446976">
              <a:defRPr/>
            </a:pPr>
            <a:endParaRPr lang="en-US" dirty="0"/>
          </a:p>
          <a:p>
            <a:pPr marL="271308" indent="-271308" defTabSz="1446976">
              <a:buFont typeface="Arial" panose="020B0604020202020204" pitchFamily="34" charset="0"/>
              <a:buChar char="•"/>
              <a:defRPr/>
            </a:pPr>
            <a:r>
              <a:rPr lang="en-US" dirty="0"/>
              <a:t>Today, we can only identify records (and therefore only filter to content) that come from open databases (e.g. DOAJ). Tomorrow, we can identify open LINKS on records to then filter to that content.</a:t>
            </a:r>
          </a:p>
          <a:p>
            <a:pPr marL="271308" indent="-271308" defTabSz="1446976">
              <a:buFont typeface="Arial" panose="020B0604020202020204" pitchFamily="34" charset="0"/>
              <a:buChar char="•"/>
              <a:defRPr/>
            </a:pPr>
            <a:r>
              <a:rPr lang="en-US" dirty="0"/>
              <a:t>Today, we can only identify records (and therefore only filter to content) that come from open databases (e.g. DOAJ). Tomorrow, we can identify a record by it's link, therefore ensuring finding an open record will also provide open access to that item.</a:t>
            </a:r>
          </a:p>
          <a:p>
            <a:endParaRPr lang="en-US" dirty="0"/>
          </a:p>
        </p:txBody>
      </p:sp>
    </p:spTree>
    <p:extLst>
      <p:ext uri="{BB962C8B-B14F-4D97-AF65-F5344CB8AC3E}">
        <p14:creationId xmlns:p14="http://schemas.microsoft.com/office/powerpoint/2010/main" val="245418128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73"/>
        <p:cNvGrpSpPr/>
        <p:nvPr/>
      </p:nvGrpSpPr>
      <p:grpSpPr>
        <a:xfrm>
          <a:off x="0" y="0"/>
          <a:ext cx="0" cy="0"/>
          <a:chOff x="0" y="0"/>
          <a:chExt cx="0" cy="0"/>
        </a:xfrm>
      </p:grpSpPr>
      <p:sp>
        <p:nvSpPr>
          <p:cNvPr id="574" name="Google Shape;574;g5bea77f26e_0_38:notes"/>
          <p:cNvSpPr txBox="1">
            <a:spLocks noGrp="1"/>
          </p:cNvSpPr>
          <p:nvPr>
            <p:ph type="body" idx="1"/>
          </p:nvPr>
        </p:nvSpPr>
        <p:spPr>
          <a:xfrm>
            <a:off x="467045" y="2731206"/>
            <a:ext cx="6085834" cy="5688675"/>
          </a:xfrm>
          <a:prstGeom prst="rect">
            <a:avLst/>
          </a:prstGeom>
        </p:spPr>
        <p:txBody>
          <a:bodyPr spcFirstLastPara="1" wrap="square" lIns="242324" tIns="242324" rIns="242324" bIns="242324" anchor="t" anchorCtr="0">
            <a:noAutofit/>
          </a:bodyPr>
          <a:lstStyle/>
          <a:p>
            <a:pPr defTabSz="1418326">
              <a:buClr>
                <a:schemeClr val="dk1"/>
              </a:buClr>
              <a:buSzPts val="1200"/>
              <a:defRPr/>
            </a:pPr>
            <a:r>
              <a:rPr lang="en-US" dirty="0"/>
              <a:t>E.g. it is now possible to create a facet to limit the search results to just OA material. Lifelong learners gain access to credible content via WorldCat.org. Positioning of licensed content alongside open content. Content neutrality allows us to offer the highest quality, most relevant content without bias.</a:t>
            </a:r>
          </a:p>
          <a:p>
            <a:pPr>
              <a:buClr>
                <a:schemeClr val="dk1"/>
              </a:buClr>
              <a:buSzPts val="1200"/>
            </a:pPr>
            <a:endParaRPr lang="en-US" dirty="0"/>
          </a:p>
          <a:p>
            <a:pPr>
              <a:buClr>
                <a:schemeClr val="dk1"/>
              </a:buClr>
              <a:buSzPts val="1200"/>
            </a:pPr>
            <a:endParaRPr lang="en-US" dirty="0"/>
          </a:p>
        </p:txBody>
      </p:sp>
      <p:sp>
        <p:nvSpPr>
          <p:cNvPr id="575" name="Google Shape;575;g5bea77f26e_0_38:notes"/>
          <p:cNvSpPr>
            <a:spLocks noGrp="1" noRot="1" noChangeAspect="1"/>
          </p:cNvSpPr>
          <p:nvPr>
            <p:ph type="sldImg" idx="2"/>
          </p:nvPr>
        </p:nvSpPr>
        <p:spPr>
          <a:xfrm>
            <a:off x="1755775" y="554038"/>
            <a:ext cx="3508375" cy="1973262"/>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64275775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8"/>
        <p:cNvGrpSpPr/>
        <p:nvPr/>
      </p:nvGrpSpPr>
      <p:grpSpPr>
        <a:xfrm>
          <a:off x="0" y="0"/>
          <a:ext cx="0" cy="0"/>
          <a:chOff x="0" y="0"/>
          <a:chExt cx="0" cy="0"/>
        </a:xfrm>
      </p:grpSpPr>
      <p:sp>
        <p:nvSpPr>
          <p:cNvPr id="559" name="Google Shape;559;g5bea77f26e_0_49:notes"/>
          <p:cNvSpPr txBox="1">
            <a:spLocks noGrp="1"/>
          </p:cNvSpPr>
          <p:nvPr>
            <p:ph type="body" idx="1"/>
          </p:nvPr>
        </p:nvSpPr>
        <p:spPr>
          <a:xfrm>
            <a:off x="647993" y="2527121"/>
            <a:ext cx="5723938" cy="4949920"/>
          </a:xfrm>
          <a:prstGeom prst="rect">
            <a:avLst/>
          </a:prstGeom>
        </p:spPr>
        <p:txBody>
          <a:bodyPr spcFirstLastPara="1" wrap="square" lIns="242324" tIns="242324" rIns="242324" bIns="242324" anchor="t" anchorCtr="0">
            <a:noAutofit/>
          </a:bodyPr>
          <a:lstStyle/>
          <a:p>
            <a:pPr>
              <a:buClr>
                <a:schemeClr val="dk1"/>
              </a:buClr>
              <a:buSzPts val="1200"/>
            </a:pPr>
            <a:r>
              <a:rPr lang="en-US" dirty="0"/>
              <a:t>Even further, when ever possible, we display the direct link to the OA source – which results in immediate and free access – the theme, Cathy was talking about.</a:t>
            </a:r>
          </a:p>
          <a:p>
            <a:pPr>
              <a:buClr>
                <a:schemeClr val="dk1"/>
              </a:buClr>
              <a:buSzPts val="1200"/>
            </a:pPr>
            <a:endParaRPr lang="en-US" dirty="0"/>
          </a:p>
          <a:p>
            <a:r>
              <a:rPr lang="en-US" dirty="0"/>
              <a:t>When we know the link is open, then we can promote the OA link within our full text actions in WorldCat Discovery. </a:t>
            </a:r>
          </a:p>
          <a:p>
            <a:endParaRPr lang="en-US" dirty="0"/>
          </a:p>
          <a:p>
            <a:r>
              <a:rPr lang="en-US" dirty="0"/>
              <a:t>DOIs will inform the Access Online action on search results, detailed records, and Course Reserves in WorldCat Discovery. DOI’s are compared to Unpaywall data to ensure that only DOI’s leading to open access content display. If a DOI is not present in Unpaywall, then the DOI will not inform the Access Online button, but it will continue to display in the Description of detailed records. </a:t>
            </a:r>
          </a:p>
          <a:p>
            <a:pPr>
              <a:buClr>
                <a:schemeClr val="dk1"/>
              </a:buClr>
              <a:buSzPts val="1200"/>
            </a:pPr>
            <a:endParaRPr lang="en-US" dirty="0"/>
          </a:p>
          <a:p>
            <a:pPr>
              <a:buClr>
                <a:schemeClr val="dk1"/>
              </a:buClr>
              <a:buSzPts val="1200"/>
            </a:pPr>
            <a:endParaRPr lang="en-US" dirty="0"/>
          </a:p>
        </p:txBody>
      </p:sp>
      <p:sp>
        <p:nvSpPr>
          <p:cNvPr id="560" name="Google Shape;560;g5bea77f26e_0_49:notes"/>
          <p:cNvSpPr>
            <a:spLocks noGrp="1" noRot="1" noChangeAspect="1"/>
          </p:cNvSpPr>
          <p:nvPr>
            <p:ph type="sldImg" idx="2"/>
          </p:nvPr>
        </p:nvSpPr>
        <p:spPr>
          <a:xfrm>
            <a:off x="1887538" y="425450"/>
            <a:ext cx="3244850" cy="1825625"/>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737338233"/>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Today, users may discover an item, request the item through ILL, only to find out they had access - either licensed or open - all along. We aim to provide licensed and open links at the point of need right where the request is happening to save both library users and ILL staff time </a:t>
            </a:r>
            <a:r>
              <a:rPr lang="en-US"/>
              <a:t>and frustration</a:t>
            </a:r>
            <a:r>
              <a:rPr lang="en-US" dirty="0"/>
              <a:t>.</a:t>
            </a:r>
          </a:p>
        </p:txBody>
      </p:sp>
    </p:spTree>
    <p:extLst>
      <p:ext uri="{BB962C8B-B14F-4D97-AF65-F5344CB8AC3E}">
        <p14:creationId xmlns:p14="http://schemas.microsoft.com/office/powerpoint/2010/main" val="333882149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454624216"/>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endParaRPr lang="en-US" dirty="0"/>
          </a:p>
          <a:p>
            <a:endParaRPr lang="en-US" dirty="0"/>
          </a:p>
          <a:p>
            <a:endParaRPr lang="en-US" dirty="0"/>
          </a:p>
          <a:p>
            <a:endParaRPr lang="en-US" dirty="0"/>
          </a:p>
        </p:txBody>
      </p:sp>
    </p:spTree>
    <p:extLst>
      <p:ext uri="{BB962C8B-B14F-4D97-AF65-F5344CB8AC3E}">
        <p14:creationId xmlns:p14="http://schemas.microsoft.com/office/powerpoint/2010/main" val="1906081224"/>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Tree>
    <p:extLst>
      <p:ext uri="{BB962C8B-B14F-4D97-AF65-F5344CB8AC3E}">
        <p14:creationId xmlns:p14="http://schemas.microsoft.com/office/powerpoint/2010/main" val="1982235384"/>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emf"/><Relationship Id="rId1" Type="http://schemas.openxmlformats.org/officeDocument/2006/relationships/slideMaster" Target="../slideMasters/slideMaster1.xml"/><Relationship Id="rId4" Type="http://schemas.microsoft.com/office/2007/relationships/hdphoto" Target="../media/hdphoto1.wdp"/></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5.svg"/><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8.emf"/><Relationship Id="rId5" Type="http://schemas.openxmlformats.org/officeDocument/2006/relationships/image" Target="../media/image7.svg"/><Relationship Id="rId4" Type="http://schemas.openxmlformats.org/officeDocument/2006/relationships/image" Target="../media/image6.png"/></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7_Title Slide">
    <p:spTree>
      <p:nvGrpSpPr>
        <p:cNvPr id="1" name=""/>
        <p:cNvGrpSpPr/>
        <p:nvPr/>
      </p:nvGrpSpPr>
      <p:grpSpPr>
        <a:xfrm>
          <a:off x="0" y="0"/>
          <a:ext cx="0" cy="0"/>
          <a:chOff x="0" y="0"/>
          <a:chExt cx="0" cy="0"/>
        </a:xfrm>
      </p:grpSpPr>
      <p:sp>
        <p:nvSpPr>
          <p:cNvPr id="32" name="Text Placeholder 17"/>
          <p:cNvSpPr>
            <a:spLocks noGrp="1"/>
          </p:cNvSpPr>
          <p:nvPr>
            <p:ph type="body" sz="quarter" idx="12" hasCustomPrompt="1"/>
          </p:nvPr>
        </p:nvSpPr>
        <p:spPr>
          <a:xfrm>
            <a:off x="452713" y="2315531"/>
            <a:ext cx="7815262" cy="1401763"/>
          </a:xfrm>
          <a:prstGeom prst="rect">
            <a:avLst/>
          </a:prstGeom>
        </p:spPr>
        <p:txBody>
          <a:bodyPr lIns="0"/>
          <a:lstStyle>
            <a:lvl1pPr marL="0" indent="0">
              <a:buNone/>
              <a:defRPr sz="4000" b="1">
                <a:solidFill>
                  <a:srgbClr val="02AFD8"/>
                </a:solidFill>
              </a:defRPr>
            </a:lvl1pPr>
          </a:lstStyle>
          <a:p>
            <a:pPr lvl="0"/>
            <a:r>
              <a:rPr lang="en-US" dirty="0"/>
              <a:t>Title of presentation goes here and it can be two lines long</a:t>
            </a:r>
          </a:p>
        </p:txBody>
      </p:sp>
      <p:sp>
        <p:nvSpPr>
          <p:cNvPr id="33" name="Text Placeholder 24"/>
          <p:cNvSpPr>
            <a:spLocks noGrp="1"/>
          </p:cNvSpPr>
          <p:nvPr>
            <p:ph type="body" sz="quarter" idx="13" hasCustomPrompt="1"/>
          </p:nvPr>
        </p:nvSpPr>
        <p:spPr>
          <a:xfrm>
            <a:off x="452438" y="3749092"/>
            <a:ext cx="7815262" cy="627062"/>
          </a:xfrm>
          <a:prstGeom prst="rect">
            <a:avLst/>
          </a:prstGeom>
        </p:spPr>
        <p:txBody>
          <a:bodyPr lIns="0"/>
          <a:lstStyle>
            <a:lvl1pPr marL="0" indent="0">
              <a:buNone/>
              <a:defRPr sz="1600" b="1" cap="all" spc="20" baseline="0">
                <a:solidFill>
                  <a:schemeClr val="tx1"/>
                </a:solidFill>
              </a:defRPr>
            </a:lvl1pPr>
          </a:lstStyle>
          <a:p>
            <a:pPr lvl="0"/>
            <a:r>
              <a:rPr lang="en-US" dirty="0"/>
              <a:t>JANE SMITH, NAME OF ORGANIZATION</a:t>
            </a:r>
          </a:p>
        </p:txBody>
      </p:sp>
      <p:sp>
        <p:nvSpPr>
          <p:cNvPr id="13" name="Rectangle 12"/>
          <p:cNvSpPr/>
          <p:nvPr userDrawn="1"/>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Rectangle 13"/>
          <p:cNvSpPr/>
          <p:nvPr userDrawn="1"/>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p:cNvSpPr/>
          <p:nvPr userDrawn="1"/>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9" name="Picture 26" descr="OCLC_H_PMS.eps">
            <a:extLst>
              <a:ext uri="{FF2B5EF4-FFF2-40B4-BE49-F238E27FC236}">
                <a16:creationId xmlns:a16="http://schemas.microsoft.com/office/drawing/2014/main" id="{C35EC689-D213-FB4B-B7F7-78F5B38ED15A}"/>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13" name="Picture Placeholder 8"/>
          <p:cNvSpPr>
            <a:spLocks noGrp="1"/>
          </p:cNvSpPr>
          <p:nvPr>
            <p:ph type="pic" sz="quarter" idx="10" hasCustomPrompt="1"/>
          </p:nvPr>
        </p:nvSpPr>
        <p:spPr>
          <a:xfrm>
            <a:off x="1114447" y="1386766"/>
            <a:ext cx="1761082" cy="1831948"/>
          </a:xfrm>
          <a:prstGeom prst="rect">
            <a:avLst/>
          </a:prstGeom>
        </p:spPr>
        <p:txBody>
          <a:bodyPr vert="horz" anchor="ctr" anchorCtr="0"/>
          <a:lstStyle>
            <a:lvl1pPr marL="0" indent="0" algn="ctr">
              <a:spcBef>
                <a:spcPts val="0"/>
              </a:spcBef>
              <a:buNone/>
              <a:defRPr sz="1400" baseline="0">
                <a:solidFill>
                  <a:schemeClr val="tx1"/>
                </a:solidFill>
                <a:latin typeface="+mn-lt"/>
              </a:defRPr>
            </a:lvl1pPr>
          </a:lstStyle>
          <a:p>
            <a:r>
              <a:rPr lang="en-US" dirty="0"/>
              <a:t>Place Speaker </a:t>
            </a:r>
            <a:br>
              <a:rPr lang="en-US" dirty="0"/>
            </a:br>
            <a:r>
              <a:rPr lang="en-US" dirty="0"/>
              <a:t>Photo Here</a:t>
            </a:r>
          </a:p>
        </p:txBody>
      </p:sp>
      <p:sp>
        <p:nvSpPr>
          <p:cNvPr id="17" name="Text Placeholder 12"/>
          <p:cNvSpPr>
            <a:spLocks noGrp="1"/>
          </p:cNvSpPr>
          <p:nvPr>
            <p:ph type="body" sz="quarter" idx="12" hasCustomPrompt="1"/>
          </p:nvPr>
        </p:nvSpPr>
        <p:spPr>
          <a:xfrm>
            <a:off x="3090843" y="2327578"/>
            <a:ext cx="5030269" cy="639129"/>
          </a:xfrm>
          <a:prstGeom prst="rect">
            <a:avLst/>
          </a:prstGeom>
        </p:spPr>
        <p:txBody>
          <a:bodyPr vert="horz" lIns="0" tIns="0" rIns="182880">
            <a:normAutofit/>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baseline="0"/>
            </a:lvl1pPr>
          </a:lstStyle>
          <a:p>
            <a:pPr marL="0" marR="0" lvl="0" indent="0" algn="l" defTabSz="457200" rtl="0" eaLnBrk="1" fontAlgn="auto" latinLnBrk="0" hangingPunct="1">
              <a:lnSpc>
                <a:spcPct val="100000"/>
              </a:lnSpc>
              <a:spcBef>
                <a:spcPct val="0"/>
              </a:spcBef>
              <a:spcAft>
                <a:spcPts val="0"/>
              </a:spcAft>
              <a:buClrTx/>
              <a:buSzTx/>
              <a:buFont typeface="Arial"/>
              <a:buNone/>
              <a:tabLst/>
              <a:defRPr/>
            </a:pPr>
            <a:r>
              <a:rPr kumimoji="0" lang="en-US" sz="24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sp>
        <p:nvSpPr>
          <p:cNvPr id="26" name="Text Placeholder 2"/>
          <p:cNvSpPr>
            <a:spLocks noGrp="1"/>
          </p:cNvSpPr>
          <p:nvPr>
            <p:ph type="body" sz="quarter" idx="13" hasCustomPrompt="1"/>
          </p:nvPr>
        </p:nvSpPr>
        <p:spPr>
          <a:xfrm>
            <a:off x="3090835" y="1791337"/>
            <a:ext cx="5030277" cy="488156"/>
          </a:xfrm>
          <a:prstGeom prst="rect">
            <a:avLst/>
          </a:prstGeom>
        </p:spPr>
        <p:txBody>
          <a:bodyPr vert="horz" lIns="0" rIns="182880" bIns="0" anchor="b" anchorCtr="0"/>
          <a:lstStyle>
            <a:lvl1pPr marL="0" indent="0">
              <a:buNone/>
              <a:defRPr sz="3600" b="1" baseline="0">
                <a:solidFill>
                  <a:srgbClr val="02AFD8"/>
                </a:solidFill>
              </a:defRPr>
            </a:lvl1pPr>
          </a:lstStyle>
          <a:p>
            <a:pPr lvl="0"/>
            <a:r>
              <a:rPr lang="en-US" dirty="0"/>
              <a:t>Speaker Name</a:t>
            </a:r>
          </a:p>
        </p:txBody>
      </p:sp>
      <p:pic>
        <p:nvPicPr>
          <p:cNvPr id="15"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4" name="Rectangle 13">
            <a:extLst>
              <a:ext uri="{FF2B5EF4-FFF2-40B4-BE49-F238E27FC236}">
                <a16:creationId xmlns:a16="http://schemas.microsoft.com/office/drawing/2014/main" id="{392709F5-16B7-8F4B-92E5-AD5FDBD10C5E}"/>
              </a:ext>
            </a:extLst>
          </p:cNvPr>
          <p:cNvSpPr/>
          <p:nvPr userDrawn="1"/>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FEEE7425-8AED-D24B-B02C-E2FBBA83283F}"/>
              </a:ext>
            </a:extLst>
          </p:cNvPr>
          <p:cNvSpPr/>
          <p:nvPr userDrawn="1"/>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4C60DDB2-2434-B34F-B0DB-9A40C2792D7D}"/>
              </a:ext>
            </a:extLst>
          </p:cNvPr>
          <p:cNvSpPr/>
          <p:nvPr userDrawn="1"/>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23708539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New Section">
    <p:spTree>
      <p:nvGrpSpPr>
        <p:cNvPr id="1" name=""/>
        <p:cNvGrpSpPr/>
        <p:nvPr/>
      </p:nvGrpSpPr>
      <p:grpSpPr>
        <a:xfrm>
          <a:off x="0" y="0"/>
          <a:ext cx="0" cy="0"/>
          <a:chOff x="0" y="0"/>
          <a:chExt cx="0" cy="0"/>
        </a:xfrm>
      </p:grpSpPr>
      <p:sp>
        <p:nvSpPr>
          <p:cNvPr id="3" name="Rectangle 2"/>
          <p:cNvSpPr/>
          <p:nvPr userDrawn="1"/>
        </p:nvSpPr>
        <p:spPr>
          <a:xfrm>
            <a:off x="0" y="138112"/>
            <a:ext cx="9144000" cy="5005388"/>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a:p>
        </p:txBody>
      </p:sp>
      <p:sp>
        <p:nvSpPr>
          <p:cNvPr id="6" name="Text Placeholder 5"/>
          <p:cNvSpPr>
            <a:spLocks noGrp="1"/>
          </p:cNvSpPr>
          <p:nvPr>
            <p:ph type="body" sz="quarter" idx="10" hasCustomPrompt="1"/>
          </p:nvPr>
        </p:nvSpPr>
        <p:spPr>
          <a:xfrm>
            <a:off x="774914" y="782961"/>
            <a:ext cx="7377193" cy="3138110"/>
          </a:xfrm>
          <a:prstGeom prst="rect">
            <a:avLst/>
          </a:prstGeom>
        </p:spPr>
        <p:txBody>
          <a:bodyPr bIns="365760" anchor="ctr" anchorCtr="0"/>
          <a:lstStyle>
            <a:lvl1pPr marL="0" indent="0">
              <a:buNone/>
              <a:defRPr sz="5400" baseline="0">
                <a:solidFill>
                  <a:schemeClr val="bg1"/>
                </a:solidFill>
              </a:defRPr>
            </a:lvl1pPr>
          </a:lstStyle>
          <a:p>
            <a:pPr lvl="0"/>
            <a:r>
              <a:rPr lang="en-US" dirty="0"/>
              <a:t>Section title goes here</a:t>
            </a:r>
          </a:p>
        </p:txBody>
      </p:sp>
      <p:pic>
        <p:nvPicPr>
          <p:cNvPr id="17" name="Picture 16"/>
          <p:cNvPicPr>
            <a:picLocks noChangeAspect="1"/>
          </p:cNvPicPr>
          <p:nvPr userDrawn="1"/>
        </p:nvPicPr>
        <p:blipFill>
          <a:blip r:embed="rId2" cstate="hqprint">
            <a:extLst>
              <a:ext uri="{28A0092B-C50C-407E-A947-70E740481C1C}">
                <a14:useLocalDpi xmlns:a14="http://schemas.microsoft.com/office/drawing/2010/main"/>
              </a:ext>
            </a:extLst>
          </a:blip>
          <a:stretch>
            <a:fillRect/>
          </a:stretch>
        </p:blipFill>
        <p:spPr>
          <a:xfrm>
            <a:off x="8065903" y="4696658"/>
            <a:ext cx="851535" cy="278130"/>
          </a:xfrm>
          <a:prstGeom prst="rect">
            <a:avLst/>
          </a:prstGeom>
        </p:spPr>
      </p:pic>
      <p:sp>
        <p:nvSpPr>
          <p:cNvPr id="10" name="Rectangle 9">
            <a:extLst>
              <a:ext uri="{FF2B5EF4-FFF2-40B4-BE49-F238E27FC236}">
                <a16:creationId xmlns:a16="http://schemas.microsoft.com/office/drawing/2014/main" id="{29CCF344-57B6-DE41-BF22-29F8A6838C80}"/>
              </a:ext>
            </a:extLst>
          </p:cNvPr>
          <p:cNvSpPr/>
          <p:nvPr userDrawn="1"/>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911BA2D1-6A8B-D546-A3E4-10FF3DB91E0C}"/>
              </a:ext>
            </a:extLst>
          </p:cNvPr>
          <p:cNvSpPr/>
          <p:nvPr userDrawn="1"/>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05252BB9-5585-3A48-B4F3-3E4E685D285C}"/>
              </a:ext>
            </a:extLst>
          </p:cNvPr>
          <p:cNvSpPr/>
          <p:nvPr userDrawn="1"/>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rgbClr val="02AFD8"/>
                </a:solidFill>
              </a:defRPr>
            </a:lvl1pPr>
          </a:lstStyle>
          <a:p>
            <a:pPr lvl="0"/>
            <a:r>
              <a:rPr lang="en-US" dirty="0"/>
              <a:t>Title of slide</a:t>
            </a:r>
          </a:p>
        </p:txBody>
      </p:sp>
      <p:sp>
        <p:nvSpPr>
          <p:cNvPr id="10" name="Text Placeholder 3"/>
          <p:cNvSpPr>
            <a:spLocks noGrp="1"/>
          </p:cNvSpPr>
          <p:nvPr>
            <p:ph type="body" sz="quarter" idx="12"/>
          </p:nvPr>
        </p:nvSpPr>
        <p:spPr>
          <a:xfrm>
            <a:off x="340786" y="1029747"/>
            <a:ext cx="8439148" cy="3141659"/>
          </a:xfrm>
          <a:prstGeom prst="rect">
            <a:avLst/>
          </a:prstGeom>
        </p:spPr>
        <p:txBody>
          <a:bodyPr vert="horz"/>
          <a:lstStyle>
            <a:lvl1pPr marL="342900" indent="-342900">
              <a:buFont typeface="Arial"/>
              <a:buChar char="•"/>
              <a:defRPr sz="2400" baseline="0"/>
            </a:lvl1pPr>
            <a:lvl2pPr>
              <a:defRPr sz="2000"/>
            </a:lvl2pPr>
            <a:lvl3pPr>
              <a:defRPr sz="1800"/>
            </a:lvl3pPr>
            <a:lvl4pPr>
              <a:buFont typeface="Arial" charset="0"/>
              <a:buChar char="•"/>
              <a:defRPr sz="1600"/>
            </a:lvl4pPr>
            <a:lvl5pPr>
              <a:buFont typeface="Arial" charset="0"/>
              <a:buChar char="•"/>
              <a:defRPr sz="1400"/>
            </a:lvl5pPr>
            <a:lvl6pPr>
              <a:defRPr sz="1400"/>
            </a:lvl6pPr>
            <a:lvl7pPr>
              <a:defRPr sz="1200"/>
            </a:lvl7pPr>
            <a:lvl8pPr>
              <a:defRPr sz="1100"/>
            </a:lvl8pPr>
            <a:lvl9pPr>
              <a:defRPr sz="1100"/>
            </a:lvl9pPr>
          </a:lstStyle>
          <a:p>
            <a:pPr marL="342900" marR="0" lvl="0" indent="-342900" algn="l" defTabSz="457200" rtl="0" eaLnBrk="1" fontAlgn="auto" latinLnBrk="0" hangingPunct="1">
              <a:lnSpc>
                <a:spcPct val="100000"/>
              </a:lnSpc>
              <a:spcBef>
                <a:spcPct val="20000"/>
              </a:spcBef>
              <a:spcAft>
                <a:spcPts val="0"/>
              </a:spcAft>
              <a:buClrTx/>
              <a:buSzTx/>
              <a:tabLst/>
              <a:defRPr/>
            </a:pPr>
            <a:endParaRPr lang="en-US" dirty="0"/>
          </a:p>
        </p:txBody>
      </p:sp>
      <p:pic>
        <p:nvPicPr>
          <p:cNvPr id="11"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5" name="Rectangle 14">
            <a:extLst>
              <a:ext uri="{FF2B5EF4-FFF2-40B4-BE49-F238E27FC236}">
                <a16:creationId xmlns:a16="http://schemas.microsoft.com/office/drawing/2014/main" id="{31641FD0-4606-454C-9028-995809D16C73}"/>
              </a:ext>
            </a:extLst>
          </p:cNvPr>
          <p:cNvSpPr/>
          <p:nvPr userDrawn="1"/>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18F6C9D6-8CBF-D345-B192-1A4F1EECAA19}"/>
              </a:ext>
            </a:extLst>
          </p:cNvPr>
          <p:cNvSpPr/>
          <p:nvPr userDrawn="1"/>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7" name="Rectangle 16">
            <a:extLst>
              <a:ext uri="{FF2B5EF4-FFF2-40B4-BE49-F238E27FC236}">
                <a16:creationId xmlns:a16="http://schemas.microsoft.com/office/drawing/2014/main" id="{0D8D784C-FEA4-A54A-8C5E-223314523DDB}"/>
              </a:ext>
            </a:extLst>
          </p:cNvPr>
          <p:cNvSpPr/>
          <p:nvPr userDrawn="1"/>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67207432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6"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45825601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6_Title Slide">
    <p:spTree>
      <p:nvGrpSpPr>
        <p:cNvPr id="1" name=""/>
        <p:cNvGrpSpPr/>
        <p:nvPr/>
      </p:nvGrpSpPr>
      <p:grpSpPr>
        <a:xfrm>
          <a:off x="0" y="0"/>
          <a:ext cx="0" cy="0"/>
          <a:chOff x="0" y="0"/>
          <a:chExt cx="0" cy="0"/>
        </a:xfrm>
      </p:grpSpPr>
      <p:sp>
        <p:nvSpPr>
          <p:cNvPr id="18" name="Rectangle 17"/>
          <p:cNvSpPr/>
          <p:nvPr userDrawn="1"/>
        </p:nvSpPr>
        <p:spPr>
          <a:xfrm>
            <a:off x="0" y="151415"/>
            <a:ext cx="9144000" cy="1781146"/>
          </a:xfrm>
          <a:prstGeom prst="rect">
            <a:avLst/>
          </a:prstGeom>
          <a:solidFill>
            <a:srgbClr val="EEF1F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Text Placeholder 6"/>
          <p:cNvSpPr>
            <a:spLocks noGrp="1"/>
          </p:cNvSpPr>
          <p:nvPr>
            <p:ph type="body" sz="quarter" idx="10" hasCustomPrompt="1"/>
          </p:nvPr>
        </p:nvSpPr>
        <p:spPr>
          <a:xfrm>
            <a:off x="446881" y="2431038"/>
            <a:ext cx="3525837" cy="463413"/>
          </a:xfrm>
          <a:prstGeom prst="rect">
            <a:avLst/>
          </a:prstGeom>
        </p:spPr>
        <p:txBody>
          <a:bodyPr lIns="0"/>
          <a:lstStyle>
            <a:lvl1pPr marL="0" indent="0">
              <a:buNone/>
              <a:defRPr sz="2800" b="1">
                <a:solidFill>
                  <a:srgbClr val="02AFD8"/>
                </a:solidFill>
              </a:defRPr>
            </a:lvl1pPr>
          </a:lstStyle>
          <a:p>
            <a:pPr lvl="0"/>
            <a:r>
              <a:rPr lang="en-US" dirty="0"/>
              <a:t>Jane Smith</a:t>
            </a:r>
          </a:p>
        </p:txBody>
      </p:sp>
      <p:sp>
        <p:nvSpPr>
          <p:cNvPr id="13" name="Text Placeholder 40"/>
          <p:cNvSpPr>
            <a:spLocks noGrp="1"/>
          </p:cNvSpPr>
          <p:nvPr>
            <p:ph type="body" sz="quarter" idx="16" hasCustomPrompt="1"/>
          </p:nvPr>
        </p:nvSpPr>
        <p:spPr>
          <a:xfrm>
            <a:off x="446881" y="2909951"/>
            <a:ext cx="3525837" cy="402956"/>
          </a:xfrm>
          <a:prstGeom prst="rect">
            <a:avLst/>
          </a:prstGeom>
        </p:spPr>
        <p:txBody>
          <a:bodyPr lIns="0"/>
          <a:lstStyle>
            <a:lvl1pPr marL="0" indent="0">
              <a:spcBef>
                <a:spcPts val="0"/>
              </a:spcBef>
              <a:buNone/>
              <a:defRPr sz="1400" b="1" cap="all" spc="20" baseline="0"/>
            </a:lvl1pPr>
          </a:lstStyle>
          <a:p>
            <a:pPr lvl="0"/>
            <a:r>
              <a:rPr lang="en-US"/>
              <a:t>NAME OF ORGANIZATION</a:t>
            </a:r>
            <a:endParaRPr lang="en-US" dirty="0"/>
          </a:p>
        </p:txBody>
      </p:sp>
      <p:sp>
        <p:nvSpPr>
          <p:cNvPr id="14" name="Text Placeholder 43"/>
          <p:cNvSpPr>
            <a:spLocks noGrp="1"/>
          </p:cNvSpPr>
          <p:nvPr>
            <p:ph type="body" sz="quarter" idx="17" hasCustomPrompt="1"/>
          </p:nvPr>
        </p:nvSpPr>
        <p:spPr>
          <a:xfrm>
            <a:off x="446880" y="3328405"/>
            <a:ext cx="3525837" cy="811212"/>
          </a:xfrm>
          <a:prstGeom prst="rect">
            <a:avLst/>
          </a:prstGeom>
        </p:spPr>
        <p:txBody>
          <a:bodyPr lIns="0"/>
          <a:lstStyle>
            <a:lvl1pPr marL="0" indent="0">
              <a:buNone/>
              <a:defRPr sz="1400">
                <a:solidFill>
                  <a:schemeClr val="tx1">
                    <a:lumMod val="50000"/>
                    <a:lumOff val="50000"/>
                  </a:schemeClr>
                </a:solidFill>
              </a:defRPr>
            </a:lvl1pPr>
          </a:lstStyle>
          <a:p>
            <a:pPr lvl="0"/>
            <a:r>
              <a:rPr lang="en-US" dirty="0" err="1"/>
              <a:t>email@address.org</a:t>
            </a:r>
            <a:endParaRPr lang="en-US" dirty="0"/>
          </a:p>
          <a:p>
            <a:pPr lvl="0"/>
            <a:r>
              <a:rPr lang="en-US" dirty="0"/>
              <a:t>@</a:t>
            </a:r>
            <a:r>
              <a:rPr lang="en-US" dirty="0" err="1"/>
              <a:t>twitteraccount</a:t>
            </a:r>
            <a:endParaRPr lang="en-US" dirty="0"/>
          </a:p>
        </p:txBody>
      </p:sp>
      <p:sp>
        <p:nvSpPr>
          <p:cNvPr id="15" name="Text Placeholder 6"/>
          <p:cNvSpPr>
            <a:spLocks noGrp="1"/>
          </p:cNvSpPr>
          <p:nvPr>
            <p:ph type="body" sz="quarter" idx="18" hasCustomPrompt="1"/>
          </p:nvPr>
        </p:nvSpPr>
        <p:spPr>
          <a:xfrm>
            <a:off x="4644339" y="2431038"/>
            <a:ext cx="3525837" cy="463413"/>
          </a:xfrm>
          <a:prstGeom prst="rect">
            <a:avLst/>
          </a:prstGeom>
        </p:spPr>
        <p:txBody>
          <a:bodyPr lIns="0"/>
          <a:lstStyle>
            <a:lvl1pPr marL="0" indent="0">
              <a:buNone/>
              <a:defRPr sz="2800" b="1">
                <a:solidFill>
                  <a:srgbClr val="02AFD8"/>
                </a:solidFill>
              </a:defRPr>
            </a:lvl1pPr>
          </a:lstStyle>
          <a:p>
            <a:pPr lvl="0"/>
            <a:r>
              <a:rPr lang="en-US" dirty="0"/>
              <a:t>Jane Smith</a:t>
            </a:r>
          </a:p>
        </p:txBody>
      </p:sp>
      <p:sp>
        <p:nvSpPr>
          <p:cNvPr id="16" name="Text Placeholder 40"/>
          <p:cNvSpPr>
            <a:spLocks noGrp="1"/>
          </p:cNvSpPr>
          <p:nvPr>
            <p:ph type="body" sz="quarter" idx="19" hasCustomPrompt="1"/>
          </p:nvPr>
        </p:nvSpPr>
        <p:spPr>
          <a:xfrm>
            <a:off x="4644339" y="2909951"/>
            <a:ext cx="3525837" cy="402956"/>
          </a:xfrm>
          <a:prstGeom prst="rect">
            <a:avLst/>
          </a:prstGeom>
        </p:spPr>
        <p:txBody>
          <a:bodyPr lIns="0"/>
          <a:lstStyle>
            <a:lvl1pPr marL="0" indent="0">
              <a:spcBef>
                <a:spcPts val="0"/>
              </a:spcBef>
              <a:buNone/>
              <a:defRPr sz="1400" b="1" cap="all" spc="20" baseline="0"/>
            </a:lvl1pPr>
          </a:lstStyle>
          <a:p>
            <a:pPr lvl="0"/>
            <a:r>
              <a:rPr lang="en-US"/>
              <a:t>NAME OF ORGANIZATION</a:t>
            </a:r>
            <a:endParaRPr lang="en-US" dirty="0"/>
          </a:p>
        </p:txBody>
      </p:sp>
      <p:sp>
        <p:nvSpPr>
          <p:cNvPr id="17" name="Text Placeholder 43"/>
          <p:cNvSpPr>
            <a:spLocks noGrp="1"/>
          </p:cNvSpPr>
          <p:nvPr>
            <p:ph type="body" sz="quarter" idx="20" hasCustomPrompt="1"/>
          </p:nvPr>
        </p:nvSpPr>
        <p:spPr>
          <a:xfrm>
            <a:off x="4644338" y="3328405"/>
            <a:ext cx="3525837" cy="811212"/>
          </a:xfrm>
          <a:prstGeom prst="rect">
            <a:avLst/>
          </a:prstGeom>
        </p:spPr>
        <p:txBody>
          <a:bodyPr lIns="0"/>
          <a:lstStyle>
            <a:lvl1pPr marL="0" indent="0">
              <a:buNone/>
              <a:defRPr sz="1400">
                <a:solidFill>
                  <a:schemeClr val="tx1">
                    <a:lumMod val="50000"/>
                    <a:lumOff val="50000"/>
                  </a:schemeClr>
                </a:solidFill>
              </a:defRPr>
            </a:lvl1pPr>
          </a:lstStyle>
          <a:p>
            <a:pPr lvl="0"/>
            <a:r>
              <a:rPr lang="en-US" dirty="0" err="1"/>
              <a:t>email@address.org</a:t>
            </a:r>
            <a:endParaRPr lang="en-US" dirty="0"/>
          </a:p>
          <a:p>
            <a:pPr lvl="0"/>
            <a:r>
              <a:rPr lang="en-US" dirty="0"/>
              <a:t>@</a:t>
            </a:r>
            <a:r>
              <a:rPr lang="en-US" dirty="0" err="1"/>
              <a:t>twitteraccount</a:t>
            </a:r>
            <a:endParaRPr lang="en-US" dirty="0"/>
          </a:p>
        </p:txBody>
      </p:sp>
      <p:pic>
        <p:nvPicPr>
          <p:cNvPr id="19"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31" name="Picture 30"/>
          <p:cNvPicPr>
            <a:picLocks noChangeAspect="1"/>
          </p:cNvPicPr>
          <p:nvPr userDrawn="1"/>
        </p:nvPicPr>
        <p:blipFill>
          <a:blip r:embed="rId3" cstate="hqprint">
            <a:extLst>
              <a:ext uri="{BEBA8EAE-BF5A-486C-A8C5-ECC9F3942E4B}">
                <a14:imgProps xmlns:a14="http://schemas.microsoft.com/office/drawing/2010/main">
                  <a14:imgLayer r:embed="rId4">
                    <a14:imgEffect>
                      <a14:brightnessContrast bright="-100000"/>
                    </a14:imgEffect>
                  </a14:imgLayer>
                </a14:imgProps>
              </a:ext>
              <a:ext uri="{28A0092B-C50C-407E-A947-70E740481C1C}">
                <a14:useLocalDpi xmlns:a14="http://schemas.microsoft.com/office/drawing/2010/main"/>
              </a:ext>
            </a:extLst>
          </a:blip>
          <a:stretch>
            <a:fillRect/>
          </a:stretch>
        </p:blipFill>
        <p:spPr>
          <a:xfrm>
            <a:off x="3143381" y="671260"/>
            <a:ext cx="2857238" cy="665245"/>
          </a:xfrm>
          <a:prstGeom prst="rect">
            <a:avLst/>
          </a:prstGeom>
        </p:spPr>
      </p:pic>
      <p:sp>
        <p:nvSpPr>
          <p:cNvPr id="24" name="Rectangle 23">
            <a:extLst>
              <a:ext uri="{FF2B5EF4-FFF2-40B4-BE49-F238E27FC236}">
                <a16:creationId xmlns:a16="http://schemas.microsoft.com/office/drawing/2014/main" id="{0EE04DCF-66E1-E745-BC3D-2948056AC2B6}"/>
              </a:ext>
            </a:extLst>
          </p:cNvPr>
          <p:cNvSpPr/>
          <p:nvPr userDrawn="1"/>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5" name="Rectangle 24">
            <a:extLst>
              <a:ext uri="{FF2B5EF4-FFF2-40B4-BE49-F238E27FC236}">
                <a16:creationId xmlns:a16="http://schemas.microsoft.com/office/drawing/2014/main" id="{90BC7910-3F45-854C-8D8D-C59E59CF3406}"/>
              </a:ext>
            </a:extLst>
          </p:cNvPr>
          <p:cNvSpPr/>
          <p:nvPr userDrawn="1"/>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6" name="Rectangle 25">
            <a:extLst>
              <a:ext uri="{FF2B5EF4-FFF2-40B4-BE49-F238E27FC236}">
                <a16:creationId xmlns:a16="http://schemas.microsoft.com/office/drawing/2014/main" id="{4696330A-C7D6-1A44-B485-0D4CAF50F399}"/>
              </a:ext>
            </a:extLst>
          </p:cNvPr>
          <p:cNvSpPr/>
          <p:nvPr userDrawn="1"/>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extLst>
    <p:ext uri="{DCECCB84-F9BA-43D5-87BE-67443E8EF086}">
      <p15:sldGuideLst xmlns:p15="http://schemas.microsoft.com/office/powerpoint/2012/main"/>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userDrawn="1">
  <p:cSld name="Header, With Text">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340786" y="343304"/>
            <a:ext cx="8439148" cy="686442"/>
          </a:xfrm>
          <a:prstGeom prst="rect">
            <a:avLst/>
          </a:prstGeom>
        </p:spPr>
        <p:txBody>
          <a:bodyPr vert="horz"/>
          <a:lstStyle>
            <a:lvl1pPr marL="0" indent="0">
              <a:buNone/>
              <a:defRPr sz="3600" b="1" baseline="0">
                <a:solidFill>
                  <a:schemeClr val="tx2"/>
                </a:solidFill>
              </a:defRPr>
            </a:lvl1pPr>
          </a:lstStyle>
          <a:p>
            <a:pPr lvl="0"/>
            <a:r>
              <a:rPr lang="en-US"/>
              <a:t>Title of slide</a:t>
            </a:r>
          </a:p>
        </p:txBody>
      </p:sp>
      <p:sp>
        <p:nvSpPr>
          <p:cNvPr id="11" name="Text Placeholder 3"/>
          <p:cNvSpPr>
            <a:spLocks noGrp="1"/>
          </p:cNvSpPr>
          <p:nvPr>
            <p:ph type="body" sz="quarter" idx="12"/>
          </p:nvPr>
        </p:nvSpPr>
        <p:spPr>
          <a:xfrm>
            <a:off x="340786" y="1029747"/>
            <a:ext cx="8439148" cy="3356378"/>
          </a:xfrm>
          <a:prstGeom prst="rect">
            <a:avLst/>
          </a:prstGeom>
        </p:spPr>
        <p:txBody>
          <a:bodyPr vert="horz"/>
          <a:lstStyle>
            <a:lvl1pPr marL="342900" indent="-342900">
              <a:buFont typeface="Arial"/>
              <a:buChar char="•"/>
              <a:defRPr sz="2400" baseline="0"/>
            </a:lvl1pPr>
            <a:lvl2pPr>
              <a:defRPr sz="2000"/>
            </a:lvl2pPr>
            <a:lvl3pPr>
              <a:defRPr sz="1800"/>
            </a:lvl3pPr>
            <a:lvl4pPr>
              <a:buFont typeface="Arial" charset="0"/>
              <a:buChar char="•"/>
              <a:defRPr sz="1600"/>
            </a:lvl4pPr>
            <a:lvl5pPr>
              <a:buFont typeface="Arial" charset="0"/>
              <a:buChar char="•"/>
              <a:defRPr sz="1400"/>
            </a:lvl5pPr>
            <a:lvl6pPr>
              <a:defRPr sz="1400"/>
            </a:lvl6pPr>
            <a:lvl7pPr>
              <a:defRPr sz="1200"/>
            </a:lvl7pPr>
            <a:lvl8pPr>
              <a:defRPr sz="1100"/>
            </a:lvl8pPr>
            <a:lvl9pPr>
              <a:defRPr sz="1100"/>
            </a:lvl9pPr>
          </a:lstStyle>
          <a:p>
            <a:pPr marL="342900" marR="0" lvl="0" indent="-342900" algn="l" defTabSz="457200" rtl="0" eaLnBrk="1" fontAlgn="auto" latinLnBrk="0" hangingPunct="1">
              <a:lnSpc>
                <a:spcPct val="100000"/>
              </a:lnSpc>
              <a:spcBef>
                <a:spcPct val="20000"/>
              </a:spcBef>
              <a:spcAft>
                <a:spcPts val="0"/>
              </a:spcAft>
              <a:buClrTx/>
              <a:buSzTx/>
              <a:tabLst/>
              <a:defRPr/>
            </a:pPr>
            <a:endParaRPr lang="en-US"/>
          </a:p>
        </p:txBody>
      </p:sp>
      <p:sp>
        <p:nvSpPr>
          <p:cNvPr id="25" name="Rectangle 24">
            <a:extLst>
              <a:ext uri="{FF2B5EF4-FFF2-40B4-BE49-F238E27FC236}">
                <a16:creationId xmlns:a16="http://schemas.microsoft.com/office/drawing/2014/main" id="{EA5A22AA-587A-484A-97DA-A109691FBDFE}"/>
              </a:ext>
            </a:extLst>
          </p:cNvPr>
          <p:cNvSpPr/>
          <p:nvPr userDrawn="1"/>
        </p:nvSpPr>
        <p:spPr>
          <a:xfrm>
            <a:off x="0" y="62039"/>
            <a:ext cx="9144000" cy="5042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fontAlgn="auto">
              <a:spcBef>
                <a:spcPts val="0"/>
              </a:spcBef>
              <a:spcAft>
                <a:spcPts val="0"/>
              </a:spcAft>
            </a:pPr>
            <a:endParaRPr lang="en-US"/>
          </a:p>
        </p:txBody>
      </p:sp>
      <p:pic>
        <p:nvPicPr>
          <p:cNvPr id="14" name="Picture 26" descr="OCLC_H_PMS.eps">
            <a:extLst>
              <a:ext uri="{FF2B5EF4-FFF2-40B4-BE49-F238E27FC236}">
                <a16:creationId xmlns:a16="http://schemas.microsoft.com/office/drawing/2014/main" id="{990BF952-7D64-43A9-881C-00B0C6BBDAEE}"/>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43603889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userDrawn="1">
  <p:cSld name="New Section">
    <p:bg>
      <p:bgPr>
        <a:solidFill>
          <a:schemeClr val="bg1">
            <a:alpha val="55000"/>
          </a:schemeClr>
        </a:solidFill>
        <a:effectLst/>
      </p:bgPr>
    </p:bg>
    <p:spTree>
      <p:nvGrpSpPr>
        <p:cNvPr id="1" name=""/>
        <p:cNvGrpSpPr/>
        <p:nvPr/>
      </p:nvGrpSpPr>
      <p:grpSpPr>
        <a:xfrm>
          <a:off x="0" y="0"/>
          <a:ext cx="0" cy="0"/>
          <a:chOff x="0" y="0"/>
          <a:chExt cx="0" cy="0"/>
        </a:xfrm>
      </p:grpSpPr>
      <p:pic>
        <p:nvPicPr>
          <p:cNvPr id="5" name="Graphic 4">
            <a:extLst>
              <a:ext uri="{FF2B5EF4-FFF2-40B4-BE49-F238E27FC236}">
                <a16:creationId xmlns:a16="http://schemas.microsoft.com/office/drawing/2014/main" id="{904EEF62-5004-B14A-B382-C7657D9F7330}"/>
              </a:ext>
            </a:extLst>
          </p:cNvPr>
          <p:cNvPicPr>
            <a:picLocks noChangeAspect="1"/>
          </p:cNvPicPr>
          <p:nvPr userDrawn="1"/>
        </p:nvPicPr>
        <p:blipFill rotWithShape="1">
          <a:blip r:embed="rId2">
            <a:extLst>
              <a:ext uri="{96DAC541-7B7A-43D3-8B79-37D633B846F1}">
                <asvg:svgBlip xmlns:asvg="http://schemas.microsoft.com/office/drawing/2016/SVG/main" r:embed="rId3"/>
              </a:ext>
            </a:extLst>
          </a:blip>
          <a:srcRect l="13963" t="14775" r="13963" b="19228"/>
          <a:stretch/>
        </p:blipFill>
        <p:spPr>
          <a:xfrm>
            <a:off x="0" y="59806"/>
            <a:ext cx="9144000" cy="5083693"/>
          </a:xfrm>
          <a:prstGeom prst="rect">
            <a:avLst/>
          </a:prstGeom>
        </p:spPr>
      </p:pic>
      <p:sp>
        <p:nvSpPr>
          <p:cNvPr id="6" name="Text Placeholder 5"/>
          <p:cNvSpPr>
            <a:spLocks noGrp="1"/>
          </p:cNvSpPr>
          <p:nvPr>
            <p:ph type="body" sz="quarter" idx="10" hasCustomPrompt="1"/>
          </p:nvPr>
        </p:nvSpPr>
        <p:spPr>
          <a:xfrm>
            <a:off x="883403" y="1552477"/>
            <a:ext cx="7377193" cy="2221225"/>
          </a:xfrm>
          <a:prstGeom prst="rect">
            <a:avLst/>
          </a:prstGeom>
        </p:spPr>
        <p:txBody>
          <a:bodyPr bIns="365760" anchor="ctr" anchorCtr="0"/>
          <a:lstStyle>
            <a:lvl1pPr marL="0" indent="0" algn="ctr">
              <a:buNone/>
              <a:defRPr sz="5400" baseline="0">
                <a:solidFill>
                  <a:schemeClr val="tx1"/>
                </a:solidFill>
              </a:defRPr>
            </a:lvl1pPr>
          </a:lstStyle>
          <a:p>
            <a:pPr lvl="0"/>
            <a:r>
              <a:rPr lang="en-US"/>
              <a:t>Section title goes here</a:t>
            </a:r>
          </a:p>
        </p:txBody>
      </p:sp>
      <p:sp>
        <p:nvSpPr>
          <p:cNvPr id="24" name="Rectangle 23">
            <a:extLst>
              <a:ext uri="{FF2B5EF4-FFF2-40B4-BE49-F238E27FC236}">
                <a16:creationId xmlns:a16="http://schemas.microsoft.com/office/drawing/2014/main" id="{393A88CF-A9A2-7540-B1C5-D411C0D33C57}"/>
              </a:ext>
            </a:extLst>
          </p:cNvPr>
          <p:cNvSpPr/>
          <p:nvPr userDrawn="1"/>
        </p:nvSpPr>
        <p:spPr>
          <a:xfrm>
            <a:off x="0" y="62039"/>
            <a:ext cx="9144000" cy="5042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fontAlgn="auto">
              <a:spcBef>
                <a:spcPts val="0"/>
              </a:spcBef>
              <a:spcAft>
                <a:spcPts val="0"/>
              </a:spcAft>
            </a:pPr>
            <a:endParaRPr lang="en-US"/>
          </a:p>
        </p:txBody>
      </p:sp>
      <p:pic>
        <p:nvPicPr>
          <p:cNvPr id="26" name="Graphic 25">
            <a:extLst>
              <a:ext uri="{FF2B5EF4-FFF2-40B4-BE49-F238E27FC236}">
                <a16:creationId xmlns:a16="http://schemas.microsoft.com/office/drawing/2014/main" id="{B1BDD450-2A15-DD43-B00C-B4929B7C9CAB}"/>
              </a:ext>
            </a:extLst>
          </p:cNvPr>
          <p:cNvPicPr>
            <a:picLocks noChangeAspect="1"/>
          </p:cNvPicPr>
          <p:nvPr userDrawn="1"/>
        </p:nvPicPr>
        <p:blipFill>
          <a:blip r:embed="rId4">
            <a:extLst>
              <a:ext uri="{96DAC541-7B7A-43D3-8B79-37D633B846F1}">
                <asvg:svgBlip xmlns:asvg="http://schemas.microsoft.com/office/drawing/2016/SVG/main" r:embed="rId5"/>
              </a:ext>
            </a:extLst>
          </a:blip>
          <a:stretch>
            <a:fillRect/>
          </a:stretch>
        </p:blipFill>
        <p:spPr>
          <a:xfrm>
            <a:off x="8215116" y="4750254"/>
            <a:ext cx="680833" cy="220865"/>
          </a:xfrm>
          <a:prstGeom prst="rect">
            <a:avLst/>
          </a:prstGeom>
        </p:spPr>
      </p:pic>
      <p:pic>
        <p:nvPicPr>
          <p:cNvPr id="11" name="Picture 10">
            <a:extLst>
              <a:ext uri="{FF2B5EF4-FFF2-40B4-BE49-F238E27FC236}">
                <a16:creationId xmlns:a16="http://schemas.microsoft.com/office/drawing/2014/main" id="{90E5DB78-3A6F-5744-927D-4B4C3F01E97B}"/>
              </a:ext>
            </a:extLst>
          </p:cNvPr>
          <p:cNvPicPr>
            <a:picLocks noChangeAspect="1"/>
          </p:cNvPicPr>
          <p:nvPr userDrawn="1"/>
        </p:nvPicPr>
        <p:blipFill>
          <a:blip r:embed="rId6">
            <a:lum bright="100000"/>
          </a:blip>
          <a:stretch>
            <a:fillRect/>
          </a:stretch>
        </p:blipFill>
        <p:spPr>
          <a:xfrm>
            <a:off x="141484" y="4685093"/>
            <a:ext cx="2895600" cy="381000"/>
          </a:xfrm>
          <a:prstGeom prst="rect">
            <a:avLst/>
          </a:prstGeom>
        </p:spPr>
      </p:pic>
    </p:spTree>
    <p:extLst>
      <p:ext uri="{BB962C8B-B14F-4D97-AF65-F5344CB8AC3E}">
        <p14:creationId xmlns:p14="http://schemas.microsoft.com/office/powerpoint/2010/main" val="21953852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userDrawn="1">
  <p:cSld name="1_Content- Header">
    <p:spTree>
      <p:nvGrpSpPr>
        <p:cNvPr id="1" name=""/>
        <p:cNvGrpSpPr/>
        <p:nvPr/>
      </p:nvGrpSpPr>
      <p:grpSpPr>
        <a:xfrm>
          <a:off x="0" y="0"/>
          <a:ext cx="0" cy="0"/>
          <a:chOff x="0" y="0"/>
          <a:chExt cx="0" cy="0"/>
        </a:xfrm>
      </p:grpSpPr>
      <p:sp>
        <p:nvSpPr>
          <p:cNvPr id="6" name="Text Placeholder 5"/>
          <p:cNvSpPr>
            <a:spLocks noGrp="1"/>
          </p:cNvSpPr>
          <p:nvPr>
            <p:ph type="body" sz="quarter" idx="13" hasCustomPrompt="1"/>
          </p:nvPr>
        </p:nvSpPr>
        <p:spPr>
          <a:xfrm>
            <a:off x="340787" y="343304"/>
            <a:ext cx="8439148" cy="686442"/>
          </a:xfrm>
          <a:prstGeom prst="rect">
            <a:avLst/>
          </a:prstGeom>
        </p:spPr>
        <p:txBody>
          <a:bodyPr vert="horz"/>
          <a:lstStyle>
            <a:lvl1pPr marL="0" indent="0">
              <a:buNone/>
              <a:defRPr sz="3600" b="1" baseline="0">
                <a:solidFill>
                  <a:schemeClr val="tx2"/>
                </a:solidFill>
              </a:defRPr>
            </a:lvl1pPr>
          </a:lstStyle>
          <a:p>
            <a:pPr lvl="0"/>
            <a:r>
              <a:rPr lang="en-US" dirty="0"/>
              <a:t>Title of slide</a:t>
            </a:r>
          </a:p>
        </p:txBody>
      </p:sp>
      <p:pic>
        <p:nvPicPr>
          <p:cNvPr id="7" name="Picture 26" descr="OCLC_H_PMS.eps">
            <a:extLst>
              <a:ext uri="{FF2B5EF4-FFF2-40B4-BE49-F238E27FC236}">
                <a16:creationId xmlns:a16="http://schemas.microsoft.com/office/drawing/2014/main" id="{95FAD1EA-4CCD-4E36-A1C9-94DAAA62E7D0}"/>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9" name="Rectangle 8">
            <a:extLst>
              <a:ext uri="{FF2B5EF4-FFF2-40B4-BE49-F238E27FC236}">
                <a16:creationId xmlns:a16="http://schemas.microsoft.com/office/drawing/2014/main" id="{B2677D91-F0BB-4121-85C0-BE27DB7211DF}"/>
              </a:ext>
            </a:extLst>
          </p:cNvPr>
          <p:cNvSpPr/>
          <p:nvPr userDrawn="1"/>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602D2564-B713-4BB5-A71F-808D7B4F3B11}"/>
              </a:ext>
            </a:extLst>
          </p:cNvPr>
          <p:cNvSpPr/>
          <p:nvPr userDrawn="1"/>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B7EB11A6-8849-41E2-B010-A5127B3E68C8}"/>
              </a:ext>
            </a:extLst>
          </p:cNvPr>
          <p:cNvSpPr/>
          <p:nvPr userDrawn="1"/>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0628479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userDrawn="1">
  <p:cSld name="Content - Bar">
    <p:spTree>
      <p:nvGrpSpPr>
        <p:cNvPr id="1" name=""/>
        <p:cNvGrpSpPr/>
        <p:nvPr/>
      </p:nvGrpSpPr>
      <p:grpSpPr>
        <a:xfrm>
          <a:off x="0" y="0"/>
          <a:ext cx="0" cy="0"/>
          <a:chOff x="0" y="0"/>
          <a:chExt cx="0" cy="0"/>
        </a:xfrm>
      </p:grpSpPr>
      <p:pic>
        <p:nvPicPr>
          <p:cNvPr id="7" name="Picture 26" descr="OCLC_H_PMS.eps">
            <a:extLst>
              <a:ext uri="{FF2B5EF4-FFF2-40B4-BE49-F238E27FC236}">
                <a16:creationId xmlns:a16="http://schemas.microsoft.com/office/drawing/2014/main" id="{F7495168-43B8-4BA4-B75B-FB9CF10EC4C2}"/>
              </a:ext>
            </a:extLst>
          </p:cNvPr>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8" name="Rectangle 7">
            <a:extLst>
              <a:ext uri="{FF2B5EF4-FFF2-40B4-BE49-F238E27FC236}">
                <a16:creationId xmlns:a16="http://schemas.microsoft.com/office/drawing/2014/main" id="{516AC57F-6117-4899-8B3F-85E5E3C91074}"/>
              </a:ext>
            </a:extLst>
          </p:cNvPr>
          <p:cNvSpPr/>
          <p:nvPr userDrawn="1"/>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EEC71DC3-0E93-409E-8232-8907186263D5}"/>
              </a:ext>
            </a:extLst>
          </p:cNvPr>
          <p:cNvSpPr/>
          <p:nvPr userDrawn="1"/>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AFEB261B-A45F-40FB-8E11-8CC79D8A0FA6}"/>
              </a:ext>
            </a:extLst>
          </p:cNvPr>
          <p:cNvSpPr/>
          <p:nvPr userDrawn="1"/>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32734471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860395708"/>
      </p:ext>
    </p:extLst>
  </p:cSld>
  <p:clrMap bg1="lt1" tx1="dk1" bg2="lt2" tx2="dk2" accent1="accent1" accent2="accent2" accent3="accent3" accent4="accent4" accent5="accent5" accent6="accent6" hlink="hlink" folHlink="folHlink"/>
  <p:sldLayoutIdLst>
    <p:sldLayoutId id="2147483685" r:id="rId1"/>
    <p:sldLayoutId id="2147483652" r:id="rId2"/>
    <p:sldLayoutId id="2147483684" r:id="rId3"/>
    <p:sldLayoutId id="2147483653" r:id="rId4"/>
    <p:sldLayoutId id="2147483658" r:id="rId5"/>
    <p:sldLayoutId id="2147483679" r:id="rId6"/>
    <p:sldLayoutId id="2147483686" r:id="rId7"/>
    <p:sldLayoutId id="2147483687" r:id="rId8"/>
    <p:sldLayoutId id="2147483688" r:id="rId9"/>
    <p:sldLayoutId id="2147483689" r:id="rId10"/>
  </p:sldLayoutIdLst>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10.jpeg"/></Relationships>
</file>

<file path=ppt/slides/_rels/slide2.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12.jpg"/></Relationships>
</file>

<file path=ppt/slides/_rels/slide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14.png"/><Relationship Id="rId7" Type="http://schemas.openxmlformats.org/officeDocument/2006/relationships/image" Target="../media/image1.emf"/><Relationship Id="rId2" Type="http://schemas.openxmlformats.org/officeDocument/2006/relationships/notesSlide" Target="../notesSlides/notesSlide4.xml"/><Relationship Id="rId1" Type="http://schemas.openxmlformats.org/officeDocument/2006/relationships/slideLayout" Target="../slideLayouts/slideLayout4.xml"/><Relationship Id="rId6" Type="http://schemas.openxmlformats.org/officeDocument/2006/relationships/image" Target="../media/image17.emf"/><Relationship Id="rId5" Type="http://schemas.openxmlformats.org/officeDocument/2006/relationships/image" Target="../media/image16.png"/><Relationship Id="rId4" Type="http://schemas.openxmlformats.org/officeDocument/2006/relationships/image" Target="../media/image15.png"/></Relationships>
</file>

<file path=ppt/slides/_rels/slide5.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20.emf"/><Relationship Id="rId4" Type="http://schemas.openxmlformats.org/officeDocument/2006/relationships/image" Target="../media/image19.emf"/></Relationships>
</file>

<file path=ppt/slides/_rels/slide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22.svg"/></Relationships>
</file>

<file path=ppt/slides/_rels/slide7.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7.xml"/><Relationship Id="rId1" Type="http://schemas.openxmlformats.org/officeDocument/2006/relationships/slideLayout" Target="../slideLayouts/slideLayout4.xml"/><Relationship Id="rId4" Type="http://schemas.openxmlformats.org/officeDocument/2006/relationships/image" Target="../media/image1.emf"/></Relationships>
</file>

<file path=ppt/slides/_rels/slide8.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notesSlide" Target="../notesSlides/notesSlide8.xml"/><Relationship Id="rId1" Type="http://schemas.openxmlformats.org/officeDocument/2006/relationships/slideLayout" Target="../slideLayouts/slideLayout4.xml"/><Relationship Id="rId6" Type="http://schemas.openxmlformats.org/officeDocument/2006/relationships/image" Target="../media/image26.emf"/><Relationship Id="rId5" Type="http://schemas.openxmlformats.org/officeDocument/2006/relationships/image" Target="../media/image25.emf"/><Relationship Id="rId4" Type="http://schemas.openxmlformats.org/officeDocument/2006/relationships/image" Target="../media/image24.png"/></Relationships>
</file>

<file path=ppt/slides/_rels/slide9.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9.xml"/></Relationships>
</file>

<file path=ppt/slides/_rels/slide13.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13.xml"/><Relationship Id="rId1" Type="http://schemas.openxmlformats.org/officeDocument/2006/relationships/slideLayout" Target="../slideLayouts/slideLayout4.xml"/><Relationship Id="rId4" Type="http://schemas.openxmlformats.org/officeDocument/2006/relationships/hyperlink" Target="http://www.oclc.org/content/dam/research/publications/library/2013/2013-09intro.pdf" TargetMode="External"/></Relationships>
</file>

<file path=ppt/slides/_rels/slide14.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14.xml"/><Relationship Id="rId1" Type="http://schemas.openxmlformats.org/officeDocument/2006/relationships/slideLayout" Target="../slideLayouts/slideLayout10.xml"/><Relationship Id="rId4" Type="http://schemas.openxmlformats.org/officeDocument/2006/relationships/image" Target="../media/image30.tiff"/></Relationships>
</file>

<file path=ppt/slides/_rels/slide15.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15.xml"/><Relationship Id="rId1" Type="http://schemas.openxmlformats.org/officeDocument/2006/relationships/slideLayout" Target="../slideLayouts/slideLayout4.xml"/><Relationship Id="rId4" Type="http://schemas.openxmlformats.org/officeDocument/2006/relationships/hyperlink" Target="http://doi.org/10.18352/lq.10170" TargetMode="External"/></Relationships>
</file>

<file path=ppt/slides/_rels/slide16.xml.rels><?xml version="1.0" encoding="UTF-8" standalone="yes"?>
<Relationships xmlns="http://schemas.openxmlformats.org/package/2006/relationships"><Relationship Id="rId3" Type="http://schemas.openxmlformats.org/officeDocument/2006/relationships/image" Target="../media/image30.tiff"/><Relationship Id="rId2" Type="http://schemas.openxmlformats.org/officeDocument/2006/relationships/notesSlide" Target="../notesSlides/notesSlide16.xml"/><Relationship Id="rId1" Type="http://schemas.openxmlformats.org/officeDocument/2006/relationships/slideLayout" Target="../slideLayouts/slideLayout10.xml"/><Relationship Id="rId4" Type="http://schemas.openxmlformats.org/officeDocument/2006/relationships/chart" Target="../charts/chart2.xml"/></Relationships>
</file>

<file path=ppt/slides/_rels/slide17.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17.xml"/><Relationship Id="rId1" Type="http://schemas.openxmlformats.org/officeDocument/2006/relationships/slideLayout" Target="../slideLayouts/slideLayout4.xml"/><Relationship Id="rId4" Type="http://schemas.openxmlformats.org/officeDocument/2006/relationships/hyperlink" Target="http://doi.org/10.18352/lq.10170" TargetMode="External"/></Relationships>
</file>

<file path=ppt/slides/_rels/slide18.xml.rels><?xml version="1.0" encoding="UTF-8" standalone="yes"?>
<Relationships xmlns="http://schemas.openxmlformats.org/package/2006/relationships"><Relationship Id="rId3" Type="http://schemas.openxmlformats.org/officeDocument/2006/relationships/image" Target="../media/image30.tiff"/><Relationship Id="rId2" Type="http://schemas.openxmlformats.org/officeDocument/2006/relationships/notesSlide" Target="../notesSlides/notesSlide18.xml"/><Relationship Id="rId1" Type="http://schemas.openxmlformats.org/officeDocument/2006/relationships/slideLayout" Target="../slideLayouts/slideLayout10.xml"/><Relationship Id="rId4" Type="http://schemas.openxmlformats.org/officeDocument/2006/relationships/chart" Target="../charts/chart3.xml"/></Relationships>
</file>

<file path=ppt/slides/_rels/slide19.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19.xml"/><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8" Type="http://schemas.openxmlformats.org/officeDocument/2006/relationships/image" Target="../media/image38.png"/><Relationship Id="rId3" Type="http://schemas.openxmlformats.org/officeDocument/2006/relationships/image" Target="../media/image34.jpeg"/><Relationship Id="rId7" Type="http://schemas.openxmlformats.org/officeDocument/2006/relationships/image" Target="../media/image37.jpeg"/><Relationship Id="rId2" Type="http://schemas.openxmlformats.org/officeDocument/2006/relationships/notesSlide" Target="../notesSlides/notesSlide20.xml"/><Relationship Id="rId1" Type="http://schemas.openxmlformats.org/officeDocument/2006/relationships/slideLayout" Target="../slideLayouts/slideLayout9.xml"/><Relationship Id="rId6" Type="http://schemas.openxmlformats.org/officeDocument/2006/relationships/image" Target="../media/image36.jpeg"/><Relationship Id="rId5" Type="http://schemas.openxmlformats.org/officeDocument/2006/relationships/hyperlink" Target="http://orweblog.oclc.org/the-facilitated-collection-redux-a-note-on-collections-as-a-service-the-university-of-california-and-elsevier/" TargetMode="External"/><Relationship Id="rId4" Type="http://schemas.openxmlformats.org/officeDocument/2006/relationships/image" Target="../media/image35.jpeg"/></Relationships>
</file>

<file path=ppt/slides/_rels/slide21.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21.xml"/><Relationship Id="rId1" Type="http://schemas.openxmlformats.org/officeDocument/2006/relationships/slideLayout" Target="../slideLayouts/slideLayout2.xml"/><Relationship Id="rId4" Type="http://schemas.openxmlformats.org/officeDocument/2006/relationships/image" Target="../media/image2.emf"/></Relationships>
</file>

<file path=ppt/slides/_rels/slide22.xml.rels><?xml version="1.0" encoding="UTF-8" standalone="yes"?>
<Relationships xmlns="http://schemas.openxmlformats.org/package/2006/relationships"><Relationship Id="rId3" Type="http://schemas.openxmlformats.org/officeDocument/2006/relationships/image" Target="../media/image40.tiff"/><Relationship Id="rId2" Type="http://schemas.openxmlformats.org/officeDocument/2006/relationships/notesSlide" Target="../notesSlides/notesSlide22.xml"/><Relationship Id="rId1" Type="http://schemas.openxmlformats.org/officeDocument/2006/relationships/slideLayout" Target="../slideLayouts/slideLayout4.xml"/><Relationship Id="rId5" Type="http://schemas.openxmlformats.org/officeDocument/2006/relationships/image" Target="../media/image2.emf"/><Relationship Id="rId4" Type="http://schemas.openxmlformats.org/officeDocument/2006/relationships/image" Target="../media/image41.emf"/></Relationships>
</file>

<file path=ppt/slides/_rels/slide2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42.png"/><Relationship Id="rId4" Type="http://schemas.openxmlformats.org/officeDocument/2006/relationships/notesSlide" Target="../notesSlides/notesSlide23.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chart" Target="../charts/chart4.xml"/><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8" Type="http://schemas.openxmlformats.org/officeDocument/2006/relationships/image" Target="../media/image49.png"/><Relationship Id="rId3" Type="http://schemas.openxmlformats.org/officeDocument/2006/relationships/image" Target="../media/image44.png"/><Relationship Id="rId7" Type="http://schemas.openxmlformats.org/officeDocument/2006/relationships/image" Target="../media/image48.png"/><Relationship Id="rId2" Type="http://schemas.openxmlformats.org/officeDocument/2006/relationships/notesSlide" Target="../notesSlides/notesSlide27.xml"/><Relationship Id="rId1" Type="http://schemas.openxmlformats.org/officeDocument/2006/relationships/slideLayout" Target="../slideLayouts/slideLayout7.xml"/><Relationship Id="rId6" Type="http://schemas.openxmlformats.org/officeDocument/2006/relationships/image" Target="../media/image47.png"/><Relationship Id="rId11" Type="http://schemas.openxmlformats.org/officeDocument/2006/relationships/image" Target="../media/image52.png"/><Relationship Id="rId5" Type="http://schemas.openxmlformats.org/officeDocument/2006/relationships/image" Target="../media/image46.png"/><Relationship Id="rId10" Type="http://schemas.openxmlformats.org/officeDocument/2006/relationships/image" Target="../media/image51.png"/><Relationship Id="rId4" Type="http://schemas.openxmlformats.org/officeDocument/2006/relationships/image" Target="../media/image45.png"/><Relationship Id="rId9" Type="http://schemas.openxmlformats.org/officeDocument/2006/relationships/image" Target="../media/image50.png"/></Relationships>
</file>

<file path=ppt/slides/_rels/slide28.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28.xml"/><Relationship Id="rId1" Type="http://schemas.openxmlformats.org/officeDocument/2006/relationships/slideLayout" Target="../slideLayouts/slideLayout7.xml"/><Relationship Id="rId4" Type="http://schemas.openxmlformats.org/officeDocument/2006/relationships/image" Target="../media/image54.png"/></Relationships>
</file>

<file path=ppt/slides/_rels/slide29.xml.rels><?xml version="1.0" encoding="UTF-8" standalone="yes"?>
<Relationships xmlns="http://schemas.openxmlformats.org/package/2006/relationships"><Relationship Id="rId3" Type="http://schemas.openxmlformats.org/officeDocument/2006/relationships/image" Target="../media/image55.emf"/><Relationship Id="rId2" Type="http://schemas.openxmlformats.org/officeDocument/2006/relationships/notesSlide" Target="../notesSlides/notesSlide29.xml"/><Relationship Id="rId1" Type="http://schemas.openxmlformats.org/officeDocument/2006/relationships/slideLayout" Target="../slideLayouts/slideLayout7.xml"/><Relationship Id="rId5" Type="http://schemas.openxmlformats.org/officeDocument/2006/relationships/image" Target="../media/image57.jpg"/><Relationship Id="rId4" Type="http://schemas.openxmlformats.org/officeDocument/2006/relationships/image" Target="../media/image56.emf"/></Relationships>
</file>

<file path=ppt/slides/_rels/slide30.xml.rels><?xml version="1.0" encoding="UTF-8" standalone="yes"?>
<Relationships xmlns="http://schemas.openxmlformats.org/package/2006/relationships"><Relationship Id="rId3" Type="http://schemas.openxmlformats.org/officeDocument/2006/relationships/image" Target="../media/image58.tiff"/><Relationship Id="rId2" Type="http://schemas.openxmlformats.org/officeDocument/2006/relationships/notesSlide" Target="../notesSlides/notesSlide30.xml"/><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notesSlide" Target="../notesSlides/notesSlide31.xml"/><Relationship Id="rId1" Type="http://schemas.openxmlformats.org/officeDocument/2006/relationships/slideLayout" Target="../slideLayouts/slideLayout4.xml"/><Relationship Id="rId6" Type="http://schemas.openxmlformats.org/officeDocument/2006/relationships/image" Target="../media/image61.JPG"/><Relationship Id="rId5" Type="http://schemas.openxmlformats.org/officeDocument/2006/relationships/image" Target="../media/image1.emf"/><Relationship Id="rId4" Type="http://schemas.openxmlformats.org/officeDocument/2006/relationships/image" Target="../media/image60.png"/></Relationships>
</file>

<file path=ppt/slides/_rels/slide32.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notesSlide" Target="../notesSlides/notesSlide32.xml"/><Relationship Id="rId1" Type="http://schemas.openxmlformats.org/officeDocument/2006/relationships/slideLayout" Target="../slideLayouts/slideLayout4.xml"/><Relationship Id="rId5" Type="http://schemas.openxmlformats.org/officeDocument/2006/relationships/image" Target="../media/image57.jpg"/><Relationship Id="rId4" Type="http://schemas.openxmlformats.org/officeDocument/2006/relationships/image" Target="../media/image62.JPG"/></Relationships>
</file>

<file path=ppt/slides/_rels/slide33.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33.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notesSlide" Target="../notesSlides/notesSlide34.xml"/><Relationship Id="rId1" Type="http://schemas.openxmlformats.org/officeDocument/2006/relationships/slideLayout" Target="../slideLayouts/slideLayout8.xml"/></Relationships>
</file>

<file path=ppt/slides/_rels/slide35.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35.xml"/><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36.xml"/><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person sitting at a table using a computer&#10;&#10;Description automatically generated">
            <a:extLst>
              <a:ext uri="{FF2B5EF4-FFF2-40B4-BE49-F238E27FC236}">
                <a16:creationId xmlns:a16="http://schemas.microsoft.com/office/drawing/2014/main" id="{088C62F1-622C-4B0D-BB50-04517F81ADF1}"/>
              </a:ext>
            </a:extLst>
          </p:cNvPr>
          <p:cNvPicPr>
            <a:picLocks noChangeAspect="1"/>
          </p:cNvPicPr>
          <p:nvPr/>
        </p:nvPicPr>
        <p:blipFill rotWithShape="1">
          <a:blip r:embed="rId3">
            <a:alphaModFix amt="52000"/>
          </a:blip>
          <a:srcRect t="2423" b="19141"/>
          <a:stretch/>
        </p:blipFill>
        <p:spPr>
          <a:xfrm>
            <a:off x="0" y="176270"/>
            <a:ext cx="9144000" cy="4989264"/>
          </a:xfrm>
          <a:prstGeom prst="rect">
            <a:avLst/>
          </a:prstGeom>
        </p:spPr>
      </p:pic>
      <p:sp>
        <p:nvSpPr>
          <p:cNvPr id="8" name="Rectangle 7">
            <a:extLst>
              <a:ext uri="{FF2B5EF4-FFF2-40B4-BE49-F238E27FC236}">
                <a16:creationId xmlns:a16="http://schemas.microsoft.com/office/drawing/2014/main" id="{F3AD7ECC-06FD-4793-9292-8C3F9CED5BC2}"/>
              </a:ext>
            </a:extLst>
          </p:cNvPr>
          <p:cNvSpPr/>
          <p:nvPr/>
        </p:nvSpPr>
        <p:spPr>
          <a:xfrm>
            <a:off x="0" y="1762698"/>
            <a:ext cx="9144000" cy="2699133"/>
          </a:xfrm>
          <a:prstGeom prst="rect">
            <a:avLst/>
          </a:prstGeom>
          <a:gradFill flip="none" rotWithShape="1">
            <a:gsLst>
              <a:gs pos="44000">
                <a:schemeClr val="tx1">
                  <a:alpha val="67000"/>
                </a:schemeClr>
              </a:gs>
              <a:gs pos="100000">
                <a:schemeClr val="tx1">
                  <a:alpha val="0"/>
                </a:schemeClr>
              </a:gs>
            </a:gsLst>
            <a:lin ang="0" scaled="1"/>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ext Placeholder 1">
            <a:extLst>
              <a:ext uri="{FF2B5EF4-FFF2-40B4-BE49-F238E27FC236}">
                <a16:creationId xmlns:a16="http://schemas.microsoft.com/office/drawing/2014/main" id="{65483AB1-8935-7B4C-913A-B9381F976234}"/>
              </a:ext>
            </a:extLst>
          </p:cNvPr>
          <p:cNvSpPr>
            <a:spLocks noGrp="1"/>
          </p:cNvSpPr>
          <p:nvPr>
            <p:ph type="body" sz="quarter" idx="12"/>
          </p:nvPr>
        </p:nvSpPr>
        <p:spPr>
          <a:xfrm>
            <a:off x="492126" y="1870659"/>
            <a:ext cx="6535209" cy="1401763"/>
          </a:xfrm>
        </p:spPr>
        <p:txBody>
          <a:bodyPr lIns="0" anchor="t"/>
          <a:lstStyle/>
          <a:p>
            <a:r>
              <a:rPr lang="en-US" sz="3800" dirty="0"/>
              <a:t>The Evolving Collection </a:t>
            </a:r>
          </a:p>
          <a:p>
            <a:r>
              <a:rPr lang="en-US" sz="3800" dirty="0"/>
              <a:t>and Shift to Open</a:t>
            </a:r>
          </a:p>
        </p:txBody>
      </p:sp>
      <p:sp>
        <p:nvSpPr>
          <p:cNvPr id="3" name="Text Placeholder 2">
            <a:extLst>
              <a:ext uri="{FF2B5EF4-FFF2-40B4-BE49-F238E27FC236}">
                <a16:creationId xmlns:a16="http://schemas.microsoft.com/office/drawing/2014/main" id="{9C88D0AD-F11A-6248-A9BC-367AC6F93F6C}"/>
              </a:ext>
            </a:extLst>
          </p:cNvPr>
          <p:cNvSpPr>
            <a:spLocks noGrp="1"/>
          </p:cNvSpPr>
          <p:nvPr>
            <p:ph type="body" sz="quarter" idx="13"/>
          </p:nvPr>
        </p:nvSpPr>
        <p:spPr>
          <a:xfrm>
            <a:off x="492126" y="3752640"/>
            <a:ext cx="8408056" cy="627062"/>
          </a:xfrm>
        </p:spPr>
        <p:txBody>
          <a:bodyPr/>
          <a:lstStyle/>
          <a:p>
            <a:r>
              <a:rPr lang="en-US" sz="1400" dirty="0">
                <a:solidFill>
                  <a:schemeClr val="bg1"/>
                </a:solidFill>
              </a:rPr>
              <a:t>Lynn </a:t>
            </a:r>
            <a:r>
              <a:rPr lang="en-US" sz="1400" dirty="0" err="1">
                <a:solidFill>
                  <a:schemeClr val="bg1"/>
                </a:solidFill>
              </a:rPr>
              <a:t>silipigni</a:t>
            </a:r>
            <a:r>
              <a:rPr lang="en-US" sz="1400" dirty="0">
                <a:solidFill>
                  <a:schemeClr val="bg1"/>
                </a:solidFill>
              </a:rPr>
              <a:t> </a:t>
            </a:r>
            <a:r>
              <a:rPr lang="en-US" sz="1400" dirty="0" err="1">
                <a:solidFill>
                  <a:schemeClr val="bg1"/>
                </a:solidFill>
              </a:rPr>
              <a:t>connaway</a:t>
            </a:r>
            <a:r>
              <a:rPr lang="en-US" sz="1400" dirty="0">
                <a:solidFill>
                  <a:schemeClr val="bg1"/>
                </a:solidFill>
              </a:rPr>
              <a:t>, </a:t>
            </a:r>
            <a:r>
              <a:rPr lang="en-US" sz="1400" dirty="0" err="1">
                <a:solidFill>
                  <a:schemeClr val="bg1"/>
                </a:solidFill>
              </a:rPr>
              <a:t>ph.d.</a:t>
            </a:r>
            <a:r>
              <a:rPr lang="en-US" sz="1400" dirty="0">
                <a:solidFill>
                  <a:schemeClr val="bg1"/>
                </a:solidFill>
              </a:rPr>
              <a:t> </a:t>
            </a:r>
            <a:r>
              <a:rPr lang="en-US" sz="1200" b="0" dirty="0">
                <a:solidFill>
                  <a:schemeClr val="bg1"/>
                </a:solidFill>
              </a:rPr>
              <a:t>– Director of library trends and user research</a:t>
            </a:r>
          </a:p>
          <a:p>
            <a:r>
              <a:rPr lang="en-US" sz="1400" dirty="0">
                <a:solidFill>
                  <a:schemeClr val="bg1"/>
                </a:solidFill>
              </a:rPr>
              <a:t>Cathy king </a:t>
            </a:r>
            <a:r>
              <a:rPr lang="en-US" sz="1200" b="0" dirty="0">
                <a:solidFill>
                  <a:schemeClr val="bg1"/>
                </a:solidFill>
              </a:rPr>
              <a:t>– executive director, delivery services</a:t>
            </a:r>
          </a:p>
        </p:txBody>
      </p:sp>
      <p:pic>
        <p:nvPicPr>
          <p:cNvPr id="6" name="Picture 6" descr="A picture containing food&#10;&#10;Description generated with very high confidence">
            <a:extLst>
              <a:ext uri="{FF2B5EF4-FFF2-40B4-BE49-F238E27FC236}">
                <a16:creationId xmlns:a16="http://schemas.microsoft.com/office/drawing/2014/main" id="{62DE57B0-0D8B-49E0-923C-1485ED95D39E}"/>
              </a:ext>
            </a:extLst>
          </p:cNvPr>
          <p:cNvPicPr>
            <a:picLocks noChangeAspect="1"/>
          </p:cNvPicPr>
          <p:nvPr/>
        </p:nvPicPr>
        <p:blipFill>
          <a:blip r:embed="rId4"/>
          <a:stretch>
            <a:fillRect/>
          </a:stretch>
        </p:blipFill>
        <p:spPr>
          <a:xfrm>
            <a:off x="204628" y="335517"/>
            <a:ext cx="5116519" cy="1084027"/>
          </a:xfrm>
          <a:prstGeom prst="rect">
            <a:avLst/>
          </a:prstGeom>
        </p:spPr>
      </p:pic>
    </p:spTree>
    <p:extLst>
      <p:ext uri="{BB962C8B-B14F-4D97-AF65-F5344CB8AC3E}">
        <p14:creationId xmlns:p14="http://schemas.microsoft.com/office/powerpoint/2010/main" val="429255290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Placeholder 5" descr="A person in a blue shirt&#10;&#10;Description automatically generated">
            <a:extLst>
              <a:ext uri="{FF2B5EF4-FFF2-40B4-BE49-F238E27FC236}">
                <a16:creationId xmlns:a16="http://schemas.microsoft.com/office/drawing/2014/main" id="{A66BFEA5-566C-4B56-8DC2-0B48CEF7B708}"/>
              </a:ext>
            </a:extLst>
          </p:cNvPr>
          <p:cNvPicPr>
            <a:picLocks noGrp="1" noChangeAspect="1"/>
          </p:cNvPicPr>
          <p:nvPr>
            <p:ph type="pic" sz="quarter" idx="10"/>
          </p:nvPr>
        </p:nvPicPr>
        <p:blipFill>
          <a:blip r:embed="rId3"/>
          <a:srcRect l="165" r="165"/>
          <a:stretch>
            <a:fillRect/>
          </a:stretch>
        </p:blipFill>
        <p:spPr>
          <a:xfrm>
            <a:off x="866797" y="2548816"/>
            <a:ext cx="1761082" cy="1831948"/>
          </a:xfrm>
        </p:spPr>
      </p:pic>
      <p:sp>
        <p:nvSpPr>
          <p:cNvPr id="3" name="Text Placeholder 2">
            <a:extLst>
              <a:ext uri="{FF2B5EF4-FFF2-40B4-BE49-F238E27FC236}">
                <a16:creationId xmlns:a16="http://schemas.microsoft.com/office/drawing/2014/main" id="{3627DEB9-01EA-2044-96ED-0029A1C9522D}"/>
              </a:ext>
            </a:extLst>
          </p:cNvPr>
          <p:cNvSpPr>
            <a:spLocks noGrp="1"/>
          </p:cNvSpPr>
          <p:nvPr>
            <p:ph type="body" sz="quarter" idx="12"/>
          </p:nvPr>
        </p:nvSpPr>
        <p:spPr>
          <a:xfrm>
            <a:off x="2843193" y="3489628"/>
            <a:ext cx="5030269" cy="639129"/>
          </a:xfrm>
        </p:spPr>
        <p:txBody>
          <a:bodyPr>
            <a:normAutofit fontScale="92500"/>
          </a:bodyPr>
          <a:lstStyle/>
          <a:p>
            <a:r>
              <a:rPr lang="en-US" dirty="0"/>
              <a:t>Executive Director, Delivery Services</a:t>
            </a:r>
          </a:p>
        </p:txBody>
      </p:sp>
      <p:sp>
        <p:nvSpPr>
          <p:cNvPr id="4" name="Text Placeholder 3">
            <a:extLst>
              <a:ext uri="{FF2B5EF4-FFF2-40B4-BE49-F238E27FC236}">
                <a16:creationId xmlns:a16="http://schemas.microsoft.com/office/drawing/2014/main" id="{FC750298-F1E8-174C-B945-3403FC0F500E}"/>
              </a:ext>
            </a:extLst>
          </p:cNvPr>
          <p:cNvSpPr>
            <a:spLocks noGrp="1"/>
          </p:cNvSpPr>
          <p:nvPr>
            <p:ph type="body" sz="quarter" idx="13"/>
          </p:nvPr>
        </p:nvSpPr>
        <p:spPr>
          <a:xfrm>
            <a:off x="2843185" y="2953387"/>
            <a:ext cx="5030277" cy="488156"/>
          </a:xfrm>
        </p:spPr>
        <p:txBody>
          <a:bodyPr/>
          <a:lstStyle/>
          <a:p>
            <a:r>
              <a:rPr lang="en-US" sz="3000" dirty="0"/>
              <a:t>Cathy King</a:t>
            </a:r>
          </a:p>
        </p:txBody>
      </p:sp>
      <p:sp>
        <p:nvSpPr>
          <p:cNvPr id="7" name="Text Placeholder 2">
            <a:extLst>
              <a:ext uri="{FF2B5EF4-FFF2-40B4-BE49-F238E27FC236}">
                <a16:creationId xmlns:a16="http://schemas.microsoft.com/office/drawing/2014/main" id="{E56DFE87-4441-4DEF-BEAE-23D1002432A1}"/>
              </a:ext>
            </a:extLst>
          </p:cNvPr>
          <p:cNvSpPr txBox="1">
            <a:spLocks/>
          </p:cNvSpPr>
          <p:nvPr/>
        </p:nvSpPr>
        <p:spPr>
          <a:xfrm>
            <a:off x="2843193" y="1451278"/>
            <a:ext cx="5643582" cy="639129"/>
          </a:xfrm>
          <a:prstGeom prst="rect">
            <a:avLst/>
          </a:prstGeom>
        </p:spPr>
        <p:txBody>
          <a:bodyPr vert="horz" lIns="0" tIns="0" rIns="182880">
            <a:normAutofit fontScale="92500"/>
          </a:bodyPr>
          <a:lstStyle>
            <a:lvl1pPr marL="0" marR="0" indent="0" algn="l" defTabSz="457200" rtl="0" eaLnBrk="1" fontAlgn="auto" latinLnBrk="0" hangingPunct="1">
              <a:lnSpc>
                <a:spcPct val="100000"/>
              </a:lnSpc>
              <a:spcBef>
                <a:spcPct val="0"/>
              </a:spcBef>
              <a:spcAft>
                <a:spcPts val="0"/>
              </a:spcAft>
              <a:buClrTx/>
              <a:buSzTx/>
              <a:buFont typeface="Arial"/>
              <a:buNone/>
              <a:tabLst/>
              <a:defRPr sz="2400" b="0" i="0" kern="1200" baseline="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a:t>Director, Library Research and User Trends</a:t>
            </a:r>
            <a:endParaRPr lang="en-US" dirty="0"/>
          </a:p>
        </p:txBody>
      </p:sp>
      <p:sp>
        <p:nvSpPr>
          <p:cNvPr id="8" name="Text Placeholder 3">
            <a:extLst>
              <a:ext uri="{FF2B5EF4-FFF2-40B4-BE49-F238E27FC236}">
                <a16:creationId xmlns:a16="http://schemas.microsoft.com/office/drawing/2014/main" id="{E91DE595-3D07-4B00-9231-9DDB5825C323}"/>
              </a:ext>
            </a:extLst>
          </p:cNvPr>
          <p:cNvSpPr txBox="1">
            <a:spLocks/>
          </p:cNvSpPr>
          <p:nvPr/>
        </p:nvSpPr>
        <p:spPr>
          <a:xfrm>
            <a:off x="2843184" y="915037"/>
            <a:ext cx="5957915" cy="488156"/>
          </a:xfrm>
          <a:prstGeom prst="rect">
            <a:avLst/>
          </a:prstGeom>
        </p:spPr>
        <p:txBody>
          <a:bodyPr vert="horz" lIns="0" rIns="182880" bIns="0" anchor="b" anchorCtr="0"/>
          <a:lstStyle>
            <a:lvl1pPr marL="0" indent="0" algn="l" defTabSz="457200" rtl="0" eaLnBrk="1" latinLnBrk="0" hangingPunct="1">
              <a:spcBef>
                <a:spcPct val="20000"/>
              </a:spcBef>
              <a:buFont typeface="Arial"/>
              <a:buNone/>
              <a:defRPr sz="3600" b="1" kern="1200" baseline="0">
                <a:solidFill>
                  <a:srgbClr val="02AFD8"/>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3000" dirty="0"/>
              <a:t>Lynn </a:t>
            </a:r>
            <a:r>
              <a:rPr lang="en-US" sz="3000" dirty="0" err="1"/>
              <a:t>Silipigni</a:t>
            </a:r>
            <a:r>
              <a:rPr lang="en-US" sz="3000" dirty="0"/>
              <a:t> </a:t>
            </a:r>
            <a:r>
              <a:rPr lang="en-US" sz="3000" dirty="0" err="1"/>
              <a:t>Connaway</a:t>
            </a:r>
            <a:r>
              <a:rPr lang="en-US" sz="3000" dirty="0"/>
              <a:t>, Ph.D.</a:t>
            </a:r>
          </a:p>
        </p:txBody>
      </p:sp>
      <p:pic>
        <p:nvPicPr>
          <p:cNvPr id="9" name="Picture Placeholder 7" descr="A person posing for the camera&#10;&#10;Description automatically generated">
            <a:extLst>
              <a:ext uri="{FF2B5EF4-FFF2-40B4-BE49-F238E27FC236}">
                <a16:creationId xmlns:a16="http://schemas.microsoft.com/office/drawing/2014/main" id="{BCB5D2BD-D47E-471F-9067-E50BF5C7AA7C}"/>
              </a:ext>
            </a:extLst>
          </p:cNvPr>
          <p:cNvPicPr>
            <a:picLocks noChangeAspect="1"/>
          </p:cNvPicPr>
          <p:nvPr/>
        </p:nvPicPr>
        <p:blipFill>
          <a:blip r:embed="rId4"/>
          <a:srcRect t="674" b="674"/>
          <a:stretch>
            <a:fillRect/>
          </a:stretch>
        </p:blipFill>
        <p:spPr>
          <a:xfrm>
            <a:off x="866797" y="510466"/>
            <a:ext cx="1761082" cy="1831948"/>
          </a:xfrm>
          <a:prstGeom prst="rect">
            <a:avLst/>
          </a:prstGeom>
        </p:spPr>
      </p:pic>
    </p:spTree>
    <p:extLst>
      <p:ext uri="{BB962C8B-B14F-4D97-AF65-F5344CB8AC3E}">
        <p14:creationId xmlns:p14="http://schemas.microsoft.com/office/powerpoint/2010/main" val="218338336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a16="http://schemas.microsoft.com/office/drawing/2014/main" id="{4C321F58-0178-4062-840C-FB4AB6456F5F}"/>
              </a:ext>
            </a:extLst>
          </p:cNvPr>
          <p:cNvPicPr>
            <a:picLocks noChangeAspect="1"/>
          </p:cNvPicPr>
          <p:nvPr/>
        </p:nvPicPr>
        <p:blipFill>
          <a:blip r:embed="rId3"/>
          <a:stretch>
            <a:fillRect/>
          </a:stretch>
        </p:blipFill>
        <p:spPr>
          <a:xfrm>
            <a:off x="0" y="1026877"/>
            <a:ext cx="9144000" cy="3562350"/>
          </a:xfrm>
          <a:prstGeom prst="rect">
            <a:avLst/>
          </a:prstGeom>
        </p:spPr>
      </p:pic>
      <p:sp>
        <p:nvSpPr>
          <p:cNvPr id="2" name="Rectangle 1">
            <a:extLst>
              <a:ext uri="{FF2B5EF4-FFF2-40B4-BE49-F238E27FC236}">
                <a16:creationId xmlns:a16="http://schemas.microsoft.com/office/drawing/2014/main" id="{E56D4C39-F4BF-42F0-AF64-20DF9DF0A745}"/>
              </a:ext>
            </a:extLst>
          </p:cNvPr>
          <p:cNvSpPr/>
          <p:nvPr/>
        </p:nvSpPr>
        <p:spPr>
          <a:xfrm>
            <a:off x="0" y="1026877"/>
            <a:ext cx="9144000" cy="3562350"/>
          </a:xfrm>
          <a:prstGeom prst="rect">
            <a:avLst/>
          </a:prstGeom>
          <a:gradFill flip="none" rotWithShape="1">
            <a:gsLst>
              <a:gs pos="0">
                <a:schemeClr val="tx1"/>
              </a:gs>
              <a:gs pos="72000">
                <a:schemeClr val="tx1">
                  <a:alpha val="0"/>
                </a:schemeClr>
              </a:gs>
            </a:gsLst>
            <a:lin ang="0" scaled="1"/>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Text Placeholder 3"/>
          <p:cNvSpPr>
            <a:spLocks noGrp="1"/>
          </p:cNvSpPr>
          <p:nvPr>
            <p:ph type="body" sz="quarter" idx="13"/>
          </p:nvPr>
        </p:nvSpPr>
        <p:spPr/>
        <p:txBody>
          <a:bodyPr/>
          <a:lstStyle/>
          <a:p>
            <a:r>
              <a:rPr lang="en-US" dirty="0"/>
              <a:t>Defining Open Content</a:t>
            </a:r>
          </a:p>
        </p:txBody>
      </p:sp>
      <p:sp>
        <p:nvSpPr>
          <p:cNvPr id="3" name="Text Placeholder 2"/>
          <p:cNvSpPr>
            <a:spLocks noGrp="1"/>
          </p:cNvSpPr>
          <p:nvPr>
            <p:ph type="body" sz="quarter" idx="12"/>
          </p:nvPr>
        </p:nvSpPr>
        <p:spPr>
          <a:xfrm>
            <a:off x="330512" y="1192784"/>
            <a:ext cx="5299724" cy="3356378"/>
          </a:xfrm>
        </p:spPr>
        <p:txBody>
          <a:bodyPr/>
          <a:lstStyle/>
          <a:p>
            <a:pPr lvl="0">
              <a:lnSpc>
                <a:spcPct val="150000"/>
              </a:lnSpc>
              <a:spcBef>
                <a:spcPts val="500"/>
              </a:spcBef>
              <a:buSzPts val="2400"/>
            </a:pPr>
            <a:r>
              <a:rPr lang="en-US" sz="1800" dirty="0">
                <a:solidFill>
                  <a:schemeClr val="bg1"/>
                </a:solidFill>
              </a:rPr>
              <a:t>Digital​</a:t>
            </a:r>
          </a:p>
          <a:p>
            <a:pPr lvl="0">
              <a:lnSpc>
                <a:spcPct val="150000"/>
              </a:lnSpc>
              <a:spcBef>
                <a:spcPts val="500"/>
              </a:spcBef>
              <a:buSzPts val="2400"/>
            </a:pPr>
            <a:r>
              <a:rPr lang="en-US" sz="1800" dirty="0">
                <a:solidFill>
                  <a:schemeClr val="bg1"/>
                </a:solidFill>
              </a:rPr>
              <a:t>Accessible immediately and online​               </a:t>
            </a:r>
            <a:r>
              <a:rPr lang="en-US" sz="1800" i="1" dirty="0">
                <a:solidFill>
                  <a:schemeClr val="bg1"/>
                </a:solidFill>
              </a:rPr>
              <a:t>(no technical barrier)</a:t>
            </a:r>
          </a:p>
          <a:p>
            <a:pPr lvl="0">
              <a:lnSpc>
                <a:spcPct val="150000"/>
              </a:lnSpc>
              <a:spcBef>
                <a:spcPts val="500"/>
              </a:spcBef>
              <a:buSzPts val="2400"/>
            </a:pPr>
            <a:r>
              <a:rPr lang="en-US" sz="1800" dirty="0">
                <a:solidFill>
                  <a:schemeClr val="bg1"/>
                </a:solidFill>
              </a:rPr>
              <a:t>Freely available                                             (</a:t>
            </a:r>
            <a:r>
              <a:rPr lang="en-US" sz="1800" i="1" dirty="0">
                <a:solidFill>
                  <a:schemeClr val="bg1"/>
                </a:solidFill>
              </a:rPr>
              <a:t>no authorization or cost barrier)</a:t>
            </a:r>
          </a:p>
          <a:p>
            <a:pPr lvl="0">
              <a:lnSpc>
                <a:spcPct val="150000"/>
              </a:lnSpc>
              <a:spcBef>
                <a:spcPts val="500"/>
              </a:spcBef>
              <a:buSzPts val="2400"/>
            </a:pPr>
            <a:r>
              <a:rPr lang="en-US" sz="1800" dirty="0">
                <a:solidFill>
                  <a:schemeClr val="bg1"/>
                </a:solidFill>
              </a:rPr>
              <a:t>Fully reusable in a digital environment​          </a:t>
            </a:r>
            <a:r>
              <a:rPr lang="en-US" sz="1800" i="1" dirty="0">
                <a:solidFill>
                  <a:schemeClr val="bg1"/>
                </a:solidFill>
              </a:rPr>
              <a:t>(no rights barrier)</a:t>
            </a:r>
          </a:p>
          <a:p>
            <a:endParaRPr lang="en-US" sz="1800" dirty="0">
              <a:solidFill>
                <a:schemeClr val="bg1"/>
              </a:solidFill>
            </a:endParaRPr>
          </a:p>
        </p:txBody>
      </p:sp>
      <p:sp>
        <p:nvSpPr>
          <p:cNvPr id="6" name="Rectangle 5">
            <a:extLst>
              <a:ext uri="{FF2B5EF4-FFF2-40B4-BE49-F238E27FC236}">
                <a16:creationId xmlns:a16="http://schemas.microsoft.com/office/drawing/2014/main" id="{4C16C547-47FE-4D74-A005-9DD92B4CB77D}"/>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137B0CCC-4689-4BFD-A8E5-827214CEB5AA}"/>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C638607B-D560-40E5-9639-9EC627FB497B}"/>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8ABA6574-D3DA-4142-9905-85A2BCC5A1C9}"/>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DDB965C4-D05D-4E3F-83C4-94DEB9FFEC5E}"/>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13492EC0-AEE7-42D1-AB1B-2A2041E7E61E}"/>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C423E0C2-7BF1-4AA6-908D-857473DBFBE2}"/>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AF0CE72E-A53D-4ED4-825E-356ADC7F20C5}"/>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180617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Placeholder 4">
            <a:extLst>
              <a:ext uri="{FF2B5EF4-FFF2-40B4-BE49-F238E27FC236}">
                <a16:creationId xmlns:a16="http://schemas.microsoft.com/office/drawing/2014/main" id="{EF5182C3-8CE0-614E-9C48-9DF5915A53A4}"/>
              </a:ext>
            </a:extLst>
          </p:cNvPr>
          <p:cNvSpPr>
            <a:spLocks noGrp="1"/>
          </p:cNvSpPr>
          <p:nvPr>
            <p:ph type="body" sz="quarter" idx="13"/>
          </p:nvPr>
        </p:nvSpPr>
        <p:spPr>
          <a:xfrm>
            <a:off x="387921" y="343304"/>
            <a:ext cx="8439148" cy="686442"/>
          </a:xfrm>
        </p:spPr>
        <p:txBody>
          <a:bodyPr/>
          <a:lstStyle/>
          <a:p>
            <a:r>
              <a:rPr lang="en-US" dirty="0">
                <a:solidFill>
                  <a:schemeClr val="tx2"/>
                </a:solidFill>
              </a:rPr>
              <a:t>OCLC Research</a:t>
            </a:r>
          </a:p>
        </p:txBody>
      </p:sp>
      <p:grpSp>
        <p:nvGrpSpPr>
          <p:cNvPr id="4" name="Group 3">
            <a:extLst>
              <a:ext uri="{FF2B5EF4-FFF2-40B4-BE49-F238E27FC236}">
                <a16:creationId xmlns:a16="http://schemas.microsoft.com/office/drawing/2014/main" id="{551294FD-E879-0C40-BA6E-04D824232BB8}"/>
              </a:ext>
            </a:extLst>
          </p:cNvPr>
          <p:cNvGrpSpPr/>
          <p:nvPr/>
        </p:nvGrpSpPr>
        <p:grpSpPr>
          <a:xfrm>
            <a:off x="387921" y="1020757"/>
            <a:ext cx="5138551" cy="3603244"/>
            <a:chOff x="6842060" y="114801"/>
            <a:chExt cx="5514544" cy="4260326"/>
          </a:xfrm>
        </p:grpSpPr>
        <p:pic>
          <p:nvPicPr>
            <p:cNvPr id="8" name="Picture 7">
              <a:extLst>
                <a:ext uri="{FF2B5EF4-FFF2-40B4-BE49-F238E27FC236}">
                  <a16:creationId xmlns:a16="http://schemas.microsoft.com/office/drawing/2014/main" id="{C8072B98-41C3-439C-889D-67ED261A8286}"/>
                </a:ext>
              </a:extLst>
            </p:cNvPr>
            <p:cNvPicPr>
              <a:picLocks noChangeAspect="1"/>
            </p:cNvPicPr>
            <p:nvPr/>
          </p:nvPicPr>
          <p:blipFill>
            <a:blip r:embed="rId3"/>
            <a:stretch>
              <a:fillRect/>
            </a:stretch>
          </p:blipFill>
          <p:spPr>
            <a:xfrm>
              <a:off x="8703664" y="1033846"/>
              <a:ext cx="3652940" cy="2091941"/>
            </a:xfrm>
            <a:prstGeom prst="rect">
              <a:avLst/>
            </a:prstGeom>
            <a:ln>
              <a:noFill/>
            </a:ln>
          </p:spPr>
        </p:pic>
        <p:pic>
          <p:nvPicPr>
            <p:cNvPr id="9" name="Picture 8">
              <a:extLst>
                <a:ext uri="{FF2B5EF4-FFF2-40B4-BE49-F238E27FC236}">
                  <a16:creationId xmlns:a16="http://schemas.microsoft.com/office/drawing/2014/main" id="{BBC90AA6-D28D-4A35-B3E0-E37FB7990016}"/>
                </a:ext>
              </a:extLst>
            </p:cNvPr>
            <p:cNvPicPr>
              <a:picLocks noChangeAspect="1"/>
            </p:cNvPicPr>
            <p:nvPr/>
          </p:nvPicPr>
          <p:blipFill>
            <a:blip r:embed="rId4"/>
            <a:stretch>
              <a:fillRect/>
            </a:stretch>
          </p:blipFill>
          <p:spPr>
            <a:xfrm>
              <a:off x="6842061" y="114801"/>
              <a:ext cx="1510677" cy="1965016"/>
            </a:xfrm>
            <a:prstGeom prst="rect">
              <a:avLst/>
            </a:prstGeom>
          </p:spPr>
        </p:pic>
        <p:pic>
          <p:nvPicPr>
            <p:cNvPr id="11" name="Picture 10">
              <a:extLst>
                <a:ext uri="{FF2B5EF4-FFF2-40B4-BE49-F238E27FC236}">
                  <a16:creationId xmlns:a16="http://schemas.microsoft.com/office/drawing/2014/main" id="{5AEBD0CE-AE5E-456A-9562-AA508B137D28}"/>
                </a:ext>
              </a:extLst>
            </p:cNvPr>
            <p:cNvPicPr>
              <a:picLocks noChangeAspect="1"/>
            </p:cNvPicPr>
            <p:nvPr/>
          </p:nvPicPr>
          <p:blipFill>
            <a:blip r:embed="rId5"/>
            <a:stretch>
              <a:fillRect/>
            </a:stretch>
          </p:blipFill>
          <p:spPr>
            <a:xfrm>
              <a:off x="6842060" y="2144902"/>
              <a:ext cx="1501911" cy="2230225"/>
            </a:xfrm>
            <a:prstGeom prst="rect">
              <a:avLst/>
            </a:prstGeom>
          </p:spPr>
        </p:pic>
      </p:grpSp>
      <p:pic>
        <p:nvPicPr>
          <p:cNvPr id="12" name="Picture 11">
            <a:extLst>
              <a:ext uri="{FF2B5EF4-FFF2-40B4-BE49-F238E27FC236}">
                <a16:creationId xmlns:a16="http://schemas.microsoft.com/office/drawing/2014/main" id="{486274FF-F9AF-8E4D-8AD0-A61725015DD4}"/>
              </a:ext>
            </a:extLst>
          </p:cNvPr>
          <p:cNvPicPr>
            <a:picLocks noChangeAspect="1"/>
          </p:cNvPicPr>
          <p:nvPr/>
        </p:nvPicPr>
        <p:blipFill>
          <a:blip r:embed="rId6"/>
          <a:stretch>
            <a:fillRect/>
          </a:stretch>
        </p:blipFill>
        <p:spPr>
          <a:xfrm>
            <a:off x="6641483" y="1983440"/>
            <a:ext cx="1719378" cy="1004832"/>
          </a:xfrm>
          <a:prstGeom prst="rect">
            <a:avLst/>
          </a:prstGeom>
        </p:spPr>
      </p:pic>
      <p:sp>
        <p:nvSpPr>
          <p:cNvPr id="3" name="TextBox 2">
            <a:extLst>
              <a:ext uri="{FF2B5EF4-FFF2-40B4-BE49-F238E27FC236}">
                <a16:creationId xmlns:a16="http://schemas.microsoft.com/office/drawing/2014/main" id="{551E1067-F696-4C3E-AAA1-E80FF0062A92}"/>
              </a:ext>
            </a:extLst>
          </p:cNvPr>
          <p:cNvSpPr txBox="1"/>
          <p:nvPr/>
        </p:nvSpPr>
        <p:spPr>
          <a:xfrm>
            <a:off x="5997863" y="3039315"/>
            <a:ext cx="3006618" cy="307777"/>
          </a:xfrm>
          <a:prstGeom prst="rect">
            <a:avLst/>
          </a:prstGeom>
          <a:noFill/>
          <a:effectLst/>
        </p:spPr>
        <p:style>
          <a:lnRef idx="0">
            <a:schemeClr val="accent1"/>
          </a:lnRef>
          <a:fillRef idx="3">
            <a:schemeClr val="accent1"/>
          </a:fillRef>
          <a:effectRef idx="3">
            <a:schemeClr val="accent1"/>
          </a:effectRef>
          <a:fontRef idx="minor">
            <a:schemeClr val="lt1"/>
          </a:fontRef>
        </p:style>
        <p:txBody>
          <a:bodyPr wrap="square" rtlCol="0" anchor="t">
            <a:spAutoFit/>
          </a:bodyPr>
          <a:lstStyle/>
          <a:p>
            <a:pPr algn="ctr"/>
            <a:r>
              <a:rPr lang="en-US" sz="1400" b="1" dirty="0">
                <a:solidFill>
                  <a:schemeClr val="accent2"/>
                </a:solidFill>
              </a:rPr>
              <a:t>oclc.org/research/publications</a:t>
            </a:r>
          </a:p>
        </p:txBody>
      </p:sp>
      <p:pic>
        <p:nvPicPr>
          <p:cNvPr id="13" name="Picture 26" descr="OCLC_H_PMS.eps">
            <a:extLst>
              <a:ext uri="{FF2B5EF4-FFF2-40B4-BE49-F238E27FC236}">
                <a16:creationId xmlns:a16="http://schemas.microsoft.com/office/drawing/2014/main" id="{F054C32D-A5A5-AE42-840E-03AEA0DE39B4}"/>
              </a:ext>
            </a:extLst>
          </p:cNvPr>
          <p:cNvPicPr>
            <a:picLocks noChangeAspect="1"/>
          </p:cNvPicPr>
          <p:nvPr/>
        </p:nvPicPr>
        <p:blipFill>
          <a:blip r:embed="rId7"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444839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dirty="0"/>
              <a:t>The Open Content Survey</a:t>
            </a:r>
          </a:p>
        </p:txBody>
      </p:sp>
      <p:sp>
        <p:nvSpPr>
          <p:cNvPr id="3" name="Text Placeholder 2"/>
          <p:cNvSpPr>
            <a:spLocks noGrp="1"/>
          </p:cNvSpPr>
          <p:nvPr>
            <p:ph type="body" sz="quarter" idx="12"/>
          </p:nvPr>
        </p:nvSpPr>
        <p:spPr>
          <a:xfrm>
            <a:off x="340786" y="1286599"/>
            <a:ext cx="8644025" cy="3356378"/>
          </a:xfrm>
        </p:spPr>
        <p:txBody>
          <a:bodyPr vert="horz" anchor="t"/>
          <a:lstStyle/>
          <a:p>
            <a:r>
              <a:rPr lang="en-US" dirty="0"/>
              <a:t>Broad scope, both in </a:t>
            </a:r>
            <a:r>
              <a:rPr lang="en-US" b="1" dirty="0">
                <a:solidFill>
                  <a:schemeClr val="tx2"/>
                </a:solidFill>
              </a:rPr>
              <a:t>topic</a:t>
            </a:r>
            <a:r>
              <a:rPr lang="en-US" dirty="0"/>
              <a:t> and </a:t>
            </a:r>
            <a:r>
              <a:rPr lang="en-US" b="1" dirty="0">
                <a:solidFill>
                  <a:schemeClr val="tx2"/>
                </a:solidFill>
              </a:rPr>
              <a:t>participants</a:t>
            </a:r>
          </a:p>
          <a:p>
            <a:r>
              <a:rPr lang="en-US" dirty="0"/>
              <a:t>Designed to engage a global library audience to:</a:t>
            </a:r>
          </a:p>
        </p:txBody>
      </p:sp>
      <p:sp>
        <p:nvSpPr>
          <p:cNvPr id="5" name="Rectangle 4">
            <a:extLst>
              <a:ext uri="{FF2B5EF4-FFF2-40B4-BE49-F238E27FC236}">
                <a16:creationId xmlns:a16="http://schemas.microsoft.com/office/drawing/2014/main" id="{3890C01F-5675-47C6-A2E4-E53F4672B576}"/>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721F677D-DC60-49B4-BC9F-075B319EE26B}"/>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9B823FA9-4009-4D4B-9341-841F9225E68E}"/>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8" name="Straight Connector 7">
            <a:extLst>
              <a:ext uri="{FF2B5EF4-FFF2-40B4-BE49-F238E27FC236}">
                <a16:creationId xmlns:a16="http://schemas.microsoft.com/office/drawing/2014/main" id="{4A427D31-09FA-45F7-A29C-DF1C300AB0F9}"/>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9" name="Rectangle 8">
            <a:extLst>
              <a:ext uri="{FF2B5EF4-FFF2-40B4-BE49-F238E27FC236}">
                <a16:creationId xmlns:a16="http://schemas.microsoft.com/office/drawing/2014/main" id="{6188E301-D721-4A06-8BF9-10176E67CA9E}"/>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69D42D6E-C0A4-404E-9F71-CB1852886FEB}"/>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1D0D8CAF-AEDD-42ED-B675-59AE0BC19DD3}"/>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1FAA9219-0000-4429-9634-C6CA4B155528}"/>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2" name="Rectangle 1">
            <a:extLst>
              <a:ext uri="{FF2B5EF4-FFF2-40B4-BE49-F238E27FC236}">
                <a16:creationId xmlns:a16="http://schemas.microsoft.com/office/drawing/2014/main" id="{CF2306F3-79CB-49F2-805E-F06C74342FE6}"/>
              </a:ext>
            </a:extLst>
          </p:cNvPr>
          <p:cNvSpPr/>
          <p:nvPr/>
        </p:nvSpPr>
        <p:spPr>
          <a:xfrm>
            <a:off x="5187448" y="2667502"/>
            <a:ext cx="3759181" cy="1015663"/>
          </a:xfrm>
          <a:prstGeom prst="rect">
            <a:avLst/>
          </a:prstGeom>
        </p:spPr>
        <p:txBody>
          <a:bodyPr wrap="square">
            <a:spAutoFit/>
          </a:bodyPr>
          <a:lstStyle/>
          <a:p>
            <a:pPr lvl="1"/>
            <a:r>
              <a:rPr lang="en-US" sz="2400" b="1" dirty="0">
                <a:solidFill>
                  <a:schemeClr val="tx2"/>
                </a:solidFill>
              </a:rPr>
              <a:t>Build</a:t>
            </a:r>
            <a:r>
              <a:rPr lang="en-US" dirty="0"/>
              <a:t> a common foundation for cooperation to widen access to free, online content</a:t>
            </a:r>
          </a:p>
        </p:txBody>
      </p:sp>
      <p:sp>
        <p:nvSpPr>
          <p:cNvPr id="13" name="Rectangle 12">
            <a:extLst>
              <a:ext uri="{FF2B5EF4-FFF2-40B4-BE49-F238E27FC236}">
                <a16:creationId xmlns:a16="http://schemas.microsoft.com/office/drawing/2014/main" id="{B0B08EDF-AA1B-4E5B-8818-600201C01BA3}"/>
              </a:ext>
            </a:extLst>
          </p:cNvPr>
          <p:cNvSpPr/>
          <p:nvPr/>
        </p:nvSpPr>
        <p:spPr>
          <a:xfrm>
            <a:off x="2208725" y="3998537"/>
            <a:ext cx="3605134" cy="738664"/>
          </a:xfrm>
          <a:prstGeom prst="rect">
            <a:avLst/>
          </a:prstGeom>
        </p:spPr>
        <p:txBody>
          <a:bodyPr wrap="square">
            <a:spAutoFit/>
          </a:bodyPr>
          <a:lstStyle/>
          <a:p>
            <a:pPr lvl="1"/>
            <a:r>
              <a:rPr lang="en-US" sz="2400" b="1" dirty="0">
                <a:solidFill>
                  <a:schemeClr val="tx2"/>
                </a:solidFill>
              </a:rPr>
              <a:t>Explore</a:t>
            </a:r>
            <a:r>
              <a:rPr lang="en-US" dirty="0"/>
              <a:t> current library investment in open content</a:t>
            </a:r>
          </a:p>
        </p:txBody>
      </p:sp>
      <p:sp>
        <p:nvSpPr>
          <p:cNvPr id="14" name="Rectangle 13">
            <a:extLst>
              <a:ext uri="{FF2B5EF4-FFF2-40B4-BE49-F238E27FC236}">
                <a16:creationId xmlns:a16="http://schemas.microsoft.com/office/drawing/2014/main" id="{5B229EAB-5CD6-446A-AC5B-FB6C510CEFFB}"/>
              </a:ext>
            </a:extLst>
          </p:cNvPr>
          <p:cNvSpPr/>
          <p:nvPr/>
        </p:nvSpPr>
        <p:spPr>
          <a:xfrm>
            <a:off x="0" y="2498337"/>
            <a:ext cx="2886241" cy="738664"/>
          </a:xfrm>
          <a:prstGeom prst="rect">
            <a:avLst/>
          </a:prstGeom>
        </p:spPr>
        <p:txBody>
          <a:bodyPr wrap="square">
            <a:spAutoFit/>
          </a:bodyPr>
          <a:lstStyle/>
          <a:p>
            <a:pPr lvl="1"/>
            <a:r>
              <a:rPr lang="en-US" sz="2400" b="1" dirty="0">
                <a:solidFill>
                  <a:schemeClr val="tx2"/>
                </a:solidFill>
              </a:rPr>
              <a:t>Map</a:t>
            </a:r>
            <a:r>
              <a:rPr lang="en-US" dirty="0"/>
              <a:t> and align their open content efforts</a:t>
            </a:r>
          </a:p>
        </p:txBody>
      </p:sp>
      <p:pic>
        <p:nvPicPr>
          <p:cNvPr id="15" name="Picture 14">
            <a:extLst>
              <a:ext uri="{FF2B5EF4-FFF2-40B4-BE49-F238E27FC236}">
                <a16:creationId xmlns:a16="http://schemas.microsoft.com/office/drawing/2014/main" id="{A071C835-3B74-41C2-B967-786AF62313EA}"/>
              </a:ext>
            </a:extLst>
          </p:cNvPr>
          <p:cNvPicPr>
            <a:picLocks noChangeAspect="1"/>
          </p:cNvPicPr>
          <p:nvPr/>
        </p:nvPicPr>
        <p:blipFill>
          <a:blip r:embed="rId3"/>
          <a:stretch>
            <a:fillRect/>
          </a:stretch>
        </p:blipFill>
        <p:spPr>
          <a:xfrm>
            <a:off x="3742937" y="3150243"/>
            <a:ext cx="783717" cy="814451"/>
          </a:xfrm>
          <a:prstGeom prst="rect">
            <a:avLst/>
          </a:prstGeom>
        </p:spPr>
      </p:pic>
      <p:pic>
        <p:nvPicPr>
          <p:cNvPr id="16" name="Picture 15">
            <a:extLst>
              <a:ext uri="{FF2B5EF4-FFF2-40B4-BE49-F238E27FC236}">
                <a16:creationId xmlns:a16="http://schemas.microsoft.com/office/drawing/2014/main" id="{ECF1A817-3765-40F3-9FBC-EAA079094809}"/>
              </a:ext>
            </a:extLst>
          </p:cNvPr>
          <p:cNvPicPr>
            <a:picLocks noChangeAspect="1"/>
          </p:cNvPicPr>
          <p:nvPr/>
        </p:nvPicPr>
        <p:blipFill rotWithShape="1">
          <a:blip r:embed="rId4">
            <a:lum bright="-100000" contrast="-70000"/>
          </a:blip>
          <a:srcRect l="-15972" t="-7041" r="-15972" b="-7041"/>
          <a:stretch/>
        </p:blipFill>
        <p:spPr>
          <a:xfrm>
            <a:off x="1105393" y="3125917"/>
            <a:ext cx="728652" cy="892514"/>
          </a:xfrm>
          <a:prstGeom prst="rect">
            <a:avLst/>
          </a:prstGeom>
        </p:spPr>
      </p:pic>
      <p:pic>
        <p:nvPicPr>
          <p:cNvPr id="17" name="Picture 16">
            <a:extLst>
              <a:ext uri="{FF2B5EF4-FFF2-40B4-BE49-F238E27FC236}">
                <a16:creationId xmlns:a16="http://schemas.microsoft.com/office/drawing/2014/main" id="{FFF030A2-C114-4BA4-8411-5051122F7F4E}"/>
              </a:ext>
            </a:extLst>
          </p:cNvPr>
          <p:cNvPicPr>
            <a:picLocks noChangeAspect="1"/>
          </p:cNvPicPr>
          <p:nvPr/>
        </p:nvPicPr>
        <p:blipFill rotWithShape="1">
          <a:blip r:embed="rId5">
            <a:lum bright="-100000" contrast="-70000"/>
          </a:blip>
          <a:srcRect l="-10300" t="-9314" r="-10300" b="-9314"/>
          <a:stretch/>
        </p:blipFill>
        <p:spPr>
          <a:xfrm>
            <a:off x="6670555" y="3695762"/>
            <a:ext cx="975458" cy="959516"/>
          </a:xfrm>
          <a:prstGeom prst="rect">
            <a:avLst/>
          </a:prstGeom>
        </p:spPr>
      </p:pic>
    </p:spTree>
    <p:extLst>
      <p:ext uri="{BB962C8B-B14F-4D97-AF65-F5344CB8AC3E}">
        <p14:creationId xmlns:p14="http://schemas.microsoft.com/office/powerpoint/2010/main" val="13326642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dirty="0"/>
              <a:t>Survey Response</a:t>
            </a:r>
          </a:p>
        </p:txBody>
      </p:sp>
      <p:sp>
        <p:nvSpPr>
          <p:cNvPr id="3" name="Text Placeholder 2"/>
          <p:cNvSpPr>
            <a:spLocks noGrp="1"/>
          </p:cNvSpPr>
          <p:nvPr>
            <p:ph type="body" sz="quarter" idx="12"/>
          </p:nvPr>
        </p:nvSpPr>
        <p:spPr>
          <a:xfrm>
            <a:off x="340785" y="1153035"/>
            <a:ext cx="8604911" cy="3356378"/>
          </a:xfrm>
        </p:spPr>
        <p:txBody>
          <a:bodyPr vert="horz" anchor="t"/>
          <a:lstStyle/>
          <a:p>
            <a:pPr marL="0" indent="0">
              <a:buNone/>
            </a:pPr>
            <a:r>
              <a:rPr lang="en-US" sz="6000" b="1" dirty="0">
                <a:solidFill>
                  <a:schemeClr val="tx2"/>
                </a:solidFill>
                <a:cs typeface="Arial"/>
              </a:rPr>
              <a:t>705</a:t>
            </a:r>
            <a:r>
              <a:rPr lang="en-US" sz="3600" dirty="0">
                <a:cs typeface="Arial"/>
              </a:rPr>
              <a:t> responses from </a:t>
            </a:r>
            <a:r>
              <a:rPr lang="en-US" sz="6000" b="1" dirty="0">
                <a:solidFill>
                  <a:schemeClr val="tx2"/>
                </a:solidFill>
                <a:cs typeface="Arial"/>
              </a:rPr>
              <a:t>82</a:t>
            </a:r>
            <a:r>
              <a:rPr lang="en-US" sz="3600" dirty="0">
                <a:cs typeface="Arial"/>
              </a:rPr>
              <a:t> countries</a:t>
            </a:r>
            <a:endParaRPr lang="en-US" dirty="0">
              <a:cs typeface="Arial"/>
            </a:endParaRPr>
          </a:p>
          <a:p>
            <a:pPr marL="1603375" indent="-340995">
              <a:lnSpc>
                <a:spcPct val="160000"/>
              </a:lnSpc>
            </a:pPr>
            <a:r>
              <a:rPr lang="en-US" b="1" dirty="0">
                <a:cs typeface="Arial"/>
              </a:rPr>
              <a:t>72%</a:t>
            </a:r>
            <a:r>
              <a:rPr lang="en-US" dirty="0">
                <a:cs typeface="Arial"/>
              </a:rPr>
              <a:t> </a:t>
            </a:r>
            <a:r>
              <a:rPr lang="en-US" sz="2200" dirty="0">
                <a:cs typeface="Arial"/>
              </a:rPr>
              <a:t>are Research and University libraries</a:t>
            </a:r>
          </a:p>
          <a:p>
            <a:pPr marL="1603375" indent="-340995">
              <a:lnSpc>
                <a:spcPct val="160000"/>
              </a:lnSpc>
            </a:pPr>
            <a:r>
              <a:rPr lang="en-US" b="1" dirty="0">
                <a:cs typeface="Arial"/>
              </a:rPr>
              <a:t>91% </a:t>
            </a:r>
            <a:r>
              <a:rPr lang="en-US" sz="2200" dirty="0">
                <a:cs typeface="Arial"/>
              </a:rPr>
              <a:t>are currently involved in Open Content activities</a:t>
            </a:r>
          </a:p>
          <a:p>
            <a:pPr marL="1603375" indent="-340995">
              <a:lnSpc>
                <a:spcPct val="160000"/>
              </a:lnSpc>
            </a:pPr>
            <a:r>
              <a:rPr lang="en-US" sz="2200" dirty="0">
                <a:cs typeface="Arial"/>
              </a:rPr>
              <a:t>Data collected November 12, 2018 – January 31, 2019</a:t>
            </a:r>
          </a:p>
          <a:p>
            <a:endParaRPr lang="en-US" dirty="0">
              <a:cs typeface="Arial"/>
            </a:endParaRPr>
          </a:p>
        </p:txBody>
      </p:sp>
      <p:pic>
        <p:nvPicPr>
          <p:cNvPr id="5" name="Graphic 4">
            <a:extLst>
              <a:ext uri="{FF2B5EF4-FFF2-40B4-BE49-F238E27FC236}">
                <a16:creationId xmlns:a16="http://schemas.microsoft.com/office/drawing/2014/main" id="{7F91E50B-ACB1-41A9-854F-799E3315BCA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95300" y="2663105"/>
            <a:ext cx="1002220" cy="1288569"/>
          </a:xfrm>
          <a:prstGeom prst="rect">
            <a:avLst/>
          </a:prstGeom>
        </p:spPr>
      </p:pic>
      <p:sp>
        <p:nvSpPr>
          <p:cNvPr id="6" name="Rectangle 5">
            <a:extLst>
              <a:ext uri="{FF2B5EF4-FFF2-40B4-BE49-F238E27FC236}">
                <a16:creationId xmlns:a16="http://schemas.microsoft.com/office/drawing/2014/main" id="{99992B87-7AAB-43C8-9B6D-780C8E16770F}"/>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249860D4-7AD0-4F2D-9C21-D6B4AC7558D5}"/>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46035B3D-90AD-42BB-97D5-7E6B8F94E204}"/>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81779E8B-A519-4A57-AADD-CDA35D1BD519}"/>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A5B3AB3B-9B0F-48F3-98F6-5822C8A412E3}"/>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F4558879-4622-4C4F-A416-44B68E34D050}"/>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E86D103C-F5B8-48C0-AD54-CC1B040D745A}"/>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7335381F-B782-4057-86CA-FCC21EC7B41B}"/>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72731039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556"/>
        <p:cNvGrpSpPr/>
        <p:nvPr/>
      </p:nvGrpSpPr>
      <p:grpSpPr>
        <a:xfrm>
          <a:off x="0" y="0"/>
          <a:ext cx="0" cy="0"/>
          <a:chOff x="0" y="0"/>
          <a:chExt cx="0" cy="0"/>
        </a:xfrm>
      </p:grpSpPr>
      <p:pic>
        <p:nvPicPr>
          <p:cNvPr id="5" name="Picture 4" descr="A picture containing food, room&#10;&#10;Description automatically generated">
            <a:extLst>
              <a:ext uri="{FF2B5EF4-FFF2-40B4-BE49-F238E27FC236}">
                <a16:creationId xmlns:a16="http://schemas.microsoft.com/office/drawing/2014/main" id="{AF561E02-9B73-4E43-9099-B99C91A5DEEA}"/>
              </a:ext>
            </a:extLst>
          </p:cNvPr>
          <p:cNvPicPr>
            <a:picLocks noChangeAspect="1"/>
          </p:cNvPicPr>
          <p:nvPr/>
        </p:nvPicPr>
        <p:blipFill>
          <a:blip r:embed="rId3">
            <a:alphaModFix amt="61000"/>
          </a:blip>
          <a:stretch>
            <a:fillRect/>
          </a:stretch>
        </p:blipFill>
        <p:spPr>
          <a:xfrm>
            <a:off x="76020" y="1029745"/>
            <a:ext cx="9067979" cy="4113755"/>
          </a:xfrm>
          <a:prstGeom prst="rect">
            <a:avLst/>
          </a:prstGeom>
        </p:spPr>
      </p:pic>
      <p:sp>
        <p:nvSpPr>
          <p:cNvPr id="2" name="Text Placeholder 1">
            <a:extLst>
              <a:ext uri="{FF2B5EF4-FFF2-40B4-BE49-F238E27FC236}">
                <a16:creationId xmlns:a16="http://schemas.microsoft.com/office/drawing/2014/main" id="{BD0EEC2D-0AB3-494A-85C7-49BDC5F5A69A}"/>
              </a:ext>
            </a:extLst>
          </p:cNvPr>
          <p:cNvSpPr>
            <a:spLocks noGrp="1"/>
          </p:cNvSpPr>
          <p:nvPr>
            <p:ph type="body" sz="quarter" idx="13"/>
          </p:nvPr>
        </p:nvSpPr>
        <p:spPr>
          <a:xfrm>
            <a:off x="397348" y="343304"/>
            <a:ext cx="8439148" cy="686442"/>
          </a:xfrm>
        </p:spPr>
        <p:txBody>
          <a:bodyPr vert="horz" anchor="t"/>
          <a:lstStyle/>
          <a:p>
            <a:r>
              <a:rPr lang="en-US" dirty="0">
                <a:solidFill>
                  <a:schemeClr val="tx2"/>
                </a:solidFill>
                <a:cs typeface="Arial"/>
              </a:rPr>
              <a:t>Total Responses by Region</a:t>
            </a:r>
          </a:p>
          <a:p>
            <a:endParaRPr lang="en-US" dirty="0">
              <a:solidFill>
                <a:schemeClr val="tx2"/>
              </a:solidFill>
            </a:endParaRPr>
          </a:p>
        </p:txBody>
      </p:sp>
      <p:pic>
        <p:nvPicPr>
          <p:cNvPr id="8" name="Picture 26" descr="OCLC_H_PMS.eps">
            <a:extLst>
              <a:ext uri="{FF2B5EF4-FFF2-40B4-BE49-F238E27FC236}">
                <a16:creationId xmlns:a16="http://schemas.microsoft.com/office/drawing/2014/main" id="{F658ABA6-ECE5-5640-B63E-D972F66E35CC}"/>
              </a:ext>
            </a:extLst>
          </p:cNvPr>
          <p:cNvPicPr>
            <a:picLocks noChangeAspect="1"/>
          </p:cNvPicPr>
          <p:nvPr/>
        </p:nvPicPr>
        <p:blipFill>
          <a:blip r:embed="rId4"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7" name="Rectangle 6">
            <a:extLst>
              <a:ext uri="{FF2B5EF4-FFF2-40B4-BE49-F238E27FC236}">
                <a16:creationId xmlns:a16="http://schemas.microsoft.com/office/drawing/2014/main" id="{812418CC-EBD2-41AA-BFF9-CE687B7750FE}"/>
              </a:ext>
            </a:extLst>
          </p:cNvPr>
          <p:cNvSpPr/>
          <p:nvPr/>
        </p:nvSpPr>
        <p:spPr>
          <a:xfrm>
            <a:off x="204483" y="3190424"/>
            <a:ext cx="2999021" cy="1323439"/>
          </a:xfrm>
          <a:prstGeom prst="rect">
            <a:avLst/>
          </a:prstGeom>
        </p:spPr>
        <p:txBody>
          <a:bodyPr wrap="square" anchor="t">
            <a:spAutoFit/>
          </a:bodyPr>
          <a:lstStyle/>
          <a:p>
            <a:r>
              <a:rPr lang="en-US" sz="2000" b="1" dirty="0">
                <a:ea typeface="+mn-lt"/>
                <a:cs typeface="+mn-lt"/>
              </a:rPr>
              <a:t>49% (346) </a:t>
            </a:r>
          </a:p>
          <a:p>
            <a:r>
              <a:rPr lang="en-US" sz="2000" b="1" dirty="0">
                <a:ea typeface="+mn-lt"/>
                <a:cs typeface="+mn-lt"/>
              </a:rPr>
              <a:t>Americas </a:t>
            </a:r>
          </a:p>
          <a:p>
            <a:endParaRPr lang="en-US" sz="2000" dirty="0">
              <a:ea typeface="+mn-lt"/>
              <a:cs typeface="+mn-lt"/>
            </a:endParaRPr>
          </a:p>
          <a:p>
            <a:endParaRPr lang="en-US" sz="2000" dirty="0">
              <a:cs typeface="Arial"/>
            </a:endParaRPr>
          </a:p>
        </p:txBody>
      </p:sp>
      <p:sp>
        <p:nvSpPr>
          <p:cNvPr id="6" name="Rectangle 5">
            <a:extLst>
              <a:ext uri="{FF2B5EF4-FFF2-40B4-BE49-F238E27FC236}">
                <a16:creationId xmlns:a16="http://schemas.microsoft.com/office/drawing/2014/main" id="{C65383C9-4D2A-49E3-8C52-C51225A17DBC}"/>
              </a:ext>
            </a:extLst>
          </p:cNvPr>
          <p:cNvSpPr/>
          <p:nvPr/>
        </p:nvSpPr>
        <p:spPr>
          <a:xfrm>
            <a:off x="6182347" y="3512394"/>
            <a:ext cx="1622560" cy="707886"/>
          </a:xfrm>
          <a:prstGeom prst="rect">
            <a:avLst/>
          </a:prstGeom>
        </p:spPr>
        <p:txBody>
          <a:bodyPr wrap="none">
            <a:spAutoFit/>
          </a:bodyPr>
          <a:lstStyle/>
          <a:p>
            <a:r>
              <a:rPr lang="en-US" sz="2000" b="1" dirty="0">
                <a:ea typeface="+mn-lt"/>
                <a:cs typeface="+mn-lt"/>
              </a:rPr>
              <a:t>15% (106)</a:t>
            </a:r>
          </a:p>
          <a:p>
            <a:r>
              <a:rPr lang="en-US" sz="2000" b="1" dirty="0">
                <a:ea typeface="+mn-lt"/>
                <a:cs typeface="+mn-lt"/>
              </a:rPr>
              <a:t>Asia Pacific</a:t>
            </a:r>
          </a:p>
        </p:txBody>
      </p:sp>
      <p:sp>
        <p:nvSpPr>
          <p:cNvPr id="9" name="Rectangle 8">
            <a:extLst>
              <a:ext uri="{FF2B5EF4-FFF2-40B4-BE49-F238E27FC236}">
                <a16:creationId xmlns:a16="http://schemas.microsoft.com/office/drawing/2014/main" id="{5416B713-846D-4789-8F0F-FD9966B8E2F0}"/>
              </a:ext>
            </a:extLst>
          </p:cNvPr>
          <p:cNvSpPr/>
          <p:nvPr/>
        </p:nvSpPr>
        <p:spPr>
          <a:xfrm>
            <a:off x="2978652" y="1741949"/>
            <a:ext cx="1436612" cy="707886"/>
          </a:xfrm>
          <a:prstGeom prst="rect">
            <a:avLst/>
          </a:prstGeom>
        </p:spPr>
        <p:txBody>
          <a:bodyPr wrap="none">
            <a:spAutoFit/>
          </a:bodyPr>
          <a:lstStyle/>
          <a:p>
            <a:r>
              <a:rPr lang="en-US" sz="2000" b="1" dirty="0">
                <a:ea typeface="+mn-lt"/>
                <a:cs typeface="+mn-lt"/>
              </a:rPr>
              <a:t>36% (256) </a:t>
            </a:r>
          </a:p>
          <a:p>
            <a:r>
              <a:rPr lang="en-US" sz="2000" b="1" dirty="0">
                <a:ea typeface="+mn-lt"/>
                <a:cs typeface="+mn-lt"/>
              </a:rPr>
              <a:t>EMEA</a:t>
            </a:r>
          </a:p>
        </p:txBody>
      </p:sp>
    </p:spTree>
    <p:extLst>
      <p:ext uri="{BB962C8B-B14F-4D97-AF65-F5344CB8AC3E}">
        <p14:creationId xmlns:p14="http://schemas.microsoft.com/office/powerpoint/2010/main" val="95450975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556"/>
        <p:cNvGrpSpPr/>
        <p:nvPr/>
      </p:nvGrpSpPr>
      <p:grpSpPr>
        <a:xfrm>
          <a:off x="0" y="0"/>
          <a:ext cx="0" cy="0"/>
          <a:chOff x="0" y="0"/>
          <a:chExt cx="0" cy="0"/>
        </a:xfrm>
      </p:grpSpPr>
      <p:sp>
        <p:nvSpPr>
          <p:cNvPr id="2" name="Text Placeholder 1">
            <a:extLst>
              <a:ext uri="{FF2B5EF4-FFF2-40B4-BE49-F238E27FC236}">
                <a16:creationId xmlns:a16="http://schemas.microsoft.com/office/drawing/2014/main" id="{BD0EEC2D-0AB3-494A-85C7-49BDC5F5A69A}"/>
              </a:ext>
            </a:extLst>
          </p:cNvPr>
          <p:cNvSpPr>
            <a:spLocks noGrp="1"/>
          </p:cNvSpPr>
          <p:nvPr>
            <p:ph type="body" sz="quarter" idx="13"/>
          </p:nvPr>
        </p:nvSpPr>
        <p:spPr>
          <a:xfrm>
            <a:off x="397348" y="343304"/>
            <a:ext cx="8439148" cy="686442"/>
          </a:xfrm>
        </p:spPr>
        <p:txBody>
          <a:bodyPr vert="horz" anchor="t"/>
          <a:lstStyle/>
          <a:p>
            <a:r>
              <a:rPr lang="en-US" dirty="0">
                <a:solidFill>
                  <a:schemeClr val="tx2"/>
                </a:solidFill>
                <a:cs typeface="Arial"/>
              </a:rPr>
              <a:t>Total Responses by Library Type</a:t>
            </a:r>
          </a:p>
          <a:p>
            <a:endParaRPr lang="en-US" dirty="0">
              <a:solidFill>
                <a:schemeClr val="tx2"/>
              </a:solidFill>
            </a:endParaRPr>
          </a:p>
        </p:txBody>
      </p:sp>
      <p:sp>
        <p:nvSpPr>
          <p:cNvPr id="7" name="Rectangle 6">
            <a:extLst>
              <a:ext uri="{FF2B5EF4-FFF2-40B4-BE49-F238E27FC236}">
                <a16:creationId xmlns:a16="http://schemas.microsoft.com/office/drawing/2014/main" id="{812418CC-EBD2-41AA-BFF9-CE687B7750FE}"/>
              </a:ext>
            </a:extLst>
          </p:cNvPr>
          <p:cNvSpPr/>
          <p:nvPr/>
        </p:nvSpPr>
        <p:spPr>
          <a:xfrm>
            <a:off x="397348" y="1496584"/>
            <a:ext cx="3533679" cy="2677656"/>
          </a:xfrm>
          <a:prstGeom prst="rect">
            <a:avLst/>
          </a:prstGeom>
        </p:spPr>
        <p:txBody>
          <a:bodyPr wrap="square" anchor="t">
            <a:spAutoFit/>
          </a:bodyPr>
          <a:lstStyle/>
          <a:p>
            <a:pPr marL="342900" indent="-342900">
              <a:buFont typeface="Arial"/>
              <a:buChar char="•"/>
            </a:pPr>
            <a:r>
              <a:rPr lang="en-US" sz="2400" b="1" dirty="0">
                <a:ea typeface="+mn-lt"/>
                <a:cs typeface="+mn-lt"/>
              </a:rPr>
              <a:t>72% from Research and University </a:t>
            </a:r>
            <a:endParaRPr lang="en-US" dirty="0">
              <a:ea typeface="+mn-lt"/>
              <a:cs typeface="+mn-lt"/>
            </a:endParaRPr>
          </a:p>
          <a:p>
            <a:pPr marL="342900" indent="-342900">
              <a:buFont typeface="Arial"/>
              <a:buChar char="•"/>
            </a:pPr>
            <a:r>
              <a:rPr lang="en-US" sz="2400" b="1" dirty="0">
                <a:ea typeface="+mn-lt"/>
                <a:cs typeface="+mn-lt"/>
              </a:rPr>
              <a:t>8% from Other Educational </a:t>
            </a:r>
            <a:endParaRPr lang="en-US" dirty="0">
              <a:cs typeface="Arial"/>
            </a:endParaRPr>
          </a:p>
          <a:p>
            <a:endParaRPr lang="en-US" sz="2400" b="1" dirty="0">
              <a:ea typeface="+mn-lt"/>
              <a:cs typeface="+mn-lt"/>
            </a:endParaRPr>
          </a:p>
          <a:p>
            <a:endParaRPr lang="en-US" sz="2400" dirty="0">
              <a:ea typeface="+mn-lt"/>
              <a:cs typeface="+mn-lt"/>
            </a:endParaRPr>
          </a:p>
          <a:p>
            <a:endParaRPr lang="en-US" sz="2400" dirty="0">
              <a:cs typeface="Arial"/>
            </a:endParaRPr>
          </a:p>
        </p:txBody>
      </p:sp>
      <p:pic>
        <p:nvPicPr>
          <p:cNvPr id="8" name="Picture 26" descr="OCLC_H_PMS.eps">
            <a:extLst>
              <a:ext uri="{FF2B5EF4-FFF2-40B4-BE49-F238E27FC236}">
                <a16:creationId xmlns:a16="http://schemas.microsoft.com/office/drawing/2014/main" id="{F658ABA6-ECE5-5640-B63E-D972F66E35CC}"/>
              </a:ext>
            </a:extLst>
          </p:cNvPr>
          <p:cNvPicPr>
            <a:picLocks noChangeAspect="1"/>
          </p:cNvPicPr>
          <p:nvPr/>
        </p:nvPicPr>
        <p:blipFill>
          <a:blip r:embed="rId3"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4" name="Picture 4" descr="A close up of a logo&#10;&#10;Description generated with very high confidence">
            <a:extLst>
              <a:ext uri="{FF2B5EF4-FFF2-40B4-BE49-F238E27FC236}">
                <a16:creationId xmlns:a16="http://schemas.microsoft.com/office/drawing/2014/main" id="{4D2E3DAB-7E85-41EB-A01C-6C616E8D38A6}"/>
              </a:ext>
            </a:extLst>
          </p:cNvPr>
          <p:cNvPicPr>
            <a:picLocks noChangeAspect="1"/>
          </p:cNvPicPr>
          <p:nvPr/>
        </p:nvPicPr>
        <p:blipFill>
          <a:blip r:embed="rId4"/>
          <a:stretch>
            <a:fillRect/>
          </a:stretch>
        </p:blipFill>
        <p:spPr>
          <a:xfrm>
            <a:off x="3742497" y="969261"/>
            <a:ext cx="5011186" cy="3698732"/>
          </a:xfrm>
          <a:prstGeom prst="rect">
            <a:avLst/>
          </a:prstGeom>
        </p:spPr>
      </p:pic>
      <p:pic>
        <p:nvPicPr>
          <p:cNvPr id="6" name="Picture 5">
            <a:extLst>
              <a:ext uri="{FF2B5EF4-FFF2-40B4-BE49-F238E27FC236}">
                <a16:creationId xmlns:a16="http://schemas.microsoft.com/office/drawing/2014/main" id="{761E61E3-0078-4073-A308-5F63DCE0C6DA}"/>
              </a:ext>
            </a:extLst>
          </p:cNvPr>
          <p:cNvPicPr>
            <a:picLocks noChangeAspect="1"/>
          </p:cNvPicPr>
          <p:nvPr/>
        </p:nvPicPr>
        <p:blipFill>
          <a:blip r:embed="rId5"/>
          <a:stretch>
            <a:fillRect/>
          </a:stretch>
        </p:blipFill>
        <p:spPr>
          <a:xfrm>
            <a:off x="833365" y="3449072"/>
            <a:ext cx="1004080" cy="725168"/>
          </a:xfrm>
          <a:prstGeom prst="rect">
            <a:avLst/>
          </a:prstGeom>
        </p:spPr>
      </p:pic>
      <p:pic>
        <p:nvPicPr>
          <p:cNvPr id="9" name="Picture 8">
            <a:extLst>
              <a:ext uri="{FF2B5EF4-FFF2-40B4-BE49-F238E27FC236}">
                <a16:creationId xmlns:a16="http://schemas.microsoft.com/office/drawing/2014/main" id="{84E310E3-ACC1-4AE1-A172-88B3E420D497}"/>
              </a:ext>
            </a:extLst>
          </p:cNvPr>
          <p:cNvPicPr>
            <a:picLocks noChangeAspect="1"/>
          </p:cNvPicPr>
          <p:nvPr/>
        </p:nvPicPr>
        <p:blipFill rotWithShape="1">
          <a:blip r:embed="rId6">
            <a:lum bright="-100000" contrast="-70000"/>
          </a:blip>
          <a:srcRect l="-13000" t="-13044" r="-13000" b="-13044"/>
          <a:stretch/>
        </p:blipFill>
        <p:spPr>
          <a:xfrm>
            <a:off x="2125836" y="3202410"/>
            <a:ext cx="1142022" cy="1051385"/>
          </a:xfrm>
          <a:prstGeom prst="rect">
            <a:avLst/>
          </a:prstGeom>
        </p:spPr>
      </p:pic>
    </p:spTree>
    <p:extLst>
      <p:ext uri="{BB962C8B-B14F-4D97-AF65-F5344CB8AC3E}">
        <p14:creationId xmlns:p14="http://schemas.microsoft.com/office/powerpoint/2010/main" val="405960765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descr="A view of a city at night&#10;&#10;Description automatically generated">
            <a:extLst>
              <a:ext uri="{FF2B5EF4-FFF2-40B4-BE49-F238E27FC236}">
                <a16:creationId xmlns:a16="http://schemas.microsoft.com/office/drawing/2014/main" id="{C211E98F-E4C7-4298-B1E2-191527FC719A}"/>
              </a:ext>
            </a:extLst>
          </p:cNvPr>
          <p:cNvPicPr>
            <a:picLocks noChangeAspect="1"/>
          </p:cNvPicPr>
          <p:nvPr/>
        </p:nvPicPr>
        <p:blipFill rotWithShape="1">
          <a:blip r:embed="rId3">
            <a:alphaModFix amt="23000"/>
          </a:blip>
          <a:srcRect l="4465" r="6705" b="7087"/>
          <a:stretch/>
        </p:blipFill>
        <p:spPr>
          <a:xfrm>
            <a:off x="-15631" y="521255"/>
            <a:ext cx="9159631" cy="4622245"/>
          </a:xfrm>
          <a:prstGeom prst="rect">
            <a:avLst/>
          </a:prstGeom>
        </p:spPr>
      </p:pic>
      <p:sp>
        <p:nvSpPr>
          <p:cNvPr id="6" name="Text Placeholder 5">
            <a:extLst>
              <a:ext uri="{FF2B5EF4-FFF2-40B4-BE49-F238E27FC236}">
                <a16:creationId xmlns:a16="http://schemas.microsoft.com/office/drawing/2014/main" id="{CFA3E46F-24F6-4C7A-BC60-F6372A9AAE09}"/>
              </a:ext>
            </a:extLst>
          </p:cNvPr>
          <p:cNvSpPr>
            <a:spLocks noGrp="1"/>
          </p:cNvSpPr>
          <p:nvPr>
            <p:ph type="body" sz="quarter" idx="13"/>
          </p:nvPr>
        </p:nvSpPr>
        <p:spPr>
          <a:xfrm>
            <a:off x="0" y="83325"/>
            <a:ext cx="9144000" cy="686442"/>
          </a:xfrm>
          <a:solidFill>
            <a:schemeClr val="bg1"/>
          </a:solidFill>
        </p:spPr>
        <p:txBody>
          <a:bodyPr/>
          <a:lstStyle/>
          <a:p>
            <a:r>
              <a:rPr lang="en-US">
                <a:solidFill>
                  <a:schemeClr val="accent2"/>
                </a:solidFill>
              </a:rPr>
              <a:t>  Impact of Open Access</a:t>
            </a:r>
          </a:p>
        </p:txBody>
      </p:sp>
      <p:sp>
        <p:nvSpPr>
          <p:cNvPr id="5" name="Text Placeholder 4">
            <a:extLst>
              <a:ext uri="{FF2B5EF4-FFF2-40B4-BE49-F238E27FC236}">
                <a16:creationId xmlns:a16="http://schemas.microsoft.com/office/drawing/2014/main" id="{9ABB4F3B-4BCA-471A-BAF8-8540F24C5EDD}"/>
              </a:ext>
            </a:extLst>
          </p:cNvPr>
          <p:cNvSpPr>
            <a:spLocks noGrp="1"/>
          </p:cNvSpPr>
          <p:nvPr>
            <p:ph type="body" sz="quarter" idx="12"/>
          </p:nvPr>
        </p:nvSpPr>
        <p:spPr>
          <a:xfrm>
            <a:off x="286079" y="1038898"/>
            <a:ext cx="8776278" cy="3489048"/>
          </a:xfrm>
        </p:spPr>
        <p:txBody>
          <a:bodyPr/>
          <a:lstStyle/>
          <a:p>
            <a:pPr marL="0" indent="0">
              <a:buNone/>
            </a:pPr>
            <a:r>
              <a:rPr lang="en-US" sz="2000" b="1" dirty="0"/>
              <a:t>"One of the biggest challenges for those of us in academia is how to convince academics who want to publish that open access publications are worthwhile, and not predatory." (Librarian, Ghana)</a:t>
            </a:r>
          </a:p>
          <a:p>
            <a:endParaRPr lang="en-US" sz="2000" b="1" dirty="0"/>
          </a:p>
          <a:p>
            <a:pPr marL="0" indent="0">
              <a:buNone/>
            </a:pPr>
            <a:r>
              <a:rPr lang="en-US" sz="2000" b="1" dirty="0"/>
              <a:t>"We have a natural shift in focus to open educational resources and a reaction to the continuing rising costs of subscription and purchased content. Open content is a legitimate option to consider." (Librarian, China)</a:t>
            </a:r>
          </a:p>
          <a:p>
            <a:endParaRPr lang="en-US" sz="2000" b="1" dirty="0"/>
          </a:p>
          <a:p>
            <a:pPr marL="0" indent="0">
              <a:buNone/>
            </a:pPr>
            <a:r>
              <a:rPr lang="en-US" sz="2000" b="1" dirty="0"/>
              <a:t>"Open Access fees are consuming an increasing part of our budget and now get an explicit line item." (Librarian, United States)</a:t>
            </a:r>
          </a:p>
        </p:txBody>
      </p:sp>
      <p:sp>
        <p:nvSpPr>
          <p:cNvPr id="7" name="TextBox 6">
            <a:extLst>
              <a:ext uri="{FF2B5EF4-FFF2-40B4-BE49-F238E27FC236}">
                <a16:creationId xmlns:a16="http://schemas.microsoft.com/office/drawing/2014/main" id="{85A8AC66-7279-49B0-9656-7762702716E1}"/>
              </a:ext>
            </a:extLst>
          </p:cNvPr>
          <p:cNvSpPr txBox="1"/>
          <p:nvPr/>
        </p:nvSpPr>
        <p:spPr>
          <a:xfrm>
            <a:off x="5284490" y="4758269"/>
            <a:ext cx="1451038" cy="215444"/>
          </a:xfrm>
          <a:prstGeom prst="rect">
            <a:avLst/>
          </a:prstGeom>
          <a:noFill/>
        </p:spPr>
        <p:txBody>
          <a:bodyPr wrap="none" rtlCol="0">
            <a:spAutoFit/>
          </a:bodyPr>
          <a:lstStyle/>
          <a:p>
            <a:r>
              <a:rPr lang="en-US" sz="800" dirty="0">
                <a:solidFill>
                  <a:schemeClr val="bg1">
                    <a:lumMod val="50000"/>
                  </a:schemeClr>
                </a:solidFill>
              </a:rPr>
              <a:t>National Library of Australia</a:t>
            </a:r>
          </a:p>
        </p:txBody>
      </p:sp>
    </p:spTree>
    <p:extLst>
      <p:ext uri="{BB962C8B-B14F-4D97-AF65-F5344CB8AC3E}">
        <p14:creationId xmlns:p14="http://schemas.microsoft.com/office/powerpoint/2010/main" val="252516667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A view of a city at night&#10;&#10;Description automatically generated">
            <a:extLst>
              <a:ext uri="{FF2B5EF4-FFF2-40B4-BE49-F238E27FC236}">
                <a16:creationId xmlns:a16="http://schemas.microsoft.com/office/drawing/2014/main" id="{096B66F1-6D6C-4F49-A7C8-335325926F49}"/>
              </a:ext>
            </a:extLst>
          </p:cNvPr>
          <p:cNvPicPr>
            <a:picLocks noChangeAspect="1"/>
          </p:cNvPicPr>
          <p:nvPr/>
        </p:nvPicPr>
        <p:blipFill rotWithShape="1">
          <a:blip r:embed="rId3">
            <a:alphaModFix amt="23000"/>
          </a:blip>
          <a:srcRect l="4465" r="6705" b="7087"/>
          <a:stretch/>
        </p:blipFill>
        <p:spPr>
          <a:xfrm>
            <a:off x="-15631" y="521255"/>
            <a:ext cx="9144000" cy="4622245"/>
          </a:xfrm>
          <a:prstGeom prst="rect">
            <a:avLst/>
          </a:prstGeom>
        </p:spPr>
      </p:pic>
      <p:sp>
        <p:nvSpPr>
          <p:cNvPr id="6" name="Text Placeholder 5">
            <a:extLst>
              <a:ext uri="{FF2B5EF4-FFF2-40B4-BE49-F238E27FC236}">
                <a16:creationId xmlns:a16="http://schemas.microsoft.com/office/drawing/2014/main" id="{CFA3E46F-24F6-4C7A-BC60-F6372A9AAE09}"/>
              </a:ext>
            </a:extLst>
          </p:cNvPr>
          <p:cNvSpPr>
            <a:spLocks noGrp="1"/>
          </p:cNvSpPr>
          <p:nvPr>
            <p:ph type="body" sz="quarter" idx="13"/>
          </p:nvPr>
        </p:nvSpPr>
        <p:spPr>
          <a:xfrm>
            <a:off x="-15631" y="80255"/>
            <a:ext cx="9159631" cy="686442"/>
          </a:xfrm>
          <a:solidFill>
            <a:schemeClr val="bg1"/>
          </a:solidFill>
        </p:spPr>
        <p:txBody>
          <a:bodyPr/>
          <a:lstStyle/>
          <a:p>
            <a:r>
              <a:rPr lang="en-US" dirty="0">
                <a:solidFill>
                  <a:schemeClr val="accent2"/>
                </a:solidFill>
              </a:rPr>
              <a:t>  Impact of Open Access</a:t>
            </a:r>
          </a:p>
        </p:txBody>
      </p:sp>
      <p:sp>
        <p:nvSpPr>
          <p:cNvPr id="5" name="Text Placeholder 4">
            <a:extLst>
              <a:ext uri="{FF2B5EF4-FFF2-40B4-BE49-F238E27FC236}">
                <a16:creationId xmlns:a16="http://schemas.microsoft.com/office/drawing/2014/main" id="{9ABB4F3B-4BCA-471A-BAF8-8540F24C5EDD}"/>
              </a:ext>
            </a:extLst>
          </p:cNvPr>
          <p:cNvSpPr>
            <a:spLocks noGrp="1"/>
          </p:cNvSpPr>
          <p:nvPr>
            <p:ph type="body" sz="quarter" idx="12"/>
          </p:nvPr>
        </p:nvSpPr>
        <p:spPr>
          <a:xfrm>
            <a:off x="298509" y="1168374"/>
            <a:ext cx="8531350" cy="3076571"/>
          </a:xfrm>
        </p:spPr>
        <p:txBody>
          <a:bodyPr/>
          <a:lstStyle/>
          <a:p>
            <a:pPr marL="0" indent="0">
              <a:buNone/>
            </a:pPr>
            <a:r>
              <a:rPr lang="en-US" sz="2000" b="1" dirty="0"/>
              <a:t>“As academics, we're not judged on how much we published; it's on how much other people are citing our work.  That really makes me think about making my work more accessible, which means publishing in journals that are not behind these paywalls where people have to be fortunate enough to be at a university that subscribes to that journal. I want people to read my work who are not at a university at all.” </a:t>
            </a:r>
          </a:p>
          <a:p>
            <a:pPr marL="0" indent="0">
              <a:buNone/>
            </a:pPr>
            <a:endParaRPr lang="en-US" sz="2000" b="1" dirty="0"/>
          </a:p>
          <a:p>
            <a:pPr marL="0" indent="0">
              <a:buNone/>
            </a:pPr>
            <a:r>
              <a:rPr lang="en-US" sz="2000" b="1" dirty="0"/>
              <a:t>(Australian University Faculty, Female, Age 45-54, Social Sciences)</a:t>
            </a:r>
          </a:p>
        </p:txBody>
      </p:sp>
      <p:sp>
        <p:nvSpPr>
          <p:cNvPr id="7" name="TextBox 6">
            <a:extLst>
              <a:ext uri="{FF2B5EF4-FFF2-40B4-BE49-F238E27FC236}">
                <a16:creationId xmlns:a16="http://schemas.microsoft.com/office/drawing/2014/main" id="{077A5C28-C946-4B38-B99E-3101EC4622AC}"/>
              </a:ext>
            </a:extLst>
          </p:cNvPr>
          <p:cNvSpPr txBox="1"/>
          <p:nvPr/>
        </p:nvSpPr>
        <p:spPr>
          <a:xfrm>
            <a:off x="5284490" y="4758269"/>
            <a:ext cx="1451038" cy="215444"/>
          </a:xfrm>
          <a:prstGeom prst="rect">
            <a:avLst/>
          </a:prstGeom>
          <a:noFill/>
        </p:spPr>
        <p:txBody>
          <a:bodyPr wrap="none" rtlCol="0">
            <a:spAutoFit/>
          </a:bodyPr>
          <a:lstStyle/>
          <a:p>
            <a:r>
              <a:rPr lang="en-US" sz="800" dirty="0">
                <a:solidFill>
                  <a:schemeClr val="bg1">
                    <a:lumMod val="50000"/>
                  </a:schemeClr>
                </a:solidFill>
              </a:rPr>
              <a:t>National Library of Australia</a:t>
            </a:r>
          </a:p>
        </p:txBody>
      </p:sp>
    </p:spTree>
    <p:extLst>
      <p:ext uri="{BB962C8B-B14F-4D97-AF65-F5344CB8AC3E}">
        <p14:creationId xmlns:p14="http://schemas.microsoft.com/office/powerpoint/2010/main" val="58892209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75715499-51F7-4525-88C9-94CE33E5EFEF}"/>
              </a:ext>
            </a:extLst>
          </p:cNvPr>
          <p:cNvSpPr>
            <a:spLocks noGrp="1"/>
          </p:cNvSpPr>
          <p:nvPr>
            <p:ph type="body" sz="quarter" idx="13"/>
          </p:nvPr>
        </p:nvSpPr>
        <p:spPr>
          <a:xfrm>
            <a:off x="310806" y="347642"/>
            <a:ext cx="8439148" cy="686442"/>
          </a:xfrm>
        </p:spPr>
        <p:txBody>
          <a:bodyPr/>
          <a:lstStyle/>
          <a:p>
            <a:r>
              <a:rPr lang="en-US" dirty="0"/>
              <a:t>Content – Collections Grid</a:t>
            </a:r>
          </a:p>
        </p:txBody>
      </p:sp>
      <p:cxnSp>
        <p:nvCxnSpPr>
          <p:cNvPr id="5" name="Straight Connector 4">
            <a:extLst>
              <a:ext uri="{FF2B5EF4-FFF2-40B4-BE49-F238E27FC236}">
                <a16:creationId xmlns:a16="http://schemas.microsoft.com/office/drawing/2014/main" id="{5DB21E62-9A82-4EF0-B3F6-87EAE38E8DAA}"/>
              </a:ext>
            </a:extLst>
          </p:cNvPr>
          <p:cNvCxnSpPr>
            <a:cxnSpLocks/>
          </p:cNvCxnSpPr>
          <p:nvPr/>
        </p:nvCxnSpPr>
        <p:spPr>
          <a:xfrm>
            <a:off x="2054830" y="2876764"/>
            <a:ext cx="5034339" cy="0"/>
          </a:xfrm>
          <a:prstGeom prst="line">
            <a:avLst/>
          </a:prstGeom>
          <a:ln>
            <a:solidFill>
              <a:schemeClr val="tx2"/>
            </a:solidFill>
          </a:ln>
        </p:spPr>
        <p:style>
          <a:lnRef idx="2">
            <a:schemeClr val="accent1"/>
          </a:lnRef>
          <a:fillRef idx="0">
            <a:schemeClr val="accent1"/>
          </a:fillRef>
          <a:effectRef idx="1">
            <a:schemeClr val="accent1"/>
          </a:effectRef>
          <a:fontRef idx="minor">
            <a:schemeClr val="tx1"/>
          </a:fontRef>
        </p:style>
      </p:cxnSp>
      <p:cxnSp>
        <p:nvCxnSpPr>
          <p:cNvPr id="7" name="Straight Connector 6">
            <a:extLst>
              <a:ext uri="{FF2B5EF4-FFF2-40B4-BE49-F238E27FC236}">
                <a16:creationId xmlns:a16="http://schemas.microsoft.com/office/drawing/2014/main" id="{C3B85281-D9D3-4150-967A-9B4D1D161F3B}"/>
              </a:ext>
            </a:extLst>
          </p:cNvPr>
          <p:cNvCxnSpPr>
            <a:cxnSpLocks/>
          </p:cNvCxnSpPr>
          <p:nvPr/>
        </p:nvCxnSpPr>
        <p:spPr>
          <a:xfrm flipH="1">
            <a:off x="4560360" y="1726058"/>
            <a:ext cx="11640" cy="2321960"/>
          </a:xfrm>
          <a:prstGeom prst="line">
            <a:avLst/>
          </a:prstGeom>
          <a:ln>
            <a:solidFill>
              <a:schemeClr val="tx2"/>
            </a:solidFill>
          </a:ln>
        </p:spPr>
        <p:style>
          <a:lnRef idx="2">
            <a:schemeClr val="accent1"/>
          </a:lnRef>
          <a:fillRef idx="0">
            <a:schemeClr val="accent1"/>
          </a:fillRef>
          <a:effectRef idx="1">
            <a:schemeClr val="accent1"/>
          </a:effectRef>
          <a:fontRef idx="minor">
            <a:schemeClr val="tx1"/>
          </a:fontRef>
        </p:style>
      </p:cxnSp>
      <p:sp>
        <p:nvSpPr>
          <p:cNvPr id="13" name="Rectangle 12">
            <a:extLst>
              <a:ext uri="{FF2B5EF4-FFF2-40B4-BE49-F238E27FC236}">
                <a16:creationId xmlns:a16="http://schemas.microsoft.com/office/drawing/2014/main" id="{CB35C93B-22CA-47EC-9A74-12B587ADA16D}"/>
              </a:ext>
            </a:extLst>
          </p:cNvPr>
          <p:cNvSpPr/>
          <p:nvPr/>
        </p:nvSpPr>
        <p:spPr>
          <a:xfrm>
            <a:off x="544529" y="2612206"/>
            <a:ext cx="1417832" cy="529116"/>
          </a:xfrm>
          <a:prstGeom prst="rect">
            <a:avLst/>
          </a:prstGeom>
          <a:solidFill>
            <a:schemeClr val="accent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Arial"/>
                <a:ea typeface="+mn-ea"/>
                <a:cs typeface="+mn-cs"/>
              </a:rPr>
              <a:t>Low stewardship</a:t>
            </a:r>
          </a:p>
        </p:txBody>
      </p:sp>
      <p:sp>
        <p:nvSpPr>
          <p:cNvPr id="14" name="Rectangle 13">
            <a:extLst>
              <a:ext uri="{FF2B5EF4-FFF2-40B4-BE49-F238E27FC236}">
                <a16:creationId xmlns:a16="http://schemas.microsoft.com/office/drawing/2014/main" id="{E0843140-AC27-4F90-AADC-8C3E1BC57FBF}"/>
              </a:ext>
            </a:extLst>
          </p:cNvPr>
          <p:cNvSpPr/>
          <p:nvPr/>
        </p:nvSpPr>
        <p:spPr>
          <a:xfrm>
            <a:off x="7181639" y="2612206"/>
            <a:ext cx="1417832" cy="529116"/>
          </a:xfrm>
          <a:prstGeom prst="rect">
            <a:avLst/>
          </a:prstGeom>
          <a:solidFill>
            <a:schemeClr val="accent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Arial"/>
                <a:ea typeface="+mn-ea"/>
                <a:cs typeface="+mn-cs"/>
              </a:rPr>
              <a:t>High stewardship</a:t>
            </a:r>
          </a:p>
        </p:txBody>
      </p:sp>
      <p:sp>
        <p:nvSpPr>
          <p:cNvPr id="16" name="Rectangle 15">
            <a:extLst>
              <a:ext uri="{FF2B5EF4-FFF2-40B4-BE49-F238E27FC236}">
                <a16:creationId xmlns:a16="http://schemas.microsoft.com/office/drawing/2014/main" id="{25E3C986-6546-4BA1-A7AD-3A723F4E4B69}"/>
              </a:ext>
            </a:extLst>
          </p:cNvPr>
          <p:cNvSpPr/>
          <p:nvPr/>
        </p:nvSpPr>
        <p:spPr>
          <a:xfrm>
            <a:off x="3779477" y="1101906"/>
            <a:ext cx="1585046" cy="529116"/>
          </a:xfrm>
          <a:prstGeom prst="rect">
            <a:avLst/>
          </a:prstGeom>
          <a:solidFill>
            <a:schemeClr val="accent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Arial"/>
                <a:ea typeface="+mn-ea"/>
                <a:cs typeface="+mn-cs"/>
              </a:rPr>
              <a:t>In many collections</a:t>
            </a:r>
          </a:p>
        </p:txBody>
      </p:sp>
      <p:sp>
        <p:nvSpPr>
          <p:cNvPr id="19" name="Rectangle 18">
            <a:extLst>
              <a:ext uri="{FF2B5EF4-FFF2-40B4-BE49-F238E27FC236}">
                <a16:creationId xmlns:a16="http://schemas.microsoft.com/office/drawing/2014/main" id="{88CE663F-7C00-4322-8EA6-71F943EB064C}"/>
              </a:ext>
            </a:extLst>
          </p:cNvPr>
          <p:cNvSpPr/>
          <p:nvPr/>
        </p:nvSpPr>
        <p:spPr>
          <a:xfrm>
            <a:off x="3851444" y="4133526"/>
            <a:ext cx="1417832" cy="529116"/>
          </a:xfrm>
          <a:prstGeom prst="rect">
            <a:avLst/>
          </a:prstGeom>
          <a:solidFill>
            <a:schemeClr val="accent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prstClr val="white"/>
                </a:solidFill>
                <a:effectLst/>
                <a:uLnTx/>
                <a:uFillTx/>
                <a:latin typeface="Arial"/>
                <a:ea typeface="+mn-ea"/>
                <a:cs typeface="+mn-cs"/>
              </a:rPr>
              <a:t>In few collections</a:t>
            </a:r>
          </a:p>
        </p:txBody>
      </p:sp>
      <p:sp>
        <p:nvSpPr>
          <p:cNvPr id="20" name="Rectangle 19">
            <a:extLst>
              <a:ext uri="{FF2B5EF4-FFF2-40B4-BE49-F238E27FC236}">
                <a16:creationId xmlns:a16="http://schemas.microsoft.com/office/drawing/2014/main" id="{E3F5FC02-033E-4E40-AA51-70DA046943BB}"/>
              </a:ext>
            </a:extLst>
          </p:cNvPr>
          <p:cNvSpPr/>
          <p:nvPr/>
        </p:nvSpPr>
        <p:spPr>
          <a:xfrm>
            <a:off x="4664470" y="1726058"/>
            <a:ext cx="2424699" cy="1068513"/>
          </a:xfrm>
          <a:prstGeom prst="rect">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white"/>
                </a:solidFill>
                <a:effectLst/>
                <a:uLnTx/>
                <a:uFillTx/>
                <a:latin typeface="Arial"/>
                <a:ea typeface="+mn-ea"/>
                <a:cs typeface="+mn-cs"/>
              </a:rPr>
              <a:t>Published Materials, Licensed/Purchased</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white"/>
                </a:solidFill>
                <a:effectLst/>
                <a:uLnTx/>
                <a:uFillTx/>
                <a:latin typeface="Arial"/>
                <a:ea typeface="+mn-ea"/>
                <a:cs typeface="+mn-cs"/>
              </a:rPr>
              <a:t>(books, journals, databases, audiobooks)</a:t>
            </a:r>
          </a:p>
        </p:txBody>
      </p:sp>
      <p:sp>
        <p:nvSpPr>
          <p:cNvPr id="21" name="Rectangle 20">
            <a:extLst>
              <a:ext uri="{FF2B5EF4-FFF2-40B4-BE49-F238E27FC236}">
                <a16:creationId xmlns:a16="http://schemas.microsoft.com/office/drawing/2014/main" id="{7E8E354C-F112-422F-B9BE-A11A0814C79B}"/>
              </a:ext>
            </a:extLst>
          </p:cNvPr>
          <p:cNvSpPr/>
          <p:nvPr/>
        </p:nvSpPr>
        <p:spPr>
          <a:xfrm>
            <a:off x="4664469" y="2956626"/>
            <a:ext cx="2424699" cy="1068513"/>
          </a:xfrm>
          <a:prstGeom prst="rect">
            <a:avLst/>
          </a:prstGeom>
          <a:solidFill>
            <a:srgbClr val="DE6126"/>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white"/>
                </a:solidFill>
                <a:effectLst/>
                <a:uLnTx/>
                <a:uFillTx/>
                <a:latin typeface="Arial"/>
                <a:ea typeface="+mn-ea"/>
                <a:cs typeface="+mn-cs"/>
              </a:rPr>
              <a:t>Special Collections, Local Digitization</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white"/>
                </a:solidFill>
                <a:effectLst/>
                <a:uLnTx/>
                <a:uFillTx/>
                <a:latin typeface="Arial"/>
                <a:ea typeface="+mn-ea"/>
                <a:cs typeface="+mn-cs"/>
              </a:rPr>
              <a:t>(institutional repositories, dissertations, archives)</a:t>
            </a:r>
          </a:p>
        </p:txBody>
      </p:sp>
      <p:sp>
        <p:nvSpPr>
          <p:cNvPr id="22" name="Rectangle 21">
            <a:extLst>
              <a:ext uri="{FF2B5EF4-FFF2-40B4-BE49-F238E27FC236}">
                <a16:creationId xmlns:a16="http://schemas.microsoft.com/office/drawing/2014/main" id="{D2745706-CD2F-45F8-A179-FB206593F51A}"/>
              </a:ext>
            </a:extLst>
          </p:cNvPr>
          <p:cNvSpPr/>
          <p:nvPr/>
        </p:nvSpPr>
        <p:spPr>
          <a:xfrm>
            <a:off x="2043190" y="2969231"/>
            <a:ext cx="2424699" cy="1068513"/>
          </a:xfrm>
          <a:prstGeom prst="rect">
            <a:avLst/>
          </a:prstGeom>
          <a:solidFill>
            <a:srgbClr val="F7BE0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chemeClr val="tx1"/>
                </a:solidFill>
                <a:effectLst/>
                <a:uLnTx/>
                <a:uFillTx/>
                <a:latin typeface="Arial"/>
                <a:ea typeface="+mn-ea"/>
                <a:cs typeface="+mn-cs"/>
              </a:rPr>
              <a:t>Research and Learning Materials</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chemeClr val="tx1"/>
                </a:solidFill>
                <a:effectLst/>
                <a:uLnTx/>
                <a:uFillTx/>
                <a:latin typeface="Arial"/>
                <a:ea typeface="+mn-ea"/>
                <a:cs typeface="+mn-cs"/>
              </a:rPr>
              <a:t>(courseware, textbooks, research datasets/projects)</a:t>
            </a:r>
          </a:p>
        </p:txBody>
      </p:sp>
      <p:sp>
        <p:nvSpPr>
          <p:cNvPr id="24" name="Rectangle 23">
            <a:extLst>
              <a:ext uri="{FF2B5EF4-FFF2-40B4-BE49-F238E27FC236}">
                <a16:creationId xmlns:a16="http://schemas.microsoft.com/office/drawing/2014/main" id="{D94323B2-5C32-4185-A903-51B43D288356}"/>
              </a:ext>
            </a:extLst>
          </p:cNvPr>
          <p:cNvSpPr/>
          <p:nvPr/>
        </p:nvSpPr>
        <p:spPr>
          <a:xfrm>
            <a:off x="2032915" y="1723488"/>
            <a:ext cx="2424699" cy="1068513"/>
          </a:xfrm>
          <a:prstGeom prst="rect">
            <a:avLst/>
          </a:prstGeom>
          <a:solidFill>
            <a:schemeClr val="accent4"/>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prstClr val="white"/>
                </a:solidFill>
                <a:effectLst/>
                <a:uLnTx/>
                <a:uFillTx/>
                <a:latin typeface="Arial"/>
                <a:ea typeface="+mn-ea"/>
                <a:cs typeface="+mn-cs"/>
              </a:rPr>
              <a:t>Open Web Resources</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prstClr val="white"/>
                </a:solidFill>
                <a:effectLst/>
                <a:uLnTx/>
                <a:uFillTx/>
                <a:latin typeface="Arial"/>
                <a:ea typeface="+mn-ea"/>
                <a:cs typeface="+mn-cs"/>
              </a:rPr>
              <a:t>(OA aggregations, social media, blogs)</a:t>
            </a:r>
          </a:p>
        </p:txBody>
      </p:sp>
      <p:pic>
        <p:nvPicPr>
          <p:cNvPr id="15" name="Picture 14">
            <a:extLst>
              <a:ext uri="{FF2B5EF4-FFF2-40B4-BE49-F238E27FC236}">
                <a16:creationId xmlns:a16="http://schemas.microsoft.com/office/drawing/2014/main" id="{ECCAEB33-DD49-4683-89BA-43FCA02DB9E2}"/>
              </a:ext>
            </a:extLst>
          </p:cNvPr>
          <p:cNvPicPr>
            <a:picLocks noChangeAspect="1"/>
          </p:cNvPicPr>
          <p:nvPr/>
        </p:nvPicPr>
        <p:blipFill>
          <a:blip r:embed="rId3"/>
          <a:stretch>
            <a:fillRect/>
          </a:stretch>
        </p:blipFill>
        <p:spPr>
          <a:xfrm>
            <a:off x="3423075" y="4862408"/>
            <a:ext cx="2274570" cy="280811"/>
          </a:xfrm>
          <a:prstGeom prst="rect">
            <a:avLst/>
          </a:prstGeom>
        </p:spPr>
      </p:pic>
      <p:sp>
        <p:nvSpPr>
          <p:cNvPr id="17" name="Rectangle 16">
            <a:extLst>
              <a:ext uri="{FF2B5EF4-FFF2-40B4-BE49-F238E27FC236}">
                <a16:creationId xmlns:a16="http://schemas.microsoft.com/office/drawing/2014/main" id="{60AF7B6B-EE4E-449F-9C8A-21717CF055F1}"/>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7BDE0DE5-B41D-404B-B46E-47B847520756}"/>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3" name="Rectangle 22">
            <a:extLst>
              <a:ext uri="{FF2B5EF4-FFF2-40B4-BE49-F238E27FC236}">
                <a16:creationId xmlns:a16="http://schemas.microsoft.com/office/drawing/2014/main" id="{5F177F4B-625F-4CD9-9D66-7FD2F20AC4A3}"/>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5" name="Straight Connector 24">
            <a:extLst>
              <a:ext uri="{FF2B5EF4-FFF2-40B4-BE49-F238E27FC236}">
                <a16:creationId xmlns:a16="http://schemas.microsoft.com/office/drawing/2014/main" id="{18A6CDC3-479B-4215-BCAB-F714B83121CE}"/>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26" name="Rectangle 25">
            <a:extLst>
              <a:ext uri="{FF2B5EF4-FFF2-40B4-BE49-F238E27FC236}">
                <a16:creationId xmlns:a16="http://schemas.microsoft.com/office/drawing/2014/main" id="{EC14B083-DA06-4771-98C7-2E0159BE9563}"/>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7" name="Rectangle 26">
            <a:extLst>
              <a:ext uri="{FF2B5EF4-FFF2-40B4-BE49-F238E27FC236}">
                <a16:creationId xmlns:a16="http://schemas.microsoft.com/office/drawing/2014/main" id="{2392D583-7E17-42E8-B2C1-D4D5F3AFF6C6}"/>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8" name="Rectangle 27">
            <a:extLst>
              <a:ext uri="{FF2B5EF4-FFF2-40B4-BE49-F238E27FC236}">
                <a16:creationId xmlns:a16="http://schemas.microsoft.com/office/drawing/2014/main" id="{7A870A33-EE68-4E50-94D0-49BEE330A476}"/>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9" name="Straight Connector 28">
            <a:extLst>
              <a:ext uri="{FF2B5EF4-FFF2-40B4-BE49-F238E27FC236}">
                <a16:creationId xmlns:a16="http://schemas.microsoft.com/office/drawing/2014/main" id="{1F3B9285-5584-4C93-9DA1-F47C16B07B2D}"/>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98719433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859BCE6-7DB9-4FE2-AAE3-23171EFF4A69}"/>
              </a:ext>
            </a:extLst>
          </p:cNvPr>
          <p:cNvSpPr>
            <a:spLocks noGrp="1"/>
          </p:cNvSpPr>
          <p:nvPr>
            <p:ph type="body" sz="quarter" idx="13"/>
          </p:nvPr>
        </p:nvSpPr>
        <p:spPr/>
        <p:txBody>
          <a:bodyPr/>
          <a:lstStyle/>
          <a:p>
            <a:r>
              <a:rPr lang="en-US" dirty="0"/>
              <a:t>The Evolving Collection Landscape</a:t>
            </a:r>
          </a:p>
        </p:txBody>
      </p:sp>
      <p:sp>
        <p:nvSpPr>
          <p:cNvPr id="11" name="Oval 10">
            <a:extLst>
              <a:ext uri="{FF2B5EF4-FFF2-40B4-BE49-F238E27FC236}">
                <a16:creationId xmlns:a16="http://schemas.microsoft.com/office/drawing/2014/main" id="{5ED77D39-0404-46F0-90BF-C0F09903D2A1}"/>
              </a:ext>
            </a:extLst>
          </p:cNvPr>
          <p:cNvSpPr/>
          <p:nvPr/>
        </p:nvSpPr>
        <p:spPr>
          <a:xfrm>
            <a:off x="3482967" y="1372924"/>
            <a:ext cx="2178066" cy="2153135"/>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100" b="1" i="0" u="none" strike="noStrike" kern="0" cap="none" spc="0" normalizeH="0" baseline="0" noProof="0" dirty="0">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rPr>
              <a:t>The Inside-Out </a:t>
            </a:r>
            <a:r>
              <a:rPr lang="en-US" sz="2100"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C</a:t>
            </a:r>
            <a:r>
              <a:rPr kumimoji="0" lang="en-US" sz="2100" b="1" i="0" u="none" strike="noStrike" kern="0" cap="none" spc="0" normalizeH="0" baseline="0" noProof="0" dirty="0" err="1">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rPr>
              <a:t>ollection</a:t>
            </a:r>
            <a:endParaRPr kumimoji="0" lang="en-US" sz="2100" b="1" i="0" u="none" strike="noStrike" kern="0" cap="none" spc="0" normalizeH="0" baseline="0" noProof="0" dirty="0">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endParaRPr>
          </a:p>
        </p:txBody>
      </p:sp>
      <p:sp>
        <p:nvSpPr>
          <p:cNvPr id="12" name="Oval 11">
            <a:extLst>
              <a:ext uri="{FF2B5EF4-FFF2-40B4-BE49-F238E27FC236}">
                <a16:creationId xmlns:a16="http://schemas.microsoft.com/office/drawing/2014/main" id="{E8C84BC9-77CA-4250-9BE9-C731268F2512}"/>
              </a:ext>
            </a:extLst>
          </p:cNvPr>
          <p:cNvSpPr/>
          <p:nvPr/>
        </p:nvSpPr>
        <p:spPr>
          <a:xfrm>
            <a:off x="6381536" y="1372924"/>
            <a:ext cx="2178066" cy="2153135"/>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100" b="1" i="0" u="none" strike="noStrike" kern="0" cap="none" spc="0" normalizeH="0" baseline="0" noProof="0" dirty="0">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rPr>
              <a:t>The Facilitated </a:t>
            </a:r>
            <a:r>
              <a:rPr lang="en-US" sz="2100"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C</a:t>
            </a:r>
            <a:r>
              <a:rPr kumimoji="0" lang="en-US" sz="2100" b="1" i="0" u="none" strike="noStrike" kern="0" cap="none" spc="0" normalizeH="0" baseline="0" noProof="0" dirty="0" err="1">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rPr>
              <a:t>ollection</a:t>
            </a:r>
            <a:endParaRPr kumimoji="0" lang="en-US" sz="2100" b="1" i="0" u="none" strike="noStrike" kern="0" cap="none" spc="0" normalizeH="0" baseline="0" noProof="0" dirty="0">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endParaRPr>
          </a:p>
        </p:txBody>
      </p:sp>
      <p:sp>
        <p:nvSpPr>
          <p:cNvPr id="13" name="Oval 12">
            <a:extLst>
              <a:ext uri="{FF2B5EF4-FFF2-40B4-BE49-F238E27FC236}">
                <a16:creationId xmlns:a16="http://schemas.microsoft.com/office/drawing/2014/main" id="{08DB7A84-34AA-4F54-B8DE-C5C05FFB485E}"/>
              </a:ext>
            </a:extLst>
          </p:cNvPr>
          <p:cNvSpPr/>
          <p:nvPr/>
        </p:nvSpPr>
        <p:spPr>
          <a:xfrm>
            <a:off x="582241" y="1372924"/>
            <a:ext cx="2178065" cy="2153135"/>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100" b="1" i="0" u="none" strike="noStrike" kern="0" cap="none" spc="0" normalizeH="0" baseline="0" noProof="0" dirty="0">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rPr>
              <a:t>The </a:t>
            </a:r>
            <a:r>
              <a:rPr lang="en-US" sz="2100"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C</a:t>
            </a:r>
            <a:r>
              <a:rPr kumimoji="0" lang="en-US" sz="2100" b="1" i="0" u="none" strike="noStrike" kern="0" cap="none" spc="0" normalizeH="0" baseline="0" noProof="0" dirty="0" err="1">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rPr>
              <a:t>ollective</a:t>
            </a:r>
            <a:r>
              <a:rPr kumimoji="0" lang="en-US" sz="2100" b="1" i="0" u="none" strike="noStrike" kern="0" cap="none" spc="0" normalizeH="0" baseline="0" noProof="0" dirty="0">
                <a:ln>
                  <a:noFill/>
                </a:ln>
                <a:solidFill>
                  <a:prstClr val="white"/>
                </a:solidFill>
                <a:effectLst/>
                <a:uLnTx/>
                <a:uFillTx/>
                <a:latin typeface="Segoe UI" panose="020B0502040204020203" pitchFamily="34" charset="0"/>
                <a:ea typeface="Segoe UI" panose="020B0502040204020203" pitchFamily="34" charset="0"/>
                <a:cs typeface="Segoe UI" panose="020B0502040204020203" pitchFamily="34" charset="0"/>
              </a:rPr>
              <a:t> Collection</a:t>
            </a:r>
          </a:p>
        </p:txBody>
      </p:sp>
      <p:sp>
        <p:nvSpPr>
          <p:cNvPr id="14" name="Text Placeholder 2">
            <a:extLst>
              <a:ext uri="{FF2B5EF4-FFF2-40B4-BE49-F238E27FC236}">
                <a16:creationId xmlns:a16="http://schemas.microsoft.com/office/drawing/2014/main" id="{8AE35F04-69E4-4EBE-A791-49B2BAF54E1F}"/>
              </a:ext>
            </a:extLst>
          </p:cNvPr>
          <p:cNvSpPr txBox="1">
            <a:spLocks/>
          </p:cNvSpPr>
          <p:nvPr/>
        </p:nvSpPr>
        <p:spPr>
          <a:xfrm>
            <a:off x="3366981" y="3629177"/>
            <a:ext cx="2410038" cy="686443"/>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lgn="ctr">
              <a:buFont typeface="Arial"/>
              <a:buNone/>
            </a:pPr>
            <a:r>
              <a:rPr lang="en-US" sz="1600"/>
              <a:t>Reconfiguration of </a:t>
            </a:r>
            <a:r>
              <a:rPr lang="en-US" sz="1600" b="1">
                <a:solidFill>
                  <a:schemeClr val="tx2"/>
                </a:solidFill>
              </a:rPr>
              <a:t>research work</a:t>
            </a:r>
            <a:endParaRPr lang="en-US" sz="1600" b="1" dirty="0">
              <a:solidFill>
                <a:schemeClr val="tx2"/>
              </a:solidFill>
            </a:endParaRPr>
          </a:p>
        </p:txBody>
      </p:sp>
      <p:sp>
        <p:nvSpPr>
          <p:cNvPr id="17" name="Text Placeholder 2">
            <a:extLst>
              <a:ext uri="{FF2B5EF4-FFF2-40B4-BE49-F238E27FC236}">
                <a16:creationId xmlns:a16="http://schemas.microsoft.com/office/drawing/2014/main" id="{6655EF3C-3313-4A95-A1FE-5E2467AE601A}"/>
              </a:ext>
            </a:extLst>
          </p:cNvPr>
          <p:cNvSpPr txBox="1">
            <a:spLocks/>
          </p:cNvSpPr>
          <p:nvPr/>
        </p:nvSpPr>
        <p:spPr>
          <a:xfrm>
            <a:off x="6253909" y="3629176"/>
            <a:ext cx="2410038" cy="686443"/>
          </a:xfrm>
          <a:prstGeom prst="rect">
            <a:avLst/>
          </a:prstGeom>
        </p:spPr>
        <p:txBody>
          <a:bodyPr vert="horz"/>
          <a:lstStyle>
            <a:lvl1pPr marL="342900" indent="-342900" algn="l" defTabSz="457200" rtl="0" eaLnBrk="1" latinLnBrk="0" hangingPunct="1">
              <a:spcBef>
                <a:spcPct val="20000"/>
              </a:spcBef>
              <a:buFont typeface="Arial"/>
              <a:buChar char="•"/>
              <a:defRPr sz="2400" kern="1200" baseline="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0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1800" kern="1200">
                <a:solidFill>
                  <a:schemeClr val="tx1"/>
                </a:solidFill>
                <a:latin typeface="+mn-lt"/>
                <a:ea typeface="+mn-ea"/>
                <a:cs typeface="+mn-cs"/>
              </a:defRPr>
            </a:lvl3pPr>
            <a:lvl4pPr marL="1600200" indent="-228600" algn="l" defTabSz="457200" rtl="0" eaLnBrk="1" latinLnBrk="0" hangingPunct="1">
              <a:spcBef>
                <a:spcPct val="20000"/>
              </a:spcBef>
              <a:buFont typeface="Arial" charset="0"/>
              <a:buChar char="•"/>
              <a:defRPr sz="1600" kern="1200">
                <a:solidFill>
                  <a:schemeClr val="tx1"/>
                </a:solidFill>
                <a:latin typeface="+mn-lt"/>
                <a:ea typeface="+mn-ea"/>
                <a:cs typeface="+mn-cs"/>
              </a:defRPr>
            </a:lvl4pPr>
            <a:lvl5pPr marL="2057400" indent="-228600" algn="l" defTabSz="457200" rtl="0" eaLnBrk="1" latinLnBrk="0" hangingPunct="1">
              <a:spcBef>
                <a:spcPct val="20000"/>
              </a:spcBef>
              <a:buFont typeface="Arial" charset="0"/>
              <a:buChar char="•"/>
              <a:defRPr sz="14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14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12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11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1100" kern="1200">
                <a:solidFill>
                  <a:schemeClr val="tx1"/>
                </a:solidFill>
                <a:latin typeface="+mn-lt"/>
                <a:ea typeface="+mn-ea"/>
                <a:cs typeface="+mn-cs"/>
              </a:defRPr>
            </a:lvl9pPr>
          </a:lstStyle>
          <a:p>
            <a:pPr marL="0" marR="0" lvl="0" indent="0" algn="ctr" defTabSz="457200" rtl="0" eaLnBrk="1" fontAlgn="auto" latinLnBrk="0" hangingPunct="1">
              <a:lnSpc>
                <a:spcPct val="100000"/>
              </a:lnSpc>
              <a:spcBef>
                <a:spcPct val="20000"/>
              </a:spcBef>
              <a:spcAft>
                <a:spcPts val="0"/>
              </a:spcAft>
              <a:buClrTx/>
              <a:buSzTx/>
              <a:buFont typeface="Arial"/>
              <a:buNone/>
              <a:tabLst/>
              <a:defRPr/>
            </a:pPr>
            <a:r>
              <a:rPr kumimoji="0" lang="en-US" sz="1600" b="0" i="0" u="none" strike="noStrike" kern="1200" cap="none" spc="0" normalizeH="0" baseline="0" noProof="0" dirty="0">
                <a:ln>
                  <a:noFill/>
                </a:ln>
                <a:solidFill>
                  <a:srgbClr val="000000"/>
                </a:solidFill>
                <a:effectLst/>
                <a:uLnTx/>
                <a:uFillTx/>
                <a:latin typeface="Arial"/>
                <a:ea typeface="+mn-ea"/>
                <a:cs typeface="+mn-cs"/>
              </a:rPr>
              <a:t>Reconfiguration of </a:t>
            </a:r>
            <a:r>
              <a:rPr kumimoji="0" lang="en-US" sz="1600" b="1" i="0" u="none" strike="noStrike" kern="1200" cap="none" spc="0" normalizeH="0" baseline="0" noProof="0" dirty="0">
                <a:ln>
                  <a:noFill/>
                </a:ln>
                <a:solidFill>
                  <a:srgbClr val="1F497D"/>
                </a:solidFill>
                <a:effectLst/>
                <a:uLnTx/>
                <a:uFillTx/>
                <a:latin typeface="Arial"/>
                <a:ea typeface="+mn-ea"/>
                <a:cs typeface="+mn-cs"/>
              </a:rPr>
              <a:t>information space</a:t>
            </a:r>
          </a:p>
        </p:txBody>
      </p:sp>
      <p:sp>
        <p:nvSpPr>
          <p:cNvPr id="18" name="Text Placeholder 2">
            <a:extLst>
              <a:ext uri="{FF2B5EF4-FFF2-40B4-BE49-F238E27FC236}">
                <a16:creationId xmlns:a16="http://schemas.microsoft.com/office/drawing/2014/main" id="{557E9E34-91B0-4E12-A90C-06D794F9F0C3}"/>
              </a:ext>
            </a:extLst>
          </p:cNvPr>
          <p:cNvSpPr txBox="1">
            <a:spLocks/>
          </p:cNvSpPr>
          <p:nvPr/>
        </p:nvSpPr>
        <p:spPr>
          <a:xfrm>
            <a:off x="480053" y="3622283"/>
            <a:ext cx="2410038" cy="686443"/>
          </a:xfrm>
          <a:prstGeom prst="rect">
            <a:avLst/>
          </a:prstGeom>
        </p:spPr>
        <p:txBody>
          <a:bodyPr vert="horz"/>
          <a:lstStyle>
            <a:lvl1pPr marL="342900" indent="-342900" algn="l" defTabSz="457200" rtl="0" eaLnBrk="1" latinLnBrk="0" hangingPunct="1">
              <a:spcBef>
                <a:spcPct val="20000"/>
              </a:spcBef>
              <a:buFont typeface="Arial"/>
              <a:buChar char="•"/>
              <a:defRPr sz="2400" kern="1200" baseline="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0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1800" kern="1200">
                <a:solidFill>
                  <a:schemeClr val="tx1"/>
                </a:solidFill>
                <a:latin typeface="+mn-lt"/>
                <a:ea typeface="+mn-ea"/>
                <a:cs typeface="+mn-cs"/>
              </a:defRPr>
            </a:lvl3pPr>
            <a:lvl4pPr marL="1600200" indent="-228600" algn="l" defTabSz="457200" rtl="0" eaLnBrk="1" latinLnBrk="0" hangingPunct="1">
              <a:spcBef>
                <a:spcPct val="20000"/>
              </a:spcBef>
              <a:buFont typeface="Arial" charset="0"/>
              <a:buChar char="•"/>
              <a:defRPr sz="1600" kern="1200">
                <a:solidFill>
                  <a:schemeClr val="tx1"/>
                </a:solidFill>
                <a:latin typeface="+mn-lt"/>
                <a:ea typeface="+mn-ea"/>
                <a:cs typeface="+mn-cs"/>
              </a:defRPr>
            </a:lvl4pPr>
            <a:lvl5pPr marL="2057400" indent="-228600" algn="l" defTabSz="457200" rtl="0" eaLnBrk="1" latinLnBrk="0" hangingPunct="1">
              <a:spcBef>
                <a:spcPct val="20000"/>
              </a:spcBef>
              <a:buFont typeface="Arial" charset="0"/>
              <a:buChar char="•"/>
              <a:defRPr sz="14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14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12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11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1100" kern="1200">
                <a:solidFill>
                  <a:schemeClr val="tx1"/>
                </a:solidFill>
                <a:latin typeface="+mn-lt"/>
                <a:ea typeface="+mn-ea"/>
                <a:cs typeface="+mn-cs"/>
              </a:defRPr>
            </a:lvl9pPr>
          </a:lstStyle>
          <a:p>
            <a:pPr marL="0" marR="0" lvl="0" indent="0" algn="ctr" defTabSz="457200" rtl="0" eaLnBrk="1" fontAlgn="auto" latinLnBrk="0" hangingPunct="1">
              <a:lnSpc>
                <a:spcPct val="100000"/>
              </a:lnSpc>
              <a:spcBef>
                <a:spcPct val="20000"/>
              </a:spcBef>
              <a:spcAft>
                <a:spcPts val="0"/>
              </a:spcAft>
              <a:buClrTx/>
              <a:buSzTx/>
              <a:buFont typeface="Arial"/>
              <a:buNone/>
              <a:tabLst/>
              <a:defRPr/>
            </a:pPr>
            <a:r>
              <a:rPr kumimoji="0" lang="en-US" sz="1600" b="0" i="0" u="none" strike="noStrike" kern="1200" cap="none" spc="0" normalizeH="0" baseline="0" noProof="0" dirty="0">
                <a:ln>
                  <a:noFill/>
                </a:ln>
                <a:solidFill>
                  <a:srgbClr val="000000"/>
                </a:solidFill>
                <a:effectLst/>
                <a:uLnTx/>
                <a:uFillTx/>
                <a:latin typeface="Arial"/>
                <a:ea typeface="+mn-ea"/>
                <a:cs typeface="+mn-cs"/>
              </a:rPr>
              <a:t>Reconfiguration of </a:t>
            </a:r>
            <a:r>
              <a:rPr kumimoji="0" lang="en-US" sz="1600" b="1" i="0" u="none" strike="noStrike" kern="1200" cap="none" spc="0" normalizeH="0" baseline="0" noProof="0" dirty="0">
                <a:ln>
                  <a:noFill/>
                </a:ln>
                <a:solidFill>
                  <a:srgbClr val="1F497D"/>
                </a:solidFill>
                <a:effectLst/>
                <a:uLnTx/>
                <a:uFillTx/>
                <a:latin typeface="Arial"/>
                <a:ea typeface="+mn-ea"/>
                <a:cs typeface="+mn-cs"/>
              </a:rPr>
              <a:t>library collaboration</a:t>
            </a:r>
          </a:p>
        </p:txBody>
      </p:sp>
    </p:spTree>
    <p:extLst>
      <p:ext uri="{BB962C8B-B14F-4D97-AF65-F5344CB8AC3E}">
        <p14:creationId xmlns:p14="http://schemas.microsoft.com/office/powerpoint/2010/main" val="95733141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descr="A group of people walking in front of a castle&#10;&#10;Description generated with very high confidence">
            <a:extLst>
              <a:ext uri="{FF2B5EF4-FFF2-40B4-BE49-F238E27FC236}">
                <a16:creationId xmlns:a16="http://schemas.microsoft.com/office/drawing/2014/main" id="{F779C433-AC0F-4E1E-83E9-E72E7075A0D9}"/>
              </a:ext>
            </a:extLst>
          </p:cNvPr>
          <p:cNvPicPr>
            <a:picLocks noChangeAspect="1"/>
          </p:cNvPicPr>
          <p:nvPr/>
        </p:nvPicPr>
        <p:blipFill rotWithShape="1">
          <a:blip r:embed="rId3">
            <a:alphaModFix amt="20000"/>
          </a:blip>
          <a:srcRect l="-46" r="-70" b="2087"/>
          <a:stretch/>
        </p:blipFill>
        <p:spPr>
          <a:xfrm>
            <a:off x="0" y="117475"/>
            <a:ext cx="9146129" cy="5023736"/>
          </a:xfrm>
          <a:prstGeom prst="rect">
            <a:avLst/>
          </a:prstGeom>
        </p:spPr>
      </p:pic>
      <p:sp>
        <p:nvSpPr>
          <p:cNvPr id="5" name="Text Placeholder 4">
            <a:extLst>
              <a:ext uri="{FF2B5EF4-FFF2-40B4-BE49-F238E27FC236}">
                <a16:creationId xmlns:a16="http://schemas.microsoft.com/office/drawing/2014/main" id="{E8992CA6-C9EE-4C6C-9C27-A780FEB83BD8}"/>
              </a:ext>
            </a:extLst>
          </p:cNvPr>
          <p:cNvSpPr>
            <a:spLocks noGrp="1"/>
          </p:cNvSpPr>
          <p:nvPr>
            <p:ph type="body" sz="quarter" idx="12"/>
          </p:nvPr>
        </p:nvSpPr>
        <p:spPr>
          <a:xfrm>
            <a:off x="340785" y="1029747"/>
            <a:ext cx="8615435" cy="3648389"/>
          </a:xfrm>
          <a:noFill/>
          <a:ln>
            <a:noFill/>
          </a:ln>
        </p:spPr>
        <p:style>
          <a:lnRef idx="1">
            <a:schemeClr val="dk1"/>
          </a:lnRef>
          <a:fillRef idx="3">
            <a:schemeClr val="dk1"/>
          </a:fillRef>
          <a:effectRef idx="2">
            <a:schemeClr val="dk1"/>
          </a:effectRef>
          <a:fontRef idx="minor">
            <a:schemeClr val="lt1"/>
          </a:fontRef>
        </p:style>
        <p:txBody>
          <a:bodyPr>
            <a:normAutofit lnSpcReduction="10000"/>
          </a:bodyPr>
          <a:lstStyle/>
          <a:p>
            <a:r>
              <a:rPr lang="en-US" dirty="0">
                <a:solidFill>
                  <a:schemeClr val="tx1"/>
                </a:solidFill>
              </a:rPr>
              <a:t>Devote </a:t>
            </a:r>
            <a:r>
              <a:rPr lang="en-US" b="1" i="1" dirty="0">
                <a:solidFill>
                  <a:schemeClr val="tx1"/>
                </a:solidFill>
              </a:rPr>
              <a:t>more attention to system-wide organization of collections</a:t>
            </a:r>
          </a:p>
          <a:p>
            <a:pPr lvl="1"/>
            <a:r>
              <a:rPr lang="en-US" dirty="0">
                <a:solidFill>
                  <a:schemeClr val="tx1"/>
                </a:solidFill>
              </a:rPr>
              <a:t>“System” is a consortium, a region or a country</a:t>
            </a:r>
          </a:p>
          <a:p>
            <a:r>
              <a:rPr lang="en-US" b="1" dirty="0">
                <a:solidFill>
                  <a:schemeClr val="tx1"/>
                </a:solidFill>
              </a:rPr>
              <a:t>“Collective collection” </a:t>
            </a:r>
          </a:p>
          <a:p>
            <a:pPr lvl="1"/>
            <a:r>
              <a:rPr lang="en-US" i="1" dirty="0">
                <a:solidFill>
                  <a:schemeClr val="tx1"/>
                </a:solidFill>
              </a:rPr>
              <a:t>More focused attention on collective development, management and disclosure of collections across groups of libraries</a:t>
            </a:r>
            <a:endParaRPr lang="en-US" dirty="0">
              <a:solidFill>
                <a:schemeClr val="tx1"/>
              </a:solidFill>
            </a:endParaRPr>
          </a:p>
          <a:p>
            <a:pPr marL="0" indent="0">
              <a:buNone/>
            </a:pPr>
            <a:endParaRPr lang="en-US" sz="1800" dirty="0">
              <a:solidFill>
                <a:schemeClr val="tx1"/>
              </a:solidFill>
            </a:endParaRPr>
          </a:p>
          <a:p>
            <a:pPr marL="0" indent="0">
              <a:buNone/>
            </a:pPr>
            <a:endParaRPr lang="en-US" sz="1800" dirty="0">
              <a:solidFill>
                <a:schemeClr val="tx1"/>
              </a:solidFill>
            </a:endParaRPr>
          </a:p>
          <a:p>
            <a:pPr marL="0" indent="0">
              <a:buNone/>
            </a:pPr>
            <a:endParaRPr lang="en-US" sz="1800" dirty="0">
              <a:solidFill>
                <a:schemeClr val="tx1"/>
              </a:solidFill>
            </a:endParaRPr>
          </a:p>
          <a:p>
            <a:pPr marL="0" indent="0">
              <a:buNone/>
            </a:pPr>
            <a:r>
              <a:rPr lang="en-US" sz="1350" dirty="0">
                <a:solidFill>
                  <a:schemeClr val="tx1"/>
                </a:solidFill>
              </a:rPr>
              <a:t>Dempsey, Lorcan. 2013. The Emergence of the Collective Collection: Analyzing Aggregate Print Library Holdings. </a:t>
            </a:r>
            <a:r>
              <a:rPr lang="en-US" sz="1350" dirty="0">
                <a:solidFill>
                  <a:schemeClr val="tx1"/>
                </a:solidFill>
                <a:hlinkClick r:id="rId4">
                  <a:extLst>
                    <a:ext uri="{A12FA001-AC4F-418D-AE19-62706E023703}">
                      <ahyp:hlinkClr xmlns:ahyp="http://schemas.microsoft.com/office/drawing/2018/hyperlinkcolor" val="tx"/>
                    </a:ext>
                  </a:extLst>
                </a:hlinkClick>
              </a:rPr>
              <a:t>http://www.oclc.org/content/dam/research/publications/library/2013/2013-09intro.pdf</a:t>
            </a:r>
            <a:r>
              <a:rPr lang="en-US" sz="1350" dirty="0">
                <a:solidFill>
                  <a:schemeClr val="tx1"/>
                </a:solidFill>
              </a:rPr>
              <a:t> </a:t>
            </a:r>
          </a:p>
        </p:txBody>
      </p:sp>
      <p:sp>
        <p:nvSpPr>
          <p:cNvPr id="6" name="Text Placeholder 5">
            <a:extLst>
              <a:ext uri="{FF2B5EF4-FFF2-40B4-BE49-F238E27FC236}">
                <a16:creationId xmlns:a16="http://schemas.microsoft.com/office/drawing/2014/main" id="{78DB7F76-E0A1-4935-B405-558596D9E1D4}"/>
              </a:ext>
            </a:extLst>
          </p:cNvPr>
          <p:cNvSpPr>
            <a:spLocks noGrp="1"/>
          </p:cNvSpPr>
          <p:nvPr>
            <p:ph type="body" sz="quarter" idx="13"/>
          </p:nvPr>
        </p:nvSpPr>
        <p:spPr/>
        <p:txBody>
          <a:bodyPr/>
          <a:lstStyle/>
          <a:p>
            <a:r>
              <a:rPr lang="en-US" sz="3300" dirty="0">
                <a:solidFill>
                  <a:schemeClr val="tx2"/>
                </a:solidFill>
              </a:rPr>
              <a:t>The Collective Collection</a:t>
            </a:r>
          </a:p>
        </p:txBody>
      </p:sp>
      <p:sp>
        <p:nvSpPr>
          <p:cNvPr id="7" name="TextBox 6">
            <a:extLst>
              <a:ext uri="{FF2B5EF4-FFF2-40B4-BE49-F238E27FC236}">
                <a16:creationId xmlns:a16="http://schemas.microsoft.com/office/drawing/2014/main" id="{0FB4F289-123B-4630-8D08-CE5D98D8388B}"/>
              </a:ext>
            </a:extLst>
          </p:cNvPr>
          <p:cNvSpPr txBox="1"/>
          <p:nvPr/>
        </p:nvSpPr>
        <p:spPr>
          <a:xfrm>
            <a:off x="5284490" y="4758269"/>
            <a:ext cx="1181734" cy="215444"/>
          </a:xfrm>
          <a:prstGeom prst="rect">
            <a:avLst/>
          </a:prstGeom>
          <a:noFill/>
        </p:spPr>
        <p:txBody>
          <a:bodyPr wrap="none" rtlCol="0">
            <a:spAutoFit/>
          </a:bodyPr>
          <a:lstStyle/>
          <a:p>
            <a:r>
              <a:rPr lang="en-US" sz="800" dirty="0">
                <a:solidFill>
                  <a:schemeClr val="bg1">
                    <a:lumMod val="50000"/>
                  </a:schemeClr>
                </a:solidFill>
              </a:rPr>
              <a:t>University of Adelaide</a:t>
            </a:r>
          </a:p>
        </p:txBody>
      </p:sp>
    </p:spTree>
    <p:extLst>
      <p:ext uri="{BB962C8B-B14F-4D97-AF65-F5344CB8AC3E}">
        <p14:creationId xmlns:p14="http://schemas.microsoft.com/office/powerpoint/2010/main" val="338917085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0" name="Chart 9">
            <a:extLst>
              <a:ext uri="{FF2B5EF4-FFF2-40B4-BE49-F238E27FC236}">
                <a16:creationId xmlns:a16="http://schemas.microsoft.com/office/drawing/2014/main" id="{0A5391AC-1A9B-472D-9CDA-B32ACC3A638C}"/>
              </a:ext>
            </a:extLst>
          </p:cNvPr>
          <p:cNvGraphicFramePr>
            <a:graphicFrameLocks/>
          </p:cNvGraphicFramePr>
          <p:nvPr>
            <p:extLst>
              <p:ext uri="{D42A27DB-BD31-4B8C-83A1-F6EECF244321}">
                <p14:modId xmlns:p14="http://schemas.microsoft.com/office/powerpoint/2010/main" val="3064562344"/>
              </p:ext>
            </p:extLst>
          </p:nvPr>
        </p:nvGraphicFramePr>
        <p:xfrm>
          <a:off x="3311091" y="1253712"/>
          <a:ext cx="5549275" cy="2954957"/>
        </p:xfrm>
        <a:graphic>
          <a:graphicData uri="http://schemas.openxmlformats.org/drawingml/2006/chart">
            <c:chart xmlns:c="http://schemas.openxmlformats.org/drawingml/2006/chart" xmlns:r="http://schemas.openxmlformats.org/officeDocument/2006/relationships" r:id="rId3"/>
          </a:graphicData>
        </a:graphic>
      </p:graphicFrame>
      <p:sp>
        <p:nvSpPr>
          <p:cNvPr id="3" name="TextBox 2">
            <a:extLst>
              <a:ext uri="{FF2B5EF4-FFF2-40B4-BE49-F238E27FC236}">
                <a16:creationId xmlns:a16="http://schemas.microsoft.com/office/drawing/2014/main" id="{6198544A-DA4F-425C-9AB8-BE6D80899BF3}"/>
              </a:ext>
            </a:extLst>
          </p:cNvPr>
          <p:cNvSpPr txBox="1"/>
          <p:nvPr/>
        </p:nvSpPr>
        <p:spPr>
          <a:xfrm>
            <a:off x="138422" y="4779713"/>
            <a:ext cx="5441950" cy="27699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200" i="1" dirty="0"/>
              <a:t>OCLC Global Council 2019 Open Content Survey</a:t>
            </a:r>
          </a:p>
        </p:txBody>
      </p:sp>
      <p:sp>
        <p:nvSpPr>
          <p:cNvPr id="2" name="Rectangle 1">
            <a:extLst>
              <a:ext uri="{FF2B5EF4-FFF2-40B4-BE49-F238E27FC236}">
                <a16:creationId xmlns:a16="http://schemas.microsoft.com/office/drawing/2014/main" id="{950BE361-76A7-7F45-95B6-25DEC4331C8A}"/>
              </a:ext>
            </a:extLst>
          </p:cNvPr>
          <p:cNvSpPr/>
          <p:nvPr/>
        </p:nvSpPr>
        <p:spPr>
          <a:xfrm>
            <a:off x="697521" y="1253712"/>
            <a:ext cx="2613570" cy="2800767"/>
          </a:xfrm>
          <a:prstGeom prst="rect">
            <a:avLst/>
          </a:prstGeom>
        </p:spPr>
        <p:txBody>
          <a:bodyPr wrap="square">
            <a:spAutoFit/>
          </a:bodyPr>
          <a:lstStyle/>
          <a:p>
            <a:r>
              <a:rPr lang="en-US" sz="1600" b="1" dirty="0">
                <a:solidFill>
                  <a:schemeClr val="accent1"/>
                </a:solidFill>
              </a:rPr>
              <a:t>Key Insight:</a:t>
            </a:r>
          </a:p>
          <a:p>
            <a:endParaRPr lang="en-US" sz="1600" dirty="0"/>
          </a:p>
          <a:p>
            <a:r>
              <a:rPr lang="en-US" sz="1600" dirty="0"/>
              <a:t>Digitizing print collections:</a:t>
            </a:r>
          </a:p>
          <a:p>
            <a:pPr marL="285750" indent="-285750">
              <a:buFont typeface="Arial" panose="020B0604020202020204" pitchFamily="34" charset="0"/>
              <a:buChar char="•"/>
            </a:pPr>
            <a:r>
              <a:rPr lang="en-US" sz="1600" dirty="0"/>
              <a:t>Deeply invested</a:t>
            </a:r>
          </a:p>
          <a:p>
            <a:pPr marL="285750" indent="-285750">
              <a:buFont typeface="Arial" panose="020B0604020202020204" pitchFamily="34" charset="0"/>
              <a:buChar char="•"/>
            </a:pPr>
            <a:r>
              <a:rPr lang="en-US" sz="1600" dirty="0"/>
              <a:t>Mature</a:t>
            </a:r>
          </a:p>
          <a:p>
            <a:pPr marL="285750" indent="-285750">
              <a:buFont typeface="Arial" panose="020B0604020202020204" pitchFamily="34" charset="0"/>
              <a:buChar char="•"/>
            </a:pPr>
            <a:r>
              <a:rPr lang="en-US" sz="1600" dirty="0"/>
              <a:t>Well-resourced</a:t>
            </a:r>
          </a:p>
          <a:p>
            <a:pPr marL="285750" indent="-285750">
              <a:buFont typeface="Arial" panose="020B0604020202020204" pitchFamily="34" charset="0"/>
              <a:buChar char="•"/>
            </a:pPr>
            <a:r>
              <a:rPr lang="en-US" sz="1600" dirty="0"/>
              <a:t>Very successful</a:t>
            </a:r>
          </a:p>
          <a:p>
            <a:pPr marL="285750" indent="-285750">
              <a:buFont typeface="Arial" panose="020B0604020202020204" pitchFamily="34" charset="0"/>
              <a:buChar char="•"/>
            </a:pPr>
            <a:r>
              <a:rPr lang="en-US" sz="1600" dirty="0"/>
              <a:t>Desire to accelerate impact</a:t>
            </a:r>
          </a:p>
          <a:p>
            <a:pPr marL="285750" indent="-285750">
              <a:buFont typeface="Arial" panose="020B0604020202020204" pitchFamily="34" charset="0"/>
              <a:buChar char="•"/>
            </a:pPr>
            <a:endParaRPr lang="en-US" sz="1600" dirty="0"/>
          </a:p>
          <a:p>
            <a:r>
              <a:rPr lang="en-US" sz="1600" dirty="0"/>
              <a:t> </a:t>
            </a:r>
          </a:p>
        </p:txBody>
      </p:sp>
      <p:pic>
        <p:nvPicPr>
          <p:cNvPr id="5" name="Picture 4">
            <a:extLst>
              <a:ext uri="{FF2B5EF4-FFF2-40B4-BE49-F238E27FC236}">
                <a16:creationId xmlns:a16="http://schemas.microsoft.com/office/drawing/2014/main" id="{6F631A8D-9693-8E46-A6B0-761336A8D2D5}"/>
              </a:ext>
            </a:extLst>
          </p:cNvPr>
          <p:cNvPicPr>
            <a:picLocks noChangeAspect="1"/>
          </p:cNvPicPr>
          <p:nvPr/>
        </p:nvPicPr>
        <p:blipFill>
          <a:blip r:embed="rId4"/>
          <a:stretch>
            <a:fillRect/>
          </a:stretch>
        </p:blipFill>
        <p:spPr>
          <a:xfrm>
            <a:off x="256458" y="1158989"/>
            <a:ext cx="490888" cy="574444"/>
          </a:xfrm>
          <a:prstGeom prst="rect">
            <a:avLst/>
          </a:prstGeom>
        </p:spPr>
      </p:pic>
      <p:sp>
        <p:nvSpPr>
          <p:cNvPr id="7" name="Text Placeholder 2">
            <a:extLst>
              <a:ext uri="{FF2B5EF4-FFF2-40B4-BE49-F238E27FC236}">
                <a16:creationId xmlns:a16="http://schemas.microsoft.com/office/drawing/2014/main" id="{CFCA6096-11D6-E64D-AA5B-F494A1882D54}"/>
              </a:ext>
            </a:extLst>
          </p:cNvPr>
          <p:cNvSpPr txBox="1">
            <a:spLocks/>
          </p:cNvSpPr>
          <p:nvPr/>
        </p:nvSpPr>
        <p:spPr>
          <a:xfrm>
            <a:off x="352426" y="343305"/>
            <a:ext cx="8439148" cy="686442"/>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z="3300" b="1" dirty="0">
                <a:solidFill>
                  <a:srgbClr val="1F497D"/>
                </a:solidFill>
              </a:rPr>
              <a:t>The Collective Collection</a:t>
            </a:r>
          </a:p>
        </p:txBody>
      </p:sp>
    </p:spTree>
    <p:extLst>
      <p:ext uri="{BB962C8B-B14F-4D97-AF65-F5344CB8AC3E}">
        <p14:creationId xmlns:p14="http://schemas.microsoft.com/office/powerpoint/2010/main" val="144096574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A group of people walking on a sidewalk&#10;&#10;Description generated with very high confidence">
            <a:extLst>
              <a:ext uri="{FF2B5EF4-FFF2-40B4-BE49-F238E27FC236}">
                <a16:creationId xmlns:a16="http://schemas.microsoft.com/office/drawing/2014/main" id="{28EA2931-033C-420D-95F6-738F3ACBA063}"/>
              </a:ext>
            </a:extLst>
          </p:cNvPr>
          <p:cNvPicPr>
            <a:picLocks noChangeAspect="1"/>
          </p:cNvPicPr>
          <p:nvPr/>
        </p:nvPicPr>
        <p:blipFill>
          <a:blip r:embed="rId3">
            <a:alphaModFix amt="20000"/>
          </a:blip>
          <a:stretch>
            <a:fillRect/>
          </a:stretch>
        </p:blipFill>
        <p:spPr>
          <a:xfrm>
            <a:off x="4233" y="139408"/>
            <a:ext cx="9135533" cy="5002266"/>
          </a:xfrm>
          <a:prstGeom prst="rect">
            <a:avLst/>
          </a:prstGeom>
        </p:spPr>
      </p:pic>
      <p:sp>
        <p:nvSpPr>
          <p:cNvPr id="2" name="Text Placeholder 1">
            <a:extLst>
              <a:ext uri="{FF2B5EF4-FFF2-40B4-BE49-F238E27FC236}">
                <a16:creationId xmlns:a16="http://schemas.microsoft.com/office/drawing/2014/main" id="{A5679F38-7E3E-4C18-A71C-D243561EF243}"/>
              </a:ext>
            </a:extLst>
          </p:cNvPr>
          <p:cNvSpPr>
            <a:spLocks noGrp="1"/>
          </p:cNvSpPr>
          <p:nvPr>
            <p:ph type="body" sz="quarter" idx="12"/>
          </p:nvPr>
        </p:nvSpPr>
        <p:spPr>
          <a:xfrm>
            <a:off x="340785" y="1029747"/>
            <a:ext cx="8599107" cy="3648389"/>
          </a:xfrm>
          <a:noFill/>
          <a:ln>
            <a:noFill/>
          </a:ln>
        </p:spPr>
        <p:style>
          <a:lnRef idx="1">
            <a:schemeClr val="dk1"/>
          </a:lnRef>
          <a:fillRef idx="3">
            <a:schemeClr val="dk1"/>
          </a:fillRef>
          <a:effectRef idx="2">
            <a:schemeClr val="dk1"/>
          </a:effectRef>
          <a:fontRef idx="minor">
            <a:schemeClr val="lt1"/>
          </a:fontRef>
        </p:style>
        <p:txBody>
          <a:bodyPr/>
          <a:lstStyle/>
          <a:p>
            <a:r>
              <a:rPr lang="en-US" dirty="0">
                <a:solidFill>
                  <a:schemeClr val="tx1"/>
                </a:solidFill>
              </a:rPr>
              <a:t>“Libraries increasingly support </a:t>
            </a:r>
            <a:r>
              <a:rPr lang="en-US" b="1" i="1" dirty="0">
                <a:solidFill>
                  <a:schemeClr val="tx1"/>
                </a:solidFill>
              </a:rPr>
              <a:t>the creation, curation and discoverability of institutional creations</a:t>
            </a:r>
          </a:p>
          <a:p>
            <a:pPr lvl="1"/>
            <a:r>
              <a:rPr lang="en-US" i="1" dirty="0">
                <a:solidFill>
                  <a:schemeClr val="tx1"/>
                </a:solidFill>
              </a:rPr>
              <a:t>R</a:t>
            </a:r>
            <a:r>
              <a:rPr lang="en-US" dirty="0">
                <a:solidFill>
                  <a:schemeClr val="tx1"/>
                </a:solidFill>
              </a:rPr>
              <a:t>esearch data, preprints, scholarly profiles, academic profiles, digitized special collections, …”</a:t>
            </a:r>
          </a:p>
          <a:p>
            <a:pPr lvl="1"/>
            <a:r>
              <a:rPr lang="en-US" dirty="0">
                <a:solidFill>
                  <a:schemeClr val="tx1"/>
                </a:solidFill>
              </a:rPr>
              <a:t>Universities want to share these materials with rest of world</a:t>
            </a:r>
          </a:p>
          <a:p>
            <a:pPr lvl="2"/>
            <a:r>
              <a:rPr lang="en-US" dirty="0">
                <a:solidFill>
                  <a:schemeClr val="tx1"/>
                </a:solidFill>
              </a:rPr>
              <a:t>Differentiates universities from each other</a:t>
            </a:r>
          </a:p>
          <a:p>
            <a:pPr marL="0" indent="0">
              <a:buNone/>
            </a:pPr>
            <a:endParaRPr lang="en-US" dirty="0">
              <a:solidFill>
                <a:schemeClr val="tx1"/>
              </a:solidFill>
            </a:endParaRPr>
          </a:p>
          <a:p>
            <a:pPr marL="0" indent="0">
              <a:buNone/>
            </a:pPr>
            <a:endParaRPr lang="en-US" dirty="0">
              <a:solidFill>
                <a:schemeClr val="tx1"/>
              </a:solidFill>
            </a:endParaRPr>
          </a:p>
          <a:p>
            <a:pPr marL="0" indent="0">
              <a:buNone/>
            </a:pPr>
            <a:r>
              <a:rPr lang="en-US" sz="1400" dirty="0">
                <a:solidFill>
                  <a:schemeClr val="tx1"/>
                </a:solidFill>
              </a:rPr>
              <a:t>Dempsey, L., 2016. Library collections in the life of the user: two directions. </a:t>
            </a:r>
            <a:r>
              <a:rPr lang="en-US" sz="1400" i="1" dirty="0">
                <a:solidFill>
                  <a:schemeClr val="tx1"/>
                </a:solidFill>
              </a:rPr>
              <a:t>LIBER Quarterly</a:t>
            </a:r>
            <a:r>
              <a:rPr lang="en-US" sz="1400" dirty="0">
                <a:solidFill>
                  <a:schemeClr val="tx1"/>
                </a:solidFill>
              </a:rPr>
              <a:t>, 26(4), pp.338–359. DOI: </a:t>
            </a:r>
            <a:r>
              <a:rPr lang="en-US" sz="1400" dirty="0">
                <a:solidFill>
                  <a:schemeClr val="tx1"/>
                </a:solidFill>
                <a:hlinkClick r:id="rId4">
                  <a:extLst>
                    <a:ext uri="{A12FA001-AC4F-418D-AE19-62706E023703}">
                      <ahyp:hlinkClr xmlns:ahyp="http://schemas.microsoft.com/office/drawing/2018/hyperlinkcolor" val="tx"/>
                    </a:ext>
                  </a:extLst>
                </a:hlinkClick>
              </a:rPr>
              <a:t>http://doi.org/10.18352/lq.10170</a:t>
            </a:r>
            <a:endParaRPr lang="en-US" sz="1400" dirty="0">
              <a:solidFill>
                <a:schemeClr val="tx1"/>
              </a:solidFill>
            </a:endParaRPr>
          </a:p>
        </p:txBody>
      </p:sp>
      <p:sp>
        <p:nvSpPr>
          <p:cNvPr id="3" name="Text Placeholder 2">
            <a:extLst>
              <a:ext uri="{FF2B5EF4-FFF2-40B4-BE49-F238E27FC236}">
                <a16:creationId xmlns:a16="http://schemas.microsoft.com/office/drawing/2014/main" id="{12F4603F-C50D-43C9-9D50-39143C6D3A81}"/>
              </a:ext>
            </a:extLst>
          </p:cNvPr>
          <p:cNvSpPr>
            <a:spLocks noGrp="1"/>
          </p:cNvSpPr>
          <p:nvPr>
            <p:ph type="body" sz="quarter" idx="13"/>
          </p:nvPr>
        </p:nvSpPr>
        <p:spPr>
          <a:xfrm>
            <a:off x="352426" y="343305"/>
            <a:ext cx="8439148" cy="686442"/>
          </a:xfrm>
        </p:spPr>
        <p:txBody>
          <a:bodyPr/>
          <a:lstStyle/>
          <a:p>
            <a:r>
              <a:rPr lang="en-US" sz="3300" dirty="0">
                <a:solidFill>
                  <a:srgbClr val="1F497D"/>
                </a:solidFill>
              </a:rPr>
              <a:t>The Inside Out Collection </a:t>
            </a:r>
          </a:p>
        </p:txBody>
      </p:sp>
      <p:sp>
        <p:nvSpPr>
          <p:cNvPr id="5" name="TextBox 4">
            <a:extLst>
              <a:ext uri="{FF2B5EF4-FFF2-40B4-BE49-F238E27FC236}">
                <a16:creationId xmlns:a16="http://schemas.microsoft.com/office/drawing/2014/main" id="{799CA820-E657-4EF2-A295-93BE83B8733E}"/>
              </a:ext>
            </a:extLst>
          </p:cNvPr>
          <p:cNvSpPr txBox="1"/>
          <p:nvPr/>
        </p:nvSpPr>
        <p:spPr>
          <a:xfrm>
            <a:off x="5284490" y="4758269"/>
            <a:ext cx="966931" cy="215444"/>
          </a:xfrm>
          <a:prstGeom prst="rect">
            <a:avLst/>
          </a:prstGeom>
          <a:noFill/>
        </p:spPr>
        <p:txBody>
          <a:bodyPr wrap="none" rtlCol="0">
            <a:spAutoFit/>
          </a:bodyPr>
          <a:lstStyle/>
          <a:p>
            <a:r>
              <a:rPr lang="en-US" sz="800" dirty="0">
                <a:solidFill>
                  <a:schemeClr val="bg1">
                    <a:lumMod val="50000"/>
                  </a:schemeClr>
                </a:solidFill>
              </a:rPr>
              <a:t>Griffith University</a:t>
            </a:r>
          </a:p>
        </p:txBody>
      </p:sp>
    </p:spTree>
    <p:extLst>
      <p:ext uri="{BB962C8B-B14F-4D97-AF65-F5344CB8AC3E}">
        <p14:creationId xmlns:p14="http://schemas.microsoft.com/office/powerpoint/2010/main" val="361443572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6198544A-DA4F-425C-9AB8-BE6D80899BF3}"/>
              </a:ext>
            </a:extLst>
          </p:cNvPr>
          <p:cNvSpPr txBox="1"/>
          <p:nvPr/>
        </p:nvSpPr>
        <p:spPr>
          <a:xfrm>
            <a:off x="138422" y="4779713"/>
            <a:ext cx="5441950" cy="27699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200" i="1" dirty="0"/>
              <a:t>OCLC Global Council 2019 Open Content Survey</a:t>
            </a:r>
          </a:p>
        </p:txBody>
      </p:sp>
      <p:sp>
        <p:nvSpPr>
          <p:cNvPr id="2" name="Rectangle 1">
            <a:extLst>
              <a:ext uri="{FF2B5EF4-FFF2-40B4-BE49-F238E27FC236}">
                <a16:creationId xmlns:a16="http://schemas.microsoft.com/office/drawing/2014/main" id="{950BE361-76A7-7F45-95B6-25DEC4331C8A}"/>
              </a:ext>
            </a:extLst>
          </p:cNvPr>
          <p:cNvSpPr/>
          <p:nvPr/>
        </p:nvSpPr>
        <p:spPr>
          <a:xfrm>
            <a:off x="697521" y="1253712"/>
            <a:ext cx="2613570" cy="2800767"/>
          </a:xfrm>
          <a:prstGeom prst="rect">
            <a:avLst/>
          </a:prstGeom>
        </p:spPr>
        <p:txBody>
          <a:bodyPr wrap="square">
            <a:spAutoFit/>
          </a:bodyPr>
          <a:lstStyle/>
          <a:p>
            <a:r>
              <a:rPr lang="en-US" sz="1600" b="1" dirty="0">
                <a:solidFill>
                  <a:schemeClr val="accent1"/>
                </a:solidFill>
              </a:rPr>
              <a:t>Key Insight:</a:t>
            </a:r>
          </a:p>
          <a:p>
            <a:endParaRPr lang="en-US" sz="1600" dirty="0"/>
          </a:p>
          <a:p>
            <a:r>
              <a:rPr lang="en-US" sz="1600" dirty="0"/>
              <a:t>Investing in scholarly communication:</a:t>
            </a:r>
          </a:p>
          <a:p>
            <a:pPr marL="285750" indent="-285750">
              <a:buFont typeface="Arial" panose="020B0604020202020204" pitchFamily="34" charset="0"/>
              <a:buChar char="•"/>
            </a:pPr>
            <a:r>
              <a:rPr lang="en-US" sz="1600" dirty="0"/>
              <a:t>IRs: Most resourced and successful</a:t>
            </a:r>
          </a:p>
          <a:p>
            <a:pPr marL="285750" indent="-285750">
              <a:buFont typeface="Arial" panose="020B0604020202020204" pitchFamily="34" charset="0"/>
              <a:buChar char="•"/>
            </a:pPr>
            <a:r>
              <a:rPr lang="en-US" sz="1600" dirty="0"/>
              <a:t>Support for authors, less resourced but desire to accelerate</a:t>
            </a:r>
          </a:p>
          <a:p>
            <a:pPr marL="285750" indent="-285750">
              <a:buFont typeface="Arial" panose="020B0604020202020204" pitchFamily="34" charset="0"/>
              <a:buChar char="•"/>
            </a:pPr>
            <a:endParaRPr lang="en-US" sz="1600" dirty="0"/>
          </a:p>
          <a:p>
            <a:r>
              <a:rPr lang="en-US" sz="1600" dirty="0"/>
              <a:t> </a:t>
            </a:r>
          </a:p>
        </p:txBody>
      </p:sp>
      <p:pic>
        <p:nvPicPr>
          <p:cNvPr id="5" name="Picture 4">
            <a:extLst>
              <a:ext uri="{FF2B5EF4-FFF2-40B4-BE49-F238E27FC236}">
                <a16:creationId xmlns:a16="http://schemas.microsoft.com/office/drawing/2014/main" id="{6F631A8D-9693-8E46-A6B0-761336A8D2D5}"/>
              </a:ext>
            </a:extLst>
          </p:cNvPr>
          <p:cNvPicPr>
            <a:picLocks noChangeAspect="1"/>
          </p:cNvPicPr>
          <p:nvPr/>
        </p:nvPicPr>
        <p:blipFill>
          <a:blip r:embed="rId3"/>
          <a:stretch>
            <a:fillRect/>
          </a:stretch>
        </p:blipFill>
        <p:spPr>
          <a:xfrm>
            <a:off x="256458" y="1158989"/>
            <a:ext cx="490888" cy="574444"/>
          </a:xfrm>
          <a:prstGeom prst="rect">
            <a:avLst/>
          </a:prstGeom>
        </p:spPr>
      </p:pic>
      <p:sp>
        <p:nvSpPr>
          <p:cNvPr id="7" name="Text Placeholder 2">
            <a:extLst>
              <a:ext uri="{FF2B5EF4-FFF2-40B4-BE49-F238E27FC236}">
                <a16:creationId xmlns:a16="http://schemas.microsoft.com/office/drawing/2014/main" id="{CFCA6096-11D6-E64D-AA5B-F494A1882D54}"/>
              </a:ext>
            </a:extLst>
          </p:cNvPr>
          <p:cNvSpPr txBox="1">
            <a:spLocks/>
          </p:cNvSpPr>
          <p:nvPr/>
        </p:nvSpPr>
        <p:spPr>
          <a:xfrm>
            <a:off x="352426" y="343305"/>
            <a:ext cx="8439148" cy="686442"/>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z="3300" b="1" dirty="0">
                <a:solidFill>
                  <a:srgbClr val="1F497D"/>
                </a:solidFill>
              </a:rPr>
              <a:t>The Inside Out Collection</a:t>
            </a:r>
          </a:p>
        </p:txBody>
      </p:sp>
      <p:graphicFrame>
        <p:nvGraphicFramePr>
          <p:cNvPr id="8" name="Chart 7">
            <a:extLst>
              <a:ext uri="{FF2B5EF4-FFF2-40B4-BE49-F238E27FC236}">
                <a16:creationId xmlns:a16="http://schemas.microsoft.com/office/drawing/2014/main" id="{414031C2-EB54-664F-9E99-6C8E4089D46C}"/>
              </a:ext>
            </a:extLst>
          </p:cNvPr>
          <p:cNvGraphicFramePr>
            <a:graphicFrameLocks/>
          </p:cNvGraphicFramePr>
          <p:nvPr>
            <p:extLst>
              <p:ext uri="{D42A27DB-BD31-4B8C-83A1-F6EECF244321}">
                <p14:modId xmlns:p14="http://schemas.microsoft.com/office/powerpoint/2010/main" val="175166241"/>
              </p:ext>
            </p:extLst>
          </p:nvPr>
        </p:nvGraphicFramePr>
        <p:xfrm>
          <a:off x="3332663" y="1253712"/>
          <a:ext cx="5749083" cy="3072055"/>
        </p:xfrm>
        <a:graphic>
          <a:graphicData uri="http://schemas.openxmlformats.org/drawingml/2006/chart">
            <c:chart xmlns:c="http://schemas.openxmlformats.org/drawingml/2006/chart" xmlns:r="http://schemas.openxmlformats.org/officeDocument/2006/relationships" r:id="rId4"/>
          </a:graphicData>
        </a:graphic>
      </p:graphicFrame>
    </p:spTree>
    <p:extLst>
      <p:ext uri="{BB962C8B-B14F-4D97-AF65-F5344CB8AC3E}">
        <p14:creationId xmlns:p14="http://schemas.microsoft.com/office/powerpoint/2010/main" val="149975414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4" descr="A large building&#10;&#10;Description generated with very high confidence">
            <a:extLst>
              <a:ext uri="{FF2B5EF4-FFF2-40B4-BE49-F238E27FC236}">
                <a16:creationId xmlns:a16="http://schemas.microsoft.com/office/drawing/2014/main" id="{184428A0-9329-4318-BAE5-89141187433B}"/>
              </a:ext>
            </a:extLst>
          </p:cNvPr>
          <p:cNvPicPr>
            <a:picLocks noChangeAspect="1"/>
          </p:cNvPicPr>
          <p:nvPr/>
        </p:nvPicPr>
        <p:blipFill rotWithShape="1">
          <a:blip r:embed="rId3">
            <a:alphaModFix amt="20000"/>
          </a:blip>
          <a:srcRect l="-46" r="-70" b="13332"/>
          <a:stretch/>
        </p:blipFill>
        <p:spPr>
          <a:xfrm>
            <a:off x="0" y="162892"/>
            <a:ext cx="9146130" cy="4982603"/>
          </a:xfrm>
          <a:prstGeom prst="rect">
            <a:avLst/>
          </a:prstGeom>
        </p:spPr>
      </p:pic>
      <p:sp>
        <p:nvSpPr>
          <p:cNvPr id="2" name="Text Placeholder 1">
            <a:extLst>
              <a:ext uri="{FF2B5EF4-FFF2-40B4-BE49-F238E27FC236}">
                <a16:creationId xmlns:a16="http://schemas.microsoft.com/office/drawing/2014/main" id="{C3BA8329-2507-46D6-9D0F-E12D498484AD}"/>
              </a:ext>
            </a:extLst>
          </p:cNvPr>
          <p:cNvSpPr>
            <a:spLocks noGrp="1"/>
          </p:cNvSpPr>
          <p:nvPr>
            <p:ph type="body" sz="quarter" idx="12"/>
          </p:nvPr>
        </p:nvSpPr>
        <p:spPr>
          <a:noFill/>
          <a:ln>
            <a:noFill/>
          </a:ln>
        </p:spPr>
        <p:style>
          <a:lnRef idx="1">
            <a:schemeClr val="dk1"/>
          </a:lnRef>
          <a:fillRef idx="3">
            <a:schemeClr val="dk1"/>
          </a:fillRef>
          <a:effectRef idx="2">
            <a:schemeClr val="dk1"/>
          </a:effectRef>
          <a:fontRef idx="minor">
            <a:schemeClr val="lt1"/>
          </a:fontRef>
        </p:style>
        <p:txBody>
          <a:bodyPr/>
          <a:lstStyle/>
          <a:p>
            <a:pPr marL="0" indent="0">
              <a:buNone/>
            </a:pPr>
            <a:r>
              <a:rPr lang="en-US" dirty="0">
                <a:solidFill>
                  <a:schemeClr val="tx1"/>
                </a:solidFill>
              </a:rPr>
              <a:t>Increasingly, the library does not assemble collections for local use, but facilitates </a:t>
            </a:r>
            <a:r>
              <a:rPr lang="en-US" b="1" i="1" dirty="0">
                <a:solidFill>
                  <a:schemeClr val="tx1"/>
                </a:solidFill>
              </a:rPr>
              <a:t>access to a coordinated mix of local, external and collaborative services assembled around user needs and available on the </a:t>
            </a:r>
            <a:r>
              <a:rPr lang="en-US" b="1" i="1" u="sng" dirty="0">
                <a:solidFill>
                  <a:schemeClr val="tx1"/>
                </a:solidFill>
              </a:rPr>
              <a:t>network</a:t>
            </a:r>
            <a:r>
              <a:rPr lang="en-US" dirty="0">
                <a:solidFill>
                  <a:schemeClr val="tx1"/>
                </a:solidFill>
              </a:rPr>
              <a:t>.</a:t>
            </a:r>
          </a:p>
          <a:p>
            <a:pPr marL="0" indent="0">
              <a:buNone/>
            </a:pPr>
            <a:endParaRPr lang="en-US" dirty="0">
              <a:solidFill>
                <a:schemeClr val="tx1"/>
              </a:solidFill>
            </a:endParaRPr>
          </a:p>
          <a:p>
            <a:pPr marL="0" indent="0">
              <a:buNone/>
            </a:pPr>
            <a:r>
              <a:rPr lang="en-US" sz="1800" dirty="0">
                <a:solidFill>
                  <a:schemeClr val="tx1"/>
                </a:solidFill>
              </a:rPr>
              <a:t>Dempsey, L., 2016. Library collections in the life of the user: two directions. </a:t>
            </a:r>
            <a:r>
              <a:rPr lang="en-US" sz="1800" i="1" dirty="0">
                <a:solidFill>
                  <a:schemeClr val="tx1"/>
                </a:solidFill>
              </a:rPr>
              <a:t>LIBER Quarterly</a:t>
            </a:r>
            <a:r>
              <a:rPr lang="en-US" sz="1800" dirty="0">
                <a:solidFill>
                  <a:schemeClr val="tx1"/>
                </a:solidFill>
              </a:rPr>
              <a:t>, 26(4), pp.338–359. DOI: </a:t>
            </a:r>
            <a:r>
              <a:rPr lang="en-US" sz="1800" dirty="0">
                <a:solidFill>
                  <a:schemeClr val="tx1"/>
                </a:solidFill>
                <a:hlinkClick r:id="rId4">
                  <a:extLst>
                    <a:ext uri="{A12FA001-AC4F-418D-AE19-62706E023703}">
                      <ahyp:hlinkClr xmlns:ahyp="http://schemas.microsoft.com/office/drawing/2018/hyperlinkcolor" val="tx"/>
                    </a:ext>
                  </a:extLst>
                </a:hlinkClick>
              </a:rPr>
              <a:t>http://doi.org/10.18352/lq.10170</a:t>
            </a:r>
            <a:endParaRPr lang="en-US" sz="1800" dirty="0">
              <a:solidFill>
                <a:schemeClr val="tx1"/>
              </a:solidFill>
            </a:endParaRPr>
          </a:p>
        </p:txBody>
      </p:sp>
      <p:sp>
        <p:nvSpPr>
          <p:cNvPr id="3" name="Text Placeholder 2">
            <a:extLst>
              <a:ext uri="{FF2B5EF4-FFF2-40B4-BE49-F238E27FC236}">
                <a16:creationId xmlns:a16="http://schemas.microsoft.com/office/drawing/2014/main" id="{B0355E5F-8036-4728-AF6A-A23C39EE12C1}"/>
              </a:ext>
            </a:extLst>
          </p:cNvPr>
          <p:cNvSpPr>
            <a:spLocks noGrp="1"/>
          </p:cNvSpPr>
          <p:nvPr>
            <p:ph type="body" sz="quarter" idx="13"/>
          </p:nvPr>
        </p:nvSpPr>
        <p:spPr/>
        <p:txBody>
          <a:bodyPr/>
          <a:lstStyle/>
          <a:p>
            <a:r>
              <a:rPr lang="en-US" sz="3300" dirty="0">
                <a:solidFill>
                  <a:srgbClr val="1F497D"/>
                </a:solidFill>
              </a:rPr>
              <a:t>The Facilitated Collection</a:t>
            </a:r>
          </a:p>
        </p:txBody>
      </p:sp>
      <p:sp>
        <p:nvSpPr>
          <p:cNvPr id="5" name="TextBox 4">
            <a:extLst>
              <a:ext uri="{FF2B5EF4-FFF2-40B4-BE49-F238E27FC236}">
                <a16:creationId xmlns:a16="http://schemas.microsoft.com/office/drawing/2014/main" id="{3AB8C593-2795-4DC9-866B-594B1AA441EC}"/>
              </a:ext>
            </a:extLst>
          </p:cNvPr>
          <p:cNvSpPr txBox="1"/>
          <p:nvPr/>
        </p:nvSpPr>
        <p:spPr>
          <a:xfrm>
            <a:off x="5284490" y="4758269"/>
            <a:ext cx="1031051" cy="215444"/>
          </a:xfrm>
          <a:prstGeom prst="rect">
            <a:avLst/>
          </a:prstGeom>
          <a:noFill/>
        </p:spPr>
        <p:txBody>
          <a:bodyPr wrap="none" rtlCol="0">
            <a:spAutoFit/>
          </a:bodyPr>
          <a:lstStyle/>
          <a:p>
            <a:r>
              <a:rPr lang="en-US" sz="800" dirty="0">
                <a:solidFill>
                  <a:schemeClr val="bg1">
                    <a:lumMod val="50000"/>
                  </a:schemeClr>
                </a:solidFill>
              </a:rPr>
              <a:t>Monash University</a:t>
            </a:r>
          </a:p>
        </p:txBody>
      </p:sp>
    </p:spTree>
    <p:extLst>
      <p:ext uri="{BB962C8B-B14F-4D97-AF65-F5344CB8AC3E}">
        <p14:creationId xmlns:p14="http://schemas.microsoft.com/office/powerpoint/2010/main" val="272338357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a:extLst>
              <a:ext uri="{FF2B5EF4-FFF2-40B4-BE49-F238E27FC236}">
                <a16:creationId xmlns:a16="http://schemas.microsoft.com/office/drawing/2014/main" id="{6198544A-DA4F-425C-9AB8-BE6D80899BF3}"/>
              </a:ext>
            </a:extLst>
          </p:cNvPr>
          <p:cNvSpPr txBox="1"/>
          <p:nvPr/>
        </p:nvSpPr>
        <p:spPr>
          <a:xfrm>
            <a:off x="138422" y="4779713"/>
            <a:ext cx="5441950" cy="27699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200" i="1" dirty="0"/>
              <a:t>OCLC Global Council 2019 Open Content Survey</a:t>
            </a:r>
          </a:p>
        </p:txBody>
      </p:sp>
      <p:sp>
        <p:nvSpPr>
          <p:cNvPr id="2" name="Rectangle 1">
            <a:extLst>
              <a:ext uri="{FF2B5EF4-FFF2-40B4-BE49-F238E27FC236}">
                <a16:creationId xmlns:a16="http://schemas.microsoft.com/office/drawing/2014/main" id="{950BE361-76A7-7F45-95B6-25DEC4331C8A}"/>
              </a:ext>
            </a:extLst>
          </p:cNvPr>
          <p:cNvSpPr/>
          <p:nvPr/>
        </p:nvSpPr>
        <p:spPr>
          <a:xfrm>
            <a:off x="697521" y="1253712"/>
            <a:ext cx="2613570" cy="1815882"/>
          </a:xfrm>
          <a:prstGeom prst="rect">
            <a:avLst/>
          </a:prstGeom>
        </p:spPr>
        <p:txBody>
          <a:bodyPr wrap="square">
            <a:spAutoFit/>
          </a:bodyPr>
          <a:lstStyle/>
          <a:p>
            <a:r>
              <a:rPr lang="en-US" sz="1600" b="1" dirty="0">
                <a:solidFill>
                  <a:schemeClr val="accent1"/>
                </a:solidFill>
              </a:rPr>
              <a:t>Key Insight:</a:t>
            </a:r>
          </a:p>
          <a:p>
            <a:endParaRPr lang="en-US" sz="1600" dirty="0"/>
          </a:p>
          <a:p>
            <a:r>
              <a:rPr lang="en-US" sz="1600" dirty="0"/>
              <a:t>Promoting Discovery:</a:t>
            </a:r>
          </a:p>
          <a:p>
            <a:pPr marL="285750" indent="-285750">
              <a:buFont typeface="Arial" panose="020B0604020202020204" pitchFamily="34" charset="0"/>
              <a:buChar char="•"/>
            </a:pPr>
            <a:r>
              <a:rPr lang="en-US" sz="1600" dirty="0"/>
              <a:t>Accelerate strategy to make content openly accessible</a:t>
            </a:r>
          </a:p>
          <a:p>
            <a:r>
              <a:rPr lang="en-US" sz="1600" dirty="0"/>
              <a:t> </a:t>
            </a:r>
          </a:p>
        </p:txBody>
      </p:sp>
      <p:pic>
        <p:nvPicPr>
          <p:cNvPr id="5" name="Picture 4">
            <a:extLst>
              <a:ext uri="{FF2B5EF4-FFF2-40B4-BE49-F238E27FC236}">
                <a16:creationId xmlns:a16="http://schemas.microsoft.com/office/drawing/2014/main" id="{6F631A8D-9693-8E46-A6B0-761336A8D2D5}"/>
              </a:ext>
            </a:extLst>
          </p:cNvPr>
          <p:cNvPicPr>
            <a:picLocks noChangeAspect="1"/>
          </p:cNvPicPr>
          <p:nvPr/>
        </p:nvPicPr>
        <p:blipFill>
          <a:blip r:embed="rId3"/>
          <a:stretch>
            <a:fillRect/>
          </a:stretch>
        </p:blipFill>
        <p:spPr>
          <a:xfrm>
            <a:off x="256458" y="1158989"/>
            <a:ext cx="490888" cy="574444"/>
          </a:xfrm>
          <a:prstGeom prst="rect">
            <a:avLst/>
          </a:prstGeom>
        </p:spPr>
      </p:pic>
      <p:sp>
        <p:nvSpPr>
          <p:cNvPr id="7" name="Text Placeholder 2">
            <a:extLst>
              <a:ext uri="{FF2B5EF4-FFF2-40B4-BE49-F238E27FC236}">
                <a16:creationId xmlns:a16="http://schemas.microsoft.com/office/drawing/2014/main" id="{CFCA6096-11D6-E64D-AA5B-F494A1882D54}"/>
              </a:ext>
            </a:extLst>
          </p:cNvPr>
          <p:cNvSpPr txBox="1">
            <a:spLocks/>
          </p:cNvSpPr>
          <p:nvPr/>
        </p:nvSpPr>
        <p:spPr>
          <a:xfrm>
            <a:off x="352426" y="343305"/>
            <a:ext cx="8439148" cy="686442"/>
          </a:xfrm>
          <a:prstGeom prst="rect">
            <a:avLst/>
          </a:prstGeom>
        </p:spPr>
        <p:txBody>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z="3300" b="1" dirty="0">
                <a:solidFill>
                  <a:srgbClr val="1F497D"/>
                </a:solidFill>
              </a:rPr>
              <a:t>The Facilitated Collection</a:t>
            </a:r>
          </a:p>
        </p:txBody>
      </p:sp>
      <p:graphicFrame>
        <p:nvGraphicFramePr>
          <p:cNvPr id="9" name="Chart 8">
            <a:extLst>
              <a:ext uri="{FF2B5EF4-FFF2-40B4-BE49-F238E27FC236}">
                <a16:creationId xmlns:a16="http://schemas.microsoft.com/office/drawing/2014/main" id="{762D27B9-1456-9447-AFD3-DD221DEC9AD7}"/>
              </a:ext>
            </a:extLst>
          </p:cNvPr>
          <p:cNvGraphicFramePr>
            <a:graphicFrameLocks/>
          </p:cNvGraphicFramePr>
          <p:nvPr>
            <p:extLst>
              <p:ext uri="{D42A27DB-BD31-4B8C-83A1-F6EECF244321}">
                <p14:modId xmlns:p14="http://schemas.microsoft.com/office/powerpoint/2010/main" val="1188574201"/>
              </p:ext>
            </p:extLst>
          </p:nvPr>
        </p:nvGraphicFramePr>
        <p:xfrm>
          <a:off x="3465632" y="1111214"/>
          <a:ext cx="5678368" cy="3305882"/>
        </p:xfrm>
        <a:graphic>
          <a:graphicData uri="http://schemas.openxmlformats.org/drawingml/2006/chart">
            <c:chart xmlns:c="http://schemas.openxmlformats.org/drawingml/2006/chart" xmlns:r="http://schemas.openxmlformats.org/officeDocument/2006/relationships" r:id="rId4"/>
          </a:graphicData>
        </a:graphic>
      </p:graphicFrame>
    </p:spTree>
    <p:extLst>
      <p:ext uri="{BB962C8B-B14F-4D97-AF65-F5344CB8AC3E}">
        <p14:creationId xmlns:p14="http://schemas.microsoft.com/office/powerpoint/2010/main" val="1039244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6" descr="A screenshot of a cell phone&#10;&#10;Description generated with high confidence">
            <a:extLst>
              <a:ext uri="{FF2B5EF4-FFF2-40B4-BE49-F238E27FC236}">
                <a16:creationId xmlns:a16="http://schemas.microsoft.com/office/drawing/2014/main" id="{5710B5C4-95B2-4894-A3F7-716821C0E004}"/>
              </a:ext>
            </a:extLst>
          </p:cNvPr>
          <p:cNvPicPr>
            <a:picLocks noChangeAspect="1"/>
          </p:cNvPicPr>
          <p:nvPr/>
        </p:nvPicPr>
        <p:blipFill>
          <a:blip r:embed="rId3"/>
          <a:stretch>
            <a:fillRect/>
          </a:stretch>
        </p:blipFill>
        <p:spPr>
          <a:xfrm>
            <a:off x="258233" y="206131"/>
            <a:ext cx="7685616" cy="4371405"/>
          </a:xfrm>
          <a:prstGeom prst="rect">
            <a:avLst/>
          </a:prstGeom>
        </p:spPr>
      </p:pic>
      <p:sp>
        <p:nvSpPr>
          <p:cNvPr id="8" name="TextBox 7">
            <a:extLst>
              <a:ext uri="{FF2B5EF4-FFF2-40B4-BE49-F238E27FC236}">
                <a16:creationId xmlns:a16="http://schemas.microsoft.com/office/drawing/2014/main" id="{0D6E0185-77E1-4824-9E7D-3DF7F7529183}"/>
              </a:ext>
            </a:extLst>
          </p:cNvPr>
          <p:cNvSpPr txBox="1"/>
          <p:nvPr/>
        </p:nvSpPr>
        <p:spPr>
          <a:xfrm>
            <a:off x="258233" y="4756150"/>
            <a:ext cx="7336366" cy="24622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000" i="1">
                <a:ea typeface="+mn-lt"/>
                <a:cs typeface="+mn-lt"/>
              </a:rPr>
              <a:t>Academic Library Open Content Activities: An Analysis of OCLC Global Council Survey Findings</a:t>
            </a:r>
            <a:r>
              <a:rPr lang="en-US" sz="1000">
                <a:ea typeface="+mn-lt"/>
                <a:cs typeface="+mn-lt"/>
              </a:rPr>
              <a:t> (2020, Titia van der Werf)</a:t>
            </a:r>
            <a:endParaRPr lang="en-US" sz="1000">
              <a:cs typeface="Arial"/>
            </a:endParaRPr>
          </a:p>
        </p:txBody>
      </p:sp>
      <p:sp>
        <p:nvSpPr>
          <p:cNvPr id="4" name="Rectangle 3">
            <a:extLst>
              <a:ext uri="{FF2B5EF4-FFF2-40B4-BE49-F238E27FC236}">
                <a16:creationId xmlns:a16="http://schemas.microsoft.com/office/drawing/2014/main" id="{CB14FED4-B8FA-43B0-8521-3863501B245F}"/>
              </a:ext>
            </a:extLst>
          </p:cNvPr>
          <p:cNvSpPr/>
          <p:nvPr/>
        </p:nvSpPr>
        <p:spPr>
          <a:xfrm>
            <a:off x="2379643" y="826265"/>
            <a:ext cx="694063" cy="1839817"/>
          </a:xfrm>
          <a:prstGeom prst="rect">
            <a:avLst/>
          </a:prstGeom>
          <a:noFill/>
          <a:ln w="76200">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910787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1" descr="A close up of a logo&#10;&#10;Description generated with very high confidence">
            <a:extLst>
              <a:ext uri="{FF2B5EF4-FFF2-40B4-BE49-F238E27FC236}">
                <a16:creationId xmlns:a16="http://schemas.microsoft.com/office/drawing/2014/main" id="{A9E6B78E-A645-412E-B606-55A7F950886D}"/>
              </a:ext>
            </a:extLst>
          </p:cNvPr>
          <p:cNvPicPr>
            <a:picLocks noChangeAspect="1"/>
          </p:cNvPicPr>
          <p:nvPr/>
        </p:nvPicPr>
        <p:blipFill>
          <a:blip r:embed="rId3"/>
          <a:stretch>
            <a:fillRect/>
          </a:stretch>
        </p:blipFill>
        <p:spPr>
          <a:xfrm>
            <a:off x="6564701" y="891905"/>
            <a:ext cx="2570672" cy="2335303"/>
          </a:xfrm>
          <a:prstGeom prst="rect">
            <a:avLst/>
          </a:prstGeom>
        </p:spPr>
      </p:pic>
      <p:pic>
        <p:nvPicPr>
          <p:cNvPr id="9" name="Picture 9" descr="A picture containing drawing&#10;&#10;Description generated with very high confidence">
            <a:extLst>
              <a:ext uri="{FF2B5EF4-FFF2-40B4-BE49-F238E27FC236}">
                <a16:creationId xmlns:a16="http://schemas.microsoft.com/office/drawing/2014/main" id="{75B50C4A-ADD2-4F1D-82F8-F97A1B32EC26}"/>
              </a:ext>
            </a:extLst>
          </p:cNvPr>
          <p:cNvPicPr>
            <a:picLocks noChangeAspect="1"/>
          </p:cNvPicPr>
          <p:nvPr/>
        </p:nvPicPr>
        <p:blipFill>
          <a:blip r:embed="rId4"/>
          <a:stretch>
            <a:fillRect/>
          </a:stretch>
        </p:blipFill>
        <p:spPr>
          <a:xfrm>
            <a:off x="4375749" y="962417"/>
            <a:ext cx="2301097" cy="2205062"/>
          </a:xfrm>
          <a:prstGeom prst="rect">
            <a:avLst/>
          </a:prstGeom>
        </p:spPr>
      </p:pic>
      <p:sp>
        <p:nvSpPr>
          <p:cNvPr id="3" name="TextBox 2">
            <a:extLst>
              <a:ext uri="{FF2B5EF4-FFF2-40B4-BE49-F238E27FC236}">
                <a16:creationId xmlns:a16="http://schemas.microsoft.com/office/drawing/2014/main" id="{D9D36EC6-5746-4EBE-A3B9-D5F858604D84}"/>
              </a:ext>
            </a:extLst>
          </p:cNvPr>
          <p:cNvSpPr txBox="1"/>
          <p:nvPr/>
        </p:nvSpPr>
        <p:spPr>
          <a:xfrm>
            <a:off x="0" y="4912668"/>
            <a:ext cx="6858001" cy="230832"/>
          </a:xfrm>
          <a:prstGeom prst="rect">
            <a:avLst/>
          </a:prstGeom>
          <a:noFill/>
        </p:spPr>
        <p:txBody>
          <a:bodyPr wrap="square" rtlCol="0">
            <a:spAutoFit/>
          </a:bodyPr>
          <a:lstStyle/>
          <a:p>
            <a:pPr algn="ctr"/>
            <a:r>
              <a:rPr lang="en-US" sz="900" dirty="0">
                <a:hlinkClick r:id="rId5"/>
              </a:rPr>
              <a:t>http://orweblog.oclc.org/the-facilitated-collection-redux-a-note-on-collections-as-a-service-the-university-of-california-and-elsevier/</a:t>
            </a:r>
            <a:r>
              <a:rPr lang="en-US" sz="900" dirty="0"/>
              <a:t> </a:t>
            </a:r>
          </a:p>
        </p:txBody>
      </p:sp>
      <p:sp>
        <p:nvSpPr>
          <p:cNvPr id="2" name="Text Placeholder 1">
            <a:extLst>
              <a:ext uri="{FF2B5EF4-FFF2-40B4-BE49-F238E27FC236}">
                <a16:creationId xmlns:a16="http://schemas.microsoft.com/office/drawing/2014/main" id="{658591E2-6433-4FA9-A182-B32D2F2DFB29}"/>
              </a:ext>
            </a:extLst>
          </p:cNvPr>
          <p:cNvSpPr>
            <a:spLocks noGrp="1"/>
          </p:cNvSpPr>
          <p:nvPr>
            <p:ph type="body" sz="quarter" idx="13"/>
          </p:nvPr>
        </p:nvSpPr>
        <p:spPr>
          <a:xfrm>
            <a:off x="275473" y="163690"/>
            <a:ext cx="8439148" cy="686442"/>
          </a:xfrm>
        </p:spPr>
        <p:txBody>
          <a:bodyPr vert="horz" anchor="t"/>
          <a:lstStyle/>
          <a:p>
            <a:r>
              <a:rPr lang="en-US" dirty="0"/>
              <a:t>Example of the Facilitated Collection</a:t>
            </a:r>
          </a:p>
        </p:txBody>
      </p:sp>
      <p:pic>
        <p:nvPicPr>
          <p:cNvPr id="5" name="Picture 5" descr="A screenshot of a cell phone&#10;&#10;Description generated with high confidence">
            <a:extLst>
              <a:ext uri="{FF2B5EF4-FFF2-40B4-BE49-F238E27FC236}">
                <a16:creationId xmlns:a16="http://schemas.microsoft.com/office/drawing/2014/main" id="{190E6859-EC97-4070-9CA7-1C51D386370A}"/>
              </a:ext>
            </a:extLst>
          </p:cNvPr>
          <p:cNvPicPr>
            <a:picLocks noChangeAspect="1"/>
          </p:cNvPicPr>
          <p:nvPr/>
        </p:nvPicPr>
        <p:blipFill>
          <a:blip r:embed="rId6"/>
          <a:stretch>
            <a:fillRect/>
          </a:stretch>
        </p:blipFill>
        <p:spPr>
          <a:xfrm>
            <a:off x="-2157" y="848623"/>
            <a:ext cx="2301098" cy="2281688"/>
          </a:xfrm>
          <a:prstGeom prst="rect">
            <a:avLst/>
          </a:prstGeom>
        </p:spPr>
      </p:pic>
      <p:pic>
        <p:nvPicPr>
          <p:cNvPr id="7" name="Picture 7" descr="A close up of a logo&#10;&#10;Description generated with very high confidence">
            <a:extLst>
              <a:ext uri="{FF2B5EF4-FFF2-40B4-BE49-F238E27FC236}">
                <a16:creationId xmlns:a16="http://schemas.microsoft.com/office/drawing/2014/main" id="{365851C0-E73E-4688-94F7-8C224EB2A5DB}"/>
              </a:ext>
            </a:extLst>
          </p:cNvPr>
          <p:cNvPicPr>
            <a:picLocks noChangeAspect="1"/>
          </p:cNvPicPr>
          <p:nvPr/>
        </p:nvPicPr>
        <p:blipFill>
          <a:blip r:embed="rId7"/>
          <a:stretch>
            <a:fillRect/>
          </a:stretch>
        </p:blipFill>
        <p:spPr>
          <a:xfrm>
            <a:off x="2208362" y="957027"/>
            <a:ext cx="2301097" cy="2151145"/>
          </a:xfrm>
          <a:prstGeom prst="rect">
            <a:avLst/>
          </a:prstGeom>
        </p:spPr>
      </p:pic>
      <p:pic>
        <p:nvPicPr>
          <p:cNvPr id="13" name="Picture 13" descr="A close up of a sign&#10;&#10;Description generated with high confidence">
            <a:extLst>
              <a:ext uri="{FF2B5EF4-FFF2-40B4-BE49-F238E27FC236}">
                <a16:creationId xmlns:a16="http://schemas.microsoft.com/office/drawing/2014/main" id="{F526D18A-15A2-48B3-9B7D-EC8F5963DC63}"/>
              </a:ext>
            </a:extLst>
          </p:cNvPr>
          <p:cNvPicPr>
            <a:picLocks noChangeAspect="1"/>
          </p:cNvPicPr>
          <p:nvPr/>
        </p:nvPicPr>
        <p:blipFill>
          <a:blip r:embed="rId8"/>
          <a:stretch>
            <a:fillRect/>
          </a:stretch>
        </p:blipFill>
        <p:spPr>
          <a:xfrm>
            <a:off x="4039589" y="3850885"/>
            <a:ext cx="1000126" cy="989343"/>
          </a:xfrm>
          <a:prstGeom prst="rect">
            <a:avLst/>
          </a:prstGeom>
        </p:spPr>
      </p:pic>
      <p:sp>
        <p:nvSpPr>
          <p:cNvPr id="15" name="Left Brace 14">
            <a:extLst>
              <a:ext uri="{FF2B5EF4-FFF2-40B4-BE49-F238E27FC236}">
                <a16:creationId xmlns:a16="http://schemas.microsoft.com/office/drawing/2014/main" id="{95E5E468-4E90-47CD-A86F-E0B4A32B9BED}"/>
              </a:ext>
            </a:extLst>
          </p:cNvPr>
          <p:cNvSpPr/>
          <p:nvPr/>
        </p:nvSpPr>
        <p:spPr>
          <a:xfrm rot="16200000">
            <a:off x="4219309" y="-715991"/>
            <a:ext cx="586768" cy="8192936"/>
          </a:xfrm>
          <a:prstGeom prst="lef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Tree>
    <p:extLst>
      <p:ext uri="{BB962C8B-B14F-4D97-AF65-F5344CB8AC3E}">
        <p14:creationId xmlns:p14="http://schemas.microsoft.com/office/powerpoint/2010/main" val="35281554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Picture 5" descr="A picture containing person, cellphone, building, phone&#10;&#10;Description generated with very high confidence">
            <a:extLst>
              <a:ext uri="{FF2B5EF4-FFF2-40B4-BE49-F238E27FC236}">
                <a16:creationId xmlns:a16="http://schemas.microsoft.com/office/drawing/2014/main" id="{6015F7B9-9B5B-4EBC-B48E-E2B4A63F26F8}"/>
              </a:ext>
            </a:extLst>
          </p:cNvPr>
          <p:cNvPicPr>
            <a:picLocks noChangeAspect="1"/>
          </p:cNvPicPr>
          <p:nvPr/>
        </p:nvPicPr>
        <p:blipFill rotWithShape="1">
          <a:blip r:embed="rId3"/>
          <a:srcRect l="8705" r="-48" b="1500"/>
          <a:stretch/>
        </p:blipFill>
        <p:spPr>
          <a:xfrm>
            <a:off x="-4762" y="139700"/>
            <a:ext cx="9147073" cy="5000319"/>
          </a:xfrm>
          <a:prstGeom prst="rect">
            <a:avLst/>
          </a:prstGeom>
          <a:noFill/>
        </p:spPr>
      </p:pic>
      <p:sp>
        <p:nvSpPr>
          <p:cNvPr id="14" name="Rectangle 13">
            <a:extLst>
              <a:ext uri="{FF2B5EF4-FFF2-40B4-BE49-F238E27FC236}">
                <a16:creationId xmlns:a16="http://schemas.microsoft.com/office/drawing/2014/main" id="{2FC658B0-A1EB-4FB3-B2BC-09A89A582FFF}"/>
              </a:ext>
            </a:extLst>
          </p:cNvPr>
          <p:cNvSpPr/>
          <p:nvPr/>
        </p:nvSpPr>
        <p:spPr>
          <a:xfrm rot="16200000">
            <a:off x="-45003" y="186863"/>
            <a:ext cx="5001642" cy="4911635"/>
          </a:xfrm>
          <a:prstGeom prst="rect">
            <a:avLst/>
          </a:prstGeom>
          <a:gradFill>
            <a:gsLst>
              <a:gs pos="36000">
                <a:schemeClr val="tx1">
                  <a:alpha val="85000"/>
                </a:schemeClr>
              </a:gs>
              <a:gs pos="100000">
                <a:schemeClr val="tx1">
                  <a:alpha val="0"/>
                </a:schemeClr>
              </a:gs>
            </a:gsLst>
            <a:lin ang="5400000" scaled="1"/>
          </a:gra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Arial"/>
              <a:ea typeface="+mn-ea"/>
              <a:cs typeface="+mn-cs"/>
            </a:endParaRPr>
          </a:p>
        </p:txBody>
      </p:sp>
      <p:sp>
        <p:nvSpPr>
          <p:cNvPr id="11" name="TextBox 10">
            <a:extLst>
              <a:ext uri="{FF2B5EF4-FFF2-40B4-BE49-F238E27FC236}">
                <a16:creationId xmlns:a16="http://schemas.microsoft.com/office/drawing/2014/main" id="{0108A297-B29E-4B47-8CDF-F797E22DF681}"/>
              </a:ext>
            </a:extLst>
          </p:cNvPr>
          <p:cNvSpPr txBox="1"/>
          <p:nvPr/>
        </p:nvSpPr>
        <p:spPr>
          <a:xfrm>
            <a:off x="586317" y="1538816"/>
            <a:ext cx="3092449" cy="2062103"/>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3200" b="1">
                <a:solidFill>
                  <a:srgbClr val="FFFFFF"/>
                </a:solidFill>
                <a:cs typeface="Arial"/>
              </a:rPr>
              <a:t>The </a:t>
            </a:r>
            <a:endParaRPr lang="en-US" sz="3200" b="1" dirty="0">
              <a:solidFill>
                <a:srgbClr val="FFFFFF"/>
              </a:solidFill>
              <a:cs typeface="Arial"/>
            </a:endParaRPr>
          </a:p>
          <a:p>
            <a:r>
              <a:rPr lang="en-US" sz="3200" b="1">
                <a:solidFill>
                  <a:srgbClr val="FFFFFF"/>
                </a:solidFill>
                <a:cs typeface="Arial"/>
              </a:rPr>
              <a:t>Expectation </a:t>
            </a:r>
          </a:p>
          <a:p>
            <a:r>
              <a:rPr lang="en-US" sz="3200" b="1">
                <a:solidFill>
                  <a:srgbClr val="FFFFFF"/>
                </a:solidFill>
                <a:cs typeface="Arial"/>
              </a:rPr>
              <a:t>of </a:t>
            </a:r>
            <a:endParaRPr lang="en-US">
              <a:solidFill>
                <a:srgbClr val="000000"/>
              </a:solidFill>
              <a:cs typeface="Arial"/>
            </a:endParaRPr>
          </a:p>
          <a:p>
            <a:r>
              <a:rPr lang="en-US" sz="3200" b="1" i="1">
                <a:solidFill>
                  <a:srgbClr val="FFFFFF"/>
                </a:solidFill>
                <a:cs typeface="Arial"/>
              </a:rPr>
              <a:t>Now</a:t>
            </a:r>
            <a:endParaRPr lang="en-US" i="1">
              <a:cs typeface="Arial"/>
            </a:endParaRPr>
          </a:p>
        </p:txBody>
      </p:sp>
      <p:pic>
        <p:nvPicPr>
          <p:cNvPr id="5" name="Picture 4">
            <a:extLst>
              <a:ext uri="{FF2B5EF4-FFF2-40B4-BE49-F238E27FC236}">
                <a16:creationId xmlns:a16="http://schemas.microsoft.com/office/drawing/2014/main" id="{B77A3F26-C24B-42F4-8781-A50503D86C07}"/>
              </a:ext>
            </a:extLst>
          </p:cNvPr>
          <p:cNvPicPr>
            <a:picLocks noChangeAspect="1"/>
          </p:cNvPicPr>
          <p:nvPr/>
        </p:nvPicPr>
        <p:blipFill>
          <a:blip r:embed="rId4" cstate="print">
            <a:extLst>
              <a:ext uri="{28A0092B-C50C-407E-A947-70E740481C1C}">
                <a14:useLocalDpi xmlns:a14="http://schemas.microsoft.com/office/drawing/2010/main"/>
              </a:ext>
            </a:extLst>
          </a:blip>
          <a:stretch>
            <a:fillRect/>
          </a:stretch>
        </p:blipFill>
        <p:spPr>
          <a:xfrm>
            <a:off x="8065903" y="4696658"/>
            <a:ext cx="851535" cy="278130"/>
          </a:xfrm>
          <a:prstGeom prst="rect">
            <a:avLst/>
          </a:prstGeom>
        </p:spPr>
      </p:pic>
    </p:spTree>
    <p:extLst>
      <p:ext uri="{BB962C8B-B14F-4D97-AF65-F5344CB8AC3E}">
        <p14:creationId xmlns:p14="http://schemas.microsoft.com/office/powerpoint/2010/main" val="404330033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C31AD95-572E-354F-8AA4-C6CA2B17C64C}"/>
              </a:ext>
            </a:extLst>
          </p:cNvPr>
          <p:cNvPicPr>
            <a:picLocks noChangeAspect="1"/>
          </p:cNvPicPr>
          <p:nvPr/>
        </p:nvPicPr>
        <p:blipFill rotWithShape="1">
          <a:blip r:embed="rId3"/>
          <a:srcRect t="8812" r="15181" b="6328"/>
          <a:stretch/>
        </p:blipFill>
        <p:spPr>
          <a:xfrm>
            <a:off x="1388133" y="-5389"/>
            <a:ext cx="7755868" cy="5148889"/>
          </a:xfrm>
          <a:prstGeom prst="rect">
            <a:avLst/>
          </a:prstGeom>
        </p:spPr>
      </p:pic>
      <p:sp>
        <p:nvSpPr>
          <p:cNvPr id="11" name="Rectangle 10">
            <a:extLst>
              <a:ext uri="{FF2B5EF4-FFF2-40B4-BE49-F238E27FC236}">
                <a16:creationId xmlns:a16="http://schemas.microsoft.com/office/drawing/2014/main" id="{6634AFF8-C1D5-8C43-9108-61FE2078F151}"/>
              </a:ext>
            </a:extLst>
          </p:cNvPr>
          <p:cNvSpPr/>
          <p:nvPr/>
        </p:nvSpPr>
        <p:spPr>
          <a:xfrm rot="16200000">
            <a:off x="2000249" y="-2000252"/>
            <a:ext cx="5143503" cy="9143999"/>
          </a:xfrm>
          <a:prstGeom prst="rect">
            <a:avLst/>
          </a:prstGeom>
          <a:gradFill>
            <a:gsLst>
              <a:gs pos="15000">
                <a:schemeClr val="tx1"/>
              </a:gs>
              <a:gs pos="36000">
                <a:schemeClr val="tx1">
                  <a:alpha val="20000"/>
                </a:schemeClr>
              </a:gs>
            </a:gsLst>
            <a:lin ang="5400000" scaled="1"/>
          </a:gra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Arial"/>
              <a:ea typeface="+mn-ea"/>
              <a:cs typeface="+mn-cs"/>
            </a:endParaRPr>
          </a:p>
        </p:txBody>
      </p:sp>
      <p:sp>
        <p:nvSpPr>
          <p:cNvPr id="7" name="Rectangle 6">
            <a:extLst>
              <a:ext uri="{FF2B5EF4-FFF2-40B4-BE49-F238E27FC236}">
                <a16:creationId xmlns:a16="http://schemas.microsoft.com/office/drawing/2014/main" id="{D73DB943-D207-0849-9075-C735845FEE44}"/>
              </a:ext>
            </a:extLst>
          </p:cNvPr>
          <p:cNvSpPr/>
          <p:nvPr/>
        </p:nvSpPr>
        <p:spPr>
          <a:xfrm>
            <a:off x="0" y="-5389"/>
            <a:ext cx="9144000" cy="1950099"/>
          </a:xfrm>
          <a:prstGeom prst="rect">
            <a:avLst/>
          </a:prstGeom>
          <a:gradFill>
            <a:gsLst>
              <a:gs pos="0">
                <a:schemeClr val="tx1">
                  <a:alpha val="42000"/>
                </a:schemeClr>
              </a:gs>
              <a:gs pos="94000">
                <a:schemeClr val="tx1">
                  <a:alpha val="0"/>
                </a:schemeClr>
              </a:gs>
            </a:gsLst>
            <a:lin ang="5400000" scaled="1"/>
          </a:gra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Arial"/>
              <a:ea typeface="+mn-ea"/>
              <a:cs typeface="+mn-cs"/>
            </a:endParaRPr>
          </a:p>
        </p:txBody>
      </p:sp>
      <p:sp>
        <p:nvSpPr>
          <p:cNvPr id="6" name="Rectangle 5">
            <a:extLst>
              <a:ext uri="{FF2B5EF4-FFF2-40B4-BE49-F238E27FC236}">
                <a16:creationId xmlns:a16="http://schemas.microsoft.com/office/drawing/2014/main" id="{B026A259-A33A-A144-A6BE-E2076C78E402}"/>
              </a:ext>
            </a:extLst>
          </p:cNvPr>
          <p:cNvSpPr/>
          <p:nvPr/>
        </p:nvSpPr>
        <p:spPr>
          <a:xfrm>
            <a:off x="0" y="-3"/>
            <a:ext cx="9144000" cy="1729743"/>
          </a:xfrm>
          <a:prstGeom prst="rect">
            <a:avLst/>
          </a:prstGeom>
          <a:gradFill>
            <a:gsLst>
              <a:gs pos="0">
                <a:schemeClr val="tx1">
                  <a:alpha val="42000"/>
                </a:schemeClr>
              </a:gs>
              <a:gs pos="94000">
                <a:schemeClr val="tx1">
                  <a:alpha val="0"/>
                </a:schemeClr>
              </a:gs>
            </a:gsLst>
            <a:lin ang="5400000" scaled="1"/>
          </a:gra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prstClr val="white"/>
              </a:solidFill>
              <a:effectLst/>
              <a:uLnTx/>
              <a:uFillTx/>
              <a:latin typeface="Arial"/>
              <a:ea typeface="+mn-ea"/>
              <a:cs typeface="+mn-cs"/>
            </a:endParaRPr>
          </a:p>
        </p:txBody>
      </p:sp>
      <p:sp>
        <p:nvSpPr>
          <p:cNvPr id="14" name="TextBox 13">
            <a:extLst>
              <a:ext uri="{FF2B5EF4-FFF2-40B4-BE49-F238E27FC236}">
                <a16:creationId xmlns:a16="http://schemas.microsoft.com/office/drawing/2014/main" id="{E5187B7C-DAF2-4458-BEE3-A4DC8D1D9816}"/>
              </a:ext>
            </a:extLst>
          </p:cNvPr>
          <p:cNvSpPr txBox="1"/>
          <p:nvPr/>
        </p:nvSpPr>
        <p:spPr>
          <a:xfrm>
            <a:off x="473727" y="283371"/>
            <a:ext cx="7381301" cy="584775"/>
          </a:xfrm>
          <a:prstGeom prst="rect">
            <a:avLst/>
          </a:prstGeom>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defTabSz="4572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chemeClr val="bg1"/>
                </a:solidFill>
                <a:effectLst/>
                <a:uLnTx/>
                <a:uFillTx/>
                <a:latin typeface="Arial"/>
                <a:ea typeface="+mn-ea"/>
                <a:cs typeface="Arial"/>
              </a:rPr>
              <a:t>Keeping the User at the Center</a:t>
            </a:r>
            <a:endParaRPr lang="en-US" sz="3200" b="1" i="0" u="none" strike="noStrike" kern="1200" cap="none" spc="0" normalizeH="0" baseline="0" noProof="0" dirty="0">
              <a:ln>
                <a:noFill/>
              </a:ln>
              <a:solidFill>
                <a:schemeClr val="bg1"/>
              </a:solidFill>
              <a:effectLst/>
              <a:uLnTx/>
              <a:uFillTx/>
              <a:latin typeface="Arial"/>
              <a:cs typeface="Arial"/>
            </a:endParaRPr>
          </a:p>
        </p:txBody>
      </p:sp>
      <p:sp>
        <p:nvSpPr>
          <p:cNvPr id="9" name="Isosceles Triangle 8">
            <a:extLst>
              <a:ext uri="{FF2B5EF4-FFF2-40B4-BE49-F238E27FC236}">
                <a16:creationId xmlns:a16="http://schemas.microsoft.com/office/drawing/2014/main" id="{C7D42DA4-F780-45B1-821B-1A70E44F3912}"/>
              </a:ext>
            </a:extLst>
          </p:cNvPr>
          <p:cNvSpPr/>
          <p:nvPr/>
        </p:nvSpPr>
        <p:spPr>
          <a:xfrm>
            <a:off x="696487" y="1352531"/>
            <a:ext cx="3117041" cy="2687104"/>
          </a:xfrm>
          <a:prstGeom prst="triangle">
            <a:avLst/>
          </a:prstGeom>
          <a:solidFill>
            <a:schemeClr val="accent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chemeClr val="bg1"/>
              </a:solidFill>
              <a:effectLst/>
              <a:uLnTx/>
              <a:uFillTx/>
              <a:latin typeface="Arial"/>
              <a:ea typeface="+mn-ea"/>
              <a:cs typeface="+mn-cs"/>
            </a:endParaRPr>
          </a:p>
        </p:txBody>
      </p:sp>
      <p:pic>
        <p:nvPicPr>
          <p:cNvPr id="10" name="Picture 9">
            <a:extLst>
              <a:ext uri="{FF2B5EF4-FFF2-40B4-BE49-F238E27FC236}">
                <a16:creationId xmlns:a16="http://schemas.microsoft.com/office/drawing/2014/main" id="{93F78D0F-18B1-42EB-B8AA-05FBA01B8103}"/>
              </a:ext>
            </a:extLst>
          </p:cNvPr>
          <p:cNvPicPr>
            <a:picLocks noChangeAspect="1"/>
          </p:cNvPicPr>
          <p:nvPr/>
        </p:nvPicPr>
        <p:blipFill rotWithShape="1">
          <a:blip r:embed="rId4">
            <a:lum bright="100000" contrast="-70000"/>
          </a:blip>
          <a:srcRect l="-8590" t="-14445" r="-8590" b="-14445"/>
          <a:stretch/>
        </p:blipFill>
        <p:spPr>
          <a:xfrm>
            <a:off x="1496536" y="2529811"/>
            <a:ext cx="1516944" cy="975114"/>
          </a:xfrm>
          <a:prstGeom prst="rect">
            <a:avLst/>
          </a:prstGeom>
        </p:spPr>
      </p:pic>
      <p:sp>
        <p:nvSpPr>
          <p:cNvPr id="12" name="Text Placeholder 2">
            <a:extLst>
              <a:ext uri="{FF2B5EF4-FFF2-40B4-BE49-F238E27FC236}">
                <a16:creationId xmlns:a16="http://schemas.microsoft.com/office/drawing/2014/main" id="{60806AA0-393C-41D9-BEA6-741A80FAA3E3}"/>
              </a:ext>
            </a:extLst>
          </p:cNvPr>
          <p:cNvSpPr txBox="1">
            <a:spLocks/>
          </p:cNvSpPr>
          <p:nvPr/>
        </p:nvSpPr>
        <p:spPr>
          <a:xfrm>
            <a:off x="684847" y="4049536"/>
            <a:ext cx="3117041" cy="514907"/>
          </a:xfrm>
          <a:prstGeom prst="rect">
            <a:avLst/>
          </a:prstGeom>
        </p:spPr>
        <p:txBody>
          <a:bodyPr vert="horz"/>
          <a:lstStyle>
            <a:lvl1pPr marL="342900" indent="-342900" algn="l" defTabSz="457200" rtl="0" eaLnBrk="1" latinLnBrk="0" hangingPunct="1">
              <a:spcBef>
                <a:spcPct val="20000"/>
              </a:spcBef>
              <a:buFont typeface="Arial"/>
              <a:buChar char="•"/>
              <a:defRPr sz="2400" kern="1200" baseline="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0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1800" kern="1200">
                <a:solidFill>
                  <a:schemeClr val="tx1"/>
                </a:solidFill>
                <a:latin typeface="+mn-lt"/>
                <a:ea typeface="+mn-ea"/>
                <a:cs typeface="+mn-cs"/>
              </a:defRPr>
            </a:lvl3pPr>
            <a:lvl4pPr marL="1600200" indent="-228600" algn="l" defTabSz="457200" rtl="0" eaLnBrk="1" latinLnBrk="0" hangingPunct="1">
              <a:spcBef>
                <a:spcPct val="20000"/>
              </a:spcBef>
              <a:buFont typeface="Arial" charset="0"/>
              <a:buChar char="•"/>
              <a:defRPr sz="1600" kern="1200">
                <a:solidFill>
                  <a:schemeClr val="tx1"/>
                </a:solidFill>
                <a:latin typeface="+mn-lt"/>
                <a:ea typeface="+mn-ea"/>
                <a:cs typeface="+mn-cs"/>
              </a:defRPr>
            </a:lvl4pPr>
            <a:lvl5pPr marL="2057400" indent="-228600" algn="l" defTabSz="457200" rtl="0" eaLnBrk="1" latinLnBrk="0" hangingPunct="1">
              <a:spcBef>
                <a:spcPct val="20000"/>
              </a:spcBef>
              <a:buFont typeface="Arial" charset="0"/>
              <a:buChar char="•"/>
              <a:defRPr sz="14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14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12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11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1100" kern="1200">
                <a:solidFill>
                  <a:schemeClr val="tx1"/>
                </a:solidFill>
                <a:latin typeface="+mn-lt"/>
                <a:ea typeface="+mn-ea"/>
                <a:cs typeface="+mn-cs"/>
              </a:defRPr>
            </a:lvl9pPr>
          </a:lstStyle>
          <a:p>
            <a:pPr marL="0" indent="0" algn="ctr">
              <a:buFont typeface="Arial"/>
              <a:buNone/>
            </a:pPr>
            <a:r>
              <a:rPr lang="en-US">
                <a:solidFill>
                  <a:schemeClr val="bg1"/>
                </a:solidFill>
              </a:rPr>
              <a:t>Delightful Experience</a:t>
            </a:r>
          </a:p>
          <a:p>
            <a:pPr algn="ctr"/>
            <a:endParaRPr lang="en-US" dirty="0">
              <a:solidFill>
                <a:schemeClr val="bg1"/>
              </a:solidFill>
            </a:endParaRPr>
          </a:p>
        </p:txBody>
      </p:sp>
      <p:sp>
        <p:nvSpPr>
          <p:cNvPr id="13" name="Text Placeholder 2">
            <a:extLst>
              <a:ext uri="{FF2B5EF4-FFF2-40B4-BE49-F238E27FC236}">
                <a16:creationId xmlns:a16="http://schemas.microsoft.com/office/drawing/2014/main" id="{1EE9372E-F664-49D8-B265-63A2C94AA7EA}"/>
              </a:ext>
            </a:extLst>
          </p:cNvPr>
          <p:cNvSpPr txBox="1">
            <a:spLocks/>
          </p:cNvSpPr>
          <p:nvPr/>
        </p:nvSpPr>
        <p:spPr>
          <a:xfrm rot="18078478">
            <a:off x="-163083" y="2272357"/>
            <a:ext cx="2774554" cy="514907"/>
          </a:xfrm>
          <a:prstGeom prst="rect">
            <a:avLst/>
          </a:prstGeom>
        </p:spPr>
        <p:txBody>
          <a:bodyPr vert="horz"/>
          <a:lstStyle>
            <a:lvl1pPr marL="342900" indent="-342900" algn="l" defTabSz="457200" rtl="0" eaLnBrk="1" latinLnBrk="0" hangingPunct="1">
              <a:spcBef>
                <a:spcPct val="20000"/>
              </a:spcBef>
              <a:buFont typeface="Arial"/>
              <a:buChar char="•"/>
              <a:defRPr sz="2400" kern="1200" baseline="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0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1800" kern="1200">
                <a:solidFill>
                  <a:schemeClr val="tx1"/>
                </a:solidFill>
                <a:latin typeface="+mn-lt"/>
                <a:ea typeface="+mn-ea"/>
                <a:cs typeface="+mn-cs"/>
              </a:defRPr>
            </a:lvl3pPr>
            <a:lvl4pPr marL="1600200" indent="-228600" algn="l" defTabSz="457200" rtl="0" eaLnBrk="1" latinLnBrk="0" hangingPunct="1">
              <a:spcBef>
                <a:spcPct val="20000"/>
              </a:spcBef>
              <a:buFont typeface="Arial" charset="0"/>
              <a:buChar char="•"/>
              <a:defRPr sz="1600" kern="1200">
                <a:solidFill>
                  <a:schemeClr val="tx1"/>
                </a:solidFill>
                <a:latin typeface="+mn-lt"/>
                <a:ea typeface="+mn-ea"/>
                <a:cs typeface="+mn-cs"/>
              </a:defRPr>
            </a:lvl4pPr>
            <a:lvl5pPr marL="2057400" indent="-228600" algn="l" defTabSz="457200" rtl="0" eaLnBrk="1" latinLnBrk="0" hangingPunct="1">
              <a:spcBef>
                <a:spcPct val="20000"/>
              </a:spcBef>
              <a:buFont typeface="Arial" charset="0"/>
              <a:buChar char="•"/>
              <a:defRPr sz="14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14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12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11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11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kumimoji="0" lang="en-US" sz="2400" b="0" i="0" u="none" strike="noStrike" kern="1200" cap="none" spc="0" normalizeH="0" baseline="0" noProof="0" dirty="0">
                <a:ln>
                  <a:noFill/>
                </a:ln>
                <a:solidFill>
                  <a:schemeClr val="bg1"/>
                </a:solidFill>
                <a:effectLst/>
                <a:uLnTx/>
                <a:uFillTx/>
                <a:latin typeface="Arial"/>
                <a:ea typeface="+mn-ea"/>
                <a:cs typeface="+mn-cs"/>
              </a:rPr>
              <a:t>Intuitive Discovery</a:t>
            </a:r>
          </a:p>
          <a:p>
            <a:pPr marL="342900" marR="0" lvl="0" indent="-342900" algn="l" defTabSz="457200" rtl="0" eaLnBrk="1" fontAlgn="auto" latinLnBrk="0" hangingPunct="1">
              <a:lnSpc>
                <a:spcPct val="100000"/>
              </a:lnSpc>
              <a:spcBef>
                <a:spcPct val="20000"/>
              </a:spcBef>
              <a:spcAft>
                <a:spcPts val="0"/>
              </a:spcAft>
              <a:buClrTx/>
              <a:buSzTx/>
              <a:buFont typeface="Arial"/>
              <a:buChar char="•"/>
              <a:tabLst/>
              <a:defRPr/>
            </a:pPr>
            <a:endParaRPr kumimoji="0" lang="en-US" sz="2400" b="0" i="0" u="none" strike="noStrike" kern="1200" cap="none" spc="0" normalizeH="0" baseline="0" noProof="0" dirty="0">
              <a:ln>
                <a:noFill/>
              </a:ln>
              <a:solidFill>
                <a:schemeClr val="bg1"/>
              </a:solidFill>
              <a:effectLst/>
              <a:uLnTx/>
              <a:uFillTx/>
              <a:latin typeface="Arial"/>
              <a:ea typeface="+mn-ea"/>
              <a:cs typeface="+mn-cs"/>
            </a:endParaRPr>
          </a:p>
        </p:txBody>
      </p:sp>
      <p:sp>
        <p:nvSpPr>
          <p:cNvPr id="16" name="Text Placeholder 2">
            <a:extLst>
              <a:ext uri="{FF2B5EF4-FFF2-40B4-BE49-F238E27FC236}">
                <a16:creationId xmlns:a16="http://schemas.microsoft.com/office/drawing/2014/main" id="{7E9D77F3-09C1-4C3E-8528-A7E129970041}"/>
              </a:ext>
            </a:extLst>
          </p:cNvPr>
          <p:cNvSpPr txBox="1">
            <a:spLocks/>
          </p:cNvSpPr>
          <p:nvPr/>
        </p:nvSpPr>
        <p:spPr>
          <a:xfrm rot="3522554">
            <a:off x="2012882" y="2472879"/>
            <a:ext cx="2774554" cy="514907"/>
          </a:xfrm>
          <a:prstGeom prst="rect">
            <a:avLst/>
          </a:prstGeom>
        </p:spPr>
        <p:txBody>
          <a:bodyPr vert="horz"/>
          <a:lstStyle>
            <a:lvl1pPr marL="342900" indent="-342900" algn="l" defTabSz="457200" rtl="0" eaLnBrk="1" latinLnBrk="0" hangingPunct="1">
              <a:spcBef>
                <a:spcPct val="20000"/>
              </a:spcBef>
              <a:buFont typeface="Arial"/>
              <a:buChar char="•"/>
              <a:defRPr sz="2400" kern="1200" baseline="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0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1800" kern="1200">
                <a:solidFill>
                  <a:schemeClr val="tx1"/>
                </a:solidFill>
                <a:latin typeface="+mn-lt"/>
                <a:ea typeface="+mn-ea"/>
                <a:cs typeface="+mn-cs"/>
              </a:defRPr>
            </a:lvl3pPr>
            <a:lvl4pPr marL="1600200" indent="-228600" algn="l" defTabSz="457200" rtl="0" eaLnBrk="1" latinLnBrk="0" hangingPunct="1">
              <a:spcBef>
                <a:spcPct val="20000"/>
              </a:spcBef>
              <a:buFont typeface="Arial" charset="0"/>
              <a:buChar char="•"/>
              <a:defRPr sz="1600" kern="1200">
                <a:solidFill>
                  <a:schemeClr val="tx1"/>
                </a:solidFill>
                <a:latin typeface="+mn-lt"/>
                <a:ea typeface="+mn-ea"/>
                <a:cs typeface="+mn-cs"/>
              </a:defRPr>
            </a:lvl4pPr>
            <a:lvl5pPr marL="2057400" indent="-228600" algn="l" defTabSz="457200" rtl="0" eaLnBrk="1" latinLnBrk="0" hangingPunct="1">
              <a:spcBef>
                <a:spcPct val="20000"/>
              </a:spcBef>
              <a:buFont typeface="Arial" charset="0"/>
              <a:buChar char="•"/>
              <a:defRPr sz="14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14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12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11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1100" kern="1200">
                <a:solidFill>
                  <a:schemeClr val="tx1"/>
                </a:solidFill>
                <a:latin typeface="+mn-lt"/>
                <a:ea typeface="+mn-ea"/>
                <a:cs typeface="+mn-cs"/>
              </a:defRPr>
            </a:lvl9pPr>
          </a:lstStyle>
          <a:p>
            <a:pPr marL="0" marR="0" lvl="0" indent="0" algn="l" defTabSz="457200" rtl="0" eaLnBrk="1" fontAlgn="auto" latinLnBrk="0" hangingPunct="1">
              <a:lnSpc>
                <a:spcPct val="100000"/>
              </a:lnSpc>
              <a:spcBef>
                <a:spcPct val="20000"/>
              </a:spcBef>
              <a:spcAft>
                <a:spcPts val="0"/>
              </a:spcAft>
              <a:buClrTx/>
              <a:buSzTx/>
              <a:buFont typeface="Arial"/>
              <a:buNone/>
              <a:tabLst/>
              <a:defRPr/>
            </a:pPr>
            <a:r>
              <a:rPr kumimoji="0" lang="en-US" sz="2400" b="0" i="0" u="none" strike="noStrike" kern="1200" cap="none" spc="0" normalizeH="0" baseline="0" noProof="0" dirty="0">
                <a:ln>
                  <a:noFill/>
                </a:ln>
                <a:solidFill>
                  <a:schemeClr val="bg1"/>
                </a:solidFill>
                <a:effectLst/>
                <a:uLnTx/>
                <a:uFillTx/>
                <a:latin typeface="Arial"/>
                <a:ea typeface="+mn-ea"/>
                <a:cs typeface="+mn-cs"/>
              </a:rPr>
              <a:t>Smart Fulfillment</a:t>
            </a:r>
          </a:p>
        </p:txBody>
      </p:sp>
      <p:pic>
        <p:nvPicPr>
          <p:cNvPr id="17" name="Picture 16">
            <a:extLst>
              <a:ext uri="{FF2B5EF4-FFF2-40B4-BE49-F238E27FC236}">
                <a16:creationId xmlns:a16="http://schemas.microsoft.com/office/drawing/2014/main" id="{F6282FFD-2F97-48C9-B379-AF0073B7C645}"/>
              </a:ext>
            </a:extLst>
          </p:cNvPr>
          <p:cNvPicPr>
            <a:picLocks noChangeAspect="1"/>
          </p:cNvPicPr>
          <p:nvPr/>
        </p:nvPicPr>
        <p:blipFill>
          <a:blip r:embed="rId5" cstate="print">
            <a:extLst>
              <a:ext uri="{28A0092B-C50C-407E-A947-70E740481C1C}">
                <a14:useLocalDpi xmlns:a14="http://schemas.microsoft.com/office/drawing/2010/main"/>
              </a:ext>
            </a:extLst>
          </a:blip>
          <a:stretch>
            <a:fillRect/>
          </a:stretch>
        </p:blipFill>
        <p:spPr>
          <a:xfrm>
            <a:off x="8065903" y="4696658"/>
            <a:ext cx="851535" cy="278130"/>
          </a:xfrm>
          <a:prstGeom prst="rect">
            <a:avLst/>
          </a:prstGeom>
        </p:spPr>
      </p:pic>
    </p:spTree>
    <p:extLst>
      <p:ext uri="{BB962C8B-B14F-4D97-AF65-F5344CB8AC3E}">
        <p14:creationId xmlns:p14="http://schemas.microsoft.com/office/powerpoint/2010/main" val="5322381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1" name="Straight Connector 10">
            <a:extLst>
              <a:ext uri="{FF2B5EF4-FFF2-40B4-BE49-F238E27FC236}">
                <a16:creationId xmlns:a16="http://schemas.microsoft.com/office/drawing/2014/main" id="{23A58EC5-B2CE-4C6D-BC2D-C34CBE3FECEF}"/>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pic>
        <p:nvPicPr>
          <p:cNvPr id="7" name="scienhub_mainart_1280">
            <a:hlinkClick r:id="" action="ppaction://media"/>
            <a:extLst>
              <a:ext uri="{FF2B5EF4-FFF2-40B4-BE49-F238E27FC236}">
                <a16:creationId xmlns:a16="http://schemas.microsoft.com/office/drawing/2014/main" id="{58682FE0-F2C8-405A-A5CA-6B495CF10024}"/>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389262" y="1195001"/>
            <a:ext cx="6365475" cy="3580580"/>
          </a:xfrm>
          <a:prstGeom prst="rect">
            <a:avLst/>
          </a:prstGeom>
        </p:spPr>
      </p:pic>
      <p:sp>
        <p:nvSpPr>
          <p:cNvPr id="8" name="Text Placeholder 3">
            <a:extLst>
              <a:ext uri="{FF2B5EF4-FFF2-40B4-BE49-F238E27FC236}">
                <a16:creationId xmlns:a16="http://schemas.microsoft.com/office/drawing/2014/main" id="{91ABDDD4-F5F8-4864-96EE-08561E02B924}"/>
              </a:ext>
            </a:extLst>
          </p:cNvPr>
          <p:cNvSpPr>
            <a:spLocks noGrp="1"/>
          </p:cNvSpPr>
          <p:nvPr>
            <p:ph type="body" sz="quarter" idx="13"/>
          </p:nvPr>
        </p:nvSpPr>
        <p:spPr>
          <a:xfrm>
            <a:off x="340786" y="343304"/>
            <a:ext cx="8439148" cy="686442"/>
          </a:xfrm>
        </p:spPr>
        <p:txBody>
          <a:bodyPr/>
          <a:lstStyle/>
          <a:p>
            <a:r>
              <a:rPr lang="en-US" dirty="0"/>
              <a:t>Competing with Illegal Convenience</a:t>
            </a:r>
          </a:p>
        </p:txBody>
      </p:sp>
      <p:sp>
        <p:nvSpPr>
          <p:cNvPr id="2" name="Rectangle 1">
            <a:extLst>
              <a:ext uri="{FF2B5EF4-FFF2-40B4-BE49-F238E27FC236}">
                <a16:creationId xmlns:a16="http://schemas.microsoft.com/office/drawing/2014/main" id="{B7ED0D94-FA8E-4EAE-BF54-E228A14FCD5F}"/>
              </a:ext>
            </a:extLst>
          </p:cNvPr>
          <p:cNvSpPr/>
          <p:nvPr/>
        </p:nvSpPr>
        <p:spPr>
          <a:xfrm>
            <a:off x="2192097" y="4742530"/>
            <a:ext cx="5309249" cy="230832"/>
          </a:xfrm>
          <a:prstGeom prst="rect">
            <a:avLst/>
          </a:prstGeom>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a:ln>
                  <a:noFill/>
                </a:ln>
                <a:solidFill>
                  <a:srgbClr val="000000"/>
                </a:solidFill>
                <a:effectLst/>
                <a:uLnTx/>
                <a:uFillTx/>
                <a:latin typeface="Arial"/>
                <a:ea typeface="+mn-ea"/>
                <a:cs typeface="+mn-cs"/>
              </a:rPr>
              <a:t>Source: http://www.sciencemag.org/news/2016/04/whos-downloading-pirated-papers-everyone</a:t>
            </a:r>
          </a:p>
        </p:txBody>
      </p:sp>
      <p:sp>
        <p:nvSpPr>
          <p:cNvPr id="6" name="Rectangle 5">
            <a:extLst>
              <a:ext uri="{FF2B5EF4-FFF2-40B4-BE49-F238E27FC236}">
                <a16:creationId xmlns:a16="http://schemas.microsoft.com/office/drawing/2014/main" id="{400BF839-2564-4D02-AC43-290D22AB5CC1}"/>
              </a:ext>
            </a:extLst>
          </p:cNvPr>
          <p:cNvSpPr/>
          <p:nvPr/>
        </p:nvSpPr>
        <p:spPr>
          <a:xfrm>
            <a:off x="3267221" y="0"/>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FFA8127C-5554-47B0-8D79-E098CCB1F705}"/>
              </a:ext>
            </a:extLst>
          </p:cNvPr>
          <p:cNvSpPr/>
          <p:nvPr/>
        </p:nvSpPr>
        <p:spPr>
          <a:xfrm>
            <a:off x="2208725" y="0"/>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14510D8F-0A51-4D9F-A561-16B50F02F848}"/>
              </a:ext>
            </a:extLst>
          </p:cNvPr>
          <p:cNvSpPr/>
          <p:nvPr/>
        </p:nvSpPr>
        <p:spPr>
          <a:xfrm>
            <a:off x="0" y="0"/>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8D64C296-5881-40F1-B849-938DE0C4E781}"/>
              </a:ext>
            </a:extLst>
          </p:cNvPr>
          <p:cNvCxnSpPr>
            <a:cxnSpLocks/>
          </p:cNvCxnSpPr>
          <p:nvPr/>
        </p:nvCxnSpPr>
        <p:spPr>
          <a:xfrm>
            <a:off x="0" y="106093"/>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3" name="Rectangle 12">
            <a:extLst>
              <a:ext uri="{FF2B5EF4-FFF2-40B4-BE49-F238E27FC236}">
                <a16:creationId xmlns:a16="http://schemas.microsoft.com/office/drawing/2014/main" id="{7377FEB7-7EF7-4514-A56E-9978D2BA9BD4}"/>
              </a:ext>
            </a:extLst>
          </p:cNvPr>
          <p:cNvSpPr/>
          <p:nvPr/>
        </p:nvSpPr>
        <p:spPr>
          <a:xfrm>
            <a:off x="3267221" y="0"/>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469A95F-10D1-4D14-9888-C6A7A589B09E}"/>
              </a:ext>
            </a:extLst>
          </p:cNvPr>
          <p:cNvSpPr/>
          <p:nvPr/>
        </p:nvSpPr>
        <p:spPr>
          <a:xfrm>
            <a:off x="2208725" y="0"/>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5207D800-FE21-4C09-A4BD-0C21C68F2BA6}"/>
              </a:ext>
            </a:extLst>
          </p:cNvPr>
          <p:cNvSpPr/>
          <p:nvPr/>
        </p:nvSpPr>
        <p:spPr>
          <a:xfrm>
            <a:off x="0" y="0"/>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6" name="Straight Connector 15">
            <a:extLst>
              <a:ext uri="{FF2B5EF4-FFF2-40B4-BE49-F238E27FC236}">
                <a16:creationId xmlns:a16="http://schemas.microsoft.com/office/drawing/2014/main" id="{DCDBA372-2A90-4F70-A473-9440E5EFA17D}"/>
              </a:ext>
            </a:extLst>
          </p:cNvPr>
          <p:cNvCxnSpPr>
            <a:cxnSpLocks/>
          </p:cNvCxnSpPr>
          <p:nvPr/>
        </p:nvCxnSpPr>
        <p:spPr>
          <a:xfrm>
            <a:off x="0" y="106093"/>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4831202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3967" fill="hold"/>
                                        <p:tgtEl>
                                          <p:spTgt spid="7"/>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7"/>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7"/>
                                        </p:tgtEl>
                                      </p:cBhvr>
                                    </p:cmd>
                                  </p:childTnLst>
                                </p:cTn>
                              </p:par>
                            </p:childTnLst>
                          </p:cTn>
                        </p:par>
                      </p:childTnLst>
                    </p:cTn>
                  </p:par>
                </p:childTnLst>
              </p:cTn>
              <p:nextCondLst>
                <p:cond evt="onClick" delay="0">
                  <p:tgtEl>
                    <p:spTgt spid="7"/>
                  </p:tgtEl>
                </p:cond>
              </p:nextCondLst>
            </p:seq>
            <p:video>
              <p:cMediaNode vol="80000">
                <p:cTn id="12" repeatCount="indefinite" fill="hold" display="0">
                  <p:stCondLst>
                    <p:cond delay="indefinite"/>
                  </p:stCondLst>
                </p:cTn>
                <p:tgtEl>
                  <p:spTgt spid="7"/>
                </p:tgtEl>
              </p:cMediaNode>
            </p:video>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dirty="0"/>
              <a:t>Key Survey Findings</a:t>
            </a:r>
          </a:p>
        </p:txBody>
      </p:sp>
      <p:sp>
        <p:nvSpPr>
          <p:cNvPr id="3" name="Text Placeholder 2"/>
          <p:cNvSpPr>
            <a:spLocks noGrp="1"/>
          </p:cNvSpPr>
          <p:nvPr>
            <p:ph type="body" sz="quarter" idx="12"/>
          </p:nvPr>
        </p:nvSpPr>
        <p:spPr>
          <a:xfrm>
            <a:off x="340786" y="1029747"/>
            <a:ext cx="8193614" cy="3356378"/>
          </a:xfrm>
        </p:spPr>
        <p:txBody>
          <a:bodyPr/>
          <a:lstStyle/>
          <a:p>
            <a:pPr marL="457200" lvl="8" indent="-457200">
              <a:buFont typeface="Arial" panose="020B0604020202020204" pitchFamily="34" charset="0"/>
              <a:buChar char="•"/>
            </a:pPr>
            <a:r>
              <a:rPr lang="en-US" sz="2800" dirty="0"/>
              <a:t>Interest is growing, Support is strong</a:t>
            </a:r>
          </a:p>
          <a:p>
            <a:pPr marL="457200" lvl="8" indent="-457200">
              <a:buFont typeface="Arial" panose="020B0604020202020204" pitchFamily="34" charset="0"/>
              <a:buChar char="•"/>
            </a:pPr>
            <a:endParaRPr lang="en-US" sz="2800" dirty="0"/>
          </a:p>
          <a:p>
            <a:pPr marL="457200" lvl="8" indent="-457200">
              <a:buFont typeface="Arial" panose="020B0604020202020204" pitchFamily="34" charset="0"/>
              <a:buChar char="•"/>
            </a:pPr>
            <a:r>
              <a:rPr lang="en-US" sz="2800" dirty="0"/>
              <a:t>Need for assessment, advocacy, and data policies </a:t>
            </a:r>
            <a:r>
              <a:rPr lang="en-US" sz="2800" u="sng" dirty="0"/>
              <a:t>at scale</a:t>
            </a:r>
          </a:p>
          <a:p>
            <a:pPr marL="457200" lvl="8" indent="-457200">
              <a:buFont typeface="Arial" panose="020B0604020202020204" pitchFamily="34" charset="0"/>
              <a:buChar char="•"/>
            </a:pPr>
            <a:endParaRPr lang="en-US" sz="2800" u="sng" dirty="0"/>
          </a:p>
          <a:p>
            <a:pPr marL="457200" lvl="8" indent="-457200">
              <a:buFont typeface="Arial" panose="020B0604020202020204" pitchFamily="34" charset="0"/>
              <a:buChar char="•"/>
            </a:pPr>
            <a:r>
              <a:rPr lang="en-US" sz="2800" dirty="0"/>
              <a:t>Research on </a:t>
            </a:r>
            <a:r>
              <a:rPr lang="en-US" sz="2800" b="1" dirty="0"/>
              <a:t>discoverability</a:t>
            </a:r>
            <a:r>
              <a:rPr lang="en-US" sz="2800" dirty="0"/>
              <a:t> and the </a:t>
            </a:r>
            <a:r>
              <a:rPr lang="en-US" sz="2800" b="1" dirty="0"/>
              <a:t>standardization of metadata </a:t>
            </a:r>
            <a:r>
              <a:rPr lang="en-US" sz="2800" dirty="0"/>
              <a:t>is top of mind</a:t>
            </a:r>
          </a:p>
          <a:p>
            <a:endParaRPr lang="en-US" dirty="0"/>
          </a:p>
        </p:txBody>
      </p:sp>
      <p:sp>
        <p:nvSpPr>
          <p:cNvPr id="5" name="Rectangle 4">
            <a:extLst>
              <a:ext uri="{FF2B5EF4-FFF2-40B4-BE49-F238E27FC236}">
                <a16:creationId xmlns:a16="http://schemas.microsoft.com/office/drawing/2014/main" id="{8A4F7C52-3262-47C8-9CD7-D746BE92F8E1}"/>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a:extLst>
              <a:ext uri="{FF2B5EF4-FFF2-40B4-BE49-F238E27FC236}">
                <a16:creationId xmlns:a16="http://schemas.microsoft.com/office/drawing/2014/main" id="{46EE060A-5DF4-449B-AD96-65D82721660A}"/>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74DA2FD1-468C-40F4-8EFC-E59D9DA42FEF}"/>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8" name="Straight Connector 7">
            <a:extLst>
              <a:ext uri="{FF2B5EF4-FFF2-40B4-BE49-F238E27FC236}">
                <a16:creationId xmlns:a16="http://schemas.microsoft.com/office/drawing/2014/main" id="{2D70CC5D-4EEA-47E5-A388-72AD1669A50F}"/>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9" name="Rectangle 8">
            <a:extLst>
              <a:ext uri="{FF2B5EF4-FFF2-40B4-BE49-F238E27FC236}">
                <a16:creationId xmlns:a16="http://schemas.microsoft.com/office/drawing/2014/main" id="{341E23B7-D56D-48F8-9DD7-9B193405B380}"/>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BAC99EFD-1B3D-4BC5-8470-6B964583C580}"/>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2AB7638C-1BD7-4BF1-BF06-EC6E49DB13FC}"/>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925A0543-2B9A-4627-987D-98D2D9F2FC27}"/>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20557306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Chart 4">
            <a:extLst>
              <a:ext uri="{FF2B5EF4-FFF2-40B4-BE49-F238E27FC236}">
                <a16:creationId xmlns:a16="http://schemas.microsoft.com/office/drawing/2014/main" id="{E3ED0072-CE6E-48DC-8656-72D321EF1E99}"/>
              </a:ext>
            </a:extLst>
          </p:cNvPr>
          <p:cNvGraphicFramePr/>
          <p:nvPr/>
        </p:nvGraphicFramePr>
        <p:xfrm>
          <a:off x="174661" y="978376"/>
          <a:ext cx="8969338" cy="3552528"/>
        </p:xfrm>
        <a:graphic>
          <a:graphicData uri="http://schemas.openxmlformats.org/drawingml/2006/chart">
            <c:chart xmlns:c="http://schemas.openxmlformats.org/drawingml/2006/chart" xmlns:r="http://schemas.openxmlformats.org/officeDocument/2006/relationships" r:id="rId3"/>
          </a:graphicData>
        </a:graphic>
      </p:graphicFrame>
      <p:sp>
        <p:nvSpPr>
          <p:cNvPr id="4" name="Text Placeholder 3"/>
          <p:cNvSpPr>
            <a:spLocks noGrp="1"/>
          </p:cNvSpPr>
          <p:nvPr>
            <p:ph type="body" sz="quarter" idx="13"/>
          </p:nvPr>
        </p:nvSpPr>
        <p:spPr/>
        <p:txBody>
          <a:bodyPr/>
          <a:lstStyle/>
          <a:p>
            <a:r>
              <a:rPr lang="en-US" dirty="0"/>
              <a:t>Where respondents see OCLC’s Role</a:t>
            </a:r>
          </a:p>
        </p:txBody>
      </p:sp>
      <p:sp>
        <p:nvSpPr>
          <p:cNvPr id="6" name="Rectangle 5">
            <a:extLst>
              <a:ext uri="{FF2B5EF4-FFF2-40B4-BE49-F238E27FC236}">
                <a16:creationId xmlns:a16="http://schemas.microsoft.com/office/drawing/2014/main" id="{C489A98F-1E5E-4533-AF1E-990716CD1013}"/>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AB6B0591-6035-455A-9249-8323115091E5}"/>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5C4F79F4-929D-43F7-887D-306325F35B25}"/>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5235906F-CFCA-4C74-BCE9-A30C40191B94}"/>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30E71F9D-AE31-46AD-9676-28063353C156}"/>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6E796E55-F824-4A41-A0BD-27157925041E}"/>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0E452A0E-412E-43AC-BA61-67574203C8B9}"/>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C20CD172-2774-4CF5-860C-970436C4ABFC}"/>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2" name="Oval 1">
            <a:extLst>
              <a:ext uri="{FF2B5EF4-FFF2-40B4-BE49-F238E27FC236}">
                <a16:creationId xmlns:a16="http://schemas.microsoft.com/office/drawing/2014/main" id="{E51F4382-5131-FA48-81FD-5E50DFB8F6FF}"/>
              </a:ext>
            </a:extLst>
          </p:cNvPr>
          <p:cNvSpPr/>
          <p:nvPr/>
        </p:nvSpPr>
        <p:spPr>
          <a:xfrm>
            <a:off x="442762" y="978375"/>
            <a:ext cx="8787865" cy="994797"/>
          </a:xfrm>
          <a:prstGeom prst="ellipse">
            <a:avLst/>
          </a:prstGeom>
          <a:noFill/>
          <a:ln w="76200">
            <a:solidFill>
              <a:schemeClr val="accent3"/>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08795063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a:xfrm>
            <a:off x="340785" y="343304"/>
            <a:ext cx="8669651" cy="686442"/>
          </a:xfrm>
        </p:spPr>
        <p:txBody>
          <a:bodyPr/>
          <a:lstStyle/>
          <a:p>
            <a:r>
              <a:rPr lang="en-US" dirty="0"/>
              <a:t>OCLC’s Open Content Commitment</a:t>
            </a:r>
          </a:p>
        </p:txBody>
      </p:sp>
      <p:sp>
        <p:nvSpPr>
          <p:cNvPr id="3" name="Text Placeholder 2"/>
          <p:cNvSpPr>
            <a:spLocks noGrp="1"/>
          </p:cNvSpPr>
          <p:nvPr>
            <p:ph type="body" sz="quarter" idx="12"/>
          </p:nvPr>
        </p:nvSpPr>
        <p:spPr>
          <a:xfrm>
            <a:off x="340784" y="1255778"/>
            <a:ext cx="8154630" cy="3356378"/>
          </a:xfrm>
        </p:spPr>
        <p:txBody>
          <a:bodyPr/>
          <a:lstStyle/>
          <a:p>
            <a:r>
              <a:rPr lang="en-US" dirty="0">
                <a:cs typeface="Arial"/>
              </a:rPr>
              <a:t>Increase </a:t>
            </a:r>
            <a:r>
              <a:rPr lang="en-US" b="1" dirty="0">
                <a:cs typeface="Arial"/>
              </a:rPr>
              <a:t>access</a:t>
            </a:r>
            <a:r>
              <a:rPr lang="en-US" dirty="0">
                <a:cs typeface="Arial"/>
              </a:rPr>
              <a:t> to diverse open content </a:t>
            </a:r>
            <a:endParaRPr lang="en-US" dirty="0"/>
          </a:p>
          <a:p>
            <a:r>
              <a:rPr lang="en-US" b="1" dirty="0">
                <a:cs typeface="Arial"/>
              </a:rPr>
              <a:t>Integrate</a:t>
            </a:r>
            <a:r>
              <a:rPr lang="en-US" dirty="0">
                <a:cs typeface="Arial"/>
              </a:rPr>
              <a:t> open content into </a:t>
            </a:r>
            <a:r>
              <a:rPr lang="en-US" b="1" dirty="0">
                <a:cs typeface="Arial"/>
              </a:rPr>
              <a:t>OCLC services</a:t>
            </a:r>
          </a:p>
        </p:txBody>
      </p:sp>
      <p:sp>
        <p:nvSpPr>
          <p:cNvPr id="2" name="TextBox 1">
            <a:extLst>
              <a:ext uri="{FF2B5EF4-FFF2-40B4-BE49-F238E27FC236}">
                <a16:creationId xmlns:a16="http://schemas.microsoft.com/office/drawing/2014/main" id="{927E1CA9-F940-4B6E-9DF9-DBB0120298F6}"/>
              </a:ext>
            </a:extLst>
          </p:cNvPr>
          <p:cNvSpPr txBox="1"/>
          <p:nvPr/>
        </p:nvSpPr>
        <p:spPr>
          <a:xfrm>
            <a:off x="2876651" y="3141240"/>
            <a:ext cx="5528931" cy="369332"/>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000000"/>
                </a:solidFill>
                <a:effectLst/>
                <a:uLnTx/>
                <a:uFillTx/>
                <a:latin typeface="Arial"/>
                <a:ea typeface="+mn-ea"/>
                <a:cs typeface="+mn-cs"/>
              </a:rPr>
              <a:t>Find out more at </a:t>
            </a:r>
            <a:r>
              <a:rPr kumimoji="0" lang="en-US" sz="1800" b="1" i="0" u="none" strike="noStrike" kern="1200" cap="none" spc="0" normalizeH="0" baseline="0" noProof="0" dirty="0">
                <a:ln>
                  <a:noFill/>
                </a:ln>
                <a:solidFill>
                  <a:srgbClr val="1F497D"/>
                </a:solidFill>
                <a:effectLst/>
                <a:uLnTx/>
                <a:uFillTx/>
                <a:latin typeface="Arial"/>
                <a:ea typeface="+mn-ea"/>
                <a:cs typeface="+mn-cs"/>
              </a:rPr>
              <a:t>oclc.org/research/presentations</a:t>
            </a:r>
          </a:p>
        </p:txBody>
      </p:sp>
      <p:sp>
        <p:nvSpPr>
          <p:cNvPr id="5" name="TextBox 4">
            <a:extLst>
              <a:ext uri="{FF2B5EF4-FFF2-40B4-BE49-F238E27FC236}">
                <a16:creationId xmlns:a16="http://schemas.microsoft.com/office/drawing/2014/main" id="{7234481C-7A7B-4DFA-9626-4FBA4ACE7868}"/>
              </a:ext>
            </a:extLst>
          </p:cNvPr>
          <p:cNvSpPr txBox="1"/>
          <p:nvPr/>
        </p:nvSpPr>
        <p:spPr>
          <a:xfrm>
            <a:off x="865462" y="2566559"/>
            <a:ext cx="1095155" cy="646331"/>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3600" b="0" i="0" u="none" strike="noStrike" kern="1200" cap="none" spc="0" normalizeH="0" baseline="0" noProof="0" dirty="0">
                <a:ln>
                  <a:noFill/>
                </a:ln>
                <a:solidFill>
                  <a:srgbClr val="1F497D"/>
                </a:solidFill>
                <a:effectLst/>
                <a:uLnTx/>
                <a:uFillTx/>
                <a:latin typeface="Arial"/>
                <a:ea typeface="+mn-ea"/>
                <a:cs typeface="+mn-cs"/>
              </a:rPr>
              <a:t>The</a:t>
            </a:r>
          </a:p>
        </p:txBody>
      </p:sp>
      <p:sp>
        <p:nvSpPr>
          <p:cNvPr id="7" name="TextBox 6">
            <a:extLst>
              <a:ext uri="{FF2B5EF4-FFF2-40B4-BE49-F238E27FC236}">
                <a16:creationId xmlns:a16="http://schemas.microsoft.com/office/drawing/2014/main" id="{32ECB69B-C7A5-4C77-9E11-E1510E45B0FB}"/>
              </a:ext>
            </a:extLst>
          </p:cNvPr>
          <p:cNvSpPr txBox="1"/>
          <p:nvPr/>
        </p:nvSpPr>
        <p:spPr>
          <a:xfrm>
            <a:off x="648584" y="2943006"/>
            <a:ext cx="1733109" cy="83099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4800" b="0" i="0" u="none" strike="noStrike" kern="1200" cap="none" spc="0" normalizeH="0" baseline="0" noProof="0" dirty="0">
                <a:ln>
                  <a:noFill/>
                </a:ln>
                <a:solidFill>
                  <a:srgbClr val="1F497D"/>
                </a:solidFill>
                <a:effectLst/>
                <a:uLnTx/>
                <a:uFillTx/>
                <a:latin typeface="Arial"/>
                <a:ea typeface="+mn-ea"/>
                <a:cs typeface="+mn-cs"/>
              </a:rPr>
              <a:t>Shift</a:t>
            </a:r>
          </a:p>
        </p:txBody>
      </p:sp>
      <p:sp>
        <p:nvSpPr>
          <p:cNvPr id="8" name="TextBox 7">
            <a:extLst>
              <a:ext uri="{FF2B5EF4-FFF2-40B4-BE49-F238E27FC236}">
                <a16:creationId xmlns:a16="http://schemas.microsoft.com/office/drawing/2014/main" id="{FBF7080F-B4E7-4F8A-8C41-137A3242CCF9}"/>
              </a:ext>
            </a:extLst>
          </p:cNvPr>
          <p:cNvSpPr txBox="1"/>
          <p:nvPr/>
        </p:nvSpPr>
        <p:spPr>
          <a:xfrm>
            <a:off x="1998375" y="3199520"/>
            <a:ext cx="1095155" cy="646331"/>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3600" b="0" i="0" u="none" strike="noStrike" kern="1200" cap="none" spc="0" normalizeH="0" baseline="0" noProof="0" dirty="0">
                <a:ln>
                  <a:noFill/>
                </a:ln>
                <a:solidFill>
                  <a:srgbClr val="1F497D"/>
                </a:solidFill>
                <a:effectLst/>
                <a:uLnTx/>
                <a:uFillTx/>
                <a:latin typeface="Arial"/>
                <a:ea typeface="+mn-ea"/>
                <a:cs typeface="+mn-cs"/>
              </a:rPr>
              <a:t>to</a:t>
            </a:r>
          </a:p>
        </p:txBody>
      </p:sp>
      <p:sp>
        <p:nvSpPr>
          <p:cNvPr id="9" name="TextBox 8">
            <a:extLst>
              <a:ext uri="{FF2B5EF4-FFF2-40B4-BE49-F238E27FC236}">
                <a16:creationId xmlns:a16="http://schemas.microsoft.com/office/drawing/2014/main" id="{1A65166A-D103-4DCB-A706-206333C3C092}"/>
              </a:ext>
            </a:extLst>
          </p:cNvPr>
          <p:cNvSpPr txBox="1"/>
          <p:nvPr/>
        </p:nvSpPr>
        <p:spPr>
          <a:xfrm>
            <a:off x="1413039" y="3410043"/>
            <a:ext cx="1733109" cy="830997"/>
          </a:xfrm>
          <a:prstGeom prst="rect">
            <a:avLst/>
          </a:prstGeom>
          <a:noFill/>
        </p:spPr>
        <p:txBody>
          <a:bodyPr wrap="square" rtlCol="0">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0" lang="en-US" sz="4800" b="0" i="0" u="none" strike="noStrike" kern="1200" cap="none" spc="0" normalizeH="0" baseline="0" noProof="0" dirty="0">
                <a:ln>
                  <a:noFill/>
                </a:ln>
                <a:solidFill>
                  <a:srgbClr val="1F497D"/>
                </a:solidFill>
                <a:effectLst/>
                <a:uLnTx/>
                <a:uFillTx/>
                <a:latin typeface="Arial"/>
                <a:ea typeface="+mn-ea"/>
                <a:cs typeface="+mn-cs"/>
              </a:rPr>
              <a:t>Open</a:t>
            </a:r>
          </a:p>
        </p:txBody>
      </p:sp>
      <p:sp>
        <p:nvSpPr>
          <p:cNvPr id="10" name="Rectangle 9">
            <a:extLst>
              <a:ext uri="{FF2B5EF4-FFF2-40B4-BE49-F238E27FC236}">
                <a16:creationId xmlns:a16="http://schemas.microsoft.com/office/drawing/2014/main" id="{257184D9-5A45-4787-BD43-1D834AD75D2D}"/>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FFA22460-2FFD-4F04-AB01-2AF14BE23251}"/>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78548DDE-EFD3-40EC-AAF7-9AFD8ADB3692}"/>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1A95F5EA-2A9C-4FEE-ACC8-93FF5E4ED504}"/>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4" name="Rectangle 13">
            <a:extLst>
              <a:ext uri="{FF2B5EF4-FFF2-40B4-BE49-F238E27FC236}">
                <a16:creationId xmlns:a16="http://schemas.microsoft.com/office/drawing/2014/main" id="{3E6EFB1C-1CF0-4F91-B0FF-D3CE3EB87120}"/>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E2700123-9E99-440D-97B6-B1F1D5A843C0}"/>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ectangle 15">
            <a:extLst>
              <a:ext uri="{FF2B5EF4-FFF2-40B4-BE49-F238E27FC236}">
                <a16:creationId xmlns:a16="http://schemas.microsoft.com/office/drawing/2014/main" id="{239DDA22-AC44-4367-93F4-49961061077B}"/>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7" name="Straight Connector 16">
            <a:extLst>
              <a:ext uri="{FF2B5EF4-FFF2-40B4-BE49-F238E27FC236}">
                <a16:creationId xmlns:a16="http://schemas.microsoft.com/office/drawing/2014/main" id="{0C412DD9-A9E5-455C-8B36-2D3811474BE4}"/>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3955124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dirty="0"/>
              <a:t>OCLC’s Open Content Partners</a:t>
            </a:r>
          </a:p>
        </p:txBody>
      </p:sp>
      <p:pic>
        <p:nvPicPr>
          <p:cNvPr id="5" name="Google Shape;533;g5b0c3047b4_0_210">
            <a:extLst>
              <a:ext uri="{FF2B5EF4-FFF2-40B4-BE49-F238E27FC236}">
                <a16:creationId xmlns:a16="http://schemas.microsoft.com/office/drawing/2014/main" id="{9C1AA817-9533-4D06-A8F4-EA1F4BE680E6}"/>
              </a:ext>
            </a:extLst>
          </p:cNvPr>
          <p:cNvPicPr preferRelativeResize="0"/>
          <p:nvPr/>
        </p:nvPicPr>
        <p:blipFill rotWithShape="1">
          <a:blip r:embed="rId3">
            <a:alphaModFix/>
          </a:blip>
          <a:srcRect/>
          <a:stretch/>
        </p:blipFill>
        <p:spPr>
          <a:xfrm>
            <a:off x="502993" y="3476501"/>
            <a:ext cx="2415773" cy="788822"/>
          </a:xfrm>
          <a:prstGeom prst="rect">
            <a:avLst/>
          </a:prstGeom>
          <a:noFill/>
          <a:ln>
            <a:noFill/>
          </a:ln>
        </p:spPr>
      </p:pic>
      <p:pic>
        <p:nvPicPr>
          <p:cNvPr id="6" name="Google Shape;534;g5b0c3047b4_0_210">
            <a:extLst>
              <a:ext uri="{FF2B5EF4-FFF2-40B4-BE49-F238E27FC236}">
                <a16:creationId xmlns:a16="http://schemas.microsoft.com/office/drawing/2014/main" id="{8D0B3421-4E2E-4CD0-A069-565FB78DE30E}"/>
              </a:ext>
            </a:extLst>
          </p:cNvPr>
          <p:cNvPicPr preferRelativeResize="0"/>
          <p:nvPr/>
        </p:nvPicPr>
        <p:blipFill rotWithShape="1">
          <a:blip r:embed="rId4">
            <a:alphaModFix/>
          </a:blip>
          <a:srcRect/>
          <a:stretch/>
        </p:blipFill>
        <p:spPr>
          <a:xfrm>
            <a:off x="3420364" y="3476501"/>
            <a:ext cx="2678240" cy="971550"/>
          </a:xfrm>
          <a:prstGeom prst="rect">
            <a:avLst/>
          </a:prstGeom>
          <a:noFill/>
          <a:ln>
            <a:noFill/>
          </a:ln>
        </p:spPr>
      </p:pic>
      <p:pic>
        <p:nvPicPr>
          <p:cNvPr id="7" name="Google Shape;536;g5b0c3047b4_0_210">
            <a:extLst>
              <a:ext uri="{FF2B5EF4-FFF2-40B4-BE49-F238E27FC236}">
                <a16:creationId xmlns:a16="http://schemas.microsoft.com/office/drawing/2014/main" id="{16744D53-2B83-4F66-B442-27F8C3788CDE}"/>
              </a:ext>
            </a:extLst>
          </p:cNvPr>
          <p:cNvPicPr preferRelativeResize="0"/>
          <p:nvPr/>
        </p:nvPicPr>
        <p:blipFill rotWithShape="1">
          <a:blip r:embed="rId5">
            <a:alphaModFix/>
          </a:blip>
          <a:srcRect/>
          <a:stretch/>
        </p:blipFill>
        <p:spPr>
          <a:xfrm>
            <a:off x="3295779" y="2380253"/>
            <a:ext cx="2784725" cy="648419"/>
          </a:xfrm>
          <a:prstGeom prst="rect">
            <a:avLst/>
          </a:prstGeom>
          <a:noFill/>
          <a:ln>
            <a:noFill/>
          </a:ln>
        </p:spPr>
      </p:pic>
      <p:pic>
        <p:nvPicPr>
          <p:cNvPr id="8" name="Google Shape;538;g5b0c3047b4_0_210">
            <a:extLst>
              <a:ext uri="{FF2B5EF4-FFF2-40B4-BE49-F238E27FC236}">
                <a16:creationId xmlns:a16="http://schemas.microsoft.com/office/drawing/2014/main" id="{D1234B7F-6E23-4B4C-96D5-4F1899107090}"/>
              </a:ext>
            </a:extLst>
          </p:cNvPr>
          <p:cNvPicPr preferRelativeResize="0"/>
          <p:nvPr/>
        </p:nvPicPr>
        <p:blipFill rotWithShape="1">
          <a:blip r:embed="rId6">
            <a:alphaModFix/>
          </a:blip>
          <a:srcRect/>
          <a:stretch/>
        </p:blipFill>
        <p:spPr>
          <a:xfrm>
            <a:off x="681949" y="1267097"/>
            <a:ext cx="2057863" cy="686442"/>
          </a:xfrm>
          <a:prstGeom prst="rect">
            <a:avLst/>
          </a:prstGeom>
          <a:noFill/>
          <a:ln>
            <a:noFill/>
          </a:ln>
        </p:spPr>
      </p:pic>
      <p:pic>
        <p:nvPicPr>
          <p:cNvPr id="9" name="Google Shape;539;g5b0c3047b4_0_210">
            <a:extLst>
              <a:ext uri="{FF2B5EF4-FFF2-40B4-BE49-F238E27FC236}">
                <a16:creationId xmlns:a16="http://schemas.microsoft.com/office/drawing/2014/main" id="{7D747CF7-9340-4EEE-995B-43B8FF366E5E}"/>
              </a:ext>
            </a:extLst>
          </p:cNvPr>
          <p:cNvPicPr preferRelativeResize="0"/>
          <p:nvPr/>
        </p:nvPicPr>
        <p:blipFill rotWithShape="1">
          <a:blip r:embed="rId7">
            <a:alphaModFix/>
          </a:blip>
          <a:srcRect/>
          <a:stretch/>
        </p:blipFill>
        <p:spPr>
          <a:xfrm>
            <a:off x="6732519" y="2473320"/>
            <a:ext cx="1886654" cy="520456"/>
          </a:xfrm>
          <a:prstGeom prst="rect">
            <a:avLst/>
          </a:prstGeom>
          <a:noFill/>
          <a:ln>
            <a:noFill/>
          </a:ln>
        </p:spPr>
      </p:pic>
      <p:pic>
        <p:nvPicPr>
          <p:cNvPr id="10" name="Google Shape;540;g5b0c3047b4_0_210">
            <a:extLst>
              <a:ext uri="{FF2B5EF4-FFF2-40B4-BE49-F238E27FC236}">
                <a16:creationId xmlns:a16="http://schemas.microsoft.com/office/drawing/2014/main" id="{4E44F646-5A7C-4757-95E7-19CF803228F4}"/>
              </a:ext>
            </a:extLst>
          </p:cNvPr>
          <p:cNvPicPr preferRelativeResize="0"/>
          <p:nvPr/>
        </p:nvPicPr>
        <p:blipFill rotWithShape="1">
          <a:blip r:embed="rId8">
            <a:alphaModFix/>
          </a:blip>
          <a:srcRect/>
          <a:stretch/>
        </p:blipFill>
        <p:spPr>
          <a:xfrm>
            <a:off x="3491706" y="1293352"/>
            <a:ext cx="2535555" cy="773345"/>
          </a:xfrm>
          <a:prstGeom prst="rect">
            <a:avLst/>
          </a:prstGeom>
          <a:noFill/>
          <a:ln>
            <a:noFill/>
          </a:ln>
        </p:spPr>
      </p:pic>
      <p:pic>
        <p:nvPicPr>
          <p:cNvPr id="11" name="Google Shape;541;g5b0c3047b4_0_210">
            <a:extLst>
              <a:ext uri="{FF2B5EF4-FFF2-40B4-BE49-F238E27FC236}">
                <a16:creationId xmlns:a16="http://schemas.microsoft.com/office/drawing/2014/main" id="{8F2007E1-8EBB-4C91-BCD4-8B83ACA0ED51}"/>
              </a:ext>
            </a:extLst>
          </p:cNvPr>
          <p:cNvPicPr preferRelativeResize="0"/>
          <p:nvPr/>
        </p:nvPicPr>
        <p:blipFill rotWithShape="1">
          <a:blip r:embed="rId9">
            <a:alphaModFix/>
          </a:blip>
          <a:srcRect/>
          <a:stretch/>
        </p:blipFill>
        <p:spPr>
          <a:xfrm>
            <a:off x="6229322" y="1476172"/>
            <a:ext cx="2456033" cy="708471"/>
          </a:xfrm>
          <a:prstGeom prst="rect">
            <a:avLst/>
          </a:prstGeom>
          <a:noFill/>
          <a:ln>
            <a:noFill/>
          </a:ln>
        </p:spPr>
      </p:pic>
      <p:pic>
        <p:nvPicPr>
          <p:cNvPr id="2" name="Picture 1">
            <a:extLst>
              <a:ext uri="{FF2B5EF4-FFF2-40B4-BE49-F238E27FC236}">
                <a16:creationId xmlns:a16="http://schemas.microsoft.com/office/drawing/2014/main" id="{5D746F6C-9D07-4C9A-99B5-1822B34E66D5}"/>
              </a:ext>
            </a:extLst>
          </p:cNvPr>
          <p:cNvPicPr>
            <a:picLocks noChangeAspect="1"/>
          </p:cNvPicPr>
          <p:nvPr/>
        </p:nvPicPr>
        <p:blipFill>
          <a:blip r:embed="rId10"/>
          <a:stretch>
            <a:fillRect/>
          </a:stretch>
        </p:blipFill>
        <p:spPr>
          <a:xfrm>
            <a:off x="6783193" y="3476501"/>
            <a:ext cx="1698022" cy="897400"/>
          </a:xfrm>
          <a:prstGeom prst="rect">
            <a:avLst/>
          </a:prstGeom>
        </p:spPr>
      </p:pic>
      <p:pic>
        <p:nvPicPr>
          <p:cNvPr id="14" name="Picture 13">
            <a:extLst>
              <a:ext uri="{FF2B5EF4-FFF2-40B4-BE49-F238E27FC236}">
                <a16:creationId xmlns:a16="http://schemas.microsoft.com/office/drawing/2014/main" id="{D251D2A8-000A-4C31-A382-9305272B726E}"/>
              </a:ext>
            </a:extLst>
          </p:cNvPr>
          <p:cNvPicPr>
            <a:picLocks noChangeAspect="1"/>
          </p:cNvPicPr>
          <p:nvPr/>
        </p:nvPicPr>
        <p:blipFill>
          <a:blip r:embed="rId11"/>
          <a:stretch>
            <a:fillRect/>
          </a:stretch>
        </p:blipFill>
        <p:spPr>
          <a:xfrm>
            <a:off x="681949" y="2311522"/>
            <a:ext cx="2057863" cy="725434"/>
          </a:xfrm>
          <a:prstGeom prst="rect">
            <a:avLst/>
          </a:prstGeom>
        </p:spPr>
      </p:pic>
      <p:sp>
        <p:nvSpPr>
          <p:cNvPr id="12" name="Rectangle 11">
            <a:extLst>
              <a:ext uri="{FF2B5EF4-FFF2-40B4-BE49-F238E27FC236}">
                <a16:creationId xmlns:a16="http://schemas.microsoft.com/office/drawing/2014/main" id="{A0B844B5-2152-4B07-9BBC-FB0F7927DC15}"/>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B79AA7BA-93B0-4BF3-9BB4-0F9A8031212F}"/>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70F66372-64DF-41C0-8C8F-DE9351DAFF4D}"/>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6" name="Straight Connector 15">
            <a:extLst>
              <a:ext uri="{FF2B5EF4-FFF2-40B4-BE49-F238E27FC236}">
                <a16:creationId xmlns:a16="http://schemas.microsoft.com/office/drawing/2014/main" id="{32EB1929-D624-41D3-B43D-25BD2666309D}"/>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7" name="Rectangle 16">
            <a:extLst>
              <a:ext uri="{FF2B5EF4-FFF2-40B4-BE49-F238E27FC236}">
                <a16:creationId xmlns:a16="http://schemas.microsoft.com/office/drawing/2014/main" id="{BD5C49C6-120A-4244-A47E-7B48646D76B0}"/>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6D13F15C-A5B5-4BC3-A99D-203421D68B4F}"/>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 name="Rectangle 18">
            <a:extLst>
              <a:ext uri="{FF2B5EF4-FFF2-40B4-BE49-F238E27FC236}">
                <a16:creationId xmlns:a16="http://schemas.microsoft.com/office/drawing/2014/main" id="{D8BBD6E2-8D06-442D-B837-AF0FC6CB7626}"/>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0" name="Straight Connector 19">
            <a:extLst>
              <a:ext uri="{FF2B5EF4-FFF2-40B4-BE49-F238E27FC236}">
                <a16:creationId xmlns:a16="http://schemas.microsoft.com/office/drawing/2014/main" id="{AFF77D8F-C87B-4E40-81C4-1FEFA063B2D7}"/>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6485865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2">
            <a:extLst>
              <a:ext uri="{FF2B5EF4-FFF2-40B4-BE49-F238E27FC236}">
                <a16:creationId xmlns:a16="http://schemas.microsoft.com/office/drawing/2014/main" id="{003EBC71-A6C1-4EFB-98D1-012A67451D88}"/>
              </a:ext>
            </a:extLst>
          </p:cNvPr>
          <p:cNvSpPr>
            <a:spLocks noGrp="1"/>
          </p:cNvSpPr>
          <p:nvPr>
            <p:ph type="body" sz="quarter" idx="12"/>
          </p:nvPr>
        </p:nvSpPr>
        <p:spPr>
          <a:xfrm>
            <a:off x="340786" y="1183985"/>
            <a:ext cx="5277816" cy="3356378"/>
          </a:xfrm>
        </p:spPr>
        <p:txBody>
          <a:bodyPr/>
          <a:lstStyle/>
          <a:p>
            <a:r>
              <a:rPr lang="en-US" dirty="0"/>
              <a:t>OERs from reputable institutions (i.e., textbooks)</a:t>
            </a:r>
          </a:p>
          <a:p>
            <a:endParaRPr lang="en-US" dirty="0"/>
          </a:p>
          <a:p>
            <a:r>
              <a:rPr lang="en-US" dirty="0"/>
              <a:t>Archives and Special Collections (i.e., cultural heritage materials)</a:t>
            </a:r>
          </a:p>
          <a:p>
            <a:endParaRPr lang="en-US" dirty="0"/>
          </a:p>
          <a:p>
            <a:r>
              <a:rPr lang="en-US" dirty="0"/>
              <a:t>IRs and disciplinary repositories (i.e., research outputs)</a:t>
            </a:r>
          </a:p>
        </p:txBody>
      </p:sp>
      <p:sp>
        <p:nvSpPr>
          <p:cNvPr id="4" name="Text Placeholder 3"/>
          <p:cNvSpPr>
            <a:spLocks noGrp="1"/>
          </p:cNvSpPr>
          <p:nvPr>
            <p:ph type="body" sz="quarter" idx="13"/>
          </p:nvPr>
        </p:nvSpPr>
        <p:spPr>
          <a:xfrm>
            <a:off x="340786" y="343304"/>
            <a:ext cx="8439148" cy="686442"/>
          </a:xfrm>
        </p:spPr>
        <p:txBody>
          <a:bodyPr/>
          <a:lstStyle/>
          <a:p>
            <a:r>
              <a:rPr lang="en-US" dirty="0"/>
              <a:t>Educational and Digitized Content</a:t>
            </a:r>
          </a:p>
        </p:txBody>
      </p:sp>
      <p:pic>
        <p:nvPicPr>
          <p:cNvPr id="2" name="Picture 1">
            <a:extLst>
              <a:ext uri="{FF2B5EF4-FFF2-40B4-BE49-F238E27FC236}">
                <a16:creationId xmlns:a16="http://schemas.microsoft.com/office/drawing/2014/main" id="{D3AF192D-3E43-4D22-8170-9D9C1B9D2AED}"/>
              </a:ext>
            </a:extLst>
          </p:cNvPr>
          <p:cNvPicPr>
            <a:picLocks noChangeAspect="1"/>
          </p:cNvPicPr>
          <p:nvPr/>
        </p:nvPicPr>
        <p:blipFill>
          <a:blip r:embed="rId3"/>
          <a:stretch>
            <a:fillRect/>
          </a:stretch>
        </p:blipFill>
        <p:spPr>
          <a:xfrm>
            <a:off x="6120600" y="1047755"/>
            <a:ext cx="1991580" cy="958111"/>
          </a:xfrm>
          <a:prstGeom prst="rect">
            <a:avLst/>
          </a:prstGeom>
        </p:spPr>
      </p:pic>
      <p:pic>
        <p:nvPicPr>
          <p:cNvPr id="5" name="Picture 4">
            <a:extLst>
              <a:ext uri="{FF2B5EF4-FFF2-40B4-BE49-F238E27FC236}">
                <a16:creationId xmlns:a16="http://schemas.microsoft.com/office/drawing/2014/main" id="{42A1A2C6-A40D-4559-8E9B-238E48E3D021}"/>
              </a:ext>
            </a:extLst>
          </p:cNvPr>
          <p:cNvPicPr>
            <a:picLocks noChangeAspect="1"/>
          </p:cNvPicPr>
          <p:nvPr/>
        </p:nvPicPr>
        <p:blipFill>
          <a:blip r:embed="rId4"/>
          <a:stretch>
            <a:fillRect/>
          </a:stretch>
        </p:blipFill>
        <p:spPr>
          <a:xfrm>
            <a:off x="6233835" y="3209264"/>
            <a:ext cx="1765110" cy="570025"/>
          </a:xfrm>
          <a:prstGeom prst="rect">
            <a:avLst/>
          </a:prstGeom>
        </p:spPr>
      </p:pic>
      <p:sp>
        <p:nvSpPr>
          <p:cNvPr id="3" name="TextBox 2">
            <a:extLst>
              <a:ext uri="{FF2B5EF4-FFF2-40B4-BE49-F238E27FC236}">
                <a16:creationId xmlns:a16="http://schemas.microsoft.com/office/drawing/2014/main" id="{4C3FC7B2-44EA-416B-9E89-B8C24858B22F}"/>
              </a:ext>
            </a:extLst>
          </p:cNvPr>
          <p:cNvSpPr txBox="1"/>
          <p:nvPr/>
        </p:nvSpPr>
        <p:spPr>
          <a:xfrm>
            <a:off x="6299524" y="2059068"/>
            <a:ext cx="1633733" cy="830997"/>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a:ea typeface="+mn-ea"/>
                <a:cs typeface="+mn-cs"/>
              </a:rPr>
              <a:t>650+ free, peer-reviewed, and openly-licensed textbooks</a:t>
            </a:r>
          </a:p>
        </p:txBody>
      </p:sp>
      <p:sp>
        <p:nvSpPr>
          <p:cNvPr id="6" name="TextBox 5">
            <a:extLst>
              <a:ext uri="{FF2B5EF4-FFF2-40B4-BE49-F238E27FC236}">
                <a16:creationId xmlns:a16="http://schemas.microsoft.com/office/drawing/2014/main" id="{C4ED1D06-5F88-4441-AFB3-B59B7EC8F487}"/>
              </a:ext>
            </a:extLst>
          </p:cNvPr>
          <p:cNvSpPr txBox="1"/>
          <p:nvPr/>
        </p:nvSpPr>
        <p:spPr>
          <a:xfrm>
            <a:off x="6299524" y="3779289"/>
            <a:ext cx="1633733" cy="646331"/>
          </a:xfrm>
          <a:prstGeom prst="rect">
            <a:avLst/>
          </a:prstGeom>
          <a:noFill/>
        </p:spPr>
        <p:txBody>
          <a:bodyPr wrap="squar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000000"/>
                </a:solidFill>
                <a:effectLst/>
                <a:uLnTx/>
                <a:uFillTx/>
                <a:latin typeface="Arial"/>
                <a:ea typeface="+mn-ea"/>
                <a:cs typeface="+mn-cs"/>
              </a:rPr>
              <a:t>Free access to 24M cultural heritage resources </a:t>
            </a:r>
          </a:p>
        </p:txBody>
      </p:sp>
      <p:sp>
        <p:nvSpPr>
          <p:cNvPr id="8" name="Rectangle 7">
            <a:extLst>
              <a:ext uri="{FF2B5EF4-FFF2-40B4-BE49-F238E27FC236}">
                <a16:creationId xmlns:a16="http://schemas.microsoft.com/office/drawing/2014/main" id="{20040057-283F-4165-90DD-E735A76FC080}"/>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49838588-C141-4CDD-8FC1-80816A2740E6}"/>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0FCAB9-C4F9-483B-84DD-DA1728113426}"/>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1" name="Straight Connector 10">
            <a:extLst>
              <a:ext uri="{FF2B5EF4-FFF2-40B4-BE49-F238E27FC236}">
                <a16:creationId xmlns:a16="http://schemas.microsoft.com/office/drawing/2014/main" id="{89C43251-8E83-4BB4-9895-12061D446524}"/>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2" name="Rectangle 11">
            <a:extLst>
              <a:ext uri="{FF2B5EF4-FFF2-40B4-BE49-F238E27FC236}">
                <a16:creationId xmlns:a16="http://schemas.microsoft.com/office/drawing/2014/main" id="{4718DFAA-4CFD-4158-8095-F45177EC2209}"/>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A7D9AE07-B1E1-4A9C-AA06-19685ACAE2AA}"/>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7E8FBD7C-8245-465E-8099-B33EDF894752}"/>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5" name="Straight Connector 14">
            <a:extLst>
              <a:ext uri="{FF2B5EF4-FFF2-40B4-BE49-F238E27FC236}">
                <a16:creationId xmlns:a16="http://schemas.microsoft.com/office/drawing/2014/main" id="{83B49122-1BAC-4E24-A11D-269A9F3705D4}"/>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215230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dirty="0"/>
              <a:t>Open Collections</a:t>
            </a:r>
          </a:p>
        </p:txBody>
      </p:sp>
      <p:sp>
        <p:nvSpPr>
          <p:cNvPr id="3" name="Text Placeholder 2"/>
          <p:cNvSpPr>
            <a:spLocks noGrp="1"/>
          </p:cNvSpPr>
          <p:nvPr>
            <p:ph type="body" sz="quarter" idx="12"/>
          </p:nvPr>
        </p:nvSpPr>
        <p:spPr>
          <a:xfrm>
            <a:off x="340786" y="1029747"/>
            <a:ext cx="8439148" cy="3356378"/>
          </a:xfrm>
        </p:spPr>
        <p:txBody>
          <a:bodyPr/>
          <a:lstStyle/>
          <a:p>
            <a:pPr marL="0" indent="0">
              <a:buNone/>
            </a:pPr>
            <a:endParaRPr lang="en-US" sz="2000" i="1" dirty="0"/>
          </a:p>
          <a:p>
            <a:pPr marL="0" indent="0">
              <a:buNone/>
            </a:pPr>
            <a:endParaRPr lang="en-US" sz="2000" i="1" dirty="0"/>
          </a:p>
          <a:p>
            <a:pPr marL="0" indent="0">
              <a:buNone/>
            </a:pPr>
            <a:endParaRPr lang="en-US" sz="2000" i="1" dirty="0"/>
          </a:p>
          <a:p>
            <a:pPr marL="0" indent="0">
              <a:buNone/>
            </a:pPr>
            <a:endParaRPr lang="en-US" sz="2000" i="1" dirty="0"/>
          </a:p>
          <a:p>
            <a:pPr marL="0" indent="0">
              <a:buNone/>
            </a:pPr>
            <a:endParaRPr lang="en-US" sz="2000" i="1" dirty="0"/>
          </a:p>
        </p:txBody>
      </p:sp>
      <p:pic>
        <p:nvPicPr>
          <p:cNvPr id="16" name="Picture 15">
            <a:extLst>
              <a:ext uri="{FF2B5EF4-FFF2-40B4-BE49-F238E27FC236}">
                <a16:creationId xmlns:a16="http://schemas.microsoft.com/office/drawing/2014/main" id="{94B27762-563B-482C-9027-000E75CC8676}"/>
              </a:ext>
            </a:extLst>
          </p:cNvPr>
          <p:cNvPicPr>
            <a:picLocks noChangeAspect="1"/>
          </p:cNvPicPr>
          <p:nvPr/>
        </p:nvPicPr>
        <p:blipFill rotWithShape="1">
          <a:blip r:embed="rId3"/>
          <a:srcRect l="-8648" t="-9371" r="-8648" b="-9371"/>
          <a:stretch/>
        </p:blipFill>
        <p:spPr>
          <a:xfrm>
            <a:off x="1151839" y="1118110"/>
            <a:ext cx="2187536" cy="782798"/>
          </a:xfrm>
          <a:prstGeom prst="rect">
            <a:avLst/>
          </a:prstGeom>
        </p:spPr>
      </p:pic>
      <p:pic>
        <p:nvPicPr>
          <p:cNvPr id="17" name="Picture 16">
            <a:extLst>
              <a:ext uri="{FF2B5EF4-FFF2-40B4-BE49-F238E27FC236}">
                <a16:creationId xmlns:a16="http://schemas.microsoft.com/office/drawing/2014/main" id="{A1863797-EBE4-499D-9FE0-19B074EE2E47}"/>
              </a:ext>
            </a:extLst>
          </p:cNvPr>
          <p:cNvPicPr>
            <a:picLocks noChangeAspect="1"/>
          </p:cNvPicPr>
          <p:nvPr/>
        </p:nvPicPr>
        <p:blipFill rotWithShape="1">
          <a:blip r:embed="rId4"/>
          <a:srcRect l="-3311" t="-14954" r="-3311" b="-14954"/>
          <a:stretch/>
        </p:blipFill>
        <p:spPr>
          <a:xfrm>
            <a:off x="4984951" y="1118630"/>
            <a:ext cx="2987308" cy="856406"/>
          </a:xfrm>
          <a:prstGeom prst="rect">
            <a:avLst/>
          </a:prstGeom>
        </p:spPr>
      </p:pic>
      <p:sp>
        <p:nvSpPr>
          <p:cNvPr id="2" name="Rectangle 1">
            <a:extLst>
              <a:ext uri="{FF2B5EF4-FFF2-40B4-BE49-F238E27FC236}">
                <a16:creationId xmlns:a16="http://schemas.microsoft.com/office/drawing/2014/main" id="{64879496-5A9D-4B0F-97C3-B7F9025A8C99}"/>
              </a:ext>
            </a:extLst>
          </p:cNvPr>
          <p:cNvSpPr/>
          <p:nvPr/>
        </p:nvSpPr>
        <p:spPr>
          <a:xfrm>
            <a:off x="4678137" y="2063918"/>
            <a:ext cx="3600937" cy="2215991"/>
          </a:xfrm>
          <a:prstGeom prst="rect">
            <a:avLst/>
          </a:prstGeom>
        </p:spPr>
        <p:txBody>
          <a:bodyPr wrap="square" anchor="t">
            <a:spAutoFit/>
          </a:bodyPr>
          <a:lstStyle/>
          <a:p>
            <a:pPr algn="ctr">
              <a:defRPr/>
            </a:pPr>
            <a:r>
              <a:rPr lang="en-US" sz="6000">
                <a:solidFill>
                  <a:srgbClr val="000000"/>
                </a:solidFill>
                <a:latin typeface="Arial"/>
              </a:rPr>
              <a:t>~500</a:t>
            </a:r>
            <a:r>
              <a:rPr kumimoji="0" lang="en-US" sz="1800" b="0" i="0" u="none" strike="noStrike" kern="1200" cap="none" spc="0" normalizeH="0" baseline="0" noProof="0" dirty="0">
                <a:ln>
                  <a:noFill/>
                </a:ln>
                <a:solidFill>
                  <a:srgbClr val="000000"/>
                </a:solidFill>
                <a:effectLst/>
                <a:uLnTx/>
                <a:uFillTx/>
                <a:latin typeface="Arial"/>
                <a:ea typeface="+mn-ea"/>
                <a:cs typeface="+mn-cs"/>
              </a:rPr>
              <a:t> collections with</a:t>
            </a:r>
            <a:r>
              <a:rPr lang="en-US" dirty="0">
                <a:solidFill>
                  <a:srgbClr val="000000"/>
                </a:solidFill>
                <a:latin typeface="Arial"/>
              </a:rPr>
              <a:t> </a:t>
            </a:r>
            <a:endParaRPr kumimoji="0" lang="en-US" sz="1800" b="0" i="0" u="none" strike="noStrike" kern="1200" cap="none" spc="0" normalizeH="0" baseline="0" noProof="0" dirty="0">
              <a:ln>
                <a:noFill/>
              </a:ln>
              <a:solidFill>
                <a:srgbClr val="000000"/>
              </a:solidFill>
              <a:effectLst/>
              <a:uLnTx/>
              <a:uFillTx/>
              <a:latin typeface="Arial"/>
              <a:ea typeface="+mn-ea"/>
              <a:cs typeface="+mn-cs"/>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6000" b="0" i="0" u="none" strike="noStrike" kern="1200" cap="none" spc="0" normalizeH="0" baseline="0" noProof="0" dirty="0">
                <a:ln>
                  <a:noFill/>
                </a:ln>
                <a:solidFill>
                  <a:srgbClr val="000000"/>
                </a:solidFill>
                <a:effectLst/>
                <a:uLnTx/>
                <a:uFillTx/>
                <a:latin typeface="Arial"/>
                <a:ea typeface="+mn-ea"/>
                <a:cs typeface="+mn-cs"/>
              </a:rPr>
              <a:t>~5M </a:t>
            </a:r>
            <a:r>
              <a:rPr kumimoji="0" lang="en-US" sz="1800" b="0" i="0" u="none" strike="noStrike" kern="1200" cap="none" spc="0" normalizeH="0" baseline="0" noProof="0" dirty="0">
                <a:ln>
                  <a:noFill/>
                </a:ln>
                <a:solidFill>
                  <a:srgbClr val="000000"/>
                </a:solidFill>
                <a:effectLst/>
                <a:uLnTx/>
                <a:uFillTx/>
                <a:latin typeface="Arial"/>
                <a:ea typeface="+mn-ea"/>
                <a:cs typeface="+mn-cs"/>
              </a:rPr>
              <a:t>OA records, </a:t>
            </a: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000000"/>
                </a:solidFill>
                <a:effectLst/>
                <a:uLnTx/>
                <a:uFillTx/>
                <a:latin typeface="Arial"/>
                <a:ea typeface="+mn-ea"/>
                <a:cs typeface="+mn-cs"/>
              </a:rPr>
              <a:t>curated by libraries &amp; providers</a:t>
            </a:r>
          </a:p>
        </p:txBody>
      </p:sp>
      <p:sp>
        <p:nvSpPr>
          <p:cNvPr id="18" name="Rectangle 17">
            <a:extLst>
              <a:ext uri="{FF2B5EF4-FFF2-40B4-BE49-F238E27FC236}">
                <a16:creationId xmlns:a16="http://schemas.microsoft.com/office/drawing/2014/main" id="{069BB0C8-FACE-4C4B-AA1F-F930CA7A4ED2}"/>
              </a:ext>
            </a:extLst>
          </p:cNvPr>
          <p:cNvSpPr/>
          <p:nvPr/>
        </p:nvSpPr>
        <p:spPr>
          <a:xfrm>
            <a:off x="1183100" y="2063918"/>
            <a:ext cx="2501761" cy="1015663"/>
          </a:xfrm>
          <a:prstGeom prst="rect">
            <a:avLst/>
          </a:prstGeom>
        </p:spPr>
        <p:txBody>
          <a:bodyPr wrap="square" anchor="t">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6000" dirty="0">
                <a:solidFill>
                  <a:srgbClr val="000000"/>
                </a:solidFill>
                <a:latin typeface="Arial"/>
              </a:rPr>
              <a:t>67M+</a:t>
            </a:r>
            <a:endParaRPr kumimoji="0" lang="en-US" sz="6000" b="0" i="0" u="none" strike="noStrike" kern="1200" cap="none" spc="0" normalizeH="0" baseline="0" noProof="0" dirty="0">
              <a:ln>
                <a:noFill/>
              </a:ln>
              <a:solidFill>
                <a:srgbClr val="000000"/>
              </a:solidFill>
              <a:effectLst/>
              <a:uLnTx/>
              <a:uFillTx/>
              <a:latin typeface="Arial"/>
              <a:ea typeface="+mn-ea"/>
              <a:cs typeface="+mn-cs"/>
            </a:endParaRPr>
          </a:p>
        </p:txBody>
      </p:sp>
      <p:pic>
        <p:nvPicPr>
          <p:cNvPr id="6" name="Picture 5">
            <a:extLst>
              <a:ext uri="{FF2B5EF4-FFF2-40B4-BE49-F238E27FC236}">
                <a16:creationId xmlns:a16="http://schemas.microsoft.com/office/drawing/2014/main" id="{FDF46C19-1DEF-4D4B-8DE3-14ECBEAB25A9}"/>
              </a:ext>
            </a:extLst>
          </p:cNvPr>
          <p:cNvPicPr>
            <a:picLocks noChangeAspect="1"/>
          </p:cNvPicPr>
          <p:nvPr/>
        </p:nvPicPr>
        <p:blipFill>
          <a:blip r:embed="rId5"/>
          <a:stretch>
            <a:fillRect/>
          </a:stretch>
        </p:blipFill>
        <p:spPr>
          <a:xfrm>
            <a:off x="1138314" y="3341318"/>
            <a:ext cx="2222241" cy="851859"/>
          </a:xfrm>
          <a:prstGeom prst="rect">
            <a:avLst/>
          </a:prstGeom>
        </p:spPr>
      </p:pic>
      <p:sp>
        <p:nvSpPr>
          <p:cNvPr id="9" name="Rectangle 8">
            <a:extLst>
              <a:ext uri="{FF2B5EF4-FFF2-40B4-BE49-F238E27FC236}">
                <a16:creationId xmlns:a16="http://schemas.microsoft.com/office/drawing/2014/main" id="{E3C87C52-D9A7-4568-8006-0449A8B24F65}"/>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01A5447B-8BCA-4C84-8F47-DFAD0F968566}"/>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AB3870A3-7556-4980-9C4F-343C8EF4765E}"/>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9CF9FBBB-2374-4764-8BB0-42941518090A}"/>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3" name="Rectangle 12">
            <a:extLst>
              <a:ext uri="{FF2B5EF4-FFF2-40B4-BE49-F238E27FC236}">
                <a16:creationId xmlns:a16="http://schemas.microsoft.com/office/drawing/2014/main" id="{85576B81-BCF8-4F4E-A5C4-C70EB096C716}"/>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587CD719-CF96-48F9-8B28-B2208B61812F}"/>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Rectangle 14">
            <a:extLst>
              <a:ext uri="{FF2B5EF4-FFF2-40B4-BE49-F238E27FC236}">
                <a16:creationId xmlns:a16="http://schemas.microsoft.com/office/drawing/2014/main" id="{F965ABDC-090E-49EB-981C-4FC1BAA54B83}"/>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9" name="Straight Connector 18">
            <a:extLst>
              <a:ext uri="{FF2B5EF4-FFF2-40B4-BE49-F238E27FC236}">
                <a16:creationId xmlns:a16="http://schemas.microsoft.com/office/drawing/2014/main" id="{A0A3A284-E355-41F1-A595-B75075567451}"/>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57367110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a:xfrm>
            <a:off x="340785" y="343304"/>
            <a:ext cx="8669651" cy="686442"/>
          </a:xfrm>
        </p:spPr>
        <p:txBody>
          <a:bodyPr/>
          <a:lstStyle/>
          <a:p>
            <a:r>
              <a:rPr lang="en-US" dirty="0"/>
              <a:t>Improving and Standardizing Metadata</a:t>
            </a:r>
          </a:p>
        </p:txBody>
      </p:sp>
      <p:sp>
        <p:nvSpPr>
          <p:cNvPr id="3" name="Text Placeholder 2"/>
          <p:cNvSpPr>
            <a:spLocks noGrp="1"/>
          </p:cNvSpPr>
          <p:nvPr>
            <p:ph type="body" sz="quarter" idx="12"/>
          </p:nvPr>
        </p:nvSpPr>
        <p:spPr>
          <a:xfrm>
            <a:off x="539090" y="1307843"/>
            <a:ext cx="4837142" cy="3356378"/>
          </a:xfrm>
        </p:spPr>
        <p:txBody>
          <a:bodyPr/>
          <a:lstStyle/>
          <a:p>
            <a:pPr marL="0" indent="0">
              <a:buNone/>
            </a:pPr>
            <a:r>
              <a:rPr lang="en-US" b="1" dirty="0"/>
              <a:t>MARC proposal for identifying OA links</a:t>
            </a:r>
          </a:p>
          <a:p>
            <a:pPr marL="0" indent="0">
              <a:buNone/>
            </a:pPr>
            <a:endParaRPr lang="en-US" sz="1400" b="1" dirty="0"/>
          </a:p>
          <a:p>
            <a:pPr>
              <a:buFont typeface="Arial" panose="020B0604020202020204" pitchFamily="34" charset="0"/>
              <a:buChar char="•"/>
            </a:pPr>
            <a:r>
              <a:rPr lang="en-US" sz="2000" dirty="0"/>
              <a:t>Designates Access to Online Resources in Field 856</a:t>
            </a:r>
            <a:endParaRPr lang="en-US" sz="1100" dirty="0"/>
          </a:p>
          <a:p>
            <a:pPr>
              <a:buFont typeface="Arial" panose="020B0604020202020204" pitchFamily="34" charset="0"/>
              <a:buChar char="•"/>
            </a:pPr>
            <a:r>
              <a:rPr lang="en-US" sz="2000" dirty="0"/>
              <a:t>Scales to millions of records in WorldCat</a:t>
            </a:r>
          </a:p>
          <a:p>
            <a:r>
              <a:rPr lang="en-US" sz="2000" dirty="0"/>
              <a:t>Increases likelihood of OA link</a:t>
            </a:r>
          </a:p>
          <a:p>
            <a:pPr>
              <a:buFont typeface="Arial" panose="020B0604020202020204" pitchFamily="34" charset="0"/>
              <a:buChar char="•"/>
            </a:pPr>
            <a:endParaRPr lang="en-US" sz="2000" dirty="0"/>
          </a:p>
          <a:p>
            <a:endParaRPr lang="en-US" dirty="0"/>
          </a:p>
        </p:txBody>
      </p:sp>
      <p:pic>
        <p:nvPicPr>
          <p:cNvPr id="5" name="Picture 4">
            <a:extLst>
              <a:ext uri="{FF2B5EF4-FFF2-40B4-BE49-F238E27FC236}">
                <a16:creationId xmlns:a16="http://schemas.microsoft.com/office/drawing/2014/main" id="{486DFE78-45AF-49A9-9248-24B4B908BABB}"/>
              </a:ext>
            </a:extLst>
          </p:cNvPr>
          <p:cNvPicPr>
            <a:picLocks noChangeAspect="1"/>
          </p:cNvPicPr>
          <p:nvPr/>
        </p:nvPicPr>
        <p:blipFill rotWithShape="1">
          <a:blip r:embed="rId3"/>
          <a:srcRect l="4632" t="4757" r="4757" b="4632"/>
          <a:stretch/>
        </p:blipFill>
        <p:spPr>
          <a:xfrm>
            <a:off x="5619180" y="1670632"/>
            <a:ext cx="2630799" cy="2630799"/>
          </a:xfrm>
          <a:prstGeom prst="ellipse">
            <a:avLst/>
          </a:prstGeom>
        </p:spPr>
      </p:pic>
      <p:sp>
        <p:nvSpPr>
          <p:cNvPr id="6" name="Rectangle 5">
            <a:extLst>
              <a:ext uri="{FF2B5EF4-FFF2-40B4-BE49-F238E27FC236}">
                <a16:creationId xmlns:a16="http://schemas.microsoft.com/office/drawing/2014/main" id="{4722F3AC-71B0-46D7-8526-DFADA9149DDC}"/>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6C851E70-1FD8-4D01-B242-73CF01CCC23F}"/>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610B4E61-2219-489F-8347-02DBC4394F16}"/>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8578FD1A-0B9D-405B-9383-2FF76BC21223}"/>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69566B0F-6107-4713-BFC3-EE2D5F7EEFFE}"/>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58D87FF8-512A-4496-9024-78B31BE2F9D2}"/>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28AFC85D-B8B5-4C9E-916D-CBE732664C83}"/>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79358A4A-9C3F-4E3D-9AFF-08625FCA5D6B}"/>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3012707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576"/>
        <p:cNvGrpSpPr/>
        <p:nvPr/>
      </p:nvGrpSpPr>
      <p:grpSpPr>
        <a:xfrm>
          <a:off x="0" y="0"/>
          <a:ext cx="0" cy="0"/>
          <a:chOff x="0" y="0"/>
          <a:chExt cx="0" cy="0"/>
        </a:xfrm>
      </p:grpSpPr>
      <p:pic>
        <p:nvPicPr>
          <p:cNvPr id="2" name="Picture 1">
            <a:extLst>
              <a:ext uri="{FF2B5EF4-FFF2-40B4-BE49-F238E27FC236}">
                <a16:creationId xmlns:a16="http://schemas.microsoft.com/office/drawing/2014/main" id="{6AD75B72-D88E-EF41-80D3-F2BD7CF256C0}"/>
              </a:ext>
            </a:extLst>
          </p:cNvPr>
          <p:cNvPicPr>
            <a:picLocks noChangeAspect="1"/>
          </p:cNvPicPr>
          <p:nvPr/>
        </p:nvPicPr>
        <p:blipFill>
          <a:blip r:embed="rId3"/>
          <a:stretch>
            <a:fillRect/>
          </a:stretch>
        </p:blipFill>
        <p:spPr>
          <a:xfrm>
            <a:off x="488917" y="1264232"/>
            <a:ext cx="8279290" cy="3302381"/>
          </a:xfrm>
          <a:prstGeom prst="rect">
            <a:avLst/>
          </a:prstGeom>
        </p:spPr>
      </p:pic>
      <p:pic>
        <p:nvPicPr>
          <p:cNvPr id="3" name="Picture 2">
            <a:extLst>
              <a:ext uri="{FF2B5EF4-FFF2-40B4-BE49-F238E27FC236}">
                <a16:creationId xmlns:a16="http://schemas.microsoft.com/office/drawing/2014/main" id="{64CE297D-3199-264C-AAFB-0AA0E5FFCBC6}"/>
              </a:ext>
            </a:extLst>
          </p:cNvPr>
          <p:cNvPicPr>
            <a:picLocks noChangeAspect="1"/>
          </p:cNvPicPr>
          <p:nvPr/>
        </p:nvPicPr>
        <p:blipFill>
          <a:blip r:embed="rId4"/>
          <a:stretch>
            <a:fillRect/>
          </a:stretch>
        </p:blipFill>
        <p:spPr>
          <a:xfrm>
            <a:off x="2052992" y="3562346"/>
            <a:ext cx="3676370" cy="863691"/>
          </a:xfrm>
          <a:prstGeom prst="rect">
            <a:avLst/>
          </a:prstGeom>
        </p:spPr>
      </p:pic>
      <p:pic>
        <p:nvPicPr>
          <p:cNvPr id="8" name="Picture 26" descr="OCLC_H_PMS.eps">
            <a:extLst>
              <a:ext uri="{FF2B5EF4-FFF2-40B4-BE49-F238E27FC236}">
                <a16:creationId xmlns:a16="http://schemas.microsoft.com/office/drawing/2014/main" id="{D1EFE945-9A5C-D044-9595-C7157A2F14DA}"/>
              </a:ext>
            </a:extLst>
          </p:cNvPr>
          <p:cNvPicPr>
            <a:picLocks noChangeAspect="1"/>
          </p:cNvPicPr>
          <p:nvPr/>
        </p:nvPicPr>
        <p:blipFill>
          <a:blip r:embed="rId5"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6" name="Picture 5" descr="A screenshot of a cell phone&#10;&#10;Description automatically generated">
            <a:extLst>
              <a:ext uri="{FF2B5EF4-FFF2-40B4-BE49-F238E27FC236}">
                <a16:creationId xmlns:a16="http://schemas.microsoft.com/office/drawing/2014/main" id="{71A6B856-30D3-4D6E-BD97-47AA1B8C741B}"/>
              </a:ext>
            </a:extLst>
          </p:cNvPr>
          <p:cNvPicPr>
            <a:picLocks noChangeAspect="1"/>
          </p:cNvPicPr>
          <p:nvPr/>
        </p:nvPicPr>
        <p:blipFill>
          <a:blip r:embed="rId6"/>
          <a:stretch>
            <a:fillRect/>
          </a:stretch>
        </p:blipFill>
        <p:spPr>
          <a:xfrm>
            <a:off x="6097653" y="3258823"/>
            <a:ext cx="2302263" cy="913596"/>
          </a:xfrm>
          <a:prstGeom prst="rect">
            <a:avLst/>
          </a:prstGeom>
          <a:ln w="38100">
            <a:solidFill>
              <a:srgbClr val="FF0000"/>
            </a:solidFill>
          </a:ln>
        </p:spPr>
      </p:pic>
      <p:cxnSp>
        <p:nvCxnSpPr>
          <p:cNvPr id="10" name="Straight Arrow Connector 9">
            <a:extLst>
              <a:ext uri="{FF2B5EF4-FFF2-40B4-BE49-F238E27FC236}">
                <a16:creationId xmlns:a16="http://schemas.microsoft.com/office/drawing/2014/main" id="{52D3D2A1-98E0-4447-8279-3BAD1D2EF9B0}"/>
              </a:ext>
            </a:extLst>
          </p:cNvPr>
          <p:cNvCxnSpPr/>
          <p:nvPr/>
        </p:nvCxnSpPr>
        <p:spPr>
          <a:xfrm>
            <a:off x="1515291" y="2403985"/>
            <a:ext cx="4336869" cy="940106"/>
          </a:xfrm>
          <a:prstGeom prst="straightConnector1">
            <a:avLst/>
          </a:prstGeom>
          <a:ln w="57150">
            <a:solidFill>
              <a:srgbClr val="FF0000"/>
            </a:solidFill>
            <a:tailEnd type="triangle"/>
          </a:ln>
        </p:spPr>
        <p:style>
          <a:lnRef idx="1">
            <a:schemeClr val="accent1"/>
          </a:lnRef>
          <a:fillRef idx="0">
            <a:schemeClr val="accent1"/>
          </a:fillRef>
          <a:effectRef idx="0">
            <a:schemeClr val="accent1"/>
          </a:effectRef>
          <a:fontRef idx="minor">
            <a:schemeClr val="tx1"/>
          </a:fontRef>
        </p:style>
      </p:cxnSp>
      <p:sp>
        <p:nvSpPr>
          <p:cNvPr id="7" name="Text Placeholder 6">
            <a:extLst>
              <a:ext uri="{FF2B5EF4-FFF2-40B4-BE49-F238E27FC236}">
                <a16:creationId xmlns:a16="http://schemas.microsoft.com/office/drawing/2014/main" id="{3B7D55AC-7DA7-4925-8B1F-673DCE90CC0D}"/>
              </a:ext>
            </a:extLst>
          </p:cNvPr>
          <p:cNvSpPr>
            <a:spLocks noGrp="1"/>
          </p:cNvSpPr>
          <p:nvPr>
            <p:ph type="body" sz="quarter" idx="13"/>
          </p:nvPr>
        </p:nvSpPr>
        <p:spPr/>
        <p:txBody>
          <a:bodyPr/>
          <a:lstStyle/>
          <a:p>
            <a:r>
              <a:rPr lang="en-US" dirty="0">
                <a:solidFill>
                  <a:schemeClr val="accent2"/>
                </a:solidFill>
              </a:rPr>
              <a:t>Catering to Lifelong Learners</a:t>
            </a:r>
          </a:p>
        </p:txBody>
      </p:sp>
    </p:spTree>
    <p:extLst>
      <p:ext uri="{BB962C8B-B14F-4D97-AF65-F5344CB8AC3E}">
        <p14:creationId xmlns:p14="http://schemas.microsoft.com/office/powerpoint/2010/main" val="301933338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561"/>
        <p:cNvGrpSpPr/>
        <p:nvPr/>
      </p:nvGrpSpPr>
      <p:grpSpPr>
        <a:xfrm>
          <a:off x="0" y="0"/>
          <a:ext cx="0" cy="0"/>
          <a:chOff x="0" y="0"/>
          <a:chExt cx="0" cy="0"/>
        </a:xfrm>
      </p:grpSpPr>
      <p:sp>
        <p:nvSpPr>
          <p:cNvPr id="2" name="Text Placeholder 1">
            <a:extLst>
              <a:ext uri="{FF2B5EF4-FFF2-40B4-BE49-F238E27FC236}">
                <a16:creationId xmlns:a16="http://schemas.microsoft.com/office/drawing/2014/main" id="{EBAFAC45-5602-C54B-BE3C-37398A8E6F2C}"/>
              </a:ext>
            </a:extLst>
          </p:cNvPr>
          <p:cNvSpPr>
            <a:spLocks noGrp="1"/>
          </p:cNvSpPr>
          <p:nvPr>
            <p:ph type="body" sz="quarter" idx="13"/>
          </p:nvPr>
        </p:nvSpPr>
        <p:spPr>
          <a:xfrm>
            <a:off x="397348" y="343304"/>
            <a:ext cx="8439148" cy="686442"/>
          </a:xfrm>
        </p:spPr>
        <p:txBody>
          <a:bodyPr/>
          <a:lstStyle/>
          <a:p>
            <a:r>
              <a:rPr lang="en-US" sz="2400" dirty="0">
                <a:solidFill>
                  <a:schemeClr val="accent2"/>
                </a:solidFill>
              </a:rPr>
              <a:t>Providing Seamless Access in </a:t>
            </a:r>
            <a:r>
              <a:rPr lang="en-US" sz="2400" dirty="0" err="1">
                <a:solidFill>
                  <a:schemeClr val="accent2"/>
                </a:solidFill>
              </a:rPr>
              <a:t>WorldCat</a:t>
            </a:r>
            <a:r>
              <a:rPr lang="en-US" sz="2400" dirty="0">
                <a:solidFill>
                  <a:schemeClr val="accent2"/>
                </a:solidFill>
              </a:rPr>
              <a:t> Discovery</a:t>
            </a:r>
          </a:p>
        </p:txBody>
      </p:sp>
      <p:pic>
        <p:nvPicPr>
          <p:cNvPr id="7" name="Picture 26" descr="OCLC_H_PMS.eps">
            <a:extLst>
              <a:ext uri="{FF2B5EF4-FFF2-40B4-BE49-F238E27FC236}">
                <a16:creationId xmlns:a16="http://schemas.microsoft.com/office/drawing/2014/main" id="{77979AAF-284D-B140-A50F-B1A2A1D352C4}"/>
              </a:ext>
            </a:extLst>
          </p:cNvPr>
          <p:cNvPicPr>
            <a:picLocks noChangeAspect="1"/>
          </p:cNvPicPr>
          <p:nvPr/>
        </p:nvPicPr>
        <p:blipFill>
          <a:blip r:embed="rId3" cstate="screen">
            <a:extLst>
              <a:ext uri="{28A0092B-C50C-407E-A947-70E740481C1C}">
                <a14:useLocalDpi xmlns:a14="http://schemas.microsoft.com/office/drawing/2010/main"/>
              </a:ext>
            </a:extLst>
          </a:blip>
          <a:srcRect/>
          <a:stretch>
            <a:fillRect/>
          </a:stretch>
        </p:blipFill>
        <p:spPr bwMode="auto">
          <a:xfrm>
            <a:off x="8065903" y="4691820"/>
            <a:ext cx="858624" cy="28566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4" name="Picture 3" descr="A screenshot of a cell phone&#10;&#10;Description automatically generated">
            <a:extLst>
              <a:ext uri="{FF2B5EF4-FFF2-40B4-BE49-F238E27FC236}">
                <a16:creationId xmlns:a16="http://schemas.microsoft.com/office/drawing/2014/main" id="{2D91085E-6DD5-4C73-B69F-9FA8127EAFD1}"/>
              </a:ext>
            </a:extLst>
          </p:cNvPr>
          <p:cNvPicPr>
            <a:picLocks noChangeAspect="1"/>
          </p:cNvPicPr>
          <p:nvPr/>
        </p:nvPicPr>
        <p:blipFill>
          <a:blip r:embed="rId4"/>
          <a:stretch>
            <a:fillRect/>
          </a:stretch>
        </p:blipFill>
        <p:spPr>
          <a:xfrm>
            <a:off x="2188827" y="1029746"/>
            <a:ext cx="6883685" cy="3792917"/>
          </a:xfrm>
          <a:prstGeom prst="rect">
            <a:avLst/>
          </a:prstGeom>
        </p:spPr>
      </p:pic>
      <p:sp>
        <p:nvSpPr>
          <p:cNvPr id="5" name="Oval 4">
            <a:extLst>
              <a:ext uri="{FF2B5EF4-FFF2-40B4-BE49-F238E27FC236}">
                <a16:creationId xmlns:a16="http://schemas.microsoft.com/office/drawing/2014/main" id="{A4A6364F-3E67-40B9-8174-9FCF5852CA56}"/>
              </a:ext>
            </a:extLst>
          </p:cNvPr>
          <p:cNvSpPr/>
          <p:nvPr/>
        </p:nvSpPr>
        <p:spPr>
          <a:xfrm>
            <a:off x="4438868" y="2348866"/>
            <a:ext cx="1243173" cy="544530"/>
          </a:xfrm>
          <a:prstGeom prst="ellipse">
            <a:avLst/>
          </a:pr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a:extLst>
              <a:ext uri="{FF2B5EF4-FFF2-40B4-BE49-F238E27FC236}">
                <a16:creationId xmlns:a16="http://schemas.microsoft.com/office/drawing/2014/main" id="{230A337A-C498-418D-AE26-0E6A76FAC51F}"/>
              </a:ext>
            </a:extLst>
          </p:cNvPr>
          <p:cNvSpPr/>
          <p:nvPr/>
        </p:nvSpPr>
        <p:spPr>
          <a:xfrm>
            <a:off x="4541610" y="4183462"/>
            <a:ext cx="1243173" cy="544530"/>
          </a:xfrm>
          <a:prstGeom prst="ellipse">
            <a:avLst/>
          </a:pr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FBB9193D-9559-4B17-94F6-6F3BEF55BB03}"/>
              </a:ext>
            </a:extLst>
          </p:cNvPr>
          <p:cNvSpPr/>
          <p:nvPr/>
        </p:nvSpPr>
        <p:spPr>
          <a:xfrm>
            <a:off x="2013475" y="3335360"/>
            <a:ext cx="1243173" cy="544530"/>
          </a:xfrm>
          <a:prstGeom prst="ellipse">
            <a:avLst/>
          </a:prstGeom>
          <a:noFill/>
          <a:ln w="381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a:extLst>
              <a:ext uri="{FF2B5EF4-FFF2-40B4-BE49-F238E27FC236}">
                <a16:creationId xmlns:a16="http://schemas.microsoft.com/office/drawing/2014/main" id="{90B9B166-FEA2-0446-9D67-F10F78917C96}"/>
              </a:ext>
            </a:extLst>
          </p:cNvPr>
          <p:cNvPicPr>
            <a:picLocks noChangeAspect="1"/>
          </p:cNvPicPr>
          <p:nvPr/>
        </p:nvPicPr>
        <p:blipFill>
          <a:blip r:embed="rId5"/>
          <a:stretch>
            <a:fillRect/>
          </a:stretch>
        </p:blipFill>
        <p:spPr>
          <a:xfrm>
            <a:off x="199676" y="1082775"/>
            <a:ext cx="1813799" cy="695290"/>
          </a:xfrm>
          <a:prstGeom prst="rect">
            <a:avLst/>
          </a:prstGeom>
        </p:spPr>
      </p:pic>
      <p:sp>
        <p:nvSpPr>
          <p:cNvPr id="6" name="Rectangle 5">
            <a:extLst>
              <a:ext uri="{FF2B5EF4-FFF2-40B4-BE49-F238E27FC236}">
                <a16:creationId xmlns:a16="http://schemas.microsoft.com/office/drawing/2014/main" id="{2EBD6C22-EC23-9441-BA82-BBC641E87481}"/>
              </a:ext>
            </a:extLst>
          </p:cNvPr>
          <p:cNvSpPr/>
          <p:nvPr/>
        </p:nvSpPr>
        <p:spPr>
          <a:xfrm>
            <a:off x="163638" y="1904321"/>
            <a:ext cx="2188827" cy="1154675"/>
          </a:xfrm>
          <a:prstGeom prst="rect">
            <a:avLst/>
          </a:prstGeom>
        </p:spPr>
        <p:txBody>
          <a:bodyPr wrap="square">
            <a:spAutoFit/>
          </a:bodyPr>
          <a:lstStyle/>
          <a:p>
            <a:pPr marL="0" lvl="8">
              <a:lnSpc>
                <a:spcPct val="150000"/>
              </a:lnSpc>
            </a:pPr>
            <a:r>
              <a:rPr lang="en-US" sz="1600" dirty="0"/>
              <a:t>Points to more than </a:t>
            </a:r>
            <a:r>
              <a:rPr lang="en-US" sz="1600" b="1" dirty="0"/>
              <a:t>25M+ freely available articles</a:t>
            </a:r>
          </a:p>
        </p:txBody>
      </p:sp>
    </p:spTree>
    <p:extLst>
      <p:ext uri="{BB962C8B-B14F-4D97-AF65-F5344CB8AC3E}">
        <p14:creationId xmlns:p14="http://schemas.microsoft.com/office/powerpoint/2010/main" val="148502348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sz="quarter" idx="13"/>
          </p:nvPr>
        </p:nvSpPr>
        <p:spPr/>
        <p:txBody>
          <a:bodyPr/>
          <a:lstStyle/>
          <a:p>
            <a:r>
              <a:rPr lang="en-US" dirty="0"/>
              <a:t>Expanded Visibility</a:t>
            </a:r>
          </a:p>
        </p:txBody>
      </p:sp>
      <p:sp>
        <p:nvSpPr>
          <p:cNvPr id="14" name="Text Placeholder 2">
            <a:extLst>
              <a:ext uri="{FF2B5EF4-FFF2-40B4-BE49-F238E27FC236}">
                <a16:creationId xmlns:a16="http://schemas.microsoft.com/office/drawing/2014/main" id="{978674F9-5FC9-49F6-82C0-A21542AB218D}"/>
              </a:ext>
            </a:extLst>
          </p:cNvPr>
          <p:cNvSpPr>
            <a:spLocks noGrp="1"/>
          </p:cNvSpPr>
          <p:nvPr>
            <p:ph type="body" sz="quarter" idx="12"/>
          </p:nvPr>
        </p:nvSpPr>
        <p:spPr>
          <a:xfrm>
            <a:off x="443630" y="1270233"/>
            <a:ext cx="4613986" cy="3356378"/>
          </a:xfrm>
        </p:spPr>
        <p:txBody>
          <a:bodyPr/>
          <a:lstStyle/>
          <a:p>
            <a:r>
              <a:rPr lang="en-US" b="1" dirty="0">
                <a:solidFill>
                  <a:schemeClr val="accent1"/>
                </a:solidFill>
              </a:rPr>
              <a:t>Streamlining ILL </a:t>
            </a:r>
            <a:r>
              <a:rPr lang="en-US" dirty="0"/>
              <a:t>with open content for fast access</a:t>
            </a:r>
          </a:p>
          <a:p>
            <a:endParaRPr lang="en-US" dirty="0"/>
          </a:p>
          <a:p>
            <a:r>
              <a:rPr lang="en-US" b="1" dirty="0">
                <a:solidFill>
                  <a:schemeClr val="accent1"/>
                </a:solidFill>
              </a:rPr>
              <a:t>Showing OA at point of use</a:t>
            </a:r>
          </a:p>
          <a:p>
            <a:endParaRPr lang="en-US" b="1" dirty="0">
              <a:solidFill>
                <a:schemeClr val="accent1"/>
              </a:solidFill>
            </a:endParaRPr>
          </a:p>
          <a:p>
            <a:r>
              <a:rPr lang="en-US" dirty="0"/>
              <a:t>Inspired by OA Button’s </a:t>
            </a:r>
            <a:r>
              <a:rPr lang="en-US" dirty="0" err="1"/>
              <a:t>InstantILL</a:t>
            </a:r>
            <a:r>
              <a:rPr lang="en-US" dirty="0"/>
              <a:t> prototype (pictured)</a:t>
            </a:r>
          </a:p>
          <a:p>
            <a:endParaRPr lang="en-US" dirty="0"/>
          </a:p>
          <a:p>
            <a:endParaRPr lang="en-US" dirty="0"/>
          </a:p>
        </p:txBody>
      </p:sp>
      <p:pic>
        <p:nvPicPr>
          <p:cNvPr id="5" name="Picture 4">
            <a:extLst>
              <a:ext uri="{FF2B5EF4-FFF2-40B4-BE49-F238E27FC236}">
                <a16:creationId xmlns:a16="http://schemas.microsoft.com/office/drawing/2014/main" id="{6C2419E9-D825-4B18-96E8-A12E27F8A150}"/>
              </a:ext>
            </a:extLst>
          </p:cNvPr>
          <p:cNvPicPr>
            <a:picLocks noChangeAspect="1"/>
          </p:cNvPicPr>
          <p:nvPr/>
        </p:nvPicPr>
        <p:blipFill>
          <a:blip r:embed="rId3"/>
          <a:stretch>
            <a:fillRect/>
          </a:stretch>
        </p:blipFill>
        <p:spPr>
          <a:xfrm>
            <a:off x="5629266" y="941522"/>
            <a:ext cx="2579018" cy="3260456"/>
          </a:xfrm>
          <a:prstGeom prst="rect">
            <a:avLst/>
          </a:prstGeom>
          <a:effectLst>
            <a:outerShdw blurRad="63500" sx="102000" sy="102000" algn="ctr" rotWithShape="0">
              <a:prstClr val="black">
                <a:alpha val="40000"/>
              </a:prstClr>
            </a:outerShdw>
          </a:effectLst>
        </p:spPr>
      </p:pic>
      <p:sp>
        <p:nvSpPr>
          <p:cNvPr id="6" name="Rectangle 5">
            <a:extLst>
              <a:ext uri="{FF2B5EF4-FFF2-40B4-BE49-F238E27FC236}">
                <a16:creationId xmlns:a16="http://schemas.microsoft.com/office/drawing/2014/main" id="{6C39D1D0-F822-47D3-B698-F9429FDA3AF7}"/>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20DC2F00-43EF-42FF-9535-186B10D4B94D}"/>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E5E7D1E5-16DE-46DF-ABD8-494A07C9CD08}"/>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349F51BE-3C05-48E9-900F-01A37C832248}"/>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616F12AB-FCBD-420A-A0EB-EBCE944BE197}"/>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5C1F28E8-E5EC-4BFF-8BFF-FA9758B5F80F}"/>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C3A9F0CE-F0B7-4AC6-B373-6F7F9B773C4F}"/>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A08901B4-C3EB-46B0-9E05-771113E23A88}"/>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44304179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642091" y="1573025"/>
            <a:ext cx="7859818" cy="2221225"/>
          </a:xfrm>
        </p:spPr>
        <p:txBody>
          <a:bodyPr/>
          <a:lstStyle/>
          <a:p>
            <a:r>
              <a:rPr lang="en-US" dirty="0"/>
              <a:t>Intuitive. Smart. Personal</a:t>
            </a:r>
          </a:p>
        </p:txBody>
      </p:sp>
      <p:grpSp>
        <p:nvGrpSpPr>
          <p:cNvPr id="3" name="Group 2">
            <a:extLst>
              <a:ext uri="{FF2B5EF4-FFF2-40B4-BE49-F238E27FC236}">
                <a16:creationId xmlns:a16="http://schemas.microsoft.com/office/drawing/2014/main" id="{CC2E48D4-D114-4148-9F86-2A8A93956891}"/>
              </a:ext>
            </a:extLst>
          </p:cNvPr>
          <p:cNvGrpSpPr/>
          <p:nvPr/>
        </p:nvGrpSpPr>
        <p:grpSpPr>
          <a:xfrm>
            <a:off x="0" y="71919"/>
            <a:ext cx="9144000" cy="5071581"/>
            <a:chOff x="-79996" y="-6535"/>
            <a:chExt cx="9223996" cy="5317367"/>
          </a:xfrm>
        </p:grpSpPr>
        <p:pic>
          <p:nvPicPr>
            <p:cNvPr id="4" name="Picture 3">
              <a:extLst>
                <a:ext uri="{FF2B5EF4-FFF2-40B4-BE49-F238E27FC236}">
                  <a16:creationId xmlns:a16="http://schemas.microsoft.com/office/drawing/2014/main" id="{82EB9CB9-7658-4F42-903B-BC93FE5F9A31}"/>
                </a:ext>
              </a:extLst>
            </p:cNvPr>
            <p:cNvPicPr>
              <a:picLocks noChangeAspect="1"/>
            </p:cNvPicPr>
            <p:nvPr/>
          </p:nvPicPr>
          <p:blipFill>
            <a:blip r:embed="rId3"/>
            <a:stretch>
              <a:fillRect/>
            </a:stretch>
          </p:blipFill>
          <p:spPr>
            <a:xfrm>
              <a:off x="-79996" y="-6535"/>
              <a:ext cx="9223996" cy="5201682"/>
            </a:xfrm>
            <a:prstGeom prst="rect">
              <a:avLst/>
            </a:prstGeom>
          </p:spPr>
        </p:pic>
        <p:pic>
          <p:nvPicPr>
            <p:cNvPr id="5" name="Picture 4">
              <a:extLst>
                <a:ext uri="{FF2B5EF4-FFF2-40B4-BE49-F238E27FC236}">
                  <a16:creationId xmlns:a16="http://schemas.microsoft.com/office/drawing/2014/main" id="{D2DA1570-174E-44E0-89E6-725A7E8CA12B}"/>
                </a:ext>
              </a:extLst>
            </p:cNvPr>
            <p:cNvPicPr>
              <a:picLocks noChangeAspect="1"/>
            </p:cNvPicPr>
            <p:nvPr/>
          </p:nvPicPr>
          <p:blipFill rotWithShape="1">
            <a:blip r:embed="rId3"/>
            <a:srcRect t="76561"/>
            <a:stretch/>
          </p:blipFill>
          <p:spPr>
            <a:xfrm>
              <a:off x="-79996" y="4091632"/>
              <a:ext cx="9223996" cy="1219200"/>
            </a:xfrm>
            <a:prstGeom prst="rect">
              <a:avLst/>
            </a:prstGeom>
          </p:spPr>
        </p:pic>
      </p:grpSp>
      <p:sp>
        <p:nvSpPr>
          <p:cNvPr id="6" name="TextBox 5">
            <a:extLst>
              <a:ext uri="{FF2B5EF4-FFF2-40B4-BE49-F238E27FC236}">
                <a16:creationId xmlns:a16="http://schemas.microsoft.com/office/drawing/2014/main" id="{69E71364-09C2-47F6-B897-14B10440FF85}"/>
              </a:ext>
            </a:extLst>
          </p:cNvPr>
          <p:cNvSpPr txBox="1"/>
          <p:nvPr/>
        </p:nvSpPr>
        <p:spPr>
          <a:xfrm>
            <a:off x="3805681" y="3890026"/>
            <a:ext cx="1452642" cy="400110"/>
          </a:xfrm>
          <a:prstGeom prst="rect">
            <a:avLst/>
          </a:prstGeom>
          <a:noFill/>
        </p:spPr>
        <p:txBody>
          <a:bodyPr wrap="none" rtlCol="0">
            <a:spAutoFit/>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kumimoji="0" lang="en-US" sz="2000" b="1" i="0" u="none" strike="noStrike" kern="1200" cap="none" spc="0" normalizeH="0" baseline="0" noProof="0" dirty="0">
                <a:ln>
                  <a:noFill/>
                </a:ln>
                <a:solidFill>
                  <a:prstClr val="white"/>
                </a:solidFill>
                <a:effectLst/>
                <a:uLnTx/>
                <a:uFillTx/>
                <a:latin typeface="Arial"/>
                <a:ea typeface="+mn-ea"/>
                <a:cs typeface="+mn-cs"/>
              </a:rPr>
              <a:t>oc.lc/open</a:t>
            </a:r>
          </a:p>
        </p:txBody>
      </p:sp>
      <p:sp>
        <p:nvSpPr>
          <p:cNvPr id="7" name="Rectangle 6">
            <a:extLst>
              <a:ext uri="{FF2B5EF4-FFF2-40B4-BE49-F238E27FC236}">
                <a16:creationId xmlns:a16="http://schemas.microsoft.com/office/drawing/2014/main" id="{D184D2D3-EEB3-45F8-B228-E28489633814}"/>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6CDD1DE5-E40F-459C-83B3-8290FB55E918}"/>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F74F26B3-972B-4495-97FD-BA65EF6B4606}"/>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0" name="Straight Connector 9">
            <a:extLst>
              <a:ext uri="{FF2B5EF4-FFF2-40B4-BE49-F238E27FC236}">
                <a16:creationId xmlns:a16="http://schemas.microsoft.com/office/drawing/2014/main" id="{6DBDBE05-2DE7-4E80-8AFB-F7932D19AA19}"/>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1" name="Rectangle 10">
            <a:extLst>
              <a:ext uri="{FF2B5EF4-FFF2-40B4-BE49-F238E27FC236}">
                <a16:creationId xmlns:a16="http://schemas.microsoft.com/office/drawing/2014/main" id="{4E99132A-D523-4BB2-88DE-E94D65C23881}"/>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A271D309-9BBB-4FCD-9EF3-B22D6F277DD4}"/>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7687AE20-2CE8-4286-BEBE-081D93F7A48F}"/>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4" name="Straight Connector 13">
            <a:extLst>
              <a:ext uri="{FF2B5EF4-FFF2-40B4-BE49-F238E27FC236}">
                <a16:creationId xmlns:a16="http://schemas.microsoft.com/office/drawing/2014/main" id="{05695FC9-78BB-428E-9CD2-DB4C6DC99800}"/>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66700037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a16="http://schemas.microsoft.com/office/drawing/2014/main" id="{4C321F58-0178-4062-840C-FB4AB6456F5F}"/>
              </a:ext>
            </a:extLst>
          </p:cNvPr>
          <p:cNvPicPr>
            <a:picLocks noChangeAspect="1"/>
          </p:cNvPicPr>
          <p:nvPr/>
        </p:nvPicPr>
        <p:blipFill>
          <a:blip r:embed="rId3"/>
          <a:stretch>
            <a:fillRect/>
          </a:stretch>
        </p:blipFill>
        <p:spPr>
          <a:xfrm>
            <a:off x="0" y="1026877"/>
            <a:ext cx="9144000" cy="3562350"/>
          </a:xfrm>
          <a:prstGeom prst="rect">
            <a:avLst/>
          </a:prstGeom>
        </p:spPr>
      </p:pic>
      <p:sp>
        <p:nvSpPr>
          <p:cNvPr id="2" name="Rectangle 1">
            <a:extLst>
              <a:ext uri="{FF2B5EF4-FFF2-40B4-BE49-F238E27FC236}">
                <a16:creationId xmlns:a16="http://schemas.microsoft.com/office/drawing/2014/main" id="{E56D4C39-F4BF-42F0-AF64-20DF9DF0A745}"/>
              </a:ext>
            </a:extLst>
          </p:cNvPr>
          <p:cNvSpPr/>
          <p:nvPr/>
        </p:nvSpPr>
        <p:spPr>
          <a:xfrm>
            <a:off x="0" y="1026877"/>
            <a:ext cx="9144000" cy="3562350"/>
          </a:xfrm>
          <a:prstGeom prst="rect">
            <a:avLst/>
          </a:prstGeom>
          <a:gradFill flip="none" rotWithShape="1">
            <a:gsLst>
              <a:gs pos="0">
                <a:schemeClr val="tx1"/>
              </a:gs>
              <a:gs pos="72000">
                <a:schemeClr val="tx1">
                  <a:alpha val="0"/>
                </a:schemeClr>
              </a:gs>
            </a:gsLst>
            <a:lin ang="0" scaled="1"/>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 name="Text Placeholder 2"/>
          <p:cNvSpPr>
            <a:spLocks noGrp="1"/>
          </p:cNvSpPr>
          <p:nvPr>
            <p:ph type="body" sz="quarter" idx="12"/>
          </p:nvPr>
        </p:nvSpPr>
        <p:spPr>
          <a:xfrm>
            <a:off x="617359" y="2041141"/>
            <a:ext cx="5299724" cy="1933299"/>
          </a:xfrm>
        </p:spPr>
        <p:txBody>
          <a:bodyPr/>
          <a:lstStyle/>
          <a:p>
            <a:pPr marL="0" lvl="0" indent="0">
              <a:lnSpc>
                <a:spcPct val="150000"/>
              </a:lnSpc>
              <a:spcBef>
                <a:spcPts val="500"/>
              </a:spcBef>
              <a:buSzPts val="2400"/>
              <a:buNone/>
            </a:pPr>
            <a:r>
              <a:rPr lang="en-US" sz="4800" dirty="0">
                <a:solidFill>
                  <a:schemeClr val="bg1"/>
                </a:solidFill>
              </a:rPr>
              <a:t>Questions?</a:t>
            </a:r>
            <a:endParaRPr lang="en-US" sz="4800" i="1" dirty="0">
              <a:solidFill>
                <a:schemeClr val="bg1"/>
              </a:solidFill>
            </a:endParaRPr>
          </a:p>
          <a:p>
            <a:endParaRPr lang="en-US" sz="4800" dirty="0">
              <a:solidFill>
                <a:schemeClr val="bg1"/>
              </a:solidFill>
            </a:endParaRPr>
          </a:p>
        </p:txBody>
      </p:sp>
      <p:sp>
        <p:nvSpPr>
          <p:cNvPr id="6" name="Rectangle 5">
            <a:extLst>
              <a:ext uri="{FF2B5EF4-FFF2-40B4-BE49-F238E27FC236}">
                <a16:creationId xmlns:a16="http://schemas.microsoft.com/office/drawing/2014/main" id="{4C16C547-47FE-4D74-A005-9DD92B4CB77D}"/>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7" name="Rectangle 6">
            <a:extLst>
              <a:ext uri="{FF2B5EF4-FFF2-40B4-BE49-F238E27FC236}">
                <a16:creationId xmlns:a16="http://schemas.microsoft.com/office/drawing/2014/main" id="{137B0CCC-4689-4BFD-A8E5-827214CEB5AA}"/>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C638607B-D560-40E5-9639-9EC627FB497B}"/>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8ABA6574-D3DA-4142-9905-85A2BCC5A1C9}"/>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
        <p:nvSpPr>
          <p:cNvPr id="10" name="Rectangle 9">
            <a:extLst>
              <a:ext uri="{FF2B5EF4-FFF2-40B4-BE49-F238E27FC236}">
                <a16:creationId xmlns:a16="http://schemas.microsoft.com/office/drawing/2014/main" id="{DDB965C4-D05D-4E3F-83C4-94DEB9FFEC5E}"/>
              </a:ext>
            </a:extLst>
          </p:cNvPr>
          <p:cNvSpPr/>
          <p:nvPr/>
        </p:nvSpPr>
        <p:spPr>
          <a:xfrm>
            <a:off x="3267221" y="-3277"/>
            <a:ext cx="5876779" cy="92529"/>
          </a:xfrm>
          <a:prstGeom prst="rect">
            <a:avLst/>
          </a:prstGeom>
          <a:solidFill>
            <a:srgbClr val="78BF20"/>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a:extLst>
              <a:ext uri="{FF2B5EF4-FFF2-40B4-BE49-F238E27FC236}">
                <a16:creationId xmlns:a16="http://schemas.microsoft.com/office/drawing/2014/main" id="{13492EC0-AEE7-42D1-AB1B-2A2041E7E61E}"/>
              </a:ext>
            </a:extLst>
          </p:cNvPr>
          <p:cNvSpPr/>
          <p:nvPr/>
        </p:nvSpPr>
        <p:spPr>
          <a:xfrm>
            <a:off x="2208725" y="-3277"/>
            <a:ext cx="1058496" cy="92529"/>
          </a:xfrm>
          <a:prstGeom prst="rect">
            <a:avLst/>
          </a:prstGeom>
          <a:solidFill>
            <a:srgbClr val="3DB67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a:extLst>
              <a:ext uri="{FF2B5EF4-FFF2-40B4-BE49-F238E27FC236}">
                <a16:creationId xmlns:a16="http://schemas.microsoft.com/office/drawing/2014/main" id="{C423E0C2-7BF1-4AA6-908D-857473DBFBE2}"/>
              </a:ext>
            </a:extLst>
          </p:cNvPr>
          <p:cNvSpPr/>
          <p:nvPr/>
        </p:nvSpPr>
        <p:spPr>
          <a:xfrm>
            <a:off x="0" y="-3277"/>
            <a:ext cx="2208725" cy="92529"/>
          </a:xfrm>
          <a:prstGeom prst="rect">
            <a:avLst/>
          </a:prstGeom>
          <a:solidFill>
            <a:srgbClr val="02AFD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AF0CE72E-A53D-4ED4-825E-356ADC7F20C5}"/>
              </a:ext>
            </a:extLst>
          </p:cNvPr>
          <p:cNvCxnSpPr>
            <a:cxnSpLocks/>
          </p:cNvCxnSpPr>
          <p:nvPr/>
        </p:nvCxnSpPr>
        <p:spPr>
          <a:xfrm>
            <a:off x="0" y="102816"/>
            <a:ext cx="9144000" cy="0"/>
          </a:xfrm>
          <a:prstGeom prst="line">
            <a:avLst/>
          </a:prstGeom>
          <a:ln w="3810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0971983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0081B2A-6018-2D4D-9EF1-134CDA1DF411}"/>
              </a:ext>
            </a:extLst>
          </p:cNvPr>
          <p:cNvSpPr>
            <a:spLocks noGrp="1"/>
          </p:cNvSpPr>
          <p:nvPr>
            <p:ph type="body" sz="quarter" idx="10"/>
          </p:nvPr>
        </p:nvSpPr>
        <p:spPr/>
        <p:txBody>
          <a:bodyPr/>
          <a:lstStyle/>
          <a:p>
            <a:r>
              <a:rPr lang="en-US" dirty="0"/>
              <a:t>Lynn </a:t>
            </a:r>
            <a:r>
              <a:rPr lang="en-US" dirty="0" err="1"/>
              <a:t>Silipigni</a:t>
            </a:r>
            <a:r>
              <a:rPr lang="en-US" dirty="0"/>
              <a:t> </a:t>
            </a:r>
            <a:r>
              <a:rPr lang="en-US" dirty="0" err="1"/>
              <a:t>Connaway</a:t>
            </a:r>
            <a:r>
              <a:rPr lang="en-US" dirty="0"/>
              <a:t>, Ph.D.</a:t>
            </a:r>
          </a:p>
        </p:txBody>
      </p:sp>
      <p:sp>
        <p:nvSpPr>
          <p:cNvPr id="4" name="Text Placeholder 3">
            <a:extLst>
              <a:ext uri="{FF2B5EF4-FFF2-40B4-BE49-F238E27FC236}">
                <a16:creationId xmlns:a16="http://schemas.microsoft.com/office/drawing/2014/main" id="{2AB01E13-C1D4-1047-A05D-0343D8D956FE}"/>
              </a:ext>
            </a:extLst>
          </p:cNvPr>
          <p:cNvSpPr>
            <a:spLocks noGrp="1"/>
          </p:cNvSpPr>
          <p:nvPr>
            <p:ph type="body" sz="quarter" idx="17"/>
          </p:nvPr>
        </p:nvSpPr>
        <p:spPr/>
        <p:txBody>
          <a:bodyPr/>
          <a:lstStyle/>
          <a:p>
            <a:r>
              <a:rPr lang="en-US" dirty="0"/>
              <a:t>connawal@oclc.org</a:t>
            </a:r>
          </a:p>
        </p:txBody>
      </p:sp>
      <p:sp>
        <p:nvSpPr>
          <p:cNvPr id="5" name="Text Placeholder 4">
            <a:extLst>
              <a:ext uri="{FF2B5EF4-FFF2-40B4-BE49-F238E27FC236}">
                <a16:creationId xmlns:a16="http://schemas.microsoft.com/office/drawing/2014/main" id="{7AF3A071-A2A9-564E-8FF5-D0E2CB4253AF}"/>
              </a:ext>
            </a:extLst>
          </p:cNvPr>
          <p:cNvSpPr>
            <a:spLocks noGrp="1"/>
          </p:cNvSpPr>
          <p:nvPr>
            <p:ph type="body" sz="quarter" idx="18"/>
          </p:nvPr>
        </p:nvSpPr>
        <p:spPr>
          <a:xfrm>
            <a:off x="4644339" y="2864992"/>
            <a:ext cx="3525837" cy="463413"/>
          </a:xfrm>
        </p:spPr>
        <p:txBody>
          <a:bodyPr/>
          <a:lstStyle/>
          <a:p>
            <a:r>
              <a:rPr lang="en-US" dirty="0"/>
              <a:t>Cathy King</a:t>
            </a:r>
          </a:p>
        </p:txBody>
      </p:sp>
      <p:sp>
        <p:nvSpPr>
          <p:cNvPr id="7" name="Text Placeholder 6">
            <a:extLst>
              <a:ext uri="{FF2B5EF4-FFF2-40B4-BE49-F238E27FC236}">
                <a16:creationId xmlns:a16="http://schemas.microsoft.com/office/drawing/2014/main" id="{7D894487-772D-0349-91BB-C4B128D84813}"/>
              </a:ext>
            </a:extLst>
          </p:cNvPr>
          <p:cNvSpPr>
            <a:spLocks noGrp="1"/>
          </p:cNvSpPr>
          <p:nvPr>
            <p:ph type="body" sz="quarter" idx="20"/>
          </p:nvPr>
        </p:nvSpPr>
        <p:spPr/>
        <p:txBody>
          <a:bodyPr/>
          <a:lstStyle/>
          <a:p>
            <a:r>
              <a:rPr lang="en-US" dirty="0"/>
              <a:t>kingc@oclc.org</a:t>
            </a:r>
          </a:p>
        </p:txBody>
      </p:sp>
      <p:pic>
        <p:nvPicPr>
          <p:cNvPr id="6" name="Picture 6" descr="A picture containing food&#10;&#10;Description generated with very high confidence">
            <a:extLst>
              <a:ext uri="{FF2B5EF4-FFF2-40B4-BE49-F238E27FC236}">
                <a16:creationId xmlns:a16="http://schemas.microsoft.com/office/drawing/2014/main" id="{8AE9F1A6-F62E-48FE-BFDC-BCB3461B310B}"/>
              </a:ext>
            </a:extLst>
          </p:cNvPr>
          <p:cNvPicPr>
            <a:picLocks noChangeAspect="1"/>
          </p:cNvPicPr>
          <p:nvPr/>
        </p:nvPicPr>
        <p:blipFill>
          <a:blip r:embed="rId3"/>
          <a:stretch>
            <a:fillRect/>
          </a:stretch>
        </p:blipFill>
        <p:spPr>
          <a:xfrm>
            <a:off x="120650" y="4293682"/>
            <a:ext cx="3388785" cy="725968"/>
          </a:xfrm>
          <a:prstGeom prst="rect">
            <a:avLst/>
          </a:prstGeom>
        </p:spPr>
      </p:pic>
    </p:spTree>
    <p:extLst>
      <p:ext uri="{BB962C8B-B14F-4D97-AF65-F5344CB8AC3E}">
        <p14:creationId xmlns:p14="http://schemas.microsoft.com/office/powerpoint/2010/main" val="54226970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sld>
</file>

<file path=ppt/theme/theme1.xml><?xml version="1.0" encoding="utf-8"?>
<a:theme xmlns:a="http://schemas.openxmlformats.org/drawingml/2006/main" name="Confidential">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mso-contentType ?>
<SharedContentType xmlns="Microsoft.SharePoint.Taxonomy.ContentTypeSync" SourceId="e1e867eb-0ccf-46b3-a8be-678a344b5681" ContentTypeId="0x0101" PreviousValue="false"/>
</file>

<file path=customXml/item2.xml><?xml version="1.0" encoding="utf-8"?>
<ct:contentTypeSchema xmlns:ct="http://schemas.microsoft.com/office/2006/metadata/contentType" xmlns:ma="http://schemas.microsoft.com/office/2006/metadata/properties/metaAttributes" ct:_="" ma:_="" ma:contentTypeName="Document" ma:contentTypeID="0x010100A350515AF1295244B26E4E6D23BF0BEB" ma:contentTypeVersion="60" ma:contentTypeDescription="Create a new document." ma:contentTypeScope="" ma:versionID="3ab1845c282ca95ea55a370b014f16f3">
  <xsd:schema xmlns:xsd="http://www.w3.org/2001/XMLSchema" xmlns:xs="http://www.w3.org/2001/XMLSchema" xmlns:p="http://schemas.microsoft.com/office/2006/metadata/properties" xmlns:ns2="6b67d80f-331f-4b51-b18e-81b8c101c29d" targetNamespace="http://schemas.microsoft.com/office/2006/metadata/properties" ma:root="true" ma:fieldsID="dc18ffd4b9c37d9f1a33ccc21d583d93" ns2:_="">
    <xsd:import namespace="6b67d80f-331f-4b51-b18e-81b8c101c29d"/>
    <xsd:element name="properties">
      <xsd:complexType>
        <xsd:sequence>
          <xsd:element name="documentManagement">
            <xsd:complexType>
              <xsd:all>
                <xsd:element ref="ns2:SharedWithUsers" minOccurs="0"/>
                <xsd:element ref="ns2:SharingHintHash" minOccurs="0"/>
                <xsd:element ref="ns2:SharedWithDetail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b67d80f-331f-4b51-b18e-81b8c101c29d" elementFormDefault="qualified">
    <xsd:import namespace="http://schemas.microsoft.com/office/2006/documentManagement/types"/>
    <xsd:import namespace="http://schemas.microsoft.com/office/infopath/2007/PartnerControls"/>
    <xsd:element name="SharedWithUsers" ma:index="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ingHintHash" ma:index="9" nillable="true" ma:displayName="Sharing Hint Hash" ma:internalName="SharingHintHash" ma:readOnly="true">
      <xsd:simpleType>
        <xsd:restriction base="dms:Text"/>
      </xsd:simpleType>
    </xsd:element>
    <xsd:element name="SharedWithDetails" ma:index="10"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4.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0F593AE6-1AD2-44A9-9585-67BB81296102}">
  <ds:schemaRefs>
    <ds:schemaRef ds:uri="Microsoft.SharePoint.Taxonomy.ContentTypeSync"/>
  </ds:schemaRefs>
</ds:datastoreItem>
</file>

<file path=customXml/itemProps2.xml><?xml version="1.0" encoding="utf-8"?>
<ds:datastoreItem xmlns:ds="http://schemas.openxmlformats.org/officeDocument/2006/customXml" ds:itemID="{B82E809F-BB71-443C-980C-C97BB9F2C30A}">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b67d80f-331f-4b51-b18e-81b8c101c29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595F8081-E4B0-4ACB-86C3-2F58A415E77B}">
  <ds:schemaRefs>
    <ds:schemaRef ds:uri="http://schemas.microsoft.com/sharepoint/v3/contenttype/forms"/>
  </ds:schemaRefs>
</ds:datastoreItem>
</file>

<file path=customXml/itemProps4.xml><?xml version="1.0" encoding="utf-8"?>
<ds:datastoreItem xmlns:ds="http://schemas.openxmlformats.org/officeDocument/2006/customXml" ds:itemID="{E7E988F0-95B4-4FCA-A550-26E1636850FD}">
  <ds:schemaRefs>
    <ds:schemaRef ds:uri="http://purl.org/dc/dcmitype/"/>
    <ds:schemaRef ds:uri="http://schemas.microsoft.com/office/infopath/2007/PartnerControls"/>
    <ds:schemaRef ds:uri="6b67d80f-331f-4b51-b18e-81b8c101c29d"/>
    <ds:schemaRef ds:uri="http://purl.org/dc/elements/1.1/"/>
    <ds:schemaRef ds:uri="http://schemas.microsoft.com/office/2006/metadata/properties"/>
    <ds:schemaRef ds:uri="http://schemas.microsoft.com/office/2006/documentManagement/types"/>
    <ds:schemaRef ds:uri="http://purl.org/dc/terms/"/>
    <ds:schemaRef ds:uri="http://schemas.openxmlformats.org/package/2006/metadata/core-properties"/>
    <ds:schemaRef ds:uri="http://www.w3.org/XML/1998/namespace"/>
  </ds:schemaRefs>
</ds:datastoreItem>
</file>

<file path=docProps/app.xml><?xml version="1.0" encoding="utf-8"?>
<Properties xmlns="http://schemas.openxmlformats.org/officeDocument/2006/extended-properties" xmlns:vt="http://schemas.openxmlformats.org/officeDocument/2006/docPropsVTypes">
  <Template/>
  <TotalTime>19812</TotalTime>
  <Words>6489</Words>
  <Application>Microsoft Office PowerPoint</Application>
  <PresentationFormat>On-screen Show (16:9)</PresentationFormat>
  <Paragraphs>465</Paragraphs>
  <Slides>36</Slides>
  <Notes>36</Notes>
  <HiddenSlides>0</HiddenSlides>
  <MMClips>1</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36</vt:i4>
      </vt:variant>
    </vt:vector>
  </HeadingPairs>
  <TitlesOfParts>
    <vt:vector size="40" baseType="lpstr">
      <vt:lpstr>Arial</vt:lpstr>
      <vt:lpstr>Calibri</vt:lpstr>
      <vt:lpstr>Segoe UI</vt:lpstr>
      <vt:lpstr>Confidential</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oclc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Evolving Collection and Shift to Open</dc:title>
  <dc:creator>Lynn Connaway, Cathy King</dc:creator>
  <cp:lastModifiedBy>McNicol,Jeanette</cp:lastModifiedBy>
  <cp:revision>831</cp:revision>
  <dcterms:created xsi:type="dcterms:W3CDTF">2015-04-17T19:58:50Z</dcterms:created>
  <dcterms:modified xsi:type="dcterms:W3CDTF">2020-03-11T05:47:07Z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0x010100A350515AF1295244B26E4E6D23BF0BEB</vt:lpwstr>
  </property>
</Properties>
</file>