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Lst>
  <p:notesMasterIdLst>
    <p:notesMasterId r:id="rId27"/>
  </p:notesMasterIdLst>
  <p:handoutMasterIdLst>
    <p:handoutMasterId r:id="rId28"/>
  </p:handoutMasterIdLst>
  <p:sldIdLst>
    <p:sldId id="265" r:id="rId3"/>
    <p:sldId id="488" r:id="rId4"/>
    <p:sldId id="496" r:id="rId5"/>
    <p:sldId id="498" r:id="rId6"/>
    <p:sldId id="394" r:id="rId7"/>
    <p:sldId id="396" r:id="rId8"/>
    <p:sldId id="491" r:id="rId9"/>
    <p:sldId id="477" r:id="rId10"/>
    <p:sldId id="447" r:id="rId11"/>
    <p:sldId id="483" r:id="rId12"/>
    <p:sldId id="403" r:id="rId13"/>
    <p:sldId id="433" r:id="rId14"/>
    <p:sldId id="404" r:id="rId15"/>
    <p:sldId id="449" r:id="rId16"/>
    <p:sldId id="492" r:id="rId17"/>
    <p:sldId id="450" r:id="rId18"/>
    <p:sldId id="487" r:id="rId19"/>
    <p:sldId id="418" r:id="rId20"/>
    <p:sldId id="476" r:id="rId21"/>
    <p:sldId id="456" r:id="rId22"/>
    <p:sldId id="495" r:id="rId23"/>
    <p:sldId id="472" r:id="rId24"/>
    <p:sldId id="499" r:id="rId25"/>
    <p:sldId id="389" r:id="rId2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8" userDrawn="1">
          <p15:clr>
            <a:srgbClr val="A4A3A4"/>
          </p15:clr>
        </p15:guide>
        <p15:guide id="2" pos="2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25" autoAdjust="0"/>
  </p:normalViewPr>
  <p:slideViewPr>
    <p:cSldViewPr snapToGrid="0">
      <p:cViewPr varScale="1">
        <p:scale>
          <a:sx n="77" d="100"/>
          <a:sy n="77" d="100"/>
        </p:scale>
        <p:origin x="1386" y="78"/>
      </p:cViewPr>
      <p:guideLst>
        <p:guide orient="horz" pos="468"/>
        <p:guide pos="2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2000" b="1">
                <a:solidFill>
                  <a:schemeClr val="tx1"/>
                </a:solidFill>
              </a:rPr>
              <a:t>All click events vs. Last requests</a:t>
            </a:r>
            <a:r>
              <a:rPr lang="en-US" sz="2000" b="1" baseline="0">
                <a:solidFill>
                  <a:schemeClr val="tx1"/>
                </a:solidFill>
              </a:rPr>
              <a:t> by type of request</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861313337209129"/>
          <c:y val="0.16107736228450464"/>
          <c:w val="0.80951098289755452"/>
          <c:h val="0.63664076796227176"/>
        </c:manualLayout>
      </c:layout>
      <c:barChart>
        <c:barDir val="bar"/>
        <c:grouping val="percentStacked"/>
        <c:varyColors val="0"/>
        <c:ser>
          <c:idx val="0"/>
          <c:order val="0"/>
          <c:tx>
            <c:strRef>
              <c:f>Sheet1!$B$1</c:f>
              <c:strCache>
                <c:ptCount val="1"/>
                <c:pt idx="0">
                  <c:v>Search results</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Last requests 
(n=274,346 requests)</c:v>
                </c:pt>
                <c:pt idx="1">
                  <c:v>All click events 
(n=1,961,168 events)</c:v>
                </c:pt>
              </c:strCache>
            </c:strRef>
          </c:cat>
          <c:val>
            <c:numRef>
              <c:f>Sheet1!$B$2:$B$3</c:f>
              <c:numCache>
                <c:formatCode>0%</c:formatCode>
                <c:ptCount val="2"/>
                <c:pt idx="0">
                  <c:v>0.39</c:v>
                </c:pt>
                <c:pt idx="1">
                  <c:v>0.54</c:v>
                </c:pt>
              </c:numCache>
            </c:numRef>
          </c:val>
          <c:extLst>
            <c:ext xmlns:c16="http://schemas.microsoft.com/office/drawing/2014/chart" uri="{C3380CC4-5D6E-409C-BE32-E72D297353CC}">
              <c16:uniqueId val="{00000000-DA32-406A-AA33-CAF252C1B21C}"/>
            </c:ext>
          </c:extLst>
        </c:ser>
        <c:ser>
          <c:idx val="1"/>
          <c:order val="1"/>
          <c:tx>
            <c:strRef>
              <c:f>Sheet1!$C$1</c:f>
              <c:strCache>
                <c:ptCount val="1"/>
                <c:pt idx="0">
                  <c:v>Physical access option</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Last requests 
(n=274,346 requests)</c:v>
                </c:pt>
                <c:pt idx="1">
                  <c:v>All click events 
(n=1,961,168 events)</c:v>
                </c:pt>
              </c:strCache>
            </c:strRef>
          </c:cat>
          <c:val>
            <c:numRef>
              <c:f>Sheet1!$C$2:$C$3</c:f>
              <c:numCache>
                <c:formatCode>0%</c:formatCode>
                <c:ptCount val="2"/>
                <c:pt idx="0">
                  <c:v>0.2</c:v>
                </c:pt>
                <c:pt idx="1">
                  <c:v>0.19</c:v>
                </c:pt>
              </c:numCache>
            </c:numRef>
          </c:val>
          <c:extLst>
            <c:ext xmlns:c16="http://schemas.microsoft.com/office/drawing/2014/chart" uri="{C3380CC4-5D6E-409C-BE32-E72D297353CC}">
              <c16:uniqueId val="{00000001-DA32-406A-AA33-CAF252C1B21C}"/>
            </c:ext>
          </c:extLst>
        </c:ser>
        <c:ser>
          <c:idx val="2"/>
          <c:order val="2"/>
          <c:tx>
            <c:strRef>
              <c:f>Sheet1!$D$1</c:f>
              <c:strCache>
                <c:ptCount val="1"/>
                <c:pt idx="0">
                  <c:v>Online access attempt</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Last requests 
(n=274,346 requests)</c:v>
                </c:pt>
                <c:pt idx="1">
                  <c:v>All click events 
(n=1,961,168 events)</c:v>
                </c:pt>
              </c:strCache>
            </c:strRef>
          </c:cat>
          <c:val>
            <c:numRef>
              <c:f>Sheet1!$D$2:$D$3</c:f>
              <c:numCache>
                <c:formatCode>0%</c:formatCode>
                <c:ptCount val="2"/>
                <c:pt idx="0">
                  <c:v>0.3</c:v>
                </c:pt>
                <c:pt idx="1">
                  <c:v>0.16</c:v>
                </c:pt>
              </c:numCache>
            </c:numRef>
          </c:val>
          <c:extLst>
            <c:ext xmlns:c16="http://schemas.microsoft.com/office/drawing/2014/chart" uri="{C3380CC4-5D6E-409C-BE32-E72D297353CC}">
              <c16:uniqueId val="{00000002-DA32-406A-AA33-CAF252C1B21C}"/>
            </c:ext>
          </c:extLst>
        </c:ser>
        <c:ser>
          <c:idx val="3"/>
          <c:order val="3"/>
          <c:tx>
            <c:strRef>
              <c:f>Sheet1!$E$1</c:f>
              <c:strCache>
                <c:ptCount val="1"/>
                <c:pt idx="0">
                  <c:v>Attempt to save</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Last requests 
(n=274,346 requests)</c:v>
                </c:pt>
                <c:pt idx="1">
                  <c:v>All click events 
(n=1,961,168 events)</c:v>
                </c:pt>
              </c:strCache>
            </c:strRef>
          </c:cat>
          <c:val>
            <c:numRef>
              <c:f>Sheet1!$E$2:$E$3</c:f>
              <c:numCache>
                <c:formatCode>0%</c:formatCode>
                <c:ptCount val="2"/>
                <c:pt idx="0">
                  <c:v>0.05</c:v>
                </c:pt>
                <c:pt idx="1">
                  <c:v>0.06</c:v>
                </c:pt>
              </c:numCache>
            </c:numRef>
          </c:val>
          <c:extLst>
            <c:ext xmlns:c16="http://schemas.microsoft.com/office/drawing/2014/chart" uri="{C3380CC4-5D6E-409C-BE32-E72D297353CC}">
              <c16:uniqueId val="{00000003-DA32-406A-AA33-CAF252C1B21C}"/>
            </c:ext>
          </c:extLst>
        </c:ser>
        <c:ser>
          <c:idx val="4"/>
          <c:order val="4"/>
          <c:tx>
            <c:strRef>
              <c:f>Sheet1!$F$1</c:f>
              <c:strCache>
                <c:ptCount val="1"/>
                <c:pt idx="0">
                  <c:v>Physical access attempt</c:v>
                </c:pt>
              </c:strCache>
            </c:strRef>
          </c:tx>
          <c:spPr>
            <a:solidFill>
              <a:schemeClr val="accent5"/>
            </a:solidFill>
            <a:ln>
              <a:solidFill>
                <a:schemeClr val="bg1"/>
              </a:solidFill>
            </a:ln>
            <a:effectLst/>
          </c:spPr>
          <c:invertIfNegative val="0"/>
          <c:dLbls>
            <c:dLbl>
              <c:idx val="0"/>
              <c:layout>
                <c:manualLayout>
                  <c:x val="8.4824755775786444E-3"/>
                  <c:y val="-0.153136928932451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32-406A-AA33-CAF252C1B21C}"/>
                </c:ext>
              </c:extLst>
            </c:dLbl>
            <c:dLbl>
              <c:idx val="1"/>
              <c:layout>
                <c:manualLayout>
                  <c:x val="1.2117822253684032E-2"/>
                  <c:y val="-0.164480405149670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32-406A-AA33-CAF252C1B21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Last requests 
(n=274,346 requests)</c:v>
                </c:pt>
                <c:pt idx="1">
                  <c:v>All click events 
(n=1,961,168 events)</c:v>
                </c:pt>
              </c:strCache>
            </c:strRef>
          </c:cat>
          <c:val>
            <c:numRef>
              <c:f>Sheet1!$F$2:$F$3</c:f>
              <c:numCache>
                <c:formatCode>0%</c:formatCode>
                <c:ptCount val="2"/>
                <c:pt idx="0">
                  <c:v>0.02</c:v>
                </c:pt>
                <c:pt idx="1">
                  <c:v>0.02</c:v>
                </c:pt>
              </c:numCache>
            </c:numRef>
          </c:val>
          <c:extLst>
            <c:ext xmlns:c16="http://schemas.microsoft.com/office/drawing/2014/chart" uri="{C3380CC4-5D6E-409C-BE32-E72D297353CC}">
              <c16:uniqueId val="{00000004-DA32-406A-AA33-CAF252C1B21C}"/>
            </c:ext>
          </c:extLst>
        </c:ser>
        <c:dLbls>
          <c:showLegendKey val="0"/>
          <c:showVal val="0"/>
          <c:showCatName val="0"/>
          <c:showSerName val="0"/>
          <c:showPercent val="0"/>
          <c:showBubbleSize val="0"/>
        </c:dLbls>
        <c:gapWidth val="58"/>
        <c:overlap val="100"/>
        <c:axId val="729137192"/>
        <c:axId val="729136864"/>
      </c:barChart>
      <c:catAx>
        <c:axId val="729137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29136864"/>
        <c:crosses val="autoZero"/>
        <c:auto val="1"/>
        <c:lblAlgn val="ctr"/>
        <c:lblOffset val="100"/>
        <c:noMultiLvlLbl val="0"/>
      </c:catAx>
      <c:valAx>
        <c:axId val="72913686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9137192"/>
        <c:crosses val="autoZero"/>
        <c:crossBetween val="between"/>
      </c:valAx>
      <c:spPr>
        <a:noFill/>
        <a:ln>
          <a:noFill/>
        </a:ln>
        <a:effectLst/>
      </c:spPr>
    </c:plotArea>
    <c:legend>
      <c:legendPos val="b"/>
      <c:layout>
        <c:manualLayout>
          <c:xMode val="edge"/>
          <c:yMode val="edge"/>
          <c:x val="1.0688364842004585E-2"/>
          <c:y val="0.89325938538609051"/>
          <c:w val="0.98548771515217271"/>
          <c:h val="0.104849894324800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30ABCB-E415-4447-B86C-55C282D2BD24}"/>
              </a:ext>
            </a:extLst>
          </p:cNvPr>
          <p:cNvSpPr>
            <a:spLocks noGrp="1"/>
          </p:cNvSpPr>
          <p:nvPr>
            <p:ph type="hdr" sz="quarter"/>
          </p:nvPr>
        </p:nvSpPr>
        <p:spPr>
          <a:xfrm>
            <a:off x="1" y="0"/>
            <a:ext cx="3038475" cy="466725"/>
          </a:xfrm>
          <a:prstGeom prst="rect">
            <a:avLst/>
          </a:prstGeom>
        </p:spPr>
        <p:txBody>
          <a:bodyPr vert="horz" lIns="91435" tIns="45717" rIns="91435" bIns="45717" rtlCol="0"/>
          <a:lstStyle>
            <a:lvl1pPr algn="l">
              <a:defRPr sz="1200"/>
            </a:lvl1pPr>
          </a:lstStyle>
          <a:p>
            <a:endParaRPr lang="en-US"/>
          </a:p>
        </p:txBody>
      </p:sp>
      <p:sp>
        <p:nvSpPr>
          <p:cNvPr id="3" name="Date Placeholder 2">
            <a:extLst>
              <a:ext uri="{FF2B5EF4-FFF2-40B4-BE49-F238E27FC236}">
                <a16:creationId xmlns:a16="http://schemas.microsoft.com/office/drawing/2014/main" id="{EEAE7129-D624-4D14-90A1-8E057026421E}"/>
              </a:ext>
            </a:extLst>
          </p:cNvPr>
          <p:cNvSpPr>
            <a:spLocks noGrp="1"/>
          </p:cNvSpPr>
          <p:nvPr>
            <p:ph type="dt" sz="quarter" idx="1"/>
          </p:nvPr>
        </p:nvSpPr>
        <p:spPr>
          <a:xfrm>
            <a:off x="3970339" y="0"/>
            <a:ext cx="3038475" cy="466725"/>
          </a:xfrm>
          <a:prstGeom prst="rect">
            <a:avLst/>
          </a:prstGeom>
        </p:spPr>
        <p:txBody>
          <a:bodyPr vert="horz" lIns="91435" tIns="45717" rIns="91435" bIns="45717" rtlCol="0"/>
          <a:lstStyle>
            <a:lvl1pPr algn="r">
              <a:defRPr sz="1200"/>
            </a:lvl1pPr>
          </a:lstStyle>
          <a:p>
            <a:fld id="{2C3F0068-CAD4-4B78-A070-12570C3BCAA6}" type="datetimeFigureOut">
              <a:rPr lang="en-US" smtClean="0"/>
              <a:t>3/9/2020</a:t>
            </a:fld>
            <a:endParaRPr lang="en-US"/>
          </a:p>
        </p:txBody>
      </p:sp>
      <p:sp>
        <p:nvSpPr>
          <p:cNvPr id="4" name="Footer Placeholder 3">
            <a:extLst>
              <a:ext uri="{FF2B5EF4-FFF2-40B4-BE49-F238E27FC236}">
                <a16:creationId xmlns:a16="http://schemas.microsoft.com/office/drawing/2014/main" id="{224045C7-C6DC-4521-9EDB-1685C0288934}"/>
              </a:ext>
            </a:extLst>
          </p:cNvPr>
          <p:cNvSpPr>
            <a:spLocks noGrp="1"/>
          </p:cNvSpPr>
          <p:nvPr>
            <p:ph type="ftr" sz="quarter" idx="2"/>
          </p:nvPr>
        </p:nvSpPr>
        <p:spPr>
          <a:xfrm>
            <a:off x="1" y="8829676"/>
            <a:ext cx="3038475" cy="466725"/>
          </a:xfrm>
          <a:prstGeom prst="rect">
            <a:avLst/>
          </a:prstGeom>
        </p:spPr>
        <p:txBody>
          <a:bodyPr vert="horz" lIns="91435" tIns="45717" rIns="91435" bIns="4571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8B9283-101A-49C6-8434-97E15F7EB633}"/>
              </a:ext>
            </a:extLst>
          </p:cNvPr>
          <p:cNvSpPr>
            <a:spLocks noGrp="1"/>
          </p:cNvSpPr>
          <p:nvPr>
            <p:ph type="sldNum" sz="quarter" idx="3"/>
          </p:nvPr>
        </p:nvSpPr>
        <p:spPr>
          <a:xfrm>
            <a:off x="3970339" y="8829676"/>
            <a:ext cx="3038475" cy="466725"/>
          </a:xfrm>
          <a:prstGeom prst="rect">
            <a:avLst/>
          </a:prstGeom>
        </p:spPr>
        <p:txBody>
          <a:bodyPr vert="horz" lIns="91435" tIns="45717" rIns="91435" bIns="45717" rtlCol="0" anchor="b"/>
          <a:lstStyle>
            <a:lvl1pPr algn="r">
              <a:defRPr sz="1200"/>
            </a:lvl1pPr>
          </a:lstStyle>
          <a:p>
            <a:fld id="{3A8F1BE6-3849-490A-8B86-C884D9D80B2B}" type="slidenum">
              <a:rPr lang="en-US" smtClean="0"/>
              <a:t>‹#›</a:t>
            </a:fld>
            <a:endParaRPr lang="en-US"/>
          </a:p>
        </p:txBody>
      </p:sp>
    </p:spTree>
    <p:extLst>
      <p:ext uri="{BB962C8B-B14F-4D97-AF65-F5344CB8AC3E}">
        <p14:creationId xmlns:p14="http://schemas.microsoft.com/office/powerpoint/2010/main" val="19058105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571499"/>
          </a:xfrm>
          <a:prstGeom prst="rect">
            <a:avLst/>
          </a:prstGeom>
        </p:spPr>
        <p:txBody>
          <a:bodyPr vert="horz" lIns="180959" tIns="90479" rIns="180959" bIns="90479" rtlCol="0"/>
          <a:lstStyle>
            <a:lvl1pPr algn="l">
              <a:defRPr sz="1400">
                <a:latin typeface="Arial" panose="020B0604020202020204" pitchFamily="34" charset="0"/>
                <a:cs typeface="Arial" panose="020B0604020202020204" pitchFamily="34" charset="0"/>
              </a:defRPr>
            </a:lvl1pPr>
          </a:lstStyle>
          <a:p>
            <a:endParaRPr lang="en-US"/>
          </a:p>
        </p:txBody>
      </p:sp>
      <p:sp>
        <p:nvSpPr>
          <p:cNvPr id="3" name="Date Placeholder 2"/>
          <p:cNvSpPr>
            <a:spLocks noGrp="1"/>
          </p:cNvSpPr>
          <p:nvPr>
            <p:ph type="dt" idx="1"/>
          </p:nvPr>
        </p:nvSpPr>
        <p:spPr>
          <a:xfrm>
            <a:off x="3970939" y="0"/>
            <a:ext cx="3037843" cy="571498"/>
          </a:xfrm>
          <a:prstGeom prst="rect">
            <a:avLst/>
          </a:prstGeom>
        </p:spPr>
        <p:txBody>
          <a:bodyPr vert="horz" lIns="180959" tIns="90479" rIns="180959" bIns="90479" rtlCol="0"/>
          <a:lstStyle>
            <a:lvl1pPr algn="r">
              <a:defRPr sz="1400">
                <a:latin typeface="Arial" panose="020B0604020202020204" pitchFamily="34" charset="0"/>
                <a:cs typeface="Arial" panose="020B0604020202020204" pitchFamily="34" charset="0"/>
              </a:defRPr>
            </a:lvl1pPr>
          </a:lstStyle>
          <a:p>
            <a:fld id="{E6BB375F-A682-47F2-8393-3A37D9DF2766}" type="datetimeFigureOut">
              <a:rPr lang="en-US" smtClean="0"/>
              <a:pPr/>
              <a:t>3/9/2020</a:t>
            </a:fld>
            <a:endParaRPr lang="en-US"/>
          </a:p>
        </p:txBody>
      </p:sp>
      <p:sp>
        <p:nvSpPr>
          <p:cNvPr id="4" name="Slide Image Placeholder 3"/>
          <p:cNvSpPr>
            <a:spLocks noGrp="1" noRot="1" noChangeAspect="1"/>
          </p:cNvSpPr>
          <p:nvPr>
            <p:ph type="sldImg" idx="2"/>
          </p:nvPr>
        </p:nvSpPr>
        <p:spPr>
          <a:xfrm>
            <a:off x="798513" y="766763"/>
            <a:ext cx="5372100" cy="3021012"/>
          </a:xfrm>
          <a:prstGeom prst="rect">
            <a:avLst/>
          </a:prstGeom>
          <a:noFill/>
          <a:ln w="12700">
            <a:solidFill>
              <a:prstClr val="black"/>
            </a:solidFill>
          </a:ln>
        </p:spPr>
        <p:txBody>
          <a:bodyPr vert="horz" lIns="180959" tIns="90479" rIns="180959" bIns="90479" rtlCol="0" anchor="ctr"/>
          <a:lstStyle/>
          <a:p>
            <a:endParaRPr lang="en-US"/>
          </a:p>
        </p:txBody>
      </p:sp>
      <p:sp>
        <p:nvSpPr>
          <p:cNvPr id="5" name="Notes Placeholder 4"/>
          <p:cNvSpPr>
            <a:spLocks noGrp="1"/>
          </p:cNvSpPr>
          <p:nvPr>
            <p:ph type="body" sz="quarter" idx="3"/>
          </p:nvPr>
        </p:nvSpPr>
        <p:spPr>
          <a:xfrm>
            <a:off x="841410" y="4046897"/>
            <a:ext cx="5327581" cy="4482955"/>
          </a:xfrm>
          <a:prstGeom prst="rect">
            <a:avLst/>
          </a:prstGeom>
        </p:spPr>
        <p:txBody>
          <a:bodyPr vert="horz" lIns="180959" tIns="90479" rIns="180959" bIns="90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3305" y="8724900"/>
            <a:ext cx="3037843" cy="475761"/>
          </a:xfrm>
          <a:prstGeom prst="rect">
            <a:avLst/>
          </a:prstGeom>
        </p:spPr>
        <p:txBody>
          <a:bodyPr vert="horz" lIns="180959" tIns="90479" rIns="180959" bIns="90479" rtlCol="0" anchor="b"/>
          <a:lstStyle>
            <a:lvl1pPr algn="l">
              <a:defRPr sz="14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79254" y="8724901"/>
            <a:ext cx="3037843" cy="475762"/>
          </a:xfrm>
          <a:prstGeom prst="rect">
            <a:avLst/>
          </a:prstGeom>
        </p:spPr>
        <p:txBody>
          <a:bodyPr vert="horz" lIns="180959" tIns="90479" rIns="180959" bIns="90479" rtlCol="0" anchor="b"/>
          <a:lstStyle>
            <a:lvl1pPr algn="r">
              <a:defRPr sz="1400">
                <a:latin typeface="Arial" panose="020B0604020202020204" pitchFamily="34" charset="0"/>
                <a:cs typeface="Arial" panose="020B0604020202020204" pitchFamily="34" charset="0"/>
              </a:defRPr>
            </a:lvl1pPr>
          </a:lstStyle>
          <a:p>
            <a:fld id="{413147EF-3021-45A5-9913-DFA74141326A}" type="slidenum">
              <a:rPr lang="en-US" smtClean="0"/>
              <a:pPr/>
              <a:t>‹#›</a:t>
            </a:fld>
            <a:endParaRPr lang="en-US"/>
          </a:p>
        </p:txBody>
      </p:sp>
    </p:spTree>
    <p:extLst>
      <p:ext uri="{BB962C8B-B14F-4D97-AF65-F5344CB8AC3E}">
        <p14:creationId xmlns:p14="http://schemas.microsoft.com/office/powerpoint/2010/main" val="2995835395"/>
      </p:ext>
    </p:extLst>
  </p:cSld>
  <p:clrMap bg1="lt1" tx1="dk1" bg2="lt2" tx2="dk2" accent1="accent1" accent2="accent2" accent3="accent3" accent4="accent4" accent5="accent5" accent6="accent6" hlink="hlink" folHlink="folHlink"/>
  <p:hf hdr="0" dt="0"/>
  <p:notesStyle>
    <a:lvl1pPr marL="0" algn="l" defTabSz="6858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685800" algn="l" defTabSz="6858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028700" algn="l" defTabSz="6858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371600" algn="l" defTabSz="6858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47" userDrawn="1">
          <p15:clr>
            <a:srgbClr val="F26B43"/>
          </p15:clr>
        </p15:guide>
        <p15:guide id="2" pos="329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lideshare.net/LynnConnaway/survey-research-methods-with-lynn-silipigni-connaway"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youtube.com/watch?v=4dlpAT7MXh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stor.org/stable/25828813"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arxiv.org/pdf/1903.04638.pdf" TargetMode="External"/><Relationship Id="rId4" Type="http://schemas.openxmlformats.org/officeDocument/2006/relationships/hyperlink" Target="https://doi.org/10.1108/0001253051063427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75" y="571500"/>
            <a:ext cx="5327650" cy="2997200"/>
          </a:xfrm>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10"/>
          </p:nvPr>
        </p:nvSpPr>
        <p:spPr/>
        <p:txBody>
          <a:bodyPr/>
          <a:lstStyle/>
          <a:p>
            <a:pPr defTabSz="1809589">
              <a:defRPr/>
            </a:pPr>
            <a:fld id="{A035E6FC-CCC7-F34C-83D9-78C7523946F2}" type="slidenum">
              <a:rPr lang="en-US">
                <a:solidFill>
                  <a:prstClr val="black"/>
                </a:solidFill>
                <a:latin typeface="Calibri" panose="020F0502020204030204"/>
              </a:rPr>
              <a:pPr defTabSz="1809589">
                <a:defRPr/>
              </a:pPr>
              <a:t>1</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C9BBA6E7-99BB-40DC-B4A9-AD7535F3F35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64592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730250"/>
            <a:ext cx="5349875" cy="3009900"/>
          </a:xfrm>
        </p:spPr>
      </p:sp>
      <p:sp>
        <p:nvSpPr>
          <p:cNvPr id="3" name="Notes Placeholder 2"/>
          <p:cNvSpPr>
            <a:spLocks noGrp="1"/>
          </p:cNvSpPr>
          <p:nvPr>
            <p:ph type="body" idx="1"/>
          </p:nvPr>
        </p:nvSpPr>
        <p:spPr>
          <a:xfrm>
            <a:off x="530653" y="3922295"/>
            <a:ext cx="5918275" cy="4644189"/>
          </a:xfrm>
        </p:spPr>
        <p:txBody>
          <a:bodyPr/>
          <a:lstStyle/>
          <a:p>
            <a:r>
              <a:rPr lang="en-US" sz="1200" dirty="0">
                <a:latin typeface="Arial"/>
                <a:cs typeface="Arial"/>
              </a:rPr>
              <a:t>Log events for last requests and for the full sessions were categorized in the following way:</a:t>
            </a:r>
            <a:endParaRPr lang="en-US" dirty="0">
              <a:latin typeface="Arial"/>
              <a:cs typeface="Arial"/>
            </a:endParaRPr>
          </a:p>
          <a:p>
            <a:endParaRPr lang="en-US" sz="1200" dirty="0"/>
          </a:p>
          <a:p>
            <a:pPr marL="459938" indent="-459938">
              <a:buAutoNum type="arabicPeriod"/>
            </a:pPr>
            <a:r>
              <a:rPr lang="en-US" sz="1200" dirty="0"/>
              <a:t>Online Access Attempt:</a:t>
            </a:r>
            <a:r>
              <a:rPr lang="en-US" sz="1200" i="1" dirty="0"/>
              <a:t> </a:t>
            </a:r>
            <a:r>
              <a:rPr lang="en-US" sz="1200" dirty="0"/>
              <a:t>The user clicked an item or made a request to digitally access the full text of the item. </a:t>
            </a:r>
          </a:p>
          <a:p>
            <a:pPr marL="459938" indent="-459938">
              <a:buAutoNum type="arabicPeriod"/>
            </a:pPr>
            <a:r>
              <a:rPr lang="en-US" sz="1200" dirty="0"/>
              <a:t>Physical Access Attempt: The user clicked an item or made a request to place a hold on a physical copy of the item</a:t>
            </a:r>
            <a:r>
              <a:rPr lang="en-US" sz="1200"/>
              <a:t>. </a:t>
            </a:r>
          </a:p>
          <a:p>
            <a:pPr marL="459938" indent="-459938">
              <a:buAutoNum type="arabicPeriod"/>
            </a:pPr>
            <a:r>
              <a:rPr lang="en-US" sz="1200"/>
              <a:t>Physical </a:t>
            </a:r>
            <a:r>
              <a:rPr lang="en-US" sz="1200" dirty="0"/>
              <a:t>Access Option: Some users left the system after looking at holdings. In these cases, users were in a place in the system where they were able to identify the physical item call number and/or location. The interviews revealed that at least some of the participants looked for the item on the library shelf at this point. Since logs cannot reveal what users did after leaving the system, these users were categorized as having the option to physically access the item. </a:t>
            </a:r>
          </a:p>
          <a:p>
            <a:pPr marL="459938" indent="-459938">
              <a:buAutoNum type="arabicPeriod"/>
            </a:pPr>
            <a:r>
              <a:rPr lang="en-US" sz="1200" dirty="0"/>
              <a:t>Attempt to Save: The user made an attempt to export or otherwise save the citation. </a:t>
            </a:r>
          </a:p>
          <a:p>
            <a:pPr marL="459938" indent="-459938">
              <a:buAutoNum type="arabicPeriod"/>
            </a:pPr>
            <a:r>
              <a:rPr lang="en-US" sz="1200" dirty="0"/>
              <a:t>Search Results: The user made a request for search results. This could include a new search, refinement of an existing search, or the addition of limiters. </a:t>
            </a:r>
          </a:p>
          <a:p>
            <a:pPr marL="459938" indent="-459938">
              <a:buAutoNum type="arabicPeriod"/>
            </a:pPr>
            <a:r>
              <a:rPr lang="en-US" sz="1200" dirty="0"/>
              <a:t>Other:</a:t>
            </a:r>
            <a:r>
              <a:rPr lang="en-US" sz="1200" i="1" dirty="0"/>
              <a:t> </a:t>
            </a:r>
            <a:r>
              <a:rPr lang="en-US" sz="1200" dirty="0"/>
              <a:t>These requests and click events did not fit cleanly into any category, and there were no overarching themes to them.</a:t>
            </a:r>
          </a:p>
        </p:txBody>
      </p:sp>
      <p:sp>
        <p:nvSpPr>
          <p:cNvPr id="4" name="Slide Number Placeholder 3"/>
          <p:cNvSpPr>
            <a:spLocks noGrp="1"/>
          </p:cNvSpPr>
          <p:nvPr>
            <p:ph type="sldNum" sz="quarter" idx="5"/>
          </p:nvPr>
        </p:nvSpPr>
        <p:spPr/>
        <p:txBody>
          <a:bodyPr/>
          <a:lstStyle/>
          <a:p>
            <a:fld id="{ABA2AC9B-B5FB-46DE-B115-5EF706C9C407}" type="slidenum">
              <a:rPr lang="en-US" smtClean="0"/>
              <a:t>10</a:t>
            </a:fld>
            <a:endParaRPr lang="en-US"/>
          </a:p>
        </p:txBody>
      </p:sp>
      <p:sp>
        <p:nvSpPr>
          <p:cNvPr id="5" name="Footer Placeholder 4">
            <a:extLst>
              <a:ext uri="{FF2B5EF4-FFF2-40B4-BE49-F238E27FC236}">
                <a16:creationId xmlns:a16="http://schemas.microsoft.com/office/drawing/2014/main" id="{242704FC-A090-4C38-A6DE-F7D801F3B87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7726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766763"/>
            <a:ext cx="5503863" cy="3095625"/>
          </a:xfrm>
        </p:spPr>
      </p:sp>
      <p:sp>
        <p:nvSpPr>
          <p:cNvPr id="3" name="Notes Placeholder 2"/>
          <p:cNvSpPr>
            <a:spLocks noGrp="1"/>
          </p:cNvSpPr>
          <p:nvPr>
            <p:ph type="body" idx="1"/>
          </p:nvPr>
        </p:nvSpPr>
        <p:spPr/>
        <p:txBody>
          <a:bodyPr/>
          <a:lstStyle/>
          <a:p>
            <a:pPr defTabSz="1843972"/>
            <a:r>
              <a:rPr lang="en-US" dirty="0">
                <a:latin typeface="Arial"/>
                <a:cs typeface="Arial"/>
              </a:rPr>
              <a:t>55% left system with on of these access options:</a:t>
            </a:r>
          </a:p>
          <a:p>
            <a:pPr marL="342900" indent="-342900" defTabSz="1843972">
              <a:buFont typeface="+mj-lt"/>
              <a:buAutoNum type="arabicPeriod"/>
            </a:pPr>
            <a:r>
              <a:rPr lang="en-US" dirty="0">
                <a:latin typeface="Arial"/>
                <a:cs typeface="Arial"/>
              </a:rPr>
              <a:t>Online Access</a:t>
            </a:r>
          </a:p>
          <a:p>
            <a:pPr marL="342900" indent="-342900" defTabSz="1843972">
              <a:buFont typeface="+mj-lt"/>
              <a:buAutoNum type="arabicPeriod"/>
            </a:pPr>
            <a:r>
              <a:rPr lang="en-US" dirty="0">
                <a:latin typeface="Arial"/>
                <a:cs typeface="Arial"/>
              </a:rPr>
              <a:t>Physical Access</a:t>
            </a:r>
          </a:p>
          <a:p>
            <a:pPr marL="342900" indent="-342900" defTabSz="1843972">
              <a:buFont typeface="+mj-lt"/>
              <a:buAutoNum type="arabicPeriod"/>
            </a:pPr>
            <a:r>
              <a:rPr lang="en-US" dirty="0">
                <a:latin typeface="Arial"/>
                <a:cs typeface="Arial"/>
              </a:rPr>
              <a:t>Save: ILL, reserve, exported citation, etc.</a:t>
            </a:r>
          </a:p>
          <a:p>
            <a:pPr defTabSz="1843972"/>
            <a:endParaRPr lang="en-US" dirty="0">
              <a:latin typeface="Arial"/>
              <a:cs typeface="Arial"/>
            </a:endParaRPr>
          </a:p>
          <a:p>
            <a:pPr defTabSz="1843972"/>
            <a:endParaRPr lang="en-US" dirty="0">
              <a:latin typeface="Arial"/>
              <a:cs typeface="Arial"/>
            </a:endParaRPr>
          </a:p>
          <a:p>
            <a:pPr defTabSz="1843972"/>
            <a:r>
              <a:rPr lang="en-US" dirty="0">
                <a:latin typeface="Arial"/>
                <a:cs typeface="Arial"/>
              </a:rPr>
              <a:t>While 54% of the total click events were to generate search results, only 39% of users left on a search results page. More than 50% of users left the system with a request to access an item online, an attempt to access an item physically, or an option to find its physical location. This discrepancy between all request categories and last request categories suggests that users were more likely to leave the system on a successful note. However, it cannot be determined whether the access attempts were successful, so conclusions must be made cautiously.  </a:t>
            </a:r>
          </a:p>
          <a:p>
            <a:endParaRPr lang="en-US" dirty="0"/>
          </a:p>
        </p:txBody>
      </p:sp>
      <p:sp>
        <p:nvSpPr>
          <p:cNvPr id="4" name="Slide Number Placeholder 3"/>
          <p:cNvSpPr>
            <a:spLocks noGrp="1"/>
          </p:cNvSpPr>
          <p:nvPr>
            <p:ph type="sldNum" sz="quarter" idx="5"/>
          </p:nvPr>
        </p:nvSpPr>
        <p:spPr/>
        <p:txBody>
          <a:bodyPr/>
          <a:lstStyle/>
          <a:p>
            <a:fld id="{C0B51768-C57D-48A5-83AB-F6E7E8AAB26A}" type="slidenum">
              <a:rPr lang="en-US" smtClean="0"/>
              <a:t>11</a:t>
            </a:fld>
            <a:endParaRPr lang="en-US"/>
          </a:p>
        </p:txBody>
      </p:sp>
      <p:sp>
        <p:nvSpPr>
          <p:cNvPr id="5" name="Footer Placeholder 4">
            <a:extLst>
              <a:ext uri="{FF2B5EF4-FFF2-40B4-BE49-F238E27FC236}">
                <a16:creationId xmlns:a16="http://schemas.microsoft.com/office/drawing/2014/main" id="{45DA5060-3958-4A75-99E2-2E4F7F3D08A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44490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895350"/>
            <a:ext cx="5430837" cy="3054350"/>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We were interested in seeing why some search sessions resulted in access of materials while others did not. To figure this out, we did some statistical modeling 189,000 search sessions from April of 2018.</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We used logistic regression, which calculates the impact that different variables associated with the session had on the probability that user accessed materials during the session. We made a tool where you can play around with things like the number of searches in the session, the number of words per search, and the limiters that they used, and see how the probability changes as these values change.</a:t>
            </a:r>
          </a:p>
          <a:p>
            <a:endParaRPr lang="en-US">
              <a:latin typeface="Arial" panose="020B0604020202020204" pitchFamily="34" charset="0"/>
              <a:cs typeface="Arial" panose="020B0604020202020204" pitchFamily="34" charset="0"/>
            </a:endParaRPr>
          </a:p>
          <a:p>
            <a:r>
              <a:rPr lang="en-US">
                <a:latin typeface="Arial"/>
                <a:cs typeface="Arial"/>
              </a:rPr>
              <a:t>At the top of this slide, there is a hypothetical search session where the user made two searches, with an average of two words per search, using only the keyword limiter, and got an average of 1000 results per search. That user had about a 69% chance of accessing materials during the session. Not terrible, but it could be better, so let’s see how making small changes to this session impacts this probability.</a:t>
            </a:r>
          </a:p>
          <a:p>
            <a:endParaRPr lang="en-US">
              <a:latin typeface="Arial" panose="020B0604020202020204" pitchFamily="34" charset="0"/>
              <a:cs typeface="Arial" panose="020B0604020202020204" pitchFamily="34" charset="0"/>
            </a:endParaRPr>
          </a:p>
          <a:p>
            <a:r>
              <a:rPr lang="en-US">
                <a:latin typeface="Arial"/>
                <a:cs typeface="Arial"/>
              </a:rPr>
              <a:t>On the bottom left, we have almost the same search session, with one change. Instead of their searches averaging two words each, they averaged seven words each. We can see at the bottom that the chance that they accessed materials increases to a little more than 70%. A little better, but not a major improvement. On the bottom right, however, we see a much bigger improvement. This is almost the same as the top session, but they used the ”Author” limiter. Here, the probability of accessing materials increases to almost 85%, which is a major improvement. </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r>
              <a:rPr lang="en-US">
                <a:latin typeface="Arial"/>
                <a:cs typeface="Arial"/>
              </a:rPr>
              <a:t>This demonstrates, while both increasing the length of searches and using the author limiter both helped the users access materials, the author limiter helped substantially more. Encouraging users to use that limiter will have a bigger impact on user experience than encouraging users to make longer searches.</a:t>
            </a:r>
          </a:p>
        </p:txBody>
      </p:sp>
      <p:sp>
        <p:nvSpPr>
          <p:cNvPr id="4" name="Slide Number Placeholder 3"/>
          <p:cNvSpPr>
            <a:spLocks noGrp="1"/>
          </p:cNvSpPr>
          <p:nvPr>
            <p:ph type="sldNum" sz="quarter" idx="5"/>
          </p:nvPr>
        </p:nvSpPr>
        <p:spPr/>
        <p:txBody>
          <a:bodyPr/>
          <a:lstStyle/>
          <a:p>
            <a:fld id="{413147EF-3021-45A5-9913-DFA74141326A}" type="slidenum">
              <a:rPr lang="en-US" smtClean="0"/>
              <a:t>12</a:t>
            </a:fld>
            <a:endParaRPr lang="en-US"/>
          </a:p>
        </p:txBody>
      </p:sp>
      <p:sp>
        <p:nvSpPr>
          <p:cNvPr id="5" name="Footer Placeholder 4">
            <a:extLst>
              <a:ext uri="{FF2B5EF4-FFF2-40B4-BE49-F238E27FC236}">
                <a16:creationId xmlns:a16="http://schemas.microsoft.com/office/drawing/2014/main" id="{F1A371FE-73EA-4C7E-97BE-0A41355415B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1122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895350"/>
            <a:ext cx="5430837" cy="3054350"/>
          </a:xfrm>
        </p:spPr>
      </p:sp>
      <p:sp>
        <p:nvSpPr>
          <p:cNvPr id="3" name="Notes Placeholder 2"/>
          <p:cNvSpPr>
            <a:spLocks noGrp="1"/>
          </p:cNvSpPr>
          <p:nvPr>
            <p:ph type="body" idx="1"/>
          </p:nvPr>
        </p:nvSpPr>
        <p:spPr/>
        <p:txBody>
          <a:bodyPr/>
          <a:lstStyle/>
          <a:p>
            <a:r>
              <a:rPr lang="en-US"/>
              <a:t>Connaway, Lynn Silipigni, Chris Cyr, Brittany Brannon, Peggy Gallagher, and Erin Hood. 2019. “Speaking on the Record: Combining Interviews with Search Log Analysis in User Research.” ALISE/ProQuest Methodology Paper Competition Award Winner.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Go over methodology (semi-structured interviews with critical incident technique)</a:t>
            </a:r>
          </a:p>
          <a:p>
            <a:endParaRPr lang="en-US">
              <a:latin typeface="Arial" panose="020B0604020202020204" pitchFamily="34" charset="0"/>
              <a:cs typeface="Arial" panose="020B0604020202020204" pitchFamily="34" charset="0"/>
            </a:endParaRPr>
          </a:p>
          <a:p>
            <a:pPr defTabSz="1809589">
              <a:defRPr/>
            </a:pPr>
            <a:r>
              <a:rPr lang="en-US"/>
              <a:t>Connaway, Lynn Silipigni, and Marie L. Radford. 2018. </a:t>
            </a:r>
            <a:r>
              <a:rPr lang="en-US" i="1"/>
              <a:t>Survey Research</a:t>
            </a:r>
            <a:r>
              <a:rPr lang="en-US"/>
              <a:t>. Webinar presented by ASIS&amp;T, January 23. </a:t>
            </a:r>
            <a:r>
              <a:rPr lang="en-US">
                <a:hlinkClick r:id="rId3"/>
              </a:rPr>
              <a:t>https://www.slideshare.net/LynnConnaway/survey-research-methods-with-lynn-silipigni-connaway</a:t>
            </a:r>
            <a:r>
              <a:rPr lang="en-US"/>
              <a:t> and </a:t>
            </a:r>
            <a:r>
              <a:rPr lang="en-US">
                <a:hlinkClick r:id="rId4"/>
              </a:rPr>
              <a:t>https://www.youtube.com/watch?v=4dlpAT7MXh0</a:t>
            </a:r>
            <a:r>
              <a:rPr lang="en-US"/>
              <a:t> .</a:t>
            </a: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B51768-C57D-48A5-83AB-F6E7E8AAB26A}" type="slidenum">
              <a:rPr lang="en-US" smtClean="0"/>
              <a:t>13</a:t>
            </a:fld>
            <a:endParaRPr lang="en-US"/>
          </a:p>
        </p:txBody>
      </p:sp>
      <p:sp>
        <p:nvSpPr>
          <p:cNvPr id="5" name="Footer Placeholder 4">
            <a:extLst>
              <a:ext uri="{FF2B5EF4-FFF2-40B4-BE49-F238E27FC236}">
                <a16:creationId xmlns:a16="http://schemas.microsoft.com/office/drawing/2014/main" id="{6B1A38CD-EE37-4AF4-8379-5F240B53197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24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914400"/>
            <a:ext cx="5397500" cy="30353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3147EF-3021-45A5-9913-DFA74141326A}" type="slidenum">
              <a:rPr lang="en-US" smtClean="0"/>
              <a:t>14</a:t>
            </a:fld>
            <a:endParaRPr lang="en-US"/>
          </a:p>
        </p:txBody>
      </p:sp>
      <p:sp>
        <p:nvSpPr>
          <p:cNvPr id="5" name="Footer Placeholder 4">
            <a:extLst>
              <a:ext uri="{FF2B5EF4-FFF2-40B4-BE49-F238E27FC236}">
                <a16:creationId xmlns:a16="http://schemas.microsoft.com/office/drawing/2014/main" id="{AA94726F-0B1E-40D4-86CD-374FFA94F39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04354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2638" y="887413"/>
            <a:ext cx="5443537" cy="3062287"/>
          </a:xfrm>
        </p:spPr>
      </p:sp>
      <p:sp>
        <p:nvSpPr>
          <p:cNvPr id="3" name="Notes Placeholder 2"/>
          <p:cNvSpPr>
            <a:spLocks noGrp="1"/>
          </p:cNvSpPr>
          <p:nvPr>
            <p:ph type="body" idx="1"/>
          </p:nvPr>
        </p:nvSpPr>
        <p:spPr/>
        <p:txBody>
          <a:bodyPr/>
          <a:lstStyle/>
          <a:p>
            <a:r>
              <a:rPr lang="en-US">
                <a:latin typeface="Arial"/>
                <a:cs typeface="Arial"/>
              </a:rPr>
              <a:t>CBU09 - Female, 19-25, undergraduate, humanities, Christian Brothers University</a:t>
            </a:r>
          </a:p>
        </p:txBody>
      </p:sp>
      <p:sp>
        <p:nvSpPr>
          <p:cNvPr id="4" name="Slide Number Placeholder 3"/>
          <p:cNvSpPr>
            <a:spLocks noGrp="1"/>
          </p:cNvSpPr>
          <p:nvPr>
            <p:ph type="sldNum" sz="quarter" idx="5"/>
          </p:nvPr>
        </p:nvSpPr>
        <p:spPr/>
        <p:txBody>
          <a:bodyPr/>
          <a:lstStyle/>
          <a:p>
            <a:fld id="{413147EF-3021-45A5-9913-DFA74141326A}" type="slidenum">
              <a:rPr lang="en-US" smtClean="0"/>
              <a:t>15</a:t>
            </a:fld>
            <a:endParaRPr lang="en-US"/>
          </a:p>
        </p:txBody>
      </p:sp>
      <p:sp>
        <p:nvSpPr>
          <p:cNvPr id="5" name="Footer Placeholder 4">
            <a:extLst>
              <a:ext uri="{FF2B5EF4-FFF2-40B4-BE49-F238E27FC236}">
                <a16:creationId xmlns:a16="http://schemas.microsoft.com/office/drawing/2014/main" id="{EFCB39EC-28BF-40D1-BF2B-685A4C63D61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0204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5338" y="803275"/>
            <a:ext cx="5419725" cy="3048000"/>
          </a:xfrm>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13147EF-3021-45A5-9913-DFA74141326A}" type="slidenum">
              <a:rPr lang="en-US" smtClean="0"/>
              <a:t>16</a:t>
            </a:fld>
            <a:endParaRPr lang="en-US"/>
          </a:p>
        </p:txBody>
      </p:sp>
      <p:sp>
        <p:nvSpPr>
          <p:cNvPr id="5" name="Footer Placeholder 4">
            <a:extLst>
              <a:ext uri="{FF2B5EF4-FFF2-40B4-BE49-F238E27FC236}">
                <a16:creationId xmlns:a16="http://schemas.microsoft.com/office/drawing/2014/main" id="{277EC59C-2669-4C59-930C-75838DE6C55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62264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855663"/>
            <a:ext cx="5324475" cy="29956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809589">
              <a:defRPr/>
            </a:pPr>
            <a:fld id="{413147EF-3021-45A5-9913-DFA74141326A}" type="slidenum">
              <a:rPr lang="en-US">
                <a:solidFill>
                  <a:prstClr val="black"/>
                </a:solidFill>
                <a:latin typeface="Calibri" panose="020F0502020204030204"/>
              </a:rPr>
              <a:pPr defTabSz="1809589">
                <a:defRPr/>
              </a:pPr>
              <a:t>17</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17A495F6-2CE1-431C-AF87-448F81714F3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6485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854075"/>
            <a:ext cx="5502275" cy="3095625"/>
          </a:xfrm>
        </p:spPr>
      </p:sp>
      <p:sp>
        <p:nvSpPr>
          <p:cNvPr id="3" name="Notes Placeholder 2"/>
          <p:cNvSpPr>
            <a:spLocks noGrp="1"/>
          </p:cNvSpPr>
          <p:nvPr>
            <p:ph type="body" idx="1"/>
          </p:nvPr>
        </p:nvSpPr>
        <p:spPr/>
        <p:txBody>
          <a:bodyPr/>
          <a:lstStyle/>
          <a:p>
            <a:r>
              <a:rPr lang="en-US"/>
              <a:t>Connaway, Lynn Silipigni, Chris Cyr, Brittany Brannon, Peggy Gallagher, and Erin Hood. 2019. “Speaking on the Record: Combining Interviews with Search Log Analysis in User Research.” ALISE/ProQuest Methodology Paper Competition Award Winner.   </a:t>
            </a:r>
          </a:p>
          <a:p>
            <a:endParaRPr lang="en-US" sz="2800"/>
          </a:p>
        </p:txBody>
      </p:sp>
      <p:sp>
        <p:nvSpPr>
          <p:cNvPr id="4" name="Slide Number Placeholder 3"/>
          <p:cNvSpPr>
            <a:spLocks noGrp="1"/>
          </p:cNvSpPr>
          <p:nvPr>
            <p:ph type="sldNum" sz="quarter" idx="5"/>
          </p:nvPr>
        </p:nvSpPr>
        <p:spPr/>
        <p:txBody>
          <a:bodyPr/>
          <a:lstStyle/>
          <a:p>
            <a:fld id="{ABA2AC9B-B5FB-46DE-B115-5EF706C9C407}" type="slidenum">
              <a:rPr lang="en-US" smtClean="0"/>
              <a:t>18</a:t>
            </a:fld>
            <a:endParaRPr lang="en-US"/>
          </a:p>
        </p:txBody>
      </p:sp>
      <p:sp>
        <p:nvSpPr>
          <p:cNvPr id="5" name="Footer Placeholder 4">
            <a:extLst>
              <a:ext uri="{FF2B5EF4-FFF2-40B4-BE49-F238E27FC236}">
                <a16:creationId xmlns:a16="http://schemas.microsoft.com/office/drawing/2014/main" id="{500B099D-6AF7-4640-BF80-435CE3E687C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45232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92163"/>
            <a:ext cx="5613400" cy="3157537"/>
          </a:xfrm>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13147EF-3021-45A5-9913-DFA74141326A}" type="slidenum">
              <a:rPr lang="en-US" smtClean="0"/>
              <a:t>19</a:t>
            </a:fld>
            <a:endParaRPr lang="en-US"/>
          </a:p>
        </p:txBody>
      </p:sp>
      <p:sp>
        <p:nvSpPr>
          <p:cNvPr id="5" name="Footer Placeholder 4">
            <a:extLst>
              <a:ext uri="{FF2B5EF4-FFF2-40B4-BE49-F238E27FC236}">
                <a16:creationId xmlns:a16="http://schemas.microsoft.com/office/drawing/2014/main" id="{2B81F498-6B9E-4317-9F52-4F69829F291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3122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75" y="642938"/>
            <a:ext cx="5318125" cy="2990850"/>
          </a:xfrm>
        </p:spPr>
      </p:sp>
      <p:sp>
        <p:nvSpPr>
          <p:cNvPr id="3" name="Notes Placeholder 2"/>
          <p:cNvSpPr>
            <a:spLocks noGrp="1"/>
          </p:cNvSpPr>
          <p:nvPr>
            <p:ph type="body" idx="1"/>
          </p:nvPr>
        </p:nvSpPr>
        <p:spPr/>
        <p:txBody>
          <a:bodyPr/>
          <a:lstStyle/>
          <a:p>
            <a:endParaRPr lang="en-US" sz="2800"/>
          </a:p>
        </p:txBody>
      </p:sp>
      <p:sp>
        <p:nvSpPr>
          <p:cNvPr id="4" name="Slide Number Placeholder 3"/>
          <p:cNvSpPr>
            <a:spLocks noGrp="1"/>
          </p:cNvSpPr>
          <p:nvPr>
            <p:ph type="sldNum" sz="quarter" idx="5"/>
          </p:nvPr>
        </p:nvSpPr>
        <p:spPr/>
        <p:txBody>
          <a:bodyPr/>
          <a:lstStyle/>
          <a:p>
            <a:fld id="{413147EF-3021-45A5-9913-DFA74141326A}" type="slidenum">
              <a:rPr lang="en-US" smtClean="0"/>
              <a:t>2</a:t>
            </a:fld>
            <a:endParaRPr lang="en-US"/>
          </a:p>
        </p:txBody>
      </p:sp>
      <p:sp>
        <p:nvSpPr>
          <p:cNvPr id="5" name="Footer Placeholder 4">
            <a:extLst>
              <a:ext uri="{FF2B5EF4-FFF2-40B4-BE49-F238E27FC236}">
                <a16:creationId xmlns:a16="http://schemas.microsoft.com/office/drawing/2014/main" id="{7597B757-B313-4E78-A352-462FE9AD645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79941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796925"/>
            <a:ext cx="5430837" cy="3054350"/>
          </a:xfrm>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13147EF-3021-45A5-9913-DFA74141326A}" type="slidenum">
              <a:rPr lang="en-US" smtClean="0"/>
              <a:t>20</a:t>
            </a:fld>
            <a:endParaRPr lang="en-US"/>
          </a:p>
        </p:txBody>
      </p:sp>
      <p:sp>
        <p:nvSpPr>
          <p:cNvPr id="5" name="Footer Placeholder 4">
            <a:extLst>
              <a:ext uri="{FF2B5EF4-FFF2-40B4-BE49-F238E27FC236}">
                <a16:creationId xmlns:a16="http://schemas.microsoft.com/office/drawing/2014/main" id="{ADE2BF24-3738-4861-9370-78586CB23EA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32915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833438"/>
            <a:ext cx="5538787" cy="3116262"/>
          </a:xfrm>
        </p:spPr>
      </p:sp>
      <p:sp>
        <p:nvSpPr>
          <p:cNvPr id="3" name="Notes Placeholder 2"/>
          <p:cNvSpPr>
            <a:spLocks noGrp="1"/>
          </p:cNvSpPr>
          <p:nvPr>
            <p:ph type="body" idx="1"/>
          </p:nvPr>
        </p:nvSpPr>
        <p:spPr/>
        <p:txBody>
          <a:bodyPr/>
          <a:lstStyle/>
          <a:p>
            <a:r>
              <a:rPr lang="en-US">
                <a:latin typeface="Arial"/>
                <a:cs typeface="Arial"/>
              </a:rPr>
              <a:t>It’s changing the way we think, the way we work together. Research goes beyond the academic… influencing product development</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We earn the right to share our insights by listening.</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13147EF-3021-45A5-9913-DFA74141326A}" type="slidenum">
              <a:rPr lang="en-US" smtClean="0"/>
              <a:t>21</a:t>
            </a:fld>
            <a:endParaRPr lang="en-US"/>
          </a:p>
        </p:txBody>
      </p:sp>
      <p:sp>
        <p:nvSpPr>
          <p:cNvPr id="5" name="Footer Placeholder 4">
            <a:extLst>
              <a:ext uri="{FF2B5EF4-FFF2-40B4-BE49-F238E27FC236}">
                <a16:creationId xmlns:a16="http://schemas.microsoft.com/office/drawing/2014/main" id="{684B055E-3193-4A5C-80DE-88ECBFA54F8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80161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642938"/>
            <a:ext cx="5324475" cy="2995612"/>
          </a:xfrm>
        </p:spPr>
      </p:sp>
      <p:sp>
        <p:nvSpPr>
          <p:cNvPr id="3" name="Notes Placeholder 2"/>
          <p:cNvSpPr>
            <a:spLocks noGrp="1"/>
          </p:cNvSpPr>
          <p:nvPr>
            <p:ph type="body" idx="1"/>
          </p:nvPr>
        </p:nvSpPr>
        <p:spPr/>
        <p:txBody>
          <a:bodyPr/>
          <a:lstStyle/>
          <a:p>
            <a:endParaRPr lang="en-US" sz="2800"/>
          </a:p>
        </p:txBody>
      </p:sp>
      <p:sp>
        <p:nvSpPr>
          <p:cNvPr id="4" name="Slide Number Placeholder 3"/>
          <p:cNvSpPr>
            <a:spLocks noGrp="1"/>
          </p:cNvSpPr>
          <p:nvPr>
            <p:ph type="sldNum" sz="quarter" idx="10"/>
          </p:nvPr>
        </p:nvSpPr>
        <p:spPr/>
        <p:txBody>
          <a:bodyPr/>
          <a:lstStyle/>
          <a:p>
            <a:pPr defTabSz="1809589">
              <a:defRPr/>
            </a:pPr>
            <a:fld id="{7842D9BD-ECE9-F44B-A193-E8522ECD7795}" type="slidenum">
              <a:rPr lang="en-US">
                <a:solidFill>
                  <a:prstClr val="black"/>
                </a:solidFill>
                <a:latin typeface="Calibri" panose="020F0502020204030204"/>
              </a:rPr>
              <a:pPr defTabSz="1809589">
                <a:defRPr/>
              </a:pPr>
              <a:t>22</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6773228B-4973-41F2-A788-36832F4FB2A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4857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75" y="766763"/>
            <a:ext cx="5324475" cy="2995612"/>
          </a:xfrm>
        </p:spPr>
      </p:sp>
      <p:sp>
        <p:nvSpPr>
          <p:cNvPr id="3" name="Notes Placeholder 2"/>
          <p:cNvSpPr>
            <a:spLocks noGrp="1"/>
          </p:cNvSpPr>
          <p:nvPr>
            <p:ph type="body" idx="1"/>
          </p:nvPr>
        </p:nvSpPr>
        <p:spPr/>
        <p:txBody>
          <a:bodyPr/>
          <a:lstStyle/>
          <a:p>
            <a:endParaRPr lang="en-US" sz="2800"/>
          </a:p>
        </p:txBody>
      </p:sp>
      <p:sp>
        <p:nvSpPr>
          <p:cNvPr id="4" name="Slide Number Placeholder 3"/>
          <p:cNvSpPr>
            <a:spLocks noGrp="1"/>
          </p:cNvSpPr>
          <p:nvPr>
            <p:ph type="sldNum" sz="quarter" idx="5"/>
          </p:nvPr>
        </p:nvSpPr>
        <p:spPr/>
        <p:txBody>
          <a:bodyPr/>
          <a:lstStyle/>
          <a:p>
            <a:fld id="{413147EF-3021-45A5-9913-DFA74141326A}" type="slidenum">
              <a:rPr lang="en-US" smtClean="0"/>
              <a:t>23</a:t>
            </a:fld>
            <a:endParaRPr lang="en-US"/>
          </a:p>
        </p:txBody>
      </p:sp>
      <p:sp>
        <p:nvSpPr>
          <p:cNvPr id="5" name="Footer Placeholder 4">
            <a:extLst>
              <a:ext uri="{FF2B5EF4-FFF2-40B4-BE49-F238E27FC236}">
                <a16:creationId xmlns:a16="http://schemas.microsoft.com/office/drawing/2014/main" id="{6CFB52F7-8DF2-43E5-842F-11F97F7B3B9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501312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679450"/>
            <a:ext cx="5324475" cy="2995613"/>
          </a:xfrm>
        </p:spPr>
      </p:sp>
      <p:sp>
        <p:nvSpPr>
          <p:cNvPr id="3" name="Notes Placeholder 2"/>
          <p:cNvSpPr>
            <a:spLocks noGrp="1"/>
          </p:cNvSpPr>
          <p:nvPr>
            <p:ph type="body" idx="1"/>
          </p:nvPr>
        </p:nvSpPr>
        <p:spPr/>
        <p:txBody>
          <a:bodyPr/>
          <a:lstStyle/>
          <a:p>
            <a:endParaRPr lang="en-US" sz="2800"/>
          </a:p>
        </p:txBody>
      </p:sp>
      <p:sp>
        <p:nvSpPr>
          <p:cNvPr id="4" name="Slide Number Placeholder 3"/>
          <p:cNvSpPr>
            <a:spLocks noGrp="1"/>
          </p:cNvSpPr>
          <p:nvPr>
            <p:ph type="sldNum" sz="quarter" idx="10"/>
          </p:nvPr>
        </p:nvSpPr>
        <p:spPr/>
        <p:txBody>
          <a:bodyPr/>
          <a:lstStyle/>
          <a:p>
            <a:fld id="{35A6DD34-2E5D-44F1-8091-20CC79DD3A1A}" type="slidenum">
              <a:rPr lang="en-US" smtClean="0"/>
              <a:t>24</a:t>
            </a:fld>
            <a:endParaRPr lang="en-US"/>
          </a:p>
        </p:txBody>
      </p:sp>
      <p:sp>
        <p:nvSpPr>
          <p:cNvPr id="5" name="Footer Placeholder 4">
            <a:extLst>
              <a:ext uri="{FF2B5EF4-FFF2-40B4-BE49-F238E27FC236}">
                <a16:creationId xmlns:a16="http://schemas.microsoft.com/office/drawing/2014/main" id="{4A4F7144-32B9-4BCF-93D9-44D946AEB6E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265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75" y="766763"/>
            <a:ext cx="5327650" cy="2997200"/>
          </a:xfrm>
        </p:spPr>
      </p:sp>
      <p:sp>
        <p:nvSpPr>
          <p:cNvPr id="3" name="Notes Placeholder 2"/>
          <p:cNvSpPr>
            <a:spLocks noGrp="1"/>
          </p:cNvSpPr>
          <p:nvPr>
            <p:ph type="body" idx="1"/>
          </p:nvPr>
        </p:nvSpPr>
        <p:spPr>
          <a:xfrm>
            <a:off x="336885" y="4046897"/>
            <a:ext cx="6280483" cy="4482955"/>
          </a:xfrm>
        </p:spPr>
        <p:txBody>
          <a:bodyPr/>
          <a:lstStyle/>
          <a:p>
            <a:pPr>
              <a:defRPr/>
            </a:pPr>
            <a:r>
              <a:rPr lang="en-US" sz="1200">
                <a:latin typeface="Arial"/>
                <a:cs typeface="Arial"/>
              </a:rPr>
              <a:t>Jansen, Bernard J. 2006. “Search Log Analysis: What It Is, What’s Been Done, How to Do It.” </a:t>
            </a:r>
            <a:r>
              <a:rPr lang="en-US" sz="1200" i="1">
                <a:latin typeface="Arial"/>
                <a:cs typeface="Arial"/>
              </a:rPr>
              <a:t>Library and Information Science Research</a:t>
            </a:r>
            <a:r>
              <a:rPr lang="en-US" sz="1200">
                <a:latin typeface="Arial"/>
                <a:cs typeface="Arial"/>
              </a:rPr>
              <a:t> 28, no. 3: 407–432.  </a:t>
            </a:r>
            <a:endParaRPr lang="en-US">
              <a:latin typeface="Arial"/>
              <a:cs typeface="Arial"/>
            </a:endParaRPr>
          </a:p>
          <a:p>
            <a:pPr>
              <a:defRPr/>
            </a:pPr>
            <a:r>
              <a:rPr lang="en-US" sz="1200"/>
              <a:t>  </a:t>
            </a:r>
            <a:endParaRPr lang="en-US" sz="1200">
              <a:cs typeface="Calibri"/>
            </a:endParaRPr>
          </a:p>
          <a:p>
            <a:pPr>
              <a:defRPr/>
            </a:pPr>
            <a:r>
              <a:rPr lang="en-US" sz="1200"/>
              <a:t>Connaway, Lynn Silipigni, and Marie L. Radford. 2017. </a:t>
            </a:r>
            <a:r>
              <a:rPr lang="en-US" sz="1200" i="1"/>
              <a:t>Research Methods in Library and Information Science,</a:t>
            </a:r>
            <a:r>
              <a:rPr lang="en-US" sz="1200"/>
              <a:t> 6th ed. Santa Barbara, CA: Libraries Unlimited. </a:t>
            </a:r>
            <a:endParaRPr lang="en-US" sz="1200">
              <a:cs typeface="Calibri"/>
            </a:endParaRPr>
          </a:p>
          <a:p>
            <a:pPr>
              <a:defRPr/>
            </a:pPr>
            <a:r>
              <a:rPr lang="en-US" sz="1200"/>
              <a:t> </a:t>
            </a:r>
            <a:endParaRPr lang="en-US" sz="1200">
              <a:cs typeface="Calibri"/>
            </a:endParaRPr>
          </a:p>
          <a:p>
            <a:pPr>
              <a:defRPr/>
            </a:pPr>
            <a:r>
              <a:rPr lang="en-US" sz="1200"/>
              <a:t>Hunter, Rhonda N. 1991. “Successes and Failures of Patrons Searching the Online Catalog at a Large Academic Library: A Transaction Log Analysis.” </a:t>
            </a:r>
            <a:r>
              <a:rPr lang="en-US" sz="1200" i="1"/>
              <a:t>RQ </a:t>
            </a:r>
            <a:r>
              <a:rPr lang="en-US" sz="1200"/>
              <a:t>30, no. 3</a:t>
            </a:r>
            <a:r>
              <a:rPr lang="en-US" sz="1200" i="1"/>
              <a:t>:</a:t>
            </a:r>
            <a:r>
              <a:rPr lang="en-US" sz="1200"/>
              <a:t> 395–402.  </a:t>
            </a:r>
            <a:r>
              <a:rPr lang="en-US" sz="1200">
                <a:hlinkClick r:id="rId3"/>
              </a:rPr>
              <a:t>https://www.jstor.org/stable/25828813</a:t>
            </a:r>
            <a:r>
              <a:rPr lang="en-US" sz="1200"/>
              <a:t>. </a:t>
            </a:r>
            <a:endParaRPr lang="en-US" sz="1200">
              <a:cs typeface="Calibri"/>
            </a:endParaRPr>
          </a:p>
          <a:p>
            <a:pPr>
              <a:defRPr/>
            </a:pPr>
            <a:r>
              <a:rPr lang="en-US" sz="1200"/>
              <a:t>  </a:t>
            </a:r>
            <a:endParaRPr lang="en-US" sz="1200">
              <a:cs typeface="Calibri"/>
            </a:endParaRPr>
          </a:p>
          <a:p>
            <a:pPr>
              <a:defRPr/>
            </a:pPr>
            <a:r>
              <a:rPr lang="en-US" sz="1200"/>
              <a:t>Jamali, Hamid R., David Nicholas, and Paul Huntington. 2005. “The Use and Users of Scholarly E-Journals: A Review of Log Analysis Studies.” </a:t>
            </a:r>
            <a:r>
              <a:rPr lang="en-US" sz="1200" i="1" err="1"/>
              <a:t>Aslib</a:t>
            </a:r>
            <a:r>
              <a:rPr lang="en-US" sz="1200" i="1"/>
              <a:t> Proceedings</a:t>
            </a:r>
            <a:r>
              <a:rPr lang="en-US" sz="1200"/>
              <a:t> 57, no. 5: 554–571. </a:t>
            </a:r>
            <a:r>
              <a:rPr lang="en-US" sz="1200">
                <a:hlinkClick r:id="rId4"/>
              </a:rPr>
              <a:t>https://doi.org/10.1108/00012530510634271</a:t>
            </a:r>
            <a:r>
              <a:rPr lang="en-US" sz="1200"/>
              <a:t>. </a:t>
            </a:r>
            <a:endParaRPr lang="en-US" sz="1200">
              <a:cs typeface="Calibri"/>
            </a:endParaRPr>
          </a:p>
          <a:p>
            <a:pPr>
              <a:defRPr/>
            </a:pPr>
            <a:r>
              <a:rPr lang="en-US" sz="1200"/>
              <a:t>  </a:t>
            </a:r>
            <a:endParaRPr lang="en-US" sz="1200">
              <a:cs typeface="Calibri"/>
            </a:endParaRPr>
          </a:p>
          <a:p>
            <a:pPr>
              <a:defRPr/>
            </a:pPr>
            <a:r>
              <a:rPr lang="en-US" sz="1200" err="1"/>
              <a:t>Lamkhede</a:t>
            </a:r>
            <a:r>
              <a:rPr lang="en-US" sz="1200"/>
              <a:t>, Sudarshan, and Sudeep Das. 2019. “Challenges in Search on Streaming Services: Netflix Case Study.” In the </a:t>
            </a:r>
            <a:r>
              <a:rPr lang="en-US" sz="1200" i="1"/>
              <a:t>Proceedings of</a:t>
            </a:r>
            <a:r>
              <a:rPr lang="en-US" sz="1200"/>
              <a:t> </a:t>
            </a:r>
            <a:r>
              <a:rPr lang="en-US" sz="1200" i="1"/>
              <a:t>SIGIR ’19, July 21–25, 2019, Paris, France.</a:t>
            </a:r>
            <a:r>
              <a:rPr lang="en-US" sz="1200"/>
              <a:t> </a:t>
            </a:r>
            <a:r>
              <a:rPr lang="en-US" sz="1200">
                <a:hlinkClick r:id="rId5"/>
              </a:rPr>
              <a:t>https://arxiv.org/pdf/1903.04638.pdf</a:t>
            </a:r>
            <a:r>
              <a:rPr lang="en-US" sz="1200"/>
              <a:t>. </a:t>
            </a:r>
            <a:endParaRPr lang="en-US" sz="1200">
              <a:cs typeface="Calibri"/>
            </a:endParaRPr>
          </a:p>
          <a:p>
            <a:pPr>
              <a:defRPr/>
            </a:pPr>
            <a:r>
              <a:rPr lang="en-US" sz="1200"/>
              <a:t>  </a:t>
            </a:r>
            <a:endParaRPr lang="en-US" sz="1200">
              <a:cs typeface="Calibri"/>
            </a:endParaRPr>
          </a:p>
          <a:p>
            <a:pPr>
              <a:defRPr/>
            </a:pPr>
            <a:r>
              <a:rPr lang="en-US" sz="1200" err="1">
                <a:latin typeface="Arial"/>
                <a:cs typeface="Arial"/>
              </a:rPr>
              <a:t>Nouvellet</a:t>
            </a:r>
            <a:r>
              <a:rPr lang="en-US" sz="1200">
                <a:latin typeface="Arial"/>
                <a:cs typeface="Arial"/>
              </a:rPr>
              <a:t>, Adrien, Florence </a:t>
            </a:r>
            <a:r>
              <a:rPr lang="en-US" sz="1200" err="1">
                <a:latin typeface="Arial"/>
                <a:cs typeface="Arial"/>
              </a:rPr>
              <a:t>D’Alché</a:t>
            </a:r>
            <a:r>
              <a:rPr lang="en-US" sz="1200">
                <a:latin typeface="Arial"/>
                <a:cs typeface="Arial"/>
              </a:rPr>
              <a:t>-Buc, Valérie Baudouin, Christophe Prieur, and François </a:t>
            </a:r>
            <a:r>
              <a:rPr lang="en-US" sz="1200" err="1">
                <a:latin typeface="Arial"/>
                <a:cs typeface="Arial"/>
              </a:rPr>
              <a:t>Roueff</a:t>
            </a:r>
            <a:r>
              <a:rPr lang="en-US" sz="1200">
                <a:latin typeface="Arial"/>
                <a:cs typeface="Arial"/>
              </a:rPr>
              <a:t>. 2019. “A Quantitative Analysis of Digital Library User </a:t>
            </a:r>
            <a:r>
              <a:rPr lang="en-US" sz="1200" err="1">
                <a:latin typeface="Arial"/>
                <a:cs typeface="Arial"/>
              </a:rPr>
              <a:t>Behaviour</a:t>
            </a:r>
            <a:r>
              <a:rPr lang="en-US" sz="1200">
                <a:latin typeface="Arial"/>
                <a:cs typeface="Arial"/>
              </a:rPr>
              <a:t> Based on Access Logs.” </a:t>
            </a:r>
            <a:r>
              <a:rPr lang="en-US" sz="1200" i="1">
                <a:latin typeface="Arial"/>
                <a:cs typeface="Arial"/>
              </a:rPr>
              <a:t>Qualitative and Quantitative Methods in Libraries</a:t>
            </a:r>
            <a:r>
              <a:rPr lang="en-US" sz="1200">
                <a:latin typeface="Arial"/>
                <a:cs typeface="Arial"/>
              </a:rPr>
              <a:t> 7, no.  1: 1–13.  </a:t>
            </a:r>
          </a:p>
        </p:txBody>
      </p:sp>
      <p:sp>
        <p:nvSpPr>
          <p:cNvPr id="4" name="Slide Number Placeholder 3"/>
          <p:cNvSpPr>
            <a:spLocks noGrp="1"/>
          </p:cNvSpPr>
          <p:nvPr>
            <p:ph type="sldNum" sz="quarter" idx="5"/>
          </p:nvPr>
        </p:nvSpPr>
        <p:spPr/>
        <p:txBody>
          <a:bodyPr/>
          <a:lstStyle/>
          <a:p>
            <a:fld id="{413147EF-3021-45A5-9913-DFA74141326A}" type="slidenum">
              <a:rPr lang="en-US" smtClean="0"/>
              <a:t>3</a:t>
            </a:fld>
            <a:endParaRPr lang="en-US"/>
          </a:p>
        </p:txBody>
      </p:sp>
      <p:sp>
        <p:nvSpPr>
          <p:cNvPr id="5" name="Footer Placeholder 4">
            <a:extLst>
              <a:ext uri="{FF2B5EF4-FFF2-40B4-BE49-F238E27FC236}">
                <a16:creationId xmlns:a16="http://schemas.microsoft.com/office/drawing/2014/main" id="{D8C6B56B-D0DB-4F85-AD53-3EE2371FD29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8464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766763"/>
            <a:ext cx="5524500" cy="3108325"/>
          </a:xfrm>
        </p:spPr>
      </p:sp>
      <p:sp>
        <p:nvSpPr>
          <p:cNvPr id="3" name="Notes Placeholder 2"/>
          <p:cNvSpPr>
            <a:spLocks noGrp="1"/>
          </p:cNvSpPr>
          <p:nvPr>
            <p:ph type="body" idx="1"/>
          </p:nvPr>
        </p:nvSpPr>
        <p:spPr/>
        <p:txBody>
          <a:bodyPr/>
          <a:lstStyle/>
          <a:p>
            <a:pPr>
              <a:defRPr/>
            </a:pPr>
            <a:r>
              <a:rPr lang="en-US" kern="1200">
                <a:effectLst/>
                <a:latin typeface="Arial"/>
                <a:cs typeface="Arial"/>
              </a:rPr>
              <a:t>Connaway, Lynn Silipigni, John M. Budd, and Thomas R.</a:t>
            </a:r>
            <a:r>
              <a:rPr lang="en-US">
                <a:latin typeface="Arial"/>
                <a:cs typeface="Arial"/>
              </a:rPr>
              <a:t> </a:t>
            </a:r>
            <a:r>
              <a:rPr lang="en-US" kern="1200" err="1">
                <a:effectLst/>
                <a:latin typeface="Arial"/>
                <a:cs typeface="Arial"/>
              </a:rPr>
              <a:t>Kochtanek</a:t>
            </a:r>
            <a:r>
              <a:rPr lang="en-US" kern="1200">
                <a:effectLst/>
                <a:latin typeface="Arial"/>
                <a:cs typeface="Arial"/>
              </a:rPr>
              <a:t>. 1995. “An Investigation of the Use of an Online Catalog: User Characteristics and Transaction Log Analysis.”</a:t>
            </a:r>
            <a:r>
              <a:rPr lang="en-US">
                <a:latin typeface="Arial"/>
                <a:cs typeface="Arial"/>
              </a:rPr>
              <a:t> </a:t>
            </a:r>
            <a:r>
              <a:rPr lang="en-US" i="1" kern="1200">
                <a:effectLst/>
                <a:latin typeface="Arial"/>
                <a:cs typeface="Arial"/>
              </a:rPr>
              <a:t>Library Resources </a:t>
            </a:r>
            <a:r>
              <a:rPr lang="en-US" i="1">
                <a:latin typeface="Arial"/>
                <a:cs typeface="Arial"/>
              </a:rPr>
              <a:t>and </a:t>
            </a:r>
            <a:r>
              <a:rPr lang="en-US" i="1" kern="1200">
                <a:effectLst/>
                <a:latin typeface="Arial"/>
                <a:cs typeface="Arial"/>
              </a:rPr>
              <a:t>Technical Services</a:t>
            </a:r>
            <a:r>
              <a:rPr lang="en-US">
                <a:latin typeface="Arial"/>
                <a:cs typeface="Arial"/>
              </a:rPr>
              <a:t> </a:t>
            </a:r>
            <a:r>
              <a:rPr lang="en-US" kern="1200">
                <a:effectLst/>
                <a:latin typeface="Arial"/>
                <a:cs typeface="Arial"/>
              </a:rPr>
              <a:t>39</a:t>
            </a:r>
            <a:r>
              <a:rPr lang="en-US">
                <a:latin typeface="Arial"/>
                <a:cs typeface="Arial"/>
              </a:rPr>
              <a:t>, no.</a:t>
            </a:r>
            <a:r>
              <a:rPr lang="en-US" kern="1200">
                <a:effectLst/>
                <a:latin typeface="Arial"/>
                <a:cs typeface="Arial"/>
              </a:rPr>
              <a:t> 2</a:t>
            </a:r>
            <a:r>
              <a:rPr lang="en-US">
                <a:latin typeface="Arial"/>
                <a:cs typeface="Arial"/>
              </a:rPr>
              <a:t>: </a:t>
            </a:r>
            <a:r>
              <a:rPr lang="en-US" kern="1200">
                <a:effectLst/>
                <a:latin typeface="Arial"/>
                <a:cs typeface="Arial"/>
              </a:rPr>
              <a:t>142–152.</a:t>
            </a:r>
            <a:r>
              <a:rPr lang="en-US">
                <a:latin typeface="Arial"/>
                <a:cs typeface="Arial"/>
              </a:rPr>
              <a:t>  </a:t>
            </a:r>
          </a:p>
          <a:p>
            <a:endParaRPr lang="en-US"/>
          </a:p>
        </p:txBody>
      </p:sp>
      <p:sp>
        <p:nvSpPr>
          <p:cNvPr id="4" name="Slide Number Placeholder 3"/>
          <p:cNvSpPr>
            <a:spLocks noGrp="1"/>
          </p:cNvSpPr>
          <p:nvPr>
            <p:ph type="sldNum" sz="quarter" idx="5"/>
          </p:nvPr>
        </p:nvSpPr>
        <p:spPr/>
        <p:txBody>
          <a:bodyPr/>
          <a:lstStyle/>
          <a:p>
            <a:fld id="{413147EF-3021-45A5-9913-DFA74141326A}" type="slidenum">
              <a:rPr lang="en-US" smtClean="0"/>
              <a:t>4</a:t>
            </a:fld>
            <a:endParaRPr lang="en-US"/>
          </a:p>
        </p:txBody>
      </p:sp>
      <p:sp>
        <p:nvSpPr>
          <p:cNvPr id="5" name="Footer Placeholder 4">
            <a:extLst>
              <a:ext uri="{FF2B5EF4-FFF2-40B4-BE49-F238E27FC236}">
                <a16:creationId xmlns:a16="http://schemas.microsoft.com/office/drawing/2014/main" id="{B68BFEFB-0074-4C4F-99C3-A00DF5B02F3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3651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66763"/>
            <a:ext cx="5229225" cy="2941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B51768-C57D-48A5-83AB-F6E7E8AAB26A}" type="slidenum">
              <a:rPr lang="en-US" smtClean="0"/>
              <a:t>5</a:t>
            </a:fld>
            <a:endParaRPr lang="en-US"/>
          </a:p>
        </p:txBody>
      </p:sp>
      <p:sp>
        <p:nvSpPr>
          <p:cNvPr id="5" name="Footer Placeholder 4">
            <a:extLst>
              <a:ext uri="{FF2B5EF4-FFF2-40B4-BE49-F238E27FC236}">
                <a16:creationId xmlns:a16="http://schemas.microsoft.com/office/drawing/2014/main" id="{F0920FEF-D389-4702-BF88-0F639C149CF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752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766763"/>
            <a:ext cx="5541963" cy="3117850"/>
          </a:xfrm>
        </p:spPr>
      </p:sp>
      <p:sp>
        <p:nvSpPr>
          <p:cNvPr id="3" name="Notes Placeholder 2"/>
          <p:cNvSpPr>
            <a:spLocks noGrp="1"/>
          </p:cNvSpPr>
          <p:nvPr>
            <p:ph type="body" idx="1"/>
          </p:nvPr>
        </p:nvSpPr>
        <p:spPr/>
        <p:txBody>
          <a:bodyPr/>
          <a:lstStyle/>
          <a:p>
            <a:r>
              <a:rPr lang="en-US" dirty="0">
                <a:latin typeface="Arial"/>
                <a:cs typeface="Arial"/>
              </a:rPr>
              <a:t>We started by analyzing the data that was already available to us—search logs from WorldCat Discovery.</a:t>
            </a:r>
          </a:p>
          <a:p>
            <a:endParaRPr lang="en-US" dirty="0"/>
          </a:p>
          <a:p>
            <a:r>
              <a:rPr lang="en-US" dirty="0"/>
              <a:t>Benefit: “One gets real behaviors from real users using real systems interacting with real information. Log analysis is everything that a lab study is not.” (Jansen 2017, 349)</a:t>
            </a:r>
          </a:p>
          <a:p>
            <a:endParaRPr lang="en-US" dirty="0"/>
          </a:p>
          <a:p>
            <a:r>
              <a:rPr lang="en-US" dirty="0"/>
              <a:t>Caveat: Log data is trace data, meaning it is a trace left behind of what a user did, and it must be interpreted. </a:t>
            </a:r>
          </a:p>
          <a:p>
            <a:endParaRPr lang="en-US" dirty="0"/>
          </a:p>
          <a:p>
            <a:r>
              <a:rPr lang="en-US" dirty="0"/>
              <a:t>Jansen, Bernard J. 2017. “Log Analysis.” In </a:t>
            </a:r>
            <a:r>
              <a:rPr lang="en-US" i="1" dirty="0"/>
              <a:t>Research Methods for Library and Information Science</a:t>
            </a:r>
            <a:r>
              <a:rPr lang="en-US" dirty="0"/>
              <a:t>, 6th ed., edited by Lynn </a:t>
            </a:r>
            <a:r>
              <a:rPr lang="en-US" dirty="0" err="1"/>
              <a:t>Silipigni</a:t>
            </a:r>
            <a:r>
              <a:rPr lang="en-US" dirty="0"/>
              <a:t> </a:t>
            </a:r>
            <a:r>
              <a:rPr lang="en-US" dirty="0" err="1"/>
              <a:t>Connaway</a:t>
            </a:r>
            <a:r>
              <a:rPr lang="en-US" dirty="0"/>
              <a:t> and Marie L. Radford, 348-349. Santa Barbara, CA: Libraries Unlimited. </a:t>
            </a:r>
          </a:p>
          <a:p>
            <a:endParaRPr lang="en-US" dirty="0"/>
          </a:p>
        </p:txBody>
      </p:sp>
      <p:sp>
        <p:nvSpPr>
          <p:cNvPr id="4" name="Slide Number Placeholder 3"/>
          <p:cNvSpPr>
            <a:spLocks noGrp="1"/>
          </p:cNvSpPr>
          <p:nvPr>
            <p:ph type="sldNum" sz="quarter" idx="5"/>
          </p:nvPr>
        </p:nvSpPr>
        <p:spPr/>
        <p:txBody>
          <a:bodyPr/>
          <a:lstStyle/>
          <a:p>
            <a:fld id="{ABA2AC9B-B5FB-46DE-B115-5EF706C9C407}" type="slidenum">
              <a:rPr lang="en-US" smtClean="0"/>
              <a:t>6</a:t>
            </a:fld>
            <a:endParaRPr lang="en-US"/>
          </a:p>
        </p:txBody>
      </p:sp>
      <p:sp>
        <p:nvSpPr>
          <p:cNvPr id="5" name="Footer Placeholder 4">
            <a:extLst>
              <a:ext uri="{FF2B5EF4-FFF2-40B4-BE49-F238E27FC236}">
                <a16:creationId xmlns:a16="http://schemas.microsoft.com/office/drawing/2014/main" id="{5639ADF0-3CD2-461B-8BC2-C6C19697159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64607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25" y="679450"/>
            <a:ext cx="5391150" cy="3032125"/>
          </a:xfrm>
        </p:spPr>
      </p:sp>
      <p:sp>
        <p:nvSpPr>
          <p:cNvPr id="3" name="Notes Placeholder 2"/>
          <p:cNvSpPr>
            <a:spLocks noGrp="1"/>
          </p:cNvSpPr>
          <p:nvPr>
            <p:ph type="body" idx="1"/>
          </p:nvPr>
        </p:nvSpPr>
        <p:spPr>
          <a:xfrm>
            <a:off x="368492" y="4046897"/>
            <a:ext cx="6318912" cy="4482955"/>
          </a:xfrm>
        </p:spPr>
        <p:txBody>
          <a:bodyPr/>
          <a:lstStyle/>
          <a:p>
            <a:r>
              <a:rPr lang="en-US" sz="1100">
                <a:latin typeface="Arial"/>
                <a:cs typeface="Arial"/>
              </a:rPr>
              <a:t>One of the first things that we had to establish was what the search logs could tell us about user behavior. So we looked manually at some logs to determine what type of information we could glean. The logs could tell us:</a:t>
            </a:r>
            <a:endParaRPr lang="en-US">
              <a:latin typeface="Arial"/>
              <a:cs typeface="Arial"/>
            </a:endParaRPr>
          </a:p>
          <a:p>
            <a:pPr marL="565497" indent="-565497">
              <a:buFont typeface="Arial" panose="020B0604020202020204" pitchFamily="34" charset="0"/>
              <a:buChar char="•"/>
            </a:pPr>
            <a:r>
              <a:rPr lang="en-US" sz="1100"/>
              <a:t>Type of search (index)</a:t>
            </a:r>
          </a:p>
          <a:p>
            <a:pPr marL="565497" indent="-565497">
              <a:buFont typeface="Arial" panose="020B0604020202020204" pitchFamily="34" charset="0"/>
              <a:buChar char="•"/>
            </a:pPr>
            <a:r>
              <a:rPr lang="en-US" sz="1100"/>
              <a:t>Search terms/string</a:t>
            </a:r>
          </a:p>
          <a:p>
            <a:pPr marL="565497" indent="-565497">
              <a:buFont typeface="Arial" panose="020B0604020202020204" pitchFamily="34" charset="0"/>
              <a:buChar char="•"/>
            </a:pPr>
            <a:r>
              <a:rPr lang="en-US" sz="1100"/>
              <a:t>Elements of the system interacted with, in this case the autosuggest feature</a:t>
            </a:r>
          </a:p>
          <a:p>
            <a:pPr marL="565497" indent="-565497">
              <a:buFont typeface="Arial" panose="020B0604020202020204" pitchFamily="34" charset="0"/>
              <a:buChar char="•"/>
            </a:pPr>
            <a:r>
              <a:rPr lang="en-US" sz="1100"/>
              <a:t>Evolution of searches in a search session</a:t>
            </a:r>
          </a:p>
          <a:p>
            <a:pPr marL="565497" indent="-565497">
              <a:buFont typeface="Arial" panose="020B0604020202020204" pitchFamily="34" charset="0"/>
              <a:buChar char="•"/>
            </a:pPr>
            <a:endParaRPr lang="en-US" sz="1100"/>
          </a:p>
          <a:p>
            <a:r>
              <a:rPr lang="en-US" sz="1100"/>
              <a:t>Part of this process was working with libraries to recruit participants so we could connect logs with the users who created them. Logs in the system are anonymous—they can’t be tied to the user who generated them. The participants we recruited gave us the ID from their search, which we then used to pull all of the log events associated with that search. </a:t>
            </a:r>
          </a:p>
          <a:p>
            <a:endParaRPr lang="en-US" sz="1100"/>
          </a:p>
          <a:p>
            <a:r>
              <a:rPr lang="en-US" sz="1100"/>
              <a:t>On the left-hand side of this slide you can (maybe) see the search log for this participant, CBU09. What we found in interpreting the logs was that this participant started with a mistyped keyword search that returned 0 results. They corrected their spelling and returned over 700,000 results. They then began typing an additional word into their keyword search and selected one of the autosuggested keyword phrases, returning just under 2,000 results. Once we had interpreted the participant logs, we used that information to build an interview protocol. Peggy will talk about the interview process a little later.</a:t>
            </a:r>
          </a:p>
          <a:p>
            <a:endParaRPr lang="en-US" sz="1100"/>
          </a:p>
          <a:p>
            <a:r>
              <a:rPr lang="en-US" sz="1100"/>
              <a:t>CBU09 - Female, 19-25, undergraduate, humanities, Christian Brothers University</a:t>
            </a:r>
          </a:p>
        </p:txBody>
      </p:sp>
      <p:sp>
        <p:nvSpPr>
          <p:cNvPr id="4" name="Slide Number Placeholder 3"/>
          <p:cNvSpPr>
            <a:spLocks noGrp="1"/>
          </p:cNvSpPr>
          <p:nvPr>
            <p:ph type="sldNum" sz="quarter" idx="5"/>
          </p:nvPr>
        </p:nvSpPr>
        <p:spPr/>
        <p:txBody>
          <a:bodyPr/>
          <a:lstStyle/>
          <a:p>
            <a:fld id="{413147EF-3021-45A5-9913-DFA74141326A}" type="slidenum">
              <a:rPr lang="en-US" smtClean="0"/>
              <a:t>7</a:t>
            </a:fld>
            <a:endParaRPr lang="en-US"/>
          </a:p>
        </p:txBody>
      </p:sp>
      <p:sp>
        <p:nvSpPr>
          <p:cNvPr id="5" name="Footer Placeholder 4">
            <a:extLst>
              <a:ext uri="{FF2B5EF4-FFF2-40B4-BE49-F238E27FC236}">
                <a16:creationId xmlns:a16="http://schemas.microsoft.com/office/drawing/2014/main" id="{AF4BB478-DEEA-4F94-9AB8-E555C3E7E09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3166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66763"/>
            <a:ext cx="5194300" cy="2922587"/>
          </a:xfrm>
        </p:spPr>
      </p:sp>
      <p:sp>
        <p:nvSpPr>
          <p:cNvPr id="3" name="Notes Placeholder 2"/>
          <p:cNvSpPr>
            <a:spLocks noGrp="1"/>
          </p:cNvSpPr>
          <p:nvPr>
            <p:ph type="body" idx="1"/>
          </p:nvPr>
        </p:nvSpPr>
        <p:spPr/>
        <p:txBody>
          <a:bodyPr/>
          <a:lstStyle/>
          <a:p>
            <a:pPr defTabSz="1809589">
              <a:defRPr/>
            </a:pPr>
            <a:r>
              <a:rPr lang="en-US" sz="1200" dirty="0">
                <a:solidFill>
                  <a:schemeClr val="tx1"/>
                </a:solidFill>
              </a:rPr>
              <a:t>One of the things that CBU09’s search session demonstrates are the different ways in which users can go about evolving a search during a single session. In order to perform bulk analysis of the search logs, which we wanted to do to be able to provide context for our interview data, we needed to be able to distinguish those different techniques quantitatively. Based on quantitative analysis that was manually reviewed, we established the three categories you see here. A corrected search was defined as being more than 90% similar to a previous search string. That primarily includes misspellings, as seen in step 2 of CBU09’s search. A refined search was defined at 80-90% similarity, but in manually reviewing, we also determined the need to include any instance in which the first search string was contained in the second search string or the search string remained the same, but the index was changed. You saw this in steps 3 and 4 of CBU09’s search. The final category we established was a new search, which showed less than 80% similarity with the previous search string. We want to emphasize that this does not necessarily mean that they began searching for a different topic or type of material (although it certainly could). Instead, it represents a search where they changed tactics and began searching using a new or meaningfully different search string.</a:t>
            </a:r>
          </a:p>
        </p:txBody>
      </p:sp>
      <p:sp>
        <p:nvSpPr>
          <p:cNvPr id="4" name="Slide Number Placeholder 3"/>
          <p:cNvSpPr>
            <a:spLocks noGrp="1"/>
          </p:cNvSpPr>
          <p:nvPr>
            <p:ph type="sldNum" sz="quarter" idx="5"/>
          </p:nvPr>
        </p:nvSpPr>
        <p:spPr/>
        <p:txBody>
          <a:bodyPr/>
          <a:lstStyle/>
          <a:p>
            <a:fld id="{ABA2AC9B-B5FB-46DE-B115-5EF706C9C407}" type="slidenum">
              <a:rPr lang="en-US" smtClean="0"/>
              <a:t>8</a:t>
            </a:fld>
            <a:endParaRPr lang="en-US"/>
          </a:p>
        </p:txBody>
      </p:sp>
      <p:sp>
        <p:nvSpPr>
          <p:cNvPr id="5" name="Footer Placeholder 4">
            <a:extLst>
              <a:ext uri="{FF2B5EF4-FFF2-40B4-BE49-F238E27FC236}">
                <a16:creationId xmlns:a16="http://schemas.microsoft.com/office/drawing/2014/main" id="{FF7C6D08-B1BD-492B-A3AE-1E5685B1C4F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4327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4550" y="766763"/>
            <a:ext cx="5324475" cy="2995612"/>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Once we had established those categories, we could begin looking at the overall patterns in our search logs. For the bulk log analysis, we looked at all of the logs in the Discovery system for April of 2018. We found that on average, a search session lasted 5 minutes and contained just over two searches, with an average of about 5 words per search. Twelve percent of sessions showed search refinements and 33% of sessions showed multiple searches.</a:t>
            </a:r>
          </a:p>
        </p:txBody>
      </p:sp>
      <p:sp>
        <p:nvSpPr>
          <p:cNvPr id="4" name="Slide Number Placeholder 3"/>
          <p:cNvSpPr>
            <a:spLocks noGrp="1"/>
          </p:cNvSpPr>
          <p:nvPr>
            <p:ph type="sldNum" sz="quarter" idx="5"/>
          </p:nvPr>
        </p:nvSpPr>
        <p:spPr/>
        <p:txBody>
          <a:bodyPr/>
          <a:lstStyle/>
          <a:p>
            <a:fld id="{413147EF-3021-45A5-9913-DFA74141326A}" type="slidenum">
              <a:rPr lang="en-US" smtClean="0"/>
              <a:t>9</a:t>
            </a:fld>
            <a:endParaRPr lang="en-US"/>
          </a:p>
        </p:txBody>
      </p:sp>
      <p:sp>
        <p:nvSpPr>
          <p:cNvPr id="5" name="Footer Placeholder 4">
            <a:extLst>
              <a:ext uri="{FF2B5EF4-FFF2-40B4-BE49-F238E27FC236}">
                <a16:creationId xmlns:a16="http://schemas.microsoft.com/office/drawing/2014/main" id="{F3FC5F7E-3EFE-4208-86CA-E3F245BA261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26735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tiff"/><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D1FB1AF-009D-8A4D-BA17-3F0DAB5B3F8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36" name="Text Placeholder 35"/>
          <p:cNvSpPr>
            <a:spLocks noGrp="1"/>
          </p:cNvSpPr>
          <p:nvPr>
            <p:ph type="body" sz="quarter" idx="12" hasCustomPrompt="1"/>
          </p:nvPr>
        </p:nvSpPr>
        <p:spPr>
          <a:xfrm>
            <a:off x="3" y="1329877"/>
            <a:ext cx="3640099" cy="569387"/>
          </a:xfrm>
          <a:prstGeom prst="rect">
            <a:avLst/>
          </a:prstGeom>
          <a:solidFill>
            <a:schemeClr val="accent2"/>
          </a:solidFill>
          <a:ln>
            <a:noFill/>
          </a:ln>
        </p:spPr>
        <p:txBody>
          <a:bodyPr vert="horz" wrap="none" lIns="457200" tIns="137160" rIns="274320" bIns="182880">
            <a:spAutoFit/>
          </a:bodyPr>
          <a:lstStyle>
            <a:lvl1pPr marL="0" marR="0" indent="0" algn="l" defTabSz="457189"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3"/>
            <a:ext cx="7754770" cy="1234773"/>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446" cy="400110"/>
          </a:xfrm>
          <a:prstGeom prst="rect">
            <a:avLst/>
          </a:prstGeom>
        </p:spPr>
        <p:txBody>
          <a:bodyPr vert="horz" wrap="none" lIns="0">
            <a:spAutoFit/>
          </a:bodyPr>
          <a:lstStyle>
            <a:lvl1pPr marL="0" indent="0">
              <a:buNone/>
              <a:defRPr sz="2000" b="1"/>
            </a:lvl1pPr>
            <a:lvl2pPr marL="457189" indent="0">
              <a:buNone/>
              <a:defRPr/>
            </a:lvl2pPr>
            <a:lvl5pPr marL="1828754" indent="0">
              <a:buNone/>
              <a:defRPr/>
            </a:lvl5pPr>
          </a:lstStyle>
          <a:p>
            <a:pPr lvl="0"/>
            <a:r>
              <a:rPr lang="en-US"/>
              <a:t>Speaker Name</a:t>
            </a:r>
          </a:p>
        </p:txBody>
      </p:sp>
      <p:sp>
        <p:nvSpPr>
          <p:cNvPr id="17" name="Text Placeholder 2"/>
          <p:cNvSpPr>
            <a:spLocks noGrp="1"/>
          </p:cNvSpPr>
          <p:nvPr>
            <p:ph type="body" sz="quarter" idx="18" hasCustomPrompt="1"/>
          </p:nvPr>
        </p:nvSpPr>
        <p:spPr>
          <a:xfrm>
            <a:off x="728696" y="3613839"/>
            <a:ext cx="1364723" cy="307777"/>
          </a:xfrm>
          <a:prstGeom prst="rect">
            <a:avLst/>
          </a:prstGeom>
        </p:spPr>
        <p:txBody>
          <a:bodyPr vert="horz" wrap="none" lIns="0" tIns="0">
            <a:spAutoFit/>
          </a:bodyPr>
          <a:lstStyle>
            <a:lvl1pPr marL="0" indent="0">
              <a:buNone/>
              <a:defRPr sz="1700" b="0"/>
            </a:lvl1pPr>
            <a:lvl2pPr marL="457189" indent="0">
              <a:buNone/>
              <a:defRPr/>
            </a:lvl2pPr>
            <a:lvl5pPr marL="1828754" indent="0">
              <a:buNone/>
              <a:defRPr/>
            </a:lvl5pPr>
          </a:lstStyle>
          <a:p>
            <a:pPr lvl="0"/>
            <a:r>
              <a:rPr lang="en-US"/>
              <a:t>Speaker Title</a:t>
            </a:r>
          </a:p>
        </p:txBody>
      </p:sp>
      <p:sp>
        <p:nvSpPr>
          <p:cNvPr id="15" name="Rectangle 14"/>
          <p:cNvSpPr/>
          <p:nvPr userDrawn="1"/>
        </p:nvSpPr>
        <p:spPr>
          <a:xfrm>
            <a:off x="3136901" y="1"/>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Tree>
    <p:extLst>
      <p:ext uri="{BB962C8B-B14F-4D97-AF65-F5344CB8AC3E}">
        <p14:creationId xmlns:p14="http://schemas.microsoft.com/office/powerpoint/2010/main" val="400064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9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a:t>Edit Master text styles</a:t>
            </a:r>
          </a:p>
        </p:txBody>
      </p:sp>
    </p:spTree>
    <p:extLst>
      <p:ext uri="{BB962C8B-B14F-4D97-AF65-F5344CB8AC3E}">
        <p14:creationId xmlns:p14="http://schemas.microsoft.com/office/powerpoint/2010/main" val="416454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46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62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03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98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4570295" y="0"/>
            <a:ext cx="4578960" cy="4388000"/>
          </a:xfrm>
          <a:prstGeom prst="rect">
            <a:avLst/>
          </a:prstGeom>
        </p:spPr>
      </p:pic>
    </p:spTree>
    <p:extLst>
      <p:ext uri="{BB962C8B-B14F-4D97-AF65-F5344CB8AC3E}">
        <p14:creationId xmlns:p14="http://schemas.microsoft.com/office/powerpoint/2010/main" val="329646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123877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1493045"/>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2"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3" name="Text Placeholder 12"/>
          <p:cNvSpPr>
            <a:spLocks noGrp="1"/>
          </p:cNvSpPr>
          <p:nvPr>
            <p:ph type="body" sz="quarter" idx="12" hasCustomPrompt="1"/>
          </p:nvPr>
        </p:nvSpPr>
        <p:spPr>
          <a:xfrm>
            <a:off x="3416309" y="2073400"/>
            <a:ext cx="5727699" cy="639129"/>
          </a:xfrm>
          <a:prstGeom prst="rect">
            <a:avLst/>
          </a:prstGeom>
        </p:spPr>
        <p:txBody>
          <a:bodyPr vert="horz">
            <a:normAutofit/>
          </a:bodyPr>
          <a:lstStyle>
            <a:lvl1pPr marL="0" marR="0" indent="0" algn="l" defTabSz="457189"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189"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1"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1"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2"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273623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Text Placeholder 8"/>
          <p:cNvSpPr>
            <a:spLocks noGrp="1"/>
          </p:cNvSpPr>
          <p:nvPr>
            <p:ph type="body" sz="quarter" idx="10" hasCustomPrompt="1"/>
          </p:nvPr>
        </p:nvSpPr>
        <p:spPr>
          <a:xfrm>
            <a:off x="315260" y="831062"/>
            <a:ext cx="8174038" cy="692497"/>
          </a:xfrm>
          <a:prstGeom prst="rect">
            <a:avLst/>
          </a:prstGeom>
          <a:ln w="28575" cmpd="sng">
            <a:solidFill>
              <a:srgbClr val="FFFFFF"/>
            </a:solidFill>
          </a:ln>
        </p:spPr>
        <p:txBody>
          <a:bodyPr vert="horz" lIns="274320" tIns="45720" rIns="274320" bIns="91440">
            <a:sp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4" y="638176"/>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7"/>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08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63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Header">
    <p:spTree>
      <p:nvGrpSpPr>
        <p:cNvPr id="1" name=""/>
        <p:cNvGrpSpPr/>
        <p:nvPr/>
      </p:nvGrpSpPr>
      <p:grpSpPr>
        <a:xfrm>
          <a:off x="0" y="0"/>
          <a:ext cx="0" cy="0"/>
          <a:chOff x="0" y="0"/>
          <a:chExt cx="0" cy="0"/>
        </a:xfrm>
      </p:grpSpPr>
      <p:pic>
        <p:nvPicPr>
          <p:cNvPr id="7" name="Picture 26" descr="OCLC_H_PMS.eps">
            <a:extLst>
              <a:ext uri="{FF2B5EF4-FFF2-40B4-BE49-F238E27FC236}">
                <a16:creationId xmlns:a16="http://schemas.microsoft.com/office/drawing/2014/main" id="{55A3802A-04F8-8F4D-BEB5-F4ECF794AC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3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3" name="Text Placeholder 18">
            <a:extLst>
              <a:ext uri="{FF2B5EF4-FFF2-40B4-BE49-F238E27FC236}">
                <a16:creationId xmlns:a16="http://schemas.microsoft.com/office/drawing/2014/main" id="{67592151-7D68-5842-A711-940733EFC7A4}"/>
              </a:ext>
            </a:extLst>
          </p:cNvPr>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14" name="Rectangle 13">
            <a:extLst>
              <a:ext uri="{FF2B5EF4-FFF2-40B4-BE49-F238E27FC236}">
                <a16:creationId xmlns:a16="http://schemas.microsoft.com/office/drawing/2014/main" id="{CC8DBD4F-8BF9-C747-9223-A73D263951BD}"/>
              </a:ext>
            </a:extLst>
          </p:cNvPr>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16" name="Text Placeholder 20">
            <a:extLst>
              <a:ext uri="{FF2B5EF4-FFF2-40B4-BE49-F238E27FC236}">
                <a16:creationId xmlns:a16="http://schemas.microsoft.com/office/drawing/2014/main" id="{F7B65A26-0B07-C348-97CF-EC787ACAF973}"/>
              </a:ext>
            </a:extLst>
          </p:cNvPr>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17" name="Text Placeholder 20">
            <a:extLst>
              <a:ext uri="{FF2B5EF4-FFF2-40B4-BE49-F238E27FC236}">
                <a16:creationId xmlns:a16="http://schemas.microsoft.com/office/drawing/2014/main" id="{1586723C-4576-9141-81E0-C7D31F5FDBC9}"/>
              </a:ext>
            </a:extLst>
          </p:cNvPr>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18" name="Text Placeholder 20">
            <a:extLst>
              <a:ext uri="{FF2B5EF4-FFF2-40B4-BE49-F238E27FC236}">
                <a16:creationId xmlns:a16="http://schemas.microsoft.com/office/drawing/2014/main" id="{D870C8F2-B023-DD40-A7AC-71D2F8573CEA}"/>
              </a:ext>
            </a:extLst>
          </p:cNvPr>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20" name="Picture 26" descr="OCLC_H_PMS.eps">
            <a:extLst>
              <a:ext uri="{FF2B5EF4-FFF2-40B4-BE49-F238E27FC236}">
                <a16:creationId xmlns:a16="http://schemas.microsoft.com/office/drawing/2014/main" id="{158B6C3B-63CC-4147-8494-E440A333A32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EF9E81B2-3491-DE42-B8BB-6015B06D23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0295" y="0"/>
            <a:ext cx="4578960" cy="4388000"/>
          </a:xfrm>
          <a:prstGeom prst="rect">
            <a:avLst/>
          </a:prstGeom>
        </p:spPr>
      </p:pic>
      <p:sp>
        <p:nvSpPr>
          <p:cNvPr id="25" name="Foliennummernplatzhalter 16">
            <a:extLst>
              <a:ext uri="{FF2B5EF4-FFF2-40B4-BE49-F238E27FC236}">
                <a16:creationId xmlns:a16="http://schemas.microsoft.com/office/drawing/2014/main" id="{9BBB65D2-E776-6144-8608-EF5ADEC04FBA}"/>
              </a:ext>
            </a:extLst>
          </p:cNvPr>
          <p:cNvSpPr>
            <a:spLocks noGrp="1"/>
          </p:cNvSpPr>
          <p:nvPr>
            <p:ph type="sldNum" sz="quarter" idx="4"/>
          </p:nvPr>
        </p:nvSpPr>
        <p:spPr>
          <a:xfrm>
            <a:off x="0" y="4657386"/>
            <a:ext cx="8021781" cy="430695"/>
          </a:xfrm>
          <a:prstGeom prst="rect">
            <a:avLst/>
          </a:prstGeom>
        </p:spPr>
        <p:txBody>
          <a:bodyPr vert="horz" lIns="94768" tIns="47384" rIns="94768" bIns="47384" rtlCol="0" anchor="b"/>
          <a:lstStyle>
            <a:lvl1pPr algn="l">
              <a:defRPr sz="1200">
                <a:solidFill>
                  <a:schemeClr val="bg1"/>
                </a:solidFill>
              </a:defRPr>
            </a:lvl1pPr>
          </a:lstStyle>
          <a:p>
            <a:fld id="{C7E911E4-7CD8-4F9C-B647-4242FE4D1061}" type="slidenum">
              <a:rPr lang="de-DE" smtClean="0"/>
              <a:pPr/>
              <a:t>‹#›</a:t>
            </a:fld>
            <a:endParaRPr lang="de-DE"/>
          </a:p>
        </p:txBody>
      </p:sp>
    </p:spTree>
    <p:extLst>
      <p:ext uri="{BB962C8B-B14F-4D97-AF65-F5344CB8AC3E}">
        <p14:creationId xmlns:p14="http://schemas.microsoft.com/office/powerpoint/2010/main" val="188279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67191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r>
              <a:rPr lang="en-US"/>
              <a:t>Click icon to add picture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243955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r>
              <a:rPr lang="en-US"/>
              <a:t>Click icon to add picture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r>
              <a:rPr lang="en-US"/>
              <a:t>Click icon to add picture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269721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6666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81" r:id="rId4"/>
    <p:sldLayoutId id="2147483686" r:id="rId5"/>
    <p:sldLayoutId id="214748368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9702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mailto:connawal@oclc.org" TargetMode="External"/><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slideshare.net/LynnConnaway/survey-research-methods-with-lynn-silipigni-connaway" TargetMode="External"/><Relationship Id="rId7" Type="http://schemas.openxmlformats.org/officeDocument/2006/relationships/hyperlink" Target="https://arxiv.org/pdf/1903.04638.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doi.org/10.1108/00012530510634271" TargetMode="External"/><Relationship Id="rId5" Type="http://schemas.openxmlformats.org/officeDocument/2006/relationships/hyperlink" Target="https://www.jstor.org/stable/25828813" TargetMode="External"/><Relationship Id="rId4" Type="http://schemas.openxmlformats.org/officeDocument/2006/relationships/hyperlink" Target="https://www.youtube.com/watch?v=4dlpAT7MXh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0" y="1238338"/>
            <a:ext cx="4199035" cy="569387"/>
          </a:xfrm>
        </p:spPr>
        <p:txBody>
          <a:bodyPr/>
          <a:lstStyle/>
          <a:p>
            <a:r>
              <a:rPr lang="en-US"/>
              <a:t>Melbourne • RMIT • 13 February 2020</a:t>
            </a:r>
          </a:p>
        </p:txBody>
      </p:sp>
      <p:sp>
        <p:nvSpPr>
          <p:cNvPr id="3" name="Text Placeholder 2"/>
          <p:cNvSpPr>
            <a:spLocks noGrp="1"/>
          </p:cNvSpPr>
          <p:nvPr>
            <p:ph type="body" sz="quarter" idx="16"/>
          </p:nvPr>
        </p:nvSpPr>
        <p:spPr>
          <a:xfrm>
            <a:off x="779469" y="1852403"/>
            <a:ext cx="7916661" cy="1234773"/>
          </a:xfrm>
        </p:spPr>
        <p:txBody>
          <a:bodyPr anchor="ctr">
            <a:noAutofit/>
          </a:bodyPr>
          <a:lstStyle/>
          <a:p>
            <a:endParaRPr lang="en-US" sz="2400" dirty="0"/>
          </a:p>
          <a:p>
            <a:pPr algn="ctr"/>
            <a:r>
              <a:rPr lang="en-US" sz="2400" dirty="0"/>
              <a:t>Speaking on the Record: </a:t>
            </a:r>
          </a:p>
          <a:p>
            <a:pPr algn="ctr"/>
            <a:r>
              <a:rPr lang="en-US" sz="2400" dirty="0"/>
              <a:t>Combining Interviews with Search Log Analysis in User Research</a:t>
            </a:r>
          </a:p>
          <a:p>
            <a:endParaRPr lang="en-US" sz="2400" dirty="0"/>
          </a:p>
        </p:txBody>
      </p:sp>
      <p:sp>
        <p:nvSpPr>
          <p:cNvPr id="4" name="Text Placeholder 3"/>
          <p:cNvSpPr>
            <a:spLocks noGrp="1"/>
          </p:cNvSpPr>
          <p:nvPr>
            <p:ph type="body" sz="quarter" idx="17"/>
          </p:nvPr>
        </p:nvSpPr>
        <p:spPr>
          <a:xfrm>
            <a:off x="728694" y="3353993"/>
            <a:ext cx="2937086" cy="323165"/>
          </a:xfrm>
        </p:spPr>
        <p:txBody>
          <a:bodyPr/>
          <a:lstStyle/>
          <a:p>
            <a:r>
              <a:rPr lang="en-US" sz="1500" dirty="0"/>
              <a:t>Lynn </a:t>
            </a:r>
            <a:r>
              <a:rPr lang="en-US" sz="1500" dirty="0" err="1"/>
              <a:t>Silipigni</a:t>
            </a:r>
            <a:r>
              <a:rPr lang="en-US" sz="1500" dirty="0"/>
              <a:t> </a:t>
            </a:r>
            <a:r>
              <a:rPr lang="en-US" sz="1500" dirty="0" err="1"/>
              <a:t>Connaway</a:t>
            </a:r>
            <a:r>
              <a:rPr lang="en-US" sz="1500" dirty="0"/>
              <a:t>, Ph.D.</a:t>
            </a:r>
          </a:p>
        </p:txBody>
      </p:sp>
      <p:sp>
        <p:nvSpPr>
          <p:cNvPr id="5" name="Text Placeholder 4"/>
          <p:cNvSpPr>
            <a:spLocks noGrp="1"/>
          </p:cNvSpPr>
          <p:nvPr>
            <p:ph type="body" sz="quarter" idx="18"/>
          </p:nvPr>
        </p:nvSpPr>
        <p:spPr>
          <a:xfrm>
            <a:off x="728696" y="3677158"/>
            <a:ext cx="3412153" cy="215444"/>
          </a:xfrm>
        </p:spPr>
        <p:txBody>
          <a:bodyPr/>
          <a:lstStyle/>
          <a:p>
            <a:r>
              <a:rPr lang="en-US" sz="1100"/>
              <a:t>Director of Library Trends and User Research, OCLC</a:t>
            </a:r>
          </a:p>
        </p:txBody>
      </p:sp>
      <p:sp>
        <p:nvSpPr>
          <p:cNvPr id="6" name="Rectangle 5">
            <a:extLst>
              <a:ext uri="{FF2B5EF4-FFF2-40B4-BE49-F238E27FC236}">
                <a16:creationId xmlns:a16="http://schemas.microsoft.com/office/drawing/2014/main" id="{7349A3BB-050F-49E8-9D25-87B408564C25}"/>
              </a:ext>
            </a:extLst>
          </p:cNvPr>
          <p:cNvSpPr/>
          <p:nvPr/>
        </p:nvSpPr>
        <p:spPr>
          <a:xfrm>
            <a:off x="4741683" y="4198455"/>
            <a:ext cx="4572000" cy="261610"/>
          </a:xfrm>
          <a:prstGeom prst="rect">
            <a:avLst/>
          </a:prstGeom>
        </p:spPr>
        <p:txBody>
          <a:bodyPr>
            <a:spAutoFit/>
          </a:bodyPr>
          <a:lstStyle/>
          <a:p>
            <a:pPr>
              <a:spcBef>
                <a:spcPts val="300"/>
              </a:spcBef>
            </a:pPr>
            <a:r>
              <a:rPr lang="en-US" sz="1100"/>
              <a:t>Market Analysis Manager, OCLC</a:t>
            </a:r>
          </a:p>
        </p:txBody>
      </p:sp>
      <p:sp>
        <p:nvSpPr>
          <p:cNvPr id="7" name="Rectangle 6">
            <a:extLst>
              <a:ext uri="{FF2B5EF4-FFF2-40B4-BE49-F238E27FC236}">
                <a16:creationId xmlns:a16="http://schemas.microsoft.com/office/drawing/2014/main" id="{A62606C8-7501-472F-9B97-83B731184F9F}"/>
              </a:ext>
            </a:extLst>
          </p:cNvPr>
          <p:cNvSpPr/>
          <p:nvPr/>
        </p:nvSpPr>
        <p:spPr>
          <a:xfrm>
            <a:off x="4741683" y="3892602"/>
            <a:ext cx="2767681" cy="323165"/>
          </a:xfrm>
          <a:prstGeom prst="rect">
            <a:avLst/>
          </a:prstGeom>
        </p:spPr>
        <p:txBody>
          <a:bodyPr wrap="none">
            <a:spAutoFit/>
          </a:bodyPr>
          <a:lstStyle/>
          <a:p>
            <a:r>
              <a:rPr lang="en-US" sz="1500" b="1" dirty="0"/>
              <a:t>Peggy Gallagher, MLS, MMC</a:t>
            </a:r>
          </a:p>
        </p:txBody>
      </p:sp>
      <p:sp>
        <p:nvSpPr>
          <p:cNvPr id="8" name="Text Placeholder 3">
            <a:extLst>
              <a:ext uri="{FF2B5EF4-FFF2-40B4-BE49-F238E27FC236}">
                <a16:creationId xmlns:a16="http://schemas.microsoft.com/office/drawing/2014/main" id="{1ACB5690-8990-4C34-80E9-798AE3F0EDFA}"/>
              </a:ext>
            </a:extLst>
          </p:cNvPr>
          <p:cNvSpPr txBox="1">
            <a:spLocks/>
          </p:cNvSpPr>
          <p:nvPr/>
        </p:nvSpPr>
        <p:spPr>
          <a:xfrm>
            <a:off x="728694" y="3937280"/>
            <a:ext cx="2633093" cy="323165"/>
          </a:xfrm>
          <a:prstGeom prst="rect">
            <a:avLst/>
          </a:prstGeom>
        </p:spPr>
        <p:txBody>
          <a:bodyPr vert="horz" wrap="none" lIns="0">
            <a:spAutoFit/>
          </a:bodyPr>
          <a:lstStyle>
            <a:lvl1pPr marL="0" indent="0" algn="l" defTabSz="457189" rtl="0" eaLnBrk="1" latinLnBrk="0" hangingPunct="1">
              <a:spcBef>
                <a:spcPct val="20000"/>
              </a:spcBef>
              <a:buFont typeface="Arial"/>
              <a:buNone/>
              <a:defRPr sz="2000" b="1" kern="1200">
                <a:solidFill>
                  <a:schemeClr val="tx1"/>
                </a:solidFill>
                <a:latin typeface="+mn-lt"/>
                <a:ea typeface="+mn-ea"/>
                <a:cs typeface="+mn-cs"/>
              </a:defRPr>
            </a:lvl1pPr>
            <a:lvl2pPr marL="457189" indent="0" algn="l" defTabSz="457189" rtl="0" eaLnBrk="1" latinLnBrk="0" hangingPunct="1">
              <a:spcBef>
                <a:spcPct val="20000"/>
              </a:spcBef>
              <a:buFont typeface="Arial"/>
              <a:buNone/>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1828754" indent="0" algn="l" defTabSz="457189" rtl="0" eaLnBrk="1" latinLnBrk="0" hangingPunct="1">
              <a:spcBef>
                <a:spcPct val="20000"/>
              </a:spcBef>
              <a:buFont typeface="Arial"/>
              <a:buNone/>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dirty="0"/>
              <a:t>Brittany Brannon, MLIS, MA</a:t>
            </a:r>
          </a:p>
        </p:txBody>
      </p:sp>
      <p:sp>
        <p:nvSpPr>
          <p:cNvPr id="9" name="Text Placeholder 4">
            <a:extLst>
              <a:ext uri="{FF2B5EF4-FFF2-40B4-BE49-F238E27FC236}">
                <a16:creationId xmlns:a16="http://schemas.microsoft.com/office/drawing/2014/main" id="{9BBEB989-63E2-435E-9B7D-93A77C3A834D}"/>
              </a:ext>
            </a:extLst>
          </p:cNvPr>
          <p:cNvSpPr txBox="1">
            <a:spLocks/>
          </p:cNvSpPr>
          <p:nvPr/>
        </p:nvSpPr>
        <p:spPr>
          <a:xfrm>
            <a:off x="728696" y="4260445"/>
            <a:ext cx="2342949" cy="215444"/>
          </a:xfrm>
          <a:prstGeom prst="rect">
            <a:avLst/>
          </a:prstGeom>
        </p:spPr>
        <p:txBody>
          <a:bodyPr vert="horz" wrap="none" lIns="0" tIns="0" anchor="t">
            <a:spAutoFit/>
          </a:bodyPr>
          <a:lstStyle>
            <a:lvl1pPr marL="0" indent="0" algn="l" defTabSz="457189" rtl="0" eaLnBrk="1" latinLnBrk="0" hangingPunct="1">
              <a:spcBef>
                <a:spcPct val="20000"/>
              </a:spcBef>
              <a:buFont typeface="Arial"/>
              <a:buNone/>
              <a:defRPr sz="1700" b="0" kern="1200">
                <a:solidFill>
                  <a:schemeClr val="tx1"/>
                </a:solidFill>
                <a:latin typeface="+mn-lt"/>
                <a:ea typeface="+mn-ea"/>
                <a:cs typeface="+mn-cs"/>
              </a:defRPr>
            </a:lvl1pPr>
            <a:lvl2pPr marL="457189" indent="0" algn="l" defTabSz="457189" rtl="0" eaLnBrk="1" latinLnBrk="0" hangingPunct="1">
              <a:spcBef>
                <a:spcPct val="20000"/>
              </a:spcBef>
              <a:buFont typeface="Arial"/>
              <a:buNone/>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1828754" indent="0" algn="l" defTabSz="457189" rtl="0" eaLnBrk="1" latinLnBrk="0" hangingPunct="1">
              <a:spcBef>
                <a:spcPct val="20000"/>
              </a:spcBef>
              <a:buFont typeface="Arial"/>
              <a:buNone/>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a:t>Research Support Specialist, OCLC</a:t>
            </a:r>
          </a:p>
        </p:txBody>
      </p:sp>
      <p:sp>
        <p:nvSpPr>
          <p:cNvPr id="10" name="Text Placeholder 3">
            <a:extLst>
              <a:ext uri="{FF2B5EF4-FFF2-40B4-BE49-F238E27FC236}">
                <a16:creationId xmlns:a16="http://schemas.microsoft.com/office/drawing/2014/main" id="{4BCFC3E8-55B2-4CBB-89DE-7F6CD46CDE97}"/>
              </a:ext>
            </a:extLst>
          </p:cNvPr>
          <p:cNvSpPr txBox="1">
            <a:spLocks/>
          </p:cNvSpPr>
          <p:nvPr/>
        </p:nvSpPr>
        <p:spPr>
          <a:xfrm>
            <a:off x="4835951" y="3353993"/>
            <a:ext cx="2143151" cy="323165"/>
          </a:xfrm>
          <a:prstGeom prst="rect">
            <a:avLst/>
          </a:prstGeom>
        </p:spPr>
        <p:txBody>
          <a:bodyPr vert="horz" wrap="none" lIns="0">
            <a:spAutoFit/>
          </a:bodyPr>
          <a:lstStyle>
            <a:lvl1pPr marL="0" indent="0" algn="l" defTabSz="457189" rtl="0" eaLnBrk="1" latinLnBrk="0" hangingPunct="1">
              <a:spcBef>
                <a:spcPct val="20000"/>
              </a:spcBef>
              <a:buFont typeface="Arial"/>
              <a:buNone/>
              <a:defRPr sz="2000" b="1" kern="1200">
                <a:solidFill>
                  <a:schemeClr val="tx1"/>
                </a:solidFill>
                <a:latin typeface="+mn-lt"/>
                <a:ea typeface="+mn-ea"/>
                <a:cs typeface="+mn-cs"/>
              </a:defRPr>
            </a:lvl1pPr>
            <a:lvl2pPr marL="457189" indent="0" algn="l" defTabSz="457189" rtl="0" eaLnBrk="1" latinLnBrk="0" hangingPunct="1">
              <a:spcBef>
                <a:spcPct val="20000"/>
              </a:spcBef>
              <a:buFont typeface="Arial"/>
              <a:buNone/>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1828754" indent="0" algn="l" defTabSz="457189" rtl="0" eaLnBrk="1" latinLnBrk="0" hangingPunct="1">
              <a:spcBef>
                <a:spcPct val="20000"/>
              </a:spcBef>
              <a:buFont typeface="Arial"/>
              <a:buNone/>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dirty="0"/>
              <a:t>Christopher Cyr, Ph.D.</a:t>
            </a:r>
          </a:p>
        </p:txBody>
      </p:sp>
      <p:sp>
        <p:nvSpPr>
          <p:cNvPr id="11" name="Text Placeholder 4">
            <a:extLst>
              <a:ext uri="{FF2B5EF4-FFF2-40B4-BE49-F238E27FC236}">
                <a16:creationId xmlns:a16="http://schemas.microsoft.com/office/drawing/2014/main" id="{408BC0EC-BA6A-49FD-B5AC-E927D157D657}"/>
              </a:ext>
            </a:extLst>
          </p:cNvPr>
          <p:cNvSpPr txBox="1">
            <a:spLocks/>
          </p:cNvSpPr>
          <p:nvPr/>
        </p:nvSpPr>
        <p:spPr>
          <a:xfrm>
            <a:off x="4835953" y="3677158"/>
            <a:ext cx="2389437" cy="215444"/>
          </a:xfrm>
          <a:prstGeom prst="rect">
            <a:avLst/>
          </a:prstGeom>
        </p:spPr>
        <p:txBody>
          <a:bodyPr vert="horz" wrap="none" lIns="0" tIns="0" anchor="t">
            <a:spAutoFit/>
          </a:bodyPr>
          <a:lstStyle>
            <a:lvl1pPr marL="0" indent="0" algn="l" defTabSz="457189" rtl="0" eaLnBrk="1" latinLnBrk="0" hangingPunct="1">
              <a:spcBef>
                <a:spcPct val="20000"/>
              </a:spcBef>
              <a:buFont typeface="Arial"/>
              <a:buNone/>
              <a:defRPr sz="1700" b="0" kern="1200">
                <a:solidFill>
                  <a:schemeClr val="tx1"/>
                </a:solidFill>
                <a:latin typeface="+mn-lt"/>
                <a:ea typeface="+mn-ea"/>
                <a:cs typeface="+mn-cs"/>
              </a:defRPr>
            </a:lvl1pPr>
            <a:lvl2pPr marL="457189" indent="0" algn="l" defTabSz="457189" rtl="0" eaLnBrk="1" latinLnBrk="0" hangingPunct="1">
              <a:spcBef>
                <a:spcPct val="20000"/>
              </a:spcBef>
              <a:buFont typeface="Arial"/>
              <a:buNone/>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1828754" indent="0" algn="l" defTabSz="457189" rtl="0" eaLnBrk="1" latinLnBrk="0" hangingPunct="1">
              <a:spcBef>
                <a:spcPct val="20000"/>
              </a:spcBef>
              <a:buFont typeface="Arial"/>
              <a:buNone/>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a:t>Associate Research Scientist, OCLC</a:t>
            </a:r>
          </a:p>
        </p:txBody>
      </p:sp>
    </p:spTree>
    <p:extLst>
      <p:ext uri="{BB962C8B-B14F-4D97-AF65-F5344CB8AC3E}">
        <p14:creationId xmlns:p14="http://schemas.microsoft.com/office/powerpoint/2010/main" val="602409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730E47-80EA-426C-A4E2-C0B05CAE8B77}"/>
              </a:ext>
            </a:extLst>
          </p:cNvPr>
          <p:cNvSpPr>
            <a:spLocks noGrp="1"/>
          </p:cNvSpPr>
          <p:nvPr>
            <p:ph type="body" sz="quarter" idx="13"/>
          </p:nvPr>
        </p:nvSpPr>
        <p:spPr>
          <a:xfrm>
            <a:off x="346395" y="152804"/>
            <a:ext cx="3247222" cy="525305"/>
          </a:xfrm>
          <a:solidFill>
            <a:schemeClr val="bg1"/>
          </a:solidFill>
        </p:spPr>
        <p:txBody>
          <a:bodyPr vert="horz" anchor="t"/>
          <a:lstStyle/>
          <a:p>
            <a:r>
              <a:rPr lang="en-US" sz="2700">
                <a:solidFill>
                  <a:schemeClr val="accent2"/>
                </a:solidFill>
                <a:cs typeface="Arial"/>
              </a:rPr>
              <a:t>Types of Requests</a:t>
            </a:r>
            <a:endParaRPr lang="en-US" sz="2700">
              <a:solidFill>
                <a:schemeClr val="accent2"/>
              </a:solidFill>
            </a:endParaRPr>
          </a:p>
        </p:txBody>
      </p:sp>
      <p:sp>
        <p:nvSpPr>
          <p:cNvPr id="4" name="TextBox 3">
            <a:extLst>
              <a:ext uri="{FF2B5EF4-FFF2-40B4-BE49-F238E27FC236}">
                <a16:creationId xmlns:a16="http://schemas.microsoft.com/office/drawing/2014/main" id="{9E845B63-5137-4C48-BD5E-AE6643B6A2B4}"/>
              </a:ext>
            </a:extLst>
          </p:cNvPr>
          <p:cNvSpPr txBox="1"/>
          <p:nvPr/>
        </p:nvSpPr>
        <p:spPr>
          <a:xfrm>
            <a:off x="346395" y="706491"/>
            <a:ext cx="2033677" cy="538609"/>
          </a:xfrm>
          <a:prstGeom prst="rect">
            <a:avLst/>
          </a:prstGeom>
          <a:noFill/>
        </p:spPr>
        <p:txBody>
          <a:bodyPr wrap="square" rtlCol="0" anchor="t">
            <a:spAutoFit/>
          </a:bodyPr>
          <a:lstStyle/>
          <a:p>
            <a:r>
              <a:rPr lang="en-US" sz="1800" b="1"/>
              <a:t>Search results</a:t>
            </a:r>
          </a:p>
          <a:p>
            <a:endParaRPr lang="en-US" sz="1100" b="1">
              <a:cs typeface="Arial"/>
            </a:endParaRPr>
          </a:p>
        </p:txBody>
      </p:sp>
      <p:sp>
        <p:nvSpPr>
          <p:cNvPr id="5" name="TextBox 4">
            <a:extLst>
              <a:ext uri="{FF2B5EF4-FFF2-40B4-BE49-F238E27FC236}">
                <a16:creationId xmlns:a16="http://schemas.microsoft.com/office/drawing/2014/main" id="{BC307FD6-8420-4468-B2B4-8C6FAFF0CB08}"/>
              </a:ext>
            </a:extLst>
          </p:cNvPr>
          <p:cNvSpPr txBox="1"/>
          <p:nvPr/>
        </p:nvSpPr>
        <p:spPr>
          <a:xfrm>
            <a:off x="346398" y="1357469"/>
            <a:ext cx="2033677" cy="807913"/>
          </a:xfrm>
          <a:prstGeom prst="rect">
            <a:avLst/>
          </a:prstGeom>
          <a:noFill/>
        </p:spPr>
        <p:txBody>
          <a:bodyPr wrap="square" rtlCol="0" anchor="t">
            <a:spAutoFit/>
          </a:bodyPr>
          <a:lstStyle/>
          <a:p>
            <a:r>
              <a:rPr lang="en-US" sz="1800" b="1" dirty="0"/>
              <a:t>Physical access options</a:t>
            </a:r>
          </a:p>
          <a:p>
            <a:endParaRPr lang="en-US" sz="1100" b="1" dirty="0">
              <a:cs typeface="Arial"/>
            </a:endParaRPr>
          </a:p>
        </p:txBody>
      </p:sp>
      <p:sp>
        <p:nvSpPr>
          <p:cNvPr id="6" name="TextBox 5">
            <a:extLst>
              <a:ext uri="{FF2B5EF4-FFF2-40B4-BE49-F238E27FC236}">
                <a16:creationId xmlns:a16="http://schemas.microsoft.com/office/drawing/2014/main" id="{B7E1B42D-DA15-451E-9EE6-5142D295358B}"/>
              </a:ext>
            </a:extLst>
          </p:cNvPr>
          <p:cNvSpPr txBox="1"/>
          <p:nvPr/>
        </p:nvSpPr>
        <p:spPr>
          <a:xfrm>
            <a:off x="346395" y="2258759"/>
            <a:ext cx="2033677" cy="807913"/>
          </a:xfrm>
          <a:prstGeom prst="rect">
            <a:avLst/>
          </a:prstGeom>
          <a:noFill/>
        </p:spPr>
        <p:txBody>
          <a:bodyPr wrap="square" rtlCol="0" anchor="t">
            <a:spAutoFit/>
          </a:bodyPr>
          <a:lstStyle/>
          <a:p>
            <a:r>
              <a:rPr lang="en-US" sz="1800" b="1"/>
              <a:t>Online access attempt</a:t>
            </a:r>
          </a:p>
          <a:p>
            <a:endParaRPr lang="en-US" sz="1100" b="1">
              <a:cs typeface="Arial"/>
            </a:endParaRPr>
          </a:p>
        </p:txBody>
      </p:sp>
      <p:sp>
        <p:nvSpPr>
          <p:cNvPr id="7" name="TextBox 6">
            <a:extLst>
              <a:ext uri="{FF2B5EF4-FFF2-40B4-BE49-F238E27FC236}">
                <a16:creationId xmlns:a16="http://schemas.microsoft.com/office/drawing/2014/main" id="{3BF86414-ADB5-4F9A-8B84-860FBA5FEF09}"/>
              </a:ext>
            </a:extLst>
          </p:cNvPr>
          <p:cNvSpPr txBox="1"/>
          <p:nvPr/>
        </p:nvSpPr>
        <p:spPr>
          <a:xfrm>
            <a:off x="346398" y="3165104"/>
            <a:ext cx="2033677" cy="538609"/>
          </a:xfrm>
          <a:prstGeom prst="rect">
            <a:avLst/>
          </a:prstGeom>
          <a:noFill/>
        </p:spPr>
        <p:txBody>
          <a:bodyPr wrap="square" rtlCol="0" anchor="t">
            <a:spAutoFit/>
          </a:bodyPr>
          <a:lstStyle/>
          <a:p>
            <a:r>
              <a:rPr lang="en-US" sz="1800" b="1">
                <a:cs typeface="Arial"/>
              </a:rPr>
              <a:t>Attempt to save</a:t>
            </a:r>
          </a:p>
          <a:p>
            <a:endParaRPr lang="en-US" sz="1100" b="1">
              <a:cs typeface="Arial"/>
            </a:endParaRPr>
          </a:p>
        </p:txBody>
      </p:sp>
      <p:sp>
        <p:nvSpPr>
          <p:cNvPr id="8" name="TextBox 7">
            <a:extLst>
              <a:ext uri="{FF2B5EF4-FFF2-40B4-BE49-F238E27FC236}">
                <a16:creationId xmlns:a16="http://schemas.microsoft.com/office/drawing/2014/main" id="{2788C54F-2A94-4163-9783-40DD29025FF3}"/>
              </a:ext>
            </a:extLst>
          </p:cNvPr>
          <p:cNvSpPr txBox="1"/>
          <p:nvPr/>
        </p:nvSpPr>
        <p:spPr>
          <a:xfrm>
            <a:off x="346396" y="3786212"/>
            <a:ext cx="2033677" cy="807913"/>
          </a:xfrm>
          <a:prstGeom prst="rect">
            <a:avLst/>
          </a:prstGeom>
          <a:noFill/>
        </p:spPr>
        <p:txBody>
          <a:bodyPr wrap="square" rtlCol="0" anchor="t">
            <a:spAutoFit/>
          </a:bodyPr>
          <a:lstStyle/>
          <a:p>
            <a:r>
              <a:rPr lang="en-US" sz="1800" b="1"/>
              <a:t>Physical access attempt</a:t>
            </a:r>
          </a:p>
          <a:p>
            <a:endParaRPr lang="en-US" sz="1100" b="1">
              <a:cs typeface="Arial"/>
            </a:endParaRPr>
          </a:p>
        </p:txBody>
      </p:sp>
      <p:sp>
        <p:nvSpPr>
          <p:cNvPr id="9" name="TextBox 8">
            <a:extLst>
              <a:ext uri="{FF2B5EF4-FFF2-40B4-BE49-F238E27FC236}">
                <a16:creationId xmlns:a16="http://schemas.microsoft.com/office/drawing/2014/main" id="{CD3837C9-4D6C-4D0C-A892-3DDAA9DF2D26}"/>
              </a:ext>
            </a:extLst>
          </p:cNvPr>
          <p:cNvSpPr txBox="1"/>
          <p:nvPr/>
        </p:nvSpPr>
        <p:spPr>
          <a:xfrm>
            <a:off x="2562105" y="678109"/>
            <a:ext cx="6404194" cy="553998"/>
          </a:xfrm>
          <a:prstGeom prst="rect">
            <a:avLst/>
          </a:prstGeom>
          <a:solidFill>
            <a:schemeClr val="accent1"/>
          </a:solidFill>
          <a:ln>
            <a:noFill/>
          </a:ln>
        </p:spPr>
        <p:txBody>
          <a:bodyPr wrap="square" rtlCol="0" anchor="ctr">
            <a:spAutoFit/>
          </a:bodyPr>
          <a:lstStyle/>
          <a:p>
            <a:r>
              <a:rPr lang="en-US" sz="1500">
                <a:solidFill>
                  <a:schemeClr val="bg1"/>
                </a:solidFill>
                <a:ea typeface="+mn-lt"/>
                <a:cs typeface="+mn-lt"/>
              </a:rPr>
              <a:t>The user </a:t>
            </a:r>
            <a:r>
              <a:rPr lang="en-US" sz="1500" b="1">
                <a:solidFill>
                  <a:schemeClr val="bg1"/>
                </a:solidFill>
                <a:ea typeface="+mn-lt"/>
                <a:cs typeface="+mn-lt"/>
              </a:rPr>
              <a:t>made a request for search results</a:t>
            </a:r>
            <a:r>
              <a:rPr lang="en-US" sz="1500">
                <a:solidFill>
                  <a:schemeClr val="bg1"/>
                </a:solidFill>
                <a:ea typeface="+mn-lt"/>
                <a:cs typeface="+mn-lt"/>
              </a:rPr>
              <a:t>. This could include a new search, refinement of an existing search, or the addition of limiters.</a:t>
            </a:r>
            <a:endParaRPr lang="en-US" sz="2700">
              <a:solidFill>
                <a:schemeClr val="bg1"/>
              </a:solidFill>
            </a:endParaRPr>
          </a:p>
        </p:txBody>
      </p:sp>
      <p:sp>
        <p:nvSpPr>
          <p:cNvPr id="12" name="TextBox 11">
            <a:extLst>
              <a:ext uri="{FF2B5EF4-FFF2-40B4-BE49-F238E27FC236}">
                <a16:creationId xmlns:a16="http://schemas.microsoft.com/office/drawing/2014/main" id="{50C9BFD9-C0E9-4A0D-ABFC-B3BB84D9B45F}"/>
              </a:ext>
            </a:extLst>
          </p:cNvPr>
          <p:cNvSpPr txBox="1"/>
          <p:nvPr/>
        </p:nvSpPr>
        <p:spPr>
          <a:xfrm>
            <a:off x="2562106" y="2282487"/>
            <a:ext cx="6402956" cy="737372"/>
          </a:xfrm>
          <a:prstGeom prst="rect">
            <a:avLst/>
          </a:prstGeom>
          <a:solidFill>
            <a:schemeClr val="accent3"/>
          </a:solidFill>
          <a:ln>
            <a:noFill/>
          </a:ln>
        </p:spPr>
        <p:txBody>
          <a:bodyPr wrap="square" rtlCol="0" anchor="ctr">
            <a:noAutofit/>
          </a:bodyPr>
          <a:lstStyle/>
          <a:p>
            <a:r>
              <a:rPr lang="en-US" sz="1500">
                <a:solidFill>
                  <a:schemeClr val="bg1"/>
                </a:solidFill>
                <a:ea typeface="+mn-lt"/>
                <a:cs typeface="+mn-lt"/>
              </a:rPr>
              <a:t>The user clicked an item or made a request to </a:t>
            </a:r>
            <a:r>
              <a:rPr lang="en-US" sz="1500" b="1">
                <a:solidFill>
                  <a:schemeClr val="bg1"/>
                </a:solidFill>
                <a:ea typeface="+mn-lt"/>
                <a:cs typeface="+mn-lt"/>
              </a:rPr>
              <a:t>digitally access </a:t>
            </a:r>
            <a:br>
              <a:rPr lang="en-US" sz="1500" b="1">
                <a:solidFill>
                  <a:schemeClr val="bg1"/>
                </a:solidFill>
                <a:ea typeface="+mn-lt"/>
                <a:cs typeface="+mn-lt"/>
              </a:rPr>
            </a:br>
            <a:r>
              <a:rPr lang="en-US" sz="1500" b="1">
                <a:solidFill>
                  <a:schemeClr val="bg1"/>
                </a:solidFill>
                <a:ea typeface="+mn-lt"/>
                <a:cs typeface="+mn-lt"/>
              </a:rPr>
              <a:t>the full text</a:t>
            </a:r>
            <a:r>
              <a:rPr lang="en-US" sz="1500">
                <a:solidFill>
                  <a:schemeClr val="bg1"/>
                </a:solidFill>
                <a:ea typeface="+mn-lt"/>
                <a:cs typeface="+mn-lt"/>
              </a:rPr>
              <a:t> of the item.</a:t>
            </a:r>
            <a:endParaRPr lang="en-US" sz="2700">
              <a:solidFill>
                <a:schemeClr val="bg1"/>
              </a:solidFill>
              <a:ea typeface="+mn-lt"/>
              <a:cs typeface="+mn-lt"/>
            </a:endParaRPr>
          </a:p>
        </p:txBody>
      </p:sp>
      <p:sp>
        <p:nvSpPr>
          <p:cNvPr id="13" name="TextBox 12">
            <a:extLst>
              <a:ext uri="{FF2B5EF4-FFF2-40B4-BE49-F238E27FC236}">
                <a16:creationId xmlns:a16="http://schemas.microsoft.com/office/drawing/2014/main" id="{6061398F-5302-4CAB-BD95-78B9985E3DE2}"/>
              </a:ext>
            </a:extLst>
          </p:cNvPr>
          <p:cNvSpPr txBox="1"/>
          <p:nvPr/>
        </p:nvSpPr>
        <p:spPr>
          <a:xfrm>
            <a:off x="2562106" y="3205603"/>
            <a:ext cx="6402956" cy="430133"/>
          </a:xfrm>
          <a:prstGeom prst="rect">
            <a:avLst/>
          </a:prstGeom>
          <a:solidFill>
            <a:schemeClr val="accent4"/>
          </a:solidFill>
          <a:ln>
            <a:noFill/>
          </a:ln>
        </p:spPr>
        <p:txBody>
          <a:bodyPr wrap="square" rtlCol="0" anchor="ctr">
            <a:noAutofit/>
          </a:bodyPr>
          <a:lstStyle/>
          <a:p>
            <a:r>
              <a:rPr lang="en-US" sz="1500">
                <a:solidFill>
                  <a:schemeClr val="bg1"/>
                </a:solidFill>
                <a:ea typeface="+mn-lt"/>
                <a:cs typeface="+mn-lt"/>
              </a:rPr>
              <a:t>The user attempted to </a:t>
            </a:r>
            <a:r>
              <a:rPr lang="en-US" sz="1500" b="1">
                <a:solidFill>
                  <a:schemeClr val="bg1"/>
                </a:solidFill>
                <a:ea typeface="+mn-lt"/>
                <a:cs typeface="+mn-lt"/>
              </a:rPr>
              <a:t>export or otherwise save the citation</a:t>
            </a:r>
            <a:r>
              <a:rPr lang="en-US" sz="1500">
                <a:solidFill>
                  <a:schemeClr val="bg1"/>
                </a:solidFill>
                <a:ea typeface="+mn-lt"/>
                <a:cs typeface="+mn-lt"/>
              </a:rPr>
              <a:t>. </a:t>
            </a:r>
          </a:p>
        </p:txBody>
      </p:sp>
      <p:sp>
        <p:nvSpPr>
          <p:cNvPr id="14" name="TextBox 13">
            <a:extLst>
              <a:ext uri="{FF2B5EF4-FFF2-40B4-BE49-F238E27FC236}">
                <a16:creationId xmlns:a16="http://schemas.microsoft.com/office/drawing/2014/main" id="{34233D30-BC32-412C-9A82-841C739EAB5A}"/>
              </a:ext>
            </a:extLst>
          </p:cNvPr>
          <p:cNvSpPr txBox="1"/>
          <p:nvPr/>
        </p:nvSpPr>
        <p:spPr>
          <a:xfrm>
            <a:off x="2562106" y="3821481"/>
            <a:ext cx="6402953" cy="737372"/>
          </a:xfrm>
          <a:prstGeom prst="rect">
            <a:avLst/>
          </a:prstGeom>
          <a:solidFill>
            <a:schemeClr val="accent5"/>
          </a:solidFill>
          <a:ln>
            <a:noFill/>
          </a:ln>
        </p:spPr>
        <p:txBody>
          <a:bodyPr wrap="square" rtlCol="0" anchor="ctr">
            <a:noAutofit/>
          </a:bodyPr>
          <a:lstStyle/>
          <a:p>
            <a:r>
              <a:rPr lang="en-US" sz="1500">
                <a:solidFill>
                  <a:schemeClr val="bg1"/>
                </a:solidFill>
                <a:ea typeface="+mn-lt"/>
                <a:cs typeface="+mn-lt"/>
              </a:rPr>
              <a:t>The user clicked an item or made a request to </a:t>
            </a:r>
            <a:r>
              <a:rPr lang="en-US" sz="1500" b="1">
                <a:solidFill>
                  <a:schemeClr val="bg1"/>
                </a:solidFill>
                <a:ea typeface="+mn-lt"/>
                <a:cs typeface="+mn-lt"/>
              </a:rPr>
              <a:t>place a hold</a:t>
            </a:r>
            <a:r>
              <a:rPr lang="en-US" sz="1500">
                <a:solidFill>
                  <a:schemeClr val="bg1"/>
                </a:solidFill>
                <a:ea typeface="+mn-lt"/>
                <a:cs typeface="+mn-lt"/>
              </a:rPr>
              <a:t> </a:t>
            </a:r>
            <a:br>
              <a:rPr lang="en-US" sz="1500">
                <a:solidFill>
                  <a:schemeClr val="bg1"/>
                </a:solidFill>
                <a:ea typeface="+mn-lt"/>
                <a:cs typeface="+mn-lt"/>
              </a:rPr>
            </a:br>
            <a:r>
              <a:rPr lang="en-US" sz="1500">
                <a:solidFill>
                  <a:schemeClr val="bg1"/>
                </a:solidFill>
                <a:ea typeface="+mn-lt"/>
                <a:cs typeface="+mn-lt"/>
              </a:rPr>
              <a:t>on a physical copy of the item.</a:t>
            </a:r>
          </a:p>
        </p:txBody>
      </p:sp>
      <p:sp>
        <p:nvSpPr>
          <p:cNvPr id="3" name="TextBox 2">
            <a:extLst>
              <a:ext uri="{FF2B5EF4-FFF2-40B4-BE49-F238E27FC236}">
                <a16:creationId xmlns:a16="http://schemas.microsoft.com/office/drawing/2014/main" id="{9CF704B6-7A9C-4A82-ACBC-C18947EC19EF}"/>
              </a:ext>
            </a:extLst>
          </p:cNvPr>
          <p:cNvSpPr txBox="1"/>
          <p:nvPr/>
        </p:nvSpPr>
        <p:spPr>
          <a:xfrm>
            <a:off x="2562103" y="1369010"/>
            <a:ext cx="6402956" cy="784830"/>
          </a:xfrm>
          <a:prstGeom prst="rect">
            <a:avLst/>
          </a:prstGeom>
          <a:solidFill>
            <a:schemeClr val="tx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500">
                <a:solidFill>
                  <a:schemeClr val="bg1"/>
                </a:solidFill>
              </a:rPr>
              <a:t>Some users left the system after looking at holding, where  they were able to identify the physical item call number and/or location. These users were categorized as </a:t>
            </a:r>
            <a:r>
              <a:rPr lang="en-US" sz="1500" b="1">
                <a:solidFill>
                  <a:schemeClr val="bg1"/>
                </a:solidFill>
              </a:rPr>
              <a:t>having the</a:t>
            </a:r>
            <a:r>
              <a:rPr lang="en-US" sz="1500">
                <a:solidFill>
                  <a:schemeClr val="bg1"/>
                </a:solidFill>
              </a:rPr>
              <a:t> </a:t>
            </a:r>
            <a:r>
              <a:rPr lang="en-US" sz="1500" b="1">
                <a:solidFill>
                  <a:schemeClr val="bg1"/>
                </a:solidFill>
              </a:rPr>
              <a:t>option to physically access the item.</a:t>
            </a:r>
            <a:endParaRPr lang="en-US" sz="1500">
              <a:solidFill>
                <a:schemeClr val="bg1"/>
              </a:solidFill>
              <a:cs typeface="Arial"/>
            </a:endParaRPr>
          </a:p>
        </p:txBody>
      </p:sp>
    </p:spTree>
    <p:extLst>
      <p:ext uri="{BB962C8B-B14F-4D97-AF65-F5344CB8AC3E}">
        <p14:creationId xmlns:p14="http://schemas.microsoft.com/office/powerpoint/2010/main" val="1007391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2" grpId="0" animBg="1"/>
      <p:bldP spid="13" grpId="0" animBg="1"/>
      <p:bldP spid="14"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75909FA-E1E6-49A2-B23B-AECEB7FA832D}"/>
              </a:ext>
            </a:extLst>
          </p:cNvPr>
          <p:cNvGraphicFramePr/>
          <p:nvPr>
            <p:extLst>
              <p:ext uri="{D42A27DB-BD31-4B8C-83A1-F6EECF244321}">
                <p14:modId xmlns:p14="http://schemas.microsoft.com/office/powerpoint/2010/main" val="1770085515"/>
              </p:ext>
            </p:extLst>
          </p:nvPr>
        </p:nvGraphicFramePr>
        <p:xfrm>
          <a:off x="194380" y="1197062"/>
          <a:ext cx="8762168" cy="32959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938B0CA3-69DE-4347-AC66-E97B007A7591}"/>
              </a:ext>
            </a:extLst>
          </p:cNvPr>
          <p:cNvSpPr>
            <a:spLocks noGrp="1"/>
          </p:cNvSpPr>
          <p:nvPr>
            <p:ph type="body" sz="quarter" idx="13"/>
          </p:nvPr>
        </p:nvSpPr>
        <p:spPr>
          <a:xfrm>
            <a:off x="352426" y="307253"/>
            <a:ext cx="8711290" cy="672835"/>
          </a:xfrm>
        </p:spPr>
        <p:txBody>
          <a:bodyPr vert="horz" anchor="t"/>
          <a:lstStyle/>
          <a:p>
            <a:r>
              <a:rPr lang="en-US" sz="2800" dirty="0"/>
              <a:t>Probability of Access</a:t>
            </a:r>
            <a:endParaRPr lang="en-US" sz="4400" dirty="0"/>
          </a:p>
        </p:txBody>
      </p:sp>
    </p:spTree>
    <p:extLst>
      <p:ext uri="{BB962C8B-B14F-4D97-AF65-F5344CB8AC3E}">
        <p14:creationId xmlns:p14="http://schemas.microsoft.com/office/powerpoint/2010/main" val="2274168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B6929E-ED4C-E54F-8EDD-877626185566}"/>
              </a:ext>
            </a:extLst>
          </p:cNvPr>
          <p:cNvSpPr>
            <a:spLocks noGrp="1"/>
          </p:cNvSpPr>
          <p:nvPr>
            <p:ph type="body" sz="quarter" idx="13"/>
          </p:nvPr>
        </p:nvSpPr>
        <p:spPr>
          <a:xfrm>
            <a:off x="340786" y="192901"/>
            <a:ext cx="6606114" cy="502448"/>
          </a:xfrm>
          <a:solidFill>
            <a:schemeClr val="bg1"/>
          </a:solidFill>
        </p:spPr>
        <p:txBody>
          <a:bodyPr/>
          <a:lstStyle/>
          <a:p>
            <a:r>
              <a:rPr lang="en-US"/>
              <a:t>Probability of fulfillment</a:t>
            </a:r>
          </a:p>
        </p:txBody>
      </p:sp>
      <p:graphicFrame>
        <p:nvGraphicFramePr>
          <p:cNvPr id="4" name="Table 3">
            <a:extLst>
              <a:ext uri="{FF2B5EF4-FFF2-40B4-BE49-F238E27FC236}">
                <a16:creationId xmlns:a16="http://schemas.microsoft.com/office/drawing/2014/main" id="{372E1988-6F07-1045-A3DC-3292CB448FC5}"/>
              </a:ext>
            </a:extLst>
          </p:cNvPr>
          <p:cNvGraphicFramePr>
            <a:graphicFrameLocks noGrp="1"/>
          </p:cNvGraphicFramePr>
          <p:nvPr/>
        </p:nvGraphicFramePr>
        <p:xfrm>
          <a:off x="3017067" y="1029746"/>
          <a:ext cx="3086588" cy="1630680"/>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3637201452"/>
                    </a:ext>
                  </a:extLst>
                </a:gridCol>
                <a:gridCol w="800588">
                  <a:extLst>
                    <a:ext uri="{9D8B030D-6E8A-4147-A177-3AD203B41FA5}">
                      <a16:colId xmlns:a16="http://schemas.microsoft.com/office/drawing/2014/main" val="690227063"/>
                    </a:ext>
                  </a:extLst>
                </a:gridCol>
              </a:tblGrid>
              <a:tr h="192405">
                <a:tc>
                  <a:txBody>
                    <a:bodyPr/>
                    <a:lstStyle/>
                    <a:p>
                      <a:pPr algn="l" fontAlgn="b"/>
                      <a:r>
                        <a:rPr lang="en-US" sz="1200" u="none" strike="noStrike">
                          <a:effectLst/>
                        </a:rPr>
                        <a:t>Number of searches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7587012"/>
                  </a:ext>
                </a:extLst>
              </a:tr>
              <a:tr h="192405">
                <a:tc>
                  <a:txBody>
                    <a:bodyPr/>
                    <a:lstStyle/>
                    <a:p>
                      <a:pPr algn="l" fontAlgn="b"/>
                      <a:r>
                        <a:rPr lang="en-US" sz="1200" u="none" strike="noStrike">
                          <a:effectLst/>
                        </a:rPr>
                        <a:t>Number of search refinements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0891870"/>
                  </a:ext>
                </a:extLst>
              </a:tr>
              <a:tr h="192405">
                <a:tc>
                  <a:txBody>
                    <a:bodyPr/>
                    <a:lstStyle/>
                    <a:p>
                      <a:pPr algn="l" fontAlgn="b"/>
                      <a:r>
                        <a:rPr lang="en-US" sz="1200" u="none" strike="noStrike">
                          <a:effectLst/>
                        </a:rPr>
                        <a:t>Words per search</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7081759"/>
                  </a:ext>
                </a:extLst>
              </a:tr>
              <a:tr h="192405">
                <a:tc>
                  <a:txBody>
                    <a:bodyPr/>
                    <a:lstStyle/>
                    <a:p>
                      <a:pPr algn="l" fontAlgn="b"/>
                      <a:r>
                        <a:rPr lang="en-US" sz="1200" u="none" strike="noStrike">
                          <a:effectLst/>
                        </a:rPr>
                        <a:t>Results per search</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1000</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9900830"/>
                  </a:ext>
                </a:extLst>
              </a:tr>
              <a:tr h="192405">
                <a:tc>
                  <a:txBody>
                    <a:bodyPr/>
                    <a:lstStyle/>
                    <a:p>
                      <a:pPr algn="l" fontAlgn="b"/>
                      <a:r>
                        <a:rPr lang="en-US" sz="1200" u="none" strike="noStrike">
                          <a:effectLst/>
                        </a:rPr>
                        <a:t>Keyword limiter (1 if yes, 0 if no)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984287"/>
                  </a:ext>
                </a:extLst>
              </a:tr>
              <a:tr h="192405">
                <a:tc>
                  <a:txBody>
                    <a:bodyPr/>
                    <a:lstStyle/>
                    <a:p>
                      <a:pPr algn="l" fontAlgn="b"/>
                      <a:r>
                        <a:rPr lang="en-US" sz="1200" u="none" strike="noStrike">
                          <a:effectLst/>
                        </a:rPr>
                        <a:t>Author limiter (1 if yes, 0 if no)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0341556"/>
                  </a:ext>
                </a:extLst>
              </a:tr>
              <a:tr h="192405">
                <a:tc>
                  <a:txBody>
                    <a:bodyPr/>
                    <a:lstStyle/>
                    <a:p>
                      <a:pPr algn="l" fontAlgn="b"/>
                      <a:r>
                        <a:rPr lang="en-US" sz="1200" u="none" strike="noStrike">
                          <a:effectLst/>
                        </a:rPr>
                        <a:t>Title limiter (1 if yes, 0 if no)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5654354"/>
                  </a:ext>
                </a:extLst>
              </a:tr>
              <a:tr h="283845">
                <a:tc>
                  <a:txBody>
                    <a:bodyPr/>
                    <a:lstStyle/>
                    <a:p>
                      <a:pPr algn="l" fontAlgn="b"/>
                      <a:r>
                        <a:rPr lang="en-US" sz="1800" u="none" strike="noStrike">
                          <a:effectLst/>
                        </a:rPr>
                        <a:t>Chance of Fulfillment</a:t>
                      </a:r>
                      <a:endParaRPr lang="en-US" sz="1800" b="1" i="0" u="none" strike="noStrike">
                        <a:solidFill>
                          <a:srgbClr val="C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69.09%</a:t>
                      </a:r>
                      <a:endParaRPr lang="en-US" sz="1800" b="1"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3635301"/>
                  </a:ext>
                </a:extLst>
              </a:tr>
            </a:tbl>
          </a:graphicData>
        </a:graphic>
      </p:graphicFrame>
      <p:graphicFrame>
        <p:nvGraphicFramePr>
          <p:cNvPr id="5" name="Table 4">
            <a:extLst>
              <a:ext uri="{FF2B5EF4-FFF2-40B4-BE49-F238E27FC236}">
                <a16:creationId xmlns:a16="http://schemas.microsoft.com/office/drawing/2014/main" id="{E2EA6B86-75B9-2E46-BB3E-5D0ED6E795BB}"/>
              </a:ext>
            </a:extLst>
          </p:cNvPr>
          <p:cNvGraphicFramePr>
            <a:graphicFrameLocks noGrp="1"/>
          </p:cNvGraphicFramePr>
          <p:nvPr/>
        </p:nvGraphicFramePr>
        <p:xfrm>
          <a:off x="340786" y="2810831"/>
          <a:ext cx="3086588" cy="1637321"/>
        </p:xfrm>
        <a:graphic>
          <a:graphicData uri="http://schemas.openxmlformats.org/drawingml/2006/table">
            <a:tbl>
              <a:tblPr>
                <a:tableStyleId>{5C22544A-7EE6-4342-B048-85BDC9FD1C3A}</a:tableStyleId>
              </a:tblPr>
              <a:tblGrid>
                <a:gridCol w="2286488">
                  <a:extLst>
                    <a:ext uri="{9D8B030D-6E8A-4147-A177-3AD203B41FA5}">
                      <a16:colId xmlns:a16="http://schemas.microsoft.com/office/drawing/2014/main" val="1541871797"/>
                    </a:ext>
                  </a:extLst>
                </a:gridCol>
                <a:gridCol w="800100">
                  <a:extLst>
                    <a:ext uri="{9D8B030D-6E8A-4147-A177-3AD203B41FA5}">
                      <a16:colId xmlns:a16="http://schemas.microsoft.com/office/drawing/2014/main" val="946937664"/>
                    </a:ext>
                  </a:extLst>
                </a:gridCol>
              </a:tblGrid>
              <a:tr h="192405">
                <a:tc>
                  <a:txBody>
                    <a:bodyPr/>
                    <a:lstStyle/>
                    <a:p>
                      <a:pPr algn="l" fontAlgn="b"/>
                      <a:r>
                        <a:rPr lang="en-US" sz="1200" u="none" strike="noStrike">
                          <a:effectLst/>
                        </a:rPr>
                        <a:t>Number of searches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9067053"/>
                  </a:ext>
                </a:extLst>
              </a:tr>
              <a:tr h="199046">
                <a:tc>
                  <a:txBody>
                    <a:bodyPr/>
                    <a:lstStyle/>
                    <a:p>
                      <a:pPr algn="l" fontAlgn="b"/>
                      <a:r>
                        <a:rPr lang="en-US" sz="1200" u="none" strike="noStrike">
                          <a:effectLst/>
                        </a:rPr>
                        <a:t>Number of search refinements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612723"/>
                  </a:ext>
                </a:extLst>
              </a:tr>
              <a:tr h="192405">
                <a:tc>
                  <a:txBody>
                    <a:bodyPr/>
                    <a:lstStyle/>
                    <a:p>
                      <a:pPr algn="l" fontAlgn="b"/>
                      <a:r>
                        <a:rPr lang="en-US" sz="1200" b="1" u="none" strike="noStrike">
                          <a:solidFill>
                            <a:schemeClr val="accent5">
                              <a:lumMod val="75000"/>
                            </a:schemeClr>
                          </a:solidFill>
                          <a:effectLst/>
                        </a:rPr>
                        <a:t>Words per search</a:t>
                      </a:r>
                      <a:endParaRPr lang="en-US" sz="1200" b="1" i="0" u="none" strike="noStrike">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1200" b="1" u="none" strike="noStrike">
                          <a:solidFill>
                            <a:schemeClr val="accent5">
                              <a:lumMod val="75000"/>
                            </a:schemeClr>
                          </a:solidFill>
                          <a:effectLst/>
                        </a:rPr>
                        <a:t>7</a:t>
                      </a:r>
                      <a:endParaRPr lang="en-US" sz="1200" b="1" i="0" u="none" strike="noStrike">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5141719"/>
                  </a:ext>
                </a:extLst>
              </a:tr>
              <a:tr h="192405">
                <a:tc>
                  <a:txBody>
                    <a:bodyPr/>
                    <a:lstStyle/>
                    <a:p>
                      <a:pPr algn="l" fontAlgn="b"/>
                      <a:r>
                        <a:rPr lang="en-US" sz="1200" u="none" strike="noStrike">
                          <a:effectLst/>
                        </a:rPr>
                        <a:t>Results per search</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1000</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9900884"/>
                  </a:ext>
                </a:extLst>
              </a:tr>
              <a:tr h="192405">
                <a:tc>
                  <a:txBody>
                    <a:bodyPr/>
                    <a:lstStyle/>
                    <a:p>
                      <a:pPr algn="l" fontAlgn="b"/>
                      <a:r>
                        <a:rPr lang="en-US" sz="1200" u="none" strike="noStrike">
                          <a:effectLst/>
                        </a:rPr>
                        <a:t>Keyword limiter (1 if yes, 0 if no)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863862"/>
                  </a:ext>
                </a:extLst>
              </a:tr>
              <a:tr h="192405">
                <a:tc>
                  <a:txBody>
                    <a:bodyPr/>
                    <a:lstStyle/>
                    <a:p>
                      <a:pPr algn="l" fontAlgn="b"/>
                      <a:r>
                        <a:rPr lang="en-US" sz="1200" u="none" strike="noStrike">
                          <a:effectLst/>
                        </a:rPr>
                        <a:t>Author limiter (1 if yes, 0 if no)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1856604"/>
                  </a:ext>
                </a:extLst>
              </a:tr>
              <a:tr h="192405">
                <a:tc>
                  <a:txBody>
                    <a:bodyPr/>
                    <a:lstStyle/>
                    <a:p>
                      <a:pPr algn="l" fontAlgn="b"/>
                      <a:r>
                        <a:rPr lang="en-US" sz="1200" u="none" strike="noStrike">
                          <a:effectLst/>
                        </a:rPr>
                        <a:t>Title limiter (1 if yes, 0 if no)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8263616"/>
                  </a:ext>
                </a:extLst>
              </a:tr>
              <a:tr h="283845">
                <a:tc>
                  <a:txBody>
                    <a:bodyPr/>
                    <a:lstStyle/>
                    <a:p>
                      <a:pPr algn="l" fontAlgn="b"/>
                      <a:r>
                        <a:rPr lang="en-US" sz="1800" u="none" strike="noStrike">
                          <a:effectLst/>
                        </a:rPr>
                        <a:t>Chance of Fulfillment</a:t>
                      </a:r>
                      <a:endParaRPr lang="en-US" sz="1800" b="1" i="0" u="none" strike="noStrike">
                        <a:solidFill>
                          <a:srgbClr val="C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70.32%</a:t>
                      </a:r>
                      <a:endParaRPr lang="en-US" sz="1800" b="1"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1766422"/>
                  </a:ext>
                </a:extLst>
              </a:tr>
            </a:tbl>
          </a:graphicData>
        </a:graphic>
      </p:graphicFrame>
      <p:graphicFrame>
        <p:nvGraphicFramePr>
          <p:cNvPr id="6" name="Table 5">
            <a:extLst>
              <a:ext uri="{FF2B5EF4-FFF2-40B4-BE49-F238E27FC236}">
                <a16:creationId xmlns:a16="http://schemas.microsoft.com/office/drawing/2014/main" id="{D9F1BD17-A507-FB43-B0DA-CF26E93247AB}"/>
              </a:ext>
            </a:extLst>
          </p:cNvPr>
          <p:cNvGraphicFramePr>
            <a:graphicFrameLocks noGrp="1"/>
          </p:cNvGraphicFramePr>
          <p:nvPr/>
        </p:nvGraphicFramePr>
        <p:xfrm>
          <a:off x="5693347" y="2810831"/>
          <a:ext cx="3086588" cy="1677035"/>
        </p:xfrm>
        <a:graphic>
          <a:graphicData uri="http://schemas.openxmlformats.org/drawingml/2006/table">
            <a:tbl>
              <a:tblPr>
                <a:tableStyleId>{5C22544A-7EE6-4342-B048-85BDC9FD1C3A}</a:tableStyleId>
              </a:tblPr>
              <a:tblGrid>
                <a:gridCol w="2286488">
                  <a:extLst>
                    <a:ext uri="{9D8B030D-6E8A-4147-A177-3AD203B41FA5}">
                      <a16:colId xmlns:a16="http://schemas.microsoft.com/office/drawing/2014/main" val="671645691"/>
                    </a:ext>
                  </a:extLst>
                </a:gridCol>
                <a:gridCol w="800100">
                  <a:extLst>
                    <a:ext uri="{9D8B030D-6E8A-4147-A177-3AD203B41FA5}">
                      <a16:colId xmlns:a16="http://schemas.microsoft.com/office/drawing/2014/main" val="3072252000"/>
                    </a:ext>
                  </a:extLst>
                </a:gridCol>
              </a:tblGrid>
              <a:tr h="192405">
                <a:tc>
                  <a:txBody>
                    <a:bodyPr/>
                    <a:lstStyle/>
                    <a:p>
                      <a:pPr algn="l" fontAlgn="b"/>
                      <a:r>
                        <a:rPr lang="en-US" sz="1200" u="none" strike="noStrike">
                          <a:effectLst/>
                        </a:rPr>
                        <a:t>Number of searches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8402512"/>
                  </a:ext>
                </a:extLst>
              </a:tr>
              <a:tr h="192405">
                <a:tc>
                  <a:txBody>
                    <a:bodyPr/>
                    <a:lstStyle/>
                    <a:p>
                      <a:pPr algn="l" fontAlgn="b"/>
                      <a:r>
                        <a:rPr lang="en-US" sz="1200" u="none" strike="noStrike">
                          <a:effectLst/>
                        </a:rPr>
                        <a:t>Number of search refinements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8138770"/>
                  </a:ext>
                </a:extLst>
              </a:tr>
              <a:tr h="192405">
                <a:tc>
                  <a:txBody>
                    <a:bodyPr/>
                    <a:lstStyle/>
                    <a:p>
                      <a:pPr algn="l" fontAlgn="b"/>
                      <a:r>
                        <a:rPr lang="en-US" sz="1200" u="none" strike="noStrike">
                          <a:effectLst/>
                        </a:rPr>
                        <a:t>Words per search</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460827"/>
                  </a:ext>
                </a:extLst>
              </a:tr>
              <a:tr h="192405">
                <a:tc>
                  <a:txBody>
                    <a:bodyPr/>
                    <a:lstStyle/>
                    <a:p>
                      <a:pPr algn="l" fontAlgn="b"/>
                      <a:r>
                        <a:rPr lang="en-US" sz="1200" u="none" strike="noStrike">
                          <a:effectLst/>
                        </a:rPr>
                        <a:t>Results per search</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1000</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6897510"/>
                  </a:ext>
                </a:extLst>
              </a:tr>
              <a:tr h="192405">
                <a:tc>
                  <a:txBody>
                    <a:bodyPr/>
                    <a:lstStyle/>
                    <a:p>
                      <a:pPr algn="l" fontAlgn="b"/>
                      <a:r>
                        <a:rPr lang="en-US" sz="1200" u="none" strike="noStrike">
                          <a:effectLst/>
                        </a:rPr>
                        <a:t>Keyword limiter (1 if yes, 0 if no)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7680577"/>
                  </a:ext>
                </a:extLst>
              </a:tr>
              <a:tr h="192405">
                <a:tc>
                  <a:txBody>
                    <a:bodyPr/>
                    <a:lstStyle/>
                    <a:p>
                      <a:pPr algn="l" fontAlgn="b"/>
                      <a:r>
                        <a:rPr lang="en-US" sz="1200" b="1" u="none" strike="noStrike">
                          <a:solidFill>
                            <a:schemeClr val="accent5">
                              <a:lumMod val="75000"/>
                            </a:schemeClr>
                          </a:solidFill>
                          <a:effectLst/>
                        </a:rPr>
                        <a:t>Author limiter (1 if yes, 0 if no)</a:t>
                      </a:r>
                      <a:endParaRPr lang="en-US" sz="1200" b="1" i="0" u="none" strike="noStrike">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1200" b="1" u="none" strike="noStrike">
                          <a:solidFill>
                            <a:schemeClr val="accent5">
                              <a:lumMod val="75000"/>
                            </a:schemeClr>
                          </a:solidFill>
                          <a:effectLst/>
                        </a:rPr>
                        <a:t>1</a:t>
                      </a:r>
                      <a:endParaRPr lang="en-US" sz="1200" b="1" i="0" u="none" strike="noStrike">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4912705"/>
                  </a:ext>
                </a:extLst>
              </a:tr>
              <a:tr h="192405">
                <a:tc>
                  <a:txBody>
                    <a:bodyPr/>
                    <a:lstStyle/>
                    <a:p>
                      <a:pPr algn="l" fontAlgn="b"/>
                      <a:r>
                        <a:rPr lang="en-US" sz="1200" u="none" strike="noStrike">
                          <a:effectLst/>
                        </a:rPr>
                        <a:t>Title limiter (1 if yes, 0 if no)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5697727"/>
                  </a:ext>
                </a:extLst>
              </a:tr>
              <a:tr h="330200">
                <a:tc>
                  <a:txBody>
                    <a:bodyPr/>
                    <a:lstStyle/>
                    <a:p>
                      <a:pPr algn="l" fontAlgn="b"/>
                      <a:r>
                        <a:rPr lang="en-US" sz="1800" u="none" strike="noStrike">
                          <a:effectLst/>
                        </a:rPr>
                        <a:t>Chance of Fulfillment</a:t>
                      </a:r>
                      <a:endParaRPr lang="en-US" sz="1800" b="1" i="0" u="none" strike="noStrike">
                        <a:solidFill>
                          <a:srgbClr val="C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84.76%</a:t>
                      </a:r>
                      <a:endParaRPr lang="en-US" sz="1800" b="1"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5719945"/>
                  </a:ext>
                </a:extLst>
              </a:tr>
            </a:tbl>
          </a:graphicData>
        </a:graphic>
      </p:graphicFrame>
      <p:sp>
        <p:nvSpPr>
          <p:cNvPr id="7" name="Rectangle 6">
            <a:extLst>
              <a:ext uri="{FF2B5EF4-FFF2-40B4-BE49-F238E27FC236}">
                <a16:creationId xmlns:a16="http://schemas.microsoft.com/office/drawing/2014/main" id="{3922B48D-535A-4B4B-8DAC-A03A86701659}"/>
              </a:ext>
            </a:extLst>
          </p:cNvPr>
          <p:cNvSpPr/>
          <p:nvPr/>
        </p:nvSpPr>
        <p:spPr>
          <a:xfrm>
            <a:off x="193432" y="3174024"/>
            <a:ext cx="3367454" cy="237392"/>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36D32337-AD92-E844-8D52-9845D46D464A}"/>
              </a:ext>
            </a:extLst>
          </p:cNvPr>
          <p:cNvSpPr/>
          <p:nvPr/>
        </p:nvSpPr>
        <p:spPr>
          <a:xfrm>
            <a:off x="5552914" y="3766039"/>
            <a:ext cx="3367454" cy="237392"/>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46621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43F80A-C33A-4279-AD5B-A17EE02D7594}"/>
              </a:ext>
            </a:extLst>
          </p:cNvPr>
          <p:cNvSpPr>
            <a:spLocks noGrp="1"/>
          </p:cNvSpPr>
          <p:nvPr>
            <p:ph type="body" sz="quarter" idx="10"/>
          </p:nvPr>
        </p:nvSpPr>
        <p:spPr>
          <a:xfrm>
            <a:off x="315261" y="831063"/>
            <a:ext cx="8174038" cy="692497"/>
          </a:xfrm>
        </p:spPr>
        <p:txBody>
          <a:bodyPr/>
          <a:lstStyle/>
          <a:p>
            <a:r>
              <a:rPr lang="en-US"/>
              <a:t>User interviews</a:t>
            </a:r>
          </a:p>
        </p:txBody>
      </p:sp>
      <p:sp>
        <p:nvSpPr>
          <p:cNvPr id="4" name="Text Placeholder 3">
            <a:extLst>
              <a:ext uri="{FF2B5EF4-FFF2-40B4-BE49-F238E27FC236}">
                <a16:creationId xmlns:a16="http://schemas.microsoft.com/office/drawing/2014/main" id="{4A9B1ED8-D4DC-49F8-B42F-21302FE5C98D}"/>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C2263F73-420F-431A-92AC-EB5F06A377EE}"/>
              </a:ext>
            </a:extLst>
          </p:cNvPr>
          <p:cNvSpPr>
            <a:spLocks noGrp="1"/>
          </p:cNvSpPr>
          <p:nvPr>
            <p:ph type="body" sz="quarter" idx="12"/>
          </p:nvPr>
        </p:nvSpPr>
        <p:spPr/>
        <p:txBody>
          <a:bodyPr/>
          <a:lstStyle/>
          <a:p>
            <a:endParaRPr lang="en-US"/>
          </a:p>
        </p:txBody>
      </p:sp>
      <p:sp>
        <p:nvSpPr>
          <p:cNvPr id="2" name="TextBox 1">
            <a:extLst>
              <a:ext uri="{FF2B5EF4-FFF2-40B4-BE49-F238E27FC236}">
                <a16:creationId xmlns:a16="http://schemas.microsoft.com/office/drawing/2014/main" id="{D694129C-7BB3-49EE-8E36-995FD282D148}"/>
              </a:ext>
            </a:extLst>
          </p:cNvPr>
          <p:cNvSpPr txBox="1"/>
          <p:nvPr/>
        </p:nvSpPr>
        <p:spPr>
          <a:xfrm>
            <a:off x="554180" y="1716446"/>
            <a:ext cx="7688120" cy="1138773"/>
          </a:xfrm>
          <a:prstGeom prst="rect">
            <a:avLst/>
          </a:prstGeom>
          <a:noFill/>
        </p:spPr>
        <p:txBody>
          <a:bodyPr wrap="square" rtlCol="0" anchor="t">
            <a:spAutoFit/>
          </a:bodyPr>
          <a:lstStyle/>
          <a:p>
            <a:r>
              <a:rPr lang="en-US" sz="1800" i="1">
                <a:solidFill>
                  <a:schemeClr val="bg1"/>
                </a:solidFill>
              </a:rPr>
              <a:t>“User interviews can help capture search and discovery behavior as the user understands it, rather than as a computer system understands it.”  </a:t>
            </a:r>
            <a:br>
              <a:rPr lang="en-US" sz="1800" i="1">
                <a:solidFill>
                  <a:schemeClr val="bg1"/>
                </a:solidFill>
              </a:rPr>
            </a:br>
            <a:endParaRPr lang="en-US" sz="1800" i="1">
              <a:solidFill>
                <a:schemeClr val="bg1"/>
              </a:solidFill>
            </a:endParaRPr>
          </a:p>
          <a:p>
            <a:pPr algn="r"/>
            <a:r>
              <a:rPr lang="en-US" sz="1200" i="1">
                <a:solidFill>
                  <a:schemeClr val="bg1"/>
                </a:solidFill>
              </a:rPr>
              <a:t>(Connaway, Cyr, Brannon, Gallagher, and Hood 2019)</a:t>
            </a:r>
            <a:endParaRPr lang="en-US" sz="1200" i="1">
              <a:solidFill>
                <a:schemeClr val="bg1"/>
              </a:solidFill>
              <a:cs typeface="Arial"/>
            </a:endParaRPr>
          </a:p>
        </p:txBody>
      </p:sp>
    </p:spTree>
    <p:extLst>
      <p:ext uri="{BB962C8B-B14F-4D97-AF65-F5344CB8AC3E}">
        <p14:creationId xmlns:p14="http://schemas.microsoft.com/office/powerpoint/2010/main" val="408677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1D22DE7-3C4A-4928-BC35-F868BB7C6F2C}"/>
              </a:ext>
            </a:extLst>
          </p:cNvPr>
          <p:cNvSpPr txBox="1">
            <a:spLocks/>
          </p:cNvSpPr>
          <p:nvPr/>
        </p:nvSpPr>
        <p:spPr>
          <a:xfrm>
            <a:off x="310002" y="335041"/>
            <a:ext cx="3759200" cy="579359"/>
          </a:xfrm>
          <a:prstGeom prst="rect">
            <a:avLst/>
          </a:prstGeom>
          <a:solidFill>
            <a:schemeClr val="bg1"/>
          </a:solidFill>
          <a:effectLst/>
        </p:spPr>
        <p:txBody>
          <a:bodyPr vert="horz"/>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000"/>
              <a:t>Example questions</a:t>
            </a:r>
          </a:p>
        </p:txBody>
      </p:sp>
      <p:sp>
        <p:nvSpPr>
          <p:cNvPr id="4" name="Text Placeholder 2">
            <a:extLst>
              <a:ext uri="{FF2B5EF4-FFF2-40B4-BE49-F238E27FC236}">
                <a16:creationId xmlns:a16="http://schemas.microsoft.com/office/drawing/2014/main" id="{B62E3834-228D-4792-ADFB-4318D89B1530}"/>
              </a:ext>
            </a:extLst>
          </p:cNvPr>
          <p:cNvSpPr txBox="1">
            <a:spLocks/>
          </p:cNvSpPr>
          <p:nvPr/>
        </p:nvSpPr>
        <p:spPr>
          <a:xfrm>
            <a:off x="309153" y="981919"/>
            <a:ext cx="8425560" cy="3615640"/>
          </a:xfrm>
          <a:prstGeom prst="rect">
            <a:avLst/>
          </a:prstGeom>
          <a:solidFill>
            <a:schemeClr val="bg1"/>
          </a:solidFill>
          <a:effectLst/>
        </p:spPr>
        <p:txBody>
          <a:bodyPr anchor="t"/>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33045" indent="-233045">
              <a:spcBef>
                <a:spcPts val="0"/>
              </a:spcBef>
            </a:pPr>
            <a:r>
              <a:rPr lang="en-US" sz="2400"/>
              <a:t>“Please tell us what you were looking for and why you decided to do an online search.” </a:t>
            </a:r>
            <a:endParaRPr lang="en-US" sz="2400">
              <a:cs typeface="Arial"/>
            </a:endParaRPr>
          </a:p>
          <a:p>
            <a:pPr marL="233045" indent="-233045">
              <a:spcBef>
                <a:spcPts val="0"/>
              </a:spcBef>
              <a:buNone/>
            </a:pPr>
            <a:endParaRPr lang="en-US" sz="2400">
              <a:cs typeface="Arial"/>
            </a:endParaRPr>
          </a:p>
          <a:p>
            <a:pPr marL="233045" indent="-233045">
              <a:spcBef>
                <a:spcPts val="0"/>
              </a:spcBef>
            </a:pPr>
            <a:r>
              <a:rPr lang="en-US" sz="2400"/>
              <a:t>“Did the item you were searching for come up in your search results? In other words, did you find it?”</a:t>
            </a:r>
            <a:endParaRPr lang="en-US" sz="2400">
              <a:cs typeface="Arial"/>
            </a:endParaRPr>
          </a:p>
          <a:p>
            <a:pPr marL="233045" indent="-233045">
              <a:spcBef>
                <a:spcPts val="0"/>
              </a:spcBef>
              <a:buNone/>
            </a:pPr>
            <a:endParaRPr lang="en-US" sz="2400">
              <a:cs typeface="Arial"/>
            </a:endParaRPr>
          </a:p>
          <a:p>
            <a:pPr marL="233045" indent="-233045">
              <a:spcBef>
                <a:spcPts val="0"/>
              </a:spcBef>
            </a:pPr>
            <a:r>
              <a:rPr lang="en-US" sz="2400"/>
              <a:t>“I’d like to understand how you felt about your search experience overall. Would you say you were delighted with your search experience?”</a:t>
            </a:r>
            <a:endParaRPr lang="en-US" sz="2400">
              <a:cs typeface="Arial"/>
            </a:endParaRPr>
          </a:p>
        </p:txBody>
      </p:sp>
    </p:spTree>
    <p:extLst>
      <p:ext uri="{BB962C8B-B14F-4D97-AF65-F5344CB8AC3E}">
        <p14:creationId xmlns:p14="http://schemas.microsoft.com/office/powerpoint/2010/main" val="1942987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0ABC3A-2E97-409B-8388-859B608A4044}"/>
              </a:ext>
            </a:extLst>
          </p:cNvPr>
          <p:cNvPicPr>
            <a:picLocks noChangeAspect="1"/>
          </p:cNvPicPr>
          <p:nvPr/>
        </p:nvPicPr>
        <p:blipFill>
          <a:blip r:embed="rId3"/>
          <a:stretch>
            <a:fillRect/>
          </a:stretch>
        </p:blipFill>
        <p:spPr>
          <a:xfrm>
            <a:off x="291892" y="1012543"/>
            <a:ext cx="2202851" cy="2849020"/>
          </a:xfrm>
          <a:prstGeom prst="rect">
            <a:avLst/>
          </a:prstGeom>
          <a:ln>
            <a:solidFill>
              <a:schemeClr val="tx1"/>
            </a:solidFill>
          </a:ln>
        </p:spPr>
      </p:pic>
      <p:pic>
        <p:nvPicPr>
          <p:cNvPr id="12" name="Picture 11">
            <a:extLst>
              <a:ext uri="{FF2B5EF4-FFF2-40B4-BE49-F238E27FC236}">
                <a16:creationId xmlns:a16="http://schemas.microsoft.com/office/drawing/2014/main" id="{671E3C74-3730-4264-A3C9-686D809B869F}"/>
              </a:ext>
            </a:extLst>
          </p:cNvPr>
          <p:cNvPicPr>
            <a:picLocks noChangeAspect="1"/>
          </p:cNvPicPr>
          <p:nvPr/>
        </p:nvPicPr>
        <p:blipFill>
          <a:blip r:embed="rId4"/>
          <a:stretch>
            <a:fillRect/>
          </a:stretch>
        </p:blipFill>
        <p:spPr>
          <a:xfrm>
            <a:off x="868766" y="1355764"/>
            <a:ext cx="2303374" cy="2849020"/>
          </a:xfrm>
          <a:prstGeom prst="rect">
            <a:avLst/>
          </a:prstGeom>
          <a:ln>
            <a:solidFill>
              <a:schemeClr val="tx1"/>
            </a:solidFill>
          </a:ln>
        </p:spPr>
      </p:pic>
      <p:pic>
        <p:nvPicPr>
          <p:cNvPr id="13" name="Picture 12">
            <a:extLst>
              <a:ext uri="{FF2B5EF4-FFF2-40B4-BE49-F238E27FC236}">
                <a16:creationId xmlns:a16="http://schemas.microsoft.com/office/drawing/2014/main" id="{D31FF8F3-B5F9-48E2-938B-E3197F4ECA87}"/>
              </a:ext>
            </a:extLst>
          </p:cNvPr>
          <p:cNvPicPr>
            <a:picLocks noChangeAspect="1"/>
          </p:cNvPicPr>
          <p:nvPr/>
        </p:nvPicPr>
        <p:blipFill>
          <a:blip r:embed="rId5"/>
          <a:stretch>
            <a:fillRect/>
          </a:stretch>
        </p:blipFill>
        <p:spPr>
          <a:xfrm>
            <a:off x="2077240" y="1565238"/>
            <a:ext cx="2177394" cy="2914294"/>
          </a:xfrm>
          <a:prstGeom prst="rect">
            <a:avLst/>
          </a:prstGeom>
          <a:ln>
            <a:solidFill>
              <a:schemeClr val="tx1"/>
            </a:solidFill>
          </a:ln>
        </p:spPr>
      </p:pic>
      <p:sp>
        <p:nvSpPr>
          <p:cNvPr id="6" name="TextBox 5">
            <a:extLst>
              <a:ext uri="{FF2B5EF4-FFF2-40B4-BE49-F238E27FC236}">
                <a16:creationId xmlns:a16="http://schemas.microsoft.com/office/drawing/2014/main" id="{C7921A86-5E90-42EB-82A5-D58602A4A02C}"/>
              </a:ext>
            </a:extLst>
          </p:cNvPr>
          <p:cNvSpPr txBox="1"/>
          <p:nvPr/>
        </p:nvSpPr>
        <p:spPr>
          <a:xfrm>
            <a:off x="302839" y="1368779"/>
            <a:ext cx="3854006" cy="2492990"/>
          </a:xfrm>
          <a:prstGeom prst="rect">
            <a:avLst/>
          </a:prstGeom>
          <a:solidFill>
            <a:schemeClr val="accent2"/>
          </a:solidFill>
        </p:spPr>
        <p:txBody>
          <a:bodyPr wrap="square" lIns="182880" tIns="91440" rIns="182880" bIns="91440" rtlCol="0">
            <a:spAutoFit/>
          </a:bodyPr>
          <a:lstStyle/>
          <a:p>
            <a:r>
              <a:rPr lang="en-US" sz="1500" b="1">
                <a:solidFill>
                  <a:schemeClr val="bg1"/>
                </a:solidFill>
              </a:rPr>
              <a:t>What the logs told us:</a:t>
            </a:r>
          </a:p>
          <a:p>
            <a:pPr marL="174625" indent="-174625">
              <a:buFont typeface="Arial" panose="020B0604020202020204" pitchFamily="34" charset="0"/>
              <a:buChar char="•"/>
            </a:pPr>
            <a:r>
              <a:rPr lang="en-US" sz="1500">
                <a:solidFill>
                  <a:schemeClr val="bg1"/>
                </a:solidFill>
              </a:rPr>
              <a:t>Began keyword search but mistyped it</a:t>
            </a:r>
          </a:p>
          <a:p>
            <a:pPr marL="519113" lvl="1" indent="-176213">
              <a:buFont typeface="Courier New" panose="02070309020205020404" pitchFamily="49" charset="0"/>
              <a:buChar char="o"/>
            </a:pPr>
            <a:r>
              <a:rPr lang="en-US" sz="1500">
                <a:solidFill>
                  <a:schemeClr val="bg1"/>
                </a:solidFill>
              </a:rPr>
              <a:t>Had 0 results</a:t>
            </a:r>
          </a:p>
          <a:p>
            <a:pPr marL="174625" indent="-174625">
              <a:buFont typeface="Arial" panose="020B0604020202020204" pitchFamily="34" charset="0"/>
              <a:buChar char="•"/>
            </a:pPr>
            <a:r>
              <a:rPr lang="en-US" sz="1500">
                <a:solidFill>
                  <a:schemeClr val="bg1"/>
                </a:solidFill>
              </a:rPr>
              <a:t>Redid keyword search with correct spelling</a:t>
            </a:r>
          </a:p>
          <a:p>
            <a:pPr marL="519113" lvl="1" indent="-176213">
              <a:buFont typeface="Courier New" panose="02070309020205020404" pitchFamily="49" charset="0"/>
              <a:buChar char="o"/>
            </a:pPr>
            <a:r>
              <a:rPr lang="en-US" sz="1500">
                <a:solidFill>
                  <a:schemeClr val="bg1"/>
                </a:solidFill>
              </a:rPr>
              <a:t>Had 759,902 results</a:t>
            </a:r>
          </a:p>
          <a:p>
            <a:pPr marL="174625" indent="-174625">
              <a:buFont typeface="Arial" panose="020B0604020202020204" pitchFamily="34" charset="0"/>
              <a:buChar char="•"/>
            </a:pPr>
            <a:r>
              <a:rPr lang="en-US" sz="1500">
                <a:solidFill>
                  <a:schemeClr val="bg1"/>
                </a:solidFill>
              </a:rPr>
              <a:t>Began typing in additional keyword</a:t>
            </a:r>
          </a:p>
          <a:p>
            <a:pPr marL="174625" indent="-174625">
              <a:buFont typeface="Arial" panose="020B0604020202020204" pitchFamily="34" charset="0"/>
              <a:buChar char="•"/>
            </a:pPr>
            <a:r>
              <a:rPr lang="en-US" sz="1500">
                <a:solidFill>
                  <a:schemeClr val="bg1"/>
                </a:solidFill>
              </a:rPr>
              <a:t>Selected one of the autosuggested phrases</a:t>
            </a:r>
          </a:p>
          <a:p>
            <a:pPr marL="519113" lvl="1" indent="-176213">
              <a:buFont typeface="Courier New" panose="02070309020205020404" pitchFamily="49" charset="0"/>
              <a:buChar char="o"/>
            </a:pPr>
            <a:r>
              <a:rPr lang="en-US" sz="1500">
                <a:solidFill>
                  <a:schemeClr val="bg1"/>
                </a:solidFill>
              </a:rPr>
              <a:t>Had 1,761 results</a:t>
            </a:r>
          </a:p>
        </p:txBody>
      </p:sp>
      <p:sp>
        <p:nvSpPr>
          <p:cNvPr id="7" name="TextBox 6">
            <a:extLst>
              <a:ext uri="{FF2B5EF4-FFF2-40B4-BE49-F238E27FC236}">
                <a16:creationId xmlns:a16="http://schemas.microsoft.com/office/drawing/2014/main" id="{F84282C1-FB40-4EF5-A710-F89C3C9F5B56}"/>
              </a:ext>
            </a:extLst>
          </p:cNvPr>
          <p:cNvSpPr txBox="1"/>
          <p:nvPr/>
        </p:nvSpPr>
        <p:spPr>
          <a:xfrm>
            <a:off x="4284986" y="1186323"/>
            <a:ext cx="4567122" cy="3293209"/>
          </a:xfrm>
          <a:prstGeom prst="rect">
            <a:avLst/>
          </a:prstGeom>
          <a:noFill/>
        </p:spPr>
        <p:txBody>
          <a:bodyPr wrap="square" rtlCol="0">
            <a:spAutoFit/>
          </a:bodyPr>
          <a:lstStyle/>
          <a:p>
            <a:pPr marL="174625" indent="-174625">
              <a:buFont typeface="Arial" panose="020B0604020202020204" pitchFamily="34" charset="0"/>
              <a:buChar char="•"/>
            </a:pPr>
            <a:r>
              <a:rPr lang="en-US" sz="1600"/>
              <a:t>Just starting work on a paper on a broad topic; didn’t yet have a direction for the paper</a:t>
            </a:r>
          </a:p>
          <a:p>
            <a:pPr marL="174625" indent="-174625">
              <a:buFont typeface="Arial" panose="020B0604020202020204" pitchFamily="34" charset="0"/>
              <a:buChar char="•"/>
            </a:pPr>
            <a:r>
              <a:rPr lang="en-US" sz="1600"/>
              <a:t>Was overwhelmed with number of search results </a:t>
            </a:r>
          </a:p>
          <a:p>
            <a:pPr marL="174625" indent="-174625">
              <a:buFont typeface="Arial" panose="020B0604020202020204" pitchFamily="34" charset="0"/>
              <a:buChar char="•"/>
            </a:pPr>
            <a:r>
              <a:rPr lang="en-US" sz="1600"/>
              <a:t>Abandoned “library search” to do “Google searching” to better determine a direction for the paper</a:t>
            </a:r>
          </a:p>
          <a:p>
            <a:pPr marL="174625" indent="-174625">
              <a:buFont typeface="Arial" panose="020B0604020202020204" pitchFamily="34" charset="0"/>
              <a:buChar char="•"/>
            </a:pPr>
            <a:r>
              <a:rPr lang="en-US" sz="1600"/>
              <a:t>Later came back to the library search and found it useful</a:t>
            </a:r>
          </a:p>
          <a:p>
            <a:pPr marL="174625" indent="-174625">
              <a:buFont typeface="Arial" panose="020B0604020202020204" pitchFamily="34" charset="0"/>
              <a:buChar char="•"/>
            </a:pPr>
            <a:r>
              <a:rPr lang="en-US" sz="1600"/>
              <a:t>Also received help from student workers in the library</a:t>
            </a:r>
          </a:p>
          <a:p>
            <a:pPr marL="174625" indent="-174625">
              <a:buFont typeface="Arial" panose="020B0604020202020204" pitchFamily="34" charset="0"/>
              <a:buChar char="•"/>
            </a:pPr>
            <a:r>
              <a:rPr lang="en-US" sz="1600"/>
              <a:t>Felt “prepared” to use the library search due to 1</a:t>
            </a:r>
            <a:r>
              <a:rPr lang="en-US" sz="1600" baseline="30000"/>
              <a:t>st</a:t>
            </a:r>
            <a:r>
              <a:rPr lang="en-US" sz="1600"/>
              <a:t>-year library instruction</a:t>
            </a:r>
          </a:p>
        </p:txBody>
      </p:sp>
      <p:sp>
        <p:nvSpPr>
          <p:cNvPr id="10" name="Text Placeholder 1">
            <a:extLst>
              <a:ext uri="{FF2B5EF4-FFF2-40B4-BE49-F238E27FC236}">
                <a16:creationId xmlns:a16="http://schemas.microsoft.com/office/drawing/2014/main" id="{136CFA87-31A5-2942-8E71-9CAD611E8F05}"/>
              </a:ext>
            </a:extLst>
          </p:cNvPr>
          <p:cNvSpPr>
            <a:spLocks noGrp="1"/>
          </p:cNvSpPr>
          <p:nvPr>
            <p:ph type="body" sz="quarter" idx="13"/>
          </p:nvPr>
        </p:nvSpPr>
        <p:spPr>
          <a:xfrm>
            <a:off x="291892" y="197765"/>
            <a:ext cx="8439148" cy="686442"/>
          </a:xfrm>
        </p:spPr>
        <p:txBody>
          <a:bodyPr/>
          <a:lstStyle/>
          <a:p>
            <a:r>
              <a:rPr lang="en-US"/>
              <a:t>What do the interviews tell us?</a:t>
            </a:r>
          </a:p>
        </p:txBody>
      </p:sp>
    </p:spTree>
    <p:extLst>
      <p:ext uri="{BB962C8B-B14F-4D97-AF65-F5344CB8AC3E}">
        <p14:creationId xmlns:p14="http://schemas.microsoft.com/office/powerpoint/2010/main" val="1738006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919935-CBB3-4E8B-B91D-1F01FDDA5346}"/>
              </a:ext>
            </a:extLst>
          </p:cNvPr>
          <p:cNvSpPr txBox="1">
            <a:spLocks/>
          </p:cNvSpPr>
          <p:nvPr/>
        </p:nvSpPr>
        <p:spPr>
          <a:xfrm>
            <a:off x="375138" y="281710"/>
            <a:ext cx="4645237" cy="561596"/>
          </a:xfrm>
          <a:prstGeom prst="rect">
            <a:avLst/>
          </a:prstGeom>
          <a:solidFill>
            <a:schemeClr val="bg1"/>
          </a:solidFill>
          <a:effectLst/>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3000" b="1">
                <a:solidFill>
                  <a:schemeClr val="tx2"/>
                </a:solidFill>
              </a:rPr>
              <a:t>Interview coding themes</a:t>
            </a:r>
          </a:p>
        </p:txBody>
      </p:sp>
      <p:sp>
        <p:nvSpPr>
          <p:cNvPr id="4" name="TextBox 3">
            <a:extLst>
              <a:ext uri="{FF2B5EF4-FFF2-40B4-BE49-F238E27FC236}">
                <a16:creationId xmlns:a16="http://schemas.microsoft.com/office/drawing/2014/main" id="{84568D73-C859-4FCA-ADDB-AE9135545754}"/>
              </a:ext>
            </a:extLst>
          </p:cNvPr>
          <p:cNvSpPr txBox="1"/>
          <p:nvPr/>
        </p:nvSpPr>
        <p:spPr>
          <a:xfrm>
            <a:off x="4572000" y="1763980"/>
            <a:ext cx="1828800" cy="807770"/>
          </a:xfrm>
          <a:prstGeom prst="rect">
            <a:avLst/>
          </a:prstGeom>
          <a:solidFill>
            <a:schemeClr val="accent1"/>
          </a:solidFill>
          <a:effectLst/>
        </p:spPr>
        <p:txBody>
          <a:bodyPr wrap="square" rtlCol="0" anchor="ctr">
            <a:noAutofit/>
          </a:bodyPr>
          <a:lstStyle/>
          <a:p>
            <a:pPr algn="ctr"/>
            <a:endParaRPr lang="en-US" sz="1600" b="1">
              <a:solidFill>
                <a:schemeClr val="bg1"/>
              </a:solidFill>
            </a:endParaRPr>
          </a:p>
          <a:p>
            <a:pPr algn="ctr"/>
            <a:r>
              <a:rPr lang="en-US" sz="1600" b="1">
                <a:solidFill>
                  <a:schemeClr val="bg1"/>
                </a:solidFill>
              </a:rPr>
              <a:t>Item formats</a:t>
            </a:r>
          </a:p>
          <a:p>
            <a:pPr algn="ctr"/>
            <a:endParaRPr lang="en-US" sz="1500">
              <a:solidFill>
                <a:schemeClr val="bg1"/>
              </a:solidFill>
            </a:endParaRPr>
          </a:p>
        </p:txBody>
      </p:sp>
      <p:sp>
        <p:nvSpPr>
          <p:cNvPr id="5" name="TextBox 4">
            <a:extLst>
              <a:ext uri="{FF2B5EF4-FFF2-40B4-BE49-F238E27FC236}">
                <a16:creationId xmlns:a16="http://schemas.microsoft.com/office/drawing/2014/main" id="{30E7295C-7EEF-47B1-AF95-EFE63DC0728B}"/>
              </a:ext>
            </a:extLst>
          </p:cNvPr>
          <p:cNvSpPr txBox="1"/>
          <p:nvPr/>
        </p:nvSpPr>
        <p:spPr>
          <a:xfrm>
            <a:off x="2591562" y="1768077"/>
            <a:ext cx="1828800" cy="804542"/>
          </a:xfrm>
          <a:prstGeom prst="rect">
            <a:avLst/>
          </a:prstGeom>
          <a:solidFill>
            <a:schemeClr val="accent1"/>
          </a:solidFill>
          <a:effectLst/>
        </p:spPr>
        <p:txBody>
          <a:bodyPr wrap="square" rtlCol="0" anchor="ctr">
            <a:noAutofit/>
          </a:bodyPr>
          <a:lstStyle/>
          <a:p>
            <a:pPr algn="ctr"/>
            <a:endParaRPr lang="en-US" sz="1600" b="1">
              <a:solidFill>
                <a:schemeClr val="bg1"/>
              </a:solidFill>
            </a:endParaRPr>
          </a:p>
          <a:p>
            <a:pPr algn="ctr"/>
            <a:r>
              <a:rPr lang="en-US" sz="1600" b="1">
                <a:solidFill>
                  <a:schemeClr val="bg1"/>
                </a:solidFill>
              </a:rPr>
              <a:t>Search strategies</a:t>
            </a:r>
          </a:p>
          <a:p>
            <a:pPr algn="ctr"/>
            <a:endParaRPr lang="en-US" sz="1600">
              <a:solidFill>
                <a:schemeClr val="bg1"/>
              </a:solidFill>
            </a:endParaRPr>
          </a:p>
        </p:txBody>
      </p:sp>
      <p:sp>
        <p:nvSpPr>
          <p:cNvPr id="6" name="TextBox 5">
            <a:extLst>
              <a:ext uri="{FF2B5EF4-FFF2-40B4-BE49-F238E27FC236}">
                <a16:creationId xmlns:a16="http://schemas.microsoft.com/office/drawing/2014/main" id="{FC4C10B9-C41D-4DCF-8121-AB57C22280DE}"/>
              </a:ext>
            </a:extLst>
          </p:cNvPr>
          <p:cNvSpPr txBox="1"/>
          <p:nvPr/>
        </p:nvSpPr>
        <p:spPr>
          <a:xfrm>
            <a:off x="611124" y="1770037"/>
            <a:ext cx="1828800" cy="819882"/>
          </a:xfrm>
          <a:prstGeom prst="rect">
            <a:avLst/>
          </a:prstGeom>
          <a:solidFill>
            <a:schemeClr val="accent1"/>
          </a:solidFill>
          <a:effectLst/>
        </p:spPr>
        <p:txBody>
          <a:bodyPr wrap="square" rtlCol="0" anchor="ctr">
            <a:noAutofit/>
          </a:bodyPr>
          <a:lstStyle/>
          <a:p>
            <a:pPr algn="ctr"/>
            <a:r>
              <a:rPr lang="en-US" sz="1600" b="1">
                <a:solidFill>
                  <a:schemeClr val="bg1"/>
                </a:solidFill>
              </a:rPr>
              <a:t>Decision-making factors</a:t>
            </a:r>
          </a:p>
        </p:txBody>
      </p:sp>
      <p:sp>
        <p:nvSpPr>
          <p:cNvPr id="7" name="TextBox 6">
            <a:extLst>
              <a:ext uri="{FF2B5EF4-FFF2-40B4-BE49-F238E27FC236}">
                <a16:creationId xmlns:a16="http://schemas.microsoft.com/office/drawing/2014/main" id="{EBE4BF5C-4838-4AED-9307-704E6BC1D1C6}"/>
              </a:ext>
            </a:extLst>
          </p:cNvPr>
          <p:cNvSpPr txBox="1"/>
          <p:nvPr/>
        </p:nvSpPr>
        <p:spPr>
          <a:xfrm>
            <a:off x="1525524" y="2938786"/>
            <a:ext cx="1828800" cy="807770"/>
          </a:xfrm>
          <a:prstGeom prst="rect">
            <a:avLst/>
          </a:prstGeom>
          <a:solidFill>
            <a:schemeClr val="accent1"/>
          </a:solidFill>
          <a:effectLst/>
        </p:spPr>
        <p:txBody>
          <a:bodyPr wrap="square" rtlCol="0" anchor="ctr">
            <a:noAutofit/>
          </a:bodyPr>
          <a:lstStyle/>
          <a:p>
            <a:pPr algn="ctr"/>
            <a:r>
              <a:rPr lang="en-US" sz="1600" b="1">
                <a:solidFill>
                  <a:schemeClr val="bg1"/>
                </a:solidFill>
              </a:rPr>
              <a:t>Liked or</a:t>
            </a:r>
          </a:p>
          <a:p>
            <a:pPr algn="ctr"/>
            <a:r>
              <a:rPr lang="en-US" sz="1600" b="1">
                <a:solidFill>
                  <a:schemeClr val="bg1"/>
                </a:solidFill>
              </a:rPr>
              <a:t>desired features</a:t>
            </a:r>
          </a:p>
        </p:txBody>
      </p:sp>
      <p:sp>
        <p:nvSpPr>
          <p:cNvPr id="9" name="TextBox 8">
            <a:extLst>
              <a:ext uri="{FF2B5EF4-FFF2-40B4-BE49-F238E27FC236}">
                <a16:creationId xmlns:a16="http://schemas.microsoft.com/office/drawing/2014/main" id="{27B97996-1EFE-4861-88D1-33B22317E2A7}"/>
              </a:ext>
            </a:extLst>
          </p:cNvPr>
          <p:cNvSpPr txBox="1"/>
          <p:nvPr/>
        </p:nvSpPr>
        <p:spPr>
          <a:xfrm>
            <a:off x="6552438" y="1782149"/>
            <a:ext cx="1828800" cy="807770"/>
          </a:xfrm>
          <a:prstGeom prst="rect">
            <a:avLst/>
          </a:prstGeom>
          <a:solidFill>
            <a:schemeClr val="accent1"/>
          </a:solidFill>
          <a:effectLst/>
        </p:spPr>
        <p:txBody>
          <a:bodyPr wrap="square" rtlCol="0" anchor="ctr" anchorCtr="0">
            <a:noAutofit/>
          </a:bodyPr>
          <a:lstStyle/>
          <a:p>
            <a:pPr algn="ctr"/>
            <a:r>
              <a:rPr lang="en-US" sz="1600" b="1">
                <a:solidFill>
                  <a:schemeClr val="bg1"/>
                </a:solidFill>
              </a:rPr>
              <a:t>Evaluation of resources</a:t>
            </a:r>
          </a:p>
        </p:txBody>
      </p:sp>
      <p:sp>
        <p:nvSpPr>
          <p:cNvPr id="10" name="TextBox 9">
            <a:extLst>
              <a:ext uri="{FF2B5EF4-FFF2-40B4-BE49-F238E27FC236}">
                <a16:creationId xmlns:a16="http://schemas.microsoft.com/office/drawing/2014/main" id="{1BBF1C1E-9E53-47B9-949F-978A6F61C7AE}"/>
              </a:ext>
            </a:extLst>
          </p:cNvPr>
          <p:cNvSpPr txBox="1"/>
          <p:nvPr/>
        </p:nvSpPr>
        <p:spPr>
          <a:xfrm>
            <a:off x="3505962" y="2950614"/>
            <a:ext cx="1828800" cy="807770"/>
          </a:xfrm>
          <a:prstGeom prst="rect">
            <a:avLst/>
          </a:prstGeom>
          <a:solidFill>
            <a:schemeClr val="accent1"/>
          </a:solidFill>
        </p:spPr>
        <p:txBody>
          <a:bodyPr wrap="square" rtlCol="0" anchor="ctr">
            <a:noAutofit/>
          </a:bodyPr>
          <a:lstStyle/>
          <a:p>
            <a:pPr algn="ctr"/>
            <a:r>
              <a:rPr lang="en-US" sz="1600" b="1">
                <a:solidFill>
                  <a:schemeClr val="bg1"/>
                </a:solidFill>
              </a:rPr>
              <a:t>Feelings of frustration and delight</a:t>
            </a:r>
          </a:p>
        </p:txBody>
      </p:sp>
      <p:sp>
        <p:nvSpPr>
          <p:cNvPr id="11" name="TextBox 10">
            <a:extLst>
              <a:ext uri="{FF2B5EF4-FFF2-40B4-BE49-F238E27FC236}">
                <a16:creationId xmlns:a16="http://schemas.microsoft.com/office/drawing/2014/main" id="{B5F7A3A5-0B51-4607-8853-DB95CD0C8640}"/>
              </a:ext>
            </a:extLst>
          </p:cNvPr>
          <p:cNvSpPr txBox="1"/>
          <p:nvPr/>
        </p:nvSpPr>
        <p:spPr>
          <a:xfrm>
            <a:off x="5486400" y="2935918"/>
            <a:ext cx="1828800" cy="807770"/>
          </a:xfrm>
          <a:prstGeom prst="rect">
            <a:avLst/>
          </a:prstGeom>
          <a:solidFill>
            <a:schemeClr val="accent1"/>
          </a:solidFill>
          <a:effectLst/>
        </p:spPr>
        <p:txBody>
          <a:bodyPr wrap="square" rtlCol="0" anchor="ctr">
            <a:noAutofit/>
          </a:bodyPr>
          <a:lstStyle/>
          <a:p>
            <a:pPr algn="ctr"/>
            <a:r>
              <a:rPr lang="en-US" sz="1600" b="1">
                <a:solidFill>
                  <a:schemeClr val="bg1"/>
                </a:solidFill>
              </a:rPr>
              <a:t>Influence of librarian</a:t>
            </a:r>
          </a:p>
        </p:txBody>
      </p:sp>
    </p:spTree>
    <p:extLst>
      <p:ext uri="{BB962C8B-B14F-4D97-AF65-F5344CB8AC3E}">
        <p14:creationId xmlns:p14="http://schemas.microsoft.com/office/powerpoint/2010/main" val="3020188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14323E19-BE44-4411-A14B-32C63901DA00}"/>
              </a:ext>
            </a:extLst>
          </p:cNvPr>
          <p:cNvSpPr txBox="1">
            <a:spLocks/>
          </p:cNvSpPr>
          <p:nvPr/>
        </p:nvSpPr>
        <p:spPr>
          <a:xfrm>
            <a:off x="316517" y="337988"/>
            <a:ext cx="6699739" cy="1461508"/>
          </a:xfrm>
          <a:prstGeom prst="rect">
            <a:avLst/>
          </a:prstGeom>
          <a:solidFill>
            <a:schemeClr val="bg1"/>
          </a:solidFill>
          <a:effectLst/>
        </p:spPr>
        <p:txBody>
          <a:bodyPr vert="horz"/>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457189">
              <a:defRPr/>
            </a:pPr>
            <a:r>
              <a:rPr lang="en-US" sz="3000">
                <a:latin typeface="Arial"/>
              </a:rPr>
              <a:t>Decision-making factors</a:t>
            </a:r>
          </a:p>
        </p:txBody>
      </p:sp>
      <p:sp>
        <p:nvSpPr>
          <p:cNvPr id="4" name="Text Placeholder 2">
            <a:extLst>
              <a:ext uri="{FF2B5EF4-FFF2-40B4-BE49-F238E27FC236}">
                <a16:creationId xmlns:a16="http://schemas.microsoft.com/office/drawing/2014/main" id="{8062A3AF-5455-4972-8461-BE160BAFDD00}"/>
              </a:ext>
            </a:extLst>
          </p:cNvPr>
          <p:cNvSpPr txBox="1">
            <a:spLocks/>
          </p:cNvSpPr>
          <p:nvPr/>
        </p:nvSpPr>
        <p:spPr>
          <a:xfrm>
            <a:off x="386862" y="884708"/>
            <a:ext cx="8380476" cy="600348"/>
          </a:xfrm>
          <a:prstGeom prst="rect">
            <a:avLst/>
          </a:prstGeom>
          <a:solidFill>
            <a:schemeClr val="bg1"/>
          </a:solidFill>
          <a:effectLst/>
        </p:spPr>
        <p:txBody>
          <a:bodyPr anchor="t"/>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29870" indent="-229870">
              <a:spcBef>
                <a:spcPts val="0"/>
              </a:spcBef>
            </a:pPr>
            <a:r>
              <a:rPr lang="en-US" sz="2400">
                <a:latin typeface="Arial"/>
              </a:rPr>
              <a:t>Convenience/ease of access is a major factor</a:t>
            </a:r>
            <a:endParaRPr lang="en-US" sz="2400">
              <a:latin typeface="Arial"/>
              <a:cs typeface="Arial"/>
            </a:endParaRPr>
          </a:p>
        </p:txBody>
      </p:sp>
      <p:sp>
        <p:nvSpPr>
          <p:cNvPr id="5" name="Text Placeholder 1">
            <a:extLst>
              <a:ext uri="{FF2B5EF4-FFF2-40B4-BE49-F238E27FC236}">
                <a16:creationId xmlns:a16="http://schemas.microsoft.com/office/drawing/2014/main" id="{8FE4DE6B-B6BF-488A-8326-A2103E061460}"/>
              </a:ext>
            </a:extLst>
          </p:cNvPr>
          <p:cNvSpPr txBox="1">
            <a:spLocks/>
          </p:cNvSpPr>
          <p:nvPr/>
        </p:nvSpPr>
        <p:spPr>
          <a:xfrm>
            <a:off x="316518" y="1601121"/>
            <a:ext cx="4718304" cy="797853"/>
          </a:xfrm>
          <a:prstGeom prst="rect">
            <a:avLst/>
          </a:prstGeom>
          <a:solidFill>
            <a:schemeClr val="bg1"/>
          </a:solidFill>
          <a:effectLst/>
        </p:spPr>
        <p:txBody>
          <a:bodyPr vert="horz"/>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000"/>
              <a:t>Search strategies</a:t>
            </a:r>
          </a:p>
        </p:txBody>
      </p:sp>
      <p:sp>
        <p:nvSpPr>
          <p:cNvPr id="6" name="Text Placeholder 2">
            <a:extLst>
              <a:ext uri="{FF2B5EF4-FFF2-40B4-BE49-F238E27FC236}">
                <a16:creationId xmlns:a16="http://schemas.microsoft.com/office/drawing/2014/main" id="{11A4E8E8-8DAE-488A-89FE-A72040C3FFCA}"/>
              </a:ext>
            </a:extLst>
          </p:cNvPr>
          <p:cNvSpPr txBox="1">
            <a:spLocks/>
          </p:cNvSpPr>
          <p:nvPr/>
        </p:nvSpPr>
        <p:spPr>
          <a:xfrm>
            <a:off x="386862" y="2145915"/>
            <a:ext cx="8380476" cy="2333754"/>
          </a:xfrm>
          <a:prstGeom prst="rect">
            <a:avLst/>
          </a:prstGeom>
          <a:solidFill>
            <a:schemeClr val="bg1"/>
          </a:solidFill>
          <a:effectLst/>
        </p:spPr>
        <p:txBody>
          <a:bodyPr anchor="t"/>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13360" indent="-213360">
              <a:spcBef>
                <a:spcPts val="0"/>
              </a:spcBef>
              <a:buFont typeface="Arial" panose="020B0604020202020204" pitchFamily="34" charset="0"/>
              <a:buChar char="•"/>
            </a:pPr>
            <a:r>
              <a:rPr lang="en-US" sz="2400"/>
              <a:t>Interviewees refine their searches in various ways:</a:t>
            </a:r>
            <a:endParaRPr lang="en-US" sz="2400">
              <a:cs typeface="Arial"/>
            </a:endParaRPr>
          </a:p>
          <a:p>
            <a:pPr marL="556260" lvl="1" indent="-213360">
              <a:spcBef>
                <a:spcPts val="0"/>
              </a:spcBef>
            </a:pPr>
            <a:r>
              <a:rPr lang="en-US" sz="2400"/>
              <a:t>Identifiers</a:t>
            </a:r>
            <a:endParaRPr lang="en-US" sz="2400">
              <a:cs typeface="Arial"/>
            </a:endParaRPr>
          </a:p>
          <a:p>
            <a:pPr marL="556260" lvl="1" indent="-213360">
              <a:spcBef>
                <a:spcPts val="0"/>
              </a:spcBef>
            </a:pPr>
            <a:r>
              <a:rPr lang="en-US" sz="2400"/>
              <a:t>Limiters</a:t>
            </a:r>
            <a:endParaRPr lang="en-US" sz="2400">
              <a:cs typeface="Arial"/>
            </a:endParaRPr>
          </a:p>
          <a:p>
            <a:pPr marL="556260" lvl="1" indent="-213360">
              <a:spcBef>
                <a:spcPts val="0"/>
              </a:spcBef>
            </a:pPr>
            <a:r>
              <a:rPr lang="en-US" sz="2400"/>
              <a:t>Different/additional search terms</a:t>
            </a:r>
            <a:endParaRPr lang="en-US" sz="2400">
              <a:cs typeface="Arial"/>
            </a:endParaRPr>
          </a:p>
          <a:p>
            <a:pPr marL="556260" lvl="1" indent="-213360">
              <a:spcBef>
                <a:spcPts val="0"/>
              </a:spcBef>
            </a:pPr>
            <a:r>
              <a:rPr lang="en-US" sz="2400"/>
              <a:t>Topic refinement</a:t>
            </a:r>
            <a:endParaRPr lang="en-US" sz="2400">
              <a:cs typeface="Arial"/>
            </a:endParaRPr>
          </a:p>
          <a:p>
            <a:pPr marL="0" indent="0">
              <a:buNone/>
            </a:pPr>
            <a:endParaRPr lang="en-US" sz="2400">
              <a:cs typeface="Arial"/>
            </a:endParaRPr>
          </a:p>
        </p:txBody>
      </p:sp>
    </p:spTree>
    <p:extLst>
      <p:ext uri="{BB962C8B-B14F-4D97-AF65-F5344CB8AC3E}">
        <p14:creationId xmlns:p14="http://schemas.microsoft.com/office/powerpoint/2010/main" val="1476358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E0DAEB-DE6D-C74E-9FD1-8261353EEAF1}"/>
              </a:ext>
            </a:extLst>
          </p:cNvPr>
          <p:cNvSpPr>
            <a:spLocks noGrp="1"/>
          </p:cNvSpPr>
          <p:nvPr>
            <p:ph type="body" sz="quarter" idx="10"/>
          </p:nvPr>
        </p:nvSpPr>
        <p:spPr>
          <a:xfrm>
            <a:off x="315260" y="831062"/>
            <a:ext cx="8174038" cy="1357295"/>
          </a:xfrm>
        </p:spPr>
        <p:txBody>
          <a:bodyPr/>
          <a:lstStyle/>
          <a:p>
            <a:r>
              <a:rPr lang="en-US"/>
              <a:t>Methodology </a:t>
            </a:r>
          </a:p>
          <a:p>
            <a:r>
              <a:rPr lang="en-US"/>
              <a:t>Challenges and Benefits</a:t>
            </a:r>
          </a:p>
        </p:txBody>
      </p:sp>
      <p:sp>
        <p:nvSpPr>
          <p:cNvPr id="3" name="Text Placeholder 2">
            <a:extLst>
              <a:ext uri="{FF2B5EF4-FFF2-40B4-BE49-F238E27FC236}">
                <a16:creationId xmlns:a16="http://schemas.microsoft.com/office/drawing/2014/main" id="{F40CD6CE-EF18-FC4E-B4FC-F49278F61C7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71EDB91-DEDC-5F4C-BD23-B2A9AEC15ED9}"/>
              </a:ext>
            </a:extLst>
          </p:cNvPr>
          <p:cNvSpPr>
            <a:spLocks noGrp="1"/>
          </p:cNvSpPr>
          <p:nvPr>
            <p:ph type="body" sz="quarter" idx="12"/>
          </p:nvPr>
        </p:nvSpPr>
        <p:spPr/>
        <p:txBody>
          <a:bodyPr/>
          <a:lstStyle/>
          <a:p>
            <a:endParaRPr lang="en-US"/>
          </a:p>
        </p:txBody>
      </p:sp>
      <p:sp>
        <p:nvSpPr>
          <p:cNvPr id="5" name="TextBox 4">
            <a:extLst>
              <a:ext uri="{FF2B5EF4-FFF2-40B4-BE49-F238E27FC236}">
                <a16:creationId xmlns:a16="http://schemas.microsoft.com/office/drawing/2014/main" id="{63C9EE65-CBC0-4323-AE18-986FCE18FD17}"/>
              </a:ext>
            </a:extLst>
          </p:cNvPr>
          <p:cNvSpPr txBox="1"/>
          <p:nvPr/>
        </p:nvSpPr>
        <p:spPr>
          <a:xfrm>
            <a:off x="466932" y="2235817"/>
            <a:ext cx="7633713" cy="1415772"/>
          </a:xfrm>
          <a:prstGeom prst="rect">
            <a:avLst/>
          </a:prstGeom>
          <a:noFill/>
        </p:spPr>
        <p:txBody>
          <a:bodyPr wrap="square" rtlCol="0" anchor="t">
            <a:spAutoFit/>
          </a:bodyPr>
          <a:lstStyle/>
          <a:p>
            <a:r>
              <a:rPr lang="en-US" sz="1800" i="1">
                <a:solidFill>
                  <a:schemeClr val="bg1"/>
                </a:solidFill>
              </a:rPr>
              <a:t>“The methodology used for this study also could be extended beyond discovery systems. Other computerized activities that leave digital traces could be studied using interview protocols based on log analysis.” </a:t>
            </a:r>
            <a:br>
              <a:rPr lang="en-US" sz="1800" i="1">
                <a:solidFill>
                  <a:schemeClr val="bg1"/>
                </a:solidFill>
              </a:rPr>
            </a:br>
            <a:endParaRPr lang="en-US" sz="1800" i="1">
              <a:solidFill>
                <a:schemeClr val="bg1"/>
              </a:solidFill>
            </a:endParaRPr>
          </a:p>
          <a:p>
            <a:pPr algn="r"/>
            <a:r>
              <a:rPr lang="en-US" sz="1200" i="1">
                <a:solidFill>
                  <a:schemeClr val="bg1"/>
                </a:solidFill>
              </a:rPr>
              <a:t>(Connaway, Cyr, Brannon, Gallagher, and Hood 2019)</a:t>
            </a:r>
            <a:endParaRPr lang="en-US" sz="1200" i="1">
              <a:solidFill>
                <a:schemeClr val="bg1"/>
              </a:solidFill>
              <a:cs typeface="Arial"/>
            </a:endParaRPr>
          </a:p>
        </p:txBody>
      </p:sp>
    </p:spTree>
    <p:extLst>
      <p:ext uri="{BB962C8B-B14F-4D97-AF65-F5344CB8AC3E}">
        <p14:creationId xmlns:p14="http://schemas.microsoft.com/office/powerpoint/2010/main" val="970462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9AC071-2CD5-4C47-8057-B53490C00F11}"/>
              </a:ext>
            </a:extLst>
          </p:cNvPr>
          <p:cNvSpPr>
            <a:spLocks noGrp="1"/>
          </p:cNvSpPr>
          <p:nvPr>
            <p:ph type="body" sz="quarter" idx="13"/>
          </p:nvPr>
        </p:nvSpPr>
        <p:spPr>
          <a:xfrm>
            <a:off x="308904" y="330705"/>
            <a:ext cx="7844497" cy="1193292"/>
          </a:xfrm>
          <a:solidFill>
            <a:schemeClr val="bg1"/>
          </a:solidFill>
        </p:spPr>
        <p:txBody>
          <a:bodyPr vert="horz" anchor="t"/>
          <a:lstStyle/>
          <a:p>
            <a:r>
              <a:rPr lang="en-US" sz="3000"/>
              <a:t>Challenges of methodology </a:t>
            </a:r>
          </a:p>
          <a:p>
            <a:r>
              <a:rPr lang="en-US" sz="2400" b="0">
                <a:solidFill>
                  <a:schemeClr val="tx1"/>
                </a:solidFill>
              </a:rPr>
              <a:t>(Tandem use of log data and user interviews)</a:t>
            </a:r>
            <a:endParaRPr lang="en-US" sz="2400" b="0">
              <a:solidFill>
                <a:schemeClr val="tx1"/>
              </a:solidFill>
              <a:cs typeface="Arial"/>
            </a:endParaRPr>
          </a:p>
        </p:txBody>
      </p:sp>
      <p:sp>
        <p:nvSpPr>
          <p:cNvPr id="3" name="TextBox 2">
            <a:extLst>
              <a:ext uri="{FF2B5EF4-FFF2-40B4-BE49-F238E27FC236}">
                <a16:creationId xmlns:a16="http://schemas.microsoft.com/office/drawing/2014/main" id="{886F5E1E-49CF-410C-B136-6C4992F41A06}"/>
              </a:ext>
            </a:extLst>
          </p:cNvPr>
          <p:cNvSpPr txBox="1"/>
          <p:nvPr/>
        </p:nvSpPr>
        <p:spPr>
          <a:xfrm>
            <a:off x="326490" y="1628044"/>
            <a:ext cx="5911596" cy="2308324"/>
          </a:xfrm>
          <a:prstGeom prst="rect">
            <a:avLst/>
          </a:prstGeom>
          <a:solidFill>
            <a:schemeClr val="bg1"/>
          </a:solidFill>
        </p:spPr>
        <p:txBody>
          <a:bodyPr wrap="square" rtlCol="0">
            <a:spAutoFit/>
          </a:bodyPr>
          <a:lstStyle/>
          <a:p>
            <a:pPr marL="214313" indent="-214313">
              <a:buFont typeface="Arial" panose="020B0604020202020204" pitchFamily="34" charset="0"/>
              <a:buChar char="•"/>
            </a:pPr>
            <a:r>
              <a:rPr lang="en-US" sz="2400" b="1"/>
              <a:t>Resource intensive</a:t>
            </a:r>
          </a:p>
          <a:p>
            <a:r>
              <a:rPr lang="en-US" sz="2400"/>
              <a:t>	Time consuming</a:t>
            </a:r>
          </a:p>
          <a:p>
            <a:r>
              <a:rPr lang="en-US" sz="2400"/>
              <a:t>	Multiple team members</a:t>
            </a:r>
          </a:p>
          <a:p>
            <a:r>
              <a:rPr lang="en-US" sz="2400"/>
              <a:t>	Multiple IRBs</a:t>
            </a:r>
          </a:p>
          <a:p>
            <a:endParaRPr lang="en-US" sz="2400"/>
          </a:p>
          <a:p>
            <a:pPr marL="214313" indent="-214313">
              <a:buFont typeface="Arial" panose="020B0604020202020204" pitchFamily="34" charset="0"/>
              <a:buChar char="•"/>
            </a:pPr>
            <a:r>
              <a:rPr lang="en-US" sz="2400" b="1"/>
              <a:t>High level of expertise required</a:t>
            </a:r>
          </a:p>
        </p:txBody>
      </p:sp>
    </p:spTree>
    <p:extLst>
      <p:ext uri="{BB962C8B-B14F-4D97-AF65-F5344CB8AC3E}">
        <p14:creationId xmlns:p14="http://schemas.microsoft.com/office/powerpoint/2010/main" val="1166373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D1991F-9EFA-4BC5-938D-F6941F933156}"/>
              </a:ext>
            </a:extLst>
          </p:cNvPr>
          <p:cNvSpPr txBox="1"/>
          <p:nvPr/>
        </p:nvSpPr>
        <p:spPr>
          <a:xfrm>
            <a:off x="8004" y="3087047"/>
            <a:ext cx="2142804" cy="923330"/>
          </a:xfrm>
          <a:prstGeom prst="rect">
            <a:avLst/>
          </a:prstGeom>
          <a:solidFill>
            <a:schemeClr val="bg1">
              <a:alpha val="65000"/>
            </a:schemeClr>
          </a:solidFill>
        </p:spPr>
        <p:txBody>
          <a:bodyPr wrap="square" rtlCol="0">
            <a:spAutoFit/>
          </a:bodyPr>
          <a:lstStyle/>
          <a:p>
            <a:pPr algn="ctr"/>
            <a:r>
              <a:rPr lang="en-US" sz="1200" b="1"/>
              <a:t>Lynn </a:t>
            </a:r>
            <a:r>
              <a:rPr lang="en-US" sz="1200" b="1" err="1"/>
              <a:t>Silipigni</a:t>
            </a:r>
            <a:r>
              <a:rPr lang="en-US" sz="1200" b="1"/>
              <a:t> </a:t>
            </a:r>
            <a:r>
              <a:rPr lang="en-US" sz="1200" b="1" err="1"/>
              <a:t>Connaway</a:t>
            </a:r>
            <a:endParaRPr lang="en-US" sz="1200" b="1"/>
          </a:p>
          <a:p>
            <a:pPr algn="ctr"/>
            <a:r>
              <a:rPr lang="en-US" sz="1050">
                <a:solidFill>
                  <a:schemeClr val="tx1">
                    <a:lumMod val="50000"/>
                    <a:lumOff val="50000"/>
                  </a:schemeClr>
                </a:solidFill>
              </a:rPr>
              <a:t>Director of Library Trends </a:t>
            </a:r>
            <a:br>
              <a:rPr lang="en-US" sz="1050">
                <a:solidFill>
                  <a:schemeClr val="tx1">
                    <a:lumMod val="50000"/>
                    <a:lumOff val="50000"/>
                  </a:schemeClr>
                </a:solidFill>
              </a:rPr>
            </a:br>
            <a:r>
              <a:rPr lang="en-US" sz="1050">
                <a:solidFill>
                  <a:schemeClr val="tx1">
                    <a:lumMod val="50000"/>
                    <a:lumOff val="50000"/>
                  </a:schemeClr>
                </a:solidFill>
              </a:rPr>
              <a:t>and User Research</a:t>
            </a:r>
          </a:p>
          <a:p>
            <a:pPr algn="ctr"/>
            <a:r>
              <a:rPr lang="en-US" sz="1050">
                <a:solidFill>
                  <a:schemeClr val="tx1">
                    <a:lumMod val="50000"/>
                    <a:lumOff val="50000"/>
                  </a:schemeClr>
                </a:solidFill>
                <a:hlinkClick r:id="rId3"/>
              </a:rPr>
              <a:t>connawal@oclc.org</a:t>
            </a:r>
            <a:endParaRPr lang="en-US" sz="1050">
              <a:solidFill>
                <a:schemeClr val="tx1">
                  <a:lumMod val="50000"/>
                  <a:lumOff val="50000"/>
                </a:schemeClr>
              </a:solidFill>
            </a:endParaRPr>
          </a:p>
          <a:p>
            <a:pPr algn="ctr"/>
            <a:r>
              <a:rPr lang="en-US" sz="1050">
                <a:solidFill>
                  <a:schemeClr val="tx1">
                    <a:lumMod val="50000"/>
                    <a:lumOff val="50000"/>
                  </a:schemeClr>
                </a:solidFill>
              </a:rPr>
              <a:t>@</a:t>
            </a:r>
            <a:r>
              <a:rPr lang="en-US" sz="1050" err="1">
                <a:solidFill>
                  <a:schemeClr val="tx1">
                    <a:lumMod val="50000"/>
                    <a:lumOff val="50000"/>
                  </a:schemeClr>
                </a:solidFill>
              </a:rPr>
              <a:t>LynnConnaway</a:t>
            </a:r>
            <a:endParaRPr lang="en-US" sz="1050">
              <a:solidFill>
                <a:schemeClr val="tx1">
                  <a:lumMod val="50000"/>
                  <a:lumOff val="50000"/>
                </a:schemeClr>
              </a:solidFill>
            </a:endParaRPr>
          </a:p>
        </p:txBody>
      </p:sp>
      <p:sp>
        <p:nvSpPr>
          <p:cNvPr id="5" name="TextBox 4">
            <a:extLst>
              <a:ext uri="{FF2B5EF4-FFF2-40B4-BE49-F238E27FC236}">
                <a16:creationId xmlns:a16="http://schemas.microsoft.com/office/drawing/2014/main" id="{CECEF98C-4EB1-4437-A934-C8EB9E1F9BFD}"/>
              </a:ext>
            </a:extLst>
          </p:cNvPr>
          <p:cNvSpPr txBox="1"/>
          <p:nvPr/>
        </p:nvSpPr>
        <p:spPr>
          <a:xfrm>
            <a:off x="5647384" y="3087047"/>
            <a:ext cx="1575413" cy="771430"/>
          </a:xfrm>
          <a:prstGeom prst="rect">
            <a:avLst/>
          </a:prstGeom>
          <a:noFill/>
        </p:spPr>
        <p:txBody>
          <a:bodyPr wrap="square" rtlCol="0">
            <a:spAutoFit/>
          </a:bodyPr>
          <a:lstStyle/>
          <a:p>
            <a:pPr algn="ctr"/>
            <a:r>
              <a:rPr lang="en-US" sz="1200" b="1"/>
              <a:t>Peggy Gallagher</a:t>
            </a:r>
          </a:p>
          <a:p>
            <a:pPr algn="ctr"/>
            <a:r>
              <a:rPr lang="en-US" sz="1050">
                <a:solidFill>
                  <a:schemeClr val="tx1">
                    <a:lumMod val="50000"/>
                    <a:lumOff val="50000"/>
                  </a:schemeClr>
                </a:solidFill>
              </a:rPr>
              <a:t>Market Analysis Manager</a:t>
            </a:r>
          </a:p>
          <a:p>
            <a:pPr algn="ctr"/>
            <a:endParaRPr lang="en-US" sz="1013"/>
          </a:p>
        </p:txBody>
      </p:sp>
      <p:sp>
        <p:nvSpPr>
          <p:cNvPr id="8" name="TextBox 7">
            <a:extLst>
              <a:ext uri="{FF2B5EF4-FFF2-40B4-BE49-F238E27FC236}">
                <a16:creationId xmlns:a16="http://schemas.microsoft.com/office/drawing/2014/main" id="{59FD5023-08B4-472B-BA67-818445C0218F}"/>
              </a:ext>
            </a:extLst>
          </p:cNvPr>
          <p:cNvSpPr txBox="1"/>
          <p:nvPr/>
        </p:nvSpPr>
        <p:spPr>
          <a:xfrm>
            <a:off x="2117606" y="3087047"/>
            <a:ext cx="1469542" cy="615553"/>
          </a:xfrm>
          <a:prstGeom prst="rect">
            <a:avLst/>
          </a:prstGeom>
          <a:noFill/>
        </p:spPr>
        <p:txBody>
          <a:bodyPr wrap="square" rtlCol="0">
            <a:spAutoFit/>
          </a:bodyPr>
          <a:lstStyle/>
          <a:p>
            <a:pPr algn="ctr"/>
            <a:r>
              <a:rPr lang="en-US" sz="1200" b="1"/>
              <a:t>Christopher Cyr</a:t>
            </a:r>
          </a:p>
          <a:p>
            <a:pPr algn="ctr"/>
            <a:r>
              <a:rPr lang="en-US" sz="1050">
                <a:solidFill>
                  <a:schemeClr val="tx1">
                    <a:lumMod val="50000"/>
                    <a:lumOff val="50000"/>
                  </a:schemeClr>
                </a:solidFill>
              </a:rPr>
              <a:t>Associate Research Scientist</a:t>
            </a:r>
          </a:p>
        </p:txBody>
      </p:sp>
      <p:sp>
        <p:nvSpPr>
          <p:cNvPr id="9" name="TextBox 8">
            <a:extLst>
              <a:ext uri="{FF2B5EF4-FFF2-40B4-BE49-F238E27FC236}">
                <a16:creationId xmlns:a16="http://schemas.microsoft.com/office/drawing/2014/main" id="{CFD19F4D-923B-44C3-A893-8DCA2585ECD3}"/>
              </a:ext>
            </a:extLst>
          </p:cNvPr>
          <p:cNvSpPr txBox="1"/>
          <p:nvPr/>
        </p:nvSpPr>
        <p:spPr>
          <a:xfrm>
            <a:off x="7456157" y="3087047"/>
            <a:ext cx="1471436" cy="615553"/>
          </a:xfrm>
          <a:prstGeom prst="rect">
            <a:avLst/>
          </a:prstGeom>
          <a:noFill/>
        </p:spPr>
        <p:txBody>
          <a:bodyPr wrap="square" rtlCol="0">
            <a:spAutoFit/>
          </a:bodyPr>
          <a:lstStyle/>
          <a:p>
            <a:pPr algn="ctr"/>
            <a:r>
              <a:rPr lang="en-US" sz="1200" b="1"/>
              <a:t>Erin Hood</a:t>
            </a:r>
          </a:p>
          <a:p>
            <a:pPr algn="ctr"/>
            <a:r>
              <a:rPr lang="en-US" sz="1050">
                <a:solidFill>
                  <a:schemeClr val="tx1">
                    <a:lumMod val="50000"/>
                    <a:lumOff val="50000"/>
                  </a:schemeClr>
                </a:solidFill>
              </a:rPr>
              <a:t>Research Support Specialist</a:t>
            </a:r>
          </a:p>
        </p:txBody>
      </p:sp>
      <p:sp>
        <p:nvSpPr>
          <p:cNvPr id="10" name="TextBox 9">
            <a:extLst>
              <a:ext uri="{FF2B5EF4-FFF2-40B4-BE49-F238E27FC236}">
                <a16:creationId xmlns:a16="http://schemas.microsoft.com/office/drawing/2014/main" id="{C9116A57-7266-4C2D-BD59-0129EE9DC8AA}"/>
              </a:ext>
            </a:extLst>
          </p:cNvPr>
          <p:cNvSpPr txBox="1"/>
          <p:nvPr/>
        </p:nvSpPr>
        <p:spPr>
          <a:xfrm>
            <a:off x="3891919" y="3087047"/>
            <a:ext cx="1575417" cy="600164"/>
          </a:xfrm>
          <a:prstGeom prst="rect">
            <a:avLst/>
          </a:prstGeom>
          <a:noFill/>
        </p:spPr>
        <p:txBody>
          <a:bodyPr wrap="square" rtlCol="0">
            <a:spAutoFit/>
          </a:bodyPr>
          <a:lstStyle/>
          <a:p>
            <a:pPr algn="ctr"/>
            <a:r>
              <a:rPr lang="en-US" sz="1200" b="1"/>
              <a:t>Brittany Brannon</a:t>
            </a:r>
          </a:p>
          <a:p>
            <a:pPr algn="ctr"/>
            <a:r>
              <a:rPr lang="en-US" sz="1050">
                <a:solidFill>
                  <a:schemeClr val="tx1">
                    <a:lumMod val="50000"/>
                    <a:lumOff val="50000"/>
                  </a:schemeClr>
                </a:solidFill>
              </a:rPr>
              <a:t>Research</a:t>
            </a:r>
          </a:p>
          <a:p>
            <a:pPr algn="ctr"/>
            <a:r>
              <a:rPr lang="en-US" sz="1050">
                <a:solidFill>
                  <a:schemeClr val="tx1">
                    <a:lumMod val="50000"/>
                    <a:lumOff val="50000"/>
                  </a:schemeClr>
                </a:solidFill>
              </a:rPr>
              <a:t>Support Specialist</a:t>
            </a:r>
          </a:p>
        </p:txBody>
      </p:sp>
      <p:sp>
        <p:nvSpPr>
          <p:cNvPr id="11" name="TextBox 10">
            <a:extLst>
              <a:ext uri="{FF2B5EF4-FFF2-40B4-BE49-F238E27FC236}">
                <a16:creationId xmlns:a16="http://schemas.microsoft.com/office/drawing/2014/main" id="{7A440A2F-53BB-49FC-93C6-2BCCBE7492A9}"/>
              </a:ext>
            </a:extLst>
          </p:cNvPr>
          <p:cNvSpPr txBox="1"/>
          <p:nvPr/>
        </p:nvSpPr>
        <p:spPr>
          <a:xfrm>
            <a:off x="335902" y="284930"/>
            <a:ext cx="3918857" cy="584775"/>
          </a:xfrm>
          <a:prstGeom prst="rect">
            <a:avLst/>
          </a:prstGeom>
          <a:noFill/>
        </p:spPr>
        <p:txBody>
          <a:bodyPr wrap="square" rtlCol="0">
            <a:spAutoFit/>
          </a:bodyPr>
          <a:lstStyle/>
          <a:p>
            <a:r>
              <a:rPr lang="en-US" sz="3200" b="1">
                <a:solidFill>
                  <a:schemeClr val="accent2"/>
                </a:solidFill>
              </a:rPr>
              <a:t>Research team</a:t>
            </a:r>
          </a:p>
        </p:txBody>
      </p:sp>
      <p:pic>
        <p:nvPicPr>
          <p:cNvPr id="13" name="Picture 12" descr="A person wearing glasses and a blue shirt&#10;&#10;Description automatically generated">
            <a:extLst>
              <a:ext uri="{FF2B5EF4-FFF2-40B4-BE49-F238E27FC236}">
                <a16:creationId xmlns:a16="http://schemas.microsoft.com/office/drawing/2014/main" id="{B9E9AEE0-E2F3-4695-8128-BA745C3FF3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58" t="6027" r="8655" b="6027"/>
          <a:stretch/>
        </p:blipFill>
        <p:spPr>
          <a:xfrm>
            <a:off x="5679388" y="1442932"/>
            <a:ext cx="1511405" cy="1511405"/>
          </a:xfrm>
          <a:prstGeom prst="ellipse">
            <a:avLst/>
          </a:prstGeom>
        </p:spPr>
      </p:pic>
      <p:pic>
        <p:nvPicPr>
          <p:cNvPr id="20" name="Picture 19" descr="A person smiling for the camera&#10;&#10;Description automatically generated">
            <a:extLst>
              <a:ext uri="{FF2B5EF4-FFF2-40B4-BE49-F238E27FC236}">
                <a16:creationId xmlns:a16="http://schemas.microsoft.com/office/drawing/2014/main" id="{6A9EDE44-B0EE-4DEE-A519-3779A598C16E}"/>
              </a:ext>
            </a:extLst>
          </p:cNvPr>
          <p:cNvPicPr>
            <a:picLocks noChangeAspect="1"/>
          </p:cNvPicPr>
          <p:nvPr/>
        </p:nvPicPr>
        <p:blipFill rotWithShape="1">
          <a:blip r:embed="rId5">
            <a:extLst>
              <a:ext uri="{28A0092B-C50C-407E-A947-70E740481C1C}">
                <a14:useLocalDpi xmlns:a14="http://schemas.microsoft.com/office/drawing/2010/main" val="0"/>
              </a:ext>
            </a:extLst>
          </a:blip>
          <a:srcRect t="3203" b="3203"/>
          <a:stretch/>
        </p:blipFill>
        <p:spPr>
          <a:xfrm>
            <a:off x="323704" y="1442932"/>
            <a:ext cx="1511405" cy="1511405"/>
          </a:xfrm>
          <a:prstGeom prst="ellipse">
            <a:avLst/>
          </a:prstGeom>
        </p:spPr>
      </p:pic>
      <p:pic>
        <p:nvPicPr>
          <p:cNvPr id="6" name="Picture 5" descr="A person standing in front of a window posing for the camera&#10;&#10;Description automatically generated">
            <a:extLst>
              <a:ext uri="{FF2B5EF4-FFF2-40B4-BE49-F238E27FC236}">
                <a16:creationId xmlns:a16="http://schemas.microsoft.com/office/drawing/2014/main" id="{DCD1154C-86B2-467F-9860-C551A107851C}"/>
              </a:ext>
            </a:extLst>
          </p:cNvPr>
          <p:cNvPicPr>
            <a:picLocks noChangeAspect="1"/>
          </p:cNvPicPr>
          <p:nvPr/>
        </p:nvPicPr>
        <p:blipFill rotWithShape="1">
          <a:blip r:embed="rId6">
            <a:extLst>
              <a:ext uri="{28A0092B-C50C-407E-A947-70E740481C1C}">
                <a14:useLocalDpi xmlns:a14="http://schemas.microsoft.com/office/drawing/2010/main" val="0"/>
              </a:ext>
            </a:extLst>
          </a:blip>
          <a:srcRect l="5596" t="2829" r="9609" b="2829"/>
          <a:stretch/>
        </p:blipFill>
        <p:spPr>
          <a:xfrm>
            <a:off x="2117606" y="1442932"/>
            <a:ext cx="1511405" cy="1511405"/>
          </a:xfrm>
          <a:prstGeom prst="ellipse">
            <a:avLst/>
          </a:prstGeom>
        </p:spPr>
      </p:pic>
      <p:pic>
        <p:nvPicPr>
          <p:cNvPr id="15" name="Picture 14" descr="A person smiling for the camera&#10;&#10;Description automatically generated">
            <a:extLst>
              <a:ext uri="{FF2B5EF4-FFF2-40B4-BE49-F238E27FC236}">
                <a16:creationId xmlns:a16="http://schemas.microsoft.com/office/drawing/2014/main" id="{CDF083FB-A6A6-4D3C-8290-6788863F1C47}"/>
              </a:ext>
            </a:extLst>
          </p:cNvPr>
          <p:cNvPicPr>
            <a:picLocks noChangeAspect="1"/>
          </p:cNvPicPr>
          <p:nvPr/>
        </p:nvPicPr>
        <p:blipFill rotWithShape="1">
          <a:blip r:embed="rId7">
            <a:extLst>
              <a:ext uri="{28A0092B-C50C-407E-A947-70E740481C1C}">
                <a14:useLocalDpi xmlns:a14="http://schemas.microsoft.com/office/drawing/2010/main" val="0"/>
              </a:ext>
            </a:extLst>
          </a:blip>
          <a:srcRect l="6392" t="1973" r="4374" b="1973"/>
          <a:stretch/>
        </p:blipFill>
        <p:spPr>
          <a:xfrm>
            <a:off x="3923925" y="1442932"/>
            <a:ext cx="1511405" cy="1511405"/>
          </a:xfrm>
          <a:prstGeom prst="ellipse">
            <a:avLst/>
          </a:prstGeom>
        </p:spPr>
      </p:pic>
      <p:pic>
        <p:nvPicPr>
          <p:cNvPr id="17" name="Picture 16" descr="A person wearing glasses and smiling at the camera&#10;&#10;Description automatically generated">
            <a:extLst>
              <a:ext uri="{FF2B5EF4-FFF2-40B4-BE49-F238E27FC236}">
                <a16:creationId xmlns:a16="http://schemas.microsoft.com/office/drawing/2014/main" id="{3AA95858-7334-4F9C-B3BB-14F279BD50D2}"/>
              </a:ext>
            </a:extLst>
          </p:cNvPr>
          <p:cNvPicPr>
            <a:picLocks noChangeAspect="1"/>
          </p:cNvPicPr>
          <p:nvPr/>
        </p:nvPicPr>
        <p:blipFill rotWithShape="1">
          <a:blip r:embed="rId8">
            <a:extLst>
              <a:ext uri="{28A0092B-C50C-407E-A947-70E740481C1C}">
                <a14:useLocalDpi xmlns:a14="http://schemas.microsoft.com/office/drawing/2010/main" val="0"/>
              </a:ext>
            </a:extLst>
          </a:blip>
          <a:srcRect l="18639" t="6027" r="21489" b="6027"/>
          <a:stretch/>
        </p:blipFill>
        <p:spPr>
          <a:xfrm>
            <a:off x="7436173" y="1442932"/>
            <a:ext cx="1511405" cy="1511405"/>
          </a:xfrm>
          <a:prstGeom prst="ellipse">
            <a:avLst/>
          </a:prstGeom>
        </p:spPr>
      </p:pic>
    </p:spTree>
    <p:extLst>
      <p:ext uri="{BB962C8B-B14F-4D97-AF65-F5344CB8AC3E}">
        <p14:creationId xmlns:p14="http://schemas.microsoft.com/office/powerpoint/2010/main" val="3877589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F4C127C7-C1B9-4A87-995C-FEC8057A3DB9}"/>
              </a:ext>
            </a:extLst>
          </p:cNvPr>
          <p:cNvSpPr txBox="1">
            <a:spLocks/>
          </p:cNvSpPr>
          <p:nvPr/>
        </p:nvSpPr>
        <p:spPr>
          <a:xfrm>
            <a:off x="359052" y="327120"/>
            <a:ext cx="8349774" cy="1108963"/>
          </a:xfrm>
          <a:prstGeom prst="rect">
            <a:avLst/>
          </a:prstGeom>
          <a:noFill/>
          <a:effectLst/>
        </p:spPr>
        <p:txBody>
          <a:bodyPr vert="horz" anchor="t"/>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000"/>
              <a:t>Benefits of methodology</a:t>
            </a:r>
          </a:p>
          <a:p>
            <a:r>
              <a:rPr lang="en-US" sz="2400" b="0">
                <a:solidFill>
                  <a:schemeClr val="tx1"/>
                </a:solidFill>
              </a:rPr>
              <a:t>(Tandem use of log data and user interviews) </a:t>
            </a:r>
            <a:endParaRPr lang="en-US" sz="2400" b="0">
              <a:solidFill>
                <a:schemeClr val="tx1"/>
              </a:solidFill>
              <a:cs typeface="Arial"/>
            </a:endParaRPr>
          </a:p>
          <a:p>
            <a:endParaRPr lang="en-US" sz="3000">
              <a:solidFill>
                <a:schemeClr val="accent2"/>
              </a:solidFill>
            </a:endParaRPr>
          </a:p>
        </p:txBody>
      </p:sp>
      <p:sp>
        <p:nvSpPr>
          <p:cNvPr id="4" name="Text Placeholder 2">
            <a:extLst>
              <a:ext uri="{FF2B5EF4-FFF2-40B4-BE49-F238E27FC236}">
                <a16:creationId xmlns:a16="http://schemas.microsoft.com/office/drawing/2014/main" id="{C0C50DC5-CE3C-4D25-85BF-A8076F1791EF}"/>
              </a:ext>
            </a:extLst>
          </p:cNvPr>
          <p:cNvSpPr txBox="1">
            <a:spLocks/>
          </p:cNvSpPr>
          <p:nvPr/>
        </p:nvSpPr>
        <p:spPr>
          <a:xfrm>
            <a:off x="357551" y="1687388"/>
            <a:ext cx="7089354" cy="2093228"/>
          </a:xfrm>
          <a:prstGeom prst="rect">
            <a:avLst/>
          </a:prstGeom>
          <a:solidFill>
            <a:schemeClr val="bg1"/>
          </a:solidFill>
          <a:effectLst/>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87338" indent="-287338"/>
            <a:r>
              <a:rPr lang="en-US" sz="2400"/>
              <a:t>Provide context for quantitative data</a:t>
            </a:r>
          </a:p>
          <a:p>
            <a:pPr marL="287338" indent="-287338"/>
            <a:r>
              <a:rPr lang="en-US" sz="2400"/>
              <a:t>Clarify qualitative data</a:t>
            </a:r>
          </a:p>
          <a:p>
            <a:pPr marL="287338" indent="-287338"/>
            <a:r>
              <a:rPr lang="en-US" sz="2400"/>
              <a:t>Most effective when digital traces are present</a:t>
            </a:r>
          </a:p>
          <a:p>
            <a:pPr marL="287338" indent="-287338"/>
            <a:r>
              <a:rPr lang="en-US" sz="2400"/>
              <a:t>Inform development of literacy instruction</a:t>
            </a:r>
          </a:p>
        </p:txBody>
      </p:sp>
    </p:spTree>
    <p:extLst>
      <p:ext uri="{BB962C8B-B14F-4D97-AF65-F5344CB8AC3E}">
        <p14:creationId xmlns:p14="http://schemas.microsoft.com/office/powerpoint/2010/main" val="2636878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F4C127C7-C1B9-4A87-995C-FEC8057A3DB9}"/>
              </a:ext>
            </a:extLst>
          </p:cNvPr>
          <p:cNvSpPr txBox="1">
            <a:spLocks/>
          </p:cNvSpPr>
          <p:nvPr/>
        </p:nvSpPr>
        <p:spPr>
          <a:xfrm>
            <a:off x="340618" y="327120"/>
            <a:ext cx="7947040" cy="746937"/>
          </a:xfrm>
          <a:prstGeom prst="rect">
            <a:avLst/>
          </a:prstGeom>
          <a:noFill/>
          <a:effectLst/>
        </p:spPr>
        <p:txBody>
          <a:bodyPr vert="horz"/>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600"/>
              <a:t>Impact of Study</a:t>
            </a:r>
          </a:p>
        </p:txBody>
      </p:sp>
      <p:sp>
        <p:nvSpPr>
          <p:cNvPr id="4" name="Text Placeholder 2">
            <a:extLst>
              <a:ext uri="{FF2B5EF4-FFF2-40B4-BE49-F238E27FC236}">
                <a16:creationId xmlns:a16="http://schemas.microsoft.com/office/drawing/2014/main" id="{C0C50DC5-CE3C-4D25-85BF-A8076F1791EF}"/>
              </a:ext>
            </a:extLst>
          </p:cNvPr>
          <p:cNvSpPr txBox="1">
            <a:spLocks/>
          </p:cNvSpPr>
          <p:nvPr/>
        </p:nvSpPr>
        <p:spPr>
          <a:xfrm>
            <a:off x="340618" y="1387710"/>
            <a:ext cx="8498582" cy="2748861"/>
          </a:xfrm>
          <a:prstGeom prst="rect">
            <a:avLst/>
          </a:prstGeom>
          <a:solidFill>
            <a:schemeClr val="bg1"/>
          </a:solidFill>
          <a:effectLst/>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87338" indent="-287338"/>
            <a:r>
              <a:rPr lang="en-US" sz="2400"/>
              <a:t>Collaborate internally in new ways</a:t>
            </a:r>
          </a:p>
          <a:p>
            <a:pPr marL="287338" indent="-287338"/>
            <a:r>
              <a:rPr lang="en-US" sz="2400"/>
              <a:t>Identify why and what users did during the search and when acquiring resources</a:t>
            </a:r>
          </a:p>
          <a:p>
            <a:pPr marL="287338" indent="-287338"/>
            <a:r>
              <a:rPr lang="en-US" sz="2400"/>
              <a:t>Develop a new methodology for studying user behaviors </a:t>
            </a:r>
          </a:p>
          <a:p>
            <a:pPr marL="287338" indent="-287338"/>
            <a:r>
              <a:rPr lang="en-US" sz="2400"/>
              <a:t>Influence product and system development</a:t>
            </a:r>
          </a:p>
        </p:txBody>
      </p:sp>
    </p:spTree>
    <p:extLst>
      <p:ext uri="{BB962C8B-B14F-4D97-AF65-F5344CB8AC3E}">
        <p14:creationId xmlns:p14="http://schemas.microsoft.com/office/powerpoint/2010/main" val="1053162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1C8423-D6ED-4E58-9636-E345C5B1B242}"/>
              </a:ext>
            </a:extLst>
          </p:cNvPr>
          <p:cNvSpPr>
            <a:spLocks noGrp="1"/>
          </p:cNvSpPr>
          <p:nvPr>
            <p:ph type="body" sz="quarter" idx="10"/>
          </p:nvPr>
        </p:nvSpPr>
        <p:spPr>
          <a:xfrm>
            <a:off x="315261" y="859918"/>
            <a:ext cx="8174038" cy="600164"/>
          </a:xfrm>
        </p:spPr>
        <p:txBody>
          <a:bodyPr anchor="ctr"/>
          <a:lstStyle/>
          <a:p>
            <a:r>
              <a:rPr lang="en-US" sz="3000"/>
              <a:t>Acknowledgements</a:t>
            </a:r>
          </a:p>
        </p:txBody>
      </p:sp>
      <p:sp>
        <p:nvSpPr>
          <p:cNvPr id="8" name="Text Placeholder 7">
            <a:extLst>
              <a:ext uri="{FF2B5EF4-FFF2-40B4-BE49-F238E27FC236}">
                <a16:creationId xmlns:a16="http://schemas.microsoft.com/office/drawing/2014/main" id="{93C55FE8-36EC-4AF6-83B0-32D5FC176333}"/>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D06616BF-E158-448D-A323-CDAC5B6A2E79}"/>
              </a:ext>
            </a:extLst>
          </p:cNvPr>
          <p:cNvSpPr>
            <a:spLocks noGrp="1"/>
          </p:cNvSpPr>
          <p:nvPr>
            <p:ph type="body" sz="quarter" idx="12"/>
          </p:nvPr>
        </p:nvSpPr>
        <p:spPr/>
        <p:txBody>
          <a:bodyPr/>
          <a:lstStyle/>
          <a:p>
            <a:endParaRPr lang="en-US"/>
          </a:p>
        </p:txBody>
      </p:sp>
      <p:sp>
        <p:nvSpPr>
          <p:cNvPr id="10" name="TextBox 9">
            <a:extLst>
              <a:ext uri="{FF2B5EF4-FFF2-40B4-BE49-F238E27FC236}">
                <a16:creationId xmlns:a16="http://schemas.microsoft.com/office/drawing/2014/main" id="{004D8CE3-A2C8-4574-A8D9-EEE73F331AC1}"/>
              </a:ext>
            </a:extLst>
          </p:cNvPr>
          <p:cNvSpPr txBox="1"/>
          <p:nvPr/>
        </p:nvSpPr>
        <p:spPr>
          <a:xfrm>
            <a:off x="374772" y="1781175"/>
            <a:ext cx="8394456" cy="1892826"/>
          </a:xfrm>
          <a:prstGeom prst="rect">
            <a:avLst/>
          </a:prstGeom>
          <a:noFill/>
        </p:spPr>
        <p:txBody>
          <a:bodyPr wrap="square" rtlCol="0">
            <a:spAutoFit/>
          </a:bodyPr>
          <a:lstStyle/>
          <a:p>
            <a:pPr>
              <a:defRPr/>
            </a:pPr>
            <a:r>
              <a:rPr lang="en-US" sz="2100" b="1">
                <a:solidFill>
                  <a:prstClr val="white"/>
                </a:solidFill>
                <a:latin typeface="Arial"/>
              </a:rPr>
              <a:t>We would like to thank the librarians and library users </a:t>
            </a:r>
            <a:br>
              <a:rPr lang="en-US" sz="2100" b="1">
                <a:solidFill>
                  <a:prstClr val="white"/>
                </a:solidFill>
                <a:latin typeface="Arial"/>
              </a:rPr>
            </a:br>
            <a:r>
              <a:rPr lang="en-US" sz="2100" b="1">
                <a:solidFill>
                  <a:prstClr val="white"/>
                </a:solidFill>
                <a:latin typeface="Arial"/>
              </a:rPr>
              <a:t>who participated in this research.</a:t>
            </a:r>
          </a:p>
          <a:p>
            <a:pPr>
              <a:defRPr/>
            </a:pPr>
            <a:endParaRPr lang="en-US" sz="2100" b="1">
              <a:solidFill>
                <a:prstClr val="white"/>
              </a:solidFill>
              <a:latin typeface="Arial"/>
            </a:endParaRPr>
          </a:p>
          <a:p>
            <a:pPr>
              <a:defRPr/>
            </a:pPr>
            <a:r>
              <a:rPr lang="en-US" sz="1800" b="1">
                <a:solidFill>
                  <a:prstClr val="white"/>
                </a:solidFill>
                <a:latin typeface="Arial"/>
              </a:rPr>
              <a:t>We also thank additional OCLC staff who assisted with the project: Jay Holloway and Ralph </a:t>
            </a:r>
            <a:r>
              <a:rPr lang="en-US" sz="1800" b="1" err="1">
                <a:solidFill>
                  <a:prstClr val="white"/>
                </a:solidFill>
                <a:latin typeface="Arial"/>
              </a:rPr>
              <a:t>LeVan</a:t>
            </a:r>
            <a:r>
              <a:rPr lang="en-US" sz="1800" b="1">
                <a:solidFill>
                  <a:prstClr val="white"/>
                </a:solidFill>
                <a:latin typeface="Arial"/>
              </a:rPr>
              <a:t> for assisting with data collection and analysis and Nick Spence for his assistance in preparing this presentation.</a:t>
            </a:r>
          </a:p>
        </p:txBody>
      </p:sp>
    </p:spTree>
    <p:extLst>
      <p:ext uri="{BB962C8B-B14F-4D97-AF65-F5344CB8AC3E}">
        <p14:creationId xmlns:p14="http://schemas.microsoft.com/office/powerpoint/2010/main" val="1315177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FF0DFEA-8639-4D9B-9103-2FBF71EC69A6}"/>
              </a:ext>
            </a:extLst>
          </p:cNvPr>
          <p:cNvSpPr txBox="1">
            <a:spLocks/>
          </p:cNvSpPr>
          <p:nvPr/>
        </p:nvSpPr>
        <p:spPr>
          <a:xfrm>
            <a:off x="156754" y="303270"/>
            <a:ext cx="3149154" cy="602664"/>
          </a:xfrm>
          <a:prstGeom prst="rect">
            <a:avLst/>
          </a:prstGeom>
          <a:solidFill>
            <a:schemeClr val="bg1">
              <a:alpha val="25000"/>
            </a:schemeClr>
          </a:solidFill>
          <a:effectLst/>
        </p:spPr>
        <p:txBody>
          <a:bodyPr vert="horz"/>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000"/>
              <a:t>References</a:t>
            </a:r>
          </a:p>
        </p:txBody>
      </p:sp>
      <p:sp>
        <p:nvSpPr>
          <p:cNvPr id="4" name="Text Placeholder 2">
            <a:extLst>
              <a:ext uri="{FF2B5EF4-FFF2-40B4-BE49-F238E27FC236}">
                <a16:creationId xmlns:a16="http://schemas.microsoft.com/office/drawing/2014/main" id="{11CA9C0B-F1DB-4D0B-B4B7-D9146DC17948}"/>
              </a:ext>
            </a:extLst>
          </p:cNvPr>
          <p:cNvSpPr txBox="1">
            <a:spLocks/>
          </p:cNvSpPr>
          <p:nvPr/>
        </p:nvSpPr>
        <p:spPr>
          <a:xfrm>
            <a:off x="156754" y="793488"/>
            <a:ext cx="8858292" cy="3889959"/>
          </a:xfrm>
          <a:prstGeom prst="rect">
            <a:avLst/>
          </a:prstGeom>
          <a:solidFill>
            <a:schemeClr val="bg1">
              <a:alpha val="25000"/>
            </a:schemeClr>
          </a:solidFill>
          <a:effectLst/>
        </p:spPr>
        <p:txBody>
          <a:bodyPr anchor="t"/>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6565" indent="-456565" defTabSz="685800">
              <a:buNone/>
              <a:defRPr/>
            </a:pPr>
            <a:r>
              <a:rPr lang="en-US" sz="1050">
                <a:ea typeface="+mn-lt"/>
                <a:cs typeface="+mn-lt"/>
              </a:rPr>
              <a:t>Connaway, Lynn Silipigni, John M. Budd, and Thomas R. </a:t>
            </a:r>
            <a:r>
              <a:rPr lang="en-US" sz="1050" err="1">
                <a:ea typeface="+mn-lt"/>
                <a:cs typeface="+mn-lt"/>
              </a:rPr>
              <a:t>Kochtanek</a:t>
            </a:r>
            <a:r>
              <a:rPr lang="en-US" sz="1050">
                <a:ea typeface="+mn-lt"/>
                <a:cs typeface="+mn-lt"/>
              </a:rPr>
              <a:t>. 1995. “An Investigation of the Use of an Online Catalog: User Characteristics and Transaction Log Analysis.” </a:t>
            </a:r>
            <a:r>
              <a:rPr lang="en-US" sz="1050" i="1">
                <a:ea typeface="+mn-lt"/>
                <a:cs typeface="+mn-lt"/>
              </a:rPr>
              <a:t>Library Resources and Technical Services</a:t>
            </a:r>
            <a:r>
              <a:rPr lang="en-US" sz="1050">
                <a:ea typeface="+mn-lt"/>
                <a:cs typeface="+mn-lt"/>
              </a:rPr>
              <a:t> 39, no. 2: 142–152.  </a:t>
            </a:r>
            <a:endParaRPr lang="en-US" sz="1050">
              <a:cs typeface="Arial"/>
            </a:endParaRPr>
          </a:p>
          <a:p>
            <a:pPr marL="456565" indent="-456565" defTabSz="685800">
              <a:buNone/>
              <a:defRPr/>
            </a:pPr>
            <a:r>
              <a:rPr lang="en-US" sz="1050">
                <a:ea typeface="+mn-lt"/>
                <a:cs typeface="+mn-lt"/>
              </a:rPr>
              <a:t>Connaway, Lynn Silipigni, Chris Cyr, Brittany Brannon, Peggy Gallagher, and Erin Hood. 2019. “Speaking on the Record: Combining Interviews with Search Log Analysis in User Research.” ALISE/ProQuest Methodology Paper Competition Award Winner.   </a:t>
            </a:r>
            <a:endParaRPr lang="en-US" sz="1050">
              <a:cs typeface="Arial"/>
            </a:endParaRPr>
          </a:p>
          <a:p>
            <a:pPr marL="456565" indent="-456565" defTabSz="685800">
              <a:buNone/>
              <a:defRPr/>
            </a:pPr>
            <a:r>
              <a:rPr lang="en-US" sz="1050">
                <a:ea typeface="+mn-lt"/>
                <a:cs typeface="+mn-lt"/>
              </a:rPr>
              <a:t>Connaway, Lynn Silipigni, and Marie L. Radford. 2017. </a:t>
            </a:r>
            <a:r>
              <a:rPr lang="en-US" sz="1050" i="1">
                <a:ea typeface="+mn-lt"/>
                <a:cs typeface="+mn-lt"/>
              </a:rPr>
              <a:t>Research Methods in Library and Information Science,</a:t>
            </a:r>
            <a:r>
              <a:rPr lang="en-US" sz="1050">
                <a:ea typeface="+mn-lt"/>
                <a:cs typeface="+mn-lt"/>
              </a:rPr>
              <a:t> 6</a:t>
            </a:r>
            <a:r>
              <a:rPr lang="en-US" sz="1050" baseline="30000">
                <a:ea typeface="+mn-lt"/>
                <a:cs typeface="+mn-lt"/>
              </a:rPr>
              <a:t>th</a:t>
            </a:r>
            <a:r>
              <a:rPr lang="en-US" sz="1050">
                <a:ea typeface="+mn-lt"/>
                <a:cs typeface="+mn-lt"/>
              </a:rPr>
              <a:t> ed. Santa Barbara, CA: Libraries Unlimited. </a:t>
            </a:r>
            <a:endParaRPr lang="en-US" sz="1050">
              <a:cs typeface="Arial"/>
            </a:endParaRPr>
          </a:p>
          <a:p>
            <a:pPr marL="456565" indent="-456565" defTabSz="685800">
              <a:buNone/>
              <a:defRPr/>
            </a:pPr>
            <a:r>
              <a:rPr lang="en-US" sz="1050">
                <a:ea typeface="+mn-lt"/>
                <a:cs typeface="+mn-lt"/>
              </a:rPr>
              <a:t>Connaway, Lynn Silipigni, and Marie L. Radford. 2018. </a:t>
            </a:r>
            <a:r>
              <a:rPr lang="en-US" sz="1050" i="1">
                <a:ea typeface="+mn-lt"/>
                <a:cs typeface="+mn-lt"/>
              </a:rPr>
              <a:t>Survey Research</a:t>
            </a:r>
            <a:r>
              <a:rPr lang="en-US" sz="1050">
                <a:ea typeface="+mn-lt"/>
                <a:cs typeface="+mn-lt"/>
              </a:rPr>
              <a:t>. Webinar presented by ASIS&amp;T, January 23. </a:t>
            </a:r>
            <a:r>
              <a:rPr lang="en-US" sz="1050">
                <a:ea typeface="+mn-lt"/>
                <a:cs typeface="+mn-lt"/>
                <a:hlinkClick r:id="rId3"/>
              </a:rPr>
              <a:t>https://www.slideshare.net/LynnConnaway/survey-research-methods-with-lynn-silipigni-connaway</a:t>
            </a:r>
            <a:r>
              <a:rPr lang="en-US" sz="1050">
                <a:ea typeface="+mn-lt"/>
                <a:cs typeface="+mn-lt"/>
              </a:rPr>
              <a:t> and </a:t>
            </a:r>
            <a:r>
              <a:rPr lang="en-US" sz="1050">
                <a:ea typeface="+mn-lt"/>
                <a:cs typeface="+mn-lt"/>
                <a:hlinkClick r:id="rId4"/>
              </a:rPr>
              <a:t>https://www.youtube.com/watch?v=4dlpAT7MXh0</a:t>
            </a:r>
            <a:r>
              <a:rPr lang="en-US" sz="1050">
                <a:ea typeface="+mn-lt"/>
                <a:cs typeface="+mn-lt"/>
              </a:rPr>
              <a:t> . </a:t>
            </a:r>
          </a:p>
          <a:p>
            <a:pPr marL="456565" indent="-456565" defTabSz="685800">
              <a:buNone/>
              <a:defRPr/>
            </a:pPr>
            <a:r>
              <a:rPr lang="en-US" sz="1050">
                <a:ea typeface="+mn-lt"/>
                <a:cs typeface="+mn-lt"/>
              </a:rPr>
              <a:t>Hunter, Rhonda N. 1991. “Successes and Failures of Patrons Searching the Online Catalog at a Large Academic Library: A Transaction Log Analysis.” </a:t>
            </a:r>
            <a:r>
              <a:rPr lang="en-US" sz="1050" i="1">
                <a:ea typeface="+mn-lt"/>
                <a:cs typeface="+mn-lt"/>
              </a:rPr>
              <a:t>RQ </a:t>
            </a:r>
            <a:r>
              <a:rPr lang="en-US" sz="1050">
                <a:ea typeface="+mn-lt"/>
                <a:cs typeface="+mn-lt"/>
              </a:rPr>
              <a:t>30, no. 3</a:t>
            </a:r>
            <a:r>
              <a:rPr lang="en-US" sz="1050" i="1">
                <a:ea typeface="+mn-lt"/>
                <a:cs typeface="+mn-lt"/>
              </a:rPr>
              <a:t>:</a:t>
            </a:r>
            <a:r>
              <a:rPr lang="en-US" sz="1050">
                <a:ea typeface="+mn-lt"/>
                <a:cs typeface="+mn-lt"/>
              </a:rPr>
              <a:t> 395–402.  </a:t>
            </a:r>
            <a:r>
              <a:rPr lang="en-US" sz="1050">
                <a:ea typeface="+mn-lt"/>
                <a:cs typeface="+mn-lt"/>
                <a:hlinkClick r:id="rId5"/>
              </a:rPr>
              <a:t>https://www.jstor.org/stable/25828813</a:t>
            </a:r>
            <a:r>
              <a:rPr lang="en-US" sz="1050">
                <a:ea typeface="+mn-lt"/>
                <a:cs typeface="+mn-lt"/>
              </a:rPr>
              <a:t>. </a:t>
            </a:r>
            <a:endParaRPr lang="en-US" sz="1050">
              <a:cs typeface="Arial"/>
            </a:endParaRPr>
          </a:p>
          <a:p>
            <a:pPr marL="456565" indent="-456565" defTabSz="685800">
              <a:buNone/>
              <a:defRPr/>
            </a:pPr>
            <a:r>
              <a:rPr lang="en-US" sz="1050">
                <a:ea typeface="+mn-lt"/>
                <a:cs typeface="+mn-lt"/>
              </a:rPr>
              <a:t>Jamali, Hamid R., David Nicholas, and Paul Huntington. 2005. “The Use and Users of Scholarly E-Journals: A Review of Log Analysis Studies.” </a:t>
            </a:r>
            <a:r>
              <a:rPr lang="en-US" sz="1050" i="1" err="1">
                <a:ea typeface="+mn-lt"/>
                <a:cs typeface="+mn-lt"/>
              </a:rPr>
              <a:t>Aslib</a:t>
            </a:r>
            <a:r>
              <a:rPr lang="en-US" sz="1050" i="1">
                <a:ea typeface="+mn-lt"/>
                <a:cs typeface="+mn-lt"/>
              </a:rPr>
              <a:t> Proceedings</a:t>
            </a:r>
            <a:r>
              <a:rPr lang="en-US" sz="1050">
                <a:ea typeface="+mn-lt"/>
                <a:cs typeface="+mn-lt"/>
              </a:rPr>
              <a:t> 57, no. 5: 554–571. </a:t>
            </a:r>
            <a:r>
              <a:rPr lang="en-US" sz="1050">
                <a:ea typeface="+mn-lt"/>
                <a:cs typeface="+mn-lt"/>
                <a:hlinkClick r:id="rId6"/>
              </a:rPr>
              <a:t>https://doi.org/10.1108/00012530510634271</a:t>
            </a:r>
            <a:r>
              <a:rPr lang="en-US" sz="1050">
                <a:ea typeface="+mn-lt"/>
                <a:cs typeface="+mn-lt"/>
              </a:rPr>
              <a:t>.   </a:t>
            </a:r>
            <a:endParaRPr lang="en-US" sz="1050">
              <a:cs typeface="Arial"/>
            </a:endParaRPr>
          </a:p>
          <a:p>
            <a:pPr marL="456565" indent="-456565" defTabSz="685800">
              <a:buNone/>
              <a:defRPr/>
            </a:pPr>
            <a:r>
              <a:rPr lang="en-US" sz="1050">
                <a:ea typeface="+mn-lt"/>
                <a:cs typeface="+mn-lt"/>
              </a:rPr>
              <a:t>Jansen, Bernard J. 2006. “Search Log Analysis: What It Is, What’s Been Done, How to Do It.” </a:t>
            </a:r>
            <a:r>
              <a:rPr lang="en-US" sz="1050" i="1">
                <a:ea typeface="+mn-lt"/>
                <a:cs typeface="+mn-lt"/>
              </a:rPr>
              <a:t>Library and Information Science Research</a:t>
            </a:r>
            <a:r>
              <a:rPr lang="en-US" sz="1050">
                <a:ea typeface="+mn-lt"/>
                <a:cs typeface="+mn-lt"/>
              </a:rPr>
              <a:t> 28, no. 3: 407–432.    </a:t>
            </a:r>
            <a:endParaRPr lang="en-US" sz="1050">
              <a:cs typeface="Arial"/>
            </a:endParaRPr>
          </a:p>
          <a:p>
            <a:pPr marL="456565" indent="-456565" defTabSz="685800">
              <a:buNone/>
              <a:defRPr/>
            </a:pPr>
            <a:r>
              <a:rPr lang="en-US" sz="1050">
                <a:ea typeface="+mn-lt"/>
                <a:cs typeface="+mn-lt"/>
              </a:rPr>
              <a:t>Jansen, Bernard J. 2017. “Log Analysis.” In </a:t>
            </a:r>
            <a:r>
              <a:rPr lang="en-US" sz="1050" i="1">
                <a:ea typeface="+mn-lt"/>
                <a:cs typeface="+mn-lt"/>
              </a:rPr>
              <a:t>Research Methods for Library and Information Science</a:t>
            </a:r>
            <a:r>
              <a:rPr lang="en-US" sz="1050">
                <a:ea typeface="+mn-lt"/>
                <a:cs typeface="+mn-lt"/>
              </a:rPr>
              <a:t>, 6th ed., edited by Lynn Silipigni Connaway and Marie L. Radford, 348-349. Santa Barbara, CA: Libraries Unlimited.   </a:t>
            </a:r>
            <a:endParaRPr lang="en-US" sz="1050">
              <a:cs typeface="Arial"/>
            </a:endParaRPr>
          </a:p>
          <a:p>
            <a:pPr marL="456565" indent="-456565" defTabSz="685800">
              <a:buNone/>
              <a:defRPr/>
            </a:pPr>
            <a:r>
              <a:rPr lang="en-US" sz="1050" err="1">
                <a:ea typeface="+mn-lt"/>
                <a:cs typeface="+mn-lt"/>
              </a:rPr>
              <a:t>Lamkhede</a:t>
            </a:r>
            <a:r>
              <a:rPr lang="en-US" sz="1050">
                <a:ea typeface="+mn-lt"/>
                <a:cs typeface="+mn-lt"/>
              </a:rPr>
              <a:t>, Sudarshan, and Sudeep Das. 2019. “Challenges in Search on Streaming Services: Netflix Case Study.” In the </a:t>
            </a:r>
            <a:r>
              <a:rPr lang="en-US" sz="1050" i="1">
                <a:ea typeface="+mn-lt"/>
                <a:cs typeface="+mn-lt"/>
              </a:rPr>
              <a:t>Proceedings of</a:t>
            </a:r>
            <a:r>
              <a:rPr lang="en-US" sz="1050">
                <a:ea typeface="+mn-lt"/>
                <a:cs typeface="+mn-lt"/>
              </a:rPr>
              <a:t> </a:t>
            </a:r>
            <a:r>
              <a:rPr lang="en-US" sz="1050" i="1">
                <a:ea typeface="+mn-lt"/>
                <a:cs typeface="+mn-lt"/>
              </a:rPr>
              <a:t>SIGIR ’19, July 21–25, 2019, Paris, France.</a:t>
            </a:r>
            <a:r>
              <a:rPr lang="en-US" sz="1050">
                <a:ea typeface="+mn-lt"/>
                <a:cs typeface="+mn-lt"/>
              </a:rPr>
              <a:t> </a:t>
            </a:r>
            <a:r>
              <a:rPr lang="en-US" sz="1050">
                <a:ea typeface="+mn-lt"/>
                <a:cs typeface="+mn-lt"/>
                <a:hlinkClick r:id="rId7"/>
              </a:rPr>
              <a:t>https://arxiv.org/pdf/1903.04638.pdf</a:t>
            </a:r>
            <a:r>
              <a:rPr lang="en-US" sz="1050">
                <a:ea typeface="+mn-lt"/>
                <a:cs typeface="+mn-lt"/>
              </a:rPr>
              <a:t>.   </a:t>
            </a:r>
            <a:endParaRPr lang="en-US" sz="1050">
              <a:cs typeface="Arial"/>
            </a:endParaRPr>
          </a:p>
          <a:p>
            <a:pPr marL="460375" indent="-460375" defTabSz="685800">
              <a:spcBef>
                <a:spcPts val="0"/>
              </a:spcBef>
              <a:buNone/>
              <a:defRPr/>
            </a:pPr>
            <a:r>
              <a:rPr lang="en-US" sz="1050" err="1">
                <a:ea typeface="+mn-lt"/>
                <a:cs typeface="+mn-lt"/>
              </a:rPr>
              <a:t>Nouvellet</a:t>
            </a:r>
            <a:r>
              <a:rPr lang="en-US" sz="1050">
                <a:ea typeface="+mn-lt"/>
                <a:cs typeface="+mn-lt"/>
              </a:rPr>
              <a:t>, Adrien, Florence </a:t>
            </a:r>
            <a:r>
              <a:rPr lang="en-US" sz="1050" err="1">
                <a:ea typeface="+mn-lt"/>
                <a:cs typeface="+mn-lt"/>
              </a:rPr>
              <a:t>D’Alché</a:t>
            </a:r>
            <a:r>
              <a:rPr lang="en-US" sz="1050">
                <a:ea typeface="+mn-lt"/>
                <a:cs typeface="+mn-lt"/>
              </a:rPr>
              <a:t>-Buc, Valérie Baudouin, Christophe </a:t>
            </a:r>
            <a:r>
              <a:rPr lang="en-US" sz="1050" err="1">
                <a:ea typeface="+mn-lt"/>
                <a:cs typeface="+mn-lt"/>
              </a:rPr>
              <a:t>Prieur</a:t>
            </a:r>
            <a:r>
              <a:rPr lang="en-US" sz="1050">
                <a:ea typeface="+mn-lt"/>
                <a:cs typeface="+mn-lt"/>
              </a:rPr>
              <a:t>, and François </a:t>
            </a:r>
            <a:r>
              <a:rPr lang="en-US" sz="1050" err="1">
                <a:ea typeface="+mn-lt"/>
                <a:cs typeface="+mn-lt"/>
              </a:rPr>
              <a:t>Roueff</a:t>
            </a:r>
            <a:r>
              <a:rPr lang="en-US" sz="1050">
                <a:ea typeface="+mn-lt"/>
                <a:cs typeface="+mn-lt"/>
              </a:rPr>
              <a:t>. 2019. “A Quantitative Analysis of Digital Library User </a:t>
            </a:r>
            <a:r>
              <a:rPr lang="en-US" sz="1050" err="1">
                <a:ea typeface="+mn-lt"/>
                <a:cs typeface="+mn-lt"/>
              </a:rPr>
              <a:t>Behaviour</a:t>
            </a:r>
            <a:r>
              <a:rPr lang="en-US" sz="1050">
                <a:ea typeface="+mn-lt"/>
                <a:cs typeface="+mn-lt"/>
              </a:rPr>
              <a:t> Based on Access Logs.” </a:t>
            </a:r>
            <a:r>
              <a:rPr lang="en-US" sz="1050" i="1">
                <a:ea typeface="+mn-lt"/>
                <a:cs typeface="+mn-lt"/>
              </a:rPr>
              <a:t>Qualitative and Quantitative Methods in Libraries</a:t>
            </a:r>
            <a:r>
              <a:rPr lang="en-US" sz="1050">
                <a:ea typeface="+mn-lt"/>
                <a:cs typeface="+mn-lt"/>
              </a:rPr>
              <a:t> 7, no.  1: 1–13. </a:t>
            </a:r>
            <a:endParaRPr lang="en-US" sz="1050"/>
          </a:p>
          <a:p>
            <a:pPr marL="456565" indent="-456565" defTabSz="685800">
              <a:defRPr/>
            </a:pPr>
            <a:endParaRPr lang="en-US" sz="160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714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prstGeom prst="rect">
            <a:avLst/>
          </a:prstGeom>
        </p:spPr>
        <p:txBody>
          <a:bodyPr/>
          <a:lstStyle/>
          <a:p>
            <a:r>
              <a:rPr lang="en-US">
                <a:solidFill>
                  <a:schemeClr val="tx2"/>
                </a:solidFill>
              </a:rPr>
              <a:t>Questions &amp; Discussion</a:t>
            </a:r>
          </a:p>
        </p:txBody>
      </p:sp>
      <p:sp>
        <p:nvSpPr>
          <p:cNvPr id="5" name="Text Placeholder 4"/>
          <p:cNvSpPr>
            <a:spLocks noGrp="1"/>
          </p:cNvSpPr>
          <p:nvPr>
            <p:ph type="body" sz="quarter" idx="11"/>
          </p:nvPr>
        </p:nvSpPr>
        <p:spPr>
          <a:xfrm>
            <a:off x="68071" y="1896867"/>
            <a:ext cx="4432073" cy="485717"/>
          </a:xfrm>
          <a:prstGeom prst="rect">
            <a:avLst/>
          </a:prstGeom>
        </p:spPr>
        <p:txBody>
          <a:bodyPr vert="horz" anchor="t">
            <a:noAutofit/>
          </a:bodyPr>
          <a:lstStyle/>
          <a:p>
            <a:r>
              <a:rPr lang="en-US" sz="2200"/>
              <a:t>Lynn </a:t>
            </a:r>
            <a:r>
              <a:rPr lang="en-US" sz="2200" err="1"/>
              <a:t>Silipigni</a:t>
            </a:r>
            <a:r>
              <a:rPr lang="en-US" sz="2200"/>
              <a:t> Connaway, Ph.D.</a:t>
            </a:r>
            <a:endParaRPr lang="en-US" sz="2200">
              <a:cs typeface="Arial"/>
            </a:endParaRPr>
          </a:p>
        </p:txBody>
      </p:sp>
      <p:sp>
        <p:nvSpPr>
          <p:cNvPr id="8" name="Text Placeholder 7">
            <a:extLst>
              <a:ext uri="{FF2B5EF4-FFF2-40B4-BE49-F238E27FC236}">
                <a16:creationId xmlns:a16="http://schemas.microsoft.com/office/drawing/2014/main" id="{CEA6382D-C3AB-4F6B-9309-1520142D186F}"/>
              </a:ext>
            </a:extLst>
          </p:cNvPr>
          <p:cNvSpPr txBox="1">
            <a:spLocks/>
          </p:cNvSpPr>
          <p:nvPr/>
        </p:nvSpPr>
        <p:spPr>
          <a:xfrm>
            <a:off x="271321" y="2390170"/>
            <a:ext cx="2545026" cy="638636"/>
          </a:xfrm>
          <a:prstGeom prst="rect">
            <a:avLst/>
          </a:prstGeom>
        </p:spPr>
        <p:txBody>
          <a:bodyPr vert="horz" wrap="square" lIns="68580" tIns="0" anchor="ctr">
            <a:spAutoFit/>
          </a:bodyPr>
          <a:lstStyle>
            <a:lvl1pPr marL="0" indent="0" algn="l" defTabSz="609585" rtl="0" eaLnBrk="1" latinLnBrk="0" hangingPunct="1">
              <a:spcBef>
                <a:spcPct val="20000"/>
              </a:spcBef>
              <a:buFont typeface="Arial"/>
              <a:buNone/>
              <a:defRPr sz="2267" b="0" kern="1200">
                <a:solidFill>
                  <a:schemeClr val="tx1"/>
                </a:solidFill>
                <a:latin typeface="+mn-lt"/>
                <a:ea typeface="+mn-ea"/>
                <a:cs typeface="+mn-cs"/>
              </a:defRPr>
            </a:lvl1pPr>
            <a:lvl2pPr marL="609570" indent="0" algn="l" defTabSz="609585" rtl="0" eaLnBrk="1" latinLnBrk="0" hangingPunct="1">
              <a:spcBef>
                <a:spcPct val="20000"/>
              </a:spcBef>
              <a:buFont typeface="Arial"/>
              <a:buNone/>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438278"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spcBef>
                <a:spcPts val="300"/>
              </a:spcBef>
            </a:pPr>
            <a:r>
              <a:rPr lang="en-US" sz="1800"/>
              <a:t>connawal@oclc.org</a:t>
            </a:r>
            <a:endParaRPr lang="en-US" sz="1800">
              <a:cs typeface="Arial"/>
            </a:endParaRPr>
          </a:p>
          <a:p>
            <a:pPr>
              <a:spcBef>
                <a:spcPts val="300"/>
              </a:spcBef>
            </a:pPr>
            <a:r>
              <a:rPr lang="en-US" sz="1800"/>
              <a:t>@</a:t>
            </a:r>
            <a:r>
              <a:rPr lang="en-US" sz="1800" err="1"/>
              <a:t>LynnConnaway</a:t>
            </a:r>
            <a:endParaRPr lang="en-US" sz="1800"/>
          </a:p>
        </p:txBody>
      </p:sp>
    </p:spTree>
    <p:extLst>
      <p:ext uri="{BB962C8B-B14F-4D97-AF65-F5344CB8AC3E}">
        <p14:creationId xmlns:p14="http://schemas.microsoft.com/office/powerpoint/2010/main" val="191921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47F3ED-A3B4-44E7-9531-32378BAD7628}"/>
              </a:ext>
            </a:extLst>
          </p:cNvPr>
          <p:cNvSpPr>
            <a:spLocks noGrp="1"/>
          </p:cNvSpPr>
          <p:nvPr>
            <p:ph type="body" sz="quarter" idx="13"/>
          </p:nvPr>
        </p:nvSpPr>
        <p:spPr/>
        <p:txBody>
          <a:bodyPr/>
          <a:lstStyle/>
          <a:p>
            <a:r>
              <a:rPr lang="en-US"/>
              <a:t>Theoretical Background</a:t>
            </a:r>
          </a:p>
        </p:txBody>
      </p:sp>
      <p:sp>
        <p:nvSpPr>
          <p:cNvPr id="4" name="Text Placeholder 5">
            <a:extLst>
              <a:ext uri="{FF2B5EF4-FFF2-40B4-BE49-F238E27FC236}">
                <a16:creationId xmlns:a16="http://schemas.microsoft.com/office/drawing/2014/main" id="{90C3EE46-5428-B043-AE68-CBEEA1913922}"/>
              </a:ext>
            </a:extLst>
          </p:cNvPr>
          <p:cNvSpPr txBox="1">
            <a:spLocks/>
          </p:cNvSpPr>
          <p:nvPr/>
        </p:nvSpPr>
        <p:spPr>
          <a:xfrm>
            <a:off x="142245" y="970431"/>
            <a:ext cx="8636375" cy="3703161"/>
          </a:xfrm>
          <a:prstGeom prst="rect">
            <a:avLst/>
          </a:prstGeom>
          <a:solidFill>
            <a:schemeClr val="bg1"/>
          </a:solidFill>
          <a:effectLst/>
        </p:spPr>
        <p:txBody>
          <a:bodyPr vert="horz" anchor="t"/>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3225" indent="-217170">
              <a:spcBef>
                <a:spcPts val="0"/>
              </a:spcBef>
              <a:buFont typeface="Arial"/>
              <a:buChar char="•"/>
            </a:pPr>
            <a:r>
              <a:rPr lang="en-US" sz="2400" b="0">
                <a:solidFill>
                  <a:schemeClr val="tx1"/>
                </a:solidFill>
              </a:rPr>
              <a:t>Log analysis to collect large amounts of unbiased user data</a:t>
            </a:r>
            <a:endParaRPr lang="en-US" sz="2400">
              <a:solidFill>
                <a:schemeClr val="tx1"/>
              </a:solidFill>
            </a:endParaRPr>
          </a:p>
          <a:p>
            <a:pPr marL="697230" lvl="1" indent="0" algn="r">
              <a:spcBef>
                <a:spcPts val="0"/>
              </a:spcBef>
              <a:buNone/>
            </a:pPr>
            <a:r>
              <a:rPr lang="en-US" sz="1200" b="0"/>
              <a:t>(Jansen 2006, Connaway and Radford </a:t>
            </a:r>
            <a:r>
              <a:rPr lang="en-US" sz="1200"/>
              <a:t>2017</a:t>
            </a:r>
            <a:r>
              <a:rPr lang="en-US" sz="1200" b="0"/>
              <a:t>)</a:t>
            </a:r>
            <a:endParaRPr lang="en-US" sz="1200" b="0">
              <a:cs typeface="Arial"/>
            </a:endParaRPr>
          </a:p>
          <a:p>
            <a:pPr marL="403225" indent="-217170">
              <a:spcBef>
                <a:spcPts val="0"/>
              </a:spcBef>
              <a:buFont typeface="Arial"/>
              <a:buChar char="•"/>
            </a:pPr>
            <a:endParaRPr lang="en-US" sz="2100" b="0">
              <a:solidFill>
                <a:schemeClr val="tx1"/>
              </a:solidFill>
            </a:endParaRPr>
          </a:p>
          <a:p>
            <a:pPr marL="403225" indent="-217170">
              <a:spcBef>
                <a:spcPts val="0"/>
              </a:spcBef>
              <a:buFont typeface="Arial"/>
              <a:buChar char="•"/>
            </a:pPr>
            <a:r>
              <a:rPr lang="en-US" sz="2400" b="0">
                <a:solidFill>
                  <a:schemeClr val="tx1"/>
                </a:solidFill>
              </a:rPr>
              <a:t>Logs used to study how people use online systems</a:t>
            </a:r>
            <a:endParaRPr lang="en-US" sz="2400" b="0">
              <a:solidFill>
                <a:schemeClr val="tx1"/>
              </a:solidFill>
              <a:cs typeface="Arial"/>
            </a:endParaRPr>
          </a:p>
          <a:p>
            <a:pPr marL="914400" lvl="1" indent="-217170">
              <a:spcBef>
                <a:spcPts val="0"/>
              </a:spcBef>
              <a:buFont typeface="Arial"/>
              <a:buChar char="•"/>
            </a:pPr>
            <a:r>
              <a:rPr lang="en-US" sz="2400"/>
              <a:t>Catalog S</a:t>
            </a:r>
            <a:r>
              <a:rPr lang="en-US" sz="2400" b="0"/>
              <a:t>earch failure rates</a:t>
            </a:r>
            <a:endParaRPr lang="en-US" sz="2400" b="0">
              <a:cs typeface="Arial"/>
            </a:endParaRPr>
          </a:p>
          <a:p>
            <a:pPr marL="914400" lvl="1" indent="-217170">
              <a:spcBef>
                <a:spcPts val="0"/>
              </a:spcBef>
              <a:buFont typeface="Arial"/>
              <a:buChar char="•"/>
            </a:pPr>
            <a:r>
              <a:rPr lang="en-US" sz="2400" b="0"/>
              <a:t>Behavior of digital library users</a:t>
            </a:r>
            <a:endParaRPr lang="en-US" sz="2400" b="0">
              <a:cs typeface="Arial"/>
            </a:endParaRPr>
          </a:p>
          <a:p>
            <a:pPr marL="914400" lvl="1" indent="-217170">
              <a:spcBef>
                <a:spcPts val="0"/>
              </a:spcBef>
              <a:buFont typeface="Arial"/>
              <a:buChar char="•"/>
            </a:pPr>
            <a:r>
              <a:rPr lang="en-US" sz="2400" b="0"/>
              <a:t>Use of e-journals</a:t>
            </a:r>
            <a:endParaRPr lang="en-US" sz="2400" b="0">
              <a:cs typeface="Arial"/>
            </a:endParaRPr>
          </a:p>
          <a:p>
            <a:pPr marL="914400" lvl="1" indent="-217170">
              <a:spcBef>
                <a:spcPts val="0"/>
              </a:spcBef>
              <a:buFont typeface="Arial"/>
              <a:buChar char="•"/>
            </a:pPr>
            <a:r>
              <a:rPr lang="en-US" sz="2400"/>
              <a:t>U</a:t>
            </a:r>
            <a:r>
              <a:rPr lang="en-US" sz="2400" b="0"/>
              <a:t>ser experience with video and music streaming services</a:t>
            </a:r>
            <a:r>
              <a:rPr lang="en-US" sz="1600"/>
              <a:t> </a:t>
            </a:r>
            <a:endParaRPr lang="en-US" sz="1600" b="0">
              <a:solidFill>
                <a:schemeClr val="tx1"/>
              </a:solidFill>
              <a:cs typeface="Arial"/>
            </a:endParaRPr>
          </a:p>
          <a:p>
            <a:pPr marL="696595" lvl="1" indent="0" algn="r">
              <a:spcBef>
                <a:spcPts val="0"/>
              </a:spcBef>
              <a:buNone/>
            </a:pPr>
            <a:r>
              <a:rPr lang="en-US" sz="1200" b="0">
                <a:ea typeface="Times New Roman" panose="02020603050405020304" pitchFamily="18" charset="0"/>
                <a:cs typeface="Arial"/>
              </a:rPr>
              <a:t>(Hunter 1991; Jamali, Nicholas, and </a:t>
            </a:r>
            <a:r>
              <a:rPr lang="en-US" sz="1200">
                <a:ea typeface="Times New Roman" panose="02020603050405020304" pitchFamily="18" charset="0"/>
                <a:cs typeface="Arial"/>
              </a:rPr>
              <a:t>Huntington 2005; </a:t>
            </a:r>
            <a:r>
              <a:rPr lang="en-US" sz="1200" err="1">
                <a:ea typeface="Times New Roman" panose="02020603050405020304" pitchFamily="18" charset="0"/>
                <a:cs typeface="Arial"/>
              </a:rPr>
              <a:t>Lamkhede</a:t>
            </a:r>
            <a:r>
              <a:rPr lang="en-US" sz="1200">
                <a:ea typeface="Times New Roman" panose="02020603050405020304" pitchFamily="18" charset="0"/>
                <a:cs typeface="Arial"/>
              </a:rPr>
              <a:t> and Das 2019; </a:t>
            </a:r>
            <a:r>
              <a:rPr lang="en-US" sz="1200" err="1">
                <a:ea typeface="Times New Roman" panose="02020603050405020304" pitchFamily="18" charset="0"/>
                <a:cs typeface="Arial"/>
              </a:rPr>
              <a:t>Nouvellet</a:t>
            </a:r>
            <a:r>
              <a:rPr lang="en-US" sz="1200">
                <a:ea typeface="+mn-lt"/>
                <a:cs typeface="+mn-lt"/>
              </a:rPr>
              <a:t>, </a:t>
            </a:r>
            <a:r>
              <a:rPr lang="en-US" sz="1200">
                <a:ea typeface="Times New Roman" panose="02020603050405020304" pitchFamily="18" charset="0"/>
                <a:cs typeface="Arial"/>
              </a:rPr>
              <a:t>et al. 2019)</a:t>
            </a:r>
            <a:r>
              <a:rPr lang="en-US" sz="1200"/>
              <a:t> </a:t>
            </a:r>
            <a:endParaRPr lang="en-US" sz="1200" b="0">
              <a:cs typeface="Arial"/>
            </a:endParaRPr>
          </a:p>
          <a:p>
            <a:pPr marL="1146175" lvl="1" indent="-217170" defTabSz="685800">
              <a:spcBef>
                <a:spcPts val="0"/>
              </a:spcBef>
              <a:buFont typeface="Arial"/>
              <a:buChar char="•"/>
            </a:pPr>
            <a:endParaRPr lang="en-US" sz="1300">
              <a:solidFill>
                <a:srgbClr val="000000"/>
              </a:solidFill>
              <a:cs typeface="Arial"/>
            </a:endParaRPr>
          </a:p>
          <a:p>
            <a:pPr marL="1146175" lvl="1" indent="-217170" defTabSz="685800">
              <a:spcBef>
                <a:spcPts val="0"/>
              </a:spcBef>
              <a:buFont typeface="Arial"/>
              <a:buChar char="•"/>
            </a:pPr>
            <a:endParaRPr lang="en-US" sz="100" b="0">
              <a:solidFill>
                <a:srgbClr val="000000"/>
              </a:solidFill>
              <a:cs typeface="Arial"/>
            </a:endParaRPr>
          </a:p>
          <a:p>
            <a:pPr marL="403225" indent="-217170">
              <a:spcBef>
                <a:spcPts val="0"/>
              </a:spcBef>
              <a:buFont typeface="Arial"/>
              <a:buChar char="•"/>
            </a:pPr>
            <a:endParaRPr lang="en-US" sz="500" b="0">
              <a:solidFill>
                <a:schemeClr val="tx1"/>
              </a:solidFill>
              <a:cs typeface="Arial"/>
            </a:endParaRPr>
          </a:p>
        </p:txBody>
      </p:sp>
    </p:spTree>
    <p:extLst>
      <p:ext uri="{BB962C8B-B14F-4D97-AF65-F5344CB8AC3E}">
        <p14:creationId xmlns:p14="http://schemas.microsoft.com/office/powerpoint/2010/main" val="2154900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47F3ED-A3B4-44E7-9531-32378BAD7628}"/>
              </a:ext>
            </a:extLst>
          </p:cNvPr>
          <p:cNvSpPr>
            <a:spLocks noGrp="1"/>
          </p:cNvSpPr>
          <p:nvPr>
            <p:ph type="body" sz="quarter" idx="13"/>
          </p:nvPr>
        </p:nvSpPr>
        <p:spPr/>
        <p:txBody>
          <a:bodyPr/>
          <a:lstStyle/>
          <a:p>
            <a:r>
              <a:rPr lang="en-US"/>
              <a:t>Theoretical Background</a:t>
            </a:r>
          </a:p>
        </p:txBody>
      </p:sp>
      <p:sp>
        <p:nvSpPr>
          <p:cNvPr id="4" name="Text Placeholder 5">
            <a:extLst>
              <a:ext uri="{FF2B5EF4-FFF2-40B4-BE49-F238E27FC236}">
                <a16:creationId xmlns:a16="http://schemas.microsoft.com/office/drawing/2014/main" id="{90C3EE46-5428-B043-AE68-CBEEA1913922}"/>
              </a:ext>
            </a:extLst>
          </p:cNvPr>
          <p:cNvSpPr txBox="1">
            <a:spLocks/>
          </p:cNvSpPr>
          <p:nvPr/>
        </p:nvSpPr>
        <p:spPr>
          <a:xfrm>
            <a:off x="142245" y="1002002"/>
            <a:ext cx="8638218" cy="3509127"/>
          </a:xfrm>
          <a:prstGeom prst="rect">
            <a:avLst/>
          </a:prstGeom>
          <a:solidFill>
            <a:schemeClr val="bg1"/>
          </a:solidFill>
          <a:effectLst/>
        </p:spPr>
        <p:txBody>
          <a:bodyPr vert="horz" anchor="t"/>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3225" lvl="0" indent="-217170" defTabSz="685800">
              <a:spcBef>
                <a:spcPts val="0"/>
              </a:spcBef>
              <a:buFont typeface="Arial"/>
              <a:buChar char="•"/>
            </a:pPr>
            <a:r>
              <a:rPr lang="en-US" sz="2400" b="0">
                <a:solidFill>
                  <a:srgbClr val="000000"/>
                </a:solidFill>
              </a:rPr>
              <a:t>Problems with log analysis</a:t>
            </a:r>
            <a:endParaRPr lang="en-US" sz="2400" b="0">
              <a:solidFill>
                <a:srgbClr val="000000"/>
              </a:solidFill>
              <a:cs typeface="Arial"/>
            </a:endParaRPr>
          </a:p>
          <a:p>
            <a:pPr marL="914400" lvl="1" indent="-217170" defTabSz="685800">
              <a:spcBef>
                <a:spcPts val="0"/>
              </a:spcBef>
              <a:buFont typeface="Arial"/>
              <a:buChar char="•"/>
            </a:pPr>
            <a:r>
              <a:rPr lang="en-US" sz="2400">
                <a:solidFill>
                  <a:srgbClr val="000000"/>
                </a:solidFill>
              </a:rPr>
              <a:t>Ambiguity of log events</a:t>
            </a:r>
            <a:endParaRPr lang="en-US" sz="2400">
              <a:solidFill>
                <a:srgbClr val="000000"/>
              </a:solidFill>
              <a:cs typeface="Arial"/>
            </a:endParaRPr>
          </a:p>
          <a:p>
            <a:pPr marL="914400" lvl="1" indent="-217170" defTabSz="685800">
              <a:spcBef>
                <a:spcPts val="0"/>
              </a:spcBef>
              <a:buFont typeface="Arial"/>
              <a:buChar char="•"/>
            </a:pPr>
            <a:r>
              <a:rPr lang="en-US" sz="2400">
                <a:solidFill>
                  <a:srgbClr val="000000"/>
                </a:solidFill>
              </a:rPr>
              <a:t>Actions not captured in logs</a:t>
            </a:r>
            <a:endParaRPr lang="en-US" sz="2400">
              <a:solidFill>
                <a:srgbClr val="000000"/>
              </a:solidFill>
              <a:cs typeface="Arial"/>
            </a:endParaRPr>
          </a:p>
          <a:p>
            <a:pPr marL="403225" lvl="0" indent="-217170" defTabSz="685800">
              <a:spcBef>
                <a:spcPts val="0"/>
              </a:spcBef>
              <a:buFont typeface="Arial"/>
              <a:buChar char="•"/>
            </a:pPr>
            <a:r>
              <a:rPr lang="en-US" sz="2400" b="0">
                <a:solidFill>
                  <a:srgbClr val="000000"/>
                </a:solidFill>
              </a:rPr>
              <a:t>Combining log analysis with user interviews</a:t>
            </a:r>
            <a:endParaRPr lang="en-US" sz="2400" b="0">
              <a:solidFill>
                <a:srgbClr val="000000"/>
              </a:solidFill>
              <a:cs typeface="Arial"/>
            </a:endParaRPr>
          </a:p>
          <a:p>
            <a:pPr marL="914400" lvl="1" indent="-217170" defTabSz="685800">
              <a:spcBef>
                <a:spcPts val="0"/>
              </a:spcBef>
              <a:buFont typeface="Arial"/>
              <a:buChar char="•"/>
            </a:pPr>
            <a:r>
              <a:rPr lang="en-US" sz="2400">
                <a:solidFill>
                  <a:srgbClr val="000000"/>
                </a:solidFill>
              </a:rPr>
              <a:t>Asked questions about search and analyzed transaction logs </a:t>
            </a:r>
            <a:endParaRPr lang="en-US" sz="2400">
              <a:solidFill>
                <a:srgbClr val="000000"/>
              </a:solidFill>
              <a:cs typeface="Arial"/>
            </a:endParaRPr>
          </a:p>
          <a:p>
            <a:pPr marL="697230" lvl="1" indent="0" algn="r" defTabSz="685800">
              <a:spcBef>
                <a:spcPts val="0"/>
              </a:spcBef>
              <a:buNone/>
            </a:pPr>
            <a:r>
              <a:rPr lang="en-US" sz="1200">
                <a:solidFill>
                  <a:srgbClr val="000000"/>
                </a:solidFill>
              </a:rPr>
              <a:t>(Connaway, Budd, and </a:t>
            </a:r>
            <a:r>
              <a:rPr lang="en-US" sz="1200" err="1">
                <a:solidFill>
                  <a:srgbClr val="000000"/>
                </a:solidFill>
              </a:rPr>
              <a:t>Kochtanek</a:t>
            </a:r>
            <a:r>
              <a:rPr lang="en-US" sz="1200">
                <a:solidFill>
                  <a:srgbClr val="000000"/>
                </a:solidFill>
              </a:rPr>
              <a:t> 1995)</a:t>
            </a:r>
            <a:endParaRPr lang="en-US" sz="1200">
              <a:solidFill>
                <a:srgbClr val="000000"/>
              </a:solidFill>
              <a:cs typeface="Arial"/>
            </a:endParaRPr>
          </a:p>
          <a:p>
            <a:pPr marL="914400" lvl="1" indent="-217170" defTabSz="685800">
              <a:spcBef>
                <a:spcPts val="0"/>
              </a:spcBef>
              <a:buFont typeface="Arial"/>
              <a:buChar char="•"/>
            </a:pPr>
            <a:r>
              <a:rPr lang="en-US" sz="2400">
                <a:solidFill>
                  <a:srgbClr val="000000"/>
                </a:solidFill>
              </a:rPr>
              <a:t>No indication that combining search logs with individual interviews has been used since</a:t>
            </a:r>
            <a:endParaRPr lang="en-US" sz="2400">
              <a:solidFill>
                <a:srgbClr val="000000"/>
              </a:solidFill>
              <a:cs typeface="Arial"/>
            </a:endParaRPr>
          </a:p>
          <a:p>
            <a:pPr marL="1146175" lvl="1" indent="-217170" defTabSz="685800">
              <a:spcBef>
                <a:spcPts val="0"/>
              </a:spcBef>
              <a:buFont typeface="Arial"/>
              <a:buChar char="•"/>
            </a:pPr>
            <a:endParaRPr lang="en-US" sz="1300">
              <a:solidFill>
                <a:srgbClr val="000000"/>
              </a:solidFill>
              <a:cs typeface="Arial"/>
            </a:endParaRPr>
          </a:p>
          <a:p>
            <a:pPr marL="1146175" lvl="1" indent="-217170" defTabSz="685800">
              <a:spcBef>
                <a:spcPts val="0"/>
              </a:spcBef>
              <a:buFont typeface="Arial"/>
              <a:buChar char="•"/>
            </a:pPr>
            <a:endParaRPr lang="en-US" sz="100" b="0">
              <a:solidFill>
                <a:srgbClr val="000000"/>
              </a:solidFill>
              <a:cs typeface="Arial"/>
            </a:endParaRPr>
          </a:p>
          <a:p>
            <a:pPr marL="403225" indent="-217170">
              <a:spcBef>
                <a:spcPts val="0"/>
              </a:spcBef>
              <a:buFont typeface="Arial"/>
              <a:buChar char="•"/>
            </a:pPr>
            <a:endParaRPr lang="en-US" sz="500" b="0">
              <a:solidFill>
                <a:schemeClr val="tx1"/>
              </a:solidFill>
              <a:cs typeface="Arial"/>
            </a:endParaRPr>
          </a:p>
        </p:txBody>
      </p:sp>
    </p:spTree>
    <p:extLst>
      <p:ext uri="{BB962C8B-B14F-4D97-AF65-F5344CB8AC3E}">
        <p14:creationId xmlns:p14="http://schemas.microsoft.com/office/powerpoint/2010/main" val="2615421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4941A5A-93DE-49C6-AD10-1D6B8D3872DC}"/>
              </a:ext>
            </a:extLst>
          </p:cNvPr>
          <p:cNvSpPr>
            <a:spLocks noGrp="1"/>
          </p:cNvSpPr>
          <p:nvPr>
            <p:ph type="body" sz="quarter" idx="13"/>
          </p:nvPr>
        </p:nvSpPr>
        <p:spPr>
          <a:xfrm>
            <a:off x="325504" y="291522"/>
            <a:ext cx="8641079" cy="1357884"/>
          </a:xfrm>
          <a:solidFill>
            <a:schemeClr val="bg1"/>
          </a:solidFill>
          <a:effectLst/>
        </p:spPr>
        <p:txBody>
          <a:bodyPr vert="horz" anchor="t"/>
          <a:lstStyle/>
          <a:p>
            <a:r>
              <a:rPr lang="en-US" sz="2400"/>
              <a:t>Discovery and Access Project: </a:t>
            </a:r>
            <a:r>
              <a:rPr lang="en-US" sz="2400" b="0"/>
              <a:t>How do academic library users navigate the path from discovery to access?</a:t>
            </a:r>
          </a:p>
        </p:txBody>
      </p:sp>
      <p:sp>
        <p:nvSpPr>
          <p:cNvPr id="2" name="Text Placeholder 5">
            <a:extLst>
              <a:ext uri="{FF2B5EF4-FFF2-40B4-BE49-F238E27FC236}">
                <a16:creationId xmlns:a16="http://schemas.microsoft.com/office/drawing/2014/main" id="{94DE649E-C1EA-43B0-867A-8782E84F8FE3}"/>
              </a:ext>
            </a:extLst>
          </p:cNvPr>
          <p:cNvSpPr txBox="1">
            <a:spLocks/>
          </p:cNvSpPr>
          <p:nvPr/>
        </p:nvSpPr>
        <p:spPr>
          <a:xfrm>
            <a:off x="142245" y="1287752"/>
            <a:ext cx="8702742" cy="3168070"/>
          </a:xfrm>
          <a:prstGeom prst="rect">
            <a:avLst/>
          </a:prstGeom>
          <a:solidFill>
            <a:schemeClr val="bg1"/>
          </a:solidFill>
          <a:effectLst/>
        </p:spPr>
        <p:txBody>
          <a:bodyPr vert="horz" anchor="t"/>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3225" indent="-217170">
              <a:spcBef>
                <a:spcPts val="0"/>
              </a:spcBef>
              <a:buFont typeface="Arial"/>
              <a:buChar char="•"/>
            </a:pPr>
            <a:r>
              <a:rPr lang="en-US" sz="2400" b="0">
                <a:solidFill>
                  <a:schemeClr val="tx1"/>
                </a:solidFill>
              </a:rPr>
              <a:t>What do academic users do when searches don't result in fulfillment?</a:t>
            </a:r>
            <a:endParaRPr lang="en-US" sz="2400" b="0">
              <a:solidFill>
                <a:schemeClr val="tx1"/>
              </a:solidFill>
              <a:cs typeface="Arial"/>
            </a:endParaRPr>
          </a:p>
          <a:p>
            <a:pPr marL="403225" indent="-217170">
              <a:spcBef>
                <a:spcPts val="0"/>
              </a:spcBef>
              <a:buFont typeface="Arial"/>
              <a:buChar char="•"/>
            </a:pPr>
            <a:r>
              <a:rPr lang="en-US" sz="2400" b="0">
                <a:solidFill>
                  <a:schemeClr val="tx1"/>
                </a:solidFill>
                <a:ea typeface="+mn-lt"/>
                <a:cs typeface="+mn-lt"/>
              </a:rPr>
              <a:t>What differentiates searches that lead to access from searches that don’t?</a:t>
            </a:r>
          </a:p>
          <a:p>
            <a:pPr marL="403225" indent="-217170">
              <a:spcBef>
                <a:spcPts val="0"/>
              </a:spcBef>
              <a:buFont typeface="Arial"/>
              <a:buChar char="•"/>
            </a:pPr>
            <a:r>
              <a:rPr lang="en-US" sz="2400" b="0">
                <a:solidFill>
                  <a:schemeClr val="tx1"/>
                </a:solidFill>
                <a:ea typeface="+mn-lt"/>
                <a:cs typeface="+mn-lt"/>
              </a:rPr>
              <a:t>What demographic characteristics influence the access of users?</a:t>
            </a:r>
          </a:p>
          <a:p>
            <a:pPr marL="403225" indent="-217170">
              <a:spcBef>
                <a:spcPts val="0"/>
              </a:spcBef>
              <a:buFont typeface="Arial"/>
              <a:buChar char="•"/>
            </a:pPr>
            <a:r>
              <a:rPr lang="en-US" sz="2400" b="0">
                <a:solidFill>
                  <a:schemeClr val="tx1"/>
                </a:solidFill>
                <a:ea typeface="+mn-lt"/>
                <a:cs typeface="+mn-lt"/>
              </a:rPr>
              <a:t>How does access correlate with success?</a:t>
            </a:r>
            <a:endParaRPr lang="en-US" sz="2400" b="0">
              <a:solidFill>
                <a:schemeClr val="tx1"/>
              </a:solidFill>
              <a:cs typeface="Arial"/>
            </a:endParaRPr>
          </a:p>
        </p:txBody>
      </p:sp>
    </p:spTree>
    <p:extLst>
      <p:ext uri="{BB962C8B-B14F-4D97-AF65-F5344CB8AC3E}">
        <p14:creationId xmlns:p14="http://schemas.microsoft.com/office/powerpoint/2010/main" val="1131670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43F80A-C33A-4279-AD5B-A17EE02D7594}"/>
              </a:ext>
            </a:extLst>
          </p:cNvPr>
          <p:cNvSpPr>
            <a:spLocks noGrp="1"/>
          </p:cNvSpPr>
          <p:nvPr>
            <p:ph type="body" sz="quarter" idx="10"/>
          </p:nvPr>
        </p:nvSpPr>
        <p:spPr>
          <a:xfrm>
            <a:off x="315261" y="831063"/>
            <a:ext cx="8174038" cy="1246495"/>
          </a:xfrm>
        </p:spPr>
        <p:txBody>
          <a:bodyPr/>
          <a:lstStyle/>
          <a:p>
            <a:pPr>
              <a:spcBef>
                <a:spcPts val="0"/>
              </a:spcBef>
            </a:pPr>
            <a:r>
              <a:rPr lang="en-US" err="1"/>
              <a:t>Worldcat</a:t>
            </a:r>
            <a:r>
              <a:rPr lang="en-US"/>
              <a:t> discovery </a:t>
            </a:r>
          </a:p>
          <a:p>
            <a:pPr>
              <a:spcBef>
                <a:spcPts val="0"/>
              </a:spcBef>
            </a:pPr>
            <a:r>
              <a:rPr lang="en-US"/>
              <a:t>Search log analysis</a:t>
            </a:r>
          </a:p>
        </p:txBody>
      </p:sp>
      <p:sp>
        <p:nvSpPr>
          <p:cNvPr id="4" name="Text Placeholder 3">
            <a:extLst>
              <a:ext uri="{FF2B5EF4-FFF2-40B4-BE49-F238E27FC236}">
                <a16:creationId xmlns:a16="http://schemas.microsoft.com/office/drawing/2014/main" id="{4A9B1ED8-D4DC-49F8-B42F-21302FE5C98D}"/>
              </a:ext>
            </a:extLst>
          </p:cNvPr>
          <p:cNvSpPr>
            <a:spLocks noGrp="1"/>
          </p:cNvSpPr>
          <p:nvPr>
            <p:ph type="body" sz="quarter" idx="11"/>
          </p:nvPr>
        </p:nvSpPr>
        <p:spPr>
          <a:xfrm>
            <a:off x="176214" y="638177"/>
            <a:ext cx="265112" cy="4074630"/>
          </a:xfrm>
        </p:spPr>
        <p:txBody>
          <a:bodyPr/>
          <a:lstStyle/>
          <a:p>
            <a:endParaRPr lang="en-US"/>
          </a:p>
        </p:txBody>
      </p:sp>
      <p:sp>
        <p:nvSpPr>
          <p:cNvPr id="5" name="Text Placeholder 4">
            <a:extLst>
              <a:ext uri="{FF2B5EF4-FFF2-40B4-BE49-F238E27FC236}">
                <a16:creationId xmlns:a16="http://schemas.microsoft.com/office/drawing/2014/main" id="{C2263F73-420F-431A-92AC-EB5F06A377EE}"/>
              </a:ext>
            </a:extLst>
          </p:cNvPr>
          <p:cNvSpPr>
            <a:spLocks noGrp="1"/>
          </p:cNvSpPr>
          <p:nvPr>
            <p:ph type="body" sz="quarter" idx="12"/>
          </p:nvPr>
        </p:nvSpPr>
        <p:spPr/>
        <p:txBody>
          <a:bodyPr/>
          <a:lstStyle/>
          <a:p>
            <a:endParaRPr lang="en-US"/>
          </a:p>
        </p:txBody>
      </p:sp>
      <p:sp>
        <p:nvSpPr>
          <p:cNvPr id="2" name="TextBox 1">
            <a:extLst>
              <a:ext uri="{FF2B5EF4-FFF2-40B4-BE49-F238E27FC236}">
                <a16:creationId xmlns:a16="http://schemas.microsoft.com/office/drawing/2014/main" id="{1B1FAC1B-61EE-4829-A822-4B924533B9E3}"/>
              </a:ext>
            </a:extLst>
          </p:cNvPr>
          <p:cNvSpPr txBox="1"/>
          <p:nvPr/>
        </p:nvSpPr>
        <p:spPr>
          <a:xfrm>
            <a:off x="466933" y="2270444"/>
            <a:ext cx="7460672" cy="861774"/>
          </a:xfrm>
          <a:prstGeom prst="rect">
            <a:avLst/>
          </a:prstGeom>
          <a:noFill/>
        </p:spPr>
        <p:txBody>
          <a:bodyPr wrap="square" rtlCol="0" anchor="t">
            <a:spAutoFit/>
          </a:bodyPr>
          <a:lstStyle/>
          <a:p>
            <a:r>
              <a:rPr lang="en-US" sz="1800" i="1">
                <a:solidFill>
                  <a:schemeClr val="bg1"/>
                </a:solidFill>
              </a:rPr>
              <a:t>“Log analysis is everything that a lab study is not.”</a:t>
            </a:r>
          </a:p>
          <a:p>
            <a:endParaRPr lang="en-US" sz="1800" i="1">
              <a:solidFill>
                <a:schemeClr val="bg1"/>
              </a:solidFill>
            </a:endParaRPr>
          </a:p>
          <a:p>
            <a:r>
              <a:rPr lang="en-US" sz="1400" i="1">
                <a:solidFill>
                  <a:schemeClr val="bg1"/>
                </a:solidFill>
              </a:rPr>
              <a:t>(Jansen 2017, 349)</a:t>
            </a:r>
            <a:endParaRPr lang="en-US" sz="1400" i="1">
              <a:solidFill>
                <a:schemeClr val="bg1"/>
              </a:solidFill>
              <a:cs typeface="Arial"/>
            </a:endParaRPr>
          </a:p>
        </p:txBody>
      </p:sp>
    </p:spTree>
    <p:extLst>
      <p:ext uri="{BB962C8B-B14F-4D97-AF65-F5344CB8AC3E}">
        <p14:creationId xmlns:p14="http://schemas.microsoft.com/office/powerpoint/2010/main" val="3041284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921A86-5E90-42EB-82A5-D58602A4A02C}"/>
              </a:ext>
            </a:extLst>
          </p:cNvPr>
          <p:cNvSpPr txBox="1"/>
          <p:nvPr/>
        </p:nvSpPr>
        <p:spPr>
          <a:xfrm>
            <a:off x="4834658" y="868418"/>
            <a:ext cx="4194752" cy="3970318"/>
          </a:xfrm>
          <a:prstGeom prst="rect">
            <a:avLst/>
          </a:prstGeom>
          <a:noFill/>
        </p:spPr>
        <p:txBody>
          <a:bodyPr wrap="square" rtlCol="0">
            <a:spAutoFit/>
          </a:bodyPr>
          <a:lstStyle/>
          <a:p>
            <a:pPr marL="342900" indent="-342900">
              <a:buFont typeface="+mj-lt"/>
              <a:buAutoNum type="arabicPeriod"/>
            </a:pPr>
            <a:r>
              <a:rPr lang="en-US" sz="1800"/>
              <a:t>Did a keyword search but mistyped it</a:t>
            </a:r>
          </a:p>
          <a:p>
            <a:pPr marL="684212" lvl="1" indent="-285750">
              <a:buFont typeface="System Font Regular"/>
              <a:buChar char="-"/>
            </a:pPr>
            <a:r>
              <a:rPr lang="en-US" sz="1800"/>
              <a:t>Had 0 results</a:t>
            </a:r>
          </a:p>
          <a:p>
            <a:pPr marL="628650" lvl="1" indent="-285750">
              <a:buFont typeface="Arial" panose="020B0604020202020204" pitchFamily="34" charset="0"/>
              <a:buChar char="•"/>
            </a:pPr>
            <a:endParaRPr lang="en-US" sz="1800"/>
          </a:p>
          <a:p>
            <a:pPr marL="342900" indent="-342900">
              <a:buFont typeface="+mj-lt"/>
              <a:buAutoNum type="arabicPeriod"/>
            </a:pPr>
            <a:r>
              <a:rPr lang="en-US" sz="1800"/>
              <a:t>Redid keyword search with correct spelling</a:t>
            </a:r>
          </a:p>
          <a:p>
            <a:pPr marL="628650" lvl="1" indent="-285750">
              <a:buFont typeface="System Font Regular"/>
              <a:buChar char="-"/>
            </a:pPr>
            <a:r>
              <a:rPr lang="en-US" sz="1800"/>
              <a:t>Had 759,902 results</a:t>
            </a:r>
          </a:p>
          <a:p>
            <a:pPr marL="628650" lvl="1" indent="-285750">
              <a:buFont typeface="Arial" panose="020B0604020202020204" pitchFamily="34" charset="0"/>
              <a:buChar char="•"/>
            </a:pPr>
            <a:endParaRPr lang="en-US" sz="1800"/>
          </a:p>
          <a:p>
            <a:pPr marL="342900" indent="-342900">
              <a:buFont typeface="+mj-lt"/>
              <a:buAutoNum type="arabicPeriod"/>
            </a:pPr>
            <a:r>
              <a:rPr lang="en-US" sz="1800"/>
              <a:t>Began typing in additional keyword</a:t>
            </a:r>
          </a:p>
          <a:p>
            <a:pPr marL="342900" indent="-342900">
              <a:buFont typeface="+mj-lt"/>
              <a:buAutoNum type="arabicPeriod"/>
            </a:pPr>
            <a:endParaRPr lang="en-US" sz="1800"/>
          </a:p>
          <a:p>
            <a:pPr marL="342900" indent="-342900">
              <a:buFont typeface="+mj-lt"/>
              <a:buAutoNum type="arabicPeriod"/>
            </a:pPr>
            <a:r>
              <a:rPr lang="en-US" sz="1800"/>
              <a:t>Selected one of the autosuggested keyword phrases</a:t>
            </a:r>
          </a:p>
          <a:p>
            <a:pPr marL="628650" lvl="1" indent="-285750">
              <a:buFont typeface="System Font Regular"/>
              <a:buChar char="-"/>
            </a:pPr>
            <a:r>
              <a:rPr lang="en-US" sz="1800"/>
              <a:t>Had 1,761 results</a:t>
            </a:r>
          </a:p>
          <a:p>
            <a:pPr marL="285750" indent="-285750">
              <a:buFont typeface="Arial" panose="020B0604020202020204" pitchFamily="34" charset="0"/>
              <a:buChar char="•"/>
            </a:pPr>
            <a:endParaRPr lang="en-US" sz="1800"/>
          </a:p>
        </p:txBody>
      </p:sp>
      <p:pic>
        <p:nvPicPr>
          <p:cNvPr id="3" name="Picture 2">
            <a:extLst>
              <a:ext uri="{FF2B5EF4-FFF2-40B4-BE49-F238E27FC236}">
                <a16:creationId xmlns:a16="http://schemas.microsoft.com/office/drawing/2014/main" id="{CFB03B13-35D4-4095-AE3F-F6858DD67164}"/>
              </a:ext>
            </a:extLst>
          </p:cNvPr>
          <p:cNvPicPr>
            <a:picLocks noChangeAspect="1"/>
          </p:cNvPicPr>
          <p:nvPr/>
        </p:nvPicPr>
        <p:blipFill>
          <a:blip r:embed="rId3"/>
          <a:stretch>
            <a:fillRect/>
          </a:stretch>
        </p:blipFill>
        <p:spPr>
          <a:xfrm>
            <a:off x="193740" y="779014"/>
            <a:ext cx="2704987" cy="3498450"/>
          </a:xfrm>
          <a:prstGeom prst="rect">
            <a:avLst/>
          </a:prstGeom>
          <a:ln>
            <a:solidFill>
              <a:schemeClr val="tx1"/>
            </a:solidFill>
          </a:ln>
        </p:spPr>
      </p:pic>
      <p:pic>
        <p:nvPicPr>
          <p:cNvPr id="4" name="Picture 3">
            <a:extLst>
              <a:ext uri="{FF2B5EF4-FFF2-40B4-BE49-F238E27FC236}">
                <a16:creationId xmlns:a16="http://schemas.microsoft.com/office/drawing/2014/main" id="{1C983896-BEF5-4E42-90F4-A6104D593253}"/>
              </a:ext>
            </a:extLst>
          </p:cNvPr>
          <p:cNvPicPr>
            <a:picLocks noChangeAspect="1"/>
          </p:cNvPicPr>
          <p:nvPr/>
        </p:nvPicPr>
        <p:blipFill>
          <a:blip r:embed="rId4"/>
          <a:stretch>
            <a:fillRect/>
          </a:stretch>
        </p:blipFill>
        <p:spPr>
          <a:xfrm>
            <a:off x="766336" y="1122235"/>
            <a:ext cx="2828425" cy="3498450"/>
          </a:xfrm>
          <a:prstGeom prst="rect">
            <a:avLst/>
          </a:prstGeom>
          <a:ln>
            <a:solidFill>
              <a:schemeClr val="tx1"/>
            </a:solidFill>
          </a:ln>
        </p:spPr>
      </p:pic>
      <p:pic>
        <p:nvPicPr>
          <p:cNvPr id="5" name="Picture 4">
            <a:extLst>
              <a:ext uri="{FF2B5EF4-FFF2-40B4-BE49-F238E27FC236}">
                <a16:creationId xmlns:a16="http://schemas.microsoft.com/office/drawing/2014/main" id="{33371620-CCAB-40E2-BDEE-21949CFEAAD7}"/>
              </a:ext>
            </a:extLst>
          </p:cNvPr>
          <p:cNvPicPr>
            <a:picLocks noChangeAspect="1"/>
          </p:cNvPicPr>
          <p:nvPr/>
        </p:nvPicPr>
        <p:blipFill>
          <a:blip r:embed="rId5"/>
          <a:stretch>
            <a:fillRect/>
          </a:stretch>
        </p:blipFill>
        <p:spPr>
          <a:xfrm>
            <a:off x="1898272" y="1381295"/>
            <a:ext cx="2673728" cy="3578604"/>
          </a:xfrm>
          <a:prstGeom prst="rect">
            <a:avLst/>
          </a:prstGeom>
          <a:ln>
            <a:solidFill>
              <a:schemeClr val="tx1"/>
            </a:solidFill>
          </a:ln>
        </p:spPr>
      </p:pic>
      <p:sp>
        <p:nvSpPr>
          <p:cNvPr id="7" name="Text Placeholder 1">
            <a:extLst>
              <a:ext uri="{FF2B5EF4-FFF2-40B4-BE49-F238E27FC236}">
                <a16:creationId xmlns:a16="http://schemas.microsoft.com/office/drawing/2014/main" id="{C2042251-5089-5E47-941F-FD9AFBF21C5C}"/>
              </a:ext>
            </a:extLst>
          </p:cNvPr>
          <p:cNvSpPr txBox="1">
            <a:spLocks/>
          </p:cNvSpPr>
          <p:nvPr/>
        </p:nvSpPr>
        <p:spPr>
          <a:xfrm>
            <a:off x="352425" y="93214"/>
            <a:ext cx="8439150" cy="685800"/>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a:solidFill>
                  <a:schemeClr val="tx2"/>
                </a:solidFill>
              </a:rPr>
              <a:t>What do the raw logs tell us?</a:t>
            </a:r>
          </a:p>
        </p:txBody>
      </p:sp>
    </p:spTree>
    <p:extLst>
      <p:ext uri="{BB962C8B-B14F-4D97-AF65-F5344CB8AC3E}">
        <p14:creationId xmlns:p14="http://schemas.microsoft.com/office/powerpoint/2010/main" val="3184751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730E47-80EA-426C-A4E2-C0B05CAE8B77}"/>
              </a:ext>
            </a:extLst>
          </p:cNvPr>
          <p:cNvSpPr>
            <a:spLocks noGrp="1"/>
          </p:cNvSpPr>
          <p:nvPr>
            <p:ph type="body" sz="quarter" idx="13"/>
          </p:nvPr>
        </p:nvSpPr>
        <p:spPr>
          <a:xfrm>
            <a:off x="153403" y="230106"/>
            <a:ext cx="6823710" cy="525305"/>
          </a:xfrm>
          <a:solidFill>
            <a:schemeClr val="bg1"/>
          </a:solidFill>
        </p:spPr>
        <p:txBody>
          <a:bodyPr vert="horz" anchor="t"/>
          <a:lstStyle/>
          <a:p>
            <a:r>
              <a:rPr lang="en-US" sz="2700">
                <a:solidFill>
                  <a:schemeClr val="accent2"/>
                </a:solidFill>
                <a:cs typeface="Arial"/>
              </a:rPr>
              <a:t>Ways of evolving a search</a:t>
            </a:r>
            <a:endParaRPr lang="en-US" sz="2700">
              <a:solidFill>
                <a:schemeClr val="accent2"/>
              </a:solidFill>
            </a:endParaRPr>
          </a:p>
        </p:txBody>
      </p:sp>
      <p:sp>
        <p:nvSpPr>
          <p:cNvPr id="4" name="TextBox 3">
            <a:extLst>
              <a:ext uri="{FF2B5EF4-FFF2-40B4-BE49-F238E27FC236}">
                <a16:creationId xmlns:a16="http://schemas.microsoft.com/office/drawing/2014/main" id="{9E845B63-5137-4C48-BD5E-AE6643B6A2B4}"/>
              </a:ext>
            </a:extLst>
          </p:cNvPr>
          <p:cNvSpPr txBox="1"/>
          <p:nvPr/>
        </p:nvSpPr>
        <p:spPr>
          <a:xfrm>
            <a:off x="612576" y="899305"/>
            <a:ext cx="2460750" cy="933518"/>
          </a:xfrm>
          <a:prstGeom prst="rect">
            <a:avLst/>
          </a:prstGeom>
          <a:noFill/>
        </p:spPr>
        <p:txBody>
          <a:bodyPr wrap="square" rtlCol="0" anchor="ctr">
            <a:noAutofit/>
          </a:bodyPr>
          <a:lstStyle/>
          <a:p>
            <a:r>
              <a:rPr lang="en-US" sz="2000" b="1"/>
              <a:t>Corrected search</a:t>
            </a:r>
          </a:p>
          <a:p>
            <a:endParaRPr lang="en-US" sz="1200" b="1">
              <a:cs typeface="Arial"/>
            </a:endParaRPr>
          </a:p>
        </p:txBody>
      </p:sp>
      <p:sp>
        <p:nvSpPr>
          <p:cNvPr id="5" name="TextBox 4">
            <a:extLst>
              <a:ext uri="{FF2B5EF4-FFF2-40B4-BE49-F238E27FC236}">
                <a16:creationId xmlns:a16="http://schemas.microsoft.com/office/drawing/2014/main" id="{8DC1F4C8-7431-46C7-9392-94A85D92B23A}"/>
              </a:ext>
            </a:extLst>
          </p:cNvPr>
          <p:cNvSpPr txBox="1"/>
          <p:nvPr/>
        </p:nvSpPr>
        <p:spPr>
          <a:xfrm>
            <a:off x="612575" y="2198404"/>
            <a:ext cx="2460750" cy="933518"/>
          </a:xfrm>
          <a:prstGeom prst="rect">
            <a:avLst/>
          </a:prstGeom>
          <a:noFill/>
        </p:spPr>
        <p:txBody>
          <a:bodyPr wrap="square" rtlCol="0" anchor="ctr">
            <a:noAutofit/>
          </a:bodyPr>
          <a:lstStyle/>
          <a:p>
            <a:r>
              <a:rPr lang="en-US" sz="2000" b="1"/>
              <a:t>Refined search</a:t>
            </a:r>
          </a:p>
          <a:p>
            <a:endParaRPr lang="en-US" sz="1200" b="1">
              <a:cs typeface="Arial"/>
            </a:endParaRPr>
          </a:p>
        </p:txBody>
      </p:sp>
      <p:sp>
        <p:nvSpPr>
          <p:cNvPr id="7" name="TextBox 6">
            <a:extLst>
              <a:ext uri="{FF2B5EF4-FFF2-40B4-BE49-F238E27FC236}">
                <a16:creationId xmlns:a16="http://schemas.microsoft.com/office/drawing/2014/main" id="{3B248EC0-66A6-489E-A0E6-CEEB38703ECD}"/>
              </a:ext>
            </a:extLst>
          </p:cNvPr>
          <p:cNvSpPr txBox="1"/>
          <p:nvPr/>
        </p:nvSpPr>
        <p:spPr>
          <a:xfrm>
            <a:off x="3073326" y="919954"/>
            <a:ext cx="5706781" cy="892220"/>
          </a:xfrm>
          <a:prstGeom prst="rect">
            <a:avLst/>
          </a:prstGeom>
          <a:solidFill>
            <a:schemeClr val="accent1"/>
          </a:solidFill>
        </p:spPr>
        <p:txBody>
          <a:bodyPr wrap="square" rtlCol="0" anchor="ctr">
            <a:noAutofit/>
          </a:bodyPr>
          <a:lstStyle/>
          <a:p>
            <a:r>
              <a:rPr lang="en-US" sz="2000" b="1">
                <a:solidFill>
                  <a:schemeClr val="bg1"/>
                </a:solidFill>
              </a:rPr>
              <a:t>Shows greater than 90% similarity with the previous search string</a:t>
            </a:r>
            <a:endParaRPr lang="en-US" sz="1200" b="1">
              <a:solidFill>
                <a:schemeClr val="bg1"/>
              </a:solidFill>
              <a:cs typeface="Arial"/>
            </a:endParaRPr>
          </a:p>
        </p:txBody>
      </p:sp>
      <p:sp>
        <p:nvSpPr>
          <p:cNvPr id="8" name="TextBox 7">
            <a:extLst>
              <a:ext uri="{FF2B5EF4-FFF2-40B4-BE49-F238E27FC236}">
                <a16:creationId xmlns:a16="http://schemas.microsoft.com/office/drawing/2014/main" id="{C41B3411-3541-4573-9018-C1603C3F8433}"/>
              </a:ext>
            </a:extLst>
          </p:cNvPr>
          <p:cNvSpPr txBox="1"/>
          <p:nvPr/>
        </p:nvSpPr>
        <p:spPr>
          <a:xfrm>
            <a:off x="3073326" y="2033176"/>
            <a:ext cx="5706781" cy="1263976"/>
          </a:xfrm>
          <a:prstGeom prst="rect">
            <a:avLst/>
          </a:prstGeom>
          <a:solidFill>
            <a:schemeClr val="tx2"/>
          </a:solidFill>
        </p:spPr>
        <p:txBody>
          <a:bodyPr wrap="square" rtlCol="0" anchor="ctr">
            <a:noAutofit/>
          </a:bodyPr>
          <a:lstStyle/>
          <a:p>
            <a:r>
              <a:rPr lang="en-US" sz="2000" b="1">
                <a:solidFill>
                  <a:schemeClr val="bg1"/>
                </a:solidFill>
              </a:rPr>
              <a:t>Shows 80–90% similarity with the previous search string, with the first string contained in the second, or an index change</a:t>
            </a:r>
            <a:endParaRPr lang="en-US" sz="1200" b="1">
              <a:solidFill>
                <a:schemeClr val="bg1"/>
              </a:solidFill>
              <a:cs typeface="Arial"/>
            </a:endParaRPr>
          </a:p>
        </p:txBody>
      </p:sp>
      <p:sp>
        <p:nvSpPr>
          <p:cNvPr id="11" name="TextBox 10">
            <a:extLst>
              <a:ext uri="{FF2B5EF4-FFF2-40B4-BE49-F238E27FC236}">
                <a16:creationId xmlns:a16="http://schemas.microsoft.com/office/drawing/2014/main" id="{234AC433-53E7-40D3-B145-1FB647D9ED24}"/>
              </a:ext>
            </a:extLst>
          </p:cNvPr>
          <p:cNvSpPr txBox="1"/>
          <p:nvPr/>
        </p:nvSpPr>
        <p:spPr>
          <a:xfrm>
            <a:off x="3073326" y="3518155"/>
            <a:ext cx="5706781" cy="892220"/>
          </a:xfrm>
          <a:prstGeom prst="rect">
            <a:avLst/>
          </a:prstGeom>
          <a:solidFill>
            <a:schemeClr val="accent3"/>
          </a:solidFill>
        </p:spPr>
        <p:txBody>
          <a:bodyPr wrap="square" rtlCol="0" anchor="ctr">
            <a:noAutofit/>
          </a:bodyPr>
          <a:lstStyle/>
          <a:p>
            <a:r>
              <a:rPr lang="en-US" sz="2000" b="1">
                <a:solidFill>
                  <a:schemeClr val="bg1"/>
                </a:solidFill>
              </a:rPr>
              <a:t>Shows less than 80% similarity with the previous search string</a:t>
            </a:r>
            <a:endParaRPr lang="en-US" sz="1200" b="1">
              <a:solidFill>
                <a:schemeClr val="bg1"/>
              </a:solidFill>
              <a:cs typeface="Arial"/>
            </a:endParaRPr>
          </a:p>
        </p:txBody>
      </p:sp>
      <p:sp>
        <p:nvSpPr>
          <p:cNvPr id="12" name="TextBox 11">
            <a:extLst>
              <a:ext uri="{FF2B5EF4-FFF2-40B4-BE49-F238E27FC236}">
                <a16:creationId xmlns:a16="http://schemas.microsoft.com/office/drawing/2014/main" id="{15ADA488-41E9-4DF8-8C95-C3B1C3DF18E5}"/>
              </a:ext>
            </a:extLst>
          </p:cNvPr>
          <p:cNvSpPr txBox="1"/>
          <p:nvPr/>
        </p:nvSpPr>
        <p:spPr>
          <a:xfrm>
            <a:off x="612575" y="3497506"/>
            <a:ext cx="2460750" cy="933518"/>
          </a:xfrm>
          <a:prstGeom prst="rect">
            <a:avLst/>
          </a:prstGeom>
          <a:noFill/>
        </p:spPr>
        <p:txBody>
          <a:bodyPr wrap="square" rtlCol="0" anchor="ctr">
            <a:noAutofit/>
          </a:bodyPr>
          <a:lstStyle/>
          <a:p>
            <a:r>
              <a:rPr lang="en-US" sz="2000" b="1"/>
              <a:t>New search</a:t>
            </a:r>
          </a:p>
          <a:p>
            <a:endParaRPr lang="en-US" sz="1200" b="1">
              <a:cs typeface="Arial"/>
            </a:endParaRPr>
          </a:p>
        </p:txBody>
      </p:sp>
    </p:spTree>
    <p:extLst>
      <p:ext uri="{BB962C8B-B14F-4D97-AF65-F5344CB8AC3E}">
        <p14:creationId xmlns:p14="http://schemas.microsoft.com/office/powerpoint/2010/main" val="506746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F41D3586-567E-4A6A-AEA0-5CA78761DA98}"/>
              </a:ext>
            </a:extLst>
          </p:cNvPr>
          <p:cNvSpPr txBox="1">
            <a:spLocks/>
          </p:cNvSpPr>
          <p:nvPr/>
        </p:nvSpPr>
        <p:spPr>
          <a:xfrm>
            <a:off x="324536" y="247541"/>
            <a:ext cx="5798495" cy="839277"/>
          </a:xfrm>
          <a:prstGeom prst="rect">
            <a:avLst/>
          </a:prstGeom>
          <a:solidFill>
            <a:schemeClr val="bg1"/>
          </a:solidFill>
          <a:effectLst/>
        </p:spPr>
        <p:txBody>
          <a:bodyPr vert="horz"/>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600"/>
              <a:t>Summary of results</a:t>
            </a:r>
          </a:p>
        </p:txBody>
      </p:sp>
      <p:sp>
        <p:nvSpPr>
          <p:cNvPr id="4" name="Text Placeholder 3">
            <a:extLst>
              <a:ext uri="{FF2B5EF4-FFF2-40B4-BE49-F238E27FC236}">
                <a16:creationId xmlns:a16="http://schemas.microsoft.com/office/drawing/2014/main" id="{88B8AA43-AA6D-43BE-955D-2B8C1B78EDEE}"/>
              </a:ext>
            </a:extLst>
          </p:cNvPr>
          <p:cNvSpPr txBox="1">
            <a:spLocks/>
          </p:cNvSpPr>
          <p:nvPr/>
        </p:nvSpPr>
        <p:spPr>
          <a:xfrm>
            <a:off x="324536" y="1086818"/>
            <a:ext cx="8116760" cy="2381824"/>
          </a:xfrm>
          <a:prstGeom prst="rect">
            <a:avLst/>
          </a:prstGeom>
          <a:solidFill>
            <a:schemeClr val="bg1"/>
          </a:solidFill>
          <a:effectLst/>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spcBef>
                <a:spcPts val="0"/>
              </a:spcBef>
            </a:pPr>
            <a:r>
              <a:rPr lang="en-US" sz="2800"/>
              <a:t>Average of </a:t>
            </a:r>
            <a:r>
              <a:rPr lang="en-US" sz="2800" b="1"/>
              <a:t>5 minutes </a:t>
            </a:r>
            <a:r>
              <a:rPr lang="en-US" sz="2800"/>
              <a:t>per session</a:t>
            </a:r>
          </a:p>
          <a:p>
            <a:pPr>
              <a:spcBef>
                <a:spcPts val="0"/>
              </a:spcBef>
            </a:pPr>
            <a:r>
              <a:rPr lang="en-US" sz="2800"/>
              <a:t>Average of </a:t>
            </a:r>
            <a:r>
              <a:rPr lang="en-US" sz="2800" b="1"/>
              <a:t>2.2 searches </a:t>
            </a:r>
            <a:r>
              <a:rPr lang="en-US" sz="2800"/>
              <a:t>per session</a:t>
            </a:r>
          </a:p>
          <a:p>
            <a:pPr>
              <a:spcBef>
                <a:spcPts val="0"/>
              </a:spcBef>
            </a:pPr>
            <a:r>
              <a:rPr lang="en-US" sz="2800"/>
              <a:t>Average of </a:t>
            </a:r>
            <a:r>
              <a:rPr lang="en-US" sz="2800" b="1"/>
              <a:t>5.1 words </a:t>
            </a:r>
            <a:r>
              <a:rPr lang="en-US" sz="2800"/>
              <a:t>per search</a:t>
            </a:r>
          </a:p>
          <a:p>
            <a:pPr>
              <a:spcBef>
                <a:spcPts val="0"/>
              </a:spcBef>
            </a:pPr>
            <a:r>
              <a:rPr lang="en-US" sz="2800" b="1"/>
              <a:t>12% </a:t>
            </a:r>
            <a:r>
              <a:rPr lang="en-US" sz="2800"/>
              <a:t>of sessions had search refinements</a:t>
            </a:r>
          </a:p>
          <a:p>
            <a:pPr>
              <a:spcBef>
                <a:spcPts val="0"/>
              </a:spcBef>
            </a:pPr>
            <a:r>
              <a:rPr lang="en-US" sz="2800" b="1"/>
              <a:t>33%</a:t>
            </a:r>
            <a:r>
              <a:rPr lang="en-US" sz="2800"/>
              <a:t> of sessions had multiple searches</a:t>
            </a:r>
          </a:p>
        </p:txBody>
      </p:sp>
      <p:sp>
        <p:nvSpPr>
          <p:cNvPr id="2" name="Rectangle 1">
            <a:extLst>
              <a:ext uri="{FF2B5EF4-FFF2-40B4-BE49-F238E27FC236}">
                <a16:creationId xmlns:a16="http://schemas.microsoft.com/office/drawing/2014/main" id="{58E807C5-5F98-954E-96C9-9B416A4FAE27}"/>
              </a:ext>
            </a:extLst>
          </p:cNvPr>
          <p:cNvSpPr/>
          <p:nvPr/>
        </p:nvSpPr>
        <p:spPr>
          <a:xfrm>
            <a:off x="6994066" y="4154030"/>
            <a:ext cx="1781257" cy="307777"/>
          </a:xfrm>
          <a:prstGeom prst="rect">
            <a:avLst/>
          </a:prstGeom>
        </p:spPr>
        <p:txBody>
          <a:bodyPr wrap="none">
            <a:spAutoFit/>
          </a:bodyPr>
          <a:lstStyle/>
          <a:p>
            <a:pPr algn="r"/>
            <a:r>
              <a:rPr lang="en-US" sz="1400">
                <a:solidFill>
                  <a:schemeClr val="tx1">
                    <a:lumMod val="50000"/>
                    <a:lumOff val="50000"/>
                  </a:schemeClr>
                </a:solidFill>
              </a:rPr>
              <a:t>n=282,307 sessions</a:t>
            </a:r>
          </a:p>
        </p:txBody>
      </p:sp>
    </p:spTree>
    <p:extLst>
      <p:ext uri="{BB962C8B-B14F-4D97-AF65-F5344CB8AC3E}">
        <p14:creationId xmlns:p14="http://schemas.microsoft.com/office/powerpoint/2010/main" val="1187310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ster_Slides_V2">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CLC 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LC PowerPoint Template 16x9 V3" id="{8AE900A0-BDAB-4100-8E6E-0D1DF52823E0}" vid="{2E02DCCF-65A5-4E57-9CAC-E8931BD36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TotalTime>
  <Words>3739</Words>
  <Application>Microsoft Office PowerPoint</Application>
  <PresentationFormat>On-screen Show (16:9)</PresentationFormat>
  <Paragraphs>318</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Courier New</vt:lpstr>
      <vt:lpstr>System Font Regular</vt:lpstr>
      <vt:lpstr>Master_Slides_V2</vt:lpstr>
      <vt:lpstr>1_OCLC 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Speaking on the Record: Combining Interviews with Search Log Analysis in User Research</dc:title>
  <dc:creator>Lynn Silipigni Connaway, Brittany Brannon, Christopher Cyr, Peggy Gallagher</dc:creator>
  <cp:keywords>user research</cp:keywords>
  <cp:lastModifiedBy>McNicol,Jeanette</cp:lastModifiedBy>
  <cp:revision>6</cp:revision>
  <cp:lastPrinted>2019-09-20T20:30:37Z</cp:lastPrinted>
  <dcterms:created xsi:type="dcterms:W3CDTF">2019-08-02T14:46:07Z</dcterms:created>
  <dcterms:modified xsi:type="dcterms:W3CDTF">2020-03-10T06:46:25Z</dcterms:modified>
</cp:coreProperties>
</file>