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Garamond" panose="02020404030301010803" pitchFamily="18" charset="0"/>
      <p:regular r:id="rId30"/>
      <p:bold r:id="rId31"/>
      <p:italic r:id="rId32"/>
      <p:boldItalic r:id="rId33"/>
    </p:embeddedFont>
    <p:embeddedFont>
      <p:font typeface="Roboto"/>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A4ECF0-B656-40B5-80B8-1E168687B489}">
  <a:tblStyle styleId="{0BA4ECF0-B656-40B5-80B8-1E168687B4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9026d0518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9026d0518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3" name="Google Shape;53;g79026d0518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d27459a78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d27459a78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overview of the methodology broken down by time. We started the grant in Sept of last year. One of the first steps we took was to hire Hesam Andalib. We started the data gathering at that point, researching the tasks I mentioned in the previous slide. We had a very successful in-person partner meeting in Austin in Dec. and we’re now outlining the draft final report and working with Security Metrics, the HIPAA compliance experts we’ve employed, to determine how our current slate of agreements and technical infrastructure would need to be changed in order to be compliant. Once we have solid drafts of the report and legal templates, we’ll disseminate those to our project participants and have a second meeting, this time virtually, to gather feedback. We’ll start to finalize the report based on that feedback and once final, publish the report and any agreement templates and cost modeling we’ve developed.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9026d0518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9026d051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9026d0518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9026d0518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1050">
                <a:solidFill>
                  <a:srgbClr val="091E42"/>
                </a:solidFill>
                <a:highlight>
                  <a:srgbClr val="FFFFFF"/>
                </a:highlight>
                <a:latin typeface="Roboto"/>
                <a:ea typeface="Roboto"/>
                <a:cs typeface="Roboto"/>
                <a:sym typeface="Roboto"/>
              </a:rPr>
              <a:t>So far, we have collected detailed information from UTSW Medical Center, UNT Health Science Center, UConn Library, and Dell Medical School. We also collected Not only that, but we need to know if institutions know they have sensitive data that justifies a high level of preservation. In some cases, we think that institutions suspect that there is private and sensitive data requiring a high level of preservation action, but hasn’t done the level of assessment or appraisal necessary to quantify the problem sufficiently.</a:t>
            </a:r>
            <a:endParaRPr sz="1050">
              <a:solidFill>
                <a:srgbClr val="091E42"/>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9026d0518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9026d051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1050">
                <a:solidFill>
                  <a:srgbClr val="091E42"/>
                </a:solidFill>
                <a:highlight>
                  <a:srgbClr val="FFFFFF"/>
                </a:highlight>
                <a:latin typeface="Roboto"/>
                <a:ea typeface="Roboto"/>
                <a:cs typeface="Roboto"/>
                <a:sym typeface="Roboto"/>
              </a:rPr>
              <a:t>We have also conducted a review of where and what kind of agreements are in place to enable the existing DDP networks with which the project partners engage (Chronopolis, TDL Digital Preservation Services, APTrust, DuraCloud). Such connections include agreements between infrastructure nodes as well as service contracts and agreements that enable DDP networks to function.</a:t>
            </a:r>
            <a:endParaRPr sz="1050">
              <a:solidFill>
                <a:srgbClr val="091E4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050">
                <a:solidFill>
                  <a:srgbClr val="091E42"/>
                </a:solidFill>
                <a:highlight>
                  <a:srgbClr val="FFFFFF"/>
                </a:highlight>
                <a:latin typeface="Roboto"/>
                <a:ea typeface="Roboto"/>
                <a:cs typeface="Roboto"/>
                <a:sym typeface="Roboto"/>
              </a:rPr>
              <a:t>Additionally, we'll review the agreements, policies and procedures that allow TACC and SDSC to accept types of private and sensitive data.</a:t>
            </a:r>
            <a:endParaRPr sz="1050">
              <a:solidFill>
                <a:srgbClr val="091E42"/>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9026d0518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9026d0518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091E42"/>
              </a:solidFill>
              <a:highlight>
                <a:srgbClr val="FFFFFF"/>
              </a:highlight>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a8f09ae8f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a8f09ae8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9026d0518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9026d0518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9026d0518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9026d051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200"/>
              </a:spcBef>
              <a:spcAft>
                <a:spcPts val="0"/>
              </a:spcAft>
              <a:buNone/>
            </a:pPr>
            <a:r>
              <a:rPr lang="en" sz="1050">
                <a:solidFill>
                  <a:srgbClr val="091E42"/>
                </a:solidFill>
                <a:highlight>
                  <a:srgbClr val="FFFFFF"/>
                </a:highlight>
                <a:latin typeface="Roboto"/>
                <a:ea typeface="Roboto"/>
                <a:cs typeface="Roboto"/>
                <a:sym typeface="Roboto"/>
              </a:rPr>
              <a:t>I’ll talk more about stakeholders in the next few slides.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9026d0518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9026d0518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5275" algn="l" rtl="0">
              <a:lnSpc>
                <a:spcPct val="115000"/>
              </a:lnSpc>
              <a:spcBef>
                <a:spcPts val="1900"/>
              </a:spcBef>
              <a:spcAft>
                <a:spcPts val="0"/>
              </a:spcAft>
              <a:buClr>
                <a:srgbClr val="091E42"/>
              </a:buClr>
              <a:buSzPts val="1050"/>
              <a:buFont typeface="Roboto"/>
              <a:buChar char="■"/>
            </a:pPr>
            <a:endParaRPr sz="1050">
              <a:solidFill>
                <a:srgbClr val="091E42"/>
              </a:solidFill>
              <a:latin typeface="Roboto"/>
              <a:ea typeface="Roboto"/>
              <a:cs typeface="Roboto"/>
              <a:sym typeface="Roboto"/>
            </a:endParaRPr>
          </a:p>
          <a:p>
            <a:pPr marL="1371600" lvl="0" indent="0" algn="l" rtl="0">
              <a:lnSpc>
                <a:spcPct val="115000"/>
              </a:lnSpc>
              <a:spcBef>
                <a:spcPts val="1900"/>
              </a:spcBef>
              <a:spcAft>
                <a:spcPts val="0"/>
              </a:spcAft>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d1b795d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d1b795d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Without knowing who owns the data, it can be hard to make good decisions about digital preservation. Data owners can make decisions unless the law indicates otherwise. In any use case, management decisions come down to data ownership - owner decides ultimately about destruction of data; decisions about use come down to ownership, too. Drives policies and management decisions.</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27459a7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27459a7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9026d0518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9026d051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9026d0518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9026d0518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9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9026d0518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9026d0518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d1b795d27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d1b795d2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a8f09ae8f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a8f09ae8f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9026d05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9026d05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9026d0518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9026d0518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For those of you who are new to the term ‘Distributed Digital Preservation’, I’d like to take this opportunity define it since we’ll be referring to it throughout this presentation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In 2010, the MetaArchive Cooperative, home of one DDP network, published A Guide to Distributed Digital Preservation and offered this definition:</a:t>
            </a:r>
            <a:endParaRPr/>
          </a:p>
          <a:p>
            <a:pPr marL="0" lvl="0" indent="0" algn="l" rtl="0">
              <a:spcBef>
                <a:spcPts val="0"/>
              </a:spcBef>
              <a:spcAft>
                <a:spcPts val="0"/>
              </a:spcAft>
              <a:buClr>
                <a:schemeClr val="dk1"/>
              </a:buClr>
              <a:buSzPts val="1100"/>
              <a:buFont typeface="Arial"/>
              <a:buNone/>
            </a:pPr>
            <a:r>
              <a:rPr lang="en"/>
              <a:t>Distributed digital preservation methodologies hold that any responsible preservation system must distribute copies of digital files to geographically dispersed locations. It also must preserve, not merely back-up, the files in these different locations.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Sites preserving the same content should not be within a 75- 125-mile radius of one another. </a:t>
            </a:r>
            <a:endParaRPr/>
          </a:p>
          <a:p>
            <a:pPr marL="457200" lvl="0" indent="-298450" algn="l" rtl="0">
              <a:spcBef>
                <a:spcPts val="0"/>
              </a:spcBef>
              <a:spcAft>
                <a:spcPts val="0"/>
              </a:spcAft>
              <a:buSzPts val="1100"/>
              <a:buChar char="●"/>
            </a:pPr>
            <a:r>
              <a:rPr lang="en"/>
              <a:t>Preservation sites should be distributed beyond the typical pathways of natural disasters, such as hurricanes, typhoons, and tornadoes. </a:t>
            </a:r>
            <a:endParaRPr/>
          </a:p>
          <a:p>
            <a:pPr marL="457200" lvl="0" indent="-298450" algn="l" rtl="0">
              <a:spcBef>
                <a:spcPts val="0"/>
              </a:spcBef>
              <a:spcAft>
                <a:spcPts val="0"/>
              </a:spcAft>
              <a:buSzPts val="1100"/>
              <a:buChar char="●"/>
            </a:pPr>
            <a:r>
              <a:rPr lang="en"/>
              <a:t>Preservation sites should be distributed across different power grids. </a:t>
            </a:r>
            <a:endParaRPr/>
          </a:p>
          <a:p>
            <a:pPr marL="457200" lvl="0" indent="-298450" algn="l" rtl="0">
              <a:spcBef>
                <a:spcPts val="0"/>
              </a:spcBef>
              <a:spcAft>
                <a:spcPts val="0"/>
              </a:spcAft>
              <a:buSzPts val="1100"/>
              <a:buChar char="●"/>
            </a:pPr>
            <a:r>
              <a:rPr lang="en"/>
              <a:t>Preservation sites should be under the control of different systems administrators. For security purposes, all preservation copies should not be accessible by any one person or team of people; instead, control and monitoring of each preservation site should ideally be handled locally by each site in order to ensure that the network’s contents are not subject to one point of human-based failure. </a:t>
            </a:r>
            <a:endParaRPr/>
          </a:p>
          <a:p>
            <a:pPr marL="457200" lvl="0" indent="-298450" algn="l" rtl="0">
              <a:spcBef>
                <a:spcPts val="0"/>
              </a:spcBef>
              <a:spcAft>
                <a:spcPts val="0"/>
              </a:spcAft>
              <a:buSzPts val="1100"/>
              <a:buChar char="●"/>
            </a:pPr>
            <a:r>
              <a:rPr lang="en"/>
              <a:t>Content preserved in disparate sites should be on live media and should be checked on a regular basis for bit-rot and other issues. </a:t>
            </a:r>
            <a:endParaRPr/>
          </a:p>
          <a:p>
            <a:pPr marL="457200" lvl="0" indent="-298450" algn="l" rtl="0">
              <a:spcBef>
                <a:spcPts val="0"/>
              </a:spcBef>
              <a:spcAft>
                <a:spcPts val="0"/>
              </a:spcAft>
              <a:buSzPts val="1100"/>
              <a:buChar char="●"/>
            </a:pPr>
            <a:r>
              <a:rPr lang="en"/>
              <a:t>Content should be replicated at least three times in accordance with the principles detailed above. </a:t>
            </a:r>
            <a:endParaRPr/>
          </a:p>
          <a:p>
            <a:pPr marL="457200" lvl="0" indent="-298450" algn="l" rtl="0">
              <a:spcBef>
                <a:spcPts val="0"/>
              </a:spcBef>
              <a:spcAft>
                <a:spcPts val="0"/>
              </a:spcAft>
              <a:buSzPts val="1100"/>
              <a:buChar char="●"/>
            </a:pPr>
            <a:r>
              <a:rPr lang="en"/>
              <a:t>Regardless of what technical infrastructure a DDP network adopts, the network will perform three main tasks: content ingest/harvest, content monitoring, and content retrieval, and each of these tasks may vary radically across different technical infrastructures.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a8f09ae8f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a8f09ae8f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The problem that we are trying to tackle with this grant is that although distributed digital preservation (DDP) services have been offered in the United States for well over a decade, there is no distributed service offering for sensitive data.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For this reason, we propose that Personally Identifiable Information (PII) or Personal Health Information (PHI), as well as other sensitive data in the custody of libraries, academic health science centers, and archives is at an escalated risk of loss. Academic health science libraries, especially, face a growing backlog of digital PHI governed by HIPAA. Additionally, university-held cultural heritage collections are likely to have materials governed by FERPA requirements as well as valuable cultural heritage materials that contain PII such as social security numbers and other data deemed sensitive or private based on local and jurisdictional policies.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The team assumes that the bar set by HIPAA and FERPA is sufficiently high to protect many other kinds of nonregulated sensitive data. </a:t>
            </a:r>
            <a:endParaRPr sz="1200">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a4eee88f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a4eee88f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One of the goals of this grant is to investigate the capacity and feasibility of a nationwide model for a DDP service that would close this gap for sensitive data for various types of institutions.</a:t>
            </a:r>
            <a:endParaRPr sz="1200">
              <a:solidFill>
                <a:schemeClr val="dk1"/>
              </a:solidFill>
            </a:endParaRPr>
          </a:p>
          <a:p>
            <a:pPr marL="0" lvl="0" indent="45720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technology, infrastructure, and expertise needed to build a DDP service for sensitive data exist, but the connections, agreements and processes to put it all together to form a viable service are lacking. Since such an offering would be the first of its kind, it would be unwise to proceed to its creation before identifying what actually needs to be in place.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While building this service is outside the scope of this one year planning grant, the two lead institutions are interested in using the grant deliverables to assess their capacity to meet the outlined requirements and to initiate discussions with possible network partners.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9026d0518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9026d051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Both lead grant partners have well-established business models and extensive experience in building and providing DDP services. The Texas Digital Library (TDL) is a consortium of Texas higher education institutions that builds capacity for preserving, managing, and providing access to unique digital collections of enduring value. Since 2015, TDL has also offered access to DDP storage systems. In 2017, TDL joined the Chronopolis DDP network headquartered at the University of California San Diego Library, providing access to Chronopolis services to its members (via TDL’s DuraCloud implementation) and serving as a replicating node for the network using storage at TACC. </a:t>
            </a:r>
            <a:endParaRPr sz="1200">
              <a:solidFill>
                <a:schemeClr val="dk1"/>
              </a:solidFill>
            </a:endParaRPr>
          </a:p>
          <a:p>
            <a:pPr marL="0" lvl="0" indent="457200" algn="l" rtl="0">
              <a:spcBef>
                <a:spcPts val="0"/>
              </a:spcBef>
              <a:spcAft>
                <a:spcPts val="0"/>
              </a:spcAft>
              <a:buClr>
                <a:schemeClr val="dk1"/>
              </a:buClr>
              <a:buSzPts val="1100"/>
              <a:buFont typeface="Arial"/>
              <a:buNone/>
            </a:pPr>
            <a:r>
              <a:rPr lang="en" sz="1200">
                <a:solidFill>
                  <a:schemeClr val="dk1"/>
                </a:solidFill>
              </a:rPr>
              <a:t>The University of California, San Diego Library manages the internationally-recognized DDP service, Chronopolis. The Chronopolis network spans three sites across the United States and is one of the earliest established DDP services in the world, having been in operation for over 12 years. The UCSD Library partners with the University of Maryland Institute for Advanced Computing Studies (UMIACS), and the TDL to maintain geographically distinct nodes. Chronopolis offers preservation storage through the DuraCloud and Texas Digital Library services. It was certified as a Trusted Digital Repository by the Center for Research Libraries in 2012 and plans to undergo ISO 16363 certification.</a:t>
            </a:r>
            <a:endParaRPr sz="1200">
              <a:solidFill>
                <a:schemeClr val="dk1"/>
              </a:solidFill>
            </a:endParaRPr>
          </a:p>
          <a:p>
            <a:pPr marL="0" lvl="0" indent="457200" algn="l" rtl="0">
              <a:spcBef>
                <a:spcPts val="0"/>
              </a:spcBef>
              <a:spcAft>
                <a:spcPts val="0"/>
              </a:spcAft>
              <a:buClr>
                <a:schemeClr val="dk1"/>
              </a:buClr>
              <a:buSzPts val="1100"/>
              <a:buFont typeface="Arial"/>
              <a:buNone/>
            </a:pPr>
            <a:r>
              <a:rPr lang="en" sz="1200">
                <a:solidFill>
                  <a:schemeClr val="dk1"/>
                </a:solidFill>
              </a:rPr>
              <a:t>Both project partners maintain close working relationships with organizations affiliated with their home institutions that could provide key resources for a DDP service for PII and PHI. The Texas Advanced Computing Center at UT Austin has partnered with TDL on several projects over the years and currently provides storage resources for the TDL’s Chronopolis node. TACC independently offers secure HIPAA/FERPA compliant storage to local partners. Similarly, the San Diego Super Computer (SDSC) provides HIPAA compliant storage to its faculty and researchers at UCSD. Both computing centers will share their expertise in providing sensitive data solutions, including service and cost modeling, with the project team.</a:t>
            </a:r>
            <a:endParaRPr sz="1200">
              <a:solidFill>
                <a:schemeClr val="dk1"/>
              </a:solidFill>
            </a:endParaRPr>
          </a:p>
          <a:p>
            <a:pPr marL="0" lvl="0" indent="457200" algn="l" rtl="0">
              <a:spcBef>
                <a:spcPts val="0"/>
              </a:spcBef>
              <a:spcAft>
                <a:spcPts val="0"/>
              </a:spcAft>
              <a:buClr>
                <a:schemeClr val="dk1"/>
              </a:buClr>
              <a:buSzPts val="1100"/>
              <a:buFont typeface="Arial"/>
              <a:buNone/>
            </a:pPr>
            <a:r>
              <a:rPr lang="en" sz="1200">
                <a:solidFill>
                  <a:schemeClr val="dk1"/>
                </a:solidFill>
              </a:rPr>
              <a:t>Representatives from the Academic Preservation Trust (APTrust), the Smithsonian Institute, Northeastern University, the University of North Texas Health Sciences Center, the University of Texas Southwestern Medical Center, the Dell Medical School at the University of Texas at Austin, and the Maryland Advanced Research Computing Center (MARCC) at Johns Hopkins University Library have all expressed interest in this project as they also have a need to geographically distribute and preserve their sensitive data. The project team will contract with SecurityMetrics, experts in HIPAA compliance, to provide templates for policy creation and review various legal agreements and the final project deliverables. </a:t>
            </a:r>
            <a:endParaRPr sz="1200">
              <a:solidFill>
                <a:schemeClr val="dk1"/>
              </a:solidFill>
            </a:endParaRPr>
          </a:p>
          <a:p>
            <a:pPr marL="0" lvl="0" indent="45720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9026d0518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9026d051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summary, our GRA, Hesam Andalib, is conducting use case interviews, gathering agreements between parties in existing DDP networks and creating technical network diagrams.</a:t>
            </a:r>
            <a:endParaRPr/>
          </a:p>
          <a:p>
            <a:pPr marL="0" lvl="0" indent="0" algn="l" rtl="0">
              <a:spcBef>
                <a:spcPts val="0"/>
              </a:spcBef>
              <a:spcAft>
                <a:spcPts val="0"/>
              </a:spcAft>
              <a:buNone/>
            </a:pPr>
            <a:r>
              <a:rPr lang="en"/>
              <a:t>We gathered more information in person from our discussions at the in person meeting in December 2019. The team is working to determine gaps in the current agreements and processes (both internal to DDP networks and any user barriers) that should be addressed to satisfy the requirements of private and sensitive data. We are also investigating service and cost models and then disseminate our findings at the end of the one year term.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texasdigitallibrary.atlassian.net/wiki/x/H4DjOw"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texasdigitallibrary.atlassian.net/wiki/x/O4BOOw"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texasdigitallibrary.atlassian.net/wiki/x/O4BOO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s://texasdigitallibrary.atlassian.net/wiki/spaces/DPS/pages/1008500755/APTrus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4cproject.e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mailto:c.mumma@austin.utexas.ed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imls.gov/grants/awarded/lg-34-19-0055-19" TargetMode="External"/><Relationship Id="rId5" Type="http://schemas.openxmlformats.org/officeDocument/2006/relationships/hyperlink" Target="https://texasdigitallibrary.atlassian.net/wiki/spaces/DPS/pages/967409735/Preserving+Sensitive+Data+in+Distributed+Digital+Storage+Networks+-+IMLS+LG-34-19-0055-19" TargetMode="External"/><Relationship Id="rId4" Type="http://schemas.openxmlformats.org/officeDocument/2006/relationships/hyperlink" Target="mailto:sschaefer@ucsd.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digital.library.unt.edu/ark:/67531/metadc12850/"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texasdigitallibrary.atlassian.net/wiki/spaces/DPS/pages/967409735/Preserving+Sensitive+Data+in+Distributed+Digital+Storage+Networks+-+IMLS+LG-34-19-0055-19"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subTitle" idx="4294967295"/>
          </p:nvPr>
        </p:nvSpPr>
        <p:spPr>
          <a:xfrm>
            <a:off x="511150" y="1504500"/>
            <a:ext cx="8178300" cy="305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rgbClr val="006990"/>
                </a:solidFill>
                <a:latin typeface="Garamond"/>
                <a:ea typeface="Garamond"/>
                <a:cs typeface="Garamond"/>
                <a:sym typeface="Garamond"/>
              </a:rPr>
              <a:t>Works In Progress Webinar: </a:t>
            </a:r>
            <a:endParaRPr sz="3000" b="1">
              <a:solidFill>
                <a:srgbClr val="006990"/>
              </a:solidFill>
              <a:latin typeface="Garamond"/>
              <a:ea typeface="Garamond"/>
              <a:cs typeface="Garamond"/>
              <a:sym typeface="Garamond"/>
            </a:endParaRPr>
          </a:p>
          <a:p>
            <a:pPr marL="0" lvl="0" indent="0" algn="l" rtl="0">
              <a:lnSpc>
                <a:spcPct val="100000"/>
              </a:lnSpc>
              <a:spcBef>
                <a:spcPts val="0"/>
              </a:spcBef>
              <a:spcAft>
                <a:spcPts val="0"/>
              </a:spcAft>
              <a:buNone/>
            </a:pPr>
            <a:r>
              <a:rPr lang="en" sz="3000" b="1">
                <a:solidFill>
                  <a:srgbClr val="006990"/>
                </a:solidFill>
                <a:latin typeface="Garamond"/>
                <a:ea typeface="Garamond"/>
                <a:cs typeface="Garamond"/>
                <a:sym typeface="Garamond"/>
              </a:rPr>
              <a:t>Approaches to Preserving Private and Sensitive Data Managed by Digital Repositories</a:t>
            </a:r>
            <a:endParaRPr sz="3000" b="1">
              <a:solidFill>
                <a:srgbClr val="006990"/>
              </a:solidFill>
              <a:latin typeface="Garamond"/>
              <a:ea typeface="Garamond"/>
              <a:cs typeface="Garamond"/>
              <a:sym typeface="Garamond"/>
            </a:endParaRPr>
          </a:p>
          <a:p>
            <a:pPr marL="0" lvl="0" indent="0" algn="l" rtl="0">
              <a:lnSpc>
                <a:spcPct val="100000"/>
              </a:lnSpc>
              <a:spcBef>
                <a:spcPts val="0"/>
              </a:spcBef>
              <a:spcAft>
                <a:spcPts val="0"/>
              </a:spcAft>
              <a:buNone/>
            </a:pPr>
            <a:endParaRPr b="1">
              <a:solidFill>
                <a:srgbClr val="006990"/>
              </a:solidFill>
              <a:latin typeface="Garamond"/>
              <a:ea typeface="Garamond"/>
              <a:cs typeface="Garamond"/>
              <a:sym typeface="Garamond"/>
            </a:endParaRPr>
          </a:p>
          <a:p>
            <a:pPr marL="0" lvl="0" indent="0" algn="l" rtl="0">
              <a:lnSpc>
                <a:spcPct val="100000"/>
              </a:lnSpc>
              <a:spcBef>
                <a:spcPts val="0"/>
              </a:spcBef>
              <a:spcAft>
                <a:spcPts val="0"/>
              </a:spcAft>
              <a:buNone/>
            </a:pPr>
            <a:r>
              <a:rPr lang="en" b="1">
                <a:solidFill>
                  <a:srgbClr val="006990"/>
                </a:solidFill>
                <a:latin typeface="Garamond"/>
                <a:ea typeface="Garamond"/>
                <a:cs typeface="Garamond"/>
                <a:sym typeface="Garamond"/>
              </a:rPr>
              <a:t>Hosted by OCLC Research, February 5, 2020</a:t>
            </a:r>
            <a:endParaRPr b="1">
              <a:solidFill>
                <a:srgbClr val="006990"/>
              </a:solidFill>
              <a:latin typeface="Garamond"/>
              <a:ea typeface="Garamond"/>
              <a:cs typeface="Garamond"/>
              <a:sym typeface="Garamond"/>
            </a:endParaRPr>
          </a:p>
          <a:p>
            <a:pPr marL="0" lvl="0" indent="0" algn="l" rtl="0">
              <a:lnSpc>
                <a:spcPct val="100000"/>
              </a:lnSpc>
              <a:spcBef>
                <a:spcPts val="0"/>
              </a:spcBef>
              <a:spcAft>
                <a:spcPts val="0"/>
              </a:spcAft>
              <a:buNone/>
            </a:pPr>
            <a:endParaRPr b="1">
              <a:solidFill>
                <a:srgbClr val="006990"/>
              </a:solidFill>
              <a:latin typeface="Garamond"/>
              <a:ea typeface="Garamond"/>
              <a:cs typeface="Garamond"/>
              <a:sym typeface="Garamond"/>
            </a:endParaRPr>
          </a:p>
          <a:p>
            <a:pPr marL="0" lvl="0" indent="0" algn="l" rtl="0">
              <a:lnSpc>
                <a:spcPct val="100000"/>
              </a:lnSpc>
              <a:spcBef>
                <a:spcPts val="0"/>
              </a:spcBef>
              <a:spcAft>
                <a:spcPts val="0"/>
              </a:spcAft>
              <a:buNone/>
            </a:pPr>
            <a:r>
              <a:rPr lang="en" b="1">
                <a:solidFill>
                  <a:srgbClr val="006990"/>
                </a:solidFill>
                <a:latin typeface="Garamond"/>
                <a:ea typeface="Garamond"/>
                <a:cs typeface="Garamond"/>
                <a:sym typeface="Garamond"/>
              </a:rPr>
              <a:t>Courtney C. Mumma, Deputy Director, Texas Digital Library and Sibyl Schaefer, Digital Preservation Analyst / Chronopolis Program Manager, UC San Diego</a:t>
            </a:r>
            <a:endParaRPr sz="1600" b="1">
              <a:solidFill>
                <a:srgbClr val="006990"/>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a:t>
            </a:r>
            <a:endParaRPr/>
          </a:p>
        </p:txBody>
      </p:sp>
      <p:graphicFrame>
        <p:nvGraphicFramePr>
          <p:cNvPr id="116" name="Google Shape;116;p22"/>
          <p:cNvGraphicFramePr/>
          <p:nvPr/>
        </p:nvGraphicFramePr>
        <p:xfrm>
          <a:off x="952500" y="1216900"/>
          <a:ext cx="3000000" cy="3000000"/>
        </p:xfrm>
        <a:graphic>
          <a:graphicData uri="http://schemas.openxmlformats.org/drawingml/2006/table">
            <a:tbl>
              <a:tblPr>
                <a:noFill/>
                <a:tableStyleId>{0BA4ECF0-B656-40B5-80B8-1E168687B489}</a:tableStyleId>
              </a:tblPr>
              <a:tblGrid>
                <a:gridCol w="1792400">
                  <a:extLst>
                    <a:ext uri="{9D8B030D-6E8A-4147-A177-3AD203B41FA5}">
                      <a16:colId xmlns:a16="http://schemas.microsoft.com/office/drawing/2014/main" val="20000"/>
                    </a:ext>
                  </a:extLst>
                </a:gridCol>
                <a:gridCol w="5446600">
                  <a:extLst>
                    <a:ext uri="{9D8B030D-6E8A-4147-A177-3AD203B41FA5}">
                      <a16:colId xmlns:a16="http://schemas.microsoft.com/office/drawing/2014/main" val="20001"/>
                    </a:ext>
                  </a:extLst>
                </a:gridCol>
              </a:tblGrid>
              <a:tr h="392400">
                <a:tc>
                  <a:txBody>
                    <a:bodyPr/>
                    <a:lstStyle/>
                    <a:p>
                      <a:pPr marL="0" lvl="0" indent="0" algn="l" rtl="0">
                        <a:spcBef>
                          <a:spcPts val="0"/>
                        </a:spcBef>
                        <a:spcAft>
                          <a:spcPts val="0"/>
                        </a:spcAft>
                        <a:buNone/>
                      </a:pPr>
                      <a:r>
                        <a:rPr lang="en">
                          <a:solidFill>
                            <a:srgbClr val="006990"/>
                          </a:solidFill>
                        </a:rPr>
                        <a:t>September, 2019</a:t>
                      </a:r>
                      <a:endParaRPr>
                        <a:solidFill>
                          <a:srgbClr val="006990"/>
                        </a:solidFill>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Project start, hire GRA, begin data gathering</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92400">
                <a:tc>
                  <a:txBody>
                    <a:bodyPr/>
                    <a:lstStyle/>
                    <a:p>
                      <a:pPr marL="0" lvl="0" indent="0" algn="l" rtl="0">
                        <a:spcBef>
                          <a:spcPts val="0"/>
                        </a:spcBef>
                        <a:spcAft>
                          <a:spcPts val="0"/>
                        </a:spcAft>
                        <a:buNone/>
                      </a:pPr>
                      <a:r>
                        <a:rPr lang="en">
                          <a:solidFill>
                            <a:srgbClr val="006990"/>
                          </a:solidFill>
                        </a:rPr>
                        <a:t>December, 2019</a:t>
                      </a:r>
                      <a:endParaRPr>
                        <a:solidFill>
                          <a:srgbClr val="006990"/>
                        </a:solidFill>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In-person meeting of project participants</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92400">
                <a:tc>
                  <a:txBody>
                    <a:bodyPr/>
                    <a:lstStyle/>
                    <a:p>
                      <a:pPr marL="0" lvl="0" indent="0" algn="l" rtl="0">
                        <a:spcBef>
                          <a:spcPts val="0"/>
                        </a:spcBef>
                        <a:spcAft>
                          <a:spcPts val="0"/>
                        </a:spcAft>
                        <a:buNone/>
                      </a:pPr>
                      <a:r>
                        <a:rPr lang="en">
                          <a:solidFill>
                            <a:srgbClr val="006990"/>
                          </a:solidFill>
                        </a:rPr>
                        <a:t>January, 2020</a:t>
                      </a:r>
                      <a:endParaRPr>
                        <a:solidFill>
                          <a:srgbClr val="006990"/>
                        </a:solidFill>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Analyze data, draft final report</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92400">
                <a:tc>
                  <a:txBody>
                    <a:bodyPr/>
                    <a:lstStyle/>
                    <a:p>
                      <a:pPr marL="0" lvl="0" indent="0" algn="l" rtl="0">
                        <a:spcBef>
                          <a:spcPts val="0"/>
                        </a:spcBef>
                        <a:spcAft>
                          <a:spcPts val="0"/>
                        </a:spcAft>
                        <a:buNone/>
                      </a:pPr>
                      <a:r>
                        <a:rPr lang="en">
                          <a:solidFill>
                            <a:srgbClr val="006990"/>
                          </a:solidFill>
                        </a:rPr>
                        <a:t>May, 2020</a:t>
                      </a:r>
                      <a:endParaRPr>
                        <a:solidFill>
                          <a:srgbClr val="006990"/>
                        </a:solidFill>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Draft contract templates and service and cost models</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92400">
                <a:tc>
                  <a:txBody>
                    <a:bodyPr/>
                    <a:lstStyle/>
                    <a:p>
                      <a:pPr marL="0" lvl="0" indent="0" algn="l" rtl="0">
                        <a:spcBef>
                          <a:spcPts val="0"/>
                        </a:spcBef>
                        <a:spcAft>
                          <a:spcPts val="0"/>
                        </a:spcAft>
                        <a:buNone/>
                      </a:pPr>
                      <a:r>
                        <a:rPr lang="en">
                          <a:solidFill>
                            <a:srgbClr val="006990"/>
                          </a:solidFill>
                        </a:rPr>
                        <a:t>June, 2020</a:t>
                      </a:r>
                      <a:endParaRPr>
                        <a:solidFill>
                          <a:srgbClr val="006990"/>
                        </a:solidFill>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Disseminate drafts to project participants for feedback</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92400">
                <a:tc>
                  <a:txBody>
                    <a:bodyPr/>
                    <a:lstStyle/>
                    <a:p>
                      <a:pPr marL="0" lvl="0" indent="0" algn="l" rtl="0">
                        <a:spcBef>
                          <a:spcPts val="0"/>
                        </a:spcBef>
                        <a:spcAft>
                          <a:spcPts val="0"/>
                        </a:spcAft>
                        <a:buNone/>
                      </a:pPr>
                      <a:r>
                        <a:rPr lang="en">
                          <a:solidFill>
                            <a:srgbClr val="006990"/>
                          </a:solidFill>
                        </a:rPr>
                        <a:t>August, 2020</a:t>
                      </a:r>
                      <a:endParaRPr>
                        <a:solidFill>
                          <a:srgbClr val="006990"/>
                        </a:solidFill>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Virtual meeting of project participants</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92400">
                <a:tc>
                  <a:txBody>
                    <a:bodyPr/>
                    <a:lstStyle/>
                    <a:p>
                      <a:pPr marL="0" lvl="0" indent="0" algn="l" rtl="0">
                        <a:spcBef>
                          <a:spcPts val="0"/>
                        </a:spcBef>
                        <a:spcAft>
                          <a:spcPts val="0"/>
                        </a:spcAft>
                        <a:buNone/>
                      </a:pPr>
                      <a:r>
                        <a:rPr lang="en">
                          <a:solidFill>
                            <a:srgbClr val="006990"/>
                          </a:solidFill>
                        </a:rPr>
                        <a:t>October, 2020</a:t>
                      </a:r>
                      <a:endParaRPr>
                        <a:solidFill>
                          <a:srgbClr val="006990"/>
                        </a:solidFill>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Disseminate report and templates</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Outcomes</a:t>
            </a:r>
            <a:endParaRPr/>
          </a:p>
        </p:txBody>
      </p:sp>
      <p:sp>
        <p:nvSpPr>
          <p:cNvPr id="122" name="Google Shape;122;p23"/>
          <p:cNvSpPr txBox="1">
            <a:spLocks noGrp="1"/>
          </p:cNvSpPr>
          <p:nvPr>
            <p:ph type="body" idx="4294967295"/>
          </p:nvPr>
        </p:nvSpPr>
        <p:spPr>
          <a:xfrm>
            <a:off x="628650" y="1369219"/>
            <a:ext cx="7886700" cy="326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roadmap and recommendations for</a:t>
            </a:r>
            <a:endParaRPr/>
          </a:p>
          <a:p>
            <a:pPr marL="914400" lvl="1" indent="-317500" algn="l" rtl="0">
              <a:spcBef>
                <a:spcPts val="0"/>
              </a:spcBef>
              <a:spcAft>
                <a:spcPts val="0"/>
              </a:spcAft>
              <a:buSzPts val="1400"/>
              <a:buChar char="○"/>
            </a:pPr>
            <a:r>
              <a:rPr lang="en"/>
              <a:t>A DDP solution for private and sensitive data </a:t>
            </a:r>
            <a:endParaRPr/>
          </a:p>
          <a:p>
            <a:pPr marL="914400" lvl="1" indent="-317500" algn="l" rtl="0">
              <a:spcBef>
                <a:spcPts val="0"/>
              </a:spcBef>
              <a:spcAft>
                <a:spcPts val="0"/>
              </a:spcAft>
              <a:buSzPts val="1400"/>
              <a:buChar char="○"/>
            </a:pPr>
            <a:r>
              <a:rPr lang="en"/>
              <a:t>New technological and community partnerships</a:t>
            </a:r>
            <a:endParaRPr/>
          </a:p>
          <a:p>
            <a:pPr marL="914400" lvl="1" indent="-317500" algn="l" rtl="0">
              <a:spcBef>
                <a:spcPts val="0"/>
              </a:spcBef>
              <a:spcAft>
                <a:spcPts val="0"/>
              </a:spcAft>
              <a:buSzPts val="1400"/>
              <a:buChar char="○"/>
            </a:pPr>
            <a:r>
              <a:rPr lang="en"/>
              <a:t>Further projects and/or grants</a:t>
            </a:r>
            <a:endParaRPr/>
          </a:p>
          <a:p>
            <a:pPr marL="457200" lvl="0" indent="-342900" algn="l" rtl="0">
              <a:spcBef>
                <a:spcPts val="0"/>
              </a:spcBef>
              <a:spcAft>
                <a:spcPts val="0"/>
              </a:spcAft>
              <a:buSzPts val="1800"/>
              <a:buChar char="●"/>
            </a:pPr>
            <a:r>
              <a:rPr lang="en"/>
              <a:t>A conclusion that DDP for private and sensitive data is not feasible</a:t>
            </a:r>
            <a:endParaRPr/>
          </a:p>
          <a:p>
            <a:pPr marL="914400" lvl="1" indent="-317500" algn="l" rtl="0">
              <a:spcBef>
                <a:spcPts val="0"/>
              </a:spcBef>
              <a:spcAft>
                <a:spcPts val="0"/>
              </a:spcAft>
              <a:buSzPts val="1400"/>
              <a:buChar char="○"/>
            </a:pPr>
            <a:r>
              <a:rPr lang="en"/>
              <a:t>Barriers could be anything including a lack of user readiness, cost, or technological complexity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idx="4294967295"/>
          </p:nvPr>
        </p:nvSpPr>
        <p:spPr>
          <a:xfrm>
            <a:off x="628650" y="273850"/>
            <a:ext cx="6324000" cy="132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Cases for Private and Sensitive Data Preservation</a:t>
            </a:r>
            <a:endParaRPr/>
          </a:p>
        </p:txBody>
      </p:sp>
      <p:sp>
        <p:nvSpPr>
          <p:cNvPr id="128" name="Google Shape;128;p24"/>
          <p:cNvSpPr txBox="1">
            <a:spLocks noGrp="1"/>
          </p:cNvSpPr>
          <p:nvPr>
            <p:ph type="body" idx="4294967295"/>
          </p:nvPr>
        </p:nvSpPr>
        <p:spPr>
          <a:xfrm>
            <a:off x="628650" y="1659374"/>
            <a:ext cx="7886700" cy="297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 cases gathered so far:</a:t>
            </a:r>
            <a:endParaRPr/>
          </a:p>
          <a:p>
            <a:pPr marL="914400" lvl="1" indent="-317500" algn="l" rtl="0">
              <a:spcBef>
                <a:spcPts val="0"/>
              </a:spcBef>
              <a:spcAft>
                <a:spcPts val="0"/>
              </a:spcAft>
              <a:buSzPts val="1400"/>
              <a:buChar char="○"/>
            </a:pPr>
            <a:r>
              <a:rPr lang="en" u="sng">
                <a:solidFill>
                  <a:schemeClr val="hlink"/>
                </a:solidFill>
                <a:hlinkClick r:id="rId3"/>
              </a:rPr>
              <a:t>https://texasdigitallibrary.atlassian.net/wiki/x/H4DjOw</a:t>
            </a:r>
            <a:endParaRPr/>
          </a:p>
          <a:p>
            <a:pPr marL="914400" lvl="1" indent="-317500" algn="l" rtl="0">
              <a:spcBef>
                <a:spcPts val="0"/>
              </a:spcBef>
              <a:spcAft>
                <a:spcPts val="0"/>
              </a:spcAft>
              <a:buSzPts val="1400"/>
              <a:buChar char="○"/>
            </a:pPr>
            <a:r>
              <a:rPr lang="en"/>
              <a:t>UTSW Medical Center, UNT Health Science Center, UConn Library, Dell Medical School</a:t>
            </a:r>
            <a:endParaRPr/>
          </a:p>
          <a:p>
            <a:pPr marL="457200" lvl="0" indent="-342900" algn="l" rtl="0">
              <a:spcBef>
                <a:spcPts val="0"/>
              </a:spcBef>
              <a:spcAft>
                <a:spcPts val="0"/>
              </a:spcAft>
              <a:buSzPts val="1800"/>
              <a:buChar char="●"/>
            </a:pPr>
            <a:r>
              <a:rPr lang="en"/>
              <a:t>In person meeting discussion about types of private and sensitive content that should be preserved in a distributed network and the perceived barriers to doing so.</a:t>
            </a:r>
            <a:endParaRPr/>
          </a:p>
          <a:p>
            <a:pPr marL="914400" lvl="1" indent="-317500" algn="l" rtl="0">
              <a:spcBef>
                <a:spcPts val="0"/>
              </a:spcBef>
              <a:spcAft>
                <a:spcPts val="0"/>
              </a:spcAft>
              <a:buSzPts val="1400"/>
              <a:buChar char="○"/>
            </a:pPr>
            <a:r>
              <a:rPr lang="en"/>
              <a:t>Human rights records, first person accounts of trauma, commerce-related restrictions</a:t>
            </a:r>
            <a:endParaRPr/>
          </a:p>
          <a:p>
            <a:pPr marL="914400" lvl="1" indent="-317500" algn="l" rtl="0">
              <a:spcBef>
                <a:spcPts val="0"/>
              </a:spcBef>
              <a:spcAft>
                <a:spcPts val="0"/>
              </a:spcAft>
              <a:buSzPts val="1400"/>
              <a:buChar char="○"/>
            </a:pPr>
            <a:r>
              <a:rPr lang="en"/>
              <a:t>In many cases, the assessment of sensitive content hasn’t been done and/or it isn’t being allowed into the custody of the library/archives (limited resources, whose authority? No place to keep it anyway, etc)</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idx="4294967295"/>
          </p:nvPr>
        </p:nvSpPr>
        <p:spPr>
          <a:xfrm>
            <a:off x="628650" y="2636044"/>
            <a:ext cx="7886700" cy="9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Current state of agreements in DDP networks and private and sensitive data storage services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agreements</a:t>
            </a:r>
            <a:endParaRPr/>
          </a:p>
        </p:txBody>
      </p:sp>
      <p:sp>
        <p:nvSpPr>
          <p:cNvPr id="139" name="Google Shape;139;p26"/>
          <p:cNvSpPr txBox="1">
            <a:spLocks noGrp="1"/>
          </p:cNvSpPr>
          <p:nvPr>
            <p:ph type="body" idx="4294967295"/>
          </p:nvPr>
        </p:nvSpPr>
        <p:spPr>
          <a:xfrm>
            <a:off x="628650" y="1036900"/>
            <a:ext cx="7223400" cy="3595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Legal Binds for Distributed Digital Preservation Services</a:t>
            </a:r>
            <a:endParaRPr/>
          </a:p>
          <a:p>
            <a:pPr marL="457200" lvl="0" indent="-342900" algn="l" rtl="0">
              <a:spcBef>
                <a:spcPts val="0"/>
              </a:spcBef>
              <a:spcAft>
                <a:spcPts val="0"/>
              </a:spcAft>
              <a:buSzPts val="1800"/>
              <a:buChar char="●"/>
            </a:pPr>
            <a:r>
              <a:rPr lang="en" sz="1400" u="sng">
                <a:solidFill>
                  <a:schemeClr val="accent5"/>
                </a:solidFill>
                <a:hlinkClick r:id="rId3"/>
              </a:rPr>
              <a:t>https://texasdigitallibrary.atlassian.net/wiki/x/O4BOOw</a:t>
            </a:r>
            <a:endParaRPr/>
          </a:p>
          <a:p>
            <a:pPr marL="457200" lvl="0" indent="-342900" algn="l" rtl="0">
              <a:spcBef>
                <a:spcPts val="0"/>
              </a:spcBef>
              <a:spcAft>
                <a:spcPts val="0"/>
              </a:spcAft>
              <a:buSzPts val="1800"/>
              <a:buChar char="●"/>
            </a:pPr>
            <a:r>
              <a:rPr lang="en"/>
              <a:t>Software licenses (ex. DuraCloud, Chronopolis, AWS)</a:t>
            </a:r>
            <a:endParaRPr/>
          </a:p>
          <a:p>
            <a:pPr marL="457200" lvl="0" indent="-342900" algn="l" rtl="0">
              <a:spcBef>
                <a:spcPts val="0"/>
              </a:spcBef>
              <a:spcAft>
                <a:spcPts val="0"/>
              </a:spcAft>
              <a:buSzPts val="1800"/>
              <a:buChar char="●"/>
            </a:pPr>
            <a:r>
              <a:rPr lang="en"/>
              <a:t>Contracts, Service Level Agreements (SLAs) and/or Memoranda of Understanding (MOUs)</a:t>
            </a:r>
            <a:endParaRPr/>
          </a:p>
          <a:p>
            <a:pPr marL="914400" lvl="1" indent="-317500" algn="l" rtl="0">
              <a:spcBef>
                <a:spcPts val="0"/>
              </a:spcBef>
              <a:spcAft>
                <a:spcPts val="0"/>
              </a:spcAft>
              <a:buSzPts val="1400"/>
              <a:buChar char="○"/>
            </a:pPr>
            <a:r>
              <a:rPr lang="en"/>
              <a:t>Service provider and storage node (TDL and TACC, Chronopolis and NCAR)</a:t>
            </a:r>
            <a:endParaRPr/>
          </a:p>
          <a:p>
            <a:pPr marL="914400" lvl="1" indent="-317500" algn="l" rtl="0">
              <a:spcBef>
                <a:spcPts val="0"/>
              </a:spcBef>
              <a:spcAft>
                <a:spcPts val="0"/>
              </a:spcAft>
              <a:buSzPts val="1400"/>
              <a:buChar char="○"/>
            </a:pPr>
            <a:r>
              <a:rPr lang="en"/>
              <a:t>Service provider &amp; depositor (UCSDL and UCSD community depositors, Lyrasis/DuraCloud and depositors)</a:t>
            </a:r>
            <a:endParaRPr/>
          </a:p>
          <a:p>
            <a:pPr marL="914400" lvl="1" indent="-317500" algn="l" rtl="0">
              <a:spcBef>
                <a:spcPts val="0"/>
              </a:spcBef>
              <a:spcAft>
                <a:spcPts val="0"/>
              </a:spcAft>
              <a:buSzPts val="1400"/>
              <a:buChar char="○"/>
            </a:pPr>
            <a:r>
              <a:rPr lang="en"/>
              <a:t>Service provider &amp; service provider (ex. Chronopolis and TDL, Lyrasis/DuraCloud and Chronopolis)</a:t>
            </a:r>
            <a:endParaRPr/>
          </a:p>
          <a:p>
            <a:pPr marL="457200" lvl="0" indent="-342900" algn="l" rtl="0">
              <a:spcBef>
                <a:spcPts val="0"/>
              </a:spcBef>
              <a:spcAft>
                <a:spcPts val="0"/>
              </a:spcAft>
              <a:buSzPts val="1800"/>
              <a:buChar char="●"/>
            </a:pPr>
            <a:r>
              <a:rPr lang="en"/>
              <a:t>Requests and authorizations</a:t>
            </a:r>
            <a:endParaRPr/>
          </a:p>
          <a:p>
            <a:pPr marL="914400" lvl="1" indent="-317500" algn="l" rtl="0">
              <a:spcBef>
                <a:spcPts val="0"/>
              </a:spcBef>
              <a:spcAft>
                <a:spcPts val="0"/>
              </a:spcAft>
              <a:buSzPts val="1400"/>
              <a:buChar char="○"/>
            </a:pPr>
            <a:r>
              <a:rPr lang="en"/>
              <a:t>Ex. TACC’s protected data service request form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7"/>
          <p:cNvPicPr preferRelativeResize="0"/>
          <p:nvPr/>
        </p:nvPicPr>
        <p:blipFill>
          <a:blip r:embed="rId3">
            <a:alphaModFix/>
          </a:blip>
          <a:stretch>
            <a:fillRect/>
          </a:stretch>
        </p:blipFill>
        <p:spPr>
          <a:xfrm>
            <a:off x="304800" y="76200"/>
            <a:ext cx="8265258" cy="5143501"/>
          </a:xfrm>
          <a:prstGeom prst="rect">
            <a:avLst/>
          </a:prstGeom>
          <a:noFill/>
          <a:ln>
            <a:noFill/>
          </a:ln>
        </p:spPr>
      </p:pic>
      <p:sp>
        <p:nvSpPr>
          <p:cNvPr id="145" name="Google Shape;145;p27"/>
          <p:cNvSpPr txBox="1"/>
          <p:nvPr/>
        </p:nvSpPr>
        <p:spPr>
          <a:xfrm>
            <a:off x="4036350" y="123675"/>
            <a:ext cx="487620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4"/>
              </a:rPr>
              <a:t>https://texasdigitallibrary.atlassian.net/wiki/x/O4BOOw</a:t>
            </a:r>
            <a:r>
              <a:rPr lang="en" sz="2400"/>
              <a:t>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8"/>
          <p:cNvPicPr preferRelativeResize="0"/>
          <p:nvPr/>
        </p:nvPicPr>
        <p:blipFill>
          <a:blip r:embed="rId3">
            <a:alphaModFix/>
          </a:blip>
          <a:stretch>
            <a:fillRect/>
          </a:stretch>
        </p:blipFill>
        <p:spPr>
          <a:xfrm>
            <a:off x="152400" y="152400"/>
            <a:ext cx="8477893" cy="4838701"/>
          </a:xfrm>
          <a:prstGeom prst="rect">
            <a:avLst/>
          </a:prstGeom>
          <a:noFill/>
          <a:ln>
            <a:noFill/>
          </a:ln>
        </p:spPr>
      </p:pic>
      <p:sp>
        <p:nvSpPr>
          <p:cNvPr id="151" name="Google Shape;151;p28"/>
          <p:cNvSpPr txBox="1"/>
          <p:nvPr/>
        </p:nvSpPr>
        <p:spPr>
          <a:xfrm>
            <a:off x="4651400" y="4177625"/>
            <a:ext cx="4492500" cy="7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4"/>
              </a:rPr>
              <a:t>https://texasdigitallibrary.atlassian.net/wiki/spaces/DPS/pages/1008500755/APTrust</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that have emerged </a:t>
            </a:r>
            <a:endParaRPr/>
          </a:p>
        </p:txBody>
      </p:sp>
      <p:sp>
        <p:nvSpPr>
          <p:cNvPr id="157" name="Google Shape;157;p29"/>
          <p:cNvSpPr txBox="1">
            <a:spLocks noGrp="1"/>
          </p:cNvSpPr>
          <p:nvPr>
            <p:ph type="body" idx="1"/>
          </p:nvPr>
        </p:nvSpPr>
        <p:spPr>
          <a:xfrm>
            <a:off x="311700" y="1473075"/>
            <a:ext cx="8520600" cy="309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Alignment &amp; enhancement of agreements. </a:t>
            </a:r>
            <a:endParaRPr/>
          </a:p>
          <a:p>
            <a:pPr marL="914400" lvl="1" indent="-317500" algn="l" rtl="0">
              <a:spcBef>
                <a:spcPts val="0"/>
              </a:spcBef>
              <a:spcAft>
                <a:spcPts val="0"/>
              </a:spcAft>
              <a:buSzPts val="1400"/>
              <a:buChar char="○"/>
            </a:pPr>
            <a:r>
              <a:rPr lang="en"/>
              <a:t>According to HIPAA rules, Business Associate Agreements rather than more simple MOUs. </a:t>
            </a:r>
            <a:endParaRPr/>
          </a:p>
          <a:p>
            <a:pPr marL="457200" lvl="0" indent="-342900" algn="l" rtl="0">
              <a:spcBef>
                <a:spcPts val="0"/>
              </a:spcBef>
              <a:spcAft>
                <a:spcPts val="0"/>
              </a:spcAft>
              <a:buSzPts val="1800"/>
              <a:buChar char="●"/>
            </a:pPr>
            <a:r>
              <a:rPr lang="en"/>
              <a:t>Liability.</a:t>
            </a:r>
            <a:endParaRPr/>
          </a:p>
          <a:p>
            <a:pPr marL="914400" lvl="1" indent="-317500" algn="l" rtl="0">
              <a:spcBef>
                <a:spcPts val="0"/>
              </a:spcBef>
              <a:spcAft>
                <a:spcPts val="0"/>
              </a:spcAft>
              <a:buSzPts val="1400"/>
              <a:buChar char="○"/>
            </a:pPr>
            <a:r>
              <a:rPr lang="en"/>
              <a:t>Identify stakeholder(s) who will be likely to take on the liability requirements of this work.</a:t>
            </a:r>
            <a:endParaRPr/>
          </a:p>
          <a:p>
            <a:pPr marL="457200" lvl="0" indent="-342900" algn="l" rtl="0">
              <a:spcBef>
                <a:spcPts val="0"/>
              </a:spcBef>
              <a:spcAft>
                <a:spcPts val="0"/>
              </a:spcAft>
              <a:buSzPts val="1800"/>
              <a:buChar char="●"/>
            </a:pPr>
            <a:r>
              <a:rPr lang="en"/>
              <a:t>Control.</a:t>
            </a:r>
            <a:endParaRPr/>
          </a:p>
          <a:p>
            <a:pPr marL="914400" lvl="1" indent="-317500" algn="l" rtl="0">
              <a:spcBef>
                <a:spcPts val="0"/>
              </a:spcBef>
              <a:spcAft>
                <a:spcPts val="0"/>
              </a:spcAft>
              <a:buSzPts val="1400"/>
              <a:buChar char="○"/>
            </a:pPr>
            <a:r>
              <a:rPr lang="en"/>
              <a:t>Consider the technical/security controls for the liable body(ies).</a:t>
            </a:r>
            <a:endParaRPr/>
          </a:p>
          <a:p>
            <a:pPr marL="457200" lvl="0" indent="-342900" algn="l" rtl="0">
              <a:spcBef>
                <a:spcPts val="0"/>
              </a:spcBef>
              <a:spcAft>
                <a:spcPts val="0"/>
              </a:spcAft>
              <a:buSzPts val="1800"/>
              <a:buChar char="●"/>
            </a:pPr>
            <a:r>
              <a:rPr lang="en"/>
              <a:t>Complexity of technical architecture.</a:t>
            </a:r>
            <a:endParaRPr/>
          </a:p>
          <a:p>
            <a:pPr marL="914400" lvl="1" indent="-317500" algn="l" rtl="0">
              <a:spcBef>
                <a:spcPts val="0"/>
              </a:spcBef>
              <a:spcAft>
                <a:spcPts val="0"/>
              </a:spcAft>
              <a:buSzPts val="1400"/>
              <a:buChar char="○"/>
            </a:pPr>
            <a:r>
              <a:rPr lang="en"/>
              <a:t>The complexity of the current infrastructure for DDP services is prohibitive.</a:t>
            </a:r>
            <a:endParaRPr/>
          </a:p>
          <a:p>
            <a:pPr marL="457200" lvl="0" indent="-342900" algn="l" rtl="0">
              <a:spcBef>
                <a:spcPts val="0"/>
              </a:spcBef>
              <a:spcAft>
                <a:spcPts val="0"/>
              </a:spcAft>
              <a:buSzPts val="1800"/>
              <a:buChar char="●"/>
            </a:pPr>
            <a:r>
              <a:rPr lang="en"/>
              <a:t>Readiness.</a:t>
            </a:r>
            <a:endParaRPr/>
          </a:p>
          <a:p>
            <a:pPr marL="914400" lvl="1" indent="-317500" algn="l" rtl="0">
              <a:spcBef>
                <a:spcPts val="0"/>
              </a:spcBef>
              <a:spcAft>
                <a:spcPts val="0"/>
              </a:spcAft>
              <a:buSzPts val="1400"/>
              <a:buChar char="○"/>
            </a:pPr>
            <a:r>
              <a:rPr lang="en"/>
              <a:t>Many institutions are not at the assessment and custody stage that requires a DDP option.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Stakeholders and their roles</a:t>
            </a:r>
            <a:endParaRPr/>
          </a:p>
        </p:txBody>
      </p:sp>
      <p:sp>
        <p:nvSpPr>
          <p:cNvPr id="163" name="Google Shape;163;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dk1"/>
              </a:solidFill>
            </a:endParaRPr>
          </a:p>
          <a:p>
            <a:pPr marL="457200" lvl="0" indent="-317500" algn="l" rtl="0">
              <a:lnSpc>
                <a:spcPct val="100000"/>
              </a:lnSpc>
              <a:spcBef>
                <a:spcPts val="1600"/>
              </a:spcBef>
              <a:spcAft>
                <a:spcPts val="0"/>
              </a:spcAft>
              <a:buClr>
                <a:schemeClr val="dk1"/>
              </a:buClr>
              <a:buSzPts val="1400"/>
              <a:buChar char="●"/>
            </a:pPr>
            <a:r>
              <a:rPr lang="en">
                <a:solidFill>
                  <a:schemeClr val="dk1"/>
                </a:solidFill>
              </a:rPr>
              <a:t>Depositors </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
                <a:solidFill>
                  <a:schemeClr val="dk1"/>
                </a:solidFill>
              </a:rPr>
              <a:t>Preservation staff::</a:t>
            </a:r>
            <a:endParaRPr>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Repository managers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Archives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Developers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Service providers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a:solidFill>
                  <a:schemeClr val="dk1"/>
                </a:solidFill>
              </a:rPr>
              <a:t>People in the data:</a:t>
            </a:r>
            <a:endParaRPr>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Person in a photograph or represented in the health record</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Relative of person in the data (esp health)</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Communities represented by data</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Original creator of data (doctor, researcher)</a:t>
            </a:r>
            <a:endParaRPr sz="1400">
              <a:solidFill>
                <a:schemeClr val="dk1"/>
              </a:solidFill>
            </a:endParaRPr>
          </a:p>
          <a:p>
            <a:pPr marL="0" lvl="0" indent="0" algn="l" rtl="0">
              <a:spcBef>
                <a:spcPts val="1600"/>
              </a:spcBef>
              <a:spcAft>
                <a:spcPts val="1600"/>
              </a:spcAft>
              <a:buNone/>
            </a:pPr>
            <a:endParaRPr sz="1100">
              <a:solidFill>
                <a:schemeClr val="dk1"/>
              </a:solidFill>
            </a:endParaRPr>
          </a:p>
        </p:txBody>
      </p:sp>
      <p:sp>
        <p:nvSpPr>
          <p:cNvPr id="164" name="Google Shape;164;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Char char="●"/>
            </a:pPr>
            <a:r>
              <a:rPr lang="en">
                <a:solidFill>
                  <a:srgbClr val="000000"/>
                </a:solidFill>
              </a:rPr>
              <a:t>Future users of the content</a:t>
            </a:r>
            <a:endParaRPr>
              <a:solidFill>
                <a:srgbClr val="000000"/>
              </a:solidFill>
            </a:endParaRPr>
          </a:p>
          <a:p>
            <a:pPr marL="457200" lvl="0" indent="-317500" algn="l" rtl="0">
              <a:lnSpc>
                <a:spcPct val="100000"/>
              </a:lnSpc>
              <a:spcBef>
                <a:spcPts val="0"/>
              </a:spcBef>
              <a:spcAft>
                <a:spcPts val="0"/>
              </a:spcAft>
              <a:buClr>
                <a:srgbClr val="000000"/>
              </a:buClr>
              <a:buSzPts val="1400"/>
              <a:buChar char="●"/>
            </a:pPr>
            <a:r>
              <a:rPr lang="en">
                <a:solidFill>
                  <a:srgbClr val="000000"/>
                </a:solidFill>
              </a:rPr>
              <a:t>Administrators:</a:t>
            </a:r>
            <a:endParaRPr>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Academic Deans</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EVPs for health system and research for clinical and research data</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Presidents for overall support/approval</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University CIO</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University librarian</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a:solidFill>
                  <a:srgbClr val="000000"/>
                </a:solidFill>
              </a:rPr>
              <a:t>Data owner - complicated issue</a:t>
            </a:r>
            <a:endParaRPr>
              <a:solidFill>
                <a:srgbClr val="000000"/>
              </a:solidFill>
            </a:endParaRPr>
          </a:p>
          <a:p>
            <a:pPr marL="914400" lvl="1" indent="-304800" algn="l" rtl="0">
              <a:lnSpc>
                <a:spcPct val="100000"/>
              </a:lnSpc>
              <a:spcBef>
                <a:spcPts val="0"/>
              </a:spcBef>
              <a:spcAft>
                <a:spcPts val="0"/>
              </a:spcAft>
              <a:buClr>
                <a:srgbClr val="000000"/>
              </a:buClr>
              <a:buSzPts val="1200"/>
              <a:buChar char="○"/>
            </a:pPr>
            <a:r>
              <a:rPr lang="en">
                <a:solidFill>
                  <a:srgbClr val="000000"/>
                </a:solidFill>
              </a:rPr>
              <a:t>See next slide</a:t>
            </a:r>
            <a:endParaRPr>
              <a:solidFill>
                <a:srgbClr val="000000"/>
              </a:solidFill>
            </a:endParaRPr>
          </a:p>
          <a:p>
            <a:pPr marL="457200" lvl="0" indent="-317500" algn="l" rtl="0">
              <a:lnSpc>
                <a:spcPct val="100000"/>
              </a:lnSpc>
              <a:spcBef>
                <a:spcPts val="0"/>
              </a:spcBef>
              <a:spcAft>
                <a:spcPts val="0"/>
              </a:spcAft>
              <a:buClr>
                <a:srgbClr val="000000"/>
              </a:buClr>
              <a:buSzPts val="1400"/>
              <a:buChar char="●"/>
            </a:pPr>
            <a:r>
              <a:rPr lang="en">
                <a:solidFill>
                  <a:srgbClr val="000000"/>
                </a:solidFill>
              </a:rPr>
              <a:t>Who else??</a:t>
            </a: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 of Ownership</a:t>
            </a:r>
            <a:endParaRPr/>
          </a:p>
        </p:txBody>
      </p:sp>
      <p:sp>
        <p:nvSpPr>
          <p:cNvPr id="170" name="Google Shape;17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Who owns patient visit data? Doctor? Patient? Insurance? </a:t>
            </a:r>
            <a:endParaRPr sz="140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new interest in old written records that are being digitized; patients seeking family history information vs persons who want to protect family history</a:t>
            </a:r>
            <a:endParaRPr>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Destruction of data is the ultimate ownership act of data -  who is allowed to destroy?</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In US, ownership of data is driven by commerce; in EU, it is driven by privacy.</a:t>
            </a:r>
            <a:endParaRPr sz="140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California and NY are exceptions to US commerce driver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Capitalism is a significant impact on this project and on private and sensitive data in libraries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Archivists/librarians - data custodians who decide how and when the owner decisions are applied; classification and regulations apply</a:t>
            </a:r>
            <a:endParaRPr>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1600"/>
              </a:spcAft>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Speakers</a:t>
            </a:r>
            <a:endParaRPr/>
          </a:p>
        </p:txBody>
      </p:sp>
      <p:sp>
        <p:nvSpPr>
          <p:cNvPr id="61" name="Google Shape;61;p14"/>
          <p:cNvSpPr txBox="1">
            <a:spLocks noGrp="1"/>
          </p:cNvSpPr>
          <p:nvPr>
            <p:ph type="body" idx="4294967295"/>
          </p:nvPr>
        </p:nvSpPr>
        <p:spPr>
          <a:xfrm>
            <a:off x="1070925" y="1183675"/>
            <a:ext cx="2623500" cy="701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1600">
                <a:solidFill>
                  <a:srgbClr val="006990"/>
                </a:solidFill>
              </a:rPr>
              <a:t>Courtney Mumma</a:t>
            </a:r>
            <a:br>
              <a:rPr lang="en" sz="1600">
                <a:solidFill>
                  <a:srgbClr val="006990"/>
                </a:solidFill>
              </a:rPr>
            </a:br>
            <a:r>
              <a:rPr lang="en" sz="1600">
                <a:solidFill>
                  <a:srgbClr val="006990"/>
                </a:solidFill>
              </a:rPr>
              <a:t>Texas Digital Library</a:t>
            </a:r>
            <a:endParaRPr sz="1600">
              <a:solidFill>
                <a:srgbClr val="006990"/>
              </a:solidFill>
            </a:endParaRPr>
          </a:p>
          <a:p>
            <a:pPr marL="914400" lvl="0" indent="0" algn="l" rtl="0">
              <a:spcBef>
                <a:spcPts val="1600"/>
              </a:spcBef>
              <a:spcAft>
                <a:spcPts val="0"/>
              </a:spcAft>
              <a:buNone/>
            </a:pPr>
            <a:endParaRPr/>
          </a:p>
          <a:p>
            <a:pPr marL="0" lvl="0" indent="0" algn="l" rtl="0">
              <a:spcBef>
                <a:spcPts val="1600"/>
              </a:spcBef>
              <a:spcAft>
                <a:spcPts val="0"/>
              </a:spcAft>
              <a:buNone/>
            </a:pPr>
            <a:endParaRPr sz="1800"/>
          </a:p>
          <a:p>
            <a:pPr marL="0" lvl="0" indent="0" algn="l" rtl="0">
              <a:spcBef>
                <a:spcPts val="1600"/>
              </a:spcBef>
              <a:spcAft>
                <a:spcPts val="1600"/>
              </a:spcAft>
              <a:buNone/>
            </a:pPr>
            <a:endParaRPr sz="1800"/>
          </a:p>
        </p:txBody>
      </p:sp>
      <p:sp>
        <p:nvSpPr>
          <p:cNvPr id="62" name="Google Shape;62;p14"/>
          <p:cNvSpPr txBox="1">
            <a:spLocks noGrp="1"/>
          </p:cNvSpPr>
          <p:nvPr>
            <p:ph type="body" idx="4294967295"/>
          </p:nvPr>
        </p:nvSpPr>
        <p:spPr>
          <a:xfrm>
            <a:off x="5755225" y="1183675"/>
            <a:ext cx="2248800" cy="701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600">
                <a:solidFill>
                  <a:srgbClr val="006990"/>
                </a:solidFill>
              </a:rPr>
              <a:t>Sibyl Schaefer</a:t>
            </a:r>
            <a:br>
              <a:rPr lang="en" sz="1600">
                <a:solidFill>
                  <a:srgbClr val="006990"/>
                </a:solidFill>
              </a:rPr>
            </a:br>
            <a:r>
              <a:rPr lang="en" sz="1600">
                <a:solidFill>
                  <a:srgbClr val="006990"/>
                </a:solidFill>
              </a:rPr>
              <a:t>UC San Diego</a:t>
            </a:r>
            <a:endParaRPr sz="1600">
              <a:solidFill>
                <a:srgbClr val="006990"/>
              </a:solidFill>
            </a:endParaRPr>
          </a:p>
          <a:p>
            <a:pPr marL="457200" lvl="0" indent="0" algn="l" rtl="0">
              <a:spcBef>
                <a:spcPts val="1600"/>
              </a:spcBef>
              <a:spcAft>
                <a:spcPts val="0"/>
              </a:spcAft>
              <a:buNone/>
            </a:pPr>
            <a:endParaRPr sz="1600"/>
          </a:p>
          <a:p>
            <a:pPr marL="914400" lvl="0" indent="0" algn="l" rtl="0">
              <a:spcBef>
                <a:spcPts val="1600"/>
              </a:spcBef>
              <a:spcAft>
                <a:spcPts val="0"/>
              </a:spcAft>
              <a:buNone/>
            </a:pPr>
            <a:endParaRPr/>
          </a:p>
          <a:p>
            <a:pPr marL="0" lvl="0" indent="0" algn="l" rtl="0">
              <a:spcBef>
                <a:spcPts val="1600"/>
              </a:spcBef>
              <a:spcAft>
                <a:spcPts val="0"/>
              </a:spcAft>
              <a:buNone/>
            </a:pPr>
            <a:endParaRPr sz="1800"/>
          </a:p>
          <a:p>
            <a:pPr marL="0" lvl="0" indent="0" algn="l" rtl="0">
              <a:spcBef>
                <a:spcPts val="1600"/>
              </a:spcBef>
              <a:spcAft>
                <a:spcPts val="1600"/>
              </a:spcAft>
              <a:buNone/>
            </a:pPr>
            <a:endParaRPr sz="1800"/>
          </a:p>
        </p:txBody>
      </p:sp>
      <p:pic>
        <p:nvPicPr>
          <p:cNvPr id="63" name="Google Shape;63;p14"/>
          <p:cNvPicPr preferRelativeResize="0"/>
          <p:nvPr/>
        </p:nvPicPr>
        <p:blipFill>
          <a:blip r:embed="rId3">
            <a:alphaModFix/>
          </a:blip>
          <a:stretch>
            <a:fillRect/>
          </a:stretch>
        </p:blipFill>
        <p:spPr>
          <a:xfrm>
            <a:off x="5755175" y="2164350"/>
            <a:ext cx="2248902" cy="2248902"/>
          </a:xfrm>
          <a:prstGeom prst="rect">
            <a:avLst/>
          </a:prstGeom>
          <a:noFill/>
          <a:ln>
            <a:noFill/>
          </a:ln>
        </p:spPr>
      </p:pic>
      <p:pic>
        <p:nvPicPr>
          <p:cNvPr id="64" name="Google Shape;64;p14"/>
          <p:cNvPicPr preferRelativeResize="0"/>
          <p:nvPr/>
        </p:nvPicPr>
        <p:blipFill rotWithShape="1">
          <a:blip r:embed="rId4">
            <a:alphaModFix/>
          </a:blip>
          <a:srcRect l="15010" t="22243" r="23066" b="13579"/>
          <a:stretch/>
        </p:blipFill>
        <p:spPr>
          <a:xfrm>
            <a:off x="1621901" y="1921825"/>
            <a:ext cx="1978749" cy="2733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2"/>
          <p:cNvPicPr preferRelativeResize="0"/>
          <p:nvPr/>
        </p:nvPicPr>
        <p:blipFill>
          <a:blip r:embed="rId3">
            <a:alphaModFix/>
          </a:blip>
          <a:stretch>
            <a:fillRect/>
          </a:stretch>
        </p:blipFill>
        <p:spPr>
          <a:xfrm>
            <a:off x="4573028" y="1170125"/>
            <a:ext cx="4511195" cy="3440598"/>
          </a:xfrm>
          <a:prstGeom prst="rect">
            <a:avLst/>
          </a:prstGeom>
          <a:noFill/>
          <a:ln>
            <a:noFill/>
          </a:ln>
        </p:spPr>
      </p:pic>
      <p:sp>
        <p:nvSpPr>
          <p:cNvPr id="176" name="Google Shape;17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Governance for this type of service</a:t>
            </a:r>
            <a:endParaRPr/>
          </a:p>
        </p:txBody>
      </p:sp>
      <p:sp>
        <p:nvSpPr>
          <p:cNvPr id="177" name="Google Shape;177;p32"/>
          <p:cNvSpPr txBox="1">
            <a:spLocks noGrp="1"/>
          </p:cNvSpPr>
          <p:nvPr>
            <p:ph type="body" idx="1"/>
          </p:nvPr>
        </p:nvSpPr>
        <p:spPr>
          <a:xfrm>
            <a:off x="311700" y="1152475"/>
            <a:ext cx="3825300" cy="3831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Central decision-making after stakeholder consultation</a:t>
            </a:r>
            <a:endParaRPr sz="1400"/>
          </a:p>
          <a:p>
            <a:pPr marL="457200" lvl="0" indent="-317500" algn="l" rtl="0">
              <a:spcBef>
                <a:spcPts val="0"/>
              </a:spcBef>
              <a:spcAft>
                <a:spcPts val="0"/>
              </a:spcAft>
              <a:buSzPts val="1400"/>
              <a:buChar char="●"/>
            </a:pPr>
            <a:r>
              <a:rPr lang="en" sz="1400"/>
              <a:t>Diverse representation of institution types and practitioners</a:t>
            </a:r>
            <a:endParaRPr sz="1400"/>
          </a:p>
          <a:p>
            <a:pPr marL="457200" lvl="0" indent="-317500" algn="l" rtl="0">
              <a:spcBef>
                <a:spcPts val="0"/>
              </a:spcBef>
              <a:spcAft>
                <a:spcPts val="0"/>
              </a:spcAft>
              <a:buSzPts val="1400"/>
              <a:buChar char="●"/>
            </a:pPr>
            <a:r>
              <a:rPr lang="en" sz="1400"/>
              <a:t>Node representation</a:t>
            </a:r>
            <a:endParaRPr sz="1400"/>
          </a:p>
          <a:p>
            <a:pPr marL="457200" lvl="0" indent="-317500" algn="l" rtl="0">
              <a:spcBef>
                <a:spcPts val="0"/>
              </a:spcBef>
              <a:spcAft>
                <a:spcPts val="0"/>
              </a:spcAft>
              <a:buSzPts val="1400"/>
              <a:buChar char="●"/>
            </a:pPr>
            <a:r>
              <a:rPr lang="en" sz="1400"/>
              <a:t>Data and standards driven</a:t>
            </a:r>
            <a:endParaRPr sz="1400"/>
          </a:p>
          <a:p>
            <a:pPr marL="457200" lvl="0" indent="-317500" algn="l" rtl="0">
              <a:spcBef>
                <a:spcPts val="0"/>
              </a:spcBef>
              <a:spcAft>
                <a:spcPts val="0"/>
              </a:spcAft>
              <a:buSzPts val="1400"/>
              <a:buChar char="●"/>
            </a:pPr>
            <a:r>
              <a:rPr lang="en" sz="1400"/>
              <a:t>Clear vision, mission, roles and responsibilities</a:t>
            </a:r>
            <a:endParaRPr sz="1400"/>
          </a:p>
          <a:p>
            <a:pPr marL="457200" lvl="0" indent="-317500" algn="l" rtl="0">
              <a:spcBef>
                <a:spcPts val="0"/>
              </a:spcBef>
              <a:spcAft>
                <a:spcPts val="0"/>
              </a:spcAft>
              <a:buSzPts val="1400"/>
              <a:buChar char="●"/>
            </a:pPr>
            <a:r>
              <a:rPr lang="en" sz="1400"/>
              <a:t>Foster collaboration</a:t>
            </a:r>
            <a:endParaRPr sz="1400"/>
          </a:p>
          <a:p>
            <a:pPr marL="457200" lvl="0" indent="-317500" algn="l" rtl="0">
              <a:spcBef>
                <a:spcPts val="0"/>
              </a:spcBef>
              <a:spcAft>
                <a:spcPts val="0"/>
              </a:spcAft>
              <a:buSzPts val="1400"/>
              <a:buChar char="●"/>
            </a:pPr>
            <a:r>
              <a:rPr lang="en" sz="1400"/>
              <a:t>Responsive to legal fluctuation and jurisdictional differences</a:t>
            </a:r>
            <a:endParaRPr sz="1400"/>
          </a:p>
          <a:p>
            <a:pPr marL="457200" lvl="0" indent="-317500" algn="l" rtl="0">
              <a:spcBef>
                <a:spcPts val="0"/>
              </a:spcBef>
              <a:spcAft>
                <a:spcPts val="0"/>
              </a:spcAft>
              <a:buSzPts val="1400"/>
              <a:buChar char="●"/>
            </a:pPr>
            <a:r>
              <a:rPr lang="en" sz="1400"/>
              <a:t>Transparent financial reporting</a:t>
            </a:r>
            <a:endParaRPr sz="1400"/>
          </a:p>
          <a:p>
            <a:pPr marL="457200" lvl="0" indent="-317500" algn="l" rtl="0">
              <a:spcBef>
                <a:spcPts val="0"/>
              </a:spcBef>
              <a:spcAft>
                <a:spcPts val="0"/>
              </a:spcAft>
              <a:buSzPts val="1400"/>
              <a:buChar char="●"/>
            </a:pPr>
            <a:r>
              <a:rPr lang="en" sz="1400"/>
              <a:t>Succession plan</a:t>
            </a:r>
            <a:endParaRPr sz="1400"/>
          </a:p>
          <a:p>
            <a:pPr marL="457200" lvl="0" indent="-317500" algn="l" rtl="0">
              <a:spcBef>
                <a:spcPts val="0"/>
              </a:spcBef>
              <a:spcAft>
                <a:spcPts val="0"/>
              </a:spcAft>
              <a:buSzPts val="1400"/>
              <a:buChar char="●"/>
            </a:pPr>
            <a:r>
              <a:rPr lang="en" sz="1400"/>
              <a:t>Open communication</a:t>
            </a:r>
            <a:endParaRPr sz="1400"/>
          </a:p>
          <a:p>
            <a:pPr marL="457200" lvl="0" indent="-317500" algn="l" rtl="0">
              <a:spcBef>
                <a:spcPts val="0"/>
              </a:spcBef>
              <a:spcAft>
                <a:spcPts val="0"/>
              </a:spcAft>
              <a:buSzPts val="1400"/>
              <a:buChar char="●"/>
            </a:pPr>
            <a:r>
              <a:rPr lang="en" sz="1400"/>
              <a:t>Data owner stays in control of content</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Costs &amp; potential cost models</a:t>
            </a:r>
            <a:endParaRPr/>
          </a:p>
        </p:txBody>
      </p:sp>
      <p:sp>
        <p:nvSpPr>
          <p:cNvPr id="183" name="Google Shape;183;p33"/>
          <p:cNvSpPr txBox="1">
            <a:spLocks noGrp="1"/>
          </p:cNvSpPr>
          <p:nvPr>
            <p:ph type="body" idx="1"/>
          </p:nvPr>
        </p:nvSpPr>
        <p:spPr>
          <a:xfrm>
            <a:off x="311700" y="1152475"/>
            <a:ext cx="3607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Significant seed funding towards HIPAA compliance </a:t>
            </a:r>
            <a:endParaRPr/>
          </a:p>
          <a:p>
            <a:pPr marL="457200" lvl="0" indent="-342900" algn="l" rtl="0">
              <a:spcBef>
                <a:spcPts val="0"/>
              </a:spcBef>
              <a:spcAft>
                <a:spcPts val="0"/>
              </a:spcAft>
              <a:buSzPts val="1800"/>
              <a:buChar char="●"/>
            </a:pPr>
            <a:r>
              <a:rPr lang="en"/>
              <a:t>Project team leads have experience with DDP cost </a:t>
            </a:r>
            <a:endParaRPr/>
          </a:p>
          <a:p>
            <a:pPr marL="457200" lvl="0" indent="-342900" algn="l" rtl="0">
              <a:spcBef>
                <a:spcPts val="0"/>
              </a:spcBef>
              <a:spcAft>
                <a:spcPts val="0"/>
              </a:spcAft>
              <a:buSzPts val="1800"/>
              <a:buChar char="●"/>
            </a:pPr>
            <a:r>
              <a:rPr lang="en" u="sng">
                <a:solidFill>
                  <a:schemeClr val="hlink"/>
                </a:solidFill>
                <a:hlinkClick r:id="rId3"/>
              </a:rPr>
              <a:t>4C Project</a:t>
            </a:r>
            <a:r>
              <a:rPr lang="en"/>
              <a:t> as guidance, modeling based on services and activities </a:t>
            </a:r>
            <a:endParaRPr/>
          </a:p>
        </p:txBody>
      </p:sp>
      <p:pic>
        <p:nvPicPr>
          <p:cNvPr id="184" name="Google Shape;184;p33"/>
          <p:cNvPicPr preferRelativeResize="0"/>
          <p:nvPr/>
        </p:nvPicPr>
        <p:blipFill>
          <a:blip r:embed="rId4">
            <a:alphaModFix/>
          </a:blip>
          <a:stretch>
            <a:fillRect/>
          </a:stretch>
        </p:blipFill>
        <p:spPr>
          <a:xfrm>
            <a:off x="4037250" y="1119175"/>
            <a:ext cx="4795051" cy="38233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Continuing work</a:t>
            </a:r>
            <a:endParaRPr/>
          </a:p>
        </p:txBody>
      </p:sp>
      <p:sp>
        <p:nvSpPr>
          <p:cNvPr id="190" name="Google Shape;190;p34"/>
          <p:cNvSpPr txBox="1">
            <a:spLocks noGrp="1"/>
          </p:cNvSpPr>
          <p:nvPr>
            <p:ph type="body" idx="4294967295"/>
          </p:nvPr>
        </p:nvSpPr>
        <p:spPr>
          <a:xfrm>
            <a:off x="628650" y="1369225"/>
            <a:ext cx="7182900" cy="32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Still to do:</a:t>
            </a:r>
            <a:endParaRPr/>
          </a:p>
          <a:p>
            <a:pPr marL="457200" lvl="0" indent="-342900" algn="l" rtl="0">
              <a:spcBef>
                <a:spcPts val="1600"/>
              </a:spcBef>
              <a:spcAft>
                <a:spcPts val="0"/>
              </a:spcAft>
              <a:buSzPts val="1800"/>
              <a:buChar char="●"/>
            </a:pPr>
            <a:r>
              <a:rPr lang="en"/>
              <a:t>Continue collecting use cases for the distributed digital preservation of private and sensitive data (you can help!) </a:t>
            </a:r>
            <a:endParaRPr/>
          </a:p>
          <a:p>
            <a:pPr marL="457200" lvl="0" indent="-342900" algn="l" rtl="0">
              <a:spcBef>
                <a:spcPts val="0"/>
              </a:spcBef>
              <a:spcAft>
                <a:spcPts val="0"/>
              </a:spcAft>
              <a:buSzPts val="1800"/>
              <a:buChar char="●"/>
            </a:pPr>
            <a:r>
              <a:rPr lang="en"/>
              <a:t>Review and identify gaps in agreements and in existing technological infrastructure </a:t>
            </a:r>
            <a:endParaRPr/>
          </a:p>
          <a:p>
            <a:pPr marL="457200" lvl="0" indent="-342900" algn="l" rtl="0">
              <a:spcBef>
                <a:spcPts val="0"/>
              </a:spcBef>
              <a:spcAft>
                <a:spcPts val="0"/>
              </a:spcAft>
              <a:buSzPts val="1800"/>
              <a:buChar char="●"/>
            </a:pPr>
            <a:r>
              <a:rPr lang="en"/>
              <a:t>Recommend next steps including requirements for service and cost models based on feedback and investigation</a:t>
            </a:r>
            <a:endParaRPr/>
          </a:p>
          <a:p>
            <a:pPr marL="0" lvl="0" indent="0" algn="l" rtl="0">
              <a:spcBef>
                <a:spcPts val="1600"/>
              </a:spcBef>
              <a:spcAft>
                <a:spcPts val="1600"/>
              </a:spcAft>
              <a:buNone/>
            </a:pPr>
            <a:r>
              <a:rPr lang="en"/>
              <a:t>Interested in partnering for the continuation of this work via another grant in the future? Contact us!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Contact us with questions and use cases:</a:t>
            </a:r>
            <a:endParaRPr/>
          </a:p>
          <a:p>
            <a:pPr marL="457200" lvl="0" indent="0" algn="ctr" rtl="0">
              <a:spcBef>
                <a:spcPts val="1600"/>
              </a:spcBef>
              <a:spcAft>
                <a:spcPts val="0"/>
              </a:spcAft>
              <a:buNone/>
            </a:pPr>
            <a:r>
              <a:rPr lang="en" u="sng">
                <a:solidFill>
                  <a:schemeClr val="hlink"/>
                </a:solidFill>
                <a:hlinkClick r:id="rId3"/>
              </a:rPr>
              <a:t>c.mumma@austin.utexas.edu</a:t>
            </a:r>
            <a:endParaRPr/>
          </a:p>
          <a:p>
            <a:pPr marL="457200" lvl="0" indent="0" algn="ctr" rtl="0">
              <a:spcBef>
                <a:spcPts val="1600"/>
              </a:spcBef>
              <a:spcAft>
                <a:spcPts val="0"/>
              </a:spcAft>
              <a:buNone/>
            </a:pPr>
            <a:r>
              <a:rPr lang="en" u="sng">
                <a:solidFill>
                  <a:schemeClr val="hlink"/>
                </a:solidFill>
                <a:hlinkClick r:id="rId4"/>
              </a:rPr>
              <a:t>sschaefer@ucsd.edu</a:t>
            </a:r>
            <a:r>
              <a:rPr lang="en"/>
              <a:t> </a:t>
            </a:r>
            <a:endParaRPr/>
          </a:p>
          <a:p>
            <a:pPr marL="0" lvl="0" indent="0" algn="ctr" rtl="0">
              <a:spcBef>
                <a:spcPts val="1600"/>
              </a:spcBef>
              <a:spcAft>
                <a:spcPts val="0"/>
              </a:spcAft>
              <a:buNone/>
            </a:pPr>
            <a:r>
              <a:rPr lang="en"/>
              <a:t>Project documentation </a:t>
            </a:r>
            <a:r>
              <a:rPr lang="en" u="sng">
                <a:solidFill>
                  <a:schemeClr val="hlink"/>
                </a:solidFill>
                <a:hlinkClick r:id="rId5"/>
              </a:rPr>
              <a:t>wiki</a:t>
            </a:r>
            <a:endParaRPr/>
          </a:p>
          <a:p>
            <a:pPr marL="0" lvl="0" indent="0" algn="ctr" rtl="0">
              <a:spcBef>
                <a:spcPts val="1600"/>
              </a:spcBef>
              <a:spcAft>
                <a:spcPts val="1600"/>
              </a:spcAft>
              <a:buNone/>
            </a:pPr>
            <a:r>
              <a:rPr lang="en" u="sng">
                <a:solidFill>
                  <a:schemeClr val="hlink"/>
                </a:solidFill>
                <a:hlinkClick r:id="rId6"/>
              </a:rPr>
              <a:t>IMLS grant summary and full narrative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Today’s session</a:t>
            </a:r>
            <a:endParaRPr/>
          </a:p>
        </p:txBody>
      </p:sp>
      <p:sp>
        <p:nvSpPr>
          <p:cNvPr id="70" name="Google Shape;70;p15"/>
          <p:cNvSpPr txBox="1">
            <a:spLocks noGrp="1"/>
          </p:cNvSpPr>
          <p:nvPr>
            <p:ph type="body" idx="4294967295"/>
          </p:nvPr>
        </p:nvSpPr>
        <p:spPr>
          <a:xfrm>
            <a:off x="628650" y="1588325"/>
            <a:ext cx="7886700" cy="304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Overview of the investigation </a:t>
            </a:r>
            <a:r>
              <a:rPr lang="en"/>
              <a:t>to date</a:t>
            </a:r>
            <a:endParaRPr/>
          </a:p>
          <a:p>
            <a:pPr marL="914400" lvl="1" indent="-304800" algn="l" rtl="0">
              <a:spcBef>
                <a:spcPts val="0"/>
              </a:spcBef>
              <a:spcAft>
                <a:spcPts val="0"/>
              </a:spcAft>
              <a:buSzPts val="1200"/>
              <a:buChar char="○"/>
            </a:pPr>
            <a:r>
              <a:rPr lang="en" sz="1600"/>
              <a:t>Grant problem, goal, methods, timeline</a:t>
            </a:r>
            <a:endParaRPr sz="1600"/>
          </a:p>
          <a:p>
            <a:pPr marL="914400" lvl="1" indent="-304800" algn="l" rtl="0">
              <a:spcBef>
                <a:spcPts val="0"/>
              </a:spcBef>
              <a:spcAft>
                <a:spcPts val="0"/>
              </a:spcAft>
              <a:buSzPts val="1200"/>
              <a:buChar char="○"/>
            </a:pPr>
            <a:r>
              <a:rPr lang="en" sz="1600"/>
              <a:t>Use cases</a:t>
            </a:r>
            <a:endParaRPr sz="1600"/>
          </a:p>
          <a:p>
            <a:pPr marL="914400" lvl="1" indent="-304800" algn="l" rtl="0">
              <a:spcBef>
                <a:spcPts val="0"/>
              </a:spcBef>
              <a:spcAft>
                <a:spcPts val="0"/>
              </a:spcAft>
              <a:buSzPts val="1200"/>
              <a:buChar char="○"/>
            </a:pPr>
            <a:r>
              <a:rPr lang="en" sz="1600"/>
              <a:t>Agreements necessary for DDP networks to function</a:t>
            </a:r>
            <a:endParaRPr sz="1600"/>
          </a:p>
          <a:p>
            <a:pPr marL="457200" lvl="0" indent="-342900" algn="l" rtl="0">
              <a:spcBef>
                <a:spcPts val="0"/>
              </a:spcBef>
              <a:spcAft>
                <a:spcPts val="0"/>
              </a:spcAft>
              <a:buSzPts val="1800"/>
              <a:buChar char="●"/>
            </a:pPr>
            <a:r>
              <a:rPr lang="en"/>
              <a:t>E</a:t>
            </a:r>
            <a:r>
              <a:rPr lang="en" sz="1800"/>
              <a:t>lements of a DDP network for Private and Sensitive Data </a:t>
            </a:r>
            <a:endParaRPr/>
          </a:p>
          <a:p>
            <a:pPr marL="914400" lvl="1" indent="-311150" algn="l" rtl="0">
              <a:spcBef>
                <a:spcPts val="0"/>
              </a:spcBef>
              <a:spcAft>
                <a:spcPts val="0"/>
              </a:spcAft>
              <a:buSzPts val="1300"/>
              <a:buChar char="○"/>
            </a:pPr>
            <a:r>
              <a:rPr lang="en" sz="1700"/>
              <a:t>Technical </a:t>
            </a:r>
            <a:endParaRPr sz="1700"/>
          </a:p>
          <a:p>
            <a:pPr marL="914400" lvl="1" indent="-330200" algn="l" rtl="0">
              <a:spcBef>
                <a:spcPts val="0"/>
              </a:spcBef>
              <a:spcAft>
                <a:spcPts val="0"/>
              </a:spcAft>
              <a:buSzPts val="1600"/>
              <a:buChar char="○"/>
            </a:pPr>
            <a:r>
              <a:rPr lang="en" sz="1600"/>
              <a:t>Governance</a:t>
            </a:r>
            <a:endParaRPr sz="1600"/>
          </a:p>
          <a:p>
            <a:pPr marL="1371600" lvl="2" indent="-330200" algn="l" rtl="0">
              <a:spcBef>
                <a:spcPts val="0"/>
              </a:spcBef>
              <a:spcAft>
                <a:spcPts val="0"/>
              </a:spcAft>
              <a:buSzPts val="1600"/>
              <a:buChar char="■"/>
            </a:pPr>
            <a:r>
              <a:rPr lang="en" sz="1600"/>
              <a:t>Identifying stakeholders</a:t>
            </a:r>
            <a:endParaRPr sz="1600"/>
          </a:p>
          <a:p>
            <a:pPr marL="914400" lvl="1" indent="-330200" algn="l" rtl="0">
              <a:spcBef>
                <a:spcPts val="0"/>
              </a:spcBef>
              <a:spcAft>
                <a:spcPts val="0"/>
              </a:spcAft>
              <a:buSzPts val="1600"/>
              <a:buChar char="○"/>
            </a:pPr>
            <a:r>
              <a:rPr lang="en" sz="1600"/>
              <a:t>Cost modeling</a:t>
            </a:r>
            <a:endParaRPr sz="1600"/>
          </a:p>
          <a:p>
            <a:pPr marL="1371600" lvl="2" indent="-330200" algn="l" rtl="0">
              <a:spcBef>
                <a:spcPts val="0"/>
              </a:spcBef>
              <a:spcAft>
                <a:spcPts val="0"/>
              </a:spcAft>
              <a:buSzPts val="1600"/>
              <a:buChar char="■"/>
            </a:pPr>
            <a:r>
              <a:rPr lang="en" sz="1600"/>
              <a:t>How much will it cost to provide this service?</a:t>
            </a:r>
            <a:endParaRPr sz="1600"/>
          </a:p>
          <a:p>
            <a:pPr marL="1371600" lvl="2" indent="-330200" algn="l" rtl="0">
              <a:spcBef>
                <a:spcPts val="0"/>
              </a:spcBef>
              <a:spcAft>
                <a:spcPts val="0"/>
              </a:spcAft>
              <a:buSzPts val="1600"/>
              <a:buChar char="■"/>
            </a:pPr>
            <a:r>
              <a:rPr lang="en" sz="1600"/>
              <a:t>How much are depositors willing to pay?</a:t>
            </a:r>
            <a:endParaRPr sz="1600"/>
          </a:p>
          <a:p>
            <a:pPr marL="914400" lvl="0" indent="0" algn="l" rtl="0">
              <a:spcBef>
                <a:spcPts val="1600"/>
              </a:spcBef>
              <a:spcAft>
                <a:spcPts val="0"/>
              </a:spcAft>
              <a:buNone/>
            </a:pPr>
            <a:endParaRPr/>
          </a:p>
          <a:p>
            <a:pPr marL="0" lvl="0" indent="0" algn="l" rtl="0">
              <a:spcBef>
                <a:spcPts val="1600"/>
              </a:spcBef>
              <a:spcAft>
                <a:spcPts val="0"/>
              </a:spcAft>
              <a:buNone/>
            </a:pPr>
            <a:endParaRPr sz="1800"/>
          </a:p>
          <a:p>
            <a:pPr marL="0" lvl="0" indent="0" algn="l" rtl="0">
              <a:spcBef>
                <a:spcPts val="1600"/>
              </a:spcBef>
              <a:spcAft>
                <a:spcPts val="160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idx="4294967295"/>
          </p:nvPr>
        </p:nvSpPr>
        <p:spPr>
          <a:xfrm>
            <a:off x="684150" y="1477902"/>
            <a:ext cx="7886700" cy="132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Overview of the Investigation</a:t>
            </a:r>
            <a:endParaRPr/>
          </a:p>
          <a:p>
            <a:pPr marL="0" lvl="0" indent="0" algn="ctr" rtl="0">
              <a:spcBef>
                <a:spcPts val="800"/>
              </a:spcBef>
              <a:spcAft>
                <a:spcPts val="1600"/>
              </a:spcAft>
              <a:buNone/>
            </a:pPr>
            <a:r>
              <a:rPr lang="en" sz="2100" b="0">
                <a:solidFill>
                  <a:srgbClr val="3A3838"/>
                </a:solidFill>
                <a:latin typeface="Calibri"/>
                <a:ea typeface="Calibri"/>
                <a:cs typeface="Calibri"/>
                <a:sym typeface="Calibri"/>
              </a:rPr>
              <a:t>Problem, Goal, Partners, Methods, Outcomes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Distributed Digital Preservation (DDP)</a:t>
            </a:r>
            <a:endParaRPr/>
          </a:p>
        </p:txBody>
      </p:sp>
      <p:sp>
        <p:nvSpPr>
          <p:cNvPr id="81" name="Google Shape;81;p17"/>
          <p:cNvSpPr txBox="1">
            <a:spLocks noGrp="1"/>
          </p:cNvSpPr>
          <p:nvPr>
            <p:ph type="body" idx="4294967295"/>
          </p:nvPr>
        </p:nvSpPr>
        <p:spPr>
          <a:xfrm>
            <a:off x="2184900" y="1134350"/>
            <a:ext cx="4774200" cy="2724000"/>
          </a:xfrm>
          <a:prstGeom prst="rect">
            <a:avLst/>
          </a:prstGeom>
        </p:spPr>
        <p:txBody>
          <a:bodyPr spcFirstLastPara="1" wrap="square" lIns="91425" tIns="91425" rIns="91425" bIns="91425" anchor="t" anchorCtr="0">
            <a:noAutofit/>
          </a:bodyPr>
          <a:lstStyle/>
          <a:p>
            <a:pPr marL="457200" lvl="0" indent="0" algn="ctr" rtl="0">
              <a:spcBef>
                <a:spcPts val="0"/>
              </a:spcBef>
              <a:spcAft>
                <a:spcPts val="1600"/>
              </a:spcAft>
              <a:buNone/>
            </a:pPr>
            <a:r>
              <a:rPr lang="en" i="1"/>
              <a:t>Distributed digital preservation methodologies hold that any responsible preservation system must </a:t>
            </a:r>
            <a:r>
              <a:rPr lang="en" b="1" i="1"/>
              <a:t>distribute copies of digital files to geographically dispersed locations</a:t>
            </a:r>
            <a:r>
              <a:rPr lang="en" i="1"/>
              <a:t>. It also must </a:t>
            </a:r>
            <a:r>
              <a:rPr lang="en" b="1" i="1"/>
              <a:t>preserve, not merely back-up</a:t>
            </a:r>
            <a:r>
              <a:rPr lang="en" i="1"/>
              <a:t>, the files in these different locations. </a:t>
            </a:r>
            <a:endParaRPr i="1"/>
          </a:p>
        </p:txBody>
      </p:sp>
      <p:sp>
        <p:nvSpPr>
          <p:cNvPr id="82" name="Google Shape;82;p17"/>
          <p:cNvSpPr txBox="1"/>
          <p:nvPr/>
        </p:nvSpPr>
        <p:spPr>
          <a:xfrm>
            <a:off x="3818175" y="3833475"/>
            <a:ext cx="5236800" cy="1157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575656"/>
                </a:solidFill>
                <a:highlight>
                  <a:srgbClr val="FFFFFF"/>
                </a:highlight>
              </a:rPr>
              <a:t>MetaArchive Cooperative. A Guide to Distributed Digital Preservation, book, 2010; Atlanta, Georgia. (</a:t>
            </a:r>
            <a:r>
              <a:rPr lang="en" sz="1500">
                <a:solidFill>
                  <a:srgbClr val="00853E"/>
                </a:solidFill>
                <a:highlight>
                  <a:srgbClr val="FFFFFF"/>
                </a:highlight>
                <a:uFill>
                  <a:noFill/>
                </a:uFill>
                <a:hlinkClick r:id="rId3"/>
              </a:rPr>
              <a:t>https://digital.library.unt.edu/ark:/67531/metadc12850/</a:t>
            </a:r>
            <a:r>
              <a:rPr lang="en" sz="1500">
                <a:solidFill>
                  <a:srgbClr val="575656"/>
                </a:solidFill>
                <a:highlight>
                  <a:srgbClr val="FFFFFF"/>
                </a:highlight>
              </a:rPr>
              <a:t>: accessed December 5, 2019).</a:t>
            </a:r>
            <a:endParaRPr/>
          </a:p>
        </p:txBody>
      </p:sp>
      <p:pic>
        <p:nvPicPr>
          <p:cNvPr id="83" name="Google Shape;83;p17"/>
          <p:cNvPicPr preferRelativeResize="0"/>
          <p:nvPr/>
        </p:nvPicPr>
        <p:blipFill>
          <a:blip r:embed="rId4">
            <a:alphaModFix/>
          </a:blip>
          <a:stretch>
            <a:fillRect/>
          </a:stretch>
        </p:blipFill>
        <p:spPr>
          <a:xfrm>
            <a:off x="332200" y="1429632"/>
            <a:ext cx="2282900" cy="3424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Problems</a:t>
            </a:r>
            <a:endParaRPr/>
          </a:p>
        </p:txBody>
      </p:sp>
      <p:sp>
        <p:nvSpPr>
          <p:cNvPr id="89" name="Google Shape;89;p18"/>
          <p:cNvSpPr txBox="1">
            <a:spLocks noGrp="1"/>
          </p:cNvSpPr>
          <p:nvPr>
            <p:ph type="body" idx="4294967295"/>
          </p:nvPr>
        </p:nvSpPr>
        <p:spPr>
          <a:xfrm>
            <a:off x="628650" y="1369225"/>
            <a:ext cx="6429900" cy="326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No Distributed Digital Preservation (DDP) service offering for sensitive data</a:t>
            </a:r>
            <a:endParaRPr/>
          </a:p>
          <a:p>
            <a:pPr marL="457200" lvl="0" indent="-342900" algn="l" rtl="0">
              <a:spcBef>
                <a:spcPts val="0"/>
              </a:spcBef>
              <a:spcAft>
                <a:spcPts val="0"/>
              </a:spcAft>
              <a:buSzPts val="1800"/>
              <a:buChar char="●"/>
            </a:pPr>
            <a:r>
              <a:rPr lang="en"/>
              <a:t>Personally Identifiable Information (PII), Personal Health Information (PHI) and other sensitive data that has significant preservation value in libraries, archives, and academic health science centers is at risk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a:t>
            </a:r>
            <a:endParaRPr/>
          </a:p>
        </p:txBody>
      </p:sp>
      <p:sp>
        <p:nvSpPr>
          <p:cNvPr id="95" name="Google Shape;95;p19"/>
          <p:cNvSpPr txBox="1">
            <a:spLocks noGrp="1"/>
          </p:cNvSpPr>
          <p:nvPr>
            <p:ph type="body" idx="4294967295"/>
          </p:nvPr>
        </p:nvSpPr>
        <p:spPr>
          <a:xfrm>
            <a:off x="628650" y="1369225"/>
            <a:ext cx="6522300" cy="326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Determine the capacity and feasibility of a national DDP service offering for sensitive data</a:t>
            </a:r>
            <a:endParaRPr/>
          </a:p>
          <a:p>
            <a:pPr marL="457200" lvl="0" indent="-342900" algn="l" rtl="0">
              <a:spcBef>
                <a:spcPts val="0"/>
              </a:spcBef>
              <a:spcAft>
                <a:spcPts val="0"/>
              </a:spcAft>
              <a:buSzPts val="1800"/>
              <a:buChar char="●"/>
            </a:pPr>
            <a:r>
              <a:rPr lang="en"/>
              <a:t>Identify the partnerships, agreements, models and processes needed to put existing technology, infrastructure and expertise together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idx="4294967295"/>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6990"/>
                </a:solidFill>
                <a:latin typeface="Avenir"/>
                <a:ea typeface="Avenir"/>
                <a:cs typeface="Avenir"/>
                <a:sym typeface="Avenir"/>
              </a:rPr>
              <a:t>Partners</a:t>
            </a:r>
            <a:endParaRPr sz="3000">
              <a:solidFill>
                <a:srgbClr val="006990"/>
              </a:solidFill>
              <a:latin typeface="Avenir"/>
              <a:ea typeface="Avenir"/>
              <a:cs typeface="Avenir"/>
              <a:sym typeface="Avenir"/>
            </a:endParaRPr>
          </a:p>
        </p:txBody>
      </p:sp>
      <p:pic>
        <p:nvPicPr>
          <p:cNvPr id="101" name="Google Shape;101;p20"/>
          <p:cNvPicPr preferRelativeResize="0"/>
          <p:nvPr/>
        </p:nvPicPr>
        <p:blipFill>
          <a:blip r:embed="rId3">
            <a:alphaModFix/>
          </a:blip>
          <a:stretch>
            <a:fillRect/>
          </a:stretch>
        </p:blipFill>
        <p:spPr>
          <a:xfrm>
            <a:off x="187075" y="735875"/>
            <a:ext cx="8769850" cy="3337273"/>
          </a:xfrm>
          <a:prstGeom prst="rect">
            <a:avLst/>
          </a:prstGeom>
          <a:noFill/>
          <a:ln>
            <a:noFill/>
          </a:ln>
        </p:spPr>
      </p:pic>
      <p:pic>
        <p:nvPicPr>
          <p:cNvPr id="102" name="Google Shape;102;p20"/>
          <p:cNvPicPr preferRelativeResize="0"/>
          <p:nvPr/>
        </p:nvPicPr>
        <p:blipFill>
          <a:blip r:embed="rId4">
            <a:alphaModFix/>
          </a:blip>
          <a:stretch>
            <a:fillRect/>
          </a:stretch>
        </p:blipFill>
        <p:spPr>
          <a:xfrm>
            <a:off x="79252" y="4377950"/>
            <a:ext cx="3143775" cy="501375"/>
          </a:xfrm>
          <a:prstGeom prst="rect">
            <a:avLst/>
          </a:prstGeom>
          <a:noFill/>
          <a:ln>
            <a:noFill/>
          </a:ln>
        </p:spPr>
      </p:pic>
      <p:pic>
        <p:nvPicPr>
          <p:cNvPr id="103" name="Google Shape;103;p20"/>
          <p:cNvPicPr preferRelativeResize="0"/>
          <p:nvPr/>
        </p:nvPicPr>
        <p:blipFill>
          <a:blip r:embed="rId5">
            <a:alphaModFix/>
          </a:blip>
          <a:stretch>
            <a:fillRect/>
          </a:stretch>
        </p:blipFill>
        <p:spPr>
          <a:xfrm>
            <a:off x="3409975" y="3992350"/>
            <a:ext cx="1642000" cy="1055575"/>
          </a:xfrm>
          <a:prstGeom prst="rect">
            <a:avLst/>
          </a:prstGeom>
          <a:noFill/>
          <a:ln>
            <a:noFill/>
          </a:ln>
        </p:spPr>
      </p:pic>
      <p:pic>
        <p:nvPicPr>
          <p:cNvPr id="104" name="Google Shape;104;p20"/>
          <p:cNvPicPr preferRelativeResize="0"/>
          <p:nvPr/>
        </p:nvPicPr>
        <p:blipFill>
          <a:blip r:embed="rId6">
            <a:alphaModFix/>
          </a:blip>
          <a:stretch>
            <a:fillRect/>
          </a:stretch>
        </p:blipFill>
        <p:spPr>
          <a:xfrm>
            <a:off x="5424738" y="4329638"/>
            <a:ext cx="3267075" cy="38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idx="4294967295"/>
          </p:nvPr>
        </p:nvSpPr>
        <p:spPr>
          <a:xfrm>
            <a:off x="628650" y="273844"/>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Methodology</a:t>
            </a:r>
            <a:endParaRPr/>
          </a:p>
        </p:txBody>
      </p:sp>
      <p:sp>
        <p:nvSpPr>
          <p:cNvPr id="110" name="Google Shape;110;p21"/>
          <p:cNvSpPr txBox="1">
            <a:spLocks noGrp="1"/>
          </p:cNvSpPr>
          <p:nvPr>
            <p:ph type="body" idx="4294967295"/>
          </p:nvPr>
        </p:nvSpPr>
        <p:spPr>
          <a:xfrm>
            <a:off x="628650" y="1369225"/>
            <a:ext cx="6624000" cy="326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GRA conducts use case interviews, gathers agreements between parties in current DDP networks, creates technical network diagrams</a:t>
            </a:r>
            <a:endParaRPr/>
          </a:p>
          <a:p>
            <a:pPr marL="457200" lvl="0" indent="-342900" algn="l" rtl="0">
              <a:spcBef>
                <a:spcPts val="0"/>
              </a:spcBef>
              <a:spcAft>
                <a:spcPts val="0"/>
              </a:spcAft>
              <a:buSzPts val="1800"/>
              <a:buChar char="●"/>
            </a:pPr>
            <a:r>
              <a:rPr lang="en" u="sng">
                <a:solidFill>
                  <a:schemeClr val="hlink"/>
                </a:solidFill>
                <a:hlinkClick r:id="rId3"/>
              </a:rPr>
              <a:t>Partner meeting</a:t>
            </a:r>
            <a:r>
              <a:rPr lang="en"/>
              <a:t> discussions and information gathering</a:t>
            </a:r>
            <a:endParaRPr/>
          </a:p>
          <a:p>
            <a:pPr marL="457200" lvl="0" indent="-342900" algn="l" rtl="0">
              <a:spcBef>
                <a:spcPts val="0"/>
              </a:spcBef>
              <a:spcAft>
                <a:spcPts val="0"/>
              </a:spcAft>
              <a:buSzPts val="1800"/>
              <a:buChar char="●"/>
            </a:pPr>
            <a:r>
              <a:rPr lang="en"/>
              <a:t>Determine gaps in current agreements and processes that must be addressed to satisfy requirements of private and sensitive data</a:t>
            </a:r>
            <a:endParaRPr/>
          </a:p>
          <a:p>
            <a:pPr marL="457200" lvl="0" indent="-342900" algn="l" rtl="0">
              <a:spcBef>
                <a:spcPts val="0"/>
              </a:spcBef>
              <a:spcAft>
                <a:spcPts val="0"/>
              </a:spcAft>
              <a:buSzPts val="1800"/>
              <a:buChar char="●"/>
            </a:pPr>
            <a:r>
              <a:rPr lang="en"/>
              <a:t>Investigate service and cost models</a:t>
            </a:r>
            <a:endParaRPr/>
          </a:p>
          <a:p>
            <a:pPr marL="457200" lvl="0" indent="-342900" algn="l" rtl="0">
              <a:spcBef>
                <a:spcPts val="0"/>
              </a:spcBef>
              <a:spcAft>
                <a:spcPts val="0"/>
              </a:spcAft>
              <a:buSzPts val="1800"/>
              <a:buChar char="●"/>
            </a:pPr>
            <a:r>
              <a:rPr lang="en"/>
              <a:t>Disseminate findings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2847</Words>
  <Application>Microsoft Office PowerPoint</Application>
  <PresentationFormat>On-screen Show (16:9)</PresentationFormat>
  <Paragraphs>193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Garamond</vt:lpstr>
      <vt:lpstr>Arial</vt:lpstr>
      <vt:lpstr>Calibri</vt:lpstr>
      <vt:lpstr>Avenir</vt:lpstr>
      <vt:lpstr>Roboto</vt:lpstr>
      <vt:lpstr>Simple Light</vt:lpstr>
      <vt:lpstr>PowerPoint Presentation</vt:lpstr>
      <vt:lpstr>Speakers</vt:lpstr>
      <vt:lpstr>Today’s session</vt:lpstr>
      <vt:lpstr>Overview of the Investigation Problem, Goal, Partners, Methods, Outcomes</vt:lpstr>
      <vt:lpstr>Distributed Digital Preservation (DDP)</vt:lpstr>
      <vt:lpstr>Problems</vt:lpstr>
      <vt:lpstr>Goals</vt:lpstr>
      <vt:lpstr>Partners</vt:lpstr>
      <vt:lpstr>Methodology</vt:lpstr>
      <vt:lpstr>Timeline</vt:lpstr>
      <vt:lpstr>Potential Outcomes</vt:lpstr>
      <vt:lpstr>Use Cases for Private and Sensitive Data Preservation</vt:lpstr>
      <vt:lpstr>Current state of agreements in DDP networks and private and sensitive data storage services</vt:lpstr>
      <vt:lpstr>Types of agreements</vt:lpstr>
      <vt:lpstr>PowerPoint Presentation</vt:lpstr>
      <vt:lpstr>PowerPoint Presentation</vt:lpstr>
      <vt:lpstr>Challenges that have emerged </vt:lpstr>
      <vt:lpstr>Stakeholders and their roles</vt:lpstr>
      <vt:lpstr>Issue of Ownership</vt:lpstr>
      <vt:lpstr>Governance for this type of service</vt:lpstr>
      <vt:lpstr>Costs &amp; potential cost models</vt:lpstr>
      <vt:lpstr>Continuing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Proffitt,Merrilee</dc:creator>
  <cp:lastModifiedBy>Proffitt,Merrilee</cp:lastModifiedBy>
  <cp:revision>1</cp:revision>
  <dcterms:modified xsi:type="dcterms:W3CDTF">2020-02-05T18:52:26Z</dcterms:modified>
</cp:coreProperties>
</file>